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73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3" r:id="rId12"/>
    <p:sldId id="266" r:id="rId13"/>
    <p:sldId id="267" r:id="rId14"/>
    <p:sldId id="264" r:id="rId15"/>
    <p:sldId id="268" r:id="rId16"/>
    <p:sldId id="278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FF0000"/>
    <a:srgbClr val="EFFEC3"/>
    <a:srgbClr val="DFF2FF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437" autoAdjust="0"/>
  </p:normalViewPr>
  <p:slideViewPr>
    <p:cSldViewPr>
      <p:cViewPr varScale="1">
        <p:scale>
          <a:sx n="119" d="100"/>
          <a:sy n="119" d="100"/>
        </p:scale>
        <p:origin x="-3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2FA147-00D7-42E0-818A-A69312F81FA7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CC615D-58AC-4181-88E1-2F172C67B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F4282-CC9B-4685-A336-F1769F852A9F}" type="slidenum">
              <a:rPr lang="el-GR">
                <a:latin typeface="Arial" pitchFamily="84" charset="0"/>
                <a:ea typeface="Arial" pitchFamily="84" charset="0"/>
                <a:cs typeface="Arial" pitchFamily="8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062B0F-895C-46DA-8592-DAF4E682D3EE}" type="slidenum">
              <a:rPr lang="el-GR">
                <a:latin typeface="Arial" pitchFamily="84" charset="0"/>
                <a:ea typeface="Arial" pitchFamily="84" charset="0"/>
                <a:cs typeface="Arial" pitchFamily="8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We want to study what people do in their travel scenarios and replicate their successful tactics in freight transportation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5D3C7-608A-4C8F-A916-E7F3E0AB62EC}" type="slidenum">
              <a:rPr lang="el-GR">
                <a:latin typeface="Arial" pitchFamily="84" charset="0"/>
                <a:ea typeface="Arial" pitchFamily="84" charset="0"/>
                <a:cs typeface="Arial" pitchFamily="8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17786-B7B1-4954-A415-E943AD3B981F}" type="slidenum">
              <a:rPr lang="el-GR">
                <a:latin typeface="Arial" pitchFamily="84" charset="0"/>
                <a:ea typeface="Arial" pitchFamily="84" charset="0"/>
                <a:cs typeface="Arial" pitchFamily="8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4FDA14A-9B71-45D8-904B-9F4AE27F5721}" type="slidenum">
              <a:rPr lang="el-GR" sz="1200">
                <a:ea typeface="Arial" pitchFamily="84" charset="0"/>
                <a:cs typeface="Arial" pitchFamily="84" charset="0"/>
              </a:rPr>
              <a:pPr algn="r"/>
              <a:t>23</a:t>
            </a:fld>
            <a:endParaRPr lang="el-GR" sz="1200"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FE2D-4C04-4C04-AE43-728907154F98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E310-4209-4E86-A144-6E40732D4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995A-38FD-44B5-B67A-5BF43734B395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E4ED-954E-4ED2-B9BF-662D97CCA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9DC6-F093-4A1E-92CA-D3886BD0709B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D00E-5FD8-4EEC-BE78-9C4801CA88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DF09-F69A-45D6-92B8-ADEBF1769DA2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5A98-6030-457F-811E-45CAF70D7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E31D-3F3E-4A2D-9424-51EFD42B7BE7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2BC7-B9FF-46AD-A8FB-26DAD00CB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927A-FDE8-4624-A2FA-A2FF69B38F46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66DB-650D-4C2D-977C-B7D72F12E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646A-7921-436F-8734-EA74602FB83E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9D00-5375-4C38-9D54-D204DC270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43AB-2047-4FE0-9A9C-1A802CCF7077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A9C5-6067-451C-A34A-C5C217FC6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19FE-8D60-430C-ACB6-D65D7A83C4E8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D9E0-D47B-477F-B1B6-EBEA31FDC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8B3C-744D-4E42-AE9D-EFFE2629D866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E9F5-AE62-49C8-BC2E-55F6C468D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C5A-CE89-422A-95C6-3123952A7435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9265-6F0E-4016-864B-808526661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3BE4E6-BC60-45E0-9941-9AF0D237C08B}" type="datetimeFigureOut">
              <a:rPr lang="en-GB"/>
              <a:pPr>
                <a:defRPr/>
              </a:pPr>
              <a:t>10/11/12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59D8B3-A0F5-4F7B-9B14-9FF2AE81AF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Relationship Id="rId5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5" Type="http://schemas.openxmlformats.org/officeDocument/2006/relationships/image" Target="../media/image8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6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6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249488"/>
            <a:ext cx="8229600" cy="1143000"/>
          </a:xfrm>
        </p:spPr>
        <p:txBody>
          <a:bodyPr/>
          <a:lstStyle/>
          <a:p>
            <a:r>
              <a:rPr lang="en-GB" smtClean="0"/>
              <a:t>What is an </a:t>
            </a:r>
            <a:r>
              <a:rPr lang="en-GB" i="1" smtClean="0"/>
              <a:t>intelligent</a:t>
            </a:r>
            <a:r>
              <a:rPr lang="en-GB" smtClean="0"/>
              <a:t> product?</a:t>
            </a:r>
          </a:p>
        </p:txBody>
      </p:sp>
      <p:pic>
        <p:nvPicPr>
          <p:cNvPr id="14338" name="Picture 2" descr="UniversityCambridg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867400"/>
            <a:ext cx="3227388" cy="806450"/>
          </a:xfrm>
          <a:prstGeom prst="rect">
            <a:avLst/>
          </a:prstGeom>
          <a:noFill/>
        </p:spPr>
      </p:pic>
      <p:pic>
        <p:nvPicPr>
          <p:cNvPr id="14339" name="Picture 3" descr="Auto-ID_Labs-square-cy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715000"/>
            <a:ext cx="966788" cy="849313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16163" y="3810000"/>
            <a:ext cx="4511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/>
              <a:t>Vaggelis Giannikas</a:t>
            </a:r>
            <a:br>
              <a:rPr lang="it-IT" sz="2400"/>
            </a:br>
            <a:r>
              <a:rPr lang="it-IT" sz="2400"/>
              <a:t>Duncan McFarlane</a:t>
            </a:r>
            <a:br>
              <a:rPr lang="it-IT" sz="2400"/>
            </a:br>
            <a:r>
              <a:rPr lang="it-IT" sz="2400"/>
              <a:t>Mark Harrison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 Developments in Construction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 b="34494"/>
          <a:stretch>
            <a:fillRect/>
          </a:stretch>
        </p:blipFill>
        <p:spPr bwMode="auto">
          <a:xfrm>
            <a:off x="323850" y="1557338"/>
            <a:ext cx="4392613" cy="30718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62525" y="1700213"/>
            <a:ext cx="3644900" cy="3854450"/>
            <a:chOff x="4962872" y="1700808"/>
            <a:chExt cx="3645148" cy="3853218"/>
          </a:xfrm>
        </p:grpSpPr>
        <p:pic>
          <p:nvPicPr>
            <p:cNvPr id="23557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4048" y="2132856"/>
              <a:ext cx="1424136" cy="166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872" y="3996377"/>
              <a:ext cx="1557649" cy="155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04248" y="1700808"/>
              <a:ext cx="1803772" cy="277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7"/>
          <a:srcRect t="11957" b="10648"/>
          <a:stretch>
            <a:fillRect/>
          </a:stretch>
        </p:blipFill>
        <p:spPr bwMode="auto">
          <a:xfrm>
            <a:off x="1619250" y="4868863"/>
            <a:ext cx="2946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intelligence?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>
          <a:xfrm>
            <a:off x="4951413" y="1524000"/>
            <a:ext cx="4040187" cy="639763"/>
          </a:xfrm>
        </p:spPr>
        <p:txBody>
          <a:bodyPr/>
          <a:lstStyle/>
          <a:p>
            <a:r>
              <a:rPr lang="en-GB" smtClean="0"/>
              <a:t>Remote</a:t>
            </a:r>
          </a:p>
        </p:txBody>
      </p:sp>
      <p:pic>
        <p:nvPicPr>
          <p:cNvPr id="24579" name="Content Placeholder 7" descr="offboard.t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14950" y="2163763"/>
            <a:ext cx="3313113" cy="3951287"/>
          </a:xfrm>
        </p:spPr>
      </p:pic>
      <p:sp>
        <p:nvSpPr>
          <p:cNvPr id="245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1524000"/>
            <a:ext cx="4041775" cy="639763"/>
          </a:xfrm>
        </p:spPr>
        <p:txBody>
          <a:bodyPr/>
          <a:lstStyle/>
          <a:p>
            <a:r>
              <a:rPr lang="en-GB" smtClean="0"/>
              <a:t>Local</a:t>
            </a:r>
          </a:p>
        </p:txBody>
      </p:sp>
      <p:pic>
        <p:nvPicPr>
          <p:cNvPr id="24581" name="Content Placeholder 8" descr="onboard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09588" y="2174875"/>
            <a:ext cx="3327400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8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r>
              <a:rPr lang="en-GB" smtClean="0"/>
              <a:t>Benefits – Where/When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Opportunities: Structural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5194300" cy="4060825"/>
          </a:xfrm>
        </p:spPr>
        <p:txBody>
          <a:bodyPr/>
          <a:lstStyle/>
          <a:p>
            <a:r>
              <a:rPr lang="en-GB" sz="2000" smtClean="0">
                <a:solidFill>
                  <a:srgbClr val="FF0000"/>
                </a:solidFill>
              </a:rPr>
              <a:t>Multi Organisation: </a:t>
            </a:r>
            <a:r>
              <a:rPr lang="en-GB" sz="1800" smtClean="0"/>
              <a:t>When a product or order moves between organizations in its delivery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Multi Ordering: </a:t>
            </a:r>
            <a:r>
              <a:rPr lang="en-GB" sz="1800" smtClean="0"/>
              <a:t>When a specific item can be part of multiple orders/ consignments for certain stages of its production/ delivery.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Customer Specific: </a:t>
            </a:r>
            <a:r>
              <a:rPr lang="en-GB" sz="1800" smtClean="0"/>
              <a:t>When a customer’s specific requirements for his order is at odds with the aggregate intentions of the logistics organisation.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Distributed </a:t>
            </a:r>
            <a:r>
              <a:rPr lang="en-GB" sz="1800" smtClean="0">
                <a:solidFill>
                  <a:srgbClr val="FF0000"/>
                </a:solidFill>
              </a:rPr>
              <a:t>Orders: </a:t>
            </a:r>
            <a:r>
              <a:rPr lang="en-GB" sz="1800" smtClean="0"/>
              <a:t>When an order exists in multiple segments scattered across multiple organizations.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Unique Order:</a:t>
            </a:r>
            <a:r>
              <a:rPr lang="en-GB" sz="2000" smtClean="0"/>
              <a:t> </a:t>
            </a:r>
            <a:r>
              <a:rPr lang="en-GB" sz="1800" smtClean="0"/>
              <a:t>When an order is irreplacable</a:t>
            </a:r>
          </a:p>
          <a:p>
            <a:endParaRPr lang="en-US" smtClean="0"/>
          </a:p>
        </p:txBody>
      </p:sp>
      <p:grpSp>
        <p:nvGrpSpPr>
          <p:cNvPr id="26627" name="Group 24"/>
          <p:cNvGrpSpPr>
            <a:grpSpLocks/>
          </p:cNvGrpSpPr>
          <p:nvPr/>
        </p:nvGrpSpPr>
        <p:grpSpPr bwMode="auto">
          <a:xfrm>
            <a:off x="5508625" y="1700213"/>
            <a:ext cx="3032125" cy="3922712"/>
            <a:chOff x="416" y="1298"/>
            <a:chExt cx="2125" cy="2690"/>
          </a:xfrm>
        </p:grpSpPr>
        <p:grpSp>
          <p:nvGrpSpPr>
            <p:cNvPr id="26628" name="Group 25"/>
            <p:cNvGrpSpPr>
              <a:grpSpLocks/>
            </p:cNvGrpSpPr>
            <p:nvPr/>
          </p:nvGrpSpPr>
          <p:grpSpPr bwMode="auto">
            <a:xfrm>
              <a:off x="1580" y="3057"/>
              <a:ext cx="530" cy="815"/>
              <a:chOff x="1459" y="3057"/>
              <a:chExt cx="489" cy="815"/>
            </a:xfrm>
          </p:grpSpPr>
          <p:sp>
            <p:nvSpPr>
              <p:cNvPr id="26687" name="Freeform 26"/>
              <p:cNvSpPr>
                <a:spLocks/>
              </p:cNvSpPr>
              <p:nvPr/>
            </p:nvSpPr>
            <p:spPr bwMode="auto">
              <a:xfrm>
                <a:off x="1459" y="3057"/>
                <a:ext cx="489" cy="815"/>
              </a:xfrm>
              <a:custGeom>
                <a:avLst/>
                <a:gdLst>
                  <a:gd name="T0" fmla="*/ 245 w 489"/>
                  <a:gd name="T1" fmla="*/ 0 h 815"/>
                  <a:gd name="T2" fmla="*/ 196 w 489"/>
                  <a:gd name="T3" fmla="*/ 2 h 815"/>
                  <a:gd name="T4" fmla="*/ 150 w 489"/>
                  <a:gd name="T5" fmla="*/ 8 h 815"/>
                  <a:gd name="T6" fmla="*/ 108 w 489"/>
                  <a:gd name="T7" fmla="*/ 18 h 815"/>
                  <a:gd name="T8" fmla="*/ 72 w 489"/>
                  <a:gd name="T9" fmla="*/ 29 h 815"/>
                  <a:gd name="T10" fmla="*/ 56 w 489"/>
                  <a:gd name="T11" fmla="*/ 38 h 815"/>
                  <a:gd name="T12" fmla="*/ 43 w 489"/>
                  <a:gd name="T13" fmla="*/ 44 h 815"/>
                  <a:gd name="T14" fmla="*/ 30 w 489"/>
                  <a:gd name="T15" fmla="*/ 54 h 815"/>
                  <a:gd name="T16" fmla="*/ 20 w 489"/>
                  <a:gd name="T17" fmla="*/ 62 h 815"/>
                  <a:gd name="T18" fmla="*/ 12 w 489"/>
                  <a:gd name="T19" fmla="*/ 72 h 815"/>
                  <a:gd name="T20" fmla="*/ 5 w 489"/>
                  <a:gd name="T21" fmla="*/ 82 h 815"/>
                  <a:gd name="T22" fmla="*/ 2 w 489"/>
                  <a:gd name="T23" fmla="*/ 91 h 815"/>
                  <a:gd name="T24" fmla="*/ 0 w 489"/>
                  <a:gd name="T25" fmla="*/ 101 h 815"/>
                  <a:gd name="T26" fmla="*/ 0 w 489"/>
                  <a:gd name="T27" fmla="*/ 712 h 815"/>
                  <a:gd name="T28" fmla="*/ 2 w 489"/>
                  <a:gd name="T29" fmla="*/ 723 h 815"/>
                  <a:gd name="T30" fmla="*/ 5 w 489"/>
                  <a:gd name="T31" fmla="*/ 733 h 815"/>
                  <a:gd name="T32" fmla="*/ 12 w 489"/>
                  <a:gd name="T33" fmla="*/ 743 h 815"/>
                  <a:gd name="T34" fmla="*/ 20 w 489"/>
                  <a:gd name="T35" fmla="*/ 753 h 815"/>
                  <a:gd name="T36" fmla="*/ 30 w 489"/>
                  <a:gd name="T37" fmla="*/ 761 h 815"/>
                  <a:gd name="T38" fmla="*/ 43 w 489"/>
                  <a:gd name="T39" fmla="*/ 769 h 815"/>
                  <a:gd name="T40" fmla="*/ 56 w 489"/>
                  <a:gd name="T41" fmla="*/ 777 h 815"/>
                  <a:gd name="T42" fmla="*/ 72 w 489"/>
                  <a:gd name="T43" fmla="*/ 785 h 815"/>
                  <a:gd name="T44" fmla="*/ 108 w 489"/>
                  <a:gd name="T45" fmla="*/ 797 h 815"/>
                  <a:gd name="T46" fmla="*/ 150 w 489"/>
                  <a:gd name="T47" fmla="*/ 806 h 815"/>
                  <a:gd name="T48" fmla="*/ 196 w 489"/>
                  <a:gd name="T49" fmla="*/ 813 h 815"/>
                  <a:gd name="T50" fmla="*/ 245 w 489"/>
                  <a:gd name="T51" fmla="*/ 815 h 815"/>
                  <a:gd name="T52" fmla="*/ 294 w 489"/>
                  <a:gd name="T53" fmla="*/ 813 h 815"/>
                  <a:gd name="T54" fmla="*/ 339 w 489"/>
                  <a:gd name="T55" fmla="*/ 806 h 815"/>
                  <a:gd name="T56" fmla="*/ 382 w 489"/>
                  <a:gd name="T57" fmla="*/ 797 h 815"/>
                  <a:gd name="T58" fmla="*/ 417 w 489"/>
                  <a:gd name="T59" fmla="*/ 785 h 815"/>
                  <a:gd name="T60" fmla="*/ 434 w 489"/>
                  <a:gd name="T61" fmla="*/ 777 h 815"/>
                  <a:gd name="T62" fmla="*/ 447 w 489"/>
                  <a:gd name="T63" fmla="*/ 769 h 815"/>
                  <a:gd name="T64" fmla="*/ 460 w 489"/>
                  <a:gd name="T65" fmla="*/ 761 h 815"/>
                  <a:gd name="T66" fmla="*/ 470 w 489"/>
                  <a:gd name="T67" fmla="*/ 753 h 815"/>
                  <a:gd name="T68" fmla="*/ 478 w 489"/>
                  <a:gd name="T69" fmla="*/ 743 h 815"/>
                  <a:gd name="T70" fmla="*/ 484 w 489"/>
                  <a:gd name="T71" fmla="*/ 733 h 815"/>
                  <a:gd name="T72" fmla="*/ 487 w 489"/>
                  <a:gd name="T73" fmla="*/ 723 h 815"/>
                  <a:gd name="T74" fmla="*/ 489 w 489"/>
                  <a:gd name="T75" fmla="*/ 712 h 815"/>
                  <a:gd name="T76" fmla="*/ 489 w 489"/>
                  <a:gd name="T77" fmla="*/ 101 h 815"/>
                  <a:gd name="T78" fmla="*/ 487 w 489"/>
                  <a:gd name="T79" fmla="*/ 91 h 815"/>
                  <a:gd name="T80" fmla="*/ 484 w 489"/>
                  <a:gd name="T81" fmla="*/ 82 h 815"/>
                  <a:gd name="T82" fmla="*/ 478 w 489"/>
                  <a:gd name="T83" fmla="*/ 72 h 815"/>
                  <a:gd name="T84" fmla="*/ 470 w 489"/>
                  <a:gd name="T85" fmla="*/ 62 h 815"/>
                  <a:gd name="T86" fmla="*/ 460 w 489"/>
                  <a:gd name="T87" fmla="*/ 54 h 815"/>
                  <a:gd name="T88" fmla="*/ 447 w 489"/>
                  <a:gd name="T89" fmla="*/ 44 h 815"/>
                  <a:gd name="T90" fmla="*/ 434 w 489"/>
                  <a:gd name="T91" fmla="*/ 38 h 815"/>
                  <a:gd name="T92" fmla="*/ 417 w 489"/>
                  <a:gd name="T93" fmla="*/ 29 h 815"/>
                  <a:gd name="T94" fmla="*/ 382 w 489"/>
                  <a:gd name="T95" fmla="*/ 18 h 815"/>
                  <a:gd name="T96" fmla="*/ 339 w 489"/>
                  <a:gd name="T97" fmla="*/ 8 h 815"/>
                  <a:gd name="T98" fmla="*/ 294 w 489"/>
                  <a:gd name="T99" fmla="*/ 2 h 815"/>
                  <a:gd name="T100" fmla="*/ 245 w 489"/>
                  <a:gd name="T101" fmla="*/ 0 h 8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9"/>
                  <a:gd name="T154" fmla="*/ 0 h 815"/>
                  <a:gd name="T155" fmla="*/ 489 w 489"/>
                  <a:gd name="T156" fmla="*/ 815 h 8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9" h="815">
                    <a:moveTo>
                      <a:pt x="245" y="0"/>
                    </a:move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lnTo>
                      <a:pt x="0" y="712"/>
                    </a:lnTo>
                    <a:lnTo>
                      <a:pt x="2" y="723"/>
                    </a:lnTo>
                    <a:lnTo>
                      <a:pt x="5" y="733"/>
                    </a:lnTo>
                    <a:lnTo>
                      <a:pt x="12" y="743"/>
                    </a:lnTo>
                    <a:lnTo>
                      <a:pt x="20" y="753"/>
                    </a:lnTo>
                    <a:lnTo>
                      <a:pt x="30" y="761"/>
                    </a:lnTo>
                    <a:lnTo>
                      <a:pt x="43" y="769"/>
                    </a:lnTo>
                    <a:lnTo>
                      <a:pt x="56" y="777"/>
                    </a:lnTo>
                    <a:lnTo>
                      <a:pt x="72" y="785"/>
                    </a:lnTo>
                    <a:lnTo>
                      <a:pt x="108" y="797"/>
                    </a:lnTo>
                    <a:lnTo>
                      <a:pt x="150" y="806"/>
                    </a:lnTo>
                    <a:lnTo>
                      <a:pt x="196" y="813"/>
                    </a:lnTo>
                    <a:lnTo>
                      <a:pt x="245" y="815"/>
                    </a:lnTo>
                    <a:lnTo>
                      <a:pt x="294" y="813"/>
                    </a:lnTo>
                    <a:lnTo>
                      <a:pt x="339" y="806"/>
                    </a:lnTo>
                    <a:lnTo>
                      <a:pt x="382" y="797"/>
                    </a:lnTo>
                    <a:lnTo>
                      <a:pt x="417" y="785"/>
                    </a:lnTo>
                    <a:lnTo>
                      <a:pt x="434" y="777"/>
                    </a:lnTo>
                    <a:lnTo>
                      <a:pt x="447" y="769"/>
                    </a:lnTo>
                    <a:lnTo>
                      <a:pt x="460" y="761"/>
                    </a:lnTo>
                    <a:lnTo>
                      <a:pt x="470" y="753"/>
                    </a:lnTo>
                    <a:lnTo>
                      <a:pt x="478" y="743"/>
                    </a:lnTo>
                    <a:lnTo>
                      <a:pt x="484" y="733"/>
                    </a:lnTo>
                    <a:lnTo>
                      <a:pt x="487" y="723"/>
                    </a:lnTo>
                    <a:lnTo>
                      <a:pt x="489" y="7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6688" name="Freeform 27"/>
              <p:cNvSpPr>
                <a:spLocks/>
              </p:cNvSpPr>
              <p:nvPr/>
            </p:nvSpPr>
            <p:spPr bwMode="auto">
              <a:xfrm>
                <a:off x="1459" y="3057"/>
                <a:ext cx="489" cy="204"/>
              </a:xfrm>
              <a:custGeom>
                <a:avLst/>
                <a:gdLst>
                  <a:gd name="T0" fmla="*/ 0 w 489"/>
                  <a:gd name="T1" fmla="*/ 101 h 204"/>
                  <a:gd name="T2" fmla="*/ 2 w 489"/>
                  <a:gd name="T3" fmla="*/ 112 h 204"/>
                  <a:gd name="T4" fmla="*/ 5 w 489"/>
                  <a:gd name="T5" fmla="*/ 122 h 204"/>
                  <a:gd name="T6" fmla="*/ 12 w 489"/>
                  <a:gd name="T7" fmla="*/ 132 h 204"/>
                  <a:gd name="T8" fmla="*/ 20 w 489"/>
                  <a:gd name="T9" fmla="*/ 142 h 204"/>
                  <a:gd name="T10" fmla="*/ 30 w 489"/>
                  <a:gd name="T11" fmla="*/ 150 h 204"/>
                  <a:gd name="T12" fmla="*/ 43 w 489"/>
                  <a:gd name="T13" fmla="*/ 158 h 204"/>
                  <a:gd name="T14" fmla="*/ 56 w 489"/>
                  <a:gd name="T15" fmla="*/ 166 h 204"/>
                  <a:gd name="T16" fmla="*/ 72 w 489"/>
                  <a:gd name="T17" fmla="*/ 174 h 204"/>
                  <a:gd name="T18" fmla="*/ 108 w 489"/>
                  <a:gd name="T19" fmla="*/ 186 h 204"/>
                  <a:gd name="T20" fmla="*/ 150 w 489"/>
                  <a:gd name="T21" fmla="*/ 196 h 204"/>
                  <a:gd name="T22" fmla="*/ 196 w 489"/>
                  <a:gd name="T23" fmla="*/ 202 h 204"/>
                  <a:gd name="T24" fmla="*/ 245 w 489"/>
                  <a:gd name="T25" fmla="*/ 204 h 204"/>
                  <a:gd name="T26" fmla="*/ 294 w 489"/>
                  <a:gd name="T27" fmla="*/ 202 h 204"/>
                  <a:gd name="T28" fmla="*/ 339 w 489"/>
                  <a:gd name="T29" fmla="*/ 196 h 204"/>
                  <a:gd name="T30" fmla="*/ 382 w 489"/>
                  <a:gd name="T31" fmla="*/ 186 h 204"/>
                  <a:gd name="T32" fmla="*/ 417 w 489"/>
                  <a:gd name="T33" fmla="*/ 174 h 204"/>
                  <a:gd name="T34" fmla="*/ 434 w 489"/>
                  <a:gd name="T35" fmla="*/ 166 h 204"/>
                  <a:gd name="T36" fmla="*/ 447 w 489"/>
                  <a:gd name="T37" fmla="*/ 158 h 204"/>
                  <a:gd name="T38" fmla="*/ 460 w 489"/>
                  <a:gd name="T39" fmla="*/ 150 h 204"/>
                  <a:gd name="T40" fmla="*/ 470 w 489"/>
                  <a:gd name="T41" fmla="*/ 142 h 204"/>
                  <a:gd name="T42" fmla="*/ 478 w 489"/>
                  <a:gd name="T43" fmla="*/ 132 h 204"/>
                  <a:gd name="T44" fmla="*/ 484 w 489"/>
                  <a:gd name="T45" fmla="*/ 122 h 204"/>
                  <a:gd name="T46" fmla="*/ 487 w 489"/>
                  <a:gd name="T47" fmla="*/ 112 h 204"/>
                  <a:gd name="T48" fmla="*/ 489 w 489"/>
                  <a:gd name="T49" fmla="*/ 101 h 204"/>
                  <a:gd name="T50" fmla="*/ 487 w 489"/>
                  <a:gd name="T51" fmla="*/ 91 h 204"/>
                  <a:gd name="T52" fmla="*/ 484 w 489"/>
                  <a:gd name="T53" fmla="*/ 82 h 204"/>
                  <a:gd name="T54" fmla="*/ 478 w 489"/>
                  <a:gd name="T55" fmla="*/ 72 h 204"/>
                  <a:gd name="T56" fmla="*/ 470 w 489"/>
                  <a:gd name="T57" fmla="*/ 62 h 204"/>
                  <a:gd name="T58" fmla="*/ 460 w 489"/>
                  <a:gd name="T59" fmla="*/ 54 h 204"/>
                  <a:gd name="T60" fmla="*/ 447 w 489"/>
                  <a:gd name="T61" fmla="*/ 44 h 204"/>
                  <a:gd name="T62" fmla="*/ 434 w 489"/>
                  <a:gd name="T63" fmla="*/ 38 h 204"/>
                  <a:gd name="T64" fmla="*/ 417 w 489"/>
                  <a:gd name="T65" fmla="*/ 29 h 204"/>
                  <a:gd name="T66" fmla="*/ 382 w 489"/>
                  <a:gd name="T67" fmla="*/ 18 h 204"/>
                  <a:gd name="T68" fmla="*/ 339 w 489"/>
                  <a:gd name="T69" fmla="*/ 8 h 204"/>
                  <a:gd name="T70" fmla="*/ 294 w 489"/>
                  <a:gd name="T71" fmla="*/ 2 h 204"/>
                  <a:gd name="T72" fmla="*/ 245 w 489"/>
                  <a:gd name="T73" fmla="*/ 0 h 204"/>
                  <a:gd name="T74" fmla="*/ 196 w 489"/>
                  <a:gd name="T75" fmla="*/ 2 h 204"/>
                  <a:gd name="T76" fmla="*/ 150 w 489"/>
                  <a:gd name="T77" fmla="*/ 8 h 204"/>
                  <a:gd name="T78" fmla="*/ 108 w 489"/>
                  <a:gd name="T79" fmla="*/ 18 h 204"/>
                  <a:gd name="T80" fmla="*/ 72 w 489"/>
                  <a:gd name="T81" fmla="*/ 29 h 204"/>
                  <a:gd name="T82" fmla="*/ 56 w 489"/>
                  <a:gd name="T83" fmla="*/ 38 h 204"/>
                  <a:gd name="T84" fmla="*/ 43 w 489"/>
                  <a:gd name="T85" fmla="*/ 44 h 204"/>
                  <a:gd name="T86" fmla="*/ 30 w 489"/>
                  <a:gd name="T87" fmla="*/ 54 h 204"/>
                  <a:gd name="T88" fmla="*/ 20 w 489"/>
                  <a:gd name="T89" fmla="*/ 62 h 204"/>
                  <a:gd name="T90" fmla="*/ 12 w 489"/>
                  <a:gd name="T91" fmla="*/ 72 h 204"/>
                  <a:gd name="T92" fmla="*/ 5 w 489"/>
                  <a:gd name="T93" fmla="*/ 82 h 204"/>
                  <a:gd name="T94" fmla="*/ 2 w 489"/>
                  <a:gd name="T95" fmla="*/ 91 h 204"/>
                  <a:gd name="T96" fmla="*/ 0 w 489"/>
                  <a:gd name="T97" fmla="*/ 101 h 2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9"/>
                  <a:gd name="T148" fmla="*/ 0 h 204"/>
                  <a:gd name="T149" fmla="*/ 489 w 489"/>
                  <a:gd name="T150" fmla="*/ 204 h 2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9" h="204">
                    <a:moveTo>
                      <a:pt x="0" y="101"/>
                    </a:moveTo>
                    <a:lnTo>
                      <a:pt x="2" y="112"/>
                    </a:lnTo>
                    <a:lnTo>
                      <a:pt x="5" y="122"/>
                    </a:lnTo>
                    <a:lnTo>
                      <a:pt x="12" y="132"/>
                    </a:lnTo>
                    <a:lnTo>
                      <a:pt x="20" y="142"/>
                    </a:lnTo>
                    <a:lnTo>
                      <a:pt x="30" y="150"/>
                    </a:lnTo>
                    <a:lnTo>
                      <a:pt x="43" y="158"/>
                    </a:lnTo>
                    <a:lnTo>
                      <a:pt x="56" y="166"/>
                    </a:lnTo>
                    <a:lnTo>
                      <a:pt x="72" y="174"/>
                    </a:lnTo>
                    <a:lnTo>
                      <a:pt x="108" y="186"/>
                    </a:lnTo>
                    <a:lnTo>
                      <a:pt x="150" y="196"/>
                    </a:lnTo>
                    <a:lnTo>
                      <a:pt x="196" y="202"/>
                    </a:lnTo>
                    <a:lnTo>
                      <a:pt x="245" y="204"/>
                    </a:lnTo>
                    <a:lnTo>
                      <a:pt x="294" y="202"/>
                    </a:lnTo>
                    <a:lnTo>
                      <a:pt x="339" y="196"/>
                    </a:lnTo>
                    <a:lnTo>
                      <a:pt x="382" y="186"/>
                    </a:lnTo>
                    <a:lnTo>
                      <a:pt x="417" y="174"/>
                    </a:lnTo>
                    <a:lnTo>
                      <a:pt x="434" y="166"/>
                    </a:lnTo>
                    <a:lnTo>
                      <a:pt x="447" y="158"/>
                    </a:lnTo>
                    <a:lnTo>
                      <a:pt x="460" y="150"/>
                    </a:lnTo>
                    <a:lnTo>
                      <a:pt x="470" y="142"/>
                    </a:lnTo>
                    <a:lnTo>
                      <a:pt x="478" y="132"/>
                    </a:lnTo>
                    <a:lnTo>
                      <a:pt x="484" y="122"/>
                    </a:lnTo>
                    <a:lnTo>
                      <a:pt x="487" y="1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6689" name="Freeform 28"/>
              <p:cNvSpPr>
                <a:spLocks/>
              </p:cNvSpPr>
              <p:nvPr/>
            </p:nvSpPr>
            <p:spPr bwMode="auto">
              <a:xfrm>
                <a:off x="1459" y="3057"/>
                <a:ext cx="489" cy="815"/>
              </a:xfrm>
              <a:custGeom>
                <a:avLst/>
                <a:gdLst>
                  <a:gd name="T0" fmla="*/ 245 w 489"/>
                  <a:gd name="T1" fmla="*/ 0 h 815"/>
                  <a:gd name="T2" fmla="*/ 196 w 489"/>
                  <a:gd name="T3" fmla="*/ 2 h 815"/>
                  <a:gd name="T4" fmla="*/ 150 w 489"/>
                  <a:gd name="T5" fmla="*/ 8 h 815"/>
                  <a:gd name="T6" fmla="*/ 108 w 489"/>
                  <a:gd name="T7" fmla="*/ 18 h 815"/>
                  <a:gd name="T8" fmla="*/ 72 w 489"/>
                  <a:gd name="T9" fmla="*/ 29 h 815"/>
                  <a:gd name="T10" fmla="*/ 56 w 489"/>
                  <a:gd name="T11" fmla="*/ 38 h 815"/>
                  <a:gd name="T12" fmla="*/ 43 w 489"/>
                  <a:gd name="T13" fmla="*/ 44 h 815"/>
                  <a:gd name="T14" fmla="*/ 30 w 489"/>
                  <a:gd name="T15" fmla="*/ 54 h 815"/>
                  <a:gd name="T16" fmla="*/ 20 w 489"/>
                  <a:gd name="T17" fmla="*/ 62 h 815"/>
                  <a:gd name="T18" fmla="*/ 12 w 489"/>
                  <a:gd name="T19" fmla="*/ 72 h 815"/>
                  <a:gd name="T20" fmla="*/ 5 w 489"/>
                  <a:gd name="T21" fmla="*/ 82 h 815"/>
                  <a:gd name="T22" fmla="*/ 2 w 489"/>
                  <a:gd name="T23" fmla="*/ 91 h 815"/>
                  <a:gd name="T24" fmla="*/ 0 w 489"/>
                  <a:gd name="T25" fmla="*/ 101 h 815"/>
                  <a:gd name="T26" fmla="*/ 0 w 489"/>
                  <a:gd name="T27" fmla="*/ 712 h 815"/>
                  <a:gd name="T28" fmla="*/ 2 w 489"/>
                  <a:gd name="T29" fmla="*/ 723 h 815"/>
                  <a:gd name="T30" fmla="*/ 5 w 489"/>
                  <a:gd name="T31" fmla="*/ 733 h 815"/>
                  <a:gd name="T32" fmla="*/ 12 w 489"/>
                  <a:gd name="T33" fmla="*/ 743 h 815"/>
                  <a:gd name="T34" fmla="*/ 20 w 489"/>
                  <a:gd name="T35" fmla="*/ 753 h 815"/>
                  <a:gd name="T36" fmla="*/ 30 w 489"/>
                  <a:gd name="T37" fmla="*/ 761 h 815"/>
                  <a:gd name="T38" fmla="*/ 43 w 489"/>
                  <a:gd name="T39" fmla="*/ 769 h 815"/>
                  <a:gd name="T40" fmla="*/ 56 w 489"/>
                  <a:gd name="T41" fmla="*/ 777 h 815"/>
                  <a:gd name="T42" fmla="*/ 72 w 489"/>
                  <a:gd name="T43" fmla="*/ 785 h 815"/>
                  <a:gd name="T44" fmla="*/ 108 w 489"/>
                  <a:gd name="T45" fmla="*/ 797 h 815"/>
                  <a:gd name="T46" fmla="*/ 150 w 489"/>
                  <a:gd name="T47" fmla="*/ 806 h 815"/>
                  <a:gd name="T48" fmla="*/ 196 w 489"/>
                  <a:gd name="T49" fmla="*/ 813 h 815"/>
                  <a:gd name="T50" fmla="*/ 245 w 489"/>
                  <a:gd name="T51" fmla="*/ 815 h 815"/>
                  <a:gd name="T52" fmla="*/ 294 w 489"/>
                  <a:gd name="T53" fmla="*/ 813 h 815"/>
                  <a:gd name="T54" fmla="*/ 339 w 489"/>
                  <a:gd name="T55" fmla="*/ 806 h 815"/>
                  <a:gd name="T56" fmla="*/ 382 w 489"/>
                  <a:gd name="T57" fmla="*/ 797 h 815"/>
                  <a:gd name="T58" fmla="*/ 417 w 489"/>
                  <a:gd name="T59" fmla="*/ 785 h 815"/>
                  <a:gd name="T60" fmla="*/ 434 w 489"/>
                  <a:gd name="T61" fmla="*/ 777 h 815"/>
                  <a:gd name="T62" fmla="*/ 447 w 489"/>
                  <a:gd name="T63" fmla="*/ 769 h 815"/>
                  <a:gd name="T64" fmla="*/ 460 w 489"/>
                  <a:gd name="T65" fmla="*/ 761 h 815"/>
                  <a:gd name="T66" fmla="*/ 470 w 489"/>
                  <a:gd name="T67" fmla="*/ 753 h 815"/>
                  <a:gd name="T68" fmla="*/ 478 w 489"/>
                  <a:gd name="T69" fmla="*/ 743 h 815"/>
                  <a:gd name="T70" fmla="*/ 484 w 489"/>
                  <a:gd name="T71" fmla="*/ 733 h 815"/>
                  <a:gd name="T72" fmla="*/ 487 w 489"/>
                  <a:gd name="T73" fmla="*/ 723 h 815"/>
                  <a:gd name="T74" fmla="*/ 489 w 489"/>
                  <a:gd name="T75" fmla="*/ 712 h 815"/>
                  <a:gd name="T76" fmla="*/ 489 w 489"/>
                  <a:gd name="T77" fmla="*/ 101 h 815"/>
                  <a:gd name="T78" fmla="*/ 487 w 489"/>
                  <a:gd name="T79" fmla="*/ 91 h 815"/>
                  <a:gd name="T80" fmla="*/ 484 w 489"/>
                  <a:gd name="T81" fmla="*/ 82 h 815"/>
                  <a:gd name="T82" fmla="*/ 478 w 489"/>
                  <a:gd name="T83" fmla="*/ 72 h 815"/>
                  <a:gd name="T84" fmla="*/ 470 w 489"/>
                  <a:gd name="T85" fmla="*/ 62 h 815"/>
                  <a:gd name="T86" fmla="*/ 460 w 489"/>
                  <a:gd name="T87" fmla="*/ 54 h 815"/>
                  <a:gd name="T88" fmla="*/ 447 w 489"/>
                  <a:gd name="T89" fmla="*/ 44 h 815"/>
                  <a:gd name="T90" fmla="*/ 434 w 489"/>
                  <a:gd name="T91" fmla="*/ 38 h 815"/>
                  <a:gd name="T92" fmla="*/ 417 w 489"/>
                  <a:gd name="T93" fmla="*/ 29 h 815"/>
                  <a:gd name="T94" fmla="*/ 382 w 489"/>
                  <a:gd name="T95" fmla="*/ 18 h 815"/>
                  <a:gd name="T96" fmla="*/ 339 w 489"/>
                  <a:gd name="T97" fmla="*/ 8 h 815"/>
                  <a:gd name="T98" fmla="*/ 294 w 489"/>
                  <a:gd name="T99" fmla="*/ 2 h 815"/>
                  <a:gd name="T100" fmla="*/ 245 w 489"/>
                  <a:gd name="T101" fmla="*/ 0 h 8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9"/>
                  <a:gd name="T154" fmla="*/ 0 h 815"/>
                  <a:gd name="T155" fmla="*/ 489 w 489"/>
                  <a:gd name="T156" fmla="*/ 815 h 8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9" h="815">
                    <a:moveTo>
                      <a:pt x="245" y="0"/>
                    </a:move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lnTo>
                      <a:pt x="0" y="712"/>
                    </a:lnTo>
                    <a:lnTo>
                      <a:pt x="2" y="723"/>
                    </a:lnTo>
                    <a:lnTo>
                      <a:pt x="5" y="733"/>
                    </a:lnTo>
                    <a:lnTo>
                      <a:pt x="12" y="743"/>
                    </a:lnTo>
                    <a:lnTo>
                      <a:pt x="20" y="753"/>
                    </a:lnTo>
                    <a:lnTo>
                      <a:pt x="30" y="761"/>
                    </a:lnTo>
                    <a:lnTo>
                      <a:pt x="43" y="769"/>
                    </a:lnTo>
                    <a:lnTo>
                      <a:pt x="56" y="777"/>
                    </a:lnTo>
                    <a:lnTo>
                      <a:pt x="72" y="785"/>
                    </a:lnTo>
                    <a:lnTo>
                      <a:pt x="108" y="797"/>
                    </a:lnTo>
                    <a:lnTo>
                      <a:pt x="150" y="806"/>
                    </a:lnTo>
                    <a:lnTo>
                      <a:pt x="196" y="813"/>
                    </a:lnTo>
                    <a:lnTo>
                      <a:pt x="245" y="815"/>
                    </a:lnTo>
                    <a:lnTo>
                      <a:pt x="294" y="813"/>
                    </a:lnTo>
                    <a:lnTo>
                      <a:pt x="339" y="806"/>
                    </a:lnTo>
                    <a:lnTo>
                      <a:pt x="382" y="797"/>
                    </a:lnTo>
                    <a:lnTo>
                      <a:pt x="417" y="785"/>
                    </a:lnTo>
                    <a:lnTo>
                      <a:pt x="434" y="777"/>
                    </a:lnTo>
                    <a:lnTo>
                      <a:pt x="447" y="769"/>
                    </a:lnTo>
                    <a:lnTo>
                      <a:pt x="460" y="761"/>
                    </a:lnTo>
                    <a:lnTo>
                      <a:pt x="470" y="753"/>
                    </a:lnTo>
                    <a:lnTo>
                      <a:pt x="478" y="743"/>
                    </a:lnTo>
                    <a:lnTo>
                      <a:pt x="484" y="733"/>
                    </a:lnTo>
                    <a:lnTo>
                      <a:pt x="487" y="723"/>
                    </a:lnTo>
                    <a:lnTo>
                      <a:pt x="489" y="7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6690" name="Freeform 29"/>
              <p:cNvSpPr>
                <a:spLocks/>
              </p:cNvSpPr>
              <p:nvPr/>
            </p:nvSpPr>
            <p:spPr bwMode="auto">
              <a:xfrm>
                <a:off x="1459" y="3158"/>
                <a:ext cx="489" cy="103"/>
              </a:xfrm>
              <a:custGeom>
                <a:avLst/>
                <a:gdLst>
                  <a:gd name="T0" fmla="*/ 0 w 489"/>
                  <a:gd name="T1" fmla="*/ 0 h 103"/>
                  <a:gd name="T2" fmla="*/ 2 w 489"/>
                  <a:gd name="T3" fmla="*/ 11 h 103"/>
                  <a:gd name="T4" fmla="*/ 5 w 489"/>
                  <a:gd name="T5" fmla="*/ 21 h 103"/>
                  <a:gd name="T6" fmla="*/ 12 w 489"/>
                  <a:gd name="T7" fmla="*/ 31 h 103"/>
                  <a:gd name="T8" fmla="*/ 20 w 489"/>
                  <a:gd name="T9" fmla="*/ 41 h 103"/>
                  <a:gd name="T10" fmla="*/ 30 w 489"/>
                  <a:gd name="T11" fmla="*/ 49 h 103"/>
                  <a:gd name="T12" fmla="*/ 43 w 489"/>
                  <a:gd name="T13" fmla="*/ 57 h 103"/>
                  <a:gd name="T14" fmla="*/ 56 w 489"/>
                  <a:gd name="T15" fmla="*/ 65 h 103"/>
                  <a:gd name="T16" fmla="*/ 72 w 489"/>
                  <a:gd name="T17" fmla="*/ 73 h 103"/>
                  <a:gd name="T18" fmla="*/ 108 w 489"/>
                  <a:gd name="T19" fmla="*/ 85 h 103"/>
                  <a:gd name="T20" fmla="*/ 150 w 489"/>
                  <a:gd name="T21" fmla="*/ 95 h 103"/>
                  <a:gd name="T22" fmla="*/ 196 w 489"/>
                  <a:gd name="T23" fmla="*/ 101 h 103"/>
                  <a:gd name="T24" fmla="*/ 245 w 489"/>
                  <a:gd name="T25" fmla="*/ 103 h 103"/>
                  <a:gd name="T26" fmla="*/ 294 w 489"/>
                  <a:gd name="T27" fmla="*/ 101 h 103"/>
                  <a:gd name="T28" fmla="*/ 339 w 489"/>
                  <a:gd name="T29" fmla="*/ 95 h 103"/>
                  <a:gd name="T30" fmla="*/ 382 w 489"/>
                  <a:gd name="T31" fmla="*/ 85 h 103"/>
                  <a:gd name="T32" fmla="*/ 417 w 489"/>
                  <a:gd name="T33" fmla="*/ 73 h 103"/>
                  <a:gd name="T34" fmla="*/ 434 w 489"/>
                  <a:gd name="T35" fmla="*/ 65 h 103"/>
                  <a:gd name="T36" fmla="*/ 447 w 489"/>
                  <a:gd name="T37" fmla="*/ 57 h 103"/>
                  <a:gd name="T38" fmla="*/ 460 w 489"/>
                  <a:gd name="T39" fmla="*/ 49 h 103"/>
                  <a:gd name="T40" fmla="*/ 470 w 489"/>
                  <a:gd name="T41" fmla="*/ 41 h 103"/>
                  <a:gd name="T42" fmla="*/ 478 w 489"/>
                  <a:gd name="T43" fmla="*/ 31 h 103"/>
                  <a:gd name="T44" fmla="*/ 484 w 489"/>
                  <a:gd name="T45" fmla="*/ 21 h 103"/>
                  <a:gd name="T46" fmla="*/ 487 w 489"/>
                  <a:gd name="T47" fmla="*/ 11 h 103"/>
                  <a:gd name="T48" fmla="*/ 489 w 489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103"/>
                  <a:gd name="T77" fmla="*/ 489 w 489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103">
                    <a:moveTo>
                      <a:pt x="0" y="0"/>
                    </a:moveTo>
                    <a:lnTo>
                      <a:pt x="2" y="11"/>
                    </a:lnTo>
                    <a:lnTo>
                      <a:pt x="5" y="21"/>
                    </a:lnTo>
                    <a:lnTo>
                      <a:pt x="12" y="31"/>
                    </a:lnTo>
                    <a:lnTo>
                      <a:pt x="20" y="41"/>
                    </a:lnTo>
                    <a:lnTo>
                      <a:pt x="30" y="49"/>
                    </a:lnTo>
                    <a:lnTo>
                      <a:pt x="43" y="57"/>
                    </a:lnTo>
                    <a:lnTo>
                      <a:pt x="56" y="65"/>
                    </a:lnTo>
                    <a:lnTo>
                      <a:pt x="72" y="73"/>
                    </a:lnTo>
                    <a:lnTo>
                      <a:pt x="108" y="85"/>
                    </a:lnTo>
                    <a:lnTo>
                      <a:pt x="150" y="95"/>
                    </a:lnTo>
                    <a:lnTo>
                      <a:pt x="196" y="101"/>
                    </a:lnTo>
                    <a:lnTo>
                      <a:pt x="245" y="103"/>
                    </a:lnTo>
                    <a:lnTo>
                      <a:pt x="294" y="101"/>
                    </a:lnTo>
                    <a:lnTo>
                      <a:pt x="339" y="95"/>
                    </a:lnTo>
                    <a:lnTo>
                      <a:pt x="382" y="85"/>
                    </a:lnTo>
                    <a:lnTo>
                      <a:pt x="417" y="73"/>
                    </a:lnTo>
                    <a:lnTo>
                      <a:pt x="434" y="65"/>
                    </a:lnTo>
                    <a:lnTo>
                      <a:pt x="447" y="57"/>
                    </a:lnTo>
                    <a:lnTo>
                      <a:pt x="460" y="49"/>
                    </a:lnTo>
                    <a:lnTo>
                      <a:pt x="470" y="41"/>
                    </a:lnTo>
                    <a:lnTo>
                      <a:pt x="478" y="31"/>
                    </a:lnTo>
                    <a:lnTo>
                      <a:pt x="484" y="21"/>
                    </a:lnTo>
                    <a:lnTo>
                      <a:pt x="487" y="11"/>
                    </a:lnTo>
                    <a:lnTo>
                      <a:pt x="4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sp>
          <p:nvSpPr>
            <p:cNvPr id="26629" name="Rectangle 30"/>
            <p:cNvSpPr>
              <a:spLocks noChangeArrowheads="1"/>
            </p:cNvSpPr>
            <p:nvPr/>
          </p:nvSpPr>
          <p:spPr bwMode="auto">
            <a:xfrm>
              <a:off x="1801" y="3709"/>
              <a:ext cx="90" cy="123"/>
            </a:xfrm>
            <a:prstGeom prst="rect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0" name="Oval 31"/>
            <p:cNvSpPr>
              <a:spLocks noChangeArrowheads="1"/>
            </p:cNvSpPr>
            <p:nvPr/>
          </p:nvSpPr>
          <p:spPr bwMode="auto">
            <a:xfrm>
              <a:off x="1933" y="3139"/>
              <a:ext cx="134" cy="4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1" name="Oval 32"/>
            <p:cNvSpPr>
              <a:spLocks noChangeArrowheads="1"/>
            </p:cNvSpPr>
            <p:nvPr/>
          </p:nvSpPr>
          <p:spPr bwMode="auto">
            <a:xfrm>
              <a:off x="1845" y="3139"/>
              <a:ext cx="46" cy="4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2" name="Rectangle 33"/>
            <p:cNvSpPr>
              <a:spLocks noChangeArrowheads="1"/>
            </p:cNvSpPr>
            <p:nvPr/>
          </p:nvSpPr>
          <p:spPr bwMode="auto">
            <a:xfrm>
              <a:off x="1165" y="2340"/>
              <a:ext cx="442" cy="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3" name="Oval 34"/>
            <p:cNvSpPr>
              <a:spLocks noChangeArrowheads="1"/>
            </p:cNvSpPr>
            <p:nvPr/>
          </p:nvSpPr>
          <p:spPr bwMode="auto">
            <a:xfrm>
              <a:off x="1299" y="2503"/>
              <a:ext cx="398" cy="368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4" name="Oval 35"/>
            <p:cNvSpPr>
              <a:spLocks noChangeArrowheads="1"/>
            </p:cNvSpPr>
            <p:nvPr/>
          </p:nvSpPr>
          <p:spPr bwMode="auto">
            <a:xfrm>
              <a:off x="1342" y="2544"/>
              <a:ext cx="311" cy="287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5" name="Oval 36"/>
            <p:cNvSpPr>
              <a:spLocks noChangeArrowheads="1"/>
            </p:cNvSpPr>
            <p:nvPr/>
          </p:nvSpPr>
          <p:spPr bwMode="auto">
            <a:xfrm>
              <a:off x="1386" y="2585"/>
              <a:ext cx="222" cy="205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36" name="Oval 37"/>
            <p:cNvSpPr>
              <a:spLocks noChangeArrowheads="1"/>
            </p:cNvSpPr>
            <p:nvPr/>
          </p:nvSpPr>
          <p:spPr bwMode="auto">
            <a:xfrm>
              <a:off x="1453" y="2647"/>
              <a:ext cx="90" cy="83"/>
            </a:xfrm>
            <a:prstGeom prst="ellipse">
              <a:avLst/>
            </a:prstGeom>
            <a:solidFill>
              <a:srgbClr val="0099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grpSp>
          <p:nvGrpSpPr>
            <p:cNvPr id="26637" name="Group 38"/>
            <p:cNvGrpSpPr>
              <a:grpSpLocks/>
            </p:cNvGrpSpPr>
            <p:nvPr/>
          </p:nvGrpSpPr>
          <p:grpSpPr bwMode="auto">
            <a:xfrm>
              <a:off x="1467" y="2870"/>
              <a:ext cx="325" cy="822"/>
              <a:chOff x="1355" y="2870"/>
              <a:chExt cx="300" cy="822"/>
            </a:xfrm>
          </p:grpSpPr>
          <p:sp>
            <p:nvSpPr>
              <p:cNvPr id="26685" name="Line 39"/>
              <p:cNvSpPr>
                <a:spLocks noChangeShapeType="1"/>
              </p:cNvSpPr>
              <p:nvPr/>
            </p:nvSpPr>
            <p:spPr bwMode="auto">
              <a:xfrm flipH="1" flipV="1">
                <a:off x="1381" y="2920"/>
                <a:ext cx="274" cy="7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6" name="Freeform 40"/>
              <p:cNvSpPr>
                <a:spLocks/>
              </p:cNvSpPr>
              <p:nvPr/>
            </p:nvSpPr>
            <p:spPr bwMode="auto">
              <a:xfrm>
                <a:off x="1355" y="2870"/>
                <a:ext cx="54" cy="63"/>
              </a:xfrm>
              <a:custGeom>
                <a:avLst/>
                <a:gdLst>
                  <a:gd name="T0" fmla="*/ 54 w 54"/>
                  <a:gd name="T1" fmla="*/ 44 h 63"/>
                  <a:gd name="T2" fmla="*/ 7 w 54"/>
                  <a:gd name="T3" fmla="*/ 0 h 63"/>
                  <a:gd name="T4" fmla="*/ 0 w 54"/>
                  <a:gd name="T5" fmla="*/ 63 h 63"/>
                  <a:gd name="T6" fmla="*/ 54 w 54"/>
                  <a:gd name="T7" fmla="*/ 44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63"/>
                  <a:gd name="T14" fmla="*/ 54 w 54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63">
                    <a:moveTo>
                      <a:pt x="54" y="44"/>
                    </a:moveTo>
                    <a:lnTo>
                      <a:pt x="7" y="0"/>
                    </a:lnTo>
                    <a:lnTo>
                      <a:pt x="0" y="6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grpSp>
          <p:nvGrpSpPr>
            <p:cNvPr id="26638" name="Group 41"/>
            <p:cNvGrpSpPr>
              <a:grpSpLocks/>
            </p:cNvGrpSpPr>
            <p:nvPr/>
          </p:nvGrpSpPr>
          <p:grpSpPr bwMode="auto">
            <a:xfrm>
              <a:off x="1518" y="2300"/>
              <a:ext cx="64" cy="203"/>
              <a:chOff x="1402" y="2300"/>
              <a:chExt cx="59" cy="203"/>
            </a:xfrm>
          </p:grpSpPr>
          <p:sp>
            <p:nvSpPr>
              <p:cNvPr id="26683" name="Line 42"/>
              <p:cNvSpPr>
                <a:spLocks noChangeShapeType="1"/>
              </p:cNvSpPr>
              <p:nvPr/>
            </p:nvSpPr>
            <p:spPr bwMode="auto">
              <a:xfrm flipV="1">
                <a:off x="1402" y="2352"/>
                <a:ext cx="30" cy="1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4" name="Freeform 43"/>
              <p:cNvSpPr>
                <a:spLocks/>
              </p:cNvSpPr>
              <p:nvPr/>
            </p:nvSpPr>
            <p:spPr bwMode="auto">
              <a:xfrm>
                <a:off x="1404" y="2300"/>
                <a:ext cx="57" cy="61"/>
              </a:xfrm>
              <a:custGeom>
                <a:avLst/>
                <a:gdLst>
                  <a:gd name="T0" fmla="*/ 57 w 57"/>
                  <a:gd name="T1" fmla="*/ 61 h 61"/>
                  <a:gd name="T2" fmla="*/ 39 w 57"/>
                  <a:gd name="T3" fmla="*/ 0 h 61"/>
                  <a:gd name="T4" fmla="*/ 0 w 57"/>
                  <a:gd name="T5" fmla="*/ 50 h 61"/>
                  <a:gd name="T6" fmla="*/ 57 w 57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61"/>
                  <a:gd name="T14" fmla="*/ 57 w 57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61">
                    <a:moveTo>
                      <a:pt x="57" y="61"/>
                    </a:moveTo>
                    <a:lnTo>
                      <a:pt x="39" y="0"/>
                    </a:lnTo>
                    <a:lnTo>
                      <a:pt x="0" y="50"/>
                    </a:lnTo>
                    <a:lnTo>
                      <a:pt x="57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grpSp>
          <p:nvGrpSpPr>
            <p:cNvPr id="26639" name="Group 44"/>
            <p:cNvGrpSpPr>
              <a:grpSpLocks/>
            </p:cNvGrpSpPr>
            <p:nvPr/>
          </p:nvGrpSpPr>
          <p:grpSpPr bwMode="auto">
            <a:xfrm>
              <a:off x="416" y="1298"/>
              <a:ext cx="2125" cy="931"/>
              <a:chOff x="384" y="1298"/>
              <a:chExt cx="1963" cy="931"/>
            </a:xfrm>
          </p:grpSpPr>
          <p:sp>
            <p:nvSpPr>
              <p:cNvPr id="26650" name="Rectangle 45"/>
              <p:cNvSpPr>
                <a:spLocks noChangeArrowheads="1"/>
              </p:cNvSpPr>
              <p:nvPr/>
            </p:nvSpPr>
            <p:spPr bwMode="auto">
              <a:xfrm>
                <a:off x="1231" y="1951"/>
                <a:ext cx="424" cy="1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6651" name="Rectangle 46"/>
              <p:cNvSpPr>
                <a:spLocks noChangeArrowheads="1"/>
              </p:cNvSpPr>
              <p:nvPr/>
            </p:nvSpPr>
            <p:spPr bwMode="auto">
              <a:xfrm>
                <a:off x="1280" y="1974"/>
                <a:ext cx="3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Calibri" pitchFamily="84" charset="0"/>
                  </a:rPr>
                  <a:t>Network</a:t>
                </a:r>
                <a:endParaRPr lang="en-GB" sz="1200">
                  <a:latin typeface="Times New Roman" pitchFamily="84" charset="0"/>
                </a:endParaRPr>
              </a:p>
            </p:txBody>
          </p:sp>
          <p:grpSp>
            <p:nvGrpSpPr>
              <p:cNvPr id="26652" name="Group 47"/>
              <p:cNvGrpSpPr>
                <a:grpSpLocks/>
              </p:cNvGrpSpPr>
              <p:nvPr/>
            </p:nvGrpSpPr>
            <p:grpSpPr bwMode="auto">
              <a:xfrm>
                <a:off x="1891" y="1842"/>
                <a:ext cx="367" cy="132"/>
                <a:chOff x="1891" y="1842"/>
                <a:chExt cx="367" cy="132"/>
              </a:xfrm>
            </p:grpSpPr>
            <p:sp>
              <p:nvSpPr>
                <p:cNvPr id="26679" name="Freeform 48"/>
                <p:cNvSpPr>
                  <a:spLocks/>
                </p:cNvSpPr>
                <p:nvPr/>
              </p:nvSpPr>
              <p:spPr bwMode="auto">
                <a:xfrm>
                  <a:off x="1963" y="1886"/>
                  <a:ext cx="78" cy="47"/>
                </a:xfrm>
                <a:custGeom>
                  <a:avLst/>
                  <a:gdLst>
                    <a:gd name="T0" fmla="*/ 0 w 78"/>
                    <a:gd name="T1" fmla="*/ 31 h 47"/>
                    <a:gd name="T2" fmla="*/ 10 w 78"/>
                    <a:gd name="T3" fmla="*/ 47 h 47"/>
                    <a:gd name="T4" fmla="*/ 50 w 78"/>
                    <a:gd name="T5" fmla="*/ 29 h 47"/>
                    <a:gd name="T6" fmla="*/ 71 w 78"/>
                    <a:gd name="T7" fmla="*/ 21 h 47"/>
                    <a:gd name="T8" fmla="*/ 68 w 78"/>
                    <a:gd name="T9" fmla="*/ 13 h 47"/>
                    <a:gd name="T10" fmla="*/ 68 w 78"/>
                    <a:gd name="T11" fmla="*/ 23 h 47"/>
                    <a:gd name="T12" fmla="*/ 78 w 78"/>
                    <a:gd name="T13" fmla="*/ 19 h 47"/>
                    <a:gd name="T14" fmla="*/ 75 w 78"/>
                    <a:gd name="T15" fmla="*/ 0 h 47"/>
                    <a:gd name="T16" fmla="*/ 68 w 78"/>
                    <a:gd name="T17" fmla="*/ 3 h 47"/>
                    <a:gd name="T18" fmla="*/ 63 w 78"/>
                    <a:gd name="T19" fmla="*/ 3 h 47"/>
                    <a:gd name="T20" fmla="*/ 42 w 78"/>
                    <a:gd name="T21" fmla="*/ 11 h 47"/>
                    <a:gd name="T22" fmla="*/ 0 w 78"/>
                    <a:gd name="T23" fmla="*/ 31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"/>
                    <a:gd name="T37" fmla="*/ 0 h 47"/>
                    <a:gd name="T38" fmla="*/ 78 w 78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" h="47">
                      <a:moveTo>
                        <a:pt x="0" y="31"/>
                      </a:moveTo>
                      <a:lnTo>
                        <a:pt x="10" y="47"/>
                      </a:lnTo>
                      <a:lnTo>
                        <a:pt x="50" y="29"/>
                      </a:lnTo>
                      <a:lnTo>
                        <a:pt x="71" y="21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78" y="19"/>
                      </a:lnTo>
                      <a:lnTo>
                        <a:pt x="75" y="0"/>
                      </a:lnTo>
                      <a:lnTo>
                        <a:pt x="68" y="3"/>
                      </a:lnTo>
                      <a:lnTo>
                        <a:pt x="63" y="3"/>
                      </a:lnTo>
                      <a:lnTo>
                        <a:pt x="42" y="1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6680" name="Freeform 49"/>
                <p:cNvSpPr>
                  <a:spLocks/>
                </p:cNvSpPr>
                <p:nvPr/>
              </p:nvSpPr>
              <p:spPr bwMode="auto">
                <a:xfrm>
                  <a:off x="2096" y="1878"/>
                  <a:ext cx="69" cy="19"/>
                </a:xfrm>
                <a:custGeom>
                  <a:avLst/>
                  <a:gdLst>
                    <a:gd name="T0" fmla="*/ 0 w 69"/>
                    <a:gd name="T1" fmla="*/ 0 h 19"/>
                    <a:gd name="T2" fmla="*/ 2 w 69"/>
                    <a:gd name="T3" fmla="*/ 19 h 19"/>
                    <a:gd name="T4" fmla="*/ 10 w 69"/>
                    <a:gd name="T5" fmla="*/ 19 h 19"/>
                    <a:gd name="T6" fmla="*/ 39 w 69"/>
                    <a:gd name="T7" fmla="*/ 19 h 19"/>
                    <a:gd name="T8" fmla="*/ 69 w 69"/>
                    <a:gd name="T9" fmla="*/ 19 h 19"/>
                    <a:gd name="T10" fmla="*/ 69 w 69"/>
                    <a:gd name="T11" fmla="*/ 0 h 19"/>
                    <a:gd name="T12" fmla="*/ 39 w 69"/>
                    <a:gd name="T13" fmla="*/ 0 h 19"/>
                    <a:gd name="T14" fmla="*/ 10 w 69"/>
                    <a:gd name="T15" fmla="*/ 0 h 19"/>
                    <a:gd name="T16" fmla="*/ 0 w 69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"/>
                    <a:gd name="T28" fmla="*/ 0 h 19"/>
                    <a:gd name="T29" fmla="*/ 69 w 69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" h="19">
                      <a:moveTo>
                        <a:pt x="0" y="0"/>
                      </a:moveTo>
                      <a:lnTo>
                        <a:pt x="2" y="19"/>
                      </a:lnTo>
                      <a:lnTo>
                        <a:pt x="10" y="19"/>
                      </a:lnTo>
                      <a:lnTo>
                        <a:pt x="39" y="19"/>
                      </a:lnTo>
                      <a:lnTo>
                        <a:pt x="69" y="19"/>
                      </a:lnTo>
                      <a:lnTo>
                        <a:pt x="69" y="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6681" name="Freeform 50"/>
                <p:cNvSpPr>
                  <a:spLocks/>
                </p:cNvSpPr>
                <p:nvPr/>
              </p:nvSpPr>
              <p:spPr bwMode="auto">
                <a:xfrm>
                  <a:off x="1891" y="1884"/>
                  <a:ext cx="101" cy="90"/>
                </a:xfrm>
                <a:custGeom>
                  <a:avLst/>
                  <a:gdLst>
                    <a:gd name="T0" fmla="*/ 52 w 101"/>
                    <a:gd name="T1" fmla="*/ 0 h 90"/>
                    <a:gd name="T2" fmla="*/ 0 w 101"/>
                    <a:gd name="T3" fmla="*/ 90 h 90"/>
                    <a:gd name="T4" fmla="*/ 101 w 101"/>
                    <a:gd name="T5" fmla="*/ 78 h 90"/>
                    <a:gd name="T6" fmla="*/ 52 w 101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90"/>
                    <a:gd name="T14" fmla="*/ 101 w 101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90">
                      <a:moveTo>
                        <a:pt x="52" y="0"/>
                      </a:moveTo>
                      <a:lnTo>
                        <a:pt x="0" y="90"/>
                      </a:lnTo>
                      <a:lnTo>
                        <a:pt x="101" y="78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6682" name="Freeform 51"/>
                <p:cNvSpPr>
                  <a:spLocks/>
                </p:cNvSpPr>
                <p:nvPr/>
              </p:nvSpPr>
              <p:spPr bwMode="auto">
                <a:xfrm>
                  <a:off x="2165" y="1842"/>
                  <a:ext cx="93" cy="93"/>
                </a:xfrm>
                <a:custGeom>
                  <a:avLst/>
                  <a:gdLst>
                    <a:gd name="T0" fmla="*/ 0 w 93"/>
                    <a:gd name="T1" fmla="*/ 93 h 93"/>
                    <a:gd name="T2" fmla="*/ 93 w 93"/>
                    <a:gd name="T3" fmla="*/ 50 h 93"/>
                    <a:gd name="T4" fmla="*/ 5 w 93"/>
                    <a:gd name="T5" fmla="*/ 0 h 93"/>
                    <a:gd name="T6" fmla="*/ 0 w 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93"/>
                    <a:gd name="T14" fmla="*/ 93 w 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93">
                      <a:moveTo>
                        <a:pt x="0" y="93"/>
                      </a:moveTo>
                      <a:lnTo>
                        <a:pt x="93" y="50"/>
                      </a:lnTo>
                      <a:lnTo>
                        <a:pt x="5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grpSp>
            <p:nvGrpSpPr>
              <p:cNvPr id="26653" name="Group 52"/>
              <p:cNvGrpSpPr>
                <a:grpSpLocks/>
              </p:cNvGrpSpPr>
              <p:nvPr/>
            </p:nvGrpSpPr>
            <p:grpSpPr bwMode="auto">
              <a:xfrm>
                <a:off x="531" y="1737"/>
                <a:ext cx="343" cy="295"/>
                <a:chOff x="531" y="1737"/>
                <a:chExt cx="343" cy="295"/>
              </a:xfrm>
            </p:grpSpPr>
            <p:sp>
              <p:nvSpPr>
                <p:cNvPr id="26675" name="Oval 51"/>
                <p:cNvSpPr>
                  <a:spLocks noChangeArrowheads="1"/>
                </p:cNvSpPr>
                <p:nvPr/>
              </p:nvSpPr>
              <p:spPr bwMode="auto">
                <a:xfrm>
                  <a:off x="531" y="1835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6676" name="Oval 52"/>
                <p:cNvSpPr>
                  <a:spLocks noChangeArrowheads="1"/>
                </p:cNvSpPr>
                <p:nvPr/>
              </p:nvSpPr>
              <p:spPr bwMode="auto">
                <a:xfrm>
                  <a:off x="531" y="1786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6677" name="Oval 53"/>
                <p:cNvSpPr>
                  <a:spLocks noChangeArrowheads="1"/>
                </p:cNvSpPr>
                <p:nvPr/>
              </p:nvSpPr>
              <p:spPr bwMode="auto">
                <a:xfrm>
                  <a:off x="531" y="1786"/>
                  <a:ext cx="343" cy="149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6678" name="Oval 54"/>
                <p:cNvSpPr>
                  <a:spLocks noChangeArrowheads="1"/>
                </p:cNvSpPr>
                <p:nvPr/>
              </p:nvSpPr>
              <p:spPr bwMode="auto">
                <a:xfrm>
                  <a:off x="531" y="1737"/>
                  <a:ext cx="343" cy="149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</p:grpSp>
          <p:grpSp>
            <p:nvGrpSpPr>
              <p:cNvPr id="26654" name="Group 57"/>
              <p:cNvGrpSpPr>
                <a:grpSpLocks/>
              </p:cNvGrpSpPr>
              <p:nvPr/>
            </p:nvGrpSpPr>
            <p:grpSpPr bwMode="auto">
              <a:xfrm>
                <a:off x="531" y="1542"/>
                <a:ext cx="343" cy="295"/>
                <a:chOff x="531" y="1542"/>
                <a:chExt cx="343" cy="295"/>
              </a:xfrm>
            </p:grpSpPr>
            <p:sp>
              <p:nvSpPr>
                <p:cNvPr id="26671" name="Oval 58"/>
                <p:cNvSpPr>
                  <a:spLocks noChangeArrowheads="1"/>
                </p:cNvSpPr>
                <p:nvPr/>
              </p:nvSpPr>
              <p:spPr bwMode="auto">
                <a:xfrm>
                  <a:off x="531" y="1640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6672" name="Oval 59"/>
                <p:cNvSpPr>
                  <a:spLocks noChangeArrowheads="1"/>
                </p:cNvSpPr>
                <p:nvPr/>
              </p:nvSpPr>
              <p:spPr bwMode="auto">
                <a:xfrm>
                  <a:off x="531" y="1591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6673" name="Oval 60"/>
                <p:cNvSpPr>
                  <a:spLocks noChangeArrowheads="1"/>
                </p:cNvSpPr>
                <p:nvPr/>
              </p:nvSpPr>
              <p:spPr bwMode="auto">
                <a:xfrm>
                  <a:off x="531" y="1591"/>
                  <a:ext cx="343" cy="148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6674" name="Oval 61"/>
                <p:cNvSpPr>
                  <a:spLocks noChangeArrowheads="1"/>
                </p:cNvSpPr>
                <p:nvPr/>
              </p:nvSpPr>
              <p:spPr bwMode="auto">
                <a:xfrm>
                  <a:off x="531" y="1542"/>
                  <a:ext cx="343" cy="148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</p:grpSp>
          <p:sp>
            <p:nvSpPr>
              <p:cNvPr id="26655" name="Rectangle 62"/>
              <p:cNvSpPr>
                <a:spLocks noChangeArrowheads="1"/>
              </p:cNvSpPr>
              <p:nvPr/>
            </p:nvSpPr>
            <p:spPr bwMode="auto">
              <a:xfrm>
                <a:off x="526" y="1640"/>
                <a:ext cx="10" cy="2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6656" name="Rectangle 63"/>
              <p:cNvSpPr>
                <a:spLocks noChangeArrowheads="1"/>
              </p:cNvSpPr>
              <p:nvPr/>
            </p:nvSpPr>
            <p:spPr bwMode="auto">
              <a:xfrm>
                <a:off x="868" y="1640"/>
                <a:ext cx="10" cy="2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grpSp>
            <p:nvGrpSpPr>
              <p:cNvPr id="26657" name="Group 64"/>
              <p:cNvGrpSpPr>
                <a:grpSpLocks/>
              </p:cNvGrpSpPr>
              <p:nvPr/>
            </p:nvGrpSpPr>
            <p:grpSpPr bwMode="auto">
              <a:xfrm>
                <a:off x="873" y="1829"/>
                <a:ext cx="244" cy="110"/>
                <a:chOff x="873" y="1829"/>
                <a:chExt cx="244" cy="110"/>
              </a:xfrm>
            </p:grpSpPr>
            <p:sp>
              <p:nvSpPr>
                <p:cNvPr id="26668" name="Line 65"/>
                <p:cNvSpPr>
                  <a:spLocks noChangeShapeType="1"/>
                </p:cNvSpPr>
                <p:nvPr/>
              </p:nvSpPr>
              <p:spPr bwMode="auto">
                <a:xfrm>
                  <a:off x="918" y="1855"/>
                  <a:ext cx="154" cy="5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69" name="Freeform 66"/>
                <p:cNvSpPr>
                  <a:spLocks/>
                </p:cNvSpPr>
                <p:nvPr/>
              </p:nvSpPr>
              <p:spPr bwMode="auto">
                <a:xfrm>
                  <a:off x="873" y="1829"/>
                  <a:ext cx="58" cy="50"/>
                </a:xfrm>
                <a:custGeom>
                  <a:avLst/>
                  <a:gdLst>
                    <a:gd name="T0" fmla="*/ 58 w 58"/>
                    <a:gd name="T1" fmla="*/ 0 h 50"/>
                    <a:gd name="T2" fmla="*/ 0 w 58"/>
                    <a:gd name="T3" fmla="*/ 6 h 50"/>
                    <a:gd name="T4" fmla="*/ 39 w 58"/>
                    <a:gd name="T5" fmla="*/ 50 h 50"/>
                    <a:gd name="T6" fmla="*/ 58 w 58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0"/>
                    <a:gd name="T14" fmla="*/ 58 w 5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0">
                      <a:moveTo>
                        <a:pt x="58" y="0"/>
                      </a:moveTo>
                      <a:lnTo>
                        <a:pt x="0" y="6"/>
                      </a:lnTo>
                      <a:lnTo>
                        <a:pt x="39" y="5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6670" name="Freeform 67"/>
                <p:cNvSpPr>
                  <a:spLocks/>
                </p:cNvSpPr>
                <p:nvPr/>
              </p:nvSpPr>
              <p:spPr bwMode="auto">
                <a:xfrm>
                  <a:off x="1059" y="1889"/>
                  <a:ext cx="58" cy="50"/>
                </a:xfrm>
                <a:custGeom>
                  <a:avLst/>
                  <a:gdLst>
                    <a:gd name="T0" fmla="*/ 0 w 58"/>
                    <a:gd name="T1" fmla="*/ 50 h 50"/>
                    <a:gd name="T2" fmla="*/ 58 w 58"/>
                    <a:gd name="T3" fmla="*/ 44 h 50"/>
                    <a:gd name="T4" fmla="*/ 19 w 58"/>
                    <a:gd name="T5" fmla="*/ 0 h 50"/>
                    <a:gd name="T6" fmla="*/ 0 w 58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0"/>
                    <a:gd name="T14" fmla="*/ 58 w 5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0">
                      <a:moveTo>
                        <a:pt x="0" y="50"/>
                      </a:moveTo>
                      <a:lnTo>
                        <a:pt x="58" y="44"/>
                      </a:lnTo>
                      <a:lnTo>
                        <a:pt x="19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sp>
            <p:nvSpPr>
              <p:cNvPr id="26658" name="Rectangle 68"/>
              <p:cNvSpPr>
                <a:spLocks noChangeArrowheads="1"/>
              </p:cNvSpPr>
              <p:nvPr/>
            </p:nvSpPr>
            <p:spPr bwMode="auto">
              <a:xfrm>
                <a:off x="1948" y="1298"/>
                <a:ext cx="393" cy="34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6659" name="Rectangle 69"/>
              <p:cNvSpPr>
                <a:spLocks noChangeArrowheads="1"/>
              </p:cNvSpPr>
              <p:nvPr/>
            </p:nvSpPr>
            <p:spPr bwMode="auto">
              <a:xfrm>
                <a:off x="2000" y="1322"/>
                <a:ext cx="34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Decision</a:t>
                </a:r>
                <a:endParaRPr lang="en-GB" sz="1200">
                  <a:latin typeface="Times New Roman" pitchFamily="84" charset="0"/>
                </a:endParaRPr>
              </a:p>
            </p:txBody>
          </p:sp>
          <p:sp>
            <p:nvSpPr>
              <p:cNvPr id="26660" name="Rectangle 70"/>
              <p:cNvSpPr>
                <a:spLocks noChangeArrowheads="1"/>
              </p:cNvSpPr>
              <p:nvPr/>
            </p:nvSpPr>
            <p:spPr bwMode="auto">
              <a:xfrm>
                <a:off x="2000" y="1400"/>
                <a:ext cx="30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Making</a:t>
                </a:r>
                <a:endParaRPr lang="en-GB" sz="1200">
                  <a:latin typeface="Times New Roman" pitchFamily="84" charset="0"/>
                </a:endParaRPr>
              </a:p>
            </p:txBody>
          </p:sp>
          <p:sp>
            <p:nvSpPr>
              <p:cNvPr id="26661" name="Rectangle 71"/>
              <p:cNvSpPr>
                <a:spLocks noChangeArrowheads="1"/>
              </p:cNvSpPr>
              <p:nvPr/>
            </p:nvSpPr>
            <p:spPr bwMode="auto">
              <a:xfrm>
                <a:off x="2000" y="1482"/>
                <a:ext cx="24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Agent</a:t>
                </a:r>
                <a:endParaRPr lang="en-GB" sz="1200">
                  <a:solidFill>
                    <a:srgbClr val="FC0128"/>
                  </a:solidFill>
                  <a:latin typeface="Times New Roman" pitchFamily="84" charset="0"/>
                </a:endParaRPr>
              </a:p>
            </p:txBody>
          </p:sp>
          <p:grpSp>
            <p:nvGrpSpPr>
              <p:cNvPr id="26662" name="Group 72"/>
              <p:cNvGrpSpPr>
                <a:grpSpLocks/>
              </p:cNvGrpSpPr>
              <p:nvPr/>
            </p:nvGrpSpPr>
            <p:grpSpPr bwMode="auto">
              <a:xfrm>
                <a:off x="1655" y="1591"/>
                <a:ext cx="293" cy="195"/>
                <a:chOff x="1655" y="1591"/>
                <a:chExt cx="293" cy="195"/>
              </a:xfrm>
            </p:grpSpPr>
            <p:sp>
              <p:nvSpPr>
                <p:cNvPr id="2666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6" y="1617"/>
                  <a:ext cx="211" cy="14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66" name="Freeform 74"/>
                <p:cNvSpPr>
                  <a:spLocks/>
                </p:cNvSpPr>
                <p:nvPr/>
              </p:nvSpPr>
              <p:spPr bwMode="auto">
                <a:xfrm>
                  <a:off x="1655" y="1734"/>
                  <a:ext cx="58" cy="52"/>
                </a:xfrm>
                <a:custGeom>
                  <a:avLst/>
                  <a:gdLst>
                    <a:gd name="T0" fmla="*/ 28 w 58"/>
                    <a:gd name="T1" fmla="*/ 0 h 52"/>
                    <a:gd name="T2" fmla="*/ 0 w 58"/>
                    <a:gd name="T3" fmla="*/ 52 h 52"/>
                    <a:gd name="T4" fmla="*/ 58 w 58"/>
                    <a:gd name="T5" fmla="*/ 46 h 52"/>
                    <a:gd name="T6" fmla="*/ 28 w 58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2"/>
                    <a:gd name="T14" fmla="*/ 58 w 58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2">
                      <a:moveTo>
                        <a:pt x="28" y="0"/>
                      </a:moveTo>
                      <a:lnTo>
                        <a:pt x="0" y="52"/>
                      </a:lnTo>
                      <a:lnTo>
                        <a:pt x="58" y="4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6667" name="Freeform 75"/>
                <p:cNvSpPr>
                  <a:spLocks/>
                </p:cNvSpPr>
                <p:nvPr/>
              </p:nvSpPr>
              <p:spPr bwMode="auto">
                <a:xfrm>
                  <a:off x="1889" y="1591"/>
                  <a:ext cx="59" cy="52"/>
                </a:xfrm>
                <a:custGeom>
                  <a:avLst/>
                  <a:gdLst>
                    <a:gd name="T0" fmla="*/ 31 w 59"/>
                    <a:gd name="T1" fmla="*/ 52 h 52"/>
                    <a:gd name="T2" fmla="*/ 59 w 59"/>
                    <a:gd name="T3" fmla="*/ 0 h 52"/>
                    <a:gd name="T4" fmla="*/ 0 w 59"/>
                    <a:gd name="T5" fmla="*/ 6 h 52"/>
                    <a:gd name="T6" fmla="*/ 31 w 5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52"/>
                    <a:gd name="T14" fmla="*/ 59 w 5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52">
                      <a:moveTo>
                        <a:pt x="31" y="52"/>
                      </a:moveTo>
                      <a:lnTo>
                        <a:pt x="59" y="0"/>
                      </a:lnTo>
                      <a:lnTo>
                        <a:pt x="0" y="6"/>
                      </a:lnTo>
                      <a:lnTo>
                        <a:pt x="31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sp>
            <p:nvSpPr>
              <p:cNvPr id="26663" name="Rectangle 76"/>
              <p:cNvSpPr>
                <a:spLocks noChangeArrowheads="1"/>
              </p:cNvSpPr>
              <p:nvPr/>
            </p:nvSpPr>
            <p:spPr bwMode="auto">
              <a:xfrm>
                <a:off x="384" y="2080"/>
                <a:ext cx="538" cy="1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6664" name="Rectangle 77"/>
              <p:cNvSpPr>
                <a:spLocks noChangeArrowheads="1"/>
              </p:cNvSpPr>
              <p:nvPr/>
            </p:nvSpPr>
            <p:spPr bwMode="auto">
              <a:xfrm>
                <a:off x="433" y="2104"/>
                <a:ext cx="3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Calibri" pitchFamily="84" charset="0"/>
                  </a:rPr>
                  <a:t>DataBase</a:t>
                </a:r>
                <a:endParaRPr lang="en-GB" sz="1200">
                  <a:latin typeface="Times New Roman" pitchFamily="84" charset="0"/>
                </a:endParaRPr>
              </a:p>
            </p:txBody>
          </p:sp>
        </p:grpSp>
        <p:sp>
          <p:nvSpPr>
            <p:cNvPr id="26640" name="Rectangle 78"/>
            <p:cNvSpPr>
              <a:spLocks noChangeArrowheads="1"/>
            </p:cNvSpPr>
            <p:nvPr/>
          </p:nvSpPr>
          <p:spPr bwMode="auto">
            <a:xfrm>
              <a:off x="1792" y="2666"/>
              <a:ext cx="477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41" name="Rectangle 79"/>
            <p:cNvSpPr>
              <a:spLocks noChangeArrowheads="1"/>
            </p:cNvSpPr>
            <p:nvPr/>
          </p:nvSpPr>
          <p:spPr bwMode="auto">
            <a:xfrm>
              <a:off x="1844" y="2691"/>
              <a:ext cx="31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Calibri" pitchFamily="84" charset="0"/>
                </a:rPr>
                <a:t>Reader</a:t>
              </a:r>
              <a:endParaRPr lang="en-GB" sz="1200">
                <a:latin typeface="Times New Roman" pitchFamily="84" charset="0"/>
              </a:endParaRPr>
            </a:p>
          </p:txBody>
        </p:sp>
        <p:sp>
          <p:nvSpPr>
            <p:cNvPr id="26642" name="Rectangle 80"/>
            <p:cNvSpPr>
              <a:spLocks noChangeArrowheads="1"/>
            </p:cNvSpPr>
            <p:nvPr/>
          </p:nvSpPr>
          <p:spPr bwMode="auto">
            <a:xfrm>
              <a:off x="1950" y="3839"/>
              <a:ext cx="266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6643" name="Rectangle 81"/>
            <p:cNvSpPr>
              <a:spLocks noChangeArrowheads="1"/>
            </p:cNvSpPr>
            <p:nvPr/>
          </p:nvSpPr>
          <p:spPr bwMode="auto">
            <a:xfrm>
              <a:off x="2004" y="3863"/>
              <a:ext cx="29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Calibri" pitchFamily="84" charset="0"/>
                </a:rPr>
                <a:t>Tag/ID</a:t>
              </a:r>
              <a:endParaRPr lang="en-GB" sz="1200">
                <a:latin typeface="Times New Roman" pitchFamily="84" charset="0"/>
              </a:endParaRPr>
            </a:p>
          </p:txBody>
        </p:sp>
        <p:grpSp>
          <p:nvGrpSpPr>
            <p:cNvPr id="26644" name="Group 82"/>
            <p:cNvGrpSpPr>
              <a:grpSpLocks/>
            </p:cNvGrpSpPr>
            <p:nvPr/>
          </p:nvGrpSpPr>
          <p:grpSpPr bwMode="auto">
            <a:xfrm>
              <a:off x="1165" y="1770"/>
              <a:ext cx="927" cy="896"/>
              <a:chOff x="1076" y="1770"/>
              <a:chExt cx="856" cy="896"/>
            </a:xfrm>
          </p:grpSpPr>
          <p:sp>
            <p:nvSpPr>
              <p:cNvPr id="26646" name="Freeform 83"/>
              <p:cNvSpPr>
                <a:spLocks/>
              </p:cNvSpPr>
              <p:nvPr/>
            </p:nvSpPr>
            <p:spPr bwMode="auto">
              <a:xfrm>
                <a:off x="1076" y="1770"/>
                <a:ext cx="856" cy="530"/>
              </a:xfrm>
              <a:custGeom>
                <a:avLst/>
                <a:gdLst>
                  <a:gd name="T0" fmla="*/ 46 w 856"/>
                  <a:gd name="T1" fmla="*/ 184 h 530"/>
                  <a:gd name="T2" fmla="*/ 13 w 856"/>
                  <a:gd name="T3" fmla="*/ 210 h 530"/>
                  <a:gd name="T4" fmla="*/ 0 w 856"/>
                  <a:gd name="T5" fmla="*/ 248 h 530"/>
                  <a:gd name="T6" fmla="*/ 25 w 856"/>
                  <a:gd name="T7" fmla="*/ 300 h 530"/>
                  <a:gd name="T8" fmla="*/ 33 w 856"/>
                  <a:gd name="T9" fmla="*/ 321 h 530"/>
                  <a:gd name="T10" fmla="*/ 20 w 856"/>
                  <a:gd name="T11" fmla="*/ 360 h 530"/>
                  <a:gd name="T12" fmla="*/ 35 w 856"/>
                  <a:gd name="T13" fmla="*/ 401 h 530"/>
                  <a:gd name="T14" fmla="*/ 72 w 856"/>
                  <a:gd name="T15" fmla="*/ 427 h 530"/>
                  <a:gd name="T16" fmla="*/ 116 w 856"/>
                  <a:gd name="T17" fmla="*/ 432 h 530"/>
                  <a:gd name="T18" fmla="*/ 139 w 856"/>
                  <a:gd name="T19" fmla="*/ 459 h 530"/>
                  <a:gd name="T20" fmla="*/ 189 w 856"/>
                  <a:gd name="T21" fmla="*/ 487 h 530"/>
                  <a:gd name="T22" fmla="*/ 248 w 856"/>
                  <a:gd name="T23" fmla="*/ 497 h 530"/>
                  <a:gd name="T24" fmla="*/ 308 w 856"/>
                  <a:gd name="T25" fmla="*/ 487 h 530"/>
                  <a:gd name="T26" fmla="*/ 336 w 856"/>
                  <a:gd name="T27" fmla="*/ 490 h 530"/>
                  <a:gd name="T28" fmla="*/ 390 w 856"/>
                  <a:gd name="T29" fmla="*/ 521 h 530"/>
                  <a:gd name="T30" fmla="*/ 437 w 856"/>
                  <a:gd name="T31" fmla="*/ 530 h 530"/>
                  <a:gd name="T32" fmla="*/ 499 w 856"/>
                  <a:gd name="T33" fmla="*/ 516 h 530"/>
                  <a:gd name="T34" fmla="*/ 546 w 856"/>
                  <a:gd name="T35" fmla="*/ 482 h 530"/>
                  <a:gd name="T36" fmla="*/ 566 w 856"/>
                  <a:gd name="T37" fmla="*/ 450 h 530"/>
                  <a:gd name="T38" fmla="*/ 610 w 856"/>
                  <a:gd name="T39" fmla="*/ 463 h 530"/>
                  <a:gd name="T40" fmla="*/ 670 w 856"/>
                  <a:gd name="T41" fmla="*/ 456 h 530"/>
                  <a:gd name="T42" fmla="*/ 721 w 856"/>
                  <a:gd name="T43" fmla="*/ 422 h 530"/>
                  <a:gd name="T44" fmla="*/ 740 w 856"/>
                  <a:gd name="T45" fmla="*/ 368 h 530"/>
                  <a:gd name="T46" fmla="*/ 786 w 856"/>
                  <a:gd name="T47" fmla="*/ 355 h 530"/>
                  <a:gd name="T48" fmla="*/ 836 w 856"/>
                  <a:gd name="T49" fmla="*/ 314 h 530"/>
                  <a:gd name="T50" fmla="*/ 856 w 856"/>
                  <a:gd name="T51" fmla="*/ 256 h 530"/>
                  <a:gd name="T52" fmla="*/ 840 w 856"/>
                  <a:gd name="T53" fmla="*/ 204 h 530"/>
                  <a:gd name="T54" fmla="*/ 835 w 856"/>
                  <a:gd name="T55" fmla="*/ 169 h 530"/>
                  <a:gd name="T56" fmla="*/ 830 w 856"/>
                  <a:gd name="T57" fmla="*/ 124 h 530"/>
                  <a:gd name="T58" fmla="*/ 804 w 856"/>
                  <a:gd name="T59" fmla="*/ 88 h 530"/>
                  <a:gd name="T60" fmla="*/ 758 w 856"/>
                  <a:gd name="T61" fmla="*/ 67 h 530"/>
                  <a:gd name="T62" fmla="*/ 747 w 856"/>
                  <a:gd name="T63" fmla="*/ 39 h 530"/>
                  <a:gd name="T64" fmla="*/ 712 w 856"/>
                  <a:gd name="T65" fmla="*/ 11 h 530"/>
                  <a:gd name="T66" fmla="*/ 664 w 856"/>
                  <a:gd name="T67" fmla="*/ 0 h 530"/>
                  <a:gd name="T68" fmla="*/ 607 w 856"/>
                  <a:gd name="T69" fmla="*/ 16 h 530"/>
                  <a:gd name="T70" fmla="*/ 577 w 856"/>
                  <a:gd name="T71" fmla="*/ 16 h 530"/>
                  <a:gd name="T72" fmla="*/ 522 w 856"/>
                  <a:gd name="T73" fmla="*/ 0 h 530"/>
                  <a:gd name="T74" fmla="*/ 458 w 856"/>
                  <a:gd name="T75" fmla="*/ 23 h 530"/>
                  <a:gd name="T76" fmla="*/ 429 w 856"/>
                  <a:gd name="T77" fmla="*/ 29 h 530"/>
                  <a:gd name="T78" fmla="*/ 370 w 856"/>
                  <a:gd name="T79" fmla="*/ 15 h 530"/>
                  <a:gd name="T80" fmla="*/ 317 w 856"/>
                  <a:gd name="T81" fmla="*/ 28 h 530"/>
                  <a:gd name="T82" fmla="*/ 277 w 856"/>
                  <a:gd name="T83" fmla="*/ 62 h 530"/>
                  <a:gd name="T84" fmla="*/ 245 w 856"/>
                  <a:gd name="T85" fmla="*/ 52 h 530"/>
                  <a:gd name="T86" fmla="*/ 183 w 856"/>
                  <a:gd name="T87" fmla="*/ 49 h 530"/>
                  <a:gd name="T88" fmla="*/ 114 w 856"/>
                  <a:gd name="T89" fmla="*/ 80 h 530"/>
                  <a:gd name="T90" fmla="*/ 79 w 856"/>
                  <a:gd name="T91" fmla="*/ 137 h 530"/>
                  <a:gd name="T92" fmla="*/ 77 w 856"/>
                  <a:gd name="T93" fmla="*/ 176 h 53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6"/>
                  <a:gd name="T142" fmla="*/ 0 h 530"/>
                  <a:gd name="T143" fmla="*/ 856 w 856"/>
                  <a:gd name="T144" fmla="*/ 530 h 53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6" h="530">
                    <a:moveTo>
                      <a:pt x="77" y="176"/>
                    </a:moveTo>
                    <a:lnTo>
                      <a:pt x="61" y="179"/>
                    </a:lnTo>
                    <a:lnTo>
                      <a:pt x="46" y="184"/>
                    </a:lnTo>
                    <a:lnTo>
                      <a:pt x="33" y="191"/>
                    </a:lnTo>
                    <a:lnTo>
                      <a:pt x="22" y="199"/>
                    </a:lnTo>
                    <a:lnTo>
                      <a:pt x="13" y="210"/>
                    </a:lnTo>
                    <a:lnTo>
                      <a:pt x="7" y="222"/>
                    </a:lnTo>
                    <a:lnTo>
                      <a:pt x="2" y="235"/>
                    </a:lnTo>
                    <a:lnTo>
                      <a:pt x="0" y="248"/>
                    </a:lnTo>
                    <a:lnTo>
                      <a:pt x="4" y="267"/>
                    </a:lnTo>
                    <a:lnTo>
                      <a:pt x="12" y="285"/>
                    </a:lnTo>
                    <a:lnTo>
                      <a:pt x="25" y="300"/>
                    </a:lnTo>
                    <a:lnTo>
                      <a:pt x="43" y="311"/>
                    </a:lnTo>
                    <a:lnTo>
                      <a:pt x="43" y="310"/>
                    </a:lnTo>
                    <a:lnTo>
                      <a:pt x="33" y="321"/>
                    </a:lnTo>
                    <a:lnTo>
                      <a:pt x="27" y="332"/>
                    </a:lnTo>
                    <a:lnTo>
                      <a:pt x="22" y="345"/>
                    </a:lnTo>
                    <a:lnTo>
                      <a:pt x="20" y="360"/>
                    </a:lnTo>
                    <a:lnTo>
                      <a:pt x="22" y="375"/>
                    </a:lnTo>
                    <a:lnTo>
                      <a:pt x="27" y="388"/>
                    </a:lnTo>
                    <a:lnTo>
                      <a:pt x="35" y="401"/>
                    </a:lnTo>
                    <a:lnTo>
                      <a:pt x="44" y="411"/>
                    </a:lnTo>
                    <a:lnTo>
                      <a:pt x="57" y="419"/>
                    </a:lnTo>
                    <a:lnTo>
                      <a:pt x="72" y="427"/>
                    </a:lnTo>
                    <a:lnTo>
                      <a:pt x="88" y="430"/>
                    </a:lnTo>
                    <a:lnTo>
                      <a:pt x="106" y="432"/>
                    </a:lnTo>
                    <a:lnTo>
                      <a:pt x="116" y="432"/>
                    </a:lnTo>
                    <a:lnTo>
                      <a:pt x="114" y="432"/>
                    </a:lnTo>
                    <a:lnTo>
                      <a:pt x="126" y="446"/>
                    </a:lnTo>
                    <a:lnTo>
                      <a:pt x="139" y="459"/>
                    </a:lnTo>
                    <a:lnTo>
                      <a:pt x="154" y="471"/>
                    </a:lnTo>
                    <a:lnTo>
                      <a:pt x="172" y="479"/>
                    </a:lnTo>
                    <a:lnTo>
                      <a:pt x="189" y="487"/>
                    </a:lnTo>
                    <a:lnTo>
                      <a:pt x="207" y="492"/>
                    </a:lnTo>
                    <a:lnTo>
                      <a:pt x="227" y="495"/>
                    </a:lnTo>
                    <a:lnTo>
                      <a:pt x="248" y="497"/>
                    </a:lnTo>
                    <a:lnTo>
                      <a:pt x="269" y="495"/>
                    </a:lnTo>
                    <a:lnTo>
                      <a:pt x="289" y="492"/>
                    </a:lnTo>
                    <a:lnTo>
                      <a:pt x="308" y="487"/>
                    </a:lnTo>
                    <a:lnTo>
                      <a:pt x="326" y="479"/>
                    </a:lnTo>
                    <a:lnTo>
                      <a:pt x="336" y="490"/>
                    </a:lnTo>
                    <a:lnTo>
                      <a:pt x="347" y="500"/>
                    </a:lnTo>
                    <a:lnTo>
                      <a:pt x="375" y="516"/>
                    </a:lnTo>
                    <a:lnTo>
                      <a:pt x="390" y="521"/>
                    </a:lnTo>
                    <a:lnTo>
                      <a:pt x="404" y="526"/>
                    </a:lnTo>
                    <a:lnTo>
                      <a:pt x="421" y="528"/>
                    </a:lnTo>
                    <a:lnTo>
                      <a:pt x="437" y="530"/>
                    </a:lnTo>
                    <a:lnTo>
                      <a:pt x="458" y="528"/>
                    </a:lnTo>
                    <a:lnTo>
                      <a:pt x="479" y="523"/>
                    </a:lnTo>
                    <a:lnTo>
                      <a:pt x="499" y="516"/>
                    </a:lnTo>
                    <a:lnTo>
                      <a:pt x="517" y="507"/>
                    </a:lnTo>
                    <a:lnTo>
                      <a:pt x="533" y="495"/>
                    </a:lnTo>
                    <a:lnTo>
                      <a:pt x="546" y="482"/>
                    </a:lnTo>
                    <a:lnTo>
                      <a:pt x="558" y="466"/>
                    </a:lnTo>
                    <a:lnTo>
                      <a:pt x="566" y="448"/>
                    </a:lnTo>
                    <a:lnTo>
                      <a:pt x="566" y="450"/>
                    </a:lnTo>
                    <a:lnTo>
                      <a:pt x="580" y="456"/>
                    </a:lnTo>
                    <a:lnTo>
                      <a:pt x="595" y="461"/>
                    </a:lnTo>
                    <a:lnTo>
                      <a:pt x="610" y="463"/>
                    </a:lnTo>
                    <a:lnTo>
                      <a:pt x="626" y="464"/>
                    </a:lnTo>
                    <a:lnTo>
                      <a:pt x="649" y="463"/>
                    </a:lnTo>
                    <a:lnTo>
                      <a:pt x="670" y="456"/>
                    </a:lnTo>
                    <a:lnTo>
                      <a:pt x="690" y="448"/>
                    </a:lnTo>
                    <a:lnTo>
                      <a:pt x="708" y="437"/>
                    </a:lnTo>
                    <a:lnTo>
                      <a:pt x="721" y="422"/>
                    </a:lnTo>
                    <a:lnTo>
                      <a:pt x="732" y="406"/>
                    </a:lnTo>
                    <a:lnTo>
                      <a:pt x="738" y="388"/>
                    </a:lnTo>
                    <a:lnTo>
                      <a:pt x="740" y="368"/>
                    </a:lnTo>
                    <a:lnTo>
                      <a:pt x="765" y="363"/>
                    </a:lnTo>
                    <a:lnTo>
                      <a:pt x="786" y="355"/>
                    </a:lnTo>
                    <a:lnTo>
                      <a:pt x="807" y="344"/>
                    </a:lnTo>
                    <a:lnTo>
                      <a:pt x="823" y="331"/>
                    </a:lnTo>
                    <a:lnTo>
                      <a:pt x="836" y="314"/>
                    </a:lnTo>
                    <a:lnTo>
                      <a:pt x="848" y="297"/>
                    </a:lnTo>
                    <a:lnTo>
                      <a:pt x="854" y="277"/>
                    </a:lnTo>
                    <a:lnTo>
                      <a:pt x="856" y="256"/>
                    </a:lnTo>
                    <a:lnTo>
                      <a:pt x="854" y="238"/>
                    </a:lnTo>
                    <a:lnTo>
                      <a:pt x="849" y="220"/>
                    </a:lnTo>
                    <a:lnTo>
                      <a:pt x="840" y="204"/>
                    </a:lnTo>
                    <a:lnTo>
                      <a:pt x="828" y="187"/>
                    </a:lnTo>
                    <a:lnTo>
                      <a:pt x="835" y="169"/>
                    </a:lnTo>
                    <a:lnTo>
                      <a:pt x="836" y="152"/>
                    </a:lnTo>
                    <a:lnTo>
                      <a:pt x="835" y="137"/>
                    </a:lnTo>
                    <a:lnTo>
                      <a:pt x="830" y="124"/>
                    </a:lnTo>
                    <a:lnTo>
                      <a:pt x="823" y="111"/>
                    </a:lnTo>
                    <a:lnTo>
                      <a:pt x="815" y="98"/>
                    </a:lnTo>
                    <a:lnTo>
                      <a:pt x="804" y="88"/>
                    </a:lnTo>
                    <a:lnTo>
                      <a:pt x="789" y="78"/>
                    </a:lnTo>
                    <a:lnTo>
                      <a:pt x="774" y="72"/>
                    </a:lnTo>
                    <a:lnTo>
                      <a:pt x="758" y="67"/>
                    </a:lnTo>
                    <a:lnTo>
                      <a:pt x="758" y="65"/>
                    </a:lnTo>
                    <a:lnTo>
                      <a:pt x="753" y="52"/>
                    </a:lnTo>
                    <a:lnTo>
                      <a:pt x="747" y="39"/>
                    </a:lnTo>
                    <a:lnTo>
                      <a:pt x="737" y="28"/>
                    </a:lnTo>
                    <a:lnTo>
                      <a:pt x="725" y="18"/>
                    </a:lnTo>
                    <a:lnTo>
                      <a:pt x="712" y="11"/>
                    </a:lnTo>
                    <a:lnTo>
                      <a:pt x="698" y="5"/>
                    </a:lnTo>
                    <a:lnTo>
                      <a:pt x="681" y="2"/>
                    </a:lnTo>
                    <a:lnTo>
                      <a:pt x="664" y="0"/>
                    </a:lnTo>
                    <a:lnTo>
                      <a:pt x="644" y="2"/>
                    </a:lnTo>
                    <a:lnTo>
                      <a:pt x="624" y="7"/>
                    </a:lnTo>
                    <a:lnTo>
                      <a:pt x="607" y="16"/>
                    </a:lnTo>
                    <a:lnTo>
                      <a:pt x="590" y="28"/>
                    </a:lnTo>
                    <a:lnTo>
                      <a:pt x="577" y="16"/>
                    </a:lnTo>
                    <a:lnTo>
                      <a:pt x="561" y="7"/>
                    </a:lnTo>
                    <a:lnTo>
                      <a:pt x="541" y="2"/>
                    </a:lnTo>
                    <a:lnTo>
                      <a:pt x="522" y="0"/>
                    </a:lnTo>
                    <a:lnTo>
                      <a:pt x="499" y="3"/>
                    </a:lnTo>
                    <a:lnTo>
                      <a:pt x="476" y="10"/>
                    </a:lnTo>
                    <a:lnTo>
                      <a:pt x="458" y="23"/>
                    </a:lnTo>
                    <a:lnTo>
                      <a:pt x="445" y="39"/>
                    </a:lnTo>
                    <a:lnTo>
                      <a:pt x="445" y="41"/>
                    </a:lnTo>
                    <a:lnTo>
                      <a:pt x="429" y="29"/>
                    </a:lnTo>
                    <a:lnTo>
                      <a:pt x="411" y="21"/>
                    </a:lnTo>
                    <a:lnTo>
                      <a:pt x="391" y="16"/>
                    </a:lnTo>
                    <a:lnTo>
                      <a:pt x="370" y="15"/>
                    </a:lnTo>
                    <a:lnTo>
                      <a:pt x="356" y="16"/>
                    </a:lnTo>
                    <a:lnTo>
                      <a:pt x="343" y="18"/>
                    </a:lnTo>
                    <a:lnTo>
                      <a:pt x="317" y="28"/>
                    </a:lnTo>
                    <a:lnTo>
                      <a:pt x="294" y="42"/>
                    </a:lnTo>
                    <a:lnTo>
                      <a:pt x="286" y="52"/>
                    </a:lnTo>
                    <a:lnTo>
                      <a:pt x="277" y="62"/>
                    </a:lnTo>
                    <a:lnTo>
                      <a:pt x="277" y="64"/>
                    </a:lnTo>
                    <a:lnTo>
                      <a:pt x="261" y="57"/>
                    </a:lnTo>
                    <a:lnTo>
                      <a:pt x="245" y="52"/>
                    </a:lnTo>
                    <a:lnTo>
                      <a:pt x="229" y="49"/>
                    </a:lnTo>
                    <a:lnTo>
                      <a:pt x="211" y="47"/>
                    </a:lnTo>
                    <a:lnTo>
                      <a:pt x="183" y="49"/>
                    </a:lnTo>
                    <a:lnTo>
                      <a:pt x="158" y="55"/>
                    </a:lnTo>
                    <a:lnTo>
                      <a:pt x="136" y="67"/>
                    </a:lnTo>
                    <a:lnTo>
                      <a:pt x="114" y="80"/>
                    </a:lnTo>
                    <a:lnTo>
                      <a:pt x="98" y="98"/>
                    </a:lnTo>
                    <a:lnTo>
                      <a:pt x="87" y="116"/>
                    </a:lnTo>
                    <a:lnTo>
                      <a:pt x="79" y="137"/>
                    </a:lnTo>
                    <a:lnTo>
                      <a:pt x="75" y="160"/>
                    </a:lnTo>
                    <a:lnTo>
                      <a:pt x="77" y="168"/>
                    </a:lnTo>
                    <a:lnTo>
                      <a:pt x="77" y="176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6647" name="Oval 84"/>
              <p:cNvSpPr>
                <a:spLocks noChangeArrowheads="1"/>
              </p:cNvSpPr>
              <p:nvPr/>
            </p:nvSpPr>
            <p:spPr bwMode="auto">
              <a:xfrm>
                <a:off x="1213" y="2352"/>
                <a:ext cx="144" cy="89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6648" name="Oval 85"/>
              <p:cNvSpPr>
                <a:spLocks noChangeArrowheads="1"/>
              </p:cNvSpPr>
              <p:nvPr/>
            </p:nvSpPr>
            <p:spPr bwMode="auto">
              <a:xfrm>
                <a:off x="1151" y="2506"/>
                <a:ext cx="97" cy="61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6649" name="Oval 86"/>
              <p:cNvSpPr>
                <a:spLocks noChangeArrowheads="1"/>
              </p:cNvSpPr>
              <p:nvPr/>
            </p:nvSpPr>
            <p:spPr bwMode="auto">
              <a:xfrm>
                <a:off x="1106" y="2635"/>
                <a:ext cx="49" cy="31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</p:grpSp>
        <p:sp>
          <p:nvSpPr>
            <p:cNvPr id="26645" name="Text Box 87"/>
            <p:cNvSpPr txBox="1">
              <a:spLocks noChangeArrowheads="1"/>
            </p:cNvSpPr>
            <p:nvPr/>
          </p:nvSpPr>
          <p:spPr bwMode="auto">
            <a:xfrm>
              <a:off x="1289" y="1927"/>
              <a:ext cx="48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Times New Roman" pitchFamily="84" charset="0"/>
                </a:rPr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Opportunities: Behavioural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4681538" cy="4060825"/>
          </a:xfrm>
        </p:spPr>
        <p:txBody>
          <a:bodyPr/>
          <a:lstStyle/>
          <a:p>
            <a:r>
              <a:rPr lang="en-GB" sz="2000" smtClean="0">
                <a:solidFill>
                  <a:srgbClr val="FF0000"/>
                </a:solidFill>
              </a:rPr>
              <a:t>Changing Environment: </a:t>
            </a:r>
            <a:r>
              <a:rPr lang="en-GB" sz="1800" smtClean="0"/>
              <a:t>When options arise frequently and unpredictably for alternative routings to be considered.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Frequent Disruption: </a:t>
            </a:r>
            <a:r>
              <a:rPr lang="en-GB" sz="1800" smtClean="0"/>
              <a:t>When disruptions are frequent and performance guarantees are difficult to achieve.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Dynamic Decisions</a:t>
            </a:r>
            <a:r>
              <a:rPr lang="en-GB" sz="1800" smtClean="0"/>
              <a:t>: When decision making about order management requires human resources that are not available.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Customer Preference Changes: </a:t>
            </a:r>
            <a:r>
              <a:rPr lang="en-GB" sz="1800" smtClean="0"/>
              <a:t>When customer’s preferences change between ordering and delivering.</a:t>
            </a:r>
          </a:p>
          <a:p>
            <a:endParaRPr lang="en-US" sz="1800" smtClean="0"/>
          </a:p>
        </p:txBody>
      </p:sp>
      <p:grpSp>
        <p:nvGrpSpPr>
          <p:cNvPr id="27651" name="Group 24"/>
          <p:cNvGrpSpPr>
            <a:grpSpLocks/>
          </p:cNvGrpSpPr>
          <p:nvPr/>
        </p:nvGrpSpPr>
        <p:grpSpPr bwMode="auto">
          <a:xfrm>
            <a:off x="5580063" y="1628775"/>
            <a:ext cx="3032125" cy="3922713"/>
            <a:chOff x="416" y="1298"/>
            <a:chExt cx="2125" cy="2690"/>
          </a:xfrm>
        </p:grpSpPr>
        <p:grpSp>
          <p:nvGrpSpPr>
            <p:cNvPr id="27652" name="Group 25"/>
            <p:cNvGrpSpPr>
              <a:grpSpLocks/>
            </p:cNvGrpSpPr>
            <p:nvPr/>
          </p:nvGrpSpPr>
          <p:grpSpPr bwMode="auto">
            <a:xfrm>
              <a:off x="1580" y="3057"/>
              <a:ext cx="530" cy="815"/>
              <a:chOff x="1459" y="3057"/>
              <a:chExt cx="489" cy="815"/>
            </a:xfrm>
          </p:grpSpPr>
          <p:sp>
            <p:nvSpPr>
              <p:cNvPr id="27711" name="Freeform 26"/>
              <p:cNvSpPr>
                <a:spLocks/>
              </p:cNvSpPr>
              <p:nvPr/>
            </p:nvSpPr>
            <p:spPr bwMode="auto">
              <a:xfrm>
                <a:off x="1459" y="3057"/>
                <a:ext cx="489" cy="815"/>
              </a:xfrm>
              <a:custGeom>
                <a:avLst/>
                <a:gdLst>
                  <a:gd name="T0" fmla="*/ 245 w 489"/>
                  <a:gd name="T1" fmla="*/ 0 h 815"/>
                  <a:gd name="T2" fmla="*/ 196 w 489"/>
                  <a:gd name="T3" fmla="*/ 2 h 815"/>
                  <a:gd name="T4" fmla="*/ 150 w 489"/>
                  <a:gd name="T5" fmla="*/ 8 h 815"/>
                  <a:gd name="T6" fmla="*/ 108 w 489"/>
                  <a:gd name="T7" fmla="*/ 18 h 815"/>
                  <a:gd name="T8" fmla="*/ 72 w 489"/>
                  <a:gd name="T9" fmla="*/ 29 h 815"/>
                  <a:gd name="T10" fmla="*/ 56 w 489"/>
                  <a:gd name="T11" fmla="*/ 38 h 815"/>
                  <a:gd name="T12" fmla="*/ 43 w 489"/>
                  <a:gd name="T13" fmla="*/ 44 h 815"/>
                  <a:gd name="T14" fmla="*/ 30 w 489"/>
                  <a:gd name="T15" fmla="*/ 54 h 815"/>
                  <a:gd name="T16" fmla="*/ 20 w 489"/>
                  <a:gd name="T17" fmla="*/ 62 h 815"/>
                  <a:gd name="T18" fmla="*/ 12 w 489"/>
                  <a:gd name="T19" fmla="*/ 72 h 815"/>
                  <a:gd name="T20" fmla="*/ 5 w 489"/>
                  <a:gd name="T21" fmla="*/ 82 h 815"/>
                  <a:gd name="T22" fmla="*/ 2 w 489"/>
                  <a:gd name="T23" fmla="*/ 91 h 815"/>
                  <a:gd name="T24" fmla="*/ 0 w 489"/>
                  <a:gd name="T25" fmla="*/ 101 h 815"/>
                  <a:gd name="T26" fmla="*/ 0 w 489"/>
                  <a:gd name="T27" fmla="*/ 712 h 815"/>
                  <a:gd name="T28" fmla="*/ 2 w 489"/>
                  <a:gd name="T29" fmla="*/ 723 h 815"/>
                  <a:gd name="T30" fmla="*/ 5 w 489"/>
                  <a:gd name="T31" fmla="*/ 733 h 815"/>
                  <a:gd name="T32" fmla="*/ 12 w 489"/>
                  <a:gd name="T33" fmla="*/ 743 h 815"/>
                  <a:gd name="T34" fmla="*/ 20 w 489"/>
                  <a:gd name="T35" fmla="*/ 753 h 815"/>
                  <a:gd name="T36" fmla="*/ 30 w 489"/>
                  <a:gd name="T37" fmla="*/ 761 h 815"/>
                  <a:gd name="T38" fmla="*/ 43 w 489"/>
                  <a:gd name="T39" fmla="*/ 769 h 815"/>
                  <a:gd name="T40" fmla="*/ 56 w 489"/>
                  <a:gd name="T41" fmla="*/ 777 h 815"/>
                  <a:gd name="T42" fmla="*/ 72 w 489"/>
                  <a:gd name="T43" fmla="*/ 785 h 815"/>
                  <a:gd name="T44" fmla="*/ 108 w 489"/>
                  <a:gd name="T45" fmla="*/ 797 h 815"/>
                  <a:gd name="T46" fmla="*/ 150 w 489"/>
                  <a:gd name="T47" fmla="*/ 806 h 815"/>
                  <a:gd name="T48" fmla="*/ 196 w 489"/>
                  <a:gd name="T49" fmla="*/ 813 h 815"/>
                  <a:gd name="T50" fmla="*/ 245 w 489"/>
                  <a:gd name="T51" fmla="*/ 815 h 815"/>
                  <a:gd name="T52" fmla="*/ 294 w 489"/>
                  <a:gd name="T53" fmla="*/ 813 h 815"/>
                  <a:gd name="T54" fmla="*/ 339 w 489"/>
                  <a:gd name="T55" fmla="*/ 806 h 815"/>
                  <a:gd name="T56" fmla="*/ 382 w 489"/>
                  <a:gd name="T57" fmla="*/ 797 h 815"/>
                  <a:gd name="T58" fmla="*/ 417 w 489"/>
                  <a:gd name="T59" fmla="*/ 785 h 815"/>
                  <a:gd name="T60" fmla="*/ 434 w 489"/>
                  <a:gd name="T61" fmla="*/ 777 h 815"/>
                  <a:gd name="T62" fmla="*/ 447 w 489"/>
                  <a:gd name="T63" fmla="*/ 769 h 815"/>
                  <a:gd name="T64" fmla="*/ 460 w 489"/>
                  <a:gd name="T65" fmla="*/ 761 h 815"/>
                  <a:gd name="T66" fmla="*/ 470 w 489"/>
                  <a:gd name="T67" fmla="*/ 753 h 815"/>
                  <a:gd name="T68" fmla="*/ 478 w 489"/>
                  <a:gd name="T69" fmla="*/ 743 h 815"/>
                  <a:gd name="T70" fmla="*/ 484 w 489"/>
                  <a:gd name="T71" fmla="*/ 733 h 815"/>
                  <a:gd name="T72" fmla="*/ 487 w 489"/>
                  <a:gd name="T73" fmla="*/ 723 h 815"/>
                  <a:gd name="T74" fmla="*/ 489 w 489"/>
                  <a:gd name="T75" fmla="*/ 712 h 815"/>
                  <a:gd name="T76" fmla="*/ 489 w 489"/>
                  <a:gd name="T77" fmla="*/ 101 h 815"/>
                  <a:gd name="T78" fmla="*/ 487 w 489"/>
                  <a:gd name="T79" fmla="*/ 91 h 815"/>
                  <a:gd name="T80" fmla="*/ 484 w 489"/>
                  <a:gd name="T81" fmla="*/ 82 h 815"/>
                  <a:gd name="T82" fmla="*/ 478 w 489"/>
                  <a:gd name="T83" fmla="*/ 72 h 815"/>
                  <a:gd name="T84" fmla="*/ 470 w 489"/>
                  <a:gd name="T85" fmla="*/ 62 h 815"/>
                  <a:gd name="T86" fmla="*/ 460 w 489"/>
                  <a:gd name="T87" fmla="*/ 54 h 815"/>
                  <a:gd name="T88" fmla="*/ 447 w 489"/>
                  <a:gd name="T89" fmla="*/ 44 h 815"/>
                  <a:gd name="T90" fmla="*/ 434 w 489"/>
                  <a:gd name="T91" fmla="*/ 38 h 815"/>
                  <a:gd name="T92" fmla="*/ 417 w 489"/>
                  <a:gd name="T93" fmla="*/ 29 h 815"/>
                  <a:gd name="T94" fmla="*/ 382 w 489"/>
                  <a:gd name="T95" fmla="*/ 18 h 815"/>
                  <a:gd name="T96" fmla="*/ 339 w 489"/>
                  <a:gd name="T97" fmla="*/ 8 h 815"/>
                  <a:gd name="T98" fmla="*/ 294 w 489"/>
                  <a:gd name="T99" fmla="*/ 2 h 815"/>
                  <a:gd name="T100" fmla="*/ 245 w 489"/>
                  <a:gd name="T101" fmla="*/ 0 h 8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9"/>
                  <a:gd name="T154" fmla="*/ 0 h 815"/>
                  <a:gd name="T155" fmla="*/ 489 w 489"/>
                  <a:gd name="T156" fmla="*/ 815 h 8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9" h="815">
                    <a:moveTo>
                      <a:pt x="245" y="0"/>
                    </a:move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lnTo>
                      <a:pt x="0" y="712"/>
                    </a:lnTo>
                    <a:lnTo>
                      <a:pt x="2" y="723"/>
                    </a:lnTo>
                    <a:lnTo>
                      <a:pt x="5" y="733"/>
                    </a:lnTo>
                    <a:lnTo>
                      <a:pt x="12" y="743"/>
                    </a:lnTo>
                    <a:lnTo>
                      <a:pt x="20" y="753"/>
                    </a:lnTo>
                    <a:lnTo>
                      <a:pt x="30" y="761"/>
                    </a:lnTo>
                    <a:lnTo>
                      <a:pt x="43" y="769"/>
                    </a:lnTo>
                    <a:lnTo>
                      <a:pt x="56" y="777"/>
                    </a:lnTo>
                    <a:lnTo>
                      <a:pt x="72" y="785"/>
                    </a:lnTo>
                    <a:lnTo>
                      <a:pt x="108" y="797"/>
                    </a:lnTo>
                    <a:lnTo>
                      <a:pt x="150" y="806"/>
                    </a:lnTo>
                    <a:lnTo>
                      <a:pt x="196" y="813"/>
                    </a:lnTo>
                    <a:lnTo>
                      <a:pt x="245" y="815"/>
                    </a:lnTo>
                    <a:lnTo>
                      <a:pt x="294" y="813"/>
                    </a:lnTo>
                    <a:lnTo>
                      <a:pt x="339" y="806"/>
                    </a:lnTo>
                    <a:lnTo>
                      <a:pt x="382" y="797"/>
                    </a:lnTo>
                    <a:lnTo>
                      <a:pt x="417" y="785"/>
                    </a:lnTo>
                    <a:lnTo>
                      <a:pt x="434" y="777"/>
                    </a:lnTo>
                    <a:lnTo>
                      <a:pt x="447" y="769"/>
                    </a:lnTo>
                    <a:lnTo>
                      <a:pt x="460" y="761"/>
                    </a:lnTo>
                    <a:lnTo>
                      <a:pt x="470" y="753"/>
                    </a:lnTo>
                    <a:lnTo>
                      <a:pt x="478" y="743"/>
                    </a:lnTo>
                    <a:lnTo>
                      <a:pt x="484" y="733"/>
                    </a:lnTo>
                    <a:lnTo>
                      <a:pt x="487" y="723"/>
                    </a:lnTo>
                    <a:lnTo>
                      <a:pt x="489" y="7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7712" name="Freeform 27"/>
              <p:cNvSpPr>
                <a:spLocks/>
              </p:cNvSpPr>
              <p:nvPr/>
            </p:nvSpPr>
            <p:spPr bwMode="auto">
              <a:xfrm>
                <a:off x="1459" y="3057"/>
                <a:ext cx="489" cy="204"/>
              </a:xfrm>
              <a:custGeom>
                <a:avLst/>
                <a:gdLst>
                  <a:gd name="T0" fmla="*/ 0 w 489"/>
                  <a:gd name="T1" fmla="*/ 101 h 204"/>
                  <a:gd name="T2" fmla="*/ 2 w 489"/>
                  <a:gd name="T3" fmla="*/ 112 h 204"/>
                  <a:gd name="T4" fmla="*/ 5 w 489"/>
                  <a:gd name="T5" fmla="*/ 122 h 204"/>
                  <a:gd name="T6" fmla="*/ 12 w 489"/>
                  <a:gd name="T7" fmla="*/ 132 h 204"/>
                  <a:gd name="T8" fmla="*/ 20 w 489"/>
                  <a:gd name="T9" fmla="*/ 142 h 204"/>
                  <a:gd name="T10" fmla="*/ 30 w 489"/>
                  <a:gd name="T11" fmla="*/ 150 h 204"/>
                  <a:gd name="T12" fmla="*/ 43 w 489"/>
                  <a:gd name="T13" fmla="*/ 158 h 204"/>
                  <a:gd name="T14" fmla="*/ 56 w 489"/>
                  <a:gd name="T15" fmla="*/ 166 h 204"/>
                  <a:gd name="T16" fmla="*/ 72 w 489"/>
                  <a:gd name="T17" fmla="*/ 174 h 204"/>
                  <a:gd name="T18" fmla="*/ 108 w 489"/>
                  <a:gd name="T19" fmla="*/ 186 h 204"/>
                  <a:gd name="T20" fmla="*/ 150 w 489"/>
                  <a:gd name="T21" fmla="*/ 196 h 204"/>
                  <a:gd name="T22" fmla="*/ 196 w 489"/>
                  <a:gd name="T23" fmla="*/ 202 h 204"/>
                  <a:gd name="T24" fmla="*/ 245 w 489"/>
                  <a:gd name="T25" fmla="*/ 204 h 204"/>
                  <a:gd name="T26" fmla="*/ 294 w 489"/>
                  <a:gd name="T27" fmla="*/ 202 h 204"/>
                  <a:gd name="T28" fmla="*/ 339 w 489"/>
                  <a:gd name="T29" fmla="*/ 196 h 204"/>
                  <a:gd name="T30" fmla="*/ 382 w 489"/>
                  <a:gd name="T31" fmla="*/ 186 h 204"/>
                  <a:gd name="T32" fmla="*/ 417 w 489"/>
                  <a:gd name="T33" fmla="*/ 174 h 204"/>
                  <a:gd name="T34" fmla="*/ 434 w 489"/>
                  <a:gd name="T35" fmla="*/ 166 h 204"/>
                  <a:gd name="T36" fmla="*/ 447 w 489"/>
                  <a:gd name="T37" fmla="*/ 158 h 204"/>
                  <a:gd name="T38" fmla="*/ 460 w 489"/>
                  <a:gd name="T39" fmla="*/ 150 h 204"/>
                  <a:gd name="T40" fmla="*/ 470 w 489"/>
                  <a:gd name="T41" fmla="*/ 142 h 204"/>
                  <a:gd name="T42" fmla="*/ 478 w 489"/>
                  <a:gd name="T43" fmla="*/ 132 h 204"/>
                  <a:gd name="T44" fmla="*/ 484 w 489"/>
                  <a:gd name="T45" fmla="*/ 122 h 204"/>
                  <a:gd name="T46" fmla="*/ 487 w 489"/>
                  <a:gd name="T47" fmla="*/ 112 h 204"/>
                  <a:gd name="T48" fmla="*/ 489 w 489"/>
                  <a:gd name="T49" fmla="*/ 101 h 204"/>
                  <a:gd name="T50" fmla="*/ 487 w 489"/>
                  <a:gd name="T51" fmla="*/ 91 h 204"/>
                  <a:gd name="T52" fmla="*/ 484 w 489"/>
                  <a:gd name="T53" fmla="*/ 82 h 204"/>
                  <a:gd name="T54" fmla="*/ 478 w 489"/>
                  <a:gd name="T55" fmla="*/ 72 h 204"/>
                  <a:gd name="T56" fmla="*/ 470 w 489"/>
                  <a:gd name="T57" fmla="*/ 62 h 204"/>
                  <a:gd name="T58" fmla="*/ 460 w 489"/>
                  <a:gd name="T59" fmla="*/ 54 h 204"/>
                  <a:gd name="T60" fmla="*/ 447 w 489"/>
                  <a:gd name="T61" fmla="*/ 44 h 204"/>
                  <a:gd name="T62" fmla="*/ 434 w 489"/>
                  <a:gd name="T63" fmla="*/ 38 h 204"/>
                  <a:gd name="T64" fmla="*/ 417 w 489"/>
                  <a:gd name="T65" fmla="*/ 29 h 204"/>
                  <a:gd name="T66" fmla="*/ 382 w 489"/>
                  <a:gd name="T67" fmla="*/ 18 h 204"/>
                  <a:gd name="T68" fmla="*/ 339 w 489"/>
                  <a:gd name="T69" fmla="*/ 8 h 204"/>
                  <a:gd name="T70" fmla="*/ 294 w 489"/>
                  <a:gd name="T71" fmla="*/ 2 h 204"/>
                  <a:gd name="T72" fmla="*/ 245 w 489"/>
                  <a:gd name="T73" fmla="*/ 0 h 204"/>
                  <a:gd name="T74" fmla="*/ 196 w 489"/>
                  <a:gd name="T75" fmla="*/ 2 h 204"/>
                  <a:gd name="T76" fmla="*/ 150 w 489"/>
                  <a:gd name="T77" fmla="*/ 8 h 204"/>
                  <a:gd name="T78" fmla="*/ 108 w 489"/>
                  <a:gd name="T79" fmla="*/ 18 h 204"/>
                  <a:gd name="T80" fmla="*/ 72 w 489"/>
                  <a:gd name="T81" fmla="*/ 29 h 204"/>
                  <a:gd name="T82" fmla="*/ 56 w 489"/>
                  <a:gd name="T83" fmla="*/ 38 h 204"/>
                  <a:gd name="T84" fmla="*/ 43 w 489"/>
                  <a:gd name="T85" fmla="*/ 44 h 204"/>
                  <a:gd name="T86" fmla="*/ 30 w 489"/>
                  <a:gd name="T87" fmla="*/ 54 h 204"/>
                  <a:gd name="T88" fmla="*/ 20 w 489"/>
                  <a:gd name="T89" fmla="*/ 62 h 204"/>
                  <a:gd name="T90" fmla="*/ 12 w 489"/>
                  <a:gd name="T91" fmla="*/ 72 h 204"/>
                  <a:gd name="T92" fmla="*/ 5 w 489"/>
                  <a:gd name="T93" fmla="*/ 82 h 204"/>
                  <a:gd name="T94" fmla="*/ 2 w 489"/>
                  <a:gd name="T95" fmla="*/ 91 h 204"/>
                  <a:gd name="T96" fmla="*/ 0 w 489"/>
                  <a:gd name="T97" fmla="*/ 101 h 2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9"/>
                  <a:gd name="T148" fmla="*/ 0 h 204"/>
                  <a:gd name="T149" fmla="*/ 489 w 489"/>
                  <a:gd name="T150" fmla="*/ 204 h 2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9" h="204">
                    <a:moveTo>
                      <a:pt x="0" y="101"/>
                    </a:moveTo>
                    <a:lnTo>
                      <a:pt x="2" y="112"/>
                    </a:lnTo>
                    <a:lnTo>
                      <a:pt x="5" y="122"/>
                    </a:lnTo>
                    <a:lnTo>
                      <a:pt x="12" y="132"/>
                    </a:lnTo>
                    <a:lnTo>
                      <a:pt x="20" y="142"/>
                    </a:lnTo>
                    <a:lnTo>
                      <a:pt x="30" y="150"/>
                    </a:lnTo>
                    <a:lnTo>
                      <a:pt x="43" y="158"/>
                    </a:lnTo>
                    <a:lnTo>
                      <a:pt x="56" y="166"/>
                    </a:lnTo>
                    <a:lnTo>
                      <a:pt x="72" y="174"/>
                    </a:lnTo>
                    <a:lnTo>
                      <a:pt x="108" y="186"/>
                    </a:lnTo>
                    <a:lnTo>
                      <a:pt x="150" y="196"/>
                    </a:lnTo>
                    <a:lnTo>
                      <a:pt x="196" y="202"/>
                    </a:lnTo>
                    <a:lnTo>
                      <a:pt x="245" y="204"/>
                    </a:lnTo>
                    <a:lnTo>
                      <a:pt x="294" y="202"/>
                    </a:lnTo>
                    <a:lnTo>
                      <a:pt x="339" y="196"/>
                    </a:lnTo>
                    <a:lnTo>
                      <a:pt x="382" y="186"/>
                    </a:lnTo>
                    <a:lnTo>
                      <a:pt x="417" y="174"/>
                    </a:lnTo>
                    <a:lnTo>
                      <a:pt x="434" y="166"/>
                    </a:lnTo>
                    <a:lnTo>
                      <a:pt x="447" y="158"/>
                    </a:lnTo>
                    <a:lnTo>
                      <a:pt x="460" y="150"/>
                    </a:lnTo>
                    <a:lnTo>
                      <a:pt x="470" y="142"/>
                    </a:lnTo>
                    <a:lnTo>
                      <a:pt x="478" y="132"/>
                    </a:lnTo>
                    <a:lnTo>
                      <a:pt x="484" y="122"/>
                    </a:lnTo>
                    <a:lnTo>
                      <a:pt x="487" y="1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7713" name="Freeform 28"/>
              <p:cNvSpPr>
                <a:spLocks/>
              </p:cNvSpPr>
              <p:nvPr/>
            </p:nvSpPr>
            <p:spPr bwMode="auto">
              <a:xfrm>
                <a:off x="1459" y="3057"/>
                <a:ext cx="489" cy="815"/>
              </a:xfrm>
              <a:custGeom>
                <a:avLst/>
                <a:gdLst>
                  <a:gd name="T0" fmla="*/ 245 w 489"/>
                  <a:gd name="T1" fmla="*/ 0 h 815"/>
                  <a:gd name="T2" fmla="*/ 196 w 489"/>
                  <a:gd name="T3" fmla="*/ 2 h 815"/>
                  <a:gd name="T4" fmla="*/ 150 w 489"/>
                  <a:gd name="T5" fmla="*/ 8 h 815"/>
                  <a:gd name="T6" fmla="*/ 108 w 489"/>
                  <a:gd name="T7" fmla="*/ 18 h 815"/>
                  <a:gd name="T8" fmla="*/ 72 w 489"/>
                  <a:gd name="T9" fmla="*/ 29 h 815"/>
                  <a:gd name="T10" fmla="*/ 56 w 489"/>
                  <a:gd name="T11" fmla="*/ 38 h 815"/>
                  <a:gd name="T12" fmla="*/ 43 w 489"/>
                  <a:gd name="T13" fmla="*/ 44 h 815"/>
                  <a:gd name="T14" fmla="*/ 30 w 489"/>
                  <a:gd name="T15" fmla="*/ 54 h 815"/>
                  <a:gd name="T16" fmla="*/ 20 w 489"/>
                  <a:gd name="T17" fmla="*/ 62 h 815"/>
                  <a:gd name="T18" fmla="*/ 12 w 489"/>
                  <a:gd name="T19" fmla="*/ 72 h 815"/>
                  <a:gd name="T20" fmla="*/ 5 w 489"/>
                  <a:gd name="T21" fmla="*/ 82 h 815"/>
                  <a:gd name="T22" fmla="*/ 2 w 489"/>
                  <a:gd name="T23" fmla="*/ 91 h 815"/>
                  <a:gd name="T24" fmla="*/ 0 w 489"/>
                  <a:gd name="T25" fmla="*/ 101 h 815"/>
                  <a:gd name="T26" fmla="*/ 0 w 489"/>
                  <a:gd name="T27" fmla="*/ 712 h 815"/>
                  <a:gd name="T28" fmla="*/ 2 w 489"/>
                  <a:gd name="T29" fmla="*/ 723 h 815"/>
                  <a:gd name="T30" fmla="*/ 5 w 489"/>
                  <a:gd name="T31" fmla="*/ 733 h 815"/>
                  <a:gd name="T32" fmla="*/ 12 w 489"/>
                  <a:gd name="T33" fmla="*/ 743 h 815"/>
                  <a:gd name="T34" fmla="*/ 20 w 489"/>
                  <a:gd name="T35" fmla="*/ 753 h 815"/>
                  <a:gd name="T36" fmla="*/ 30 w 489"/>
                  <a:gd name="T37" fmla="*/ 761 h 815"/>
                  <a:gd name="T38" fmla="*/ 43 w 489"/>
                  <a:gd name="T39" fmla="*/ 769 h 815"/>
                  <a:gd name="T40" fmla="*/ 56 w 489"/>
                  <a:gd name="T41" fmla="*/ 777 h 815"/>
                  <a:gd name="T42" fmla="*/ 72 w 489"/>
                  <a:gd name="T43" fmla="*/ 785 h 815"/>
                  <a:gd name="T44" fmla="*/ 108 w 489"/>
                  <a:gd name="T45" fmla="*/ 797 h 815"/>
                  <a:gd name="T46" fmla="*/ 150 w 489"/>
                  <a:gd name="T47" fmla="*/ 806 h 815"/>
                  <a:gd name="T48" fmla="*/ 196 w 489"/>
                  <a:gd name="T49" fmla="*/ 813 h 815"/>
                  <a:gd name="T50" fmla="*/ 245 w 489"/>
                  <a:gd name="T51" fmla="*/ 815 h 815"/>
                  <a:gd name="T52" fmla="*/ 294 w 489"/>
                  <a:gd name="T53" fmla="*/ 813 h 815"/>
                  <a:gd name="T54" fmla="*/ 339 w 489"/>
                  <a:gd name="T55" fmla="*/ 806 h 815"/>
                  <a:gd name="T56" fmla="*/ 382 w 489"/>
                  <a:gd name="T57" fmla="*/ 797 h 815"/>
                  <a:gd name="T58" fmla="*/ 417 w 489"/>
                  <a:gd name="T59" fmla="*/ 785 h 815"/>
                  <a:gd name="T60" fmla="*/ 434 w 489"/>
                  <a:gd name="T61" fmla="*/ 777 h 815"/>
                  <a:gd name="T62" fmla="*/ 447 w 489"/>
                  <a:gd name="T63" fmla="*/ 769 h 815"/>
                  <a:gd name="T64" fmla="*/ 460 w 489"/>
                  <a:gd name="T65" fmla="*/ 761 h 815"/>
                  <a:gd name="T66" fmla="*/ 470 w 489"/>
                  <a:gd name="T67" fmla="*/ 753 h 815"/>
                  <a:gd name="T68" fmla="*/ 478 w 489"/>
                  <a:gd name="T69" fmla="*/ 743 h 815"/>
                  <a:gd name="T70" fmla="*/ 484 w 489"/>
                  <a:gd name="T71" fmla="*/ 733 h 815"/>
                  <a:gd name="T72" fmla="*/ 487 w 489"/>
                  <a:gd name="T73" fmla="*/ 723 h 815"/>
                  <a:gd name="T74" fmla="*/ 489 w 489"/>
                  <a:gd name="T75" fmla="*/ 712 h 815"/>
                  <a:gd name="T76" fmla="*/ 489 w 489"/>
                  <a:gd name="T77" fmla="*/ 101 h 815"/>
                  <a:gd name="T78" fmla="*/ 487 w 489"/>
                  <a:gd name="T79" fmla="*/ 91 h 815"/>
                  <a:gd name="T80" fmla="*/ 484 w 489"/>
                  <a:gd name="T81" fmla="*/ 82 h 815"/>
                  <a:gd name="T82" fmla="*/ 478 w 489"/>
                  <a:gd name="T83" fmla="*/ 72 h 815"/>
                  <a:gd name="T84" fmla="*/ 470 w 489"/>
                  <a:gd name="T85" fmla="*/ 62 h 815"/>
                  <a:gd name="T86" fmla="*/ 460 w 489"/>
                  <a:gd name="T87" fmla="*/ 54 h 815"/>
                  <a:gd name="T88" fmla="*/ 447 w 489"/>
                  <a:gd name="T89" fmla="*/ 44 h 815"/>
                  <a:gd name="T90" fmla="*/ 434 w 489"/>
                  <a:gd name="T91" fmla="*/ 38 h 815"/>
                  <a:gd name="T92" fmla="*/ 417 w 489"/>
                  <a:gd name="T93" fmla="*/ 29 h 815"/>
                  <a:gd name="T94" fmla="*/ 382 w 489"/>
                  <a:gd name="T95" fmla="*/ 18 h 815"/>
                  <a:gd name="T96" fmla="*/ 339 w 489"/>
                  <a:gd name="T97" fmla="*/ 8 h 815"/>
                  <a:gd name="T98" fmla="*/ 294 w 489"/>
                  <a:gd name="T99" fmla="*/ 2 h 815"/>
                  <a:gd name="T100" fmla="*/ 245 w 489"/>
                  <a:gd name="T101" fmla="*/ 0 h 8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9"/>
                  <a:gd name="T154" fmla="*/ 0 h 815"/>
                  <a:gd name="T155" fmla="*/ 489 w 489"/>
                  <a:gd name="T156" fmla="*/ 815 h 8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9" h="815">
                    <a:moveTo>
                      <a:pt x="245" y="0"/>
                    </a:move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lnTo>
                      <a:pt x="0" y="712"/>
                    </a:lnTo>
                    <a:lnTo>
                      <a:pt x="2" y="723"/>
                    </a:lnTo>
                    <a:lnTo>
                      <a:pt x="5" y="733"/>
                    </a:lnTo>
                    <a:lnTo>
                      <a:pt x="12" y="743"/>
                    </a:lnTo>
                    <a:lnTo>
                      <a:pt x="20" y="753"/>
                    </a:lnTo>
                    <a:lnTo>
                      <a:pt x="30" y="761"/>
                    </a:lnTo>
                    <a:lnTo>
                      <a:pt x="43" y="769"/>
                    </a:lnTo>
                    <a:lnTo>
                      <a:pt x="56" y="777"/>
                    </a:lnTo>
                    <a:lnTo>
                      <a:pt x="72" y="785"/>
                    </a:lnTo>
                    <a:lnTo>
                      <a:pt x="108" y="797"/>
                    </a:lnTo>
                    <a:lnTo>
                      <a:pt x="150" y="806"/>
                    </a:lnTo>
                    <a:lnTo>
                      <a:pt x="196" y="813"/>
                    </a:lnTo>
                    <a:lnTo>
                      <a:pt x="245" y="815"/>
                    </a:lnTo>
                    <a:lnTo>
                      <a:pt x="294" y="813"/>
                    </a:lnTo>
                    <a:lnTo>
                      <a:pt x="339" y="806"/>
                    </a:lnTo>
                    <a:lnTo>
                      <a:pt x="382" y="797"/>
                    </a:lnTo>
                    <a:lnTo>
                      <a:pt x="417" y="785"/>
                    </a:lnTo>
                    <a:lnTo>
                      <a:pt x="434" y="777"/>
                    </a:lnTo>
                    <a:lnTo>
                      <a:pt x="447" y="769"/>
                    </a:lnTo>
                    <a:lnTo>
                      <a:pt x="460" y="761"/>
                    </a:lnTo>
                    <a:lnTo>
                      <a:pt x="470" y="753"/>
                    </a:lnTo>
                    <a:lnTo>
                      <a:pt x="478" y="743"/>
                    </a:lnTo>
                    <a:lnTo>
                      <a:pt x="484" y="733"/>
                    </a:lnTo>
                    <a:lnTo>
                      <a:pt x="487" y="723"/>
                    </a:lnTo>
                    <a:lnTo>
                      <a:pt x="489" y="7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7714" name="Freeform 29"/>
              <p:cNvSpPr>
                <a:spLocks/>
              </p:cNvSpPr>
              <p:nvPr/>
            </p:nvSpPr>
            <p:spPr bwMode="auto">
              <a:xfrm>
                <a:off x="1459" y="3158"/>
                <a:ext cx="489" cy="103"/>
              </a:xfrm>
              <a:custGeom>
                <a:avLst/>
                <a:gdLst>
                  <a:gd name="T0" fmla="*/ 0 w 489"/>
                  <a:gd name="T1" fmla="*/ 0 h 103"/>
                  <a:gd name="T2" fmla="*/ 2 w 489"/>
                  <a:gd name="T3" fmla="*/ 11 h 103"/>
                  <a:gd name="T4" fmla="*/ 5 w 489"/>
                  <a:gd name="T5" fmla="*/ 21 h 103"/>
                  <a:gd name="T6" fmla="*/ 12 w 489"/>
                  <a:gd name="T7" fmla="*/ 31 h 103"/>
                  <a:gd name="T8" fmla="*/ 20 w 489"/>
                  <a:gd name="T9" fmla="*/ 41 h 103"/>
                  <a:gd name="T10" fmla="*/ 30 w 489"/>
                  <a:gd name="T11" fmla="*/ 49 h 103"/>
                  <a:gd name="T12" fmla="*/ 43 w 489"/>
                  <a:gd name="T13" fmla="*/ 57 h 103"/>
                  <a:gd name="T14" fmla="*/ 56 w 489"/>
                  <a:gd name="T15" fmla="*/ 65 h 103"/>
                  <a:gd name="T16" fmla="*/ 72 w 489"/>
                  <a:gd name="T17" fmla="*/ 73 h 103"/>
                  <a:gd name="T18" fmla="*/ 108 w 489"/>
                  <a:gd name="T19" fmla="*/ 85 h 103"/>
                  <a:gd name="T20" fmla="*/ 150 w 489"/>
                  <a:gd name="T21" fmla="*/ 95 h 103"/>
                  <a:gd name="T22" fmla="*/ 196 w 489"/>
                  <a:gd name="T23" fmla="*/ 101 h 103"/>
                  <a:gd name="T24" fmla="*/ 245 w 489"/>
                  <a:gd name="T25" fmla="*/ 103 h 103"/>
                  <a:gd name="T26" fmla="*/ 294 w 489"/>
                  <a:gd name="T27" fmla="*/ 101 h 103"/>
                  <a:gd name="T28" fmla="*/ 339 w 489"/>
                  <a:gd name="T29" fmla="*/ 95 h 103"/>
                  <a:gd name="T30" fmla="*/ 382 w 489"/>
                  <a:gd name="T31" fmla="*/ 85 h 103"/>
                  <a:gd name="T32" fmla="*/ 417 w 489"/>
                  <a:gd name="T33" fmla="*/ 73 h 103"/>
                  <a:gd name="T34" fmla="*/ 434 w 489"/>
                  <a:gd name="T35" fmla="*/ 65 h 103"/>
                  <a:gd name="T36" fmla="*/ 447 w 489"/>
                  <a:gd name="T37" fmla="*/ 57 h 103"/>
                  <a:gd name="T38" fmla="*/ 460 w 489"/>
                  <a:gd name="T39" fmla="*/ 49 h 103"/>
                  <a:gd name="T40" fmla="*/ 470 w 489"/>
                  <a:gd name="T41" fmla="*/ 41 h 103"/>
                  <a:gd name="T42" fmla="*/ 478 w 489"/>
                  <a:gd name="T43" fmla="*/ 31 h 103"/>
                  <a:gd name="T44" fmla="*/ 484 w 489"/>
                  <a:gd name="T45" fmla="*/ 21 h 103"/>
                  <a:gd name="T46" fmla="*/ 487 w 489"/>
                  <a:gd name="T47" fmla="*/ 11 h 103"/>
                  <a:gd name="T48" fmla="*/ 489 w 489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103"/>
                  <a:gd name="T77" fmla="*/ 489 w 489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103">
                    <a:moveTo>
                      <a:pt x="0" y="0"/>
                    </a:moveTo>
                    <a:lnTo>
                      <a:pt x="2" y="11"/>
                    </a:lnTo>
                    <a:lnTo>
                      <a:pt x="5" y="21"/>
                    </a:lnTo>
                    <a:lnTo>
                      <a:pt x="12" y="31"/>
                    </a:lnTo>
                    <a:lnTo>
                      <a:pt x="20" y="41"/>
                    </a:lnTo>
                    <a:lnTo>
                      <a:pt x="30" y="49"/>
                    </a:lnTo>
                    <a:lnTo>
                      <a:pt x="43" y="57"/>
                    </a:lnTo>
                    <a:lnTo>
                      <a:pt x="56" y="65"/>
                    </a:lnTo>
                    <a:lnTo>
                      <a:pt x="72" y="73"/>
                    </a:lnTo>
                    <a:lnTo>
                      <a:pt x="108" y="85"/>
                    </a:lnTo>
                    <a:lnTo>
                      <a:pt x="150" y="95"/>
                    </a:lnTo>
                    <a:lnTo>
                      <a:pt x="196" y="101"/>
                    </a:lnTo>
                    <a:lnTo>
                      <a:pt x="245" y="103"/>
                    </a:lnTo>
                    <a:lnTo>
                      <a:pt x="294" y="101"/>
                    </a:lnTo>
                    <a:lnTo>
                      <a:pt x="339" y="95"/>
                    </a:lnTo>
                    <a:lnTo>
                      <a:pt x="382" y="85"/>
                    </a:lnTo>
                    <a:lnTo>
                      <a:pt x="417" y="73"/>
                    </a:lnTo>
                    <a:lnTo>
                      <a:pt x="434" y="65"/>
                    </a:lnTo>
                    <a:lnTo>
                      <a:pt x="447" y="57"/>
                    </a:lnTo>
                    <a:lnTo>
                      <a:pt x="460" y="49"/>
                    </a:lnTo>
                    <a:lnTo>
                      <a:pt x="470" y="41"/>
                    </a:lnTo>
                    <a:lnTo>
                      <a:pt x="478" y="31"/>
                    </a:lnTo>
                    <a:lnTo>
                      <a:pt x="484" y="21"/>
                    </a:lnTo>
                    <a:lnTo>
                      <a:pt x="487" y="11"/>
                    </a:lnTo>
                    <a:lnTo>
                      <a:pt x="4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sp>
          <p:nvSpPr>
            <p:cNvPr id="27653" name="Rectangle 30"/>
            <p:cNvSpPr>
              <a:spLocks noChangeArrowheads="1"/>
            </p:cNvSpPr>
            <p:nvPr/>
          </p:nvSpPr>
          <p:spPr bwMode="auto">
            <a:xfrm>
              <a:off x="1801" y="3709"/>
              <a:ext cx="90" cy="123"/>
            </a:xfrm>
            <a:prstGeom prst="rect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54" name="Oval 31"/>
            <p:cNvSpPr>
              <a:spLocks noChangeArrowheads="1"/>
            </p:cNvSpPr>
            <p:nvPr/>
          </p:nvSpPr>
          <p:spPr bwMode="auto">
            <a:xfrm>
              <a:off x="1933" y="3139"/>
              <a:ext cx="134" cy="4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55" name="Oval 32"/>
            <p:cNvSpPr>
              <a:spLocks noChangeArrowheads="1"/>
            </p:cNvSpPr>
            <p:nvPr/>
          </p:nvSpPr>
          <p:spPr bwMode="auto">
            <a:xfrm>
              <a:off x="1845" y="3139"/>
              <a:ext cx="46" cy="4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56" name="Rectangle 33"/>
            <p:cNvSpPr>
              <a:spLocks noChangeArrowheads="1"/>
            </p:cNvSpPr>
            <p:nvPr/>
          </p:nvSpPr>
          <p:spPr bwMode="auto">
            <a:xfrm>
              <a:off x="1165" y="2340"/>
              <a:ext cx="442" cy="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57" name="Oval 34"/>
            <p:cNvSpPr>
              <a:spLocks noChangeArrowheads="1"/>
            </p:cNvSpPr>
            <p:nvPr/>
          </p:nvSpPr>
          <p:spPr bwMode="auto">
            <a:xfrm>
              <a:off x="1299" y="2503"/>
              <a:ext cx="398" cy="368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58" name="Oval 35"/>
            <p:cNvSpPr>
              <a:spLocks noChangeArrowheads="1"/>
            </p:cNvSpPr>
            <p:nvPr/>
          </p:nvSpPr>
          <p:spPr bwMode="auto">
            <a:xfrm>
              <a:off x="1342" y="2544"/>
              <a:ext cx="311" cy="287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59" name="Oval 36"/>
            <p:cNvSpPr>
              <a:spLocks noChangeArrowheads="1"/>
            </p:cNvSpPr>
            <p:nvPr/>
          </p:nvSpPr>
          <p:spPr bwMode="auto">
            <a:xfrm>
              <a:off x="1386" y="2585"/>
              <a:ext cx="222" cy="205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60" name="Oval 37"/>
            <p:cNvSpPr>
              <a:spLocks noChangeArrowheads="1"/>
            </p:cNvSpPr>
            <p:nvPr/>
          </p:nvSpPr>
          <p:spPr bwMode="auto">
            <a:xfrm>
              <a:off x="1453" y="2647"/>
              <a:ext cx="90" cy="83"/>
            </a:xfrm>
            <a:prstGeom prst="ellipse">
              <a:avLst/>
            </a:prstGeom>
            <a:solidFill>
              <a:srgbClr val="0099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grpSp>
          <p:nvGrpSpPr>
            <p:cNvPr id="27661" name="Group 38"/>
            <p:cNvGrpSpPr>
              <a:grpSpLocks/>
            </p:cNvGrpSpPr>
            <p:nvPr/>
          </p:nvGrpSpPr>
          <p:grpSpPr bwMode="auto">
            <a:xfrm>
              <a:off x="1467" y="2870"/>
              <a:ext cx="325" cy="822"/>
              <a:chOff x="1355" y="2870"/>
              <a:chExt cx="300" cy="822"/>
            </a:xfrm>
          </p:grpSpPr>
          <p:sp>
            <p:nvSpPr>
              <p:cNvPr id="27709" name="Line 39"/>
              <p:cNvSpPr>
                <a:spLocks noChangeShapeType="1"/>
              </p:cNvSpPr>
              <p:nvPr/>
            </p:nvSpPr>
            <p:spPr bwMode="auto">
              <a:xfrm flipH="1" flipV="1">
                <a:off x="1381" y="2920"/>
                <a:ext cx="274" cy="7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0" name="Freeform 40"/>
              <p:cNvSpPr>
                <a:spLocks/>
              </p:cNvSpPr>
              <p:nvPr/>
            </p:nvSpPr>
            <p:spPr bwMode="auto">
              <a:xfrm>
                <a:off x="1355" y="2870"/>
                <a:ext cx="54" cy="63"/>
              </a:xfrm>
              <a:custGeom>
                <a:avLst/>
                <a:gdLst>
                  <a:gd name="T0" fmla="*/ 54 w 54"/>
                  <a:gd name="T1" fmla="*/ 44 h 63"/>
                  <a:gd name="T2" fmla="*/ 7 w 54"/>
                  <a:gd name="T3" fmla="*/ 0 h 63"/>
                  <a:gd name="T4" fmla="*/ 0 w 54"/>
                  <a:gd name="T5" fmla="*/ 63 h 63"/>
                  <a:gd name="T6" fmla="*/ 54 w 54"/>
                  <a:gd name="T7" fmla="*/ 44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63"/>
                  <a:gd name="T14" fmla="*/ 54 w 54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63">
                    <a:moveTo>
                      <a:pt x="54" y="44"/>
                    </a:moveTo>
                    <a:lnTo>
                      <a:pt x="7" y="0"/>
                    </a:lnTo>
                    <a:lnTo>
                      <a:pt x="0" y="6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grpSp>
          <p:nvGrpSpPr>
            <p:cNvPr id="27662" name="Group 41"/>
            <p:cNvGrpSpPr>
              <a:grpSpLocks/>
            </p:cNvGrpSpPr>
            <p:nvPr/>
          </p:nvGrpSpPr>
          <p:grpSpPr bwMode="auto">
            <a:xfrm>
              <a:off x="1518" y="2300"/>
              <a:ext cx="64" cy="203"/>
              <a:chOff x="1402" y="2300"/>
              <a:chExt cx="59" cy="203"/>
            </a:xfrm>
          </p:grpSpPr>
          <p:sp>
            <p:nvSpPr>
              <p:cNvPr id="27707" name="Line 42"/>
              <p:cNvSpPr>
                <a:spLocks noChangeShapeType="1"/>
              </p:cNvSpPr>
              <p:nvPr/>
            </p:nvSpPr>
            <p:spPr bwMode="auto">
              <a:xfrm flipV="1">
                <a:off x="1402" y="2352"/>
                <a:ext cx="30" cy="1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8" name="Freeform 43"/>
              <p:cNvSpPr>
                <a:spLocks/>
              </p:cNvSpPr>
              <p:nvPr/>
            </p:nvSpPr>
            <p:spPr bwMode="auto">
              <a:xfrm>
                <a:off x="1404" y="2300"/>
                <a:ext cx="57" cy="61"/>
              </a:xfrm>
              <a:custGeom>
                <a:avLst/>
                <a:gdLst>
                  <a:gd name="T0" fmla="*/ 57 w 57"/>
                  <a:gd name="T1" fmla="*/ 61 h 61"/>
                  <a:gd name="T2" fmla="*/ 39 w 57"/>
                  <a:gd name="T3" fmla="*/ 0 h 61"/>
                  <a:gd name="T4" fmla="*/ 0 w 57"/>
                  <a:gd name="T5" fmla="*/ 50 h 61"/>
                  <a:gd name="T6" fmla="*/ 57 w 57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61"/>
                  <a:gd name="T14" fmla="*/ 57 w 57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61">
                    <a:moveTo>
                      <a:pt x="57" y="61"/>
                    </a:moveTo>
                    <a:lnTo>
                      <a:pt x="39" y="0"/>
                    </a:lnTo>
                    <a:lnTo>
                      <a:pt x="0" y="50"/>
                    </a:lnTo>
                    <a:lnTo>
                      <a:pt x="57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grpSp>
          <p:nvGrpSpPr>
            <p:cNvPr id="27663" name="Group 44"/>
            <p:cNvGrpSpPr>
              <a:grpSpLocks/>
            </p:cNvGrpSpPr>
            <p:nvPr/>
          </p:nvGrpSpPr>
          <p:grpSpPr bwMode="auto">
            <a:xfrm>
              <a:off x="416" y="1298"/>
              <a:ext cx="2125" cy="931"/>
              <a:chOff x="384" y="1298"/>
              <a:chExt cx="1963" cy="931"/>
            </a:xfrm>
          </p:grpSpPr>
          <p:sp>
            <p:nvSpPr>
              <p:cNvPr id="27674" name="Rectangle 45"/>
              <p:cNvSpPr>
                <a:spLocks noChangeArrowheads="1"/>
              </p:cNvSpPr>
              <p:nvPr/>
            </p:nvSpPr>
            <p:spPr bwMode="auto">
              <a:xfrm>
                <a:off x="1231" y="1951"/>
                <a:ext cx="424" cy="1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7675" name="Rectangle 46"/>
              <p:cNvSpPr>
                <a:spLocks noChangeArrowheads="1"/>
              </p:cNvSpPr>
              <p:nvPr/>
            </p:nvSpPr>
            <p:spPr bwMode="auto">
              <a:xfrm>
                <a:off x="1280" y="1974"/>
                <a:ext cx="3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Calibri" pitchFamily="84" charset="0"/>
                  </a:rPr>
                  <a:t>Network</a:t>
                </a:r>
                <a:endParaRPr lang="en-GB" sz="1200">
                  <a:latin typeface="Times New Roman" pitchFamily="84" charset="0"/>
                </a:endParaRPr>
              </a:p>
            </p:txBody>
          </p:sp>
          <p:grpSp>
            <p:nvGrpSpPr>
              <p:cNvPr id="27676" name="Group 47"/>
              <p:cNvGrpSpPr>
                <a:grpSpLocks/>
              </p:cNvGrpSpPr>
              <p:nvPr/>
            </p:nvGrpSpPr>
            <p:grpSpPr bwMode="auto">
              <a:xfrm>
                <a:off x="1891" y="1842"/>
                <a:ext cx="367" cy="132"/>
                <a:chOff x="1891" y="1842"/>
                <a:chExt cx="367" cy="132"/>
              </a:xfrm>
            </p:grpSpPr>
            <p:sp>
              <p:nvSpPr>
                <p:cNvPr id="27703" name="Freeform 48"/>
                <p:cNvSpPr>
                  <a:spLocks/>
                </p:cNvSpPr>
                <p:nvPr/>
              </p:nvSpPr>
              <p:spPr bwMode="auto">
                <a:xfrm>
                  <a:off x="1963" y="1886"/>
                  <a:ext cx="78" cy="47"/>
                </a:xfrm>
                <a:custGeom>
                  <a:avLst/>
                  <a:gdLst>
                    <a:gd name="T0" fmla="*/ 0 w 78"/>
                    <a:gd name="T1" fmla="*/ 31 h 47"/>
                    <a:gd name="T2" fmla="*/ 10 w 78"/>
                    <a:gd name="T3" fmla="*/ 47 h 47"/>
                    <a:gd name="T4" fmla="*/ 50 w 78"/>
                    <a:gd name="T5" fmla="*/ 29 h 47"/>
                    <a:gd name="T6" fmla="*/ 71 w 78"/>
                    <a:gd name="T7" fmla="*/ 21 h 47"/>
                    <a:gd name="T8" fmla="*/ 68 w 78"/>
                    <a:gd name="T9" fmla="*/ 13 h 47"/>
                    <a:gd name="T10" fmla="*/ 68 w 78"/>
                    <a:gd name="T11" fmla="*/ 23 h 47"/>
                    <a:gd name="T12" fmla="*/ 78 w 78"/>
                    <a:gd name="T13" fmla="*/ 19 h 47"/>
                    <a:gd name="T14" fmla="*/ 75 w 78"/>
                    <a:gd name="T15" fmla="*/ 0 h 47"/>
                    <a:gd name="T16" fmla="*/ 68 w 78"/>
                    <a:gd name="T17" fmla="*/ 3 h 47"/>
                    <a:gd name="T18" fmla="*/ 63 w 78"/>
                    <a:gd name="T19" fmla="*/ 3 h 47"/>
                    <a:gd name="T20" fmla="*/ 42 w 78"/>
                    <a:gd name="T21" fmla="*/ 11 h 47"/>
                    <a:gd name="T22" fmla="*/ 0 w 78"/>
                    <a:gd name="T23" fmla="*/ 31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"/>
                    <a:gd name="T37" fmla="*/ 0 h 47"/>
                    <a:gd name="T38" fmla="*/ 78 w 78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" h="47">
                      <a:moveTo>
                        <a:pt x="0" y="31"/>
                      </a:moveTo>
                      <a:lnTo>
                        <a:pt x="10" y="47"/>
                      </a:lnTo>
                      <a:lnTo>
                        <a:pt x="50" y="29"/>
                      </a:lnTo>
                      <a:lnTo>
                        <a:pt x="71" y="21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78" y="19"/>
                      </a:lnTo>
                      <a:lnTo>
                        <a:pt x="75" y="0"/>
                      </a:lnTo>
                      <a:lnTo>
                        <a:pt x="68" y="3"/>
                      </a:lnTo>
                      <a:lnTo>
                        <a:pt x="63" y="3"/>
                      </a:lnTo>
                      <a:lnTo>
                        <a:pt x="42" y="1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7704" name="Freeform 49"/>
                <p:cNvSpPr>
                  <a:spLocks/>
                </p:cNvSpPr>
                <p:nvPr/>
              </p:nvSpPr>
              <p:spPr bwMode="auto">
                <a:xfrm>
                  <a:off x="2096" y="1878"/>
                  <a:ext cx="69" cy="19"/>
                </a:xfrm>
                <a:custGeom>
                  <a:avLst/>
                  <a:gdLst>
                    <a:gd name="T0" fmla="*/ 0 w 69"/>
                    <a:gd name="T1" fmla="*/ 0 h 19"/>
                    <a:gd name="T2" fmla="*/ 2 w 69"/>
                    <a:gd name="T3" fmla="*/ 19 h 19"/>
                    <a:gd name="T4" fmla="*/ 10 w 69"/>
                    <a:gd name="T5" fmla="*/ 19 h 19"/>
                    <a:gd name="T6" fmla="*/ 39 w 69"/>
                    <a:gd name="T7" fmla="*/ 19 h 19"/>
                    <a:gd name="T8" fmla="*/ 69 w 69"/>
                    <a:gd name="T9" fmla="*/ 19 h 19"/>
                    <a:gd name="T10" fmla="*/ 69 w 69"/>
                    <a:gd name="T11" fmla="*/ 0 h 19"/>
                    <a:gd name="T12" fmla="*/ 39 w 69"/>
                    <a:gd name="T13" fmla="*/ 0 h 19"/>
                    <a:gd name="T14" fmla="*/ 10 w 69"/>
                    <a:gd name="T15" fmla="*/ 0 h 19"/>
                    <a:gd name="T16" fmla="*/ 0 w 69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"/>
                    <a:gd name="T28" fmla="*/ 0 h 19"/>
                    <a:gd name="T29" fmla="*/ 69 w 69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" h="19">
                      <a:moveTo>
                        <a:pt x="0" y="0"/>
                      </a:moveTo>
                      <a:lnTo>
                        <a:pt x="2" y="19"/>
                      </a:lnTo>
                      <a:lnTo>
                        <a:pt x="10" y="19"/>
                      </a:lnTo>
                      <a:lnTo>
                        <a:pt x="39" y="19"/>
                      </a:lnTo>
                      <a:lnTo>
                        <a:pt x="69" y="19"/>
                      </a:lnTo>
                      <a:lnTo>
                        <a:pt x="69" y="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7705" name="Freeform 50"/>
                <p:cNvSpPr>
                  <a:spLocks/>
                </p:cNvSpPr>
                <p:nvPr/>
              </p:nvSpPr>
              <p:spPr bwMode="auto">
                <a:xfrm>
                  <a:off x="1891" y="1884"/>
                  <a:ext cx="101" cy="90"/>
                </a:xfrm>
                <a:custGeom>
                  <a:avLst/>
                  <a:gdLst>
                    <a:gd name="T0" fmla="*/ 52 w 101"/>
                    <a:gd name="T1" fmla="*/ 0 h 90"/>
                    <a:gd name="T2" fmla="*/ 0 w 101"/>
                    <a:gd name="T3" fmla="*/ 90 h 90"/>
                    <a:gd name="T4" fmla="*/ 101 w 101"/>
                    <a:gd name="T5" fmla="*/ 78 h 90"/>
                    <a:gd name="T6" fmla="*/ 52 w 101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90"/>
                    <a:gd name="T14" fmla="*/ 101 w 101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90">
                      <a:moveTo>
                        <a:pt x="52" y="0"/>
                      </a:moveTo>
                      <a:lnTo>
                        <a:pt x="0" y="90"/>
                      </a:lnTo>
                      <a:lnTo>
                        <a:pt x="101" y="78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7706" name="Freeform 51"/>
                <p:cNvSpPr>
                  <a:spLocks/>
                </p:cNvSpPr>
                <p:nvPr/>
              </p:nvSpPr>
              <p:spPr bwMode="auto">
                <a:xfrm>
                  <a:off x="2165" y="1842"/>
                  <a:ext cx="93" cy="93"/>
                </a:xfrm>
                <a:custGeom>
                  <a:avLst/>
                  <a:gdLst>
                    <a:gd name="T0" fmla="*/ 0 w 93"/>
                    <a:gd name="T1" fmla="*/ 93 h 93"/>
                    <a:gd name="T2" fmla="*/ 93 w 93"/>
                    <a:gd name="T3" fmla="*/ 50 h 93"/>
                    <a:gd name="T4" fmla="*/ 5 w 93"/>
                    <a:gd name="T5" fmla="*/ 0 h 93"/>
                    <a:gd name="T6" fmla="*/ 0 w 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93"/>
                    <a:gd name="T14" fmla="*/ 93 w 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93">
                      <a:moveTo>
                        <a:pt x="0" y="93"/>
                      </a:moveTo>
                      <a:lnTo>
                        <a:pt x="93" y="50"/>
                      </a:lnTo>
                      <a:lnTo>
                        <a:pt x="5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grpSp>
            <p:nvGrpSpPr>
              <p:cNvPr id="27677" name="Group 52"/>
              <p:cNvGrpSpPr>
                <a:grpSpLocks/>
              </p:cNvGrpSpPr>
              <p:nvPr/>
            </p:nvGrpSpPr>
            <p:grpSpPr bwMode="auto">
              <a:xfrm>
                <a:off x="531" y="1737"/>
                <a:ext cx="343" cy="295"/>
                <a:chOff x="531" y="1737"/>
                <a:chExt cx="343" cy="295"/>
              </a:xfrm>
            </p:grpSpPr>
            <p:sp>
              <p:nvSpPr>
                <p:cNvPr id="27699" name="Oval 51"/>
                <p:cNvSpPr>
                  <a:spLocks noChangeArrowheads="1"/>
                </p:cNvSpPr>
                <p:nvPr/>
              </p:nvSpPr>
              <p:spPr bwMode="auto">
                <a:xfrm>
                  <a:off x="531" y="1835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7700" name="Oval 52"/>
                <p:cNvSpPr>
                  <a:spLocks noChangeArrowheads="1"/>
                </p:cNvSpPr>
                <p:nvPr/>
              </p:nvSpPr>
              <p:spPr bwMode="auto">
                <a:xfrm>
                  <a:off x="531" y="1786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7701" name="Oval 53"/>
                <p:cNvSpPr>
                  <a:spLocks noChangeArrowheads="1"/>
                </p:cNvSpPr>
                <p:nvPr/>
              </p:nvSpPr>
              <p:spPr bwMode="auto">
                <a:xfrm>
                  <a:off x="531" y="1786"/>
                  <a:ext cx="343" cy="149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7702" name="Oval 54"/>
                <p:cNvSpPr>
                  <a:spLocks noChangeArrowheads="1"/>
                </p:cNvSpPr>
                <p:nvPr/>
              </p:nvSpPr>
              <p:spPr bwMode="auto">
                <a:xfrm>
                  <a:off x="531" y="1737"/>
                  <a:ext cx="343" cy="149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</p:grpSp>
          <p:grpSp>
            <p:nvGrpSpPr>
              <p:cNvPr id="27678" name="Group 57"/>
              <p:cNvGrpSpPr>
                <a:grpSpLocks/>
              </p:cNvGrpSpPr>
              <p:nvPr/>
            </p:nvGrpSpPr>
            <p:grpSpPr bwMode="auto">
              <a:xfrm>
                <a:off x="531" y="1542"/>
                <a:ext cx="343" cy="295"/>
                <a:chOff x="531" y="1542"/>
                <a:chExt cx="343" cy="295"/>
              </a:xfrm>
            </p:grpSpPr>
            <p:sp>
              <p:nvSpPr>
                <p:cNvPr id="27695" name="Oval 58"/>
                <p:cNvSpPr>
                  <a:spLocks noChangeArrowheads="1"/>
                </p:cNvSpPr>
                <p:nvPr/>
              </p:nvSpPr>
              <p:spPr bwMode="auto">
                <a:xfrm>
                  <a:off x="531" y="1640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7696" name="Oval 59"/>
                <p:cNvSpPr>
                  <a:spLocks noChangeArrowheads="1"/>
                </p:cNvSpPr>
                <p:nvPr/>
              </p:nvSpPr>
              <p:spPr bwMode="auto">
                <a:xfrm>
                  <a:off x="531" y="1591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7697" name="Oval 60"/>
                <p:cNvSpPr>
                  <a:spLocks noChangeArrowheads="1"/>
                </p:cNvSpPr>
                <p:nvPr/>
              </p:nvSpPr>
              <p:spPr bwMode="auto">
                <a:xfrm>
                  <a:off x="531" y="1591"/>
                  <a:ext cx="343" cy="148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27698" name="Oval 61"/>
                <p:cNvSpPr>
                  <a:spLocks noChangeArrowheads="1"/>
                </p:cNvSpPr>
                <p:nvPr/>
              </p:nvSpPr>
              <p:spPr bwMode="auto">
                <a:xfrm>
                  <a:off x="531" y="1542"/>
                  <a:ext cx="343" cy="148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</p:grpSp>
          <p:sp>
            <p:nvSpPr>
              <p:cNvPr id="27679" name="Rectangle 62"/>
              <p:cNvSpPr>
                <a:spLocks noChangeArrowheads="1"/>
              </p:cNvSpPr>
              <p:nvPr/>
            </p:nvSpPr>
            <p:spPr bwMode="auto">
              <a:xfrm>
                <a:off x="526" y="1640"/>
                <a:ext cx="10" cy="2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7680" name="Rectangle 63"/>
              <p:cNvSpPr>
                <a:spLocks noChangeArrowheads="1"/>
              </p:cNvSpPr>
              <p:nvPr/>
            </p:nvSpPr>
            <p:spPr bwMode="auto">
              <a:xfrm>
                <a:off x="868" y="1640"/>
                <a:ext cx="10" cy="2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grpSp>
            <p:nvGrpSpPr>
              <p:cNvPr id="27681" name="Group 64"/>
              <p:cNvGrpSpPr>
                <a:grpSpLocks/>
              </p:cNvGrpSpPr>
              <p:nvPr/>
            </p:nvGrpSpPr>
            <p:grpSpPr bwMode="auto">
              <a:xfrm>
                <a:off x="873" y="1829"/>
                <a:ext cx="244" cy="110"/>
                <a:chOff x="873" y="1829"/>
                <a:chExt cx="244" cy="110"/>
              </a:xfrm>
            </p:grpSpPr>
            <p:sp>
              <p:nvSpPr>
                <p:cNvPr id="27692" name="Line 65"/>
                <p:cNvSpPr>
                  <a:spLocks noChangeShapeType="1"/>
                </p:cNvSpPr>
                <p:nvPr/>
              </p:nvSpPr>
              <p:spPr bwMode="auto">
                <a:xfrm>
                  <a:off x="918" y="1855"/>
                  <a:ext cx="154" cy="5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3" name="Freeform 66"/>
                <p:cNvSpPr>
                  <a:spLocks/>
                </p:cNvSpPr>
                <p:nvPr/>
              </p:nvSpPr>
              <p:spPr bwMode="auto">
                <a:xfrm>
                  <a:off x="873" y="1829"/>
                  <a:ext cx="58" cy="50"/>
                </a:xfrm>
                <a:custGeom>
                  <a:avLst/>
                  <a:gdLst>
                    <a:gd name="T0" fmla="*/ 58 w 58"/>
                    <a:gd name="T1" fmla="*/ 0 h 50"/>
                    <a:gd name="T2" fmla="*/ 0 w 58"/>
                    <a:gd name="T3" fmla="*/ 6 h 50"/>
                    <a:gd name="T4" fmla="*/ 39 w 58"/>
                    <a:gd name="T5" fmla="*/ 50 h 50"/>
                    <a:gd name="T6" fmla="*/ 58 w 58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0"/>
                    <a:gd name="T14" fmla="*/ 58 w 5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0">
                      <a:moveTo>
                        <a:pt x="58" y="0"/>
                      </a:moveTo>
                      <a:lnTo>
                        <a:pt x="0" y="6"/>
                      </a:lnTo>
                      <a:lnTo>
                        <a:pt x="39" y="5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7694" name="Freeform 67"/>
                <p:cNvSpPr>
                  <a:spLocks/>
                </p:cNvSpPr>
                <p:nvPr/>
              </p:nvSpPr>
              <p:spPr bwMode="auto">
                <a:xfrm>
                  <a:off x="1059" y="1889"/>
                  <a:ext cx="58" cy="50"/>
                </a:xfrm>
                <a:custGeom>
                  <a:avLst/>
                  <a:gdLst>
                    <a:gd name="T0" fmla="*/ 0 w 58"/>
                    <a:gd name="T1" fmla="*/ 50 h 50"/>
                    <a:gd name="T2" fmla="*/ 58 w 58"/>
                    <a:gd name="T3" fmla="*/ 44 h 50"/>
                    <a:gd name="T4" fmla="*/ 19 w 58"/>
                    <a:gd name="T5" fmla="*/ 0 h 50"/>
                    <a:gd name="T6" fmla="*/ 0 w 58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0"/>
                    <a:gd name="T14" fmla="*/ 58 w 5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0">
                      <a:moveTo>
                        <a:pt x="0" y="50"/>
                      </a:moveTo>
                      <a:lnTo>
                        <a:pt x="58" y="44"/>
                      </a:lnTo>
                      <a:lnTo>
                        <a:pt x="19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sp>
            <p:nvSpPr>
              <p:cNvPr id="27682" name="Rectangle 68"/>
              <p:cNvSpPr>
                <a:spLocks noChangeArrowheads="1"/>
              </p:cNvSpPr>
              <p:nvPr/>
            </p:nvSpPr>
            <p:spPr bwMode="auto">
              <a:xfrm>
                <a:off x="1948" y="1298"/>
                <a:ext cx="393" cy="34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7683" name="Rectangle 69"/>
              <p:cNvSpPr>
                <a:spLocks noChangeArrowheads="1"/>
              </p:cNvSpPr>
              <p:nvPr/>
            </p:nvSpPr>
            <p:spPr bwMode="auto">
              <a:xfrm>
                <a:off x="2000" y="1322"/>
                <a:ext cx="34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Decision</a:t>
                </a:r>
                <a:endParaRPr lang="en-GB" sz="1200">
                  <a:latin typeface="Times New Roman" pitchFamily="84" charset="0"/>
                </a:endParaRPr>
              </a:p>
            </p:txBody>
          </p:sp>
          <p:sp>
            <p:nvSpPr>
              <p:cNvPr id="27684" name="Rectangle 70"/>
              <p:cNvSpPr>
                <a:spLocks noChangeArrowheads="1"/>
              </p:cNvSpPr>
              <p:nvPr/>
            </p:nvSpPr>
            <p:spPr bwMode="auto">
              <a:xfrm>
                <a:off x="2000" y="1400"/>
                <a:ext cx="30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Making</a:t>
                </a:r>
                <a:endParaRPr lang="en-GB" sz="1200">
                  <a:latin typeface="Times New Roman" pitchFamily="84" charset="0"/>
                </a:endParaRPr>
              </a:p>
            </p:txBody>
          </p:sp>
          <p:sp>
            <p:nvSpPr>
              <p:cNvPr id="27685" name="Rectangle 71"/>
              <p:cNvSpPr>
                <a:spLocks noChangeArrowheads="1"/>
              </p:cNvSpPr>
              <p:nvPr/>
            </p:nvSpPr>
            <p:spPr bwMode="auto">
              <a:xfrm>
                <a:off x="2000" y="1482"/>
                <a:ext cx="24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Agent</a:t>
                </a:r>
                <a:endParaRPr lang="en-GB" sz="1200">
                  <a:solidFill>
                    <a:srgbClr val="FC0128"/>
                  </a:solidFill>
                  <a:latin typeface="Times New Roman" pitchFamily="84" charset="0"/>
                </a:endParaRPr>
              </a:p>
            </p:txBody>
          </p:sp>
          <p:grpSp>
            <p:nvGrpSpPr>
              <p:cNvPr id="27686" name="Group 72"/>
              <p:cNvGrpSpPr>
                <a:grpSpLocks/>
              </p:cNvGrpSpPr>
              <p:nvPr/>
            </p:nvGrpSpPr>
            <p:grpSpPr bwMode="auto">
              <a:xfrm>
                <a:off x="1655" y="1591"/>
                <a:ext cx="293" cy="195"/>
                <a:chOff x="1655" y="1591"/>
                <a:chExt cx="293" cy="195"/>
              </a:xfrm>
            </p:grpSpPr>
            <p:sp>
              <p:nvSpPr>
                <p:cNvPr id="2768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6" y="1617"/>
                  <a:ext cx="211" cy="14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0" name="Freeform 74"/>
                <p:cNvSpPr>
                  <a:spLocks/>
                </p:cNvSpPr>
                <p:nvPr/>
              </p:nvSpPr>
              <p:spPr bwMode="auto">
                <a:xfrm>
                  <a:off x="1655" y="1734"/>
                  <a:ext cx="58" cy="52"/>
                </a:xfrm>
                <a:custGeom>
                  <a:avLst/>
                  <a:gdLst>
                    <a:gd name="T0" fmla="*/ 28 w 58"/>
                    <a:gd name="T1" fmla="*/ 0 h 52"/>
                    <a:gd name="T2" fmla="*/ 0 w 58"/>
                    <a:gd name="T3" fmla="*/ 52 h 52"/>
                    <a:gd name="T4" fmla="*/ 58 w 58"/>
                    <a:gd name="T5" fmla="*/ 46 h 52"/>
                    <a:gd name="T6" fmla="*/ 28 w 58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2"/>
                    <a:gd name="T14" fmla="*/ 58 w 58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2">
                      <a:moveTo>
                        <a:pt x="28" y="0"/>
                      </a:moveTo>
                      <a:lnTo>
                        <a:pt x="0" y="52"/>
                      </a:lnTo>
                      <a:lnTo>
                        <a:pt x="58" y="4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27691" name="Freeform 75"/>
                <p:cNvSpPr>
                  <a:spLocks/>
                </p:cNvSpPr>
                <p:nvPr/>
              </p:nvSpPr>
              <p:spPr bwMode="auto">
                <a:xfrm>
                  <a:off x="1889" y="1591"/>
                  <a:ext cx="59" cy="52"/>
                </a:xfrm>
                <a:custGeom>
                  <a:avLst/>
                  <a:gdLst>
                    <a:gd name="T0" fmla="*/ 31 w 59"/>
                    <a:gd name="T1" fmla="*/ 52 h 52"/>
                    <a:gd name="T2" fmla="*/ 59 w 59"/>
                    <a:gd name="T3" fmla="*/ 0 h 52"/>
                    <a:gd name="T4" fmla="*/ 0 w 59"/>
                    <a:gd name="T5" fmla="*/ 6 h 52"/>
                    <a:gd name="T6" fmla="*/ 31 w 5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52"/>
                    <a:gd name="T14" fmla="*/ 59 w 5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52">
                      <a:moveTo>
                        <a:pt x="31" y="52"/>
                      </a:moveTo>
                      <a:lnTo>
                        <a:pt x="59" y="0"/>
                      </a:lnTo>
                      <a:lnTo>
                        <a:pt x="0" y="6"/>
                      </a:lnTo>
                      <a:lnTo>
                        <a:pt x="31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sp>
            <p:nvSpPr>
              <p:cNvPr id="27687" name="Rectangle 76"/>
              <p:cNvSpPr>
                <a:spLocks noChangeArrowheads="1"/>
              </p:cNvSpPr>
              <p:nvPr/>
            </p:nvSpPr>
            <p:spPr bwMode="auto">
              <a:xfrm>
                <a:off x="384" y="2080"/>
                <a:ext cx="538" cy="1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7688" name="Rectangle 77"/>
              <p:cNvSpPr>
                <a:spLocks noChangeArrowheads="1"/>
              </p:cNvSpPr>
              <p:nvPr/>
            </p:nvSpPr>
            <p:spPr bwMode="auto">
              <a:xfrm>
                <a:off x="433" y="2104"/>
                <a:ext cx="3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Calibri" pitchFamily="84" charset="0"/>
                  </a:rPr>
                  <a:t>DataBase</a:t>
                </a:r>
                <a:endParaRPr lang="en-GB" sz="1200">
                  <a:latin typeface="Times New Roman" pitchFamily="84" charset="0"/>
                </a:endParaRPr>
              </a:p>
            </p:txBody>
          </p:sp>
        </p:grpSp>
        <p:sp>
          <p:nvSpPr>
            <p:cNvPr id="27664" name="Rectangle 78"/>
            <p:cNvSpPr>
              <a:spLocks noChangeArrowheads="1"/>
            </p:cNvSpPr>
            <p:nvPr/>
          </p:nvSpPr>
          <p:spPr bwMode="auto">
            <a:xfrm>
              <a:off x="1792" y="2666"/>
              <a:ext cx="477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65" name="Rectangle 79"/>
            <p:cNvSpPr>
              <a:spLocks noChangeArrowheads="1"/>
            </p:cNvSpPr>
            <p:nvPr/>
          </p:nvSpPr>
          <p:spPr bwMode="auto">
            <a:xfrm>
              <a:off x="1844" y="2691"/>
              <a:ext cx="31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Calibri" pitchFamily="84" charset="0"/>
                </a:rPr>
                <a:t>Reader</a:t>
              </a:r>
              <a:endParaRPr lang="en-GB" sz="1200">
                <a:latin typeface="Times New Roman" pitchFamily="84" charset="0"/>
              </a:endParaRPr>
            </a:p>
          </p:txBody>
        </p:sp>
        <p:sp>
          <p:nvSpPr>
            <p:cNvPr id="27666" name="Rectangle 80"/>
            <p:cNvSpPr>
              <a:spLocks noChangeArrowheads="1"/>
            </p:cNvSpPr>
            <p:nvPr/>
          </p:nvSpPr>
          <p:spPr bwMode="auto">
            <a:xfrm>
              <a:off x="1950" y="3839"/>
              <a:ext cx="266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27667" name="Rectangle 81"/>
            <p:cNvSpPr>
              <a:spLocks noChangeArrowheads="1"/>
            </p:cNvSpPr>
            <p:nvPr/>
          </p:nvSpPr>
          <p:spPr bwMode="auto">
            <a:xfrm>
              <a:off x="2004" y="3863"/>
              <a:ext cx="29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Calibri" pitchFamily="84" charset="0"/>
                </a:rPr>
                <a:t>Tag/ID</a:t>
              </a:r>
              <a:endParaRPr lang="en-GB" sz="1200">
                <a:latin typeface="Times New Roman" pitchFamily="84" charset="0"/>
              </a:endParaRPr>
            </a:p>
          </p:txBody>
        </p:sp>
        <p:grpSp>
          <p:nvGrpSpPr>
            <p:cNvPr id="27668" name="Group 82"/>
            <p:cNvGrpSpPr>
              <a:grpSpLocks/>
            </p:cNvGrpSpPr>
            <p:nvPr/>
          </p:nvGrpSpPr>
          <p:grpSpPr bwMode="auto">
            <a:xfrm>
              <a:off x="1165" y="1770"/>
              <a:ext cx="927" cy="896"/>
              <a:chOff x="1076" y="1770"/>
              <a:chExt cx="856" cy="896"/>
            </a:xfrm>
          </p:grpSpPr>
          <p:sp>
            <p:nvSpPr>
              <p:cNvPr id="27670" name="Freeform 83"/>
              <p:cNvSpPr>
                <a:spLocks/>
              </p:cNvSpPr>
              <p:nvPr/>
            </p:nvSpPr>
            <p:spPr bwMode="auto">
              <a:xfrm>
                <a:off x="1076" y="1770"/>
                <a:ext cx="856" cy="530"/>
              </a:xfrm>
              <a:custGeom>
                <a:avLst/>
                <a:gdLst>
                  <a:gd name="T0" fmla="*/ 46 w 856"/>
                  <a:gd name="T1" fmla="*/ 184 h 530"/>
                  <a:gd name="T2" fmla="*/ 13 w 856"/>
                  <a:gd name="T3" fmla="*/ 210 h 530"/>
                  <a:gd name="T4" fmla="*/ 0 w 856"/>
                  <a:gd name="T5" fmla="*/ 248 h 530"/>
                  <a:gd name="T6" fmla="*/ 25 w 856"/>
                  <a:gd name="T7" fmla="*/ 300 h 530"/>
                  <a:gd name="T8" fmla="*/ 33 w 856"/>
                  <a:gd name="T9" fmla="*/ 321 h 530"/>
                  <a:gd name="T10" fmla="*/ 20 w 856"/>
                  <a:gd name="T11" fmla="*/ 360 h 530"/>
                  <a:gd name="T12" fmla="*/ 35 w 856"/>
                  <a:gd name="T13" fmla="*/ 401 h 530"/>
                  <a:gd name="T14" fmla="*/ 72 w 856"/>
                  <a:gd name="T15" fmla="*/ 427 h 530"/>
                  <a:gd name="T16" fmla="*/ 116 w 856"/>
                  <a:gd name="T17" fmla="*/ 432 h 530"/>
                  <a:gd name="T18" fmla="*/ 139 w 856"/>
                  <a:gd name="T19" fmla="*/ 459 h 530"/>
                  <a:gd name="T20" fmla="*/ 189 w 856"/>
                  <a:gd name="T21" fmla="*/ 487 h 530"/>
                  <a:gd name="T22" fmla="*/ 248 w 856"/>
                  <a:gd name="T23" fmla="*/ 497 h 530"/>
                  <a:gd name="T24" fmla="*/ 308 w 856"/>
                  <a:gd name="T25" fmla="*/ 487 h 530"/>
                  <a:gd name="T26" fmla="*/ 336 w 856"/>
                  <a:gd name="T27" fmla="*/ 490 h 530"/>
                  <a:gd name="T28" fmla="*/ 390 w 856"/>
                  <a:gd name="T29" fmla="*/ 521 h 530"/>
                  <a:gd name="T30" fmla="*/ 437 w 856"/>
                  <a:gd name="T31" fmla="*/ 530 h 530"/>
                  <a:gd name="T32" fmla="*/ 499 w 856"/>
                  <a:gd name="T33" fmla="*/ 516 h 530"/>
                  <a:gd name="T34" fmla="*/ 546 w 856"/>
                  <a:gd name="T35" fmla="*/ 482 h 530"/>
                  <a:gd name="T36" fmla="*/ 566 w 856"/>
                  <a:gd name="T37" fmla="*/ 450 h 530"/>
                  <a:gd name="T38" fmla="*/ 610 w 856"/>
                  <a:gd name="T39" fmla="*/ 463 h 530"/>
                  <a:gd name="T40" fmla="*/ 670 w 856"/>
                  <a:gd name="T41" fmla="*/ 456 h 530"/>
                  <a:gd name="T42" fmla="*/ 721 w 856"/>
                  <a:gd name="T43" fmla="*/ 422 h 530"/>
                  <a:gd name="T44" fmla="*/ 740 w 856"/>
                  <a:gd name="T45" fmla="*/ 368 h 530"/>
                  <a:gd name="T46" fmla="*/ 786 w 856"/>
                  <a:gd name="T47" fmla="*/ 355 h 530"/>
                  <a:gd name="T48" fmla="*/ 836 w 856"/>
                  <a:gd name="T49" fmla="*/ 314 h 530"/>
                  <a:gd name="T50" fmla="*/ 856 w 856"/>
                  <a:gd name="T51" fmla="*/ 256 h 530"/>
                  <a:gd name="T52" fmla="*/ 840 w 856"/>
                  <a:gd name="T53" fmla="*/ 204 h 530"/>
                  <a:gd name="T54" fmla="*/ 835 w 856"/>
                  <a:gd name="T55" fmla="*/ 169 h 530"/>
                  <a:gd name="T56" fmla="*/ 830 w 856"/>
                  <a:gd name="T57" fmla="*/ 124 h 530"/>
                  <a:gd name="T58" fmla="*/ 804 w 856"/>
                  <a:gd name="T59" fmla="*/ 88 h 530"/>
                  <a:gd name="T60" fmla="*/ 758 w 856"/>
                  <a:gd name="T61" fmla="*/ 67 h 530"/>
                  <a:gd name="T62" fmla="*/ 747 w 856"/>
                  <a:gd name="T63" fmla="*/ 39 h 530"/>
                  <a:gd name="T64" fmla="*/ 712 w 856"/>
                  <a:gd name="T65" fmla="*/ 11 h 530"/>
                  <a:gd name="T66" fmla="*/ 664 w 856"/>
                  <a:gd name="T67" fmla="*/ 0 h 530"/>
                  <a:gd name="T68" fmla="*/ 607 w 856"/>
                  <a:gd name="T69" fmla="*/ 16 h 530"/>
                  <a:gd name="T70" fmla="*/ 577 w 856"/>
                  <a:gd name="T71" fmla="*/ 16 h 530"/>
                  <a:gd name="T72" fmla="*/ 522 w 856"/>
                  <a:gd name="T73" fmla="*/ 0 h 530"/>
                  <a:gd name="T74" fmla="*/ 458 w 856"/>
                  <a:gd name="T75" fmla="*/ 23 h 530"/>
                  <a:gd name="T76" fmla="*/ 429 w 856"/>
                  <a:gd name="T77" fmla="*/ 29 h 530"/>
                  <a:gd name="T78" fmla="*/ 370 w 856"/>
                  <a:gd name="T79" fmla="*/ 15 h 530"/>
                  <a:gd name="T80" fmla="*/ 317 w 856"/>
                  <a:gd name="T81" fmla="*/ 28 h 530"/>
                  <a:gd name="T82" fmla="*/ 277 w 856"/>
                  <a:gd name="T83" fmla="*/ 62 h 530"/>
                  <a:gd name="T84" fmla="*/ 245 w 856"/>
                  <a:gd name="T85" fmla="*/ 52 h 530"/>
                  <a:gd name="T86" fmla="*/ 183 w 856"/>
                  <a:gd name="T87" fmla="*/ 49 h 530"/>
                  <a:gd name="T88" fmla="*/ 114 w 856"/>
                  <a:gd name="T89" fmla="*/ 80 h 530"/>
                  <a:gd name="T90" fmla="*/ 79 w 856"/>
                  <a:gd name="T91" fmla="*/ 137 h 530"/>
                  <a:gd name="T92" fmla="*/ 77 w 856"/>
                  <a:gd name="T93" fmla="*/ 176 h 53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6"/>
                  <a:gd name="T142" fmla="*/ 0 h 530"/>
                  <a:gd name="T143" fmla="*/ 856 w 856"/>
                  <a:gd name="T144" fmla="*/ 530 h 53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6" h="530">
                    <a:moveTo>
                      <a:pt x="77" y="176"/>
                    </a:moveTo>
                    <a:lnTo>
                      <a:pt x="61" y="179"/>
                    </a:lnTo>
                    <a:lnTo>
                      <a:pt x="46" y="184"/>
                    </a:lnTo>
                    <a:lnTo>
                      <a:pt x="33" y="191"/>
                    </a:lnTo>
                    <a:lnTo>
                      <a:pt x="22" y="199"/>
                    </a:lnTo>
                    <a:lnTo>
                      <a:pt x="13" y="210"/>
                    </a:lnTo>
                    <a:lnTo>
                      <a:pt x="7" y="222"/>
                    </a:lnTo>
                    <a:lnTo>
                      <a:pt x="2" y="235"/>
                    </a:lnTo>
                    <a:lnTo>
                      <a:pt x="0" y="248"/>
                    </a:lnTo>
                    <a:lnTo>
                      <a:pt x="4" y="267"/>
                    </a:lnTo>
                    <a:lnTo>
                      <a:pt x="12" y="285"/>
                    </a:lnTo>
                    <a:lnTo>
                      <a:pt x="25" y="300"/>
                    </a:lnTo>
                    <a:lnTo>
                      <a:pt x="43" y="311"/>
                    </a:lnTo>
                    <a:lnTo>
                      <a:pt x="43" y="310"/>
                    </a:lnTo>
                    <a:lnTo>
                      <a:pt x="33" y="321"/>
                    </a:lnTo>
                    <a:lnTo>
                      <a:pt x="27" y="332"/>
                    </a:lnTo>
                    <a:lnTo>
                      <a:pt x="22" y="345"/>
                    </a:lnTo>
                    <a:lnTo>
                      <a:pt x="20" y="360"/>
                    </a:lnTo>
                    <a:lnTo>
                      <a:pt x="22" y="375"/>
                    </a:lnTo>
                    <a:lnTo>
                      <a:pt x="27" y="388"/>
                    </a:lnTo>
                    <a:lnTo>
                      <a:pt x="35" y="401"/>
                    </a:lnTo>
                    <a:lnTo>
                      <a:pt x="44" y="411"/>
                    </a:lnTo>
                    <a:lnTo>
                      <a:pt x="57" y="419"/>
                    </a:lnTo>
                    <a:lnTo>
                      <a:pt x="72" y="427"/>
                    </a:lnTo>
                    <a:lnTo>
                      <a:pt x="88" y="430"/>
                    </a:lnTo>
                    <a:lnTo>
                      <a:pt x="106" y="432"/>
                    </a:lnTo>
                    <a:lnTo>
                      <a:pt x="116" y="432"/>
                    </a:lnTo>
                    <a:lnTo>
                      <a:pt x="114" y="432"/>
                    </a:lnTo>
                    <a:lnTo>
                      <a:pt x="126" y="446"/>
                    </a:lnTo>
                    <a:lnTo>
                      <a:pt x="139" y="459"/>
                    </a:lnTo>
                    <a:lnTo>
                      <a:pt x="154" y="471"/>
                    </a:lnTo>
                    <a:lnTo>
                      <a:pt x="172" y="479"/>
                    </a:lnTo>
                    <a:lnTo>
                      <a:pt x="189" y="487"/>
                    </a:lnTo>
                    <a:lnTo>
                      <a:pt x="207" y="492"/>
                    </a:lnTo>
                    <a:lnTo>
                      <a:pt x="227" y="495"/>
                    </a:lnTo>
                    <a:lnTo>
                      <a:pt x="248" y="497"/>
                    </a:lnTo>
                    <a:lnTo>
                      <a:pt x="269" y="495"/>
                    </a:lnTo>
                    <a:lnTo>
                      <a:pt x="289" y="492"/>
                    </a:lnTo>
                    <a:lnTo>
                      <a:pt x="308" y="487"/>
                    </a:lnTo>
                    <a:lnTo>
                      <a:pt x="326" y="479"/>
                    </a:lnTo>
                    <a:lnTo>
                      <a:pt x="336" y="490"/>
                    </a:lnTo>
                    <a:lnTo>
                      <a:pt x="347" y="500"/>
                    </a:lnTo>
                    <a:lnTo>
                      <a:pt x="375" y="516"/>
                    </a:lnTo>
                    <a:lnTo>
                      <a:pt x="390" y="521"/>
                    </a:lnTo>
                    <a:lnTo>
                      <a:pt x="404" y="526"/>
                    </a:lnTo>
                    <a:lnTo>
                      <a:pt x="421" y="528"/>
                    </a:lnTo>
                    <a:lnTo>
                      <a:pt x="437" y="530"/>
                    </a:lnTo>
                    <a:lnTo>
                      <a:pt x="458" y="528"/>
                    </a:lnTo>
                    <a:lnTo>
                      <a:pt x="479" y="523"/>
                    </a:lnTo>
                    <a:lnTo>
                      <a:pt x="499" y="516"/>
                    </a:lnTo>
                    <a:lnTo>
                      <a:pt x="517" y="507"/>
                    </a:lnTo>
                    <a:lnTo>
                      <a:pt x="533" y="495"/>
                    </a:lnTo>
                    <a:lnTo>
                      <a:pt x="546" y="482"/>
                    </a:lnTo>
                    <a:lnTo>
                      <a:pt x="558" y="466"/>
                    </a:lnTo>
                    <a:lnTo>
                      <a:pt x="566" y="448"/>
                    </a:lnTo>
                    <a:lnTo>
                      <a:pt x="566" y="450"/>
                    </a:lnTo>
                    <a:lnTo>
                      <a:pt x="580" y="456"/>
                    </a:lnTo>
                    <a:lnTo>
                      <a:pt x="595" y="461"/>
                    </a:lnTo>
                    <a:lnTo>
                      <a:pt x="610" y="463"/>
                    </a:lnTo>
                    <a:lnTo>
                      <a:pt x="626" y="464"/>
                    </a:lnTo>
                    <a:lnTo>
                      <a:pt x="649" y="463"/>
                    </a:lnTo>
                    <a:lnTo>
                      <a:pt x="670" y="456"/>
                    </a:lnTo>
                    <a:lnTo>
                      <a:pt x="690" y="448"/>
                    </a:lnTo>
                    <a:lnTo>
                      <a:pt x="708" y="437"/>
                    </a:lnTo>
                    <a:lnTo>
                      <a:pt x="721" y="422"/>
                    </a:lnTo>
                    <a:lnTo>
                      <a:pt x="732" y="406"/>
                    </a:lnTo>
                    <a:lnTo>
                      <a:pt x="738" y="388"/>
                    </a:lnTo>
                    <a:lnTo>
                      <a:pt x="740" y="368"/>
                    </a:lnTo>
                    <a:lnTo>
                      <a:pt x="765" y="363"/>
                    </a:lnTo>
                    <a:lnTo>
                      <a:pt x="786" y="355"/>
                    </a:lnTo>
                    <a:lnTo>
                      <a:pt x="807" y="344"/>
                    </a:lnTo>
                    <a:lnTo>
                      <a:pt x="823" y="331"/>
                    </a:lnTo>
                    <a:lnTo>
                      <a:pt x="836" y="314"/>
                    </a:lnTo>
                    <a:lnTo>
                      <a:pt x="848" y="297"/>
                    </a:lnTo>
                    <a:lnTo>
                      <a:pt x="854" y="277"/>
                    </a:lnTo>
                    <a:lnTo>
                      <a:pt x="856" y="256"/>
                    </a:lnTo>
                    <a:lnTo>
                      <a:pt x="854" y="238"/>
                    </a:lnTo>
                    <a:lnTo>
                      <a:pt x="849" y="220"/>
                    </a:lnTo>
                    <a:lnTo>
                      <a:pt x="840" y="204"/>
                    </a:lnTo>
                    <a:lnTo>
                      <a:pt x="828" y="187"/>
                    </a:lnTo>
                    <a:lnTo>
                      <a:pt x="835" y="169"/>
                    </a:lnTo>
                    <a:lnTo>
                      <a:pt x="836" y="152"/>
                    </a:lnTo>
                    <a:lnTo>
                      <a:pt x="835" y="137"/>
                    </a:lnTo>
                    <a:lnTo>
                      <a:pt x="830" y="124"/>
                    </a:lnTo>
                    <a:lnTo>
                      <a:pt x="823" y="111"/>
                    </a:lnTo>
                    <a:lnTo>
                      <a:pt x="815" y="98"/>
                    </a:lnTo>
                    <a:lnTo>
                      <a:pt x="804" y="88"/>
                    </a:lnTo>
                    <a:lnTo>
                      <a:pt x="789" y="78"/>
                    </a:lnTo>
                    <a:lnTo>
                      <a:pt x="774" y="72"/>
                    </a:lnTo>
                    <a:lnTo>
                      <a:pt x="758" y="67"/>
                    </a:lnTo>
                    <a:lnTo>
                      <a:pt x="758" y="65"/>
                    </a:lnTo>
                    <a:lnTo>
                      <a:pt x="753" y="52"/>
                    </a:lnTo>
                    <a:lnTo>
                      <a:pt x="747" y="39"/>
                    </a:lnTo>
                    <a:lnTo>
                      <a:pt x="737" y="28"/>
                    </a:lnTo>
                    <a:lnTo>
                      <a:pt x="725" y="18"/>
                    </a:lnTo>
                    <a:lnTo>
                      <a:pt x="712" y="11"/>
                    </a:lnTo>
                    <a:lnTo>
                      <a:pt x="698" y="5"/>
                    </a:lnTo>
                    <a:lnTo>
                      <a:pt x="681" y="2"/>
                    </a:lnTo>
                    <a:lnTo>
                      <a:pt x="664" y="0"/>
                    </a:lnTo>
                    <a:lnTo>
                      <a:pt x="644" y="2"/>
                    </a:lnTo>
                    <a:lnTo>
                      <a:pt x="624" y="7"/>
                    </a:lnTo>
                    <a:lnTo>
                      <a:pt x="607" y="16"/>
                    </a:lnTo>
                    <a:lnTo>
                      <a:pt x="590" y="28"/>
                    </a:lnTo>
                    <a:lnTo>
                      <a:pt x="577" y="16"/>
                    </a:lnTo>
                    <a:lnTo>
                      <a:pt x="561" y="7"/>
                    </a:lnTo>
                    <a:lnTo>
                      <a:pt x="541" y="2"/>
                    </a:lnTo>
                    <a:lnTo>
                      <a:pt x="522" y="0"/>
                    </a:lnTo>
                    <a:lnTo>
                      <a:pt x="499" y="3"/>
                    </a:lnTo>
                    <a:lnTo>
                      <a:pt x="476" y="10"/>
                    </a:lnTo>
                    <a:lnTo>
                      <a:pt x="458" y="23"/>
                    </a:lnTo>
                    <a:lnTo>
                      <a:pt x="445" y="39"/>
                    </a:lnTo>
                    <a:lnTo>
                      <a:pt x="445" y="41"/>
                    </a:lnTo>
                    <a:lnTo>
                      <a:pt x="429" y="29"/>
                    </a:lnTo>
                    <a:lnTo>
                      <a:pt x="411" y="21"/>
                    </a:lnTo>
                    <a:lnTo>
                      <a:pt x="391" y="16"/>
                    </a:lnTo>
                    <a:lnTo>
                      <a:pt x="370" y="15"/>
                    </a:lnTo>
                    <a:lnTo>
                      <a:pt x="356" y="16"/>
                    </a:lnTo>
                    <a:lnTo>
                      <a:pt x="343" y="18"/>
                    </a:lnTo>
                    <a:lnTo>
                      <a:pt x="317" y="28"/>
                    </a:lnTo>
                    <a:lnTo>
                      <a:pt x="294" y="42"/>
                    </a:lnTo>
                    <a:lnTo>
                      <a:pt x="286" y="52"/>
                    </a:lnTo>
                    <a:lnTo>
                      <a:pt x="277" y="62"/>
                    </a:lnTo>
                    <a:lnTo>
                      <a:pt x="277" y="64"/>
                    </a:lnTo>
                    <a:lnTo>
                      <a:pt x="261" y="57"/>
                    </a:lnTo>
                    <a:lnTo>
                      <a:pt x="245" y="52"/>
                    </a:lnTo>
                    <a:lnTo>
                      <a:pt x="229" y="49"/>
                    </a:lnTo>
                    <a:lnTo>
                      <a:pt x="211" y="47"/>
                    </a:lnTo>
                    <a:lnTo>
                      <a:pt x="183" y="49"/>
                    </a:lnTo>
                    <a:lnTo>
                      <a:pt x="158" y="55"/>
                    </a:lnTo>
                    <a:lnTo>
                      <a:pt x="136" y="67"/>
                    </a:lnTo>
                    <a:lnTo>
                      <a:pt x="114" y="80"/>
                    </a:lnTo>
                    <a:lnTo>
                      <a:pt x="98" y="98"/>
                    </a:lnTo>
                    <a:lnTo>
                      <a:pt x="87" y="116"/>
                    </a:lnTo>
                    <a:lnTo>
                      <a:pt x="79" y="137"/>
                    </a:lnTo>
                    <a:lnTo>
                      <a:pt x="75" y="160"/>
                    </a:lnTo>
                    <a:lnTo>
                      <a:pt x="77" y="168"/>
                    </a:lnTo>
                    <a:lnTo>
                      <a:pt x="77" y="176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27671" name="Oval 84"/>
              <p:cNvSpPr>
                <a:spLocks noChangeArrowheads="1"/>
              </p:cNvSpPr>
              <p:nvPr/>
            </p:nvSpPr>
            <p:spPr bwMode="auto">
              <a:xfrm>
                <a:off x="1213" y="2352"/>
                <a:ext cx="144" cy="89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7672" name="Oval 85"/>
              <p:cNvSpPr>
                <a:spLocks noChangeArrowheads="1"/>
              </p:cNvSpPr>
              <p:nvPr/>
            </p:nvSpPr>
            <p:spPr bwMode="auto">
              <a:xfrm>
                <a:off x="1151" y="2506"/>
                <a:ext cx="97" cy="61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27673" name="Oval 86"/>
              <p:cNvSpPr>
                <a:spLocks noChangeArrowheads="1"/>
              </p:cNvSpPr>
              <p:nvPr/>
            </p:nvSpPr>
            <p:spPr bwMode="auto">
              <a:xfrm>
                <a:off x="1106" y="2635"/>
                <a:ext cx="49" cy="31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</p:grpSp>
        <p:sp>
          <p:nvSpPr>
            <p:cNvPr id="27669" name="Text Box 87"/>
            <p:cNvSpPr txBox="1">
              <a:spLocks noChangeArrowheads="1"/>
            </p:cNvSpPr>
            <p:nvPr/>
          </p:nvSpPr>
          <p:spPr bwMode="auto">
            <a:xfrm>
              <a:off x="1289" y="1927"/>
              <a:ext cx="48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Times New Roman" pitchFamily="84" charset="0"/>
                </a:rPr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Issues: </a:t>
            </a:r>
            <a:br>
              <a:rPr lang="en-US" smtClean="0"/>
            </a:br>
            <a:r>
              <a:rPr lang="en-US" smtClean="0"/>
              <a:t>Drivers &amp; Enablers</a:t>
            </a:r>
          </a:p>
        </p:txBody>
      </p:sp>
      <p:graphicFrame>
        <p:nvGraphicFramePr>
          <p:cNvPr id="28764" name="Group 92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534400" cy="3871913"/>
        </p:xfrm>
        <a:graphic>
          <a:graphicData uri="http://schemas.openxmlformats.org/drawingml/2006/table">
            <a:tbl>
              <a:tblPr/>
              <a:tblGrid>
                <a:gridCol w="4038600"/>
                <a:gridCol w="162560"/>
                <a:gridCol w="43434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Business Drivers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cs typeface="Times New Roman" pitchFamily="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Technological Enablers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2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energy price constraints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cs typeface="Times New Roman" pitchFamily="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RFID Systems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2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environmental constraints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cs typeface="Times New Roman" pitchFamily="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Object and Vehicle Location Systems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2FF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tighter traceability regulations &amp; practices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cs typeface="Times New Roman" pitchFamily="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Distributed Data Management Methods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2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supply chain disruptions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cs typeface="Times New Roman" pitchFamily="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Order Tracking Software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2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internet-based consumer services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cs typeface="Times New Roman" pitchFamily="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cs typeface="Times New Roman" pitchFamily="84" charset="0"/>
                        </a:rPr>
                        <a:t>Web/Cloud Services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r>
              <a:rPr lang="en-GB" smtClean="0"/>
              <a:t>Our current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4024" y="304800"/>
            <a:ext cx="32125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Our Research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9750" y="1125538"/>
            <a:ext cx="8604250" cy="0"/>
          </a:xfrm>
          <a:prstGeom prst="line">
            <a:avLst/>
          </a:prstGeom>
          <a:ln w="38100">
            <a:solidFill>
              <a:srgbClr val="00206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600200" y="3505200"/>
            <a:ext cx="6096000" cy="2308225"/>
            <a:chOff x="215900" y="1773238"/>
            <a:chExt cx="8640763" cy="388778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15900" y="3358836"/>
              <a:ext cx="648057" cy="574878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208606" y="3283968"/>
              <a:ext cx="648057" cy="577553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36043" y="1773238"/>
              <a:ext cx="648057" cy="577553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K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104243" y="1773238"/>
              <a:ext cx="648057" cy="577553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N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372444" y="1773238"/>
              <a:ext cx="648057" cy="577553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R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908049" y="5013952"/>
              <a:ext cx="648057" cy="574880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L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176250" y="5013952"/>
              <a:ext cx="648057" cy="574880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444450" y="5013952"/>
              <a:ext cx="648057" cy="574880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T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780215" y="3283968"/>
              <a:ext cx="648057" cy="577553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O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048415" y="3283968"/>
              <a:ext cx="648057" cy="577553"/>
            </a:xfrm>
            <a:prstGeom prst="ellipse">
              <a:avLst/>
            </a:prstGeom>
            <a:solidFill>
              <a:srgbClr val="2D2D8A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</a:t>
              </a:r>
            </a:p>
          </p:txBody>
        </p:sp>
        <p:cxnSp>
          <p:nvCxnSpPr>
            <p:cNvPr id="15" name="Straight Connector 14"/>
            <p:cNvCxnSpPr>
              <a:cxnSpLocks noChangeShapeType="1"/>
              <a:stCxn id="7" idx="6"/>
              <a:endCxn id="13" idx="2"/>
            </p:cNvCxnSpPr>
            <p:nvPr/>
          </p:nvCxnSpPr>
          <p:spPr bwMode="auto">
            <a:xfrm>
              <a:off x="2484100" y="2059341"/>
              <a:ext cx="1296114" cy="151340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6" name="Straight Connector 15"/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2484100" y="2059341"/>
              <a:ext cx="16201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7" name="Straight Connector 16"/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4752301" y="2059341"/>
              <a:ext cx="16201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Straight Connector 17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 flipV="1">
              <a:off x="2556107" y="3572744"/>
              <a:ext cx="1224108" cy="172731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" name="Straight Connector 18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2556107" y="5300055"/>
              <a:ext cx="16201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Straight Connector 19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4824307" y="5300055"/>
              <a:ext cx="16201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1" name="Straight Connector 20"/>
            <p:cNvCxnSpPr>
              <a:cxnSpLocks noChangeShapeType="1"/>
              <a:stCxn id="5" idx="6"/>
              <a:endCxn id="7" idx="2"/>
            </p:cNvCxnSpPr>
            <p:nvPr/>
          </p:nvCxnSpPr>
          <p:spPr bwMode="auto">
            <a:xfrm flipV="1">
              <a:off x="863957" y="2059341"/>
              <a:ext cx="972086" cy="15855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Straight Connector 21"/>
            <p:cNvCxnSpPr>
              <a:cxnSpLocks noChangeShapeType="1"/>
              <a:stCxn id="5" idx="6"/>
              <a:endCxn id="10" idx="2"/>
            </p:cNvCxnSpPr>
            <p:nvPr/>
          </p:nvCxnSpPr>
          <p:spPr bwMode="auto">
            <a:xfrm>
              <a:off x="863957" y="3644937"/>
              <a:ext cx="1044092" cy="165511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3" name="Straight Connector 22"/>
            <p:cNvCxnSpPr>
              <a:cxnSpLocks noChangeShapeType="1"/>
              <a:stCxn id="9" idx="6"/>
              <a:endCxn id="6" idx="2"/>
            </p:cNvCxnSpPr>
            <p:nvPr/>
          </p:nvCxnSpPr>
          <p:spPr bwMode="auto">
            <a:xfrm>
              <a:off x="7020501" y="2059341"/>
              <a:ext cx="1188105" cy="151340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traight Connector 23"/>
            <p:cNvCxnSpPr>
              <a:cxnSpLocks noChangeShapeType="1"/>
              <a:stCxn id="12" idx="6"/>
              <a:endCxn id="6" idx="2"/>
            </p:cNvCxnSpPr>
            <p:nvPr/>
          </p:nvCxnSpPr>
          <p:spPr bwMode="auto">
            <a:xfrm flipV="1">
              <a:off x="7092507" y="3572744"/>
              <a:ext cx="1116099" cy="172731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  <a:stCxn id="13" idx="4"/>
              <a:endCxn id="14" idx="4"/>
            </p:cNvCxnSpPr>
            <p:nvPr/>
          </p:nvCxnSpPr>
          <p:spPr bwMode="auto">
            <a:xfrm>
              <a:off x="4104243" y="3861521"/>
              <a:ext cx="22682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6" name="Straight Connector 25"/>
            <p:cNvCxnSpPr>
              <a:cxnSpLocks noChangeShapeType="1"/>
              <a:stCxn id="8" idx="6"/>
              <a:endCxn id="14" idx="2"/>
            </p:cNvCxnSpPr>
            <p:nvPr/>
          </p:nvCxnSpPr>
          <p:spPr bwMode="auto">
            <a:xfrm>
              <a:off x="4752301" y="2059341"/>
              <a:ext cx="1296114" cy="151340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7" name="Straight Connector 26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4428272" y="3572744"/>
              <a:ext cx="16201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8" name="Straight Connector 27"/>
            <p:cNvCxnSpPr>
              <a:cxnSpLocks noChangeShapeType="1"/>
              <a:stCxn id="12" idx="2"/>
              <a:endCxn id="14" idx="4"/>
            </p:cNvCxnSpPr>
            <p:nvPr/>
          </p:nvCxnSpPr>
          <p:spPr bwMode="auto">
            <a:xfrm flipH="1" flipV="1">
              <a:off x="6372444" y="3861521"/>
              <a:ext cx="72006" cy="143853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30749" name="Picture 7" descr="C:\Users\vag\AppData\Local\Microsoft\Windows\Temporary Internet Files\Content.IE5\HWY4CTU6\MC90043482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500" y="2420938"/>
              <a:ext cx="576263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7" descr="C:\Users\vag\AppData\Local\Microsoft\Windows\Temporary Internet Files\Content.IE5\HWY4CTU6\MC90043482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500" y="4149725"/>
              <a:ext cx="57626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1" name="Picture 7" descr="C:\Users\vag\AppData\Local\Microsoft\Windows\Temporary Internet Files\Content.IE5\HWY4CTU6\MC90043482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0900" y="2420938"/>
              <a:ext cx="57467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2" name="Picture 7" descr="C:\Users\vag\AppData\Local\Microsoft\Windows\Temporary Internet Files\Content.IE5\HWY4CTU6\MC90043482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16800" y="4076700"/>
              <a:ext cx="57626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3" name="Picture 7" descr="C:\Users\vag\AppData\Local\Microsoft\Windows\Temporary Internet Files\Content.IE5\HWY4CTU6\MC90043482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9813" y="4292600"/>
              <a:ext cx="5762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4" name="Picture 7" descr="C:\Users\vag\AppData\Local\Microsoft\Windows\Temporary Internet Files\Content.IE5\HWY4CTU6\MC90043482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67288" y="3573463"/>
              <a:ext cx="576262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5" name="Picture 10" descr="C:\Users\vag\AppData\Local\Microsoft\Windows\Temporary Internet Files\Content.IE5\HWY4CTU6\MC900441707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72113" y="17732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6" name="Picture 10" descr="C:\Users\vag\AppData\Local\Microsoft\Windows\Temporary Internet Files\Content.IE5\HWY4CTU6\MC900441707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5625" y="17732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7" name="Picture 10" descr="C:\Users\vag\AppData\Local\Microsoft\Windows\Temporary Internet Files\Content.IE5\HWY4CTU6\MC900441707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8288" y="2492375"/>
              <a:ext cx="647700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8" name="Picture 10" descr="C:\Users\vag\AppData\Local\Microsoft\Windows\Temporary Internet Files\Content.IE5\HWY4CTU6\MC900441707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9725" y="4076700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9" name="Picture 10" descr="C:\Users\vag\AppData\Local\Microsoft\Windows\Temporary Internet Files\Content.IE5\HWY4CTU6\MC900441707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5625" y="5013325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0" name="Picture 10" descr="C:\Users\vag\AppData\Local\Microsoft\Windows\Temporary Internet Files\Content.IE5\HWY4CTU6\MC900441707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27650" y="5013325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1" name="Picture 17" descr="C:\Users\vag\AppData\Local\Microsoft\Windows\Temporary Internet Files\Content.IE5\HWY4CTU6\MC900415748[1].wmf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67288" y="2349500"/>
              <a:ext cx="64293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2" name="Picture 17" descr="C:\Users\vag\AppData\Local\Microsoft\Windows\Temporary Internet Files\Content.IE5\HWY4CTU6\MC900415748[1].wmf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35488" y="3068638"/>
              <a:ext cx="64293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3" name="Picture 2" descr="C:\Users\vag\AppData\Local\Microsoft\Windows\Temporary Internet Files\Content.IE5\HWY4CTU6\MC900440401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1800" y="2781300"/>
              <a:ext cx="57626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TextBox 43"/>
          <p:cNvSpPr txBox="1">
            <a:spLocks noChangeArrowheads="1"/>
          </p:cNvSpPr>
          <p:nvPr/>
        </p:nvSpPr>
        <p:spPr bwMode="auto">
          <a:xfrm>
            <a:off x="533400" y="1447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Focussing on </a:t>
            </a:r>
            <a:r>
              <a:rPr lang="en-US" sz="2400" u="sng">
                <a:solidFill>
                  <a:srgbClr val="FF0000"/>
                </a:solidFill>
                <a:latin typeface="Calibri" pitchFamily="84" charset="0"/>
              </a:rPr>
              <a:t>event monitoring </a:t>
            </a:r>
            <a:r>
              <a:rPr lang="en-US" sz="2400">
                <a:latin typeface="Calibri" pitchFamily="84" charset="0"/>
              </a:rPr>
              <a:t>in </a:t>
            </a:r>
            <a:r>
              <a:rPr lang="en-US" sz="2400" u="sng">
                <a:solidFill>
                  <a:srgbClr val="FF0000"/>
                </a:solidFill>
                <a:latin typeface="Calibri" pitchFamily="84" charset="0"/>
              </a:rPr>
              <a:t>multimodal transportation</a:t>
            </a: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Particular interest in </a:t>
            </a:r>
            <a:r>
              <a:rPr lang="en-US" sz="2400" u="sng">
                <a:solidFill>
                  <a:srgbClr val="FF0000"/>
                </a:solidFill>
                <a:latin typeface="Calibri" pitchFamily="84" charset="0"/>
              </a:rPr>
              <a:t>dynamic</a:t>
            </a:r>
            <a:r>
              <a:rPr lang="en-US" sz="2400">
                <a:latin typeface="Calibri" pitchFamily="84" charset="0"/>
              </a:rPr>
              <a:t> rerouting decisions/actions </a:t>
            </a:r>
            <a:br>
              <a:rPr lang="en-US" sz="2400">
                <a:latin typeface="Calibri" pitchFamily="84" charset="0"/>
              </a:rPr>
            </a:br>
            <a:r>
              <a:rPr lang="en-US" sz="2400">
                <a:latin typeface="Calibri" pitchFamily="84" charset="0"/>
              </a:rPr>
              <a:t>   when there are </a:t>
            </a:r>
            <a:r>
              <a:rPr lang="en-US" sz="2400" u="sng">
                <a:solidFill>
                  <a:srgbClr val="FF0000"/>
                </a:solidFill>
                <a:latin typeface="Calibri" pitchFamily="84" charset="0"/>
              </a:rPr>
              <a:t>logistics disruptions</a:t>
            </a: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Industrial scoping study on issues and barriers to effective</a:t>
            </a:r>
            <a:br>
              <a:rPr lang="en-US" sz="2400">
                <a:latin typeface="Calibri" pitchFamily="84" charset="0"/>
              </a:rPr>
            </a:br>
            <a:r>
              <a:rPr lang="en-US" sz="2400">
                <a:latin typeface="Calibri" pitchFamily="84" charset="0"/>
              </a:rPr>
              <a:t>  multimodal rerouting</a:t>
            </a: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Considering a </a:t>
            </a:r>
            <a:r>
              <a:rPr lang="en-US" sz="2400" u="sng">
                <a:solidFill>
                  <a:srgbClr val="FF0000"/>
                </a:solidFill>
                <a:latin typeface="Calibri" pitchFamily="84" charset="0"/>
              </a:rPr>
              <a:t>distributed, intelligent system</a:t>
            </a:r>
            <a:r>
              <a:rPr lang="en-US" sz="2400">
                <a:solidFill>
                  <a:srgbClr val="FF0000"/>
                </a:solidFill>
                <a:latin typeface="Calibri" pitchFamily="84" charset="0"/>
              </a:rPr>
              <a:t> </a:t>
            </a:r>
            <a:r>
              <a:rPr lang="en-US" sz="2400">
                <a:latin typeface="Calibri" pitchFamily="84" charset="0"/>
              </a:rPr>
              <a:t>paradigm </a:t>
            </a:r>
            <a:br>
              <a:rPr lang="en-US" sz="2400">
                <a:latin typeface="Calibri" pitchFamily="84" charset="0"/>
              </a:rPr>
            </a:br>
            <a:r>
              <a:rPr lang="en-US" sz="2400">
                <a:latin typeface="Calibri" pitchFamily="84" charset="0"/>
              </a:rPr>
              <a:t>  [“product intelligence’] as a means of addressing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369" y="304800"/>
            <a:ext cx="59432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Multimodal Routing </a:t>
            </a: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9750" y="1125538"/>
            <a:ext cx="8604250" cy="0"/>
          </a:xfrm>
          <a:prstGeom prst="line">
            <a:avLst/>
          </a:prstGeom>
          <a:ln w="38100">
            <a:solidFill>
              <a:srgbClr val="00206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TextBox 43"/>
          <p:cNvSpPr txBox="1">
            <a:spLocks noChangeArrowheads="1"/>
          </p:cNvSpPr>
          <p:nvPr/>
        </p:nvSpPr>
        <p:spPr bwMode="auto">
          <a:xfrm>
            <a:off x="533400" y="1447800"/>
            <a:ext cx="37338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buFont typeface="Arial" pitchFamily="84" charset="0"/>
              <a:buChar char="•"/>
            </a:pPr>
            <a:r>
              <a:rPr lang="en-US" sz="2400">
                <a:solidFill>
                  <a:srgbClr val="FF0000"/>
                </a:solidFill>
                <a:latin typeface="Calibri" pitchFamily="84" charset="0"/>
              </a:rPr>
              <a:t> A-Priori Routing Problem:  </a:t>
            </a:r>
            <a:r>
              <a:rPr lang="en-US" sz="2400">
                <a:latin typeface="Calibri" pitchFamily="84" charset="0"/>
              </a:rPr>
              <a:t>Optimal route and servicing selection in an existing multimodal network prior to shipment</a:t>
            </a: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2000">
                <a:latin typeface="Calibri" pitchFamily="84" charset="0"/>
              </a:rPr>
              <a:t>complex, multi objective, optimisation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2000">
                <a:latin typeface="Calibri" pitchFamily="84" charset="0"/>
              </a:rPr>
              <a:t>Static, non real time computation</a:t>
            </a:r>
          </a:p>
          <a:p>
            <a:pPr>
              <a:spcBef>
                <a:spcPts val="300"/>
              </a:spcBef>
              <a:buFontTx/>
              <a:buChar char="-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300"/>
              </a:spcBef>
              <a:buFont typeface="Arial" pitchFamily="84" charset="0"/>
              <a:buChar char="•"/>
            </a:pPr>
            <a:endParaRPr lang="en-US" sz="2400">
              <a:latin typeface="Calibri" pitchFamily="84" charset="0"/>
            </a:endParaRP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4343400" y="1447800"/>
            <a:ext cx="4572000" cy="6073775"/>
            <a:chOff x="2736" y="912"/>
            <a:chExt cx="2880" cy="3826"/>
          </a:xfrm>
        </p:grpSpPr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2880" y="912"/>
              <a:ext cx="2736" cy="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r>
                <a:rPr lang="en-US" sz="2400">
                  <a:solidFill>
                    <a:srgbClr val="FF0000"/>
                  </a:solidFill>
                  <a:latin typeface="Calibri" pitchFamily="84" charset="0"/>
                </a:rPr>
                <a:t> Dynamic Re-Routing Problem:  </a:t>
              </a:r>
              <a:r>
                <a:rPr lang="en-US" sz="2400">
                  <a:latin typeface="Calibri" pitchFamily="84" charset="0"/>
                </a:rPr>
                <a:t>Optimal route and servicing selection revision in an existing multimodal network after shipment has been initiated.</a:t>
              </a: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  <a:p>
              <a:pPr>
                <a:spcBef>
                  <a:spcPts val="300"/>
                </a:spcBef>
                <a:buFontTx/>
                <a:buChar char="-"/>
              </a:pPr>
              <a:r>
                <a:rPr lang="en-US" sz="2000">
                  <a:latin typeface="Calibri" pitchFamily="84" charset="0"/>
                </a:rPr>
                <a:t>Disruption driven changes</a:t>
              </a:r>
            </a:p>
            <a:p>
              <a:pPr>
                <a:spcBef>
                  <a:spcPts val="300"/>
                </a:spcBef>
                <a:buFontTx/>
                <a:buChar char="-"/>
              </a:pPr>
              <a:r>
                <a:rPr lang="en-US" sz="2000">
                  <a:latin typeface="Calibri" pitchFamily="84" charset="0"/>
                </a:rPr>
                <a:t>Real time, dynamic recalculation</a:t>
              </a:r>
            </a:p>
            <a:p>
              <a:pPr>
                <a:spcBef>
                  <a:spcPts val="300"/>
                </a:spcBef>
                <a:buFontTx/>
                <a:buChar char="-"/>
              </a:pPr>
              <a:r>
                <a:rPr lang="en-US" sz="2000">
                  <a:latin typeface="Calibri" pitchFamily="84" charset="0"/>
                </a:rPr>
                <a:t> Many physical limitations &amp;</a:t>
              </a:r>
              <a:br>
                <a:rPr lang="en-US" sz="2000">
                  <a:latin typeface="Calibri" pitchFamily="84" charset="0"/>
                </a:rPr>
              </a:br>
              <a:r>
                <a:rPr lang="en-US" sz="2000">
                  <a:latin typeface="Calibri" pitchFamily="84" charset="0"/>
                </a:rPr>
                <a:t>  constraints</a:t>
              </a: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  <a:p>
              <a:pPr>
                <a:spcBef>
                  <a:spcPts val="300"/>
                </a:spcBef>
                <a:buFont typeface="Arial" pitchFamily="84" charset="0"/>
                <a:buChar char="•"/>
              </a:pPr>
              <a:endParaRPr lang="en-US" sz="2400">
                <a:latin typeface="Calibri" pitchFamily="8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6" y="912"/>
              <a:ext cx="2880" cy="3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0311" y="304800"/>
            <a:ext cx="56528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Multimodal </a:t>
            </a: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Rerouting Today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50" y="1125538"/>
            <a:ext cx="8604250" cy="0"/>
          </a:xfrm>
          <a:prstGeom prst="line">
            <a:avLst/>
          </a:prstGeom>
          <a:ln w="38100">
            <a:solidFill>
              <a:srgbClr val="00206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TextBox 15"/>
          <p:cNvSpPr txBox="1">
            <a:spLocks noChangeArrowheads="1"/>
          </p:cNvSpPr>
          <p:nvPr/>
        </p:nvSpPr>
        <p:spPr bwMode="auto">
          <a:xfrm>
            <a:off x="457200" y="15240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endParaRPr lang="en-GB" sz="2400" i="1">
              <a:latin typeface="Calibri" pitchFamily="84" charset="0"/>
            </a:endParaRPr>
          </a:p>
          <a:p>
            <a:pPr marL="342900" indent="-342900">
              <a:buFontTx/>
              <a:buAutoNum type="arabicPeriod"/>
            </a:pPr>
            <a:endParaRPr lang="en-GB" sz="2400" i="1">
              <a:latin typeface="Calibri" pitchFamily="84" charset="0"/>
            </a:endParaRPr>
          </a:p>
          <a:p>
            <a:pPr marL="342900" indent="-342900">
              <a:buFontTx/>
              <a:buAutoNum type="arabicPeriod"/>
            </a:pPr>
            <a:endParaRPr lang="en-GB" sz="2400" i="1">
              <a:latin typeface="Calibri" pitchFamily="84" charset="0"/>
            </a:endParaRPr>
          </a:p>
        </p:txBody>
      </p:sp>
      <p:sp>
        <p:nvSpPr>
          <p:cNvPr id="32772" name="TextBox 19"/>
          <p:cNvSpPr txBox="1">
            <a:spLocks noChangeArrowheads="1"/>
          </p:cNvSpPr>
          <p:nvPr/>
        </p:nvSpPr>
        <p:spPr bwMode="auto">
          <a:xfrm>
            <a:off x="533400" y="2133600"/>
            <a:ext cx="7391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 Often not done</a:t>
            </a:r>
          </a:p>
          <a:p>
            <a:pPr>
              <a:spcBef>
                <a:spcPts val="12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 Limited data sharing between organisations</a:t>
            </a:r>
          </a:p>
          <a:p>
            <a:pPr>
              <a:spcBef>
                <a:spcPts val="12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 Time and labour intensive</a:t>
            </a:r>
          </a:p>
          <a:p>
            <a:pPr>
              <a:spcBef>
                <a:spcPts val="12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 Non optimal: first feasible option</a:t>
            </a:r>
          </a:p>
          <a:p>
            <a:pPr>
              <a:spcBef>
                <a:spcPts val="1200"/>
              </a:spcBef>
              <a:buFont typeface="Arial" pitchFamily="84" charset="0"/>
              <a:buChar char="•"/>
            </a:pPr>
            <a:r>
              <a:rPr lang="en-US" sz="2400">
                <a:latin typeface="Calibri" pitchFamily="84" charset="0"/>
              </a:rPr>
              <a:t>  Oriented to the needs of logistics organisation [not the end customer]</a:t>
            </a:r>
          </a:p>
          <a:p>
            <a:pPr>
              <a:spcBef>
                <a:spcPts val="1200"/>
              </a:spcBef>
            </a:pPr>
            <a:endParaRPr lang="en-US" sz="2400">
              <a:latin typeface="Calibri" pitchFamily="84" charset="0"/>
            </a:endParaRPr>
          </a:p>
          <a:p>
            <a:pPr>
              <a:spcBef>
                <a:spcPts val="1200"/>
              </a:spcBef>
            </a:pPr>
            <a:r>
              <a:rPr lang="en-US" sz="2400">
                <a:latin typeface="Calibri" pitchFamily="84" charset="0"/>
              </a:rPr>
              <a:t>…. There are physical limitations to rerouting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Intelligent Product [Descriptive]</a:t>
            </a:r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“</a:t>
            </a:r>
            <a:r>
              <a:rPr lang="en-US" altLang="ja-JP" smtClean="0"/>
              <a:t>A physical order or product that is </a:t>
            </a:r>
            <a:r>
              <a:rPr lang="en-US" altLang="ja-JP" u="sng" smtClean="0"/>
              <a:t>linked</a:t>
            </a:r>
            <a:r>
              <a:rPr lang="en-US" altLang="ja-JP" smtClean="0"/>
              <a:t> to information and rules </a:t>
            </a:r>
            <a:r>
              <a:rPr lang="en-US" altLang="ja-JP" u="sng" smtClean="0"/>
              <a:t>governing</a:t>
            </a:r>
            <a:r>
              <a:rPr lang="en-US" altLang="ja-JP" smtClean="0"/>
              <a:t> the way it is intended to be made, stored or transported that enables the product to </a:t>
            </a:r>
            <a:r>
              <a:rPr lang="en-US" altLang="ja-JP" u="sng" smtClean="0"/>
              <a:t>support or influence </a:t>
            </a:r>
            <a:r>
              <a:rPr lang="en-US" altLang="ja-JP" smtClean="0"/>
              <a:t>these operations</a:t>
            </a:r>
            <a:r>
              <a:rPr lang="en-GB" smtClean="0"/>
              <a:t>”</a:t>
            </a:r>
            <a:endParaRPr lang="en-GB" altLang="ja-JP" smtClean="0"/>
          </a:p>
          <a:p>
            <a:pPr marL="0" indent="0">
              <a:buFontTx/>
              <a:buNone/>
            </a:pPr>
            <a:endParaRPr lang="en-US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7088" y="4530725"/>
            <a:ext cx="7200900" cy="1717675"/>
            <a:chOff x="827584" y="4005064"/>
            <a:chExt cx="7200800" cy="1718068"/>
          </a:xfrm>
        </p:grpSpPr>
        <p:pic>
          <p:nvPicPr>
            <p:cNvPr id="15364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4168" y="4077071"/>
              <a:ext cx="1944216" cy="164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7584" y="4365104"/>
              <a:ext cx="250264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872" y="4005064"/>
              <a:ext cx="2544688" cy="169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>
              <a:cxnSpLocks noChangeShapeType="1"/>
              <a:endCxn id="0" idx="3"/>
            </p:cNvCxnSpPr>
            <p:nvPr/>
          </p:nvCxnSpPr>
          <p:spPr bwMode="auto">
            <a:xfrm flipH="1" flipV="1">
              <a:off x="3329449" y="4833929"/>
              <a:ext cx="738177" cy="17942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5148699" y="4652912"/>
              <a:ext cx="935024" cy="21594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034" y="304800"/>
            <a:ext cx="70554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Challenges in </a:t>
            </a: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Multimodal </a:t>
            </a: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Rerouting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50" y="1125538"/>
            <a:ext cx="8604250" cy="0"/>
          </a:xfrm>
          <a:prstGeom prst="line">
            <a:avLst/>
          </a:prstGeom>
          <a:ln w="38100">
            <a:solidFill>
              <a:srgbClr val="00206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TextBox 15"/>
          <p:cNvSpPr txBox="1">
            <a:spLocks noChangeArrowheads="1"/>
          </p:cNvSpPr>
          <p:nvPr/>
        </p:nvSpPr>
        <p:spPr bwMode="auto">
          <a:xfrm>
            <a:off x="468313" y="1268413"/>
            <a:ext cx="83058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Order-level information: </a:t>
            </a:r>
            <a:r>
              <a:rPr lang="en-GB" sz="2400" i="1">
                <a:latin typeface="Calibri" pitchFamily="84" charset="0"/>
              </a:rPr>
              <a:t>High granularity data needed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 Lifecycle information: </a:t>
            </a:r>
            <a:r>
              <a:rPr lang="en-GB" sz="2400" i="1">
                <a:latin typeface="Calibri" pitchFamily="84" charset="0"/>
              </a:rPr>
              <a:t>routing/tracking information all along logistics path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Distributed decision making: </a:t>
            </a:r>
            <a:r>
              <a:rPr lang="en-GB" sz="2400" i="1">
                <a:latin typeface="Calibri" pitchFamily="84" charset="0"/>
              </a:rPr>
              <a:t>multiple organisations involved/implicated in any revised decision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Multi-objective nature of decisions: </a:t>
            </a:r>
            <a:r>
              <a:rPr lang="en-GB" sz="2400" i="1">
                <a:latin typeface="Calibri" pitchFamily="84" charset="0"/>
              </a:rPr>
              <a:t>order, consignment, vehicles, companies involved have conflicting needs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Time-critical decisions: </a:t>
            </a:r>
            <a:r>
              <a:rPr lang="en-GB" sz="2400" i="1">
                <a:latin typeface="Calibri" pitchFamily="84" charset="0"/>
              </a:rPr>
              <a:t>options vary over time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Time-consuming problem solving: </a:t>
            </a:r>
            <a:r>
              <a:rPr lang="en-GB" sz="2400" i="1">
                <a:latin typeface="Calibri" pitchFamily="84" charset="0"/>
              </a:rPr>
              <a:t>complex calculation, distributed data, knock on effects are time consuming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Order-level decisions: </a:t>
            </a:r>
            <a:r>
              <a:rPr lang="en-GB" sz="2400" i="1">
                <a:latin typeface="Calibri" pitchFamily="84" charset="0"/>
              </a:rPr>
              <a:t>each order requires individual handling</a:t>
            </a:r>
            <a:endParaRPr lang="en-GB" sz="2400" i="1">
              <a:solidFill>
                <a:srgbClr val="FF0000"/>
              </a:solidFill>
              <a:latin typeface="Calibri" pitchFamily="84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400" i="1">
                <a:solidFill>
                  <a:srgbClr val="FF0000"/>
                </a:solidFill>
                <a:latin typeface="Calibri" pitchFamily="84" charset="0"/>
              </a:rPr>
              <a:t>Desirable behavior:</a:t>
            </a:r>
            <a:r>
              <a:rPr lang="en-GB" sz="2400" i="1">
                <a:latin typeface="Calibri" pitchFamily="84" charset="0"/>
              </a:rPr>
              <a:t> when to co-operate? when to compete?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1731" y="304800"/>
            <a:ext cx="71220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Simulation games for data capturing</a:t>
            </a:r>
            <a:endParaRPr lang="en-US" sz="3600" b="1" dirty="0">
              <a:ln w="90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50" y="1125538"/>
            <a:ext cx="8604250" cy="0"/>
          </a:xfrm>
          <a:prstGeom prst="line">
            <a:avLst/>
          </a:prstGeom>
          <a:ln w="38100">
            <a:solidFill>
              <a:srgbClr val="00206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5" descr="2dpho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80057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4208" y="332656"/>
            <a:ext cx="23580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0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Interested?</a:t>
            </a:r>
            <a:endParaRPr lang="en-US" sz="3600" b="1" dirty="0">
              <a:ln w="90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50" y="1125538"/>
            <a:ext cx="8604250" cy="0"/>
          </a:xfrm>
          <a:prstGeom prst="line">
            <a:avLst/>
          </a:prstGeom>
          <a:ln w="38100">
            <a:solidFill>
              <a:srgbClr val="00206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250825" y="1412875"/>
            <a:ext cx="82089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2088" indent="-192088">
              <a:buFont typeface="Arial" pitchFamily="84" charset="0"/>
              <a:buChar char="•"/>
            </a:pPr>
            <a:r>
              <a:rPr lang="en-GB" sz="2400">
                <a:ea typeface="Arial" pitchFamily="84" charset="0"/>
                <a:cs typeface="Arial" pitchFamily="84" charset="0"/>
              </a:rPr>
              <a:t>Customers that want better visibility and better control of their orders</a:t>
            </a:r>
          </a:p>
          <a:p>
            <a:pPr marL="192088" indent="-192088">
              <a:buFont typeface="Arial" pitchFamily="84" charset="0"/>
              <a:buChar char="•"/>
            </a:pPr>
            <a:endParaRPr lang="en-GB" sz="2400">
              <a:ea typeface="Arial" pitchFamily="84" charset="0"/>
              <a:cs typeface="Arial" pitchFamily="84" charset="0"/>
            </a:endParaRPr>
          </a:p>
          <a:p>
            <a:pPr marL="192088" indent="-192088">
              <a:buFont typeface="Arial" pitchFamily="84" charset="0"/>
              <a:buChar char="•"/>
            </a:pPr>
            <a:r>
              <a:rPr lang="en-GB" sz="2400">
                <a:ea typeface="Arial" pitchFamily="84" charset="0"/>
                <a:cs typeface="Arial" pitchFamily="84" charset="0"/>
              </a:rPr>
              <a:t>Logistics providers that want to improve event/disruption monitoring and control</a:t>
            </a:r>
          </a:p>
          <a:p>
            <a:pPr marL="192088" indent="-192088">
              <a:buFont typeface="Arial" pitchFamily="84" charset="0"/>
              <a:buChar char="•"/>
            </a:pPr>
            <a:endParaRPr lang="en-GB" sz="2400">
              <a:ea typeface="Arial" pitchFamily="84" charset="0"/>
              <a:cs typeface="Arial" pitchFamily="84" charset="0"/>
            </a:endParaRPr>
          </a:p>
          <a:p>
            <a:pPr marL="192088" indent="-192088">
              <a:buFont typeface="Arial" pitchFamily="84" charset="0"/>
              <a:buChar char="•"/>
            </a:pPr>
            <a:r>
              <a:rPr lang="en-GB" sz="2400">
                <a:ea typeface="Arial" pitchFamily="84" charset="0"/>
                <a:cs typeface="Arial" pitchFamily="84" charset="0"/>
              </a:rPr>
              <a:t>Anybody else interested in the concept?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292725" y="4422775"/>
            <a:ext cx="36718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>
                <a:ea typeface="Arial" pitchFamily="84" charset="0"/>
                <a:cs typeface="Arial" pitchFamily="84" charset="0"/>
              </a:rPr>
              <a:t>Vaggelis Giannikas</a:t>
            </a:r>
          </a:p>
          <a:p>
            <a:pPr>
              <a:lnSpc>
                <a:spcPct val="150000"/>
              </a:lnSpc>
            </a:pPr>
            <a:r>
              <a:rPr lang="en-GB" sz="2400">
                <a:ea typeface="Arial" pitchFamily="84" charset="0"/>
                <a:cs typeface="Arial" pitchFamily="84" charset="0"/>
              </a:rPr>
              <a:t>PhD Researcher</a:t>
            </a:r>
          </a:p>
          <a:p>
            <a:pPr>
              <a:lnSpc>
                <a:spcPct val="150000"/>
              </a:lnSpc>
            </a:pPr>
            <a:r>
              <a:rPr lang="en-GB" sz="2400">
                <a:ea typeface="Arial" pitchFamily="84" charset="0"/>
                <a:cs typeface="Arial" pitchFamily="84" charset="0"/>
              </a:rPr>
              <a:t>University of Cambridge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chemeClr val="hlink"/>
                </a:solidFill>
                <a:ea typeface="Courier New" pitchFamily="84" charset="0"/>
                <a:cs typeface="Courier New" pitchFamily="84" charset="0"/>
              </a:rPr>
              <a:t>eg366@cam.ac.uk</a:t>
            </a:r>
            <a:endParaRPr lang="en-GB" sz="2400" u="sng">
              <a:latin typeface="Courier New" pitchFamily="84" charset="0"/>
              <a:ea typeface="Courier New" pitchFamily="84" charset="0"/>
              <a:cs typeface="Courier New" pitchFamily="84" charset="0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819400" y="5029200"/>
            <a:ext cx="2057400" cy="1066800"/>
          </a:xfrm>
          <a:prstGeom prst="rightArrowCallout">
            <a:avLst>
              <a:gd name="adj1" fmla="val 25000"/>
              <a:gd name="adj2" fmla="val 25000"/>
              <a:gd name="adj3" fmla="val 32143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400" b="1"/>
              <a:t>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/>
              <a:t>Intelligent Aircraft Parts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52425" y="4327525"/>
            <a:ext cx="851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hlink"/>
                </a:solidFill>
                <a:latin typeface="Calibri" pitchFamily="84" charset="0"/>
              </a:rPr>
              <a:t>http://www2.ifm.eng.cam.ac.uk/automation/videos/SAHNE_short_video.mp4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286125" y="3243263"/>
            <a:ext cx="2649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[ SAHNE Project Video ]</a:t>
            </a:r>
          </a:p>
        </p:txBody>
      </p:sp>
      <p:pic>
        <p:nvPicPr>
          <p:cNvPr id="59402" name="Picture 10" descr="UniversityCambridg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867400"/>
            <a:ext cx="3227388" cy="806450"/>
          </a:xfrm>
          <a:prstGeom prst="rect">
            <a:avLst/>
          </a:prstGeom>
          <a:noFill/>
        </p:spPr>
      </p:pic>
      <p:pic>
        <p:nvPicPr>
          <p:cNvPr id="59403" name="Picture 11" descr="Boe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38850"/>
            <a:ext cx="25463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pitchFamily="34" charset="-128"/>
                <a:cs typeface="+mj-cs"/>
              </a:rPr>
              <a:t>Characteristics of Intelligent Product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060825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n-GB" sz="2000" i="1" smtClean="0"/>
              <a:t>Possesses a unique identity</a:t>
            </a:r>
            <a:endParaRPr lang="en-GB" sz="2000" smtClean="0"/>
          </a:p>
          <a:p>
            <a:pPr>
              <a:spcBef>
                <a:spcPts val="1075"/>
              </a:spcBef>
            </a:pPr>
            <a:r>
              <a:rPr lang="en-GB" sz="2000" i="1" smtClean="0"/>
              <a:t>Is capable of communicating effectively with its environment</a:t>
            </a:r>
            <a:endParaRPr lang="en-GB" sz="2000" smtClean="0"/>
          </a:p>
          <a:p>
            <a:pPr>
              <a:spcBef>
                <a:spcPts val="1075"/>
              </a:spcBef>
            </a:pPr>
            <a:r>
              <a:rPr lang="en-GB" sz="2000" i="1" smtClean="0"/>
              <a:t>Can retain or store data about itself</a:t>
            </a:r>
            <a:endParaRPr lang="en-GB" sz="2000" smtClean="0"/>
          </a:p>
          <a:p>
            <a:pPr>
              <a:spcBef>
                <a:spcPts val="1075"/>
              </a:spcBef>
            </a:pPr>
            <a:r>
              <a:rPr lang="en-GB" sz="2000" i="1" smtClean="0"/>
              <a:t>Deploys a language to display its features, production requirements etc.</a:t>
            </a:r>
            <a:endParaRPr lang="en-GB" sz="2000" smtClean="0"/>
          </a:p>
          <a:p>
            <a:pPr>
              <a:spcBef>
                <a:spcPts val="1075"/>
              </a:spcBef>
            </a:pPr>
            <a:r>
              <a:rPr lang="en-GB" sz="2000" i="1" smtClean="0"/>
              <a:t>Is capable of participating in or making decisions relevant to its own destiny</a:t>
            </a:r>
            <a:endParaRPr lang="en-GB" sz="2000" smtClean="0"/>
          </a:p>
          <a:p>
            <a:endParaRPr lang="en-US" smtClean="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716463" y="1700213"/>
            <a:ext cx="3260725" cy="3922712"/>
            <a:chOff x="250825" y="1628775"/>
            <a:chExt cx="3261208" cy="3922713"/>
          </a:xfrm>
        </p:grpSpPr>
        <p:grpSp>
          <p:nvGrpSpPr>
            <p:cNvPr id="16393" name="Group 25"/>
            <p:cNvGrpSpPr>
              <a:grpSpLocks/>
            </p:cNvGrpSpPr>
            <p:nvPr/>
          </p:nvGrpSpPr>
          <p:grpSpPr bwMode="auto">
            <a:xfrm>
              <a:off x="1912938" y="4194175"/>
              <a:ext cx="755650" cy="1189038"/>
              <a:chOff x="1459" y="3057"/>
              <a:chExt cx="489" cy="815"/>
            </a:xfrm>
          </p:grpSpPr>
          <p:sp>
            <p:nvSpPr>
              <p:cNvPr id="16452" name="Freeform 26"/>
              <p:cNvSpPr>
                <a:spLocks/>
              </p:cNvSpPr>
              <p:nvPr/>
            </p:nvSpPr>
            <p:spPr bwMode="auto">
              <a:xfrm>
                <a:off x="1459" y="3057"/>
                <a:ext cx="489" cy="815"/>
              </a:xfrm>
              <a:custGeom>
                <a:avLst/>
                <a:gdLst>
                  <a:gd name="T0" fmla="*/ 245 w 489"/>
                  <a:gd name="T1" fmla="*/ 0 h 815"/>
                  <a:gd name="T2" fmla="*/ 196 w 489"/>
                  <a:gd name="T3" fmla="*/ 2 h 815"/>
                  <a:gd name="T4" fmla="*/ 150 w 489"/>
                  <a:gd name="T5" fmla="*/ 8 h 815"/>
                  <a:gd name="T6" fmla="*/ 108 w 489"/>
                  <a:gd name="T7" fmla="*/ 18 h 815"/>
                  <a:gd name="T8" fmla="*/ 72 w 489"/>
                  <a:gd name="T9" fmla="*/ 29 h 815"/>
                  <a:gd name="T10" fmla="*/ 56 w 489"/>
                  <a:gd name="T11" fmla="*/ 38 h 815"/>
                  <a:gd name="T12" fmla="*/ 43 w 489"/>
                  <a:gd name="T13" fmla="*/ 44 h 815"/>
                  <a:gd name="T14" fmla="*/ 30 w 489"/>
                  <a:gd name="T15" fmla="*/ 54 h 815"/>
                  <a:gd name="T16" fmla="*/ 20 w 489"/>
                  <a:gd name="T17" fmla="*/ 62 h 815"/>
                  <a:gd name="T18" fmla="*/ 12 w 489"/>
                  <a:gd name="T19" fmla="*/ 72 h 815"/>
                  <a:gd name="T20" fmla="*/ 5 w 489"/>
                  <a:gd name="T21" fmla="*/ 82 h 815"/>
                  <a:gd name="T22" fmla="*/ 2 w 489"/>
                  <a:gd name="T23" fmla="*/ 91 h 815"/>
                  <a:gd name="T24" fmla="*/ 0 w 489"/>
                  <a:gd name="T25" fmla="*/ 101 h 815"/>
                  <a:gd name="T26" fmla="*/ 0 w 489"/>
                  <a:gd name="T27" fmla="*/ 712 h 815"/>
                  <a:gd name="T28" fmla="*/ 2 w 489"/>
                  <a:gd name="T29" fmla="*/ 723 h 815"/>
                  <a:gd name="T30" fmla="*/ 5 w 489"/>
                  <a:gd name="T31" fmla="*/ 733 h 815"/>
                  <a:gd name="T32" fmla="*/ 12 w 489"/>
                  <a:gd name="T33" fmla="*/ 743 h 815"/>
                  <a:gd name="T34" fmla="*/ 20 w 489"/>
                  <a:gd name="T35" fmla="*/ 753 h 815"/>
                  <a:gd name="T36" fmla="*/ 30 w 489"/>
                  <a:gd name="T37" fmla="*/ 761 h 815"/>
                  <a:gd name="T38" fmla="*/ 43 w 489"/>
                  <a:gd name="T39" fmla="*/ 769 h 815"/>
                  <a:gd name="T40" fmla="*/ 56 w 489"/>
                  <a:gd name="T41" fmla="*/ 777 h 815"/>
                  <a:gd name="T42" fmla="*/ 72 w 489"/>
                  <a:gd name="T43" fmla="*/ 785 h 815"/>
                  <a:gd name="T44" fmla="*/ 108 w 489"/>
                  <a:gd name="T45" fmla="*/ 797 h 815"/>
                  <a:gd name="T46" fmla="*/ 150 w 489"/>
                  <a:gd name="T47" fmla="*/ 806 h 815"/>
                  <a:gd name="T48" fmla="*/ 196 w 489"/>
                  <a:gd name="T49" fmla="*/ 813 h 815"/>
                  <a:gd name="T50" fmla="*/ 245 w 489"/>
                  <a:gd name="T51" fmla="*/ 815 h 815"/>
                  <a:gd name="T52" fmla="*/ 294 w 489"/>
                  <a:gd name="T53" fmla="*/ 813 h 815"/>
                  <a:gd name="T54" fmla="*/ 339 w 489"/>
                  <a:gd name="T55" fmla="*/ 806 h 815"/>
                  <a:gd name="T56" fmla="*/ 382 w 489"/>
                  <a:gd name="T57" fmla="*/ 797 h 815"/>
                  <a:gd name="T58" fmla="*/ 417 w 489"/>
                  <a:gd name="T59" fmla="*/ 785 h 815"/>
                  <a:gd name="T60" fmla="*/ 434 w 489"/>
                  <a:gd name="T61" fmla="*/ 777 h 815"/>
                  <a:gd name="T62" fmla="*/ 447 w 489"/>
                  <a:gd name="T63" fmla="*/ 769 h 815"/>
                  <a:gd name="T64" fmla="*/ 460 w 489"/>
                  <a:gd name="T65" fmla="*/ 761 h 815"/>
                  <a:gd name="T66" fmla="*/ 470 w 489"/>
                  <a:gd name="T67" fmla="*/ 753 h 815"/>
                  <a:gd name="T68" fmla="*/ 478 w 489"/>
                  <a:gd name="T69" fmla="*/ 743 h 815"/>
                  <a:gd name="T70" fmla="*/ 484 w 489"/>
                  <a:gd name="T71" fmla="*/ 733 h 815"/>
                  <a:gd name="T72" fmla="*/ 487 w 489"/>
                  <a:gd name="T73" fmla="*/ 723 h 815"/>
                  <a:gd name="T74" fmla="*/ 489 w 489"/>
                  <a:gd name="T75" fmla="*/ 712 h 815"/>
                  <a:gd name="T76" fmla="*/ 489 w 489"/>
                  <a:gd name="T77" fmla="*/ 101 h 815"/>
                  <a:gd name="T78" fmla="*/ 487 w 489"/>
                  <a:gd name="T79" fmla="*/ 91 h 815"/>
                  <a:gd name="T80" fmla="*/ 484 w 489"/>
                  <a:gd name="T81" fmla="*/ 82 h 815"/>
                  <a:gd name="T82" fmla="*/ 478 w 489"/>
                  <a:gd name="T83" fmla="*/ 72 h 815"/>
                  <a:gd name="T84" fmla="*/ 470 w 489"/>
                  <a:gd name="T85" fmla="*/ 62 h 815"/>
                  <a:gd name="T86" fmla="*/ 460 w 489"/>
                  <a:gd name="T87" fmla="*/ 54 h 815"/>
                  <a:gd name="T88" fmla="*/ 447 w 489"/>
                  <a:gd name="T89" fmla="*/ 44 h 815"/>
                  <a:gd name="T90" fmla="*/ 434 w 489"/>
                  <a:gd name="T91" fmla="*/ 38 h 815"/>
                  <a:gd name="T92" fmla="*/ 417 w 489"/>
                  <a:gd name="T93" fmla="*/ 29 h 815"/>
                  <a:gd name="T94" fmla="*/ 382 w 489"/>
                  <a:gd name="T95" fmla="*/ 18 h 815"/>
                  <a:gd name="T96" fmla="*/ 339 w 489"/>
                  <a:gd name="T97" fmla="*/ 8 h 815"/>
                  <a:gd name="T98" fmla="*/ 294 w 489"/>
                  <a:gd name="T99" fmla="*/ 2 h 815"/>
                  <a:gd name="T100" fmla="*/ 245 w 489"/>
                  <a:gd name="T101" fmla="*/ 0 h 8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9"/>
                  <a:gd name="T154" fmla="*/ 0 h 815"/>
                  <a:gd name="T155" fmla="*/ 489 w 489"/>
                  <a:gd name="T156" fmla="*/ 815 h 8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9" h="815">
                    <a:moveTo>
                      <a:pt x="245" y="0"/>
                    </a:move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lnTo>
                      <a:pt x="0" y="712"/>
                    </a:lnTo>
                    <a:lnTo>
                      <a:pt x="2" y="723"/>
                    </a:lnTo>
                    <a:lnTo>
                      <a:pt x="5" y="733"/>
                    </a:lnTo>
                    <a:lnTo>
                      <a:pt x="12" y="743"/>
                    </a:lnTo>
                    <a:lnTo>
                      <a:pt x="20" y="753"/>
                    </a:lnTo>
                    <a:lnTo>
                      <a:pt x="30" y="761"/>
                    </a:lnTo>
                    <a:lnTo>
                      <a:pt x="43" y="769"/>
                    </a:lnTo>
                    <a:lnTo>
                      <a:pt x="56" y="777"/>
                    </a:lnTo>
                    <a:lnTo>
                      <a:pt x="72" y="785"/>
                    </a:lnTo>
                    <a:lnTo>
                      <a:pt x="108" y="797"/>
                    </a:lnTo>
                    <a:lnTo>
                      <a:pt x="150" y="806"/>
                    </a:lnTo>
                    <a:lnTo>
                      <a:pt x="196" y="813"/>
                    </a:lnTo>
                    <a:lnTo>
                      <a:pt x="245" y="815"/>
                    </a:lnTo>
                    <a:lnTo>
                      <a:pt x="294" y="813"/>
                    </a:lnTo>
                    <a:lnTo>
                      <a:pt x="339" y="806"/>
                    </a:lnTo>
                    <a:lnTo>
                      <a:pt x="382" y="797"/>
                    </a:lnTo>
                    <a:lnTo>
                      <a:pt x="417" y="785"/>
                    </a:lnTo>
                    <a:lnTo>
                      <a:pt x="434" y="777"/>
                    </a:lnTo>
                    <a:lnTo>
                      <a:pt x="447" y="769"/>
                    </a:lnTo>
                    <a:lnTo>
                      <a:pt x="460" y="761"/>
                    </a:lnTo>
                    <a:lnTo>
                      <a:pt x="470" y="753"/>
                    </a:lnTo>
                    <a:lnTo>
                      <a:pt x="478" y="743"/>
                    </a:lnTo>
                    <a:lnTo>
                      <a:pt x="484" y="733"/>
                    </a:lnTo>
                    <a:lnTo>
                      <a:pt x="487" y="723"/>
                    </a:lnTo>
                    <a:lnTo>
                      <a:pt x="489" y="7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16453" name="Freeform 27"/>
              <p:cNvSpPr>
                <a:spLocks/>
              </p:cNvSpPr>
              <p:nvPr/>
            </p:nvSpPr>
            <p:spPr bwMode="auto">
              <a:xfrm>
                <a:off x="1459" y="3057"/>
                <a:ext cx="489" cy="204"/>
              </a:xfrm>
              <a:custGeom>
                <a:avLst/>
                <a:gdLst>
                  <a:gd name="T0" fmla="*/ 0 w 489"/>
                  <a:gd name="T1" fmla="*/ 101 h 204"/>
                  <a:gd name="T2" fmla="*/ 2 w 489"/>
                  <a:gd name="T3" fmla="*/ 112 h 204"/>
                  <a:gd name="T4" fmla="*/ 5 w 489"/>
                  <a:gd name="T5" fmla="*/ 122 h 204"/>
                  <a:gd name="T6" fmla="*/ 12 w 489"/>
                  <a:gd name="T7" fmla="*/ 132 h 204"/>
                  <a:gd name="T8" fmla="*/ 20 w 489"/>
                  <a:gd name="T9" fmla="*/ 142 h 204"/>
                  <a:gd name="T10" fmla="*/ 30 w 489"/>
                  <a:gd name="T11" fmla="*/ 150 h 204"/>
                  <a:gd name="T12" fmla="*/ 43 w 489"/>
                  <a:gd name="T13" fmla="*/ 158 h 204"/>
                  <a:gd name="T14" fmla="*/ 56 w 489"/>
                  <a:gd name="T15" fmla="*/ 166 h 204"/>
                  <a:gd name="T16" fmla="*/ 72 w 489"/>
                  <a:gd name="T17" fmla="*/ 174 h 204"/>
                  <a:gd name="T18" fmla="*/ 108 w 489"/>
                  <a:gd name="T19" fmla="*/ 186 h 204"/>
                  <a:gd name="T20" fmla="*/ 150 w 489"/>
                  <a:gd name="T21" fmla="*/ 196 h 204"/>
                  <a:gd name="T22" fmla="*/ 196 w 489"/>
                  <a:gd name="T23" fmla="*/ 202 h 204"/>
                  <a:gd name="T24" fmla="*/ 245 w 489"/>
                  <a:gd name="T25" fmla="*/ 204 h 204"/>
                  <a:gd name="T26" fmla="*/ 294 w 489"/>
                  <a:gd name="T27" fmla="*/ 202 h 204"/>
                  <a:gd name="T28" fmla="*/ 339 w 489"/>
                  <a:gd name="T29" fmla="*/ 196 h 204"/>
                  <a:gd name="T30" fmla="*/ 382 w 489"/>
                  <a:gd name="T31" fmla="*/ 186 h 204"/>
                  <a:gd name="T32" fmla="*/ 417 w 489"/>
                  <a:gd name="T33" fmla="*/ 174 h 204"/>
                  <a:gd name="T34" fmla="*/ 434 w 489"/>
                  <a:gd name="T35" fmla="*/ 166 h 204"/>
                  <a:gd name="T36" fmla="*/ 447 w 489"/>
                  <a:gd name="T37" fmla="*/ 158 h 204"/>
                  <a:gd name="T38" fmla="*/ 460 w 489"/>
                  <a:gd name="T39" fmla="*/ 150 h 204"/>
                  <a:gd name="T40" fmla="*/ 470 w 489"/>
                  <a:gd name="T41" fmla="*/ 142 h 204"/>
                  <a:gd name="T42" fmla="*/ 478 w 489"/>
                  <a:gd name="T43" fmla="*/ 132 h 204"/>
                  <a:gd name="T44" fmla="*/ 484 w 489"/>
                  <a:gd name="T45" fmla="*/ 122 h 204"/>
                  <a:gd name="T46" fmla="*/ 487 w 489"/>
                  <a:gd name="T47" fmla="*/ 112 h 204"/>
                  <a:gd name="T48" fmla="*/ 489 w 489"/>
                  <a:gd name="T49" fmla="*/ 101 h 204"/>
                  <a:gd name="T50" fmla="*/ 487 w 489"/>
                  <a:gd name="T51" fmla="*/ 91 h 204"/>
                  <a:gd name="T52" fmla="*/ 484 w 489"/>
                  <a:gd name="T53" fmla="*/ 82 h 204"/>
                  <a:gd name="T54" fmla="*/ 478 w 489"/>
                  <a:gd name="T55" fmla="*/ 72 h 204"/>
                  <a:gd name="T56" fmla="*/ 470 w 489"/>
                  <a:gd name="T57" fmla="*/ 62 h 204"/>
                  <a:gd name="T58" fmla="*/ 460 w 489"/>
                  <a:gd name="T59" fmla="*/ 54 h 204"/>
                  <a:gd name="T60" fmla="*/ 447 w 489"/>
                  <a:gd name="T61" fmla="*/ 44 h 204"/>
                  <a:gd name="T62" fmla="*/ 434 w 489"/>
                  <a:gd name="T63" fmla="*/ 38 h 204"/>
                  <a:gd name="T64" fmla="*/ 417 w 489"/>
                  <a:gd name="T65" fmla="*/ 29 h 204"/>
                  <a:gd name="T66" fmla="*/ 382 w 489"/>
                  <a:gd name="T67" fmla="*/ 18 h 204"/>
                  <a:gd name="T68" fmla="*/ 339 w 489"/>
                  <a:gd name="T69" fmla="*/ 8 h 204"/>
                  <a:gd name="T70" fmla="*/ 294 w 489"/>
                  <a:gd name="T71" fmla="*/ 2 h 204"/>
                  <a:gd name="T72" fmla="*/ 245 w 489"/>
                  <a:gd name="T73" fmla="*/ 0 h 204"/>
                  <a:gd name="T74" fmla="*/ 196 w 489"/>
                  <a:gd name="T75" fmla="*/ 2 h 204"/>
                  <a:gd name="T76" fmla="*/ 150 w 489"/>
                  <a:gd name="T77" fmla="*/ 8 h 204"/>
                  <a:gd name="T78" fmla="*/ 108 w 489"/>
                  <a:gd name="T79" fmla="*/ 18 h 204"/>
                  <a:gd name="T80" fmla="*/ 72 w 489"/>
                  <a:gd name="T81" fmla="*/ 29 h 204"/>
                  <a:gd name="T82" fmla="*/ 56 w 489"/>
                  <a:gd name="T83" fmla="*/ 38 h 204"/>
                  <a:gd name="T84" fmla="*/ 43 w 489"/>
                  <a:gd name="T85" fmla="*/ 44 h 204"/>
                  <a:gd name="T86" fmla="*/ 30 w 489"/>
                  <a:gd name="T87" fmla="*/ 54 h 204"/>
                  <a:gd name="T88" fmla="*/ 20 w 489"/>
                  <a:gd name="T89" fmla="*/ 62 h 204"/>
                  <a:gd name="T90" fmla="*/ 12 w 489"/>
                  <a:gd name="T91" fmla="*/ 72 h 204"/>
                  <a:gd name="T92" fmla="*/ 5 w 489"/>
                  <a:gd name="T93" fmla="*/ 82 h 204"/>
                  <a:gd name="T94" fmla="*/ 2 w 489"/>
                  <a:gd name="T95" fmla="*/ 91 h 204"/>
                  <a:gd name="T96" fmla="*/ 0 w 489"/>
                  <a:gd name="T97" fmla="*/ 101 h 2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9"/>
                  <a:gd name="T148" fmla="*/ 0 h 204"/>
                  <a:gd name="T149" fmla="*/ 489 w 489"/>
                  <a:gd name="T150" fmla="*/ 204 h 2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9" h="204">
                    <a:moveTo>
                      <a:pt x="0" y="101"/>
                    </a:moveTo>
                    <a:lnTo>
                      <a:pt x="2" y="112"/>
                    </a:lnTo>
                    <a:lnTo>
                      <a:pt x="5" y="122"/>
                    </a:lnTo>
                    <a:lnTo>
                      <a:pt x="12" y="132"/>
                    </a:lnTo>
                    <a:lnTo>
                      <a:pt x="20" y="142"/>
                    </a:lnTo>
                    <a:lnTo>
                      <a:pt x="30" y="150"/>
                    </a:lnTo>
                    <a:lnTo>
                      <a:pt x="43" y="158"/>
                    </a:lnTo>
                    <a:lnTo>
                      <a:pt x="56" y="166"/>
                    </a:lnTo>
                    <a:lnTo>
                      <a:pt x="72" y="174"/>
                    </a:lnTo>
                    <a:lnTo>
                      <a:pt x="108" y="186"/>
                    </a:lnTo>
                    <a:lnTo>
                      <a:pt x="150" y="196"/>
                    </a:lnTo>
                    <a:lnTo>
                      <a:pt x="196" y="202"/>
                    </a:lnTo>
                    <a:lnTo>
                      <a:pt x="245" y="204"/>
                    </a:lnTo>
                    <a:lnTo>
                      <a:pt x="294" y="202"/>
                    </a:lnTo>
                    <a:lnTo>
                      <a:pt x="339" y="196"/>
                    </a:lnTo>
                    <a:lnTo>
                      <a:pt x="382" y="186"/>
                    </a:lnTo>
                    <a:lnTo>
                      <a:pt x="417" y="174"/>
                    </a:lnTo>
                    <a:lnTo>
                      <a:pt x="434" y="166"/>
                    </a:lnTo>
                    <a:lnTo>
                      <a:pt x="447" y="158"/>
                    </a:lnTo>
                    <a:lnTo>
                      <a:pt x="460" y="150"/>
                    </a:lnTo>
                    <a:lnTo>
                      <a:pt x="470" y="142"/>
                    </a:lnTo>
                    <a:lnTo>
                      <a:pt x="478" y="132"/>
                    </a:lnTo>
                    <a:lnTo>
                      <a:pt x="484" y="122"/>
                    </a:lnTo>
                    <a:lnTo>
                      <a:pt x="487" y="1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16454" name="Freeform 28"/>
              <p:cNvSpPr>
                <a:spLocks/>
              </p:cNvSpPr>
              <p:nvPr/>
            </p:nvSpPr>
            <p:spPr bwMode="auto">
              <a:xfrm>
                <a:off x="1459" y="3057"/>
                <a:ext cx="489" cy="815"/>
              </a:xfrm>
              <a:custGeom>
                <a:avLst/>
                <a:gdLst>
                  <a:gd name="T0" fmla="*/ 245 w 489"/>
                  <a:gd name="T1" fmla="*/ 0 h 815"/>
                  <a:gd name="T2" fmla="*/ 196 w 489"/>
                  <a:gd name="T3" fmla="*/ 2 h 815"/>
                  <a:gd name="T4" fmla="*/ 150 w 489"/>
                  <a:gd name="T5" fmla="*/ 8 h 815"/>
                  <a:gd name="T6" fmla="*/ 108 w 489"/>
                  <a:gd name="T7" fmla="*/ 18 h 815"/>
                  <a:gd name="T8" fmla="*/ 72 w 489"/>
                  <a:gd name="T9" fmla="*/ 29 h 815"/>
                  <a:gd name="T10" fmla="*/ 56 w 489"/>
                  <a:gd name="T11" fmla="*/ 38 h 815"/>
                  <a:gd name="T12" fmla="*/ 43 w 489"/>
                  <a:gd name="T13" fmla="*/ 44 h 815"/>
                  <a:gd name="T14" fmla="*/ 30 w 489"/>
                  <a:gd name="T15" fmla="*/ 54 h 815"/>
                  <a:gd name="T16" fmla="*/ 20 w 489"/>
                  <a:gd name="T17" fmla="*/ 62 h 815"/>
                  <a:gd name="T18" fmla="*/ 12 w 489"/>
                  <a:gd name="T19" fmla="*/ 72 h 815"/>
                  <a:gd name="T20" fmla="*/ 5 w 489"/>
                  <a:gd name="T21" fmla="*/ 82 h 815"/>
                  <a:gd name="T22" fmla="*/ 2 w 489"/>
                  <a:gd name="T23" fmla="*/ 91 h 815"/>
                  <a:gd name="T24" fmla="*/ 0 w 489"/>
                  <a:gd name="T25" fmla="*/ 101 h 815"/>
                  <a:gd name="T26" fmla="*/ 0 w 489"/>
                  <a:gd name="T27" fmla="*/ 712 h 815"/>
                  <a:gd name="T28" fmla="*/ 2 w 489"/>
                  <a:gd name="T29" fmla="*/ 723 h 815"/>
                  <a:gd name="T30" fmla="*/ 5 w 489"/>
                  <a:gd name="T31" fmla="*/ 733 h 815"/>
                  <a:gd name="T32" fmla="*/ 12 w 489"/>
                  <a:gd name="T33" fmla="*/ 743 h 815"/>
                  <a:gd name="T34" fmla="*/ 20 w 489"/>
                  <a:gd name="T35" fmla="*/ 753 h 815"/>
                  <a:gd name="T36" fmla="*/ 30 w 489"/>
                  <a:gd name="T37" fmla="*/ 761 h 815"/>
                  <a:gd name="T38" fmla="*/ 43 w 489"/>
                  <a:gd name="T39" fmla="*/ 769 h 815"/>
                  <a:gd name="T40" fmla="*/ 56 w 489"/>
                  <a:gd name="T41" fmla="*/ 777 h 815"/>
                  <a:gd name="T42" fmla="*/ 72 w 489"/>
                  <a:gd name="T43" fmla="*/ 785 h 815"/>
                  <a:gd name="T44" fmla="*/ 108 w 489"/>
                  <a:gd name="T45" fmla="*/ 797 h 815"/>
                  <a:gd name="T46" fmla="*/ 150 w 489"/>
                  <a:gd name="T47" fmla="*/ 806 h 815"/>
                  <a:gd name="T48" fmla="*/ 196 w 489"/>
                  <a:gd name="T49" fmla="*/ 813 h 815"/>
                  <a:gd name="T50" fmla="*/ 245 w 489"/>
                  <a:gd name="T51" fmla="*/ 815 h 815"/>
                  <a:gd name="T52" fmla="*/ 294 w 489"/>
                  <a:gd name="T53" fmla="*/ 813 h 815"/>
                  <a:gd name="T54" fmla="*/ 339 w 489"/>
                  <a:gd name="T55" fmla="*/ 806 h 815"/>
                  <a:gd name="T56" fmla="*/ 382 w 489"/>
                  <a:gd name="T57" fmla="*/ 797 h 815"/>
                  <a:gd name="T58" fmla="*/ 417 w 489"/>
                  <a:gd name="T59" fmla="*/ 785 h 815"/>
                  <a:gd name="T60" fmla="*/ 434 w 489"/>
                  <a:gd name="T61" fmla="*/ 777 h 815"/>
                  <a:gd name="T62" fmla="*/ 447 w 489"/>
                  <a:gd name="T63" fmla="*/ 769 h 815"/>
                  <a:gd name="T64" fmla="*/ 460 w 489"/>
                  <a:gd name="T65" fmla="*/ 761 h 815"/>
                  <a:gd name="T66" fmla="*/ 470 w 489"/>
                  <a:gd name="T67" fmla="*/ 753 h 815"/>
                  <a:gd name="T68" fmla="*/ 478 w 489"/>
                  <a:gd name="T69" fmla="*/ 743 h 815"/>
                  <a:gd name="T70" fmla="*/ 484 w 489"/>
                  <a:gd name="T71" fmla="*/ 733 h 815"/>
                  <a:gd name="T72" fmla="*/ 487 w 489"/>
                  <a:gd name="T73" fmla="*/ 723 h 815"/>
                  <a:gd name="T74" fmla="*/ 489 w 489"/>
                  <a:gd name="T75" fmla="*/ 712 h 815"/>
                  <a:gd name="T76" fmla="*/ 489 w 489"/>
                  <a:gd name="T77" fmla="*/ 101 h 815"/>
                  <a:gd name="T78" fmla="*/ 487 w 489"/>
                  <a:gd name="T79" fmla="*/ 91 h 815"/>
                  <a:gd name="T80" fmla="*/ 484 w 489"/>
                  <a:gd name="T81" fmla="*/ 82 h 815"/>
                  <a:gd name="T82" fmla="*/ 478 w 489"/>
                  <a:gd name="T83" fmla="*/ 72 h 815"/>
                  <a:gd name="T84" fmla="*/ 470 w 489"/>
                  <a:gd name="T85" fmla="*/ 62 h 815"/>
                  <a:gd name="T86" fmla="*/ 460 w 489"/>
                  <a:gd name="T87" fmla="*/ 54 h 815"/>
                  <a:gd name="T88" fmla="*/ 447 w 489"/>
                  <a:gd name="T89" fmla="*/ 44 h 815"/>
                  <a:gd name="T90" fmla="*/ 434 w 489"/>
                  <a:gd name="T91" fmla="*/ 38 h 815"/>
                  <a:gd name="T92" fmla="*/ 417 w 489"/>
                  <a:gd name="T93" fmla="*/ 29 h 815"/>
                  <a:gd name="T94" fmla="*/ 382 w 489"/>
                  <a:gd name="T95" fmla="*/ 18 h 815"/>
                  <a:gd name="T96" fmla="*/ 339 w 489"/>
                  <a:gd name="T97" fmla="*/ 8 h 815"/>
                  <a:gd name="T98" fmla="*/ 294 w 489"/>
                  <a:gd name="T99" fmla="*/ 2 h 815"/>
                  <a:gd name="T100" fmla="*/ 245 w 489"/>
                  <a:gd name="T101" fmla="*/ 0 h 8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9"/>
                  <a:gd name="T154" fmla="*/ 0 h 815"/>
                  <a:gd name="T155" fmla="*/ 489 w 489"/>
                  <a:gd name="T156" fmla="*/ 815 h 8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9" h="815">
                    <a:moveTo>
                      <a:pt x="245" y="0"/>
                    </a:moveTo>
                    <a:lnTo>
                      <a:pt x="196" y="2"/>
                    </a:lnTo>
                    <a:lnTo>
                      <a:pt x="150" y="8"/>
                    </a:lnTo>
                    <a:lnTo>
                      <a:pt x="108" y="18"/>
                    </a:lnTo>
                    <a:lnTo>
                      <a:pt x="72" y="29"/>
                    </a:lnTo>
                    <a:lnTo>
                      <a:pt x="56" y="38"/>
                    </a:lnTo>
                    <a:lnTo>
                      <a:pt x="43" y="44"/>
                    </a:lnTo>
                    <a:lnTo>
                      <a:pt x="30" y="54"/>
                    </a:lnTo>
                    <a:lnTo>
                      <a:pt x="20" y="62"/>
                    </a:lnTo>
                    <a:lnTo>
                      <a:pt x="12" y="72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0" y="101"/>
                    </a:lnTo>
                    <a:lnTo>
                      <a:pt x="0" y="712"/>
                    </a:lnTo>
                    <a:lnTo>
                      <a:pt x="2" y="723"/>
                    </a:lnTo>
                    <a:lnTo>
                      <a:pt x="5" y="733"/>
                    </a:lnTo>
                    <a:lnTo>
                      <a:pt x="12" y="743"/>
                    </a:lnTo>
                    <a:lnTo>
                      <a:pt x="20" y="753"/>
                    </a:lnTo>
                    <a:lnTo>
                      <a:pt x="30" y="761"/>
                    </a:lnTo>
                    <a:lnTo>
                      <a:pt x="43" y="769"/>
                    </a:lnTo>
                    <a:lnTo>
                      <a:pt x="56" y="777"/>
                    </a:lnTo>
                    <a:lnTo>
                      <a:pt x="72" y="785"/>
                    </a:lnTo>
                    <a:lnTo>
                      <a:pt x="108" y="797"/>
                    </a:lnTo>
                    <a:lnTo>
                      <a:pt x="150" y="806"/>
                    </a:lnTo>
                    <a:lnTo>
                      <a:pt x="196" y="813"/>
                    </a:lnTo>
                    <a:lnTo>
                      <a:pt x="245" y="815"/>
                    </a:lnTo>
                    <a:lnTo>
                      <a:pt x="294" y="813"/>
                    </a:lnTo>
                    <a:lnTo>
                      <a:pt x="339" y="806"/>
                    </a:lnTo>
                    <a:lnTo>
                      <a:pt x="382" y="797"/>
                    </a:lnTo>
                    <a:lnTo>
                      <a:pt x="417" y="785"/>
                    </a:lnTo>
                    <a:lnTo>
                      <a:pt x="434" y="777"/>
                    </a:lnTo>
                    <a:lnTo>
                      <a:pt x="447" y="769"/>
                    </a:lnTo>
                    <a:lnTo>
                      <a:pt x="460" y="761"/>
                    </a:lnTo>
                    <a:lnTo>
                      <a:pt x="470" y="753"/>
                    </a:lnTo>
                    <a:lnTo>
                      <a:pt x="478" y="743"/>
                    </a:lnTo>
                    <a:lnTo>
                      <a:pt x="484" y="733"/>
                    </a:lnTo>
                    <a:lnTo>
                      <a:pt x="487" y="723"/>
                    </a:lnTo>
                    <a:lnTo>
                      <a:pt x="489" y="712"/>
                    </a:lnTo>
                    <a:lnTo>
                      <a:pt x="489" y="101"/>
                    </a:lnTo>
                    <a:lnTo>
                      <a:pt x="487" y="91"/>
                    </a:lnTo>
                    <a:lnTo>
                      <a:pt x="484" y="82"/>
                    </a:lnTo>
                    <a:lnTo>
                      <a:pt x="478" y="72"/>
                    </a:lnTo>
                    <a:lnTo>
                      <a:pt x="470" y="62"/>
                    </a:lnTo>
                    <a:lnTo>
                      <a:pt x="460" y="54"/>
                    </a:lnTo>
                    <a:lnTo>
                      <a:pt x="447" y="44"/>
                    </a:lnTo>
                    <a:lnTo>
                      <a:pt x="434" y="38"/>
                    </a:lnTo>
                    <a:lnTo>
                      <a:pt x="417" y="29"/>
                    </a:lnTo>
                    <a:lnTo>
                      <a:pt x="382" y="18"/>
                    </a:lnTo>
                    <a:lnTo>
                      <a:pt x="339" y="8"/>
                    </a:lnTo>
                    <a:lnTo>
                      <a:pt x="294" y="2"/>
                    </a:lnTo>
                    <a:lnTo>
                      <a:pt x="245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16455" name="Freeform 29"/>
              <p:cNvSpPr>
                <a:spLocks/>
              </p:cNvSpPr>
              <p:nvPr/>
            </p:nvSpPr>
            <p:spPr bwMode="auto">
              <a:xfrm>
                <a:off x="1459" y="3158"/>
                <a:ext cx="489" cy="103"/>
              </a:xfrm>
              <a:custGeom>
                <a:avLst/>
                <a:gdLst>
                  <a:gd name="T0" fmla="*/ 0 w 489"/>
                  <a:gd name="T1" fmla="*/ 0 h 103"/>
                  <a:gd name="T2" fmla="*/ 2 w 489"/>
                  <a:gd name="T3" fmla="*/ 11 h 103"/>
                  <a:gd name="T4" fmla="*/ 5 w 489"/>
                  <a:gd name="T5" fmla="*/ 21 h 103"/>
                  <a:gd name="T6" fmla="*/ 12 w 489"/>
                  <a:gd name="T7" fmla="*/ 31 h 103"/>
                  <a:gd name="T8" fmla="*/ 20 w 489"/>
                  <a:gd name="T9" fmla="*/ 41 h 103"/>
                  <a:gd name="T10" fmla="*/ 30 w 489"/>
                  <a:gd name="T11" fmla="*/ 49 h 103"/>
                  <a:gd name="T12" fmla="*/ 43 w 489"/>
                  <a:gd name="T13" fmla="*/ 57 h 103"/>
                  <a:gd name="T14" fmla="*/ 56 w 489"/>
                  <a:gd name="T15" fmla="*/ 65 h 103"/>
                  <a:gd name="T16" fmla="*/ 72 w 489"/>
                  <a:gd name="T17" fmla="*/ 73 h 103"/>
                  <a:gd name="T18" fmla="*/ 108 w 489"/>
                  <a:gd name="T19" fmla="*/ 85 h 103"/>
                  <a:gd name="T20" fmla="*/ 150 w 489"/>
                  <a:gd name="T21" fmla="*/ 95 h 103"/>
                  <a:gd name="T22" fmla="*/ 196 w 489"/>
                  <a:gd name="T23" fmla="*/ 101 h 103"/>
                  <a:gd name="T24" fmla="*/ 245 w 489"/>
                  <a:gd name="T25" fmla="*/ 103 h 103"/>
                  <a:gd name="T26" fmla="*/ 294 w 489"/>
                  <a:gd name="T27" fmla="*/ 101 h 103"/>
                  <a:gd name="T28" fmla="*/ 339 w 489"/>
                  <a:gd name="T29" fmla="*/ 95 h 103"/>
                  <a:gd name="T30" fmla="*/ 382 w 489"/>
                  <a:gd name="T31" fmla="*/ 85 h 103"/>
                  <a:gd name="T32" fmla="*/ 417 w 489"/>
                  <a:gd name="T33" fmla="*/ 73 h 103"/>
                  <a:gd name="T34" fmla="*/ 434 w 489"/>
                  <a:gd name="T35" fmla="*/ 65 h 103"/>
                  <a:gd name="T36" fmla="*/ 447 w 489"/>
                  <a:gd name="T37" fmla="*/ 57 h 103"/>
                  <a:gd name="T38" fmla="*/ 460 w 489"/>
                  <a:gd name="T39" fmla="*/ 49 h 103"/>
                  <a:gd name="T40" fmla="*/ 470 w 489"/>
                  <a:gd name="T41" fmla="*/ 41 h 103"/>
                  <a:gd name="T42" fmla="*/ 478 w 489"/>
                  <a:gd name="T43" fmla="*/ 31 h 103"/>
                  <a:gd name="T44" fmla="*/ 484 w 489"/>
                  <a:gd name="T45" fmla="*/ 21 h 103"/>
                  <a:gd name="T46" fmla="*/ 487 w 489"/>
                  <a:gd name="T47" fmla="*/ 11 h 103"/>
                  <a:gd name="T48" fmla="*/ 489 w 489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103"/>
                  <a:gd name="T77" fmla="*/ 489 w 489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103">
                    <a:moveTo>
                      <a:pt x="0" y="0"/>
                    </a:moveTo>
                    <a:lnTo>
                      <a:pt x="2" y="11"/>
                    </a:lnTo>
                    <a:lnTo>
                      <a:pt x="5" y="21"/>
                    </a:lnTo>
                    <a:lnTo>
                      <a:pt x="12" y="31"/>
                    </a:lnTo>
                    <a:lnTo>
                      <a:pt x="20" y="41"/>
                    </a:lnTo>
                    <a:lnTo>
                      <a:pt x="30" y="49"/>
                    </a:lnTo>
                    <a:lnTo>
                      <a:pt x="43" y="57"/>
                    </a:lnTo>
                    <a:lnTo>
                      <a:pt x="56" y="65"/>
                    </a:lnTo>
                    <a:lnTo>
                      <a:pt x="72" y="73"/>
                    </a:lnTo>
                    <a:lnTo>
                      <a:pt x="108" y="85"/>
                    </a:lnTo>
                    <a:lnTo>
                      <a:pt x="150" y="95"/>
                    </a:lnTo>
                    <a:lnTo>
                      <a:pt x="196" y="101"/>
                    </a:lnTo>
                    <a:lnTo>
                      <a:pt x="245" y="103"/>
                    </a:lnTo>
                    <a:lnTo>
                      <a:pt x="294" y="101"/>
                    </a:lnTo>
                    <a:lnTo>
                      <a:pt x="339" y="95"/>
                    </a:lnTo>
                    <a:lnTo>
                      <a:pt x="382" y="85"/>
                    </a:lnTo>
                    <a:lnTo>
                      <a:pt x="417" y="73"/>
                    </a:lnTo>
                    <a:lnTo>
                      <a:pt x="434" y="65"/>
                    </a:lnTo>
                    <a:lnTo>
                      <a:pt x="447" y="57"/>
                    </a:lnTo>
                    <a:lnTo>
                      <a:pt x="460" y="49"/>
                    </a:lnTo>
                    <a:lnTo>
                      <a:pt x="470" y="41"/>
                    </a:lnTo>
                    <a:lnTo>
                      <a:pt x="478" y="31"/>
                    </a:lnTo>
                    <a:lnTo>
                      <a:pt x="484" y="21"/>
                    </a:lnTo>
                    <a:lnTo>
                      <a:pt x="487" y="11"/>
                    </a:lnTo>
                    <a:lnTo>
                      <a:pt x="4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sp>
          <p:nvSpPr>
            <p:cNvPr id="16394" name="Rectangle 30"/>
            <p:cNvSpPr>
              <a:spLocks noChangeArrowheads="1"/>
            </p:cNvSpPr>
            <p:nvPr/>
          </p:nvSpPr>
          <p:spPr bwMode="auto">
            <a:xfrm>
              <a:off x="2228850" y="5145088"/>
              <a:ext cx="128588" cy="179387"/>
            </a:xfrm>
            <a:prstGeom prst="rect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395" name="Oval 31"/>
            <p:cNvSpPr>
              <a:spLocks noChangeArrowheads="1"/>
            </p:cNvSpPr>
            <p:nvPr/>
          </p:nvSpPr>
          <p:spPr bwMode="auto">
            <a:xfrm>
              <a:off x="2416175" y="4313238"/>
              <a:ext cx="192088" cy="6191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396" name="Oval 32"/>
            <p:cNvSpPr>
              <a:spLocks noChangeArrowheads="1"/>
            </p:cNvSpPr>
            <p:nvPr/>
          </p:nvSpPr>
          <p:spPr bwMode="auto">
            <a:xfrm>
              <a:off x="2290763" y="4313238"/>
              <a:ext cx="66675" cy="6191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397" name="Rectangle 33"/>
            <p:cNvSpPr>
              <a:spLocks noChangeArrowheads="1"/>
            </p:cNvSpPr>
            <p:nvPr/>
          </p:nvSpPr>
          <p:spPr bwMode="auto">
            <a:xfrm>
              <a:off x="1320800" y="3148013"/>
              <a:ext cx="630238" cy="892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398" name="Oval 34"/>
            <p:cNvSpPr>
              <a:spLocks noChangeArrowheads="1"/>
            </p:cNvSpPr>
            <p:nvPr/>
          </p:nvSpPr>
          <p:spPr bwMode="auto">
            <a:xfrm>
              <a:off x="1511300" y="3386138"/>
              <a:ext cx="568325" cy="536575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399" name="Oval 35"/>
            <p:cNvSpPr>
              <a:spLocks noChangeArrowheads="1"/>
            </p:cNvSpPr>
            <p:nvPr/>
          </p:nvSpPr>
          <p:spPr bwMode="auto">
            <a:xfrm>
              <a:off x="1573213" y="3446463"/>
              <a:ext cx="444500" cy="417512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400" name="Oval 36"/>
            <p:cNvSpPr>
              <a:spLocks noChangeArrowheads="1"/>
            </p:cNvSpPr>
            <p:nvPr/>
          </p:nvSpPr>
          <p:spPr bwMode="auto">
            <a:xfrm>
              <a:off x="1636713" y="3505200"/>
              <a:ext cx="315912" cy="300038"/>
            </a:xfrm>
            <a:prstGeom prst="ellipse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401" name="Oval 37"/>
            <p:cNvSpPr>
              <a:spLocks noChangeArrowheads="1"/>
            </p:cNvSpPr>
            <p:nvPr/>
          </p:nvSpPr>
          <p:spPr bwMode="auto">
            <a:xfrm>
              <a:off x="1731963" y="3595688"/>
              <a:ext cx="128587" cy="122237"/>
            </a:xfrm>
            <a:prstGeom prst="ellipse">
              <a:avLst/>
            </a:prstGeom>
            <a:solidFill>
              <a:srgbClr val="0099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grpSp>
          <p:nvGrpSpPr>
            <p:cNvPr id="16402" name="Group 38"/>
            <p:cNvGrpSpPr>
              <a:grpSpLocks/>
            </p:cNvGrpSpPr>
            <p:nvPr/>
          </p:nvGrpSpPr>
          <p:grpSpPr bwMode="auto">
            <a:xfrm>
              <a:off x="1751013" y="3921125"/>
              <a:ext cx="465137" cy="1198563"/>
              <a:chOff x="1355" y="2870"/>
              <a:chExt cx="300" cy="822"/>
            </a:xfrm>
          </p:grpSpPr>
          <p:sp>
            <p:nvSpPr>
              <p:cNvPr id="16450" name="Line 39"/>
              <p:cNvSpPr>
                <a:spLocks noChangeShapeType="1"/>
              </p:cNvSpPr>
              <p:nvPr/>
            </p:nvSpPr>
            <p:spPr bwMode="auto">
              <a:xfrm flipH="1" flipV="1">
                <a:off x="1381" y="2920"/>
                <a:ext cx="274" cy="7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Freeform 40"/>
              <p:cNvSpPr>
                <a:spLocks/>
              </p:cNvSpPr>
              <p:nvPr/>
            </p:nvSpPr>
            <p:spPr bwMode="auto">
              <a:xfrm>
                <a:off x="1355" y="2870"/>
                <a:ext cx="54" cy="63"/>
              </a:xfrm>
              <a:custGeom>
                <a:avLst/>
                <a:gdLst>
                  <a:gd name="T0" fmla="*/ 54 w 54"/>
                  <a:gd name="T1" fmla="*/ 44 h 63"/>
                  <a:gd name="T2" fmla="*/ 7 w 54"/>
                  <a:gd name="T3" fmla="*/ 0 h 63"/>
                  <a:gd name="T4" fmla="*/ 0 w 54"/>
                  <a:gd name="T5" fmla="*/ 63 h 63"/>
                  <a:gd name="T6" fmla="*/ 54 w 54"/>
                  <a:gd name="T7" fmla="*/ 44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63"/>
                  <a:gd name="T14" fmla="*/ 54 w 54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63">
                    <a:moveTo>
                      <a:pt x="54" y="44"/>
                    </a:moveTo>
                    <a:lnTo>
                      <a:pt x="7" y="0"/>
                    </a:lnTo>
                    <a:lnTo>
                      <a:pt x="0" y="6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grpSp>
          <p:nvGrpSpPr>
            <p:cNvPr id="16403" name="Group 41"/>
            <p:cNvGrpSpPr>
              <a:grpSpLocks/>
            </p:cNvGrpSpPr>
            <p:nvPr/>
          </p:nvGrpSpPr>
          <p:grpSpPr bwMode="auto">
            <a:xfrm>
              <a:off x="1824038" y="3090863"/>
              <a:ext cx="92075" cy="295275"/>
              <a:chOff x="1402" y="2300"/>
              <a:chExt cx="59" cy="203"/>
            </a:xfrm>
          </p:grpSpPr>
          <p:sp>
            <p:nvSpPr>
              <p:cNvPr id="16448" name="Line 42"/>
              <p:cNvSpPr>
                <a:spLocks noChangeShapeType="1"/>
              </p:cNvSpPr>
              <p:nvPr/>
            </p:nvSpPr>
            <p:spPr bwMode="auto">
              <a:xfrm flipV="1">
                <a:off x="1402" y="2352"/>
                <a:ext cx="30" cy="1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9" name="Freeform 43"/>
              <p:cNvSpPr>
                <a:spLocks/>
              </p:cNvSpPr>
              <p:nvPr/>
            </p:nvSpPr>
            <p:spPr bwMode="auto">
              <a:xfrm>
                <a:off x="1404" y="2300"/>
                <a:ext cx="57" cy="61"/>
              </a:xfrm>
              <a:custGeom>
                <a:avLst/>
                <a:gdLst>
                  <a:gd name="T0" fmla="*/ 57 w 57"/>
                  <a:gd name="T1" fmla="*/ 61 h 61"/>
                  <a:gd name="T2" fmla="*/ 39 w 57"/>
                  <a:gd name="T3" fmla="*/ 0 h 61"/>
                  <a:gd name="T4" fmla="*/ 0 w 57"/>
                  <a:gd name="T5" fmla="*/ 50 h 61"/>
                  <a:gd name="T6" fmla="*/ 57 w 57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61"/>
                  <a:gd name="T14" fmla="*/ 57 w 57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61">
                    <a:moveTo>
                      <a:pt x="57" y="61"/>
                    </a:moveTo>
                    <a:lnTo>
                      <a:pt x="39" y="0"/>
                    </a:lnTo>
                    <a:lnTo>
                      <a:pt x="0" y="50"/>
                    </a:lnTo>
                    <a:lnTo>
                      <a:pt x="57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</p:grpSp>
        <p:grpSp>
          <p:nvGrpSpPr>
            <p:cNvPr id="16404" name="Group 44"/>
            <p:cNvGrpSpPr>
              <a:grpSpLocks/>
            </p:cNvGrpSpPr>
            <p:nvPr/>
          </p:nvGrpSpPr>
          <p:grpSpPr bwMode="auto">
            <a:xfrm>
              <a:off x="250825" y="1628775"/>
              <a:ext cx="3261208" cy="1357572"/>
              <a:chOff x="384" y="1298"/>
              <a:chExt cx="1957" cy="931"/>
            </a:xfrm>
          </p:grpSpPr>
          <p:sp>
            <p:nvSpPr>
              <p:cNvPr id="16415" name="Rectangle 45"/>
              <p:cNvSpPr>
                <a:spLocks noChangeArrowheads="1"/>
              </p:cNvSpPr>
              <p:nvPr/>
            </p:nvSpPr>
            <p:spPr bwMode="auto">
              <a:xfrm>
                <a:off x="1231" y="1951"/>
                <a:ext cx="424" cy="1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16416" name="Rectangle 46"/>
              <p:cNvSpPr>
                <a:spLocks noChangeArrowheads="1"/>
              </p:cNvSpPr>
              <p:nvPr/>
            </p:nvSpPr>
            <p:spPr bwMode="auto">
              <a:xfrm>
                <a:off x="1280" y="1974"/>
                <a:ext cx="33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Calibri" pitchFamily="84" charset="0"/>
                  </a:rPr>
                  <a:t>Network</a:t>
                </a:r>
                <a:endParaRPr lang="en-GB" sz="1200">
                  <a:latin typeface="Times New Roman" pitchFamily="84" charset="0"/>
                </a:endParaRPr>
              </a:p>
            </p:txBody>
          </p:sp>
          <p:grpSp>
            <p:nvGrpSpPr>
              <p:cNvPr id="16417" name="Group 47"/>
              <p:cNvGrpSpPr>
                <a:grpSpLocks/>
              </p:cNvGrpSpPr>
              <p:nvPr/>
            </p:nvGrpSpPr>
            <p:grpSpPr bwMode="auto">
              <a:xfrm>
                <a:off x="1891" y="1842"/>
                <a:ext cx="367" cy="132"/>
                <a:chOff x="1891" y="1842"/>
                <a:chExt cx="367" cy="132"/>
              </a:xfrm>
            </p:grpSpPr>
            <p:sp>
              <p:nvSpPr>
                <p:cNvPr id="16444" name="Freeform 48"/>
                <p:cNvSpPr>
                  <a:spLocks/>
                </p:cNvSpPr>
                <p:nvPr/>
              </p:nvSpPr>
              <p:spPr bwMode="auto">
                <a:xfrm>
                  <a:off x="1963" y="1886"/>
                  <a:ext cx="78" cy="47"/>
                </a:xfrm>
                <a:custGeom>
                  <a:avLst/>
                  <a:gdLst>
                    <a:gd name="T0" fmla="*/ 0 w 78"/>
                    <a:gd name="T1" fmla="*/ 31 h 47"/>
                    <a:gd name="T2" fmla="*/ 10 w 78"/>
                    <a:gd name="T3" fmla="*/ 47 h 47"/>
                    <a:gd name="T4" fmla="*/ 50 w 78"/>
                    <a:gd name="T5" fmla="*/ 29 h 47"/>
                    <a:gd name="T6" fmla="*/ 71 w 78"/>
                    <a:gd name="T7" fmla="*/ 21 h 47"/>
                    <a:gd name="T8" fmla="*/ 68 w 78"/>
                    <a:gd name="T9" fmla="*/ 13 h 47"/>
                    <a:gd name="T10" fmla="*/ 68 w 78"/>
                    <a:gd name="T11" fmla="*/ 23 h 47"/>
                    <a:gd name="T12" fmla="*/ 78 w 78"/>
                    <a:gd name="T13" fmla="*/ 19 h 47"/>
                    <a:gd name="T14" fmla="*/ 75 w 78"/>
                    <a:gd name="T15" fmla="*/ 0 h 47"/>
                    <a:gd name="T16" fmla="*/ 68 w 78"/>
                    <a:gd name="T17" fmla="*/ 3 h 47"/>
                    <a:gd name="T18" fmla="*/ 63 w 78"/>
                    <a:gd name="T19" fmla="*/ 3 h 47"/>
                    <a:gd name="T20" fmla="*/ 42 w 78"/>
                    <a:gd name="T21" fmla="*/ 11 h 47"/>
                    <a:gd name="T22" fmla="*/ 0 w 78"/>
                    <a:gd name="T23" fmla="*/ 31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"/>
                    <a:gd name="T37" fmla="*/ 0 h 47"/>
                    <a:gd name="T38" fmla="*/ 78 w 78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" h="47">
                      <a:moveTo>
                        <a:pt x="0" y="31"/>
                      </a:moveTo>
                      <a:lnTo>
                        <a:pt x="10" y="47"/>
                      </a:lnTo>
                      <a:lnTo>
                        <a:pt x="50" y="29"/>
                      </a:lnTo>
                      <a:lnTo>
                        <a:pt x="71" y="21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78" y="19"/>
                      </a:lnTo>
                      <a:lnTo>
                        <a:pt x="75" y="0"/>
                      </a:lnTo>
                      <a:lnTo>
                        <a:pt x="68" y="3"/>
                      </a:lnTo>
                      <a:lnTo>
                        <a:pt x="63" y="3"/>
                      </a:lnTo>
                      <a:lnTo>
                        <a:pt x="42" y="1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16445" name="Freeform 49"/>
                <p:cNvSpPr>
                  <a:spLocks/>
                </p:cNvSpPr>
                <p:nvPr/>
              </p:nvSpPr>
              <p:spPr bwMode="auto">
                <a:xfrm>
                  <a:off x="2096" y="1878"/>
                  <a:ext cx="69" cy="19"/>
                </a:xfrm>
                <a:custGeom>
                  <a:avLst/>
                  <a:gdLst>
                    <a:gd name="T0" fmla="*/ 0 w 69"/>
                    <a:gd name="T1" fmla="*/ 0 h 19"/>
                    <a:gd name="T2" fmla="*/ 2 w 69"/>
                    <a:gd name="T3" fmla="*/ 19 h 19"/>
                    <a:gd name="T4" fmla="*/ 10 w 69"/>
                    <a:gd name="T5" fmla="*/ 19 h 19"/>
                    <a:gd name="T6" fmla="*/ 39 w 69"/>
                    <a:gd name="T7" fmla="*/ 19 h 19"/>
                    <a:gd name="T8" fmla="*/ 69 w 69"/>
                    <a:gd name="T9" fmla="*/ 19 h 19"/>
                    <a:gd name="T10" fmla="*/ 69 w 69"/>
                    <a:gd name="T11" fmla="*/ 0 h 19"/>
                    <a:gd name="T12" fmla="*/ 39 w 69"/>
                    <a:gd name="T13" fmla="*/ 0 h 19"/>
                    <a:gd name="T14" fmla="*/ 10 w 69"/>
                    <a:gd name="T15" fmla="*/ 0 h 19"/>
                    <a:gd name="T16" fmla="*/ 0 w 69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"/>
                    <a:gd name="T28" fmla="*/ 0 h 19"/>
                    <a:gd name="T29" fmla="*/ 69 w 69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" h="19">
                      <a:moveTo>
                        <a:pt x="0" y="0"/>
                      </a:moveTo>
                      <a:lnTo>
                        <a:pt x="2" y="19"/>
                      </a:lnTo>
                      <a:lnTo>
                        <a:pt x="10" y="19"/>
                      </a:lnTo>
                      <a:lnTo>
                        <a:pt x="39" y="19"/>
                      </a:lnTo>
                      <a:lnTo>
                        <a:pt x="69" y="19"/>
                      </a:lnTo>
                      <a:lnTo>
                        <a:pt x="69" y="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16446" name="Freeform 50"/>
                <p:cNvSpPr>
                  <a:spLocks/>
                </p:cNvSpPr>
                <p:nvPr/>
              </p:nvSpPr>
              <p:spPr bwMode="auto">
                <a:xfrm>
                  <a:off x="1891" y="1884"/>
                  <a:ext cx="101" cy="90"/>
                </a:xfrm>
                <a:custGeom>
                  <a:avLst/>
                  <a:gdLst>
                    <a:gd name="T0" fmla="*/ 52 w 101"/>
                    <a:gd name="T1" fmla="*/ 0 h 90"/>
                    <a:gd name="T2" fmla="*/ 0 w 101"/>
                    <a:gd name="T3" fmla="*/ 90 h 90"/>
                    <a:gd name="T4" fmla="*/ 101 w 101"/>
                    <a:gd name="T5" fmla="*/ 78 h 90"/>
                    <a:gd name="T6" fmla="*/ 52 w 101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90"/>
                    <a:gd name="T14" fmla="*/ 101 w 101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90">
                      <a:moveTo>
                        <a:pt x="52" y="0"/>
                      </a:moveTo>
                      <a:lnTo>
                        <a:pt x="0" y="90"/>
                      </a:lnTo>
                      <a:lnTo>
                        <a:pt x="101" y="78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16447" name="Freeform 51"/>
                <p:cNvSpPr>
                  <a:spLocks/>
                </p:cNvSpPr>
                <p:nvPr/>
              </p:nvSpPr>
              <p:spPr bwMode="auto">
                <a:xfrm>
                  <a:off x="2165" y="1842"/>
                  <a:ext cx="93" cy="93"/>
                </a:xfrm>
                <a:custGeom>
                  <a:avLst/>
                  <a:gdLst>
                    <a:gd name="T0" fmla="*/ 0 w 93"/>
                    <a:gd name="T1" fmla="*/ 93 h 93"/>
                    <a:gd name="T2" fmla="*/ 93 w 93"/>
                    <a:gd name="T3" fmla="*/ 50 h 93"/>
                    <a:gd name="T4" fmla="*/ 5 w 93"/>
                    <a:gd name="T5" fmla="*/ 0 h 93"/>
                    <a:gd name="T6" fmla="*/ 0 w 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93"/>
                    <a:gd name="T14" fmla="*/ 93 w 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93">
                      <a:moveTo>
                        <a:pt x="0" y="93"/>
                      </a:moveTo>
                      <a:lnTo>
                        <a:pt x="93" y="50"/>
                      </a:lnTo>
                      <a:lnTo>
                        <a:pt x="5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grpSp>
            <p:nvGrpSpPr>
              <p:cNvPr id="16418" name="Group 52"/>
              <p:cNvGrpSpPr>
                <a:grpSpLocks/>
              </p:cNvGrpSpPr>
              <p:nvPr/>
            </p:nvGrpSpPr>
            <p:grpSpPr bwMode="auto">
              <a:xfrm>
                <a:off x="531" y="1737"/>
                <a:ext cx="343" cy="295"/>
                <a:chOff x="531" y="1737"/>
                <a:chExt cx="343" cy="295"/>
              </a:xfrm>
            </p:grpSpPr>
            <p:sp>
              <p:nvSpPr>
                <p:cNvPr id="16440" name="Oval 53"/>
                <p:cNvSpPr>
                  <a:spLocks noChangeArrowheads="1"/>
                </p:cNvSpPr>
                <p:nvPr/>
              </p:nvSpPr>
              <p:spPr bwMode="auto">
                <a:xfrm>
                  <a:off x="531" y="1835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16441" name="Oval 54"/>
                <p:cNvSpPr>
                  <a:spLocks noChangeArrowheads="1"/>
                </p:cNvSpPr>
                <p:nvPr/>
              </p:nvSpPr>
              <p:spPr bwMode="auto">
                <a:xfrm>
                  <a:off x="531" y="1786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16442" name="Oval 55"/>
                <p:cNvSpPr>
                  <a:spLocks noChangeArrowheads="1"/>
                </p:cNvSpPr>
                <p:nvPr/>
              </p:nvSpPr>
              <p:spPr bwMode="auto">
                <a:xfrm>
                  <a:off x="531" y="1786"/>
                  <a:ext cx="343" cy="149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16443" name="Oval 56"/>
                <p:cNvSpPr>
                  <a:spLocks noChangeArrowheads="1"/>
                </p:cNvSpPr>
                <p:nvPr/>
              </p:nvSpPr>
              <p:spPr bwMode="auto">
                <a:xfrm>
                  <a:off x="531" y="1737"/>
                  <a:ext cx="343" cy="149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</p:grpSp>
          <p:grpSp>
            <p:nvGrpSpPr>
              <p:cNvPr id="16419" name="Group 57"/>
              <p:cNvGrpSpPr>
                <a:grpSpLocks/>
              </p:cNvGrpSpPr>
              <p:nvPr/>
            </p:nvGrpSpPr>
            <p:grpSpPr bwMode="auto">
              <a:xfrm>
                <a:off x="531" y="1542"/>
                <a:ext cx="343" cy="295"/>
                <a:chOff x="531" y="1542"/>
                <a:chExt cx="343" cy="295"/>
              </a:xfrm>
            </p:grpSpPr>
            <p:sp>
              <p:nvSpPr>
                <p:cNvPr id="16436" name="Oval 58"/>
                <p:cNvSpPr>
                  <a:spLocks noChangeArrowheads="1"/>
                </p:cNvSpPr>
                <p:nvPr/>
              </p:nvSpPr>
              <p:spPr bwMode="auto">
                <a:xfrm>
                  <a:off x="531" y="1640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16437" name="Oval 59"/>
                <p:cNvSpPr>
                  <a:spLocks noChangeArrowheads="1"/>
                </p:cNvSpPr>
                <p:nvPr/>
              </p:nvSpPr>
              <p:spPr bwMode="auto">
                <a:xfrm>
                  <a:off x="531" y="1591"/>
                  <a:ext cx="343" cy="197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16438" name="Oval 60"/>
                <p:cNvSpPr>
                  <a:spLocks noChangeArrowheads="1"/>
                </p:cNvSpPr>
                <p:nvPr/>
              </p:nvSpPr>
              <p:spPr bwMode="auto">
                <a:xfrm>
                  <a:off x="531" y="1591"/>
                  <a:ext cx="343" cy="148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  <p:sp>
              <p:nvSpPr>
                <p:cNvPr id="16439" name="Oval 61"/>
                <p:cNvSpPr>
                  <a:spLocks noChangeArrowheads="1"/>
                </p:cNvSpPr>
                <p:nvPr/>
              </p:nvSpPr>
              <p:spPr bwMode="auto">
                <a:xfrm>
                  <a:off x="531" y="1542"/>
                  <a:ext cx="343" cy="148"/>
                </a:xfrm>
                <a:prstGeom prst="ellipse">
                  <a:avLst/>
                </a:prstGeom>
                <a:solidFill>
                  <a:srgbClr val="CC99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 sz="1200">
                    <a:latin typeface="Calibri" pitchFamily="84" charset="0"/>
                  </a:endParaRPr>
                </a:p>
              </p:txBody>
            </p:sp>
          </p:grpSp>
          <p:sp>
            <p:nvSpPr>
              <p:cNvPr id="16420" name="Rectangle 62"/>
              <p:cNvSpPr>
                <a:spLocks noChangeArrowheads="1"/>
              </p:cNvSpPr>
              <p:nvPr/>
            </p:nvSpPr>
            <p:spPr bwMode="auto">
              <a:xfrm>
                <a:off x="526" y="1640"/>
                <a:ext cx="10" cy="2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16421" name="Rectangle 63"/>
              <p:cNvSpPr>
                <a:spLocks noChangeArrowheads="1"/>
              </p:cNvSpPr>
              <p:nvPr/>
            </p:nvSpPr>
            <p:spPr bwMode="auto">
              <a:xfrm>
                <a:off x="868" y="1640"/>
                <a:ext cx="10" cy="2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grpSp>
            <p:nvGrpSpPr>
              <p:cNvPr id="16422" name="Group 64"/>
              <p:cNvGrpSpPr>
                <a:grpSpLocks/>
              </p:cNvGrpSpPr>
              <p:nvPr/>
            </p:nvGrpSpPr>
            <p:grpSpPr bwMode="auto">
              <a:xfrm>
                <a:off x="873" y="1829"/>
                <a:ext cx="244" cy="110"/>
                <a:chOff x="873" y="1829"/>
                <a:chExt cx="244" cy="110"/>
              </a:xfrm>
            </p:grpSpPr>
            <p:sp>
              <p:nvSpPr>
                <p:cNvPr id="16433" name="Line 65"/>
                <p:cNvSpPr>
                  <a:spLocks noChangeShapeType="1"/>
                </p:cNvSpPr>
                <p:nvPr/>
              </p:nvSpPr>
              <p:spPr bwMode="auto">
                <a:xfrm>
                  <a:off x="918" y="1855"/>
                  <a:ext cx="154" cy="5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4" name="Freeform 66"/>
                <p:cNvSpPr>
                  <a:spLocks/>
                </p:cNvSpPr>
                <p:nvPr/>
              </p:nvSpPr>
              <p:spPr bwMode="auto">
                <a:xfrm>
                  <a:off x="873" y="1829"/>
                  <a:ext cx="58" cy="50"/>
                </a:xfrm>
                <a:custGeom>
                  <a:avLst/>
                  <a:gdLst>
                    <a:gd name="T0" fmla="*/ 58 w 58"/>
                    <a:gd name="T1" fmla="*/ 0 h 50"/>
                    <a:gd name="T2" fmla="*/ 0 w 58"/>
                    <a:gd name="T3" fmla="*/ 6 h 50"/>
                    <a:gd name="T4" fmla="*/ 39 w 58"/>
                    <a:gd name="T5" fmla="*/ 50 h 50"/>
                    <a:gd name="T6" fmla="*/ 58 w 58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0"/>
                    <a:gd name="T14" fmla="*/ 58 w 5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0">
                      <a:moveTo>
                        <a:pt x="58" y="0"/>
                      </a:moveTo>
                      <a:lnTo>
                        <a:pt x="0" y="6"/>
                      </a:lnTo>
                      <a:lnTo>
                        <a:pt x="39" y="5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16435" name="Freeform 67"/>
                <p:cNvSpPr>
                  <a:spLocks/>
                </p:cNvSpPr>
                <p:nvPr/>
              </p:nvSpPr>
              <p:spPr bwMode="auto">
                <a:xfrm>
                  <a:off x="1059" y="1889"/>
                  <a:ext cx="58" cy="50"/>
                </a:xfrm>
                <a:custGeom>
                  <a:avLst/>
                  <a:gdLst>
                    <a:gd name="T0" fmla="*/ 0 w 58"/>
                    <a:gd name="T1" fmla="*/ 50 h 50"/>
                    <a:gd name="T2" fmla="*/ 58 w 58"/>
                    <a:gd name="T3" fmla="*/ 44 h 50"/>
                    <a:gd name="T4" fmla="*/ 19 w 58"/>
                    <a:gd name="T5" fmla="*/ 0 h 50"/>
                    <a:gd name="T6" fmla="*/ 0 w 58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0"/>
                    <a:gd name="T14" fmla="*/ 58 w 5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0">
                      <a:moveTo>
                        <a:pt x="0" y="50"/>
                      </a:moveTo>
                      <a:lnTo>
                        <a:pt x="58" y="44"/>
                      </a:lnTo>
                      <a:lnTo>
                        <a:pt x="19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sp>
            <p:nvSpPr>
              <p:cNvPr id="16423" name="Rectangle 68"/>
              <p:cNvSpPr>
                <a:spLocks noChangeArrowheads="1"/>
              </p:cNvSpPr>
              <p:nvPr/>
            </p:nvSpPr>
            <p:spPr bwMode="auto">
              <a:xfrm>
                <a:off x="1948" y="1298"/>
                <a:ext cx="393" cy="34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16424" name="Rectangle 69"/>
              <p:cNvSpPr>
                <a:spLocks noChangeArrowheads="1"/>
              </p:cNvSpPr>
              <p:nvPr/>
            </p:nvSpPr>
            <p:spPr bwMode="auto">
              <a:xfrm>
                <a:off x="1940" y="1298"/>
                <a:ext cx="32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Decision</a:t>
                </a:r>
                <a:endParaRPr lang="en-GB" sz="1200">
                  <a:latin typeface="Times New Roman" pitchFamily="84" charset="0"/>
                </a:endParaRPr>
              </a:p>
            </p:txBody>
          </p:sp>
          <p:sp>
            <p:nvSpPr>
              <p:cNvPr id="16425" name="Rectangle 70"/>
              <p:cNvSpPr>
                <a:spLocks noChangeArrowheads="1"/>
              </p:cNvSpPr>
              <p:nvPr/>
            </p:nvSpPr>
            <p:spPr bwMode="auto">
              <a:xfrm>
                <a:off x="1940" y="1400"/>
                <a:ext cx="28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Making</a:t>
                </a:r>
                <a:endParaRPr lang="en-GB" sz="1200">
                  <a:latin typeface="Times New Roman" pitchFamily="84" charset="0"/>
                </a:endParaRPr>
              </a:p>
            </p:txBody>
          </p:sp>
          <p:sp>
            <p:nvSpPr>
              <p:cNvPr id="16426" name="Rectangle 71"/>
              <p:cNvSpPr>
                <a:spLocks noChangeArrowheads="1"/>
              </p:cNvSpPr>
              <p:nvPr/>
            </p:nvSpPr>
            <p:spPr bwMode="auto">
              <a:xfrm>
                <a:off x="1940" y="1482"/>
                <a:ext cx="22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C0128"/>
                    </a:solidFill>
                    <a:latin typeface="Calibri" pitchFamily="84" charset="0"/>
                  </a:rPr>
                  <a:t>Agent</a:t>
                </a:r>
                <a:endParaRPr lang="en-GB" sz="1200">
                  <a:solidFill>
                    <a:srgbClr val="FC0128"/>
                  </a:solidFill>
                  <a:latin typeface="Times New Roman" pitchFamily="84" charset="0"/>
                </a:endParaRPr>
              </a:p>
            </p:txBody>
          </p:sp>
          <p:grpSp>
            <p:nvGrpSpPr>
              <p:cNvPr id="16427" name="Group 72"/>
              <p:cNvGrpSpPr>
                <a:grpSpLocks/>
              </p:cNvGrpSpPr>
              <p:nvPr/>
            </p:nvGrpSpPr>
            <p:grpSpPr bwMode="auto">
              <a:xfrm>
                <a:off x="1655" y="1591"/>
                <a:ext cx="293" cy="195"/>
                <a:chOff x="1655" y="1591"/>
                <a:chExt cx="293" cy="195"/>
              </a:xfrm>
            </p:grpSpPr>
            <p:sp>
              <p:nvSpPr>
                <p:cNvPr id="16430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6" y="1617"/>
                  <a:ext cx="211" cy="14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1" name="Freeform 74"/>
                <p:cNvSpPr>
                  <a:spLocks/>
                </p:cNvSpPr>
                <p:nvPr/>
              </p:nvSpPr>
              <p:spPr bwMode="auto">
                <a:xfrm>
                  <a:off x="1655" y="1734"/>
                  <a:ext cx="58" cy="52"/>
                </a:xfrm>
                <a:custGeom>
                  <a:avLst/>
                  <a:gdLst>
                    <a:gd name="T0" fmla="*/ 28 w 58"/>
                    <a:gd name="T1" fmla="*/ 0 h 52"/>
                    <a:gd name="T2" fmla="*/ 0 w 58"/>
                    <a:gd name="T3" fmla="*/ 52 h 52"/>
                    <a:gd name="T4" fmla="*/ 58 w 58"/>
                    <a:gd name="T5" fmla="*/ 46 h 52"/>
                    <a:gd name="T6" fmla="*/ 28 w 58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2"/>
                    <a:gd name="T14" fmla="*/ 58 w 58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2">
                      <a:moveTo>
                        <a:pt x="28" y="0"/>
                      </a:moveTo>
                      <a:lnTo>
                        <a:pt x="0" y="52"/>
                      </a:lnTo>
                      <a:lnTo>
                        <a:pt x="58" y="4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  <p:sp>
              <p:nvSpPr>
                <p:cNvPr id="16432" name="Freeform 75"/>
                <p:cNvSpPr>
                  <a:spLocks/>
                </p:cNvSpPr>
                <p:nvPr/>
              </p:nvSpPr>
              <p:spPr bwMode="auto">
                <a:xfrm>
                  <a:off x="1889" y="1591"/>
                  <a:ext cx="59" cy="52"/>
                </a:xfrm>
                <a:custGeom>
                  <a:avLst/>
                  <a:gdLst>
                    <a:gd name="T0" fmla="*/ 31 w 59"/>
                    <a:gd name="T1" fmla="*/ 52 h 52"/>
                    <a:gd name="T2" fmla="*/ 59 w 59"/>
                    <a:gd name="T3" fmla="*/ 0 h 52"/>
                    <a:gd name="T4" fmla="*/ 0 w 59"/>
                    <a:gd name="T5" fmla="*/ 6 h 52"/>
                    <a:gd name="T6" fmla="*/ 31 w 5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52"/>
                    <a:gd name="T14" fmla="*/ 59 w 5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52">
                      <a:moveTo>
                        <a:pt x="31" y="52"/>
                      </a:moveTo>
                      <a:lnTo>
                        <a:pt x="59" y="0"/>
                      </a:lnTo>
                      <a:lnTo>
                        <a:pt x="0" y="6"/>
                      </a:lnTo>
                      <a:lnTo>
                        <a:pt x="31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Calibri" pitchFamily="84" charset="0"/>
                  </a:endParaRPr>
                </a:p>
              </p:txBody>
            </p:sp>
          </p:grpSp>
          <p:sp>
            <p:nvSpPr>
              <p:cNvPr id="16428" name="Rectangle 76"/>
              <p:cNvSpPr>
                <a:spLocks noChangeArrowheads="1"/>
              </p:cNvSpPr>
              <p:nvPr/>
            </p:nvSpPr>
            <p:spPr bwMode="auto">
              <a:xfrm>
                <a:off x="384" y="2080"/>
                <a:ext cx="538" cy="1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16429" name="Rectangle 77"/>
              <p:cNvSpPr>
                <a:spLocks noChangeArrowheads="1"/>
              </p:cNvSpPr>
              <p:nvPr/>
            </p:nvSpPr>
            <p:spPr bwMode="auto">
              <a:xfrm>
                <a:off x="433" y="2104"/>
                <a:ext cx="3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Calibri" pitchFamily="84" charset="0"/>
                  </a:rPr>
                  <a:t>DataBase</a:t>
                </a:r>
                <a:endParaRPr lang="en-GB" sz="1200">
                  <a:latin typeface="Times New Roman" pitchFamily="84" charset="0"/>
                </a:endParaRPr>
              </a:p>
            </p:txBody>
          </p:sp>
        </p:grpSp>
        <p:sp>
          <p:nvSpPr>
            <p:cNvPr id="16405" name="Rectangle 78"/>
            <p:cNvSpPr>
              <a:spLocks noChangeArrowheads="1"/>
            </p:cNvSpPr>
            <p:nvPr/>
          </p:nvSpPr>
          <p:spPr bwMode="auto">
            <a:xfrm>
              <a:off x="2216150" y="3624263"/>
              <a:ext cx="679450" cy="2143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406" name="Rectangle 79"/>
            <p:cNvSpPr>
              <a:spLocks noChangeArrowheads="1"/>
            </p:cNvSpPr>
            <p:nvPr/>
          </p:nvSpPr>
          <p:spPr bwMode="auto">
            <a:xfrm>
              <a:off x="2291065" y="3660775"/>
              <a:ext cx="450916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Calibri" pitchFamily="84" charset="0"/>
                </a:rPr>
                <a:t>Reader</a:t>
              </a:r>
              <a:endParaRPr lang="en-GB" sz="1200">
                <a:latin typeface="Times New Roman" pitchFamily="84" charset="0"/>
              </a:endParaRPr>
            </a:p>
          </p:txBody>
        </p:sp>
        <p:sp>
          <p:nvSpPr>
            <p:cNvPr id="16407" name="Rectangle 80"/>
            <p:cNvSpPr>
              <a:spLocks noChangeArrowheads="1"/>
            </p:cNvSpPr>
            <p:nvPr/>
          </p:nvSpPr>
          <p:spPr bwMode="auto">
            <a:xfrm>
              <a:off x="2441575" y="5334000"/>
              <a:ext cx="379413" cy="214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200">
                <a:latin typeface="Calibri" pitchFamily="84" charset="0"/>
              </a:endParaRPr>
            </a:p>
          </p:txBody>
        </p:sp>
        <p:sp>
          <p:nvSpPr>
            <p:cNvPr id="16408" name="Rectangle 81"/>
            <p:cNvSpPr>
              <a:spLocks noChangeArrowheads="1"/>
            </p:cNvSpPr>
            <p:nvPr/>
          </p:nvSpPr>
          <p:spPr bwMode="auto">
            <a:xfrm>
              <a:off x="2518111" y="5368925"/>
              <a:ext cx="42551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Calibri" pitchFamily="84" charset="0"/>
                </a:rPr>
                <a:t>Tag/ID</a:t>
              </a:r>
              <a:endParaRPr lang="en-GB" sz="1200">
                <a:latin typeface="Times New Roman" pitchFamily="84" charset="0"/>
              </a:endParaRPr>
            </a:p>
          </p:txBody>
        </p:sp>
        <p:grpSp>
          <p:nvGrpSpPr>
            <p:cNvPr id="16409" name="Group 82"/>
            <p:cNvGrpSpPr>
              <a:grpSpLocks/>
            </p:cNvGrpSpPr>
            <p:nvPr/>
          </p:nvGrpSpPr>
          <p:grpSpPr bwMode="auto">
            <a:xfrm>
              <a:off x="1320800" y="2317750"/>
              <a:ext cx="1322388" cy="1306513"/>
              <a:chOff x="1076" y="1770"/>
              <a:chExt cx="856" cy="896"/>
            </a:xfrm>
          </p:grpSpPr>
          <p:sp>
            <p:nvSpPr>
              <p:cNvPr id="16411" name="Freeform 83"/>
              <p:cNvSpPr>
                <a:spLocks/>
              </p:cNvSpPr>
              <p:nvPr/>
            </p:nvSpPr>
            <p:spPr bwMode="auto">
              <a:xfrm>
                <a:off x="1076" y="1770"/>
                <a:ext cx="856" cy="530"/>
              </a:xfrm>
              <a:custGeom>
                <a:avLst/>
                <a:gdLst>
                  <a:gd name="T0" fmla="*/ 46 w 856"/>
                  <a:gd name="T1" fmla="*/ 184 h 530"/>
                  <a:gd name="T2" fmla="*/ 13 w 856"/>
                  <a:gd name="T3" fmla="*/ 210 h 530"/>
                  <a:gd name="T4" fmla="*/ 0 w 856"/>
                  <a:gd name="T5" fmla="*/ 248 h 530"/>
                  <a:gd name="T6" fmla="*/ 25 w 856"/>
                  <a:gd name="T7" fmla="*/ 300 h 530"/>
                  <a:gd name="T8" fmla="*/ 33 w 856"/>
                  <a:gd name="T9" fmla="*/ 321 h 530"/>
                  <a:gd name="T10" fmla="*/ 20 w 856"/>
                  <a:gd name="T11" fmla="*/ 360 h 530"/>
                  <a:gd name="T12" fmla="*/ 35 w 856"/>
                  <a:gd name="T13" fmla="*/ 401 h 530"/>
                  <a:gd name="T14" fmla="*/ 72 w 856"/>
                  <a:gd name="T15" fmla="*/ 427 h 530"/>
                  <a:gd name="T16" fmla="*/ 116 w 856"/>
                  <a:gd name="T17" fmla="*/ 432 h 530"/>
                  <a:gd name="T18" fmla="*/ 139 w 856"/>
                  <a:gd name="T19" fmla="*/ 459 h 530"/>
                  <a:gd name="T20" fmla="*/ 189 w 856"/>
                  <a:gd name="T21" fmla="*/ 487 h 530"/>
                  <a:gd name="T22" fmla="*/ 248 w 856"/>
                  <a:gd name="T23" fmla="*/ 497 h 530"/>
                  <a:gd name="T24" fmla="*/ 308 w 856"/>
                  <a:gd name="T25" fmla="*/ 487 h 530"/>
                  <a:gd name="T26" fmla="*/ 336 w 856"/>
                  <a:gd name="T27" fmla="*/ 490 h 530"/>
                  <a:gd name="T28" fmla="*/ 390 w 856"/>
                  <a:gd name="T29" fmla="*/ 521 h 530"/>
                  <a:gd name="T30" fmla="*/ 437 w 856"/>
                  <a:gd name="T31" fmla="*/ 530 h 530"/>
                  <a:gd name="T32" fmla="*/ 499 w 856"/>
                  <a:gd name="T33" fmla="*/ 516 h 530"/>
                  <a:gd name="T34" fmla="*/ 546 w 856"/>
                  <a:gd name="T35" fmla="*/ 482 h 530"/>
                  <a:gd name="T36" fmla="*/ 566 w 856"/>
                  <a:gd name="T37" fmla="*/ 450 h 530"/>
                  <a:gd name="T38" fmla="*/ 610 w 856"/>
                  <a:gd name="T39" fmla="*/ 463 h 530"/>
                  <a:gd name="T40" fmla="*/ 670 w 856"/>
                  <a:gd name="T41" fmla="*/ 456 h 530"/>
                  <a:gd name="T42" fmla="*/ 721 w 856"/>
                  <a:gd name="T43" fmla="*/ 422 h 530"/>
                  <a:gd name="T44" fmla="*/ 740 w 856"/>
                  <a:gd name="T45" fmla="*/ 368 h 530"/>
                  <a:gd name="T46" fmla="*/ 786 w 856"/>
                  <a:gd name="T47" fmla="*/ 355 h 530"/>
                  <a:gd name="T48" fmla="*/ 836 w 856"/>
                  <a:gd name="T49" fmla="*/ 314 h 530"/>
                  <a:gd name="T50" fmla="*/ 856 w 856"/>
                  <a:gd name="T51" fmla="*/ 256 h 530"/>
                  <a:gd name="T52" fmla="*/ 840 w 856"/>
                  <a:gd name="T53" fmla="*/ 204 h 530"/>
                  <a:gd name="T54" fmla="*/ 835 w 856"/>
                  <a:gd name="T55" fmla="*/ 169 h 530"/>
                  <a:gd name="T56" fmla="*/ 830 w 856"/>
                  <a:gd name="T57" fmla="*/ 124 h 530"/>
                  <a:gd name="T58" fmla="*/ 804 w 856"/>
                  <a:gd name="T59" fmla="*/ 88 h 530"/>
                  <a:gd name="T60" fmla="*/ 758 w 856"/>
                  <a:gd name="T61" fmla="*/ 67 h 530"/>
                  <a:gd name="T62" fmla="*/ 747 w 856"/>
                  <a:gd name="T63" fmla="*/ 39 h 530"/>
                  <a:gd name="T64" fmla="*/ 712 w 856"/>
                  <a:gd name="T65" fmla="*/ 11 h 530"/>
                  <a:gd name="T66" fmla="*/ 664 w 856"/>
                  <a:gd name="T67" fmla="*/ 0 h 530"/>
                  <a:gd name="T68" fmla="*/ 607 w 856"/>
                  <a:gd name="T69" fmla="*/ 16 h 530"/>
                  <a:gd name="T70" fmla="*/ 577 w 856"/>
                  <a:gd name="T71" fmla="*/ 16 h 530"/>
                  <a:gd name="T72" fmla="*/ 522 w 856"/>
                  <a:gd name="T73" fmla="*/ 0 h 530"/>
                  <a:gd name="T74" fmla="*/ 458 w 856"/>
                  <a:gd name="T75" fmla="*/ 23 h 530"/>
                  <a:gd name="T76" fmla="*/ 429 w 856"/>
                  <a:gd name="T77" fmla="*/ 29 h 530"/>
                  <a:gd name="T78" fmla="*/ 370 w 856"/>
                  <a:gd name="T79" fmla="*/ 15 h 530"/>
                  <a:gd name="T80" fmla="*/ 317 w 856"/>
                  <a:gd name="T81" fmla="*/ 28 h 530"/>
                  <a:gd name="T82" fmla="*/ 277 w 856"/>
                  <a:gd name="T83" fmla="*/ 62 h 530"/>
                  <a:gd name="T84" fmla="*/ 245 w 856"/>
                  <a:gd name="T85" fmla="*/ 52 h 530"/>
                  <a:gd name="T86" fmla="*/ 183 w 856"/>
                  <a:gd name="T87" fmla="*/ 49 h 530"/>
                  <a:gd name="T88" fmla="*/ 114 w 856"/>
                  <a:gd name="T89" fmla="*/ 80 h 530"/>
                  <a:gd name="T90" fmla="*/ 79 w 856"/>
                  <a:gd name="T91" fmla="*/ 137 h 530"/>
                  <a:gd name="T92" fmla="*/ 77 w 856"/>
                  <a:gd name="T93" fmla="*/ 176 h 53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6"/>
                  <a:gd name="T142" fmla="*/ 0 h 530"/>
                  <a:gd name="T143" fmla="*/ 856 w 856"/>
                  <a:gd name="T144" fmla="*/ 530 h 53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6" h="530">
                    <a:moveTo>
                      <a:pt x="77" y="176"/>
                    </a:moveTo>
                    <a:lnTo>
                      <a:pt x="61" y="179"/>
                    </a:lnTo>
                    <a:lnTo>
                      <a:pt x="46" y="184"/>
                    </a:lnTo>
                    <a:lnTo>
                      <a:pt x="33" y="191"/>
                    </a:lnTo>
                    <a:lnTo>
                      <a:pt x="22" y="199"/>
                    </a:lnTo>
                    <a:lnTo>
                      <a:pt x="13" y="210"/>
                    </a:lnTo>
                    <a:lnTo>
                      <a:pt x="7" y="222"/>
                    </a:lnTo>
                    <a:lnTo>
                      <a:pt x="2" y="235"/>
                    </a:lnTo>
                    <a:lnTo>
                      <a:pt x="0" y="248"/>
                    </a:lnTo>
                    <a:lnTo>
                      <a:pt x="4" y="267"/>
                    </a:lnTo>
                    <a:lnTo>
                      <a:pt x="12" y="285"/>
                    </a:lnTo>
                    <a:lnTo>
                      <a:pt x="25" y="300"/>
                    </a:lnTo>
                    <a:lnTo>
                      <a:pt x="43" y="311"/>
                    </a:lnTo>
                    <a:lnTo>
                      <a:pt x="43" y="310"/>
                    </a:lnTo>
                    <a:lnTo>
                      <a:pt x="33" y="321"/>
                    </a:lnTo>
                    <a:lnTo>
                      <a:pt x="27" y="332"/>
                    </a:lnTo>
                    <a:lnTo>
                      <a:pt x="22" y="345"/>
                    </a:lnTo>
                    <a:lnTo>
                      <a:pt x="20" y="360"/>
                    </a:lnTo>
                    <a:lnTo>
                      <a:pt x="22" y="375"/>
                    </a:lnTo>
                    <a:lnTo>
                      <a:pt x="27" y="388"/>
                    </a:lnTo>
                    <a:lnTo>
                      <a:pt x="35" y="401"/>
                    </a:lnTo>
                    <a:lnTo>
                      <a:pt x="44" y="411"/>
                    </a:lnTo>
                    <a:lnTo>
                      <a:pt x="57" y="419"/>
                    </a:lnTo>
                    <a:lnTo>
                      <a:pt x="72" y="427"/>
                    </a:lnTo>
                    <a:lnTo>
                      <a:pt x="88" y="430"/>
                    </a:lnTo>
                    <a:lnTo>
                      <a:pt x="106" y="432"/>
                    </a:lnTo>
                    <a:lnTo>
                      <a:pt x="116" y="432"/>
                    </a:lnTo>
                    <a:lnTo>
                      <a:pt x="114" y="432"/>
                    </a:lnTo>
                    <a:lnTo>
                      <a:pt x="126" y="446"/>
                    </a:lnTo>
                    <a:lnTo>
                      <a:pt x="139" y="459"/>
                    </a:lnTo>
                    <a:lnTo>
                      <a:pt x="154" y="471"/>
                    </a:lnTo>
                    <a:lnTo>
                      <a:pt x="172" y="479"/>
                    </a:lnTo>
                    <a:lnTo>
                      <a:pt x="189" y="487"/>
                    </a:lnTo>
                    <a:lnTo>
                      <a:pt x="207" y="492"/>
                    </a:lnTo>
                    <a:lnTo>
                      <a:pt x="227" y="495"/>
                    </a:lnTo>
                    <a:lnTo>
                      <a:pt x="248" y="497"/>
                    </a:lnTo>
                    <a:lnTo>
                      <a:pt x="269" y="495"/>
                    </a:lnTo>
                    <a:lnTo>
                      <a:pt x="289" y="492"/>
                    </a:lnTo>
                    <a:lnTo>
                      <a:pt x="308" y="487"/>
                    </a:lnTo>
                    <a:lnTo>
                      <a:pt x="326" y="479"/>
                    </a:lnTo>
                    <a:lnTo>
                      <a:pt x="336" y="490"/>
                    </a:lnTo>
                    <a:lnTo>
                      <a:pt x="347" y="500"/>
                    </a:lnTo>
                    <a:lnTo>
                      <a:pt x="375" y="516"/>
                    </a:lnTo>
                    <a:lnTo>
                      <a:pt x="390" y="521"/>
                    </a:lnTo>
                    <a:lnTo>
                      <a:pt x="404" y="526"/>
                    </a:lnTo>
                    <a:lnTo>
                      <a:pt x="421" y="528"/>
                    </a:lnTo>
                    <a:lnTo>
                      <a:pt x="437" y="530"/>
                    </a:lnTo>
                    <a:lnTo>
                      <a:pt x="458" y="528"/>
                    </a:lnTo>
                    <a:lnTo>
                      <a:pt x="479" y="523"/>
                    </a:lnTo>
                    <a:lnTo>
                      <a:pt x="499" y="516"/>
                    </a:lnTo>
                    <a:lnTo>
                      <a:pt x="517" y="507"/>
                    </a:lnTo>
                    <a:lnTo>
                      <a:pt x="533" y="495"/>
                    </a:lnTo>
                    <a:lnTo>
                      <a:pt x="546" y="482"/>
                    </a:lnTo>
                    <a:lnTo>
                      <a:pt x="558" y="466"/>
                    </a:lnTo>
                    <a:lnTo>
                      <a:pt x="566" y="448"/>
                    </a:lnTo>
                    <a:lnTo>
                      <a:pt x="566" y="450"/>
                    </a:lnTo>
                    <a:lnTo>
                      <a:pt x="580" y="456"/>
                    </a:lnTo>
                    <a:lnTo>
                      <a:pt x="595" y="461"/>
                    </a:lnTo>
                    <a:lnTo>
                      <a:pt x="610" y="463"/>
                    </a:lnTo>
                    <a:lnTo>
                      <a:pt x="626" y="464"/>
                    </a:lnTo>
                    <a:lnTo>
                      <a:pt x="649" y="463"/>
                    </a:lnTo>
                    <a:lnTo>
                      <a:pt x="670" y="456"/>
                    </a:lnTo>
                    <a:lnTo>
                      <a:pt x="690" y="448"/>
                    </a:lnTo>
                    <a:lnTo>
                      <a:pt x="708" y="437"/>
                    </a:lnTo>
                    <a:lnTo>
                      <a:pt x="721" y="422"/>
                    </a:lnTo>
                    <a:lnTo>
                      <a:pt x="732" y="406"/>
                    </a:lnTo>
                    <a:lnTo>
                      <a:pt x="738" y="388"/>
                    </a:lnTo>
                    <a:lnTo>
                      <a:pt x="740" y="368"/>
                    </a:lnTo>
                    <a:lnTo>
                      <a:pt x="765" y="363"/>
                    </a:lnTo>
                    <a:lnTo>
                      <a:pt x="786" y="355"/>
                    </a:lnTo>
                    <a:lnTo>
                      <a:pt x="807" y="344"/>
                    </a:lnTo>
                    <a:lnTo>
                      <a:pt x="823" y="331"/>
                    </a:lnTo>
                    <a:lnTo>
                      <a:pt x="836" y="314"/>
                    </a:lnTo>
                    <a:lnTo>
                      <a:pt x="848" y="297"/>
                    </a:lnTo>
                    <a:lnTo>
                      <a:pt x="854" y="277"/>
                    </a:lnTo>
                    <a:lnTo>
                      <a:pt x="856" y="256"/>
                    </a:lnTo>
                    <a:lnTo>
                      <a:pt x="854" y="238"/>
                    </a:lnTo>
                    <a:lnTo>
                      <a:pt x="849" y="220"/>
                    </a:lnTo>
                    <a:lnTo>
                      <a:pt x="840" y="204"/>
                    </a:lnTo>
                    <a:lnTo>
                      <a:pt x="828" y="187"/>
                    </a:lnTo>
                    <a:lnTo>
                      <a:pt x="835" y="169"/>
                    </a:lnTo>
                    <a:lnTo>
                      <a:pt x="836" y="152"/>
                    </a:lnTo>
                    <a:lnTo>
                      <a:pt x="835" y="137"/>
                    </a:lnTo>
                    <a:lnTo>
                      <a:pt x="830" y="124"/>
                    </a:lnTo>
                    <a:lnTo>
                      <a:pt x="823" y="111"/>
                    </a:lnTo>
                    <a:lnTo>
                      <a:pt x="815" y="98"/>
                    </a:lnTo>
                    <a:lnTo>
                      <a:pt x="804" y="88"/>
                    </a:lnTo>
                    <a:lnTo>
                      <a:pt x="789" y="78"/>
                    </a:lnTo>
                    <a:lnTo>
                      <a:pt x="774" y="72"/>
                    </a:lnTo>
                    <a:lnTo>
                      <a:pt x="758" y="67"/>
                    </a:lnTo>
                    <a:lnTo>
                      <a:pt x="758" y="65"/>
                    </a:lnTo>
                    <a:lnTo>
                      <a:pt x="753" y="52"/>
                    </a:lnTo>
                    <a:lnTo>
                      <a:pt x="747" y="39"/>
                    </a:lnTo>
                    <a:lnTo>
                      <a:pt x="737" y="28"/>
                    </a:lnTo>
                    <a:lnTo>
                      <a:pt x="725" y="18"/>
                    </a:lnTo>
                    <a:lnTo>
                      <a:pt x="712" y="11"/>
                    </a:lnTo>
                    <a:lnTo>
                      <a:pt x="698" y="5"/>
                    </a:lnTo>
                    <a:lnTo>
                      <a:pt x="681" y="2"/>
                    </a:lnTo>
                    <a:lnTo>
                      <a:pt x="664" y="0"/>
                    </a:lnTo>
                    <a:lnTo>
                      <a:pt x="644" y="2"/>
                    </a:lnTo>
                    <a:lnTo>
                      <a:pt x="624" y="7"/>
                    </a:lnTo>
                    <a:lnTo>
                      <a:pt x="607" y="16"/>
                    </a:lnTo>
                    <a:lnTo>
                      <a:pt x="590" y="28"/>
                    </a:lnTo>
                    <a:lnTo>
                      <a:pt x="577" y="16"/>
                    </a:lnTo>
                    <a:lnTo>
                      <a:pt x="561" y="7"/>
                    </a:lnTo>
                    <a:lnTo>
                      <a:pt x="541" y="2"/>
                    </a:lnTo>
                    <a:lnTo>
                      <a:pt x="522" y="0"/>
                    </a:lnTo>
                    <a:lnTo>
                      <a:pt x="499" y="3"/>
                    </a:lnTo>
                    <a:lnTo>
                      <a:pt x="476" y="10"/>
                    </a:lnTo>
                    <a:lnTo>
                      <a:pt x="458" y="23"/>
                    </a:lnTo>
                    <a:lnTo>
                      <a:pt x="445" y="39"/>
                    </a:lnTo>
                    <a:lnTo>
                      <a:pt x="445" y="41"/>
                    </a:lnTo>
                    <a:lnTo>
                      <a:pt x="429" y="29"/>
                    </a:lnTo>
                    <a:lnTo>
                      <a:pt x="411" y="21"/>
                    </a:lnTo>
                    <a:lnTo>
                      <a:pt x="391" y="16"/>
                    </a:lnTo>
                    <a:lnTo>
                      <a:pt x="370" y="15"/>
                    </a:lnTo>
                    <a:lnTo>
                      <a:pt x="356" y="16"/>
                    </a:lnTo>
                    <a:lnTo>
                      <a:pt x="343" y="18"/>
                    </a:lnTo>
                    <a:lnTo>
                      <a:pt x="317" y="28"/>
                    </a:lnTo>
                    <a:lnTo>
                      <a:pt x="294" y="42"/>
                    </a:lnTo>
                    <a:lnTo>
                      <a:pt x="286" y="52"/>
                    </a:lnTo>
                    <a:lnTo>
                      <a:pt x="277" y="62"/>
                    </a:lnTo>
                    <a:lnTo>
                      <a:pt x="277" y="64"/>
                    </a:lnTo>
                    <a:lnTo>
                      <a:pt x="261" y="57"/>
                    </a:lnTo>
                    <a:lnTo>
                      <a:pt x="245" y="52"/>
                    </a:lnTo>
                    <a:lnTo>
                      <a:pt x="229" y="49"/>
                    </a:lnTo>
                    <a:lnTo>
                      <a:pt x="211" y="47"/>
                    </a:lnTo>
                    <a:lnTo>
                      <a:pt x="183" y="49"/>
                    </a:lnTo>
                    <a:lnTo>
                      <a:pt x="158" y="55"/>
                    </a:lnTo>
                    <a:lnTo>
                      <a:pt x="136" y="67"/>
                    </a:lnTo>
                    <a:lnTo>
                      <a:pt x="114" y="80"/>
                    </a:lnTo>
                    <a:lnTo>
                      <a:pt x="98" y="98"/>
                    </a:lnTo>
                    <a:lnTo>
                      <a:pt x="87" y="116"/>
                    </a:lnTo>
                    <a:lnTo>
                      <a:pt x="79" y="137"/>
                    </a:lnTo>
                    <a:lnTo>
                      <a:pt x="75" y="160"/>
                    </a:lnTo>
                    <a:lnTo>
                      <a:pt x="77" y="168"/>
                    </a:lnTo>
                    <a:lnTo>
                      <a:pt x="77" y="176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84" charset="0"/>
                </a:endParaRPr>
              </a:p>
            </p:txBody>
          </p:sp>
          <p:sp>
            <p:nvSpPr>
              <p:cNvPr id="16412" name="Oval 84"/>
              <p:cNvSpPr>
                <a:spLocks noChangeArrowheads="1"/>
              </p:cNvSpPr>
              <p:nvPr/>
            </p:nvSpPr>
            <p:spPr bwMode="auto">
              <a:xfrm>
                <a:off x="1213" y="2352"/>
                <a:ext cx="144" cy="89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16413" name="Oval 85"/>
              <p:cNvSpPr>
                <a:spLocks noChangeArrowheads="1"/>
              </p:cNvSpPr>
              <p:nvPr/>
            </p:nvSpPr>
            <p:spPr bwMode="auto">
              <a:xfrm>
                <a:off x="1151" y="2506"/>
                <a:ext cx="97" cy="61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  <p:sp>
            <p:nvSpPr>
              <p:cNvPr id="16414" name="Oval 86"/>
              <p:cNvSpPr>
                <a:spLocks noChangeArrowheads="1"/>
              </p:cNvSpPr>
              <p:nvPr/>
            </p:nvSpPr>
            <p:spPr bwMode="auto">
              <a:xfrm>
                <a:off x="1106" y="2635"/>
                <a:ext cx="49" cy="31"/>
              </a:xfrm>
              <a:prstGeom prst="ellipse">
                <a:avLst/>
              </a:pr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200">
                  <a:latin typeface="Calibri" pitchFamily="84" charset="0"/>
                </a:endParaRPr>
              </a:p>
            </p:txBody>
          </p:sp>
        </p:grpSp>
        <p:sp>
          <p:nvSpPr>
            <p:cNvPr id="16410" name="Text Box 87"/>
            <p:cNvSpPr txBox="1">
              <a:spLocks noChangeArrowheads="1"/>
            </p:cNvSpPr>
            <p:nvPr/>
          </p:nvSpPr>
          <p:spPr bwMode="auto">
            <a:xfrm>
              <a:off x="1497197" y="2546350"/>
              <a:ext cx="9335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Times New Roman" pitchFamily="84" charset="0"/>
                </a:rPr>
                <a:t>network</a:t>
              </a:r>
            </a:p>
          </p:txBody>
        </p:sp>
      </p:grp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4643438" y="1628775"/>
            <a:ext cx="42592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075"/>
              </a:spcBef>
              <a:buFontTx/>
              <a:buChar char="•"/>
            </a:pPr>
            <a:r>
              <a:rPr lang="en-GB" sz="2000">
                <a:solidFill>
                  <a:srgbClr val="FF0000"/>
                </a:solidFill>
                <a:latin typeface="Calibri" pitchFamily="84" charset="0"/>
              </a:rPr>
              <a:t>Able to match physical goods to order information</a:t>
            </a:r>
          </a:p>
          <a:p>
            <a:pPr marL="342900" indent="-342900" eaLnBrk="0" hangingPunct="0">
              <a:spcBef>
                <a:spcPts val="1075"/>
              </a:spcBef>
              <a:buFontTx/>
              <a:buChar char="•"/>
            </a:pPr>
            <a:r>
              <a:rPr lang="en-GB" sz="2000">
                <a:solidFill>
                  <a:srgbClr val="FF0000"/>
                </a:solidFill>
                <a:latin typeface="Calibri" pitchFamily="84" charset="0"/>
              </a:rPr>
              <a:t>Access to a network connection [directly or indirectly]</a:t>
            </a:r>
            <a:endParaRPr lang="en-US" sz="2800">
              <a:solidFill>
                <a:srgbClr val="FF0000"/>
              </a:solidFill>
              <a:latin typeface="Calibri" pitchFamily="84" charset="0"/>
            </a:endParaRPr>
          </a:p>
          <a:p>
            <a:pPr marL="342900" indent="-342900" eaLnBrk="0" hangingPunct="0">
              <a:spcBef>
                <a:spcPts val="1075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84" charset="0"/>
              </a:rPr>
              <a:t>Linked to static and dynamic data about item – across multiple organisations</a:t>
            </a:r>
          </a:p>
          <a:p>
            <a:pPr marL="342900" indent="-342900" eaLnBrk="0" hangingPunct="0">
              <a:spcBef>
                <a:spcPts val="1075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84" charset="0"/>
              </a:rPr>
              <a:t>Able to respond to queries</a:t>
            </a:r>
          </a:p>
          <a:p>
            <a:pPr marL="342900" indent="-342900" eaLnBrk="0" hangingPunct="0">
              <a:spcBef>
                <a:spcPts val="1075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84" charset="0"/>
              </a:rPr>
              <a:t>Priority, routing, production, usage decisions can be made [on behalf of] the item</a:t>
            </a:r>
            <a:endParaRPr lang="en-GB" sz="2000">
              <a:solidFill>
                <a:srgbClr val="FF0000"/>
              </a:solidFill>
              <a:latin typeface="Calibri" pitchFamily="84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364163" y="2349500"/>
            <a:ext cx="2447925" cy="2879725"/>
            <a:chOff x="5364088" y="2348880"/>
            <a:chExt cx="2448272" cy="2880320"/>
          </a:xfrm>
        </p:grpSpPr>
        <p:cxnSp>
          <p:nvCxnSpPr>
            <p:cNvPr id="4" name="Straight Arrow Connector 3"/>
            <p:cNvCxnSpPr>
              <a:cxnSpLocks noChangeShapeType="1"/>
            </p:cNvCxnSpPr>
            <p:nvPr/>
          </p:nvCxnSpPr>
          <p:spPr bwMode="auto">
            <a:xfrm>
              <a:off x="5364088" y="3212658"/>
              <a:ext cx="1152688" cy="194509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1" name="Straight Arrow Connector 70"/>
            <p:cNvCxnSpPr>
              <a:cxnSpLocks noChangeShapeType="1"/>
            </p:cNvCxnSpPr>
            <p:nvPr/>
          </p:nvCxnSpPr>
          <p:spPr bwMode="auto">
            <a:xfrm flipH="1">
              <a:off x="6804154" y="2348880"/>
              <a:ext cx="1008206" cy="288032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42988" y="5516563"/>
            <a:ext cx="322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i="1">
                <a:latin typeface="Calibri" pitchFamily="84" charset="0"/>
              </a:rPr>
              <a:t>(Wong et al., 2002, McFarlane et al, 2003)</a:t>
            </a:r>
            <a:endParaRPr lang="en-GB" sz="1400"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Product Intelligence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i="1" u="sng" smtClean="0"/>
              <a:t>Level 1 Product Intelligence:</a:t>
            </a:r>
            <a:r>
              <a:rPr lang="en-GB" i="1" smtClean="0"/>
              <a:t> which allows a product to communicate its status (form, composition, location, key features), i.e. it is </a:t>
            </a:r>
            <a:r>
              <a:rPr lang="en-GB" i="1" smtClean="0">
                <a:solidFill>
                  <a:srgbClr val="FF0000"/>
                </a:solidFill>
              </a:rPr>
              <a:t>information-oriented</a:t>
            </a:r>
            <a:r>
              <a:rPr lang="en-GB" i="1" smtClean="0"/>
              <a:t>. </a:t>
            </a:r>
            <a:endParaRPr lang="en-GB" b="1" smtClean="0"/>
          </a:p>
        </p:txBody>
      </p:sp>
      <p:grpSp>
        <p:nvGrpSpPr>
          <p:cNvPr id="17413" name="Group 1029"/>
          <p:cNvGrpSpPr>
            <a:grpSpLocks/>
          </p:cNvGrpSpPr>
          <p:nvPr/>
        </p:nvGrpSpPr>
        <p:grpSpPr bwMode="auto">
          <a:xfrm>
            <a:off x="457200" y="4008438"/>
            <a:ext cx="8529638" cy="2011362"/>
            <a:chOff x="288" y="2525"/>
            <a:chExt cx="5373" cy="1267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4422" y="3561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i="1">
                  <a:latin typeface="Calibri" pitchFamily="84" charset="0"/>
                </a:rPr>
                <a:t>(Wong et al., 2002)</a:t>
              </a:r>
              <a:endParaRPr lang="en-GB">
                <a:latin typeface="Calibri" pitchFamily="84" charset="0"/>
              </a:endParaRPr>
            </a:p>
          </p:txBody>
        </p:sp>
        <p:sp>
          <p:nvSpPr>
            <p:cNvPr id="2" name="Content Placeholder 2"/>
            <p:cNvSpPr>
              <a:spLocks/>
            </p:cNvSpPr>
            <p:nvPr/>
          </p:nvSpPr>
          <p:spPr bwMode="auto">
            <a:xfrm>
              <a:off x="288" y="2525"/>
              <a:ext cx="5184" cy="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pitchFamily="84" charset="0"/>
                <a:buChar char="•"/>
              </a:pPr>
              <a:r>
                <a:rPr lang="en-GB" sz="3200" i="1" u="sng">
                  <a:latin typeface="Calibri" pitchFamily="84" charset="0"/>
                </a:rPr>
                <a:t>Level 2 Product Intelligence</a:t>
              </a:r>
              <a:r>
                <a:rPr lang="en-GB" sz="3200" i="1">
                  <a:latin typeface="Calibri" pitchFamily="84" charset="0"/>
                </a:rPr>
                <a:t>: which allows a product to assess and influence its function in addition to communicating its status, i.e. it is </a:t>
              </a:r>
              <a:r>
                <a:rPr lang="en-GB" sz="3200" i="1">
                  <a:solidFill>
                    <a:srgbClr val="FF0000"/>
                  </a:solidFill>
                  <a:latin typeface="Calibri" pitchFamily="84" charset="0"/>
                </a:rPr>
                <a:t>decision-oriented</a:t>
              </a:r>
              <a:r>
                <a:rPr lang="en-GB" sz="3200" i="1">
                  <a:latin typeface="Calibri" pitchFamily="84" charset="0"/>
                </a:rPr>
                <a:t>. </a:t>
              </a:r>
              <a:endParaRPr lang="en-GB" sz="3200" b="1">
                <a:latin typeface="Calibri" pitchFamily="84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pitchFamily="84" charset="0"/>
                <a:buChar char="•"/>
              </a:pPr>
              <a:endParaRPr lang="en-US" sz="3200">
                <a:latin typeface="Calibri" pitchFamily="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Product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0608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1272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>
                <a:ea typeface="+mn-ea"/>
                <a:cs typeface="+mn-cs"/>
              </a:rPr>
              <a:t>Level 1</a:t>
            </a:r>
          </a:p>
          <a:p>
            <a:pPr fontAlgn="auto">
              <a:spcBef>
                <a:spcPts val="1272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2000" dirty="0" smtClean="0">
                <a:solidFill>
                  <a:srgbClr val="FF0000"/>
                </a:solidFill>
                <a:ea typeface="+mn-ea"/>
                <a:cs typeface="+mn-cs"/>
              </a:rPr>
              <a:t>Represent </a:t>
            </a:r>
            <a:r>
              <a:rPr lang="x-none" sz="2000" dirty="0">
                <a:solidFill>
                  <a:srgbClr val="FF0000"/>
                </a:solidFill>
                <a:ea typeface="+mn-ea"/>
                <a:cs typeface="+mn-cs"/>
              </a:rPr>
              <a:t>the (customer) needs </a:t>
            </a:r>
            <a:r>
              <a:rPr lang="x-none" sz="2000" dirty="0">
                <a:ea typeface="+mn-ea"/>
                <a:cs typeface="+mn-cs"/>
              </a:rPr>
              <a:t>linked to the order: e.g. goods required, quality,  timing, cost agreed </a:t>
            </a:r>
            <a:endParaRPr lang="en-GB" sz="2000" dirty="0">
              <a:ea typeface="+mn-ea"/>
              <a:cs typeface="+mn-cs"/>
            </a:endParaRPr>
          </a:p>
          <a:p>
            <a:pPr fontAlgn="auto">
              <a:spcBef>
                <a:spcPts val="1272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2000" dirty="0">
                <a:solidFill>
                  <a:srgbClr val="FF0000"/>
                </a:solidFill>
                <a:ea typeface="+mn-ea"/>
                <a:cs typeface="+mn-cs"/>
              </a:rPr>
              <a:t>Communicate with the local organisation </a:t>
            </a:r>
            <a:r>
              <a:rPr lang="x-none" sz="2000" dirty="0">
                <a:ea typeface="+mn-ea"/>
                <a:cs typeface="+mn-cs"/>
              </a:rPr>
              <a:t>(as well as with the customer for the order)</a:t>
            </a:r>
            <a:endParaRPr lang="en-GB" sz="2000" dirty="0">
              <a:ea typeface="+mn-ea"/>
              <a:cs typeface="+mn-cs"/>
            </a:endParaRPr>
          </a:p>
          <a:p>
            <a:pPr fontAlgn="auto">
              <a:spcBef>
                <a:spcPts val="1272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2000" dirty="0">
                <a:solidFill>
                  <a:srgbClr val="FF0000"/>
                </a:solidFill>
                <a:ea typeface="+mn-ea"/>
                <a:cs typeface="+mn-cs"/>
              </a:rPr>
              <a:t>Monitor/track the progress of the order </a:t>
            </a:r>
            <a:r>
              <a:rPr lang="x-none" sz="2000" dirty="0">
                <a:ea typeface="+mn-ea"/>
                <a:cs typeface="+mn-cs"/>
              </a:rPr>
              <a:t>through the industrial supply </a:t>
            </a:r>
            <a:r>
              <a:rPr lang="x-none" sz="2000" dirty="0" smtClean="0">
                <a:ea typeface="+mn-ea"/>
                <a:cs typeface="+mn-cs"/>
              </a:rPr>
              <a:t>chain</a:t>
            </a:r>
            <a:endParaRPr lang="en-GB" sz="2000" dirty="0"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76825" y="1600200"/>
            <a:ext cx="35274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ts val="1275"/>
              </a:spcBef>
            </a:pPr>
            <a:r>
              <a:rPr lang="en-GB" sz="2800">
                <a:latin typeface="Calibri" pitchFamily="84" charset="0"/>
              </a:rPr>
              <a:t>Level 2</a:t>
            </a:r>
          </a:p>
          <a:p>
            <a:pPr eaLnBrk="0" hangingPunct="0">
              <a:spcBef>
                <a:spcPts val="1275"/>
              </a:spcBef>
              <a:buFontTx/>
              <a:buChar char="•"/>
            </a:pPr>
            <a:r>
              <a:rPr lang="en-GB" sz="2000">
                <a:latin typeface="Calibri" pitchFamily="84" charset="0"/>
              </a:rPr>
              <a:t>[Using the preferences of the customer] to </a:t>
            </a:r>
            <a:r>
              <a:rPr lang="en-GB" sz="2000">
                <a:solidFill>
                  <a:srgbClr val="FF0000"/>
                </a:solidFill>
                <a:latin typeface="Calibri" pitchFamily="84" charset="0"/>
              </a:rPr>
              <a:t>influence the choice between different options </a:t>
            </a:r>
            <a:r>
              <a:rPr lang="en-GB" sz="2000">
                <a:latin typeface="Calibri" pitchFamily="84" charset="0"/>
              </a:rPr>
              <a:t>affecting the order when such a choice needs to be made</a:t>
            </a:r>
          </a:p>
          <a:p>
            <a:pPr eaLnBrk="0" hangingPunct="0">
              <a:spcBef>
                <a:spcPts val="1275"/>
              </a:spcBef>
              <a:buFontTx/>
              <a:buChar char="•"/>
            </a:pPr>
            <a:r>
              <a:rPr lang="en-GB" sz="2000">
                <a:solidFill>
                  <a:srgbClr val="FF0000"/>
                </a:solidFill>
                <a:latin typeface="Calibri" pitchFamily="84" charset="0"/>
              </a:rPr>
              <a:t>Adapt</a:t>
            </a:r>
            <a:r>
              <a:rPr lang="en-GB" sz="2000">
                <a:latin typeface="Calibri" pitchFamily="84" charset="0"/>
              </a:rPr>
              <a:t> order management depending on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r>
              <a:rPr lang="en-GB" smtClean="0"/>
              <a:t>Application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 Developments in Manufacturing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557338"/>
            <a:ext cx="2951163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00213"/>
            <a:ext cx="4140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simple la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789363"/>
            <a:ext cx="1965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C:\Users\vag\Desktop\Untitled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4076700"/>
            <a:ext cx="23717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468313" y="5373688"/>
            <a:ext cx="2700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Calibri" pitchFamily="84" charset="0"/>
              </a:rPr>
              <a:t>(Morales-Kluge et al., 2011)</a:t>
            </a: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3851275" y="1557338"/>
            <a:ext cx="2195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Calibri" pitchFamily="84" charset="0"/>
              </a:rPr>
              <a:t>(Sallez et al., 2009)</a:t>
            </a:r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1763713" y="1557338"/>
            <a:ext cx="189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Calibri" pitchFamily="84" charset="0"/>
              </a:rPr>
              <a:t>(Chirn et al., 2002)</a:t>
            </a:r>
          </a:p>
        </p:txBody>
      </p:sp>
      <p:pic>
        <p:nvPicPr>
          <p:cNvPr id="20489" name="Picture 2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4724400"/>
            <a:ext cx="32559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6443663" y="443706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Calibri" pitchFamily="84" charset="0"/>
              </a:rPr>
              <a:t>(Thomas et al., 2012</a:t>
            </a:r>
            <a:endParaRPr lang="en-US"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 Developments in Logistics</a:t>
            </a: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763" y="3284538"/>
            <a:ext cx="482123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067175" y="1557338"/>
            <a:ext cx="194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(Meyer et al, 2009)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724525" y="5300663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(Karkkainnen et al, 2003)</a:t>
            </a: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284538"/>
            <a:ext cx="247808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79388" y="4005263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(Schuldt, 2011)</a:t>
            </a:r>
          </a:p>
        </p:txBody>
      </p:sp>
      <p:pic>
        <p:nvPicPr>
          <p:cNvPr id="21511" name="Picture 2" descr="C:\Users\Dionysios\Desktop\Game_Layout_Test_Actual_v5.jpg"/>
          <p:cNvPicPr>
            <a:picLocks noChangeAspect="1" noChangeArrowheads="1"/>
          </p:cNvPicPr>
          <p:nvPr/>
        </p:nvPicPr>
        <p:blipFill>
          <a:blip r:embed="rId5"/>
          <a:srcRect l="21494" t="15977" r="8806" b="21103"/>
          <a:stretch>
            <a:fillRect/>
          </a:stretch>
        </p:blipFill>
        <p:spPr bwMode="auto">
          <a:xfrm>
            <a:off x="1042988" y="1773238"/>
            <a:ext cx="2235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468313" y="1403350"/>
            <a:ext cx="2668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(Giannikas and Kola, 2012)</a:t>
            </a:r>
          </a:p>
        </p:txBody>
      </p:sp>
      <p:pic>
        <p:nvPicPr>
          <p:cNvPr id="21513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33456" y="1459707"/>
            <a:ext cx="17859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484313"/>
            <a:ext cx="5486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 Developments in Services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5867400" y="3141663"/>
            <a:ext cx="2195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Calibri" pitchFamily="84" charset="0"/>
              </a:rPr>
              <a:t>(Parlikad et al, 2008)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4213" y="306863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(LeMortellec et al, 2012)</a:t>
            </a: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149725"/>
            <a:ext cx="3119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635375" y="5229225"/>
            <a:ext cx="219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Calibri" pitchFamily="84" charset="0"/>
              </a:rPr>
              <a:t>(Brintrup et al, 2010)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500438"/>
            <a:ext cx="32400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has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773238"/>
            <a:ext cx="16652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808080">
                <a:alpha val="70000"/>
              </a:srgbClr>
            </a:outerShdw>
          </a:effectLst>
        </p:spPr>
      </p:pic>
      <p:pic>
        <p:nvPicPr>
          <p:cNvPr id="11" name="Picture 8" descr="Service P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2625" y="1773238"/>
            <a:ext cx="16652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808080">
                <a:alpha val="70000"/>
              </a:srgbClr>
            </a:outerShdw>
          </a:effec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179388" y="2205038"/>
            <a:ext cx="3784600" cy="863600"/>
            <a:chOff x="4459808" y="3356992"/>
            <a:chExt cx="3784600" cy="863600"/>
          </a:xfrm>
        </p:grpSpPr>
        <p:pic>
          <p:nvPicPr>
            <p:cNvPr id="22538" name="Picture 7" descr="el_A1_A2"/>
            <p:cNvPicPr>
              <a:picLocks noChangeAspect="1" noChangeArrowheads="1"/>
            </p:cNvPicPr>
            <p:nvPr/>
          </p:nvPicPr>
          <p:blipFill>
            <a:blip r:embed="rId7"/>
            <a:srcRect b="59802"/>
            <a:stretch>
              <a:fillRect/>
            </a:stretch>
          </p:blipFill>
          <p:spPr bwMode="auto">
            <a:xfrm>
              <a:off x="4459808" y="3508231"/>
              <a:ext cx="37846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5250383" y="3356992"/>
              <a:ext cx="79375" cy="2159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36195" y="3364929"/>
              <a:ext cx="69850" cy="2159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829945" y="3364929"/>
              <a:ext cx="61913" cy="21272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cxnSp>
          <p:nvCxnSpPr>
            <p:cNvPr id="17" name="Connecteur droit avec flèche 43"/>
            <p:cNvCxnSpPr>
              <a:cxnSpLocks noChangeShapeType="1"/>
              <a:endCxn id="16" idx="1"/>
            </p:cNvCxnSpPr>
            <p:nvPr/>
          </p:nvCxnSpPr>
          <p:spPr bwMode="auto">
            <a:xfrm flipV="1">
              <a:off x="6096520" y="3471292"/>
              <a:ext cx="733425" cy="635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" name="Rectangle 17"/>
            <p:cNvSpPr/>
            <p:nvPr/>
          </p:nvSpPr>
          <p:spPr bwMode="auto">
            <a:xfrm>
              <a:off x="7607820" y="3364929"/>
              <a:ext cx="79375" cy="21272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cxnSp>
          <p:nvCxnSpPr>
            <p:cNvPr id="19" name="Connecteur droit avec flèche 45"/>
            <p:cNvCxnSpPr>
              <a:cxnSpLocks noChangeShapeType="1"/>
              <a:endCxn id="18" idx="1"/>
            </p:cNvCxnSpPr>
            <p:nvPr/>
          </p:nvCxnSpPr>
          <p:spPr bwMode="auto">
            <a:xfrm flipV="1">
              <a:off x="6891858" y="3471292"/>
              <a:ext cx="715962" cy="635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545" name="Connecteur droit avec flèche 11"/>
            <p:cNvCxnSpPr>
              <a:cxnSpLocks noChangeShapeType="1"/>
            </p:cNvCxnSpPr>
            <p:nvPr/>
          </p:nvCxnSpPr>
          <p:spPr bwMode="auto">
            <a:xfrm flipH="1" flipV="1">
              <a:off x="6735878" y="3577654"/>
              <a:ext cx="756470" cy="642938"/>
            </a:xfrm>
            <a:prstGeom prst="straightConnector1">
              <a:avLst/>
            </a:prstGeom>
            <a:noFill/>
            <a:ln w="12700">
              <a:noFill/>
              <a:round/>
              <a:headEnd/>
              <a:tailEnd type="arrow" w="med" len="med"/>
            </a:ln>
          </p:spPr>
        </p:cxnSp>
        <p:cxnSp>
          <p:nvCxnSpPr>
            <p:cNvPr id="21" name="Connecteur droit avec flèche 47"/>
            <p:cNvCxnSpPr>
              <a:cxnSpLocks noChangeShapeType="1"/>
              <a:endCxn id="15" idx="1"/>
            </p:cNvCxnSpPr>
            <p:nvPr/>
          </p:nvCxnSpPr>
          <p:spPr bwMode="auto">
            <a:xfrm flipV="1">
              <a:off x="5329758" y="3472879"/>
              <a:ext cx="706437" cy="635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837</Words>
  <Application>Microsoft Office PowerPoint</Application>
  <PresentationFormat>On-screen Show (4:3)</PresentationFormat>
  <Paragraphs>171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ＭＳ Ｐゴシック</vt:lpstr>
      <vt:lpstr>Arial</vt:lpstr>
      <vt:lpstr>Times New Roman</vt:lpstr>
      <vt:lpstr>Courier New</vt:lpstr>
      <vt:lpstr>Office Theme</vt:lpstr>
      <vt:lpstr>What is an intelligent product?</vt:lpstr>
      <vt:lpstr>Intelligent Product [Descriptive]</vt:lpstr>
      <vt:lpstr>Characteristics of Intelligent Product</vt:lpstr>
      <vt:lpstr>Levels of Product Intelligence</vt:lpstr>
      <vt:lpstr>Levels of Product Intelligence</vt:lpstr>
      <vt:lpstr>Application areas</vt:lpstr>
      <vt:lpstr>PI Developments in Manufacturing</vt:lpstr>
      <vt:lpstr>PI Developments in Logistics</vt:lpstr>
      <vt:lpstr>PI Developments in Services</vt:lpstr>
      <vt:lpstr>PI Developments in Construction</vt:lpstr>
      <vt:lpstr>Where is the intelligence?</vt:lpstr>
      <vt:lpstr>Benefits – Where/When useful</vt:lpstr>
      <vt:lpstr>Today’s Opportunities: Structural</vt:lpstr>
      <vt:lpstr>Today’s Opportunities: Behavioural</vt:lpstr>
      <vt:lpstr>Deployment Issues:  Drivers &amp; Enablers</vt:lpstr>
      <vt:lpstr>Our current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vag</dc:creator>
  <cp:lastModifiedBy>Mark Harrison</cp:lastModifiedBy>
  <cp:revision>16</cp:revision>
  <dcterms:created xsi:type="dcterms:W3CDTF">2012-10-10T11:57:41Z</dcterms:created>
  <dcterms:modified xsi:type="dcterms:W3CDTF">2012-10-11T09:11:34Z</dcterms:modified>
</cp:coreProperties>
</file>