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79" r:id="rId6"/>
    <p:sldMasterId id="2147483683" r:id="rId7"/>
    <p:sldMasterId id="2147483719" r:id="rId8"/>
    <p:sldMasterId id="2147483759" r:id="rId9"/>
    <p:sldMasterId id="2147483762" r:id="rId10"/>
  </p:sldMasterIdLst>
  <p:notesMasterIdLst>
    <p:notesMasterId r:id="rId45"/>
  </p:notesMasterIdLst>
  <p:handoutMasterIdLst>
    <p:handoutMasterId r:id="rId46"/>
  </p:handoutMasterIdLst>
  <p:sldIdLst>
    <p:sldId id="387" r:id="rId11"/>
    <p:sldId id="517" r:id="rId12"/>
    <p:sldId id="518" r:id="rId13"/>
    <p:sldId id="311" r:id="rId14"/>
    <p:sldId id="378" r:id="rId15"/>
    <p:sldId id="373" r:id="rId16"/>
    <p:sldId id="374" r:id="rId17"/>
    <p:sldId id="375" r:id="rId18"/>
    <p:sldId id="376" r:id="rId19"/>
    <p:sldId id="469" r:id="rId20"/>
    <p:sldId id="329" r:id="rId21"/>
    <p:sldId id="516" r:id="rId22"/>
    <p:sldId id="327" r:id="rId23"/>
    <p:sldId id="400" r:id="rId24"/>
    <p:sldId id="401" r:id="rId25"/>
    <p:sldId id="402" r:id="rId26"/>
    <p:sldId id="403" r:id="rId27"/>
    <p:sldId id="404" r:id="rId28"/>
    <p:sldId id="410" r:id="rId29"/>
    <p:sldId id="275" r:id="rId30"/>
    <p:sldId id="277" r:id="rId31"/>
    <p:sldId id="324" r:id="rId32"/>
    <p:sldId id="325" r:id="rId33"/>
    <p:sldId id="326" r:id="rId34"/>
    <p:sldId id="494" r:id="rId35"/>
    <p:sldId id="409" r:id="rId36"/>
    <p:sldId id="475" r:id="rId37"/>
    <p:sldId id="495" r:id="rId38"/>
    <p:sldId id="515" r:id="rId39"/>
    <p:sldId id="519" r:id="rId40"/>
    <p:sldId id="521" r:id="rId41"/>
    <p:sldId id="522" r:id="rId42"/>
    <p:sldId id="523" r:id="rId43"/>
    <p:sldId id="457" r:id="rId44"/>
  </p:sldIdLst>
  <p:sldSz cx="9144000" cy="6858000" type="screen4x3"/>
  <p:notesSz cx="6797675" cy="9926638"/>
  <p:defaultTextStyle>
    <a:defPPr>
      <a:defRPr lang="en-GB"/>
    </a:defPPr>
    <a:lvl1pPr algn="l" rtl="0" fontAlgn="base">
      <a:spcBef>
        <a:spcPct val="20000"/>
      </a:spcBef>
      <a:spcAft>
        <a:spcPct val="0"/>
      </a:spcAft>
      <a:defRPr kern="1200">
        <a:solidFill>
          <a:srgbClr val="002C6C"/>
        </a:solidFill>
        <a:latin typeface="Arial" charset="0"/>
        <a:ea typeface="+mn-ea"/>
        <a:cs typeface="+mn-cs"/>
      </a:defRPr>
    </a:lvl1pPr>
    <a:lvl2pPr marL="457200" algn="l" rtl="0" fontAlgn="base">
      <a:spcBef>
        <a:spcPct val="20000"/>
      </a:spcBef>
      <a:spcAft>
        <a:spcPct val="0"/>
      </a:spcAft>
      <a:defRPr kern="1200">
        <a:solidFill>
          <a:srgbClr val="002C6C"/>
        </a:solidFill>
        <a:latin typeface="Arial" charset="0"/>
        <a:ea typeface="+mn-ea"/>
        <a:cs typeface="+mn-cs"/>
      </a:defRPr>
    </a:lvl2pPr>
    <a:lvl3pPr marL="914400" algn="l" rtl="0" fontAlgn="base">
      <a:spcBef>
        <a:spcPct val="20000"/>
      </a:spcBef>
      <a:spcAft>
        <a:spcPct val="0"/>
      </a:spcAft>
      <a:defRPr kern="1200">
        <a:solidFill>
          <a:srgbClr val="002C6C"/>
        </a:solidFill>
        <a:latin typeface="Arial" charset="0"/>
        <a:ea typeface="+mn-ea"/>
        <a:cs typeface="+mn-cs"/>
      </a:defRPr>
    </a:lvl3pPr>
    <a:lvl4pPr marL="1371600" algn="l" rtl="0" fontAlgn="base">
      <a:spcBef>
        <a:spcPct val="20000"/>
      </a:spcBef>
      <a:spcAft>
        <a:spcPct val="0"/>
      </a:spcAft>
      <a:defRPr kern="1200">
        <a:solidFill>
          <a:srgbClr val="002C6C"/>
        </a:solidFill>
        <a:latin typeface="Arial" charset="0"/>
        <a:ea typeface="+mn-ea"/>
        <a:cs typeface="+mn-cs"/>
      </a:defRPr>
    </a:lvl4pPr>
    <a:lvl5pPr marL="1828800" algn="l" rtl="0" fontAlgn="base">
      <a:spcBef>
        <a:spcPct val="20000"/>
      </a:spcBef>
      <a:spcAft>
        <a:spcPct val="0"/>
      </a:spcAft>
      <a:defRPr kern="1200">
        <a:solidFill>
          <a:srgbClr val="002C6C"/>
        </a:solidFill>
        <a:latin typeface="Arial" charset="0"/>
        <a:ea typeface="+mn-ea"/>
        <a:cs typeface="+mn-cs"/>
      </a:defRPr>
    </a:lvl5pPr>
    <a:lvl6pPr marL="2286000" algn="l" defTabSz="914400" rtl="0" eaLnBrk="1" latinLnBrk="0" hangingPunct="1">
      <a:defRPr kern="1200">
        <a:solidFill>
          <a:srgbClr val="002C6C"/>
        </a:solidFill>
        <a:latin typeface="Arial" charset="0"/>
        <a:ea typeface="+mn-ea"/>
        <a:cs typeface="+mn-cs"/>
      </a:defRPr>
    </a:lvl6pPr>
    <a:lvl7pPr marL="2743200" algn="l" defTabSz="914400" rtl="0" eaLnBrk="1" latinLnBrk="0" hangingPunct="1">
      <a:defRPr kern="1200">
        <a:solidFill>
          <a:srgbClr val="002C6C"/>
        </a:solidFill>
        <a:latin typeface="Arial" charset="0"/>
        <a:ea typeface="+mn-ea"/>
        <a:cs typeface="+mn-cs"/>
      </a:defRPr>
    </a:lvl7pPr>
    <a:lvl8pPr marL="3200400" algn="l" defTabSz="914400" rtl="0" eaLnBrk="1" latinLnBrk="0" hangingPunct="1">
      <a:defRPr kern="1200">
        <a:solidFill>
          <a:srgbClr val="002C6C"/>
        </a:solidFill>
        <a:latin typeface="Arial" charset="0"/>
        <a:ea typeface="+mn-ea"/>
        <a:cs typeface="+mn-cs"/>
      </a:defRPr>
    </a:lvl8pPr>
    <a:lvl9pPr marL="3657600" algn="l" defTabSz="914400" rtl="0" eaLnBrk="1" latinLnBrk="0" hangingPunct="1">
      <a:defRPr kern="1200">
        <a:solidFill>
          <a:srgbClr val="002C6C"/>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26334"/>
    <a:srgbClr val="002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4290" autoAdjust="0"/>
  </p:normalViewPr>
  <p:slideViewPr>
    <p:cSldViewPr snapToGrid="0">
      <p:cViewPr>
        <p:scale>
          <a:sx n="70" d="100"/>
          <a:sy n="70" d="100"/>
        </p:scale>
        <p:origin x="-1386"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42"/>
    </p:cViewPr>
  </p:sorterViewPr>
  <p:notesViewPr>
    <p:cSldViewPr snapToGrid="0">
      <p:cViewPr varScale="1">
        <p:scale>
          <a:sx n="101" d="100"/>
          <a:sy n="101" d="100"/>
        </p:scale>
        <p:origin x="-357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defRPr>
            </a:lvl1pPr>
          </a:lstStyle>
          <a:p>
            <a:endParaRPr lang="en-GB"/>
          </a:p>
        </p:txBody>
      </p:sp>
      <p:sp>
        <p:nvSpPr>
          <p:cNvPr id="30723"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defRPr>
            </a:lvl1pPr>
          </a:lstStyle>
          <a:p>
            <a:endParaRPr lang="en-GB"/>
          </a:p>
        </p:txBody>
      </p:sp>
      <p:sp>
        <p:nvSpPr>
          <p:cNvPr id="30724"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defRPr>
            </a:lvl1pPr>
          </a:lstStyle>
          <a:p>
            <a:endParaRPr lang="en-GB"/>
          </a:p>
        </p:txBody>
      </p:sp>
      <p:sp>
        <p:nvSpPr>
          <p:cNvPr id="30725"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defRPr>
            </a:lvl1pPr>
          </a:lstStyle>
          <a:p>
            <a:fld id="{00A9106E-507C-4697-AC6B-CFE8ED3FFD10}" type="slidenum">
              <a:rPr lang="en-GB"/>
              <a:pPr/>
              <a:t>‹#›</a:t>
            </a:fld>
            <a:endParaRPr lang="en-GB"/>
          </a:p>
        </p:txBody>
      </p:sp>
    </p:spTree>
    <p:extLst>
      <p:ext uri="{BB962C8B-B14F-4D97-AF65-F5344CB8AC3E}">
        <p14:creationId xmlns:p14="http://schemas.microsoft.com/office/powerpoint/2010/main" val="719935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defRPr>
            </a:lvl1pPr>
          </a:lstStyle>
          <a:p>
            <a:endParaRPr lang="en-GB"/>
          </a:p>
        </p:txBody>
      </p:sp>
      <p:sp>
        <p:nvSpPr>
          <p:cNvPr id="3075"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defRPr>
            </a:lvl1pPr>
          </a:lstStyle>
          <a:p>
            <a:endParaRPr lang="en-GB"/>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defRPr>
            </a:lvl1pPr>
          </a:lstStyle>
          <a:p>
            <a:endParaRPr lang="en-GB"/>
          </a:p>
        </p:txBody>
      </p:sp>
      <p:sp>
        <p:nvSpPr>
          <p:cNvPr id="3079"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defRPr>
            </a:lvl1pPr>
          </a:lstStyle>
          <a:p>
            <a:fld id="{12CD7CC9-C6DF-4872-AE7F-5328F2E4B6DC}" type="slidenum">
              <a:rPr lang="en-GB"/>
              <a:pPr/>
              <a:t>‹#›</a:t>
            </a:fld>
            <a:endParaRPr lang="en-GB"/>
          </a:p>
        </p:txBody>
      </p:sp>
    </p:spTree>
    <p:extLst>
      <p:ext uri="{BB962C8B-B14F-4D97-AF65-F5344CB8AC3E}">
        <p14:creationId xmlns:p14="http://schemas.microsoft.com/office/powerpoint/2010/main" val="18851959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3DE8EF-65A6-45F9-84DD-086731CEE98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1347C9-DC64-4C2B-8A7B-D575989B573E}" type="slidenum">
              <a:rPr lang="en-GB">
                <a:solidFill>
                  <a:srgbClr val="000000"/>
                </a:solidFill>
              </a:rPr>
              <a:pPr/>
              <a:t>11</a:t>
            </a:fld>
            <a:endParaRPr lang="en-GB">
              <a:solidFill>
                <a:srgbClr val="000000"/>
              </a:solidFill>
            </a:endParaRPr>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en-GB" sz="1000"/>
              <a:t>[This slide simply shows the growth in GUSI implementations by the number of ‘trading partner couples’ – i.e. a manufacturer and a supplier implementing any GUSI upstream supply chain process is one trading partner couple. It can be useful to show the growth in GUSI implementations in recent years and the predicted steady growth.]</a:t>
            </a:r>
          </a:p>
          <a:p>
            <a:endParaRPr lang="en-GB" sz="1000"/>
          </a:p>
          <a:p>
            <a:endParaRPr lang="en-GB" sz="1000"/>
          </a:p>
          <a:p>
            <a:endParaRPr lang="en-GB" sz="1000"/>
          </a:p>
          <a:p>
            <a:endParaRPr lang="en-GB"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fld id="{83B2570F-7B56-4A19-A9AA-D4ACD00D43C4}" type="slidenum">
              <a:rPr lang="en-US">
                <a:solidFill>
                  <a:prstClr val="black"/>
                </a:solidFill>
                <a:ea typeface="ＭＳ Ｐゴシック" pitchFamily="96" charset="-128"/>
              </a:rPr>
              <a:pPr eaLnBrk="1" hangingPunct="1"/>
              <a:t>12</a:t>
            </a:fld>
            <a:endParaRPr lang="en-US">
              <a:solidFill>
                <a:prstClr val="black"/>
              </a:solidFill>
              <a:ea typeface="ＭＳ Ｐゴシック" pitchFamily="96" charset="-128"/>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7C05D-F97A-4FB2-9980-EF6432DA91EA}" type="slidenum">
              <a:rPr lang="en-GB">
                <a:solidFill>
                  <a:srgbClr val="000000"/>
                </a:solidFill>
              </a:rPr>
              <a:pPr/>
              <a:t>13</a:t>
            </a:fld>
            <a:endParaRPr lang="en-GB">
              <a:solidFill>
                <a:srgbClr val="000000"/>
              </a:solidFill>
            </a:endParaRPr>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GB" sz="1000"/>
              <a:t>[This slide gives specific benefits from implementing GUSI, but the benefits are covered elsewhere so should not be needed]</a:t>
            </a:r>
          </a:p>
          <a:p>
            <a:endParaRPr lang="en-GB" sz="1000"/>
          </a:p>
          <a:p>
            <a:r>
              <a:rPr lang="en-GB" sz="1000"/>
              <a:t>So what are the real benefits of following this standardised model and approach? Well, once a manufacturer or supplier adopts the GUSI approach, connecting to trading partners is quicker, cheaper and easier. </a:t>
            </a:r>
          </a:p>
          <a:p>
            <a:endParaRPr lang="en-GB" sz="1000"/>
          </a:p>
          <a:p>
            <a:r>
              <a:rPr lang="en-GB" sz="1000"/>
              <a:t>The process can be 75% faster than following an ad-hoc approach because a proven, tried and tested approach is used.</a:t>
            </a:r>
          </a:p>
          <a:p>
            <a:endParaRPr lang="en-GB" sz="1000"/>
          </a:p>
          <a:p>
            <a:r>
              <a:rPr lang="en-GB" sz="1000"/>
              <a:t>It is also cheaper. The costs, particularly IT, in terms of set-up and maintenance are vastly reduced.</a:t>
            </a:r>
          </a:p>
          <a:p>
            <a:pPr>
              <a:buFontTx/>
              <a:buChar char="•"/>
            </a:pPr>
            <a:r>
              <a:rPr lang="en-GB" sz="1000"/>
              <a:t>Because the same processes are being used consistently, so the development and training costs are lower</a:t>
            </a:r>
          </a:p>
          <a:p>
            <a:pPr>
              <a:buFontTx/>
              <a:buChar char="•"/>
            </a:pPr>
            <a:r>
              <a:rPr lang="en-GB" sz="1000"/>
              <a:t>Maintenance costs are lower because multiple non-standard interfaces are phased out</a:t>
            </a:r>
          </a:p>
          <a:p>
            <a:endParaRPr lang="en-GB" sz="1000"/>
          </a:p>
          <a:p>
            <a:r>
              <a:rPr lang="en-GB" sz="1000"/>
              <a:t>And the scope for implementation is wider – a higher return on investment, because it’s cheaper and faster to implement, means more – and smaller - suppliers can be bought on board.</a:t>
            </a:r>
          </a:p>
          <a:p>
            <a:endParaRPr lang="en-GB"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E01E2E6-9F69-4E58-BC4C-EAA7CAA46260}" type="slidenum">
              <a:rPr lang="en-GB">
                <a:solidFill>
                  <a:srgbClr val="000000"/>
                </a:solidFill>
              </a:rPr>
              <a:pPr/>
              <a:t>16</a:t>
            </a:fld>
            <a:endParaRPr lang="en-GB">
              <a:solidFill>
                <a:srgbClr val="000000"/>
              </a:solidFill>
            </a:endParaRPr>
          </a:p>
        </p:txBody>
      </p:sp>
      <p:sp>
        <p:nvSpPr>
          <p:cNvPr id="273410" name="Espace réservé de l'image des diapositives 1"/>
          <p:cNvSpPr>
            <a:spLocks noGrp="1" noRot="1" noChangeAspect="1" noTextEdit="1"/>
          </p:cNvSpPr>
          <p:nvPr>
            <p:ph type="sldImg"/>
          </p:nvPr>
        </p:nvSpPr>
        <p:spPr>
          <a:ln/>
        </p:spPr>
      </p:sp>
      <p:sp>
        <p:nvSpPr>
          <p:cNvPr id="273411" name="Espace réservé des commentaires 2"/>
          <p:cNvSpPr>
            <a:spLocks noGrp="1"/>
          </p:cNvSpPr>
          <p:nvPr>
            <p:ph type="body" idx="1"/>
          </p:nvPr>
        </p:nvSpPr>
        <p:spPr>
          <a:noFill/>
        </p:spPr>
        <p:txBody>
          <a:bodyPr/>
          <a:lstStyle/>
          <a:p>
            <a:r>
              <a:rPr lang="en-GB" sz="1000"/>
              <a:t>So what are the real benefits that manufacturers and their suppliers can expect when implementing upstream integration?</a:t>
            </a:r>
          </a:p>
          <a:p>
            <a:endParaRPr lang="en-GB" sz="1000"/>
          </a:p>
          <a:p>
            <a:r>
              <a:rPr lang="en-GB" sz="1000"/>
              <a:t>Well, the direct benefits they enjoy come from improved information sharing and more efficient processes between them. </a:t>
            </a:r>
          </a:p>
          <a:p>
            <a:endParaRPr lang="en-GB" sz="1000"/>
          </a:p>
          <a:p>
            <a:r>
              <a:rPr lang="en-GB" sz="1000"/>
              <a:t>For manufacturers this brings benefits such as</a:t>
            </a:r>
          </a:p>
          <a:p>
            <a:pPr>
              <a:buFontTx/>
              <a:buChar char="•"/>
            </a:pPr>
            <a:r>
              <a:rPr lang="en-GB" sz="1000"/>
              <a:t>Greater and earlier visibility of manufacturer requirements and supply and demand forecasts</a:t>
            </a:r>
          </a:p>
          <a:p>
            <a:pPr>
              <a:buFontTx/>
              <a:buChar char="•"/>
            </a:pPr>
            <a:r>
              <a:rPr lang="en-GB" sz="1000"/>
              <a:t>Reduced or optimised inventory levels in the production process through shorter lead times</a:t>
            </a:r>
          </a:p>
          <a:p>
            <a:pPr>
              <a:buFontTx/>
              <a:buChar char="•"/>
            </a:pPr>
            <a:r>
              <a:rPr lang="en-GB" sz="1000"/>
              <a:t>Increased efficiencies through optimised supply chain processes</a:t>
            </a:r>
          </a:p>
          <a:p>
            <a:pPr>
              <a:buFontTx/>
              <a:buChar char="•"/>
            </a:pPr>
            <a:r>
              <a:rPr lang="en-GB" sz="1000"/>
              <a:t>Improved customer responsiveness and service levels </a:t>
            </a:r>
          </a:p>
          <a:p>
            <a:pPr eaLnBrk="0" hangingPunct="0">
              <a:spcBef>
                <a:spcPct val="20000"/>
              </a:spcBef>
              <a:buFontTx/>
              <a:buChar char="•"/>
            </a:pPr>
            <a:r>
              <a:rPr lang="en-GB" sz="1000">
                <a:solidFill>
                  <a:srgbClr val="002C6C"/>
                </a:solidFill>
              </a:rPr>
              <a:t>Improved and faster reconciliation of payments due to sharing of information, better processes, greater visibility and so on</a:t>
            </a:r>
            <a:endParaRPr lang="en-GB" sz="1000"/>
          </a:p>
          <a:p>
            <a:pPr>
              <a:buFontTx/>
              <a:buChar char="•"/>
            </a:pPr>
            <a:r>
              <a:rPr lang="en-GB" sz="1000"/>
              <a:t>And ultimately, reduced costs due to overall improved processes</a:t>
            </a:r>
          </a:p>
          <a:p>
            <a:pPr>
              <a:buFontTx/>
              <a:buChar char="•"/>
            </a:pPr>
            <a:endParaRPr lang="en-GB" sz="1000"/>
          </a:p>
          <a:p>
            <a:r>
              <a:rPr lang="en-GB" sz="1000"/>
              <a:t>In today’s difficult economic climate these benefits are of course more important than ever. </a:t>
            </a:r>
          </a:p>
          <a:p>
            <a:endParaRPr lang="fr-FR" sz="1000">
              <a:latin typeface="Times" pitchFamily="18" charset="0"/>
            </a:endParaRPr>
          </a:p>
        </p:txBody>
      </p:sp>
      <p:sp>
        <p:nvSpPr>
          <p:cNvPr id="273412" name="Espace réservé du numéro de diapositive 3"/>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spcBef>
                <a:spcPct val="0"/>
              </a:spcBef>
            </a:pPr>
            <a:fld id="{79ED26EF-8195-42DD-B7E1-3445C7BB97A3}" type="slidenum">
              <a:rPr lang="fr-FR" sz="1200" smtClean="0">
                <a:solidFill>
                  <a:srgbClr val="000000"/>
                </a:solidFill>
              </a:rPr>
              <a:pPr algn="r">
                <a:spcBef>
                  <a:spcPct val="0"/>
                </a:spcBef>
              </a:pPr>
              <a:t>16</a:t>
            </a:fld>
            <a:endParaRPr lang="fr-FR" sz="120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8BA7ED6-7991-408C-8553-F759F0A1C3BC}" type="slidenum">
              <a:rPr lang="en-GB">
                <a:solidFill>
                  <a:srgbClr val="000000"/>
                </a:solidFill>
              </a:rPr>
              <a:pPr/>
              <a:t>17</a:t>
            </a:fld>
            <a:endParaRPr lang="en-GB">
              <a:solidFill>
                <a:srgbClr val="000000"/>
              </a:solidFill>
            </a:endParaRPr>
          </a:p>
        </p:txBody>
      </p:sp>
      <p:sp>
        <p:nvSpPr>
          <p:cNvPr id="275458" name="Espace réservé de l'image des diapositives 1"/>
          <p:cNvSpPr>
            <a:spLocks noGrp="1" noRot="1" noChangeAspect="1" noTextEdit="1"/>
          </p:cNvSpPr>
          <p:nvPr>
            <p:ph type="sldImg"/>
          </p:nvPr>
        </p:nvSpPr>
        <p:spPr>
          <a:ln/>
        </p:spPr>
      </p:sp>
      <p:sp>
        <p:nvSpPr>
          <p:cNvPr id="275459" name="Espace réservé des commentaires 2"/>
          <p:cNvSpPr>
            <a:spLocks noGrp="1"/>
          </p:cNvSpPr>
          <p:nvPr>
            <p:ph type="body" idx="1"/>
          </p:nvPr>
        </p:nvSpPr>
        <p:spPr>
          <a:noFill/>
        </p:spPr>
        <p:txBody>
          <a:bodyPr/>
          <a:lstStyle/>
          <a:p>
            <a:r>
              <a:rPr lang="en-GB" sz="1000"/>
              <a:t>However, the benefits from the upstream supply chain don’t stop there.</a:t>
            </a:r>
          </a:p>
          <a:p>
            <a:endParaRPr lang="en-GB" sz="1000"/>
          </a:p>
          <a:p>
            <a:r>
              <a:rPr lang="en-GB" sz="1000"/>
              <a:t>Because with better upstream processes, manufacturers benefit from: </a:t>
            </a:r>
          </a:p>
          <a:p>
            <a:pPr>
              <a:buFontTx/>
              <a:buChar char="•"/>
            </a:pPr>
            <a:r>
              <a:rPr lang="en-GB" sz="1000"/>
              <a:t>Increased responsiveness to retailer and other customer demands</a:t>
            </a:r>
          </a:p>
          <a:p>
            <a:pPr>
              <a:buFontTx/>
              <a:buChar char="•"/>
            </a:pPr>
            <a:r>
              <a:rPr lang="en-GB" sz="1000"/>
              <a:t>More efficient production planning resulting in maximised production capacities</a:t>
            </a:r>
          </a:p>
          <a:p>
            <a:pPr>
              <a:buFontTx/>
              <a:buChar char="•"/>
            </a:pPr>
            <a:r>
              <a:rPr lang="en-GB" sz="1000"/>
              <a:t>Reduced or optimised inventory levels through shorter lead times, leading to better use of capital</a:t>
            </a:r>
          </a:p>
          <a:p>
            <a:pPr>
              <a:buFontTx/>
              <a:buChar char="•"/>
            </a:pPr>
            <a:r>
              <a:rPr lang="en-GB" sz="1000"/>
              <a:t>Increased efficiencies through optimised supply chain processes</a:t>
            </a:r>
          </a:p>
          <a:p>
            <a:pPr>
              <a:buFontTx/>
              <a:buChar char="•"/>
            </a:pPr>
            <a:r>
              <a:rPr lang="en-GB" sz="1000"/>
              <a:t>Improved trading relationships with both customers and suppliers</a:t>
            </a:r>
          </a:p>
          <a:p>
            <a:pPr>
              <a:buFontTx/>
              <a:buChar char="•"/>
            </a:pPr>
            <a:r>
              <a:rPr lang="en-GB" sz="1000"/>
              <a:t>Increased visibility and traceability of goods and their ingredients and materials </a:t>
            </a:r>
          </a:p>
          <a:p>
            <a:pPr>
              <a:buFontTx/>
              <a:buChar char="•"/>
            </a:pPr>
            <a:r>
              <a:rPr lang="en-GB" sz="1000"/>
              <a:t>And again, ultimately, reduced costs through greater efficiencies, processes and so on</a:t>
            </a:r>
          </a:p>
          <a:p>
            <a:endParaRPr lang="fr-FR" sz="1000">
              <a:latin typeface="Times" pitchFamily="18" charset="0"/>
            </a:endParaRPr>
          </a:p>
        </p:txBody>
      </p:sp>
      <p:sp>
        <p:nvSpPr>
          <p:cNvPr id="275460" name="Espace réservé du numéro de diapositive 3"/>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spcBef>
                <a:spcPct val="0"/>
              </a:spcBef>
            </a:pPr>
            <a:fld id="{FABEDF45-F343-4B87-8BA6-F7D8A5CDBF69}" type="slidenum">
              <a:rPr lang="fr-FR" sz="1200" smtClean="0">
                <a:solidFill>
                  <a:srgbClr val="000000"/>
                </a:solidFill>
              </a:rPr>
              <a:pPr algn="r">
                <a:spcBef>
                  <a:spcPct val="0"/>
                </a:spcBef>
              </a:pPr>
              <a:t>17</a:t>
            </a:fld>
            <a:endParaRPr lang="fr-FR" sz="1200"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D8B2EA5-9554-432F-9896-B7EDFCC024D0}" type="slidenum">
              <a:rPr lang="en-GB">
                <a:solidFill>
                  <a:srgbClr val="000000"/>
                </a:solidFill>
              </a:rPr>
              <a:pPr/>
              <a:t>18</a:t>
            </a:fld>
            <a:endParaRPr lang="en-GB">
              <a:solidFill>
                <a:srgbClr val="000000"/>
              </a:solidFill>
            </a:endParaRPr>
          </a:p>
        </p:txBody>
      </p:sp>
      <p:sp>
        <p:nvSpPr>
          <p:cNvPr id="277506" name="Espace réservé de l'image des diapositives 1"/>
          <p:cNvSpPr>
            <a:spLocks noGrp="1" noRot="1" noChangeAspect="1" noTextEdit="1"/>
          </p:cNvSpPr>
          <p:nvPr>
            <p:ph type="sldImg"/>
          </p:nvPr>
        </p:nvSpPr>
        <p:spPr>
          <a:ln/>
        </p:spPr>
      </p:sp>
      <p:sp>
        <p:nvSpPr>
          <p:cNvPr id="277507" name="Espace réservé des commentaires 2"/>
          <p:cNvSpPr>
            <a:spLocks noGrp="1"/>
          </p:cNvSpPr>
          <p:nvPr>
            <p:ph type="body" idx="1"/>
          </p:nvPr>
        </p:nvSpPr>
        <p:spPr>
          <a:noFill/>
        </p:spPr>
        <p:txBody>
          <a:bodyPr/>
          <a:lstStyle/>
          <a:p>
            <a:r>
              <a:rPr lang="en-GB" sz="1000"/>
              <a:t>And naturally, this improved responsiveness to retailer or foodservice operator’s requirements also delivers improved on-shelf availability and reduced time to market for new product introductions – benefiting everyone in the supply chain as well as, ultimately, the consumer.</a:t>
            </a:r>
          </a:p>
          <a:p>
            <a:endParaRPr lang="en-GB" sz="1000"/>
          </a:p>
          <a:p>
            <a:endParaRPr lang="en-GB" sz="1000"/>
          </a:p>
          <a:p>
            <a:endParaRPr lang="fr-FR" sz="1000">
              <a:latin typeface="Times" pitchFamily="18" charset="0"/>
            </a:endParaRPr>
          </a:p>
        </p:txBody>
      </p:sp>
      <p:sp>
        <p:nvSpPr>
          <p:cNvPr id="277508" name="Espace réservé du numéro de diapositive 3"/>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spcBef>
                <a:spcPct val="0"/>
              </a:spcBef>
            </a:pPr>
            <a:fld id="{09888797-2E03-4702-A184-67BCEB049A3B}" type="slidenum">
              <a:rPr lang="fr-FR" sz="1200" smtClean="0">
                <a:solidFill>
                  <a:srgbClr val="000000"/>
                </a:solidFill>
              </a:rPr>
              <a:pPr algn="r">
                <a:spcBef>
                  <a:spcPct val="0"/>
                </a:spcBef>
              </a:pPr>
              <a:t>18</a:t>
            </a:fld>
            <a:endParaRPr lang="fr-FR" sz="1200"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a:noFill/>
          <a:ln/>
        </p:spPr>
        <p:txBody>
          <a:bodyPr/>
          <a:lstStyle/>
          <a:p>
            <a:pPr eaLnBrk="1" hangingPunct="1"/>
            <a:endParaRPr lang="fr-FR" smtClean="0">
              <a:latin typeface="Times" pitchFamily="18" charset="0"/>
            </a:endParaRPr>
          </a:p>
        </p:txBody>
      </p:sp>
      <p:sp>
        <p:nvSpPr>
          <p:cNvPr id="33796" name="Espace réservé du numéro de diapositive 3"/>
          <p:cNvSpPr>
            <a:spLocks noGrp="1"/>
          </p:cNvSpPr>
          <p:nvPr>
            <p:ph type="sldNum" sz="quarter" idx="5"/>
          </p:nvPr>
        </p:nvSpPr>
        <p:spPr>
          <a:noFill/>
        </p:spPr>
        <p:txBody>
          <a:bodyPr/>
          <a:lstStyle/>
          <a:p>
            <a:fld id="{E6B64FBD-8963-447E-9DAD-510D7FE4E231}" type="slidenum">
              <a:rPr lang="fr-FR" smtClean="0">
                <a:solidFill>
                  <a:srgbClr val="000000"/>
                </a:solidFill>
              </a:rPr>
              <a:pPr/>
              <a:t>20</a:t>
            </a:fld>
            <a:endParaRPr lang="fr-FR"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a:ln/>
        </p:spPr>
        <p:txBody>
          <a:bodyPr/>
          <a:lstStyle/>
          <a:p>
            <a:pPr eaLnBrk="1" hangingPunct="1"/>
            <a:endParaRPr lang="fr-FR" smtClean="0">
              <a:latin typeface="Times" pitchFamily="18" charset="0"/>
            </a:endParaRPr>
          </a:p>
        </p:txBody>
      </p:sp>
      <p:sp>
        <p:nvSpPr>
          <p:cNvPr id="35844" name="Espace réservé du numéro de diapositive 3"/>
          <p:cNvSpPr>
            <a:spLocks noGrp="1"/>
          </p:cNvSpPr>
          <p:nvPr>
            <p:ph type="sldNum" sz="quarter" idx="5"/>
          </p:nvPr>
        </p:nvSpPr>
        <p:spPr>
          <a:noFill/>
        </p:spPr>
        <p:txBody>
          <a:bodyPr/>
          <a:lstStyle/>
          <a:p>
            <a:fld id="{07E8A8F9-A2F5-46A8-829F-42ED6B53993E}" type="slidenum">
              <a:rPr lang="fr-FR" smtClean="0">
                <a:solidFill>
                  <a:srgbClr val="000000"/>
                </a:solidFill>
              </a:rPr>
              <a:pPr/>
              <a:t>21</a:t>
            </a:fld>
            <a:endParaRPr lang="fr-FR"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D2347-3755-4F79-AD1A-0F3DF31A0796}" type="slidenum">
              <a:rPr lang="en-GB">
                <a:solidFill>
                  <a:srgbClr val="000000"/>
                </a:solidFill>
              </a:rPr>
              <a:pPr/>
              <a:t>22</a:t>
            </a:fld>
            <a:endParaRPr lang="en-GB">
              <a:solidFill>
                <a:srgbClr val="000000"/>
              </a:solidFill>
            </a:endParaRPr>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pPr>
              <a:lnSpc>
                <a:spcPct val="80000"/>
              </a:lnSpc>
            </a:pPr>
            <a:r>
              <a:rPr lang="en-GB" sz="800"/>
              <a:t>GUSI’s aim is to enable manufacturers to cost effectively develop more efficient and effective supply chains with their suppliers. And they have achieved this by developing a solution called the Upstream Integration Model, or UIM. And yes, it’s another acronym.</a:t>
            </a:r>
          </a:p>
          <a:p>
            <a:pPr>
              <a:lnSpc>
                <a:spcPct val="80000"/>
              </a:lnSpc>
            </a:pPr>
            <a:endParaRPr lang="en-GB" sz="800"/>
          </a:p>
          <a:p>
            <a:pPr>
              <a:lnSpc>
                <a:spcPct val="80000"/>
              </a:lnSpc>
            </a:pPr>
            <a:r>
              <a:rPr lang="en-GB" sz="800"/>
              <a:t>The UIM is simply a standardised business process model that defines common business scenarios and processes covering areas such as procurement, material forecasting, inventory management, despatch, receipt and consumption of materials, and financial settlement between trading partners.</a:t>
            </a:r>
          </a:p>
          <a:p>
            <a:pPr>
              <a:lnSpc>
                <a:spcPct val="80000"/>
              </a:lnSpc>
            </a:pPr>
            <a:endParaRPr lang="en-GB" sz="800"/>
          </a:p>
          <a:p>
            <a:pPr>
              <a:lnSpc>
                <a:spcPct val="80000"/>
              </a:lnSpc>
            </a:pPr>
            <a:r>
              <a:rPr lang="en-GB" sz="800"/>
              <a:t>Importantly, the UIM is fully based on the use of existing GS1 global supply chain standards – and uses GS1 XML message standards to exchange information between trading partners in support of the supply chain processes highlighted here.</a:t>
            </a:r>
          </a:p>
          <a:p>
            <a:pPr>
              <a:lnSpc>
                <a:spcPct val="80000"/>
              </a:lnSpc>
            </a:pPr>
            <a:endParaRPr lang="en-GB" sz="900"/>
          </a:p>
          <a:p>
            <a:pPr>
              <a:lnSpc>
                <a:spcPct val="80000"/>
              </a:lnSpc>
            </a:pPr>
            <a:r>
              <a:rPr lang="en-GB" sz="800"/>
              <a:t>OK, let’s take a look at the UIM – we won’t go into it any great depth as the detail is not important today, just an overview of how it is modelled, as this will help us understand how upstream supply chain integration works.</a:t>
            </a:r>
          </a:p>
          <a:p>
            <a:pPr>
              <a:lnSpc>
                <a:spcPct val="80000"/>
              </a:lnSpc>
            </a:pPr>
            <a:endParaRPr lang="en-GB" sz="800"/>
          </a:p>
          <a:p>
            <a:pPr>
              <a:lnSpc>
                <a:spcPct val="80000"/>
              </a:lnSpc>
            </a:pPr>
            <a:r>
              <a:rPr lang="en-GB" sz="800"/>
              <a:t>[click] First, we can see that the concept of the model is based on six building blocks:</a:t>
            </a:r>
          </a:p>
          <a:p>
            <a:pPr>
              <a:lnSpc>
                <a:spcPct val="80000"/>
              </a:lnSpc>
              <a:buFontTx/>
              <a:buChar char="•"/>
            </a:pPr>
            <a:r>
              <a:rPr lang="en-GB" sz="800"/>
              <a:t>Integration agreement</a:t>
            </a:r>
          </a:p>
          <a:p>
            <a:pPr>
              <a:lnSpc>
                <a:spcPct val="80000"/>
              </a:lnSpc>
              <a:buFontTx/>
              <a:buChar char="•"/>
            </a:pPr>
            <a:r>
              <a:rPr lang="en-GB" sz="800"/>
              <a:t>Data alignment</a:t>
            </a:r>
          </a:p>
          <a:p>
            <a:pPr>
              <a:lnSpc>
                <a:spcPct val="80000"/>
              </a:lnSpc>
              <a:buFontTx/>
              <a:buChar char="•"/>
            </a:pPr>
            <a:r>
              <a:rPr lang="en-GB" sz="800"/>
              <a:t>Purchasing conditions</a:t>
            </a:r>
          </a:p>
          <a:p>
            <a:pPr>
              <a:lnSpc>
                <a:spcPct val="80000"/>
              </a:lnSpc>
              <a:buFontTx/>
              <a:buChar char="•"/>
            </a:pPr>
            <a:r>
              <a:rPr lang="en-GB" sz="800"/>
              <a:t>Demand and supply signals</a:t>
            </a:r>
          </a:p>
          <a:p>
            <a:pPr>
              <a:lnSpc>
                <a:spcPct val="80000"/>
              </a:lnSpc>
              <a:buFontTx/>
              <a:buChar char="•"/>
            </a:pPr>
            <a:r>
              <a:rPr lang="en-GB" sz="800"/>
              <a:t>Despatch, receipt and consumption of materials</a:t>
            </a:r>
          </a:p>
          <a:p>
            <a:pPr>
              <a:lnSpc>
                <a:spcPct val="80000"/>
              </a:lnSpc>
              <a:buFontTx/>
              <a:buChar char="•"/>
            </a:pPr>
            <a:r>
              <a:rPr lang="en-GB" sz="800"/>
              <a:t>Financial settlement</a:t>
            </a:r>
          </a:p>
          <a:p>
            <a:pPr>
              <a:lnSpc>
                <a:spcPct val="80000"/>
              </a:lnSpc>
              <a:buFontTx/>
              <a:buChar char="•"/>
            </a:pPr>
            <a:endParaRPr lang="en-GB" sz="800"/>
          </a:p>
          <a:p>
            <a:pPr>
              <a:lnSpc>
                <a:spcPct val="80000"/>
              </a:lnSpc>
            </a:pPr>
            <a:r>
              <a:rPr lang="en-GB" sz="800"/>
              <a:t>[click] Then we can see how these relate to manufacturer processes</a:t>
            </a:r>
          </a:p>
          <a:p>
            <a:pPr>
              <a:lnSpc>
                <a:spcPct val="80000"/>
              </a:lnSpc>
            </a:pPr>
            <a:endParaRPr lang="en-GB" sz="800"/>
          </a:p>
          <a:p>
            <a:pPr>
              <a:lnSpc>
                <a:spcPct val="80000"/>
              </a:lnSpc>
            </a:pPr>
            <a:r>
              <a:rPr lang="en-GB" sz="800"/>
              <a:t>[click] And supplier processes</a:t>
            </a:r>
          </a:p>
          <a:p>
            <a:pPr>
              <a:lnSpc>
                <a:spcPct val="80000"/>
              </a:lnSpc>
            </a:pPr>
            <a:endParaRPr lang="en-GB" sz="800"/>
          </a:p>
          <a:p>
            <a:pPr>
              <a:lnSpc>
                <a:spcPct val="80000"/>
              </a:lnSpc>
            </a:pPr>
            <a:r>
              <a:rPr lang="en-GB" sz="800"/>
              <a:t>[click] and the business transactions between the manufacturer and the supplier</a:t>
            </a:r>
          </a:p>
          <a:p>
            <a:pPr>
              <a:lnSpc>
                <a:spcPct val="80000"/>
              </a:lnSpc>
            </a:pPr>
            <a:endParaRPr lang="en-GB" sz="800"/>
          </a:p>
          <a:p>
            <a:pPr>
              <a:lnSpc>
                <a:spcPct val="80000"/>
              </a:lnSpc>
            </a:pPr>
            <a:r>
              <a:rPr lang="en-GB" sz="800"/>
              <a:t>We can take a look at one building block to show how this works – the despatch, receipt and consumption of goods. So this is to go with the delivery and usage of goods – packaging materials, raw ingredients, chemicals and so on. The process starts with the supplier, picking and packing goods, they then send a despatch notification message to the manufacturer, who is awaiting the goods. The supplier then sends the goods themselves and the manufacturer receives them and checks them, sending a notification back to the supplier acknowledging the fact that the goods have been received or, if it is the case, noting any discrepancies from the expected delivery. The manufacturer then ‘consumes’ the goods, i.e. uses them in the manufacturing process, and informs the supplier of this.</a:t>
            </a:r>
          </a:p>
          <a:p>
            <a:pPr>
              <a:lnSpc>
                <a:spcPct val="80000"/>
              </a:lnSpc>
            </a:pPr>
            <a:endParaRPr lang="en-GB" sz="800"/>
          </a:p>
          <a:p>
            <a:pPr>
              <a:lnSpc>
                <a:spcPct val="80000"/>
              </a:lnSpc>
            </a:pPr>
            <a:r>
              <a:rPr lang="en-GB" sz="800"/>
              <a:t>You can see how the other building blocks work in similar ways. And you can see how the UIM has simply mapped out typical supply chain processes between the manufacturer and their suppliers. </a:t>
            </a:r>
          </a:p>
          <a:p>
            <a:pPr>
              <a:lnSpc>
                <a:spcPct val="80000"/>
              </a:lnSpc>
            </a:pPr>
            <a:endParaRPr lang="en-GB" sz="800"/>
          </a:p>
          <a:p>
            <a:pPr>
              <a:lnSpc>
                <a:spcPct val="80000"/>
              </a:lnSpc>
            </a:pPr>
            <a:r>
              <a:rPr lang="en-GB" sz="900"/>
              <a:t>An important point to note here is that the UIM is totally modular. You can choose to implement any individual block, or even any individual message, totally depending on your individual business requirements and priorities.</a:t>
            </a:r>
          </a:p>
          <a:p>
            <a:pPr>
              <a:lnSpc>
                <a:spcPct val="80000"/>
              </a:lnSpc>
            </a:pPr>
            <a:endParaRPr lang="en-GB" sz="900"/>
          </a:p>
          <a:p>
            <a:pPr>
              <a:lnSpc>
                <a:spcPct val="80000"/>
              </a:lnSpc>
            </a:pPr>
            <a:r>
              <a:rPr lang="en-GB" sz="800"/>
              <a:t>As I have said, GUSI fully endorse the use of GS1 standards in upstream supply chain processes, as we will see next.</a:t>
            </a:r>
          </a:p>
          <a:p>
            <a:pPr>
              <a:lnSpc>
                <a:spcPct val="80000"/>
              </a:lnSpc>
            </a:pPr>
            <a:endParaRPr lang="en-GB"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0E1B9C-732A-433C-B1C6-4D47CE6970B9}" type="slidenum">
              <a:rPr lang="en-GB">
                <a:solidFill>
                  <a:srgbClr val="000000"/>
                </a:solidFill>
              </a:rPr>
              <a:pPr/>
              <a:t>23</a:t>
            </a:fld>
            <a:endParaRPr lang="en-GB">
              <a:solidFill>
                <a:srgbClr val="000000"/>
              </a:solidFill>
            </a:endParaRP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pPr>
              <a:lnSpc>
                <a:spcPct val="90000"/>
              </a:lnSpc>
            </a:pPr>
            <a:r>
              <a:rPr lang="en-GB" sz="900"/>
              <a:t>[click] As here we can see the specific GS1 XML electronic messages that address the business processes covered by each building block.</a:t>
            </a:r>
          </a:p>
          <a:p>
            <a:pPr>
              <a:lnSpc>
                <a:spcPct val="90000"/>
              </a:lnSpc>
            </a:pPr>
            <a:endParaRPr lang="en-GB" sz="900"/>
          </a:p>
          <a:p>
            <a:pPr>
              <a:lnSpc>
                <a:spcPct val="90000"/>
              </a:lnSpc>
            </a:pPr>
            <a:r>
              <a:rPr lang="en-GB" sz="900"/>
              <a:t>So again, if we look at the despatch, receipt and consumption building block we can see which messages are used.</a:t>
            </a:r>
          </a:p>
          <a:p>
            <a:pPr>
              <a:lnSpc>
                <a:spcPct val="90000"/>
              </a:lnSpc>
            </a:pPr>
            <a:endParaRPr lang="en-GB" sz="900"/>
          </a:p>
          <a:p>
            <a:pPr>
              <a:lnSpc>
                <a:spcPct val="90000"/>
              </a:lnSpc>
            </a:pPr>
            <a:r>
              <a:rPr lang="en-GB" sz="900"/>
              <a:t>[click] The </a:t>
            </a:r>
            <a:r>
              <a:rPr lang="en-GB" sz="900" i="1"/>
              <a:t>despatch advice</a:t>
            </a:r>
            <a:r>
              <a:rPr lang="en-GB" sz="900"/>
              <a:t> message is sent by the suppler to the manufacturer to inform the manufacturer the details of the goods that are about to be shipped to them. This may be in response to a specific order or because the manufacturer’s stock needs replenishing, and the supplier knows this due to the improved sharing of forecasts and orders between the two trading partners. The despatch advice message, incidentally, is commonly known as an ASN – or Advanced Shipping Notice.</a:t>
            </a:r>
          </a:p>
          <a:p>
            <a:pPr>
              <a:lnSpc>
                <a:spcPct val="90000"/>
              </a:lnSpc>
            </a:pPr>
            <a:endParaRPr lang="en-GB" sz="900"/>
          </a:p>
          <a:p>
            <a:pPr>
              <a:lnSpc>
                <a:spcPct val="90000"/>
              </a:lnSpc>
            </a:pPr>
            <a:r>
              <a:rPr lang="en-GB" sz="900"/>
              <a:t>The </a:t>
            </a:r>
            <a:r>
              <a:rPr lang="en-GB" sz="900" i="1"/>
              <a:t>receipt advice </a:t>
            </a:r>
            <a:r>
              <a:rPr lang="en-GB" sz="900"/>
              <a:t>message is then sent back from the manufacturer to the supplier once the goods have been received and checked against the </a:t>
            </a:r>
            <a:r>
              <a:rPr lang="en-GB" sz="900" i="1"/>
              <a:t>despatch advice </a:t>
            </a:r>
            <a:r>
              <a:rPr lang="en-GB" sz="900"/>
              <a:t>message, or ASN. As I mentioned, any discrepancies – for example, under or over deliveries – can also be indicated in this message. </a:t>
            </a:r>
          </a:p>
          <a:p>
            <a:pPr>
              <a:lnSpc>
                <a:spcPct val="90000"/>
              </a:lnSpc>
            </a:pPr>
            <a:endParaRPr lang="en-GB" sz="900"/>
          </a:p>
          <a:p>
            <a:pPr>
              <a:lnSpc>
                <a:spcPct val="90000"/>
              </a:lnSpc>
            </a:pPr>
            <a:r>
              <a:rPr lang="en-GB" sz="900"/>
              <a:t>Finally, the </a:t>
            </a:r>
            <a:r>
              <a:rPr lang="en-GB" sz="900" i="1"/>
              <a:t>consumption report </a:t>
            </a:r>
            <a:r>
              <a:rPr lang="en-GB" sz="900"/>
              <a:t>message is sent from the manufacturer to supplier as and when the goods are consumed, that is used in the manufacturing process.</a:t>
            </a:r>
          </a:p>
          <a:p>
            <a:pPr>
              <a:lnSpc>
                <a:spcPct val="90000"/>
              </a:lnSpc>
            </a:pPr>
            <a:endParaRPr lang="en-GB" sz="9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fld id="{174F7EEF-827A-40BB-9DE4-E469B99E67B4}" type="slidenum">
              <a:rPr lang="en-US" smtClean="0">
                <a:solidFill>
                  <a:schemeClr val="tx1"/>
                </a:solidFill>
              </a:rPr>
              <a:pPr eaLnBrk="1" hangingPunct="1"/>
              <a:t>2</a:t>
            </a:fld>
            <a:endParaRPr lang="en-US" smtClean="0">
              <a:solidFill>
                <a:schemeClr val="tx1"/>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9A60B-A521-40E9-9B05-0980B9ACE65E}" type="slidenum">
              <a:rPr lang="en-GB">
                <a:solidFill>
                  <a:srgbClr val="000000"/>
                </a:solidFill>
              </a:rPr>
              <a:pPr/>
              <a:t>24</a:t>
            </a:fld>
            <a:endParaRPr lang="en-GB">
              <a:solidFill>
                <a:srgbClr val="000000"/>
              </a:solidFill>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pPr>
              <a:lnSpc>
                <a:spcPct val="90000"/>
              </a:lnSpc>
            </a:pPr>
            <a:r>
              <a:rPr lang="en-GB" sz="900"/>
              <a:t>And finally we can see that the GS1 Identification Keys – the GTIN, GLN and SSCC that we talked about earlier - are used throughout the process.</a:t>
            </a:r>
          </a:p>
          <a:p>
            <a:pPr>
              <a:lnSpc>
                <a:spcPct val="90000"/>
              </a:lnSpc>
            </a:pPr>
            <a:endParaRPr lang="en-GB" sz="900"/>
          </a:p>
          <a:p>
            <a:pPr>
              <a:lnSpc>
                <a:spcPct val="90000"/>
              </a:lnSpc>
            </a:pPr>
            <a:r>
              <a:rPr lang="en-GB" sz="900"/>
              <a:t>[click] As you can see, the GLN, or Global Location Number, and GTIN, or Global Trade Item Number, are totally integrated throughout the process, as they are used to ensure the correct companies, locations and goods are always being identified – using an identification and numbering system that all parties in the supply chain use, thereby eliminating costly and potentially confusing proprietary systems.  </a:t>
            </a:r>
          </a:p>
          <a:p>
            <a:pPr>
              <a:lnSpc>
                <a:spcPct val="90000"/>
              </a:lnSpc>
            </a:pPr>
            <a:endParaRPr lang="en-GB" sz="900"/>
          </a:p>
          <a:p>
            <a:pPr>
              <a:lnSpc>
                <a:spcPct val="90000"/>
              </a:lnSpc>
            </a:pPr>
            <a:r>
              <a:rPr lang="en-GB" sz="900"/>
              <a:t>[click] And again, if we take a more detailed look at the despatch, receipt and consumption building block, we can see where and when the keys are used as part of the GS1 XML electronic messages. For example, the </a:t>
            </a:r>
            <a:r>
              <a:rPr lang="en-GB" sz="900" i="1"/>
              <a:t>despatch advice </a:t>
            </a:r>
            <a:r>
              <a:rPr lang="en-GB" sz="900"/>
              <a:t>and </a:t>
            </a:r>
            <a:r>
              <a:rPr lang="en-GB" sz="900" i="1"/>
              <a:t>receipt advice</a:t>
            </a:r>
            <a:r>
              <a:rPr lang="en-GB" sz="900"/>
              <a:t> messages both include GLNs to indicate the two companies who are trading, as well the locations of the sites that’s the goods are being despatched to and from. They also include the GTINs of all the products that are being shipped, and also the SSCCs of all the pallets that make up the order. </a:t>
            </a:r>
          </a:p>
          <a:p>
            <a:pPr>
              <a:lnSpc>
                <a:spcPct val="90000"/>
              </a:lnSpc>
            </a:pPr>
            <a:endParaRPr lang="en-GB" sz="900"/>
          </a:p>
          <a:p>
            <a:pPr>
              <a:lnSpc>
                <a:spcPct val="90000"/>
              </a:lnSpc>
            </a:pPr>
            <a:r>
              <a:rPr lang="en-GB" sz="900"/>
              <a:t>[click] Also, when the goods are physically shipped between the two trading partners the GS1 Logistics Label is applied to every pallet in the order so they can be uniquely identified by the SSCC which is encoded in a GS1-128 bar code on the label. </a:t>
            </a:r>
          </a:p>
          <a:p>
            <a:pPr>
              <a:lnSpc>
                <a:spcPct val="90000"/>
              </a:lnSpc>
            </a:pPr>
            <a:endParaRPr lang="en-GB"/>
          </a:p>
          <a:p>
            <a:pPr>
              <a:lnSpc>
                <a:spcPct val="90000"/>
              </a:lnSpc>
            </a:pPr>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GB" smtClean="0"/>
          </a:p>
        </p:txBody>
      </p:sp>
      <p:sp>
        <p:nvSpPr>
          <p:cNvPr id="20484" name="Slide Number Placeholder 3"/>
          <p:cNvSpPr>
            <a:spLocks noGrp="1"/>
          </p:cNvSpPr>
          <p:nvPr>
            <p:ph type="sldNum" sz="quarter" idx="5"/>
          </p:nvPr>
        </p:nvSpPr>
        <p:spPr>
          <a:noFill/>
        </p:spPr>
        <p:txBody>
          <a:bodyPr/>
          <a:lstStyle/>
          <a:p>
            <a:fld id="{D5FABC55-8385-418A-B154-A4D8E40057FA}" type="slidenum">
              <a:rPr lang="en-US" smtClean="0"/>
              <a:pPr/>
              <a:t>28</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4D6B6-7495-4C3D-B586-E153FEE0B57D}" type="slidenum">
              <a:rPr lang="en-GB">
                <a:solidFill>
                  <a:srgbClr val="000000"/>
                </a:solidFill>
              </a:rPr>
              <a:pPr/>
              <a:t>29</a:t>
            </a:fld>
            <a:endParaRPr lang="en-GB">
              <a:solidFill>
                <a:srgbClr val="000000"/>
              </a:solidFill>
            </a:endParaRPr>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GB" sz="10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fld id="{38F2D6ED-5368-4F5F-87BE-4906EE0127DA}" type="slidenum">
              <a:rPr lang="en-US" smtClean="0">
                <a:solidFill>
                  <a:schemeClr val="tx1"/>
                </a:solidFill>
              </a:rPr>
              <a:pPr eaLnBrk="1" hangingPunct="1"/>
              <a:t>30</a:t>
            </a:fld>
            <a:endParaRPr lang="en-US" smtClean="0">
              <a:solidFill>
                <a:schemeClr val="tx1"/>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fld id="{38F2D6ED-5368-4F5F-87BE-4906EE0127DA}" type="slidenum">
              <a:rPr lang="en-US" smtClean="0">
                <a:solidFill>
                  <a:schemeClr val="tx1"/>
                </a:solidFill>
              </a:rPr>
              <a:pPr eaLnBrk="1" hangingPunct="1"/>
              <a:t>32</a:t>
            </a:fld>
            <a:endParaRPr lang="en-US" smtClean="0">
              <a:solidFill>
                <a:schemeClr val="tx1"/>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D846167-ADAD-4939-90C0-0B6B579390AA}" type="slidenum">
              <a:rPr lang="en-US" smtClean="0">
                <a:solidFill>
                  <a:srgbClr val="000000"/>
                </a:solidFill>
              </a:rPr>
              <a:pPr/>
              <a:t>34</a:t>
            </a:fld>
            <a:endParaRPr lang="en-US" smtClean="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fld id="{81B94D18-2399-46F1-A3DE-4E7D7727A17C}" type="slidenum">
              <a:rPr lang="en-US" smtClean="0">
                <a:solidFill>
                  <a:schemeClr val="tx1"/>
                </a:solidFill>
              </a:rPr>
              <a:pPr eaLnBrk="1" hangingPunct="1"/>
              <a:t>3</a:t>
            </a:fld>
            <a:endParaRPr lang="en-US" smtClean="0">
              <a:solidFill>
                <a:schemeClr val="tx1"/>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22F9E-D26C-439B-B5A3-B9C741D2674E}" type="slidenum">
              <a:rPr lang="en-GB">
                <a:solidFill>
                  <a:srgbClr val="000000"/>
                </a:solidFill>
              </a:rPr>
              <a:pPr/>
              <a:t>4</a:t>
            </a:fld>
            <a:endParaRPr lang="en-GB">
              <a:solidFill>
                <a:srgbClr val="000000"/>
              </a:solidFill>
            </a:endParaRPr>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pPr>
              <a:lnSpc>
                <a:spcPct val="80000"/>
              </a:lnSpc>
            </a:pPr>
            <a:r>
              <a:rPr lang="en-GB" sz="1000"/>
              <a:t>The key point is that upstream supply chain integration addresses the specific challenges faced by manufacturers and their suppliers, i.e. upstream from retailers/foodservice operators and their manufacturers/suppliers. And by suppliers we mean suppliers of packaging, raw ingredients, chemicals, parts and so on. </a:t>
            </a:r>
          </a:p>
          <a:p>
            <a:pPr>
              <a:lnSpc>
                <a:spcPct val="80000"/>
              </a:lnSpc>
            </a:pPr>
            <a:endParaRPr lang="en-GB" sz="1000"/>
          </a:p>
          <a:p>
            <a:pPr>
              <a:lnSpc>
                <a:spcPct val="80000"/>
              </a:lnSpc>
            </a:pPr>
            <a:r>
              <a:rPr lang="en-GB" sz="1000"/>
              <a:t>If we look at the supply chain and how it operates today, we know that, for example in the retail sector, all the leading retailers and their suppliers – in other words, the CPG (or consumer packaged goods) or grocery manufacturers – have been using GS1 standards to improve the efficiency and effectiveness of their supply chains. This has been happening for many, many years. By integrating their shared processes they have gained massive benefits across the industry.</a:t>
            </a:r>
          </a:p>
          <a:p>
            <a:pPr>
              <a:lnSpc>
                <a:spcPct val="80000"/>
              </a:lnSpc>
            </a:pPr>
            <a:endParaRPr lang="en-GB" sz="1000"/>
          </a:p>
          <a:p>
            <a:pPr>
              <a:lnSpc>
                <a:spcPct val="80000"/>
              </a:lnSpc>
            </a:pPr>
            <a:r>
              <a:rPr lang="en-GB" sz="1000"/>
              <a:t>Upstream supply chain integration simply aims to bring these same benefits of integration – through the use of GS1 standards to improve supply chain processes - to the manufacturers and their suppliers, one step up the supply chain. </a:t>
            </a:r>
          </a:p>
          <a:p>
            <a:pPr>
              <a:lnSpc>
                <a:spcPct val="80000"/>
              </a:lnSpc>
            </a:pPr>
            <a:endParaRPr lang="en-GB" sz="1000"/>
          </a:p>
          <a:p>
            <a:pPr>
              <a:lnSpc>
                <a:spcPct val="80000"/>
              </a:lnSpc>
            </a:pPr>
            <a:r>
              <a:rPr lang="en-GB" sz="1000"/>
              <a:t>It does this by improving supply chain processes through consistent and reliable information sharing and improved visibility of inventories, sales forecasts and production plans. This increases responsiveness to manufacturing requirements and therefore to the retailers or foodservice operators and ultimately to the final consumers.</a:t>
            </a:r>
          </a:p>
          <a:p>
            <a:pPr>
              <a:lnSpc>
                <a:spcPct val="80000"/>
              </a:lnSpc>
            </a:pPr>
            <a:endParaRPr lang="en-GB" sz="1000"/>
          </a:p>
          <a:p>
            <a:pPr>
              <a:lnSpc>
                <a:spcPct val="80000"/>
              </a:lnSpc>
            </a:pPr>
            <a:r>
              <a:rPr lang="en-GB" sz="1000"/>
              <a:t>And upstream integration is happening today, with many thousands of manufacturers and their suppliers implementing and benefitting from improved business processes using GS1 standards. And this is what we will look at in more detail now.</a:t>
            </a:r>
          </a:p>
          <a:p>
            <a:pPr>
              <a:lnSpc>
                <a:spcPct val="80000"/>
              </a:lnSpc>
            </a:pPr>
            <a:endParaRPr lang="en-GB" sz="1000"/>
          </a:p>
          <a:p>
            <a:pPr>
              <a:lnSpc>
                <a:spcPct val="80000"/>
              </a:lnSpc>
            </a:pPr>
            <a:r>
              <a:rPr lang="en-GB" sz="1000"/>
              <a:t>The top-line benefits are listed here – and these are top-line benefits that both manufacturers and their suppliers will enjoy.</a:t>
            </a:r>
          </a:p>
          <a:p>
            <a:pPr>
              <a:lnSpc>
                <a:spcPct val="80000"/>
              </a:lnSpc>
            </a:pPr>
            <a:endParaRPr lang="en-GB"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commentaires 2"/>
          <p:cNvSpPr>
            <a:spLocks noGrp="1"/>
          </p:cNvSpPr>
          <p:nvPr>
            <p:ph type="body" idx="1"/>
          </p:nvPr>
        </p:nvSpPr>
        <p:spPr>
          <a:noFill/>
          <a:ln/>
        </p:spPr>
        <p:txBody>
          <a:bodyPr/>
          <a:lstStyle/>
          <a:p>
            <a:pPr eaLnBrk="1" hangingPunct="1"/>
            <a:endParaRPr lang="fr-FR" smtClean="0"/>
          </a:p>
        </p:txBody>
      </p:sp>
      <p:sp>
        <p:nvSpPr>
          <p:cNvPr id="18436" name="Espace réservé du numéro de diapositive 3"/>
          <p:cNvSpPr>
            <a:spLocks noGrp="1"/>
          </p:cNvSpPr>
          <p:nvPr>
            <p:ph type="sldNum" sz="quarter" idx="5"/>
          </p:nvPr>
        </p:nvSpPr>
        <p:spPr>
          <a:noFill/>
        </p:spPr>
        <p:txBody>
          <a:bodyPr/>
          <a:lstStyle/>
          <a:p>
            <a:fld id="{12DD2F2A-C1A9-4D2D-A18A-F001CF52E7DF}"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sz="1200" dirty="0" smtClean="0"/>
              <a:t>Here we can see many of these leading retailers, manufacturers upstream suppliers – all are members and supporters of GUSI.</a:t>
            </a:r>
          </a:p>
          <a:p>
            <a:pPr eaLnBrk="1" hangingPunct="1"/>
            <a:endParaRPr lang="en-GB" sz="1200" dirty="0" smtClean="0"/>
          </a:p>
          <a:p>
            <a:pPr eaLnBrk="1" hangingPunct="1"/>
            <a:r>
              <a:rPr lang="en-GB" sz="1200" dirty="0" smtClean="0"/>
              <a:t>It’s also worth noting that many of the worlds leading global service providers – such as SAP, Accenture, GXS and so on – as well as many trade associations, such as GS1 of course, are also supporters of GCI and GUSI. In fact, GS1 collaborates closely with GCI on many supply chain projects, not just GUSI.</a:t>
            </a:r>
          </a:p>
          <a:p>
            <a:pPr eaLnBrk="1" hangingPunct="1"/>
            <a:endParaRPr lang="en-GB" sz="1200" dirty="0" smtClean="0"/>
          </a:p>
          <a:p>
            <a:pPr eaLnBrk="1" hangingPunct="1"/>
            <a:r>
              <a:rPr lang="en-GB" sz="1200" dirty="0" smtClean="0"/>
              <a:t>[Note, the companies listed here are all members of GCI and are all directly involved in the development of GUSI. Although they may not yet have implemented GUSI, they plan to in the future]</a:t>
            </a:r>
          </a:p>
          <a:p>
            <a:endParaRPr lang="en-GB" dirty="0"/>
          </a:p>
        </p:txBody>
      </p:sp>
      <p:sp>
        <p:nvSpPr>
          <p:cNvPr id="4" name="Slide Number Placeholder 3"/>
          <p:cNvSpPr>
            <a:spLocks noGrp="1"/>
          </p:cNvSpPr>
          <p:nvPr>
            <p:ph type="sldNum" sz="quarter" idx="10"/>
          </p:nvPr>
        </p:nvSpPr>
        <p:spPr/>
        <p:txBody>
          <a:bodyPr/>
          <a:lstStyle/>
          <a:p>
            <a:fld id="{12CD7CC9-C6DF-4872-AE7F-5328F2E4B6DC}"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sz="1200" dirty="0" smtClean="0"/>
              <a:t>Here we can see many of these leading retailers, manufacturers upstream suppliers – all are members and supporters of GUSI.</a:t>
            </a:r>
          </a:p>
          <a:p>
            <a:pPr eaLnBrk="1" hangingPunct="1"/>
            <a:endParaRPr lang="en-GB" sz="1200" dirty="0" smtClean="0"/>
          </a:p>
          <a:p>
            <a:pPr eaLnBrk="1" hangingPunct="1"/>
            <a:r>
              <a:rPr lang="en-GB" sz="1200" dirty="0" smtClean="0"/>
              <a:t>It’s also worth noting that many of the worlds leading global service providers – such as SAP, Accenture, GXS and so on – as well as many trade associations, such as GS1 of course, are also supporters of GCI and GUSI. In fact, GS1 collaborates closely with GCI on many supply chain projects, not just GUSI.</a:t>
            </a:r>
          </a:p>
          <a:p>
            <a:pPr eaLnBrk="1" hangingPunct="1"/>
            <a:endParaRPr lang="en-GB" sz="1200" dirty="0" smtClean="0"/>
          </a:p>
          <a:p>
            <a:pPr eaLnBrk="1" hangingPunct="1"/>
            <a:r>
              <a:rPr lang="en-GB" sz="1200" dirty="0" smtClean="0"/>
              <a:t>[Note, the companies listed here are all members of GCI and are all directly involved in the development of GUSI. Although they may not yet have implemented GUSI, they plan to in the future]</a:t>
            </a:r>
          </a:p>
          <a:p>
            <a:endParaRPr lang="en-GB" dirty="0"/>
          </a:p>
        </p:txBody>
      </p:sp>
      <p:sp>
        <p:nvSpPr>
          <p:cNvPr id="4" name="Slide Number Placeholder 3"/>
          <p:cNvSpPr>
            <a:spLocks noGrp="1"/>
          </p:cNvSpPr>
          <p:nvPr>
            <p:ph type="sldNum" sz="quarter" idx="10"/>
          </p:nvPr>
        </p:nvSpPr>
        <p:spPr/>
        <p:txBody>
          <a:bodyPr/>
          <a:lstStyle/>
          <a:p>
            <a:fld id="{12CD7CC9-C6DF-4872-AE7F-5328F2E4B6DC}"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sz="1200" dirty="0" smtClean="0"/>
              <a:t>Here we can see many of these leading retailers, manufacturers upstream suppliers – all are members and supporters of GUSI.</a:t>
            </a:r>
          </a:p>
          <a:p>
            <a:pPr eaLnBrk="1" hangingPunct="1"/>
            <a:endParaRPr lang="en-GB" sz="1200" dirty="0" smtClean="0"/>
          </a:p>
          <a:p>
            <a:pPr eaLnBrk="1" hangingPunct="1"/>
            <a:r>
              <a:rPr lang="en-GB" sz="1200" dirty="0" smtClean="0"/>
              <a:t>It’s also worth noting that many of the worlds leading global service providers – such as SAP, Accenture, GXS and so on – as well as many trade associations, such as GS1 of course, are also supporters of GCI and GUSI. In fact, GS1 collaborates closely with GCI on many supply chain projects, not just GUSI.</a:t>
            </a:r>
          </a:p>
          <a:p>
            <a:pPr eaLnBrk="1" hangingPunct="1"/>
            <a:endParaRPr lang="en-GB" sz="1200" dirty="0" smtClean="0"/>
          </a:p>
          <a:p>
            <a:pPr eaLnBrk="1" hangingPunct="1"/>
            <a:r>
              <a:rPr lang="en-GB" sz="1200" dirty="0" smtClean="0"/>
              <a:t>[Note, the companies listed here are all members of GCI and are all directly involved in the development of GUSI. Although they may not yet have implemented GUSI, they plan to in the future]</a:t>
            </a:r>
          </a:p>
          <a:p>
            <a:endParaRPr lang="en-GB" dirty="0"/>
          </a:p>
        </p:txBody>
      </p:sp>
      <p:sp>
        <p:nvSpPr>
          <p:cNvPr id="4" name="Slide Number Placeholder 3"/>
          <p:cNvSpPr>
            <a:spLocks noGrp="1"/>
          </p:cNvSpPr>
          <p:nvPr>
            <p:ph type="sldNum" sz="quarter" idx="10"/>
          </p:nvPr>
        </p:nvSpPr>
        <p:spPr/>
        <p:txBody>
          <a:bodyPr/>
          <a:lstStyle/>
          <a:p>
            <a:fld id="{12CD7CC9-C6DF-4872-AE7F-5328F2E4B6DC}"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sz="1200" dirty="0" smtClean="0"/>
              <a:t>Here we can see many of these leading retailers, manufacturers upstream suppliers – all are members and supporters of GUSI.</a:t>
            </a:r>
          </a:p>
          <a:p>
            <a:pPr eaLnBrk="1" hangingPunct="1"/>
            <a:endParaRPr lang="en-GB" sz="1200" dirty="0" smtClean="0"/>
          </a:p>
          <a:p>
            <a:pPr eaLnBrk="1" hangingPunct="1"/>
            <a:r>
              <a:rPr lang="en-GB" sz="1200" dirty="0" smtClean="0"/>
              <a:t>It’s also worth noting that many of the worlds leading global service providers – such as SAP, Accenture, GXS and so on – as well as many trade associations, such as GS1 of course, are also supporters of GCI and GUSI. In fact, GS1 collaborates closely with GCI on many supply chain projects, not just GUSI.</a:t>
            </a:r>
          </a:p>
          <a:p>
            <a:pPr eaLnBrk="1" hangingPunct="1"/>
            <a:endParaRPr lang="en-GB" sz="1200" dirty="0" smtClean="0"/>
          </a:p>
          <a:p>
            <a:pPr eaLnBrk="1" hangingPunct="1"/>
            <a:r>
              <a:rPr lang="en-GB" sz="1200" dirty="0" smtClean="0"/>
              <a:t>[Note, the companies listed here are all members of GCI and are all directly involved in the development of GUSI. Although they may not yet have implemented GUSI, they plan to in the future]</a:t>
            </a:r>
          </a:p>
          <a:p>
            <a:endParaRPr lang="en-GB" dirty="0"/>
          </a:p>
        </p:txBody>
      </p:sp>
      <p:sp>
        <p:nvSpPr>
          <p:cNvPr id="4" name="Slide Number Placeholder 3"/>
          <p:cNvSpPr>
            <a:spLocks noGrp="1"/>
          </p:cNvSpPr>
          <p:nvPr>
            <p:ph type="sldNum" sz="quarter" idx="10"/>
          </p:nvPr>
        </p:nvSpPr>
        <p:spPr/>
        <p:txBody>
          <a:bodyPr/>
          <a:lstStyle/>
          <a:p>
            <a:fld id="{12CD7CC9-C6DF-4872-AE7F-5328F2E4B6DC}"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9" name="Picture 19" descr="GS1-Corp-templates-TITLE"/>
          <p:cNvPicPr>
            <a:picLocks noChangeAspect="1" noChangeArrowheads="1"/>
          </p:cNvPicPr>
          <p:nvPr/>
        </p:nvPicPr>
        <p:blipFill>
          <a:blip r:embed="rId2" cstate="email"/>
          <a:srcRect/>
          <a:stretch>
            <a:fillRect/>
          </a:stretch>
        </p:blipFill>
        <p:spPr bwMode="auto">
          <a:xfrm>
            <a:off x="-12700" y="-3175"/>
            <a:ext cx="9151938" cy="6864350"/>
          </a:xfrm>
          <a:prstGeom prst="rect">
            <a:avLst/>
          </a:prstGeom>
          <a:noFill/>
        </p:spPr>
      </p:pic>
      <p:sp>
        <p:nvSpPr>
          <p:cNvPr id="5130"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anchor="ctr"/>
          <a:lstStyle/>
          <a:p>
            <a:endParaRPr lang="en-GB"/>
          </a:p>
        </p:txBody>
      </p:sp>
      <p:sp>
        <p:nvSpPr>
          <p:cNvPr id="5122" name="Rectangle 2"/>
          <p:cNvSpPr>
            <a:spLocks noGrp="1" noChangeArrowheads="1"/>
          </p:cNvSpPr>
          <p:nvPr>
            <p:ph type="ctrTitle"/>
          </p:nvPr>
        </p:nvSpPr>
        <p:spPr>
          <a:xfrm>
            <a:off x="3886200" y="1447800"/>
            <a:ext cx="4572000" cy="990600"/>
          </a:xfrm>
        </p:spPr>
        <p:txBody>
          <a:bodyPr anchor="t"/>
          <a:lstStyle>
            <a:lvl1pPr>
              <a:defRPr sz="3200"/>
            </a:lvl1pPr>
          </a:lstStyle>
          <a:p>
            <a:r>
              <a:rPr lang="en-US" smtClean="0"/>
              <a:t>Click to edit Master title style</a:t>
            </a:r>
            <a:endParaRPr lang="en-GB"/>
          </a:p>
        </p:txBody>
      </p:sp>
      <p:sp>
        <p:nvSpPr>
          <p:cNvPr id="5123" name="Rectangle 3"/>
          <p:cNvSpPr>
            <a:spLocks noGrp="1" noChangeArrowheads="1"/>
          </p:cNvSpPr>
          <p:nvPr>
            <p:ph type="subTitle" idx="1"/>
          </p:nvPr>
        </p:nvSpPr>
        <p:spPr>
          <a:xfrm>
            <a:off x="3886200" y="2590800"/>
            <a:ext cx="3505200" cy="1295400"/>
          </a:xfrm>
        </p:spPr>
        <p:txBody>
          <a:bodyPr/>
          <a:lstStyle>
            <a:lvl1pPr marL="0" indent="0">
              <a:defRPr b="1">
                <a:solidFill>
                  <a:srgbClr val="F26334"/>
                </a:solidFill>
              </a:defRPr>
            </a:lvl1pPr>
          </a:lstStyle>
          <a:p>
            <a:r>
              <a:rPr lang="en-US" smtClean="0"/>
              <a:t>Click to edit Master subtitle style</a:t>
            </a:r>
            <a:endParaRPr lang="en-GB"/>
          </a:p>
        </p:txBody>
      </p:sp>
      <p:pic>
        <p:nvPicPr>
          <p:cNvPr id="5144" name="Picture 24" descr="GS1 UK"/>
          <p:cNvPicPr>
            <a:picLocks noChangeAspect="1" noChangeArrowheads="1"/>
          </p:cNvPicPr>
          <p:nvPr/>
        </p:nvPicPr>
        <p:blipFill>
          <a:blip r:embed="rId4" cstate="email"/>
          <a:srcRect/>
          <a:stretch>
            <a:fillRect/>
          </a:stretch>
        </p:blipFill>
        <p:spPr bwMode="auto">
          <a:xfrm>
            <a:off x="234950" y="230188"/>
            <a:ext cx="1401763" cy="1168400"/>
          </a:xfrm>
          <a:prstGeom prst="rect">
            <a:avLst/>
          </a:prstGeom>
          <a:noFill/>
        </p:spPr>
      </p:pic>
      <p:sp>
        <p:nvSpPr>
          <p:cNvPr id="7" name="Oval 6"/>
          <p:cNvSpPr/>
          <p:nvPr userDrawn="1"/>
        </p:nvSpPr>
        <p:spPr bwMode="auto">
          <a:xfrm>
            <a:off x="1139484" y="1083212"/>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5944CB64-17B5-49C0-AFFF-070BC96E1F0E}"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57200"/>
            <a:ext cx="2038350" cy="5638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3400" y="457200"/>
            <a:ext cx="59626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10324BBA-08F5-41D3-A067-931D705C23C6}"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8707" name="Picture 35" descr="foilbgdk"/>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7D02AD9F-C909-4FCC-BDFE-F4CC87ACB858}"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E5F42A1-ED44-4251-AD9E-6F58807635B5}"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C8A0CF0-20D6-4489-8AA3-ED212E71F2E8}"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1543050"/>
            <a:ext cx="3886200"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0" y="1543050"/>
            <a:ext cx="3886200"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FF0C4560-3FDC-4C64-8BF2-EAEFAEEA9FD7}"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9703EE38-C26B-4126-B8AA-AF1F68EA71D0}"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BD1B6205-8902-4CD2-A97C-2FD2F16797C5}"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B88E851-1556-4895-B1C3-0F90EE7E8996}"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FE71AFC-5208-4170-B578-6227EF5895CC}"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C3BB154-2521-4CD5-A460-D29574A528C6}"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7EC6F0D-8629-4E48-801B-76A61AC0AA39}"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5B9A8A49-B683-411E-85EC-A22860D93B2C}"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44500"/>
            <a:ext cx="2038350" cy="5651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3400" y="444500"/>
            <a:ext cx="5962650" cy="5651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7A2AF4C-35B4-4CB1-A3D3-64C44A8F1030}"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sldNum" sz="quarter" idx="10"/>
          </p:nvPr>
        </p:nvSpPr>
        <p:spPr>
          <a:ln/>
        </p:spPr>
        <p:txBody>
          <a:bodyPr/>
          <a:lstStyle>
            <a:lvl1pPr>
              <a:defRPr/>
            </a:lvl1pPr>
          </a:lstStyle>
          <a:p>
            <a:pPr>
              <a:defRPr/>
            </a:pPr>
            <a:fld id="{2CF04E0B-EFC2-4842-92C7-E04D039AB0F0}" type="slidenum">
              <a:rPr lang="en-US">
                <a:solidFill>
                  <a:srgbClr val="002C6C"/>
                </a:solidFill>
              </a:rPr>
              <a:pPr>
                <a:defRPr/>
              </a:pPr>
              <a:t>‹#›</a:t>
            </a:fld>
            <a:endParaRPr lang="en-US">
              <a:solidFill>
                <a:srgbClr val="002C6C"/>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sldNum" sz="quarter" idx="10"/>
          </p:nvPr>
        </p:nvSpPr>
        <p:spPr>
          <a:ln/>
        </p:spPr>
        <p:txBody>
          <a:bodyPr/>
          <a:lstStyle>
            <a:lvl1pPr>
              <a:defRPr/>
            </a:lvl1pPr>
          </a:lstStyle>
          <a:p>
            <a:pPr>
              <a:defRPr/>
            </a:pPr>
            <a:fld id="{2CF04E0B-EFC2-4842-92C7-E04D039AB0F0}" type="slidenum">
              <a:rPr lang="en-US">
                <a:solidFill>
                  <a:srgbClr val="002C6C"/>
                </a:solidFill>
              </a:rPr>
              <a:pPr>
                <a:defRPr/>
              </a:pPr>
              <a:t>‹#›</a:t>
            </a:fld>
            <a:endParaRPr lang="en-US">
              <a:solidFill>
                <a:srgbClr val="002C6C"/>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09750" y="457200"/>
            <a:ext cx="6877050" cy="762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533400" y="1543050"/>
            <a:ext cx="3886200" cy="2200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72000" y="1543050"/>
            <a:ext cx="3886200" cy="2200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33400" y="3895725"/>
            <a:ext cx="3886200" cy="2200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572000" y="3895725"/>
            <a:ext cx="3886200" cy="2200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19" descr="GS1-Corp-templates-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smtClean="0"/>
          </a:p>
        </p:txBody>
      </p:sp>
      <p:pic>
        <p:nvPicPr>
          <p:cNvPr id="6" name="Picture 23" descr="gs1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3" y="373063"/>
            <a:ext cx="10509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3886200" y="1447800"/>
            <a:ext cx="4572000" cy="990600"/>
          </a:xfrm>
        </p:spPr>
        <p:txBody>
          <a:bodyPr anchor="t"/>
          <a:lstStyle>
            <a:lvl1pPr>
              <a:defRPr sz="3200"/>
            </a:lvl1pPr>
          </a:lstStyle>
          <a:p>
            <a:r>
              <a:rPr lang="en-US"/>
              <a:t>Presentation Title</a:t>
            </a:r>
          </a:p>
        </p:txBody>
      </p:sp>
      <p:sp>
        <p:nvSpPr>
          <p:cNvPr id="5123" name="Rectangle 3"/>
          <p:cNvSpPr>
            <a:spLocks noGrp="1" noChangeArrowheads="1"/>
          </p:cNvSpPr>
          <p:nvPr>
            <p:ph type="subTitle" idx="1"/>
          </p:nvPr>
        </p:nvSpPr>
        <p:spPr>
          <a:xfrm>
            <a:off x="3886200" y="2590800"/>
            <a:ext cx="3505200" cy="1295400"/>
          </a:xfrm>
        </p:spPr>
        <p:txBody>
          <a:bodyPr/>
          <a:lstStyle>
            <a:lvl1pPr marL="0" indent="0">
              <a:defRPr b="1">
                <a:solidFill>
                  <a:srgbClr val="F26334"/>
                </a:solidFill>
              </a:defRPr>
            </a:lvl1pPr>
          </a:lstStyle>
          <a:p>
            <a:r>
              <a:rPr lang="en-US"/>
              <a:t>Place + Date</a:t>
            </a:r>
          </a:p>
          <a:p>
            <a:r>
              <a:rPr lang="en-US"/>
              <a:t>Speaker</a:t>
            </a:r>
          </a:p>
        </p:txBody>
      </p:sp>
    </p:spTree>
    <p:extLst>
      <p:ext uri="{BB962C8B-B14F-4D97-AF65-F5344CB8AC3E}">
        <p14:creationId xmlns:p14="http://schemas.microsoft.com/office/powerpoint/2010/main" val="32662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8D0925B-8162-4598-8AFC-CE33064F02AE}"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sldNum" sz="quarter" idx="10"/>
          </p:nvPr>
        </p:nvSpPr>
        <p:spPr>
          <a:ln/>
        </p:spPr>
        <p:txBody>
          <a:bodyPr/>
          <a:lstStyle>
            <a:lvl1pPr>
              <a:defRPr/>
            </a:lvl1pPr>
          </a:lstStyle>
          <a:p>
            <a:pPr>
              <a:defRPr/>
            </a:pPr>
            <a:fld id="{5F4A4C12-984D-4655-974F-E0FCC885F11C}" type="slidenum">
              <a:rPr lang="en-US">
                <a:solidFill>
                  <a:srgbClr val="002C6C"/>
                </a:solidFill>
              </a:rPr>
              <a:pPr>
                <a:defRPr/>
              </a:pPr>
              <a:t>‹#›</a:t>
            </a:fld>
            <a:endParaRPr lang="en-US">
              <a:solidFill>
                <a:srgbClr val="002C6C"/>
              </a:solidFill>
            </a:endParaRPr>
          </a:p>
        </p:txBody>
      </p:sp>
    </p:spTree>
    <p:extLst>
      <p:ext uri="{BB962C8B-B14F-4D97-AF65-F5344CB8AC3E}">
        <p14:creationId xmlns:p14="http://schemas.microsoft.com/office/powerpoint/2010/main" val="2441651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2"/>
          <p:cNvSpPr>
            <a:spLocks noGrp="1" noChangeArrowheads="1"/>
          </p:cNvSpPr>
          <p:nvPr>
            <p:ph type="sldNum" sz="quarter" idx="10"/>
          </p:nvPr>
        </p:nvSpPr>
        <p:spPr>
          <a:ln/>
        </p:spPr>
        <p:txBody>
          <a:bodyPr/>
          <a:lstStyle>
            <a:lvl1pPr>
              <a:defRPr/>
            </a:lvl1pPr>
          </a:lstStyle>
          <a:p>
            <a:pPr>
              <a:defRPr/>
            </a:pPr>
            <a:fld id="{EAF5ABA2-D58A-47E4-9EAD-614AEA113E9A}" type="slidenum">
              <a:rPr lang="en-US">
                <a:solidFill>
                  <a:srgbClr val="002C6C"/>
                </a:solidFill>
              </a:rPr>
              <a:pPr>
                <a:defRPr/>
              </a:pPr>
              <a:t>‹#›</a:t>
            </a:fld>
            <a:endParaRPr lang="en-US">
              <a:solidFill>
                <a:srgbClr val="002C6C"/>
              </a:solidFill>
            </a:endParaRPr>
          </a:p>
        </p:txBody>
      </p:sp>
    </p:spTree>
    <p:extLst>
      <p:ext uri="{BB962C8B-B14F-4D97-AF65-F5344CB8AC3E}">
        <p14:creationId xmlns:p14="http://schemas.microsoft.com/office/powerpoint/2010/main" val="2754978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33400" y="1543050"/>
            <a:ext cx="3886200"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0" y="1543050"/>
            <a:ext cx="3886200"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2"/>
          <p:cNvSpPr>
            <a:spLocks noGrp="1" noChangeArrowheads="1"/>
          </p:cNvSpPr>
          <p:nvPr>
            <p:ph type="sldNum" sz="quarter" idx="10"/>
          </p:nvPr>
        </p:nvSpPr>
        <p:spPr>
          <a:ln/>
        </p:spPr>
        <p:txBody>
          <a:bodyPr/>
          <a:lstStyle>
            <a:lvl1pPr>
              <a:defRPr/>
            </a:lvl1pPr>
          </a:lstStyle>
          <a:p>
            <a:pPr>
              <a:defRPr/>
            </a:pPr>
            <a:fld id="{F2759334-A073-47CF-B245-F336447B4277}" type="slidenum">
              <a:rPr lang="en-US">
                <a:solidFill>
                  <a:srgbClr val="002C6C"/>
                </a:solidFill>
              </a:rPr>
              <a:pPr>
                <a:defRPr/>
              </a:pPr>
              <a:t>‹#›</a:t>
            </a:fld>
            <a:endParaRPr lang="en-US">
              <a:solidFill>
                <a:srgbClr val="002C6C"/>
              </a:solidFill>
            </a:endParaRPr>
          </a:p>
        </p:txBody>
      </p:sp>
    </p:spTree>
    <p:extLst>
      <p:ext uri="{BB962C8B-B14F-4D97-AF65-F5344CB8AC3E}">
        <p14:creationId xmlns:p14="http://schemas.microsoft.com/office/powerpoint/2010/main" val="2854270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2"/>
          <p:cNvSpPr>
            <a:spLocks noGrp="1" noChangeArrowheads="1"/>
          </p:cNvSpPr>
          <p:nvPr>
            <p:ph type="sldNum" sz="quarter" idx="10"/>
          </p:nvPr>
        </p:nvSpPr>
        <p:spPr>
          <a:ln/>
        </p:spPr>
        <p:txBody>
          <a:bodyPr/>
          <a:lstStyle>
            <a:lvl1pPr>
              <a:defRPr/>
            </a:lvl1pPr>
          </a:lstStyle>
          <a:p>
            <a:pPr>
              <a:defRPr/>
            </a:pPr>
            <a:fld id="{5E7A7523-19B7-4DE6-9887-95C5F838C741}" type="slidenum">
              <a:rPr lang="en-US">
                <a:solidFill>
                  <a:srgbClr val="002C6C"/>
                </a:solidFill>
              </a:rPr>
              <a:pPr>
                <a:defRPr/>
              </a:pPr>
              <a:t>‹#›</a:t>
            </a:fld>
            <a:endParaRPr lang="en-US">
              <a:solidFill>
                <a:srgbClr val="002C6C"/>
              </a:solidFill>
            </a:endParaRPr>
          </a:p>
        </p:txBody>
      </p:sp>
    </p:spTree>
    <p:extLst>
      <p:ext uri="{BB962C8B-B14F-4D97-AF65-F5344CB8AC3E}">
        <p14:creationId xmlns:p14="http://schemas.microsoft.com/office/powerpoint/2010/main" val="2248903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2"/>
          <p:cNvSpPr>
            <a:spLocks noGrp="1" noChangeArrowheads="1"/>
          </p:cNvSpPr>
          <p:nvPr>
            <p:ph type="sldNum" sz="quarter" idx="10"/>
          </p:nvPr>
        </p:nvSpPr>
        <p:spPr>
          <a:ln/>
        </p:spPr>
        <p:txBody>
          <a:bodyPr/>
          <a:lstStyle>
            <a:lvl1pPr>
              <a:defRPr/>
            </a:lvl1pPr>
          </a:lstStyle>
          <a:p>
            <a:pPr>
              <a:defRPr/>
            </a:pPr>
            <a:fld id="{0EC1851C-7D34-47BE-845A-7D18BCD46989}" type="slidenum">
              <a:rPr lang="en-US">
                <a:solidFill>
                  <a:srgbClr val="002C6C"/>
                </a:solidFill>
              </a:rPr>
              <a:pPr>
                <a:defRPr/>
              </a:pPr>
              <a:t>‹#›</a:t>
            </a:fld>
            <a:endParaRPr lang="en-US">
              <a:solidFill>
                <a:srgbClr val="002C6C"/>
              </a:solidFill>
            </a:endParaRPr>
          </a:p>
        </p:txBody>
      </p:sp>
    </p:spTree>
    <p:extLst>
      <p:ext uri="{BB962C8B-B14F-4D97-AF65-F5344CB8AC3E}">
        <p14:creationId xmlns:p14="http://schemas.microsoft.com/office/powerpoint/2010/main" val="3455855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0FAD805E-5723-467D-A8B2-1B4085821D77}" type="slidenum">
              <a:rPr lang="en-US">
                <a:solidFill>
                  <a:srgbClr val="002C6C"/>
                </a:solidFill>
              </a:rPr>
              <a:pPr>
                <a:defRPr/>
              </a:pPr>
              <a:t>‹#›</a:t>
            </a:fld>
            <a:endParaRPr lang="en-US">
              <a:solidFill>
                <a:srgbClr val="002C6C"/>
              </a:solidFill>
            </a:endParaRPr>
          </a:p>
        </p:txBody>
      </p:sp>
    </p:spTree>
    <p:extLst>
      <p:ext uri="{BB962C8B-B14F-4D97-AF65-F5344CB8AC3E}">
        <p14:creationId xmlns:p14="http://schemas.microsoft.com/office/powerpoint/2010/main" val="308745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2"/>
          <p:cNvSpPr>
            <a:spLocks noGrp="1" noChangeArrowheads="1"/>
          </p:cNvSpPr>
          <p:nvPr>
            <p:ph type="sldNum" sz="quarter" idx="10"/>
          </p:nvPr>
        </p:nvSpPr>
        <p:spPr>
          <a:ln/>
        </p:spPr>
        <p:txBody>
          <a:bodyPr/>
          <a:lstStyle>
            <a:lvl1pPr>
              <a:defRPr/>
            </a:lvl1pPr>
          </a:lstStyle>
          <a:p>
            <a:pPr>
              <a:defRPr/>
            </a:pPr>
            <a:fld id="{762A123C-9034-42CB-81BD-7ECED8F4309B}" type="slidenum">
              <a:rPr lang="en-US">
                <a:solidFill>
                  <a:srgbClr val="002C6C"/>
                </a:solidFill>
              </a:rPr>
              <a:pPr>
                <a:defRPr/>
              </a:pPr>
              <a:t>‹#›</a:t>
            </a:fld>
            <a:endParaRPr lang="en-US">
              <a:solidFill>
                <a:srgbClr val="002C6C"/>
              </a:solidFill>
            </a:endParaRPr>
          </a:p>
        </p:txBody>
      </p:sp>
    </p:spTree>
    <p:extLst>
      <p:ext uri="{BB962C8B-B14F-4D97-AF65-F5344CB8AC3E}">
        <p14:creationId xmlns:p14="http://schemas.microsoft.com/office/powerpoint/2010/main" val="2123013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2"/>
          <p:cNvSpPr>
            <a:spLocks noGrp="1" noChangeArrowheads="1"/>
          </p:cNvSpPr>
          <p:nvPr>
            <p:ph type="sldNum" sz="quarter" idx="10"/>
          </p:nvPr>
        </p:nvSpPr>
        <p:spPr>
          <a:ln/>
        </p:spPr>
        <p:txBody>
          <a:bodyPr/>
          <a:lstStyle>
            <a:lvl1pPr>
              <a:defRPr/>
            </a:lvl1pPr>
          </a:lstStyle>
          <a:p>
            <a:pPr>
              <a:defRPr/>
            </a:pPr>
            <a:fld id="{01F190D5-5AB9-4AFF-B99F-4D1F38A22454}" type="slidenum">
              <a:rPr lang="en-US">
                <a:solidFill>
                  <a:srgbClr val="002C6C"/>
                </a:solidFill>
              </a:rPr>
              <a:pPr>
                <a:defRPr/>
              </a:pPr>
              <a:t>‹#›</a:t>
            </a:fld>
            <a:endParaRPr lang="en-US">
              <a:solidFill>
                <a:srgbClr val="002C6C"/>
              </a:solidFill>
            </a:endParaRPr>
          </a:p>
        </p:txBody>
      </p:sp>
    </p:spTree>
    <p:extLst>
      <p:ext uri="{BB962C8B-B14F-4D97-AF65-F5344CB8AC3E}">
        <p14:creationId xmlns:p14="http://schemas.microsoft.com/office/powerpoint/2010/main" val="135430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sldNum" sz="quarter" idx="10"/>
          </p:nvPr>
        </p:nvSpPr>
        <p:spPr>
          <a:ln/>
        </p:spPr>
        <p:txBody>
          <a:bodyPr/>
          <a:lstStyle>
            <a:lvl1pPr>
              <a:defRPr/>
            </a:lvl1pPr>
          </a:lstStyle>
          <a:p>
            <a:pPr>
              <a:defRPr/>
            </a:pPr>
            <a:fld id="{4CE088AF-1D7E-454F-BA34-E03CDE171DDF}" type="slidenum">
              <a:rPr lang="en-US">
                <a:solidFill>
                  <a:srgbClr val="002C6C"/>
                </a:solidFill>
              </a:rPr>
              <a:pPr>
                <a:defRPr/>
              </a:pPr>
              <a:t>‹#›</a:t>
            </a:fld>
            <a:endParaRPr lang="en-US">
              <a:solidFill>
                <a:srgbClr val="002C6C"/>
              </a:solidFill>
            </a:endParaRPr>
          </a:p>
        </p:txBody>
      </p:sp>
    </p:spTree>
    <p:extLst>
      <p:ext uri="{BB962C8B-B14F-4D97-AF65-F5344CB8AC3E}">
        <p14:creationId xmlns:p14="http://schemas.microsoft.com/office/powerpoint/2010/main" val="847890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8450" y="457200"/>
            <a:ext cx="2038350" cy="56388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33400" y="457200"/>
            <a:ext cx="5962650" cy="5638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sldNum" sz="quarter" idx="10"/>
          </p:nvPr>
        </p:nvSpPr>
        <p:spPr>
          <a:ln/>
        </p:spPr>
        <p:txBody>
          <a:bodyPr/>
          <a:lstStyle>
            <a:lvl1pPr>
              <a:defRPr/>
            </a:lvl1pPr>
          </a:lstStyle>
          <a:p>
            <a:pPr>
              <a:defRPr/>
            </a:pPr>
            <a:fld id="{E9CF5C22-96DE-4118-AF27-A1E6C8CB7969}" type="slidenum">
              <a:rPr lang="en-US">
                <a:solidFill>
                  <a:srgbClr val="002C6C"/>
                </a:solidFill>
              </a:rPr>
              <a:pPr>
                <a:defRPr/>
              </a:pPr>
              <a:t>‹#›</a:t>
            </a:fld>
            <a:endParaRPr lang="en-US">
              <a:solidFill>
                <a:srgbClr val="002C6C"/>
              </a:solidFill>
            </a:endParaRPr>
          </a:p>
        </p:txBody>
      </p:sp>
    </p:spTree>
    <p:extLst>
      <p:ext uri="{BB962C8B-B14F-4D97-AF65-F5344CB8AC3E}">
        <p14:creationId xmlns:p14="http://schemas.microsoft.com/office/powerpoint/2010/main" val="114410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1543050"/>
            <a:ext cx="3886200"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0" y="1543050"/>
            <a:ext cx="3886200"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C2277B8C-22D5-48BB-A3F4-722AC99A2BC5}"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5D3691BA-6AB9-4F75-ABEC-9AFAE91A0C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048FB935-F6E7-456B-A079-B7EDC077553C}"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823E47F-6209-45D9-88C8-EC2DB5DEB40B}"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30BBB38-268D-4106-9B30-10432F51C8AD}"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9E94C34-8BD2-4DCC-ACA2-166D63736896}"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5.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heme" Target="../theme/theme6.xml"/><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6" name="Picture 22" descr="GS1us Text 13"/>
          <p:cNvPicPr>
            <a:picLocks noChangeAspect="1" noChangeArrowheads="1"/>
          </p:cNvPicPr>
          <p:nvPr/>
        </p:nvPicPr>
        <p:blipFill>
          <a:blip r:embed="rId14" cstate="email">
            <a:lum bright="6000"/>
          </a:blip>
          <a:srcRect/>
          <a:stretch>
            <a:fillRect/>
          </a:stretch>
        </p:blipFill>
        <p:spPr bwMode="auto">
          <a:xfrm>
            <a:off x="0" y="5473700"/>
            <a:ext cx="9144000" cy="1214438"/>
          </a:xfrm>
          <a:prstGeom prst="rect">
            <a:avLst/>
          </a:prstGeom>
          <a:noFill/>
        </p:spPr>
      </p:pic>
      <p:sp>
        <p:nvSpPr>
          <p:cNvPr id="1033" name="Rectangle 9"/>
          <p:cNvSpPr>
            <a:spLocks noGrp="1" noChangeArrowheads="1"/>
          </p:cNvSpPr>
          <p:nvPr>
            <p:ph type="title"/>
          </p:nvPr>
        </p:nvSpPr>
        <p:spPr bwMode="auto">
          <a:xfrm>
            <a:off x="1809750" y="457200"/>
            <a:ext cx="687705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a:t>
            </a:r>
          </a:p>
        </p:txBody>
      </p:sp>
      <p:sp>
        <p:nvSpPr>
          <p:cNvPr id="1035" name="Text Box 11"/>
          <p:cNvSpPr txBox="1">
            <a:spLocks noChangeArrowheads="1"/>
          </p:cNvSpPr>
          <p:nvPr/>
        </p:nvSpPr>
        <p:spPr bwMode="auto">
          <a:xfrm>
            <a:off x="0" y="6629400"/>
            <a:ext cx="2219325" cy="228600"/>
          </a:xfrm>
          <a:prstGeom prst="rect">
            <a:avLst/>
          </a:prstGeom>
          <a:noFill/>
          <a:ln w="9525">
            <a:noFill/>
            <a:miter lim="800000"/>
            <a:headEnd/>
            <a:tailEnd/>
          </a:ln>
          <a:effectLst/>
        </p:spPr>
        <p:txBody>
          <a:bodyPr>
            <a:spAutoFit/>
          </a:bodyPr>
          <a:lstStyle/>
          <a:p>
            <a:pPr eaLnBrk="0" hangingPunct="0">
              <a:spcBef>
                <a:spcPct val="50000"/>
              </a:spcBef>
            </a:pPr>
            <a:r>
              <a:rPr lang="fr-FR" sz="900" dirty="0"/>
              <a:t>© </a:t>
            </a:r>
            <a:r>
              <a:rPr lang="fr-FR" sz="900" dirty="0" smtClean="0"/>
              <a:t>2010</a:t>
            </a:r>
            <a:r>
              <a:rPr lang="fr-FR" sz="900" baseline="0" dirty="0" smtClean="0"/>
              <a:t> </a:t>
            </a:r>
            <a:r>
              <a:rPr lang="fr-FR" sz="900" dirty="0" smtClean="0"/>
              <a:t>GS1</a:t>
            </a:r>
            <a:endParaRPr lang="fr-FR" sz="900" dirty="0"/>
          </a:p>
        </p:txBody>
      </p:sp>
      <p:sp>
        <p:nvSpPr>
          <p:cNvPr id="1036" name="Rectangle 12"/>
          <p:cNvSpPr>
            <a:spLocks noGrp="1" noChangeArrowheads="1"/>
          </p:cNvSpPr>
          <p:nvPr>
            <p:ph type="sldNum" sz="quarter" idx="4"/>
          </p:nvPr>
        </p:nvSpPr>
        <p:spPr bwMode="auto">
          <a:xfrm>
            <a:off x="8229600" y="6534150"/>
            <a:ext cx="914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900">
                <a:solidFill>
                  <a:schemeClr val="tx1"/>
                </a:solidFill>
              </a:defRPr>
            </a:lvl1pPr>
          </a:lstStyle>
          <a:p>
            <a:fld id="{20D819FE-911F-40B1-9753-FA98BC7DC4EF}" type="slidenum">
              <a:rPr lang="en-GB"/>
              <a:pPr/>
              <a:t>‹#›</a:t>
            </a:fld>
            <a:endParaRPr lang="en-GB"/>
          </a:p>
        </p:txBody>
      </p:sp>
      <p:sp>
        <p:nvSpPr>
          <p:cNvPr id="1037" name="Rectangle 13"/>
          <p:cNvSpPr>
            <a:spLocks noGrp="1" noChangeArrowheads="1"/>
          </p:cNvSpPr>
          <p:nvPr>
            <p:ph type="body" idx="1"/>
          </p:nvPr>
        </p:nvSpPr>
        <p:spPr bwMode="auto">
          <a:xfrm>
            <a:off x="533400" y="1543050"/>
            <a:ext cx="7924800" cy="4552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Content—Increase font to 24</a:t>
            </a:r>
          </a:p>
          <a:p>
            <a:pPr lvl="1"/>
            <a:r>
              <a:rPr lang="en-GB" smtClean="0"/>
              <a:t>Leave bullet orange and change font to the blue (0 Red, 44 Green, 108 Blue)</a:t>
            </a:r>
          </a:p>
          <a:p>
            <a:pPr lvl="2"/>
            <a:r>
              <a:rPr lang="en-GB" smtClean="0"/>
              <a:t>Use custom bullet as dash in orange and change font to the blue</a:t>
            </a:r>
          </a:p>
          <a:p>
            <a:pPr lvl="1"/>
            <a:r>
              <a:rPr lang="en-GB" smtClean="0"/>
              <a:t>Second heading</a:t>
            </a:r>
          </a:p>
          <a:p>
            <a:pPr lvl="2"/>
            <a:r>
              <a:rPr lang="en-GB" smtClean="0"/>
              <a:t>Third</a:t>
            </a:r>
          </a:p>
        </p:txBody>
      </p:sp>
      <p:pic>
        <p:nvPicPr>
          <p:cNvPr id="1049" name="Picture 25" descr="GS1 UK"/>
          <p:cNvPicPr>
            <a:picLocks noChangeAspect="1" noChangeArrowheads="1"/>
          </p:cNvPicPr>
          <p:nvPr/>
        </p:nvPicPr>
        <p:blipFill>
          <a:blip r:embed="rId15" cstate="email"/>
          <a:srcRect/>
          <a:stretch>
            <a:fillRect/>
          </a:stretch>
        </p:blipFill>
        <p:spPr bwMode="auto">
          <a:xfrm>
            <a:off x="506413" y="363538"/>
            <a:ext cx="1179512" cy="984250"/>
          </a:xfrm>
          <a:prstGeom prst="rect">
            <a:avLst/>
          </a:prstGeom>
          <a:noFill/>
        </p:spPr>
      </p:pic>
      <p:sp>
        <p:nvSpPr>
          <p:cNvPr id="8" name="Oval 7"/>
          <p:cNvSpPr/>
          <p:nvPr userDrawn="1"/>
        </p:nvSpPr>
        <p:spPr bwMode="auto">
          <a:xfrm>
            <a:off x="1181688" y="111134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760" r:id="rId12"/>
  </p:sldLayoutIdLst>
  <p:hf hdr="0" ftr="0" dt="0"/>
  <p:txStyles>
    <p:titleStyle>
      <a:lvl1pPr algn="l" rtl="0" eaLnBrk="1" fontAlgn="base" hangingPunct="1">
        <a:spcBef>
          <a:spcPct val="0"/>
        </a:spcBef>
        <a:spcAft>
          <a:spcPct val="0"/>
        </a:spcAft>
        <a:defRPr sz="3000" b="1">
          <a:solidFill>
            <a:srgbClr val="002C6C"/>
          </a:solidFill>
          <a:latin typeface="+mj-lt"/>
          <a:ea typeface="+mj-ea"/>
          <a:cs typeface="+mj-cs"/>
        </a:defRPr>
      </a:lvl1pPr>
      <a:lvl2pPr algn="l" rtl="0" eaLnBrk="1" fontAlgn="base" hangingPunct="1">
        <a:spcBef>
          <a:spcPct val="0"/>
        </a:spcBef>
        <a:spcAft>
          <a:spcPct val="0"/>
        </a:spcAft>
        <a:defRPr sz="3000" b="1">
          <a:solidFill>
            <a:srgbClr val="002C6C"/>
          </a:solidFill>
          <a:latin typeface="Arial" charset="0"/>
        </a:defRPr>
      </a:lvl2pPr>
      <a:lvl3pPr algn="l" rtl="0" eaLnBrk="1" fontAlgn="base" hangingPunct="1">
        <a:spcBef>
          <a:spcPct val="0"/>
        </a:spcBef>
        <a:spcAft>
          <a:spcPct val="0"/>
        </a:spcAft>
        <a:defRPr sz="3000" b="1">
          <a:solidFill>
            <a:srgbClr val="002C6C"/>
          </a:solidFill>
          <a:latin typeface="Arial" charset="0"/>
        </a:defRPr>
      </a:lvl3pPr>
      <a:lvl4pPr algn="l" rtl="0" eaLnBrk="1" fontAlgn="base" hangingPunct="1">
        <a:spcBef>
          <a:spcPct val="0"/>
        </a:spcBef>
        <a:spcAft>
          <a:spcPct val="0"/>
        </a:spcAft>
        <a:defRPr sz="3000" b="1">
          <a:solidFill>
            <a:srgbClr val="002C6C"/>
          </a:solidFill>
          <a:latin typeface="Arial" charset="0"/>
        </a:defRPr>
      </a:lvl4pPr>
      <a:lvl5pPr algn="l" rtl="0" eaLnBrk="1" fontAlgn="base" hangingPunct="1">
        <a:spcBef>
          <a:spcPct val="0"/>
        </a:spcBef>
        <a:spcAft>
          <a:spcPct val="0"/>
        </a:spcAft>
        <a:defRPr sz="3000" b="1">
          <a:solidFill>
            <a:srgbClr val="002C6C"/>
          </a:solidFill>
          <a:latin typeface="Arial"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p:titleStyle>
    <p:bodyStyle>
      <a:lvl1pPr marL="342900" indent="-342900" algn="l" rtl="0" eaLnBrk="1" fontAlgn="base" hangingPunct="1">
        <a:spcBef>
          <a:spcPct val="20000"/>
        </a:spcBef>
        <a:spcAft>
          <a:spcPct val="0"/>
        </a:spcAft>
        <a:defRPr sz="2400">
          <a:solidFill>
            <a:srgbClr val="002C6C"/>
          </a:solidFill>
          <a:latin typeface="+mn-lt"/>
          <a:ea typeface="+mn-ea"/>
          <a:cs typeface="+mn-cs"/>
        </a:defRPr>
      </a:lvl1pPr>
      <a:lvl2pPr marL="742950" indent="-285750" algn="l" rtl="0" eaLnBrk="1" fontAlgn="base" hangingPunct="1">
        <a:spcBef>
          <a:spcPct val="20000"/>
        </a:spcBef>
        <a:spcAft>
          <a:spcPct val="0"/>
        </a:spcAft>
        <a:buClr>
          <a:srgbClr val="F26334"/>
        </a:buClr>
        <a:buChar char="•"/>
        <a:defRPr>
          <a:solidFill>
            <a:srgbClr val="002C6C"/>
          </a:solidFill>
          <a:latin typeface="+mn-lt"/>
        </a:defRPr>
      </a:lvl2pPr>
      <a:lvl3pPr marL="1143000" indent="-228600" algn="l" rtl="0" eaLnBrk="1" fontAlgn="base" hangingPunct="1">
        <a:spcBef>
          <a:spcPct val="20000"/>
        </a:spcBef>
        <a:spcAft>
          <a:spcPct val="0"/>
        </a:spcAft>
        <a:buClr>
          <a:srgbClr val="F26334"/>
        </a:buClr>
        <a:buFont typeface="Arial" charset="0"/>
        <a:buChar char="–"/>
        <a:defRPr>
          <a:solidFill>
            <a:srgbClr val="002C6C"/>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61" name="Rectangle 5"/>
          <p:cNvSpPr>
            <a:spLocks noGrp="1" noChangeArrowheads="1"/>
          </p:cNvSpPr>
          <p:nvPr>
            <p:ph type="title"/>
          </p:nvPr>
        </p:nvSpPr>
        <p:spPr bwMode="auto">
          <a:xfrm>
            <a:off x="1809750" y="444500"/>
            <a:ext cx="687705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a:t>
            </a:r>
          </a:p>
        </p:txBody>
      </p:sp>
      <p:sp>
        <p:nvSpPr>
          <p:cNvPr id="19462" name="Text Box 6"/>
          <p:cNvSpPr txBox="1">
            <a:spLocks noChangeArrowheads="1"/>
          </p:cNvSpPr>
          <p:nvPr/>
        </p:nvSpPr>
        <p:spPr bwMode="auto">
          <a:xfrm>
            <a:off x="0" y="6629400"/>
            <a:ext cx="2219325" cy="228600"/>
          </a:xfrm>
          <a:prstGeom prst="rect">
            <a:avLst/>
          </a:prstGeom>
          <a:noFill/>
          <a:ln w="9525">
            <a:noFill/>
            <a:miter lim="800000"/>
            <a:headEnd/>
            <a:tailEnd/>
          </a:ln>
          <a:effectLst/>
        </p:spPr>
        <p:txBody>
          <a:bodyPr>
            <a:spAutoFit/>
          </a:bodyPr>
          <a:lstStyle/>
          <a:p>
            <a:pPr eaLnBrk="0" hangingPunct="0">
              <a:spcBef>
                <a:spcPct val="50000"/>
              </a:spcBef>
            </a:pPr>
            <a:r>
              <a:rPr lang="fr-FR" sz="900" dirty="0"/>
              <a:t>© </a:t>
            </a:r>
            <a:r>
              <a:rPr lang="fr-FR" sz="900" dirty="0" smtClean="0"/>
              <a:t>2010 </a:t>
            </a:r>
            <a:r>
              <a:rPr lang="fr-FR" sz="900" dirty="0"/>
              <a:t>GS1</a:t>
            </a:r>
          </a:p>
        </p:txBody>
      </p:sp>
      <p:sp>
        <p:nvSpPr>
          <p:cNvPr id="19463" name="Rectangle 7"/>
          <p:cNvSpPr>
            <a:spLocks noGrp="1" noChangeArrowheads="1"/>
          </p:cNvSpPr>
          <p:nvPr>
            <p:ph type="sldNum" sz="quarter" idx="4"/>
          </p:nvPr>
        </p:nvSpPr>
        <p:spPr bwMode="auto">
          <a:xfrm>
            <a:off x="8229600" y="6534150"/>
            <a:ext cx="914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900">
                <a:solidFill>
                  <a:schemeClr val="tx1"/>
                </a:solidFill>
              </a:defRPr>
            </a:lvl1pPr>
          </a:lstStyle>
          <a:p>
            <a:fld id="{0ADFC4F4-FB3B-4E28-B981-2BDE40707802}" type="slidenum">
              <a:rPr lang="en-GB"/>
              <a:pPr/>
              <a:t>‹#›</a:t>
            </a:fld>
            <a:endParaRPr lang="en-GB"/>
          </a:p>
        </p:txBody>
      </p:sp>
      <p:sp>
        <p:nvSpPr>
          <p:cNvPr id="19464" name="Rectangle 8"/>
          <p:cNvSpPr>
            <a:spLocks noGrp="1" noChangeArrowheads="1"/>
          </p:cNvSpPr>
          <p:nvPr>
            <p:ph type="body" idx="1"/>
          </p:nvPr>
        </p:nvSpPr>
        <p:spPr bwMode="auto">
          <a:xfrm>
            <a:off x="533400" y="1543050"/>
            <a:ext cx="7924800" cy="4552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Content—Increase font to 24</a:t>
            </a:r>
          </a:p>
          <a:p>
            <a:pPr lvl="1"/>
            <a:r>
              <a:rPr lang="en-GB" smtClean="0"/>
              <a:t>Leave bullet orange and change font to the blue (0 Red, 44 Green, 108 Blue)</a:t>
            </a:r>
          </a:p>
          <a:p>
            <a:pPr lvl="2"/>
            <a:r>
              <a:rPr lang="en-GB" smtClean="0"/>
              <a:t>Use custom bullet as dash in orange and change font to the blue</a:t>
            </a:r>
          </a:p>
          <a:p>
            <a:pPr lvl="1"/>
            <a:r>
              <a:rPr lang="en-GB" smtClean="0"/>
              <a:t>Second heading</a:t>
            </a:r>
          </a:p>
          <a:p>
            <a:pPr lvl="2"/>
            <a:r>
              <a:rPr lang="en-GB" smtClean="0"/>
              <a:t>Third</a:t>
            </a:r>
          </a:p>
        </p:txBody>
      </p:sp>
      <p:pic>
        <p:nvPicPr>
          <p:cNvPr id="19470" name="Picture 14" descr="GS1 UK"/>
          <p:cNvPicPr>
            <a:picLocks noChangeAspect="1" noChangeArrowheads="1"/>
          </p:cNvPicPr>
          <p:nvPr/>
        </p:nvPicPr>
        <p:blipFill>
          <a:blip r:embed="rId13" cstate="email"/>
          <a:srcRect/>
          <a:stretch>
            <a:fillRect/>
          </a:stretch>
        </p:blipFill>
        <p:spPr bwMode="auto">
          <a:xfrm>
            <a:off x="495300" y="403225"/>
            <a:ext cx="1147763" cy="957263"/>
          </a:xfrm>
          <a:prstGeom prst="rect">
            <a:avLst/>
          </a:prstGeom>
          <a:noFill/>
        </p:spPr>
      </p:pic>
      <p:sp>
        <p:nvSpPr>
          <p:cNvPr id="7" name="Oval 6"/>
          <p:cNvSpPr/>
          <p:nvPr userDrawn="1"/>
        </p:nvSpPr>
        <p:spPr bwMode="auto">
          <a:xfrm>
            <a:off x="1188722" y="1090246"/>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fontAlgn="base">
        <a:spcBef>
          <a:spcPct val="0"/>
        </a:spcBef>
        <a:spcAft>
          <a:spcPct val="0"/>
        </a:spcAft>
        <a:defRPr sz="3000" b="1">
          <a:solidFill>
            <a:srgbClr val="002C6C"/>
          </a:solidFill>
          <a:latin typeface="+mj-lt"/>
          <a:ea typeface="+mj-ea"/>
          <a:cs typeface="+mj-cs"/>
        </a:defRPr>
      </a:lvl1pPr>
      <a:lvl2pPr algn="l" rtl="0" fontAlgn="base">
        <a:spcBef>
          <a:spcPct val="0"/>
        </a:spcBef>
        <a:spcAft>
          <a:spcPct val="0"/>
        </a:spcAft>
        <a:defRPr sz="3000" b="1">
          <a:solidFill>
            <a:srgbClr val="002C6C"/>
          </a:solidFill>
          <a:latin typeface="Arial" charset="0"/>
        </a:defRPr>
      </a:lvl2pPr>
      <a:lvl3pPr algn="l" rtl="0" fontAlgn="base">
        <a:spcBef>
          <a:spcPct val="0"/>
        </a:spcBef>
        <a:spcAft>
          <a:spcPct val="0"/>
        </a:spcAft>
        <a:defRPr sz="3000" b="1">
          <a:solidFill>
            <a:srgbClr val="002C6C"/>
          </a:solidFill>
          <a:latin typeface="Arial" charset="0"/>
        </a:defRPr>
      </a:lvl3pPr>
      <a:lvl4pPr algn="l" rtl="0" fontAlgn="base">
        <a:spcBef>
          <a:spcPct val="0"/>
        </a:spcBef>
        <a:spcAft>
          <a:spcPct val="0"/>
        </a:spcAft>
        <a:defRPr sz="3000" b="1">
          <a:solidFill>
            <a:srgbClr val="002C6C"/>
          </a:solidFill>
          <a:latin typeface="Arial" charset="0"/>
        </a:defRPr>
      </a:lvl4pPr>
      <a:lvl5pPr algn="l" rtl="0" fontAlgn="base">
        <a:spcBef>
          <a:spcPct val="0"/>
        </a:spcBef>
        <a:spcAft>
          <a:spcPct val="0"/>
        </a:spcAft>
        <a:defRPr sz="3000" b="1">
          <a:solidFill>
            <a:srgbClr val="002C6C"/>
          </a:solidFill>
          <a:latin typeface="Arial" charset="0"/>
        </a:defRPr>
      </a:lvl5pPr>
      <a:lvl6pPr marL="457200" algn="l" rtl="0" fontAlgn="base">
        <a:spcBef>
          <a:spcPct val="0"/>
        </a:spcBef>
        <a:spcAft>
          <a:spcPct val="0"/>
        </a:spcAft>
        <a:defRPr sz="3000" b="1">
          <a:solidFill>
            <a:srgbClr val="002C6C"/>
          </a:solidFill>
          <a:latin typeface="Arial" charset="0"/>
        </a:defRPr>
      </a:lvl6pPr>
      <a:lvl7pPr marL="914400" algn="l" rtl="0" fontAlgn="base">
        <a:spcBef>
          <a:spcPct val="0"/>
        </a:spcBef>
        <a:spcAft>
          <a:spcPct val="0"/>
        </a:spcAft>
        <a:defRPr sz="3000" b="1">
          <a:solidFill>
            <a:srgbClr val="002C6C"/>
          </a:solidFill>
          <a:latin typeface="Arial" charset="0"/>
        </a:defRPr>
      </a:lvl7pPr>
      <a:lvl8pPr marL="1371600" algn="l" rtl="0" fontAlgn="base">
        <a:spcBef>
          <a:spcPct val="0"/>
        </a:spcBef>
        <a:spcAft>
          <a:spcPct val="0"/>
        </a:spcAft>
        <a:defRPr sz="3000" b="1">
          <a:solidFill>
            <a:srgbClr val="002C6C"/>
          </a:solidFill>
          <a:latin typeface="Arial" charset="0"/>
        </a:defRPr>
      </a:lvl8pPr>
      <a:lvl9pPr marL="1828800" algn="l" rtl="0" fontAlgn="base">
        <a:spcBef>
          <a:spcPct val="0"/>
        </a:spcBef>
        <a:spcAft>
          <a:spcPct val="0"/>
        </a:spcAft>
        <a:defRPr sz="3000" b="1">
          <a:solidFill>
            <a:srgbClr val="002C6C"/>
          </a:solidFill>
          <a:latin typeface="Arial" charset="0"/>
        </a:defRPr>
      </a:lvl9pPr>
    </p:titleStyle>
    <p:bodyStyle>
      <a:lvl1pPr marL="342900" indent="-342900" algn="l" rtl="0" fontAlgn="base">
        <a:spcBef>
          <a:spcPct val="20000"/>
        </a:spcBef>
        <a:spcAft>
          <a:spcPct val="0"/>
        </a:spcAft>
        <a:defRPr sz="2400">
          <a:solidFill>
            <a:srgbClr val="002C6C"/>
          </a:solidFill>
          <a:latin typeface="+mn-lt"/>
          <a:ea typeface="+mn-ea"/>
          <a:cs typeface="+mn-cs"/>
        </a:defRPr>
      </a:lvl1pPr>
      <a:lvl2pPr marL="742950" indent="-285750" algn="l" rtl="0" fontAlgn="base">
        <a:spcBef>
          <a:spcPct val="20000"/>
        </a:spcBef>
        <a:spcAft>
          <a:spcPct val="0"/>
        </a:spcAft>
        <a:buClr>
          <a:srgbClr val="F26334"/>
        </a:buClr>
        <a:buChar char="•"/>
        <a:defRPr>
          <a:solidFill>
            <a:srgbClr val="002C6C"/>
          </a:solidFill>
          <a:latin typeface="+mn-lt"/>
        </a:defRPr>
      </a:lvl2pPr>
      <a:lvl3pPr marL="1143000" indent="-228600" algn="l" rtl="0" fontAlgn="base">
        <a:spcBef>
          <a:spcPct val="20000"/>
        </a:spcBef>
        <a:spcAft>
          <a:spcPct val="0"/>
        </a:spcAft>
        <a:buClr>
          <a:srgbClr val="F26334"/>
        </a:buClr>
        <a:buFont typeface="Arial" charset="0"/>
        <a:buChar char="–"/>
        <a:defRPr>
          <a:solidFill>
            <a:srgbClr val="002C6C"/>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2" descr="GS1us Text 13"/>
          <p:cNvPicPr>
            <a:picLocks noChangeAspect="1" noChangeArrowheads="1"/>
          </p:cNvPicPr>
          <p:nvPr/>
        </p:nvPicPr>
        <p:blipFill>
          <a:blip r:embed="rId3" cstate="email"/>
          <a:srcRect/>
          <a:stretch>
            <a:fillRect/>
          </a:stretch>
        </p:blipFill>
        <p:spPr bwMode="auto">
          <a:xfrm>
            <a:off x="0" y="5473700"/>
            <a:ext cx="9144000" cy="1214438"/>
          </a:xfrm>
          <a:prstGeom prst="rect">
            <a:avLst/>
          </a:prstGeom>
          <a:noFill/>
          <a:ln w="9525">
            <a:noFill/>
            <a:miter lim="800000"/>
            <a:headEnd/>
            <a:tailEnd/>
          </a:ln>
        </p:spPr>
      </p:pic>
      <p:sp>
        <p:nvSpPr>
          <p:cNvPr id="7171" name="Rectangle 9"/>
          <p:cNvSpPr>
            <a:spLocks noGrp="1" noChangeArrowheads="1"/>
          </p:cNvSpPr>
          <p:nvPr>
            <p:ph type="title"/>
          </p:nvPr>
        </p:nvSpPr>
        <p:spPr bwMode="auto">
          <a:xfrm>
            <a:off x="1809750" y="457200"/>
            <a:ext cx="687705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Click</a:t>
            </a:r>
          </a:p>
        </p:txBody>
      </p:sp>
      <p:sp>
        <p:nvSpPr>
          <p:cNvPr id="1035" name="Text Box 11"/>
          <p:cNvSpPr txBox="1">
            <a:spLocks noChangeArrowheads="1"/>
          </p:cNvSpPr>
          <p:nvPr/>
        </p:nvSpPr>
        <p:spPr bwMode="auto">
          <a:xfrm>
            <a:off x="0" y="6629400"/>
            <a:ext cx="2219325" cy="228600"/>
          </a:xfrm>
          <a:prstGeom prst="rect">
            <a:avLst/>
          </a:prstGeom>
          <a:noFill/>
          <a:ln w="9525">
            <a:noFill/>
            <a:miter lim="800000"/>
            <a:headEnd/>
            <a:tailEnd/>
          </a:ln>
          <a:effectLst/>
        </p:spPr>
        <p:txBody>
          <a:bodyPr>
            <a:spAutoFit/>
          </a:bodyPr>
          <a:lstStyle/>
          <a:p>
            <a:pPr eaLnBrk="0" hangingPunct="0">
              <a:spcBef>
                <a:spcPct val="50000"/>
              </a:spcBef>
              <a:defRPr/>
            </a:pPr>
            <a:r>
              <a:rPr lang="fr-FR" sz="900"/>
              <a:t>© 2008 GS1</a:t>
            </a:r>
          </a:p>
        </p:txBody>
      </p:sp>
      <p:sp>
        <p:nvSpPr>
          <p:cNvPr id="1036" name="Rectangle 12"/>
          <p:cNvSpPr>
            <a:spLocks noGrp="1" noChangeArrowheads="1"/>
          </p:cNvSpPr>
          <p:nvPr>
            <p:ph type="sldNum" sz="quarter" idx="4"/>
          </p:nvPr>
        </p:nvSpPr>
        <p:spPr bwMode="auto">
          <a:xfrm>
            <a:off x="8229600" y="6534150"/>
            <a:ext cx="914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900">
                <a:solidFill>
                  <a:schemeClr val="tx1"/>
                </a:solidFill>
                <a:latin typeface="Arial" charset="0"/>
              </a:defRPr>
            </a:lvl1pPr>
          </a:lstStyle>
          <a:p>
            <a:pPr>
              <a:defRPr/>
            </a:pPr>
            <a:fld id="{05D59273-71B6-420B-8663-BB1D467E525F}" type="slidenum">
              <a:rPr lang="en-US">
                <a:solidFill>
                  <a:srgbClr val="002C6C"/>
                </a:solidFill>
              </a:rPr>
              <a:pPr>
                <a:defRPr/>
              </a:pPr>
              <a:t>‹#›</a:t>
            </a:fld>
            <a:endParaRPr lang="en-US">
              <a:solidFill>
                <a:srgbClr val="002C6C"/>
              </a:solidFill>
            </a:endParaRPr>
          </a:p>
        </p:txBody>
      </p:sp>
      <p:sp>
        <p:nvSpPr>
          <p:cNvPr id="7174" name="Rectangle 13"/>
          <p:cNvSpPr>
            <a:spLocks noGrp="1" noChangeArrowheads="1"/>
          </p:cNvSpPr>
          <p:nvPr>
            <p:ph type="body" idx="1"/>
          </p:nvPr>
        </p:nvSpPr>
        <p:spPr bwMode="auto">
          <a:xfrm>
            <a:off x="533400" y="1543050"/>
            <a:ext cx="7924800" cy="4552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Content—Increase font to 24</a:t>
            </a:r>
          </a:p>
          <a:p>
            <a:pPr lvl="1"/>
            <a:r>
              <a:rPr lang="en-US" smtClean="0"/>
              <a:t>Leave bullet orange and change font to the blue (0 Red, 44 Green, 108 Blue)</a:t>
            </a:r>
          </a:p>
          <a:p>
            <a:pPr lvl="2"/>
            <a:r>
              <a:rPr lang="en-US" smtClean="0"/>
              <a:t>Use custom bullet as dash in orange and change font to the blue</a:t>
            </a:r>
          </a:p>
          <a:p>
            <a:pPr lvl="1"/>
            <a:r>
              <a:rPr lang="en-US" smtClean="0"/>
              <a:t>Second heading</a:t>
            </a:r>
          </a:p>
          <a:p>
            <a:pPr lvl="2"/>
            <a:r>
              <a:rPr lang="en-US" smtClean="0"/>
              <a:t>Third</a:t>
            </a:r>
          </a:p>
        </p:txBody>
      </p:sp>
      <p:pic>
        <p:nvPicPr>
          <p:cNvPr id="7175" name="Picture 24" descr="gs1_4"/>
          <p:cNvPicPr>
            <a:picLocks noChangeAspect="1" noChangeArrowheads="1"/>
          </p:cNvPicPr>
          <p:nvPr/>
        </p:nvPicPr>
        <p:blipFill>
          <a:blip r:embed="rId4" cstate="email"/>
          <a:srcRect/>
          <a:stretch>
            <a:fillRect/>
          </a:stretch>
        </p:blipFill>
        <p:spPr bwMode="auto">
          <a:xfrm>
            <a:off x="603250" y="463550"/>
            <a:ext cx="857250" cy="771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rtl="0" eaLnBrk="0" fontAlgn="base" hangingPunct="0">
        <a:spcBef>
          <a:spcPct val="0"/>
        </a:spcBef>
        <a:spcAft>
          <a:spcPct val="0"/>
        </a:spcAft>
        <a:defRPr sz="3000" b="1">
          <a:solidFill>
            <a:srgbClr val="002C6C"/>
          </a:solidFill>
          <a:latin typeface="+mj-lt"/>
          <a:ea typeface="+mj-ea"/>
          <a:cs typeface="+mj-cs"/>
        </a:defRPr>
      </a:lvl1pPr>
      <a:lvl2pPr algn="l" rtl="0" eaLnBrk="0" fontAlgn="base" hangingPunct="0">
        <a:spcBef>
          <a:spcPct val="0"/>
        </a:spcBef>
        <a:spcAft>
          <a:spcPct val="0"/>
        </a:spcAft>
        <a:defRPr sz="3000" b="1">
          <a:solidFill>
            <a:srgbClr val="002C6C"/>
          </a:solidFill>
          <a:latin typeface="Arial" charset="0"/>
        </a:defRPr>
      </a:lvl2pPr>
      <a:lvl3pPr algn="l" rtl="0" eaLnBrk="0" fontAlgn="base" hangingPunct="0">
        <a:spcBef>
          <a:spcPct val="0"/>
        </a:spcBef>
        <a:spcAft>
          <a:spcPct val="0"/>
        </a:spcAft>
        <a:defRPr sz="3000" b="1">
          <a:solidFill>
            <a:srgbClr val="002C6C"/>
          </a:solidFill>
          <a:latin typeface="Arial" charset="0"/>
        </a:defRPr>
      </a:lvl3pPr>
      <a:lvl4pPr algn="l" rtl="0" eaLnBrk="0" fontAlgn="base" hangingPunct="0">
        <a:spcBef>
          <a:spcPct val="0"/>
        </a:spcBef>
        <a:spcAft>
          <a:spcPct val="0"/>
        </a:spcAft>
        <a:defRPr sz="3000" b="1">
          <a:solidFill>
            <a:srgbClr val="002C6C"/>
          </a:solidFill>
          <a:latin typeface="Arial" charset="0"/>
        </a:defRPr>
      </a:lvl4pPr>
      <a:lvl5pPr algn="l" rtl="0" eaLnBrk="0" fontAlgn="base" hangingPunct="0">
        <a:spcBef>
          <a:spcPct val="0"/>
        </a:spcBef>
        <a:spcAft>
          <a:spcPct val="0"/>
        </a:spcAft>
        <a:defRPr sz="3000" b="1">
          <a:solidFill>
            <a:srgbClr val="002C6C"/>
          </a:solidFill>
          <a:latin typeface="Arial" charset="0"/>
        </a:defRPr>
      </a:lvl5pPr>
      <a:lvl6pPr marL="457200" algn="l" rtl="0" fontAlgn="base">
        <a:spcBef>
          <a:spcPct val="0"/>
        </a:spcBef>
        <a:spcAft>
          <a:spcPct val="0"/>
        </a:spcAft>
        <a:defRPr sz="3000" b="1">
          <a:solidFill>
            <a:srgbClr val="002C6C"/>
          </a:solidFill>
          <a:latin typeface="Arial" charset="0"/>
        </a:defRPr>
      </a:lvl6pPr>
      <a:lvl7pPr marL="914400" algn="l" rtl="0" fontAlgn="base">
        <a:spcBef>
          <a:spcPct val="0"/>
        </a:spcBef>
        <a:spcAft>
          <a:spcPct val="0"/>
        </a:spcAft>
        <a:defRPr sz="3000" b="1">
          <a:solidFill>
            <a:srgbClr val="002C6C"/>
          </a:solidFill>
          <a:latin typeface="Arial" charset="0"/>
        </a:defRPr>
      </a:lvl7pPr>
      <a:lvl8pPr marL="1371600" algn="l" rtl="0" fontAlgn="base">
        <a:spcBef>
          <a:spcPct val="0"/>
        </a:spcBef>
        <a:spcAft>
          <a:spcPct val="0"/>
        </a:spcAft>
        <a:defRPr sz="3000" b="1">
          <a:solidFill>
            <a:srgbClr val="002C6C"/>
          </a:solidFill>
          <a:latin typeface="Arial" charset="0"/>
        </a:defRPr>
      </a:lvl8pPr>
      <a:lvl9pPr marL="1828800" algn="l" rtl="0" fontAlgn="base">
        <a:spcBef>
          <a:spcPct val="0"/>
        </a:spcBef>
        <a:spcAft>
          <a:spcPct val="0"/>
        </a:spcAft>
        <a:defRPr sz="3000" b="1">
          <a:solidFill>
            <a:srgbClr val="002C6C"/>
          </a:solidFill>
          <a:latin typeface="Arial" charset="0"/>
        </a:defRPr>
      </a:lvl9pPr>
    </p:titleStyle>
    <p:bodyStyle>
      <a:lvl1pPr marL="342900" indent="-342900" algn="l" rtl="0" eaLnBrk="0" fontAlgn="base" hangingPunct="0">
        <a:spcBef>
          <a:spcPct val="20000"/>
        </a:spcBef>
        <a:spcAft>
          <a:spcPct val="0"/>
        </a:spcAft>
        <a:buChar char="•"/>
        <a:defRPr sz="2400">
          <a:solidFill>
            <a:srgbClr val="002C6C"/>
          </a:solidFill>
          <a:latin typeface="+mn-lt"/>
          <a:ea typeface="+mn-ea"/>
          <a:cs typeface="+mn-cs"/>
        </a:defRPr>
      </a:lvl1pPr>
      <a:lvl2pPr marL="742950" indent="-285750" algn="l" rtl="0" eaLnBrk="0" fontAlgn="base" hangingPunct="0">
        <a:spcBef>
          <a:spcPct val="20000"/>
        </a:spcBef>
        <a:spcAft>
          <a:spcPct val="0"/>
        </a:spcAft>
        <a:buClr>
          <a:srgbClr val="F26334"/>
        </a:buClr>
        <a:buChar char="•"/>
        <a:defRPr sz="2800">
          <a:solidFill>
            <a:srgbClr val="002C6C"/>
          </a:solidFill>
          <a:latin typeface="+mn-lt"/>
        </a:defRPr>
      </a:lvl2pPr>
      <a:lvl3pPr marL="1143000" indent="-228600" algn="l" rtl="0" eaLnBrk="0" fontAlgn="base" hangingPunct="0">
        <a:spcBef>
          <a:spcPct val="20000"/>
        </a:spcBef>
        <a:spcAft>
          <a:spcPct val="0"/>
        </a:spcAft>
        <a:buClr>
          <a:srgbClr val="F26334"/>
        </a:buClr>
        <a:buFont typeface="Arial" charset="0"/>
        <a:buChar char="–"/>
        <a:defRPr sz="2400">
          <a:solidFill>
            <a:srgbClr val="002C6C"/>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2" descr="GS1us Text 13"/>
          <p:cNvPicPr>
            <a:picLocks noChangeAspect="1" noChangeArrowheads="1"/>
          </p:cNvPicPr>
          <p:nvPr/>
        </p:nvPicPr>
        <p:blipFill>
          <a:blip r:embed="rId3" cstate="email"/>
          <a:srcRect/>
          <a:stretch>
            <a:fillRect/>
          </a:stretch>
        </p:blipFill>
        <p:spPr bwMode="auto">
          <a:xfrm>
            <a:off x="0" y="5473700"/>
            <a:ext cx="9144000" cy="1214438"/>
          </a:xfrm>
          <a:prstGeom prst="rect">
            <a:avLst/>
          </a:prstGeom>
          <a:noFill/>
          <a:ln w="9525">
            <a:noFill/>
            <a:miter lim="800000"/>
            <a:headEnd/>
            <a:tailEnd/>
          </a:ln>
        </p:spPr>
      </p:pic>
      <p:sp>
        <p:nvSpPr>
          <p:cNvPr id="7171" name="Rectangle 9"/>
          <p:cNvSpPr>
            <a:spLocks noGrp="1" noChangeArrowheads="1"/>
          </p:cNvSpPr>
          <p:nvPr>
            <p:ph type="title"/>
          </p:nvPr>
        </p:nvSpPr>
        <p:spPr bwMode="auto">
          <a:xfrm>
            <a:off x="1809750" y="457200"/>
            <a:ext cx="687705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Click</a:t>
            </a:r>
          </a:p>
        </p:txBody>
      </p:sp>
      <p:sp>
        <p:nvSpPr>
          <p:cNvPr id="1035" name="Text Box 11"/>
          <p:cNvSpPr txBox="1">
            <a:spLocks noChangeArrowheads="1"/>
          </p:cNvSpPr>
          <p:nvPr/>
        </p:nvSpPr>
        <p:spPr bwMode="auto">
          <a:xfrm>
            <a:off x="0" y="6629400"/>
            <a:ext cx="2219325" cy="228600"/>
          </a:xfrm>
          <a:prstGeom prst="rect">
            <a:avLst/>
          </a:prstGeom>
          <a:noFill/>
          <a:ln w="9525">
            <a:noFill/>
            <a:miter lim="800000"/>
            <a:headEnd/>
            <a:tailEnd/>
          </a:ln>
          <a:effectLst/>
        </p:spPr>
        <p:txBody>
          <a:bodyPr>
            <a:spAutoFit/>
          </a:bodyPr>
          <a:lstStyle/>
          <a:p>
            <a:pPr eaLnBrk="0" hangingPunct="0">
              <a:spcBef>
                <a:spcPct val="50000"/>
              </a:spcBef>
              <a:defRPr/>
            </a:pPr>
            <a:r>
              <a:rPr lang="fr-FR" sz="900"/>
              <a:t>© 2008 GS1</a:t>
            </a:r>
          </a:p>
        </p:txBody>
      </p:sp>
      <p:sp>
        <p:nvSpPr>
          <p:cNvPr id="1036" name="Rectangle 12"/>
          <p:cNvSpPr>
            <a:spLocks noGrp="1" noChangeArrowheads="1"/>
          </p:cNvSpPr>
          <p:nvPr>
            <p:ph type="sldNum" sz="quarter" idx="4"/>
          </p:nvPr>
        </p:nvSpPr>
        <p:spPr bwMode="auto">
          <a:xfrm>
            <a:off x="8229600" y="6534150"/>
            <a:ext cx="914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900">
                <a:solidFill>
                  <a:schemeClr val="tx1"/>
                </a:solidFill>
                <a:latin typeface="Arial" charset="0"/>
              </a:defRPr>
            </a:lvl1pPr>
          </a:lstStyle>
          <a:p>
            <a:pPr>
              <a:defRPr/>
            </a:pPr>
            <a:fld id="{05D59273-71B6-420B-8663-BB1D467E525F}" type="slidenum">
              <a:rPr lang="en-US">
                <a:solidFill>
                  <a:srgbClr val="002C6C"/>
                </a:solidFill>
              </a:rPr>
              <a:pPr>
                <a:defRPr/>
              </a:pPr>
              <a:t>‹#›</a:t>
            </a:fld>
            <a:endParaRPr lang="en-US">
              <a:solidFill>
                <a:srgbClr val="002C6C"/>
              </a:solidFill>
            </a:endParaRPr>
          </a:p>
        </p:txBody>
      </p:sp>
      <p:sp>
        <p:nvSpPr>
          <p:cNvPr id="7174" name="Rectangle 13"/>
          <p:cNvSpPr>
            <a:spLocks noGrp="1" noChangeArrowheads="1"/>
          </p:cNvSpPr>
          <p:nvPr>
            <p:ph type="body" idx="1"/>
          </p:nvPr>
        </p:nvSpPr>
        <p:spPr bwMode="auto">
          <a:xfrm>
            <a:off x="533400" y="1543050"/>
            <a:ext cx="7924800" cy="4552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Content—Increase font to 24</a:t>
            </a:r>
          </a:p>
          <a:p>
            <a:pPr lvl="1"/>
            <a:r>
              <a:rPr lang="en-US" smtClean="0"/>
              <a:t>Leave bullet orange and change font to the blue (0 Red, 44 Green, 108 Blue)</a:t>
            </a:r>
          </a:p>
          <a:p>
            <a:pPr lvl="2"/>
            <a:r>
              <a:rPr lang="en-US" smtClean="0"/>
              <a:t>Use custom bullet as dash in orange and change font to the blue</a:t>
            </a:r>
          </a:p>
          <a:p>
            <a:pPr lvl="1"/>
            <a:r>
              <a:rPr lang="en-US" smtClean="0"/>
              <a:t>Second heading</a:t>
            </a:r>
          </a:p>
          <a:p>
            <a:pPr lvl="2"/>
            <a:r>
              <a:rPr lang="en-US" smtClean="0"/>
              <a:t>Third</a:t>
            </a:r>
          </a:p>
        </p:txBody>
      </p:sp>
      <p:pic>
        <p:nvPicPr>
          <p:cNvPr id="7175" name="Picture 24" descr="gs1_4"/>
          <p:cNvPicPr>
            <a:picLocks noChangeAspect="1" noChangeArrowheads="1"/>
          </p:cNvPicPr>
          <p:nvPr/>
        </p:nvPicPr>
        <p:blipFill>
          <a:blip r:embed="rId4" cstate="email"/>
          <a:srcRect/>
          <a:stretch>
            <a:fillRect/>
          </a:stretch>
        </p:blipFill>
        <p:spPr bwMode="auto">
          <a:xfrm>
            <a:off x="603250" y="463550"/>
            <a:ext cx="857250" cy="771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rtl="0" eaLnBrk="0" fontAlgn="base" hangingPunct="0">
        <a:spcBef>
          <a:spcPct val="0"/>
        </a:spcBef>
        <a:spcAft>
          <a:spcPct val="0"/>
        </a:spcAft>
        <a:defRPr sz="3000" b="1">
          <a:solidFill>
            <a:srgbClr val="002C6C"/>
          </a:solidFill>
          <a:latin typeface="+mj-lt"/>
          <a:ea typeface="+mj-ea"/>
          <a:cs typeface="+mj-cs"/>
        </a:defRPr>
      </a:lvl1pPr>
      <a:lvl2pPr algn="l" rtl="0" eaLnBrk="0" fontAlgn="base" hangingPunct="0">
        <a:spcBef>
          <a:spcPct val="0"/>
        </a:spcBef>
        <a:spcAft>
          <a:spcPct val="0"/>
        </a:spcAft>
        <a:defRPr sz="3000" b="1">
          <a:solidFill>
            <a:srgbClr val="002C6C"/>
          </a:solidFill>
          <a:latin typeface="Arial" charset="0"/>
        </a:defRPr>
      </a:lvl2pPr>
      <a:lvl3pPr algn="l" rtl="0" eaLnBrk="0" fontAlgn="base" hangingPunct="0">
        <a:spcBef>
          <a:spcPct val="0"/>
        </a:spcBef>
        <a:spcAft>
          <a:spcPct val="0"/>
        </a:spcAft>
        <a:defRPr sz="3000" b="1">
          <a:solidFill>
            <a:srgbClr val="002C6C"/>
          </a:solidFill>
          <a:latin typeface="Arial" charset="0"/>
        </a:defRPr>
      </a:lvl3pPr>
      <a:lvl4pPr algn="l" rtl="0" eaLnBrk="0" fontAlgn="base" hangingPunct="0">
        <a:spcBef>
          <a:spcPct val="0"/>
        </a:spcBef>
        <a:spcAft>
          <a:spcPct val="0"/>
        </a:spcAft>
        <a:defRPr sz="3000" b="1">
          <a:solidFill>
            <a:srgbClr val="002C6C"/>
          </a:solidFill>
          <a:latin typeface="Arial" charset="0"/>
        </a:defRPr>
      </a:lvl4pPr>
      <a:lvl5pPr algn="l" rtl="0" eaLnBrk="0" fontAlgn="base" hangingPunct="0">
        <a:spcBef>
          <a:spcPct val="0"/>
        </a:spcBef>
        <a:spcAft>
          <a:spcPct val="0"/>
        </a:spcAft>
        <a:defRPr sz="3000" b="1">
          <a:solidFill>
            <a:srgbClr val="002C6C"/>
          </a:solidFill>
          <a:latin typeface="Arial" charset="0"/>
        </a:defRPr>
      </a:lvl5pPr>
      <a:lvl6pPr marL="457200" algn="l" rtl="0" fontAlgn="base">
        <a:spcBef>
          <a:spcPct val="0"/>
        </a:spcBef>
        <a:spcAft>
          <a:spcPct val="0"/>
        </a:spcAft>
        <a:defRPr sz="3000" b="1">
          <a:solidFill>
            <a:srgbClr val="002C6C"/>
          </a:solidFill>
          <a:latin typeface="Arial" charset="0"/>
        </a:defRPr>
      </a:lvl6pPr>
      <a:lvl7pPr marL="914400" algn="l" rtl="0" fontAlgn="base">
        <a:spcBef>
          <a:spcPct val="0"/>
        </a:spcBef>
        <a:spcAft>
          <a:spcPct val="0"/>
        </a:spcAft>
        <a:defRPr sz="3000" b="1">
          <a:solidFill>
            <a:srgbClr val="002C6C"/>
          </a:solidFill>
          <a:latin typeface="Arial" charset="0"/>
        </a:defRPr>
      </a:lvl7pPr>
      <a:lvl8pPr marL="1371600" algn="l" rtl="0" fontAlgn="base">
        <a:spcBef>
          <a:spcPct val="0"/>
        </a:spcBef>
        <a:spcAft>
          <a:spcPct val="0"/>
        </a:spcAft>
        <a:defRPr sz="3000" b="1">
          <a:solidFill>
            <a:srgbClr val="002C6C"/>
          </a:solidFill>
          <a:latin typeface="Arial" charset="0"/>
        </a:defRPr>
      </a:lvl8pPr>
      <a:lvl9pPr marL="1828800" algn="l" rtl="0" fontAlgn="base">
        <a:spcBef>
          <a:spcPct val="0"/>
        </a:spcBef>
        <a:spcAft>
          <a:spcPct val="0"/>
        </a:spcAft>
        <a:defRPr sz="3000" b="1">
          <a:solidFill>
            <a:srgbClr val="002C6C"/>
          </a:solidFill>
          <a:latin typeface="Arial" charset="0"/>
        </a:defRPr>
      </a:lvl9pPr>
    </p:titleStyle>
    <p:bodyStyle>
      <a:lvl1pPr marL="342900" indent="-342900" algn="l" rtl="0" eaLnBrk="0" fontAlgn="base" hangingPunct="0">
        <a:spcBef>
          <a:spcPct val="20000"/>
        </a:spcBef>
        <a:spcAft>
          <a:spcPct val="0"/>
        </a:spcAft>
        <a:buChar char="•"/>
        <a:defRPr sz="2400">
          <a:solidFill>
            <a:srgbClr val="002C6C"/>
          </a:solidFill>
          <a:latin typeface="+mn-lt"/>
          <a:ea typeface="+mn-ea"/>
          <a:cs typeface="+mn-cs"/>
        </a:defRPr>
      </a:lvl1pPr>
      <a:lvl2pPr marL="742950" indent="-285750" algn="l" rtl="0" eaLnBrk="0" fontAlgn="base" hangingPunct="0">
        <a:spcBef>
          <a:spcPct val="20000"/>
        </a:spcBef>
        <a:spcAft>
          <a:spcPct val="0"/>
        </a:spcAft>
        <a:buClr>
          <a:srgbClr val="F26334"/>
        </a:buClr>
        <a:buChar char="•"/>
        <a:defRPr sz="2800">
          <a:solidFill>
            <a:srgbClr val="002C6C"/>
          </a:solidFill>
          <a:latin typeface="+mn-lt"/>
        </a:defRPr>
      </a:lvl2pPr>
      <a:lvl3pPr marL="1143000" indent="-228600" algn="l" rtl="0" eaLnBrk="0" fontAlgn="base" hangingPunct="0">
        <a:spcBef>
          <a:spcPct val="20000"/>
        </a:spcBef>
        <a:spcAft>
          <a:spcPct val="0"/>
        </a:spcAft>
        <a:buClr>
          <a:srgbClr val="F26334"/>
        </a:buClr>
        <a:buFont typeface="Arial" charset="0"/>
        <a:buChar char="–"/>
        <a:defRPr sz="2400">
          <a:solidFill>
            <a:srgbClr val="002C6C"/>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6" name="Picture 22" descr="GS1us Text 13"/>
          <p:cNvPicPr>
            <a:picLocks noChangeAspect="1" noChangeArrowheads="1"/>
          </p:cNvPicPr>
          <p:nvPr/>
        </p:nvPicPr>
        <p:blipFill>
          <a:blip r:embed="rId5" cstate="email">
            <a:lum bright="6000"/>
          </a:blip>
          <a:srcRect/>
          <a:stretch>
            <a:fillRect/>
          </a:stretch>
        </p:blipFill>
        <p:spPr bwMode="auto">
          <a:xfrm>
            <a:off x="0" y="5473700"/>
            <a:ext cx="9144000" cy="1214438"/>
          </a:xfrm>
          <a:prstGeom prst="rect">
            <a:avLst/>
          </a:prstGeom>
          <a:noFill/>
        </p:spPr>
      </p:pic>
      <p:sp>
        <p:nvSpPr>
          <p:cNvPr id="1033" name="Rectangle 9"/>
          <p:cNvSpPr>
            <a:spLocks noGrp="1" noChangeArrowheads="1"/>
          </p:cNvSpPr>
          <p:nvPr>
            <p:ph type="title"/>
          </p:nvPr>
        </p:nvSpPr>
        <p:spPr bwMode="auto">
          <a:xfrm>
            <a:off x="1809750" y="457200"/>
            <a:ext cx="687705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a:t>
            </a:r>
          </a:p>
        </p:txBody>
      </p:sp>
      <p:sp>
        <p:nvSpPr>
          <p:cNvPr id="1035" name="Text Box 11"/>
          <p:cNvSpPr txBox="1">
            <a:spLocks noChangeArrowheads="1"/>
          </p:cNvSpPr>
          <p:nvPr/>
        </p:nvSpPr>
        <p:spPr bwMode="auto">
          <a:xfrm>
            <a:off x="0" y="6629400"/>
            <a:ext cx="2219325" cy="228600"/>
          </a:xfrm>
          <a:prstGeom prst="rect">
            <a:avLst/>
          </a:prstGeom>
          <a:noFill/>
          <a:ln w="9525">
            <a:noFill/>
            <a:miter lim="800000"/>
            <a:headEnd/>
            <a:tailEnd/>
          </a:ln>
          <a:effectLst/>
        </p:spPr>
        <p:txBody>
          <a:bodyPr>
            <a:spAutoFit/>
          </a:bodyPr>
          <a:lstStyle/>
          <a:p>
            <a:pPr eaLnBrk="0" hangingPunct="0">
              <a:spcBef>
                <a:spcPct val="50000"/>
              </a:spcBef>
            </a:pPr>
            <a:r>
              <a:rPr lang="fr-FR" sz="900" smtClean="0"/>
              <a:t>© 2009 GS1 UK</a:t>
            </a:r>
          </a:p>
        </p:txBody>
      </p:sp>
      <p:sp>
        <p:nvSpPr>
          <p:cNvPr id="1037" name="Rectangle 13"/>
          <p:cNvSpPr>
            <a:spLocks noGrp="1" noChangeArrowheads="1"/>
          </p:cNvSpPr>
          <p:nvPr>
            <p:ph type="body" idx="1"/>
          </p:nvPr>
        </p:nvSpPr>
        <p:spPr bwMode="auto">
          <a:xfrm>
            <a:off x="533400" y="1543050"/>
            <a:ext cx="7924800" cy="4552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Content—Increase font to 24</a:t>
            </a:r>
          </a:p>
          <a:p>
            <a:pPr lvl="1"/>
            <a:r>
              <a:rPr lang="en-GB" smtClean="0"/>
              <a:t>Leave bullet orange and change font to the blue (0 Red, 44 Green, 108 Blue)</a:t>
            </a:r>
          </a:p>
          <a:p>
            <a:pPr lvl="2"/>
            <a:r>
              <a:rPr lang="en-GB" smtClean="0"/>
              <a:t>Use custom bullet as dash in orange and change font to the blue</a:t>
            </a:r>
          </a:p>
          <a:p>
            <a:pPr lvl="1"/>
            <a:r>
              <a:rPr lang="en-GB" smtClean="0"/>
              <a:t>Second heading</a:t>
            </a:r>
          </a:p>
          <a:p>
            <a:pPr lvl="2"/>
            <a:r>
              <a:rPr lang="en-GB" smtClean="0"/>
              <a:t>Third</a:t>
            </a:r>
          </a:p>
        </p:txBody>
      </p:sp>
      <p:pic>
        <p:nvPicPr>
          <p:cNvPr id="1049" name="Picture 25" descr="GS1 UK"/>
          <p:cNvPicPr>
            <a:picLocks noChangeAspect="1" noChangeArrowheads="1"/>
          </p:cNvPicPr>
          <p:nvPr/>
        </p:nvPicPr>
        <p:blipFill>
          <a:blip r:embed="rId6" cstate="email"/>
          <a:srcRect/>
          <a:stretch>
            <a:fillRect/>
          </a:stretch>
        </p:blipFill>
        <p:spPr bwMode="auto">
          <a:xfrm>
            <a:off x="506413" y="363538"/>
            <a:ext cx="1179512" cy="984250"/>
          </a:xfrm>
          <a:prstGeom prst="rect">
            <a:avLst/>
          </a:prstGeom>
          <a:noFill/>
        </p:spPr>
      </p:pic>
    </p:spTree>
  </p:cSld>
  <p:clrMap bg1="lt1" tx1="dk1" bg2="lt2" tx2="dk2" accent1="accent1" accent2="accent2" accent3="accent3" accent4="accent4" accent5="accent5" accent6="accent6" hlink="hlink" folHlink="folHlink"/>
  <p:sldLayoutIdLst>
    <p:sldLayoutId id="2147483721" r:id="rId1"/>
    <p:sldLayoutId id="2147483723" r:id="rId2"/>
    <p:sldLayoutId id="2147483761" r:id="rId3"/>
  </p:sldLayoutIdLst>
  <p:txStyles>
    <p:titleStyle>
      <a:lvl1pPr algn="l" rtl="0" fontAlgn="base">
        <a:spcBef>
          <a:spcPct val="0"/>
        </a:spcBef>
        <a:spcAft>
          <a:spcPct val="0"/>
        </a:spcAft>
        <a:defRPr sz="3000" b="1">
          <a:solidFill>
            <a:srgbClr val="002C6C"/>
          </a:solidFill>
          <a:latin typeface="+mj-lt"/>
          <a:ea typeface="+mj-ea"/>
          <a:cs typeface="+mj-cs"/>
        </a:defRPr>
      </a:lvl1pPr>
      <a:lvl2pPr algn="l" rtl="0" fontAlgn="base">
        <a:spcBef>
          <a:spcPct val="0"/>
        </a:spcBef>
        <a:spcAft>
          <a:spcPct val="0"/>
        </a:spcAft>
        <a:defRPr sz="3000" b="1">
          <a:solidFill>
            <a:srgbClr val="002C6C"/>
          </a:solidFill>
          <a:latin typeface="Arial" charset="0"/>
        </a:defRPr>
      </a:lvl2pPr>
      <a:lvl3pPr algn="l" rtl="0" fontAlgn="base">
        <a:spcBef>
          <a:spcPct val="0"/>
        </a:spcBef>
        <a:spcAft>
          <a:spcPct val="0"/>
        </a:spcAft>
        <a:defRPr sz="3000" b="1">
          <a:solidFill>
            <a:srgbClr val="002C6C"/>
          </a:solidFill>
          <a:latin typeface="Arial" charset="0"/>
        </a:defRPr>
      </a:lvl3pPr>
      <a:lvl4pPr algn="l" rtl="0" fontAlgn="base">
        <a:spcBef>
          <a:spcPct val="0"/>
        </a:spcBef>
        <a:spcAft>
          <a:spcPct val="0"/>
        </a:spcAft>
        <a:defRPr sz="3000" b="1">
          <a:solidFill>
            <a:srgbClr val="002C6C"/>
          </a:solidFill>
          <a:latin typeface="Arial" charset="0"/>
        </a:defRPr>
      </a:lvl4pPr>
      <a:lvl5pPr algn="l" rtl="0" fontAlgn="base">
        <a:spcBef>
          <a:spcPct val="0"/>
        </a:spcBef>
        <a:spcAft>
          <a:spcPct val="0"/>
        </a:spcAft>
        <a:defRPr sz="3000" b="1">
          <a:solidFill>
            <a:srgbClr val="002C6C"/>
          </a:solidFill>
          <a:latin typeface="Arial" charset="0"/>
        </a:defRPr>
      </a:lvl5pPr>
      <a:lvl6pPr marL="457200" algn="l" rtl="0" fontAlgn="base">
        <a:spcBef>
          <a:spcPct val="0"/>
        </a:spcBef>
        <a:spcAft>
          <a:spcPct val="0"/>
        </a:spcAft>
        <a:defRPr sz="3000" b="1">
          <a:solidFill>
            <a:srgbClr val="002C6C"/>
          </a:solidFill>
          <a:latin typeface="Arial" charset="0"/>
        </a:defRPr>
      </a:lvl6pPr>
      <a:lvl7pPr marL="914400" algn="l" rtl="0" fontAlgn="base">
        <a:spcBef>
          <a:spcPct val="0"/>
        </a:spcBef>
        <a:spcAft>
          <a:spcPct val="0"/>
        </a:spcAft>
        <a:defRPr sz="3000" b="1">
          <a:solidFill>
            <a:srgbClr val="002C6C"/>
          </a:solidFill>
          <a:latin typeface="Arial" charset="0"/>
        </a:defRPr>
      </a:lvl7pPr>
      <a:lvl8pPr marL="1371600" algn="l" rtl="0" fontAlgn="base">
        <a:spcBef>
          <a:spcPct val="0"/>
        </a:spcBef>
        <a:spcAft>
          <a:spcPct val="0"/>
        </a:spcAft>
        <a:defRPr sz="3000" b="1">
          <a:solidFill>
            <a:srgbClr val="002C6C"/>
          </a:solidFill>
          <a:latin typeface="Arial" charset="0"/>
        </a:defRPr>
      </a:lvl8pPr>
      <a:lvl9pPr marL="1828800" algn="l" rtl="0" fontAlgn="base">
        <a:spcBef>
          <a:spcPct val="0"/>
        </a:spcBef>
        <a:spcAft>
          <a:spcPct val="0"/>
        </a:spcAft>
        <a:defRPr sz="3000" b="1">
          <a:solidFill>
            <a:srgbClr val="002C6C"/>
          </a:solidFill>
          <a:latin typeface="Arial" charset="0"/>
        </a:defRPr>
      </a:lvl9pPr>
    </p:titleStyle>
    <p:bodyStyle>
      <a:lvl1pPr marL="342900" indent="-342900" algn="l" rtl="0" fontAlgn="base">
        <a:spcBef>
          <a:spcPct val="20000"/>
        </a:spcBef>
        <a:spcAft>
          <a:spcPct val="0"/>
        </a:spcAft>
        <a:defRPr sz="2400">
          <a:solidFill>
            <a:srgbClr val="002C6C"/>
          </a:solidFill>
          <a:latin typeface="+mn-lt"/>
          <a:ea typeface="+mn-ea"/>
          <a:cs typeface="+mn-cs"/>
        </a:defRPr>
      </a:lvl1pPr>
      <a:lvl2pPr marL="742950" indent="-285750" algn="l" rtl="0" fontAlgn="base">
        <a:spcBef>
          <a:spcPct val="20000"/>
        </a:spcBef>
        <a:spcAft>
          <a:spcPct val="0"/>
        </a:spcAft>
        <a:buClr>
          <a:srgbClr val="F26334"/>
        </a:buClr>
        <a:buChar char="•"/>
        <a:defRPr>
          <a:solidFill>
            <a:srgbClr val="002C6C"/>
          </a:solidFill>
          <a:latin typeface="+mn-lt"/>
        </a:defRPr>
      </a:lvl2pPr>
      <a:lvl3pPr marL="1143000" indent="-228600" algn="l" rtl="0" fontAlgn="base">
        <a:spcBef>
          <a:spcPct val="20000"/>
        </a:spcBef>
        <a:spcAft>
          <a:spcPct val="0"/>
        </a:spcAft>
        <a:buClr>
          <a:srgbClr val="F26334"/>
        </a:buClr>
        <a:buFont typeface="Arial" charset="0"/>
        <a:buChar char="–"/>
        <a:defRPr>
          <a:solidFill>
            <a:srgbClr val="002C6C"/>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38914" name="Picture 11" descr="SCLogo_Horiz_White_PPT"/>
          <p:cNvPicPr>
            <a:picLocks noChangeAspect="1" noChangeArrowheads="1"/>
          </p:cNvPicPr>
          <p:nvPr userDrawn="1"/>
        </p:nvPicPr>
        <p:blipFill>
          <a:blip r:embed="rId3" cstate="email"/>
          <a:srcRect/>
          <a:stretch>
            <a:fillRect/>
          </a:stretch>
        </p:blipFill>
        <p:spPr bwMode="auto">
          <a:xfrm>
            <a:off x="6934200" y="6442075"/>
            <a:ext cx="1981200" cy="339725"/>
          </a:xfrm>
          <a:prstGeom prst="rect">
            <a:avLst/>
          </a:prstGeom>
          <a:noFill/>
          <a:ln w="9525">
            <a:noFill/>
            <a:miter lim="800000"/>
            <a:headEnd/>
            <a:tailEnd/>
          </a:ln>
        </p:spPr>
      </p:pic>
      <p:sp>
        <p:nvSpPr>
          <p:cNvPr id="38915" name="Rectangle 5"/>
          <p:cNvSpPr>
            <a:spLocks noGrp="1" noChangeArrowheads="1"/>
          </p:cNvSpPr>
          <p:nvPr>
            <p:ph type="title"/>
          </p:nvPr>
        </p:nvSpPr>
        <p:spPr bwMode="auto">
          <a:xfrm>
            <a:off x="449263" y="363538"/>
            <a:ext cx="8072437" cy="838200"/>
          </a:xfrm>
          <a:prstGeom prst="rect">
            <a:avLst/>
          </a:prstGeom>
          <a:noFill/>
          <a:ln w="9525">
            <a:noFill/>
            <a:miter lim="800000"/>
            <a:headEnd/>
            <a:tailEnd/>
          </a:ln>
        </p:spPr>
        <p:txBody>
          <a:bodyPr vert="horz" wrap="square" lIns="0" tIns="45720" rIns="91440" bIns="137160" numCol="1" anchor="b" anchorCtr="0" compatLnSpc="1">
            <a:prstTxWarp prst="textNoShape">
              <a:avLst/>
            </a:prstTxWarp>
          </a:bodyPr>
          <a:lstStyle/>
          <a:p>
            <a:pPr lvl="0"/>
            <a:r>
              <a:rPr lang="en-US" smtClean="0"/>
              <a:t>Click to edit Master title style</a:t>
            </a:r>
          </a:p>
        </p:txBody>
      </p:sp>
      <p:sp>
        <p:nvSpPr>
          <p:cNvPr id="38916" name="Rectangle 6"/>
          <p:cNvSpPr>
            <a:spLocks noGrp="1" noChangeArrowheads="1"/>
          </p:cNvSpPr>
          <p:nvPr>
            <p:ph type="body" idx="1"/>
          </p:nvPr>
        </p:nvSpPr>
        <p:spPr bwMode="auto">
          <a:xfrm>
            <a:off x="449263" y="1493838"/>
            <a:ext cx="8161337" cy="46021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0311" name="Rectangle 7"/>
          <p:cNvSpPr>
            <a:spLocks noGrp="1" noChangeArrowheads="1"/>
          </p:cNvSpPr>
          <p:nvPr>
            <p:ph type="ftr" sz="quarter" idx="3"/>
          </p:nvPr>
        </p:nvSpPr>
        <p:spPr bwMode="auto">
          <a:xfrm>
            <a:off x="285750" y="6553200"/>
            <a:ext cx="3810000" cy="304800"/>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bodyPr>
          <a:lstStyle>
            <a:lvl1pPr eaLnBrk="0" hangingPunct="0">
              <a:defRPr sz="800">
                <a:solidFill>
                  <a:schemeClr val="accent1"/>
                </a:solidFill>
                <a:latin typeface="Arial" charset="0"/>
                <a:cs typeface="Arial" charset="0"/>
              </a:defRPr>
            </a:lvl1pPr>
          </a:lstStyle>
          <a:p>
            <a:pPr>
              <a:spcBef>
                <a:spcPct val="0"/>
              </a:spcBef>
              <a:defRPr/>
            </a:pPr>
            <a:r>
              <a:rPr lang="en-US">
                <a:solidFill>
                  <a:srgbClr val="FFFFFF"/>
                </a:solidFill>
              </a:rPr>
              <a:t>© 2009 Sterling Commerce. All rights reserved. Confidential and Proprietary.</a:t>
            </a:r>
          </a:p>
        </p:txBody>
      </p:sp>
      <p:sp>
        <p:nvSpPr>
          <p:cNvPr id="1250312" name="Rectangle 8"/>
          <p:cNvSpPr>
            <a:spLocks noGrp="1" noChangeArrowheads="1"/>
          </p:cNvSpPr>
          <p:nvPr>
            <p:ph type="sldNum" sz="quarter" idx="4"/>
          </p:nvPr>
        </p:nvSpPr>
        <p:spPr bwMode="auto">
          <a:xfrm>
            <a:off x="4294188" y="6553200"/>
            <a:ext cx="546100" cy="304800"/>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bodyPr>
          <a:lstStyle>
            <a:lvl1pPr algn="ctr" eaLnBrk="0" hangingPunct="0">
              <a:defRPr sz="900">
                <a:solidFill>
                  <a:schemeClr val="accent1"/>
                </a:solidFill>
                <a:latin typeface="Arial" charset="0"/>
                <a:cs typeface="Arial" charset="0"/>
              </a:defRPr>
            </a:lvl1pPr>
          </a:lstStyle>
          <a:p>
            <a:pPr>
              <a:spcBef>
                <a:spcPct val="0"/>
              </a:spcBef>
              <a:defRPr/>
            </a:pPr>
            <a:fld id="{A576BDF0-B4B7-423C-BDB2-4D0E771EFDF0}" type="slidenum">
              <a:rPr lang="en-US">
                <a:solidFill>
                  <a:srgbClr val="FFFFFF"/>
                </a:solidFill>
              </a:rPr>
              <a:pPr>
                <a:spcBef>
                  <a:spcPct val="0"/>
                </a:spcBef>
                <a:defRPr/>
              </a:pPr>
              <a:t>‹#›</a:t>
            </a:fld>
            <a:endParaRPr lang="en-US">
              <a:solidFill>
                <a:srgbClr val="FFFFFF"/>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800" b="1">
          <a:solidFill>
            <a:schemeClr val="tx2"/>
          </a:solidFill>
          <a:latin typeface="+mj-lt"/>
          <a:ea typeface="+mj-ea"/>
          <a:cs typeface="+mj-cs"/>
        </a:defRPr>
      </a:lvl1pPr>
      <a:lvl2pPr algn="l" rtl="0" eaLnBrk="0" fontAlgn="base" hangingPunct="0">
        <a:lnSpc>
          <a:spcPct val="90000"/>
        </a:lnSpc>
        <a:spcBef>
          <a:spcPct val="0"/>
        </a:spcBef>
        <a:spcAft>
          <a:spcPct val="0"/>
        </a:spcAft>
        <a:defRPr sz="2800" b="1">
          <a:solidFill>
            <a:schemeClr val="tx2"/>
          </a:solidFill>
          <a:latin typeface="Arial" charset="0"/>
        </a:defRPr>
      </a:lvl2pPr>
      <a:lvl3pPr algn="l" rtl="0" eaLnBrk="0" fontAlgn="base" hangingPunct="0">
        <a:lnSpc>
          <a:spcPct val="90000"/>
        </a:lnSpc>
        <a:spcBef>
          <a:spcPct val="0"/>
        </a:spcBef>
        <a:spcAft>
          <a:spcPct val="0"/>
        </a:spcAft>
        <a:defRPr sz="2800" b="1">
          <a:solidFill>
            <a:schemeClr val="tx2"/>
          </a:solidFill>
          <a:latin typeface="Arial" charset="0"/>
        </a:defRPr>
      </a:lvl3pPr>
      <a:lvl4pPr algn="l" rtl="0" eaLnBrk="0" fontAlgn="base" hangingPunct="0">
        <a:lnSpc>
          <a:spcPct val="90000"/>
        </a:lnSpc>
        <a:spcBef>
          <a:spcPct val="0"/>
        </a:spcBef>
        <a:spcAft>
          <a:spcPct val="0"/>
        </a:spcAft>
        <a:defRPr sz="2800" b="1">
          <a:solidFill>
            <a:schemeClr val="tx2"/>
          </a:solidFill>
          <a:latin typeface="Arial" charset="0"/>
        </a:defRPr>
      </a:lvl4pPr>
      <a:lvl5pPr algn="l" rtl="0" eaLnBrk="0" fontAlgn="base" hangingPunct="0">
        <a:lnSpc>
          <a:spcPct val="90000"/>
        </a:lnSpc>
        <a:spcBef>
          <a:spcPct val="0"/>
        </a:spcBef>
        <a:spcAft>
          <a:spcPct val="0"/>
        </a:spcAft>
        <a:defRPr sz="2800" b="1">
          <a:solidFill>
            <a:schemeClr val="tx2"/>
          </a:solidFill>
          <a:latin typeface="Arial" charset="0"/>
        </a:defRPr>
      </a:lvl5pPr>
      <a:lvl6pPr marL="457200" algn="l" rtl="0" fontAlgn="base">
        <a:lnSpc>
          <a:spcPct val="90000"/>
        </a:lnSpc>
        <a:spcBef>
          <a:spcPct val="0"/>
        </a:spcBef>
        <a:spcAft>
          <a:spcPct val="0"/>
        </a:spcAft>
        <a:defRPr sz="2800" b="1">
          <a:solidFill>
            <a:schemeClr val="tx2"/>
          </a:solidFill>
          <a:latin typeface="Arial" charset="0"/>
        </a:defRPr>
      </a:lvl6pPr>
      <a:lvl7pPr marL="914400" algn="l" rtl="0" fontAlgn="base">
        <a:lnSpc>
          <a:spcPct val="90000"/>
        </a:lnSpc>
        <a:spcBef>
          <a:spcPct val="0"/>
        </a:spcBef>
        <a:spcAft>
          <a:spcPct val="0"/>
        </a:spcAft>
        <a:defRPr sz="2800" b="1">
          <a:solidFill>
            <a:schemeClr val="tx2"/>
          </a:solidFill>
          <a:latin typeface="Arial" charset="0"/>
        </a:defRPr>
      </a:lvl7pPr>
      <a:lvl8pPr marL="1371600" algn="l" rtl="0" fontAlgn="base">
        <a:lnSpc>
          <a:spcPct val="90000"/>
        </a:lnSpc>
        <a:spcBef>
          <a:spcPct val="0"/>
        </a:spcBef>
        <a:spcAft>
          <a:spcPct val="0"/>
        </a:spcAft>
        <a:defRPr sz="2800" b="1">
          <a:solidFill>
            <a:schemeClr val="tx2"/>
          </a:solidFill>
          <a:latin typeface="Arial" charset="0"/>
        </a:defRPr>
      </a:lvl8pPr>
      <a:lvl9pPr marL="1828800" algn="l" rtl="0" fontAlgn="base">
        <a:lnSpc>
          <a:spcPct val="90000"/>
        </a:lnSpc>
        <a:spcBef>
          <a:spcPct val="0"/>
        </a:spcBef>
        <a:spcAft>
          <a:spcPct val="0"/>
        </a:spcAft>
        <a:defRPr sz="2800" b="1">
          <a:solidFill>
            <a:schemeClr val="tx2"/>
          </a:solidFill>
          <a:latin typeface="Arial" charset="0"/>
        </a:defRPr>
      </a:lvl9pPr>
    </p:titleStyle>
    <p:bodyStyle>
      <a:lvl1pPr marL="285750" indent="-285750" algn="l" rtl="0" eaLnBrk="0" fontAlgn="base" hangingPunct="0">
        <a:spcBef>
          <a:spcPct val="30000"/>
        </a:spcBef>
        <a:spcAft>
          <a:spcPct val="0"/>
        </a:spcAft>
        <a:buBlip>
          <a:blip r:embed="rId4"/>
        </a:buBlip>
        <a:defRPr sz="2400">
          <a:solidFill>
            <a:srgbClr val="595959"/>
          </a:solidFill>
          <a:latin typeface="+mn-lt"/>
          <a:ea typeface="+mn-ea"/>
          <a:cs typeface="+mn-cs"/>
        </a:defRPr>
      </a:lvl1pPr>
      <a:lvl2pPr marL="568325" indent="-168275" algn="l" rtl="0" eaLnBrk="0" fontAlgn="base" hangingPunct="0">
        <a:spcBef>
          <a:spcPct val="30000"/>
        </a:spcBef>
        <a:spcAft>
          <a:spcPct val="0"/>
        </a:spcAft>
        <a:buSzPct val="100000"/>
        <a:buFont typeface="Times" charset="0"/>
        <a:buChar char="•"/>
        <a:defRPr sz="2000">
          <a:solidFill>
            <a:schemeClr val="tx2"/>
          </a:solidFill>
          <a:latin typeface="+mn-lt"/>
        </a:defRPr>
      </a:lvl2pPr>
      <a:lvl3pPr marL="971550" indent="-168275" algn="l" rtl="0" eaLnBrk="0" fontAlgn="base" hangingPunct="0">
        <a:spcBef>
          <a:spcPct val="30000"/>
        </a:spcBef>
        <a:spcAft>
          <a:spcPct val="0"/>
        </a:spcAft>
        <a:buClr>
          <a:schemeClr val="tx1"/>
        </a:buClr>
        <a:buFont typeface="Webdings" pitchFamily="18" charset="2"/>
        <a:buChar char="4"/>
        <a:defRPr>
          <a:solidFill>
            <a:srgbClr val="595959"/>
          </a:solidFill>
          <a:latin typeface="+mn-lt"/>
        </a:defRPr>
      </a:lvl3pPr>
      <a:lvl4pPr marL="1263650" indent="-177800" algn="l" rtl="0" eaLnBrk="0" fontAlgn="base" hangingPunct="0">
        <a:spcBef>
          <a:spcPct val="30000"/>
        </a:spcBef>
        <a:spcAft>
          <a:spcPct val="0"/>
        </a:spcAft>
        <a:buSzPct val="100000"/>
        <a:buChar char="–"/>
        <a:defRPr>
          <a:solidFill>
            <a:schemeClr val="bg2"/>
          </a:solidFill>
          <a:latin typeface="+mn-lt"/>
        </a:defRPr>
      </a:lvl4pPr>
      <a:lvl5pPr marL="1547813" indent="-169863" algn="l" rtl="0" eaLnBrk="0" fontAlgn="base" hangingPunct="0">
        <a:spcBef>
          <a:spcPct val="30000"/>
        </a:spcBef>
        <a:spcAft>
          <a:spcPct val="0"/>
        </a:spcAft>
        <a:buFont typeface="Wingdings" pitchFamily="2" charset="2"/>
        <a:buChar char="ú"/>
        <a:defRPr>
          <a:solidFill>
            <a:srgbClr val="595959"/>
          </a:solidFill>
          <a:latin typeface="+mn-lt"/>
        </a:defRPr>
      </a:lvl5pPr>
      <a:lvl6pPr marL="2005013" indent="-169863" algn="l" rtl="0" fontAlgn="base">
        <a:spcBef>
          <a:spcPct val="30000"/>
        </a:spcBef>
        <a:spcAft>
          <a:spcPct val="0"/>
        </a:spcAft>
        <a:buFont typeface="Wingdings" pitchFamily="2" charset="2"/>
        <a:buChar char="ú"/>
        <a:defRPr>
          <a:solidFill>
            <a:srgbClr val="595959"/>
          </a:solidFill>
          <a:latin typeface="+mn-lt"/>
        </a:defRPr>
      </a:lvl6pPr>
      <a:lvl7pPr marL="2462213" indent="-169863" algn="l" rtl="0" fontAlgn="base">
        <a:spcBef>
          <a:spcPct val="30000"/>
        </a:spcBef>
        <a:spcAft>
          <a:spcPct val="0"/>
        </a:spcAft>
        <a:buFont typeface="Wingdings" pitchFamily="2" charset="2"/>
        <a:buChar char="ú"/>
        <a:defRPr>
          <a:solidFill>
            <a:srgbClr val="595959"/>
          </a:solidFill>
          <a:latin typeface="+mn-lt"/>
        </a:defRPr>
      </a:lvl7pPr>
      <a:lvl8pPr marL="2919413" indent="-169863" algn="l" rtl="0" fontAlgn="base">
        <a:spcBef>
          <a:spcPct val="30000"/>
        </a:spcBef>
        <a:spcAft>
          <a:spcPct val="0"/>
        </a:spcAft>
        <a:buFont typeface="Wingdings" pitchFamily="2" charset="2"/>
        <a:buChar char="ú"/>
        <a:defRPr>
          <a:solidFill>
            <a:srgbClr val="595959"/>
          </a:solidFill>
          <a:latin typeface="+mn-lt"/>
        </a:defRPr>
      </a:lvl8pPr>
      <a:lvl9pPr marL="3376613" indent="-169863" algn="l" rtl="0" fontAlgn="base">
        <a:spcBef>
          <a:spcPct val="30000"/>
        </a:spcBef>
        <a:spcAft>
          <a:spcPct val="0"/>
        </a:spcAft>
        <a:buFont typeface="Wingdings" pitchFamily="2" charset="2"/>
        <a:buChar char="ú"/>
        <a:defRPr>
          <a:solidFill>
            <a:srgbClr val="5959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2" descr="GS1us Tex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473700"/>
            <a:ext cx="91440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9"/>
          <p:cNvSpPr>
            <a:spLocks noGrp="1" noChangeArrowheads="1"/>
          </p:cNvSpPr>
          <p:nvPr>
            <p:ph type="title"/>
          </p:nvPr>
        </p:nvSpPr>
        <p:spPr bwMode="auto">
          <a:xfrm>
            <a:off x="1809750" y="457200"/>
            <a:ext cx="6877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Click</a:t>
            </a:r>
          </a:p>
        </p:txBody>
      </p:sp>
      <p:sp>
        <p:nvSpPr>
          <p:cNvPr id="1028" name="Text Box 11"/>
          <p:cNvSpPr txBox="1">
            <a:spLocks noChangeArrowheads="1"/>
          </p:cNvSpPr>
          <p:nvPr/>
        </p:nvSpPr>
        <p:spPr bwMode="auto">
          <a:xfrm>
            <a:off x="0" y="6629400"/>
            <a:ext cx="2219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a:spcBef>
                <a:spcPct val="50000"/>
              </a:spcBef>
              <a:defRPr/>
            </a:pPr>
            <a:r>
              <a:rPr lang="fr-FR" sz="900" smtClean="0"/>
              <a:t>© 2010 GS1</a:t>
            </a:r>
          </a:p>
        </p:txBody>
      </p:sp>
      <p:sp>
        <p:nvSpPr>
          <p:cNvPr id="1036" name="Rectangle 12"/>
          <p:cNvSpPr>
            <a:spLocks noGrp="1" noChangeArrowheads="1"/>
          </p:cNvSpPr>
          <p:nvPr>
            <p:ph type="sldNum" sz="quarter" idx="4"/>
          </p:nvPr>
        </p:nvSpPr>
        <p:spPr bwMode="auto">
          <a:xfrm>
            <a:off x="8229600" y="6534150"/>
            <a:ext cx="914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900">
                <a:solidFill>
                  <a:schemeClr val="tx1"/>
                </a:solidFill>
              </a:defRPr>
            </a:lvl1pPr>
          </a:lstStyle>
          <a:p>
            <a:pPr>
              <a:defRPr/>
            </a:pPr>
            <a:fld id="{576A3C73-4A19-4D22-9669-B3B2A598F74F}" type="slidenum">
              <a:rPr lang="en-US">
                <a:solidFill>
                  <a:srgbClr val="002C6C"/>
                </a:solidFill>
              </a:rPr>
              <a:pPr>
                <a:defRPr/>
              </a:pPr>
              <a:t>‹#›</a:t>
            </a:fld>
            <a:endParaRPr lang="en-US">
              <a:solidFill>
                <a:srgbClr val="002C6C"/>
              </a:solidFill>
            </a:endParaRPr>
          </a:p>
        </p:txBody>
      </p:sp>
      <p:sp>
        <p:nvSpPr>
          <p:cNvPr id="1030" name="Rectangle 13"/>
          <p:cNvSpPr>
            <a:spLocks noGrp="1" noChangeArrowheads="1"/>
          </p:cNvSpPr>
          <p:nvPr>
            <p:ph type="body" idx="1"/>
          </p:nvPr>
        </p:nvSpPr>
        <p:spPr bwMode="auto">
          <a:xfrm>
            <a:off x="533400" y="1543050"/>
            <a:ext cx="79248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Content—Increase font to 24</a:t>
            </a:r>
          </a:p>
          <a:p>
            <a:pPr lvl="1"/>
            <a:r>
              <a:rPr lang="en-US" smtClean="0"/>
              <a:t>Leave bullet orange and change font to the blue (0 Red, 44 Green, 108 Blue)</a:t>
            </a:r>
          </a:p>
          <a:p>
            <a:pPr lvl="2"/>
            <a:r>
              <a:rPr lang="en-US" smtClean="0"/>
              <a:t>Use custom bullet as dash in orange and change font to the blue</a:t>
            </a:r>
          </a:p>
          <a:p>
            <a:pPr lvl="1"/>
            <a:r>
              <a:rPr lang="en-US" smtClean="0"/>
              <a:t>Second heading</a:t>
            </a:r>
          </a:p>
          <a:p>
            <a:pPr lvl="2"/>
            <a:r>
              <a:rPr lang="en-US" smtClean="0"/>
              <a:t>Third</a:t>
            </a:r>
          </a:p>
        </p:txBody>
      </p:sp>
      <p:pic>
        <p:nvPicPr>
          <p:cNvPr id="1031" name="Picture 24" descr="gs1_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3250" y="463550"/>
            <a:ext cx="8572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97000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rtl="0" eaLnBrk="0" fontAlgn="base" hangingPunct="0">
        <a:spcBef>
          <a:spcPct val="0"/>
        </a:spcBef>
        <a:spcAft>
          <a:spcPct val="0"/>
        </a:spcAft>
        <a:defRPr sz="3000" b="1">
          <a:solidFill>
            <a:srgbClr val="002C6C"/>
          </a:solidFill>
          <a:latin typeface="+mj-lt"/>
          <a:ea typeface="+mj-ea"/>
          <a:cs typeface="+mj-cs"/>
        </a:defRPr>
      </a:lvl1pPr>
      <a:lvl2pPr algn="l" rtl="0" eaLnBrk="0" fontAlgn="base" hangingPunct="0">
        <a:spcBef>
          <a:spcPct val="0"/>
        </a:spcBef>
        <a:spcAft>
          <a:spcPct val="0"/>
        </a:spcAft>
        <a:defRPr sz="3000" b="1">
          <a:solidFill>
            <a:srgbClr val="002C6C"/>
          </a:solidFill>
          <a:latin typeface="Arial" charset="0"/>
        </a:defRPr>
      </a:lvl2pPr>
      <a:lvl3pPr algn="l" rtl="0" eaLnBrk="0" fontAlgn="base" hangingPunct="0">
        <a:spcBef>
          <a:spcPct val="0"/>
        </a:spcBef>
        <a:spcAft>
          <a:spcPct val="0"/>
        </a:spcAft>
        <a:defRPr sz="3000" b="1">
          <a:solidFill>
            <a:srgbClr val="002C6C"/>
          </a:solidFill>
          <a:latin typeface="Arial" charset="0"/>
        </a:defRPr>
      </a:lvl3pPr>
      <a:lvl4pPr algn="l" rtl="0" eaLnBrk="0" fontAlgn="base" hangingPunct="0">
        <a:spcBef>
          <a:spcPct val="0"/>
        </a:spcBef>
        <a:spcAft>
          <a:spcPct val="0"/>
        </a:spcAft>
        <a:defRPr sz="3000" b="1">
          <a:solidFill>
            <a:srgbClr val="002C6C"/>
          </a:solidFill>
          <a:latin typeface="Arial" charset="0"/>
        </a:defRPr>
      </a:lvl4pPr>
      <a:lvl5pPr algn="l" rtl="0" eaLnBrk="0" fontAlgn="base" hangingPunct="0">
        <a:spcBef>
          <a:spcPct val="0"/>
        </a:spcBef>
        <a:spcAft>
          <a:spcPct val="0"/>
        </a:spcAft>
        <a:defRPr sz="3000" b="1">
          <a:solidFill>
            <a:srgbClr val="002C6C"/>
          </a:solidFill>
          <a:latin typeface="Arial" charset="0"/>
        </a:defRPr>
      </a:lvl5pPr>
      <a:lvl6pPr marL="457200" algn="l" rtl="0" fontAlgn="base">
        <a:spcBef>
          <a:spcPct val="0"/>
        </a:spcBef>
        <a:spcAft>
          <a:spcPct val="0"/>
        </a:spcAft>
        <a:defRPr sz="3000" b="1">
          <a:solidFill>
            <a:srgbClr val="002C6C"/>
          </a:solidFill>
          <a:latin typeface="Arial" charset="0"/>
        </a:defRPr>
      </a:lvl6pPr>
      <a:lvl7pPr marL="914400" algn="l" rtl="0" fontAlgn="base">
        <a:spcBef>
          <a:spcPct val="0"/>
        </a:spcBef>
        <a:spcAft>
          <a:spcPct val="0"/>
        </a:spcAft>
        <a:defRPr sz="3000" b="1">
          <a:solidFill>
            <a:srgbClr val="002C6C"/>
          </a:solidFill>
          <a:latin typeface="Arial" charset="0"/>
        </a:defRPr>
      </a:lvl7pPr>
      <a:lvl8pPr marL="1371600" algn="l" rtl="0" fontAlgn="base">
        <a:spcBef>
          <a:spcPct val="0"/>
        </a:spcBef>
        <a:spcAft>
          <a:spcPct val="0"/>
        </a:spcAft>
        <a:defRPr sz="3000" b="1">
          <a:solidFill>
            <a:srgbClr val="002C6C"/>
          </a:solidFill>
          <a:latin typeface="Arial" charset="0"/>
        </a:defRPr>
      </a:lvl8pPr>
      <a:lvl9pPr marL="1828800" algn="l" rtl="0" fontAlgn="base">
        <a:spcBef>
          <a:spcPct val="0"/>
        </a:spcBef>
        <a:spcAft>
          <a:spcPct val="0"/>
        </a:spcAft>
        <a:defRPr sz="3000" b="1">
          <a:solidFill>
            <a:srgbClr val="002C6C"/>
          </a:solidFill>
          <a:latin typeface="Arial" charset="0"/>
        </a:defRPr>
      </a:lvl9pPr>
    </p:titleStyle>
    <p:bodyStyle>
      <a:lvl1pPr marL="342900" indent="-342900" algn="l" rtl="0" eaLnBrk="0" fontAlgn="base" hangingPunct="0">
        <a:spcBef>
          <a:spcPct val="20000"/>
        </a:spcBef>
        <a:spcAft>
          <a:spcPct val="0"/>
        </a:spcAft>
        <a:buChar char="•"/>
        <a:defRPr sz="2400">
          <a:solidFill>
            <a:srgbClr val="002C6C"/>
          </a:solidFill>
          <a:latin typeface="+mn-lt"/>
          <a:ea typeface="+mn-ea"/>
          <a:cs typeface="+mn-cs"/>
        </a:defRPr>
      </a:lvl1pPr>
      <a:lvl2pPr marL="742950" indent="-285750" algn="l" rtl="0" eaLnBrk="0" fontAlgn="base" hangingPunct="0">
        <a:spcBef>
          <a:spcPct val="20000"/>
        </a:spcBef>
        <a:spcAft>
          <a:spcPct val="0"/>
        </a:spcAft>
        <a:buClr>
          <a:srgbClr val="F26334"/>
        </a:buClr>
        <a:buChar char="•"/>
        <a:defRPr sz="2800">
          <a:solidFill>
            <a:srgbClr val="002C6C"/>
          </a:solidFill>
          <a:latin typeface="+mn-lt"/>
        </a:defRPr>
      </a:lvl2pPr>
      <a:lvl3pPr marL="1143000" indent="-228600" algn="l" rtl="0" eaLnBrk="0" fontAlgn="base" hangingPunct="0">
        <a:spcBef>
          <a:spcPct val="20000"/>
        </a:spcBef>
        <a:spcAft>
          <a:spcPct val="0"/>
        </a:spcAft>
        <a:buClr>
          <a:srgbClr val="F26334"/>
        </a:buClr>
        <a:buFont typeface="Arial" charset="0"/>
        <a:buChar char="–"/>
        <a:defRPr sz="2400">
          <a:solidFill>
            <a:srgbClr val="002C6C"/>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6.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33.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6.xml"/><Relationship Id="rId6" Type="http://schemas.openxmlformats.org/officeDocument/2006/relationships/image" Target="../media/image39.png"/><Relationship Id="rId5" Type="http://schemas.openxmlformats.org/officeDocument/2006/relationships/image" Target="../media/image38.emf"/><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regenald.kramer@gs1.org"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6.jpeg"/><Relationship Id="rId4" Type="http://schemas.openxmlformats.org/officeDocument/2006/relationships/hyperlink" Target="http://www.primeprint.com/prime/images/shaking%20hands.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07359" y="1367731"/>
            <a:ext cx="5536641" cy="1929139"/>
          </a:xfrm>
        </p:spPr>
        <p:txBody>
          <a:bodyPr/>
          <a:lstStyle/>
          <a:p>
            <a:r>
              <a:rPr lang="en-US" dirty="0" smtClean="0">
                <a:solidFill>
                  <a:schemeClr val="tx1"/>
                </a:solidFill>
              </a:rPr>
              <a:t>Upstream Integration</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400" dirty="0" smtClean="0">
                <a:solidFill>
                  <a:schemeClr val="tx1"/>
                </a:solidFill>
              </a:rPr>
              <a:t>Brooklyn NY, 25 March 2011 </a:t>
            </a:r>
            <a:r>
              <a:rPr lang="en-US" sz="2800" dirty="0" smtClean="0">
                <a:solidFill>
                  <a:schemeClr val="tx1"/>
                </a:solidFill>
              </a:rPr>
              <a:t/>
            </a:r>
            <a:br>
              <a:rPr lang="en-US" sz="2800" dirty="0" smtClean="0">
                <a:solidFill>
                  <a:schemeClr val="tx1"/>
                </a:solidFill>
              </a:rPr>
            </a:br>
            <a:endParaRPr lang="en-GB" sz="2800" dirty="0">
              <a:solidFill>
                <a:schemeClr val="tx1"/>
              </a:solidFill>
            </a:endParaRPr>
          </a:p>
        </p:txBody>
      </p:sp>
      <p:sp>
        <p:nvSpPr>
          <p:cNvPr id="4" name="Subtitle 3"/>
          <p:cNvSpPr>
            <a:spLocks noGrp="1"/>
          </p:cNvSpPr>
          <p:nvPr>
            <p:ph type="subTitle" idx="1"/>
          </p:nvPr>
        </p:nvSpPr>
        <p:spPr>
          <a:xfrm>
            <a:off x="3645031" y="3370591"/>
            <a:ext cx="5498969" cy="701205"/>
          </a:xfrm>
        </p:spPr>
        <p:txBody>
          <a:bodyPr/>
          <a:lstStyle/>
          <a:p>
            <a:r>
              <a:rPr lang="en-US" sz="1800" dirty="0" smtClean="0"/>
              <a:t>Regenald Kramer - GS1 Global Office, Brussels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Implementation Status</a:t>
            </a:r>
          </a:p>
        </p:txBody>
      </p:sp>
      <p:sp>
        <p:nvSpPr>
          <p:cNvPr id="5123" name="Rectangle 3"/>
          <p:cNvSpPr>
            <a:spLocks noGrp="1" noChangeArrowheads="1"/>
          </p:cNvSpPr>
          <p:nvPr>
            <p:ph type="body" idx="1"/>
          </p:nvPr>
        </p:nvSpPr>
        <p:spPr>
          <a:xfrm>
            <a:off x="838200" y="1644650"/>
            <a:ext cx="8054975" cy="4422775"/>
          </a:xfrm>
        </p:spPr>
        <p:txBody>
          <a:bodyPr/>
          <a:lstStyle/>
          <a:p>
            <a:r>
              <a:rPr lang="en-US" sz="2800" smtClean="0"/>
              <a:t>Number of trading partner pairs having implemented GUSI:</a:t>
            </a:r>
          </a:p>
          <a:p>
            <a:pPr lvl="1"/>
            <a:r>
              <a:rPr lang="en-US" sz="2400" smtClean="0"/>
              <a:t>approx. 150 pairs in 2006</a:t>
            </a:r>
          </a:p>
          <a:p>
            <a:pPr lvl="1"/>
            <a:r>
              <a:rPr lang="en-US" sz="2400" smtClean="0"/>
              <a:t>approx. +500 pairs in 2007</a:t>
            </a:r>
          </a:p>
          <a:p>
            <a:pPr lvl="1"/>
            <a:r>
              <a:rPr lang="en-US" sz="2400" smtClean="0"/>
              <a:t>approx. +800 pairs in 2008</a:t>
            </a:r>
          </a:p>
          <a:p>
            <a:pPr lvl="1"/>
            <a:endParaRPr lang="en-US" sz="1800" smtClean="0"/>
          </a:p>
          <a:p>
            <a:pPr lvl="1" algn="ctr">
              <a:buFont typeface="Times" pitchFamily="18" charset="0"/>
              <a:buNone/>
            </a:pPr>
            <a:r>
              <a:rPr lang="en-US" sz="2400" b="1" i="1" smtClean="0"/>
              <a:t>GCI GUSI was initiated in 2004</a:t>
            </a:r>
          </a:p>
        </p:txBody>
      </p:sp>
      <p:pic>
        <p:nvPicPr>
          <p:cNvPr id="5124" name="Picture 5" descr="graines_000004995977Medium"/>
          <p:cNvPicPr>
            <a:picLocks noChangeAspect="1" noChangeArrowheads="1"/>
          </p:cNvPicPr>
          <p:nvPr/>
        </p:nvPicPr>
        <p:blipFill>
          <a:blip r:embed="rId2" cstate="email"/>
          <a:srcRect/>
          <a:stretch>
            <a:fillRect/>
          </a:stretch>
        </p:blipFill>
        <p:spPr bwMode="auto">
          <a:xfrm>
            <a:off x="647700" y="4367213"/>
            <a:ext cx="1495425" cy="1779587"/>
          </a:xfrm>
          <a:prstGeom prst="rect">
            <a:avLst/>
          </a:prstGeom>
          <a:noFill/>
          <a:ln w="9525">
            <a:noFill/>
            <a:miter lim="800000"/>
            <a:headEnd/>
            <a:tailEnd/>
          </a:ln>
        </p:spPr>
      </p:pic>
      <p:pic>
        <p:nvPicPr>
          <p:cNvPr id="5125" name="Picture 6" descr="vernis_000003079219Medium"/>
          <p:cNvPicPr>
            <a:picLocks noChangeAspect="1" noChangeArrowheads="1"/>
          </p:cNvPicPr>
          <p:nvPr/>
        </p:nvPicPr>
        <p:blipFill>
          <a:blip r:embed="rId3" cstate="email"/>
          <a:srcRect/>
          <a:stretch>
            <a:fillRect/>
          </a:stretch>
        </p:blipFill>
        <p:spPr bwMode="auto">
          <a:xfrm>
            <a:off x="6369050" y="2355850"/>
            <a:ext cx="2197100" cy="1463675"/>
          </a:xfrm>
          <a:prstGeom prst="rect">
            <a:avLst/>
          </a:prstGeom>
          <a:noFill/>
          <a:ln w="9525">
            <a:noFill/>
            <a:miter lim="800000"/>
            <a:headEnd/>
            <a:tailEnd/>
          </a:ln>
        </p:spPr>
      </p:pic>
      <p:pic>
        <p:nvPicPr>
          <p:cNvPr id="5126" name="Picture 7" descr="bouteilles plastiq_000003916634Medium"/>
          <p:cNvPicPr>
            <a:picLocks noChangeAspect="1" noChangeArrowheads="1"/>
          </p:cNvPicPr>
          <p:nvPr/>
        </p:nvPicPr>
        <p:blipFill>
          <a:blip r:embed="rId4" cstate="email"/>
          <a:srcRect/>
          <a:stretch>
            <a:fillRect/>
          </a:stretch>
        </p:blipFill>
        <p:spPr bwMode="auto">
          <a:xfrm>
            <a:off x="6127750" y="4762500"/>
            <a:ext cx="2044700" cy="1393825"/>
          </a:xfrm>
          <a:prstGeom prst="rect">
            <a:avLst/>
          </a:prstGeom>
          <a:noFill/>
          <a:ln w="9525">
            <a:noFill/>
            <a:miter lim="800000"/>
            <a:headEnd/>
            <a:tailEnd/>
          </a:ln>
        </p:spPr>
      </p:pic>
      <p:pic>
        <p:nvPicPr>
          <p:cNvPr id="5127" name="Picture 8" descr="bieÌ€re_000003300514Medium"/>
          <p:cNvPicPr>
            <a:picLocks noChangeAspect="1" noChangeArrowheads="1"/>
          </p:cNvPicPr>
          <p:nvPr/>
        </p:nvPicPr>
        <p:blipFill>
          <a:blip r:embed="rId5" cstate="email"/>
          <a:srcRect/>
          <a:stretch>
            <a:fillRect/>
          </a:stretch>
        </p:blipFill>
        <p:spPr bwMode="auto">
          <a:xfrm>
            <a:off x="3043238" y="4743450"/>
            <a:ext cx="2143125" cy="142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a:t>GUSI implementation growth</a:t>
            </a:r>
          </a:p>
        </p:txBody>
      </p:sp>
      <p:grpSp>
        <p:nvGrpSpPr>
          <p:cNvPr id="2" name="Group 3"/>
          <p:cNvGrpSpPr>
            <a:grpSpLocks/>
          </p:cNvGrpSpPr>
          <p:nvPr/>
        </p:nvGrpSpPr>
        <p:grpSpPr bwMode="auto">
          <a:xfrm>
            <a:off x="1077913" y="1306513"/>
            <a:ext cx="6851650" cy="5257800"/>
            <a:chOff x="776" y="930"/>
            <a:chExt cx="3964" cy="3205"/>
          </a:xfrm>
        </p:grpSpPr>
        <p:pic>
          <p:nvPicPr>
            <p:cNvPr id="302084" name="Picture 4" descr="gusi_deploy"/>
            <p:cNvPicPr>
              <a:picLocks noChangeAspect="1" noChangeArrowheads="1"/>
            </p:cNvPicPr>
            <p:nvPr/>
          </p:nvPicPr>
          <p:blipFill>
            <a:blip r:embed="rId3" cstate="email"/>
            <a:srcRect/>
            <a:stretch>
              <a:fillRect/>
            </a:stretch>
          </p:blipFill>
          <p:spPr bwMode="auto">
            <a:xfrm>
              <a:off x="776" y="930"/>
              <a:ext cx="3646" cy="3205"/>
            </a:xfrm>
            <a:prstGeom prst="rect">
              <a:avLst/>
            </a:prstGeom>
            <a:noFill/>
          </p:spPr>
        </p:pic>
        <p:sp>
          <p:nvSpPr>
            <p:cNvPr id="302085" name="AutoShape 5"/>
            <p:cNvSpPr>
              <a:spLocks noChangeArrowheads="1"/>
            </p:cNvSpPr>
            <p:nvPr/>
          </p:nvSpPr>
          <p:spPr bwMode="auto">
            <a:xfrm rot="8993609">
              <a:off x="4200" y="3402"/>
              <a:ext cx="540" cy="276"/>
            </a:xfrm>
            <a:prstGeom prst="rtTriangle">
              <a:avLst/>
            </a:prstGeom>
            <a:solidFill>
              <a:schemeClr val="bg1"/>
            </a:solidFill>
            <a:ln w="76200" algn="ctr">
              <a:noFill/>
              <a:miter lim="800000"/>
              <a:headEnd/>
              <a:tailEnd/>
            </a:ln>
            <a:effectLst/>
          </p:spPr>
          <p:txBody>
            <a:bodyPr wrap="none" anchor="ctr"/>
            <a:lstStyle/>
            <a:p>
              <a:pPr algn="ctr"/>
              <a:endParaRPr lang="en-GB" sz="2200" smtClean="0"/>
            </a:p>
          </p:txBody>
        </p:sp>
        <p:sp>
          <p:nvSpPr>
            <p:cNvPr id="302086" name="Rectangle 6"/>
            <p:cNvSpPr>
              <a:spLocks noChangeArrowheads="1"/>
            </p:cNvSpPr>
            <p:nvPr/>
          </p:nvSpPr>
          <p:spPr bwMode="auto">
            <a:xfrm>
              <a:off x="4266" y="3522"/>
              <a:ext cx="240" cy="252"/>
            </a:xfrm>
            <a:prstGeom prst="rect">
              <a:avLst/>
            </a:prstGeom>
            <a:solidFill>
              <a:schemeClr val="bg1"/>
            </a:solidFill>
            <a:ln w="76200" algn="ctr">
              <a:noFill/>
              <a:miter lim="800000"/>
              <a:headEnd/>
              <a:tailEnd/>
            </a:ln>
            <a:effectLst/>
          </p:spPr>
          <p:txBody>
            <a:bodyPr wrap="none" anchor="ctr"/>
            <a:lstStyle/>
            <a:p>
              <a:pPr algn="ctr"/>
              <a:endParaRPr lang="en-GB" sz="2200" smtClean="0"/>
            </a:p>
          </p:txBody>
        </p:sp>
      </p:grpSp>
      <p:sp>
        <p:nvSpPr>
          <p:cNvPr id="7" name="Oval 6"/>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32"/>
          <p:cNvGrpSpPr>
            <a:grpSpLocks/>
          </p:cNvGrpSpPr>
          <p:nvPr/>
        </p:nvGrpSpPr>
        <p:grpSpPr bwMode="auto">
          <a:xfrm>
            <a:off x="4772025" y="1201738"/>
            <a:ext cx="4376738" cy="4219575"/>
            <a:chOff x="1730" y="-8"/>
            <a:chExt cx="4078" cy="4280"/>
          </a:xfrm>
        </p:grpSpPr>
        <p:sp>
          <p:nvSpPr>
            <p:cNvPr id="4130" name="Freeform 5"/>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05"/>
                <a:gd name="T175" fmla="*/ 0 h 952"/>
                <a:gd name="T176" fmla="*/ 1205 w 1205"/>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2054" name="Freeform 6"/>
            <p:cNvSpPr>
              <a:spLocks/>
            </p:cNvSpPr>
            <p:nvPr/>
          </p:nvSpPr>
          <p:spPr bwMode="auto">
            <a:xfrm>
              <a:off x="1730" y="3407"/>
              <a:ext cx="422" cy="617"/>
            </a:xfrm>
            <a:custGeom>
              <a:avLst/>
              <a:gdLst/>
              <a:ahLst/>
              <a:cxnLst>
                <a:cxn ang="0">
                  <a:pos x="396" y="88"/>
                </a:cxn>
                <a:cxn ang="0">
                  <a:pos x="387" y="64"/>
                </a:cxn>
                <a:cxn ang="0">
                  <a:pos x="328" y="56"/>
                </a:cxn>
                <a:cxn ang="0">
                  <a:pos x="286" y="40"/>
                </a:cxn>
                <a:cxn ang="0">
                  <a:pos x="236" y="32"/>
                </a:cxn>
                <a:cxn ang="0">
                  <a:pos x="244" y="8"/>
                </a:cxn>
                <a:cxn ang="0">
                  <a:pos x="177" y="8"/>
                </a:cxn>
                <a:cxn ang="0">
                  <a:pos x="160" y="112"/>
                </a:cxn>
                <a:cxn ang="0">
                  <a:pos x="126" y="208"/>
                </a:cxn>
                <a:cxn ang="0">
                  <a:pos x="42" y="304"/>
                </a:cxn>
                <a:cxn ang="0">
                  <a:pos x="8" y="368"/>
                </a:cxn>
                <a:cxn ang="0">
                  <a:pos x="34" y="384"/>
                </a:cxn>
                <a:cxn ang="0">
                  <a:pos x="25" y="408"/>
                </a:cxn>
                <a:cxn ang="0">
                  <a:pos x="67" y="416"/>
                </a:cxn>
                <a:cxn ang="0">
                  <a:pos x="42" y="512"/>
                </a:cxn>
                <a:cxn ang="0">
                  <a:pos x="8" y="576"/>
                </a:cxn>
                <a:cxn ang="0">
                  <a:pos x="8" y="592"/>
                </a:cxn>
                <a:cxn ang="0">
                  <a:pos x="84" y="600"/>
                </a:cxn>
                <a:cxn ang="0">
                  <a:pos x="160" y="608"/>
                </a:cxn>
                <a:cxn ang="0">
                  <a:pos x="177" y="544"/>
                </a:cxn>
                <a:cxn ang="0">
                  <a:pos x="244" y="496"/>
                </a:cxn>
                <a:cxn ang="0">
                  <a:pos x="227" y="480"/>
                </a:cxn>
                <a:cxn ang="0">
                  <a:pos x="227" y="432"/>
                </a:cxn>
                <a:cxn ang="0">
                  <a:pos x="261" y="408"/>
                </a:cxn>
                <a:cxn ang="0">
                  <a:pos x="269" y="392"/>
                </a:cxn>
                <a:cxn ang="0">
                  <a:pos x="236" y="312"/>
                </a:cxn>
                <a:cxn ang="0">
                  <a:pos x="286" y="304"/>
                </a:cxn>
                <a:cxn ang="0">
                  <a:pos x="303" y="256"/>
                </a:cxn>
                <a:cxn ang="0">
                  <a:pos x="320" y="248"/>
                </a:cxn>
                <a:cxn ang="0">
                  <a:pos x="337" y="192"/>
                </a:cxn>
                <a:cxn ang="0">
                  <a:pos x="362" y="152"/>
                </a:cxn>
                <a:cxn ang="0">
                  <a:pos x="421" y="120"/>
                </a:cxn>
                <a:cxn ang="0">
                  <a:pos x="413" y="96"/>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4132" name="Freeform 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5"/>
                <a:gd name="T178" fmla="*/ 0 h 952"/>
                <a:gd name="T179" fmla="*/ 1205 w 1205"/>
                <a:gd name="T180" fmla="*/ 952 h 9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noFill/>
            <a:ln w="127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33" name="Freeform 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
                <a:gd name="T103" fmla="*/ 0 h 616"/>
                <a:gd name="T104" fmla="*/ 421 w 421"/>
                <a:gd name="T105" fmla="*/ 616 h 6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34" name="Freeform 9"/>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solidFill>
              <a:srgbClr val="00B050"/>
            </a:solidFill>
            <a:ln w="12700">
              <a:solidFill>
                <a:srgbClr val="000000"/>
              </a:solidFill>
              <a:prstDash val="solid"/>
              <a:round/>
              <a:headEnd/>
              <a:tailEnd/>
            </a:ln>
          </p:spPr>
          <p:txBody>
            <a:bodyPr/>
            <a:lstStyle/>
            <a:p>
              <a:endParaRPr lang="en-GB" smtClean="0"/>
            </a:p>
          </p:txBody>
        </p:sp>
        <p:sp>
          <p:nvSpPr>
            <p:cNvPr id="4135" name="Freeform 10"/>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2"/>
                <a:gd name="T79" fmla="*/ 0 h 144"/>
                <a:gd name="T80" fmla="*/ 202 w 202"/>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136" name="Freeform 11"/>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6"/>
                <a:gd name="T145" fmla="*/ 0 h 1016"/>
                <a:gd name="T146" fmla="*/ 666 w 666"/>
                <a:gd name="T147" fmla="*/ 1016 h 10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137" name="Freeform 12"/>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2"/>
                <a:gd name="T82" fmla="*/ 0 h 144"/>
                <a:gd name="T83" fmla="*/ 202 w 202"/>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38" name="Freeform 13"/>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6"/>
                <a:gd name="T145" fmla="*/ 0 h 1016"/>
                <a:gd name="T146" fmla="*/ 666 w 666"/>
                <a:gd name="T147" fmla="*/ 1016 h 10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2062" name="Freeform 14"/>
            <p:cNvSpPr>
              <a:spLocks/>
            </p:cNvSpPr>
            <p:nvPr/>
          </p:nvSpPr>
          <p:spPr bwMode="auto">
            <a:xfrm>
              <a:off x="1814" y="720"/>
              <a:ext cx="590" cy="423"/>
            </a:xfrm>
            <a:custGeom>
              <a:avLst/>
              <a:gdLst/>
              <a:ahLst/>
              <a:cxnLst>
                <a:cxn ang="0">
                  <a:pos x="101" y="320"/>
                </a:cxn>
                <a:cxn ang="0">
                  <a:pos x="135" y="384"/>
                </a:cxn>
                <a:cxn ang="0">
                  <a:pos x="202" y="424"/>
                </a:cxn>
                <a:cxn ang="0">
                  <a:pos x="253" y="424"/>
                </a:cxn>
                <a:cxn ang="0">
                  <a:pos x="287" y="416"/>
                </a:cxn>
                <a:cxn ang="0">
                  <a:pos x="346" y="424"/>
                </a:cxn>
                <a:cxn ang="0">
                  <a:pos x="430" y="392"/>
                </a:cxn>
                <a:cxn ang="0">
                  <a:pos x="463" y="400"/>
                </a:cxn>
                <a:cxn ang="0">
                  <a:pos x="506" y="376"/>
                </a:cxn>
                <a:cxn ang="0">
                  <a:pos x="556" y="352"/>
                </a:cxn>
                <a:cxn ang="0">
                  <a:pos x="590" y="272"/>
                </a:cxn>
                <a:cxn ang="0">
                  <a:pos x="565" y="256"/>
                </a:cxn>
                <a:cxn ang="0">
                  <a:pos x="556" y="224"/>
                </a:cxn>
                <a:cxn ang="0">
                  <a:pos x="565" y="192"/>
                </a:cxn>
                <a:cxn ang="0">
                  <a:pos x="573" y="160"/>
                </a:cxn>
                <a:cxn ang="0">
                  <a:pos x="531" y="160"/>
                </a:cxn>
                <a:cxn ang="0">
                  <a:pos x="506" y="120"/>
                </a:cxn>
                <a:cxn ang="0">
                  <a:pos x="480" y="144"/>
                </a:cxn>
                <a:cxn ang="0">
                  <a:pos x="472" y="160"/>
                </a:cxn>
                <a:cxn ang="0">
                  <a:pos x="447" y="152"/>
                </a:cxn>
                <a:cxn ang="0">
                  <a:pos x="413" y="160"/>
                </a:cxn>
                <a:cxn ang="0">
                  <a:pos x="405" y="128"/>
                </a:cxn>
                <a:cxn ang="0">
                  <a:pos x="379" y="128"/>
                </a:cxn>
                <a:cxn ang="0">
                  <a:pos x="371" y="152"/>
                </a:cxn>
                <a:cxn ang="0">
                  <a:pos x="354" y="112"/>
                </a:cxn>
                <a:cxn ang="0">
                  <a:pos x="312" y="120"/>
                </a:cxn>
                <a:cxn ang="0">
                  <a:pos x="295" y="144"/>
                </a:cxn>
                <a:cxn ang="0">
                  <a:pos x="278" y="144"/>
                </a:cxn>
                <a:cxn ang="0">
                  <a:pos x="270" y="88"/>
                </a:cxn>
                <a:cxn ang="0">
                  <a:pos x="253" y="96"/>
                </a:cxn>
                <a:cxn ang="0">
                  <a:pos x="244" y="152"/>
                </a:cxn>
                <a:cxn ang="0">
                  <a:pos x="228" y="152"/>
                </a:cxn>
                <a:cxn ang="0">
                  <a:pos x="219" y="128"/>
                </a:cxn>
                <a:cxn ang="0">
                  <a:pos x="177" y="160"/>
                </a:cxn>
                <a:cxn ang="0">
                  <a:pos x="185" y="112"/>
                </a:cxn>
                <a:cxn ang="0">
                  <a:pos x="211" y="88"/>
                </a:cxn>
                <a:cxn ang="0">
                  <a:pos x="185" y="16"/>
                </a:cxn>
                <a:cxn ang="0">
                  <a:pos x="143" y="0"/>
                </a:cxn>
                <a:cxn ang="0">
                  <a:pos x="152" y="64"/>
                </a:cxn>
                <a:cxn ang="0">
                  <a:pos x="118" y="16"/>
                </a:cxn>
                <a:cxn ang="0">
                  <a:pos x="93" y="32"/>
                </a:cxn>
                <a:cxn ang="0">
                  <a:pos x="76" y="48"/>
                </a:cxn>
                <a:cxn ang="0">
                  <a:pos x="93" y="64"/>
                </a:cxn>
                <a:cxn ang="0">
                  <a:pos x="59" y="48"/>
                </a:cxn>
                <a:cxn ang="0">
                  <a:pos x="51" y="64"/>
                </a:cxn>
                <a:cxn ang="0">
                  <a:pos x="25" y="64"/>
                </a:cxn>
                <a:cxn ang="0">
                  <a:pos x="42" y="88"/>
                </a:cxn>
                <a:cxn ang="0">
                  <a:pos x="101" y="96"/>
                </a:cxn>
                <a:cxn ang="0">
                  <a:pos x="143" y="128"/>
                </a:cxn>
                <a:cxn ang="0">
                  <a:pos x="110" y="144"/>
                </a:cxn>
                <a:cxn ang="0">
                  <a:pos x="126" y="160"/>
                </a:cxn>
                <a:cxn ang="0">
                  <a:pos x="143" y="176"/>
                </a:cxn>
                <a:cxn ang="0">
                  <a:pos x="126" y="184"/>
                </a:cxn>
                <a:cxn ang="0">
                  <a:pos x="8" y="144"/>
                </a:cxn>
                <a:cxn ang="0">
                  <a:pos x="0" y="168"/>
                </a:cxn>
                <a:cxn ang="0">
                  <a:pos x="93" y="192"/>
                </a:cxn>
                <a:cxn ang="0">
                  <a:pos x="84" y="216"/>
                </a:cxn>
                <a:cxn ang="0">
                  <a:pos x="84" y="256"/>
                </a:cxn>
                <a:cxn ang="0">
                  <a:pos x="67" y="280"/>
                </a:cxn>
                <a:cxn ang="0">
                  <a:pos x="34" y="280"/>
                </a:cxn>
                <a:cxn ang="0">
                  <a:pos x="17" y="296"/>
                </a:cxn>
                <a:cxn ang="0">
                  <a:pos x="101" y="320"/>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4140"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 name="T21" fmla="*/ 0 w 67"/>
                <a:gd name="T22" fmla="*/ 0 h 64"/>
                <a:gd name="T23" fmla="*/ 67 w 6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4">
                  <a:moveTo>
                    <a:pt x="0" y="24"/>
                  </a:moveTo>
                  <a:lnTo>
                    <a:pt x="17" y="56"/>
                  </a:lnTo>
                  <a:lnTo>
                    <a:pt x="51" y="64"/>
                  </a:lnTo>
                  <a:lnTo>
                    <a:pt x="67" y="48"/>
                  </a:lnTo>
                  <a:lnTo>
                    <a:pt x="59" y="0"/>
                  </a:lnTo>
                  <a:lnTo>
                    <a:pt x="0" y="8"/>
                  </a:lnTo>
                  <a:lnTo>
                    <a:pt x="0" y="24"/>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141" name="Freeform 16"/>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0"/>
                <a:gd name="T187" fmla="*/ 0 h 424"/>
                <a:gd name="T188" fmla="*/ 590 w 590"/>
                <a:gd name="T189" fmla="*/ 424 h 4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42" name="Freeform 17"/>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 name="T18" fmla="*/ 0 w 67"/>
                <a:gd name="T19" fmla="*/ 0 h 64"/>
                <a:gd name="T20" fmla="*/ 67 w 6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7" h="64">
                  <a:moveTo>
                    <a:pt x="0" y="24"/>
                  </a:moveTo>
                  <a:lnTo>
                    <a:pt x="17" y="56"/>
                  </a:lnTo>
                  <a:lnTo>
                    <a:pt x="51" y="64"/>
                  </a:lnTo>
                  <a:lnTo>
                    <a:pt x="67" y="48"/>
                  </a:lnTo>
                  <a:lnTo>
                    <a:pt x="59" y="0"/>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43" name="Freeform 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solidFill>
              <a:srgbClr val="00B050"/>
            </a:solidFill>
            <a:ln w="12700">
              <a:solidFill>
                <a:srgbClr val="000000"/>
              </a:solidFill>
              <a:prstDash val="solid"/>
              <a:round/>
              <a:headEnd/>
              <a:tailEnd/>
            </a:ln>
          </p:spPr>
          <p:txBody>
            <a:bodyPr/>
            <a:lstStyle/>
            <a:p>
              <a:endParaRPr lang="en-GB" smtClean="0"/>
            </a:p>
          </p:txBody>
        </p:sp>
        <p:sp>
          <p:nvSpPr>
            <p:cNvPr id="4144" name="Freeform 19"/>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176"/>
                <a:gd name="T62" fmla="*/ 109 w 109"/>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145" name="Freeform 20"/>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08"/>
                <a:gd name="T116" fmla="*/ 328 w 328"/>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146" name="Freeform 21"/>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00B050"/>
            </a:solidFill>
            <a:ln w="12700">
              <a:solidFill>
                <a:srgbClr val="000000"/>
              </a:solidFill>
              <a:prstDash val="solid"/>
              <a:round/>
              <a:headEnd/>
              <a:tailEnd/>
            </a:ln>
          </p:spPr>
          <p:txBody>
            <a:bodyPr/>
            <a:lstStyle/>
            <a:p>
              <a:endParaRPr lang="en-GB" smtClean="0"/>
            </a:p>
          </p:txBody>
        </p:sp>
        <p:sp>
          <p:nvSpPr>
            <p:cNvPr id="4147" name="Freeform 22"/>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08"/>
                <a:gd name="T116" fmla="*/ 328 w 328"/>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48" name="Freeform 23"/>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1"/>
                <a:gd name="T85" fmla="*/ 0 h 72"/>
                <a:gd name="T86" fmla="*/ 311 w 311"/>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149" name="Freeform 24"/>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288"/>
                <a:gd name="T77" fmla="*/ 168 w 168"/>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2073" name="Freeform 25"/>
            <p:cNvSpPr>
              <a:spLocks/>
            </p:cNvSpPr>
            <p:nvPr/>
          </p:nvSpPr>
          <p:spPr bwMode="auto">
            <a:xfrm>
              <a:off x="5286" y="4200"/>
              <a:ext cx="311" cy="72"/>
            </a:xfrm>
            <a:custGeom>
              <a:avLst/>
              <a:gdLst/>
              <a:ahLst/>
              <a:cxnLst>
                <a:cxn ang="0">
                  <a:pos x="0" y="24"/>
                </a:cxn>
                <a:cxn ang="0">
                  <a:pos x="8" y="56"/>
                </a:cxn>
                <a:cxn ang="0">
                  <a:pos x="33" y="64"/>
                </a:cxn>
                <a:cxn ang="0">
                  <a:pos x="67" y="64"/>
                </a:cxn>
                <a:cxn ang="0">
                  <a:pos x="126" y="56"/>
                </a:cxn>
                <a:cxn ang="0">
                  <a:pos x="143" y="56"/>
                </a:cxn>
                <a:cxn ang="0">
                  <a:pos x="143" y="72"/>
                </a:cxn>
                <a:cxn ang="0">
                  <a:pos x="193" y="72"/>
                </a:cxn>
                <a:cxn ang="0">
                  <a:pos x="219" y="56"/>
                </a:cxn>
                <a:cxn ang="0">
                  <a:pos x="252" y="56"/>
                </a:cxn>
                <a:cxn ang="0">
                  <a:pos x="278" y="40"/>
                </a:cxn>
                <a:cxn ang="0">
                  <a:pos x="311" y="32"/>
                </a:cxn>
                <a:cxn ang="0">
                  <a:pos x="311" y="0"/>
                </a:cxn>
                <a:cxn ang="0">
                  <a:pos x="286" y="16"/>
                </a:cxn>
                <a:cxn ang="0">
                  <a:pos x="269" y="24"/>
                </a:cxn>
                <a:cxn ang="0">
                  <a:pos x="252" y="24"/>
                </a:cxn>
                <a:cxn ang="0">
                  <a:pos x="244" y="8"/>
                </a:cxn>
                <a:cxn ang="0">
                  <a:pos x="219" y="16"/>
                </a:cxn>
                <a:cxn ang="0">
                  <a:pos x="168" y="24"/>
                </a:cxn>
                <a:cxn ang="0">
                  <a:pos x="168" y="8"/>
                </a:cxn>
                <a:cxn ang="0">
                  <a:pos x="84" y="40"/>
                </a:cxn>
                <a:cxn ang="0">
                  <a:pos x="75" y="16"/>
                </a:cxn>
                <a:cxn ang="0">
                  <a:pos x="59" y="8"/>
                </a:cxn>
                <a:cxn ang="0">
                  <a:pos x="59" y="24"/>
                </a:cxn>
                <a:cxn ang="0">
                  <a:pos x="33" y="24"/>
                </a:cxn>
                <a:cxn ang="0">
                  <a:pos x="16" y="0"/>
                </a:cxn>
                <a:cxn ang="0">
                  <a:pos x="16" y="16"/>
                </a:cxn>
                <a:cxn ang="0">
                  <a:pos x="0" y="24"/>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chemeClr val="accent2">
                <a:lumMod val="60000"/>
                <a:lumOff val="40000"/>
              </a:schemeClr>
            </a:solidFill>
            <a:ln w="12700">
              <a:solidFill>
                <a:srgbClr val="000000"/>
              </a:solidFill>
              <a:prstDash val="solid"/>
              <a:round/>
              <a:headEnd/>
              <a:tailEnd/>
            </a:ln>
          </p:spPr>
          <p:txBody>
            <a:bodyPr/>
            <a:lstStyle/>
            <a:p>
              <a:pPr>
                <a:defRPr/>
              </a:pPr>
              <a:endParaRPr lang="en-GB"/>
            </a:p>
          </p:txBody>
        </p:sp>
        <p:sp>
          <p:nvSpPr>
            <p:cNvPr id="4151" name="Freeform 26"/>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288"/>
                <a:gd name="T77" fmla="*/ 168 w 168"/>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52" name="Freeform 27"/>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153" name="Freeform 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00B050"/>
            </a:solidFill>
            <a:ln w="12700">
              <a:solidFill>
                <a:srgbClr val="000000"/>
              </a:solidFill>
              <a:prstDash val="solid"/>
              <a:round/>
              <a:headEnd/>
              <a:tailEnd/>
            </a:ln>
          </p:spPr>
          <p:txBody>
            <a:bodyPr/>
            <a:lstStyle/>
            <a:p>
              <a:endParaRPr lang="en-GB" smtClean="0"/>
            </a:p>
          </p:txBody>
        </p:sp>
        <p:sp>
          <p:nvSpPr>
            <p:cNvPr id="4154" name="Freeform 31"/>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0"/>
                <a:gd name="T157" fmla="*/ 0 h 1080"/>
                <a:gd name="T158" fmla="*/ 1180 w 1180"/>
                <a:gd name="T159" fmla="*/ 1080 h 10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155" name="Freeform 32"/>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088"/>
                <a:gd name="T179" fmla="*/ 1146 w 1146"/>
                <a:gd name="T180" fmla="*/ 1088 h 10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156" name="Freeform 33"/>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0"/>
                <a:gd name="T160" fmla="*/ 0 h 1080"/>
                <a:gd name="T161" fmla="*/ 1180 w 1180"/>
                <a:gd name="T162" fmla="*/ 1080 h 10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57" name="Freeform 34"/>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088"/>
                <a:gd name="T179" fmla="*/ 1146 w 1146"/>
                <a:gd name="T180" fmla="*/ 1088 h 10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3" name="Freeform 35"/>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8"/>
                <a:gd name="T88" fmla="*/ 0 h 232"/>
                <a:gd name="T89" fmla="*/ 328 w 328"/>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chemeClr val="accent2">
                <a:lumMod val="60000"/>
                <a:lumOff val="40000"/>
              </a:schemeClr>
            </a:solidFill>
            <a:ln w="12700">
              <a:solidFill>
                <a:srgbClr val="000000"/>
              </a:solidFill>
              <a:prstDash val="solid"/>
              <a:round/>
              <a:headEnd/>
              <a:tailEnd/>
            </a:ln>
          </p:spPr>
          <p:txBody>
            <a:bodyPr/>
            <a:lstStyle/>
            <a:p>
              <a:pPr>
                <a:defRPr/>
              </a:pPr>
              <a:endParaRPr lang="en-GB"/>
            </a:p>
          </p:txBody>
        </p:sp>
        <p:sp>
          <p:nvSpPr>
            <p:cNvPr id="4159" name="Freeform 36"/>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0"/>
                <a:gd name="T29" fmla="*/ 59 w 5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160" name="Freeform 37"/>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320"/>
                <a:gd name="T131" fmla="*/ 337 w 337"/>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7D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 name="Freeform 38"/>
            <p:cNvSpPr>
              <a:spLocks/>
            </p:cNvSpPr>
            <p:nvPr/>
          </p:nvSpPr>
          <p:spPr bwMode="auto">
            <a:xfrm>
              <a:off x="3407" y="2633"/>
              <a:ext cx="59" cy="79"/>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0"/>
                <a:gd name="T29" fmla="*/ 59 w 5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chemeClr val="accent2">
                <a:lumMod val="60000"/>
                <a:lumOff val="40000"/>
              </a:schemeClr>
            </a:solidFill>
            <a:ln w="12700">
              <a:solidFill>
                <a:srgbClr val="000000"/>
              </a:solidFill>
              <a:prstDash val="solid"/>
              <a:round/>
              <a:headEnd/>
              <a:tailEnd/>
            </a:ln>
          </p:spPr>
          <p:txBody>
            <a:bodyPr/>
            <a:lstStyle/>
            <a:p>
              <a:pPr>
                <a:defRPr/>
              </a:pPr>
              <a:endParaRPr lang="en-GB"/>
            </a:p>
          </p:txBody>
        </p:sp>
        <p:sp>
          <p:nvSpPr>
            <p:cNvPr id="4162" name="Freeform 39"/>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00B050"/>
            </a:solidFill>
            <a:ln w="12700">
              <a:solidFill>
                <a:srgbClr val="000000"/>
              </a:solidFill>
              <a:prstDash val="solid"/>
              <a:round/>
              <a:headEnd/>
              <a:tailEnd/>
            </a:ln>
          </p:spPr>
          <p:txBody>
            <a:bodyPr/>
            <a:lstStyle/>
            <a:p>
              <a:endParaRPr lang="en-GB" smtClean="0"/>
            </a:p>
          </p:txBody>
        </p:sp>
        <p:sp>
          <p:nvSpPr>
            <p:cNvPr id="4163" name="Freeform 40"/>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5" name="Freeform 41"/>
            <p:cNvSpPr>
              <a:spLocks/>
            </p:cNvSpPr>
            <p:nvPr/>
          </p:nvSpPr>
          <p:spPr bwMode="auto">
            <a:xfrm>
              <a:off x="3428" y="2084"/>
              <a:ext cx="750" cy="889"/>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0"/>
                <a:gd name="T148" fmla="*/ 0 h 888"/>
                <a:gd name="T149" fmla="*/ 750 w 750"/>
                <a:gd name="T150" fmla="*/ 888 h 8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4165" name="Freeform 42"/>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344"/>
                <a:gd name="T101" fmla="*/ 211 w 211"/>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66" name="Freeform 43"/>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0"/>
                <a:gd name="T151" fmla="*/ 0 h 888"/>
                <a:gd name="T152" fmla="*/ 750 w 750"/>
                <a:gd name="T153" fmla="*/ 888 h 8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67" name="Freeform 44"/>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32"/>
                <a:gd name="T92" fmla="*/ 421 w 421"/>
                <a:gd name="T93" fmla="*/ 232 h 2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2093" name="Freeform 45"/>
            <p:cNvSpPr>
              <a:spLocks/>
            </p:cNvSpPr>
            <p:nvPr/>
          </p:nvSpPr>
          <p:spPr bwMode="auto">
            <a:xfrm>
              <a:off x="3727" y="2760"/>
              <a:ext cx="682" cy="312"/>
            </a:xfrm>
            <a:custGeom>
              <a:avLst/>
              <a:gdLst/>
              <a:ahLst/>
              <a:cxnLst>
                <a:cxn ang="0">
                  <a:pos x="472" y="304"/>
                </a:cxn>
                <a:cxn ang="0">
                  <a:pos x="505" y="280"/>
                </a:cxn>
                <a:cxn ang="0">
                  <a:pos x="556" y="280"/>
                </a:cxn>
                <a:cxn ang="0">
                  <a:pos x="598" y="272"/>
                </a:cxn>
                <a:cxn ang="0">
                  <a:pos x="598" y="248"/>
                </a:cxn>
                <a:cxn ang="0">
                  <a:pos x="623" y="224"/>
                </a:cxn>
                <a:cxn ang="0">
                  <a:pos x="632" y="184"/>
                </a:cxn>
                <a:cxn ang="0">
                  <a:pos x="632" y="144"/>
                </a:cxn>
                <a:cxn ang="0">
                  <a:pos x="674" y="128"/>
                </a:cxn>
                <a:cxn ang="0">
                  <a:pos x="682" y="96"/>
                </a:cxn>
                <a:cxn ang="0">
                  <a:pos x="649" y="72"/>
                </a:cxn>
                <a:cxn ang="0">
                  <a:pos x="649" y="24"/>
                </a:cxn>
                <a:cxn ang="0">
                  <a:pos x="564" y="24"/>
                </a:cxn>
                <a:cxn ang="0">
                  <a:pos x="488" y="0"/>
                </a:cxn>
                <a:cxn ang="0">
                  <a:pos x="463" y="48"/>
                </a:cxn>
                <a:cxn ang="0">
                  <a:pos x="413" y="64"/>
                </a:cxn>
                <a:cxn ang="0">
                  <a:pos x="371" y="40"/>
                </a:cxn>
                <a:cxn ang="0">
                  <a:pos x="371" y="64"/>
                </a:cxn>
                <a:cxn ang="0">
                  <a:pos x="337" y="64"/>
                </a:cxn>
                <a:cxn ang="0">
                  <a:pos x="328" y="96"/>
                </a:cxn>
                <a:cxn ang="0">
                  <a:pos x="295" y="120"/>
                </a:cxn>
                <a:cxn ang="0">
                  <a:pos x="312" y="152"/>
                </a:cxn>
                <a:cxn ang="0">
                  <a:pos x="312" y="184"/>
                </a:cxn>
                <a:cxn ang="0">
                  <a:pos x="253" y="168"/>
                </a:cxn>
                <a:cxn ang="0">
                  <a:pos x="185" y="192"/>
                </a:cxn>
                <a:cxn ang="0">
                  <a:pos x="143" y="200"/>
                </a:cxn>
                <a:cxn ang="0">
                  <a:pos x="84" y="192"/>
                </a:cxn>
                <a:cxn ang="0">
                  <a:pos x="50" y="208"/>
                </a:cxn>
                <a:cxn ang="0">
                  <a:pos x="8" y="200"/>
                </a:cxn>
                <a:cxn ang="0">
                  <a:pos x="0" y="240"/>
                </a:cxn>
                <a:cxn ang="0">
                  <a:pos x="25" y="256"/>
                </a:cxn>
                <a:cxn ang="0">
                  <a:pos x="42" y="272"/>
                </a:cxn>
                <a:cxn ang="0">
                  <a:pos x="84" y="264"/>
                </a:cxn>
                <a:cxn ang="0">
                  <a:pos x="92" y="304"/>
                </a:cxn>
                <a:cxn ang="0">
                  <a:pos x="101" y="280"/>
                </a:cxn>
                <a:cxn ang="0">
                  <a:pos x="135" y="288"/>
                </a:cxn>
                <a:cxn ang="0">
                  <a:pos x="168" y="256"/>
                </a:cxn>
                <a:cxn ang="0">
                  <a:pos x="244" y="248"/>
                </a:cxn>
                <a:cxn ang="0">
                  <a:pos x="261" y="272"/>
                </a:cxn>
                <a:cxn ang="0">
                  <a:pos x="379" y="304"/>
                </a:cxn>
                <a:cxn ang="0">
                  <a:pos x="379" y="312"/>
                </a:cxn>
                <a:cxn ang="0">
                  <a:pos x="413" y="304"/>
                </a:cxn>
                <a:cxn ang="0">
                  <a:pos x="472" y="304"/>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4169" name="Freeform 46"/>
            <p:cNvSpPr>
              <a:spLocks/>
            </p:cNvSpPr>
            <p:nvPr/>
          </p:nvSpPr>
          <p:spPr bwMode="auto">
            <a:xfrm>
              <a:off x="3398" y="2927"/>
              <a:ext cx="420" cy="232"/>
            </a:xfrm>
            <a:custGeom>
              <a:avLst/>
              <a:gdLst>
                <a:gd name="T0" fmla="*/ 370 w 421"/>
                <a:gd name="T1" fmla="*/ 104 h 232"/>
                <a:gd name="T2" fmla="*/ 353 w 421"/>
                <a:gd name="T3" fmla="*/ 88 h 232"/>
                <a:gd name="T4" fmla="*/ 328 w 421"/>
                <a:gd name="T5" fmla="*/ 72 h 232"/>
                <a:gd name="T6" fmla="*/ 336 w 421"/>
                <a:gd name="T7" fmla="*/ 32 h 232"/>
                <a:gd name="T8" fmla="*/ 336 w 421"/>
                <a:gd name="T9" fmla="*/ 24 h 232"/>
                <a:gd name="T10" fmla="*/ 252 w 421"/>
                <a:gd name="T11" fmla="*/ 0 h 232"/>
                <a:gd name="T12" fmla="*/ 218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8 w 421"/>
                <a:gd name="T43" fmla="*/ 152 h 232"/>
                <a:gd name="T44" fmla="*/ 286 w 421"/>
                <a:gd name="T45" fmla="*/ 232 h 232"/>
                <a:gd name="T46" fmla="*/ 311 w 421"/>
                <a:gd name="T47" fmla="*/ 152 h 232"/>
                <a:gd name="T48" fmla="*/ 353 w 421"/>
                <a:gd name="T49" fmla="*/ 160 h 232"/>
                <a:gd name="T50" fmla="*/ 378 w 421"/>
                <a:gd name="T51" fmla="*/ 144 h 232"/>
                <a:gd name="T52" fmla="*/ 412 w 421"/>
                <a:gd name="T53" fmla="*/ 144 h 232"/>
                <a:gd name="T54" fmla="*/ 420 w 421"/>
                <a:gd name="T55" fmla="*/ 136 h 232"/>
                <a:gd name="T56" fmla="*/ 412 w 421"/>
                <a:gd name="T57" fmla="*/ 96 h 232"/>
                <a:gd name="T58" fmla="*/ 370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0070C0"/>
            </a:solidFill>
            <a:ln w="12700">
              <a:solidFill>
                <a:srgbClr val="000000"/>
              </a:solidFill>
              <a:prstDash val="solid"/>
              <a:round/>
              <a:headEnd/>
              <a:tailEnd/>
            </a:ln>
          </p:spPr>
          <p:txBody>
            <a:bodyPr/>
            <a:lstStyle/>
            <a:p>
              <a:endParaRPr lang="en-GB" smtClean="0"/>
            </a:p>
          </p:txBody>
        </p:sp>
        <p:sp>
          <p:nvSpPr>
            <p:cNvPr id="4170" name="Freeform 47"/>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2"/>
                <a:gd name="T130" fmla="*/ 0 h 312"/>
                <a:gd name="T131" fmla="*/ 682 w 682"/>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2096" name="Freeform 48"/>
            <p:cNvSpPr>
              <a:spLocks/>
            </p:cNvSpPr>
            <p:nvPr/>
          </p:nvSpPr>
          <p:spPr bwMode="auto">
            <a:xfrm>
              <a:off x="3946" y="2512"/>
              <a:ext cx="581" cy="312"/>
            </a:xfrm>
            <a:custGeom>
              <a:avLst/>
              <a:gdLst/>
              <a:ahLst/>
              <a:cxnLst>
                <a:cxn ang="0">
                  <a:pos x="497" y="248"/>
                </a:cxn>
                <a:cxn ang="0">
                  <a:pos x="531" y="200"/>
                </a:cxn>
                <a:cxn ang="0">
                  <a:pos x="556" y="176"/>
                </a:cxn>
                <a:cxn ang="0">
                  <a:pos x="581" y="152"/>
                </a:cxn>
                <a:cxn ang="0">
                  <a:pos x="564" y="120"/>
                </a:cxn>
                <a:cxn ang="0">
                  <a:pos x="522" y="112"/>
                </a:cxn>
                <a:cxn ang="0">
                  <a:pos x="480" y="104"/>
                </a:cxn>
                <a:cxn ang="0">
                  <a:pos x="463" y="80"/>
                </a:cxn>
                <a:cxn ang="0">
                  <a:pos x="413" y="64"/>
                </a:cxn>
                <a:cxn ang="0">
                  <a:pos x="413" y="88"/>
                </a:cxn>
                <a:cxn ang="0">
                  <a:pos x="387" y="104"/>
                </a:cxn>
                <a:cxn ang="0">
                  <a:pos x="345" y="72"/>
                </a:cxn>
                <a:cxn ang="0">
                  <a:pos x="354" y="40"/>
                </a:cxn>
                <a:cxn ang="0">
                  <a:pos x="312" y="40"/>
                </a:cxn>
                <a:cxn ang="0">
                  <a:pos x="269" y="24"/>
                </a:cxn>
                <a:cxn ang="0">
                  <a:pos x="227" y="0"/>
                </a:cxn>
                <a:cxn ang="0">
                  <a:pos x="227" y="24"/>
                </a:cxn>
                <a:cxn ang="0">
                  <a:pos x="202" y="8"/>
                </a:cxn>
                <a:cxn ang="0">
                  <a:pos x="168" y="8"/>
                </a:cxn>
                <a:cxn ang="0">
                  <a:pos x="160" y="40"/>
                </a:cxn>
                <a:cxn ang="0">
                  <a:pos x="118" y="56"/>
                </a:cxn>
                <a:cxn ang="0">
                  <a:pos x="76" y="80"/>
                </a:cxn>
                <a:cxn ang="0">
                  <a:pos x="34" y="88"/>
                </a:cxn>
                <a:cxn ang="0">
                  <a:pos x="0" y="112"/>
                </a:cxn>
                <a:cxn ang="0">
                  <a:pos x="34" y="152"/>
                </a:cxn>
                <a:cxn ang="0">
                  <a:pos x="25" y="176"/>
                </a:cxn>
                <a:cxn ang="0">
                  <a:pos x="84" y="224"/>
                </a:cxn>
                <a:cxn ang="0">
                  <a:pos x="160" y="280"/>
                </a:cxn>
                <a:cxn ang="0">
                  <a:pos x="152" y="288"/>
                </a:cxn>
                <a:cxn ang="0">
                  <a:pos x="194" y="312"/>
                </a:cxn>
                <a:cxn ang="0">
                  <a:pos x="244" y="296"/>
                </a:cxn>
                <a:cxn ang="0">
                  <a:pos x="269" y="248"/>
                </a:cxn>
                <a:cxn ang="0">
                  <a:pos x="345" y="272"/>
                </a:cxn>
                <a:cxn ang="0">
                  <a:pos x="430" y="272"/>
                </a:cxn>
                <a:cxn ang="0">
                  <a:pos x="430" y="280"/>
                </a:cxn>
                <a:cxn ang="0">
                  <a:pos x="455" y="248"/>
                </a:cxn>
                <a:cxn ang="0">
                  <a:pos x="497" y="248"/>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chemeClr val="accent2">
                <a:lumMod val="60000"/>
                <a:lumOff val="40000"/>
              </a:schemeClr>
            </a:solidFill>
            <a:ln w="12700">
              <a:solidFill>
                <a:srgbClr val="000000"/>
              </a:solidFill>
              <a:prstDash val="solid"/>
              <a:round/>
              <a:headEnd/>
              <a:tailEnd/>
            </a:ln>
          </p:spPr>
          <p:txBody>
            <a:bodyPr/>
            <a:lstStyle/>
            <a:p>
              <a:pPr>
                <a:defRPr/>
              </a:pPr>
              <a:endParaRPr lang="en-GB"/>
            </a:p>
          </p:txBody>
        </p:sp>
        <p:sp>
          <p:nvSpPr>
            <p:cNvPr id="2097" name="Freeform 49"/>
            <p:cNvSpPr>
              <a:spLocks/>
            </p:cNvSpPr>
            <p:nvPr/>
          </p:nvSpPr>
          <p:spPr bwMode="auto">
            <a:xfrm>
              <a:off x="4098" y="3000"/>
              <a:ext cx="278" cy="200"/>
            </a:xfrm>
            <a:custGeom>
              <a:avLst/>
              <a:gdLst/>
              <a:ahLst/>
              <a:cxnLst>
                <a:cxn ang="0">
                  <a:pos x="50" y="192"/>
                </a:cxn>
                <a:cxn ang="0">
                  <a:pos x="92" y="160"/>
                </a:cxn>
                <a:cxn ang="0">
                  <a:pos x="117" y="176"/>
                </a:cxn>
                <a:cxn ang="0">
                  <a:pos x="151" y="184"/>
                </a:cxn>
                <a:cxn ang="0">
                  <a:pos x="168" y="152"/>
                </a:cxn>
                <a:cxn ang="0">
                  <a:pos x="202" y="144"/>
                </a:cxn>
                <a:cxn ang="0">
                  <a:pos x="202" y="104"/>
                </a:cxn>
                <a:cxn ang="0">
                  <a:pos x="235" y="64"/>
                </a:cxn>
                <a:cxn ang="0">
                  <a:pos x="278" y="48"/>
                </a:cxn>
                <a:cxn ang="0">
                  <a:pos x="235" y="0"/>
                </a:cxn>
                <a:cxn ang="0">
                  <a:pos x="227" y="8"/>
                </a:cxn>
                <a:cxn ang="0">
                  <a:pos x="227" y="32"/>
                </a:cxn>
                <a:cxn ang="0">
                  <a:pos x="185" y="40"/>
                </a:cxn>
                <a:cxn ang="0">
                  <a:pos x="134" y="40"/>
                </a:cxn>
                <a:cxn ang="0">
                  <a:pos x="101" y="64"/>
                </a:cxn>
                <a:cxn ang="0">
                  <a:pos x="42" y="64"/>
                </a:cxn>
                <a:cxn ang="0">
                  <a:pos x="8" y="72"/>
                </a:cxn>
                <a:cxn ang="0">
                  <a:pos x="0" y="96"/>
                </a:cxn>
                <a:cxn ang="0">
                  <a:pos x="8" y="152"/>
                </a:cxn>
                <a:cxn ang="0">
                  <a:pos x="0" y="160"/>
                </a:cxn>
                <a:cxn ang="0">
                  <a:pos x="25" y="152"/>
                </a:cxn>
                <a:cxn ang="0">
                  <a:pos x="8" y="176"/>
                </a:cxn>
                <a:cxn ang="0">
                  <a:pos x="8" y="200"/>
                </a:cxn>
                <a:cxn ang="0">
                  <a:pos x="16" y="200"/>
                </a:cxn>
                <a:cxn ang="0">
                  <a:pos x="50" y="192"/>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2098" name="Freeform 50"/>
            <p:cNvSpPr>
              <a:spLocks/>
            </p:cNvSpPr>
            <p:nvPr/>
          </p:nvSpPr>
          <p:spPr bwMode="auto">
            <a:xfrm>
              <a:off x="4106" y="3056"/>
              <a:ext cx="549" cy="415"/>
            </a:xfrm>
            <a:custGeom>
              <a:avLst/>
              <a:gdLst/>
              <a:ahLst/>
              <a:cxnLst>
                <a:cxn ang="0">
                  <a:pos x="388" y="360"/>
                </a:cxn>
                <a:cxn ang="0">
                  <a:pos x="379" y="344"/>
                </a:cxn>
                <a:cxn ang="0">
                  <a:pos x="345" y="328"/>
                </a:cxn>
                <a:cxn ang="0">
                  <a:pos x="320" y="296"/>
                </a:cxn>
                <a:cxn ang="0">
                  <a:pos x="270" y="264"/>
                </a:cxn>
                <a:cxn ang="0">
                  <a:pos x="236" y="216"/>
                </a:cxn>
                <a:cxn ang="0">
                  <a:pos x="202" y="200"/>
                </a:cxn>
                <a:cxn ang="0">
                  <a:pos x="219" y="152"/>
                </a:cxn>
                <a:cxn ang="0">
                  <a:pos x="236" y="152"/>
                </a:cxn>
                <a:cxn ang="0">
                  <a:pos x="270" y="168"/>
                </a:cxn>
                <a:cxn ang="0">
                  <a:pos x="278" y="144"/>
                </a:cxn>
                <a:cxn ang="0">
                  <a:pos x="312" y="136"/>
                </a:cxn>
                <a:cxn ang="0">
                  <a:pos x="354" y="144"/>
                </a:cxn>
                <a:cxn ang="0">
                  <a:pos x="404" y="152"/>
                </a:cxn>
                <a:cxn ang="0">
                  <a:pos x="438" y="144"/>
                </a:cxn>
                <a:cxn ang="0">
                  <a:pos x="472" y="152"/>
                </a:cxn>
                <a:cxn ang="0">
                  <a:pos x="522" y="160"/>
                </a:cxn>
                <a:cxn ang="0">
                  <a:pos x="522" y="128"/>
                </a:cxn>
                <a:cxn ang="0">
                  <a:pos x="548" y="120"/>
                </a:cxn>
                <a:cxn ang="0">
                  <a:pos x="522" y="112"/>
                </a:cxn>
                <a:cxn ang="0">
                  <a:pos x="497" y="80"/>
                </a:cxn>
                <a:cxn ang="0">
                  <a:pos x="480" y="48"/>
                </a:cxn>
                <a:cxn ang="0">
                  <a:pos x="421" y="72"/>
                </a:cxn>
                <a:cxn ang="0">
                  <a:pos x="388" y="72"/>
                </a:cxn>
                <a:cxn ang="0">
                  <a:pos x="379" y="48"/>
                </a:cxn>
                <a:cxn ang="0">
                  <a:pos x="345" y="56"/>
                </a:cxn>
                <a:cxn ang="0">
                  <a:pos x="320" y="40"/>
                </a:cxn>
                <a:cxn ang="0">
                  <a:pos x="295" y="16"/>
                </a:cxn>
                <a:cxn ang="0">
                  <a:pos x="261" y="0"/>
                </a:cxn>
                <a:cxn ang="0">
                  <a:pos x="227" y="8"/>
                </a:cxn>
                <a:cxn ang="0">
                  <a:pos x="194" y="48"/>
                </a:cxn>
                <a:cxn ang="0">
                  <a:pos x="194" y="88"/>
                </a:cxn>
                <a:cxn ang="0">
                  <a:pos x="160" y="96"/>
                </a:cxn>
                <a:cxn ang="0">
                  <a:pos x="143" y="128"/>
                </a:cxn>
                <a:cxn ang="0">
                  <a:pos x="109" y="120"/>
                </a:cxn>
                <a:cxn ang="0">
                  <a:pos x="84" y="104"/>
                </a:cxn>
                <a:cxn ang="0">
                  <a:pos x="42" y="136"/>
                </a:cxn>
                <a:cxn ang="0">
                  <a:pos x="8" y="144"/>
                </a:cxn>
                <a:cxn ang="0">
                  <a:pos x="0" y="144"/>
                </a:cxn>
                <a:cxn ang="0">
                  <a:pos x="0" y="152"/>
                </a:cxn>
                <a:cxn ang="0">
                  <a:pos x="34" y="216"/>
                </a:cxn>
                <a:cxn ang="0">
                  <a:pos x="84" y="152"/>
                </a:cxn>
                <a:cxn ang="0">
                  <a:pos x="84" y="216"/>
                </a:cxn>
                <a:cxn ang="0">
                  <a:pos x="126" y="192"/>
                </a:cxn>
                <a:cxn ang="0">
                  <a:pos x="126" y="240"/>
                </a:cxn>
                <a:cxn ang="0">
                  <a:pos x="177" y="264"/>
                </a:cxn>
                <a:cxn ang="0">
                  <a:pos x="160" y="272"/>
                </a:cxn>
                <a:cxn ang="0">
                  <a:pos x="219" y="312"/>
                </a:cxn>
                <a:cxn ang="0">
                  <a:pos x="227" y="336"/>
                </a:cxn>
                <a:cxn ang="0">
                  <a:pos x="253" y="352"/>
                </a:cxn>
                <a:cxn ang="0">
                  <a:pos x="312" y="360"/>
                </a:cxn>
                <a:cxn ang="0">
                  <a:pos x="371" y="384"/>
                </a:cxn>
                <a:cxn ang="0">
                  <a:pos x="312" y="392"/>
                </a:cxn>
                <a:cxn ang="0">
                  <a:pos x="413" y="416"/>
                </a:cxn>
                <a:cxn ang="0">
                  <a:pos x="413" y="384"/>
                </a:cxn>
                <a:cxn ang="0">
                  <a:pos x="388" y="360"/>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4174" name="Freeform 51"/>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200"/>
                <a:gd name="T77" fmla="*/ 278 w 27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75" name="Freeform 52"/>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16"/>
                <a:gd name="T170" fmla="*/ 548 w 548"/>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rgbClr val="00B050"/>
            </a:solidFill>
            <a:ln w="12700">
              <a:solidFill>
                <a:srgbClr val="000000"/>
              </a:solidFill>
              <a:prstDash val="solid"/>
              <a:round/>
              <a:headEnd/>
              <a:tailEnd/>
            </a:ln>
          </p:spPr>
          <p:txBody>
            <a:bodyPr/>
            <a:lstStyle/>
            <a:p>
              <a:endParaRPr lang="en-GB" smtClean="0"/>
            </a:p>
          </p:txBody>
        </p:sp>
        <p:sp>
          <p:nvSpPr>
            <p:cNvPr id="2101" name="Freeform 53"/>
            <p:cNvSpPr>
              <a:spLocks/>
            </p:cNvSpPr>
            <p:nvPr/>
          </p:nvSpPr>
          <p:spPr bwMode="auto">
            <a:xfrm>
              <a:off x="4308" y="3192"/>
              <a:ext cx="388" cy="320"/>
            </a:xfrm>
            <a:custGeom>
              <a:avLst/>
              <a:gdLst/>
              <a:ahLst/>
              <a:cxnLst>
                <a:cxn ang="0">
                  <a:pos x="287" y="264"/>
                </a:cxn>
                <a:cxn ang="0">
                  <a:pos x="312" y="248"/>
                </a:cxn>
                <a:cxn ang="0">
                  <a:pos x="320" y="216"/>
                </a:cxn>
                <a:cxn ang="0">
                  <a:pos x="346" y="216"/>
                </a:cxn>
                <a:cxn ang="0">
                  <a:pos x="337" y="192"/>
                </a:cxn>
                <a:cxn ang="0">
                  <a:pos x="388" y="176"/>
                </a:cxn>
                <a:cxn ang="0">
                  <a:pos x="362" y="136"/>
                </a:cxn>
                <a:cxn ang="0">
                  <a:pos x="388" y="120"/>
                </a:cxn>
                <a:cxn ang="0">
                  <a:pos x="346" y="96"/>
                </a:cxn>
                <a:cxn ang="0">
                  <a:pos x="337" y="64"/>
                </a:cxn>
                <a:cxn ang="0">
                  <a:pos x="337" y="32"/>
                </a:cxn>
                <a:cxn ang="0">
                  <a:pos x="304" y="32"/>
                </a:cxn>
                <a:cxn ang="0">
                  <a:pos x="295" y="16"/>
                </a:cxn>
                <a:cxn ang="0">
                  <a:pos x="270" y="16"/>
                </a:cxn>
                <a:cxn ang="0">
                  <a:pos x="236" y="8"/>
                </a:cxn>
                <a:cxn ang="0">
                  <a:pos x="202" y="16"/>
                </a:cxn>
                <a:cxn ang="0">
                  <a:pos x="152" y="8"/>
                </a:cxn>
                <a:cxn ang="0">
                  <a:pos x="110" y="0"/>
                </a:cxn>
                <a:cxn ang="0">
                  <a:pos x="76" y="8"/>
                </a:cxn>
                <a:cxn ang="0">
                  <a:pos x="68" y="32"/>
                </a:cxn>
                <a:cxn ang="0">
                  <a:pos x="34" y="16"/>
                </a:cxn>
                <a:cxn ang="0">
                  <a:pos x="17" y="16"/>
                </a:cxn>
                <a:cxn ang="0">
                  <a:pos x="0" y="64"/>
                </a:cxn>
                <a:cxn ang="0">
                  <a:pos x="34" y="80"/>
                </a:cxn>
                <a:cxn ang="0">
                  <a:pos x="68" y="128"/>
                </a:cxn>
                <a:cxn ang="0">
                  <a:pos x="118" y="160"/>
                </a:cxn>
                <a:cxn ang="0">
                  <a:pos x="143" y="192"/>
                </a:cxn>
                <a:cxn ang="0">
                  <a:pos x="177" y="208"/>
                </a:cxn>
                <a:cxn ang="0">
                  <a:pos x="186" y="224"/>
                </a:cxn>
                <a:cxn ang="0">
                  <a:pos x="211" y="248"/>
                </a:cxn>
                <a:cxn ang="0">
                  <a:pos x="211" y="280"/>
                </a:cxn>
                <a:cxn ang="0">
                  <a:pos x="295" y="320"/>
                </a:cxn>
                <a:cxn ang="0">
                  <a:pos x="295" y="280"/>
                </a:cxn>
                <a:cxn ang="0">
                  <a:pos x="287" y="264"/>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2102" name="Freeform 54"/>
            <p:cNvSpPr>
              <a:spLocks/>
            </p:cNvSpPr>
            <p:nvPr/>
          </p:nvSpPr>
          <p:spPr bwMode="auto">
            <a:xfrm>
              <a:off x="4333" y="2760"/>
              <a:ext cx="572" cy="369"/>
            </a:xfrm>
            <a:custGeom>
              <a:avLst/>
              <a:gdLst/>
              <a:ahLst/>
              <a:cxnLst>
                <a:cxn ang="0">
                  <a:pos x="295" y="320"/>
                </a:cxn>
                <a:cxn ang="0">
                  <a:pos x="329" y="304"/>
                </a:cxn>
                <a:cxn ang="0">
                  <a:pos x="380" y="304"/>
                </a:cxn>
                <a:cxn ang="0">
                  <a:pos x="413" y="288"/>
                </a:cxn>
                <a:cxn ang="0">
                  <a:pos x="439" y="272"/>
                </a:cxn>
                <a:cxn ang="0">
                  <a:pos x="455" y="264"/>
                </a:cxn>
                <a:cxn ang="0">
                  <a:pos x="464" y="224"/>
                </a:cxn>
                <a:cxn ang="0">
                  <a:pos x="472" y="200"/>
                </a:cxn>
                <a:cxn ang="0">
                  <a:pos x="498" y="168"/>
                </a:cxn>
                <a:cxn ang="0">
                  <a:pos x="523" y="112"/>
                </a:cxn>
                <a:cxn ang="0">
                  <a:pos x="548" y="72"/>
                </a:cxn>
                <a:cxn ang="0">
                  <a:pos x="573" y="48"/>
                </a:cxn>
                <a:cxn ang="0">
                  <a:pos x="548" y="24"/>
                </a:cxn>
                <a:cxn ang="0">
                  <a:pos x="514" y="0"/>
                </a:cxn>
                <a:cxn ang="0">
                  <a:pos x="472" y="8"/>
                </a:cxn>
                <a:cxn ang="0">
                  <a:pos x="447" y="0"/>
                </a:cxn>
                <a:cxn ang="0">
                  <a:pos x="405" y="8"/>
                </a:cxn>
                <a:cxn ang="0">
                  <a:pos x="371" y="8"/>
                </a:cxn>
                <a:cxn ang="0">
                  <a:pos x="329" y="56"/>
                </a:cxn>
                <a:cxn ang="0">
                  <a:pos x="287" y="48"/>
                </a:cxn>
                <a:cxn ang="0">
                  <a:pos x="279" y="64"/>
                </a:cxn>
                <a:cxn ang="0">
                  <a:pos x="228" y="80"/>
                </a:cxn>
                <a:cxn ang="0">
                  <a:pos x="228" y="112"/>
                </a:cxn>
                <a:cxn ang="0">
                  <a:pos x="110" y="128"/>
                </a:cxn>
                <a:cxn ang="0">
                  <a:pos x="85" y="112"/>
                </a:cxn>
                <a:cxn ang="0">
                  <a:pos x="68" y="104"/>
                </a:cxn>
                <a:cxn ang="0">
                  <a:pos x="68" y="128"/>
                </a:cxn>
                <a:cxn ang="0">
                  <a:pos x="26" y="144"/>
                </a:cxn>
                <a:cxn ang="0">
                  <a:pos x="26" y="184"/>
                </a:cxn>
                <a:cxn ang="0">
                  <a:pos x="17" y="224"/>
                </a:cxn>
                <a:cxn ang="0">
                  <a:pos x="0" y="240"/>
                </a:cxn>
                <a:cxn ang="0">
                  <a:pos x="43" y="288"/>
                </a:cxn>
                <a:cxn ang="0">
                  <a:pos x="34" y="296"/>
                </a:cxn>
                <a:cxn ang="0">
                  <a:pos x="68" y="312"/>
                </a:cxn>
                <a:cxn ang="0">
                  <a:pos x="93" y="336"/>
                </a:cxn>
                <a:cxn ang="0">
                  <a:pos x="118" y="352"/>
                </a:cxn>
                <a:cxn ang="0">
                  <a:pos x="152" y="344"/>
                </a:cxn>
                <a:cxn ang="0">
                  <a:pos x="161" y="368"/>
                </a:cxn>
                <a:cxn ang="0">
                  <a:pos x="194" y="368"/>
                </a:cxn>
                <a:cxn ang="0">
                  <a:pos x="253" y="344"/>
                </a:cxn>
                <a:cxn ang="0">
                  <a:pos x="262" y="344"/>
                </a:cxn>
                <a:cxn ang="0">
                  <a:pos x="270" y="320"/>
                </a:cxn>
                <a:cxn ang="0">
                  <a:pos x="295" y="320"/>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4178" name="Freeform 55"/>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
                <a:gd name="T103" fmla="*/ 0 h 320"/>
                <a:gd name="T104" fmla="*/ 388 w 388"/>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79" name="Freeform 56"/>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368"/>
                <a:gd name="T131" fmla="*/ 573 w 573"/>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80" name="Freeform 57"/>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 name="T12" fmla="*/ 0 w 26"/>
                <a:gd name="T13" fmla="*/ 0 h 8"/>
                <a:gd name="T14" fmla="*/ 26 w 26"/>
                <a:gd name="T15" fmla="*/ 8 h 8"/>
              </a:gdLst>
              <a:ahLst/>
              <a:cxnLst>
                <a:cxn ang="T8">
                  <a:pos x="T0" y="T1"/>
                </a:cxn>
                <a:cxn ang="T9">
                  <a:pos x="T2" y="T3"/>
                </a:cxn>
                <a:cxn ang="T10">
                  <a:pos x="T4" y="T5"/>
                </a:cxn>
                <a:cxn ang="T11">
                  <a:pos x="T6" y="T7"/>
                </a:cxn>
              </a:cxnLst>
              <a:rect l="T12" t="T13" r="T14" b="T15"/>
              <a:pathLst>
                <a:path w="26" h="8">
                  <a:moveTo>
                    <a:pt x="17" y="8"/>
                  </a:moveTo>
                  <a:lnTo>
                    <a:pt x="26" y="8"/>
                  </a:lnTo>
                  <a:lnTo>
                    <a:pt x="0" y="0"/>
                  </a:lnTo>
                  <a:lnTo>
                    <a:pt x="17"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81" name="Freeform 58"/>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182" name="Line 59"/>
            <p:cNvSpPr>
              <a:spLocks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183" name="Line 60"/>
            <p:cNvSpPr>
              <a:spLocks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184" name="Freeform 61"/>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185" name="Freeform 62"/>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0" y="0"/>
                  </a:lnTo>
                  <a:lnTo>
                    <a:pt x="0" y="8"/>
                  </a:lnTo>
                  <a:lnTo>
                    <a:pt x="17" y="16"/>
                  </a:lnTo>
                  <a:lnTo>
                    <a:pt x="26" y="1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186" name="Freeform 63"/>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0"/>
                  </a:lnTo>
                  <a:lnTo>
                    <a:pt x="0"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87" name="Freeform 64"/>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0" y="0"/>
                  </a:lnTo>
                  <a:lnTo>
                    <a:pt x="0" y="8"/>
                  </a:lnTo>
                  <a:lnTo>
                    <a:pt x="17" y="16"/>
                  </a:lnTo>
                  <a:lnTo>
                    <a:pt x="26" y="1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2113" name="Freeform 65"/>
            <p:cNvSpPr>
              <a:spLocks/>
            </p:cNvSpPr>
            <p:nvPr/>
          </p:nvSpPr>
          <p:spPr bwMode="auto">
            <a:xfrm>
              <a:off x="4376" y="2655"/>
              <a:ext cx="479" cy="232"/>
            </a:xfrm>
            <a:custGeom>
              <a:avLst/>
              <a:gdLst/>
              <a:ahLst/>
              <a:cxnLst>
                <a:cxn ang="0">
                  <a:pos x="421" y="8"/>
                </a:cxn>
                <a:cxn ang="0">
                  <a:pos x="396" y="0"/>
                </a:cxn>
                <a:cxn ang="0">
                  <a:pos x="353" y="0"/>
                </a:cxn>
                <a:cxn ang="0">
                  <a:pos x="328" y="16"/>
                </a:cxn>
                <a:cxn ang="0">
                  <a:pos x="294" y="16"/>
                </a:cxn>
                <a:cxn ang="0">
                  <a:pos x="269" y="40"/>
                </a:cxn>
                <a:cxn ang="0">
                  <a:pos x="244" y="40"/>
                </a:cxn>
                <a:cxn ang="0">
                  <a:pos x="236" y="24"/>
                </a:cxn>
                <a:cxn ang="0">
                  <a:pos x="210" y="0"/>
                </a:cxn>
                <a:cxn ang="0">
                  <a:pos x="177" y="24"/>
                </a:cxn>
                <a:cxn ang="0">
                  <a:pos x="168" y="24"/>
                </a:cxn>
                <a:cxn ang="0">
                  <a:pos x="151" y="16"/>
                </a:cxn>
                <a:cxn ang="0">
                  <a:pos x="126" y="32"/>
                </a:cxn>
                <a:cxn ang="0">
                  <a:pos x="101" y="56"/>
                </a:cxn>
                <a:cxn ang="0">
                  <a:pos x="67" y="104"/>
                </a:cxn>
                <a:cxn ang="0">
                  <a:pos x="25" y="104"/>
                </a:cxn>
                <a:cxn ang="0">
                  <a:pos x="0" y="136"/>
                </a:cxn>
                <a:cxn ang="0">
                  <a:pos x="0" y="176"/>
                </a:cxn>
                <a:cxn ang="0">
                  <a:pos x="33" y="200"/>
                </a:cxn>
                <a:cxn ang="0">
                  <a:pos x="25" y="208"/>
                </a:cxn>
                <a:cxn ang="0">
                  <a:pos x="42" y="216"/>
                </a:cxn>
                <a:cxn ang="0">
                  <a:pos x="67" y="232"/>
                </a:cxn>
                <a:cxn ang="0">
                  <a:pos x="185" y="216"/>
                </a:cxn>
                <a:cxn ang="0">
                  <a:pos x="185" y="184"/>
                </a:cxn>
                <a:cxn ang="0">
                  <a:pos x="236" y="168"/>
                </a:cxn>
                <a:cxn ang="0">
                  <a:pos x="244" y="152"/>
                </a:cxn>
                <a:cxn ang="0">
                  <a:pos x="286" y="160"/>
                </a:cxn>
                <a:cxn ang="0">
                  <a:pos x="328" y="112"/>
                </a:cxn>
                <a:cxn ang="0">
                  <a:pos x="362" y="112"/>
                </a:cxn>
                <a:cxn ang="0">
                  <a:pos x="404" y="104"/>
                </a:cxn>
                <a:cxn ang="0">
                  <a:pos x="412" y="104"/>
                </a:cxn>
                <a:cxn ang="0">
                  <a:pos x="438" y="112"/>
                </a:cxn>
                <a:cxn ang="0">
                  <a:pos x="455" y="112"/>
                </a:cxn>
                <a:cxn ang="0">
                  <a:pos x="463" y="64"/>
                </a:cxn>
                <a:cxn ang="0">
                  <a:pos x="480" y="16"/>
                </a:cxn>
                <a:cxn ang="0">
                  <a:pos x="421" y="8"/>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2114" name="Freeform 66"/>
            <p:cNvSpPr>
              <a:spLocks/>
            </p:cNvSpPr>
            <p:nvPr/>
          </p:nvSpPr>
          <p:spPr bwMode="auto">
            <a:xfrm>
              <a:off x="4595" y="3056"/>
              <a:ext cx="438" cy="504"/>
            </a:xfrm>
            <a:custGeom>
              <a:avLst/>
              <a:gdLst/>
              <a:ahLst/>
              <a:cxnLst>
                <a:cxn ang="0">
                  <a:pos x="126" y="424"/>
                </a:cxn>
                <a:cxn ang="0">
                  <a:pos x="160" y="440"/>
                </a:cxn>
                <a:cxn ang="0">
                  <a:pos x="185" y="440"/>
                </a:cxn>
                <a:cxn ang="0">
                  <a:pos x="202" y="456"/>
                </a:cxn>
                <a:cxn ang="0">
                  <a:pos x="236" y="496"/>
                </a:cxn>
                <a:cxn ang="0">
                  <a:pos x="252" y="504"/>
                </a:cxn>
                <a:cxn ang="0">
                  <a:pos x="261" y="472"/>
                </a:cxn>
                <a:cxn ang="0">
                  <a:pos x="286" y="464"/>
                </a:cxn>
                <a:cxn ang="0">
                  <a:pos x="311" y="456"/>
                </a:cxn>
                <a:cxn ang="0">
                  <a:pos x="370" y="432"/>
                </a:cxn>
                <a:cxn ang="0">
                  <a:pos x="413" y="432"/>
                </a:cxn>
                <a:cxn ang="0">
                  <a:pos x="421" y="400"/>
                </a:cxn>
                <a:cxn ang="0">
                  <a:pos x="404" y="392"/>
                </a:cxn>
                <a:cxn ang="0">
                  <a:pos x="404" y="360"/>
                </a:cxn>
                <a:cxn ang="0">
                  <a:pos x="421" y="352"/>
                </a:cxn>
                <a:cxn ang="0">
                  <a:pos x="438" y="312"/>
                </a:cxn>
                <a:cxn ang="0">
                  <a:pos x="396" y="280"/>
                </a:cxn>
                <a:cxn ang="0">
                  <a:pos x="379" y="248"/>
                </a:cxn>
                <a:cxn ang="0">
                  <a:pos x="370" y="216"/>
                </a:cxn>
                <a:cxn ang="0">
                  <a:pos x="387" y="184"/>
                </a:cxn>
                <a:cxn ang="0">
                  <a:pos x="370" y="176"/>
                </a:cxn>
                <a:cxn ang="0">
                  <a:pos x="370" y="136"/>
                </a:cxn>
                <a:cxn ang="0">
                  <a:pos x="328" y="160"/>
                </a:cxn>
                <a:cxn ang="0">
                  <a:pos x="286" y="144"/>
                </a:cxn>
                <a:cxn ang="0">
                  <a:pos x="244" y="136"/>
                </a:cxn>
                <a:cxn ang="0">
                  <a:pos x="261" y="104"/>
                </a:cxn>
                <a:cxn ang="0">
                  <a:pos x="219" y="88"/>
                </a:cxn>
                <a:cxn ang="0">
                  <a:pos x="185" y="64"/>
                </a:cxn>
                <a:cxn ang="0">
                  <a:pos x="177" y="40"/>
                </a:cxn>
                <a:cxn ang="0">
                  <a:pos x="143" y="16"/>
                </a:cxn>
                <a:cxn ang="0">
                  <a:pos x="126" y="0"/>
                </a:cxn>
                <a:cxn ang="0">
                  <a:pos x="118" y="8"/>
                </a:cxn>
                <a:cxn ang="0">
                  <a:pos x="67" y="8"/>
                </a:cxn>
                <a:cxn ang="0">
                  <a:pos x="33" y="24"/>
                </a:cxn>
                <a:cxn ang="0">
                  <a:pos x="8" y="24"/>
                </a:cxn>
                <a:cxn ang="0">
                  <a:pos x="0" y="48"/>
                </a:cxn>
                <a:cxn ang="0">
                  <a:pos x="8" y="80"/>
                </a:cxn>
                <a:cxn ang="0">
                  <a:pos x="33" y="112"/>
                </a:cxn>
                <a:cxn ang="0">
                  <a:pos x="59" y="120"/>
                </a:cxn>
                <a:cxn ang="0">
                  <a:pos x="33" y="128"/>
                </a:cxn>
                <a:cxn ang="0">
                  <a:pos x="33" y="160"/>
                </a:cxn>
                <a:cxn ang="0">
                  <a:pos x="8" y="152"/>
                </a:cxn>
                <a:cxn ang="0">
                  <a:pos x="17" y="168"/>
                </a:cxn>
                <a:cxn ang="0">
                  <a:pos x="50" y="168"/>
                </a:cxn>
                <a:cxn ang="0">
                  <a:pos x="50" y="200"/>
                </a:cxn>
                <a:cxn ang="0">
                  <a:pos x="59" y="232"/>
                </a:cxn>
                <a:cxn ang="0">
                  <a:pos x="101" y="256"/>
                </a:cxn>
                <a:cxn ang="0">
                  <a:pos x="75" y="272"/>
                </a:cxn>
                <a:cxn ang="0">
                  <a:pos x="101" y="312"/>
                </a:cxn>
                <a:cxn ang="0">
                  <a:pos x="50" y="328"/>
                </a:cxn>
                <a:cxn ang="0">
                  <a:pos x="59" y="352"/>
                </a:cxn>
                <a:cxn ang="0">
                  <a:pos x="33" y="352"/>
                </a:cxn>
                <a:cxn ang="0">
                  <a:pos x="25" y="384"/>
                </a:cxn>
                <a:cxn ang="0">
                  <a:pos x="0" y="400"/>
                </a:cxn>
                <a:cxn ang="0">
                  <a:pos x="8" y="416"/>
                </a:cxn>
                <a:cxn ang="0">
                  <a:pos x="8" y="456"/>
                </a:cxn>
                <a:cxn ang="0">
                  <a:pos x="17" y="456"/>
                </a:cxn>
                <a:cxn ang="0">
                  <a:pos x="101" y="504"/>
                </a:cxn>
                <a:cxn ang="0">
                  <a:pos x="101" y="496"/>
                </a:cxn>
                <a:cxn ang="0">
                  <a:pos x="126" y="424"/>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4190" name="Freeform 67"/>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0"/>
                <a:gd name="T112" fmla="*/ 0 h 232"/>
                <a:gd name="T113" fmla="*/ 480 w 480"/>
                <a:gd name="T114" fmla="*/ 232 h 2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91" name="Freeform 68"/>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504"/>
                <a:gd name="T182" fmla="*/ 438 w 438"/>
                <a:gd name="T183" fmla="*/ 504 h 5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2117" name="Freeform 69"/>
            <p:cNvSpPr>
              <a:spLocks/>
            </p:cNvSpPr>
            <p:nvPr/>
          </p:nvSpPr>
          <p:spPr bwMode="auto">
            <a:xfrm>
              <a:off x="4696" y="3480"/>
              <a:ext cx="210" cy="353"/>
            </a:xfrm>
            <a:custGeom>
              <a:avLst/>
              <a:gdLst/>
              <a:ahLst/>
              <a:cxnLst>
                <a:cxn ang="0">
                  <a:pos x="151" y="304"/>
                </a:cxn>
                <a:cxn ang="0">
                  <a:pos x="185" y="288"/>
                </a:cxn>
                <a:cxn ang="0">
                  <a:pos x="185" y="248"/>
                </a:cxn>
                <a:cxn ang="0">
                  <a:pos x="210" y="232"/>
                </a:cxn>
                <a:cxn ang="0">
                  <a:pos x="194" y="192"/>
                </a:cxn>
                <a:cxn ang="0">
                  <a:pos x="168" y="184"/>
                </a:cxn>
                <a:cxn ang="0">
                  <a:pos x="143" y="152"/>
                </a:cxn>
                <a:cxn ang="0">
                  <a:pos x="135" y="96"/>
                </a:cxn>
                <a:cxn ang="0">
                  <a:pos x="135" y="72"/>
                </a:cxn>
                <a:cxn ang="0">
                  <a:pos x="101" y="32"/>
                </a:cxn>
                <a:cxn ang="0">
                  <a:pos x="84" y="16"/>
                </a:cxn>
                <a:cxn ang="0">
                  <a:pos x="59" y="16"/>
                </a:cxn>
                <a:cxn ang="0">
                  <a:pos x="25" y="0"/>
                </a:cxn>
                <a:cxn ang="0">
                  <a:pos x="0" y="72"/>
                </a:cxn>
                <a:cxn ang="0">
                  <a:pos x="0" y="80"/>
                </a:cxn>
                <a:cxn ang="0">
                  <a:pos x="17" y="88"/>
                </a:cxn>
                <a:cxn ang="0">
                  <a:pos x="33" y="104"/>
                </a:cxn>
                <a:cxn ang="0">
                  <a:pos x="33" y="120"/>
                </a:cxn>
                <a:cxn ang="0">
                  <a:pos x="33" y="160"/>
                </a:cxn>
                <a:cxn ang="0">
                  <a:pos x="42" y="248"/>
                </a:cxn>
                <a:cxn ang="0">
                  <a:pos x="67" y="288"/>
                </a:cxn>
                <a:cxn ang="0">
                  <a:pos x="109" y="320"/>
                </a:cxn>
                <a:cxn ang="0">
                  <a:pos x="135" y="352"/>
                </a:cxn>
                <a:cxn ang="0">
                  <a:pos x="151" y="344"/>
                </a:cxn>
                <a:cxn ang="0">
                  <a:pos x="151" y="304"/>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2118" name="Freeform 70"/>
            <p:cNvSpPr>
              <a:spLocks/>
            </p:cNvSpPr>
            <p:nvPr/>
          </p:nvSpPr>
          <p:spPr bwMode="auto">
            <a:xfrm>
              <a:off x="4830" y="3480"/>
              <a:ext cx="606" cy="704"/>
            </a:xfrm>
            <a:custGeom>
              <a:avLst/>
              <a:gdLst/>
              <a:ahLst/>
              <a:cxnLst>
                <a:cxn ang="0">
                  <a:pos x="606" y="24"/>
                </a:cxn>
                <a:cxn ang="0">
                  <a:pos x="556" y="0"/>
                </a:cxn>
                <a:cxn ang="0">
                  <a:pos x="530" y="56"/>
                </a:cxn>
                <a:cxn ang="0">
                  <a:pos x="446" y="72"/>
                </a:cxn>
                <a:cxn ang="0">
                  <a:pos x="379" y="56"/>
                </a:cxn>
                <a:cxn ang="0">
                  <a:pos x="286" y="104"/>
                </a:cxn>
                <a:cxn ang="0">
                  <a:pos x="236" y="136"/>
                </a:cxn>
                <a:cxn ang="0">
                  <a:pos x="134" y="184"/>
                </a:cxn>
                <a:cxn ang="0">
                  <a:pos x="75" y="200"/>
                </a:cxn>
                <a:cxn ang="0">
                  <a:pos x="75" y="232"/>
                </a:cxn>
                <a:cxn ang="0">
                  <a:pos x="50" y="288"/>
                </a:cxn>
                <a:cxn ang="0">
                  <a:pos x="16" y="344"/>
                </a:cxn>
                <a:cxn ang="0">
                  <a:pos x="33" y="392"/>
                </a:cxn>
                <a:cxn ang="0">
                  <a:pos x="59" y="464"/>
                </a:cxn>
                <a:cxn ang="0">
                  <a:pos x="118" y="480"/>
                </a:cxn>
                <a:cxn ang="0">
                  <a:pos x="286" y="472"/>
                </a:cxn>
                <a:cxn ang="0">
                  <a:pos x="337" y="496"/>
                </a:cxn>
                <a:cxn ang="0">
                  <a:pos x="294" y="512"/>
                </a:cxn>
                <a:cxn ang="0">
                  <a:pos x="210" y="488"/>
                </a:cxn>
                <a:cxn ang="0">
                  <a:pos x="160" y="512"/>
                </a:cxn>
                <a:cxn ang="0">
                  <a:pos x="160" y="568"/>
                </a:cxn>
                <a:cxn ang="0">
                  <a:pos x="202" y="592"/>
                </a:cxn>
                <a:cxn ang="0">
                  <a:pos x="236" y="672"/>
                </a:cxn>
                <a:cxn ang="0">
                  <a:pos x="278" y="656"/>
                </a:cxn>
                <a:cxn ang="0">
                  <a:pos x="337" y="656"/>
                </a:cxn>
                <a:cxn ang="0">
                  <a:pos x="328" y="568"/>
                </a:cxn>
                <a:cxn ang="0">
                  <a:pos x="370" y="584"/>
                </a:cxn>
                <a:cxn ang="0">
                  <a:pos x="387" y="576"/>
                </a:cxn>
                <a:cxn ang="0">
                  <a:pos x="353" y="528"/>
                </a:cxn>
                <a:cxn ang="0">
                  <a:pos x="455" y="528"/>
                </a:cxn>
                <a:cxn ang="0">
                  <a:pos x="438" y="464"/>
                </a:cxn>
                <a:cxn ang="0">
                  <a:pos x="438" y="448"/>
                </a:cxn>
                <a:cxn ang="0">
                  <a:pos x="480" y="480"/>
                </a:cxn>
                <a:cxn ang="0">
                  <a:pos x="463" y="440"/>
                </a:cxn>
                <a:cxn ang="0">
                  <a:pos x="353" y="384"/>
                </a:cxn>
                <a:cxn ang="0">
                  <a:pos x="337" y="400"/>
                </a:cxn>
                <a:cxn ang="0">
                  <a:pos x="311" y="408"/>
                </a:cxn>
                <a:cxn ang="0">
                  <a:pos x="294" y="376"/>
                </a:cxn>
                <a:cxn ang="0">
                  <a:pos x="337" y="360"/>
                </a:cxn>
                <a:cxn ang="0">
                  <a:pos x="320" y="320"/>
                </a:cxn>
                <a:cxn ang="0">
                  <a:pos x="236" y="240"/>
                </a:cxn>
                <a:cxn ang="0">
                  <a:pos x="261" y="200"/>
                </a:cxn>
                <a:cxn ang="0">
                  <a:pos x="294" y="232"/>
                </a:cxn>
                <a:cxn ang="0">
                  <a:pos x="337" y="264"/>
                </a:cxn>
                <a:cxn ang="0">
                  <a:pos x="362" y="208"/>
                </a:cxn>
                <a:cxn ang="0">
                  <a:pos x="387" y="144"/>
                </a:cxn>
                <a:cxn ang="0">
                  <a:pos x="497" y="112"/>
                </a:cxn>
                <a:cxn ang="0">
                  <a:pos x="564" y="112"/>
                </a:cxn>
                <a:cxn ang="0">
                  <a:pos x="598" y="96"/>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4194" name="Freeform 71"/>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352"/>
                <a:gd name="T80" fmla="*/ 210 w 210"/>
                <a:gd name="T81" fmla="*/ 352 h 3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95" name="Freeform 72"/>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704"/>
                <a:gd name="T149" fmla="*/ 606 w 606"/>
                <a:gd name="T150" fmla="*/ 704 h 7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2121" name="Freeform 73"/>
            <p:cNvSpPr>
              <a:spLocks/>
            </p:cNvSpPr>
            <p:nvPr/>
          </p:nvSpPr>
          <p:spPr bwMode="auto">
            <a:xfrm>
              <a:off x="4830" y="3488"/>
              <a:ext cx="244" cy="192"/>
            </a:xfrm>
            <a:custGeom>
              <a:avLst/>
              <a:gdLst/>
              <a:ahLst/>
              <a:cxnLst>
                <a:cxn ang="0">
                  <a:pos x="227" y="32"/>
                </a:cxn>
                <a:cxn ang="0">
                  <a:pos x="185" y="16"/>
                </a:cxn>
                <a:cxn ang="0">
                  <a:pos x="177" y="0"/>
                </a:cxn>
                <a:cxn ang="0">
                  <a:pos x="134" y="0"/>
                </a:cxn>
                <a:cxn ang="0">
                  <a:pos x="75" y="24"/>
                </a:cxn>
                <a:cxn ang="0">
                  <a:pos x="50" y="32"/>
                </a:cxn>
                <a:cxn ang="0">
                  <a:pos x="25" y="40"/>
                </a:cxn>
                <a:cxn ang="0">
                  <a:pos x="16" y="72"/>
                </a:cxn>
                <a:cxn ang="0">
                  <a:pos x="0" y="64"/>
                </a:cxn>
                <a:cxn ang="0">
                  <a:pos x="0" y="88"/>
                </a:cxn>
                <a:cxn ang="0">
                  <a:pos x="8" y="144"/>
                </a:cxn>
                <a:cxn ang="0">
                  <a:pos x="33" y="176"/>
                </a:cxn>
                <a:cxn ang="0">
                  <a:pos x="59" y="184"/>
                </a:cxn>
                <a:cxn ang="0">
                  <a:pos x="67" y="192"/>
                </a:cxn>
                <a:cxn ang="0">
                  <a:pos x="75" y="192"/>
                </a:cxn>
                <a:cxn ang="0">
                  <a:pos x="109" y="176"/>
                </a:cxn>
                <a:cxn ang="0">
                  <a:pos x="134" y="176"/>
                </a:cxn>
                <a:cxn ang="0">
                  <a:pos x="168" y="136"/>
                </a:cxn>
                <a:cxn ang="0">
                  <a:pos x="236" y="128"/>
                </a:cxn>
                <a:cxn ang="0">
                  <a:pos x="244" y="104"/>
                </a:cxn>
                <a:cxn ang="0">
                  <a:pos x="244" y="64"/>
                </a:cxn>
                <a:cxn ang="0">
                  <a:pos x="227" y="32"/>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2122" name="Freeform 74"/>
            <p:cNvSpPr>
              <a:spLocks/>
            </p:cNvSpPr>
            <p:nvPr/>
          </p:nvSpPr>
          <p:spPr bwMode="auto">
            <a:xfrm>
              <a:off x="4965" y="3183"/>
              <a:ext cx="590" cy="409"/>
            </a:xfrm>
            <a:custGeom>
              <a:avLst/>
              <a:gdLst/>
              <a:ahLst/>
              <a:cxnLst>
                <a:cxn ang="0">
                  <a:pos x="455" y="256"/>
                </a:cxn>
                <a:cxn ang="0">
                  <a:pos x="489" y="248"/>
                </a:cxn>
                <a:cxn ang="0">
                  <a:pos x="514" y="232"/>
                </a:cxn>
                <a:cxn ang="0">
                  <a:pos x="565" y="240"/>
                </a:cxn>
                <a:cxn ang="0">
                  <a:pos x="590" y="232"/>
                </a:cxn>
                <a:cxn ang="0">
                  <a:pos x="565" y="200"/>
                </a:cxn>
                <a:cxn ang="0">
                  <a:pos x="523" y="176"/>
                </a:cxn>
                <a:cxn ang="0">
                  <a:pos x="548" y="144"/>
                </a:cxn>
                <a:cxn ang="0">
                  <a:pos x="548" y="104"/>
                </a:cxn>
                <a:cxn ang="0">
                  <a:pos x="548" y="72"/>
                </a:cxn>
                <a:cxn ang="0">
                  <a:pos x="573" y="64"/>
                </a:cxn>
                <a:cxn ang="0">
                  <a:pos x="582" y="48"/>
                </a:cxn>
                <a:cxn ang="0">
                  <a:pos x="582" y="32"/>
                </a:cxn>
                <a:cxn ang="0">
                  <a:pos x="582" y="16"/>
                </a:cxn>
                <a:cxn ang="0">
                  <a:pos x="531" y="16"/>
                </a:cxn>
                <a:cxn ang="0">
                  <a:pos x="523" y="0"/>
                </a:cxn>
                <a:cxn ang="0">
                  <a:pos x="481" y="8"/>
                </a:cxn>
                <a:cxn ang="0">
                  <a:pos x="455" y="0"/>
                </a:cxn>
                <a:cxn ang="0">
                  <a:pos x="413" y="8"/>
                </a:cxn>
                <a:cxn ang="0">
                  <a:pos x="363" y="24"/>
                </a:cxn>
                <a:cxn ang="0">
                  <a:pos x="321" y="80"/>
                </a:cxn>
                <a:cxn ang="0">
                  <a:pos x="270" y="88"/>
                </a:cxn>
                <a:cxn ang="0">
                  <a:pos x="219" y="88"/>
                </a:cxn>
                <a:cxn ang="0">
                  <a:pos x="194" y="88"/>
                </a:cxn>
                <a:cxn ang="0">
                  <a:pos x="169" y="112"/>
                </a:cxn>
                <a:cxn ang="0">
                  <a:pos x="76" y="112"/>
                </a:cxn>
                <a:cxn ang="0">
                  <a:pos x="43" y="104"/>
                </a:cxn>
                <a:cxn ang="0">
                  <a:pos x="43" y="80"/>
                </a:cxn>
                <a:cxn ang="0">
                  <a:pos x="9" y="64"/>
                </a:cxn>
                <a:cxn ang="0">
                  <a:pos x="0" y="88"/>
                </a:cxn>
                <a:cxn ang="0">
                  <a:pos x="9" y="120"/>
                </a:cxn>
                <a:cxn ang="0">
                  <a:pos x="26" y="152"/>
                </a:cxn>
                <a:cxn ang="0">
                  <a:pos x="68" y="184"/>
                </a:cxn>
                <a:cxn ang="0">
                  <a:pos x="51" y="224"/>
                </a:cxn>
                <a:cxn ang="0">
                  <a:pos x="34" y="232"/>
                </a:cxn>
                <a:cxn ang="0">
                  <a:pos x="34" y="264"/>
                </a:cxn>
                <a:cxn ang="0">
                  <a:pos x="51" y="272"/>
                </a:cxn>
                <a:cxn ang="0">
                  <a:pos x="43" y="304"/>
                </a:cxn>
                <a:cxn ang="0">
                  <a:pos x="51" y="320"/>
                </a:cxn>
                <a:cxn ang="0">
                  <a:pos x="93" y="336"/>
                </a:cxn>
                <a:cxn ang="0">
                  <a:pos x="110" y="368"/>
                </a:cxn>
                <a:cxn ang="0">
                  <a:pos x="110" y="408"/>
                </a:cxn>
                <a:cxn ang="0">
                  <a:pos x="110" y="400"/>
                </a:cxn>
                <a:cxn ang="0">
                  <a:pos x="152" y="400"/>
                </a:cxn>
                <a:cxn ang="0">
                  <a:pos x="194" y="384"/>
                </a:cxn>
                <a:cxn ang="0">
                  <a:pos x="245" y="352"/>
                </a:cxn>
                <a:cxn ang="0">
                  <a:pos x="278" y="368"/>
                </a:cxn>
                <a:cxn ang="0">
                  <a:pos x="312" y="368"/>
                </a:cxn>
                <a:cxn ang="0">
                  <a:pos x="337" y="368"/>
                </a:cxn>
                <a:cxn ang="0">
                  <a:pos x="396" y="352"/>
                </a:cxn>
                <a:cxn ang="0">
                  <a:pos x="430" y="336"/>
                </a:cxn>
                <a:cxn ang="0">
                  <a:pos x="422" y="296"/>
                </a:cxn>
                <a:cxn ang="0">
                  <a:pos x="447" y="296"/>
                </a:cxn>
                <a:cxn ang="0">
                  <a:pos x="455" y="280"/>
                </a:cxn>
                <a:cxn ang="0">
                  <a:pos x="455" y="256"/>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4198" name="Freeform 75"/>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
                <a:gd name="T70" fmla="*/ 0 h 192"/>
                <a:gd name="T71" fmla="*/ 244 w 244"/>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199" name="Freeform 76"/>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08"/>
                <a:gd name="T170" fmla="*/ 590 w 590"/>
                <a:gd name="T171" fmla="*/ 408 h 4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2125" name="Freeform 77"/>
            <p:cNvSpPr>
              <a:spLocks/>
            </p:cNvSpPr>
            <p:nvPr/>
          </p:nvSpPr>
          <p:spPr bwMode="auto">
            <a:xfrm>
              <a:off x="5404" y="3415"/>
              <a:ext cx="364" cy="617"/>
            </a:xfrm>
            <a:custGeom>
              <a:avLst/>
              <a:gdLst/>
              <a:ahLst/>
              <a:cxnLst>
                <a:cxn ang="0">
                  <a:pos x="219" y="40"/>
                </a:cxn>
                <a:cxn ang="0">
                  <a:pos x="151" y="0"/>
                </a:cxn>
                <a:cxn ang="0">
                  <a:pos x="75" y="0"/>
                </a:cxn>
                <a:cxn ang="0">
                  <a:pos x="16" y="24"/>
                </a:cxn>
                <a:cxn ang="0">
                  <a:pos x="8" y="64"/>
                </a:cxn>
                <a:cxn ang="0">
                  <a:pos x="16" y="136"/>
                </a:cxn>
                <a:cxn ang="0">
                  <a:pos x="0" y="192"/>
                </a:cxn>
                <a:cxn ang="0">
                  <a:pos x="67" y="184"/>
                </a:cxn>
                <a:cxn ang="0">
                  <a:pos x="33" y="256"/>
                </a:cxn>
                <a:cxn ang="0">
                  <a:pos x="118" y="312"/>
                </a:cxn>
                <a:cxn ang="0">
                  <a:pos x="160" y="384"/>
                </a:cxn>
                <a:cxn ang="0">
                  <a:pos x="168" y="432"/>
                </a:cxn>
                <a:cxn ang="0">
                  <a:pos x="101" y="440"/>
                </a:cxn>
                <a:cxn ang="0">
                  <a:pos x="126" y="496"/>
                </a:cxn>
                <a:cxn ang="0">
                  <a:pos x="168" y="480"/>
                </a:cxn>
                <a:cxn ang="0">
                  <a:pos x="219" y="504"/>
                </a:cxn>
                <a:cxn ang="0">
                  <a:pos x="235" y="560"/>
                </a:cxn>
                <a:cxn ang="0">
                  <a:pos x="244" y="592"/>
                </a:cxn>
                <a:cxn ang="0">
                  <a:pos x="261" y="600"/>
                </a:cxn>
                <a:cxn ang="0">
                  <a:pos x="337" y="616"/>
                </a:cxn>
                <a:cxn ang="0">
                  <a:pos x="360" y="578"/>
                </a:cxn>
                <a:cxn ang="0">
                  <a:pos x="303" y="56"/>
                </a:cxn>
                <a:cxn ang="0">
                  <a:pos x="320" y="152"/>
                </a:cxn>
                <a:cxn ang="0">
                  <a:pos x="244" y="168"/>
                </a:cxn>
                <a:cxn ang="0">
                  <a:pos x="151" y="200"/>
                </a:cxn>
                <a:cxn ang="0">
                  <a:pos x="92" y="208"/>
                </a:cxn>
                <a:cxn ang="0">
                  <a:pos x="42" y="264"/>
                </a:cxn>
                <a:cxn ang="0">
                  <a:pos x="59" y="232"/>
                </a:cxn>
                <a:cxn ang="0">
                  <a:pos x="126" y="168"/>
                </a:cxn>
                <a:cxn ang="0">
                  <a:pos x="185" y="104"/>
                </a:cxn>
                <a:cxn ang="0">
                  <a:pos x="286" y="80"/>
                </a:cxn>
                <a:cxn ang="0">
                  <a:pos x="303" y="96"/>
                </a:cxn>
                <a:cxn ang="0">
                  <a:pos x="328" y="112"/>
                </a:cxn>
                <a:cxn ang="0">
                  <a:pos x="303" y="56"/>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4201" name="Freeform 78"/>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2"/>
                <a:gd name="T133" fmla="*/ 0 h 616"/>
                <a:gd name="T134" fmla="*/ 362 w 362"/>
                <a:gd name="T135" fmla="*/ 616 h 6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202" name="Freeform 79"/>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8"/>
                <a:gd name="T76" fmla="*/ 0 h 184"/>
                <a:gd name="T77" fmla="*/ 308 w 308"/>
                <a:gd name="T78" fmla="*/ 184 h 1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2128" name="Freeform 80"/>
            <p:cNvSpPr>
              <a:spLocks/>
            </p:cNvSpPr>
            <p:nvPr/>
          </p:nvSpPr>
          <p:spPr bwMode="auto">
            <a:xfrm>
              <a:off x="4721" y="2704"/>
              <a:ext cx="893" cy="593"/>
            </a:xfrm>
            <a:custGeom>
              <a:avLst/>
              <a:gdLst/>
              <a:ahLst/>
              <a:cxnLst>
                <a:cxn ang="0">
                  <a:pos x="784" y="312"/>
                </a:cxn>
                <a:cxn ang="0">
                  <a:pos x="725" y="280"/>
                </a:cxn>
                <a:cxn ang="0">
                  <a:pos x="708" y="208"/>
                </a:cxn>
                <a:cxn ang="0">
                  <a:pos x="708" y="168"/>
                </a:cxn>
                <a:cxn ang="0">
                  <a:pos x="666" y="120"/>
                </a:cxn>
                <a:cxn ang="0">
                  <a:pos x="632" y="96"/>
                </a:cxn>
                <a:cxn ang="0">
                  <a:pos x="581" y="56"/>
                </a:cxn>
                <a:cxn ang="0">
                  <a:pos x="548" y="16"/>
                </a:cxn>
                <a:cxn ang="0">
                  <a:pos x="506" y="0"/>
                </a:cxn>
                <a:cxn ang="0">
                  <a:pos x="472" y="48"/>
                </a:cxn>
                <a:cxn ang="0">
                  <a:pos x="396" y="72"/>
                </a:cxn>
                <a:cxn ang="0">
                  <a:pos x="371" y="96"/>
                </a:cxn>
                <a:cxn ang="0">
                  <a:pos x="337" y="80"/>
                </a:cxn>
                <a:cxn ang="0">
                  <a:pos x="287" y="88"/>
                </a:cxn>
                <a:cxn ang="0">
                  <a:pos x="253" y="88"/>
                </a:cxn>
                <a:cxn ang="0">
                  <a:pos x="219" y="80"/>
                </a:cxn>
                <a:cxn ang="0">
                  <a:pos x="185" y="104"/>
                </a:cxn>
                <a:cxn ang="0">
                  <a:pos x="160" y="128"/>
                </a:cxn>
                <a:cxn ang="0">
                  <a:pos x="135" y="168"/>
                </a:cxn>
                <a:cxn ang="0">
                  <a:pos x="110" y="224"/>
                </a:cxn>
                <a:cxn ang="0">
                  <a:pos x="84" y="256"/>
                </a:cxn>
                <a:cxn ang="0">
                  <a:pos x="76" y="280"/>
                </a:cxn>
                <a:cxn ang="0">
                  <a:pos x="67" y="320"/>
                </a:cxn>
                <a:cxn ang="0">
                  <a:pos x="51" y="328"/>
                </a:cxn>
                <a:cxn ang="0">
                  <a:pos x="25" y="344"/>
                </a:cxn>
                <a:cxn ang="0">
                  <a:pos x="0" y="352"/>
                </a:cxn>
                <a:cxn ang="0">
                  <a:pos x="17" y="368"/>
                </a:cxn>
                <a:cxn ang="0">
                  <a:pos x="51" y="392"/>
                </a:cxn>
                <a:cxn ang="0">
                  <a:pos x="59" y="416"/>
                </a:cxn>
                <a:cxn ang="0">
                  <a:pos x="93" y="440"/>
                </a:cxn>
                <a:cxn ang="0">
                  <a:pos x="135" y="456"/>
                </a:cxn>
                <a:cxn ang="0">
                  <a:pos x="118" y="488"/>
                </a:cxn>
                <a:cxn ang="0">
                  <a:pos x="160" y="496"/>
                </a:cxn>
                <a:cxn ang="0">
                  <a:pos x="202" y="512"/>
                </a:cxn>
                <a:cxn ang="0">
                  <a:pos x="244" y="488"/>
                </a:cxn>
                <a:cxn ang="0">
                  <a:pos x="244" y="528"/>
                </a:cxn>
                <a:cxn ang="0">
                  <a:pos x="261" y="536"/>
                </a:cxn>
                <a:cxn ang="0">
                  <a:pos x="253" y="544"/>
                </a:cxn>
                <a:cxn ang="0">
                  <a:pos x="287" y="560"/>
                </a:cxn>
                <a:cxn ang="0">
                  <a:pos x="287" y="584"/>
                </a:cxn>
                <a:cxn ang="0">
                  <a:pos x="320" y="592"/>
                </a:cxn>
                <a:cxn ang="0">
                  <a:pos x="413" y="592"/>
                </a:cxn>
                <a:cxn ang="0">
                  <a:pos x="438" y="568"/>
                </a:cxn>
                <a:cxn ang="0">
                  <a:pos x="463" y="568"/>
                </a:cxn>
                <a:cxn ang="0">
                  <a:pos x="514" y="568"/>
                </a:cxn>
                <a:cxn ang="0">
                  <a:pos x="565" y="560"/>
                </a:cxn>
                <a:cxn ang="0">
                  <a:pos x="607" y="504"/>
                </a:cxn>
                <a:cxn ang="0">
                  <a:pos x="657" y="488"/>
                </a:cxn>
                <a:cxn ang="0">
                  <a:pos x="699" y="480"/>
                </a:cxn>
                <a:cxn ang="0">
                  <a:pos x="725" y="488"/>
                </a:cxn>
                <a:cxn ang="0">
                  <a:pos x="767" y="480"/>
                </a:cxn>
                <a:cxn ang="0">
                  <a:pos x="775" y="496"/>
                </a:cxn>
                <a:cxn ang="0">
                  <a:pos x="826" y="496"/>
                </a:cxn>
                <a:cxn ang="0">
                  <a:pos x="834" y="416"/>
                </a:cxn>
                <a:cxn ang="0">
                  <a:pos x="851" y="376"/>
                </a:cxn>
                <a:cxn ang="0">
                  <a:pos x="885" y="336"/>
                </a:cxn>
                <a:cxn ang="0">
                  <a:pos x="893" y="312"/>
                </a:cxn>
                <a:cxn ang="0">
                  <a:pos x="876" y="288"/>
                </a:cxn>
                <a:cxn ang="0">
                  <a:pos x="834" y="288"/>
                </a:cxn>
                <a:cxn ang="0">
                  <a:pos x="784" y="312"/>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2129" name="Freeform 81"/>
            <p:cNvSpPr>
              <a:spLocks/>
            </p:cNvSpPr>
            <p:nvPr/>
          </p:nvSpPr>
          <p:spPr bwMode="auto">
            <a:xfrm>
              <a:off x="5236" y="2663"/>
              <a:ext cx="355" cy="337"/>
            </a:xfrm>
            <a:custGeom>
              <a:avLst/>
              <a:gdLst/>
              <a:ahLst/>
              <a:cxnLst>
                <a:cxn ang="0">
                  <a:pos x="270" y="248"/>
                </a:cxn>
                <a:cxn ang="0">
                  <a:pos x="253" y="224"/>
                </a:cxn>
                <a:cxn ang="0">
                  <a:pos x="278" y="200"/>
                </a:cxn>
                <a:cxn ang="0">
                  <a:pos x="354" y="184"/>
                </a:cxn>
                <a:cxn ang="0">
                  <a:pos x="337" y="152"/>
                </a:cxn>
                <a:cxn ang="0">
                  <a:pos x="303" y="120"/>
                </a:cxn>
                <a:cxn ang="0">
                  <a:pos x="287" y="88"/>
                </a:cxn>
                <a:cxn ang="0">
                  <a:pos x="236" y="72"/>
                </a:cxn>
                <a:cxn ang="0">
                  <a:pos x="211" y="24"/>
                </a:cxn>
                <a:cxn ang="0">
                  <a:pos x="152" y="24"/>
                </a:cxn>
                <a:cxn ang="0">
                  <a:pos x="84" y="0"/>
                </a:cxn>
                <a:cxn ang="0">
                  <a:pos x="59" y="24"/>
                </a:cxn>
                <a:cxn ang="0">
                  <a:pos x="8" y="32"/>
                </a:cxn>
                <a:cxn ang="0">
                  <a:pos x="0" y="40"/>
                </a:cxn>
                <a:cxn ang="0">
                  <a:pos x="34" y="56"/>
                </a:cxn>
                <a:cxn ang="0">
                  <a:pos x="67" y="96"/>
                </a:cxn>
                <a:cxn ang="0">
                  <a:pos x="118" y="136"/>
                </a:cxn>
                <a:cxn ang="0">
                  <a:pos x="152" y="160"/>
                </a:cxn>
                <a:cxn ang="0">
                  <a:pos x="194" y="208"/>
                </a:cxn>
                <a:cxn ang="0">
                  <a:pos x="194" y="248"/>
                </a:cxn>
                <a:cxn ang="0">
                  <a:pos x="211" y="320"/>
                </a:cxn>
                <a:cxn ang="0">
                  <a:pos x="236" y="336"/>
                </a:cxn>
                <a:cxn ang="0">
                  <a:pos x="253" y="312"/>
                </a:cxn>
                <a:cxn ang="0">
                  <a:pos x="270" y="248"/>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4205" name="Freeform 82"/>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3"/>
                <a:gd name="T184" fmla="*/ 0 h 592"/>
                <a:gd name="T185" fmla="*/ 893 w 893"/>
                <a:gd name="T186" fmla="*/ 592 h 5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206" name="Freeform 83"/>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4"/>
                <a:gd name="T73" fmla="*/ 0 h 336"/>
                <a:gd name="T74" fmla="*/ 354 w 354"/>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207" name="Freeform 84"/>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2133" name="Freeform 85"/>
            <p:cNvSpPr>
              <a:spLocks/>
            </p:cNvSpPr>
            <p:nvPr/>
          </p:nvSpPr>
          <p:spPr bwMode="auto">
            <a:xfrm>
              <a:off x="4536" y="1976"/>
              <a:ext cx="210" cy="113"/>
            </a:xfrm>
            <a:custGeom>
              <a:avLst/>
              <a:gdLst/>
              <a:ahLst/>
              <a:cxnLst>
                <a:cxn ang="0">
                  <a:pos x="168" y="8"/>
                </a:cxn>
                <a:cxn ang="0">
                  <a:pos x="109" y="8"/>
                </a:cxn>
                <a:cxn ang="0">
                  <a:pos x="76" y="0"/>
                </a:cxn>
                <a:cxn ang="0">
                  <a:pos x="67" y="24"/>
                </a:cxn>
                <a:cxn ang="0">
                  <a:pos x="42" y="32"/>
                </a:cxn>
                <a:cxn ang="0">
                  <a:pos x="8" y="48"/>
                </a:cxn>
                <a:cxn ang="0">
                  <a:pos x="8" y="72"/>
                </a:cxn>
                <a:cxn ang="0">
                  <a:pos x="0" y="96"/>
                </a:cxn>
                <a:cxn ang="0">
                  <a:pos x="84" y="112"/>
                </a:cxn>
                <a:cxn ang="0">
                  <a:pos x="210" y="88"/>
                </a:cxn>
                <a:cxn ang="0">
                  <a:pos x="193" y="16"/>
                </a:cxn>
                <a:cxn ang="0">
                  <a:pos x="168" y="8"/>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4209" name="Freeform 86"/>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0"/>
                <a:gd name="T184" fmla="*/ 0 h 656"/>
                <a:gd name="T185" fmla="*/ 860 w 860"/>
                <a:gd name="T186" fmla="*/ 656 h 6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210" name="Freeform 87"/>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12"/>
                <a:gd name="T38" fmla="*/ 210 w 2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2136" name="Freeform 88"/>
            <p:cNvSpPr>
              <a:spLocks/>
            </p:cNvSpPr>
            <p:nvPr/>
          </p:nvSpPr>
          <p:spPr bwMode="auto">
            <a:xfrm>
              <a:off x="4577" y="1792"/>
              <a:ext cx="456" cy="320"/>
            </a:xfrm>
            <a:custGeom>
              <a:avLst/>
              <a:gdLst/>
              <a:ahLst/>
              <a:cxnLst>
                <a:cxn ang="0">
                  <a:pos x="312" y="304"/>
                </a:cxn>
                <a:cxn ang="0">
                  <a:pos x="328" y="296"/>
                </a:cxn>
                <a:cxn ang="0">
                  <a:pos x="320" y="272"/>
                </a:cxn>
                <a:cxn ang="0">
                  <a:pos x="354" y="264"/>
                </a:cxn>
                <a:cxn ang="0">
                  <a:pos x="379" y="248"/>
                </a:cxn>
                <a:cxn ang="0">
                  <a:pos x="404" y="256"/>
                </a:cxn>
                <a:cxn ang="0">
                  <a:pos x="387" y="224"/>
                </a:cxn>
                <a:cxn ang="0">
                  <a:pos x="387" y="192"/>
                </a:cxn>
                <a:cxn ang="0">
                  <a:pos x="387" y="160"/>
                </a:cxn>
                <a:cxn ang="0">
                  <a:pos x="413" y="152"/>
                </a:cxn>
                <a:cxn ang="0">
                  <a:pos x="421" y="128"/>
                </a:cxn>
                <a:cxn ang="0">
                  <a:pos x="446" y="120"/>
                </a:cxn>
                <a:cxn ang="0">
                  <a:pos x="455" y="104"/>
                </a:cxn>
                <a:cxn ang="0">
                  <a:pos x="430" y="96"/>
                </a:cxn>
                <a:cxn ang="0">
                  <a:pos x="430" y="64"/>
                </a:cxn>
                <a:cxn ang="0">
                  <a:pos x="396" y="56"/>
                </a:cxn>
                <a:cxn ang="0">
                  <a:pos x="371" y="40"/>
                </a:cxn>
                <a:cxn ang="0">
                  <a:pos x="337" y="24"/>
                </a:cxn>
                <a:cxn ang="0">
                  <a:pos x="286" y="16"/>
                </a:cxn>
                <a:cxn ang="0">
                  <a:pos x="278" y="0"/>
                </a:cxn>
                <a:cxn ang="0">
                  <a:pos x="227" y="32"/>
                </a:cxn>
                <a:cxn ang="0">
                  <a:pos x="185" y="24"/>
                </a:cxn>
                <a:cxn ang="0">
                  <a:pos x="143" y="32"/>
                </a:cxn>
                <a:cxn ang="0">
                  <a:pos x="84" y="32"/>
                </a:cxn>
                <a:cxn ang="0">
                  <a:pos x="25" y="64"/>
                </a:cxn>
                <a:cxn ang="0">
                  <a:pos x="0" y="88"/>
                </a:cxn>
                <a:cxn ang="0">
                  <a:pos x="8" y="104"/>
                </a:cxn>
                <a:cxn ang="0">
                  <a:pos x="25" y="168"/>
                </a:cxn>
                <a:cxn ang="0">
                  <a:pos x="34" y="184"/>
                </a:cxn>
                <a:cxn ang="0">
                  <a:pos x="67" y="192"/>
                </a:cxn>
                <a:cxn ang="0">
                  <a:pos x="126" y="192"/>
                </a:cxn>
                <a:cxn ang="0">
                  <a:pos x="151" y="200"/>
                </a:cxn>
                <a:cxn ang="0">
                  <a:pos x="168" y="272"/>
                </a:cxn>
                <a:cxn ang="0">
                  <a:pos x="177" y="272"/>
                </a:cxn>
                <a:cxn ang="0">
                  <a:pos x="236" y="296"/>
                </a:cxn>
                <a:cxn ang="0">
                  <a:pos x="244" y="320"/>
                </a:cxn>
                <a:cxn ang="0">
                  <a:pos x="278" y="296"/>
                </a:cxn>
                <a:cxn ang="0">
                  <a:pos x="312" y="304"/>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2137" name="Freeform 89"/>
            <p:cNvSpPr>
              <a:spLocks/>
            </p:cNvSpPr>
            <p:nvPr/>
          </p:nvSpPr>
          <p:spPr bwMode="auto">
            <a:xfrm>
              <a:off x="4830" y="2097"/>
              <a:ext cx="970" cy="927"/>
            </a:xfrm>
            <a:custGeom>
              <a:avLst/>
              <a:gdLst/>
              <a:ahLst/>
              <a:cxnLst>
                <a:cxn ang="0">
                  <a:pos x="910" y="96"/>
                </a:cxn>
                <a:cxn ang="0">
                  <a:pos x="910" y="40"/>
                </a:cxn>
                <a:cxn ang="0">
                  <a:pos x="825" y="0"/>
                </a:cxn>
                <a:cxn ang="0">
                  <a:pos x="733" y="32"/>
                </a:cxn>
                <a:cxn ang="0">
                  <a:pos x="691" y="72"/>
                </a:cxn>
                <a:cxn ang="0">
                  <a:pos x="615" y="160"/>
                </a:cxn>
                <a:cxn ang="0">
                  <a:pos x="573" y="176"/>
                </a:cxn>
                <a:cxn ang="0">
                  <a:pos x="505" y="184"/>
                </a:cxn>
                <a:cxn ang="0">
                  <a:pos x="446" y="200"/>
                </a:cxn>
                <a:cxn ang="0">
                  <a:pos x="387" y="224"/>
                </a:cxn>
                <a:cxn ang="0">
                  <a:pos x="294" y="208"/>
                </a:cxn>
                <a:cxn ang="0">
                  <a:pos x="143" y="224"/>
                </a:cxn>
                <a:cxn ang="0">
                  <a:pos x="84" y="272"/>
                </a:cxn>
                <a:cxn ang="0">
                  <a:pos x="75" y="304"/>
                </a:cxn>
                <a:cxn ang="0">
                  <a:pos x="118" y="408"/>
                </a:cxn>
                <a:cxn ang="0">
                  <a:pos x="33" y="512"/>
                </a:cxn>
                <a:cxn ang="0">
                  <a:pos x="16" y="592"/>
                </a:cxn>
                <a:cxn ang="0">
                  <a:pos x="0" y="680"/>
                </a:cxn>
                <a:cxn ang="0">
                  <a:pos x="50" y="696"/>
                </a:cxn>
                <a:cxn ang="0">
                  <a:pos x="109" y="696"/>
                </a:cxn>
                <a:cxn ang="0">
                  <a:pos x="177" y="704"/>
                </a:cxn>
                <a:cxn ang="0">
                  <a:pos x="261" y="712"/>
                </a:cxn>
                <a:cxn ang="0">
                  <a:pos x="362" y="664"/>
                </a:cxn>
                <a:cxn ang="0">
                  <a:pos x="404" y="616"/>
                </a:cxn>
                <a:cxn ang="0">
                  <a:pos x="463" y="600"/>
                </a:cxn>
                <a:cxn ang="0">
                  <a:pos x="556" y="600"/>
                </a:cxn>
                <a:cxn ang="0">
                  <a:pos x="640" y="648"/>
                </a:cxn>
                <a:cxn ang="0">
                  <a:pos x="707" y="696"/>
                </a:cxn>
                <a:cxn ang="0">
                  <a:pos x="758" y="760"/>
                </a:cxn>
                <a:cxn ang="0">
                  <a:pos x="657" y="800"/>
                </a:cxn>
                <a:cxn ang="0">
                  <a:pos x="657" y="888"/>
                </a:cxn>
                <a:cxn ang="0">
                  <a:pos x="674" y="928"/>
                </a:cxn>
                <a:cxn ang="0">
                  <a:pos x="766" y="904"/>
                </a:cxn>
                <a:cxn ang="0">
                  <a:pos x="808" y="768"/>
                </a:cxn>
                <a:cxn ang="0">
                  <a:pos x="867" y="704"/>
                </a:cxn>
                <a:cxn ang="0">
                  <a:pos x="969" y="688"/>
                </a:cxn>
                <a:cxn ang="0">
                  <a:pos x="935" y="104"/>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4213" name="Freeform 90"/>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
                <a:gd name="T115" fmla="*/ 0 h 320"/>
                <a:gd name="T116" fmla="*/ 455 w 455"/>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214" name="Freeform 91"/>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9"/>
                <a:gd name="T112" fmla="*/ 0 h 928"/>
                <a:gd name="T113" fmla="*/ 969 w 969"/>
                <a:gd name="T114" fmla="*/ 928 h 9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2140" name="Freeform 92"/>
            <p:cNvSpPr>
              <a:spLocks/>
            </p:cNvSpPr>
            <p:nvPr/>
          </p:nvSpPr>
          <p:spPr bwMode="auto">
            <a:xfrm>
              <a:off x="4821" y="1768"/>
              <a:ext cx="726" cy="601"/>
            </a:xfrm>
            <a:custGeom>
              <a:avLst/>
              <a:gdLst/>
              <a:ahLst/>
              <a:cxnLst>
                <a:cxn ang="0">
                  <a:pos x="657" y="320"/>
                </a:cxn>
                <a:cxn ang="0">
                  <a:pos x="641" y="280"/>
                </a:cxn>
                <a:cxn ang="0">
                  <a:pos x="708" y="256"/>
                </a:cxn>
                <a:cxn ang="0">
                  <a:pos x="700" y="208"/>
                </a:cxn>
                <a:cxn ang="0">
                  <a:pos x="624" y="168"/>
                </a:cxn>
                <a:cxn ang="0">
                  <a:pos x="548" y="136"/>
                </a:cxn>
                <a:cxn ang="0">
                  <a:pos x="514" y="104"/>
                </a:cxn>
                <a:cxn ang="0">
                  <a:pos x="506" y="40"/>
                </a:cxn>
                <a:cxn ang="0">
                  <a:pos x="438" y="8"/>
                </a:cxn>
                <a:cxn ang="0">
                  <a:pos x="379" y="16"/>
                </a:cxn>
                <a:cxn ang="0">
                  <a:pos x="329" y="16"/>
                </a:cxn>
                <a:cxn ang="0">
                  <a:pos x="278" y="0"/>
                </a:cxn>
                <a:cxn ang="0">
                  <a:pos x="202" y="64"/>
                </a:cxn>
                <a:cxn ang="0">
                  <a:pos x="186" y="88"/>
                </a:cxn>
                <a:cxn ang="0">
                  <a:pos x="211" y="128"/>
                </a:cxn>
                <a:cxn ang="0">
                  <a:pos x="177" y="152"/>
                </a:cxn>
                <a:cxn ang="0">
                  <a:pos x="143" y="184"/>
                </a:cxn>
                <a:cxn ang="0">
                  <a:pos x="143" y="248"/>
                </a:cxn>
                <a:cxn ang="0">
                  <a:pos x="135" y="272"/>
                </a:cxn>
                <a:cxn ang="0">
                  <a:pos x="76" y="296"/>
                </a:cxn>
                <a:cxn ang="0">
                  <a:pos x="68" y="328"/>
                </a:cxn>
                <a:cxn ang="0">
                  <a:pos x="0" y="344"/>
                </a:cxn>
                <a:cxn ang="0">
                  <a:pos x="59" y="464"/>
                </a:cxn>
                <a:cxn ang="0">
                  <a:pos x="17" y="536"/>
                </a:cxn>
                <a:cxn ang="0">
                  <a:pos x="59" y="600"/>
                </a:cxn>
                <a:cxn ang="0">
                  <a:pos x="110" y="576"/>
                </a:cxn>
                <a:cxn ang="0">
                  <a:pos x="211" y="544"/>
                </a:cxn>
                <a:cxn ang="0">
                  <a:pos x="362" y="528"/>
                </a:cxn>
                <a:cxn ang="0">
                  <a:pos x="421" y="528"/>
                </a:cxn>
                <a:cxn ang="0">
                  <a:pos x="489" y="544"/>
                </a:cxn>
                <a:cxn ang="0">
                  <a:pos x="539" y="528"/>
                </a:cxn>
                <a:cxn ang="0">
                  <a:pos x="632" y="520"/>
                </a:cxn>
                <a:cxn ang="0">
                  <a:pos x="641" y="424"/>
                </a:cxn>
                <a:cxn ang="0">
                  <a:pos x="674" y="368"/>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2141" name="Freeform 93"/>
            <p:cNvSpPr>
              <a:spLocks/>
            </p:cNvSpPr>
            <p:nvPr/>
          </p:nvSpPr>
          <p:spPr bwMode="auto">
            <a:xfrm>
              <a:off x="4568" y="1601"/>
              <a:ext cx="531" cy="280"/>
            </a:xfrm>
            <a:custGeom>
              <a:avLst/>
              <a:gdLst/>
              <a:ahLst/>
              <a:cxnLst>
                <a:cxn ang="0">
                  <a:pos x="472" y="80"/>
                </a:cxn>
                <a:cxn ang="0">
                  <a:pos x="464" y="40"/>
                </a:cxn>
                <a:cxn ang="0">
                  <a:pos x="413" y="32"/>
                </a:cxn>
                <a:cxn ang="0">
                  <a:pos x="371" y="40"/>
                </a:cxn>
                <a:cxn ang="0">
                  <a:pos x="304" y="0"/>
                </a:cxn>
                <a:cxn ang="0">
                  <a:pos x="262" y="0"/>
                </a:cxn>
                <a:cxn ang="0">
                  <a:pos x="211" y="32"/>
                </a:cxn>
                <a:cxn ang="0">
                  <a:pos x="211" y="40"/>
                </a:cxn>
                <a:cxn ang="0">
                  <a:pos x="219" y="72"/>
                </a:cxn>
                <a:cxn ang="0">
                  <a:pos x="219" y="104"/>
                </a:cxn>
                <a:cxn ang="0">
                  <a:pos x="211" y="128"/>
                </a:cxn>
                <a:cxn ang="0">
                  <a:pos x="194" y="128"/>
                </a:cxn>
                <a:cxn ang="0">
                  <a:pos x="160" y="128"/>
                </a:cxn>
                <a:cxn ang="0">
                  <a:pos x="110" y="80"/>
                </a:cxn>
                <a:cxn ang="0">
                  <a:pos x="76" y="64"/>
                </a:cxn>
                <a:cxn ang="0">
                  <a:pos x="43" y="88"/>
                </a:cxn>
                <a:cxn ang="0">
                  <a:pos x="17" y="160"/>
                </a:cxn>
                <a:cxn ang="0">
                  <a:pos x="0" y="192"/>
                </a:cxn>
                <a:cxn ang="0">
                  <a:pos x="0" y="224"/>
                </a:cxn>
                <a:cxn ang="0">
                  <a:pos x="9" y="280"/>
                </a:cxn>
                <a:cxn ang="0">
                  <a:pos x="34" y="256"/>
                </a:cxn>
                <a:cxn ang="0">
                  <a:pos x="93" y="224"/>
                </a:cxn>
                <a:cxn ang="0">
                  <a:pos x="152" y="224"/>
                </a:cxn>
                <a:cxn ang="0">
                  <a:pos x="194" y="216"/>
                </a:cxn>
                <a:cxn ang="0">
                  <a:pos x="236" y="224"/>
                </a:cxn>
                <a:cxn ang="0">
                  <a:pos x="287" y="192"/>
                </a:cxn>
                <a:cxn ang="0">
                  <a:pos x="295" y="208"/>
                </a:cxn>
                <a:cxn ang="0">
                  <a:pos x="346" y="216"/>
                </a:cxn>
                <a:cxn ang="0">
                  <a:pos x="380" y="232"/>
                </a:cxn>
                <a:cxn ang="0">
                  <a:pos x="405" y="248"/>
                </a:cxn>
                <a:cxn ang="0">
                  <a:pos x="430" y="248"/>
                </a:cxn>
                <a:cxn ang="0">
                  <a:pos x="455" y="232"/>
                </a:cxn>
                <a:cxn ang="0">
                  <a:pos x="498" y="232"/>
                </a:cxn>
                <a:cxn ang="0">
                  <a:pos x="531" y="176"/>
                </a:cxn>
                <a:cxn ang="0">
                  <a:pos x="506" y="112"/>
                </a:cxn>
                <a:cxn ang="0">
                  <a:pos x="472" y="80"/>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4217" name="Freeform 94"/>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5"/>
                <a:gd name="T106" fmla="*/ 0 h 600"/>
                <a:gd name="T107" fmla="*/ 725 w 725"/>
                <a:gd name="T108" fmla="*/ 600 h 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218" name="Freeform 95"/>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280"/>
                <a:gd name="T110" fmla="*/ 531 w 531"/>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2144" name="Freeform 96"/>
            <p:cNvSpPr>
              <a:spLocks/>
            </p:cNvSpPr>
            <p:nvPr/>
          </p:nvSpPr>
          <p:spPr bwMode="auto">
            <a:xfrm>
              <a:off x="4679" y="1391"/>
              <a:ext cx="337" cy="248"/>
            </a:xfrm>
            <a:custGeom>
              <a:avLst/>
              <a:gdLst/>
              <a:ahLst/>
              <a:cxnLst>
                <a:cxn ang="0">
                  <a:pos x="295" y="128"/>
                </a:cxn>
                <a:cxn ang="0">
                  <a:pos x="295" y="64"/>
                </a:cxn>
                <a:cxn ang="0">
                  <a:pos x="295" y="16"/>
                </a:cxn>
                <a:cxn ang="0">
                  <a:pos x="286" y="0"/>
                </a:cxn>
                <a:cxn ang="0">
                  <a:pos x="236" y="8"/>
                </a:cxn>
                <a:cxn ang="0">
                  <a:pos x="126" y="16"/>
                </a:cxn>
                <a:cxn ang="0">
                  <a:pos x="67" y="40"/>
                </a:cxn>
                <a:cxn ang="0">
                  <a:pos x="25" y="64"/>
                </a:cxn>
                <a:cxn ang="0">
                  <a:pos x="8" y="88"/>
                </a:cxn>
                <a:cxn ang="0">
                  <a:pos x="0" y="112"/>
                </a:cxn>
                <a:cxn ang="0">
                  <a:pos x="25" y="128"/>
                </a:cxn>
                <a:cxn ang="0">
                  <a:pos x="17" y="152"/>
                </a:cxn>
                <a:cxn ang="0">
                  <a:pos x="25" y="176"/>
                </a:cxn>
                <a:cxn ang="0">
                  <a:pos x="42" y="184"/>
                </a:cxn>
                <a:cxn ang="0">
                  <a:pos x="67" y="184"/>
                </a:cxn>
                <a:cxn ang="0">
                  <a:pos x="93" y="176"/>
                </a:cxn>
                <a:cxn ang="0">
                  <a:pos x="101" y="240"/>
                </a:cxn>
                <a:cxn ang="0">
                  <a:pos x="152" y="208"/>
                </a:cxn>
                <a:cxn ang="0">
                  <a:pos x="194" y="208"/>
                </a:cxn>
                <a:cxn ang="0">
                  <a:pos x="261" y="248"/>
                </a:cxn>
                <a:cxn ang="0">
                  <a:pos x="303" y="240"/>
                </a:cxn>
                <a:cxn ang="0">
                  <a:pos x="320" y="240"/>
                </a:cxn>
                <a:cxn ang="0">
                  <a:pos x="337" y="176"/>
                </a:cxn>
                <a:cxn ang="0">
                  <a:pos x="295" y="128"/>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6239" name="Freeform 97"/>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2200"/>
                <a:gd name="T170" fmla="*/ 1121 w 1121"/>
                <a:gd name="T171" fmla="*/ 2200 h 2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4221" name="Freeform 98"/>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248"/>
                <a:gd name="T74" fmla="*/ 337 w 337"/>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222" name="Freeform 99"/>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15"/>
                <a:gd name="T166" fmla="*/ 0 h 2190"/>
                <a:gd name="T167" fmla="*/ 1115 w 1115"/>
                <a:gd name="T168" fmla="*/ 2190 h 21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2148" name="Freeform 100"/>
            <p:cNvSpPr>
              <a:spLocks/>
            </p:cNvSpPr>
            <p:nvPr/>
          </p:nvSpPr>
          <p:spPr bwMode="auto">
            <a:xfrm>
              <a:off x="4274" y="135"/>
              <a:ext cx="800" cy="1272"/>
            </a:xfrm>
            <a:custGeom>
              <a:avLst/>
              <a:gdLst/>
              <a:ahLst/>
              <a:cxnLst>
                <a:cxn ang="0">
                  <a:pos x="683" y="720"/>
                </a:cxn>
                <a:cxn ang="0">
                  <a:pos x="658" y="616"/>
                </a:cxn>
                <a:cxn ang="0">
                  <a:pos x="582" y="520"/>
                </a:cxn>
                <a:cxn ang="0">
                  <a:pos x="557" y="408"/>
                </a:cxn>
                <a:cxn ang="0">
                  <a:pos x="523" y="256"/>
                </a:cxn>
                <a:cxn ang="0">
                  <a:pos x="439" y="200"/>
                </a:cxn>
                <a:cxn ang="0">
                  <a:pos x="422" y="88"/>
                </a:cxn>
                <a:cxn ang="0">
                  <a:pos x="413" y="32"/>
                </a:cxn>
                <a:cxn ang="0">
                  <a:pos x="295" y="0"/>
                </a:cxn>
                <a:cxn ang="0">
                  <a:pos x="262" y="112"/>
                </a:cxn>
                <a:cxn ang="0">
                  <a:pos x="186" y="168"/>
                </a:cxn>
                <a:cxn ang="0">
                  <a:pos x="43" y="136"/>
                </a:cxn>
                <a:cxn ang="0">
                  <a:pos x="51" y="216"/>
                </a:cxn>
                <a:cxn ang="0">
                  <a:pos x="177" y="296"/>
                </a:cxn>
                <a:cxn ang="0">
                  <a:pos x="220" y="368"/>
                </a:cxn>
                <a:cxn ang="0">
                  <a:pos x="228" y="464"/>
                </a:cxn>
                <a:cxn ang="0">
                  <a:pos x="262" y="552"/>
                </a:cxn>
                <a:cxn ang="0">
                  <a:pos x="329" y="576"/>
                </a:cxn>
                <a:cxn ang="0">
                  <a:pos x="354" y="600"/>
                </a:cxn>
                <a:cxn ang="0">
                  <a:pos x="354" y="632"/>
                </a:cxn>
                <a:cxn ang="0">
                  <a:pos x="236" y="832"/>
                </a:cxn>
                <a:cxn ang="0">
                  <a:pos x="177" y="896"/>
                </a:cxn>
                <a:cxn ang="0">
                  <a:pos x="186" y="976"/>
                </a:cxn>
                <a:cxn ang="0">
                  <a:pos x="228" y="1080"/>
                </a:cxn>
                <a:cxn ang="0">
                  <a:pos x="236" y="1160"/>
                </a:cxn>
                <a:cxn ang="0">
                  <a:pos x="287" y="1208"/>
                </a:cxn>
                <a:cxn ang="0">
                  <a:pos x="312" y="1272"/>
                </a:cxn>
                <a:cxn ang="0">
                  <a:pos x="380" y="1264"/>
                </a:cxn>
                <a:cxn ang="0">
                  <a:pos x="506" y="1192"/>
                </a:cxn>
                <a:cxn ang="0">
                  <a:pos x="675" y="1112"/>
                </a:cxn>
                <a:cxn ang="0">
                  <a:pos x="750" y="944"/>
                </a:cxn>
                <a:cxn ang="0">
                  <a:pos x="801" y="808"/>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chemeClr val="accent2">
                <a:lumMod val="60000"/>
                <a:lumOff val="40000"/>
              </a:schemeClr>
            </a:solidFill>
            <a:ln w="9525">
              <a:noFill/>
              <a:round/>
              <a:headEnd/>
              <a:tailEnd/>
            </a:ln>
          </p:spPr>
          <p:txBody>
            <a:bodyPr/>
            <a:lstStyle/>
            <a:p>
              <a:pPr>
                <a:defRPr/>
              </a:pPr>
              <a:endParaRPr lang="en-GB"/>
            </a:p>
          </p:txBody>
        </p:sp>
        <p:sp>
          <p:nvSpPr>
            <p:cNvPr id="4224" name="Freeform 101"/>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225" name="Freeform 102"/>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1"/>
                <a:gd name="T97" fmla="*/ 0 h 1272"/>
                <a:gd name="T98" fmla="*/ 801 w 801"/>
                <a:gd name="T99" fmla="*/ 1272 h 1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226" name="Freeform 103"/>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1"/>
                <a:gd name="T130" fmla="*/ 0 h 1696"/>
                <a:gd name="T131" fmla="*/ 691 w 691"/>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sp>
          <p:nvSpPr>
            <p:cNvPr id="4227" name="Freeform 104"/>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mtClean="0"/>
            </a:p>
          </p:txBody>
        </p:sp>
        <p:sp>
          <p:nvSpPr>
            <p:cNvPr id="4228" name="Freeform 105"/>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0"/>
                <a:gd name="T151" fmla="*/ 0 h 1688"/>
                <a:gd name="T152" fmla="*/ 1340 w 1340"/>
                <a:gd name="T153" fmla="*/ 1688 h 16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mtClean="0"/>
            </a:p>
          </p:txBody>
        </p:sp>
      </p:grpSp>
      <p:sp>
        <p:nvSpPr>
          <p:cNvPr id="6147" name="TextBox 113"/>
          <p:cNvSpPr txBox="1">
            <a:spLocks noChangeArrowheads="1"/>
          </p:cNvSpPr>
          <p:nvPr/>
        </p:nvSpPr>
        <p:spPr bwMode="auto">
          <a:xfrm>
            <a:off x="190500" y="2325688"/>
            <a:ext cx="4899025" cy="24558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charset="0"/>
                <a:ea typeface="ＭＳ Ｐゴシック" pitchFamily="96" charset="-128"/>
              </a:defRPr>
            </a:lvl1pPr>
            <a:lvl2pPr marL="742950" indent="-285750">
              <a:defRPr sz="2400" b="1">
                <a:solidFill>
                  <a:schemeClr val="tx1"/>
                </a:solidFill>
                <a:latin typeface="Arial" charset="0"/>
                <a:ea typeface="ＭＳ Ｐゴシック" pitchFamily="96" charset="-128"/>
              </a:defRPr>
            </a:lvl2pPr>
            <a:lvl3pPr marL="1143000" indent="-228600">
              <a:defRPr sz="2400" b="1">
                <a:solidFill>
                  <a:schemeClr val="tx1"/>
                </a:solidFill>
                <a:latin typeface="Arial" charset="0"/>
                <a:ea typeface="ＭＳ Ｐゴシック" pitchFamily="96" charset="-128"/>
              </a:defRPr>
            </a:lvl3pPr>
            <a:lvl4pPr marL="1600200" indent="-228600">
              <a:defRPr sz="2400" b="1">
                <a:solidFill>
                  <a:schemeClr val="tx1"/>
                </a:solidFill>
                <a:latin typeface="Arial" charset="0"/>
                <a:ea typeface="ＭＳ Ｐゴシック" pitchFamily="96" charset="-128"/>
              </a:defRPr>
            </a:lvl4pPr>
            <a:lvl5pPr marL="2057400" indent="-228600">
              <a:defRPr sz="2400" b="1">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96" charset="-128"/>
              </a:defRPr>
            </a:lvl9pPr>
          </a:lstStyle>
          <a:p>
            <a:pPr>
              <a:defRPr/>
            </a:pPr>
            <a:r>
              <a:rPr lang="en-GB" u="sng" dirty="0" smtClean="0">
                <a:solidFill>
                  <a:srgbClr val="002060"/>
                </a:solidFill>
              </a:rPr>
              <a:t>Status Update FY2010/11</a:t>
            </a:r>
          </a:p>
          <a:p>
            <a:pPr marL="342900" indent="-342900">
              <a:buFont typeface="Arial" pitchFamily="34" charset="0"/>
              <a:buChar char="•"/>
              <a:defRPr/>
            </a:pPr>
            <a:r>
              <a:rPr lang="en-US" b="0" dirty="0" smtClean="0">
                <a:solidFill>
                  <a:srgbClr val="002060"/>
                </a:solidFill>
              </a:rPr>
              <a:t>12 MOs in Europe</a:t>
            </a:r>
            <a:endParaRPr lang="en-GB" b="0" dirty="0" smtClean="0">
              <a:solidFill>
                <a:srgbClr val="002060"/>
              </a:solidFill>
            </a:endParaRPr>
          </a:p>
          <a:p>
            <a:pPr marL="1085850" lvl="1" indent="-342900">
              <a:buFont typeface="Arial" pitchFamily="34" charset="0"/>
              <a:buChar char="•"/>
              <a:defRPr/>
            </a:pPr>
            <a:r>
              <a:rPr lang="en-GB" sz="2000" b="0" dirty="0" smtClean="0">
                <a:solidFill>
                  <a:srgbClr val="F26334"/>
                </a:solidFill>
              </a:rPr>
              <a:t>+5 MOs in FY2010/11</a:t>
            </a:r>
          </a:p>
          <a:p>
            <a:pPr marL="342900" indent="-342900">
              <a:buFont typeface="Arial" pitchFamily="34" charset="0"/>
              <a:buChar char="•"/>
              <a:defRPr/>
            </a:pPr>
            <a:r>
              <a:rPr lang="en-US" b="0" dirty="0" smtClean="0">
                <a:solidFill>
                  <a:srgbClr val="002060"/>
                </a:solidFill>
              </a:rPr>
              <a:t>4 MOs outside of Europe:</a:t>
            </a:r>
          </a:p>
          <a:p>
            <a:pPr marL="1085850" lvl="1" indent="-342900">
              <a:buFont typeface="Arial" pitchFamily="34" charset="0"/>
              <a:buChar char="•"/>
              <a:defRPr/>
            </a:pPr>
            <a:r>
              <a:rPr lang="en-US" sz="2000" b="0" dirty="0" smtClean="0">
                <a:solidFill>
                  <a:srgbClr val="F26334"/>
                </a:solidFill>
              </a:rPr>
              <a:t>Australia, Canada, Mexico, US</a:t>
            </a:r>
            <a:endParaRPr lang="en-GB" sz="2000" b="0" dirty="0" smtClean="0">
              <a:solidFill>
                <a:srgbClr val="F26334"/>
              </a:solidFill>
            </a:endParaRPr>
          </a:p>
          <a:p>
            <a:pPr marL="1085850" lvl="1" indent="-342900">
              <a:buFont typeface="Arial" pitchFamily="34" charset="0"/>
              <a:buChar char="•"/>
              <a:defRPr/>
            </a:pPr>
            <a:endParaRPr lang="en-GB" sz="2000" b="0" dirty="0" smtClean="0">
              <a:solidFill>
                <a:srgbClr val="F26334"/>
              </a:solidFill>
            </a:endParaRPr>
          </a:p>
        </p:txBody>
      </p:sp>
      <p:sp>
        <p:nvSpPr>
          <p:cNvPr id="4100" name="Title 1"/>
          <p:cNvSpPr>
            <a:spLocks noGrp="1"/>
          </p:cNvSpPr>
          <p:nvPr>
            <p:ph type="title"/>
          </p:nvPr>
        </p:nvSpPr>
        <p:spPr>
          <a:xfrm>
            <a:off x="1801813" y="457200"/>
            <a:ext cx="6877050" cy="762000"/>
          </a:xfrm>
        </p:spPr>
        <p:txBody>
          <a:bodyPr/>
          <a:lstStyle/>
          <a:p>
            <a:r>
              <a:rPr lang="en-GB" smtClean="0"/>
              <a:t>GUSI Deployment 2010/11</a:t>
            </a:r>
          </a:p>
        </p:txBody>
      </p:sp>
      <p:grpSp>
        <p:nvGrpSpPr>
          <p:cNvPr id="4101" name="Group 3"/>
          <p:cNvGrpSpPr>
            <a:grpSpLocks/>
          </p:cNvGrpSpPr>
          <p:nvPr/>
        </p:nvGrpSpPr>
        <p:grpSpPr bwMode="auto">
          <a:xfrm>
            <a:off x="646113" y="4816475"/>
            <a:ext cx="3346450" cy="306388"/>
            <a:chOff x="250824" y="4774244"/>
            <a:chExt cx="3294849" cy="307777"/>
          </a:xfrm>
        </p:grpSpPr>
        <p:sp>
          <p:nvSpPr>
            <p:cNvPr id="2" name="Rectangle 1"/>
            <p:cNvSpPr/>
            <p:nvPr/>
          </p:nvSpPr>
          <p:spPr bwMode="auto">
            <a:xfrm>
              <a:off x="250824" y="4825274"/>
              <a:ext cx="309478" cy="191364"/>
            </a:xfrm>
            <a:prstGeom prst="rect">
              <a:avLst/>
            </a:prstGeom>
            <a:solidFill>
              <a:srgbClr val="00B050"/>
            </a:solidFill>
            <a:ln w="9525" cap="flat" cmpd="sng" algn="ctr">
              <a:solidFill>
                <a:schemeClr val="tx1">
                  <a:lumMod val="50000"/>
                </a:schemeClr>
              </a:solidFill>
              <a:prstDash val="solid"/>
              <a:round/>
              <a:headEnd type="none" w="med" len="med"/>
              <a:tailEnd type="none" w="med" len="med"/>
            </a:ln>
            <a:effectLst/>
          </p:spPr>
          <p:txBody>
            <a:bodyPr/>
            <a:lstStyle/>
            <a:p>
              <a:pPr>
                <a:defRPr/>
              </a:pPr>
              <a:endParaRPr lang="en-GB"/>
            </a:p>
          </p:txBody>
        </p:sp>
        <p:sp>
          <p:nvSpPr>
            <p:cNvPr id="4129" name="TextBox 2"/>
            <p:cNvSpPr txBox="1">
              <a:spLocks noChangeArrowheads="1"/>
            </p:cNvSpPr>
            <p:nvPr/>
          </p:nvSpPr>
          <p:spPr bwMode="auto">
            <a:xfrm>
              <a:off x="577975" y="4774244"/>
              <a:ext cx="29676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en-US" sz="1400" smtClean="0"/>
                <a:t>: 7 European MOs before 2010/11</a:t>
              </a:r>
              <a:endParaRPr lang="en-GB" sz="1400" smtClean="0"/>
            </a:p>
          </p:txBody>
        </p:sp>
      </p:grpSp>
      <p:grpSp>
        <p:nvGrpSpPr>
          <p:cNvPr id="4102" name="Group 107"/>
          <p:cNvGrpSpPr>
            <a:grpSpLocks/>
          </p:cNvGrpSpPr>
          <p:nvPr/>
        </p:nvGrpSpPr>
        <p:grpSpPr bwMode="auto">
          <a:xfrm>
            <a:off x="642938" y="4519613"/>
            <a:ext cx="3346450" cy="307975"/>
            <a:chOff x="250824" y="4774244"/>
            <a:chExt cx="3294850" cy="307777"/>
          </a:xfrm>
        </p:grpSpPr>
        <p:sp>
          <p:nvSpPr>
            <p:cNvPr id="109" name="Rectangle 108"/>
            <p:cNvSpPr/>
            <p:nvPr/>
          </p:nvSpPr>
          <p:spPr bwMode="auto">
            <a:xfrm>
              <a:off x="250824" y="4826597"/>
              <a:ext cx="309478" cy="190378"/>
            </a:xfrm>
            <a:prstGeom prst="rect">
              <a:avLst/>
            </a:prstGeom>
            <a:solidFill>
              <a:srgbClr val="0070C0"/>
            </a:solidFill>
            <a:ln w="9525" cap="flat" cmpd="sng" algn="ctr">
              <a:solidFill>
                <a:schemeClr val="tx1">
                  <a:lumMod val="50000"/>
                </a:schemeClr>
              </a:solidFill>
              <a:prstDash val="solid"/>
              <a:round/>
              <a:headEnd type="none" w="med" len="med"/>
              <a:tailEnd type="none" w="med" len="med"/>
            </a:ln>
            <a:effectLst/>
          </p:spPr>
          <p:txBody>
            <a:bodyPr/>
            <a:lstStyle/>
            <a:p>
              <a:pPr>
                <a:defRPr/>
              </a:pPr>
              <a:endParaRPr lang="en-GB"/>
            </a:p>
          </p:txBody>
        </p:sp>
        <p:sp>
          <p:nvSpPr>
            <p:cNvPr id="4127" name="TextBox 109"/>
            <p:cNvSpPr txBox="1">
              <a:spLocks noChangeArrowheads="1"/>
            </p:cNvSpPr>
            <p:nvPr/>
          </p:nvSpPr>
          <p:spPr bwMode="auto">
            <a:xfrm>
              <a:off x="577975" y="4774244"/>
              <a:ext cx="29676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en-US" sz="1400" smtClean="0"/>
                <a:t>: +5 European MOs in 2010/11</a:t>
              </a:r>
              <a:endParaRPr lang="en-GB" sz="1400" smtClean="0"/>
            </a:p>
          </p:txBody>
        </p:sp>
      </p:grpSp>
      <p:grpSp>
        <p:nvGrpSpPr>
          <p:cNvPr id="4103" name="Group 110"/>
          <p:cNvGrpSpPr>
            <a:grpSpLocks/>
          </p:cNvGrpSpPr>
          <p:nvPr/>
        </p:nvGrpSpPr>
        <p:grpSpPr bwMode="auto">
          <a:xfrm>
            <a:off x="642938" y="5114925"/>
            <a:ext cx="3346450" cy="307975"/>
            <a:chOff x="250824" y="4774244"/>
            <a:chExt cx="3294849" cy="307777"/>
          </a:xfrm>
        </p:grpSpPr>
        <p:sp>
          <p:nvSpPr>
            <p:cNvPr id="112" name="Rectangle 111"/>
            <p:cNvSpPr/>
            <p:nvPr/>
          </p:nvSpPr>
          <p:spPr bwMode="auto">
            <a:xfrm>
              <a:off x="250824" y="4826598"/>
              <a:ext cx="309478" cy="190378"/>
            </a:xfrm>
            <a:prstGeom prst="rect">
              <a:avLst/>
            </a:prstGeom>
            <a:solidFill>
              <a:schemeClr val="accent2">
                <a:lumMod val="60000"/>
                <a:lumOff val="40000"/>
              </a:schemeClr>
            </a:solidFill>
            <a:ln w="9525" cap="flat" cmpd="sng" algn="ctr">
              <a:solidFill>
                <a:schemeClr val="tx1">
                  <a:lumMod val="50000"/>
                </a:schemeClr>
              </a:solidFill>
              <a:prstDash val="solid"/>
              <a:round/>
              <a:headEnd type="none" w="med" len="med"/>
              <a:tailEnd type="none" w="med" len="med"/>
            </a:ln>
            <a:effectLst/>
          </p:spPr>
          <p:txBody>
            <a:bodyPr/>
            <a:lstStyle/>
            <a:p>
              <a:pPr>
                <a:defRPr/>
              </a:pPr>
              <a:endParaRPr lang="en-GB"/>
            </a:p>
          </p:txBody>
        </p:sp>
        <p:sp>
          <p:nvSpPr>
            <p:cNvPr id="4125" name="TextBox 112"/>
            <p:cNvSpPr txBox="1">
              <a:spLocks noChangeArrowheads="1"/>
            </p:cNvSpPr>
            <p:nvPr/>
          </p:nvSpPr>
          <p:spPr bwMode="auto">
            <a:xfrm>
              <a:off x="577975" y="4774244"/>
              <a:ext cx="29676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en-US" sz="1400" smtClean="0"/>
                <a:t>: Not deployed yet</a:t>
              </a:r>
              <a:endParaRPr lang="en-GB" sz="1400" smtClean="0"/>
            </a:p>
          </p:txBody>
        </p:sp>
      </p:grpSp>
      <p:graphicFrame>
        <p:nvGraphicFramePr>
          <p:cNvPr id="113" name="Table 112"/>
          <p:cNvGraphicFramePr>
            <a:graphicFrameLocks noGrp="1"/>
          </p:cNvGraphicFramePr>
          <p:nvPr/>
        </p:nvGraphicFramePr>
        <p:xfrm>
          <a:off x="190500" y="5618163"/>
          <a:ext cx="8548689" cy="1010025"/>
        </p:xfrm>
        <a:graphic>
          <a:graphicData uri="http://schemas.openxmlformats.org/drawingml/2006/table">
            <a:tbl>
              <a:tblPr firstRow="1" bandRow="1">
                <a:tableStyleId>{5C22544A-7EE6-4342-B048-85BDC9FD1C3A}</a:tableStyleId>
              </a:tblPr>
              <a:tblGrid>
                <a:gridCol w="2639655"/>
                <a:gridCol w="1285323"/>
                <a:gridCol w="1440596"/>
                <a:gridCol w="1526860"/>
                <a:gridCol w="1656255"/>
              </a:tblGrid>
              <a:tr h="639529">
                <a:tc>
                  <a:txBody>
                    <a:bodyPr/>
                    <a:lstStyle/>
                    <a:p>
                      <a:r>
                        <a:rPr lang="en-US" sz="1800" dirty="0" smtClean="0"/>
                        <a:t>KPI 2010-2011</a:t>
                      </a:r>
                      <a:endParaRPr lang="en-GB" sz="1800" dirty="0"/>
                    </a:p>
                  </a:txBody>
                  <a:tcPr marL="91439" marR="91439" marT="45632" marB="45632"/>
                </a:tc>
                <a:tc>
                  <a:txBody>
                    <a:bodyPr/>
                    <a:lstStyle/>
                    <a:p>
                      <a:r>
                        <a:rPr lang="en-US" sz="1800" dirty="0" smtClean="0"/>
                        <a:t>FY 09/10</a:t>
                      </a:r>
                    </a:p>
                    <a:p>
                      <a:r>
                        <a:rPr lang="en-US" sz="1800" dirty="0" smtClean="0"/>
                        <a:t>Results</a:t>
                      </a:r>
                      <a:endParaRPr lang="en-GB" sz="1800" dirty="0"/>
                    </a:p>
                  </a:txBody>
                  <a:tcPr marL="91439" marR="91439" marT="45632" marB="45632"/>
                </a:tc>
                <a:tc>
                  <a:txBody>
                    <a:bodyPr/>
                    <a:lstStyle/>
                    <a:p>
                      <a:r>
                        <a:rPr lang="en-US" sz="1800" dirty="0" smtClean="0"/>
                        <a:t>FY 10/11</a:t>
                      </a:r>
                    </a:p>
                    <a:p>
                      <a:r>
                        <a:rPr lang="en-US" sz="1800" dirty="0" smtClean="0"/>
                        <a:t>Actual</a:t>
                      </a:r>
                      <a:endParaRPr lang="en-GB" sz="1800" dirty="0"/>
                    </a:p>
                  </a:txBody>
                  <a:tcPr marL="91439" marR="91439" marT="45632" marB="45632"/>
                </a:tc>
                <a:tc>
                  <a:txBody>
                    <a:bodyPr/>
                    <a:lstStyle/>
                    <a:p>
                      <a:r>
                        <a:rPr lang="en-US" sz="1800" dirty="0" smtClean="0"/>
                        <a:t>FY 10/11</a:t>
                      </a:r>
                    </a:p>
                    <a:p>
                      <a:r>
                        <a:rPr lang="en-US" sz="1800" dirty="0" smtClean="0"/>
                        <a:t>Target</a:t>
                      </a:r>
                      <a:endParaRPr lang="en-GB" sz="1800" dirty="0"/>
                    </a:p>
                  </a:txBody>
                  <a:tcPr marL="91439" marR="91439" marT="45632" marB="45632"/>
                </a:tc>
                <a:tc>
                  <a:txBody>
                    <a:bodyPr/>
                    <a:lstStyle/>
                    <a:p>
                      <a:r>
                        <a:rPr lang="en-US" sz="1800" dirty="0" smtClean="0"/>
                        <a:t>Status</a:t>
                      </a:r>
                      <a:endParaRPr lang="en-GB" sz="1800" dirty="0"/>
                    </a:p>
                  </a:txBody>
                  <a:tcPr marL="91439" marR="91439" marT="45632" marB="45632"/>
                </a:tc>
              </a:tr>
              <a:tr h="370121">
                <a:tc>
                  <a:txBody>
                    <a:bodyPr/>
                    <a:lstStyle/>
                    <a:p>
                      <a:r>
                        <a:rPr lang="en-US" sz="1800" dirty="0" smtClean="0"/>
                        <a:t># of MOs</a:t>
                      </a:r>
                      <a:r>
                        <a:rPr lang="en-US" sz="1800" baseline="0" dirty="0" smtClean="0"/>
                        <a:t> in deployment</a:t>
                      </a:r>
                      <a:endParaRPr lang="en-GB" sz="1800" dirty="0"/>
                    </a:p>
                  </a:txBody>
                  <a:tcPr marL="91439" marR="91439" marT="45632" marB="45632"/>
                </a:tc>
                <a:tc>
                  <a:txBody>
                    <a:bodyPr/>
                    <a:lstStyle/>
                    <a:p>
                      <a:r>
                        <a:rPr lang="en-US" sz="1800" dirty="0" smtClean="0"/>
                        <a:t>11</a:t>
                      </a:r>
                      <a:endParaRPr lang="en-GB" sz="1800" dirty="0"/>
                    </a:p>
                  </a:txBody>
                  <a:tcPr marL="91439" marR="91439" marT="45632" marB="45632"/>
                </a:tc>
                <a:tc>
                  <a:txBody>
                    <a:bodyPr/>
                    <a:lstStyle/>
                    <a:p>
                      <a:r>
                        <a:rPr lang="en-US" sz="1800" dirty="0" smtClean="0"/>
                        <a:t>+30% (16)</a:t>
                      </a:r>
                      <a:endParaRPr lang="en-GB" sz="1800" dirty="0"/>
                    </a:p>
                  </a:txBody>
                  <a:tcPr marL="91439" marR="91439" marT="45632" marB="45632"/>
                </a:tc>
                <a:tc>
                  <a:txBody>
                    <a:bodyPr/>
                    <a:lstStyle/>
                    <a:p>
                      <a:r>
                        <a:rPr lang="en-US" sz="1800" dirty="0" smtClean="0"/>
                        <a:t>+20% (13)</a:t>
                      </a:r>
                      <a:endParaRPr lang="en-GB" sz="1800" dirty="0"/>
                    </a:p>
                  </a:txBody>
                  <a:tcPr marL="91439" marR="91439" marT="45632" marB="45632"/>
                </a:tc>
                <a:tc>
                  <a:txBody>
                    <a:bodyPr/>
                    <a:lstStyle/>
                    <a:p>
                      <a:pPr algn="ctr"/>
                      <a:r>
                        <a:rPr lang="en-US" sz="1800" dirty="0" smtClean="0">
                          <a:solidFill>
                            <a:schemeClr val="bg1"/>
                          </a:solidFill>
                        </a:rPr>
                        <a:t>Above Target</a:t>
                      </a:r>
                      <a:endParaRPr lang="en-GB" sz="1800" dirty="0">
                        <a:solidFill>
                          <a:schemeClr val="bg1"/>
                        </a:solidFill>
                      </a:endParaRPr>
                    </a:p>
                  </a:txBody>
                  <a:tcPr marL="91439" marR="91439" marT="45632" marB="45632">
                    <a:solidFill>
                      <a:srgbClr val="00B050"/>
                    </a:solidFill>
                  </a:tcPr>
                </a:tc>
              </a:tr>
            </a:tbl>
          </a:graphicData>
        </a:graphic>
      </p:graphicFrame>
    </p:spTree>
    <p:extLst>
      <p:ext uri="{BB962C8B-B14F-4D97-AF65-F5344CB8AC3E}">
        <p14:creationId xmlns:p14="http://schemas.microsoft.com/office/powerpoint/2010/main" val="524301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AU" dirty="0"/>
              <a:t>GUSI </a:t>
            </a:r>
            <a:r>
              <a:rPr lang="en-AU" dirty="0" smtClean="0"/>
              <a:t>Benefits</a:t>
            </a:r>
            <a:endParaRPr lang="en-AU" dirty="0"/>
          </a:p>
        </p:txBody>
      </p:sp>
      <p:sp>
        <p:nvSpPr>
          <p:cNvPr id="339971" name="Rectangle 3"/>
          <p:cNvSpPr>
            <a:spLocks noGrp="1" noChangeArrowheads="1"/>
          </p:cNvSpPr>
          <p:nvPr>
            <p:ph type="body" idx="1"/>
          </p:nvPr>
        </p:nvSpPr>
        <p:spPr/>
        <p:txBody>
          <a:bodyPr/>
          <a:lstStyle/>
          <a:p>
            <a:pPr>
              <a:buFontTx/>
              <a:buChar char="•"/>
            </a:pPr>
            <a:r>
              <a:rPr lang="en-AU" sz="2000"/>
              <a:t>Faster integration</a:t>
            </a:r>
          </a:p>
          <a:p>
            <a:pPr lvl="1"/>
            <a:r>
              <a:rPr lang="en-AU"/>
              <a:t>Up to 75% reduction in the time taken to connect to new trading partners </a:t>
            </a:r>
          </a:p>
          <a:p>
            <a:endParaRPr lang="en-AU" sz="1800"/>
          </a:p>
          <a:p>
            <a:pPr>
              <a:buFontTx/>
              <a:buChar char="•"/>
            </a:pPr>
            <a:r>
              <a:rPr lang="en-AU" sz="2000"/>
              <a:t>Reduced costs </a:t>
            </a:r>
          </a:p>
          <a:p>
            <a:pPr lvl="1"/>
            <a:r>
              <a:rPr lang="en-AU"/>
              <a:t>Reduced set-up costs through lower development and training costs </a:t>
            </a:r>
          </a:p>
          <a:p>
            <a:pPr lvl="1"/>
            <a:r>
              <a:rPr lang="en-AU"/>
              <a:t>Reduced maintenance costs through fewer non-standard interfaces </a:t>
            </a:r>
          </a:p>
          <a:p>
            <a:pPr lvl="1"/>
            <a:endParaRPr lang="en-AU"/>
          </a:p>
          <a:p>
            <a:pPr>
              <a:buFontTx/>
              <a:buChar char="•"/>
            </a:pPr>
            <a:r>
              <a:rPr lang="en-AU" sz="2000"/>
              <a:t>Larger scope</a:t>
            </a:r>
          </a:p>
          <a:p>
            <a:pPr lvl="1"/>
            <a:r>
              <a:rPr lang="en-AU"/>
              <a:t>Increased ROI by being able to implement across a larger scope of factories and suppliers, both large and small</a:t>
            </a:r>
          </a:p>
        </p:txBody>
      </p:sp>
      <p:sp>
        <p:nvSpPr>
          <p:cNvPr id="4" name="Oval 3"/>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GB" dirty="0" smtClean="0"/>
              <a:t>Scaling Barrier</a:t>
            </a:r>
            <a:endParaRPr lang="en-US" dirty="0" smtClean="0"/>
          </a:p>
        </p:txBody>
      </p:sp>
      <p:pic>
        <p:nvPicPr>
          <p:cNvPr id="5123" name="Picture 4"/>
          <p:cNvPicPr>
            <a:picLocks noChangeAspect="1" noChangeArrowheads="1"/>
          </p:cNvPicPr>
          <p:nvPr/>
        </p:nvPicPr>
        <p:blipFill>
          <a:blip r:embed="rId2" cstate="print"/>
          <a:srcRect/>
          <a:stretch>
            <a:fillRect/>
          </a:stretch>
        </p:blipFill>
        <p:spPr bwMode="auto">
          <a:xfrm>
            <a:off x="135664" y="1730621"/>
            <a:ext cx="8435975" cy="4398962"/>
          </a:xfrm>
          <a:prstGeom prst="rect">
            <a:avLst/>
          </a:prstGeom>
          <a:noFill/>
          <a:ln w="9525">
            <a:noFill/>
            <a:miter lim="800000"/>
            <a:headEnd/>
            <a:tailEnd/>
          </a:ln>
        </p:spPr>
      </p:pic>
      <p:sp>
        <p:nvSpPr>
          <p:cNvPr id="4" name="Oval 3"/>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GB" dirty="0" smtClean="0"/>
              <a:t>Implementation Costs Development</a:t>
            </a:r>
            <a:endParaRPr lang="en-US" dirty="0" smtClean="0"/>
          </a:p>
        </p:txBody>
      </p:sp>
      <p:pic>
        <p:nvPicPr>
          <p:cNvPr id="7171" name="Picture 4"/>
          <p:cNvPicPr>
            <a:picLocks noChangeAspect="1" noChangeArrowheads="1"/>
          </p:cNvPicPr>
          <p:nvPr/>
        </p:nvPicPr>
        <p:blipFill>
          <a:blip r:embed="rId2" cstate="print"/>
          <a:srcRect/>
          <a:stretch>
            <a:fillRect/>
          </a:stretch>
        </p:blipFill>
        <p:spPr bwMode="auto">
          <a:xfrm>
            <a:off x="458788" y="1406525"/>
            <a:ext cx="6992937" cy="4975225"/>
          </a:xfrm>
          <a:prstGeom prst="rect">
            <a:avLst/>
          </a:prstGeom>
          <a:noFill/>
          <a:ln w="72000">
            <a:noFill/>
            <a:round/>
            <a:headEnd/>
            <a:tailEnd/>
          </a:ln>
        </p:spPr>
      </p:pic>
      <p:sp>
        <p:nvSpPr>
          <p:cNvPr id="4" name="Oval 3"/>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re 1"/>
          <p:cNvSpPr>
            <a:spLocks noGrp="1"/>
          </p:cNvSpPr>
          <p:nvPr>
            <p:ph type="title" idx="4294967295"/>
          </p:nvPr>
        </p:nvSpPr>
        <p:spPr/>
        <p:txBody>
          <a:bodyPr/>
          <a:lstStyle/>
          <a:p>
            <a:r>
              <a:rPr lang="en-GB" dirty="0"/>
              <a:t>Benefits for </a:t>
            </a:r>
            <a:r>
              <a:rPr lang="en-GB" dirty="0" smtClean="0"/>
              <a:t>Suppliers</a:t>
            </a:r>
            <a:endParaRPr lang="en-GB" dirty="0"/>
          </a:p>
        </p:txBody>
      </p:sp>
      <p:sp>
        <p:nvSpPr>
          <p:cNvPr id="272388" name="Rectangle 4"/>
          <p:cNvSpPr>
            <a:spLocks noChangeArrowheads="1"/>
          </p:cNvSpPr>
          <p:nvPr/>
        </p:nvSpPr>
        <p:spPr bwMode="auto">
          <a:xfrm>
            <a:off x="1671638" y="1330325"/>
            <a:ext cx="7202487" cy="515938"/>
          </a:xfrm>
          <a:prstGeom prst="rect">
            <a:avLst/>
          </a:prstGeom>
          <a:noFill/>
          <a:ln w="9525" algn="ctr">
            <a:noFill/>
            <a:round/>
            <a:headEnd/>
            <a:tailEnd/>
          </a:ln>
        </p:spPr>
        <p:txBody>
          <a:bodyPr lIns="82945" tIns="41473" rIns="82945" bIns="41473"/>
          <a:lstStyle/>
          <a:p>
            <a:pPr>
              <a:buFont typeface="Wingdings" pitchFamily="2" charset="2"/>
              <a:buNone/>
            </a:pPr>
            <a:r>
              <a:rPr lang="en-GB" sz="2200" smtClean="0">
                <a:solidFill>
                  <a:srgbClr val="F26334"/>
                </a:solidFill>
              </a:rPr>
              <a:t>Suppliers	 	     </a:t>
            </a:r>
            <a:r>
              <a:rPr lang="en-GB" smtClean="0"/>
              <a:t>Manufacturers            Retailers/</a:t>
            </a:r>
            <a:br>
              <a:rPr lang="en-GB" smtClean="0"/>
            </a:br>
            <a:r>
              <a:rPr lang="en-GB" smtClean="0"/>
              <a:t>					          Foodservice</a:t>
            </a:r>
          </a:p>
          <a:p>
            <a:pPr>
              <a:buFont typeface="Wingdings" pitchFamily="2" charset="2"/>
              <a:buNone/>
            </a:pPr>
            <a:endParaRPr lang="en-GB" smtClean="0"/>
          </a:p>
        </p:txBody>
      </p:sp>
      <p:sp>
        <p:nvSpPr>
          <p:cNvPr id="272390" name="Rectangle 6"/>
          <p:cNvSpPr>
            <a:spLocks noChangeArrowheads="1"/>
          </p:cNvSpPr>
          <p:nvPr/>
        </p:nvSpPr>
        <p:spPr bwMode="auto">
          <a:xfrm>
            <a:off x="4670425" y="1325563"/>
            <a:ext cx="2049463" cy="515937"/>
          </a:xfrm>
          <a:prstGeom prst="rect">
            <a:avLst/>
          </a:prstGeom>
          <a:noFill/>
          <a:ln w="9525" algn="ctr">
            <a:noFill/>
            <a:round/>
            <a:headEnd/>
            <a:tailEnd/>
          </a:ln>
        </p:spPr>
        <p:txBody>
          <a:bodyPr lIns="82945" tIns="41473" rIns="82945" bIns="41473"/>
          <a:lstStyle/>
          <a:p>
            <a:pPr algn="ctr">
              <a:buFont typeface="Wingdings" pitchFamily="2" charset="2"/>
              <a:buNone/>
            </a:pPr>
            <a:endParaRPr lang="en-US" sz="2200" smtClean="0"/>
          </a:p>
        </p:txBody>
      </p:sp>
      <p:sp>
        <p:nvSpPr>
          <p:cNvPr id="272393" name="Rectangle 9"/>
          <p:cNvSpPr>
            <a:spLocks noChangeArrowheads="1"/>
          </p:cNvSpPr>
          <p:nvPr/>
        </p:nvSpPr>
        <p:spPr bwMode="auto">
          <a:xfrm>
            <a:off x="606425" y="4446588"/>
            <a:ext cx="5086350" cy="1795462"/>
          </a:xfrm>
          <a:prstGeom prst="rect">
            <a:avLst/>
          </a:prstGeom>
          <a:noFill/>
          <a:ln w="9525">
            <a:noFill/>
            <a:miter lim="800000"/>
            <a:headEnd/>
            <a:tailEnd/>
          </a:ln>
        </p:spPr>
        <p:txBody>
          <a:bodyPr lIns="82945" tIns="41473" rIns="82945" bIns="41473">
            <a:spAutoFit/>
          </a:bodyPr>
          <a:lstStyle/>
          <a:p>
            <a:pPr marL="341313" indent="-341313" eaLnBrk="0" hangingPunct="0">
              <a:buFont typeface="Arial" charset="0"/>
              <a:buChar char="•"/>
            </a:pPr>
            <a:r>
              <a:rPr lang="en-GB" sz="1600" smtClean="0"/>
              <a:t>Greater visibility of forecasting and planning</a:t>
            </a:r>
          </a:p>
          <a:p>
            <a:pPr marL="341313" indent="-341313" eaLnBrk="0" hangingPunct="0">
              <a:buFont typeface="Arial" charset="0"/>
              <a:buChar char="•"/>
            </a:pPr>
            <a:r>
              <a:rPr lang="en-GB" sz="1600" smtClean="0"/>
              <a:t>Optimised inventory levels</a:t>
            </a:r>
          </a:p>
          <a:p>
            <a:pPr marL="341313" indent="-341313" eaLnBrk="0" hangingPunct="0">
              <a:buFont typeface="Arial" charset="0"/>
              <a:buChar char="•"/>
            </a:pPr>
            <a:r>
              <a:rPr lang="en-GB" sz="1600" smtClean="0"/>
              <a:t>Greater efficiencies</a:t>
            </a:r>
          </a:p>
          <a:p>
            <a:pPr marL="341313" indent="-341313" eaLnBrk="0" hangingPunct="0">
              <a:buFont typeface="Arial" charset="0"/>
              <a:buChar char="•"/>
            </a:pPr>
            <a:r>
              <a:rPr lang="en-GB" sz="1600" smtClean="0"/>
              <a:t>Better customer service levels</a:t>
            </a:r>
          </a:p>
          <a:p>
            <a:pPr marL="341313" indent="-341313" eaLnBrk="0" hangingPunct="0">
              <a:buFont typeface="Arial" charset="0"/>
              <a:buChar char="•"/>
            </a:pPr>
            <a:r>
              <a:rPr lang="en-GB" sz="1600" smtClean="0"/>
              <a:t>Easier and faster reconciliation of payments</a:t>
            </a:r>
          </a:p>
          <a:p>
            <a:pPr marL="341313" indent="-341313" eaLnBrk="0" hangingPunct="0">
              <a:buFont typeface="Arial" charset="0"/>
              <a:buChar char="•"/>
            </a:pPr>
            <a:r>
              <a:rPr lang="en-GB" sz="1600" smtClean="0"/>
              <a:t>Reduced costs</a:t>
            </a:r>
          </a:p>
        </p:txBody>
      </p:sp>
      <p:pic>
        <p:nvPicPr>
          <p:cNvPr id="4" name="Espace réservé du contenu 3"/>
          <p:cNvPicPr>
            <a:picLocks noChangeArrowheads="1"/>
          </p:cNvPicPr>
          <p:nvPr/>
        </p:nvPicPr>
        <p:blipFill>
          <a:blip r:embed="rId3" cstate="email"/>
          <a:srcRect/>
          <a:stretch>
            <a:fillRect/>
          </a:stretch>
        </p:blipFill>
        <p:spPr bwMode="auto">
          <a:xfrm>
            <a:off x="4654550" y="2417763"/>
            <a:ext cx="2019300" cy="1457325"/>
          </a:xfrm>
          <a:prstGeom prst="rect">
            <a:avLst/>
          </a:prstGeom>
          <a:noFill/>
          <a:ln w="9525">
            <a:noFill/>
            <a:miter lim="800000"/>
            <a:headEnd/>
            <a:tailEnd/>
          </a:ln>
          <a:effectLst/>
        </p:spPr>
      </p:pic>
      <p:pic>
        <p:nvPicPr>
          <p:cNvPr id="2" name="Espace réservé du contenu 3"/>
          <p:cNvPicPr>
            <a:picLocks noChangeArrowheads="1"/>
          </p:cNvPicPr>
          <p:nvPr/>
        </p:nvPicPr>
        <p:blipFill>
          <a:blip r:embed="rId4" cstate="email"/>
          <a:srcRect/>
          <a:stretch>
            <a:fillRect/>
          </a:stretch>
        </p:blipFill>
        <p:spPr bwMode="auto">
          <a:xfrm>
            <a:off x="6734175" y="2443163"/>
            <a:ext cx="1719263" cy="1501775"/>
          </a:xfrm>
          <a:prstGeom prst="rect">
            <a:avLst/>
          </a:prstGeom>
          <a:noFill/>
          <a:ln w="9525">
            <a:noFill/>
            <a:miter lim="800000"/>
            <a:headEnd/>
            <a:tailEnd/>
          </a:ln>
          <a:effectLst/>
        </p:spPr>
      </p:pic>
      <p:pic>
        <p:nvPicPr>
          <p:cNvPr id="3" name="Espace réservé du contenu 3"/>
          <p:cNvPicPr>
            <a:picLocks noChangeArrowheads="1"/>
          </p:cNvPicPr>
          <p:nvPr/>
        </p:nvPicPr>
        <p:blipFill>
          <a:blip r:embed="rId5" cstate="email"/>
          <a:srcRect l="-3091" t="-3149" b="-3210"/>
          <a:stretch>
            <a:fillRect/>
          </a:stretch>
        </p:blipFill>
        <p:spPr bwMode="auto">
          <a:xfrm>
            <a:off x="531813" y="1716088"/>
            <a:ext cx="4183062" cy="2787650"/>
          </a:xfrm>
          <a:prstGeom prst="rect">
            <a:avLst/>
          </a:prstGeom>
          <a:noFill/>
          <a:ln w="9525">
            <a:noFill/>
            <a:miter lim="800000"/>
            <a:headEnd/>
            <a:tailEnd/>
          </a:ln>
        </p:spPr>
      </p:pic>
      <p:sp>
        <p:nvSpPr>
          <p:cNvPr id="272401" name="AutoShape 17"/>
          <p:cNvSpPr>
            <a:spLocks noChangeArrowheads="1"/>
          </p:cNvSpPr>
          <p:nvPr/>
        </p:nvSpPr>
        <p:spPr bwMode="auto">
          <a:xfrm>
            <a:off x="3922713" y="2825750"/>
            <a:ext cx="1335087" cy="677863"/>
          </a:xfrm>
          <a:prstGeom prst="roundRect">
            <a:avLst>
              <a:gd name="adj" fmla="val 10185"/>
            </a:avLst>
          </a:prstGeom>
          <a:solidFill>
            <a:srgbClr val="0066CB">
              <a:alpha val="89999"/>
            </a:srgbClr>
          </a:solidFill>
          <a:ln w="9525" algn="ctr">
            <a:noFill/>
            <a:round/>
            <a:headEnd/>
            <a:tailEnd/>
          </a:ln>
          <a:effectLst/>
        </p:spPr>
        <p:txBody>
          <a:bodyPr wrap="none" anchor="ctr"/>
          <a:lstStyle/>
          <a:p>
            <a:pPr algn="ctr"/>
            <a:r>
              <a:rPr lang="en-GB" sz="1400" b="1" smtClean="0">
                <a:solidFill>
                  <a:srgbClr val="FFFFFF"/>
                </a:solidFill>
              </a:rPr>
              <a:t>UPSTREAM </a:t>
            </a:r>
            <a:br>
              <a:rPr lang="en-GB" sz="1400" b="1" smtClean="0">
                <a:solidFill>
                  <a:srgbClr val="FFFFFF"/>
                </a:solidFill>
              </a:rPr>
            </a:br>
            <a:r>
              <a:rPr lang="en-GB" sz="1400" b="1" smtClean="0">
                <a:solidFill>
                  <a:srgbClr val="FFFFFF"/>
                </a:solidFill>
              </a:rPr>
              <a:t>INTEGRATION</a:t>
            </a:r>
          </a:p>
        </p:txBody>
      </p:sp>
      <p:sp>
        <p:nvSpPr>
          <p:cNvPr id="8" name="Double flèche horizontale 7"/>
          <p:cNvSpPr>
            <a:spLocks noChangeArrowheads="1"/>
          </p:cNvSpPr>
          <p:nvPr/>
        </p:nvSpPr>
        <p:spPr bwMode="auto">
          <a:xfrm flipV="1">
            <a:off x="6311900" y="3070225"/>
            <a:ext cx="735013" cy="219075"/>
          </a:xfrm>
          <a:prstGeom prst="leftRightArrow">
            <a:avLst>
              <a:gd name="adj1" fmla="val 50000"/>
              <a:gd name="adj2" fmla="val 50000"/>
            </a:avLst>
          </a:prstGeom>
          <a:solidFill>
            <a:srgbClr val="0066CB">
              <a:alpha val="89999"/>
            </a:srgbClr>
          </a:solidFill>
          <a:ln w="25400" algn="ctr">
            <a:noFill/>
            <a:miter lim="800000"/>
            <a:headEnd/>
            <a:tailEnd/>
          </a:ln>
        </p:spPr>
        <p:txBody>
          <a:bodyPr rot="10800000" lIns="82945" tIns="41473" rIns="82945" bIns="41473"/>
          <a:lstStyle/>
          <a:p>
            <a:pPr>
              <a:defRPr/>
            </a:pPr>
            <a:endParaRPr lang="fr-FR" sz="2200" dirty="0">
              <a:solidFill>
                <a:srgbClr val="000066"/>
              </a:solidFill>
              <a:latin typeface="Arial"/>
            </a:endParaRPr>
          </a:p>
        </p:txBody>
      </p:sp>
      <p:sp>
        <p:nvSpPr>
          <p:cNvPr id="11" name="Oval 10"/>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re 1"/>
          <p:cNvSpPr>
            <a:spLocks noGrp="1"/>
          </p:cNvSpPr>
          <p:nvPr>
            <p:ph type="title" idx="4294967295"/>
          </p:nvPr>
        </p:nvSpPr>
        <p:spPr/>
        <p:txBody>
          <a:bodyPr/>
          <a:lstStyle/>
          <a:p>
            <a:r>
              <a:rPr lang="en-US" dirty="0"/>
              <a:t>Benefits for </a:t>
            </a:r>
            <a:r>
              <a:rPr lang="en-US" dirty="0" smtClean="0"/>
              <a:t>Manufacturers</a:t>
            </a:r>
            <a:endParaRPr lang="en-US" dirty="0"/>
          </a:p>
        </p:txBody>
      </p:sp>
      <p:sp>
        <p:nvSpPr>
          <p:cNvPr id="274442" name="Rectangle 4"/>
          <p:cNvSpPr>
            <a:spLocks noChangeArrowheads="1"/>
          </p:cNvSpPr>
          <p:nvPr/>
        </p:nvSpPr>
        <p:spPr bwMode="auto">
          <a:xfrm>
            <a:off x="569913" y="1330325"/>
            <a:ext cx="8304212" cy="515938"/>
          </a:xfrm>
          <a:prstGeom prst="rect">
            <a:avLst/>
          </a:prstGeom>
          <a:noFill/>
          <a:ln w="9525" algn="ctr">
            <a:noFill/>
            <a:round/>
            <a:headEnd/>
            <a:tailEnd/>
          </a:ln>
        </p:spPr>
        <p:txBody>
          <a:bodyPr lIns="82945" tIns="41473" rIns="82945" bIns="41473"/>
          <a:lstStyle/>
          <a:p>
            <a:pPr>
              <a:buFont typeface="Wingdings" pitchFamily="2" charset="2"/>
              <a:buNone/>
            </a:pPr>
            <a:r>
              <a:rPr lang="en-GB" smtClean="0"/>
              <a:t>     Suppliers</a:t>
            </a:r>
            <a:r>
              <a:rPr lang="en-GB" sz="2200" smtClean="0">
                <a:solidFill>
                  <a:srgbClr val="F26334"/>
                </a:solidFill>
              </a:rPr>
              <a:t>	                 Manufacturers</a:t>
            </a:r>
            <a:r>
              <a:rPr lang="en-GB" smtClean="0">
                <a:solidFill>
                  <a:srgbClr val="F26334"/>
                </a:solidFill>
              </a:rPr>
              <a:t> 		 </a:t>
            </a:r>
            <a:r>
              <a:rPr lang="en-GB" smtClean="0"/>
              <a:t>Retailers/</a:t>
            </a:r>
            <a:br>
              <a:rPr lang="en-GB" smtClean="0"/>
            </a:br>
            <a:r>
              <a:rPr lang="en-GB" smtClean="0"/>
              <a:t>					          	             Foodservice</a:t>
            </a:r>
          </a:p>
          <a:p>
            <a:pPr>
              <a:buFont typeface="Wingdings" pitchFamily="2" charset="2"/>
              <a:buNone/>
            </a:pPr>
            <a:endParaRPr lang="en-GB" smtClean="0"/>
          </a:p>
        </p:txBody>
      </p:sp>
      <p:pic>
        <p:nvPicPr>
          <p:cNvPr id="4" name="Espace réservé du contenu 3"/>
          <p:cNvPicPr>
            <a:picLocks noChangeArrowheads="1"/>
          </p:cNvPicPr>
          <p:nvPr/>
        </p:nvPicPr>
        <p:blipFill>
          <a:blip r:embed="rId3" cstate="email"/>
          <a:srcRect l="-5974"/>
          <a:stretch>
            <a:fillRect/>
          </a:stretch>
        </p:blipFill>
        <p:spPr bwMode="auto">
          <a:xfrm>
            <a:off x="561975" y="2420938"/>
            <a:ext cx="1855788" cy="1497012"/>
          </a:xfrm>
          <a:prstGeom prst="rect">
            <a:avLst/>
          </a:prstGeom>
          <a:noFill/>
          <a:ln w="9525">
            <a:noFill/>
            <a:miter lim="800000"/>
            <a:headEnd/>
            <a:tailEnd/>
          </a:ln>
          <a:effectLst/>
        </p:spPr>
      </p:pic>
      <p:pic>
        <p:nvPicPr>
          <p:cNvPr id="2" name="Espace réservé du contenu 3"/>
          <p:cNvPicPr>
            <a:picLocks noChangeArrowheads="1"/>
          </p:cNvPicPr>
          <p:nvPr/>
        </p:nvPicPr>
        <p:blipFill>
          <a:blip r:embed="rId4" cstate="email"/>
          <a:srcRect/>
          <a:stretch>
            <a:fillRect/>
          </a:stretch>
        </p:blipFill>
        <p:spPr bwMode="auto">
          <a:xfrm>
            <a:off x="6734175" y="2443163"/>
            <a:ext cx="1719263" cy="1501775"/>
          </a:xfrm>
          <a:prstGeom prst="rect">
            <a:avLst/>
          </a:prstGeom>
          <a:noFill/>
          <a:ln w="9525">
            <a:noFill/>
            <a:miter lim="800000"/>
            <a:headEnd/>
            <a:tailEnd/>
          </a:ln>
          <a:effectLst/>
        </p:spPr>
      </p:pic>
      <p:pic>
        <p:nvPicPr>
          <p:cNvPr id="3" name="Espace réservé du contenu 3"/>
          <p:cNvPicPr>
            <a:picLocks noChangeArrowheads="1"/>
          </p:cNvPicPr>
          <p:nvPr/>
        </p:nvPicPr>
        <p:blipFill>
          <a:blip r:embed="rId5" cstate="email"/>
          <a:srcRect t="-2454" b="-2454"/>
          <a:stretch>
            <a:fillRect/>
          </a:stretch>
        </p:blipFill>
        <p:spPr bwMode="auto">
          <a:xfrm>
            <a:off x="2547938" y="1733550"/>
            <a:ext cx="3963987" cy="2747963"/>
          </a:xfrm>
          <a:prstGeom prst="rect">
            <a:avLst/>
          </a:prstGeom>
          <a:noFill/>
          <a:ln w="9525">
            <a:noFill/>
            <a:miter lim="800000"/>
            <a:headEnd/>
            <a:tailEnd/>
          </a:ln>
        </p:spPr>
      </p:pic>
      <p:sp>
        <p:nvSpPr>
          <p:cNvPr id="274457" name="AutoShape 25"/>
          <p:cNvSpPr>
            <a:spLocks noChangeArrowheads="1"/>
          </p:cNvSpPr>
          <p:nvPr/>
        </p:nvSpPr>
        <p:spPr bwMode="auto">
          <a:xfrm>
            <a:off x="1668463" y="2825750"/>
            <a:ext cx="1335087" cy="677863"/>
          </a:xfrm>
          <a:prstGeom prst="roundRect">
            <a:avLst>
              <a:gd name="adj" fmla="val 10185"/>
            </a:avLst>
          </a:prstGeom>
          <a:solidFill>
            <a:srgbClr val="0066CB">
              <a:alpha val="89999"/>
            </a:srgbClr>
          </a:solidFill>
          <a:ln w="9525" algn="ctr">
            <a:noFill/>
            <a:round/>
            <a:headEnd/>
            <a:tailEnd/>
          </a:ln>
          <a:effectLst/>
        </p:spPr>
        <p:txBody>
          <a:bodyPr wrap="none" anchor="ctr"/>
          <a:lstStyle/>
          <a:p>
            <a:pPr algn="ctr"/>
            <a:r>
              <a:rPr lang="en-GB" sz="1400" b="1" smtClean="0">
                <a:solidFill>
                  <a:srgbClr val="FFFFFF"/>
                </a:solidFill>
              </a:rPr>
              <a:t>UPSTREAM </a:t>
            </a:r>
            <a:br>
              <a:rPr lang="en-GB" sz="1400" b="1" smtClean="0">
                <a:solidFill>
                  <a:srgbClr val="FFFFFF"/>
                </a:solidFill>
              </a:rPr>
            </a:br>
            <a:r>
              <a:rPr lang="en-GB" sz="1400" b="1" smtClean="0">
                <a:solidFill>
                  <a:srgbClr val="FFFFFF"/>
                </a:solidFill>
              </a:rPr>
              <a:t>INTEGRATION</a:t>
            </a:r>
          </a:p>
        </p:txBody>
      </p:sp>
      <p:sp>
        <p:nvSpPr>
          <p:cNvPr id="8" name="Double flèche horizontale 7"/>
          <p:cNvSpPr>
            <a:spLocks noChangeArrowheads="1"/>
          </p:cNvSpPr>
          <p:nvPr/>
        </p:nvSpPr>
        <p:spPr bwMode="auto">
          <a:xfrm flipV="1">
            <a:off x="6311900" y="3070225"/>
            <a:ext cx="735013" cy="219075"/>
          </a:xfrm>
          <a:prstGeom prst="leftRightArrow">
            <a:avLst>
              <a:gd name="adj1" fmla="val 50000"/>
              <a:gd name="adj2" fmla="val 50000"/>
            </a:avLst>
          </a:prstGeom>
          <a:solidFill>
            <a:srgbClr val="0066CB">
              <a:alpha val="89999"/>
            </a:srgbClr>
          </a:solidFill>
          <a:ln w="25400" algn="ctr">
            <a:noFill/>
            <a:miter lim="800000"/>
            <a:headEnd/>
            <a:tailEnd/>
          </a:ln>
        </p:spPr>
        <p:txBody>
          <a:bodyPr rot="10800000" lIns="82945" tIns="41473" rIns="82945" bIns="41473"/>
          <a:lstStyle/>
          <a:p>
            <a:pPr>
              <a:defRPr/>
            </a:pPr>
            <a:endParaRPr lang="fr-FR" sz="2200" dirty="0">
              <a:solidFill>
                <a:srgbClr val="000066"/>
              </a:solidFill>
              <a:latin typeface="Arial"/>
            </a:endParaRPr>
          </a:p>
        </p:txBody>
      </p:sp>
      <p:sp>
        <p:nvSpPr>
          <p:cNvPr id="274459" name="Rectangle 9"/>
          <p:cNvSpPr>
            <a:spLocks noChangeArrowheads="1"/>
          </p:cNvSpPr>
          <p:nvPr/>
        </p:nvSpPr>
        <p:spPr bwMode="auto">
          <a:xfrm>
            <a:off x="2686050" y="4446588"/>
            <a:ext cx="6046788" cy="2089150"/>
          </a:xfrm>
          <a:prstGeom prst="rect">
            <a:avLst/>
          </a:prstGeom>
          <a:noFill/>
          <a:ln w="9525">
            <a:noFill/>
            <a:miter lim="800000"/>
            <a:headEnd/>
            <a:tailEnd/>
          </a:ln>
        </p:spPr>
        <p:txBody>
          <a:bodyPr lIns="82945" tIns="41473" rIns="82945" bIns="41473">
            <a:spAutoFit/>
          </a:bodyPr>
          <a:lstStyle/>
          <a:p>
            <a:pPr marL="341313" indent="-341313" eaLnBrk="0" hangingPunct="0">
              <a:buFont typeface="Arial" charset="0"/>
              <a:buChar char="•"/>
            </a:pPr>
            <a:r>
              <a:rPr lang="en-GB" sz="1600" smtClean="0"/>
              <a:t>Increased responsiveness </a:t>
            </a:r>
          </a:p>
          <a:p>
            <a:pPr marL="341313" indent="-341313" eaLnBrk="0" hangingPunct="0">
              <a:buFont typeface="Arial" charset="0"/>
              <a:buChar char="•"/>
            </a:pPr>
            <a:r>
              <a:rPr lang="en-GB" sz="1600" smtClean="0"/>
              <a:t>Maximised production capacities</a:t>
            </a:r>
          </a:p>
          <a:p>
            <a:pPr marL="341313" indent="-341313" eaLnBrk="0" hangingPunct="0">
              <a:buFont typeface="Arial" charset="0"/>
              <a:buChar char="•"/>
            </a:pPr>
            <a:r>
              <a:rPr lang="en-GB" sz="1600" smtClean="0"/>
              <a:t>Optimised inventory levels</a:t>
            </a:r>
          </a:p>
          <a:p>
            <a:pPr marL="341313" indent="-341313" eaLnBrk="0" hangingPunct="0">
              <a:buFont typeface="Arial" charset="0"/>
              <a:buChar char="•"/>
            </a:pPr>
            <a:r>
              <a:rPr lang="en-GB" sz="1600" smtClean="0"/>
              <a:t>Greater efficiencies</a:t>
            </a:r>
          </a:p>
          <a:p>
            <a:pPr marL="341313" indent="-341313" eaLnBrk="0" hangingPunct="0">
              <a:buFont typeface="Arial" charset="0"/>
              <a:buChar char="•"/>
            </a:pPr>
            <a:r>
              <a:rPr lang="en-GB" sz="1600" smtClean="0"/>
              <a:t>Improved trading relationships</a:t>
            </a:r>
          </a:p>
          <a:p>
            <a:pPr marL="341313" indent="-341313" eaLnBrk="0" hangingPunct="0">
              <a:buFont typeface="Arial" charset="0"/>
              <a:buChar char="•"/>
            </a:pPr>
            <a:r>
              <a:rPr lang="en-GB" sz="1600" smtClean="0"/>
              <a:t>Increased visibility and traceability</a:t>
            </a:r>
          </a:p>
          <a:p>
            <a:pPr marL="341313" indent="-341313" eaLnBrk="0" hangingPunct="0">
              <a:buFont typeface="Arial" charset="0"/>
              <a:buChar char="•"/>
            </a:pPr>
            <a:r>
              <a:rPr lang="en-GB" sz="1600" smtClean="0"/>
              <a:t>Reduced costs</a:t>
            </a:r>
          </a:p>
        </p:txBody>
      </p:sp>
      <p:sp>
        <p:nvSpPr>
          <p:cNvPr id="10" name="Oval 9"/>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re 1"/>
          <p:cNvSpPr>
            <a:spLocks noGrp="1"/>
          </p:cNvSpPr>
          <p:nvPr>
            <p:ph type="title" idx="4294967295"/>
          </p:nvPr>
        </p:nvSpPr>
        <p:spPr/>
        <p:txBody>
          <a:bodyPr/>
          <a:lstStyle/>
          <a:p>
            <a:r>
              <a:rPr lang="en-US" dirty="0"/>
              <a:t>Benefits for </a:t>
            </a:r>
            <a:r>
              <a:rPr lang="en-US" dirty="0" smtClean="0"/>
              <a:t>Retailers/Food Service</a:t>
            </a:r>
            <a:endParaRPr lang="en-US" dirty="0"/>
          </a:p>
        </p:txBody>
      </p:sp>
      <p:pic>
        <p:nvPicPr>
          <p:cNvPr id="4" name="Espace réservé du contenu 3"/>
          <p:cNvPicPr>
            <a:picLocks noGrp="1" noChangeArrowheads="1"/>
          </p:cNvPicPr>
          <p:nvPr>
            <p:ph idx="4294967295"/>
          </p:nvPr>
        </p:nvPicPr>
        <p:blipFill>
          <a:blip r:embed="rId3" cstate="email"/>
          <a:srcRect l="-5974"/>
          <a:stretch>
            <a:fillRect/>
          </a:stretch>
        </p:blipFill>
        <p:spPr>
          <a:xfrm>
            <a:off x="561975" y="2420938"/>
            <a:ext cx="1855788" cy="1497012"/>
          </a:xfrm>
        </p:spPr>
      </p:pic>
      <p:sp>
        <p:nvSpPr>
          <p:cNvPr id="276490" name="Rectangle 4"/>
          <p:cNvSpPr>
            <a:spLocks noChangeArrowheads="1"/>
          </p:cNvSpPr>
          <p:nvPr/>
        </p:nvSpPr>
        <p:spPr bwMode="auto">
          <a:xfrm>
            <a:off x="569913" y="1330325"/>
            <a:ext cx="8304212" cy="515938"/>
          </a:xfrm>
          <a:prstGeom prst="rect">
            <a:avLst/>
          </a:prstGeom>
          <a:noFill/>
          <a:ln w="9525" algn="ctr">
            <a:noFill/>
            <a:round/>
            <a:headEnd/>
            <a:tailEnd/>
          </a:ln>
        </p:spPr>
        <p:txBody>
          <a:bodyPr lIns="82945" tIns="41473" rIns="82945" bIns="41473"/>
          <a:lstStyle/>
          <a:p>
            <a:pPr>
              <a:buFont typeface="Wingdings" pitchFamily="2" charset="2"/>
              <a:buNone/>
            </a:pPr>
            <a:r>
              <a:rPr lang="en-GB" dirty="0" smtClean="0"/>
              <a:t>     Suppliers</a:t>
            </a:r>
            <a:r>
              <a:rPr lang="en-GB" sz="2200" dirty="0" smtClean="0">
                <a:solidFill>
                  <a:srgbClr val="F26334"/>
                </a:solidFill>
              </a:rPr>
              <a:t>       </a:t>
            </a:r>
            <a:r>
              <a:rPr lang="en-GB" dirty="0" smtClean="0"/>
              <a:t>Manufacturers</a:t>
            </a:r>
            <a:r>
              <a:rPr lang="en-GB" dirty="0" smtClean="0">
                <a:solidFill>
                  <a:srgbClr val="F26334"/>
                </a:solidFill>
              </a:rPr>
              <a:t> </a:t>
            </a:r>
            <a:r>
              <a:rPr lang="en-GB" dirty="0" smtClean="0"/>
              <a:t>                </a:t>
            </a:r>
            <a:r>
              <a:rPr lang="en-GB" sz="2200" dirty="0" smtClean="0">
                <a:solidFill>
                  <a:srgbClr val="F26334"/>
                </a:solidFill>
              </a:rPr>
              <a:t>Retailers/Food Service</a:t>
            </a:r>
          </a:p>
          <a:p>
            <a:pPr>
              <a:buFont typeface="Wingdings" pitchFamily="2" charset="2"/>
              <a:buNone/>
            </a:pPr>
            <a:endParaRPr lang="en-GB" dirty="0" smtClean="0"/>
          </a:p>
        </p:txBody>
      </p:sp>
      <p:pic>
        <p:nvPicPr>
          <p:cNvPr id="2" name="Espace réservé du contenu 3"/>
          <p:cNvPicPr>
            <a:picLocks noChangeArrowheads="1"/>
          </p:cNvPicPr>
          <p:nvPr/>
        </p:nvPicPr>
        <p:blipFill>
          <a:blip r:embed="rId4" cstate="email"/>
          <a:srcRect/>
          <a:stretch>
            <a:fillRect/>
          </a:stretch>
        </p:blipFill>
        <p:spPr bwMode="auto">
          <a:xfrm>
            <a:off x="2239963" y="2417763"/>
            <a:ext cx="2019300" cy="1457325"/>
          </a:xfrm>
          <a:prstGeom prst="rect">
            <a:avLst/>
          </a:prstGeom>
          <a:noFill/>
          <a:ln w="9525">
            <a:noFill/>
            <a:miter lim="800000"/>
            <a:headEnd/>
            <a:tailEnd/>
          </a:ln>
          <a:effectLst/>
        </p:spPr>
      </p:pic>
      <p:pic>
        <p:nvPicPr>
          <p:cNvPr id="3" name="Espace réservé du contenu 3"/>
          <p:cNvPicPr>
            <a:picLocks noChangeArrowheads="1"/>
          </p:cNvPicPr>
          <p:nvPr/>
        </p:nvPicPr>
        <p:blipFill>
          <a:blip r:embed="rId5" cstate="email"/>
          <a:srcRect b="-2470"/>
          <a:stretch>
            <a:fillRect/>
          </a:stretch>
        </p:blipFill>
        <p:spPr bwMode="auto">
          <a:xfrm>
            <a:off x="4198938" y="1724025"/>
            <a:ext cx="4287837" cy="2760663"/>
          </a:xfrm>
          <a:prstGeom prst="rect">
            <a:avLst/>
          </a:prstGeom>
          <a:noFill/>
          <a:ln w="9525">
            <a:noFill/>
            <a:miter lim="800000"/>
            <a:headEnd/>
            <a:tailEnd/>
          </a:ln>
        </p:spPr>
      </p:pic>
      <p:sp>
        <p:nvSpPr>
          <p:cNvPr id="276495" name="AutoShape 15"/>
          <p:cNvSpPr>
            <a:spLocks noChangeArrowheads="1"/>
          </p:cNvSpPr>
          <p:nvPr/>
        </p:nvSpPr>
        <p:spPr bwMode="auto">
          <a:xfrm>
            <a:off x="1668463" y="2825750"/>
            <a:ext cx="1335087" cy="677863"/>
          </a:xfrm>
          <a:prstGeom prst="roundRect">
            <a:avLst>
              <a:gd name="adj" fmla="val 10185"/>
            </a:avLst>
          </a:prstGeom>
          <a:solidFill>
            <a:srgbClr val="0066CB">
              <a:alpha val="89999"/>
            </a:srgbClr>
          </a:solidFill>
          <a:ln w="9525" algn="ctr">
            <a:noFill/>
            <a:round/>
            <a:headEnd/>
            <a:tailEnd/>
          </a:ln>
          <a:effectLst/>
        </p:spPr>
        <p:txBody>
          <a:bodyPr wrap="none" anchor="ctr"/>
          <a:lstStyle/>
          <a:p>
            <a:pPr algn="ctr"/>
            <a:r>
              <a:rPr lang="en-GB" sz="1400" b="1" smtClean="0">
                <a:solidFill>
                  <a:srgbClr val="FFFFFF"/>
                </a:solidFill>
              </a:rPr>
              <a:t>UPSTREAM </a:t>
            </a:r>
            <a:br>
              <a:rPr lang="en-GB" sz="1400" b="1" smtClean="0">
                <a:solidFill>
                  <a:srgbClr val="FFFFFF"/>
                </a:solidFill>
              </a:rPr>
            </a:br>
            <a:r>
              <a:rPr lang="en-GB" sz="1400" b="1" smtClean="0">
                <a:solidFill>
                  <a:srgbClr val="FFFFFF"/>
                </a:solidFill>
              </a:rPr>
              <a:t>INTEGRATION</a:t>
            </a:r>
          </a:p>
        </p:txBody>
      </p:sp>
      <p:sp>
        <p:nvSpPr>
          <p:cNvPr id="8" name="Double flèche horizontale 7"/>
          <p:cNvSpPr>
            <a:spLocks noChangeArrowheads="1"/>
          </p:cNvSpPr>
          <p:nvPr/>
        </p:nvSpPr>
        <p:spPr bwMode="auto">
          <a:xfrm flipV="1">
            <a:off x="3851275" y="3070225"/>
            <a:ext cx="735013" cy="219075"/>
          </a:xfrm>
          <a:prstGeom prst="leftRightArrow">
            <a:avLst>
              <a:gd name="adj1" fmla="val 50000"/>
              <a:gd name="adj2" fmla="val 50000"/>
            </a:avLst>
          </a:prstGeom>
          <a:solidFill>
            <a:srgbClr val="0066CB">
              <a:alpha val="89999"/>
            </a:srgbClr>
          </a:solidFill>
          <a:ln w="25400" algn="ctr">
            <a:noFill/>
            <a:miter lim="800000"/>
            <a:headEnd/>
            <a:tailEnd/>
          </a:ln>
        </p:spPr>
        <p:txBody>
          <a:bodyPr rot="10800000" lIns="82945" tIns="41473" rIns="82945" bIns="41473"/>
          <a:lstStyle/>
          <a:p>
            <a:pPr>
              <a:defRPr/>
            </a:pPr>
            <a:endParaRPr lang="fr-FR" sz="2200" dirty="0">
              <a:solidFill>
                <a:srgbClr val="000066"/>
              </a:solidFill>
              <a:latin typeface="Arial"/>
            </a:endParaRPr>
          </a:p>
        </p:txBody>
      </p:sp>
      <p:sp>
        <p:nvSpPr>
          <p:cNvPr id="276498" name="Rectangle 9"/>
          <p:cNvSpPr>
            <a:spLocks noChangeArrowheads="1"/>
          </p:cNvSpPr>
          <p:nvPr/>
        </p:nvSpPr>
        <p:spPr bwMode="auto">
          <a:xfrm>
            <a:off x="4321175" y="4446588"/>
            <a:ext cx="4637088" cy="620712"/>
          </a:xfrm>
          <a:prstGeom prst="rect">
            <a:avLst/>
          </a:prstGeom>
          <a:noFill/>
          <a:ln w="9525">
            <a:noFill/>
            <a:miter lim="800000"/>
            <a:headEnd/>
            <a:tailEnd/>
          </a:ln>
        </p:spPr>
        <p:txBody>
          <a:bodyPr lIns="82945" tIns="41473" rIns="82945" bIns="41473">
            <a:spAutoFit/>
          </a:bodyPr>
          <a:lstStyle/>
          <a:p>
            <a:pPr marL="341313" indent="-341313" eaLnBrk="0" hangingPunct="0">
              <a:buFont typeface="Arial" charset="0"/>
              <a:buChar char="•"/>
            </a:pPr>
            <a:r>
              <a:rPr lang="en-GB" sz="1600" smtClean="0"/>
              <a:t>Increased on-shelf availability</a:t>
            </a:r>
          </a:p>
          <a:p>
            <a:pPr marL="341313" indent="-341313" eaLnBrk="0" hangingPunct="0">
              <a:buFont typeface="Arial" charset="0"/>
              <a:buChar char="•"/>
            </a:pPr>
            <a:r>
              <a:rPr lang="en-GB" sz="1600" smtClean="0"/>
              <a:t>Reduced time to market</a:t>
            </a:r>
          </a:p>
        </p:txBody>
      </p:sp>
      <p:sp>
        <p:nvSpPr>
          <p:cNvPr id="10" name="Oval 9"/>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457200" y="4345793"/>
            <a:ext cx="8229600" cy="706438"/>
          </a:xfrm>
        </p:spPr>
        <p:txBody>
          <a:bodyPr/>
          <a:lstStyle/>
          <a:p>
            <a:r>
              <a:rPr lang="en-GB" sz="2800" dirty="0" smtClean="0"/>
              <a:t>Bottlenecks…</a:t>
            </a:r>
            <a:endParaRPr lang="en-US" sz="2800" dirty="0" smtClean="0"/>
          </a:p>
        </p:txBody>
      </p:sp>
      <p:sp>
        <p:nvSpPr>
          <p:cNvPr id="25603" name="Rectangle 3"/>
          <p:cNvSpPr>
            <a:spLocks noGrp="1"/>
          </p:cNvSpPr>
          <p:nvPr>
            <p:ph type="body" idx="1"/>
          </p:nvPr>
        </p:nvSpPr>
        <p:spPr>
          <a:xfrm>
            <a:off x="611188" y="5064931"/>
            <a:ext cx="8229600" cy="2016125"/>
          </a:xfrm>
        </p:spPr>
        <p:txBody>
          <a:bodyPr/>
          <a:lstStyle/>
          <a:p>
            <a:pPr>
              <a:buFont typeface="Arial" pitchFamily="34" charset="0"/>
              <a:buChar char="•"/>
            </a:pPr>
            <a:r>
              <a:rPr lang="en-GB" sz="2000" dirty="0" smtClean="0"/>
              <a:t>Poor forecast accuracy</a:t>
            </a:r>
          </a:p>
          <a:p>
            <a:pPr>
              <a:buFont typeface="Arial" pitchFamily="34" charset="0"/>
              <a:buChar char="•"/>
            </a:pPr>
            <a:r>
              <a:rPr lang="en-GB" sz="2000" dirty="0" smtClean="0"/>
              <a:t>Multiple deliveries per day</a:t>
            </a:r>
          </a:p>
          <a:p>
            <a:pPr>
              <a:buFont typeface="Arial" pitchFamily="34" charset="0"/>
              <a:buChar char="•"/>
            </a:pPr>
            <a:r>
              <a:rPr lang="en-GB" sz="2000" dirty="0" smtClean="0"/>
              <a:t>Vendor splits</a:t>
            </a:r>
          </a:p>
          <a:p>
            <a:pPr>
              <a:buFont typeface="Arial" pitchFamily="34" charset="0"/>
              <a:buChar char="•"/>
            </a:pPr>
            <a:r>
              <a:rPr lang="en-GB" sz="2000" dirty="0" smtClean="0"/>
              <a:t>Suppliers without business case for SMI</a:t>
            </a:r>
            <a:endParaRPr lang="en-US" sz="2000" dirty="0" smtClean="0"/>
          </a:p>
        </p:txBody>
      </p:sp>
      <p:sp>
        <p:nvSpPr>
          <p:cNvPr id="13316" name="Rectangle 4"/>
          <p:cNvSpPr>
            <a:spLocks noChangeArrowheads="1"/>
          </p:cNvSpPr>
          <p:nvPr/>
        </p:nvSpPr>
        <p:spPr bwMode="auto">
          <a:xfrm>
            <a:off x="1868993" y="234270"/>
            <a:ext cx="6271236" cy="1143001"/>
          </a:xfrm>
          <a:prstGeom prst="rect">
            <a:avLst/>
          </a:prstGeom>
          <a:noFill/>
          <a:ln w="9525">
            <a:noFill/>
            <a:miter lim="800000"/>
            <a:headEnd/>
            <a:tailEnd/>
          </a:ln>
        </p:spPr>
        <p:txBody>
          <a:bodyPr anchor="ctr"/>
          <a:lstStyle/>
          <a:p>
            <a:pPr eaLnBrk="0" hangingPunct="0"/>
            <a:r>
              <a:rPr lang="en-US" sz="3200" b="1" dirty="0">
                <a:solidFill>
                  <a:schemeClr val="tx1"/>
                </a:solidFill>
                <a:latin typeface="Calibri" pitchFamily="34" charset="0"/>
              </a:rPr>
              <a:t>Key </a:t>
            </a:r>
            <a:r>
              <a:rPr lang="en-US" sz="3200" b="1" dirty="0" smtClean="0">
                <a:solidFill>
                  <a:schemeClr val="tx1"/>
                </a:solidFill>
                <a:latin typeface="Calibri" pitchFamily="34" charset="0"/>
              </a:rPr>
              <a:t>Success </a:t>
            </a:r>
            <a:r>
              <a:rPr lang="en-US" sz="3200" b="1" dirty="0">
                <a:solidFill>
                  <a:schemeClr val="tx1"/>
                </a:solidFill>
                <a:latin typeface="Calibri" pitchFamily="34" charset="0"/>
              </a:rPr>
              <a:t>F</a:t>
            </a:r>
            <a:r>
              <a:rPr lang="en-US" sz="3200" b="1" dirty="0" smtClean="0">
                <a:solidFill>
                  <a:schemeClr val="tx1"/>
                </a:solidFill>
                <a:latin typeface="Calibri" pitchFamily="34" charset="0"/>
              </a:rPr>
              <a:t>actors</a:t>
            </a:r>
            <a:endParaRPr lang="en-US" sz="3200" b="1" dirty="0">
              <a:solidFill>
                <a:schemeClr val="tx1"/>
              </a:solidFill>
              <a:latin typeface="Calibri" pitchFamily="34" charset="0"/>
            </a:endParaRPr>
          </a:p>
        </p:txBody>
      </p:sp>
      <p:sp>
        <p:nvSpPr>
          <p:cNvPr id="25605" name="Rectangle 5"/>
          <p:cNvSpPr>
            <a:spLocks/>
          </p:cNvSpPr>
          <p:nvPr/>
        </p:nvSpPr>
        <p:spPr bwMode="auto">
          <a:xfrm>
            <a:off x="611188" y="1634195"/>
            <a:ext cx="8229600" cy="2605088"/>
          </a:xfrm>
          <a:prstGeom prst="rect">
            <a:avLst/>
          </a:prstGeom>
          <a:noFill/>
          <a:ln w="9525">
            <a:noFill/>
            <a:miter lim="800000"/>
            <a:headEnd/>
            <a:tailEnd/>
          </a:ln>
        </p:spPr>
        <p:txBody>
          <a:bodyPr/>
          <a:lstStyle/>
          <a:p>
            <a:pPr marL="342900" indent="-342900" eaLnBrk="0" hangingPunct="0">
              <a:buFont typeface="Arial" pitchFamily="34" charset="0"/>
              <a:buChar char="•"/>
            </a:pPr>
            <a:r>
              <a:rPr lang="en-GB" sz="2000" dirty="0">
                <a:latin typeface="+mn-lt"/>
              </a:rPr>
              <a:t>Business driven with IT support</a:t>
            </a:r>
            <a:endParaRPr lang="en-US" sz="2000" dirty="0">
              <a:latin typeface="+mn-lt"/>
            </a:endParaRPr>
          </a:p>
          <a:p>
            <a:pPr marL="342900" indent="-342900" eaLnBrk="0" hangingPunct="0">
              <a:buFont typeface="Arial" pitchFamily="34" charset="0"/>
              <a:buChar char="•"/>
            </a:pPr>
            <a:r>
              <a:rPr lang="en-US" sz="2000" dirty="0">
                <a:latin typeface="+mn-lt"/>
              </a:rPr>
              <a:t>Trust between parties in the beginning is very crucial</a:t>
            </a:r>
          </a:p>
          <a:p>
            <a:pPr marL="342900" indent="-342900" eaLnBrk="0" hangingPunct="0">
              <a:buFont typeface="Arial" pitchFamily="34" charset="0"/>
              <a:buChar char="•"/>
            </a:pPr>
            <a:r>
              <a:rPr lang="en-US" sz="2000" dirty="0">
                <a:latin typeface="+mn-lt"/>
              </a:rPr>
              <a:t>Thorough agreement of the business rules - partnership</a:t>
            </a:r>
          </a:p>
          <a:p>
            <a:pPr marL="342900" indent="-342900" eaLnBrk="0" hangingPunct="0">
              <a:buFont typeface="Arial" pitchFamily="34" charset="0"/>
              <a:buChar char="•"/>
            </a:pPr>
            <a:r>
              <a:rPr lang="en-US" sz="2000" dirty="0">
                <a:latin typeface="+mn-lt"/>
              </a:rPr>
              <a:t>Different mindset for planners at SU (process is “out of your hands” ) and for customer care at suppliers</a:t>
            </a:r>
          </a:p>
          <a:p>
            <a:pPr marL="342900" indent="-342900" eaLnBrk="0" hangingPunct="0">
              <a:buFont typeface="Arial" pitchFamily="34" charset="0"/>
              <a:buChar char="•"/>
            </a:pPr>
            <a:r>
              <a:rPr lang="en-US" sz="2000" dirty="0">
                <a:latin typeface="+mn-lt"/>
              </a:rPr>
              <a:t>A solid IT structure</a:t>
            </a:r>
          </a:p>
          <a:p>
            <a:pPr marL="342900" indent="-342900" eaLnBrk="0" hangingPunct="0">
              <a:buFont typeface="Arial" pitchFamily="34" charset="0"/>
              <a:buChar char="•"/>
            </a:pPr>
            <a:r>
              <a:rPr lang="en-GB" sz="2000" dirty="0">
                <a:latin typeface="+mn-lt"/>
              </a:rPr>
              <a:t>Don’t change specs too often</a:t>
            </a:r>
            <a:endParaRPr lang="en-US" sz="2000" dirty="0">
              <a:latin typeface="+mn-lt"/>
            </a:endParaRPr>
          </a:p>
        </p:txBody>
      </p:sp>
      <p:sp>
        <p:nvSpPr>
          <p:cNvPr id="6" name="Oval 5"/>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P spid="2560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fld id="{DFA740DD-92F1-45FA-99A2-5211A1A63B5E}" type="slidenum">
              <a:rPr lang="en-US" smtClean="0">
                <a:solidFill>
                  <a:schemeClr val="tx1"/>
                </a:solidFill>
              </a:rPr>
              <a:pPr eaLnBrk="1" hangingPunct="1"/>
              <a:t>2</a:t>
            </a:fld>
            <a:endParaRPr lang="en-US" smtClean="0">
              <a:solidFill>
                <a:schemeClr val="tx1"/>
              </a:solidFill>
            </a:endParaRPr>
          </a:p>
        </p:txBody>
      </p:sp>
      <p:sp>
        <p:nvSpPr>
          <p:cNvPr id="5123" name="Rectangle 2"/>
          <p:cNvSpPr>
            <a:spLocks noGrp="1" noChangeArrowheads="1"/>
          </p:cNvSpPr>
          <p:nvPr>
            <p:ph type="title"/>
          </p:nvPr>
        </p:nvSpPr>
        <p:spPr/>
        <p:txBody>
          <a:bodyPr/>
          <a:lstStyle/>
          <a:p>
            <a:pPr eaLnBrk="1" hangingPunct="1"/>
            <a:r>
              <a:rPr lang="en-US" smtClean="0"/>
              <a:t>Anti-Trust Caution</a:t>
            </a:r>
          </a:p>
        </p:txBody>
      </p:sp>
      <p:sp>
        <p:nvSpPr>
          <p:cNvPr id="6" name="Rectangle 3"/>
          <p:cNvSpPr>
            <a:spLocks noGrp="1" noChangeArrowheads="1"/>
          </p:cNvSpPr>
          <p:nvPr>
            <p:ph idx="1"/>
          </p:nvPr>
        </p:nvSpPr>
        <p:spPr/>
        <p:txBody>
          <a:bodyPr/>
          <a:lstStyle/>
          <a:p>
            <a:pPr marL="0" indent="0" eaLnBrk="1" hangingPunct="1">
              <a:lnSpc>
                <a:spcPct val="80000"/>
              </a:lnSpc>
              <a:defRPr/>
            </a:pPr>
            <a:r>
              <a:rPr lang="en-US" sz="1800" dirty="0" smtClean="0"/>
              <a:t>GS1 and the GSMP operate under the GS1 anti-trust caution.  Strict compliance with anti-trust laws is and always has been the policy of GS1. </a:t>
            </a:r>
          </a:p>
          <a:p>
            <a:pPr marL="0" indent="0" eaLnBrk="1" hangingPunct="1">
              <a:lnSpc>
                <a:spcPct val="80000"/>
              </a:lnSpc>
              <a:defRPr/>
            </a:pPr>
            <a:endParaRPr lang="en-US" sz="1800" dirty="0" smtClean="0"/>
          </a:p>
          <a:p>
            <a:pPr marL="0" indent="0" eaLnBrk="1" hangingPunct="1">
              <a:lnSpc>
                <a:spcPct val="80000"/>
              </a:lnSpc>
              <a:defRPr/>
            </a:pPr>
            <a:r>
              <a:rPr lang="en-US" sz="1800" dirty="0" smtClean="0"/>
              <a:t>The best way to avoid problems is to remember that the purpose of the committee is to enhance the ability of all industry members to compete more efficiently. </a:t>
            </a:r>
          </a:p>
          <a:p>
            <a:pPr marL="0" indent="0" eaLnBrk="1" hangingPunct="1">
              <a:lnSpc>
                <a:spcPct val="80000"/>
              </a:lnSpc>
              <a:defRPr/>
            </a:pPr>
            <a:endParaRPr lang="en-US" sz="1800" dirty="0" smtClean="0"/>
          </a:p>
          <a:p>
            <a:pPr eaLnBrk="1" hangingPunct="1">
              <a:lnSpc>
                <a:spcPct val="80000"/>
              </a:lnSpc>
              <a:defRPr/>
            </a:pPr>
            <a:r>
              <a:rPr lang="en-US" sz="1800" dirty="0" smtClean="0"/>
              <a:t>This means:</a:t>
            </a:r>
          </a:p>
          <a:p>
            <a:pPr lvl="1" eaLnBrk="1" hangingPunct="1">
              <a:lnSpc>
                <a:spcPct val="80000"/>
              </a:lnSpc>
              <a:buFontTx/>
              <a:buChar char="–"/>
              <a:defRPr/>
            </a:pPr>
            <a:r>
              <a:rPr lang="en-US" sz="1600" dirty="0" smtClean="0"/>
              <a:t> </a:t>
            </a:r>
            <a:r>
              <a:rPr lang="en-US" dirty="0" smtClean="0"/>
              <a:t>There shall be no discussion of prices, allocation of customers, or products, etc.</a:t>
            </a:r>
            <a:r>
              <a:rPr lang="en-US" sz="1600" dirty="0" smtClean="0"/>
              <a:t> </a:t>
            </a:r>
          </a:p>
          <a:p>
            <a:pPr lvl="1" eaLnBrk="1" hangingPunct="1">
              <a:lnSpc>
                <a:spcPct val="80000"/>
              </a:lnSpc>
              <a:buFontTx/>
              <a:buChar char="–"/>
              <a:defRPr/>
            </a:pPr>
            <a:r>
              <a:rPr lang="en-US" sz="1600" dirty="0" smtClean="0"/>
              <a:t> If any participant believes the group is drifting towards an impermissible discussion, the topic shall be tabled until the opinion of counsel can be obtained.</a:t>
            </a:r>
          </a:p>
          <a:p>
            <a:pPr lvl="1" eaLnBrk="1" hangingPunct="1">
              <a:lnSpc>
                <a:spcPct val="80000"/>
              </a:lnSpc>
              <a:buFontTx/>
              <a:buChar char="–"/>
              <a:defRPr/>
            </a:pPr>
            <a:r>
              <a:rPr lang="en-US" dirty="0" smtClean="0"/>
              <a:t>The full anti-trust caution is available in the Community Room if you would like to read it in its entirety</a:t>
            </a:r>
            <a:r>
              <a:rPr lang="en-US" sz="1600" dirty="0" smtClean="0"/>
              <a:t> </a:t>
            </a:r>
          </a:p>
        </p:txBody>
      </p:sp>
    </p:spTree>
    <p:extLst>
      <p:ext uri="{BB962C8B-B14F-4D97-AF65-F5344CB8AC3E}">
        <p14:creationId xmlns:p14="http://schemas.microsoft.com/office/powerpoint/2010/main" val="4202594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2549525" y="312738"/>
            <a:ext cx="6594475" cy="671512"/>
          </a:xfrm>
        </p:spPr>
        <p:txBody>
          <a:bodyPr/>
          <a:lstStyle/>
          <a:p>
            <a:pPr eaLnBrk="1" hangingPunct="1"/>
            <a:r>
              <a:rPr lang="en-US" smtClean="0"/>
              <a:t>What’s in UIM?</a:t>
            </a:r>
          </a:p>
        </p:txBody>
      </p:sp>
      <p:sp>
        <p:nvSpPr>
          <p:cNvPr id="51203" name="Espace réservé du contenu 2"/>
          <p:cNvSpPr>
            <a:spLocks noGrp="1"/>
          </p:cNvSpPr>
          <p:nvPr>
            <p:ph idx="1"/>
          </p:nvPr>
        </p:nvSpPr>
        <p:spPr>
          <a:xfrm>
            <a:off x="592138" y="1362075"/>
            <a:ext cx="8086725" cy="4789488"/>
          </a:xfrm>
        </p:spPr>
        <p:txBody>
          <a:bodyPr/>
          <a:lstStyle/>
          <a:p>
            <a:pPr algn="just" eaLnBrk="1" hangingPunct="1">
              <a:defRPr/>
            </a:pPr>
            <a:r>
              <a:rPr lang="fr-FR" dirty="0" smtClean="0"/>
              <a:t>A collaborative </a:t>
            </a:r>
            <a:r>
              <a:rPr lang="fr-FR" dirty="0" err="1" smtClean="0"/>
              <a:t>approach</a:t>
            </a:r>
            <a:r>
              <a:rPr lang="fr-FR" dirty="0" smtClean="0"/>
              <a:t> </a:t>
            </a:r>
            <a:r>
              <a:rPr lang="fr-FR" dirty="0" err="1" smtClean="0"/>
              <a:t>based</a:t>
            </a:r>
            <a:r>
              <a:rPr lang="fr-FR" dirty="0" smtClean="0"/>
              <a:t> on </a:t>
            </a:r>
            <a:r>
              <a:rPr lang="fr-FR" dirty="0" err="1" smtClean="0"/>
              <a:t>two</a:t>
            </a:r>
            <a:r>
              <a:rPr lang="fr-FR" dirty="0" smtClean="0"/>
              <a:t> main </a:t>
            </a:r>
            <a:r>
              <a:rPr lang="fr-FR" dirty="0" err="1" smtClean="0"/>
              <a:t>purchase</a:t>
            </a:r>
            <a:endParaRPr lang="fr-FR" dirty="0" smtClean="0"/>
          </a:p>
          <a:p>
            <a:pPr algn="just" eaLnBrk="1" hangingPunct="1">
              <a:buFontTx/>
              <a:buNone/>
              <a:defRPr/>
            </a:pPr>
            <a:r>
              <a:rPr lang="fr-FR" dirty="0" err="1" smtClean="0"/>
              <a:t>orders</a:t>
            </a:r>
            <a:r>
              <a:rPr lang="fr-FR" dirty="0" smtClean="0"/>
              <a:t> scenarios:</a:t>
            </a:r>
          </a:p>
          <a:p>
            <a:pPr algn="just" eaLnBrk="1" hangingPunct="1">
              <a:buFontTx/>
              <a:buNone/>
              <a:defRPr/>
            </a:pPr>
            <a:endParaRPr lang="fr-FR" dirty="0" smtClean="0"/>
          </a:p>
          <a:p>
            <a:pPr marL="743051" lvl="2" indent="-342725" algn="just" eaLnBrk="1" hangingPunct="1">
              <a:buFont typeface="Arial" pitchFamily="34" charset="0"/>
              <a:buChar char="•"/>
              <a:defRPr/>
            </a:pPr>
            <a:r>
              <a:rPr lang="fr-FR" sz="2200" dirty="0" smtClean="0">
                <a:solidFill>
                  <a:schemeClr val="tx1"/>
                </a:solidFill>
              </a:rPr>
              <a:t>The </a:t>
            </a:r>
            <a:r>
              <a:rPr lang="fr-FR" sz="2200" dirty="0" err="1">
                <a:solidFill>
                  <a:schemeClr val="tx1"/>
                </a:solidFill>
              </a:rPr>
              <a:t>Traditional</a:t>
            </a:r>
            <a:r>
              <a:rPr lang="fr-FR" sz="2200" dirty="0">
                <a:solidFill>
                  <a:schemeClr val="tx1"/>
                </a:solidFill>
              </a:rPr>
              <a:t> </a:t>
            </a:r>
            <a:r>
              <a:rPr lang="fr-FR" sz="2200" dirty="0" err="1">
                <a:solidFill>
                  <a:schemeClr val="tx1"/>
                </a:solidFill>
              </a:rPr>
              <a:t>Order</a:t>
            </a:r>
            <a:r>
              <a:rPr lang="fr-FR" sz="2200" dirty="0">
                <a:solidFill>
                  <a:schemeClr val="tx1"/>
                </a:solidFill>
              </a:rPr>
              <a:t> </a:t>
            </a:r>
            <a:r>
              <a:rPr lang="fr-FR" sz="2200" dirty="0" smtClean="0">
                <a:solidFill>
                  <a:schemeClr val="tx1"/>
                </a:solidFill>
              </a:rPr>
              <a:t>Management (TOM): </a:t>
            </a:r>
            <a:r>
              <a:rPr lang="fr-FR" sz="2200" dirty="0" err="1" smtClean="0">
                <a:solidFill>
                  <a:schemeClr val="tx1"/>
                </a:solidFill>
              </a:rPr>
              <a:t>purchase</a:t>
            </a:r>
            <a:r>
              <a:rPr lang="fr-FR" sz="2200" dirty="0" smtClean="0">
                <a:solidFill>
                  <a:schemeClr val="tx1"/>
                </a:solidFill>
              </a:rPr>
              <a:t> </a:t>
            </a:r>
            <a:r>
              <a:rPr lang="fr-FR" sz="2200" dirty="0" err="1" smtClean="0">
                <a:solidFill>
                  <a:schemeClr val="tx1"/>
                </a:solidFill>
              </a:rPr>
              <a:t>order</a:t>
            </a:r>
            <a:r>
              <a:rPr lang="fr-FR" sz="2200" dirty="0" smtClean="0">
                <a:solidFill>
                  <a:schemeClr val="tx1"/>
                </a:solidFill>
              </a:rPr>
              <a:t> </a:t>
            </a:r>
            <a:r>
              <a:rPr lang="fr-FR" sz="2200" dirty="0" err="1" smtClean="0">
                <a:solidFill>
                  <a:schemeClr val="tx1"/>
                </a:solidFill>
              </a:rPr>
              <a:t>initiated</a:t>
            </a:r>
            <a:r>
              <a:rPr lang="fr-FR" sz="2200" dirty="0" smtClean="0">
                <a:solidFill>
                  <a:schemeClr val="tx1"/>
                </a:solidFill>
              </a:rPr>
              <a:t> by the manufacturer</a:t>
            </a:r>
          </a:p>
          <a:p>
            <a:pPr marL="743051" lvl="2" indent="-342725" algn="just" eaLnBrk="1" hangingPunct="1">
              <a:buFont typeface="Arial" pitchFamily="34" charset="0"/>
              <a:buChar char="•"/>
              <a:defRPr/>
            </a:pPr>
            <a:r>
              <a:rPr lang="fr-FR" sz="2200" dirty="0" smtClean="0">
                <a:solidFill>
                  <a:schemeClr val="tx1"/>
                </a:solidFill>
              </a:rPr>
              <a:t>The Supplier </a:t>
            </a:r>
            <a:r>
              <a:rPr lang="fr-FR" sz="2200" dirty="0" err="1" smtClean="0">
                <a:solidFill>
                  <a:schemeClr val="tx1"/>
                </a:solidFill>
              </a:rPr>
              <a:t>Managed</a:t>
            </a:r>
            <a:r>
              <a:rPr lang="fr-FR" sz="2200" dirty="0" smtClean="0">
                <a:solidFill>
                  <a:schemeClr val="tx1"/>
                </a:solidFill>
              </a:rPr>
              <a:t> </a:t>
            </a:r>
            <a:r>
              <a:rPr lang="fr-FR" sz="2200" dirty="0" err="1" smtClean="0">
                <a:solidFill>
                  <a:schemeClr val="tx1"/>
                </a:solidFill>
              </a:rPr>
              <a:t>Inventory</a:t>
            </a:r>
            <a:r>
              <a:rPr lang="fr-FR" sz="2200" dirty="0" smtClean="0">
                <a:solidFill>
                  <a:schemeClr val="tx1"/>
                </a:solidFill>
              </a:rPr>
              <a:t> (SMI): </a:t>
            </a:r>
            <a:r>
              <a:rPr lang="fr-FR" sz="2200" dirty="0" err="1">
                <a:solidFill>
                  <a:schemeClr val="tx1"/>
                </a:solidFill>
              </a:rPr>
              <a:t>purchase</a:t>
            </a:r>
            <a:r>
              <a:rPr lang="fr-FR" sz="2200" dirty="0">
                <a:solidFill>
                  <a:schemeClr val="tx1"/>
                </a:solidFill>
              </a:rPr>
              <a:t> </a:t>
            </a:r>
            <a:r>
              <a:rPr lang="fr-FR" sz="2200" dirty="0" err="1">
                <a:solidFill>
                  <a:schemeClr val="tx1"/>
                </a:solidFill>
              </a:rPr>
              <a:t>order</a:t>
            </a:r>
            <a:r>
              <a:rPr lang="fr-FR" sz="2200" dirty="0">
                <a:solidFill>
                  <a:schemeClr val="tx1"/>
                </a:solidFill>
              </a:rPr>
              <a:t> </a:t>
            </a:r>
            <a:r>
              <a:rPr lang="fr-FR" sz="2200" dirty="0" err="1">
                <a:solidFill>
                  <a:schemeClr val="tx1"/>
                </a:solidFill>
              </a:rPr>
              <a:t>initiated</a:t>
            </a:r>
            <a:r>
              <a:rPr lang="fr-FR" sz="2200" dirty="0">
                <a:solidFill>
                  <a:schemeClr val="tx1"/>
                </a:solidFill>
              </a:rPr>
              <a:t> by </a:t>
            </a:r>
            <a:r>
              <a:rPr lang="fr-FR" sz="2200" dirty="0" smtClean="0">
                <a:solidFill>
                  <a:schemeClr val="tx1"/>
                </a:solidFill>
              </a:rPr>
              <a:t>the supplier</a:t>
            </a:r>
            <a:endParaRPr lang="fr-FR" sz="2200" dirty="0">
              <a:solidFill>
                <a:schemeClr val="tx1"/>
              </a:solidFill>
            </a:endParaRPr>
          </a:p>
          <a:p>
            <a:pPr lvl="2" algn="just" eaLnBrk="1" hangingPunct="1">
              <a:buFont typeface="Courier New" pitchFamily="49" charset="0"/>
              <a:buChar char="o"/>
              <a:defRPr/>
            </a:pPr>
            <a:endParaRPr lang="fr-FR" sz="2200" dirty="0">
              <a:solidFill>
                <a:schemeClr val="tx1"/>
              </a:solidFill>
            </a:endParaRPr>
          </a:p>
          <a:p>
            <a:pPr algn="just" eaLnBrk="1" hangingPunct="1">
              <a:defRPr/>
            </a:pPr>
            <a:r>
              <a:rPr lang="fr-FR" dirty="0" err="1" smtClean="0"/>
              <a:t>Based</a:t>
            </a:r>
            <a:r>
              <a:rPr lang="fr-FR" dirty="0" smtClean="0"/>
              <a:t> on 6 building block</a:t>
            </a:r>
            <a:r>
              <a:rPr lang="fr-FR" dirty="0"/>
              <a:t>s</a:t>
            </a:r>
            <a:endParaRPr lang="fr-FR"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r>
              <a:rPr lang="en-US" smtClean="0"/>
              <a:t>The six building blocks</a:t>
            </a:r>
          </a:p>
        </p:txBody>
      </p:sp>
      <p:pic>
        <p:nvPicPr>
          <p:cNvPr id="16387" name="Espace réservé du contenu 3"/>
          <p:cNvPicPr>
            <a:picLocks noGrp="1" noChangeArrowheads="1"/>
          </p:cNvPicPr>
          <p:nvPr>
            <p:ph idx="1"/>
          </p:nvPr>
        </p:nvPicPr>
        <p:blipFill>
          <a:blip r:embed="rId3" cstate="email"/>
          <a:srcRect/>
          <a:stretch>
            <a:fillRect/>
          </a:stretch>
        </p:blipFill>
        <p:spPr>
          <a:xfrm>
            <a:off x="146050" y="1152525"/>
            <a:ext cx="8948738" cy="4035425"/>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978"/>
          <p:cNvGrpSpPr>
            <a:grpSpLocks/>
          </p:cNvGrpSpPr>
          <p:nvPr/>
        </p:nvGrpSpPr>
        <p:grpSpPr bwMode="auto">
          <a:xfrm>
            <a:off x="2051050" y="1211263"/>
            <a:ext cx="1871663" cy="5294312"/>
            <a:chOff x="1292" y="763"/>
            <a:chExt cx="1179" cy="3335"/>
          </a:xfrm>
        </p:grpSpPr>
        <p:sp>
          <p:nvSpPr>
            <p:cNvPr id="318807" name="Rectangle 343"/>
            <p:cNvSpPr>
              <a:spLocks noChangeArrowheads="1"/>
            </p:cNvSpPr>
            <p:nvPr/>
          </p:nvSpPr>
          <p:spPr bwMode="auto">
            <a:xfrm>
              <a:off x="1292" y="3796"/>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Create Remittance Advice</a:t>
              </a:r>
            </a:p>
          </p:txBody>
        </p:sp>
        <p:sp>
          <p:nvSpPr>
            <p:cNvPr id="318793" name="Rectangle 329"/>
            <p:cNvSpPr>
              <a:spLocks noChangeArrowheads="1"/>
            </p:cNvSpPr>
            <p:nvPr/>
          </p:nvSpPr>
          <p:spPr bwMode="auto">
            <a:xfrm>
              <a:off x="1292" y="2286"/>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789" name="Rectangle 325"/>
            <p:cNvSpPr>
              <a:spLocks noChangeArrowheads="1"/>
            </p:cNvSpPr>
            <p:nvPr/>
          </p:nvSpPr>
          <p:spPr bwMode="auto">
            <a:xfrm>
              <a:off x="1292" y="1833"/>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spcBef>
                  <a:spcPct val="50000"/>
                </a:spcBef>
              </a:pPr>
              <a:endParaRPr lang="en-US" sz="1100" smtClean="0">
                <a:solidFill>
                  <a:srgbClr val="000000"/>
                </a:solidFill>
                <a:latin typeface="Arial Narrow" pitchFamily="34" charset="0"/>
              </a:endParaRPr>
            </a:p>
          </p:txBody>
        </p:sp>
        <p:sp>
          <p:nvSpPr>
            <p:cNvPr id="318713" name="Rectangle 249"/>
            <p:cNvSpPr>
              <a:spLocks noChangeArrowheads="1"/>
            </p:cNvSpPr>
            <p:nvPr/>
          </p:nvSpPr>
          <p:spPr bwMode="auto">
            <a:xfrm>
              <a:off x="1292" y="3947"/>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Initiate Payment</a:t>
              </a:r>
            </a:p>
          </p:txBody>
        </p:sp>
        <p:sp>
          <p:nvSpPr>
            <p:cNvPr id="318714" name="Rectangle 250"/>
            <p:cNvSpPr>
              <a:spLocks noChangeArrowheads="1"/>
            </p:cNvSpPr>
            <p:nvPr/>
          </p:nvSpPr>
          <p:spPr bwMode="auto">
            <a:xfrm>
              <a:off x="1292" y="3645"/>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 Confirmation</a:t>
              </a:r>
            </a:p>
          </p:txBody>
        </p:sp>
        <p:sp>
          <p:nvSpPr>
            <p:cNvPr id="318715" name="Rectangle 251"/>
            <p:cNvSpPr>
              <a:spLocks noChangeArrowheads="1"/>
            </p:cNvSpPr>
            <p:nvPr/>
          </p:nvSpPr>
          <p:spPr bwMode="auto">
            <a:xfrm>
              <a:off x="1292" y="3494"/>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Create Self-Billing Invoice</a:t>
              </a:r>
            </a:p>
          </p:txBody>
        </p:sp>
        <p:sp>
          <p:nvSpPr>
            <p:cNvPr id="318716" name="Rectangle 252"/>
            <p:cNvSpPr>
              <a:spLocks noChangeArrowheads="1"/>
            </p:cNvSpPr>
            <p:nvPr/>
          </p:nvSpPr>
          <p:spPr bwMode="auto">
            <a:xfrm>
              <a:off x="1292" y="3343"/>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 Receipt</a:t>
              </a:r>
            </a:p>
          </p:txBody>
        </p:sp>
        <p:sp>
          <p:nvSpPr>
            <p:cNvPr id="318717" name="Rectangle 253"/>
            <p:cNvSpPr>
              <a:spLocks noChangeArrowheads="1"/>
            </p:cNvSpPr>
            <p:nvPr/>
          </p:nvSpPr>
          <p:spPr bwMode="auto">
            <a:xfrm>
              <a:off x="1292" y="3192"/>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Consume Goods</a:t>
              </a:r>
            </a:p>
          </p:txBody>
        </p:sp>
        <p:sp>
          <p:nvSpPr>
            <p:cNvPr id="318718" name="Rectangle 254"/>
            <p:cNvSpPr>
              <a:spLocks noChangeArrowheads="1"/>
            </p:cNvSpPr>
            <p:nvPr/>
          </p:nvSpPr>
          <p:spPr bwMode="auto">
            <a:xfrm>
              <a:off x="1292" y="3041"/>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Check Goods</a:t>
              </a:r>
            </a:p>
          </p:txBody>
        </p:sp>
        <p:sp>
          <p:nvSpPr>
            <p:cNvPr id="318719" name="Rectangle 255"/>
            <p:cNvSpPr>
              <a:spLocks noChangeArrowheads="1"/>
            </p:cNvSpPr>
            <p:nvPr/>
          </p:nvSpPr>
          <p:spPr bwMode="auto">
            <a:xfrm>
              <a:off x="1292" y="2890"/>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Receipt of Goods</a:t>
              </a:r>
            </a:p>
          </p:txBody>
        </p:sp>
        <p:sp>
          <p:nvSpPr>
            <p:cNvPr id="318720" name="Rectangle 256"/>
            <p:cNvSpPr>
              <a:spLocks noChangeArrowheads="1"/>
            </p:cNvSpPr>
            <p:nvPr/>
          </p:nvSpPr>
          <p:spPr bwMode="auto">
            <a:xfrm>
              <a:off x="1292" y="2739"/>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Await Shipment</a:t>
              </a:r>
            </a:p>
          </p:txBody>
        </p:sp>
        <p:sp>
          <p:nvSpPr>
            <p:cNvPr id="318721" name="Rectangle 257"/>
            <p:cNvSpPr>
              <a:spLocks noChangeArrowheads="1"/>
            </p:cNvSpPr>
            <p:nvPr/>
          </p:nvSpPr>
          <p:spPr bwMode="auto">
            <a:xfrm>
              <a:off x="1292" y="2588"/>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722" name="Rectangle 258"/>
            <p:cNvSpPr>
              <a:spLocks noChangeArrowheads="1"/>
            </p:cNvSpPr>
            <p:nvPr/>
          </p:nvSpPr>
          <p:spPr bwMode="auto">
            <a:xfrm>
              <a:off x="1292" y="2437"/>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Integrate Information</a:t>
              </a:r>
            </a:p>
          </p:txBody>
        </p:sp>
        <p:sp>
          <p:nvSpPr>
            <p:cNvPr id="318723" name="Rectangle 259"/>
            <p:cNvSpPr>
              <a:spLocks noChangeArrowheads="1"/>
            </p:cNvSpPr>
            <p:nvPr/>
          </p:nvSpPr>
          <p:spPr bwMode="auto">
            <a:xfrm>
              <a:off x="1292" y="2135"/>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724" name="Rectangle 260"/>
            <p:cNvSpPr>
              <a:spLocks noChangeArrowheads="1"/>
            </p:cNvSpPr>
            <p:nvPr/>
          </p:nvSpPr>
          <p:spPr bwMode="auto">
            <a:xfrm>
              <a:off x="1292" y="1984"/>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Gather Material Requirements</a:t>
              </a:r>
            </a:p>
          </p:txBody>
        </p:sp>
        <p:sp>
          <p:nvSpPr>
            <p:cNvPr id="318725" name="Rectangle 261"/>
            <p:cNvSpPr>
              <a:spLocks noChangeArrowheads="1"/>
            </p:cNvSpPr>
            <p:nvPr/>
          </p:nvSpPr>
          <p:spPr bwMode="auto">
            <a:xfrm>
              <a:off x="1292" y="1682"/>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726" name="Rectangle 262"/>
            <p:cNvSpPr>
              <a:spLocks noChangeArrowheads="1"/>
            </p:cNvSpPr>
            <p:nvPr/>
          </p:nvSpPr>
          <p:spPr bwMode="auto">
            <a:xfrm>
              <a:off x="1292" y="1531"/>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Report Inventory</a:t>
              </a:r>
            </a:p>
          </p:txBody>
        </p:sp>
        <p:sp>
          <p:nvSpPr>
            <p:cNvPr id="318727" name="Rectangle 263"/>
            <p:cNvSpPr>
              <a:spLocks noChangeArrowheads="1"/>
            </p:cNvSpPr>
            <p:nvPr/>
          </p:nvSpPr>
          <p:spPr bwMode="auto">
            <a:xfrm>
              <a:off x="1292" y="1380"/>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728" name="Rectangle 264"/>
            <p:cNvSpPr>
              <a:spLocks noChangeArrowheads="1"/>
            </p:cNvSpPr>
            <p:nvPr/>
          </p:nvSpPr>
          <p:spPr bwMode="auto">
            <a:xfrm>
              <a:off x="1292" y="1229"/>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Agree Purchasing Conditions</a:t>
              </a:r>
            </a:p>
          </p:txBody>
        </p:sp>
        <p:sp>
          <p:nvSpPr>
            <p:cNvPr id="318729" name="Rectangle 265"/>
            <p:cNvSpPr>
              <a:spLocks noChangeArrowheads="1"/>
            </p:cNvSpPr>
            <p:nvPr/>
          </p:nvSpPr>
          <p:spPr bwMode="auto">
            <a:xfrm>
              <a:off x="1292" y="1078"/>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Maintain Master Data</a:t>
              </a:r>
            </a:p>
          </p:txBody>
        </p:sp>
        <p:sp>
          <p:nvSpPr>
            <p:cNvPr id="318730" name="Rectangle 266"/>
            <p:cNvSpPr>
              <a:spLocks noChangeArrowheads="1"/>
            </p:cNvSpPr>
            <p:nvPr/>
          </p:nvSpPr>
          <p:spPr bwMode="auto">
            <a:xfrm>
              <a:off x="1292" y="927"/>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Agree on Business Rules</a:t>
              </a:r>
            </a:p>
          </p:txBody>
        </p:sp>
        <p:sp>
          <p:nvSpPr>
            <p:cNvPr id="318731" name="Rectangle 267"/>
            <p:cNvSpPr>
              <a:spLocks noChangeArrowheads="1"/>
            </p:cNvSpPr>
            <p:nvPr/>
          </p:nvSpPr>
          <p:spPr bwMode="auto">
            <a:xfrm>
              <a:off x="1292" y="763"/>
              <a:ext cx="1179" cy="164"/>
            </a:xfrm>
            <a:prstGeom prst="rect">
              <a:avLst/>
            </a:prstGeom>
            <a:solidFill>
              <a:srgbClr val="1E5262"/>
            </a:solidFill>
            <a:ln w="76200" algn="ctr">
              <a:noFill/>
              <a:miter lim="800000"/>
              <a:headEnd/>
              <a:tailEnd/>
            </a:ln>
            <a:effectLst/>
          </p:spPr>
          <p:txBody>
            <a:bodyPr lIns="36000" tIns="36000" rIns="36000" bIns="36000" anchor="ctr" anchorCtr="1"/>
            <a:lstStyle/>
            <a:p>
              <a:pPr algn="ctr">
                <a:spcBef>
                  <a:spcPct val="50000"/>
                </a:spcBef>
              </a:pPr>
              <a:r>
                <a:rPr lang="en-GB" sz="1200" b="1" smtClean="0">
                  <a:solidFill>
                    <a:srgbClr val="FFFFFF"/>
                  </a:solidFill>
                </a:rPr>
                <a:t>Manufacturer Process</a:t>
              </a:r>
              <a:endParaRPr lang="en-GB" sz="1200" smtClean="0"/>
            </a:p>
          </p:txBody>
        </p:sp>
        <p:sp>
          <p:nvSpPr>
            <p:cNvPr id="318732" name="Line 268"/>
            <p:cNvSpPr>
              <a:spLocks noChangeShapeType="1"/>
            </p:cNvSpPr>
            <p:nvPr/>
          </p:nvSpPr>
          <p:spPr bwMode="auto">
            <a:xfrm>
              <a:off x="1292" y="763"/>
              <a:ext cx="1179"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33" name="Line 269"/>
            <p:cNvSpPr>
              <a:spLocks noChangeShapeType="1"/>
            </p:cNvSpPr>
            <p:nvPr/>
          </p:nvSpPr>
          <p:spPr bwMode="auto">
            <a:xfrm>
              <a:off x="1292" y="4098"/>
              <a:ext cx="1179"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34" name="Line 270"/>
            <p:cNvSpPr>
              <a:spLocks noChangeShapeType="1"/>
            </p:cNvSpPr>
            <p:nvPr/>
          </p:nvSpPr>
          <p:spPr bwMode="auto">
            <a:xfrm>
              <a:off x="1292" y="763"/>
              <a:ext cx="0" cy="164"/>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35" name="Line 271"/>
            <p:cNvSpPr>
              <a:spLocks noChangeShapeType="1"/>
            </p:cNvSpPr>
            <p:nvPr/>
          </p:nvSpPr>
          <p:spPr bwMode="auto">
            <a:xfrm>
              <a:off x="2471" y="763"/>
              <a:ext cx="0" cy="164"/>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36" name="Line 272"/>
            <p:cNvSpPr>
              <a:spLocks noChangeShapeType="1"/>
            </p:cNvSpPr>
            <p:nvPr/>
          </p:nvSpPr>
          <p:spPr bwMode="auto">
            <a:xfrm>
              <a:off x="1292" y="92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37" name="Line 273"/>
            <p:cNvSpPr>
              <a:spLocks noChangeShapeType="1"/>
            </p:cNvSpPr>
            <p:nvPr/>
          </p:nvSpPr>
          <p:spPr bwMode="auto">
            <a:xfrm>
              <a:off x="2471" y="92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38" name="Line 274"/>
            <p:cNvSpPr>
              <a:spLocks noChangeShapeType="1"/>
            </p:cNvSpPr>
            <p:nvPr/>
          </p:nvSpPr>
          <p:spPr bwMode="auto">
            <a:xfrm>
              <a:off x="1292" y="107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39" name="Line 275"/>
            <p:cNvSpPr>
              <a:spLocks noChangeShapeType="1"/>
            </p:cNvSpPr>
            <p:nvPr/>
          </p:nvSpPr>
          <p:spPr bwMode="auto">
            <a:xfrm>
              <a:off x="2471" y="107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40" name="Line 276"/>
            <p:cNvSpPr>
              <a:spLocks noChangeShapeType="1"/>
            </p:cNvSpPr>
            <p:nvPr/>
          </p:nvSpPr>
          <p:spPr bwMode="auto">
            <a:xfrm>
              <a:off x="1292" y="122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41" name="Line 277"/>
            <p:cNvSpPr>
              <a:spLocks noChangeShapeType="1"/>
            </p:cNvSpPr>
            <p:nvPr/>
          </p:nvSpPr>
          <p:spPr bwMode="auto">
            <a:xfrm>
              <a:off x="2471" y="122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42" name="Line 278"/>
            <p:cNvSpPr>
              <a:spLocks noChangeShapeType="1"/>
            </p:cNvSpPr>
            <p:nvPr/>
          </p:nvSpPr>
          <p:spPr bwMode="auto">
            <a:xfrm>
              <a:off x="1292" y="153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43" name="Line 279"/>
            <p:cNvSpPr>
              <a:spLocks noChangeShapeType="1"/>
            </p:cNvSpPr>
            <p:nvPr/>
          </p:nvSpPr>
          <p:spPr bwMode="auto">
            <a:xfrm>
              <a:off x="2471" y="153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44" name="Line 280"/>
            <p:cNvSpPr>
              <a:spLocks noChangeShapeType="1"/>
            </p:cNvSpPr>
            <p:nvPr/>
          </p:nvSpPr>
          <p:spPr bwMode="auto">
            <a:xfrm>
              <a:off x="1292" y="168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45" name="Line 281"/>
            <p:cNvSpPr>
              <a:spLocks noChangeShapeType="1"/>
            </p:cNvSpPr>
            <p:nvPr/>
          </p:nvSpPr>
          <p:spPr bwMode="auto">
            <a:xfrm>
              <a:off x="2471" y="168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46" name="Line 282"/>
            <p:cNvSpPr>
              <a:spLocks noChangeShapeType="1"/>
            </p:cNvSpPr>
            <p:nvPr/>
          </p:nvSpPr>
          <p:spPr bwMode="auto">
            <a:xfrm>
              <a:off x="1292" y="1833"/>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47" name="Line 283"/>
            <p:cNvSpPr>
              <a:spLocks noChangeShapeType="1"/>
            </p:cNvSpPr>
            <p:nvPr/>
          </p:nvSpPr>
          <p:spPr bwMode="auto">
            <a:xfrm>
              <a:off x="2471" y="1833"/>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48" name="Line 284"/>
            <p:cNvSpPr>
              <a:spLocks noChangeShapeType="1"/>
            </p:cNvSpPr>
            <p:nvPr/>
          </p:nvSpPr>
          <p:spPr bwMode="auto">
            <a:xfrm>
              <a:off x="1292" y="213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49" name="Line 285"/>
            <p:cNvSpPr>
              <a:spLocks noChangeShapeType="1"/>
            </p:cNvSpPr>
            <p:nvPr/>
          </p:nvSpPr>
          <p:spPr bwMode="auto">
            <a:xfrm>
              <a:off x="2471" y="213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50" name="Line 286"/>
            <p:cNvSpPr>
              <a:spLocks noChangeShapeType="1"/>
            </p:cNvSpPr>
            <p:nvPr/>
          </p:nvSpPr>
          <p:spPr bwMode="auto">
            <a:xfrm>
              <a:off x="1292" y="228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51" name="Line 287"/>
            <p:cNvSpPr>
              <a:spLocks noChangeShapeType="1"/>
            </p:cNvSpPr>
            <p:nvPr/>
          </p:nvSpPr>
          <p:spPr bwMode="auto">
            <a:xfrm>
              <a:off x="2471" y="228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52" name="Line 288"/>
            <p:cNvSpPr>
              <a:spLocks noChangeShapeType="1"/>
            </p:cNvSpPr>
            <p:nvPr/>
          </p:nvSpPr>
          <p:spPr bwMode="auto">
            <a:xfrm>
              <a:off x="1292" y="258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53" name="Line 289"/>
            <p:cNvSpPr>
              <a:spLocks noChangeShapeType="1"/>
            </p:cNvSpPr>
            <p:nvPr/>
          </p:nvSpPr>
          <p:spPr bwMode="auto">
            <a:xfrm>
              <a:off x="2471" y="258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54" name="Line 290"/>
            <p:cNvSpPr>
              <a:spLocks noChangeShapeType="1"/>
            </p:cNvSpPr>
            <p:nvPr/>
          </p:nvSpPr>
          <p:spPr bwMode="auto">
            <a:xfrm>
              <a:off x="1292" y="273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55" name="Line 291"/>
            <p:cNvSpPr>
              <a:spLocks noChangeShapeType="1"/>
            </p:cNvSpPr>
            <p:nvPr/>
          </p:nvSpPr>
          <p:spPr bwMode="auto">
            <a:xfrm>
              <a:off x="2471" y="273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56" name="Line 292"/>
            <p:cNvSpPr>
              <a:spLocks noChangeShapeType="1"/>
            </p:cNvSpPr>
            <p:nvPr/>
          </p:nvSpPr>
          <p:spPr bwMode="auto">
            <a:xfrm>
              <a:off x="1292" y="289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57" name="Line 293"/>
            <p:cNvSpPr>
              <a:spLocks noChangeShapeType="1"/>
            </p:cNvSpPr>
            <p:nvPr/>
          </p:nvSpPr>
          <p:spPr bwMode="auto">
            <a:xfrm>
              <a:off x="2471" y="289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58" name="Line 294"/>
            <p:cNvSpPr>
              <a:spLocks noChangeShapeType="1"/>
            </p:cNvSpPr>
            <p:nvPr/>
          </p:nvSpPr>
          <p:spPr bwMode="auto">
            <a:xfrm>
              <a:off x="1292" y="304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59" name="Line 295"/>
            <p:cNvSpPr>
              <a:spLocks noChangeShapeType="1"/>
            </p:cNvSpPr>
            <p:nvPr/>
          </p:nvSpPr>
          <p:spPr bwMode="auto">
            <a:xfrm>
              <a:off x="2471" y="304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60" name="Line 296"/>
            <p:cNvSpPr>
              <a:spLocks noChangeShapeType="1"/>
            </p:cNvSpPr>
            <p:nvPr/>
          </p:nvSpPr>
          <p:spPr bwMode="auto">
            <a:xfrm>
              <a:off x="1292" y="319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61" name="Line 297"/>
            <p:cNvSpPr>
              <a:spLocks noChangeShapeType="1"/>
            </p:cNvSpPr>
            <p:nvPr/>
          </p:nvSpPr>
          <p:spPr bwMode="auto">
            <a:xfrm>
              <a:off x="2471" y="319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62" name="Line 298"/>
            <p:cNvSpPr>
              <a:spLocks noChangeShapeType="1"/>
            </p:cNvSpPr>
            <p:nvPr/>
          </p:nvSpPr>
          <p:spPr bwMode="auto">
            <a:xfrm>
              <a:off x="1292" y="334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63" name="Line 299"/>
            <p:cNvSpPr>
              <a:spLocks noChangeShapeType="1"/>
            </p:cNvSpPr>
            <p:nvPr/>
          </p:nvSpPr>
          <p:spPr bwMode="auto">
            <a:xfrm>
              <a:off x="2471" y="334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64" name="Line 300"/>
            <p:cNvSpPr>
              <a:spLocks noChangeShapeType="1"/>
            </p:cNvSpPr>
            <p:nvPr/>
          </p:nvSpPr>
          <p:spPr bwMode="auto">
            <a:xfrm>
              <a:off x="1292" y="349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65" name="Line 301"/>
            <p:cNvSpPr>
              <a:spLocks noChangeShapeType="1"/>
            </p:cNvSpPr>
            <p:nvPr/>
          </p:nvSpPr>
          <p:spPr bwMode="auto">
            <a:xfrm>
              <a:off x="2471" y="349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66" name="Line 302"/>
            <p:cNvSpPr>
              <a:spLocks noChangeShapeType="1"/>
            </p:cNvSpPr>
            <p:nvPr/>
          </p:nvSpPr>
          <p:spPr bwMode="auto">
            <a:xfrm>
              <a:off x="1292" y="364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67" name="Line 303"/>
            <p:cNvSpPr>
              <a:spLocks noChangeShapeType="1"/>
            </p:cNvSpPr>
            <p:nvPr/>
          </p:nvSpPr>
          <p:spPr bwMode="auto">
            <a:xfrm>
              <a:off x="2471" y="364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68" name="Line 304"/>
            <p:cNvSpPr>
              <a:spLocks noChangeShapeType="1"/>
            </p:cNvSpPr>
            <p:nvPr/>
          </p:nvSpPr>
          <p:spPr bwMode="auto">
            <a:xfrm>
              <a:off x="1292" y="379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69" name="Line 305"/>
            <p:cNvSpPr>
              <a:spLocks noChangeShapeType="1"/>
            </p:cNvSpPr>
            <p:nvPr/>
          </p:nvSpPr>
          <p:spPr bwMode="auto">
            <a:xfrm>
              <a:off x="2471" y="379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70" name="Line 306"/>
            <p:cNvSpPr>
              <a:spLocks noChangeShapeType="1"/>
            </p:cNvSpPr>
            <p:nvPr/>
          </p:nvSpPr>
          <p:spPr bwMode="auto">
            <a:xfrm>
              <a:off x="1292" y="138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71" name="Line 307"/>
            <p:cNvSpPr>
              <a:spLocks noChangeShapeType="1"/>
            </p:cNvSpPr>
            <p:nvPr/>
          </p:nvSpPr>
          <p:spPr bwMode="auto">
            <a:xfrm>
              <a:off x="2471" y="138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77" name="Line 313"/>
            <p:cNvSpPr>
              <a:spLocks noChangeShapeType="1"/>
            </p:cNvSpPr>
            <p:nvPr/>
          </p:nvSpPr>
          <p:spPr bwMode="auto">
            <a:xfrm>
              <a:off x="1292" y="1078"/>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18779" name="Line 315"/>
            <p:cNvSpPr>
              <a:spLocks noChangeShapeType="1"/>
            </p:cNvSpPr>
            <p:nvPr/>
          </p:nvSpPr>
          <p:spPr bwMode="auto">
            <a:xfrm>
              <a:off x="1292" y="1380"/>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18781" name="Line 317"/>
            <p:cNvSpPr>
              <a:spLocks noChangeShapeType="1"/>
            </p:cNvSpPr>
            <p:nvPr/>
          </p:nvSpPr>
          <p:spPr bwMode="auto">
            <a:xfrm>
              <a:off x="1292" y="1229"/>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18783" name="Line 319"/>
            <p:cNvSpPr>
              <a:spLocks noChangeShapeType="1"/>
            </p:cNvSpPr>
            <p:nvPr/>
          </p:nvSpPr>
          <p:spPr bwMode="auto">
            <a:xfrm>
              <a:off x="1292" y="1833"/>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18785" name="Line 321"/>
            <p:cNvSpPr>
              <a:spLocks noChangeShapeType="1"/>
            </p:cNvSpPr>
            <p:nvPr/>
          </p:nvSpPr>
          <p:spPr bwMode="auto">
            <a:xfrm>
              <a:off x="1292" y="2286"/>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18787" name="Line 323"/>
            <p:cNvSpPr>
              <a:spLocks noChangeShapeType="1"/>
            </p:cNvSpPr>
            <p:nvPr/>
          </p:nvSpPr>
          <p:spPr bwMode="auto">
            <a:xfrm>
              <a:off x="1292" y="2739"/>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18800" name="Line 336"/>
            <p:cNvSpPr>
              <a:spLocks noChangeShapeType="1"/>
            </p:cNvSpPr>
            <p:nvPr/>
          </p:nvSpPr>
          <p:spPr bwMode="auto">
            <a:xfrm>
              <a:off x="1292" y="2890"/>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18801" name="Line 337"/>
            <p:cNvSpPr>
              <a:spLocks noChangeShapeType="1"/>
            </p:cNvSpPr>
            <p:nvPr/>
          </p:nvSpPr>
          <p:spPr bwMode="auto">
            <a:xfrm>
              <a:off x="1292" y="3041"/>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18802" name="Line 338"/>
            <p:cNvSpPr>
              <a:spLocks noChangeShapeType="1"/>
            </p:cNvSpPr>
            <p:nvPr/>
          </p:nvSpPr>
          <p:spPr bwMode="auto">
            <a:xfrm>
              <a:off x="1292" y="3192"/>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18803" name="Line 339"/>
            <p:cNvSpPr>
              <a:spLocks noChangeShapeType="1"/>
            </p:cNvSpPr>
            <p:nvPr/>
          </p:nvSpPr>
          <p:spPr bwMode="auto">
            <a:xfrm>
              <a:off x="1292" y="3343"/>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18805" name="Line 341"/>
            <p:cNvSpPr>
              <a:spLocks noChangeShapeType="1"/>
            </p:cNvSpPr>
            <p:nvPr/>
          </p:nvSpPr>
          <p:spPr bwMode="auto">
            <a:xfrm>
              <a:off x="1292" y="3796"/>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18810" name="Line 346"/>
            <p:cNvSpPr>
              <a:spLocks noChangeShapeType="1"/>
            </p:cNvSpPr>
            <p:nvPr/>
          </p:nvSpPr>
          <p:spPr bwMode="auto">
            <a:xfrm>
              <a:off x="1292" y="394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811" name="Line 347"/>
            <p:cNvSpPr>
              <a:spLocks noChangeShapeType="1"/>
            </p:cNvSpPr>
            <p:nvPr/>
          </p:nvSpPr>
          <p:spPr bwMode="auto">
            <a:xfrm>
              <a:off x="2471" y="394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grpSp>
      <p:grpSp>
        <p:nvGrpSpPr>
          <p:cNvPr id="3" name="Group 979"/>
          <p:cNvGrpSpPr>
            <a:grpSpLocks/>
          </p:cNvGrpSpPr>
          <p:nvPr/>
        </p:nvGrpSpPr>
        <p:grpSpPr bwMode="auto">
          <a:xfrm>
            <a:off x="187325" y="1204913"/>
            <a:ext cx="1871663" cy="5305425"/>
            <a:chOff x="118" y="759"/>
            <a:chExt cx="1179" cy="3342"/>
          </a:xfrm>
        </p:grpSpPr>
        <p:sp>
          <p:nvSpPr>
            <p:cNvPr id="318798" name="Rectangle 334"/>
            <p:cNvSpPr>
              <a:spLocks noChangeArrowheads="1"/>
            </p:cNvSpPr>
            <p:nvPr/>
          </p:nvSpPr>
          <p:spPr bwMode="auto">
            <a:xfrm>
              <a:off x="118" y="3044"/>
              <a:ext cx="1179" cy="151"/>
            </a:xfrm>
            <a:prstGeom prst="rect">
              <a:avLst/>
            </a:prstGeom>
            <a:solidFill>
              <a:srgbClr val="AED9E7"/>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795" name="Rectangle 331"/>
            <p:cNvSpPr>
              <a:spLocks noChangeArrowheads="1"/>
            </p:cNvSpPr>
            <p:nvPr/>
          </p:nvSpPr>
          <p:spPr bwMode="auto">
            <a:xfrm>
              <a:off x="118" y="2289"/>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791" name="Rectangle 327"/>
            <p:cNvSpPr>
              <a:spLocks noChangeArrowheads="1"/>
            </p:cNvSpPr>
            <p:nvPr/>
          </p:nvSpPr>
          <p:spPr bwMode="auto">
            <a:xfrm>
              <a:off x="118" y="1836"/>
              <a:ext cx="1179"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endParaRPr lang="en-US" sz="1100" smtClean="0">
                <a:solidFill>
                  <a:srgbClr val="000000"/>
                </a:solidFill>
                <a:latin typeface="Arial Narrow" pitchFamily="34" charset="0"/>
              </a:endParaRPr>
            </a:p>
          </p:txBody>
        </p:sp>
        <p:sp>
          <p:nvSpPr>
            <p:cNvPr id="318495" name="Rectangle 31"/>
            <p:cNvSpPr>
              <a:spLocks noChangeArrowheads="1"/>
            </p:cNvSpPr>
            <p:nvPr/>
          </p:nvSpPr>
          <p:spPr bwMode="auto">
            <a:xfrm>
              <a:off x="118" y="3950"/>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494" name="Rectangle 30"/>
            <p:cNvSpPr>
              <a:spLocks noChangeArrowheads="1"/>
            </p:cNvSpPr>
            <p:nvPr/>
          </p:nvSpPr>
          <p:spPr bwMode="auto">
            <a:xfrm>
              <a:off x="118" y="3799"/>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493" name="Rectangle 29"/>
            <p:cNvSpPr>
              <a:spLocks noChangeArrowheads="1"/>
            </p:cNvSpPr>
            <p:nvPr/>
          </p:nvSpPr>
          <p:spPr bwMode="auto">
            <a:xfrm>
              <a:off x="118" y="3648"/>
              <a:ext cx="1179" cy="151"/>
            </a:xfrm>
            <a:prstGeom prst="rect">
              <a:avLst/>
            </a:prstGeom>
            <a:solidFill>
              <a:srgbClr val="6EC5DC"/>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Financial Settlement</a:t>
              </a:r>
            </a:p>
          </p:txBody>
        </p:sp>
        <p:sp>
          <p:nvSpPr>
            <p:cNvPr id="318492" name="Rectangle 28"/>
            <p:cNvSpPr>
              <a:spLocks noChangeArrowheads="1"/>
            </p:cNvSpPr>
            <p:nvPr/>
          </p:nvSpPr>
          <p:spPr bwMode="auto">
            <a:xfrm>
              <a:off x="118" y="3497"/>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491" name="Rectangle 27"/>
            <p:cNvSpPr>
              <a:spLocks noChangeArrowheads="1"/>
            </p:cNvSpPr>
            <p:nvPr/>
          </p:nvSpPr>
          <p:spPr bwMode="auto">
            <a:xfrm>
              <a:off x="118" y="3346"/>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490" name="Rectangle 26"/>
            <p:cNvSpPr>
              <a:spLocks noChangeArrowheads="1"/>
            </p:cNvSpPr>
            <p:nvPr/>
          </p:nvSpPr>
          <p:spPr bwMode="auto">
            <a:xfrm>
              <a:off x="118" y="3195"/>
              <a:ext cx="1179" cy="151"/>
            </a:xfrm>
            <a:prstGeom prst="rect">
              <a:avLst/>
            </a:prstGeom>
            <a:solidFill>
              <a:srgbClr val="AED9E7"/>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489" name="Rectangle 25"/>
            <p:cNvSpPr>
              <a:spLocks noChangeArrowheads="1"/>
            </p:cNvSpPr>
            <p:nvPr/>
          </p:nvSpPr>
          <p:spPr bwMode="auto">
            <a:xfrm>
              <a:off x="118" y="2893"/>
              <a:ext cx="1179"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Despatch, Receipt &amp; Consumption</a:t>
              </a:r>
            </a:p>
          </p:txBody>
        </p:sp>
        <p:sp>
          <p:nvSpPr>
            <p:cNvPr id="318488" name="Rectangle 24"/>
            <p:cNvSpPr>
              <a:spLocks noChangeArrowheads="1"/>
            </p:cNvSpPr>
            <p:nvPr/>
          </p:nvSpPr>
          <p:spPr bwMode="auto">
            <a:xfrm>
              <a:off x="118" y="2742"/>
              <a:ext cx="1179" cy="151"/>
            </a:xfrm>
            <a:prstGeom prst="rect">
              <a:avLst/>
            </a:prstGeom>
            <a:solidFill>
              <a:srgbClr val="AED9E7"/>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487" name="Rectangle 23"/>
            <p:cNvSpPr>
              <a:spLocks noChangeArrowheads="1"/>
            </p:cNvSpPr>
            <p:nvPr/>
          </p:nvSpPr>
          <p:spPr bwMode="auto">
            <a:xfrm>
              <a:off x="118" y="2591"/>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486" name="Rectangle 22"/>
            <p:cNvSpPr>
              <a:spLocks noChangeArrowheads="1"/>
            </p:cNvSpPr>
            <p:nvPr/>
          </p:nvSpPr>
          <p:spPr bwMode="auto">
            <a:xfrm>
              <a:off x="118" y="2440"/>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485" name="Rectangle 21"/>
            <p:cNvSpPr>
              <a:spLocks noChangeArrowheads="1"/>
            </p:cNvSpPr>
            <p:nvPr/>
          </p:nvSpPr>
          <p:spPr bwMode="auto">
            <a:xfrm>
              <a:off x="118" y="2138"/>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484" name="Rectangle 20"/>
            <p:cNvSpPr>
              <a:spLocks noChangeArrowheads="1"/>
            </p:cNvSpPr>
            <p:nvPr/>
          </p:nvSpPr>
          <p:spPr bwMode="auto">
            <a:xfrm>
              <a:off x="118" y="1987"/>
              <a:ext cx="1179"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Demand and Supply Signals</a:t>
              </a:r>
            </a:p>
          </p:txBody>
        </p:sp>
        <p:sp>
          <p:nvSpPr>
            <p:cNvPr id="318483" name="Rectangle 19"/>
            <p:cNvSpPr>
              <a:spLocks noChangeArrowheads="1"/>
            </p:cNvSpPr>
            <p:nvPr/>
          </p:nvSpPr>
          <p:spPr bwMode="auto">
            <a:xfrm>
              <a:off x="118" y="1685"/>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482" name="Rectangle 18"/>
            <p:cNvSpPr>
              <a:spLocks noChangeArrowheads="1"/>
            </p:cNvSpPr>
            <p:nvPr/>
          </p:nvSpPr>
          <p:spPr bwMode="auto">
            <a:xfrm>
              <a:off x="118" y="1534"/>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481" name="Rectangle 17"/>
            <p:cNvSpPr>
              <a:spLocks noChangeArrowheads="1"/>
            </p:cNvSpPr>
            <p:nvPr/>
          </p:nvSpPr>
          <p:spPr bwMode="auto">
            <a:xfrm>
              <a:off x="118" y="1383"/>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8479" name="Rectangle 15"/>
            <p:cNvSpPr>
              <a:spLocks noChangeArrowheads="1"/>
            </p:cNvSpPr>
            <p:nvPr/>
          </p:nvSpPr>
          <p:spPr bwMode="auto">
            <a:xfrm>
              <a:off x="118" y="1232"/>
              <a:ext cx="1179"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Purchasing Conditions</a:t>
              </a:r>
            </a:p>
          </p:txBody>
        </p:sp>
        <p:sp>
          <p:nvSpPr>
            <p:cNvPr id="318478" name="Rectangle 14"/>
            <p:cNvSpPr>
              <a:spLocks noChangeArrowheads="1"/>
            </p:cNvSpPr>
            <p:nvPr/>
          </p:nvSpPr>
          <p:spPr bwMode="auto">
            <a:xfrm>
              <a:off x="118" y="1081"/>
              <a:ext cx="1179"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Data Alignment</a:t>
              </a:r>
            </a:p>
          </p:txBody>
        </p:sp>
        <p:sp>
          <p:nvSpPr>
            <p:cNvPr id="318477" name="Rectangle 13"/>
            <p:cNvSpPr>
              <a:spLocks noChangeArrowheads="1"/>
            </p:cNvSpPr>
            <p:nvPr/>
          </p:nvSpPr>
          <p:spPr bwMode="auto">
            <a:xfrm>
              <a:off x="118" y="930"/>
              <a:ext cx="1179" cy="151"/>
            </a:xfrm>
            <a:prstGeom prst="rect">
              <a:avLst/>
            </a:prstGeom>
            <a:solidFill>
              <a:srgbClr val="AED9E7"/>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Integration Agreement</a:t>
              </a:r>
            </a:p>
          </p:txBody>
        </p:sp>
        <p:sp>
          <p:nvSpPr>
            <p:cNvPr id="318476" name="Rectangle 12"/>
            <p:cNvSpPr>
              <a:spLocks noChangeArrowheads="1"/>
            </p:cNvSpPr>
            <p:nvPr/>
          </p:nvSpPr>
          <p:spPr bwMode="auto">
            <a:xfrm>
              <a:off x="118" y="759"/>
              <a:ext cx="1179" cy="171"/>
            </a:xfrm>
            <a:prstGeom prst="rect">
              <a:avLst/>
            </a:prstGeom>
            <a:solidFill>
              <a:srgbClr val="1E5262"/>
            </a:solidFill>
            <a:ln w="76200" algn="ctr">
              <a:noFill/>
              <a:miter lim="800000"/>
              <a:headEnd/>
              <a:tailEnd/>
            </a:ln>
            <a:effectLst/>
          </p:spPr>
          <p:txBody>
            <a:bodyPr lIns="36000" tIns="36000" rIns="36000" bIns="36000" anchor="ctr" anchorCtr="1"/>
            <a:lstStyle/>
            <a:p>
              <a:pPr algn="ctr">
                <a:spcBef>
                  <a:spcPct val="50000"/>
                </a:spcBef>
              </a:pPr>
              <a:r>
                <a:rPr lang="en-GB" sz="1200" b="1" smtClean="0">
                  <a:solidFill>
                    <a:srgbClr val="FFFFFF"/>
                  </a:solidFill>
                </a:rPr>
                <a:t>Building Blocks</a:t>
              </a:r>
              <a:endParaRPr lang="en-GB" sz="1200" smtClean="0"/>
            </a:p>
          </p:txBody>
        </p:sp>
        <p:sp>
          <p:nvSpPr>
            <p:cNvPr id="318496" name="Line 32"/>
            <p:cNvSpPr>
              <a:spLocks noChangeShapeType="1"/>
            </p:cNvSpPr>
            <p:nvPr/>
          </p:nvSpPr>
          <p:spPr bwMode="auto">
            <a:xfrm>
              <a:off x="118" y="759"/>
              <a:ext cx="1179"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16" name="Line 52"/>
            <p:cNvSpPr>
              <a:spLocks noChangeShapeType="1"/>
            </p:cNvSpPr>
            <p:nvPr/>
          </p:nvSpPr>
          <p:spPr bwMode="auto">
            <a:xfrm>
              <a:off x="118" y="4101"/>
              <a:ext cx="1179"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17" name="Line 53"/>
            <p:cNvSpPr>
              <a:spLocks noChangeShapeType="1"/>
            </p:cNvSpPr>
            <p:nvPr/>
          </p:nvSpPr>
          <p:spPr bwMode="auto">
            <a:xfrm>
              <a:off x="118" y="759"/>
              <a:ext cx="0" cy="17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18" name="Line 54"/>
            <p:cNvSpPr>
              <a:spLocks noChangeShapeType="1"/>
            </p:cNvSpPr>
            <p:nvPr/>
          </p:nvSpPr>
          <p:spPr bwMode="auto">
            <a:xfrm>
              <a:off x="1297" y="759"/>
              <a:ext cx="0" cy="17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68" name="Line 104"/>
            <p:cNvSpPr>
              <a:spLocks noChangeShapeType="1"/>
            </p:cNvSpPr>
            <p:nvPr/>
          </p:nvSpPr>
          <p:spPr bwMode="auto">
            <a:xfrm>
              <a:off x="118" y="93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69" name="Line 105"/>
            <p:cNvSpPr>
              <a:spLocks noChangeShapeType="1"/>
            </p:cNvSpPr>
            <p:nvPr/>
          </p:nvSpPr>
          <p:spPr bwMode="auto">
            <a:xfrm>
              <a:off x="1297" y="93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70" name="Line 106"/>
            <p:cNvSpPr>
              <a:spLocks noChangeShapeType="1"/>
            </p:cNvSpPr>
            <p:nvPr/>
          </p:nvSpPr>
          <p:spPr bwMode="auto">
            <a:xfrm>
              <a:off x="118" y="108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71" name="Line 107"/>
            <p:cNvSpPr>
              <a:spLocks noChangeShapeType="1"/>
            </p:cNvSpPr>
            <p:nvPr/>
          </p:nvSpPr>
          <p:spPr bwMode="auto">
            <a:xfrm>
              <a:off x="1297" y="108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72" name="Line 108"/>
            <p:cNvSpPr>
              <a:spLocks noChangeShapeType="1"/>
            </p:cNvSpPr>
            <p:nvPr/>
          </p:nvSpPr>
          <p:spPr bwMode="auto">
            <a:xfrm>
              <a:off x="118" y="123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73" name="Line 109"/>
            <p:cNvSpPr>
              <a:spLocks noChangeShapeType="1"/>
            </p:cNvSpPr>
            <p:nvPr/>
          </p:nvSpPr>
          <p:spPr bwMode="auto">
            <a:xfrm>
              <a:off x="1297" y="123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78" name="Line 114"/>
            <p:cNvSpPr>
              <a:spLocks noChangeShapeType="1"/>
            </p:cNvSpPr>
            <p:nvPr/>
          </p:nvSpPr>
          <p:spPr bwMode="auto">
            <a:xfrm>
              <a:off x="118" y="153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79" name="Line 115"/>
            <p:cNvSpPr>
              <a:spLocks noChangeShapeType="1"/>
            </p:cNvSpPr>
            <p:nvPr/>
          </p:nvSpPr>
          <p:spPr bwMode="auto">
            <a:xfrm>
              <a:off x="1297" y="153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80" name="Line 116"/>
            <p:cNvSpPr>
              <a:spLocks noChangeShapeType="1"/>
            </p:cNvSpPr>
            <p:nvPr/>
          </p:nvSpPr>
          <p:spPr bwMode="auto">
            <a:xfrm>
              <a:off x="118" y="168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81" name="Line 117"/>
            <p:cNvSpPr>
              <a:spLocks noChangeShapeType="1"/>
            </p:cNvSpPr>
            <p:nvPr/>
          </p:nvSpPr>
          <p:spPr bwMode="auto">
            <a:xfrm>
              <a:off x="1297" y="168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82" name="Line 118"/>
            <p:cNvSpPr>
              <a:spLocks noChangeShapeType="1"/>
            </p:cNvSpPr>
            <p:nvPr/>
          </p:nvSpPr>
          <p:spPr bwMode="auto">
            <a:xfrm>
              <a:off x="118" y="183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83" name="Line 119"/>
            <p:cNvSpPr>
              <a:spLocks noChangeShapeType="1"/>
            </p:cNvSpPr>
            <p:nvPr/>
          </p:nvSpPr>
          <p:spPr bwMode="auto">
            <a:xfrm>
              <a:off x="1297" y="183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84" name="Line 120"/>
            <p:cNvSpPr>
              <a:spLocks noChangeShapeType="1"/>
            </p:cNvSpPr>
            <p:nvPr/>
          </p:nvSpPr>
          <p:spPr bwMode="auto">
            <a:xfrm>
              <a:off x="118" y="213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85" name="Line 121"/>
            <p:cNvSpPr>
              <a:spLocks noChangeShapeType="1"/>
            </p:cNvSpPr>
            <p:nvPr/>
          </p:nvSpPr>
          <p:spPr bwMode="auto">
            <a:xfrm>
              <a:off x="1297" y="213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86" name="Line 122"/>
            <p:cNvSpPr>
              <a:spLocks noChangeShapeType="1"/>
            </p:cNvSpPr>
            <p:nvPr/>
          </p:nvSpPr>
          <p:spPr bwMode="auto">
            <a:xfrm>
              <a:off x="118" y="2289"/>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87" name="Line 123"/>
            <p:cNvSpPr>
              <a:spLocks noChangeShapeType="1"/>
            </p:cNvSpPr>
            <p:nvPr/>
          </p:nvSpPr>
          <p:spPr bwMode="auto">
            <a:xfrm>
              <a:off x="1297" y="2289"/>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88" name="Line 124"/>
            <p:cNvSpPr>
              <a:spLocks noChangeShapeType="1"/>
            </p:cNvSpPr>
            <p:nvPr/>
          </p:nvSpPr>
          <p:spPr bwMode="auto">
            <a:xfrm>
              <a:off x="118" y="259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89" name="Line 125"/>
            <p:cNvSpPr>
              <a:spLocks noChangeShapeType="1"/>
            </p:cNvSpPr>
            <p:nvPr/>
          </p:nvSpPr>
          <p:spPr bwMode="auto">
            <a:xfrm>
              <a:off x="1297" y="259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90" name="Line 126"/>
            <p:cNvSpPr>
              <a:spLocks noChangeShapeType="1"/>
            </p:cNvSpPr>
            <p:nvPr/>
          </p:nvSpPr>
          <p:spPr bwMode="auto">
            <a:xfrm>
              <a:off x="118" y="274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91" name="Line 127"/>
            <p:cNvSpPr>
              <a:spLocks noChangeShapeType="1"/>
            </p:cNvSpPr>
            <p:nvPr/>
          </p:nvSpPr>
          <p:spPr bwMode="auto">
            <a:xfrm>
              <a:off x="1297" y="274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92" name="Line 128"/>
            <p:cNvSpPr>
              <a:spLocks noChangeShapeType="1"/>
            </p:cNvSpPr>
            <p:nvPr/>
          </p:nvSpPr>
          <p:spPr bwMode="auto">
            <a:xfrm>
              <a:off x="118" y="28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93" name="Line 129"/>
            <p:cNvSpPr>
              <a:spLocks noChangeShapeType="1"/>
            </p:cNvSpPr>
            <p:nvPr/>
          </p:nvSpPr>
          <p:spPr bwMode="auto">
            <a:xfrm>
              <a:off x="1297" y="28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94" name="Line 130"/>
            <p:cNvSpPr>
              <a:spLocks noChangeShapeType="1"/>
            </p:cNvSpPr>
            <p:nvPr/>
          </p:nvSpPr>
          <p:spPr bwMode="auto">
            <a:xfrm>
              <a:off x="118" y="3044"/>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95" name="Line 131"/>
            <p:cNvSpPr>
              <a:spLocks noChangeShapeType="1"/>
            </p:cNvSpPr>
            <p:nvPr/>
          </p:nvSpPr>
          <p:spPr bwMode="auto">
            <a:xfrm>
              <a:off x="1297" y="3044"/>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96" name="Line 132"/>
            <p:cNvSpPr>
              <a:spLocks noChangeShapeType="1"/>
            </p:cNvSpPr>
            <p:nvPr/>
          </p:nvSpPr>
          <p:spPr bwMode="auto">
            <a:xfrm>
              <a:off x="118" y="33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97" name="Line 133"/>
            <p:cNvSpPr>
              <a:spLocks noChangeShapeType="1"/>
            </p:cNvSpPr>
            <p:nvPr/>
          </p:nvSpPr>
          <p:spPr bwMode="auto">
            <a:xfrm>
              <a:off x="1297" y="33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98" name="Line 134"/>
            <p:cNvSpPr>
              <a:spLocks noChangeShapeType="1"/>
            </p:cNvSpPr>
            <p:nvPr/>
          </p:nvSpPr>
          <p:spPr bwMode="auto">
            <a:xfrm>
              <a:off x="118" y="349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599" name="Line 135"/>
            <p:cNvSpPr>
              <a:spLocks noChangeShapeType="1"/>
            </p:cNvSpPr>
            <p:nvPr/>
          </p:nvSpPr>
          <p:spPr bwMode="auto">
            <a:xfrm>
              <a:off x="1297" y="349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600" name="Line 136"/>
            <p:cNvSpPr>
              <a:spLocks noChangeShapeType="1"/>
            </p:cNvSpPr>
            <p:nvPr/>
          </p:nvSpPr>
          <p:spPr bwMode="auto">
            <a:xfrm>
              <a:off x="118" y="364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601" name="Line 137"/>
            <p:cNvSpPr>
              <a:spLocks noChangeShapeType="1"/>
            </p:cNvSpPr>
            <p:nvPr/>
          </p:nvSpPr>
          <p:spPr bwMode="auto">
            <a:xfrm>
              <a:off x="1297" y="364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602" name="Line 138"/>
            <p:cNvSpPr>
              <a:spLocks noChangeShapeType="1"/>
            </p:cNvSpPr>
            <p:nvPr/>
          </p:nvSpPr>
          <p:spPr bwMode="auto">
            <a:xfrm>
              <a:off x="118" y="379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603" name="Line 139"/>
            <p:cNvSpPr>
              <a:spLocks noChangeShapeType="1"/>
            </p:cNvSpPr>
            <p:nvPr/>
          </p:nvSpPr>
          <p:spPr bwMode="auto">
            <a:xfrm>
              <a:off x="1297" y="379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604" name="Line 140"/>
            <p:cNvSpPr>
              <a:spLocks noChangeShapeType="1"/>
            </p:cNvSpPr>
            <p:nvPr/>
          </p:nvSpPr>
          <p:spPr bwMode="auto">
            <a:xfrm>
              <a:off x="118" y="395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605" name="Line 141"/>
            <p:cNvSpPr>
              <a:spLocks noChangeShapeType="1"/>
            </p:cNvSpPr>
            <p:nvPr/>
          </p:nvSpPr>
          <p:spPr bwMode="auto">
            <a:xfrm>
              <a:off x="1297" y="395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08" name="Line 244"/>
            <p:cNvSpPr>
              <a:spLocks noChangeShapeType="1"/>
            </p:cNvSpPr>
            <p:nvPr/>
          </p:nvSpPr>
          <p:spPr bwMode="auto">
            <a:xfrm>
              <a:off x="118" y="138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8709" name="Line 245"/>
            <p:cNvSpPr>
              <a:spLocks noChangeShapeType="1"/>
            </p:cNvSpPr>
            <p:nvPr/>
          </p:nvSpPr>
          <p:spPr bwMode="auto">
            <a:xfrm>
              <a:off x="1297" y="138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79" name="AutoShape 915"/>
            <p:cNvSpPr>
              <a:spLocks noChangeArrowheads="1"/>
            </p:cNvSpPr>
            <p:nvPr/>
          </p:nvSpPr>
          <p:spPr bwMode="auto">
            <a:xfrm flipV="1">
              <a:off x="689" y="1044"/>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80" name="AutoShape 916"/>
            <p:cNvSpPr>
              <a:spLocks noChangeArrowheads="1"/>
            </p:cNvSpPr>
            <p:nvPr/>
          </p:nvSpPr>
          <p:spPr bwMode="auto">
            <a:xfrm flipV="1">
              <a:off x="685" y="1194"/>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81" name="AutoShape 917"/>
            <p:cNvSpPr>
              <a:spLocks noChangeArrowheads="1"/>
            </p:cNvSpPr>
            <p:nvPr/>
          </p:nvSpPr>
          <p:spPr bwMode="auto">
            <a:xfrm flipV="1">
              <a:off x="688" y="1351"/>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82" name="AutoShape 918"/>
            <p:cNvSpPr>
              <a:spLocks noChangeArrowheads="1"/>
            </p:cNvSpPr>
            <p:nvPr/>
          </p:nvSpPr>
          <p:spPr bwMode="auto">
            <a:xfrm flipV="1">
              <a:off x="684" y="2698"/>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83" name="AutoShape 919"/>
            <p:cNvSpPr>
              <a:spLocks noChangeArrowheads="1"/>
            </p:cNvSpPr>
            <p:nvPr/>
          </p:nvSpPr>
          <p:spPr bwMode="auto">
            <a:xfrm flipV="1">
              <a:off x="687" y="3303"/>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grpSp>
      <p:grpSp>
        <p:nvGrpSpPr>
          <p:cNvPr id="4" name="Group 1059"/>
          <p:cNvGrpSpPr>
            <a:grpSpLocks/>
          </p:cNvGrpSpPr>
          <p:nvPr/>
        </p:nvGrpSpPr>
        <p:grpSpPr bwMode="auto">
          <a:xfrm>
            <a:off x="3924300" y="1211263"/>
            <a:ext cx="2025650" cy="5294312"/>
            <a:chOff x="2472" y="763"/>
            <a:chExt cx="1276" cy="3335"/>
          </a:xfrm>
        </p:grpSpPr>
        <p:sp>
          <p:nvSpPr>
            <p:cNvPr id="319292" name="Rectangle 828"/>
            <p:cNvSpPr>
              <a:spLocks noChangeArrowheads="1"/>
            </p:cNvSpPr>
            <p:nvPr/>
          </p:nvSpPr>
          <p:spPr bwMode="auto">
            <a:xfrm>
              <a:off x="2472" y="3041"/>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Receipt Notification</a:t>
              </a:r>
            </a:p>
          </p:txBody>
        </p:sp>
        <p:sp>
          <p:nvSpPr>
            <p:cNvPr id="319293" name="Rectangle 829"/>
            <p:cNvSpPr>
              <a:spLocks noChangeArrowheads="1"/>
            </p:cNvSpPr>
            <p:nvPr/>
          </p:nvSpPr>
          <p:spPr bwMode="auto">
            <a:xfrm>
              <a:off x="2472" y="2286"/>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endParaRPr lang="en-US" sz="1100" smtClean="0">
                <a:solidFill>
                  <a:srgbClr val="000000"/>
                </a:solidFill>
                <a:latin typeface="Arial Narrow" pitchFamily="34" charset="0"/>
              </a:endParaRPr>
            </a:p>
          </p:txBody>
        </p:sp>
        <p:sp>
          <p:nvSpPr>
            <p:cNvPr id="319294" name="Rectangle 830"/>
            <p:cNvSpPr>
              <a:spLocks noChangeArrowheads="1"/>
            </p:cNvSpPr>
            <p:nvPr/>
          </p:nvSpPr>
          <p:spPr bwMode="auto">
            <a:xfrm>
              <a:off x="2472" y="1833"/>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Consumption Forecast</a:t>
              </a:r>
            </a:p>
          </p:txBody>
        </p:sp>
        <p:sp>
          <p:nvSpPr>
            <p:cNvPr id="319295" name="Rectangle 831"/>
            <p:cNvSpPr>
              <a:spLocks noChangeArrowheads="1"/>
            </p:cNvSpPr>
            <p:nvPr/>
          </p:nvSpPr>
          <p:spPr bwMode="auto">
            <a:xfrm>
              <a:off x="2472" y="3947"/>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Physical Payment</a:t>
              </a:r>
            </a:p>
          </p:txBody>
        </p:sp>
        <p:sp>
          <p:nvSpPr>
            <p:cNvPr id="319296" name="Rectangle 832"/>
            <p:cNvSpPr>
              <a:spLocks noChangeArrowheads="1"/>
            </p:cNvSpPr>
            <p:nvPr/>
          </p:nvSpPr>
          <p:spPr bwMode="auto">
            <a:xfrm>
              <a:off x="2472" y="3796"/>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Remittance Notification</a:t>
              </a:r>
            </a:p>
          </p:txBody>
        </p:sp>
        <p:sp>
          <p:nvSpPr>
            <p:cNvPr id="319297" name="Rectangle 833"/>
            <p:cNvSpPr>
              <a:spLocks noChangeArrowheads="1"/>
            </p:cNvSpPr>
            <p:nvPr/>
          </p:nvSpPr>
          <p:spPr bwMode="auto">
            <a:xfrm>
              <a:off x="2472" y="3645"/>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Invoice Confirmation</a:t>
              </a:r>
            </a:p>
          </p:txBody>
        </p:sp>
        <p:sp>
          <p:nvSpPr>
            <p:cNvPr id="319298" name="Rectangle 834"/>
            <p:cNvSpPr>
              <a:spLocks noChangeArrowheads="1"/>
            </p:cNvSpPr>
            <p:nvPr/>
          </p:nvSpPr>
          <p:spPr bwMode="auto">
            <a:xfrm>
              <a:off x="2472" y="3494"/>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Self-Billing Invoice</a:t>
              </a:r>
            </a:p>
          </p:txBody>
        </p:sp>
        <p:sp>
          <p:nvSpPr>
            <p:cNvPr id="319299" name="Rectangle 835"/>
            <p:cNvSpPr>
              <a:spLocks noChangeArrowheads="1"/>
            </p:cNvSpPr>
            <p:nvPr/>
          </p:nvSpPr>
          <p:spPr bwMode="auto">
            <a:xfrm>
              <a:off x="2472" y="3343"/>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Invoice</a:t>
              </a:r>
            </a:p>
          </p:txBody>
        </p:sp>
        <p:sp>
          <p:nvSpPr>
            <p:cNvPr id="319300" name="Rectangle 836"/>
            <p:cNvSpPr>
              <a:spLocks noChangeArrowheads="1"/>
            </p:cNvSpPr>
            <p:nvPr/>
          </p:nvSpPr>
          <p:spPr bwMode="auto">
            <a:xfrm>
              <a:off x="2472" y="3192"/>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Consumption Report</a:t>
              </a:r>
            </a:p>
          </p:txBody>
        </p:sp>
        <p:sp>
          <p:nvSpPr>
            <p:cNvPr id="319301" name="Rectangle 837"/>
            <p:cNvSpPr>
              <a:spLocks noChangeArrowheads="1"/>
            </p:cNvSpPr>
            <p:nvPr/>
          </p:nvSpPr>
          <p:spPr bwMode="auto">
            <a:xfrm>
              <a:off x="2472" y="2890"/>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Physical Shipment of Goods</a:t>
              </a:r>
            </a:p>
          </p:txBody>
        </p:sp>
        <p:sp>
          <p:nvSpPr>
            <p:cNvPr id="319302" name="Rectangle 838"/>
            <p:cNvSpPr>
              <a:spLocks noChangeArrowheads="1"/>
            </p:cNvSpPr>
            <p:nvPr/>
          </p:nvSpPr>
          <p:spPr bwMode="auto">
            <a:xfrm>
              <a:off x="2472" y="2739"/>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Despatch Notification</a:t>
              </a:r>
            </a:p>
          </p:txBody>
        </p:sp>
        <p:sp>
          <p:nvSpPr>
            <p:cNvPr id="319303" name="Rectangle 839"/>
            <p:cNvSpPr>
              <a:spLocks noChangeArrowheads="1"/>
            </p:cNvSpPr>
            <p:nvPr/>
          </p:nvSpPr>
          <p:spPr bwMode="auto">
            <a:xfrm>
              <a:off x="2472" y="2588"/>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Delivery Plan</a:t>
              </a:r>
            </a:p>
          </p:txBody>
        </p:sp>
        <p:sp>
          <p:nvSpPr>
            <p:cNvPr id="319304" name="Rectangle 840"/>
            <p:cNvSpPr>
              <a:spLocks noChangeArrowheads="1"/>
            </p:cNvSpPr>
            <p:nvPr/>
          </p:nvSpPr>
          <p:spPr bwMode="auto">
            <a:xfrm>
              <a:off x="2472" y="2437"/>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PO/Net Requirements Confirmation</a:t>
              </a:r>
            </a:p>
          </p:txBody>
        </p:sp>
        <p:sp>
          <p:nvSpPr>
            <p:cNvPr id="319305" name="Rectangle 841"/>
            <p:cNvSpPr>
              <a:spLocks noChangeArrowheads="1"/>
            </p:cNvSpPr>
            <p:nvPr/>
          </p:nvSpPr>
          <p:spPr bwMode="auto">
            <a:xfrm>
              <a:off x="2472" y="2135"/>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endParaRPr lang="en-US" sz="1100" smtClean="0">
                <a:solidFill>
                  <a:srgbClr val="000000"/>
                </a:solidFill>
                <a:latin typeface="Arial Narrow" pitchFamily="34" charset="0"/>
              </a:endParaRPr>
            </a:p>
          </p:txBody>
        </p:sp>
        <p:sp>
          <p:nvSpPr>
            <p:cNvPr id="319306" name="Rectangle 842"/>
            <p:cNvSpPr>
              <a:spLocks noChangeArrowheads="1"/>
            </p:cNvSpPr>
            <p:nvPr/>
          </p:nvSpPr>
          <p:spPr bwMode="auto">
            <a:xfrm>
              <a:off x="2472" y="1984"/>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Replenishment Forecast</a:t>
              </a:r>
            </a:p>
          </p:txBody>
        </p:sp>
        <p:sp>
          <p:nvSpPr>
            <p:cNvPr id="319307" name="Rectangle 843"/>
            <p:cNvSpPr>
              <a:spLocks noChangeArrowheads="1"/>
            </p:cNvSpPr>
            <p:nvPr/>
          </p:nvSpPr>
          <p:spPr bwMode="auto">
            <a:xfrm>
              <a:off x="2472" y="1682"/>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Net Requirements</a:t>
              </a:r>
            </a:p>
          </p:txBody>
        </p:sp>
        <p:sp>
          <p:nvSpPr>
            <p:cNvPr id="319308" name="Rectangle 844"/>
            <p:cNvSpPr>
              <a:spLocks noChangeArrowheads="1"/>
            </p:cNvSpPr>
            <p:nvPr/>
          </p:nvSpPr>
          <p:spPr bwMode="auto">
            <a:xfrm>
              <a:off x="2472" y="1531"/>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Purchase Order</a:t>
              </a:r>
            </a:p>
          </p:txBody>
        </p:sp>
        <p:sp>
          <p:nvSpPr>
            <p:cNvPr id="319309" name="Rectangle 845"/>
            <p:cNvSpPr>
              <a:spLocks noChangeArrowheads="1"/>
            </p:cNvSpPr>
            <p:nvPr/>
          </p:nvSpPr>
          <p:spPr bwMode="auto">
            <a:xfrm>
              <a:off x="2472" y="1380"/>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Inventory</a:t>
              </a:r>
            </a:p>
          </p:txBody>
        </p:sp>
        <p:sp>
          <p:nvSpPr>
            <p:cNvPr id="319310" name="Rectangle 846"/>
            <p:cNvSpPr>
              <a:spLocks noChangeArrowheads="1"/>
            </p:cNvSpPr>
            <p:nvPr/>
          </p:nvSpPr>
          <p:spPr bwMode="auto">
            <a:xfrm>
              <a:off x="2472" y="1229"/>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Purchase Conditions</a:t>
              </a:r>
            </a:p>
          </p:txBody>
        </p:sp>
        <p:sp>
          <p:nvSpPr>
            <p:cNvPr id="319311" name="Rectangle 847"/>
            <p:cNvSpPr>
              <a:spLocks noChangeArrowheads="1"/>
            </p:cNvSpPr>
            <p:nvPr/>
          </p:nvSpPr>
          <p:spPr bwMode="auto">
            <a:xfrm>
              <a:off x="2472" y="1078"/>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Item Master Data</a:t>
              </a:r>
            </a:p>
          </p:txBody>
        </p:sp>
        <p:sp>
          <p:nvSpPr>
            <p:cNvPr id="319312" name="Rectangle 848"/>
            <p:cNvSpPr>
              <a:spLocks noChangeArrowheads="1"/>
            </p:cNvSpPr>
            <p:nvPr/>
          </p:nvSpPr>
          <p:spPr bwMode="auto">
            <a:xfrm>
              <a:off x="2472" y="927"/>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Integration Agreement</a:t>
              </a:r>
            </a:p>
          </p:txBody>
        </p:sp>
        <p:sp>
          <p:nvSpPr>
            <p:cNvPr id="319313" name="Rectangle 849"/>
            <p:cNvSpPr>
              <a:spLocks noChangeArrowheads="1"/>
            </p:cNvSpPr>
            <p:nvPr/>
          </p:nvSpPr>
          <p:spPr bwMode="auto">
            <a:xfrm>
              <a:off x="2472" y="763"/>
              <a:ext cx="1276" cy="164"/>
            </a:xfrm>
            <a:prstGeom prst="rect">
              <a:avLst/>
            </a:prstGeom>
            <a:solidFill>
              <a:srgbClr val="1E5262"/>
            </a:solidFill>
            <a:ln w="76200" algn="ctr">
              <a:noFill/>
              <a:miter lim="800000"/>
              <a:headEnd/>
              <a:tailEnd/>
            </a:ln>
            <a:effectLst/>
          </p:spPr>
          <p:txBody>
            <a:bodyPr lIns="36000" tIns="36000" rIns="36000" bIns="36000" anchor="ctr" anchorCtr="1"/>
            <a:lstStyle/>
            <a:p>
              <a:pPr algn="ctr">
                <a:spcBef>
                  <a:spcPct val="50000"/>
                </a:spcBef>
              </a:pPr>
              <a:r>
                <a:rPr lang="en-GB" sz="1200" b="1" smtClean="0">
                  <a:solidFill>
                    <a:srgbClr val="FFFFFF"/>
                  </a:solidFill>
                </a:rPr>
                <a:t>Transactions</a:t>
              </a:r>
              <a:endParaRPr lang="en-GB" sz="1200" smtClean="0"/>
            </a:p>
          </p:txBody>
        </p:sp>
        <p:sp>
          <p:nvSpPr>
            <p:cNvPr id="319314" name="Line 850"/>
            <p:cNvSpPr>
              <a:spLocks noChangeShapeType="1"/>
            </p:cNvSpPr>
            <p:nvPr/>
          </p:nvSpPr>
          <p:spPr bwMode="auto">
            <a:xfrm>
              <a:off x="2472" y="763"/>
              <a:ext cx="1276"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15" name="Line 851"/>
            <p:cNvSpPr>
              <a:spLocks noChangeShapeType="1"/>
            </p:cNvSpPr>
            <p:nvPr/>
          </p:nvSpPr>
          <p:spPr bwMode="auto">
            <a:xfrm>
              <a:off x="2472" y="4098"/>
              <a:ext cx="1276"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16" name="Line 852"/>
            <p:cNvSpPr>
              <a:spLocks noChangeShapeType="1"/>
            </p:cNvSpPr>
            <p:nvPr/>
          </p:nvSpPr>
          <p:spPr bwMode="auto">
            <a:xfrm>
              <a:off x="2472" y="763"/>
              <a:ext cx="0" cy="164"/>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17" name="Line 853"/>
            <p:cNvSpPr>
              <a:spLocks noChangeShapeType="1"/>
            </p:cNvSpPr>
            <p:nvPr/>
          </p:nvSpPr>
          <p:spPr bwMode="auto">
            <a:xfrm>
              <a:off x="3748" y="763"/>
              <a:ext cx="0" cy="164"/>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18" name="Line 854"/>
            <p:cNvSpPr>
              <a:spLocks noChangeShapeType="1"/>
            </p:cNvSpPr>
            <p:nvPr/>
          </p:nvSpPr>
          <p:spPr bwMode="auto">
            <a:xfrm>
              <a:off x="2472" y="92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19" name="Line 855"/>
            <p:cNvSpPr>
              <a:spLocks noChangeShapeType="1"/>
            </p:cNvSpPr>
            <p:nvPr/>
          </p:nvSpPr>
          <p:spPr bwMode="auto">
            <a:xfrm>
              <a:off x="3748" y="92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20" name="Line 856"/>
            <p:cNvSpPr>
              <a:spLocks noChangeShapeType="1"/>
            </p:cNvSpPr>
            <p:nvPr/>
          </p:nvSpPr>
          <p:spPr bwMode="auto">
            <a:xfrm>
              <a:off x="2472" y="107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21" name="Line 857"/>
            <p:cNvSpPr>
              <a:spLocks noChangeShapeType="1"/>
            </p:cNvSpPr>
            <p:nvPr/>
          </p:nvSpPr>
          <p:spPr bwMode="auto">
            <a:xfrm>
              <a:off x="3748" y="107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22" name="Line 858"/>
            <p:cNvSpPr>
              <a:spLocks noChangeShapeType="1"/>
            </p:cNvSpPr>
            <p:nvPr/>
          </p:nvSpPr>
          <p:spPr bwMode="auto">
            <a:xfrm>
              <a:off x="2472" y="122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23" name="Line 859"/>
            <p:cNvSpPr>
              <a:spLocks noChangeShapeType="1"/>
            </p:cNvSpPr>
            <p:nvPr/>
          </p:nvSpPr>
          <p:spPr bwMode="auto">
            <a:xfrm>
              <a:off x="3748" y="122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24" name="Line 860"/>
            <p:cNvSpPr>
              <a:spLocks noChangeShapeType="1"/>
            </p:cNvSpPr>
            <p:nvPr/>
          </p:nvSpPr>
          <p:spPr bwMode="auto">
            <a:xfrm>
              <a:off x="2472" y="153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25" name="Line 861"/>
            <p:cNvSpPr>
              <a:spLocks noChangeShapeType="1"/>
            </p:cNvSpPr>
            <p:nvPr/>
          </p:nvSpPr>
          <p:spPr bwMode="auto">
            <a:xfrm>
              <a:off x="3748" y="153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26" name="Line 862"/>
            <p:cNvSpPr>
              <a:spLocks noChangeShapeType="1"/>
            </p:cNvSpPr>
            <p:nvPr/>
          </p:nvSpPr>
          <p:spPr bwMode="auto">
            <a:xfrm>
              <a:off x="2472" y="168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27" name="Line 863"/>
            <p:cNvSpPr>
              <a:spLocks noChangeShapeType="1"/>
            </p:cNvSpPr>
            <p:nvPr/>
          </p:nvSpPr>
          <p:spPr bwMode="auto">
            <a:xfrm>
              <a:off x="3748" y="168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28" name="Line 864"/>
            <p:cNvSpPr>
              <a:spLocks noChangeShapeType="1"/>
            </p:cNvSpPr>
            <p:nvPr/>
          </p:nvSpPr>
          <p:spPr bwMode="auto">
            <a:xfrm>
              <a:off x="2472" y="1833"/>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29" name="Line 865"/>
            <p:cNvSpPr>
              <a:spLocks noChangeShapeType="1"/>
            </p:cNvSpPr>
            <p:nvPr/>
          </p:nvSpPr>
          <p:spPr bwMode="auto">
            <a:xfrm>
              <a:off x="3748" y="1833"/>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30" name="Line 866"/>
            <p:cNvSpPr>
              <a:spLocks noChangeShapeType="1"/>
            </p:cNvSpPr>
            <p:nvPr/>
          </p:nvSpPr>
          <p:spPr bwMode="auto">
            <a:xfrm>
              <a:off x="2472" y="213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31" name="Line 867"/>
            <p:cNvSpPr>
              <a:spLocks noChangeShapeType="1"/>
            </p:cNvSpPr>
            <p:nvPr/>
          </p:nvSpPr>
          <p:spPr bwMode="auto">
            <a:xfrm>
              <a:off x="3748" y="213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32" name="Line 868"/>
            <p:cNvSpPr>
              <a:spLocks noChangeShapeType="1"/>
            </p:cNvSpPr>
            <p:nvPr/>
          </p:nvSpPr>
          <p:spPr bwMode="auto">
            <a:xfrm>
              <a:off x="2472" y="228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33" name="Line 869"/>
            <p:cNvSpPr>
              <a:spLocks noChangeShapeType="1"/>
            </p:cNvSpPr>
            <p:nvPr/>
          </p:nvSpPr>
          <p:spPr bwMode="auto">
            <a:xfrm>
              <a:off x="3748" y="228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34" name="Line 870"/>
            <p:cNvSpPr>
              <a:spLocks noChangeShapeType="1"/>
            </p:cNvSpPr>
            <p:nvPr/>
          </p:nvSpPr>
          <p:spPr bwMode="auto">
            <a:xfrm>
              <a:off x="2472" y="258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35" name="Line 871"/>
            <p:cNvSpPr>
              <a:spLocks noChangeShapeType="1"/>
            </p:cNvSpPr>
            <p:nvPr/>
          </p:nvSpPr>
          <p:spPr bwMode="auto">
            <a:xfrm>
              <a:off x="3748" y="258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36" name="Line 872"/>
            <p:cNvSpPr>
              <a:spLocks noChangeShapeType="1"/>
            </p:cNvSpPr>
            <p:nvPr/>
          </p:nvSpPr>
          <p:spPr bwMode="auto">
            <a:xfrm>
              <a:off x="2472" y="273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37" name="Line 873"/>
            <p:cNvSpPr>
              <a:spLocks noChangeShapeType="1"/>
            </p:cNvSpPr>
            <p:nvPr/>
          </p:nvSpPr>
          <p:spPr bwMode="auto">
            <a:xfrm>
              <a:off x="3748" y="273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38" name="Line 874"/>
            <p:cNvSpPr>
              <a:spLocks noChangeShapeType="1"/>
            </p:cNvSpPr>
            <p:nvPr/>
          </p:nvSpPr>
          <p:spPr bwMode="auto">
            <a:xfrm>
              <a:off x="2472" y="289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39" name="Line 875"/>
            <p:cNvSpPr>
              <a:spLocks noChangeShapeType="1"/>
            </p:cNvSpPr>
            <p:nvPr/>
          </p:nvSpPr>
          <p:spPr bwMode="auto">
            <a:xfrm>
              <a:off x="3748" y="289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40" name="Line 876"/>
            <p:cNvSpPr>
              <a:spLocks noChangeShapeType="1"/>
            </p:cNvSpPr>
            <p:nvPr/>
          </p:nvSpPr>
          <p:spPr bwMode="auto">
            <a:xfrm>
              <a:off x="2472" y="3041"/>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41" name="Line 877"/>
            <p:cNvSpPr>
              <a:spLocks noChangeShapeType="1"/>
            </p:cNvSpPr>
            <p:nvPr/>
          </p:nvSpPr>
          <p:spPr bwMode="auto">
            <a:xfrm>
              <a:off x="3748" y="3041"/>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42" name="Line 878"/>
            <p:cNvSpPr>
              <a:spLocks noChangeShapeType="1"/>
            </p:cNvSpPr>
            <p:nvPr/>
          </p:nvSpPr>
          <p:spPr bwMode="auto">
            <a:xfrm>
              <a:off x="2472" y="334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43" name="Line 879"/>
            <p:cNvSpPr>
              <a:spLocks noChangeShapeType="1"/>
            </p:cNvSpPr>
            <p:nvPr/>
          </p:nvSpPr>
          <p:spPr bwMode="auto">
            <a:xfrm>
              <a:off x="3748" y="334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44" name="Line 880"/>
            <p:cNvSpPr>
              <a:spLocks noChangeShapeType="1"/>
            </p:cNvSpPr>
            <p:nvPr/>
          </p:nvSpPr>
          <p:spPr bwMode="auto">
            <a:xfrm>
              <a:off x="2472" y="349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45" name="Line 881"/>
            <p:cNvSpPr>
              <a:spLocks noChangeShapeType="1"/>
            </p:cNvSpPr>
            <p:nvPr/>
          </p:nvSpPr>
          <p:spPr bwMode="auto">
            <a:xfrm>
              <a:off x="3748" y="349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46" name="Line 882"/>
            <p:cNvSpPr>
              <a:spLocks noChangeShapeType="1"/>
            </p:cNvSpPr>
            <p:nvPr/>
          </p:nvSpPr>
          <p:spPr bwMode="auto">
            <a:xfrm>
              <a:off x="2472" y="364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47" name="Line 883"/>
            <p:cNvSpPr>
              <a:spLocks noChangeShapeType="1"/>
            </p:cNvSpPr>
            <p:nvPr/>
          </p:nvSpPr>
          <p:spPr bwMode="auto">
            <a:xfrm>
              <a:off x="3748" y="364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48" name="Line 884"/>
            <p:cNvSpPr>
              <a:spLocks noChangeShapeType="1"/>
            </p:cNvSpPr>
            <p:nvPr/>
          </p:nvSpPr>
          <p:spPr bwMode="auto">
            <a:xfrm>
              <a:off x="2472" y="379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49" name="Line 885"/>
            <p:cNvSpPr>
              <a:spLocks noChangeShapeType="1"/>
            </p:cNvSpPr>
            <p:nvPr/>
          </p:nvSpPr>
          <p:spPr bwMode="auto">
            <a:xfrm>
              <a:off x="3748" y="379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50" name="Line 886"/>
            <p:cNvSpPr>
              <a:spLocks noChangeShapeType="1"/>
            </p:cNvSpPr>
            <p:nvPr/>
          </p:nvSpPr>
          <p:spPr bwMode="auto">
            <a:xfrm>
              <a:off x="2472" y="394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51" name="Line 887"/>
            <p:cNvSpPr>
              <a:spLocks noChangeShapeType="1"/>
            </p:cNvSpPr>
            <p:nvPr/>
          </p:nvSpPr>
          <p:spPr bwMode="auto">
            <a:xfrm>
              <a:off x="3748" y="394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52" name="Line 888"/>
            <p:cNvSpPr>
              <a:spLocks noChangeShapeType="1"/>
            </p:cNvSpPr>
            <p:nvPr/>
          </p:nvSpPr>
          <p:spPr bwMode="auto">
            <a:xfrm>
              <a:off x="2472" y="138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53" name="Line 889"/>
            <p:cNvSpPr>
              <a:spLocks noChangeShapeType="1"/>
            </p:cNvSpPr>
            <p:nvPr/>
          </p:nvSpPr>
          <p:spPr bwMode="auto">
            <a:xfrm>
              <a:off x="3748" y="138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384" name="AutoShape 920"/>
            <p:cNvSpPr>
              <a:spLocks noChangeArrowheads="1"/>
            </p:cNvSpPr>
            <p:nvPr/>
          </p:nvSpPr>
          <p:spPr bwMode="auto">
            <a:xfrm rot="16200000" flipV="1">
              <a:off x="3634" y="962"/>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85" name="AutoShape 921"/>
            <p:cNvSpPr>
              <a:spLocks noChangeArrowheads="1"/>
            </p:cNvSpPr>
            <p:nvPr/>
          </p:nvSpPr>
          <p:spPr bwMode="auto">
            <a:xfrm rot="16200000" flipV="1">
              <a:off x="3637" y="1112"/>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86" name="AutoShape 922"/>
            <p:cNvSpPr>
              <a:spLocks noChangeArrowheads="1"/>
            </p:cNvSpPr>
            <p:nvPr/>
          </p:nvSpPr>
          <p:spPr bwMode="auto">
            <a:xfrm rot="16200000" flipV="1">
              <a:off x="3633" y="1262"/>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87" name="AutoShape 923"/>
            <p:cNvSpPr>
              <a:spLocks noChangeArrowheads="1"/>
            </p:cNvSpPr>
            <p:nvPr/>
          </p:nvSpPr>
          <p:spPr bwMode="auto">
            <a:xfrm rot="16200000" flipV="1">
              <a:off x="3636" y="1424"/>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88" name="AutoShape 924"/>
            <p:cNvSpPr>
              <a:spLocks noChangeArrowheads="1"/>
            </p:cNvSpPr>
            <p:nvPr/>
          </p:nvSpPr>
          <p:spPr bwMode="auto">
            <a:xfrm rot="16200000" flipV="1">
              <a:off x="3632" y="1567"/>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89" name="AutoShape 925"/>
            <p:cNvSpPr>
              <a:spLocks noChangeArrowheads="1"/>
            </p:cNvSpPr>
            <p:nvPr/>
          </p:nvSpPr>
          <p:spPr bwMode="auto">
            <a:xfrm rot="16200000" flipV="1">
              <a:off x="3635" y="1705"/>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90" name="AutoShape 926"/>
            <p:cNvSpPr>
              <a:spLocks noChangeArrowheads="1"/>
            </p:cNvSpPr>
            <p:nvPr/>
          </p:nvSpPr>
          <p:spPr bwMode="auto">
            <a:xfrm rot="16200000" flipV="1">
              <a:off x="3638" y="1881"/>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91" name="AutoShape 927"/>
            <p:cNvSpPr>
              <a:spLocks noChangeArrowheads="1"/>
            </p:cNvSpPr>
            <p:nvPr/>
          </p:nvSpPr>
          <p:spPr bwMode="auto">
            <a:xfrm rot="16200000" flipV="1">
              <a:off x="3642" y="2023"/>
              <a:ext cx="68" cy="61"/>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92" name="AutoShape 928"/>
            <p:cNvSpPr>
              <a:spLocks noChangeArrowheads="1"/>
            </p:cNvSpPr>
            <p:nvPr/>
          </p:nvSpPr>
          <p:spPr bwMode="auto">
            <a:xfrm rot="16200000" flipV="1">
              <a:off x="3627" y="3096"/>
              <a:ext cx="68" cy="61"/>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93" name="AutoShape 929"/>
            <p:cNvSpPr>
              <a:spLocks noChangeArrowheads="1"/>
            </p:cNvSpPr>
            <p:nvPr/>
          </p:nvSpPr>
          <p:spPr bwMode="auto">
            <a:xfrm rot="16200000" flipV="1">
              <a:off x="3630" y="3240"/>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95" name="AutoShape 931"/>
            <p:cNvSpPr>
              <a:spLocks noChangeArrowheads="1"/>
            </p:cNvSpPr>
            <p:nvPr/>
          </p:nvSpPr>
          <p:spPr bwMode="auto">
            <a:xfrm rot="16200000" flipV="1">
              <a:off x="3633" y="3530"/>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96" name="AutoShape 932"/>
            <p:cNvSpPr>
              <a:spLocks noChangeArrowheads="1"/>
            </p:cNvSpPr>
            <p:nvPr/>
          </p:nvSpPr>
          <p:spPr bwMode="auto">
            <a:xfrm rot="16200000" flipV="1">
              <a:off x="3629" y="3672"/>
              <a:ext cx="68" cy="61"/>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97" name="AutoShape 933"/>
            <p:cNvSpPr>
              <a:spLocks noChangeArrowheads="1"/>
            </p:cNvSpPr>
            <p:nvPr/>
          </p:nvSpPr>
          <p:spPr bwMode="auto">
            <a:xfrm rot="16200000" flipV="1">
              <a:off x="3632" y="3823"/>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98" name="AutoShape 934"/>
            <p:cNvSpPr>
              <a:spLocks noChangeArrowheads="1"/>
            </p:cNvSpPr>
            <p:nvPr/>
          </p:nvSpPr>
          <p:spPr bwMode="auto">
            <a:xfrm rot="16200000" flipV="1">
              <a:off x="3635" y="3987"/>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399" name="AutoShape 935"/>
            <p:cNvSpPr>
              <a:spLocks noChangeArrowheads="1"/>
            </p:cNvSpPr>
            <p:nvPr/>
          </p:nvSpPr>
          <p:spPr bwMode="auto">
            <a:xfrm rot="5400000" flipH="1" flipV="1">
              <a:off x="2519" y="965"/>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400" name="AutoShape 936"/>
            <p:cNvSpPr>
              <a:spLocks noChangeArrowheads="1"/>
            </p:cNvSpPr>
            <p:nvPr/>
          </p:nvSpPr>
          <p:spPr bwMode="auto">
            <a:xfrm rot="5400000" flipH="1" flipV="1">
              <a:off x="2522" y="1115"/>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401" name="AutoShape 937"/>
            <p:cNvSpPr>
              <a:spLocks noChangeArrowheads="1"/>
            </p:cNvSpPr>
            <p:nvPr/>
          </p:nvSpPr>
          <p:spPr bwMode="auto">
            <a:xfrm rot="5400000" flipH="1" flipV="1">
              <a:off x="2518" y="1265"/>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402" name="AutoShape 938"/>
            <p:cNvSpPr>
              <a:spLocks noChangeArrowheads="1"/>
            </p:cNvSpPr>
            <p:nvPr/>
          </p:nvSpPr>
          <p:spPr bwMode="auto">
            <a:xfrm rot="5400000" flipH="1" flipV="1">
              <a:off x="2521" y="1433"/>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409" name="AutoShape 945"/>
            <p:cNvSpPr>
              <a:spLocks noChangeArrowheads="1"/>
            </p:cNvSpPr>
            <p:nvPr/>
          </p:nvSpPr>
          <p:spPr bwMode="auto">
            <a:xfrm rot="5400000" flipH="1" flipV="1">
              <a:off x="2518" y="3379"/>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410" name="AutoShape 946"/>
            <p:cNvSpPr>
              <a:spLocks noChangeArrowheads="1"/>
            </p:cNvSpPr>
            <p:nvPr/>
          </p:nvSpPr>
          <p:spPr bwMode="auto">
            <a:xfrm rot="5400000" flipH="1" flipV="1">
              <a:off x="2514" y="3676"/>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414" name="AutoShape 950"/>
            <p:cNvSpPr>
              <a:spLocks noChangeArrowheads="1"/>
            </p:cNvSpPr>
            <p:nvPr/>
          </p:nvSpPr>
          <p:spPr bwMode="auto">
            <a:xfrm rot="5400000" flipH="1" flipV="1">
              <a:off x="2520" y="2484"/>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415" name="AutoShape 951"/>
            <p:cNvSpPr>
              <a:spLocks noChangeArrowheads="1"/>
            </p:cNvSpPr>
            <p:nvPr/>
          </p:nvSpPr>
          <p:spPr bwMode="auto">
            <a:xfrm rot="5400000" flipH="1" flipV="1">
              <a:off x="2524" y="2633"/>
              <a:ext cx="68" cy="61"/>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416" name="AutoShape 952"/>
            <p:cNvSpPr>
              <a:spLocks noChangeArrowheads="1"/>
            </p:cNvSpPr>
            <p:nvPr/>
          </p:nvSpPr>
          <p:spPr bwMode="auto">
            <a:xfrm rot="5400000" flipH="1" flipV="1">
              <a:off x="2515" y="2781"/>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19417" name="AutoShape 953"/>
            <p:cNvSpPr>
              <a:spLocks noChangeArrowheads="1"/>
            </p:cNvSpPr>
            <p:nvPr/>
          </p:nvSpPr>
          <p:spPr bwMode="auto">
            <a:xfrm rot="5400000" flipH="1" flipV="1">
              <a:off x="2518" y="2924"/>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grpSp>
      <p:sp>
        <p:nvSpPr>
          <p:cNvPr id="319446" name="Rectangle 982"/>
          <p:cNvSpPr>
            <a:spLocks noChangeArrowheads="1"/>
          </p:cNvSpPr>
          <p:nvPr/>
        </p:nvSpPr>
        <p:spPr bwMode="auto">
          <a:xfrm>
            <a:off x="149225" y="177800"/>
            <a:ext cx="5240338" cy="427038"/>
          </a:xfrm>
          <a:prstGeom prst="rect">
            <a:avLst/>
          </a:prstGeom>
          <a:noFill/>
          <a:ln w="76200" algn="ctr">
            <a:noFill/>
            <a:miter lim="800000"/>
            <a:headEnd/>
            <a:tailEnd/>
          </a:ln>
          <a:effectLst/>
        </p:spPr>
        <p:txBody>
          <a:bodyPr wrap="none">
            <a:spAutoFit/>
          </a:bodyPr>
          <a:lstStyle/>
          <a:p>
            <a:r>
              <a:rPr lang="en-US" sz="2200" b="1" smtClean="0"/>
              <a:t>The Upstream Integration Model (UIM)</a:t>
            </a:r>
            <a:endParaRPr lang="en-GB" sz="2200" b="1" smtClean="0"/>
          </a:p>
        </p:txBody>
      </p:sp>
      <p:grpSp>
        <p:nvGrpSpPr>
          <p:cNvPr id="5" name="Group 983"/>
          <p:cNvGrpSpPr>
            <a:grpSpLocks/>
          </p:cNvGrpSpPr>
          <p:nvPr/>
        </p:nvGrpSpPr>
        <p:grpSpPr bwMode="auto">
          <a:xfrm>
            <a:off x="5942013" y="1209675"/>
            <a:ext cx="1860550" cy="5297488"/>
            <a:chOff x="3671" y="762"/>
            <a:chExt cx="1172" cy="3337"/>
          </a:xfrm>
        </p:grpSpPr>
        <p:sp>
          <p:nvSpPr>
            <p:cNvPr id="319448" name="Rectangle 984"/>
            <p:cNvSpPr>
              <a:spLocks noChangeArrowheads="1"/>
            </p:cNvSpPr>
            <p:nvPr/>
          </p:nvSpPr>
          <p:spPr bwMode="auto">
            <a:xfrm>
              <a:off x="3671" y="3797"/>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Payment Notification</a:t>
              </a:r>
            </a:p>
          </p:txBody>
        </p:sp>
        <p:sp>
          <p:nvSpPr>
            <p:cNvPr id="319449" name="Rectangle 985"/>
            <p:cNvSpPr>
              <a:spLocks noChangeArrowheads="1"/>
            </p:cNvSpPr>
            <p:nvPr/>
          </p:nvSpPr>
          <p:spPr bwMode="auto">
            <a:xfrm>
              <a:off x="3671" y="2297"/>
              <a:ext cx="1172" cy="15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9450" name="Rectangle 986"/>
            <p:cNvSpPr>
              <a:spLocks noChangeArrowheads="1"/>
            </p:cNvSpPr>
            <p:nvPr/>
          </p:nvSpPr>
          <p:spPr bwMode="auto">
            <a:xfrm>
              <a:off x="3671" y="1844"/>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spcBef>
                  <a:spcPct val="50000"/>
                </a:spcBef>
              </a:pPr>
              <a:endParaRPr lang="en-US" sz="1100" smtClean="0">
                <a:solidFill>
                  <a:srgbClr val="000000"/>
                </a:solidFill>
                <a:latin typeface="Arial Narrow" pitchFamily="34" charset="0"/>
              </a:endParaRPr>
            </a:p>
          </p:txBody>
        </p:sp>
        <p:sp>
          <p:nvSpPr>
            <p:cNvPr id="319451" name="Rectangle 987"/>
            <p:cNvSpPr>
              <a:spLocks noChangeArrowheads="1"/>
            </p:cNvSpPr>
            <p:nvPr/>
          </p:nvSpPr>
          <p:spPr bwMode="auto">
            <a:xfrm>
              <a:off x="3671" y="3948"/>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Payment Receipt</a:t>
              </a:r>
            </a:p>
          </p:txBody>
        </p:sp>
        <p:sp>
          <p:nvSpPr>
            <p:cNvPr id="319452" name="Rectangle 988"/>
            <p:cNvSpPr>
              <a:spLocks noChangeArrowheads="1"/>
            </p:cNvSpPr>
            <p:nvPr/>
          </p:nvSpPr>
          <p:spPr bwMode="auto">
            <a:xfrm>
              <a:off x="3671" y="3646"/>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 Confirmation</a:t>
              </a:r>
            </a:p>
          </p:txBody>
        </p:sp>
        <p:sp>
          <p:nvSpPr>
            <p:cNvPr id="319453" name="Rectangle 989"/>
            <p:cNvSpPr>
              <a:spLocks noChangeArrowheads="1"/>
            </p:cNvSpPr>
            <p:nvPr/>
          </p:nvSpPr>
          <p:spPr bwMode="auto">
            <a:xfrm>
              <a:off x="3671" y="3495"/>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 Receipt</a:t>
              </a:r>
            </a:p>
          </p:txBody>
        </p:sp>
        <p:sp>
          <p:nvSpPr>
            <p:cNvPr id="319454" name="Rectangle 990"/>
            <p:cNvSpPr>
              <a:spLocks noChangeArrowheads="1"/>
            </p:cNvSpPr>
            <p:nvPr/>
          </p:nvSpPr>
          <p:spPr bwMode="auto">
            <a:xfrm>
              <a:off x="3671" y="3344"/>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Create Invoice</a:t>
              </a:r>
            </a:p>
          </p:txBody>
        </p:sp>
        <p:sp>
          <p:nvSpPr>
            <p:cNvPr id="319455" name="Rectangle 991"/>
            <p:cNvSpPr>
              <a:spLocks noChangeArrowheads="1"/>
            </p:cNvSpPr>
            <p:nvPr/>
          </p:nvSpPr>
          <p:spPr bwMode="auto">
            <a:xfrm>
              <a:off x="3671" y="3193"/>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Consumption Notification</a:t>
              </a:r>
            </a:p>
          </p:txBody>
        </p:sp>
        <p:sp>
          <p:nvSpPr>
            <p:cNvPr id="319456" name="Rectangle 992"/>
            <p:cNvSpPr>
              <a:spLocks noChangeArrowheads="1"/>
            </p:cNvSpPr>
            <p:nvPr/>
          </p:nvSpPr>
          <p:spPr bwMode="auto">
            <a:xfrm>
              <a:off x="3671" y="3042"/>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Goods Receipt Notification</a:t>
              </a:r>
            </a:p>
          </p:txBody>
        </p:sp>
        <p:sp>
          <p:nvSpPr>
            <p:cNvPr id="319457" name="Rectangle 993"/>
            <p:cNvSpPr>
              <a:spLocks noChangeArrowheads="1"/>
            </p:cNvSpPr>
            <p:nvPr/>
          </p:nvSpPr>
          <p:spPr bwMode="auto">
            <a:xfrm>
              <a:off x="3671" y="2891"/>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Shipment</a:t>
              </a:r>
            </a:p>
          </p:txBody>
        </p:sp>
        <p:sp>
          <p:nvSpPr>
            <p:cNvPr id="319458" name="Rectangle 994"/>
            <p:cNvSpPr>
              <a:spLocks noChangeArrowheads="1"/>
            </p:cNvSpPr>
            <p:nvPr/>
          </p:nvSpPr>
          <p:spPr bwMode="auto">
            <a:xfrm>
              <a:off x="3671" y="2740"/>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Pick &amp; Pack Goods</a:t>
              </a:r>
            </a:p>
          </p:txBody>
        </p:sp>
        <p:sp>
          <p:nvSpPr>
            <p:cNvPr id="319459" name="Rectangle 995"/>
            <p:cNvSpPr>
              <a:spLocks noChangeArrowheads="1"/>
            </p:cNvSpPr>
            <p:nvPr/>
          </p:nvSpPr>
          <p:spPr bwMode="auto">
            <a:xfrm>
              <a:off x="3671" y="2599"/>
              <a:ext cx="1172" cy="14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000" smtClean="0">
                <a:solidFill>
                  <a:srgbClr val="000000"/>
                </a:solidFill>
                <a:latin typeface="Arial Narrow" pitchFamily="34" charset="0"/>
              </a:endParaRPr>
            </a:p>
          </p:txBody>
        </p:sp>
        <p:sp>
          <p:nvSpPr>
            <p:cNvPr id="319460" name="Rectangle 996"/>
            <p:cNvSpPr>
              <a:spLocks noChangeArrowheads="1"/>
            </p:cNvSpPr>
            <p:nvPr/>
          </p:nvSpPr>
          <p:spPr bwMode="auto">
            <a:xfrm>
              <a:off x="3671" y="2448"/>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Confirm Delivery</a:t>
              </a:r>
            </a:p>
          </p:txBody>
        </p:sp>
        <p:sp>
          <p:nvSpPr>
            <p:cNvPr id="319461" name="Rectangle 997"/>
            <p:cNvSpPr>
              <a:spLocks noChangeArrowheads="1"/>
            </p:cNvSpPr>
            <p:nvPr/>
          </p:nvSpPr>
          <p:spPr bwMode="auto">
            <a:xfrm>
              <a:off x="3671" y="2146"/>
              <a:ext cx="1172" cy="15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9462" name="Rectangle 998"/>
            <p:cNvSpPr>
              <a:spLocks noChangeArrowheads="1"/>
            </p:cNvSpPr>
            <p:nvPr/>
          </p:nvSpPr>
          <p:spPr bwMode="auto">
            <a:xfrm>
              <a:off x="3671" y="1995"/>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Plan Production &amp; Supply</a:t>
              </a:r>
            </a:p>
          </p:txBody>
        </p:sp>
        <p:sp>
          <p:nvSpPr>
            <p:cNvPr id="319463" name="Rectangle 999"/>
            <p:cNvSpPr>
              <a:spLocks noChangeArrowheads="1"/>
            </p:cNvSpPr>
            <p:nvPr/>
          </p:nvSpPr>
          <p:spPr bwMode="auto">
            <a:xfrm>
              <a:off x="3671" y="1693"/>
              <a:ext cx="1172" cy="15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9464" name="Rectangle 1000"/>
            <p:cNvSpPr>
              <a:spLocks noChangeArrowheads="1"/>
            </p:cNvSpPr>
            <p:nvPr/>
          </p:nvSpPr>
          <p:spPr bwMode="auto">
            <a:xfrm>
              <a:off x="3671" y="1534"/>
              <a:ext cx="1172" cy="159"/>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Report Inventory</a:t>
              </a:r>
            </a:p>
          </p:txBody>
        </p:sp>
        <p:sp>
          <p:nvSpPr>
            <p:cNvPr id="319465" name="Rectangle 1001"/>
            <p:cNvSpPr>
              <a:spLocks noChangeArrowheads="1"/>
            </p:cNvSpPr>
            <p:nvPr/>
          </p:nvSpPr>
          <p:spPr bwMode="auto">
            <a:xfrm>
              <a:off x="3671" y="1383"/>
              <a:ext cx="1172" cy="15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19466" name="Rectangle 1002"/>
            <p:cNvSpPr>
              <a:spLocks noChangeArrowheads="1"/>
            </p:cNvSpPr>
            <p:nvPr/>
          </p:nvSpPr>
          <p:spPr bwMode="auto">
            <a:xfrm>
              <a:off x="3671" y="1232"/>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Agree Purchasing Conditions</a:t>
              </a:r>
            </a:p>
          </p:txBody>
        </p:sp>
        <p:sp>
          <p:nvSpPr>
            <p:cNvPr id="319467" name="Rectangle 1003"/>
            <p:cNvSpPr>
              <a:spLocks noChangeArrowheads="1"/>
            </p:cNvSpPr>
            <p:nvPr/>
          </p:nvSpPr>
          <p:spPr bwMode="auto">
            <a:xfrm>
              <a:off x="3671" y="1081"/>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Maintain Master Data</a:t>
              </a:r>
            </a:p>
          </p:txBody>
        </p:sp>
        <p:sp>
          <p:nvSpPr>
            <p:cNvPr id="319468" name="Rectangle 1004"/>
            <p:cNvSpPr>
              <a:spLocks noChangeArrowheads="1"/>
            </p:cNvSpPr>
            <p:nvPr/>
          </p:nvSpPr>
          <p:spPr bwMode="auto">
            <a:xfrm>
              <a:off x="3671" y="930"/>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Agree on Business Rules</a:t>
              </a:r>
            </a:p>
          </p:txBody>
        </p:sp>
        <p:sp>
          <p:nvSpPr>
            <p:cNvPr id="319469" name="Rectangle 1005"/>
            <p:cNvSpPr>
              <a:spLocks noChangeArrowheads="1"/>
            </p:cNvSpPr>
            <p:nvPr/>
          </p:nvSpPr>
          <p:spPr bwMode="auto">
            <a:xfrm>
              <a:off x="3671" y="762"/>
              <a:ext cx="1172" cy="168"/>
            </a:xfrm>
            <a:prstGeom prst="rect">
              <a:avLst/>
            </a:prstGeom>
            <a:solidFill>
              <a:srgbClr val="1E5262"/>
            </a:solidFill>
            <a:ln w="76200" algn="ctr">
              <a:noFill/>
              <a:miter lim="800000"/>
              <a:headEnd/>
              <a:tailEnd/>
            </a:ln>
            <a:effectLst/>
          </p:spPr>
          <p:txBody>
            <a:bodyPr lIns="36000" tIns="36000" rIns="36000" bIns="36000" anchor="ctr" anchorCtr="1"/>
            <a:lstStyle/>
            <a:p>
              <a:pPr algn="ctr">
                <a:spcBef>
                  <a:spcPct val="50000"/>
                </a:spcBef>
              </a:pPr>
              <a:r>
                <a:rPr lang="en-GB" sz="1200" b="1" smtClean="0">
                  <a:solidFill>
                    <a:srgbClr val="FFFFFF"/>
                  </a:solidFill>
                </a:rPr>
                <a:t>Supplier Process</a:t>
              </a:r>
              <a:endParaRPr lang="en-GB" sz="1200" smtClean="0"/>
            </a:p>
          </p:txBody>
        </p:sp>
        <p:sp>
          <p:nvSpPr>
            <p:cNvPr id="319470" name="Line 1006"/>
            <p:cNvSpPr>
              <a:spLocks noChangeShapeType="1"/>
            </p:cNvSpPr>
            <p:nvPr/>
          </p:nvSpPr>
          <p:spPr bwMode="auto">
            <a:xfrm>
              <a:off x="3671" y="762"/>
              <a:ext cx="1172"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71" name="Line 1007"/>
            <p:cNvSpPr>
              <a:spLocks noChangeShapeType="1"/>
            </p:cNvSpPr>
            <p:nvPr/>
          </p:nvSpPr>
          <p:spPr bwMode="auto">
            <a:xfrm>
              <a:off x="3671" y="4099"/>
              <a:ext cx="1172"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72" name="Line 1008"/>
            <p:cNvSpPr>
              <a:spLocks noChangeShapeType="1"/>
            </p:cNvSpPr>
            <p:nvPr/>
          </p:nvSpPr>
          <p:spPr bwMode="auto">
            <a:xfrm>
              <a:off x="3671" y="762"/>
              <a:ext cx="0" cy="168"/>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73" name="Line 1009"/>
            <p:cNvSpPr>
              <a:spLocks noChangeShapeType="1"/>
            </p:cNvSpPr>
            <p:nvPr/>
          </p:nvSpPr>
          <p:spPr bwMode="auto">
            <a:xfrm>
              <a:off x="4843" y="762"/>
              <a:ext cx="0" cy="168"/>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74" name="Line 1010"/>
            <p:cNvSpPr>
              <a:spLocks noChangeShapeType="1"/>
            </p:cNvSpPr>
            <p:nvPr/>
          </p:nvSpPr>
          <p:spPr bwMode="auto">
            <a:xfrm>
              <a:off x="3671" y="93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75" name="Line 1011"/>
            <p:cNvSpPr>
              <a:spLocks noChangeShapeType="1"/>
            </p:cNvSpPr>
            <p:nvPr/>
          </p:nvSpPr>
          <p:spPr bwMode="auto">
            <a:xfrm>
              <a:off x="4843" y="93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76" name="Line 1012"/>
            <p:cNvSpPr>
              <a:spLocks noChangeShapeType="1"/>
            </p:cNvSpPr>
            <p:nvPr/>
          </p:nvSpPr>
          <p:spPr bwMode="auto">
            <a:xfrm>
              <a:off x="3671" y="108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77" name="Line 1013"/>
            <p:cNvSpPr>
              <a:spLocks noChangeShapeType="1"/>
            </p:cNvSpPr>
            <p:nvPr/>
          </p:nvSpPr>
          <p:spPr bwMode="auto">
            <a:xfrm>
              <a:off x="4843" y="108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78" name="Line 1014"/>
            <p:cNvSpPr>
              <a:spLocks noChangeShapeType="1"/>
            </p:cNvSpPr>
            <p:nvPr/>
          </p:nvSpPr>
          <p:spPr bwMode="auto">
            <a:xfrm>
              <a:off x="3671" y="123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79" name="Line 1015"/>
            <p:cNvSpPr>
              <a:spLocks noChangeShapeType="1"/>
            </p:cNvSpPr>
            <p:nvPr/>
          </p:nvSpPr>
          <p:spPr bwMode="auto">
            <a:xfrm>
              <a:off x="4843" y="123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80" name="Line 1016"/>
            <p:cNvSpPr>
              <a:spLocks noChangeShapeType="1"/>
            </p:cNvSpPr>
            <p:nvPr/>
          </p:nvSpPr>
          <p:spPr bwMode="auto">
            <a:xfrm>
              <a:off x="3671" y="1534"/>
              <a:ext cx="0" cy="159"/>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81" name="Line 1017"/>
            <p:cNvSpPr>
              <a:spLocks noChangeShapeType="1"/>
            </p:cNvSpPr>
            <p:nvPr/>
          </p:nvSpPr>
          <p:spPr bwMode="auto">
            <a:xfrm>
              <a:off x="4843" y="1534"/>
              <a:ext cx="0" cy="159"/>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82" name="Line 1018"/>
            <p:cNvSpPr>
              <a:spLocks noChangeShapeType="1"/>
            </p:cNvSpPr>
            <p:nvPr/>
          </p:nvSpPr>
          <p:spPr bwMode="auto">
            <a:xfrm>
              <a:off x="3671" y="16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83" name="Line 1019"/>
            <p:cNvSpPr>
              <a:spLocks noChangeShapeType="1"/>
            </p:cNvSpPr>
            <p:nvPr/>
          </p:nvSpPr>
          <p:spPr bwMode="auto">
            <a:xfrm>
              <a:off x="4843" y="16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84" name="Line 1020"/>
            <p:cNvSpPr>
              <a:spLocks noChangeShapeType="1"/>
            </p:cNvSpPr>
            <p:nvPr/>
          </p:nvSpPr>
          <p:spPr bwMode="auto">
            <a:xfrm>
              <a:off x="3671" y="1844"/>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85" name="Line 1021"/>
            <p:cNvSpPr>
              <a:spLocks noChangeShapeType="1"/>
            </p:cNvSpPr>
            <p:nvPr/>
          </p:nvSpPr>
          <p:spPr bwMode="auto">
            <a:xfrm>
              <a:off x="4843" y="1844"/>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86" name="Line 1022"/>
            <p:cNvSpPr>
              <a:spLocks noChangeShapeType="1"/>
            </p:cNvSpPr>
            <p:nvPr/>
          </p:nvSpPr>
          <p:spPr bwMode="auto">
            <a:xfrm>
              <a:off x="3671" y="21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19487" name="Line 1023"/>
            <p:cNvSpPr>
              <a:spLocks noChangeShapeType="1"/>
            </p:cNvSpPr>
            <p:nvPr/>
          </p:nvSpPr>
          <p:spPr bwMode="auto">
            <a:xfrm>
              <a:off x="4843" y="21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48" name="Line 1024"/>
            <p:cNvSpPr>
              <a:spLocks noChangeShapeType="1"/>
            </p:cNvSpPr>
            <p:nvPr/>
          </p:nvSpPr>
          <p:spPr bwMode="auto">
            <a:xfrm>
              <a:off x="3671" y="2297"/>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49" name="Line 1025"/>
            <p:cNvSpPr>
              <a:spLocks noChangeShapeType="1"/>
            </p:cNvSpPr>
            <p:nvPr/>
          </p:nvSpPr>
          <p:spPr bwMode="auto">
            <a:xfrm>
              <a:off x="4843" y="2297"/>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50" name="Line 1026"/>
            <p:cNvSpPr>
              <a:spLocks noChangeShapeType="1"/>
            </p:cNvSpPr>
            <p:nvPr/>
          </p:nvSpPr>
          <p:spPr bwMode="auto">
            <a:xfrm>
              <a:off x="3671" y="2599"/>
              <a:ext cx="0" cy="14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51" name="Line 1027"/>
            <p:cNvSpPr>
              <a:spLocks noChangeShapeType="1"/>
            </p:cNvSpPr>
            <p:nvPr/>
          </p:nvSpPr>
          <p:spPr bwMode="auto">
            <a:xfrm>
              <a:off x="4843" y="2599"/>
              <a:ext cx="0" cy="14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52" name="Line 1028"/>
            <p:cNvSpPr>
              <a:spLocks noChangeShapeType="1"/>
            </p:cNvSpPr>
            <p:nvPr/>
          </p:nvSpPr>
          <p:spPr bwMode="auto">
            <a:xfrm>
              <a:off x="3671" y="274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53" name="Line 1029"/>
            <p:cNvSpPr>
              <a:spLocks noChangeShapeType="1"/>
            </p:cNvSpPr>
            <p:nvPr/>
          </p:nvSpPr>
          <p:spPr bwMode="auto">
            <a:xfrm>
              <a:off x="4843" y="274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54" name="Line 1030"/>
            <p:cNvSpPr>
              <a:spLocks noChangeShapeType="1"/>
            </p:cNvSpPr>
            <p:nvPr/>
          </p:nvSpPr>
          <p:spPr bwMode="auto">
            <a:xfrm>
              <a:off x="3671" y="289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55" name="Line 1031"/>
            <p:cNvSpPr>
              <a:spLocks noChangeShapeType="1"/>
            </p:cNvSpPr>
            <p:nvPr/>
          </p:nvSpPr>
          <p:spPr bwMode="auto">
            <a:xfrm>
              <a:off x="4843" y="289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56" name="Line 1032"/>
            <p:cNvSpPr>
              <a:spLocks noChangeShapeType="1"/>
            </p:cNvSpPr>
            <p:nvPr/>
          </p:nvSpPr>
          <p:spPr bwMode="auto">
            <a:xfrm>
              <a:off x="3671" y="304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57" name="Line 1033"/>
            <p:cNvSpPr>
              <a:spLocks noChangeShapeType="1"/>
            </p:cNvSpPr>
            <p:nvPr/>
          </p:nvSpPr>
          <p:spPr bwMode="auto">
            <a:xfrm>
              <a:off x="4843" y="304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58" name="Line 1034"/>
            <p:cNvSpPr>
              <a:spLocks noChangeShapeType="1"/>
            </p:cNvSpPr>
            <p:nvPr/>
          </p:nvSpPr>
          <p:spPr bwMode="auto">
            <a:xfrm>
              <a:off x="3671" y="31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59" name="Line 1035"/>
            <p:cNvSpPr>
              <a:spLocks noChangeShapeType="1"/>
            </p:cNvSpPr>
            <p:nvPr/>
          </p:nvSpPr>
          <p:spPr bwMode="auto">
            <a:xfrm>
              <a:off x="4843" y="31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60" name="Line 1036"/>
            <p:cNvSpPr>
              <a:spLocks noChangeShapeType="1"/>
            </p:cNvSpPr>
            <p:nvPr/>
          </p:nvSpPr>
          <p:spPr bwMode="auto">
            <a:xfrm>
              <a:off x="3671" y="334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61" name="Line 1037"/>
            <p:cNvSpPr>
              <a:spLocks noChangeShapeType="1"/>
            </p:cNvSpPr>
            <p:nvPr/>
          </p:nvSpPr>
          <p:spPr bwMode="auto">
            <a:xfrm>
              <a:off x="4843" y="334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62" name="Line 1038"/>
            <p:cNvSpPr>
              <a:spLocks noChangeShapeType="1"/>
            </p:cNvSpPr>
            <p:nvPr/>
          </p:nvSpPr>
          <p:spPr bwMode="auto">
            <a:xfrm>
              <a:off x="3671" y="349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63" name="Line 1039"/>
            <p:cNvSpPr>
              <a:spLocks noChangeShapeType="1"/>
            </p:cNvSpPr>
            <p:nvPr/>
          </p:nvSpPr>
          <p:spPr bwMode="auto">
            <a:xfrm>
              <a:off x="4843" y="349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64" name="Line 1040"/>
            <p:cNvSpPr>
              <a:spLocks noChangeShapeType="1"/>
            </p:cNvSpPr>
            <p:nvPr/>
          </p:nvSpPr>
          <p:spPr bwMode="auto">
            <a:xfrm>
              <a:off x="3671" y="36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65" name="Line 1041"/>
            <p:cNvSpPr>
              <a:spLocks noChangeShapeType="1"/>
            </p:cNvSpPr>
            <p:nvPr/>
          </p:nvSpPr>
          <p:spPr bwMode="auto">
            <a:xfrm>
              <a:off x="4843" y="36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66" name="Line 1042"/>
            <p:cNvSpPr>
              <a:spLocks noChangeShapeType="1"/>
            </p:cNvSpPr>
            <p:nvPr/>
          </p:nvSpPr>
          <p:spPr bwMode="auto">
            <a:xfrm>
              <a:off x="3671" y="379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67" name="Line 1043"/>
            <p:cNvSpPr>
              <a:spLocks noChangeShapeType="1"/>
            </p:cNvSpPr>
            <p:nvPr/>
          </p:nvSpPr>
          <p:spPr bwMode="auto">
            <a:xfrm>
              <a:off x="4843" y="379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68" name="Line 1044"/>
            <p:cNvSpPr>
              <a:spLocks noChangeShapeType="1"/>
            </p:cNvSpPr>
            <p:nvPr/>
          </p:nvSpPr>
          <p:spPr bwMode="auto">
            <a:xfrm>
              <a:off x="3671" y="138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69" name="Line 1045"/>
            <p:cNvSpPr>
              <a:spLocks noChangeShapeType="1"/>
            </p:cNvSpPr>
            <p:nvPr/>
          </p:nvSpPr>
          <p:spPr bwMode="auto">
            <a:xfrm>
              <a:off x="4843" y="138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70" name="Line 1046"/>
            <p:cNvSpPr>
              <a:spLocks noChangeShapeType="1"/>
            </p:cNvSpPr>
            <p:nvPr/>
          </p:nvSpPr>
          <p:spPr bwMode="auto">
            <a:xfrm>
              <a:off x="3671" y="1081"/>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4871" name="Line 1047"/>
            <p:cNvSpPr>
              <a:spLocks noChangeShapeType="1"/>
            </p:cNvSpPr>
            <p:nvPr/>
          </p:nvSpPr>
          <p:spPr bwMode="auto">
            <a:xfrm>
              <a:off x="3671" y="1383"/>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4872" name="Line 1048"/>
            <p:cNvSpPr>
              <a:spLocks noChangeShapeType="1"/>
            </p:cNvSpPr>
            <p:nvPr/>
          </p:nvSpPr>
          <p:spPr bwMode="auto">
            <a:xfrm>
              <a:off x="3671" y="1232"/>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4873" name="Line 1049"/>
            <p:cNvSpPr>
              <a:spLocks noChangeShapeType="1"/>
            </p:cNvSpPr>
            <p:nvPr/>
          </p:nvSpPr>
          <p:spPr bwMode="auto">
            <a:xfrm>
              <a:off x="3671" y="1844"/>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4874" name="Line 1050"/>
            <p:cNvSpPr>
              <a:spLocks noChangeShapeType="1"/>
            </p:cNvSpPr>
            <p:nvPr/>
          </p:nvSpPr>
          <p:spPr bwMode="auto">
            <a:xfrm>
              <a:off x="3671" y="2297"/>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4875" name="Line 1051"/>
            <p:cNvSpPr>
              <a:spLocks noChangeShapeType="1"/>
            </p:cNvSpPr>
            <p:nvPr/>
          </p:nvSpPr>
          <p:spPr bwMode="auto">
            <a:xfrm>
              <a:off x="3671" y="2740"/>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4876" name="Line 1052"/>
            <p:cNvSpPr>
              <a:spLocks noChangeShapeType="1"/>
            </p:cNvSpPr>
            <p:nvPr/>
          </p:nvSpPr>
          <p:spPr bwMode="auto">
            <a:xfrm>
              <a:off x="3671" y="2891"/>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4877" name="Line 1053"/>
            <p:cNvSpPr>
              <a:spLocks noChangeShapeType="1"/>
            </p:cNvSpPr>
            <p:nvPr/>
          </p:nvSpPr>
          <p:spPr bwMode="auto">
            <a:xfrm>
              <a:off x="3671" y="3042"/>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4878" name="Line 1054"/>
            <p:cNvSpPr>
              <a:spLocks noChangeShapeType="1"/>
            </p:cNvSpPr>
            <p:nvPr/>
          </p:nvSpPr>
          <p:spPr bwMode="auto">
            <a:xfrm>
              <a:off x="3671" y="3193"/>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4879" name="Line 1055"/>
            <p:cNvSpPr>
              <a:spLocks noChangeShapeType="1"/>
            </p:cNvSpPr>
            <p:nvPr/>
          </p:nvSpPr>
          <p:spPr bwMode="auto">
            <a:xfrm>
              <a:off x="3671" y="3344"/>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4880" name="Line 1056"/>
            <p:cNvSpPr>
              <a:spLocks noChangeShapeType="1"/>
            </p:cNvSpPr>
            <p:nvPr/>
          </p:nvSpPr>
          <p:spPr bwMode="auto">
            <a:xfrm>
              <a:off x="3671" y="3797"/>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4881" name="Line 1057"/>
            <p:cNvSpPr>
              <a:spLocks noChangeShapeType="1"/>
            </p:cNvSpPr>
            <p:nvPr/>
          </p:nvSpPr>
          <p:spPr bwMode="auto">
            <a:xfrm>
              <a:off x="3671" y="394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4882" name="Line 1058"/>
            <p:cNvSpPr>
              <a:spLocks noChangeShapeType="1"/>
            </p:cNvSpPr>
            <p:nvPr/>
          </p:nvSpPr>
          <p:spPr bwMode="auto">
            <a:xfrm>
              <a:off x="4843" y="394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26"/>
          <p:cNvGrpSpPr>
            <a:grpSpLocks/>
          </p:cNvGrpSpPr>
          <p:nvPr/>
        </p:nvGrpSpPr>
        <p:grpSpPr bwMode="auto">
          <a:xfrm>
            <a:off x="3924300" y="1211263"/>
            <a:ext cx="2025650" cy="5294312"/>
            <a:chOff x="2472" y="763"/>
            <a:chExt cx="1276" cy="3335"/>
          </a:xfrm>
        </p:grpSpPr>
        <p:sp>
          <p:nvSpPr>
            <p:cNvPr id="333527" name="Rectangle 727"/>
            <p:cNvSpPr>
              <a:spLocks noChangeArrowheads="1"/>
            </p:cNvSpPr>
            <p:nvPr/>
          </p:nvSpPr>
          <p:spPr bwMode="auto">
            <a:xfrm>
              <a:off x="2472" y="3041"/>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Receipt Notification</a:t>
              </a:r>
            </a:p>
          </p:txBody>
        </p:sp>
        <p:sp>
          <p:nvSpPr>
            <p:cNvPr id="333528" name="Rectangle 728"/>
            <p:cNvSpPr>
              <a:spLocks noChangeArrowheads="1"/>
            </p:cNvSpPr>
            <p:nvPr/>
          </p:nvSpPr>
          <p:spPr bwMode="auto">
            <a:xfrm>
              <a:off x="2472" y="2286"/>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endParaRPr lang="en-US" sz="1100" smtClean="0">
                <a:solidFill>
                  <a:srgbClr val="000000"/>
                </a:solidFill>
                <a:latin typeface="Arial Narrow" pitchFamily="34" charset="0"/>
              </a:endParaRPr>
            </a:p>
          </p:txBody>
        </p:sp>
        <p:sp>
          <p:nvSpPr>
            <p:cNvPr id="333529" name="Rectangle 729"/>
            <p:cNvSpPr>
              <a:spLocks noChangeArrowheads="1"/>
            </p:cNvSpPr>
            <p:nvPr/>
          </p:nvSpPr>
          <p:spPr bwMode="auto">
            <a:xfrm>
              <a:off x="2472" y="1833"/>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Consumption Forecast</a:t>
              </a:r>
            </a:p>
          </p:txBody>
        </p:sp>
        <p:sp>
          <p:nvSpPr>
            <p:cNvPr id="333530" name="Rectangle 730"/>
            <p:cNvSpPr>
              <a:spLocks noChangeArrowheads="1"/>
            </p:cNvSpPr>
            <p:nvPr/>
          </p:nvSpPr>
          <p:spPr bwMode="auto">
            <a:xfrm>
              <a:off x="2472" y="3947"/>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Physical Payment</a:t>
              </a:r>
            </a:p>
          </p:txBody>
        </p:sp>
        <p:sp>
          <p:nvSpPr>
            <p:cNvPr id="333531" name="Rectangle 731"/>
            <p:cNvSpPr>
              <a:spLocks noChangeArrowheads="1"/>
            </p:cNvSpPr>
            <p:nvPr/>
          </p:nvSpPr>
          <p:spPr bwMode="auto">
            <a:xfrm>
              <a:off x="2472" y="3796"/>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Remittance Notification</a:t>
              </a:r>
            </a:p>
          </p:txBody>
        </p:sp>
        <p:sp>
          <p:nvSpPr>
            <p:cNvPr id="333532" name="Rectangle 732"/>
            <p:cNvSpPr>
              <a:spLocks noChangeArrowheads="1"/>
            </p:cNvSpPr>
            <p:nvPr/>
          </p:nvSpPr>
          <p:spPr bwMode="auto">
            <a:xfrm>
              <a:off x="2472" y="3645"/>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Invoice Confirmation</a:t>
              </a:r>
            </a:p>
          </p:txBody>
        </p:sp>
        <p:sp>
          <p:nvSpPr>
            <p:cNvPr id="333533" name="Rectangle 733"/>
            <p:cNvSpPr>
              <a:spLocks noChangeArrowheads="1"/>
            </p:cNvSpPr>
            <p:nvPr/>
          </p:nvSpPr>
          <p:spPr bwMode="auto">
            <a:xfrm>
              <a:off x="2472" y="3494"/>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Self-Billing Invoice</a:t>
              </a:r>
            </a:p>
          </p:txBody>
        </p:sp>
        <p:sp>
          <p:nvSpPr>
            <p:cNvPr id="333534" name="Rectangle 734"/>
            <p:cNvSpPr>
              <a:spLocks noChangeArrowheads="1"/>
            </p:cNvSpPr>
            <p:nvPr/>
          </p:nvSpPr>
          <p:spPr bwMode="auto">
            <a:xfrm>
              <a:off x="2472" y="3343"/>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Invoice</a:t>
              </a:r>
            </a:p>
          </p:txBody>
        </p:sp>
        <p:sp>
          <p:nvSpPr>
            <p:cNvPr id="333535" name="Rectangle 735"/>
            <p:cNvSpPr>
              <a:spLocks noChangeArrowheads="1"/>
            </p:cNvSpPr>
            <p:nvPr/>
          </p:nvSpPr>
          <p:spPr bwMode="auto">
            <a:xfrm>
              <a:off x="2472" y="3192"/>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Consumption Report</a:t>
              </a:r>
            </a:p>
          </p:txBody>
        </p:sp>
        <p:sp>
          <p:nvSpPr>
            <p:cNvPr id="333536" name="Rectangle 736"/>
            <p:cNvSpPr>
              <a:spLocks noChangeArrowheads="1"/>
            </p:cNvSpPr>
            <p:nvPr/>
          </p:nvSpPr>
          <p:spPr bwMode="auto">
            <a:xfrm>
              <a:off x="2472" y="2890"/>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Physical Shipment of Goods</a:t>
              </a:r>
            </a:p>
          </p:txBody>
        </p:sp>
        <p:sp>
          <p:nvSpPr>
            <p:cNvPr id="333537" name="Rectangle 737"/>
            <p:cNvSpPr>
              <a:spLocks noChangeArrowheads="1"/>
            </p:cNvSpPr>
            <p:nvPr/>
          </p:nvSpPr>
          <p:spPr bwMode="auto">
            <a:xfrm>
              <a:off x="2472" y="2739"/>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Despatch Notification</a:t>
              </a:r>
            </a:p>
          </p:txBody>
        </p:sp>
        <p:sp>
          <p:nvSpPr>
            <p:cNvPr id="333538" name="Rectangle 738"/>
            <p:cNvSpPr>
              <a:spLocks noChangeArrowheads="1"/>
            </p:cNvSpPr>
            <p:nvPr/>
          </p:nvSpPr>
          <p:spPr bwMode="auto">
            <a:xfrm>
              <a:off x="2472" y="2588"/>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Delivery Plan</a:t>
              </a:r>
            </a:p>
          </p:txBody>
        </p:sp>
        <p:sp>
          <p:nvSpPr>
            <p:cNvPr id="333539" name="Rectangle 739"/>
            <p:cNvSpPr>
              <a:spLocks noChangeArrowheads="1"/>
            </p:cNvSpPr>
            <p:nvPr/>
          </p:nvSpPr>
          <p:spPr bwMode="auto">
            <a:xfrm>
              <a:off x="2472" y="2437"/>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PO/Net Requirements Confirmation</a:t>
              </a:r>
            </a:p>
          </p:txBody>
        </p:sp>
        <p:sp>
          <p:nvSpPr>
            <p:cNvPr id="333540" name="Rectangle 740"/>
            <p:cNvSpPr>
              <a:spLocks noChangeArrowheads="1"/>
            </p:cNvSpPr>
            <p:nvPr/>
          </p:nvSpPr>
          <p:spPr bwMode="auto">
            <a:xfrm>
              <a:off x="2472" y="2135"/>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endParaRPr lang="en-US" sz="1100" smtClean="0">
                <a:solidFill>
                  <a:srgbClr val="000000"/>
                </a:solidFill>
                <a:latin typeface="Arial Narrow" pitchFamily="34" charset="0"/>
              </a:endParaRPr>
            </a:p>
          </p:txBody>
        </p:sp>
        <p:sp>
          <p:nvSpPr>
            <p:cNvPr id="333541" name="Rectangle 741"/>
            <p:cNvSpPr>
              <a:spLocks noChangeArrowheads="1"/>
            </p:cNvSpPr>
            <p:nvPr/>
          </p:nvSpPr>
          <p:spPr bwMode="auto">
            <a:xfrm>
              <a:off x="2472" y="1984"/>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Replenishment Forecast</a:t>
              </a:r>
            </a:p>
          </p:txBody>
        </p:sp>
        <p:sp>
          <p:nvSpPr>
            <p:cNvPr id="333542" name="Rectangle 742"/>
            <p:cNvSpPr>
              <a:spLocks noChangeArrowheads="1"/>
            </p:cNvSpPr>
            <p:nvPr/>
          </p:nvSpPr>
          <p:spPr bwMode="auto">
            <a:xfrm>
              <a:off x="2472" y="1682"/>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Net Requirements</a:t>
              </a:r>
            </a:p>
          </p:txBody>
        </p:sp>
        <p:sp>
          <p:nvSpPr>
            <p:cNvPr id="333543" name="Rectangle 743"/>
            <p:cNvSpPr>
              <a:spLocks noChangeArrowheads="1"/>
            </p:cNvSpPr>
            <p:nvPr/>
          </p:nvSpPr>
          <p:spPr bwMode="auto">
            <a:xfrm>
              <a:off x="2472" y="1531"/>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Purchase Order</a:t>
              </a:r>
            </a:p>
          </p:txBody>
        </p:sp>
        <p:sp>
          <p:nvSpPr>
            <p:cNvPr id="333544" name="Rectangle 744"/>
            <p:cNvSpPr>
              <a:spLocks noChangeArrowheads="1"/>
            </p:cNvSpPr>
            <p:nvPr/>
          </p:nvSpPr>
          <p:spPr bwMode="auto">
            <a:xfrm>
              <a:off x="2472" y="1380"/>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Inventory</a:t>
              </a:r>
            </a:p>
          </p:txBody>
        </p:sp>
        <p:sp>
          <p:nvSpPr>
            <p:cNvPr id="333545" name="Rectangle 745"/>
            <p:cNvSpPr>
              <a:spLocks noChangeArrowheads="1"/>
            </p:cNvSpPr>
            <p:nvPr/>
          </p:nvSpPr>
          <p:spPr bwMode="auto">
            <a:xfrm>
              <a:off x="2472" y="1229"/>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Purchase Conditions</a:t>
              </a:r>
            </a:p>
          </p:txBody>
        </p:sp>
        <p:sp>
          <p:nvSpPr>
            <p:cNvPr id="333546" name="Rectangle 746"/>
            <p:cNvSpPr>
              <a:spLocks noChangeArrowheads="1"/>
            </p:cNvSpPr>
            <p:nvPr/>
          </p:nvSpPr>
          <p:spPr bwMode="auto">
            <a:xfrm>
              <a:off x="2472" y="1078"/>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Item Master Data</a:t>
              </a:r>
            </a:p>
          </p:txBody>
        </p:sp>
        <p:sp>
          <p:nvSpPr>
            <p:cNvPr id="333547" name="Rectangle 747"/>
            <p:cNvSpPr>
              <a:spLocks noChangeArrowheads="1"/>
            </p:cNvSpPr>
            <p:nvPr/>
          </p:nvSpPr>
          <p:spPr bwMode="auto">
            <a:xfrm>
              <a:off x="2472" y="927"/>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Integration Agreement</a:t>
              </a:r>
            </a:p>
          </p:txBody>
        </p:sp>
        <p:sp>
          <p:nvSpPr>
            <p:cNvPr id="333548" name="Rectangle 748"/>
            <p:cNvSpPr>
              <a:spLocks noChangeArrowheads="1"/>
            </p:cNvSpPr>
            <p:nvPr/>
          </p:nvSpPr>
          <p:spPr bwMode="auto">
            <a:xfrm>
              <a:off x="2472" y="763"/>
              <a:ext cx="1276" cy="164"/>
            </a:xfrm>
            <a:prstGeom prst="rect">
              <a:avLst/>
            </a:prstGeom>
            <a:solidFill>
              <a:srgbClr val="1E5262"/>
            </a:solidFill>
            <a:ln w="76200" algn="ctr">
              <a:noFill/>
              <a:miter lim="800000"/>
              <a:headEnd/>
              <a:tailEnd/>
            </a:ln>
            <a:effectLst/>
          </p:spPr>
          <p:txBody>
            <a:bodyPr lIns="36000" tIns="36000" rIns="36000" bIns="36000" anchor="ctr" anchorCtr="1"/>
            <a:lstStyle/>
            <a:p>
              <a:pPr algn="ctr">
                <a:spcBef>
                  <a:spcPct val="50000"/>
                </a:spcBef>
              </a:pPr>
              <a:r>
                <a:rPr lang="en-GB" sz="1200" b="1" smtClean="0">
                  <a:solidFill>
                    <a:srgbClr val="FFFFFF"/>
                  </a:solidFill>
                </a:rPr>
                <a:t>Transactions</a:t>
              </a:r>
              <a:endParaRPr lang="en-GB" sz="1200" smtClean="0"/>
            </a:p>
          </p:txBody>
        </p:sp>
        <p:sp>
          <p:nvSpPr>
            <p:cNvPr id="333549" name="Line 749"/>
            <p:cNvSpPr>
              <a:spLocks noChangeShapeType="1"/>
            </p:cNvSpPr>
            <p:nvPr/>
          </p:nvSpPr>
          <p:spPr bwMode="auto">
            <a:xfrm>
              <a:off x="2472" y="763"/>
              <a:ext cx="1276"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50" name="Line 750"/>
            <p:cNvSpPr>
              <a:spLocks noChangeShapeType="1"/>
            </p:cNvSpPr>
            <p:nvPr/>
          </p:nvSpPr>
          <p:spPr bwMode="auto">
            <a:xfrm>
              <a:off x="2472" y="4098"/>
              <a:ext cx="1276"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51" name="Line 751"/>
            <p:cNvSpPr>
              <a:spLocks noChangeShapeType="1"/>
            </p:cNvSpPr>
            <p:nvPr/>
          </p:nvSpPr>
          <p:spPr bwMode="auto">
            <a:xfrm>
              <a:off x="2472" y="763"/>
              <a:ext cx="0" cy="164"/>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52" name="Line 752"/>
            <p:cNvSpPr>
              <a:spLocks noChangeShapeType="1"/>
            </p:cNvSpPr>
            <p:nvPr/>
          </p:nvSpPr>
          <p:spPr bwMode="auto">
            <a:xfrm>
              <a:off x="3748" y="763"/>
              <a:ext cx="0" cy="164"/>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53" name="Line 753"/>
            <p:cNvSpPr>
              <a:spLocks noChangeShapeType="1"/>
            </p:cNvSpPr>
            <p:nvPr/>
          </p:nvSpPr>
          <p:spPr bwMode="auto">
            <a:xfrm>
              <a:off x="2472" y="92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54" name="Line 754"/>
            <p:cNvSpPr>
              <a:spLocks noChangeShapeType="1"/>
            </p:cNvSpPr>
            <p:nvPr/>
          </p:nvSpPr>
          <p:spPr bwMode="auto">
            <a:xfrm>
              <a:off x="3748" y="92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55" name="Line 755"/>
            <p:cNvSpPr>
              <a:spLocks noChangeShapeType="1"/>
            </p:cNvSpPr>
            <p:nvPr/>
          </p:nvSpPr>
          <p:spPr bwMode="auto">
            <a:xfrm>
              <a:off x="2472" y="107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56" name="Line 756"/>
            <p:cNvSpPr>
              <a:spLocks noChangeShapeType="1"/>
            </p:cNvSpPr>
            <p:nvPr/>
          </p:nvSpPr>
          <p:spPr bwMode="auto">
            <a:xfrm>
              <a:off x="3748" y="107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57" name="Line 757"/>
            <p:cNvSpPr>
              <a:spLocks noChangeShapeType="1"/>
            </p:cNvSpPr>
            <p:nvPr/>
          </p:nvSpPr>
          <p:spPr bwMode="auto">
            <a:xfrm>
              <a:off x="2472" y="122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58" name="Line 758"/>
            <p:cNvSpPr>
              <a:spLocks noChangeShapeType="1"/>
            </p:cNvSpPr>
            <p:nvPr/>
          </p:nvSpPr>
          <p:spPr bwMode="auto">
            <a:xfrm>
              <a:off x="3748" y="122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59" name="Line 759"/>
            <p:cNvSpPr>
              <a:spLocks noChangeShapeType="1"/>
            </p:cNvSpPr>
            <p:nvPr/>
          </p:nvSpPr>
          <p:spPr bwMode="auto">
            <a:xfrm>
              <a:off x="2472" y="153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60" name="Line 760"/>
            <p:cNvSpPr>
              <a:spLocks noChangeShapeType="1"/>
            </p:cNvSpPr>
            <p:nvPr/>
          </p:nvSpPr>
          <p:spPr bwMode="auto">
            <a:xfrm>
              <a:off x="3748" y="153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61" name="Line 761"/>
            <p:cNvSpPr>
              <a:spLocks noChangeShapeType="1"/>
            </p:cNvSpPr>
            <p:nvPr/>
          </p:nvSpPr>
          <p:spPr bwMode="auto">
            <a:xfrm>
              <a:off x="2472" y="168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62" name="Line 762"/>
            <p:cNvSpPr>
              <a:spLocks noChangeShapeType="1"/>
            </p:cNvSpPr>
            <p:nvPr/>
          </p:nvSpPr>
          <p:spPr bwMode="auto">
            <a:xfrm>
              <a:off x="3748" y="168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63" name="Line 763"/>
            <p:cNvSpPr>
              <a:spLocks noChangeShapeType="1"/>
            </p:cNvSpPr>
            <p:nvPr/>
          </p:nvSpPr>
          <p:spPr bwMode="auto">
            <a:xfrm>
              <a:off x="2472" y="1833"/>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64" name="Line 764"/>
            <p:cNvSpPr>
              <a:spLocks noChangeShapeType="1"/>
            </p:cNvSpPr>
            <p:nvPr/>
          </p:nvSpPr>
          <p:spPr bwMode="auto">
            <a:xfrm>
              <a:off x="3748" y="1833"/>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65" name="Line 765"/>
            <p:cNvSpPr>
              <a:spLocks noChangeShapeType="1"/>
            </p:cNvSpPr>
            <p:nvPr/>
          </p:nvSpPr>
          <p:spPr bwMode="auto">
            <a:xfrm>
              <a:off x="2472" y="213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66" name="Line 766"/>
            <p:cNvSpPr>
              <a:spLocks noChangeShapeType="1"/>
            </p:cNvSpPr>
            <p:nvPr/>
          </p:nvSpPr>
          <p:spPr bwMode="auto">
            <a:xfrm>
              <a:off x="3748" y="213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67" name="Line 767"/>
            <p:cNvSpPr>
              <a:spLocks noChangeShapeType="1"/>
            </p:cNvSpPr>
            <p:nvPr/>
          </p:nvSpPr>
          <p:spPr bwMode="auto">
            <a:xfrm>
              <a:off x="2472" y="228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68" name="Line 768"/>
            <p:cNvSpPr>
              <a:spLocks noChangeShapeType="1"/>
            </p:cNvSpPr>
            <p:nvPr/>
          </p:nvSpPr>
          <p:spPr bwMode="auto">
            <a:xfrm>
              <a:off x="3748" y="228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69" name="Line 769"/>
            <p:cNvSpPr>
              <a:spLocks noChangeShapeType="1"/>
            </p:cNvSpPr>
            <p:nvPr/>
          </p:nvSpPr>
          <p:spPr bwMode="auto">
            <a:xfrm>
              <a:off x="2472" y="258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70" name="Line 770"/>
            <p:cNvSpPr>
              <a:spLocks noChangeShapeType="1"/>
            </p:cNvSpPr>
            <p:nvPr/>
          </p:nvSpPr>
          <p:spPr bwMode="auto">
            <a:xfrm>
              <a:off x="3748" y="258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71" name="Line 771"/>
            <p:cNvSpPr>
              <a:spLocks noChangeShapeType="1"/>
            </p:cNvSpPr>
            <p:nvPr/>
          </p:nvSpPr>
          <p:spPr bwMode="auto">
            <a:xfrm>
              <a:off x="2472" y="273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72" name="Line 772"/>
            <p:cNvSpPr>
              <a:spLocks noChangeShapeType="1"/>
            </p:cNvSpPr>
            <p:nvPr/>
          </p:nvSpPr>
          <p:spPr bwMode="auto">
            <a:xfrm>
              <a:off x="3748" y="273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73" name="Line 773"/>
            <p:cNvSpPr>
              <a:spLocks noChangeShapeType="1"/>
            </p:cNvSpPr>
            <p:nvPr/>
          </p:nvSpPr>
          <p:spPr bwMode="auto">
            <a:xfrm>
              <a:off x="2472" y="289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74" name="Line 774"/>
            <p:cNvSpPr>
              <a:spLocks noChangeShapeType="1"/>
            </p:cNvSpPr>
            <p:nvPr/>
          </p:nvSpPr>
          <p:spPr bwMode="auto">
            <a:xfrm>
              <a:off x="3748" y="289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75" name="Line 775"/>
            <p:cNvSpPr>
              <a:spLocks noChangeShapeType="1"/>
            </p:cNvSpPr>
            <p:nvPr/>
          </p:nvSpPr>
          <p:spPr bwMode="auto">
            <a:xfrm>
              <a:off x="2472" y="3041"/>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76" name="Line 776"/>
            <p:cNvSpPr>
              <a:spLocks noChangeShapeType="1"/>
            </p:cNvSpPr>
            <p:nvPr/>
          </p:nvSpPr>
          <p:spPr bwMode="auto">
            <a:xfrm>
              <a:off x="3748" y="3041"/>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77" name="Line 777"/>
            <p:cNvSpPr>
              <a:spLocks noChangeShapeType="1"/>
            </p:cNvSpPr>
            <p:nvPr/>
          </p:nvSpPr>
          <p:spPr bwMode="auto">
            <a:xfrm>
              <a:off x="2472" y="334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78" name="Line 778"/>
            <p:cNvSpPr>
              <a:spLocks noChangeShapeType="1"/>
            </p:cNvSpPr>
            <p:nvPr/>
          </p:nvSpPr>
          <p:spPr bwMode="auto">
            <a:xfrm>
              <a:off x="3748" y="334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79" name="Line 779"/>
            <p:cNvSpPr>
              <a:spLocks noChangeShapeType="1"/>
            </p:cNvSpPr>
            <p:nvPr/>
          </p:nvSpPr>
          <p:spPr bwMode="auto">
            <a:xfrm>
              <a:off x="2472" y="349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80" name="Line 780"/>
            <p:cNvSpPr>
              <a:spLocks noChangeShapeType="1"/>
            </p:cNvSpPr>
            <p:nvPr/>
          </p:nvSpPr>
          <p:spPr bwMode="auto">
            <a:xfrm>
              <a:off x="3748" y="349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81" name="Line 781"/>
            <p:cNvSpPr>
              <a:spLocks noChangeShapeType="1"/>
            </p:cNvSpPr>
            <p:nvPr/>
          </p:nvSpPr>
          <p:spPr bwMode="auto">
            <a:xfrm>
              <a:off x="2472" y="364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82" name="Line 782"/>
            <p:cNvSpPr>
              <a:spLocks noChangeShapeType="1"/>
            </p:cNvSpPr>
            <p:nvPr/>
          </p:nvSpPr>
          <p:spPr bwMode="auto">
            <a:xfrm>
              <a:off x="3748" y="364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83" name="Line 783"/>
            <p:cNvSpPr>
              <a:spLocks noChangeShapeType="1"/>
            </p:cNvSpPr>
            <p:nvPr/>
          </p:nvSpPr>
          <p:spPr bwMode="auto">
            <a:xfrm>
              <a:off x="2472" y="379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84" name="Line 784"/>
            <p:cNvSpPr>
              <a:spLocks noChangeShapeType="1"/>
            </p:cNvSpPr>
            <p:nvPr/>
          </p:nvSpPr>
          <p:spPr bwMode="auto">
            <a:xfrm>
              <a:off x="3748" y="379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85" name="Line 785"/>
            <p:cNvSpPr>
              <a:spLocks noChangeShapeType="1"/>
            </p:cNvSpPr>
            <p:nvPr/>
          </p:nvSpPr>
          <p:spPr bwMode="auto">
            <a:xfrm>
              <a:off x="2472" y="394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86" name="Line 786"/>
            <p:cNvSpPr>
              <a:spLocks noChangeShapeType="1"/>
            </p:cNvSpPr>
            <p:nvPr/>
          </p:nvSpPr>
          <p:spPr bwMode="auto">
            <a:xfrm>
              <a:off x="3748" y="394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87" name="Line 787"/>
            <p:cNvSpPr>
              <a:spLocks noChangeShapeType="1"/>
            </p:cNvSpPr>
            <p:nvPr/>
          </p:nvSpPr>
          <p:spPr bwMode="auto">
            <a:xfrm>
              <a:off x="2472" y="138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88" name="Line 788"/>
            <p:cNvSpPr>
              <a:spLocks noChangeShapeType="1"/>
            </p:cNvSpPr>
            <p:nvPr/>
          </p:nvSpPr>
          <p:spPr bwMode="auto">
            <a:xfrm>
              <a:off x="3748" y="138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589" name="AutoShape 789"/>
            <p:cNvSpPr>
              <a:spLocks noChangeArrowheads="1"/>
            </p:cNvSpPr>
            <p:nvPr/>
          </p:nvSpPr>
          <p:spPr bwMode="auto">
            <a:xfrm rot="16200000" flipV="1">
              <a:off x="3634" y="962"/>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590" name="AutoShape 790"/>
            <p:cNvSpPr>
              <a:spLocks noChangeArrowheads="1"/>
            </p:cNvSpPr>
            <p:nvPr/>
          </p:nvSpPr>
          <p:spPr bwMode="auto">
            <a:xfrm rot="16200000" flipV="1">
              <a:off x="3637" y="1112"/>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591" name="AutoShape 791"/>
            <p:cNvSpPr>
              <a:spLocks noChangeArrowheads="1"/>
            </p:cNvSpPr>
            <p:nvPr/>
          </p:nvSpPr>
          <p:spPr bwMode="auto">
            <a:xfrm rot="16200000" flipV="1">
              <a:off x="3633" y="1262"/>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592" name="AutoShape 792"/>
            <p:cNvSpPr>
              <a:spLocks noChangeArrowheads="1"/>
            </p:cNvSpPr>
            <p:nvPr/>
          </p:nvSpPr>
          <p:spPr bwMode="auto">
            <a:xfrm rot="16200000" flipV="1">
              <a:off x="3636" y="1424"/>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593" name="AutoShape 793"/>
            <p:cNvSpPr>
              <a:spLocks noChangeArrowheads="1"/>
            </p:cNvSpPr>
            <p:nvPr/>
          </p:nvSpPr>
          <p:spPr bwMode="auto">
            <a:xfrm rot="16200000" flipV="1">
              <a:off x="3632" y="1567"/>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594" name="AutoShape 794"/>
            <p:cNvSpPr>
              <a:spLocks noChangeArrowheads="1"/>
            </p:cNvSpPr>
            <p:nvPr/>
          </p:nvSpPr>
          <p:spPr bwMode="auto">
            <a:xfrm rot="16200000" flipV="1">
              <a:off x="3635" y="1705"/>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595" name="AutoShape 795"/>
            <p:cNvSpPr>
              <a:spLocks noChangeArrowheads="1"/>
            </p:cNvSpPr>
            <p:nvPr/>
          </p:nvSpPr>
          <p:spPr bwMode="auto">
            <a:xfrm rot="16200000" flipV="1">
              <a:off x="3638" y="1881"/>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596" name="AutoShape 796"/>
            <p:cNvSpPr>
              <a:spLocks noChangeArrowheads="1"/>
            </p:cNvSpPr>
            <p:nvPr/>
          </p:nvSpPr>
          <p:spPr bwMode="auto">
            <a:xfrm rot="16200000" flipV="1">
              <a:off x="3642" y="2023"/>
              <a:ext cx="68" cy="61"/>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597" name="AutoShape 797"/>
            <p:cNvSpPr>
              <a:spLocks noChangeArrowheads="1"/>
            </p:cNvSpPr>
            <p:nvPr/>
          </p:nvSpPr>
          <p:spPr bwMode="auto">
            <a:xfrm rot="16200000" flipV="1">
              <a:off x="3627" y="3096"/>
              <a:ext cx="68" cy="61"/>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598" name="AutoShape 798"/>
            <p:cNvSpPr>
              <a:spLocks noChangeArrowheads="1"/>
            </p:cNvSpPr>
            <p:nvPr/>
          </p:nvSpPr>
          <p:spPr bwMode="auto">
            <a:xfrm rot="16200000" flipV="1">
              <a:off x="3630" y="3240"/>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599" name="AutoShape 799"/>
            <p:cNvSpPr>
              <a:spLocks noChangeArrowheads="1"/>
            </p:cNvSpPr>
            <p:nvPr/>
          </p:nvSpPr>
          <p:spPr bwMode="auto">
            <a:xfrm rot="16200000" flipV="1">
              <a:off x="3633" y="3530"/>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600" name="AutoShape 800"/>
            <p:cNvSpPr>
              <a:spLocks noChangeArrowheads="1"/>
            </p:cNvSpPr>
            <p:nvPr/>
          </p:nvSpPr>
          <p:spPr bwMode="auto">
            <a:xfrm rot="16200000" flipV="1">
              <a:off x="3629" y="3672"/>
              <a:ext cx="68" cy="61"/>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601" name="AutoShape 801"/>
            <p:cNvSpPr>
              <a:spLocks noChangeArrowheads="1"/>
            </p:cNvSpPr>
            <p:nvPr/>
          </p:nvSpPr>
          <p:spPr bwMode="auto">
            <a:xfrm rot="16200000" flipV="1">
              <a:off x="3632" y="3823"/>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602" name="AutoShape 802"/>
            <p:cNvSpPr>
              <a:spLocks noChangeArrowheads="1"/>
            </p:cNvSpPr>
            <p:nvPr/>
          </p:nvSpPr>
          <p:spPr bwMode="auto">
            <a:xfrm rot="16200000" flipV="1">
              <a:off x="3635" y="3987"/>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603" name="AutoShape 803"/>
            <p:cNvSpPr>
              <a:spLocks noChangeArrowheads="1"/>
            </p:cNvSpPr>
            <p:nvPr/>
          </p:nvSpPr>
          <p:spPr bwMode="auto">
            <a:xfrm rot="5400000" flipH="1" flipV="1">
              <a:off x="2519" y="965"/>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604" name="AutoShape 804"/>
            <p:cNvSpPr>
              <a:spLocks noChangeArrowheads="1"/>
            </p:cNvSpPr>
            <p:nvPr/>
          </p:nvSpPr>
          <p:spPr bwMode="auto">
            <a:xfrm rot="5400000" flipH="1" flipV="1">
              <a:off x="2522" y="1115"/>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605" name="AutoShape 805"/>
            <p:cNvSpPr>
              <a:spLocks noChangeArrowheads="1"/>
            </p:cNvSpPr>
            <p:nvPr/>
          </p:nvSpPr>
          <p:spPr bwMode="auto">
            <a:xfrm rot="5400000" flipH="1" flipV="1">
              <a:off x="2518" y="1265"/>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606" name="AutoShape 806"/>
            <p:cNvSpPr>
              <a:spLocks noChangeArrowheads="1"/>
            </p:cNvSpPr>
            <p:nvPr/>
          </p:nvSpPr>
          <p:spPr bwMode="auto">
            <a:xfrm rot="5400000" flipH="1" flipV="1">
              <a:off x="2521" y="1433"/>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607" name="AutoShape 807"/>
            <p:cNvSpPr>
              <a:spLocks noChangeArrowheads="1"/>
            </p:cNvSpPr>
            <p:nvPr/>
          </p:nvSpPr>
          <p:spPr bwMode="auto">
            <a:xfrm rot="5400000" flipH="1" flipV="1">
              <a:off x="2518" y="3379"/>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608" name="AutoShape 808"/>
            <p:cNvSpPr>
              <a:spLocks noChangeArrowheads="1"/>
            </p:cNvSpPr>
            <p:nvPr/>
          </p:nvSpPr>
          <p:spPr bwMode="auto">
            <a:xfrm rot="5400000" flipH="1" flipV="1">
              <a:off x="2514" y="3676"/>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609" name="AutoShape 809"/>
            <p:cNvSpPr>
              <a:spLocks noChangeArrowheads="1"/>
            </p:cNvSpPr>
            <p:nvPr/>
          </p:nvSpPr>
          <p:spPr bwMode="auto">
            <a:xfrm rot="5400000" flipH="1" flipV="1">
              <a:off x="2520" y="2484"/>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610" name="AutoShape 810"/>
            <p:cNvSpPr>
              <a:spLocks noChangeArrowheads="1"/>
            </p:cNvSpPr>
            <p:nvPr/>
          </p:nvSpPr>
          <p:spPr bwMode="auto">
            <a:xfrm rot="5400000" flipH="1" flipV="1">
              <a:off x="2524" y="2633"/>
              <a:ext cx="68" cy="61"/>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611" name="AutoShape 811"/>
            <p:cNvSpPr>
              <a:spLocks noChangeArrowheads="1"/>
            </p:cNvSpPr>
            <p:nvPr/>
          </p:nvSpPr>
          <p:spPr bwMode="auto">
            <a:xfrm rot="5400000" flipH="1" flipV="1">
              <a:off x="2515" y="2781"/>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612" name="AutoShape 812"/>
            <p:cNvSpPr>
              <a:spLocks noChangeArrowheads="1"/>
            </p:cNvSpPr>
            <p:nvPr/>
          </p:nvSpPr>
          <p:spPr bwMode="auto">
            <a:xfrm rot="5400000" flipH="1" flipV="1">
              <a:off x="2518" y="2924"/>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grpSp>
      <p:grpSp>
        <p:nvGrpSpPr>
          <p:cNvPr id="3" name="Group 2"/>
          <p:cNvGrpSpPr>
            <a:grpSpLocks/>
          </p:cNvGrpSpPr>
          <p:nvPr/>
        </p:nvGrpSpPr>
        <p:grpSpPr bwMode="auto">
          <a:xfrm>
            <a:off x="2051050" y="1211263"/>
            <a:ext cx="1871663" cy="5294312"/>
            <a:chOff x="1292" y="763"/>
            <a:chExt cx="1179" cy="3335"/>
          </a:xfrm>
        </p:grpSpPr>
        <p:sp>
          <p:nvSpPr>
            <p:cNvPr id="332803" name="Rectangle 3"/>
            <p:cNvSpPr>
              <a:spLocks noChangeArrowheads="1"/>
            </p:cNvSpPr>
            <p:nvPr/>
          </p:nvSpPr>
          <p:spPr bwMode="auto">
            <a:xfrm>
              <a:off x="1292" y="3796"/>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Create Remittance Advice</a:t>
              </a:r>
            </a:p>
          </p:txBody>
        </p:sp>
        <p:sp>
          <p:nvSpPr>
            <p:cNvPr id="332804" name="Rectangle 4"/>
            <p:cNvSpPr>
              <a:spLocks noChangeArrowheads="1"/>
            </p:cNvSpPr>
            <p:nvPr/>
          </p:nvSpPr>
          <p:spPr bwMode="auto">
            <a:xfrm>
              <a:off x="1292" y="2286"/>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805" name="Rectangle 5"/>
            <p:cNvSpPr>
              <a:spLocks noChangeArrowheads="1"/>
            </p:cNvSpPr>
            <p:nvPr/>
          </p:nvSpPr>
          <p:spPr bwMode="auto">
            <a:xfrm>
              <a:off x="1292" y="1833"/>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spcBef>
                  <a:spcPct val="50000"/>
                </a:spcBef>
              </a:pPr>
              <a:endParaRPr lang="en-US" sz="1100" smtClean="0">
                <a:solidFill>
                  <a:srgbClr val="000000"/>
                </a:solidFill>
                <a:latin typeface="Arial Narrow" pitchFamily="34" charset="0"/>
              </a:endParaRPr>
            </a:p>
          </p:txBody>
        </p:sp>
        <p:sp>
          <p:nvSpPr>
            <p:cNvPr id="332806" name="Rectangle 6"/>
            <p:cNvSpPr>
              <a:spLocks noChangeArrowheads="1"/>
            </p:cNvSpPr>
            <p:nvPr/>
          </p:nvSpPr>
          <p:spPr bwMode="auto">
            <a:xfrm>
              <a:off x="1292" y="3947"/>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Initiate Payment</a:t>
              </a:r>
            </a:p>
          </p:txBody>
        </p:sp>
        <p:sp>
          <p:nvSpPr>
            <p:cNvPr id="332807" name="Rectangle 7"/>
            <p:cNvSpPr>
              <a:spLocks noChangeArrowheads="1"/>
            </p:cNvSpPr>
            <p:nvPr/>
          </p:nvSpPr>
          <p:spPr bwMode="auto">
            <a:xfrm>
              <a:off x="1292" y="3645"/>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 Confirmation</a:t>
              </a:r>
            </a:p>
          </p:txBody>
        </p:sp>
        <p:sp>
          <p:nvSpPr>
            <p:cNvPr id="332808" name="Rectangle 8"/>
            <p:cNvSpPr>
              <a:spLocks noChangeArrowheads="1"/>
            </p:cNvSpPr>
            <p:nvPr/>
          </p:nvSpPr>
          <p:spPr bwMode="auto">
            <a:xfrm>
              <a:off x="1292" y="3494"/>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Create Self-Billing Invoice</a:t>
              </a:r>
            </a:p>
          </p:txBody>
        </p:sp>
        <p:sp>
          <p:nvSpPr>
            <p:cNvPr id="332809" name="Rectangle 9"/>
            <p:cNvSpPr>
              <a:spLocks noChangeArrowheads="1"/>
            </p:cNvSpPr>
            <p:nvPr/>
          </p:nvSpPr>
          <p:spPr bwMode="auto">
            <a:xfrm>
              <a:off x="1292" y="3343"/>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 Receipt</a:t>
              </a:r>
            </a:p>
          </p:txBody>
        </p:sp>
        <p:sp>
          <p:nvSpPr>
            <p:cNvPr id="332810" name="Rectangle 10"/>
            <p:cNvSpPr>
              <a:spLocks noChangeArrowheads="1"/>
            </p:cNvSpPr>
            <p:nvPr/>
          </p:nvSpPr>
          <p:spPr bwMode="auto">
            <a:xfrm>
              <a:off x="1292" y="3192"/>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Consume Goods</a:t>
              </a:r>
            </a:p>
          </p:txBody>
        </p:sp>
        <p:sp>
          <p:nvSpPr>
            <p:cNvPr id="332811" name="Rectangle 11"/>
            <p:cNvSpPr>
              <a:spLocks noChangeArrowheads="1"/>
            </p:cNvSpPr>
            <p:nvPr/>
          </p:nvSpPr>
          <p:spPr bwMode="auto">
            <a:xfrm>
              <a:off x="1292" y="3041"/>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Check Goods</a:t>
              </a:r>
            </a:p>
          </p:txBody>
        </p:sp>
        <p:sp>
          <p:nvSpPr>
            <p:cNvPr id="332812" name="Rectangle 12"/>
            <p:cNvSpPr>
              <a:spLocks noChangeArrowheads="1"/>
            </p:cNvSpPr>
            <p:nvPr/>
          </p:nvSpPr>
          <p:spPr bwMode="auto">
            <a:xfrm>
              <a:off x="1292" y="2890"/>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Receipt of Goods</a:t>
              </a:r>
            </a:p>
          </p:txBody>
        </p:sp>
        <p:sp>
          <p:nvSpPr>
            <p:cNvPr id="332813" name="Rectangle 13"/>
            <p:cNvSpPr>
              <a:spLocks noChangeArrowheads="1"/>
            </p:cNvSpPr>
            <p:nvPr/>
          </p:nvSpPr>
          <p:spPr bwMode="auto">
            <a:xfrm>
              <a:off x="1292" y="2739"/>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Await Shipment</a:t>
              </a:r>
            </a:p>
          </p:txBody>
        </p:sp>
        <p:sp>
          <p:nvSpPr>
            <p:cNvPr id="332814" name="Rectangle 14"/>
            <p:cNvSpPr>
              <a:spLocks noChangeArrowheads="1"/>
            </p:cNvSpPr>
            <p:nvPr/>
          </p:nvSpPr>
          <p:spPr bwMode="auto">
            <a:xfrm>
              <a:off x="1292" y="2588"/>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815" name="Rectangle 15"/>
            <p:cNvSpPr>
              <a:spLocks noChangeArrowheads="1"/>
            </p:cNvSpPr>
            <p:nvPr/>
          </p:nvSpPr>
          <p:spPr bwMode="auto">
            <a:xfrm>
              <a:off x="1292" y="2437"/>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Integrate Information</a:t>
              </a:r>
            </a:p>
          </p:txBody>
        </p:sp>
        <p:sp>
          <p:nvSpPr>
            <p:cNvPr id="332816" name="Rectangle 16"/>
            <p:cNvSpPr>
              <a:spLocks noChangeArrowheads="1"/>
            </p:cNvSpPr>
            <p:nvPr/>
          </p:nvSpPr>
          <p:spPr bwMode="auto">
            <a:xfrm>
              <a:off x="1292" y="2135"/>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817" name="Rectangle 17"/>
            <p:cNvSpPr>
              <a:spLocks noChangeArrowheads="1"/>
            </p:cNvSpPr>
            <p:nvPr/>
          </p:nvSpPr>
          <p:spPr bwMode="auto">
            <a:xfrm>
              <a:off x="1292" y="1984"/>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Gather Material Requirements</a:t>
              </a:r>
            </a:p>
          </p:txBody>
        </p:sp>
        <p:sp>
          <p:nvSpPr>
            <p:cNvPr id="332818" name="Rectangle 18"/>
            <p:cNvSpPr>
              <a:spLocks noChangeArrowheads="1"/>
            </p:cNvSpPr>
            <p:nvPr/>
          </p:nvSpPr>
          <p:spPr bwMode="auto">
            <a:xfrm>
              <a:off x="1292" y="1682"/>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819" name="Rectangle 19"/>
            <p:cNvSpPr>
              <a:spLocks noChangeArrowheads="1"/>
            </p:cNvSpPr>
            <p:nvPr/>
          </p:nvSpPr>
          <p:spPr bwMode="auto">
            <a:xfrm>
              <a:off x="1292" y="1531"/>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Report Inventory</a:t>
              </a:r>
            </a:p>
          </p:txBody>
        </p:sp>
        <p:sp>
          <p:nvSpPr>
            <p:cNvPr id="332820" name="Rectangle 20"/>
            <p:cNvSpPr>
              <a:spLocks noChangeArrowheads="1"/>
            </p:cNvSpPr>
            <p:nvPr/>
          </p:nvSpPr>
          <p:spPr bwMode="auto">
            <a:xfrm>
              <a:off x="1292" y="1380"/>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821" name="Rectangle 21"/>
            <p:cNvSpPr>
              <a:spLocks noChangeArrowheads="1"/>
            </p:cNvSpPr>
            <p:nvPr/>
          </p:nvSpPr>
          <p:spPr bwMode="auto">
            <a:xfrm>
              <a:off x="1292" y="1229"/>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Agree Purchasing Conditions</a:t>
              </a:r>
            </a:p>
          </p:txBody>
        </p:sp>
        <p:sp>
          <p:nvSpPr>
            <p:cNvPr id="332822" name="Rectangle 22"/>
            <p:cNvSpPr>
              <a:spLocks noChangeArrowheads="1"/>
            </p:cNvSpPr>
            <p:nvPr/>
          </p:nvSpPr>
          <p:spPr bwMode="auto">
            <a:xfrm>
              <a:off x="1292" y="1078"/>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Maintain Master Data</a:t>
              </a:r>
            </a:p>
          </p:txBody>
        </p:sp>
        <p:sp>
          <p:nvSpPr>
            <p:cNvPr id="332823" name="Rectangle 23"/>
            <p:cNvSpPr>
              <a:spLocks noChangeArrowheads="1"/>
            </p:cNvSpPr>
            <p:nvPr/>
          </p:nvSpPr>
          <p:spPr bwMode="auto">
            <a:xfrm>
              <a:off x="1292" y="927"/>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Agree on Business Rules</a:t>
              </a:r>
            </a:p>
          </p:txBody>
        </p:sp>
        <p:sp>
          <p:nvSpPr>
            <p:cNvPr id="332824" name="Rectangle 24"/>
            <p:cNvSpPr>
              <a:spLocks noChangeArrowheads="1"/>
            </p:cNvSpPr>
            <p:nvPr/>
          </p:nvSpPr>
          <p:spPr bwMode="auto">
            <a:xfrm>
              <a:off x="1292" y="763"/>
              <a:ext cx="1179" cy="164"/>
            </a:xfrm>
            <a:prstGeom prst="rect">
              <a:avLst/>
            </a:prstGeom>
            <a:solidFill>
              <a:srgbClr val="1E5262"/>
            </a:solidFill>
            <a:ln w="76200" algn="ctr">
              <a:noFill/>
              <a:miter lim="800000"/>
              <a:headEnd/>
              <a:tailEnd/>
            </a:ln>
            <a:effectLst/>
          </p:spPr>
          <p:txBody>
            <a:bodyPr lIns="36000" tIns="36000" rIns="36000" bIns="36000" anchor="ctr" anchorCtr="1"/>
            <a:lstStyle/>
            <a:p>
              <a:pPr algn="ctr">
                <a:spcBef>
                  <a:spcPct val="50000"/>
                </a:spcBef>
              </a:pPr>
              <a:r>
                <a:rPr lang="en-GB" sz="1200" b="1" smtClean="0">
                  <a:solidFill>
                    <a:srgbClr val="FFFFFF"/>
                  </a:solidFill>
                </a:rPr>
                <a:t>Manufacturer Process</a:t>
              </a:r>
              <a:endParaRPr lang="en-GB" sz="1200" smtClean="0"/>
            </a:p>
          </p:txBody>
        </p:sp>
        <p:sp>
          <p:nvSpPr>
            <p:cNvPr id="332825" name="Line 25"/>
            <p:cNvSpPr>
              <a:spLocks noChangeShapeType="1"/>
            </p:cNvSpPr>
            <p:nvPr/>
          </p:nvSpPr>
          <p:spPr bwMode="auto">
            <a:xfrm>
              <a:off x="1292" y="763"/>
              <a:ext cx="1179"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26" name="Line 26"/>
            <p:cNvSpPr>
              <a:spLocks noChangeShapeType="1"/>
            </p:cNvSpPr>
            <p:nvPr/>
          </p:nvSpPr>
          <p:spPr bwMode="auto">
            <a:xfrm>
              <a:off x="1292" y="4098"/>
              <a:ext cx="1179"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27" name="Line 27"/>
            <p:cNvSpPr>
              <a:spLocks noChangeShapeType="1"/>
            </p:cNvSpPr>
            <p:nvPr/>
          </p:nvSpPr>
          <p:spPr bwMode="auto">
            <a:xfrm>
              <a:off x="1292" y="763"/>
              <a:ext cx="0" cy="164"/>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28" name="Line 28"/>
            <p:cNvSpPr>
              <a:spLocks noChangeShapeType="1"/>
            </p:cNvSpPr>
            <p:nvPr/>
          </p:nvSpPr>
          <p:spPr bwMode="auto">
            <a:xfrm>
              <a:off x="2471" y="763"/>
              <a:ext cx="0" cy="164"/>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29" name="Line 29"/>
            <p:cNvSpPr>
              <a:spLocks noChangeShapeType="1"/>
            </p:cNvSpPr>
            <p:nvPr/>
          </p:nvSpPr>
          <p:spPr bwMode="auto">
            <a:xfrm>
              <a:off x="1292" y="92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30" name="Line 30"/>
            <p:cNvSpPr>
              <a:spLocks noChangeShapeType="1"/>
            </p:cNvSpPr>
            <p:nvPr/>
          </p:nvSpPr>
          <p:spPr bwMode="auto">
            <a:xfrm>
              <a:off x="2471" y="92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31" name="Line 31"/>
            <p:cNvSpPr>
              <a:spLocks noChangeShapeType="1"/>
            </p:cNvSpPr>
            <p:nvPr/>
          </p:nvSpPr>
          <p:spPr bwMode="auto">
            <a:xfrm>
              <a:off x="1292" y="107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32" name="Line 32"/>
            <p:cNvSpPr>
              <a:spLocks noChangeShapeType="1"/>
            </p:cNvSpPr>
            <p:nvPr/>
          </p:nvSpPr>
          <p:spPr bwMode="auto">
            <a:xfrm>
              <a:off x="2471" y="107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33" name="Line 33"/>
            <p:cNvSpPr>
              <a:spLocks noChangeShapeType="1"/>
            </p:cNvSpPr>
            <p:nvPr/>
          </p:nvSpPr>
          <p:spPr bwMode="auto">
            <a:xfrm>
              <a:off x="1292" y="122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34" name="Line 34"/>
            <p:cNvSpPr>
              <a:spLocks noChangeShapeType="1"/>
            </p:cNvSpPr>
            <p:nvPr/>
          </p:nvSpPr>
          <p:spPr bwMode="auto">
            <a:xfrm>
              <a:off x="2471" y="122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35" name="Line 35"/>
            <p:cNvSpPr>
              <a:spLocks noChangeShapeType="1"/>
            </p:cNvSpPr>
            <p:nvPr/>
          </p:nvSpPr>
          <p:spPr bwMode="auto">
            <a:xfrm>
              <a:off x="1292" y="153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36" name="Line 36"/>
            <p:cNvSpPr>
              <a:spLocks noChangeShapeType="1"/>
            </p:cNvSpPr>
            <p:nvPr/>
          </p:nvSpPr>
          <p:spPr bwMode="auto">
            <a:xfrm>
              <a:off x="2471" y="153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37" name="Line 37"/>
            <p:cNvSpPr>
              <a:spLocks noChangeShapeType="1"/>
            </p:cNvSpPr>
            <p:nvPr/>
          </p:nvSpPr>
          <p:spPr bwMode="auto">
            <a:xfrm>
              <a:off x="1292" y="168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38" name="Line 38"/>
            <p:cNvSpPr>
              <a:spLocks noChangeShapeType="1"/>
            </p:cNvSpPr>
            <p:nvPr/>
          </p:nvSpPr>
          <p:spPr bwMode="auto">
            <a:xfrm>
              <a:off x="2471" y="168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39" name="Line 39"/>
            <p:cNvSpPr>
              <a:spLocks noChangeShapeType="1"/>
            </p:cNvSpPr>
            <p:nvPr/>
          </p:nvSpPr>
          <p:spPr bwMode="auto">
            <a:xfrm>
              <a:off x="1292" y="1833"/>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40" name="Line 40"/>
            <p:cNvSpPr>
              <a:spLocks noChangeShapeType="1"/>
            </p:cNvSpPr>
            <p:nvPr/>
          </p:nvSpPr>
          <p:spPr bwMode="auto">
            <a:xfrm>
              <a:off x="2471" y="1833"/>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41" name="Line 41"/>
            <p:cNvSpPr>
              <a:spLocks noChangeShapeType="1"/>
            </p:cNvSpPr>
            <p:nvPr/>
          </p:nvSpPr>
          <p:spPr bwMode="auto">
            <a:xfrm>
              <a:off x="1292" y="213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42" name="Line 42"/>
            <p:cNvSpPr>
              <a:spLocks noChangeShapeType="1"/>
            </p:cNvSpPr>
            <p:nvPr/>
          </p:nvSpPr>
          <p:spPr bwMode="auto">
            <a:xfrm>
              <a:off x="2471" y="213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43" name="Line 43"/>
            <p:cNvSpPr>
              <a:spLocks noChangeShapeType="1"/>
            </p:cNvSpPr>
            <p:nvPr/>
          </p:nvSpPr>
          <p:spPr bwMode="auto">
            <a:xfrm>
              <a:off x="1292" y="228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44" name="Line 44"/>
            <p:cNvSpPr>
              <a:spLocks noChangeShapeType="1"/>
            </p:cNvSpPr>
            <p:nvPr/>
          </p:nvSpPr>
          <p:spPr bwMode="auto">
            <a:xfrm>
              <a:off x="2471" y="228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45" name="Line 45"/>
            <p:cNvSpPr>
              <a:spLocks noChangeShapeType="1"/>
            </p:cNvSpPr>
            <p:nvPr/>
          </p:nvSpPr>
          <p:spPr bwMode="auto">
            <a:xfrm>
              <a:off x="1292" y="258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46" name="Line 46"/>
            <p:cNvSpPr>
              <a:spLocks noChangeShapeType="1"/>
            </p:cNvSpPr>
            <p:nvPr/>
          </p:nvSpPr>
          <p:spPr bwMode="auto">
            <a:xfrm>
              <a:off x="2471" y="258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47" name="Line 47"/>
            <p:cNvSpPr>
              <a:spLocks noChangeShapeType="1"/>
            </p:cNvSpPr>
            <p:nvPr/>
          </p:nvSpPr>
          <p:spPr bwMode="auto">
            <a:xfrm>
              <a:off x="1292" y="273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48" name="Line 48"/>
            <p:cNvSpPr>
              <a:spLocks noChangeShapeType="1"/>
            </p:cNvSpPr>
            <p:nvPr/>
          </p:nvSpPr>
          <p:spPr bwMode="auto">
            <a:xfrm>
              <a:off x="2471" y="273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49" name="Line 49"/>
            <p:cNvSpPr>
              <a:spLocks noChangeShapeType="1"/>
            </p:cNvSpPr>
            <p:nvPr/>
          </p:nvSpPr>
          <p:spPr bwMode="auto">
            <a:xfrm>
              <a:off x="1292" y="289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50" name="Line 50"/>
            <p:cNvSpPr>
              <a:spLocks noChangeShapeType="1"/>
            </p:cNvSpPr>
            <p:nvPr/>
          </p:nvSpPr>
          <p:spPr bwMode="auto">
            <a:xfrm>
              <a:off x="2471" y="289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51" name="Line 51"/>
            <p:cNvSpPr>
              <a:spLocks noChangeShapeType="1"/>
            </p:cNvSpPr>
            <p:nvPr/>
          </p:nvSpPr>
          <p:spPr bwMode="auto">
            <a:xfrm>
              <a:off x="1292" y="304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52" name="Line 52"/>
            <p:cNvSpPr>
              <a:spLocks noChangeShapeType="1"/>
            </p:cNvSpPr>
            <p:nvPr/>
          </p:nvSpPr>
          <p:spPr bwMode="auto">
            <a:xfrm>
              <a:off x="2471" y="304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53" name="Line 53"/>
            <p:cNvSpPr>
              <a:spLocks noChangeShapeType="1"/>
            </p:cNvSpPr>
            <p:nvPr/>
          </p:nvSpPr>
          <p:spPr bwMode="auto">
            <a:xfrm>
              <a:off x="1292" y="319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54" name="Line 54"/>
            <p:cNvSpPr>
              <a:spLocks noChangeShapeType="1"/>
            </p:cNvSpPr>
            <p:nvPr/>
          </p:nvSpPr>
          <p:spPr bwMode="auto">
            <a:xfrm>
              <a:off x="2471" y="319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55" name="Line 55"/>
            <p:cNvSpPr>
              <a:spLocks noChangeShapeType="1"/>
            </p:cNvSpPr>
            <p:nvPr/>
          </p:nvSpPr>
          <p:spPr bwMode="auto">
            <a:xfrm>
              <a:off x="1292" y="334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56" name="Line 56"/>
            <p:cNvSpPr>
              <a:spLocks noChangeShapeType="1"/>
            </p:cNvSpPr>
            <p:nvPr/>
          </p:nvSpPr>
          <p:spPr bwMode="auto">
            <a:xfrm>
              <a:off x="2471" y="334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57" name="Line 57"/>
            <p:cNvSpPr>
              <a:spLocks noChangeShapeType="1"/>
            </p:cNvSpPr>
            <p:nvPr/>
          </p:nvSpPr>
          <p:spPr bwMode="auto">
            <a:xfrm>
              <a:off x="1292" y="349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58" name="Line 58"/>
            <p:cNvSpPr>
              <a:spLocks noChangeShapeType="1"/>
            </p:cNvSpPr>
            <p:nvPr/>
          </p:nvSpPr>
          <p:spPr bwMode="auto">
            <a:xfrm>
              <a:off x="2471" y="349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59" name="Line 59"/>
            <p:cNvSpPr>
              <a:spLocks noChangeShapeType="1"/>
            </p:cNvSpPr>
            <p:nvPr/>
          </p:nvSpPr>
          <p:spPr bwMode="auto">
            <a:xfrm>
              <a:off x="1292" y="364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60" name="Line 60"/>
            <p:cNvSpPr>
              <a:spLocks noChangeShapeType="1"/>
            </p:cNvSpPr>
            <p:nvPr/>
          </p:nvSpPr>
          <p:spPr bwMode="auto">
            <a:xfrm>
              <a:off x="2471" y="364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61" name="Line 61"/>
            <p:cNvSpPr>
              <a:spLocks noChangeShapeType="1"/>
            </p:cNvSpPr>
            <p:nvPr/>
          </p:nvSpPr>
          <p:spPr bwMode="auto">
            <a:xfrm>
              <a:off x="1292" y="379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62" name="Line 62"/>
            <p:cNvSpPr>
              <a:spLocks noChangeShapeType="1"/>
            </p:cNvSpPr>
            <p:nvPr/>
          </p:nvSpPr>
          <p:spPr bwMode="auto">
            <a:xfrm>
              <a:off x="2471" y="379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63" name="Line 63"/>
            <p:cNvSpPr>
              <a:spLocks noChangeShapeType="1"/>
            </p:cNvSpPr>
            <p:nvPr/>
          </p:nvSpPr>
          <p:spPr bwMode="auto">
            <a:xfrm>
              <a:off x="1292" y="138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64" name="Line 64"/>
            <p:cNvSpPr>
              <a:spLocks noChangeShapeType="1"/>
            </p:cNvSpPr>
            <p:nvPr/>
          </p:nvSpPr>
          <p:spPr bwMode="auto">
            <a:xfrm>
              <a:off x="2471" y="138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65" name="Line 65"/>
            <p:cNvSpPr>
              <a:spLocks noChangeShapeType="1"/>
            </p:cNvSpPr>
            <p:nvPr/>
          </p:nvSpPr>
          <p:spPr bwMode="auto">
            <a:xfrm>
              <a:off x="1292" y="1078"/>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2866" name="Line 66"/>
            <p:cNvSpPr>
              <a:spLocks noChangeShapeType="1"/>
            </p:cNvSpPr>
            <p:nvPr/>
          </p:nvSpPr>
          <p:spPr bwMode="auto">
            <a:xfrm>
              <a:off x="1292" y="1380"/>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2867" name="Line 67"/>
            <p:cNvSpPr>
              <a:spLocks noChangeShapeType="1"/>
            </p:cNvSpPr>
            <p:nvPr/>
          </p:nvSpPr>
          <p:spPr bwMode="auto">
            <a:xfrm>
              <a:off x="1292" y="1229"/>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2868" name="Line 68"/>
            <p:cNvSpPr>
              <a:spLocks noChangeShapeType="1"/>
            </p:cNvSpPr>
            <p:nvPr/>
          </p:nvSpPr>
          <p:spPr bwMode="auto">
            <a:xfrm>
              <a:off x="1292" y="1833"/>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2869" name="Line 69"/>
            <p:cNvSpPr>
              <a:spLocks noChangeShapeType="1"/>
            </p:cNvSpPr>
            <p:nvPr/>
          </p:nvSpPr>
          <p:spPr bwMode="auto">
            <a:xfrm>
              <a:off x="1292" y="2286"/>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2870" name="Line 70"/>
            <p:cNvSpPr>
              <a:spLocks noChangeShapeType="1"/>
            </p:cNvSpPr>
            <p:nvPr/>
          </p:nvSpPr>
          <p:spPr bwMode="auto">
            <a:xfrm>
              <a:off x="1292" y="2739"/>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2871" name="Line 71"/>
            <p:cNvSpPr>
              <a:spLocks noChangeShapeType="1"/>
            </p:cNvSpPr>
            <p:nvPr/>
          </p:nvSpPr>
          <p:spPr bwMode="auto">
            <a:xfrm>
              <a:off x="1292" y="2890"/>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2872" name="Line 72"/>
            <p:cNvSpPr>
              <a:spLocks noChangeShapeType="1"/>
            </p:cNvSpPr>
            <p:nvPr/>
          </p:nvSpPr>
          <p:spPr bwMode="auto">
            <a:xfrm>
              <a:off x="1292" y="3041"/>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2873" name="Line 73"/>
            <p:cNvSpPr>
              <a:spLocks noChangeShapeType="1"/>
            </p:cNvSpPr>
            <p:nvPr/>
          </p:nvSpPr>
          <p:spPr bwMode="auto">
            <a:xfrm>
              <a:off x="1292" y="3192"/>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2874" name="Line 74"/>
            <p:cNvSpPr>
              <a:spLocks noChangeShapeType="1"/>
            </p:cNvSpPr>
            <p:nvPr/>
          </p:nvSpPr>
          <p:spPr bwMode="auto">
            <a:xfrm>
              <a:off x="1292" y="3343"/>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2875" name="Line 75"/>
            <p:cNvSpPr>
              <a:spLocks noChangeShapeType="1"/>
            </p:cNvSpPr>
            <p:nvPr/>
          </p:nvSpPr>
          <p:spPr bwMode="auto">
            <a:xfrm>
              <a:off x="1292" y="3796"/>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2876" name="Line 76"/>
            <p:cNvSpPr>
              <a:spLocks noChangeShapeType="1"/>
            </p:cNvSpPr>
            <p:nvPr/>
          </p:nvSpPr>
          <p:spPr bwMode="auto">
            <a:xfrm>
              <a:off x="1292" y="394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877" name="Line 77"/>
            <p:cNvSpPr>
              <a:spLocks noChangeShapeType="1"/>
            </p:cNvSpPr>
            <p:nvPr/>
          </p:nvSpPr>
          <p:spPr bwMode="auto">
            <a:xfrm>
              <a:off x="2471" y="394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grpSp>
      <p:grpSp>
        <p:nvGrpSpPr>
          <p:cNvPr id="4" name="Group 154"/>
          <p:cNvGrpSpPr>
            <a:grpSpLocks/>
          </p:cNvGrpSpPr>
          <p:nvPr/>
        </p:nvGrpSpPr>
        <p:grpSpPr bwMode="auto">
          <a:xfrm>
            <a:off x="187325" y="1204913"/>
            <a:ext cx="1871663" cy="5305425"/>
            <a:chOff x="118" y="759"/>
            <a:chExt cx="1179" cy="3342"/>
          </a:xfrm>
        </p:grpSpPr>
        <p:sp>
          <p:nvSpPr>
            <p:cNvPr id="332955" name="Rectangle 155"/>
            <p:cNvSpPr>
              <a:spLocks noChangeArrowheads="1"/>
            </p:cNvSpPr>
            <p:nvPr/>
          </p:nvSpPr>
          <p:spPr bwMode="auto">
            <a:xfrm>
              <a:off x="118" y="3044"/>
              <a:ext cx="1179" cy="151"/>
            </a:xfrm>
            <a:prstGeom prst="rect">
              <a:avLst/>
            </a:prstGeom>
            <a:solidFill>
              <a:srgbClr val="AED9E7"/>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956" name="Rectangle 156"/>
            <p:cNvSpPr>
              <a:spLocks noChangeArrowheads="1"/>
            </p:cNvSpPr>
            <p:nvPr/>
          </p:nvSpPr>
          <p:spPr bwMode="auto">
            <a:xfrm>
              <a:off x="118" y="2289"/>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957" name="Rectangle 157"/>
            <p:cNvSpPr>
              <a:spLocks noChangeArrowheads="1"/>
            </p:cNvSpPr>
            <p:nvPr/>
          </p:nvSpPr>
          <p:spPr bwMode="auto">
            <a:xfrm>
              <a:off x="118" y="1836"/>
              <a:ext cx="1179"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endParaRPr lang="en-US" sz="1100" smtClean="0">
                <a:solidFill>
                  <a:srgbClr val="000000"/>
                </a:solidFill>
                <a:latin typeface="Arial Narrow" pitchFamily="34" charset="0"/>
              </a:endParaRPr>
            </a:p>
          </p:txBody>
        </p:sp>
        <p:sp>
          <p:nvSpPr>
            <p:cNvPr id="332958" name="Rectangle 158"/>
            <p:cNvSpPr>
              <a:spLocks noChangeArrowheads="1"/>
            </p:cNvSpPr>
            <p:nvPr/>
          </p:nvSpPr>
          <p:spPr bwMode="auto">
            <a:xfrm>
              <a:off x="118" y="3950"/>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959" name="Rectangle 159"/>
            <p:cNvSpPr>
              <a:spLocks noChangeArrowheads="1"/>
            </p:cNvSpPr>
            <p:nvPr/>
          </p:nvSpPr>
          <p:spPr bwMode="auto">
            <a:xfrm>
              <a:off x="118" y="3799"/>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960" name="Rectangle 160"/>
            <p:cNvSpPr>
              <a:spLocks noChangeArrowheads="1"/>
            </p:cNvSpPr>
            <p:nvPr/>
          </p:nvSpPr>
          <p:spPr bwMode="auto">
            <a:xfrm>
              <a:off x="118" y="3648"/>
              <a:ext cx="1179" cy="151"/>
            </a:xfrm>
            <a:prstGeom prst="rect">
              <a:avLst/>
            </a:prstGeom>
            <a:solidFill>
              <a:srgbClr val="6EC5DC"/>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Financial Settlement</a:t>
              </a:r>
            </a:p>
          </p:txBody>
        </p:sp>
        <p:sp>
          <p:nvSpPr>
            <p:cNvPr id="332961" name="Rectangle 161"/>
            <p:cNvSpPr>
              <a:spLocks noChangeArrowheads="1"/>
            </p:cNvSpPr>
            <p:nvPr/>
          </p:nvSpPr>
          <p:spPr bwMode="auto">
            <a:xfrm>
              <a:off x="118" y="3497"/>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962" name="Rectangle 162"/>
            <p:cNvSpPr>
              <a:spLocks noChangeArrowheads="1"/>
            </p:cNvSpPr>
            <p:nvPr/>
          </p:nvSpPr>
          <p:spPr bwMode="auto">
            <a:xfrm>
              <a:off x="118" y="3346"/>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963" name="Rectangle 163"/>
            <p:cNvSpPr>
              <a:spLocks noChangeArrowheads="1"/>
            </p:cNvSpPr>
            <p:nvPr/>
          </p:nvSpPr>
          <p:spPr bwMode="auto">
            <a:xfrm>
              <a:off x="118" y="3195"/>
              <a:ext cx="1179" cy="151"/>
            </a:xfrm>
            <a:prstGeom prst="rect">
              <a:avLst/>
            </a:prstGeom>
            <a:solidFill>
              <a:srgbClr val="AED9E7"/>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964" name="Rectangle 164"/>
            <p:cNvSpPr>
              <a:spLocks noChangeArrowheads="1"/>
            </p:cNvSpPr>
            <p:nvPr/>
          </p:nvSpPr>
          <p:spPr bwMode="auto">
            <a:xfrm>
              <a:off x="118" y="2893"/>
              <a:ext cx="1179"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Despatch, Receipt &amp; Consumption</a:t>
              </a:r>
            </a:p>
          </p:txBody>
        </p:sp>
        <p:sp>
          <p:nvSpPr>
            <p:cNvPr id="332965" name="Rectangle 165"/>
            <p:cNvSpPr>
              <a:spLocks noChangeArrowheads="1"/>
            </p:cNvSpPr>
            <p:nvPr/>
          </p:nvSpPr>
          <p:spPr bwMode="auto">
            <a:xfrm>
              <a:off x="118" y="2742"/>
              <a:ext cx="1179" cy="151"/>
            </a:xfrm>
            <a:prstGeom prst="rect">
              <a:avLst/>
            </a:prstGeom>
            <a:solidFill>
              <a:srgbClr val="AED9E7"/>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966" name="Rectangle 166"/>
            <p:cNvSpPr>
              <a:spLocks noChangeArrowheads="1"/>
            </p:cNvSpPr>
            <p:nvPr/>
          </p:nvSpPr>
          <p:spPr bwMode="auto">
            <a:xfrm>
              <a:off x="118" y="2591"/>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967" name="Rectangle 167"/>
            <p:cNvSpPr>
              <a:spLocks noChangeArrowheads="1"/>
            </p:cNvSpPr>
            <p:nvPr/>
          </p:nvSpPr>
          <p:spPr bwMode="auto">
            <a:xfrm>
              <a:off x="118" y="2440"/>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968" name="Rectangle 168"/>
            <p:cNvSpPr>
              <a:spLocks noChangeArrowheads="1"/>
            </p:cNvSpPr>
            <p:nvPr/>
          </p:nvSpPr>
          <p:spPr bwMode="auto">
            <a:xfrm>
              <a:off x="118" y="2138"/>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969" name="Rectangle 169"/>
            <p:cNvSpPr>
              <a:spLocks noChangeArrowheads="1"/>
            </p:cNvSpPr>
            <p:nvPr/>
          </p:nvSpPr>
          <p:spPr bwMode="auto">
            <a:xfrm>
              <a:off x="118" y="1987"/>
              <a:ext cx="1179"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Demand and Supply Signals</a:t>
              </a:r>
            </a:p>
          </p:txBody>
        </p:sp>
        <p:sp>
          <p:nvSpPr>
            <p:cNvPr id="332970" name="Rectangle 170"/>
            <p:cNvSpPr>
              <a:spLocks noChangeArrowheads="1"/>
            </p:cNvSpPr>
            <p:nvPr/>
          </p:nvSpPr>
          <p:spPr bwMode="auto">
            <a:xfrm>
              <a:off x="118" y="1685"/>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971" name="Rectangle 171"/>
            <p:cNvSpPr>
              <a:spLocks noChangeArrowheads="1"/>
            </p:cNvSpPr>
            <p:nvPr/>
          </p:nvSpPr>
          <p:spPr bwMode="auto">
            <a:xfrm>
              <a:off x="118" y="1534"/>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972" name="Rectangle 172"/>
            <p:cNvSpPr>
              <a:spLocks noChangeArrowheads="1"/>
            </p:cNvSpPr>
            <p:nvPr/>
          </p:nvSpPr>
          <p:spPr bwMode="auto">
            <a:xfrm>
              <a:off x="118" y="1383"/>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2973" name="Rectangle 173"/>
            <p:cNvSpPr>
              <a:spLocks noChangeArrowheads="1"/>
            </p:cNvSpPr>
            <p:nvPr/>
          </p:nvSpPr>
          <p:spPr bwMode="auto">
            <a:xfrm>
              <a:off x="118" y="1232"/>
              <a:ext cx="1179"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Purchasing Conditions</a:t>
              </a:r>
            </a:p>
          </p:txBody>
        </p:sp>
        <p:sp>
          <p:nvSpPr>
            <p:cNvPr id="332974" name="Rectangle 174"/>
            <p:cNvSpPr>
              <a:spLocks noChangeArrowheads="1"/>
            </p:cNvSpPr>
            <p:nvPr/>
          </p:nvSpPr>
          <p:spPr bwMode="auto">
            <a:xfrm>
              <a:off x="118" y="1081"/>
              <a:ext cx="1179"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Data Alignment</a:t>
              </a:r>
            </a:p>
          </p:txBody>
        </p:sp>
        <p:sp>
          <p:nvSpPr>
            <p:cNvPr id="332975" name="Rectangle 175"/>
            <p:cNvSpPr>
              <a:spLocks noChangeArrowheads="1"/>
            </p:cNvSpPr>
            <p:nvPr/>
          </p:nvSpPr>
          <p:spPr bwMode="auto">
            <a:xfrm>
              <a:off x="118" y="930"/>
              <a:ext cx="1179" cy="151"/>
            </a:xfrm>
            <a:prstGeom prst="rect">
              <a:avLst/>
            </a:prstGeom>
            <a:solidFill>
              <a:srgbClr val="AED9E7"/>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Integration Agreement</a:t>
              </a:r>
            </a:p>
          </p:txBody>
        </p:sp>
        <p:sp>
          <p:nvSpPr>
            <p:cNvPr id="332976" name="Rectangle 176"/>
            <p:cNvSpPr>
              <a:spLocks noChangeArrowheads="1"/>
            </p:cNvSpPr>
            <p:nvPr/>
          </p:nvSpPr>
          <p:spPr bwMode="auto">
            <a:xfrm>
              <a:off x="118" y="759"/>
              <a:ext cx="1179" cy="171"/>
            </a:xfrm>
            <a:prstGeom prst="rect">
              <a:avLst/>
            </a:prstGeom>
            <a:solidFill>
              <a:srgbClr val="1E5262"/>
            </a:solidFill>
            <a:ln w="76200" algn="ctr">
              <a:noFill/>
              <a:miter lim="800000"/>
              <a:headEnd/>
              <a:tailEnd/>
            </a:ln>
            <a:effectLst/>
          </p:spPr>
          <p:txBody>
            <a:bodyPr lIns="36000" tIns="36000" rIns="36000" bIns="36000" anchor="ctr" anchorCtr="1"/>
            <a:lstStyle/>
            <a:p>
              <a:pPr algn="ctr">
                <a:spcBef>
                  <a:spcPct val="50000"/>
                </a:spcBef>
              </a:pPr>
              <a:r>
                <a:rPr lang="en-GB" sz="1200" b="1" smtClean="0">
                  <a:solidFill>
                    <a:srgbClr val="FFFFFF"/>
                  </a:solidFill>
                </a:rPr>
                <a:t>Building Blocks</a:t>
              </a:r>
              <a:endParaRPr lang="en-GB" sz="1200" smtClean="0"/>
            </a:p>
          </p:txBody>
        </p:sp>
        <p:sp>
          <p:nvSpPr>
            <p:cNvPr id="332977" name="Line 177"/>
            <p:cNvSpPr>
              <a:spLocks noChangeShapeType="1"/>
            </p:cNvSpPr>
            <p:nvPr/>
          </p:nvSpPr>
          <p:spPr bwMode="auto">
            <a:xfrm>
              <a:off x="118" y="759"/>
              <a:ext cx="1179"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78" name="Line 178"/>
            <p:cNvSpPr>
              <a:spLocks noChangeShapeType="1"/>
            </p:cNvSpPr>
            <p:nvPr/>
          </p:nvSpPr>
          <p:spPr bwMode="auto">
            <a:xfrm>
              <a:off x="118" y="4101"/>
              <a:ext cx="1179"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79" name="Line 179"/>
            <p:cNvSpPr>
              <a:spLocks noChangeShapeType="1"/>
            </p:cNvSpPr>
            <p:nvPr/>
          </p:nvSpPr>
          <p:spPr bwMode="auto">
            <a:xfrm>
              <a:off x="118" y="759"/>
              <a:ext cx="0" cy="17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80" name="Line 180"/>
            <p:cNvSpPr>
              <a:spLocks noChangeShapeType="1"/>
            </p:cNvSpPr>
            <p:nvPr/>
          </p:nvSpPr>
          <p:spPr bwMode="auto">
            <a:xfrm>
              <a:off x="1297" y="759"/>
              <a:ext cx="0" cy="17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81" name="Line 181"/>
            <p:cNvSpPr>
              <a:spLocks noChangeShapeType="1"/>
            </p:cNvSpPr>
            <p:nvPr/>
          </p:nvSpPr>
          <p:spPr bwMode="auto">
            <a:xfrm>
              <a:off x="118" y="93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82" name="Line 182"/>
            <p:cNvSpPr>
              <a:spLocks noChangeShapeType="1"/>
            </p:cNvSpPr>
            <p:nvPr/>
          </p:nvSpPr>
          <p:spPr bwMode="auto">
            <a:xfrm>
              <a:off x="1297" y="93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83" name="Line 183"/>
            <p:cNvSpPr>
              <a:spLocks noChangeShapeType="1"/>
            </p:cNvSpPr>
            <p:nvPr/>
          </p:nvSpPr>
          <p:spPr bwMode="auto">
            <a:xfrm>
              <a:off x="118" y="108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84" name="Line 184"/>
            <p:cNvSpPr>
              <a:spLocks noChangeShapeType="1"/>
            </p:cNvSpPr>
            <p:nvPr/>
          </p:nvSpPr>
          <p:spPr bwMode="auto">
            <a:xfrm>
              <a:off x="1297" y="108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85" name="Line 185"/>
            <p:cNvSpPr>
              <a:spLocks noChangeShapeType="1"/>
            </p:cNvSpPr>
            <p:nvPr/>
          </p:nvSpPr>
          <p:spPr bwMode="auto">
            <a:xfrm>
              <a:off x="118" y="123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86" name="Line 186"/>
            <p:cNvSpPr>
              <a:spLocks noChangeShapeType="1"/>
            </p:cNvSpPr>
            <p:nvPr/>
          </p:nvSpPr>
          <p:spPr bwMode="auto">
            <a:xfrm>
              <a:off x="1297" y="123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87" name="Line 187"/>
            <p:cNvSpPr>
              <a:spLocks noChangeShapeType="1"/>
            </p:cNvSpPr>
            <p:nvPr/>
          </p:nvSpPr>
          <p:spPr bwMode="auto">
            <a:xfrm>
              <a:off x="118" y="153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88" name="Line 188"/>
            <p:cNvSpPr>
              <a:spLocks noChangeShapeType="1"/>
            </p:cNvSpPr>
            <p:nvPr/>
          </p:nvSpPr>
          <p:spPr bwMode="auto">
            <a:xfrm>
              <a:off x="1297" y="153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89" name="Line 189"/>
            <p:cNvSpPr>
              <a:spLocks noChangeShapeType="1"/>
            </p:cNvSpPr>
            <p:nvPr/>
          </p:nvSpPr>
          <p:spPr bwMode="auto">
            <a:xfrm>
              <a:off x="118" y="168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90" name="Line 190"/>
            <p:cNvSpPr>
              <a:spLocks noChangeShapeType="1"/>
            </p:cNvSpPr>
            <p:nvPr/>
          </p:nvSpPr>
          <p:spPr bwMode="auto">
            <a:xfrm>
              <a:off x="1297" y="168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91" name="Line 191"/>
            <p:cNvSpPr>
              <a:spLocks noChangeShapeType="1"/>
            </p:cNvSpPr>
            <p:nvPr/>
          </p:nvSpPr>
          <p:spPr bwMode="auto">
            <a:xfrm>
              <a:off x="118" y="183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92" name="Line 192"/>
            <p:cNvSpPr>
              <a:spLocks noChangeShapeType="1"/>
            </p:cNvSpPr>
            <p:nvPr/>
          </p:nvSpPr>
          <p:spPr bwMode="auto">
            <a:xfrm>
              <a:off x="1297" y="183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93" name="Line 193"/>
            <p:cNvSpPr>
              <a:spLocks noChangeShapeType="1"/>
            </p:cNvSpPr>
            <p:nvPr/>
          </p:nvSpPr>
          <p:spPr bwMode="auto">
            <a:xfrm>
              <a:off x="118" y="213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94" name="Line 194"/>
            <p:cNvSpPr>
              <a:spLocks noChangeShapeType="1"/>
            </p:cNvSpPr>
            <p:nvPr/>
          </p:nvSpPr>
          <p:spPr bwMode="auto">
            <a:xfrm>
              <a:off x="1297" y="213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95" name="Line 195"/>
            <p:cNvSpPr>
              <a:spLocks noChangeShapeType="1"/>
            </p:cNvSpPr>
            <p:nvPr/>
          </p:nvSpPr>
          <p:spPr bwMode="auto">
            <a:xfrm>
              <a:off x="118" y="2289"/>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96" name="Line 196"/>
            <p:cNvSpPr>
              <a:spLocks noChangeShapeType="1"/>
            </p:cNvSpPr>
            <p:nvPr/>
          </p:nvSpPr>
          <p:spPr bwMode="auto">
            <a:xfrm>
              <a:off x="1297" y="2289"/>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97" name="Line 197"/>
            <p:cNvSpPr>
              <a:spLocks noChangeShapeType="1"/>
            </p:cNvSpPr>
            <p:nvPr/>
          </p:nvSpPr>
          <p:spPr bwMode="auto">
            <a:xfrm>
              <a:off x="118" y="259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98" name="Line 198"/>
            <p:cNvSpPr>
              <a:spLocks noChangeShapeType="1"/>
            </p:cNvSpPr>
            <p:nvPr/>
          </p:nvSpPr>
          <p:spPr bwMode="auto">
            <a:xfrm>
              <a:off x="1297" y="259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2999" name="Line 199"/>
            <p:cNvSpPr>
              <a:spLocks noChangeShapeType="1"/>
            </p:cNvSpPr>
            <p:nvPr/>
          </p:nvSpPr>
          <p:spPr bwMode="auto">
            <a:xfrm>
              <a:off x="118" y="274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00" name="Line 200"/>
            <p:cNvSpPr>
              <a:spLocks noChangeShapeType="1"/>
            </p:cNvSpPr>
            <p:nvPr/>
          </p:nvSpPr>
          <p:spPr bwMode="auto">
            <a:xfrm>
              <a:off x="1297" y="274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01" name="Line 201"/>
            <p:cNvSpPr>
              <a:spLocks noChangeShapeType="1"/>
            </p:cNvSpPr>
            <p:nvPr/>
          </p:nvSpPr>
          <p:spPr bwMode="auto">
            <a:xfrm>
              <a:off x="118" y="28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02" name="Line 202"/>
            <p:cNvSpPr>
              <a:spLocks noChangeShapeType="1"/>
            </p:cNvSpPr>
            <p:nvPr/>
          </p:nvSpPr>
          <p:spPr bwMode="auto">
            <a:xfrm>
              <a:off x="1297" y="28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03" name="Line 203"/>
            <p:cNvSpPr>
              <a:spLocks noChangeShapeType="1"/>
            </p:cNvSpPr>
            <p:nvPr/>
          </p:nvSpPr>
          <p:spPr bwMode="auto">
            <a:xfrm>
              <a:off x="118" y="3044"/>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04" name="Line 204"/>
            <p:cNvSpPr>
              <a:spLocks noChangeShapeType="1"/>
            </p:cNvSpPr>
            <p:nvPr/>
          </p:nvSpPr>
          <p:spPr bwMode="auto">
            <a:xfrm>
              <a:off x="1297" y="3044"/>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05" name="Line 205"/>
            <p:cNvSpPr>
              <a:spLocks noChangeShapeType="1"/>
            </p:cNvSpPr>
            <p:nvPr/>
          </p:nvSpPr>
          <p:spPr bwMode="auto">
            <a:xfrm>
              <a:off x="118" y="33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06" name="Line 206"/>
            <p:cNvSpPr>
              <a:spLocks noChangeShapeType="1"/>
            </p:cNvSpPr>
            <p:nvPr/>
          </p:nvSpPr>
          <p:spPr bwMode="auto">
            <a:xfrm>
              <a:off x="1297" y="33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07" name="Line 207"/>
            <p:cNvSpPr>
              <a:spLocks noChangeShapeType="1"/>
            </p:cNvSpPr>
            <p:nvPr/>
          </p:nvSpPr>
          <p:spPr bwMode="auto">
            <a:xfrm>
              <a:off x="118" y="349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08" name="Line 208"/>
            <p:cNvSpPr>
              <a:spLocks noChangeShapeType="1"/>
            </p:cNvSpPr>
            <p:nvPr/>
          </p:nvSpPr>
          <p:spPr bwMode="auto">
            <a:xfrm>
              <a:off x="1297" y="349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09" name="Line 209"/>
            <p:cNvSpPr>
              <a:spLocks noChangeShapeType="1"/>
            </p:cNvSpPr>
            <p:nvPr/>
          </p:nvSpPr>
          <p:spPr bwMode="auto">
            <a:xfrm>
              <a:off x="118" y="364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10" name="Line 210"/>
            <p:cNvSpPr>
              <a:spLocks noChangeShapeType="1"/>
            </p:cNvSpPr>
            <p:nvPr/>
          </p:nvSpPr>
          <p:spPr bwMode="auto">
            <a:xfrm>
              <a:off x="1297" y="364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11" name="Line 211"/>
            <p:cNvSpPr>
              <a:spLocks noChangeShapeType="1"/>
            </p:cNvSpPr>
            <p:nvPr/>
          </p:nvSpPr>
          <p:spPr bwMode="auto">
            <a:xfrm>
              <a:off x="118" y="379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12" name="Line 212"/>
            <p:cNvSpPr>
              <a:spLocks noChangeShapeType="1"/>
            </p:cNvSpPr>
            <p:nvPr/>
          </p:nvSpPr>
          <p:spPr bwMode="auto">
            <a:xfrm>
              <a:off x="1297" y="379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13" name="Line 213"/>
            <p:cNvSpPr>
              <a:spLocks noChangeShapeType="1"/>
            </p:cNvSpPr>
            <p:nvPr/>
          </p:nvSpPr>
          <p:spPr bwMode="auto">
            <a:xfrm>
              <a:off x="118" y="395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14" name="Line 214"/>
            <p:cNvSpPr>
              <a:spLocks noChangeShapeType="1"/>
            </p:cNvSpPr>
            <p:nvPr/>
          </p:nvSpPr>
          <p:spPr bwMode="auto">
            <a:xfrm>
              <a:off x="1297" y="395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15" name="Line 215"/>
            <p:cNvSpPr>
              <a:spLocks noChangeShapeType="1"/>
            </p:cNvSpPr>
            <p:nvPr/>
          </p:nvSpPr>
          <p:spPr bwMode="auto">
            <a:xfrm>
              <a:off x="118" y="138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16" name="Line 216"/>
            <p:cNvSpPr>
              <a:spLocks noChangeShapeType="1"/>
            </p:cNvSpPr>
            <p:nvPr/>
          </p:nvSpPr>
          <p:spPr bwMode="auto">
            <a:xfrm>
              <a:off x="1297" y="138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017" name="AutoShape 217"/>
            <p:cNvSpPr>
              <a:spLocks noChangeArrowheads="1"/>
            </p:cNvSpPr>
            <p:nvPr/>
          </p:nvSpPr>
          <p:spPr bwMode="auto">
            <a:xfrm flipV="1">
              <a:off x="689" y="1044"/>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018" name="AutoShape 218"/>
            <p:cNvSpPr>
              <a:spLocks noChangeArrowheads="1"/>
            </p:cNvSpPr>
            <p:nvPr/>
          </p:nvSpPr>
          <p:spPr bwMode="auto">
            <a:xfrm flipV="1">
              <a:off x="685" y="1194"/>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019" name="AutoShape 219"/>
            <p:cNvSpPr>
              <a:spLocks noChangeArrowheads="1"/>
            </p:cNvSpPr>
            <p:nvPr/>
          </p:nvSpPr>
          <p:spPr bwMode="auto">
            <a:xfrm flipV="1">
              <a:off x="688" y="1351"/>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020" name="AutoShape 220"/>
            <p:cNvSpPr>
              <a:spLocks noChangeArrowheads="1"/>
            </p:cNvSpPr>
            <p:nvPr/>
          </p:nvSpPr>
          <p:spPr bwMode="auto">
            <a:xfrm flipV="1">
              <a:off x="684" y="2698"/>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3021" name="AutoShape 221"/>
            <p:cNvSpPr>
              <a:spLocks noChangeArrowheads="1"/>
            </p:cNvSpPr>
            <p:nvPr/>
          </p:nvSpPr>
          <p:spPr bwMode="auto">
            <a:xfrm flipV="1">
              <a:off x="687" y="3303"/>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grpSp>
      <p:sp>
        <p:nvSpPr>
          <p:cNvPr id="333109" name="Rectangle 309"/>
          <p:cNvSpPr>
            <a:spLocks noChangeArrowheads="1"/>
          </p:cNvSpPr>
          <p:nvPr/>
        </p:nvSpPr>
        <p:spPr bwMode="auto">
          <a:xfrm>
            <a:off x="149225" y="177800"/>
            <a:ext cx="7429500" cy="828675"/>
          </a:xfrm>
          <a:prstGeom prst="rect">
            <a:avLst/>
          </a:prstGeom>
          <a:noFill/>
          <a:ln w="76200" algn="ctr">
            <a:noFill/>
            <a:miter lim="800000"/>
            <a:headEnd/>
            <a:tailEnd/>
          </a:ln>
          <a:effectLst/>
        </p:spPr>
        <p:txBody>
          <a:bodyPr wrap="none">
            <a:spAutoFit/>
          </a:bodyPr>
          <a:lstStyle/>
          <a:p>
            <a:r>
              <a:rPr lang="en-US" sz="2200" b="1" smtClean="0"/>
              <a:t>The Upstream Integration Model (UIM)</a:t>
            </a:r>
          </a:p>
          <a:p>
            <a:r>
              <a:rPr lang="en-US" sz="2200" b="1" smtClean="0"/>
              <a:t>Implemented with GS1 standards: GS1 XML messages</a:t>
            </a:r>
            <a:endParaRPr lang="en-GB" sz="2200" b="1" smtClean="0"/>
          </a:p>
        </p:txBody>
      </p:sp>
      <p:grpSp>
        <p:nvGrpSpPr>
          <p:cNvPr id="5" name="Group 386"/>
          <p:cNvGrpSpPr>
            <a:grpSpLocks/>
          </p:cNvGrpSpPr>
          <p:nvPr/>
        </p:nvGrpSpPr>
        <p:grpSpPr bwMode="auto">
          <a:xfrm>
            <a:off x="5942013" y="1209675"/>
            <a:ext cx="1860550" cy="5297488"/>
            <a:chOff x="3671" y="762"/>
            <a:chExt cx="1172" cy="3337"/>
          </a:xfrm>
        </p:grpSpPr>
        <p:sp>
          <p:nvSpPr>
            <p:cNvPr id="333187" name="Rectangle 387"/>
            <p:cNvSpPr>
              <a:spLocks noChangeArrowheads="1"/>
            </p:cNvSpPr>
            <p:nvPr/>
          </p:nvSpPr>
          <p:spPr bwMode="auto">
            <a:xfrm>
              <a:off x="3671" y="3797"/>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Payment Notification</a:t>
              </a:r>
            </a:p>
          </p:txBody>
        </p:sp>
        <p:sp>
          <p:nvSpPr>
            <p:cNvPr id="333188" name="Rectangle 388"/>
            <p:cNvSpPr>
              <a:spLocks noChangeArrowheads="1"/>
            </p:cNvSpPr>
            <p:nvPr/>
          </p:nvSpPr>
          <p:spPr bwMode="auto">
            <a:xfrm>
              <a:off x="3671" y="2297"/>
              <a:ext cx="1172" cy="15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3189" name="Rectangle 389"/>
            <p:cNvSpPr>
              <a:spLocks noChangeArrowheads="1"/>
            </p:cNvSpPr>
            <p:nvPr/>
          </p:nvSpPr>
          <p:spPr bwMode="auto">
            <a:xfrm>
              <a:off x="3671" y="1844"/>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spcBef>
                  <a:spcPct val="50000"/>
                </a:spcBef>
              </a:pPr>
              <a:endParaRPr lang="en-US" sz="1100" smtClean="0">
                <a:solidFill>
                  <a:srgbClr val="000000"/>
                </a:solidFill>
                <a:latin typeface="Arial Narrow" pitchFamily="34" charset="0"/>
              </a:endParaRPr>
            </a:p>
          </p:txBody>
        </p:sp>
        <p:sp>
          <p:nvSpPr>
            <p:cNvPr id="333190" name="Rectangle 390"/>
            <p:cNvSpPr>
              <a:spLocks noChangeArrowheads="1"/>
            </p:cNvSpPr>
            <p:nvPr/>
          </p:nvSpPr>
          <p:spPr bwMode="auto">
            <a:xfrm>
              <a:off x="3671" y="3948"/>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Payment Receipt</a:t>
              </a:r>
            </a:p>
          </p:txBody>
        </p:sp>
        <p:sp>
          <p:nvSpPr>
            <p:cNvPr id="333191" name="Rectangle 391"/>
            <p:cNvSpPr>
              <a:spLocks noChangeArrowheads="1"/>
            </p:cNvSpPr>
            <p:nvPr/>
          </p:nvSpPr>
          <p:spPr bwMode="auto">
            <a:xfrm>
              <a:off x="3671" y="3646"/>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 Confirmation</a:t>
              </a:r>
            </a:p>
          </p:txBody>
        </p:sp>
        <p:sp>
          <p:nvSpPr>
            <p:cNvPr id="333192" name="Rectangle 392"/>
            <p:cNvSpPr>
              <a:spLocks noChangeArrowheads="1"/>
            </p:cNvSpPr>
            <p:nvPr/>
          </p:nvSpPr>
          <p:spPr bwMode="auto">
            <a:xfrm>
              <a:off x="3671" y="3495"/>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 Receipt</a:t>
              </a:r>
            </a:p>
          </p:txBody>
        </p:sp>
        <p:sp>
          <p:nvSpPr>
            <p:cNvPr id="333193" name="Rectangle 393"/>
            <p:cNvSpPr>
              <a:spLocks noChangeArrowheads="1"/>
            </p:cNvSpPr>
            <p:nvPr/>
          </p:nvSpPr>
          <p:spPr bwMode="auto">
            <a:xfrm>
              <a:off x="3671" y="3344"/>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Create Invoice</a:t>
              </a:r>
            </a:p>
          </p:txBody>
        </p:sp>
        <p:sp>
          <p:nvSpPr>
            <p:cNvPr id="333194" name="Rectangle 394"/>
            <p:cNvSpPr>
              <a:spLocks noChangeArrowheads="1"/>
            </p:cNvSpPr>
            <p:nvPr/>
          </p:nvSpPr>
          <p:spPr bwMode="auto">
            <a:xfrm>
              <a:off x="3671" y="3193"/>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Consumption Notification</a:t>
              </a:r>
            </a:p>
          </p:txBody>
        </p:sp>
        <p:sp>
          <p:nvSpPr>
            <p:cNvPr id="333195" name="Rectangle 395"/>
            <p:cNvSpPr>
              <a:spLocks noChangeArrowheads="1"/>
            </p:cNvSpPr>
            <p:nvPr/>
          </p:nvSpPr>
          <p:spPr bwMode="auto">
            <a:xfrm>
              <a:off x="3671" y="3042"/>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Goods Receipt Notification</a:t>
              </a:r>
            </a:p>
          </p:txBody>
        </p:sp>
        <p:sp>
          <p:nvSpPr>
            <p:cNvPr id="333196" name="Rectangle 396"/>
            <p:cNvSpPr>
              <a:spLocks noChangeArrowheads="1"/>
            </p:cNvSpPr>
            <p:nvPr/>
          </p:nvSpPr>
          <p:spPr bwMode="auto">
            <a:xfrm>
              <a:off x="3671" y="2891"/>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Shipment</a:t>
              </a:r>
            </a:p>
          </p:txBody>
        </p:sp>
        <p:sp>
          <p:nvSpPr>
            <p:cNvPr id="333197" name="Rectangle 397"/>
            <p:cNvSpPr>
              <a:spLocks noChangeArrowheads="1"/>
            </p:cNvSpPr>
            <p:nvPr/>
          </p:nvSpPr>
          <p:spPr bwMode="auto">
            <a:xfrm>
              <a:off x="3671" y="2740"/>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Pick &amp; Pack Goods</a:t>
              </a:r>
            </a:p>
          </p:txBody>
        </p:sp>
        <p:sp>
          <p:nvSpPr>
            <p:cNvPr id="333198" name="Rectangle 398"/>
            <p:cNvSpPr>
              <a:spLocks noChangeArrowheads="1"/>
            </p:cNvSpPr>
            <p:nvPr/>
          </p:nvSpPr>
          <p:spPr bwMode="auto">
            <a:xfrm>
              <a:off x="3671" y="2599"/>
              <a:ext cx="1172" cy="14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000" smtClean="0">
                <a:solidFill>
                  <a:srgbClr val="000000"/>
                </a:solidFill>
                <a:latin typeface="Arial Narrow" pitchFamily="34" charset="0"/>
              </a:endParaRPr>
            </a:p>
          </p:txBody>
        </p:sp>
        <p:sp>
          <p:nvSpPr>
            <p:cNvPr id="333199" name="Rectangle 399"/>
            <p:cNvSpPr>
              <a:spLocks noChangeArrowheads="1"/>
            </p:cNvSpPr>
            <p:nvPr/>
          </p:nvSpPr>
          <p:spPr bwMode="auto">
            <a:xfrm>
              <a:off x="3671" y="2448"/>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Confirm Delivery</a:t>
              </a:r>
            </a:p>
          </p:txBody>
        </p:sp>
        <p:sp>
          <p:nvSpPr>
            <p:cNvPr id="333200" name="Rectangle 400"/>
            <p:cNvSpPr>
              <a:spLocks noChangeArrowheads="1"/>
            </p:cNvSpPr>
            <p:nvPr/>
          </p:nvSpPr>
          <p:spPr bwMode="auto">
            <a:xfrm>
              <a:off x="3671" y="2146"/>
              <a:ext cx="1172" cy="15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3201" name="Rectangle 401"/>
            <p:cNvSpPr>
              <a:spLocks noChangeArrowheads="1"/>
            </p:cNvSpPr>
            <p:nvPr/>
          </p:nvSpPr>
          <p:spPr bwMode="auto">
            <a:xfrm>
              <a:off x="3671" y="1995"/>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Plan Production &amp; Supply</a:t>
              </a:r>
            </a:p>
          </p:txBody>
        </p:sp>
        <p:sp>
          <p:nvSpPr>
            <p:cNvPr id="333202" name="Rectangle 402"/>
            <p:cNvSpPr>
              <a:spLocks noChangeArrowheads="1"/>
            </p:cNvSpPr>
            <p:nvPr/>
          </p:nvSpPr>
          <p:spPr bwMode="auto">
            <a:xfrm>
              <a:off x="3671" y="1693"/>
              <a:ext cx="1172" cy="15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3203" name="Rectangle 403"/>
            <p:cNvSpPr>
              <a:spLocks noChangeArrowheads="1"/>
            </p:cNvSpPr>
            <p:nvPr/>
          </p:nvSpPr>
          <p:spPr bwMode="auto">
            <a:xfrm>
              <a:off x="3671" y="1534"/>
              <a:ext cx="1172" cy="159"/>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Report Inventory</a:t>
              </a:r>
            </a:p>
          </p:txBody>
        </p:sp>
        <p:sp>
          <p:nvSpPr>
            <p:cNvPr id="333204" name="Rectangle 404"/>
            <p:cNvSpPr>
              <a:spLocks noChangeArrowheads="1"/>
            </p:cNvSpPr>
            <p:nvPr/>
          </p:nvSpPr>
          <p:spPr bwMode="auto">
            <a:xfrm>
              <a:off x="3671" y="1383"/>
              <a:ext cx="1172" cy="15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3205" name="Rectangle 405"/>
            <p:cNvSpPr>
              <a:spLocks noChangeArrowheads="1"/>
            </p:cNvSpPr>
            <p:nvPr/>
          </p:nvSpPr>
          <p:spPr bwMode="auto">
            <a:xfrm>
              <a:off x="3671" y="1232"/>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Agree Purchasing Conditions</a:t>
              </a:r>
            </a:p>
          </p:txBody>
        </p:sp>
        <p:sp>
          <p:nvSpPr>
            <p:cNvPr id="333206" name="Rectangle 406"/>
            <p:cNvSpPr>
              <a:spLocks noChangeArrowheads="1"/>
            </p:cNvSpPr>
            <p:nvPr/>
          </p:nvSpPr>
          <p:spPr bwMode="auto">
            <a:xfrm>
              <a:off x="3671" y="1081"/>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Maintain Master Data</a:t>
              </a:r>
            </a:p>
          </p:txBody>
        </p:sp>
        <p:sp>
          <p:nvSpPr>
            <p:cNvPr id="333207" name="Rectangle 407"/>
            <p:cNvSpPr>
              <a:spLocks noChangeArrowheads="1"/>
            </p:cNvSpPr>
            <p:nvPr/>
          </p:nvSpPr>
          <p:spPr bwMode="auto">
            <a:xfrm>
              <a:off x="3671" y="930"/>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Agree on Business Rules</a:t>
              </a:r>
            </a:p>
          </p:txBody>
        </p:sp>
        <p:sp>
          <p:nvSpPr>
            <p:cNvPr id="333208" name="Rectangle 408"/>
            <p:cNvSpPr>
              <a:spLocks noChangeArrowheads="1"/>
            </p:cNvSpPr>
            <p:nvPr/>
          </p:nvSpPr>
          <p:spPr bwMode="auto">
            <a:xfrm>
              <a:off x="3671" y="762"/>
              <a:ext cx="1172" cy="168"/>
            </a:xfrm>
            <a:prstGeom prst="rect">
              <a:avLst/>
            </a:prstGeom>
            <a:solidFill>
              <a:srgbClr val="1E5262"/>
            </a:solidFill>
            <a:ln w="76200" algn="ctr">
              <a:noFill/>
              <a:miter lim="800000"/>
              <a:headEnd/>
              <a:tailEnd/>
            </a:ln>
            <a:effectLst/>
          </p:spPr>
          <p:txBody>
            <a:bodyPr lIns="36000" tIns="36000" rIns="36000" bIns="36000" anchor="ctr" anchorCtr="1"/>
            <a:lstStyle/>
            <a:p>
              <a:pPr algn="ctr">
                <a:spcBef>
                  <a:spcPct val="50000"/>
                </a:spcBef>
              </a:pPr>
              <a:r>
                <a:rPr lang="en-GB" sz="1200" b="1" smtClean="0">
                  <a:solidFill>
                    <a:srgbClr val="FFFFFF"/>
                  </a:solidFill>
                </a:rPr>
                <a:t>Supplier Process</a:t>
              </a:r>
              <a:endParaRPr lang="en-GB" sz="1200" smtClean="0"/>
            </a:p>
          </p:txBody>
        </p:sp>
        <p:sp>
          <p:nvSpPr>
            <p:cNvPr id="333209" name="Line 409"/>
            <p:cNvSpPr>
              <a:spLocks noChangeShapeType="1"/>
            </p:cNvSpPr>
            <p:nvPr/>
          </p:nvSpPr>
          <p:spPr bwMode="auto">
            <a:xfrm>
              <a:off x="3671" y="762"/>
              <a:ext cx="1172"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10" name="Line 410"/>
            <p:cNvSpPr>
              <a:spLocks noChangeShapeType="1"/>
            </p:cNvSpPr>
            <p:nvPr/>
          </p:nvSpPr>
          <p:spPr bwMode="auto">
            <a:xfrm>
              <a:off x="3671" y="4099"/>
              <a:ext cx="1172"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11" name="Line 411"/>
            <p:cNvSpPr>
              <a:spLocks noChangeShapeType="1"/>
            </p:cNvSpPr>
            <p:nvPr/>
          </p:nvSpPr>
          <p:spPr bwMode="auto">
            <a:xfrm>
              <a:off x="3671" y="762"/>
              <a:ext cx="0" cy="168"/>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12" name="Line 412"/>
            <p:cNvSpPr>
              <a:spLocks noChangeShapeType="1"/>
            </p:cNvSpPr>
            <p:nvPr/>
          </p:nvSpPr>
          <p:spPr bwMode="auto">
            <a:xfrm>
              <a:off x="4843" y="762"/>
              <a:ext cx="0" cy="168"/>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13" name="Line 413"/>
            <p:cNvSpPr>
              <a:spLocks noChangeShapeType="1"/>
            </p:cNvSpPr>
            <p:nvPr/>
          </p:nvSpPr>
          <p:spPr bwMode="auto">
            <a:xfrm>
              <a:off x="3671" y="93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14" name="Line 414"/>
            <p:cNvSpPr>
              <a:spLocks noChangeShapeType="1"/>
            </p:cNvSpPr>
            <p:nvPr/>
          </p:nvSpPr>
          <p:spPr bwMode="auto">
            <a:xfrm>
              <a:off x="4843" y="93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15" name="Line 415"/>
            <p:cNvSpPr>
              <a:spLocks noChangeShapeType="1"/>
            </p:cNvSpPr>
            <p:nvPr/>
          </p:nvSpPr>
          <p:spPr bwMode="auto">
            <a:xfrm>
              <a:off x="3671" y="108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16" name="Line 416"/>
            <p:cNvSpPr>
              <a:spLocks noChangeShapeType="1"/>
            </p:cNvSpPr>
            <p:nvPr/>
          </p:nvSpPr>
          <p:spPr bwMode="auto">
            <a:xfrm>
              <a:off x="4843" y="108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17" name="Line 417"/>
            <p:cNvSpPr>
              <a:spLocks noChangeShapeType="1"/>
            </p:cNvSpPr>
            <p:nvPr/>
          </p:nvSpPr>
          <p:spPr bwMode="auto">
            <a:xfrm>
              <a:off x="3671" y="123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18" name="Line 418"/>
            <p:cNvSpPr>
              <a:spLocks noChangeShapeType="1"/>
            </p:cNvSpPr>
            <p:nvPr/>
          </p:nvSpPr>
          <p:spPr bwMode="auto">
            <a:xfrm>
              <a:off x="4843" y="123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19" name="Line 419"/>
            <p:cNvSpPr>
              <a:spLocks noChangeShapeType="1"/>
            </p:cNvSpPr>
            <p:nvPr/>
          </p:nvSpPr>
          <p:spPr bwMode="auto">
            <a:xfrm>
              <a:off x="3671" y="1534"/>
              <a:ext cx="0" cy="159"/>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20" name="Line 420"/>
            <p:cNvSpPr>
              <a:spLocks noChangeShapeType="1"/>
            </p:cNvSpPr>
            <p:nvPr/>
          </p:nvSpPr>
          <p:spPr bwMode="auto">
            <a:xfrm>
              <a:off x="4843" y="1534"/>
              <a:ext cx="0" cy="159"/>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21" name="Line 421"/>
            <p:cNvSpPr>
              <a:spLocks noChangeShapeType="1"/>
            </p:cNvSpPr>
            <p:nvPr/>
          </p:nvSpPr>
          <p:spPr bwMode="auto">
            <a:xfrm>
              <a:off x="3671" y="16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22" name="Line 422"/>
            <p:cNvSpPr>
              <a:spLocks noChangeShapeType="1"/>
            </p:cNvSpPr>
            <p:nvPr/>
          </p:nvSpPr>
          <p:spPr bwMode="auto">
            <a:xfrm>
              <a:off x="4843" y="16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23" name="Line 423"/>
            <p:cNvSpPr>
              <a:spLocks noChangeShapeType="1"/>
            </p:cNvSpPr>
            <p:nvPr/>
          </p:nvSpPr>
          <p:spPr bwMode="auto">
            <a:xfrm>
              <a:off x="3671" y="1844"/>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24" name="Line 424"/>
            <p:cNvSpPr>
              <a:spLocks noChangeShapeType="1"/>
            </p:cNvSpPr>
            <p:nvPr/>
          </p:nvSpPr>
          <p:spPr bwMode="auto">
            <a:xfrm>
              <a:off x="4843" y="1844"/>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25" name="Line 425"/>
            <p:cNvSpPr>
              <a:spLocks noChangeShapeType="1"/>
            </p:cNvSpPr>
            <p:nvPr/>
          </p:nvSpPr>
          <p:spPr bwMode="auto">
            <a:xfrm>
              <a:off x="3671" y="21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26" name="Line 426"/>
            <p:cNvSpPr>
              <a:spLocks noChangeShapeType="1"/>
            </p:cNvSpPr>
            <p:nvPr/>
          </p:nvSpPr>
          <p:spPr bwMode="auto">
            <a:xfrm>
              <a:off x="4843" y="21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27" name="Line 427"/>
            <p:cNvSpPr>
              <a:spLocks noChangeShapeType="1"/>
            </p:cNvSpPr>
            <p:nvPr/>
          </p:nvSpPr>
          <p:spPr bwMode="auto">
            <a:xfrm>
              <a:off x="3671" y="2297"/>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28" name="Line 428"/>
            <p:cNvSpPr>
              <a:spLocks noChangeShapeType="1"/>
            </p:cNvSpPr>
            <p:nvPr/>
          </p:nvSpPr>
          <p:spPr bwMode="auto">
            <a:xfrm>
              <a:off x="4843" y="2297"/>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29" name="Line 429"/>
            <p:cNvSpPr>
              <a:spLocks noChangeShapeType="1"/>
            </p:cNvSpPr>
            <p:nvPr/>
          </p:nvSpPr>
          <p:spPr bwMode="auto">
            <a:xfrm>
              <a:off x="3671" y="2599"/>
              <a:ext cx="0" cy="14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30" name="Line 430"/>
            <p:cNvSpPr>
              <a:spLocks noChangeShapeType="1"/>
            </p:cNvSpPr>
            <p:nvPr/>
          </p:nvSpPr>
          <p:spPr bwMode="auto">
            <a:xfrm>
              <a:off x="4843" y="2599"/>
              <a:ext cx="0" cy="14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31" name="Line 431"/>
            <p:cNvSpPr>
              <a:spLocks noChangeShapeType="1"/>
            </p:cNvSpPr>
            <p:nvPr/>
          </p:nvSpPr>
          <p:spPr bwMode="auto">
            <a:xfrm>
              <a:off x="3671" y="274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32" name="Line 432"/>
            <p:cNvSpPr>
              <a:spLocks noChangeShapeType="1"/>
            </p:cNvSpPr>
            <p:nvPr/>
          </p:nvSpPr>
          <p:spPr bwMode="auto">
            <a:xfrm>
              <a:off x="4843" y="274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33" name="Line 433"/>
            <p:cNvSpPr>
              <a:spLocks noChangeShapeType="1"/>
            </p:cNvSpPr>
            <p:nvPr/>
          </p:nvSpPr>
          <p:spPr bwMode="auto">
            <a:xfrm>
              <a:off x="3671" y="289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34" name="Line 434"/>
            <p:cNvSpPr>
              <a:spLocks noChangeShapeType="1"/>
            </p:cNvSpPr>
            <p:nvPr/>
          </p:nvSpPr>
          <p:spPr bwMode="auto">
            <a:xfrm>
              <a:off x="4843" y="289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35" name="Line 435"/>
            <p:cNvSpPr>
              <a:spLocks noChangeShapeType="1"/>
            </p:cNvSpPr>
            <p:nvPr/>
          </p:nvSpPr>
          <p:spPr bwMode="auto">
            <a:xfrm>
              <a:off x="3671" y="304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36" name="Line 436"/>
            <p:cNvSpPr>
              <a:spLocks noChangeShapeType="1"/>
            </p:cNvSpPr>
            <p:nvPr/>
          </p:nvSpPr>
          <p:spPr bwMode="auto">
            <a:xfrm>
              <a:off x="4843" y="304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37" name="Line 437"/>
            <p:cNvSpPr>
              <a:spLocks noChangeShapeType="1"/>
            </p:cNvSpPr>
            <p:nvPr/>
          </p:nvSpPr>
          <p:spPr bwMode="auto">
            <a:xfrm>
              <a:off x="3671" y="31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38" name="Line 438"/>
            <p:cNvSpPr>
              <a:spLocks noChangeShapeType="1"/>
            </p:cNvSpPr>
            <p:nvPr/>
          </p:nvSpPr>
          <p:spPr bwMode="auto">
            <a:xfrm>
              <a:off x="4843" y="31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39" name="Line 439"/>
            <p:cNvSpPr>
              <a:spLocks noChangeShapeType="1"/>
            </p:cNvSpPr>
            <p:nvPr/>
          </p:nvSpPr>
          <p:spPr bwMode="auto">
            <a:xfrm>
              <a:off x="3671" y="334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40" name="Line 440"/>
            <p:cNvSpPr>
              <a:spLocks noChangeShapeType="1"/>
            </p:cNvSpPr>
            <p:nvPr/>
          </p:nvSpPr>
          <p:spPr bwMode="auto">
            <a:xfrm>
              <a:off x="4843" y="334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41" name="Line 441"/>
            <p:cNvSpPr>
              <a:spLocks noChangeShapeType="1"/>
            </p:cNvSpPr>
            <p:nvPr/>
          </p:nvSpPr>
          <p:spPr bwMode="auto">
            <a:xfrm>
              <a:off x="3671" y="349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42" name="Line 442"/>
            <p:cNvSpPr>
              <a:spLocks noChangeShapeType="1"/>
            </p:cNvSpPr>
            <p:nvPr/>
          </p:nvSpPr>
          <p:spPr bwMode="auto">
            <a:xfrm>
              <a:off x="4843" y="349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43" name="Line 443"/>
            <p:cNvSpPr>
              <a:spLocks noChangeShapeType="1"/>
            </p:cNvSpPr>
            <p:nvPr/>
          </p:nvSpPr>
          <p:spPr bwMode="auto">
            <a:xfrm>
              <a:off x="3671" y="36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44" name="Line 444"/>
            <p:cNvSpPr>
              <a:spLocks noChangeShapeType="1"/>
            </p:cNvSpPr>
            <p:nvPr/>
          </p:nvSpPr>
          <p:spPr bwMode="auto">
            <a:xfrm>
              <a:off x="4843" y="36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45" name="Line 445"/>
            <p:cNvSpPr>
              <a:spLocks noChangeShapeType="1"/>
            </p:cNvSpPr>
            <p:nvPr/>
          </p:nvSpPr>
          <p:spPr bwMode="auto">
            <a:xfrm>
              <a:off x="3671" y="379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46" name="Line 446"/>
            <p:cNvSpPr>
              <a:spLocks noChangeShapeType="1"/>
            </p:cNvSpPr>
            <p:nvPr/>
          </p:nvSpPr>
          <p:spPr bwMode="auto">
            <a:xfrm>
              <a:off x="4843" y="379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47" name="Line 447"/>
            <p:cNvSpPr>
              <a:spLocks noChangeShapeType="1"/>
            </p:cNvSpPr>
            <p:nvPr/>
          </p:nvSpPr>
          <p:spPr bwMode="auto">
            <a:xfrm>
              <a:off x="3671" y="138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48" name="Line 448"/>
            <p:cNvSpPr>
              <a:spLocks noChangeShapeType="1"/>
            </p:cNvSpPr>
            <p:nvPr/>
          </p:nvSpPr>
          <p:spPr bwMode="auto">
            <a:xfrm>
              <a:off x="4843" y="138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49" name="Line 449"/>
            <p:cNvSpPr>
              <a:spLocks noChangeShapeType="1"/>
            </p:cNvSpPr>
            <p:nvPr/>
          </p:nvSpPr>
          <p:spPr bwMode="auto">
            <a:xfrm>
              <a:off x="3671" y="1081"/>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250" name="Line 450"/>
            <p:cNvSpPr>
              <a:spLocks noChangeShapeType="1"/>
            </p:cNvSpPr>
            <p:nvPr/>
          </p:nvSpPr>
          <p:spPr bwMode="auto">
            <a:xfrm>
              <a:off x="3671" y="1383"/>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251" name="Line 451"/>
            <p:cNvSpPr>
              <a:spLocks noChangeShapeType="1"/>
            </p:cNvSpPr>
            <p:nvPr/>
          </p:nvSpPr>
          <p:spPr bwMode="auto">
            <a:xfrm>
              <a:off x="3671" y="1232"/>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252" name="Line 452"/>
            <p:cNvSpPr>
              <a:spLocks noChangeShapeType="1"/>
            </p:cNvSpPr>
            <p:nvPr/>
          </p:nvSpPr>
          <p:spPr bwMode="auto">
            <a:xfrm>
              <a:off x="3671" y="1844"/>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253" name="Line 453"/>
            <p:cNvSpPr>
              <a:spLocks noChangeShapeType="1"/>
            </p:cNvSpPr>
            <p:nvPr/>
          </p:nvSpPr>
          <p:spPr bwMode="auto">
            <a:xfrm>
              <a:off x="3671" y="2297"/>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254" name="Line 454"/>
            <p:cNvSpPr>
              <a:spLocks noChangeShapeType="1"/>
            </p:cNvSpPr>
            <p:nvPr/>
          </p:nvSpPr>
          <p:spPr bwMode="auto">
            <a:xfrm>
              <a:off x="3671" y="2740"/>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255" name="Line 455"/>
            <p:cNvSpPr>
              <a:spLocks noChangeShapeType="1"/>
            </p:cNvSpPr>
            <p:nvPr/>
          </p:nvSpPr>
          <p:spPr bwMode="auto">
            <a:xfrm>
              <a:off x="3671" y="2891"/>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256" name="Line 456"/>
            <p:cNvSpPr>
              <a:spLocks noChangeShapeType="1"/>
            </p:cNvSpPr>
            <p:nvPr/>
          </p:nvSpPr>
          <p:spPr bwMode="auto">
            <a:xfrm>
              <a:off x="3671" y="3042"/>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257" name="Line 457"/>
            <p:cNvSpPr>
              <a:spLocks noChangeShapeType="1"/>
            </p:cNvSpPr>
            <p:nvPr/>
          </p:nvSpPr>
          <p:spPr bwMode="auto">
            <a:xfrm>
              <a:off x="3671" y="3193"/>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258" name="Line 458"/>
            <p:cNvSpPr>
              <a:spLocks noChangeShapeType="1"/>
            </p:cNvSpPr>
            <p:nvPr/>
          </p:nvSpPr>
          <p:spPr bwMode="auto">
            <a:xfrm>
              <a:off x="3671" y="3344"/>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259" name="Line 459"/>
            <p:cNvSpPr>
              <a:spLocks noChangeShapeType="1"/>
            </p:cNvSpPr>
            <p:nvPr/>
          </p:nvSpPr>
          <p:spPr bwMode="auto">
            <a:xfrm>
              <a:off x="3671" y="3797"/>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260" name="Line 460"/>
            <p:cNvSpPr>
              <a:spLocks noChangeShapeType="1"/>
            </p:cNvSpPr>
            <p:nvPr/>
          </p:nvSpPr>
          <p:spPr bwMode="auto">
            <a:xfrm>
              <a:off x="3671" y="394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261" name="Line 461"/>
            <p:cNvSpPr>
              <a:spLocks noChangeShapeType="1"/>
            </p:cNvSpPr>
            <p:nvPr/>
          </p:nvSpPr>
          <p:spPr bwMode="auto">
            <a:xfrm>
              <a:off x="4843" y="394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grpSp>
      <p:grpSp>
        <p:nvGrpSpPr>
          <p:cNvPr id="6" name="Group 813"/>
          <p:cNvGrpSpPr>
            <a:grpSpLocks/>
          </p:cNvGrpSpPr>
          <p:nvPr/>
        </p:nvGrpSpPr>
        <p:grpSpPr bwMode="auto">
          <a:xfrm>
            <a:off x="3900488" y="1212850"/>
            <a:ext cx="2051050" cy="5299075"/>
            <a:chOff x="2457" y="764"/>
            <a:chExt cx="1292" cy="3338"/>
          </a:xfrm>
        </p:grpSpPr>
        <p:grpSp>
          <p:nvGrpSpPr>
            <p:cNvPr id="7" name="Group 462"/>
            <p:cNvGrpSpPr>
              <a:grpSpLocks/>
            </p:cNvGrpSpPr>
            <p:nvPr/>
          </p:nvGrpSpPr>
          <p:grpSpPr bwMode="auto">
            <a:xfrm>
              <a:off x="2457" y="764"/>
              <a:ext cx="1292" cy="3338"/>
              <a:chOff x="2463" y="762"/>
              <a:chExt cx="1292" cy="3338"/>
            </a:xfrm>
          </p:grpSpPr>
          <p:sp>
            <p:nvSpPr>
              <p:cNvPr id="333111" name="Rectangle 311"/>
              <p:cNvSpPr>
                <a:spLocks noChangeArrowheads="1"/>
              </p:cNvSpPr>
              <p:nvPr/>
            </p:nvSpPr>
            <p:spPr bwMode="auto">
              <a:xfrm>
                <a:off x="2463" y="3797"/>
                <a:ext cx="1292" cy="151"/>
              </a:xfrm>
              <a:prstGeom prst="rect">
                <a:avLst/>
              </a:prstGeom>
              <a:solidFill>
                <a:srgbClr val="FFEEC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3112" name="Rectangle 312"/>
              <p:cNvSpPr>
                <a:spLocks noChangeArrowheads="1"/>
              </p:cNvSpPr>
              <p:nvPr/>
            </p:nvSpPr>
            <p:spPr bwMode="auto">
              <a:xfrm>
                <a:off x="2463" y="2297"/>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Replenishment Proposal</a:t>
                </a:r>
              </a:p>
            </p:txBody>
          </p:sp>
          <p:sp>
            <p:nvSpPr>
              <p:cNvPr id="333113" name="Rectangle 313"/>
              <p:cNvSpPr>
                <a:spLocks noChangeArrowheads="1"/>
              </p:cNvSpPr>
              <p:nvPr/>
            </p:nvSpPr>
            <p:spPr bwMode="auto">
              <a:xfrm>
                <a:off x="2463" y="1844"/>
                <a:ext cx="1292" cy="151"/>
              </a:xfrm>
              <a:prstGeom prst="rect">
                <a:avLst/>
              </a:prstGeom>
              <a:solidFill>
                <a:srgbClr val="FFEEC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Goods Requirement</a:t>
                </a:r>
              </a:p>
            </p:txBody>
          </p:sp>
          <p:sp>
            <p:nvSpPr>
              <p:cNvPr id="333114" name="Rectangle 314"/>
              <p:cNvSpPr>
                <a:spLocks noChangeArrowheads="1"/>
              </p:cNvSpPr>
              <p:nvPr/>
            </p:nvSpPr>
            <p:spPr bwMode="auto">
              <a:xfrm>
                <a:off x="2463" y="3948"/>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Settlement</a:t>
                </a:r>
              </a:p>
            </p:txBody>
          </p:sp>
          <p:sp>
            <p:nvSpPr>
              <p:cNvPr id="333115" name="Rectangle 315"/>
              <p:cNvSpPr>
                <a:spLocks noChangeArrowheads="1"/>
              </p:cNvSpPr>
              <p:nvPr/>
            </p:nvSpPr>
            <p:spPr bwMode="auto">
              <a:xfrm>
                <a:off x="2463" y="3646"/>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 Response</a:t>
                </a:r>
              </a:p>
            </p:txBody>
          </p:sp>
          <p:sp>
            <p:nvSpPr>
              <p:cNvPr id="333116" name="Rectangle 316"/>
              <p:cNvSpPr>
                <a:spLocks noChangeArrowheads="1"/>
              </p:cNvSpPr>
              <p:nvPr/>
            </p:nvSpPr>
            <p:spPr bwMode="auto">
              <a:xfrm>
                <a:off x="2463" y="3495"/>
                <a:ext cx="1292" cy="151"/>
              </a:xfrm>
              <a:prstGeom prst="rect">
                <a:avLst/>
              </a:prstGeom>
              <a:solidFill>
                <a:srgbClr val="FFEEC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3117" name="Rectangle 317"/>
              <p:cNvSpPr>
                <a:spLocks noChangeArrowheads="1"/>
              </p:cNvSpPr>
              <p:nvPr/>
            </p:nvSpPr>
            <p:spPr bwMode="auto">
              <a:xfrm>
                <a:off x="2463" y="3344"/>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a:t>
                </a:r>
              </a:p>
            </p:txBody>
          </p:sp>
          <p:sp>
            <p:nvSpPr>
              <p:cNvPr id="333118" name="Rectangle 318"/>
              <p:cNvSpPr>
                <a:spLocks noChangeArrowheads="1"/>
              </p:cNvSpPr>
              <p:nvPr/>
            </p:nvSpPr>
            <p:spPr bwMode="auto">
              <a:xfrm>
                <a:off x="2463" y="3193"/>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Consumption Report</a:t>
                </a:r>
              </a:p>
            </p:txBody>
          </p:sp>
          <p:sp>
            <p:nvSpPr>
              <p:cNvPr id="333119" name="Rectangle 319"/>
              <p:cNvSpPr>
                <a:spLocks noChangeArrowheads="1"/>
              </p:cNvSpPr>
              <p:nvPr/>
            </p:nvSpPr>
            <p:spPr bwMode="auto">
              <a:xfrm>
                <a:off x="2463" y="3042"/>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Receipt Advice</a:t>
                </a:r>
              </a:p>
            </p:txBody>
          </p:sp>
          <p:sp>
            <p:nvSpPr>
              <p:cNvPr id="333120" name="Rectangle 320"/>
              <p:cNvSpPr>
                <a:spLocks noChangeArrowheads="1"/>
              </p:cNvSpPr>
              <p:nvPr/>
            </p:nvSpPr>
            <p:spPr bwMode="auto">
              <a:xfrm>
                <a:off x="2463" y="2891"/>
                <a:ext cx="1292" cy="151"/>
              </a:xfrm>
              <a:prstGeom prst="rect">
                <a:avLst/>
              </a:prstGeom>
              <a:solidFill>
                <a:srgbClr val="FFEECE"/>
              </a:solidFill>
              <a:ln w="76200" algn="ctr">
                <a:noFill/>
                <a:miter lim="800000"/>
                <a:headEnd/>
                <a:tailEnd/>
              </a:ln>
              <a:effectLst/>
            </p:spPr>
            <p:txBody>
              <a:bodyPr lIns="36000" tIns="36000" rIns="36000" bIns="36000" anchor="ctr" anchorCtr="1"/>
              <a:lstStyle/>
              <a:p>
                <a:pPr algn="ctr"/>
                <a:endParaRPr lang="en-US" sz="1100" smtClean="0">
                  <a:solidFill>
                    <a:srgbClr val="000000"/>
                  </a:solidFill>
                  <a:latin typeface="Arial Narrow" pitchFamily="34" charset="0"/>
                </a:endParaRPr>
              </a:p>
            </p:txBody>
          </p:sp>
          <p:sp>
            <p:nvSpPr>
              <p:cNvPr id="333121" name="Rectangle 321"/>
              <p:cNvSpPr>
                <a:spLocks noChangeArrowheads="1"/>
              </p:cNvSpPr>
              <p:nvPr/>
            </p:nvSpPr>
            <p:spPr bwMode="auto">
              <a:xfrm>
                <a:off x="2463" y="2740"/>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Despatch Advice</a:t>
                </a:r>
              </a:p>
            </p:txBody>
          </p:sp>
          <p:sp>
            <p:nvSpPr>
              <p:cNvPr id="333122" name="Rectangle 322"/>
              <p:cNvSpPr>
                <a:spLocks noChangeArrowheads="1"/>
              </p:cNvSpPr>
              <p:nvPr/>
            </p:nvSpPr>
            <p:spPr bwMode="auto">
              <a:xfrm>
                <a:off x="2463" y="2599"/>
                <a:ext cx="1292" cy="141"/>
              </a:xfrm>
              <a:prstGeom prst="rect">
                <a:avLst/>
              </a:prstGeom>
              <a:solidFill>
                <a:srgbClr val="FFEECE"/>
              </a:solidFill>
              <a:ln w="76200" algn="ctr">
                <a:noFill/>
                <a:miter lim="800000"/>
                <a:headEnd/>
                <a:tailEnd/>
              </a:ln>
              <a:effectLst/>
            </p:spPr>
            <p:txBody>
              <a:bodyPr lIns="36000" tIns="36000" rIns="36000" bIns="36000" anchor="ctr" anchorCtr="1"/>
              <a:lstStyle/>
              <a:p>
                <a:endParaRPr lang="en-US" sz="1000" smtClean="0">
                  <a:solidFill>
                    <a:srgbClr val="000000"/>
                  </a:solidFill>
                  <a:latin typeface="Arial Narrow" pitchFamily="34" charset="0"/>
                </a:endParaRPr>
              </a:p>
            </p:txBody>
          </p:sp>
          <p:sp>
            <p:nvSpPr>
              <p:cNvPr id="333123" name="Rectangle 323"/>
              <p:cNvSpPr>
                <a:spLocks noChangeArrowheads="1"/>
              </p:cNvSpPr>
              <p:nvPr/>
            </p:nvSpPr>
            <p:spPr bwMode="auto">
              <a:xfrm>
                <a:off x="2463" y="2448"/>
                <a:ext cx="1292" cy="151"/>
              </a:xfrm>
              <a:prstGeom prst="rect">
                <a:avLst/>
              </a:prstGeom>
              <a:solidFill>
                <a:srgbClr val="FFEEC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3124" name="Rectangle 324"/>
              <p:cNvSpPr>
                <a:spLocks noChangeArrowheads="1"/>
              </p:cNvSpPr>
              <p:nvPr/>
            </p:nvSpPr>
            <p:spPr bwMode="auto">
              <a:xfrm>
                <a:off x="2463" y="2146"/>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Replenishment Request</a:t>
                </a:r>
              </a:p>
            </p:txBody>
          </p:sp>
          <p:sp>
            <p:nvSpPr>
              <p:cNvPr id="333125" name="Rectangle 325"/>
              <p:cNvSpPr>
                <a:spLocks noChangeArrowheads="1"/>
              </p:cNvSpPr>
              <p:nvPr/>
            </p:nvSpPr>
            <p:spPr bwMode="auto">
              <a:xfrm>
                <a:off x="2463" y="1995"/>
                <a:ext cx="1292" cy="151"/>
              </a:xfrm>
              <a:prstGeom prst="rect">
                <a:avLst/>
              </a:prstGeom>
              <a:solidFill>
                <a:srgbClr val="FFEEC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Goods Requirement Response</a:t>
                </a:r>
              </a:p>
            </p:txBody>
          </p:sp>
          <p:sp>
            <p:nvSpPr>
              <p:cNvPr id="333126" name="Rectangle 326"/>
              <p:cNvSpPr>
                <a:spLocks noChangeArrowheads="1"/>
              </p:cNvSpPr>
              <p:nvPr/>
            </p:nvSpPr>
            <p:spPr bwMode="auto">
              <a:xfrm>
                <a:off x="2463" y="1693"/>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Order Response</a:t>
                </a:r>
              </a:p>
            </p:txBody>
          </p:sp>
          <p:sp>
            <p:nvSpPr>
              <p:cNvPr id="333127" name="Rectangle 327"/>
              <p:cNvSpPr>
                <a:spLocks noChangeArrowheads="1"/>
              </p:cNvSpPr>
              <p:nvPr/>
            </p:nvSpPr>
            <p:spPr bwMode="auto">
              <a:xfrm>
                <a:off x="2463" y="1534"/>
                <a:ext cx="1292" cy="159"/>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Multi-shipment Order</a:t>
                </a:r>
              </a:p>
            </p:txBody>
          </p:sp>
          <p:sp>
            <p:nvSpPr>
              <p:cNvPr id="333128" name="Rectangle 328"/>
              <p:cNvSpPr>
                <a:spLocks noChangeArrowheads="1"/>
              </p:cNvSpPr>
              <p:nvPr/>
            </p:nvSpPr>
            <p:spPr bwMode="auto">
              <a:xfrm>
                <a:off x="2463" y="1383"/>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Inventory Activity or Inventory Status</a:t>
                </a:r>
              </a:p>
            </p:txBody>
          </p:sp>
          <p:sp>
            <p:nvSpPr>
              <p:cNvPr id="333129" name="Rectangle 329"/>
              <p:cNvSpPr>
                <a:spLocks noChangeArrowheads="1"/>
              </p:cNvSpPr>
              <p:nvPr/>
            </p:nvSpPr>
            <p:spPr bwMode="auto">
              <a:xfrm>
                <a:off x="2463" y="1232"/>
                <a:ext cx="1292" cy="151"/>
              </a:xfrm>
              <a:prstGeom prst="rect">
                <a:avLst/>
              </a:prstGeom>
              <a:solidFill>
                <a:srgbClr val="FFEECE"/>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Purchase Conditions</a:t>
                </a:r>
              </a:p>
            </p:txBody>
          </p:sp>
          <p:sp>
            <p:nvSpPr>
              <p:cNvPr id="333130" name="Rectangle 330"/>
              <p:cNvSpPr>
                <a:spLocks noChangeArrowheads="1"/>
              </p:cNvSpPr>
              <p:nvPr/>
            </p:nvSpPr>
            <p:spPr bwMode="auto">
              <a:xfrm>
                <a:off x="2463" y="1081"/>
                <a:ext cx="1292" cy="151"/>
              </a:xfrm>
              <a:prstGeom prst="rect">
                <a:avLst/>
              </a:prstGeom>
              <a:solidFill>
                <a:srgbClr val="FFEEC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Item Data Notification</a:t>
                </a:r>
              </a:p>
            </p:txBody>
          </p:sp>
          <p:sp>
            <p:nvSpPr>
              <p:cNvPr id="333131" name="Rectangle 331"/>
              <p:cNvSpPr>
                <a:spLocks noChangeArrowheads="1"/>
              </p:cNvSpPr>
              <p:nvPr/>
            </p:nvSpPr>
            <p:spPr bwMode="auto">
              <a:xfrm>
                <a:off x="2463" y="930"/>
                <a:ext cx="1292" cy="151"/>
              </a:xfrm>
              <a:prstGeom prst="rect">
                <a:avLst/>
              </a:prstGeom>
              <a:solidFill>
                <a:srgbClr val="FFEECE"/>
              </a:solidFill>
              <a:ln w="76200" algn="ctr">
                <a:noFill/>
                <a:miter lim="800000"/>
                <a:headEnd/>
                <a:tailEnd/>
              </a:ln>
              <a:effectLst/>
            </p:spPr>
            <p:txBody>
              <a:bodyPr lIns="36000" tIns="36000" rIns="36000" bIns="36000" anchor="ctr" anchorCtr="1"/>
              <a:lstStyle/>
              <a:p>
                <a:pPr algn="ctr">
                  <a:spcBef>
                    <a:spcPct val="50000"/>
                  </a:spcBef>
                </a:pPr>
                <a:endParaRPr lang="en-US" sz="1100" smtClean="0">
                  <a:solidFill>
                    <a:srgbClr val="000000"/>
                  </a:solidFill>
                  <a:latin typeface="Arial Narrow" pitchFamily="34" charset="0"/>
                </a:endParaRPr>
              </a:p>
            </p:txBody>
          </p:sp>
          <p:sp>
            <p:nvSpPr>
              <p:cNvPr id="333132" name="Rectangle 332"/>
              <p:cNvSpPr>
                <a:spLocks noChangeArrowheads="1"/>
              </p:cNvSpPr>
              <p:nvPr/>
            </p:nvSpPr>
            <p:spPr bwMode="auto">
              <a:xfrm>
                <a:off x="2463" y="762"/>
                <a:ext cx="1292" cy="168"/>
              </a:xfrm>
              <a:prstGeom prst="rect">
                <a:avLst/>
              </a:prstGeom>
              <a:solidFill>
                <a:srgbClr val="1E5262"/>
              </a:solidFill>
              <a:ln w="76200" algn="ctr">
                <a:noFill/>
                <a:miter lim="800000"/>
                <a:headEnd/>
                <a:tailEnd/>
              </a:ln>
              <a:effectLst/>
            </p:spPr>
            <p:txBody>
              <a:bodyPr lIns="36000" tIns="36000" rIns="36000" bIns="36000" anchor="ctr" anchorCtr="1"/>
              <a:lstStyle/>
              <a:p>
                <a:pPr algn="ctr">
                  <a:spcBef>
                    <a:spcPct val="50000"/>
                  </a:spcBef>
                </a:pPr>
                <a:r>
                  <a:rPr lang="en-GB" sz="1200" b="1" smtClean="0">
                    <a:solidFill>
                      <a:srgbClr val="FFFFFF"/>
                    </a:solidFill>
                  </a:rPr>
                  <a:t>GS1 XML messages</a:t>
                </a:r>
                <a:endParaRPr lang="en-GB" sz="1200" smtClean="0"/>
              </a:p>
            </p:txBody>
          </p:sp>
          <p:sp>
            <p:nvSpPr>
              <p:cNvPr id="333133" name="Line 333"/>
              <p:cNvSpPr>
                <a:spLocks noChangeShapeType="1"/>
              </p:cNvSpPr>
              <p:nvPr/>
            </p:nvSpPr>
            <p:spPr bwMode="auto">
              <a:xfrm>
                <a:off x="2463" y="762"/>
                <a:ext cx="1292" cy="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134" name="Line 334"/>
              <p:cNvSpPr>
                <a:spLocks noChangeShapeType="1"/>
              </p:cNvSpPr>
              <p:nvPr/>
            </p:nvSpPr>
            <p:spPr bwMode="auto">
              <a:xfrm>
                <a:off x="2463" y="4099"/>
                <a:ext cx="1292" cy="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3173" name="Line 373"/>
              <p:cNvSpPr>
                <a:spLocks noChangeShapeType="1"/>
              </p:cNvSpPr>
              <p:nvPr/>
            </p:nvSpPr>
            <p:spPr bwMode="auto">
              <a:xfrm>
                <a:off x="2463" y="1081"/>
                <a:ext cx="1292" cy="1"/>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174" name="Line 374"/>
              <p:cNvSpPr>
                <a:spLocks noChangeShapeType="1"/>
              </p:cNvSpPr>
              <p:nvPr/>
            </p:nvSpPr>
            <p:spPr bwMode="auto">
              <a:xfrm>
                <a:off x="2463" y="1383"/>
                <a:ext cx="1292" cy="1"/>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175" name="Line 375"/>
              <p:cNvSpPr>
                <a:spLocks noChangeShapeType="1"/>
              </p:cNvSpPr>
              <p:nvPr/>
            </p:nvSpPr>
            <p:spPr bwMode="auto">
              <a:xfrm>
                <a:off x="2463" y="1232"/>
                <a:ext cx="1292" cy="1"/>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178" name="Line 378"/>
              <p:cNvSpPr>
                <a:spLocks noChangeShapeType="1"/>
              </p:cNvSpPr>
              <p:nvPr/>
            </p:nvSpPr>
            <p:spPr bwMode="auto">
              <a:xfrm>
                <a:off x="2463" y="2740"/>
                <a:ext cx="1292" cy="1"/>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3182" name="Line 382"/>
              <p:cNvSpPr>
                <a:spLocks noChangeShapeType="1"/>
              </p:cNvSpPr>
              <p:nvPr/>
            </p:nvSpPr>
            <p:spPr bwMode="auto">
              <a:xfrm>
                <a:off x="2463" y="3344"/>
                <a:ext cx="1292" cy="1"/>
              </a:xfrm>
              <a:prstGeom prst="line">
                <a:avLst/>
              </a:prstGeom>
              <a:noFill/>
              <a:ln w="12700">
                <a:solidFill>
                  <a:schemeClr val="bg1"/>
                </a:solidFill>
                <a:round/>
                <a:headEnd/>
                <a:tailEnd/>
              </a:ln>
              <a:effectLst/>
            </p:spPr>
            <p:txBody>
              <a:bodyPr wrap="none" anchor="ctr"/>
              <a:lstStyle/>
              <a:p>
                <a:pPr algn="ctr"/>
                <a:endParaRPr lang="en-GB" sz="2200" smtClean="0"/>
              </a:p>
            </p:txBody>
          </p:sp>
        </p:grpSp>
        <p:sp>
          <p:nvSpPr>
            <p:cNvPr id="333437" name="AutoShape 637"/>
            <p:cNvSpPr>
              <a:spLocks noChangeArrowheads="1"/>
            </p:cNvSpPr>
            <p:nvPr/>
          </p:nvSpPr>
          <p:spPr bwMode="auto">
            <a:xfrm rot="16200000" flipV="1">
              <a:off x="3642" y="2197"/>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14" name="AutoShape 614"/>
            <p:cNvSpPr>
              <a:spLocks noChangeArrowheads="1"/>
            </p:cNvSpPr>
            <p:nvPr/>
          </p:nvSpPr>
          <p:spPr bwMode="auto">
            <a:xfrm rot="16200000" flipV="1">
              <a:off x="3637" y="1112"/>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15" name="AutoShape 615"/>
            <p:cNvSpPr>
              <a:spLocks noChangeArrowheads="1"/>
            </p:cNvSpPr>
            <p:nvPr/>
          </p:nvSpPr>
          <p:spPr bwMode="auto">
            <a:xfrm rot="16200000" flipV="1">
              <a:off x="3633" y="1262"/>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16" name="AutoShape 616"/>
            <p:cNvSpPr>
              <a:spLocks noChangeArrowheads="1"/>
            </p:cNvSpPr>
            <p:nvPr/>
          </p:nvSpPr>
          <p:spPr bwMode="auto">
            <a:xfrm rot="16200000" flipV="1">
              <a:off x="3636" y="1424"/>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17" name="AutoShape 617"/>
            <p:cNvSpPr>
              <a:spLocks noChangeArrowheads="1"/>
            </p:cNvSpPr>
            <p:nvPr/>
          </p:nvSpPr>
          <p:spPr bwMode="auto">
            <a:xfrm rot="16200000" flipV="1">
              <a:off x="3632" y="1567"/>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18" name="AutoShape 618"/>
            <p:cNvSpPr>
              <a:spLocks noChangeArrowheads="1"/>
            </p:cNvSpPr>
            <p:nvPr/>
          </p:nvSpPr>
          <p:spPr bwMode="auto">
            <a:xfrm rot="5400000" flipH="1" flipV="1">
              <a:off x="2525" y="1705"/>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19" name="AutoShape 619"/>
            <p:cNvSpPr>
              <a:spLocks noChangeArrowheads="1"/>
            </p:cNvSpPr>
            <p:nvPr/>
          </p:nvSpPr>
          <p:spPr bwMode="auto">
            <a:xfrm rot="16200000" flipV="1">
              <a:off x="3638" y="1881"/>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20" name="AutoShape 620"/>
            <p:cNvSpPr>
              <a:spLocks noChangeArrowheads="1"/>
            </p:cNvSpPr>
            <p:nvPr/>
          </p:nvSpPr>
          <p:spPr bwMode="auto">
            <a:xfrm rot="5400000" flipH="1" flipV="1">
              <a:off x="2520" y="2023"/>
              <a:ext cx="68" cy="61"/>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21" name="AutoShape 621"/>
            <p:cNvSpPr>
              <a:spLocks noChangeArrowheads="1"/>
            </p:cNvSpPr>
            <p:nvPr/>
          </p:nvSpPr>
          <p:spPr bwMode="auto">
            <a:xfrm rot="16200000" flipV="1">
              <a:off x="3627" y="3096"/>
              <a:ext cx="68" cy="61"/>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22" name="AutoShape 622"/>
            <p:cNvSpPr>
              <a:spLocks noChangeArrowheads="1"/>
            </p:cNvSpPr>
            <p:nvPr/>
          </p:nvSpPr>
          <p:spPr bwMode="auto">
            <a:xfrm rot="16200000" flipV="1">
              <a:off x="3630" y="3240"/>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24" name="AutoShape 624"/>
            <p:cNvSpPr>
              <a:spLocks noChangeArrowheads="1"/>
            </p:cNvSpPr>
            <p:nvPr/>
          </p:nvSpPr>
          <p:spPr bwMode="auto">
            <a:xfrm rot="16200000" flipV="1">
              <a:off x="3629" y="3672"/>
              <a:ext cx="68" cy="61"/>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26" name="AutoShape 626"/>
            <p:cNvSpPr>
              <a:spLocks noChangeArrowheads="1"/>
            </p:cNvSpPr>
            <p:nvPr/>
          </p:nvSpPr>
          <p:spPr bwMode="auto">
            <a:xfrm rot="16200000" flipV="1">
              <a:off x="3635" y="3987"/>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28" name="AutoShape 628"/>
            <p:cNvSpPr>
              <a:spLocks noChangeArrowheads="1"/>
            </p:cNvSpPr>
            <p:nvPr/>
          </p:nvSpPr>
          <p:spPr bwMode="auto">
            <a:xfrm rot="5400000" flipH="1" flipV="1">
              <a:off x="2522" y="1115"/>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29" name="AutoShape 629"/>
            <p:cNvSpPr>
              <a:spLocks noChangeArrowheads="1"/>
            </p:cNvSpPr>
            <p:nvPr/>
          </p:nvSpPr>
          <p:spPr bwMode="auto">
            <a:xfrm rot="5400000" flipH="1" flipV="1">
              <a:off x="2518" y="1265"/>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30" name="AutoShape 630"/>
            <p:cNvSpPr>
              <a:spLocks noChangeArrowheads="1"/>
            </p:cNvSpPr>
            <p:nvPr/>
          </p:nvSpPr>
          <p:spPr bwMode="auto">
            <a:xfrm rot="5400000" flipH="1" flipV="1">
              <a:off x="2521" y="1433"/>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31" name="AutoShape 631"/>
            <p:cNvSpPr>
              <a:spLocks noChangeArrowheads="1"/>
            </p:cNvSpPr>
            <p:nvPr/>
          </p:nvSpPr>
          <p:spPr bwMode="auto">
            <a:xfrm rot="5400000" flipH="1" flipV="1">
              <a:off x="2518" y="3379"/>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33" name="AutoShape 633"/>
            <p:cNvSpPr>
              <a:spLocks noChangeArrowheads="1"/>
            </p:cNvSpPr>
            <p:nvPr/>
          </p:nvSpPr>
          <p:spPr bwMode="auto">
            <a:xfrm rot="5400000" flipH="1" flipV="1">
              <a:off x="2520" y="2346"/>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3435" name="AutoShape 635"/>
            <p:cNvSpPr>
              <a:spLocks noChangeArrowheads="1"/>
            </p:cNvSpPr>
            <p:nvPr/>
          </p:nvSpPr>
          <p:spPr bwMode="auto">
            <a:xfrm rot="5400000" flipH="1" flipV="1">
              <a:off x="2515" y="2781"/>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924300" y="1211263"/>
            <a:ext cx="2025650" cy="5294312"/>
            <a:chOff x="2472" y="763"/>
            <a:chExt cx="1276" cy="3335"/>
          </a:xfrm>
        </p:grpSpPr>
        <p:sp>
          <p:nvSpPr>
            <p:cNvPr id="337923" name="Rectangle 3"/>
            <p:cNvSpPr>
              <a:spLocks noChangeArrowheads="1"/>
            </p:cNvSpPr>
            <p:nvPr/>
          </p:nvSpPr>
          <p:spPr bwMode="auto">
            <a:xfrm>
              <a:off x="2472" y="3041"/>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Receipt Notification</a:t>
              </a:r>
            </a:p>
          </p:txBody>
        </p:sp>
        <p:sp>
          <p:nvSpPr>
            <p:cNvPr id="337924" name="Rectangle 4"/>
            <p:cNvSpPr>
              <a:spLocks noChangeArrowheads="1"/>
            </p:cNvSpPr>
            <p:nvPr/>
          </p:nvSpPr>
          <p:spPr bwMode="auto">
            <a:xfrm>
              <a:off x="2472" y="2286"/>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endParaRPr lang="en-US" sz="1100" smtClean="0">
                <a:solidFill>
                  <a:srgbClr val="000000"/>
                </a:solidFill>
                <a:latin typeface="Arial Narrow" pitchFamily="34" charset="0"/>
              </a:endParaRPr>
            </a:p>
          </p:txBody>
        </p:sp>
        <p:sp>
          <p:nvSpPr>
            <p:cNvPr id="337925" name="Rectangle 5"/>
            <p:cNvSpPr>
              <a:spLocks noChangeArrowheads="1"/>
            </p:cNvSpPr>
            <p:nvPr/>
          </p:nvSpPr>
          <p:spPr bwMode="auto">
            <a:xfrm>
              <a:off x="2472" y="1833"/>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Consumption Forecast</a:t>
              </a:r>
            </a:p>
          </p:txBody>
        </p:sp>
        <p:sp>
          <p:nvSpPr>
            <p:cNvPr id="337926" name="Rectangle 6"/>
            <p:cNvSpPr>
              <a:spLocks noChangeArrowheads="1"/>
            </p:cNvSpPr>
            <p:nvPr/>
          </p:nvSpPr>
          <p:spPr bwMode="auto">
            <a:xfrm>
              <a:off x="2472" y="3947"/>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Physical Payment</a:t>
              </a:r>
            </a:p>
          </p:txBody>
        </p:sp>
        <p:sp>
          <p:nvSpPr>
            <p:cNvPr id="337927" name="Rectangle 7"/>
            <p:cNvSpPr>
              <a:spLocks noChangeArrowheads="1"/>
            </p:cNvSpPr>
            <p:nvPr/>
          </p:nvSpPr>
          <p:spPr bwMode="auto">
            <a:xfrm>
              <a:off x="2472" y="3796"/>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Remittance Notification</a:t>
              </a:r>
            </a:p>
          </p:txBody>
        </p:sp>
        <p:sp>
          <p:nvSpPr>
            <p:cNvPr id="337928" name="Rectangle 8"/>
            <p:cNvSpPr>
              <a:spLocks noChangeArrowheads="1"/>
            </p:cNvSpPr>
            <p:nvPr/>
          </p:nvSpPr>
          <p:spPr bwMode="auto">
            <a:xfrm>
              <a:off x="2472" y="3645"/>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Invoice Confirmation</a:t>
              </a:r>
            </a:p>
          </p:txBody>
        </p:sp>
        <p:sp>
          <p:nvSpPr>
            <p:cNvPr id="337929" name="Rectangle 9"/>
            <p:cNvSpPr>
              <a:spLocks noChangeArrowheads="1"/>
            </p:cNvSpPr>
            <p:nvPr/>
          </p:nvSpPr>
          <p:spPr bwMode="auto">
            <a:xfrm>
              <a:off x="2472" y="3494"/>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Self-Billing Invoice</a:t>
              </a:r>
            </a:p>
          </p:txBody>
        </p:sp>
        <p:sp>
          <p:nvSpPr>
            <p:cNvPr id="337930" name="Rectangle 10"/>
            <p:cNvSpPr>
              <a:spLocks noChangeArrowheads="1"/>
            </p:cNvSpPr>
            <p:nvPr/>
          </p:nvSpPr>
          <p:spPr bwMode="auto">
            <a:xfrm>
              <a:off x="2472" y="3343"/>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Invoice</a:t>
              </a:r>
            </a:p>
          </p:txBody>
        </p:sp>
        <p:sp>
          <p:nvSpPr>
            <p:cNvPr id="337931" name="Rectangle 11"/>
            <p:cNvSpPr>
              <a:spLocks noChangeArrowheads="1"/>
            </p:cNvSpPr>
            <p:nvPr/>
          </p:nvSpPr>
          <p:spPr bwMode="auto">
            <a:xfrm>
              <a:off x="2472" y="3192"/>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Consumption Report</a:t>
              </a:r>
            </a:p>
          </p:txBody>
        </p:sp>
        <p:sp>
          <p:nvSpPr>
            <p:cNvPr id="337932" name="Rectangle 12"/>
            <p:cNvSpPr>
              <a:spLocks noChangeArrowheads="1"/>
            </p:cNvSpPr>
            <p:nvPr/>
          </p:nvSpPr>
          <p:spPr bwMode="auto">
            <a:xfrm>
              <a:off x="2472" y="2890"/>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Physical Shipment of Goods</a:t>
              </a:r>
            </a:p>
          </p:txBody>
        </p:sp>
        <p:sp>
          <p:nvSpPr>
            <p:cNvPr id="337933" name="Rectangle 13"/>
            <p:cNvSpPr>
              <a:spLocks noChangeArrowheads="1"/>
            </p:cNvSpPr>
            <p:nvPr/>
          </p:nvSpPr>
          <p:spPr bwMode="auto">
            <a:xfrm>
              <a:off x="2472" y="2739"/>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Despatch Notification</a:t>
              </a:r>
            </a:p>
          </p:txBody>
        </p:sp>
        <p:sp>
          <p:nvSpPr>
            <p:cNvPr id="337934" name="Rectangle 14"/>
            <p:cNvSpPr>
              <a:spLocks noChangeArrowheads="1"/>
            </p:cNvSpPr>
            <p:nvPr/>
          </p:nvSpPr>
          <p:spPr bwMode="auto">
            <a:xfrm>
              <a:off x="2472" y="2588"/>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Delivery Plan</a:t>
              </a:r>
            </a:p>
          </p:txBody>
        </p:sp>
        <p:sp>
          <p:nvSpPr>
            <p:cNvPr id="337935" name="Rectangle 15"/>
            <p:cNvSpPr>
              <a:spLocks noChangeArrowheads="1"/>
            </p:cNvSpPr>
            <p:nvPr/>
          </p:nvSpPr>
          <p:spPr bwMode="auto">
            <a:xfrm>
              <a:off x="2472" y="2437"/>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PO/Net Requirements Confirmation</a:t>
              </a:r>
            </a:p>
          </p:txBody>
        </p:sp>
        <p:sp>
          <p:nvSpPr>
            <p:cNvPr id="337936" name="Rectangle 16"/>
            <p:cNvSpPr>
              <a:spLocks noChangeArrowheads="1"/>
            </p:cNvSpPr>
            <p:nvPr/>
          </p:nvSpPr>
          <p:spPr bwMode="auto">
            <a:xfrm>
              <a:off x="2472" y="2135"/>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endParaRPr lang="en-US" sz="1100" smtClean="0">
                <a:solidFill>
                  <a:srgbClr val="000000"/>
                </a:solidFill>
                <a:latin typeface="Arial Narrow" pitchFamily="34" charset="0"/>
              </a:endParaRPr>
            </a:p>
          </p:txBody>
        </p:sp>
        <p:sp>
          <p:nvSpPr>
            <p:cNvPr id="337937" name="Rectangle 17"/>
            <p:cNvSpPr>
              <a:spLocks noChangeArrowheads="1"/>
            </p:cNvSpPr>
            <p:nvPr/>
          </p:nvSpPr>
          <p:spPr bwMode="auto">
            <a:xfrm>
              <a:off x="2472" y="1984"/>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Replenishment Forecast</a:t>
              </a:r>
            </a:p>
          </p:txBody>
        </p:sp>
        <p:sp>
          <p:nvSpPr>
            <p:cNvPr id="337938" name="Rectangle 18"/>
            <p:cNvSpPr>
              <a:spLocks noChangeArrowheads="1"/>
            </p:cNvSpPr>
            <p:nvPr/>
          </p:nvSpPr>
          <p:spPr bwMode="auto">
            <a:xfrm>
              <a:off x="2472" y="1682"/>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Net Requirements</a:t>
              </a:r>
            </a:p>
          </p:txBody>
        </p:sp>
        <p:sp>
          <p:nvSpPr>
            <p:cNvPr id="337939" name="Rectangle 19"/>
            <p:cNvSpPr>
              <a:spLocks noChangeArrowheads="1"/>
            </p:cNvSpPr>
            <p:nvPr/>
          </p:nvSpPr>
          <p:spPr bwMode="auto">
            <a:xfrm>
              <a:off x="2472" y="1531"/>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Purchase Order</a:t>
              </a:r>
            </a:p>
          </p:txBody>
        </p:sp>
        <p:sp>
          <p:nvSpPr>
            <p:cNvPr id="337940" name="Rectangle 20"/>
            <p:cNvSpPr>
              <a:spLocks noChangeArrowheads="1"/>
            </p:cNvSpPr>
            <p:nvPr/>
          </p:nvSpPr>
          <p:spPr bwMode="auto">
            <a:xfrm>
              <a:off x="2472" y="1380"/>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Inventory</a:t>
              </a:r>
            </a:p>
          </p:txBody>
        </p:sp>
        <p:sp>
          <p:nvSpPr>
            <p:cNvPr id="337941" name="Rectangle 21"/>
            <p:cNvSpPr>
              <a:spLocks noChangeArrowheads="1"/>
            </p:cNvSpPr>
            <p:nvPr/>
          </p:nvSpPr>
          <p:spPr bwMode="auto">
            <a:xfrm>
              <a:off x="2472" y="1229"/>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Purchase Conditions</a:t>
              </a:r>
            </a:p>
          </p:txBody>
        </p:sp>
        <p:sp>
          <p:nvSpPr>
            <p:cNvPr id="337942" name="Rectangle 22"/>
            <p:cNvSpPr>
              <a:spLocks noChangeArrowheads="1"/>
            </p:cNvSpPr>
            <p:nvPr/>
          </p:nvSpPr>
          <p:spPr bwMode="auto">
            <a:xfrm>
              <a:off x="2472" y="1078"/>
              <a:ext cx="1276"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Item Master Data</a:t>
              </a:r>
            </a:p>
          </p:txBody>
        </p:sp>
        <p:sp>
          <p:nvSpPr>
            <p:cNvPr id="337943" name="Rectangle 23"/>
            <p:cNvSpPr>
              <a:spLocks noChangeArrowheads="1"/>
            </p:cNvSpPr>
            <p:nvPr/>
          </p:nvSpPr>
          <p:spPr bwMode="auto">
            <a:xfrm>
              <a:off x="2472" y="927"/>
              <a:ext cx="1276" cy="151"/>
            </a:xfrm>
            <a:prstGeom prst="rect">
              <a:avLst/>
            </a:prstGeom>
            <a:solidFill>
              <a:srgbClr val="AED9E7"/>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Integration Agreement</a:t>
              </a:r>
            </a:p>
          </p:txBody>
        </p:sp>
        <p:sp>
          <p:nvSpPr>
            <p:cNvPr id="337944" name="Rectangle 24"/>
            <p:cNvSpPr>
              <a:spLocks noChangeArrowheads="1"/>
            </p:cNvSpPr>
            <p:nvPr/>
          </p:nvSpPr>
          <p:spPr bwMode="auto">
            <a:xfrm>
              <a:off x="2472" y="763"/>
              <a:ext cx="1276" cy="164"/>
            </a:xfrm>
            <a:prstGeom prst="rect">
              <a:avLst/>
            </a:prstGeom>
            <a:solidFill>
              <a:srgbClr val="1E5262"/>
            </a:solidFill>
            <a:ln w="76200" algn="ctr">
              <a:noFill/>
              <a:miter lim="800000"/>
              <a:headEnd/>
              <a:tailEnd/>
            </a:ln>
            <a:effectLst/>
          </p:spPr>
          <p:txBody>
            <a:bodyPr lIns="36000" tIns="36000" rIns="36000" bIns="36000" anchor="ctr" anchorCtr="1"/>
            <a:lstStyle/>
            <a:p>
              <a:pPr algn="ctr">
                <a:spcBef>
                  <a:spcPct val="50000"/>
                </a:spcBef>
              </a:pPr>
              <a:r>
                <a:rPr lang="en-GB" sz="1200" b="1" smtClean="0">
                  <a:solidFill>
                    <a:srgbClr val="FFFFFF"/>
                  </a:solidFill>
                </a:rPr>
                <a:t>Transactions</a:t>
              </a:r>
              <a:endParaRPr lang="en-GB" sz="1200" smtClean="0"/>
            </a:p>
          </p:txBody>
        </p:sp>
        <p:sp>
          <p:nvSpPr>
            <p:cNvPr id="337945" name="Line 25"/>
            <p:cNvSpPr>
              <a:spLocks noChangeShapeType="1"/>
            </p:cNvSpPr>
            <p:nvPr/>
          </p:nvSpPr>
          <p:spPr bwMode="auto">
            <a:xfrm>
              <a:off x="2472" y="763"/>
              <a:ext cx="1276"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46" name="Line 26"/>
            <p:cNvSpPr>
              <a:spLocks noChangeShapeType="1"/>
            </p:cNvSpPr>
            <p:nvPr/>
          </p:nvSpPr>
          <p:spPr bwMode="auto">
            <a:xfrm>
              <a:off x="2472" y="4098"/>
              <a:ext cx="1276"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47" name="Line 27"/>
            <p:cNvSpPr>
              <a:spLocks noChangeShapeType="1"/>
            </p:cNvSpPr>
            <p:nvPr/>
          </p:nvSpPr>
          <p:spPr bwMode="auto">
            <a:xfrm>
              <a:off x="2472" y="763"/>
              <a:ext cx="0" cy="164"/>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48" name="Line 28"/>
            <p:cNvSpPr>
              <a:spLocks noChangeShapeType="1"/>
            </p:cNvSpPr>
            <p:nvPr/>
          </p:nvSpPr>
          <p:spPr bwMode="auto">
            <a:xfrm>
              <a:off x="3748" y="763"/>
              <a:ext cx="0" cy="164"/>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49" name="Line 29"/>
            <p:cNvSpPr>
              <a:spLocks noChangeShapeType="1"/>
            </p:cNvSpPr>
            <p:nvPr/>
          </p:nvSpPr>
          <p:spPr bwMode="auto">
            <a:xfrm>
              <a:off x="2472" y="92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50" name="Line 30"/>
            <p:cNvSpPr>
              <a:spLocks noChangeShapeType="1"/>
            </p:cNvSpPr>
            <p:nvPr/>
          </p:nvSpPr>
          <p:spPr bwMode="auto">
            <a:xfrm>
              <a:off x="3748" y="92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51" name="Line 31"/>
            <p:cNvSpPr>
              <a:spLocks noChangeShapeType="1"/>
            </p:cNvSpPr>
            <p:nvPr/>
          </p:nvSpPr>
          <p:spPr bwMode="auto">
            <a:xfrm>
              <a:off x="2472" y="107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52" name="Line 32"/>
            <p:cNvSpPr>
              <a:spLocks noChangeShapeType="1"/>
            </p:cNvSpPr>
            <p:nvPr/>
          </p:nvSpPr>
          <p:spPr bwMode="auto">
            <a:xfrm>
              <a:off x="3748" y="107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53" name="Line 33"/>
            <p:cNvSpPr>
              <a:spLocks noChangeShapeType="1"/>
            </p:cNvSpPr>
            <p:nvPr/>
          </p:nvSpPr>
          <p:spPr bwMode="auto">
            <a:xfrm>
              <a:off x="2472" y="122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54" name="Line 34"/>
            <p:cNvSpPr>
              <a:spLocks noChangeShapeType="1"/>
            </p:cNvSpPr>
            <p:nvPr/>
          </p:nvSpPr>
          <p:spPr bwMode="auto">
            <a:xfrm>
              <a:off x="3748" y="122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55" name="Line 35"/>
            <p:cNvSpPr>
              <a:spLocks noChangeShapeType="1"/>
            </p:cNvSpPr>
            <p:nvPr/>
          </p:nvSpPr>
          <p:spPr bwMode="auto">
            <a:xfrm>
              <a:off x="2472" y="153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56" name="Line 36"/>
            <p:cNvSpPr>
              <a:spLocks noChangeShapeType="1"/>
            </p:cNvSpPr>
            <p:nvPr/>
          </p:nvSpPr>
          <p:spPr bwMode="auto">
            <a:xfrm>
              <a:off x="3748" y="153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57" name="Line 37"/>
            <p:cNvSpPr>
              <a:spLocks noChangeShapeType="1"/>
            </p:cNvSpPr>
            <p:nvPr/>
          </p:nvSpPr>
          <p:spPr bwMode="auto">
            <a:xfrm>
              <a:off x="2472" y="168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58" name="Line 38"/>
            <p:cNvSpPr>
              <a:spLocks noChangeShapeType="1"/>
            </p:cNvSpPr>
            <p:nvPr/>
          </p:nvSpPr>
          <p:spPr bwMode="auto">
            <a:xfrm>
              <a:off x="3748" y="168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59" name="Line 39"/>
            <p:cNvSpPr>
              <a:spLocks noChangeShapeType="1"/>
            </p:cNvSpPr>
            <p:nvPr/>
          </p:nvSpPr>
          <p:spPr bwMode="auto">
            <a:xfrm>
              <a:off x="2472" y="1833"/>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60" name="Line 40"/>
            <p:cNvSpPr>
              <a:spLocks noChangeShapeType="1"/>
            </p:cNvSpPr>
            <p:nvPr/>
          </p:nvSpPr>
          <p:spPr bwMode="auto">
            <a:xfrm>
              <a:off x="3748" y="1833"/>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61" name="Line 41"/>
            <p:cNvSpPr>
              <a:spLocks noChangeShapeType="1"/>
            </p:cNvSpPr>
            <p:nvPr/>
          </p:nvSpPr>
          <p:spPr bwMode="auto">
            <a:xfrm>
              <a:off x="2472" y="213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62" name="Line 42"/>
            <p:cNvSpPr>
              <a:spLocks noChangeShapeType="1"/>
            </p:cNvSpPr>
            <p:nvPr/>
          </p:nvSpPr>
          <p:spPr bwMode="auto">
            <a:xfrm>
              <a:off x="3748" y="213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63" name="Line 43"/>
            <p:cNvSpPr>
              <a:spLocks noChangeShapeType="1"/>
            </p:cNvSpPr>
            <p:nvPr/>
          </p:nvSpPr>
          <p:spPr bwMode="auto">
            <a:xfrm>
              <a:off x="2472" y="228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64" name="Line 44"/>
            <p:cNvSpPr>
              <a:spLocks noChangeShapeType="1"/>
            </p:cNvSpPr>
            <p:nvPr/>
          </p:nvSpPr>
          <p:spPr bwMode="auto">
            <a:xfrm>
              <a:off x="3748" y="228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65" name="Line 45"/>
            <p:cNvSpPr>
              <a:spLocks noChangeShapeType="1"/>
            </p:cNvSpPr>
            <p:nvPr/>
          </p:nvSpPr>
          <p:spPr bwMode="auto">
            <a:xfrm>
              <a:off x="2472" y="258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66" name="Line 46"/>
            <p:cNvSpPr>
              <a:spLocks noChangeShapeType="1"/>
            </p:cNvSpPr>
            <p:nvPr/>
          </p:nvSpPr>
          <p:spPr bwMode="auto">
            <a:xfrm>
              <a:off x="3748" y="258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67" name="Line 47"/>
            <p:cNvSpPr>
              <a:spLocks noChangeShapeType="1"/>
            </p:cNvSpPr>
            <p:nvPr/>
          </p:nvSpPr>
          <p:spPr bwMode="auto">
            <a:xfrm>
              <a:off x="2472" y="273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68" name="Line 48"/>
            <p:cNvSpPr>
              <a:spLocks noChangeShapeType="1"/>
            </p:cNvSpPr>
            <p:nvPr/>
          </p:nvSpPr>
          <p:spPr bwMode="auto">
            <a:xfrm>
              <a:off x="3748" y="273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69" name="Line 49"/>
            <p:cNvSpPr>
              <a:spLocks noChangeShapeType="1"/>
            </p:cNvSpPr>
            <p:nvPr/>
          </p:nvSpPr>
          <p:spPr bwMode="auto">
            <a:xfrm>
              <a:off x="2472" y="289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70" name="Line 50"/>
            <p:cNvSpPr>
              <a:spLocks noChangeShapeType="1"/>
            </p:cNvSpPr>
            <p:nvPr/>
          </p:nvSpPr>
          <p:spPr bwMode="auto">
            <a:xfrm>
              <a:off x="3748" y="289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71" name="Line 51"/>
            <p:cNvSpPr>
              <a:spLocks noChangeShapeType="1"/>
            </p:cNvSpPr>
            <p:nvPr/>
          </p:nvSpPr>
          <p:spPr bwMode="auto">
            <a:xfrm>
              <a:off x="2472" y="3041"/>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72" name="Line 52"/>
            <p:cNvSpPr>
              <a:spLocks noChangeShapeType="1"/>
            </p:cNvSpPr>
            <p:nvPr/>
          </p:nvSpPr>
          <p:spPr bwMode="auto">
            <a:xfrm>
              <a:off x="3748" y="3041"/>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73" name="Line 53"/>
            <p:cNvSpPr>
              <a:spLocks noChangeShapeType="1"/>
            </p:cNvSpPr>
            <p:nvPr/>
          </p:nvSpPr>
          <p:spPr bwMode="auto">
            <a:xfrm>
              <a:off x="2472" y="334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74" name="Line 54"/>
            <p:cNvSpPr>
              <a:spLocks noChangeShapeType="1"/>
            </p:cNvSpPr>
            <p:nvPr/>
          </p:nvSpPr>
          <p:spPr bwMode="auto">
            <a:xfrm>
              <a:off x="3748" y="334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75" name="Line 55"/>
            <p:cNvSpPr>
              <a:spLocks noChangeShapeType="1"/>
            </p:cNvSpPr>
            <p:nvPr/>
          </p:nvSpPr>
          <p:spPr bwMode="auto">
            <a:xfrm>
              <a:off x="2472" y="349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76" name="Line 56"/>
            <p:cNvSpPr>
              <a:spLocks noChangeShapeType="1"/>
            </p:cNvSpPr>
            <p:nvPr/>
          </p:nvSpPr>
          <p:spPr bwMode="auto">
            <a:xfrm>
              <a:off x="3748" y="349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77" name="Line 57"/>
            <p:cNvSpPr>
              <a:spLocks noChangeShapeType="1"/>
            </p:cNvSpPr>
            <p:nvPr/>
          </p:nvSpPr>
          <p:spPr bwMode="auto">
            <a:xfrm>
              <a:off x="2472" y="364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78" name="Line 58"/>
            <p:cNvSpPr>
              <a:spLocks noChangeShapeType="1"/>
            </p:cNvSpPr>
            <p:nvPr/>
          </p:nvSpPr>
          <p:spPr bwMode="auto">
            <a:xfrm>
              <a:off x="3748" y="364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79" name="Line 59"/>
            <p:cNvSpPr>
              <a:spLocks noChangeShapeType="1"/>
            </p:cNvSpPr>
            <p:nvPr/>
          </p:nvSpPr>
          <p:spPr bwMode="auto">
            <a:xfrm>
              <a:off x="2472" y="379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80" name="Line 60"/>
            <p:cNvSpPr>
              <a:spLocks noChangeShapeType="1"/>
            </p:cNvSpPr>
            <p:nvPr/>
          </p:nvSpPr>
          <p:spPr bwMode="auto">
            <a:xfrm>
              <a:off x="3748" y="379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81" name="Line 61"/>
            <p:cNvSpPr>
              <a:spLocks noChangeShapeType="1"/>
            </p:cNvSpPr>
            <p:nvPr/>
          </p:nvSpPr>
          <p:spPr bwMode="auto">
            <a:xfrm>
              <a:off x="2472" y="394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82" name="Line 62"/>
            <p:cNvSpPr>
              <a:spLocks noChangeShapeType="1"/>
            </p:cNvSpPr>
            <p:nvPr/>
          </p:nvSpPr>
          <p:spPr bwMode="auto">
            <a:xfrm>
              <a:off x="3748" y="394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83" name="Line 63"/>
            <p:cNvSpPr>
              <a:spLocks noChangeShapeType="1"/>
            </p:cNvSpPr>
            <p:nvPr/>
          </p:nvSpPr>
          <p:spPr bwMode="auto">
            <a:xfrm>
              <a:off x="2472" y="138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84" name="Line 64"/>
            <p:cNvSpPr>
              <a:spLocks noChangeShapeType="1"/>
            </p:cNvSpPr>
            <p:nvPr/>
          </p:nvSpPr>
          <p:spPr bwMode="auto">
            <a:xfrm>
              <a:off x="3748" y="138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7985" name="AutoShape 65"/>
            <p:cNvSpPr>
              <a:spLocks noChangeArrowheads="1"/>
            </p:cNvSpPr>
            <p:nvPr/>
          </p:nvSpPr>
          <p:spPr bwMode="auto">
            <a:xfrm rot="16200000" flipV="1">
              <a:off x="3634" y="962"/>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7986" name="AutoShape 66"/>
            <p:cNvSpPr>
              <a:spLocks noChangeArrowheads="1"/>
            </p:cNvSpPr>
            <p:nvPr/>
          </p:nvSpPr>
          <p:spPr bwMode="auto">
            <a:xfrm rot="16200000" flipV="1">
              <a:off x="3637" y="1112"/>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7987" name="AutoShape 67"/>
            <p:cNvSpPr>
              <a:spLocks noChangeArrowheads="1"/>
            </p:cNvSpPr>
            <p:nvPr/>
          </p:nvSpPr>
          <p:spPr bwMode="auto">
            <a:xfrm rot="16200000" flipV="1">
              <a:off x="3633" y="1262"/>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7988" name="AutoShape 68"/>
            <p:cNvSpPr>
              <a:spLocks noChangeArrowheads="1"/>
            </p:cNvSpPr>
            <p:nvPr/>
          </p:nvSpPr>
          <p:spPr bwMode="auto">
            <a:xfrm rot="16200000" flipV="1">
              <a:off x="3636" y="1424"/>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7989" name="AutoShape 69"/>
            <p:cNvSpPr>
              <a:spLocks noChangeArrowheads="1"/>
            </p:cNvSpPr>
            <p:nvPr/>
          </p:nvSpPr>
          <p:spPr bwMode="auto">
            <a:xfrm rot="16200000" flipV="1">
              <a:off x="3632" y="1567"/>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7990" name="AutoShape 70"/>
            <p:cNvSpPr>
              <a:spLocks noChangeArrowheads="1"/>
            </p:cNvSpPr>
            <p:nvPr/>
          </p:nvSpPr>
          <p:spPr bwMode="auto">
            <a:xfrm rot="16200000" flipV="1">
              <a:off x="3635" y="1705"/>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7991" name="AutoShape 71"/>
            <p:cNvSpPr>
              <a:spLocks noChangeArrowheads="1"/>
            </p:cNvSpPr>
            <p:nvPr/>
          </p:nvSpPr>
          <p:spPr bwMode="auto">
            <a:xfrm rot="16200000" flipV="1">
              <a:off x="3638" y="1881"/>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7992" name="AutoShape 72"/>
            <p:cNvSpPr>
              <a:spLocks noChangeArrowheads="1"/>
            </p:cNvSpPr>
            <p:nvPr/>
          </p:nvSpPr>
          <p:spPr bwMode="auto">
            <a:xfrm rot="16200000" flipV="1">
              <a:off x="3642" y="2023"/>
              <a:ext cx="68" cy="61"/>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7993" name="AutoShape 73"/>
            <p:cNvSpPr>
              <a:spLocks noChangeArrowheads="1"/>
            </p:cNvSpPr>
            <p:nvPr/>
          </p:nvSpPr>
          <p:spPr bwMode="auto">
            <a:xfrm rot="16200000" flipV="1">
              <a:off x="3627" y="3096"/>
              <a:ext cx="68" cy="61"/>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7994" name="AutoShape 74"/>
            <p:cNvSpPr>
              <a:spLocks noChangeArrowheads="1"/>
            </p:cNvSpPr>
            <p:nvPr/>
          </p:nvSpPr>
          <p:spPr bwMode="auto">
            <a:xfrm rot="16200000" flipV="1">
              <a:off x="3630" y="3240"/>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7995" name="AutoShape 75"/>
            <p:cNvSpPr>
              <a:spLocks noChangeArrowheads="1"/>
            </p:cNvSpPr>
            <p:nvPr/>
          </p:nvSpPr>
          <p:spPr bwMode="auto">
            <a:xfrm rot="16200000" flipV="1">
              <a:off x="3633" y="3530"/>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7996" name="AutoShape 76"/>
            <p:cNvSpPr>
              <a:spLocks noChangeArrowheads="1"/>
            </p:cNvSpPr>
            <p:nvPr/>
          </p:nvSpPr>
          <p:spPr bwMode="auto">
            <a:xfrm rot="16200000" flipV="1">
              <a:off x="3629" y="3672"/>
              <a:ext cx="68" cy="61"/>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7997" name="AutoShape 77"/>
            <p:cNvSpPr>
              <a:spLocks noChangeArrowheads="1"/>
            </p:cNvSpPr>
            <p:nvPr/>
          </p:nvSpPr>
          <p:spPr bwMode="auto">
            <a:xfrm rot="16200000" flipV="1">
              <a:off x="3632" y="3823"/>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7998" name="AutoShape 78"/>
            <p:cNvSpPr>
              <a:spLocks noChangeArrowheads="1"/>
            </p:cNvSpPr>
            <p:nvPr/>
          </p:nvSpPr>
          <p:spPr bwMode="auto">
            <a:xfrm rot="16200000" flipV="1">
              <a:off x="3635" y="3987"/>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7999" name="AutoShape 79"/>
            <p:cNvSpPr>
              <a:spLocks noChangeArrowheads="1"/>
            </p:cNvSpPr>
            <p:nvPr/>
          </p:nvSpPr>
          <p:spPr bwMode="auto">
            <a:xfrm rot="5400000" flipH="1" flipV="1">
              <a:off x="2519" y="965"/>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8000" name="AutoShape 80"/>
            <p:cNvSpPr>
              <a:spLocks noChangeArrowheads="1"/>
            </p:cNvSpPr>
            <p:nvPr/>
          </p:nvSpPr>
          <p:spPr bwMode="auto">
            <a:xfrm rot="5400000" flipH="1" flipV="1">
              <a:off x="2522" y="1115"/>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8001" name="AutoShape 81"/>
            <p:cNvSpPr>
              <a:spLocks noChangeArrowheads="1"/>
            </p:cNvSpPr>
            <p:nvPr/>
          </p:nvSpPr>
          <p:spPr bwMode="auto">
            <a:xfrm rot="5400000" flipH="1" flipV="1">
              <a:off x="2518" y="1265"/>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8002" name="AutoShape 82"/>
            <p:cNvSpPr>
              <a:spLocks noChangeArrowheads="1"/>
            </p:cNvSpPr>
            <p:nvPr/>
          </p:nvSpPr>
          <p:spPr bwMode="auto">
            <a:xfrm rot="5400000" flipH="1" flipV="1">
              <a:off x="2521" y="1433"/>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8003" name="AutoShape 83"/>
            <p:cNvSpPr>
              <a:spLocks noChangeArrowheads="1"/>
            </p:cNvSpPr>
            <p:nvPr/>
          </p:nvSpPr>
          <p:spPr bwMode="auto">
            <a:xfrm rot="5400000" flipH="1" flipV="1">
              <a:off x="2518" y="3379"/>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8004" name="AutoShape 84"/>
            <p:cNvSpPr>
              <a:spLocks noChangeArrowheads="1"/>
            </p:cNvSpPr>
            <p:nvPr/>
          </p:nvSpPr>
          <p:spPr bwMode="auto">
            <a:xfrm rot="5400000" flipH="1" flipV="1">
              <a:off x="2514" y="3676"/>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8005" name="AutoShape 85"/>
            <p:cNvSpPr>
              <a:spLocks noChangeArrowheads="1"/>
            </p:cNvSpPr>
            <p:nvPr/>
          </p:nvSpPr>
          <p:spPr bwMode="auto">
            <a:xfrm rot="5400000" flipH="1" flipV="1">
              <a:off x="2520" y="2484"/>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8006" name="AutoShape 86"/>
            <p:cNvSpPr>
              <a:spLocks noChangeArrowheads="1"/>
            </p:cNvSpPr>
            <p:nvPr/>
          </p:nvSpPr>
          <p:spPr bwMode="auto">
            <a:xfrm rot="5400000" flipH="1" flipV="1">
              <a:off x="2524" y="2633"/>
              <a:ext cx="68" cy="61"/>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8007" name="AutoShape 87"/>
            <p:cNvSpPr>
              <a:spLocks noChangeArrowheads="1"/>
            </p:cNvSpPr>
            <p:nvPr/>
          </p:nvSpPr>
          <p:spPr bwMode="auto">
            <a:xfrm rot="5400000" flipH="1" flipV="1">
              <a:off x="2515" y="2781"/>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8008" name="AutoShape 88"/>
            <p:cNvSpPr>
              <a:spLocks noChangeArrowheads="1"/>
            </p:cNvSpPr>
            <p:nvPr/>
          </p:nvSpPr>
          <p:spPr bwMode="auto">
            <a:xfrm rot="5400000" flipH="1" flipV="1">
              <a:off x="2518" y="2924"/>
              <a:ext cx="68" cy="60"/>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grpSp>
      <p:grpSp>
        <p:nvGrpSpPr>
          <p:cNvPr id="3" name="Group 89"/>
          <p:cNvGrpSpPr>
            <a:grpSpLocks/>
          </p:cNvGrpSpPr>
          <p:nvPr/>
        </p:nvGrpSpPr>
        <p:grpSpPr bwMode="auto">
          <a:xfrm>
            <a:off x="2051050" y="1211263"/>
            <a:ext cx="1871663" cy="5294312"/>
            <a:chOff x="1292" y="763"/>
            <a:chExt cx="1179" cy="3335"/>
          </a:xfrm>
        </p:grpSpPr>
        <p:sp>
          <p:nvSpPr>
            <p:cNvPr id="338010" name="Rectangle 90"/>
            <p:cNvSpPr>
              <a:spLocks noChangeArrowheads="1"/>
            </p:cNvSpPr>
            <p:nvPr/>
          </p:nvSpPr>
          <p:spPr bwMode="auto">
            <a:xfrm>
              <a:off x="1292" y="3796"/>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Create Remittance Advice</a:t>
              </a:r>
            </a:p>
          </p:txBody>
        </p:sp>
        <p:sp>
          <p:nvSpPr>
            <p:cNvPr id="338011" name="Rectangle 91"/>
            <p:cNvSpPr>
              <a:spLocks noChangeArrowheads="1"/>
            </p:cNvSpPr>
            <p:nvPr/>
          </p:nvSpPr>
          <p:spPr bwMode="auto">
            <a:xfrm>
              <a:off x="1292" y="2286"/>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12" name="Rectangle 92"/>
            <p:cNvSpPr>
              <a:spLocks noChangeArrowheads="1"/>
            </p:cNvSpPr>
            <p:nvPr/>
          </p:nvSpPr>
          <p:spPr bwMode="auto">
            <a:xfrm>
              <a:off x="1292" y="1833"/>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spcBef>
                  <a:spcPct val="50000"/>
                </a:spcBef>
              </a:pPr>
              <a:endParaRPr lang="en-US" sz="1100" smtClean="0">
                <a:solidFill>
                  <a:srgbClr val="000000"/>
                </a:solidFill>
                <a:latin typeface="Arial Narrow" pitchFamily="34" charset="0"/>
              </a:endParaRPr>
            </a:p>
          </p:txBody>
        </p:sp>
        <p:sp>
          <p:nvSpPr>
            <p:cNvPr id="338013" name="Rectangle 93"/>
            <p:cNvSpPr>
              <a:spLocks noChangeArrowheads="1"/>
            </p:cNvSpPr>
            <p:nvPr/>
          </p:nvSpPr>
          <p:spPr bwMode="auto">
            <a:xfrm>
              <a:off x="1292" y="3947"/>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Initiate Payment</a:t>
              </a:r>
            </a:p>
          </p:txBody>
        </p:sp>
        <p:sp>
          <p:nvSpPr>
            <p:cNvPr id="338014" name="Rectangle 94"/>
            <p:cNvSpPr>
              <a:spLocks noChangeArrowheads="1"/>
            </p:cNvSpPr>
            <p:nvPr/>
          </p:nvSpPr>
          <p:spPr bwMode="auto">
            <a:xfrm>
              <a:off x="1292" y="3645"/>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 Confirmation</a:t>
              </a:r>
            </a:p>
          </p:txBody>
        </p:sp>
        <p:sp>
          <p:nvSpPr>
            <p:cNvPr id="338015" name="Rectangle 95"/>
            <p:cNvSpPr>
              <a:spLocks noChangeArrowheads="1"/>
            </p:cNvSpPr>
            <p:nvPr/>
          </p:nvSpPr>
          <p:spPr bwMode="auto">
            <a:xfrm>
              <a:off x="1292" y="3494"/>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Create Self-Billing Invoice</a:t>
              </a:r>
            </a:p>
          </p:txBody>
        </p:sp>
        <p:sp>
          <p:nvSpPr>
            <p:cNvPr id="338016" name="Rectangle 96"/>
            <p:cNvSpPr>
              <a:spLocks noChangeArrowheads="1"/>
            </p:cNvSpPr>
            <p:nvPr/>
          </p:nvSpPr>
          <p:spPr bwMode="auto">
            <a:xfrm>
              <a:off x="1292" y="3343"/>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 Receipt</a:t>
              </a:r>
            </a:p>
          </p:txBody>
        </p:sp>
        <p:sp>
          <p:nvSpPr>
            <p:cNvPr id="338017" name="Rectangle 97"/>
            <p:cNvSpPr>
              <a:spLocks noChangeArrowheads="1"/>
            </p:cNvSpPr>
            <p:nvPr/>
          </p:nvSpPr>
          <p:spPr bwMode="auto">
            <a:xfrm>
              <a:off x="1292" y="3192"/>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Consume Goods</a:t>
              </a:r>
            </a:p>
          </p:txBody>
        </p:sp>
        <p:sp>
          <p:nvSpPr>
            <p:cNvPr id="338018" name="Rectangle 98"/>
            <p:cNvSpPr>
              <a:spLocks noChangeArrowheads="1"/>
            </p:cNvSpPr>
            <p:nvPr/>
          </p:nvSpPr>
          <p:spPr bwMode="auto">
            <a:xfrm>
              <a:off x="1292" y="3041"/>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Check Goods</a:t>
              </a:r>
            </a:p>
          </p:txBody>
        </p:sp>
        <p:sp>
          <p:nvSpPr>
            <p:cNvPr id="338019" name="Rectangle 99"/>
            <p:cNvSpPr>
              <a:spLocks noChangeArrowheads="1"/>
            </p:cNvSpPr>
            <p:nvPr/>
          </p:nvSpPr>
          <p:spPr bwMode="auto">
            <a:xfrm>
              <a:off x="1292" y="2890"/>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Receipt of Goods</a:t>
              </a:r>
            </a:p>
          </p:txBody>
        </p:sp>
        <p:sp>
          <p:nvSpPr>
            <p:cNvPr id="338020" name="Rectangle 100"/>
            <p:cNvSpPr>
              <a:spLocks noChangeArrowheads="1"/>
            </p:cNvSpPr>
            <p:nvPr/>
          </p:nvSpPr>
          <p:spPr bwMode="auto">
            <a:xfrm>
              <a:off x="1292" y="2739"/>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Await Shipment</a:t>
              </a:r>
            </a:p>
          </p:txBody>
        </p:sp>
        <p:sp>
          <p:nvSpPr>
            <p:cNvPr id="338021" name="Rectangle 101"/>
            <p:cNvSpPr>
              <a:spLocks noChangeArrowheads="1"/>
            </p:cNvSpPr>
            <p:nvPr/>
          </p:nvSpPr>
          <p:spPr bwMode="auto">
            <a:xfrm>
              <a:off x="1292" y="2588"/>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22" name="Rectangle 102"/>
            <p:cNvSpPr>
              <a:spLocks noChangeArrowheads="1"/>
            </p:cNvSpPr>
            <p:nvPr/>
          </p:nvSpPr>
          <p:spPr bwMode="auto">
            <a:xfrm>
              <a:off x="1292" y="2437"/>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Integrate Information</a:t>
              </a:r>
            </a:p>
          </p:txBody>
        </p:sp>
        <p:sp>
          <p:nvSpPr>
            <p:cNvPr id="338023" name="Rectangle 103"/>
            <p:cNvSpPr>
              <a:spLocks noChangeArrowheads="1"/>
            </p:cNvSpPr>
            <p:nvPr/>
          </p:nvSpPr>
          <p:spPr bwMode="auto">
            <a:xfrm>
              <a:off x="1292" y="2135"/>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24" name="Rectangle 104"/>
            <p:cNvSpPr>
              <a:spLocks noChangeArrowheads="1"/>
            </p:cNvSpPr>
            <p:nvPr/>
          </p:nvSpPr>
          <p:spPr bwMode="auto">
            <a:xfrm>
              <a:off x="1292" y="1984"/>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Gather Material Requirements</a:t>
              </a:r>
            </a:p>
          </p:txBody>
        </p:sp>
        <p:sp>
          <p:nvSpPr>
            <p:cNvPr id="338025" name="Rectangle 105"/>
            <p:cNvSpPr>
              <a:spLocks noChangeArrowheads="1"/>
            </p:cNvSpPr>
            <p:nvPr/>
          </p:nvSpPr>
          <p:spPr bwMode="auto">
            <a:xfrm>
              <a:off x="1292" y="1682"/>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26" name="Rectangle 106"/>
            <p:cNvSpPr>
              <a:spLocks noChangeArrowheads="1"/>
            </p:cNvSpPr>
            <p:nvPr/>
          </p:nvSpPr>
          <p:spPr bwMode="auto">
            <a:xfrm>
              <a:off x="1292" y="1531"/>
              <a:ext cx="1179" cy="151"/>
            </a:xfrm>
            <a:prstGeom prst="rect">
              <a:avLst/>
            </a:prstGeom>
            <a:solidFill>
              <a:srgbClr val="C8E4E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Report Inventory</a:t>
              </a:r>
            </a:p>
          </p:txBody>
        </p:sp>
        <p:sp>
          <p:nvSpPr>
            <p:cNvPr id="338027" name="Rectangle 107"/>
            <p:cNvSpPr>
              <a:spLocks noChangeArrowheads="1"/>
            </p:cNvSpPr>
            <p:nvPr/>
          </p:nvSpPr>
          <p:spPr bwMode="auto">
            <a:xfrm>
              <a:off x="1292" y="1380"/>
              <a:ext cx="1179" cy="151"/>
            </a:xfrm>
            <a:prstGeom prst="rect">
              <a:avLst/>
            </a:prstGeom>
            <a:solidFill>
              <a:srgbClr val="C8E4E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28" name="Rectangle 108"/>
            <p:cNvSpPr>
              <a:spLocks noChangeArrowheads="1"/>
            </p:cNvSpPr>
            <p:nvPr/>
          </p:nvSpPr>
          <p:spPr bwMode="auto">
            <a:xfrm>
              <a:off x="1292" y="1229"/>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Agree Purchasing Conditions</a:t>
              </a:r>
            </a:p>
          </p:txBody>
        </p:sp>
        <p:sp>
          <p:nvSpPr>
            <p:cNvPr id="338029" name="Rectangle 109"/>
            <p:cNvSpPr>
              <a:spLocks noChangeArrowheads="1"/>
            </p:cNvSpPr>
            <p:nvPr/>
          </p:nvSpPr>
          <p:spPr bwMode="auto">
            <a:xfrm>
              <a:off x="1292" y="1078"/>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Maintain Master Data</a:t>
              </a:r>
            </a:p>
          </p:txBody>
        </p:sp>
        <p:sp>
          <p:nvSpPr>
            <p:cNvPr id="338030" name="Rectangle 110"/>
            <p:cNvSpPr>
              <a:spLocks noChangeArrowheads="1"/>
            </p:cNvSpPr>
            <p:nvPr/>
          </p:nvSpPr>
          <p:spPr bwMode="auto">
            <a:xfrm>
              <a:off x="1292" y="927"/>
              <a:ext cx="1179" cy="151"/>
            </a:xfrm>
            <a:prstGeom prst="rect">
              <a:avLst/>
            </a:prstGeom>
            <a:solidFill>
              <a:srgbClr val="C8E4E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Agree on Business Rules</a:t>
              </a:r>
            </a:p>
          </p:txBody>
        </p:sp>
        <p:sp>
          <p:nvSpPr>
            <p:cNvPr id="338031" name="Rectangle 111"/>
            <p:cNvSpPr>
              <a:spLocks noChangeArrowheads="1"/>
            </p:cNvSpPr>
            <p:nvPr/>
          </p:nvSpPr>
          <p:spPr bwMode="auto">
            <a:xfrm>
              <a:off x="1292" y="763"/>
              <a:ext cx="1179" cy="164"/>
            </a:xfrm>
            <a:prstGeom prst="rect">
              <a:avLst/>
            </a:prstGeom>
            <a:solidFill>
              <a:srgbClr val="1E5262"/>
            </a:solidFill>
            <a:ln w="76200" algn="ctr">
              <a:noFill/>
              <a:miter lim="800000"/>
              <a:headEnd/>
              <a:tailEnd/>
            </a:ln>
            <a:effectLst/>
          </p:spPr>
          <p:txBody>
            <a:bodyPr lIns="36000" tIns="36000" rIns="36000" bIns="36000" anchor="ctr" anchorCtr="1"/>
            <a:lstStyle/>
            <a:p>
              <a:pPr algn="ctr">
                <a:spcBef>
                  <a:spcPct val="50000"/>
                </a:spcBef>
              </a:pPr>
              <a:r>
                <a:rPr lang="en-GB" sz="1200" b="1" smtClean="0">
                  <a:solidFill>
                    <a:srgbClr val="FFFFFF"/>
                  </a:solidFill>
                </a:rPr>
                <a:t>Manufacturer Process</a:t>
              </a:r>
              <a:endParaRPr lang="en-GB" sz="1200" smtClean="0"/>
            </a:p>
          </p:txBody>
        </p:sp>
        <p:sp>
          <p:nvSpPr>
            <p:cNvPr id="338032" name="Line 112"/>
            <p:cNvSpPr>
              <a:spLocks noChangeShapeType="1"/>
            </p:cNvSpPr>
            <p:nvPr/>
          </p:nvSpPr>
          <p:spPr bwMode="auto">
            <a:xfrm>
              <a:off x="1292" y="763"/>
              <a:ext cx="1179"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33" name="Line 113"/>
            <p:cNvSpPr>
              <a:spLocks noChangeShapeType="1"/>
            </p:cNvSpPr>
            <p:nvPr/>
          </p:nvSpPr>
          <p:spPr bwMode="auto">
            <a:xfrm>
              <a:off x="1292" y="4098"/>
              <a:ext cx="1179"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34" name="Line 114"/>
            <p:cNvSpPr>
              <a:spLocks noChangeShapeType="1"/>
            </p:cNvSpPr>
            <p:nvPr/>
          </p:nvSpPr>
          <p:spPr bwMode="auto">
            <a:xfrm>
              <a:off x="1292" y="763"/>
              <a:ext cx="0" cy="164"/>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35" name="Line 115"/>
            <p:cNvSpPr>
              <a:spLocks noChangeShapeType="1"/>
            </p:cNvSpPr>
            <p:nvPr/>
          </p:nvSpPr>
          <p:spPr bwMode="auto">
            <a:xfrm>
              <a:off x="2471" y="763"/>
              <a:ext cx="0" cy="164"/>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36" name="Line 116"/>
            <p:cNvSpPr>
              <a:spLocks noChangeShapeType="1"/>
            </p:cNvSpPr>
            <p:nvPr/>
          </p:nvSpPr>
          <p:spPr bwMode="auto">
            <a:xfrm>
              <a:off x="1292" y="92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37" name="Line 117"/>
            <p:cNvSpPr>
              <a:spLocks noChangeShapeType="1"/>
            </p:cNvSpPr>
            <p:nvPr/>
          </p:nvSpPr>
          <p:spPr bwMode="auto">
            <a:xfrm>
              <a:off x="2471" y="92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38" name="Line 118"/>
            <p:cNvSpPr>
              <a:spLocks noChangeShapeType="1"/>
            </p:cNvSpPr>
            <p:nvPr/>
          </p:nvSpPr>
          <p:spPr bwMode="auto">
            <a:xfrm>
              <a:off x="1292" y="107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39" name="Line 119"/>
            <p:cNvSpPr>
              <a:spLocks noChangeShapeType="1"/>
            </p:cNvSpPr>
            <p:nvPr/>
          </p:nvSpPr>
          <p:spPr bwMode="auto">
            <a:xfrm>
              <a:off x="2471" y="107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40" name="Line 120"/>
            <p:cNvSpPr>
              <a:spLocks noChangeShapeType="1"/>
            </p:cNvSpPr>
            <p:nvPr/>
          </p:nvSpPr>
          <p:spPr bwMode="auto">
            <a:xfrm>
              <a:off x="1292" y="122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41" name="Line 121"/>
            <p:cNvSpPr>
              <a:spLocks noChangeShapeType="1"/>
            </p:cNvSpPr>
            <p:nvPr/>
          </p:nvSpPr>
          <p:spPr bwMode="auto">
            <a:xfrm>
              <a:off x="2471" y="122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42" name="Line 122"/>
            <p:cNvSpPr>
              <a:spLocks noChangeShapeType="1"/>
            </p:cNvSpPr>
            <p:nvPr/>
          </p:nvSpPr>
          <p:spPr bwMode="auto">
            <a:xfrm>
              <a:off x="1292" y="153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43" name="Line 123"/>
            <p:cNvSpPr>
              <a:spLocks noChangeShapeType="1"/>
            </p:cNvSpPr>
            <p:nvPr/>
          </p:nvSpPr>
          <p:spPr bwMode="auto">
            <a:xfrm>
              <a:off x="2471" y="153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44" name="Line 124"/>
            <p:cNvSpPr>
              <a:spLocks noChangeShapeType="1"/>
            </p:cNvSpPr>
            <p:nvPr/>
          </p:nvSpPr>
          <p:spPr bwMode="auto">
            <a:xfrm>
              <a:off x="1292" y="168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45" name="Line 125"/>
            <p:cNvSpPr>
              <a:spLocks noChangeShapeType="1"/>
            </p:cNvSpPr>
            <p:nvPr/>
          </p:nvSpPr>
          <p:spPr bwMode="auto">
            <a:xfrm>
              <a:off x="2471" y="168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46" name="Line 126"/>
            <p:cNvSpPr>
              <a:spLocks noChangeShapeType="1"/>
            </p:cNvSpPr>
            <p:nvPr/>
          </p:nvSpPr>
          <p:spPr bwMode="auto">
            <a:xfrm>
              <a:off x="1292" y="1833"/>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47" name="Line 127"/>
            <p:cNvSpPr>
              <a:spLocks noChangeShapeType="1"/>
            </p:cNvSpPr>
            <p:nvPr/>
          </p:nvSpPr>
          <p:spPr bwMode="auto">
            <a:xfrm>
              <a:off x="2471" y="1833"/>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48" name="Line 128"/>
            <p:cNvSpPr>
              <a:spLocks noChangeShapeType="1"/>
            </p:cNvSpPr>
            <p:nvPr/>
          </p:nvSpPr>
          <p:spPr bwMode="auto">
            <a:xfrm>
              <a:off x="1292" y="213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49" name="Line 129"/>
            <p:cNvSpPr>
              <a:spLocks noChangeShapeType="1"/>
            </p:cNvSpPr>
            <p:nvPr/>
          </p:nvSpPr>
          <p:spPr bwMode="auto">
            <a:xfrm>
              <a:off x="2471" y="213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50" name="Line 130"/>
            <p:cNvSpPr>
              <a:spLocks noChangeShapeType="1"/>
            </p:cNvSpPr>
            <p:nvPr/>
          </p:nvSpPr>
          <p:spPr bwMode="auto">
            <a:xfrm>
              <a:off x="1292" y="228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51" name="Line 131"/>
            <p:cNvSpPr>
              <a:spLocks noChangeShapeType="1"/>
            </p:cNvSpPr>
            <p:nvPr/>
          </p:nvSpPr>
          <p:spPr bwMode="auto">
            <a:xfrm>
              <a:off x="2471" y="228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52" name="Line 132"/>
            <p:cNvSpPr>
              <a:spLocks noChangeShapeType="1"/>
            </p:cNvSpPr>
            <p:nvPr/>
          </p:nvSpPr>
          <p:spPr bwMode="auto">
            <a:xfrm>
              <a:off x="1292" y="258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53" name="Line 133"/>
            <p:cNvSpPr>
              <a:spLocks noChangeShapeType="1"/>
            </p:cNvSpPr>
            <p:nvPr/>
          </p:nvSpPr>
          <p:spPr bwMode="auto">
            <a:xfrm>
              <a:off x="2471" y="258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54" name="Line 134"/>
            <p:cNvSpPr>
              <a:spLocks noChangeShapeType="1"/>
            </p:cNvSpPr>
            <p:nvPr/>
          </p:nvSpPr>
          <p:spPr bwMode="auto">
            <a:xfrm>
              <a:off x="1292" y="273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55" name="Line 135"/>
            <p:cNvSpPr>
              <a:spLocks noChangeShapeType="1"/>
            </p:cNvSpPr>
            <p:nvPr/>
          </p:nvSpPr>
          <p:spPr bwMode="auto">
            <a:xfrm>
              <a:off x="2471" y="273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56" name="Line 136"/>
            <p:cNvSpPr>
              <a:spLocks noChangeShapeType="1"/>
            </p:cNvSpPr>
            <p:nvPr/>
          </p:nvSpPr>
          <p:spPr bwMode="auto">
            <a:xfrm>
              <a:off x="1292" y="289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57" name="Line 137"/>
            <p:cNvSpPr>
              <a:spLocks noChangeShapeType="1"/>
            </p:cNvSpPr>
            <p:nvPr/>
          </p:nvSpPr>
          <p:spPr bwMode="auto">
            <a:xfrm>
              <a:off x="2471" y="289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58" name="Line 138"/>
            <p:cNvSpPr>
              <a:spLocks noChangeShapeType="1"/>
            </p:cNvSpPr>
            <p:nvPr/>
          </p:nvSpPr>
          <p:spPr bwMode="auto">
            <a:xfrm>
              <a:off x="1292" y="304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59" name="Line 139"/>
            <p:cNvSpPr>
              <a:spLocks noChangeShapeType="1"/>
            </p:cNvSpPr>
            <p:nvPr/>
          </p:nvSpPr>
          <p:spPr bwMode="auto">
            <a:xfrm>
              <a:off x="2471" y="304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60" name="Line 140"/>
            <p:cNvSpPr>
              <a:spLocks noChangeShapeType="1"/>
            </p:cNvSpPr>
            <p:nvPr/>
          </p:nvSpPr>
          <p:spPr bwMode="auto">
            <a:xfrm>
              <a:off x="1292" y="319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61" name="Line 141"/>
            <p:cNvSpPr>
              <a:spLocks noChangeShapeType="1"/>
            </p:cNvSpPr>
            <p:nvPr/>
          </p:nvSpPr>
          <p:spPr bwMode="auto">
            <a:xfrm>
              <a:off x="2471" y="319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62" name="Line 142"/>
            <p:cNvSpPr>
              <a:spLocks noChangeShapeType="1"/>
            </p:cNvSpPr>
            <p:nvPr/>
          </p:nvSpPr>
          <p:spPr bwMode="auto">
            <a:xfrm>
              <a:off x="1292" y="334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63" name="Line 143"/>
            <p:cNvSpPr>
              <a:spLocks noChangeShapeType="1"/>
            </p:cNvSpPr>
            <p:nvPr/>
          </p:nvSpPr>
          <p:spPr bwMode="auto">
            <a:xfrm>
              <a:off x="2471" y="334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64" name="Line 144"/>
            <p:cNvSpPr>
              <a:spLocks noChangeShapeType="1"/>
            </p:cNvSpPr>
            <p:nvPr/>
          </p:nvSpPr>
          <p:spPr bwMode="auto">
            <a:xfrm>
              <a:off x="1292" y="349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65" name="Line 145"/>
            <p:cNvSpPr>
              <a:spLocks noChangeShapeType="1"/>
            </p:cNvSpPr>
            <p:nvPr/>
          </p:nvSpPr>
          <p:spPr bwMode="auto">
            <a:xfrm>
              <a:off x="2471" y="349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66" name="Line 146"/>
            <p:cNvSpPr>
              <a:spLocks noChangeShapeType="1"/>
            </p:cNvSpPr>
            <p:nvPr/>
          </p:nvSpPr>
          <p:spPr bwMode="auto">
            <a:xfrm>
              <a:off x="1292" y="364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67" name="Line 147"/>
            <p:cNvSpPr>
              <a:spLocks noChangeShapeType="1"/>
            </p:cNvSpPr>
            <p:nvPr/>
          </p:nvSpPr>
          <p:spPr bwMode="auto">
            <a:xfrm>
              <a:off x="2471" y="364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68" name="Line 148"/>
            <p:cNvSpPr>
              <a:spLocks noChangeShapeType="1"/>
            </p:cNvSpPr>
            <p:nvPr/>
          </p:nvSpPr>
          <p:spPr bwMode="auto">
            <a:xfrm>
              <a:off x="1292" y="379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69" name="Line 149"/>
            <p:cNvSpPr>
              <a:spLocks noChangeShapeType="1"/>
            </p:cNvSpPr>
            <p:nvPr/>
          </p:nvSpPr>
          <p:spPr bwMode="auto">
            <a:xfrm>
              <a:off x="2471" y="379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70" name="Line 150"/>
            <p:cNvSpPr>
              <a:spLocks noChangeShapeType="1"/>
            </p:cNvSpPr>
            <p:nvPr/>
          </p:nvSpPr>
          <p:spPr bwMode="auto">
            <a:xfrm>
              <a:off x="1292" y="138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71" name="Line 151"/>
            <p:cNvSpPr>
              <a:spLocks noChangeShapeType="1"/>
            </p:cNvSpPr>
            <p:nvPr/>
          </p:nvSpPr>
          <p:spPr bwMode="auto">
            <a:xfrm>
              <a:off x="2471" y="138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72" name="Line 152"/>
            <p:cNvSpPr>
              <a:spLocks noChangeShapeType="1"/>
            </p:cNvSpPr>
            <p:nvPr/>
          </p:nvSpPr>
          <p:spPr bwMode="auto">
            <a:xfrm>
              <a:off x="1292" y="1078"/>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073" name="Line 153"/>
            <p:cNvSpPr>
              <a:spLocks noChangeShapeType="1"/>
            </p:cNvSpPr>
            <p:nvPr/>
          </p:nvSpPr>
          <p:spPr bwMode="auto">
            <a:xfrm>
              <a:off x="1292" y="1380"/>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074" name="Line 154"/>
            <p:cNvSpPr>
              <a:spLocks noChangeShapeType="1"/>
            </p:cNvSpPr>
            <p:nvPr/>
          </p:nvSpPr>
          <p:spPr bwMode="auto">
            <a:xfrm>
              <a:off x="1292" y="1229"/>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075" name="Line 155"/>
            <p:cNvSpPr>
              <a:spLocks noChangeShapeType="1"/>
            </p:cNvSpPr>
            <p:nvPr/>
          </p:nvSpPr>
          <p:spPr bwMode="auto">
            <a:xfrm>
              <a:off x="1292" y="1833"/>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076" name="Line 156"/>
            <p:cNvSpPr>
              <a:spLocks noChangeShapeType="1"/>
            </p:cNvSpPr>
            <p:nvPr/>
          </p:nvSpPr>
          <p:spPr bwMode="auto">
            <a:xfrm>
              <a:off x="1292" y="2286"/>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077" name="Line 157"/>
            <p:cNvSpPr>
              <a:spLocks noChangeShapeType="1"/>
            </p:cNvSpPr>
            <p:nvPr/>
          </p:nvSpPr>
          <p:spPr bwMode="auto">
            <a:xfrm>
              <a:off x="1292" y="2739"/>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078" name="Line 158"/>
            <p:cNvSpPr>
              <a:spLocks noChangeShapeType="1"/>
            </p:cNvSpPr>
            <p:nvPr/>
          </p:nvSpPr>
          <p:spPr bwMode="auto">
            <a:xfrm>
              <a:off x="1292" y="2890"/>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079" name="Line 159"/>
            <p:cNvSpPr>
              <a:spLocks noChangeShapeType="1"/>
            </p:cNvSpPr>
            <p:nvPr/>
          </p:nvSpPr>
          <p:spPr bwMode="auto">
            <a:xfrm>
              <a:off x="1292" y="3041"/>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080" name="Line 160"/>
            <p:cNvSpPr>
              <a:spLocks noChangeShapeType="1"/>
            </p:cNvSpPr>
            <p:nvPr/>
          </p:nvSpPr>
          <p:spPr bwMode="auto">
            <a:xfrm>
              <a:off x="1292" y="3192"/>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081" name="Line 161"/>
            <p:cNvSpPr>
              <a:spLocks noChangeShapeType="1"/>
            </p:cNvSpPr>
            <p:nvPr/>
          </p:nvSpPr>
          <p:spPr bwMode="auto">
            <a:xfrm>
              <a:off x="1292" y="3343"/>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082" name="Line 162"/>
            <p:cNvSpPr>
              <a:spLocks noChangeShapeType="1"/>
            </p:cNvSpPr>
            <p:nvPr/>
          </p:nvSpPr>
          <p:spPr bwMode="auto">
            <a:xfrm>
              <a:off x="1292" y="3796"/>
              <a:ext cx="1179"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083" name="Line 163"/>
            <p:cNvSpPr>
              <a:spLocks noChangeShapeType="1"/>
            </p:cNvSpPr>
            <p:nvPr/>
          </p:nvSpPr>
          <p:spPr bwMode="auto">
            <a:xfrm>
              <a:off x="1292" y="394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084" name="Line 164"/>
            <p:cNvSpPr>
              <a:spLocks noChangeShapeType="1"/>
            </p:cNvSpPr>
            <p:nvPr/>
          </p:nvSpPr>
          <p:spPr bwMode="auto">
            <a:xfrm>
              <a:off x="2471" y="394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grpSp>
      <p:grpSp>
        <p:nvGrpSpPr>
          <p:cNvPr id="4" name="Group 165"/>
          <p:cNvGrpSpPr>
            <a:grpSpLocks/>
          </p:cNvGrpSpPr>
          <p:nvPr/>
        </p:nvGrpSpPr>
        <p:grpSpPr bwMode="auto">
          <a:xfrm>
            <a:off x="187325" y="1204913"/>
            <a:ext cx="1871663" cy="5305425"/>
            <a:chOff x="118" y="759"/>
            <a:chExt cx="1179" cy="3342"/>
          </a:xfrm>
        </p:grpSpPr>
        <p:sp>
          <p:nvSpPr>
            <p:cNvPr id="338086" name="Rectangle 166"/>
            <p:cNvSpPr>
              <a:spLocks noChangeArrowheads="1"/>
            </p:cNvSpPr>
            <p:nvPr/>
          </p:nvSpPr>
          <p:spPr bwMode="auto">
            <a:xfrm>
              <a:off x="118" y="3044"/>
              <a:ext cx="1179" cy="151"/>
            </a:xfrm>
            <a:prstGeom prst="rect">
              <a:avLst/>
            </a:prstGeom>
            <a:solidFill>
              <a:srgbClr val="AED9E7"/>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87" name="Rectangle 167"/>
            <p:cNvSpPr>
              <a:spLocks noChangeArrowheads="1"/>
            </p:cNvSpPr>
            <p:nvPr/>
          </p:nvSpPr>
          <p:spPr bwMode="auto">
            <a:xfrm>
              <a:off x="118" y="2289"/>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88" name="Rectangle 168"/>
            <p:cNvSpPr>
              <a:spLocks noChangeArrowheads="1"/>
            </p:cNvSpPr>
            <p:nvPr/>
          </p:nvSpPr>
          <p:spPr bwMode="auto">
            <a:xfrm>
              <a:off x="118" y="1836"/>
              <a:ext cx="1179"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endParaRPr lang="en-US" sz="1100" smtClean="0">
                <a:solidFill>
                  <a:srgbClr val="000000"/>
                </a:solidFill>
                <a:latin typeface="Arial Narrow" pitchFamily="34" charset="0"/>
              </a:endParaRPr>
            </a:p>
          </p:txBody>
        </p:sp>
        <p:sp>
          <p:nvSpPr>
            <p:cNvPr id="338089" name="Rectangle 169"/>
            <p:cNvSpPr>
              <a:spLocks noChangeArrowheads="1"/>
            </p:cNvSpPr>
            <p:nvPr/>
          </p:nvSpPr>
          <p:spPr bwMode="auto">
            <a:xfrm>
              <a:off x="118" y="3950"/>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90" name="Rectangle 170"/>
            <p:cNvSpPr>
              <a:spLocks noChangeArrowheads="1"/>
            </p:cNvSpPr>
            <p:nvPr/>
          </p:nvSpPr>
          <p:spPr bwMode="auto">
            <a:xfrm>
              <a:off x="118" y="3799"/>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91" name="Rectangle 171"/>
            <p:cNvSpPr>
              <a:spLocks noChangeArrowheads="1"/>
            </p:cNvSpPr>
            <p:nvPr/>
          </p:nvSpPr>
          <p:spPr bwMode="auto">
            <a:xfrm>
              <a:off x="118" y="3648"/>
              <a:ext cx="1179" cy="151"/>
            </a:xfrm>
            <a:prstGeom prst="rect">
              <a:avLst/>
            </a:prstGeom>
            <a:solidFill>
              <a:srgbClr val="6EC5DC"/>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Financial Settlement</a:t>
              </a:r>
            </a:p>
          </p:txBody>
        </p:sp>
        <p:sp>
          <p:nvSpPr>
            <p:cNvPr id="338092" name="Rectangle 172"/>
            <p:cNvSpPr>
              <a:spLocks noChangeArrowheads="1"/>
            </p:cNvSpPr>
            <p:nvPr/>
          </p:nvSpPr>
          <p:spPr bwMode="auto">
            <a:xfrm>
              <a:off x="118" y="3497"/>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93" name="Rectangle 173"/>
            <p:cNvSpPr>
              <a:spLocks noChangeArrowheads="1"/>
            </p:cNvSpPr>
            <p:nvPr/>
          </p:nvSpPr>
          <p:spPr bwMode="auto">
            <a:xfrm>
              <a:off x="118" y="3346"/>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94" name="Rectangle 174"/>
            <p:cNvSpPr>
              <a:spLocks noChangeArrowheads="1"/>
            </p:cNvSpPr>
            <p:nvPr/>
          </p:nvSpPr>
          <p:spPr bwMode="auto">
            <a:xfrm>
              <a:off x="118" y="3195"/>
              <a:ext cx="1179" cy="151"/>
            </a:xfrm>
            <a:prstGeom prst="rect">
              <a:avLst/>
            </a:prstGeom>
            <a:solidFill>
              <a:srgbClr val="AED9E7"/>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95" name="Rectangle 175"/>
            <p:cNvSpPr>
              <a:spLocks noChangeArrowheads="1"/>
            </p:cNvSpPr>
            <p:nvPr/>
          </p:nvSpPr>
          <p:spPr bwMode="auto">
            <a:xfrm>
              <a:off x="118" y="2893"/>
              <a:ext cx="1179"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Despatch, Receipt &amp; Consumption</a:t>
              </a:r>
            </a:p>
          </p:txBody>
        </p:sp>
        <p:sp>
          <p:nvSpPr>
            <p:cNvPr id="338096" name="Rectangle 176"/>
            <p:cNvSpPr>
              <a:spLocks noChangeArrowheads="1"/>
            </p:cNvSpPr>
            <p:nvPr/>
          </p:nvSpPr>
          <p:spPr bwMode="auto">
            <a:xfrm>
              <a:off x="118" y="2742"/>
              <a:ext cx="1179" cy="151"/>
            </a:xfrm>
            <a:prstGeom prst="rect">
              <a:avLst/>
            </a:prstGeom>
            <a:solidFill>
              <a:srgbClr val="AED9E7"/>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97" name="Rectangle 177"/>
            <p:cNvSpPr>
              <a:spLocks noChangeArrowheads="1"/>
            </p:cNvSpPr>
            <p:nvPr/>
          </p:nvSpPr>
          <p:spPr bwMode="auto">
            <a:xfrm>
              <a:off x="118" y="2591"/>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98" name="Rectangle 178"/>
            <p:cNvSpPr>
              <a:spLocks noChangeArrowheads="1"/>
            </p:cNvSpPr>
            <p:nvPr/>
          </p:nvSpPr>
          <p:spPr bwMode="auto">
            <a:xfrm>
              <a:off x="118" y="2440"/>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099" name="Rectangle 179"/>
            <p:cNvSpPr>
              <a:spLocks noChangeArrowheads="1"/>
            </p:cNvSpPr>
            <p:nvPr/>
          </p:nvSpPr>
          <p:spPr bwMode="auto">
            <a:xfrm>
              <a:off x="118" y="2138"/>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100" name="Rectangle 180"/>
            <p:cNvSpPr>
              <a:spLocks noChangeArrowheads="1"/>
            </p:cNvSpPr>
            <p:nvPr/>
          </p:nvSpPr>
          <p:spPr bwMode="auto">
            <a:xfrm>
              <a:off x="118" y="1987"/>
              <a:ext cx="1179"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Demand and Supply Signals</a:t>
              </a:r>
            </a:p>
          </p:txBody>
        </p:sp>
        <p:sp>
          <p:nvSpPr>
            <p:cNvPr id="338101" name="Rectangle 181"/>
            <p:cNvSpPr>
              <a:spLocks noChangeArrowheads="1"/>
            </p:cNvSpPr>
            <p:nvPr/>
          </p:nvSpPr>
          <p:spPr bwMode="auto">
            <a:xfrm>
              <a:off x="118" y="1685"/>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102" name="Rectangle 182"/>
            <p:cNvSpPr>
              <a:spLocks noChangeArrowheads="1"/>
            </p:cNvSpPr>
            <p:nvPr/>
          </p:nvSpPr>
          <p:spPr bwMode="auto">
            <a:xfrm>
              <a:off x="118" y="1534"/>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103" name="Rectangle 183"/>
            <p:cNvSpPr>
              <a:spLocks noChangeArrowheads="1"/>
            </p:cNvSpPr>
            <p:nvPr/>
          </p:nvSpPr>
          <p:spPr bwMode="auto">
            <a:xfrm>
              <a:off x="118" y="1383"/>
              <a:ext cx="1179" cy="151"/>
            </a:xfrm>
            <a:prstGeom prst="rect">
              <a:avLst/>
            </a:prstGeom>
            <a:solidFill>
              <a:srgbClr val="6EC5DC"/>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104" name="Rectangle 184"/>
            <p:cNvSpPr>
              <a:spLocks noChangeArrowheads="1"/>
            </p:cNvSpPr>
            <p:nvPr/>
          </p:nvSpPr>
          <p:spPr bwMode="auto">
            <a:xfrm>
              <a:off x="118" y="1232"/>
              <a:ext cx="1179" cy="151"/>
            </a:xfrm>
            <a:prstGeom prst="rect">
              <a:avLst/>
            </a:prstGeom>
            <a:solidFill>
              <a:srgbClr val="AED9E7"/>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Purchasing Conditions</a:t>
              </a:r>
            </a:p>
          </p:txBody>
        </p:sp>
        <p:sp>
          <p:nvSpPr>
            <p:cNvPr id="338105" name="Rectangle 185"/>
            <p:cNvSpPr>
              <a:spLocks noChangeArrowheads="1"/>
            </p:cNvSpPr>
            <p:nvPr/>
          </p:nvSpPr>
          <p:spPr bwMode="auto">
            <a:xfrm>
              <a:off x="118" y="1081"/>
              <a:ext cx="1179" cy="151"/>
            </a:xfrm>
            <a:prstGeom prst="rect">
              <a:avLst/>
            </a:prstGeom>
            <a:solidFill>
              <a:srgbClr val="6EC5DC"/>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Data Alignment</a:t>
              </a:r>
            </a:p>
          </p:txBody>
        </p:sp>
        <p:sp>
          <p:nvSpPr>
            <p:cNvPr id="338106" name="Rectangle 186"/>
            <p:cNvSpPr>
              <a:spLocks noChangeArrowheads="1"/>
            </p:cNvSpPr>
            <p:nvPr/>
          </p:nvSpPr>
          <p:spPr bwMode="auto">
            <a:xfrm>
              <a:off x="118" y="930"/>
              <a:ext cx="1179" cy="151"/>
            </a:xfrm>
            <a:prstGeom prst="rect">
              <a:avLst/>
            </a:prstGeom>
            <a:solidFill>
              <a:srgbClr val="AED9E7"/>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Integration Agreement</a:t>
              </a:r>
            </a:p>
          </p:txBody>
        </p:sp>
        <p:sp>
          <p:nvSpPr>
            <p:cNvPr id="338107" name="Rectangle 187"/>
            <p:cNvSpPr>
              <a:spLocks noChangeArrowheads="1"/>
            </p:cNvSpPr>
            <p:nvPr/>
          </p:nvSpPr>
          <p:spPr bwMode="auto">
            <a:xfrm>
              <a:off x="118" y="759"/>
              <a:ext cx="1179" cy="171"/>
            </a:xfrm>
            <a:prstGeom prst="rect">
              <a:avLst/>
            </a:prstGeom>
            <a:solidFill>
              <a:srgbClr val="1E5262"/>
            </a:solidFill>
            <a:ln w="76200" algn="ctr">
              <a:noFill/>
              <a:miter lim="800000"/>
              <a:headEnd/>
              <a:tailEnd/>
            </a:ln>
            <a:effectLst/>
          </p:spPr>
          <p:txBody>
            <a:bodyPr lIns="36000" tIns="36000" rIns="36000" bIns="36000" anchor="ctr" anchorCtr="1"/>
            <a:lstStyle/>
            <a:p>
              <a:pPr algn="ctr">
                <a:spcBef>
                  <a:spcPct val="50000"/>
                </a:spcBef>
              </a:pPr>
              <a:r>
                <a:rPr lang="en-GB" sz="1200" b="1" smtClean="0">
                  <a:solidFill>
                    <a:srgbClr val="FFFFFF"/>
                  </a:solidFill>
                </a:rPr>
                <a:t>Building Blocks</a:t>
              </a:r>
              <a:endParaRPr lang="en-GB" sz="1200" smtClean="0"/>
            </a:p>
          </p:txBody>
        </p:sp>
        <p:sp>
          <p:nvSpPr>
            <p:cNvPr id="338108" name="Line 188"/>
            <p:cNvSpPr>
              <a:spLocks noChangeShapeType="1"/>
            </p:cNvSpPr>
            <p:nvPr/>
          </p:nvSpPr>
          <p:spPr bwMode="auto">
            <a:xfrm>
              <a:off x="118" y="759"/>
              <a:ext cx="1179"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09" name="Line 189"/>
            <p:cNvSpPr>
              <a:spLocks noChangeShapeType="1"/>
            </p:cNvSpPr>
            <p:nvPr/>
          </p:nvSpPr>
          <p:spPr bwMode="auto">
            <a:xfrm>
              <a:off x="118" y="4101"/>
              <a:ext cx="1179"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10" name="Line 190"/>
            <p:cNvSpPr>
              <a:spLocks noChangeShapeType="1"/>
            </p:cNvSpPr>
            <p:nvPr/>
          </p:nvSpPr>
          <p:spPr bwMode="auto">
            <a:xfrm>
              <a:off x="118" y="759"/>
              <a:ext cx="0" cy="17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11" name="Line 191"/>
            <p:cNvSpPr>
              <a:spLocks noChangeShapeType="1"/>
            </p:cNvSpPr>
            <p:nvPr/>
          </p:nvSpPr>
          <p:spPr bwMode="auto">
            <a:xfrm>
              <a:off x="1297" y="759"/>
              <a:ext cx="0" cy="17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12" name="Line 192"/>
            <p:cNvSpPr>
              <a:spLocks noChangeShapeType="1"/>
            </p:cNvSpPr>
            <p:nvPr/>
          </p:nvSpPr>
          <p:spPr bwMode="auto">
            <a:xfrm>
              <a:off x="118" y="93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13" name="Line 193"/>
            <p:cNvSpPr>
              <a:spLocks noChangeShapeType="1"/>
            </p:cNvSpPr>
            <p:nvPr/>
          </p:nvSpPr>
          <p:spPr bwMode="auto">
            <a:xfrm>
              <a:off x="1297" y="93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14" name="Line 194"/>
            <p:cNvSpPr>
              <a:spLocks noChangeShapeType="1"/>
            </p:cNvSpPr>
            <p:nvPr/>
          </p:nvSpPr>
          <p:spPr bwMode="auto">
            <a:xfrm>
              <a:off x="118" y="108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15" name="Line 195"/>
            <p:cNvSpPr>
              <a:spLocks noChangeShapeType="1"/>
            </p:cNvSpPr>
            <p:nvPr/>
          </p:nvSpPr>
          <p:spPr bwMode="auto">
            <a:xfrm>
              <a:off x="1297" y="108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16" name="Line 196"/>
            <p:cNvSpPr>
              <a:spLocks noChangeShapeType="1"/>
            </p:cNvSpPr>
            <p:nvPr/>
          </p:nvSpPr>
          <p:spPr bwMode="auto">
            <a:xfrm>
              <a:off x="118" y="123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17" name="Line 197"/>
            <p:cNvSpPr>
              <a:spLocks noChangeShapeType="1"/>
            </p:cNvSpPr>
            <p:nvPr/>
          </p:nvSpPr>
          <p:spPr bwMode="auto">
            <a:xfrm>
              <a:off x="1297" y="123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18" name="Line 198"/>
            <p:cNvSpPr>
              <a:spLocks noChangeShapeType="1"/>
            </p:cNvSpPr>
            <p:nvPr/>
          </p:nvSpPr>
          <p:spPr bwMode="auto">
            <a:xfrm>
              <a:off x="118" y="153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19" name="Line 199"/>
            <p:cNvSpPr>
              <a:spLocks noChangeShapeType="1"/>
            </p:cNvSpPr>
            <p:nvPr/>
          </p:nvSpPr>
          <p:spPr bwMode="auto">
            <a:xfrm>
              <a:off x="1297" y="153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20" name="Line 200"/>
            <p:cNvSpPr>
              <a:spLocks noChangeShapeType="1"/>
            </p:cNvSpPr>
            <p:nvPr/>
          </p:nvSpPr>
          <p:spPr bwMode="auto">
            <a:xfrm>
              <a:off x="118" y="168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21" name="Line 201"/>
            <p:cNvSpPr>
              <a:spLocks noChangeShapeType="1"/>
            </p:cNvSpPr>
            <p:nvPr/>
          </p:nvSpPr>
          <p:spPr bwMode="auto">
            <a:xfrm>
              <a:off x="1297" y="168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22" name="Line 202"/>
            <p:cNvSpPr>
              <a:spLocks noChangeShapeType="1"/>
            </p:cNvSpPr>
            <p:nvPr/>
          </p:nvSpPr>
          <p:spPr bwMode="auto">
            <a:xfrm>
              <a:off x="118" y="183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23" name="Line 203"/>
            <p:cNvSpPr>
              <a:spLocks noChangeShapeType="1"/>
            </p:cNvSpPr>
            <p:nvPr/>
          </p:nvSpPr>
          <p:spPr bwMode="auto">
            <a:xfrm>
              <a:off x="1297" y="1836"/>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24" name="Line 204"/>
            <p:cNvSpPr>
              <a:spLocks noChangeShapeType="1"/>
            </p:cNvSpPr>
            <p:nvPr/>
          </p:nvSpPr>
          <p:spPr bwMode="auto">
            <a:xfrm>
              <a:off x="118" y="213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25" name="Line 205"/>
            <p:cNvSpPr>
              <a:spLocks noChangeShapeType="1"/>
            </p:cNvSpPr>
            <p:nvPr/>
          </p:nvSpPr>
          <p:spPr bwMode="auto">
            <a:xfrm>
              <a:off x="1297" y="213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26" name="Line 206"/>
            <p:cNvSpPr>
              <a:spLocks noChangeShapeType="1"/>
            </p:cNvSpPr>
            <p:nvPr/>
          </p:nvSpPr>
          <p:spPr bwMode="auto">
            <a:xfrm>
              <a:off x="118" y="2289"/>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27" name="Line 207"/>
            <p:cNvSpPr>
              <a:spLocks noChangeShapeType="1"/>
            </p:cNvSpPr>
            <p:nvPr/>
          </p:nvSpPr>
          <p:spPr bwMode="auto">
            <a:xfrm>
              <a:off x="1297" y="2289"/>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28" name="Line 208"/>
            <p:cNvSpPr>
              <a:spLocks noChangeShapeType="1"/>
            </p:cNvSpPr>
            <p:nvPr/>
          </p:nvSpPr>
          <p:spPr bwMode="auto">
            <a:xfrm>
              <a:off x="118" y="259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29" name="Line 209"/>
            <p:cNvSpPr>
              <a:spLocks noChangeShapeType="1"/>
            </p:cNvSpPr>
            <p:nvPr/>
          </p:nvSpPr>
          <p:spPr bwMode="auto">
            <a:xfrm>
              <a:off x="1297" y="259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30" name="Line 210"/>
            <p:cNvSpPr>
              <a:spLocks noChangeShapeType="1"/>
            </p:cNvSpPr>
            <p:nvPr/>
          </p:nvSpPr>
          <p:spPr bwMode="auto">
            <a:xfrm>
              <a:off x="118" y="274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31" name="Line 211"/>
            <p:cNvSpPr>
              <a:spLocks noChangeShapeType="1"/>
            </p:cNvSpPr>
            <p:nvPr/>
          </p:nvSpPr>
          <p:spPr bwMode="auto">
            <a:xfrm>
              <a:off x="1297" y="274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32" name="Line 212"/>
            <p:cNvSpPr>
              <a:spLocks noChangeShapeType="1"/>
            </p:cNvSpPr>
            <p:nvPr/>
          </p:nvSpPr>
          <p:spPr bwMode="auto">
            <a:xfrm>
              <a:off x="118" y="28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33" name="Line 213"/>
            <p:cNvSpPr>
              <a:spLocks noChangeShapeType="1"/>
            </p:cNvSpPr>
            <p:nvPr/>
          </p:nvSpPr>
          <p:spPr bwMode="auto">
            <a:xfrm>
              <a:off x="1297" y="28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34" name="Line 214"/>
            <p:cNvSpPr>
              <a:spLocks noChangeShapeType="1"/>
            </p:cNvSpPr>
            <p:nvPr/>
          </p:nvSpPr>
          <p:spPr bwMode="auto">
            <a:xfrm>
              <a:off x="118" y="3044"/>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35" name="Line 215"/>
            <p:cNvSpPr>
              <a:spLocks noChangeShapeType="1"/>
            </p:cNvSpPr>
            <p:nvPr/>
          </p:nvSpPr>
          <p:spPr bwMode="auto">
            <a:xfrm>
              <a:off x="1297" y="3044"/>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36" name="Line 216"/>
            <p:cNvSpPr>
              <a:spLocks noChangeShapeType="1"/>
            </p:cNvSpPr>
            <p:nvPr/>
          </p:nvSpPr>
          <p:spPr bwMode="auto">
            <a:xfrm>
              <a:off x="118" y="33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37" name="Line 217"/>
            <p:cNvSpPr>
              <a:spLocks noChangeShapeType="1"/>
            </p:cNvSpPr>
            <p:nvPr/>
          </p:nvSpPr>
          <p:spPr bwMode="auto">
            <a:xfrm>
              <a:off x="1297" y="33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38" name="Line 218"/>
            <p:cNvSpPr>
              <a:spLocks noChangeShapeType="1"/>
            </p:cNvSpPr>
            <p:nvPr/>
          </p:nvSpPr>
          <p:spPr bwMode="auto">
            <a:xfrm>
              <a:off x="118" y="349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39" name="Line 219"/>
            <p:cNvSpPr>
              <a:spLocks noChangeShapeType="1"/>
            </p:cNvSpPr>
            <p:nvPr/>
          </p:nvSpPr>
          <p:spPr bwMode="auto">
            <a:xfrm>
              <a:off x="1297" y="349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40" name="Line 220"/>
            <p:cNvSpPr>
              <a:spLocks noChangeShapeType="1"/>
            </p:cNvSpPr>
            <p:nvPr/>
          </p:nvSpPr>
          <p:spPr bwMode="auto">
            <a:xfrm>
              <a:off x="118" y="364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41" name="Line 221"/>
            <p:cNvSpPr>
              <a:spLocks noChangeShapeType="1"/>
            </p:cNvSpPr>
            <p:nvPr/>
          </p:nvSpPr>
          <p:spPr bwMode="auto">
            <a:xfrm>
              <a:off x="1297" y="364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42" name="Line 222"/>
            <p:cNvSpPr>
              <a:spLocks noChangeShapeType="1"/>
            </p:cNvSpPr>
            <p:nvPr/>
          </p:nvSpPr>
          <p:spPr bwMode="auto">
            <a:xfrm>
              <a:off x="118" y="379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43" name="Line 223"/>
            <p:cNvSpPr>
              <a:spLocks noChangeShapeType="1"/>
            </p:cNvSpPr>
            <p:nvPr/>
          </p:nvSpPr>
          <p:spPr bwMode="auto">
            <a:xfrm>
              <a:off x="1297" y="3799"/>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44" name="Line 224"/>
            <p:cNvSpPr>
              <a:spLocks noChangeShapeType="1"/>
            </p:cNvSpPr>
            <p:nvPr/>
          </p:nvSpPr>
          <p:spPr bwMode="auto">
            <a:xfrm>
              <a:off x="118" y="395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45" name="Line 225"/>
            <p:cNvSpPr>
              <a:spLocks noChangeShapeType="1"/>
            </p:cNvSpPr>
            <p:nvPr/>
          </p:nvSpPr>
          <p:spPr bwMode="auto">
            <a:xfrm>
              <a:off x="1297" y="395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46" name="Line 226"/>
            <p:cNvSpPr>
              <a:spLocks noChangeShapeType="1"/>
            </p:cNvSpPr>
            <p:nvPr/>
          </p:nvSpPr>
          <p:spPr bwMode="auto">
            <a:xfrm>
              <a:off x="118" y="138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47" name="Line 227"/>
            <p:cNvSpPr>
              <a:spLocks noChangeShapeType="1"/>
            </p:cNvSpPr>
            <p:nvPr/>
          </p:nvSpPr>
          <p:spPr bwMode="auto">
            <a:xfrm>
              <a:off x="1297" y="138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48" name="AutoShape 228"/>
            <p:cNvSpPr>
              <a:spLocks noChangeArrowheads="1"/>
            </p:cNvSpPr>
            <p:nvPr/>
          </p:nvSpPr>
          <p:spPr bwMode="auto">
            <a:xfrm flipV="1">
              <a:off x="689" y="1044"/>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8149" name="AutoShape 229"/>
            <p:cNvSpPr>
              <a:spLocks noChangeArrowheads="1"/>
            </p:cNvSpPr>
            <p:nvPr/>
          </p:nvSpPr>
          <p:spPr bwMode="auto">
            <a:xfrm flipV="1">
              <a:off x="685" y="1194"/>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8150" name="AutoShape 230"/>
            <p:cNvSpPr>
              <a:spLocks noChangeArrowheads="1"/>
            </p:cNvSpPr>
            <p:nvPr/>
          </p:nvSpPr>
          <p:spPr bwMode="auto">
            <a:xfrm flipV="1">
              <a:off x="688" y="1351"/>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8151" name="AutoShape 231"/>
            <p:cNvSpPr>
              <a:spLocks noChangeArrowheads="1"/>
            </p:cNvSpPr>
            <p:nvPr/>
          </p:nvSpPr>
          <p:spPr bwMode="auto">
            <a:xfrm flipV="1">
              <a:off x="684" y="2698"/>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sp>
          <p:nvSpPr>
            <p:cNvPr id="338152" name="AutoShape 232"/>
            <p:cNvSpPr>
              <a:spLocks noChangeArrowheads="1"/>
            </p:cNvSpPr>
            <p:nvPr/>
          </p:nvSpPr>
          <p:spPr bwMode="auto">
            <a:xfrm flipV="1">
              <a:off x="687" y="3303"/>
              <a:ext cx="68" cy="57"/>
            </a:xfrm>
            <a:prstGeom prst="triangle">
              <a:avLst>
                <a:gd name="adj" fmla="val 50000"/>
              </a:avLst>
            </a:prstGeom>
            <a:solidFill>
              <a:schemeClr val="bg1"/>
            </a:solidFill>
            <a:ln w="76200" algn="ctr">
              <a:noFill/>
              <a:miter lim="800000"/>
              <a:headEnd/>
              <a:tailEnd/>
            </a:ln>
            <a:effectLst/>
          </p:spPr>
          <p:txBody>
            <a:bodyPr wrap="none" anchor="ctr"/>
            <a:lstStyle/>
            <a:p>
              <a:pPr algn="ctr"/>
              <a:endParaRPr lang="en-GB" sz="2200" smtClean="0"/>
            </a:p>
          </p:txBody>
        </p:sp>
      </p:grpSp>
      <p:sp>
        <p:nvSpPr>
          <p:cNvPr id="338153" name="Rectangle 233"/>
          <p:cNvSpPr>
            <a:spLocks noChangeArrowheads="1"/>
          </p:cNvSpPr>
          <p:nvPr/>
        </p:nvSpPr>
        <p:spPr bwMode="auto">
          <a:xfrm>
            <a:off x="149225" y="177800"/>
            <a:ext cx="7899400" cy="828675"/>
          </a:xfrm>
          <a:prstGeom prst="rect">
            <a:avLst/>
          </a:prstGeom>
          <a:noFill/>
          <a:ln w="76200" algn="ctr">
            <a:noFill/>
            <a:miter lim="800000"/>
            <a:headEnd/>
            <a:tailEnd/>
          </a:ln>
          <a:effectLst/>
        </p:spPr>
        <p:txBody>
          <a:bodyPr wrap="none">
            <a:spAutoFit/>
          </a:bodyPr>
          <a:lstStyle/>
          <a:p>
            <a:r>
              <a:rPr lang="en-US" sz="2200" b="1" smtClean="0"/>
              <a:t>The Upstream Integration Model (UIM)</a:t>
            </a:r>
          </a:p>
          <a:p>
            <a:r>
              <a:rPr lang="en-US" sz="2200" b="1" smtClean="0"/>
              <a:t>Implemented with GS1 standards: GS1 Identification Keys</a:t>
            </a:r>
            <a:endParaRPr lang="en-GB" sz="2200" b="1" smtClean="0"/>
          </a:p>
        </p:txBody>
      </p:sp>
      <p:grpSp>
        <p:nvGrpSpPr>
          <p:cNvPr id="5" name="Group 234"/>
          <p:cNvGrpSpPr>
            <a:grpSpLocks/>
          </p:cNvGrpSpPr>
          <p:nvPr/>
        </p:nvGrpSpPr>
        <p:grpSpPr bwMode="auto">
          <a:xfrm>
            <a:off x="5942013" y="1209675"/>
            <a:ext cx="1860550" cy="5297488"/>
            <a:chOff x="3671" y="762"/>
            <a:chExt cx="1172" cy="3337"/>
          </a:xfrm>
        </p:grpSpPr>
        <p:sp>
          <p:nvSpPr>
            <p:cNvPr id="338155" name="Rectangle 235"/>
            <p:cNvSpPr>
              <a:spLocks noChangeArrowheads="1"/>
            </p:cNvSpPr>
            <p:nvPr/>
          </p:nvSpPr>
          <p:spPr bwMode="auto">
            <a:xfrm>
              <a:off x="3671" y="3797"/>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Payment Notification</a:t>
              </a:r>
            </a:p>
          </p:txBody>
        </p:sp>
        <p:sp>
          <p:nvSpPr>
            <p:cNvPr id="338156" name="Rectangle 236"/>
            <p:cNvSpPr>
              <a:spLocks noChangeArrowheads="1"/>
            </p:cNvSpPr>
            <p:nvPr/>
          </p:nvSpPr>
          <p:spPr bwMode="auto">
            <a:xfrm>
              <a:off x="3671" y="2297"/>
              <a:ext cx="1172" cy="15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157" name="Rectangle 237"/>
            <p:cNvSpPr>
              <a:spLocks noChangeArrowheads="1"/>
            </p:cNvSpPr>
            <p:nvPr/>
          </p:nvSpPr>
          <p:spPr bwMode="auto">
            <a:xfrm>
              <a:off x="3671" y="1844"/>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spcBef>
                  <a:spcPct val="50000"/>
                </a:spcBef>
              </a:pPr>
              <a:endParaRPr lang="en-US" sz="1100" smtClean="0">
                <a:solidFill>
                  <a:srgbClr val="000000"/>
                </a:solidFill>
                <a:latin typeface="Arial Narrow" pitchFamily="34" charset="0"/>
              </a:endParaRPr>
            </a:p>
          </p:txBody>
        </p:sp>
        <p:sp>
          <p:nvSpPr>
            <p:cNvPr id="338158" name="Rectangle 238"/>
            <p:cNvSpPr>
              <a:spLocks noChangeArrowheads="1"/>
            </p:cNvSpPr>
            <p:nvPr/>
          </p:nvSpPr>
          <p:spPr bwMode="auto">
            <a:xfrm>
              <a:off x="3671" y="3948"/>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Payment Receipt</a:t>
              </a:r>
            </a:p>
          </p:txBody>
        </p:sp>
        <p:sp>
          <p:nvSpPr>
            <p:cNvPr id="338159" name="Rectangle 239"/>
            <p:cNvSpPr>
              <a:spLocks noChangeArrowheads="1"/>
            </p:cNvSpPr>
            <p:nvPr/>
          </p:nvSpPr>
          <p:spPr bwMode="auto">
            <a:xfrm>
              <a:off x="3671" y="3646"/>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 Confirmation</a:t>
              </a:r>
            </a:p>
          </p:txBody>
        </p:sp>
        <p:sp>
          <p:nvSpPr>
            <p:cNvPr id="338160" name="Rectangle 240"/>
            <p:cNvSpPr>
              <a:spLocks noChangeArrowheads="1"/>
            </p:cNvSpPr>
            <p:nvPr/>
          </p:nvSpPr>
          <p:spPr bwMode="auto">
            <a:xfrm>
              <a:off x="3671" y="3495"/>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 Receipt</a:t>
              </a:r>
            </a:p>
          </p:txBody>
        </p:sp>
        <p:sp>
          <p:nvSpPr>
            <p:cNvPr id="338161" name="Rectangle 241"/>
            <p:cNvSpPr>
              <a:spLocks noChangeArrowheads="1"/>
            </p:cNvSpPr>
            <p:nvPr/>
          </p:nvSpPr>
          <p:spPr bwMode="auto">
            <a:xfrm>
              <a:off x="3671" y="3344"/>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Create Invoice</a:t>
              </a:r>
            </a:p>
          </p:txBody>
        </p:sp>
        <p:sp>
          <p:nvSpPr>
            <p:cNvPr id="338162" name="Rectangle 242"/>
            <p:cNvSpPr>
              <a:spLocks noChangeArrowheads="1"/>
            </p:cNvSpPr>
            <p:nvPr/>
          </p:nvSpPr>
          <p:spPr bwMode="auto">
            <a:xfrm>
              <a:off x="3671" y="3193"/>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Consumption Notification</a:t>
              </a:r>
            </a:p>
          </p:txBody>
        </p:sp>
        <p:sp>
          <p:nvSpPr>
            <p:cNvPr id="338163" name="Rectangle 243"/>
            <p:cNvSpPr>
              <a:spLocks noChangeArrowheads="1"/>
            </p:cNvSpPr>
            <p:nvPr/>
          </p:nvSpPr>
          <p:spPr bwMode="auto">
            <a:xfrm>
              <a:off x="3671" y="3042"/>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Goods Receipt Notification</a:t>
              </a:r>
            </a:p>
          </p:txBody>
        </p:sp>
        <p:sp>
          <p:nvSpPr>
            <p:cNvPr id="338164" name="Rectangle 244"/>
            <p:cNvSpPr>
              <a:spLocks noChangeArrowheads="1"/>
            </p:cNvSpPr>
            <p:nvPr/>
          </p:nvSpPr>
          <p:spPr bwMode="auto">
            <a:xfrm>
              <a:off x="3671" y="2891"/>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Shipment</a:t>
              </a:r>
            </a:p>
          </p:txBody>
        </p:sp>
        <p:sp>
          <p:nvSpPr>
            <p:cNvPr id="338165" name="Rectangle 245"/>
            <p:cNvSpPr>
              <a:spLocks noChangeArrowheads="1"/>
            </p:cNvSpPr>
            <p:nvPr/>
          </p:nvSpPr>
          <p:spPr bwMode="auto">
            <a:xfrm>
              <a:off x="3671" y="2740"/>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Pick &amp; Pack Goods</a:t>
              </a:r>
            </a:p>
          </p:txBody>
        </p:sp>
        <p:sp>
          <p:nvSpPr>
            <p:cNvPr id="338166" name="Rectangle 246"/>
            <p:cNvSpPr>
              <a:spLocks noChangeArrowheads="1"/>
            </p:cNvSpPr>
            <p:nvPr/>
          </p:nvSpPr>
          <p:spPr bwMode="auto">
            <a:xfrm>
              <a:off x="3671" y="2599"/>
              <a:ext cx="1172" cy="14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000" smtClean="0">
                <a:solidFill>
                  <a:srgbClr val="000000"/>
                </a:solidFill>
                <a:latin typeface="Arial Narrow" pitchFamily="34" charset="0"/>
              </a:endParaRPr>
            </a:p>
          </p:txBody>
        </p:sp>
        <p:sp>
          <p:nvSpPr>
            <p:cNvPr id="338167" name="Rectangle 247"/>
            <p:cNvSpPr>
              <a:spLocks noChangeArrowheads="1"/>
            </p:cNvSpPr>
            <p:nvPr/>
          </p:nvSpPr>
          <p:spPr bwMode="auto">
            <a:xfrm>
              <a:off x="3671" y="2448"/>
              <a:ext cx="1172" cy="151"/>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Confirm Delivery</a:t>
              </a:r>
            </a:p>
          </p:txBody>
        </p:sp>
        <p:sp>
          <p:nvSpPr>
            <p:cNvPr id="338168" name="Rectangle 248"/>
            <p:cNvSpPr>
              <a:spLocks noChangeArrowheads="1"/>
            </p:cNvSpPr>
            <p:nvPr/>
          </p:nvSpPr>
          <p:spPr bwMode="auto">
            <a:xfrm>
              <a:off x="3671" y="2146"/>
              <a:ext cx="1172" cy="15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169" name="Rectangle 249"/>
            <p:cNvSpPr>
              <a:spLocks noChangeArrowheads="1"/>
            </p:cNvSpPr>
            <p:nvPr/>
          </p:nvSpPr>
          <p:spPr bwMode="auto">
            <a:xfrm>
              <a:off x="3671" y="1995"/>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Plan Production &amp; Supply</a:t>
              </a:r>
            </a:p>
          </p:txBody>
        </p:sp>
        <p:sp>
          <p:nvSpPr>
            <p:cNvPr id="338170" name="Rectangle 250"/>
            <p:cNvSpPr>
              <a:spLocks noChangeArrowheads="1"/>
            </p:cNvSpPr>
            <p:nvPr/>
          </p:nvSpPr>
          <p:spPr bwMode="auto">
            <a:xfrm>
              <a:off x="3671" y="1693"/>
              <a:ext cx="1172" cy="15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171" name="Rectangle 251"/>
            <p:cNvSpPr>
              <a:spLocks noChangeArrowheads="1"/>
            </p:cNvSpPr>
            <p:nvPr/>
          </p:nvSpPr>
          <p:spPr bwMode="auto">
            <a:xfrm>
              <a:off x="3671" y="1534"/>
              <a:ext cx="1172" cy="159"/>
            </a:xfrm>
            <a:prstGeom prst="rect">
              <a:avLst/>
            </a:prstGeom>
            <a:solidFill>
              <a:schemeClr val="accent1"/>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Report Inventory</a:t>
              </a:r>
            </a:p>
          </p:txBody>
        </p:sp>
        <p:sp>
          <p:nvSpPr>
            <p:cNvPr id="338172" name="Rectangle 252"/>
            <p:cNvSpPr>
              <a:spLocks noChangeArrowheads="1"/>
            </p:cNvSpPr>
            <p:nvPr/>
          </p:nvSpPr>
          <p:spPr bwMode="auto">
            <a:xfrm>
              <a:off x="3671" y="1383"/>
              <a:ext cx="1172" cy="151"/>
            </a:xfrm>
            <a:prstGeom prst="rect">
              <a:avLst/>
            </a:prstGeom>
            <a:solidFill>
              <a:schemeClr val="accent1"/>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173" name="Rectangle 253"/>
            <p:cNvSpPr>
              <a:spLocks noChangeArrowheads="1"/>
            </p:cNvSpPr>
            <p:nvPr/>
          </p:nvSpPr>
          <p:spPr bwMode="auto">
            <a:xfrm>
              <a:off x="3671" y="1232"/>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Agree Purchasing Conditions</a:t>
              </a:r>
            </a:p>
          </p:txBody>
        </p:sp>
        <p:sp>
          <p:nvSpPr>
            <p:cNvPr id="338174" name="Rectangle 254"/>
            <p:cNvSpPr>
              <a:spLocks noChangeArrowheads="1"/>
            </p:cNvSpPr>
            <p:nvPr/>
          </p:nvSpPr>
          <p:spPr bwMode="auto">
            <a:xfrm>
              <a:off x="3671" y="1081"/>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Maintain Master Data</a:t>
              </a:r>
            </a:p>
          </p:txBody>
        </p:sp>
        <p:sp>
          <p:nvSpPr>
            <p:cNvPr id="338175" name="Rectangle 255"/>
            <p:cNvSpPr>
              <a:spLocks noChangeArrowheads="1"/>
            </p:cNvSpPr>
            <p:nvPr/>
          </p:nvSpPr>
          <p:spPr bwMode="auto">
            <a:xfrm>
              <a:off x="3671" y="930"/>
              <a:ext cx="1172" cy="151"/>
            </a:xfrm>
            <a:prstGeom prst="rect">
              <a:avLst/>
            </a:prstGeom>
            <a:solidFill>
              <a:schemeClr val="accent1"/>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Agree on Business Rules</a:t>
              </a:r>
            </a:p>
          </p:txBody>
        </p:sp>
        <p:sp>
          <p:nvSpPr>
            <p:cNvPr id="338176" name="Rectangle 256"/>
            <p:cNvSpPr>
              <a:spLocks noChangeArrowheads="1"/>
            </p:cNvSpPr>
            <p:nvPr/>
          </p:nvSpPr>
          <p:spPr bwMode="auto">
            <a:xfrm>
              <a:off x="3671" y="762"/>
              <a:ext cx="1172" cy="168"/>
            </a:xfrm>
            <a:prstGeom prst="rect">
              <a:avLst/>
            </a:prstGeom>
            <a:solidFill>
              <a:srgbClr val="1E5262"/>
            </a:solidFill>
            <a:ln w="76200" algn="ctr">
              <a:noFill/>
              <a:miter lim="800000"/>
              <a:headEnd/>
              <a:tailEnd/>
            </a:ln>
            <a:effectLst/>
          </p:spPr>
          <p:txBody>
            <a:bodyPr lIns="36000" tIns="36000" rIns="36000" bIns="36000" anchor="ctr" anchorCtr="1"/>
            <a:lstStyle/>
            <a:p>
              <a:pPr algn="ctr">
                <a:spcBef>
                  <a:spcPct val="50000"/>
                </a:spcBef>
              </a:pPr>
              <a:r>
                <a:rPr lang="en-GB" sz="1200" b="1" smtClean="0">
                  <a:solidFill>
                    <a:srgbClr val="FFFFFF"/>
                  </a:solidFill>
                </a:rPr>
                <a:t>Supplier Process</a:t>
              </a:r>
              <a:endParaRPr lang="en-GB" sz="1200" smtClean="0"/>
            </a:p>
          </p:txBody>
        </p:sp>
        <p:sp>
          <p:nvSpPr>
            <p:cNvPr id="338177" name="Line 257"/>
            <p:cNvSpPr>
              <a:spLocks noChangeShapeType="1"/>
            </p:cNvSpPr>
            <p:nvPr/>
          </p:nvSpPr>
          <p:spPr bwMode="auto">
            <a:xfrm>
              <a:off x="3671" y="762"/>
              <a:ext cx="1172"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78" name="Line 258"/>
            <p:cNvSpPr>
              <a:spLocks noChangeShapeType="1"/>
            </p:cNvSpPr>
            <p:nvPr/>
          </p:nvSpPr>
          <p:spPr bwMode="auto">
            <a:xfrm>
              <a:off x="3671" y="4099"/>
              <a:ext cx="1172" cy="0"/>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79" name="Line 259"/>
            <p:cNvSpPr>
              <a:spLocks noChangeShapeType="1"/>
            </p:cNvSpPr>
            <p:nvPr/>
          </p:nvSpPr>
          <p:spPr bwMode="auto">
            <a:xfrm>
              <a:off x="3671" y="762"/>
              <a:ext cx="0" cy="168"/>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80" name="Line 260"/>
            <p:cNvSpPr>
              <a:spLocks noChangeShapeType="1"/>
            </p:cNvSpPr>
            <p:nvPr/>
          </p:nvSpPr>
          <p:spPr bwMode="auto">
            <a:xfrm>
              <a:off x="4843" y="762"/>
              <a:ext cx="0" cy="168"/>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81" name="Line 261"/>
            <p:cNvSpPr>
              <a:spLocks noChangeShapeType="1"/>
            </p:cNvSpPr>
            <p:nvPr/>
          </p:nvSpPr>
          <p:spPr bwMode="auto">
            <a:xfrm>
              <a:off x="3671" y="93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82" name="Line 262"/>
            <p:cNvSpPr>
              <a:spLocks noChangeShapeType="1"/>
            </p:cNvSpPr>
            <p:nvPr/>
          </p:nvSpPr>
          <p:spPr bwMode="auto">
            <a:xfrm>
              <a:off x="4843" y="93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83" name="Line 263"/>
            <p:cNvSpPr>
              <a:spLocks noChangeShapeType="1"/>
            </p:cNvSpPr>
            <p:nvPr/>
          </p:nvSpPr>
          <p:spPr bwMode="auto">
            <a:xfrm>
              <a:off x="3671" y="108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84" name="Line 264"/>
            <p:cNvSpPr>
              <a:spLocks noChangeShapeType="1"/>
            </p:cNvSpPr>
            <p:nvPr/>
          </p:nvSpPr>
          <p:spPr bwMode="auto">
            <a:xfrm>
              <a:off x="4843" y="108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85" name="Line 265"/>
            <p:cNvSpPr>
              <a:spLocks noChangeShapeType="1"/>
            </p:cNvSpPr>
            <p:nvPr/>
          </p:nvSpPr>
          <p:spPr bwMode="auto">
            <a:xfrm>
              <a:off x="3671" y="123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86" name="Line 266"/>
            <p:cNvSpPr>
              <a:spLocks noChangeShapeType="1"/>
            </p:cNvSpPr>
            <p:nvPr/>
          </p:nvSpPr>
          <p:spPr bwMode="auto">
            <a:xfrm>
              <a:off x="4843" y="123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87" name="Line 267"/>
            <p:cNvSpPr>
              <a:spLocks noChangeShapeType="1"/>
            </p:cNvSpPr>
            <p:nvPr/>
          </p:nvSpPr>
          <p:spPr bwMode="auto">
            <a:xfrm>
              <a:off x="3671" y="1534"/>
              <a:ext cx="0" cy="159"/>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88" name="Line 268"/>
            <p:cNvSpPr>
              <a:spLocks noChangeShapeType="1"/>
            </p:cNvSpPr>
            <p:nvPr/>
          </p:nvSpPr>
          <p:spPr bwMode="auto">
            <a:xfrm>
              <a:off x="4843" y="1534"/>
              <a:ext cx="0" cy="159"/>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89" name="Line 269"/>
            <p:cNvSpPr>
              <a:spLocks noChangeShapeType="1"/>
            </p:cNvSpPr>
            <p:nvPr/>
          </p:nvSpPr>
          <p:spPr bwMode="auto">
            <a:xfrm>
              <a:off x="3671" y="16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90" name="Line 270"/>
            <p:cNvSpPr>
              <a:spLocks noChangeShapeType="1"/>
            </p:cNvSpPr>
            <p:nvPr/>
          </p:nvSpPr>
          <p:spPr bwMode="auto">
            <a:xfrm>
              <a:off x="4843" y="16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91" name="Line 271"/>
            <p:cNvSpPr>
              <a:spLocks noChangeShapeType="1"/>
            </p:cNvSpPr>
            <p:nvPr/>
          </p:nvSpPr>
          <p:spPr bwMode="auto">
            <a:xfrm>
              <a:off x="3671" y="1844"/>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92" name="Line 272"/>
            <p:cNvSpPr>
              <a:spLocks noChangeShapeType="1"/>
            </p:cNvSpPr>
            <p:nvPr/>
          </p:nvSpPr>
          <p:spPr bwMode="auto">
            <a:xfrm>
              <a:off x="4843" y="1844"/>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93" name="Line 273"/>
            <p:cNvSpPr>
              <a:spLocks noChangeShapeType="1"/>
            </p:cNvSpPr>
            <p:nvPr/>
          </p:nvSpPr>
          <p:spPr bwMode="auto">
            <a:xfrm>
              <a:off x="3671" y="21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94" name="Line 274"/>
            <p:cNvSpPr>
              <a:spLocks noChangeShapeType="1"/>
            </p:cNvSpPr>
            <p:nvPr/>
          </p:nvSpPr>
          <p:spPr bwMode="auto">
            <a:xfrm>
              <a:off x="4843" y="21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95" name="Line 275"/>
            <p:cNvSpPr>
              <a:spLocks noChangeShapeType="1"/>
            </p:cNvSpPr>
            <p:nvPr/>
          </p:nvSpPr>
          <p:spPr bwMode="auto">
            <a:xfrm>
              <a:off x="3671" y="2297"/>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96" name="Line 276"/>
            <p:cNvSpPr>
              <a:spLocks noChangeShapeType="1"/>
            </p:cNvSpPr>
            <p:nvPr/>
          </p:nvSpPr>
          <p:spPr bwMode="auto">
            <a:xfrm>
              <a:off x="4843" y="2297"/>
              <a:ext cx="0" cy="302"/>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97" name="Line 277"/>
            <p:cNvSpPr>
              <a:spLocks noChangeShapeType="1"/>
            </p:cNvSpPr>
            <p:nvPr/>
          </p:nvSpPr>
          <p:spPr bwMode="auto">
            <a:xfrm>
              <a:off x="3671" y="2599"/>
              <a:ext cx="0" cy="14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98" name="Line 278"/>
            <p:cNvSpPr>
              <a:spLocks noChangeShapeType="1"/>
            </p:cNvSpPr>
            <p:nvPr/>
          </p:nvSpPr>
          <p:spPr bwMode="auto">
            <a:xfrm>
              <a:off x="4843" y="2599"/>
              <a:ext cx="0" cy="14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199" name="Line 279"/>
            <p:cNvSpPr>
              <a:spLocks noChangeShapeType="1"/>
            </p:cNvSpPr>
            <p:nvPr/>
          </p:nvSpPr>
          <p:spPr bwMode="auto">
            <a:xfrm>
              <a:off x="3671" y="274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00" name="Line 280"/>
            <p:cNvSpPr>
              <a:spLocks noChangeShapeType="1"/>
            </p:cNvSpPr>
            <p:nvPr/>
          </p:nvSpPr>
          <p:spPr bwMode="auto">
            <a:xfrm>
              <a:off x="4843" y="2740"/>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01" name="Line 281"/>
            <p:cNvSpPr>
              <a:spLocks noChangeShapeType="1"/>
            </p:cNvSpPr>
            <p:nvPr/>
          </p:nvSpPr>
          <p:spPr bwMode="auto">
            <a:xfrm>
              <a:off x="3671" y="289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02" name="Line 282"/>
            <p:cNvSpPr>
              <a:spLocks noChangeShapeType="1"/>
            </p:cNvSpPr>
            <p:nvPr/>
          </p:nvSpPr>
          <p:spPr bwMode="auto">
            <a:xfrm>
              <a:off x="4843" y="2891"/>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03" name="Line 283"/>
            <p:cNvSpPr>
              <a:spLocks noChangeShapeType="1"/>
            </p:cNvSpPr>
            <p:nvPr/>
          </p:nvSpPr>
          <p:spPr bwMode="auto">
            <a:xfrm>
              <a:off x="3671" y="304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04" name="Line 284"/>
            <p:cNvSpPr>
              <a:spLocks noChangeShapeType="1"/>
            </p:cNvSpPr>
            <p:nvPr/>
          </p:nvSpPr>
          <p:spPr bwMode="auto">
            <a:xfrm>
              <a:off x="4843" y="3042"/>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05" name="Line 285"/>
            <p:cNvSpPr>
              <a:spLocks noChangeShapeType="1"/>
            </p:cNvSpPr>
            <p:nvPr/>
          </p:nvSpPr>
          <p:spPr bwMode="auto">
            <a:xfrm>
              <a:off x="3671" y="31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06" name="Line 286"/>
            <p:cNvSpPr>
              <a:spLocks noChangeShapeType="1"/>
            </p:cNvSpPr>
            <p:nvPr/>
          </p:nvSpPr>
          <p:spPr bwMode="auto">
            <a:xfrm>
              <a:off x="4843" y="319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07" name="Line 287"/>
            <p:cNvSpPr>
              <a:spLocks noChangeShapeType="1"/>
            </p:cNvSpPr>
            <p:nvPr/>
          </p:nvSpPr>
          <p:spPr bwMode="auto">
            <a:xfrm>
              <a:off x="3671" y="334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08" name="Line 288"/>
            <p:cNvSpPr>
              <a:spLocks noChangeShapeType="1"/>
            </p:cNvSpPr>
            <p:nvPr/>
          </p:nvSpPr>
          <p:spPr bwMode="auto">
            <a:xfrm>
              <a:off x="4843" y="3344"/>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09" name="Line 289"/>
            <p:cNvSpPr>
              <a:spLocks noChangeShapeType="1"/>
            </p:cNvSpPr>
            <p:nvPr/>
          </p:nvSpPr>
          <p:spPr bwMode="auto">
            <a:xfrm>
              <a:off x="3671" y="349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10" name="Line 290"/>
            <p:cNvSpPr>
              <a:spLocks noChangeShapeType="1"/>
            </p:cNvSpPr>
            <p:nvPr/>
          </p:nvSpPr>
          <p:spPr bwMode="auto">
            <a:xfrm>
              <a:off x="4843" y="3495"/>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11" name="Line 291"/>
            <p:cNvSpPr>
              <a:spLocks noChangeShapeType="1"/>
            </p:cNvSpPr>
            <p:nvPr/>
          </p:nvSpPr>
          <p:spPr bwMode="auto">
            <a:xfrm>
              <a:off x="3671" y="36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12" name="Line 292"/>
            <p:cNvSpPr>
              <a:spLocks noChangeShapeType="1"/>
            </p:cNvSpPr>
            <p:nvPr/>
          </p:nvSpPr>
          <p:spPr bwMode="auto">
            <a:xfrm>
              <a:off x="4843" y="3646"/>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13" name="Line 293"/>
            <p:cNvSpPr>
              <a:spLocks noChangeShapeType="1"/>
            </p:cNvSpPr>
            <p:nvPr/>
          </p:nvSpPr>
          <p:spPr bwMode="auto">
            <a:xfrm>
              <a:off x="3671" y="379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14" name="Line 294"/>
            <p:cNvSpPr>
              <a:spLocks noChangeShapeType="1"/>
            </p:cNvSpPr>
            <p:nvPr/>
          </p:nvSpPr>
          <p:spPr bwMode="auto">
            <a:xfrm>
              <a:off x="4843" y="3797"/>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15" name="Line 295"/>
            <p:cNvSpPr>
              <a:spLocks noChangeShapeType="1"/>
            </p:cNvSpPr>
            <p:nvPr/>
          </p:nvSpPr>
          <p:spPr bwMode="auto">
            <a:xfrm>
              <a:off x="3671" y="138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16" name="Line 296"/>
            <p:cNvSpPr>
              <a:spLocks noChangeShapeType="1"/>
            </p:cNvSpPr>
            <p:nvPr/>
          </p:nvSpPr>
          <p:spPr bwMode="auto">
            <a:xfrm>
              <a:off x="4843" y="1383"/>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17" name="Line 297"/>
            <p:cNvSpPr>
              <a:spLocks noChangeShapeType="1"/>
            </p:cNvSpPr>
            <p:nvPr/>
          </p:nvSpPr>
          <p:spPr bwMode="auto">
            <a:xfrm>
              <a:off x="3671" y="1081"/>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18" name="Line 298"/>
            <p:cNvSpPr>
              <a:spLocks noChangeShapeType="1"/>
            </p:cNvSpPr>
            <p:nvPr/>
          </p:nvSpPr>
          <p:spPr bwMode="auto">
            <a:xfrm>
              <a:off x="3671" y="1383"/>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19" name="Line 299"/>
            <p:cNvSpPr>
              <a:spLocks noChangeShapeType="1"/>
            </p:cNvSpPr>
            <p:nvPr/>
          </p:nvSpPr>
          <p:spPr bwMode="auto">
            <a:xfrm>
              <a:off x="3671" y="1232"/>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20" name="Line 300"/>
            <p:cNvSpPr>
              <a:spLocks noChangeShapeType="1"/>
            </p:cNvSpPr>
            <p:nvPr/>
          </p:nvSpPr>
          <p:spPr bwMode="auto">
            <a:xfrm>
              <a:off x="3671" y="1844"/>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21" name="Line 301"/>
            <p:cNvSpPr>
              <a:spLocks noChangeShapeType="1"/>
            </p:cNvSpPr>
            <p:nvPr/>
          </p:nvSpPr>
          <p:spPr bwMode="auto">
            <a:xfrm>
              <a:off x="3671" y="2297"/>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22" name="Line 302"/>
            <p:cNvSpPr>
              <a:spLocks noChangeShapeType="1"/>
            </p:cNvSpPr>
            <p:nvPr/>
          </p:nvSpPr>
          <p:spPr bwMode="auto">
            <a:xfrm>
              <a:off x="3671" y="2740"/>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23" name="Line 303"/>
            <p:cNvSpPr>
              <a:spLocks noChangeShapeType="1"/>
            </p:cNvSpPr>
            <p:nvPr/>
          </p:nvSpPr>
          <p:spPr bwMode="auto">
            <a:xfrm>
              <a:off x="3671" y="2891"/>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24" name="Line 304"/>
            <p:cNvSpPr>
              <a:spLocks noChangeShapeType="1"/>
            </p:cNvSpPr>
            <p:nvPr/>
          </p:nvSpPr>
          <p:spPr bwMode="auto">
            <a:xfrm>
              <a:off x="3671" y="3042"/>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25" name="Line 305"/>
            <p:cNvSpPr>
              <a:spLocks noChangeShapeType="1"/>
            </p:cNvSpPr>
            <p:nvPr/>
          </p:nvSpPr>
          <p:spPr bwMode="auto">
            <a:xfrm>
              <a:off x="3671" y="3193"/>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26" name="Line 306"/>
            <p:cNvSpPr>
              <a:spLocks noChangeShapeType="1"/>
            </p:cNvSpPr>
            <p:nvPr/>
          </p:nvSpPr>
          <p:spPr bwMode="auto">
            <a:xfrm>
              <a:off x="3671" y="3344"/>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27" name="Line 307"/>
            <p:cNvSpPr>
              <a:spLocks noChangeShapeType="1"/>
            </p:cNvSpPr>
            <p:nvPr/>
          </p:nvSpPr>
          <p:spPr bwMode="auto">
            <a:xfrm>
              <a:off x="3671" y="3797"/>
              <a:ext cx="1172" cy="0"/>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28" name="Line 308"/>
            <p:cNvSpPr>
              <a:spLocks noChangeShapeType="1"/>
            </p:cNvSpPr>
            <p:nvPr/>
          </p:nvSpPr>
          <p:spPr bwMode="auto">
            <a:xfrm>
              <a:off x="3671" y="394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29" name="Line 309"/>
            <p:cNvSpPr>
              <a:spLocks noChangeShapeType="1"/>
            </p:cNvSpPr>
            <p:nvPr/>
          </p:nvSpPr>
          <p:spPr bwMode="auto">
            <a:xfrm>
              <a:off x="4843" y="3948"/>
              <a:ext cx="0" cy="15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grpSp>
      <p:grpSp>
        <p:nvGrpSpPr>
          <p:cNvPr id="6" name="Group 310"/>
          <p:cNvGrpSpPr>
            <a:grpSpLocks/>
          </p:cNvGrpSpPr>
          <p:nvPr/>
        </p:nvGrpSpPr>
        <p:grpSpPr bwMode="auto">
          <a:xfrm>
            <a:off x="3900488" y="1212850"/>
            <a:ext cx="2051050" cy="5299075"/>
            <a:chOff x="2457" y="764"/>
            <a:chExt cx="1292" cy="3338"/>
          </a:xfrm>
        </p:grpSpPr>
        <p:grpSp>
          <p:nvGrpSpPr>
            <p:cNvPr id="7" name="Group 311"/>
            <p:cNvGrpSpPr>
              <a:grpSpLocks/>
            </p:cNvGrpSpPr>
            <p:nvPr/>
          </p:nvGrpSpPr>
          <p:grpSpPr bwMode="auto">
            <a:xfrm>
              <a:off x="2457" y="764"/>
              <a:ext cx="1292" cy="3338"/>
              <a:chOff x="2463" y="762"/>
              <a:chExt cx="1292" cy="3338"/>
            </a:xfrm>
          </p:grpSpPr>
          <p:sp>
            <p:nvSpPr>
              <p:cNvPr id="338232" name="Rectangle 312"/>
              <p:cNvSpPr>
                <a:spLocks noChangeArrowheads="1"/>
              </p:cNvSpPr>
              <p:nvPr/>
            </p:nvSpPr>
            <p:spPr bwMode="auto">
              <a:xfrm>
                <a:off x="2463" y="3797"/>
                <a:ext cx="1292" cy="151"/>
              </a:xfrm>
              <a:prstGeom prst="rect">
                <a:avLst/>
              </a:prstGeom>
              <a:solidFill>
                <a:srgbClr val="FFEEC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233" name="Rectangle 313"/>
              <p:cNvSpPr>
                <a:spLocks noChangeArrowheads="1"/>
              </p:cNvSpPr>
              <p:nvPr/>
            </p:nvSpPr>
            <p:spPr bwMode="auto">
              <a:xfrm>
                <a:off x="2463" y="2297"/>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Replenishment Proposal</a:t>
                </a:r>
              </a:p>
            </p:txBody>
          </p:sp>
          <p:sp>
            <p:nvSpPr>
              <p:cNvPr id="338234" name="Rectangle 314"/>
              <p:cNvSpPr>
                <a:spLocks noChangeArrowheads="1"/>
              </p:cNvSpPr>
              <p:nvPr/>
            </p:nvSpPr>
            <p:spPr bwMode="auto">
              <a:xfrm>
                <a:off x="2463" y="1844"/>
                <a:ext cx="1292" cy="151"/>
              </a:xfrm>
              <a:prstGeom prst="rect">
                <a:avLst/>
              </a:prstGeom>
              <a:solidFill>
                <a:srgbClr val="FFEEC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Goods Requirement</a:t>
                </a:r>
              </a:p>
            </p:txBody>
          </p:sp>
          <p:sp>
            <p:nvSpPr>
              <p:cNvPr id="338235" name="Rectangle 315"/>
              <p:cNvSpPr>
                <a:spLocks noChangeArrowheads="1"/>
              </p:cNvSpPr>
              <p:nvPr/>
            </p:nvSpPr>
            <p:spPr bwMode="auto">
              <a:xfrm>
                <a:off x="2463" y="3948"/>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Settlement</a:t>
                </a:r>
              </a:p>
            </p:txBody>
          </p:sp>
          <p:sp>
            <p:nvSpPr>
              <p:cNvPr id="338236" name="Rectangle 316"/>
              <p:cNvSpPr>
                <a:spLocks noChangeArrowheads="1"/>
              </p:cNvSpPr>
              <p:nvPr/>
            </p:nvSpPr>
            <p:spPr bwMode="auto">
              <a:xfrm>
                <a:off x="2463" y="3646"/>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 Response</a:t>
                </a:r>
              </a:p>
            </p:txBody>
          </p:sp>
          <p:sp>
            <p:nvSpPr>
              <p:cNvPr id="338237" name="Rectangle 317"/>
              <p:cNvSpPr>
                <a:spLocks noChangeArrowheads="1"/>
              </p:cNvSpPr>
              <p:nvPr/>
            </p:nvSpPr>
            <p:spPr bwMode="auto">
              <a:xfrm>
                <a:off x="2463" y="3495"/>
                <a:ext cx="1292" cy="151"/>
              </a:xfrm>
              <a:prstGeom prst="rect">
                <a:avLst/>
              </a:prstGeom>
              <a:solidFill>
                <a:srgbClr val="FFEEC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238" name="Rectangle 318"/>
              <p:cNvSpPr>
                <a:spLocks noChangeArrowheads="1"/>
              </p:cNvSpPr>
              <p:nvPr/>
            </p:nvSpPr>
            <p:spPr bwMode="auto">
              <a:xfrm>
                <a:off x="2463" y="3344"/>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Invoice</a:t>
                </a:r>
              </a:p>
            </p:txBody>
          </p:sp>
          <p:sp>
            <p:nvSpPr>
              <p:cNvPr id="338239" name="Rectangle 319"/>
              <p:cNvSpPr>
                <a:spLocks noChangeArrowheads="1"/>
              </p:cNvSpPr>
              <p:nvPr/>
            </p:nvSpPr>
            <p:spPr bwMode="auto">
              <a:xfrm>
                <a:off x="2463" y="3193"/>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Consumption Report</a:t>
                </a:r>
              </a:p>
            </p:txBody>
          </p:sp>
          <p:sp>
            <p:nvSpPr>
              <p:cNvPr id="338240" name="Rectangle 320"/>
              <p:cNvSpPr>
                <a:spLocks noChangeArrowheads="1"/>
              </p:cNvSpPr>
              <p:nvPr/>
            </p:nvSpPr>
            <p:spPr bwMode="auto">
              <a:xfrm>
                <a:off x="2463" y="3042"/>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Receipt Advice</a:t>
                </a:r>
              </a:p>
            </p:txBody>
          </p:sp>
          <p:sp>
            <p:nvSpPr>
              <p:cNvPr id="338241" name="Rectangle 321"/>
              <p:cNvSpPr>
                <a:spLocks noChangeArrowheads="1"/>
              </p:cNvSpPr>
              <p:nvPr/>
            </p:nvSpPr>
            <p:spPr bwMode="auto">
              <a:xfrm>
                <a:off x="2463" y="2891"/>
                <a:ext cx="1292" cy="151"/>
              </a:xfrm>
              <a:prstGeom prst="rect">
                <a:avLst/>
              </a:prstGeom>
              <a:solidFill>
                <a:srgbClr val="FFEECE"/>
              </a:solidFill>
              <a:ln w="76200" algn="ctr">
                <a:noFill/>
                <a:miter lim="800000"/>
                <a:headEnd/>
                <a:tailEnd/>
              </a:ln>
              <a:effectLst/>
            </p:spPr>
            <p:txBody>
              <a:bodyPr lIns="36000" tIns="36000" rIns="36000" bIns="36000" anchor="ctr" anchorCtr="1"/>
              <a:lstStyle/>
              <a:p>
                <a:pPr algn="ctr"/>
                <a:endParaRPr lang="en-US" sz="1100" smtClean="0">
                  <a:solidFill>
                    <a:srgbClr val="000000"/>
                  </a:solidFill>
                  <a:latin typeface="Arial Narrow" pitchFamily="34" charset="0"/>
                </a:endParaRPr>
              </a:p>
            </p:txBody>
          </p:sp>
          <p:sp>
            <p:nvSpPr>
              <p:cNvPr id="338242" name="Rectangle 322"/>
              <p:cNvSpPr>
                <a:spLocks noChangeArrowheads="1"/>
              </p:cNvSpPr>
              <p:nvPr/>
            </p:nvSpPr>
            <p:spPr bwMode="auto">
              <a:xfrm>
                <a:off x="2463" y="2740"/>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Despatch Advice</a:t>
                </a:r>
              </a:p>
            </p:txBody>
          </p:sp>
          <p:sp>
            <p:nvSpPr>
              <p:cNvPr id="338243" name="Rectangle 323"/>
              <p:cNvSpPr>
                <a:spLocks noChangeArrowheads="1"/>
              </p:cNvSpPr>
              <p:nvPr/>
            </p:nvSpPr>
            <p:spPr bwMode="auto">
              <a:xfrm>
                <a:off x="2463" y="2599"/>
                <a:ext cx="1292" cy="141"/>
              </a:xfrm>
              <a:prstGeom prst="rect">
                <a:avLst/>
              </a:prstGeom>
              <a:solidFill>
                <a:srgbClr val="FFEECE"/>
              </a:solidFill>
              <a:ln w="76200" algn="ctr">
                <a:noFill/>
                <a:miter lim="800000"/>
                <a:headEnd/>
                <a:tailEnd/>
              </a:ln>
              <a:effectLst/>
            </p:spPr>
            <p:txBody>
              <a:bodyPr lIns="36000" tIns="36000" rIns="36000" bIns="36000" anchor="ctr" anchorCtr="1"/>
              <a:lstStyle/>
              <a:p>
                <a:endParaRPr lang="en-US" sz="1000" smtClean="0">
                  <a:solidFill>
                    <a:srgbClr val="000000"/>
                  </a:solidFill>
                  <a:latin typeface="Arial Narrow" pitchFamily="34" charset="0"/>
                </a:endParaRPr>
              </a:p>
            </p:txBody>
          </p:sp>
          <p:sp>
            <p:nvSpPr>
              <p:cNvPr id="338244" name="Rectangle 324"/>
              <p:cNvSpPr>
                <a:spLocks noChangeArrowheads="1"/>
              </p:cNvSpPr>
              <p:nvPr/>
            </p:nvSpPr>
            <p:spPr bwMode="auto">
              <a:xfrm>
                <a:off x="2463" y="2448"/>
                <a:ext cx="1292" cy="151"/>
              </a:xfrm>
              <a:prstGeom prst="rect">
                <a:avLst/>
              </a:prstGeom>
              <a:solidFill>
                <a:srgbClr val="FFEECE"/>
              </a:solidFill>
              <a:ln w="76200" algn="ctr">
                <a:noFill/>
                <a:miter lim="800000"/>
                <a:headEnd/>
                <a:tailEnd/>
              </a:ln>
              <a:effectLst/>
            </p:spPr>
            <p:txBody>
              <a:bodyPr lIns="36000" tIns="36000" rIns="36000" bIns="36000" anchor="ctr" anchorCtr="1"/>
              <a:lstStyle/>
              <a:p>
                <a:endParaRPr lang="en-US" sz="1100" smtClean="0">
                  <a:solidFill>
                    <a:srgbClr val="000000"/>
                  </a:solidFill>
                  <a:latin typeface="Arial Narrow" pitchFamily="34" charset="0"/>
                </a:endParaRPr>
              </a:p>
            </p:txBody>
          </p:sp>
          <p:sp>
            <p:nvSpPr>
              <p:cNvPr id="338245" name="Rectangle 325"/>
              <p:cNvSpPr>
                <a:spLocks noChangeArrowheads="1"/>
              </p:cNvSpPr>
              <p:nvPr/>
            </p:nvSpPr>
            <p:spPr bwMode="auto">
              <a:xfrm>
                <a:off x="2463" y="2146"/>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Replenishment Request</a:t>
                </a:r>
              </a:p>
            </p:txBody>
          </p:sp>
          <p:sp>
            <p:nvSpPr>
              <p:cNvPr id="338246" name="Rectangle 326"/>
              <p:cNvSpPr>
                <a:spLocks noChangeArrowheads="1"/>
              </p:cNvSpPr>
              <p:nvPr/>
            </p:nvSpPr>
            <p:spPr bwMode="auto">
              <a:xfrm>
                <a:off x="2463" y="1995"/>
                <a:ext cx="1292" cy="151"/>
              </a:xfrm>
              <a:prstGeom prst="rect">
                <a:avLst/>
              </a:prstGeom>
              <a:solidFill>
                <a:srgbClr val="FFEEC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Goods Requirement Response</a:t>
                </a:r>
              </a:p>
            </p:txBody>
          </p:sp>
          <p:sp>
            <p:nvSpPr>
              <p:cNvPr id="338247" name="Rectangle 327"/>
              <p:cNvSpPr>
                <a:spLocks noChangeArrowheads="1"/>
              </p:cNvSpPr>
              <p:nvPr/>
            </p:nvSpPr>
            <p:spPr bwMode="auto">
              <a:xfrm>
                <a:off x="2463" y="1693"/>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Order Response</a:t>
                </a:r>
              </a:p>
            </p:txBody>
          </p:sp>
          <p:sp>
            <p:nvSpPr>
              <p:cNvPr id="338248" name="Rectangle 328"/>
              <p:cNvSpPr>
                <a:spLocks noChangeArrowheads="1"/>
              </p:cNvSpPr>
              <p:nvPr/>
            </p:nvSpPr>
            <p:spPr bwMode="auto">
              <a:xfrm>
                <a:off x="2463" y="1534"/>
                <a:ext cx="1292" cy="159"/>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Multi-shipment Order</a:t>
                </a:r>
              </a:p>
            </p:txBody>
          </p:sp>
          <p:sp>
            <p:nvSpPr>
              <p:cNvPr id="338249" name="Rectangle 329"/>
              <p:cNvSpPr>
                <a:spLocks noChangeArrowheads="1"/>
              </p:cNvSpPr>
              <p:nvPr/>
            </p:nvSpPr>
            <p:spPr bwMode="auto">
              <a:xfrm>
                <a:off x="2463" y="1383"/>
                <a:ext cx="1292" cy="151"/>
              </a:xfrm>
              <a:prstGeom prst="rect">
                <a:avLst/>
              </a:prstGeom>
              <a:solidFill>
                <a:srgbClr val="FFEECE"/>
              </a:solidFill>
              <a:ln w="76200" algn="ctr">
                <a:noFill/>
                <a:miter lim="800000"/>
                <a:headEnd/>
                <a:tailEnd/>
              </a:ln>
              <a:effectLst/>
            </p:spPr>
            <p:txBody>
              <a:bodyPr lIns="36000" tIns="36000" rIns="36000" bIns="36000" anchor="ctr" anchorCtr="1"/>
              <a:lstStyle/>
              <a:p>
                <a:r>
                  <a:rPr lang="en-GB" sz="1100" smtClean="0">
                    <a:solidFill>
                      <a:srgbClr val="000000"/>
                    </a:solidFill>
                    <a:latin typeface="Arial Narrow" pitchFamily="34" charset="0"/>
                  </a:rPr>
                  <a:t>Inventory Activity or Inventory Status</a:t>
                </a:r>
              </a:p>
            </p:txBody>
          </p:sp>
          <p:sp>
            <p:nvSpPr>
              <p:cNvPr id="338250" name="Rectangle 330"/>
              <p:cNvSpPr>
                <a:spLocks noChangeArrowheads="1"/>
              </p:cNvSpPr>
              <p:nvPr/>
            </p:nvSpPr>
            <p:spPr bwMode="auto">
              <a:xfrm>
                <a:off x="2463" y="1232"/>
                <a:ext cx="1292" cy="151"/>
              </a:xfrm>
              <a:prstGeom prst="rect">
                <a:avLst/>
              </a:prstGeom>
              <a:solidFill>
                <a:srgbClr val="FFEECE"/>
              </a:solidFill>
              <a:ln w="76200" algn="ctr">
                <a:noFill/>
                <a:miter lim="800000"/>
                <a:headEnd/>
                <a:tailEnd/>
              </a:ln>
              <a:effectLst/>
            </p:spPr>
            <p:txBody>
              <a:bodyPr lIns="36000" tIns="36000" rIns="36000" bIns="36000" anchor="ctr" anchorCtr="1"/>
              <a:lstStyle/>
              <a:p>
                <a:pPr algn="ctr"/>
                <a:r>
                  <a:rPr lang="en-GB" sz="1100" smtClean="0">
                    <a:solidFill>
                      <a:srgbClr val="000000"/>
                    </a:solidFill>
                    <a:latin typeface="Arial Narrow" pitchFamily="34" charset="0"/>
                  </a:rPr>
                  <a:t>Purchase Conditions</a:t>
                </a:r>
              </a:p>
            </p:txBody>
          </p:sp>
          <p:sp>
            <p:nvSpPr>
              <p:cNvPr id="338251" name="Rectangle 331"/>
              <p:cNvSpPr>
                <a:spLocks noChangeArrowheads="1"/>
              </p:cNvSpPr>
              <p:nvPr/>
            </p:nvSpPr>
            <p:spPr bwMode="auto">
              <a:xfrm>
                <a:off x="2463" y="1081"/>
                <a:ext cx="1292" cy="151"/>
              </a:xfrm>
              <a:prstGeom prst="rect">
                <a:avLst/>
              </a:prstGeom>
              <a:solidFill>
                <a:srgbClr val="FFEECE"/>
              </a:solidFill>
              <a:ln w="76200" algn="ctr">
                <a:noFill/>
                <a:miter lim="800000"/>
                <a:headEnd/>
                <a:tailEnd/>
              </a:ln>
              <a:effectLst/>
            </p:spPr>
            <p:txBody>
              <a:bodyPr lIns="36000" tIns="36000" rIns="36000" bIns="36000" anchor="ctr" anchorCtr="1"/>
              <a:lstStyle/>
              <a:p>
                <a:pPr algn="ctr">
                  <a:spcBef>
                    <a:spcPct val="50000"/>
                  </a:spcBef>
                </a:pPr>
                <a:r>
                  <a:rPr lang="en-GB" sz="1100" smtClean="0">
                    <a:solidFill>
                      <a:srgbClr val="000000"/>
                    </a:solidFill>
                    <a:latin typeface="Arial Narrow" pitchFamily="34" charset="0"/>
                  </a:rPr>
                  <a:t>Item Data Notification</a:t>
                </a:r>
              </a:p>
            </p:txBody>
          </p:sp>
          <p:sp>
            <p:nvSpPr>
              <p:cNvPr id="338252" name="Rectangle 332"/>
              <p:cNvSpPr>
                <a:spLocks noChangeArrowheads="1"/>
              </p:cNvSpPr>
              <p:nvPr/>
            </p:nvSpPr>
            <p:spPr bwMode="auto">
              <a:xfrm>
                <a:off x="2463" y="930"/>
                <a:ext cx="1292" cy="151"/>
              </a:xfrm>
              <a:prstGeom prst="rect">
                <a:avLst/>
              </a:prstGeom>
              <a:solidFill>
                <a:srgbClr val="FFEECE"/>
              </a:solidFill>
              <a:ln w="76200" algn="ctr">
                <a:noFill/>
                <a:miter lim="800000"/>
                <a:headEnd/>
                <a:tailEnd/>
              </a:ln>
              <a:effectLst/>
            </p:spPr>
            <p:txBody>
              <a:bodyPr lIns="36000" tIns="36000" rIns="36000" bIns="36000" anchor="ctr" anchorCtr="1"/>
              <a:lstStyle/>
              <a:p>
                <a:pPr algn="ctr">
                  <a:spcBef>
                    <a:spcPct val="50000"/>
                  </a:spcBef>
                </a:pPr>
                <a:endParaRPr lang="en-US" sz="1100" smtClean="0">
                  <a:solidFill>
                    <a:srgbClr val="000000"/>
                  </a:solidFill>
                  <a:latin typeface="Arial Narrow" pitchFamily="34" charset="0"/>
                </a:endParaRPr>
              </a:p>
            </p:txBody>
          </p:sp>
          <p:sp>
            <p:nvSpPr>
              <p:cNvPr id="338253" name="Rectangle 333"/>
              <p:cNvSpPr>
                <a:spLocks noChangeArrowheads="1"/>
              </p:cNvSpPr>
              <p:nvPr/>
            </p:nvSpPr>
            <p:spPr bwMode="auto">
              <a:xfrm>
                <a:off x="2463" y="762"/>
                <a:ext cx="1292" cy="168"/>
              </a:xfrm>
              <a:prstGeom prst="rect">
                <a:avLst/>
              </a:prstGeom>
              <a:solidFill>
                <a:srgbClr val="1E5262"/>
              </a:solidFill>
              <a:ln w="76200" algn="ctr">
                <a:noFill/>
                <a:miter lim="800000"/>
                <a:headEnd/>
                <a:tailEnd/>
              </a:ln>
              <a:effectLst/>
            </p:spPr>
            <p:txBody>
              <a:bodyPr lIns="36000" tIns="36000" rIns="36000" bIns="36000" anchor="ctr" anchorCtr="1"/>
              <a:lstStyle/>
              <a:p>
                <a:pPr algn="ctr">
                  <a:spcBef>
                    <a:spcPct val="50000"/>
                  </a:spcBef>
                </a:pPr>
                <a:r>
                  <a:rPr lang="en-GB" sz="1200" b="1" smtClean="0">
                    <a:solidFill>
                      <a:srgbClr val="FFFFFF"/>
                    </a:solidFill>
                  </a:rPr>
                  <a:t>GS1 XML messages</a:t>
                </a:r>
                <a:endParaRPr lang="en-GB" sz="1200" smtClean="0"/>
              </a:p>
            </p:txBody>
          </p:sp>
          <p:sp>
            <p:nvSpPr>
              <p:cNvPr id="338254" name="Line 334"/>
              <p:cNvSpPr>
                <a:spLocks noChangeShapeType="1"/>
              </p:cNvSpPr>
              <p:nvPr/>
            </p:nvSpPr>
            <p:spPr bwMode="auto">
              <a:xfrm>
                <a:off x="2463" y="762"/>
                <a:ext cx="1292" cy="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55" name="Line 335"/>
              <p:cNvSpPr>
                <a:spLocks noChangeShapeType="1"/>
              </p:cNvSpPr>
              <p:nvPr/>
            </p:nvSpPr>
            <p:spPr bwMode="auto">
              <a:xfrm>
                <a:off x="2463" y="4099"/>
                <a:ext cx="1292" cy="1"/>
              </a:xfrm>
              <a:prstGeom prst="line">
                <a:avLst/>
              </a:prstGeom>
              <a:noFill/>
              <a:ln w="28575" cap="sq">
                <a:noFill/>
                <a:round/>
                <a:headEnd/>
                <a:tailEnd/>
              </a:ln>
              <a:effectLst/>
            </p:spPr>
            <p:txBody>
              <a:bodyPr wrap="none" lIns="36000" tIns="36000" rIns="36000" bIns="36000" anchor="ctr" anchorCtr="1"/>
              <a:lstStyle/>
              <a:p>
                <a:pPr algn="ctr"/>
                <a:endParaRPr lang="en-GB" sz="2200" smtClean="0"/>
              </a:p>
            </p:txBody>
          </p:sp>
          <p:sp>
            <p:nvSpPr>
              <p:cNvPr id="338256" name="Line 336"/>
              <p:cNvSpPr>
                <a:spLocks noChangeShapeType="1"/>
              </p:cNvSpPr>
              <p:nvPr/>
            </p:nvSpPr>
            <p:spPr bwMode="auto">
              <a:xfrm>
                <a:off x="2463" y="1081"/>
                <a:ext cx="1292" cy="1"/>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57" name="Line 337"/>
              <p:cNvSpPr>
                <a:spLocks noChangeShapeType="1"/>
              </p:cNvSpPr>
              <p:nvPr/>
            </p:nvSpPr>
            <p:spPr bwMode="auto">
              <a:xfrm>
                <a:off x="2463" y="1383"/>
                <a:ext cx="1292" cy="1"/>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58" name="Line 338"/>
              <p:cNvSpPr>
                <a:spLocks noChangeShapeType="1"/>
              </p:cNvSpPr>
              <p:nvPr/>
            </p:nvSpPr>
            <p:spPr bwMode="auto">
              <a:xfrm>
                <a:off x="2463" y="1232"/>
                <a:ext cx="1292" cy="1"/>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59" name="Line 339"/>
              <p:cNvSpPr>
                <a:spLocks noChangeShapeType="1"/>
              </p:cNvSpPr>
              <p:nvPr/>
            </p:nvSpPr>
            <p:spPr bwMode="auto">
              <a:xfrm>
                <a:off x="2463" y="2740"/>
                <a:ext cx="1292" cy="1"/>
              </a:xfrm>
              <a:prstGeom prst="line">
                <a:avLst/>
              </a:prstGeom>
              <a:noFill/>
              <a:ln w="12700">
                <a:solidFill>
                  <a:schemeClr val="bg1"/>
                </a:solidFill>
                <a:round/>
                <a:headEnd/>
                <a:tailEnd/>
              </a:ln>
              <a:effectLst/>
            </p:spPr>
            <p:txBody>
              <a:bodyPr wrap="none" anchor="ctr"/>
              <a:lstStyle/>
              <a:p>
                <a:pPr algn="ctr"/>
                <a:endParaRPr lang="en-GB" sz="2200" smtClean="0"/>
              </a:p>
            </p:txBody>
          </p:sp>
          <p:sp>
            <p:nvSpPr>
              <p:cNvPr id="338260" name="Line 340"/>
              <p:cNvSpPr>
                <a:spLocks noChangeShapeType="1"/>
              </p:cNvSpPr>
              <p:nvPr/>
            </p:nvSpPr>
            <p:spPr bwMode="auto">
              <a:xfrm>
                <a:off x="2463" y="3344"/>
                <a:ext cx="1292" cy="1"/>
              </a:xfrm>
              <a:prstGeom prst="line">
                <a:avLst/>
              </a:prstGeom>
              <a:noFill/>
              <a:ln w="12700">
                <a:solidFill>
                  <a:schemeClr val="bg1"/>
                </a:solidFill>
                <a:round/>
                <a:headEnd/>
                <a:tailEnd/>
              </a:ln>
              <a:effectLst/>
            </p:spPr>
            <p:txBody>
              <a:bodyPr wrap="none" anchor="ctr"/>
              <a:lstStyle/>
              <a:p>
                <a:pPr algn="ctr"/>
                <a:endParaRPr lang="en-GB" sz="2200" smtClean="0"/>
              </a:p>
            </p:txBody>
          </p:sp>
        </p:grpSp>
        <p:sp>
          <p:nvSpPr>
            <p:cNvPr id="338261" name="AutoShape 341"/>
            <p:cNvSpPr>
              <a:spLocks noChangeArrowheads="1"/>
            </p:cNvSpPr>
            <p:nvPr/>
          </p:nvSpPr>
          <p:spPr bwMode="auto">
            <a:xfrm rot="16200000" flipV="1">
              <a:off x="3642" y="2197"/>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62" name="AutoShape 342"/>
            <p:cNvSpPr>
              <a:spLocks noChangeArrowheads="1"/>
            </p:cNvSpPr>
            <p:nvPr/>
          </p:nvSpPr>
          <p:spPr bwMode="auto">
            <a:xfrm rot="16200000" flipV="1">
              <a:off x="3637" y="1112"/>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63" name="AutoShape 343"/>
            <p:cNvSpPr>
              <a:spLocks noChangeArrowheads="1"/>
            </p:cNvSpPr>
            <p:nvPr/>
          </p:nvSpPr>
          <p:spPr bwMode="auto">
            <a:xfrm rot="16200000" flipV="1">
              <a:off x="3633" y="1262"/>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64" name="AutoShape 344"/>
            <p:cNvSpPr>
              <a:spLocks noChangeArrowheads="1"/>
            </p:cNvSpPr>
            <p:nvPr/>
          </p:nvSpPr>
          <p:spPr bwMode="auto">
            <a:xfrm rot="16200000" flipV="1">
              <a:off x="3636" y="1424"/>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65" name="AutoShape 345"/>
            <p:cNvSpPr>
              <a:spLocks noChangeArrowheads="1"/>
            </p:cNvSpPr>
            <p:nvPr/>
          </p:nvSpPr>
          <p:spPr bwMode="auto">
            <a:xfrm rot="16200000" flipV="1">
              <a:off x="3632" y="1567"/>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66" name="AutoShape 346"/>
            <p:cNvSpPr>
              <a:spLocks noChangeArrowheads="1"/>
            </p:cNvSpPr>
            <p:nvPr/>
          </p:nvSpPr>
          <p:spPr bwMode="auto">
            <a:xfrm rot="5400000" flipH="1" flipV="1">
              <a:off x="2525" y="1705"/>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67" name="AutoShape 347"/>
            <p:cNvSpPr>
              <a:spLocks noChangeArrowheads="1"/>
            </p:cNvSpPr>
            <p:nvPr/>
          </p:nvSpPr>
          <p:spPr bwMode="auto">
            <a:xfrm rot="16200000" flipV="1">
              <a:off x="3638" y="1881"/>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68" name="AutoShape 348"/>
            <p:cNvSpPr>
              <a:spLocks noChangeArrowheads="1"/>
            </p:cNvSpPr>
            <p:nvPr/>
          </p:nvSpPr>
          <p:spPr bwMode="auto">
            <a:xfrm rot="5400000" flipH="1" flipV="1">
              <a:off x="2520" y="2023"/>
              <a:ext cx="68" cy="61"/>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69" name="AutoShape 349"/>
            <p:cNvSpPr>
              <a:spLocks noChangeArrowheads="1"/>
            </p:cNvSpPr>
            <p:nvPr/>
          </p:nvSpPr>
          <p:spPr bwMode="auto">
            <a:xfrm rot="16200000" flipV="1">
              <a:off x="3627" y="3096"/>
              <a:ext cx="68" cy="61"/>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70" name="AutoShape 350"/>
            <p:cNvSpPr>
              <a:spLocks noChangeArrowheads="1"/>
            </p:cNvSpPr>
            <p:nvPr/>
          </p:nvSpPr>
          <p:spPr bwMode="auto">
            <a:xfrm rot="16200000" flipV="1">
              <a:off x="3630" y="3240"/>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71" name="AutoShape 351"/>
            <p:cNvSpPr>
              <a:spLocks noChangeArrowheads="1"/>
            </p:cNvSpPr>
            <p:nvPr/>
          </p:nvSpPr>
          <p:spPr bwMode="auto">
            <a:xfrm rot="16200000" flipV="1">
              <a:off x="3629" y="3672"/>
              <a:ext cx="68" cy="61"/>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72" name="AutoShape 352"/>
            <p:cNvSpPr>
              <a:spLocks noChangeArrowheads="1"/>
            </p:cNvSpPr>
            <p:nvPr/>
          </p:nvSpPr>
          <p:spPr bwMode="auto">
            <a:xfrm rot="16200000" flipV="1">
              <a:off x="3635" y="3987"/>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73" name="AutoShape 353"/>
            <p:cNvSpPr>
              <a:spLocks noChangeArrowheads="1"/>
            </p:cNvSpPr>
            <p:nvPr/>
          </p:nvSpPr>
          <p:spPr bwMode="auto">
            <a:xfrm rot="5400000" flipH="1" flipV="1">
              <a:off x="2522" y="1115"/>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74" name="AutoShape 354"/>
            <p:cNvSpPr>
              <a:spLocks noChangeArrowheads="1"/>
            </p:cNvSpPr>
            <p:nvPr/>
          </p:nvSpPr>
          <p:spPr bwMode="auto">
            <a:xfrm rot="5400000" flipH="1" flipV="1">
              <a:off x="2518" y="1265"/>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75" name="AutoShape 355"/>
            <p:cNvSpPr>
              <a:spLocks noChangeArrowheads="1"/>
            </p:cNvSpPr>
            <p:nvPr/>
          </p:nvSpPr>
          <p:spPr bwMode="auto">
            <a:xfrm rot="5400000" flipH="1" flipV="1">
              <a:off x="2521" y="1433"/>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76" name="AutoShape 356"/>
            <p:cNvSpPr>
              <a:spLocks noChangeArrowheads="1"/>
            </p:cNvSpPr>
            <p:nvPr/>
          </p:nvSpPr>
          <p:spPr bwMode="auto">
            <a:xfrm rot="5400000" flipH="1" flipV="1">
              <a:off x="2518" y="3379"/>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77" name="AutoShape 357"/>
            <p:cNvSpPr>
              <a:spLocks noChangeArrowheads="1"/>
            </p:cNvSpPr>
            <p:nvPr/>
          </p:nvSpPr>
          <p:spPr bwMode="auto">
            <a:xfrm rot="5400000" flipH="1" flipV="1">
              <a:off x="2520" y="2346"/>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78" name="AutoShape 358"/>
            <p:cNvSpPr>
              <a:spLocks noChangeArrowheads="1"/>
            </p:cNvSpPr>
            <p:nvPr/>
          </p:nvSpPr>
          <p:spPr bwMode="auto">
            <a:xfrm rot="5400000" flipH="1" flipV="1">
              <a:off x="2515" y="2781"/>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grpSp>
      <p:sp>
        <p:nvSpPr>
          <p:cNvPr id="338279" name="AutoShape 359"/>
          <p:cNvSpPr>
            <a:spLocks noChangeArrowheads="1"/>
          </p:cNvSpPr>
          <p:nvPr/>
        </p:nvSpPr>
        <p:spPr bwMode="auto">
          <a:xfrm>
            <a:off x="4478338" y="4284663"/>
            <a:ext cx="817562" cy="150812"/>
          </a:xfrm>
          <a:prstGeom prst="roundRect">
            <a:avLst>
              <a:gd name="adj" fmla="val 16667"/>
            </a:avLst>
          </a:prstGeom>
          <a:solidFill>
            <a:srgbClr val="6EC5DC"/>
          </a:solidFill>
          <a:ln w="6350" algn="ctr">
            <a:noFill/>
            <a:round/>
            <a:headEnd/>
            <a:tailEnd/>
          </a:ln>
          <a:effectLst/>
        </p:spPr>
        <p:txBody>
          <a:bodyPr lIns="0" tIns="0" rIns="0" bIns="0" anchor="ctr">
            <a:spAutoFit/>
          </a:bodyPr>
          <a:lstStyle/>
          <a:p>
            <a:pPr algn="ctr"/>
            <a:r>
              <a:rPr lang="en-GB" sz="900" b="1" smtClean="0">
                <a:latin typeface="Arial Narrow" pitchFamily="34" charset="0"/>
              </a:rPr>
              <a:t>GTIN, GLN, SSCC</a:t>
            </a:r>
          </a:p>
        </p:txBody>
      </p:sp>
      <p:sp>
        <p:nvSpPr>
          <p:cNvPr id="338280" name="AutoShape 360"/>
          <p:cNvSpPr>
            <a:spLocks noChangeArrowheads="1"/>
          </p:cNvSpPr>
          <p:nvPr/>
        </p:nvSpPr>
        <p:spPr bwMode="auto">
          <a:xfrm>
            <a:off x="5218113" y="1693863"/>
            <a:ext cx="506412" cy="150812"/>
          </a:xfrm>
          <a:prstGeom prst="roundRect">
            <a:avLst>
              <a:gd name="adj" fmla="val 16667"/>
            </a:avLst>
          </a:prstGeom>
          <a:solidFill>
            <a:srgbClr val="6EC5DC"/>
          </a:solidFill>
          <a:ln w="6350" algn="ctr">
            <a:noFill/>
            <a:round/>
            <a:headEnd/>
            <a:tailEnd/>
          </a:ln>
          <a:effectLst/>
        </p:spPr>
        <p:txBody>
          <a:bodyPr lIns="0" tIns="0" rIns="0" bIns="0" anchor="ctr">
            <a:spAutoFit/>
          </a:bodyPr>
          <a:lstStyle/>
          <a:p>
            <a:pPr algn="ctr"/>
            <a:r>
              <a:rPr lang="en-GB" sz="900" b="1" smtClean="0">
                <a:latin typeface="Arial Narrow" pitchFamily="34" charset="0"/>
              </a:rPr>
              <a:t>GTIN, GLN</a:t>
            </a:r>
          </a:p>
        </p:txBody>
      </p:sp>
      <p:sp>
        <p:nvSpPr>
          <p:cNvPr id="338283" name="AutoShape 363"/>
          <p:cNvSpPr>
            <a:spLocks noChangeArrowheads="1"/>
          </p:cNvSpPr>
          <p:nvPr/>
        </p:nvSpPr>
        <p:spPr bwMode="auto">
          <a:xfrm>
            <a:off x="5275263" y="2398713"/>
            <a:ext cx="506412" cy="150812"/>
          </a:xfrm>
          <a:prstGeom prst="roundRect">
            <a:avLst>
              <a:gd name="adj" fmla="val 16667"/>
            </a:avLst>
          </a:prstGeom>
          <a:solidFill>
            <a:srgbClr val="6EC5DC"/>
          </a:solidFill>
          <a:ln w="6350" algn="ctr">
            <a:noFill/>
            <a:round/>
            <a:headEnd/>
            <a:tailEnd/>
          </a:ln>
          <a:effectLst/>
        </p:spPr>
        <p:txBody>
          <a:bodyPr lIns="0" tIns="0" rIns="0" bIns="0" anchor="ctr">
            <a:spAutoFit/>
          </a:bodyPr>
          <a:lstStyle/>
          <a:p>
            <a:pPr algn="ctr"/>
            <a:r>
              <a:rPr lang="en-GB" sz="900" b="1" smtClean="0">
                <a:latin typeface="Arial Narrow" pitchFamily="34" charset="0"/>
              </a:rPr>
              <a:t>GTIN, GLN</a:t>
            </a:r>
          </a:p>
        </p:txBody>
      </p:sp>
      <p:sp>
        <p:nvSpPr>
          <p:cNvPr id="338284" name="AutoShape 364"/>
          <p:cNvSpPr>
            <a:spLocks noChangeArrowheads="1"/>
          </p:cNvSpPr>
          <p:nvPr/>
        </p:nvSpPr>
        <p:spPr bwMode="auto">
          <a:xfrm>
            <a:off x="4303713" y="2659063"/>
            <a:ext cx="506412" cy="150812"/>
          </a:xfrm>
          <a:prstGeom prst="roundRect">
            <a:avLst>
              <a:gd name="adj" fmla="val 16667"/>
            </a:avLst>
          </a:prstGeom>
          <a:solidFill>
            <a:srgbClr val="6EC5DC"/>
          </a:solidFill>
          <a:ln w="6350" algn="ctr">
            <a:noFill/>
            <a:round/>
            <a:headEnd/>
            <a:tailEnd/>
          </a:ln>
          <a:effectLst/>
        </p:spPr>
        <p:txBody>
          <a:bodyPr lIns="0" tIns="0" rIns="0" bIns="0" anchor="ctr">
            <a:spAutoFit/>
          </a:bodyPr>
          <a:lstStyle/>
          <a:p>
            <a:pPr algn="ctr"/>
            <a:r>
              <a:rPr lang="en-GB" sz="900" b="1" smtClean="0">
                <a:latin typeface="Arial Narrow" pitchFamily="34" charset="0"/>
              </a:rPr>
              <a:t>GTIN, GLN</a:t>
            </a:r>
          </a:p>
        </p:txBody>
      </p:sp>
      <p:sp>
        <p:nvSpPr>
          <p:cNvPr id="338285" name="AutoShape 365"/>
          <p:cNvSpPr>
            <a:spLocks noChangeArrowheads="1"/>
          </p:cNvSpPr>
          <p:nvPr/>
        </p:nvSpPr>
        <p:spPr bwMode="auto">
          <a:xfrm>
            <a:off x="5199063" y="2887663"/>
            <a:ext cx="506412" cy="150812"/>
          </a:xfrm>
          <a:prstGeom prst="roundRect">
            <a:avLst>
              <a:gd name="adj" fmla="val 16667"/>
            </a:avLst>
          </a:prstGeom>
          <a:solidFill>
            <a:srgbClr val="6EC5DC"/>
          </a:solidFill>
          <a:ln w="6350" algn="ctr">
            <a:noFill/>
            <a:round/>
            <a:headEnd/>
            <a:tailEnd/>
          </a:ln>
          <a:effectLst/>
        </p:spPr>
        <p:txBody>
          <a:bodyPr lIns="0" tIns="0" rIns="0" bIns="0" anchor="ctr">
            <a:spAutoFit/>
          </a:bodyPr>
          <a:lstStyle/>
          <a:p>
            <a:pPr algn="ctr"/>
            <a:r>
              <a:rPr lang="en-GB" sz="900" b="1" smtClean="0">
                <a:latin typeface="Arial Narrow" pitchFamily="34" charset="0"/>
              </a:rPr>
              <a:t>GTIN, GLN</a:t>
            </a:r>
          </a:p>
        </p:txBody>
      </p:sp>
      <p:sp>
        <p:nvSpPr>
          <p:cNvPr id="338286" name="AutoShape 366"/>
          <p:cNvSpPr>
            <a:spLocks noChangeArrowheads="1"/>
          </p:cNvSpPr>
          <p:nvPr/>
        </p:nvSpPr>
        <p:spPr bwMode="auto">
          <a:xfrm>
            <a:off x="4240213" y="3128963"/>
            <a:ext cx="506412" cy="150812"/>
          </a:xfrm>
          <a:prstGeom prst="roundRect">
            <a:avLst>
              <a:gd name="adj" fmla="val 16667"/>
            </a:avLst>
          </a:prstGeom>
          <a:solidFill>
            <a:srgbClr val="6EC5DC"/>
          </a:solidFill>
          <a:ln w="6350" algn="ctr">
            <a:noFill/>
            <a:round/>
            <a:headEnd/>
            <a:tailEnd/>
          </a:ln>
          <a:effectLst/>
        </p:spPr>
        <p:txBody>
          <a:bodyPr lIns="0" tIns="0" rIns="0" bIns="0" anchor="ctr">
            <a:spAutoFit/>
          </a:bodyPr>
          <a:lstStyle/>
          <a:p>
            <a:pPr algn="ctr"/>
            <a:r>
              <a:rPr lang="en-GB" sz="900" b="1" smtClean="0">
                <a:latin typeface="Arial Narrow" pitchFamily="34" charset="0"/>
              </a:rPr>
              <a:t>GTIN, GLN</a:t>
            </a:r>
          </a:p>
        </p:txBody>
      </p:sp>
      <p:sp>
        <p:nvSpPr>
          <p:cNvPr id="338287" name="AutoShape 367"/>
          <p:cNvSpPr>
            <a:spLocks noChangeArrowheads="1"/>
          </p:cNvSpPr>
          <p:nvPr/>
        </p:nvSpPr>
        <p:spPr bwMode="auto">
          <a:xfrm>
            <a:off x="5049838" y="4972050"/>
            <a:ext cx="817562" cy="150813"/>
          </a:xfrm>
          <a:prstGeom prst="roundRect">
            <a:avLst>
              <a:gd name="adj" fmla="val 16667"/>
            </a:avLst>
          </a:prstGeom>
          <a:solidFill>
            <a:srgbClr val="6EC5DC"/>
          </a:solidFill>
          <a:ln w="6350" algn="ctr">
            <a:noFill/>
            <a:round/>
            <a:headEnd/>
            <a:tailEnd/>
          </a:ln>
          <a:effectLst/>
        </p:spPr>
        <p:txBody>
          <a:bodyPr lIns="0" tIns="0" rIns="0" bIns="0" anchor="ctr">
            <a:spAutoFit/>
          </a:bodyPr>
          <a:lstStyle/>
          <a:p>
            <a:pPr algn="ctr"/>
            <a:r>
              <a:rPr lang="en-GB" sz="900" b="1" smtClean="0">
                <a:latin typeface="Arial Narrow" pitchFamily="34" charset="0"/>
              </a:rPr>
              <a:t>GTIN, GLN, SSCC</a:t>
            </a:r>
          </a:p>
        </p:txBody>
      </p:sp>
      <p:sp>
        <p:nvSpPr>
          <p:cNvPr id="338289" name="AutoShape 369"/>
          <p:cNvSpPr>
            <a:spLocks noChangeArrowheads="1"/>
          </p:cNvSpPr>
          <p:nvPr/>
        </p:nvSpPr>
        <p:spPr bwMode="auto">
          <a:xfrm>
            <a:off x="4027488" y="5056188"/>
            <a:ext cx="506412" cy="150812"/>
          </a:xfrm>
          <a:prstGeom prst="roundRect">
            <a:avLst>
              <a:gd name="adj" fmla="val 16667"/>
            </a:avLst>
          </a:prstGeom>
          <a:solidFill>
            <a:srgbClr val="6EC5DC"/>
          </a:solidFill>
          <a:ln w="6350" algn="ctr">
            <a:noFill/>
            <a:round/>
            <a:headEnd/>
            <a:tailEnd/>
          </a:ln>
          <a:effectLst/>
        </p:spPr>
        <p:txBody>
          <a:bodyPr lIns="0" tIns="0" rIns="0" bIns="0" anchor="ctr">
            <a:spAutoFit/>
          </a:bodyPr>
          <a:lstStyle/>
          <a:p>
            <a:pPr algn="ctr"/>
            <a:r>
              <a:rPr lang="en-GB" sz="900" b="1" smtClean="0">
                <a:latin typeface="Arial Narrow" pitchFamily="34" charset="0"/>
              </a:rPr>
              <a:t>GTIN, GLN</a:t>
            </a:r>
          </a:p>
        </p:txBody>
      </p:sp>
      <p:sp>
        <p:nvSpPr>
          <p:cNvPr id="338290" name="AutoShape 370"/>
          <p:cNvSpPr>
            <a:spLocks noChangeArrowheads="1"/>
          </p:cNvSpPr>
          <p:nvPr/>
        </p:nvSpPr>
        <p:spPr bwMode="auto">
          <a:xfrm>
            <a:off x="5057775" y="5321300"/>
            <a:ext cx="506413" cy="150813"/>
          </a:xfrm>
          <a:prstGeom prst="roundRect">
            <a:avLst>
              <a:gd name="adj" fmla="val 16667"/>
            </a:avLst>
          </a:prstGeom>
          <a:solidFill>
            <a:srgbClr val="6EC5DC"/>
          </a:solidFill>
          <a:ln w="6350" algn="ctr">
            <a:noFill/>
            <a:round/>
            <a:headEnd/>
            <a:tailEnd/>
          </a:ln>
          <a:effectLst/>
        </p:spPr>
        <p:txBody>
          <a:bodyPr lIns="0" tIns="0" rIns="0" bIns="0" anchor="ctr">
            <a:spAutoFit/>
          </a:bodyPr>
          <a:lstStyle/>
          <a:p>
            <a:pPr algn="ctr"/>
            <a:r>
              <a:rPr lang="en-GB" sz="900" b="1" smtClean="0">
                <a:latin typeface="Arial Narrow" pitchFamily="34" charset="0"/>
              </a:rPr>
              <a:t>GTIN, GLN</a:t>
            </a:r>
          </a:p>
        </p:txBody>
      </p:sp>
      <p:sp>
        <p:nvSpPr>
          <p:cNvPr id="338291" name="AutoShape 371"/>
          <p:cNvSpPr>
            <a:spLocks noChangeArrowheads="1"/>
          </p:cNvSpPr>
          <p:nvPr/>
        </p:nvSpPr>
        <p:spPr bwMode="auto">
          <a:xfrm>
            <a:off x="4056063" y="5757863"/>
            <a:ext cx="506412" cy="150812"/>
          </a:xfrm>
          <a:prstGeom prst="roundRect">
            <a:avLst>
              <a:gd name="adj" fmla="val 16667"/>
            </a:avLst>
          </a:prstGeom>
          <a:solidFill>
            <a:srgbClr val="6EC5DC"/>
          </a:solidFill>
          <a:ln w="6350" algn="ctr">
            <a:noFill/>
            <a:round/>
            <a:headEnd/>
            <a:tailEnd/>
          </a:ln>
          <a:effectLst/>
        </p:spPr>
        <p:txBody>
          <a:bodyPr lIns="0" tIns="0" rIns="0" bIns="0" anchor="ctr">
            <a:spAutoFit/>
          </a:bodyPr>
          <a:lstStyle/>
          <a:p>
            <a:pPr algn="ctr"/>
            <a:r>
              <a:rPr lang="en-GB" sz="900" b="1" smtClean="0">
                <a:latin typeface="Arial Narrow" pitchFamily="34" charset="0"/>
              </a:rPr>
              <a:t>GTIN, GLN</a:t>
            </a:r>
          </a:p>
        </p:txBody>
      </p:sp>
      <p:grpSp>
        <p:nvGrpSpPr>
          <p:cNvPr id="8" name="Group 382"/>
          <p:cNvGrpSpPr>
            <a:grpSpLocks/>
          </p:cNvGrpSpPr>
          <p:nvPr/>
        </p:nvGrpSpPr>
        <p:grpSpPr bwMode="auto">
          <a:xfrm>
            <a:off x="3989388" y="4627563"/>
            <a:ext cx="1912937" cy="150812"/>
            <a:chOff x="2513" y="2915"/>
            <a:chExt cx="1205" cy="95"/>
          </a:xfrm>
        </p:grpSpPr>
        <p:sp>
          <p:nvSpPr>
            <p:cNvPr id="338292" name="AutoShape 372"/>
            <p:cNvSpPr>
              <a:spLocks noChangeArrowheads="1"/>
            </p:cNvSpPr>
            <p:nvPr/>
          </p:nvSpPr>
          <p:spPr bwMode="auto">
            <a:xfrm>
              <a:off x="2904" y="2915"/>
              <a:ext cx="587" cy="95"/>
            </a:xfrm>
            <a:prstGeom prst="roundRect">
              <a:avLst>
                <a:gd name="adj" fmla="val 16667"/>
              </a:avLst>
            </a:prstGeom>
            <a:solidFill>
              <a:srgbClr val="6EC5DC"/>
            </a:solidFill>
            <a:ln w="6350" algn="ctr">
              <a:noFill/>
              <a:round/>
              <a:headEnd/>
              <a:tailEnd/>
            </a:ln>
            <a:effectLst/>
          </p:spPr>
          <p:txBody>
            <a:bodyPr lIns="0" tIns="0" rIns="0" bIns="0" anchor="ctr">
              <a:spAutoFit/>
            </a:bodyPr>
            <a:lstStyle/>
            <a:p>
              <a:pPr algn="ctr"/>
              <a:r>
                <a:rPr lang="en-GB" sz="900" b="1" smtClean="0">
                  <a:latin typeface="Arial Narrow" pitchFamily="34" charset="0"/>
                </a:rPr>
                <a:t>GS1 Logistics Label</a:t>
              </a:r>
            </a:p>
          </p:txBody>
        </p:sp>
        <p:sp>
          <p:nvSpPr>
            <p:cNvPr id="338294" name="AutoShape 374"/>
            <p:cNvSpPr>
              <a:spLocks noChangeArrowheads="1"/>
            </p:cNvSpPr>
            <p:nvPr/>
          </p:nvSpPr>
          <p:spPr bwMode="auto">
            <a:xfrm rot="5400000" flipH="1" flipV="1">
              <a:off x="2509" y="2937"/>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95" name="AutoShape 375"/>
            <p:cNvSpPr>
              <a:spLocks noChangeArrowheads="1"/>
            </p:cNvSpPr>
            <p:nvPr/>
          </p:nvSpPr>
          <p:spPr bwMode="auto">
            <a:xfrm rot="5400000" flipH="1" flipV="1">
              <a:off x="2585" y="2938"/>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96" name="AutoShape 376"/>
            <p:cNvSpPr>
              <a:spLocks noChangeArrowheads="1"/>
            </p:cNvSpPr>
            <p:nvPr/>
          </p:nvSpPr>
          <p:spPr bwMode="auto">
            <a:xfrm rot="5400000" flipH="1" flipV="1">
              <a:off x="2663" y="2938"/>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97" name="AutoShape 377"/>
            <p:cNvSpPr>
              <a:spLocks noChangeArrowheads="1"/>
            </p:cNvSpPr>
            <p:nvPr/>
          </p:nvSpPr>
          <p:spPr bwMode="auto">
            <a:xfrm rot="5400000" flipH="1" flipV="1">
              <a:off x="2739" y="2939"/>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98" name="AutoShape 378"/>
            <p:cNvSpPr>
              <a:spLocks noChangeArrowheads="1"/>
            </p:cNvSpPr>
            <p:nvPr/>
          </p:nvSpPr>
          <p:spPr bwMode="auto">
            <a:xfrm rot="5400000" flipH="1" flipV="1">
              <a:off x="3506" y="2938"/>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299" name="AutoShape 379"/>
            <p:cNvSpPr>
              <a:spLocks noChangeArrowheads="1"/>
            </p:cNvSpPr>
            <p:nvPr/>
          </p:nvSpPr>
          <p:spPr bwMode="auto">
            <a:xfrm rot="5400000" flipH="1" flipV="1">
              <a:off x="3579" y="2939"/>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300" name="AutoShape 380"/>
            <p:cNvSpPr>
              <a:spLocks noChangeArrowheads="1"/>
            </p:cNvSpPr>
            <p:nvPr/>
          </p:nvSpPr>
          <p:spPr bwMode="auto">
            <a:xfrm rot="5400000" flipH="1" flipV="1">
              <a:off x="3654" y="2939"/>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sp>
          <p:nvSpPr>
            <p:cNvPr id="338301" name="AutoShape 381"/>
            <p:cNvSpPr>
              <a:spLocks noChangeArrowheads="1"/>
            </p:cNvSpPr>
            <p:nvPr/>
          </p:nvSpPr>
          <p:spPr bwMode="auto">
            <a:xfrm rot="5400000" flipH="1" flipV="1">
              <a:off x="2815" y="2940"/>
              <a:ext cx="68" cy="60"/>
            </a:xfrm>
            <a:prstGeom prst="triangle">
              <a:avLst>
                <a:gd name="adj" fmla="val 50000"/>
              </a:avLst>
            </a:prstGeom>
            <a:solidFill>
              <a:srgbClr val="6EC5DC"/>
            </a:solidFill>
            <a:ln w="76200" algn="ctr">
              <a:noFill/>
              <a:miter lim="800000"/>
              <a:headEnd/>
              <a:tailEnd/>
            </a:ln>
            <a:effectLst/>
          </p:spPr>
          <p:txBody>
            <a:bodyPr wrap="none" anchor="ctr"/>
            <a:lstStyle/>
            <a:p>
              <a:pPr algn="ctr"/>
              <a:endParaRPr lang="en-GB" sz="2200" smtClean="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338286"/>
                                        </p:tgtEl>
                                        <p:attrNameLst>
                                          <p:attrName>style.visibility</p:attrName>
                                        </p:attrNameLst>
                                      </p:cBhvr>
                                      <p:to>
                                        <p:strVal val="visible"/>
                                      </p:to>
                                    </p:set>
                                    <p:animEffect transition="in" filter="box(out)">
                                      <p:cBhvr>
                                        <p:cTn id="11" dur="500"/>
                                        <p:tgtEl>
                                          <p:spTgt spid="338286"/>
                                        </p:tgtEl>
                                      </p:cBhvr>
                                    </p:animEffect>
                                  </p:childTnLst>
                                </p:cTn>
                              </p:par>
                              <p:par>
                                <p:cTn id="12" presetID="4" presetClass="entr" presetSubtype="32" fill="hold" grpId="0" nodeType="withEffect">
                                  <p:stCondLst>
                                    <p:cond delay="0"/>
                                  </p:stCondLst>
                                  <p:childTnLst>
                                    <p:set>
                                      <p:cBhvr>
                                        <p:cTn id="13" dur="1" fill="hold">
                                          <p:stCondLst>
                                            <p:cond delay="0"/>
                                          </p:stCondLst>
                                        </p:cTn>
                                        <p:tgtEl>
                                          <p:spTgt spid="338285"/>
                                        </p:tgtEl>
                                        <p:attrNameLst>
                                          <p:attrName>style.visibility</p:attrName>
                                        </p:attrNameLst>
                                      </p:cBhvr>
                                      <p:to>
                                        <p:strVal val="visible"/>
                                      </p:to>
                                    </p:set>
                                    <p:animEffect transition="in" filter="box(out)">
                                      <p:cBhvr>
                                        <p:cTn id="14" dur="500"/>
                                        <p:tgtEl>
                                          <p:spTgt spid="338285"/>
                                        </p:tgtEl>
                                      </p:cBhvr>
                                    </p:animEffect>
                                  </p:childTnLst>
                                </p:cTn>
                              </p:par>
                            </p:childTnLst>
                          </p:cTn>
                        </p:par>
                        <p:par>
                          <p:cTn id="15" fill="hold">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338283"/>
                                        </p:tgtEl>
                                        <p:attrNameLst>
                                          <p:attrName>style.visibility</p:attrName>
                                        </p:attrNameLst>
                                      </p:cBhvr>
                                      <p:to>
                                        <p:strVal val="visible"/>
                                      </p:to>
                                    </p:set>
                                    <p:animEffect transition="in" filter="box(out)">
                                      <p:cBhvr>
                                        <p:cTn id="18" dur="500"/>
                                        <p:tgtEl>
                                          <p:spTgt spid="338283"/>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338280"/>
                                        </p:tgtEl>
                                        <p:attrNameLst>
                                          <p:attrName>style.visibility</p:attrName>
                                        </p:attrNameLst>
                                      </p:cBhvr>
                                      <p:to>
                                        <p:strVal val="visible"/>
                                      </p:to>
                                    </p:set>
                                    <p:animEffect transition="in" filter="box(out)">
                                      <p:cBhvr>
                                        <p:cTn id="21" dur="500"/>
                                        <p:tgtEl>
                                          <p:spTgt spid="338280"/>
                                        </p:tgtEl>
                                      </p:cBhvr>
                                    </p:animEffect>
                                  </p:childTnLst>
                                </p:cTn>
                              </p:par>
                            </p:childTnLst>
                          </p:cTn>
                        </p:par>
                        <p:par>
                          <p:cTn id="22" fill="hold">
                            <p:stCondLst>
                              <p:cond delay="1500"/>
                            </p:stCondLst>
                            <p:childTnLst>
                              <p:par>
                                <p:cTn id="23" presetID="4" presetClass="entr" presetSubtype="32" fill="hold" grpId="0" nodeType="afterEffect">
                                  <p:stCondLst>
                                    <p:cond delay="0"/>
                                  </p:stCondLst>
                                  <p:childTnLst>
                                    <p:set>
                                      <p:cBhvr>
                                        <p:cTn id="24" dur="1" fill="hold">
                                          <p:stCondLst>
                                            <p:cond delay="0"/>
                                          </p:stCondLst>
                                        </p:cTn>
                                        <p:tgtEl>
                                          <p:spTgt spid="338284"/>
                                        </p:tgtEl>
                                        <p:attrNameLst>
                                          <p:attrName>style.visibility</p:attrName>
                                        </p:attrNameLst>
                                      </p:cBhvr>
                                      <p:to>
                                        <p:strVal val="visible"/>
                                      </p:to>
                                    </p:set>
                                    <p:animEffect transition="in" filter="box(out)">
                                      <p:cBhvr>
                                        <p:cTn id="25" dur="500"/>
                                        <p:tgtEl>
                                          <p:spTgt spid="338284"/>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338291"/>
                                        </p:tgtEl>
                                        <p:attrNameLst>
                                          <p:attrName>style.visibility</p:attrName>
                                        </p:attrNameLst>
                                      </p:cBhvr>
                                      <p:to>
                                        <p:strVal val="visible"/>
                                      </p:to>
                                    </p:set>
                                    <p:animEffect transition="in" filter="box(out)">
                                      <p:cBhvr>
                                        <p:cTn id="28" dur="500"/>
                                        <p:tgtEl>
                                          <p:spTgt spid="33829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338279"/>
                                        </p:tgtEl>
                                        <p:attrNameLst>
                                          <p:attrName>style.visibility</p:attrName>
                                        </p:attrNameLst>
                                      </p:cBhvr>
                                      <p:to>
                                        <p:strVal val="visible"/>
                                      </p:to>
                                    </p:set>
                                    <p:animEffect transition="in" filter="box(out)">
                                      <p:cBhvr>
                                        <p:cTn id="33" dur="500"/>
                                        <p:tgtEl>
                                          <p:spTgt spid="338279"/>
                                        </p:tgtEl>
                                      </p:cBhvr>
                                    </p:animEffect>
                                  </p:childTnLst>
                                </p:cTn>
                              </p:par>
                            </p:childTnLst>
                          </p:cTn>
                        </p:par>
                        <p:par>
                          <p:cTn id="34" fill="hold">
                            <p:stCondLst>
                              <p:cond delay="500"/>
                            </p:stCondLst>
                            <p:childTnLst>
                              <p:par>
                                <p:cTn id="35" presetID="4" presetClass="entr" presetSubtype="32" fill="hold" grpId="0" nodeType="afterEffect">
                                  <p:stCondLst>
                                    <p:cond delay="0"/>
                                  </p:stCondLst>
                                  <p:childTnLst>
                                    <p:set>
                                      <p:cBhvr>
                                        <p:cTn id="36" dur="1" fill="hold">
                                          <p:stCondLst>
                                            <p:cond delay="0"/>
                                          </p:stCondLst>
                                        </p:cTn>
                                        <p:tgtEl>
                                          <p:spTgt spid="338287"/>
                                        </p:tgtEl>
                                        <p:attrNameLst>
                                          <p:attrName>style.visibility</p:attrName>
                                        </p:attrNameLst>
                                      </p:cBhvr>
                                      <p:to>
                                        <p:strVal val="visible"/>
                                      </p:to>
                                    </p:set>
                                    <p:animEffect transition="in" filter="box(out)">
                                      <p:cBhvr>
                                        <p:cTn id="37" dur="500"/>
                                        <p:tgtEl>
                                          <p:spTgt spid="338287"/>
                                        </p:tgtEl>
                                      </p:cBhvr>
                                    </p:animEffect>
                                  </p:childTnLst>
                                </p:cTn>
                              </p:par>
                            </p:childTnLst>
                          </p:cTn>
                        </p:par>
                        <p:par>
                          <p:cTn id="38" fill="hold">
                            <p:stCondLst>
                              <p:cond delay="1000"/>
                            </p:stCondLst>
                            <p:childTnLst>
                              <p:par>
                                <p:cTn id="39" presetID="4" presetClass="entr" presetSubtype="32" fill="hold" grpId="0" nodeType="afterEffect">
                                  <p:stCondLst>
                                    <p:cond delay="0"/>
                                  </p:stCondLst>
                                  <p:childTnLst>
                                    <p:set>
                                      <p:cBhvr>
                                        <p:cTn id="40" dur="1" fill="hold">
                                          <p:stCondLst>
                                            <p:cond delay="0"/>
                                          </p:stCondLst>
                                        </p:cTn>
                                        <p:tgtEl>
                                          <p:spTgt spid="338289"/>
                                        </p:tgtEl>
                                        <p:attrNameLst>
                                          <p:attrName>style.visibility</p:attrName>
                                        </p:attrNameLst>
                                      </p:cBhvr>
                                      <p:to>
                                        <p:strVal val="visible"/>
                                      </p:to>
                                    </p:set>
                                    <p:animEffect transition="in" filter="box(out)">
                                      <p:cBhvr>
                                        <p:cTn id="41" dur="500"/>
                                        <p:tgtEl>
                                          <p:spTgt spid="338289"/>
                                        </p:tgtEl>
                                      </p:cBhvr>
                                    </p:animEffect>
                                  </p:childTnLst>
                                </p:cTn>
                              </p:par>
                            </p:childTnLst>
                          </p:cTn>
                        </p:par>
                        <p:par>
                          <p:cTn id="42" fill="hold">
                            <p:stCondLst>
                              <p:cond delay="1500"/>
                            </p:stCondLst>
                            <p:childTnLst>
                              <p:par>
                                <p:cTn id="43" presetID="4" presetClass="entr" presetSubtype="32" fill="hold" grpId="0" nodeType="afterEffect">
                                  <p:stCondLst>
                                    <p:cond delay="0"/>
                                  </p:stCondLst>
                                  <p:childTnLst>
                                    <p:set>
                                      <p:cBhvr>
                                        <p:cTn id="44" dur="1" fill="hold">
                                          <p:stCondLst>
                                            <p:cond delay="0"/>
                                          </p:stCondLst>
                                        </p:cTn>
                                        <p:tgtEl>
                                          <p:spTgt spid="338290"/>
                                        </p:tgtEl>
                                        <p:attrNameLst>
                                          <p:attrName>style.visibility</p:attrName>
                                        </p:attrNameLst>
                                      </p:cBhvr>
                                      <p:to>
                                        <p:strVal val="visible"/>
                                      </p:to>
                                    </p:set>
                                    <p:animEffect transition="in" filter="box(out)">
                                      <p:cBhvr>
                                        <p:cTn id="45" dur="500"/>
                                        <p:tgtEl>
                                          <p:spTgt spid="33829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right)">
                                      <p:cBhvr>
                                        <p:cTn id="5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79" grpId="0" animBg="1"/>
      <p:bldP spid="338280" grpId="0" animBg="1"/>
      <p:bldP spid="338283" grpId="0" animBg="1"/>
      <p:bldP spid="338284" grpId="0" animBg="1"/>
      <p:bldP spid="338285" grpId="0" animBg="1"/>
      <p:bldP spid="338286" grpId="0" animBg="1"/>
      <p:bldP spid="338287" grpId="0" animBg="1"/>
      <p:bldP spid="338289" grpId="0" animBg="1"/>
      <p:bldP spid="338290" grpId="0" animBg="1"/>
      <p:bldP spid="3382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ChangeArrowheads="1"/>
          </p:cNvSpPr>
          <p:nvPr/>
        </p:nvSpPr>
        <p:spPr bwMode="auto">
          <a:xfrm>
            <a:off x="0" y="0"/>
            <a:ext cx="9144000" cy="6858000"/>
          </a:xfrm>
          <a:prstGeom prst="rect">
            <a:avLst/>
          </a:prstGeom>
          <a:gradFill rotWithShape="1">
            <a:gsLst>
              <a:gs pos="0">
                <a:schemeClr val="bg1">
                  <a:alpha val="89000"/>
                </a:schemeClr>
              </a:gs>
              <a:gs pos="100000">
                <a:srgbClr val="FFDB99">
                  <a:alpha val="89999"/>
                </a:srgbClr>
              </a:gs>
            </a:gsLst>
            <a:lin ang="5400000" scaled="1"/>
          </a:gradFill>
          <a:ln w="9525">
            <a:solidFill>
              <a:schemeClr val="tx1"/>
            </a:solidFill>
            <a:miter lim="800000"/>
            <a:headEnd/>
            <a:tailEnd/>
          </a:ln>
          <a:effectLst/>
        </p:spPr>
        <p:txBody>
          <a:bodyPr wrap="none" anchor="ctr"/>
          <a:lstStyle/>
          <a:p>
            <a:pPr algn="ctr" eaLnBrk="0" hangingPunct="0">
              <a:spcBef>
                <a:spcPct val="50000"/>
              </a:spcBef>
            </a:pPr>
            <a:endParaRPr lang="en-GB" sz="3600">
              <a:solidFill>
                <a:srgbClr val="FF9900"/>
              </a:solidFill>
              <a:latin typeface="Times" charset="0"/>
            </a:endParaRPr>
          </a:p>
        </p:txBody>
      </p:sp>
      <p:pic>
        <p:nvPicPr>
          <p:cNvPr id="509955" name="Picture 3"/>
          <p:cNvPicPr>
            <a:picLocks noChangeAspect="1" noChangeArrowheads="1"/>
          </p:cNvPicPr>
          <p:nvPr/>
        </p:nvPicPr>
        <p:blipFill>
          <a:blip r:embed="rId2" cstate="email"/>
          <a:srcRect/>
          <a:stretch>
            <a:fillRect/>
          </a:stretch>
        </p:blipFill>
        <p:spPr bwMode="auto">
          <a:xfrm>
            <a:off x="5491163" y="2187575"/>
            <a:ext cx="3657600" cy="3286125"/>
          </a:xfrm>
          <a:prstGeom prst="rect">
            <a:avLst/>
          </a:prstGeom>
          <a:noFill/>
          <a:ln w="9525">
            <a:noFill/>
            <a:miter lim="800000"/>
            <a:headEnd/>
            <a:tailEnd/>
          </a:ln>
          <a:effectLst/>
        </p:spPr>
      </p:pic>
      <p:pic>
        <p:nvPicPr>
          <p:cNvPr id="509956" name="Picture 4"/>
          <p:cNvPicPr>
            <a:picLocks noChangeAspect="1" noChangeArrowheads="1"/>
          </p:cNvPicPr>
          <p:nvPr/>
        </p:nvPicPr>
        <p:blipFill>
          <a:blip r:embed="rId3" cstate="email">
            <a:clrChange>
              <a:clrFrom>
                <a:srgbClr val="FFEFD6"/>
              </a:clrFrom>
              <a:clrTo>
                <a:srgbClr val="FFEFD6">
                  <a:alpha val="0"/>
                </a:srgbClr>
              </a:clrTo>
            </a:clrChange>
          </a:blip>
          <a:srcRect/>
          <a:stretch>
            <a:fillRect/>
          </a:stretch>
        </p:blipFill>
        <p:spPr bwMode="auto">
          <a:xfrm>
            <a:off x="-307975" y="2336800"/>
            <a:ext cx="3459163" cy="3136900"/>
          </a:xfrm>
          <a:prstGeom prst="rect">
            <a:avLst/>
          </a:prstGeom>
          <a:noFill/>
          <a:ln w="9525">
            <a:noFill/>
            <a:miter lim="800000"/>
            <a:headEnd/>
            <a:tailEnd/>
          </a:ln>
          <a:effectLst/>
        </p:spPr>
      </p:pic>
      <p:pic>
        <p:nvPicPr>
          <p:cNvPr id="509957" name="Picture 5"/>
          <p:cNvPicPr>
            <a:picLocks noChangeAspect="1" noChangeArrowheads="1"/>
          </p:cNvPicPr>
          <p:nvPr/>
        </p:nvPicPr>
        <p:blipFill>
          <a:blip r:embed="rId2" cstate="email"/>
          <a:srcRect/>
          <a:stretch>
            <a:fillRect/>
          </a:stretch>
        </p:blipFill>
        <p:spPr bwMode="auto">
          <a:xfrm>
            <a:off x="5486400" y="2171700"/>
            <a:ext cx="3657600" cy="3286125"/>
          </a:xfrm>
          <a:prstGeom prst="rect">
            <a:avLst/>
          </a:prstGeom>
          <a:noFill/>
          <a:ln w="9525">
            <a:noFill/>
            <a:miter lim="800000"/>
            <a:headEnd/>
            <a:tailEnd/>
          </a:ln>
          <a:effectLst/>
        </p:spPr>
      </p:pic>
      <p:sp>
        <p:nvSpPr>
          <p:cNvPr id="509958" name="AutoShape 6"/>
          <p:cNvSpPr>
            <a:spLocks noChangeArrowheads="1"/>
          </p:cNvSpPr>
          <p:nvPr/>
        </p:nvSpPr>
        <p:spPr bwMode="auto">
          <a:xfrm>
            <a:off x="3686175" y="2698750"/>
            <a:ext cx="1800225" cy="241300"/>
          </a:xfrm>
          <a:prstGeom prst="homePlate">
            <a:avLst>
              <a:gd name="adj" fmla="val 50877"/>
            </a:avLst>
          </a:prstGeom>
          <a:solidFill>
            <a:srgbClr val="424A84"/>
          </a:solidFill>
          <a:ln w="9525" algn="ctr">
            <a:noFill/>
            <a:miter lim="800000"/>
            <a:headEnd/>
            <a:tailEnd/>
          </a:ln>
          <a:effectLst/>
        </p:spPr>
        <p:txBody>
          <a:bodyPr lIns="0" tIns="0" rIns="0" bIns="0" anchor="ctr"/>
          <a:lstStyle/>
          <a:p>
            <a:pPr algn="ctr" defTabSz="449263" eaLnBrk="0" hangingPunct="0">
              <a:lnSpc>
                <a:spcPct val="90000"/>
              </a:lnSpc>
              <a:spcBef>
                <a:spcPct val="0"/>
              </a:spcBef>
            </a:pPr>
            <a:r>
              <a:rPr lang="en-US" sz="1000">
                <a:solidFill>
                  <a:srgbClr val="FFFFFF"/>
                </a:solidFill>
                <a:cs typeface="Arial" charset="0"/>
              </a:rPr>
              <a:t>Delivery Plan</a:t>
            </a:r>
          </a:p>
        </p:txBody>
      </p:sp>
      <p:sp>
        <p:nvSpPr>
          <p:cNvPr id="509959" name="AutoShape 7"/>
          <p:cNvSpPr>
            <a:spLocks noChangeArrowheads="1"/>
          </p:cNvSpPr>
          <p:nvPr/>
        </p:nvSpPr>
        <p:spPr bwMode="auto">
          <a:xfrm flipH="1">
            <a:off x="3686175" y="2344738"/>
            <a:ext cx="1800225" cy="241300"/>
          </a:xfrm>
          <a:prstGeom prst="homePlate">
            <a:avLst>
              <a:gd name="adj" fmla="val 50877"/>
            </a:avLst>
          </a:prstGeom>
          <a:solidFill>
            <a:srgbClr val="424A84"/>
          </a:solidFill>
          <a:ln w="9525">
            <a:noFill/>
            <a:miter lim="800000"/>
            <a:headEnd/>
            <a:tailEnd/>
          </a:ln>
        </p:spPr>
        <p:txBody>
          <a:bodyPr lIns="0" tIns="0" rIns="0" bIns="0" anchor="ctr"/>
          <a:lstStyle/>
          <a:p>
            <a:pPr algn="ctr" defTabSz="449263" eaLnBrk="0" hangingPunct="0">
              <a:lnSpc>
                <a:spcPct val="90000"/>
              </a:lnSpc>
              <a:spcBef>
                <a:spcPct val="0"/>
              </a:spcBef>
            </a:pPr>
            <a:r>
              <a:rPr lang="en-US" sz="1000">
                <a:solidFill>
                  <a:srgbClr val="FFFFFF"/>
                </a:solidFill>
                <a:cs typeface="Arial" charset="0"/>
              </a:rPr>
              <a:t>Replenishment Forecast</a:t>
            </a:r>
          </a:p>
        </p:txBody>
      </p:sp>
      <p:sp>
        <p:nvSpPr>
          <p:cNvPr id="509960" name="AutoShape 8"/>
          <p:cNvSpPr>
            <a:spLocks noChangeArrowheads="1"/>
          </p:cNvSpPr>
          <p:nvPr/>
        </p:nvSpPr>
        <p:spPr bwMode="auto">
          <a:xfrm flipH="1">
            <a:off x="3686175" y="3797300"/>
            <a:ext cx="1800225" cy="242888"/>
          </a:xfrm>
          <a:prstGeom prst="homePlate">
            <a:avLst>
              <a:gd name="adj" fmla="val 50544"/>
            </a:avLst>
          </a:prstGeom>
          <a:solidFill>
            <a:srgbClr val="424A84"/>
          </a:solidFill>
          <a:ln w="9525">
            <a:noFill/>
            <a:miter lim="800000"/>
            <a:headEnd/>
            <a:tailEnd/>
          </a:ln>
        </p:spPr>
        <p:txBody>
          <a:bodyPr lIns="0" tIns="0" rIns="0" bIns="0" anchor="ctr"/>
          <a:lstStyle/>
          <a:p>
            <a:pPr algn="ctr" defTabSz="449263" eaLnBrk="0" hangingPunct="0">
              <a:lnSpc>
                <a:spcPct val="90000"/>
              </a:lnSpc>
              <a:spcBef>
                <a:spcPct val="0"/>
              </a:spcBef>
            </a:pPr>
            <a:r>
              <a:rPr lang="en-US" sz="1000">
                <a:solidFill>
                  <a:srgbClr val="FFFFFF"/>
                </a:solidFill>
                <a:cs typeface="Arial" charset="0"/>
              </a:rPr>
              <a:t>Receipt Notification</a:t>
            </a:r>
          </a:p>
        </p:txBody>
      </p:sp>
      <p:sp>
        <p:nvSpPr>
          <p:cNvPr id="509961" name="AutoShape 9"/>
          <p:cNvSpPr>
            <a:spLocks noChangeArrowheads="1"/>
          </p:cNvSpPr>
          <p:nvPr/>
        </p:nvSpPr>
        <p:spPr bwMode="auto">
          <a:xfrm flipH="1">
            <a:off x="3686175" y="4897438"/>
            <a:ext cx="1800225" cy="241300"/>
          </a:xfrm>
          <a:prstGeom prst="homePlate">
            <a:avLst>
              <a:gd name="adj" fmla="val 50877"/>
            </a:avLst>
          </a:prstGeom>
          <a:solidFill>
            <a:srgbClr val="424A84">
              <a:alpha val="80000"/>
            </a:srgbClr>
          </a:solidFill>
          <a:ln w="9525">
            <a:solidFill>
              <a:schemeClr val="bg1"/>
            </a:solidFill>
            <a:prstDash val="dash"/>
            <a:miter lim="800000"/>
            <a:headEnd/>
            <a:tailEnd/>
          </a:ln>
        </p:spPr>
        <p:txBody>
          <a:bodyPr lIns="0" tIns="0" rIns="0" bIns="0" anchor="ctr"/>
          <a:lstStyle/>
          <a:p>
            <a:pPr algn="ctr" defTabSz="449263" eaLnBrk="0" hangingPunct="0">
              <a:lnSpc>
                <a:spcPct val="90000"/>
              </a:lnSpc>
              <a:spcBef>
                <a:spcPct val="0"/>
              </a:spcBef>
            </a:pPr>
            <a:r>
              <a:rPr lang="en-US" sz="1000">
                <a:solidFill>
                  <a:srgbClr val="FFFFFF"/>
                </a:solidFill>
                <a:cs typeface="Arial" charset="0"/>
              </a:rPr>
              <a:t>Physical Payment</a:t>
            </a:r>
          </a:p>
        </p:txBody>
      </p:sp>
      <p:sp>
        <p:nvSpPr>
          <p:cNvPr id="509962" name="AutoShape 10"/>
          <p:cNvSpPr>
            <a:spLocks noChangeArrowheads="1"/>
          </p:cNvSpPr>
          <p:nvPr/>
        </p:nvSpPr>
        <p:spPr bwMode="auto">
          <a:xfrm>
            <a:off x="3686175" y="3065463"/>
            <a:ext cx="1800225" cy="241300"/>
          </a:xfrm>
          <a:prstGeom prst="homePlate">
            <a:avLst>
              <a:gd name="adj" fmla="val 50877"/>
            </a:avLst>
          </a:prstGeom>
          <a:solidFill>
            <a:srgbClr val="424A84"/>
          </a:solidFill>
          <a:ln w="9525">
            <a:noFill/>
            <a:miter lim="800000"/>
            <a:headEnd/>
            <a:tailEnd/>
          </a:ln>
        </p:spPr>
        <p:txBody>
          <a:bodyPr lIns="0" tIns="0" rIns="0" bIns="0" anchor="ctr"/>
          <a:lstStyle/>
          <a:p>
            <a:pPr algn="ctr" defTabSz="449263" eaLnBrk="0" hangingPunct="0">
              <a:lnSpc>
                <a:spcPct val="90000"/>
              </a:lnSpc>
              <a:spcBef>
                <a:spcPct val="0"/>
              </a:spcBef>
            </a:pPr>
            <a:r>
              <a:rPr lang="en-US" sz="1000">
                <a:solidFill>
                  <a:srgbClr val="FFFFFF"/>
                </a:solidFill>
                <a:cs typeface="Arial" charset="0"/>
              </a:rPr>
              <a:t>Dispatch Notification</a:t>
            </a:r>
          </a:p>
        </p:txBody>
      </p:sp>
      <p:sp>
        <p:nvSpPr>
          <p:cNvPr id="509963" name="AutoShape 11"/>
          <p:cNvSpPr>
            <a:spLocks noChangeArrowheads="1"/>
          </p:cNvSpPr>
          <p:nvPr/>
        </p:nvSpPr>
        <p:spPr bwMode="auto">
          <a:xfrm>
            <a:off x="3686175" y="4170363"/>
            <a:ext cx="1800225" cy="241300"/>
          </a:xfrm>
          <a:prstGeom prst="homePlate">
            <a:avLst>
              <a:gd name="adj" fmla="val 50877"/>
            </a:avLst>
          </a:prstGeom>
          <a:solidFill>
            <a:srgbClr val="424A84"/>
          </a:solidFill>
          <a:ln w="9525">
            <a:noFill/>
            <a:miter lim="800000"/>
            <a:headEnd/>
            <a:tailEnd/>
          </a:ln>
        </p:spPr>
        <p:txBody>
          <a:bodyPr lIns="0" tIns="0" rIns="0" bIns="0" anchor="ctr"/>
          <a:lstStyle/>
          <a:p>
            <a:pPr algn="ctr" defTabSz="449263" eaLnBrk="0" hangingPunct="0">
              <a:lnSpc>
                <a:spcPct val="90000"/>
              </a:lnSpc>
              <a:spcBef>
                <a:spcPct val="0"/>
              </a:spcBef>
            </a:pPr>
            <a:r>
              <a:rPr lang="en-US" sz="1000">
                <a:solidFill>
                  <a:srgbClr val="FFFFFF"/>
                </a:solidFill>
                <a:cs typeface="Arial" charset="0"/>
              </a:rPr>
              <a:t>Invoice</a:t>
            </a:r>
          </a:p>
        </p:txBody>
      </p:sp>
      <p:sp>
        <p:nvSpPr>
          <p:cNvPr id="509964" name="AutoShape 12"/>
          <p:cNvSpPr>
            <a:spLocks noChangeArrowheads="1"/>
          </p:cNvSpPr>
          <p:nvPr/>
        </p:nvSpPr>
        <p:spPr bwMode="auto">
          <a:xfrm>
            <a:off x="3686175" y="3436938"/>
            <a:ext cx="1800225" cy="241300"/>
          </a:xfrm>
          <a:prstGeom prst="homePlate">
            <a:avLst>
              <a:gd name="adj" fmla="val 50877"/>
            </a:avLst>
          </a:prstGeom>
          <a:solidFill>
            <a:srgbClr val="424A84">
              <a:alpha val="80000"/>
            </a:srgbClr>
          </a:solidFill>
          <a:ln w="9525">
            <a:solidFill>
              <a:schemeClr val="bg1"/>
            </a:solidFill>
            <a:prstDash val="dash"/>
            <a:miter lim="800000"/>
            <a:headEnd/>
            <a:tailEnd/>
          </a:ln>
        </p:spPr>
        <p:txBody>
          <a:bodyPr lIns="0" tIns="0" rIns="0" bIns="0" anchor="ctr"/>
          <a:lstStyle/>
          <a:p>
            <a:pPr algn="ctr" defTabSz="449263" eaLnBrk="0" hangingPunct="0">
              <a:lnSpc>
                <a:spcPct val="90000"/>
              </a:lnSpc>
              <a:spcBef>
                <a:spcPct val="0"/>
              </a:spcBef>
            </a:pPr>
            <a:r>
              <a:rPr lang="en-US" sz="1000">
                <a:solidFill>
                  <a:srgbClr val="FFFFFF"/>
                </a:solidFill>
                <a:cs typeface="Arial" charset="0"/>
              </a:rPr>
              <a:t>Physical shipment of goods</a:t>
            </a:r>
          </a:p>
        </p:txBody>
      </p:sp>
      <p:sp>
        <p:nvSpPr>
          <p:cNvPr id="509965" name="AutoShape 13"/>
          <p:cNvSpPr>
            <a:spLocks noChangeArrowheads="1"/>
          </p:cNvSpPr>
          <p:nvPr/>
        </p:nvSpPr>
        <p:spPr bwMode="auto">
          <a:xfrm flipH="1">
            <a:off x="3678238" y="4529138"/>
            <a:ext cx="1800225" cy="241300"/>
          </a:xfrm>
          <a:prstGeom prst="homePlate">
            <a:avLst>
              <a:gd name="adj" fmla="val 50877"/>
            </a:avLst>
          </a:prstGeom>
          <a:solidFill>
            <a:srgbClr val="424A84"/>
          </a:solidFill>
          <a:ln w="9525">
            <a:noFill/>
            <a:miter lim="800000"/>
            <a:headEnd/>
            <a:tailEnd/>
          </a:ln>
        </p:spPr>
        <p:txBody>
          <a:bodyPr lIns="0" tIns="0" rIns="0" bIns="0" anchor="ctr"/>
          <a:lstStyle/>
          <a:p>
            <a:pPr algn="ctr" defTabSz="449263" eaLnBrk="0" hangingPunct="0">
              <a:lnSpc>
                <a:spcPct val="90000"/>
              </a:lnSpc>
              <a:spcBef>
                <a:spcPct val="0"/>
              </a:spcBef>
            </a:pPr>
            <a:r>
              <a:rPr lang="en-US" sz="1000">
                <a:solidFill>
                  <a:srgbClr val="FFFFFF"/>
                </a:solidFill>
                <a:cs typeface="Arial" charset="0"/>
              </a:rPr>
              <a:t>Remittance Notification</a:t>
            </a:r>
          </a:p>
        </p:txBody>
      </p:sp>
      <p:grpSp>
        <p:nvGrpSpPr>
          <p:cNvPr id="2" name="Group 14"/>
          <p:cNvGrpSpPr>
            <a:grpSpLocks/>
          </p:cNvGrpSpPr>
          <p:nvPr/>
        </p:nvGrpSpPr>
        <p:grpSpPr bwMode="auto">
          <a:xfrm>
            <a:off x="7051675" y="2108200"/>
            <a:ext cx="1730375" cy="1524000"/>
            <a:chOff x="4286" y="1842"/>
            <a:chExt cx="1090" cy="960"/>
          </a:xfrm>
        </p:grpSpPr>
        <p:pic>
          <p:nvPicPr>
            <p:cNvPr id="509967" name="Picture 15"/>
            <p:cNvPicPr>
              <a:picLocks noChangeAspect="1" noChangeArrowheads="1"/>
            </p:cNvPicPr>
            <p:nvPr/>
          </p:nvPicPr>
          <p:blipFill>
            <a:blip r:embed="rId4" cstate="email"/>
            <a:srcRect/>
            <a:stretch>
              <a:fillRect/>
            </a:stretch>
          </p:blipFill>
          <p:spPr bwMode="auto">
            <a:xfrm>
              <a:off x="4286" y="1842"/>
              <a:ext cx="1090" cy="960"/>
            </a:xfrm>
            <a:prstGeom prst="rect">
              <a:avLst/>
            </a:prstGeom>
            <a:noFill/>
            <a:ln w="31750">
              <a:solidFill>
                <a:schemeClr val="bg1"/>
              </a:solidFill>
              <a:miter lim="800000"/>
              <a:headEnd/>
              <a:tailEnd/>
            </a:ln>
            <a:effectLst/>
          </p:spPr>
        </p:pic>
        <p:sp>
          <p:nvSpPr>
            <p:cNvPr id="509968" name="Rectangle 16"/>
            <p:cNvSpPr>
              <a:spLocks noChangeArrowheads="1"/>
            </p:cNvSpPr>
            <p:nvPr/>
          </p:nvSpPr>
          <p:spPr bwMode="auto">
            <a:xfrm>
              <a:off x="4332" y="2003"/>
              <a:ext cx="1003" cy="608"/>
            </a:xfrm>
            <a:prstGeom prst="rect">
              <a:avLst/>
            </a:prstGeom>
            <a:solidFill>
              <a:srgbClr val="D0EAEC"/>
            </a:solidFill>
            <a:ln w="9525">
              <a:solidFill>
                <a:schemeClr val="bg2"/>
              </a:solidFill>
              <a:miter lim="800000"/>
              <a:headEnd/>
              <a:tailEnd/>
            </a:ln>
            <a:effectLst/>
          </p:spPr>
          <p:txBody>
            <a:bodyPr wrap="none" anchor="ctr"/>
            <a:lstStyle/>
            <a:p>
              <a:pPr algn="ctr">
                <a:spcBef>
                  <a:spcPct val="0"/>
                </a:spcBef>
              </a:pPr>
              <a:r>
                <a:rPr lang="en-GB" sz="1200">
                  <a:solidFill>
                    <a:srgbClr val="000000"/>
                  </a:solidFill>
                  <a:cs typeface="Arial" charset="0"/>
                </a:rPr>
                <a:t>Confirm Production </a:t>
              </a:r>
            </a:p>
            <a:p>
              <a:pPr algn="ctr">
                <a:spcBef>
                  <a:spcPct val="0"/>
                </a:spcBef>
              </a:pPr>
              <a:r>
                <a:rPr lang="en-GB" sz="1200">
                  <a:solidFill>
                    <a:srgbClr val="000000"/>
                  </a:solidFill>
                  <a:cs typeface="Arial" charset="0"/>
                </a:rPr>
                <a:t>plans based on </a:t>
              </a:r>
            </a:p>
            <a:p>
              <a:pPr algn="ctr">
                <a:spcBef>
                  <a:spcPct val="0"/>
                </a:spcBef>
              </a:pPr>
              <a:r>
                <a:rPr lang="en-GB" sz="1200">
                  <a:solidFill>
                    <a:srgbClr val="000000"/>
                  </a:solidFill>
                  <a:cs typeface="Arial" charset="0"/>
                </a:rPr>
                <a:t>Inventory Availability</a:t>
              </a:r>
            </a:p>
          </p:txBody>
        </p:sp>
      </p:grpSp>
      <p:grpSp>
        <p:nvGrpSpPr>
          <p:cNvPr id="3" name="Group 17"/>
          <p:cNvGrpSpPr>
            <a:grpSpLocks/>
          </p:cNvGrpSpPr>
          <p:nvPr/>
        </p:nvGrpSpPr>
        <p:grpSpPr bwMode="auto">
          <a:xfrm>
            <a:off x="7051675" y="2592388"/>
            <a:ext cx="1730375" cy="1524000"/>
            <a:chOff x="4286" y="1842"/>
            <a:chExt cx="1090" cy="960"/>
          </a:xfrm>
        </p:grpSpPr>
        <p:pic>
          <p:nvPicPr>
            <p:cNvPr id="509970" name="Picture 18"/>
            <p:cNvPicPr>
              <a:picLocks noChangeAspect="1" noChangeArrowheads="1"/>
            </p:cNvPicPr>
            <p:nvPr/>
          </p:nvPicPr>
          <p:blipFill>
            <a:blip r:embed="rId4" cstate="email"/>
            <a:srcRect/>
            <a:stretch>
              <a:fillRect/>
            </a:stretch>
          </p:blipFill>
          <p:spPr bwMode="auto">
            <a:xfrm>
              <a:off x="4286" y="1842"/>
              <a:ext cx="1090" cy="960"/>
            </a:xfrm>
            <a:prstGeom prst="rect">
              <a:avLst/>
            </a:prstGeom>
            <a:noFill/>
            <a:ln w="31750">
              <a:solidFill>
                <a:schemeClr val="bg1"/>
              </a:solidFill>
              <a:miter lim="800000"/>
              <a:headEnd/>
              <a:tailEnd/>
            </a:ln>
            <a:effectLst/>
          </p:spPr>
        </p:pic>
        <p:sp>
          <p:nvSpPr>
            <p:cNvPr id="509971" name="Rectangle 19"/>
            <p:cNvSpPr>
              <a:spLocks noChangeArrowheads="1"/>
            </p:cNvSpPr>
            <p:nvPr/>
          </p:nvSpPr>
          <p:spPr bwMode="auto">
            <a:xfrm>
              <a:off x="4332" y="2003"/>
              <a:ext cx="1003" cy="608"/>
            </a:xfrm>
            <a:prstGeom prst="rect">
              <a:avLst/>
            </a:prstGeom>
            <a:solidFill>
              <a:srgbClr val="D0EAEC"/>
            </a:solidFill>
            <a:ln w="9525">
              <a:solidFill>
                <a:schemeClr val="bg2"/>
              </a:solidFill>
              <a:miter lim="800000"/>
              <a:headEnd/>
              <a:tailEnd/>
            </a:ln>
            <a:effectLst/>
          </p:spPr>
          <p:txBody>
            <a:bodyPr wrap="none" anchor="ctr"/>
            <a:lstStyle/>
            <a:p>
              <a:pPr algn="ctr">
                <a:spcBef>
                  <a:spcPct val="0"/>
                </a:spcBef>
              </a:pPr>
              <a:r>
                <a:rPr lang="en-GB" sz="1200">
                  <a:solidFill>
                    <a:srgbClr val="000000"/>
                  </a:solidFill>
                  <a:cs typeface="Arial" charset="0"/>
                </a:rPr>
                <a:t>Prepare Warehouse</a:t>
              </a:r>
            </a:p>
            <a:p>
              <a:pPr algn="ctr">
                <a:spcBef>
                  <a:spcPct val="0"/>
                </a:spcBef>
              </a:pPr>
              <a:r>
                <a:rPr lang="en-GB" sz="1200">
                  <a:solidFill>
                    <a:srgbClr val="000000"/>
                  </a:solidFill>
                  <a:cs typeface="Arial" charset="0"/>
                </a:rPr>
                <a:t>for receipting &amp; </a:t>
              </a:r>
            </a:p>
            <a:p>
              <a:pPr algn="ctr">
                <a:spcBef>
                  <a:spcPct val="0"/>
                </a:spcBef>
              </a:pPr>
              <a:r>
                <a:rPr lang="fr-CH" sz="1200">
                  <a:solidFill>
                    <a:srgbClr val="000000"/>
                  </a:solidFill>
                  <a:cs typeface="Arial" charset="0"/>
                </a:rPr>
                <a:t>re-confirm production</a:t>
              </a:r>
              <a:endParaRPr lang="en-GB" sz="1200">
                <a:solidFill>
                  <a:srgbClr val="000000"/>
                </a:solidFill>
                <a:cs typeface="Arial" charset="0"/>
              </a:endParaRPr>
            </a:p>
          </p:txBody>
        </p:sp>
      </p:grpSp>
      <p:pic>
        <p:nvPicPr>
          <p:cNvPr id="509972" name="Picture 20" descr="MCj01517290000[1]"/>
          <p:cNvPicPr>
            <a:picLocks noChangeAspect="1" noChangeArrowheads="1"/>
          </p:cNvPicPr>
          <p:nvPr/>
        </p:nvPicPr>
        <p:blipFill>
          <a:blip r:embed="rId5" cstate="email"/>
          <a:srcRect/>
          <a:stretch>
            <a:fillRect/>
          </a:stretch>
        </p:blipFill>
        <p:spPr bwMode="auto">
          <a:xfrm>
            <a:off x="195263" y="4321175"/>
            <a:ext cx="1047750" cy="476250"/>
          </a:xfrm>
          <a:prstGeom prst="rect">
            <a:avLst/>
          </a:prstGeom>
          <a:noFill/>
          <a:ln w="9525">
            <a:noFill/>
            <a:miter lim="800000"/>
            <a:headEnd/>
            <a:tailEnd/>
          </a:ln>
        </p:spPr>
      </p:pic>
      <p:sp>
        <p:nvSpPr>
          <p:cNvPr id="509973" name="Rectangle 21"/>
          <p:cNvSpPr>
            <a:spLocks noChangeArrowheads="1"/>
          </p:cNvSpPr>
          <p:nvPr/>
        </p:nvSpPr>
        <p:spPr bwMode="auto">
          <a:xfrm>
            <a:off x="719138" y="1033463"/>
            <a:ext cx="2300287" cy="427037"/>
          </a:xfrm>
          <a:prstGeom prst="rect">
            <a:avLst/>
          </a:prstGeom>
          <a:gradFill rotWithShape="1">
            <a:gsLst>
              <a:gs pos="0">
                <a:srgbClr val="FFCC99">
                  <a:gamma/>
                  <a:tint val="36471"/>
                  <a:invGamma/>
                </a:srgbClr>
              </a:gs>
              <a:gs pos="100000">
                <a:srgbClr val="FFCC99"/>
              </a:gs>
            </a:gsLst>
            <a:lin ang="5400000" scaled="1"/>
          </a:gradFill>
          <a:ln w="9525">
            <a:noFill/>
            <a:miter lim="800000"/>
            <a:headEnd/>
            <a:tailEnd/>
          </a:ln>
          <a:effectLst>
            <a:prstShdw prst="shdw17" dist="28398" dir="9206097">
              <a:srgbClr val="FFCC99">
                <a:gamma/>
                <a:shade val="60000"/>
                <a:invGamma/>
              </a:srgbClr>
            </a:prstShdw>
          </a:effectLst>
        </p:spPr>
        <p:txBody>
          <a:bodyPr wrap="none" anchor="ctr"/>
          <a:lstStyle/>
          <a:p>
            <a:pPr algn="ctr">
              <a:spcBef>
                <a:spcPct val="0"/>
              </a:spcBef>
            </a:pPr>
            <a:r>
              <a:rPr lang="en-GB">
                <a:solidFill>
                  <a:srgbClr val="000000"/>
                </a:solidFill>
                <a:cs typeface="Arial" charset="0"/>
              </a:rPr>
              <a:t>Supplier</a:t>
            </a:r>
          </a:p>
        </p:txBody>
      </p:sp>
      <p:sp>
        <p:nvSpPr>
          <p:cNvPr id="509974" name="Rectangle 22"/>
          <p:cNvSpPr>
            <a:spLocks noChangeArrowheads="1"/>
          </p:cNvSpPr>
          <p:nvPr/>
        </p:nvSpPr>
        <p:spPr bwMode="auto">
          <a:xfrm>
            <a:off x="6608763" y="1003300"/>
            <a:ext cx="2300287" cy="457200"/>
          </a:xfrm>
          <a:prstGeom prst="rect">
            <a:avLst/>
          </a:prstGeom>
          <a:gradFill rotWithShape="1">
            <a:gsLst>
              <a:gs pos="0">
                <a:srgbClr val="FFCC99">
                  <a:gamma/>
                  <a:tint val="36471"/>
                  <a:invGamma/>
                </a:srgbClr>
              </a:gs>
              <a:gs pos="100000">
                <a:srgbClr val="FFCC99"/>
              </a:gs>
            </a:gsLst>
            <a:lin ang="5400000" scaled="1"/>
          </a:gradFill>
          <a:ln w="9525" algn="ctr">
            <a:noFill/>
            <a:miter lim="800000"/>
            <a:headEnd/>
            <a:tailEnd/>
          </a:ln>
          <a:effectLst>
            <a:prstShdw prst="shdw17" dist="28398" dir="9206097">
              <a:srgbClr val="FFCC99">
                <a:gamma/>
                <a:shade val="60000"/>
                <a:invGamma/>
              </a:srgbClr>
            </a:prstShdw>
          </a:effectLst>
        </p:spPr>
        <p:txBody>
          <a:bodyPr wrap="none" anchor="ctr"/>
          <a:lstStyle/>
          <a:p>
            <a:pPr algn="ctr">
              <a:spcBef>
                <a:spcPct val="0"/>
              </a:spcBef>
            </a:pPr>
            <a:r>
              <a:rPr lang="en-GB">
                <a:solidFill>
                  <a:srgbClr val="000000"/>
                </a:solidFill>
                <a:cs typeface="Arial" charset="0"/>
              </a:rPr>
              <a:t>Manufacturer</a:t>
            </a:r>
          </a:p>
        </p:txBody>
      </p:sp>
      <p:grpSp>
        <p:nvGrpSpPr>
          <p:cNvPr id="4" name="Group 23"/>
          <p:cNvGrpSpPr>
            <a:grpSpLocks/>
          </p:cNvGrpSpPr>
          <p:nvPr/>
        </p:nvGrpSpPr>
        <p:grpSpPr bwMode="auto">
          <a:xfrm>
            <a:off x="1120775" y="1573213"/>
            <a:ext cx="1752600" cy="1390650"/>
            <a:chOff x="1008" y="3290"/>
            <a:chExt cx="1008" cy="876"/>
          </a:xfrm>
        </p:grpSpPr>
        <p:pic>
          <p:nvPicPr>
            <p:cNvPr id="509976" name="Picture 24"/>
            <p:cNvPicPr>
              <a:picLocks noChangeAspect="1" noChangeArrowheads="1"/>
            </p:cNvPicPr>
            <p:nvPr/>
          </p:nvPicPr>
          <p:blipFill>
            <a:blip r:embed="rId6" cstate="email"/>
            <a:srcRect/>
            <a:stretch>
              <a:fillRect/>
            </a:stretch>
          </p:blipFill>
          <p:spPr bwMode="auto">
            <a:xfrm>
              <a:off x="1008" y="3290"/>
              <a:ext cx="1008" cy="876"/>
            </a:xfrm>
            <a:prstGeom prst="rect">
              <a:avLst/>
            </a:prstGeom>
            <a:noFill/>
            <a:ln w="31750">
              <a:solidFill>
                <a:srgbClr val="FFCC99"/>
              </a:solidFill>
              <a:miter lim="800000"/>
              <a:headEnd/>
              <a:tailEnd/>
            </a:ln>
            <a:effectLst/>
          </p:spPr>
        </p:pic>
        <p:sp>
          <p:nvSpPr>
            <p:cNvPr id="509977" name="Rectangle 25"/>
            <p:cNvSpPr>
              <a:spLocks noChangeArrowheads="1"/>
            </p:cNvSpPr>
            <p:nvPr/>
          </p:nvSpPr>
          <p:spPr bwMode="auto">
            <a:xfrm>
              <a:off x="1048" y="3408"/>
              <a:ext cx="930" cy="594"/>
            </a:xfrm>
            <a:prstGeom prst="rect">
              <a:avLst/>
            </a:prstGeom>
            <a:solidFill>
              <a:srgbClr val="CCFF99"/>
            </a:solidFill>
            <a:ln w="6350">
              <a:noFill/>
              <a:miter lim="800000"/>
              <a:headEnd/>
              <a:tailEnd/>
            </a:ln>
            <a:effectLst>
              <a:outerShdw dist="107763" dir="13500000" algn="ctr" rotWithShape="0">
                <a:schemeClr val="bg2">
                  <a:alpha val="50000"/>
                </a:schemeClr>
              </a:outerShdw>
            </a:effectLst>
          </p:spPr>
          <p:txBody>
            <a:bodyPr wrap="none" anchor="ctr"/>
            <a:lstStyle/>
            <a:p>
              <a:pPr algn="ctr">
                <a:spcBef>
                  <a:spcPct val="0"/>
                </a:spcBef>
              </a:pPr>
              <a:r>
                <a:rPr lang="en-GB" sz="1200">
                  <a:solidFill>
                    <a:srgbClr val="000000"/>
                  </a:solidFill>
                  <a:cs typeface="Arial" charset="0"/>
                </a:rPr>
                <a:t>Automatically update</a:t>
              </a:r>
            </a:p>
            <a:p>
              <a:pPr algn="ctr">
                <a:spcBef>
                  <a:spcPct val="0"/>
                </a:spcBef>
              </a:pPr>
              <a:r>
                <a:rPr lang="en-GB" sz="1200">
                  <a:solidFill>
                    <a:srgbClr val="000000"/>
                  </a:solidFill>
                  <a:cs typeface="Arial" charset="0"/>
                </a:rPr>
                <a:t>Production Plans</a:t>
              </a:r>
            </a:p>
            <a:p>
              <a:pPr algn="ctr">
                <a:spcBef>
                  <a:spcPct val="0"/>
                </a:spcBef>
              </a:pPr>
              <a:r>
                <a:rPr lang="en-GB" sz="1200">
                  <a:solidFill>
                    <a:srgbClr val="000000"/>
                  </a:solidFill>
                  <a:cs typeface="Arial" charset="0"/>
                </a:rPr>
                <a:t>&amp; send ......</a:t>
              </a:r>
            </a:p>
          </p:txBody>
        </p:sp>
      </p:grpSp>
      <p:grpSp>
        <p:nvGrpSpPr>
          <p:cNvPr id="5" name="Group 26"/>
          <p:cNvGrpSpPr>
            <a:grpSpLocks/>
          </p:cNvGrpSpPr>
          <p:nvPr/>
        </p:nvGrpSpPr>
        <p:grpSpPr bwMode="auto">
          <a:xfrm>
            <a:off x="1101725" y="3573463"/>
            <a:ext cx="1905000" cy="1390650"/>
            <a:chOff x="1008" y="3290"/>
            <a:chExt cx="1008" cy="876"/>
          </a:xfrm>
        </p:grpSpPr>
        <p:pic>
          <p:nvPicPr>
            <p:cNvPr id="509979" name="Picture 27"/>
            <p:cNvPicPr>
              <a:picLocks noChangeAspect="1" noChangeArrowheads="1"/>
            </p:cNvPicPr>
            <p:nvPr/>
          </p:nvPicPr>
          <p:blipFill>
            <a:blip r:embed="rId7" cstate="email"/>
            <a:srcRect/>
            <a:stretch>
              <a:fillRect/>
            </a:stretch>
          </p:blipFill>
          <p:spPr bwMode="auto">
            <a:xfrm>
              <a:off x="1008" y="3290"/>
              <a:ext cx="1008" cy="876"/>
            </a:xfrm>
            <a:prstGeom prst="rect">
              <a:avLst/>
            </a:prstGeom>
            <a:noFill/>
            <a:ln w="31750">
              <a:solidFill>
                <a:srgbClr val="FFCC99"/>
              </a:solidFill>
              <a:miter lim="800000"/>
              <a:headEnd/>
              <a:tailEnd/>
            </a:ln>
            <a:effectLst/>
          </p:spPr>
        </p:pic>
        <p:sp>
          <p:nvSpPr>
            <p:cNvPr id="509980" name="Rectangle 28"/>
            <p:cNvSpPr>
              <a:spLocks noChangeArrowheads="1"/>
            </p:cNvSpPr>
            <p:nvPr/>
          </p:nvSpPr>
          <p:spPr bwMode="auto">
            <a:xfrm>
              <a:off x="1048" y="3408"/>
              <a:ext cx="930" cy="594"/>
            </a:xfrm>
            <a:prstGeom prst="rect">
              <a:avLst/>
            </a:prstGeom>
            <a:solidFill>
              <a:srgbClr val="CCFF99"/>
            </a:solidFill>
            <a:ln w="6350">
              <a:solidFill>
                <a:schemeClr val="bg2"/>
              </a:solidFill>
              <a:miter lim="800000"/>
              <a:headEnd/>
              <a:tailEnd/>
            </a:ln>
            <a:effectLst/>
          </p:spPr>
          <p:txBody>
            <a:bodyPr wrap="none" anchor="ctr"/>
            <a:lstStyle/>
            <a:p>
              <a:pPr algn="ctr">
                <a:spcBef>
                  <a:spcPct val="0"/>
                </a:spcBef>
              </a:pPr>
              <a:r>
                <a:rPr lang="en-GB" sz="1200">
                  <a:solidFill>
                    <a:srgbClr val="000000"/>
                  </a:solidFill>
                  <a:cs typeface="Arial" charset="0"/>
                </a:rPr>
                <a:t>Automatically reconcile </a:t>
              </a:r>
            </a:p>
            <a:p>
              <a:pPr algn="ctr">
                <a:spcBef>
                  <a:spcPct val="0"/>
                </a:spcBef>
              </a:pPr>
              <a:r>
                <a:rPr lang="en-GB" sz="1200">
                  <a:solidFill>
                    <a:srgbClr val="000000"/>
                  </a:solidFill>
                  <a:cs typeface="Arial" charset="0"/>
                </a:rPr>
                <a:t>despatched vs. receipted</a:t>
              </a:r>
            </a:p>
            <a:p>
              <a:pPr algn="ctr">
                <a:spcBef>
                  <a:spcPct val="0"/>
                </a:spcBef>
              </a:pPr>
              <a:r>
                <a:rPr lang="en-GB" sz="1200">
                  <a:solidFill>
                    <a:srgbClr val="000000"/>
                  </a:solidFill>
                  <a:cs typeface="Arial" charset="0"/>
                </a:rPr>
                <a:t> data </a:t>
              </a:r>
              <a:r>
                <a:rPr lang="fr-CH" sz="1200">
                  <a:solidFill>
                    <a:srgbClr val="000000"/>
                  </a:solidFill>
                  <a:cs typeface="Arial" charset="0"/>
                </a:rPr>
                <a:t>&amp; </a:t>
              </a:r>
              <a:r>
                <a:rPr lang="en-GB" sz="1200">
                  <a:solidFill>
                    <a:srgbClr val="000000"/>
                  </a:solidFill>
                  <a:cs typeface="Arial" charset="0"/>
                </a:rPr>
                <a:t>send .....</a:t>
              </a:r>
            </a:p>
          </p:txBody>
        </p:sp>
      </p:grpSp>
      <p:grpSp>
        <p:nvGrpSpPr>
          <p:cNvPr id="6" name="Group 29"/>
          <p:cNvGrpSpPr>
            <a:grpSpLocks/>
          </p:cNvGrpSpPr>
          <p:nvPr/>
        </p:nvGrpSpPr>
        <p:grpSpPr bwMode="auto">
          <a:xfrm>
            <a:off x="7051675" y="3087688"/>
            <a:ext cx="1730375" cy="1524000"/>
            <a:chOff x="4286" y="1842"/>
            <a:chExt cx="1090" cy="960"/>
          </a:xfrm>
        </p:grpSpPr>
        <p:pic>
          <p:nvPicPr>
            <p:cNvPr id="509982" name="Picture 30"/>
            <p:cNvPicPr>
              <a:picLocks noChangeAspect="1" noChangeArrowheads="1"/>
            </p:cNvPicPr>
            <p:nvPr/>
          </p:nvPicPr>
          <p:blipFill>
            <a:blip r:embed="rId4" cstate="email"/>
            <a:srcRect/>
            <a:stretch>
              <a:fillRect/>
            </a:stretch>
          </p:blipFill>
          <p:spPr bwMode="auto">
            <a:xfrm>
              <a:off x="4286" y="1842"/>
              <a:ext cx="1090" cy="960"/>
            </a:xfrm>
            <a:prstGeom prst="rect">
              <a:avLst/>
            </a:prstGeom>
            <a:noFill/>
            <a:ln w="31750">
              <a:solidFill>
                <a:schemeClr val="bg1"/>
              </a:solidFill>
              <a:miter lim="800000"/>
              <a:headEnd/>
              <a:tailEnd/>
            </a:ln>
            <a:effectLst/>
          </p:spPr>
        </p:pic>
        <p:sp>
          <p:nvSpPr>
            <p:cNvPr id="509983" name="Rectangle 31"/>
            <p:cNvSpPr>
              <a:spLocks noChangeArrowheads="1"/>
            </p:cNvSpPr>
            <p:nvPr/>
          </p:nvSpPr>
          <p:spPr bwMode="auto">
            <a:xfrm>
              <a:off x="4332" y="2003"/>
              <a:ext cx="1003" cy="608"/>
            </a:xfrm>
            <a:prstGeom prst="rect">
              <a:avLst/>
            </a:prstGeom>
            <a:solidFill>
              <a:srgbClr val="D0EAEC"/>
            </a:solidFill>
            <a:ln w="9525">
              <a:solidFill>
                <a:schemeClr val="bg2"/>
              </a:solidFill>
              <a:miter lim="800000"/>
              <a:headEnd/>
              <a:tailEnd/>
            </a:ln>
            <a:effectLst/>
          </p:spPr>
          <p:txBody>
            <a:bodyPr wrap="none" anchor="ctr"/>
            <a:lstStyle/>
            <a:p>
              <a:pPr algn="ctr">
                <a:spcBef>
                  <a:spcPct val="0"/>
                </a:spcBef>
              </a:pPr>
              <a:r>
                <a:rPr lang="en-GB" sz="1200">
                  <a:solidFill>
                    <a:srgbClr val="000000"/>
                  </a:solidFill>
                  <a:cs typeface="Arial" charset="0"/>
                </a:rPr>
                <a:t>Auto. reconcile</a:t>
              </a:r>
            </a:p>
            <a:p>
              <a:pPr algn="ctr">
                <a:spcBef>
                  <a:spcPct val="0"/>
                </a:spcBef>
              </a:pPr>
              <a:r>
                <a:rPr lang="en-GB" sz="1200">
                  <a:solidFill>
                    <a:srgbClr val="000000"/>
                  </a:solidFill>
                  <a:cs typeface="Arial" charset="0"/>
                </a:rPr>
                <a:t>Invoices to Receipts</a:t>
              </a:r>
            </a:p>
            <a:p>
              <a:pPr algn="ctr">
                <a:spcBef>
                  <a:spcPct val="0"/>
                </a:spcBef>
              </a:pPr>
              <a:r>
                <a:rPr lang="en-GB" sz="1200">
                  <a:solidFill>
                    <a:srgbClr val="000000"/>
                  </a:solidFill>
                  <a:cs typeface="Arial" charset="0"/>
                </a:rPr>
                <a:t>&amp;</a:t>
              </a:r>
            </a:p>
            <a:p>
              <a:pPr algn="ctr">
                <a:spcBef>
                  <a:spcPct val="0"/>
                </a:spcBef>
              </a:pPr>
              <a:r>
                <a:rPr lang="en-GB" sz="1200">
                  <a:solidFill>
                    <a:srgbClr val="000000"/>
                  </a:solidFill>
                  <a:cs typeface="Arial" charset="0"/>
                </a:rPr>
                <a:t>initiate Payment </a:t>
              </a:r>
            </a:p>
          </p:txBody>
        </p:sp>
      </p:grpSp>
      <p:sp>
        <p:nvSpPr>
          <p:cNvPr id="509984" name="Rectangle 32"/>
          <p:cNvSpPr>
            <a:spLocks noChangeArrowheads="1"/>
          </p:cNvSpPr>
          <p:nvPr/>
        </p:nvSpPr>
        <p:spPr bwMode="auto">
          <a:xfrm>
            <a:off x="182563" y="-11113"/>
            <a:ext cx="8948737" cy="719138"/>
          </a:xfrm>
          <a:prstGeom prst="rect">
            <a:avLst/>
          </a:prstGeom>
          <a:noFill/>
          <a:ln w="9525">
            <a:noFill/>
            <a:miter lim="800000"/>
            <a:headEnd/>
            <a:tailEnd/>
          </a:ln>
          <a:effectLst/>
        </p:spPr>
        <p:txBody>
          <a:bodyPr lIns="0" tIns="0" rIns="0" bIns="0" anchor="ctr"/>
          <a:lstStyle/>
          <a:p>
            <a:pPr>
              <a:spcBef>
                <a:spcPct val="0"/>
              </a:spcBef>
            </a:pPr>
            <a:r>
              <a:rPr lang="en-GB" sz="3200" b="1">
                <a:solidFill>
                  <a:srgbClr val="51578B"/>
                </a:solidFill>
              </a:rPr>
              <a:t>Upstream Integration Model Example: SMI</a:t>
            </a:r>
          </a:p>
        </p:txBody>
      </p:sp>
      <p:pic>
        <p:nvPicPr>
          <p:cNvPr id="509985" name="Picture 33" descr="MCj04316310000[1]"/>
          <p:cNvPicPr>
            <a:picLocks noChangeAspect="1" noChangeArrowheads="1"/>
          </p:cNvPicPr>
          <p:nvPr/>
        </p:nvPicPr>
        <p:blipFill>
          <a:blip r:embed="rId8" cstate="email"/>
          <a:srcRect/>
          <a:stretch>
            <a:fillRect/>
          </a:stretch>
        </p:blipFill>
        <p:spPr bwMode="auto">
          <a:xfrm>
            <a:off x="8159750" y="4268788"/>
            <a:ext cx="787400" cy="787400"/>
          </a:xfrm>
          <a:prstGeom prst="rect">
            <a:avLst/>
          </a:prstGeom>
          <a:noFill/>
        </p:spPr>
      </p:pic>
      <p:grpSp>
        <p:nvGrpSpPr>
          <p:cNvPr id="7" name="Group 34"/>
          <p:cNvGrpSpPr>
            <a:grpSpLocks/>
          </p:cNvGrpSpPr>
          <p:nvPr/>
        </p:nvGrpSpPr>
        <p:grpSpPr bwMode="auto">
          <a:xfrm>
            <a:off x="812800" y="2311400"/>
            <a:ext cx="3381375" cy="2112963"/>
            <a:chOff x="1778" y="2816"/>
            <a:chExt cx="1846" cy="1307"/>
          </a:xfrm>
        </p:grpSpPr>
        <p:pic>
          <p:nvPicPr>
            <p:cNvPr id="509987" name="Picture 35" descr="MCj02335360000[1]"/>
            <p:cNvPicPr>
              <a:picLocks noChangeAspect="1" noChangeArrowheads="1"/>
            </p:cNvPicPr>
            <p:nvPr/>
          </p:nvPicPr>
          <p:blipFill>
            <a:blip r:embed="rId9" cstate="email"/>
            <a:srcRect/>
            <a:stretch>
              <a:fillRect/>
            </a:stretch>
          </p:blipFill>
          <p:spPr bwMode="auto">
            <a:xfrm>
              <a:off x="1778" y="3132"/>
              <a:ext cx="1281" cy="991"/>
            </a:xfrm>
            <a:prstGeom prst="rect">
              <a:avLst/>
            </a:prstGeom>
            <a:noFill/>
          </p:spPr>
        </p:pic>
        <p:sp>
          <p:nvSpPr>
            <p:cNvPr id="509988" name="AutoShape 36"/>
            <p:cNvSpPr>
              <a:spLocks noChangeArrowheads="1"/>
            </p:cNvSpPr>
            <p:nvPr/>
          </p:nvSpPr>
          <p:spPr bwMode="auto">
            <a:xfrm>
              <a:off x="2876" y="2816"/>
              <a:ext cx="748" cy="408"/>
            </a:xfrm>
            <a:prstGeom prst="wedgeRoundRectCallout">
              <a:avLst>
                <a:gd name="adj1" fmla="val -38769"/>
                <a:gd name="adj2" fmla="val 76227"/>
                <a:gd name="adj3" fmla="val 16667"/>
              </a:avLst>
            </a:prstGeom>
            <a:solidFill>
              <a:srgbClr val="CCFF99"/>
            </a:solidFill>
            <a:ln w="6350" algn="ctr">
              <a:solidFill>
                <a:schemeClr val="bg2"/>
              </a:solidFill>
              <a:miter lim="800000"/>
              <a:headEnd/>
              <a:tailEnd/>
            </a:ln>
            <a:effectLst/>
          </p:spPr>
          <p:txBody>
            <a:bodyPr wrap="none" anchor="ctr"/>
            <a:lstStyle/>
            <a:p>
              <a:pPr algn="ctr">
                <a:spcBef>
                  <a:spcPct val="0"/>
                </a:spcBef>
              </a:pPr>
              <a:r>
                <a:rPr lang="en-GB" sz="1200">
                  <a:solidFill>
                    <a:srgbClr val="000000"/>
                  </a:solidFill>
                  <a:cs typeface="Arial" charset="0"/>
                </a:rPr>
                <a:t>Prepare Delivery</a:t>
              </a:r>
            </a:p>
            <a:p>
              <a:pPr algn="ctr">
                <a:spcBef>
                  <a:spcPct val="0"/>
                </a:spcBef>
              </a:pPr>
              <a:r>
                <a:rPr lang="en-GB" sz="1200">
                  <a:solidFill>
                    <a:srgbClr val="000000"/>
                  </a:solidFill>
                  <a:cs typeface="Arial" charset="0"/>
                </a:rPr>
                <a:t>&amp; advise Customer</a:t>
              </a:r>
            </a:p>
            <a:p>
              <a:pPr algn="ctr">
                <a:spcBef>
                  <a:spcPct val="0"/>
                </a:spcBef>
              </a:pPr>
              <a:r>
                <a:rPr lang="en-GB" sz="1200">
                  <a:solidFill>
                    <a:srgbClr val="000000"/>
                  </a:solidFill>
                  <a:cs typeface="Arial" charset="0"/>
                </a:rPr>
                <a:t>via ....</a:t>
              </a:r>
            </a:p>
          </p:txBody>
        </p:sp>
      </p:grpSp>
      <p:grpSp>
        <p:nvGrpSpPr>
          <p:cNvPr id="8" name="Group 37"/>
          <p:cNvGrpSpPr>
            <a:grpSpLocks/>
          </p:cNvGrpSpPr>
          <p:nvPr/>
        </p:nvGrpSpPr>
        <p:grpSpPr bwMode="auto">
          <a:xfrm>
            <a:off x="6065838" y="2846388"/>
            <a:ext cx="2716212" cy="2265362"/>
            <a:chOff x="2692" y="1632"/>
            <a:chExt cx="1711" cy="1427"/>
          </a:xfrm>
        </p:grpSpPr>
        <p:pic>
          <p:nvPicPr>
            <p:cNvPr id="509990" name="Picture 38" descr="rf scanning"/>
            <p:cNvPicPr>
              <a:picLocks noChangeAspect="1" noChangeArrowheads="1"/>
            </p:cNvPicPr>
            <p:nvPr/>
          </p:nvPicPr>
          <p:blipFill>
            <a:blip r:embed="rId10" cstate="email"/>
            <a:srcRect/>
            <a:stretch>
              <a:fillRect/>
            </a:stretch>
          </p:blipFill>
          <p:spPr bwMode="auto">
            <a:xfrm>
              <a:off x="3045" y="1968"/>
              <a:ext cx="1358" cy="1091"/>
            </a:xfrm>
            <a:prstGeom prst="rect">
              <a:avLst/>
            </a:prstGeom>
            <a:noFill/>
            <a:ln w="50800">
              <a:solidFill>
                <a:schemeClr val="bg1"/>
              </a:solidFill>
              <a:miter lim="800000"/>
              <a:headEnd/>
              <a:tailEnd/>
            </a:ln>
          </p:spPr>
        </p:pic>
        <p:sp>
          <p:nvSpPr>
            <p:cNvPr id="509991" name="AutoShape 39"/>
            <p:cNvSpPr>
              <a:spLocks noChangeArrowheads="1"/>
            </p:cNvSpPr>
            <p:nvPr/>
          </p:nvSpPr>
          <p:spPr bwMode="auto">
            <a:xfrm>
              <a:off x="2692" y="1632"/>
              <a:ext cx="1088" cy="280"/>
            </a:xfrm>
            <a:prstGeom prst="wedgeRoundRectCallout">
              <a:avLst>
                <a:gd name="adj1" fmla="val 35296"/>
                <a:gd name="adj2" fmla="val 132144"/>
                <a:gd name="adj3" fmla="val 16667"/>
              </a:avLst>
            </a:prstGeom>
            <a:solidFill>
              <a:srgbClr val="D0EAEC"/>
            </a:solidFill>
            <a:ln w="9525" algn="ctr">
              <a:solidFill>
                <a:schemeClr val="bg2"/>
              </a:solidFill>
              <a:miter lim="800000"/>
              <a:headEnd/>
              <a:tailEnd/>
            </a:ln>
            <a:effectLst/>
          </p:spPr>
          <p:txBody>
            <a:bodyPr wrap="none" anchor="ctr"/>
            <a:lstStyle/>
            <a:p>
              <a:pPr algn="ctr">
                <a:spcBef>
                  <a:spcPct val="0"/>
                </a:spcBef>
              </a:pPr>
              <a:r>
                <a:rPr lang="en-GB" sz="1200">
                  <a:solidFill>
                    <a:srgbClr val="000000"/>
                  </a:solidFill>
                  <a:cs typeface="Arial" charset="0"/>
                </a:rPr>
                <a:t>Send automated receipt </a:t>
              </a:r>
            </a:p>
            <a:p>
              <a:pPr algn="ctr">
                <a:spcBef>
                  <a:spcPct val="0"/>
                </a:spcBef>
              </a:pPr>
              <a:r>
                <a:rPr lang="en-GB" sz="1200">
                  <a:solidFill>
                    <a:srgbClr val="000000"/>
                  </a:solidFill>
                  <a:cs typeface="Arial" charset="0"/>
                </a:rPr>
                <a:t>notification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09959"/>
                                        </p:tgtEl>
                                        <p:attrNameLst>
                                          <p:attrName>style.visibility</p:attrName>
                                        </p:attrNameLst>
                                      </p:cBhvr>
                                      <p:to>
                                        <p:strVal val="visible"/>
                                      </p:to>
                                    </p:set>
                                    <p:animEffect transition="in" filter="strips(downLeft)">
                                      <p:cBhvr>
                                        <p:cTn id="7" dur="500"/>
                                        <p:tgtEl>
                                          <p:spTgt spid="50995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2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53" presetClass="exit" presetSubtype="0" fill="hold" nodeType="afterEffect">
                                  <p:stCondLst>
                                    <p:cond delay="2000"/>
                                  </p:stCondLst>
                                  <p:childTnLst>
                                    <p:anim calcmode="lin" valueType="num">
                                      <p:cBhvr>
                                        <p:cTn id="17" dur="500"/>
                                        <p:tgtEl>
                                          <p:spTgt spid="4"/>
                                        </p:tgtEl>
                                        <p:attrNameLst>
                                          <p:attrName>ppt_w</p:attrName>
                                        </p:attrNameLst>
                                      </p:cBhvr>
                                      <p:tavLst>
                                        <p:tav tm="0">
                                          <p:val>
                                            <p:strVal val="ppt_w"/>
                                          </p:val>
                                        </p:tav>
                                        <p:tav tm="100000">
                                          <p:val>
                                            <p:fltVal val="0"/>
                                          </p:val>
                                        </p:tav>
                                      </p:tavLst>
                                    </p:anim>
                                    <p:anim calcmode="lin" valueType="num">
                                      <p:cBhvr>
                                        <p:cTn id="18" dur="500"/>
                                        <p:tgtEl>
                                          <p:spTgt spid="4"/>
                                        </p:tgtEl>
                                        <p:attrNameLst>
                                          <p:attrName>ppt_h</p:attrName>
                                        </p:attrNameLst>
                                      </p:cBhvr>
                                      <p:tavLst>
                                        <p:tav tm="0">
                                          <p:val>
                                            <p:strVal val="ppt_h"/>
                                          </p:val>
                                        </p:tav>
                                        <p:tav tm="100000">
                                          <p:val>
                                            <p:fltVal val="0"/>
                                          </p:val>
                                        </p:tav>
                                      </p:tavLst>
                                    </p:anim>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3500"/>
                            </p:stCondLst>
                            <p:childTnLst>
                              <p:par>
                                <p:cTn id="22" presetID="29" presetClass="entr" presetSubtype="0" fill="hold" grpId="0" nodeType="afterEffect">
                                  <p:stCondLst>
                                    <p:cond delay="0"/>
                                  </p:stCondLst>
                                  <p:childTnLst>
                                    <p:set>
                                      <p:cBhvr>
                                        <p:cTn id="23" dur="1" fill="hold">
                                          <p:stCondLst>
                                            <p:cond delay="0"/>
                                          </p:stCondLst>
                                        </p:cTn>
                                        <p:tgtEl>
                                          <p:spTgt spid="509958"/>
                                        </p:tgtEl>
                                        <p:attrNameLst>
                                          <p:attrName>style.visibility</p:attrName>
                                        </p:attrNameLst>
                                      </p:cBhvr>
                                      <p:to>
                                        <p:strVal val="visible"/>
                                      </p:to>
                                    </p:set>
                                    <p:anim calcmode="lin" valueType="num">
                                      <p:cBhvr>
                                        <p:cTn id="24" dur="1000" fill="hold"/>
                                        <p:tgtEl>
                                          <p:spTgt spid="509958"/>
                                        </p:tgtEl>
                                        <p:attrNameLst>
                                          <p:attrName>ppt_x</p:attrName>
                                        </p:attrNameLst>
                                      </p:cBhvr>
                                      <p:tavLst>
                                        <p:tav tm="0">
                                          <p:val>
                                            <p:strVal val="#ppt_x-.2"/>
                                          </p:val>
                                        </p:tav>
                                        <p:tav tm="100000">
                                          <p:val>
                                            <p:strVal val="#ppt_x"/>
                                          </p:val>
                                        </p:tav>
                                      </p:tavLst>
                                    </p:anim>
                                    <p:anim calcmode="lin" valueType="num">
                                      <p:cBhvr>
                                        <p:cTn id="25" dur="1000" fill="hold"/>
                                        <p:tgtEl>
                                          <p:spTgt spid="50995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09958"/>
                                        </p:tgtEl>
                                      </p:cBhvr>
                                    </p:animEffect>
                                  </p:childTnLst>
                                </p:cTn>
                              </p:par>
                            </p:childTnLst>
                          </p:cTn>
                        </p:par>
                        <p:par>
                          <p:cTn id="27" fill="hold">
                            <p:stCondLst>
                              <p:cond delay="4500"/>
                            </p:stCondLst>
                            <p:childTnLst>
                              <p:par>
                                <p:cTn id="28" presetID="1"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23" presetClass="entr" presetSubtype="16"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childTnLst>
                                </p:cTn>
                              </p:par>
                            </p:childTnLst>
                          </p:cTn>
                        </p:par>
                        <p:par>
                          <p:cTn id="34" fill="hold">
                            <p:stCondLst>
                              <p:cond delay="5000"/>
                            </p:stCondLst>
                            <p:childTnLst>
                              <p:par>
                                <p:cTn id="35" presetID="53" presetClass="exit" presetSubtype="0" fill="hold" nodeType="afterEffect">
                                  <p:stCondLst>
                                    <p:cond delay="2000"/>
                                  </p:stCondLst>
                                  <p:childTnLst>
                                    <p:anim calcmode="lin" valueType="num">
                                      <p:cBhvr>
                                        <p:cTn id="36" dur="500"/>
                                        <p:tgtEl>
                                          <p:spTgt spid="2"/>
                                        </p:tgtEl>
                                        <p:attrNameLst>
                                          <p:attrName>ppt_w</p:attrName>
                                        </p:attrNameLst>
                                      </p:cBhvr>
                                      <p:tavLst>
                                        <p:tav tm="0">
                                          <p:val>
                                            <p:strVal val="ppt_w"/>
                                          </p:val>
                                        </p:tav>
                                        <p:tav tm="100000">
                                          <p:val>
                                            <p:fltVal val="0"/>
                                          </p:val>
                                        </p:tav>
                                      </p:tavLst>
                                    </p:anim>
                                    <p:anim calcmode="lin" valueType="num">
                                      <p:cBhvr>
                                        <p:cTn id="37" dur="500"/>
                                        <p:tgtEl>
                                          <p:spTgt spid="2"/>
                                        </p:tgtEl>
                                        <p:attrNameLst>
                                          <p:attrName>ppt_h</p:attrName>
                                        </p:attrNameLst>
                                      </p:cBhvr>
                                      <p:tavLst>
                                        <p:tav tm="0">
                                          <p:val>
                                            <p:strVal val="ppt_h"/>
                                          </p:val>
                                        </p:tav>
                                        <p:tav tm="100000">
                                          <p:val>
                                            <p:fltVal val="0"/>
                                          </p:val>
                                        </p:tav>
                                      </p:tavLst>
                                    </p:anim>
                                    <p:animEffect transition="out" filter="fade">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childTnLst>
                          </p:cTn>
                        </p:par>
                        <p:par>
                          <p:cTn id="40" fill="hold">
                            <p:stCondLst>
                              <p:cond delay="7500"/>
                            </p:stCondLst>
                            <p:childTnLst>
                              <p:par>
                                <p:cTn id="41" presetID="1"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23" presetClass="entr" presetSubtype="16"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8000"/>
                            </p:stCondLst>
                            <p:childTnLst>
                              <p:par>
                                <p:cTn id="48" presetID="53" presetClass="exit" presetSubtype="0" fill="hold" nodeType="afterEffect">
                                  <p:stCondLst>
                                    <p:cond delay="2000"/>
                                  </p:stCondLst>
                                  <p:childTnLst>
                                    <p:anim calcmode="lin" valueType="num">
                                      <p:cBhvr>
                                        <p:cTn id="49" dur="500"/>
                                        <p:tgtEl>
                                          <p:spTgt spid="7"/>
                                        </p:tgtEl>
                                        <p:attrNameLst>
                                          <p:attrName>ppt_w</p:attrName>
                                        </p:attrNameLst>
                                      </p:cBhvr>
                                      <p:tavLst>
                                        <p:tav tm="0">
                                          <p:val>
                                            <p:strVal val="ppt_w"/>
                                          </p:val>
                                        </p:tav>
                                        <p:tav tm="100000">
                                          <p:val>
                                            <p:fltVal val="0"/>
                                          </p:val>
                                        </p:tav>
                                      </p:tavLst>
                                    </p:anim>
                                    <p:anim calcmode="lin" valueType="num">
                                      <p:cBhvr>
                                        <p:cTn id="50" dur="500"/>
                                        <p:tgtEl>
                                          <p:spTgt spid="7"/>
                                        </p:tgtEl>
                                        <p:attrNameLst>
                                          <p:attrName>ppt_h</p:attrName>
                                        </p:attrNameLst>
                                      </p:cBhvr>
                                      <p:tavLst>
                                        <p:tav tm="0">
                                          <p:val>
                                            <p:strVal val="ppt_h"/>
                                          </p:val>
                                        </p:tav>
                                        <p:tav tm="100000">
                                          <p:val>
                                            <p:fltVal val="0"/>
                                          </p:val>
                                        </p:tav>
                                      </p:tavLst>
                                    </p:anim>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par>
                          <p:cTn id="53" fill="hold">
                            <p:stCondLst>
                              <p:cond delay="10500"/>
                            </p:stCondLst>
                            <p:childTnLst>
                              <p:par>
                                <p:cTn id="54" presetID="29" presetClass="entr" presetSubtype="0" fill="hold" grpId="0" nodeType="afterEffect">
                                  <p:stCondLst>
                                    <p:cond delay="0"/>
                                  </p:stCondLst>
                                  <p:childTnLst>
                                    <p:set>
                                      <p:cBhvr>
                                        <p:cTn id="55" dur="1" fill="hold">
                                          <p:stCondLst>
                                            <p:cond delay="0"/>
                                          </p:stCondLst>
                                        </p:cTn>
                                        <p:tgtEl>
                                          <p:spTgt spid="509962"/>
                                        </p:tgtEl>
                                        <p:attrNameLst>
                                          <p:attrName>style.visibility</p:attrName>
                                        </p:attrNameLst>
                                      </p:cBhvr>
                                      <p:to>
                                        <p:strVal val="visible"/>
                                      </p:to>
                                    </p:set>
                                    <p:anim calcmode="lin" valueType="num">
                                      <p:cBhvr>
                                        <p:cTn id="56" dur="1000" fill="hold"/>
                                        <p:tgtEl>
                                          <p:spTgt spid="509962"/>
                                        </p:tgtEl>
                                        <p:attrNameLst>
                                          <p:attrName>ppt_x</p:attrName>
                                        </p:attrNameLst>
                                      </p:cBhvr>
                                      <p:tavLst>
                                        <p:tav tm="0">
                                          <p:val>
                                            <p:strVal val="#ppt_x-.2"/>
                                          </p:val>
                                        </p:tav>
                                        <p:tav tm="100000">
                                          <p:val>
                                            <p:strVal val="#ppt_x"/>
                                          </p:val>
                                        </p:tav>
                                      </p:tavLst>
                                    </p:anim>
                                    <p:anim calcmode="lin" valueType="num">
                                      <p:cBhvr>
                                        <p:cTn id="57" dur="1000" fill="hold"/>
                                        <p:tgtEl>
                                          <p:spTgt spid="509962"/>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09962"/>
                                        </p:tgtEl>
                                      </p:cBhvr>
                                    </p:animEffect>
                                  </p:childTnLst>
                                </p:cTn>
                              </p:par>
                            </p:childTnLst>
                          </p:cTn>
                        </p:par>
                        <p:par>
                          <p:cTn id="59" fill="hold">
                            <p:stCondLst>
                              <p:cond delay="11500"/>
                            </p:stCondLst>
                            <p:childTnLst>
                              <p:par>
                                <p:cTn id="60" presetID="1"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childTnLst>
                                </p:cTn>
                              </p:par>
                              <p:par>
                                <p:cTn id="62" presetID="23" presetClass="entr" presetSubtype="16"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childTnLst>
                                </p:cTn>
                              </p:par>
                            </p:childTnLst>
                          </p:cTn>
                        </p:par>
                        <p:par>
                          <p:cTn id="66" fill="hold">
                            <p:stCondLst>
                              <p:cond delay="12000"/>
                            </p:stCondLst>
                            <p:childTnLst>
                              <p:par>
                                <p:cTn id="67" presetID="53" presetClass="exit" presetSubtype="0" fill="hold" nodeType="afterEffect">
                                  <p:stCondLst>
                                    <p:cond delay="2000"/>
                                  </p:stCondLst>
                                  <p:childTnLst>
                                    <p:anim calcmode="lin" valueType="num">
                                      <p:cBhvr>
                                        <p:cTn id="68" dur="500"/>
                                        <p:tgtEl>
                                          <p:spTgt spid="3"/>
                                        </p:tgtEl>
                                        <p:attrNameLst>
                                          <p:attrName>ppt_w</p:attrName>
                                        </p:attrNameLst>
                                      </p:cBhvr>
                                      <p:tavLst>
                                        <p:tav tm="0">
                                          <p:val>
                                            <p:strVal val="ppt_w"/>
                                          </p:val>
                                        </p:tav>
                                        <p:tav tm="100000">
                                          <p:val>
                                            <p:fltVal val="0"/>
                                          </p:val>
                                        </p:tav>
                                      </p:tavLst>
                                    </p:anim>
                                    <p:anim calcmode="lin" valueType="num">
                                      <p:cBhvr>
                                        <p:cTn id="69" dur="500"/>
                                        <p:tgtEl>
                                          <p:spTgt spid="3"/>
                                        </p:tgtEl>
                                        <p:attrNameLst>
                                          <p:attrName>ppt_h</p:attrName>
                                        </p:attrNameLst>
                                      </p:cBhvr>
                                      <p:tavLst>
                                        <p:tav tm="0">
                                          <p:val>
                                            <p:strVal val="ppt_h"/>
                                          </p:val>
                                        </p:tav>
                                        <p:tav tm="100000">
                                          <p:val>
                                            <p:fltVal val="0"/>
                                          </p:val>
                                        </p:tav>
                                      </p:tavLst>
                                    </p:anim>
                                    <p:animEffect transition="out" filter="fade">
                                      <p:cBhvr>
                                        <p:cTn id="70" dur="500"/>
                                        <p:tgtEl>
                                          <p:spTgt spid="3"/>
                                        </p:tgtEl>
                                      </p:cBhvr>
                                    </p:animEffect>
                                    <p:set>
                                      <p:cBhvr>
                                        <p:cTn id="71" dur="1" fill="hold">
                                          <p:stCondLst>
                                            <p:cond delay="499"/>
                                          </p:stCondLst>
                                        </p:cTn>
                                        <p:tgtEl>
                                          <p:spTgt spid="3"/>
                                        </p:tgtEl>
                                        <p:attrNameLst>
                                          <p:attrName>style.visibility</p:attrName>
                                        </p:attrNameLst>
                                      </p:cBhvr>
                                      <p:to>
                                        <p:strVal val="hidden"/>
                                      </p:to>
                                    </p:set>
                                  </p:childTnLst>
                                </p:cTn>
                              </p:par>
                            </p:childTnLst>
                          </p:cTn>
                        </p:par>
                        <p:par>
                          <p:cTn id="72" fill="hold">
                            <p:stCondLst>
                              <p:cond delay="14500"/>
                            </p:stCondLst>
                            <p:childTnLst>
                              <p:par>
                                <p:cTn id="73" presetID="29" presetClass="entr" presetSubtype="0" fill="hold" grpId="0" nodeType="afterEffect">
                                  <p:stCondLst>
                                    <p:cond delay="0"/>
                                  </p:stCondLst>
                                  <p:childTnLst>
                                    <p:set>
                                      <p:cBhvr>
                                        <p:cTn id="74" dur="1" fill="hold">
                                          <p:stCondLst>
                                            <p:cond delay="0"/>
                                          </p:stCondLst>
                                        </p:cTn>
                                        <p:tgtEl>
                                          <p:spTgt spid="509964"/>
                                        </p:tgtEl>
                                        <p:attrNameLst>
                                          <p:attrName>style.visibility</p:attrName>
                                        </p:attrNameLst>
                                      </p:cBhvr>
                                      <p:to>
                                        <p:strVal val="visible"/>
                                      </p:to>
                                    </p:set>
                                    <p:anim calcmode="lin" valueType="num">
                                      <p:cBhvr>
                                        <p:cTn id="75" dur="2000" fill="hold"/>
                                        <p:tgtEl>
                                          <p:spTgt spid="509964"/>
                                        </p:tgtEl>
                                        <p:attrNameLst>
                                          <p:attrName>ppt_x</p:attrName>
                                        </p:attrNameLst>
                                      </p:cBhvr>
                                      <p:tavLst>
                                        <p:tav tm="0">
                                          <p:val>
                                            <p:strVal val="#ppt_x-.2"/>
                                          </p:val>
                                        </p:tav>
                                        <p:tav tm="100000">
                                          <p:val>
                                            <p:strVal val="#ppt_x"/>
                                          </p:val>
                                        </p:tav>
                                      </p:tavLst>
                                    </p:anim>
                                    <p:anim calcmode="lin" valueType="num">
                                      <p:cBhvr>
                                        <p:cTn id="76" dur="2000" fill="hold"/>
                                        <p:tgtEl>
                                          <p:spTgt spid="509964"/>
                                        </p:tgtEl>
                                        <p:attrNameLst>
                                          <p:attrName>ppt_y</p:attrName>
                                        </p:attrNameLst>
                                      </p:cBhvr>
                                      <p:tavLst>
                                        <p:tav tm="0">
                                          <p:val>
                                            <p:strVal val="#ppt_y"/>
                                          </p:val>
                                        </p:tav>
                                        <p:tav tm="100000">
                                          <p:val>
                                            <p:strVal val="#ppt_y"/>
                                          </p:val>
                                        </p:tav>
                                      </p:tavLst>
                                    </p:anim>
                                    <p:animEffect transition="in" filter="wipe(right)" prLst="gradientSize: 0.1">
                                      <p:cBhvr>
                                        <p:cTn id="77" dur="2000"/>
                                        <p:tgtEl>
                                          <p:spTgt spid="509964"/>
                                        </p:tgtEl>
                                      </p:cBhvr>
                                    </p:animEffect>
                                  </p:childTnLst>
                                </p:cTn>
                              </p:par>
                              <p:par>
                                <p:cTn id="78" presetID="1" presetClass="entr" presetSubtype="0" fill="hold" nodeType="withEffect">
                                  <p:stCondLst>
                                    <p:cond delay="0"/>
                                  </p:stCondLst>
                                  <p:childTnLst>
                                    <p:set>
                                      <p:cBhvr>
                                        <p:cTn id="79" dur="1" fill="hold">
                                          <p:stCondLst>
                                            <p:cond delay="0"/>
                                          </p:stCondLst>
                                        </p:cTn>
                                        <p:tgtEl>
                                          <p:spTgt spid="509972"/>
                                        </p:tgtEl>
                                        <p:attrNameLst>
                                          <p:attrName>style.visibility</p:attrName>
                                        </p:attrNameLst>
                                      </p:cBhvr>
                                      <p:to>
                                        <p:strVal val="visible"/>
                                      </p:to>
                                    </p:set>
                                  </p:childTnLst>
                                </p:cTn>
                              </p:par>
                              <p:par>
                                <p:cTn id="80" presetID="0" presetClass="path" presetSubtype="0" accel="50000" decel="50000" fill="hold" nodeType="withEffect">
                                  <p:stCondLst>
                                    <p:cond delay="0"/>
                                  </p:stCondLst>
                                  <p:childTnLst>
                                    <p:animMotion origin="layout" path="M 0.01111 0.05463 C 0.01736 0.06343 0.0243 0.07176 0.06232 0.07616 C 0.10069 0.08056 0.19392 0.08681 0.23871 0.08288 C 0.28316 0.08056 0.2993 0.06783 0.33003 0.05903 C 0.36076 0.05024 0.39323 0.03889 0.42395 0.03102 C 0.45451 0.02223 0.47882 0.01389 0.51406 0.0095 C 0.54965 0.00325 0.59236 0.00186 0.63611 0.0007 " pathEditMode="relative" rAng="0" ptsTypes="aaaaaaA">
                                      <p:cBhvr>
                                        <p:cTn id="81" dur="3000" fill="hold"/>
                                        <p:tgtEl>
                                          <p:spTgt spid="509972"/>
                                        </p:tgtEl>
                                        <p:attrNameLst>
                                          <p:attrName>ppt_x</p:attrName>
                                          <p:attrName>ppt_y</p:attrName>
                                        </p:attrNameLst>
                                      </p:cBhvr>
                                      <p:rCtr x="31300" y="-1100"/>
                                    </p:animMotion>
                                  </p:childTnLst>
                                </p:cTn>
                              </p:par>
                            </p:childTnLst>
                          </p:cTn>
                        </p:par>
                        <p:par>
                          <p:cTn id="82" fill="hold">
                            <p:stCondLst>
                              <p:cond delay="17500"/>
                            </p:stCondLst>
                            <p:childTnLst>
                              <p:par>
                                <p:cTn id="83" presetID="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childTnLst>
                                </p:cTn>
                              </p:par>
                              <p:par>
                                <p:cTn id="85" presetID="23" presetClass="entr" presetSubtype="16"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500" fill="hold"/>
                                        <p:tgtEl>
                                          <p:spTgt spid="8"/>
                                        </p:tgtEl>
                                        <p:attrNameLst>
                                          <p:attrName>ppt_w</p:attrName>
                                        </p:attrNameLst>
                                      </p:cBhvr>
                                      <p:tavLst>
                                        <p:tav tm="0">
                                          <p:val>
                                            <p:fltVal val="0"/>
                                          </p:val>
                                        </p:tav>
                                        <p:tav tm="100000">
                                          <p:val>
                                            <p:strVal val="#ppt_w"/>
                                          </p:val>
                                        </p:tav>
                                      </p:tavLst>
                                    </p:anim>
                                    <p:anim calcmode="lin" valueType="num">
                                      <p:cBhvr>
                                        <p:cTn id="88" dur="500" fill="hold"/>
                                        <p:tgtEl>
                                          <p:spTgt spid="8"/>
                                        </p:tgtEl>
                                        <p:attrNameLst>
                                          <p:attrName>ppt_h</p:attrName>
                                        </p:attrNameLst>
                                      </p:cBhvr>
                                      <p:tavLst>
                                        <p:tav tm="0">
                                          <p:val>
                                            <p:fltVal val="0"/>
                                          </p:val>
                                        </p:tav>
                                        <p:tav tm="100000">
                                          <p:val>
                                            <p:strVal val="#ppt_h"/>
                                          </p:val>
                                        </p:tav>
                                      </p:tavLst>
                                    </p:anim>
                                  </p:childTnLst>
                                </p:cTn>
                              </p:par>
                            </p:childTnLst>
                          </p:cTn>
                        </p:par>
                        <p:par>
                          <p:cTn id="89" fill="hold">
                            <p:stCondLst>
                              <p:cond delay="18000"/>
                            </p:stCondLst>
                            <p:childTnLst>
                              <p:par>
                                <p:cTn id="90" presetID="53" presetClass="exit" presetSubtype="0" fill="hold" nodeType="afterEffect">
                                  <p:stCondLst>
                                    <p:cond delay="2000"/>
                                  </p:stCondLst>
                                  <p:childTnLst>
                                    <p:anim calcmode="lin" valueType="num">
                                      <p:cBhvr>
                                        <p:cTn id="91" dur="500"/>
                                        <p:tgtEl>
                                          <p:spTgt spid="8"/>
                                        </p:tgtEl>
                                        <p:attrNameLst>
                                          <p:attrName>ppt_w</p:attrName>
                                        </p:attrNameLst>
                                      </p:cBhvr>
                                      <p:tavLst>
                                        <p:tav tm="0">
                                          <p:val>
                                            <p:strVal val="ppt_w"/>
                                          </p:val>
                                        </p:tav>
                                        <p:tav tm="100000">
                                          <p:val>
                                            <p:fltVal val="0"/>
                                          </p:val>
                                        </p:tav>
                                      </p:tavLst>
                                    </p:anim>
                                    <p:anim calcmode="lin" valueType="num">
                                      <p:cBhvr>
                                        <p:cTn id="92" dur="500"/>
                                        <p:tgtEl>
                                          <p:spTgt spid="8"/>
                                        </p:tgtEl>
                                        <p:attrNameLst>
                                          <p:attrName>ppt_h</p:attrName>
                                        </p:attrNameLst>
                                      </p:cBhvr>
                                      <p:tavLst>
                                        <p:tav tm="0">
                                          <p:val>
                                            <p:strVal val="ppt_h"/>
                                          </p:val>
                                        </p:tav>
                                        <p:tav tm="100000">
                                          <p:val>
                                            <p:fltVal val="0"/>
                                          </p:val>
                                        </p:tav>
                                      </p:tavLst>
                                    </p:anim>
                                    <p:animEffect transition="out" filter="fade">
                                      <p:cBhvr>
                                        <p:cTn id="93" dur="500"/>
                                        <p:tgtEl>
                                          <p:spTgt spid="8"/>
                                        </p:tgtEl>
                                      </p:cBhvr>
                                    </p:animEffect>
                                    <p:set>
                                      <p:cBhvr>
                                        <p:cTn id="94" dur="1" fill="hold">
                                          <p:stCondLst>
                                            <p:cond delay="499"/>
                                          </p:stCondLst>
                                        </p:cTn>
                                        <p:tgtEl>
                                          <p:spTgt spid="8"/>
                                        </p:tgtEl>
                                        <p:attrNameLst>
                                          <p:attrName>style.visibility</p:attrName>
                                        </p:attrNameLst>
                                      </p:cBhvr>
                                      <p:to>
                                        <p:strVal val="hidden"/>
                                      </p:to>
                                    </p:set>
                                  </p:childTnLst>
                                </p:cTn>
                              </p:par>
                            </p:childTnLst>
                          </p:cTn>
                        </p:par>
                        <p:par>
                          <p:cTn id="95" fill="hold">
                            <p:stCondLst>
                              <p:cond delay="20500"/>
                            </p:stCondLst>
                            <p:childTnLst>
                              <p:par>
                                <p:cTn id="96" presetID="18" presetClass="entr" presetSubtype="12" fill="hold" grpId="0" nodeType="afterEffect">
                                  <p:stCondLst>
                                    <p:cond delay="0"/>
                                  </p:stCondLst>
                                  <p:childTnLst>
                                    <p:set>
                                      <p:cBhvr>
                                        <p:cTn id="97" dur="1" fill="hold">
                                          <p:stCondLst>
                                            <p:cond delay="0"/>
                                          </p:stCondLst>
                                        </p:cTn>
                                        <p:tgtEl>
                                          <p:spTgt spid="509960"/>
                                        </p:tgtEl>
                                        <p:attrNameLst>
                                          <p:attrName>style.visibility</p:attrName>
                                        </p:attrNameLst>
                                      </p:cBhvr>
                                      <p:to>
                                        <p:strVal val="visible"/>
                                      </p:to>
                                    </p:set>
                                    <p:animEffect transition="in" filter="strips(downLeft)">
                                      <p:cBhvr>
                                        <p:cTn id="98" dur="500"/>
                                        <p:tgtEl>
                                          <p:spTgt spid="509960"/>
                                        </p:tgtEl>
                                      </p:cBhvr>
                                    </p:animEffect>
                                  </p:childTnLst>
                                </p:cTn>
                              </p:par>
                            </p:childTnLst>
                          </p:cTn>
                        </p:par>
                        <p:par>
                          <p:cTn id="99" fill="hold">
                            <p:stCondLst>
                              <p:cond delay="21000"/>
                            </p:stCondLst>
                            <p:childTnLst>
                              <p:par>
                                <p:cTn id="100" presetID="1" presetClass="entr" presetSubtype="0" fill="hold" nodeType="afterEffect">
                                  <p:stCondLst>
                                    <p:cond delay="0"/>
                                  </p:stCondLst>
                                  <p:childTnLst>
                                    <p:set>
                                      <p:cBhvr>
                                        <p:cTn id="101" dur="1" fill="hold">
                                          <p:stCondLst>
                                            <p:cond delay="0"/>
                                          </p:stCondLst>
                                        </p:cTn>
                                        <p:tgtEl>
                                          <p:spTgt spid="5"/>
                                        </p:tgtEl>
                                        <p:attrNameLst>
                                          <p:attrName>style.visibility</p:attrName>
                                        </p:attrNameLst>
                                      </p:cBhvr>
                                      <p:to>
                                        <p:strVal val="visible"/>
                                      </p:to>
                                    </p:set>
                                  </p:childTnLst>
                                </p:cTn>
                              </p:par>
                              <p:par>
                                <p:cTn id="102" presetID="23" presetClass="entr" presetSubtype="16"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childTnLst>
                                </p:cTn>
                              </p:par>
                            </p:childTnLst>
                          </p:cTn>
                        </p:par>
                        <p:par>
                          <p:cTn id="106" fill="hold">
                            <p:stCondLst>
                              <p:cond delay="21500"/>
                            </p:stCondLst>
                            <p:childTnLst>
                              <p:par>
                                <p:cTn id="107" presetID="53" presetClass="exit" presetSubtype="0" fill="hold" nodeType="afterEffect">
                                  <p:stCondLst>
                                    <p:cond delay="2000"/>
                                  </p:stCondLst>
                                  <p:childTnLst>
                                    <p:anim calcmode="lin" valueType="num">
                                      <p:cBhvr>
                                        <p:cTn id="108" dur="500"/>
                                        <p:tgtEl>
                                          <p:spTgt spid="5"/>
                                        </p:tgtEl>
                                        <p:attrNameLst>
                                          <p:attrName>ppt_w</p:attrName>
                                        </p:attrNameLst>
                                      </p:cBhvr>
                                      <p:tavLst>
                                        <p:tav tm="0">
                                          <p:val>
                                            <p:strVal val="ppt_w"/>
                                          </p:val>
                                        </p:tav>
                                        <p:tav tm="100000">
                                          <p:val>
                                            <p:fltVal val="0"/>
                                          </p:val>
                                        </p:tav>
                                      </p:tavLst>
                                    </p:anim>
                                    <p:anim calcmode="lin" valueType="num">
                                      <p:cBhvr>
                                        <p:cTn id="109" dur="500"/>
                                        <p:tgtEl>
                                          <p:spTgt spid="5"/>
                                        </p:tgtEl>
                                        <p:attrNameLst>
                                          <p:attrName>ppt_h</p:attrName>
                                        </p:attrNameLst>
                                      </p:cBhvr>
                                      <p:tavLst>
                                        <p:tav tm="0">
                                          <p:val>
                                            <p:strVal val="ppt_h"/>
                                          </p:val>
                                        </p:tav>
                                        <p:tav tm="100000">
                                          <p:val>
                                            <p:fltVal val="0"/>
                                          </p:val>
                                        </p:tav>
                                      </p:tavLst>
                                    </p:anim>
                                    <p:animEffect transition="out" filter="fade">
                                      <p:cBhvr>
                                        <p:cTn id="110" dur="500"/>
                                        <p:tgtEl>
                                          <p:spTgt spid="5"/>
                                        </p:tgtEl>
                                      </p:cBhvr>
                                    </p:animEffect>
                                    <p:set>
                                      <p:cBhvr>
                                        <p:cTn id="111" dur="1" fill="hold">
                                          <p:stCondLst>
                                            <p:cond delay="499"/>
                                          </p:stCondLst>
                                        </p:cTn>
                                        <p:tgtEl>
                                          <p:spTgt spid="5"/>
                                        </p:tgtEl>
                                        <p:attrNameLst>
                                          <p:attrName>style.visibility</p:attrName>
                                        </p:attrNameLst>
                                      </p:cBhvr>
                                      <p:to>
                                        <p:strVal val="hidden"/>
                                      </p:to>
                                    </p:set>
                                  </p:childTnLst>
                                </p:cTn>
                              </p:par>
                            </p:childTnLst>
                          </p:cTn>
                        </p:par>
                        <p:par>
                          <p:cTn id="112" fill="hold">
                            <p:stCondLst>
                              <p:cond delay="24000"/>
                            </p:stCondLst>
                            <p:childTnLst>
                              <p:par>
                                <p:cTn id="113" presetID="29" presetClass="entr" presetSubtype="0" fill="hold" grpId="0" nodeType="afterEffect">
                                  <p:stCondLst>
                                    <p:cond delay="0"/>
                                  </p:stCondLst>
                                  <p:childTnLst>
                                    <p:set>
                                      <p:cBhvr>
                                        <p:cTn id="114" dur="1" fill="hold">
                                          <p:stCondLst>
                                            <p:cond delay="0"/>
                                          </p:stCondLst>
                                        </p:cTn>
                                        <p:tgtEl>
                                          <p:spTgt spid="509963"/>
                                        </p:tgtEl>
                                        <p:attrNameLst>
                                          <p:attrName>style.visibility</p:attrName>
                                        </p:attrNameLst>
                                      </p:cBhvr>
                                      <p:to>
                                        <p:strVal val="visible"/>
                                      </p:to>
                                    </p:set>
                                    <p:anim calcmode="lin" valueType="num">
                                      <p:cBhvr>
                                        <p:cTn id="115" dur="1000" fill="hold"/>
                                        <p:tgtEl>
                                          <p:spTgt spid="509963"/>
                                        </p:tgtEl>
                                        <p:attrNameLst>
                                          <p:attrName>ppt_x</p:attrName>
                                        </p:attrNameLst>
                                      </p:cBhvr>
                                      <p:tavLst>
                                        <p:tav tm="0">
                                          <p:val>
                                            <p:strVal val="#ppt_x-.2"/>
                                          </p:val>
                                        </p:tav>
                                        <p:tav tm="100000">
                                          <p:val>
                                            <p:strVal val="#ppt_x"/>
                                          </p:val>
                                        </p:tav>
                                      </p:tavLst>
                                    </p:anim>
                                    <p:anim calcmode="lin" valueType="num">
                                      <p:cBhvr>
                                        <p:cTn id="116" dur="1000" fill="hold"/>
                                        <p:tgtEl>
                                          <p:spTgt spid="509963"/>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509963"/>
                                        </p:tgtEl>
                                      </p:cBhvr>
                                    </p:animEffect>
                                  </p:childTnLst>
                                </p:cTn>
                              </p:par>
                            </p:childTnLst>
                          </p:cTn>
                        </p:par>
                        <p:par>
                          <p:cTn id="118" fill="hold">
                            <p:stCondLst>
                              <p:cond delay="25000"/>
                            </p:stCondLst>
                            <p:childTnLst>
                              <p:par>
                                <p:cTn id="119" presetID="1" presetClass="entr" presetSubtype="0" fill="hold" nodeType="afterEffect">
                                  <p:stCondLst>
                                    <p:cond delay="0"/>
                                  </p:stCondLst>
                                  <p:childTnLst>
                                    <p:set>
                                      <p:cBhvr>
                                        <p:cTn id="120" dur="1" fill="hold">
                                          <p:stCondLst>
                                            <p:cond delay="0"/>
                                          </p:stCondLst>
                                        </p:cTn>
                                        <p:tgtEl>
                                          <p:spTgt spid="6"/>
                                        </p:tgtEl>
                                        <p:attrNameLst>
                                          <p:attrName>style.visibility</p:attrName>
                                        </p:attrNameLst>
                                      </p:cBhvr>
                                      <p:to>
                                        <p:strVal val="visible"/>
                                      </p:to>
                                    </p:set>
                                  </p:childTnLst>
                                </p:cTn>
                              </p:par>
                              <p:par>
                                <p:cTn id="121" presetID="23" presetClass="entr" presetSubtype="16" fill="hold" nodeType="with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500" fill="hold"/>
                                        <p:tgtEl>
                                          <p:spTgt spid="6"/>
                                        </p:tgtEl>
                                        <p:attrNameLst>
                                          <p:attrName>ppt_w</p:attrName>
                                        </p:attrNameLst>
                                      </p:cBhvr>
                                      <p:tavLst>
                                        <p:tav tm="0">
                                          <p:val>
                                            <p:fltVal val="0"/>
                                          </p:val>
                                        </p:tav>
                                        <p:tav tm="100000">
                                          <p:val>
                                            <p:strVal val="#ppt_w"/>
                                          </p:val>
                                        </p:tav>
                                      </p:tavLst>
                                    </p:anim>
                                    <p:anim calcmode="lin" valueType="num">
                                      <p:cBhvr>
                                        <p:cTn id="124" dur="500" fill="hold"/>
                                        <p:tgtEl>
                                          <p:spTgt spid="6"/>
                                        </p:tgtEl>
                                        <p:attrNameLst>
                                          <p:attrName>ppt_h</p:attrName>
                                        </p:attrNameLst>
                                      </p:cBhvr>
                                      <p:tavLst>
                                        <p:tav tm="0">
                                          <p:val>
                                            <p:fltVal val="0"/>
                                          </p:val>
                                        </p:tav>
                                        <p:tav tm="100000">
                                          <p:val>
                                            <p:strVal val="#ppt_h"/>
                                          </p:val>
                                        </p:tav>
                                      </p:tavLst>
                                    </p:anim>
                                  </p:childTnLst>
                                </p:cTn>
                              </p:par>
                            </p:childTnLst>
                          </p:cTn>
                        </p:par>
                        <p:par>
                          <p:cTn id="125" fill="hold">
                            <p:stCondLst>
                              <p:cond delay="25500"/>
                            </p:stCondLst>
                            <p:childTnLst>
                              <p:par>
                                <p:cTn id="126" presetID="53" presetClass="exit" presetSubtype="0" fill="hold" nodeType="afterEffect">
                                  <p:stCondLst>
                                    <p:cond delay="2000"/>
                                  </p:stCondLst>
                                  <p:childTnLst>
                                    <p:anim calcmode="lin" valueType="num">
                                      <p:cBhvr>
                                        <p:cTn id="127" dur="500"/>
                                        <p:tgtEl>
                                          <p:spTgt spid="6"/>
                                        </p:tgtEl>
                                        <p:attrNameLst>
                                          <p:attrName>ppt_w</p:attrName>
                                        </p:attrNameLst>
                                      </p:cBhvr>
                                      <p:tavLst>
                                        <p:tav tm="0">
                                          <p:val>
                                            <p:strVal val="ppt_w"/>
                                          </p:val>
                                        </p:tav>
                                        <p:tav tm="100000">
                                          <p:val>
                                            <p:fltVal val="0"/>
                                          </p:val>
                                        </p:tav>
                                      </p:tavLst>
                                    </p:anim>
                                    <p:anim calcmode="lin" valueType="num">
                                      <p:cBhvr>
                                        <p:cTn id="128" dur="500"/>
                                        <p:tgtEl>
                                          <p:spTgt spid="6"/>
                                        </p:tgtEl>
                                        <p:attrNameLst>
                                          <p:attrName>ppt_h</p:attrName>
                                        </p:attrNameLst>
                                      </p:cBhvr>
                                      <p:tavLst>
                                        <p:tav tm="0">
                                          <p:val>
                                            <p:strVal val="ppt_h"/>
                                          </p:val>
                                        </p:tav>
                                        <p:tav tm="100000">
                                          <p:val>
                                            <p:fltVal val="0"/>
                                          </p:val>
                                        </p:tav>
                                      </p:tavLst>
                                    </p:anim>
                                    <p:animEffect transition="out" filter="fade">
                                      <p:cBhvr>
                                        <p:cTn id="129" dur="500"/>
                                        <p:tgtEl>
                                          <p:spTgt spid="6"/>
                                        </p:tgtEl>
                                      </p:cBhvr>
                                    </p:animEffect>
                                    <p:set>
                                      <p:cBhvr>
                                        <p:cTn id="130" dur="1" fill="hold">
                                          <p:stCondLst>
                                            <p:cond delay="499"/>
                                          </p:stCondLst>
                                        </p:cTn>
                                        <p:tgtEl>
                                          <p:spTgt spid="6"/>
                                        </p:tgtEl>
                                        <p:attrNameLst>
                                          <p:attrName>style.visibility</p:attrName>
                                        </p:attrNameLst>
                                      </p:cBhvr>
                                      <p:to>
                                        <p:strVal val="hidden"/>
                                      </p:to>
                                    </p:set>
                                  </p:childTnLst>
                                </p:cTn>
                              </p:par>
                            </p:childTnLst>
                          </p:cTn>
                        </p:par>
                        <p:par>
                          <p:cTn id="131" fill="hold">
                            <p:stCondLst>
                              <p:cond delay="28000"/>
                            </p:stCondLst>
                            <p:childTnLst>
                              <p:par>
                                <p:cTn id="132" presetID="18" presetClass="entr" presetSubtype="12" fill="hold" grpId="0" nodeType="afterEffect">
                                  <p:stCondLst>
                                    <p:cond delay="0"/>
                                  </p:stCondLst>
                                  <p:childTnLst>
                                    <p:set>
                                      <p:cBhvr>
                                        <p:cTn id="133" dur="1" fill="hold">
                                          <p:stCondLst>
                                            <p:cond delay="0"/>
                                          </p:stCondLst>
                                        </p:cTn>
                                        <p:tgtEl>
                                          <p:spTgt spid="509965"/>
                                        </p:tgtEl>
                                        <p:attrNameLst>
                                          <p:attrName>style.visibility</p:attrName>
                                        </p:attrNameLst>
                                      </p:cBhvr>
                                      <p:to>
                                        <p:strVal val="visible"/>
                                      </p:to>
                                    </p:set>
                                    <p:animEffect transition="in" filter="strips(downLeft)">
                                      <p:cBhvr>
                                        <p:cTn id="134" dur="500"/>
                                        <p:tgtEl>
                                          <p:spTgt spid="509965"/>
                                        </p:tgtEl>
                                      </p:cBhvr>
                                    </p:animEffect>
                                  </p:childTnLst>
                                </p:cTn>
                              </p:par>
                            </p:childTnLst>
                          </p:cTn>
                        </p:par>
                        <p:par>
                          <p:cTn id="135" fill="hold">
                            <p:stCondLst>
                              <p:cond delay="28500"/>
                            </p:stCondLst>
                            <p:childTnLst>
                              <p:par>
                                <p:cTn id="136" presetID="18" presetClass="entr" presetSubtype="12" fill="hold" grpId="0" nodeType="afterEffect">
                                  <p:stCondLst>
                                    <p:cond delay="500"/>
                                  </p:stCondLst>
                                  <p:childTnLst>
                                    <p:set>
                                      <p:cBhvr>
                                        <p:cTn id="137" dur="1" fill="hold">
                                          <p:stCondLst>
                                            <p:cond delay="0"/>
                                          </p:stCondLst>
                                        </p:cTn>
                                        <p:tgtEl>
                                          <p:spTgt spid="509961"/>
                                        </p:tgtEl>
                                        <p:attrNameLst>
                                          <p:attrName>style.visibility</p:attrName>
                                        </p:attrNameLst>
                                      </p:cBhvr>
                                      <p:to>
                                        <p:strVal val="visible"/>
                                      </p:to>
                                    </p:set>
                                    <p:animEffect transition="in" filter="strips(downLeft)">
                                      <p:cBhvr>
                                        <p:cTn id="138" dur="500"/>
                                        <p:tgtEl>
                                          <p:spTgt spid="509961"/>
                                        </p:tgtEl>
                                      </p:cBhvr>
                                    </p:animEffect>
                                  </p:childTnLst>
                                </p:cTn>
                              </p:par>
                            </p:childTnLst>
                          </p:cTn>
                        </p:par>
                        <p:par>
                          <p:cTn id="139" fill="hold">
                            <p:stCondLst>
                              <p:cond delay="29500"/>
                            </p:stCondLst>
                            <p:childTnLst>
                              <p:par>
                                <p:cTn id="140" presetID="1" presetClass="entr" presetSubtype="0" fill="hold" nodeType="afterEffect">
                                  <p:stCondLst>
                                    <p:cond delay="0"/>
                                  </p:stCondLst>
                                  <p:childTnLst>
                                    <p:set>
                                      <p:cBhvr>
                                        <p:cTn id="141" dur="1" fill="hold">
                                          <p:stCondLst>
                                            <p:cond delay="0"/>
                                          </p:stCondLst>
                                        </p:cTn>
                                        <p:tgtEl>
                                          <p:spTgt spid="509985"/>
                                        </p:tgtEl>
                                        <p:attrNameLst>
                                          <p:attrName>style.visibility</p:attrName>
                                        </p:attrNameLst>
                                      </p:cBhvr>
                                      <p:to>
                                        <p:strVal val="visible"/>
                                      </p:to>
                                    </p:set>
                                  </p:childTnLst>
                                  <p:subTnLst>
                                    <p:set>
                                      <p:cBhvr override="childStyle">
                                        <p:cTn dur="1" fill="hold" display="0" masterRel="nextClick" afterEffect="1"/>
                                        <p:tgtEl>
                                          <p:spTgt spid="509985"/>
                                        </p:tgtEl>
                                        <p:attrNameLst>
                                          <p:attrName>style.visibility</p:attrName>
                                        </p:attrNameLst>
                                      </p:cBhvr>
                                      <p:to>
                                        <p:strVal val="hidden"/>
                                      </p:to>
                                    </p:set>
                                  </p:subTnLst>
                                </p:cTn>
                              </p:par>
                              <p:par>
                                <p:cTn id="142" presetID="0" presetClass="path" presetSubtype="0" accel="50000" decel="50000" fill="hold" nodeType="withEffect">
                                  <p:stCondLst>
                                    <p:cond delay="0"/>
                                  </p:stCondLst>
                                  <p:childTnLst>
                                    <p:animMotion origin="layout" path="M 0.025 -0.0963 C -0.01407 -0.06319 -0.05295 -0.02986 -0.10278 -0.00926 C -0.15261 0.01134 -0.21615 0.02222 -0.27379 0.02778 C -0.33108 0.03333 -0.39584 0.03866 -0.44723 0.02408 C -0.49861 0.00949 -0.54254 -0.01967 -0.58195 -0.05926 C -0.62136 -0.09884 -0.65243 -0.15602 -0.68334 -0.21296 " pathEditMode="relative" rAng="0" ptsTypes="aaaaaA">
                                      <p:cBhvr>
                                        <p:cTn id="143" dur="3000" fill="hold"/>
                                        <p:tgtEl>
                                          <p:spTgt spid="509985"/>
                                        </p:tgtEl>
                                        <p:attrNameLst>
                                          <p:attrName>ppt_x</p:attrName>
                                          <p:attrName>ppt_y</p:attrName>
                                        </p:attrNameLst>
                                      </p:cBhvr>
                                      <p:rCtr x="-35400" y="900"/>
                                    </p:animMotion>
                                  </p:childTnLst>
                                  <p:subTnLst>
                                    <p:set>
                                      <p:cBhvr override="childStyle">
                                        <p:cTn dur="1" fill="hold" display="0" masterRel="sameClick" afterEffect="1">
                                          <p:stCondLst>
                                            <p:cond evt="end" delay="0">
                                              <p:tn val="142"/>
                                            </p:cond>
                                          </p:stCondLst>
                                        </p:cTn>
                                        <p:tgtEl>
                                          <p:spTgt spid="50998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8" grpId="0" animBg="1"/>
      <p:bldP spid="509959" grpId="0" animBg="1"/>
      <p:bldP spid="509960" grpId="0" animBg="1"/>
      <p:bldP spid="509961" grpId="0" animBg="1"/>
      <p:bldP spid="509962" grpId="0" animBg="1"/>
      <p:bldP spid="509963" grpId="0" animBg="1"/>
      <p:bldP spid="509964" grpId="0" animBg="1"/>
      <p:bldP spid="5099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1868992" y="421118"/>
            <a:ext cx="6900357" cy="792163"/>
          </a:xfrm>
        </p:spPr>
        <p:txBody>
          <a:bodyPr/>
          <a:lstStyle/>
          <a:p>
            <a:r>
              <a:rPr lang="en-US" dirty="0" smtClean="0"/>
              <a:t>Benefits</a:t>
            </a:r>
          </a:p>
        </p:txBody>
      </p:sp>
      <p:sp>
        <p:nvSpPr>
          <p:cNvPr id="24579" name="Rectangle 3"/>
          <p:cNvSpPr>
            <a:spLocks noGrp="1" noChangeAspect="1"/>
          </p:cNvSpPr>
          <p:nvPr>
            <p:ph type="body" idx="1"/>
          </p:nvPr>
        </p:nvSpPr>
        <p:spPr>
          <a:xfrm>
            <a:off x="573088" y="1537398"/>
            <a:ext cx="8342312" cy="5103115"/>
          </a:xfrm>
          <a:noFill/>
        </p:spPr>
        <p:txBody>
          <a:bodyPr wrap="none"/>
          <a:lstStyle/>
          <a:p>
            <a:r>
              <a:rPr lang="en-GB" dirty="0" smtClean="0"/>
              <a:t>Collaborative planning:</a:t>
            </a:r>
          </a:p>
          <a:p>
            <a:pPr lvl="2"/>
            <a:r>
              <a:rPr lang="en-GB" dirty="0" smtClean="0"/>
              <a:t>Optimisation production run length + combining</a:t>
            </a:r>
          </a:p>
          <a:p>
            <a:pPr lvl="2"/>
            <a:r>
              <a:rPr lang="en-GB" dirty="0" smtClean="0"/>
              <a:t>Working Capital reduction </a:t>
            </a:r>
          </a:p>
          <a:p>
            <a:pPr lvl="2"/>
            <a:r>
              <a:rPr lang="en-GB" dirty="0" smtClean="0"/>
              <a:t>Reduction # rush orders</a:t>
            </a:r>
          </a:p>
          <a:p>
            <a:pPr lvl="2"/>
            <a:r>
              <a:rPr lang="en-GB" dirty="0" smtClean="0"/>
              <a:t>Improved asset utilisation</a:t>
            </a:r>
          </a:p>
          <a:p>
            <a:r>
              <a:rPr lang="en-GB" dirty="0" smtClean="0"/>
              <a:t>SMI:</a:t>
            </a:r>
          </a:p>
          <a:p>
            <a:pPr lvl="2"/>
            <a:r>
              <a:rPr lang="en-GB" dirty="0" smtClean="0"/>
              <a:t>Reduction # rush deliveries</a:t>
            </a:r>
          </a:p>
          <a:p>
            <a:pPr lvl="2"/>
            <a:r>
              <a:rPr lang="en-GB" dirty="0" smtClean="0"/>
              <a:t>Optimisation truckloads</a:t>
            </a:r>
          </a:p>
          <a:p>
            <a:r>
              <a:rPr lang="en-GB" dirty="0" smtClean="0"/>
              <a:t>General:</a:t>
            </a:r>
          </a:p>
          <a:p>
            <a:pPr lvl="2"/>
            <a:r>
              <a:rPr lang="en-GB" dirty="0" smtClean="0"/>
              <a:t>Improved service levels</a:t>
            </a:r>
          </a:p>
          <a:p>
            <a:pPr lvl="2"/>
            <a:r>
              <a:rPr lang="en-GB" dirty="0" smtClean="0"/>
              <a:t>Benefits of automation information exchange</a:t>
            </a:r>
          </a:p>
          <a:p>
            <a:pPr lvl="2"/>
            <a:r>
              <a:rPr lang="en-GB" dirty="0" smtClean="0"/>
              <a:t>More time for SC improvement</a:t>
            </a:r>
          </a:p>
          <a:p>
            <a:pPr lvl="2"/>
            <a:r>
              <a:rPr lang="en-GB" dirty="0" smtClean="0"/>
              <a:t>1 way of working  for suppliers and sourcing units</a:t>
            </a:r>
          </a:p>
        </p:txBody>
      </p:sp>
      <p:sp>
        <p:nvSpPr>
          <p:cNvPr id="4" name="Oval 3"/>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57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7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579">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5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Rectangle 3"/>
          <p:cNvSpPr>
            <a:spLocks noGrp="1" noChangeArrowheads="1"/>
          </p:cNvSpPr>
          <p:nvPr>
            <p:ph type="body" idx="1"/>
          </p:nvPr>
        </p:nvSpPr>
        <p:spPr>
          <a:xfrm>
            <a:off x="313090" y="2745821"/>
            <a:ext cx="7699375" cy="2158036"/>
          </a:xfrm>
        </p:spPr>
        <p:txBody>
          <a:bodyPr/>
          <a:lstStyle/>
          <a:p>
            <a:pPr marL="444500" indent="-444500">
              <a:buFontTx/>
              <a:buNone/>
            </a:pPr>
            <a:r>
              <a:rPr lang="en-GB" sz="2400" dirty="0"/>
              <a:t>Our world is changing:</a:t>
            </a:r>
          </a:p>
          <a:p>
            <a:pPr marL="990600" lvl="1" indent="-366713">
              <a:spcBef>
                <a:spcPct val="50000"/>
              </a:spcBef>
              <a:buBlip>
                <a:blip r:embed="rId2"/>
              </a:buBlip>
            </a:pPr>
            <a:r>
              <a:rPr lang="en-GB" sz="2000" kern="1200" dirty="0">
                <a:solidFill>
                  <a:schemeClr val="tx1"/>
                </a:solidFill>
                <a:latin typeface="Arial" charset="0"/>
                <a:ea typeface="+mn-ea"/>
                <a:cs typeface="+mn-cs"/>
              </a:rPr>
              <a:t>Globalisation</a:t>
            </a:r>
          </a:p>
          <a:p>
            <a:pPr marL="990600" lvl="1" indent="-366713">
              <a:spcBef>
                <a:spcPct val="50000"/>
              </a:spcBef>
              <a:buBlip>
                <a:blip r:embed="rId2"/>
              </a:buBlip>
            </a:pPr>
            <a:r>
              <a:rPr lang="en-GB" sz="2000" kern="1200" dirty="0">
                <a:solidFill>
                  <a:schemeClr val="tx1"/>
                </a:solidFill>
                <a:latin typeface="Arial" charset="0"/>
                <a:ea typeface="+mn-ea"/>
                <a:cs typeface="+mn-cs"/>
              </a:rPr>
              <a:t>Speed of Technology</a:t>
            </a:r>
          </a:p>
          <a:p>
            <a:pPr marL="990600" lvl="1" indent="-366713">
              <a:spcBef>
                <a:spcPct val="50000"/>
              </a:spcBef>
              <a:buBlip>
                <a:blip r:embed="rId2"/>
              </a:buBlip>
            </a:pPr>
            <a:r>
              <a:rPr lang="en-GB" sz="2000" kern="1200" dirty="0">
                <a:solidFill>
                  <a:schemeClr val="tx1"/>
                </a:solidFill>
                <a:latin typeface="Arial" charset="0"/>
                <a:ea typeface="+mn-ea"/>
                <a:cs typeface="+mn-cs"/>
              </a:rPr>
              <a:t>Volatile Energy Costs and Dwindling Supplies</a:t>
            </a:r>
          </a:p>
          <a:p>
            <a:pPr marL="444500" indent="-444500"/>
            <a:endParaRPr lang="fr-CH" sz="2400" dirty="0"/>
          </a:p>
          <a:p>
            <a:pPr marL="444500" indent="-444500">
              <a:buFontTx/>
              <a:buNone/>
            </a:pPr>
            <a:endParaRPr lang="en-GB" sz="2400" dirty="0"/>
          </a:p>
        </p:txBody>
      </p:sp>
      <p:sp>
        <p:nvSpPr>
          <p:cNvPr id="489477" name="Rectangle 5"/>
          <p:cNvSpPr>
            <a:spLocks noGrp="1" noChangeArrowheads="1"/>
          </p:cNvSpPr>
          <p:nvPr>
            <p:ph type="title"/>
          </p:nvPr>
        </p:nvSpPr>
        <p:spPr>
          <a:xfrm>
            <a:off x="1708030" y="531757"/>
            <a:ext cx="7316908" cy="846137"/>
          </a:xfrm>
          <a:noFill/>
          <a:ln/>
        </p:spPr>
        <p:txBody>
          <a:bodyPr/>
          <a:lstStyle/>
          <a:p>
            <a:pPr>
              <a:lnSpc>
                <a:spcPct val="60000"/>
              </a:lnSpc>
            </a:pPr>
            <a:r>
              <a:rPr lang="en-GB" b="0" dirty="0" smtClean="0"/>
              <a:t>2020 The </a:t>
            </a:r>
            <a:r>
              <a:rPr lang="en-GB" b="0" dirty="0"/>
              <a:t>Future Value Chain</a:t>
            </a:r>
            <a:br>
              <a:rPr lang="en-GB" b="0" dirty="0"/>
            </a:br>
            <a:endParaRPr lang="en-GB" sz="1800" dirty="0"/>
          </a:p>
        </p:txBody>
      </p:sp>
      <p:sp>
        <p:nvSpPr>
          <p:cNvPr id="489478" name="Rectangle 6"/>
          <p:cNvSpPr>
            <a:spLocks noChangeArrowheads="1"/>
          </p:cNvSpPr>
          <p:nvPr/>
        </p:nvSpPr>
        <p:spPr bwMode="auto">
          <a:xfrm>
            <a:off x="422274" y="4599296"/>
            <a:ext cx="8721725" cy="2258704"/>
          </a:xfrm>
          <a:prstGeom prst="rect">
            <a:avLst/>
          </a:prstGeom>
          <a:noFill/>
          <a:ln w="9525">
            <a:noFill/>
            <a:miter lim="800000"/>
            <a:headEnd/>
            <a:tailEnd/>
          </a:ln>
          <a:effectLst/>
        </p:spPr>
        <p:txBody>
          <a:bodyPr lIns="0" tIns="0" rIns="0" bIns="0"/>
          <a:lstStyle/>
          <a:p>
            <a:pPr marL="444500" indent="-444500">
              <a:spcBef>
                <a:spcPct val="50000"/>
              </a:spcBef>
            </a:pPr>
            <a:r>
              <a:rPr lang="en-GB" sz="2400" dirty="0">
                <a:solidFill>
                  <a:schemeClr val="tx1"/>
                </a:solidFill>
              </a:rPr>
              <a:t>What do we need to do?</a:t>
            </a:r>
          </a:p>
          <a:p>
            <a:pPr marL="990600" lvl="1" indent="-366713">
              <a:lnSpc>
                <a:spcPct val="70000"/>
              </a:lnSpc>
              <a:spcBef>
                <a:spcPct val="50000"/>
              </a:spcBef>
              <a:buFontTx/>
              <a:buBlip>
                <a:blip r:embed="rId2"/>
              </a:buBlip>
            </a:pPr>
            <a:r>
              <a:rPr lang="en-GB" sz="2000" dirty="0">
                <a:solidFill>
                  <a:schemeClr val="tx1"/>
                </a:solidFill>
              </a:rPr>
              <a:t>Develop new ways of working</a:t>
            </a:r>
            <a:r>
              <a:rPr lang="en-GB" sz="1400" dirty="0">
                <a:solidFill>
                  <a:schemeClr val="tx1"/>
                </a:solidFill>
              </a:rPr>
              <a:t> – sustainable changes in culture and collaborative business planning, synchronised production</a:t>
            </a:r>
            <a:r>
              <a:rPr lang="en-GB" sz="2800" dirty="0">
                <a:solidFill>
                  <a:schemeClr val="tx1"/>
                </a:solidFill>
              </a:rPr>
              <a:t> </a:t>
            </a:r>
            <a:endParaRPr lang="en-GB" sz="2000" dirty="0">
              <a:solidFill>
                <a:schemeClr val="tx1"/>
              </a:solidFill>
            </a:endParaRPr>
          </a:p>
          <a:p>
            <a:pPr marL="990600" lvl="1" indent="-366713">
              <a:spcBef>
                <a:spcPct val="50000"/>
              </a:spcBef>
              <a:buFontTx/>
              <a:buBlip>
                <a:blip r:embed="rId2"/>
              </a:buBlip>
            </a:pPr>
            <a:r>
              <a:rPr lang="en-GB" sz="2000" dirty="0">
                <a:solidFill>
                  <a:schemeClr val="tx1"/>
                </a:solidFill>
              </a:rPr>
              <a:t>Freely share information</a:t>
            </a:r>
            <a:r>
              <a:rPr lang="en-GB" sz="1400" dirty="0">
                <a:solidFill>
                  <a:schemeClr val="tx1"/>
                </a:solidFill>
              </a:rPr>
              <a:t> – manage increasing complexity through transparency</a:t>
            </a:r>
          </a:p>
          <a:p>
            <a:pPr marL="990600" lvl="1" indent="-366713">
              <a:spcBef>
                <a:spcPct val="50000"/>
              </a:spcBef>
              <a:buFontTx/>
              <a:buBlip>
                <a:blip r:embed="rId2"/>
              </a:buBlip>
            </a:pPr>
            <a:r>
              <a:rPr lang="en-GB" sz="2000" dirty="0">
                <a:solidFill>
                  <a:schemeClr val="tx1"/>
                </a:solidFill>
              </a:rPr>
              <a:t>Redefine the value chain</a:t>
            </a:r>
            <a:r>
              <a:rPr lang="en-GB" sz="1400" dirty="0">
                <a:solidFill>
                  <a:schemeClr val="tx1"/>
                </a:solidFill>
              </a:rPr>
              <a:t> – sustainability </a:t>
            </a:r>
          </a:p>
          <a:p>
            <a:pPr marL="444500" indent="-444500">
              <a:spcBef>
                <a:spcPct val="50000"/>
              </a:spcBef>
            </a:pPr>
            <a:endParaRPr lang="en-GB" sz="2400" dirty="0">
              <a:solidFill>
                <a:schemeClr val="tx1"/>
              </a:solidFill>
            </a:endParaRPr>
          </a:p>
        </p:txBody>
      </p:sp>
      <p:sp>
        <p:nvSpPr>
          <p:cNvPr id="6" name="Oval 5"/>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275" y="179782"/>
            <a:ext cx="2089554" cy="30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2274" y="1347017"/>
            <a:ext cx="6306072" cy="1323439"/>
          </a:xfrm>
          <a:prstGeom prst="rect">
            <a:avLst/>
          </a:prstGeom>
          <a:noFill/>
          <a:ln>
            <a:solidFill>
              <a:srgbClr val="000000"/>
            </a:solidFill>
          </a:ln>
        </p:spPr>
        <p:txBody>
          <a:bodyPr wrap="square" rtlCol="0">
            <a:spAutoFit/>
          </a:bodyPr>
          <a:lstStyle/>
          <a:p>
            <a:pPr algn="just"/>
            <a:r>
              <a:rPr lang="en-GB" sz="1600" dirty="0">
                <a:solidFill>
                  <a:srgbClr val="000000"/>
                </a:solidFill>
              </a:rPr>
              <a:t>What do you want to achieve in 2020? Are you focused on </a:t>
            </a:r>
            <a:r>
              <a:rPr lang="en-GB" sz="1600" dirty="0" smtClean="0">
                <a:solidFill>
                  <a:srgbClr val="000000"/>
                </a:solidFill>
              </a:rPr>
              <a:t>making your </a:t>
            </a:r>
            <a:r>
              <a:rPr lang="en-GB" sz="1600" dirty="0">
                <a:solidFill>
                  <a:srgbClr val="000000"/>
                </a:solidFill>
              </a:rPr>
              <a:t>business more sustainable, optimizing a new shared </a:t>
            </a:r>
            <a:r>
              <a:rPr lang="en-GB" sz="1600" dirty="0" smtClean="0">
                <a:solidFill>
                  <a:srgbClr val="000000"/>
                </a:solidFill>
              </a:rPr>
              <a:t>supply chain</a:t>
            </a:r>
            <a:r>
              <a:rPr lang="en-GB" sz="1600" dirty="0">
                <a:solidFill>
                  <a:srgbClr val="000000"/>
                </a:solidFill>
              </a:rPr>
              <a:t>, engaging with technology-enabled consumers or </a:t>
            </a:r>
            <a:r>
              <a:rPr lang="en-GB" sz="1600" dirty="0" smtClean="0">
                <a:solidFill>
                  <a:srgbClr val="000000"/>
                </a:solidFill>
              </a:rPr>
              <a:t>helping consumers </a:t>
            </a:r>
            <a:r>
              <a:rPr lang="en-GB" sz="1600" dirty="0">
                <a:solidFill>
                  <a:srgbClr val="000000"/>
                </a:solidFill>
              </a:rPr>
              <a:t>improve their health and wellbeing? Do you expect </a:t>
            </a:r>
            <a:r>
              <a:rPr lang="en-GB" sz="1600" dirty="0" smtClean="0">
                <a:solidFill>
                  <a:srgbClr val="000000"/>
                </a:solidFill>
              </a:rPr>
              <a:t>to achieve </a:t>
            </a:r>
            <a:r>
              <a:rPr lang="en-GB" sz="1600" dirty="0">
                <a:solidFill>
                  <a:srgbClr val="000000"/>
                </a:solidFill>
              </a:rPr>
              <a:t>all this by yourself, or will you look for collaboration?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9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1604963" y="393700"/>
            <a:ext cx="7145337" cy="762000"/>
          </a:xfrm>
        </p:spPr>
        <p:txBody>
          <a:bodyPr/>
          <a:lstStyle/>
          <a:p>
            <a:pPr eaLnBrk="1" hangingPunct="1"/>
            <a:r>
              <a:rPr lang="en-US" dirty="0" smtClean="0"/>
              <a:t>The GUSI Movie</a:t>
            </a:r>
          </a:p>
        </p:txBody>
      </p:sp>
      <p:sp>
        <p:nvSpPr>
          <p:cNvPr id="14339" name="Espace réservé du numéro de diapositive 3"/>
          <p:cNvSpPr>
            <a:spLocks noGrp="1"/>
          </p:cNvSpPr>
          <p:nvPr>
            <p:ph type="sldNum" sz="quarter" idx="4294967295"/>
          </p:nvPr>
        </p:nvSpPr>
        <p:spPr>
          <a:xfrm>
            <a:off x="8229600" y="6534150"/>
            <a:ext cx="914400" cy="323850"/>
          </a:xfrm>
          <a:prstGeom prst="rect">
            <a:avLst/>
          </a:prstGeom>
          <a:noFill/>
        </p:spPr>
        <p:txBody>
          <a:bodyPr/>
          <a:lstStyle/>
          <a:p>
            <a:fld id="{A9119F75-DB6A-4520-99EC-4B4629DBC409}" type="slidenum">
              <a:rPr lang="en-US" smtClean="0"/>
              <a:pPr/>
              <a:t>28</a:t>
            </a:fld>
            <a:endParaRPr lang="en-US" smtClean="0"/>
          </a:p>
        </p:txBody>
      </p:sp>
      <p:pic>
        <p:nvPicPr>
          <p:cNvPr id="14340" name="Picture 13" descr="flacons_000004784870Medium.jpg"/>
          <p:cNvPicPr>
            <a:picLocks noChangeAspect="1"/>
          </p:cNvPicPr>
          <p:nvPr/>
        </p:nvPicPr>
        <p:blipFill>
          <a:blip r:embed="rId3" cstate="print"/>
          <a:srcRect/>
          <a:stretch>
            <a:fillRect/>
          </a:stretch>
        </p:blipFill>
        <p:spPr bwMode="auto">
          <a:xfrm>
            <a:off x="7119938" y="1416013"/>
            <a:ext cx="1728787" cy="1773238"/>
          </a:xfrm>
          <a:prstGeom prst="rect">
            <a:avLst/>
          </a:prstGeom>
          <a:noFill/>
          <a:ln w="9525">
            <a:noFill/>
            <a:miter lim="800000"/>
            <a:headEnd/>
            <a:tailEnd/>
          </a:ln>
        </p:spPr>
      </p:pic>
      <p:pic>
        <p:nvPicPr>
          <p:cNvPr id="14341" name="Picture 14" descr="tas papika_000003711230Medium.jpg"/>
          <p:cNvPicPr>
            <a:picLocks noChangeAspect="1"/>
          </p:cNvPicPr>
          <p:nvPr/>
        </p:nvPicPr>
        <p:blipFill>
          <a:blip r:embed="rId4" cstate="print"/>
          <a:srcRect/>
          <a:stretch>
            <a:fillRect/>
          </a:stretch>
        </p:blipFill>
        <p:spPr bwMode="auto">
          <a:xfrm>
            <a:off x="7369175" y="4261790"/>
            <a:ext cx="1252538" cy="833438"/>
          </a:xfrm>
          <a:prstGeom prst="rect">
            <a:avLst/>
          </a:prstGeom>
          <a:noFill/>
          <a:ln w="9525">
            <a:noFill/>
            <a:miter lim="800000"/>
            <a:headEnd/>
            <a:tailEnd/>
          </a:ln>
        </p:spPr>
      </p:pic>
      <p:pic>
        <p:nvPicPr>
          <p:cNvPr id="14342" name="Picture 8"/>
          <p:cNvPicPr>
            <a:picLocks noChangeAspect="1" noChangeArrowheads="1"/>
          </p:cNvPicPr>
          <p:nvPr/>
        </p:nvPicPr>
        <p:blipFill>
          <a:blip r:embed="rId5" cstate="print"/>
          <a:srcRect/>
          <a:stretch>
            <a:fillRect/>
          </a:stretch>
        </p:blipFill>
        <p:spPr bwMode="auto">
          <a:xfrm>
            <a:off x="684213" y="1514475"/>
            <a:ext cx="4579937" cy="3559175"/>
          </a:xfrm>
          <a:prstGeom prst="rect">
            <a:avLst/>
          </a:prstGeom>
          <a:noFill/>
          <a:ln w="9525" algn="ctr">
            <a:noFill/>
            <a:miter lim="800000"/>
            <a:headEnd/>
            <a:tailEnd/>
          </a:ln>
        </p:spPr>
      </p:pic>
      <p:pic>
        <p:nvPicPr>
          <p:cNvPr id="14343" name="Picture 9"/>
          <p:cNvPicPr>
            <a:picLocks noChangeAspect="1" noChangeArrowheads="1"/>
          </p:cNvPicPr>
          <p:nvPr/>
        </p:nvPicPr>
        <p:blipFill>
          <a:blip r:embed="rId6" cstate="print"/>
          <a:srcRect/>
          <a:stretch>
            <a:fillRect/>
          </a:stretch>
        </p:blipFill>
        <p:spPr bwMode="auto">
          <a:xfrm>
            <a:off x="1485900" y="5135563"/>
            <a:ext cx="3333750" cy="795337"/>
          </a:xfrm>
          <a:prstGeom prst="rect">
            <a:avLst/>
          </a:prstGeom>
          <a:noFill/>
          <a:ln w="9525" algn="ctr">
            <a:noFill/>
            <a:miter lim="800000"/>
            <a:headEnd/>
            <a:tailEnd/>
          </a:ln>
        </p:spPr>
      </p:pic>
      <p:pic>
        <p:nvPicPr>
          <p:cNvPr id="14344" name="Picture 18" descr="entretien_000005206562Medium.jpg"/>
          <p:cNvPicPr>
            <a:picLocks noChangeAspect="1"/>
          </p:cNvPicPr>
          <p:nvPr/>
        </p:nvPicPr>
        <p:blipFill>
          <a:blip r:embed="rId7" cstate="print"/>
          <a:srcRect/>
          <a:stretch>
            <a:fillRect/>
          </a:stretch>
        </p:blipFill>
        <p:spPr bwMode="auto">
          <a:xfrm>
            <a:off x="5784850" y="2800670"/>
            <a:ext cx="1346200" cy="2011362"/>
          </a:xfrm>
          <a:prstGeom prst="rect">
            <a:avLst/>
          </a:prstGeom>
          <a:noFill/>
          <a:ln w="9525">
            <a:noFill/>
            <a:miter lim="800000"/>
            <a:headEnd/>
            <a:tailEnd/>
          </a:ln>
        </p:spPr>
      </p:pic>
      <p:pic>
        <p:nvPicPr>
          <p:cNvPr id="14345" name="Picture 19" descr="pelle_000004897100Small.jpg"/>
          <p:cNvPicPr>
            <a:picLocks noChangeAspect="1"/>
          </p:cNvPicPr>
          <p:nvPr/>
        </p:nvPicPr>
        <p:blipFill>
          <a:blip r:embed="rId8" cstate="print"/>
          <a:srcRect/>
          <a:stretch>
            <a:fillRect/>
          </a:stretch>
        </p:blipFill>
        <p:spPr bwMode="auto">
          <a:xfrm>
            <a:off x="5726113" y="693714"/>
            <a:ext cx="1339850" cy="1004888"/>
          </a:xfrm>
          <a:prstGeom prst="rect">
            <a:avLst/>
          </a:prstGeom>
          <a:noFill/>
          <a:ln w="9525">
            <a:noFill/>
            <a:miter lim="800000"/>
            <a:headEnd/>
            <a:tailEnd/>
          </a:ln>
        </p:spPr>
      </p:pic>
      <p:pic>
        <p:nvPicPr>
          <p:cNvPr id="14347" name="Picture 20" descr="theconsumergoodsforum-bgtrans.png"/>
          <p:cNvPicPr>
            <a:picLocks noChangeAspect="1"/>
          </p:cNvPicPr>
          <p:nvPr/>
        </p:nvPicPr>
        <p:blipFill>
          <a:blip r:embed="rId9" cstate="print"/>
          <a:srcRect/>
          <a:stretch>
            <a:fillRect/>
          </a:stretch>
        </p:blipFill>
        <p:spPr bwMode="auto">
          <a:xfrm>
            <a:off x="6908800" y="5639194"/>
            <a:ext cx="1617663" cy="4873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310275" name="Picture 3" descr="GS1us Pres chap"/>
            <p:cNvPicPr>
              <a:picLocks noChangeAspect="1" noChangeArrowheads="1"/>
            </p:cNvPicPr>
            <p:nvPr/>
          </p:nvPicPr>
          <p:blipFill>
            <a:blip r:embed="rId3" cstate="email"/>
            <a:srcRect/>
            <a:stretch>
              <a:fillRect/>
            </a:stretch>
          </p:blipFill>
          <p:spPr bwMode="auto">
            <a:xfrm>
              <a:off x="0" y="0"/>
              <a:ext cx="5760" cy="4320"/>
            </a:xfrm>
            <a:prstGeom prst="rect">
              <a:avLst/>
            </a:prstGeom>
            <a:noFill/>
          </p:spPr>
        </p:pic>
        <p:sp>
          <p:nvSpPr>
            <p:cNvPr id="310276" name="Rectangle 4"/>
            <p:cNvSpPr>
              <a:spLocks noChangeArrowheads="1"/>
            </p:cNvSpPr>
            <p:nvPr/>
          </p:nvSpPr>
          <p:spPr bwMode="auto">
            <a:xfrm>
              <a:off x="223" y="184"/>
              <a:ext cx="845" cy="789"/>
            </a:xfrm>
            <a:prstGeom prst="rect">
              <a:avLst/>
            </a:prstGeom>
            <a:solidFill>
              <a:schemeClr val="bg1"/>
            </a:solidFill>
            <a:ln w="9525" algn="ctr">
              <a:noFill/>
              <a:miter lim="800000"/>
              <a:headEnd/>
              <a:tailEnd/>
            </a:ln>
            <a:effectLst/>
          </p:spPr>
          <p:txBody>
            <a:bodyPr wrap="none" anchor="ctr"/>
            <a:lstStyle/>
            <a:p>
              <a:pPr algn="ctr"/>
              <a:endParaRPr lang="en-GB" sz="2200" smtClean="0"/>
            </a:p>
          </p:txBody>
        </p:sp>
      </p:grpSp>
      <p:sp>
        <p:nvSpPr>
          <p:cNvPr id="310277" name="Rectangle 5"/>
          <p:cNvSpPr>
            <a:spLocks noGrp="1" noChangeArrowheads="1"/>
          </p:cNvSpPr>
          <p:nvPr>
            <p:ph type="ctrTitle"/>
          </p:nvPr>
        </p:nvSpPr>
        <p:spPr>
          <a:xfrm>
            <a:off x="3886199" y="1447800"/>
            <a:ext cx="4824663" cy="990600"/>
          </a:xfrm>
        </p:spPr>
        <p:txBody>
          <a:bodyPr/>
          <a:lstStyle/>
          <a:p>
            <a:r>
              <a:rPr lang="en-GB" sz="2800" dirty="0" smtClean="0"/>
              <a:t>Q&amp;A</a:t>
            </a:r>
            <a:br>
              <a:rPr lang="en-GB" sz="2800" dirty="0" smtClean="0"/>
            </a:br>
            <a:r>
              <a:rPr lang="en-GB" sz="2000" dirty="0" smtClean="0"/>
              <a:t>(Questions &amp; Answers)</a:t>
            </a:r>
            <a:endParaRPr lang="en-GB" sz="2000" dirty="0"/>
          </a:p>
        </p:txBody>
      </p:sp>
      <p:pic>
        <p:nvPicPr>
          <p:cNvPr id="310278" name="Picture 6" descr="GS1 UK"/>
          <p:cNvPicPr>
            <a:picLocks noChangeAspect="1" noChangeArrowheads="1"/>
          </p:cNvPicPr>
          <p:nvPr/>
        </p:nvPicPr>
        <p:blipFill>
          <a:blip r:embed="rId4" cstate="email"/>
          <a:srcRect/>
          <a:stretch>
            <a:fillRect/>
          </a:stretch>
        </p:blipFill>
        <p:spPr bwMode="auto">
          <a:xfrm>
            <a:off x="346075" y="311150"/>
            <a:ext cx="1363663" cy="1136650"/>
          </a:xfrm>
          <a:prstGeom prst="rect">
            <a:avLst/>
          </a:prstGeom>
          <a:noFill/>
        </p:spPr>
      </p:pic>
      <p:sp>
        <p:nvSpPr>
          <p:cNvPr id="7" name="Oval 6"/>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fld id="{C94F54D1-BCEA-4A16-8264-B92042DD0C99}" type="slidenum">
              <a:rPr lang="en-US" smtClean="0">
                <a:solidFill>
                  <a:schemeClr val="tx1"/>
                </a:solidFill>
              </a:rPr>
              <a:pPr eaLnBrk="1" hangingPunct="1"/>
              <a:t>3</a:t>
            </a:fld>
            <a:endParaRPr lang="en-US" smtClean="0">
              <a:solidFill>
                <a:schemeClr val="tx1"/>
              </a:solidFill>
            </a:endParaRPr>
          </a:p>
        </p:txBody>
      </p:sp>
      <p:sp>
        <p:nvSpPr>
          <p:cNvPr id="6147" name="Rectangle 2"/>
          <p:cNvSpPr>
            <a:spLocks noGrp="1" noChangeArrowheads="1"/>
          </p:cNvSpPr>
          <p:nvPr>
            <p:ph type="title"/>
          </p:nvPr>
        </p:nvSpPr>
        <p:spPr/>
        <p:txBody>
          <a:bodyPr/>
          <a:lstStyle/>
          <a:p>
            <a:pPr eaLnBrk="1" hangingPunct="1"/>
            <a:r>
              <a:rPr lang="en-GB" smtClean="0"/>
              <a:t>Meeting Etiquette</a:t>
            </a:r>
          </a:p>
        </p:txBody>
      </p:sp>
      <p:sp>
        <p:nvSpPr>
          <p:cNvPr id="6148" name="Rectangle 3"/>
          <p:cNvSpPr txBox="1">
            <a:spLocks noChangeArrowheads="1"/>
          </p:cNvSpPr>
          <p:nvPr/>
        </p:nvSpPr>
        <p:spPr bwMode="auto">
          <a:xfrm>
            <a:off x="838200" y="1371600"/>
            <a:ext cx="58674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en-GB" sz="2400"/>
              <a:t>Meetings will begin promptly at designated start times</a:t>
            </a:r>
          </a:p>
          <a:p>
            <a:pPr eaLnBrk="1" hangingPunct="1"/>
            <a:r>
              <a:rPr lang="en-GB" sz="2400"/>
              <a:t>Avoid distracting behaviour:</a:t>
            </a:r>
          </a:p>
          <a:p>
            <a:pPr lvl="1" eaLnBrk="1" hangingPunct="1">
              <a:buClr>
                <a:srgbClr val="F26334"/>
              </a:buClr>
              <a:buFontTx/>
              <a:buChar char="•"/>
            </a:pPr>
            <a:r>
              <a:rPr lang="en-GB"/>
              <a:t>Place all mobile devices on silent mode</a:t>
            </a:r>
          </a:p>
          <a:p>
            <a:pPr lvl="1" eaLnBrk="1" hangingPunct="1">
              <a:buClr>
                <a:srgbClr val="F26334"/>
              </a:buClr>
              <a:buFontTx/>
              <a:buChar char="•"/>
            </a:pPr>
            <a:r>
              <a:rPr lang="en-GB"/>
              <a:t>Avoid cell phones </a:t>
            </a:r>
          </a:p>
          <a:p>
            <a:pPr lvl="1" eaLnBrk="1" hangingPunct="1">
              <a:buClr>
                <a:srgbClr val="F26334"/>
              </a:buClr>
              <a:buFontTx/>
              <a:buChar char="•"/>
            </a:pPr>
            <a:r>
              <a:rPr lang="en-GB"/>
              <a:t>Avoid sidebar conversations</a:t>
            </a:r>
          </a:p>
          <a:p>
            <a:pPr eaLnBrk="1" hangingPunct="1"/>
            <a:r>
              <a:rPr lang="en-GB" sz="2400"/>
              <a:t>Speak in turn and be respectful of others </a:t>
            </a:r>
          </a:p>
          <a:p>
            <a:pPr eaLnBrk="1" hangingPunct="1"/>
            <a:r>
              <a:rPr lang="en-GB" sz="2400"/>
              <a:t>Be collaborative in support of the meeting objectives</a:t>
            </a:r>
          </a:p>
          <a:p>
            <a:pPr eaLnBrk="1" hangingPunct="1"/>
            <a:endParaRPr lang="en-GB" sz="2400"/>
          </a:p>
          <a:p>
            <a:pPr eaLnBrk="1" hangingPunct="1"/>
            <a:endParaRPr lang="en-GB" sz="1000"/>
          </a:p>
        </p:txBody>
      </p:sp>
      <p:pic>
        <p:nvPicPr>
          <p:cNvPr id="6149" name="Picture 8" descr="C:\Users\kelly.rhoades\AppData\Local\Microsoft\Windows\Temporary Internet Files\Content.IE5\LLK6DUL7\MC9004348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863" y="1966913"/>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782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7"/>
          <p:cNvGrpSpPr>
            <a:grpSpLocks/>
          </p:cNvGrpSpPr>
          <p:nvPr/>
        </p:nvGrpSpPr>
        <p:grpSpPr bwMode="auto">
          <a:xfrm>
            <a:off x="0" y="0"/>
            <a:ext cx="9144000" cy="6858000"/>
            <a:chOff x="0" y="0"/>
            <a:chExt cx="5760" cy="4320"/>
          </a:xfrm>
        </p:grpSpPr>
        <p:pic>
          <p:nvPicPr>
            <p:cNvPr id="7174" name="Picture 4" descr="GS1us Pres ch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6"/>
            <p:cNvSpPr>
              <a:spLocks noChangeArrowheads="1"/>
            </p:cNvSpPr>
            <p:nvPr/>
          </p:nvSpPr>
          <p:spPr bwMode="auto">
            <a:xfrm>
              <a:off x="223" y="184"/>
              <a:ext cx="845" cy="789"/>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fr-FR"/>
            </a:p>
          </p:txBody>
        </p:sp>
      </p:grpSp>
      <p:pic>
        <p:nvPicPr>
          <p:cNvPr id="7171" name="Picture 8" descr="GS1_corp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409575"/>
            <a:ext cx="101123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ctrTitle"/>
          </p:nvPr>
        </p:nvSpPr>
        <p:spPr>
          <a:xfrm>
            <a:off x="3886200" y="1447800"/>
            <a:ext cx="4572000" cy="1392382"/>
          </a:xfrm>
        </p:spPr>
        <p:txBody>
          <a:bodyPr/>
          <a:lstStyle/>
          <a:p>
            <a:pPr marL="457200" indent="-457200"/>
            <a:r>
              <a:rPr lang="en-US" sz="4000" dirty="0" smtClean="0"/>
              <a:t>Plan 2011/2012</a:t>
            </a:r>
            <a:endParaRPr lang="en-US" sz="4000" dirty="0"/>
          </a:p>
        </p:txBody>
      </p:sp>
      <p:sp>
        <p:nvSpPr>
          <p:cNvPr id="7173" name="Rectangle 3"/>
          <p:cNvSpPr>
            <a:spLocks noGrp="1" noChangeArrowheads="1"/>
          </p:cNvSpPr>
          <p:nvPr>
            <p:ph type="subTitle" idx="1"/>
          </p:nvPr>
        </p:nvSpPr>
        <p:spPr>
          <a:xfrm>
            <a:off x="4080164" y="2881746"/>
            <a:ext cx="3505200" cy="1295400"/>
          </a:xfrm>
        </p:spPr>
        <p:txBody>
          <a:bodyPr/>
          <a:lstStyle/>
          <a:p>
            <a:pPr eaLnBrk="1" hangingPunct="1"/>
            <a:r>
              <a:rPr lang="fr-FR" dirty="0" smtClean="0"/>
              <a:t>GUSI </a:t>
            </a:r>
            <a:r>
              <a:rPr lang="fr-FR" dirty="0" err="1" smtClean="0"/>
              <a:t>Deployment</a:t>
            </a:r>
            <a:endParaRPr lang="fr-FR" dirty="0" smtClean="0"/>
          </a:p>
        </p:txBody>
      </p:sp>
    </p:spTree>
    <p:extLst>
      <p:ext uri="{BB962C8B-B14F-4D97-AF65-F5344CB8AC3E}">
        <p14:creationId xmlns:p14="http://schemas.microsoft.com/office/powerpoint/2010/main" val="4077209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Plan 2011/12</a:t>
            </a:r>
            <a:endParaRPr lang="en-GB" dirty="0"/>
          </a:p>
        </p:txBody>
      </p:sp>
      <p:sp>
        <p:nvSpPr>
          <p:cNvPr id="3" name="Content Placeholder 2"/>
          <p:cNvSpPr>
            <a:spLocks noGrp="1"/>
          </p:cNvSpPr>
          <p:nvPr>
            <p:ph idx="1"/>
          </p:nvPr>
        </p:nvSpPr>
        <p:spPr/>
        <p:txBody>
          <a:bodyPr/>
          <a:lstStyle/>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46D573B7-1D5D-4F66-AE73-3465DFB06846}" type="slidenum">
              <a:rPr lang="en-US" smtClean="0"/>
              <a:pPr>
                <a:defRPr/>
              </a:pPr>
              <a:t>31</a:t>
            </a:fld>
            <a:endParaRPr lang="en-US"/>
          </a:p>
        </p:txBody>
      </p:sp>
    </p:spTree>
    <p:extLst>
      <p:ext uri="{BB962C8B-B14F-4D97-AF65-F5344CB8AC3E}">
        <p14:creationId xmlns:p14="http://schemas.microsoft.com/office/powerpoint/2010/main" val="2468959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7"/>
          <p:cNvGrpSpPr>
            <a:grpSpLocks/>
          </p:cNvGrpSpPr>
          <p:nvPr/>
        </p:nvGrpSpPr>
        <p:grpSpPr bwMode="auto">
          <a:xfrm>
            <a:off x="0" y="0"/>
            <a:ext cx="9144000" cy="6858000"/>
            <a:chOff x="0" y="0"/>
            <a:chExt cx="5760" cy="4320"/>
          </a:xfrm>
        </p:grpSpPr>
        <p:pic>
          <p:nvPicPr>
            <p:cNvPr id="7174" name="Picture 4" descr="GS1us Pres ch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6"/>
            <p:cNvSpPr>
              <a:spLocks noChangeArrowheads="1"/>
            </p:cNvSpPr>
            <p:nvPr/>
          </p:nvSpPr>
          <p:spPr bwMode="auto">
            <a:xfrm>
              <a:off x="223" y="184"/>
              <a:ext cx="845" cy="789"/>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fr-FR"/>
            </a:p>
          </p:txBody>
        </p:sp>
      </p:grpSp>
      <p:pic>
        <p:nvPicPr>
          <p:cNvPr id="7171" name="Picture 8" descr="GS1_corp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409575"/>
            <a:ext cx="101123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ctrTitle"/>
          </p:nvPr>
        </p:nvSpPr>
        <p:spPr>
          <a:xfrm>
            <a:off x="3886200" y="1447800"/>
            <a:ext cx="4897582" cy="990600"/>
          </a:xfrm>
        </p:spPr>
        <p:txBody>
          <a:bodyPr/>
          <a:lstStyle/>
          <a:p>
            <a:pPr eaLnBrk="1" hangingPunct="1"/>
            <a:r>
              <a:rPr lang="en-US" sz="3800" dirty="0" smtClean="0"/>
              <a:t>Any Other Business</a:t>
            </a:r>
          </a:p>
        </p:txBody>
      </p:sp>
      <p:sp>
        <p:nvSpPr>
          <p:cNvPr id="7173" name="Rectangle 3"/>
          <p:cNvSpPr>
            <a:spLocks noGrp="1" noChangeArrowheads="1"/>
          </p:cNvSpPr>
          <p:nvPr>
            <p:ph type="subTitle" idx="1"/>
          </p:nvPr>
        </p:nvSpPr>
        <p:spPr/>
        <p:txBody>
          <a:bodyPr/>
          <a:lstStyle/>
          <a:p>
            <a:pPr eaLnBrk="1" hangingPunct="1"/>
            <a:r>
              <a:rPr lang="fr-FR" dirty="0" smtClean="0"/>
              <a:t>GUSI </a:t>
            </a:r>
            <a:r>
              <a:rPr lang="fr-FR" dirty="0" err="1" smtClean="0"/>
              <a:t>Deployment</a:t>
            </a:r>
            <a:endParaRPr lang="fr-FR" dirty="0" smtClean="0"/>
          </a:p>
        </p:txBody>
      </p:sp>
    </p:spTree>
    <p:extLst>
      <p:ext uri="{BB962C8B-B14F-4D97-AF65-F5344CB8AC3E}">
        <p14:creationId xmlns:p14="http://schemas.microsoft.com/office/powerpoint/2010/main" val="3858659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Other Business</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6D573B7-1D5D-4F66-AE73-3465DFB06846}" type="slidenum">
              <a:rPr lang="en-US" smtClean="0"/>
              <a:pPr>
                <a:defRPr/>
              </a:pPr>
              <a:t>33</a:t>
            </a:fld>
            <a:endParaRPr lang="en-US"/>
          </a:p>
        </p:txBody>
      </p:sp>
    </p:spTree>
    <p:extLst>
      <p:ext uri="{BB962C8B-B14F-4D97-AF65-F5344CB8AC3E}">
        <p14:creationId xmlns:p14="http://schemas.microsoft.com/office/powerpoint/2010/main" val="1576565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850342" y="884985"/>
            <a:ext cx="4572000" cy="696912"/>
          </a:xfrm>
        </p:spPr>
        <p:txBody>
          <a:bodyPr/>
          <a:lstStyle/>
          <a:p>
            <a:pPr eaLnBrk="1" hangingPunct="1"/>
            <a:r>
              <a:rPr lang="en-US" sz="3800" dirty="0" smtClean="0"/>
              <a:t>Contact Details</a:t>
            </a:r>
          </a:p>
        </p:txBody>
      </p:sp>
      <p:sp>
        <p:nvSpPr>
          <p:cNvPr id="12291" name="Rectangle 3"/>
          <p:cNvSpPr>
            <a:spLocks noGrp="1" noChangeArrowheads="1"/>
          </p:cNvSpPr>
          <p:nvPr>
            <p:ph type="subTitle" idx="1"/>
          </p:nvPr>
        </p:nvSpPr>
        <p:spPr>
          <a:xfrm>
            <a:off x="4195763" y="2757488"/>
            <a:ext cx="4197350" cy="1516062"/>
          </a:xfrm>
        </p:spPr>
        <p:txBody>
          <a:bodyPr/>
          <a:lstStyle/>
          <a:p>
            <a:pPr eaLnBrk="1" hangingPunct="1">
              <a:buFontTx/>
              <a:buNone/>
            </a:pPr>
            <a:endParaRPr lang="en-US" sz="2000" b="0" dirty="0" smtClean="0">
              <a:solidFill>
                <a:srgbClr val="002C6C"/>
              </a:solidFill>
            </a:endParaRPr>
          </a:p>
          <a:p>
            <a:pPr eaLnBrk="1" hangingPunct="1">
              <a:buFontTx/>
              <a:buNone/>
            </a:pPr>
            <a:endParaRPr lang="en-US" sz="2000" b="0" i="1" dirty="0" smtClean="0">
              <a:solidFill>
                <a:srgbClr val="002C6C"/>
              </a:solidFill>
            </a:endParaRPr>
          </a:p>
        </p:txBody>
      </p:sp>
      <p:sp>
        <p:nvSpPr>
          <p:cNvPr id="4" name="Rectangle 3"/>
          <p:cNvSpPr txBox="1">
            <a:spLocks noChangeArrowheads="1"/>
          </p:cNvSpPr>
          <p:nvPr/>
        </p:nvSpPr>
        <p:spPr bwMode="auto">
          <a:xfrm>
            <a:off x="3883492" y="1796676"/>
            <a:ext cx="4727575" cy="1516063"/>
          </a:xfrm>
          <a:prstGeom prst="rect">
            <a:avLst/>
          </a:prstGeom>
          <a:noFill/>
          <a:ln w="9525">
            <a:noFill/>
            <a:miter lim="800000"/>
            <a:headEnd/>
            <a:tailEnd/>
          </a:ln>
        </p:spPr>
        <p:txBody>
          <a:bodyPr/>
          <a:lstStyle/>
          <a:p>
            <a:pPr>
              <a:defRPr/>
            </a:pPr>
            <a:r>
              <a:rPr lang="nl-NL" sz="2800" b="1" dirty="0"/>
              <a:t>Regenald </a:t>
            </a:r>
            <a:r>
              <a:rPr lang="nl-NL" sz="2800" b="1" dirty="0" smtClean="0"/>
              <a:t>Kramer</a:t>
            </a:r>
            <a:endParaRPr lang="fr-FR" sz="2800" dirty="0"/>
          </a:p>
          <a:p>
            <a:pPr>
              <a:defRPr/>
            </a:pPr>
            <a:r>
              <a:rPr lang="nl-NL" sz="2800" dirty="0"/>
              <a:t>GS1 </a:t>
            </a:r>
            <a:r>
              <a:rPr lang="nl-NL" sz="2800" dirty="0" smtClean="0"/>
              <a:t>Global Office, Brussels</a:t>
            </a:r>
            <a:endParaRPr lang="fr-FR" sz="2800" dirty="0"/>
          </a:p>
          <a:p>
            <a:pPr>
              <a:defRPr/>
            </a:pPr>
            <a:r>
              <a:rPr lang="nl-NL" sz="2800" u="sng" dirty="0">
                <a:hlinkClick r:id="rId3"/>
              </a:rPr>
              <a:t>regenald.kramer@gs1.org</a:t>
            </a:r>
            <a:endParaRPr lang="fr-FR" sz="2800" dirty="0"/>
          </a:p>
          <a:p>
            <a:pPr>
              <a:defRPr/>
            </a:pPr>
            <a:r>
              <a:rPr lang="nl-NL" sz="2800" dirty="0"/>
              <a:t>T + 32 2 788 78 40</a:t>
            </a:r>
            <a:endParaRPr lang="fr-FR" sz="2800" dirty="0"/>
          </a:p>
          <a:p>
            <a:pPr>
              <a:defRPr/>
            </a:pPr>
            <a:endParaRPr lang="fr-FR" sz="2400" kern="0" dirty="0">
              <a:latin typeface="Arial"/>
            </a:endParaRPr>
          </a:p>
          <a:p>
            <a:pPr>
              <a:defRPr/>
            </a:pPr>
            <a:endParaRPr lang="en-US" sz="2400" kern="0" dirty="0">
              <a:latin typeface="Arial"/>
            </a:endParaRPr>
          </a:p>
          <a:p>
            <a:pPr>
              <a:defRPr/>
            </a:pPr>
            <a:endParaRPr lang="en-US" sz="2400" i="1" kern="0" dirty="0">
              <a:latin typeface="Aria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5" name="Rectangle 5"/>
          <p:cNvSpPr>
            <a:spLocks noGrp="1" noChangeArrowheads="1"/>
          </p:cNvSpPr>
          <p:nvPr>
            <p:ph type="title"/>
          </p:nvPr>
        </p:nvSpPr>
        <p:spPr>
          <a:xfrm>
            <a:off x="1809750" y="457200"/>
            <a:ext cx="7334250" cy="762000"/>
          </a:xfrm>
        </p:spPr>
        <p:txBody>
          <a:bodyPr/>
          <a:lstStyle/>
          <a:p>
            <a:r>
              <a:rPr lang="en-GB" dirty="0"/>
              <a:t>What is </a:t>
            </a:r>
            <a:r>
              <a:rPr lang="en-GB" dirty="0" smtClean="0"/>
              <a:t>GS1 Upstream </a:t>
            </a:r>
            <a:r>
              <a:rPr lang="en-GB" dirty="0"/>
              <a:t>S</a:t>
            </a:r>
            <a:r>
              <a:rPr lang="en-GB" dirty="0" smtClean="0"/>
              <a:t>upply </a:t>
            </a:r>
            <a:r>
              <a:rPr lang="en-GB" dirty="0"/>
              <a:t/>
            </a:r>
            <a:br>
              <a:rPr lang="en-GB" dirty="0"/>
            </a:br>
            <a:r>
              <a:rPr lang="en-GB" dirty="0" smtClean="0"/>
              <a:t>Chain </a:t>
            </a:r>
            <a:r>
              <a:rPr lang="en-GB" dirty="0"/>
              <a:t>I</a:t>
            </a:r>
            <a:r>
              <a:rPr lang="en-GB" dirty="0" smtClean="0"/>
              <a:t>ntegration</a:t>
            </a:r>
            <a:r>
              <a:rPr lang="en-GB" dirty="0"/>
              <a:t>?</a:t>
            </a:r>
          </a:p>
        </p:txBody>
      </p:sp>
      <p:sp>
        <p:nvSpPr>
          <p:cNvPr id="245766" name="Rectangle 6"/>
          <p:cNvSpPr>
            <a:spLocks noGrp="1" noChangeArrowheads="1"/>
          </p:cNvSpPr>
          <p:nvPr>
            <p:ph type="body" idx="1"/>
          </p:nvPr>
        </p:nvSpPr>
        <p:spPr>
          <a:xfrm>
            <a:off x="723900" y="3200400"/>
            <a:ext cx="5391150" cy="2247900"/>
          </a:xfrm>
        </p:spPr>
        <p:txBody>
          <a:bodyPr/>
          <a:lstStyle/>
          <a:p>
            <a:pPr>
              <a:buFontTx/>
              <a:buChar char="•"/>
            </a:pPr>
            <a:r>
              <a:rPr lang="en-GB" sz="2000" dirty="0"/>
              <a:t>Increased efficiencies</a:t>
            </a:r>
          </a:p>
          <a:p>
            <a:pPr>
              <a:buFontTx/>
              <a:buChar char="•"/>
            </a:pPr>
            <a:r>
              <a:rPr lang="en-GB" sz="2000" dirty="0"/>
              <a:t>Optimised inventory levels</a:t>
            </a:r>
          </a:p>
          <a:p>
            <a:pPr>
              <a:buFontTx/>
              <a:buChar char="•"/>
            </a:pPr>
            <a:r>
              <a:rPr lang="en-GB" sz="2000" dirty="0"/>
              <a:t>Maximised production capacity</a:t>
            </a:r>
          </a:p>
          <a:p>
            <a:pPr>
              <a:buFontTx/>
              <a:buChar char="•"/>
            </a:pPr>
            <a:r>
              <a:rPr lang="en-GB" sz="2000" dirty="0"/>
              <a:t>Improved trading relationships</a:t>
            </a:r>
          </a:p>
          <a:p>
            <a:pPr>
              <a:buFontTx/>
              <a:buChar char="•"/>
            </a:pPr>
            <a:r>
              <a:rPr lang="en-GB" sz="2000" dirty="0"/>
              <a:t>Reduced costs</a:t>
            </a:r>
          </a:p>
        </p:txBody>
      </p:sp>
      <p:pic>
        <p:nvPicPr>
          <p:cNvPr id="245764" name="Picture 6" descr="bouteilles huile_000004825900Large"/>
          <p:cNvPicPr>
            <a:picLocks noChangeAspect="1" noChangeArrowheads="1"/>
          </p:cNvPicPr>
          <p:nvPr/>
        </p:nvPicPr>
        <p:blipFill>
          <a:blip r:embed="rId3" cstate="email"/>
          <a:srcRect/>
          <a:stretch>
            <a:fillRect/>
          </a:stretch>
        </p:blipFill>
        <p:spPr bwMode="auto">
          <a:xfrm>
            <a:off x="6027738" y="1651000"/>
            <a:ext cx="2871787" cy="4319588"/>
          </a:xfrm>
          <a:prstGeom prst="rect">
            <a:avLst/>
          </a:prstGeom>
          <a:noFill/>
          <a:ln w="9525">
            <a:noFill/>
            <a:miter lim="800000"/>
            <a:headEnd/>
            <a:tailEnd/>
          </a:ln>
        </p:spPr>
      </p:pic>
      <p:sp>
        <p:nvSpPr>
          <p:cNvPr id="245768" name="Rectangle 8"/>
          <p:cNvSpPr>
            <a:spLocks noChangeArrowheads="1"/>
          </p:cNvSpPr>
          <p:nvPr/>
        </p:nvSpPr>
        <p:spPr bwMode="auto">
          <a:xfrm rot="10800000" flipV="1">
            <a:off x="684213" y="1692275"/>
            <a:ext cx="4686300" cy="1311275"/>
          </a:xfrm>
          <a:prstGeom prst="rect">
            <a:avLst/>
          </a:prstGeom>
          <a:noFill/>
          <a:ln w="9525" algn="ctr">
            <a:noFill/>
            <a:miter lim="800000"/>
            <a:headEnd/>
            <a:tailEnd/>
          </a:ln>
          <a:effectLst/>
        </p:spPr>
        <p:txBody>
          <a:bodyPr>
            <a:spAutoFit/>
          </a:bodyPr>
          <a:lstStyle/>
          <a:p>
            <a:r>
              <a:rPr lang="en-GB" sz="2000" dirty="0" smtClean="0"/>
              <a:t>The GS1 solution to address the challenges in supply chain integration and collaboration </a:t>
            </a:r>
            <a:r>
              <a:rPr lang="en-GB" sz="2000" b="1" dirty="0" smtClean="0">
                <a:solidFill>
                  <a:srgbClr val="F26334"/>
                </a:solidFill>
              </a:rPr>
              <a:t>between manufacturers and their suppliers</a:t>
            </a:r>
          </a:p>
        </p:txBody>
      </p:sp>
      <p:sp>
        <p:nvSpPr>
          <p:cNvPr id="6" name="Oval 5"/>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pPr eaLnBrk="1" hangingPunct="1"/>
            <a:r>
              <a:rPr lang="fr-FR" smtClean="0"/>
              <a:t>What is GUSI?</a:t>
            </a:r>
          </a:p>
        </p:txBody>
      </p:sp>
      <p:sp>
        <p:nvSpPr>
          <p:cNvPr id="6147" name="Espace réservé du contenu 2"/>
          <p:cNvSpPr>
            <a:spLocks noGrp="1"/>
          </p:cNvSpPr>
          <p:nvPr>
            <p:ph idx="1"/>
          </p:nvPr>
        </p:nvSpPr>
        <p:spPr/>
        <p:txBody>
          <a:bodyPr/>
          <a:lstStyle/>
          <a:p>
            <a:pPr algn="just" eaLnBrk="1" hangingPunct="1"/>
            <a:r>
              <a:rPr lang="en-US" b="1" smtClean="0"/>
              <a:t>Global Upstream Supply Initiative </a:t>
            </a:r>
          </a:p>
          <a:p>
            <a:pPr algn="just" eaLnBrk="1" hangingPunct="1">
              <a:buFontTx/>
              <a:buNone/>
            </a:pPr>
            <a:endParaRPr lang="en-US" smtClean="0"/>
          </a:p>
          <a:p>
            <a:pPr algn="just" eaLnBrk="1" hangingPunct="1"/>
            <a:r>
              <a:rPr lang="en-US" smtClean="0"/>
              <a:t>A TCGF Working Group of manufacturers from CPG/Retail and their suppliers collaborating together to develop an upstream solution based on:</a:t>
            </a:r>
          </a:p>
          <a:p>
            <a:pPr lvl="1" algn="just" eaLnBrk="1" hangingPunct="1"/>
            <a:r>
              <a:rPr lang="en-US" sz="1800" smtClean="0"/>
              <a:t>common scenarios</a:t>
            </a:r>
          </a:p>
          <a:p>
            <a:pPr lvl="1" algn="just" eaLnBrk="1" hangingPunct="1"/>
            <a:r>
              <a:rPr lang="en-US" sz="1800" smtClean="0"/>
              <a:t>common processes</a:t>
            </a:r>
          </a:p>
          <a:p>
            <a:pPr lvl="1" algn="just" eaLnBrk="1" hangingPunct="1"/>
            <a:r>
              <a:rPr lang="en-US" sz="1800" smtClean="0"/>
              <a:t>common electronic messages</a:t>
            </a:r>
          </a:p>
          <a:p>
            <a:pPr lvl="1" algn="just" eaLnBrk="1" hangingPunct="1">
              <a:buFontTx/>
              <a:buNone/>
            </a:pPr>
            <a:endParaRPr lang="en-US" sz="1800" smtClean="0"/>
          </a:p>
          <a:p>
            <a:pPr algn="just" eaLnBrk="1" hangingPunct="1"/>
            <a:r>
              <a:rPr lang="en-US" smtClean="0"/>
              <a:t>Reduce complexity and implementation costs</a:t>
            </a:r>
          </a:p>
          <a:p>
            <a:pPr algn="just" eaLnBrk="1" hangingPunct="1"/>
            <a:r>
              <a:rPr lang="en-US" smtClean="0"/>
              <a:t>Create a platform to allow exchanges between CPG/Retail manufacturers and their suppliers</a:t>
            </a:r>
          </a:p>
          <a:p>
            <a:pPr eaLnBrk="1" hangingPunct="1">
              <a:buFontTx/>
              <a:buNone/>
            </a:pPr>
            <a:endParaRPr lang="fr-FR" smtClean="0"/>
          </a:p>
        </p:txBody>
      </p:sp>
      <p:sp>
        <p:nvSpPr>
          <p:cNvPr id="6148" name="Espace réservé du numéro de diapositive 3"/>
          <p:cNvSpPr>
            <a:spLocks noGrp="1"/>
          </p:cNvSpPr>
          <p:nvPr>
            <p:ph type="sldNum" sz="quarter" idx="4294967295"/>
          </p:nvPr>
        </p:nvSpPr>
        <p:spPr>
          <a:xfrm>
            <a:off x="8229600" y="6534150"/>
            <a:ext cx="914400" cy="323850"/>
          </a:xfrm>
          <a:prstGeom prst="rect">
            <a:avLst/>
          </a:prstGeom>
          <a:noFill/>
        </p:spPr>
        <p:txBody>
          <a:bodyPr/>
          <a:lstStyle/>
          <a:p>
            <a:fld id="{4CFB78D7-41DE-4B64-ACBB-8EBCA7898C88}" type="slidenum">
              <a:rPr lang="en-US" smtClean="0"/>
              <a:pPr/>
              <a:t>5</a:t>
            </a:fld>
            <a:endParaRPr lang="en-US" smtClean="0"/>
          </a:p>
        </p:txBody>
      </p:sp>
      <p:pic>
        <p:nvPicPr>
          <p:cNvPr id="6149" name="Picture 6"/>
          <p:cNvPicPr>
            <a:picLocks noChangeAspect="1" noChangeArrowheads="1"/>
          </p:cNvPicPr>
          <p:nvPr/>
        </p:nvPicPr>
        <p:blipFill>
          <a:blip r:embed="rId3" cstate="print"/>
          <a:srcRect/>
          <a:stretch>
            <a:fillRect/>
          </a:stretch>
        </p:blipFill>
        <p:spPr bwMode="auto">
          <a:xfrm>
            <a:off x="6632575" y="468313"/>
            <a:ext cx="2181225" cy="657225"/>
          </a:xfrm>
          <a:prstGeom prst="rect">
            <a:avLst/>
          </a:prstGeom>
          <a:noFill/>
          <a:ln w="9525" algn="ctr">
            <a:noFill/>
            <a:miter lim="800000"/>
            <a:headEnd/>
            <a:tailEnd/>
          </a:ln>
        </p:spPr>
      </p:pic>
      <p:pic>
        <p:nvPicPr>
          <p:cNvPr id="6" name="Picture 8" descr="shaking%2520hands">
            <a:hlinkClick r:id="rId4"/>
          </p:cNvPr>
          <p:cNvPicPr>
            <a:picLocks noChangeAspect="1" noChangeArrowheads="1"/>
          </p:cNvPicPr>
          <p:nvPr/>
        </p:nvPicPr>
        <p:blipFill>
          <a:blip r:embed="rId5" cstate="email"/>
          <a:srcRect/>
          <a:stretch>
            <a:fillRect/>
          </a:stretch>
        </p:blipFill>
        <p:spPr bwMode="auto">
          <a:xfrm>
            <a:off x="7050088" y="3738533"/>
            <a:ext cx="1584325" cy="1185863"/>
          </a:xfrm>
          <a:prstGeom prst="rect">
            <a:avLst/>
          </a:prstGeom>
          <a:noFill/>
        </p:spPr>
      </p:pic>
      <p:sp>
        <p:nvSpPr>
          <p:cNvPr id="7" name="Oval 6"/>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90712" y="444500"/>
            <a:ext cx="7003031" cy="763588"/>
          </a:xfrm>
        </p:spPr>
        <p:txBody>
          <a:bodyPr/>
          <a:lstStyle/>
          <a:p>
            <a:r>
              <a:rPr lang="en-US" dirty="0" smtClean="0"/>
              <a:t>GUSI Members &amp; Supporters (active)</a:t>
            </a:r>
          </a:p>
        </p:txBody>
      </p:sp>
      <p:sp>
        <p:nvSpPr>
          <p:cNvPr id="18435" name="Rectangle 3"/>
          <p:cNvSpPr>
            <a:spLocks noGrp="1" noChangeArrowheads="1"/>
          </p:cNvSpPr>
          <p:nvPr>
            <p:ph type="body" idx="1"/>
          </p:nvPr>
        </p:nvSpPr>
        <p:spPr>
          <a:xfrm>
            <a:off x="838200" y="1644650"/>
            <a:ext cx="7618413" cy="5213350"/>
          </a:xfrm>
        </p:spPr>
        <p:txBody>
          <a:bodyPr/>
          <a:lstStyle/>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r>
              <a:rPr lang="en-US" sz="1400" dirty="0" smtClean="0"/>
              <a:t>		Source: GUSI - November 2009</a:t>
            </a:r>
          </a:p>
        </p:txBody>
      </p:sp>
      <p:pic>
        <p:nvPicPr>
          <p:cNvPr id="5" name="Picture 4" descr="GUSI_LOGOS_NOV2009_p1.png"/>
          <p:cNvPicPr>
            <a:picLocks noChangeAspect="1"/>
          </p:cNvPicPr>
          <p:nvPr/>
        </p:nvPicPr>
        <p:blipFill>
          <a:blip r:embed="rId3" cstate="print"/>
          <a:stretch>
            <a:fillRect/>
          </a:stretch>
        </p:blipFill>
        <p:spPr>
          <a:xfrm>
            <a:off x="1205024" y="1234697"/>
            <a:ext cx="7173432" cy="5354815"/>
          </a:xfrm>
          <a:prstGeom prst="rect">
            <a:avLst/>
          </a:prstGeom>
        </p:spPr>
      </p:pic>
      <p:sp>
        <p:nvSpPr>
          <p:cNvPr id="6" name="Oval 5"/>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90712" y="444500"/>
            <a:ext cx="6750013" cy="763588"/>
          </a:xfrm>
        </p:spPr>
        <p:txBody>
          <a:bodyPr/>
          <a:lstStyle/>
          <a:p>
            <a:r>
              <a:rPr lang="en-US" dirty="0" smtClean="0"/>
              <a:t>GUSI Members &amp; Supporters</a:t>
            </a:r>
          </a:p>
        </p:txBody>
      </p:sp>
      <p:sp>
        <p:nvSpPr>
          <p:cNvPr id="18435" name="Rectangle 3"/>
          <p:cNvSpPr>
            <a:spLocks noGrp="1" noChangeArrowheads="1"/>
          </p:cNvSpPr>
          <p:nvPr>
            <p:ph type="body" idx="1"/>
          </p:nvPr>
        </p:nvSpPr>
        <p:spPr>
          <a:xfrm>
            <a:off x="838200" y="1644650"/>
            <a:ext cx="7618413" cy="5213350"/>
          </a:xfrm>
        </p:spPr>
        <p:txBody>
          <a:bodyPr/>
          <a:lstStyle/>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r>
              <a:rPr lang="en-US" sz="1400" dirty="0" smtClean="0"/>
              <a:t>		Source: GUSI - November 2009</a:t>
            </a:r>
          </a:p>
        </p:txBody>
      </p:sp>
      <p:pic>
        <p:nvPicPr>
          <p:cNvPr id="6" name="Picture 5" descr="GUSI_LOGOS_NOV2009_p2.png"/>
          <p:cNvPicPr>
            <a:picLocks noChangeAspect="1"/>
          </p:cNvPicPr>
          <p:nvPr/>
        </p:nvPicPr>
        <p:blipFill>
          <a:blip r:embed="rId3" cstate="print"/>
          <a:stretch>
            <a:fillRect/>
          </a:stretch>
        </p:blipFill>
        <p:spPr>
          <a:xfrm>
            <a:off x="1212110" y="1232043"/>
            <a:ext cx="7166345" cy="5349525"/>
          </a:xfrm>
          <a:prstGeom prst="rect">
            <a:avLst/>
          </a:prstGeom>
        </p:spPr>
      </p:pic>
      <p:sp>
        <p:nvSpPr>
          <p:cNvPr id="5" name="Oval 4"/>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90712" y="444500"/>
            <a:ext cx="6750013" cy="763588"/>
          </a:xfrm>
        </p:spPr>
        <p:txBody>
          <a:bodyPr/>
          <a:lstStyle/>
          <a:p>
            <a:r>
              <a:rPr lang="en-US" dirty="0" smtClean="0"/>
              <a:t>GUSI Members &amp; Supporters</a:t>
            </a:r>
          </a:p>
        </p:txBody>
      </p:sp>
      <p:sp>
        <p:nvSpPr>
          <p:cNvPr id="18435" name="Rectangle 3"/>
          <p:cNvSpPr>
            <a:spLocks noGrp="1" noChangeArrowheads="1"/>
          </p:cNvSpPr>
          <p:nvPr>
            <p:ph type="body" idx="1"/>
          </p:nvPr>
        </p:nvSpPr>
        <p:spPr>
          <a:xfrm>
            <a:off x="838200" y="1644650"/>
            <a:ext cx="7618413" cy="5213350"/>
          </a:xfrm>
        </p:spPr>
        <p:txBody>
          <a:bodyPr/>
          <a:lstStyle/>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r>
              <a:rPr lang="en-US" sz="1400" dirty="0" smtClean="0"/>
              <a:t>		Source: GUSI - November 2009</a:t>
            </a:r>
          </a:p>
        </p:txBody>
      </p:sp>
      <p:pic>
        <p:nvPicPr>
          <p:cNvPr id="5" name="Picture 4" descr="GUSI_LOGOS_NOV2009_p3.png"/>
          <p:cNvPicPr>
            <a:picLocks noChangeAspect="1"/>
          </p:cNvPicPr>
          <p:nvPr/>
        </p:nvPicPr>
        <p:blipFill>
          <a:blip r:embed="rId3" cstate="print"/>
          <a:stretch>
            <a:fillRect/>
          </a:stretch>
        </p:blipFill>
        <p:spPr>
          <a:xfrm>
            <a:off x="1212114" y="1221462"/>
            <a:ext cx="7180520" cy="5360106"/>
          </a:xfrm>
          <a:prstGeom prst="rect">
            <a:avLst/>
          </a:prstGeom>
        </p:spPr>
      </p:pic>
      <p:sp>
        <p:nvSpPr>
          <p:cNvPr id="6" name="Oval 5"/>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90712" y="444500"/>
            <a:ext cx="6750013" cy="763588"/>
          </a:xfrm>
        </p:spPr>
        <p:txBody>
          <a:bodyPr/>
          <a:lstStyle/>
          <a:p>
            <a:r>
              <a:rPr lang="en-US" dirty="0" smtClean="0"/>
              <a:t>GUSI Members &amp; Supporters</a:t>
            </a:r>
          </a:p>
        </p:txBody>
      </p:sp>
      <p:sp>
        <p:nvSpPr>
          <p:cNvPr id="18435" name="Rectangle 3"/>
          <p:cNvSpPr>
            <a:spLocks noGrp="1" noChangeArrowheads="1"/>
          </p:cNvSpPr>
          <p:nvPr>
            <p:ph type="body" idx="1"/>
          </p:nvPr>
        </p:nvSpPr>
        <p:spPr>
          <a:xfrm>
            <a:off x="838200" y="1644650"/>
            <a:ext cx="7618413" cy="5213350"/>
          </a:xfrm>
        </p:spPr>
        <p:txBody>
          <a:bodyPr/>
          <a:lstStyle/>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endParaRPr lang="en-US" sz="1400" dirty="0" smtClean="0"/>
          </a:p>
          <a:p>
            <a:pPr>
              <a:lnSpc>
                <a:spcPct val="90000"/>
              </a:lnSpc>
              <a:buFontTx/>
              <a:buNone/>
            </a:pPr>
            <a:r>
              <a:rPr lang="en-US" sz="1400" dirty="0" smtClean="0"/>
              <a:t>		Source: GUSI - November 2009</a:t>
            </a:r>
          </a:p>
        </p:txBody>
      </p:sp>
      <p:pic>
        <p:nvPicPr>
          <p:cNvPr id="6" name="Picture 5" descr="GUSI_LOGOS_NOV2009_p4.png"/>
          <p:cNvPicPr>
            <a:picLocks noChangeAspect="1"/>
          </p:cNvPicPr>
          <p:nvPr/>
        </p:nvPicPr>
        <p:blipFill>
          <a:blip r:embed="rId3" cstate="print"/>
          <a:stretch>
            <a:fillRect/>
          </a:stretch>
        </p:blipFill>
        <p:spPr>
          <a:xfrm>
            <a:off x="1212113" y="1216053"/>
            <a:ext cx="7194696" cy="5370689"/>
          </a:xfrm>
          <a:prstGeom prst="rect">
            <a:avLst/>
          </a:prstGeom>
        </p:spPr>
      </p:pic>
      <p:sp>
        <p:nvSpPr>
          <p:cNvPr id="5" name="Oval 4"/>
          <p:cNvSpPr/>
          <p:nvPr/>
        </p:nvSpPr>
        <p:spPr bwMode="auto">
          <a:xfrm>
            <a:off x="1219868" y="1103308"/>
            <a:ext cx="675249" cy="2321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2C6C"/>
              </a:solidFill>
              <a:effectLst/>
              <a:latin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S1 UK 2010 template">
  <a:themeElements>
    <a:clrScheme name="GS1 UK PowerPoint Template 08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fontScheme name="GS1 UK PowerPoint Template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2C6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2C6C"/>
            </a:solidFill>
            <a:effectLst/>
            <a:latin typeface="Arial" charset="0"/>
          </a:defRPr>
        </a:defPPr>
      </a:lstStyle>
    </a:lnDef>
  </a:objectDefaults>
  <a:extraClrSchemeLst>
    <a:extraClrScheme>
      <a:clrScheme name="GS1 UK PowerPoint Template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 UK PowerPoint Template 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1 UK PowerPoint Template 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1 UK PowerPoint Template 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1 UK PowerPoint Template 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1 UK PowerPoint Template 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1 UK PowerPoint Template 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1 UK PowerPoint Template 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1 UK PowerPoint Template 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1 UK PowerPoint Template 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1 UK PowerPoint Template 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1 UK PowerPoint Template 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S1 UK PowerPoint Template 08 13">
        <a:dk1>
          <a:srgbClr val="002C6C"/>
        </a:dk1>
        <a:lt1>
          <a:srgbClr val="FFFFFF"/>
        </a:lt1>
        <a:dk2>
          <a:srgbClr val="002C6C"/>
        </a:dk2>
        <a:lt2>
          <a:srgbClr val="808080"/>
        </a:lt2>
        <a:accent1>
          <a:srgbClr val="BBE0E3"/>
        </a:accent1>
        <a:accent2>
          <a:srgbClr val="333399"/>
        </a:accent2>
        <a:accent3>
          <a:srgbClr val="FFFFFF"/>
        </a:accent3>
        <a:accent4>
          <a:srgbClr val="00245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 UK PowerPoint Template 08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 Template 01">
  <a:themeElements>
    <a:clrScheme name="1_Presentation Templat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esentation Template 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2C6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2C6C"/>
            </a:solidFill>
            <a:effectLst/>
            <a:latin typeface="Arial" charset="0"/>
          </a:defRPr>
        </a:defPPr>
      </a:lstStyle>
    </a:lnDef>
  </a:objectDefaults>
  <a:extraClrSchemeLst>
    <a:extraClrScheme>
      <a:clrScheme name="1_Presentation Templat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esentation Template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esentation Template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esentation Template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esentation Template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esentation Template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esentation Template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esentation Template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esentation Template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esentation Template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esentation Template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esentation Template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Presentation Template 01 13">
        <a:dk1>
          <a:srgbClr val="002C6C"/>
        </a:dk1>
        <a:lt1>
          <a:srgbClr val="FFFFFF"/>
        </a:lt1>
        <a:dk2>
          <a:srgbClr val="002C6C"/>
        </a:dk2>
        <a:lt2>
          <a:srgbClr val="808080"/>
        </a:lt2>
        <a:accent1>
          <a:srgbClr val="BBE0E3"/>
        </a:accent1>
        <a:accent2>
          <a:srgbClr val="333399"/>
        </a:accent2>
        <a:accent3>
          <a:srgbClr val="FFFFFF"/>
        </a:accent3>
        <a:accent4>
          <a:srgbClr val="00245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esentation Template 01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GS1_PPT_Template_2008">
  <a:themeElements>
    <a:clrScheme name="GS1_PPT_Template_2008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fontScheme name="GS1_PP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2C6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2C6C"/>
            </a:solidFill>
            <a:effectLst/>
            <a:latin typeface="Arial" charset="0"/>
          </a:defRPr>
        </a:defPPr>
      </a:lstStyle>
    </a:lnDef>
  </a:objectDefaults>
  <a:extraClrSchemeLst>
    <a:extraClrScheme>
      <a:clrScheme name="GS1_PP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_PP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1_PP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1_PP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1_PP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1_PP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1_PP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1_PP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1_PP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1_PP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1_PP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1_PP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S1_PPT_Template_2008 13">
        <a:dk1>
          <a:srgbClr val="002C6C"/>
        </a:dk1>
        <a:lt1>
          <a:srgbClr val="FFFFFF"/>
        </a:lt1>
        <a:dk2>
          <a:srgbClr val="002C6C"/>
        </a:dk2>
        <a:lt2>
          <a:srgbClr val="808080"/>
        </a:lt2>
        <a:accent1>
          <a:srgbClr val="BBE0E3"/>
        </a:accent1>
        <a:accent2>
          <a:srgbClr val="333399"/>
        </a:accent2>
        <a:accent3>
          <a:srgbClr val="FFFFFF"/>
        </a:accent3>
        <a:accent4>
          <a:srgbClr val="00245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_PPT_Template_2008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GS1_PPT_Template_2008">
  <a:themeElements>
    <a:clrScheme name="GS1_PPT_Template_2008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fontScheme name="GS1_PP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2C6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2C6C"/>
            </a:solidFill>
            <a:effectLst/>
            <a:latin typeface="Arial" charset="0"/>
          </a:defRPr>
        </a:defPPr>
      </a:lstStyle>
    </a:lnDef>
  </a:objectDefaults>
  <a:extraClrSchemeLst>
    <a:extraClrScheme>
      <a:clrScheme name="GS1_PP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_PP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1_PP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1_PP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1_PP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1_PP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1_PP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1_PP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1_PP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1_PP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1_PP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1_PP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S1_PPT_Template_2008 13">
        <a:dk1>
          <a:srgbClr val="002C6C"/>
        </a:dk1>
        <a:lt1>
          <a:srgbClr val="FFFFFF"/>
        </a:lt1>
        <a:dk2>
          <a:srgbClr val="002C6C"/>
        </a:dk2>
        <a:lt2>
          <a:srgbClr val="808080"/>
        </a:lt2>
        <a:accent1>
          <a:srgbClr val="BBE0E3"/>
        </a:accent1>
        <a:accent2>
          <a:srgbClr val="333399"/>
        </a:accent2>
        <a:accent3>
          <a:srgbClr val="FFFFFF"/>
        </a:accent3>
        <a:accent4>
          <a:srgbClr val="00245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_PPT_Template_2008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S1 UK PowerPoint Template 09">
  <a:themeElements>
    <a:clrScheme name="GS1 UK PowerPoint Template 09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fontScheme name="GS1 UK PowerPoint Template 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00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200" b="0" i="0" u="none" strike="noStrike" cap="none" normalizeH="0" baseline="0" smtClean="0">
            <a:ln>
              <a:noFill/>
            </a:ln>
            <a:solidFill>
              <a:srgbClr val="002C6C"/>
            </a:solidFill>
            <a:effectLst/>
            <a:latin typeface="Arial" charset="0"/>
          </a:defRPr>
        </a:defPPr>
      </a:lstStyle>
    </a:spDef>
    <a:lnDef>
      <a:spPr bwMode="auto">
        <a:xfrm>
          <a:off x="0" y="0"/>
          <a:ext cx="1" cy="1"/>
        </a:xfrm>
        <a:custGeom>
          <a:avLst/>
          <a:gdLst/>
          <a:ahLst/>
          <a:cxnLst/>
          <a:rect l="0" t="0" r="0" b="0"/>
          <a:pathLst/>
        </a:custGeom>
        <a:noFill/>
        <a:ln w="76200" cap="flat" cmpd="sng" algn="ctr">
          <a:solidFill>
            <a:srgbClr val="0066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200" b="0" i="0" u="none" strike="noStrike" cap="none" normalizeH="0" baseline="0" smtClean="0">
            <a:ln>
              <a:noFill/>
            </a:ln>
            <a:solidFill>
              <a:srgbClr val="002C6C"/>
            </a:solidFill>
            <a:effectLst/>
            <a:latin typeface="Arial" charset="0"/>
          </a:defRPr>
        </a:defPPr>
      </a:lstStyle>
    </a:lnDef>
  </a:objectDefaults>
  <a:extraClrSchemeLst>
    <a:extraClrScheme>
      <a:clrScheme name="GS1 UK PowerPoint Template 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 UK PowerPoint Template 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1 UK PowerPoint Template 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1 UK PowerPoint Template 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1 UK PowerPoint Template 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1 UK PowerPoint Template 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1 UK PowerPoint Template 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1 UK PowerPoint Template 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1 UK PowerPoint Template 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1 UK PowerPoint Template 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1 UK PowerPoint Template 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1 UK PowerPoint Template 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S1 UK PowerPoint Template 09 13">
        <a:dk1>
          <a:srgbClr val="002C6C"/>
        </a:dk1>
        <a:lt1>
          <a:srgbClr val="FFFFFF"/>
        </a:lt1>
        <a:dk2>
          <a:srgbClr val="002C6C"/>
        </a:dk2>
        <a:lt2>
          <a:srgbClr val="808080"/>
        </a:lt2>
        <a:accent1>
          <a:srgbClr val="BBE0E3"/>
        </a:accent1>
        <a:accent2>
          <a:srgbClr val="333399"/>
        </a:accent2>
        <a:accent3>
          <a:srgbClr val="FFFFFF"/>
        </a:accent3>
        <a:accent4>
          <a:srgbClr val="00245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 UK PowerPoint Template 09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Presentation">
  <a:themeElements>
    <a:clrScheme name="3_Blank Presentation 13">
      <a:dk1>
        <a:srgbClr val="595959"/>
      </a:dk1>
      <a:lt1>
        <a:srgbClr val="FFFFFF"/>
      </a:lt1>
      <a:dk2>
        <a:srgbClr val="6179A7"/>
      </a:dk2>
      <a:lt2>
        <a:srgbClr val="60891B"/>
      </a:lt2>
      <a:accent1>
        <a:srgbClr val="FFFFFF"/>
      </a:accent1>
      <a:accent2>
        <a:srgbClr val="A3001B"/>
      </a:accent2>
      <a:accent3>
        <a:srgbClr val="FFFFFF"/>
      </a:accent3>
      <a:accent4>
        <a:srgbClr val="4B4B4B"/>
      </a:accent4>
      <a:accent5>
        <a:srgbClr val="FFFFFF"/>
      </a:accent5>
      <a:accent6>
        <a:srgbClr val="930017"/>
      </a:accent6>
      <a:hlink>
        <a:srgbClr val="CC5F00"/>
      </a:hlink>
      <a:folHlink>
        <a:srgbClr val="52367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Blank Presentation 13">
        <a:dk1>
          <a:srgbClr val="595959"/>
        </a:dk1>
        <a:lt1>
          <a:srgbClr val="FFFFFF"/>
        </a:lt1>
        <a:dk2>
          <a:srgbClr val="6179A7"/>
        </a:dk2>
        <a:lt2>
          <a:srgbClr val="60891B"/>
        </a:lt2>
        <a:accent1>
          <a:srgbClr val="FFFFFF"/>
        </a:accent1>
        <a:accent2>
          <a:srgbClr val="A3001B"/>
        </a:accent2>
        <a:accent3>
          <a:srgbClr val="FFFFFF"/>
        </a:accent3>
        <a:accent4>
          <a:srgbClr val="4B4B4B"/>
        </a:accent4>
        <a:accent5>
          <a:srgbClr val="FFFFFF"/>
        </a:accent5>
        <a:accent6>
          <a:srgbClr val="930017"/>
        </a:accent6>
        <a:hlink>
          <a:srgbClr val="CC5F00"/>
        </a:hlink>
        <a:folHlink>
          <a:srgbClr val="52367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GS1 Global Forum 2009_PPT_Template">
  <a:themeElements>
    <a:clrScheme name="GS1 Global Forum 2009_PPT_Template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fontScheme name="GS1 Global Forum 2009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2C6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2C6C"/>
            </a:solidFill>
            <a:effectLst/>
            <a:latin typeface="Arial" charset="0"/>
          </a:defRPr>
        </a:defPPr>
      </a:lstStyle>
    </a:lnDef>
  </a:objectDefaults>
  <a:extraClrSchemeLst>
    <a:extraClrScheme>
      <a:clrScheme name="GS1 Global Forum 2009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 Global Forum 2009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1 Global Forum 2009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1 Global Forum 2009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1 Global Forum 2009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1 Global Forum 2009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1 Global Forum 2009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1 Global Forum 2009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1 Global Forum 2009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1 Global Forum 2009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1 Global Forum 2009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1 Global Forum 2009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S1 Global Forum 2009_PPT_Template 13">
        <a:dk1>
          <a:srgbClr val="002C6C"/>
        </a:dk1>
        <a:lt1>
          <a:srgbClr val="FFFFFF"/>
        </a:lt1>
        <a:dk2>
          <a:srgbClr val="002C6C"/>
        </a:dk2>
        <a:lt2>
          <a:srgbClr val="808080"/>
        </a:lt2>
        <a:accent1>
          <a:srgbClr val="BBE0E3"/>
        </a:accent1>
        <a:accent2>
          <a:srgbClr val="333399"/>
        </a:accent2>
        <a:accent3>
          <a:srgbClr val="FFFFFF"/>
        </a:accent3>
        <a:accent4>
          <a:srgbClr val="00245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 Global Forum 2009_PPT_Template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367C89D1B68749B932CF6068341765" ma:contentTypeVersion="0" ma:contentTypeDescription="Create a new document." ma:contentTypeScope="" ma:versionID="5b33ac0a744cea331f6ead61b304a0b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258687C-5081-4605-9057-DF06930F46C7}">
  <ds:schemaRefs>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elements/1.1/"/>
    <ds:schemaRef ds:uri="http://purl.org/dc/terms/"/>
  </ds:schemaRefs>
</ds:datastoreItem>
</file>

<file path=customXml/itemProps2.xml><?xml version="1.0" encoding="utf-8"?>
<ds:datastoreItem xmlns:ds="http://schemas.openxmlformats.org/officeDocument/2006/customXml" ds:itemID="{79700033-9759-40BB-982E-9B97FE55C656}">
  <ds:schemaRefs>
    <ds:schemaRef ds:uri="http://schemas.microsoft.com/sharepoint/v3/contenttype/forms"/>
  </ds:schemaRefs>
</ds:datastoreItem>
</file>

<file path=customXml/itemProps3.xml><?xml version="1.0" encoding="utf-8"?>
<ds:datastoreItem xmlns:ds="http://schemas.openxmlformats.org/officeDocument/2006/customXml" ds:itemID="{4D215D6B-1D29-43D8-8633-EE1D811F3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GS1 UK 2010 template</Template>
  <TotalTime>2923</TotalTime>
  <Words>3794</Words>
  <Application>Microsoft Office PowerPoint</Application>
  <PresentationFormat>On-screen Show (4:3)</PresentationFormat>
  <Paragraphs>659</Paragraphs>
  <Slides>34</Slides>
  <Notes>25</Notes>
  <HiddenSlides>0</HiddenSlides>
  <MMClips>0</MMClips>
  <ScaleCrop>false</ScaleCrop>
  <HeadingPairs>
    <vt:vector size="4" baseType="variant">
      <vt:variant>
        <vt:lpstr>Theme</vt:lpstr>
      </vt:variant>
      <vt:variant>
        <vt:i4>7</vt:i4>
      </vt:variant>
      <vt:variant>
        <vt:lpstr>Slide Titles</vt:lpstr>
      </vt:variant>
      <vt:variant>
        <vt:i4>34</vt:i4>
      </vt:variant>
    </vt:vector>
  </HeadingPairs>
  <TitlesOfParts>
    <vt:vector size="41" baseType="lpstr">
      <vt:lpstr>GS1 UK 2010 template</vt:lpstr>
      <vt:lpstr>1_Presentation Template 01</vt:lpstr>
      <vt:lpstr>3_GS1_PPT_Template_2008</vt:lpstr>
      <vt:lpstr>5_GS1_PPT_Template_2008</vt:lpstr>
      <vt:lpstr>GS1 UK PowerPoint Template 09</vt:lpstr>
      <vt:lpstr>3_Blank Presentation</vt:lpstr>
      <vt:lpstr>GS1 Global Forum 2009_PPT_Template</vt:lpstr>
      <vt:lpstr>Upstream Integration  Brooklyn NY, 25 March 2011  </vt:lpstr>
      <vt:lpstr>Anti-Trust Caution</vt:lpstr>
      <vt:lpstr>Meeting Etiquette</vt:lpstr>
      <vt:lpstr>What is GS1 Upstream Supply  Chain Integration?</vt:lpstr>
      <vt:lpstr>What is GUSI?</vt:lpstr>
      <vt:lpstr>GUSI Members &amp; Supporters (active)</vt:lpstr>
      <vt:lpstr>GUSI Members &amp; Supporters</vt:lpstr>
      <vt:lpstr>GUSI Members &amp; Supporters</vt:lpstr>
      <vt:lpstr>GUSI Members &amp; Supporters</vt:lpstr>
      <vt:lpstr>Implementation Status</vt:lpstr>
      <vt:lpstr>GUSI implementation growth</vt:lpstr>
      <vt:lpstr>GUSI Deployment 2010/11</vt:lpstr>
      <vt:lpstr>GUSI Benefits</vt:lpstr>
      <vt:lpstr>Scaling Barrier</vt:lpstr>
      <vt:lpstr>Implementation Costs Development</vt:lpstr>
      <vt:lpstr>Benefits for Suppliers</vt:lpstr>
      <vt:lpstr>Benefits for Manufacturers</vt:lpstr>
      <vt:lpstr>Benefits for Retailers/Food Service</vt:lpstr>
      <vt:lpstr>Bottlenecks…</vt:lpstr>
      <vt:lpstr>What’s in UIM?</vt:lpstr>
      <vt:lpstr>The six building blocks</vt:lpstr>
      <vt:lpstr>PowerPoint Presentation</vt:lpstr>
      <vt:lpstr>PowerPoint Presentation</vt:lpstr>
      <vt:lpstr>PowerPoint Presentation</vt:lpstr>
      <vt:lpstr>PowerPoint Presentation</vt:lpstr>
      <vt:lpstr>Benefits</vt:lpstr>
      <vt:lpstr>2020 The Future Value Chain </vt:lpstr>
      <vt:lpstr>The GUSI Movie</vt:lpstr>
      <vt:lpstr>Q&amp;A (Questions &amp; Answers)</vt:lpstr>
      <vt:lpstr>Plan 2011/2012</vt:lpstr>
      <vt:lpstr>Plan 2011/12</vt:lpstr>
      <vt:lpstr>Any Other Business</vt:lpstr>
      <vt:lpstr>Any Other Business</vt:lpstr>
      <vt:lpstr>Contact Details</vt:lpstr>
    </vt:vector>
  </TitlesOfParts>
  <Company>GS1UK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Upstream supply  chain integration  Bringing efficiency to the upstream supply chain between manufacturers and suppliers</dc:title>
  <dc:creator>tbrown</dc:creator>
  <cp:lastModifiedBy>antoinette.jansen</cp:lastModifiedBy>
  <cp:revision>92</cp:revision>
  <dcterms:created xsi:type="dcterms:W3CDTF">2010-02-24T12:35:24Z</dcterms:created>
  <dcterms:modified xsi:type="dcterms:W3CDTF">2011-03-31T20:53:02Z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0x010100DF367C89D1B68749B932CF6068341765</vt:lpwstr>
  </property>
</Properties>
</file>