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52"/>
  </p:notesMasterIdLst>
  <p:handoutMasterIdLst>
    <p:handoutMasterId r:id="rId53"/>
  </p:handoutMasterIdLst>
  <p:sldIdLst>
    <p:sldId id="398" r:id="rId5"/>
    <p:sldId id="400" r:id="rId6"/>
    <p:sldId id="419" r:id="rId7"/>
    <p:sldId id="420" r:id="rId8"/>
    <p:sldId id="421" r:id="rId9"/>
    <p:sldId id="422" r:id="rId10"/>
    <p:sldId id="423" r:id="rId11"/>
    <p:sldId id="424" r:id="rId12"/>
    <p:sldId id="425" r:id="rId13"/>
    <p:sldId id="426" r:id="rId14"/>
    <p:sldId id="427" r:id="rId15"/>
    <p:sldId id="401" r:id="rId16"/>
    <p:sldId id="402" r:id="rId17"/>
    <p:sldId id="403" r:id="rId18"/>
    <p:sldId id="404" r:id="rId19"/>
    <p:sldId id="405" r:id="rId20"/>
    <p:sldId id="406" r:id="rId21"/>
    <p:sldId id="407" r:id="rId22"/>
    <p:sldId id="408" r:id="rId23"/>
    <p:sldId id="409" r:id="rId24"/>
    <p:sldId id="410" r:id="rId25"/>
    <p:sldId id="411" r:id="rId26"/>
    <p:sldId id="412" r:id="rId27"/>
    <p:sldId id="413" r:id="rId28"/>
    <p:sldId id="414" r:id="rId29"/>
    <p:sldId id="415" r:id="rId30"/>
    <p:sldId id="416" r:id="rId31"/>
    <p:sldId id="393" r:id="rId32"/>
    <p:sldId id="387" r:id="rId33"/>
    <p:sldId id="352" r:id="rId34"/>
    <p:sldId id="323" r:id="rId35"/>
    <p:sldId id="382" r:id="rId36"/>
    <p:sldId id="354" r:id="rId37"/>
    <p:sldId id="355" r:id="rId38"/>
    <p:sldId id="357" r:id="rId39"/>
    <p:sldId id="395" r:id="rId40"/>
    <p:sldId id="368" r:id="rId41"/>
    <p:sldId id="372" r:id="rId42"/>
    <p:sldId id="388" r:id="rId43"/>
    <p:sldId id="389" r:id="rId44"/>
    <p:sldId id="375" r:id="rId45"/>
    <p:sldId id="384" r:id="rId46"/>
    <p:sldId id="385" r:id="rId47"/>
    <p:sldId id="390" r:id="rId48"/>
    <p:sldId id="391" r:id="rId49"/>
    <p:sldId id="392" r:id="rId50"/>
    <p:sldId id="417" r:id="rId51"/>
  </p:sldIdLst>
  <p:sldSz cx="9144000" cy="6858000" type="screen4x3"/>
  <p:notesSz cx="666908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rgbClr val="002C6C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2C6C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2C6C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2C6C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2C6C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2C6C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2C6C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2C6C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2C6C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8A8A8A"/>
    <a:srgbClr val="909090"/>
    <a:srgbClr val="929292"/>
    <a:srgbClr val="9B9B9B"/>
    <a:srgbClr val="008000"/>
    <a:srgbClr val="F26334"/>
    <a:srgbClr val="9F9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2" autoAdjust="0"/>
    <p:restoredTop sz="92384" autoAdjust="0"/>
  </p:normalViewPr>
  <p:slideViewPr>
    <p:cSldViewPr snapToGrid="0">
      <p:cViewPr varScale="1">
        <p:scale>
          <a:sx n="117" d="100"/>
          <a:sy n="117" d="100"/>
        </p:scale>
        <p:origin x="-17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582"/>
    </p:cViewPr>
  </p:sorterViewPr>
  <p:notesViewPr>
    <p:cSldViewPr snapToGrid="0">
      <p:cViewPr varScale="1">
        <p:scale>
          <a:sx n="54" d="100"/>
          <a:sy n="54" d="100"/>
        </p:scale>
        <p:origin x="-2658" y="-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53F600-9386-49BE-982D-3665D9B2F6B9}" type="doc">
      <dgm:prSet loTypeId="urn:microsoft.com/office/officeart/2005/8/layout/target2" loCatId="relationship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12AEAE38-FD43-4912-8413-3AA837C3EAC3}">
      <dgm:prSet custT="1"/>
      <dgm:spPr/>
      <dgm:t>
        <a:bodyPr/>
        <a:lstStyle/>
        <a:p>
          <a:pPr rtl="0"/>
          <a:r>
            <a:rPr lang="en-GB" sz="1600" dirty="0" smtClean="0"/>
            <a:t>Business Message </a:t>
          </a:r>
          <a:endParaRPr lang="en-US" sz="1600" dirty="0"/>
        </a:p>
      </dgm:t>
    </dgm:pt>
    <dgm:pt modelId="{58BB3087-69B4-435A-AAF6-D639B88E3FCF}" type="parTrans" cxnId="{E485CC5C-4A9B-4FDD-B159-85B655D1BF23}">
      <dgm:prSet/>
      <dgm:spPr/>
      <dgm:t>
        <a:bodyPr/>
        <a:lstStyle/>
        <a:p>
          <a:endParaRPr lang="en-US"/>
        </a:p>
      </dgm:t>
    </dgm:pt>
    <dgm:pt modelId="{A0BDF40C-7967-470D-A488-C1144979C141}" type="sibTrans" cxnId="{E485CC5C-4A9B-4FDD-B159-85B655D1BF23}">
      <dgm:prSet/>
      <dgm:spPr/>
      <dgm:t>
        <a:bodyPr/>
        <a:lstStyle/>
        <a:p>
          <a:endParaRPr lang="en-US"/>
        </a:p>
      </dgm:t>
    </dgm:pt>
    <dgm:pt modelId="{9A49CCEC-E315-4190-A8FB-0A3D28655893}">
      <dgm:prSet custT="1"/>
      <dgm:spPr/>
      <dgm:t>
        <a:bodyPr/>
        <a:lstStyle/>
        <a:p>
          <a:pPr rtl="0"/>
          <a:r>
            <a:rPr lang="en-GB" sz="1400" dirty="0" smtClean="0"/>
            <a:t>Standard Business Document Header</a:t>
          </a:r>
          <a:endParaRPr lang="en-US" sz="1400" dirty="0"/>
        </a:p>
      </dgm:t>
    </dgm:pt>
    <dgm:pt modelId="{20217BA5-1D79-4FD2-91F2-4008D158064D}" type="parTrans" cxnId="{4EE8FE2D-177D-47BB-BC86-A2A4FC26A8E9}">
      <dgm:prSet/>
      <dgm:spPr/>
      <dgm:t>
        <a:bodyPr/>
        <a:lstStyle/>
        <a:p>
          <a:endParaRPr lang="en-US"/>
        </a:p>
      </dgm:t>
    </dgm:pt>
    <dgm:pt modelId="{112B0E2E-D614-409D-BFCB-4D2C6AE584BF}" type="sibTrans" cxnId="{4EE8FE2D-177D-47BB-BC86-A2A4FC26A8E9}">
      <dgm:prSet/>
      <dgm:spPr/>
      <dgm:t>
        <a:bodyPr/>
        <a:lstStyle/>
        <a:p>
          <a:endParaRPr lang="en-US"/>
        </a:p>
      </dgm:t>
    </dgm:pt>
    <dgm:pt modelId="{DDEA2FD0-B8E0-40BC-810F-F32D9914C2E4}">
      <dgm:prSet custT="1"/>
      <dgm:spPr>
        <a:ln>
          <a:solidFill>
            <a:schemeClr val="accent6"/>
          </a:solidFill>
        </a:ln>
      </dgm:spPr>
      <dgm:t>
        <a:bodyPr/>
        <a:lstStyle/>
        <a:p>
          <a:pPr rtl="0"/>
          <a:r>
            <a:rPr lang="en-GB" sz="1400" dirty="0" smtClean="0"/>
            <a:t>Document</a:t>
          </a:r>
          <a:endParaRPr lang="en-US" sz="1400" dirty="0"/>
        </a:p>
      </dgm:t>
    </dgm:pt>
    <dgm:pt modelId="{77EEF729-AC53-4C62-AB04-08A3F76AEC9F}" type="parTrans" cxnId="{4984E6F4-4631-4019-9021-3B6711A347EC}">
      <dgm:prSet/>
      <dgm:spPr/>
      <dgm:t>
        <a:bodyPr/>
        <a:lstStyle/>
        <a:p>
          <a:endParaRPr lang="en-US"/>
        </a:p>
      </dgm:t>
    </dgm:pt>
    <dgm:pt modelId="{D22A9757-A482-47E1-9BA9-0573A5F7AC10}" type="sibTrans" cxnId="{4984E6F4-4631-4019-9021-3B6711A347EC}">
      <dgm:prSet/>
      <dgm:spPr/>
      <dgm:t>
        <a:bodyPr/>
        <a:lstStyle/>
        <a:p>
          <a:endParaRPr lang="en-US"/>
        </a:p>
      </dgm:t>
    </dgm:pt>
    <dgm:pt modelId="{AA71D33E-94AB-4FEA-B376-6B464939945D}" type="pres">
      <dgm:prSet presAssocID="{D953F600-9386-49BE-982D-3665D9B2F6B9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C6912E4-BB8C-4193-9CF8-0E0675FFF645}" type="pres">
      <dgm:prSet presAssocID="{D953F600-9386-49BE-982D-3665D9B2F6B9}" presName="outerBox" presStyleCnt="0"/>
      <dgm:spPr/>
    </dgm:pt>
    <dgm:pt modelId="{9257E728-79AB-4E45-9E0D-62D947C1FA8A}" type="pres">
      <dgm:prSet presAssocID="{D953F600-9386-49BE-982D-3665D9B2F6B9}" presName="outerBoxParent" presStyleLbl="node1" presStyleIdx="0" presStyleCnt="1"/>
      <dgm:spPr/>
      <dgm:t>
        <a:bodyPr/>
        <a:lstStyle/>
        <a:p>
          <a:endParaRPr lang="en-US"/>
        </a:p>
      </dgm:t>
    </dgm:pt>
    <dgm:pt modelId="{6BBDB0F7-3FA9-413E-87CC-8572B861D64E}" type="pres">
      <dgm:prSet presAssocID="{D953F600-9386-49BE-982D-3665D9B2F6B9}" presName="outerBoxChildren" presStyleCnt="0"/>
      <dgm:spPr/>
    </dgm:pt>
    <dgm:pt modelId="{3FA366D0-F0E3-4EA5-89CD-D27B054FD980}" type="pres">
      <dgm:prSet presAssocID="{9A49CCEC-E315-4190-A8FB-0A3D28655893}" presName="oChild" presStyleLbl="fgAcc1" presStyleIdx="0" presStyleCnt="2" custScaleX="2000000" custScaleY="104954" custLinFactX="895287" custLinFactNeighborX="900000" custLinFactNeighborY="-531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C5BA5-DD2F-442E-A923-91AA35062409}" type="pres">
      <dgm:prSet presAssocID="{112B0E2E-D614-409D-BFCB-4D2C6AE584BF}" presName="outerSibTrans" presStyleCnt="0"/>
      <dgm:spPr/>
    </dgm:pt>
    <dgm:pt modelId="{5E2B03B7-ACD8-4E35-B1F9-DDAF2948D888}" type="pres">
      <dgm:prSet presAssocID="{DDEA2FD0-B8E0-40BC-810F-F32D9914C2E4}" presName="oChild" presStyleLbl="fgAcc1" presStyleIdx="1" presStyleCnt="2" custScaleX="1966982" custScaleY="40910" custLinFactX="-1101542" custLinFactNeighborX="-1200000" custLinFactNeighborY="319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980763-FC3B-4F49-8711-7AEA955A95F1}" type="presOf" srcId="{9A49CCEC-E315-4190-A8FB-0A3D28655893}" destId="{3FA366D0-F0E3-4EA5-89CD-D27B054FD980}" srcOrd="0" destOrd="0" presId="urn:microsoft.com/office/officeart/2005/8/layout/target2"/>
    <dgm:cxn modelId="{4A33915E-CFAF-4327-A248-EEA748F7AB4C}" type="presOf" srcId="{12AEAE38-FD43-4912-8413-3AA837C3EAC3}" destId="{9257E728-79AB-4E45-9E0D-62D947C1FA8A}" srcOrd="0" destOrd="0" presId="urn:microsoft.com/office/officeart/2005/8/layout/target2"/>
    <dgm:cxn modelId="{CC41E437-F769-43C3-867A-A9372E2C4941}" type="presOf" srcId="{D953F600-9386-49BE-982D-3665D9B2F6B9}" destId="{AA71D33E-94AB-4FEA-B376-6B464939945D}" srcOrd="0" destOrd="0" presId="urn:microsoft.com/office/officeart/2005/8/layout/target2"/>
    <dgm:cxn modelId="{4EE8FE2D-177D-47BB-BC86-A2A4FC26A8E9}" srcId="{12AEAE38-FD43-4912-8413-3AA837C3EAC3}" destId="{9A49CCEC-E315-4190-A8FB-0A3D28655893}" srcOrd="0" destOrd="0" parTransId="{20217BA5-1D79-4FD2-91F2-4008D158064D}" sibTransId="{112B0E2E-D614-409D-BFCB-4D2C6AE584BF}"/>
    <dgm:cxn modelId="{215B591D-6F9A-4972-B08D-5696F002E276}" type="presOf" srcId="{DDEA2FD0-B8E0-40BC-810F-F32D9914C2E4}" destId="{5E2B03B7-ACD8-4E35-B1F9-DDAF2948D888}" srcOrd="0" destOrd="0" presId="urn:microsoft.com/office/officeart/2005/8/layout/target2"/>
    <dgm:cxn modelId="{E485CC5C-4A9B-4FDD-B159-85B655D1BF23}" srcId="{D953F600-9386-49BE-982D-3665D9B2F6B9}" destId="{12AEAE38-FD43-4912-8413-3AA837C3EAC3}" srcOrd="0" destOrd="0" parTransId="{58BB3087-69B4-435A-AAF6-D639B88E3FCF}" sibTransId="{A0BDF40C-7967-470D-A488-C1144979C141}"/>
    <dgm:cxn modelId="{4984E6F4-4631-4019-9021-3B6711A347EC}" srcId="{12AEAE38-FD43-4912-8413-3AA837C3EAC3}" destId="{DDEA2FD0-B8E0-40BC-810F-F32D9914C2E4}" srcOrd="1" destOrd="0" parTransId="{77EEF729-AC53-4C62-AB04-08A3F76AEC9F}" sibTransId="{D22A9757-A482-47E1-9BA9-0573A5F7AC10}"/>
    <dgm:cxn modelId="{23E33C4E-39E1-460C-A2A2-FA0C728983CA}" type="presParOf" srcId="{AA71D33E-94AB-4FEA-B376-6B464939945D}" destId="{6C6912E4-BB8C-4193-9CF8-0E0675FFF645}" srcOrd="0" destOrd="0" presId="urn:microsoft.com/office/officeart/2005/8/layout/target2"/>
    <dgm:cxn modelId="{B0119FC3-49C3-484B-BF56-E60E0748E614}" type="presParOf" srcId="{6C6912E4-BB8C-4193-9CF8-0E0675FFF645}" destId="{9257E728-79AB-4E45-9E0D-62D947C1FA8A}" srcOrd="0" destOrd="0" presId="urn:microsoft.com/office/officeart/2005/8/layout/target2"/>
    <dgm:cxn modelId="{92D03C3D-1607-4BBB-8C71-D7BC80D6E494}" type="presParOf" srcId="{6C6912E4-BB8C-4193-9CF8-0E0675FFF645}" destId="{6BBDB0F7-3FA9-413E-87CC-8572B861D64E}" srcOrd="1" destOrd="0" presId="urn:microsoft.com/office/officeart/2005/8/layout/target2"/>
    <dgm:cxn modelId="{83DACC0D-98DE-494B-B765-AA494C3D289E}" type="presParOf" srcId="{6BBDB0F7-3FA9-413E-87CC-8572B861D64E}" destId="{3FA366D0-F0E3-4EA5-89CD-D27B054FD980}" srcOrd="0" destOrd="0" presId="urn:microsoft.com/office/officeart/2005/8/layout/target2"/>
    <dgm:cxn modelId="{56339578-36C5-4CAA-A5F3-A6306E420C4B}" type="presParOf" srcId="{6BBDB0F7-3FA9-413E-87CC-8572B861D64E}" destId="{BA6C5BA5-DD2F-442E-A923-91AA35062409}" srcOrd="1" destOrd="0" presId="urn:microsoft.com/office/officeart/2005/8/layout/target2"/>
    <dgm:cxn modelId="{DEA5974C-11D9-4CD8-A592-8AAD71305BCD}" type="presParOf" srcId="{6BBDB0F7-3FA9-413E-87CC-8572B861D64E}" destId="{5E2B03B7-ACD8-4E35-B1F9-DDAF2948D888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A345A1-7AF6-4B4B-A17E-563C848A6C79}" type="doc">
      <dgm:prSet loTypeId="urn:microsoft.com/office/officeart/2005/8/layout/hierarchy4" loCatId="hierarchy" qsTypeId="urn:microsoft.com/office/officeart/2005/8/quickstyle/simple1" qsCatId="simple" csTypeId="urn:microsoft.com/office/officeart/2005/8/colors/accent2_4" csCatId="accent2" phldr="1"/>
      <dgm:spPr/>
    </dgm:pt>
    <dgm:pt modelId="{ACAF36FC-3668-45DF-A2D9-BCBAA8CB8AF0}">
      <dgm:prSet phldrT="[Text]"/>
      <dgm:spPr/>
      <dgm:t>
        <a:bodyPr/>
        <a:lstStyle/>
        <a:p>
          <a:r>
            <a:rPr lang="en-US" dirty="0" smtClean="0"/>
            <a:t>Shared Common</a:t>
          </a:r>
          <a:endParaRPr lang="en-US" dirty="0"/>
        </a:p>
      </dgm:t>
    </dgm:pt>
    <dgm:pt modelId="{420D49FA-BB67-4607-81A2-07CDC8235D44}" type="parTrans" cxnId="{12EAC5B3-DAE8-4ACF-B868-C14D59FC78D0}">
      <dgm:prSet/>
      <dgm:spPr/>
      <dgm:t>
        <a:bodyPr/>
        <a:lstStyle/>
        <a:p>
          <a:endParaRPr lang="en-US"/>
        </a:p>
      </dgm:t>
    </dgm:pt>
    <dgm:pt modelId="{8EC484C9-87B0-4D80-A583-20D21FF0F0C6}" type="sibTrans" cxnId="{12EAC5B3-DAE8-4ACF-B868-C14D59FC78D0}">
      <dgm:prSet/>
      <dgm:spPr/>
      <dgm:t>
        <a:bodyPr/>
        <a:lstStyle/>
        <a:p>
          <a:endParaRPr lang="en-US"/>
        </a:p>
      </dgm:t>
    </dgm:pt>
    <dgm:pt modelId="{09717E65-1A5C-44A8-878F-9654623B1408}">
      <dgm:prSet phldrT="[Text]"/>
      <dgm:spPr/>
      <dgm:t>
        <a:bodyPr/>
        <a:lstStyle/>
        <a:p>
          <a:r>
            <a:rPr lang="en-US" dirty="0" err="1" smtClean="0"/>
            <a:t>eCom</a:t>
          </a:r>
          <a:r>
            <a:rPr lang="en-US" dirty="0" smtClean="0"/>
            <a:t> Common</a:t>
          </a:r>
          <a:endParaRPr lang="en-US" dirty="0"/>
        </a:p>
      </dgm:t>
    </dgm:pt>
    <dgm:pt modelId="{403D2879-A429-4CC5-AA1A-B43157BA035B}" type="parTrans" cxnId="{27A0EC90-CE05-48BD-A584-EFA81613FFC1}">
      <dgm:prSet/>
      <dgm:spPr/>
      <dgm:t>
        <a:bodyPr/>
        <a:lstStyle/>
        <a:p>
          <a:endParaRPr lang="en-US"/>
        </a:p>
      </dgm:t>
    </dgm:pt>
    <dgm:pt modelId="{0C6052EE-F179-4963-BF6F-4E0787F5DD4D}" type="sibTrans" cxnId="{27A0EC90-CE05-48BD-A584-EFA81613FFC1}">
      <dgm:prSet/>
      <dgm:spPr/>
      <dgm:t>
        <a:bodyPr/>
        <a:lstStyle/>
        <a:p>
          <a:endParaRPr lang="en-US"/>
        </a:p>
      </dgm:t>
    </dgm:pt>
    <dgm:pt modelId="{B36F34F3-588F-41ED-92E5-0D1898F65A2E}">
      <dgm:prSet phldrT="[Text]"/>
      <dgm:spPr/>
      <dgm:t>
        <a:bodyPr/>
        <a:lstStyle/>
        <a:p>
          <a:r>
            <a:rPr lang="en-US" dirty="0" smtClean="0"/>
            <a:t>GDSN Common</a:t>
          </a:r>
          <a:endParaRPr lang="en-US" dirty="0"/>
        </a:p>
      </dgm:t>
    </dgm:pt>
    <dgm:pt modelId="{4E0376A8-4803-4B97-BE78-0440CB34A5A5}" type="parTrans" cxnId="{AC5019ED-8128-40B4-9E9C-59F9A551F546}">
      <dgm:prSet/>
      <dgm:spPr/>
      <dgm:t>
        <a:bodyPr/>
        <a:lstStyle/>
        <a:p>
          <a:endParaRPr lang="en-US"/>
        </a:p>
      </dgm:t>
    </dgm:pt>
    <dgm:pt modelId="{E209E8A7-0D4B-4930-9FA4-6FB8877355CD}" type="sibTrans" cxnId="{AC5019ED-8128-40B4-9E9C-59F9A551F546}">
      <dgm:prSet/>
      <dgm:spPr/>
      <dgm:t>
        <a:bodyPr/>
        <a:lstStyle/>
        <a:p>
          <a:endParaRPr lang="en-US"/>
        </a:p>
      </dgm:t>
    </dgm:pt>
    <dgm:pt modelId="{94988D85-0392-4AF2-98AB-2D8E87D3D5C1}">
      <dgm:prSet phldrT="[Text]"/>
      <dgm:spPr/>
      <dgm:t>
        <a:bodyPr/>
        <a:lstStyle/>
        <a:p>
          <a:r>
            <a:rPr lang="en-US" dirty="0" smtClean="0"/>
            <a:t>GDSN Message 1</a:t>
          </a:r>
          <a:endParaRPr lang="en-US" dirty="0"/>
        </a:p>
      </dgm:t>
    </dgm:pt>
    <dgm:pt modelId="{A306AF5B-3497-4F4A-85A2-16B35BD2F147}" type="parTrans" cxnId="{E0910F55-0286-44AF-B106-FBF6B7DEC141}">
      <dgm:prSet/>
      <dgm:spPr/>
      <dgm:t>
        <a:bodyPr/>
        <a:lstStyle/>
        <a:p>
          <a:endParaRPr lang="en-US"/>
        </a:p>
      </dgm:t>
    </dgm:pt>
    <dgm:pt modelId="{F5F503D6-A926-4DE7-9FD2-CB29416D0D30}" type="sibTrans" cxnId="{E0910F55-0286-44AF-B106-FBF6B7DEC141}">
      <dgm:prSet/>
      <dgm:spPr/>
      <dgm:t>
        <a:bodyPr/>
        <a:lstStyle/>
        <a:p>
          <a:endParaRPr lang="en-US"/>
        </a:p>
      </dgm:t>
    </dgm:pt>
    <dgm:pt modelId="{B3D920F7-41E8-429C-ABB7-7B7EAD2D6CC9}">
      <dgm:prSet phldrT="[Text]"/>
      <dgm:spPr/>
      <dgm:t>
        <a:bodyPr/>
        <a:lstStyle/>
        <a:p>
          <a:r>
            <a:rPr lang="en-US" dirty="0" err="1" smtClean="0"/>
            <a:t>eCom</a:t>
          </a:r>
          <a:r>
            <a:rPr lang="en-US" dirty="0" smtClean="0"/>
            <a:t> Message 1</a:t>
          </a:r>
          <a:endParaRPr lang="en-US" dirty="0"/>
        </a:p>
      </dgm:t>
    </dgm:pt>
    <dgm:pt modelId="{D70D41E3-C76A-4D54-AD22-F236B1C637E2}" type="parTrans" cxnId="{82F933D4-C7B1-4E69-9B70-EF902DC5952D}">
      <dgm:prSet/>
      <dgm:spPr/>
      <dgm:t>
        <a:bodyPr/>
        <a:lstStyle/>
        <a:p>
          <a:endParaRPr lang="en-US"/>
        </a:p>
      </dgm:t>
    </dgm:pt>
    <dgm:pt modelId="{56DF0562-2FD6-4F6D-89C9-672FA6ECBC40}" type="sibTrans" cxnId="{82F933D4-C7B1-4E69-9B70-EF902DC5952D}">
      <dgm:prSet/>
      <dgm:spPr/>
      <dgm:t>
        <a:bodyPr/>
        <a:lstStyle/>
        <a:p>
          <a:endParaRPr lang="en-US"/>
        </a:p>
      </dgm:t>
    </dgm:pt>
    <dgm:pt modelId="{7F72D51F-A84D-4B73-A948-D318F61ED626}">
      <dgm:prSet phldrT="[Text]"/>
      <dgm:spPr/>
      <dgm:t>
        <a:bodyPr/>
        <a:lstStyle/>
        <a:p>
          <a:r>
            <a:rPr lang="en-US" dirty="0" err="1" smtClean="0"/>
            <a:t>eCom</a:t>
          </a:r>
          <a:r>
            <a:rPr lang="en-US" dirty="0" smtClean="0"/>
            <a:t> Message 2</a:t>
          </a:r>
          <a:endParaRPr lang="en-US" dirty="0"/>
        </a:p>
      </dgm:t>
    </dgm:pt>
    <dgm:pt modelId="{6DBEE3E8-9DC3-4945-A8A5-74A3D0A6E586}" type="parTrans" cxnId="{B2A9A76F-38E3-47CA-8634-EE05875EC0D1}">
      <dgm:prSet/>
      <dgm:spPr/>
      <dgm:t>
        <a:bodyPr/>
        <a:lstStyle/>
        <a:p>
          <a:endParaRPr lang="en-US"/>
        </a:p>
      </dgm:t>
    </dgm:pt>
    <dgm:pt modelId="{29C35B1B-F159-44DB-8420-BA870E7FD81E}" type="sibTrans" cxnId="{B2A9A76F-38E3-47CA-8634-EE05875EC0D1}">
      <dgm:prSet/>
      <dgm:spPr/>
      <dgm:t>
        <a:bodyPr/>
        <a:lstStyle/>
        <a:p>
          <a:endParaRPr lang="en-US"/>
        </a:p>
      </dgm:t>
    </dgm:pt>
    <dgm:pt modelId="{5D391FB7-E585-470D-8357-A77400471045}">
      <dgm:prSet phldrT="[Text]"/>
      <dgm:spPr/>
      <dgm:t>
        <a:bodyPr/>
        <a:lstStyle/>
        <a:p>
          <a:r>
            <a:rPr lang="en-US" dirty="0" smtClean="0"/>
            <a:t>GDSN Message 2</a:t>
          </a:r>
          <a:endParaRPr lang="en-US" dirty="0"/>
        </a:p>
      </dgm:t>
    </dgm:pt>
    <dgm:pt modelId="{633A4B8E-7E6E-41BA-B2B3-C2F556685FE2}" type="parTrans" cxnId="{6884A99C-7709-4559-9CCE-3093A3CEBADC}">
      <dgm:prSet/>
      <dgm:spPr/>
      <dgm:t>
        <a:bodyPr/>
        <a:lstStyle/>
        <a:p>
          <a:endParaRPr lang="en-US"/>
        </a:p>
      </dgm:t>
    </dgm:pt>
    <dgm:pt modelId="{329920C5-ED44-4463-831F-60C5B9E8E529}" type="sibTrans" cxnId="{6884A99C-7709-4559-9CCE-3093A3CEBADC}">
      <dgm:prSet/>
      <dgm:spPr/>
      <dgm:t>
        <a:bodyPr/>
        <a:lstStyle/>
        <a:p>
          <a:endParaRPr lang="en-US"/>
        </a:p>
      </dgm:t>
    </dgm:pt>
    <dgm:pt modelId="{3AD494BA-A4AA-4F44-860A-E99FA23BED83}">
      <dgm:prSet phldrT="[Text]"/>
      <dgm:spPr/>
      <dgm:t>
        <a:bodyPr/>
        <a:lstStyle/>
        <a:p>
          <a:r>
            <a:rPr lang="en-US" dirty="0" smtClean="0"/>
            <a:t>….</a:t>
          </a:r>
          <a:endParaRPr lang="en-US" dirty="0"/>
        </a:p>
      </dgm:t>
    </dgm:pt>
    <dgm:pt modelId="{8B2DA535-5659-4C65-A4A2-DEBD6E139E8C}" type="parTrans" cxnId="{60D07D45-A46B-48CD-BECD-7D2BCBB7ECBC}">
      <dgm:prSet/>
      <dgm:spPr/>
      <dgm:t>
        <a:bodyPr/>
        <a:lstStyle/>
        <a:p>
          <a:endParaRPr lang="en-US"/>
        </a:p>
      </dgm:t>
    </dgm:pt>
    <dgm:pt modelId="{BF0F6FE9-66B2-4196-925A-C70A01128304}" type="sibTrans" cxnId="{60D07D45-A46B-48CD-BECD-7D2BCBB7ECBC}">
      <dgm:prSet/>
      <dgm:spPr/>
      <dgm:t>
        <a:bodyPr/>
        <a:lstStyle/>
        <a:p>
          <a:endParaRPr lang="en-US"/>
        </a:p>
      </dgm:t>
    </dgm:pt>
    <dgm:pt modelId="{0F11DA3F-3F8D-4E21-B481-843F90CD18FA}">
      <dgm:prSet phldrT="[Text]"/>
      <dgm:spPr/>
      <dgm:t>
        <a:bodyPr/>
        <a:lstStyle/>
        <a:p>
          <a:r>
            <a:rPr lang="en-US" dirty="0" smtClean="0"/>
            <a:t>….</a:t>
          </a:r>
          <a:endParaRPr lang="en-US" dirty="0"/>
        </a:p>
      </dgm:t>
    </dgm:pt>
    <dgm:pt modelId="{B2403BE7-4272-4BC2-89BB-D63ED614F16D}" type="parTrans" cxnId="{70FF2CF1-8E81-487C-BF17-EDC07D46C724}">
      <dgm:prSet/>
      <dgm:spPr/>
      <dgm:t>
        <a:bodyPr/>
        <a:lstStyle/>
        <a:p>
          <a:endParaRPr lang="en-US"/>
        </a:p>
      </dgm:t>
    </dgm:pt>
    <dgm:pt modelId="{AB7EA7CC-4B51-45AC-9886-6FF659C58D3D}" type="sibTrans" cxnId="{70FF2CF1-8E81-487C-BF17-EDC07D46C724}">
      <dgm:prSet/>
      <dgm:spPr/>
      <dgm:t>
        <a:bodyPr/>
        <a:lstStyle/>
        <a:p>
          <a:endParaRPr lang="en-US"/>
        </a:p>
      </dgm:t>
    </dgm:pt>
    <dgm:pt modelId="{B2649379-0693-4F05-B98C-6348A7F80FE3}" type="pres">
      <dgm:prSet presAssocID="{5BA345A1-7AF6-4B4B-A17E-563C848A6C7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D4D93C3-07BD-47E9-B083-517D4217A49A}" type="pres">
      <dgm:prSet presAssocID="{ACAF36FC-3668-45DF-A2D9-BCBAA8CB8AF0}" presName="vertOne" presStyleCnt="0"/>
      <dgm:spPr/>
    </dgm:pt>
    <dgm:pt modelId="{923B3982-C3C0-4C5A-98F4-A00545CD0B8D}" type="pres">
      <dgm:prSet presAssocID="{ACAF36FC-3668-45DF-A2D9-BCBAA8CB8AF0}" presName="txOne" presStyleLbl="node0" presStyleIdx="0" presStyleCnt="1" custLinFactY="-157235" custLinFactNeighborX="-7954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BFCE56-8E19-497A-A4C7-8B3B3196D41A}" type="pres">
      <dgm:prSet presAssocID="{ACAF36FC-3668-45DF-A2D9-BCBAA8CB8AF0}" presName="parTransOne" presStyleCnt="0"/>
      <dgm:spPr/>
    </dgm:pt>
    <dgm:pt modelId="{B48DC9A8-B562-4C83-AC14-847D23B0B421}" type="pres">
      <dgm:prSet presAssocID="{ACAF36FC-3668-45DF-A2D9-BCBAA8CB8AF0}" presName="horzOne" presStyleCnt="0"/>
      <dgm:spPr/>
    </dgm:pt>
    <dgm:pt modelId="{BA634F04-72E9-4A42-8BA8-886F49FFE0F1}" type="pres">
      <dgm:prSet presAssocID="{09717E65-1A5C-44A8-878F-9654623B1408}" presName="vertTwo" presStyleCnt="0"/>
      <dgm:spPr/>
    </dgm:pt>
    <dgm:pt modelId="{3566047F-98BA-45E8-8C74-E66E3BD8D85A}" type="pres">
      <dgm:prSet presAssocID="{09717E65-1A5C-44A8-878F-9654623B1408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4F9061-C82D-4CCD-A3FD-0129E23EAB9B}" type="pres">
      <dgm:prSet presAssocID="{09717E65-1A5C-44A8-878F-9654623B1408}" presName="parTransTwo" presStyleCnt="0"/>
      <dgm:spPr/>
    </dgm:pt>
    <dgm:pt modelId="{CFB5393A-BD15-49E4-B5DD-6BA3A625BF89}" type="pres">
      <dgm:prSet presAssocID="{09717E65-1A5C-44A8-878F-9654623B1408}" presName="horzTwo" presStyleCnt="0"/>
      <dgm:spPr/>
    </dgm:pt>
    <dgm:pt modelId="{C98D868E-EB62-44F4-BFB1-D201570A18E8}" type="pres">
      <dgm:prSet presAssocID="{B3D920F7-41E8-429C-ABB7-7B7EAD2D6CC9}" presName="vertThree" presStyleCnt="0"/>
      <dgm:spPr/>
    </dgm:pt>
    <dgm:pt modelId="{B6B9DE4C-E074-481A-B607-3CDA233CB5FC}" type="pres">
      <dgm:prSet presAssocID="{B3D920F7-41E8-429C-ABB7-7B7EAD2D6CC9}" presName="txThre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C562C8-8E65-482D-8F2F-BBFEAB779D85}" type="pres">
      <dgm:prSet presAssocID="{B3D920F7-41E8-429C-ABB7-7B7EAD2D6CC9}" presName="horzThree" presStyleCnt="0"/>
      <dgm:spPr/>
    </dgm:pt>
    <dgm:pt modelId="{D118ABD9-5ACD-4033-AC91-02A5813AEE65}" type="pres">
      <dgm:prSet presAssocID="{56DF0562-2FD6-4F6D-89C9-672FA6ECBC40}" presName="sibSpaceThree" presStyleCnt="0"/>
      <dgm:spPr/>
    </dgm:pt>
    <dgm:pt modelId="{E138C633-F825-457F-B2AE-89663D232B77}" type="pres">
      <dgm:prSet presAssocID="{7F72D51F-A84D-4B73-A948-D318F61ED626}" presName="vertThree" presStyleCnt="0"/>
      <dgm:spPr/>
    </dgm:pt>
    <dgm:pt modelId="{A8E00B81-227C-44D0-8D67-7C09715AA58F}" type="pres">
      <dgm:prSet presAssocID="{7F72D51F-A84D-4B73-A948-D318F61ED626}" presName="txThre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CC657F-0754-43BE-A7F2-5A13B8B629BD}" type="pres">
      <dgm:prSet presAssocID="{7F72D51F-A84D-4B73-A948-D318F61ED626}" presName="horzThree" presStyleCnt="0"/>
      <dgm:spPr/>
    </dgm:pt>
    <dgm:pt modelId="{6CC11246-775D-4317-B136-22228A16CAA3}" type="pres">
      <dgm:prSet presAssocID="{29C35B1B-F159-44DB-8420-BA870E7FD81E}" presName="sibSpaceThree" presStyleCnt="0"/>
      <dgm:spPr/>
    </dgm:pt>
    <dgm:pt modelId="{AD9A9090-467A-444D-B64D-ABB256EB0FA5}" type="pres">
      <dgm:prSet presAssocID="{0F11DA3F-3F8D-4E21-B481-843F90CD18FA}" presName="vertThree" presStyleCnt="0"/>
      <dgm:spPr/>
    </dgm:pt>
    <dgm:pt modelId="{53BA3E59-5C67-439F-9791-C9112953A938}" type="pres">
      <dgm:prSet presAssocID="{0F11DA3F-3F8D-4E21-B481-843F90CD18FA}" presName="txThre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D1A1E3-4832-4108-BD93-56D4A430FA8F}" type="pres">
      <dgm:prSet presAssocID="{0F11DA3F-3F8D-4E21-B481-843F90CD18FA}" presName="horzThree" presStyleCnt="0"/>
      <dgm:spPr/>
    </dgm:pt>
    <dgm:pt modelId="{23A13A08-6A7B-4528-B501-20EE767806AA}" type="pres">
      <dgm:prSet presAssocID="{0C6052EE-F179-4963-BF6F-4E0787F5DD4D}" presName="sibSpaceTwo" presStyleCnt="0"/>
      <dgm:spPr/>
    </dgm:pt>
    <dgm:pt modelId="{5CDB1974-459C-4FDA-9402-1FA60EBBA076}" type="pres">
      <dgm:prSet presAssocID="{B36F34F3-588F-41ED-92E5-0D1898F65A2E}" presName="vertTwo" presStyleCnt="0"/>
      <dgm:spPr/>
    </dgm:pt>
    <dgm:pt modelId="{EFDE5EA5-6E7B-4CE6-A455-C02D56711E30}" type="pres">
      <dgm:prSet presAssocID="{B36F34F3-588F-41ED-92E5-0D1898F65A2E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D08565-89BE-4E5D-A1DF-949474D77582}" type="pres">
      <dgm:prSet presAssocID="{B36F34F3-588F-41ED-92E5-0D1898F65A2E}" presName="parTransTwo" presStyleCnt="0"/>
      <dgm:spPr/>
    </dgm:pt>
    <dgm:pt modelId="{2D62C8C7-732E-4A2E-AD2A-7564E50001A7}" type="pres">
      <dgm:prSet presAssocID="{B36F34F3-588F-41ED-92E5-0D1898F65A2E}" presName="horzTwo" presStyleCnt="0"/>
      <dgm:spPr/>
    </dgm:pt>
    <dgm:pt modelId="{BB6133B5-E9FC-4ACE-9E16-76BDD5232FCB}" type="pres">
      <dgm:prSet presAssocID="{94988D85-0392-4AF2-98AB-2D8E87D3D5C1}" presName="vertThree" presStyleCnt="0"/>
      <dgm:spPr/>
    </dgm:pt>
    <dgm:pt modelId="{B7394246-7D2A-464B-A607-F5EC8D5B9143}" type="pres">
      <dgm:prSet presAssocID="{94988D85-0392-4AF2-98AB-2D8E87D3D5C1}" presName="txThre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66484E-467A-4A2A-8479-5817E65E4A1A}" type="pres">
      <dgm:prSet presAssocID="{94988D85-0392-4AF2-98AB-2D8E87D3D5C1}" presName="horzThree" presStyleCnt="0"/>
      <dgm:spPr/>
    </dgm:pt>
    <dgm:pt modelId="{A08CF563-9014-42BE-B619-D9014BBC5B94}" type="pres">
      <dgm:prSet presAssocID="{F5F503D6-A926-4DE7-9FD2-CB29416D0D30}" presName="sibSpaceThree" presStyleCnt="0"/>
      <dgm:spPr/>
    </dgm:pt>
    <dgm:pt modelId="{F6913F16-E5C6-440D-9F03-3C371CC35AC7}" type="pres">
      <dgm:prSet presAssocID="{5D391FB7-E585-470D-8357-A77400471045}" presName="vertThree" presStyleCnt="0"/>
      <dgm:spPr/>
    </dgm:pt>
    <dgm:pt modelId="{B31CD31D-83A8-496C-AC74-815746DC60FC}" type="pres">
      <dgm:prSet presAssocID="{5D391FB7-E585-470D-8357-A77400471045}" presName="txThre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CC003B-9DE7-429C-B68D-68647F5F49E9}" type="pres">
      <dgm:prSet presAssocID="{5D391FB7-E585-470D-8357-A77400471045}" presName="horzThree" presStyleCnt="0"/>
      <dgm:spPr/>
    </dgm:pt>
    <dgm:pt modelId="{7DD44919-F5B0-43BD-A49D-98E5F8EBEE9D}" type="pres">
      <dgm:prSet presAssocID="{329920C5-ED44-4463-831F-60C5B9E8E529}" presName="sibSpaceThree" presStyleCnt="0"/>
      <dgm:spPr/>
    </dgm:pt>
    <dgm:pt modelId="{AF3643D0-63A8-4DE5-BA8A-2DBF6177E4AE}" type="pres">
      <dgm:prSet presAssocID="{3AD494BA-A4AA-4F44-860A-E99FA23BED83}" presName="vertThree" presStyleCnt="0"/>
      <dgm:spPr/>
    </dgm:pt>
    <dgm:pt modelId="{2AB720EE-031B-425D-94AD-124D367734CB}" type="pres">
      <dgm:prSet presAssocID="{3AD494BA-A4AA-4F44-860A-E99FA23BED83}" presName="txThre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047ED1-DDA8-44A3-AD2D-6368C73AFFAB}" type="pres">
      <dgm:prSet presAssocID="{3AD494BA-A4AA-4F44-860A-E99FA23BED83}" presName="horzThree" presStyleCnt="0"/>
      <dgm:spPr/>
    </dgm:pt>
  </dgm:ptLst>
  <dgm:cxnLst>
    <dgm:cxn modelId="{FAA89D43-A784-41B2-B988-8A5706200EC8}" type="presOf" srcId="{3AD494BA-A4AA-4F44-860A-E99FA23BED83}" destId="{2AB720EE-031B-425D-94AD-124D367734CB}" srcOrd="0" destOrd="0" presId="urn:microsoft.com/office/officeart/2005/8/layout/hierarchy4"/>
    <dgm:cxn modelId="{70FF2CF1-8E81-487C-BF17-EDC07D46C724}" srcId="{09717E65-1A5C-44A8-878F-9654623B1408}" destId="{0F11DA3F-3F8D-4E21-B481-843F90CD18FA}" srcOrd="2" destOrd="0" parTransId="{B2403BE7-4272-4BC2-89BB-D63ED614F16D}" sibTransId="{AB7EA7CC-4B51-45AC-9886-6FF659C58D3D}"/>
    <dgm:cxn modelId="{AC5019ED-8128-40B4-9E9C-59F9A551F546}" srcId="{ACAF36FC-3668-45DF-A2D9-BCBAA8CB8AF0}" destId="{B36F34F3-588F-41ED-92E5-0D1898F65A2E}" srcOrd="1" destOrd="0" parTransId="{4E0376A8-4803-4B97-BE78-0440CB34A5A5}" sibTransId="{E209E8A7-0D4B-4930-9FA4-6FB8877355CD}"/>
    <dgm:cxn modelId="{9C682AC4-6BEB-4EBE-9683-EC0088681F62}" type="presOf" srcId="{5BA345A1-7AF6-4B4B-A17E-563C848A6C79}" destId="{B2649379-0693-4F05-B98C-6348A7F80FE3}" srcOrd="0" destOrd="0" presId="urn:microsoft.com/office/officeart/2005/8/layout/hierarchy4"/>
    <dgm:cxn modelId="{05BC7A37-BEB8-4FE8-99B2-D1D762D232AD}" type="presOf" srcId="{5D391FB7-E585-470D-8357-A77400471045}" destId="{B31CD31D-83A8-496C-AC74-815746DC60FC}" srcOrd="0" destOrd="0" presId="urn:microsoft.com/office/officeart/2005/8/layout/hierarchy4"/>
    <dgm:cxn modelId="{B5533B43-F32B-4C0A-9F23-D22F67638282}" type="presOf" srcId="{0F11DA3F-3F8D-4E21-B481-843F90CD18FA}" destId="{53BA3E59-5C67-439F-9791-C9112953A938}" srcOrd="0" destOrd="0" presId="urn:microsoft.com/office/officeart/2005/8/layout/hierarchy4"/>
    <dgm:cxn modelId="{B2A9A76F-38E3-47CA-8634-EE05875EC0D1}" srcId="{09717E65-1A5C-44A8-878F-9654623B1408}" destId="{7F72D51F-A84D-4B73-A948-D318F61ED626}" srcOrd="1" destOrd="0" parTransId="{6DBEE3E8-9DC3-4945-A8A5-74A3D0A6E586}" sibTransId="{29C35B1B-F159-44DB-8420-BA870E7FD81E}"/>
    <dgm:cxn modelId="{D6F9F702-5B9C-4D9D-8D45-5FBAA6DFAD69}" type="presOf" srcId="{09717E65-1A5C-44A8-878F-9654623B1408}" destId="{3566047F-98BA-45E8-8C74-E66E3BD8D85A}" srcOrd="0" destOrd="0" presId="urn:microsoft.com/office/officeart/2005/8/layout/hierarchy4"/>
    <dgm:cxn modelId="{6884A99C-7709-4559-9CCE-3093A3CEBADC}" srcId="{B36F34F3-588F-41ED-92E5-0D1898F65A2E}" destId="{5D391FB7-E585-470D-8357-A77400471045}" srcOrd="1" destOrd="0" parTransId="{633A4B8E-7E6E-41BA-B2B3-C2F556685FE2}" sibTransId="{329920C5-ED44-4463-831F-60C5B9E8E529}"/>
    <dgm:cxn modelId="{60D07D45-A46B-48CD-BECD-7D2BCBB7ECBC}" srcId="{B36F34F3-588F-41ED-92E5-0D1898F65A2E}" destId="{3AD494BA-A4AA-4F44-860A-E99FA23BED83}" srcOrd="2" destOrd="0" parTransId="{8B2DA535-5659-4C65-A4A2-DEBD6E139E8C}" sibTransId="{BF0F6FE9-66B2-4196-925A-C70A01128304}"/>
    <dgm:cxn modelId="{EA894A04-B4D1-423A-9EFD-18258BEB6E8A}" type="presOf" srcId="{B36F34F3-588F-41ED-92E5-0D1898F65A2E}" destId="{EFDE5EA5-6E7B-4CE6-A455-C02D56711E30}" srcOrd="0" destOrd="0" presId="urn:microsoft.com/office/officeart/2005/8/layout/hierarchy4"/>
    <dgm:cxn modelId="{50F8CDAA-CB6A-4CD6-A4A2-3E37B55181C6}" type="presOf" srcId="{B3D920F7-41E8-429C-ABB7-7B7EAD2D6CC9}" destId="{B6B9DE4C-E074-481A-B607-3CDA233CB5FC}" srcOrd="0" destOrd="0" presId="urn:microsoft.com/office/officeart/2005/8/layout/hierarchy4"/>
    <dgm:cxn modelId="{E0910F55-0286-44AF-B106-FBF6B7DEC141}" srcId="{B36F34F3-588F-41ED-92E5-0D1898F65A2E}" destId="{94988D85-0392-4AF2-98AB-2D8E87D3D5C1}" srcOrd="0" destOrd="0" parTransId="{A306AF5B-3497-4F4A-85A2-16B35BD2F147}" sibTransId="{F5F503D6-A926-4DE7-9FD2-CB29416D0D30}"/>
    <dgm:cxn modelId="{1FBE8549-DED8-455E-812F-0F152B7AE76B}" type="presOf" srcId="{ACAF36FC-3668-45DF-A2D9-BCBAA8CB8AF0}" destId="{923B3982-C3C0-4C5A-98F4-A00545CD0B8D}" srcOrd="0" destOrd="0" presId="urn:microsoft.com/office/officeart/2005/8/layout/hierarchy4"/>
    <dgm:cxn modelId="{C6A7E12E-B0F0-4B2B-AEFA-E8067A9839BF}" type="presOf" srcId="{94988D85-0392-4AF2-98AB-2D8E87D3D5C1}" destId="{B7394246-7D2A-464B-A607-F5EC8D5B9143}" srcOrd="0" destOrd="0" presId="urn:microsoft.com/office/officeart/2005/8/layout/hierarchy4"/>
    <dgm:cxn modelId="{25569C8D-1269-4B88-9632-5FBF7CB0F448}" type="presOf" srcId="{7F72D51F-A84D-4B73-A948-D318F61ED626}" destId="{A8E00B81-227C-44D0-8D67-7C09715AA58F}" srcOrd="0" destOrd="0" presId="urn:microsoft.com/office/officeart/2005/8/layout/hierarchy4"/>
    <dgm:cxn modelId="{82F933D4-C7B1-4E69-9B70-EF902DC5952D}" srcId="{09717E65-1A5C-44A8-878F-9654623B1408}" destId="{B3D920F7-41E8-429C-ABB7-7B7EAD2D6CC9}" srcOrd="0" destOrd="0" parTransId="{D70D41E3-C76A-4D54-AD22-F236B1C637E2}" sibTransId="{56DF0562-2FD6-4F6D-89C9-672FA6ECBC40}"/>
    <dgm:cxn modelId="{12EAC5B3-DAE8-4ACF-B868-C14D59FC78D0}" srcId="{5BA345A1-7AF6-4B4B-A17E-563C848A6C79}" destId="{ACAF36FC-3668-45DF-A2D9-BCBAA8CB8AF0}" srcOrd="0" destOrd="0" parTransId="{420D49FA-BB67-4607-81A2-07CDC8235D44}" sibTransId="{8EC484C9-87B0-4D80-A583-20D21FF0F0C6}"/>
    <dgm:cxn modelId="{27A0EC90-CE05-48BD-A584-EFA81613FFC1}" srcId="{ACAF36FC-3668-45DF-A2D9-BCBAA8CB8AF0}" destId="{09717E65-1A5C-44A8-878F-9654623B1408}" srcOrd="0" destOrd="0" parTransId="{403D2879-A429-4CC5-AA1A-B43157BA035B}" sibTransId="{0C6052EE-F179-4963-BF6F-4E0787F5DD4D}"/>
    <dgm:cxn modelId="{2C8899D2-352B-48FF-83BD-B67CD5F17FDB}" type="presParOf" srcId="{B2649379-0693-4F05-B98C-6348A7F80FE3}" destId="{6D4D93C3-07BD-47E9-B083-517D4217A49A}" srcOrd="0" destOrd="0" presId="urn:microsoft.com/office/officeart/2005/8/layout/hierarchy4"/>
    <dgm:cxn modelId="{2C2AE28B-F3AC-4EE1-A5CF-665945E3FF84}" type="presParOf" srcId="{6D4D93C3-07BD-47E9-B083-517D4217A49A}" destId="{923B3982-C3C0-4C5A-98F4-A00545CD0B8D}" srcOrd="0" destOrd="0" presId="urn:microsoft.com/office/officeart/2005/8/layout/hierarchy4"/>
    <dgm:cxn modelId="{AC45B598-12D4-4F65-9B19-903058EA8E4D}" type="presParOf" srcId="{6D4D93C3-07BD-47E9-B083-517D4217A49A}" destId="{1EBFCE56-8E19-497A-A4C7-8B3B3196D41A}" srcOrd="1" destOrd="0" presId="urn:microsoft.com/office/officeart/2005/8/layout/hierarchy4"/>
    <dgm:cxn modelId="{51EE58D8-5AE0-4B16-9501-C3FF22D41157}" type="presParOf" srcId="{6D4D93C3-07BD-47E9-B083-517D4217A49A}" destId="{B48DC9A8-B562-4C83-AC14-847D23B0B421}" srcOrd="2" destOrd="0" presId="urn:microsoft.com/office/officeart/2005/8/layout/hierarchy4"/>
    <dgm:cxn modelId="{F07AC13E-A509-4A71-97BB-B9040FC5F0F7}" type="presParOf" srcId="{B48DC9A8-B562-4C83-AC14-847D23B0B421}" destId="{BA634F04-72E9-4A42-8BA8-886F49FFE0F1}" srcOrd="0" destOrd="0" presId="urn:microsoft.com/office/officeart/2005/8/layout/hierarchy4"/>
    <dgm:cxn modelId="{2F8D3B5C-E131-495B-8EBB-19F345237F4F}" type="presParOf" srcId="{BA634F04-72E9-4A42-8BA8-886F49FFE0F1}" destId="{3566047F-98BA-45E8-8C74-E66E3BD8D85A}" srcOrd="0" destOrd="0" presId="urn:microsoft.com/office/officeart/2005/8/layout/hierarchy4"/>
    <dgm:cxn modelId="{FD6FE7C4-8CBC-43AF-B1E4-E42EFB63D095}" type="presParOf" srcId="{BA634F04-72E9-4A42-8BA8-886F49FFE0F1}" destId="{EB4F9061-C82D-4CCD-A3FD-0129E23EAB9B}" srcOrd="1" destOrd="0" presId="urn:microsoft.com/office/officeart/2005/8/layout/hierarchy4"/>
    <dgm:cxn modelId="{BB0D122E-A811-4FCC-A895-44A915A03C3A}" type="presParOf" srcId="{BA634F04-72E9-4A42-8BA8-886F49FFE0F1}" destId="{CFB5393A-BD15-49E4-B5DD-6BA3A625BF89}" srcOrd="2" destOrd="0" presId="urn:microsoft.com/office/officeart/2005/8/layout/hierarchy4"/>
    <dgm:cxn modelId="{3E059676-40BD-41F9-B467-2F753E9C1B11}" type="presParOf" srcId="{CFB5393A-BD15-49E4-B5DD-6BA3A625BF89}" destId="{C98D868E-EB62-44F4-BFB1-D201570A18E8}" srcOrd="0" destOrd="0" presId="urn:microsoft.com/office/officeart/2005/8/layout/hierarchy4"/>
    <dgm:cxn modelId="{545A5F87-B398-49B3-9013-07EA2BDC0A38}" type="presParOf" srcId="{C98D868E-EB62-44F4-BFB1-D201570A18E8}" destId="{B6B9DE4C-E074-481A-B607-3CDA233CB5FC}" srcOrd="0" destOrd="0" presId="urn:microsoft.com/office/officeart/2005/8/layout/hierarchy4"/>
    <dgm:cxn modelId="{0CB482BB-3537-430C-BAA1-ABBE8BD9871C}" type="presParOf" srcId="{C98D868E-EB62-44F4-BFB1-D201570A18E8}" destId="{82C562C8-8E65-482D-8F2F-BBFEAB779D85}" srcOrd="1" destOrd="0" presId="urn:microsoft.com/office/officeart/2005/8/layout/hierarchy4"/>
    <dgm:cxn modelId="{808CE135-4A4C-4FC2-90A0-AC248A45C322}" type="presParOf" srcId="{CFB5393A-BD15-49E4-B5DD-6BA3A625BF89}" destId="{D118ABD9-5ACD-4033-AC91-02A5813AEE65}" srcOrd="1" destOrd="0" presId="urn:microsoft.com/office/officeart/2005/8/layout/hierarchy4"/>
    <dgm:cxn modelId="{F2AE1586-7DCB-4DA6-99CB-6C818D7F4DF6}" type="presParOf" srcId="{CFB5393A-BD15-49E4-B5DD-6BA3A625BF89}" destId="{E138C633-F825-457F-B2AE-89663D232B77}" srcOrd="2" destOrd="0" presId="urn:microsoft.com/office/officeart/2005/8/layout/hierarchy4"/>
    <dgm:cxn modelId="{6FCAA021-A103-4AED-BA27-1C47A335D6B9}" type="presParOf" srcId="{E138C633-F825-457F-B2AE-89663D232B77}" destId="{A8E00B81-227C-44D0-8D67-7C09715AA58F}" srcOrd="0" destOrd="0" presId="urn:microsoft.com/office/officeart/2005/8/layout/hierarchy4"/>
    <dgm:cxn modelId="{9EBD9109-C258-4287-A8E4-9E9DDC69708C}" type="presParOf" srcId="{E138C633-F825-457F-B2AE-89663D232B77}" destId="{61CC657F-0754-43BE-A7F2-5A13B8B629BD}" srcOrd="1" destOrd="0" presId="urn:microsoft.com/office/officeart/2005/8/layout/hierarchy4"/>
    <dgm:cxn modelId="{35A2117F-7739-4F8A-9924-91F07CE640B4}" type="presParOf" srcId="{CFB5393A-BD15-49E4-B5DD-6BA3A625BF89}" destId="{6CC11246-775D-4317-B136-22228A16CAA3}" srcOrd="3" destOrd="0" presId="urn:microsoft.com/office/officeart/2005/8/layout/hierarchy4"/>
    <dgm:cxn modelId="{374B7D44-5B92-4F6B-A1A5-498ABFE90CD8}" type="presParOf" srcId="{CFB5393A-BD15-49E4-B5DD-6BA3A625BF89}" destId="{AD9A9090-467A-444D-B64D-ABB256EB0FA5}" srcOrd="4" destOrd="0" presId="urn:microsoft.com/office/officeart/2005/8/layout/hierarchy4"/>
    <dgm:cxn modelId="{1FC1F486-75C2-4190-9B6F-A5D19E6A3F45}" type="presParOf" srcId="{AD9A9090-467A-444D-B64D-ABB256EB0FA5}" destId="{53BA3E59-5C67-439F-9791-C9112953A938}" srcOrd="0" destOrd="0" presId="urn:microsoft.com/office/officeart/2005/8/layout/hierarchy4"/>
    <dgm:cxn modelId="{30A0AAC4-5040-4011-88D0-90A6AA32BA26}" type="presParOf" srcId="{AD9A9090-467A-444D-B64D-ABB256EB0FA5}" destId="{88D1A1E3-4832-4108-BD93-56D4A430FA8F}" srcOrd="1" destOrd="0" presId="urn:microsoft.com/office/officeart/2005/8/layout/hierarchy4"/>
    <dgm:cxn modelId="{2E947486-41B5-40B7-B6F6-99F1FAF96575}" type="presParOf" srcId="{B48DC9A8-B562-4C83-AC14-847D23B0B421}" destId="{23A13A08-6A7B-4528-B501-20EE767806AA}" srcOrd="1" destOrd="0" presId="urn:microsoft.com/office/officeart/2005/8/layout/hierarchy4"/>
    <dgm:cxn modelId="{666A2331-9D87-4B58-824E-A8B1C4D95A6C}" type="presParOf" srcId="{B48DC9A8-B562-4C83-AC14-847D23B0B421}" destId="{5CDB1974-459C-4FDA-9402-1FA60EBBA076}" srcOrd="2" destOrd="0" presId="urn:microsoft.com/office/officeart/2005/8/layout/hierarchy4"/>
    <dgm:cxn modelId="{75D8C670-C015-4064-AB28-A4B63B1DF686}" type="presParOf" srcId="{5CDB1974-459C-4FDA-9402-1FA60EBBA076}" destId="{EFDE5EA5-6E7B-4CE6-A455-C02D56711E30}" srcOrd="0" destOrd="0" presId="urn:microsoft.com/office/officeart/2005/8/layout/hierarchy4"/>
    <dgm:cxn modelId="{6AD9A16A-0989-4C00-9EB5-B6E3211E45FE}" type="presParOf" srcId="{5CDB1974-459C-4FDA-9402-1FA60EBBA076}" destId="{17D08565-89BE-4E5D-A1DF-949474D77582}" srcOrd="1" destOrd="0" presId="urn:microsoft.com/office/officeart/2005/8/layout/hierarchy4"/>
    <dgm:cxn modelId="{37C34B51-CA8B-4949-BA84-196BA53199CA}" type="presParOf" srcId="{5CDB1974-459C-4FDA-9402-1FA60EBBA076}" destId="{2D62C8C7-732E-4A2E-AD2A-7564E50001A7}" srcOrd="2" destOrd="0" presId="urn:microsoft.com/office/officeart/2005/8/layout/hierarchy4"/>
    <dgm:cxn modelId="{C02D642F-5FAF-4BF1-8824-5C8DA1A29A89}" type="presParOf" srcId="{2D62C8C7-732E-4A2E-AD2A-7564E50001A7}" destId="{BB6133B5-E9FC-4ACE-9E16-76BDD5232FCB}" srcOrd="0" destOrd="0" presId="urn:microsoft.com/office/officeart/2005/8/layout/hierarchy4"/>
    <dgm:cxn modelId="{CC38BF7F-D97B-48CC-B165-113451590089}" type="presParOf" srcId="{BB6133B5-E9FC-4ACE-9E16-76BDD5232FCB}" destId="{B7394246-7D2A-464B-A607-F5EC8D5B9143}" srcOrd="0" destOrd="0" presId="urn:microsoft.com/office/officeart/2005/8/layout/hierarchy4"/>
    <dgm:cxn modelId="{71463910-4EB6-4EF7-86D2-859C45B8FE7A}" type="presParOf" srcId="{BB6133B5-E9FC-4ACE-9E16-76BDD5232FCB}" destId="{AB66484E-467A-4A2A-8479-5817E65E4A1A}" srcOrd="1" destOrd="0" presId="urn:microsoft.com/office/officeart/2005/8/layout/hierarchy4"/>
    <dgm:cxn modelId="{21D136AB-71F7-4D81-AC7F-E417D82FFC5B}" type="presParOf" srcId="{2D62C8C7-732E-4A2E-AD2A-7564E50001A7}" destId="{A08CF563-9014-42BE-B619-D9014BBC5B94}" srcOrd="1" destOrd="0" presId="urn:microsoft.com/office/officeart/2005/8/layout/hierarchy4"/>
    <dgm:cxn modelId="{D8C69B8B-A028-4E6B-BF01-E9EAFD4A56E2}" type="presParOf" srcId="{2D62C8C7-732E-4A2E-AD2A-7564E50001A7}" destId="{F6913F16-E5C6-440D-9F03-3C371CC35AC7}" srcOrd="2" destOrd="0" presId="urn:microsoft.com/office/officeart/2005/8/layout/hierarchy4"/>
    <dgm:cxn modelId="{CFC6989B-260D-4891-B050-BF7ECF86CDE9}" type="presParOf" srcId="{F6913F16-E5C6-440D-9F03-3C371CC35AC7}" destId="{B31CD31D-83A8-496C-AC74-815746DC60FC}" srcOrd="0" destOrd="0" presId="urn:microsoft.com/office/officeart/2005/8/layout/hierarchy4"/>
    <dgm:cxn modelId="{43912094-2F5B-4A03-AF14-A23C33A1182D}" type="presParOf" srcId="{F6913F16-E5C6-440D-9F03-3C371CC35AC7}" destId="{2ECC003B-9DE7-429C-B68D-68647F5F49E9}" srcOrd="1" destOrd="0" presId="urn:microsoft.com/office/officeart/2005/8/layout/hierarchy4"/>
    <dgm:cxn modelId="{2F3C779A-4F5E-43FB-8ACE-F5D5E3C2E70F}" type="presParOf" srcId="{2D62C8C7-732E-4A2E-AD2A-7564E50001A7}" destId="{7DD44919-F5B0-43BD-A49D-98E5F8EBEE9D}" srcOrd="3" destOrd="0" presId="urn:microsoft.com/office/officeart/2005/8/layout/hierarchy4"/>
    <dgm:cxn modelId="{C52C986A-DBE6-44F3-858F-EB29F0083326}" type="presParOf" srcId="{2D62C8C7-732E-4A2E-AD2A-7564E50001A7}" destId="{AF3643D0-63A8-4DE5-BA8A-2DBF6177E4AE}" srcOrd="4" destOrd="0" presId="urn:microsoft.com/office/officeart/2005/8/layout/hierarchy4"/>
    <dgm:cxn modelId="{FA4D42D6-E2FF-4C91-A019-109AC7E145AA}" type="presParOf" srcId="{AF3643D0-63A8-4DE5-BA8A-2DBF6177E4AE}" destId="{2AB720EE-031B-425D-94AD-124D367734CB}" srcOrd="0" destOrd="0" presId="urn:microsoft.com/office/officeart/2005/8/layout/hierarchy4"/>
    <dgm:cxn modelId="{75387DAD-096D-4B92-96D3-A4D07FA81525}" type="presParOf" srcId="{AF3643D0-63A8-4DE5-BA8A-2DBF6177E4AE}" destId="{48047ED1-DDA8-44A3-AD2D-6368C73AFFA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C00A5C28-783F-4BDC-B48A-B0BC8C774F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610425" cy="539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800" b="1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GS1 XML </a:t>
            </a:r>
            <a:r>
              <a:rPr lang="en-US" dirty="0" smtClean="0"/>
              <a:t>architecture 3.0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288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81D3F1FB-6B00-4CC1-BA00-46912016C8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748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EB1438-C54F-4662-98ED-89A96F4793D4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E650B8-EF17-4EBA-B58F-807BC56A4D26}" type="slidenum">
              <a:rPr lang="en-GB" smtClean="0"/>
              <a:pPr>
                <a:defRPr/>
              </a:pPr>
              <a:t>3</a:t>
            </a:fld>
            <a:endParaRPr lang="en-GB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Move</a:t>
            </a:r>
            <a:r>
              <a:rPr lang="en-US" baseline="0" dirty="0" smtClean="0"/>
              <a:t> benchmarking to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B2957-CF1F-CD46-A189-F8AD9629F84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78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B2957-CF1F-CD46-A189-F8AD9629F84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29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B2957-CF1F-CD46-A189-F8AD9629F84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29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136A38-1E9D-4392-9D42-4B4D1CCC4A4C}" type="slidenum">
              <a:rPr lang="en-GB" smtClean="0"/>
              <a:pPr/>
              <a:t>28</a:t>
            </a:fld>
            <a:endParaRPr lang="en-GB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136A38-1E9D-4392-9D42-4B4D1CCC4A4C}" type="slidenum">
              <a:rPr lang="en-GB" smtClean="0"/>
              <a:pPr/>
              <a:t>37</a:t>
            </a:fld>
            <a:endParaRPr lang="en-GB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B4134A-2A10-4A62-9A3C-0E78EC11FED6}" type="slidenum">
              <a:rPr lang="en-GB" smtClean="0"/>
              <a:pPr/>
              <a:t>41</a:t>
            </a:fld>
            <a:endParaRPr lang="en-GB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136A38-1E9D-4392-9D42-4B4D1CCC4A4C}" type="slidenum">
              <a:rPr lang="en-GB" smtClean="0"/>
              <a:pPr/>
              <a:t>44</a:t>
            </a:fld>
            <a:endParaRPr lang="en-GB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1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1.org/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GS1-Corp-templates-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-3175"/>
            <a:ext cx="9151938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0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7696200" y="6324600"/>
            <a:ext cx="1219200" cy="304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endParaRPr lang="en-US">
              <a:cs typeface="+mn-cs"/>
            </a:endParaRPr>
          </a:p>
        </p:txBody>
      </p:sp>
      <p:pic>
        <p:nvPicPr>
          <p:cNvPr id="6" name="Picture 23" descr="gs1_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0213" y="373063"/>
            <a:ext cx="10509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86200" y="1447800"/>
            <a:ext cx="4572000" cy="9906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2590800"/>
            <a:ext cx="3505200" cy="1295400"/>
          </a:xfrm>
        </p:spPr>
        <p:txBody>
          <a:bodyPr/>
          <a:lstStyle>
            <a:lvl1pPr marL="0" indent="0">
              <a:defRPr b="1">
                <a:solidFill>
                  <a:srgbClr val="F26334"/>
                </a:solidFill>
              </a:defRPr>
            </a:lvl1pPr>
          </a:lstStyle>
          <a:p>
            <a:r>
              <a:rPr lang="en-GB"/>
              <a:t>Place + Date</a:t>
            </a:r>
          </a:p>
          <a:p>
            <a:r>
              <a:rPr lang="en-GB"/>
              <a:t>Speaker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57200"/>
            <a:ext cx="20383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57200"/>
            <a:ext cx="59626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act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GS1-Corp-templates-TIT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3175"/>
            <a:ext cx="9151938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10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7696200" y="6324600"/>
            <a:ext cx="1219200" cy="304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640208" y="1676668"/>
            <a:ext cx="5047755" cy="23843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baseline="0">
                <a:solidFill>
                  <a:srgbClr val="002C6C"/>
                </a:solidFill>
              </a:defRPr>
            </a:lvl1pPr>
          </a:lstStyle>
          <a:p>
            <a:r>
              <a:rPr lang="en-GB" dirty="0" smtClean="0"/>
              <a:t>GS1 Global Office</a:t>
            </a:r>
            <a:br>
              <a:rPr lang="en-GB" dirty="0" smtClean="0"/>
            </a:br>
            <a:r>
              <a:rPr lang="en-GB" dirty="0" smtClean="0"/>
              <a:t>Avenue Louise 326, </a:t>
            </a:r>
            <a:r>
              <a:rPr lang="en-GB" dirty="0" err="1" smtClean="0"/>
              <a:t>bte</a:t>
            </a:r>
            <a:r>
              <a:rPr lang="en-GB" dirty="0" smtClean="0"/>
              <a:t> 10</a:t>
            </a:r>
            <a:br>
              <a:rPr lang="en-GB" dirty="0" smtClean="0"/>
            </a:br>
            <a:r>
              <a:rPr lang="en-GB" dirty="0" smtClean="0"/>
              <a:t>B-1050 Brussels, Belgium</a:t>
            </a:r>
          </a:p>
          <a:p>
            <a:r>
              <a:rPr lang="en-GB" dirty="0" smtClean="0"/>
              <a:t>T +32 3 788 78 00</a:t>
            </a:r>
            <a:br>
              <a:rPr lang="en-GB" dirty="0" smtClean="0"/>
            </a:br>
            <a:r>
              <a:rPr lang="en-GB" dirty="0" smtClean="0"/>
              <a:t>W www.gs1.org</a:t>
            </a:r>
            <a:endParaRPr lang="en-GB" dirty="0"/>
          </a:p>
        </p:txBody>
      </p:sp>
      <p:pic>
        <p:nvPicPr>
          <p:cNvPr id="8" name="Picture 7" descr="gs1-alpha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29" y="396396"/>
            <a:ext cx="1335082" cy="11922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0208" y="384392"/>
            <a:ext cx="5046592" cy="9359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352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43050"/>
            <a:ext cx="3886200" cy="4552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543050"/>
            <a:ext cx="3886200" cy="4552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19363" y="112713"/>
            <a:ext cx="59737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0" y="6629400"/>
            <a:ext cx="22193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fr-FR" sz="900" dirty="0">
                <a:cs typeface="+mn-cs"/>
              </a:rPr>
              <a:t>© </a:t>
            </a:r>
            <a:r>
              <a:rPr lang="fr-FR" sz="900" dirty="0" smtClean="0">
                <a:cs typeface="+mn-cs"/>
              </a:rPr>
              <a:t>2011 </a:t>
            </a:r>
            <a:r>
              <a:rPr lang="fr-FR" sz="900" dirty="0">
                <a:cs typeface="+mn-cs"/>
              </a:rPr>
              <a:t>GS1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43050"/>
            <a:ext cx="7924800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Content—Increase font to 24</a:t>
            </a:r>
          </a:p>
          <a:p>
            <a:pPr lvl="1"/>
            <a:r>
              <a:rPr lang="en-GB" smtClean="0"/>
              <a:t>Leave bullet orange and change font to the blue (0 Red, 44 Green, 108 Blue)</a:t>
            </a:r>
          </a:p>
          <a:p>
            <a:pPr lvl="2"/>
            <a:r>
              <a:rPr lang="en-GB" smtClean="0"/>
              <a:t>Use custom bullet as dash in orange and change font to the blue</a:t>
            </a:r>
          </a:p>
          <a:p>
            <a:pPr lvl="1"/>
            <a:r>
              <a:rPr lang="en-GB" smtClean="0"/>
              <a:t>Second heading</a:t>
            </a:r>
          </a:p>
          <a:p>
            <a:pPr lvl="2"/>
            <a:r>
              <a:rPr lang="en-GB" smtClean="0"/>
              <a:t>Third</a:t>
            </a:r>
          </a:p>
        </p:txBody>
      </p:sp>
      <p:pic>
        <p:nvPicPr>
          <p:cNvPr id="6" name="Picture 23" descr="gs1_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388" y="26988"/>
            <a:ext cx="928687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2C6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26334"/>
        </a:buClr>
        <a:buChar char="•"/>
        <a:defRPr>
          <a:solidFill>
            <a:srgbClr val="002C6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26334"/>
        </a:buClr>
        <a:buFont typeface="Arial" charset="0"/>
        <a:buChar char="–"/>
        <a:defRPr>
          <a:solidFill>
            <a:srgbClr val="002C6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1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Word_Document2.docx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../Word%20docs/xml%2030%2026%20comparison.docx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emf"/><Relationship Id="rId5" Type="http://schemas.openxmlformats.org/officeDocument/2006/relationships/package" Target="../embeddings/Microsoft_Word_Document3.docx"/><Relationship Id="rId4" Type="http://schemas.openxmlformats.org/officeDocument/2006/relationships/oleObject" Target="../embeddings/oleObject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s1.org/docs/gsmp/xml/sbdh/SBDH_v1.3_Technical_Implementation_Guide.pdf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s1.org/helpdesk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#_ftnref2"/><Relationship Id="rId2" Type="http://schemas.openxmlformats.org/officeDocument/2006/relationships/hyperlink" Target="#_ftnref1"/><Relationship Id="rId1" Type="http://schemas.openxmlformats.org/officeDocument/2006/relationships/slideLayout" Target="../slideLayouts/slideLayout2.xml"/><Relationship Id="rId4" Type="http://schemas.openxmlformats.org/officeDocument/2006/relationships/hyperlink" Target="#_ftnref3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38600" y="381000"/>
            <a:ext cx="4800600" cy="15240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GS1 Industry &amp; Standards Event</a:t>
            </a:r>
            <a:br>
              <a:rPr lang="en-US" sz="2000" dirty="0" smtClean="0"/>
            </a:br>
            <a:r>
              <a:rPr lang="en-US" sz="2000" dirty="0" smtClean="0"/>
              <a:t>26-30 September 2011 </a:t>
            </a:r>
            <a:br>
              <a:rPr lang="en-US" sz="2000" dirty="0" smtClean="0"/>
            </a:br>
            <a:r>
              <a:rPr lang="en-US" sz="2000" dirty="0" smtClean="0"/>
              <a:t>Cologne, Germany</a:t>
            </a:r>
            <a:br>
              <a:rPr lang="en-US" sz="20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600" i="1" dirty="0" smtClean="0"/>
              <a:t>Creating value together with global standards</a:t>
            </a:r>
            <a:endParaRPr lang="en-US" sz="2800" i="1" dirty="0" smtClean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38600" y="2057400"/>
            <a:ext cx="4876800" cy="1524000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en-US" sz="1600" dirty="0" smtClean="0">
                <a:solidFill>
                  <a:srgbClr val="F2632A"/>
                </a:solidFill>
              </a:rPr>
              <a:t>Name of session: </a:t>
            </a:r>
            <a:r>
              <a:rPr lang="en-US" sz="1600" dirty="0" err="1" smtClean="0">
                <a:solidFill>
                  <a:srgbClr val="F2632A"/>
                </a:solidFill>
              </a:rPr>
              <a:t>eCom</a:t>
            </a:r>
            <a:r>
              <a:rPr lang="en-US" sz="1600" dirty="0" smtClean="0">
                <a:solidFill>
                  <a:srgbClr val="F2632A"/>
                </a:solidFill>
              </a:rPr>
              <a:t> Major Release 3 Education </a:t>
            </a:r>
            <a:endParaRPr lang="en-US" sz="1600" b="1" dirty="0" smtClean="0">
              <a:solidFill>
                <a:srgbClr val="F2632A"/>
              </a:solidFill>
            </a:endParaRPr>
          </a:p>
          <a:p>
            <a:pPr>
              <a:buFontTx/>
              <a:buNone/>
            </a:pPr>
            <a:r>
              <a:rPr lang="en-US" sz="1600" dirty="0" smtClean="0">
                <a:solidFill>
                  <a:srgbClr val="F2632A"/>
                </a:solidFill>
              </a:rPr>
              <a:t>Time of Session: 09:00 – 10:45</a:t>
            </a:r>
          </a:p>
          <a:p>
            <a:pPr>
              <a:buFontTx/>
              <a:buNone/>
            </a:pPr>
            <a:r>
              <a:rPr lang="en-US" sz="1600" dirty="0" smtClean="0">
                <a:solidFill>
                  <a:srgbClr val="F2632A"/>
                </a:solidFill>
              </a:rPr>
              <a:t>Who May Attend: Everyone</a:t>
            </a:r>
          </a:p>
          <a:p>
            <a:r>
              <a:rPr lang="fr-BE" sz="1600" dirty="0" smtClean="0"/>
              <a:t>Speakers: Anders Grangard, Coen Janssen, Ewa </a:t>
            </a:r>
            <a:r>
              <a:rPr lang="fr-BE" sz="1600" dirty="0"/>
              <a:t>Iwicka</a:t>
            </a:r>
          </a:p>
        </p:txBody>
      </p:sp>
    </p:spTree>
    <p:extLst>
      <p:ext uri="{BB962C8B-B14F-4D97-AF65-F5344CB8AC3E}">
        <p14:creationId xmlns:p14="http://schemas.microsoft.com/office/powerpoint/2010/main" val="329705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GS1 XML vs.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We talk about XML as new technology – it was published 13 years ago</a:t>
            </a:r>
          </a:p>
          <a:p>
            <a:pPr lvl="1"/>
            <a:r>
              <a:rPr lang="en-GB" dirty="0" smtClean="0"/>
              <a:t> It is based on SGML which is even older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Simple/implementable vs. rich/complex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e.g. Data types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With GS1 XML version 3.0 we have found a good balance between a simple, understandable XML structure whilst yet taking advantage of the XML technology.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29600" y="6534150"/>
            <a:ext cx="914400" cy="3238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829A648-09D5-4B4D-A587-BDBE520278D1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Timelines &amp; 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Phase 1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Pilot (2 messages) – Concluded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Publication – September</a:t>
            </a:r>
          </a:p>
          <a:p>
            <a:r>
              <a:rPr lang="en-GB" sz="20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Phase 2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Publication – December</a:t>
            </a:r>
          </a:p>
          <a:p>
            <a:r>
              <a:rPr lang="en-GB" sz="20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Next version (3.1)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Further LIM based messages</a:t>
            </a:r>
          </a:p>
          <a:p>
            <a:pPr lvl="1">
              <a:buFont typeface="Arial" pitchFamily="34" charset="0"/>
              <a:buChar char="•"/>
            </a:pPr>
            <a:r>
              <a:rPr lang="en-GB" sz="1600" dirty="0" smtClean="0"/>
              <a:t>Notably Warehousing messages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Product Recall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Mile stones and publication - </a:t>
            </a:r>
            <a:r>
              <a:rPr lang="en-GB" sz="2000" dirty="0" err="1" smtClean="0"/>
              <a:t>tbc</a:t>
            </a:r>
            <a:endParaRPr lang="en-GB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29600" y="6534150"/>
            <a:ext cx="914400" cy="3238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829A648-09D5-4B4D-A587-BDBE520278D1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9600" y="6534150"/>
            <a:ext cx="914400" cy="323850"/>
          </a:xfrm>
          <a:prstGeom prst="rect">
            <a:avLst/>
          </a:prstGeom>
        </p:spPr>
        <p:txBody>
          <a:bodyPr/>
          <a:lstStyle/>
          <a:p>
            <a:fld id="{128BF9BD-1E52-D64C-B18B-359DD3253BC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GS1 XML 3.0 </a:t>
            </a:r>
            <a:br>
              <a:rPr lang="en-US" dirty="0" smtClean="0"/>
            </a:br>
            <a:r>
              <a:rPr lang="en-US" dirty="0" smtClean="0"/>
              <a:t>Functional Overview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Coen Janssen</a:t>
            </a:r>
          </a:p>
          <a:p>
            <a:r>
              <a:rPr lang="en-US" sz="1400" dirty="0" smtClean="0"/>
              <a:t>Business Process Modeler</a:t>
            </a:r>
          </a:p>
          <a:p>
            <a:r>
              <a:rPr lang="en-US" sz="1400" dirty="0" smtClean="0"/>
              <a:t>GS1 Global Office</a:t>
            </a:r>
            <a:endParaRPr lang="en-US" sz="1400" dirty="0"/>
          </a:p>
        </p:txBody>
      </p:sp>
      <p:sp>
        <p:nvSpPr>
          <p:cNvPr id="2" name="Rectangle 1"/>
          <p:cNvSpPr/>
          <p:nvPr/>
        </p:nvSpPr>
        <p:spPr>
          <a:xfrm>
            <a:off x="2230451" y="3935664"/>
            <a:ext cx="6285433" cy="16250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Which messages </a:t>
            </a:r>
            <a:r>
              <a:rPr lang="en-US" dirty="0" smtClean="0"/>
              <a:t>will be available in GS1 XML 3.0?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 smtClean="0"/>
              <a:t>Brief explanation of the new messages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 smtClean="0"/>
              <a:t>Enhancements of existing messages</a:t>
            </a:r>
            <a:endParaRPr lang="en-US" sz="16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Which changes were made to the general design?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are the </a:t>
            </a:r>
            <a:r>
              <a:rPr lang="en-US" dirty="0" smtClean="0"/>
              <a:t>key benefits of GS1 XML 3.0?</a:t>
            </a:r>
          </a:p>
        </p:txBody>
      </p:sp>
      <p:pic>
        <p:nvPicPr>
          <p:cNvPr id="9220" name="Picture 4" descr="C:\Users\coen.janssen\AppData\Local\Microsoft\Windows\Temporary Internet Files\Content.IE5\1SHCTTN0\MC900197464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40" y="1301537"/>
            <a:ext cx="2649195" cy="2446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935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40793" y="384392"/>
            <a:ext cx="7281016" cy="935998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1"/>
            <a:r>
              <a:rPr lang="en-US" dirty="0" smtClean="0"/>
              <a:t>Business Message Standards included in GS1 XML 3.0 </a:t>
            </a:r>
            <a:r>
              <a:rPr lang="en-US" dirty="0"/>
              <a:t>(1)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495399"/>
              </p:ext>
            </p:extLst>
          </p:nvPr>
        </p:nvGraphicFramePr>
        <p:xfrm>
          <a:off x="1636312" y="1954702"/>
          <a:ext cx="6127750" cy="385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6127473" imgH="3854011" progId="Word.Document.12">
                  <p:embed/>
                </p:oleObj>
              </mc:Choice>
              <mc:Fallback>
                <p:oleObj name="Document" r:id="rId4" imgW="6127473" imgH="3854011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6312" y="1954702"/>
                        <a:ext cx="6127750" cy="3854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636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9600" y="6534150"/>
            <a:ext cx="914400" cy="323850"/>
          </a:xfrm>
          <a:prstGeom prst="rect">
            <a:avLst/>
          </a:prstGeom>
        </p:spPr>
        <p:txBody>
          <a:bodyPr/>
          <a:lstStyle/>
          <a:p>
            <a:fld id="{90F2C98D-51BB-AB43-AF4C-89FAA7CC7AC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1640793" y="384392"/>
            <a:ext cx="7281016" cy="935998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1"/>
            <a:r>
              <a:rPr lang="en-US" dirty="0"/>
              <a:t>Business Message Standards included in GS1 XML 3.0 </a:t>
            </a:r>
            <a:r>
              <a:rPr lang="en-US" dirty="0" smtClean="0"/>
              <a:t>(2)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825050"/>
              </p:ext>
            </p:extLst>
          </p:nvPr>
        </p:nvGraphicFramePr>
        <p:xfrm>
          <a:off x="1508125" y="2005013"/>
          <a:ext cx="6127750" cy="284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5" imgW="6127473" imgH="2848398" progId="Word.Document.12">
                  <p:embed/>
                </p:oleObj>
              </mc:Choice>
              <mc:Fallback>
                <p:oleObj name="Document" r:id="rId5" imgW="6127473" imgH="2848398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25" y="2005013"/>
                        <a:ext cx="6127750" cy="284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795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Transport Messages (1)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9600" y="6534150"/>
            <a:ext cx="914400" cy="323850"/>
          </a:xfrm>
          <a:prstGeom prst="rect">
            <a:avLst/>
          </a:prstGeom>
        </p:spPr>
        <p:txBody>
          <a:bodyPr/>
          <a:lstStyle/>
          <a:p>
            <a:fld id="{90F2C98D-51BB-AB43-AF4C-89FAA7CC7AC8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28" y="1555336"/>
            <a:ext cx="7210330" cy="364905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01217" y="2141263"/>
            <a:ext cx="1845891" cy="738664"/>
          </a:xfrm>
          <a:prstGeom prst="rect">
            <a:avLst/>
          </a:prstGeom>
          <a:gradFill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  <a:alpha val="29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BMS Transport Instruction &amp; Response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495218" y="3478137"/>
            <a:ext cx="1529701" cy="1557349"/>
          </a:xfrm>
          <a:prstGeom prst="rect">
            <a:avLst/>
          </a:prstGeom>
          <a:gradFill>
            <a:gsLst>
              <a:gs pos="0">
                <a:schemeClr val="accent2">
                  <a:shade val="51000"/>
                  <a:satMod val="130000"/>
                  <a:alpha val="26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BMS Transport Status</a:t>
            </a:r>
          </a:p>
          <a:p>
            <a:pPr algn="ctr"/>
            <a:endParaRPr lang="en-US" sz="1400" dirty="0" smtClean="0"/>
          </a:p>
          <a:p>
            <a:pPr algn="ctr"/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006266" y="2820105"/>
            <a:ext cx="1213503" cy="2246769"/>
          </a:xfrm>
          <a:prstGeom prst="rect">
            <a:avLst/>
          </a:prstGeom>
          <a:gradFill>
            <a:gsLst>
              <a:gs pos="0">
                <a:schemeClr val="accent2">
                  <a:shade val="51000"/>
                  <a:satMod val="130000"/>
                  <a:alpha val="39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1400" dirty="0" smtClean="0"/>
          </a:p>
          <a:p>
            <a:pPr algn="ctr"/>
            <a:endParaRPr lang="en-US" sz="1400" dirty="0"/>
          </a:p>
          <a:p>
            <a:pPr algn="ctr"/>
            <a:r>
              <a:rPr lang="en-US" sz="1400" dirty="0" smtClean="0"/>
              <a:t>BMS Transport Pick-up Drop-off</a:t>
            </a:r>
          </a:p>
          <a:p>
            <a:pPr algn="ctr"/>
            <a:endParaRPr lang="en-US" sz="1400" dirty="0"/>
          </a:p>
          <a:p>
            <a:pPr algn="ctr"/>
            <a:endParaRPr lang="en-US" sz="1400" dirty="0" smtClean="0"/>
          </a:p>
          <a:p>
            <a:pPr algn="ctr"/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302066" y="5809554"/>
            <a:ext cx="3503780" cy="2462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v"/>
            </a:pPr>
            <a:r>
              <a:rPr lang="en-US" sz="10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Full support for the Transport Execution processes</a:t>
            </a:r>
            <a:endParaRPr lang="en-US" sz="1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8105" y="5224822"/>
            <a:ext cx="37000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[source: Logistics Interoperability Model, GS1 2007]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0738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40" y="1603083"/>
            <a:ext cx="6581146" cy="266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Transport Messages (2)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9600" y="6534150"/>
            <a:ext cx="914400" cy="323850"/>
          </a:xfrm>
          <a:prstGeom prst="rect">
            <a:avLst/>
          </a:prstGeom>
        </p:spPr>
        <p:txBody>
          <a:bodyPr/>
          <a:lstStyle/>
          <a:p>
            <a:fld id="{90F2C98D-51BB-AB43-AF4C-89FAA7CC7AC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998016" y="2466028"/>
            <a:ext cx="2820109" cy="276999"/>
          </a:xfrm>
          <a:prstGeom prst="rect">
            <a:avLst/>
          </a:prstGeom>
          <a:gradFill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  <a:alpha val="29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BMS Transport Capacity Requirements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131186" y="2961864"/>
            <a:ext cx="2553768" cy="276999"/>
          </a:xfrm>
          <a:prstGeom prst="rect">
            <a:avLst/>
          </a:prstGeom>
          <a:gradFill>
            <a:gsLst>
              <a:gs pos="0">
                <a:schemeClr val="accent2">
                  <a:shade val="51000"/>
                  <a:satMod val="130000"/>
                  <a:alpha val="39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BMS Transport Capacity Plan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305083" y="3553131"/>
            <a:ext cx="2445522" cy="461665"/>
          </a:xfrm>
          <a:prstGeom prst="rect">
            <a:avLst/>
          </a:prstGeom>
          <a:gradFill>
            <a:gsLst>
              <a:gs pos="0">
                <a:schemeClr val="accent2">
                  <a:shade val="51000"/>
                  <a:satMod val="130000"/>
                  <a:alpha val="39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BMS Transport Capacity Booking &amp; Response</a:t>
            </a:r>
            <a:endParaRPr lang="en-US" sz="12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435691" y="5382265"/>
            <a:ext cx="3503780" cy="2462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v"/>
            </a:pPr>
            <a:r>
              <a:rPr lang="en-US" sz="10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Full support for the Transport Planning processes</a:t>
            </a:r>
            <a:endParaRPr lang="en-US" sz="1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55057" y="4293330"/>
            <a:ext cx="3340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[source: BRAD Transport Planning, GS1 2011]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7588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Intelligent Packaging messages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9600" y="6534150"/>
            <a:ext cx="914400" cy="323850"/>
          </a:xfrm>
          <a:prstGeom prst="rect">
            <a:avLst/>
          </a:prstGeom>
        </p:spPr>
        <p:txBody>
          <a:bodyPr/>
          <a:lstStyle/>
          <a:p>
            <a:fld id="{90F2C98D-51BB-AB43-AF4C-89FAA7CC7AC8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7" name="Object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239" y="1469877"/>
            <a:ext cx="7616808" cy="5076899"/>
          </a:xfrm>
          <a:prstGeom prst="rect">
            <a:avLst/>
          </a:prstGeom>
          <a:noFill/>
        </p:spPr>
      </p:pic>
      <p:sp>
        <p:nvSpPr>
          <p:cNvPr id="18" name="Rounded Rectangle 17"/>
          <p:cNvSpPr/>
          <p:nvPr/>
        </p:nvSpPr>
        <p:spPr bwMode="auto">
          <a:xfrm>
            <a:off x="1008404" y="2597922"/>
            <a:ext cx="1145135" cy="2375730"/>
          </a:xfrm>
          <a:prstGeom prst="roundRect">
            <a:avLst/>
          </a:prstGeom>
          <a:gradFill>
            <a:gsLst>
              <a:gs pos="0">
                <a:schemeClr val="accent2">
                  <a:shade val="51000"/>
                  <a:satMod val="130000"/>
                  <a:alpha val="5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BMS Artwork Content &amp; Response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2C6C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3315" y="6507622"/>
            <a:ext cx="3467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[source: BRAD Intelligent Packaging, GS1 2010]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5689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Enhancements of existing messages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9600" y="6534150"/>
            <a:ext cx="914400" cy="323850"/>
          </a:xfrm>
          <a:prstGeom prst="rect">
            <a:avLst/>
          </a:prstGeom>
        </p:spPr>
        <p:txBody>
          <a:bodyPr/>
          <a:lstStyle/>
          <a:p>
            <a:fld id="{90F2C98D-51BB-AB43-AF4C-89FAA7CC7AC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14799" y="1602000"/>
            <a:ext cx="8347189" cy="4572000"/>
          </a:xfrm>
        </p:spPr>
        <p:txBody>
          <a:bodyPr>
            <a:noAutofit/>
          </a:bodyPr>
          <a:lstStyle/>
          <a:p>
            <a:r>
              <a:rPr lang="en-US" sz="1400" dirty="0" smtClean="0"/>
              <a:t>Order:</a:t>
            </a:r>
          </a:p>
          <a:p>
            <a:pPr lvl="1"/>
            <a:r>
              <a:rPr lang="en-US" sz="1400" dirty="0" smtClean="0"/>
              <a:t>Integrated </a:t>
            </a:r>
            <a:r>
              <a:rPr lang="en-US" sz="1400" dirty="0" err="1" smtClean="0"/>
              <a:t>MultiShipmentOrder</a:t>
            </a:r>
            <a:r>
              <a:rPr lang="en-US" sz="1400" dirty="0" smtClean="0"/>
              <a:t> and Order into one single message</a:t>
            </a:r>
          </a:p>
          <a:p>
            <a:pPr lvl="1"/>
            <a:r>
              <a:rPr lang="en-US" sz="1400" dirty="0" smtClean="0"/>
              <a:t>Added </a:t>
            </a:r>
            <a:r>
              <a:rPr lang="en-US" sz="1400" dirty="0" err="1" smtClean="0"/>
              <a:t>orderTypeCode</a:t>
            </a:r>
            <a:r>
              <a:rPr lang="en-US" sz="1400" dirty="0" smtClean="0"/>
              <a:t> to header</a:t>
            </a:r>
          </a:p>
          <a:p>
            <a:pPr lvl="1"/>
            <a:r>
              <a:rPr lang="en-US" sz="1400" dirty="0" smtClean="0"/>
              <a:t>Made </a:t>
            </a:r>
            <a:r>
              <a:rPr lang="en-US" sz="1400" dirty="0" err="1" smtClean="0"/>
              <a:t>orderInstructionCode</a:t>
            </a:r>
            <a:r>
              <a:rPr lang="en-US" sz="1400" dirty="0" smtClean="0"/>
              <a:t> 0..* instead of 0..1 and added new code value PACK_SEPARATELY</a:t>
            </a:r>
          </a:p>
          <a:p>
            <a:r>
              <a:rPr lang="en-US" sz="1400" dirty="0" smtClean="0"/>
              <a:t>Invoice: </a:t>
            </a:r>
          </a:p>
          <a:p>
            <a:pPr lvl="1"/>
            <a:r>
              <a:rPr lang="en-US" sz="1400" dirty="0" smtClean="0"/>
              <a:t>Integrated the extensions for VAT</a:t>
            </a:r>
          </a:p>
          <a:p>
            <a:pPr lvl="1"/>
            <a:r>
              <a:rPr lang="en-US" sz="1400" dirty="0" smtClean="0"/>
              <a:t>Added calculation sequence number to Allowance Charge</a:t>
            </a:r>
          </a:p>
          <a:p>
            <a:pPr lvl="1"/>
            <a:r>
              <a:rPr lang="en-US" sz="1400" dirty="0"/>
              <a:t>Added </a:t>
            </a:r>
            <a:r>
              <a:rPr lang="en-US" sz="1400" dirty="0" err="1" smtClean="0"/>
              <a:t>excludedFromPaymentDiscountIndicator</a:t>
            </a:r>
            <a:r>
              <a:rPr lang="en-US" sz="1400" dirty="0" smtClean="0"/>
              <a:t> to Invoice Line</a:t>
            </a:r>
          </a:p>
          <a:p>
            <a:pPr lvl="1"/>
            <a:r>
              <a:rPr lang="en-US" sz="1400" dirty="0" smtClean="0"/>
              <a:t>Added </a:t>
            </a:r>
            <a:r>
              <a:rPr lang="en-US" sz="1400" dirty="0" err="1" smtClean="0"/>
              <a:t>totalPaymentDiscountBasisAmount</a:t>
            </a:r>
            <a:r>
              <a:rPr lang="en-US" sz="1400" dirty="0" smtClean="0"/>
              <a:t> to </a:t>
            </a:r>
            <a:r>
              <a:rPr lang="en-US" sz="1400" dirty="0" err="1" smtClean="0"/>
              <a:t>InvoiceTotals</a:t>
            </a:r>
            <a:endParaRPr lang="en-US" sz="1400" dirty="0" smtClean="0"/>
          </a:p>
          <a:p>
            <a:pPr lvl="1"/>
            <a:r>
              <a:rPr lang="en-US" sz="1400" dirty="0" smtClean="0"/>
              <a:t>Added delivery date information to header and line</a:t>
            </a:r>
          </a:p>
          <a:p>
            <a:r>
              <a:rPr lang="en-US" sz="1400" dirty="0" err="1" smtClean="0"/>
              <a:t>Despatch</a:t>
            </a:r>
            <a:r>
              <a:rPr lang="en-US" sz="1400" dirty="0" smtClean="0"/>
              <a:t> Advice: </a:t>
            </a:r>
          </a:p>
          <a:p>
            <a:pPr lvl="1"/>
            <a:r>
              <a:rPr lang="en-US" sz="1400" dirty="0" smtClean="0"/>
              <a:t>Integrated the extension for </a:t>
            </a:r>
            <a:r>
              <a:rPr lang="en-US" sz="1400" dirty="0" err="1" smtClean="0"/>
              <a:t>crossdocking</a:t>
            </a:r>
            <a:endParaRPr lang="en-US" sz="1400" dirty="0" smtClean="0"/>
          </a:p>
          <a:p>
            <a:pPr lvl="1"/>
            <a:r>
              <a:rPr lang="en-US" sz="1400" dirty="0" smtClean="0"/>
              <a:t>Added </a:t>
            </a:r>
            <a:r>
              <a:rPr lang="en-US" sz="1400" dirty="0" err="1" smtClean="0"/>
              <a:t>shipmentRemainingQuantityStatusCode</a:t>
            </a:r>
            <a:r>
              <a:rPr lang="en-US" sz="1400" dirty="0" smtClean="0"/>
              <a:t> to </a:t>
            </a:r>
            <a:r>
              <a:rPr lang="en-US" sz="1400" dirty="0" err="1" smtClean="0"/>
              <a:t>QuantityVariance</a:t>
            </a:r>
            <a:endParaRPr lang="en-US" sz="1400" dirty="0" smtClean="0"/>
          </a:p>
          <a:p>
            <a:pPr lvl="1"/>
            <a:r>
              <a:rPr lang="en-US" sz="1400" dirty="0" smtClean="0"/>
              <a:t>Added </a:t>
            </a:r>
            <a:r>
              <a:rPr lang="en-US" sz="1400" dirty="0" err="1" smtClean="0"/>
              <a:t>shipmentStatusCode</a:t>
            </a:r>
            <a:r>
              <a:rPr lang="en-US" sz="1400" dirty="0" smtClean="0"/>
              <a:t> to root</a:t>
            </a:r>
          </a:p>
          <a:p>
            <a:pPr lvl="1"/>
            <a:r>
              <a:rPr lang="en-US" sz="1400" dirty="0" smtClean="0"/>
              <a:t>Added </a:t>
            </a:r>
            <a:r>
              <a:rPr lang="en-US" sz="1400" dirty="0" err="1" smtClean="0"/>
              <a:t>handlingInstructionCode</a:t>
            </a:r>
            <a:r>
              <a:rPr lang="en-US" sz="1400" dirty="0" smtClean="0"/>
              <a:t> to Line</a:t>
            </a:r>
          </a:p>
          <a:p>
            <a:pPr lvl="1"/>
            <a:r>
              <a:rPr lang="en-US" sz="1400" dirty="0" smtClean="0"/>
              <a:t>Added dangerous goods information to Line</a:t>
            </a:r>
          </a:p>
          <a:p>
            <a:r>
              <a:rPr lang="en-US" sz="1400" dirty="0" smtClean="0"/>
              <a:t>Receiving Advice</a:t>
            </a:r>
          </a:p>
          <a:p>
            <a:pPr lvl="1"/>
            <a:r>
              <a:rPr lang="en-US" sz="1400" dirty="0" smtClean="0"/>
              <a:t>Added Purchase Order reference to header and line</a:t>
            </a:r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4761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 to the general design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9600" y="6534150"/>
            <a:ext cx="914400" cy="323850"/>
          </a:xfrm>
          <a:prstGeom prst="rect">
            <a:avLst/>
          </a:prstGeom>
        </p:spPr>
        <p:txBody>
          <a:bodyPr/>
          <a:lstStyle/>
          <a:p>
            <a:fld id="{90F2C98D-51BB-AB43-AF4C-89FAA7CC7AC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Simplified document structure</a:t>
            </a:r>
            <a:endParaRPr lang="en-US" dirty="0"/>
          </a:p>
          <a:p>
            <a:r>
              <a:rPr lang="en-US" dirty="0" smtClean="0"/>
              <a:t>Added </a:t>
            </a:r>
            <a:r>
              <a:rPr lang="en-US" dirty="0"/>
              <a:t>free text (notes) </a:t>
            </a:r>
            <a:r>
              <a:rPr lang="en-US" dirty="0" smtClean="0"/>
              <a:t>to </a:t>
            </a:r>
            <a:r>
              <a:rPr lang="en-US" dirty="0"/>
              <a:t>document headers and lines.</a:t>
            </a:r>
          </a:p>
          <a:p>
            <a:pPr lvl="0"/>
            <a:endParaRPr lang="en-US" dirty="0" smtClean="0"/>
          </a:p>
          <a:p>
            <a:r>
              <a:rPr lang="en-US" dirty="0" smtClean="0"/>
              <a:t>Layered component libraries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 smtClean="0"/>
              <a:t>Externalized </a:t>
            </a:r>
            <a:r>
              <a:rPr lang="en-US" dirty="0"/>
              <a:t>code </a:t>
            </a:r>
            <a:r>
              <a:rPr lang="en-US" dirty="0" smtClean="0"/>
              <a:t>lists</a:t>
            </a:r>
          </a:p>
          <a:p>
            <a:pPr lvl="0"/>
            <a:r>
              <a:rPr lang="en-US" dirty="0" smtClean="0"/>
              <a:t>More </a:t>
            </a:r>
            <a:r>
              <a:rPr lang="en-US" dirty="0"/>
              <a:t>use of pre-existing </a:t>
            </a:r>
            <a:r>
              <a:rPr lang="en-US" dirty="0" err="1"/>
              <a:t>codelists</a:t>
            </a:r>
            <a:r>
              <a:rPr lang="en-US" dirty="0"/>
              <a:t> </a:t>
            </a:r>
            <a:r>
              <a:rPr lang="en-US" dirty="0" smtClean="0"/>
              <a:t>such as UN/CEFACT based, for example for Allowance Charge codes.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 smtClean="0"/>
              <a:t>Added transactional data to trade party.</a:t>
            </a:r>
          </a:p>
          <a:p>
            <a:pPr lvl="0"/>
            <a:r>
              <a:rPr lang="en-US" dirty="0" smtClean="0"/>
              <a:t>Added transactional data to trade item.</a:t>
            </a:r>
          </a:p>
          <a:p>
            <a:pPr lvl="0"/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smtClean="0"/>
              <a:t>Removed </a:t>
            </a:r>
            <a:r>
              <a:rPr lang="en-US" dirty="0"/>
              <a:t>choice constructs</a:t>
            </a:r>
          </a:p>
          <a:p>
            <a:pPr lvl="0"/>
            <a:r>
              <a:rPr lang="en-US" dirty="0"/>
              <a:t>Removed unnecessary </a:t>
            </a:r>
            <a:r>
              <a:rPr lang="en-US" dirty="0" err="1"/>
              <a:t>nestings</a:t>
            </a:r>
            <a:r>
              <a:rPr lang="en-US" dirty="0"/>
              <a:t> of elements</a:t>
            </a:r>
          </a:p>
          <a:p>
            <a:pPr lvl="0"/>
            <a:r>
              <a:rPr lang="en-US" dirty="0"/>
              <a:t>Reduced mandatory </a:t>
            </a:r>
            <a:r>
              <a:rPr lang="en-US" dirty="0" smtClean="0"/>
              <a:t>constructs</a:t>
            </a:r>
          </a:p>
        </p:txBody>
      </p:sp>
    </p:spTree>
    <p:extLst>
      <p:ext uri="{BB962C8B-B14F-4D97-AF65-F5344CB8AC3E}">
        <p14:creationId xmlns:p14="http://schemas.microsoft.com/office/powerpoint/2010/main" val="118796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8229600" y="6534150"/>
            <a:ext cx="914400" cy="323850"/>
          </a:xfrm>
          <a:prstGeom prst="rect">
            <a:avLst/>
          </a:prstGeom>
        </p:spPr>
        <p:txBody>
          <a:bodyPr/>
          <a:lstStyle/>
          <a:p>
            <a:fld id="{128BF9BD-1E52-D64C-B18B-359DD3253BC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Agenda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514800" y="1601999"/>
            <a:ext cx="8172000" cy="476461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GS1 XML 3.0 – background and objective</a:t>
            </a:r>
          </a:p>
          <a:p>
            <a:pPr lvl="1"/>
            <a:r>
              <a:rPr lang="en-US" dirty="0" smtClean="0"/>
              <a:t>Which messages are new, which were upgraded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hich messages will not (yet) be upgraded?</a:t>
            </a:r>
          </a:p>
          <a:p>
            <a:pPr lvl="1"/>
            <a:r>
              <a:rPr lang="en-US" dirty="0"/>
              <a:t>What are the plans for the GDSN XML messages?</a:t>
            </a:r>
          </a:p>
          <a:p>
            <a:pPr lvl="1"/>
            <a:r>
              <a:rPr lang="en-US" dirty="0" smtClean="0"/>
              <a:t>How does GS1 XML 3.0 compare to other XML standards?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does </a:t>
            </a:r>
            <a:r>
              <a:rPr lang="en-US" dirty="0" smtClean="0"/>
              <a:t>GS1 XML </a:t>
            </a:r>
            <a:r>
              <a:rPr lang="en-US" dirty="0"/>
              <a:t>3.0 rate with respect to CEFACT compliance?</a:t>
            </a:r>
          </a:p>
          <a:p>
            <a:r>
              <a:rPr lang="en-US" dirty="0" smtClean="0"/>
              <a:t>GS1 XML 3.0 – functional overview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Which messages will be available in GS1 XML 3.0?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/>
              <a:t>Brief explanation of the new messages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 smtClean="0"/>
              <a:t>New </a:t>
            </a:r>
            <a:r>
              <a:rPr lang="en-US" sz="1600" dirty="0"/>
              <a:t>functions </a:t>
            </a:r>
            <a:r>
              <a:rPr lang="en-US" sz="1600" dirty="0" smtClean="0"/>
              <a:t>added </a:t>
            </a:r>
            <a:r>
              <a:rPr lang="en-US" sz="1600" dirty="0"/>
              <a:t>to the existing messages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Which changes were made to the general design?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are the key benefits of </a:t>
            </a:r>
            <a:r>
              <a:rPr lang="en-US" dirty="0" smtClean="0"/>
              <a:t>GS1 XML </a:t>
            </a:r>
            <a:r>
              <a:rPr lang="en-US" dirty="0"/>
              <a:t>3.0?</a:t>
            </a:r>
          </a:p>
          <a:p>
            <a:r>
              <a:rPr lang="en-US" dirty="0" smtClean="0"/>
              <a:t>GS1 XML 3.0 – technical overview</a:t>
            </a:r>
          </a:p>
          <a:p>
            <a:pPr lvl="1"/>
            <a:r>
              <a:rPr lang="en-US" dirty="0" smtClean="0"/>
              <a:t>How are the XML schemas structured?</a:t>
            </a:r>
          </a:p>
          <a:p>
            <a:pPr lvl="1"/>
            <a:r>
              <a:rPr lang="en-US" dirty="0" smtClean="0"/>
              <a:t>How are namespaces structured and assigned?</a:t>
            </a:r>
          </a:p>
          <a:p>
            <a:pPr lvl="1"/>
            <a:r>
              <a:rPr lang="en-US" dirty="0" smtClean="0"/>
              <a:t>What are the </a:t>
            </a:r>
            <a:r>
              <a:rPr lang="en-US" dirty="0"/>
              <a:t>key </a:t>
            </a:r>
            <a:r>
              <a:rPr lang="en-US" dirty="0" smtClean="0"/>
              <a:t>enhancements and </a:t>
            </a:r>
            <a:r>
              <a:rPr lang="en-US" dirty="0"/>
              <a:t>benefits on </a:t>
            </a:r>
            <a:r>
              <a:rPr lang="en-US" dirty="0" smtClean="0"/>
              <a:t>technical </a:t>
            </a:r>
            <a:r>
              <a:rPr lang="en-US" dirty="0"/>
              <a:t>level</a:t>
            </a:r>
            <a:r>
              <a:rPr lang="en-US" dirty="0" smtClean="0"/>
              <a:t>?</a:t>
            </a:r>
          </a:p>
          <a:p>
            <a:r>
              <a:rPr lang="en-US" dirty="0"/>
              <a:t>GS1 XML 3.0 – </a:t>
            </a:r>
            <a:r>
              <a:rPr lang="en-US" dirty="0" smtClean="0"/>
              <a:t>Deployment</a:t>
            </a:r>
          </a:p>
          <a:p>
            <a:pPr lvl="1"/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User Guides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08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Simplified document structure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9600" y="6534150"/>
            <a:ext cx="914400" cy="323850"/>
          </a:xfrm>
          <a:prstGeom prst="rect">
            <a:avLst/>
          </a:prstGeom>
        </p:spPr>
        <p:txBody>
          <a:bodyPr/>
          <a:lstStyle/>
          <a:p>
            <a:fld id="{90F2C98D-51BB-AB43-AF4C-89FAA7CC7AC8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973683069"/>
              </p:ext>
            </p:extLst>
          </p:nvPr>
        </p:nvGraphicFramePr>
        <p:xfrm>
          <a:off x="464752" y="1403622"/>
          <a:ext cx="2141716" cy="200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294683" y="4696408"/>
            <a:ext cx="6118794" cy="182819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A message always has a distinct root element name. </a:t>
            </a:r>
            <a:r>
              <a:rPr lang="en-US" sz="1200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(used to be </a:t>
            </a:r>
            <a:r>
              <a:rPr lang="en-US" sz="1200" dirty="0" err="1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StandardBusinessDocument</a:t>
            </a:r>
            <a:r>
              <a:rPr lang="en-US" sz="1200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)</a:t>
            </a:r>
            <a:endParaRPr lang="en-US" sz="1200" dirty="0" smtClean="0">
              <a:solidFill>
                <a:srgbClr val="FF0000"/>
              </a:solidFill>
              <a:ea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The </a:t>
            </a:r>
            <a:r>
              <a:rPr lang="en-US" sz="1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Standard Business Document </a:t>
            </a:r>
            <a:r>
              <a:rPr lang="en-US" sz="12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Header is built in to the message </a:t>
            </a:r>
            <a:r>
              <a:rPr lang="en-US" sz="1200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(used to be a separate layer)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tx1"/>
                </a:solidFill>
                <a:cs typeface="Times New Roman" pitchFamily="18" charset="0"/>
              </a:rPr>
              <a:t>Each message can contain multiple documents, these have to be of the same type.</a:t>
            </a:r>
            <a:endParaRPr lang="en-US" sz="1200" dirty="0">
              <a:solidFill>
                <a:schemeClr val="tx1"/>
              </a:solidFill>
              <a:cs typeface="Arial" pitchFamily="34" charset="0"/>
            </a:endParaRPr>
          </a:p>
          <a:p>
            <a:pPr marL="285750" lvl="0" indent="-285750" eaLnBrk="0" hangingPunct="0">
              <a:spcBef>
                <a:spcPct val="0"/>
              </a:spcBef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tx1"/>
                </a:solidFill>
                <a:cs typeface="Times New Roman" pitchFamily="18" charset="0"/>
              </a:rPr>
              <a:t>Each business document has a </a:t>
            </a:r>
            <a:r>
              <a:rPr lang="en-US" sz="1200" dirty="0" err="1" smtClean="0">
                <a:solidFill>
                  <a:schemeClr val="tx1"/>
                </a:solidFill>
                <a:cs typeface="Times New Roman" pitchFamily="18" charset="0"/>
              </a:rPr>
              <a:t>documentStatusCode</a:t>
            </a:r>
            <a:r>
              <a:rPr lang="en-US" sz="1200" dirty="0" smtClean="0">
                <a:solidFill>
                  <a:schemeClr val="tx1"/>
                </a:solidFill>
                <a:cs typeface="Times New Roman" pitchFamily="18" charset="0"/>
              </a:rPr>
              <a:t> and a </a:t>
            </a:r>
            <a:r>
              <a:rPr lang="en-US" sz="1200" dirty="0" err="1" smtClean="0">
                <a:solidFill>
                  <a:schemeClr val="tx1"/>
                </a:solidFill>
                <a:cs typeface="Times New Roman" pitchFamily="18" charset="0"/>
              </a:rPr>
              <a:t>documentActionCode</a:t>
            </a:r>
            <a:r>
              <a:rPr lang="en-US" sz="1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cs typeface="Times New Roman" pitchFamily="18" charset="0"/>
              </a:rPr>
              <a:t>(</a:t>
            </a:r>
            <a:r>
              <a:rPr lang="en-US" sz="1200" dirty="0" err="1" smtClean="0">
                <a:solidFill>
                  <a:srgbClr val="FF0000"/>
                </a:solidFill>
                <a:cs typeface="Times New Roman" pitchFamily="18" charset="0"/>
              </a:rPr>
              <a:t>documentActionCode</a:t>
            </a:r>
            <a:r>
              <a:rPr lang="en-US" sz="1200" dirty="0" smtClean="0">
                <a:solidFill>
                  <a:srgbClr val="FF0000"/>
                </a:solidFill>
                <a:cs typeface="Times New Roman" pitchFamily="18" charset="0"/>
              </a:rPr>
              <a:t> used to be in a separate layer)</a:t>
            </a:r>
          </a:p>
          <a:p>
            <a:pPr marL="285750" lvl="0" indent="-285750" eaLnBrk="0" hangingPunct="0">
              <a:spcBef>
                <a:spcPct val="0"/>
              </a:spcBef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tx1"/>
                </a:solidFill>
                <a:cs typeface="Times New Roman" pitchFamily="18" charset="0"/>
              </a:rPr>
              <a:t>Each document has an optional extension point</a:t>
            </a:r>
          </a:p>
          <a:p>
            <a:pPr marL="285750" lvl="0" indent="-285750" eaLnBrk="0" hangingPunct="0">
              <a:spcBef>
                <a:spcPct val="0"/>
              </a:spcBef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tx1"/>
                </a:solidFill>
                <a:cs typeface="Times New Roman" pitchFamily="18" charset="0"/>
              </a:rPr>
              <a:t>Most headers and lines have a note element for free text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03634" y="1361408"/>
            <a:ext cx="4572000" cy="30562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900" b="1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order:orderMessage</a:t>
            </a:r>
            <a:r>
              <a:rPr lang="en-US" sz="9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&gt;</a:t>
            </a:r>
            <a:endParaRPr lang="en-US" sz="9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9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900" b="1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sh:StandardBusinessDocumentHeader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&gt;</a:t>
            </a:r>
            <a:endParaRPr lang="en-US" sz="9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9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 … </a:t>
            </a:r>
          </a:p>
          <a:p>
            <a:r>
              <a:rPr lang="en-US" sz="9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&lt;/</a:t>
            </a:r>
            <a:r>
              <a:rPr lang="en-US" sz="9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sh:StandardBusinessDocumentHeader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&gt;</a:t>
            </a:r>
            <a:endParaRPr lang="en-US" sz="9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9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900" b="1" dirty="0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order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&gt;</a:t>
            </a:r>
            <a:endParaRPr lang="en-US" sz="9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9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9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creationDateTime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9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2011-08-01T10:00:00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9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creationDateTime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&gt;</a:t>
            </a:r>
            <a:endParaRPr lang="en-US" sz="9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9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9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9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9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documentStatusCode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9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ORIGINAL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9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documentStatusCode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&gt;</a:t>
            </a:r>
            <a:endParaRPr lang="en-US" sz="9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9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9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9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9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documentActionCode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9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9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documentActionCode</a:t>
            </a:r>
            <a:r>
              <a:rPr lang="en-US" sz="9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9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sz="900" b="1" dirty="0" smtClean="0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extension</a:t>
            </a:r>
            <a:r>
              <a:rPr lang="en-US" sz="9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9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9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…</a:t>
            </a:r>
          </a:p>
          <a:p>
            <a:r>
              <a:rPr lang="en-US" sz="9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&lt;/</a:t>
            </a:r>
            <a:r>
              <a:rPr lang="en-US" sz="900" b="1" dirty="0" smtClean="0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extension</a:t>
            </a:r>
            <a:r>
              <a:rPr lang="en-US" sz="9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9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9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9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9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9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9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orderIdentification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&gt;</a:t>
            </a:r>
            <a:endParaRPr lang="en-US" sz="9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9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9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9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entityIdentification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9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ON1234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9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entityIdentification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&gt;</a:t>
            </a:r>
            <a:endParaRPr lang="en-US" sz="9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9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9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9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9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orderIdentification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&gt;</a:t>
            </a:r>
            <a:endParaRPr lang="en-US" sz="9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9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sz="900" b="1" dirty="0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note</a:t>
            </a:r>
            <a:r>
              <a:rPr lang="en-US" sz="900" b="1" dirty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900" b="1" dirty="0" err="1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languageCode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9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en</a:t>
            </a:r>
            <a:r>
              <a:rPr lang="en-US" sz="9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"&gt;</a:t>
            </a:r>
            <a:r>
              <a:rPr lang="en-US" sz="9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XXXXX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900" b="1" dirty="0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note</a:t>
            </a:r>
            <a:r>
              <a:rPr lang="en-US" sz="9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9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  …</a:t>
            </a:r>
          </a:p>
          <a:p>
            <a:r>
              <a:rPr lang="en-US" sz="9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&lt;/</a:t>
            </a:r>
            <a:r>
              <a:rPr lang="en-US" sz="9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order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&gt;</a:t>
            </a:r>
            <a:endParaRPr lang="en-US" sz="9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9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900" b="1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order:orderMessage</a:t>
            </a:r>
            <a:r>
              <a:rPr lang="en-US" sz="9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&gt;</a:t>
            </a:r>
            <a:endParaRPr lang="en-US" sz="9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2546647" y="1435693"/>
            <a:ext cx="1956987" cy="316195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Line Callout 1 (Accent Bar) 16"/>
          <p:cNvSpPr/>
          <p:nvPr/>
        </p:nvSpPr>
        <p:spPr bwMode="auto">
          <a:xfrm>
            <a:off x="2350094" y="1581898"/>
            <a:ext cx="2153540" cy="434910"/>
          </a:xfrm>
          <a:prstGeom prst="accentCallout1">
            <a:avLst>
              <a:gd name="adj1" fmla="val 33036"/>
              <a:gd name="adj2" fmla="val 107994"/>
              <a:gd name="adj3" fmla="val 112393"/>
              <a:gd name="adj4" fmla="val -16065"/>
            </a:avLst>
          </a:prstGeom>
          <a:noFill/>
          <a:ln w="15875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2C6C"/>
              </a:solidFill>
              <a:effectLst/>
              <a:latin typeface="Arial" charset="0"/>
            </a:endParaRPr>
          </a:p>
        </p:txBody>
      </p:sp>
      <p:sp>
        <p:nvSpPr>
          <p:cNvPr id="18" name="Line Callout 1 (Accent Bar) 17"/>
          <p:cNvSpPr/>
          <p:nvPr/>
        </p:nvSpPr>
        <p:spPr bwMode="auto">
          <a:xfrm>
            <a:off x="2281730" y="2094646"/>
            <a:ext cx="2213360" cy="2053929"/>
          </a:xfrm>
          <a:prstGeom prst="accentCallout1">
            <a:avLst>
              <a:gd name="adj1" fmla="val 33036"/>
              <a:gd name="adj2" fmla="val 107994"/>
              <a:gd name="adj3" fmla="val 47388"/>
              <a:gd name="adj4" fmla="val -13159"/>
            </a:avLst>
          </a:prstGeom>
          <a:noFill/>
          <a:ln w="158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2C6C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76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 animBg="1"/>
      <p:bldP spid="17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Layered Component Libraries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9600" y="6534150"/>
            <a:ext cx="914400" cy="323850"/>
          </a:xfrm>
          <a:prstGeom prst="rect">
            <a:avLst/>
          </a:prstGeom>
        </p:spPr>
        <p:txBody>
          <a:bodyPr/>
          <a:lstStyle/>
          <a:p>
            <a:fld id="{90F2C98D-51BB-AB43-AF4C-89FAA7CC7AC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2568" y="4508818"/>
            <a:ext cx="3307222" cy="190205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1400" u="sng" dirty="0" smtClean="0"/>
              <a:t>Reusable components</a:t>
            </a:r>
            <a:r>
              <a:rPr lang="en-US" sz="1400" dirty="0" smtClean="0"/>
              <a:t> are specified in BMS Shared Common and BMS </a:t>
            </a:r>
            <a:r>
              <a:rPr lang="en-US" sz="1400" dirty="0" err="1" smtClean="0"/>
              <a:t>eCom</a:t>
            </a:r>
            <a:r>
              <a:rPr lang="en-US" sz="1400" dirty="0" smtClean="0"/>
              <a:t> Common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400" dirty="0" smtClean="0"/>
              <a:t>Also the </a:t>
            </a:r>
            <a:r>
              <a:rPr lang="en-US" sz="1400" u="sng" dirty="0" smtClean="0"/>
              <a:t>data types</a:t>
            </a:r>
            <a:r>
              <a:rPr lang="en-US" sz="1400" dirty="0" smtClean="0"/>
              <a:t> are defined in these two BMS documents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400" dirty="0" smtClean="0"/>
              <a:t>BMS GDSN Common is foreseen for the GDSN components and data types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415470"/>
              </p:ext>
            </p:extLst>
          </p:nvPr>
        </p:nvGraphicFramePr>
        <p:xfrm>
          <a:off x="5094714" y="1352496"/>
          <a:ext cx="3851306" cy="3701874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825954"/>
                <a:gridCol w="2025352"/>
              </a:tblGrid>
              <a:tr h="33885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Shared Common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eCom</a:t>
                      </a:r>
                      <a:r>
                        <a:rPr lang="en-US" sz="1200" dirty="0" smtClean="0"/>
                        <a:t> Common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264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effectLst/>
                        </a:rPr>
                        <a:t>Address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effectLst/>
                        </a:rPr>
                        <a:t>Levied Duty Fee Tax</a:t>
                      </a:r>
                      <a:endParaRPr lang="en-US" sz="10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264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effectLst/>
                        </a:rPr>
                        <a:t>Contact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effectLst/>
                        </a:rPr>
                        <a:t>Transactional Party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264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effectLst/>
                        </a:rPr>
                        <a:t>Document Reference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effectLst/>
                        </a:rPr>
                        <a:t>Transactional Trade Item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38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effectLst/>
                        </a:rPr>
                        <a:t>Communication Channel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effectLst/>
                        </a:rPr>
                        <a:t>Handling Instructions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38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effectLst/>
                        </a:rPr>
                        <a:t>Trade Item Classification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effectLst/>
                        </a:rPr>
                        <a:t>Dangerous Goods Information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38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effectLst/>
                        </a:rPr>
                        <a:t>Party Identification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effectLst/>
                        </a:rPr>
                        <a:t>Delivery Terms</a:t>
                      </a:r>
                      <a:endParaRPr lang="en-US" sz="10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38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effectLst/>
                        </a:rPr>
                        <a:t>Trade Item Identification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effectLst/>
                        </a:rPr>
                        <a:t>Legal Registration</a:t>
                      </a:r>
                      <a:endParaRPr lang="en-US" sz="10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38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effectLst/>
                        </a:rPr>
                        <a:t>Currency Exchange Rate Information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effectLst/>
                        </a:rPr>
                        <a:t>Financial Institution Information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38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effectLst/>
                        </a:rPr>
                        <a:t>Date Time Range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effectLst/>
                        </a:rPr>
                        <a:t>Logistic Event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38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effectLst/>
                        </a:rPr>
                        <a:t>…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effectLst/>
                        </a:rPr>
                        <a:t>…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16842624"/>
              </p:ext>
            </p:extLst>
          </p:nvPr>
        </p:nvGraphicFramePr>
        <p:xfrm>
          <a:off x="442600" y="1350234"/>
          <a:ext cx="3755166" cy="2298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160818"/>
              </p:ext>
            </p:extLst>
          </p:nvPr>
        </p:nvGraphicFramePr>
        <p:xfrm>
          <a:off x="5093290" y="5212936"/>
          <a:ext cx="3851306" cy="132760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825954"/>
                <a:gridCol w="2025352"/>
              </a:tblGrid>
              <a:tr h="34823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Shared Common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eCom</a:t>
                      </a:r>
                      <a:r>
                        <a:rPr lang="en-US" sz="1200" dirty="0" smtClean="0"/>
                        <a:t> Common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645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effectLst/>
                        </a:rPr>
                        <a:t>GTIN</a:t>
                      </a:r>
                      <a:endParaRPr lang="en-US" sz="1000" b="1" kern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err="1" smtClean="0">
                          <a:effectLst/>
                        </a:rPr>
                        <a:t>OrderTypeCode</a:t>
                      </a:r>
                      <a:endParaRPr lang="en-US" sz="10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2645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effectLst/>
                        </a:rPr>
                        <a:t>Amount</a:t>
                      </a:r>
                      <a:endParaRPr lang="en-US" sz="1000" b="1" kern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err="1" smtClean="0">
                          <a:effectLst/>
                        </a:rPr>
                        <a:t>HandlingInstructionCode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2645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effectLst/>
                        </a:rPr>
                        <a:t>…</a:t>
                      </a:r>
                      <a:endParaRPr lang="en-US" sz="1000" b="1" kern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effectLst/>
                        </a:rPr>
                        <a:t>…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3879790" y="5460763"/>
            <a:ext cx="1145137" cy="30764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 bwMode="auto">
          <a:xfrm flipV="1">
            <a:off x="3888336" y="3332860"/>
            <a:ext cx="1076771" cy="131605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82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Graphic spid="6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Externalized codes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9600" y="6534150"/>
            <a:ext cx="914400" cy="323850"/>
          </a:xfrm>
          <a:prstGeom prst="rect">
            <a:avLst/>
          </a:prstGeom>
        </p:spPr>
        <p:txBody>
          <a:bodyPr/>
          <a:lstStyle/>
          <a:p>
            <a:fld id="{90F2C98D-51BB-AB43-AF4C-89FAA7CC7AC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46552" y="1736128"/>
            <a:ext cx="1080745" cy="3077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/>
              <a:t>BMS Order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91639" y="5139710"/>
            <a:ext cx="4251533" cy="112646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1200" dirty="0" smtClean="0"/>
              <a:t>Values are managed in the GDD or by external agencies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200" dirty="0" smtClean="0"/>
              <a:t>Values are not enforced by the XML schema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200" dirty="0" smtClean="0"/>
              <a:t>Applied for </a:t>
            </a:r>
            <a:r>
              <a:rPr lang="en-US" sz="1200" dirty="0" err="1" smtClean="0"/>
              <a:t>codelists</a:t>
            </a:r>
            <a:r>
              <a:rPr lang="en-US" sz="1200" dirty="0" smtClean="0"/>
              <a:t> that require frequent maintenance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200" dirty="0" smtClean="0"/>
              <a:t>Code value changes do not require a new BMS version.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264917" y="3056649"/>
            <a:ext cx="4247263" cy="98488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0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xsd:complexType</a:t>
            </a:r>
            <a:r>
              <a:rPr lang="en-US" sz="1000" b="1" dirty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name</a:t>
            </a:r>
            <a:r>
              <a:rPr lang="en-US" sz="1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0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OrderTypeCodeType</a:t>
            </a:r>
            <a:r>
              <a:rPr lang="en-US" sz="1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"&gt;</a:t>
            </a:r>
            <a:endParaRPr lang="en-US" sz="10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1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0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xsd:simpleContent</a:t>
            </a:r>
            <a:r>
              <a:rPr lang="en-US" sz="1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&gt;</a:t>
            </a:r>
            <a:endParaRPr lang="en-US" sz="10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1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0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xsd:extension</a:t>
            </a:r>
            <a:r>
              <a:rPr lang="en-US" sz="1000" b="1" dirty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base</a:t>
            </a:r>
            <a:r>
              <a:rPr lang="en-US" sz="1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0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shared_common:GS1CodeType</a:t>
            </a:r>
            <a:r>
              <a:rPr lang="en-US" sz="1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"/&gt;</a:t>
            </a:r>
            <a:endParaRPr lang="en-US" sz="10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10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0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xsd:simpleContent</a:t>
            </a:r>
            <a:r>
              <a:rPr lang="en-US" sz="1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&gt;</a:t>
            </a:r>
            <a:endParaRPr lang="en-US" sz="10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1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0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xsd:complexType</a:t>
            </a:r>
            <a:r>
              <a:rPr lang="en-US" sz="1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&gt;</a:t>
            </a:r>
            <a:endParaRPr lang="en-US" sz="1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4917" y="2054185"/>
            <a:ext cx="4247263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000" b="1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xsd:element</a:t>
            </a:r>
            <a:r>
              <a:rPr lang="en-US" sz="10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name</a:t>
            </a:r>
            <a:r>
              <a:rPr lang="en-US" sz="1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0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orderTypeCode</a:t>
            </a:r>
            <a:r>
              <a:rPr lang="en-US" sz="1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0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type</a:t>
            </a:r>
            <a:r>
              <a:rPr lang="en-US" sz="1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0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ecom_common:OrderTypeCodeType</a:t>
            </a:r>
            <a:r>
              <a:rPr lang="en-US" sz="1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0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 err="1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minOccurs</a:t>
            </a:r>
            <a:r>
              <a:rPr lang="en-US" sz="1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"/&gt;</a:t>
            </a:r>
            <a:endParaRPr lang="en-US" sz="1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4917" y="4636602"/>
            <a:ext cx="4247263" cy="15204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8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xsd:complexType</a:t>
            </a:r>
            <a:r>
              <a:rPr lang="en-US" sz="800" b="1" dirty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name</a:t>
            </a:r>
            <a:r>
              <a:rPr lang="en-US" sz="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GS1CodeType</a:t>
            </a:r>
            <a:r>
              <a:rPr lang="en-US" sz="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"&gt;</a:t>
            </a:r>
            <a:endParaRPr lang="en-US" sz="8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8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xsd:simpleContent</a:t>
            </a:r>
            <a:r>
              <a:rPr lang="en-US" sz="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&gt;</a:t>
            </a:r>
            <a:endParaRPr lang="en-US" sz="8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 &lt;</a:t>
            </a:r>
            <a:r>
              <a:rPr lang="en-US" sz="800" b="1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xsd:extension</a:t>
            </a:r>
            <a:r>
              <a:rPr lang="en-US" sz="8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b="1" dirty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sz="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shared_common:String80Type</a:t>
            </a:r>
            <a:r>
              <a:rPr lang="en-US" sz="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"&gt;</a:t>
            </a:r>
            <a:endParaRPr lang="en-US" sz="8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sz="8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xsd:attribute</a:t>
            </a:r>
            <a:r>
              <a:rPr lang="en-US" sz="800" b="1" dirty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name</a:t>
            </a:r>
            <a:r>
              <a:rPr lang="en-US" sz="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codeListVersion</a:t>
            </a:r>
            <a:r>
              <a:rPr lang="en-US" sz="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"&gt;</a:t>
            </a:r>
            <a:endParaRPr lang="en-US" sz="8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   &lt;</a:t>
            </a:r>
            <a:r>
              <a:rPr lang="en-US" sz="8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xsd:simpleType</a:t>
            </a:r>
            <a:r>
              <a:rPr lang="en-US" sz="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&gt;</a:t>
            </a:r>
            <a:endParaRPr lang="en-US" sz="8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     &lt;</a:t>
            </a:r>
            <a:r>
              <a:rPr lang="en-US" sz="8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xsd:restriction</a:t>
            </a:r>
            <a:r>
              <a:rPr lang="en-US" sz="800" b="1" dirty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base</a:t>
            </a:r>
            <a:r>
              <a:rPr lang="en-US" sz="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xsd:string</a:t>
            </a:r>
            <a:r>
              <a:rPr lang="en-US" sz="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"&gt;</a:t>
            </a:r>
            <a:endParaRPr lang="en-US" sz="8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       &lt;</a:t>
            </a:r>
            <a:r>
              <a:rPr lang="en-US" sz="8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xsd:maxLength</a:t>
            </a:r>
            <a:r>
              <a:rPr lang="en-US" sz="800" b="1" dirty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value</a:t>
            </a:r>
            <a:r>
              <a:rPr lang="en-US" sz="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35</a:t>
            </a:r>
            <a:r>
              <a:rPr lang="en-US" sz="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"/&gt;</a:t>
            </a:r>
            <a:endParaRPr lang="en-US" sz="8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       &lt;</a:t>
            </a:r>
            <a:r>
              <a:rPr lang="en-US" sz="8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xsd:minLength</a:t>
            </a:r>
            <a:r>
              <a:rPr lang="en-US" sz="800" b="1" dirty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value</a:t>
            </a:r>
            <a:r>
              <a:rPr lang="en-US" sz="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"/&gt;</a:t>
            </a:r>
          </a:p>
          <a:p>
            <a:r>
              <a:rPr lang="en-US" sz="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8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xsd:restriction</a:t>
            </a:r>
            <a:r>
              <a:rPr lang="en-US" sz="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&gt;&lt;/</a:t>
            </a:r>
            <a:r>
              <a:rPr lang="en-US" sz="8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xsd:simpleType</a:t>
            </a:r>
            <a:r>
              <a:rPr lang="en-US" sz="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&gt;&lt;/</a:t>
            </a:r>
            <a:r>
              <a:rPr lang="en-US" sz="8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xsd:attribute</a:t>
            </a:r>
            <a:r>
              <a:rPr lang="en-US" sz="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&gt;&lt;/</a:t>
            </a:r>
            <a:r>
              <a:rPr lang="en-US" sz="8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xsd:extension</a:t>
            </a:r>
            <a:r>
              <a:rPr lang="en-US" sz="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&gt;&lt;/</a:t>
            </a:r>
            <a:r>
              <a:rPr lang="en-US" sz="8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xsd:simpleContent</a:t>
            </a:r>
            <a:r>
              <a:rPr lang="en-US" sz="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&gt;&lt;/</a:t>
            </a:r>
            <a:r>
              <a:rPr lang="en-US" sz="8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xsd:complexType</a:t>
            </a:r>
            <a:r>
              <a:rPr lang="en-US" sz="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&gt;</a:t>
            </a:r>
            <a:endParaRPr lang="en-US" sz="8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639" y="2022044"/>
            <a:ext cx="4473056" cy="298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Arrow Connector 10"/>
          <p:cNvCxnSpPr/>
          <p:nvPr/>
        </p:nvCxnSpPr>
        <p:spPr bwMode="auto">
          <a:xfrm>
            <a:off x="1316052" y="2384277"/>
            <a:ext cx="247216" cy="67237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 bwMode="auto">
          <a:xfrm flipH="1">
            <a:off x="2105621" y="3587835"/>
            <a:ext cx="389955" cy="1048767"/>
          </a:xfrm>
          <a:prstGeom prst="straightConnector1">
            <a:avLst/>
          </a:prstGeom>
          <a:ln>
            <a:prstDash val="dash"/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 bwMode="auto">
          <a:xfrm flipV="1">
            <a:off x="3623417" y="2254241"/>
            <a:ext cx="1136590" cy="88206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56452" y="2725966"/>
            <a:ext cx="1877437" cy="3077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/>
              <a:t>BMS </a:t>
            </a:r>
            <a:r>
              <a:rPr lang="en-US" sz="1400" dirty="0" err="1" smtClean="0"/>
              <a:t>eCom</a:t>
            </a:r>
            <a:r>
              <a:rPr lang="en-US" sz="1400" dirty="0" smtClean="0"/>
              <a:t> Common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386277" y="4320401"/>
            <a:ext cx="1976823" cy="3077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/>
              <a:t>BMS Shared Common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5064360" y="1324051"/>
            <a:ext cx="2563522" cy="5663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/>
              <a:t>Global Data Dictionary </a:t>
            </a:r>
          </a:p>
          <a:p>
            <a:r>
              <a:rPr lang="en-US" sz="1400" dirty="0" smtClean="0"/>
              <a:t>(also in BMS </a:t>
            </a:r>
            <a:r>
              <a:rPr lang="en-US" sz="1400" dirty="0" err="1" smtClean="0"/>
              <a:t>eCom</a:t>
            </a:r>
            <a:r>
              <a:rPr lang="en-US" sz="1400" dirty="0" smtClean="0"/>
              <a:t> Common)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840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  <p:bldP spid="8" grpId="0" animBg="1"/>
      <p:bldP spid="13" grpId="0" animBg="1"/>
      <p:bldP spid="14" grpId="0" animBg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809750" y="307478"/>
            <a:ext cx="6877050" cy="935998"/>
          </a:xfrm>
        </p:spPr>
        <p:txBody>
          <a:bodyPr/>
          <a:lstStyle/>
          <a:p>
            <a:r>
              <a:rPr lang="en-US" sz="2400" dirty="0" smtClean="0"/>
              <a:t>Removed choices, reduced </a:t>
            </a:r>
            <a:r>
              <a:rPr lang="en-US" sz="2400" dirty="0" err="1" smtClean="0"/>
              <a:t>nestings</a:t>
            </a:r>
            <a:r>
              <a:rPr lang="en-US" sz="2400" dirty="0" smtClean="0"/>
              <a:t> &amp; mandatory constructs 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229600" y="6534150"/>
            <a:ext cx="914400" cy="323850"/>
          </a:xfrm>
          <a:prstGeom prst="rect">
            <a:avLst/>
          </a:prstGeom>
        </p:spPr>
        <p:txBody>
          <a:bodyPr/>
          <a:lstStyle/>
          <a:p>
            <a:fld id="{1148081E-3775-D646-90E5-A410F78006C2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12" name="Object 11">
            <a:hlinkClick r:id="rId3" action="ppaction://hlinkfile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725666"/>
              </p:ext>
            </p:extLst>
          </p:nvPr>
        </p:nvGraphicFramePr>
        <p:xfrm>
          <a:off x="968375" y="1504056"/>
          <a:ext cx="7586663" cy="522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cument" r:id="rId5" imgW="8400507" imgH="5954223" progId="Word.Document.12">
                  <p:embed/>
                </p:oleObj>
              </mc:Choice>
              <mc:Fallback>
                <p:oleObj name="Document" r:id="rId5" imgW="8400507" imgH="5954223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1504056"/>
                        <a:ext cx="7586663" cy="522332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14259" y="1213566"/>
            <a:ext cx="1253613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/>
              <a:t>GS1 XML 3.0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100273" y="1203531"/>
            <a:ext cx="1253613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/>
              <a:t>GS1 XML 2.6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7832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032" y="4797132"/>
            <a:ext cx="3583392" cy="1731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011" y="3124040"/>
            <a:ext cx="3052748" cy="1960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Added transactional trade party data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9600" y="6534150"/>
            <a:ext cx="914400" cy="323850"/>
          </a:xfrm>
          <a:prstGeom prst="rect">
            <a:avLst/>
          </a:prstGeom>
        </p:spPr>
        <p:txBody>
          <a:bodyPr/>
          <a:lstStyle/>
          <a:p>
            <a:fld id="{128BF9BD-1E52-D64C-B18B-359DD3253BC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7557" y="4773909"/>
            <a:ext cx="3614871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1200" dirty="0" smtClean="0"/>
              <a:t>For each party specified in a message it is now possible to include:</a:t>
            </a:r>
          </a:p>
          <a:p>
            <a:pPr marL="171450" lvl="0" indent="-171450">
              <a:buFont typeface="Wingdings" pitchFamily="2" charset="2"/>
              <a:buChar char="v"/>
            </a:pPr>
            <a:r>
              <a:rPr lang="en-US" sz="1200" dirty="0"/>
              <a:t>N</a:t>
            </a:r>
            <a:r>
              <a:rPr lang="en-US" sz="1200" dirty="0" smtClean="0"/>
              <a:t>ame and address</a:t>
            </a:r>
          </a:p>
          <a:p>
            <a:pPr marL="171450" lvl="0" indent="-171450">
              <a:buFont typeface="Wingdings" pitchFamily="2" charset="2"/>
              <a:buChar char="v"/>
            </a:pPr>
            <a:r>
              <a:rPr lang="en-US" sz="1200" dirty="0" smtClean="0"/>
              <a:t>Contact details</a:t>
            </a:r>
          </a:p>
          <a:p>
            <a:pPr marL="171450" lvl="0" indent="-171450">
              <a:buFont typeface="Wingdings" pitchFamily="2" charset="2"/>
              <a:buChar char="v"/>
            </a:pPr>
            <a:r>
              <a:rPr lang="en-US" sz="1200" dirty="0" smtClean="0"/>
              <a:t>Organization details including legal </a:t>
            </a:r>
            <a:r>
              <a:rPr lang="en-US" sz="1200" dirty="0"/>
              <a:t>registration </a:t>
            </a:r>
            <a:endParaRPr lang="en-US" sz="1200" dirty="0" smtClean="0"/>
          </a:p>
          <a:p>
            <a:pPr marL="171450" lvl="0" indent="-171450">
              <a:buFont typeface="Wingdings" pitchFamily="2" charset="2"/>
              <a:buChar char="v"/>
            </a:pPr>
            <a:r>
              <a:rPr lang="en-US" sz="1200" dirty="0" smtClean="0"/>
              <a:t>Tax registration details</a:t>
            </a:r>
          </a:p>
          <a:p>
            <a:pPr marL="171450" lvl="0" indent="-171450">
              <a:buFont typeface="Wingdings" pitchFamily="2" charset="2"/>
              <a:buChar char="v"/>
            </a:pPr>
            <a:r>
              <a:rPr lang="en-US" sz="1200" dirty="0" smtClean="0"/>
              <a:t>Financial institution and account information</a:t>
            </a:r>
            <a:endParaRPr lang="en-US" sz="1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79" y="1324179"/>
            <a:ext cx="3811428" cy="280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84" y="1211169"/>
            <a:ext cx="2499156" cy="2140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652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873" y="1649336"/>
            <a:ext cx="3063284" cy="4334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Added transactional trade item data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9600" y="6534150"/>
            <a:ext cx="914400" cy="323850"/>
          </a:xfrm>
          <a:prstGeom prst="rect">
            <a:avLst/>
          </a:prstGeom>
        </p:spPr>
        <p:txBody>
          <a:bodyPr/>
          <a:lstStyle/>
          <a:p>
            <a:fld id="{128BF9BD-1E52-D64C-B18B-359DD3253BC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6345" y="5337932"/>
            <a:ext cx="4469459" cy="124341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1100" dirty="0" smtClean="0"/>
              <a:t>For each Trade Item specified in a message it is now possible to include:</a:t>
            </a:r>
            <a:endParaRPr lang="en-US" sz="1100" dirty="0"/>
          </a:p>
          <a:p>
            <a:pPr marL="171450" lvl="0" indent="-171450">
              <a:buFont typeface="Wingdings" pitchFamily="2" charset="2"/>
              <a:buChar char="v"/>
            </a:pPr>
            <a:r>
              <a:rPr lang="en-US" sz="1100" dirty="0" smtClean="0"/>
              <a:t>Description</a:t>
            </a:r>
          </a:p>
          <a:p>
            <a:pPr marL="171450" lvl="0" indent="-171450">
              <a:buFont typeface="Wingdings" pitchFamily="2" charset="2"/>
              <a:buChar char="v"/>
            </a:pPr>
            <a:r>
              <a:rPr lang="en-US" sz="1100" dirty="0" err="1" smtClean="0"/>
              <a:t>Colour</a:t>
            </a:r>
            <a:r>
              <a:rPr lang="en-US" sz="1100" dirty="0" smtClean="0"/>
              <a:t> details</a:t>
            </a:r>
          </a:p>
          <a:p>
            <a:pPr marL="171450" lvl="0" indent="-171450">
              <a:buFont typeface="Wingdings" pitchFamily="2" charset="2"/>
              <a:buChar char="v"/>
            </a:pPr>
            <a:r>
              <a:rPr lang="en-US" sz="1100" dirty="0" smtClean="0"/>
              <a:t>Size details</a:t>
            </a:r>
          </a:p>
          <a:p>
            <a:pPr marL="171450" lvl="0" indent="-171450">
              <a:buFont typeface="Wingdings" pitchFamily="2" charset="2"/>
              <a:buChar char="v"/>
            </a:pPr>
            <a:r>
              <a:rPr lang="en-US" sz="1100" dirty="0" smtClean="0"/>
              <a:t>Instance data such as serial number and batch number</a:t>
            </a:r>
            <a:endParaRPr lang="en-US" sz="11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46" y="1290864"/>
            <a:ext cx="4788662" cy="3400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748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2800" dirty="0" smtClean="0"/>
              <a:t>Functional benefits of GS1 XML 3.0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9600" y="6534150"/>
            <a:ext cx="914400" cy="323850"/>
          </a:xfrm>
          <a:prstGeom prst="rect">
            <a:avLst/>
          </a:prstGeom>
        </p:spPr>
        <p:txBody>
          <a:bodyPr/>
          <a:lstStyle/>
          <a:p>
            <a:fld id="{90F2C98D-51BB-AB43-AF4C-89FAA7CC7AC8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Easier </a:t>
            </a:r>
            <a:r>
              <a:rPr lang="en-US" dirty="0"/>
              <a:t>to implement</a:t>
            </a:r>
          </a:p>
          <a:p>
            <a:r>
              <a:rPr lang="en-US" dirty="0" smtClean="0"/>
              <a:t>Better </a:t>
            </a:r>
            <a:r>
              <a:rPr lang="en-US" dirty="0"/>
              <a:t>support of internal interfacing needs (EAI)</a:t>
            </a:r>
          </a:p>
          <a:p>
            <a:r>
              <a:rPr lang="en-US" dirty="0"/>
              <a:t>Better support for semi-automated processing (e.g. in a web portal).</a:t>
            </a:r>
          </a:p>
          <a:p>
            <a:r>
              <a:rPr lang="en-US" dirty="0"/>
              <a:t>More robust </a:t>
            </a:r>
            <a:r>
              <a:rPr lang="en-US" dirty="0" smtClean="0"/>
              <a:t>and consistent design</a:t>
            </a:r>
            <a:endParaRPr lang="en-US" dirty="0"/>
          </a:p>
          <a:p>
            <a:r>
              <a:rPr lang="en-US" dirty="0"/>
              <a:t>Reduced message </a:t>
            </a:r>
            <a:r>
              <a:rPr lang="en-US" dirty="0" smtClean="0"/>
              <a:t>payload</a:t>
            </a:r>
          </a:p>
          <a:p>
            <a:r>
              <a:rPr lang="en-US" dirty="0" smtClean="0"/>
              <a:t>Enhanced business process support (see next slide)</a:t>
            </a:r>
          </a:p>
        </p:txBody>
      </p:sp>
    </p:spTree>
    <p:extLst>
      <p:ext uri="{BB962C8B-B14F-4D97-AF65-F5344CB8AC3E}">
        <p14:creationId xmlns:p14="http://schemas.microsoft.com/office/powerpoint/2010/main" val="318754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9600" y="6534150"/>
            <a:ext cx="914400" cy="323850"/>
          </a:xfrm>
          <a:prstGeom prst="rect">
            <a:avLst/>
          </a:prstGeom>
        </p:spPr>
        <p:txBody>
          <a:bodyPr/>
          <a:lstStyle/>
          <a:p>
            <a:fld id="{90F2C98D-51BB-AB43-AF4C-89FAA7CC7AC8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2400" dirty="0" smtClean="0"/>
              <a:t>GS1 XML: A </a:t>
            </a:r>
            <a:r>
              <a:rPr lang="en-US" sz="2400" u="sng" dirty="0" smtClean="0"/>
              <a:t>business</a:t>
            </a:r>
            <a:r>
              <a:rPr lang="en-US" sz="2400" dirty="0" smtClean="0"/>
              <a:t> message standard</a:t>
            </a:r>
            <a:endParaRPr lang="en-US" sz="2400" dirty="0"/>
          </a:p>
        </p:txBody>
      </p:sp>
      <p:sp>
        <p:nvSpPr>
          <p:cNvPr id="26" name="Content Placeholder 9"/>
          <p:cNvSpPr txBox="1">
            <a:spLocks/>
          </p:cNvSpPr>
          <p:nvPr/>
        </p:nvSpPr>
        <p:spPr>
          <a:xfrm>
            <a:off x="667200" y="1476985"/>
            <a:ext cx="8172000" cy="10952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26334"/>
              </a:buClr>
              <a:buFont typeface="Arial"/>
              <a:buChar char="•"/>
              <a:defRPr sz="2400">
                <a:solidFill>
                  <a:srgbClr val="002C6C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26334"/>
              </a:buClr>
              <a:buFont typeface="Arial" charset="0"/>
              <a:buChar char="–"/>
              <a:defRPr sz="1800">
                <a:solidFill>
                  <a:srgbClr val="002C6C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2C6C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 smtClean="0">
                <a:solidFill>
                  <a:schemeClr val="tx1"/>
                </a:solidFill>
              </a:rPr>
              <a:t>Business process requirements driven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A living standard in touch with the needs of the business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19215" y="2643131"/>
            <a:ext cx="5191570" cy="35394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1"/>
            <a:r>
              <a:rPr lang="en-US" sz="1400" dirty="0">
                <a:solidFill>
                  <a:schemeClr val="tx1"/>
                </a:solidFill>
              </a:rPr>
              <a:t>GS1 XML 2.x already supported: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the </a:t>
            </a:r>
            <a:r>
              <a:rPr lang="en-US" sz="1400" b="1" dirty="0">
                <a:solidFill>
                  <a:schemeClr val="accent2"/>
                </a:solidFill>
              </a:rPr>
              <a:t>order-to-cash</a:t>
            </a:r>
            <a:r>
              <a:rPr lang="en-US" sz="1400" dirty="0">
                <a:solidFill>
                  <a:schemeClr val="tx1"/>
                </a:solidFill>
              </a:rPr>
              <a:t> process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advanced replenishment scenarios, such as </a:t>
            </a:r>
            <a:r>
              <a:rPr lang="en-US" sz="1400" b="1" dirty="0">
                <a:solidFill>
                  <a:schemeClr val="accent2"/>
                </a:solidFill>
              </a:rPr>
              <a:t>supplier managed inventory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and </a:t>
            </a:r>
            <a:r>
              <a:rPr lang="en-US" sz="1400" b="1" dirty="0">
                <a:solidFill>
                  <a:schemeClr val="accent2"/>
                </a:solidFill>
              </a:rPr>
              <a:t>consignment inventory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advanced settlement scenarios, such as </a:t>
            </a:r>
            <a:r>
              <a:rPr lang="en-US" sz="1400" b="1" dirty="0">
                <a:solidFill>
                  <a:schemeClr val="accent2"/>
                </a:solidFill>
              </a:rPr>
              <a:t>evaluated receipt settlement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and </a:t>
            </a:r>
            <a:r>
              <a:rPr lang="en-US" sz="1400" b="1" dirty="0">
                <a:solidFill>
                  <a:schemeClr val="accent2"/>
                </a:solidFill>
              </a:rPr>
              <a:t>self-billing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web-shop integration of consumer orders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GS1 XML 3.0 adds: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support </a:t>
            </a:r>
            <a:r>
              <a:rPr lang="en-US" sz="1400" dirty="0" smtClean="0">
                <a:solidFill>
                  <a:schemeClr val="tx1"/>
                </a:solidFill>
              </a:rPr>
              <a:t>for the </a:t>
            </a:r>
            <a:r>
              <a:rPr lang="en-US" sz="1400" b="1" dirty="0" smtClean="0">
                <a:solidFill>
                  <a:schemeClr val="accent2"/>
                </a:solidFill>
              </a:rPr>
              <a:t>packaging artwork design </a:t>
            </a:r>
            <a:r>
              <a:rPr lang="en-US" sz="1400" dirty="0">
                <a:solidFill>
                  <a:schemeClr val="tx1"/>
                </a:solidFill>
              </a:rPr>
              <a:t>process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support for </a:t>
            </a:r>
            <a:r>
              <a:rPr lang="en-US" sz="1400" b="1" dirty="0" smtClean="0">
                <a:solidFill>
                  <a:schemeClr val="accent2"/>
                </a:solidFill>
              </a:rPr>
              <a:t>transport planning </a:t>
            </a:r>
            <a:r>
              <a:rPr lang="en-US" sz="1400" dirty="0">
                <a:solidFill>
                  <a:schemeClr val="accent2"/>
                </a:solidFill>
              </a:rPr>
              <a:t>and </a:t>
            </a:r>
            <a:r>
              <a:rPr lang="en-US" sz="1400" b="1" dirty="0" smtClean="0">
                <a:solidFill>
                  <a:schemeClr val="accent2"/>
                </a:solidFill>
              </a:rPr>
              <a:t>transport execution</a:t>
            </a:r>
            <a:endParaRPr lang="en-US" sz="1400" b="1" dirty="0">
              <a:solidFill>
                <a:schemeClr val="accent2"/>
              </a:solidFill>
            </a:endParaRP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GS1 XML 3.1 </a:t>
            </a:r>
            <a:r>
              <a:rPr lang="en-US" sz="1400" dirty="0" smtClean="0">
                <a:solidFill>
                  <a:schemeClr val="tx1"/>
                </a:solidFill>
              </a:rPr>
              <a:t>will add</a:t>
            </a:r>
            <a:r>
              <a:rPr lang="en-US" sz="1400" dirty="0">
                <a:solidFill>
                  <a:schemeClr val="tx1"/>
                </a:solidFill>
              </a:rPr>
              <a:t>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support for </a:t>
            </a:r>
            <a:r>
              <a:rPr lang="en-US" sz="1400" b="1" dirty="0">
                <a:solidFill>
                  <a:schemeClr val="accent2"/>
                </a:solidFill>
              </a:rPr>
              <a:t>3</a:t>
            </a:r>
            <a:r>
              <a:rPr lang="en-US" sz="1400" b="1" baseline="30000" dirty="0">
                <a:solidFill>
                  <a:schemeClr val="accent2"/>
                </a:solidFill>
              </a:rPr>
              <a:t>rd</a:t>
            </a:r>
            <a:r>
              <a:rPr lang="en-US" sz="1400" b="1" dirty="0">
                <a:solidFill>
                  <a:schemeClr val="accent2"/>
                </a:solidFill>
              </a:rPr>
              <a:t> </a:t>
            </a:r>
            <a:r>
              <a:rPr lang="en-US" sz="1400" b="1" dirty="0" smtClean="0">
                <a:solidFill>
                  <a:schemeClr val="accent2"/>
                </a:solidFill>
              </a:rPr>
              <a:t>party warehousing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</a:rPr>
              <a:t>….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40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36869" name="Picture 4" descr="GS1us Pres cha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870" name="Rectangle 6"/>
            <p:cNvSpPr>
              <a:spLocks noChangeArrowheads="1"/>
            </p:cNvSpPr>
            <p:nvPr/>
          </p:nvSpPr>
          <p:spPr bwMode="auto">
            <a:xfrm>
              <a:off x="223" y="184"/>
              <a:ext cx="845" cy="789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68388" y="2108197"/>
            <a:ext cx="6604188" cy="957731"/>
          </a:xfrm>
        </p:spPr>
        <p:txBody>
          <a:bodyPr/>
          <a:lstStyle/>
          <a:p>
            <a:pPr eaLnBrk="1" hangingPunct="1"/>
            <a:r>
              <a:rPr lang="en-GB" sz="3800" dirty="0" smtClean="0"/>
              <a:t>GS1 XML Architecture MR3</a:t>
            </a:r>
          </a:p>
        </p:txBody>
      </p:sp>
      <p:pic>
        <p:nvPicPr>
          <p:cNvPr id="36868" name="Picture 9" descr="gs1_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0213" y="373063"/>
            <a:ext cx="10509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>
          <a:xfrm>
            <a:off x="1411941" y="112713"/>
            <a:ext cx="7081184" cy="762000"/>
          </a:xfrm>
        </p:spPr>
        <p:txBody>
          <a:bodyPr/>
          <a:lstStyle/>
          <a:p>
            <a:r>
              <a:rPr lang="en-GB" dirty="0" smtClean="0"/>
              <a:t>Message Architecture simplification</a:t>
            </a:r>
          </a:p>
        </p:txBody>
      </p:sp>
      <p:sp>
        <p:nvSpPr>
          <p:cNvPr id="75" name="Oval 74"/>
          <p:cNvSpPr/>
          <p:nvPr/>
        </p:nvSpPr>
        <p:spPr bwMode="auto">
          <a:xfrm>
            <a:off x="4400548" y="3140379"/>
            <a:ext cx="1951463" cy="128239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rgbClr val="002C6C"/>
              </a:solidFill>
              <a:effectLst/>
              <a:latin typeface="Arial" charset="0"/>
            </a:endParaRPr>
          </a:p>
        </p:txBody>
      </p:sp>
      <p:sp>
        <p:nvSpPr>
          <p:cNvPr id="84" name="Content Placeholder 2"/>
          <p:cNvSpPr>
            <a:spLocks noGrp="1"/>
          </p:cNvSpPr>
          <p:nvPr>
            <p:ph idx="1"/>
          </p:nvPr>
        </p:nvSpPr>
        <p:spPr>
          <a:xfrm>
            <a:off x="219075" y="819151"/>
            <a:ext cx="8924925" cy="1547531"/>
          </a:xfrm>
        </p:spPr>
        <p:txBody>
          <a:bodyPr/>
          <a:lstStyle/>
          <a:p>
            <a:pPr marL="266700" indent="-266700">
              <a:buFont typeface="Arial" pitchFamily="34" charset="0"/>
              <a:buChar char="•"/>
              <a:defRPr/>
            </a:pPr>
            <a:r>
              <a:rPr lang="en-US" sz="2200" dirty="0" smtClean="0"/>
              <a:t>MR2: layers providing great flexibility, which proved to be unnecessary</a:t>
            </a:r>
          </a:p>
          <a:p>
            <a:pPr marL="266700" indent="-266700">
              <a:buFont typeface="Arial" pitchFamily="34" charset="0"/>
              <a:buChar char="•"/>
              <a:defRPr/>
            </a:pPr>
            <a:r>
              <a:rPr lang="en-US" sz="2200" dirty="0" smtClean="0"/>
              <a:t>MR3: architecture split for GDSN and eCom, following user requirements; eCom greatly simplified</a:t>
            </a:r>
            <a:endParaRPr lang="en-GB" dirty="0" smtClean="0"/>
          </a:p>
        </p:txBody>
      </p:sp>
      <p:cxnSp>
        <p:nvCxnSpPr>
          <p:cNvPr id="88" name="Straight Arrow Connector 87"/>
          <p:cNvCxnSpPr/>
          <p:nvPr/>
        </p:nvCxnSpPr>
        <p:spPr bwMode="auto">
          <a:xfrm>
            <a:off x="4625788" y="4572000"/>
            <a:ext cx="900953" cy="1588"/>
          </a:xfrm>
          <a:prstGeom prst="straightConnector1">
            <a:avLst/>
          </a:prstGeom>
          <a:noFill/>
          <a:ln w="508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57" name="Group 56"/>
          <p:cNvGrpSpPr/>
          <p:nvPr/>
        </p:nvGrpSpPr>
        <p:grpSpPr>
          <a:xfrm>
            <a:off x="134472" y="2501153"/>
            <a:ext cx="4343399" cy="4097616"/>
            <a:chOff x="134472" y="2501153"/>
            <a:chExt cx="4343399" cy="4097616"/>
          </a:xfrm>
        </p:grpSpPr>
        <p:grpSp>
          <p:nvGrpSpPr>
            <p:cNvPr id="53" name="Group 52"/>
            <p:cNvGrpSpPr/>
            <p:nvPr/>
          </p:nvGrpSpPr>
          <p:grpSpPr>
            <a:xfrm>
              <a:off x="134472" y="2977589"/>
              <a:ext cx="4343399" cy="3621180"/>
              <a:chOff x="134472" y="2977589"/>
              <a:chExt cx="4343399" cy="3621180"/>
            </a:xfrm>
          </p:grpSpPr>
          <p:sp>
            <p:nvSpPr>
              <p:cNvPr id="38" name="Rectangle 12"/>
              <p:cNvSpPr>
                <a:spLocks noChangeArrowheads="1"/>
              </p:cNvSpPr>
              <p:nvPr/>
            </p:nvSpPr>
            <p:spPr bwMode="auto">
              <a:xfrm>
                <a:off x="134472" y="2977589"/>
                <a:ext cx="1690407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>
                  <a:spcBef>
                    <a:spcPct val="30000"/>
                  </a:spcBef>
                </a:pPr>
                <a:r>
                  <a:rPr lang="en-GB" sz="1600" b="1" dirty="0">
                    <a:cs typeface="Times New Roman" pitchFamily="18" charset="0"/>
                  </a:rPr>
                  <a:t>Transport &amp; routing </a:t>
                </a:r>
                <a:r>
                  <a:rPr lang="en-GB" sz="1600" b="1" dirty="0" smtClean="0">
                    <a:cs typeface="Times New Roman" pitchFamily="18" charset="0"/>
                  </a:rPr>
                  <a:t>layer</a:t>
                </a:r>
                <a:endParaRPr lang="en-GB" sz="1600" b="1" dirty="0">
                  <a:solidFill>
                    <a:schemeClr val="tx1"/>
                  </a:solidFill>
                  <a:cs typeface="Times New Roman" pitchFamily="18" charset="0"/>
                </a:endParaRPr>
              </a:p>
            </p:txBody>
          </p:sp>
          <p:grpSp>
            <p:nvGrpSpPr>
              <p:cNvPr id="39" name="Group 13"/>
              <p:cNvGrpSpPr>
                <a:grpSpLocks/>
              </p:cNvGrpSpPr>
              <p:nvPr/>
            </p:nvGrpSpPr>
            <p:grpSpPr bwMode="auto">
              <a:xfrm>
                <a:off x="147919" y="3777782"/>
                <a:ext cx="1683309" cy="2654300"/>
                <a:chOff x="2043" y="1367"/>
                <a:chExt cx="1711" cy="2872"/>
              </a:xfrm>
            </p:grpSpPr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2043" y="1367"/>
                  <a:ext cx="1696" cy="8"/>
                </a:xfrm>
                <a:prstGeom prst="line">
                  <a:avLst/>
                </a:prstGeom>
                <a:noFill/>
                <a:ln w="28575">
                  <a:solidFill>
                    <a:srgbClr val="FFAC33"/>
                  </a:solidFill>
                  <a:round/>
                  <a:headEnd type="stealth" w="lg" len="lg"/>
                  <a:tailEnd/>
                </a:ln>
              </p:spPr>
              <p:txBody>
                <a:bodyPr/>
                <a:lstStyle/>
                <a:p>
                  <a:endParaRPr lang="en-GB" sz="1600"/>
                </a:p>
              </p:txBody>
            </p:sp>
            <p:sp>
              <p:nvSpPr>
                <p:cNvPr id="41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045" y="4239"/>
                  <a:ext cx="1709" cy="0"/>
                </a:xfrm>
                <a:prstGeom prst="line">
                  <a:avLst/>
                </a:prstGeom>
                <a:noFill/>
                <a:ln w="28575">
                  <a:solidFill>
                    <a:srgbClr val="FFAC33"/>
                  </a:solidFill>
                  <a:round/>
                  <a:headEnd type="stealth" w="lg" len="lg"/>
                  <a:tailEnd/>
                </a:ln>
              </p:spPr>
              <p:txBody>
                <a:bodyPr/>
                <a:lstStyle/>
                <a:p>
                  <a:endParaRPr lang="en-GB" sz="1600"/>
                </a:p>
              </p:txBody>
            </p:sp>
            <p:sp>
              <p:nvSpPr>
                <p:cNvPr id="42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2047" y="1382"/>
                  <a:ext cx="6" cy="2856"/>
                </a:xfrm>
                <a:prstGeom prst="line">
                  <a:avLst/>
                </a:prstGeom>
                <a:noFill/>
                <a:ln w="28575">
                  <a:solidFill>
                    <a:srgbClr val="FFAC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sz="1600"/>
                </a:p>
              </p:txBody>
            </p:sp>
          </p:grpSp>
          <p:sp>
            <p:nvSpPr>
              <p:cNvPr id="43" name="Rectangle 17"/>
              <p:cNvSpPr>
                <a:spLocks noChangeArrowheads="1"/>
              </p:cNvSpPr>
              <p:nvPr/>
            </p:nvSpPr>
            <p:spPr bwMode="auto">
              <a:xfrm>
                <a:off x="218122" y="3878541"/>
                <a:ext cx="430887" cy="24796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 sz="1600" b="1" dirty="0">
                    <a:cs typeface="Times New Roman" pitchFamily="18" charset="0"/>
                  </a:rPr>
                  <a:t>Service Layer</a:t>
                </a:r>
                <a:r>
                  <a:rPr lang="en-GB" sz="1600" b="1" dirty="0">
                    <a:solidFill>
                      <a:schemeClr val="tx1"/>
                    </a:solidFill>
                    <a:cs typeface="Times New Roman" pitchFamily="18" charset="0"/>
                  </a:rPr>
                  <a:t> </a:t>
                </a:r>
              </a:p>
            </p:txBody>
          </p:sp>
          <p:grpSp>
            <p:nvGrpSpPr>
              <p:cNvPr id="44" name="Group 18"/>
              <p:cNvGrpSpPr>
                <a:grpSpLocks/>
              </p:cNvGrpSpPr>
              <p:nvPr/>
            </p:nvGrpSpPr>
            <p:grpSpPr bwMode="auto">
              <a:xfrm>
                <a:off x="161366" y="2985246"/>
                <a:ext cx="1630175" cy="657598"/>
                <a:chOff x="2045" y="1062"/>
                <a:chExt cx="1684" cy="292"/>
              </a:xfrm>
            </p:grpSpPr>
            <p:sp>
              <p:nvSpPr>
                <p:cNvPr id="45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2050" y="1070"/>
                  <a:ext cx="1671" cy="0"/>
                </a:xfrm>
                <a:prstGeom prst="line">
                  <a:avLst/>
                </a:prstGeom>
                <a:noFill/>
                <a:ln w="28575">
                  <a:solidFill>
                    <a:srgbClr val="FCF600"/>
                  </a:solidFill>
                  <a:round/>
                  <a:headEnd type="stealth" w="lg" len="lg"/>
                  <a:tailEnd type="none" w="lg" len="lg"/>
                </a:ln>
              </p:spPr>
              <p:txBody>
                <a:bodyPr/>
                <a:lstStyle/>
                <a:p>
                  <a:endParaRPr lang="en-GB" sz="1600"/>
                </a:p>
              </p:txBody>
            </p:sp>
            <p:sp>
              <p:nvSpPr>
                <p:cNvPr id="46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2045" y="1062"/>
                  <a:ext cx="1" cy="292"/>
                </a:xfrm>
                <a:prstGeom prst="line">
                  <a:avLst/>
                </a:prstGeom>
                <a:noFill/>
                <a:ln w="28575">
                  <a:solidFill>
                    <a:srgbClr val="FCF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sz="1600"/>
                </a:p>
              </p:txBody>
            </p:sp>
            <p:sp>
              <p:nvSpPr>
                <p:cNvPr id="47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058" y="1350"/>
                  <a:ext cx="1671" cy="0"/>
                </a:xfrm>
                <a:prstGeom prst="line">
                  <a:avLst/>
                </a:prstGeom>
                <a:noFill/>
                <a:ln w="28575">
                  <a:solidFill>
                    <a:srgbClr val="FCF600"/>
                  </a:solidFill>
                  <a:round/>
                  <a:headEnd type="stealth" w="lg" len="lg"/>
                  <a:tailEnd/>
                </a:ln>
              </p:spPr>
              <p:txBody>
                <a:bodyPr/>
                <a:lstStyle/>
                <a:p>
                  <a:endParaRPr lang="en-GB" sz="1600"/>
                </a:p>
              </p:txBody>
            </p:sp>
          </p:grpSp>
          <p:grpSp>
            <p:nvGrpSpPr>
              <p:cNvPr id="48" name="Group 22"/>
              <p:cNvGrpSpPr>
                <a:grpSpLocks/>
              </p:cNvGrpSpPr>
              <p:nvPr/>
            </p:nvGrpSpPr>
            <p:grpSpPr bwMode="auto">
              <a:xfrm>
                <a:off x="645459" y="5058894"/>
                <a:ext cx="1212569" cy="1123950"/>
                <a:chOff x="2893" y="2350"/>
                <a:chExt cx="908" cy="684"/>
              </a:xfrm>
            </p:grpSpPr>
            <p:sp>
              <p:nvSpPr>
                <p:cNvPr id="49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2896" y="2361"/>
                  <a:ext cx="901" cy="0"/>
                </a:xfrm>
                <a:prstGeom prst="line">
                  <a:avLst/>
                </a:prstGeom>
                <a:noFill/>
                <a:ln w="28575">
                  <a:solidFill>
                    <a:srgbClr val="00CC00"/>
                  </a:solidFill>
                  <a:round/>
                  <a:headEnd type="stealth" w="lg" len="lg"/>
                  <a:tailEnd/>
                </a:ln>
              </p:spPr>
              <p:txBody>
                <a:bodyPr/>
                <a:lstStyle/>
                <a:p>
                  <a:endParaRPr lang="en-GB" sz="1600"/>
                </a:p>
              </p:txBody>
            </p:sp>
            <p:sp>
              <p:nvSpPr>
                <p:cNvPr id="50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893" y="2350"/>
                  <a:ext cx="1" cy="684"/>
                </a:xfrm>
                <a:prstGeom prst="line">
                  <a:avLst/>
                </a:prstGeom>
                <a:noFill/>
                <a:ln w="28575">
                  <a:solidFill>
                    <a:srgbClr val="00CC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sz="1600"/>
                </a:p>
              </p:txBody>
            </p:sp>
            <p:sp>
              <p:nvSpPr>
                <p:cNvPr id="51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2900" y="3025"/>
                  <a:ext cx="901" cy="0"/>
                </a:xfrm>
                <a:prstGeom prst="line">
                  <a:avLst/>
                </a:prstGeom>
                <a:noFill/>
                <a:ln w="28575">
                  <a:solidFill>
                    <a:srgbClr val="00CC00"/>
                  </a:solidFill>
                  <a:round/>
                  <a:headEnd type="stealth" w="lg" len="lg"/>
                  <a:tailEnd/>
                </a:ln>
              </p:spPr>
              <p:txBody>
                <a:bodyPr/>
                <a:lstStyle/>
                <a:p>
                  <a:endParaRPr lang="en-GB" sz="1600"/>
                </a:p>
              </p:txBody>
            </p:sp>
          </p:grpSp>
          <p:sp>
            <p:nvSpPr>
              <p:cNvPr id="52" name="Rectangle 26"/>
              <p:cNvSpPr>
                <a:spLocks noChangeArrowheads="1"/>
              </p:cNvSpPr>
              <p:nvPr/>
            </p:nvSpPr>
            <p:spPr bwMode="auto">
              <a:xfrm>
                <a:off x="645460" y="5159000"/>
                <a:ext cx="1307164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>
                  <a:spcBef>
                    <a:spcPct val="30000"/>
                  </a:spcBef>
                </a:pPr>
                <a:r>
                  <a:rPr lang="en-GB" sz="1600" b="1" dirty="0">
                    <a:cs typeface="Times New Roman" pitchFamily="18" charset="0"/>
                  </a:rPr>
                  <a:t>Business Document Layer</a:t>
                </a:r>
                <a:r>
                  <a:rPr lang="en-GB" sz="1600" dirty="0">
                    <a:solidFill>
                      <a:schemeClr val="tx1"/>
                    </a:solidFill>
                    <a:cs typeface="Times New Roman" pitchFamily="18" charset="0"/>
                  </a:rPr>
                  <a:t> </a:t>
                </a:r>
              </a:p>
            </p:txBody>
          </p:sp>
          <p:grpSp>
            <p:nvGrpSpPr>
              <p:cNvPr id="83" name="Group 82"/>
              <p:cNvGrpSpPr/>
              <p:nvPr/>
            </p:nvGrpSpPr>
            <p:grpSpPr>
              <a:xfrm>
                <a:off x="1879789" y="3145957"/>
                <a:ext cx="2598082" cy="3452812"/>
                <a:chOff x="1987364" y="2890464"/>
                <a:chExt cx="2943225" cy="3452812"/>
              </a:xfrm>
            </p:grpSpPr>
            <p:sp>
              <p:nvSpPr>
                <p:cNvPr id="29" name="Rectangle 2"/>
                <p:cNvSpPr>
                  <a:spLocks noChangeArrowheads="1"/>
                </p:cNvSpPr>
                <p:nvPr/>
              </p:nvSpPr>
              <p:spPr bwMode="auto">
                <a:xfrm>
                  <a:off x="1987364" y="2890464"/>
                  <a:ext cx="2943225" cy="3452812"/>
                </a:xfrm>
                <a:prstGeom prst="rect">
                  <a:avLst/>
                </a:prstGeom>
                <a:solidFill>
                  <a:srgbClr val="FFFF00"/>
                </a:solidFill>
                <a:ln w="38100" cmpd="dbl">
                  <a:solidFill>
                    <a:srgbClr val="80808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en-US" sz="2400">
                    <a:solidFill>
                      <a:srgbClr val="AEAEAE"/>
                    </a:solidFill>
                  </a:endParaRPr>
                </a:p>
              </p:txBody>
            </p:sp>
            <p:sp>
              <p:nvSpPr>
                <p:cNvPr id="30" name="Rectangle 4"/>
                <p:cNvSpPr>
                  <a:spLocks noChangeArrowheads="1"/>
                </p:cNvSpPr>
                <p:nvPr/>
              </p:nvSpPr>
              <p:spPr bwMode="auto">
                <a:xfrm>
                  <a:off x="2076264" y="3382589"/>
                  <a:ext cx="2779713" cy="2827337"/>
                </a:xfrm>
                <a:prstGeom prst="rect">
                  <a:avLst/>
                </a:prstGeom>
                <a:solidFill>
                  <a:srgbClr val="FFAC33"/>
                </a:solidFill>
                <a:ln w="38100" cmpd="dbl">
                  <a:solidFill>
                    <a:srgbClr val="8E918B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en-US"/>
                </a:p>
              </p:txBody>
            </p:sp>
            <p:sp>
              <p:nvSpPr>
                <p:cNvPr id="31" name="Rectangle 5"/>
                <p:cNvSpPr>
                  <a:spLocks noChangeArrowheads="1"/>
                </p:cNvSpPr>
                <p:nvPr/>
              </p:nvSpPr>
              <p:spPr bwMode="auto">
                <a:xfrm>
                  <a:off x="2084202" y="3446089"/>
                  <a:ext cx="276225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sz="1600" b="1" dirty="0">
                      <a:solidFill>
                        <a:schemeClr val="tx1"/>
                      </a:solidFill>
                    </a:rPr>
                    <a:t>Message element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Rectangle 6"/>
                <p:cNvSpPr>
                  <a:spLocks noChangeArrowheads="1"/>
                </p:cNvSpPr>
                <p:nvPr/>
              </p:nvSpPr>
              <p:spPr bwMode="auto">
                <a:xfrm>
                  <a:off x="2068327" y="2982539"/>
                  <a:ext cx="2797175" cy="36036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zh-TW" sz="2000" b="1" dirty="0">
                      <a:solidFill>
                        <a:schemeClr val="tx1"/>
                      </a:solidFill>
                      <a:ea typeface="PMingLiU" pitchFamily="18" charset="-120"/>
                    </a:rPr>
                    <a:t>SBDH</a:t>
                  </a:r>
                </a:p>
              </p:txBody>
            </p:sp>
            <p:sp>
              <p:nvSpPr>
                <p:cNvPr id="33" name="Rectangle 7"/>
                <p:cNvSpPr>
                  <a:spLocks noChangeArrowheads="1"/>
                </p:cNvSpPr>
                <p:nvPr/>
              </p:nvSpPr>
              <p:spPr bwMode="auto">
                <a:xfrm>
                  <a:off x="2173102" y="3885826"/>
                  <a:ext cx="2603500" cy="2201863"/>
                </a:xfrm>
                <a:prstGeom prst="rect">
                  <a:avLst/>
                </a:prstGeom>
                <a:solidFill>
                  <a:srgbClr val="CCFFF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endParaRPr lang="en-US" sz="2400">
                    <a:solidFill>
                      <a:srgbClr val="003366"/>
                    </a:solidFill>
                  </a:endParaRPr>
                </a:p>
              </p:txBody>
            </p:sp>
            <p:sp>
              <p:nvSpPr>
                <p:cNvPr id="34" name="Rectangle 8"/>
                <p:cNvSpPr>
                  <a:spLocks noChangeArrowheads="1"/>
                </p:cNvSpPr>
                <p:nvPr/>
              </p:nvSpPr>
              <p:spPr bwMode="auto">
                <a:xfrm>
                  <a:off x="2088964" y="3946151"/>
                  <a:ext cx="2749550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sz="2000" b="1" dirty="0">
                      <a:solidFill>
                        <a:srgbClr val="003366"/>
                      </a:solidFill>
                    </a:rPr>
                    <a:t>Transaction</a:t>
                  </a:r>
                </a:p>
              </p:txBody>
            </p:sp>
            <p:sp>
              <p:nvSpPr>
                <p:cNvPr id="35" name="Rectangle 9"/>
                <p:cNvSpPr>
                  <a:spLocks noChangeArrowheads="1"/>
                </p:cNvSpPr>
                <p:nvPr/>
              </p:nvSpPr>
              <p:spPr bwMode="auto">
                <a:xfrm>
                  <a:off x="2262002" y="4341439"/>
                  <a:ext cx="2432050" cy="1641475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</a:pPr>
                  <a:endParaRPr lang="en-US"/>
                </a:p>
              </p:txBody>
            </p:sp>
            <p:sp>
              <p:nvSpPr>
                <p:cNvPr id="36" name="Rectangle 10"/>
                <p:cNvSpPr>
                  <a:spLocks noChangeArrowheads="1"/>
                </p:cNvSpPr>
                <p:nvPr/>
              </p:nvSpPr>
              <p:spPr bwMode="auto">
                <a:xfrm>
                  <a:off x="2087377" y="4457326"/>
                  <a:ext cx="2727325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b="1">
                      <a:solidFill>
                        <a:srgbClr val="003366"/>
                      </a:solidFill>
                    </a:rPr>
                    <a:t>Command</a:t>
                  </a:r>
                </a:p>
              </p:txBody>
            </p:sp>
            <p:sp>
              <p:nvSpPr>
                <p:cNvPr id="37" name="Freeform 11"/>
                <p:cNvSpPr>
                  <a:spLocks/>
                </p:cNvSpPr>
                <p:nvPr/>
              </p:nvSpPr>
              <p:spPr bwMode="auto">
                <a:xfrm>
                  <a:off x="2333439" y="5559051"/>
                  <a:ext cx="2297113" cy="350838"/>
                </a:xfrm>
                <a:custGeom>
                  <a:avLst/>
                  <a:gdLst>
                    <a:gd name="T0" fmla="*/ 2147483647 w 1996"/>
                    <a:gd name="T1" fmla="*/ 0 h 408"/>
                    <a:gd name="T2" fmla="*/ 2147483647 w 1996"/>
                    <a:gd name="T3" fmla="*/ 1271807577 h 408"/>
                    <a:gd name="T4" fmla="*/ 2147483647 w 1996"/>
                    <a:gd name="T5" fmla="*/ 2147483647 h 408"/>
                    <a:gd name="T6" fmla="*/ 2147483647 w 1996"/>
                    <a:gd name="T7" fmla="*/ 2147483647 h 408"/>
                    <a:gd name="T8" fmla="*/ 2147483647 w 1996"/>
                    <a:gd name="T9" fmla="*/ 2147483647 h 408"/>
                    <a:gd name="T10" fmla="*/ 2147483647 w 1996"/>
                    <a:gd name="T11" fmla="*/ 2147483647 h 408"/>
                    <a:gd name="T12" fmla="*/ 2147483647 w 1996"/>
                    <a:gd name="T13" fmla="*/ 2147483647 h 408"/>
                    <a:gd name="T14" fmla="*/ 2147483647 w 1996"/>
                    <a:gd name="T15" fmla="*/ 2147483647 h 408"/>
                    <a:gd name="T16" fmla="*/ 0 w 1996"/>
                    <a:gd name="T17" fmla="*/ 2147483647 h 408"/>
                    <a:gd name="T18" fmla="*/ 0 w 1996"/>
                    <a:gd name="T19" fmla="*/ 2147483647 h 408"/>
                    <a:gd name="T20" fmla="*/ 2147483647 w 1996"/>
                    <a:gd name="T21" fmla="*/ 2147483647 h 408"/>
                    <a:gd name="T22" fmla="*/ 2147483647 w 1996"/>
                    <a:gd name="T23" fmla="*/ 2147483647 h 408"/>
                    <a:gd name="T24" fmla="*/ 2147483647 w 1996"/>
                    <a:gd name="T25" fmla="*/ 2147483647 h 408"/>
                    <a:gd name="T26" fmla="*/ 2147483647 w 1996"/>
                    <a:gd name="T27" fmla="*/ 2147483647 h 408"/>
                    <a:gd name="T28" fmla="*/ 2147483647 w 1996"/>
                    <a:gd name="T29" fmla="*/ 2147483647 h 408"/>
                    <a:gd name="T30" fmla="*/ 2147483647 w 1996"/>
                    <a:gd name="T31" fmla="*/ 2147483647 h 408"/>
                    <a:gd name="T32" fmla="*/ 2147483647 w 1996"/>
                    <a:gd name="T33" fmla="*/ 2147483647 h 408"/>
                    <a:gd name="T34" fmla="*/ 2147483647 w 1996"/>
                    <a:gd name="T35" fmla="*/ 2147483647 h 408"/>
                    <a:gd name="T36" fmla="*/ 2147483647 w 1996"/>
                    <a:gd name="T37" fmla="*/ 2147483647 h 408"/>
                    <a:gd name="T38" fmla="*/ 2147483647 w 1996"/>
                    <a:gd name="T39" fmla="*/ 2147483647 h 408"/>
                    <a:gd name="T40" fmla="*/ 2147483647 w 1996"/>
                    <a:gd name="T41" fmla="*/ 2147483647 h 408"/>
                    <a:gd name="T42" fmla="*/ 2147483647 w 1996"/>
                    <a:gd name="T43" fmla="*/ 2147483647 h 408"/>
                    <a:gd name="T44" fmla="*/ 2147483647 w 1996"/>
                    <a:gd name="T45" fmla="*/ 2147483647 h 408"/>
                    <a:gd name="T46" fmla="*/ 2147483647 w 1996"/>
                    <a:gd name="T47" fmla="*/ 2147483647 h 408"/>
                    <a:gd name="T48" fmla="*/ 2147483647 w 1996"/>
                    <a:gd name="T49" fmla="*/ 2147483647 h 408"/>
                    <a:gd name="T50" fmla="*/ 2147483647 w 1996"/>
                    <a:gd name="T51" fmla="*/ 2147483647 h 408"/>
                    <a:gd name="T52" fmla="*/ 2147483647 w 1996"/>
                    <a:gd name="T53" fmla="*/ 2147483647 h 408"/>
                    <a:gd name="T54" fmla="*/ 2147483647 w 1996"/>
                    <a:gd name="T55" fmla="*/ 2147483647 h 408"/>
                    <a:gd name="T56" fmla="*/ 2147483647 w 1996"/>
                    <a:gd name="T57" fmla="*/ 2147483647 h 408"/>
                    <a:gd name="T58" fmla="*/ 2147483647 w 1996"/>
                    <a:gd name="T59" fmla="*/ 2147483647 h 408"/>
                    <a:gd name="T60" fmla="*/ 2147483647 w 1996"/>
                    <a:gd name="T61" fmla="*/ 2147483647 h 408"/>
                    <a:gd name="T62" fmla="*/ 2147483647 w 1996"/>
                    <a:gd name="T63" fmla="*/ 2147483647 h 408"/>
                    <a:gd name="T64" fmla="*/ 2147483647 w 1996"/>
                    <a:gd name="T65" fmla="*/ 2147483647 h 408"/>
                    <a:gd name="T66" fmla="*/ 2147483647 w 1996"/>
                    <a:gd name="T67" fmla="*/ 2147483647 h 408"/>
                    <a:gd name="T68" fmla="*/ 2147483647 w 1996"/>
                    <a:gd name="T69" fmla="*/ 1271807577 h 408"/>
                    <a:gd name="T70" fmla="*/ 2147483647 w 1996"/>
                    <a:gd name="T71" fmla="*/ 0 h 408"/>
                    <a:gd name="T72" fmla="*/ 2147483647 w 1996"/>
                    <a:gd name="T73" fmla="*/ 0 h 408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996"/>
                    <a:gd name="T112" fmla="*/ 0 h 408"/>
                    <a:gd name="T113" fmla="*/ 1996 w 1996"/>
                    <a:gd name="T114" fmla="*/ 408 h 408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996" h="408">
                      <a:moveTo>
                        <a:pt x="70" y="0"/>
                      </a:moveTo>
                      <a:lnTo>
                        <a:pt x="57" y="2"/>
                      </a:lnTo>
                      <a:lnTo>
                        <a:pt x="43" y="5"/>
                      </a:lnTo>
                      <a:lnTo>
                        <a:pt x="32" y="11"/>
                      </a:lnTo>
                      <a:lnTo>
                        <a:pt x="21" y="20"/>
                      </a:lnTo>
                      <a:lnTo>
                        <a:pt x="11" y="31"/>
                      </a:lnTo>
                      <a:lnTo>
                        <a:pt x="5" y="42"/>
                      </a:lnTo>
                      <a:lnTo>
                        <a:pt x="2" y="54"/>
                      </a:lnTo>
                      <a:lnTo>
                        <a:pt x="0" y="67"/>
                      </a:lnTo>
                      <a:lnTo>
                        <a:pt x="0" y="339"/>
                      </a:lnTo>
                      <a:lnTo>
                        <a:pt x="2" y="354"/>
                      </a:lnTo>
                      <a:lnTo>
                        <a:pt x="5" y="366"/>
                      </a:lnTo>
                      <a:lnTo>
                        <a:pt x="11" y="377"/>
                      </a:lnTo>
                      <a:lnTo>
                        <a:pt x="21" y="388"/>
                      </a:lnTo>
                      <a:lnTo>
                        <a:pt x="32" y="397"/>
                      </a:lnTo>
                      <a:lnTo>
                        <a:pt x="43" y="403"/>
                      </a:lnTo>
                      <a:lnTo>
                        <a:pt x="57" y="406"/>
                      </a:lnTo>
                      <a:lnTo>
                        <a:pt x="70" y="408"/>
                      </a:lnTo>
                      <a:lnTo>
                        <a:pt x="1924" y="408"/>
                      </a:lnTo>
                      <a:lnTo>
                        <a:pt x="1939" y="406"/>
                      </a:lnTo>
                      <a:lnTo>
                        <a:pt x="1953" y="403"/>
                      </a:lnTo>
                      <a:lnTo>
                        <a:pt x="1964" y="397"/>
                      </a:lnTo>
                      <a:lnTo>
                        <a:pt x="1975" y="388"/>
                      </a:lnTo>
                      <a:lnTo>
                        <a:pt x="1985" y="377"/>
                      </a:lnTo>
                      <a:lnTo>
                        <a:pt x="1991" y="366"/>
                      </a:lnTo>
                      <a:lnTo>
                        <a:pt x="1994" y="354"/>
                      </a:lnTo>
                      <a:lnTo>
                        <a:pt x="1996" y="339"/>
                      </a:lnTo>
                      <a:lnTo>
                        <a:pt x="1996" y="67"/>
                      </a:lnTo>
                      <a:lnTo>
                        <a:pt x="1994" y="54"/>
                      </a:lnTo>
                      <a:lnTo>
                        <a:pt x="1991" y="42"/>
                      </a:lnTo>
                      <a:lnTo>
                        <a:pt x="1985" y="31"/>
                      </a:lnTo>
                      <a:lnTo>
                        <a:pt x="1975" y="20"/>
                      </a:lnTo>
                      <a:lnTo>
                        <a:pt x="1964" y="11"/>
                      </a:lnTo>
                      <a:lnTo>
                        <a:pt x="1953" y="5"/>
                      </a:lnTo>
                      <a:lnTo>
                        <a:pt x="1939" y="2"/>
                      </a:lnTo>
                      <a:lnTo>
                        <a:pt x="1924" y="0"/>
                      </a:lnTo>
                      <a:lnTo>
                        <a:pt x="70" y="0"/>
                      </a:lnTo>
                      <a:close/>
                    </a:path>
                  </a:pathLst>
                </a:custGeom>
                <a:solidFill>
                  <a:srgbClr val="91EE2A"/>
                </a:solidFill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sz="1500"/>
                </a:p>
              </p:txBody>
            </p:sp>
            <p:sp>
              <p:nvSpPr>
                <p:cNvPr id="58" name="Rectangle 32"/>
                <p:cNvSpPr>
                  <a:spLocks noChangeArrowheads="1"/>
                </p:cNvSpPr>
                <p:nvPr/>
              </p:nvSpPr>
              <p:spPr bwMode="auto">
                <a:xfrm>
                  <a:off x="2350902" y="5628901"/>
                  <a:ext cx="2265362" cy="2308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sz="1500" b="1">
                      <a:solidFill>
                        <a:srgbClr val="003366"/>
                      </a:solidFill>
                    </a:rPr>
                    <a:t>Business Document</a:t>
                  </a:r>
                  <a:r>
                    <a:rPr lang="en-US" sz="1500" b="1"/>
                    <a:t> 3</a:t>
                  </a:r>
                  <a:endParaRPr lang="en-US" sz="1500" b="1">
                    <a:solidFill>
                      <a:srgbClr val="003366"/>
                    </a:solidFill>
                  </a:endParaRPr>
                </a:p>
              </p:txBody>
            </p:sp>
            <p:sp>
              <p:nvSpPr>
                <p:cNvPr id="59" name="Freeform 33"/>
                <p:cNvSpPr>
                  <a:spLocks/>
                </p:cNvSpPr>
                <p:nvPr/>
              </p:nvSpPr>
              <p:spPr bwMode="auto">
                <a:xfrm>
                  <a:off x="2327089" y="5165351"/>
                  <a:ext cx="2297113" cy="350838"/>
                </a:xfrm>
                <a:custGeom>
                  <a:avLst/>
                  <a:gdLst>
                    <a:gd name="T0" fmla="*/ 2147483647 w 1996"/>
                    <a:gd name="T1" fmla="*/ 0 h 408"/>
                    <a:gd name="T2" fmla="*/ 2147483647 w 1996"/>
                    <a:gd name="T3" fmla="*/ 1271807577 h 408"/>
                    <a:gd name="T4" fmla="*/ 2147483647 w 1996"/>
                    <a:gd name="T5" fmla="*/ 2147483647 h 408"/>
                    <a:gd name="T6" fmla="*/ 2147483647 w 1996"/>
                    <a:gd name="T7" fmla="*/ 2147483647 h 408"/>
                    <a:gd name="T8" fmla="*/ 2147483647 w 1996"/>
                    <a:gd name="T9" fmla="*/ 2147483647 h 408"/>
                    <a:gd name="T10" fmla="*/ 2147483647 w 1996"/>
                    <a:gd name="T11" fmla="*/ 2147483647 h 408"/>
                    <a:gd name="T12" fmla="*/ 2147483647 w 1996"/>
                    <a:gd name="T13" fmla="*/ 2147483647 h 408"/>
                    <a:gd name="T14" fmla="*/ 2147483647 w 1996"/>
                    <a:gd name="T15" fmla="*/ 2147483647 h 408"/>
                    <a:gd name="T16" fmla="*/ 0 w 1996"/>
                    <a:gd name="T17" fmla="*/ 2147483647 h 408"/>
                    <a:gd name="T18" fmla="*/ 0 w 1996"/>
                    <a:gd name="T19" fmla="*/ 2147483647 h 408"/>
                    <a:gd name="T20" fmla="*/ 2147483647 w 1996"/>
                    <a:gd name="T21" fmla="*/ 2147483647 h 408"/>
                    <a:gd name="T22" fmla="*/ 2147483647 w 1996"/>
                    <a:gd name="T23" fmla="*/ 2147483647 h 408"/>
                    <a:gd name="T24" fmla="*/ 2147483647 w 1996"/>
                    <a:gd name="T25" fmla="*/ 2147483647 h 408"/>
                    <a:gd name="T26" fmla="*/ 2147483647 w 1996"/>
                    <a:gd name="T27" fmla="*/ 2147483647 h 408"/>
                    <a:gd name="T28" fmla="*/ 2147483647 w 1996"/>
                    <a:gd name="T29" fmla="*/ 2147483647 h 408"/>
                    <a:gd name="T30" fmla="*/ 2147483647 w 1996"/>
                    <a:gd name="T31" fmla="*/ 2147483647 h 408"/>
                    <a:gd name="T32" fmla="*/ 2147483647 w 1996"/>
                    <a:gd name="T33" fmla="*/ 2147483647 h 408"/>
                    <a:gd name="T34" fmla="*/ 2147483647 w 1996"/>
                    <a:gd name="T35" fmla="*/ 2147483647 h 408"/>
                    <a:gd name="T36" fmla="*/ 2147483647 w 1996"/>
                    <a:gd name="T37" fmla="*/ 2147483647 h 408"/>
                    <a:gd name="T38" fmla="*/ 2147483647 w 1996"/>
                    <a:gd name="T39" fmla="*/ 2147483647 h 408"/>
                    <a:gd name="T40" fmla="*/ 2147483647 w 1996"/>
                    <a:gd name="T41" fmla="*/ 2147483647 h 408"/>
                    <a:gd name="T42" fmla="*/ 2147483647 w 1996"/>
                    <a:gd name="T43" fmla="*/ 2147483647 h 408"/>
                    <a:gd name="T44" fmla="*/ 2147483647 w 1996"/>
                    <a:gd name="T45" fmla="*/ 2147483647 h 408"/>
                    <a:gd name="T46" fmla="*/ 2147483647 w 1996"/>
                    <a:gd name="T47" fmla="*/ 2147483647 h 408"/>
                    <a:gd name="T48" fmla="*/ 2147483647 w 1996"/>
                    <a:gd name="T49" fmla="*/ 2147483647 h 408"/>
                    <a:gd name="T50" fmla="*/ 2147483647 w 1996"/>
                    <a:gd name="T51" fmla="*/ 2147483647 h 408"/>
                    <a:gd name="T52" fmla="*/ 2147483647 w 1996"/>
                    <a:gd name="T53" fmla="*/ 2147483647 h 408"/>
                    <a:gd name="T54" fmla="*/ 2147483647 w 1996"/>
                    <a:gd name="T55" fmla="*/ 2147483647 h 408"/>
                    <a:gd name="T56" fmla="*/ 2147483647 w 1996"/>
                    <a:gd name="T57" fmla="*/ 2147483647 h 408"/>
                    <a:gd name="T58" fmla="*/ 2147483647 w 1996"/>
                    <a:gd name="T59" fmla="*/ 2147483647 h 408"/>
                    <a:gd name="T60" fmla="*/ 2147483647 w 1996"/>
                    <a:gd name="T61" fmla="*/ 2147483647 h 408"/>
                    <a:gd name="T62" fmla="*/ 2147483647 w 1996"/>
                    <a:gd name="T63" fmla="*/ 2147483647 h 408"/>
                    <a:gd name="T64" fmla="*/ 2147483647 w 1996"/>
                    <a:gd name="T65" fmla="*/ 2147483647 h 408"/>
                    <a:gd name="T66" fmla="*/ 2147483647 w 1996"/>
                    <a:gd name="T67" fmla="*/ 2147483647 h 408"/>
                    <a:gd name="T68" fmla="*/ 2147483647 w 1996"/>
                    <a:gd name="T69" fmla="*/ 1271807577 h 408"/>
                    <a:gd name="T70" fmla="*/ 2147483647 w 1996"/>
                    <a:gd name="T71" fmla="*/ 0 h 408"/>
                    <a:gd name="T72" fmla="*/ 2147483647 w 1996"/>
                    <a:gd name="T73" fmla="*/ 0 h 408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996"/>
                    <a:gd name="T112" fmla="*/ 0 h 408"/>
                    <a:gd name="T113" fmla="*/ 1996 w 1996"/>
                    <a:gd name="T114" fmla="*/ 408 h 408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996" h="408">
                      <a:moveTo>
                        <a:pt x="70" y="0"/>
                      </a:moveTo>
                      <a:lnTo>
                        <a:pt x="57" y="2"/>
                      </a:lnTo>
                      <a:lnTo>
                        <a:pt x="43" y="5"/>
                      </a:lnTo>
                      <a:lnTo>
                        <a:pt x="32" y="11"/>
                      </a:lnTo>
                      <a:lnTo>
                        <a:pt x="21" y="20"/>
                      </a:lnTo>
                      <a:lnTo>
                        <a:pt x="11" y="31"/>
                      </a:lnTo>
                      <a:lnTo>
                        <a:pt x="5" y="42"/>
                      </a:lnTo>
                      <a:lnTo>
                        <a:pt x="2" y="54"/>
                      </a:lnTo>
                      <a:lnTo>
                        <a:pt x="0" y="67"/>
                      </a:lnTo>
                      <a:lnTo>
                        <a:pt x="0" y="339"/>
                      </a:lnTo>
                      <a:lnTo>
                        <a:pt x="2" y="354"/>
                      </a:lnTo>
                      <a:lnTo>
                        <a:pt x="5" y="366"/>
                      </a:lnTo>
                      <a:lnTo>
                        <a:pt x="11" y="377"/>
                      </a:lnTo>
                      <a:lnTo>
                        <a:pt x="21" y="388"/>
                      </a:lnTo>
                      <a:lnTo>
                        <a:pt x="32" y="397"/>
                      </a:lnTo>
                      <a:lnTo>
                        <a:pt x="43" y="403"/>
                      </a:lnTo>
                      <a:lnTo>
                        <a:pt x="57" y="406"/>
                      </a:lnTo>
                      <a:lnTo>
                        <a:pt x="70" y="408"/>
                      </a:lnTo>
                      <a:lnTo>
                        <a:pt x="1924" y="408"/>
                      </a:lnTo>
                      <a:lnTo>
                        <a:pt x="1939" y="406"/>
                      </a:lnTo>
                      <a:lnTo>
                        <a:pt x="1953" y="403"/>
                      </a:lnTo>
                      <a:lnTo>
                        <a:pt x="1964" y="397"/>
                      </a:lnTo>
                      <a:lnTo>
                        <a:pt x="1975" y="388"/>
                      </a:lnTo>
                      <a:lnTo>
                        <a:pt x="1985" y="377"/>
                      </a:lnTo>
                      <a:lnTo>
                        <a:pt x="1991" y="366"/>
                      </a:lnTo>
                      <a:lnTo>
                        <a:pt x="1994" y="354"/>
                      </a:lnTo>
                      <a:lnTo>
                        <a:pt x="1996" y="339"/>
                      </a:lnTo>
                      <a:lnTo>
                        <a:pt x="1996" y="67"/>
                      </a:lnTo>
                      <a:lnTo>
                        <a:pt x="1994" y="54"/>
                      </a:lnTo>
                      <a:lnTo>
                        <a:pt x="1991" y="42"/>
                      </a:lnTo>
                      <a:lnTo>
                        <a:pt x="1985" y="31"/>
                      </a:lnTo>
                      <a:lnTo>
                        <a:pt x="1975" y="20"/>
                      </a:lnTo>
                      <a:lnTo>
                        <a:pt x="1964" y="11"/>
                      </a:lnTo>
                      <a:lnTo>
                        <a:pt x="1953" y="5"/>
                      </a:lnTo>
                      <a:lnTo>
                        <a:pt x="1939" y="2"/>
                      </a:lnTo>
                      <a:lnTo>
                        <a:pt x="1924" y="0"/>
                      </a:lnTo>
                      <a:lnTo>
                        <a:pt x="70" y="0"/>
                      </a:lnTo>
                      <a:close/>
                    </a:path>
                  </a:pathLst>
                </a:custGeom>
                <a:solidFill>
                  <a:srgbClr val="91EE2A"/>
                </a:solidFill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sz="1500"/>
                </a:p>
              </p:txBody>
            </p:sp>
            <p:sp>
              <p:nvSpPr>
                <p:cNvPr id="60" name="Rectangle 34"/>
                <p:cNvSpPr>
                  <a:spLocks noChangeArrowheads="1"/>
                </p:cNvSpPr>
                <p:nvPr/>
              </p:nvSpPr>
              <p:spPr bwMode="auto">
                <a:xfrm>
                  <a:off x="2331852" y="5235201"/>
                  <a:ext cx="2265362" cy="2308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sz="1500" b="1">
                      <a:solidFill>
                        <a:srgbClr val="003366"/>
                      </a:solidFill>
                    </a:rPr>
                    <a:t>Business Document</a:t>
                  </a:r>
                  <a:r>
                    <a:rPr lang="en-US" sz="1500" b="1"/>
                    <a:t> </a:t>
                  </a:r>
                  <a:r>
                    <a:rPr lang="en-US" sz="1500" b="1">
                      <a:solidFill>
                        <a:srgbClr val="003366"/>
                      </a:solidFill>
                    </a:rPr>
                    <a:t>2</a:t>
                  </a:r>
                </a:p>
              </p:txBody>
            </p:sp>
            <p:sp>
              <p:nvSpPr>
                <p:cNvPr id="61" name="Freeform 35"/>
                <p:cNvSpPr>
                  <a:spLocks/>
                </p:cNvSpPr>
                <p:nvPr/>
              </p:nvSpPr>
              <p:spPr bwMode="auto">
                <a:xfrm>
                  <a:off x="2327089" y="4765301"/>
                  <a:ext cx="2297113" cy="350838"/>
                </a:xfrm>
                <a:custGeom>
                  <a:avLst/>
                  <a:gdLst>
                    <a:gd name="T0" fmla="*/ 2147483647 w 1996"/>
                    <a:gd name="T1" fmla="*/ 0 h 408"/>
                    <a:gd name="T2" fmla="*/ 2147483647 w 1996"/>
                    <a:gd name="T3" fmla="*/ 1271807577 h 408"/>
                    <a:gd name="T4" fmla="*/ 2147483647 w 1996"/>
                    <a:gd name="T5" fmla="*/ 2147483647 h 408"/>
                    <a:gd name="T6" fmla="*/ 2147483647 w 1996"/>
                    <a:gd name="T7" fmla="*/ 2147483647 h 408"/>
                    <a:gd name="T8" fmla="*/ 2147483647 w 1996"/>
                    <a:gd name="T9" fmla="*/ 2147483647 h 408"/>
                    <a:gd name="T10" fmla="*/ 2147483647 w 1996"/>
                    <a:gd name="T11" fmla="*/ 2147483647 h 408"/>
                    <a:gd name="T12" fmla="*/ 2147483647 w 1996"/>
                    <a:gd name="T13" fmla="*/ 2147483647 h 408"/>
                    <a:gd name="T14" fmla="*/ 2147483647 w 1996"/>
                    <a:gd name="T15" fmla="*/ 2147483647 h 408"/>
                    <a:gd name="T16" fmla="*/ 0 w 1996"/>
                    <a:gd name="T17" fmla="*/ 2147483647 h 408"/>
                    <a:gd name="T18" fmla="*/ 0 w 1996"/>
                    <a:gd name="T19" fmla="*/ 2147483647 h 408"/>
                    <a:gd name="T20" fmla="*/ 2147483647 w 1996"/>
                    <a:gd name="T21" fmla="*/ 2147483647 h 408"/>
                    <a:gd name="T22" fmla="*/ 2147483647 w 1996"/>
                    <a:gd name="T23" fmla="*/ 2147483647 h 408"/>
                    <a:gd name="T24" fmla="*/ 2147483647 w 1996"/>
                    <a:gd name="T25" fmla="*/ 2147483647 h 408"/>
                    <a:gd name="T26" fmla="*/ 2147483647 w 1996"/>
                    <a:gd name="T27" fmla="*/ 2147483647 h 408"/>
                    <a:gd name="T28" fmla="*/ 2147483647 w 1996"/>
                    <a:gd name="T29" fmla="*/ 2147483647 h 408"/>
                    <a:gd name="T30" fmla="*/ 2147483647 w 1996"/>
                    <a:gd name="T31" fmla="*/ 2147483647 h 408"/>
                    <a:gd name="T32" fmla="*/ 2147483647 w 1996"/>
                    <a:gd name="T33" fmla="*/ 2147483647 h 408"/>
                    <a:gd name="T34" fmla="*/ 2147483647 w 1996"/>
                    <a:gd name="T35" fmla="*/ 2147483647 h 408"/>
                    <a:gd name="T36" fmla="*/ 2147483647 w 1996"/>
                    <a:gd name="T37" fmla="*/ 2147483647 h 408"/>
                    <a:gd name="T38" fmla="*/ 2147483647 w 1996"/>
                    <a:gd name="T39" fmla="*/ 2147483647 h 408"/>
                    <a:gd name="T40" fmla="*/ 2147483647 w 1996"/>
                    <a:gd name="T41" fmla="*/ 2147483647 h 408"/>
                    <a:gd name="T42" fmla="*/ 2147483647 w 1996"/>
                    <a:gd name="T43" fmla="*/ 2147483647 h 408"/>
                    <a:gd name="T44" fmla="*/ 2147483647 w 1996"/>
                    <a:gd name="T45" fmla="*/ 2147483647 h 408"/>
                    <a:gd name="T46" fmla="*/ 2147483647 w 1996"/>
                    <a:gd name="T47" fmla="*/ 2147483647 h 408"/>
                    <a:gd name="T48" fmla="*/ 2147483647 w 1996"/>
                    <a:gd name="T49" fmla="*/ 2147483647 h 408"/>
                    <a:gd name="T50" fmla="*/ 2147483647 w 1996"/>
                    <a:gd name="T51" fmla="*/ 2147483647 h 408"/>
                    <a:gd name="T52" fmla="*/ 2147483647 w 1996"/>
                    <a:gd name="T53" fmla="*/ 2147483647 h 408"/>
                    <a:gd name="T54" fmla="*/ 2147483647 w 1996"/>
                    <a:gd name="T55" fmla="*/ 2147483647 h 408"/>
                    <a:gd name="T56" fmla="*/ 2147483647 w 1996"/>
                    <a:gd name="T57" fmla="*/ 2147483647 h 408"/>
                    <a:gd name="T58" fmla="*/ 2147483647 w 1996"/>
                    <a:gd name="T59" fmla="*/ 2147483647 h 408"/>
                    <a:gd name="T60" fmla="*/ 2147483647 w 1996"/>
                    <a:gd name="T61" fmla="*/ 2147483647 h 408"/>
                    <a:gd name="T62" fmla="*/ 2147483647 w 1996"/>
                    <a:gd name="T63" fmla="*/ 2147483647 h 408"/>
                    <a:gd name="T64" fmla="*/ 2147483647 w 1996"/>
                    <a:gd name="T65" fmla="*/ 2147483647 h 408"/>
                    <a:gd name="T66" fmla="*/ 2147483647 w 1996"/>
                    <a:gd name="T67" fmla="*/ 2147483647 h 408"/>
                    <a:gd name="T68" fmla="*/ 2147483647 w 1996"/>
                    <a:gd name="T69" fmla="*/ 1271807577 h 408"/>
                    <a:gd name="T70" fmla="*/ 2147483647 w 1996"/>
                    <a:gd name="T71" fmla="*/ 0 h 408"/>
                    <a:gd name="T72" fmla="*/ 2147483647 w 1996"/>
                    <a:gd name="T73" fmla="*/ 0 h 408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996"/>
                    <a:gd name="T112" fmla="*/ 0 h 408"/>
                    <a:gd name="T113" fmla="*/ 1996 w 1996"/>
                    <a:gd name="T114" fmla="*/ 408 h 408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996" h="408">
                      <a:moveTo>
                        <a:pt x="70" y="0"/>
                      </a:moveTo>
                      <a:lnTo>
                        <a:pt x="57" y="2"/>
                      </a:lnTo>
                      <a:lnTo>
                        <a:pt x="43" y="5"/>
                      </a:lnTo>
                      <a:lnTo>
                        <a:pt x="32" y="11"/>
                      </a:lnTo>
                      <a:lnTo>
                        <a:pt x="21" y="20"/>
                      </a:lnTo>
                      <a:lnTo>
                        <a:pt x="11" y="31"/>
                      </a:lnTo>
                      <a:lnTo>
                        <a:pt x="5" y="42"/>
                      </a:lnTo>
                      <a:lnTo>
                        <a:pt x="2" y="54"/>
                      </a:lnTo>
                      <a:lnTo>
                        <a:pt x="0" y="67"/>
                      </a:lnTo>
                      <a:lnTo>
                        <a:pt x="0" y="339"/>
                      </a:lnTo>
                      <a:lnTo>
                        <a:pt x="2" y="354"/>
                      </a:lnTo>
                      <a:lnTo>
                        <a:pt x="5" y="366"/>
                      </a:lnTo>
                      <a:lnTo>
                        <a:pt x="11" y="377"/>
                      </a:lnTo>
                      <a:lnTo>
                        <a:pt x="21" y="388"/>
                      </a:lnTo>
                      <a:lnTo>
                        <a:pt x="32" y="397"/>
                      </a:lnTo>
                      <a:lnTo>
                        <a:pt x="43" y="403"/>
                      </a:lnTo>
                      <a:lnTo>
                        <a:pt x="57" y="406"/>
                      </a:lnTo>
                      <a:lnTo>
                        <a:pt x="70" y="408"/>
                      </a:lnTo>
                      <a:lnTo>
                        <a:pt x="1924" y="408"/>
                      </a:lnTo>
                      <a:lnTo>
                        <a:pt x="1939" y="406"/>
                      </a:lnTo>
                      <a:lnTo>
                        <a:pt x="1953" y="403"/>
                      </a:lnTo>
                      <a:lnTo>
                        <a:pt x="1964" y="397"/>
                      </a:lnTo>
                      <a:lnTo>
                        <a:pt x="1975" y="388"/>
                      </a:lnTo>
                      <a:lnTo>
                        <a:pt x="1985" y="377"/>
                      </a:lnTo>
                      <a:lnTo>
                        <a:pt x="1991" y="366"/>
                      </a:lnTo>
                      <a:lnTo>
                        <a:pt x="1994" y="354"/>
                      </a:lnTo>
                      <a:lnTo>
                        <a:pt x="1996" y="339"/>
                      </a:lnTo>
                      <a:lnTo>
                        <a:pt x="1996" y="67"/>
                      </a:lnTo>
                      <a:lnTo>
                        <a:pt x="1994" y="54"/>
                      </a:lnTo>
                      <a:lnTo>
                        <a:pt x="1991" y="42"/>
                      </a:lnTo>
                      <a:lnTo>
                        <a:pt x="1985" y="31"/>
                      </a:lnTo>
                      <a:lnTo>
                        <a:pt x="1975" y="20"/>
                      </a:lnTo>
                      <a:lnTo>
                        <a:pt x="1964" y="11"/>
                      </a:lnTo>
                      <a:lnTo>
                        <a:pt x="1953" y="5"/>
                      </a:lnTo>
                      <a:lnTo>
                        <a:pt x="1939" y="2"/>
                      </a:lnTo>
                      <a:lnTo>
                        <a:pt x="1924" y="0"/>
                      </a:lnTo>
                      <a:lnTo>
                        <a:pt x="70" y="0"/>
                      </a:lnTo>
                      <a:close/>
                    </a:path>
                  </a:pathLst>
                </a:custGeom>
                <a:solidFill>
                  <a:srgbClr val="91EE2A"/>
                </a:solidFill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sz="1500"/>
                </a:p>
              </p:txBody>
            </p:sp>
            <p:sp>
              <p:nvSpPr>
                <p:cNvPr id="62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4552" y="4835151"/>
                  <a:ext cx="2265362" cy="2308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sz="1500" b="1" dirty="0">
                      <a:solidFill>
                        <a:srgbClr val="003366"/>
                      </a:solidFill>
                    </a:rPr>
                    <a:t>Business Document</a:t>
                  </a:r>
                  <a:r>
                    <a:rPr lang="en-US" sz="1500" b="1" dirty="0"/>
                    <a:t> 1</a:t>
                  </a:r>
                  <a:endParaRPr lang="en-US" sz="1500" b="1" dirty="0">
                    <a:solidFill>
                      <a:srgbClr val="003366"/>
                    </a:solidFill>
                  </a:endParaRPr>
                </a:p>
              </p:txBody>
            </p:sp>
          </p:grpSp>
        </p:grpSp>
        <p:sp>
          <p:nvSpPr>
            <p:cNvPr id="55" name="TextBox 54"/>
            <p:cNvSpPr txBox="1"/>
            <p:nvPr/>
          </p:nvSpPr>
          <p:spPr>
            <a:xfrm>
              <a:off x="2837331" y="2501153"/>
              <a:ext cx="7395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/>
                <a:t>MR2</a:t>
              </a:r>
              <a:endParaRPr lang="en-GB" b="1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65376" y="2492189"/>
            <a:ext cx="3550024" cy="3282201"/>
            <a:chOff x="5365376" y="2492189"/>
            <a:chExt cx="3550024" cy="3282201"/>
          </a:xfrm>
        </p:grpSpPr>
        <p:grpSp>
          <p:nvGrpSpPr>
            <p:cNvPr id="54" name="Group 53"/>
            <p:cNvGrpSpPr/>
            <p:nvPr/>
          </p:nvGrpSpPr>
          <p:grpSpPr>
            <a:xfrm>
              <a:off x="5365376" y="3397714"/>
              <a:ext cx="3550024" cy="2376676"/>
              <a:chOff x="5365376" y="3397714"/>
              <a:chExt cx="3550024" cy="2376676"/>
            </a:xfrm>
          </p:grpSpPr>
          <p:grpSp>
            <p:nvGrpSpPr>
              <p:cNvPr id="89" name="Group 88"/>
              <p:cNvGrpSpPr/>
              <p:nvPr/>
            </p:nvGrpSpPr>
            <p:grpSpPr>
              <a:xfrm>
                <a:off x="5365376" y="3397714"/>
                <a:ext cx="3550024" cy="2376676"/>
                <a:chOff x="5365376" y="3142221"/>
                <a:chExt cx="3550024" cy="2376676"/>
              </a:xfrm>
            </p:grpSpPr>
            <p:sp>
              <p:nvSpPr>
                <p:cNvPr id="64" name="Rounded Rectangle 63"/>
                <p:cNvSpPr/>
                <p:nvPr/>
              </p:nvSpPr>
              <p:spPr>
                <a:xfrm>
                  <a:off x="7172051" y="4813553"/>
                  <a:ext cx="1328398" cy="705344"/>
                </a:xfrm>
                <a:prstGeom prst="roundRect">
                  <a:avLst/>
                </a:prstGeom>
                <a:solidFill>
                  <a:srgbClr val="008000"/>
                </a:solidFill>
                <a:ln w="9525" cap="flat" cmpd="sng" algn="ctr">
                  <a:solidFill>
                    <a:srgbClr val="BBE0E3">
                      <a:shade val="95000"/>
                      <a:satMod val="105000"/>
                    </a:srgbClr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en-GB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rgbClr val="FFFFFF"/>
                      </a:solidFill>
                      <a:latin typeface="Arial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rgbClr val="FFFFFF"/>
                      </a:solidFill>
                      <a:latin typeface="Arial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rgbClr val="FFFFFF"/>
                      </a:solidFill>
                      <a:latin typeface="Arial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rgbClr val="FFFFFF"/>
                      </a:solidFill>
                      <a:latin typeface="Arial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rgbClr val="FFFFFF"/>
                      </a:solidFill>
                      <a:latin typeface="Arial"/>
                    </a:defRPr>
                  </a:lvl5pPr>
                  <a:lvl6pPr marL="2286000" algn="l" defTabSz="457200" rtl="0" eaLnBrk="1" latinLnBrk="0" hangingPunct="1">
                    <a:defRPr kern="1200">
                      <a:solidFill>
                        <a:srgbClr val="FFFFFF"/>
                      </a:solidFill>
                      <a:latin typeface="Arial"/>
                    </a:defRPr>
                  </a:lvl6pPr>
                  <a:lvl7pPr marL="2743200" algn="l" defTabSz="457200" rtl="0" eaLnBrk="1" latinLnBrk="0" hangingPunct="1">
                    <a:defRPr kern="1200">
                      <a:solidFill>
                        <a:srgbClr val="FFFFFF"/>
                      </a:solidFill>
                      <a:latin typeface="Arial"/>
                    </a:defRPr>
                  </a:lvl7pPr>
                  <a:lvl8pPr marL="3200400" algn="l" defTabSz="457200" rtl="0" eaLnBrk="1" latinLnBrk="0" hangingPunct="1">
                    <a:defRPr kern="1200">
                      <a:solidFill>
                        <a:srgbClr val="FFFFFF"/>
                      </a:solidFill>
                      <a:latin typeface="Arial"/>
                    </a:defRPr>
                  </a:lvl8pPr>
                  <a:lvl9pPr marL="3657600" algn="l" defTabSz="457200" rtl="0" eaLnBrk="1" latinLnBrk="0" hangingPunct="1">
                    <a:defRPr kern="1200">
                      <a:solidFill>
                        <a:srgbClr val="FFFFFF"/>
                      </a:solidFill>
                      <a:latin typeface="Arial"/>
                    </a:defRPr>
                  </a:lvl9pPr>
                </a:lstStyle>
                <a:p>
                  <a:pPr algn="ctr">
                    <a:defRPr/>
                  </a:pPr>
                  <a:r>
                    <a:rPr lang="en-GB" sz="1600" b="1" dirty="0" smtClean="0"/>
                    <a:t>eCom</a:t>
                  </a:r>
                </a:p>
                <a:p>
                  <a:pPr algn="ctr">
                    <a:defRPr/>
                  </a:pPr>
                  <a:r>
                    <a:rPr lang="en-GB" sz="1600" b="1" dirty="0" smtClean="0"/>
                    <a:t>Business</a:t>
                  </a:r>
                  <a:endParaRPr lang="en-GB" sz="1600" b="1" dirty="0"/>
                </a:p>
                <a:p>
                  <a:pPr algn="ctr">
                    <a:defRPr/>
                  </a:pPr>
                  <a:r>
                    <a:rPr lang="en-GB" sz="1600" b="1" dirty="0"/>
                    <a:t>Document</a:t>
                  </a:r>
                </a:p>
              </p:txBody>
            </p:sp>
            <p:sp>
              <p:nvSpPr>
                <p:cNvPr id="65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7796749" y="4417451"/>
                  <a:ext cx="1118651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>
                  <a:defPPr>
                    <a:defRPr lang="en-GB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rgbClr val="002C6C"/>
                      </a:solidFill>
                      <a:latin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rgbClr val="002C6C"/>
                      </a:solidFill>
                      <a:latin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rgbClr val="002C6C"/>
                      </a:solidFill>
                      <a:latin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rgbClr val="002C6C"/>
                      </a:solidFill>
                      <a:latin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rgbClr val="002C6C"/>
                      </a:solidFill>
                      <a:latin typeface="Arial" charset="0"/>
                    </a:defRPr>
                  </a:lvl5pPr>
                  <a:lvl6pPr marL="2286000" algn="l" defTabSz="457200" rtl="0" eaLnBrk="1" latinLnBrk="0" hangingPunct="1">
                    <a:defRPr kern="1200">
                      <a:solidFill>
                        <a:srgbClr val="002C6C"/>
                      </a:solidFill>
                      <a:latin typeface="Arial" charset="0"/>
                    </a:defRPr>
                  </a:lvl6pPr>
                  <a:lvl7pPr marL="2743200" algn="l" defTabSz="457200" rtl="0" eaLnBrk="1" latinLnBrk="0" hangingPunct="1">
                    <a:defRPr kern="1200">
                      <a:solidFill>
                        <a:srgbClr val="002C6C"/>
                      </a:solidFill>
                      <a:latin typeface="Arial" charset="0"/>
                    </a:defRPr>
                  </a:lvl7pPr>
                  <a:lvl8pPr marL="3200400" algn="l" defTabSz="457200" rtl="0" eaLnBrk="1" latinLnBrk="0" hangingPunct="1">
                    <a:defRPr kern="1200">
                      <a:solidFill>
                        <a:srgbClr val="002C6C"/>
                      </a:solidFill>
                      <a:latin typeface="Arial" charset="0"/>
                    </a:defRPr>
                  </a:lvl8pPr>
                  <a:lvl9pPr marL="3657600" algn="l" defTabSz="457200" rtl="0" eaLnBrk="1" latinLnBrk="0" hangingPunct="1">
                    <a:defRPr kern="1200">
                      <a:solidFill>
                        <a:srgbClr val="002C6C"/>
                      </a:solidFill>
                      <a:latin typeface="Arial" charset="0"/>
                    </a:defRPr>
                  </a:lvl9pPr>
                </a:lstStyle>
                <a:p>
                  <a:r>
                    <a:rPr lang="en-GB" b="1" dirty="0"/>
                    <a:t>1..</a:t>
                  </a:r>
                  <a:r>
                    <a:rPr lang="en-GB" b="1" dirty="0" smtClean="0"/>
                    <a:t>10000</a:t>
                  </a:r>
                  <a:endParaRPr lang="en-GB" b="1" dirty="0"/>
                </a:p>
              </p:txBody>
            </p:sp>
            <p:sp>
              <p:nvSpPr>
                <p:cNvPr id="67" name="Rounded Rectangle 66"/>
                <p:cNvSpPr/>
                <p:nvPr/>
              </p:nvSpPr>
              <p:spPr>
                <a:xfrm>
                  <a:off x="7112484" y="3169115"/>
                  <a:ext cx="1328398" cy="598518"/>
                </a:xfrm>
                <a:prstGeom prst="roundRect">
                  <a:avLst/>
                </a:prstGeom>
                <a:solidFill>
                  <a:srgbClr val="008000"/>
                </a:solidFill>
                <a:ln w="9525" cap="flat" cmpd="sng" algn="ctr">
                  <a:solidFill>
                    <a:srgbClr val="BBE0E3">
                      <a:shade val="95000"/>
                      <a:satMod val="105000"/>
                    </a:srgbClr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en-GB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rgbClr val="FFFFFF"/>
                      </a:solidFill>
                      <a:latin typeface="Arial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rgbClr val="FFFFFF"/>
                      </a:solidFill>
                      <a:latin typeface="Arial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rgbClr val="FFFFFF"/>
                      </a:solidFill>
                      <a:latin typeface="Arial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rgbClr val="FFFFFF"/>
                      </a:solidFill>
                      <a:latin typeface="Arial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rgbClr val="FFFFFF"/>
                      </a:solidFill>
                      <a:latin typeface="Arial"/>
                    </a:defRPr>
                  </a:lvl5pPr>
                  <a:lvl6pPr marL="2286000" algn="l" defTabSz="457200" rtl="0" eaLnBrk="1" latinLnBrk="0" hangingPunct="1">
                    <a:defRPr kern="1200">
                      <a:solidFill>
                        <a:srgbClr val="FFFFFF"/>
                      </a:solidFill>
                      <a:latin typeface="Arial"/>
                    </a:defRPr>
                  </a:lvl6pPr>
                  <a:lvl7pPr marL="2743200" algn="l" defTabSz="457200" rtl="0" eaLnBrk="1" latinLnBrk="0" hangingPunct="1">
                    <a:defRPr kern="1200">
                      <a:solidFill>
                        <a:srgbClr val="FFFFFF"/>
                      </a:solidFill>
                      <a:latin typeface="Arial"/>
                    </a:defRPr>
                  </a:lvl7pPr>
                  <a:lvl8pPr marL="3200400" algn="l" defTabSz="457200" rtl="0" eaLnBrk="1" latinLnBrk="0" hangingPunct="1">
                    <a:defRPr kern="1200">
                      <a:solidFill>
                        <a:srgbClr val="FFFFFF"/>
                      </a:solidFill>
                      <a:latin typeface="Arial"/>
                    </a:defRPr>
                  </a:lvl8pPr>
                  <a:lvl9pPr marL="3657600" algn="l" defTabSz="457200" rtl="0" eaLnBrk="1" latinLnBrk="0" hangingPunct="1">
                    <a:defRPr kern="1200">
                      <a:solidFill>
                        <a:srgbClr val="FFFFFF"/>
                      </a:solidFill>
                      <a:latin typeface="Arial"/>
                    </a:defRPr>
                  </a:lvl9pPr>
                </a:lstStyle>
                <a:p>
                  <a:pPr algn="ctr">
                    <a:defRPr/>
                  </a:pPr>
                  <a:r>
                    <a:rPr lang="en-GB" sz="1600" b="1" dirty="0" smtClean="0"/>
                    <a:t>Message</a:t>
                  </a:r>
                  <a:endParaRPr lang="en-GB" sz="1600" b="1" dirty="0"/>
                </a:p>
              </p:txBody>
            </p:sp>
            <p:sp>
              <p:nvSpPr>
                <p:cNvPr id="69" name="Rounded Rectangle 68"/>
                <p:cNvSpPr/>
                <p:nvPr/>
              </p:nvSpPr>
              <p:spPr>
                <a:xfrm>
                  <a:off x="5365376" y="3215520"/>
                  <a:ext cx="941294" cy="478815"/>
                </a:xfrm>
                <a:prstGeom prst="roundRect">
                  <a:avLst/>
                </a:prstGeom>
                <a:solidFill>
                  <a:srgbClr val="F2632A"/>
                </a:solidFill>
                <a:ln w="9525" cap="flat" cmpd="sng" algn="ctr">
                  <a:solidFill>
                    <a:srgbClr val="BBE0E3"/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en-GB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rgbClr val="FFFFFF"/>
                      </a:solidFill>
                      <a:latin typeface="Arial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rgbClr val="FFFFFF"/>
                      </a:solidFill>
                      <a:latin typeface="Arial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rgbClr val="FFFFFF"/>
                      </a:solidFill>
                      <a:latin typeface="Arial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rgbClr val="FFFFFF"/>
                      </a:solidFill>
                      <a:latin typeface="Arial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rgbClr val="FFFFFF"/>
                      </a:solidFill>
                      <a:latin typeface="Arial"/>
                    </a:defRPr>
                  </a:lvl5pPr>
                  <a:lvl6pPr marL="2286000" algn="l" defTabSz="457200" rtl="0" eaLnBrk="1" latinLnBrk="0" hangingPunct="1">
                    <a:defRPr kern="1200">
                      <a:solidFill>
                        <a:srgbClr val="FFFFFF"/>
                      </a:solidFill>
                      <a:latin typeface="Arial"/>
                    </a:defRPr>
                  </a:lvl6pPr>
                  <a:lvl7pPr marL="2743200" algn="l" defTabSz="457200" rtl="0" eaLnBrk="1" latinLnBrk="0" hangingPunct="1">
                    <a:defRPr kern="1200">
                      <a:solidFill>
                        <a:srgbClr val="FFFFFF"/>
                      </a:solidFill>
                      <a:latin typeface="Arial"/>
                    </a:defRPr>
                  </a:lvl7pPr>
                  <a:lvl8pPr marL="3200400" algn="l" defTabSz="457200" rtl="0" eaLnBrk="1" latinLnBrk="0" hangingPunct="1">
                    <a:defRPr kern="1200">
                      <a:solidFill>
                        <a:srgbClr val="FFFFFF"/>
                      </a:solidFill>
                      <a:latin typeface="Arial"/>
                    </a:defRPr>
                  </a:lvl8pPr>
                  <a:lvl9pPr marL="3657600" algn="l" defTabSz="457200" rtl="0" eaLnBrk="1" latinLnBrk="0" hangingPunct="1">
                    <a:defRPr kern="1200">
                      <a:solidFill>
                        <a:srgbClr val="FFFFFF"/>
                      </a:solidFill>
                      <a:latin typeface="Arial"/>
                    </a:defRPr>
                  </a:lvl9pPr>
                </a:lstStyle>
                <a:p>
                  <a:pPr algn="ctr">
                    <a:defRPr/>
                  </a:pPr>
                  <a:r>
                    <a:rPr lang="en-GB" b="1" dirty="0"/>
                    <a:t>SBDH</a:t>
                  </a:r>
                </a:p>
              </p:txBody>
            </p:sp>
            <p:sp>
              <p:nvSpPr>
                <p:cNvPr id="70" name="TextBox 70"/>
                <p:cNvSpPr txBox="1">
                  <a:spLocks noChangeArrowheads="1"/>
                </p:cNvSpPr>
                <p:nvPr/>
              </p:nvSpPr>
              <p:spPr bwMode="auto">
                <a:xfrm>
                  <a:off x="6402604" y="3142221"/>
                  <a:ext cx="48941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>
                  <a:defPPr>
                    <a:defRPr lang="en-GB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rgbClr val="002C6C"/>
                      </a:solidFill>
                      <a:latin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rgbClr val="002C6C"/>
                      </a:solidFill>
                      <a:latin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rgbClr val="002C6C"/>
                      </a:solidFill>
                      <a:latin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rgbClr val="002C6C"/>
                      </a:solidFill>
                      <a:latin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rgbClr val="002C6C"/>
                      </a:solidFill>
                      <a:latin typeface="Arial" charset="0"/>
                    </a:defRPr>
                  </a:lvl5pPr>
                  <a:lvl6pPr marL="2286000" algn="l" defTabSz="457200" rtl="0" eaLnBrk="1" latinLnBrk="0" hangingPunct="1">
                    <a:defRPr kern="1200">
                      <a:solidFill>
                        <a:srgbClr val="002C6C"/>
                      </a:solidFill>
                      <a:latin typeface="Arial" charset="0"/>
                    </a:defRPr>
                  </a:lvl6pPr>
                  <a:lvl7pPr marL="2743200" algn="l" defTabSz="457200" rtl="0" eaLnBrk="1" latinLnBrk="0" hangingPunct="1">
                    <a:defRPr kern="1200">
                      <a:solidFill>
                        <a:srgbClr val="002C6C"/>
                      </a:solidFill>
                      <a:latin typeface="Arial" charset="0"/>
                    </a:defRPr>
                  </a:lvl7pPr>
                  <a:lvl8pPr marL="3200400" algn="l" defTabSz="457200" rtl="0" eaLnBrk="1" latinLnBrk="0" hangingPunct="1">
                    <a:defRPr kern="1200">
                      <a:solidFill>
                        <a:srgbClr val="002C6C"/>
                      </a:solidFill>
                      <a:latin typeface="Arial" charset="0"/>
                    </a:defRPr>
                  </a:lvl8pPr>
                  <a:lvl9pPr marL="3657600" algn="l" defTabSz="457200" rtl="0" eaLnBrk="1" latinLnBrk="0" hangingPunct="1">
                    <a:defRPr kern="1200">
                      <a:solidFill>
                        <a:srgbClr val="002C6C"/>
                      </a:solidFill>
                      <a:latin typeface="Arial" charset="0"/>
                    </a:defRPr>
                  </a:lvl9pPr>
                </a:lstStyle>
                <a:p>
                  <a:r>
                    <a:rPr lang="en-GB" b="1" dirty="0"/>
                    <a:t>1</a:t>
                  </a:r>
                </a:p>
              </p:txBody>
            </p:sp>
            <p:cxnSp>
              <p:nvCxnSpPr>
                <p:cNvPr id="73" name="Straight Arrow Connector 72"/>
                <p:cNvCxnSpPr>
                  <a:stCxn id="67" idx="2"/>
                </p:cNvCxnSpPr>
                <p:nvPr/>
              </p:nvCxnSpPr>
              <p:spPr>
                <a:xfrm rot="5400000">
                  <a:off x="7257985" y="4285825"/>
                  <a:ext cx="1036891" cy="506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002C6C"/>
                  </a:solidFill>
                  <a:prstDash val="solid"/>
                  <a:tailEnd type="arrow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2" name="Straight Arrow Connector 81"/>
              <p:cNvCxnSpPr/>
              <p:nvPr/>
            </p:nvCxnSpPr>
            <p:spPr>
              <a:xfrm rot="10800000" flipV="1">
                <a:off x="6289352" y="3750760"/>
                <a:ext cx="813886" cy="1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002C6C"/>
                </a:solidFill>
                <a:prstDash val="solid"/>
                <a:tailEnd type="arrow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TextBox 55"/>
            <p:cNvSpPr txBox="1"/>
            <p:nvPr/>
          </p:nvSpPr>
          <p:spPr>
            <a:xfrm>
              <a:off x="6606974" y="2492189"/>
              <a:ext cx="7395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/>
                <a:t>MR3</a:t>
              </a:r>
              <a:endParaRPr lang="en-GB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a Major Release?</a:t>
            </a:r>
            <a:endParaRPr lang="en-US" dirty="0" smtClean="0"/>
          </a:p>
        </p:txBody>
      </p:sp>
      <p:sp>
        <p:nvSpPr>
          <p:cNvPr id="614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Tx/>
              <a:buChar char="•"/>
            </a:pPr>
            <a:r>
              <a:rPr lang="en-GB" dirty="0" smtClean="0"/>
              <a:t>Change Requests requiring non backwards compatible changes </a:t>
            </a:r>
            <a:endParaRPr lang="en-GB" i="1" dirty="0" smtClean="0"/>
          </a:p>
          <a:p>
            <a:pPr>
              <a:lnSpc>
                <a:spcPct val="150000"/>
              </a:lnSpc>
              <a:buFontTx/>
              <a:buChar char="•"/>
            </a:pPr>
            <a:r>
              <a:rPr lang="en-GB" dirty="0" smtClean="0"/>
              <a:t>Feed back from users on improvement opportunities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Methodologies, e.g. handling of code lists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Architecture, e.g. simplifying header information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GB" dirty="0" smtClean="0"/>
              <a:t>Important new suite of messages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Logistics Interoperability Model – LIM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 smtClean="0"/>
              <a:t>Last Major was in 2004.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29600" y="6534150"/>
            <a:ext cx="914400" cy="3238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21EC67F-6FD8-4DE8-B40D-1E3F3D125C79}" type="slidenum">
              <a:rPr lang="en-GB" smtClean="0"/>
              <a:pPr>
                <a:defRPr/>
              </a:pPr>
              <a:t>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360449" y="112713"/>
            <a:ext cx="7783551" cy="762000"/>
          </a:xfrm>
        </p:spPr>
        <p:txBody>
          <a:bodyPr/>
          <a:lstStyle/>
          <a:p>
            <a:r>
              <a:rPr lang="en-GB" dirty="0" smtClean="0"/>
              <a:t>eCom Message architecture 3.0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75" y="819151"/>
            <a:ext cx="8924925" cy="2181224"/>
          </a:xfrm>
        </p:spPr>
        <p:txBody>
          <a:bodyPr/>
          <a:lstStyle/>
          <a:p>
            <a:pPr marL="266700" indent="-266700">
              <a:buFont typeface="Arial" pitchFamily="34" charset="0"/>
              <a:buChar char="•"/>
              <a:defRPr/>
            </a:pPr>
            <a:r>
              <a:rPr lang="en-US" sz="2200" dirty="0" smtClean="0"/>
              <a:t>GS1 eCom message provides a clear root that contains:</a:t>
            </a:r>
          </a:p>
          <a:p>
            <a:pPr marL="542925" lvl="1" indent="-276225">
              <a:defRPr/>
            </a:pPr>
            <a:r>
              <a:rPr lang="en-GB" sz="2000" dirty="0" smtClean="0"/>
              <a:t>Transport and routing component: (SBDH), mandatory in 3.0</a:t>
            </a:r>
          </a:p>
          <a:p>
            <a:pPr marL="542925" lvl="1" indent="-276225">
              <a:defRPr/>
            </a:pPr>
            <a:r>
              <a:rPr lang="en-GB" sz="2000" dirty="0" smtClean="0"/>
              <a:t>Business document component: the actual business document(s)</a:t>
            </a:r>
          </a:p>
          <a:p>
            <a:pPr marL="809625" lvl="2">
              <a:defRPr/>
            </a:pPr>
            <a:r>
              <a:rPr lang="en-GB" dirty="0" smtClean="0"/>
              <a:t>Each message can contain up to 10,000 documents </a:t>
            </a:r>
          </a:p>
          <a:p>
            <a:pPr marL="809625" lvl="2">
              <a:defRPr/>
            </a:pPr>
            <a:r>
              <a:rPr lang="en-GB" dirty="0" smtClean="0"/>
              <a:t>Only documents of one type are allowed: ONLY Orders or Invoices</a:t>
            </a:r>
          </a:p>
          <a:p>
            <a:pPr lvl="1">
              <a:defRPr/>
            </a:pPr>
            <a:endParaRPr lang="en-GB" sz="2000" dirty="0" smtClean="0"/>
          </a:p>
          <a:p>
            <a:pPr>
              <a:defRPr/>
            </a:pPr>
            <a:endParaRPr lang="en-GB" dirty="0" smtClean="0"/>
          </a:p>
          <a:p>
            <a:pPr lvl="1"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 lvl="1">
              <a:defRPr/>
            </a:pPr>
            <a:endParaRPr lang="en-GB" dirty="0"/>
          </a:p>
        </p:txBody>
      </p:sp>
      <p:sp>
        <p:nvSpPr>
          <p:cNvPr id="27" name="Rounded Rectangle 26"/>
          <p:cNvSpPr/>
          <p:nvPr/>
        </p:nvSpPr>
        <p:spPr>
          <a:xfrm>
            <a:off x="2513309" y="5485906"/>
            <a:ext cx="1699325" cy="705344"/>
          </a:xfrm>
          <a:prstGeom prst="roundRect">
            <a:avLst/>
          </a:prstGeom>
          <a:solidFill>
            <a:srgbClr val="008000"/>
          </a:solidFill>
          <a:ln w="9525" cap="flat" cmpd="sng" algn="ctr">
            <a:solidFill>
              <a:srgbClr val="BBE0E3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Arial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Arial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Arial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Arial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Arial"/>
              </a:defRPr>
            </a:lvl5pPr>
            <a:lvl6pPr marL="2286000" algn="l" defTabSz="457200" rtl="0" eaLnBrk="1" latinLnBrk="0" hangingPunct="1">
              <a:defRPr kern="1200">
                <a:solidFill>
                  <a:srgbClr val="FFFFFF"/>
                </a:solidFill>
                <a:latin typeface="Arial"/>
              </a:defRPr>
            </a:lvl6pPr>
            <a:lvl7pPr marL="2743200" algn="l" defTabSz="457200" rtl="0" eaLnBrk="1" latinLnBrk="0" hangingPunct="1">
              <a:defRPr kern="1200">
                <a:solidFill>
                  <a:srgbClr val="FFFFFF"/>
                </a:solidFill>
                <a:latin typeface="Arial"/>
              </a:defRPr>
            </a:lvl7pPr>
            <a:lvl8pPr marL="3200400" algn="l" defTabSz="457200" rtl="0" eaLnBrk="1" latinLnBrk="0" hangingPunct="1">
              <a:defRPr kern="1200">
                <a:solidFill>
                  <a:srgbClr val="FFFFFF"/>
                </a:solidFill>
                <a:latin typeface="Arial"/>
              </a:defRPr>
            </a:lvl8pPr>
            <a:lvl9pPr marL="3657600" algn="l" defTabSz="457200" rtl="0" eaLnBrk="1" latinLnBrk="0" hangingPunct="1">
              <a:defRPr kern="1200">
                <a:solidFill>
                  <a:srgbClr val="FFFFFF"/>
                </a:solidFill>
                <a:latin typeface="Arial"/>
              </a:defRPr>
            </a:lvl9pPr>
          </a:lstStyle>
          <a:p>
            <a:pPr algn="ctr">
              <a:defRPr/>
            </a:pPr>
            <a:r>
              <a:rPr lang="en-GB" sz="1600" i="1" dirty="0" smtClean="0"/>
              <a:t>eCom</a:t>
            </a:r>
          </a:p>
          <a:p>
            <a:pPr algn="ctr">
              <a:defRPr/>
            </a:pPr>
            <a:r>
              <a:rPr lang="en-GB" sz="1600" i="1" dirty="0" smtClean="0"/>
              <a:t>Business</a:t>
            </a:r>
            <a:endParaRPr lang="en-GB" sz="1600" i="1" dirty="0"/>
          </a:p>
          <a:p>
            <a:pPr algn="ctr">
              <a:defRPr/>
            </a:pPr>
            <a:r>
              <a:rPr lang="en-GB" sz="1600" i="1" dirty="0"/>
              <a:t>Document</a:t>
            </a:r>
          </a:p>
        </p:txBody>
      </p:sp>
      <p:sp>
        <p:nvSpPr>
          <p:cNvPr id="28" name="TextBox 26"/>
          <p:cNvSpPr txBox="1">
            <a:spLocks noChangeArrowheads="1"/>
          </p:cNvSpPr>
          <p:nvPr/>
        </p:nvSpPr>
        <p:spPr bwMode="auto">
          <a:xfrm>
            <a:off x="3312442" y="5089804"/>
            <a:ext cx="1431010" cy="290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</a:defRPr>
            </a:lvl5pPr>
            <a:lvl6pPr marL="2286000" algn="l" defTabSz="457200" rtl="0" eaLnBrk="1" latinLnBrk="0" hangingPunct="1">
              <a:defRPr kern="1200">
                <a:solidFill>
                  <a:srgbClr val="002C6C"/>
                </a:solidFill>
                <a:latin typeface="Arial" charset="0"/>
              </a:defRPr>
            </a:lvl6pPr>
            <a:lvl7pPr marL="2743200" algn="l" defTabSz="457200" rtl="0" eaLnBrk="1" latinLnBrk="0" hangingPunct="1">
              <a:defRPr kern="1200">
                <a:solidFill>
                  <a:srgbClr val="002C6C"/>
                </a:solidFill>
                <a:latin typeface="Arial" charset="0"/>
              </a:defRPr>
            </a:lvl7pPr>
            <a:lvl8pPr marL="3200400" algn="l" defTabSz="457200" rtl="0" eaLnBrk="1" latinLnBrk="0" hangingPunct="1">
              <a:defRPr kern="1200">
                <a:solidFill>
                  <a:srgbClr val="002C6C"/>
                </a:solidFill>
                <a:latin typeface="Arial" charset="0"/>
              </a:defRPr>
            </a:lvl8pPr>
            <a:lvl9pPr marL="3657600" algn="l" defTabSz="457200" rtl="0" eaLnBrk="1" latinLnBrk="0" hangingPunct="1">
              <a:defRPr kern="1200">
                <a:solidFill>
                  <a:srgbClr val="002C6C"/>
                </a:solidFill>
                <a:latin typeface="Arial" charset="0"/>
              </a:defRPr>
            </a:lvl9pPr>
          </a:lstStyle>
          <a:p>
            <a:r>
              <a:rPr lang="en-GB" dirty="0"/>
              <a:t>1..</a:t>
            </a:r>
            <a:r>
              <a:rPr lang="en-GB" dirty="0" smtClean="0"/>
              <a:t>10000</a:t>
            </a:r>
            <a:endParaRPr lang="en-GB" dirty="0"/>
          </a:p>
        </p:txBody>
      </p:sp>
      <p:sp>
        <p:nvSpPr>
          <p:cNvPr id="30" name="Rounded Rectangle 29"/>
          <p:cNvSpPr/>
          <p:nvPr/>
        </p:nvSpPr>
        <p:spPr>
          <a:xfrm>
            <a:off x="2437110" y="3841468"/>
            <a:ext cx="1699325" cy="598519"/>
          </a:xfrm>
          <a:prstGeom prst="roundRect">
            <a:avLst/>
          </a:prstGeom>
          <a:solidFill>
            <a:srgbClr val="008000"/>
          </a:solidFill>
          <a:ln w="9525" cap="flat" cmpd="sng" algn="ctr">
            <a:solidFill>
              <a:srgbClr val="BBE0E3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Arial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Arial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Arial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Arial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Arial"/>
              </a:defRPr>
            </a:lvl5pPr>
            <a:lvl6pPr marL="2286000" algn="l" defTabSz="457200" rtl="0" eaLnBrk="1" latinLnBrk="0" hangingPunct="1">
              <a:defRPr kern="1200">
                <a:solidFill>
                  <a:srgbClr val="FFFFFF"/>
                </a:solidFill>
                <a:latin typeface="Arial"/>
              </a:defRPr>
            </a:lvl6pPr>
            <a:lvl7pPr marL="2743200" algn="l" defTabSz="457200" rtl="0" eaLnBrk="1" latinLnBrk="0" hangingPunct="1">
              <a:defRPr kern="1200">
                <a:solidFill>
                  <a:srgbClr val="FFFFFF"/>
                </a:solidFill>
                <a:latin typeface="Arial"/>
              </a:defRPr>
            </a:lvl7pPr>
            <a:lvl8pPr marL="3200400" algn="l" defTabSz="457200" rtl="0" eaLnBrk="1" latinLnBrk="0" hangingPunct="1">
              <a:defRPr kern="1200">
                <a:solidFill>
                  <a:srgbClr val="FFFFFF"/>
                </a:solidFill>
                <a:latin typeface="Arial"/>
              </a:defRPr>
            </a:lvl8pPr>
            <a:lvl9pPr marL="3657600" algn="l" defTabSz="457200" rtl="0" eaLnBrk="1" latinLnBrk="0" hangingPunct="1">
              <a:defRPr kern="1200">
                <a:solidFill>
                  <a:srgbClr val="FFFFFF"/>
                </a:solidFill>
                <a:latin typeface="Arial"/>
              </a:defRPr>
            </a:lvl9pPr>
          </a:lstStyle>
          <a:p>
            <a:pPr algn="ctr">
              <a:defRPr/>
            </a:pPr>
            <a:r>
              <a:rPr lang="en-GB" sz="1600" i="1" dirty="0" smtClean="0"/>
              <a:t>eCom Business</a:t>
            </a:r>
            <a:endParaRPr lang="en-GB" sz="1600" i="1" dirty="0"/>
          </a:p>
          <a:p>
            <a:pPr algn="ctr">
              <a:defRPr/>
            </a:pPr>
            <a:r>
              <a:rPr lang="en-GB" sz="1600" i="1" dirty="0"/>
              <a:t>Message</a:t>
            </a:r>
          </a:p>
        </p:txBody>
      </p:sp>
      <p:cxnSp>
        <p:nvCxnSpPr>
          <p:cNvPr id="31" name="Straight Arrow Connector 30"/>
          <p:cNvCxnSpPr>
            <a:stCxn id="30" idx="1"/>
            <a:endCxn id="32" idx="3"/>
          </p:cNvCxnSpPr>
          <p:nvPr/>
        </p:nvCxnSpPr>
        <p:spPr>
          <a:xfrm rot="10800000" flipV="1">
            <a:off x="1184976" y="4140726"/>
            <a:ext cx="1252133" cy="1"/>
          </a:xfrm>
          <a:prstGeom prst="straightConnector1">
            <a:avLst/>
          </a:prstGeom>
          <a:noFill/>
          <a:ln w="25400" cap="flat" cmpd="sng" algn="ctr">
            <a:solidFill>
              <a:srgbClr val="002C6C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133351" y="3901320"/>
            <a:ext cx="1051625" cy="478815"/>
          </a:xfrm>
          <a:prstGeom prst="roundRect">
            <a:avLst/>
          </a:prstGeom>
          <a:solidFill>
            <a:srgbClr val="F2632A"/>
          </a:solidFill>
          <a:ln w="9525" cap="flat" cmpd="sng" algn="ctr">
            <a:solidFill>
              <a:srgbClr val="BBE0E3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Arial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Arial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Arial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Arial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FFFF"/>
                </a:solidFill>
                <a:latin typeface="Arial"/>
              </a:defRPr>
            </a:lvl5pPr>
            <a:lvl6pPr marL="2286000" algn="l" defTabSz="457200" rtl="0" eaLnBrk="1" latinLnBrk="0" hangingPunct="1">
              <a:defRPr kern="1200">
                <a:solidFill>
                  <a:srgbClr val="FFFFFF"/>
                </a:solidFill>
                <a:latin typeface="Arial"/>
              </a:defRPr>
            </a:lvl6pPr>
            <a:lvl7pPr marL="2743200" algn="l" defTabSz="457200" rtl="0" eaLnBrk="1" latinLnBrk="0" hangingPunct="1">
              <a:defRPr kern="1200">
                <a:solidFill>
                  <a:srgbClr val="FFFFFF"/>
                </a:solidFill>
                <a:latin typeface="Arial"/>
              </a:defRPr>
            </a:lvl7pPr>
            <a:lvl8pPr marL="3200400" algn="l" defTabSz="457200" rtl="0" eaLnBrk="1" latinLnBrk="0" hangingPunct="1">
              <a:defRPr kern="1200">
                <a:solidFill>
                  <a:srgbClr val="FFFFFF"/>
                </a:solidFill>
                <a:latin typeface="Arial"/>
              </a:defRPr>
            </a:lvl8pPr>
            <a:lvl9pPr marL="3657600" algn="l" defTabSz="457200" rtl="0" eaLnBrk="1" latinLnBrk="0" hangingPunct="1">
              <a:defRPr kern="1200">
                <a:solidFill>
                  <a:srgbClr val="FFFFFF"/>
                </a:solidFill>
                <a:latin typeface="Arial"/>
              </a:defRPr>
            </a:lvl9pPr>
          </a:lstStyle>
          <a:p>
            <a:pPr algn="ctr">
              <a:defRPr/>
            </a:pPr>
            <a:r>
              <a:rPr lang="en-GB" dirty="0"/>
              <a:t>SBDH</a:t>
            </a:r>
          </a:p>
        </p:txBody>
      </p:sp>
      <p:sp>
        <p:nvSpPr>
          <p:cNvPr id="33" name="TextBox 70"/>
          <p:cNvSpPr txBox="1">
            <a:spLocks noChangeArrowheads="1"/>
          </p:cNvSpPr>
          <p:nvPr/>
        </p:nvSpPr>
        <p:spPr bwMode="auto">
          <a:xfrm>
            <a:off x="1184976" y="3841468"/>
            <a:ext cx="626067" cy="29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</a:defRPr>
            </a:lvl5pPr>
            <a:lvl6pPr marL="2286000" algn="l" defTabSz="457200" rtl="0" eaLnBrk="1" latinLnBrk="0" hangingPunct="1">
              <a:defRPr kern="1200">
                <a:solidFill>
                  <a:srgbClr val="002C6C"/>
                </a:solidFill>
                <a:latin typeface="Arial" charset="0"/>
              </a:defRPr>
            </a:lvl6pPr>
            <a:lvl7pPr marL="2743200" algn="l" defTabSz="457200" rtl="0" eaLnBrk="1" latinLnBrk="0" hangingPunct="1">
              <a:defRPr kern="1200">
                <a:solidFill>
                  <a:srgbClr val="002C6C"/>
                </a:solidFill>
                <a:latin typeface="Arial" charset="0"/>
              </a:defRPr>
            </a:lvl7pPr>
            <a:lvl8pPr marL="3200400" algn="l" defTabSz="457200" rtl="0" eaLnBrk="1" latinLnBrk="0" hangingPunct="1">
              <a:defRPr kern="1200">
                <a:solidFill>
                  <a:srgbClr val="002C6C"/>
                </a:solidFill>
                <a:latin typeface="Arial" charset="0"/>
              </a:defRPr>
            </a:lvl8pPr>
            <a:lvl9pPr marL="3657600" algn="l" defTabSz="457200" rtl="0" eaLnBrk="1" latinLnBrk="0" hangingPunct="1">
              <a:defRPr kern="1200">
                <a:solidFill>
                  <a:srgbClr val="002C6C"/>
                </a:solidFill>
                <a:latin typeface="Arial" charset="0"/>
              </a:defRPr>
            </a:lvl9pPr>
          </a:lstStyle>
          <a:p>
            <a:r>
              <a:rPr lang="en-GB" dirty="0"/>
              <a:t>1</a:t>
            </a:r>
          </a:p>
        </p:txBody>
      </p:sp>
      <p:sp>
        <p:nvSpPr>
          <p:cNvPr id="35" name="TextBox 72"/>
          <p:cNvSpPr txBox="1">
            <a:spLocks noChangeArrowheads="1"/>
          </p:cNvSpPr>
          <p:nvPr/>
        </p:nvSpPr>
        <p:spPr bwMode="auto">
          <a:xfrm>
            <a:off x="2212431" y="3484236"/>
            <a:ext cx="21621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</a:defRPr>
            </a:lvl5pPr>
            <a:lvl6pPr marL="2286000" algn="l" defTabSz="457200" rtl="0" eaLnBrk="1" latinLnBrk="0" hangingPunct="1">
              <a:defRPr kern="1200">
                <a:solidFill>
                  <a:srgbClr val="002C6C"/>
                </a:solidFill>
                <a:latin typeface="Arial" charset="0"/>
              </a:defRPr>
            </a:lvl6pPr>
            <a:lvl7pPr marL="2743200" algn="l" defTabSz="457200" rtl="0" eaLnBrk="1" latinLnBrk="0" hangingPunct="1">
              <a:defRPr kern="1200">
                <a:solidFill>
                  <a:srgbClr val="002C6C"/>
                </a:solidFill>
                <a:latin typeface="Arial" charset="0"/>
              </a:defRPr>
            </a:lvl7pPr>
            <a:lvl8pPr marL="3200400" algn="l" defTabSz="457200" rtl="0" eaLnBrk="1" latinLnBrk="0" hangingPunct="1">
              <a:defRPr kern="1200">
                <a:solidFill>
                  <a:srgbClr val="002C6C"/>
                </a:solidFill>
                <a:latin typeface="Arial" charset="0"/>
              </a:defRPr>
            </a:lvl8pPr>
            <a:lvl9pPr marL="3657600" algn="l" defTabSz="457200" rtl="0" eaLnBrk="1" latinLnBrk="0" hangingPunct="1">
              <a:defRPr kern="1200">
                <a:solidFill>
                  <a:srgbClr val="002C6C"/>
                </a:solidFill>
                <a:latin typeface="Arial" charset="0"/>
              </a:defRPr>
            </a:lvl9pPr>
          </a:lstStyle>
          <a:p>
            <a:pPr algn="ctr"/>
            <a:r>
              <a:rPr lang="en-GB" b="1" dirty="0" smtClean="0"/>
              <a:t>Message Root</a:t>
            </a:r>
          </a:p>
        </p:txBody>
      </p:sp>
      <p:cxnSp>
        <p:nvCxnSpPr>
          <p:cNvPr id="36" name="Straight Arrow Connector 35"/>
          <p:cNvCxnSpPr>
            <a:stCxn id="30" idx="2"/>
          </p:cNvCxnSpPr>
          <p:nvPr/>
        </p:nvCxnSpPr>
        <p:spPr>
          <a:xfrm rot="5400000">
            <a:off x="2768003" y="4958108"/>
            <a:ext cx="1036891" cy="648"/>
          </a:xfrm>
          <a:prstGeom prst="straightConnector1">
            <a:avLst/>
          </a:prstGeom>
          <a:noFill/>
          <a:ln w="25400" cap="flat" cmpd="sng" algn="ctr">
            <a:solidFill>
              <a:srgbClr val="002C6C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4850" y="4095750"/>
            <a:ext cx="4629150" cy="1600200"/>
          </a:xfrm>
          <a:prstGeom prst="rect">
            <a:avLst/>
          </a:prstGeom>
          <a:noFill/>
        </p:spPr>
      </p:pic>
      <p:sp>
        <p:nvSpPr>
          <p:cNvPr id="41" name="Oval 40"/>
          <p:cNvSpPr/>
          <p:nvPr/>
        </p:nvSpPr>
        <p:spPr bwMode="auto">
          <a:xfrm>
            <a:off x="0" y="3829050"/>
            <a:ext cx="1409700" cy="733425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rgbClr val="002C6C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0" y="3557239"/>
            <a:ext cx="1951463" cy="128239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rgbClr val="002C6C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0" y="3778624"/>
            <a:ext cx="1277471" cy="16943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rgbClr val="002C6C"/>
              </a:solidFill>
              <a:effectLst/>
              <a:latin typeface="Arial" charset="0"/>
            </a:endParaRPr>
          </a:p>
        </p:txBody>
      </p:sp>
      <p:sp>
        <p:nvSpPr>
          <p:cNvPr id="21" name="TextBox 72"/>
          <p:cNvSpPr txBox="1">
            <a:spLocks noChangeArrowheads="1"/>
          </p:cNvSpPr>
          <p:nvPr/>
        </p:nvSpPr>
        <p:spPr bwMode="auto">
          <a:xfrm>
            <a:off x="2176571" y="6211669"/>
            <a:ext cx="21621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</a:defRPr>
            </a:lvl5pPr>
            <a:lvl6pPr marL="2286000" algn="l" defTabSz="457200" rtl="0" eaLnBrk="1" latinLnBrk="0" hangingPunct="1">
              <a:defRPr kern="1200">
                <a:solidFill>
                  <a:srgbClr val="002C6C"/>
                </a:solidFill>
                <a:latin typeface="Arial" charset="0"/>
              </a:defRPr>
            </a:lvl6pPr>
            <a:lvl7pPr marL="2743200" algn="l" defTabSz="457200" rtl="0" eaLnBrk="1" latinLnBrk="0" hangingPunct="1">
              <a:defRPr kern="1200">
                <a:solidFill>
                  <a:srgbClr val="002C6C"/>
                </a:solidFill>
                <a:latin typeface="Arial" charset="0"/>
              </a:defRPr>
            </a:lvl7pPr>
            <a:lvl8pPr marL="3200400" algn="l" defTabSz="457200" rtl="0" eaLnBrk="1" latinLnBrk="0" hangingPunct="1">
              <a:defRPr kern="1200">
                <a:solidFill>
                  <a:srgbClr val="002C6C"/>
                </a:solidFill>
                <a:latin typeface="Arial" charset="0"/>
              </a:defRPr>
            </a:lvl8pPr>
            <a:lvl9pPr marL="3657600" algn="l" defTabSz="457200" rtl="0" eaLnBrk="1" latinLnBrk="0" hangingPunct="1">
              <a:defRPr kern="1200">
                <a:solidFill>
                  <a:srgbClr val="002C6C"/>
                </a:solidFill>
                <a:latin typeface="Arial" charset="0"/>
              </a:defRPr>
            </a:lvl9pPr>
          </a:lstStyle>
          <a:p>
            <a:pPr algn="ctr"/>
            <a:r>
              <a:rPr lang="en-GB" b="1" dirty="0" smtClean="0"/>
              <a:t>Business document</a:t>
            </a:r>
          </a:p>
        </p:txBody>
      </p:sp>
      <p:sp>
        <p:nvSpPr>
          <p:cNvPr id="22" name="TextBox 72"/>
          <p:cNvSpPr txBox="1">
            <a:spLocks noChangeArrowheads="1"/>
          </p:cNvSpPr>
          <p:nvPr/>
        </p:nvSpPr>
        <p:spPr bwMode="auto">
          <a:xfrm>
            <a:off x="-1" y="4441139"/>
            <a:ext cx="150607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</a:defRPr>
            </a:lvl5pPr>
            <a:lvl6pPr marL="2286000" algn="l" defTabSz="457200" rtl="0" eaLnBrk="1" latinLnBrk="0" hangingPunct="1">
              <a:defRPr kern="1200">
                <a:solidFill>
                  <a:srgbClr val="002C6C"/>
                </a:solidFill>
                <a:latin typeface="Arial" charset="0"/>
              </a:defRPr>
            </a:lvl6pPr>
            <a:lvl7pPr marL="2743200" algn="l" defTabSz="457200" rtl="0" eaLnBrk="1" latinLnBrk="0" hangingPunct="1">
              <a:defRPr kern="1200">
                <a:solidFill>
                  <a:srgbClr val="002C6C"/>
                </a:solidFill>
                <a:latin typeface="Arial" charset="0"/>
              </a:defRPr>
            </a:lvl7pPr>
            <a:lvl8pPr marL="3200400" algn="l" defTabSz="457200" rtl="0" eaLnBrk="1" latinLnBrk="0" hangingPunct="1">
              <a:defRPr kern="1200">
                <a:solidFill>
                  <a:srgbClr val="002C6C"/>
                </a:solidFill>
                <a:latin typeface="Arial" charset="0"/>
              </a:defRPr>
            </a:lvl8pPr>
            <a:lvl9pPr marL="3657600" algn="l" defTabSz="457200" rtl="0" eaLnBrk="1" latinLnBrk="0" hangingPunct="1">
              <a:defRPr kern="1200">
                <a:solidFill>
                  <a:srgbClr val="002C6C"/>
                </a:solidFill>
                <a:latin typeface="Arial" charset="0"/>
              </a:defRPr>
            </a:lvl9pPr>
          </a:lstStyle>
          <a:p>
            <a:pPr algn="ctr"/>
            <a:r>
              <a:rPr lang="en-GB" b="1" dirty="0" smtClean="0"/>
              <a:t>Transport &amp; Routing component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986088" y="112713"/>
            <a:ext cx="6132512" cy="762000"/>
          </a:xfrm>
        </p:spPr>
        <p:txBody>
          <a:bodyPr/>
          <a:lstStyle/>
          <a:p>
            <a:r>
              <a:rPr lang="en-GB" dirty="0" smtClean="0"/>
              <a:t>GDSN batching limitations</a:t>
            </a:r>
            <a:endParaRPr lang="en-US" dirty="0" smtClean="0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95835" y="1171575"/>
            <a:ext cx="884816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400" dirty="0"/>
              <a:t>For GDSN messaging, limits specified in Operations </a:t>
            </a:r>
            <a:r>
              <a:rPr lang="en-GB" sz="2400" dirty="0" smtClean="0"/>
              <a:t>Manual:</a:t>
            </a:r>
            <a:endParaRPr lang="en-GB" sz="2400" dirty="0"/>
          </a:p>
          <a:p>
            <a:pPr marL="800100" lvl="1" indent="-34290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</a:pPr>
            <a:r>
              <a:rPr lang="en-GB" sz="2000" dirty="0"/>
              <a:t>1 Message within a Standard Business </a:t>
            </a:r>
            <a:r>
              <a:rPr lang="en-GB" sz="2000" dirty="0" smtClean="0"/>
              <a:t>Document</a:t>
            </a:r>
            <a:endParaRPr lang="en-GB" sz="2000" dirty="0"/>
          </a:p>
          <a:p>
            <a:pPr marL="800100" lvl="1" indent="-34290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</a:pPr>
            <a:r>
              <a:rPr lang="en-GB" sz="2000" dirty="0"/>
              <a:t>1 Document type within 1 Message</a:t>
            </a:r>
          </a:p>
          <a:p>
            <a:pPr marL="800100" lvl="1" indent="-34290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</a:pPr>
            <a:r>
              <a:rPr lang="en-GB" sz="2000" dirty="0"/>
              <a:t>100 Transactions within 1 Message</a:t>
            </a:r>
          </a:p>
          <a:p>
            <a:pPr marL="800100" lvl="1" indent="-34290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</a:pPr>
            <a:r>
              <a:rPr lang="en-GB" sz="2000" dirty="0"/>
              <a:t>1 Command type within 1 Transaction</a:t>
            </a:r>
          </a:p>
          <a:p>
            <a:pPr marL="800100" lvl="1" indent="-34290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</a:pPr>
            <a:r>
              <a:rPr lang="en-GB" sz="2000" dirty="0"/>
              <a:t>100 Documents within 1 </a:t>
            </a:r>
            <a:r>
              <a:rPr lang="en-GB" sz="2000" dirty="0" smtClean="0"/>
              <a:t>Transaction</a:t>
            </a:r>
            <a:endParaRPr lang="en-GB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360449" y="112713"/>
            <a:ext cx="7783551" cy="762000"/>
          </a:xfrm>
        </p:spPr>
        <p:txBody>
          <a:bodyPr/>
          <a:lstStyle/>
          <a:p>
            <a:r>
              <a:rPr lang="en-GB" dirty="0" smtClean="0"/>
              <a:t>Transport and routing component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730" y="913280"/>
            <a:ext cx="8592671" cy="2181224"/>
          </a:xfrm>
        </p:spPr>
        <p:txBody>
          <a:bodyPr/>
          <a:lstStyle/>
          <a:p>
            <a:pPr marL="263525" indent="-263525">
              <a:lnSpc>
                <a:spcPct val="11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GB" sz="2200" dirty="0" smtClean="0"/>
              <a:t>Information about routing and processing of the XML instance document </a:t>
            </a:r>
          </a:p>
          <a:p>
            <a:pPr marL="263525" indent="-263525">
              <a:lnSpc>
                <a:spcPct val="11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GB" sz="2200" dirty="0" smtClean="0">
                <a:cs typeface="Times New Roman" pitchFamily="18" charset="0"/>
              </a:rPr>
              <a:t>GS1 uses SBDH – Standard Business Document Header, a UN/CEFACT standard</a:t>
            </a:r>
          </a:p>
          <a:p>
            <a:pPr marL="263525" indent="-263525">
              <a:lnSpc>
                <a:spcPct val="110000"/>
              </a:lnSpc>
              <a:spcBef>
                <a:spcPts val="300"/>
              </a:spcBef>
              <a:buFont typeface="Arial" charset="0"/>
              <a:buChar char="•"/>
            </a:pPr>
            <a:endParaRPr lang="en-GB" dirty="0" smtClean="0"/>
          </a:p>
          <a:p>
            <a:pPr lvl="1"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 lvl="1">
              <a:defRPr/>
            </a:pPr>
            <a:endParaRPr lang="en-GB" dirty="0"/>
          </a:p>
        </p:txBody>
      </p:sp>
      <p:grpSp>
        <p:nvGrpSpPr>
          <p:cNvPr id="2" name="Group 25"/>
          <p:cNvGrpSpPr/>
          <p:nvPr/>
        </p:nvGrpSpPr>
        <p:grpSpPr>
          <a:xfrm>
            <a:off x="133351" y="3295978"/>
            <a:ext cx="4610101" cy="3381047"/>
            <a:chOff x="1847231" y="1210513"/>
            <a:chExt cx="3927739" cy="4304558"/>
          </a:xfrm>
        </p:grpSpPr>
        <p:sp>
          <p:nvSpPr>
            <p:cNvPr id="27" name="Rounded Rectangle 26"/>
            <p:cNvSpPr/>
            <p:nvPr/>
          </p:nvSpPr>
          <p:spPr>
            <a:xfrm>
              <a:off x="3874921" y="3998606"/>
              <a:ext cx="1447800" cy="898004"/>
            </a:xfrm>
            <a:prstGeom prst="roundRect">
              <a:avLst/>
            </a:prstGeom>
            <a:solidFill>
              <a:srgbClr val="008000"/>
            </a:solidFill>
            <a:ln w="9525" cap="flat" cmpd="sng" algn="ctr">
              <a:solidFill>
                <a:srgbClr val="BBE0E3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FFFF"/>
                  </a:solidFill>
                  <a:latin typeface="Arial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FFFF"/>
                  </a:solidFill>
                  <a:latin typeface="Arial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FFFF"/>
                  </a:solidFill>
                  <a:latin typeface="Arial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FFFF"/>
                  </a:solidFill>
                  <a:latin typeface="Arial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FFFF"/>
                  </a:solidFill>
                  <a:latin typeface="Arial"/>
                </a:defRPr>
              </a:lvl5pPr>
              <a:lvl6pPr marL="2286000" algn="l" defTabSz="457200" rtl="0" eaLnBrk="1" latinLnBrk="0" hangingPunct="1">
                <a:defRPr kern="1200">
                  <a:solidFill>
                    <a:srgbClr val="FFFFFF"/>
                  </a:solidFill>
                  <a:latin typeface="Arial"/>
                </a:defRPr>
              </a:lvl6pPr>
              <a:lvl7pPr marL="2743200" algn="l" defTabSz="457200" rtl="0" eaLnBrk="1" latinLnBrk="0" hangingPunct="1">
                <a:defRPr kern="1200">
                  <a:solidFill>
                    <a:srgbClr val="FFFFFF"/>
                  </a:solidFill>
                  <a:latin typeface="Arial"/>
                </a:defRPr>
              </a:lvl7pPr>
              <a:lvl8pPr marL="3200400" algn="l" defTabSz="457200" rtl="0" eaLnBrk="1" latinLnBrk="0" hangingPunct="1">
                <a:defRPr kern="1200">
                  <a:solidFill>
                    <a:srgbClr val="FFFFFF"/>
                  </a:solidFill>
                  <a:latin typeface="Arial"/>
                </a:defRPr>
              </a:lvl8pPr>
              <a:lvl9pPr marL="3657600" algn="l" defTabSz="457200" rtl="0" eaLnBrk="1" latinLnBrk="0" hangingPunct="1">
                <a:defRPr kern="1200">
                  <a:solidFill>
                    <a:srgbClr val="FFFFFF"/>
                  </a:solidFill>
                  <a:latin typeface="Arial"/>
                </a:defRPr>
              </a:lvl9pPr>
            </a:lstStyle>
            <a:p>
              <a:pPr algn="ctr">
                <a:defRPr/>
              </a:pPr>
              <a:r>
                <a:rPr lang="en-GB" sz="1600" i="1" dirty="0" smtClean="0"/>
                <a:t>eCom</a:t>
              </a:r>
            </a:p>
            <a:p>
              <a:pPr algn="ctr">
                <a:defRPr/>
              </a:pPr>
              <a:r>
                <a:rPr lang="en-GB" sz="1600" i="1" dirty="0" smtClean="0"/>
                <a:t>Business</a:t>
              </a:r>
              <a:endParaRPr lang="en-GB" sz="1600" i="1" dirty="0"/>
            </a:p>
            <a:p>
              <a:pPr algn="ctr">
                <a:defRPr/>
              </a:pPr>
              <a:r>
                <a:rPr lang="en-GB" sz="1600" i="1" dirty="0"/>
                <a:t>Document</a:t>
              </a:r>
            </a:p>
          </p:txBody>
        </p:sp>
        <p:sp>
          <p:nvSpPr>
            <p:cNvPr id="28" name="TextBox 26"/>
            <p:cNvSpPr txBox="1">
              <a:spLocks noChangeArrowheads="1"/>
            </p:cNvSpPr>
            <p:nvPr/>
          </p:nvSpPr>
          <p:spPr bwMode="auto">
            <a:xfrm>
              <a:off x="4555770" y="3494311"/>
              <a:ext cx="1219200" cy="369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2C6C"/>
                  </a:solidFill>
                  <a:latin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2C6C"/>
                  </a:solidFill>
                  <a:latin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2C6C"/>
                  </a:solidFill>
                  <a:latin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2C6C"/>
                  </a:solidFill>
                  <a:latin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2C6C"/>
                  </a:solidFill>
                  <a:latin typeface="Arial" charset="0"/>
                </a:defRPr>
              </a:lvl5pPr>
              <a:lvl6pPr marL="2286000" algn="l" defTabSz="457200" rtl="0" eaLnBrk="1" latinLnBrk="0" hangingPunct="1">
                <a:defRPr kern="1200">
                  <a:solidFill>
                    <a:srgbClr val="002C6C"/>
                  </a:solidFill>
                  <a:latin typeface="Arial" charset="0"/>
                </a:defRPr>
              </a:lvl6pPr>
              <a:lvl7pPr marL="2743200" algn="l" defTabSz="457200" rtl="0" eaLnBrk="1" latinLnBrk="0" hangingPunct="1">
                <a:defRPr kern="1200">
                  <a:solidFill>
                    <a:srgbClr val="002C6C"/>
                  </a:solidFill>
                  <a:latin typeface="Arial" charset="0"/>
                </a:defRPr>
              </a:lvl7pPr>
              <a:lvl8pPr marL="3200400" algn="l" defTabSz="457200" rtl="0" eaLnBrk="1" latinLnBrk="0" hangingPunct="1">
                <a:defRPr kern="1200">
                  <a:solidFill>
                    <a:srgbClr val="002C6C"/>
                  </a:solidFill>
                  <a:latin typeface="Arial" charset="0"/>
                </a:defRPr>
              </a:lvl8pPr>
              <a:lvl9pPr marL="3657600" algn="l" defTabSz="457200" rtl="0" eaLnBrk="1" latinLnBrk="0" hangingPunct="1">
                <a:defRPr kern="1200">
                  <a:solidFill>
                    <a:srgbClr val="002C6C"/>
                  </a:solidFill>
                  <a:latin typeface="Arial" charset="0"/>
                </a:defRPr>
              </a:lvl9pPr>
            </a:lstStyle>
            <a:p>
              <a:r>
                <a:rPr lang="en-GB" dirty="0"/>
                <a:t>1..</a:t>
              </a:r>
              <a:r>
                <a:rPr lang="en-GB" dirty="0" smtClean="0"/>
                <a:t>10000</a:t>
              </a:r>
              <a:endParaRPr lang="en-GB" dirty="0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4038600" y="4991851"/>
              <a:ext cx="9906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2C6C"/>
                  </a:solidFill>
                  <a:latin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2C6C"/>
                  </a:solidFill>
                  <a:latin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2C6C"/>
                  </a:solidFill>
                  <a:latin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2C6C"/>
                  </a:solidFill>
                  <a:latin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2C6C"/>
                  </a:solidFill>
                  <a:latin typeface="Arial" charset="0"/>
                </a:defRPr>
              </a:lvl5pPr>
              <a:lvl6pPr marL="2286000" algn="l" defTabSz="457200" rtl="0" eaLnBrk="1" latinLnBrk="0" hangingPunct="1">
                <a:defRPr kern="1200">
                  <a:solidFill>
                    <a:srgbClr val="002C6C"/>
                  </a:solidFill>
                  <a:latin typeface="Arial" charset="0"/>
                </a:defRPr>
              </a:lvl6pPr>
              <a:lvl7pPr marL="2743200" algn="l" defTabSz="457200" rtl="0" eaLnBrk="1" latinLnBrk="0" hangingPunct="1">
                <a:defRPr kern="1200">
                  <a:solidFill>
                    <a:srgbClr val="002C6C"/>
                  </a:solidFill>
                  <a:latin typeface="Arial" charset="0"/>
                </a:defRPr>
              </a:lvl7pPr>
              <a:lvl8pPr marL="3200400" algn="l" defTabSz="457200" rtl="0" eaLnBrk="1" latinLnBrk="0" hangingPunct="1">
                <a:defRPr kern="1200">
                  <a:solidFill>
                    <a:srgbClr val="002C6C"/>
                  </a:solidFill>
                  <a:latin typeface="Arial" charset="0"/>
                </a:defRPr>
              </a:lvl8pPr>
              <a:lvl9pPr marL="3657600" algn="l" defTabSz="457200" rtl="0" eaLnBrk="1" latinLnBrk="0" hangingPunct="1">
                <a:defRPr kern="1200">
                  <a:solidFill>
                    <a:srgbClr val="002C6C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GB" sz="1400" dirty="0" smtClean="0"/>
                <a:t>Order</a:t>
              </a:r>
            </a:p>
            <a:p>
              <a:pPr algn="ctr"/>
              <a:r>
                <a:rPr lang="en-GB" sz="1400" dirty="0" smtClean="0"/>
                <a:t>Invoice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810000" y="1905000"/>
              <a:ext cx="1447800" cy="762000"/>
            </a:xfrm>
            <a:prstGeom prst="roundRect">
              <a:avLst/>
            </a:prstGeom>
            <a:solidFill>
              <a:srgbClr val="008000"/>
            </a:solidFill>
            <a:ln w="9525" cap="flat" cmpd="sng" algn="ctr">
              <a:solidFill>
                <a:srgbClr val="BBE0E3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FFFF"/>
                  </a:solidFill>
                  <a:latin typeface="Arial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FFFF"/>
                  </a:solidFill>
                  <a:latin typeface="Arial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FFFF"/>
                  </a:solidFill>
                  <a:latin typeface="Arial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FFFF"/>
                  </a:solidFill>
                  <a:latin typeface="Arial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FFFF"/>
                  </a:solidFill>
                  <a:latin typeface="Arial"/>
                </a:defRPr>
              </a:lvl5pPr>
              <a:lvl6pPr marL="2286000" algn="l" defTabSz="457200" rtl="0" eaLnBrk="1" latinLnBrk="0" hangingPunct="1">
                <a:defRPr kern="1200">
                  <a:solidFill>
                    <a:srgbClr val="FFFFFF"/>
                  </a:solidFill>
                  <a:latin typeface="Arial"/>
                </a:defRPr>
              </a:lvl6pPr>
              <a:lvl7pPr marL="2743200" algn="l" defTabSz="457200" rtl="0" eaLnBrk="1" latinLnBrk="0" hangingPunct="1">
                <a:defRPr kern="1200">
                  <a:solidFill>
                    <a:srgbClr val="FFFFFF"/>
                  </a:solidFill>
                  <a:latin typeface="Arial"/>
                </a:defRPr>
              </a:lvl7pPr>
              <a:lvl8pPr marL="3200400" algn="l" defTabSz="457200" rtl="0" eaLnBrk="1" latinLnBrk="0" hangingPunct="1">
                <a:defRPr kern="1200">
                  <a:solidFill>
                    <a:srgbClr val="FFFFFF"/>
                  </a:solidFill>
                  <a:latin typeface="Arial"/>
                </a:defRPr>
              </a:lvl8pPr>
              <a:lvl9pPr marL="3657600" algn="l" defTabSz="457200" rtl="0" eaLnBrk="1" latinLnBrk="0" hangingPunct="1">
                <a:defRPr kern="1200">
                  <a:solidFill>
                    <a:srgbClr val="FFFFFF"/>
                  </a:solidFill>
                  <a:latin typeface="Arial"/>
                </a:defRPr>
              </a:lvl9pPr>
            </a:lstStyle>
            <a:p>
              <a:pPr algn="ctr">
                <a:defRPr/>
              </a:pPr>
              <a:r>
                <a:rPr lang="en-GB" sz="1600" i="1" dirty="0" smtClean="0"/>
                <a:t>eCom Business</a:t>
              </a:r>
              <a:endParaRPr lang="en-GB" sz="1600" i="1" dirty="0"/>
            </a:p>
            <a:p>
              <a:pPr algn="ctr">
                <a:defRPr/>
              </a:pPr>
              <a:r>
                <a:rPr lang="en-GB" sz="1600" i="1" dirty="0"/>
                <a:t>Message</a:t>
              </a:r>
            </a:p>
          </p:txBody>
        </p:sp>
        <p:cxnSp>
          <p:nvCxnSpPr>
            <p:cNvPr id="31" name="Straight Arrow Connector 30"/>
            <p:cNvCxnSpPr>
              <a:stCxn id="30" idx="1"/>
              <a:endCxn id="32" idx="3"/>
            </p:cNvCxnSpPr>
            <p:nvPr/>
          </p:nvCxnSpPr>
          <p:spPr>
            <a:xfrm rot="10800000" flipV="1">
              <a:off x="2743200" y="2285999"/>
              <a:ext cx="1066799" cy="1"/>
            </a:xfrm>
            <a:prstGeom prst="straightConnector1">
              <a:avLst/>
            </a:prstGeom>
            <a:noFill/>
            <a:ln w="25400" cap="flat" cmpd="sng" algn="ctr">
              <a:solidFill>
                <a:srgbClr val="002C6C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ounded Rectangle 31"/>
            <p:cNvSpPr/>
            <p:nvPr/>
          </p:nvSpPr>
          <p:spPr>
            <a:xfrm>
              <a:off x="1847231" y="1981200"/>
              <a:ext cx="895969" cy="609600"/>
            </a:xfrm>
            <a:prstGeom prst="roundRect">
              <a:avLst/>
            </a:prstGeom>
            <a:solidFill>
              <a:srgbClr val="F2632A"/>
            </a:solidFill>
            <a:ln w="9525" cap="flat" cmpd="sng" algn="ctr">
              <a:solidFill>
                <a:srgbClr val="BBE0E3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FFFF"/>
                  </a:solidFill>
                  <a:latin typeface="Arial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FFFF"/>
                  </a:solidFill>
                  <a:latin typeface="Arial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FFFF"/>
                  </a:solidFill>
                  <a:latin typeface="Arial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FFFF"/>
                  </a:solidFill>
                  <a:latin typeface="Arial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FFFF"/>
                  </a:solidFill>
                  <a:latin typeface="Arial"/>
                </a:defRPr>
              </a:lvl5pPr>
              <a:lvl6pPr marL="2286000" algn="l" defTabSz="457200" rtl="0" eaLnBrk="1" latinLnBrk="0" hangingPunct="1">
                <a:defRPr kern="1200">
                  <a:solidFill>
                    <a:srgbClr val="FFFFFF"/>
                  </a:solidFill>
                  <a:latin typeface="Arial"/>
                </a:defRPr>
              </a:lvl6pPr>
              <a:lvl7pPr marL="2743200" algn="l" defTabSz="457200" rtl="0" eaLnBrk="1" latinLnBrk="0" hangingPunct="1">
                <a:defRPr kern="1200">
                  <a:solidFill>
                    <a:srgbClr val="FFFFFF"/>
                  </a:solidFill>
                  <a:latin typeface="Arial"/>
                </a:defRPr>
              </a:lvl7pPr>
              <a:lvl8pPr marL="3200400" algn="l" defTabSz="457200" rtl="0" eaLnBrk="1" latinLnBrk="0" hangingPunct="1">
                <a:defRPr kern="1200">
                  <a:solidFill>
                    <a:srgbClr val="FFFFFF"/>
                  </a:solidFill>
                  <a:latin typeface="Arial"/>
                </a:defRPr>
              </a:lvl8pPr>
              <a:lvl9pPr marL="3657600" algn="l" defTabSz="457200" rtl="0" eaLnBrk="1" latinLnBrk="0" hangingPunct="1">
                <a:defRPr kern="1200">
                  <a:solidFill>
                    <a:srgbClr val="FFFFFF"/>
                  </a:solidFill>
                  <a:latin typeface="Arial"/>
                </a:defRPr>
              </a:lvl9pPr>
            </a:lstStyle>
            <a:p>
              <a:pPr algn="ctr">
                <a:defRPr/>
              </a:pPr>
              <a:r>
                <a:rPr lang="en-GB" dirty="0"/>
                <a:t>SBDH</a:t>
              </a:r>
            </a:p>
          </p:txBody>
        </p:sp>
        <p:sp>
          <p:nvSpPr>
            <p:cNvPr id="33" name="TextBox 70"/>
            <p:cNvSpPr txBox="1">
              <a:spLocks noChangeArrowheads="1"/>
            </p:cNvSpPr>
            <p:nvPr/>
          </p:nvSpPr>
          <p:spPr bwMode="auto">
            <a:xfrm>
              <a:off x="2743200" y="1905000"/>
              <a:ext cx="533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2C6C"/>
                  </a:solidFill>
                  <a:latin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2C6C"/>
                  </a:solidFill>
                  <a:latin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2C6C"/>
                  </a:solidFill>
                  <a:latin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2C6C"/>
                  </a:solidFill>
                  <a:latin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2C6C"/>
                  </a:solidFill>
                  <a:latin typeface="Arial" charset="0"/>
                </a:defRPr>
              </a:lvl5pPr>
              <a:lvl6pPr marL="2286000" algn="l" defTabSz="457200" rtl="0" eaLnBrk="1" latinLnBrk="0" hangingPunct="1">
                <a:defRPr kern="1200">
                  <a:solidFill>
                    <a:srgbClr val="002C6C"/>
                  </a:solidFill>
                  <a:latin typeface="Arial" charset="0"/>
                </a:defRPr>
              </a:lvl6pPr>
              <a:lvl7pPr marL="2743200" algn="l" defTabSz="457200" rtl="0" eaLnBrk="1" latinLnBrk="0" hangingPunct="1">
                <a:defRPr kern="1200">
                  <a:solidFill>
                    <a:srgbClr val="002C6C"/>
                  </a:solidFill>
                  <a:latin typeface="Arial" charset="0"/>
                </a:defRPr>
              </a:lvl7pPr>
              <a:lvl8pPr marL="3200400" algn="l" defTabSz="457200" rtl="0" eaLnBrk="1" latinLnBrk="0" hangingPunct="1">
                <a:defRPr kern="1200">
                  <a:solidFill>
                    <a:srgbClr val="002C6C"/>
                  </a:solidFill>
                  <a:latin typeface="Arial" charset="0"/>
                </a:defRPr>
              </a:lvl8pPr>
              <a:lvl9pPr marL="3657600" algn="l" defTabSz="457200" rtl="0" eaLnBrk="1" latinLnBrk="0" hangingPunct="1">
                <a:defRPr kern="1200">
                  <a:solidFill>
                    <a:srgbClr val="002C6C"/>
                  </a:solidFill>
                  <a:latin typeface="Arial" charset="0"/>
                </a:defRPr>
              </a:lvl9pPr>
            </a:lstStyle>
            <a:p>
              <a:r>
                <a:rPr lang="en-GB" dirty="0"/>
                <a:t>1</a:t>
              </a:r>
            </a:p>
          </p:txBody>
        </p:sp>
        <p:sp>
          <p:nvSpPr>
            <p:cNvPr id="34" name="TextBox 71"/>
            <p:cNvSpPr txBox="1">
              <a:spLocks noChangeArrowheads="1"/>
            </p:cNvSpPr>
            <p:nvPr/>
          </p:nvSpPr>
          <p:spPr bwMode="auto">
            <a:xfrm>
              <a:off x="3276600" y="1828800"/>
              <a:ext cx="6096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2C6C"/>
                  </a:solidFill>
                  <a:latin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2C6C"/>
                  </a:solidFill>
                  <a:latin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2C6C"/>
                  </a:solidFill>
                  <a:latin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2C6C"/>
                  </a:solidFill>
                  <a:latin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2C6C"/>
                  </a:solidFill>
                  <a:latin typeface="Arial" charset="0"/>
                </a:defRPr>
              </a:lvl5pPr>
              <a:lvl6pPr marL="2286000" algn="l" defTabSz="457200" rtl="0" eaLnBrk="1" latinLnBrk="0" hangingPunct="1">
                <a:defRPr kern="1200">
                  <a:solidFill>
                    <a:srgbClr val="002C6C"/>
                  </a:solidFill>
                  <a:latin typeface="Arial" charset="0"/>
                </a:defRPr>
              </a:lvl6pPr>
              <a:lvl7pPr marL="2743200" algn="l" defTabSz="457200" rtl="0" eaLnBrk="1" latinLnBrk="0" hangingPunct="1">
                <a:defRPr kern="1200">
                  <a:solidFill>
                    <a:srgbClr val="002C6C"/>
                  </a:solidFill>
                  <a:latin typeface="Arial" charset="0"/>
                </a:defRPr>
              </a:lvl7pPr>
              <a:lvl8pPr marL="3200400" algn="l" defTabSz="457200" rtl="0" eaLnBrk="1" latinLnBrk="0" hangingPunct="1">
                <a:defRPr kern="1200">
                  <a:solidFill>
                    <a:srgbClr val="002C6C"/>
                  </a:solidFill>
                  <a:latin typeface="Arial" charset="0"/>
                </a:defRPr>
              </a:lvl8pPr>
              <a:lvl9pPr marL="3657600" algn="l" defTabSz="457200" rtl="0" eaLnBrk="1" latinLnBrk="0" hangingPunct="1">
                <a:defRPr kern="1200">
                  <a:solidFill>
                    <a:srgbClr val="002C6C"/>
                  </a:solidFill>
                  <a:latin typeface="Arial" charset="0"/>
                </a:defRPr>
              </a:lvl9pPr>
            </a:lstStyle>
            <a:p>
              <a:r>
                <a:rPr lang="en-GB" i="1"/>
                <a:t>root</a:t>
              </a:r>
            </a:p>
          </p:txBody>
        </p:sp>
        <p:sp>
          <p:nvSpPr>
            <p:cNvPr id="35" name="TextBox 72"/>
            <p:cNvSpPr txBox="1">
              <a:spLocks noChangeArrowheads="1"/>
            </p:cNvSpPr>
            <p:nvPr/>
          </p:nvSpPr>
          <p:spPr bwMode="auto">
            <a:xfrm>
              <a:off x="3801883" y="1210513"/>
              <a:ext cx="1842156" cy="593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2C6C"/>
                  </a:solidFill>
                  <a:latin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2C6C"/>
                  </a:solidFill>
                  <a:latin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2C6C"/>
                  </a:solidFill>
                  <a:latin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2C6C"/>
                  </a:solidFill>
                  <a:latin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2C6C"/>
                  </a:solidFill>
                  <a:latin typeface="Arial" charset="0"/>
                </a:defRPr>
              </a:lvl5pPr>
              <a:lvl6pPr marL="2286000" algn="l" defTabSz="457200" rtl="0" eaLnBrk="1" latinLnBrk="0" hangingPunct="1">
                <a:defRPr kern="1200">
                  <a:solidFill>
                    <a:srgbClr val="002C6C"/>
                  </a:solidFill>
                  <a:latin typeface="Arial" charset="0"/>
                </a:defRPr>
              </a:lvl6pPr>
              <a:lvl7pPr marL="2743200" algn="l" defTabSz="457200" rtl="0" eaLnBrk="1" latinLnBrk="0" hangingPunct="1">
                <a:defRPr kern="1200">
                  <a:solidFill>
                    <a:srgbClr val="002C6C"/>
                  </a:solidFill>
                  <a:latin typeface="Arial" charset="0"/>
                </a:defRPr>
              </a:lvl7pPr>
              <a:lvl8pPr marL="3200400" algn="l" defTabSz="457200" rtl="0" eaLnBrk="1" latinLnBrk="0" hangingPunct="1">
                <a:defRPr kern="1200">
                  <a:solidFill>
                    <a:srgbClr val="002C6C"/>
                  </a:solidFill>
                  <a:latin typeface="Arial" charset="0"/>
                </a:defRPr>
              </a:lvl8pPr>
              <a:lvl9pPr marL="3657600" algn="l" defTabSz="457200" rtl="0" eaLnBrk="1" latinLnBrk="0" hangingPunct="1">
                <a:defRPr kern="1200">
                  <a:solidFill>
                    <a:srgbClr val="002C6C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GB" sz="1400" dirty="0" smtClean="0"/>
                <a:t>OrderMessage</a:t>
              </a:r>
            </a:p>
            <a:p>
              <a:pPr algn="ctr"/>
              <a:r>
                <a:rPr lang="en-GB" sz="1400" dirty="0" err="1" smtClean="0"/>
                <a:t>InvoiceMessage</a:t>
              </a:r>
              <a:endParaRPr lang="en-GB" sz="1400" dirty="0" smtClean="0"/>
            </a:p>
          </p:txBody>
        </p:sp>
        <p:cxnSp>
          <p:nvCxnSpPr>
            <p:cNvPr id="36" name="Straight Arrow Connector 35"/>
            <p:cNvCxnSpPr>
              <a:stCxn id="30" idx="2"/>
            </p:cNvCxnSpPr>
            <p:nvPr/>
          </p:nvCxnSpPr>
          <p:spPr>
            <a:xfrm rot="5400000">
              <a:off x="3873569" y="3326779"/>
              <a:ext cx="1320111" cy="552"/>
            </a:xfrm>
            <a:prstGeom prst="straightConnector1">
              <a:avLst/>
            </a:prstGeom>
            <a:noFill/>
            <a:ln w="25400" cap="flat" cmpd="sng" algn="ctr">
              <a:solidFill>
                <a:srgbClr val="002C6C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0" name="Picture 3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4850" y="4095750"/>
            <a:ext cx="4629150" cy="1600200"/>
          </a:xfrm>
          <a:prstGeom prst="rect">
            <a:avLst/>
          </a:prstGeom>
          <a:noFill/>
        </p:spPr>
      </p:pic>
      <p:sp>
        <p:nvSpPr>
          <p:cNvPr id="41" name="Oval 40"/>
          <p:cNvSpPr/>
          <p:nvPr/>
        </p:nvSpPr>
        <p:spPr bwMode="auto">
          <a:xfrm>
            <a:off x="0" y="3829050"/>
            <a:ext cx="1409700" cy="733425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rgbClr val="002C6C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0" y="3557239"/>
            <a:ext cx="1951463" cy="128239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rgbClr val="002C6C"/>
              </a:solidFill>
              <a:effectLst/>
              <a:latin typeface="Arial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-1" y="3746810"/>
            <a:ext cx="1471962" cy="791736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rgbClr val="002C6C"/>
              </a:solidFill>
              <a:effectLst/>
              <a:latin typeface="Arial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6436773" y="4316506"/>
            <a:ext cx="2559309" cy="69728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rgbClr val="002C6C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170879" y="112713"/>
            <a:ext cx="7973122" cy="762000"/>
          </a:xfrm>
        </p:spPr>
        <p:txBody>
          <a:bodyPr/>
          <a:lstStyle/>
          <a:p>
            <a:r>
              <a:rPr lang="en-GB" dirty="0" smtClean="0"/>
              <a:t>Transport and routing component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4" y="1149927"/>
            <a:ext cx="8963892" cy="5518502"/>
          </a:xfrm>
        </p:spPr>
        <p:txBody>
          <a:bodyPr/>
          <a:lstStyle/>
          <a:p>
            <a:pPr marL="263525" indent="-263525">
              <a:lnSpc>
                <a:spcPct val="11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GB" sz="2200" dirty="0" smtClean="0">
                <a:cs typeface="Times New Roman" pitchFamily="18" charset="0"/>
              </a:rPr>
              <a:t>SBDH is provides functionality similar to UNH &amp; UNB in EANCOM</a:t>
            </a:r>
          </a:p>
          <a:p>
            <a:pPr marL="263525" indent="-263525">
              <a:lnSpc>
                <a:spcPct val="11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GB" sz="2200" dirty="0" smtClean="0">
                <a:cs typeface="Times New Roman" pitchFamily="18" charset="0"/>
              </a:rPr>
              <a:t>SBDH contains information for communication applications:</a:t>
            </a:r>
            <a:endParaRPr lang="en-GB" sz="2200" dirty="0" smtClean="0"/>
          </a:p>
          <a:p>
            <a:pPr marL="444500" lvl="1" indent="-265113">
              <a:lnSpc>
                <a:spcPct val="11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GB" sz="2000" b="1" dirty="0" smtClean="0">
                <a:cs typeface="Times New Roman" pitchFamily="18" charset="0"/>
              </a:rPr>
              <a:t>Document Routing</a:t>
            </a:r>
            <a:r>
              <a:rPr lang="en-GB" sz="2000" dirty="0" smtClean="0">
                <a:cs typeface="Times New Roman" pitchFamily="18" charset="0"/>
              </a:rPr>
              <a:t> - identifies message sender and receiver; used by message exchange hubs, marketplaces, etc.</a:t>
            </a:r>
          </a:p>
          <a:p>
            <a:pPr marL="444500" lvl="1" indent="-265113">
              <a:lnSpc>
                <a:spcPct val="11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GB" sz="2000" b="1" dirty="0" smtClean="0">
                <a:cs typeface="Times New Roman" pitchFamily="18" charset="0"/>
              </a:rPr>
              <a:t>Document Identification</a:t>
            </a:r>
            <a:r>
              <a:rPr lang="en-GB" sz="2000" dirty="0" smtClean="0">
                <a:cs typeface="Times New Roman" pitchFamily="18" charset="0"/>
              </a:rPr>
              <a:t> - used by the middleware to identify and route the message to the appropriate business application without opening it</a:t>
            </a:r>
            <a:r>
              <a:rPr lang="en-GB" sz="2000" dirty="0" smtClean="0"/>
              <a:t> </a:t>
            </a:r>
            <a:endParaRPr lang="en-GB" sz="2000" dirty="0" smtClean="0">
              <a:cs typeface="Times New Roman" pitchFamily="18" charset="0"/>
            </a:endParaRPr>
          </a:p>
          <a:p>
            <a:pPr marL="444500" lvl="1" indent="-265113">
              <a:lnSpc>
                <a:spcPct val="11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GB" sz="2000" b="1" dirty="0" smtClean="0">
                <a:cs typeface="Times New Roman" pitchFamily="18" charset="0"/>
              </a:rPr>
              <a:t>Document Processing Context</a:t>
            </a:r>
            <a:r>
              <a:rPr lang="en-GB" sz="2000" dirty="0" smtClean="0">
                <a:cs typeface="Times New Roman" pitchFamily="18" charset="0"/>
              </a:rPr>
              <a:t> - parameters for processing the business document in the context of a business choreography exchange</a:t>
            </a:r>
          </a:p>
          <a:p>
            <a:pPr marL="444500" lvl="1" indent="-265113">
              <a:lnSpc>
                <a:spcPct val="11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GB" sz="2000" b="1" dirty="0" smtClean="0">
                <a:cs typeface="Times New Roman" pitchFamily="18" charset="0"/>
              </a:rPr>
              <a:t>Payload</a:t>
            </a:r>
            <a:r>
              <a:rPr lang="en-GB" sz="2000" dirty="0" smtClean="0">
                <a:cs typeface="Times New Roman" pitchFamily="18" charset="0"/>
              </a:rPr>
              <a:t> – container for the business document</a:t>
            </a:r>
          </a:p>
          <a:p>
            <a:pPr marL="444500" lvl="1" indent="-265113">
              <a:lnSpc>
                <a:spcPct val="110000"/>
              </a:lnSpc>
              <a:spcBef>
                <a:spcPts val="300"/>
              </a:spcBef>
              <a:buFont typeface="Arial" charset="0"/>
              <a:buChar char="•"/>
            </a:pPr>
            <a:endParaRPr lang="en-GB" sz="1100" dirty="0" smtClean="0"/>
          </a:p>
          <a:p>
            <a:pPr marL="177800" lvl="0" indent="-177800">
              <a:lnSpc>
                <a:spcPct val="110000"/>
              </a:lnSpc>
              <a:spcBef>
                <a:spcPts val="300"/>
              </a:spcBef>
            </a:pPr>
            <a:r>
              <a:rPr lang="en-GB" sz="1800" kern="1200" dirty="0" smtClean="0">
                <a:latin typeface="Arial" charset="0"/>
                <a:cs typeface="Arial" charset="0"/>
                <a:hlinkClick r:id="rId2"/>
              </a:rPr>
              <a:t>www.gs1.org/docs/gsmp/xml/sbdh/SBDH_v1.3_Technical_Implementation_Guide.pdf</a:t>
            </a:r>
            <a:endParaRPr lang="en-GB" sz="1800" kern="1200" dirty="0" smtClean="0">
              <a:latin typeface="Arial" charset="0"/>
              <a:cs typeface="Arial" charset="0"/>
            </a:endParaRPr>
          </a:p>
          <a:p>
            <a:pPr marL="177800" lvl="0" indent="-177800">
              <a:lnSpc>
                <a:spcPct val="110000"/>
              </a:lnSpc>
              <a:spcBef>
                <a:spcPts val="300"/>
              </a:spcBef>
            </a:pPr>
            <a:endParaRPr lang="en-GB" sz="1800" kern="1200" dirty="0" smtClean="0">
              <a:latin typeface="Arial" charset="0"/>
              <a:cs typeface="Arial" charset="0"/>
            </a:endParaRPr>
          </a:p>
          <a:p>
            <a:pPr marL="44450" indent="-265113">
              <a:lnSpc>
                <a:spcPct val="11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GB" sz="2200" dirty="0" smtClean="0">
                <a:cs typeface="Times New Roman" pitchFamily="18" charset="0"/>
              </a:rPr>
              <a:t>SBDH guide for XML 3.0 has been updated:</a:t>
            </a:r>
          </a:p>
          <a:p>
            <a:pPr marL="444500" lvl="1" indent="-265113">
              <a:lnSpc>
                <a:spcPct val="11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GB" sz="2000" dirty="0" smtClean="0">
                <a:cs typeface="Times New Roman" pitchFamily="18" charset="0"/>
              </a:rPr>
              <a:t>Value ‘EAN.UCC‘ replaced by ‘GS1’ – consistent with GS1 branding</a:t>
            </a:r>
          </a:p>
          <a:p>
            <a:pPr marL="444500" lvl="1" indent="-265113">
              <a:lnSpc>
                <a:spcPct val="11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GB" sz="2000" dirty="0" smtClean="0">
                <a:cs typeface="Times New Roman" pitchFamily="18" charset="0"/>
              </a:rPr>
              <a:t>Schema Guide version added – following user requirement</a:t>
            </a:r>
          </a:p>
          <a:p>
            <a:pPr marL="177800" lvl="0" indent="-177800">
              <a:lnSpc>
                <a:spcPct val="110000"/>
              </a:lnSpc>
              <a:spcBef>
                <a:spcPts val="300"/>
              </a:spcBef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942136" y="4422121"/>
            <a:ext cx="7286625" cy="2047875"/>
            <a:chOff x="942136" y="4112840"/>
            <a:chExt cx="7286625" cy="2047875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42136" y="4112840"/>
              <a:ext cx="7286625" cy="2047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5" name="Straight Arrow Connector 14"/>
            <p:cNvCxnSpPr/>
            <p:nvPr/>
          </p:nvCxnSpPr>
          <p:spPr bwMode="auto">
            <a:xfrm>
              <a:off x="5069541" y="5136776"/>
              <a:ext cx="201706" cy="1588"/>
            </a:xfrm>
            <a:prstGeom prst="straightConnector1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5015752" y="5123329"/>
              <a:ext cx="306593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170879" y="112713"/>
            <a:ext cx="7973122" cy="762000"/>
          </a:xfrm>
        </p:spPr>
        <p:txBody>
          <a:bodyPr/>
          <a:lstStyle/>
          <a:p>
            <a:r>
              <a:rPr lang="en-GB" dirty="0" smtClean="0"/>
              <a:t>Document 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75" y="1250576"/>
            <a:ext cx="8924925" cy="3166947"/>
          </a:xfrm>
        </p:spPr>
        <p:txBody>
          <a:bodyPr/>
          <a:lstStyle/>
          <a:p>
            <a:pPr marL="265113" indent="-265113">
              <a:lnSpc>
                <a:spcPct val="11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GB" sz="2200" dirty="0" smtClean="0">
                <a:cs typeface="Times New Roman" pitchFamily="18" charset="0"/>
              </a:rPr>
              <a:t>Document actions – specify what action should be performed on the business document by the processing application</a:t>
            </a:r>
          </a:p>
          <a:p>
            <a:pPr marL="665163" lvl="1" indent="-265113">
              <a:lnSpc>
                <a:spcPct val="11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GB" sz="2000" dirty="0" smtClean="0">
                <a:cs typeface="Times New Roman" pitchFamily="18" charset="0"/>
              </a:rPr>
              <a:t>ADD</a:t>
            </a:r>
          </a:p>
          <a:p>
            <a:pPr marL="665163" lvl="1" indent="-265113">
              <a:lnSpc>
                <a:spcPct val="11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GB" sz="2000" dirty="0" smtClean="0">
                <a:cs typeface="Times New Roman" pitchFamily="18" charset="0"/>
              </a:rPr>
              <a:t>CHANGE_BY_REFRESH</a:t>
            </a:r>
          </a:p>
          <a:p>
            <a:pPr marL="665163" lvl="1" indent="-265113">
              <a:lnSpc>
                <a:spcPct val="11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GB" sz="2000" dirty="0" smtClean="0">
                <a:cs typeface="Times New Roman" pitchFamily="18" charset="0"/>
              </a:rPr>
              <a:t>DELETE</a:t>
            </a:r>
          </a:p>
          <a:p>
            <a:pPr marL="265113" indent="-265113">
              <a:lnSpc>
                <a:spcPct val="11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GB" sz="2200" dirty="0" smtClean="0">
                <a:cs typeface="Times New Roman" pitchFamily="18" charset="0"/>
              </a:rPr>
              <a:t>In MR2 they were defined as Commands in the Service Layer</a:t>
            </a:r>
          </a:p>
          <a:p>
            <a:pPr marL="265113" indent="-265113">
              <a:lnSpc>
                <a:spcPct val="11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GB" sz="2200" dirty="0" smtClean="0">
                <a:cs typeface="Times New Roman" pitchFamily="18" charset="0"/>
              </a:rPr>
              <a:t>In MR3 Actions are a part of the Document component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170879" y="112713"/>
            <a:ext cx="7973122" cy="762000"/>
          </a:xfrm>
        </p:spPr>
        <p:txBody>
          <a:bodyPr/>
          <a:lstStyle/>
          <a:p>
            <a:r>
              <a:rPr lang="en-US" dirty="0" smtClean="0"/>
              <a:t>Batching of business documents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75" y="858653"/>
            <a:ext cx="8924925" cy="3166947"/>
          </a:xfrm>
        </p:spPr>
        <p:txBody>
          <a:bodyPr/>
          <a:lstStyle/>
          <a:p>
            <a:pPr marL="177800" indent="-177800">
              <a:lnSpc>
                <a:spcPct val="11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200" dirty="0" smtClean="0"/>
              <a:t>The architecture allows for batching business documents – transmitting them in one message:</a:t>
            </a:r>
          </a:p>
          <a:p>
            <a:pPr marL="534988" lvl="1" indent="-268288">
              <a:lnSpc>
                <a:spcPct val="11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up to 10,000 documents per one message</a:t>
            </a:r>
          </a:p>
          <a:p>
            <a:pPr marL="534988" lvl="1" indent="-268288">
              <a:lnSpc>
                <a:spcPct val="11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only one type of documents, e.g. only Orders or only Invoices</a:t>
            </a:r>
          </a:p>
          <a:p>
            <a:pPr marL="534988" lvl="1" indent="-268288">
              <a:lnSpc>
                <a:spcPct val="11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mixing various types of documents is not allowed</a:t>
            </a:r>
            <a:endParaRPr lang="en-GB" sz="2000" dirty="0" smtClean="0"/>
          </a:p>
        </p:txBody>
      </p:sp>
      <p:grpSp>
        <p:nvGrpSpPr>
          <p:cNvPr id="73730" name="Group 2"/>
          <p:cNvGrpSpPr>
            <a:grpSpLocks/>
          </p:cNvGrpSpPr>
          <p:nvPr/>
        </p:nvGrpSpPr>
        <p:grpSpPr bwMode="auto">
          <a:xfrm>
            <a:off x="2976677" y="3066587"/>
            <a:ext cx="2888864" cy="3512447"/>
            <a:chOff x="4634" y="9903"/>
            <a:chExt cx="3100" cy="3654"/>
          </a:xfrm>
        </p:grpSpPr>
        <p:sp>
          <p:nvSpPr>
            <p:cNvPr id="73731" name="Rectangle 3"/>
            <p:cNvSpPr>
              <a:spLocks noChangeArrowheads="1"/>
            </p:cNvSpPr>
            <p:nvPr/>
          </p:nvSpPr>
          <p:spPr bwMode="auto">
            <a:xfrm>
              <a:off x="4641" y="9903"/>
              <a:ext cx="3093" cy="3654"/>
            </a:xfrm>
            <a:prstGeom prst="rect">
              <a:avLst/>
            </a:prstGeom>
            <a:solidFill>
              <a:srgbClr val="FFAC33"/>
            </a:solidFill>
            <a:ln w="38100" cmpd="dbl">
              <a:solidFill>
                <a:srgbClr val="8E918B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2800"/>
            </a:p>
          </p:txBody>
        </p:sp>
        <p:sp>
          <p:nvSpPr>
            <p:cNvPr id="73732" name="Rectangle 4"/>
            <p:cNvSpPr>
              <a:spLocks noChangeArrowheads="1"/>
            </p:cNvSpPr>
            <p:nvPr/>
          </p:nvSpPr>
          <p:spPr bwMode="auto">
            <a:xfrm>
              <a:off x="4634" y="10005"/>
              <a:ext cx="3073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1" i="0" u="none" strike="noStrike" cap="none" normalizeH="0" baseline="0" smtClean="0">
                  <a:ln>
                    <a:noFill/>
                  </a:ln>
                  <a:solidFill>
                    <a:srgbClr val="002C6C"/>
                  </a:solidFill>
                  <a:effectLst/>
                  <a:latin typeface="Arial" pitchFamily="34" charset="0"/>
                  <a:cs typeface="Arial" pitchFamily="34" charset="0"/>
                </a:rPr>
                <a:t>Message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3733" name="Group 5"/>
            <p:cNvGrpSpPr>
              <a:grpSpLocks/>
            </p:cNvGrpSpPr>
            <p:nvPr/>
          </p:nvGrpSpPr>
          <p:grpSpPr bwMode="auto">
            <a:xfrm>
              <a:off x="4793" y="10334"/>
              <a:ext cx="2729" cy="499"/>
              <a:chOff x="4793" y="10484"/>
              <a:chExt cx="2729" cy="499"/>
            </a:xfrm>
          </p:grpSpPr>
          <p:sp>
            <p:nvSpPr>
              <p:cNvPr id="73734" name="Rectangle 6"/>
              <p:cNvSpPr>
                <a:spLocks noChangeArrowheads="1"/>
              </p:cNvSpPr>
              <p:nvPr/>
            </p:nvSpPr>
            <p:spPr bwMode="auto">
              <a:xfrm>
                <a:off x="4816" y="10484"/>
                <a:ext cx="2706" cy="499"/>
              </a:xfrm>
              <a:prstGeom prst="rect">
                <a:avLst/>
              </a:prstGeom>
              <a:solidFill>
                <a:srgbClr val="8DB3E2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2800"/>
              </a:p>
            </p:txBody>
          </p:sp>
          <p:sp>
            <p:nvSpPr>
              <p:cNvPr id="73735" name="Rectangle 7"/>
              <p:cNvSpPr>
                <a:spLocks noChangeArrowheads="1"/>
              </p:cNvSpPr>
              <p:nvPr/>
            </p:nvSpPr>
            <p:spPr bwMode="auto">
              <a:xfrm>
                <a:off x="4793" y="10574"/>
                <a:ext cx="2695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20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6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SBDH</a:t>
                </a: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3736" name="Group 8"/>
            <p:cNvGrpSpPr>
              <a:grpSpLocks/>
            </p:cNvGrpSpPr>
            <p:nvPr/>
          </p:nvGrpSpPr>
          <p:grpSpPr bwMode="auto">
            <a:xfrm>
              <a:off x="4828" y="12946"/>
              <a:ext cx="2735" cy="467"/>
              <a:chOff x="4873" y="13191"/>
              <a:chExt cx="2555" cy="390"/>
            </a:xfrm>
          </p:grpSpPr>
          <p:sp>
            <p:nvSpPr>
              <p:cNvPr id="73737" name="Freeform 9"/>
              <p:cNvSpPr>
                <a:spLocks/>
              </p:cNvSpPr>
              <p:nvPr/>
            </p:nvSpPr>
            <p:spPr bwMode="auto">
              <a:xfrm>
                <a:off x="4873" y="13191"/>
                <a:ext cx="2555" cy="390"/>
              </a:xfrm>
              <a:custGeom>
                <a:avLst/>
                <a:gdLst/>
                <a:ahLst/>
                <a:cxnLst>
                  <a:cxn ang="0">
                    <a:pos x="70" y="0"/>
                  </a:cxn>
                  <a:cxn ang="0">
                    <a:pos x="57" y="2"/>
                  </a:cxn>
                  <a:cxn ang="0">
                    <a:pos x="43" y="5"/>
                  </a:cxn>
                  <a:cxn ang="0">
                    <a:pos x="32" y="11"/>
                  </a:cxn>
                  <a:cxn ang="0">
                    <a:pos x="21" y="20"/>
                  </a:cxn>
                  <a:cxn ang="0">
                    <a:pos x="11" y="31"/>
                  </a:cxn>
                  <a:cxn ang="0">
                    <a:pos x="5" y="42"/>
                  </a:cxn>
                  <a:cxn ang="0">
                    <a:pos x="2" y="54"/>
                  </a:cxn>
                  <a:cxn ang="0">
                    <a:pos x="0" y="67"/>
                  </a:cxn>
                  <a:cxn ang="0">
                    <a:pos x="0" y="339"/>
                  </a:cxn>
                  <a:cxn ang="0">
                    <a:pos x="2" y="354"/>
                  </a:cxn>
                  <a:cxn ang="0">
                    <a:pos x="5" y="366"/>
                  </a:cxn>
                  <a:cxn ang="0">
                    <a:pos x="11" y="377"/>
                  </a:cxn>
                  <a:cxn ang="0">
                    <a:pos x="21" y="388"/>
                  </a:cxn>
                  <a:cxn ang="0">
                    <a:pos x="32" y="397"/>
                  </a:cxn>
                  <a:cxn ang="0">
                    <a:pos x="43" y="403"/>
                  </a:cxn>
                  <a:cxn ang="0">
                    <a:pos x="57" y="406"/>
                  </a:cxn>
                  <a:cxn ang="0">
                    <a:pos x="70" y="408"/>
                  </a:cxn>
                  <a:cxn ang="0">
                    <a:pos x="1924" y="408"/>
                  </a:cxn>
                  <a:cxn ang="0">
                    <a:pos x="1939" y="406"/>
                  </a:cxn>
                  <a:cxn ang="0">
                    <a:pos x="1953" y="403"/>
                  </a:cxn>
                  <a:cxn ang="0">
                    <a:pos x="1964" y="397"/>
                  </a:cxn>
                  <a:cxn ang="0">
                    <a:pos x="1975" y="388"/>
                  </a:cxn>
                  <a:cxn ang="0">
                    <a:pos x="1985" y="377"/>
                  </a:cxn>
                  <a:cxn ang="0">
                    <a:pos x="1991" y="366"/>
                  </a:cxn>
                  <a:cxn ang="0">
                    <a:pos x="1994" y="354"/>
                  </a:cxn>
                  <a:cxn ang="0">
                    <a:pos x="1996" y="339"/>
                  </a:cxn>
                  <a:cxn ang="0">
                    <a:pos x="1996" y="67"/>
                  </a:cxn>
                  <a:cxn ang="0">
                    <a:pos x="1994" y="54"/>
                  </a:cxn>
                  <a:cxn ang="0">
                    <a:pos x="1991" y="42"/>
                  </a:cxn>
                  <a:cxn ang="0">
                    <a:pos x="1985" y="31"/>
                  </a:cxn>
                  <a:cxn ang="0">
                    <a:pos x="1975" y="20"/>
                  </a:cxn>
                  <a:cxn ang="0">
                    <a:pos x="1964" y="11"/>
                  </a:cxn>
                  <a:cxn ang="0">
                    <a:pos x="1953" y="5"/>
                  </a:cxn>
                  <a:cxn ang="0">
                    <a:pos x="1939" y="2"/>
                  </a:cxn>
                  <a:cxn ang="0">
                    <a:pos x="1924" y="0"/>
                  </a:cxn>
                  <a:cxn ang="0">
                    <a:pos x="70" y="0"/>
                  </a:cxn>
                </a:cxnLst>
                <a:rect l="0" t="0" r="r" b="b"/>
                <a:pathLst>
                  <a:path w="1996" h="408">
                    <a:moveTo>
                      <a:pt x="70" y="0"/>
                    </a:moveTo>
                    <a:lnTo>
                      <a:pt x="57" y="2"/>
                    </a:lnTo>
                    <a:lnTo>
                      <a:pt x="43" y="5"/>
                    </a:lnTo>
                    <a:lnTo>
                      <a:pt x="32" y="11"/>
                    </a:lnTo>
                    <a:lnTo>
                      <a:pt x="21" y="20"/>
                    </a:lnTo>
                    <a:lnTo>
                      <a:pt x="11" y="31"/>
                    </a:lnTo>
                    <a:lnTo>
                      <a:pt x="5" y="42"/>
                    </a:lnTo>
                    <a:lnTo>
                      <a:pt x="2" y="54"/>
                    </a:lnTo>
                    <a:lnTo>
                      <a:pt x="0" y="67"/>
                    </a:lnTo>
                    <a:lnTo>
                      <a:pt x="0" y="339"/>
                    </a:lnTo>
                    <a:lnTo>
                      <a:pt x="2" y="354"/>
                    </a:lnTo>
                    <a:lnTo>
                      <a:pt x="5" y="366"/>
                    </a:lnTo>
                    <a:lnTo>
                      <a:pt x="11" y="377"/>
                    </a:lnTo>
                    <a:lnTo>
                      <a:pt x="21" y="388"/>
                    </a:lnTo>
                    <a:lnTo>
                      <a:pt x="32" y="397"/>
                    </a:lnTo>
                    <a:lnTo>
                      <a:pt x="43" y="403"/>
                    </a:lnTo>
                    <a:lnTo>
                      <a:pt x="57" y="406"/>
                    </a:lnTo>
                    <a:lnTo>
                      <a:pt x="70" y="408"/>
                    </a:lnTo>
                    <a:lnTo>
                      <a:pt x="1924" y="408"/>
                    </a:lnTo>
                    <a:lnTo>
                      <a:pt x="1939" y="406"/>
                    </a:lnTo>
                    <a:lnTo>
                      <a:pt x="1953" y="403"/>
                    </a:lnTo>
                    <a:lnTo>
                      <a:pt x="1964" y="397"/>
                    </a:lnTo>
                    <a:lnTo>
                      <a:pt x="1975" y="388"/>
                    </a:lnTo>
                    <a:lnTo>
                      <a:pt x="1985" y="377"/>
                    </a:lnTo>
                    <a:lnTo>
                      <a:pt x="1991" y="366"/>
                    </a:lnTo>
                    <a:lnTo>
                      <a:pt x="1994" y="354"/>
                    </a:lnTo>
                    <a:lnTo>
                      <a:pt x="1996" y="339"/>
                    </a:lnTo>
                    <a:lnTo>
                      <a:pt x="1996" y="67"/>
                    </a:lnTo>
                    <a:lnTo>
                      <a:pt x="1994" y="54"/>
                    </a:lnTo>
                    <a:lnTo>
                      <a:pt x="1991" y="42"/>
                    </a:lnTo>
                    <a:lnTo>
                      <a:pt x="1985" y="31"/>
                    </a:lnTo>
                    <a:lnTo>
                      <a:pt x="1975" y="20"/>
                    </a:lnTo>
                    <a:lnTo>
                      <a:pt x="1964" y="11"/>
                    </a:lnTo>
                    <a:lnTo>
                      <a:pt x="1953" y="5"/>
                    </a:lnTo>
                    <a:lnTo>
                      <a:pt x="1939" y="2"/>
                    </a:lnTo>
                    <a:lnTo>
                      <a:pt x="1924" y="0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91EE2A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2800"/>
              </a:p>
            </p:txBody>
          </p:sp>
          <p:sp>
            <p:nvSpPr>
              <p:cNvPr id="73738" name="Rectangle 10"/>
              <p:cNvSpPr>
                <a:spLocks noChangeArrowheads="1"/>
              </p:cNvSpPr>
              <p:nvPr/>
            </p:nvSpPr>
            <p:spPr bwMode="auto">
              <a:xfrm>
                <a:off x="4902" y="13299"/>
                <a:ext cx="251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003366"/>
                    </a:solidFill>
                    <a:effectLst/>
                    <a:latin typeface="Arial" pitchFamily="34" charset="0"/>
                    <a:cs typeface="Arial" pitchFamily="34" charset="0"/>
                  </a:rPr>
                  <a:t>Business Document</a:t>
                </a: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002C6C"/>
                    </a:solidFill>
                    <a:effectLst/>
                    <a:latin typeface="Arial" pitchFamily="34" charset="0"/>
                    <a:cs typeface="Arial" pitchFamily="34" charset="0"/>
                  </a:rPr>
                  <a:t> 10,000</a:t>
                </a:r>
                <a:endPara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3739" name="Group 11"/>
            <p:cNvGrpSpPr>
              <a:grpSpLocks/>
            </p:cNvGrpSpPr>
            <p:nvPr/>
          </p:nvGrpSpPr>
          <p:grpSpPr bwMode="auto">
            <a:xfrm>
              <a:off x="4828" y="10920"/>
              <a:ext cx="2735" cy="467"/>
              <a:chOff x="4873" y="13277"/>
              <a:chExt cx="2555" cy="390"/>
            </a:xfrm>
          </p:grpSpPr>
          <p:sp>
            <p:nvSpPr>
              <p:cNvPr id="73740" name="Freeform 12"/>
              <p:cNvSpPr>
                <a:spLocks/>
              </p:cNvSpPr>
              <p:nvPr/>
            </p:nvSpPr>
            <p:spPr bwMode="auto">
              <a:xfrm>
                <a:off x="4873" y="13277"/>
                <a:ext cx="2555" cy="390"/>
              </a:xfrm>
              <a:custGeom>
                <a:avLst/>
                <a:gdLst/>
                <a:ahLst/>
                <a:cxnLst>
                  <a:cxn ang="0">
                    <a:pos x="70" y="0"/>
                  </a:cxn>
                  <a:cxn ang="0">
                    <a:pos x="57" y="2"/>
                  </a:cxn>
                  <a:cxn ang="0">
                    <a:pos x="43" y="5"/>
                  </a:cxn>
                  <a:cxn ang="0">
                    <a:pos x="32" y="11"/>
                  </a:cxn>
                  <a:cxn ang="0">
                    <a:pos x="21" y="20"/>
                  </a:cxn>
                  <a:cxn ang="0">
                    <a:pos x="11" y="31"/>
                  </a:cxn>
                  <a:cxn ang="0">
                    <a:pos x="5" y="42"/>
                  </a:cxn>
                  <a:cxn ang="0">
                    <a:pos x="2" y="54"/>
                  </a:cxn>
                  <a:cxn ang="0">
                    <a:pos x="0" y="67"/>
                  </a:cxn>
                  <a:cxn ang="0">
                    <a:pos x="0" y="339"/>
                  </a:cxn>
                  <a:cxn ang="0">
                    <a:pos x="2" y="354"/>
                  </a:cxn>
                  <a:cxn ang="0">
                    <a:pos x="5" y="366"/>
                  </a:cxn>
                  <a:cxn ang="0">
                    <a:pos x="11" y="377"/>
                  </a:cxn>
                  <a:cxn ang="0">
                    <a:pos x="21" y="388"/>
                  </a:cxn>
                  <a:cxn ang="0">
                    <a:pos x="32" y="397"/>
                  </a:cxn>
                  <a:cxn ang="0">
                    <a:pos x="43" y="403"/>
                  </a:cxn>
                  <a:cxn ang="0">
                    <a:pos x="57" y="406"/>
                  </a:cxn>
                  <a:cxn ang="0">
                    <a:pos x="70" y="408"/>
                  </a:cxn>
                  <a:cxn ang="0">
                    <a:pos x="1924" y="408"/>
                  </a:cxn>
                  <a:cxn ang="0">
                    <a:pos x="1939" y="406"/>
                  </a:cxn>
                  <a:cxn ang="0">
                    <a:pos x="1953" y="403"/>
                  </a:cxn>
                  <a:cxn ang="0">
                    <a:pos x="1964" y="397"/>
                  </a:cxn>
                  <a:cxn ang="0">
                    <a:pos x="1975" y="388"/>
                  </a:cxn>
                  <a:cxn ang="0">
                    <a:pos x="1985" y="377"/>
                  </a:cxn>
                  <a:cxn ang="0">
                    <a:pos x="1991" y="366"/>
                  </a:cxn>
                  <a:cxn ang="0">
                    <a:pos x="1994" y="354"/>
                  </a:cxn>
                  <a:cxn ang="0">
                    <a:pos x="1996" y="339"/>
                  </a:cxn>
                  <a:cxn ang="0">
                    <a:pos x="1996" y="67"/>
                  </a:cxn>
                  <a:cxn ang="0">
                    <a:pos x="1994" y="54"/>
                  </a:cxn>
                  <a:cxn ang="0">
                    <a:pos x="1991" y="42"/>
                  </a:cxn>
                  <a:cxn ang="0">
                    <a:pos x="1985" y="31"/>
                  </a:cxn>
                  <a:cxn ang="0">
                    <a:pos x="1975" y="20"/>
                  </a:cxn>
                  <a:cxn ang="0">
                    <a:pos x="1964" y="11"/>
                  </a:cxn>
                  <a:cxn ang="0">
                    <a:pos x="1953" y="5"/>
                  </a:cxn>
                  <a:cxn ang="0">
                    <a:pos x="1939" y="2"/>
                  </a:cxn>
                  <a:cxn ang="0">
                    <a:pos x="1924" y="0"/>
                  </a:cxn>
                  <a:cxn ang="0">
                    <a:pos x="70" y="0"/>
                  </a:cxn>
                </a:cxnLst>
                <a:rect l="0" t="0" r="r" b="b"/>
                <a:pathLst>
                  <a:path w="1996" h="408">
                    <a:moveTo>
                      <a:pt x="70" y="0"/>
                    </a:moveTo>
                    <a:lnTo>
                      <a:pt x="57" y="2"/>
                    </a:lnTo>
                    <a:lnTo>
                      <a:pt x="43" y="5"/>
                    </a:lnTo>
                    <a:lnTo>
                      <a:pt x="32" y="11"/>
                    </a:lnTo>
                    <a:lnTo>
                      <a:pt x="21" y="20"/>
                    </a:lnTo>
                    <a:lnTo>
                      <a:pt x="11" y="31"/>
                    </a:lnTo>
                    <a:lnTo>
                      <a:pt x="5" y="42"/>
                    </a:lnTo>
                    <a:lnTo>
                      <a:pt x="2" y="54"/>
                    </a:lnTo>
                    <a:lnTo>
                      <a:pt x="0" y="67"/>
                    </a:lnTo>
                    <a:lnTo>
                      <a:pt x="0" y="339"/>
                    </a:lnTo>
                    <a:lnTo>
                      <a:pt x="2" y="354"/>
                    </a:lnTo>
                    <a:lnTo>
                      <a:pt x="5" y="366"/>
                    </a:lnTo>
                    <a:lnTo>
                      <a:pt x="11" y="377"/>
                    </a:lnTo>
                    <a:lnTo>
                      <a:pt x="21" y="388"/>
                    </a:lnTo>
                    <a:lnTo>
                      <a:pt x="32" y="397"/>
                    </a:lnTo>
                    <a:lnTo>
                      <a:pt x="43" y="403"/>
                    </a:lnTo>
                    <a:lnTo>
                      <a:pt x="57" y="406"/>
                    </a:lnTo>
                    <a:lnTo>
                      <a:pt x="70" y="408"/>
                    </a:lnTo>
                    <a:lnTo>
                      <a:pt x="1924" y="408"/>
                    </a:lnTo>
                    <a:lnTo>
                      <a:pt x="1939" y="406"/>
                    </a:lnTo>
                    <a:lnTo>
                      <a:pt x="1953" y="403"/>
                    </a:lnTo>
                    <a:lnTo>
                      <a:pt x="1964" y="397"/>
                    </a:lnTo>
                    <a:lnTo>
                      <a:pt x="1975" y="388"/>
                    </a:lnTo>
                    <a:lnTo>
                      <a:pt x="1985" y="377"/>
                    </a:lnTo>
                    <a:lnTo>
                      <a:pt x="1991" y="366"/>
                    </a:lnTo>
                    <a:lnTo>
                      <a:pt x="1994" y="354"/>
                    </a:lnTo>
                    <a:lnTo>
                      <a:pt x="1996" y="339"/>
                    </a:lnTo>
                    <a:lnTo>
                      <a:pt x="1996" y="67"/>
                    </a:lnTo>
                    <a:lnTo>
                      <a:pt x="1994" y="54"/>
                    </a:lnTo>
                    <a:lnTo>
                      <a:pt x="1991" y="42"/>
                    </a:lnTo>
                    <a:lnTo>
                      <a:pt x="1985" y="31"/>
                    </a:lnTo>
                    <a:lnTo>
                      <a:pt x="1975" y="20"/>
                    </a:lnTo>
                    <a:lnTo>
                      <a:pt x="1964" y="11"/>
                    </a:lnTo>
                    <a:lnTo>
                      <a:pt x="1953" y="5"/>
                    </a:lnTo>
                    <a:lnTo>
                      <a:pt x="1939" y="2"/>
                    </a:lnTo>
                    <a:lnTo>
                      <a:pt x="1924" y="0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91EE2A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2800"/>
              </a:p>
            </p:txBody>
          </p:sp>
          <p:sp>
            <p:nvSpPr>
              <p:cNvPr id="73741" name="Rectangle 13"/>
              <p:cNvSpPr>
                <a:spLocks noChangeArrowheads="1"/>
              </p:cNvSpPr>
              <p:nvPr/>
            </p:nvSpPr>
            <p:spPr bwMode="auto">
              <a:xfrm>
                <a:off x="4902" y="13356"/>
                <a:ext cx="251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003366"/>
                    </a:solidFill>
                    <a:effectLst/>
                    <a:latin typeface="Arial" pitchFamily="34" charset="0"/>
                    <a:cs typeface="Arial" pitchFamily="34" charset="0"/>
                  </a:rPr>
                  <a:t>Business Document</a:t>
                </a: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002C6C"/>
                    </a:solidFill>
                    <a:effectLst/>
                    <a:latin typeface="Arial" pitchFamily="34" charset="0"/>
                    <a:cs typeface="Arial" pitchFamily="34" charset="0"/>
                  </a:rPr>
                  <a:t> 1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3742" name="Group 14"/>
            <p:cNvGrpSpPr>
              <a:grpSpLocks/>
            </p:cNvGrpSpPr>
            <p:nvPr/>
          </p:nvGrpSpPr>
          <p:grpSpPr bwMode="auto">
            <a:xfrm>
              <a:off x="4828" y="11505"/>
              <a:ext cx="2735" cy="467"/>
              <a:chOff x="4873" y="13277"/>
              <a:chExt cx="2555" cy="390"/>
            </a:xfrm>
          </p:grpSpPr>
          <p:sp>
            <p:nvSpPr>
              <p:cNvPr id="73743" name="Freeform 15"/>
              <p:cNvSpPr>
                <a:spLocks/>
              </p:cNvSpPr>
              <p:nvPr/>
            </p:nvSpPr>
            <p:spPr bwMode="auto">
              <a:xfrm>
                <a:off x="4873" y="13277"/>
                <a:ext cx="2555" cy="390"/>
              </a:xfrm>
              <a:custGeom>
                <a:avLst/>
                <a:gdLst/>
                <a:ahLst/>
                <a:cxnLst>
                  <a:cxn ang="0">
                    <a:pos x="70" y="0"/>
                  </a:cxn>
                  <a:cxn ang="0">
                    <a:pos x="57" y="2"/>
                  </a:cxn>
                  <a:cxn ang="0">
                    <a:pos x="43" y="5"/>
                  </a:cxn>
                  <a:cxn ang="0">
                    <a:pos x="32" y="11"/>
                  </a:cxn>
                  <a:cxn ang="0">
                    <a:pos x="21" y="20"/>
                  </a:cxn>
                  <a:cxn ang="0">
                    <a:pos x="11" y="31"/>
                  </a:cxn>
                  <a:cxn ang="0">
                    <a:pos x="5" y="42"/>
                  </a:cxn>
                  <a:cxn ang="0">
                    <a:pos x="2" y="54"/>
                  </a:cxn>
                  <a:cxn ang="0">
                    <a:pos x="0" y="67"/>
                  </a:cxn>
                  <a:cxn ang="0">
                    <a:pos x="0" y="339"/>
                  </a:cxn>
                  <a:cxn ang="0">
                    <a:pos x="2" y="354"/>
                  </a:cxn>
                  <a:cxn ang="0">
                    <a:pos x="5" y="366"/>
                  </a:cxn>
                  <a:cxn ang="0">
                    <a:pos x="11" y="377"/>
                  </a:cxn>
                  <a:cxn ang="0">
                    <a:pos x="21" y="388"/>
                  </a:cxn>
                  <a:cxn ang="0">
                    <a:pos x="32" y="397"/>
                  </a:cxn>
                  <a:cxn ang="0">
                    <a:pos x="43" y="403"/>
                  </a:cxn>
                  <a:cxn ang="0">
                    <a:pos x="57" y="406"/>
                  </a:cxn>
                  <a:cxn ang="0">
                    <a:pos x="70" y="408"/>
                  </a:cxn>
                  <a:cxn ang="0">
                    <a:pos x="1924" y="408"/>
                  </a:cxn>
                  <a:cxn ang="0">
                    <a:pos x="1939" y="406"/>
                  </a:cxn>
                  <a:cxn ang="0">
                    <a:pos x="1953" y="403"/>
                  </a:cxn>
                  <a:cxn ang="0">
                    <a:pos x="1964" y="397"/>
                  </a:cxn>
                  <a:cxn ang="0">
                    <a:pos x="1975" y="388"/>
                  </a:cxn>
                  <a:cxn ang="0">
                    <a:pos x="1985" y="377"/>
                  </a:cxn>
                  <a:cxn ang="0">
                    <a:pos x="1991" y="366"/>
                  </a:cxn>
                  <a:cxn ang="0">
                    <a:pos x="1994" y="354"/>
                  </a:cxn>
                  <a:cxn ang="0">
                    <a:pos x="1996" y="339"/>
                  </a:cxn>
                  <a:cxn ang="0">
                    <a:pos x="1996" y="67"/>
                  </a:cxn>
                  <a:cxn ang="0">
                    <a:pos x="1994" y="54"/>
                  </a:cxn>
                  <a:cxn ang="0">
                    <a:pos x="1991" y="42"/>
                  </a:cxn>
                  <a:cxn ang="0">
                    <a:pos x="1985" y="31"/>
                  </a:cxn>
                  <a:cxn ang="0">
                    <a:pos x="1975" y="20"/>
                  </a:cxn>
                  <a:cxn ang="0">
                    <a:pos x="1964" y="11"/>
                  </a:cxn>
                  <a:cxn ang="0">
                    <a:pos x="1953" y="5"/>
                  </a:cxn>
                  <a:cxn ang="0">
                    <a:pos x="1939" y="2"/>
                  </a:cxn>
                  <a:cxn ang="0">
                    <a:pos x="1924" y="0"/>
                  </a:cxn>
                  <a:cxn ang="0">
                    <a:pos x="70" y="0"/>
                  </a:cxn>
                </a:cxnLst>
                <a:rect l="0" t="0" r="r" b="b"/>
                <a:pathLst>
                  <a:path w="1996" h="408">
                    <a:moveTo>
                      <a:pt x="70" y="0"/>
                    </a:moveTo>
                    <a:lnTo>
                      <a:pt x="57" y="2"/>
                    </a:lnTo>
                    <a:lnTo>
                      <a:pt x="43" y="5"/>
                    </a:lnTo>
                    <a:lnTo>
                      <a:pt x="32" y="11"/>
                    </a:lnTo>
                    <a:lnTo>
                      <a:pt x="21" y="20"/>
                    </a:lnTo>
                    <a:lnTo>
                      <a:pt x="11" y="31"/>
                    </a:lnTo>
                    <a:lnTo>
                      <a:pt x="5" y="42"/>
                    </a:lnTo>
                    <a:lnTo>
                      <a:pt x="2" y="54"/>
                    </a:lnTo>
                    <a:lnTo>
                      <a:pt x="0" y="67"/>
                    </a:lnTo>
                    <a:lnTo>
                      <a:pt x="0" y="339"/>
                    </a:lnTo>
                    <a:lnTo>
                      <a:pt x="2" y="354"/>
                    </a:lnTo>
                    <a:lnTo>
                      <a:pt x="5" y="366"/>
                    </a:lnTo>
                    <a:lnTo>
                      <a:pt x="11" y="377"/>
                    </a:lnTo>
                    <a:lnTo>
                      <a:pt x="21" y="388"/>
                    </a:lnTo>
                    <a:lnTo>
                      <a:pt x="32" y="397"/>
                    </a:lnTo>
                    <a:lnTo>
                      <a:pt x="43" y="403"/>
                    </a:lnTo>
                    <a:lnTo>
                      <a:pt x="57" y="406"/>
                    </a:lnTo>
                    <a:lnTo>
                      <a:pt x="70" y="408"/>
                    </a:lnTo>
                    <a:lnTo>
                      <a:pt x="1924" y="408"/>
                    </a:lnTo>
                    <a:lnTo>
                      <a:pt x="1939" y="406"/>
                    </a:lnTo>
                    <a:lnTo>
                      <a:pt x="1953" y="403"/>
                    </a:lnTo>
                    <a:lnTo>
                      <a:pt x="1964" y="397"/>
                    </a:lnTo>
                    <a:lnTo>
                      <a:pt x="1975" y="388"/>
                    </a:lnTo>
                    <a:lnTo>
                      <a:pt x="1985" y="377"/>
                    </a:lnTo>
                    <a:lnTo>
                      <a:pt x="1991" y="366"/>
                    </a:lnTo>
                    <a:lnTo>
                      <a:pt x="1994" y="354"/>
                    </a:lnTo>
                    <a:lnTo>
                      <a:pt x="1996" y="339"/>
                    </a:lnTo>
                    <a:lnTo>
                      <a:pt x="1996" y="67"/>
                    </a:lnTo>
                    <a:lnTo>
                      <a:pt x="1994" y="54"/>
                    </a:lnTo>
                    <a:lnTo>
                      <a:pt x="1991" y="42"/>
                    </a:lnTo>
                    <a:lnTo>
                      <a:pt x="1985" y="31"/>
                    </a:lnTo>
                    <a:lnTo>
                      <a:pt x="1975" y="20"/>
                    </a:lnTo>
                    <a:lnTo>
                      <a:pt x="1964" y="11"/>
                    </a:lnTo>
                    <a:lnTo>
                      <a:pt x="1953" y="5"/>
                    </a:lnTo>
                    <a:lnTo>
                      <a:pt x="1939" y="2"/>
                    </a:lnTo>
                    <a:lnTo>
                      <a:pt x="1924" y="0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91EE2A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2800"/>
              </a:p>
            </p:txBody>
          </p:sp>
          <p:sp>
            <p:nvSpPr>
              <p:cNvPr id="73744" name="Rectangle 16"/>
              <p:cNvSpPr>
                <a:spLocks noChangeArrowheads="1"/>
              </p:cNvSpPr>
              <p:nvPr/>
            </p:nvSpPr>
            <p:spPr bwMode="auto">
              <a:xfrm>
                <a:off x="4902" y="13356"/>
                <a:ext cx="251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003366"/>
                    </a:solidFill>
                    <a:effectLst/>
                    <a:latin typeface="Arial" pitchFamily="34" charset="0"/>
                    <a:cs typeface="Arial" pitchFamily="34" charset="0"/>
                  </a:rPr>
                  <a:t>Business Document</a:t>
                </a: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002C6C"/>
                    </a:solidFill>
                    <a:effectLst/>
                    <a:latin typeface="Arial" pitchFamily="34" charset="0"/>
                    <a:cs typeface="Arial" pitchFamily="34" charset="0"/>
                  </a:rPr>
                  <a:t> 2</a:t>
                </a:r>
                <a:endPara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3745" name="Group 17"/>
            <p:cNvGrpSpPr>
              <a:grpSpLocks/>
            </p:cNvGrpSpPr>
            <p:nvPr/>
          </p:nvGrpSpPr>
          <p:grpSpPr bwMode="auto">
            <a:xfrm>
              <a:off x="4843" y="12075"/>
              <a:ext cx="2735" cy="467"/>
              <a:chOff x="4873" y="13277"/>
              <a:chExt cx="2555" cy="390"/>
            </a:xfrm>
          </p:grpSpPr>
          <p:sp>
            <p:nvSpPr>
              <p:cNvPr id="73746" name="Freeform 18"/>
              <p:cNvSpPr>
                <a:spLocks/>
              </p:cNvSpPr>
              <p:nvPr/>
            </p:nvSpPr>
            <p:spPr bwMode="auto">
              <a:xfrm>
                <a:off x="4873" y="13277"/>
                <a:ext cx="2555" cy="390"/>
              </a:xfrm>
              <a:custGeom>
                <a:avLst/>
                <a:gdLst/>
                <a:ahLst/>
                <a:cxnLst>
                  <a:cxn ang="0">
                    <a:pos x="70" y="0"/>
                  </a:cxn>
                  <a:cxn ang="0">
                    <a:pos x="57" y="2"/>
                  </a:cxn>
                  <a:cxn ang="0">
                    <a:pos x="43" y="5"/>
                  </a:cxn>
                  <a:cxn ang="0">
                    <a:pos x="32" y="11"/>
                  </a:cxn>
                  <a:cxn ang="0">
                    <a:pos x="21" y="20"/>
                  </a:cxn>
                  <a:cxn ang="0">
                    <a:pos x="11" y="31"/>
                  </a:cxn>
                  <a:cxn ang="0">
                    <a:pos x="5" y="42"/>
                  </a:cxn>
                  <a:cxn ang="0">
                    <a:pos x="2" y="54"/>
                  </a:cxn>
                  <a:cxn ang="0">
                    <a:pos x="0" y="67"/>
                  </a:cxn>
                  <a:cxn ang="0">
                    <a:pos x="0" y="339"/>
                  </a:cxn>
                  <a:cxn ang="0">
                    <a:pos x="2" y="354"/>
                  </a:cxn>
                  <a:cxn ang="0">
                    <a:pos x="5" y="366"/>
                  </a:cxn>
                  <a:cxn ang="0">
                    <a:pos x="11" y="377"/>
                  </a:cxn>
                  <a:cxn ang="0">
                    <a:pos x="21" y="388"/>
                  </a:cxn>
                  <a:cxn ang="0">
                    <a:pos x="32" y="397"/>
                  </a:cxn>
                  <a:cxn ang="0">
                    <a:pos x="43" y="403"/>
                  </a:cxn>
                  <a:cxn ang="0">
                    <a:pos x="57" y="406"/>
                  </a:cxn>
                  <a:cxn ang="0">
                    <a:pos x="70" y="408"/>
                  </a:cxn>
                  <a:cxn ang="0">
                    <a:pos x="1924" y="408"/>
                  </a:cxn>
                  <a:cxn ang="0">
                    <a:pos x="1939" y="406"/>
                  </a:cxn>
                  <a:cxn ang="0">
                    <a:pos x="1953" y="403"/>
                  </a:cxn>
                  <a:cxn ang="0">
                    <a:pos x="1964" y="397"/>
                  </a:cxn>
                  <a:cxn ang="0">
                    <a:pos x="1975" y="388"/>
                  </a:cxn>
                  <a:cxn ang="0">
                    <a:pos x="1985" y="377"/>
                  </a:cxn>
                  <a:cxn ang="0">
                    <a:pos x="1991" y="366"/>
                  </a:cxn>
                  <a:cxn ang="0">
                    <a:pos x="1994" y="354"/>
                  </a:cxn>
                  <a:cxn ang="0">
                    <a:pos x="1996" y="339"/>
                  </a:cxn>
                  <a:cxn ang="0">
                    <a:pos x="1996" y="67"/>
                  </a:cxn>
                  <a:cxn ang="0">
                    <a:pos x="1994" y="54"/>
                  </a:cxn>
                  <a:cxn ang="0">
                    <a:pos x="1991" y="42"/>
                  </a:cxn>
                  <a:cxn ang="0">
                    <a:pos x="1985" y="31"/>
                  </a:cxn>
                  <a:cxn ang="0">
                    <a:pos x="1975" y="20"/>
                  </a:cxn>
                  <a:cxn ang="0">
                    <a:pos x="1964" y="11"/>
                  </a:cxn>
                  <a:cxn ang="0">
                    <a:pos x="1953" y="5"/>
                  </a:cxn>
                  <a:cxn ang="0">
                    <a:pos x="1939" y="2"/>
                  </a:cxn>
                  <a:cxn ang="0">
                    <a:pos x="1924" y="0"/>
                  </a:cxn>
                  <a:cxn ang="0">
                    <a:pos x="70" y="0"/>
                  </a:cxn>
                </a:cxnLst>
                <a:rect l="0" t="0" r="r" b="b"/>
                <a:pathLst>
                  <a:path w="1996" h="408">
                    <a:moveTo>
                      <a:pt x="70" y="0"/>
                    </a:moveTo>
                    <a:lnTo>
                      <a:pt x="57" y="2"/>
                    </a:lnTo>
                    <a:lnTo>
                      <a:pt x="43" y="5"/>
                    </a:lnTo>
                    <a:lnTo>
                      <a:pt x="32" y="11"/>
                    </a:lnTo>
                    <a:lnTo>
                      <a:pt x="21" y="20"/>
                    </a:lnTo>
                    <a:lnTo>
                      <a:pt x="11" y="31"/>
                    </a:lnTo>
                    <a:lnTo>
                      <a:pt x="5" y="42"/>
                    </a:lnTo>
                    <a:lnTo>
                      <a:pt x="2" y="54"/>
                    </a:lnTo>
                    <a:lnTo>
                      <a:pt x="0" y="67"/>
                    </a:lnTo>
                    <a:lnTo>
                      <a:pt x="0" y="339"/>
                    </a:lnTo>
                    <a:lnTo>
                      <a:pt x="2" y="354"/>
                    </a:lnTo>
                    <a:lnTo>
                      <a:pt x="5" y="366"/>
                    </a:lnTo>
                    <a:lnTo>
                      <a:pt x="11" y="377"/>
                    </a:lnTo>
                    <a:lnTo>
                      <a:pt x="21" y="388"/>
                    </a:lnTo>
                    <a:lnTo>
                      <a:pt x="32" y="397"/>
                    </a:lnTo>
                    <a:lnTo>
                      <a:pt x="43" y="403"/>
                    </a:lnTo>
                    <a:lnTo>
                      <a:pt x="57" y="406"/>
                    </a:lnTo>
                    <a:lnTo>
                      <a:pt x="70" y="408"/>
                    </a:lnTo>
                    <a:lnTo>
                      <a:pt x="1924" y="408"/>
                    </a:lnTo>
                    <a:lnTo>
                      <a:pt x="1939" y="406"/>
                    </a:lnTo>
                    <a:lnTo>
                      <a:pt x="1953" y="403"/>
                    </a:lnTo>
                    <a:lnTo>
                      <a:pt x="1964" y="397"/>
                    </a:lnTo>
                    <a:lnTo>
                      <a:pt x="1975" y="388"/>
                    </a:lnTo>
                    <a:lnTo>
                      <a:pt x="1985" y="377"/>
                    </a:lnTo>
                    <a:lnTo>
                      <a:pt x="1991" y="366"/>
                    </a:lnTo>
                    <a:lnTo>
                      <a:pt x="1994" y="354"/>
                    </a:lnTo>
                    <a:lnTo>
                      <a:pt x="1996" y="339"/>
                    </a:lnTo>
                    <a:lnTo>
                      <a:pt x="1996" y="67"/>
                    </a:lnTo>
                    <a:lnTo>
                      <a:pt x="1994" y="54"/>
                    </a:lnTo>
                    <a:lnTo>
                      <a:pt x="1991" y="42"/>
                    </a:lnTo>
                    <a:lnTo>
                      <a:pt x="1985" y="31"/>
                    </a:lnTo>
                    <a:lnTo>
                      <a:pt x="1975" y="20"/>
                    </a:lnTo>
                    <a:lnTo>
                      <a:pt x="1964" y="11"/>
                    </a:lnTo>
                    <a:lnTo>
                      <a:pt x="1953" y="5"/>
                    </a:lnTo>
                    <a:lnTo>
                      <a:pt x="1939" y="2"/>
                    </a:lnTo>
                    <a:lnTo>
                      <a:pt x="1924" y="0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91EE2A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2800"/>
              </a:p>
            </p:txBody>
          </p:sp>
          <p:sp>
            <p:nvSpPr>
              <p:cNvPr id="73747" name="Rectangle 19"/>
              <p:cNvSpPr>
                <a:spLocks noChangeArrowheads="1"/>
              </p:cNvSpPr>
              <p:nvPr/>
            </p:nvSpPr>
            <p:spPr bwMode="auto">
              <a:xfrm>
                <a:off x="4902" y="13356"/>
                <a:ext cx="251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003366"/>
                    </a:solidFill>
                    <a:effectLst/>
                    <a:latin typeface="Arial" pitchFamily="34" charset="0"/>
                    <a:cs typeface="Arial" pitchFamily="34" charset="0"/>
                  </a:rPr>
                  <a:t>Business Document</a:t>
                </a: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002C6C"/>
                    </a:solidFill>
                    <a:effectLst/>
                    <a:latin typeface="Arial" pitchFamily="34" charset="0"/>
                    <a:cs typeface="Arial" pitchFamily="34" charset="0"/>
                  </a:rPr>
                  <a:t> 3</a:t>
                </a:r>
                <a:endPara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3748" name="Text Box 20"/>
            <p:cNvSpPr txBox="1">
              <a:spLocks noChangeArrowheads="1"/>
            </p:cNvSpPr>
            <p:nvPr/>
          </p:nvSpPr>
          <p:spPr bwMode="auto">
            <a:xfrm>
              <a:off x="4828" y="12500"/>
              <a:ext cx="2728" cy="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. . .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>
          <a:xfrm>
            <a:off x="1613647" y="204011"/>
            <a:ext cx="6879478" cy="762000"/>
          </a:xfrm>
        </p:spPr>
        <p:txBody>
          <a:bodyPr/>
          <a:lstStyle/>
          <a:p>
            <a:r>
              <a:rPr lang="en-GB" dirty="0" smtClean="0"/>
              <a:t>Benefits of the MR3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71863"/>
            <a:ext cx="8238565" cy="4525963"/>
          </a:xfrm>
        </p:spPr>
        <p:txBody>
          <a:bodyPr/>
          <a:lstStyle/>
          <a:p>
            <a:pPr marL="363538" indent="-363538" eaLnBrk="1" hangingPunct="1">
              <a:spcBef>
                <a:spcPct val="0"/>
              </a:spcBef>
              <a:buFont typeface="Arial"/>
              <a:buChar char="•"/>
              <a:defRPr/>
            </a:pPr>
            <a:r>
              <a:rPr lang="en-GB" sz="2200" dirty="0" smtClean="0">
                <a:solidFill>
                  <a:srgbClr val="003572"/>
                </a:solidFill>
                <a:ea typeface="Times New Roman" charset="0"/>
                <a:cs typeface="Times New Roman" charset="0"/>
              </a:rPr>
              <a:t>Simplified design is easier to understand, thus easier, faster and cheaper to implement</a:t>
            </a:r>
          </a:p>
          <a:p>
            <a:pPr marL="363538" indent="-363538" eaLnBrk="1" hangingPunct="1">
              <a:spcBef>
                <a:spcPct val="0"/>
              </a:spcBef>
              <a:buFont typeface="Arial"/>
              <a:buChar char="•"/>
              <a:defRPr/>
            </a:pPr>
            <a:r>
              <a:rPr lang="en-GB" sz="2200" dirty="0" smtClean="0">
                <a:solidFill>
                  <a:srgbClr val="003572"/>
                </a:solidFill>
                <a:ea typeface="Times New Roman" charset="0"/>
                <a:cs typeface="Times New Roman" charset="0"/>
              </a:rPr>
              <a:t>Clear  “root” schema for validation</a:t>
            </a:r>
          </a:p>
          <a:p>
            <a:pPr marL="363538" indent="-363538" eaLnBrk="1" hangingPunct="1">
              <a:spcBef>
                <a:spcPct val="0"/>
              </a:spcBef>
              <a:buFont typeface="Arial"/>
              <a:buChar char="•"/>
              <a:defRPr/>
            </a:pPr>
            <a:r>
              <a:rPr lang="en-GB" sz="2200" dirty="0" smtClean="0">
                <a:solidFill>
                  <a:srgbClr val="003572"/>
                </a:solidFill>
                <a:cs typeface="Times New Roman" charset="0"/>
              </a:rPr>
              <a:t>SBDH is an explicitly mandatory component of the message</a:t>
            </a:r>
            <a:endParaRPr lang="en-GB" sz="22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GB" sz="2200" dirty="0" smtClean="0"/>
              <a:t>No need for “Proxy” schemas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200" dirty="0" smtClean="0"/>
              <a:t>Better tool support</a:t>
            </a:r>
          </a:p>
          <a:p>
            <a:pPr>
              <a:buFont typeface="Arial" pitchFamily="34" charset="0"/>
              <a:buChar char="•"/>
              <a:defRPr/>
            </a:pPr>
            <a:endParaRPr lang="en-GB" sz="2200" dirty="0" smtClean="0"/>
          </a:p>
          <a:p>
            <a:pPr>
              <a:buFont typeface="Arial" pitchFamily="34" charset="0"/>
              <a:buChar char="•"/>
              <a:defRPr/>
            </a:pPr>
            <a:endParaRPr lang="en-GB" dirty="0" smtClean="0"/>
          </a:p>
          <a:p>
            <a:pPr lvl="1">
              <a:defRPr/>
            </a:pP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36869" name="Picture 4" descr="GS1us Pres cha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870" name="Rectangle 6"/>
            <p:cNvSpPr>
              <a:spLocks noChangeArrowheads="1"/>
            </p:cNvSpPr>
            <p:nvPr/>
          </p:nvSpPr>
          <p:spPr bwMode="auto">
            <a:xfrm>
              <a:off x="223" y="184"/>
              <a:ext cx="845" cy="789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60688" y="1650999"/>
            <a:ext cx="6211887" cy="1509059"/>
          </a:xfrm>
        </p:spPr>
        <p:txBody>
          <a:bodyPr/>
          <a:lstStyle/>
          <a:p>
            <a:pPr eaLnBrk="1" hangingPunct="1"/>
            <a:r>
              <a:rPr lang="en-GB" sz="3800" dirty="0" smtClean="0"/>
              <a:t>GS1 schema</a:t>
            </a:r>
            <a:br>
              <a:rPr lang="en-GB" sz="3800" dirty="0" smtClean="0"/>
            </a:br>
            <a:r>
              <a:rPr lang="en-GB" sz="3800" dirty="0" smtClean="0"/>
              <a:t>&amp; package  hierarchy</a:t>
            </a:r>
          </a:p>
        </p:txBody>
      </p:sp>
      <p:pic>
        <p:nvPicPr>
          <p:cNvPr id="36868" name="Picture 9" descr="gs1_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0213" y="373063"/>
            <a:ext cx="10509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Schema Relationships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2494750" y="1676399"/>
            <a:ext cx="1765259" cy="762000"/>
          </a:xfrm>
          <a:prstGeom prst="roundRect">
            <a:avLst/>
          </a:prstGeom>
          <a:solidFill>
            <a:srgbClr val="002C6C"/>
          </a:solidFill>
          <a:ln w="9525" cap="flat" cmpd="sng" algn="ctr">
            <a:solidFill>
              <a:srgbClr val="002C6C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kern="0" dirty="0">
                <a:solidFill>
                  <a:srgbClr val="FFFFFF"/>
                </a:solidFill>
                <a:latin typeface="Arial"/>
              </a:rPr>
              <a:t>Message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kern="0" dirty="0">
                <a:solidFill>
                  <a:srgbClr val="FFFFFF"/>
                </a:solidFill>
                <a:latin typeface="Arial"/>
              </a:rPr>
              <a:t>Schema</a:t>
            </a:r>
          </a:p>
        </p:txBody>
      </p:sp>
      <p:sp>
        <p:nvSpPr>
          <p:cNvPr id="24" name="Rounded Rectangle 23"/>
          <p:cNvSpPr/>
          <p:nvPr/>
        </p:nvSpPr>
        <p:spPr bwMode="auto">
          <a:xfrm>
            <a:off x="7084423" y="1676399"/>
            <a:ext cx="1765259" cy="762000"/>
          </a:xfrm>
          <a:prstGeom prst="roundRect">
            <a:avLst/>
          </a:prstGeom>
          <a:solidFill>
            <a:srgbClr val="002C6C"/>
          </a:solidFill>
          <a:ln w="9525" cap="flat" cmpd="sng" algn="ctr">
            <a:solidFill>
              <a:srgbClr val="002C6C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kern="0" dirty="0">
                <a:solidFill>
                  <a:srgbClr val="FFFFFF"/>
                </a:solidFill>
                <a:latin typeface="Arial"/>
              </a:rPr>
              <a:t>Extension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kern="0" dirty="0">
                <a:solidFill>
                  <a:srgbClr val="FFFFFF"/>
                </a:solidFill>
                <a:latin typeface="Arial"/>
              </a:rPr>
              <a:t>Schema</a:t>
            </a:r>
          </a:p>
        </p:txBody>
      </p:sp>
      <p:sp>
        <p:nvSpPr>
          <p:cNvPr id="25" name="Rounded Rectangle 24"/>
          <p:cNvSpPr/>
          <p:nvPr/>
        </p:nvSpPr>
        <p:spPr bwMode="auto">
          <a:xfrm>
            <a:off x="4754281" y="5562599"/>
            <a:ext cx="1765259" cy="762000"/>
          </a:xfrm>
          <a:prstGeom prst="roundRect">
            <a:avLst/>
          </a:prstGeom>
          <a:solidFill>
            <a:srgbClr val="F2632A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kern="0" dirty="0">
                <a:solidFill>
                  <a:srgbClr val="FFFFFF"/>
                </a:solidFill>
                <a:latin typeface="Arial"/>
              </a:rPr>
              <a:t>Shared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kern="0" dirty="0">
                <a:solidFill>
                  <a:srgbClr val="FFFFFF"/>
                </a:solidFill>
                <a:latin typeface="Arial"/>
              </a:rPr>
              <a:t>Common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kern="0" dirty="0">
                <a:solidFill>
                  <a:srgbClr val="FFFFFF"/>
                </a:solidFill>
                <a:latin typeface="Arial"/>
              </a:rPr>
              <a:t>Schema</a:t>
            </a:r>
          </a:p>
        </p:txBody>
      </p:sp>
      <p:cxnSp>
        <p:nvCxnSpPr>
          <p:cNvPr id="26" name="Straight Arrow Connector 25"/>
          <p:cNvCxnSpPr>
            <a:endCxn id="25" idx="0"/>
          </p:cNvCxnSpPr>
          <p:nvPr/>
        </p:nvCxnSpPr>
        <p:spPr bwMode="auto">
          <a:xfrm rot="5400000">
            <a:off x="5027312" y="4953115"/>
            <a:ext cx="1219200" cy="2942"/>
          </a:xfrm>
          <a:prstGeom prst="straightConnector1">
            <a:avLst/>
          </a:prstGeom>
          <a:noFill/>
          <a:ln w="25400" cap="flat" cmpd="sng" algn="ctr">
            <a:solidFill>
              <a:srgbClr val="002C6C"/>
            </a:solidFill>
            <a:prstDash val="solid"/>
            <a:tailEnd type="stealth" w="lg" len="lg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7" name="TextBox 43"/>
          <p:cNvSpPr txBox="1"/>
          <p:nvPr/>
        </p:nvSpPr>
        <p:spPr bwMode="auto">
          <a:xfrm>
            <a:off x="5244401" y="4536141"/>
            <a:ext cx="872332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kern="0" dirty="0">
                <a:solidFill>
                  <a:srgbClr val="33CC33"/>
                </a:solidFill>
              </a:rPr>
              <a:t>imports</a:t>
            </a:r>
          </a:p>
        </p:txBody>
      </p:sp>
      <p:sp>
        <p:nvSpPr>
          <p:cNvPr id="28" name="TextBox 44"/>
          <p:cNvSpPr txBox="1"/>
          <p:nvPr/>
        </p:nvSpPr>
        <p:spPr bwMode="auto">
          <a:xfrm>
            <a:off x="5248556" y="2666999"/>
            <a:ext cx="771365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kern="0" dirty="0">
                <a:solidFill>
                  <a:srgbClr val="33CC33"/>
                </a:solidFill>
              </a:rPr>
              <a:t>imports</a:t>
            </a:r>
          </a:p>
        </p:txBody>
      </p:sp>
      <p:cxnSp>
        <p:nvCxnSpPr>
          <p:cNvPr id="29" name="Elbow Connector 28"/>
          <p:cNvCxnSpPr/>
          <p:nvPr/>
        </p:nvCxnSpPr>
        <p:spPr bwMode="auto">
          <a:xfrm rot="16200000" flipH="1">
            <a:off x="3927089" y="2401155"/>
            <a:ext cx="1536700" cy="823787"/>
          </a:xfrm>
          <a:prstGeom prst="bentConnector3">
            <a:avLst>
              <a:gd name="adj1" fmla="val 413"/>
            </a:avLst>
          </a:prstGeom>
          <a:noFill/>
          <a:ln w="25400" cap="flat" cmpd="sng" algn="ctr">
            <a:solidFill>
              <a:srgbClr val="002C6C"/>
            </a:solidFill>
            <a:prstDash val="solid"/>
            <a:tailEnd type="stealth" w="lg" len="lg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0" name="Elbow Connector 28"/>
          <p:cNvCxnSpPr>
            <a:stCxn id="24" idx="1"/>
          </p:cNvCxnSpPr>
          <p:nvPr/>
        </p:nvCxnSpPr>
        <p:spPr bwMode="auto">
          <a:xfrm rot="10800000" flipV="1">
            <a:off x="6213562" y="2057399"/>
            <a:ext cx="870861" cy="1536700"/>
          </a:xfrm>
          <a:prstGeom prst="bentConnector2">
            <a:avLst/>
          </a:prstGeom>
          <a:noFill/>
          <a:ln w="25400" cap="flat" cmpd="sng" algn="ctr">
            <a:solidFill>
              <a:srgbClr val="002C6C"/>
            </a:solidFill>
            <a:prstDash val="solid"/>
            <a:tailEnd type="stealth" w="lg" len="lg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1" name="Elbow Connector 30"/>
          <p:cNvCxnSpPr>
            <a:stCxn id="24" idx="2"/>
          </p:cNvCxnSpPr>
          <p:nvPr/>
        </p:nvCxnSpPr>
        <p:spPr bwMode="auto">
          <a:xfrm rot="5400000">
            <a:off x="5484346" y="3473593"/>
            <a:ext cx="3517900" cy="1447512"/>
          </a:xfrm>
          <a:prstGeom prst="bentConnector3">
            <a:avLst>
              <a:gd name="adj1" fmla="val 99819"/>
            </a:avLst>
          </a:prstGeom>
          <a:noFill/>
          <a:ln w="25400" cap="flat" cmpd="sng" algn="ctr">
            <a:solidFill>
              <a:srgbClr val="002C6C"/>
            </a:solidFill>
            <a:prstDash val="solid"/>
            <a:tailEnd type="stealth" w="lg" len="lg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2" name="Elbow Connector 28"/>
          <p:cNvCxnSpPr>
            <a:endCxn id="25" idx="1"/>
          </p:cNvCxnSpPr>
          <p:nvPr/>
        </p:nvCxnSpPr>
        <p:spPr bwMode="auto">
          <a:xfrm rot="16200000" flipH="1">
            <a:off x="2277925" y="3467243"/>
            <a:ext cx="3505200" cy="1447512"/>
          </a:xfrm>
          <a:prstGeom prst="bentConnector2">
            <a:avLst/>
          </a:prstGeom>
          <a:noFill/>
          <a:ln w="25400" cap="flat" cmpd="sng" algn="ctr">
            <a:solidFill>
              <a:srgbClr val="002C6C"/>
            </a:solidFill>
            <a:prstDash val="solid"/>
            <a:tailEnd type="stealth" w="lg" len="lg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3" name="TextBox 16"/>
          <p:cNvSpPr txBox="1"/>
          <p:nvPr/>
        </p:nvSpPr>
        <p:spPr bwMode="auto">
          <a:xfrm>
            <a:off x="2166177" y="1295398"/>
            <a:ext cx="2291012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kern="0" dirty="0" smtClean="0">
                <a:solidFill>
                  <a:sysClr val="windowText" lastClr="000000"/>
                </a:solidFill>
              </a:rPr>
              <a:t>e.g. </a:t>
            </a:r>
            <a:r>
              <a:rPr lang="en-GB" sz="1400" b="1" i="1" kern="0" dirty="0" smtClean="0">
                <a:solidFill>
                  <a:sysClr val="windowText" lastClr="000000"/>
                </a:solidFill>
              </a:rPr>
              <a:t>DespatchAdvice.xsd</a:t>
            </a:r>
          </a:p>
        </p:txBody>
      </p:sp>
      <p:sp>
        <p:nvSpPr>
          <p:cNvPr id="34" name="TextBox 17"/>
          <p:cNvSpPr txBox="1"/>
          <p:nvPr/>
        </p:nvSpPr>
        <p:spPr bwMode="auto">
          <a:xfrm>
            <a:off x="6781735" y="1286434"/>
            <a:ext cx="2369559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kern="0" dirty="0" smtClean="0">
                <a:solidFill>
                  <a:sysClr val="windowText" lastClr="000000"/>
                </a:solidFill>
              </a:rPr>
              <a:t>e.g. </a:t>
            </a:r>
            <a:r>
              <a:rPr lang="en-GB" sz="1400" b="1" i="1" kern="0" dirty="0" smtClean="0">
                <a:solidFill>
                  <a:sysClr val="windowText" lastClr="000000"/>
                </a:solidFill>
              </a:rPr>
              <a:t>ebMeatExtension.xsd</a:t>
            </a:r>
          </a:p>
        </p:txBody>
      </p:sp>
      <p:sp>
        <p:nvSpPr>
          <p:cNvPr id="35" name="TextBox 18"/>
          <p:cNvSpPr txBox="1"/>
          <p:nvPr/>
        </p:nvSpPr>
        <p:spPr bwMode="auto">
          <a:xfrm>
            <a:off x="4494395" y="3061445"/>
            <a:ext cx="2175595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kern="0" dirty="0" smtClean="0">
                <a:solidFill>
                  <a:sysClr val="windowText" lastClr="000000"/>
                </a:solidFill>
              </a:rPr>
              <a:t>e.g. </a:t>
            </a:r>
            <a:r>
              <a:rPr lang="en-GB" sz="1400" b="1" i="1" kern="0" dirty="0" smtClean="0">
                <a:solidFill>
                  <a:sysClr val="windowText" lastClr="000000"/>
                </a:solidFill>
              </a:rPr>
              <a:t>eComCommon.xsd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4754281" y="3612776"/>
            <a:ext cx="1765259" cy="762000"/>
          </a:xfrm>
          <a:prstGeom prst="roundRect">
            <a:avLst/>
          </a:prstGeom>
          <a:solidFill>
            <a:srgbClr val="002C6C"/>
          </a:solidFill>
          <a:ln w="9525" cap="flat" cmpd="sng" algn="ctr">
            <a:solidFill>
              <a:srgbClr val="002C6C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kern="0" dirty="0" smtClean="0">
                <a:solidFill>
                  <a:srgbClr val="FFFFFF"/>
                </a:solidFill>
                <a:latin typeface="Arial"/>
              </a:rPr>
              <a:t>Domain Common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kern="0" dirty="0" smtClean="0">
                <a:solidFill>
                  <a:srgbClr val="FFFFFF"/>
                </a:solidFill>
                <a:latin typeface="Arial"/>
              </a:rPr>
              <a:t>Schema</a:t>
            </a:r>
            <a:endParaRPr lang="en-GB" sz="1400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TextBox 20"/>
          <p:cNvSpPr txBox="1"/>
          <p:nvPr/>
        </p:nvSpPr>
        <p:spPr bwMode="auto">
          <a:xfrm>
            <a:off x="4629590" y="5096425"/>
            <a:ext cx="1927130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i="1" kern="0" dirty="0" smtClean="0">
                <a:solidFill>
                  <a:sysClr val="windowText" lastClr="000000"/>
                </a:solidFill>
              </a:rPr>
              <a:t>SharedCommon.xsd</a:t>
            </a:r>
          </a:p>
        </p:txBody>
      </p:sp>
      <p:sp>
        <p:nvSpPr>
          <p:cNvPr id="51" name="TextBox 42"/>
          <p:cNvSpPr txBox="1"/>
          <p:nvPr/>
        </p:nvSpPr>
        <p:spPr bwMode="auto">
          <a:xfrm>
            <a:off x="2934941" y="4114799"/>
            <a:ext cx="771365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kern="0" dirty="0">
                <a:solidFill>
                  <a:srgbClr val="33CC33"/>
                </a:solidFill>
              </a:rPr>
              <a:t>imports</a:t>
            </a:r>
          </a:p>
        </p:txBody>
      </p:sp>
      <p:sp>
        <p:nvSpPr>
          <p:cNvPr id="52" name="TextBox 45"/>
          <p:cNvSpPr txBox="1"/>
          <p:nvPr/>
        </p:nvSpPr>
        <p:spPr bwMode="auto">
          <a:xfrm>
            <a:off x="7599466" y="4114799"/>
            <a:ext cx="771365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kern="0" dirty="0">
                <a:solidFill>
                  <a:srgbClr val="33CC33"/>
                </a:solidFill>
              </a:rPr>
              <a:t>imports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829183" y="3267635"/>
            <a:ext cx="1765259" cy="762000"/>
          </a:xfrm>
          <a:prstGeom prst="roundRect">
            <a:avLst/>
          </a:prstGeom>
          <a:solidFill>
            <a:srgbClr val="9B9B9B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kern="0" dirty="0" smtClean="0">
                <a:solidFill>
                  <a:srgbClr val="FFFFFF"/>
                </a:solidFill>
                <a:latin typeface="Arial"/>
              </a:rPr>
              <a:t>SBDH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kern="0" dirty="0" smtClean="0">
                <a:solidFill>
                  <a:srgbClr val="FFFFFF"/>
                </a:solidFill>
                <a:latin typeface="Arial"/>
              </a:rPr>
              <a:t>Schema</a:t>
            </a:r>
            <a:endParaRPr lang="en-GB" sz="1400" kern="0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20" name="Elbow Connector 23"/>
          <p:cNvCxnSpPr>
            <a:stCxn id="23" idx="1"/>
            <a:endCxn id="19" idx="0"/>
          </p:cNvCxnSpPr>
          <p:nvPr/>
        </p:nvCxnSpPr>
        <p:spPr bwMode="auto">
          <a:xfrm rot="10800000" flipV="1">
            <a:off x="1711813" y="2057399"/>
            <a:ext cx="782938" cy="1210236"/>
          </a:xfrm>
          <a:prstGeom prst="bentConnector2">
            <a:avLst/>
          </a:prstGeom>
          <a:noFill/>
          <a:ln w="25400" cap="flat" cmpd="sng" algn="ctr">
            <a:solidFill>
              <a:srgbClr val="002C6C"/>
            </a:solidFill>
            <a:prstDash val="solid"/>
            <a:tailEnd type="stealth" w="lg" len="lg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1" name="TextBox 31"/>
          <p:cNvSpPr txBox="1"/>
          <p:nvPr/>
        </p:nvSpPr>
        <p:spPr bwMode="auto">
          <a:xfrm>
            <a:off x="1356594" y="2290483"/>
            <a:ext cx="771365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kern="0" dirty="0">
                <a:solidFill>
                  <a:srgbClr val="33CC33"/>
                </a:solidFill>
              </a:rPr>
              <a:t>imports</a:t>
            </a:r>
          </a:p>
        </p:txBody>
      </p:sp>
      <p:sp>
        <p:nvSpPr>
          <p:cNvPr id="22" name="TextBox 32"/>
          <p:cNvSpPr txBox="1"/>
          <p:nvPr/>
        </p:nvSpPr>
        <p:spPr bwMode="auto">
          <a:xfrm>
            <a:off x="13447" y="2788013"/>
            <a:ext cx="3595856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2C6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i="1" kern="0" dirty="0" smtClean="0">
                <a:solidFill>
                  <a:sysClr val="windowText" lastClr="000000"/>
                </a:solidFill>
              </a:rPr>
              <a:t>StandardBusinessDocumentHeader.xsd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7" grpId="0" animBg="1"/>
      <p:bldP spid="28" grpId="0"/>
      <p:bldP spid="33" grpId="0"/>
      <p:bldP spid="34" grpId="0"/>
      <p:bldP spid="35" grpId="0" animBg="1"/>
      <p:bldP spid="36" grpId="0" animBg="1"/>
      <p:bldP spid="37" grpId="0" animBg="1"/>
      <p:bldP spid="51" grpId="0" animBg="1"/>
      <p:bldP spid="52" grpId="0" animBg="1"/>
      <p:bldP spid="19" grpId="0" animBg="1"/>
      <p:bldP spid="21" grpId="0" animBg="1"/>
      <p:bldP spid="2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170879" y="112713"/>
            <a:ext cx="7973122" cy="762000"/>
          </a:xfrm>
        </p:spPr>
        <p:txBody>
          <a:bodyPr/>
          <a:lstStyle/>
          <a:p>
            <a:r>
              <a:rPr lang="en-GB" dirty="0" smtClean="0"/>
              <a:t>GS1XML  3.0 publication package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9075" y="948837"/>
            <a:ext cx="8924925" cy="5464097"/>
          </a:xfrm>
        </p:spPr>
        <p:txBody>
          <a:bodyPr/>
          <a:lstStyle/>
          <a:p>
            <a:pPr marL="177800" indent="-177800">
              <a:lnSpc>
                <a:spcPct val="11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GB" sz="2000" dirty="0" smtClean="0"/>
              <a:t>The BMS packets are organised by their respective business processes – published as Implementer’s Packets</a:t>
            </a:r>
          </a:p>
          <a:p>
            <a:pPr marL="177800" indent="-177800">
              <a:lnSpc>
                <a:spcPct val="11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GB" sz="2000" dirty="0" smtClean="0"/>
              <a:t> </a:t>
            </a:r>
            <a:r>
              <a:rPr lang="en-GB" sz="2200" dirty="0" smtClean="0">
                <a:cs typeface="Times New Roman" pitchFamily="18" charset="0"/>
              </a:rPr>
              <a:t>Each </a:t>
            </a:r>
            <a:r>
              <a:rPr lang="en-GB" sz="2000" dirty="0" smtClean="0"/>
              <a:t>Implementer’s Packet contains the following:</a:t>
            </a:r>
            <a:endParaRPr lang="en-GB" sz="2200" dirty="0" smtClean="0"/>
          </a:p>
          <a:p>
            <a:pPr marL="444500" lvl="1" indent="-265113">
              <a:lnSpc>
                <a:spcPct val="11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GB" sz="2000" b="1" dirty="0" smtClean="0"/>
              <a:t>TableofContents.txt</a:t>
            </a:r>
            <a:r>
              <a:rPr lang="en-GB" sz="2000" dirty="0" smtClean="0"/>
              <a:t> – listing all the files included in the given packet</a:t>
            </a:r>
          </a:p>
          <a:p>
            <a:pPr marL="444500" lvl="1" indent="-265113">
              <a:lnSpc>
                <a:spcPct val="11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US" sz="2000" b="1" dirty="0" smtClean="0"/>
              <a:t>Instance File</a:t>
            </a:r>
            <a:r>
              <a:rPr lang="en-US" sz="2000" dirty="0" smtClean="0"/>
              <a:t> folder – containing at least one (out of many possible) sample XML file of the message</a:t>
            </a:r>
            <a:endParaRPr lang="en-GB" sz="2000" dirty="0" smtClean="0">
              <a:cs typeface="Times New Roman" pitchFamily="18" charset="0"/>
            </a:endParaRPr>
          </a:p>
          <a:p>
            <a:pPr marL="444500" lvl="1" indent="-265113">
              <a:lnSpc>
                <a:spcPct val="11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GB" sz="2000" b="1" dirty="0" smtClean="0"/>
              <a:t>HTML Sample</a:t>
            </a:r>
            <a:r>
              <a:rPr lang="en-GB" sz="2000" dirty="0" smtClean="0"/>
              <a:t> folder - </a:t>
            </a:r>
            <a:r>
              <a:rPr lang="en-US" sz="2000" dirty="0" smtClean="0"/>
              <a:t>containing </a:t>
            </a:r>
            <a:r>
              <a:rPr lang="en-GB" sz="2000" dirty="0" smtClean="0"/>
              <a:t>the HTML representation of the sample XML file from the Instance File folder</a:t>
            </a:r>
          </a:p>
          <a:p>
            <a:pPr marL="444500" lvl="1" indent="-265113">
              <a:lnSpc>
                <a:spcPct val="11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US" sz="2000" b="1" dirty="0" smtClean="0"/>
              <a:t>Schemas</a:t>
            </a:r>
            <a:r>
              <a:rPr lang="en-US" sz="2000" dirty="0" smtClean="0"/>
              <a:t> folder</a:t>
            </a:r>
            <a:endParaRPr lang="en-GB" sz="2000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Phased Approach</a:t>
            </a: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29600" y="6534150"/>
            <a:ext cx="914400" cy="3238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707236-58AB-40B9-B1BC-054A6F7B5F24}" type="slidenum">
              <a:rPr lang="en-GB" smtClean="0"/>
              <a:pPr>
                <a:defRPr/>
              </a:pPr>
              <a:t>4</a:t>
            </a:fld>
            <a:endParaRPr lang="en-GB" smtClean="0"/>
          </a:p>
        </p:txBody>
      </p:sp>
      <p:sp>
        <p:nvSpPr>
          <p:cNvPr id="7" name="Flowchart: Process 6"/>
          <p:cNvSpPr/>
          <p:nvPr/>
        </p:nvSpPr>
        <p:spPr>
          <a:xfrm>
            <a:off x="6383968" y="2096698"/>
            <a:ext cx="1055915" cy="859947"/>
          </a:xfrm>
          <a:prstGeom prst="flowChart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>
                <a:solidFill>
                  <a:srgbClr val="FF0000"/>
                </a:solidFill>
              </a:rPr>
              <a:t>Finalize Domain</a:t>
            </a:r>
            <a:r>
              <a:rPr lang="en-US" sz="1400" b="1" dirty="0" smtClean="0">
                <a:solidFill>
                  <a:srgbClr val="002060"/>
                </a:solidFill>
              </a:rPr>
              <a:t> Common</a:t>
            </a:r>
            <a:endParaRPr lang="en-GB" sz="1400" b="1" dirty="0">
              <a:solidFill>
                <a:srgbClr val="002060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1681354" y="2096698"/>
            <a:ext cx="1420411" cy="902525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rgbClr val="002060"/>
                </a:solidFill>
              </a:rPr>
              <a:t>Requirements Gathered</a:t>
            </a:r>
            <a:endParaRPr lang="en-GB" sz="1400" b="1" dirty="0">
              <a:solidFill>
                <a:srgbClr val="002060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861528" y="2096698"/>
            <a:ext cx="1218622" cy="871823"/>
          </a:xfrm>
          <a:prstGeom prst="flowChartProcess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rgbClr val="002060"/>
                </a:solidFill>
              </a:rPr>
              <a:t>Solution </a:t>
            </a:r>
            <a:r>
              <a:rPr lang="en-US" sz="1400" b="1" dirty="0" smtClean="0">
                <a:solidFill>
                  <a:srgbClr val="002060"/>
                </a:solidFill>
              </a:rPr>
              <a:t>Developed &amp; Pilot Executed </a:t>
            </a:r>
            <a:endParaRPr lang="en-GB" sz="1400" b="1" dirty="0">
              <a:solidFill>
                <a:srgbClr val="002060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791204" y="2096698"/>
            <a:ext cx="1115290" cy="871823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rgbClr val="002060"/>
                </a:solidFill>
              </a:rPr>
              <a:t>Publish </a:t>
            </a:r>
            <a:r>
              <a:rPr lang="en-US" sz="1400" b="1" dirty="0" smtClean="0">
                <a:solidFill>
                  <a:srgbClr val="002060"/>
                </a:solidFill>
              </a:rPr>
              <a:t>3.0  “Baseline” </a:t>
            </a:r>
            <a:endParaRPr lang="en-GB" sz="1400" b="1" dirty="0">
              <a:solidFill>
                <a:srgbClr val="00206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6051467" y="2475694"/>
            <a:ext cx="420585" cy="468313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528457" y="2487570"/>
            <a:ext cx="411678" cy="468313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7393379" y="2516269"/>
            <a:ext cx="479962" cy="468313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251859" y="2487570"/>
            <a:ext cx="565150" cy="468313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Flowchart: Process 14"/>
          <p:cNvSpPr/>
          <p:nvPr/>
        </p:nvSpPr>
        <p:spPr>
          <a:xfrm>
            <a:off x="1584335" y="4079486"/>
            <a:ext cx="1572523" cy="902525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2060"/>
                </a:solidFill>
              </a:rPr>
              <a:t>Requirements Gathered</a:t>
            </a:r>
            <a:endParaRPr lang="en-GB" sz="1600" b="1" dirty="0">
              <a:solidFill>
                <a:srgbClr val="002060"/>
              </a:solidFill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3536866" y="4079486"/>
            <a:ext cx="1676402" cy="926276"/>
          </a:xfrm>
          <a:prstGeom prst="flowChartProcess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2060"/>
                </a:solidFill>
              </a:rPr>
              <a:t>Solution </a:t>
            </a:r>
            <a:r>
              <a:rPr lang="en-US" sz="1600" b="1" dirty="0" smtClean="0">
                <a:solidFill>
                  <a:srgbClr val="002060"/>
                </a:solidFill>
              </a:rPr>
              <a:t>Developed &amp; Pilot </a:t>
            </a:r>
            <a:r>
              <a:rPr lang="en-US" sz="1400" b="1" i="1" dirty="0" smtClean="0">
                <a:solidFill>
                  <a:srgbClr val="002060"/>
                </a:solidFill>
              </a:rPr>
              <a:t>(optionally) </a:t>
            </a:r>
            <a:r>
              <a:rPr lang="en-US" sz="1600" b="1" dirty="0" smtClean="0">
                <a:solidFill>
                  <a:srgbClr val="002060"/>
                </a:solidFill>
              </a:rPr>
              <a:t>executed </a:t>
            </a:r>
            <a:endParaRPr lang="en-GB" sz="1600" b="1" dirty="0">
              <a:solidFill>
                <a:srgbClr val="002060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5711040" y="4079486"/>
            <a:ext cx="1532909" cy="940128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2060"/>
                </a:solidFill>
              </a:rPr>
              <a:t>Publish </a:t>
            </a:r>
            <a:r>
              <a:rPr lang="en-US" sz="1600" b="1" dirty="0" smtClean="0">
                <a:solidFill>
                  <a:srgbClr val="002060"/>
                </a:solidFill>
              </a:rPr>
              <a:t>3.0  “Increment 1” </a:t>
            </a:r>
            <a:endParaRPr lang="en-GB" sz="1600" b="1" dirty="0">
              <a:solidFill>
                <a:srgbClr val="002060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3021280" y="4441682"/>
            <a:ext cx="565150" cy="468313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5170713" y="4387253"/>
            <a:ext cx="565150" cy="468313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Flowchart: Process 19"/>
          <p:cNvSpPr/>
          <p:nvPr/>
        </p:nvSpPr>
        <p:spPr>
          <a:xfrm>
            <a:off x="3453084" y="2096698"/>
            <a:ext cx="1057125" cy="890649"/>
          </a:xfrm>
          <a:prstGeom prst="flowChart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>
                <a:solidFill>
                  <a:srgbClr val="FF0000"/>
                </a:solidFill>
              </a:rPr>
              <a:t>Draft Domain</a:t>
            </a:r>
            <a:r>
              <a:rPr lang="en-US" sz="1400" b="1" dirty="0" smtClean="0">
                <a:solidFill>
                  <a:srgbClr val="002060"/>
                </a:solidFill>
              </a:rPr>
              <a:t> Common</a:t>
            </a:r>
            <a:endParaRPr lang="en-GB" sz="1400" b="1" dirty="0">
              <a:solidFill>
                <a:srgbClr val="002060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3068782" y="2487571"/>
            <a:ext cx="481940" cy="468313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Flowchart: Process 21"/>
          <p:cNvSpPr/>
          <p:nvPr/>
        </p:nvSpPr>
        <p:spPr>
          <a:xfrm>
            <a:off x="154379" y="2096698"/>
            <a:ext cx="1175656" cy="926275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rgbClr val="002060"/>
                </a:solidFill>
              </a:rPr>
              <a:t>Finalize </a:t>
            </a:r>
            <a:r>
              <a:rPr lang="en-US" sz="1400" b="1" dirty="0" smtClean="0">
                <a:solidFill>
                  <a:srgbClr val="002060"/>
                </a:solidFill>
              </a:rPr>
              <a:t>Foundation Common</a:t>
            </a:r>
            <a:endParaRPr lang="en-GB" sz="1400" b="1" dirty="0">
              <a:solidFill>
                <a:srgbClr val="002060"/>
              </a:solidFill>
            </a:endParaRPr>
          </a:p>
        </p:txBody>
      </p:sp>
      <p:sp>
        <p:nvSpPr>
          <p:cNvPr id="23" name="TextBox 108"/>
          <p:cNvSpPr txBox="1">
            <a:spLocks noChangeArrowheads="1"/>
          </p:cNvSpPr>
          <p:nvPr/>
        </p:nvSpPr>
        <p:spPr bwMode="auto">
          <a:xfrm>
            <a:off x="3118262" y="1555357"/>
            <a:ext cx="2351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/>
              <a:t>Baseline Release </a:t>
            </a:r>
          </a:p>
        </p:txBody>
      </p:sp>
      <p:sp>
        <p:nvSpPr>
          <p:cNvPr id="24" name="TextBox 108"/>
          <p:cNvSpPr txBox="1">
            <a:spLocks noChangeArrowheads="1"/>
          </p:cNvSpPr>
          <p:nvPr/>
        </p:nvSpPr>
        <p:spPr bwMode="auto">
          <a:xfrm>
            <a:off x="3033157" y="3580722"/>
            <a:ext cx="28328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/>
              <a:t>Increment Release(s) </a:t>
            </a:r>
            <a:endParaRPr lang="en-US" sz="2000" b="1" dirty="0"/>
          </a:p>
        </p:txBody>
      </p:sp>
      <p:sp>
        <p:nvSpPr>
          <p:cNvPr id="25" name="Flowchart: Process 24"/>
          <p:cNvSpPr/>
          <p:nvPr/>
        </p:nvSpPr>
        <p:spPr>
          <a:xfrm>
            <a:off x="1570480" y="5288790"/>
            <a:ext cx="1572523" cy="902525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2060"/>
                </a:solidFill>
              </a:rPr>
              <a:t>Requirements Gathered</a:t>
            </a:r>
            <a:endParaRPr lang="en-GB" sz="1600" b="1" dirty="0">
              <a:solidFill>
                <a:srgbClr val="002060"/>
              </a:solidFill>
            </a:endParaRPr>
          </a:p>
        </p:txBody>
      </p:sp>
      <p:sp>
        <p:nvSpPr>
          <p:cNvPr id="26" name="Flowchart: Process 25"/>
          <p:cNvSpPr/>
          <p:nvPr/>
        </p:nvSpPr>
        <p:spPr>
          <a:xfrm>
            <a:off x="3523011" y="5288790"/>
            <a:ext cx="1676402" cy="926276"/>
          </a:xfrm>
          <a:prstGeom prst="flowChartProcess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2060"/>
                </a:solidFill>
              </a:rPr>
              <a:t>Solution </a:t>
            </a:r>
            <a:r>
              <a:rPr lang="en-US" sz="1600" b="1" dirty="0" smtClean="0">
                <a:solidFill>
                  <a:srgbClr val="002060"/>
                </a:solidFill>
              </a:rPr>
              <a:t>Developed &amp; Pilot </a:t>
            </a:r>
            <a:r>
              <a:rPr lang="en-US" sz="1400" b="1" i="1" dirty="0" smtClean="0">
                <a:solidFill>
                  <a:srgbClr val="002060"/>
                </a:solidFill>
              </a:rPr>
              <a:t>(optionally) </a:t>
            </a:r>
            <a:r>
              <a:rPr lang="en-US" sz="1600" b="1" dirty="0" smtClean="0">
                <a:solidFill>
                  <a:srgbClr val="002060"/>
                </a:solidFill>
              </a:rPr>
              <a:t>executed </a:t>
            </a:r>
            <a:endParaRPr lang="en-GB" sz="1600" b="1" dirty="0">
              <a:solidFill>
                <a:srgbClr val="002060"/>
              </a:solidFill>
            </a:endParaRPr>
          </a:p>
        </p:txBody>
      </p:sp>
      <p:sp>
        <p:nvSpPr>
          <p:cNvPr id="27" name="Flowchart: Process 26"/>
          <p:cNvSpPr/>
          <p:nvPr/>
        </p:nvSpPr>
        <p:spPr>
          <a:xfrm>
            <a:off x="5697185" y="5288790"/>
            <a:ext cx="1532909" cy="940128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2060"/>
                </a:solidFill>
              </a:rPr>
              <a:t>Publish </a:t>
            </a:r>
            <a:r>
              <a:rPr lang="en-US" sz="1600" b="1" dirty="0" smtClean="0">
                <a:solidFill>
                  <a:srgbClr val="002060"/>
                </a:solidFill>
              </a:rPr>
              <a:t>3.0  “Increment 2” </a:t>
            </a:r>
            <a:endParaRPr lang="en-GB" sz="1600" b="1" dirty="0">
              <a:solidFill>
                <a:srgbClr val="002060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3007425" y="5650986"/>
            <a:ext cx="565150" cy="468313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5156858" y="5596557"/>
            <a:ext cx="565150" cy="468313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350828" y="6040892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etc… 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107504" y="1531606"/>
            <a:ext cx="8884096" cy="1698172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107504" y="3475822"/>
            <a:ext cx="8928993" cy="301237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170879" y="112713"/>
            <a:ext cx="7973122" cy="762000"/>
          </a:xfrm>
        </p:spPr>
        <p:txBody>
          <a:bodyPr/>
          <a:lstStyle/>
          <a:p>
            <a:r>
              <a:rPr lang="en-GB" dirty="0" smtClean="0"/>
              <a:t>GS1XML  schema folder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9076" y="1344706"/>
            <a:ext cx="8467724" cy="5068228"/>
          </a:xfrm>
        </p:spPr>
        <p:txBody>
          <a:bodyPr/>
          <a:lstStyle/>
          <a:p>
            <a:pPr marL="44450" indent="-265113">
              <a:lnSpc>
                <a:spcPct val="11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US" sz="2200" b="1" dirty="0" smtClean="0"/>
              <a:t>Schemas</a:t>
            </a:r>
            <a:r>
              <a:rPr lang="en-US" sz="2200" dirty="0" smtClean="0"/>
              <a:t> folder contains:</a:t>
            </a:r>
            <a:endParaRPr lang="en-GB" sz="2200" dirty="0" smtClean="0">
              <a:cs typeface="Times New Roman" pitchFamily="18" charset="0"/>
            </a:endParaRPr>
          </a:p>
          <a:p>
            <a:pPr marL="444500" lvl="1" indent="-265113">
              <a:lnSpc>
                <a:spcPct val="11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GB" sz="2000" b="1" dirty="0" smtClean="0">
                <a:cs typeface="Times New Roman" pitchFamily="18" charset="0"/>
              </a:rPr>
              <a:t>gs1</a:t>
            </a:r>
            <a:r>
              <a:rPr lang="en-GB" sz="2000" dirty="0" smtClean="0">
                <a:cs typeface="Times New Roman" pitchFamily="18" charset="0"/>
              </a:rPr>
              <a:t> folder – contains two subfolders:</a:t>
            </a:r>
          </a:p>
          <a:p>
            <a:pPr marL="844550" lvl="2" indent="-265113">
              <a:lnSpc>
                <a:spcPct val="110000"/>
              </a:lnSpc>
              <a:spcBef>
                <a:spcPts val="300"/>
              </a:spcBef>
              <a:buFont typeface="Arial" pitchFamily="34" charset="0"/>
              <a:buChar char="−"/>
            </a:pPr>
            <a:r>
              <a:rPr lang="en-GB" sz="2000" b="1" dirty="0" err="1" smtClean="0">
                <a:cs typeface="Times New Roman" pitchFamily="18" charset="0"/>
              </a:rPr>
              <a:t>ecom</a:t>
            </a:r>
            <a:r>
              <a:rPr lang="en-GB" sz="2000" dirty="0" smtClean="0">
                <a:cs typeface="Times New Roman" pitchFamily="18" charset="0"/>
              </a:rPr>
              <a:t> – includes one schema defining the eCom common library and a schema (or schemas) defining the business document structure.</a:t>
            </a:r>
          </a:p>
          <a:p>
            <a:pPr marL="844550" lvl="2" indent="-265113">
              <a:lnSpc>
                <a:spcPct val="110000"/>
              </a:lnSpc>
              <a:spcBef>
                <a:spcPts val="300"/>
              </a:spcBef>
              <a:buFont typeface="Arial" pitchFamily="34" charset="0"/>
              <a:buChar char="−"/>
            </a:pPr>
            <a:r>
              <a:rPr lang="en-GB" sz="2000" b="1" dirty="0" smtClean="0">
                <a:cs typeface="Times New Roman" pitchFamily="18" charset="0"/>
              </a:rPr>
              <a:t>shared</a:t>
            </a:r>
            <a:r>
              <a:rPr lang="en-GB" sz="2000" dirty="0" smtClean="0">
                <a:cs typeface="Times New Roman" pitchFamily="18" charset="0"/>
              </a:rPr>
              <a:t> – includes one schema defining the shared common library</a:t>
            </a:r>
          </a:p>
          <a:p>
            <a:pPr marL="444500" lvl="1" indent="-265113">
              <a:lnSpc>
                <a:spcPct val="11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GB" sz="2000" b="1" dirty="0" err="1" smtClean="0">
                <a:cs typeface="Times New Roman" pitchFamily="18" charset="0"/>
              </a:rPr>
              <a:t>sbdh</a:t>
            </a:r>
            <a:r>
              <a:rPr lang="en-GB" sz="2000" dirty="0" smtClean="0">
                <a:cs typeface="Times New Roman" pitchFamily="18" charset="0"/>
              </a:rPr>
              <a:t> folder – contains the Standard Business Document Header schema</a:t>
            </a:r>
            <a:endParaRPr lang="en-GB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44037" name="Picture 4" descr="GS1us Pres cha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223" y="184"/>
              <a:ext cx="845" cy="789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3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3800" dirty="0" smtClean="0"/>
              <a:t>GS1 namespaces</a:t>
            </a:r>
          </a:p>
        </p:txBody>
      </p:sp>
      <p:pic>
        <p:nvPicPr>
          <p:cNvPr id="44036" name="Picture 9" descr="gs1_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0213" y="373063"/>
            <a:ext cx="10509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>
          <a:xfrm>
            <a:off x="2519362" y="112713"/>
            <a:ext cx="6194331" cy="762000"/>
          </a:xfrm>
        </p:spPr>
        <p:txBody>
          <a:bodyPr/>
          <a:lstStyle/>
          <a:p>
            <a:r>
              <a:rPr lang="en-GB" dirty="0" smtClean="0"/>
              <a:t>Namespace structure in XML 3.0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>
          <a:xfrm>
            <a:off x="336175" y="1071282"/>
            <a:ext cx="8606119" cy="177949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000" dirty="0" smtClean="0"/>
              <a:t>Namespace hierarchy has been flattened  in comparison to 2.0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Every namespace is used only for one schema file – common library schemas are always imported, never included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Context classification is not used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Namespace ID: ‘gs1’</a:t>
            </a:r>
          </a:p>
          <a:p>
            <a:endParaRPr lang="en-GB" sz="2000" b="1" dirty="0" smtClean="0">
              <a:solidFill>
                <a:srgbClr val="F2632A"/>
              </a:solidFill>
            </a:endParaRPr>
          </a:p>
          <a:p>
            <a:pPr marL="342900" lvl="2" indent="-342900">
              <a:buClrTx/>
              <a:buNone/>
            </a:pPr>
            <a:endParaRPr lang="en-GB" sz="1400" b="1" dirty="0" smtClean="0">
              <a:solidFill>
                <a:srgbClr val="F2632A"/>
              </a:solidFill>
            </a:endParaRPr>
          </a:p>
          <a:p>
            <a:pPr>
              <a:buNone/>
            </a:pPr>
            <a:endParaRPr lang="en-GB" sz="1600" dirty="0" smtClean="0"/>
          </a:p>
          <a:p>
            <a:endParaRPr lang="en-GB" sz="1600" dirty="0" smtClean="0"/>
          </a:p>
          <a:p>
            <a:pPr lvl="2">
              <a:buFont typeface="Wingdings" charset="2"/>
              <a:buNone/>
            </a:pPr>
            <a:endParaRPr lang="en-GB" dirty="0" smtClean="0"/>
          </a:p>
          <a:p>
            <a:pPr lvl="1">
              <a:buFontTx/>
              <a:buNone/>
            </a:pPr>
            <a:endParaRPr lang="en-GB" dirty="0" smtClean="0"/>
          </a:p>
          <a:p>
            <a:pPr lvl="1">
              <a:buFontTx/>
              <a:buNone/>
            </a:pPr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58151" y="3739478"/>
          <a:ext cx="6452688" cy="2514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83601"/>
                <a:gridCol w="2786389"/>
                <a:gridCol w="228269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Purpose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Example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Domain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GS1 Business Area, Service,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eCom, GDSN, GEPIR,</a:t>
                      </a:r>
                    </a:p>
                    <a:p>
                      <a:r>
                        <a:rPr lang="en-GB" sz="1600" dirty="0" smtClean="0"/>
                        <a:t>EPC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Interchange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Artefact within the GS1 Domain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Business Document / Extension / Header Message Layer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Type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Resource type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xsd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Version ID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Version of the Interchange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 3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2864225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ctr"/>
            <a:r>
              <a:rPr lang="en-GB" b="1" dirty="0" smtClean="0">
                <a:solidFill>
                  <a:srgbClr val="F2632A"/>
                </a:solidFill>
              </a:rPr>
              <a:t>urn:gs1:&lt;domain&gt;:&lt;interchange&gt;:&lt;type&gt;:&lt;version-id&gt;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8883" y="3146612"/>
            <a:ext cx="754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ctr"/>
            <a:endParaRPr lang="en-GB" sz="1000" b="1" dirty="0" smtClean="0">
              <a:solidFill>
                <a:srgbClr val="F2632A"/>
              </a:solidFill>
            </a:endParaRPr>
          </a:p>
          <a:p>
            <a:pPr marL="0" lvl="2" algn="ctr"/>
            <a:r>
              <a:rPr lang="en-GB" sz="1600" b="1" u="sng" dirty="0" smtClean="0">
                <a:solidFill>
                  <a:srgbClr val="002C6C"/>
                </a:solidFill>
              </a:rPr>
              <a:t>Namespace Scheme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Namespace examples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>
          <a:xfrm>
            <a:off x="443752" y="1600201"/>
            <a:ext cx="4773706" cy="2850776"/>
          </a:xfrm>
        </p:spPr>
        <p:txBody>
          <a:bodyPr/>
          <a:lstStyle/>
          <a:p>
            <a:pPr>
              <a:buFontTx/>
              <a:buNone/>
            </a:pPr>
            <a:r>
              <a:rPr lang="en-GB" sz="2000" dirty="0" smtClean="0">
                <a:solidFill>
                  <a:srgbClr val="F2632A"/>
                </a:solidFill>
              </a:rPr>
              <a:t>urn:gs1:ecom:order:xsd:3		</a:t>
            </a:r>
          </a:p>
          <a:p>
            <a:pPr>
              <a:buFontTx/>
              <a:buNone/>
            </a:pPr>
            <a:endParaRPr lang="en-GB" sz="2000" dirty="0" smtClean="0">
              <a:solidFill>
                <a:srgbClr val="F2632A"/>
              </a:solidFill>
            </a:endParaRPr>
          </a:p>
          <a:p>
            <a:pPr>
              <a:buFontTx/>
              <a:buNone/>
            </a:pPr>
            <a:r>
              <a:rPr lang="en-GB" sz="2000" dirty="0" smtClean="0">
                <a:solidFill>
                  <a:srgbClr val="F2632A"/>
                </a:solidFill>
              </a:rPr>
              <a:t>urn:gs1:shared:shared_common:xsd:3</a:t>
            </a:r>
          </a:p>
          <a:p>
            <a:endParaRPr lang="en-GB" sz="2000" dirty="0" smtClean="0">
              <a:solidFill>
                <a:srgbClr val="F2632A"/>
              </a:solidFill>
            </a:endParaRPr>
          </a:p>
          <a:p>
            <a:r>
              <a:rPr lang="en-GB" sz="2000" dirty="0" smtClean="0">
                <a:solidFill>
                  <a:srgbClr val="F2632A"/>
                </a:solidFill>
              </a:rPr>
              <a:t>urn:gs1:ecom:ecom_common:xsd:3</a:t>
            </a:r>
          </a:p>
          <a:p>
            <a:pPr>
              <a:buFontTx/>
              <a:buNone/>
            </a:pPr>
            <a:endParaRPr lang="en-GB" sz="2000" dirty="0" smtClean="0">
              <a:solidFill>
                <a:srgbClr val="F2632A"/>
              </a:solidFill>
            </a:endParaRPr>
          </a:p>
          <a:p>
            <a:pPr>
              <a:buFontTx/>
              <a:buNone/>
            </a:pPr>
            <a:r>
              <a:rPr lang="en-GB" sz="2000" dirty="0" smtClean="0">
                <a:solidFill>
                  <a:srgbClr val="F2632A"/>
                </a:solidFill>
              </a:rPr>
              <a:t>urn:gs1:gdsn:gdsn_common:xsd:3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082989" y="1591236"/>
            <a:ext cx="3334871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GB" sz="2000" kern="0" dirty="0" smtClean="0">
                <a:solidFill>
                  <a:srgbClr val="002C6C"/>
                </a:solidFill>
                <a:latin typeface="+mn-lt"/>
                <a:ea typeface="ＭＳ Ｐゴシック" charset="-128"/>
                <a:cs typeface="ＭＳ Ｐゴシック" charset="-128"/>
              </a:rPr>
              <a:t>eCom  – </a:t>
            </a:r>
            <a:r>
              <a:rPr lang="en-GB" sz="2000" kern="0" dirty="0">
                <a:solidFill>
                  <a:srgbClr val="002C6C"/>
                </a:solidFill>
                <a:latin typeface="+mn-lt"/>
                <a:ea typeface="ＭＳ Ｐゴシック" charset="-128"/>
                <a:cs typeface="ＭＳ Ｐゴシック" charset="-128"/>
              </a:rPr>
              <a:t>Order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GB" sz="2000" kern="0" dirty="0">
              <a:solidFill>
                <a:srgbClr val="002C6C"/>
              </a:solidFill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GB" sz="2000" kern="0" dirty="0">
                <a:solidFill>
                  <a:srgbClr val="002C6C"/>
                </a:solidFill>
                <a:latin typeface="+mn-lt"/>
                <a:ea typeface="ＭＳ Ｐゴシック" charset="-128"/>
                <a:cs typeface="ＭＳ Ｐゴシック" charset="-128"/>
              </a:rPr>
              <a:t>GS1 </a:t>
            </a:r>
            <a:r>
              <a:rPr lang="en-GB" sz="2000" kern="0" dirty="0" smtClean="0">
                <a:solidFill>
                  <a:srgbClr val="002C6C"/>
                </a:solidFill>
                <a:latin typeface="+mn-lt"/>
                <a:ea typeface="ＭＳ Ｐゴシック" charset="-128"/>
                <a:cs typeface="ＭＳ Ｐゴシック" charset="-128"/>
              </a:rPr>
              <a:t>Shared Common</a:t>
            </a:r>
            <a:endParaRPr lang="en-GB" sz="2000" kern="0" dirty="0">
              <a:solidFill>
                <a:srgbClr val="002C6C"/>
              </a:solidFill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GB" sz="2000" kern="0" dirty="0">
              <a:solidFill>
                <a:srgbClr val="002C6C"/>
              </a:solidFill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GB" sz="2000" kern="0" dirty="0">
                <a:solidFill>
                  <a:srgbClr val="002C6C"/>
                </a:solidFill>
                <a:latin typeface="+mn-lt"/>
                <a:ea typeface="ＭＳ Ｐゴシック" charset="-128"/>
                <a:cs typeface="ＭＳ Ｐゴシック" charset="-128"/>
              </a:rPr>
              <a:t>eCom Domain Common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GB" sz="2000" kern="0" dirty="0">
              <a:solidFill>
                <a:srgbClr val="002C6C"/>
              </a:solidFill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GB" sz="2000" kern="0" dirty="0">
                <a:solidFill>
                  <a:srgbClr val="002C6C"/>
                </a:solidFill>
                <a:latin typeface="+mn-lt"/>
                <a:ea typeface="ＭＳ Ｐゴシック" charset="-128"/>
                <a:cs typeface="ＭＳ Ｐゴシック" charset="-128"/>
              </a:rPr>
              <a:t>GDSN Domain </a:t>
            </a:r>
            <a:r>
              <a:rPr lang="en-GB" sz="2000" kern="0" dirty="0" smtClean="0">
                <a:latin typeface="+mn-lt"/>
                <a:ea typeface="ＭＳ Ｐゴシック" charset="-128"/>
                <a:cs typeface="ＭＳ Ｐゴシック" charset="-128"/>
              </a:rPr>
              <a:t>Common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36869" name="Picture 4" descr="GS1us Pres cha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870" name="Rectangle 6"/>
            <p:cNvSpPr>
              <a:spLocks noChangeArrowheads="1"/>
            </p:cNvSpPr>
            <p:nvPr/>
          </p:nvSpPr>
          <p:spPr bwMode="auto">
            <a:xfrm>
              <a:off x="223" y="184"/>
              <a:ext cx="845" cy="789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60688" y="1650999"/>
            <a:ext cx="6211887" cy="1509059"/>
          </a:xfrm>
        </p:spPr>
        <p:txBody>
          <a:bodyPr/>
          <a:lstStyle/>
          <a:p>
            <a:pPr eaLnBrk="1" hangingPunct="1"/>
            <a:r>
              <a:rPr lang="en-GB" sz="3800" dirty="0" smtClean="0"/>
              <a:t>GS1 XML 3.0 Documentation and support</a:t>
            </a:r>
          </a:p>
        </p:txBody>
      </p:sp>
      <p:pic>
        <p:nvPicPr>
          <p:cNvPr id="36868" name="Picture 9" descr="gs1_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0213" y="373063"/>
            <a:ext cx="10509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170879" y="112713"/>
            <a:ext cx="7973122" cy="762000"/>
          </a:xfrm>
        </p:spPr>
        <p:txBody>
          <a:bodyPr/>
          <a:lstStyle/>
          <a:p>
            <a:r>
              <a:rPr lang="en-GB" dirty="0" smtClean="0"/>
              <a:t>GS1 XML 3.0 documentation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9075" y="954740"/>
            <a:ext cx="8924925" cy="5862917"/>
          </a:xfrm>
        </p:spPr>
        <p:txBody>
          <a:bodyPr/>
          <a:lstStyle/>
          <a:p>
            <a:pPr marL="177800" indent="-177800">
              <a:lnSpc>
                <a:spcPct val="11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GB" sz="2200" dirty="0" smtClean="0"/>
              <a:t>Content and structure of business documents are described in BMS</a:t>
            </a:r>
          </a:p>
          <a:p>
            <a:pPr marL="177800" indent="-177800">
              <a:lnSpc>
                <a:spcPct val="11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GB" sz="2200" dirty="0" smtClean="0"/>
              <a:t> </a:t>
            </a:r>
            <a:r>
              <a:rPr lang="en-GB" sz="2200" dirty="0" smtClean="0">
                <a:cs typeface="Times New Roman" pitchFamily="18" charset="0"/>
              </a:rPr>
              <a:t>Additional documentation</a:t>
            </a:r>
            <a:r>
              <a:rPr lang="en-GB" sz="2200" dirty="0" smtClean="0"/>
              <a:t>:</a:t>
            </a:r>
          </a:p>
          <a:p>
            <a:pPr marL="444500" lvl="1" indent="-265113">
              <a:lnSpc>
                <a:spcPct val="11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GB" sz="2000" dirty="0" smtClean="0"/>
              <a:t>SBDH v.1.3 Technical Implementation Guide - updated</a:t>
            </a:r>
          </a:p>
          <a:p>
            <a:pPr marL="444500" lvl="1" indent="-265113">
              <a:lnSpc>
                <a:spcPct val="11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US" sz="2000" dirty="0" smtClean="0"/>
              <a:t>GS1 XML MR3 eCom Technical User Guide </a:t>
            </a:r>
            <a:r>
              <a:rPr lang="en-GB" sz="2000" dirty="0" smtClean="0"/>
              <a:t>-</a:t>
            </a:r>
            <a:r>
              <a:rPr lang="en-US" sz="2000" dirty="0" smtClean="0"/>
              <a:t> under review</a:t>
            </a:r>
          </a:p>
          <a:p>
            <a:pPr marL="844550" lvl="2" indent="-265113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−"/>
            </a:pPr>
            <a:r>
              <a:rPr lang="en-US" dirty="0" smtClean="0"/>
              <a:t>BMS package</a:t>
            </a:r>
          </a:p>
          <a:p>
            <a:pPr marL="844550" lvl="2" indent="-265113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−"/>
            </a:pPr>
            <a:r>
              <a:rPr lang="en-US" dirty="0" smtClean="0"/>
              <a:t>XML syntax subset used in MR3</a:t>
            </a:r>
          </a:p>
          <a:p>
            <a:pPr marL="844550" lvl="2" indent="-265113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−"/>
            </a:pPr>
            <a:r>
              <a:rPr lang="en-US" dirty="0" smtClean="0"/>
              <a:t>Message architecture</a:t>
            </a:r>
          </a:p>
          <a:p>
            <a:pPr marL="844550" lvl="2" indent="-265113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−"/>
            </a:pPr>
            <a:r>
              <a:rPr lang="en-US" dirty="0" smtClean="0"/>
              <a:t>Code list management, etc.</a:t>
            </a:r>
          </a:p>
          <a:p>
            <a:pPr marL="444500" lvl="1" indent="-265113">
              <a:lnSpc>
                <a:spcPct val="11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GB" sz="2000" dirty="0" smtClean="0"/>
              <a:t>GS1 XML </a:t>
            </a:r>
            <a:r>
              <a:rPr lang="en-US" sz="2000" dirty="0" smtClean="0"/>
              <a:t>MR3 eCom </a:t>
            </a:r>
            <a:r>
              <a:rPr lang="en-GB" sz="2000" dirty="0" smtClean="0"/>
              <a:t>Functional User Guide – under development</a:t>
            </a:r>
          </a:p>
          <a:p>
            <a:pPr marL="844550" lvl="2" indent="-265113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−"/>
            </a:pPr>
            <a:r>
              <a:rPr lang="en-US" dirty="0" smtClean="0"/>
              <a:t>Message set &amp; choreography</a:t>
            </a:r>
          </a:p>
          <a:p>
            <a:pPr marL="844550" lvl="2" indent="-265113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−"/>
            </a:pPr>
            <a:r>
              <a:rPr lang="en-US" dirty="0" smtClean="0"/>
              <a:t>Full schema documentation: message hierarchy and definitions</a:t>
            </a:r>
          </a:p>
          <a:p>
            <a:pPr marL="844550" lvl="2" indent="-265113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−"/>
            </a:pPr>
            <a:r>
              <a:rPr lang="en-US" dirty="0" smtClean="0"/>
              <a:t>Main actors and their relationship between messages</a:t>
            </a:r>
          </a:p>
          <a:p>
            <a:pPr marL="844550" lvl="2" indent="-265113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−"/>
            </a:pPr>
            <a:r>
              <a:rPr lang="en-US" dirty="0" smtClean="0"/>
              <a:t>Identifiers &amp; references</a:t>
            </a:r>
          </a:p>
          <a:p>
            <a:pPr marL="844550" lvl="2" indent="-265113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−"/>
            </a:pPr>
            <a:r>
              <a:rPr lang="en-US" dirty="0" smtClean="0"/>
              <a:t>Use of actions</a:t>
            </a:r>
          </a:p>
          <a:p>
            <a:pPr marL="844550" lvl="2" indent="-265113">
              <a:spcBef>
                <a:spcPts val="0"/>
              </a:spcBef>
              <a:buFont typeface="Arial" pitchFamily="34" charset="0"/>
              <a:buChar char="−"/>
            </a:pPr>
            <a:r>
              <a:rPr lang="en-US" dirty="0" smtClean="0"/>
              <a:t>Overview of typical scenarios with message examples:</a:t>
            </a:r>
          </a:p>
          <a:p>
            <a:pPr marL="1301750" lvl="3" indent="-265113">
              <a:spcBef>
                <a:spcPts val="0"/>
              </a:spcBef>
              <a:buFont typeface="Arial" pitchFamily="34" charset="0"/>
              <a:buChar char="−"/>
            </a:pPr>
            <a:r>
              <a:rPr lang="en-US" sz="1800" dirty="0" smtClean="0">
                <a:solidFill>
                  <a:srgbClr val="002C6C"/>
                </a:solidFill>
              </a:rPr>
              <a:t>Order to Cash</a:t>
            </a:r>
          </a:p>
          <a:p>
            <a:pPr marL="1301750" lvl="3" indent="-265113">
              <a:spcBef>
                <a:spcPts val="0"/>
              </a:spcBef>
              <a:buFont typeface="Arial" pitchFamily="34" charset="0"/>
              <a:buChar char="−"/>
            </a:pPr>
            <a:r>
              <a:rPr lang="en-US" sz="1800" dirty="0" smtClean="0">
                <a:solidFill>
                  <a:srgbClr val="002C6C"/>
                </a:solidFill>
              </a:rPr>
              <a:t>Transport execution &amp; planning</a:t>
            </a:r>
          </a:p>
          <a:p>
            <a:pPr marL="1301750" lvl="3" indent="-265113">
              <a:spcBef>
                <a:spcPts val="0"/>
              </a:spcBef>
              <a:buFont typeface="Arial" pitchFamily="34" charset="0"/>
              <a:buChar char="−"/>
            </a:pPr>
            <a:r>
              <a:rPr lang="en-US" sz="1800" dirty="0" smtClean="0">
                <a:solidFill>
                  <a:srgbClr val="002C6C"/>
                </a:solidFill>
              </a:rPr>
              <a:t>Vendor Managed Inventory</a:t>
            </a:r>
          </a:p>
          <a:p>
            <a:pPr marL="444500" lvl="1" indent="-265113">
              <a:spcBef>
                <a:spcPts val="300"/>
              </a:spcBef>
              <a:buFont typeface="Arial" charset="0"/>
              <a:buChar char="•"/>
            </a:pP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170879" y="112713"/>
            <a:ext cx="7973122" cy="762000"/>
          </a:xfrm>
        </p:spPr>
        <p:txBody>
          <a:bodyPr/>
          <a:lstStyle/>
          <a:p>
            <a:r>
              <a:rPr lang="en-GB" dirty="0" smtClean="0"/>
              <a:t>GS1 XML 3.0 training and support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9075" y="1922929"/>
            <a:ext cx="8924925" cy="4490005"/>
          </a:xfrm>
        </p:spPr>
        <p:txBody>
          <a:bodyPr/>
          <a:lstStyle/>
          <a:p>
            <a:pPr marL="177800" indent="-177800">
              <a:lnSpc>
                <a:spcPct val="11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GB" sz="2200" dirty="0" smtClean="0"/>
              <a:t>The on-line training course material explaining GS1 XML rel.3.0 will be published  in second half 2012, available via MOs</a:t>
            </a:r>
          </a:p>
          <a:p>
            <a:pPr marL="177800" indent="-177800">
              <a:lnSpc>
                <a:spcPct val="11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GB" sz="2200" dirty="0" smtClean="0"/>
              <a:t>Set of FAQs updated for MR3 ready to be published at: </a:t>
            </a:r>
            <a:r>
              <a:rPr lang="en-GB" sz="2200" dirty="0" smtClean="0">
                <a:hlinkClick r:id="rId2"/>
              </a:rPr>
              <a:t>www.gs1.org/helpdesk</a:t>
            </a:r>
            <a:endParaRPr lang="en-GB" sz="2200" dirty="0" smtClean="0"/>
          </a:p>
          <a:p>
            <a:pPr marL="177800" indent="-177800">
              <a:lnSpc>
                <a:spcPct val="11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GB" sz="2200" dirty="0" smtClean="0"/>
              <a:t>Technical support for user community via GS1 MOs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GS1 Global Office</a:t>
            </a:r>
            <a:br>
              <a:rPr lang="en-GB" dirty="0" smtClean="0"/>
            </a:br>
            <a:r>
              <a:rPr lang="en-GB" dirty="0" smtClean="0"/>
              <a:t>Avenue Louise 326, </a:t>
            </a:r>
            <a:r>
              <a:rPr lang="en-GB" dirty="0" err="1" smtClean="0"/>
              <a:t>bte</a:t>
            </a:r>
            <a:r>
              <a:rPr lang="en-GB" dirty="0" smtClean="0"/>
              <a:t> 10</a:t>
            </a:r>
            <a:br>
              <a:rPr lang="en-GB" dirty="0" smtClean="0"/>
            </a:br>
            <a:r>
              <a:rPr lang="en-GB" dirty="0" smtClean="0"/>
              <a:t>B-1050 Brussels, Belgium</a:t>
            </a:r>
          </a:p>
          <a:p>
            <a:r>
              <a:rPr lang="en-GB" dirty="0" smtClean="0">
                <a:solidFill>
                  <a:srgbClr val="F26334"/>
                </a:solidFill>
              </a:rPr>
              <a:t>T</a:t>
            </a:r>
            <a:r>
              <a:rPr lang="en-GB" dirty="0" smtClean="0"/>
              <a:t> +32 3 788 78 00</a:t>
            </a:r>
            <a:br>
              <a:rPr lang="en-GB" dirty="0" smtClean="0"/>
            </a:br>
            <a:r>
              <a:rPr lang="en-GB" dirty="0" smtClean="0">
                <a:solidFill>
                  <a:srgbClr val="F26334"/>
                </a:solidFill>
              </a:rPr>
              <a:t>W</a:t>
            </a:r>
            <a:r>
              <a:rPr lang="en-GB" dirty="0" smtClean="0"/>
              <a:t> www.gs1.org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58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Messages</a:t>
            </a: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29600" y="6534150"/>
            <a:ext cx="914400" cy="3238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707236-58AB-40B9-B1BC-054A6F7B5F24}" type="slidenum">
              <a:rPr lang="en-GB" smtClean="0"/>
              <a:pPr>
                <a:defRPr/>
              </a:pPr>
              <a:t>5</a:t>
            </a:fld>
            <a:endParaRPr lang="en-GB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322812" y="1397002"/>
          <a:ext cx="4498376" cy="4063995"/>
        </p:xfrm>
        <a:graphic>
          <a:graphicData uri="http://schemas.openxmlformats.org/drawingml/2006/table">
            <a:tbl>
              <a:tblPr/>
              <a:tblGrid>
                <a:gridCol w="387749"/>
                <a:gridCol w="3070700"/>
                <a:gridCol w="1039927"/>
              </a:tblGrid>
              <a:tr h="270933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1" i="1" dirty="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Times New Roman"/>
                        </a:rPr>
                        <a:t>Plan Messages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1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Times New Roman"/>
                        </a:rPr>
                        <a:t>#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1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Times New Roman"/>
                        </a:rPr>
                        <a:t>Message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1" dirty="0" smtClean="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Times New Roman"/>
                        </a:rPr>
                        <a:t>Publication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Times New Roman"/>
                        </a:rPr>
                        <a:t>Artwork</a:t>
                      </a:r>
                      <a:r>
                        <a:rPr lang="en-GB" sz="1500" baseline="0" dirty="0" smtClean="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500" dirty="0" smtClean="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Content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Arial"/>
                        </a:rPr>
                        <a:t>December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Times New Roman"/>
                        </a:rPr>
                        <a:t>Artwork</a:t>
                      </a:r>
                      <a:r>
                        <a:rPr lang="en-GB" sz="1500" baseline="0" dirty="0" smtClean="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500" dirty="0" smtClean="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Content </a:t>
                      </a:r>
                      <a:r>
                        <a:rPr lang="en-GB" sz="1500" dirty="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Times New Roman"/>
                        </a:rPr>
                        <a:t>Response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Arial"/>
                        </a:rPr>
                        <a:t>December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1" i="1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Times New Roman"/>
                        </a:rPr>
                        <a:t>Deliver Messages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Arial"/>
                        </a:rPr>
                        <a:t>Transport Instruction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Arial"/>
                        </a:rPr>
                        <a:t>September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Arial"/>
                        </a:rPr>
                        <a:t>Transport Instruction Confirmation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Arial"/>
                        </a:rPr>
                        <a:t>September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Arial"/>
                        </a:rPr>
                        <a:t>Transport Status Request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Arial"/>
                        </a:rPr>
                        <a:t>September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Arial"/>
                        </a:rPr>
                        <a:t>Transport Status Notification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Arial"/>
                        </a:rPr>
                        <a:t>September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Arial"/>
                        </a:rPr>
                        <a:t>Pick-up / Drop-off Request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Arial"/>
                        </a:rPr>
                        <a:t>September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Arial"/>
                        </a:rPr>
                        <a:t>Pick-up / Drop-off Confirmation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smtClean="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Arial"/>
                        </a:rPr>
                        <a:t>September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Arial"/>
                        </a:rPr>
                        <a:t>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Transport Capacity Requirement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Arial"/>
                        </a:rPr>
                        <a:t>December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Transport Capacity Plan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Arial"/>
                        </a:rPr>
                        <a:t>December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Arial"/>
                        </a:rPr>
                        <a:t>11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Transport Booking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Arial"/>
                        </a:rPr>
                        <a:t>December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Arial"/>
                        </a:rPr>
                        <a:t>12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Transport Booking Confirmation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solidFill>
                            <a:srgbClr val="244061"/>
                          </a:solidFill>
                          <a:latin typeface="Calibri"/>
                          <a:ea typeface="Calibri"/>
                          <a:cs typeface="Arial"/>
                        </a:rPr>
                        <a:t>December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Approved Change Requests</a:t>
            </a: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29600" y="6534150"/>
            <a:ext cx="914400" cy="3238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707236-58AB-40B9-B1BC-054A6F7B5F24}" type="slidenum">
              <a:rPr lang="en-GB" smtClean="0"/>
              <a:pPr>
                <a:defRPr/>
              </a:pPr>
              <a:t>6</a:t>
            </a:fld>
            <a:endParaRPr lang="en-GB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1543050"/>
            <a:ext cx="7924800" cy="4552950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dirty="0" smtClean="0"/>
              <a:t>15 Simple Change Requests</a:t>
            </a:r>
          </a:p>
          <a:p>
            <a:pPr>
              <a:buFontTx/>
              <a:buChar char="•"/>
            </a:pPr>
            <a:r>
              <a:rPr lang="en-GB" dirty="0" smtClean="0"/>
              <a:t>4 Non-backwards compatible changes</a:t>
            </a:r>
          </a:p>
          <a:p>
            <a:pPr>
              <a:buFontTx/>
              <a:buChar char="•"/>
            </a:pPr>
            <a:r>
              <a:rPr lang="en-GB" dirty="0" smtClean="0"/>
              <a:t>Affected Messages:</a:t>
            </a:r>
          </a:p>
          <a:p>
            <a:pPr lvl="1"/>
            <a:r>
              <a:rPr lang="en-GB" dirty="0" smtClean="0"/>
              <a:t>Performance Measurement (PMP)</a:t>
            </a:r>
          </a:p>
          <a:p>
            <a:pPr lvl="1"/>
            <a:r>
              <a:rPr lang="en-GB" dirty="0" smtClean="0"/>
              <a:t>Purchase Conditions</a:t>
            </a:r>
          </a:p>
          <a:p>
            <a:pPr lvl="1"/>
            <a:r>
              <a:rPr lang="en-GB" dirty="0" smtClean="0"/>
              <a:t>Configure to Order</a:t>
            </a:r>
          </a:p>
          <a:p>
            <a:pPr lvl="1"/>
            <a:r>
              <a:rPr lang="en-GB" dirty="0" smtClean="0"/>
              <a:t>Multi Shipment Order</a:t>
            </a:r>
          </a:p>
          <a:p>
            <a:pPr lvl="1"/>
            <a:r>
              <a:rPr lang="en-GB" dirty="0" smtClean="0"/>
              <a:t>Order Response</a:t>
            </a:r>
          </a:p>
          <a:p>
            <a:pPr lvl="1"/>
            <a:r>
              <a:rPr lang="en-GB" dirty="0" smtClean="0"/>
              <a:t>Despatch Advice</a:t>
            </a:r>
            <a:endParaRPr lang="en-US" dirty="0" smtClean="0"/>
          </a:p>
          <a:p>
            <a:pPr lvl="1"/>
            <a:r>
              <a:rPr lang="en-GB" dirty="0" smtClean="0"/>
              <a:t>Receiving Advice</a:t>
            </a:r>
          </a:p>
          <a:p>
            <a:pPr lvl="1"/>
            <a:r>
              <a:rPr lang="en-GB" dirty="0" smtClean="0"/>
              <a:t>Invoice</a:t>
            </a:r>
            <a:endParaRPr lang="en-US" dirty="0" smtClean="0"/>
          </a:p>
          <a:p>
            <a:pPr lvl="1"/>
            <a:r>
              <a:rPr lang="en-GB" dirty="0" smtClean="0"/>
              <a:t>Request for Payment </a:t>
            </a:r>
          </a:p>
          <a:p>
            <a:pPr>
              <a:buFontTx/>
              <a:buChar char="•"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Messages not upgraded</a:t>
            </a: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29600" y="6534150"/>
            <a:ext cx="914400" cy="3238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707236-58AB-40B9-B1BC-054A6F7B5F24}" type="slidenum">
              <a:rPr lang="en-GB" smtClean="0"/>
              <a:pPr>
                <a:defRPr/>
              </a:pPr>
              <a:t>7</a:t>
            </a:fld>
            <a:endParaRPr lang="en-GB" smtClean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3017838" cy="793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79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[</a:t>
            </a:r>
            <a:r>
              <a:rPr kumimoji="0" lang="en-US" sz="800" b="0" i="0" u="none" strike="noStrike" cap="none" normalizeH="0" baseline="3000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1]</a:t>
            </a:r>
            <a:r>
              <a:rPr kumimoji="0" lang="en-US" sz="800" b="0" i="0" u="none" strike="noStrike" cap="none" normalizeH="0" baseline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800" b="0" i="1" u="none" strike="noStrike" cap="none" normalizeH="0" baseline="0" smtClean="0" bmk="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Included in LIM (1-13)</a:t>
            </a:r>
            <a:endParaRPr kumimoji="0" lang="en-US" sz="900" b="0" i="0" u="none" strike="noStrike" cap="none" normalizeH="0" baseline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3000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[2]</a:t>
            </a:r>
            <a:r>
              <a:rPr kumimoji="0" lang="en-US" sz="800" b="0" i="0" u="none" strike="noStrike" cap="none" normalizeH="0" baseline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l-NL" sz="800" b="0" i="1" u="none" strike="noStrike" cap="none" normalizeH="0" baseline="0" smtClean="0" bmk="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replaced by 1/36 above</a:t>
            </a:r>
            <a:endParaRPr kumimoji="0" lang="en-US" sz="900" b="0" i="0" u="none" strike="noStrike" cap="none" normalizeH="0" baseline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3000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[3]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8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replaced by 1/21 above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3400" y="1543050"/>
            <a:ext cx="8056808" cy="4741840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dirty="0" smtClean="0"/>
              <a:t>Several messages have not been upgraded from their  2.x version</a:t>
            </a:r>
          </a:p>
          <a:p>
            <a:pPr lvl="1"/>
            <a:r>
              <a:rPr lang="en-GB" dirty="0" smtClean="0"/>
              <a:t>Old T&amp;L messages functions covered by the LIM based messages</a:t>
            </a:r>
          </a:p>
          <a:p>
            <a:pPr lvl="1"/>
            <a:r>
              <a:rPr lang="en-GB" dirty="0" smtClean="0"/>
              <a:t>Specialised messages included into generic BMS</a:t>
            </a:r>
          </a:p>
          <a:p>
            <a:pPr lvl="2"/>
            <a:r>
              <a:rPr lang="en-GB" dirty="0" smtClean="0"/>
              <a:t>Simple invoice → invoice</a:t>
            </a:r>
          </a:p>
          <a:p>
            <a:pPr lvl="2"/>
            <a:r>
              <a:rPr lang="en-GB" dirty="0" smtClean="0"/>
              <a:t>Multi ship to order → order</a:t>
            </a:r>
          </a:p>
          <a:p>
            <a:pPr lvl="1"/>
            <a:r>
              <a:rPr lang="en-GB" dirty="0" smtClean="0"/>
              <a:t>Extensions included into the main message</a:t>
            </a:r>
          </a:p>
          <a:p>
            <a:pPr lvl="1"/>
            <a:r>
              <a:rPr lang="en-GB" dirty="0" smtClean="0"/>
              <a:t>Messages with no known implementation – no matter experts available to support the development</a:t>
            </a:r>
          </a:p>
          <a:p>
            <a:pPr>
              <a:buFontTx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NB!</a:t>
            </a:r>
            <a:r>
              <a:rPr lang="en-GB" dirty="0" smtClean="0"/>
              <a:t> No messages are deleted. Still available and valid for implementation as 2.x.</a:t>
            </a:r>
          </a:p>
          <a:p>
            <a:pPr>
              <a:buFontTx/>
              <a:buChar char="•"/>
            </a:pPr>
            <a:r>
              <a:rPr lang="en-GB" dirty="0" smtClean="0"/>
              <a:t>If requested through due process they will be upgraded as version 3.x.</a:t>
            </a:r>
          </a:p>
          <a:p>
            <a:pPr lvl="1"/>
            <a:r>
              <a:rPr lang="en-GB" dirty="0" smtClean="0"/>
              <a:t>Changes to version 2.x will not be permitted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eCom vs. GDSN XML?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Exchange within the GDSN use different a message set than eCom</a:t>
            </a:r>
          </a:p>
          <a:p>
            <a:pPr lvl="1"/>
            <a:r>
              <a:rPr lang="en-GB" dirty="0" smtClean="0"/>
              <a:t>Data pool	to Data pool</a:t>
            </a:r>
          </a:p>
          <a:p>
            <a:pPr lvl="1"/>
            <a:r>
              <a:rPr lang="en-GB" dirty="0" smtClean="0"/>
              <a:t>Data pool to/from Global Registry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GDSN and eCom share some components called Common Library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In close cooperation with GDSN we have created three ‘commons’:</a:t>
            </a:r>
          </a:p>
          <a:p>
            <a:pPr lvl="1"/>
            <a:r>
              <a:rPr lang="en-GB" dirty="0" smtClean="0"/>
              <a:t>Foundation Common – shared by all GS1 BMS</a:t>
            </a:r>
          </a:p>
          <a:p>
            <a:pPr lvl="1"/>
            <a:r>
              <a:rPr lang="en-GB" dirty="0" smtClean="0"/>
              <a:t>eCom Domain Common – shared by all eCom BMS</a:t>
            </a:r>
          </a:p>
          <a:p>
            <a:pPr lvl="1"/>
            <a:r>
              <a:rPr lang="en-GB" dirty="0" smtClean="0"/>
              <a:t>GDSN Domain Common – shared by all GDSN BMS (from next GDSN Major Release)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29600" y="6534150"/>
            <a:ext cx="914400" cy="3238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829A648-09D5-4B4D-A587-BDBE520278D1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GS1 XML and UN 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Version 3 messages are not profiles/sub-sets of the UN XML from UN/CEFACT</a:t>
            </a:r>
          </a:p>
          <a:p>
            <a:pPr lvl="1"/>
            <a:r>
              <a:rPr lang="en-GB" dirty="0" smtClean="0"/>
              <a:t>These profiles will be published as a separate suite of messages – currently only a handful of messages.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We align with and reuse UN/CEFACT standards fully or partially whenever possible and relevant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We cannot claim full compliance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GS1 is actively participating in the UN/CEFACT transport and supply chain groups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Members from UN/CEFACT’s groups have actively participated in our development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29600" y="6534150"/>
            <a:ext cx="914400" cy="3238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829A648-09D5-4B4D-A587-BDBE520278D1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S1_PPT_Final">
  <a:themeElements>
    <a:clrScheme name="GS1_PPT_Final 14">
      <a:dk1>
        <a:srgbClr val="002C6C"/>
      </a:dk1>
      <a:lt1>
        <a:srgbClr val="FFFFFF"/>
      </a:lt1>
      <a:dk2>
        <a:srgbClr val="002C6C"/>
      </a:dk2>
      <a:lt2>
        <a:srgbClr val="808080"/>
      </a:lt2>
      <a:accent1>
        <a:srgbClr val="BBE0E3"/>
      </a:accent1>
      <a:accent2>
        <a:srgbClr val="F26334"/>
      </a:accent2>
      <a:accent3>
        <a:srgbClr val="FFFFFF"/>
      </a:accent3>
      <a:accent4>
        <a:srgbClr val="00245B"/>
      </a:accent4>
      <a:accent5>
        <a:srgbClr val="DAEDEF"/>
      </a:accent5>
      <a:accent6>
        <a:srgbClr val="DB592E"/>
      </a:accent6>
      <a:hlink>
        <a:srgbClr val="F26334"/>
      </a:hlink>
      <a:folHlink>
        <a:srgbClr val="F26334"/>
      </a:folHlink>
    </a:clrScheme>
    <a:fontScheme name="GS1_PPT_Fin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2C6C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2C6C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S1_PPT_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1_PPT_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1_PPT_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1_PPT_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1_PPT_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1_PPT_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13">
        <a:dk1>
          <a:srgbClr val="002C6C"/>
        </a:dk1>
        <a:lt1>
          <a:srgbClr val="FFFFFF"/>
        </a:lt1>
        <a:dk2>
          <a:srgbClr val="002C6C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245B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1_PPT_Final 14">
        <a:dk1>
          <a:srgbClr val="002C6C"/>
        </a:dk1>
        <a:lt1>
          <a:srgbClr val="FFFFFF"/>
        </a:lt1>
        <a:dk2>
          <a:srgbClr val="002C6C"/>
        </a:dk2>
        <a:lt2>
          <a:srgbClr val="808080"/>
        </a:lt2>
        <a:accent1>
          <a:srgbClr val="BBE0E3"/>
        </a:accent1>
        <a:accent2>
          <a:srgbClr val="F26334"/>
        </a:accent2>
        <a:accent3>
          <a:srgbClr val="FFFFFF"/>
        </a:accent3>
        <a:accent4>
          <a:srgbClr val="00245B"/>
        </a:accent4>
        <a:accent5>
          <a:srgbClr val="DAEDEF"/>
        </a:accent5>
        <a:accent6>
          <a:srgbClr val="DB592E"/>
        </a:accent6>
        <a:hlink>
          <a:srgbClr val="F26334"/>
        </a:hlink>
        <a:folHlink>
          <a:srgbClr val="F2633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367C89D1B68749B932CF6068341765" ma:contentTypeVersion="0" ma:contentTypeDescription="Create a new document." ma:contentTypeScope="" ma:versionID="5b33ac0a744cea331f6ead61b304a0b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2703AE3-7017-4612-93B7-CAA6614D49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9A0B44D0-1537-40D1-BCF2-08A020F39486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C82D791D-5E40-4AB2-B0F6-4932E2A8C4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8361</TotalTime>
  <Words>2718</Words>
  <Application>Microsoft Office PowerPoint</Application>
  <PresentationFormat>On-screen Show (4:3)</PresentationFormat>
  <Paragraphs>604</Paragraphs>
  <Slides>47</Slides>
  <Notes>9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GS1_PPT_Final</vt:lpstr>
      <vt:lpstr>Document</vt:lpstr>
      <vt:lpstr>GS1 Industry &amp; Standards Event 26-30 September 2011  Cologne, Germany  Creating value together with global standards</vt:lpstr>
      <vt:lpstr>Agenda</vt:lpstr>
      <vt:lpstr>Why a Major Release?</vt:lpstr>
      <vt:lpstr>The Phased Approach</vt:lpstr>
      <vt:lpstr>New Messages</vt:lpstr>
      <vt:lpstr>Approved Change Requests</vt:lpstr>
      <vt:lpstr>Messages not upgraded</vt:lpstr>
      <vt:lpstr>eCom vs. GDSN XML?</vt:lpstr>
      <vt:lpstr>GS1 XML and UN XML</vt:lpstr>
      <vt:lpstr>GS1 XML vs. the World</vt:lpstr>
      <vt:lpstr>Timelines &amp; Next Steps</vt:lpstr>
      <vt:lpstr>GS1 XML 3.0  Functional Overview</vt:lpstr>
      <vt:lpstr>Business Message Standards included in GS1 XML 3.0 (1)</vt:lpstr>
      <vt:lpstr>Business Message Standards included in GS1 XML 3.0 (2)</vt:lpstr>
      <vt:lpstr>Role of the Transport Messages (1)</vt:lpstr>
      <vt:lpstr>Role of the Transport Messages (2)</vt:lpstr>
      <vt:lpstr>Role of the Intelligent Packaging messages</vt:lpstr>
      <vt:lpstr>Enhancements of existing messages</vt:lpstr>
      <vt:lpstr>Improvements to the general design</vt:lpstr>
      <vt:lpstr>Simplified document structure</vt:lpstr>
      <vt:lpstr>Layered Component Libraries</vt:lpstr>
      <vt:lpstr>Externalized codes</vt:lpstr>
      <vt:lpstr>Removed choices, reduced nestings &amp; mandatory constructs </vt:lpstr>
      <vt:lpstr>Added transactional trade party data</vt:lpstr>
      <vt:lpstr>Added transactional trade item data</vt:lpstr>
      <vt:lpstr>Functional benefits of GS1 XML 3.0</vt:lpstr>
      <vt:lpstr>GS1 XML: A business message standard</vt:lpstr>
      <vt:lpstr>GS1 XML Architecture MR3</vt:lpstr>
      <vt:lpstr>Message Architecture simplification</vt:lpstr>
      <vt:lpstr>eCom Message architecture 3.0</vt:lpstr>
      <vt:lpstr>GDSN batching limitations</vt:lpstr>
      <vt:lpstr>Transport and routing component</vt:lpstr>
      <vt:lpstr>Transport and routing component</vt:lpstr>
      <vt:lpstr>Document actions</vt:lpstr>
      <vt:lpstr>Batching of business documents</vt:lpstr>
      <vt:lpstr>Benefits of the MR3 architecture</vt:lpstr>
      <vt:lpstr>GS1 schema &amp; package  hierarchy</vt:lpstr>
      <vt:lpstr>Schema Relationships</vt:lpstr>
      <vt:lpstr>GS1XML  3.0 publication package</vt:lpstr>
      <vt:lpstr>GS1XML  schema folder</vt:lpstr>
      <vt:lpstr>GS1 namespaces</vt:lpstr>
      <vt:lpstr>Namespace structure in XML 3.0</vt:lpstr>
      <vt:lpstr>Namespace examples</vt:lpstr>
      <vt:lpstr>GS1 XML 3.0 Documentation and support</vt:lpstr>
      <vt:lpstr>GS1 XML 3.0 documentation</vt:lpstr>
      <vt:lpstr>GS1 XML 3.0 training and support</vt:lpstr>
      <vt:lpstr>Contact Details</vt:lpstr>
    </vt:vector>
  </TitlesOfParts>
  <Company>GS1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GS1</dc:creator>
  <cp:lastModifiedBy>Antoinette Jansen</cp:lastModifiedBy>
  <cp:revision>642</cp:revision>
  <dcterms:created xsi:type="dcterms:W3CDTF">2008-04-09T07:24:00Z</dcterms:created>
  <dcterms:modified xsi:type="dcterms:W3CDTF">2011-10-07T13:47:35Z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0x010100DF367C89D1B68749B932CF6068341765</vt:lpwstr>
  </property>
</Properties>
</file>