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5"/>
    <p:sldMasterId id="2147483765" r:id="rId6"/>
  </p:sldMasterIdLst>
  <p:notesMasterIdLst>
    <p:notesMasterId r:id="rId16"/>
  </p:notesMasterIdLst>
  <p:handoutMasterIdLst>
    <p:handoutMasterId r:id="rId17"/>
  </p:handoutMasterIdLst>
  <p:sldIdLst>
    <p:sldId id="256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6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kern="1200">
        <a:solidFill>
          <a:srgbClr val="002C6C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kern="1200">
        <a:solidFill>
          <a:srgbClr val="002C6C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kern="1200">
        <a:solidFill>
          <a:srgbClr val="002C6C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kern="1200">
        <a:solidFill>
          <a:srgbClr val="002C6C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kern="1200">
        <a:solidFill>
          <a:srgbClr val="002C6C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002C6C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002C6C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002C6C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002C6C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C6C"/>
    <a:srgbClr val="F263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123" d="100"/>
          <a:sy n="123" d="100"/>
        </p:scale>
        <p:origin x="-12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E16C8CE-3501-4894-84BD-E340975E9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77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07AAA6E-E3EB-426E-B5DC-D9DCBAE1C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669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EB1438-C54F-4662-98ED-89A96F4793D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493C74-6618-44EA-89A4-1B4A69FE4966}" type="slidenum">
              <a:rPr lang="en-GB" smtClean="0"/>
              <a:pPr/>
              <a:t>3</a:t>
            </a:fld>
            <a:endParaRPr lang="en-GB" dirty="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831CF7-546A-4C84-A889-16D87D06D2A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s1.org/" TargetMode="External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5" Type="http://schemas.microsoft.com/office/2007/relationships/hdphoto" Target="../media/hdphoto2.wdp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s1.org/" TargetMode="External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5" Type="http://schemas.microsoft.com/office/2007/relationships/hdphoto" Target="../media/hdphoto2.wdp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s1.org/" TargetMode="External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5" Type="http://schemas.microsoft.com/office/2007/relationships/hdphoto" Target="../media/hdphoto2.wdp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936CC-F323-4B59-BAEC-1CF1AA62F9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D2160-8999-4D5A-9171-23C00323A1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44500"/>
            <a:ext cx="2038350" cy="5651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44500"/>
            <a:ext cx="5962650" cy="5651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C230D-1425-4C11-868B-DA3DCA56A8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 descr="GS1-Corp-templates-TITL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9" y="-3175"/>
            <a:ext cx="9151938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10">
            <a:hlinkClick r:id="rId3" highlightClick="1"/>
          </p:cNvPr>
          <p:cNvSpPr>
            <a:spLocks noChangeArrowheads="1"/>
          </p:cNvSpPr>
          <p:nvPr/>
        </p:nvSpPr>
        <p:spPr bwMode="auto">
          <a:xfrm>
            <a:off x="7696200" y="6324600"/>
            <a:ext cx="1219200" cy="304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39200" y="1447800"/>
            <a:ext cx="4819000" cy="9906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40208" y="2566530"/>
            <a:ext cx="3694567" cy="1295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F26334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8" name="Content Placeholder 1"/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58" y="406163"/>
            <a:ext cx="991142" cy="882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107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Untitle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9143391" cy="6857543"/>
          </a:xfrm>
          <a:prstGeom prst="rect">
            <a:avLst/>
          </a:prstGeom>
        </p:spPr>
      </p:pic>
      <p:sp>
        <p:nvSpPr>
          <p:cNvPr id="5" name="AutoShape 10">
            <a:hlinkClick r:id="rId3" highlightClick="1"/>
          </p:cNvPr>
          <p:cNvSpPr>
            <a:spLocks noChangeArrowheads="1"/>
          </p:cNvSpPr>
          <p:nvPr/>
        </p:nvSpPr>
        <p:spPr bwMode="auto">
          <a:xfrm>
            <a:off x="7696200" y="6324600"/>
            <a:ext cx="1219200" cy="304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39200" y="1447800"/>
            <a:ext cx="4819000" cy="990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40208" y="2566530"/>
            <a:ext cx="3694567" cy="1295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F26334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7" name="Content Placeholder 1"/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58" y="406163"/>
            <a:ext cx="991142" cy="882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98183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750" y="384392"/>
            <a:ext cx="6877050" cy="93599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3F1EA-6756-48CC-B584-140A0C2F0B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514800" y="1602000"/>
            <a:ext cx="8172000" cy="4572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646614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0FBAA-3D8A-4F1B-93C6-480D6BDCDF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713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543050"/>
            <a:ext cx="4032000" cy="45529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734" y="1543050"/>
            <a:ext cx="4000967" cy="45529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CC6FE-3F78-4C46-898C-D4D53D1EBC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42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E02A5-23D4-4D2A-8545-DA6D75FF29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046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08089" y="1502637"/>
            <a:ext cx="55440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08089" y="5626207"/>
            <a:ext cx="55440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DBBDC-87AF-4775-B972-15D3654AF7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759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act deta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 descr="GS1-Corp-templates-TITL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3175"/>
            <a:ext cx="9151938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10">
            <a:hlinkClick r:id="rId3" highlightClick="1"/>
          </p:cNvPr>
          <p:cNvSpPr>
            <a:spLocks noChangeArrowheads="1"/>
          </p:cNvSpPr>
          <p:nvPr/>
        </p:nvSpPr>
        <p:spPr bwMode="auto">
          <a:xfrm>
            <a:off x="7696200" y="6324600"/>
            <a:ext cx="1219200" cy="304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640208" y="1676668"/>
            <a:ext cx="5047755" cy="238433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baseline="0">
                <a:solidFill>
                  <a:srgbClr val="002C6C"/>
                </a:solidFill>
              </a:defRPr>
            </a:lvl1pPr>
          </a:lstStyle>
          <a:p>
            <a:r>
              <a:rPr lang="en-GB" dirty="0" smtClean="0"/>
              <a:t>GS1 Global Office</a:t>
            </a:r>
            <a:br>
              <a:rPr lang="en-GB" dirty="0" smtClean="0"/>
            </a:br>
            <a:r>
              <a:rPr lang="en-GB" dirty="0" smtClean="0"/>
              <a:t>Avenue Louise 326, </a:t>
            </a:r>
            <a:r>
              <a:rPr lang="en-GB" dirty="0" err="1" smtClean="0"/>
              <a:t>bte</a:t>
            </a:r>
            <a:r>
              <a:rPr lang="en-GB" dirty="0" smtClean="0"/>
              <a:t> 10</a:t>
            </a:r>
            <a:br>
              <a:rPr lang="en-GB" dirty="0" smtClean="0"/>
            </a:br>
            <a:r>
              <a:rPr lang="en-GB" dirty="0" smtClean="0"/>
              <a:t>B-1050 Brussels, Belgium</a:t>
            </a:r>
          </a:p>
          <a:p>
            <a:r>
              <a:rPr lang="en-GB" dirty="0" smtClean="0"/>
              <a:t>T +32 3 788 78 00</a:t>
            </a:r>
            <a:br>
              <a:rPr lang="en-GB" dirty="0" smtClean="0"/>
            </a:br>
            <a:r>
              <a:rPr lang="en-GB" dirty="0" smtClean="0"/>
              <a:t>W www.gs1.org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40208" y="384392"/>
            <a:ext cx="5046592" cy="93599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Contact details</a:t>
            </a:r>
            <a:endParaRPr lang="en-US" dirty="0"/>
          </a:p>
        </p:txBody>
      </p:sp>
      <p:pic>
        <p:nvPicPr>
          <p:cNvPr id="8" name="Content Placeholder 1"/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58" y="406163"/>
            <a:ext cx="991142" cy="882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35229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62F56-B47C-4A33-98DA-E313FFFBD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C76FE-122A-4170-BE3A-E7A4B1728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543050"/>
            <a:ext cx="3886200" cy="4552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543050"/>
            <a:ext cx="3886200" cy="4552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3235D-29A9-4530-BAB4-139F7261D8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E68B7-1F41-4A56-83D3-75143F3AE2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27286-DD04-4FE2-AD4A-C792E7DEF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15D60-C8C9-43F7-ACB2-F1E125ED8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C97E9-1034-44B7-8A1E-81F4F385B9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9DCCD-C43E-4CFF-AFEB-75FD5CA36F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microsoft.com/office/2007/relationships/hdphoto" Target="../media/hdphoto1.wdp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809750" y="444500"/>
            <a:ext cx="68770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Click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0" y="6629400"/>
            <a:ext cx="22193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fr-FR" sz="900"/>
              <a:t>© 2010 GS1</a:t>
            </a: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534150"/>
            <a:ext cx="914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9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C30ECA6F-7593-42C3-BF2F-9C121F7F9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3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43050"/>
            <a:ext cx="7924800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Content—Increase font to 24</a:t>
            </a:r>
          </a:p>
          <a:p>
            <a:pPr lvl="1"/>
            <a:r>
              <a:rPr lang="en-US" smtClean="0"/>
              <a:t>Leave bullet orange and change font to the blue (0 Red, 44 Green, 108 Blue)</a:t>
            </a:r>
          </a:p>
          <a:p>
            <a:pPr lvl="2"/>
            <a:r>
              <a:rPr lang="en-US" smtClean="0"/>
              <a:t>Use custom bullet as dash in orange and change font to the blue</a:t>
            </a:r>
          </a:p>
          <a:p>
            <a:pPr lvl="1"/>
            <a:r>
              <a:rPr lang="en-US" smtClean="0"/>
              <a:t>Second heading</a:t>
            </a:r>
          </a:p>
          <a:p>
            <a:pPr lvl="2"/>
            <a:r>
              <a:rPr lang="en-US" smtClean="0"/>
              <a:t>Third</a:t>
            </a:r>
          </a:p>
        </p:txBody>
      </p:sp>
      <p:pic>
        <p:nvPicPr>
          <p:cNvPr id="2054" name="Picture 13" descr="gs1_4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0" y="463550"/>
            <a:ext cx="8572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2C6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2C6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2C6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2C6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2C6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002C6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002C6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002C6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002C6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002C6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26334"/>
        </a:buClr>
        <a:buChar char="•"/>
        <a:defRPr>
          <a:solidFill>
            <a:srgbClr val="002C6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26334"/>
        </a:buClr>
        <a:buFont typeface="Arial" charset="0"/>
        <a:buChar char="–"/>
        <a:defRPr>
          <a:solidFill>
            <a:srgbClr val="002C6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2" descr="GS1us Text 1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73700"/>
            <a:ext cx="91440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809750" y="384392"/>
            <a:ext cx="6877050" cy="935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0" y="6629400"/>
            <a:ext cx="22193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900" dirty="0"/>
              <a:t>© </a:t>
            </a:r>
            <a:r>
              <a:rPr lang="fr-FR" sz="900" dirty="0" smtClean="0"/>
              <a:t>2012 </a:t>
            </a:r>
            <a:r>
              <a:rPr lang="fr-FR" sz="900" dirty="0"/>
              <a:t>GS1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534150"/>
            <a:ext cx="914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B7E330F-CD44-4440-A227-8303848A02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dirty="0" smtClean="0"/>
              <a:t>Click to edit Master text styles</a:t>
            </a:r>
          </a:p>
          <a:p>
            <a:pPr lvl="1"/>
            <a:r>
              <a:rPr lang="nl-BE" dirty="0" smtClean="0"/>
              <a:t>Second level</a:t>
            </a:r>
          </a:p>
          <a:p>
            <a:pPr lvl="2"/>
            <a:r>
              <a:rPr lang="nl-BE" dirty="0" smtClean="0"/>
              <a:t>Third level</a:t>
            </a:r>
          </a:p>
          <a:p>
            <a:pPr lvl="3"/>
            <a:r>
              <a:rPr lang="nl-BE" dirty="0" smtClean="0"/>
              <a:t>Fourth level</a:t>
            </a:r>
          </a:p>
        </p:txBody>
      </p:sp>
      <p:pic>
        <p:nvPicPr>
          <p:cNvPr id="10" name="Content Placeholder 1"/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harpenSoften amoun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397" y="456966"/>
            <a:ext cx="846312" cy="75377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 baseline="0">
          <a:solidFill>
            <a:srgbClr val="002C6C"/>
          </a:solidFill>
          <a:latin typeface="+mj-lt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2C6C"/>
          </a:solidFill>
          <a:latin typeface="Arial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2C6C"/>
          </a:solidFill>
          <a:latin typeface="Arial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2C6C"/>
          </a:solidFill>
          <a:latin typeface="Arial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2C6C"/>
          </a:solidFill>
          <a:latin typeface="Arial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2C6C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2C6C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2C6C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2C6C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26334"/>
        </a:buClr>
        <a:buFont typeface="Arial"/>
        <a:buChar char="•"/>
        <a:defRPr sz="2400">
          <a:solidFill>
            <a:srgbClr val="002C6C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26334"/>
        </a:buClr>
        <a:buChar char="•"/>
        <a:defRPr sz="2000">
          <a:solidFill>
            <a:srgbClr val="002C6C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26334"/>
        </a:buClr>
        <a:buFont typeface="Arial" charset="0"/>
        <a:buChar char="–"/>
        <a:defRPr>
          <a:solidFill>
            <a:srgbClr val="002C6C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2C6C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38600" y="381000"/>
            <a:ext cx="4800600" cy="15240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GS1 Standards Autumn Event</a:t>
            </a:r>
            <a:br>
              <a:rPr lang="en-US" sz="2000" dirty="0" smtClean="0"/>
            </a:br>
            <a:r>
              <a:rPr lang="en-US" sz="2000" dirty="0" smtClean="0"/>
              <a:t>8-12 October 2012 – Dublin, Ireland</a:t>
            </a:r>
            <a:br>
              <a:rPr lang="en-US" sz="20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600" i="1" dirty="0" smtClean="0"/>
              <a:t>Building Standards to Deliver Business Value</a:t>
            </a:r>
            <a:endParaRPr lang="en-US" sz="2800" i="1" dirty="0" smtClean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90646" y="2057400"/>
            <a:ext cx="4853354" cy="1524000"/>
          </a:xfrm>
        </p:spPr>
        <p:txBody>
          <a:bodyPr>
            <a:normAutofit/>
          </a:bodyPr>
          <a:lstStyle/>
          <a:p>
            <a:r>
              <a:rPr lang="en-GB" sz="1600" b="1" dirty="0" smtClean="0">
                <a:solidFill>
                  <a:srgbClr val="F2632A"/>
                </a:solidFill>
              </a:rPr>
              <a:t>Name of Session: </a:t>
            </a:r>
            <a:r>
              <a:rPr lang="en-GB" sz="1600" dirty="0" smtClean="0"/>
              <a:t>New Global Data Dictionary</a:t>
            </a:r>
            <a:endParaRPr lang="en-GB" sz="1600" b="1" dirty="0" smtClean="0">
              <a:solidFill>
                <a:srgbClr val="F2632A"/>
              </a:solidFill>
            </a:endParaRPr>
          </a:p>
          <a:p>
            <a:pPr>
              <a:buFontTx/>
              <a:buNone/>
            </a:pPr>
            <a:r>
              <a:rPr lang="en-GB" sz="1600" dirty="0" smtClean="0">
                <a:solidFill>
                  <a:srgbClr val="F2632A"/>
                </a:solidFill>
              </a:rPr>
              <a:t>Time of Session: Thursday 13.30 – 14.00</a:t>
            </a:r>
          </a:p>
          <a:p>
            <a:pPr>
              <a:buFontTx/>
              <a:buNone/>
            </a:pPr>
            <a:r>
              <a:rPr lang="en-GB" sz="1600" dirty="0" smtClean="0">
                <a:solidFill>
                  <a:srgbClr val="F2632A"/>
                </a:solidFill>
              </a:rPr>
              <a:t>Who May Attend: AG Members</a:t>
            </a:r>
          </a:p>
          <a:p>
            <a:pPr eaLnBrk="1" hangingPunct="1">
              <a:buFontTx/>
              <a:buNone/>
            </a:pPr>
            <a:r>
              <a:rPr lang="en-GB" sz="1600" b="1" dirty="0" smtClean="0">
                <a:solidFill>
                  <a:srgbClr val="F2632A"/>
                </a:solidFill>
              </a:rPr>
              <a:t>Speakers:</a:t>
            </a:r>
          </a:p>
          <a:p>
            <a:r>
              <a:rPr lang="en-GB" sz="1600" dirty="0" smtClean="0"/>
              <a:t>Ewa Iwicka, Eric Kauz, Coen Janssen</a:t>
            </a:r>
          </a:p>
          <a:p>
            <a:pPr eaLnBrk="1" hangingPunct="1">
              <a:buFontTx/>
              <a:buNone/>
            </a:pPr>
            <a:endParaRPr lang="en-GB" sz="1600" b="1" dirty="0" smtClean="0">
              <a:solidFill>
                <a:srgbClr val="F263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GDD?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31885" y="1685925"/>
            <a:ext cx="8879112" cy="4619960"/>
          </a:xfrm>
        </p:spPr>
        <p:txBody>
          <a:bodyPr>
            <a:normAutofit/>
          </a:bodyPr>
          <a:lstStyle/>
          <a:p>
            <a:pPr marL="180975" indent="-180975" eaLnBrk="0" hangingPunct="0">
              <a:buNone/>
            </a:pPr>
            <a:r>
              <a:rPr lang="en-GB" dirty="0" smtClean="0">
                <a:cs typeface="Times New Roman" pitchFamily="18" charset="0"/>
              </a:rPr>
              <a:t>GS1 Architecture definition:</a:t>
            </a:r>
          </a:p>
          <a:p>
            <a:pPr marL="180975" indent="4763" eaLnBrk="0" hangingPunct="0">
              <a:buNone/>
            </a:pPr>
            <a:endParaRPr lang="en-US" dirty="0" smtClean="0"/>
          </a:p>
          <a:p>
            <a:pPr marL="180975" indent="4763" eaLnBrk="0" hangingPunct="0">
              <a:buNone/>
            </a:pPr>
            <a:r>
              <a:rPr lang="en-US" dirty="0" smtClean="0"/>
              <a:t>“Global Data Dictionary is a compendium of the data elements defined across all GS1 Standards.</a:t>
            </a:r>
          </a:p>
          <a:p>
            <a:pPr marL="180975" indent="4763" eaLnBrk="0" hangingPunct="0">
              <a:buNone/>
            </a:pPr>
            <a:r>
              <a:rPr lang="en-US" dirty="0" smtClean="0"/>
              <a:t>The GDD is not itself a GS1 Standard, but rather is a tool which helps to </a:t>
            </a:r>
            <a:r>
              <a:rPr lang="en-US" b="1" dirty="0" smtClean="0"/>
              <a:t>ensure consistency across all GS1 Standards</a:t>
            </a:r>
            <a:r>
              <a:rPr lang="en-US" dirty="0" smtClean="0"/>
              <a:t>.</a:t>
            </a:r>
            <a:r>
              <a:rPr lang="en-GB" dirty="0" smtClean="0">
                <a:cs typeface="Times New Roman" pitchFamily="18" charset="0"/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7"/>
          <p:cNvSpPr txBox="1">
            <a:spLocks noChangeArrowheads="1"/>
          </p:cNvSpPr>
          <p:nvPr/>
        </p:nvSpPr>
        <p:spPr bwMode="auto">
          <a:xfrm>
            <a:off x="133350" y="1571625"/>
            <a:ext cx="8858250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180975" eaLnBrk="0" hangingPunct="0">
              <a:spcBef>
                <a:spcPts val="300"/>
              </a:spcBef>
              <a:buFont typeface="Arial" charset="0"/>
              <a:buChar char="•"/>
            </a:pPr>
            <a:r>
              <a:rPr lang="en-GB" sz="2200" dirty="0" smtClean="0">
                <a:cs typeface="Times New Roman" pitchFamily="18" charset="0"/>
              </a:rPr>
              <a:t>The new design of eCom and GDSN messages requires GDD support that the ‘old’ tool could not provide</a:t>
            </a:r>
          </a:p>
          <a:p>
            <a:pPr marL="266700" indent="-180975" eaLnBrk="0" hangingPunct="0">
              <a:spcBef>
                <a:spcPts val="300"/>
              </a:spcBef>
              <a:buFont typeface="Arial" charset="0"/>
              <a:buChar char="•"/>
            </a:pPr>
            <a:r>
              <a:rPr lang="en-GB" sz="2200" dirty="0" smtClean="0">
                <a:cs typeface="Times New Roman" pitchFamily="18" charset="0"/>
              </a:rPr>
              <a:t>Need for a GDD platform ensuring better scalability (e.g. adding new functionality) than the old platform</a:t>
            </a:r>
          </a:p>
          <a:p>
            <a:pPr marL="266700" indent="-180975" eaLnBrk="0" hangingPunct="0">
              <a:spcBef>
                <a:spcPts val="300"/>
              </a:spcBef>
              <a:buFont typeface="Arial" charset="0"/>
              <a:buChar char="•"/>
            </a:pPr>
            <a:r>
              <a:rPr lang="en-GB" sz="2200" dirty="0" smtClean="0">
                <a:cs typeface="Times New Roman" pitchFamily="18" charset="0"/>
              </a:rPr>
              <a:t>Decision: create a new tool that could meet challenges of the growing GS1 portfolio</a:t>
            </a:r>
          </a:p>
          <a:p>
            <a:pPr marL="266700" indent="-180975" eaLnBrk="0" hangingPunct="0">
              <a:spcBef>
                <a:spcPts val="300"/>
              </a:spcBef>
              <a:buFont typeface="Arial" charset="0"/>
              <a:buChar char="•"/>
            </a:pPr>
            <a:endParaRPr lang="en-GB" sz="2200" dirty="0" smtClean="0">
              <a:cs typeface="Times New Roman" pitchFamily="18" charset="0"/>
            </a:endParaRPr>
          </a:p>
          <a:p>
            <a:pPr marL="266700" indent="-180975" eaLnBrk="0" hangingPunct="0">
              <a:spcBef>
                <a:spcPts val="300"/>
              </a:spcBef>
              <a:buFont typeface="Arial" charset="0"/>
              <a:buChar char="•"/>
            </a:pPr>
            <a:endParaRPr lang="en-GB" sz="2200" dirty="0" smtClean="0">
              <a:cs typeface="Times New Roman" pitchFamily="18" charset="0"/>
            </a:endParaRPr>
          </a:p>
          <a:p>
            <a:pPr marL="180975" indent="-180975" eaLnBrk="0" hangingPunct="0">
              <a:spcBef>
                <a:spcPts val="300"/>
              </a:spcBef>
              <a:buFont typeface="Arial" charset="0"/>
              <a:buChar char="•"/>
            </a:pPr>
            <a:endParaRPr lang="en-GB" sz="2400" dirty="0" smtClean="0">
              <a:cs typeface="Times New Roman" pitchFamily="18" charset="0"/>
            </a:endParaRPr>
          </a:p>
          <a:p>
            <a:pPr marL="180975" indent="-180975" eaLnBrk="0" hangingPunct="0">
              <a:spcBef>
                <a:spcPts val="300"/>
              </a:spcBef>
              <a:buFont typeface="Arial" charset="0"/>
              <a:buChar char="•"/>
            </a:pPr>
            <a:endParaRPr lang="en-GB" sz="2400" dirty="0" smtClean="0">
              <a:cs typeface="Times New Roman" pitchFamily="18" charset="0"/>
            </a:endParaRPr>
          </a:p>
          <a:p>
            <a:pPr marL="180975" indent="-180975" eaLnBrk="0" hangingPunct="0">
              <a:spcBef>
                <a:spcPts val="300"/>
              </a:spcBef>
              <a:buFont typeface="Arial" charset="0"/>
              <a:buChar char="•"/>
            </a:pPr>
            <a:endParaRPr lang="en-GB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 New GDD?</a:t>
            </a:r>
            <a:endParaRPr lang="fr-B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scope of the new GDD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31884" y="1415562"/>
            <a:ext cx="9012115" cy="4890323"/>
          </a:xfrm>
        </p:spPr>
        <p:txBody>
          <a:bodyPr>
            <a:normAutofit/>
          </a:bodyPr>
          <a:lstStyle/>
          <a:p>
            <a:pPr marL="180975" indent="-180975" eaLnBrk="0" hangingPunct="0">
              <a:buClr>
                <a:srgbClr val="002C6C"/>
              </a:buClr>
              <a:buFont typeface="Arial" charset="0"/>
              <a:buChar char="•"/>
            </a:pPr>
            <a:r>
              <a:rPr lang="en-US" dirty="0" smtClean="0">
                <a:cs typeface="Times New Roman" pitchFamily="18" charset="0"/>
              </a:rPr>
              <a:t>Currently, the new GDD supports the following ratified standards:</a:t>
            </a:r>
          </a:p>
          <a:p>
            <a:pPr marL="581025" lvl="1" indent="-180975" eaLnBrk="0" hangingPunct="0">
              <a:buFont typeface="Arial" charset="0"/>
              <a:buChar char="•"/>
            </a:pPr>
            <a:r>
              <a:rPr lang="en-US" dirty="0" smtClean="0">
                <a:cs typeface="Times New Roman" pitchFamily="18" charset="0"/>
              </a:rPr>
              <a:t>GDSN release 2.8 and 3.X (when available)</a:t>
            </a:r>
          </a:p>
          <a:p>
            <a:pPr marL="581025" lvl="1" indent="-180975" eaLnBrk="0" hangingPunct="0">
              <a:buFont typeface="Arial" charset="0"/>
              <a:buChar char="•"/>
            </a:pPr>
            <a:r>
              <a:rPr lang="en-US" dirty="0" smtClean="0">
                <a:cs typeface="Times New Roman" pitchFamily="18" charset="0"/>
              </a:rPr>
              <a:t>eCom release 3.X</a:t>
            </a:r>
          </a:p>
          <a:p>
            <a:pPr marL="581025" lvl="1" indent="-180975" eaLnBrk="0" hangingPunct="0">
              <a:buFont typeface="Arial" charset="0"/>
              <a:buChar char="•"/>
            </a:pPr>
            <a:r>
              <a:rPr lang="en-US" dirty="0" smtClean="0">
                <a:cs typeface="Times New Roman" pitchFamily="18" charset="0"/>
              </a:rPr>
              <a:t>GS1 Glossary of terms</a:t>
            </a:r>
          </a:p>
          <a:p>
            <a:pPr marL="180975" indent="-180975" eaLnBrk="0" hangingPunct="0">
              <a:buClr>
                <a:srgbClr val="002C6C"/>
              </a:buClr>
              <a:buFont typeface="Arial" charset="0"/>
              <a:buChar char="•"/>
            </a:pPr>
            <a:r>
              <a:rPr lang="en-GB" dirty="0" smtClean="0">
                <a:cs typeface="Times New Roman" pitchFamily="18" charset="0"/>
              </a:rPr>
              <a:t>The elements currently covered:</a:t>
            </a:r>
          </a:p>
          <a:p>
            <a:pPr marL="581025" lvl="1" indent="-180975" eaLnBrk="0" hangingPunct="0">
              <a:buFont typeface="Arial" charset="0"/>
              <a:buChar char="•"/>
            </a:pPr>
            <a:r>
              <a:rPr lang="en-US" dirty="0" smtClean="0">
                <a:cs typeface="Times New Roman" pitchFamily="18" charset="0"/>
              </a:rPr>
              <a:t>Business Messages</a:t>
            </a:r>
          </a:p>
          <a:p>
            <a:pPr marL="581025" lvl="1" indent="-180975" eaLnBrk="0" hangingPunct="0">
              <a:buFont typeface="Arial" charset="0"/>
              <a:buChar char="•"/>
            </a:pPr>
            <a:r>
              <a:rPr lang="en-US" dirty="0" smtClean="0">
                <a:cs typeface="Times New Roman" pitchFamily="18" charset="0"/>
              </a:rPr>
              <a:t>Business Information Entities – data elements, with relationships</a:t>
            </a:r>
          </a:p>
          <a:p>
            <a:pPr marL="581025" lvl="1" indent="-180975" eaLnBrk="0" hangingPunct="0">
              <a:buFont typeface="Arial" charset="0"/>
              <a:buChar char="•"/>
            </a:pPr>
            <a:r>
              <a:rPr lang="en-US" dirty="0" smtClean="0">
                <a:cs typeface="Times New Roman" pitchFamily="18" charset="0"/>
              </a:rPr>
              <a:t>Business Data Types</a:t>
            </a:r>
          </a:p>
          <a:p>
            <a:pPr marL="581025" lvl="1" indent="-180975" eaLnBrk="0" hangingPunct="0">
              <a:buFont typeface="Arial" charset="0"/>
              <a:buChar char="•"/>
            </a:pPr>
            <a:r>
              <a:rPr lang="en-US" dirty="0" smtClean="0">
                <a:cs typeface="Times New Roman" pitchFamily="18" charset="0"/>
              </a:rPr>
              <a:t>Code Lists used in Business Messages</a:t>
            </a:r>
          </a:p>
          <a:p>
            <a:pPr marL="581025" lvl="1" indent="-180975" eaLnBrk="0" hangingPunct="0">
              <a:buFont typeface="Arial" charset="0"/>
              <a:buChar char="•"/>
            </a:pPr>
            <a:r>
              <a:rPr lang="en-US" dirty="0" smtClean="0">
                <a:cs typeface="Times New Roman" pitchFamily="18" charset="0"/>
              </a:rPr>
              <a:t>Business Validation Rules</a:t>
            </a:r>
          </a:p>
          <a:p>
            <a:pPr marL="581025" lvl="1" indent="-180975" eaLnBrk="0" hangingPunct="0">
              <a:buFont typeface="Arial" charset="0"/>
              <a:buChar char="•"/>
            </a:pPr>
            <a:r>
              <a:rPr lang="en-US" dirty="0" smtClean="0">
                <a:cs typeface="Times New Roman" pitchFamily="18" charset="0"/>
              </a:rPr>
              <a:t>Context values</a:t>
            </a:r>
          </a:p>
        </p:txBody>
      </p:sp>
      <p:pic>
        <p:nvPicPr>
          <p:cNvPr id="11266" name="Picture 2" descr="iStock_000015527135X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2851" y="1903543"/>
            <a:ext cx="1456832" cy="21826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GDD Content structure</a:t>
            </a:r>
            <a:endParaRPr lang="en-GB" dirty="0"/>
          </a:p>
        </p:txBody>
      </p:sp>
      <p:grpSp>
        <p:nvGrpSpPr>
          <p:cNvPr id="2" name="Group 84"/>
          <p:cNvGrpSpPr/>
          <p:nvPr/>
        </p:nvGrpSpPr>
        <p:grpSpPr>
          <a:xfrm>
            <a:off x="1546107" y="2751366"/>
            <a:ext cx="2451863" cy="2840522"/>
            <a:chOff x="3250276" y="1542633"/>
            <a:chExt cx="2451863" cy="2840522"/>
          </a:xfrm>
        </p:grpSpPr>
        <p:sp>
          <p:nvSpPr>
            <p:cNvPr id="86" name="Rounded Rectangle 85"/>
            <p:cNvSpPr/>
            <p:nvPr/>
          </p:nvSpPr>
          <p:spPr bwMode="auto">
            <a:xfrm>
              <a:off x="3250276" y="1542633"/>
              <a:ext cx="2451863" cy="2840522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BE" sz="1000" b="0" i="0" u="none" strike="noStrike" cap="none" normalizeH="0" baseline="0" smtClean="0">
                <a:ln>
                  <a:noFill/>
                </a:ln>
                <a:solidFill>
                  <a:srgbClr val="002C6C"/>
                </a:solidFill>
                <a:effectLst/>
                <a:latin typeface="Arial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3350353" y="1629162"/>
              <a:ext cx="2230265" cy="232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Business Message</a:t>
              </a:r>
              <a:endParaRPr lang="fr-BE" sz="1000" b="1" dirty="0"/>
            </a:p>
          </p:txBody>
        </p:sp>
      </p:grpSp>
      <p:grpSp>
        <p:nvGrpSpPr>
          <p:cNvPr id="3" name="Group 27"/>
          <p:cNvGrpSpPr/>
          <p:nvPr/>
        </p:nvGrpSpPr>
        <p:grpSpPr>
          <a:xfrm>
            <a:off x="1696221" y="3106087"/>
            <a:ext cx="2151632" cy="1369729"/>
            <a:chOff x="3254989" y="2750043"/>
            <a:chExt cx="4128449" cy="928048"/>
          </a:xfrm>
        </p:grpSpPr>
        <p:sp>
          <p:nvSpPr>
            <p:cNvPr id="89" name="Rounded Rectangle 6"/>
            <p:cNvSpPr/>
            <p:nvPr/>
          </p:nvSpPr>
          <p:spPr bwMode="auto">
            <a:xfrm rot="5400000">
              <a:off x="4848366" y="1156666"/>
              <a:ext cx="928048" cy="4114801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000" b="1" dirty="0" smtClean="0">
                <a:solidFill>
                  <a:schemeClr val="bg1"/>
                </a:solidFill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000" b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90" name="TextBox 12"/>
            <p:cNvSpPr txBox="1"/>
            <p:nvPr/>
          </p:nvSpPr>
          <p:spPr>
            <a:xfrm>
              <a:off x="3261814" y="2829015"/>
              <a:ext cx="4121624" cy="1575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chemeClr val="tx2"/>
                  </a:solidFill>
                </a:rPr>
                <a:t>Business Information Entities</a:t>
              </a:r>
              <a:endParaRPr lang="fr-BE" sz="10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6" name="Group 14"/>
          <p:cNvGrpSpPr/>
          <p:nvPr/>
        </p:nvGrpSpPr>
        <p:grpSpPr>
          <a:xfrm>
            <a:off x="1868970" y="3492172"/>
            <a:ext cx="1814473" cy="332962"/>
            <a:chOff x="4697105" y="5051962"/>
            <a:chExt cx="1253320" cy="584563"/>
          </a:xfrm>
        </p:grpSpPr>
        <p:sp>
          <p:nvSpPr>
            <p:cNvPr id="92" name="Rounded Rectangle 11"/>
            <p:cNvSpPr/>
            <p:nvPr/>
          </p:nvSpPr>
          <p:spPr bwMode="auto">
            <a:xfrm>
              <a:off x="4697105" y="5051962"/>
              <a:ext cx="1253320" cy="584563"/>
            </a:xfrm>
            <a:prstGeom prst="roundRect">
              <a:avLst/>
            </a:pr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ts val="18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BE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93" name="TextBox 13"/>
            <p:cNvSpPr txBox="1"/>
            <p:nvPr/>
          </p:nvSpPr>
          <p:spPr>
            <a:xfrm>
              <a:off x="4722125" y="5144262"/>
              <a:ext cx="1228300" cy="408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chemeClr val="bg1"/>
                  </a:solidFill>
                </a:rPr>
                <a:t>Classes</a:t>
              </a:r>
              <a:endParaRPr lang="fr-B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Group 15"/>
          <p:cNvGrpSpPr/>
          <p:nvPr/>
        </p:nvGrpSpPr>
        <p:grpSpPr>
          <a:xfrm>
            <a:off x="1837053" y="3978990"/>
            <a:ext cx="867076" cy="400109"/>
            <a:chOff x="4660248" y="4992239"/>
            <a:chExt cx="1290177" cy="702450"/>
          </a:xfrm>
        </p:grpSpPr>
        <p:sp>
          <p:nvSpPr>
            <p:cNvPr id="95" name="Rounded Rectangle 94"/>
            <p:cNvSpPr/>
            <p:nvPr/>
          </p:nvSpPr>
          <p:spPr bwMode="auto">
            <a:xfrm>
              <a:off x="4697105" y="5051962"/>
              <a:ext cx="1253320" cy="584563"/>
            </a:xfrm>
            <a:prstGeom prst="roundRect">
              <a:avLst/>
            </a:pr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ts val="18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BE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4660248" y="4992239"/>
              <a:ext cx="1290177" cy="7024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chemeClr val="bg1"/>
                  </a:solidFill>
                </a:rPr>
                <a:t>Associated Classes</a:t>
              </a:r>
              <a:endParaRPr lang="fr-B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Group 18"/>
          <p:cNvGrpSpPr/>
          <p:nvPr/>
        </p:nvGrpSpPr>
        <p:grpSpPr>
          <a:xfrm>
            <a:off x="2849494" y="4014302"/>
            <a:ext cx="842306" cy="332962"/>
            <a:chOff x="4697105" y="5051962"/>
            <a:chExt cx="1253320" cy="584563"/>
          </a:xfrm>
        </p:grpSpPr>
        <p:sp>
          <p:nvSpPr>
            <p:cNvPr id="98" name="Rounded Rectangle 97"/>
            <p:cNvSpPr/>
            <p:nvPr/>
          </p:nvSpPr>
          <p:spPr bwMode="auto">
            <a:xfrm>
              <a:off x="4697105" y="5051962"/>
              <a:ext cx="1253320" cy="584563"/>
            </a:xfrm>
            <a:prstGeom prst="roundRect">
              <a:avLst/>
            </a:pr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ts val="18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BE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4722124" y="5145208"/>
              <a:ext cx="1228301" cy="408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chemeClr val="bg1"/>
                  </a:solidFill>
                </a:rPr>
                <a:t>Attributes</a:t>
              </a:r>
              <a:endParaRPr lang="fr-B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Group 21"/>
          <p:cNvGrpSpPr/>
          <p:nvPr/>
        </p:nvGrpSpPr>
        <p:grpSpPr>
          <a:xfrm>
            <a:off x="2849479" y="4582860"/>
            <a:ext cx="842306" cy="362980"/>
            <a:chOff x="4697105" y="4999261"/>
            <a:chExt cx="1253320" cy="637264"/>
          </a:xfrm>
        </p:grpSpPr>
        <p:sp>
          <p:nvSpPr>
            <p:cNvPr id="101" name="Rounded Rectangle 100"/>
            <p:cNvSpPr/>
            <p:nvPr/>
          </p:nvSpPr>
          <p:spPr bwMode="auto">
            <a:xfrm>
              <a:off x="4697105" y="5051962"/>
              <a:ext cx="1253320" cy="584563"/>
            </a:xfrm>
            <a:prstGeom prst="roundRect">
              <a:avLst/>
            </a:pr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ts val="18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BE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4722124" y="4999261"/>
              <a:ext cx="1228301" cy="408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chemeClr val="bg1"/>
                  </a:solidFill>
                </a:rPr>
                <a:t>Data Types</a:t>
              </a:r>
              <a:endParaRPr lang="fr-B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Group 24"/>
          <p:cNvGrpSpPr/>
          <p:nvPr/>
        </p:nvGrpSpPr>
        <p:grpSpPr>
          <a:xfrm>
            <a:off x="2850669" y="5111690"/>
            <a:ext cx="842306" cy="354667"/>
            <a:chOff x="4697105" y="5013856"/>
            <a:chExt cx="1253320" cy="622670"/>
          </a:xfrm>
        </p:grpSpPr>
        <p:sp>
          <p:nvSpPr>
            <p:cNvPr id="104" name="Rounded Rectangle 103"/>
            <p:cNvSpPr/>
            <p:nvPr/>
          </p:nvSpPr>
          <p:spPr bwMode="auto">
            <a:xfrm>
              <a:off x="4697105" y="5051963"/>
              <a:ext cx="1253320" cy="584563"/>
            </a:xfrm>
            <a:prstGeom prst="roundRect">
              <a:avLst/>
            </a:pr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ts val="18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BE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4722124" y="5013856"/>
              <a:ext cx="1228301" cy="408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chemeClr val="bg1"/>
                  </a:solidFill>
                </a:rPr>
                <a:t>Code Lists</a:t>
              </a:r>
              <a:endParaRPr lang="fr-BE" sz="1000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06" name="Straight Connector 8"/>
          <p:cNvCxnSpPr/>
          <p:nvPr/>
        </p:nvCxnSpPr>
        <p:spPr bwMode="auto">
          <a:xfrm>
            <a:off x="3843232" y="3661888"/>
            <a:ext cx="533605" cy="0"/>
          </a:xfrm>
          <a:prstGeom prst="line">
            <a:avLst/>
          </a:prstGeom>
          <a:ln w="19050">
            <a:solidFill>
              <a:srgbClr val="F26334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1" name="Group 32"/>
          <p:cNvGrpSpPr/>
          <p:nvPr/>
        </p:nvGrpSpPr>
        <p:grpSpPr>
          <a:xfrm>
            <a:off x="4379209" y="3476077"/>
            <a:ext cx="842306" cy="377895"/>
            <a:chOff x="4697105" y="5007781"/>
            <a:chExt cx="1253321" cy="663451"/>
          </a:xfrm>
          <a:solidFill>
            <a:srgbClr val="0069D2"/>
          </a:solidFill>
        </p:grpSpPr>
        <p:sp>
          <p:nvSpPr>
            <p:cNvPr id="108" name="Rounded Rectangle 107"/>
            <p:cNvSpPr/>
            <p:nvPr/>
          </p:nvSpPr>
          <p:spPr bwMode="auto">
            <a:xfrm>
              <a:off x="4697105" y="5051962"/>
              <a:ext cx="1253320" cy="584563"/>
            </a:xfrm>
            <a:prstGeom prst="round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ts val="18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BE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722125" y="5007781"/>
              <a:ext cx="1228301" cy="6634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chemeClr val="bg1"/>
                  </a:solidFill>
                </a:rPr>
                <a:t>Context Value Sets</a:t>
              </a:r>
              <a:endParaRPr lang="fr-BE" sz="1000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10" name="Straight Connector 109"/>
          <p:cNvCxnSpPr/>
          <p:nvPr/>
        </p:nvCxnSpPr>
        <p:spPr bwMode="auto">
          <a:xfrm flipV="1">
            <a:off x="4794343" y="3861915"/>
            <a:ext cx="0" cy="310427"/>
          </a:xfrm>
          <a:prstGeom prst="line">
            <a:avLst/>
          </a:prstGeom>
          <a:ln w="38100">
            <a:solidFill>
              <a:srgbClr val="F26334"/>
            </a:solidFill>
            <a:headEnd type="triangle" w="med" len="sm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2" name="Group 40"/>
          <p:cNvGrpSpPr/>
          <p:nvPr/>
        </p:nvGrpSpPr>
        <p:grpSpPr>
          <a:xfrm>
            <a:off x="4380399" y="4175602"/>
            <a:ext cx="842307" cy="406964"/>
            <a:chOff x="4697105" y="5007781"/>
            <a:chExt cx="1253322" cy="714485"/>
          </a:xfrm>
          <a:solidFill>
            <a:srgbClr val="0069D2"/>
          </a:solidFill>
        </p:grpSpPr>
        <p:sp>
          <p:nvSpPr>
            <p:cNvPr id="112" name="Rounded Rectangle 111"/>
            <p:cNvSpPr/>
            <p:nvPr/>
          </p:nvSpPr>
          <p:spPr bwMode="auto">
            <a:xfrm>
              <a:off x="4697105" y="5051962"/>
              <a:ext cx="1253320" cy="584563"/>
            </a:xfrm>
            <a:prstGeom prst="round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ts val="18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BE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4722125" y="5007781"/>
              <a:ext cx="1228302" cy="714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chemeClr val="bg1"/>
                  </a:solidFill>
                </a:rPr>
                <a:t>Validation Rules</a:t>
              </a:r>
              <a:endParaRPr lang="fr-BE" sz="1000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14" name="Straight Connector 113"/>
          <p:cNvCxnSpPr/>
          <p:nvPr/>
        </p:nvCxnSpPr>
        <p:spPr bwMode="auto">
          <a:xfrm flipV="1">
            <a:off x="2286637" y="3826801"/>
            <a:ext cx="0" cy="182146"/>
          </a:xfrm>
          <a:prstGeom prst="line">
            <a:avLst/>
          </a:prstGeom>
          <a:ln w="19050">
            <a:solidFill>
              <a:srgbClr val="F26334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 bwMode="auto">
          <a:xfrm flipV="1">
            <a:off x="3266858" y="3830273"/>
            <a:ext cx="0" cy="182146"/>
          </a:xfrm>
          <a:prstGeom prst="line">
            <a:avLst/>
          </a:prstGeom>
          <a:ln w="19050">
            <a:solidFill>
              <a:srgbClr val="F26334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 bwMode="auto">
          <a:xfrm flipV="1">
            <a:off x="3268441" y="4350219"/>
            <a:ext cx="0" cy="262620"/>
          </a:xfrm>
          <a:prstGeom prst="line">
            <a:avLst/>
          </a:prstGeom>
          <a:ln w="19050">
            <a:solidFill>
              <a:srgbClr val="F26334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 bwMode="auto">
          <a:xfrm flipV="1">
            <a:off x="3265823" y="4957127"/>
            <a:ext cx="0" cy="172800"/>
          </a:xfrm>
          <a:prstGeom prst="line">
            <a:avLst/>
          </a:prstGeom>
          <a:ln w="19050">
            <a:solidFill>
              <a:srgbClr val="F26334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3" name="Group 117"/>
          <p:cNvGrpSpPr/>
          <p:nvPr/>
        </p:nvGrpSpPr>
        <p:grpSpPr>
          <a:xfrm>
            <a:off x="3699135" y="4174579"/>
            <a:ext cx="720548" cy="783757"/>
            <a:chOff x="5403304" y="2965846"/>
            <a:chExt cx="720548" cy="783757"/>
          </a:xfrm>
        </p:grpSpPr>
        <p:cxnSp>
          <p:nvCxnSpPr>
            <p:cNvPr id="119" name="Straight Connector 118"/>
            <p:cNvCxnSpPr/>
            <p:nvPr/>
          </p:nvCxnSpPr>
          <p:spPr bwMode="auto">
            <a:xfrm>
              <a:off x="5403304" y="2972863"/>
              <a:ext cx="483536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 bwMode="auto">
            <a:xfrm flipV="1">
              <a:off x="5872448" y="2965846"/>
              <a:ext cx="0" cy="75962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 bwMode="auto">
            <a:xfrm>
              <a:off x="5867041" y="3749603"/>
              <a:ext cx="256811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4" name="Group 60"/>
          <p:cNvGrpSpPr/>
          <p:nvPr/>
        </p:nvGrpSpPr>
        <p:grpSpPr>
          <a:xfrm>
            <a:off x="4371613" y="4747825"/>
            <a:ext cx="865348" cy="400109"/>
            <a:chOff x="4685016" y="4982673"/>
            <a:chExt cx="1287606" cy="702451"/>
          </a:xfrm>
          <a:solidFill>
            <a:schemeClr val="bg1">
              <a:lumMod val="65000"/>
            </a:schemeClr>
          </a:solidFill>
        </p:grpSpPr>
        <p:sp>
          <p:nvSpPr>
            <p:cNvPr id="123" name="Rounded Rectangle 122"/>
            <p:cNvSpPr/>
            <p:nvPr/>
          </p:nvSpPr>
          <p:spPr bwMode="auto">
            <a:xfrm>
              <a:off x="4697105" y="5051962"/>
              <a:ext cx="1253320" cy="584563"/>
            </a:xfrm>
            <a:prstGeom prst="round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ts val="18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BE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4685016" y="4982673"/>
              <a:ext cx="1287606" cy="7024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chemeClr val="bg1"/>
                  </a:solidFill>
                </a:rPr>
                <a:t>Code Lists Rel. 2.8</a:t>
              </a:r>
              <a:endParaRPr lang="fr-B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418863" y="3702761"/>
            <a:ext cx="1652795" cy="614903"/>
            <a:chOff x="4697105" y="5051962"/>
            <a:chExt cx="1253320" cy="584563"/>
          </a:xfrm>
          <a:solidFill>
            <a:srgbClr val="F26334"/>
          </a:solidFill>
        </p:grpSpPr>
        <p:sp>
          <p:nvSpPr>
            <p:cNvPr id="126" name="Rounded Rectangle 11"/>
            <p:cNvSpPr/>
            <p:nvPr/>
          </p:nvSpPr>
          <p:spPr bwMode="auto">
            <a:xfrm>
              <a:off x="4697105" y="5051962"/>
              <a:ext cx="1253320" cy="584563"/>
            </a:xfrm>
            <a:prstGeom prst="round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ts val="18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BE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127" name="TextBox 13"/>
            <p:cNvSpPr txBox="1"/>
            <p:nvPr/>
          </p:nvSpPr>
          <p:spPr>
            <a:xfrm>
              <a:off x="4722125" y="5155532"/>
              <a:ext cx="1228300" cy="394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 smtClean="0">
                  <a:solidFill>
                    <a:schemeClr val="bg1"/>
                  </a:solidFill>
                </a:rPr>
                <a:t>Glossary</a:t>
              </a:r>
              <a:br>
                <a:rPr lang="en-US" sz="1050" b="1" dirty="0" smtClean="0">
                  <a:solidFill>
                    <a:schemeClr val="bg1"/>
                  </a:solidFill>
                </a:rPr>
              </a:br>
              <a:r>
                <a:rPr lang="en-US" sz="1050" b="1" dirty="0" smtClean="0">
                  <a:solidFill>
                    <a:schemeClr val="bg1"/>
                  </a:solidFill>
                </a:rPr>
                <a:t>of GS1 Terms</a:t>
              </a:r>
              <a:endParaRPr lang="fr-BE" sz="105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the new GDD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31884" y="1521229"/>
            <a:ext cx="9012115" cy="4784656"/>
          </a:xfrm>
        </p:spPr>
        <p:txBody>
          <a:bodyPr>
            <a:normAutofit fontScale="92500" lnSpcReduction="10000"/>
          </a:bodyPr>
          <a:lstStyle/>
          <a:p>
            <a:pPr marL="180975" indent="-180975" eaLnBrk="0" hangingPunct="0">
              <a:buClr>
                <a:srgbClr val="002C6C"/>
              </a:buClr>
              <a:buFont typeface="Arial" charset="0"/>
              <a:buChar char="•"/>
            </a:pPr>
            <a:r>
              <a:rPr lang="en-US" dirty="0" smtClean="0">
                <a:cs typeface="Times New Roman" pitchFamily="18" charset="0"/>
              </a:rPr>
              <a:t>Built on easily expandable platform</a:t>
            </a:r>
          </a:p>
          <a:p>
            <a:pPr marL="180975" indent="-180975" eaLnBrk="0" hangingPunct="0">
              <a:buClr>
                <a:srgbClr val="002C6C"/>
              </a:buClr>
              <a:buFont typeface="Arial" charset="0"/>
              <a:buChar char="•"/>
            </a:pPr>
            <a:r>
              <a:rPr lang="en-US" dirty="0" smtClean="0">
                <a:cs typeface="Times New Roman" pitchFamily="18" charset="0"/>
              </a:rPr>
              <a:t>Improved message navigation</a:t>
            </a:r>
          </a:p>
          <a:p>
            <a:pPr marL="180975" indent="-180975" eaLnBrk="0" hangingPunct="0">
              <a:buClr>
                <a:srgbClr val="002C6C"/>
              </a:buClr>
              <a:buFont typeface="Arial" charset="0"/>
              <a:buChar char="•"/>
            </a:pPr>
            <a:r>
              <a:rPr lang="en-US" dirty="0" smtClean="0">
                <a:cs typeface="Times New Roman" pitchFamily="18" charset="0"/>
              </a:rPr>
              <a:t>Improved search capability, e.g. code lists can be searched by values</a:t>
            </a:r>
          </a:p>
          <a:p>
            <a:pPr marL="180975" indent="-180975" eaLnBrk="0" hangingPunct="0">
              <a:buClr>
                <a:srgbClr val="002C6C"/>
              </a:buClr>
              <a:buFont typeface="Arial" charset="0"/>
              <a:buChar char="•"/>
            </a:pPr>
            <a:r>
              <a:rPr lang="en-US" dirty="0" smtClean="0">
                <a:cs typeface="Times New Roman" pitchFamily="18" charset="0"/>
              </a:rPr>
              <a:t>Improved reports:</a:t>
            </a:r>
          </a:p>
          <a:p>
            <a:pPr marL="581025" lvl="1" indent="-180975" eaLnBrk="0" hangingPunct="0">
              <a:buFont typeface="Arial" charset="0"/>
              <a:buChar char="•"/>
            </a:pPr>
            <a:r>
              <a:rPr lang="en-US" dirty="0" smtClean="0">
                <a:cs typeface="Times New Roman" pitchFamily="18" charset="0"/>
              </a:rPr>
              <a:t>Message component reports and Validation Rules downloadable in various formats: Excel, Word, PDF and more</a:t>
            </a:r>
          </a:p>
          <a:p>
            <a:pPr marL="581025" lvl="1" indent="-180975" eaLnBrk="0" hangingPunct="0">
              <a:buFont typeface="Arial" charset="0"/>
              <a:buChar char="•"/>
            </a:pPr>
            <a:r>
              <a:rPr lang="en-US" dirty="0" smtClean="0">
                <a:cs typeface="Times New Roman" pitchFamily="18" charset="0"/>
              </a:rPr>
              <a:t>Code list downloadable in XML format</a:t>
            </a:r>
          </a:p>
          <a:p>
            <a:pPr marL="180975" lvl="0" indent="-180975" eaLnBrk="0" hangingPunct="0">
              <a:buClr>
                <a:srgbClr val="002C6C"/>
              </a:buClr>
              <a:buFont typeface="Arial" charset="0"/>
              <a:buChar char="•"/>
            </a:pPr>
            <a:r>
              <a:rPr lang="en-GB" dirty="0" smtClean="0">
                <a:cs typeface="Times New Roman" pitchFamily="18" charset="0"/>
              </a:rPr>
              <a:t>Support for context values and validation </a:t>
            </a:r>
            <a:r>
              <a:rPr lang="en-GB" dirty="0">
                <a:cs typeface="Times New Roman" pitchFamily="18" charset="0"/>
              </a:rPr>
              <a:t>r</a:t>
            </a:r>
            <a:r>
              <a:rPr lang="en-GB" dirty="0" smtClean="0">
                <a:cs typeface="Times New Roman" pitchFamily="18" charset="0"/>
              </a:rPr>
              <a:t>ules</a:t>
            </a:r>
          </a:p>
          <a:p>
            <a:pPr marL="180975" lvl="0" indent="-180975" eaLnBrk="0" hangingPunct="0">
              <a:buClr>
                <a:srgbClr val="002C6C"/>
              </a:buClr>
              <a:buFont typeface="Arial" charset="0"/>
              <a:buChar char="•"/>
            </a:pPr>
            <a:r>
              <a:rPr lang="en-US" dirty="0" smtClean="0">
                <a:cs typeface="Times New Roman" pitchFamily="18" charset="0"/>
              </a:rPr>
              <a:t>Improved glossary: can be filtered by categories, links between glossary terms</a:t>
            </a:r>
          </a:p>
          <a:p>
            <a:pPr marL="180975" lvl="0" indent="-180975" eaLnBrk="0" hangingPunct="0">
              <a:buClr>
                <a:srgbClr val="002C6C"/>
              </a:buClr>
              <a:buFont typeface="Arial" charset="0"/>
              <a:buChar char="•"/>
            </a:pPr>
            <a:r>
              <a:rPr lang="en-US" dirty="0" smtClean="0">
                <a:cs typeface="Times New Roman" pitchFamily="18" charset="0"/>
              </a:rPr>
              <a:t>Direct linking, e.g. to specific code lists</a:t>
            </a:r>
          </a:p>
          <a:p>
            <a:pPr marL="180975" lvl="0" indent="-180975" eaLnBrk="0" hangingPunct="0">
              <a:buClr>
                <a:srgbClr val="002C6C"/>
              </a:buClr>
              <a:buFont typeface="Arial" charset="0"/>
              <a:buChar char="•"/>
            </a:pPr>
            <a:r>
              <a:rPr lang="en-US" dirty="0" smtClean="0">
                <a:cs typeface="Times New Roman" pitchFamily="18" charset="0"/>
              </a:rPr>
              <a:t>Automated content loading ensures data quality and timely publication</a:t>
            </a:r>
          </a:p>
          <a:p>
            <a:pPr marL="581025" lvl="1" indent="-180975" eaLnBrk="0" hangingPunct="0">
              <a:buFont typeface="Arial" charset="0"/>
              <a:buChar char="•"/>
            </a:pPr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GDD – next steps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31884" y="1521229"/>
            <a:ext cx="9012115" cy="4784656"/>
          </a:xfrm>
        </p:spPr>
        <p:txBody>
          <a:bodyPr>
            <a:normAutofit/>
          </a:bodyPr>
          <a:lstStyle/>
          <a:p>
            <a:pPr marL="180975" indent="-180975" eaLnBrk="0" hangingPunct="0">
              <a:buClr>
                <a:srgbClr val="002C6C"/>
              </a:buClr>
              <a:buFont typeface="Arial" charset="0"/>
              <a:buChar char="•"/>
            </a:pPr>
            <a:r>
              <a:rPr lang="en-GB" dirty="0" smtClean="0">
                <a:cs typeface="Times New Roman" pitchFamily="18" charset="0"/>
              </a:rPr>
              <a:t>Live on GS1 website by mid-November 2012</a:t>
            </a:r>
          </a:p>
          <a:p>
            <a:pPr marL="180975" indent="-180975" eaLnBrk="0" hangingPunct="0">
              <a:buClr>
                <a:srgbClr val="002C6C"/>
              </a:buClr>
              <a:buFont typeface="Arial" charset="0"/>
              <a:buChar char="•"/>
            </a:pPr>
            <a:r>
              <a:rPr lang="en-GB" dirty="0" smtClean="0">
                <a:cs typeface="Times New Roman" pitchFamily="18" charset="0"/>
              </a:rPr>
              <a:t>The existing GDD will remain functional until the end of the calendar year</a:t>
            </a:r>
          </a:p>
          <a:p>
            <a:pPr marL="180975" indent="-180975" eaLnBrk="0" hangingPunct="0">
              <a:buClr>
                <a:srgbClr val="002C6C"/>
              </a:buClr>
              <a:buFont typeface="Arial" charset="0"/>
              <a:buChar char="•"/>
            </a:pPr>
            <a:r>
              <a:rPr lang="en-GB" dirty="0" smtClean="0">
                <a:cs typeface="Times New Roman" pitchFamily="18" charset="0"/>
              </a:rPr>
              <a:t>Once the old GDD is shut down, </a:t>
            </a:r>
            <a:r>
              <a:rPr lang="en-GB" dirty="0">
                <a:cs typeface="Times New Roman" pitchFamily="18" charset="0"/>
              </a:rPr>
              <a:t>c</a:t>
            </a:r>
            <a:r>
              <a:rPr lang="en-GB" dirty="0" smtClean="0">
                <a:cs typeface="Times New Roman" pitchFamily="18" charset="0"/>
              </a:rPr>
              <a:t>ontent earlier than </a:t>
            </a:r>
            <a:r>
              <a:rPr lang="en-GB" dirty="0" err="1" smtClean="0">
                <a:cs typeface="Times New Roman" pitchFamily="18" charset="0"/>
              </a:rPr>
              <a:t>eCom</a:t>
            </a:r>
            <a:r>
              <a:rPr lang="en-GB" dirty="0" smtClean="0">
                <a:cs typeface="Times New Roman" pitchFamily="18" charset="0"/>
              </a:rPr>
              <a:t> 3.0 &amp; GDSN 2.8 will be made available for download with search capability</a:t>
            </a:r>
          </a:p>
          <a:p>
            <a:pPr marL="180975" indent="-180975" eaLnBrk="0" hangingPunct="0">
              <a:buClr>
                <a:srgbClr val="002C6C"/>
              </a:buClr>
              <a:buFont typeface="Arial" charset="0"/>
              <a:buChar char="•"/>
            </a:pPr>
            <a:r>
              <a:rPr lang="en-GB" dirty="0" smtClean="0">
                <a:cs typeface="Times New Roman" pitchFamily="18" charset="0"/>
              </a:rPr>
              <a:t>Further development, e.g. adding new GS1 </a:t>
            </a:r>
            <a:r>
              <a:rPr lang="en-GB" smtClean="0">
                <a:cs typeface="Times New Roman" pitchFamily="18" charset="0"/>
              </a:rPr>
              <a:t>standard areas or </a:t>
            </a:r>
            <a:r>
              <a:rPr lang="en-GB" dirty="0" smtClean="0">
                <a:cs typeface="Times New Roman" pitchFamily="18" charset="0"/>
              </a:rPr>
              <a:t>extended functionality will be run as separate projects, based on GS1 leadership prioritisation</a:t>
            </a:r>
          </a:p>
          <a:p>
            <a:pPr marL="581025" lvl="1" indent="-180975" eaLnBrk="0" hangingPunct="0">
              <a:buFont typeface="Arial" charset="0"/>
              <a:buChar char="•"/>
            </a:pPr>
            <a:r>
              <a:rPr lang="en-GB" dirty="0" smtClean="0">
                <a:cs typeface="Times New Roman" pitchFamily="18" charset="0"/>
              </a:rPr>
              <a:t>Although the platform is extendable, some development resources and project management are necessary</a:t>
            </a:r>
          </a:p>
          <a:p>
            <a:pPr marL="581025" lvl="1" indent="-180975" eaLnBrk="0" hangingPunct="0">
              <a:buFont typeface="Arial" charset="0"/>
              <a:buChar char="•"/>
            </a:pPr>
            <a:r>
              <a:rPr lang="en-GB" dirty="0" smtClean="0">
                <a:cs typeface="Times New Roman" pitchFamily="18" charset="0"/>
              </a:rPr>
              <a:t>If you have additional requirements – make sure they are heard!</a:t>
            </a:r>
          </a:p>
          <a:p>
            <a:pPr marL="581025" lvl="1" indent="-180975" eaLnBrk="0" hangingPunct="0">
              <a:buFont typeface="Arial" charset="0"/>
              <a:buChar char="•"/>
            </a:pPr>
            <a:endParaRPr lang="en-GB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GDD – guided tour</a:t>
            </a:r>
            <a:endParaRPr lang="en-GB" dirty="0"/>
          </a:p>
        </p:txBody>
      </p:sp>
      <p:pic>
        <p:nvPicPr>
          <p:cNvPr id="10" name="Picture 9" descr="MP900442500.JPG"/>
          <p:cNvPicPr>
            <a:picLocks noChangeAspect="1"/>
          </p:cNvPicPr>
          <p:nvPr/>
        </p:nvPicPr>
        <p:blipFill>
          <a:blip r:embed="rId2" cstate="print"/>
          <a:srcRect l="29000"/>
          <a:stretch>
            <a:fillRect/>
          </a:stretch>
        </p:blipFill>
        <p:spPr>
          <a:xfrm>
            <a:off x="2136372" y="1883027"/>
            <a:ext cx="4571999" cy="4509460"/>
          </a:xfrm>
          <a:prstGeom prst="rect">
            <a:avLst/>
          </a:prstGeom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34257" y="3450677"/>
            <a:ext cx="2879931" cy="185354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86200" y="469900"/>
            <a:ext cx="4572000" cy="696913"/>
          </a:xfrm>
        </p:spPr>
        <p:txBody>
          <a:bodyPr/>
          <a:lstStyle/>
          <a:p>
            <a:pPr eaLnBrk="1" hangingPunct="1"/>
            <a:r>
              <a:rPr lang="en-US" sz="3800" smtClean="0"/>
              <a:t>Contact Details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86200" y="1525588"/>
            <a:ext cx="5022850" cy="1295400"/>
          </a:xfrm>
        </p:spPr>
        <p:txBody>
          <a:bodyPr>
            <a:normAutofit fontScale="62500" lnSpcReduction="20000"/>
          </a:bodyPr>
          <a:lstStyle/>
          <a:p>
            <a:pPr eaLnBrk="1" hangingPunct="1"/>
            <a:r>
              <a:rPr lang="en-US" b="0" smtClean="0">
                <a:solidFill>
                  <a:srgbClr val="002C6C"/>
                </a:solidFill>
              </a:rPr>
              <a:t>GS1 Global Office</a:t>
            </a:r>
          </a:p>
          <a:p>
            <a:pPr eaLnBrk="1" hangingPunct="1"/>
            <a:r>
              <a:rPr lang="en-US" b="0" smtClean="0">
                <a:solidFill>
                  <a:srgbClr val="002C6C"/>
                </a:solidFill>
              </a:rPr>
              <a:t>Avenue Louise 326, bte 10</a:t>
            </a:r>
          </a:p>
          <a:p>
            <a:pPr eaLnBrk="1" hangingPunct="1"/>
            <a:r>
              <a:rPr lang="en-US" b="0" smtClean="0">
                <a:solidFill>
                  <a:srgbClr val="002C6C"/>
                </a:solidFill>
              </a:rPr>
              <a:t>B-1050 Brussels, Belgium</a:t>
            </a:r>
          </a:p>
          <a:p>
            <a:pPr eaLnBrk="1" hangingPunct="1"/>
            <a:r>
              <a:rPr lang="en-US" b="0" smtClean="0"/>
              <a:t>T</a:t>
            </a:r>
            <a:r>
              <a:rPr lang="en-US" b="0" smtClean="0">
                <a:solidFill>
                  <a:srgbClr val="002C6C"/>
                </a:solidFill>
              </a:rPr>
              <a:t>  + 32 2 788 78 00</a:t>
            </a:r>
          </a:p>
          <a:p>
            <a:pPr eaLnBrk="1" hangingPunct="1"/>
            <a:r>
              <a:rPr lang="en-US" b="0" smtClean="0"/>
              <a:t>W</a:t>
            </a:r>
            <a:r>
              <a:rPr lang="en-US" b="0" smtClean="0">
                <a:solidFill>
                  <a:srgbClr val="002C6C"/>
                </a:solidFill>
              </a:rPr>
              <a:t>  www.gs1.org</a:t>
            </a:r>
          </a:p>
          <a:p>
            <a:pPr eaLnBrk="1" hangingPunct="1"/>
            <a:endParaRPr lang="en-US" b="0" i="1" smtClean="0">
              <a:solidFill>
                <a:srgbClr val="002C6C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Presentation Template 01">
  <a:themeElements>
    <a:clrScheme name="1_Presentation Template 0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resentation Template 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2C6C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2C6C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Presentation Template 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 Template 0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 Template 0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 Template 0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 Template 0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 Template 0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tion Template 0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tion Template 0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tion Template 0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tion Template 0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tion Template 0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tion Template 0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tion Template 01 13">
        <a:dk1>
          <a:srgbClr val="002C6C"/>
        </a:dk1>
        <a:lt1>
          <a:srgbClr val="FFFFFF"/>
        </a:lt1>
        <a:dk2>
          <a:srgbClr val="002C6C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245B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 Template 01 14">
        <a:dk1>
          <a:srgbClr val="002C6C"/>
        </a:dk1>
        <a:lt1>
          <a:srgbClr val="FFFFFF"/>
        </a:lt1>
        <a:dk2>
          <a:srgbClr val="002C6C"/>
        </a:dk2>
        <a:lt2>
          <a:srgbClr val="808080"/>
        </a:lt2>
        <a:accent1>
          <a:srgbClr val="BBE0E3"/>
        </a:accent1>
        <a:accent2>
          <a:srgbClr val="F26334"/>
        </a:accent2>
        <a:accent3>
          <a:srgbClr val="FFFFFF"/>
        </a:accent3>
        <a:accent4>
          <a:srgbClr val="00245B"/>
        </a:accent4>
        <a:accent5>
          <a:srgbClr val="DAEDEF"/>
        </a:accent5>
        <a:accent6>
          <a:srgbClr val="DB592E"/>
        </a:accent6>
        <a:hlink>
          <a:srgbClr val="F26334"/>
        </a:hlink>
        <a:folHlink>
          <a:srgbClr val="F2633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GS1_PPT_Template_2011">
  <a:themeElements>
    <a:clrScheme name="GS1_PPT_Final 14">
      <a:dk1>
        <a:srgbClr val="002C6C"/>
      </a:dk1>
      <a:lt1>
        <a:srgbClr val="FFFFFF"/>
      </a:lt1>
      <a:dk2>
        <a:srgbClr val="002C6C"/>
      </a:dk2>
      <a:lt2>
        <a:srgbClr val="808080"/>
      </a:lt2>
      <a:accent1>
        <a:srgbClr val="BBE0E3"/>
      </a:accent1>
      <a:accent2>
        <a:srgbClr val="F26334"/>
      </a:accent2>
      <a:accent3>
        <a:srgbClr val="FFFFFF"/>
      </a:accent3>
      <a:accent4>
        <a:srgbClr val="00245B"/>
      </a:accent4>
      <a:accent5>
        <a:srgbClr val="DAEDEF"/>
      </a:accent5>
      <a:accent6>
        <a:srgbClr val="DB592E"/>
      </a:accent6>
      <a:hlink>
        <a:srgbClr val="F26334"/>
      </a:hlink>
      <a:folHlink>
        <a:srgbClr val="F26334"/>
      </a:folHlink>
    </a:clrScheme>
    <a:fontScheme name="GS1_PPT_Fin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rgbClr val="002C6C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rgbClr val="002C6C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S1_PPT_Fin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1_PPT_Fin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1_PPT_Fin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1_PPT_Fin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1_PPT_Fin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1_PPT_Fin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1_PPT_Fin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1_PPT_Fin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1_PPT_Fin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1_PPT_Fin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1_PPT_Fin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1_PPT_Fin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1_PPT_Final 13">
        <a:dk1>
          <a:srgbClr val="002C6C"/>
        </a:dk1>
        <a:lt1>
          <a:srgbClr val="FFFFFF"/>
        </a:lt1>
        <a:dk2>
          <a:srgbClr val="002C6C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245B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1_PPT_Final 14">
        <a:dk1>
          <a:srgbClr val="002C6C"/>
        </a:dk1>
        <a:lt1>
          <a:srgbClr val="FFFFFF"/>
        </a:lt1>
        <a:dk2>
          <a:srgbClr val="002C6C"/>
        </a:dk2>
        <a:lt2>
          <a:srgbClr val="808080"/>
        </a:lt2>
        <a:accent1>
          <a:srgbClr val="BBE0E3"/>
        </a:accent1>
        <a:accent2>
          <a:srgbClr val="F26334"/>
        </a:accent2>
        <a:accent3>
          <a:srgbClr val="FFFFFF"/>
        </a:accent3>
        <a:accent4>
          <a:srgbClr val="00245B"/>
        </a:accent4>
        <a:accent5>
          <a:srgbClr val="DAEDEF"/>
        </a:accent5>
        <a:accent6>
          <a:srgbClr val="DB592E"/>
        </a:accent6>
        <a:hlink>
          <a:srgbClr val="F26334"/>
        </a:hlink>
        <a:folHlink>
          <a:srgbClr val="F2633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33EA36F62CA641BAB9F648970D91ED" ma:contentTypeVersion="0" ma:contentTypeDescription="Create a new document." ma:contentTypeScope="" ma:versionID="c9c0274617bddd7292f80cb88f7e6aee">
  <xsd:schema xmlns:xsd="http://www.w3.org/2001/XMLSchema" xmlns:xs="http://www.w3.org/2001/XMLSchema" xmlns:p="http://schemas.microsoft.com/office/2006/metadata/properties" xmlns:ns2="ece5e4fa-18c3-44d0-99a5-ccc0cf1cf713" targetNamespace="http://schemas.microsoft.com/office/2006/metadata/properties" ma:root="true" ma:fieldsID="be4024220c22037fb4ab9c9af8277f27" ns2:_="">
    <xsd:import namespace="ece5e4fa-18c3-44d0-99a5-ccc0cf1cf71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e5e4fa-18c3-44d0-99a5-ccc0cf1cf71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ece5e4fa-18c3-44d0-99a5-ccc0cf1cf713">GS1GO-106-30</_dlc_DocId>
    <_dlc_DocIdUrl xmlns="ece5e4fa-18c3-44d0-99a5-ccc0cf1cf713">
      <Url>http://gs1bespi.gs1.org/events/_layouts/DocIdRedir.aspx?ID=GS1GO-106-30</Url>
      <Description>GS1GO-106-30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8B8C3E-38DF-49CB-BBED-13508FCB69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e5e4fa-18c3-44d0-99a5-ccc0cf1cf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6F6C285-111F-4688-80F3-C24243E82752}">
  <ds:schemaRefs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ece5e4fa-18c3-44d0-99a5-ccc0cf1cf713"/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2543D66A-BB77-4E3B-BD56-5EAA18FF32F2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908126F1-5412-450C-988E-1EEF5C2EB5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 2010_PPT Template</Template>
  <TotalTime>622</TotalTime>
  <Words>459</Words>
  <Application>Microsoft Office PowerPoint</Application>
  <PresentationFormat>On-screen Show (4:3)</PresentationFormat>
  <Paragraphs>72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1_Presentation Template 01</vt:lpstr>
      <vt:lpstr>GS1_PPT_Template_2011</vt:lpstr>
      <vt:lpstr>GS1 Standards Autumn Event 8-12 October 2012 – Dublin, Ireland  Building Standards to Deliver Business Value</vt:lpstr>
      <vt:lpstr>What is the GDD?</vt:lpstr>
      <vt:lpstr>Why a New GDD?</vt:lpstr>
      <vt:lpstr>Current scope of the new GDD</vt:lpstr>
      <vt:lpstr>GDD Content structure</vt:lpstr>
      <vt:lpstr>Advantages of the new GDD</vt:lpstr>
      <vt:lpstr>New GDD – next steps</vt:lpstr>
      <vt:lpstr>GDD – guided tour</vt:lpstr>
      <vt:lpstr>Contact Details</vt:lpstr>
    </vt:vector>
  </TitlesOfParts>
  <Company>GS1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antoinette.jansen</dc:creator>
  <cp:lastModifiedBy>Antoinette Jansen</cp:lastModifiedBy>
  <cp:revision>60</cp:revision>
  <dcterms:created xsi:type="dcterms:W3CDTF">2010-08-04T10:24:23Z</dcterms:created>
  <dcterms:modified xsi:type="dcterms:W3CDTF">2012-10-17T07:33:49Z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0x0101004833EA36F62CA641BAB9F648970D91ED</vt:lpwstr>
  </property>
  <property fmtid="{D5CDD505-2E9C-101B-9397-08002B2CF9AE}" pid="3" name="_dlc_DocIdItemGuid">
    <vt:lpwstr>d63fc535-3082-4336-91e0-bc63666b776c</vt:lpwstr>
  </property>
</Properties>
</file>