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75" r:id="rId2"/>
    <p:sldMasterId id="2147483795" r:id="rId3"/>
  </p:sldMasterIdLst>
  <p:notesMasterIdLst>
    <p:notesMasterId r:id="rId36"/>
  </p:notesMasterIdLst>
  <p:handoutMasterIdLst>
    <p:handoutMasterId r:id="rId37"/>
  </p:handoutMasterIdLst>
  <p:sldIdLst>
    <p:sldId id="256" r:id="rId4"/>
    <p:sldId id="262" r:id="rId5"/>
    <p:sldId id="276" r:id="rId6"/>
    <p:sldId id="269" r:id="rId7"/>
    <p:sldId id="261" r:id="rId8"/>
    <p:sldId id="270" r:id="rId9"/>
    <p:sldId id="29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8" r:id="rId21"/>
    <p:sldId id="289" r:id="rId22"/>
    <p:sldId id="275" r:id="rId23"/>
    <p:sldId id="291" r:id="rId24"/>
    <p:sldId id="271" r:id="rId25"/>
    <p:sldId id="273" r:id="rId26"/>
    <p:sldId id="296" r:id="rId27"/>
    <p:sldId id="297" r:id="rId28"/>
    <p:sldId id="298" r:id="rId29"/>
    <p:sldId id="299" r:id="rId30"/>
    <p:sldId id="300" r:id="rId31"/>
    <p:sldId id="272" r:id="rId32"/>
    <p:sldId id="263" r:id="rId33"/>
    <p:sldId id="267" r:id="rId34"/>
    <p:sldId id="260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rgbClr val="002C6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2C6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2C6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2C6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2C6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C"/>
    <a:srgbClr val="F2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 snapToGrid="0">
      <p:cViewPr>
        <p:scale>
          <a:sx n="90" d="100"/>
          <a:sy n="90" d="100"/>
        </p:scale>
        <p:origin x="-94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E16C8CE-3501-4894-84BD-E340975E9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7AAA6E-E3EB-426E-B5DC-D9DCBAE1C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B1438-C54F-4662-98ED-89A96F4793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31CF7-546A-4C84-A889-16D87D06D2A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2697A-2603-482A-9B72-C91501A6D2F1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479" indent="-231479" eaLnBrk="1" hangingPunct="1"/>
            <a:r>
              <a:rPr lang="en-GB" dirty="0" smtClean="0"/>
              <a:t>Subscribe</a:t>
            </a:r>
            <a:r>
              <a:rPr lang="en-GB" baseline="0" dirty="0" smtClean="0"/>
              <a:t> to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2697A-2603-482A-9B72-C91501A6D2F1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479" indent="-231479" eaLnBrk="1" hangingPunct="1"/>
            <a:r>
              <a:rPr lang="en-GB" dirty="0" smtClean="0"/>
              <a:t>Subscribe</a:t>
            </a:r>
            <a:r>
              <a:rPr lang="en-GB" baseline="0" dirty="0" smtClean="0"/>
              <a:t> to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AA6E-E3EB-426E-B5DC-D9DCBAE1C4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36CC-F323-4B59-BAEC-1CF1AA62F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2160-8999-4D5A-9171-23C00323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44500"/>
            <a:ext cx="2038350" cy="565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44500"/>
            <a:ext cx="5962650" cy="565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230D-1425-4C11-868B-DA3DCA56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0" y="1447800"/>
            <a:ext cx="4819000" cy="990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391" cy="6857543"/>
          </a:xfrm>
          <a:prstGeom prst="rect">
            <a:avLst/>
          </a:prstGeom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0" y="1447800"/>
            <a:ext cx="4819000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84392"/>
            <a:ext cx="6877050" cy="935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F1EA-6756-48CC-B584-140A0C2F0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4800" y="1602000"/>
            <a:ext cx="8172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466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BAA-3D8A-4F1B-93C6-480D6BDCD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4032000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734" y="1543050"/>
            <a:ext cx="4000967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C6FE-3F78-4C46-898C-D4D53D1EB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02A5-23D4-4D2A-8545-DA6D75FF29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8089" y="1502637"/>
            <a:ext cx="5544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8089" y="5626207"/>
            <a:ext cx="5544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BBDC-87AF-4775-B972-15D3654AF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208" y="1676668"/>
            <a:ext cx="5047755" cy="2384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002C6C"/>
                </a:solidFill>
              </a:defRPr>
            </a:lvl1pPr>
          </a:lstStyle>
          <a:p>
            <a:r>
              <a:rPr lang="en-GB" dirty="0" smtClean="0"/>
              <a:t>GS1 Global Office</a:t>
            </a:r>
            <a:br>
              <a:rPr lang="en-GB" dirty="0" smtClean="0"/>
            </a:br>
            <a:r>
              <a:rPr lang="en-GB" dirty="0" smtClean="0"/>
              <a:t>Avenue Louise 326, </a:t>
            </a:r>
            <a:r>
              <a:rPr lang="en-GB" dirty="0" err="1" smtClean="0"/>
              <a:t>bte</a:t>
            </a:r>
            <a:r>
              <a:rPr lang="en-GB" dirty="0" smtClean="0"/>
              <a:t> 10</a:t>
            </a:r>
            <a:br>
              <a:rPr lang="en-GB" dirty="0" smtClean="0"/>
            </a:br>
            <a:r>
              <a:rPr lang="en-GB" dirty="0" smtClean="0"/>
              <a:t>B-1050 Brussels, Belgium</a:t>
            </a:r>
          </a:p>
          <a:p>
            <a:r>
              <a:rPr lang="en-GB" dirty="0" smtClean="0"/>
              <a:t>T +32 3 788 78 00</a:t>
            </a:r>
            <a:br>
              <a:rPr lang="en-GB" dirty="0" smtClean="0"/>
            </a:br>
            <a:r>
              <a:rPr lang="en-GB" dirty="0" smtClean="0"/>
              <a:t>W www.gs1.org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0208" y="384392"/>
            <a:ext cx="5046592" cy="935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2F56-B47C-4A33-98DA-E313FFFBD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BA96-5004-406C-845E-FC29920AF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0" y="1447800"/>
            <a:ext cx="4819000" cy="990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391" cy="6857543"/>
          </a:xfrm>
          <a:prstGeom prst="rect">
            <a:avLst/>
          </a:prstGeom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9200" y="1447800"/>
            <a:ext cx="4819000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208" y="2566530"/>
            <a:ext cx="36945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2633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84392"/>
            <a:ext cx="6877050" cy="935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F1EA-6756-48CC-B584-140A0C2F0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4800" y="1602000"/>
            <a:ext cx="8172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466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FBAA-3D8A-4F1B-93C6-480D6BDCD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4032000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734" y="1543050"/>
            <a:ext cx="4000967" cy="455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C6FE-3F78-4C46-898C-D4D53D1EB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02A5-23D4-4D2A-8545-DA6D75FF29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8089" y="1502637"/>
            <a:ext cx="5544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8089" y="5626207"/>
            <a:ext cx="5544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BBDC-87AF-4775-B972-15D3654AF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208" y="1676668"/>
            <a:ext cx="5047755" cy="2384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002C6C"/>
                </a:solidFill>
              </a:defRPr>
            </a:lvl1pPr>
          </a:lstStyle>
          <a:p>
            <a:r>
              <a:rPr lang="en-GB" dirty="0" smtClean="0"/>
              <a:t>GS1 Global Office</a:t>
            </a:r>
            <a:br>
              <a:rPr lang="en-GB" dirty="0" smtClean="0"/>
            </a:br>
            <a:r>
              <a:rPr lang="en-GB" dirty="0" smtClean="0"/>
              <a:t>Avenue Louise 326, </a:t>
            </a:r>
            <a:r>
              <a:rPr lang="en-GB" dirty="0" err="1" smtClean="0"/>
              <a:t>bte</a:t>
            </a:r>
            <a:r>
              <a:rPr lang="en-GB" dirty="0" smtClean="0"/>
              <a:t> 10</a:t>
            </a:r>
            <a:br>
              <a:rPr lang="en-GB" dirty="0" smtClean="0"/>
            </a:br>
            <a:r>
              <a:rPr lang="en-GB" dirty="0" smtClean="0"/>
              <a:t>B-1050 Brussels, Belgium</a:t>
            </a:r>
          </a:p>
          <a:p>
            <a:r>
              <a:rPr lang="en-GB" dirty="0" smtClean="0"/>
              <a:t>T +32 3 788 78 00</a:t>
            </a:r>
            <a:br>
              <a:rPr lang="en-GB" dirty="0" smtClean="0"/>
            </a:br>
            <a:r>
              <a:rPr lang="en-GB" dirty="0" smtClean="0"/>
              <a:t>W www.gs1.org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0208" y="384392"/>
            <a:ext cx="5046592" cy="935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406163"/>
            <a:ext cx="991142" cy="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BA96-5004-406C-845E-FC29920AF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76FE-122A-4170-BE3A-E7A4B172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38862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8862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235D-29A9-4530-BAB4-139F7261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68B7-1F41-4A56-83D3-75143F3A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7286-DD04-4FE2-AD4A-C792E7DE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5D60-C8C9-43F7-ACB2-F1E125ED8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97E9-1034-44B7-8A1E-81F4F385B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DCCD-C43E-4CFF-AFEB-75FD5CA3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7.png"/><Relationship Id="rId13" Type="http://schemas.microsoft.com/office/2007/relationships/hdphoto" Target="../media/hdphoto3.wdp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444500"/>
            <a:ext cx="687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6629400"/>
            <a:ext cx="221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900"/>
              <a:t>© 2010 GS1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0ECA6F-7593-42C3-BF2F-9C121F7F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43050"/>
            <a:ext cx="7924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Content—Increase font to 24</a:t>
            </a:r>
          </a:p>
          <a:p>
            <a:pPr lvl="1"/>
            <a:r>
              <a:rPr lang="en-US" dirty="0" smtClean="0"/>
              <a:t>Leave bullet orange and change font to the blue (0 Red, 44 Green, 108 Blue)</a:t>
            </a:r>
          </a:p>
          <a:p>
            <a:pPr lvl="2"/>
            <a:r>
              <a:rPr lang="en-US" dirty="0" smtClean="0"/>
              <a:t>Use custom bullet as dash in orange and change font to the blue</a:t>
            </a:r>
          </a:p>
          <a:p>
            <a:pPr lvl="1"/>
            <a:r>
              <a:rPr lang="en-US" dirty="0" smtClean="0"/>
              <a:t>Second heading</a:t>
            </a:r>
          </a:p>
          <a:p>
            <a:pPr lvl="2"/>
            <a:r>
              <a:rPr lang="en-US" dirty="0" smtClean="0"/>
              <a:t>Third</a:t>
            </a:r>
          </a:p>
        </p:txBody>
      </p:sp>
      <p:pic>
        <p:nvPicPr>
          <p:cNvPr id="2054" name="Picture 13" descr="gs1_4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63550"/>
            <a:ext cx="857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C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Char char="•"/>
        <a:defRPr>
          <a:solidFill>
            <a:srgbClr val="002C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>
          <a:solidFill>
            <a:srgbClr val="002C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GS1us Tex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384392"/>
            <a:ext cx="6877050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629400"/>
            <a:ext cx="221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900" dirty="0"/>
              <a:t>© </a:t>
            </a:r>
            <a:r>
              <a:rPr lang="fr-FR" sz="900" dirty="0" smtClean="0"/>
              <a:t>2012 </a:t>
            </a:r>
            <a:r>
              <a:rPr lang="fr-FR" sz="900" dirty="0"/>
              <a:t>GS1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0ECA6F-7593-42C3-BF2F-9C121F7F9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pic>
        <p:nvPicPr>
          <p:cNvPr id="10" name="Content Placeholder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" y="456966"/>
            <a:ext cx="846312" cy="753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baseline="0">
          <a:solidFill>
            <a:srgbClr val="002C6C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/>
        <a:buChar char="•"/>
        <a:defRPr sz="2400">
          <a:solidFill>
            <a:srgbClr val="002C6C"/>
          </a:solidFill>
          <a:latin typeface="+mn-lt"/>
          <a:ea typeface="ＭＳ Ｐゴシック" charset="0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rgbClr val="002C6C"/>
        </a:buClr>
        <a:buFont typeface="Arial" pitchFamily="34" charset="0"/>
        <a:buChar char="–"/>
        <a:defRPr sz="2000">
          <a:solidFill>
            <a:srgbClr val="002C6C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C6C"/>
        </a:buClr>
        <a:buSzPct val="90000"/>
        <a:buFont typeface="Wingdings" pitchFamily="2" charset="2"/>
        <a:buChar char="Ø"/>
        <a:defRPr>
          <a:solidFill>
            <a:srgbClr val="002C6C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rgbClr val="002C6C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GS1us Tex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384392"/>
            <a:ext cx="6877050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629400"/>
            <a:ext cx="221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900" dirty="0"/>
              <a:t>© </a:t>
            </a:r>
            <a:r>
              <a:rPr lang="fr-FR" sz="900" dirty="0" smtClean="0"/>
              <a:t>2013 </a:t>
            </a:r>
            <a:r>
              <a:rPr lang="fr-FR" sz="900" dirty="0"/>
              <a:t>GS1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0ECA6F-7593-42C3-BF2F-9C121F7F9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pic>
        <p:nvPicPr>
          <p:cNvPr id="10" name="Content Placeholder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" y="456966"/>
            <a:ext cx="846312" cy="753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baseline="0">
          <a:solidFill>
            <a:srgbClr val="002C6C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/>
        <a:buChar char="•"/>
        <a:defRPr sz="2400">
          <a:solidFill>
            <a:srgbClr val="002C6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Char char="•"/>
        <a:defRPr sz="2000">
          <a:solidFill>
            <a:srgbClr val="002C6C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>
          <a:solidFill>
            <a:srgbClr val="002C6C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C6C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www.gs1.or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gs1.org/gsmp/kc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8603" y="844396"/>
            <a:ext cx="4786549" cy="1524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 Narrow"/>
                <a:cs typeface="Arial Narrow"/>
              </a:rPr>
              <a:t>GS1 Standards Spring Event</a:t>
            </a:r>
            <a:br>
              <a:rPr lang="en-US" sz="2000" dirty="0" smtClean="0">
                <a:latin typeface="Arial Narrow"/>
                <a:cs typeface="Arial Narrow"/>
              </a:rPr>
            </a:br>
            <a:r>
              <a:rPr lang="en-US" sz="2000" dirty="0" smtClean="0">
                <a:latin typeface="Arial Narrow"/>
                <a:cs typeface="Arial Narrow"/>
              </a:rPr>
              <a:t>18-22 March 2013 – Dallas</a:t>
            </a:r>
            <a:br>
              <a:rPr lang="en-US" sz="2000" dirty="0" smtClean="0">
                <a:latin typeface="Arial Narrow"/>
                <a:cs typeface="Arial Narrow"/>
              </a:rPr>
            </a:br>
            <a:r>
              <a:rPr lang="en-US" sz="2400" dirty="0">
                <a:latin typeface="Arial Narrow"/>
                <a:cs typeface="Arial Narrow"/>
              </a:rPr>
              <a:t/>
            </a:r>
            <a:br>
              <a:rPr lang="en-US" sz="2400" dirty="0">
                <a:latin typeface="Arial Narrow"/>
                <a:cs typeface="Arial Narrow"/>
              </a:rPr>
            </a:br>
            <a:r>
              <a:rPr lang="en-US" sz="1600" i="1" dirty="0" smtClean="0">
                <a:latin typeface="Arial Narrow"/>
                <a:cs typeface="Arial Narrow"/>
              </a:rPr>
              <a:t>Building Standards to Deliver Business Value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53541" y="2389920"/>
            <a:ext cx="5090457" cy="15240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2632A"/>
                </a:solidFill>
                <a:latin typeface="Arial Narrow"/>
                <a:cs typeface="Arial Narrow"/>
              </a:rPr>
              <a:t>Technical Publications – How it happens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F2632A"/>
                </a:solidFill>
                <a:latin typeface="Arial Narrow"/>
                <a:cs typeface="Arial Narrow"/>
              </a:rPr>
              <a:t>Friday Morning Session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F2632A"/>
                </a:solidFill>
                <a:latin typeface="Arial Narrow"/>
                <a:cs typeface="Arial Narrow"/>
              </a:rPr>
              <a:t>Who May Attend: Everyone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F2632A"/>
                </a:solidFill>
                <a:latin typeface="Arial Narrow"/>
                <a:cs typeface="Arial Narrow"/>
              </a:rPr>
              <a:t>Charlotte Michaels, </a:t>
            </a:r>
            <a:r>
              <a:rPr lang="en-US" sz="1800" dirty="0" smtClean="0">
                <a:solidFill>
                  <a:srgbClr val="F2632A"/>
                </a:solidFill>
                <a:latin typeface="Arial Narrow"/>
                <a:cs typeface="Arial Narrow"/>
              </a:rPr>
              <a:t>Technical Publications Manager</a:t>
            </a:r>
            <a:endParaRPr lang="en-US" sz="1800" b="1" dirty="0" smtClean="0">
              <a:solidFill>
                <a:srgbClr val="F2632A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931332" y="1580445"/>
            <a:ext cx="7755467" cy="4523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#3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97" y="2231415"/>
            <a:ext cx="6210300" cy="2870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15717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931332" y="1587889"/>
            <a:ext cx="7755467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#4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51" y="2170737"/>
            <a:ext cx="6146800" cy="2921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39232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20" name="Content Placeholder 6"/>
          <p:cNvSpPr>
            <a:spLocks noGrp="1"/>
          </p:cNvSpPr>
          <p:nvPr>
            <p:ph sz="half" idx="1"/>
          </p:nvPr>
        </p:nvSpPr>
        <p:spPr>
          <a:xfrm>
            <a:off x="945444" y="1587889"/>
            <a:ext cx="7741356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#5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25" y="2171650"/>
            <a:ext cx="6248400" cy="3073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23033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945444" y="1602000"/>
            <a:ext cx="7741356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#6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966" y="2220833"/>
            <a:ext cx="6197600" cy="29337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24166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931332" y="1602000"/>
            <a:ext cx="7755467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#7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27" y="2244097"/>
            <a:ext cx="6210300" cy="2921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31779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931332" y="1602000"/>
            <a:ext cx="7755467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#8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69" y="2228126"/>
            <a:ext cx="6350000" cy="2895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42786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945445" y="1602000"/>
            <a:ext cx="7727244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#9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45" y="2247177"/>
            <a:ext cx="6197600" cy="2857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34616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945444" y="1602000"/>
            <a:ext cx="7741356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#10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15" y="2240825"/>
            <a:ext cx="6223000" cy="2870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17704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Analyzed usability data results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11412" y="1799554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Participation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91 </a:t>
            </a:r>
            <a:r>
              <a:rPr lang="en-US" dirty="0">
                <a:latin typeface="Arial Narrow"/>
                <a:cs typeface="Arial Narrow"/>
              </a:rPr>
              <a:t>people participated,  77 (84% </a:t>
            </a:r>
            <a:r>
              <a:rPr lang="en-US" dirty="0" smtClean="0">
                <a:latin typeface="Arial Narrow"/>
                <a:cs typeface="Arial Narrow"/>
              </a:rPr>
              <a:t>completion rate)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latin typeface="Arial Narrow"/>
                <a:cs typeface="Arial Narrow"/>
              </a:rPr>
              <a:t>Overall directness 57% (no backtracking)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Overall </a:t>
            </a:r>
            <a:r>
              <a:rPr lang="en-US" dirty="0">
                <a:latin typeface="Arial Narrow"/>
                <a:cs typeface="Arial Narrow"/>
              </a:rPr>
              <a:t>success rate 31% (ended up with correct link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Average </a:t>
            </a:r>
            <a:r>
              <a:rPr lang="en-US" dirty="0">
                <a:latin typeface="Arial Narrow"/>
                <a:cs typeface="Arial Narrow"/>
              </a:rPr>
              <a:t>time to complete 9.6 minutes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This </a:t>
            </a:r>
            <a:r>
              <a:rPr lang="en-US" dirty="0">
                <a:latin typeface="Arial Narrow"/>
                <a:cs typeface="Arial Narrow"/>
              </a:rPr>
              <a:t>means we can: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Track </a:t>
            </a:r>
            <a:r>
              <a:rPr lang="en-US" dirty="0">
                <a:latin typeface="Arial Narrow"/>
                <a:cs typeface="Arial Narrow"/>
              </a:rPr>
              <a:t>how many clicks people went outside known </a:t>
            </a:r>
            <a:r>
              <a:rPr lang="en-US" dirty="0" smtClean="0">
                <a:latin typeface="Arial Narrow"/>
                <a:cs typeface="Arial Narrow"/>
              </a:rPr>
              <a:t>links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Consider </a:t>
            </a:r>
            <a:r>
              <a:rPr lang="en-US" dirty="0">
                <a:latin typeface="Arial Narrow"/>
                <a:cs typeface="Arial Narrow"/>
              </a:rPr>
              <a:t>improvements for Knowledge Centre </a:t>
            </a:r>
            <a:r>
              <a:rPr lang="en-US" dirty="0" smtClean="0">
                <a:latin typeface="Arial Narrow"/>
                <a:cs typeface="Arial Narrow"/>
              </a:rPr>
              <a:t>functionality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Discuss </a:t>
            </a:r>
            <a:r>
              <a:rPr lang="en-US" dirty="0">
                <a:latin typeface="Arial Narrow"/>
                <a:cs typeface="Arial Narrow"/>
              </a:rPr>
              <a:t>future search </a:t>
            </a:r>
            <a:r>
              <a:rPr lang="en-US" dirty="0" smtClean="0">
                <a:latin typeface="Arial Narrow"/>
                <a:cs typeface="Arial Narrow"/>
              </a:rPr>
              <a:t>capabilities improve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587826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Overall feedback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11412" y="1728999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US" dirty="0" smtClean="0">
                <a:latin typeface="Arial Narrow"/>
                <a:cs typeface="Arial Narrow"/>
              </a:rPr>
              <a:t>Standards visibility</a:t>
            </a:r>
            <a:endParaRPr lang="en-US" dirty="0">
              <a:latin typeface="Arial Narrow"/>
              <a:cs typeface="Arial Narrow"/>
            </a:endParaRP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ifficulty finding </a:t>
            </a:r>
            <a:r>
              <a:rPr lang="en-US" dirty="0">
                <a:latin typeface="Arial Narrow"/>
                <a:cs typeface="Arial Narrow"/>
              </a:rPr>
              <a:t>“standards” on GS1 web </a:t>
            </a:r>
            <a:r>
              <a:rPr lang="en-US" dirty="0" smtClean="0">
                <a:latin typeface="Arial Narrow"/>
                <a:cs typeface="Arial Narrow"/>
              </a:rPr>
              <a:t>site</a:t>
            </a:r>
          </a:p>
          <a:p>
            <a:pPr marL="57150" indent="0">
              <a:spcBef>
                <a:spcPts val="576"/>
              </a:spcBef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57150" indent="0">
              <a:spcBef>
                <a:spcPts val="576"/>
              </a:spcBef>
              <a:buNone/>
            </a:pPr>
            <a:r>
              <a:rPr lang="en-US" dirty="0">
                <a:latin typeface="Arial Narrow"/>
                <a:cs typeface="Arial Narrow"/>
              </a:rPr>
              <a:t>Standards accessibility</a:t>
            </a:r>
          </a:p>
          <a:p>
            <a:pPr marL="284163" indent="-227013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n</a:t>
            </a:r>
            <a:r>
              <a:rPr lang="en-US" dirty="0" smtClean="0">
                <a:latin typeface="Arial Narrow"/>
                <a:cs typeface="Arial Narrow"/>
              </a:rPr>
              <a:t>ot all standards available on web site (</a:t>
            </a:r>
            <a:r>
              <a:rPr lang="en-US" dirty="0" err="1" smtClean="0">
                <a:latin typeface="Arial Narrow"/>
                <a:cs typeface="Arial Narrow"/>
              </a:rPr>
              <a:t>GenSpec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  <a:endParaRPr lang="en-US" dirty="0">
              <a:latin typeface="Arial Narrow"/>
              <a:cs typeface="Arial Narrow"/>
            </a:endParaRPr>
          </a:p>
          <a:p>
            <a:pPr marL="57150" indent="0">
              <a:spcBef>
                <a:spcPts val="576"/>
              </a:spcBef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spcBef>
                <a:spcPts val="576"/>
              </a:spcBef>
              <a:buFont typeface="Arial"/>
              <a:buNone/>
            </a:pPr>
            <a:r>
              <a:rPr lang="en-US" dirty="0" smtClean="0">
                <a:latin typeface="Arial Narrow"/>
                <a:cs typeface="Arial Narrow"/>
              </a:rPr>
              <a:t>Documentation improvement and review</a:t>
            </a:r>
          </a:p>
          <a:p>
            <a:pPr marL="282575" indent="-225425">
              <a:lnSpc>
                <a:spcPct val="110000"/>
              </a:lnSpc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conformity to branding</a:t>
            </a:r>
          </a:p>
          <a:p>
            <a:pPr marL="282575" indent="-225425">
              <a:lnSpc>
                <a:spcPct val="110000"/>
              </a:lnSpc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i</a:t>
            </a:r>
            <a:r>
              <a:rPr lang="en-US" dirty="0" smtClean="0">
                <a:latin typeface="Arial Narrow"/>
                <a:cs typeface="Arial Narrow"/>
              </a:rPr>
              <a:t>nconsistent look and feel</a:t>
            </a:r>
          </a:p>
          <a:p>
            <a:pPr marL="282575" indent="-225425"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dense </a:t>
            </a:r>
            <a:r>
              <a:rPr lang="en-US" dirty="0">
                <a:latin typeface="Arial Narrow"/>
                <a:cs typeface="Arial Narrow"/>
              </a:rPr>
              <a:t>content, </a:t>
            </a:r>
            <a:r>
              <a:rPr lang="en-US" spc="-100" dirty="0">
                <a:latin typeface="Arial Narrow"/>
                <a:cs typeface="Arial Narrow"/>
              </a:rPr>
              <a:t>terminology, sentence structure, </a:t>
            </a:r>
            <a:r>
              <a:rPr lang="en-US" spc="-100" dirty="0" smtClean="0">
                <a:latin typeface="Arial Narrow"/>
                <a:cs typeface="Arial Narrow"/>
              </a:rPr>
              <a:t>bad </a:t>
            </a:r>
            <a:r>
              <a:rPr lang="en-US" dirty="0" smtClean="0">
                <a:latin typeface="Arial Narrow"/>
                <a:cs typeface="Arial Narrow"/>
              </a:rPr>
              <a:t>references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28611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2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46666" y="1766708"/>
            <a:ext cx="6237111" cy="46958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dirty="0" smtClean="0">
                <a:latin typeface="Arial Narrow"/>
                <a:cs typeface="Arial Narrow"/>
              </a:rPr>
              <a:t>Avoid </a:t>
            </a:r>
            <a:r>
              <a:rPr lang="en-GB" dirty="0">
                <a:latin typeface="Arial Narrow"/>
                <a:cs typeface="Arial Narrow"/>
              </a:rPr>
              <a:t>distracting</a:t>
            </a:r>
            <a:r>
              <a:rPr lang="en-GB" dirty="0" smtClean="0">
                <a:latin typeface="Arial Narrow"/>
                <a:cs typeface="Arial Narrow"/>
              </a:rPr>
              <a:t> behaviour:</a:t>
            </a:r>
          </a:p>
          <a:p>
            <a:pPr marL="0" indent="0" eaLnBrk="1" hangingPunct="1">
              <a:buNone/>
            </a:pPr>
            <a:endParaRPr lang="en-GB" dirty="0"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GB" dirty="0" smtClean="0">
                <a:latin typeface="Arial Narrow"/>
                <a:cs typeface="Arial Narrow"/>
              </a:rPr>
              <a:t>Avoid checking e-mail or answering calls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 Narrow"/>
                <a:cs typeface="Arial Narrow"/>
              </a:rPr>
              <a:t>Effective listening and participation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 Narrow"/>
                <a:cs typeface="Arial Narrow"/>
              </a:rPr>
              <a:t>Write notes if looking to offer feedback</a:t>
            </a:r>
            <a:endParaRPr lang="en-GB" dirty="0"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</a:pPr>
            <a:r>
              <a:rPr lang="en-GB" dirty="0">
                <a:latin typeface="Arial Narrow"/>
                <a:cs typeface="Arial Narrow"/>
              </a:rPr>
              <a:t>Be respectful of </a:t>
            </a:r>
            <a:r>
              <a:rPr lang="en-GB" dirty="0" smtClean="0">
                <a:latin typeface="Arial Narrow"/>
                <a:cs typeface="Arial Narrow"/>
              </a:rPr>
              <a:t>others, speak </a:t>
            </a:r>
            <a:r>
              <a:rPr lang="en-GB" dirty="0">
                <a:latin typeface="Arial Narrow"/>
                <a:cs typeface="Arial Narrow"/>
              </a:rPr>
              <a:t>in turn 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latin typeface="Arial Narrow"/>
                <a:cs typeface="Arial Narrow"/>
              </a:rPr>
              <a:t>Save questions for the end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Effective meetings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16" y="5192888"/>
            <a:ext cx="3355528" cy="28306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Overall feedback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1412" y="1602000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dirty="0" smtClean="0">
                <a:latin typeface="Arial Narrow"/>
                <a:cs typeface="Arial Narrow"/>
              </a:rPr>
              <a:t>Search capabilities</a:t>
            </a:r>
            <a:endParaRPr lang="en-US" dirty="0">
              <a:latin typeface="Arial Narrow"/>
              <a:cs typeface="Arial Narrow"/>
            </a:endParaRPr>
          </a:p>
          <a:p>
            <a:pPr marL="282575" indent="-225425"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search engine does not return specific content</a:t>
            </a:r>
            <a:endParaRPr lang="en-US" dirty="0">
              <a:latin typeface="Arial Narrow"/>
              <a:cs typeface="Arial Narrow"/>
            </a:endParaRP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ifficult to determine latest version</a:t>
            </a:r>
          </a:p>
          <a:p>
            <a:pPr marL="57150" indent="0">
              <a:lnSpc>
                <a:spcPct val="150000"/>
              </a:lnSpc>
              <a:spcBef>
                <a:spcPts val="576"/>
              </a:spcBef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endParaRPr lang="en-U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98186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Recommendations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1412" y="1602000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dirty="0" smtClean="0">
                <a:latin typeface="Arial Narrow"/>
                <a:cs typeface="Arial Narrow"/>
              </a:rPr>
              <a:t>Proposed </a:t>
            </a:r>
            <a:r>
              <a:rPr lang="en-US" dirty="0" smtClean="0">
                <a:latin typeface="Arial Narrow"/>
                <a:cs typeface="Arial Narrow"/>
              </a:rPr>
              <a:t>user recommendations:</a:t>
            </a:r>
            <a:endParaRPr lang="en-US" dirty="0" smtClean="0">
              <a:latin typeface="Arial Narrow"/>
              <a:cs typeface="Arial Narrow"/>
            </a:endParaRP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m</a:t>
            </a:r>
            <a:r>
              <a:rPr lang="en-US" dirty="0" smtClean="0">
                <a:latin typeface="Arial Narrow"/>
                <a:cs typeface="Arial Narrow"/>
              </a:rPr>
              <a:t>ake standards easier to find</a:t>
            </a: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lace all standards in the Knowledge Centre</a:t>
            </a: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remove wrinkles </a:t>
            </a:r>
            <a:r>
              <a:rPr lang="en-US" dirty="0" smtClean="0">
                <a:latin typeface="Arial Narrow"/>
                <a:cs typeface="Arial Narrow"/>
              </a:rPr>
              <a:t>in document development</a:t>
            </a: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a</a:t>
            </a:r>
            <a:r>
              <a:rPr lang="en-US" dirty="0" smtClean="0">
                <a:latin typeface="Arial Narrow"/>
                <a:cs typeface="Arial Narrow"/>
              </a:rPr>
              <a:t>dd </a:t>
            </a:r>
            <a:r>
              <a:rPr lang="en-US" dirty="0" smtClean="0">
                <a:latin typeface="Arial Narrow"/>
                <a:cs typeface="Arial Narrow"/>
              </a:rPr>
              <a:t>publications </a:t>
            </a:r>
            <a:r>
              <a:rPr lang="en-US" dirty="0" smtClean="0">
                <a:latin typeface="Arial Narrow"/>
                <a:cs typeface="Arial Narrow"/>
              </a:rPr>
              <a:t>support </a:t>
            </a:r>
            <a:r>
              <a:rPr lang="en-US" dirty="0" smtClean="0">
                <a:latin typeface="Arial Narrow"/>
                <a:cs typeface="Arial Narrow"/>
              </a:rPr>
              <a:t>to life cycle development</a:t>
            </a:r>
            <a:endParaRPr lang="en-US" dirty="0">
              <a:latin typeface="Arial Narrow"/>
              <a:cs typeface="Arial Narrow"/>
            </a:endParaRPr>
          </a:p>
          <a:p>
            <a:pPr marL="282575" indent="-225425"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improve </a:t>
            </a:r>
            <a:r>
              <a:rPr lang="en-US" dirty="0" smtClean="0">
                <a:latin typeface="Arial Narrow"/>
                <a:cs typeface="Arial Narrow"/>
              </a:rPr>
              <a:t>document author’s writing </a:t>
            </a:r>
            <a:r>
              <a:rPr lang="en-US" dirty="0" smtClean="0">
                <a:latin typeface="Arial Narrow"/>
                <a:cs typeface="Arial Narrow"/>
              </a:rPr>
              <a:t>skills</a:t>
            </a:r>
          </a:p>
          <a:p>
            <a:pPr marL="282575" indent="-225425"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r</a:t>
            </a:r>
            <a:r>
              <a:rPr lang="en-US" dirty="0" smtClean="0">
                <a:latin typeface="Arial Narrow"/>
                <a:cs typeface="Arial Narrow"/>
              </a:rPr>
              <a:t>epair search engine capabilities</a:t>
            </a: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endParaRPr lang="en-US" dirty="0" smtClean="0">
              <a:latin typeface="Arial Narrow"/>
              <a:cs typeface="Arial Narrow"/>
            </a:endParaRP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endParaRPr lang="en-U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872691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1412" y="1602000"/>
            <a:ext cx="7351059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Six point improvement plan</a:t>
            </a:r>
          </a:p>
        </p:txBody>
      </p:sp>
      <p:sp>
        <p:nvSpPr>
          <p:cNvPr id="2" name="Round Same Side Corner Rectangle 1"/>
          <p:cNvSpPr/>
          <p:nvPr/>
        </p:nvSpPr>
        <p:spPr bwMode="auto">
          <a:xfrm>
            <a:off x="903111" y="1749108"/>
            <a:ext cx="7337778" cy="367558"/>
          </a:xfrm>
          <a:custGeom>
            <a:avLst/>
            <a:gdLst>
              <a:gd name="connsiteX0" fmla="*/ 61149 w 7337778"/>
              <a:gd name="connsiteY0" fmla="*/ 0 h 366889"/>
              <a:gd name="connsiteX1" fmla="*/ 7276629 w 7337778"/>
              <a:gd name="connsiteY1" fmla="*/ 0 h 366889"/>
              <a:gd name="connsiteX2" fmla="*/ 7337778 w 7337778"/>
              <a:gd name="connsiteY2" fmla="*/ 61149 h 366889"/>
              <a:gd name="connsiteX3" fmla="*/ 7337778 w 7337778"/>
              <a:gd name="connsiteY3" fmla="*/ 366889 h 366889"/>
              <a:gd name="connsiteX4" fmla="*/ 7337778 w 7337778"/>
              <a:gd name="connsiteY4" fmla="*/ 366889 h 366889"/>
              <a:gd name="connsiteX5" fmla="*/ 0 w 7337778"/>
              <a:gd name="connsiteY5" fmla="*/ 366889 h 366889"/>
              <a:gd name="connsiteX6" fmla="*/ 0 w 7337778"/>
              <a:gd name="connsiteY6" fmla="*/ 366889 h 366889"/>
              <a:gd name="connsiteX7" fmla="*/ 0 w 7337778"/>
              <a:gd name="connsiteY7" fmla="*/ 61149 h 366889"/>
              <a:gd name="connsiteX8" fmla="*/ 61149 w 7337778"/>
              <a:gd name="connsiteY8" fmla="*/ 0 h 366889"/>
              <a:gd name="connsiteX0" fmla="*/ 61149 w 7337778"/>
              <a:gd name="connsiteY0" fmla="*/ 669 h 367558"/>
              <a:gd name="connsiteX1" fmla="*/ 7276629 w 7337778"/>
              <a:gd name="connsiteY1" fmla="*/ 669 h 367558"/>
              <a:gd name="connsiteX2" fmla="*/ 7337778 w 7337778"/>
              <a:gd name="connsiteY2" fmla="*/ 27121 h 367558"/>
              <a:gd name="connsiteX3" fmla="*/ 7337778 w 7337778"/>
              <a:gd name="connsiteY3" fmla="*/ 367558 h 367558"/>
              <a:gd name="connsiteX4" fmla="*/ 7337778 w 7337778"/>
              <a:gd name="connsiteY4" fmla="*/ 367558 h 367558"/>
              <a:gd name="connsiteX5" fmla="*/ 0 w 7337778"/>
              <a:gd name="connsiteY5" fmla="*/ 367558 h 367558"/>
              <a:gd name="connsiteX6" fmla="*/ 0 w 7337778"/>
              <a:gd name="connsiteY6" fmla="*/ 367558 h 367558"/>
              <a:gd name="connsiteX7" fmla="*/ 0 w 7337778"/>
              <a:gd name="connsiteY7" fmla="*/ 61818 h 367558"/>
              <a:gd name="connsiteX8" fmla="*/ 61149 w 7337778"/>
              <a:gd name="connsiteY8" fmla="*/ 669 h 36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7778" h="367558">
                <a:moveTo>
                  <a:pt x="61149" y="669"/>
                </a:moveTo>
                <a:lnTo>
                  <a:pt x="7276629" y="669"/>
                </a:lnTo>
                <a:cubicBezTo>
                  <a:pt x="7310401" y="669"/>
                  <a:pt x="7337778" y="-6651"/>
                  <a:pt x="7337778" y="27121"/>
                </a:cubicBezTo>
                <a:lnTo>
                  <a:pt x="7337778" y="367558"/>
                </a:lnTo>
                <a:lnTo>
                  <a:pt x="7337778" y="367558"/>
                </a:lnTo>
                <a:lnTo>
                  <a:pt x="0" y="367558"/>
                </a:lnTo>
                <a:lnTo>
                  <a:pt x="0" y="367558"/>
                </a:lnTo>
                <a:lnTo>
                  <a:pt x="0" y="61818"/>
                </a:lnTo>
                <a:cubicBezTo>
                  <a:pt x="0" y="28046"/>
                  <a:pt x="27377" y="669"/>
                  <a:pt x="61149" y="669"/>
                </a:cubicBezTo>
                <a:close/>
              </a:path>
            </a:pathLst>
          </a:custGeom>
          <a:solidFill>
            <a:srgbClr val="002C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kern="600" dirty="0" smtClean="0">
                <a:solidFill>
                  <a:srgbClr val="FFFFFF"/>
                </a:solidFill>
              </a:rPr>
              <a:t>Technical Publications</a:t>
            </a:r>
            <a:endParaRPr kumimoji="0" lang="en-US" sz="2000" b="0" i="0" u="none" strike="noStrike" kern="600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4" name="Round Same Side Corner Rectangle 3"/>
          <p:cNvSpPr/>
          <p:nvPr/>
        </p:nvSpPr>
        <p:spPr bwMode="auto">
          <a:xfrm rot="10800000">
            <a:off x="888990" y="2187215"/>
            <a:ext cx="7366001" cy="3160896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4290" y="2438400"/>
            <a:ext cx="3177822" cy="680155"/>
            <a:chOff x="1154290" y="2297290"/>
            <a:chExt cx="3177822" cy="68015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spcBef>
                  <a:spcPts val="10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" dirty="0" smtClean="0"/>
            </a:p>
            <a:p>
              <a:pPr marR="0" algn="r" defTabSz="914400" rtl="0" eaLnBrk="1" fontAlgn="base" latinLnBrk="0" hangingPunct="1"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       </a:t>
              </a:r>
              <a:r>
                <a:rPr lang="en-US" sz="2200" dirty="0"/>
                <a:t>S</a:t>
              </a:r>
              <a:r>
                <a:rPr lang="en-US" sz="2200" dirty="0" smtClean="0"/>
                <a:t>tandards visibility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C6C"/>
                </a:solidFill>
                <a:effectLst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51468" y="3381022"/>
            <a:ext cx="3177822" cy="680155"/>
            <a:chOff x="1154290" y="2297290"/>
            <a:chExt cx="3177822" cy="68015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>
                <a:spcBef>
                  <a:spcPts val="432"/>
                </a:spcBef>
              </a:pPr>
              <a:endParaRPr lang="en-US" sz="100" dirty="0"/>
            </a:p>
            <a:p>
              <a:pPr algn="r">
                <a:spcBef>
                  <a:spcPts val="432"/>
                </a:spcBef>
              </a:pPr>
              <a:r>
                <a:rPr lang="en-US" dirty="0"/>
                <a:t>      </a:t>
              </a:r>
              <a:r>
                <a:rPr lang="en-US" sz="2200" dirty="0" smtClean="0"/>
                <a:t>Doc improvement</a:t>
              </a:r>
              <a:endParaRPr lang="en-US" sz="2200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FFFF"/>
                  </a:solidFill>
                </a:rPr>
                <a:t>3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5690" y="2435578"/>
            <a:ext cx="3177822" cy="680155"/>
            <a:chOff x="1154290" y="2297290"/>
            <a:chExt cx="3177822" cy="680155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>
                <a:spcBef>
                  <a:spcPts val="432"/>
                </a:spcBef>
              </a:pPr>
              <a:endParaRPr lang="en-US" sz="200" dirty="0" smtClean="0"/>
            </a:p>
            <a:p>
              <a:pPr algn="r">
                <a:spcBef>
                  <a:spcPts val="432"/>
                </a:spcBef>
              </a:pPr>
              <a:r>
                <a:rPr lang="en-US" sz="2200" dirty="0" smtClean="0"/>
                <a:t>      </a:t>
              </a:r>
              <a:r>
                <a:rPr lang="en-US" sz="2000" dirty="0" smtClean="0"/>
                <a:t>Standards access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C6C"/>
                </a:solidFill>
                <a:effectLst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FFFF"/>
                  </a:solidFill>
                </a:rPr>
                <a:t>2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35690" y="3381022"/>
            <a:ext cx="3177822" cy="680155"/>
            <a:chOff x="1154290" y="2297290"/>
            <a:chExt cx="3177822" cy="680155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002C6C"/>
                </a:solidFill>
                <a:effectLst/>
                <a:latin typeface="Arial" charset="0"/>
              </a:endParaRP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2C6C"/>
                  </a:solidFill>
                  <a:effectLst/>
                  <a:latin typeface="Arial" charset="0"/>
                </a:rPr>
                <a:t>Documentation Review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FFFF"/>
                  </a:solidFill>
                </a:rPr>
                <a:t>4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62757" y="4323645"/>
            <a:ext cx="3177822" cy="680155"/>
            <a:chOff x="1154290" y="2297290"/>
            <a:chExt cx="3177822" cy="680155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>
                <a:spcBef>
                  <a:spcPts val="432"/>
                </a:spcBef>
              </a:pPr>
              <a:endParaRPr lang="en-US" sz="100" dirty="0"/>
            </a:p>
            <a:p>
              <a:pPr algn="r">
                <a:spcBef>
                  <a:spcPts val="432"/>
                </a:spcBef>
              </a:pPr>
              <a:r>
                <a:rPr lang="en-US" dirty="0"/>
                <a:t>      </a:t>
              </a:r>
              <a:r>
                <a:rPr lang="en-US" sz="2000" dirty="0" smtClean="0"/>
                <a:t>Improve writing </a:t>
              </a:r>
              <a:r>
                <a:rPr lang="en-US" sz="2000" dirty="0"/>
                <a:t>s</a:t>
              </a:r>
              <a:r>
                <a:rPr lang="en-US" sz="2000" dirty="0" smtClean="0"/>
                <a:t>kills</a:t>
              </a:r>
              <a:endParaRPr lang="en-US" sz="2000" dirty="0"/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FFFF"/>
                  </a:solidFill>
                </a:rPr>
                <a:t>5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46979" y="4323645"/>
            <a:ext cx="3177822" cy="680155"/>
            <a:chOff x="1154290" y="2297290"/>
            <a:chExt cx="3177822" cy="680155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1154290" y="2311401"/>
              <a:ext cx="3177822" cy="666044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263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002C6C"/>
                </a:solidFill>
                <a:effectLst/>
                <a:latin typeface="Arial" charset="0"/>
              </a:endParaRPr>
            </a:p>
            <a:p>
              <a:pPr algn="r"/>
              <a:r>
                <a:rPr lang="en-US" sz="2000" dirty="0" smtClean="0"/>
                <a:t>Search engine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C6C"/>
                </a:solidFill>
                <a:effectLst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1154290" y="2297290"/>
              <a:ext cx="581378" cy="677333"/>
            </a:xfrm>
            <a:prstGeom prst="roundRect">
              <a:avLst/>
            </a:prstGeom>
            <a:solidFill>
              <a:srgbClr val="F263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 smtClean="0">
                  <a:solidFill>
                    <a:srgbClr val="FFFFFF"/>
                  </a:solidFill>
                </a:rPr>
                <a:t>6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8186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55" y="2679394"/>
            <a:ext cx="6157830" cy="3951660"/>
          </a:xfrm>
          <a:prstGeom prst="rect">
            <a:avLst/>
          </a:prstGeom>
          <a:ln w="19050">
            <a:solidFill>
              <a:schemeClr val="accent4">
                <a:lumMod val="10000"/>
                <a:lumOff val="90000"/>
              </a:schemeClr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2353736" y="2976491"/>
            <a:ext cx="897705" cy="8102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7100" y="1634847"/>
            <a:ext cx="7351059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Standards visibility</a:t>
            </a:r>
            <a:endParaRPr lang="en-US" sz="2200" dirty="0">
              <a:latin typeface="Arial Narrow"/>
              <a:cs typeface="Arial Narrow"/>
            </a:endParaRPr>
          </a:p>
          <a:p>
            <a:pPr marL="230188" indent="-225425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Arial Narrow"/>
                <a:cs typeface="Arial Narrow"/>
              </a:rPr>
              <a:t>placed “Standards” on </a:t>
            </a:r>
            <a:r>
              <a:rPr lang="en-US" sz="2200" dirty="0" smtClean="0">
                <a:latin typeface="Arial Narrow"/>
                <a:cs typeface="Arial Narrow"/>
                <a:hlinkClick r:id="rId4"/>
              </a:rPr>
              <a:t>GO web site</a:t>
            </a:r>
            <a:r>
              <a:rPr lang="en-US" sz="2200" dirty="0" smtClean="0">
                <a:latin typeface="Arial Narrow"/>
                <a:cs typeface="Arial Narrow"/>
              </a:rPr>
              <a:t> (Mar 2013)</a:t>
            </a:r>
          </a:p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latin typeface="Arial Narrow"/>
              <a:cs typeface="Arial Narrow"/>
            </a:endParaRPr>
          </a:p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 Narrow"/>
              <a:cs typeface="Arial Narrow"/>
            </a:endParaRPr>
          </a:p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98186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18" y="2651653"/>
            <a:ext cx="5917484" cy="39302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533345" y="5965342"/>
            <a:ext cx="897705" cy="8102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5784" y="1775955"/>
            <a:ext cx="7351059" cy="4572000"/>
          </a:xfrm>
        </p:spPr>
        <p:txBody>
          <a:bodyPr>
            <a:normAutofit/>
          </a:bodyPr>
          <a:lstStyle/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Arial Narrow"/>
                <a:cs typeface="Arial Narrow"/>
              </a:rPr>
              <a:t>Standards access</a:t>
            </a:r>
          </a:p>
          <a:p>
            <a:pPr marL="283464" indent="-225425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 Narrow"/>
                <a:cs typeface="Arial Narrow"/>
              </a:rPr>
              <a:t>posted the </a:t>
            </a:r>
            <a:r>
              <a:rPr lang="en-US" sz="2200" dirty="0" err="1">
                <a:latin typeface="Arial Narrow"/>
                <a:cs typeface="Arial Narrow"/>
              </a:rPr>
              <a:t>GenSpec</a:t>
            </a:r>
            <a:r>
              <a:rPr lang="en-US" sz="2200" dirty="0">
                <a:latin typeface="Arial Narrow"/>
                <a:cs typeface="Arial Narrow"/>
              </a:rPr>
              <a:t> in </a:t>
            </a:r>
            <a:r>
              <a:rPr lang="en-US" sz="2200" dirty="0">
                <a:latin typeface="Arial Narrow"/>
                <a:cs typeface="Arial Narrow"/>
                <a:hlinkClick r:id="rId4"/>
              </a:rPr>
              <a:t>Knowledge Centre</a:t>
            </a:r>
            <a:r>
              <a:rPr lang="en-US" sz="2200" dirty="0">
                <a:latin typeface="Arial Narrow"/>
                <a:cs typeface="Arial Narrow"/>
              </a:rPr>
              <a:t> (Mar 2013</a:t>
            </a:r>
            <a:r>
              <a:rPr lang="en-US" sz="2200" dirty="0" smtClean="0">
                <a:latin typeface="Arial Narrow"/>
                <a:cs typeface="Arial Narrow"/>
              </a:rPr>
              <a:t>)</a:t>
            </a:r>
          </a:p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 Narrow"/>
              <a:cs typeface="Arial Narrow"/>
            </a:endParaRPr>
          </a:p>
          <a:p>
            <a:pPr marL="58039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Arial Narrow"/>
              <a:cs typeface="Arial Narrow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59300" y="5129964"/>
            <a:ext cx="897705" cy="8102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978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8386" y="1501940"/>
            <a:ext cx="7351059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Documentation improvement </a:t>
            </a:r>
            <a:endParaRPr lang="en-US" sz="2200" dirty="0" smtClean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>
                <a:latin typeface="Arial Narrow"/>
                <a:cs typeface="Arial Narrow"/>
              </a:rPr>
              <a:t>applied standards </a:t>
            </a:r>
            <a:r>
              <a:rPr lang="en-US" sz="2200" dirty="0" smtClean="0">
                <a:latin typeface="Arial Narrow"/>
                <a:cs typeface="Arial Narrow"/>
              </a:rPr>
              <a:t>organisation’s </a:t>
            </a:r>
            <a:r>
              <a:rPr lang="en-US" sz="2200" dirty="0">
                <a:latin typeface="Arial Narrow"/>
                <a:cs typeface="Arial Narrow"/>
              </a:rPr>
              <a:t>best practices</a:t>
            </a:r>
            <a:endParaRPr lang="en-US" sz="2200" b="1" dirty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refresh </a:t>
            </a:r>
            <a:r>
              <a:rPr lang="en-US" sz="2200" dirty="0" smtClean="0">
                <a:latin typeface="Arial Narrow"/>
                <a:cs typeface="Arial Narrow"/>
              </a:rPr>
              <a:t>GS1 Style Guide (</a:t>
            </a:r>
            <a:r>
              <a:rPr lang="en-US" sz="2200" dirty="0" smtClean="0">
                <a:solidFill>
                  <a:srgbClr val="F26334"/>
                </a:solidFill>
                <a:latin typeface="Arial Narrow"/>
                <a:cs typeface="Arial Narrow"/>
              </a:rPr>
              <a:t>peer</a:t>
            </a:r>
            <a:r>
              <a:rPr lang="en-US" sz="2200" dirty="0" smtClean="0">
                <a:latin typeface="Arial Narrow"/>
                <a:cs typeface="Arial Narrow"/>
              </a:rPr>
              <a:t>, team, and group review</a:t>
            </a:r>
            <a:r>
              <a:rPr lang="en-US" sz="2200" dirty="0">
                <a:latin typeface="Arial Narrow"/>
                <a:cs typeface="Arial Narrow"/>
              </a:rPr>
              <a:t>) </a:t>
            </a:r>
            <a:endParaRPr lang="en-US" sz="2200" dirty="0" smtClean="0">
              <a:latin typeface="Arial Narrow"/>
              <a:cs typeface="Arial Narrow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4376" y="1602000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lnSpc>
                <a:spcPct val="150000"/>
              </a:lnSpc>
              <a:spcBef>
                <a:spcPts val="576"/>
              </a:spcBef>
              <a:buFont typeface="Arial"/>
              <a:buNone/>
            </a:pPr>
            <a:endParaRPr lang="en-US" b="1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01" y="2935282"/>
            <a:ext cx="2768600" cy="3454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65" y="2941470"/>
            <a:ext cx="2786668" cy="3415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707598" y="6488668"/>
            <a:ext cx="342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6334"/>
                </a:solidFill>
                <a:latin typeface="Arial Narrow"/>
                <a:cs typeface="Arial Narrow"/>
              </a:rPr>
              <a:t>*Orange signifies current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978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8386" y="1614828"/>
            <a:ext cx="7351059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Documentation review</a:t>
            </a:r>
            <a:endParaRPr lang="en-US" sz="2200" b="1" dirty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incorporated </a:t>
            </a:r>
            <a:r>
              <a:rPr lang="en-US" sz="2200" dirty="0">
                <a:latin typeface="Arial Narrow"/>
                <a:cs typeface="Arial Narrow"/>
              </a:rPr>
              <a:t>a Technical Publications </a:t>
            </a:r>
            <a:r>
              <a:rPr lang="en-US" sz="2200" dirty="0" smtClean="0">
                <a:latin typeface="Arial Narrow"/>
                <a:cs typeface="Arial Narrow"/>
              </a:rPr>
              <a:t>QA Review </a:t>
            </a:r>
            <a:r>
              <a:rPr lang="en-US" sz="2200" dirty="0">
                <a:latin typeface="Arial Narrow"/>
                <a:cs typeface="Arial Narrow"/>
              </a:rPr>
              <a:t>(Feb 2013</a:t>
            </a:r>
            <a:r>
              <a:rPr lang="en-US" sz="2200" dirty="0" smtClean="0">
                <a:latin typeface="Arial Narrow"/>
                <a:cs typeface="Arial Narrow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endParaRPr lang="en-US" sz="2200" dirty="0" smtClean="0">
              <a:latin typeface="Arial Narrow"/>
              <a:cs typeface="Arial Narrow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2613844"/>
            <a:ext cx="6106909" cy="39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044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14044" y="1602000"/>
            <a:ext cx="7351059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Improve writing skills</a:t>
            </a: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created quarterly </a:t>
            </a:r>
            <a:r>
              <a:rPr lang="en-US" sz="2200" i="1" dirty="0" smtClean="0">
                <a:latin typeface="Arial Narrow"/>
                <a:cs typeface="Arial Narrow"/>
              </a:rPr>
              <a:t>On Writing Well </a:t>
            </a:r>
            <a:r>
              <a:rPr lang="en-US" sz="2200" dirty="0" smtClean="0">
                <a:latin typeface="Arial Narrow"/>
                <a:cs typeface="Arial Narrow"/>
              </a:rPr>
              <a:t>in </a:t>
            </a:r>
            <a:r>
              <a:rPr lang="en-US" sz="2200" dirty="0" smtClean="0">
                <a:latin typeface="Arial Narrow"/>
                <a:cs typeface="Arial Narrow"/>
              </a:rPr>
              <a:t>GSMP Weekly (Jul 2012)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9" y="2559316"/>
            <a:ext cx="4857053" cy="39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518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36530" y="1602000"/>
            <a:ext cx="7325941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 Narrow"/>
                <a:cs typeface="Arial Narrow"/>
              </a:rPr>
              <a:t>Ten tips on writing Well “Not all documents are created equal”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 smtClean="0"/>
              <a:t>Tip </a:t>
            </a:r>
            <a:r>
              <a:rPr lang="en-US" sz="2000" dirty="0"/>
              <a:t>#1: </a:t>
            </a:r>
            <a:r>
              <a:rPr lang="en-US" sz="2000" dirty="0" smtClean="0"/>
              <a:t>	Start documents </a:t>
            </a:r>
            <a:r>
              <a:rPr lang="en-US" sz="2000" dirty="0"/>
              <a:t>in an approved </a:t>
            </a:r>
            <a:r>
              <a:rPr lang="en-US" sz="2000" dirty="0">
                <a:solidFill>
                  <a:srgbClr val="FF0000"/>
                </a:solidFill>
              </a:rPr>
              <a:t>GS1 template</a:t>
            </a:r>
            <a:r>
              <a:rPr lang="en-US" sz="2000" dirty="0"/>
              <a:t>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#2: </a:t>
            </a:r>
            <a:r>
              <a:rPr lang="en-US" sz="2000" dirty="0" smtClean="0"/>
              <a:t>	</a:t>
            </a:r>
            <a:r>
              <a:rPr lang="en-US" sz="2000" spc="-100" dirty="0" smtClean="0"/>
              <a:t>Limit </a:t>
            </a:r>
            <a:r>
              <a:rPr lang="en-US" sz="2000" spc="-100" dirty="0"/>
              <a:t>lengthy sentences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Simple sentence structure</a:t>
            </a:r>
            <a:r>
              <a:rPr lang="en-US" sz="2000" dirty="0"/>
              <a:t>: 10-15 </a:t>
            </a:r>
            <a:r>
              <a:rPr lang="en-US" sz="2000" dirty="0" smtClean="0"/>
              <a:t>words.</a:t>
            </a:r>
            <a:endParaRPr lang="en-US" sz="2000" dirty="0"/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#3: </a:t>
            </a:r>
            <a:r>
              <a:rPr lang="en-US" sz="2000" dirty="0" smtClean="0"/>
              <a:t>	Summarize </a:t>
            </a:r>
            <a:r>
              <a:rPr lang="en-US" sz="2000" dirty="0"/>
              <a:t>points </a:t>
            </a:r>
            <a:r>
              <a:rPr lang="en-US" sz="2000" dirty="0" smtClean="0"/>
              <a:t>with </a:t>
            </a:r>
            <a:r>
              <a:rPr lang="en-US" sz="2000" dirty="0">
                <a:solidFill>
                  <a:srgbClr val="FF0000"/>
                </a:solidFill>
              </a:rPr>
              <a:t>subheadings</a:t>
            </a:r>
            <a:r>
              <a:rPr lang="en-US" sz="2000" dirty="0"/>
              <a:t> to break up heavy content.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#4: </a:t>
            </a:r>
            <a:r>
              <a:rPr lang="en-US" sz="2000" dirty="0" smtClean="0"/>
              <a:t>	Define </a:t>
            </a:r>
            <a:r>
              <a:rPr lang="en-US" sz="2000" dirty="0"/>
              <a:t>difficult words (</a:t>
            </a:r>
            <a:r>
              <a:rPr lang="en-US" sz="2000" dirty="0">
                <a:solidFill>
                  <a:srgbClr val="FF0000"/>
                </a:solidFill>
              </a:rPr>
              <a:t>in parenthesis</a:t>
            </a:r>
            <a:r>
              <a:rPr lang="en-US" sz="2000" dirty="0" smtClean="0"/>
              <a:t>).</a:t>
            </a:r>
            <a:endParaRPr lang="en-US" sz="2000" dirty="0"/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#5: </a:t>
            </a:r>
            <a:r>
              <a:rPr lang="en-US" sz="2000" dirty="0" smtClean="0"/>
              <a:t>	Use </a:t>
            </a:r>
            <a:r>
              <a:rPr lang="en-US" sz="2000" dirty="0">
                <a:solidFill>
                  <a:srgbClr val="FF0000"/>
                </a:solidFill>
              </a:rPr>
              <a:t>lists and bullets </a:t>
            </a:r>
            <a:r>
              <a:rPr lang="en-US" sz="2000" dirty="0" smtClean="0"/>
              <a:t>for sequential information.</a:t>
            </a:r>
            <a:endParaRPr lang="en-US" sz="2000" dirty="0"/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#6: </a:t>
            </a:r>
            <a:r>
              <a:rPr lang="en-US" sz="2000" dirty="0" smtClean="0"/>
              <a:t>	It’s </a:t>
            </a:r>
            <a:r>
              <a:rPr lang="en-US" sz="2000" dirty="0">
                <a:solidFill>
                  <a:srgbClr val="FF0000"/>
                </a:solidFill>
              </a:rPr>
              <a:t>not necessary to bullet a heading </a:t>
            </a:r>
            <a:r>
              <a:rPr lang="en-US" sz="2000" dirty="0"/>
              <a:t>in a slide or document.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#7: 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Add illustrations </a:t>
            </a:r>
            <a:r>
              <a:rPr lang="en-US" sz="2000" dirty="0" smtClean="0"/>
              <a:t>and graphs to increase retention</a:t>
            </a:r>
            <a:r>
              <a:rPr lang="en-US" sz="2000" dirty="0"/>
              <a:t>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#8: </a:t>
            </a:r>
            <a:r>
              <a:rPr lang="en-US" sz="2000" dirty="0" smtClean="0"/>
              <a:t>	Include </a:t>
            </a:r>
            <a:r>
              <a:rPr lang="en-US" sz="2000" dirty="0">
                <a:solidFill>
                  <a:srgbClr val="FF0000"/>
                </a:solidFill>
              </a:rPr>
              <a:t>white space</a:t>
            </a:r>
            <a:r>
              <a:rPr lang="en-US" sz="2000" dirty="0"/>
              <a:t>: absence of text increases comprehension.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#9: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Test </a:t>
            </a:r>
            <a:r>
              <a:rPr lang="en-US" sz="2000" dirty="0">
                <a:solidFill>
                  <a:srgbClr val="FF0000"/>
                </a:solidFill>
              </a:rPr>
              <a:t>your </a:t>
            </a:r>
            <a:r>
              <a:rPr lang="en-US" sz="2000" dirty="0" smtClean="0">
                <a:solidFill>
                  <a:srgbClr val="FF0000"/>
                </a:solidFill>
              </a:rPr>
              <a:t>documentation </a:t>
            </a:r>
            <a:r>
              <a:rPr lang="en-US" sz="2000" dirty="0" smtClean="0"/>
              <a:t>to </a:t>
            </a:r>
            <a:r>
              <a:rPr lang="en-US" sz="2000" dirty="0"/>
              <a:t>ensure accuracy.</a:t>
            </a:r>
          </a:p>
          <a:p>
            <a:pPr marL="0" indent="0">
              <a:spcBef>
                <a:spcPts val="1008"/>
              </a:spcBef>
              <a:buNone/>
            </a:pPr>
            <a:r>
              <a:rPr lang="en-US" sz="2000" dirty="0"/>
              <a:t>Tip #10: </a:t>
            </a:r>
            <a:r>
              <a:rPr lang="en-US" sz="2000" dirty="0" smtClean="0"/>
              <a:t>	Highlight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bold</a:t>
            </a:r>
            <a:r>
              <a:rPr lang="en-US" sz="2000" dirty="0"/>
              <a:t>) only important terms.	</a:t>
            </a:r>
          </a:p>
          <a:p>
            <a:pPr marL="0" indent="0">
              <a:spcBef>
                <a:spcPts val="576"/>
              </a:spcBef>
              <a:buNone/>
            </a:pPr>
            <a:endParaRPr lang="en-US" sz="2200" dirty="0" smtClean="0">
              <a:latin typeface="Arial Narrow"/>
              <a:cs typeface="Arial Narrow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Actions to date</a:t>
            </a:r>
          </a:p>
        </p:txBody>
      </p:sp>
    </p:spTree>
    <p:extLst>
      <p:ext uri="{BB962C8B-B14F-4D97-AF65-F5344CB8AC3E}">
        <p14:creationId xmlns:p14="http://schemas.microsoft.com/office/powerpoint/2010/main" val="7545278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Future actions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6672" y="1580102"/>
            <a:ext cx="7351059" cy="4572000"/>
          </a:xfrm>
        </p:spPr>
        <p:txBody>
          <a:bodyPr>
            <a:normAutofit lnSpcReduction="10000"/>
          </a:bodyPr>
          <a:lstStyle/>
          <a:p>
            <a:pPr marL="5715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Search capabilities </a:t>
            </a:r>
            <a:endParaRPr lang="en-US" sz="2200" b="1" dirty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work with Marketing to improve search engine results</a:t>
            </a: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incorporate metadata into documentation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200" dirty="0" smtClean="0">
              <a:latin typeface="Arial Narrow"/>
              <a:cs typeface="Arial Narrow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 err="1" smtClean="0">
                <a:latin typeface="Arial Narrow"/>
                <a:cs typeface="Arial Narrow"/>
              </a:rPr>
              <a:t>GenSpec</a:t>
            </a:r>
            <a:endParaRPr lang="en-US" sz="2200" dirty="0" smtClean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 err="1" smtClean="0">
                <a:latin typeface="Arial Narrow"/>
                <a:cs typeface="Arial Narrow"/>
              </a:rPr>
              <a:t>makeGenSpec</a:t>
            </a:r>
            <a:r>
              <a:rPr lang="en-US" sz="2200" dirty="0" smtClean="0">
                <a:latin typeface="Arial Narrow"/>
                <a:cs typeface="Arial Narrow"/>
              </a:rPr>
              <a:t> smaller document</a:t>
            </a:r>
            <a:endParaRPr lang="en-US" sz="2200" dirty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r>
              <a:rPr lang="en-US" sz="2200" dirty="0">
                <a:latin typeface="Arial Narrow"/>
                <a:cs typeface="Arial Narrow"/>
              </a:rPr>
              <a:t>c</a:t>
            </a:r>
            <a:r>
              <a:rPr lang="en-US" sz="2200" dirty="0" smtClean="0">
                <a:latin typeface="Arial Narrow"/>
                <a:cs typeface="Arial Narrow"/>
              </a:rPr>
              <a:t>reate a </a:t>
            </a:r>
            <a:r>
              <a:rPr lang="en-US" sz="2200" dirty="0" err="1" smtClean="0">
                <a:latin typeface="Arial Narrow"/>
                <a:cs typeface="Arial Narrow"/>
              </a:rPr>
              <a:t>GenSpec</a:t>
            </a:r>
            <a:r>
              <a:rPr lang="en-US" sz="2200" dirty="0" smtClean="0">
                <a:latin typeface="Arial Narrow"/>
                <a:cs typeface="Arial Narrow"/>
              </a:rPr>
              <a:t> Wiki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200" dirty="0">
              <a:latin typeface="Arial Narrow"/>
              <a:cs typeface="Arial Narrow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Standards documents</a:t>
            </a:r>
          </a:p>
          <a:p>
            <a:pPr marL="282575" indent="-225425">
              <a:spcBef>
                <a:spcPts val="0"/>
              </a:spcBef>
            </a:pPr>
            <a:r>
              <a:rPr lang="en-US" sz="2200" dirty="0" smtClean="0">
                <a:latin typeface="Arial Narrow"/>
                <a:cs typeface="Arial Narrow"/>
              </a:rPr>
              <a:t>other standards as Wiki </a:t>
            </a:r>
          </a:p>
          <a:p>
            <a:pPr marL="282575" indent="-225425">
              <a:spcBef>
                <a:spcPts val="0"/>
              </a:spcBef>
            </a:pPr>
            <a:r>
              <a:rPr lang="en-US" sz="2200" dirty="0">
                <a:latin typeface="Arial Narrow"/>
                <a:cs typeface="Arial Narrow"/>
              </a:rPr>
              <a:t>s</a:t>
            </a:r>
            <a:r>
              <a:rPr lang="en-US" sz="2200" dirty="0" smtClean="0">
                <a:latin typeface="Arial Narrow"/>
                <a:cs typeface="Arial Narrow"/>
              </a:rPr>
              <a:t>tandards </a:t>
            </a:r>
            <a:r>
              <a:rPr lang="en-US" sz="2200" dirty="0">
                <a:latin typeface="Arial Narrow"/>
                <a:cs typeface="Arial Narrow"/>
              </a:rPr>
              <a:t>in Knowledge </a:t>
            </a:r>
            <a:r>
              <a:rPr lang="en-US" sz="2200" smtClean="0">
                <a:latin typeface="Arial Narrow"/>
                <a:cs typeface="Arial Narrow"/>
              </a:rPr>
              <a:t>Centre for </a:t>
            </a:r>
            <a:r>
              <a:rPr lang="en-US" sz="2200" dirty="0" smtClean="0">
                <a:latin typeface="Arial Narrow"/>
                <a:cs typeface="Arial Narrow"/>
              </a:rPr>
              <a:t>other languages</a:t>
            </a:r>
          </a:p>
          <a:p>
            <a:pPr marL="282575" indent="-225425">
              <a:spcBef>
                <a:spcPts val="0"/>
              </a:spcBef>
            </a:pPr>
            <a:endParaRPr lang="en-US" sz="2200" dirty="0">
              <a:latin typeface="Arial Narrow"/>
              <a:cs typeface="Arial Narrow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2200" dirty="0" smtClean="0">
                <a:latin typeface="Arial Narrow"/>
                <a:cs typeface="Arial Narrow"/>
              </a:rPr>
              <a:t>Resource library</a:t>
            </a:r>
          </a:p>
          <a:p>
            <a:pPr marL="282575" indent="-225425">
              <a:spcBef>
                <a:spcPts val="0"/>
              </a:spcBef>
            </a:pPr>
            <a:r>
              <a:rPr lang="en-US" sz="2200" dirty="0">
                <a:latin typeface="Arial Narrow"/>
                <a:cs typeface="Arial Narrow"/>
              </a:rPr>
              <a:t>t</a:t>
            </a:r>
            <a:r>
              <a:rPr lang="en-US" sz="2200" dirty="0" smtClean="0">
                <a:latin typeface="Arial Narrow"/>
                <a:cs typeface="Arial Narrow"/>
              </a:rPr>
              <a:t>emplates to be added in Knowledge Centre</a:t>
            </a:r>
            <a:endParaRPr lang="en-US" sz="2200" dirty="0">
              <a:latin typeface="Arial Narrow"/>
              <a:cs typeface="Arial Narrow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sz="2200" dirty="0" smtClean="0">
              <a:latin typeface="Arial Narrow"/>
              <a:cs typeface="Arial Narrow"/>
            </a:endParaRPr>
          </a:p>
          <a:p>
            <a:pPr marL="282575" indent="-225425">
              <a:spcBef>
                <a:spcPts val="0"/>
              </a:spcBef>
            </a:pPr>
            <a:endParaRPr lang="en-US" sz="2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981864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3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On </a:t>
            </a:r>
            <a:r>
              <a:rPr lang="en-US" b="0" smtClean="0">
                <a:solidFill>
                  <a:schemeClr val="bg1"/>
                </a:solidFill>
                <a:latin typeface="Arial Narrow"/>
                <a:cs typeface="Arial Narrow"/>
              </a:rPr>
              <a:t>Writing Well</a:t>
            </a:r>
            <a:endParaRPr lang="en-US" b="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485900"/>
            <a:ext cx="5308600" cy="387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779" y="5475113"/>
            <a:ext cx="288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 Writing Well</a:t>
            </a:r>
            <a:r>
              <a:rPr lang="en-US" dirty="0" smtClean="0"/>
              <a:t>, Mar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377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9600" y="1804988"/>
            <a:ext cx="4998600" cy="460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1400" dirty="0"/>
          </a:p>
          <a:p>
            <a:pPr marL="342900" indent="-342900">
              <a:buFont typeface="+mj-lt"/>
              <a:buAutoNum type="arabicPeriod"/>
              <a:defRPr/>
            </a:pPr>
            <a:endParaRPr lang="en-GB" sz="1600" dirty="0"/>
          </a:p>
          <a:p>
            <a:pPr marL="287338" indent="-287338">
              <a:defRPr/>
            </a:pPr>
            <a:r>
              <a:rPr lang="en-GB" sz="1600" b="1" dirty="0" smtClean="0"/>
              <a:t>1.  Individual </a:t>
            </a:r>
            <a:r>
              <a:rPr lang="en-GB" sz="1600" b="1" dirty="0"/>
              <a:t>Session Surveys </a:t>
            </a:r>
            <a:r>
              <a:rPr lang="en-GB" sz="1600" dirty="0"/>
              <a:t>-  Please complete the </a:t>
            </a:r>
            <a:r>
              <a:rPr lang="en-GB" sz="1600" i="1" dirty="0"/>
              <a:t>hard copy</a:t>
            </a:r>
            <a:r>
              <a:rPr lang="en-GB" sz="1600" dirty="0"/>
              <a:t> satisfaction survey at the end of each working group session. </a:t>
            </a:r>
            <a:r>
              <a:rPr lang="en-GB" sz="1600" dirty="0" smtClean="0"/>
              <a:t>Your </a:t>
            </a:r>
            <a:r>
              <a:rPr lang="en-GB" sz="1600" dirty="0"/>
              <a:t>group leader will provide it to you.   </a:t>
            </a:r>
          </a:p>
          <a:p>
            <a:pPr marL="625475" lvl="1" indent="-285750">
              <a:buFont typeface="Arial" pitchFamily="34" charset="0"/>
              <a:buChar char="•"/>
              <a:defRPr/>
            </a:pPr>
            <a:endParaRPr lang="en-GB" sz="1600" i="1" dirty="0" smtClean="0">
              <a:solidFill>
                <a:schemeClr val="accent6"/>
              </a:solidFill>
            </a:endParaRPr>
          </a:p>
          <a:p>
            <a:pPr marL="234950" indent="-234950">
              <a:defRPr/>
            </a:pPr>
            <a:r>
              <a:rPr lang="en-GB" sz="1600" b="1" dirty="0" smtClean="0"/>
              <a:t>2. Overall Event Survey </a:t>
            </a:r>
            <a:r>
              <a:rPr lang="en-GB" sz="1600" dirty="0" smtClean="0"/>
              <a:t>– All attendees will receive an email on Friday to rate your </a:t>
            </a:r>
            <a:r>
              <a:rPr lang="en-GB" sz="1600" u="sng" dirty="0" smtClean="0"/>
              <a:t>overall</a:t>
            </a:r>
            <a:r>
              <a:rPr lang="en-GB" sz="1600" dirty="0" smtClean="0"/>
              <a:t> satisfaction of the event. </a:t>
            </a:r>
          </a:p>
          <a:p>
            <a:pPr marL="234950" indent="-234950">
              <a:defRPr/>
            </a:pPr>
            <a:endParaRPr lang="en-GB" sz="1600" dirty="0"/>
          </a:p>
          <a:p>
            <a:pPr marL="234950" indent="-234950">
              <a:defRPr/>
            </a:pPr>
            <a:endParaRPr lang="en-GB" sz="1600" dirty="0" smtClean="0"/>
          </a:p>
          <a:p>
            <a:pPr marL="234950" indent="-234950">
              <a:defRPr/>
            </a:pPr>
            <a:r>
              <a:rPr lang="en-GB" sz="2400" b="1" i="1" dirty="0" smtClean="0"/>
              <a:t>You </a:t>
            </a:r>
            <a:r>
              <a:rPr lang="en-GB" sz="2400" b="1" i="1" dirty="0"/>
              <a:t>might </a:t>
            </a:r>
            <a:r>
              <a:rPr lang="en-GB" sz="2400" b="1" i="1" dirty="0" smtClean="0"/>
              <a:t>win an iPod Nano!</a:t>
            </a:r>
            <a:endParaRPr lang="en-GB" sz="2400" b="1" i="1" dirty="0"/>
          </a:p>
          <a:p>
            <a:pPr marL="800100" lvl="1" indent="-342900" algn="r">
              <a:buFont typeface="Arial" pitchFamily="34" charset="0"/>
              <a:buChar char="•"/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1599">
            <a:off x="5642335" y="1821511"/>
            <a:ext cx="2951599" cy="21975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990502" y="1738804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2C6C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There are </a:t>
            </a:r>
            <a:r>
              <a:rPr lang="en-US" b="1" dirty="0" smtClean="0"/>
              <a:t>2 </a:t>
            </a:r>
            <a:r>
              <a:rPr lang="en-US" b="1" dirty="0"/>
              <a:t>types surveys: </a:t>
            </a:r>
            <a:endParaRPr lang="en-GB" b="1" dirty="0"/>
          </a:p>
        </p:txBody>
      </p:sp>
      <p:sp>
        <p:nvSpPr>
          <p:cNvPr id="39942" name="Slide Number Placeholder 3"/>
          <p:cNvSpPr txBox="1">
            <a:spLocks/>
          </p:cNvSpPr>
          <p:nvPr/>
        </p:nvSpPr>
        <p:spPr bwMode="auto">
          <a:xfrm>
            <a:off x="8382000" y="66865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2C6C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2C6C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2C6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C6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9F1050F-719E-44AE-ABB8-B438892B35CD}" type="slidenum">
              <a:rPr lang="en-GB" sz="9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</a:pPr>
              <a:t>30</a:t>
            </a:fld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Event survey</a:t>
            </a:r>
          </a:p>
        </p:txBody>
      </p:sp>
    </p:spTree>
    <p:extLst>
      <p:ext uri="{BB962C8B-B14F-4D97-AF65-F5344CB8AC3E}">
        <p14:creationId xmlns:p14="http://schemas.microsoft.com/office/powerpoint/2010/main" val="36289792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2" y="114739"/>
            <a:ext cx="3577605" cy="1631483"/>
          </a:xfrm>
        </p:spPr>
        <p:txBody>
          <a:bodyPr/>
          <a:lstStyle/>
          <a:p>
            <a:r>
              <a:rPr lang="fr-BE" sz="2400" dirty="0" smtClean="0">
                <a:solidFill>
                  <a:schemeClr val="bg1"/>
                </a:solidFill>
              </a:rPr>
              <a:t>Save the date </a:t>
            </a:r>
            <a:br>
              <a:rPr lang="fr-BE" sz="2400" dirty="0" smtClean="0">
                <a:solidFill>
                  <a:schemeClr val="bg1"/>
                </a:solidFill>
              </a:rPr>
            </a:br>
            <a:r>
              <a:rPr lang="fr-BE" sz="2400" dirty="0" smtClean="0">
                <a:solidFill>
                  <a:schemeClr val="bg1"/>
                </a:solidFill>
              </a:rPr>
              <a:t>for the </a:t>
            </a:r>
            <a:r>
              <a:rPr lang="fr-BE" sz="2400" dirty="0" err="1" smtClean="0">
                <a:solidFill>
                  <a:schemeClr val="bg1"/>
                </a:solidFill>
              </a:rPr>
              <a:t>next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br>
              <a:rPr lang="fr-BE" sz="2400" dirty="0" smtClean="0">
                <a:solidFill>
                  <a:schemeClr val="bg1"/>
                </a:solidFill>
              </a:rPr>
            </a:br>
            <a:r>
              <a:rPr lang="fr-BE" sz="2400" dirty="0" smtClean="0">
                <a:solidFill>
                  <a:schemeClr val="bg1"/>
                </a:solidFill>
              </a:rPr>
              <a:t>GS1 Standards Event!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5865639"/>
            <a:ext cx="9144000" cy="9923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5684313"/>
            <a:ext cx="1676400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fr-BE" sz="1800" b="0" i="1" dirty="0" err="1" smtClean="0"/>
              <a:t>Hosted</a:t>
            </a:r>
            <a:r>
              <a:rPr lang="fr-BE" sz="1800" b="0" i="1" dirty="0" smtClean="0"/>
              <a:t> by</a:t>
            </a:r>
            <a:endParaRPr lang="en-US" sz="1800" b="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620407" y="5684313"/>
            <a:ext cx="2151993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fr-BE" sz="1800" b="0" i="1" dirty="0" err="1" smtClean="0"/>
              <a:t>Sponsored</a:t>
            </a:r>
            <a:r>
              <a:rPr lang="fr-BE" sz="1800" b="0" i="1" dirty="0" smtClean="0"/>
              <a:t> by</a:t>
            </a:r>
            <a:endParaRPr lang="en-US" sz="1800" b="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05" y="5940959"/>
            <a:ext cx="1571625" cy="84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05" y="5940959"/>
            <a:ext cx="1464223" cy="8658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799" y="1936283"/>
            <a:ext cx="3603502" cy="235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rgbClr val="F26334"/>
                </a:solidFill>
              </a:rPr>
              <a:t>7-11 </a:t>
            </a:r>
            <a:r>
              <a:rPr lang="fr-BE" sz="3200" dirty="0" err="1" smtClean="0">
                <a:solidFill>
                  <a:srgbClr val="F26334"/>
                </a:solidFill>
              </a:rPr>
              <a:t>October</a:t>
            </a:r>
            <a:r>
              <a:rPr lang="fr-BE" sz="3200" dirty="0" smtClean="0">
                <a:solidFill>
                  <a:srgbClr val="F26334"/>
                </a:solidFill>
              </a:rPr>
              <a:t> 2013</a:t>
            </a:r>
          </a:p>
          <a:p>
            <a:endParaRPr lang="fr-BE" sz="3600" dirty="0" smtClean="0">
              <a:solidFill>
                <a:srgbClr val="F26334"/>
              </a:solidFill>
            </a:endParaRPr>
          </a:p>
          <a:p>
            <a:r>
              <a:rPr lang="fr-BE" sz="3200" i="1" dirty="0" err="1" smtClean="0">
                <a:solidFill>
                  <a:srgbClr val="F26334"/>
                </a:solidFill>
              </a:rPr>
              <a:t>Lisbon</a:t>
            </a:r>
            <a:r>
              <a:rPr lang="fr-BE" sz="3200" i="1" dirty="0" smtClean="0">
                <a:solidFill>
                  <a:srgbClr val="F26334"/>
                </a:solidFill>
              </a:rPr>
              <a:t>, Portugal</a:t>
            </a:r>
          </a:p>
          <a:p>
            <a:r>
              <a:rPr lang="fr-BE" sz="2800" i="1" dirty="0" err="1" smtClean="0">
                <a:solidFill>
                  <a:srgbClr val="F26334"/>
                </a:solidFill>
              </a:rPr>
              <a:t>Corinthia</a:t>
            </a:r>
            <a:r>
              <a:rPr lang="fr-BE" sz="2800" i="1" dirty="0" smtClean="0">
                <a:solidFill>
                  <a:srgbClr val="F26334"/>
                </a:solidFill>
              </a:rPr>
              <a:t> </a:t>
            </a:r>
            <a:r>
              <a:rPr lang="fr-BE" sz="2800" i="1" dirty="0" err="1" smtClean="0">
                <a:solidFill>
                  <a:srgbClr val="F26334"/>
                </a:solidFill>
              </a:rPr>
              <a:t>Hotel</a:t>
            </a:r>
            <a:endParaRPr lang="en-US" sz="2800" i="1" dirty="0">
              <a:solidFill>
                <a:srgbClr val="F26334"/>
              </a:solidFill>
            </a:endParaRPr>
          </a:p>
        </p:txBody>
      </p:sp>
      <p:pic>
        <p:nvPicPr>
          <p:cNvPr id="1026" name="Picture 2" descr="Foy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/>
        </p:blipFill>
        <p:spPr bwMode="auto">
          <a:xfrm>
            <a:off x="3962400" y="3352800"/>
            <a:ext cx="5144814" cy="22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04800"/>
            <a:ext cx="5129729" cy="28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34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469900"/>
            <a:ext cx="4572000" cy="696913"/>
          </a:xfrm>
        </p:spPr>
        <p:txBody>
          <a:bodyPr/>
          <a:lstStyle/>
          <a:p>
            <a:pPr eaLnBrk="1" hangingPunct="1"/>
            <a:r>
              <a:rPr lang="en-US" sz="3800" smtClean="0"/>
              <a:t>Contact Details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404" y="1525588"/>
            <a:ext cx="5022645" cy="12954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b="0" dirty="0" smtClean="0">
                <a:solidFill>
                  <a:srgbClr val="002C6C"/>
                </a:solidFill>
              </a:rPr>
              <a:t>GS1 Global Office</a:t>
            </a:r>
          </a:p>
          <a:p>
            <a:pPr eaLnBrk="1" hangingPunct="1"/>
            <a:r>
              <a:rPr lang="en-US" b="0" dirty="0" smtClean="0">
                <a:solidFill>
                  <a:srgbClr val="002C6C"/>
                </a:solidFill>
              </a:rPr>
              <a:t>Avenue Louise 326, </a:t>
            </a:r>
            <a:r>
              <a:rPr lang="en-US" b="0" dirty="0" err="1" smtClean="0">
                <a:solidFill>
                  <a:srgbClr val="002C6C"/>
                </a:solidFill>
              </a:rPr>
              <a:t>bte</a:t>
            </a:r>
            <a:r>
              <a:rPr lang="en-US" b="0" dirty="0" smtClean="0">
                <a:solidFill>
                  <a:srgbClr val="002C6C"/>
                </a:solidFill>
              </a:rPr>
              <a:t> 10</a:t>
            </a:r>
          </a:p>
          <a:p>
            <a:pPr eaLnBrk="1" hangingPunct="1"/>
            <a:r>
              <a:rPr lang="en-US" b="0" dirty="0" smtClean="0">
                <a:solidFill>
                  <a:srgbClr val="002C6C"/>
                </a:solidFill>
              </a:rPr>
              <a:t>B-1050 Brussels, Belgium</a:t>
            </a:r>
          </a:p>
          <a:p>
            <a:pPr eaLnBrk="1" hangingPunct="1"/>
            <a:r>
              <a:rPr lang="en-US" b="0" dirty="0" smtClean="0"/>
              <a:t>T</a:t>
            </a:r>
            <a:r>
              <a:rPr lang="en-US" b="0" dirty="0" smtClean="0">
                <a:solidFill>
                  <a:srgbClr val="002C6C"/>
                </a:solidFill>
              </a:rPr>
              <a:t>  + 32 2 788 78 00</a:t>
            </a:r>
          </a:p>
          <a:p>
            <a:pPr eaLnBrk="1" hangingPunct="1"/>
            <a:r>
              <a:rPr lang="en-US" b="0" dirty="0" smtClean="0"/>
              <a:t>W</a:t>
            </a:r>
            <a:r>
              <a:rPr lang="en-US" b="0" dirty="0" smtClean="0">
                <a:solidFill>
                  <a:srgbClr val="002C6C"/>
                </a:solidFill>
              </a:rPr>
              <a:t>  www.gs1.org</a:t>
            </a:r>
          </a:p>
          <a:p>
            <a:pPr eaLnBrk="1" hangingPunct="1"/>
            <a:endParaRPr lang="en-US" b="0" i="1" dirty="0" smtClean="0">
              <a:solidFill>
                <a:srgbClr val="002C6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4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1412" y="1813665"/>
            <a:ext cx="7351059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1. Introductions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. Overview of technical publications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3</a:t>
            </a:r>
            <a:r>
              <a:rPr lang="en-US" dirty="0" smtClean="0">
                <a:latin typeface="Arial Narrow"/>
                <a:cs typeface="Arial Narrow"/>
              </a:rPr>
              <a:t>. Needs Analysis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4</a:t>
            </a:r>
            <a:r>
              <a:rPr lang="en-US" dirty="0" smtClean="0">
                <a:latin typeface="Arial Narrow"/>
                <a:cs typeface="Arial Narrow"/>
              </a:rPr>
              <a:t>. </a:t>
            </a:r>
            <a:r>
              <a:rPr lang="en-US" dirty="0">
                <a:latin typeface="Arial Narrow"/>
                <a:cs typeface="Arial Narrow"/>
              </a:rPr>
              <a:t>Feedback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4. Improvements to date</a:t>
            </a:r>
            <a:endParaRPr lang="en-US" dirty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5. Actions to date</a:t>
            </a:r>
            <a:endParaRPr lang="en-US" dirty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6. Future goals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Improvement Strategy</a:t>
            </a:r>
          </a:p>
        </p:txBody>
      </p:sp>
    </p:spTree>
    <p:extLst>
      <p:ext uri="{BB962C8B-B14F-4D97-AF65-F5344CB8AC3E}">
        <p14:creationId xmlns:p14="http://schemas.microsoft.com/office/powerpoint/2010/main" val="22411561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333" y="318053"/>
            <a:ext cx="5404555" cy="935998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5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1412" y="1602000"/>
            <a:ext cx="7351059" cy="4572000"/>
          </a:xfrm>
        </p:spPr>
        <p:txBody>
          <a:bodyPr>
            <a:normAutofit/>
          </a:bodyPr>
          <a:lstStyle/>
          <a:p>
            <a:pPr marL="57150" indent="0">
              <a:lnSpc>
                <a:spcPct val="150000"/>
              </a:lnSpc>
              <a:spcBef>
                <a:spcPts val="576"/>
              </a:spcBef>
              <a:buNone/>
            </a:pPr>
            <a:r>
              <a:rPr lang="en-US" dirty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echnical publications are a GS1 product deliverable</a:t>
            </a:r>
          </a:p>
          <a:p>
            <a:pPr marL="508000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roduced under a life-cycle process</a:t>
            </a:r>
          </a:p>
          <a:p>
            <a:pPr marL="508000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esigned with specific features and functions</a:t>
            </a:r>
          </a:p>
          <a:p>
            <a:pPr marL="508000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coherent </a:t>
            </a:r>
            <a:r>
              <a:rPr lang="en-US" dirty="0">
                <a:latin typeface="Arial Narrow"/>
                <a:cs typeface="Arial Narrow"/>
              </a:rPr>
              <a:t>source and reference documents </a:t>
            </a:r>
          </a:p>
          <a:p>
            <a:pPr marL="508000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p</a:t>
            </a:r>
            <a:r>
              <a:rPr lang="en-US" dirty="0" smtClean="0">
                <a:latin typeface="Arial Narrow"/>
                <a:cs typeface="Arial Narrow"/>
              </a:rPr>
              <a:t>ublished and posted in the Knowledge Centre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6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Needs Analysis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11412" y="1602000"/>
            <a:ext cx="735105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76"/>
              </a:spcBef>
              <a:buFont typeface="Arial"/>
              <a:buNone/>
            </a:pPr>
            <a:r>
              <a:rPr lang="en-US" dirty="0" smtClean="0">
                <a:latin typeface="Arial Narrow"/>
                <a:cs typeface="Arial Narrow"/>
              </a:rPr>
              <a:t>QUESTION: what do users need and want? </a:t>
            </a: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compiled </a:t>
            </a:r>
            <a:r>
              <a:rPr lang="en-US" dirty="0" smtClean="0">
                <a:latin typeface="Arial Narrow"/>
                <a:cs typeface="Arial Narrow"/>
              </a:rPr>
              <a:t>inventory of current documentation</a:t>
            </a:r>
            <a:endParaRPr lang="en-US" dirty="0" smtClean="0">
              <a:latin typeface="Arial Narrow"/>
              <a:cs typeface="Arial Narrow"/>
            </a:endParaRP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user </a:t>
            </a:r>
            <a:r>
              <a:rPr lang="en-US" dirty="0" smtClean="0">
                <a:latin typeface="Arial Narrow"/>
                <a:cs typeface="Arial Narrow"/>
              </a:rPr>
              <a:t>surveys carried out by Marketing</a:t>
            </a:r>
            <a:endParaRPr lang="en-US" dirty="0" smtClean="0">
              <a:latin typeface="Arial Narrow"/>
              <a:cs typeface="Arial Narrow"/>
            </a:endParaRP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>
                <a:latin typeface="Arial Narrow"/>
                <a:cs typeface="Arial Narrow"/>
              </a:rPr>
              <a:t>focus groups with staff and users</a:t>
            </a: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r>
              <a:rPr lang="en-US" spc="-50" dirty="0">
                <a:latin typeface="Arial Narrow"/>
                <a:cs typeface="Arial Narrow"/>
              </a:rPr>
              <a:t>b</a:t>
            </a:r>
            <a:r>
              <a:rPr lang="en-US" spc="-50" dirty="0" smtClean="0">
                <a:latin typeface="Arial Narrow"/>
                <a:cs typeface="Arial Narrow"/>
              </a:rPr>
              <a:t>enchmarked </a:t>
            </a:r>
            <a:r>
              <a:rPr lang="en-US" spc="-50" dirty="0" smtClean="0">
                <a:latin typeface="Arial Narrow"/>
                <a:cs typeface="Arial Narrow"/>
              </a:rPr>
              <a:t>against </a:t>
            </a:r>
            <a:r>
              <a:rPr lang="en-US" spc="-50" dirty="0">
                <a:latin typeface="Arial Narrow"/>
                <a:cs typeface="Arial Narrow"/>
              </a:rPr>
              <a:t>other standards </a:t>
            </a:r>
            <a:r>
              <a:rPr lang="en-US" spc="-50" dirty="0" smtClean="0">
                <a:latin typeface="Arial Narrow"/>
                <a:cs typeface="Arial Narrow"/>
              </a:rPr>
              <a:t>organisation’s style </a:t>
            </a:r>
            <a:r>
              <a:rPr lang="en-US" dirty="0" smtClean="0">
                <a:latin typeface="Arial Narrow"/>
                <a:cs typeface="Arial Narrow"/>
              </a:rPr>
              <a:t>guide standards (ISO, IEEE, W3C, IEC, CEU</a:t>
            </a: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r>
              <a:rPr lang="en-US" dirty="0" smtClean="0">
                <a:latin typeface="Arial Narrow"/>
                <a:cs typeface="Arial Narrow"/>
              </a:rPr>
              <a:t>c</a:t>
            </a:r>
            <a:r>
              <a:rPr lang="en-US" dirty="0" smtClean="0">
                <a:latin typeface="Arial Narrow"/>
                <a:cs typeface="Arial Narrow"/>
              </a:rPr>
              <a:t>onducted usability </a:t>
            </a:r>
            <a:r>
              <a:rPr lang="en-US" dirty="0" smtClean="0">
                <a:latin typeface="Arial Narrow"/>
                <a:cs typeface="Arial Narrow"/>
              </a:rPr>
              <a:t>study </a:t>
            </a:r>
            <a:r>
              <a:rPr lang="en-US" dirty="0" smtClean="0">
                <a:latin typeface="Arial Narrow"/>
                <a:cs typeface="Arial Narrow"/>
              </a:rPr>
              <a:t>to understand user Web behavior</a:t>
            </a:r>
            <a:endParaRPr lang="en-U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411561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703668-1D02-48BC-B07F-EF05C42BC316}" type="slidenum">
              <a:rPr lang="en-US" smtClean="0">
                <a:latin typeface="Arial Narrow"/>
                <a:cs typeface="Arial Narrow"/>
              </a:rPr>
              <a:pPr>
                <a:defRPr/>
              </a:pPr>
              <a:t>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What is a Usability Study?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31333" y="1792110"/>
            <a:ext cx="7331138" cy="4381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/>
              <a:buChar char="•"/>
              <a:defRPr sz="2400">
                <a:solidFill>
                  <a:srgbClr val="002C6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Char char="•"/>
              <a:defRPr sz="2000">
                <a:solidFill>
                  <a:srgbClr val="002C6C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6334"/>
              </a:buClr>
              <a:buFont typeface="Arial" charset="0"/>
              <a:buChar char="–"/>
              <a:defRPr sz="1800">
                <a:solidFill>
                  <a:srgbClr val="002C6C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2C6C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600" dirty="0" smtClean="0">
                <a:latin typeface="Arial Narrow"/>
                <a:cs typeface="Arial Narrow"/>
              </a:rPr>
              <a:t>How does it work?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Usability </a:t>
            </a:r>
            <a:r>
              <a:rPr lang="en-US" dirty="0">
                <a:latin typeface="Arial Narrow"/>
                <a:cs typeface="Arial Narrow"/>
              </a:rPr>
              <a:t>studies site functionality</a:t>
            </a:r>
            <a:r>
              <a:rPr lang="en-US" dirty="0" smtClean="0">
                <a:latin typeface="Arial Narrow"/>
                <a:cs typeface="Arial Narrow"/>
              </a:rPr>
              <a:t>.</a:t>
            </a: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Gauge how users interface with web site content.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Removes </a:t>
            </a:r>
            <a:r>
              <a:rPr lang="en-US" dirty="0">
                <a:latin typeface="Arial Narrow"/>
                <a:cs typeface="Arial Narrow"/>
              </a:rPr>
              <a:t>design elements </a:t>
            </a:r>
            <a:r>
              <a:rPr lang="en-US" dirty="0" smtClean="0">
                <a:latin typeface="Arial Narrow"/>
                <a:cs typeface="Arial Narrow"/>
              </a:rPr>
              <a:t>to </a:t>
            </a:r>
            <a:r>
              <a:rPr lang="en-US" dirty="0">
                <a:latin typeface="Arial Narrow"/>
                <a:cs typeface="Arial Narrow"/>
              </a:rPr>
              <a:t>determine </a:t>
            </a:r>
            <a:r>
              <a:rPr lang="en-US" dirty="0" smtClean="0">
                <a:latin typeface="Arial Narrow"/>
                <a:cs typeface="Arial Narrow"/>
              </a:rPr>
              <a:t>site </a:t>
            </a:r>
            <a:r>
              <a:rPr lang="en-US" dirty="0">
                <a:latin typeface="Arial Narrow"/>
                <a:cs typeface="Arial Narrow"/>
              </a:rPr>
              <a:t>effectiveness</a:t>
            </a:r>
            <a:r>
              <a:rPr lang="en-US" dirty="0" smtClean="0">
                <a:latin typeface="Arial Narrow"/>
                <a:cs typeface="Arial Narrow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What was done?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	1. </a:t>
            </a:r>
            <a:r>
              <a:rPr lang="en-US" dirty="0" smtClean="0">
                <a:latin typeface="Arial Narrow"/>
                <a:cs typeface="Arial Narrow"/>
              </a:rPr>
              <a:t>financed online software</a:t>
            </a: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	2. </a:t>
            </a:r>
            <a:r>
              <a:rPr lang="en-US" dirty="0" smtClean="0">
                <a:latin typeface="Arial Narrow"/>
                <a:cs typeface="Arial Narrow"/>
              </a:rPr>
              <a:t>hierarchy </a:t>
            </a:r>
            <a:r>
              <a:rPr lang="en-US" dirty="0">
                <a:latin typeface="Arial Narrow"/>
                <a:cs typeface="Arial Narrow"/>
              </a:rPr>
              <a:t>tree created (1200+ links)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	3. </a:t>
            </a:r>
            <a:r>
              <a:rPr lang="en-US" dirty="0" smtClean="0">
                <a:latin typeface="Arial Narrow"/>
                <a:cs typeface="Arial Narrow"/>
              </a:rPr>
              <a:t>test </a:t>
            </a:r>
            <a:r>
              <a:rPr lang="en-US" dirty="0">
                <a:latin typeface="Arial Narrow"/>
                <a:cs typeface="Arial Narrow"/>
              </a:rPr>
              <a:t>script </a:t>
            </a:r>
            <a:r>
              <a:rPr lang="en-US" dirty="0" smtClean="0">
                <a:latin typeface="Arial Narrow"/>
                <a:cs typeface="Arial Narrow"/>
              </a:rPr>
              <a:t>(</a:t>
            </a:r>
            <a:r>
              <a:rPr lang="en-US" dirty="0">
                <a:latin typeface="Arial Narrow"/>
                <a:cs typeface="Arial Narrow"/>
              </a:rPr>
              <a:t>10 </a:t>
            </a:r>
            <a:r>
              <a:rPr lang="en-US" dirty="0" smtClean="0">
                <a:latin typeface="Arial Narrow"/>
                <a:cs typeface="Arial Narrow"/>
              </a:rPr>
              <a:t>tasks)</a:t>
            </a: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	3. </a:t>
            </a:r>
            <a:r>
              <a:rPr lang="en-US" dirty="0" smtClean="0">
                <a:latin typeface="Arial Narrow"/>
                <a:cs typeface="Arial Narrow"/>
              </a:rPr>
              <a:t>response record</a:t>
            </a: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 Narrow"/>
                <a:cs typeface="Arial Narrow"/>
              </a:rPr>
              <a:t>	4. </a:t>
            </a:r>
            <a:r>
              <a:rPr lang="en-US" dirty="0" err="1" smtClean="0">
                <a:latin typeface="Arial Narrow"/>
                <a:cs typeface="Arial Narrow"/>
              </a:rPr>
              <a:t>analyse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data</a:t>
            </a:r>
          </a:p>
          <a:p>
            <a:pPr marL="282575" indent="-225425">
              <a:lnSpc>
                <a:spcPct val="150000"/>
              </a:lnSpc>
              <a:spcBef>
                <a:spcPts val="576"/>
              </a:spcBef>
            </a:pPr>
            <a:endParaRPr lang="en-U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471931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>
          <a:xfrm>
            <a:off x="931332" y="1580444"/>
            <a:ext cx="7755467" cy="456533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#1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2" y="2163520"/>
            <a:ext cx="6235700" cy="3073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7302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1" y="5494328"/>
            <a:ext cx="9173004" cy="1363672"/>
          </a:xfrm>
          <a:prstGeom prst="rect">
            <a:avLst/>
          </a:prstGeom>
        </p:spPr>
      </p:pic>
      <p:sp>
        <p:nvSpPr>
          <p:cNvPr id="12" name="Content Placeholder 6"/>
          <p:cNvSpPr>
            <a:spLocks noGrp="1"/>
          </p:cNvSpPr>
          <p:nvPr>
            <p:ph sz="half" idx="1"/>
          </p:nvPr>
        </p:nvSpPr>
        <p:spPr>
          <a:xfrm>
            <a:off x="931333" y="1580444"/>
            <a:ext cx="7741356" cy="45935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C6C"/>
                </a:solidFill>
                <a:latin typeface="Arial Narrow"/>
                <a:cs typeface="Arial Narrow"/>
              </a:rPr>
              <a:t>Task by task results #2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C6C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2" y="2177625"/>
            <a:ext cx="6197600" cy="2895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511778" y="479778"/>
            <a:ext cx="6801555" cy="677333"/>
          </a:xfrm>
          <a:prstGeom prst="roundRect">
            <a:avLst/>
          </a:prstGeom>
          <a:solidFill>
            <a:srgbClr val="F26334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36333" y="318053"/>
            <a:ext cx="5404555" cy="9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02C6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  <a:latin typeface="Arial Narrow"/>
                <a:cs typeface="Arial Narrow"/>
              </a:rPr>
              <a:t>Usability Study Results</a:t>
            </a:r>
          </a:p>
        </p:txBody>
      </p:sp>
    </p:spTree>
    <p:extLst>
      <p:ext uri="{BB962C8B-B14F-4D97-AF65-F5344CB8AC3E}">
        <p14:creationId xmlns:p14="http://schemas.microsoft.com/office/powerpoint/2010/main" val="463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 Template 01">
  <a:themeElements>
    <a:clrScheme name="1_Presentation Template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tion Template 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esentation Template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01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01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GS1_PPT_Final 14">
      <a:dk1>
        <a:srgbClr val="002C6C"/>
      </a:dk1>
      <a:lt1>
        <a:srgbClr val="FFFFFF"/>
      </a:lt1>
      <a:dk2>
        <a:srgbClr val="002C6C"/>
      </a:dk2>
      <a:lt2>
        <a:srgbClr val="808080"/>
      </a:lt2>
      <a:accent1>
        <a:srgbClr val="BBE0E3"/>
      </a:accent1>
      <a:accent2>
        <a:srgbClr val="F26334"/>
      </a:accent2>
      <a:accent3>
        <a:srgbClr val="FFFFFF"/>
      </a:accent3>
      <a:accent4>
        <a:srgbClr val="00245B"/>
      </a:accent4>
      <a:accent5>
        <a:srgbClr val="DAEDEF"/>
      </a:accent5>
      <a:accent6>
        <a:srgbClr val="DB592E"/>
      </a:accent6>
      <a:hlink>
        <a:srgbClr val="F26334"/>
      </a:hlink>
      <a:folHlink>
        <a:srgbClr val="F26334"/>
      </a:folHlink>
    </a:clrScheme>
    <a:fontScheme name="GS1_PPT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1_PPT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S1_PPT_Template_2011">
  <a:themeElements>
    <a:clrScheme name="GS1_PPT_Final 14">
      <a:dk1>
        <a:srgbClr val="002C6C"/>
      </a:dk1>
      <a:lt1>
        <a:srgbClr val="FFFFFF"/>
      </a:lt1>
      <a:dk2>
        <a:srgbClr val="002C6C"/>
      </a:dk2>
      <a:lt2>
        <a:srgbClr val="808080"/>
      </a:lt2>
      <a:accent1>
        <a:srgbClr val="BBE0E3"/>
      </a:accent1>
      <a:accent2>
        <a:srgbClr val="F26334"/>
      </a:accent2>
      <a:accent3>
        <a:srgbClr val="FFFFFF"/>
      </a:accent3>
      <a:accent4>
        <a:srgbClr val="00245B"/>
      </a:accent4>
      <a:accent5>
        <a:srgbClr val="DAEDEF"/>
      </a:accent5>
      <a:accent6>
        <a:srgbClr val="DB592E"/>
      </a:accent6>
      <a:hlink>
        <a:srgbClr val="F26334"/>
      </a:hlink>
      <a:folHlink>
        <a:srgbClr val="F26334"/>
      </a:folHlink>
    </a:clrScheme>
    <a:fontScheme name="GS1_PPT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1_PPT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2010_PPT Template</Template>
  <TotalTime>7654</TotalTime>
  <Words>809</Words>
  <Application>Microsoft Macintosh PowerPoint</Application>
  <PresentationFormat>On-screen Show (4:3)</PresentationFormat>
  <Paragraphs>222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1_Presentation Template 01</vt:lpstr>
      <vt:lpstr>Default Theme</vt:lpstr>
      <vt:lpstr>GS1_PPT_Template_2011</vt:lpstr>
      <vt:lpstr>GS1 Standards Spring Event 18-22 March 2013 – Dallas  Building Standards to Deliver Business Value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date  for the next  GS1 Standards Event!</vt:lpstr>
      <vt:lpstr>Contact Details</vt:lpstr>
    </vt:vector>
  </TitlesOfParts>
  <Company>GS1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antoinette.jansen</dc:creator>
  <cp:lastModifiedBy>CHARLOTTE MICHAELS</cp:lastModifiedBy>
  <cp:revision>454</cp:revision>
  <cp:lastPrinted>2013-03-07T16:54:17Z</cp:lastPrinted>
  <dcterms:created xsi:type="dcterms:W3CDTF">2010-08-04T10:24:23Z</dcterms:created>
  <dcterms:modified xsi:type="dcterms:W3CDTF">2013-03-26T15:30:46Z</dcterms:modified>
</cp:coreProperties>
</file>