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 id="2147483717" r:id="rId6"/>
  </p:sldMasterIdLst>
  <p:notesMasterIdLst>
    <p:notesMasterId r:id="rId21"/>
  </p:notesMasterIdLst>
  <p:handoutMasterIdLst>
    <p:handoutMasterId r:id="rId22"/>
  </p:handoutMasterIdLst>
  <p:sldIdLst>
    <p:sldId id="256" r:id="rId7"/>
    <p:sldId id="306" r:id="rId8"/>
    <p:sldId id="259" r:id="rId9"/>
    <p:sldId id="309" r:id="rId10"/>
    <p:sldId id="304" r:id="rId11"/>
    <p:sldId id="303" r:id="rId12"/>
    <p:sldId id="297" r:id="rId13"/>
    <p:sldId id="281" r:id="rId14"/>
    <p:sldId id="274" r:id="rId15"/>
    <p:sldId id="292" r:id="rId16"/>
    <p:sldId id="308" r:id="rId17"/>
    <p:sldId id="310" r:id="rId18"/>
    <p:sldId id="311" r:id="rId19"/>
    <p:sldId id="312" r:id="rId20"/>
  </p:sldIdLst>
  <p:sldSz cx="9144000" cy="6858000" type="screen4x3"/>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morgan" initials="g" lastIdx="12" clrIdx="0"/>
  <p:cmAuthor id="1" name="Cody York" initials="" lastIdx="14" clrIdx="1"/>
  <p:cmAuthor id="2" name="Amy Grove" initials=""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EC"/>
    <a:srgbClr val="002C6C"/>
    <a:srgbClr val="63AF34"/>
    <a:srgbClr val="7F7F7F"/>
    <a:srgbClr val="171717"/>
    <a:srgbClr val="808080"/>
    <a:srgbClr val="777777"/>
    <a:srgbClr val="5F5F5F"/>
    <a:srgbClr val="008EF1"/>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1" autoAdjust="0"/>
    <p:restoredTop sz="90012" autoAdjust="0"/>
  </p:normalViewPr>
  <p:slideViewPr>
    <p:cSldViewPr snapToGrid="0">
      <p:cViewPr>
        <p:scale>
          <a:sx n="100" d="100"/>
          <a:sy n="100" d="100"/>
        </p:scale>
        <p:origin x="-1860" y="-144"/>
      </p:cViewPr>
      <p:guideLst>
        <p:guide orient="horz" pos="718"/>
        <p:guide pos="28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D454E-BEE9-47C7-885B-2B65FDD91120}"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52E01799-CF6E-4EE1-BB9C-6AC5B8C9209B}">
      <dgm:prSet phldrT="[Text]"/>
      <dgm:spPr/>
      <dgm:t>
        <a:bodyPr/>
        <a:lstStyle/>
        <a:p>
          <a:r>
            <a:rPr lang="en-US" dirty="0" smtClean="0">
              <a:solidFill>
                <a:srgbClr val="002C6C"/>
              </a:solidFill>
            </a:rPr>
            <a:t>FSMA</a:t>
          </a:r>
          <a:endParaRPr lang="en-US" dirty="0">
            <a:solidFill>
              <a:srgbClr val="002C6C"/>
            </a:solidFill>
          </a:endParaRPr>
        </a:p>
      </dgm:t>
    </dgm:pt>
    <dgm:pt modelId="{1B654755-5BC2-4FAA-8F2E-22CCC2C32751}" type="parTrans" cxnId="{4DE81307-2CD7-45A4-AFE4-C141A0568D19}">
      <dgm:prSet/>
      <dgm:spPr/>
      <dgm:t>
        <a:bodyPr/>
        <a:lstStyle/>
        <a:p>
          <a:endParaRPr lang="en-US">
            <a:solidFill>
              <a:srgbClr val="002C6C"/>
            </a:solidFill>
          </a:endParaRPr>
        </a:p>
      </dgm:t>
    </dgm:pt>
    <dgm:pt modelId="{3194B304-396D-4A97-A149-90BAEFB736BA}" type="sibTrans" cxnId="{4DE81307-2CD7-45A4-AFE4-C141A0568D19}">
      <dgm:prSet/>
      <dgm:spPr/>
      <dgm:t>
        <a:bodyPr/>
        <a:lstStyle/>
        <a:p>
          <a:endParaRPr lang="en-US">
            <a:solidFill>
              <a:srgbClr val="002C6C"/>
            </a:solidFill>
          </a:endParaRPr>
        </a:p>
      </dgm:t>
    </dgm:pt>
    <dgm:pt modelId="{5B10F2A9-90AA-4045-8EBC-552F32AE9E07}">
      <dgm:prSet phldrT="[Text]" custT="1"/>
      <dgm:spPr/>
      <dgm:t>
        <a:bodyPr/>
        <a:lstStyle/>
        <a:p>
          <a:pPr>
            <a:lnSpc>
              <a:spcPct val="100000"/>
            </a:lnSpc>
            <a:spcBef>
              <a:spcPts val="100"/>
            </a:spcBef>
            <a:spcAft>
              <a:spcPts val="100"/>
            </a:spcAft>
          </a:pPr>
          <a:endParaRPr lang="en-US" sz="2000" b="1" dirty="0" smtClean="0">
            <a:solidFill>
              <a:srgbClr val="002C6C"/>
            </a:solidFill>
          </a:endParaRPr>
        </a:p>
        <a:p>
          <a:pPr>
            <a:lnSpc>
              <a:spcPct val="100000"/>
            </a:lnSpc>
            <a:spcBef>
              <a:spcPts val="100"/>
            </a:spcBef>
            <a:spcAft>
              <a:spcPts val="100"/>
            </a:spcAft>
          </a:pPr>
          <a:r>
            <a:rPr lang="en-US" sz="2000" b="1" dirty="0" smtClean="0">
              <a:solidFill>
                <a:srgbClr val="002C6C"/>
              </a:solidFill>
            </a:rPr>
            <a:t>Prevention</a:t>
          </a:r>
        </a:p>
        <a:p>
          <a:pPr>
            <a:lnSpc>
              <a:spcPct val="100000"/>
            </a:lnSpc>
            <a:spcBef>
              <a:spcPct val="0"/>
            </a:spcBef>
            <a:spcAft>
              <a:spcPts val="100"/>
            </a:spcAft>
          </a:pPr>
          <a:endParaRPr lang="en-US" sz="300" dirty="0" smtClean="0">
            <a:solidFill>
              <a:srgbClr val="002C6C"/>
            </a:solidFill>
          </a:endParaRPr>
        </a:p>
        <a:p>
          <a:pPr>
            <a:lnSpc>
              <a:spcPct val="100000"/>
            </a:lnSpc>
            <a:spcBef>
              <a:spcPct val="0"/>
            </a:spcBef>
            <a:spcAft>
              <a:spcPts val="100"/>
            </a:spcAft>
          </a:pPr>
          <a:r>
            <a:rPr lang="en-US" sz="1600" dirty="0" smtClean="0">
              <a:solidFill>
                <a:srgbClr val="002C6C"/>
              </a:solidFill>
            </a:rPr>
            <a:t>Comprehensive preventive controls for food* and feed facilities  </a:t>
          </a:r>
        </a:p>
        <a:p>
          <a:pPr>
            <a:lnSpc>
              <a:spcPct val="100000"/>
            </a:lnSpc>
            <a:spcBef>
              <a:spcPct val="0"/>
            </a:spcBef>
            <a:spcAft>
              <a:spcPts val="100"/>
            </a:spcAft>
          </a:pPr>
          <a:r>
            <a:rPr lang="en-US" sz="1600" dirty="0" smtClean="0">
              <a:solidFill>
                <a:srgbClr val="002C6C"/>
              </a:solidFill>
            </a:rPr>
            <a:t>Produce safety standards*</a:t>
          </a:r>
        </a:p>
        <a:p>
          <a:pPr>
            <a:lnSpc>
              <a:spcPct val="100000"/>
            </a:lnSpc>
            <a:spcBef>
              <a:spcPct val="0"/>
            </a:spcBef>
            <a:spcAft>
              <a:spcPts val="100"/>
            </a:spcAft>
          </a:pPr>
          <a:r>
            <a:rPr lang="en-US" sz="1600" dirty="0" smtClean="0">
              <a:solidFill>
                <a:srgbClr val="002C6C"/>
              </a:solidFill>
            </a:rPr>
            <a:t>Intentional adulteration standards</a:t>
          </a:r>
        </a:p>
        <a:p>
          <a:pPr>
            <a:lnSpc>
              <a:spcPct val="100000"/>
            </a:lnSpc>
            <a:spcBef>
              <a:spcPct val="0"/>
            </a:spcBef>
            <a:spcAft>
              <a:spcPts val="100"/>
            </a:spcAft>
          </a:pPr>
          <a:r>
            <a:rPr lang="en-US" sz="1600" dirty="0" smtClean="0">
              <a:solidFill>
                <a:srgbClr val="002C6C"/>
              </a:solidFill>
            </a:rPr>
            <a:t>Transportation</a:t>
          </a:r>
          <a:endParaRPr lang="en-US" sz="1600" dirty="0">
            <a:solidFill>
              <a:srgbClr val="002C6C"/>
            </a:solidFill>
          </a:endParaRPr>
        </a:p>
      </dgm:t>
    </dgm:pt>
    <dgm:pt modelId="{E29494AC-5E02-46B6-B334-3C3CB0963BBA}" type="parTrans" cxnId="{92FCF76D-0407-44C9-96BE-BD740EB23E0E}">
      <dgm:prSet/>
      <dgm:spPr/>
      <dgm:t>
        <a:bodyPr/>
        <a:lstStyle/>
        <a:p>
          <a:endParaRPr lang="en-US">
            <a:solidFill>
              <a:srgbClr val="002C6C"/>
            </a:solidFill>
          </a:endParaRPr>
        </a:p>
      </dgm:t>
    </dgm:pt>
    <dgm:pt modelId="{0D26A338-3A4E-4ADD-8F2D-0D25F906D2F6}" type="sibTrans" cxnId="{92FCF76D-0407-44C9-96BE-BD740EB23E0E}">
      <dgm:prSet/>
      <dgm:spPr/>
      <dgm:t>
        <a:bodyPr/>
        <a:lstStyle/>
        <a:p>
          <a:endParaRPr lang="en-US">
            <a:solidFill>
              <a:srgbClr val="002C6C"/>
            </a:solidFill>
          </a:endParaRPr>
        </a:p>
      </dgm:t>
    </dgm:pt>
    <dgm:pt modelId="{00886D36-92AB-4FB4-B1E3-50766D829AC8}">
      <dgm:prSet phldrT="[Text]" custT="1"/>
      <dgm:spPr/>
      <dgm:t>
        <a:bodyPr/>
        <a:lstStyle/>
        <a:p>
          <a:pPr>
            <a:lnSpc>
              <a:spcPct val="100000"/>
            </a:lnSpc>
            <a:spcBef>
              <a:spcPts val="200"/>
            </a:spcBef>
            <a:spcAft>
              <a:spcPts val="100"/>
            </a:spcAft>
          </a:pPr>
          <a:endParaRPr lang="en-US" sz="2000" b="1" dirty="0" smtClean="0">
            <a:solidFill>
              <a:srgbClr val="002C6C"/>
            </a:solidFill>
          </a:endParaRPr>
        </a:p>
        <a:p>
          <a:pPr>
            <a:lnSpc>
              <a:spcPct val="100000"/>
            </a:lnSpc>
            <a:spcBef>
              <a:spcPts val="200"/>
            </a:spcBef>
            <a:spcAft>
              <a:spcPts val="100"/>
            </a:spcAft>
          </a:pPr>
          <a:r>
            <a:rPr lang="en-US" sz="2000" b="1" dirty="0" smtClean="0">
              <a:solidFill>
                <a:srgbClr val="002C6C"/>
              </a:solidFill>
            </a:rPr>
            <a:t>Inspection, Compliance, and Response</a:t>
          </a:r>
        </a:p>
        <a:p>
          <a:pPr>
            <a:lnSpc>
              <a:spcPct val="100000"/>
            </a:lnSpc>
            <a:spcBef>
              <a:spcPct val="0"/>
            </a:spcBef>
            <a:spcAft>
              <a:spcPts val="100"/>
            </a:spcAft>
          </a:pPr>
          <a:r>
            <a:rPr lang="en-US" sz="1600" dirty="0" smtClean="0">
              <a:solidFill>
                <a:srgbClr val="002C6C"/>
              </a:solidFill>
            </a:rPr>
            <a:t>Mandated inspection frequency</a:t>
          </a:r>
        </a:p>
        <a:p>
          <a:pPr>
            <a:lnSpc>
              <a:spcPct val="100000"/>
            </a:lnSpc>
            <a:spcBef>
              <a:spcPct val="0"/>
            </a:spcBef>
            <a:spcAft>
              <a:spcPts val="100"/>
            </a:spcAft>
          </a:pPr>
          <a:r>
            <a:rPr lang="en-US" sz="1600" dirty="0" smtClean="0">
              <a:solidFill>
                <a:srgbClr val="002C6C"/>
              </a:solidFill>
            </a:rPr>
            <a:t>Expanded records access</a:t>
          </a:r>
        </a:p>
        <a:p>
          <a:pPr>
            <a:lnSpc>
              <a:spcPct val="100000"/>
            </a:lnSpc>
            <a:spcBef>
              <a:spcPct val="0"/>
            </a:spcBef>
            <a:spcAft>
              <a:spcPts val="100"/>
            </a:spcAft>
          </a:pPr>
          <a:r>
            <a:rPr lang="en-US" sz="1600" dirty="0" smtClean="0">
              <a:solidFill>
                <a:srgbClr val="002C6C"/>
              </a:solidFill>
            </a:rPr>
            <a:t>Enhanced product tracing*</a:t>
          </a:r>
        </a:p>
        <a:p>
          <a:pPr>
            <a:lnSpc>
              <a:spcPct val="100000"/>
            </a:lnSpc>
            <a:spcBef>
              <a:spcPct val="0"/>
            </a:spcBef>
            <a:spcAft>
              <a:spcPts val="100"/>
            </a:spcAft>
          </a:pPr>
          <a:r>
            <a:rPr lang="en-US" sz="1600" dirty="0" smtClean="0">
              <a:solidFill>
                <a:srgbClr val="002C6C"/>
              </a:solidFill>
            </a:rPr>
            <a:t>Third party laboratory testing</a:t>
          </a:r>
          <a:endParaRPr lang="en-US" sz="1600" dirty="0">
            <a:solidFill>
              <a:srgbClr val="002C6C"/>
            </a:solidFill>
          </a:endParaRPr>
        </a:p>
      </dgm:t>
    </dgm:pt>
    <dgm:pt modelId="{F63F6574-12C1-45EB-88F1-4825F32D5C50}" type="parTrans" cxnId="{2A2D82D9-EBAF-4326-8637-FBA08EC70A51}">
      <dgm:prSet/>
      <dgm:spPr/>
      <dgm:t>
        <a:bodyPr/>
        <a:lstStyle/>
        <a:p>
          <a:endParaRPr lang="en-US">
            <a:solidFill>
              <a:srgbClr val="002C6C"/>
            </a:solidFill>
          </a:endParaRPr>
        </a:p>
      </dgm:t>
    </dgm:pt>
    <dgm:pt modelId="{9D113658-98F0-4FA7-B641-2679A3979609}" type="sibTrans" cxnId="{2A2D82D9-EBAF-4326-8637-FBA08EC70A51}">
      <dgm:prSet/>
      <dgm:spPr/>
      <dgm:t>
        <a:bodyPr/>
        <a:lstStyle/>
        <a:p>
          <a:endParaRPr lang="en-US">
            <a:solidFill>
              <a:srgbClr val="002C6C"/>
            </a:solidFill>
          </a:endParaRPr>
        </a:p>
      </dgm:t>
    </dgm:pt>
    <dgm:pt modelId="{5EEBFC01-1321-49A4-A002-B7C47288021A}">
      <dgm:prSet phldrT="[Text]" custT="1"/>
      <dgm:spPr/>
      <dgm:t>
        <a:bodyPr/>
        <a:lstStyle/>
        <a:p>
          <a:pPr>
            <a:lnSpc>
              <a:spcPct val="100000"/>
            </a:lnSpc>
            <a:spcAft>
              <a:spcPts val="100"/>
            </a:spcAft>
          </a:pPr>
          <a:r>
            <a:rPr lang="en-US" sz="2000" b="1" dirty="0" smtClean="0">
              <a:solidFill>
                <a:srgbClr val="002C6C"/>
              </a:solidFill>
            </a:rPr>
            <a:t>Imported Food Safety</a:t>
          </a:r>
        </a:p>
        <a:p>
          <a:pPr>
            <a:lnSpc>
              <a:spcPct val="100000"/>
            </a:lnSpc>
            <a:spcAft>
              <a:spcPts val="100"/>
            </a:spcAft>
          </a:pPr>
          <a:r>
            <a:rPr lang="en-US" sz="1600" dirty="0" smtClean="0">
              <a:solidFill>
                <a:srgbClr val="002C6C"/>
              </a:solidFill>
            </a:rPr>
            <a:t>Certification of Imported Food</a:t>
          </a:r>
        </a:p>
        <a:p>
          <a:pPr>
            <a:lnSpc>
              <a:spcPct val="100000"/>
            </a:lnSpc>
            <a:spcAft>
              <a:spcPts val="100"/>
            </a:spcAft>
          </a:pPr>
          <a:r>
            <a:rPr lang="en-US" sz="1600" dirty="0" smtClean="0">
              <a:solidFill>
                <a:srgbClr val="002C6C"/>
              </a:solidFill>
            </a:rPr>
            <a:t>Foreign Supplier Verification</a:t>
          </a:r>
        </a:p>
        <a:p>
          <a:pPr>
            <a:lnSpc>
              <a:spcPct val="100000"/>
            </a:lnSpc>
            <a:spcAft>
              <a:spcPts val="100"/>
            </a:spcAft>
          </a:pPr>
          <a:r>
            <a:rPr lang="en-US" sz="1600" dirty="0" smtClean="0">
              <a:solidFill>
                <a:srgbClr val="002C6C"/>
              </a:solidFill>
            </a:rPr>
            <a:t>Authority to deny entry</a:t>
          </a:r>
          <a:endParaRPr lang="en-US" sz="1600" dirty="0">
            <a:solidFill>
              <a:srgbClr val="002C6C"/>
            </a:solidFill>
          </a:endParaRPr>
        </a:p>
      </dgm:t>
    </dgm:pt>
    <dgm:pt modelId="{C11B51EE-AF59-4687-A633-DFD9CCCA6C2E}" type="parTrans" cxnId="{7B3D855E-8C15-4AAD-B191-2293FD3282E8}">
      <dgm:prSet/>
      <dgm:spPr/>
      <dgm:t>
        <a:bodyPr/>
        <a:lstStyle/>
        <a:p>
          <a:endParaRPr lang="en-US">
            <a:solidFill>
              <a:srgbClr val="002C6C"/>
            </a:solidFill>
          </a:endParaRPr>
        </a:p>
      </dgm:t>
    </dgm:pt>
    <dgm:pt modelId="{16B7F6D7-D879-48B9-9131-156BD61D4B50}" type="sibTrans" cxnId="{7B3D855E-8C15-4AAD-B191-2293FD3282E8}">
      <dgm:prSet/>
      <dgm:spPr/>
      <dgm:t>
        <a:bodyPr/>
        <a:lstStyle/>
        <a:p>
          <a:endParaRPr lang="en-US">
            <a:solidFill>
              <a:srgbClr val="002C6C"/>
            </a:solidFill>
          </a:endParaRPr>
        </a:p>
      </dgm:t>
    </dgm:pt>
    <dgm:pt modelId="{69D79988-2858-446C-A571-866DDC57EB80}">
      <dgm:prSet phldrT="[Text]" custT="1"/>
      <dgm:spPr/>
      <dgm:t>
        <a:bodyPr/>
        <a:lstStyle/>
        <a:p>
          <a:pPr>
            <a:lnSpc>
              <a:spcPct val="100000"/>
            </a:lnSpc>
            <a:spcAft>
              <a:spcPts val="100"/>
            </a:spcAft>
          </a:pPr>
          <a:r>
            <a:rPr lang="en-US" sz="2000" b="1" dirty="0" smtClean="0">
              <a:solidFill>
                <a:srgbClr val="002C6C"/>
              </a:solidFill>
            </a:rPr>
            <a:t>Enhanced Partnerships</a:t>
          </a:r>
        </a:p>
        <a:p>
          <a:pPr>
            <a:lnSpc>
              <a:spcPct val="100000"/>
            </a:lnSpc>
            <a:spcAft>
              <a:spcPts val="100"/>
            </a:spcAft>
          </a:pPr>
          <a:r>
            <a:rPr lang="en-US" sz="1600" dirty="0" smtClean="0">
              <a:solidFill>
                <a:srgbClr val="002C6C"/>
              </a:solidFill>
            </a:rPr>
            <a:t>State and local capacity building</a:t>
          </a:r>
        </a:p>
        <a:p>
          <a:pPr>
            <a:lnSpc>
              <a:spcPct val="100000"/>
            </a:lnSpc>
            <a:spcAft>
              <a:spcPts val="100"/>
            </a:spcAft>
          </a:pPr>
          <a:r>
            <a:rPr lang="en-US" sz="1600" dirty="0" smtClean="0">
              <a:solidFill>
                <a:srgbClr val="002C6C"/>
              </a:solidFill>
            </a:rPr>
            <a:t>Foreign capacity building</a:t>
          </a:r>
        </a:p>
        <a:p>
          <a:pPr>
            <a:lnSpc>
              <a:spcPct val="100000"/>
            </a:lnSpc>
            <a:spcAft>
              <a:spcPts val="100"/>
            </a:spcAft>
          </a:pPr>
          <a:r>
            <a:rPr lang="en-US" sz="1600" dirty="0" smtClean="0">
              <a:solidFill>
                <a:srgbClr val="002C6C"/>
              </a:solidFill>
            </a:rPr>
            <a:t>Inspection Agencies</a:t>
          </a:r>
          <a:endParaRPr lang="en-US" sz="1600" dirty="0">
            <a:solidFill>
              <a:srgbClr val="002C6C"/>
            </a:solidFill>
          </a:endParaRPr>
        </a:p>
      </dgm:t>
    </dgm:pt>
    <dgm:pt modelId="{70729247-94DF-4102-AE5F-7DDBB0E7050B}" type="parTrans" cxnId="{9FAD0199-B810-4E0A-A08B-EDAB5BE4DEF5}">
      <dgm:prSet/>
      <dgm:spPr/>
      <dgm:t>
        <a:bodyPr/>
        <a:lstStyle/>
        <a:p>
          <a:endParaRPr lang="en-US">
            <a:solidFill>
              <a:srgbClr val="002C6C"/>
            </a:solidFill>
          </a:endParaRPr>
        </a:p>
      </dgm:t>
    </dgm:pt>
    <dgm:pt modelId="{B6186B8C-F861-4C88-BB3E-98CD2DC295D5}" type="sibTrans" cxnId="{9FAD0199-B810-4E0A-A08B-EDAB5BE4DEF5}">
      <dgm:prSet/>
      <dgm:spPr/>
      <dgm:t>
        <a:bodyPr/>
        <a:lstStyle/>
        <a:p>
          <a:endParaRPr lang="en-US">
            <a:solidFill>
              <a:srgbClr val="002C6C"/>
            </a:solidFill>
          </a:endParaRPr>
        </a:p>
      </dgm:t>
    </dgm:pt>
    <dgm:pt modelId="{DD02421E-C6FB-4B46-BA1F-4E1A3A23E7EE}">
      <dgm:prSet phldrT="[Text]" custScaleX="65733" custScaleY="59364" custLinFactNeighborX="-933" custLinFactNeighborY="2"/>
      <dgm:spPr/>
      <dgm:t>
        <a:bodyPr/>
        <a:lstStyle/>
        <a:p>
          <a:endParaRPr lang="en-US"/>
        </a:p>
      </dgm:t>
    </dgm:pt>
    <dgm:pt modelId="{05831252-1DB6-4C06-8CF4-9E0DF21AEFFA}" type="parTrans" cxnId="{244356D6-FD52-4E06-B8AF-9D52FDEAD69B}">
      <dgm:prSet/>
      <dgm:spPr/>
      <dgm:t>
        <a:bodyPr/>
        <a:lstStyle/>
        <a:p>
          <a:endParaRPr lang="en-US"/>
        </a:p>
      </dgm:t>
    </dgm:pt>
    <dgm:pt modelId="{17D030F3-2AF4-456D-949E-7AAF148B794C}" type="sibTrans" cxnId="{244356D6-FD52-4E06-B8AF-9D52FDEAD69B}">
      <dgm:prSet/>
      <dgm:spPr/>
      <dgm:t>
        <a:bodyPr/>
        <a:lstStyle/>
        <a:p>
          <a:endParaRPr lang="en-US"/>
        </a:p>
      </dgm:t>
    </dgm:pt>
    <dgm:pt modelId="{0216B540-DF1C-4CC5-907C-D9361BFCC6D3}" type="pres">
      <dgm:prSet presAssocID="{5AED454E-BEE9-47C7-885B-2B65FDD91120}" presName="diagram" presStyleCnt="0">
        <dgm:presLayoutVars>
          <dgm:chMax val="1"/>
          <dgm:dir/>
          <dgm:animLvl val="ctr"/>
          <dgm:resizeHandles val="exact"/>
        </dgm:presLayoutVars>
      </dgm:prSet>
      <dgm:spPr/>
      <dgm:t>
        <a:bodyPr/>
        <a:lstStyle/>
        <a:p>
          <a:endParaRPr lang="en-US"/>
        </a:p>
      </dgm:t>
    </dgm:pt>
    <dgm:pt modelId="{93E88F5E-7940-45A8-9C22-9513AC25AF35}" type="pres">
      <dgm:prSet presAssocID="{5AED454E-BEE9-47C7-885B-2B65FDD91120}" presName="matrix" presStyleCnt="0"/>
      <dgm:spPr/>
      <dgm:t>
        <a:bodyPr/>
        <a:lstStyle/>
        <a:p>
          <a:endParaRPr lang="en-US"/>
        </a:p>
      </dgm:t>
    </dgm:pt>
    <dgm:pt modelId="{E1B23DE1-F6E5-42A6-BD1C-CF822B811BF2}" type="pres">
      <dgm:prSet presAssocID="{5AED454E-BEE9-47C7-885B-2B65FDD91120}" presName="tile1" presStyleLbl="node1" presStyleIdx="0" presStyleCnt="4" custLinFactNeighborX="-1329" custLinFactNeighborY="-770"/>
      <dgm:spPr/>
      <dgm:t>
        <a:bodyPr/>
        <a:lstStyle/>
        <a:p>
          <a:endParaRPr lang="en-US"/>
        </a:p>
      </dgm:t>
    </dgm:pt>
    <dgm:pt modelId="{6DD6F1E3-A6A3-435C-BB46-2CD9FD01E900}" type="pres">
      <dgm:prSet presAssocID="{5AED454E-BEE9-47C7-885B-2B65FDD91120}" presName="tile1text" presStyleLbl="node1" presStyleIdx="0" presStyleCnt="4">
        <dgm:presLayoutVars>
          <dgm:chMax val="0"/>
          <dgm:chPref val="0"/>
          <dgm:bulletEnabled val="1"/>
        </dgm:presLayoutVars>
      </dgm:prSet>
      <dgm:spPr/>
      <dgm:t>
        <a:bodyPr/>
        <a:lstStyle/>
        <a:p>
          <a:endParaRPr lang="en-US"/>
        </a:p>
      </dgm:t>
    </dgm:pt>
    <dgm:pt modelId="{DB226F61-8EAF-4FC2-A9DC-470CFAA0E3E1}" type="pres">
      <dgm:prSet presAssocID="{5AED454E-BEE9-47C7-885B-2B65FDD91120}" presName="tile2" presStyleLbl="node1" presStyleIdx="1" presStyleCnt="4"/>
      <dgm:spPr/>
      <dgm:t>
        <a:bodyPr/>
        <a:lstStyle/>
        <a:p>
          <a:endParaRPr lang="en-US"/>
        </a:p>
      </dgm:t>
    </dgm:pt>
    <dgm:pt modelId="{158A8A96-F019-4EC8-AD67-F1DCFF0C2784}" type="pres">
      <dgm:prSet presAssocID="{5AED454E-BEE9-47C7-885B-2B65FDD91120}" presName="tile2text" presStyleLbl="node1" presStyleIdx="1" presStyleCnt="4">
        <dgm:presLayoutVars>
          <dgm:chMax val="0"/>
          <dgm:chPref val="0"/>
          <dgm:bulletEnabled val="1"/>
        </dgm:presLayoutVars>
      </dgm:prSet>
      <dgm:spPr/>
      <dgm:t>
        <a:bodyPr/>
        <a:lstStyle/>
        <a:p>
          <a:endParaRPr lang="en-US"/>
        </a:p>
      </dgm:t>
    </dgm:pt>
    <dgm:pt modelId="{5D789E73-3E52-480C-823D-A17462232278}" type="pres">
      <dgm:prSet presAssocID="{5AED454E-BEE9-47C7-885B-2B65FDD91120}" presName="tile3" presStyleLbl="node1" presStyleIdx="2" presStyleCnt="4" custLinFactNeighborY="-482"/>
      <dgm:spPr/>
      <dgm:t>
        <a:bodyPr/>
        <a:lstStyle/>
        <a:p>
          <a:endParaRPr lang="en-US"/>
        </a:p>
      </dgm:t>
    </dgm:pt>
    <dgm:pt modelId="{AB6F5ED7-EE34-4D0A-9CF3-444B3D862BD1}" type="pres">
      <dgm:prSet presAssocID="{5AED454E-BEE9-47C7-885B-2B65FDD91120}" presName="tile3text" presStyleLbl="node1" presStyleIdx="2" presStyleCnt="4">
        <dgm:presLayoutVars>
          <dgm:chMax val="0"/>
          <dgm:chPref val="0"/>
          <dgm:bulletEnabled val="1"/>
        </dgm:presLayoutVars>
      </dgm:prSet>
      <dgm:spPr/>
      <dgm:t>
        <a:bodyPr/>
        <a:lstStyle/>
        <a:p>
          <a:endParaRPr lang="en-US"/>
        </a:p>
      </dgm:t>
    </dgm:pt>
    <dgm:pt modelId="{9FA9FB96-2D9C-488C-AA11-DBB9211E0C70}" type="pres">
      <dgm:prSet presAssocID="{5AED454E-BEE9-47C7-885B-2B65FDD91120}" presName="tile4" presStyleLbl="node1" presStyleIdx="3" presStyleCnt="4"/>
      <dgm:spPr/>
      <dgm:t>
        <a:bodyPr/>
        <a:lstStyle/>
        <a:p>
          <a:endParaRPr lang="en-US"/>
        </a:p>
      </dgm:t>
    </dgm:pt>
    <dgm:pt modelId="{1C5C4445-87D8-410F-B981-8DD6F4F9A8AE}" type="pres">
      <dgm:prSet presAssocID="{5AED454E-BEE9-47C7-885B-2B65FDD91120}" presName="tile4text" presStyleLbl="node1" presStyleIdx="3" presStyleCnt="4">
        <dgm:presLayoutVars>
          <dgm:chMax val="0"/>
          <dgm:chPref val="0"/>
          <dgm:bulletEnabled val="1"/>
        </dgm:presLayoutVars>
      </dgm:prSet>
      <dgm:spPr/>
      <dgm:t>
        <a:bodyPr/>
        <a:lstStyle/>
        <a:p>
          <a:endParaRPr lang="en-US"/>
        </a:p>
      </dgm:t>
    </dgm:pt>
    <dgm:pt modelId="{2C3272C4-62F2-4654-9945-5C1AB7240EF1}" type="pres">
      <dgm:prSet presAssocID="{5AED454E-BEE9-47C7-885B-2B65FDD91120}" presName="centerTile" presStyleLbl="fgShp" presStyleIdx="0" presStyleCnt="1" custScaleX="65733" custScaleY="59364" custLinFactNeighborX="-933" custLinFactNeighborY="2">
        <dgm:presLayoutVars>
          <dgm:chMax val="0"/>
          <dgm:chPref val="0"/>
        </dgm:presLayoutVars>
      </dgm:prSet>
      <dgm:spPr/>
      <dgm:t>
        <a:bodyPr/>
        <a:lstStyle/>
        <a:p>
          <a:endParaRPr lang="en-US"/>
        </a:p>
      </dgm:t>
    </dgm:pt>
  </dgm:ptLst>
  <dgm:cxnLst>
    <dgm:cxn modelId="{984676ED-E9BD-460D-BB75-5224E4CE796F}" type="presOf" srcId="{5AED454E-BEE9-47C7-885B-2B65FDD91120}" destId="{0216B540-DF1C-4CC5-907C-D9361BFCC6D3}" srcOrd="0" destOrd="0" presId="urn:microsoft.com/office/officeart/2005/8/layout/matrix1"/>
    <dgm:cxn modelId="{F19B44AB-9B21-4118-BEE0-EE05006A5283}" type="presOf" srcId="{69D79988-2858-446C-A571-866DDC57EB80}" destId="{9FA9FB96-2D9C-488C-AA11-DBB9211E0C70}" srcOrd="0" destOrd="0" presId="urn:microsoft.com/office/officeart/2005/8/layout/matrix1"/>
    <dgm:cxn modelId="{4DE81307-2CD7-45A4-AFE4-C141A0568D19}" srcId="{5AED454E-BEE9-47C7-885B-2B65FDD91120}" destId="{52E01799-CF6E-4EE1-BB9C-6AC5B8C9209B}" srcOrd="0" destOrd="0" parTransId="{1B654755-5BC2-4FAA-8F2E-22CCC2C32751}" sibTransId="{3194B304-396D-4A97-A149-90BAEFB736BA}"/>
    <dgm:cxn modelId="{92FCF76D-0407-44C9-96BE-BD740EB23E0E}" srcId="{52E01799-CF6E-4EE1-BB9C-6AC5B8C9209B}" destId="{5B10F2A9-90AA-4045-8EBC-552F32AE9E07}" srcOrd="0" destOrd="0" parTransId="{E29494AC-5E02-46B6-B334-3C3CB0963BBA}" sibTransId="{0D26A338-3A4E-4ADD-8F2D-0D25F906D2F6}"/>
    <dgm:cxn modelId="{244356D6-FD52-4E06-B8AF-9D52FDEAD69B}" srcId="{5AED454E-BEE9-47C7-885B-2B65FDD91120}" destId="{DD02421E-C6FB-4B46-BA1F-4E1A3A23E7EE}" srcOrd="1" destOrd="0" parTransId="{05831252-1DB6-4C06-8CF4-9E0DF21AEFFA}" sibTransId="{17D030F3-2AF4-456D-949E-7AAF148B794C}"/>
    <dgm:cxn modelId="{5D0BF01A-6115-46C0-BBA7-5565084133A1}" type="presOf" srcId="{5EEBFC01-1321-49A4-A002-B7C47288021A}" destId="{AB6F5ED7-EE34-4D0A-9CF3-444B3D862BD1}" srcOrd="1" destOrd="0" presId="urn:microsoft.com/office/officeart/2005/8/layout/matrix1"/>
    <dgm:cxn modelId="{750EE418-F11E-4C02-836E-A5BFDCA15AB4}" type="presOf" srcId="{69D79988-2858-446C-A571-866DDC57EB80}" destId="{1C5C4445-87D8-410F-B981-8DD6F4F9A8AE}" srcOrd="1" destOrd="0" presId="urn:microsoft.com/office/officeart/2005/8/layout/matrix1"/>
    <dgm:cxn modelId="{11280385-DBF2-4A77-A2D6-CB8D3B79CBE5}" type="presOf" srcId="{5EEBFC01-1321-49A4-A002-B7C47288021A}" destId="{5D789E73-3E52-480C-823D-A17462232278}" srcOrd="0" destOrd="0" presId="urn:microsoft.com/office/officeart/2005/8/layout/matrix1"/>
    <dgm:cxn modelId="{B234C7EB-053F-4C95-A004-73281B2226A2}" type="presOf" srcId="{52E01799-CF6E-4EE1-BB9C-6AC5B8C9209B}" destId="{2C3272C4-62F2-4654-9945-5C1AB7240EF1}" srcOrd="0" destOrd="0" presId="urn:microsoft.com/office/officeart/2005/8/layout/matrix1"/>
    <dgm:cxn modelId="{C9CCB887-C9AB-409E-9B95-812CDBB66AAD}" type="presOf" srcId="{5B10F2A9-90AA-4045-8EBC-552F32AE9E07}" destId="{E1B23DE1-F6E5-42A6-BD1C-CF822B811BF2}" srcOrd="0" destOrd="0" presId="urn:microsoft.com/office/officeart/2005/8/layout/matrix1"/>
    <dgm:cxn modelId="{041387C1-A718-4627-9B25-A19DD040E9FB}" type="presOf" srcId="{5B10F2A9-90AA-4045-8EBC-552F32AE9E07}" destId="{6DD6F1E3-A6A3-435C-BB46-2CD9FD01E900}" srcOrd="1" destOrd="0" presId="urn:microsoft.com/office/officeart/2005/8/layout/matrix1"/>
    <dgm:cxn modelId="{E3A249E8-53CD-4780-9A6F-0B57AC9B8565}" type="presOf" srcId="{00886D36-92AB-4FB4-B1E3-50766D829AC8}" destId="{DB226F61-8EAF-4FC2-A9DC-470CFAA0E3E1}" srcOrd="0" destOrd="0" presId="urn:microsoft.com/office/officeart/2005/8/layout/matrix1"/>
    <dgm:cxn modelId="{9479FC6D-5262-4B01-8632-C94942CDE25B}" type="presOf" srcId="{00886D36-92AB-4FB4-B1E3-50766D829AC8}" destId="{158A8A96-F019-4EC8-AD67-F1DCFF0C2784}" srcOrd="1" destOrd="0" presId="urn:microsoft.com/office/officeart/2005/8/layout/matrix1"/>
    <dgm:cxn modelId="{7B3D855E-8C15-4AAD-B191-2293FD3282E8}" srcId="{52E01799-CF6E-4EE1-BB9C-6AC5B8C9209B}" destId="{5EEBFC01-1321-49A4-A002-B7C47288021A}" srcOrd="2" destOrd="0" parTransId="{C11B51EE-AF59-4687-A633-DFD9CCCA6C2E}" sibTransId="{16B7F6D7-D879-48B9-9131-156BD61D4B50}"/>
    <dgm:cxn modelId="{2A2D82D9-EBAF-4326-8637-FBA08EC70A51}" srcId="{52E01799-CF6E-4EE1-BB9C-6AC5B8C9209B}" destId="{00886D36-92AB-4FB4-B1E3-50766D829AC8}" srcOrd="1" destOrd="0" parTransId="{F63F6574-12C1-45EB-88F1-4825F32D5C50}" sibTransId="{9D113658-98F0-4FA7-B641-2679A3979609}"/>
    <dgm:cxn modelId="{9FAD0199-B810-4E0A-A08B-EDAB5BE4DEF5}" srcId="{52E01799-CF6E-4EE1-BB9C-6AC5B8C9209B}" destId="{69D79988-2858-446C-A571-866DDC57EB80}" srcOrd="3" destOrd="0" parTransId="{70729247-94DF-4102-AE5F-7DDBB0E7050B}" sibTransId="{B6186B8C-F861-4C88-BB3E-98CD2DC295D5}"/>
    <dgm:cxn modelId="{6A562ABA-12DB-4741-86E1-0A791180B71E}" type="presParOf" srcId="{0216B540-DF1C-4CC5-907C-D9361BFCC6D3}" destId="{93E88F5E-7940-45A8-9C22-9513AC25AF35}" srcOrd="0" destOrd="0" presId="urn:microsoft.com/office/officeart/2005/8/layout/matrix1"/>
    <dgm:cxn modelId="{75DCE0F4-9F8F-4559-A32C-23775385BB9F}" type="presParOf" srcId="{93E88F5E-7940-45A8-9C22-9513AC25AF35}" destId="{E1B23DE1-F6E5-42A6-BD1C-CF822B811BF2}" srcOrd="0" destOrd="0" presId="urn:microsoft.com/office/officeart/2005/8/layout/matrix1"/>
    <dgm:cxn modelId="{28A23263-9EFB-40B3-9F03-89EB7C9ED654}" type="presParOf" srcId="{93E88F5E-7940-45A8-9C22-9513AC25AF35}" destId="{6DD6F1E3-A6A3-435C-BB46-2CD9FD01E900}" srcOrd="1" destOrd="0" presId="urn:microsoft.com/office/officeart/2005/8/layout/matrix1"/>
    <dgm:cxn modelId="{CED77F44-57B7-47A4-B67C-A48D4D4D1823}" type="presParOf" srcId="{93E88F5E-7940-45A8-9C22-9513AC25AF35}" destId="{DB226F61-8EAF-4FC2-A9DC-470CFAA0E3E1}" srcOrd="2" destOrd="0" presId="urn:microsoft.com/office/officeart/2005/8/layout/matrix1"/>
    <dgm:cxn modelId="{F850E168-16A5-4C68-8CE0-1E7F752CE9EC}" type="presParOf" srcId="{93E88F5E-7940-45A8-9C22-9513AC25AF35}" destId="{158A8A96-F019-4EC8-AD67-F1DCFF0C2784}" srcOrd="3" destOrd="0" presId="urn:microsoft.com/office/officeart/2005/8/layout/matrix1"/>
    <dgm:cxn modelId="{612DF3CA-B6B0-404F-AD86-98359BB3BB33}" type="presParOf" srcId="{93E88F5E-7940-45A8-9C22-9513AC25AF35}" destId="{5D789E73-3E52-480C-823D-A17462232278}" srcOrd="4" destOrd="0" presId="urn:microsoft.com/office/officeart/2005/8/layout/matrix1"/>
    <dgm:cxn modelId="{E959403E-344C-4FB7-94D1-D347834769D5}" type="presParOf" srcId="{93E88F5E-7940-45A8-9C22-9513AC25AF35}" destId="{AB6F5ED7-EE34-4D0A-9CF3-444B3D862BD1}" srcOrd="5" destOrd="0" presId="urn:microsoft.com/office/officeart/2005/8/layout/matrix1"/>
    <dgm:cxn modelId="{8DE6262E-8CE4-437C-8E53-4B09E4B55A8E}" type="presParOf" srcId="{93E88F5E-7940-45A8-9C22-9513AC25AF35}" destId="{9FA9FB96-2D9C-488C-AA11-DBB9211E0C70}" srcOrd="6" destOrd="0" presId="urn:microsoft.com/office/officeart/2005/8/layout/matrix1"/>
    <dgm:cxn modelId="{972F2AE5-2B27-4C83-8DB4-E320673EB099}" type="presParOf" srcId="{93E88F5E-7940-45A8-9C22-9513AC25AF35}" destId="{1C5C4445-87D8-410F-B981-8DD6F4F9A8AE}" srcOrd="7" destOrd="0" presId="urn:microsoft.com/office/officeart/2005/8/layout/matrix1"/>
    <dgm:cxn modelId="{C0E14F34-A9E0-4890-8565-FE07E1CFE041}" type="presParOf" srcId="{0216B540-DF1C-4CC5-907C-D9361BFCC6D3}" destId="{2C3272C4-62F2-4654-9945-5C1AB7240EF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C6024E-5746-44A1-8836-1D07A3E7D399}" type="datetimeFigureOut">
              <a:rPr lang="en-US" smtClean="0"/>
              <a:pPr/>
              <a:t>3/27/2013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E4ED47-2CC2-4ACC-B063-CEA1B71DC773}" type="slidenum">
              <a:rPr lang="en-US" smtClean="0"/>
              <a:pPr/>
              <a:t>‹#›</a:t>
            </a:fld>
            <a:endParaRPr lang="en-US" dirty="0"/>
          </a:p>
        </p:txBody>
      </p:sp>
    </p:spTree>
    <p:extLst>
      <p:ext uri="{BB962C8B-B14F-4D97-AF65-F5344CB8AC3E}">
        <p14:creationId xmlns:p14="http://schemas.microsoft.com/office/powerpoint/2010/main" val="108266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280AB-4069-4B19-A498-22FD777C3E14}" type="datetimeFigureOut">
              <a:rPr lang="en-US" smtClean="0"/>
              <a:pPr/>
              <a:t>3/27/2013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AA5E4-BAA7-424A-BE4D-EE4FB0BB4A80}" type="slidenum">
              <a:rPr lang="en-US" smtClean="0"/>
              <a:pPr/>
              <a:t>‹#›</a:t>
            </a:fld>
            <a:endParaRPr lang="en-US" dirty="0"/>
          </a:p>
        </p:txBody>
      </p:sp>
    </p:spTree>
    <p:extLst>
      <p:ext uri="{BB962C8B-B14F-4D97-AF65-F5344CB8AC3E}">
        <p14:creationId xmlns:p14="http://schemas.microsoft.com/office/powerpoint/2010/main" val="456457299"/>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5"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6" algn="l" defTabSz="914310" rtl="0" eaLnBrk="1" latinLnBrk="0" hangingPunct="1">
      <a:defRPr sz="1200" kern="1200">
        <a:solidFill>
          <a:schemeClr val="tx1"/>
        </a:solidFill>
        <a:latin typeface="+mn-lt"/>
        <a:ea typeface="+mn-ea"/>
        <a:cs typeface="+mn-cs"/>
      </a:defRPr>
    </a:lvl4pPr>
    <a:lvl5pPr marL="1828622" algn="l" defTabSz="914310" rtl="0" eaLnBrk="1" latinLnBrk="0" hangingPunct="1">
      <a:defRPr sz="1200" kern="1200">
        <a:solidFill>
          <a:schemeClr val="tx1"/>
        </a:solidFill>
        <a:latin typeface="+mn-lt"/>
        <a:ea typeface="+mn-ea"/>
        <a:cs typeface="+mn-cs"/>
      </a:defRPr>
    </a:lvl5pPr>
    <a:lvl6pPr marL="2285777" algn="l" defTabSz="914310" rtl="0" eaLnBrk="1" latinLnBrk="0" hangingPunct="1">
      <a:defRPr sz="1200" kern="1200">
        <a:solidFill>
          <a:schemeClr val="tx1"/>
        </a:solidFill>
        <a:latin typeface="+mn-lt"/>
        <a:ea typeface="+mn-ea"/>
        <a:cs typeface="+mn-cs"/>
      </a:defRPr>
    </a:lvl6pPr>
    <a:lvl7pPr marL="2742932" algn="l" defTabSz="914310" rtl="0" eaLnBrk="1" latinLnBrk="0" hangingPunct="1">
      <a:defRPr sz="1200" kern="1200">
        <a:solidFill>
          <a:schemeClr val="tx1"/>
        </a:solidFill>
        <a:latin typeface="+mn-lt"/>
        <a:ea typeface="+mn-ea"/>
        <a:cs typeface="+mn-cs"/>
      </a:defRPr>
    </a:lvl7pPr>
    <a:lvl8pPr marL="3200087" algn="l" defTabSz="914310" rtl="0" eaLnBrk="1" latinLnBrk="0" hangingPunct="1">
      <a:defRPr sz="1200" kern="1200">
        <a:solidFill>
          <a:schemeClr val="tx1"/>
        </a:solidFill>
        <a:latin typeface="+mn-lt"/>
        <a:ea typeface="+mn-ea"/>
        <a:cs typeface="+mn-cs"/>
      </a:defRPr>
    </a:lvl8pPr>
    <a:lvl9pPr marL="3657243"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147" name="Rectangle 3"/>
          <p:cNvSpPr>
            <a:spLocks noGrp="1"/>
          </p:cNvSpPr>
          <p:nvPr>
            <p:ph type="body" idx="1"/>
          </p:nvPr>
        </p:nvSpPr>
        <p:spPr bwMode="auto">
          <a:noFill/>
        </p:spPr>
        <p:txBody>
          <a:bodyPr/>
          <a:lstStyle/>
          <a:p>
            <a:pPr eaLnBrk="1" hangingPunct="1"/>
            <a:endParaRPr lang="en-US" dirty="0"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1200" b="1" dirty="0" smtClean="0">
                <a:solidFill>
                  <a:schemeClr val="tx2"/>
                </a:solidFill>
              </a:rPr>
              <a:t>GS1 US</a:t>
            </a:r>
            <a:r>
              <a:rPr lang="en-US" sz="1200" b="1" baseline="30000" dirty="0" smtClean="0">
                <a:solidFill>
                  <a:schemeClr val="tx2"/>
                </a:solidFill>
              </a:rPr>
              <a:t>®</a:t>
            </a:r>
            <a:r>
              <a:rPr lang="en-US" sz="1200" b="1" dirty="0" smtClean="0">
                <a:solidFill>
                  <a:schemeClr val="tx2"/>
                </a:solidFill>
              </a:rPr>
              <a:t> EPC Item Level Readiness Program</a:t>
            </a:r>
            <a:r>
              <a:rPr lang="en-US" sz="1200" b="1" dirty="0" smtClean="0"/>
              <a:t/>
            </a:r>
            <a:br>
              <a:rPr lang="en-US" sz="1200" b="1" dirty="0" smtClean="0"/>
            </a:br>
            <a:r>
              <a:rPr lang="en-US" sz="1200" dirty="0" smtClean="0">
                <a:solidFill>
                  <a:srgbClr val="4C4C4C"/>
                </a:solidFill>
              </a:rPr>
              <a:t>Provides the education, tools, and community support necessary to move businesses forward as they prepare for EPC-enabled RFID adoption</a:t>
            </a:r>
          </a:p>
          <a:p>
            <a:pPr>
              <a:spcBef>
                <a:spcPts val="1800"/>
              </a:spcBef>
            </a:pPr>
            <a:r>
              <a:rPr lang="en-US" sz="1200" b="1" dirty="0" smtClean="0">
                <a:solidFill>
                  <a:srgbClr val="F26334"/>
                </a:solidFill>
              </a:rPr>
              <a:t>The Item Level RFID Initiative (ILRI)</a:t>
            </a:r>
            <a:br>
              <a:rPr lang="en-US" sz="1200" b="1" dirty="0" smtClean="0">
                <a:solidFill>
                  <a:srgbClr val="F26334"/>
                </a:solidFill>
              </a:rPr>
            </a:br>
            <a:r>
              <a:rPr lang="en-US" sz="1200" dirty="0" smtClean="0">
                <a:solidFill>
                  <a:srgbClr val="4C4C4C"/>
                </a:solidFill>
              </a:rPr>
              <a:t>Establishes a course of action for the adoption of </a:t>
            </a:r>
            <a:br>
              <a:rPr lang="en-US" sz="1200" dirty="0" smtClean="0">
                <a:solidFill>
                  <a:srgbClr val="4C4C4C"/>
                </a:solidFill>
              </a:rPr>
            </a:br>
            <a:r>
              <a:rPr lang="en-US" sz="1200" dirty="0" smtClean="0">
                <a:solidFill>
                  <a:srgbClr val="4C4C4C"/>
                </a:solidFill>
              </a:rPr>
              <a:t>EPC-enabled RFID technology throughout the retail supply chain</a:t>
            </a:r>
          </a:p>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5</a:t>
            </a:fld>
            <a:endParaRPr lang="en-US" dirty="0"/>
          </a:p>
        </p:txBody>
      </p:sp>
    </p:spTree>
    <p:extLst>
      <p:ext uri="{BB962C8B-B14F-4D97-AF65-F5344CB8AC3E}">
        <p14:creationId xmlns:p14="http://schemas.microsoft.com/office/powerpoint/2010/main" val="395054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1200"/>
              </a:spcBef>
            </a:pPr>
            <a:r>
              <a:rPr lang="en-US" sz="2200" b="1" dirty="0" smtClean="0">
                <a:solidFill>
                  <a:srgbClr val="F26334"/>
                </a:solidFill>
              </a:rPr>
              <a:t>GS1 Healthcare US</a:t>
            </a:r>
          </a:p>
          <a:p>
            <a:pPr lvl="1">
              <a:spcBef>
                <a:spcPts val="300"/>
              </a:spcBef>
            </a:pPr>
            <a:r>
              <a:rPr lang="en-US" sz="2200" dirty="0" smtClean="0">
                <a:solidFill>
                  <a:schemeClr val="tx1"/>
                </a:solidFill>
              </a:rPr>
              <a:t>Driving the adoption and implementation of GS1 Standards to improve patient safety and supply chain efficiency since 2008 </a:t>
            </a:r>
          </a:p>
          <a:p>
            <a:pPr lvl="1">
              <a:spcBef>
                <a:spcPts val="300"/>
              </a:spcBef>
            </a:pPr>
            <a:r>
              <a:rPr lang="en-US" sz="2200" dirty="0" smtClean="0">
                <a:solidFill>
                  <a:schemeClr val="tx1"/>
                </a:solidFill>
              </a:rPr>
              <a:t>Bringing together members from all segments of the U.S. healthcare industry to </a:t>
            </a:r>
            <a:r>
              <a:rPr lang="en-US" sz="2200" dirty="0" smtClean="0">
                <a:solidFill>
                  <a:srgbClr val="4C4C4C"/>
                </a:solidFill>
              </a:rPr>
              <a:t>address the most pressing supply chain issues </a:t>
            </a:r>
          </a:p>
          <a:p>
            <a:pPr>
              <a:spcBef>
                <a:spcPts val="1200"/>
              </a:spcBef>
            </a:pPr>
            <a:r>
              <a:rPr lang="en-US" sz="2200" b="1" dirty="0" smtClean="0">
                <a:solidFill>
                  <a:srgbClr val="F26334"/>
                </a:solidFill>
              </a:rPr>
              <a:t>2010 and 2012 Sunrise Dates</a:t>
            </a:r>
            <a:br>
              <a:rPr lang="en-US" sz="2200" b="1" dirty="0" smtClean="0">
                <a:solidFill>
                  <a:srgbClr val="F26334"/>
                </a:solidFill>
              </a:rPr>
            </a:br>
            <a:r>
              <a:rPr lang="en-US" sz="2400" dirty="0" smtClean="0">
                <a:solidFill>
                  <a:srgbClr val="4C4C4C"/>
                </a:solidFill>
              </a:rPr>
              <a:t>To accelerate wide-scale adoption of GS1 Standards, "sunrise" dates were established by the industry:</a:t>
            </a:r>
            <a:r>
              <a:rPr lang="en-US" sz="2200" dirty="0" smtClean="0">
                <a:solidFill>
                  <a:srgbClr val="4C4C4C"/>
                </a:solidFill>
              </a:rPr>
              <a:t> </a:t>
            </a:r>
          </a:p>
          <a:p>
            <a:pPr lvl="1">
              <a:spcBef>
                <a:spcPts val="300"/>
              </a:spcBef>
            </a:pPr>
            <a:r>
              <a:rPr lang="en-US" dirty="0" smtClean="0">
                <a:solidFill>
                  <a:schemeClr val="tx2"/>
                </a:solidFill>
              </a:rPr>
              <a:t>2010 for location identification (Global Location Number – GLN) </a:t>
            </a:r>
          </a:p>
          <a:p>
            <a:pPr lvl="1">
              <a:spcBef>
                <a:spcPts val="300"/>
              </a:spcBef>
            </a:pPr>
            <a:r>
              <a:rPr lang="en-US" dirty="0" smtClean="0">
                <a:solidFill>
                  <a:schemeClr val="tx2"/>
                </a:solidFill>
              </a:rPr>
              <a:t>2012 for product identification (Global Trade Item Number – GTIN)</a:t>
            </a:r>
          </a:p>
          <a:p>
            <a:pPr>
              <a:spcBef>
                <a:spcPts val="1200"/>
              </a:spcBef>
            </a:pPr>
            <a:r>
              <a:rPr lang="en-US" sz="2000" b="1" dirty="0" smtClean="0">
                <a:solidFill>
                  <a:schemeClr val="tx2"/>
                </a:solidFill>
              </a:rPr>
              <a:t>2015 Readiness and FDA Track and Trace Initiatives</a:t>
            </a:r>
          </a:p>
          <a:p>
            <a:pPr marL="228577" lvl="1" indent="0">
              <a:spcBef>
                <a:spcPts val="300"/>
              </a:spcBef>
              <a:buNone/>
            </a:pPr>
            <a:r>
              <a:rPr lang="en-US" sz="2000" dirty="0" smtClean="0">
                <a:solidFill>
                  <a:schemeClr val="tx1"/>
                </a:solidFill>
              </a:rPr>
              <a:t>GS1 Healthcare US works with members of the U.S. pharmaceutical industry to help prepare companies for product serialization, 2015 state drug pedigree requirements, and FDA track and trace initiatives using GS1 Standards.</a:t>
            </a:r>
          </a:p>
          <a:p>
            <a:pPr>
              <a:spcBef>
                <a:spcPts val="1200"/>
              </a:spcBef>
            </a:pPr>
            <a:r>
              <a:rPr lang="en-US" sz="2000" b="1" dirty="0" smtClean="0">
                <a:solidFill>
                  <a:schemeClr val="tx2"/>
                </a:solidFill>
              </a:rPr>
              <a:t>FDA Unique Device Identification (UDI) for Medical Devices</a:t>
            </a:r>
          </a:p>
          <a:p>
            <a:pPr lvl="1">
              <a:spcBef>
                <a:spcPts val="300"/>
              </a:spcBef>
            </a:pPr>
            <a:r>
              <a:rPr lang="en-US" sz="2000" dirty="0" smtClean="0">
                <a:solidFill>
                  <a:schemeClr val="tx1"/>
                </a:solidFill>
              </a:rPr>
              <a:t>The proposed FDA UDI regulation aims to transform disparate medical identification methods into a standardized system.</a:t>
            </a:r>
          </a:p>
          <a:p>
            <a:pPr lvl="1">
              <a:spcBef>
                <a:spcPts val="300"/>
              </a:spcBef>
            </a:pPr>
            <a:r>
              <a:rPr lang="en-US" sz="2000" dirty="0" smtClean="0">
                <a:solidFill>
                  <a:schemeClr val="tx1"/>
                </a:solidFill>
              </a:rPr>
              <a:t>The GS1 GTIN provides the foundation for companies to meet these requirements.</a:t>
            </a:r>
          </a:p>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6</a:t>
            </a:fld>
            <a:endParaRPr lang="en-US" dirty="0"/>
          </a:p>
        </p:txBody>
      </p:sp>
    </p:spTree>
    <p:extLst>
      <p:ext uri="{BB962C8B-B14F-4D97-AF65-F5344CB8AC3E}">
        <p14:creationId xmlns:p14="http://schemas.microsoft.com/office/powerpoint/2010/main" val="118489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1200" b="1" dirty="0" smtClean="0">
                <a:solidFill>
                  <a:schemeClr val="tx2"/>
                </a:solidFill>
              </a:rPr>
              <a:t>Foodservice GS1 US Standards Initiative</a:t>
            </a:r>
            <a:br>
              <a:rPr lang="en-US" sz="1200" b="1" dirty="0" smtClean="0">
                <a:solidFill>
                  <a:schemeClr val="tx2"/>
                </a:solidFill>
              </a:rPr>
            </a:br>
            <a:r>
              <a:rPr lang="en-US" sz="1200" dirty="0" smtClean="0">
                <a:solidFill>
                  <a:schemeClr val="tx1"/>
                </a:solidFill>
              </a:rPr>
              <a:t>Driving the adoption and implementation of GS1 Standards within the foodservice supply chain since 2009, with the goal of 75 percent of the industry (measured by revenue) using GS1 Standards by 2015</a:t>
            </a:r>
          </a:p>
          <a:p>
            <a:pPr>
              <a:spcBef>
                <a:spcPts val="1800"/>
              </a:spcBef>
            </a:pPr>
            <a:r>
              <a:rPr lang="en-US" sz="1200" b="1" dirty="0" smtClean="0">
                <a:solidFill>
                  <a:srgbClr val="F26334"/>
                </a:solidFill>
              </a:rPr>
              <a:t>FDA Food Safety Modernization Act (FSMA)</a:t>
            </a:r>
            <a:br>
              <a:rPr lang="en-US" sz="1200" b="1" dirty="0" smtClean="0">
                <a:solidFill>
                  <a:srgbClr val="F26334"/>
                </a:solidFill>
              </a:rPr>
            </a:br>
            <a:r>
              <a:rPr lang="en-US" sz="1200" dirty="0" smtClean="0">
                <a:solidFill>
                  <a:schemeClr val="tx1"/>
                </a:solidFill>
              </a:rPr>
              <a:t>Focuses on the creation of a new food safety system with broad preventative measures and accountability</a:t>
            </a:r>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8</a:t>
            </a:fld>
            <a:endParaRPr lang="en-US" dirty="0"/>
          </a:p>
        </p:txBody>
      </p:sp>
    </p:spTree>
    <p:extLst>
      <p:ext uri="{BB962C8B-B14F-4D97-AF65-F5344CB8AC3E}">
        <p14:creationId xmlns:p14="http://schemas.microsoft.com/office/powerpoint/2010/main" val="347499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ts val="1200"/>
              </a:spcBef>
            </a:pPr>
            <a:r>
              <a:rPr lang="en-US" sz="1200" b="1" dirty="0" smtClean="0">
                <a:solidFill>
                  <a:srgbClr val="F26334"/>
                </a:solidFill>
              </a:rPr>
              <a:t>FDA Food Safety Modernization Act (FSMA)</a:t>
            </a:r>
            <a:br>
              <a:rPr lang="en-US" sz="1200" b="1" dirty="0" smtClean="0">
                <a:solidFill>
                  <a:srgbClr val="F26334"/>
                </a:solidFill>
              </a:rPr>
            </a:br>
            <a:r>
              <a:rPr lang="en-US" sz="1200" dirty="0" smtClean="0">
                <a:solidFill>
                  <a:schemeClr val="tx1"/>
                </a:solidFill>
              </a:rPr>
              <a:t>Focuses on the creation of a new food safety system with broad preventative measures and accountability</a:t>
            </a:r>
          </a:p>
          <a:p>
            <a:pPr>
              <a:spcBef>
                <a:spcPts val="1200"/>
              </a:spcBef>
            </a:pPr>
            <a:r>
              <a:rPr lang="en-US" sz="1200" b="1" dirty="0" smtClean="0">
                <a:solidFill>
                  <a:schemeClr val="tx2"/>
                </a:solidFill>
              </a:rPr>
              <a:t>Produce Traceability Initiative (PTI)</a:t>
            </a:r>
            <a:br>
              <a:rPr lang="en-US" sz="1200" b="1" dirty="0" smtClean="0">
                <a:solidFill>
                  <a:schemeClr val="tx2"/>
                </a:solidFill>
              </a:rPr>
            </a:br>
            <a:r>
              <a:rPr lang="en-US" sz="1200" dirty="0" smtClean="0">
                <a:solidFill>
                  <a:schemeClr val="tx1"/>
                </a:solidFill>
              </a:rPr>
              <a:t>A voluntary, wide-reaching industry initiative recommending supply chain-wide adoption of electronic traceability for every case of produce by the year 2012</a:t>
            </a:r>
          </a:p>
          <a:p>
            <a:pPr>
              <a:spcBef>
                <a:spcPts val="1200"/>
              </a:spcBef>
            </a:pPr>
            <a:r>
              <a:rPr lang="en-US" sz="1200" b="1" dirty="0" smtClean="0">
                <a:solidFill>
                  <a:srgbClr val="F26334"/>
                </a:solidFill>
              </a:rPr>
              <a:t>GS1 </a:t>
            </a:r>
            <a:r>
              <a:rPr lang="en-US" sz="1200" b="1" dirty="0" err="1" smtClean="0">
                <a:solidFill>
                  <a:srgbClr val="F26334"/>
                </a:solidFill>
              </a:rPr>
              <a:t>DataBar</a:t>
            </a:r>
            <a:r>
              <a:rPr lang="en-US" sz="1200" b="1" dirty="0" smtClean="0">
                <a:solidFill>
                  <a:srgbClr val="F26334"/>
                </a:solidFill>
              </a:rPr>
              <a:t> for Produce</a:t>
            </a:r>
            <a:br>
              <a:rPr lang="en-US" sz="1200" b="1" dirty="0" smtClean="0">
                <a:solidFill>
                  <a:srgbClr val="F26334"/>
                </a:solidFill>
              </a:rPr>
            </a:br>
            <a:r>
              <a:rPr lang="en-US" sz="1200" dirty="0" smtClean="0">
                <a:solidFill>
                  <a:schemeClr val="tx1"/>
                </a:solidFill>
              </a:rPr>
              <a:t>GS1 US recommends that retailers selling loose produce begin implementing point-of-sale hardware and software systems to scan and process GS1 </a:t>
            </a:r>
            <a:r>
              <a:rPr lang="en-US" sz="1200" dirty="0" err="1" smtClean="0">
                <a:solidFill>
                  <a:schemeClr val="tx1"/>
                </a:solidFill>
              </a:rPr>
              <a:t>DataBar</a:t>
            </a:r>
            <a:r>
              <a:rPr lang="en-US" sz="1200" dirty="0" smtClean="0">
                <a:solidFill>
                  <a:schemeClr val="tx1"/>
                </a:solidFill>
              </a:rPr>
              <a:t> barcodes and 14-digit Global Trade Item Numbers.</a:t>
            </a:r>
          </a:p>
          <a:p>
            <a:pPr>
              <a:spcBef>
                <a:spcPts val="1200"/>
              </a:spcBef>
            </a:pPr>
            <a:r>
              <a:rPr lang="en-US" sz="1200" b="1" dirty="0" smtClean="0">
                <a:solidFill>
                  <a:srgbClr val="F26334"/>
                </a:solidFill>
              </a:rPr>
              <a:t>Business-to-Consumer (B2C) Alliance</a:t>
            </a:r>
            <a:br>
              <a:rPr lang="en-US" sz="1200" b="1" dirty="0" smtClean="0">
                <a:solidFill>
                  <a:srgbClr val="F26334"/>
                </a:solidFill>
              </a:rPr>
            </a:br>
            <a:r>
              <a:rPr lang="en-US" sz="1200" dirty="0" smtClean="0">
                <a:solidFill>
                  <a:srgbClr val="4C4C4C"/>
                </a:solidFill>
              </a:rPr>
              <a:t>Brings together leading consumer brands, technology providers, and retailers to find effective solutions for sharing accurate and authentic product information</a:t>
            </a:r>
          </a:p>
          <a:p>
            <a:pPr>
              <a:spcBef>
                <a:spcPts val="1200"/>
              </a:spcBef>
            </a:pPr>
            <a:r>
              <a:rPr lang="en-US" sz="1200" b="1" dirty="0" smtClean="0">
                <a:solidFill>
                  <a:srgbClr val="F26334"/>
                </a:solidFill>
              </a:rPr>
              <a:t>GS1 </a:t>
            </a:r>
            <a:r>
              <a:rPr lang="en-US" sz="1200" b="1" dirty="0" err="1" smtClean="0">
                <a:solidFill>
                  <a:srgbClr val="F26334"/>
                </a:solidFill>
              </a:rPr>
              <a:t>DataBar</a:t>
            </a:r>
            <a:r>
              <a:rPr lang="en-US" sz="1200" b="1" dirty="0" smtClean="0">
                <a:solidFill>
                  <a:srgbClr val="F26334"/>
                </a:solidFill>
              </a:rPr>
              <a:t> for Coupons</a:t>
            </a:r>
            <a:br>
              <a:rPr lang="en-US" sz="1200" b="1" dirty="0" smtClean="0">
                <a:solidFill>
                  <a:srgbClr val="F26334"/>
                </a:solidFill>
              </a:rPr>
            </a:br>
            <a:r>
              <a:rPr lang="en-US" sz="1200" dirty="0" smtClean="0">
                <a:solidFill>
                  <a:schemeClr val="tx1"/>
                </a:solidFill>
              </a:rPr>
              <a:t>The Grocery Manufacturers Association Joint Industry Coupon Committee and GS1 US recommend that manufacturers’ coupons carry a GS1 </a:t>
            </a:r>
            <a:r>
              <a:rPr lang="en-US" sz="1200" dirty="0" err="1" smtClean="0">
                <a:solidFill>
                  <a:schemeClr val="tx1"/>
                </a:solidFill>
              </a:rPr>
              <a:t>DataBar</a:t>
            </a:r>
            <a:r>
              <a:rPr lang="en-US" sz="1200" dirty="0" smtClean="0">
                <a:solidFill>
                  <a:schemeClr val="tx1"/>
                </a:solidFill>
              </a:rPr>
              <a:t> barcode aligning more granular and more accurate information, as well as increasing efficiency at point-of-sale.</a:t>
            </a:r>
          </a:p>
          <a:p>
            <a:pPr>
              <a:spcBef>
                <a:spcPts val="1200"/>
              </a:spcBef>
            </a:pPr>
            <a:r>
              <a:rPr lang="en-US" sz="1200" b="1" dirty="0" smtClean="0">
                <a:solidFill>
                  <a:srgbClr val="F26334"/>
                </a:solidFill>
              </a:rPr>
              <a:t>Rapid Recall Exchange™</a:t>
            </a:r>
            <a:br>
              <a:rPr lang="en-US" sz="1200" b="1" dirty="0" smtClean="0">
                <a:solidFill>
                  <a:srgbClr val="F26334"/>
                </a:solidFill>
              </a:rPr>
            </a:br>
            <a:r>
              <a:rPr lang="en-US" sz="1200" dirty="0" smtClean="0">
                <a:solidFill>
                  <a:srgbClr val="4C4C4C"/>
                </a:solidFill>
              </a:rPr>
              <a:t>An online solution that applies industry expertise and best practices to standardize product recall notifications</a:t>
            </a:r>
          </a:p>
          <a:p>
            <a:pPr>
              <a:spcBef>
                <a:spcPts val="1200"/>
              </a:spcBef>
            </a:pPr>
            <a:r>
              <a:rPr lang="en-US" sz="1200" b="1" dirty="0" smtClean="0">
                <a:solidFill>
                  <a:schemeClr val="tx2"/>
                </a:solidFill>
              </a:rPr>
              <a:t>The Global Data Synchronization Network™ (GDSN</a:t>
            </a:r>
            <a:r>
              <a:rPr lang="en-US" sz="1200" b="1" baseline="30000" dirty="0" smtClean="0">
                <a:solidFill>
                  <a:schemeClr val="tx2"/>
                </a:solidFill>
              </a:rPr>
              <a:t>®</a:t>
            </a:r>
            <a:r>
              <a:rPr lang="en-US" sz="1200" b="1" dirty="0" smtClean="0">
                <a:solidFill>
                  <a:schemeClr val="tx2"/>
                </a:solidFill>
              </a:rPr>
              <a:t>)</a:t>
            </a:r>
          </a:p>
          <a:p>
            <a:pPr marL="0" indent="0">
              <a:spcBef>
                <a:spcPts val="1200"/>
              </a:spcBef>
              <a:buNone/>
            </a:pPr>
            <a:endParaRPr lang="en-US" sz="1200" dirty="0" smtClean="0">
              <a:solidFill>
                <a:srgbClr val="4C4C4C"/>
              </a:solidFill>
            </a:endParaRPr>
          </a:p>
          <a:p>
            <a:pPr>
              <a:spcBef>
                <a:spcPts val="1200"/>
              </a:spcBef>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9</a:t>
            </a:fld>
            <a:endParaRPr lang="en-US" dirty="0"/>
          </a:p>
        </p:txBody>
      </p:sp>
    </p:spTree>
    <p:extLst>
      <p:ext uri="{BB962C8B-B14F-4D97-AF65-F5344CB8AC3E}">
        <p14:creationId xmlns:p14="http://schemas.microsoft.com/office/powerpoint/2010/main" val="23598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1200"/>
              </a:spcBef>
            </a:pPr>
            <a:r>
              <a:rPr lang="en-US" b="1" dirty="0" smtClean="0">
                <a:solidFill>
                  <a:schemeClr val="tx2"/>
                </a:solidFill>
              </a:rPr>
              <a:t>Produce Traceability Initiative (PTI)</a:t>
            </a:r>
            <a:br>
              <a:rPr lang="en-US" b="1" dirty="0" smtClean="0">
                <a:solidFill>
                  <a:schemeClr val="tx2"/>
                </a:solidFill>
              </a:rPr>
            </a:br>
            <a:r>
              <a:rPr lang="en-US" dirty="0" smtClean="0">
                <a:solidFill>
                  <a:schemeClr val="tx1"/>
                </a:solidFill>
              </a:rPr>
              <a:t>A voluntary, wide-reaching industry initiative recommending supply chain-wide adoption of electronic traceability for every case of produce by the year 2012</a:t>
            </a:r>
          </a:p>
          <a:p>
            <a:pPr>
              <a:spcBef>
                <a:spcPts val="1200"/>
              </a:spcBef>
            </a:pPr>
            <a:r>
              <a:rPr lang="en-US" b="1" dirty="0" smtClean="0">
                <a:solidFill>
                  <a:srgbClr val="F26334"/>
                </a:solidFill>
              </a:rPr>
              <a:t>GS1 </a:t>
            </a:r>
            <a:r>
              <a:rPr lang="en-US" b="1" dirty="0" err="1" smtClean="0">
                <a:solidFill>
                  <a:srgbClr val="F26334"/>
                </a:solidFill>
              </a:rPr>
              <a:t>DataBar</a:t>
            </a:r>
            <a:r>
              <a:rPr lang="en-US" b="1" dirty="0" smtClean="0">
                <a:solidFill>
                  <a:srgbClr val="F26334"/>
                </a:solidFill>
              </a:rPr>
              <a:t> for Produce</a:t>
            </a:r>
            <a:br>
              <a:rPr lang="en-US" b="1" dirty="0" smtClean="0">
                <a:solidFill>
                  <a:srgbClr val="F26334"/>
                </a:solidFill>
              </a:rPr>
            </a:br>
            <a:r>
              <a:rPr lang="en-US" dirty="0" smtClean="0">
                <a:solidFill>
                  <a:schemeClr val="tx1"/>
                </a:solidFill>
              </a:rPr>
              <a:t>GS1 US recommends that retailers selling loose produce begin implementing point-of-sale hardware and software systems to scan and process GS1 </a:t>
            </a:r>
            <a:r>
              <a:rPr lang="en-US" dirty="0" err="1" smtClean="0">
                <a:solidFill>
                  <a:schemeClr val="tx1"/>
                </a:solidFill>
              </a:rPr>
              <a:t>DataBar</a:t>
            </a:r>
            <a:r>
              <a:rPr lang="en-US" dirty="0" smtClean="0">
                <a:solidFill>
                  <a:schemeClr val="tx1"/>
                </a:solidFill>
              </a:rPr>
              <a:t> barcodes and 14-digit Global Trade Item Numbers.</a:t>
            </a:r>
          </a:p>
          <a:p>
            <a:pPr>
              <a:spcBef>
                <a:spcPts val="1200"/>
              </a:spcBef>
            </a:pPr>
            <a:r>
              <a:rPr lang="en-US" b="1" dirty="0" smtClean="0">
                <a:solidFill>
                  <a:schemeClr val="tx2"/>
                </a:solidFill>
              </a:rPr>
              <a:t>GS1 </a:t>
            </a:r>
            <a:r>
              <a:rPr lang="en-US" b="1" dirty="0" err="1" smtClean="0">
                <a:solidFill>
                  <a:schemeClr val="tx2"/>
                </a:solidFill>
              </a:rPr>
              <a:t>DataBar</a:t>
            </a:r>
            <a:r>
              <a:rPr lang="en-US" b="1" dirty="0" smtClean="0">
                <a:solidFill>
                  <a:schemeClr val="tx2"/>
                </a:solidFill>
              </a:rPr>
              <a:t> 2014 Sunrise for Other Fresh Food Categories</a:t>
            </a:r>
            <a:r>
              <a:rPr lang="en-US" dirty="0" smtClean="0">
                <a:solidFill>
                  <a:schemeClr val="tx2"/>
                </a:solidFill>
              </a:rPr>
              <a:t/>
            </a:r>
            <a:br>
              <a:rPr lang="en-US" dirty="0" smtClean="0">
                <a:solidFill>
                  <a:schemeClr val="tx2"/>
                </a:solidFill>
              </a:rPr>
            </a:br>
            <a:r>
              <a:rPr lang="en-US" dirty="0" smtClean="0">
                <a:solidFill>
                  <a:schemeClr val="tx1"/>
                </a:solidFill>
              </a:rPr>
              <a:t>GS1 US recommends all other retailers consider preparing point-of-sale hardware and software systems to scan and process GS1 </a:t>
            </a:r>
            <a:r>
              <a:rPr lang="en-US" dirty="0" err="1" smtClean="0">
                <a:solidFill>
                  <a:schemeClr val="tx1"/>
                </a:solidFill>
              </a:rPr>
              <a:t>DataBar</a:t>
            </a:r>
            <a:r>
              <a:rPr lang="en-US" dirty="0" smtClean="0">
                <a:solidFill>
                  <a:schemeClr val="tx1"/>
                </a:solidFill>
              </a:rPr>
              <a:t> barcodes and 14-digit Global Trade Item Numbers by January 1, 2014.</a:t>
            </a:r>
          </a:p>
          <a:p>
            <a:pPr>
              <a:spcBef>
                <a:spcPts val="900"/>
              </a:spcBef>
            </a:pPr>
            <a:r>
              <a:rPr lang="en-US" b="1" dirty="0" smtClean="0">
                <a:solidFill>
                  <a:srgbClr val="F26334"/>
                </a:solidFill>
              </a:rPr>
              <a:t>Food Safety Modernization Act (FSMA)</a:t>
            </a:r>
            <a:r>
              <a:rPr lang="en-US" dirty="0" smtClean="0"/>
              <a:t/>
            </a:r>
            <a:br>
              <a:rPr lang="en-US" dirty="0" smtClean="0"/>
            </a:br>
            <a:r>
              <a:rPr lang="en-US" dirty="0" smtClean="0">
                <a:solidFill>
                  <a:schemeClr val="tx1"/>
                </a:solidFill>
              </a:rPr>
              <a:t>Focuses on the creation of a new food safety system with broad preventative measures and accountability</a:t>
            </a:r>
          </a:p>
          <a:p>
            <a:pPr>
              <a:spcBef>
                <a:spcPts val="900"/>
              </a:spcBef>
            </a:pPr>
            <a:r>
              <a:rPr lang="en-US" b="1" dirty="0" smtClean="0">
                <a:solidFill>
                  <a:srgbClr val="F26334"/>
                </a:solidFill>
              </a:rPr>
              <a:t>Traceability for Seafood</a:t>
            </a:r>
            <a:br>
              <a:rPr lang="en-US" b="1" dirty="0" smtClean="0">
                <a:solidFill>
                  <a:srgbClr val="F26334"/>
                </a:solidFill>
              </a:rPr>
            </a:br>
            <a:r>
              <a:rPr lang="en-US" dirty="0" smtClean="0">
                <a:solidFill>
                  <a:srgbClr val="4C4C4C"/>
                </a:solidFill>
              </a:rPr>
              <a:t>Developed by the National Fisheries Institute, GS1 US and U.S. seafood industry stakeholders, the U.S. Seafood Traceability Implementation Guide provides practical guidance for industry-wide seafood traceability.</a:t>
            </a:r>
          </a:p>
          <a:p>
            <a:pPr>
              <a:spcBef>
                <a:spcPts val="900"/>
              </a:spcBef>
            </a:pPr>
            <a:r>
              <a:rPr lang="en-US" b="1" dirty="0" smtClean="0">
                <a:solidFill>
                  <a:srgbClr val="F26334"/>
                </a:solidFill>
              </a:rPr>
              <a:t>Traceability for Meat and Poultry US Implementation Guide</a:t>
            </a:r>
            <a:br>
              <a:rPr lang="en-US" b="1" dirty="0" smtClean="0">
                <a:solidFill>
                  <a:srgbClr val="F26334"/>
                </a:solidFill>
              </a:rPr>
            </a:br>
            <a:r>
              <a:rPr lang="en-US" dirty="0" smtClean="0">
                <a:solidFill>
                  <a:schemeClr val="tx1"/>
                </a:solidFill>
              </a:rPr>
              <a:t>This guide provides the best practices for managing product traceability at the shipment, pallet, case, and consumer level, and is the tangible result of industry collaboration.</a:t>
            </a:r>
            <a:endParaRPr lang="en-US" dirty="0" smtClean="0"/>
          </a:p>
          <a:p>
            <a:pPr>
              <a:spcBef>
                <a:spcPts val="1200"/>
              </a:spcBef>
            </a:pP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10</a:t>
            </a:fld>
            <a:endParaRPr lang="en-US" dirty="0"/>
          </a:p>
        </p:txBody>
      </p:sp>
    </p:spTree>
    <p:extLst>
      <p:ext uri="{BB962C8B-B14F-4D97-AF65-F5344CB8AC3E}">
        <p14:creationId xmlns:p14="http://schemas.microsoft.com/office/powerpoint/2010/main" val="216271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lIns="89707" tIns="44853" rIns="89707" bIns="44853"/>
          <a:lstStyle/>
          <a:p>
            <a:pPr eaLnBrk="1" hangingPunct="1"/>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024131"/>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2738890"/>
            <a:ext cx="8241133" cy="520777"/>
          </a:xfrm>
        </p:spPr>
        <p:txBody>
          <a:bodyPr/>
          <a:lstStyle>
            <a:lvl1pPr marL="0" indent="0" algn="ctr">
              <a:buNone/>
              <a:defRPr cap="all" spc="100" baseline="0">
                <a:solidFill>
                  <a:schemeClr val="tx1"/>
                </a:solidFill>
              </a:defRPr>
            </a:lvl1pPr>
          </a:lstStyle>
          <a:p>
            <a:pPr lvl="0"/>
            <a:r>
              <a:rPr lang="en-US" dirty="0" smtClean="0"/>
              <a:t>Click to add subtitle</a:t>
            </a:r>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rgbClr val="656565"/>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202132271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rgbClr val="656565"/>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446045674"/>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138" y="230189"/>
            <a:ext cx="7239529"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solidFill>
                  <a:srgbClr val="656565"/>
                </a:solidFill>
              </a:defRPr>
            </a:lvl1pPr>
            <a:lvl2pPr>
              <a:buClr>
                <a:srgbClr val="F26334"/>
              </a:buClr>
              <a:defRPr>
                <a:solidFill>
                  <a:srgbClr val="656565"/>
                </a:solidFill>
              </a:defRPr>
            </a:lvl2pPr>
            <a:lvl3pPr>
              <a:buClr>
                <a:srgbClr val="F26334"/>
              </a:buClr>
              <a:defRPr>
                <a:solidFill>
                  <a:srgbClr val="656565"/>
                </a:solidFill>
              </a:defRPr>
            </a:lvl3pPr>
            <a:lvl4pPr>
              <a:buClr>
                <a:srgbClr val="F26334"/>
              </a:buClr>
              <a:defRPr>
                <a:solidFill>
                  <a:srgbClr val="656565"/>
                </a:solidFill>
              </a:defRPr>
            </a:lvl4pPr>
            <a:lvl5pPr>
              <a:buClr>
                <a:srgbClr val="F26334"/>
              </a:buClr>
              <a:defRPr>
                <a:solidFill>
                  <a:srgbClr val="6565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6334"/>
                </a:solidFill>
                <a:latin typeface="Aria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38570658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solidFill>
                  <a:srgbClr val="656565"/>
                </a:solidFill>
              </a:defRPr>
            </a:lvl1pPr>
            <a:lvl2pPr>
              <a:buClr>
                <a:srgbClr val="F26334"/>
              </a:buClr>
              <a:defRPr>
                <a:solidFill>
                  <a:srgbClr val="656565"/>
                </a:solidFill>
              </a:defRPr>
            </a:lvl2pPr>
            <a:lvl3pPr>
              <a:buClr>
                <a:srgbClr val="F26334"/>
              </a:buClr>
              <a:defRPr>
                <a:solidFill>
                  <a:srgbClr val="656565"/>
                </a:solidFill>
              </a:defRPr>
            </a:lvl3pPr>
            <a:lvl4pPr>
              <a:buClr>
                <a:srgbClr val="F26334"/>
              </a:buClr>
              <a:defRPr>
                <a:solidFill>
                  <a:srgbClr val="656565"/>
                </a:solidFill>
              </a:defRPr>
            </a:lvl4pPr>
            <a:lvl5pPr>
              <a:buClr>
                <a:srgbClr val="F26334"/>
              </a:buClr>
              <a:defRPr>
                <a:solidFill>
                  <a:srgbClr val="6565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6334"/>
                </a:solidFill>
                <a:latin typeface="Aria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384842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solidFill>
                  <a:srgbClr val="656565"/>
                </a:solidFill>
              </a:defRPr>
            </a:lvl1pPr>
            <a:lvl2pPr>
              <a:buClr>
                <a:srgbClr val="F26334"/>
              </a:buClr>
              <a:defRPr>
                <a:solidFill>
                  <a:srgbClr val="656565"/>
                </a:solidFill>
              </a:defRPr>
            </a:lvl2pPr>
            <a:lvl3pPr>
              <a:buClr>
                <a:srgbClr val="F26334"/>
              </a:buClr>
              <a:defRPr>
                <a:solidFill>
                  <a:srgbClr val="656565"/>
                </a:solidFill>
              </a:defRPr>
            </a:lvl3pPr>
            <a:lvl4pPr>
              <a:buClr>
                <a:srgbClr val="F26334"/>
              </a:buClr>
              <a:defRPr>
                <a:solidFill>
                  <a:srgbClr val="656565"/>
                </a:solidFill>
              </a:defRPr>
            </a:lvl4pPr>
            <a:lvl5pPr>
              <a:buClr>
                <a:srgbClr val="F26334"/>
              </a:buClr>
              <a:defRPr>
                <a:solidFill>
                  <a:srgbClr val="6565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6334"/>
                </a:solidFill>
                <a:latin typeface="Aria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11815301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solidFill>
                  <a:srgbClr val="656565"/>
                </a:solidFill>
              </a:defRPr>
            </a:lvl1pPr>
            <a:lvl2pPr>
              <a:buClr>
                <a:srgbClr val="F26334"/>
              </a:buClr>
              <a:defRPr>
                <a:solidFill>
                  <a:srgbClr val="656565"/>
                </a:solidFill>
              </a:defRPr>
            </a:lvl2pPr>
            <a:lvl3pPr>
              <a:buClr>
                <a:srgbClr val="F26334"/>
              </a:buClr>
              <a:defRPr>
                <a:solidFill>
                  <a:srgbClr val="656565"/>
                </a:solidFill>
              </a:defRPr>
            </a:lvl3pPr>
            <a:lvl4pPr>
              <a:buClr>
                <a:srgbClr val="F26334"/>
              </a:buClr>
              <a:defRPr>
                <a:solidFill>
                  <a:srgbClr val="656565"/>
                </a:solidFill>
              </a:defRPr>
            </a:lvl4pPr>
            <a:lvl5pPr>
              <a:buClr>
                <a:srgbClr val="F26334"/>
              </a:buClr>
              <a:defRPr>
                <a:solidFill>
                  <a:srgbClr val="6565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
        <p:nvSpPr>
          <p:cNvPr id="9" name="Oval 8"/>
          <p:cNvSpPr/>
          <p:nvPr userDrawn="1"/>
        </p:nvSpPr>
        <p:spPr>
          <a:xfrm>
            <a:off x="7755467"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6334"/>
              </a:solidFill>
              <a:latin typeface="Aria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62826" y="228600"/>
            <a:ext cx="1154204" cy="1154204"/>
          </a:xfrm>
          <a:prstGeom prst="rect">
            <a:avLst/>
          </a:prstGeom>
        </p:spPr>
      </p:pic>
    </p:spTree>
    <p:extLst>
      <p:ext uri="{BB962C8B-B14F-4D97-AF65-F5344CB8AC3E}">
        <p14:creationId xmlns:p14="http://schemas.microsoft.com/office/powerpoint/2010/main" val="1135919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solidFill>
                  <a:srgbClr val="656565"/>
                </a:solidFill>
              </a:defRPr>
            </a:lvl1pPr>
            <a:lvl2pPr>
              <a:buClr>
                <a:srgbClr val="F26334"/>
              </a:buClr>
              <a:defRPr>
                <a:solidFill>
                  <a:srgbClr val="656565"/>
                </a:solidFill>
              </a:defRPr>
            </a:lvl2pPr>
            <a:lvl3pPr>
              <a:buClr>
                <a:srgbClr val="F26334"/>
              </a:buClr>
              <a:defRPr>
                <a:solidFill>
                  <a:srgbClr val="656565"/>
                </a:solidFill>
              </a:defRPr>
            </a:lvl3pPr>
            <a:lvl4pPr>
              <a:buClr>
                <a:srgbClr val="F26334"/>
              </a:buClr>
              <a:defRPr>
                <a:solidFill>
                  <a:srgbClr val="656565"/>
                </a:solidFill>
              </a:defRPr>
            </a:lvl4pPr>
            <a:lvl5pPr>
              <a:buClr>
                <a:srgbClr val="F26334"/>
              </a:buClr>
              <a:defRPr>
                <a:solidFill>
                  <a:srgbClr val="6565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6334"/>
                </a:solidFill>
                <a:latin typeface="Aria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11791754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solidFill>
                  <a:srgbClr val="656565"/>
                </a:solidFill>
              </a:defRPr>
            </a:lvl1pPr>
            <a:lvl2pPr>
              <a:buClr>
                <a:srgbClr val="F26334"/>
              </a:buClr>
              <a:defRPr>
                <a:solidFill>
                  <a:srgbClr val="656565"/>
                </a:solidFill>
              </a:defRPr>
            </a:lvl2pPr>
            <a:lvl3pPr>
              <a:buClr>
                <a:srgbClr val="F26334"/>
              </a:buClr>
              <a:defRPr>
                <a:solidFill>
                  <a:srgbClr val="656565"/>
                </a:solidFill>
              </a:defRPr>
            </a:lvl3pPr>
            <a:lvl4pPr>
              <a:buClr>
                <a:srgbClr val="F26334"/>
              </a:buClr>
              <a:defRPr>
                <a:solidFill>
                  <a:srgbClr val="656565"/>
                </a:solidFill>
              </a:defRPr>
            </a:lvl4pPr>
            <a:lvl5pPr>
              <a:buClr>
                <a:srgbClr val="F26334"/>
              </a:buClr>
              <a:defRPr>
                <a:solidFill>
                  <a:srgbClr val="6565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6334"/>
                </a:solidFill>
                <a:latin typeface="Aria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4233392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solidFill>
                  <a:srgbClr val="656565"/>
                </a:solidFill>
              </a:defRPr>
            </a:lvl1pPr>
            <a:lvl2pPr>
              <a:buClr>
                <a:srgbClr val="F26334"/>
              </a:buClr>
              <a:defRPr>
                <a:solidFill>
                  <a:srgbClr val="656565"/>
                </a:solidFill>
              </a:defRPr>
            </a:lvl2pPr>
            <a:lvl3pPr>
              <a:buClr>
                <a:srgbClr val="F26334"/>
              </a:buClr>
              <a:defRPr>
                <a:solidFill>
                  <a:srgbClr val="656565"/>
                </a:solidFill>
              </a:defRPr>
            </a:lvl3pPr>
            <a:lvl4pPr>
              <a:buClr>
                <a:srgbClr val="F26334"/>
              </a:buClr>
              <a:defRPr>
                <a:solidFill>
                  <a:srgbClr val="656565"/>
                </a:solidFill>
              </a:defRPr>
            </a:lvl4pPr>
            <a:lvl5pPr>
              <a:buClr>
                <a:srgbClr val="F26334"/>
              </a:buClr>
              <a:defRPr>
                <a:solidFill>
                  <a:srgbClr val="6565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6334"/>
                </a:solidFill>
                <a:latin typeface="Aria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3940853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5139" y="1143001"/>
            <a:ext cx="3885289" cy="4707467"/>
          </a:xfrm>
        </p:spPr>
        <p:txBody>
          <a:bodyPr>
            <a:normAutofit/>
          </a:bodyPr>
          <a:lstStyle>
            <a:lvl1pPr>
              <a:defRPr sz="1800">
                <a:solidFill>
                  <a:srgbClr val="656565"/>
                </a:solidFill>
                <a:latin typeface=""/>
              </a:defRPr>
            </a:lvl1pPr>
            <a:lvl2pPr>
              <a:defRPr sz="1800">
                <a:solidFill>
                  <a:srgbClr val="656565"/>
                </a:solidFill>
                <a:latin typeface=""/>
              </a:defRPr>
            </a:lvl2pPr>
            <a:lvl3pPr>
              <a:defRPr sz="1800">
                <a:solidFill>
                  <a:srgbClr val="656565"/>
                </a:solidFill>
                <a:latin typeface=""/>
              </a:defRPr>
            </a:lvl3pPr>
            <a:lvl4pPr>
              <a:defRPr sz="1800">
                <a:solidFill>
                  <a:srgbClr val="656565"/>
                </a:solidFill>
                <a:latin typeface=""/>
              </a:defRPr>
            </a:lvl4pPr>
            <a:lvl5pPr>
              <a:defRPr sz="1800">
                <a:solidFill>
                  <a:srgbClr val="656565"/>
                </a:solidFill>
                <a:latin typeface=""/>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3"/>
          </p:nvPr>
        </p:nvSpPr>
        <p:spPr>
          <a:xfrm>
            <a:off x="4688168" y="1143001"/>
            <a:ext cx="4006570" cy="4707467"/>
          </a:xfrm>
        </p:spPr>
        <p:txBody>
          <a:bodyPr>
            <a:normAutofit/>
          </a:bodyPr>
          <a:lstStyle>
            <a:lvl1pPr>
              <a:defRPr sz="1800">
                <a:solidFill>
                  <a:srgbClr val="656565"/>
                </a:solidFill>
                <a:latin typeface=""/>
              </a:defRPr>
            </a:lvl1pPr>
            <a:lvl2pPr>
              <a:defRPr sz="1800">
                <a:solidFill>
                  <a:srgbClr val="656565"/>
                </a:solidFill>
                <a:latin typeface=""/>
              </a:defRPr>
            </a:lvl2pPr>
            <a:lvl3pPr>
              <a:defRPr sz="1800">
                <a:solidFill>
                  <a:srgbClr val="656565"/>
                </a:solidFill>
                <a:latin typeface=""/>
              </a:defRPr>
            </a:lvl3pPr>
            <a:lvl4pPr>
              <a:defRPr sz="1800">
                <a:solidFill>
                  <a:srgbClr val="656565"/>
                </a:solidFill>
                <a:latin typeface=""/>
              </a:defRPr>
            </a:lvl4pPr>
            <a:lvl5pPr>
              <a:defRPr sz="1800">
                <a:solidFill>
                  <a:srgbClr val="656565"/>
                </a:solidFill>
                <a:latin typeface=""/>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4"/>
          </p:nvPr>
        </p:nvSpPr>
        <p:spPr/>
        <p:txBody>
          <a:bodyPr/>
          <a:lstStyle>
            <a:lvl1pPr>
              <a:defRPr>
                <a:latin typeface="Arial"/>
                <a:cs typeface="Arial"/>
              </a:defRPr>
            </a:lvl1pPr>
          </a:lstStyle>
          <a:p>
            <a:pPr>
              <a:defRPr/>
            </a:pPr>
            <a:fld id="{4814C0E5-A8B9-43E2-8523-6EBAEB2B886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4C4C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32256529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62957"/>
            <a:ext cx="3962400" cy="535139"/>
          </a:xfrm>
        </p:spPr>
        <p:txBody>
          <a:bodyPr>
            <a:noAutofit/>
          </a:bodyPr>
          <a:lstStyle>
            <a:lvl1pPr marL="0" indent="0">
              <a:buNone/>
              <a:defRPr sz="1800" b="1">
                <a:latin typeface=""/>
              </a:defRPr>
            </a:lvl1pPr>
            <a:lvl2pPr marL="457155" indent="0">
              <a:buNone/>
              <a:defRPr sz="2000" b="1"/>
            </a:lvl2pPr>
            <a:lvl3pPr marL="914310" indent="0">
              <a:buNone/>
              <a:defRPr sz="1800" b="1"/>
            </a:lvl3pPr>
            <a:lvl4pPr marL="1371466" indent="0">
              <a:buNone/>
              <a:defRPr sz="1600" b="1"/>
            </a:lvl4pPr>
            <a:lvl5pPr marL="1828622" indent="0">
              <a:buNone/>
              <a:defRPr sz="1600" b="1"/>
            </a:lvl5pPr>
            <a:lvl6pPr marL="2285777" indent="0">
              <a:buNone/>
              <a:defRPr sz="1600" b="1"/>
            </a:lvl6pPr>
            <a:lvl7pPr marL="2742932" indent="0">
              <a:buNone/>
              <a:defRPr sz="1600" b="1"/>
            </a:lvl7pPr>
            <a:lvl8pPr marL="3200087" indent="0">
              <a:buNone/>
              <a:defRPr sz="1600" b="1"/>
            </a:lvl8pPr>
            <a:lvl9pPr marL="36572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802718"/>
            <a:ext cx="3962400" cy="3951288"/>
          </a:xfrm>
        </p:spPr>
        <p:txBody>
          <a:bodyPr>
            <a:normAutofit/>
          </a:bodyPr>
          <a:lstStyle>
            <a:lvl1pPr>
              <a:defRPr sz="1800">
                <a:latin typeface=""/>
              </a:defRPr>
            </a:lvl1pPr>
            <a:lvl2pPr>
              <a:defRPr sz="1800">
                <a:latin typeface=""/>
              </a:defRPr>
            </a:lvl2pPr>
            <a:lvl3pPr>
              <a:defRPr sz="1800">
                <a:latin typeface=""/>
              </a:defRPr>
            </a:lvl3pPr>
            <a:lvl4pPr>
              <a:defRPr sz="1800">
                <a:latin typeface=""/>
              </a:defRPr>
            </a:lvl4pPr>
            <a:lvl5pPr>
              <a:defRPr sz="1800">
                <a:latin typeface=""/>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3"/>
          </p:nvPr>
        </p:nvSpPr>
        <p:spPr>
          <a:xfrm>
            <a:off x="4699001" y="1162957"/>
            <a:ext cx="3995739" cy="535139"/>
          </a:xfrm>
        </p:spPr>
        <p:txBody>
          <a:bodyPr>
            <a:noAutofit/>
          </a:bodyPr>
          <a:lstStyle>
            <a:lvl1pPr marL="0" indent="0">
              <a:buNone/>
              <a:defRPr sz="1800" b="1">
                <a:latin typeface=""/>
              </a:defRPr>
            </a:lvl1pPr>
            <a:lvl2pPr marL="457155" indent="0">
              <a:buNone/>
              <a:defRPr sz="2000" b="1"/>
            </a:lvl2pPr>
            <a:lvl3pPr marL="914310" indent="0">
              <a:buNone/>
              <a:defRPr sz="1800" b="1"/>
            </a:lvl3pPr>
            <a:lvl4pPr marL="1371466" indent="0">
              <a:buNone/>
              <a:defRPr sz="1600" b="1"/>
            </a:lvl4pPr>
            <a:lvl5pPr marL="1828622" indent="0">
              <a:buNone/>
              <a:defRPr sz="1600" b="1"/>
            </a:lvl5pPr>
            <a:lvl6pPr marL="2285777" indent="0">
              <a:buNone/>
              <a:defRPr sz="1600" b="1"/>
            </a:lvl6pPr>
            <a:lvl7pPr marL="2742932" indent="0">
              <a:buNone/>
              <a:defRPr sz="1600" b="1"/>
            </a:lvl7pPr>
            <a:lvl8pPr marL="3200087" indent="0">
              <a:buNone/>
              <a:defRPr sz="1600" b="1"/>
            </a:lvl8pPr>
            <a:lvl9pPr marL="3657243" indent="0">
              <a:buNone/>
              <a:defRPr sz="1600" b="1"/>
            </a:lvl9pPr>
          </a:lstStyle>
          <a:p>
            <a:pPr lvl="0"/>
            <a:r>
              <a:rPr lang="en-US" smtClean="0"/>
              <a:t>Click to edit Master text styles</a:t>
            </a:r>
          </a:p>
        </p:txBody>
      </p:sp>
      <p:sp>
        <p:nvSpPr>
          <p:cNvPr id="12" name="Content Placeholder 3"/>
          <p:cNvSpPr>
            <a:spLocks noGrp="1"/>
          </p:cNvSpPr>
          <p:nvPr>
            <p:ph sz="half" idx="14"/>
          </p:nvPr>
        </p:nvSpPr>
        <p:spPr>
          <a:xfrm>
            <a:off x="4699001" y="1802718"/>
            <a:ext cx="3995739" cy="3951288"/>
          </a:xfrm>
        </p:spPr>
        <p:txBody>
          <a:bodyPr>
            <a:normAutofit/>
          </a:bodyPr>
          <a:lstStyle>
            <a:lvl1pPr>
              <a:defRPr sz="1800">
                <a:latin typeface=""/>
              </a:defRPr>
            </a:lvl1pPr>
            <a:lvl2pPr>
              <a:defRPr sz="1800">
                <a:latin typeface=""/>
              </a:defRPr>
            </a:lvl2pPr>
            <a:lvl3pPr>
              <a:defRPr sz="1800">
                <a:latin typeface=""/>
              </a:defRPr>
            </a:lvl3pPr>
            <a:lvl4pPr>
              <a:defRPr sz="1800">
                <a:latin typeface=""/>
              </a:defRPr>
            </a:lvl4pPr>
            <a:lvl5pPr>
              <a:defRPr sz="1800">
                <a:latin typeface=""/>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9"/>
          <p:cNvSpPr>
            <a:spLocks noGrp="1"/>
          </p:cNvSpPr>
          <p:nvPr>
            <p:ph type="sldNum" sz="quarter" idx="15"/>
          </p:nvPr>
        </p:nvSpPr>
        <p:spPr/>
        <p:txBody>
          <a:bodyPr/>
          <a:lstStyle>
            <a:lvl1pPr>
              <a:defRPr sz="800">
                <a:latin typeface="Arial"/>
                <a:cs typeface="Arial"/>
              </a:defRPr>
            </a:lvl1pPr>
          </a:lstStyle>
          <a:p>
            <a:pPr>
              <a:defRPr/>
            </a:pPr>
            <a:fld id="{F48944A0-495E-4CAB-9D8C-B01CA6D3074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024131"/>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2738890"/>
            <a:ext cx="8241133" cy="520777"/>
          </a:xfrm>
        </p:spPr>
        <p:txBody>
          <a:bodyPr/>
          <a:lstStyle>
            <a:lvl1pPr marL="0" indent="0" algn="ctr">
              <a:buNone/>
              <a:defRPr cap="all" spc="100" baseline="0">
                <a:solidFill>
                  <a:srgbClr val="757574"/>
                </a:solidFill>
              </a:defRPr>
            </a:lvl1pPr>
          </a:lstStyle>
          <a:p>
            <a:pPr lvl="0"/>
            <a:r>
              <a:rPr lang="en-US" dirty="0" smtClean="0"/>
              <a:t>Click to add subtitle</a:t>
            </a:r>
          </a:p>
        </p:txBody>
      </p:sp>
    </p:spTree>
    <p:extLst>
      <p:ext uri="{BB962C8B-B14F-4D97-AF65-F5344CB8AC3E}">
        <p14:creationId xmlns:p14="http://schemas.microsoft.com/office/powerpoint/2010/main" val="1353391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9204774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819998"/>
            <a:ext cx="8239990" cy="574675"/>
          </a:xfrm>
        </p:spPr>
        <p:txBody>
          <a:bodyPr/>
          <a:lstStyle>
            <a:lvl1pPr algn="ctr">
              <a:defRPr sz="3200">
                <a:solidFill>
                  <a:schemeClr val="bg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3585556"/>
            <a:ext cx="8241133" cy="806450"/>
          </a:xfrm>
        </p:spPr>
        <p:txBody>
          <a:bodyPr/>
          <a:lstStyle>
            <a:lvl1pPr marL="0" indent="0" algn="ctr">
              <a:buNone/>
              <a:defRPr cap="all" spc="100" baseline="0">
                <a:solidFill>
                  <a:schemeClr val="bg1"/>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29359968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4683630"/>
            <a:ext cx="8241133" cy="806450"/>
          </a:xfrm>
        </p:spPr>
        <p:txBody>
          <a:bodyPr/>
          <a:lstStyle>
            <a:lvl1pPr marL="0" indent="0" algn="ctr">
              <a:buNone/>
              <a:defRPr cap="all" spc="100" baseline="0">
                <a:solidFill>
                  <a:srgbClr val="757574"/>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6" name="Group 5"/>
          <p:cNvGrpSpPr/>
          <p:nvPr userDrawn="1"/>
        </p:nvGrpSpPr>
        <p:grpSpPr>
          <a:xfrm>
            <a:off x="3237212" y="896849"/>
            <a:ext cx="2678955" cy="2678955"/>
            <a:chOff x="3237212" y="896849"/>
            <a:chExt cx="2678955" cy="2678955"/>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793684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4683630"/>
            <a:ext cx="8241133" cy="806450"/>
          </a:xfrm>
        </p:spPr>
        <p:txBody>
          <a:bodyPr/>
          <a:lstStyle>
            <a:lvl1pPr marL="0" indent="0" algn="ctr">
              <a:buNone/>
              <a:defRPr cap="all" spc="100" baseline="0">
                <a:solidFill>
                  <a:srgbClr val="757574"/>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372257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4683630"/>
            <a:ext cx="8241133" cy="806450"/>
          </a:xfrm>
        </p:spPr>
        <p:txBody>
          <a:bodyPr/>
          <a:lstStyle>
            <a:lvl1pPr marL="0" indent="0" algn="ctr">
              <a:buNone/>
              <a:defRPr cap="all" spc="100" baseline="0">
                <a:solidFill>
                  <a:srgbClr val="757574"/>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descr="GS1_Apparel.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802885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4683630"/>
            <a:ext cx="8241133" cy="806450"/>
          </a:xfrm>
        </p:spPr>
        <p:txBody>
          <a:bodyPr/>
          <a:lstStyle>
            <a:lvl1pPr marL="0" indent="0" algn="ctr">
              <a:buNone/>
              <a:defRPr cap="all" spc="100" baseline="0">
                <a:solidFill>
                  <a:srgbClr val="757574"/>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481986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4683630"/>
            <a:ext cx="8241133" cy="806450"/>
          </a:xfrm>
        </p:spPr>
        <p:txBody>
          <a:bodyPr/>
          <a:lstStyle>
            <a:lvl1pPr marL="0" indent="0" algn="ctr">
              <a:buNone/>
              <a:defRPr cap="all" spc="100" baseline="0">
                <a:solidFill>
                  <a:srgbClr val="757574"/>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973178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4683630"/>
            <a:ext cx="8241133" cy="806450"/>
          </a:xfrm>
        </p:spPr>
        <p:txBody>
          <a:bodyPr/>
          <a:lstStyle>
            <a:lvl1pPr marL="0" indent="0" algn="ctr">
              <a:buNone/>
              <a:defRPr cap="all" spc="100" baseline="0">
                <a:solidFill>
                  <a:srgbClr val="757574"/>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87851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6334"/>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23475976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chemeClr val="tx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4683630"/>
            <a:ext cx="8241133" cy="806450"/>
          </a:xfrm>
        </p:spPr>
        <p:txBody>
          <a:bodyPr/>
          <a:lstStyle>
            <a:lvl1pPr marL="0" indent="0" algn="ctr">
              <a:buNone/>
              <a:defRPr cap="all" spc="100" baseline="0">
                <a:solidFill>
                  <a:srgbClr val="757574"/>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189939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138" y="230189"/>
            <a:ext cx="7239529"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6334"/>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7902786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6334"/>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402625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6334"/>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225719599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6334"/>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21436766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6334"/>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26256848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6334"/>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15645402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74675"/>
          </a:xfrm>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7575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11" name="Group 10"/>
          <p:cNvGrpSpPr/>
          <p:nvPr userDrawn="1"/>
        </p:nvGrpSpPr>
        <p:grpSpPr>
          <a:xfrm>
            <a:off x="7755467" y="228600"/>
            <a:ext cx="1161563" cy="1159933"/>
            <a:chOff x="7645400" y="228600"/>
            <a:chExt cx="1161563" cy="1159933"/>
          </a:xfrm>
        </p:grpSpPr>
        <p:sp>
          <p:nvSpPr>
            <p:cNvPr id="9" name="Oval 8"/>
            <p:cNvSpPr/>
            <p:nvPr userDrawn="1"/>
          </p:nvSpPr>
          <p:spPr>
            <a:xfrm>
              <a:off x="7645400" y="228600"/>
              <a:ext cx="1159933" cy="1159933"/>
            </a:xfrm>
            <a:prstGeom prst="ellipse">
              <a:avLst/>
            </a:prstGeom>
            <a:solidFill>
              <a:schemeClr val="bg1"/>
            </a:solidFill>
            <a:ln w="19050" cap="rnd"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6334"/>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2759" y="228600"/>
              <a:ext cx="1154204" cy="1154204"/>
            </a:xfrm>
            <a:prstGeom prst="rect">
              <a:avLst/>
            </a:prstGeom>
          </p:spPr>
        </p:pic>
      </p:grpSp>
    </p:spTree>
    <p:extLst>
      <p:ext uri="{BB962C8B-B14F-4D97-AF65-F5344CB8AC3E}">
        <p14:creationId xmlns:p14="http://schemas.microsoft.com/office/powerpoint/2010/main" val="20187457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5139" y="1143001"/>
            <a:ext cx="3885289" cy="4707467"/>
          </a:xfrm>
        </p:spPr>
        <p:txBody>
          <a:bodyPr>
            <a:normAutofit/>
          </a:bodyPr>
          <a:lstStyle>
            <a:lvl1pPr>
              <a:defRPr sz="1800">
                <a:latin typeface=""/>
              </a:defRPr>
            </a:lvl1pPr>
            <a:lvl2pPr>
              <a:defRPr sz="1800">
                <a:latin typeface=""/>
              </a:defRPr>
            </a:lvl2pPr>
            <a:lvl3pPr>
              <a:defRPr sz="1800">
                <a:latin typeface=""/>
              </a:defRPr>
            </a:lvl3pPr>
            <a:lvl4pPr>
              <a:defRPr sz="1800">
                <a:latin typeface=""/>
              </a:defRPr>
            </a:lvl4pPr>
            <a:lvl5pPr>
              <a:defRPr sz="1800">
                <a:latin typefac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3"/>
          </p:nvPr>
        </p:nvSpPr>
        <p:spPr>
          <a:xfrm>
            <a:off x="4688168" y="1143001"/>
            <a:ext cx="4006570" cy="4707467"/>
          </a:xfrm>
        </p:spPr>
        <p:txBody>
          <a:bodyPr>
            <a:normAutofit/>
          </a:bodyPr>
          <a:lstStyle>
            <a:lvl1pPr>
              <a:defRPr sz="1800">
                <a:latin typeface=""/>
              </a:defRPr>
            </a:lvl1pPr>
            <a:lvl2pPr>
              <a:defRPr sz="1800">
                <a:latin typeface=""/>
              </a:defRPr>
            </a:lvl2pPr>
            <a:lvl3pPr>
              <a:defRPr sz="1800">
                <a:latin typeface=""/>
              </a:defRPr>
            </a:lvl3pPr>
            <a:lvl4pPr>
              <a:defRPr sz="1800">
                <a:latin typeface=""/>
              </a:defRPr>
            </a:lvl4pPr>
            <a:lvl5pPr>
              <a:defRPr sz="1800">
                <a:latin typefac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4"/>
          </p:nvPr>
        </p:nvSpPr>
        <p:spPr/>
        <p:txBody>
          <a:bodyPr/>
          <a:lstStyle>
            <a:lvl1pPr>
              <a:defRPr>
                <a:latin typeface="Arial"/>
                <a:cs typeface="Arial"/>
              </a:defRPr>
            </a:lvl1pPr>
          </a:lstStyle>
          <a:p>
            <a:pPr>
              <a:defRPr/>
            </a:pPr>
            <a:fld id="{4814C0E5-A8B9-43E2-8523-6EBAEB2B886C}" type="slidenum">
              <a:rPr lang="en-US" smtClean="0"/>
              <a:pPr>
                <a:defRPr/>
              </a:pPr>
              <a:t>‹#›</a:t>
            </a:fld>
            <a:endParaRPr lang="en-US" dirty="0"/>
          </a:p>
        </p:txBody>
      </p:sp>
    </p:spTree>
    <p:extLst>
      <p:ext uri="{BB962C8B-B14F-4D97-AF65-F5344CB8AC3E}">
        <p14:creationId xmlns:p14="http://schemas.microsoft.com/office/powerpoint/2010/main" val="5666381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62957"/>
            <a:ext cx="3962400" cy="535139"/>
          </a:xfrm>
        </p:spPr>
        <p:txBody>
          <a:bodyPr>
            <a:noAutofit/>
          </a:bodyPr>
          <a:lstStyle>
            <a:lvl1pPr marL="0" indent="0">
              <a:buNone/>
              <a:defRPr sz="1800" b="1">
                <a:latin typeface=""/>
              </a:defRPr>
            </a:lvl1pPr>
            <a:lvl2pPr marL="457155" indent="0">
              <a:buNone/>
              <a:defRPr sz="2000" b="1"/>
            </a:lvl2pPr>
            <a:lvl3pPr marL="914310" indent="0">
              <a:buNone/>
              <a:defRPr sz="1800" b="1"/>
            </a:lvl3pPr>
            <a:lvl4pPr marL="1371466" indent="0">
              <a:buNone/>
              <a:defRPr sz="1600" b="1"/>
            </a:lvl4pPr>
            <a:lvl5pPr marL="1828622" indent="0">
              <a:buNone/>
              <a:defRPr sz="1600" b="1"/>
            </a:lvl5pPr>
            <a:lvl6pPr marL="2285777" indent="0">
              <a:buNone/>
              <a:defRPr sz="1600" b="1"/>
            </a:lvl6pPr>
            <a:lvl7pPr marL="2742932" indent="0">
              <a:buNone/>
              <a:defRPr sz="1600" b="1"/>
            </a:lvl7pPr>
            <a:lvl8pPr marL="3200087" indent="0">
              <a:buNone/>
              <a:defRPr sz="1600" b="1"/>
            </a:lvl8pPr>
            <a:lvl9pPr marL="36572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802718"/>
            <a:ext cx="3962400" cy="3951288"/>
          </a:xfrm>
        </p:spPr>
        <p:txBody>
          <a:bodyPr>
            <a:normAutofit/>
          </a:bodyPr>
          <a:lstStyle>
            <a:lvl1pPr>
              <a:defRPr sz="1800">
                <a:latin typeface=""/>
              </a:defRPr>
            </a:lvl1pPr>
            <a:lvl2pPr>
              <a:defRPr sz="1800">
                <a:latin typeface=""/>
              </a:defRPr>
            </a:lvl2pPr>
            <a:lvl3pPr>
              <a:defRPr sz="1800">
                <a:latin typeface=""/>
              </a:defRPr>
            </a:lvl3pPr>
            <a:lvl4pPr>
              <a:defRPr sz="1800">
                <a:latin typeface=""/>
              </a:defRPr>
            </a:lvl4pPr>
            <a:lvl5pPr>
              <a:defRPr sz="1800">
                <a:latin typeface=""/>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699001" y="1162957"/>
            <a:ext cx="3995739" cy="535139"/>
          </a:xfrm>
        </p:spPr>
        <p:txBody>
          <a:bodyPr>
            <a:noAutofit/>
          </a:bodyPr>
          <a:lstStyle>
            <a:lvl1pPr marL="0" indent="0">
              <a:buNone/>
              <a:defRPr sz="1800" b="1">
                <a:latin typeface=""/>
              </a:defRPr>
            </a:lvl1pPr>
            <a:lvl2pPr marL="457155" indent="0">
              <a:buNone/>
              <a:defRPr sz="2000" b="1"/>
            </a:lvl2pPr>
            <a:lvl3pPr marL="914310" indent="0">
              <a:buNone/>
              <a:defRPr sz="1800" b="1"/>
            </a:lvl3pPr>
            <a:lvl4pPr marL="1371466" indent="0">
              <a:buNone/>
              <a:defRPr sz="1600" b="1"/>
            </a:lvl4pPr>
            <a:lvl5pPr marL="1828622" indent="0">
              <a:buNone/>
              <a:defRPr sz="1600" b="1"/>
            </a:lvl5pPr>
            <a:lvl6pPr marL="2285777" indent="0">
              <a:buNone/>
              <a:defRPr sz="1600" b="1"/>
            </a:lvl6pPr>
            <a:lvl7pPr marL="2742932" indent="0">
              <a:buNone/>
              <a:defRPr sz="1600" b="1"/>
            </a:lvl7pPr>
            <a:lvl8pPr marL="3200087" indent="0">
              <a:buNone/>
              <a:defRPr sz="1600" b="1"/>
            </a:lvl8pPr>
            <a:lvl9pPr marL="3657243" indent="0">
              <a:buNone/>
              <a:defRPr sz="1600" b="1"/>
            </a:lvl9pPr>
          </a:lstStyle>
          <a:p>
            <a:pPr lvl="0"/>
            <a:r>
              <a:rPr lang="en-US" smtClean="0"/>
              <a:t>Click to edit Master text styles</a:t>
            </a:r>
          </a:p>
        </p:txBody>
      </p:sp>
      <p:sp>
        <p:nvSpPr>
          <p:cNvPr id="12" name="Content Placeholder 3"/>
          <p:cNvSpPr>
            <a:spLocks noGrp="1"/>
          </p:cNvSpPr>
          <p:nvPr>
            <p:ph sz="half" idx="14"/>
          </p:nvPr>
        </p:nvSpPr>
        <p:spPr>
          <a:xfrm>
            <a:off x="4699001" y="1802718"/>
            <a:ext cx="3995739" cy="3951288"/>
          </a:xfrm>
        </p:spPr>
        <p:txBody>
          <a:bodyPr>
            <a:normAutofit/>
          </a:bodyPr>
          <a:lstStyle>
            <a:lvl1pPr>
              <a:defRPr sz="1800">
                <a:latin typeface=""/>
              </a:defRPr>
            </a:lvl1pPr>
            <a:lvl2pPr>
              <a:defRPr sz="1800">
                <a:latin typeface=""/>
              </a:defRPr>
            </a:lvl2pPr>
            <a:lvl3pPr>
              <a:defRPr sz="1800">
                <a:latin typeface=""/>
              </a:defRPr>
            </a:lvl3pPr>
            <a:lvl4pPr>
              <a:defRPr sz="1800">
                <a:latin typeface=""/>
              </a:defRPr>
            </a:lvl4pPr>
            <a:lvl5pPr>
              <a:defRPr sz="1800">
                <a:latin typeface=""/>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9"/>
          <p:cNvSpPr>
            <a:spLocks noGrp="1"/>
          </p:cNvSpPr>
          <p:nvPr>
            <p:ph type="sldNum" sz="quarter" idx="15"/>
          </p:nvPr>
        </p:nvSpPr>
        <p:spPr/>
        <p:txBody>
          <a:bodyPr/>
          <a:lstStyle>
            <a:lvl1pPr>
              <a:defRPr sz="800">
                <a:latin typeface="Arial"/>
                <a:cs typeface="Arial"/>
              </a:defRPr>
            </a:lvl1pPr>
          </a:lstStyle>
          <a:p>
            <a:pPr>
              <a:defRPr/>
            </a:pPr>
            <a:fld id="{F48944A0-495E-4CAB-9D8C-B01CA6D3074C}" type="slidenum">
              <a:rPr lang="en-US" smtClean="0"/>
              <a:pPr>
                <a:defRPr/>
              </a:pPr>
              <a:t>‹#›</a:t>
            </a:fld>
            <a:endParaRPr lang="en-US" dirty="0"/>
          </a:p>
        </p:txBody>
      </p:sp>
    </p:spTree>
    <p:extLst>
      <p:ext uri="{BB962C8B-B14F-4D97-AF65-F5344CB8AC3E}">
        <p14:creationId xmlns:p14="http://schemas.microsoft.com/office/powerpoint/2010/main" val="39491193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819998"/>
            <a:ext cx="8239990" cy="574675"/>
          </a:xfrm>
        </p:spPr>
        <p:txBody>
          <a:bodyPr/>
          <a:lstStyle>
            <a:lvl1pPr algn="ctr">
              <a:defRPr sz="3200">
                <a:solidFill>
                  <a:schemeClr val="bg1"/>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57200" y="3585556"/>
            <a:ext cx="8241133" cy="806450"/>
          </a:xfrm>
        </p:spPr>
        <p:txBody>
          <a:bodyPr/>
          <a:lstStyle>
            <a:lvl1pPr marL="0" indent="0" algn="ctr">
              <a:buNone/>
              <a:defRPr cap="all" spc="100" baseline="0">
                <a:solidFill>
                  <a:schemeClr val="bg1"/>
                </a:solidFill>
              </a:defRPr>
            </a:lvl1pPr>
          </a:lstStyle>
          <a:p>
            <a:pPr lvl="0"/>
            <a:r>
              <a:rPr lang="en-US" dirty="0" smtClean="0"/>
              <a:t>Click to add subtitle</a:t>
            </a:r>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431042801"/>
      </p:ext>
    </p:extLst>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349375" y="6946900"/>
            <a:ext cx="1905000" cy="457200"/>
          </a:xfrm>
          <a:prstGeom prst="rect">
            <a:avLst/>
          </a:prstGeom>
        </p:spPr>
        <p:txBody>
          <a:bodyPr/>
          <a:lstStyle>
            <a:lvl1pPr>
              <a:defRPr/>
            </a:lvl1pPr>
          </a:lstStyle>
          <a:p>
            <a:pPr>
              <a:defRPr/>
            </a:pPr>
            <a:endParaRPr lang="en-US">
              <a:solidFill>
                <a:srgbClr val="757574"/>
              </a:solidFill>
            </a:endParaRPr>
          </a:p>
        </p:txBody>
      </p:sp>
      <p:sp>
        <p:nvSpPr>
          <p:cNvPr id="4" name="Rectangle 5"/>
          <p:cNvSpPr>
            <a:spLocks noGrp="1" noChangeArrowheads="1"/>
          </p:cNvSpPr>
          <p:nvPr>
            <p:ph type="ftr" sz="quarter" idx="11"/>
          </p:nvPr>
        </p:nvSpPr>
        <p:spPr>
          <a:xfrm>
            <a:off x="1150938" y="6548438"/>
            <a:ext cx="1120775" cy="265112"/>
          </a:xfrm>
          <a:prstGeom prst="rect">
            <a:avLst/>
          </a:prstGeom>
        </p:spPr>
        <p:txBody>
          <a:bodyPr/>
          <a:lstStyle>
            <a:lvl1pPr>
              <a:defRPr smtClean="0">
                <a:latin typeface="Arial" charset="0"/>
                <a:ea typeface="Geneva" pitchFamily="1" charset="-128"/>
                <a:cs typeface="+mn-cs"/>
              </a:defRPr>
            </a:lvl1pPr>
          </a:lstStyle>
          <a:p>
            <a:pPr>
              <a:defRPr/>
            </a:pPr>
            <a:endParaRPr lang="en-US">
              <a:solidFill>
                <a:srgbClr val="757574"/>
              </a:solidFill>
            </a:endParaRPr>
          </a:p>
        </p:txBody>
      </p:sp>
      <p:sp>
        <p:nvSpPr>
          <p:cNvPr id="5" name="Rectangle 6"/>
          <p:cNvSpPr>
            <a:spLocks noGrp="1" noChangeArrowheads="1"/>
          </p:cNvSpPr>
          <p:nvPr>
            <p:ph type="sldNum" sz="quarter" idx="12"/>
          </p:nvPr>
        </p:nvSpPr>
        <p:spPr/>
        <p:txBody>
          <a:bodyPr/>
          <a:lstStyle>
            <a:lvl1pPr>
              <a:defRPr/>
            </a:lvl1pPr>
          </a:lstStyle>
          <a:p>
            <a:pPr>
              <a:defRPr/>
            </a:pPr>
            <a:fld id="{402339DD-7E94-41AA-A72E-83A678548809}" type="slidenum">
              <a:rPr lang="en-US"/>
              <a:pPr>
                <a:defRPr/>
              </a:pPr>
              <a:t>‹#›</a:t>
            </a:fld>
            <a:endParaRPr lang="en-US"/>
          </a:p>
        </p:txBody>
      </p:sp>
    </p:spTree>
    <p:extLst>
      <p:ext uri="{BB962C8B-B14F-4D97-AF65-F5344CB8AC3E}">
        <p14:creationId xmlns:p14="http://schemas.microsoft.com/office/powerpoint/2010/main" val="171837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3973171-961E-4873-BB7A-A85BA4004F4D}" type="datetime1">
              <a:rPr lang="en-US">
                <a:solidFill>
                  <a:srgbClr val="757574"/>
                </a:solidFill>
              </a:rPr>
              <a:pPr>
                <a:defRPr/>
              </a:pPr>
              <a:t>3/27/2013</a:t>
            </a:fld>
            <a:endParaRPr lang="en-US">
              <a:solidFill>
                <a:srgbClr val="757574"/>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solidFill>
                <a:srgbClr val="757574"/>
              </a:solidFill>
            </a:endParaRPr>
          </a:p>
        </p:txBody>
      </p:sp>
      <p:sp>
        <p:nvSpPr>
          <p:cNvPr id="4" name="Slide Number Placeholder 3"/>
          <p:cNvSpPr>
            <a:spLocks noGrp="1"/>
          </p:cNvSpPr>
          <p:nvPr>
            <p:ph type="sldNum" sz="quarter" idx="12"/>
          </p:nvPr>
        </p:nvSpPr>
        <p:spPr/>
        <p:txBody>
          <a:bodyPr/>
          <a:lstStyle>
            <a:lvl1pPr>
              <a:defRPr/>
            </a:lvl1pPr>
          </a:lstStyle>
          <a:p>
            <a:pPr>
              <a:defRPr/>
            </a:pPr>
            <a:fld id="{EB910655-968C-44F8-B8A4-DA404C584011}" type="slidenum">
              <a:rPr lang="en-US"/>
              <a:pPr>
                <a:defRPr/>
              </a:pPr>
              <a:t>‹#›</a:t>
            </a:fld>
            <a:endParaRPr lang="en-US"/>
          </a:p>
        </p:txBody>
      </p:sp>
    </p:spTree>
    <p:extLst>
      <p:ext uri="{BB962C8B-B14F-4D97-AF65-F5344CB8AC3E}">
        <p14:creationId xmlns:p14="http://schemas.microsoft.com/office/powerpoint/2010/main" val="3593748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6334"/>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3086685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rgbClr val="656565"/>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grpSp>
        <p:nvGrpSpPr>
          <p:cNvPr id="6" name="Group 5"/>
          <p:cNvGrpSpPr/>
          <p:nvPr userDrawn="1"/>
        </p:nvGrpSpPr>
        <p:grpSpPr>
          <a:xfrm>
            <a:off x="3237212" y="896849"/>
            <a:ext cx="2678955" cy="2678955"/>
            <a:chOff x="3237212" y="896849"/>
            <a:chExt cx="2678955" cy="2678955"/>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spTree>
    <p:extLst>
      <p:ext uri="{BB962C8B-B14F-4D97-AF65-F5344CB8AC3E}">
        <p14:creationId xmlns:p14="http://schemas.microsoft.com/office/powerpoint/2010/main" val="4206903346"/>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rgbClr val="656565"/>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395690260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rgbClr val="656565"/>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descr="GS1_Apparel.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3018184013"/>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rgbClr val="656565"/>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268913030"/>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918072"/>
            <a:ext cx="8239990" cy="574675"/>
          </a:xfrm>
        </p:spPr>
        <p:txBody>
          <a:bodyPr/>
          <a:lstStyle>
            <a:lvl1pPr algn="ctr">
              <a:defRPr sz="3200">
                <a:solidFill>
                  <a:srgbClr val="656565"/>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8689974" y="6382054"/>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352" y="910000"/>
            <a:ext cx="2665724" cy="2665724"/>
          </a:xfrm>
          <a:prstGeom prst="rect">
            <a:avLst/>
          </a:prstGeom>
        </p:spPr>
      </p:pic>
      <p:sp>
        <p:nvSpPr>
          <p:cNvPr id="5" name="Oval 4"/>
          <p:cNvSpPr/>
          <p:nvPr userDrawn="1"/>
        </p:nvSpPr>
        <p:spPr>
          <a:xfrm>
            <a:off x="3237212" y="896849"/>
            <a:ext cx="2678955" cy="2678955"/>
          </a:xfrm>
          <a:prstGeom prst="ellipse">
            <a:avLst/>
          </a:prstGeom>
          <a:noFill/>
          <a:ln w="19050" cap="rnd" cmpd="sng">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314921536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9.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230189"/>
            <a:ext cx="8229600" cy="574675"/>
          </a:xfrm>
          <a:prstGeom prst="rect">
            <a:avLst/>
          </a:prstGeom>
          <a:noFill/>
          <a:ln>
            <a:noFill/>
          </a:ln>
          <a:extLst/>
        </p:spPr>
        <p:txBody>
          <a:bodyPr vert="horz" wrap="square" lIns="91431" tIns="45716" rIns="91431" bIns="45716"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65138" y="1143000"/>
            <a:ext cx="8229600" cy="467894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689974" y="6382054"/>
            <a:ext cx="343959" cy="200260"/>
          </a:xfrm>
          <a:prstGeom prst="rect">
            <a:avLst/>
          </a:prstGeom>
        </p:spPr>
        <p:txBody>
          <a:bodyPr vert="horz" wrap="square" lIns="0" tIns="0" rIns="0" bIns="0" numCol="1" anchor="ctr" anchorCtr="0" compatLnSpc="1">
            <a:prstTxWarp prst="textNoShape">
              <a:avLst/>
            </a:prstTxWarp>
          </a:bodyPr>
          <a:lstStyle>
            <a:lvl1pPr algn="l">
              <a:defRPr sz="800" smtClean="0">
                <a:solidFill>
                  <a:srgbClr val="F26334"/>
                </a:solidFill>
                <a:latin typeface="Arial"/>
                <a:cs typeface="Arial"/>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600" kern="1200" cap="all" spc="100">
          <a:solidFill>
            <a:schemeClr val="tx2"/>
          </a:solidFill>
          <a:latin typeface="Arial" charset="0"/>
          <a:ea typeface="ＭＳ Ｐゴシック" charset="0"/>
          <a:cs typeface="ＭＳ Ｐゴシック" charset="0"/>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228578"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rgbClr val="F26334"/>
        </a:buClr>
        <a:buFont typeface="Arial" pitchFamily="34" charset="0"/>
        <a:buChar char="»"/>
        <a:defRPr kern="1200">
          <a:solidFill>
            <a:srgbClr val="4C4C4C"/>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230189"/>
            <a:ext cx="8229600" cy="574675"/>
          </a:xfrm>
          <a:prstGeom prst="rect">
            <a:avLst/>
          </a:prstGeom>
          <a:noFill/>
          <a:ln>
            <a:noFill/>
          </a:ln>
          <a:extLst/>
        </p:spPr>
        <p:txBody>
          <a:bodyPr vert="horz" wrap="square" lIns="91431" tIns="45716" rIns="91431" bIns="45716"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65138" y="1143000"/>
            <a:ext cx="8229600" cy="467894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689974" y="6382054"/>
            <a:ext cx="343959" cy="200260"/>
          </a:xfrm>
          <a:prstGeom prst="rect">
            <a:avLst/>
          </a:prstGeom>
        </p:spPr>
        <p:txBody>
          <a:bodyPr vert="horz" wrap="square" lIns="0" tIns="0" rIns="0" bIns="0" numCol="1" anchor="ctr" anchorCtr="0" compatLnSpc="1">
            <a:prstTxWarp prst="textNoShape">
              <a:avLst/>
            </a:prstTxWarp>
          </a:bodyPr>
          <a:lstStyle>
            <a:lvl1pPr algn="l">
              <a:defRPr sz="800" smtClean="0">
                <a:solidFill>
                  <a:srgbClr val="F26334"/>
                </a:solidFill>
                <a:latin typeface="Arial"/>
                <a:cs typeface="Arial"/>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9138461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600" kern="1200" cap="all" spc="100">
          <a:solidFill>
            <a:schemeClr val="tx2"/>
          </a:solidFill>
          <a:latin typeface="Arial" charset="0"/>
          <a:ea typeface="ＭＳ Ｐゴシック" charset="0"/>
          <a:cs typeface="ＭＳ Ｐゴシック" charset="0"/>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228578" indent="-228578" algn="l" defTabSz="457155" rtl="0" eaLnBrk="1" fontAlgn="base" hangingPunct="1">
        <a:spcBef>
          <a:spcPct val="20000"/>
        </a:spcBef>
        <a:spcAft>
          <a:spcPct val="0"/>
        </a:spcAft>
        <a:buClr>
          <a:srgbClr val="F26334"/>
        </a:buClr>
        <a:buFont typeface="Arial" pitchFamily="34" charset="0"/>
        <a:buChar char="•"/>
        <a:defRPr kern="1200">
          <a:solidFill>
            <a:srgbClr val="757574"/>
          </a:solidFill>
          <a:latin typeface="Arial" charset="0"/>
          <a:ea typeface="ＭＳ Ｐゴシック" charset="0"/>
          <a:cs typeface="ＭＳ Ｐゴシック" charset="0"/>
        </a:defRPr>
      </a:lvl1pPr>
      <a:lvl2pPr marL="457155" indent="-228578" algn="l" defTabSz="457155" rtl="0" eaLnBrk="1" fontAlgn="base" hangingPunct="1">
        <a:spcBef>
          <a:spcPct val="20000"/>
        </a:spcBef>
        <a:spcAft>
          <a:spcPct val="0"/>
        </a:spcAft>
        <a:buClr>
          <a:srgbClr val="F26334"/>
        </a:buClr>
        <a:buFont typeface="Arial" pitchFamily="34" charset="0"/>
        <a:buChar char="–"/>
        <a:defRPr kern="1200">
          <a:solidFill>
            <a:srgbClr val="757574"/>
          </a:solidFill>
          <a:latin typeface="Arial" charset="0"/>
          <a:ea typeface="ＭＳ Ｐゴシック" charset="0"/>
          <a:cs typeface="+mn-cs"/>
        </a:defRPr>
      </a:lvl2pPr>
      <a:lvl3pPr marL="685733" indent="-228578" algn="l" defTabSz="457155" rtl="0" eaLnBrk="1" fontAlgn="base" hangingPunct="1">
        <a:spcBef>
          <a:spcPct val="20000"/>
        </a:spcBef>
        <a:spcAft>
          <a:spcPct val="0"/>
        </a:spcAft>
        <a:buClr>
          <a:srgbClr val="F26334"/>
        </a:buClr>
        <a:buFont typeface="Arial" pitchFamily="34" charset="0"/>
        <a:buChar char="•"/>
        <a:defRPr kern="1200">
          <a:solidFill>
            <a:srgbClr val="757574"/>
          </a:solidFill>
          <a:latin typeface="Arial" charset="0"/>
          <a:ea typeface="ＭＳ Ｐゴシック" charset="0"/>
          <a:cs typeface="+mn-cs"/>
        </a:defRPr>
      </a:lvl3pPr>
      <a:lvl4pPr marL="914310" indent="-228578" algn="l" defTabSz="457155" rtl="0" eaLnBrk="1" fontAlgn="base" hangingPunct="1">
        <a:spcBef>
          <a:spcPct val="20000"/>
        </a:spcBef>
        <a:spcAft>
          <a:spcPct val="0"/>
        </a:spcAft>
        <a:buClr>
          <a:srgbClr val="F26334"/>
        </a:buClr>
        <a:buFont typeface="Arial" pitchFamily="34" charset="0"/>
        <a:buChar char="–"/>
        <a:defRPr kern="1200">
          <a:solidFill>
            <a:srgbClr val="757574"/>
          </a:solidFill>
          <a:latin typeface="Arial" charset="0"/>
          <a:ea typeface="ＭＳ Ｐゴシック" charset="0"/>
          <a:cs typeface="+mn-cs"/>
        </a:defRPr>
      </a:lvl4pPr>
      <a:lvl5pPr marL="1142889" indent="-228578" algn="l" defTabSz="457155" rtl="0" eaLnBrk="1" fontAlgn="base" hangingPunct="1">
        <a:spcBef>
          <a:spcPct val="20000"/>
        </a:spcBef>
        <a:spcAft>
          <a:spcPct val="0"/>
        </a:spcAft>
        <a:buClr>
          <a:srgbClr val="F26334"/>
        </a:buClr>
        <a:buFont typeface="Arial" pitchFamily="34" charset="0"/>
        <a:buChar char="»"/>
        <a:defRPr kern="1200">
          <a:solidFill>
            <a:srgbClr val="757574"/>
          </a:solidFill>
          <a:latin typeface="Arial" charset="0"/>
          <a:ea typeface="ＭＳ Ｐゴシック" charset="0"/>
          <a:cs typeface="+mn-cs"/>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solidFill>
                  <a:srgbClr val="4C4C4C"/>
                </a:solidFill>
              </a:rPr>
              <a:t>GS1 US Initiatives update</a:t>
            </a:r>
            <a:endParaRPr lang="en-US" dirty="0">
              <a:solidFill>
                <a:srgbClr val="4C4C4C"/>
              </a:solidFill>
            </a:endParaRPr>
          </a:p>
        </p:txBody>
      </p:sp>
      <p:sp>
        <p:nvSpPr>
          <p:cNvPr id="15" name="Text Placeholder 14"/>
          <p:cNvSpPr>
            <a:spLocks noGrp="1"/>
          </p:cNvSpPr>
          <p:nvPr>
            <p:ph type="body" sz="quarter" idx="11"/>
          </p:nvPr>
        </p:nvSpPr>
        <p:spPr>
          <a:xfrm>
            <a:off x="448734" y="2679623"/>
            <a:ext cx="8241133" cy="520777"/>
          </a:xfrm>
        </p:spPr>
        <p:txBody>
          <a:bodyPr/>
          <a:lstStyle/>
          <a:p>
            <a:r>
              <a:rPr lang="en-US" dirty="0" smtClean="0">
                <a:solidFill>
                  <a:srgbClr val="4C4C4C"/>
                </a:solidFill>
              </a:rPr>
              <a:t>March 18, 2013</a:t>
            </a:r>
            <a:endParaRPr lang="en-US" dirty="0">
              <a:solidFill>
                <a:srgbClr val="4C4C4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 foods</a:t>
            </a:r>
            <a:endParaRPr lang="en-US" dirty="0"/>
          </a:p>
        </p:txBody>
      </p:sp>
      <p:sp>
        <p:nvSpPr>
          <p:cNvPr id="3" name="Content Placeholder 2"/>
          <p:cNvSpPr>
            <a:spLocks noGrp="1"/>
          </p:cNvSpPr>
          <p:nvPr>
            <p:ph idx="1"/>
          </p:nvPr>
        </p:nvSpPr>
        <p:spPr/>
        <p:txBody>
          <a:bodyPr/>
          <a:lstStyle/>
          <a:p>
            <a:pPr marL="0" indent="0">
              <a:spcBef>
                <a:spcPts val="1800"/>
              </a:spcBef>
              <a:buNone/>
            </a:pPr>
            <a:r>
              <a:rPr lang="en-US" sz="2000" b="1" cap="all" spc="100" dirty="0">
                <a:solidFill>
                  <a:srgbClr val="7F7F7F"/>
                </a:solidFill>
              </a:rPr>
              <a:t>Focus areas</a:t>
            </a:r>
          </a:p>
          <a:p>
            <a:pPr>
              <a:spcBef>
                <a:spcPts val="1800"/>
              </a:spcBef>
            </a:pPr>
            <a:r>
              <a:rPr lang="en-US" sz="2400" dirty="0" smtClean="0">
                <a:solidFill>
                  <a:srgbClr val="4C4C4C"/>
                </a:solidFill>
              </a:rPr>
              <a:t>GS1 Standards are </a:t>
            </a:r>
            <a:r>
              <a:rPr lang="en-US" sz="2400" dirty="0">
                <a:solidFill>
                  <a:srgbClr val="4C4C4C"/>
                </a:solidFill>
              </a:rPr>
              <a:t>at the center of the fresh foods industry's efforts to address product traceability and safety while also streamlining business processes. </a:t>
            </a:r>
          </a:p>
          <a:p>
            <a:pPr>
              <a:spcBef>
                <a:spcPts val="1800"/>
              </a:spcBef>
            </a:pPr>
            <a:r>
              <a:rPr lang="en-US" sz="2400" dirty="0" smtClean="0">
                <a:solidFill>
                  <a:srgbClr val="4C4C4C"/>
                </a:solidFill>
              </a:rPr>
              <a:t>To </a:t>
            </a:r>
            <a:r>
              <a:rPr lang="en-US" sz="2400" dirty="0">
                <a:solidFill>
                  <a:srgbClr val="4C4C4C"/>
                </a:solidFill>
              </a:rPr>
              <a:t>improve traceability in the fresh foods industry, companies are moving from commodity identification to product identification linking Critical Tracking </a:t>
            </a:r>
            <a:r>
              <a:rPr lang="en-US" sz="2400" dirty="0" smtClean="0">
                <a:solidFill>
                  <a:srgbClr val="4C4C4C"/>
                </a:solidFill>
              </a:rPr>
              <a:t>Events to </a:t>
            </a:r>
            <a:r>
              <a:rPr lang="en-US" sz="2400" dirty="0">
                <a:solidFill>
                  <a:srgbClr val="4C4C4C"/>
                </a:solidFill>
              </a:rPr>
              <a:t>Key Data Elements as recommended by the Institute of Food Technologists</a:t>
            </a:r>
            <a:r>
              <a:rPr lang="en-US" sz="2400" dirty="0" smtClean="0">
                <a:solidFill>
                  <a:srgbClr val="4C4C4C"/>
                </a:solidFill>
              </a:rPr>
              <a:t>.</a:t>
            </a:r>
          </a:p>
          <a:p>
            <a:pPr>
              <a:spcBef>
                <a:spcPts val="1800"/>
              </a:spcBef>
            </a:pPr>
            <a:r>
              <a:rPr lang="en-US" sz="2400" dirty="0">
                <a:solidFill>
                  <a:srgbClr val="4C4C4C"/>
                </a:solidFill>
              </a:rPr>
              <a:t>Over 85 organizations represented in the GS1 US-IFT Traceability Work Group</a:t>
            </a: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10</a:t>
            </a:fld>
            <a:endParaRPr lang="en-US" dirty="0"/>
          </a:p>
        </p:txBody>
      </p:sp>
    </p:spTree>
    <p:extLst>
      <p:ext uri="{BB962C8B-B14F-4D97-AF65-F5344CB8AC3E}">
        <p14:creationId xmlns:p14="http://schemas.microsoft.com/office/powerpoint/2010/main" val="354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Main Themes of the Legislation update</a:t>
            </a:r>
          </a:p>
        </p:txBody>
      </p:sp>
      <p:sp>
        <p:nvSpPr>
          <p:cNvPr id="19459" name="AutoShape 6"/>
          <p:cNvSpPr>
            <a:spLocks noChangeAspect="1" noChangeArrowheads="1" noTextEdit="1"/>
          </p:cNvSpPr>
          <p:nvPr/>
        </p:nvSpPr>
        <p:spPr bwMode="auto">
          <a:xfrm>
            <a:off x="457200" y="1485900"/>
            <a:ext cx="8229600" cy="4495800"/>
          </a:xfrm>
          <a:prstGeom prst="rect">
            <a:avLst/>
          </a:prstGeom>
          <a:noFill/>
          <a:ln w="9525">
            <a:noFill/>
            <a:miter lim="800000"/>
            <a:headEnd/>
            <a:tailEnd/>
          </a:ln>
        </p:spPr>
        <p:txBody>
          <a:bodyPr/>
          <a:lstStyle/>
          <a:p>
            <a:endParaRPr lang="en-US">
              <a:solidFill>
                <a:srgbClr val="757574"/>
              </a:solidFill>
            </a:endParaRPr>
          </a:p>
        </p:txBody>
      </p:sp>
      <p:graphicFrame>
        <p:nvGraphicFramePr>
          <p:cNvPr id="14" name="Diagram 13"/>
          <p:cNvGraphicFramePr/>
          <p:nvPr>
            <p:extLst>
              <p:ext uri="{D42A27DB-BD31-4B8C-83A1-F6EECF244321}">
                <p14:modId xmlns:p14="http://schemas.microsoft.com/office/powerpoint/2010/main" val="285859831"/>
              </p:ext>
            </p:extLst>
          </p:nvPr>
        </p:nvGraphicFramePr>
        <p:xfrm>
          <a:off x="1041936" y="1213986"/>
          <a:ext cx="6882063" cy="395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104900" y="5280660"/>
            <a:ext cx="7297895" cy="646331"/>
          </a:xfrm>
          <a:prstGeom prst="rect">
            <a:avLst/>
          </a:prstGeom>
          <a:noFill/>
        </p:spPr>
        <p:txBody>
          <a:bodyPr wrap="none" rtlCol="0">
            <a:spAutoFit/>
          </a:bodyPr>
          <a:lstStyle/>
          <a:p>
            <a:r>
              <a:rPr lang="en-US" dirty="0" smtClean="0"/>
              <a:t>Prevention:  2 proposed rules released February</a:t>
            </a:r>
          </a:p>
          <a:p>
            <a:r>
              <a:rPr lang="en-US" dirty="0" smtClean="0"/>
              <a:t>Inspection, Compliance, and Response: IFT Trace Recommendations</a:t>
            </a:r>
            <a:endParaRPr lang="en-US" dirty="0"/>
          </a:p>
        </p:txBody>
      </p:sp>
    </p:spTree>
    <p:extLst>
      <p:ext uri="{BB962C8B-B14F-4D97-AF65-F5344CB8AC3E}">
        <p14:creationId xmlns:p14="http://schemas.microsoft.com/office/powerpoint/2010/main" val="1239815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125259"/>
            <a:ext cx="8229600" cy="574675"/>
          </a:xfrm>
        </p:spPr>
        <p:txBody>
          <a:bodyPr/>
          <a:lstStyle/>
          <a:p>
            <a:r>
              <a:rPr lang="en-US" dirty="0" smtClean="0"/>
              <a:t>Enabling Industry to Respond to the </a:t>
            </a:r>
            <a:br>
              <a:rPr lang="en-US" dirty="0" smtClean="0"/>
            </a:br>
            <a:r>
              <a:rPr lang="en-US" dirty="0" smtClean="0"/>
              <a:t>Food Safety Modernization Act (FSMA)</a:t>
            </a:r>
            <a:endParaRPr lang="en-US" dirty="0"/>
          </a:p>
        </p:txBody>
      </p:sp>
      <p:sp>
        <p:nvSpPr>
          <p:cNvPr id="4" name="Slide Number Placeholder 3"/>
          <p:cNvSpPr>
            <a:spLocks noGrp="1"/>
          </p:cNvSpPr>
          <p:nvPr>
            <p:ph type="sldNum" sz="quarter" idx="10"/>
          </p:nvPr>
        </p:nvSpPr>
        <p:spPr/>
        <p:txBody>
          <a:bodyPr/>
          <a:lstStyle/>
          <a:p>
            <a:fld id="{3DF58135-37CA-41D5-A703-7A95B0D7FD69}" type="slidenum">
              <a:rPr lang="en-US" smtClean="0"/>
              <a:pPr/>
              <a:t>12</a:t>
            </a:fld>
            <a:endParaRPr lang="en-US" dirty="0"/>
          </a:p>
        </p:txBody>
      </p:sp>
      <p:sp>
        <p:nvSpPr>
          <p:cNvPr id="7" name="Rounded Rectangle 6"/>
          <p:cNvSpPr/>
          <p:nvPr/>
        </p:nvSpPr>
        <p:spPr bwMode="auto">
          <a:xfrm>
            <a:off x="4758268" y="1371600"/>
            <a:ext cx="2175932" cy="4724400"/>
          </a:xfrm>
          <a:prstGeom prst="roundRect">
            <a:avLst/>
          </a:prstGeom>
          <a:solidFill>
            <a:schemeClr val="tx1">
              <a:lumMod val="75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Geneva" pitchFamily="1" charset="-128"/>
            </a:endParaRPr>
          </a:p>
        </p:txBody>
      </p:sp>
      <p:sp>
        <p:nvSpPr>
          <p:cNvPr id="8" name="Oval 7"/>
          <p:cNvSpPr/>
          <p:nvPr/>
        </p:nvSpPr>
        <p:spPr bwMode="auto">
          <a:xfrm>
            <a:off x="6510868" y="2438400"/>
            <a:ext cx="2480732" cy="2480732"/>
          </a:xfrm>
          <a:prstGeom prst="ellipse">
            <a:avLst/>
          </a:prstGeom>
          <a:solidFill>
            <a:schemeClr val="tx2"/>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Geneva" pitchFamily="1" charset="-128"/>
            </a:endParaRPr>
          </a:p>
        </p:txBody>
      </p:sp>
      <p:sp>
        <p:nvSpPr>
          <p:cNvPr id="9" name="Rounded Rectangle 8"/>
          <p:cNvSpPr/>
          <p:nvPr/>
        </p:nvSpPr>
        <p:spPr bwMode="auto">
          <a:xfrm>
            <a:off x="381000" y="1371600"/>
            <a:ext cx="1676400" cy="4724400"/>
          </a:xfrm>
          <a:prstGeom prst="roundRect">
            <a:avLst/>
          </a:prstGeom>
          <a:solidFill>
            <a:srgbClr val="002C6C"/>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Geneva" pitchFamily="1" charset="-128"/>
            </a:endParaRPr>
          </a:p>
        </p:txBody>
      </p:sp>
      <p:sp>
        <p:nvSpPr>
          <p:cNvPr id="11" name="Rounded Rectangle 10"/>
          <p:cNvSpPr/>
          <p:nvPr/>
        </p:nvSpPr>
        <p:spPr bwMode="auto">
          <a:xfrm>
            <a:off x="2590800" y="1371600"/>
            <a:ext cx="1676400" cy="4724400"/>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Geneva" pitchFamily="1" charset="-128"/>
            </a:endParaRPr>
          </a:p>
        </p:txBody>
      </p:sp>
      <p:sp>
        <p:nvSpPr>
          <p:cNvPr id="12" name="TextBox 11"/>
          <p:cNvSpPr txBox="1"/>
          <p:nvPr/>
        </p:nvSpPr>
        <p:spPr>
          <a:xfrm>
            <a:off x="381000" y="1600200"/>
            <a:ext cx="1676400" cy="830997"/>
          </a:xfrm>
          <a:prstGeom prst="rect">
            <a:avLst/>
          </a:prstGeom>
          <a:noFill/>
        </p:spPr>
        <p:txBody>
          <a:bodyPr wrap="square" rtlCol="0">
            <a:spAutoFit/>
          </a:bodyPr>
          <a:lstStyle/>
          <a:p>
            <a:pPr algn="ctr"/>
            <a:r>
              <a:rPr lang="en-US" sz="1600" b="1" dirty="0">
                <a:solidFill>
                  <a:schemeClr val="bg1"/>
                </a:solidFill>
              </a:rPr>
              <a:t>Food Safety Modernization Act (FSMA)</a:t>
            </a:r>
          </a:p>
        </p:txBody>
      </p:sp>
      <p:sp>
        <p:nvSpPr>
          <p:cNvPr id="13" name="TextBox 12"/>
          <p:cNvSpPr txBox="1"/>
          <p:nvPr/>
        </p:nvSpPr>
        <p:spPr>
          <a:xfrm>
            <a:off x="2590800" y="1600200"/>
            <a:ext cx="1676400" cy="830997"/>
          </a:xfrm>
          <a:prstGeom prst="rect">
            <a:avLst/>
          </a:prstGeom>
          <a:noFill/>
        </p:spPr>
        <p:txBody>
          <a:bodyPr wrap="square" rtlCol="0">
            <a:spAutoFit/>
          </a:bodyPr>
          <a:lstStyle/>
          <a:p>
            <a:pPr algn="ctr"/>
            <a:r>
              <a:rPr lang="en-US" sz="1600" b="1" dirty="0">
                <a:solidFill>
                  <a:schemeClr val="bg1">
                    <a:lumMod val="95000"/>
                  </a:schemeClr>
                </a:solidFill>
              </a:rPr>
              <a:t>Food &amp; Drug Administration (FDA)</a:t>
            </a:r>
          </a:p>
        </p:txBody>
      </p:sp>
      <p:sp>
        <p:nvSpPr>
          <p:cNvPr id="14" name="TextBox 13"/>
          <p:cNvSpPr txBox="1"/>
          <p:nvPr/>
        </p:nvSpPr>
        <p:spPr>
          <a:xfrm>
            <a:off x="4758268" y="1607403"/>
            <a:ext cx="2175932" cy="584776"/>
          </a:xfrm>
          <a:prstGeom prst="rect">
            <a:avLst/>
          </a:prstGeom>
          <a:noFill/>
        </p:spPr>
        <p:txBody>
          <a:bodyPr wrap="square" rtlCol="0">
            <a:spAutoFit/>
          </a:bodyPr>
          <a:lstStyle/>
          <a:p>
            <a:pPr algn="ctr"/>
            <a:r>
              <a:rPr lang="en-US" sz="1600" b="1" dirty="0">
                <a:solidFill>
                  <a:srgbClr val="FFFFFF"/>
                </a:solidFill>
              </a:rPr>
              <a:t>Institute of Food Technologists (IFT)</a:t>
            </a:r>
          </a:p>
        </p:txBody>
      </p:sp>
      <p:sp>
        <p:nvSpPr>
          <p:cNvPr id="15" name="TextBox 14"/>
          <p:cNvSpPr txBox="1"/>
          <p:nvPr/>
        </p:nvSpPr>
        <p:spPr>
          <a:xfrm>
            <a:off x="6934200" y="3166532"/>
            <a:ext cx="1676400" cy="1077218"/>
          </a:xfrm>
          <a:prstGeom prst="rect">
            <a:avLst/>
          </a:prstGeom>
          <a:noFill/>
        </p:spPr>
        <p:txBody>
          <a:bodyPr wrap="square" rtlCol="0">
            <a:spAutoFit/>
          </a:bodyPr>
          <a:lstStyle/>
          <a:p>
            <a:pPr algn="ctr" eaLnBrk="0" fontAlgn="base" hangingPunct="0">
              <a:spcBef>
                <a:spcPts val="1000"/>
              </a:spcBef>
              <a:spcAft>
                <a:spcPct val="0"/>
              </a:spcAft>
            </a:pPr>
            <a:r>
              <a:rPr lang="en-US" sz="1600" b="1" dirty="0">
                <a:solidFill>
                  <a:srgbClr val="FFFFFF"/>
                </a:solidFill>
                <a:ea typeface="Geneva" pitchFamily="1" charset="-128"/>
                <a:cs typeface="Arial Black"/>
              </a:rPr>
              <a:t>GS1 Standards and </a:t>
            </a:r>
            <a:br>
              <a:rPr lang="en-US" sz="1600" b="1" dirty="0">
                <a:solidFill>
                  <a:srgbClr val="FFFFFF"/>
                </a:solidFill>
                <a:ea typeface="Geneva" pitchFamily="1" charset="-128"/>
                <a:cs typeface="Arial Black"/>
              </a:rPr>
            </a:br>
            <a:r>
              <a:rPr lang="en-US" sz="1600" b="1" dirty="0">
                <a:solidFill>
                  <a:srgbClr val="FFFFFF"/>
                </a:solidFill>
                <a:ea typeface="Geneva" pitchFamily="1" charset="-128"/>
                <a:cs typeface="Arial Black"/>
              </a:rPr>
              <a:t>GS1 </a:t>
            </a:r>
            <a:r>
              <a:rPr lang="en-US" sz="1600" b="1" dirty="0" smtClean="0">
                <a:solidFill>
                  <a:srgbClr val="FFFFFF"/>
                </a:solidFill>
                <a:ea typeface="Geneva" pitchFamily="1" charset="-128"/>
                <a:cs typeface="Arial Black"/>
              </a:rPr>
              <a:t>US Community</a:t>
            </a:r>
            <a:endParaRPr lang="en-US" sz="1600" b="1" dirty="0">
              <a:solidFill>
                <a:srgbClr val="FFFFFF"/>
              </a:solidFill>
              <a:ea typeface="Geneva" pitchFamily="1" charset="-128"/>
              <a:cs typeface="Arial Black"/>
            </a:endParaRPr>
          </a:p>
        </p:txBody>
      </p:sp>
      <p:sp>
        <p:nvSpPr>
          <p:cNvPr id="16" name="TextBox 15"/>
          <p:cNvSpPr txBox="1"/>
          <p:nvPr/>
        </p:nvSpPr>
        <p:spPr>
          <a:xfrm>
            <a:off x="533400" y="2743200"/>
            <a:ext cx="1295400" cy="3157788"/>
          </a:xfrm>
          <a:prstGeom prst="rect">
            <a:avLst/>
          </a:prstGeom>
          <a:noFill/>
        </p:spPr>
        <p:txBody>
          <a:bodyPr wrap="square" rtlCol="0" anchor="t" anchorCtr="0">
            <a:spAutoFit/>
          </a:bodyPr>
          <a:lstStyle/>
          <a:p>
            <a:r>
              <a:rPr lang="en-US" sz="1200" dirty="0">
                <a:solidFill>
                  <a:schemeClr val="bg1"/>
                </a:solidFill>
              </a:rPr>
              <a:t>Preventive Controls, </a:t>
            </a:r>
            <a:r>
              <a:rPr lang="en-US" sz="1200" b="1" dirty="0">
                <a:solidFill>
                  <a:srgbClr val="F26334"/>
                </a:solidFill>
              </a:rPr>
              <a:t>Inspections, Compliance and Response</a:t>
            </a:r>
            <a:r>
              <a:rPr lang="en-US" sz="1200" dirty="0">
                <a:solidFill>
                  <a:srgbClr val="F26334"/>
                </a:solidFill>
              </a:rPr>
              <a:t>, </a:t>
            </a:r>
            <a:r>
              <a:rPr lang="en-US" sz="1200" b="1" dirty="0">
                <a:solidFill>
                  <a:srgbClr val="F26334"/>
                </a:solidFill>
              </a:rPr>
              <a:t>Imported Food Safety</a:t>
            </a:r>
            <a:r>
              <a:rPr lang="en-US" sz="1200" dirty="0">
                <a:solidFill>
                  <a:srgbClr val="F26334"/>
                </a:solidFill>
              </a:rPr>
              <a:t>, </a:t>
            </a:r>
            <a:r>
              <a:rPr lang="en-US" sz="1200" dirty="0">
                <a:solidFill>
                  <a:schemeClr val="bg1"/>
                </a:solidFill>
              </a:rPr>
              <a:t>Enhanced Partnerships</a:t>
            </a:r>
          </a:p>
          <a:p>
            <a:endParaRPr lang="en-US" sz="1200" dirty="0">
              <a:solidFill>
                <a:schemeClr val="bg1"/>
              </a:solidFill>
            </a:endParaRPr>
          </a:p>
          <a:p>
            <a:r>
              <a:rPr lang="en-US" sz="1200" b="1" i="1" dirty="0">
                <a:solidFill>
                  <a:schemeClr val="bg1"/>
                </a:solidFill>
              </a:rPr>
              <a:t>50 new rules, guidance documents, reports in </a:t>
            </a:r>
            <a:br>
              <a:rPr lang="en-US" sz="1200" b="1" i="1" dirty="0">
                <a:solidFill>
                  <a:schemeClr val="bg1"/>
                </a:solidFill>
              </a:rPr>
            </a:br>
            <a:r>
              <a:rPr lang="en-US" sz="1200" b="1" i="1" dirty="0">
                <a:solidFill>
                  <a:schemeClr val="bg1"/>
                </a:solidFill>
              </a:rPr>
              <a:t>3 years</a:t>
            </a:r>
          </a:p>
          <a:p>
            <a:endParaRPr lang="en-US" sz="1200" dirty="0">
              <a:solidFill>
                <a:srgbClr val="FFFFFF"/>
              </a:solidFill>
            </a:endParaRPr>
          </a:p>
        </p:txBody>
      </p:sp>
      <p:sp>
        <p:nvSpPr>
          <p:cNvPr id="20" name="TextBox 19"/>
          <p:cNvSpPr txBox="1"/>
          <p:nvPr/>
        </p:nvSpPr>
        <p:spPr>
          <a:xfrm>
            <a:off x="2743200" y="2743201"/>
            <a:ext cx="1295400" cy="3416320"/>
          </a:xfrm>
          <a:prstGeom prst="rect">
            <a:avLst/>
          </a:prstGeom>
          <a:noFill/>
        </p:spPr>
        <p:txBody>
          <a:bodyPr wrap="square" rtlCol="0" anchor="t" anchorCtr="0">
            <a:spAutoFit/>
          </a:bodyPr>
          <a:lstStyle/>
          <a:p>
            <a:r>
              <a:rPr lang="en-US" sz="1200" dirty="0">
                <a:solidFill>
                  <a:schemeClr val="bg1">
                    <a:lumMod val="95000"/>
                  </a:schemeClr>
                </a:solidFill>
              </a:rPr>
              <a:t>Pilots </a:t>
            </a:r>
            <a:r>
              <a:rPr lang="en-US" sz="1200" dirty="0" smtClean="0">
                <a:solidFill>
                  <a:schemeClr val="bg1">
                    <a:lumMod val="95000"/>
                  </a:schemeClr>
                </a:solidFill>
              </a:rPr>
              <a:t>conducted Spring </a:t>
            </a:r>
            <a:r>
              <a:rPr lang="en-US" sz="1200" dirty="0">
                <a:solidFill>
                  <a:schemeClr val="bg1">
                    <a:lumMod val="95000"/>
                  </a:schemeClr>
                </a:solidFill>
              </a:rPr>
              <a:t>2012</a:t>
            </a:r>
          </a:p>
          <a:p>
            <a:endParaRPr lang="en-US" sz="1200" dirty="0">
              <a:solidFill>
                <a:schemeClr val="bg1">
                  <a:lumMod val="95000"/>
                </a:schemeClr>
              </a:solidFill>
            </a:endParaRPr>
          </a:p>
          <a:p>
            <a:r>
              <a:rPr lang="en-US" sz="1200" dirty="0">
                <a:solidFill>
                  <a:schemeClr val="bg1">
                    <a:lumMod val="95000"/>
                  </a:schemeClr>
                </a:solidFill>
              </a:rPr>
              <a:t>Actively watching industry initiatives</a:t>
            </a:r>
          </a:p>
          <a:p>
            <a:endParaRPr lang="en-US" sz="1200" dirty="0">
              <a:solidFill>
                <a:schemeClr val="bg1">
                  <a:lumMod val="95000"/>
                </a:schemeClr>
              </a:solidFill>
            </a:endParaRPr>
          </a:p>
          <a:p>
            <a:r>
              <a:rPr lang="en-US" sz="1200" dirty="0">
                <a:solidFill>
                  <a:schemeClr val="bg1">
                    <a:lumMod val="95000"/>
                  </a:schemeClr>
                </a:solidFill>
              </a:rPr>
              <a:t>Final report due to Congress July </a:t>
            </a:r>
            <a:r>
              <a:rPr lang="en-US" sz="1200" dirty="0" smtClean="0">
                <a:solidFill>
                  <a:schemeClr val="bg1">
                    <a:lumMod val="95000"/>
                  </a:schemeClr>
                </a:solidFill>
              </a:rPr>
              <a:t>2012</a:t>
            </a:r>
            <a:endParaRPr lang="en-US" sz="1200" dirty="0">
              <a:solidFill>
                <a:schemeClr val="bg1">
                  <a:lumMod val="95000"/>
                </a:schemeClr>
              </a:solidFill>
            </a:endParaRPr>
          </a:p>
          <a:p>
            <a:endParaRPr lang="en-US" sz="1200" dirty="0">
              <a:solidFill>
                <a:srgbClr val="FFFFFF"/>
              </a:solidFill>
            </a:endParaRPr>
          </a:p>
          <a:p>
            <a:endParaRPr lang="en-US" sz="1200" dirty="0">
              <a:solidFill>
                <a:srgbClr val="FFFFFF"/>
              </a:solidFill>
            </a:endParaRPr>
          </a:p>
          <a:p>
            <a:endParaRPr lang="en-US" sz="1200" dirty="0">
              <a:solidFill>
                <a:srgbClr val="FFFFFF"/>
              </a:solidFill>
            </a:endParaRPr>
          </a:p>
          <a:p>
            <a:endParaRPr lang="en-US" sz="1200" dirty="0">
              <a:solidFill>
                <a:srgbClr val="FFFFFF"/>
              </a:solidFill>
            </a:endParaRPr>
          </a:p>
          <a:p>
            <a:endParaRPr lang="en-US" sz="1200" dirty="0">
              <a:solidFill>
                <a:srgbClr val="FFFFFF"/>
              </a:solidFill>
            </a:endParaRPr>
          </a:p>
          <a:p>
            <a:endParaRPr lang="en-US" sz="1200" dirty="0">
              <a:solidFill>
                <a:srgbClr val="FFFFFF"/>
              </a:solidFill>
            </a:endParaRPr>
          </a:p>
        </p:txBody>
      </p:sp>
      <p:sp>
        <p:nvSpPr>
          <p:cNvPr id="21" name="TextBox 20"/>
          <p:cNvSpPr txBox="1"/>
          <p:nvPr/>
        </p:nvSpPr>
        <p:spPr>
          <a:xfrm>
            <a:off x="4876800" y="2342615"/>
            <a:ext cx="1981200" cy="3600985"/>
          </a:xfrm>
          <a:prstGeom prst="rect">
            <a:avLst/>
          </a:prstGeom>
          <a:noFill/>
        </p:spPr>
        <p:txBody>
          <a:bodyPr wrap="square" rtlCol="0" anchor="t" anchorCtr="0">
            <a:spAutoFit/>
          </a:bodyPr>
          <a:lstStyle/>
          <a:p>
            <a:r>
              <a:rPr lang="en-US" sz="1200" dirty="0" smtClean="0">
                <a:solidFill>
                  <a:srgbClr val="FFFFFF"/>
                </a:solidFill>
              </a:rPr>
              <a:t>Conducted </a:t>
            </a:r>
            <a:r>
              <a:rPr lang="en-US" sz="1200" dirty="0">
                <a:solidFill>
                  <a:srgbClr val="FFFFFF"/>
                </a:solidFill>
              </a:rPr>
              <a:t>pilots for FDA: </a:t>
            </a:r>
          </a:p>
          <a:p>
            <a:r>
              <a:rPr lang="en-US" sz="1200" dirty="0">
                <a:solidFill>
                  <a:srgbClr val="FFFFFF"/>
                </a:solidFill>
              </a:rPr>
              <a:t>Produce and Processed Food</a:t>
            </a:r>
          </a:p>
          <a:p>
            <a:r>
              <a:rPr lang="en-US" sz="1200" dirty="0">
                <a:solidFill>
                  <a:srgbClr val="FFFFFF"/>
                </a:solidFill>
              </a:rPr>
              <a:t> - P1: Current  </a:t>
            </a:r>
            <a:br>
              <a:rPr lang="en-US" sz="1200" dirty="0">
                <a:solidFill>
                  <a:srgbClr val="FFFFFF"/>
                </a:solidFill>
              </a:rPr>
            </a:br>
            <a:r>
              <a:rPr lang="en-US" sz="1200" dirty="0">
                <a:solidFill>
                  <a:srgbClr val="FFFFFF"/>
                </a:solidFill>
              </a:rPr>
              <a:t>   systems used </a:t>
            </a:r>
            <a:r>
              <a:rPr lang="en-US" sz="1200" b="1" dirty="0">
                <a:solidFill>
                  <a:srgbClr val="FFFFFF"/>
                </a:solidFill>
              </a:rPr>
              <a:t>to</a:t>
            </a:r>
            <a:br>
              <a:rPr lang="en-US" sz="1200" b="1" dirty="0">
                <a:solidFill>
                  <a:srgbClr val="FFFFFF"/>
                </a:solidFill>
              </a:rPr>
            </a:br>
            <a:r>
              <a:rPr lang="en-US" sz="1200" b="1" dirty="0">
                <a:solidFill>
                  <a:srgbClr val="FFFFFF"/>
                </a:solidFill>
              </a:rPr>
              <a:t>   </a:t>
            </a:r>
            <a:r>
              <a:rPr lang="en-US" sz="1200" b="1" dirty="0">
                <a:solidFill>
                  <a:srgbClr val="FFFF99"/>
                </a:solidFill>
              </a:rPr>
              <a:t>identify, capture,</a:t>
            </a:r>
            <a:br>
              <a:rPr lang="en-US" sz="1200" b="1" dirty="0">
                <a:solidFill>
                  <a:srgbClr val="FFFF99"/>
                </a:solidFill>
              </a:rPr>
            </a:br>
            <a:r>
              <a:rPr lang="en-US" sz="1200" b="1" dirty="0">
                <a:solidFill>
                  <a:srgbClr val="FFFF99"/>
                </a:solidFill>
              </a:rPr>
              <a:t>   store and share</a:t>
            </a:r>
            <a:br>
              <a:rPr lang="en-US" sz="1200" b="1" dirty="0">
                <a:solidFill>
                  <a:srgbClr val="FFFF99"/>
                </a:solidFill>
              </a:rPr>
            </a:br>
            <a:r>
              <a:rPr lang="en-US" sz="1200" b="1" dirty="0">
                <a:solidFill>
                  <a:srgbClr val="FFFF99"/>
                </a:solidFill>
              </a:rPr>
              <a:t>   data</a:t>
            </a:r>
          </a:p>
          <a:p>
            <a:r>
              <a:rPr lang="en-US" sz="1200" dirty="0">
                <a:solidFill>
                  <a:srgbClr val="FFFFFF"/>
                </a:solidFill>
              </a:rPr>
              <a:t> - P2: Supply chain</a:t>
            </a:r>
            <a:br>
              <a:rPr lang="en-US" sz="1200" dirty="0">
                <a:solidFill>
                  <a:srgbClr val="FFFFFF"/>
                </a:solidFill>
              </a:rPr>
            </a:br>
            <a:r>
              <a:rPr lang="en-US" sz="1200" dirty="0">
                <a:solidFill>
                  <a:srgbClr val="FFFFFF"/>
                </a:solidFill>
              </a:rPr>
              <a:t>   data used to</a:t>
            </a:r>
            <a:br>
              <a:rPr lang="en-US" sz="1200" dirty="0">
                <a:solidFill>
                  <a:srgbClr val="FFFFFF"/>
                </a:solidFill>
              </a:rPr>
            </a:br>
            <a:r>
              <a:rPr lang="en-US" sz="1200" dirty="0">
                <a:solidFill>
                  <a:srgbClr val="FFFFFF"/>
                </a:solidFill>
              </a:rPr>
              <a:t>   determine if</a:t>
            </a:r>
            <a:br>
              <a:rPr lang="en-US" sz="1200" dirty="0">
                <a:solidFill>
                  <a:srgbClr val="FFFFFF"/>
                </a:solidFill>
              </a:rPr>
            </a:br>
            <a:r>
              <a:rPr lang="en-US" sz="1200" dirty="0">
                <a:solidFill>
                  <a:srgbClr val="FFFFFF"/>
                </a:solidFill>
              </a:rPr>
              <a:t>   interfaces between</a:t>
            </a:r>
            <a:br>
              <a:rPr lang="en-US" sz="1200" dirty="0">
                <a:solidFill>
                  <a:srgbClr val="FFFFFF"/>
                </a:solidFill>
              </a:rPr>
            </a:br>
            <a:r>
              <a:rPr lang="en-US" sz="1200" dirty="0">
                <a:solidFill>
                  <a:srgbClr val="FFFFFF"/>
                </a:solidFill>
              </a:rPr>
              <a:t>   existing systems</a:t>
            </a:r>
            <a:br>
              <a:rPr lang="en-US" sz="1200" dirty="0">
                <a:solidFill>
                  <a:srgbClr val="FFFFFF"/>
                </a:solidFill>
              </a:rPr>
            </a:br>
            <a:r>
              <a:rPr lang="en-US" sz="1200" dirty="0">
                <a:solidFill>
                  <a:srgbClr val="FFFFFF"/>
                </a:solidFill>
              </a:rPr>
              <a:t>   are sufficient for</a:t>
            </a:r>
            <a:br>
              <a:rPr lang="en-US" sz="1200" dirty="0">
                <a:solidFill>
                  <a:srgbClr val="FFFFFF"/>
                </a:solidFill>
              </a:rPr>
            </a:br>
            <a:r>
              <a:rPr lang="en-US" sz="1200" dirty="0">
                <a:solidFill>
                  <a:srgbClr val="FFFFFF"/>
                </a:solidFill>
              </a:rPr>
              <a:t>   product tracing</a:t>
            </a:r>
          </a:p>
          <a:p>
            <a:endParaRPr lang="en-US" sz="1200" dirty="0">
              <a:solidFill>
                <a:srgbClr val="FFFFFF"/>
              </a:solidFill>
            </a:endParaRPr>
          </a:p>
          <a:p>
            <a:pPr algn="ctr"/>
            <a:r>
              <a:rPr lang="en-US" sz="1200" dirty="0">
                <a:solidFill>
                  <a:srgbClr val="FFFFFF"/>
                </a:solidFill>
              </a:rPr>
              <a:t>Partners with Government, Associations and Academia</a:t>
            </a:r>
          </a:p>
        </p:txBody>
      </p:sp>
      <p:sp>
        <p:nvSpPr>
          <p:cNvPr id="22" name="Chevron 21"/>
          <p:cNvSpPr/>
          <p:nvPr/>
        </p:nvSpPr>
        <p:spPr bwMode="auto">
          <a:xfrm>
            <a:off x="1828800" y="3242732"/>
            <a:ext cx="905933" cy="905933"/>
          </a:xfrm>
          <a:prstGeom prst="chevron">
            <a:avLst/>
          </a:prstGeom>
          <a:solidFill>
            <a:srgbClr val="002C6C"/>
          </a:solidFill>
          <a:ln>
            <a:solidFill>
              <a:srgbClr val="009CEC"/>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Geneva" pitchFamily="1" charset="-128"/>
            </a:endParaRPr>
          </a:p>
        </p:txBody>
      </p:sp>
      <p:sp>
        <p:nvSpPr>
          <p:cNvPr id="23" name="Chevron 22"/>
          <p:cNvSpPr/>
          <p:nvPr/>
        </p:nvSpPr>
        <p:spPr bwMode="auto">
          <a:xfrm>
            <a:off x="3962400" y="3242732"/>
            <a:ext cx="905933" cy="905933"/>
          </a:xfrm>
          <a:prstGeom prst="chevron">
            <a:avLst/>
          </a:prstGeom>
          <a:solidFill>
            <a:schemeClr val="accent6">
              <a:lumMod val="75000"/>
            </a:schemeClr>
          </a:solidFill>
          <a:ln>
            <a:solidFill>
              <a:schemeClr val="accent6">
                <a:lumMod val="40000"/>
                <a:lumOff val="6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a typeface="Geneva" pitchFamily="1" charset="-128"/>
            </a:endParaRPr>
          </a:p>
        </p:txBody>
      </p:sp>
    </p:spTree>
    <p:extLst>
      <p:ext uri="{BB962C8B-B14F-4D97-AF65-F5344CB8AC3E}">
        <p14:creationId xmlns:p14="http://schemas.microsoft.com/office/powerpoint/2010/main" val="3107406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US DOD -- Current State of Identification</a:t>
            </a:r>
            <a:endParaRPr lang="en-US" sz="2400" dirty="0"/>
          </a:p>
        </p:txBody>
      </p:sp>
      <p:sp>
        <p:nvSpPr>
          <p:cNvPr id="4" name="Slide Number Placeholder 3"/>
          <p:cNvSpPr>
            <a:spLocks noGrp="1"/>
          </p:cNvSpPr>
          <p:nvPr>
            <p:ph type="sldNum" sz="quarter" idx="10"/>
          </p:nvPr>
        </p:nvSpPr>
        <p:spPr/>
        <p:txBody>
          <a:bodyPr/>
          <a:lstStyle/>
          <a:p>
            <a:fld id="{66C6EF3C-7F79-4B76-8EB4-B054A5D380EC}" type="slidenum">
              <a:rPr lang="en-US" smtClean="0"/>
              <a:pPr/>
              <a:t>13</a:t>
            </a:fld>
            <a:endParaRPr lang="en-US" dirty="0"/>
          </a:p>
        </p:txBody>
      </p:sp>
      <p:pic>
        <p:nvPicPr>
          <p:cNvPr id="6" name="Picture 5"/>
          <p:cNvPicPr/>
          <p:nvPr/>
        </p:nvPicPr>
        <p:blipFill>
          <a:blip r:embed="rId2" cstate="print"/>
          <a:srcRect/>
          <a:stretch>
            <a:fillRect/>
          </a:stretch>
        </p:blipFill>
        <p:spPr bwMode="auto">
          <a:xfrm>
            <a:off x="1305780" y="1541690"/>
            <a:ext cx="6492240" cy="4114800"/>
          </a:xfrm>
          <a:prstGeom prst="rect">
            <a:avLst/>
          </a:prstGeom>
          <a:noFill/>
        </p:spPr>
      </p:pic>
      <p:sp>
        <p:nvSpPr>
          <p:cNvPr id="1025" name="Rectangle 1"/>
          <p:cNvSpPr>
            <a:spLocks noChangeArrowheads="1"/>
          </p:cNvSpPr>
          <p:nvPr/>
        </p:nvSpPr>
        <p:spPr bwMode="auto">
          <a:xfrm>
            <a:off x="3112610" y="1122400"/>
            <a:ext cx="2345514"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Figure 1:  Profile of Counterfeit Risk</a:t>
            </a:r>
            <a:r>
              <a:rPr lang="en-US" sz="1100" b="1" baseline="30000" dirty="0" smtClean="0">
                <a:latin typeface="Calibri" pitchFamily="34" charset="0"/>
                <a:ea typeface="Times New Roman" pitchFamily="18" charset="0"/>
                <a:cs typeface="Times New Roman" pitchFamily="18" charset="0"/>
              </a:rPr>
              <a:t>1</a:t>
            </a: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5842449"/>
            <a:ext cx="314060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30000" dirty="0" smtClean="0">
                <a:ln>
                  <a:noFill/>
                </a:ln>
                <a:solidFill>
                  <a:srgbClr val="7F7F7F"/>
                </a:solidFill>
                <a:effectLst/>
                <a:latin typeface="Calibri" pitchFamily="34" charset="0"/>
                <a:ea typeface="Times New Roman" pitchFamily="18" charset="0"/>
                <a:cs typeface="Times New Roman" pitchFamily="18" charset="0"/>
                <a:hlinkClick r:id=""/>
              </a:rPr>
              <a:t>[</a:t>
            </a:r>
            <a:r>
              <a:rPr lang="en-US" sz="1000" baseline="30000" dirty="0" smtClean="0" bmk="">
                <a:solidFill>
                  <a:srgbClr val="7F7F7F"/>
                </a:solidFill>
                <a:latin typeface="Calibri" pitchFamily="34" charset="0"/>
                <a:ea typeface="Times New Roman" pitchFamily="18" charset="0"/>
                <a:cs typeface="Times New Roman" pitchFamily="18" charset="0"/>
                <a:hlinkClick r:id=""/>
              </a:rPr>
              <a:t>1</a:t>
            </a:r>
            <a:r>
              <a:rPr kumimoji="0" lang="en-US" sz="1000" b="0" i="0" u="none" strike="noStrike" cap="none" normalizeH="0" baseline="30000" dirty="0" smtClean="0" bmk="">
                <a:ln>
                  <a:noFill/>
                </a:ln>
                <a:solidFill>
                  <a:srgbClr val="7F7F7F"/>
                </a:solidFill>
                <a:effectLst/>
                <a:latin typeface="Calibri" pitchFamily="34" charset="0"/>
                <a:ea typeface="Times New Roman" pitchFamily="18" charset="0"/>
                <a:cs typeface="Times New Roman" pitchFamily="18" charset="0"/>
                <a:hlinkClick r:id=""/>
              </a:rPr>
              <a:t>]</a:t>
            </a:r>
            <a:r>
              <a:rPr kumimoji="0" lang="en-US" sz="1000" b="0" i="0" u="none" strike="noStrike" cap="none" normalizeH="0" baseline="0" dirty="0" smtClean="0">
                <a:ln>
                  <a:noFill/>
                </a:ln>
                <a:solidFill>
                  <a:srgbClr val="7F7F7F"/>
                </a:solidFill>
                <a:effectLst/>
                <a:latin typeface="Calibri" pitchFamily="34" charset="0"/>
                <a:ea typeface="Times New Roman" pitchFamily="18" charset="0"/>
                <a:cs typeface="Calibri" pitchFamily="34" charset="0"/>
              </a:rPr>
              <a:t> </a:t>
            </a:r>
            <a:r>
              <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Peters, Paul Mr.  “DoD Anti-counterfeiting Strategy.”  7 March 2012.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15294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National Defense Authorization Act - FY2010 Section 818</a:t>
            </a:r>
          </a:p>
          <a:p>
            <a:pPr lvl="1"/>
            <a:r>
              <a:rPr lang="en-US" dirty="0" smtClean="0"/>
              <a:t>Focus on Detection and Avoidance of Counterfeit Electronic Parts</a:t>
            </a:r>
          </a:p>
          <a:p>
            <a:pPr lvl="1"/>
            <a:endParaRPr lang="en-US" sz="2000" dirty="0" smtClean="0"/>
          </a:p>
          <a:p>
            <a:r>
              <a:rPr lang="en-US" sz="2000" dirty="0" smtClean="0"/>
              <a:t>GS1 US has been asked to  develop an item identification and authentication strategy to uniquely identify any product, part, or component in the supply chain and determine the authenticity of such product, part, or component. </a:t>
            </a:r>
          </a:p>
          <a:p>
            <a:pPr lvl="1"/>
            <a:r>
              <a:rPr lang="en-US" dirty="0" smtClean="0"/>
              <a:t>Each alternative will be assessed on how it addresses the business needs and mitigates risk as defined by key stakeholders throughout the supply chain. </a:t>
            </a:r>
          </a:p>
          <a:p>
            <a:pPr lvl="1"/>
            <a:r>
              <a:rPr lang="en-US" dirty="0" smtClean="0"/>
              <a:t>The recommendation will aim to meet three criteria: easy to implement, cost effective to introduce and maintain, and effectiveness in authenticating products, parts, and components.</a:t>
            </a:r>
          </a:p>
          <a:p>
            <a:pPr lvl="1"/>
            <a:r>
              <a:rPr lang="en-US" dirty="0" smtClean="0"/>
              <a:t>GS1 US recommendation to be completed April 2013</a:t>
            </a:r>
          </a:p>
          <a:p>
            <a:endParaRPr lang="en-US" dirty="0"/>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14</a:t>
            </a:fld>
            <a:endParaRPr lang="en-US" dirty="0"/>
          </a:p>
        </p:txBody>
      </p:sp>
      <p:sp>
        <p:nvSpPr>
          <p:cNvPr id="5" name="Title 1"/>
          <p:cNvSpPr txBox="1">
            <a:spLocks/>
          </p:cNvSpPr>
          <p:nvPr/>
        </p:nvSpPr>
        <p:spPr bwMode="auto">
          <a:xfrm>
            <a:off x="518251" y="186425"/>
            <a:ext cx="8078994" cy="935998"/>
          </a:xfrm>
          <a:prstGeom prst="rect">
            <a:avLst/>
          </a:prstGeom>
          <a:noFill/>
          <a:ln>
            <a:noFill/>
          </a:ln>
          <a:extLst/>
        </p:spPr>
        <p:txBody>
          <a:bodyPr vert="horz" wrap="square" lIns="91431" tIns="45716" rIns="91431" bIns="45716" numCol="1" anchor="t" anchorCtr="0" compatLnSpc="1">
            <a:prstTxWarp prst="textNoShape">
              <a:avLst/>
            </a:prstTxWarp>
          </a:bodyPr>
          <a:lstStyle/>
          <a:p>
            <a:pPr marL="0" marR="0" lvl="0" indent="0" algn="l" defTabSz="457155" rtl="0" eaLnBrk="1" fontAlgn="base" latinLnBrk="0" hangingPunct="1">
              <a:lnSpc>
                <a:spcPct val="100000"/>
              </a:lnSpc>
              <a:spcBef>
                <a:spcPct val="0"/>
              </a:spcBef>
              <a:spcAft>
                <a:spcPct val="0"/>
              </a:spcAft>
              <a:buClrTx/>
              <a:buSzTx/>
              <a:buFontTx/>
              <a:buNone/>
              <a:tabLst/>
              <a:defRPr/>
            </a:pPr>
            <a:r>
              <a:rPr kumimoji="0" lang="en-US" sz="2600" b="0" i="0" u="none" strike="noStrike" kern="1200" cap="all" spc="100" normalizeH="0" baseline="0" noProof="0" dirty="0" smtClean="0">
                <a:ln>
                  <a:noFill/>
                </a:ln>
                <a:solidFill>
                  <a:srgbClr val="F26334"/>
                </a:solidFill>
                <a:effectLst/>
                <a:uLnTx/>
                <a:uFillTx/>
                <a:latin typeface="Arial" charset="0"/>
                <a:ea typeface="ＭＳ Ｐゴシック" charset="0"/>
                <a:cs typeface="ＭＳ Ｐゴシック" charset="0"/>
              </a:rPr>
              <a:t>US </a:t>
            </a:r>
            <a:r>
              <a:rPr kumimoji="0" lang="en-US" sz="2600" b="0" i="0" u="none" strike="noStrike" kern="1200" cap="all" spc="100" normalizeH="0" baseline="0" noProof="0" dirty="0" err="1" smtClean="0">
                <a:ln>
                  <a:noFill/>
                </a:ln>
                <a:solidFill>
                  <a:srgbClr val="F26334"/>
                </a:solidFill>
                <a:effectLst/>
                <a:uLnTx/>
                <a:uFillTx/>
                <a:latin typeface="Arial" charset="0"/>
                <a:ea typeface="ＭＳ Ｐゴシック" charset="0"/>
                <a:cs typeface="ＭＳ Ｐゴシック" charset="0"/>
              </a:rPr>
              <a:t>DoD</a:t>
            </a:r>
            <a:r>
              <a:rPr kumimoji="0" lang="en-US" sz="2600" b="0" i="0" u="none" strike="noStrike" kern="1200" cap="all" spc="100" normalizeH="0" baseline="0" noProof="0" dirty="0" smtClean="0">
                <a:ln>
                  <a:noFill/>
                </a:ln>
                <a:solidFill>
                  <a:srgbClr val="F26334"/>
                </a:solidFill>
                <a:effectLst/>
                <a:uLnTx/>
                <a:uFillTx/>
                <a:latin typeface="Arial" charset="0"/>
                <a:ea typeface="ＭＳ Ｐゴシック" charset="0"/>
                <a:cs typeface="ＭＳ Ｐゴシック" charset="0"/>
              </a:rPr>
              <a:t> Anti-Counterfeit Initiative </a:t>
            </a:r>
            <a:endParaRPr kumimoji="0" lang="en-US" b="0" i="0" u="none" strike="noStrike" kern="1200" cap="all" spc="100" normalizeH="0" baseline="0" noProof="0" dirty="0">
              <a:ln>
                <a:noFill/>
              </a:ln>
              <a:solidFill>
                <a:srgbClr val="F26334"/>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67519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2"/>
          <p:cNvSpPr txBox="1">
            <a:spLocks/>
          </p:cNvSpPr>
          <p:nvPr/>
        </p:nvSpPr>
        <p:spPr bwMode="auto">
          <a:xfrm>
            <a:off x="0" y="1144588"/>
            <a:ext cx="9144000" cy="4887912"/>
          </a:xfrm>
          <a:prstGeom prst="rect">
            <a:avLst/>
          </a:prstGeom>
          <a:solidFill>
            <a:schemeClr val="bg2">
              <a:lumMod val="20000"/>
              <a:lumOff val="80000"/>
            </a:schemeClr>
          </a:solidFill>
          <a:ln w="9525">
            <a:noFill/>
            <a:miter lim="800000"/>
            <a:headEnd/>
            <a:tailEnd/>
          </a:ln>
        </p:spPr>
        <p:txBody>
          <a:bodyPr/>
          <a:lstStyle/>
          <a:p>
            <a:pPr marL="342900" indent="-342900" defTabSz="914400" eaLnBrk="0" hangingPunct="0">
              <a:spcBef>
                <a:spcPct val="20000"/>
              </a:spcBef>
              <a:defRPr/>
            </a:pPr>
            <a:endParaRPr lang="en-GB" sz="1400" kern="0" dirty="0">
              <a:solidFill>
                <a:srgbClr val="002C6C"/>
              </a:solidFill>
              <a:latin typeface="+mn-lt"/>
              <a:cs typeface="+mn-cs"/>
            </a:endParaRPr>
          </a:p>
        </p:txBody>
      </p:sp>
      <p:sp>
        <p:nvSpPr>
          <p:cNvPr id="2" name="Title 1"/>
          <p:cNvSpPr>
            <a:spLocks noGrp="1"/>
          </p:cNvSpPr>
          <p:nvPr>
            <p:ph type="title"/>
          </p:nvPr>
        </p:nvSpPr>
        <p:spPr/>
        <p:txBody>
          <a:bodyPr/>
          <a:lstStyle/>
          <a:p>
            <a:pPr defTabSz="457155" eaLnBrk="1" hangingPunct="1">
              <a:defRPr/>
            </a:pPr>
            <a:r>
              <a:rPr lang="en-US" dirty="0" smtClean="0">
                <a:ea typeface="ＭＳ Ｐゴシック" charset="0"/>
              </a:rPr>
              <a:t>Gs1 standards makes it possible</a:t>
            </a:r>
            <a:endParaRPr lang="en-US" dirty="0">
              <a:ea typeface="ＭＳ Ｐゴシック" charset="0"/>
            </a:endParaRPr>
          </a:p>
        </p:txBody>
      </p:sp>
      <p:sp>
        <p:nvSpPr>
          <p:cNvPr id="45060" name="Slide Number Placeholder 3"/>
          <p:cNvSpPr>
            <a:spLocks noGrp="1"/>
          </p:cNvSpPr>
          <p:nvPr>
            <p:ph type="sldNum" sz="quarter" idx="10"/>
          </p:nvPr>
        </p:nvSpPr>
        <p:spPr bwMode="auto">
          <a:noFill/>
          <a:ln>
            <a:miter lim="800000"/>
            <a:headEnd/>
            <a:tailEnd/>
          </a:ln>
        </p:spPr>
        <p:txBody>
          <a:bodyPr/>
          <a:lstStyle/>
          <a:p>
            <a:pPr defTabSz="912813" fontAlgn="base">
              <a:spcBef>
                <a:spcPct val="0"/>
              </a:spcBef>
              <a:spcAft>
                <a:spcPct val="0"/>
              </a:spcAft>
            </a:pPr>
            <a:fld id="{98BB6402-6999-4616-8B52-8B8C9FDE9F87}" type="slidenum">
              <a:rPr lang="en-US" smtClean="0">
                <a:latin typeface="Arial" charset="0"/>
                <a:cs typeface="Arial" charset="0"/>
              </a:rPr>
              <a:pPr defTabSz="912813" fontAlgn="base">
                <a:spcBef>
                  <a:spcPct val="0"/>
                </a:spcBef>
                <a:spcAft>
                  <a:spcPct val="0"/>
                </a:spcAft>
              </a:pPr>
              <a:t>2</a:t>
            </a:fld>
            <a:endParaRPr lang="en-US" smtClean="0">
              <a:latin typeface="Arial" charset="0"/>
              <a:cs typeface="Arial" charset="0"/>
            </a:endParaRPr>
          </a:p>
        </p:txBody>
      </p:sp>
      <p:grpSp>
        <p:nvGrpSpPr>
          <p:cNvPr id="45061" name="Group 5"/>
          <p:cNvGrpSpPr>
            <a:grpSpLocks/>
          </p:cNvGrpSpPr>
          <p:nvPr/>
        </p:nvGrpSpPr>
        <p:grpSpPr bwMode="auto">
          <a:xfrm>
            <a:off x="2511425" y="1468438"/>
            <a:ext cx="4016375" cy="4019550"/>
            <a:chOff x="2562754" y="1468438"/>
            <a:chExt cx="4015846" cy="4019550"/>
          </a:xfrm>
        </p:grpSpPr>
        <p:grpSp>
          <p:nvGrpSpPr>
            <p:cNvPr id="45066" name="Group 39"/>
            <p:cNvGrpSpPr>
              <a:grpSpLocks/>
            </p:cNvGrpSpPr>
            <p:nvPr/>
          </p:nvGrpSpPr>
          <p:grpSpPr bwMode="auto">
            <a:xfrm>
              <a:off x="2562754" y="3614738"/>
              <a:ext cx="1894946" cy="1873250"/>
              <a:chOff x="340254" y="1166332"/>
              <a:chExt cx="1894946" cy="1873250"/>
            </a:xfrm>
          </p:grpSpPr>
          <p:sp>
            <p:nvSpPr>
              <p:cNvPr id="41" name="Oval 40"/>
              <p:cNvSpPr/>
              <p:nvPr/>
            </p:nvSpPr>
            <p:spPr>
              <a:xfrm>
                <a:off x="413269" y="1237769"/>
                <a:ext cx="1731735" cy="17319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sp>
            <p:nvSpPr>
              <p:cNvPr id="42" name="TextBox 41"/>
              <p:cNvSpPr txBox="1"/>
              <p:nvPr/>
            </p:nvSpPr>
            <p:spPr>
              <a:xfrm>
                <a:off x="340254" y="1963257"/>
                <a:ext cx="1895225" cy="307975"/>
              </a:xfrm>
              <a:prstGeom prst="rect">
                <a:avLst/>
              </a:prstGeom>
              <a:noFill/>
            </p:spPr>
            <p:txBody>
              <a:bodyPr>
                <a:spAutoFit/>
              </a:bodyPr>
              <a:lstStyle/>
              <a:p>
                <a:pPr algn="ctr" defTabSz="914310" fontAlgn="auto">
                  <a:spcBef>
                    <a:spcPts val="0"/>
                  </a:spcBef>
                  <a:spcAft>
                    <a:spcPts val="0"/>
                  </a:spcAft>
                  <a:defRPr/>
                </a:pPr>
                <a:r>
                  <a:rPr lang="en-US" sz="1400" spc="100" dirty="0">
                    <a:solidFill>
                      <a:schemeClr val="bg1"/>
                    </a:solidFill>
                    <a:latin typeface="+mn-lt"/>
                    <a:cs typeface="+mn-cs"/>
                  </a:rPr>
                  <a:t>SAFETY</a:t>
                </a:r>
              </a:p>
            </p:txBody>
          </p:sp>
          <p:sp>
            <p:nvSpPr>
              <p:cNvPr id="43" name="Oval 42"/>
              <p:cNvSpPr/>
              <p:nvPr/>
            </p:nvSpPr>
            <p:spPr>
              <a:xfrm>
                <a:off x="341842" y="1166332"/>
                <a:ext cx="1873003"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grpSp>
        <p:grpSp>
          <p:nvGrpSpPr>
            <p:cNvPr id="45067" name="Group 43"/>
            <p:cNvGrpSpPr>
              <a:grpSpLocks/>
            </p:cNvGrpSpPr>
            <p:nvPr/>
          </p:nvGrpSpPr>
          <p:grpSpPr bwMode="auto">
            <a:xfrm>
              <a:off x="4683654" y="3614738"/>
              <a:ext cx="1894946" cy="1873250"/>
              <a:chOff x="340254" y="1166332"/>
              <a:chExt cx="1894946" cy="1873250"/>
            </a:xfrm>
          </p:grpSpPr>
          <p:sp>
            <p:nvSpPr>
              <p:cNvPr id="45" name="Oval 44"/>
              <p:cNvSpPr/>
              <p:nvPr/>
            </p:nvSpPr>
            <p:spPr>
              <a:xfrm>
                <a:off x="412990" y="1237769"/>
                <a:ext cx="1731735" cy="17319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sp>
            <p:nvSpPr>
              <p:cNvPr id="46" name="TextBox 45"/>
              <p:cNvSpPr txBox="1"/>
              <p:nvPr/>
            </p:nvSpPr>
            <p:spPr>
              <a:xfrm>
                <a:off x="339975" y="1963257"/>
                <a:ext cx="1895225" cy="307975"/>
              </a:xfrm>
              <a:prstGeom prst="rect">
                <a:avLst/>
              </a:prstGeom>
              <a:noFill/>
            </p:spPr>
            <p:txBody>
              <a:bodyPr>
                <a:spAutoFit/>
              </a:bodyPr>
              <a:lstStyle/>
              <a:p>
                <a:pPr algn="ctr" defTabSz="914310" fontAlgn="auto">
                  <a:spcBef>
                    <a:spcPts val="0"/>
                  </a:spcBef>
                  <a:spcAft>
                    <a:spcPts val="0"/>
                  </a:spcAft>
                  <a:defRPr/>
                </a:pPr>
                <a:r>
                  <a:rPr lang="en-US" sz="1400" spc="100" dirty="0">
                    <a:solidFill>
                      <a:schemeClr val="bg1"/>
                    </a:solidFill>
                    <a:latin typeface="+mn-lt"/>
                    <a:cs typeface="+mn-cs"/>
                  </a:rPr>
                  <a:t>SECURITY</a:t>
                </a:r>
              </a:p>
            </p:txBody>
          </p:sp>
          <p:sp>
            <p:nvSpPr>
              <p:cNvPr id="47" name="Oval 46"/>
              <p:cNvSpPr/>
              <p:nvPr/>
            </p:nvSpPr>
            <p:spPr>
              <a:xfrm>
                <a:off x="341563" y="1166332"/>
                <a:ext cx="1873003"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grpSp>
        <p:grpSp>
          <p:nvGrpSpPr>
            <p:cNvPr id="45068" name="Group 31"/>
            <p:cNvGrpSpPr>
              <a:grpSpLocks/>
            </p:cNvGrpSpPr>
            <p:nvPr/>
          </p:nvGrpSpPr>
          <p:grpSpPr bwMode="auto">
            <a:xfrm>
              <a:off x="2562754" y="1468438"/>
              <a:ext cx="1894946" cy="1873250"/>
              <a:chOff x="340254" y="1166332"/>
              <a:chExt cx="1894946" cy="1873250"/>
            </a:xfrm>
          </p:grpSpPr>
          <p:sp>
            <p:nvSpPr>
              <p:cNvPr id="33" name="Oval 32"/>
              <p:cNvSpPr/>
              <p:nvPr/>
            </p:nvSpPr>
            <p:spPr>
              <a:xfrm>
                <a:off x="413269" y="1237769"/>
                <a:ext cx="1731735" cy="1731963"/>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sp>
            <p:nvSpPr>
              <p:cNvPr id="34" name="TextBox 33"/>
              <p:cNvSpPr txBox="1"/>
              <p:nvPr/>
            </p:nvSpPr>
            <p:spPr>
              <a:xfrm>
                <a:off x="340254" y="1963257"/>
                <a:ext cx="1895225" cy="307975"/>
              </a:xfrm>
              <a:prstGeom prst="rect">
                <a:avLst/>
              </a:prstGeom>
              <a:noFill/>
            </p:spPr>
            <p:txBody>
              <a:bodyPr>
                <a:spAutoFit/>
              </a:bodyPr>
              <a:lstStyle/>
              <a:p>
                <a:pPr algn="ctr" defTabSz="914310" fontAlgn="auto">
                  <a:spcBef>
                    <a:spcPts val="0"/>
                  </a:spcBef>
                  <a:spcAft>
                    <a:spcPts val="0"/>
                  </a:spcAft>
                  <a:defRPr/>
                </a:pPr>
                <a:r>
                  <a:rPr lang="en-US" sz="1400" spc="100" dirty="0">
                    <a:solidFill>
                      <a:schemeClr val="bg1"/>
                    </a:solidFill>
                    <a:latin typeface="+mn-lt"/>
                    <a:cs typeface="+mn-cs"/>
                  </a:rPr>
                  <a:t>VISIBILITY</a:t>
                </a:r>
              </a:p>
            </p:txBody>
          </p:sp>
          <p:sp>
            <p:nvSpPr>
              <p:cNvPr id="35" name="Oval 34"/>
              <p:cNvSpPr/>
              <p:nvPr/>
            </p:nvSpPr>
            <p:spPr>
              <a:xfrm>
                <a:off x="341842" y="1166332"/>
                <a:ext cx="1873003"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grpSp>
        <p:grpSp>
          <p:nvGrpSpPr>
            <p:cNvPr id="45069" name="Group 35"/>
            <p:cNvGrpSpPr>
              <a:grpSpLocks/>
            </p:cNvGrpSpPr>
            <p:nvPr/>
          </p:nvGrpSpPr>
          <p:grpSpPr bwMode="auto">
            <a:xfrm>
              <a:off x="4683654" y="1468438"/>
              <a:ext cx="1894946" cy="1873250"/>
              <a:chOff x="340254" y="1166332"/>
              <a:chExt cx="1894946" cy="1873250"/>
            </a:xfrm>
          </p:grpSpPr>
          <p:sp>
            <p:nvSpPr>
              <p:cNvPr id="37" name="Oval 36"/>
              <p:cNvSpPr/>
              <p:nvPr/>
            </p:nvSpPr>
            <p:spPr>
              <a:xfrm>
                <a:off x="412990" y="1237769"/>
                <a:ext cx="1731735" cy="17319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sp>
            <p:nvSpPr>
              <p:cNvPr id="38" name="TextBox 37"/>
              <p:cNvSpPr txBox="1"/>
              <p:nvPr/>
            </p:nvSpPr>
            <p:spPr>
              <a:xfrm>
                <a:off x="339975" y="1963257"/>
                <a:ext cx="1895225" cy="307975"/>
              </a:xfrm>
              <a:prstGeom prst="rect">
                <a:avLst/>
              </a:prstGeom>
              <a:noFill/>
            </p:spPr>
            <p:txBody>
              <a:bodyPr>
                <a:spAutoFit/>
              </a:bodyPr>
              <a:lstStyle/>
              <a:p>
                <a:pPr algn="ctr" defTabSz="914310" fontAlgn="auto">
                  <a:spcBef>
                    <a:spcPts val="0"/>
                  </a:spcBef>
                  <a:spcAft>
                    <a:spcPts val="0"/>
                  </a:spcAft>
                  <a:defRPr/>
                </a:pPr>
                <a:r>
                  <a:rPr lang="en-US" sz="1400" spc="100" dirty="0">
                    <a:solidFill>
                      <a:schemeClr val="bg1"/>
                    </a:solidFill>
                    <a:latin typeface="+mn-lt"/>
                    <a:cs typeface="+mn-cs"/>
                  </a:rPr>
                  <a:t>EFFICIENCY</a:t>
                </a:r>
              </a:p>
            </p:txBody>
          </p:sp>
          <p:sp>
            <p:nvSpPr>
              <p:cNvPr id="39" name="Oval 38"/>
              <p:cNvSpPr/>
              <p:nvPr/>
            </p:nvSpPr>
            <p:spPr>
              <a:xfrm>
                <a:off x="341563" y="1166332"/>
                <a:ext cx="1873003"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grpSp>
        <p:grpSp>
          <p:nvGrpSpPr>
            <p:cNvPr id="45070" name="Group 26"/>
            <p:cNvGrpSpPr>
              <a:grpSpLocks/>
            </p:cNvGrpSpPr>
            <p:nvPr/>
          </p:nvGrpSpPr>
          <p:grpSpPr bwMode="auto">
            <a:xfrm>
              <a:off x="3604154" y="2573338"/>
              <a:ext cx="1894946" cy="1873250"/>
              <a:chOff x="340254" y="1166332"/>
              <a:chExt cx="1894946" cy="1873250"/>
            </a:xfrm>
          </p:grpSpPr>
          <p:sp>
            <p:nvSpPr>
              <p:cNvPr id="28" name="Oval 27"/>
              <p:cNvSpPr/>
              <p:nvPr/>
            </p:nvSpPr>
            <p:spPr>
              <a:xfrm>
                <a:off x="413132" y="1237769"/>
                <a:ext cx="1731735" cy="17319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sp>
            <p:nvSpPr>
              <p:cNvPr id="29" name="TextBox 28"/>
              <p:cNvSpPr txBox="1"/>
              <p:nvPr/>
            </p:nvSpPr>
            <p:spPr>
              <a:xfrm>
                <a:off x="340117" y="1963257"/>
                <a:ext cx="1895225" cy="292100"/>
              </a:xfrm>
              <a:prstGeom prst="rect">
                <a:avLst/>
              </a:prstGeom>
              <a:noFill/>
            </p:spPr>
            <p:txBody>
              <a:bodyPr>
                <a:spAutoFit/>
              </a:bodyPr>
              <a:lstStyle/>
              <a:p>
                <a:pPr algn="ctr" defTabSz="914310" fontAlgn="auto">
                  <a:spcBef>
                    <a:spcPts val="0"/>
                  </a:spcBef>
                  <a:spcAft>
                    <a:spcPts val="0"/>
                  </a:spcAft>
                  <a:defRPr/>
                </a:pPr>
                <a:r>
                  <a:rPr lang="en-US" sz="1300" b="1" spc="100" dirty="0">
                    <a:solidFill>
                      <a:schemeClr val="bg1"/>
                    </a:solidFill>
                    <a:latin typeface="+mn-lt"/>
                    <a:cs typeface="+mn-cs"/>
                  </a:rPr>
                  <a:t>COLLABORATION</a:t>
                </a:r>
              </a:p>
            </p:txBody>
          </p:sp>
          <p:sp>
            <p:nvSpPr>
              <p:cNvPr id="30" name="Oval 29"/>
              <p:cNvSpPr/>
              <p:nvPr/>
            </p:nvSpPr>
            <p:spPr>
              <a:xfrm>
                <a:off x="341705" y="1166332"/>
                <a:ext cx="1873003"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10" fontAlgn="auto">
                  <a:spcBef>
                    <a:spcPts val="0"/>
                  </a:spcBef>
                  <a:spcAft>
                    <a:spcPts val="0"/>
                  </a:spcAft>
                  <a:defRPr/>
                </a:pPr>
                <a:endParaRPr lang="en-US" dirty="0"/>
              </a:p>
            </p:txBody>
          </p:sp>
        </p:grpSp>
      </p:grpSp>
      <p:sp>
        <p:nvSpPr>
          <p:cNvPr id="45062" name="Content Placeholder 2"/>
          <p:cNvSpPr>
            <a:spLocks noGrp="1"/>
          </p:cNvSpPr>
          <p:nvPr>
            <p:ph idx="1"/>
          </p:nvPr>
        </p:nvSpPr>
        <p:spPr>
          <a:xfrm>
            <a:off x="6591300" y="1589088"/>
            <a:ext cx="2159000" cy="1585912"/>
          </a:xfrm>
        </p:spPr>
        <p:txBody>
          <a:bodyPr/>
          <a:lstStyle/>
          <a:p>
            <a:pPr marL="0" indent="0" eaLnBrk="1" hangingPunct="1">
              <a:spcBef>
                <a:spcPts val="1200"/>
              </a:spcBef>
              <a:buFont typeface="Arial" charset="0"/>
              <a:buNone/>
            </a:pPr>
            <a:r>
              <a:rPr lang="en-US" sz="1400" b="1" smtClean="0"/>
              <a:t>To apply standards to business processes</a:t>
            </a:r>
          </a:p>
          <a:p>
            <a:pPr marL="0" indent="0" eaLnBrk="1" hangingPunct="1">
              <a:spcBef>
                <a:spcPts val="1200"/>
              </a:spcBef>
              <a:buFont typeface="Arial" charset="0"/>
              <a:buNone/>
            </a:pPr>
            <a:r>
              <a:rPr lang="en-US" sz="1400" b="1" smtClean="0"/>
              <a:t>To achieve interoperability between trading partners</a:t>
            </a:r>
          </a:p>
        </p:txBody>
      </p:sp>
      <p:sp>
        <p:nvSpPr>
          <p:cNvPr id="45063" name="Content Placeholder 2"/>
          <p:cNvSpPr txBox="1">
            <a:spLocks/>
          </p:cNvSpPr>
          <p:nvPr/>
        </p:nvSpPr>
        <p:spPr bwMode="auto">
          <a:xfrm>
            <a:off x="6591300" y="3735388"/>
            <a:ext cx="2476500" cy="1839912"/>
          </a:xfrm>
          <a:prstGeom prst="rect">
            <a:avLst/>
          </a:prstGeom>
          <a:noFill/>
          <a:ln w="9525">
            <a:noFill/>
            <a:miter lim="800000"/>
            <a:headEnd/>
            <a:tailEnd/>
          </a:ln>
        </p:spPr>
        <p:txBody>
          <a:bodyPr lIns="91431" tIns="45716" rIns="91431" bIns="45716"/>
          <a:lstStyle/>
          <a:p>
            <a:pPr defTabSz="455613">
              <a:spcBef>
                <a:spcPts val="1200"/>
              </a:spcBef>
              <a:buClr>
                <a:srgbClr val="F26334"/>
              </a:buClr>
              <a:buFont typeface="Arial" charset="0"/>
              <a:buNone/>
            </a:pPr>
            <a:r>
              <a:rPr lang="en-US" sz="1400" b="1">
                <a:ea typeface="MS PGothic" pitchFamily="34" charset="-128"/>
              </a:rPr>
              <a:t>To improve patient safety through pedigree standards for pharmaceuticals</a:t>
            </a:r>
          </a:p>
          <a:p>
            <a:pPr defTabSz="455613">
              <a:spcBef>
                <a:spcPts val="1200"/>
              </a:spcBef>
              <a:buClr>
                <a:srgbClr val="F26334"/>
              </a:buClr>
              <a:buFont typeface="Arial" charset="0"/>
              <a:buNone/>
            </a:pPr>
            <a:r>
              <a:rPr lang="en-US" sz="1400" b="1">
                <a:ea typeface="MS PGothic" pitchFamily="34" charset="-128"/>
              </a:rPr>
              <a:t>To combat counterfeiting through standardized identification and authentication</a:t>
            </a:r>
          </a:p>
          <a:p>
            <a:pPr defTabSz="455613">
              <a:spcBef>
                <a:spcPts val="600"/>
              </a:spcBef>
              <a:buClr>
                <a:srgbClr val="F26334"/>
              </a:buClr>
              <a:buFont typeface="Arial" charset="0"/>
              <a:buNone/>
            </a:pPr>
            <a:endParaRPr lang="en-US" sz="1400" b="1">
              <a:ea typeface="MS PGothic" pitchFamily="34" charset="-128"/>
            </a:endParaRPr>
          </a:p>
        </p:txBody>
      </p:sp>
      <p:sp>
        <p:nvSpPr>
          <p:cNvPr id="45064" name="Content Placeholder 2"/>
          <p:cNvSpPr txBox="1">
            <a:spLocks/>
          </p:cNvSpPr>
          <p:nvPr/>
        </p:nvSpPr>
        <p:spPr bwMode="auto">
          <a:xfrm>
            <a:off x="215900" y="3735388"/>
            <a:ext cx="2311400" cy="1801812"/>
          </a:xfrm>
          <a:prstGeom prst="rect">
            <a:avLst/>
          </a:prstGeom>
          <a:noFill/>
          <a:ln w="9525">
            <a:noFill/>
            <a:miter lim="800000"/>
            <a:headEnd/>
            <a:tailEnd/>
          </a:ln>
        </p:spPr>
        <p:txBody>
          <a:bodyPr lIns="91431" tIns="45716" rIns="91431" bIns="45716"/>
          <a:lstStyle/>
          <a:p>
            <a:pPr defTabSz="455613">
              <a:spcBef>
                <a:spcPts val="1200"/>
              </a:spcBef>
              <a:buClr>
                <a:srgbClr val="F26334"/>
              </a:buClr>
              <a:buFont typeface="Arial" charset="0"/>
              <a:buNone/>
            </a:pPr>
            <a:r>
              <a:rPr lang="en-US" sz="1400" b="1">
                <a:ea typeface="MS PGothic" pitchFamily="34" charset="-128"/>
              </a:rPr>
              <a:t>To help industry meet their respective regulatory requirements</a:t>
            </a:r>
          </a:p>
          <a:p>
            <a:pPr defTabSz="455613">
              <a:spcBef>
                <a:spcPts val="1200"/>
              </a:spcBef>
              <a:buClr>
                <a:srgbClr val="F26334"/>
              </a:buClr>
              <a:buFont typeface="Arial" charset="0"/>
              <a:buNone/>
            </a:pPr>
            <a:r>
              <a:rPr lang="en-US" sz="1400" b="1">
                <a:ea typeface="MS PGothic" pitchFamily="34" charset="-128"/>
              </a:rPr>
              <a:t>To share precise </a:t>
            </a:r>
            <a:br>
              <a:rPr lang="en-US" sz="1400" b="1">
                <a:ea typeface="MS PGothic" pitchFamily="34" charset="-128"/>
              </a:rPr>
            </a:br>
            <a:r>
              <a:rPr lang="en-US" sz="1400" b="1">
                <a:ea typeface="MS PGothic" pitchFamily="34" charset="-128"/>
              </a:rPr>
              <a:t>recall information between trading partners</a:t>
            </a:r>
          </a:p>
        </p:txBody>
      </p:sp>
      <p:sp>
        <p:nvSpPr>
          <p:cNvPr id="45065" name="Content Placeholder 2"/>
          <p:cNvSpPr txBox="1">
            <a:spLocks/>
          </p:cNvSpPr>
          <p:nvPr/>
        </p:nvSpPr>
        <p:spPr bwMode="auto">
          <a:xfrm>
            <a:off x="215900" y="1589088"/>
            <a:ext cx="2159000" cy="1801812"/>
          </a:xfrm>
          <a:prstGeom prst="rect">
            <a:avLst/>
          </a:prstGeom>
          <a:noFill/>
          <a:ln w="9525">
            <a:noFill/>
            <a:miter lim="800000"/>
            <a:headEnd/>
            <a:tailEnd/>
          </a:ln>
        </p:spPr>
        <p:txBody>
          <a:bodyPr lIns="91431" tIns="45716" rIns="91431" bIns="45716"/>
          <a:lstStyle/>
          <a:p>
            <a:pPr defTabSz="455613">
              <a:spcBef>
                <a:spcPts val="1200"/>
              </a:spcBef>
              <a:buClr>
                <a:srgbClr val="F26334"/>
              </a:buClr>
              <a:buFont typeface="Arial" charset="0"/>
              <a:buNone/>
            </a:pPr>
            <a:r>
              <a:rPr lang="en-US" sz="1400" b="1">
                <a:ea typeface="MS PGothic" pitchFamily="34" charset="-128"/>
              </a:rPr>
              <a:t>To increase availability of accurate data</a:t>
            </a:r>
          </a:p>
          <a:p>
            <a:pPr defTabSz="455613">
              <a:spcBef>
                <a:spcPts val="1200"/>
              </a:spcBef>
              <a:buClr>
                <a:srgbClr val="F26334"/>
              </a:buClr>
              <a:buFont typeface="Arial" charset="0"/>
              <a:buNone/>
            </a:pPr>
            <a:r>
              <a:rPr lang="en-US" sz="1400" b="1">
                <a:ea typeface="MS PGothic" pitchFamily="34" charset="-128"/>
              </a:rPr>
              <a:t>To accurately answer the what, when, where, and why of a specific product’s movement</a:t>
            </a:r>
          </a:p>
        </p:txBody>
      </p:sp>
    </p:spTree>
    <p:extLst>
      <p:ext uri="{BB962C8B-B14F-4D97-AF65-F5344CB8AC3E}">
        <p14:creationId xmlns:p14="http://schemas.microsoft.com/office/powerpoint/2010/main" val="67283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industry needs</a:t>
            </a:r>
            <a:endParaRPr lang="en-US" dirty="0"/>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3</a:t>
            </a:fld>
            <a:endParaRPr lang="en-US" dirty="0"/>
          </a:p>
        </p:txBody>
      </p:sp>
      <p:grpSp>
        <p:nvGrpSpPr>
          <p:cNvPr id="38" name="Group 37"/>
          <p:cNvGrpSpPr/>
          <p:nvPr/>
        </p:nvGrpSpPr>
        <p:grpSpPr>
          <a:xfrm>
            <a:off x="341313" y="1582738"/>
            <a:ext cx="1873250" cy="1873250"/>
            <a:chOff x="341313" y="1166332"/>
            <a:chExt cx="1873250" cy="1873250"/>
          </a:xfrm>
        </p:grpSpPr>
        <p:sp>
          <p:nvSpPr>
            <p:cNvPr id="6" name="Oval 5"/>
            <p:cNvSpPr/>
            <p:nvPr/>
          </p:nvSpPr>
          <p:spPr>
            <a:xfrm>
              <a:off x="412750" y="1237769"/>
              <a:ext cx="1731337" cy="173133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7" name="TextBox 6"/>
            <p:cNvSpPr txBox="1"/>
            <p:nvPr/>
          </p:nvSpPr>
          <p:spPr>
            <a:xfrm>
              <a:off x="403754" y="1734106"/>
              <a:ext cx="1748367" cy="738664"/>
            </a:xfrm>
            <a:prstGeom prst="rect">
              <a:avLst/>
            </a:prstGeom>
            <a:noFill/>
          </p:spPr>
          <p:txBody>
            <a:bodyPr wrap="square" rtlCol="0">
              <a:spAutoFit/>
            </a:bodyPr>
            <a:lstStyle/>
            <a:p>
              <a:pPr algn="ctr"/>
              <a:r>
                <a:rPr lang="en-US" sz="1400" spc="100" dirty="0" smtClean="0">
                  <a:solidFill>
                    <a:prstClr val="white"/>
                  </a:solidFill>
                  <a:latin typeface="Arial"/>
                </a:rPr>
                <a:t>INDUSTRY</a:t>
              </a:r>
            </a:p>
            <a:p>
              <a:pPr algn="ctr"/>
              <a:r>
                <a:rPr lang="en-US" sz="1400" spc="100" dirty="0" smtClean="0">
                  <a:solidFill>
                    <a:prstClr val="white"/>
                  </a:solidFill>
                  <a:latin typeface="Arial"/>
                </a:rPr>
                <a:t>PROBLEM / OPPORTUNITY</a:t>
              </a:r>
              <a:endParaRPr lang="en-US" sz="1400" spc="100" dirty="0">
                <a:solidFill>
                  <a:prstClr val="white"/>
                </a:solidFill>
                <a:latin typeface="Arial"/>
              </a:endParaRPr>
            </a:p>
          </p:txBody>
        </p:sp>
        <p:sp>
          <p:nvSpPr>
            <p:cNvPr id="8" name="Oval 7"/>
            <p:cNvSpPr/>
            <p:nvPr/>
          </p:nvSpPr>
          <p:spPr>
            <a:xfrm>
              <a:off x="341313" y="1166332"/>
              <a:ext cx="1873250"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grpSp>
        <p:nvGrpSpPr>
          <p:cNvPr id="44" name="Group 43"/>
          <p:cNvGrpSpPr/>
          <p:nvPr/>
        </p:nvGrpSpPr>
        <p:grpSpPr>
          <a:xfrm>
            <a:off x="2480204" y="1582257"/>
            <a:ext cx="1913996" cy="1873250"/>
            <a:chOff x="2480204" y="1582257"/>
            <a:chExt cx="1913996" cy="1873250"/>
          </a:xfrm>
        </p:grpSpPr>
        <p:sp>
          <p:nvSpPr>
            <p:cNvPr id="12" name="Oval 11"/>
            <p:cNvSpPr/>
            <p:nvPr/>
          </p:nvSpPr>
          <p:spPr>
            <a:xfrm>
              <a:off x="2571750" y="1653694"/>
              <a:ext cx="1731337" cy="173133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latin typeface="Arial"/>
              </a:endParaRPr>
            </a:p>
          </p:txBody>
        </p:sp>
        <p:sp>
          <p:nvSpPr>
            <p:cNvPr id="13" name="TextBox 12"/>
            <p:cNvSpPr txBox="1"/>
            <p:nvPr/>
          </p:nvSpPr>
          <p:spPr>
            <a:xfrm>
              <a:off x="2480204" y="2358261"/>
              <a:ext cx="1913996" cy="307777"/>
            </a:xfrm>
            <a:prstGeom prst="rect">
              <a:avLst/>
            </a:prstGeom>
            <a:noFill/>
          </p:spPr>
          <p:txBody>
            <a:bodyPr wrap="square" rtlCol="0">
              <a:spAutoFit/>
            </a:bodyPr>
            <a:lstStyle/>
            <a:p>
              <a:pPr algn="ctr"/>
              <a:r>
                <a:rPr lang="en-US" sz="1400" spc="100" dirty="0" smtClean="0">
                  <a:solidFill>
                    <a:prstClr val="white"/>
                  </a:solidFill>
                  <a:latin typeface="Arial"/>
                </a:rPr>
                <a:t>REQUIREMENTS</a:t>
              </a:r>
              <a:endParaRPr lang="en-US" sz="1400" spc="100" dirty="0">
                <a:solidFill>
                  <a:prstClr val="white"/>
                </a:solidFill>
                <a:latin typeface="Arial"/>
              </a:endParaRPr>
            </a:p>
          </p:txBody>
        </p:sp>
        <p:sp>
          <p:nvSpPr>
            <p:cNvPr id="14" name="Oval 13"/>
            <p:cNvSpPr/>
            <p:nvPr/>
          </p:nvSpPr>
          <p:spPr>
            <a:xfrm>
              <a:off x="2500313" y="1582257"/>
              <a:ext cx="1873250"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grpSp>
        <p:nvGrpSpPr>
          <p:cNvPr id="35" name="Group 34"/>
          <p:cNvGrpSpPr/>
          <p:nvPr/>
        </p:nvGrpSpPr>
        <p:grpSpPr>
          <a:xfrm>
            <a:off x="4652963" y="1582257"/>
            <a:ext cx="1873250" cy="1873250"/>
            <a:chOff x="4545013" y="1165851"/>
            <a:chExt cx="1873250" cy="1873250"/>
          </a:xfrm>
        </p:grpSpPr>
        <p:sp>
          <p:nvSpPr>
            <p:cNvPr id="15" name="Oval 14"/>
            <p:cNvSpPr/>
            <p:nvPr/>
          </p:nvSpPr>
          <p:spPr>
            <a:xfrm>
              <a:off x="4616450" y="1237288"/>
              <a:ext cx="1731337" cy="173133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6" name="TextBox 15"/>
            <p:cNvSpPr txBox="1"/>
            <p:nvPr/>
          </p:nvSpPr>
          <p:spPr>
            <a:xfrm>
              <a:off x="4607454" y="1941855"/>
              <a:ext cx="1748367" cy="307777"/>
            </a:xfrm>
            <a:prstGeom prst="rect">
              <a:avLst/>
            </a:prstGeom>
            <a:noFill/>
          </p:spPr>
          <p:txBody>
            <a:bodyPr wrap="square" rtlCol="0">
              <a:spAutoFit/>
            </a:bodyPr>
            <a:lstStyle/>
            <a:p>
              <a:pPr algn="ctr"/>
              <a:r>
                <a:rPr lang="en-US" sz="1400" spc="100" dirty="0" smtClean="0">
                  <a:solidFill>
                    <a:prstClr val="white"/>
                  </a:solidFill>
                  <a:latin typeface="Arial"/>
                </a:rPr>
                <a:t>SOLUTIONS</a:t>
              </a:r>
              <a:endParaRPr lang="en-US" sz="1400" spc="100" dirty="0">
                <a:solidFill>
                  <a:prstClr val="white"/>
                </a:solidFill>
                <a:latin typeface="Arial"/>
              </a:endParaRPr>
            </a:p>
          </p:txBody>
        </p:sp>
        <p:sp>
          <p:nvSpPr>
            <p:cNvPr id="17" name="Oval 16"/>
            <p:cNvSpPr/>
            <p:nvPr/>
          </p:nvSpPr>
          <p:spPr>
            <a:xfrm>
              <a:off x="4545013" y="1165851"/>
              <a:ext cx="1873250"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grpSp>
        <p:nvGrpSpPr>
          <p:cNvPr id="34" name="Group 33"/>
          <p:cNvGrpSpPr/>
          <p:nvPr/>
        </p:nvGrpSpPr>
        <p:grpSpPr>
          <a:xfrm>
            <a:off x="6811963" y="1582257"/>
            <a:ext cx="1873250" cy="1873250"/>
            <a:chOff x="6811963" y="1165851"/>
            <a:chExt cx="1873250" cy="1873250"/>
          </a:xfrm>
        </p:grpSpPr>
        <p:sp>
          <p:nvSpPr>
            <p:cNvPr id="18" name="Oval 17"/>
            <p:cNvSpPr/>
            <p:nvPr/>
          </p:nvSpPr>
          <p:spPr>
            <a:xfrm>
              <a:off x="6883400" y="1237288"/>
              <a:ext cx="1731337" cy="173133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9" name="TextBox 18"/>
            <p:cNvSpPr txBox="1"/>
            <p:nvPr/>
          </p:nvSpPr>
          <p:spPr>
            <a:xfrm>
              <a:off x="6880754" y="1841828"/>
              <a:ext cx="1748367" cy="523220"/>
            </a:xfrm>
            <a:prstGeom prst="rect">
              <a:avLst/>
            </a:prstGeom>
            <a:noFill/>
          </p:spPr>
          <p:txBody>
            <a:bodyPr wrap="square" rtlCol="0">
              <a:spAutoFit/>
            </a:bodyPr>
            <a:lstStyle/>
            <a:p>
              <a:pPr algn="ctr"/>
              <a:r>
                <a:rPr lang="en-US" sz="1400" spc="100" dirty="0" smtClean="0">
                  <a:solidFill>
                    <a:prstClr val="white"/>
                  </a:solidFill>
                  <a:latin typeface="Arial"/>
                </a:rPr>
                <a:t>ADOPTION</a:t>
              </a:r>
            </a:p>
            <a:p>
              <a:pPr algn="ctr"/>
              <a:r>
                <a:rPr lang="en-US" sz="1400" spc="100" dirty="0" smtClean="0">
                  <a:solidFill>
                    <a:prstClr val="white"/>
                  </a:solidFill>
                  <a:latin typeface="Arial"/>
                </a:rPr>
                <a:t>&amp; USAGE</a:t>
              </a:r>
              <a:endParaRPr lang="en-US" sz="1400" spc="100" dirty="0">
                <a:solidFill>
                  <a:prstClr val="white"/>
                </a:solidFill>
                <a:latin typeface="Arial"/>
              </a:endParaRPr>
            </a:p>
          </p:txBody>
        </p:sp>
        <p:sp>
          <p:nvSpPr>
            <p:cNvPr id="20" name="Oval 19"/>
            <p:cNvSpPr/>
            <p:nvPr/>
          </p:nvSpPr>
          <p:spPr>
            <a:xfrm>
              <a:off x="6811963" y="1165851"/>
              <a:ext cx="1873250" cy="1873250"/>
            </a:xfrm>
            <a:prstGeom prst="ellipse">
              <a:avLst/>
            </a:prstGeom>
            <a:noFill/>
            <a:ln w="19050" cap="rnd" cmpd="sng">
              <a:solidFill>
                <a:srgbClr val="BFBFBF"/>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grpSp>
      <p:sp>
        <p:nvSpPr>
          <p:cNvPr id="21" name="TextBox 20"/>
          <p:cNvSpPr txBox="1"/>
          <p:nvPr/>
        </p:nvSpPr>
        <p:spPr>
          <a:xfrm>
            <a:off x="381000" y="3623156"/>
            <a:ext cx="1847850" cy="1169551"/>
          </a:xfrm>
          <a:prstGeom prst="rect">
            <a:avLst/>
          </a:prstGeom>
          <a:noFill/>
        </p:spPr>
        <p:txBody>
          <a:bodyPr wrap="square" rtlCol="0">
            <a:spAutoFit/>
          </a:bodyPr>
          <a:lstStyle/>
          <a:p>
            <a:pPr marL="0" lvl="1"/>
            <a:r>
              <a:rPr lang="en-US" sz="1400" b="1" dirty="0" smtClean="0">
                <a:solidFill>
                  <a:srgbClr val="F26334"/>
                </a:solidFill>
                <a:latin typeface="Arial"/>
              </a:rPr>
              <a:t>Helps industry </a:t>
            </a:r>
            <a:r>
              <a:rPr lang="en-US" sz="1400" b="1" dirty="0">
                <a:solidFill>
                  <a:srgbClr val="F26334"/>
                </a:solidFill>
                <a:latin typeface="Arial"/>
              </a:rPr>
              <a:t>identify a problem or opportunity and </a:t>
            </a:r>
            <a:r>
              <a:rPr lang="en-US" sz="1400" b="1" dirty="0" smtClean="0">
                <a:solidFill>
                  <a:srgbClr val="F26334"/>
                </a:solidFill>
                <a:latin typeface="Arial"/>
              </a:rPr>
              <a:t>organize to </a:t>
            </a:r>
            <a:r>
              <a:rPr lang="en-US" sz="1400" b="1" dirty="0">
                <a:solidFill>
                  <a:srgbClr val="F26334"/>
                </a:solidFill>
                <a:latin typeface="Arial"/>
              </a:rPr>
              <a:t>solve it</a:t>
            </a:r>
          </a:p>
          <a:p>
            <a:endParaRPr lang="en-US" sz="1400" dirty="0">
              <a:solidFill>
                <a:srgbClr val="4C4C4C"/>
              </a:solidFill>
              <a:latin typeface="Arial"/>
            </a:endParaRPr>
          </a:p>
        </p:txBody>
      </p:sp>
      <p:sp>
        <p:nvSpPr>
          <p:cNvPr id="22" name="TextBox 21"/>
          <p:cNvSpPr txBox="1"/>
          <p:nvPr/>
        </p:nvSpPr>
        <p:spPr>
          <a:xfrm>
            <a:off x="2527300" y="3623156"/>
            <a:ext cx="1866900" cy="954107"/>
          </a:xfrm>
          <a:prstGeom prst="rect">
            <a:avLst/>
          </a:prstGeom>
          <a:noFill/>
        </p:spPr>
        <p:txBody>
          <a:bodyPr wrap="square" rtlCol="0">
            <a:spAutoFit/>
          </a:bodyPr>
          <a:lstStyle/>
          <a:p>
            <a:r>
              <a:rPr lang="en-US" sz="1400" b="1" dirty="0" smtClean="0">
                <a:solidFill>
                  <a:srgbClr val="4C4C4C"/>
                </a:solidFill>
                <a:latin typeface="Arial"/>
              </a:rPr>
              <a:t>Helps industry </a:t>
            </a:r>
            <a:r>
              <a:rPr lang="en-US" sz="1400" b="1" dirty="0">
                <a:solidFill>
                  <a:srgbClr val="4C4C4C"/>
                </a:solidFill>
                <a:latin typeface="Arial"/>
              </a:rPr>
              <a:t>define </a:t>
            </a:r>
            <a:r>
              <a:rPr lang="en-US" sz="1400" b="1" dirty="0" smtClean="0">
                <a:solidFill>
                  <a:srgbClr val="4C4C4C"/>
                </a:solidFill>
                <a:latin typeface="Arial"/>
              </a:rPr>
              <a:t>the needs /goals </a:t>
            </a:r>
            <a:r>
              <a:rPr lang="en-US" sz="1400" b="1" dirty="0">
                <a:solidFill>
                  <a:srgbClr val="4C4C4C"/>
                </a:solidFill>
                <a:latin typeface="Arial"/>
              </a:rPr>
              <a:t>and create adoption </a:t>
            </a:r>
            <a:r>
              <a:rPr lang="en-US" sz="1400" b="1" dirty="0" smtClean="0">
                <a:solidFill>
                  <a:srgbClr val="4C4C4C"/>
                </a:solidFill>
                <a:latin typeface="Arial"/>
              </a:rPr>
              <a:t>plans</a:t>
            </a:r>
            <a:endParaRPr lang="en-US" sz="1400" b="1" dirty="0">
              <a:solidFill>
                <a:srgbClr val="4C4C4C"/>
              </a:solidFill>
              <a:latin typeface="Arial"/>
            </a:endParaRPr>
          </a:p>
        </p:txBody>
      </p:sp>
      <p:sp>
        <p:nvSpPr>
          <p:cNvPr id="32" name="Isosceles Triangle 31"/>
          <p:cNvSpPr/>
          <p:nvPr/>
        </p:nvSpPr>
        <p:spPr>
          <a:xfrm rot="5400000">
            <a:off x="2249972" y="2387203"/>
            <a:ext cx="236249" cy="203663"/>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9" name="Isosceles Triangle 38"/>
          <p:cNvSpPr/>
          <p:nvPr/>
        </p:nvSpPr>
        <p:spPr>
          <a:xfrm rot="5400000">
            <a:off x="4402622" y="2387203"/>
            <a:ext cx="236249" cy="203663"/>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0" name="Isosceles Triangle 39"/>
          <p:cNvSpPr/>
          <p:nvPr/>
        </p:nvSpPr>
        <p:spPr>
          <a:xfrm rot="5400000">
            <a:off x="6555272" y="2387203"/>
            <a:ext cx="236249" cy="203663"/>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1" name="TextBox 40"/>
          <p:cNvSpPr txBox="1"/>
          <p:nvPr/>
        </p:nvSpPr>
        <p:spPr>
          <a:xfrm>
            <a:off x="4654550" y="3623156"/>
            <a:ext cx="2114550" cy="1677382"/>
          </a:xfrm>
          <a:prstGeom prst="rect">
            <a:avLst/>
          </a:prstGeom>
          <a:noFill/>
        </p:spPr>
        <p:txBody>
          <a:bodyPr wrap="square" rtlCol="0">
            <a:spAutoFit/>
          </a:bodyPr>
          <a:lstStyle/>
          <a:p>
            <a:pPr>
              <a:spcBef>
                <a:spcPts val="600"/>
              </a:spcBef>
              <a:spcAft>
                <a:spcPts val="600"/>
              </a:spcAft>
            </a:pPr>
            <a:r>
              <a:rPr lang="en-US" sz="1400" b="1" dirty="0" smtClean="0">
                <a:solidFill>
                  <a:srgbClr val="F26334"/>
                </a:solidFill>
                <a:latin typeface="Arial"/>
              </a:rPr>
              <a:t>Facilitates the development of:</a:t>
            </a:r>
          </a:p>
          <a:p>
            <a:pPr marL="137160" indent="-137160">
              <a:buClr>
                <a:srgbClr val="F26334"/>
              </a:buClr>
              <a:buFont typeface="Arial"/>
              <a:buChar char="•"/>
            </a:pPr>
            <a:r>
              <a:rPr lang="en-US" sz="1400" b="1" dirty="0" smtClean="0">
                <a:solidFill>
                  <a:srgbClr val="F26334"/>
                </a:solidFill>
                <a:latin typeface="Arial"/>
              </a:rPr>
              <a:t>Standards</a:t>
            </a:r>
          </a:p>
          <a:p>
            <a:pPr marL="137160" indent="-137160">
              <a:buClr>
                <a:srgbClr val="F26334"/>
              </a:buClr>
              <a:buFont typeface="Arial"/>
              <a:buChar char="•"/>
            </a:pPr>
            <a:r>
              <a:rPr lang="en-US" sz="1400" b="1" dirty="0" smtClean="0">
                <a:solidFill>
                  <a:srgbClr val="F26334"/>
                </a:solidFill>
                <a:latin typeface="Arial"/>
              </a:rPr>
              <a:t>Guidelines</a:t>
            </a:r>
          </a:p>
          <a:p>
            <a:pPr marL="137160" indent="-137160">
              <a:buClr>
                <a:srgbClr val="F26334"/>
              </a:buClr>
              <a:buFont typeface="Arial"/>
              <a:buChar char="•"/>
            </a:pPr>
            <a:r>
              <a:rPr lang="en-US" sz="1400" b="1" dirty="0" smtClean="0">
                <a:solidFill>
                  <a:srgbClr val="F26334"/>
                </a:solidFill>
                <a:latin typeface="Arial"/>
              </a:rPr>
              <a:t>Tools</a:t>
            </a:r>
          </a:p>
          <a:p>
            <a:pPr marL="137160" indent="-137160">
              <a:buClr>
                <a:srgbClr val="F26334"/>
              </a:buClr>
              <a:buFont typeface="Arial"/>
              <a:buChar char="•"/>
            </a:pPr>
            <a:r>
              <a:rPr lang="en-US" sz="1400" b="1" dirty="0">
                <a:solidFill>
                  <a:srgbClr val="F26334"/>
                </a:solidFill>
                <a:latin typeface="Arial"/>
              </a:rPr>
              <a:t>R</a:t>
            </a:r>
            <a:r>
              <a:rPr lang="en-US" sz="1400" b="1" dirty="0" smtClean="0">
                <a:solidFill>
                  <a:srgbClr val="F26334"/>
                </a:solidFill>
                <a:latin typeface="Arial"/>
              </a:rPr>
              <a:t>eadiness Programs</a:t>
            </a:r>
          </a:p>
          <a:p>
            <a:pPr marL="137160" indent="-137160">
              <a:buClr>
                <a:srgbClr val="F26334"/>
              </a:buClr>
              <a:buFont typeface="Arial"/>
              <a:buChar char="•"/>
            </a:pPr>
            <a:r>
              <a:rPr lang="en-US" sz="1400" b="1" dirty="0" smtClean="0">
                <a:solidFill>
                  <a:srgbClr val="F26334"/>
                </a:solidFill>
                <a:latin typeface="Arial"/>
              </a:rPr>
              <a:t>Education &amp; Training</a:t>
            </a:r>
            <a:endParaRPr lang="en-US" sz="1400" b="1" dirty="0">
              <a:solidFill>
                <a:srgbClr val="F26334"/>
              </a:solidFill>
              <a:latin typeface="Arial"/>
            </a:endParaRPr>
          </a:p>
        </p:txBody>
      </p:sp>
      <p:sp>
        <p:nvSpPr>
          <p:cNvPr id="42" name="TextBox 41"/>
          <p:cNvSpPr txBox="1"/>
          <p:nvPr/>
        </p:nvSpPr>
        <p:spPr>
          <a:xfrm>
            <a:off x="6813549" y="3623156"/>
            <a:ext cx="2169584" cy="954107"/>
          </a:xfrm>
          <a:prstGeom prst="rect">
            <a:avLst/>
          </a:prstGeom>
          <a:noFill/>
        </p:spPr>
        <p:txBody>
          <a:bodyPr wrap="square" rtlCol="0">
            <a:spAutoFit/>
          </a:bodyPr>
          <a:lstStyle/>
          <a:p>
            <a:r>
              <a:rPr lang="en-US" sz="1400" b="1" dirty="0">
                <a:solidFill>
                  <a:srgbClr val="4C4C4C"/>
                </a:solidFill>
                <a:latin typeface="Arial"/>
              </a:rPr>
              <a:t>M</a:t>
            </a:r>
            <a:r>
              <a:rPr lang="en-US" sz="1400" b="1" dirty="0" smtClean="0">
                <a:solidFill>
                  <a:srgbClr val="4C4C4C"/>
                </a:solidFill>
                <a:latin typeface="Arial"/>
              </a:rPr>
              <a:t>easures </a:t>
            </a:r>
            <a:br>
              <a:rPr lang="en-US" sz="1400" b="1" dirty="0" smtClean="0">
                <a:solidFill>
                  <a:srgbClr val="4C4C4C"/>
                </a:solidFill>
                <a:latin typeface="Arial"/>
              </a:rPr>
            </a:br>
            <a:r>
              <a:rPr lang="en-US" sz="1400" b="1" dirty="0" smtClean="0">
                <a:solidFill>
                  <a:srgbClr val="4C4C4C"/>
                </a:solidFill>
                <a:latin typeface="Arial"/>
              </a:rPr>
              <a:t>how industry adopts and uses standardized technology</a:t>
            </a:r>
            <a:endParaRPr lang="en-US" sz="1400" b="1" dirty="0">
              <a:solidFill>
                <a:srgbClr val="4C4C4C"/>
              </a:solidFill>
              <a:latin typeface="Arial"/>
            </a:endParaRPr>
          </a:p>
        </p:txBody>
      </p:sp>
    </p:spTree>
    <p:extLst>
      <p:ext uri="{BB962C8B-B14F-4D97-AF65-F5344CB8AC3E}">
        <p14:creationId xmlns:p14="http://schemas.microsoft.com/office/powerpoint/2010/main" val="405889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GS1 US Focus areas and key industries</a:t>
            </a:r>
            <a:endParaRPr lang="en-US" dirty="0"/>
          </a:p>
        </p:txBody>
      </p:sp>
      <p:sp>
        <p:nvSpPr>
          <p:cNvPr id="8" name="Content Placeholder 3"/>
          <p:cNvSpPr>
            <a:spLocks noGrp="1"/>
          </p:cNvSpPr>
          <p:nvPr>
            <p:ph sz="half" idx="1"/>
          </p:nvPr>
        </p:nvSpPr>
        <p:spPr/>
        <p:txBody>
          <a:bodyPr>
            <a:normAutofit/>
          </a:bodyPr>
          <a:lstStyle/>
          <a:p>
            <a:pPr marL="0" indent="0">
              <a:spcBef>
                <a:spcPts val="1200"/>
              </a:spcBef>
              <a:buNone/>
            </a:pPr>
            <a:r>
              <a:rPr lang="en-US" sz="2400" b="1" dirty="0" smtClean="0">
                <a:solidFill>
                  <a:schemeClr val="tx2"/>
                </a:solidFill>
                <a:latin typeface="Arial" pitchFamily="34" charset="0"/>
                <a:cs typeface="Arial" pitchFamily="34" charset="0"/>
              </a:rPr>
              <a:t>FOCUS AREAS</a:t>
            </a:r>
            <a:endParaRPr lang="en-US" sz="2400" b="1" dirty="0">
              <a:solidFill>
                <a:schemeClr val="tx2"/>
              </a:solidFill>
              <a:latin typeface="Arial" pitchFamily="34" charset="0"/>
              <a:cs typeface="Arial" pitchFamily="34" charset="0"/>
            </a:endParaRPr>
          </a:p>
          <a:p>
            <a:pPr>
              <a:spcBef>
                <a:spcPts val="1200"/>
              </a:spcBef>
            </a:pPr>
            <a:r>
              <a:rPr lang="en-US" sz="2400" dirty="0" smtClean="0">
                <a:solidFill>
                  <a:srgbClr val="4C4C4C"/>
                </a:solidFill>
                <a:latin typeface="Arial" pitchFamily="34" charset="0"/>
                <a:cs typeface="Arial" pitchFamily="34" charset="0"/>
              </a:rPr>
              <a:t>B2B2C </a:t>
            </a:r>
          </a:p>
          <a:p>
            <a:pPr>
              <a:spcBef>
                <a:spcPts val="1200"/>
              </a:spcBef>
            </a:pPr>
            <a:r>
              <a:rPr lang="en-US" sz="2400" dirty="0" smtClean="0">
                <a:solidFill>
                  <a:srgbClr val="4C4C4C"/>
                </a:solidFill>
                <a:latin typeface="Arial" pitchFamily="34" charset="0"/>
                <a:cs typeface="Arial" pitchFamily="34" charset="0"/>
              </a:rPr>
              <a:t>Data </a:t>
            </a:r>
            <a:r>
              <a:rPr lang="en-US" sz="2400" dirty="0">
                <a:solidFill>
                  <a:srgbClr val="4C4C4C"/>
                </a:solidFill>
                <a:latin typeface="Arial" pitchFamily="34" charset="0"/>
                <a:cs typeface="Arial" pitchFamily="34" charset="0"/>
              </a:rPr>
              <a:t>Quality and </a:t>
            </a:r>
            <a:r>
              <a:rPr lang="en-US" sz="2400" dirty="0" smtClean="0">
                <a:solidFill>
                  <a:srgbClr val="4C4C4C"/>
                </a:solidFill>
                <a:latin typeface="Arial" pitchFamily="34" charset="0"/>
                <a:cs typeface="Arial" pitchFamily="34" charset="0"/>
              </a:rPr>
              <a:t/>
            </a:r>
            <a:br>
              <a:rPr lang="en-US" sz="2400" dirty="0" smtClean="0">
                <a:solidFill>
                  <a:srgbClr val="4C4C4C"/>
                </a:solidFill>
                <a:latin typeface="Arial" pitchFamily="34" charset="0"/>
                <a:cs typeface="Arial" pitchFamily="34" charset="0"/>
              </a:rPr>
            </a:br>
            <a:r>
              <a:rPr lang="en-US" sz="2400" dirty="0" smtClean="0">
                <a:solidFill>
                  <a:srgbClr val="4C4C4C"/>
                </a:solidFill>
                <a:latin typeface="Arial" pitchFamily="34" charset="0"/>
                <a:cs typeface="Arial" pitchFamily="34" charset="0"/>
              </a:rPr>
              <a:t>Data </a:t>
            </a:r>
            <a:r>
              <a:rPr lang="en-US" sz="2400" dirty="0">
                <a:solidFill>
                  <a:srgbClr val="4C4C4C"/>
                </a:solidFill>
                <a:latin typeface="Arial" pitchFamily="34" charset="0"/>
                <a:cs typeface="Arial" pitchFamily="34" charset="0"/>
              </a:rPr>
              <a:t>Management</a:t>
            </a:r>
          </a:p>
          <a:p>
            <a:pPr>
              <a:spcBef>
                <a:spcPts val="1200"/>
              </a:spcBef>
            </a:pPr>
            <a:r>
              <a:rPr lang="en-US" sz="2400" dirty="0">
                <a:solidFill>
                  <a:srgbClr val="4C4C4C"/>
                </a:solidFill>
                <a:latin typeface="Arial" pitchFamily="34" charset="0"/>
                <a:cs typeface="Arial" pitchFamily="34" charset="0"/>
              </a:rPr>
              <a:t>Inventory Efficiency</a:t>
            </a:r>
          </a:p>
          <a:p>
            <a:pPr>
              <a:spcBef>
                <a:spcPts val="1200"/>
              </a:spcBef>
            </a:pPr>
            <a:r>
              <a:rPr lang="en-US" sz="2400" dirty="0" smtClean="0">
                <a:solidFill>
                  <a:srgbClr val="4C4C4C"/>
                </a:solidFill>
                <a:latin typeface="Arial" pitchFamily="34" charset="0"/>
                <a:cs typeface="Arial" pitchFamily="34" charset="0"/>
              </a:rPr>
              <a:t>Product and Location Identification</a:t>
            </a:r>
          </a:p>
          <a:p>
            <a:pPr>
              <a:spcBef>
                <a:spcPts val="1200"/>
              </a:spcBef>
            </a:pPr>
            <a:r>
              <a:rPr lang="en-US" sz="2400" dirty="0" smtClean="0">
                <a:solidFill>
                  <a:srgbClr val="4C4C4C"/>
                </a:solidFill>
                <a:latin typeface="Arial" pitchFamily="34" charset="0"/>
                <a:cs typeface="Arial" pitchFamily="34" charset="0"/>
              </a:rPr>
              <a:t>Traceability and </a:t>
            </a:r>
            <a:br>
              <a:rPr lang="en-US" sz="2400" dirty="0" smtClean="0">
                <a:solidFill>
                  <a:srgbClr val="4C4C4C"/>
                </a:solidFill>
                <a:latin typeface="Arial" pitchFamily="34" charset="0"/>
                <a:cs typeface="Arial" pitchFamily="34" charset="0"/>
              </a:rPr>
            </a:br>
            <a:r>
              <a:rPr lang="en-US" sz="2400" dirty="0" smtClean="0">
                <a:solidFill>
                  <a:srgbClr val="4C4C4C"/>
                </a:solidFill>
                <a:latin typeface="Arial" pitchFamily="34" charset="0"/>
                <a:cs typeface="Arial" pitchFamily="34" charset="0"/>
              </a:rPr>
              <a:t>Safety</a:t>
            </a:r>
          </a:p>
        </p:txBody>
      </p:sp>
      <p:sp>
        <p:nvSpPr>
          <p:cNvPr id="6" name="Content Placeholder 5"/>
          <p:cNvSpPr>
            <a:spLocks noGrp="1"/>
          </p:cNvSpPr>
          <p:nvPr>
            <p:ph sz="half" idx="13"/>
          </p:nvPr>
        </p:nvSpPr>
        <p:spPr>
          <a:xfrm>
            <a:off x="4345268" y="1143001"/>
            <a:ext cx="4646332" cy="4707467"/>
          </a:xfrm>
        </p:spPr>
        <p:txBody>
          <a:bodyPr>
            <a:normAutofit/>
          </a:bodyPr>
          <a:lstStyle/>
          <a:p>
            <a:pPr marL="0" indent="0">
              <a:spcBef>
                <a:spcPts val="1200"/>
              </a:spcBef>
              <a:buFont typeface="Arial"/>
              <a:buNone/>
            </a:pPr>
            <a:r>
              <a:rPr lang="en-US" sz="2400" b="1" dirty="0" smtClean="0">
                <a:solidFill>
                  <a:srgbClr val="F26334"/>
                </a:solidFill>
                <a:latin typeface="Arial" pitchFamily="34" charset="0"/>
                <a:cs typeface="Arial" pitchFamily="34" charset="0"/>
              </a:rPr>
              <a:t>KEY INDUSTRIES</a:t>
            </a:r>
          </a:p>
          <a:p>
            <a:pPr>
              <a:spcBef>
                <a:spcPts val="1200"/>
              </a:spcBef>
            </a:pPr>
            <a:r>
              <a:rPr lang="en-US" sz="2400" dirty="0" smtClean="0">
                <a:solidFill>
                  <a:srgbClr val="4C4C4C"/>
                </a:solidFill>
                <a:latin typeface="Arial" pitchFamily="34" charset="0"/>
                <a:cs typeface="Arial" pitchFamily="34" charset="0"/>
              </a:rPr>
              <a:t>Apparel </a:t>
            </a:r>
            <a:r>
              <a:rPr lang="en-US" sz="2400" dirty="0">
                <a:solidFill>
                  <a:srgbClr val="4C4C4C"/>
                </a:solidFill>
                <a:latin typeface="Arial" pitchFamily="34" charset="0"/>
                <a:cs typeface="Arial" pitchFamily="34" charset="0"/>
              </a:rPr>
              <a:t>/ General </a:t>
            </a:r>
            <a:r>
              <a:rPr lang="en-US" sz="2400" dirty="0" smtClean="0">
                <a:solidFill>
                  <a:srgbClr val="4C4C4C"/>
                </a:solidFill>
                <a:latin typeface="Arial" pitchFamily="34" charset="0"/>
                <a:cs typeface="Arial" pitchFamily="34" charset="0"/>
              </a:rPr>
              <a:t>Merchandise</a:t>
            </a:r>
            <a:endParaRPr lang="en-US" sz="2400" dirty="0">
              <a:solidFill>
                <a:srgbClr val="4C4C4C"/>
              </a:solidFill>
              <a:latin typeface="Arial" pitchFamily="34" charset="0"/>
              <a:cs typeface="Arial" pitchFamily="34" charset="0"/>
            </a:endParaRPr>
          </a:p>
          <a:p>
            <a:pPr>
              <a:spcBef>
                <a:spcPts val="1200"/>
              </a:spcBef>
            </a:pPr>
            <a:r>
              <a:rPr lang="en-US" sz="2400" dirty="0">
                <a:solidFill>
                  <a:srgbClr val="4C4C4C"/>
                </a:solidFill>
                <a:latin typeface="Arial" pitchFamily="34" charset="0"/>
                <a:cs typeface="Arial" pitchFamily="34" charset="0"/>
              </a:rPr>
              <a:t>CPG / Grocery</a:t>
            </a:r>
          </a:p>
          <a:p>
            <a:pPr>
              <a:spcBef>
                <a:spcPts val="1200"/>
              </a:spcBef>
            </a:pPr>
            <a:r>
              <a:rPr lang="en-US" sz="2400" dirty="0" smtClean="0">
                <a:solidFill>
                  <a:srgbClr val="4C4C4C"/>
                </a:solidFill>
                <a:latin typeface="Arial" pitchFamily="34" charset="0"/>
                <a:cs typeface="Arial" pitchFamily="34" charset="0"/>
              </a:rPr>
              <a:t>Foodservice</a:t>
            </a:r>
          </a:p>
          <a:p>
            <a:pPr>
              <a:spcBef>
                <a:spcPts val="1200"/>
              </a:spcBef>
            </a:pPr>
            <a:r>
              <a:rPr lang="en-US" sz="2400" dirty="0" smtClean="0">
                <a:solidFill>
                  <a:srgbClr val="4C4C4C"/>
                </a:solidFill>
                <a:latin typeface="Arial" pitchFamily="34" charset="0"/>
                <a:cs typeface="Arial" pitchFamily="34" charset="0"/>
              </a:rPr>
              <a:t>Fresh Foods</a:t>
            </a:r>
            <a:endParaRPr lang="en-US" sz="2400" dirty="0">
              <a:solidFill>
                <a:srgbClr val="4C4C4C"/>
              </a:solidFill>
              <a:latin typeface="Arial" pitchFamily="34" charset="0"/>
              <a:cs typeface="Arial" pitchFamily="34" charset="0"/>
            </a:endParaRPr>
          </a:p>
          <a:p>
            <a:pPr>
              <a:spcBef>
                <a:spcPts val="1200"/>
              </a:spcBef>
            </a:pPr>
            <a:r>
              <a:rPr lang="en-US" sz="2400" dirty="0">
                <a:solidFill>
                  <a:srgbClr val="4C4C4C"/>
                </a:solidFill>
                <a:latin typeface="Arial" pitchFamily="34" charset="0"/>
                <a:cs typeface="Arial" pitchFamily="34" charset="0"/>
              </a:rPr>
              <a:t>Hardli</a:t>
            </a:r>
            <a:r>
              <a:rPr lang="en-US" sz="2400" dirty="0">
                <a:latin typeface="Arial" pitchFamily="34" charset="0"/>
                <a:cs typeface="Arial" pitchFamily="34" charset="0"/>
              </a:rPr>
              <a:t>nes</a:t>
            </a:r>
          </a:p>
          <a:p>
            <a:pPr>
              <a:spcBef>
                <a:spcPts val="1200"/>
              </a:spcBef>
            </a:pPr>
            <a:r>
              <a:rPr lang="en-US" sz="2400" dirty="0" smtClean="0">
                <a:solidFill>
                  <a:srgbClr val="4C4C4C"/>
                </a:solidFill>
                <a:latin typeface="Arial" pitchFamily="34" charset="0"/>
                <a:cs typeface="Arial" pitchFamily="34" charset="0"/>
              </a:rPr>
              <a:t>Healthcare</a:t>
            </a:r>
            <a:endParaRPr lang="en-US" sz="2400" dirty="0">
              <a:solidFill>
                <a:srgbClr val="4C4C4C"/>
              </a:solidFill>
            </a:endParaRPr>
          </a:p>
        </p:txBody>
      </p:sp>
      <p:sp>
        <p:nvSpPr>
          <p:cNvPr id="4" name="Slide Number Placeholder 3"/>
          <p:cNvSpPr>
            <a:spLocks noGrp="1"/>
          </p:cNvSpPr>
          <p:nvPr>
            <p:ph type="sldNum" sz="quarter" idx="14"/>
          </p:nvPr>
        </p:nvSpPr>
        <p:spPr/>
        <p:txBody>
          <a:bodyPr/>
          <a:lstStyle/>
          <a:p>
            <a:pPr>
              <a:defRPr/>
            </a:pPr>
            <a:fld id="{0B02F406-A951-4782-A125-F0F9A54F00BD}" type="slidenum">
              <a:rPr lang="en-US" smtClean="0"/>
              <a:pPr>
                <a:defRPr/>
              </a:pPr>
              <a:t>4</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2694" y="4993405"/>
            <a:ext cx="1033867" cy="103386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979" y="4993405"/>
            <a:ext cx="1033867" cy="1033867"/>
          </a:xfrm>
          <a:prstGeom prst="rect">
            <a:avLst/>
          </a:prstGeom>
        </p:spPr>
      </p:pic>
      <p:pic>
        <p:nvPicPr>
          <p:cNvPr id="11" name="Picture 10" descr="GS1_Apparel.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5074" y="4993405"/>
            <a:ext cx="1033867" cy="103386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601" y="4993405"/>
            <a:ext cx="1033867" cy="103386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884" y="4993405"/>
            <a:ext cx="1033867" cy="103386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0789" y="4993405"/>
            <a:ext cx="1033867" cy="1033867"/>
          </a:xfrm>
          <a:prstGeom prst="rect">
            <a:avLst/>
          </a:prstGeom>
        </p:spPr>
      </p:pic>
    </p:spTree>
    <p:extLst>
      <p:ext uri="{BB962C8B-B14F-4D97-AF65-F5344CB8AC3E}">
        <p14:creationId xmlns:p14="http://schemas.microsoft.com/office/powerpoint/2010/main" val="126516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Apparel and general merchandise</a:t>
            </a:r>
          </a:p>
        </p:txBody>
      </p:sp>
      <p:sp>
        <p:nvSpPr>
          <p:cNvPr id="3" name="Content Placeholder 2"/>
          <p:cNvSpPr>
            <a:spLocks noGrp="1"/>
          </p:cNvSpPr>
          <p:nvPr>
            <p:ph idx="1"/>
          </p:nvPr>
        </p:nvSpPr>
        <p:spPr/>
        <p:txBody>
          <a:bodyPr/>
          <a:lstStyle/>
          <a:p>
            <a:pPr marL="0" indent="0">
              <a:spcBef>
                <a:spcPts val="1800"/>
              </a:spcBef>
              <a:buNone/>
            </a:pPr>
            <a:r>
              <a:rPr lang="en-US" sz="2000" b="1" cap="all" spc="100" dirty="0" smtClean="0">
                <a:solidFill>
                  <a:srgbClr val="7F7F7F"/>
                </a:solidFill>
              </a:rPr>
              <a:t>Focus areas</a:t>
            </a:r>
            <a:endParaRPr lang="en-US" sz="2000" b="1" cap="all" spc="100" dirty="0">
              <a:solidFill>
                <a:srgbClr val="7F7F7F"/>
              </a:solidFill>
            </a:endParaRPr>
          </a:p>
          <a:p>
            <a:pPr>
              <a:spcBef>
                <a:spcPts val="1800"/>
              </a:spcBef>
            </a:pPr>
            <a:r>
              <a:rPr lang="en-US" sz="2400" dirty="0" smtClean="0">
                <a:solidFill>
                  <a:srgbClr val="4C4C4C"/>
                </a:solidFill>
              </a:rPr>
              <a:t>After </a:t>
            </a:r>
            <a:r>
              <a:rPr lang="en-US" sz="2400" dirty="0">
                <a:solidFill>
                  <a:srgbClr val="4C4C4C"/>
                </a:solidFill>
              </a:rPr>
              <a:t>decades of using GS1 Standards, the apparel and general merchandise industries are moving beyond the barcode toward global implementation of EPC-enabled RFID technology to identify, capture, and share information about individual items. </a:t>
            </a:r>
          </a:p>
          <a:p>
            <a:pPr>
              <a:spcBef>
                <a:spcPts val="1800"/>
              </a:spcBef>
            </a:pPr>
            <a:r>
              <a:rPr lang="en-US" sz="2400" dirty="0" smtClean="0">
                <a:solidFill>
                  <a:srgbClr val="4C4C4C"/>
                </a:solidFill>
              </a:rPr>
              <a:t>In </a:t>
            </a:r>
            <a:r>
              <a:rPr lang="en-US" sz="2400" dirty="0">
                <a:solidFill>
                  <a:srgbClr val="4C4C4C"/>
                </a:solidFill>
              </a:rPr>
              <a:t>2011, industry leaders began the drive toward item- level tagging at the point of </a:t>
            </a:r>
            <a:r>
              <a:rPr lang="en-US" sz="2400" dirty="0" smtClean="0">
                <a:solidFill>
                  <a:srgbClr val="4C4C4C"/>
                </a:solidFill>
              </a:rPr>
              <a:t>manufacture—known </a:t>
            </a:r>
            <a:r>
              <a:rPr lang="en-US" sz="2400" dirty="0">
                <a:solidFill>
                  <a:srgbClr val="4C4C4C"/>
                </a:solidFill>
              </a:rPr>
              <a:t>as "source-to-store tagging"—and are beginning to reap the benefits of true inventory visibility</a:t>
            </a:r>
            <a:r>
              <a:rPr lang="en-US" sz="2400" dirty="0" smtClean="0">
                <a:solidFill>
                  <a:srgbClr val="4C4C4C"/>
                </a:solidFill>
              </a:rPr>
              <a:t>.</a:t>
            </a:r>
          </a:p>
          <a:p>
            <a:pPr>
              <a:spcBef>
                <a:spcPts val="1800"/>
              </a:spcBef>
            </a:pPr>
            <a:r>
              <a:rPr lang="en-US" sz="2400" b="1" dirty="0" smtClean="0">
                <a:solidFill>
                  <a:srgbClr val="4C4C4C"/>
                </a:solidFill>
              </a:rPr>
              <a:t>100 active members in the Item Level RFID Initiative</a:t>
            </a: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5</a:t>
            </a:fld>
            <a:endParaRPr lang="en-US" dirty="0"/>
          </a:p>
        </p:txBody>
      </p:sp>
    </p:spTree>
    <p:extLst>
      <p:ext uri="{BB962C8B-B14F-4D97-AF65-F5344CB8AC3E}">
        <p14:creationId xmlns:p14="http://schemas.microsoft.com/office/powerpoint/2010/main" val="67460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t>
            </a:r>
            <a:endParaRPr lang="en-US" dirty="0"/>
          </a:p>
        </p:txBody>
      </p:sp>
      <p:sp>
        <p:nvSpPr>
          <p:cNvPr id="3" name="Content Placeholder 2"/>
          <p:cNvSpPr>
            <a:spLocks noGrp="1"/>
          </p:cNvSpPr>
          <p:nvPr>
            <p:ph idx="1"/>
          </p:nvPr>
        </p:nvSpPr>
        <p:spPr/>
        <p:txBody>
          <a:bodyPr/>
          <a:lstStyle/>
          <a:p>
            <a:pPr marL="0" indent="0">
              <a:spcBef>
                <a:spcPts val="1800"/>
              </a:spcBef>
              <a:buNone/>
            </a:pPr>
            <a:r>
              <a:rPr lang="en-US" sz="2000" b="1" cap="all" spc="100" dirty="0">
                <a:solidFill>
                  <a:srgbClr val="7F7F7F"/>
                </a:solidFill>
              </a:rPr>
              <a:t>Focus areas</a:t>
            </a:r>
          </a:p>
          <a:p>
            <a:pPr>
              <a:spcBef>
                <a:spcPts val="1800"/>
              </a:spcBef>
            </a:pPr>
            <a:r>
              <a:rPr lang="en-US" sz="2400" dirty="0" smtClean="0">
                <a:solidFill>
                  <a:srgbClr val="4C4C4C"/>
                </a:solidFill>
              </a:rPr>
              <a:t>GS1 </a:t>
            </a:r>
            <a:r>
              <a:rPr lang="en-US" sz="2400" dirty="0">
                <a:solidFill>
                  <a:srgbClr val="4C4C4C"/>
                </a:solidFill>
              </a:rPr>
              <a:t>US is working together with healthcare leaders to adopt and use standards that will help organizations share data, promote accuracy, and work more </a:t>
            </a:r>
            <a:r>
              <a:rPr lang="en-US" sz="2400" dirty="0" smtClean="0">
                <a:solidFill>
                  <a:srgbClr val="4C4C4C"/>
                </a:solidFill>
              </a:rPr>
              <a:t>efficiently to </a:t>
            </a:r>
            <a:r>
              <a:rPr lang="en-US" sz="2400" dirty="0">
                <a:solidFill>
                  <a:srgbClr val="4C4C4C"/>
                </a:solidFill>
              </a:rPr>
              <a:t>improve patient safety and lower healthcare </a:t>
            </a:r>
            <a:r>
              <a:rPr lang="en-US" sz="2400" dirty="0" smtClean="0">
                <a:solidFill>
                  <a:srgbClr val="4C4C4C"/>
                </a:solidFill>
              </a:rPr>
              <a:t>costs.</a:t>
            </a:r>
            <a:endParaRPr lang="en-US" sz="2400" dirty="0">
              <a:solidFill>
                <a:srgbClr val="4C4C4C"/>
              </a:solidFill>
            </a:endParaRPr>
          </a:p>
          <a:p>
            <a:pPr>
              <a:spcBef>
                <a:spcPts val="1800"/>
              </a:spcBef>
            </a:pPr>
            <a:r>
              <a:rPr lang="en-US" sz="2400" dirty="0" smtClean="0">
                <a:solidFill>
                  <a:srgbClr val="4C4C4C"/>
                </a:solidFill>
              </a:rPr>
              <a:t>Industry</a:t>
            </a:r>
            <a:r>
              <a:rPr lang="en-US" sz="2400" dirty="0">
                <a:solidFill>
                  <a:srgbClr val="4C4C4C"/>
                </a:solidFill>
              </a:rPr>
              <a:t>-wide efforts are focused on increased use of Global Location Numbers (GLNs), adoption of Global Trade Item Numbers (GTINs), and advancements in readiness for serialization and drug pedigree requirements</a:t>
            </a:r>
            <a:r>
              <a:rPr lang="en-US" sz="2400" dirty="0" smtClean="0">
                <a:solidFill>
                  <a:srgbClr val="4C4C4C"/>
                </a:solidFill>
              </a:rPr>
              <a:t>.</a:t>
            </a:r>
          </a:p>
          <a:p>
            <a:pPr>
              <a:spcBef>
                <a:spcPts val="1800"/>
              </a:spcBef>
            </a:pPr>
            <a:r>
              <a:rPr lang="en-US" sz="2400" b="1" dirty="0" smtClean="0">
                <a:solidFill>
                  <a:srgbClr val="4C4C4C"/>
                </a:solidFill>
              </a:rPr>
              <a:t>Add metrics</a:t>
            </a:r>
            <a:endParaRPr lang="en-US" b="1" dirty="0">
              <a:solidFill>
                <a:srgbClr val="4C4C4C"/>
              </a:solidFill>
            </a:endParaRP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6</a:t>
            </a:fld>
            <a:endParaRPr lang="en-US" dirty="0"/>
          </a:p>
        </p:txBody>
      </p:sp>
    </p:spTree>
    <p:extLst>
      <p:ext uri="{BB962C8B-B14F-4D97-AF65-F5344CB8AC3E}">
        <p14:creationId xmlns:p14="http://schemas.microsoft.com/office/powerpoint/2010/main" val="56760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hardlines</a:t>
            </a:r>
            <a:endParaRPr lang="en-US" dirty="0"/>
          </a:p>
        </p:txBody>
      </p:sp>
      <p:sp>
        <p:nvSpPr>
          <p:cNvPr id="3" name="Content Placeholder 2"/>
          <p:cNvSpPr>
            <a:spLocks noGrp="1"/>
          </p:cNvSpPr>
          <p:nvPr>
            <p:ph idx="1"/>
          </p:nvPr>
        </p:nvSpPr>
        <p:spPr/>
        <p:txBody>
          <a:bodyPr/>
          <a:lstStyle/>
          <a:p>
            <a:pPr marL="0" indent="0">
              <a:spcBef>
                <a:spcPts val="1800"/>
              </a:spcBef>
              <a:buNone/>
            </a:pPr>
            <a:r>
              <a:rPr lang="en-US" sz="2000" b="1" cap="all" spc="100" dirty="0">
                <a:solidFill>
                  <a:srgbClr val="7F7F7F"/>
                </a:solidFill>
              </a:rPr>
              <a:t>Focus areas</a:t>
            </a:r>
          </a:p>
          <a:p>
            <a:pPr>
              <a:spcBef>
                <a:spcPts val="1800"/>
              </a:spcBef>
            </a:pPr>
            <a:r>
              <a:rPr lang="en-US" sz="2400" dirty="0" smtClean="0"/>
              <a:t>The </a:t>
            </a:r>
            <a:r>
              <a:rPr lang="en-US" sz="2400" dirty="0" err="1"/>
              <a:t>hardlines</a:t>
            </a:r>
            <a:r>
              <a:rPr lang="en-US" sz="2400" dirty="0"/>
              <a:t> industry is focused on leveraging clean and accurate data throughout the supply chain. GS1 Standards are at the heart of this effort, helping the industry electronically exchange information through data synchronization and manage their data with 1SYNC's Product Data Management Platform. </a:t>
            </a:r>
          </a:p>
          <a:p>
            <a:pPr>
              <a:spcBef>
                <a:spcPts val="1800"/>
              </a:spcBef>
            </a:pPr>
            <a:r>
              <a:rPr lang="en-US" sz="2400" dirty="0" smtClean="0"/>
              <a:t>EPC</a:t>
            </a:r>
            <a:r>
              <a:rPr lang="en-US" sz="2400" dirty="0"/>
              <a:t>-enabled RFID is also improving efficiencies in inventory management for </a:t>
            </a:r>
            <a:r>
              <a:rPr lang="en-US" sz="2400" dirty="0" err="1"/>
              <a:t>hardlines</a:t>
            </a:r>
            <a:r>
              <a:rPr lang="en-US" sz="2400" dirty="0" smtClean="0"/>
              <a:t>.</a:t>
            </a:r>
          </a:p>
          <a:p>
            <a:pPr>
              <a:spcBef>
                <a:spcPts val="1800"/>
              </a:spcBef>
            </a:pPr>
            <a:r>
              <a:rPr lang="en-US" sz="2400" b="1" dirty="0" smtClean="0"/>
              <a:t>Add metrics</a:t>
            </a:r>
            <a:endParaRPr lang="en-US" b="1" dirty="0"/>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7</a:t>
            </a:fld>
            <a:endParaRPr lang="en-US" dirty="0"/>
          </a:p>
        </p:txBody>
      </p:sp>
    </p:spTree>
    <p:extLst>
      <p:ext uri="{BB962C8B-B14F-4D97-AF65-F5344CB8AC3E}">
        <p14:creationId xmlns:p14="http://schemas.microsoft.com/office/powerpoint/2010/main" val="84300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foodservice</a:t>
            </a:r>
            <a:endParaRPr lang="en-US" dirty="0"/>
          </a:p>
        </p:txBody>
      </p:sp>
      <p:sp>
        <p:nvSpPr>
          <p:cNvPr id="3" name="Content Placeholder 2"/>
          <p:cNvSpPr>
            <a:spLocks noGrp="1"/>
          </p:cNvSpPr>
          <p:nvPr>
            <p:ph idx="1"/>
          </p:nvPr>
        </p:nvSpPr>
        <p:spPr>
          <a:xfrm>
            <a:off x="251461" y="1021081"/>
            <a:ext cx="8572500" cy="4639733"/>
          </a:xfrm>
        </p:spPr>
        <p:txBody>
          <a:bodyPr/>
          <a:lstStyle/>
          <a:p>
            <a:pPr marL="0" indent="0">
              <a:spcBef>
                <a:spcPts val="1800"/>
              </a:spcBef>
              <a:buNone/>
            </a:pPr>
            <a:r>
              <a:rPr lang="en-US" sz="2000" b="1" cap="all" spc="100" dirty="0">
                <a:solidFill>
                  <a:srgbClr val="7F7F7F"/>
                </a:solidFill>
              </a:rPr>
              <a:t>Focus areas</a:t>
            </a:r>
          </a:p>
          <a:p>
            <a:pPr>
              <a:spcBef>
                <a:spcPts val="1800"/>
              </a:spcBef>
            </a:pPr>
            <a:r>
              <a:rPr lang="en-US" sz="2400" dirty="0" smtClean="0">
                <a:solidFill>
                  <a:srgbClr val="4C4C4C"/>
                </a:solidFill>
              </a:rPr>
              <a:t>The </a:t>
            </a:r>
            <a:r>
              <a:rPr lang="en-US" sz="2400" dirty="0">
                <a:solidFill>
                  <a:srgbClr val="4C4C4C"/>
                </a:solidFill>
              </a:rPr>
              <a:t>Foodservice GS1 US Standards Initiative is working to adopt and implement GS1 Standards for location identification using Global Location Numbers (GLNs), product identification using Global Trade Item Numbers (GTINs), and product descriptions through the electronic transfer of information in the Global Data Synchronization Network (GDSN) throughout the foodservice supply chain. </a:t>
            </a:r>
            <a:r>
              <a:rPr lang="en-US" sz="2400" dirty="0" smtClean="0">
                <a:solidFill>
                  <a:srgbClr val="4C4C4C"/>
                </a:solidFill>
              </a:rPr>
              <a:t>Widespread </a:t>
            </a:r>
            <a:r>
              <a:rPr lang="en-US" sz="2400" dirty="0">
                <a:solidFill>
                  <a:srgbClr val="4C4C4C"/>
                </a:solidFill>
              </a:rPr>
              <a:t>adoption of these and other GS1 Standards in the foodservice industry will greatly improve efficiency, product information, and safety</a:t>
            </a:r>
            <a:r>
              <a:rPr lang="en-US" sz="2400" dirty="0" smtClean="0">
                <a:solidFill>
                  <a:srgbClr val="4C4C4C"/>
                </a:solidFill>
              </a:rPr>
              <a:t>.</a:t>
            </a:r>
          </a:p>
          <a:p>
            <a:pPr>
              <a:spcBef>
                <a:spcPts val="1800"/>
              </a:spcBef>
            </a:pPr>
            <a:r>
              <a:rPr lang="en-US" sz="2400" dirty="0" smtClean="0">
                <a:solidFill>
                  <a:srgbClr val="4C4C4C"/>
                </a:solidFill>
              </a:rPr>
              <a:t>128 Initiative members; 2,331 GDSN Data Pool subscribers, 267,000 GTINS, and 2,340 GDSN connections</a:t>
            </a:r>
            <a:endParaRPr lang="en-US" dirty="0">
              <a:solidFill>
                <a:srgbClr val="4C4C4C"/>
              </a:solidFill>
            </a:endParaRP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8</a:t>
            </a:fld>
            <a:endParaRPr lang="en-US" dirty="0"/>
          </a:p>
        </p:txBody>
      </p:sp>
    </p:spTree>
    <p:extLst>
      <p:ext uri="{BB962C8B-B14F-4D97-AF65-F5344CB8AC3E}">
        <p14:creationId xmlns:p14="http://schemas.microsoft.com/office/powerpoint/2010/main" val="25465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CPg</a:t>
            </a:r>
            <a:r>
              <a:rPr lang="en-US" dirty="0" smtClean="0"/>
              <a:t>/grocery</a:t>
            </a:r>
            <a:endParaRPr lang="en-US" dirty="0"/>
          </a:p>
        </p:txBody>
      </p:sp>
      <p:sp>
        <p:nvSpPr>
          <p:cNvPr id="3" name="Content Placeholder 2"/>
          <p:cNvSpPr>
            <a:spLocks noGrp="1"/>
          </p:cNvSpPr>
          <p:nvPr>
            <p:ph idx="1"/>
          </p:nvPr>
        </p:nvSpPr>
        <p:spPr/>
        <p:txBody>
          <a:bodyPr/>
          <a:lstStyle/>
          <a:p>
            <a:pPr marL="0" indent="0">
              <a:spcBef>
                <a:spcPts val="1800"/>
              </a:spcBef>
              <a:buNone/>
            </a:pPr>
            <a:r>
              <a:rPr lang="en-US" sz="2000" b="1" cap="all" spc="100" dirty="0">
                <a:solidFill>
                  <a:srgbClr val="7F7F7F"/>
                </a:solidFill>
              </a:rPr>
              <a:t>Focus areas</a:t>
            </a:r>
          </a:p>
          <a:p>
            <a:pPr>
              <a:spcBef>
                <a:spcPts val="1800"/>
              </a:spcBef>
            </a:pPr>
            <a:r>
              <a:rPr lang="en-US" sz="2400" dirty="0" smtClean="0">
                <a:solidFill>
                  <a:schemeClr val="tx1"/>
                </a:solidFill>
              </a:rPr>
              <a:t>Industry</a:t>
            </a:r>
            <a:r>
              <a:rPr lang="en-US" sz="2400" dirty="0">
                <a:solidFill>
                  <a:schemeClr val="tx1"/>
                </a:solidFill>
              </a:rPr>
              <a:t>-wide efforts for improvements in fresh food identification, the increased use of the GS1 </a:t>
            </a:r>
            <a:r>
              <a:rPr lang="en-US" sz="2400" dirty="0" err="1" smtClean="0">
                <a:solidFill>
                  <a:schemeClr val="tx1"/>
                </a:solidFill>
              </a:rPr>
              <a:t>DataBar</a:t>
            </a:r>
            <a:r>
              <a:rPr lang="en-US" sz="2400" dirty="0" smtClean="0">
                <a:solidFill>
                  <a:schemeClr val="tx1"/>
                </a:solidFill>
              </a:rPr>
              <a:t>™ </a:t>
            </a:r>
            <a:r>
              <a:rPr lang="en-US" sz="2400" dirty="0">
                <a:solidFill>
                  <a:schemeClr val="tx1"/>
                </a:solidFill>
              </a:rPr>
              <a:t>for produce and coupons, and the growing emphasis on data quality are all driving improvements in product traceability and safety. </a:t>
            </a:r>
            <a:endParaRPr lang="en-US" sz="2400" dirty="0" smtClean="0">
              <a:solidFill>
                <a:schemeClr val="tx1"/>
              </a:solidFill>
            </a:endParaRPr>
          </a:p>
          <a:p>
            <a:pPr>
              <a:spcBef>
                <a:spcPts val="1800"/>
              </a:spcBef>
            </a:pPr>
            <a:r>
              <a:rPr lang="en-US" sz="2400" dirty="0" smtClean="0">
                <a:solidFill>
                  <a:srgbClr val="4C4C4C"/>
                </a:solidFill>
              </a:rPr>
              <a:t>The </a:t>
            </a:r>
            <a:r>
              <a:rPr lang="en-US" sz="2400" dirty="0">
                <a:solidFill>
                  <a:srgbClr val="4C4C4C"/>
                </a:solidFill>
              </a:rPr>
              <a:t>improved supply chain visibility made possible by GS1 Standards is a critical component of delivering the brand experience consumers expect and the accurate information they increasingly demand</a:t>
            </a:r>
            <a:r>
              <a:rPr lang="en-US" sz="2400" dirty="0" smtClean="0">
                <a:solidFill>
                  <a:srgbClr val="4C4C4C"/>
                </a:solidFill>
              </a:rPr>
              <a:t>.</a:t>
            </a:r>
          </a:p>
          <a:p>
            <a:pPr>
              <a:spcBef>
                <a:spcPts val="1800"/>
              </a:spcBef>
            </a:pPr>
            <a:r>
              <a:rPr lang="en-US" sz="2400" dirty="0" smtClean="0">
                <a:solidFill>
                  <a:srgbClr val="4C4C4C"/>
                </a:solidFill>
              </a:rPr>
              <a:t>Over 20 organizations represented to create a case label guideline for the use of GS1-128</a:t>
            </a:r>
          </a:p>
        </p:txBody>
      </p:sp>
      <p:sp>
        <p:nvSpPr>
          <p:cNvPr id="4" name="Slide Number Placeholder 3"/>
          <p:cNvSpPr>
            <a:spLocks noGrp="1"/>
          </p:cNvSpPr>
          <p:nvPr>
            <p:ph type="sldNum" sz="quarter" idx="10"/>
          </p:nvPr>
        </p:nvSpPr>
        <p:spPr/>
        <p:txBody>
          <a:bodyPr/>
          <a:lstStyle/>
          <a:p>
            <a:pPr>
              <a:defRPr/>
            </a:pPr>
            <a:fld id="{0B02F406-A951-4782-A125-F0F9A54F00BD}" type="slidenum">
              <a:rPr lang="en-US" smtClean="0"/>
              <a:pPr>
                <a:defRPr/>
              </a:pPr>
              <a:t>9</a:t>
            </a:fld>
            <a:endParaRPr lang="en-US" dirty="0"/>
          </a:p>
        </p:txBody>
      </p:sp>
    </p:spTree>
    <p:extLst>
      <p:ext uri="{BB962C8B-B14F-4D97-AF65-F5344CB8AC3E}">
        <p14:creationId xmlns:p14="http://schemas.microsoft.com/office/powerpoint/2010/main" val="17992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NRF-PPT-Template-112211-v1">
  <a:themeElements>
    <a:clrScheme name="!GS1US_THEME_COLOR_FINAL">
      <a:dk1>
        <a:srgbClr val="4C4C4C"/>
      </a:dk1>
      <a:lt1>
        <a:sysClr val="window" lastClr="FFFFFF"/>
      </a:lt1>
      <a:dk2>
        <a:srgbClr val="F26334"/>
      </a:dk2>
      <a:lt2>
        <a:srgbClr val="BFBFBF"/>
      </a:lt2>
      <a:accent1>
        <a:srgbClr val="00306C"/>
      </a:accent1>
      <a:accent2>
        <a:srgbClr val="CA3092"/>
      </a:accent2>
      <a:accent3>
        <a:srgbClr val="E31B23"/>
      </a:accent3>
      <a:accent4>
        <a:srgbClr val="00B1B0"/>
      </a:accent4>
      <a:accent5>
        <a:srgbClr val="00AFEF"/>
      </a:accent5>
      <a:accent6>
        <a:srgbClr val="00B259"/>
      </a:accent6>
      <a:hlink>
        <a:srgbClr val="00B7F1"/>
      </a:hlink>
      <a:folHlink>
        <a:srgbClr val="F390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RF-PPT-Template-112211-v1">
  <a:themeElements>
    <a:clrScheme name="Custom 1">
      <a:dk1>
        <a:srgbClr val="757574"/>
      </a:dk1>
      <a:lt1>
        <a:sysClr val="window" lastClr="FFFFFF"/>
      </a:lt1>
      <a:dk2>
        <a:srgbClr val="F26334"/>
      </a:dk2>
      <a:lt2>
        <a:srgbClr val="BFBFBF"/>
      </a:lt2>
      <a:accent1>
        <a:srgbClr val="00B1B0"/>
      </a:accent1>
      <a:accent2>
        <a:srgbClr val="CA3092"/>
      </a:accent2>
      <a:accent3>
        <a:srgbClr val="C1D82F"/>
      </a:accent3>
      <a:accent4>
        <a:srgbClr val="6C217F"/>
      </a:accent4>
      <a:accent5>
        <a:srgbClr val="FFD200"/>
      </a:accent5>
      <a:accent6>
        <a:srgbClr val="00B259"/>
      </a:accent6>
      <a:hlink>
        <a:srgbClr val="00B7F1"/>
      </a:hlink>
      <a:folHlink>
        <a:srgbClr val="F390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33EA36F62CA641BAB9F648970D91ED" ma:contentTypeVersion="1" ma:contentTypeDescription="Create a new document." ma:contentTypeScope="" ma:versionID="4e4d70cb6348c88a79085a85e8d9190a">
  <xsd:schema xmlns:xsd="http://www.w3.org/2001/XMLSchema" xmlns:xs="http://www.w3.org/2001/XMLSchema" xmlns:p="http://schemas.microsoft.com/office/2006/metadata/properties" xmlns:ns2="ece5e4fa-18c3-44d0-99a5-ccc0cf1cf713" xmlns:ns3="8797ad7b-07b3-4654-b53b-363493926508" targetNamespace="http://schemas.microsoft.com/office/2006/metadata/properties" ma:root="true" ma:fieldsID="bf54474f00fdfb32e198b063ddcc156a" ns2:_="" ns3:_="">
    <xsd:import namespace="ece5e4fa-18c3-44d0-99a5-ccc0cf1cf713"/>
    <xsd:import namespace="8797ad7b-07b3-4654-b53b-363493926508"/>
    <xsd:element name="properties">
      <xsd:complexType>
        <xsd:sequence>
          <xsd:element name="documentManagement">
            <xsd:complexType>
              <xsd:all>
                <xsd:element ref="ns2:_dlc_DocId" minOccurs="0"/>
                <xsd:element ref="ns2:_dlc_DocIdUrl" minOccurs="0"/>
                <xsd:element ref="ns2:_dlc_DocIdPersistId" minOccurs="0"/>
                <xsd:element ref="ns3: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97ad7b-07b3-4654-b53b-363493926508" elementFormDefault="qualified">
    <xsd:import namespace="http://schemas.microsoft.com/office/2006/documentManagement/types"/>
    <xsd:import namespace="http://schemas.microsoft.com/office/infopath/2007/PartnerControls"/>
    <xsd:element name="Year" ma:index="11"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Year xmlns="8797ad7b-07b3-4654-b53b-363493926508" xsi:nil="true"/>
    <_dlc_DocId xmlns="ece5e4fa-18c3-44d0-99a5-ccc0cf1cf713">GS1GO-106-52</_dlc_DocId>
    <_dlc_DocIdUrl xmlns="ece5e4fa-18c3-44d0-99a5-ccc0cf1cf713">
      <Url>http://intranet.gs1.org/events/_layouts/DocIdRedir.aspx?ID=GS1GO-106-52</Url>
      <Description>GS1GO-106-52</Description>
    </_dlc_DocIdUrl>
  </documentManagement>
</p:properties>
</file>

<file path=customXml/itemProps1.xml><?xml version="1.0" encoding="utf-8"?>
<ds:datastoreItem xmlns:ds="http://schemas.openxmlformats.org/officeDocument/2006/customXml" ds:itemID="{7F14CDC0-AF9F-432F-9095-FCEE742B9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5e4fa-18c3-44d0-99a5-ccc0cf1cf713"/>
    <ds:schemaRef ds:uri="8797ad7b-07b3-4654-b53b-36349392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B21A1A-4A4B-4ADF-A4B7-154A43F0568E}">
  <ds:schemaRefs>
    <ds:schemaRef ds:uri="http://schemas.microsoft.com/sharepoint/events"/>
  </ds:schemaRefs>
</ds:datastoreItem>
</file>

<file path=customXml/itemProps3.xml><?xml version="1.0" encoding="utf-8"?>
<ds:datastoreItem xmlns:ds="http://schemas.openxmlformats.org/officeDocument/2006/customXml" ds:itemID="{4E473573-6351-457C-8875-390EDEE98D66}">
  <ds:schemaRefs>
    <ds:schemaRef ds:uri="http://schemas.microsoft.com/sharepoint/v3/contenttype/forms"/>
  </ds:schemaRefs>
</ds:datastoreItem>
</file>

<file path=customXml/itemProps4.xml><?xml version="1.0" encoding="utf-8"?>
<ds:datastoreItem xmlns:ds="http://schemas.openxmlformats.org/officeDocument/2006/customXml" ds:itemID="{6137E1E6-8A43-4CA4-BAB3-8C689CE1EEDD}">
  <ds:schemaRefs>
    <ds:schemaRef ds:uri="http://schemas.microsoft.com/office/2006/metadata/properties"/>
    <ds:schemaRef ds:uri="http://schemas.microsoft.com/office/infopath/2007/PartnerControls"/>
    <ds:schemaRef ds:uri="8797ad7b-07b3-4654-b53b-363493926508"/>
    <ds:schemaRef ds:uri="ece5e4fa-18c3-44d0-99a5-ccc0cf1cf713"/>
  </ds:schemaRefs>
</ds:datastoreItem>
</file>

<file path=docProps/app.xml><?xml version="1.0" encoding="utf-8"?>
<Properties xmlns="http://schemas.openxmlformats.org/officeDocument/2006/extended-properties" xmlns:vt="http://schemas.openxmlformats.org/officeDocument/2006/docPropsVTypes">
  <Template>GS1US_PPT_Template_012213.potx</Template>
  <TotalTime>22466</TotalTime>
  <Words>1059</Words>
  <Application>Microsoft Office PowerPoint</Application>
  <PresentationFormat>On-screen Show (4:3)</PresentationFormat>
  <Paragraphs>180</Paragraphs>
  <Slides>14</Slides>
  <Notes>7</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NRF-PPT-Template-112211-v1</vt:lpstr>
      <vt:lpstr>1_NRF-PPT-Template-112211-v1</vt:lpstr>
      <vt:lpstr>GS1 US Initiatives update</vt:lpstr>
      <vt:lpstr>Gs1 standards makes it possible</vt:lpstr>
      <vt:lpstr>Solving industry needs</vt:lpstr>
      <vt:lpstr>GS1 US Focus areas and key industries</vt:lpstr>
      <vt:lpstr>Apparel and general merchandise</vt:lpstr>
      <vt:lpstr>healthcare</vt:lpstr>
      <vt:lpstr>hardlines</vt:lpstr>
      <vt:lpstr>foodservice</vt:lpstr>
      <vt:lpstr>CPg/grocery</vt:lpstr>
      <vt:lpstr>Fresh foods</vt:lpstr>
      <vt:lpstr>Main Themes of the Legislation update</vt:lpstr>
      <vt:lpstr>Enabling Industry to Respond to the  Food Safety Modernization Act (FSMA)</vt:lpstr>
      <vt:lpstr>US DOD -- Current State of Identification</vt:lpstr>
      <vt:lpstr>PowerPoint Presentation</vt:lpstr>
    </vt:vector>
  </TitlesOfParts>
  <Company>GS1 US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GS1 US Industry Engagement Overview</dc:title>
  <dc:subject>GS1 US Industry Engagement Overview</dc:subject>
  <dc:creator>Southall, Michele</dc:creator>
  <cp:lastModifiedBy>Kelly Rhoades</cp:lastModifiedBy>
  <cp:revision>1398</cp:revision>
  <cp:lastPrinted>2012-02-28T21:31:33Z</cp:lastPrinted>
  <dcterms:created xsi:type="dcterms:W3CDTF">2010-10-04T18:30:38Z</dcterms:created>
  <dcterms:modified xsi:type="dcterms:W3CDTF">2013-03-27T16:35:38Z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0x0101004833EA36F62CA641BAB9F648970D91ED</vt:lpwstr>
  </property>
  <property fmtid="{D5CDD505-2E9C-101B-9397-08002B2CF9AE}" pid="3" name="_dlc_DocIdItemGuid">
    <vt:lpwstr>384425a0-4d04-4953-a0ec-6305141cd5b6</vt:lpwstr>
  </property>
</Properties>
</file>