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</p:sldMasterIdLst>
  <p:notesMasterIdLst>
    <p:notesMasterId r:id="rId18"/>
  </p:notesMasterIdLst>
  <p:handoutMasterIdLst>
    <p:handoutMasterId r:id="rId19"/>
  </p:handoutMasterIdLst>
  <p:sldIdLst>
    <p:sldId id="257" r:id="rId6"/>
    <p:sldId id="282" r:id="rId7"/>
    <p:sldId id="283" r:id="rId8"/>
    <p:sldId id="293" r:id="rId9"/>
    <p:sldId id="285" r:id="rId10"/>
    <p:sldId id="287" r:id="rId11"/>
    <p:sldId id="294" r:id="rId12"/>
    <p:sldId id="290" r:id="rId13"/>
    <p:sldId id="289" r:id="rId14"/>
    <p:sldId id="292" r:id="rId15"/>
    <p:sldId id="28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organ" initials="g" lastIdx="12" clrIdx="0"/>
  <p:cmAuthor id="1" name="Cody York" initials="" lastIdx="14" clrIdx="1"/>
  <p:cmAuthor id="2" name="Amy Grove" initials="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34"/>
    <a:srgbClr val="7F7F7F"/>
    <a:srgbClr val="171717"/>
    <a:srgbClr val="808080"/>
    <a:srgbClr val="777777"/>
    <a:srgbClr val="5F5F5F"/>
    <a:srgbClr val="009CEC"/>
    <a:srgbClr val="008EF1"/>
    <a:srgbClr val="002C6C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1" autoAdjust="0"/>
    <p:restoredTop sz="97040" autoAdjust="0"/>
  </p:normalViewPr>
  <p:slideViewPr>
    <p:cSldViewPr snapToGrid="0">
      <p:cViewPr>
        <p:scale>
          <a:sx n="70" d="100"/>
          <a:sy n="70" d="100"/>
        </p:scale>
        <p:origin x="-2730" y="-1062"/>
      </p:cViewPr>
      <p:guideLst>
        <p:guide orient="horz" pos="71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024E-5746-44A1-8836-1D07A3E7D39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4ED47-2CC2-4ACC-B063-CEA1B71DC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6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280AB-4069-4B19-A498-22FD777C3E14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A5E4-BAA7-424A-BE4D-EE4FB0BB4A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5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24131"/>
            <a:ext cx="8239990" cy="5746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8890"/>
            <a:ext cx="8241133" cy="520777"/>
          </a:xfrm>
        </p:spPr>
        <p:txBody>
          <a:bodyPr/>
          <a:lstStyle>
            <a:lvl1pPr marL="0" indent="0" algn="ctr">
              <a:buNone/>
              <a:defRPr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2" y="910000"/>
            <a:ext cx="2665724" cy="266572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3237212" y="896849"/>
            <a:ext cx="2678955" cy="2678955"/>
          </a:xfrm>
          <a:prstGeom prst="ellipse">
            <a:avLst/>
          </a:prstGeom>
          <a:noFill/>
          <a:ln w="19050" cap="rnd" cmpd="sng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22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2" y="910000"/>
            <a:ext cx="2665724" cy="266572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3237212" y="896849"/>
            <a:ext cx="2678955" cy="2678955"/>
          </a:xfrm>
          <a:prstGeom prst="ellipse">
            <a:avLst/>
          </a:prstGeom>
          <a:noFill/>
          <a:ln w="19050" cap="rnd" cmpd="sng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456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230189"/>
            <a:ext cx="7239529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06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4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53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91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39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74675"/>
          </a:xfrm>
        </p:spPr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>
                <a:solidFill>
                  <a:srgbClr val="656565"/>
                </a:solidFill>
              </a:defRPr>
            </a:lvl1pPr>
            <a:lvl2pPr>
              <a:buClr>
                <a:srgbClr val="F26334"/>
              </a:buClr>
              <a:defRPr>
                <a:solidFill>
                  <a:srgbClr val="656565"/>
                </a:solidFill>
              </a:defRPr>
            </a:lvl2pPr>
            <a:lvl3pPr>
              <a:buClr>
                <a:srgbClr val="F26334"/>
              </a:buClr>
              <a:defRPr>
                <a:solidFill>
                  <a:srgbClr val="656565"/>
                </a:solidFill>
              </a:defRPr>
            </a:lvl3pPr>
            <a:lvl4pPr>
              <a:buClr>
                <a:srgbClr val="F26334"/>
              </a:buClr>
              <a:defRPr>
                <a:solidFill>
                  <a:srgbClr val="656565"/>
                </a:solidFill>
              </a:defRPr>
            </a:lvl4pPr>
            <a:lvl5pPr>
              <a:buClr>
                <a:srgbClr val="F26334"/>
              </a:buClr>
              <a:defRPr>
                <a:solidFill>
                  <a:srgbClr val="6565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467" y="228600"/>
            <a:ext cx="1161563" cy="1159933"/>
            <a:chOff x="7645400" y="228600"/>
            <a:chExt cx="1161563" cy="1159933"/>
          </a:xfrm>
        </p:grpSpPr>
        <p:sp>
          <p:nvSpPr>
            <p:cNvPr id="9" name="Oval 8"/>
            <p:cNvSpPr/>
            <p:nvPr userDrawn="1"/>
          </p:nvSpPr>
          <p:spPr>
            <a:xfrm>
              <a:off x="7645400" y="228600"/>
              <a:ext cx="1159933" cy="1159933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2633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759" y="228600"/>
              <a:ext cx="1154204" cy="1154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9" y="1143001"/>
            <a:ext cx="3885289" cy="470746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56565"/>
                </a:solidFill>
                <a:latin typeface=""/>
              </a:defRPr>
            </a:lvl1pPr>
            <a:lvl2pPr>
              <a:defRPr sz="1800">
                <a:solidFill>
                  <a:srgbClr val="656565"/>
                </a:solidFill>
                <a:latin typeface=""/>
              </a:defRPr>
            </a:lvl2pPr>
            <a:lvl3pPr>
              <a:defRPr sz="1800">
                <a:solidFill>
                  <a:srgbClr val="656565"/>
                </a:solidFill>
                <a:latin typeface=""/>
              </a:defRPr>
            </a:lvl3pPr>
            <a:lvl4pPr>
              <a:defRPr sz="1800">
                <a:solidFill>
                  <a:srgbClr val="656565"/>
                </a:solidFill>
                <a:latin typeface=""/>
              </a:defRPr>
            </a:lvl4pPr>
            <a:lvl5pPr>
              <a:defRPr sz="1800">
                <a:solidFill>
                  <a:srgbClr val="656565"/>
                </a:solidFill>
                <a:latin typeface="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88168" y="1143001"/>
            <a:ext cx="4006570" cy="470746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56565"/>
                </a:solidFill>
                <a:latin typeface=""/>
              </a:defRPr>
            </a:lvl1pPr>
            <a:lvl2pPr>
              <a:defRPr sz="1800">
                <a:solidFill>
                  <a:srgbClr val="656565"/>
                </a:solidFill>
                <a:latin typeface=""/>
              </a:defRPr>
            </a:lvl2pPr>
            <a:lvl3pPr>
              <a:defRPr sz="1800">
                <a:solidFill>
                  <a:srgbClr val="656565"/>
                </a:solidFill>
                <a:latin typeface=""/>
              </a:defRPr>
            </a:lvl3pPr>
            <a:lvl4pPr>
              <a:defRPr sz="1800">
                <a:solidFill>
                  <a:srgbClr val="656565"/>
                </a:solidFill>
                <a:latin typeface=""/>
              </a:defRPr>
            </a:lvl4pPr>
            <a:lvl5pPr>
              <a:defRPr sz="1800">
                <a:solidFill>
                  <a:srgbClr val="656565"/>
                </a:solidFill>
                <a:latin typeface="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814C0E5-A8B9-43E2-8523-6EBAEB2B88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21663" cy="4639733"/>
          </a:xfrm>
        </p:spPr>
        <p:txBody>
          <a:bodyPr/>
          <a:lstStyle>
            <a:lvl1pPr>
              <a:buClr>
                <a:srgbClr val="F26334"/>
              </a:buClr>
              <a:defRPr/>
            </a:lvl1pPr>
            <a:lvl2pPr>
              <a:buClr>
                <a:srgbClr val="F26334"/>
              </a:buClr>
              <a:defRPr/>
            </a:lvl2pPr>
            <a:lvl3pPr>
              <a:buClr>
                <a:srgbClr val="F26334"/>
              </a:buClr>
              <a:defRPr/>
            </a:lvl3pPr>
            <a:lvl4pPr>
              <a:buClr>
                <a:srgbClr val="F26334"/>
              </a:buClr>
              <a:defRPr/>
            </a:lvl4pPr>
            <a:lvl5pPr>
              <a:buClr>
                <a:srgbClr val="F26334"/>
              </a:buClr>
              <a:defRPr>
                <a:solidFill>
                  <a:srgbClr val="7575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5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62957"/>
            <a:ext cx="3962400" cy="53513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2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7" indent="0">
              <a:buNone/>
              <a:defRPr sz="1600" b="1"/>
            </a:lvl8pPr>
            <a:lvl9pPr marL="36572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02718"/>
            <a:ext cx="3962400" cy="3951288"/>
          </a:xfrm>
        </p:spPr>
        <p:txBody>
          <a:bodyPr>
            <a:normAutofit/>
          </a:bodyPr>
          <a:lstStyle>
            <a:lvl1pPr>
              <a:defRPr sz="1800">
                <a:latin typeface=""/>
              </a:defRPr>
            </a:lvl1pPr>
            <a:lvl2pPr>
              <a:defRPr sz="1800">
                <a:latin typeface=""/>
              </a:defRPr>
            </a:lvl2pPr>
            <a:lvl3pPr>
              <a:defRPr sz="1800">
                <a:latin typeface=""/>
              </a:defRPr>
            </a:lvl3pPr>
            <a:lvl4pPr>
              <a:defRPr sz="1800">
                <a:latin typeface=""/>
              </a:defRPr>
            </a:lvl4pPr>
            <a:lvl5pPr>
              <a:defRPr sz="1800">
                <a:latin typeface="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99001" y="1162957"/>
            <a:ext cx="3995739" cy="53513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"/>
              </a:defRPr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2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2" indent="0">
              <a:buNone/>
              <a:defRPr sz="1600" b="1"/>
            </a:lvl7pPr>
            <a:lvl8pPr marL="3200087" indent="0">
              <a:buNone/>
              <a:defRPr sz="1600" b="1"/>
            </a:lvl8pPr>
            <a:lvl9pPr marL="36572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99001" y="1802718"/>
            <a:ext cx="3995739" cy="3951288"/>
          </a:xfrm>
        </p:spPr>
        <p:txBody>
          <a:bodyPr>
            <a:normAutofit/>
          </a:bodyPr>
          <a:lstStyle>
            <a:lvl1pPr>
              <a:defRPr sz="1800">
                <a:latin typeface=""/>
              </a:defRPr>
            </a:lvl1pPr>
            <a:lvl2pPr>
              <a:defRPr sz="1800">
                <a:latin typeface=""/>
              </a:defRPr>
            </a:lvl2pPr>
            <a:lvl3pPr>
              <a:defRPr sz="1800">
                <a:latin typeface=""/>
              </a:defRPr>
            </a:lvl3pPr>
            <a:lvl4pPr>
              <a:defRPr sz="1800">
                <a:latin typeface=""/>
              </a:defRPr>
            </a:lvl4pPr>
            <a:lvl5pPr>
              <a:defRPr sz="1800">
                <a:latin typeface="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fld id="{F48944A0-495E-4CAB-9D8C-B01CA6D307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49375" y="69469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50938" y="6548438"/>
            <a:ext cx="1120775" cy="26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GS1 US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96C7-EB9B-4686-A264-356D1B540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63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9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9998"/>
            <a:ext cx="8239990" cy="57467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85556"/>
            <a:ext cx="8241133" cy="806450"/>
          </a:xfrm>
        </p:spPr>
        <p:txBody>
          <a:bodyPr/>
          <a:lstStyle>
            <a:lvl1pPr marL="0" indent="0" algn="ctr">
              <a:buNone/>
              <a:defRPr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428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37212" y="896849"/>
            <a:ext cx="2678955" cy="2678955"/>
            <a:chOff x="3237212" y="896849"/>
            <a:chExt cx="2678955" cy="267895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352" y="910000"/>
              <a:ext cx="2665724" cy="2665724"/>
            </a:xfrm>
            <a:prstGeom prst="rect">
              <a:avLst/>
            </a:prstGeom>
          </p:spPr>
        </p:pic>
        <p:sp>
          <p:nvSpPr>
            <p:cNvPr id="5" name="Oval 4"/>
            <p:cNvSpPr/>
            <p:nvPr userDrawn="1"/>
          </p:nvSpPr>
          <p:spPr>
            <a:xfrm>
              <a:off x="3237212" y="896849"/>
              <a:ext cx="2678955" cy="2678955"/>
            </a:xfrm>
            <a:prstGeom prst="ellipse">
              <a:avLst/>
            </a:prstGeom>
            <a:noFill/>
            <a:ln w="19050" cap="rnd" cmpd="sng">
              <a:solidFill>
                <a:schemeClr val="bg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69033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2" y="910000"/>
            <a:ext cx="2665724" cy="266572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3237212" y="896849"/>
            <a:ext cx="2678955" cy="2678955"/>
          </a:xfrm>
          <a:prstGeom prst="ellipse">
            <a:avLst/>
          </a:prstGeom>
          <a:noFill/>
          <a:ln w="19050" cap="rnd" cmpd="sng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026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GS1_Apparel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2" y="910000"/>
            <a:ext cx="2665724" cy="266572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3237212" y="896849"/>
            <a:ext cx="2678955" cy="2678955"/>
          </a:xfrm>
          <a:prstGeom prst="ellipse">
            <a:avLst/>
          </a:prstGeom>
          <a:noFill/>
          <a:ln w="19050" cap="rnd" cmpd="sng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840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2" y="910000"/>
            <a:ext cx="2665724" cy="266572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3237212" y="896849"/>
            <a:ext cx="2678955" cy="2678955"/>
          </a:xfrm>
          <a:prstGeom prst="ellipse">
            <a:avLst/>
          </a:prstGeom>
          <a:noFill/>
          <a:ln w="19050" cap="rnd" cmpd="sng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3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8072"/>
            <a:ext cx="8239990" cy="574675"/>
          </a:xfrm>
        </p:spPr>
        <p:txBody>
          <a:bodyPr/>
          <a:lstStyle>
            <a:lvl1pPr algn="ctr">
              <a:defRPr sz="3200">
                <a:solidFill>
                  <a:srgbClr val="6565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9974" y="6382054"/>
            <a:ext cx="343959" cy="20026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2" y="910000"/>
            <a:ext cx="2665724" cy="266572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3237212" y="896849"/>
            <a:ext cx="2678955" cy="2678955"/>
          </a:xfrm>
          <a:prstGeom prst="ellipse">
            <a:avLst/>
          </a:prstGeom>
          <a:noFill/>
          <a:ln w="19050" cap="rnd" cmpd="sng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153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230189"/>
            <a:ext cx="8229600" cy="5746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143000"/>
            <a:ext cx="8229600" cy="46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9974" y="6382054"/>
            <a:ext cx="343959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rgbClr val="F26334"/>
                </a:solidFill>
                <a:latin typeface="Arial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95" r:id="rId3"/>
    <p:sldLayoutId id="2147483680" r:id="rId4"/>
    <p:sldLayoutId id="2147483682" r:id="rId5"/>
    <p:sldLayoutId id="2147483687" r:id="rId6"/>
    <p:sldLayoutId id="2147483681" r:id="rId7"/>
    <p:sldLayoutId id="2147483686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76" r:id="rId19"/>
    <p:sldLayoutId id="2147483677" r:id="rId20"/>
    <p:sldLayoutId id="214748369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600" kern="1200" cap="all" spc="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578" indent="-228578" algn="l" defTabSz="457155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pitchFamily="34" charset="0"/>
        <a:buChar char="•"/>
        <a:defRPr kern="1200">
          <a:solidFill>
            <a:srgbClr val="4C4C4C"/>
          </a:solidFill>
          <a:latin typeface="Arial" charset="0"/>
          <a:ea typeface="ＭＳ Ｐゴシック" charset="0"/>
          <a:cs typeface="ＭＳ Ｐゴシック" charset="0"/>
        </a:defRPr>
      </a:lvl1pPr>
      <a:lvl2pPr marL="457155" indent="-228578" algn="l" defTabSz="457155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pitchFamily="34" charset="0"/>
        <a:buChar char="–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2pPr>
      <a:lvl3pPr marL="685733" indent="-228578" algn="l" defTabSz="457155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pitchFamily="34" charset="0"/>
        <a:buChar char="•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3pPr>
      <a:lvl4pPr marL="914310" indent="-228578" algn="l" defTabSz="457155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pitchFamily="34" charset="0"/>
        <a:buChar char="–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4pPr>
      <a:lvl5pPr marL="1142889" indent="-228578" algn="l" defTabSz="457155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pitchFamily="34" charset="0"/>
        <a:buChar char="»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90675"/>
            <a:ext cx="8239990" cy="1008132"/>
          </a:xfrm>
        </p:spPr>
        <p:txBody>
          <a:bodyPr/>
          <a:lstStyle/>
          <a:p>
            <a:r>
              <a:rPr lang="en-US" sz="2400" dirty="0" smtClean="0"/>
              <a:t>Standards = success </a:t>
            </a:r>
            <a:br>
              <a:rPr lang="en-US" sz="2400" dirty="0" smtClean="0"/>
            </a:br>
            <a:r>
              <a:rPr lang="en-US" sz="2400" dirty="0" smtClean="0"/>
              <a:t>Welcome to </a:t>
            </a:r>
            <a:r>
              <a:rPr lang="en-US" sz="2400" dirty="0" err="1" smtClean="0"/>
              <a:t>gsmp</a:t>
            </a:r>
            <a:r>
              <a:rPr lang="en-US" sz="2400" dirty="0" smtClean="0"/>
              <a:t> in </a:t>
            </a:r>
            <a:r>
              <a:rPr lang="en-US" sz="2400" dirty="0" err="1" smtClean="0"/>
              <a:t>dallas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Siobhan </a:t>
            </a:r>
            <a:r>
              <a:rPr lang="en-US" dirty="0" err="1" smtClean="0"/>
              <a:t>o’bara</a:t>
            </a:r>
            <a:r>
              <a:rPr lang="en-US" dirty="0" smtClean="0"/>
              <a:t>, SVP, Industry Engagement, GS1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99513" y="6381750"/>
            <a:ext cx="344487" cy="200025"/>
          </a:xfrm>
        </p:spPr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laws – odd but true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It is illegal to raise alligators in your home.</a:t>
            </a:r>
          </a:p>
          <a:p>
            <a:r>
              <a:rPr lang="en-US" sz="2000" dirty="0" smtClean="0"/>
              <a:t>If you sit on the sidewalk – you could be fined $200.</a:t>
            </a:r>
          </a:p>
          <a:p>
            <a:r>
              <a:rPr lang="en-US" sz="2000" dirty="0" smtClean="0"/>
              <a:t>It is illegal to drive without windshield wipers.  Of course, you don’t need a windshield but you must have the wipers.</a:t>
            </a:r>
          </a:p>
          <a:p>
            <a:r>
              <a:rPr lang="en-US" sz="2000" dirty="0" smtClean="0"/>
              <a:t>It is illegal to take more than 3 sips of beer while standing. </a:t>
            </a:r>
          </a:p>
          <a:p>
            <a:r>
              <a:rPr lang="en-US" sz="2000" dirty="0" smtClean="0"/>
              <a:t>The Encyclopedia Britannica is banned in Texas because it contains a formula for making beer at home.</a:t>
            </a:r>
          </a:p>
          <a:p>
            <a:r>
              <a:rPr lang="en-US" sz="2000" dirty="0" smtClean="0"/>
              <a:t>You are unable to tuck your pants in one boot unless you own ten or more cattle. </a:t>
            </a:r>
          </a:p>
          <a:p>
            <a:r>
              <a:rPr lang="en-US" sz="2000" dirty="0" smtClean="0"/>
              <a:t>If you are released from jail, you must be given a horse and a shotgun, if you request them. </a:t>
            </a:r>
          </a:p>
          <a:p>
            <a:r>
              <a:rPr lang="en-US" sz="2000" dirty="0" smtClean="0"/>
              <a:t>Dallas city ordinance states that a person cannot go barefoot without first obtaining a permit….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D96C7-EB9B-4686-A264-356D1B5409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texas</a:t>
            </a:r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018430"/>
            <a:ext cx="8584442" cy="7010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Siobhan O’Bara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Senior Vice President, Industry Engagement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GS1 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800" b="1" spc="100" dirty="0">
                <a:solidFill>
                  <a:schemeClr val="tx2"/>
                </a:solidFill>
              </a:rPr>
              <a:t>TEL</a:t>
            </a:r>
            <a:r>
              <a:rPr lang="en-US" sz="800" b="1" dirty="0"/>
              <a:t>	</a:t>
            </a:r>
            <a:r>
              <a:rPr lang="en-US" dirty="0"/>
              <a:t>+1 609 620 </a:t>
            </a:r>
            <a:r>
              <a:rPr lang="en-US" dirty="0" smtClean="0"/>
              <a:t>8046</a:t>
            </a:r>
            <a:endParaRPr lang="en-US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800" b="1" spc="100" dirty="0">
                <a:solidFill>
                  <a:srgbClr val="F26334"/>
                </a:solidFill>
              </a:rPr>
              <a:t>EMAIL</a:t>
            </a:r>
            <a:r>
              <a:rPr lang="en-US" sz="800" dirty="0"/>
              <a:t>	</a:t>
            </a:r>
            <a:r>
              <a:rPr lang="en-US" dirty="0" smtClean="0"/>
              <a:t>sobara@GS1US.org</a:t>
            </a:r>
            <a:endParaRPr lang="en-US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sz="800" b="1" spc="100" dirty="0">
                <a:solidFill>
                  <a:srgbClr val="F26334"/>
                </a:solidFill>
              </a:rPr>
              <a:t>WEB</a:t>
            </a:r>
            <a:r>
              <a:rPr lang="en-US" sz="800" dirty="0"/>
              <a:t>	</a:t>
            </a:r>
            <a:r>
              <a:rPr lang="en-US" dirty="0"/>
              <a:t>www.GS1US.org/healthcare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Connect with the GS1 US community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12" descr="Linked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7" y="4893733"/>
            <a:ext cx="1463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twit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61" y="4920721"/>
            <a:ext cx="1333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YouTub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44" y="4884208"/>
            <a:ext cx="996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language of business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5139" y="1143001"/>
            <a:ext cx="8132761" cy="4639733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 smtClean="0">
                <a:solidFill>
                  <a:srgbClr val="F26334"/>
                </a:solidFill>
              </a:rPr>
              <a:t>GS1 makes it possible </a:t>
            </a:r>
            <a:r>
              <a:rPr lang="en-US" sz="2800" dirty="0" smtClean="0"/>
              <a:t>for </a:t>
            </a:r>
            <a:r>
              <a:rPr lang="en-US" sz="2800" dirty="0"/>
              <a:t>industries </a:t>
            </a:r>
            <a:r>
              <a:rPr lang="en-US" sz="2800" dirty="0" smtClean="0"/>
              <a:t>and </a:t>
            </a:r>
            <a:r>
              <a:rPr lang="en-US" sz="2800" dirty="0"/>
              <a:t>companies </a:t>
            </a:r>
            <a:r>
              <a:rPr lang="en-US" sz="2800" dirty="0" smtClean="0"/>
              <a:t>of </a:t>
            </a:r>
            <a:r>
              <a:rPr lang="en-US" sz="2800" dirty="0"/>
              <a:t>all kinds to </a:t>
            </a:r>
            <a:r>
              <a:rPr lang="en-US" sz="2800" b="1" dirty="0"/>
              <a:t>move </a:t>
            </a:r>
            <a:r>
              <a:rPr lang="en-US" sz="2800" b="1" dirty="0" smtClean="0"/>
              <a:t>their </a:t>
            </a:r>
            <a:r>
              <a:rPr lang="en-US" sz="2800" b="1" dirty="0"/>
              <a:t>business forward</a:t>
            </a:r>
            <a:r>
              <a:rPr lang="en-US" sz="2800" dirty="0"/>
              <a:t> by adopting </a:t>
            </a:r>
            <a:r>
              <a:rPr lang="en-US" sz="2800" dirty="0" smtClean="0"/>
              <a:t>GS1 Standards </a:t>
            </a:r>
            <a:r>
              <a:rPr lang="en-US" sz="2800" dirty="0"/>
              <a:t>as the foundation of </a:t>
            </a:r>
            <a:r>
              <a:rPr lang="en-US" sz="2800" dirty="0" smtClean="0"/>
              <a:t>their </a:t>
            </a:r>
            <a:r>
              <a:rPr lang="en-US" sz="2800" dirty="0"/>
              <a:t>business </a:t>
            </a:r>
            <a:r>
              <a:rPr lang="en-US" sz="2800" dirty="0" smtClean="0"/>
              <a:t>processes.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 descr="42-19686576_colum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00475"/>
            <a:ext cx="1828800" cy="2286000"/>
          </a:xfrm>
          <a:prstGeom prst="rect">
            <a:avLst/>
          </a:prstGeom>
        </p:spPr>
      </p:pic>
      <p:pic>
        <p:nvPicPr>
          <p:cNvPr id="3" name="Picture 2" descr="42-19750447_colum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00475"/>
            <a:ext cx="1828800" cy="2286000"/>
          </a:xfrm>
          <a:prstGeom prst="rect">
            <a:avLst/>
          </a:prstGeom>
        </p:spPr>
      </p:pic>
      <p:pic>
        <p:nvPicPr>
          <p:cNvPr id="5" name="Picture 4" descr="42-33311643_colum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00475"/>
            <a:ext cx="1828800" cy="2286000"/>
          </a:xfrm>
          <a:prstGeom prst="rect">
            <a:avLst/>
          </a:prstGeom>
        </p:spPr>
      </p:pic>
      <p:pic>
        <p:nvPicPr>
          <p:cNvPr id="6" name="Picture 5" descr="shutterstock_25406749_colum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00475"/>
            <a:ext cx="1828800" cy="2286000"/>
          </a:xfrm>
          <a:prstGeom prst="rect">
            <a:avLst/>
          </a:prstGeom>
        </p:spPr>
      </p:pic>
      <p:pic>
        <p:nvPicPr>
          <p:cNvPr id="7" name="Picture 6" descr="shutterstock_88658386_column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0" y="3800475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1542167"/>
            <a:ext cx="6968066" cy="44935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1705395"/>
            <a:ext cx="8221132" cy="955145"/>
          </a:xfrm>
        </p:spPr>
        <p:txBody>
          <a:bodyPr/>
          <a:lstStyle/>
          <a:p>
            <a:r>
              <a:rPr lang="en-US" sz="2800" dirty="0" smtClean="0"/>
              <a:t>110+ member organizations</a:t>
            </a:r>
            <a:br>
              <a:rPr lang="en-US" sz="2800" dirty="0" smtClean="0"/>
            </a:br>
            <a:r>
              <a:rPr lang="en-US" sz="2800" dirty="0" smtClean="0"/>
              <a:t>serving business around the world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1" y="315044"/>
            <a:ext cx="2525096" cy="8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gs1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9" y="1143001"/>
            <a:ext cx="8255527" cy="463973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chemeClr val="tx2"/>
                </a:solidFill>
              </a:rPr>
              <a:t>2 million companies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rgbClr val="F26334"/>
                </a:solidFill>
              </a:rPr>
              <a:t>around the world 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>use GS1 Standards</a:t>
            </a:r>
            <a:endParaRPr lang="en-US" sz="2600" b="1" dirty="0">
              <a:solidFill>
                <a:srgbClr val="F26334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600" b="1" dirty="0" smtClean="0">
                <a:solidFill>
                  <a:srgbClr val="F26334"/>
                </a:solidFill>
              </a:rPr>
              <a:t>More </a:t>
            </a:r>
            <a:r>
              <a:rPr lang="en-US" sz="2600" b="1" dirty="0">
                <a:solidFill>
                  <a:srgbClr val="F26334"/>
                </a:solidFill>
              </a:rPr>
              <a:t>than 5 billion GS1 barcodes </a:t>
            </a:r>
            <a:br>
              <a:rPr lang="en-US" sz="2600" b="1" dirty="0">
                <a:solidFill>
                  <a:srgbClr val="F26334"/>
                </a:solidFill>
              </a:rPr>
            </a:br>
            <a:r>
              <a:rPr lang="en-US" sz="2600" b="1" dirty="0"/>
              <a:t>are scanned every day</a:t>
            </a:r>
            <a:endParaRPr lang="en-US" sz="2600" b="1" dirty="0">
              <a:solidFill>
                <a:srgbClr val="F26334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F26334"/>
                </a:solidFill>
              </a:rPr>
              <a:t>6 million products</a:t>
            </a:r>
            <a:r>
              <a:rPr lang="en-US" sz="2600" b="1" dirty="0"/>
              <a:t> are assigned U.P.C.s </a:t>
            </a:r>
            <a:br>
              <a:rPr lang="en-US" sz="2600" b="1" dirty="0"/>
            </a:br>
            <a:r>
              <a:rPr lang="en-US" sz="2600" b="1" dirty="0"/>
              <a:t>in the GS1 Data Driver</a:t>
            </a:r>
            <a:r>
              <a:rPr lang="en-US" sz="2600" b="1" baseline="30000" dirty="0"/>
              <a:t>®</a:t>
            </a:r>
            <a:r>
              <a:rPr lang="en-US" sz="2600" b="1" dirty="0"/>
              <a:t> item management tool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F26334"/>
                </a:solidFill>
              </a:rPr>
              <a:t>10 million products </a:t>
            </a:r>
            <a:r>
              <a:rPr lang="en-US" sz="2600" b="1" dirty="0"/>
              <a:t>are registered by brand owners in the GS1 Global Data Synchronization </a:t>
            </a:r>
            <a:r>
              <a:rPr lang="en-US" sz="2600" b="1" dirty="0" smtClean="0"/>
              <a:t>Network™ (GDSN</a:t>
            </a:r>
            <a:r>
              <a:rPr lang="en-US" sz="2600" b="1" baseline="30000" dirty="0"/>
              <a:t>®</a:t>
            </a:r>
            <a:r>
              <a:rPr lang="en-US" sz="2600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industry moving as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18932" y="3293535"/>
            <a:ext cx="2457055" cy="2370666"/>
            <a:chOff x="2819398" y="2637348"/>
            <a:chExt cx="3319589" cy="3202874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 rot="5400000">
              <a:off x="2877756" y="2578990"/>
              <a:ext cx="3202874" cy="3319589"/>
            </a:xfrm>
            <a:prstGeom prst="triangle">
              <a:avLst>
                <a:gd name="adj" fmla="val 50000"/>
              </a:avLst>
            </a:prstGeom>
            <a:solidFill>
              <a:srgbClr val="002C6C"/>
            </a:solidFill>
            <a:ln>
              <a:noFill/>
            </a:ln>
            <a:extLst/>
          </p:spPr>
          <p:txBody>
            <a:bodyPr rot="10800000" vert="eaVert" wrap="none" lIns="91431" tIns="45716" rIns="91431" bIns="45716" anchor="ctr"/>
            <a:lstStyle/>
            <a:p>
              <a:endParaRPr lang="en-US" dirty="0">
                <a:solidFill>
                  <a:srgbClr val="4C4C4C"/>
                </a:solidFill>
                <a:latin typeface="Arial"/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 rot="5400000">
              <a:off x="5334415" y="3829149"/>
              <a:ext cx="787147" cy="81564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/>
          </p:spPr>
          <p:txBody>
            <a:bodyPr rot="10800000" vert="eaVert" wrap="none" lIns="91431" tIns="45716" rIns="91431" bIns="45716" anchor="ctr"/>
            <a:lstStyle/>
            <a:p>
              <a:endParaRPr lang="en-US" dirty="0">
                <a:solidFill>
                  <a:srgbClr val="F26334"/>
                </a:solidFill>
                <a:latin typeface="Arial"/>
              </a:endParaRPr>
            </a:p>
          </p:txBody>
        </p:sp>
      </p:grp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103966" y="4118724"/>
            <a:ext cx="197234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Aft>
                <a:spcPct val="50000"/>
              </a:spcAft>
            </a:pPr>
            <a:r>
              <a:rPr lang="en-US" b="1" dirty="0" smtClean="0">
                <a:solidFill>
                  <a:srgbClr val="00306C"/>
                </a:solidFill>
              </a:rPr>
              <a:t>Mass Adoption</a:t>
            </a:r>
            <a:endParaRPr lang="en-US" b="1" dirty="0">
              <a:solidFill>
                <a:srgbClr val="00306C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044201" y="3904423"/>
            <a:ext cx="2303932" cy="12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b="1" dirty="0" smtClean="0">
                <a:solidFill>
                  <a:srgbClr val="F26334"/>
                </a:solidFill>
              </a:rPr>
              <a:t>Industry </a:t>
            </a:r>
            <a:r>
              <a:rPr lang="en-US" b="1" dirty="0">
                <a:solidFill>
                  <a:srgbClr val="F26334"/>
                </a:solidFill>
              </a:rPr>
              <a:t>Collaboration </a:t>
            </a:r>
            <a:r>
              <a:rPr lang="en-US" b="1" dirty="0" smtClean="0">
                <a:solidFill>
                  <a:srgbClr val="F26334"/>
                </a:solidFill>
              </a:rPr>
              <a:t/>
            </a:r>
            <a:br>
              <a:rPr lang="en-US" b="1" dirty="0" smtClean="0">
                <a:solidFill>
                  <a:srgbClr val="F26334"/>
                </a:solidFill>
              </a:rPr>
            </a:br>
            <a:r>
              <a:rPr lang="en-US" b="1" dirty="0" smtClean="0">
                <a:solidFill>
                  <a:srgbClr val="F26334"/>
                </a:solidFill>
              </a:rPr>
              <a:t>&amp; Innovation</a:t>
            </a:r>
            <a:endParaRPr lang="en-US" b="1" dirty="0">
              <a:solidFill>
                <a:srgbClr val="F263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667" y="1141413"/>
            <a:ext cx="79163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4C4C4C"/>
                </a:solidFill>
                <a:latin typeface="Arial"/>
              </a:rPr>
              <a:t>The application of GS1 Standards is ever-evolving, driven by ongoing engagement with industry leaders working together to forge new paths and create better ways of doing </a:t>
            </a:r>
            <a:r>
              <a:rPr lang="en-US" sz="2600" dirty="0" smtClean="0">
                <a:solidFill>
                  <a:srgbClr val="4C4C4C"/>
                </a:solidFill>
                <a:latin typeface="Arial"/>
              </a:rPr>
              <a:t>business.</a:t>
            </a:r>
            <a:endParaRPr lang="en-US" sz="2600" dirty="0">
              <a:solidFill>
                <a:srgbClr val="4C4C4C"/>
              </a:solidFill>
              <a:latin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45934" y="4478867"/>
            <a:ext cx="1540932" cy="0"/>
          </a:xfrm>
          <a:prstGeom prst="straightConnector1">
            <a:avLst/>
          </a:prstGeom>
          <a:ln w="47625" cap="rnd">
            <a:solidFill>
              <a:srgbClr val="FFFFFF"/>
            </a:solidFill>
            <a:prstDash val="sysDot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0" y="1144588"/>
            <a:ext cx="9144000" cy="4887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Gs1 Standards make it possible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2511954" y="1468438"/>
            <a:ext cx="4015846" cy="4019550"/>
            <a:chOff x="2562754" y="1468438"/>
            <a:chExt cx="4015846" cy="4019550"/>
          </a:xfrm>
        </p:grpSpPr>
        <p:grpSp>
          <p:nvGrpSpPr>
            <p:cNvPr id="5" name="Group 39"/>
            <p:cNvGrpSpPr/>
            <p:nvPr/>
          </p:nvGrpSpPr>
          <p:grpSpPr>
            <a:xfrm>
              <a:off x="2562754" y="3614738"/>
              <a:ext cx="1894946" cy="1873250"/>
              <a:chOff x="340254" y="1166332"/>
              <a:chExt cx="1894946" cy="187325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12750" y="1237769"/>
                <a:ext cx="1731337" cy="1731337"/>
              </a:xfrm>
              <a:prstGeom prst="ellipse">
                <a:avLst/>
              </a:prstGeom>
              <a:solidFill>
                <a:srgbClr val="002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0254" y="1962706"/>
                <a:ext cx="1894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100" dirty="0" smtClean="0">
                    <a:solidFill>
                      <a:schemeClr val="bg1"/>
                    </a:solidFill>
                  </a:rPr>
                  <a:t>SAFETY</a:t>
                </a:r>
                <a:endParaRPr lang="en-US" sz="1400" spc="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1313" y="1166332"/>
                <a:ext cx="1873250" cy="1873250"/>
              </a:xfrm>
              <a:prstGeom prst="ellipse">
                <a:avLst/>
              </a:prstGeom>
              <a:noFill/>
              <a:ln w="19050" cap="rnd" cmpd="sng">
                <a:solidFill>
                  <a:srgbClr val="BFBFBF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43"/>
            <p:cNvGrpSpPr/>
            <p:nvPr/>
          </p:nvGrpSpPr>
          <p:grpSpPr>
            <a:xfrm>
              <a:off x="4683654" y="3614738"/>
              <a:ext cx="1894946" cy="1873250"/>
              <a:chOff x="340254" y="1166332"/>
              <a:chExt cx="1894946" cy="187325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12750" y="1237769"/>
                <a:ext cx="1731337" cy="1731337"/>
              </a:xfrm>
              <a:prstGeom prst="ellipse">
                <a:avLst/>
              </a:prstGeom>
              <a:solidFill>
                <a:srgbClr val="002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40254" y="1962706"/>
                <a:ext cx="1894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100" dirty="0" smtClean="0">
                    <a:solidFill>
                      <a:schemeClr val="bg1"/>
                    </a:solidFill>
                  </a:rPr>
                  <a:t>SECURITY</a:t>
                </a:r>
                <a:endParaRPr lang="en-US" sz="1400" spc="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41313" y="1166332"/>
                <a:ext cx="1873250" cy="1873250"/>
              </a:xfrm>
              <a:prstGeom prst="ellipse">
                <a:avLst/>
              </a:prstGeom>
              <a:noFill/>
              <a:ln w="19050" cap="rnd" cmpd="sng">
                <a:solidFill>
                  <a:srgbClr val="BFBFBF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>
              <a:off x="2562754" y="1468438"/>
              <a:ext cx="1894946" cy="1873250"/>
              <a:chOff x="340254" y="1166332"/>
              <a:chExt cx="1894946" cy="187325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12750" y="1237769"/>
                <a:ext cx="1731337" cy="1731337"/>
              </a:xfrm>
              <a:prstGeom prst="ellipse">
                <a:avLst/>
              </a:prstGeom>
              <a:solidFill>
                <a:srgbClr val="002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40254" y="1962706"/>
                <a:ext cx="1894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100" dirty="0" smtClean="0">
                    <a:solidFill>
                      <a:schemeClr val="bg1"/>
                    </a:solidFill>
                  </a:rPr>
                  <a:t>VISIBILITY</a:t>
                </a:r>
                <a:endParaRPr lang="en-US" sz="1400" spc="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1313" y="1166332"/>
                <a:ext cx="1873250" cy="1873250"/>
              </a:xfrm>
              <a:prstGeom prst="ellipse">
                <a:avLst/>
              </a:prstGeom>
              <a:noFill/>
              <a:ln w="19050" cap="rnd" cmpd="sng">
                <a:solidFill>
                  <a:srgbClr val="BFBFBF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4683654" y="1468438"/>
              <a:ext cx="1894946" cy="1873250"/>
              <a:chOff x="340254" y="1166332"/>
              <a:chExt cx="1894946" cy="187325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12750" y="1237769"/>
                <a:ext cx="1731337" cy="1731337"/>
              </a:xfrm>
              <a:prstGeom prst="ellipse">
                <a:avLst/>
              </a:prstGeom>
              <a:solidFill>
                <a:srgbClr val="002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0254" y="1962706"/>
                <a:ext cx="1894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100" dirty="0" smtClean="0">
                    <a:solidFill>
                      <a:schemeClr val="bg1"/>
                    </a:solidFill>
                  </a:rPr>
                  <a:t>EFFICIENCY</a:t>
                </a:r>
                <a:endParaRPr lang="en-US" sz="1400" spc="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1313" y="1166332"/>
                <a:ext cx="1873250" cy="1873250"/>
              </a:xfrm>
              <a:prstGeom prst="ellipse">
                <a:avLst/>
              </a:prstGeom>
              <a:noFill/>
              <a:ln w="19050" cap="rnd" cmpd="sng">
                <a:solidFill>
                  <a:srgbClr val="BFBFBF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3604154" y="2573338"/>
              <a:ext cx="1894946" cy="1873250"/>
              <a:chOff x="340254" y="1166332"/>
              <a:chExt cx="1894946" cy="187325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12750" y="1237769"/>
                <a:ext cx="1731337" cy="173133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40254" y="1962706"/>
                <a:ext cx="189494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spc="100" dirty="0" smtClean="0">
                    <a:solidFill>
                      <a:schemeClr val="bg1"/>
                    </a:solidFill>
                  </a:rPr>
                  <a:t>COLLABORATION</a:t>
                </a:r>
                <a:endParaRPr lang="en-US" sz="1300" b="1" spc="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41313" y="1166332"/>
                <a:ext cx="1873250" cy="1873250"/>
              </a:xfrm>
              <a:prstGeom prst="ellipse">
                <a:avLst/>
              </a:prstGeom>
              <a:noFill/>
              <a:ln w="19050" cap="rnd" cmpd="sng">
                <a:solidFill>
                  <a:srgbClr val="BFBFBF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591301" y="1589088"/>
            <a:ext cx="2158999" cy="158591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apply standards to business processes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achieve interoperability between trading partners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6591301" y="3735388"/>
            <a:ext cx="2476499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228578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155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685733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914310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142889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»"/>
              <a:defRPr kern="1200">
                <a:solidFill>
                  <a:srgbClr val="757574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improve patient safety through pedigree standards for pharmaceuticals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combat counterfeiting through standardized identification and authentication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b="1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215901" y="3735388"/>
            <a:ext cx="2311399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228578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155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685733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914310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142889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»"/>
              <a:defRPr kern="1200">
                <a:solidFill>
                  <a:srgbClr val="757574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help industry meet the requirements of the </a:t>
            </a:r>
            <a:r>
              <a:rPr lang="en-US" sz="1400" b="1" dirty="0"/>
              <a:t>Food Safety </a:t>
            </a:r>
            <a:r>
              <a:rPr lang="en-US" sz="1400" b="1" dirty="0" smtClean="0"/>
              <a:t>Modernization Act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share precise </a:t>
            </a:r>
            <a:br>
              <a:rPr lang="en-US" sz="1400" b="1" dirty="0" smtClean="0"/>
            </a:br>
            <a:r>
              <a:rPr lang="en-US" sz="1400" b="1" dirty="0" smtClean="0"/>
              <a:t>recall </a:t>
            </a:r>
            <a:r>
              <a:rPr lang="en-US" sz="1400" b="1" dirty="0"/>
              <a:t>information between trading </a:t>
            </a:r>
            <a:r>
              <a:rPr lang="en-US" sz="1400" b="1" dirty="0" smtClean="0"/>
              <a:t>partners</a:t>
            </a:r>
            <a:endParaRPr lang="en-US" sz="1400" b="1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215901" y="1589088"/>
            <a:ext cx="2158999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228578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155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685733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914310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142889" indent="-228578" algn="l" defTabSz="45715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pitchFamily="34" charset="0"/>
              <a:buChar char="»"/>
              <a:defRPr kern="1200">
                <a:solidFill>
                  <a:srgbClr val="757574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increase </a:t>
            </a:r>
            <a:r>
              <a:rPr lang="en-US" sz="1400" b="1" dirty="0"/>
              <a:t>availability </a:t>
            </a:r>
            <a:r>
              <a:rPr lang="en-US" sz="1400" b="1" dirty="0" smtClean="0"/>
              <a:t>of </a:t>
            </a:r>
            <a:r>
              <a:rPr lang="en-US" sz="1400" b="1" dirty="0"/>
              <a:t>accurate data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 smtClean="0"/>
              <a:t>To accurately </a:t>
            </a:r>
            <a:r>
              <a:rPr lang="en-US" sz="1400" b="1" dirty="0"/>
              <a:t>answer the what, when, where, and why of a specific product’s movement</a:t>
            </a:r>
          </a:p>
        </p:txBody>
      </p:sp>
    </p:spTree>
    <p:extLst>
      <p:ext uri="{BB962C8B-B14F-4D97-AF65-F5344CB8AC3E}">
        <p14:creationId xmlns:p14="http://schemas.microsoft.com/office/powerpoint/2010/main" val="13478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GS1 US Focus areas and key industries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FOCUS AREAS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B2B2C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4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Quality and </a:t>
            </a: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4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Inventory Efficiency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Product and Location Identification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Traceability and </a:t>
            </a:r>
            <a:b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345268" y="1143001"/>
            <a:ext cx="4646332" cy="470746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2400" b="1" dirty="0" smtClean="0">
                <a:solidFill>
                  <a:srgbClr val="F26334"/>
                </a:solidFill>
                <a:latin typeface="Arial" pitchFamily="34" charset="0"/>
                <a:cs typeface="Arial" pitchFamily="34" charset="0"/>
              </a:rPr>
              <a:t>KEY INDUSTRIES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Apparel </a:t>
            </a:r>
            <a:r>
              <a:rPr lang="en-US" sz="24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/ General </a:t>
            </a: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Merchandise</a:t>
            </a:r>
            <a:endParaRPr lang="en-US" sz="2400" dirty="0">
              <a:solidFill>
                <a:srgbClr val="4C4C4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CPG / Grocery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Foodservice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Fresh Foods</a:t>
            </a:r>
            <a:endParaRPr lang="en-US" sz="2400" dirty="0">
              <a:solidFill>
                <a:srgbClr val="4C4C4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Hardli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Healthcare</a:t>
            </a:r>
            <a:endParaRPr lang="en-US" sz="2400" dirty="0">
              <a:solidFill>
                <a:srgbClr val="4C4C4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B02F406-A951-4782-A125-F0F9A54F00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94" y="4993405"/>
            <a:ext cx="1033867" cy="103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79" y="4993405"/>
            <a:ext cx="1033867" cy="1033867"/>
          </a:xfrm>
          <a:prstGeom prst="rect">
            <a:avLst/>
          </a:prstGeom>
        </p:spPr>
      </p:pic>
      <p:pic>
        <p:nvPicPr>
          <p:cNvPr id="11" name="Picture 10" descr="GS1_Apparel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74" y="4993405"/>
            <a:ext cx="1033867" cy="1033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01" y="4993405"/>
            <a:ext cx="1033867" cy="1033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84" y="4993405"/>
            <a:ext cx="1033867" cy="10338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89" y="4993405"/>
            <a:ext cx="1033867" cy="10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96C7-EB9B-4686-A264-356D1B5409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 descr="C:\Users\sobara\AppData\Local\Microsoft\Windows\Temporary Internet Files\Content.IE5\OR6P93K0\MC9001896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" y="573208"/>
            <a:ext cx="8256894" cy="61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14197" y="2634015"/>
            <a:ext cx="873457" cy="3548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431786" y="1078173"/>
            <a:ext cx="2197289" cy="13101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96C7-EB9B-4686-A264-356D1B5409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C:\Users\sobara\AppData\Local\Microsoft\Windows\Temporary Internet Files\Content.IE5\UQPPM1B2\MC9004374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0"/>
            <a:ext cx="8052179" cy="62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F-PPT-Template-112211-v1">
  <a:themeElements>
    <a:clrScheme name="GS1US THEME COLORS 1">
      <a:dk1>
        <a:srgbClr val="4C4C4C"/>
      </a:dk1>
      <a:lt1>
        <a:sysClr val="window" lastClr="FFFFFF"/>
      </a:lt1>
      <a:dk2>
        <a:srgbClr val="F26334"/>
      </a:dk2>
      <a:lt2>
        <a:srgbClr val="BFBFBF"/>
      </a:lt2>
      <a:accent1>
        <a:srgbClr val="00B1B0"/>
      </a:accent1>
      <a:accent2>
        <a:srgbClr val="CA3092"/>
      </a:accent2>
      <a:accent3>
        <a:srgbClr val="C1D82F"/>
      </a:accent3>
      <a:accent4>
        <a:srgbClr val="6C217F"/>
      </a:accent4>
      <a:accent5>
        <a:srgbClr val="FFD200"/>
      </a:accent5>
      <a:accent6>
        <a:srgbClr val="00B259"/>
      </a:accent6>
      <a:hlink>
        <a:srgbClr val="00B7F1"/>
      </a:hlink>
      <a:folHlink>
        <a:srgbClr val="F390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3EA36F62CA641BAB9F648970D91ED" ma:contentTypeVersion="1" ma:contentTypeDescription="Create a new document." ma:contentTypeScope="" ma:versionID="4e4d70cb6348c88a79085a85e8d9190a">
  <xsd:schema xmlns:xsd="http://www.w3.org/2001/XMLSchema" xmlns:xs="http://www.w3.org/2001/XMLSchema" xmlns:p="http://schemas.microsoft.com/office/2006/metadata/properties" xmlns:ns2="ece5e4fa-18c3-44d0-99a5-ccc0cf1cf713" xmlns:ns3="8797ad7b-07b3-4654-b53b-363493926508" targetNamespace="http://schemas.microsoft.com/office/2006/metadata/properties" ma:root="true" ma:fieldsID="bf54474f00fdfb32e198b063ddcc156a" ns2:_="" ns3:_="">
    <xsd:import namespace="ece5e4fa-18c3-44d0-99a5-ccc0cf1cf713"/>
    <xsd:import namespace="8797ad7b-07b3-4654-b53b-36349392650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5e4fa-18c3-44d0-99a5-ccc0cf1cf7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ad7b-07b3-4654-b53b-363493926508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797ad7b-07b3-4654-b53b-363493926508" xsi:nil="true"/>
    <_dlc_DocId xmlns="ece5e4fa-18c3-44d0-99a5-ccc0cf1cf713">GS1GO-106-53</_dlc_DocId>
    <_dlc_DocIdUrl xmlns="ece5e4fa-18c3-44d0-99a5-ccc0cf1cf713">
      <Url>http://intranet.gs1.org/events/_layouts/DocIdRedir.aspx?ID=GS1GO-106-53</Url>
      <Description>GS1GO-106-53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AF0CA-DD57-4FA0-B1E8-F8E0C5787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5e4fa-18c3-44d0-99a5-ccc0cf1cf713"/>
    <ds:schemaRef ds:uri="8797ad7b-07b3-4654-b53b-363493926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6F8AD5-49B4-4FFB-964C-0602D2EE8402}">
  <ds:schemaRefs>
    <ds:schemaRef ds:uri="http://schemas.microsoft.com/office/2006/metadata/properties"/>
    <ds:schemaRef ds:uri="http://schemas.microsoft.com/office/infopath/2007/PartnerControls"/>
    <ds:schemaRef ds:uri="8797ad7b-07b3-4654-b53b-363493926508"/>
    <ds:schemaRef ds:uri="ece5e4fa-18c3-44d0-99a5-ccc0cf1cf713"/>
  </ds:schemaRefs>
</ds:datastoreItem>
</file>

<file path=customXml/itemProps3.xml><?xml version="1.0" encoding="utf-8"?>
<ds:datastoreItem xmlns:ds="http://schemas.openxmlformats.org/officeDocument/2006/customXml" ds:itemID="{23C614DD-3F43-4C5B-B486-D8209DFE12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C820948-DDC7-4F23-8955-29E8F6AB50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NRF-PPT-Template-112211-v1</Template>
  <TotalTime>22516</TotalTime>
  <Words>375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NRF-PPT-Template-112211-v1</vt:lpstr>
      <vt:lpstr>Standards = success  Welcome to gsmp in dallas</vt:lpstr>
      <vt:lpstr>The global language of business</vt:lpstr>
      <vt:lpstr>110+ member organizations serving business around the world</vt:lpstr>
      <vt:lpstr>gs1 By the numbers</vt:lpstr>
      <vt:lpstr>The power of industry moving as one</vt:lpstr>
      <vt:lpstr>Gs1 Standards make it possible</vt:lpstr>
      <vt:lpstr>GS1 US Focus areas and key industries</vt:lpstr>
      <vt:lpstr>PowerPoint Presentation</vt:lpstr>
      <vt:lpstr>PowerPoint Presentation</vt:lpstr>
      <vt:lpstr>Local laws – odd but true</vt:lpstr>
      <vt:lpstr>Welcome to texas--</vt:lpstr>
      <vt:lpstr>Contact information</vt:lpstr>
    </vt:vector>
  </TitlesOfParts>
  <Company>GS1 US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GS1 US PowerPoint Template</dc:title>
  <dc:creator>Pomponio, Annette</dc:creator>
  <cp:lastModifiedBy>Kelly Rhoades</cp:lastModifiedBy>
  <cp:revision>1390</cp:revision>
  <cp:lastPrinted>2012-02-28T21:31:33Z</cp:lastPrinted>
  <dcterms:created xsi:type="dcterms:W3CDTF">2010-10-04T18:30:38Z</dcterms:created>
  <dcterms:modified xsi:type="dcterms:W3CDTF">2013-03-27T16:05:26Z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0x0101004833EA36F62CA641BAB9F648970D91ED</vt:lpwstr>
  </property>
  <property fmtid="{D5CDD505-2E9C-101B-9397-08002B2CF9AE}" pid="3" name="_dlc_DocIdItemGuid">
    <vt:lpwstr>4c8a962e-0924-4031-b727-5d5b0a8df719</vt:lpwstr>
  </property>
</Properties>
</file>