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0" r:id="rId6"/>
  </p:sldMasterIdLst>
  <p:notesMasterIdLst>
    <p:notesMasterId r:id="rId21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44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DF3E0-BBB7-487D-84BF-41E4BE4DD9A2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AC49A83-3E1C-4112-90C8-1EC3FA0BCB88}">
      <dgm:prSet phldrT="[Text]" custT="1"/>
      <dgm:spPr/>
      <dgm:t>
        <a:bodyPr/>
        <a:lstStyle/>
        <a:p>
          <a:r>
            <a:rPr lang="fr-BE" sz="3200" dirty="0" smtClean="0"/>
            <a:t>Lynda</a:t>
          </a:r>
          <a:endParaRPr lang="en-US" sz="3200" dirty="0"/>
        </a:p>
      </dgm:t>
    </dgm:pt>
    <dgm:pt modelId="{AD8DCF8E-F67A-48A0-9CF7-52C298D6E7F0}" type="parTrans" cxnId="{7289C78F-EF47-47BB-A91F-D9E1C7418D08}">
      <dgm:prSet/>
      <dgm:spPr/>
      <dgm:t>
        <a:bodyPr/>
        <a:lstStyle/>
        <a:p>
          <a:endParaRPr lang="en-US"/>
        </a:p>
      </dgm:t>
    </dgm:pt>
    <dgm:pt modelId="{6283AD3E-832D-4F56-BE73-4A6FE0831FC2}" type="sibTrans" cxnId="{7289C78F-EF47-47BB-A91F-D9E1C7418D08}">
      <dgm:prSet/>
      <dgm:spPr/>
      <dgm:t>
        <a:bodyPr/>
        <a:lstStyle/>
        <a:p>
          <a:endParaRPr lang="en-US"/>
        </a:p>
      </dgm:t>
    </dgm:pt>
    <dgm:pt modelId="{1A8C14A8-8BEB-4750-A1BE-57C5A897821E}">
      <dgm:prSet phldrT="[Text]" custT="1"/>
      <dgm:spPr/>
      <dgm:t>
        <a:bodyPr/>
        <a:lstStyle/>
        <a:p>
          <a:r>
            <a:rPr lang="fr-BE" sz="2000" dirty="0" err="1" smtClean="0"/>
            <a:t>Retail</a:t>
          </a:r>
          <a:r>
            <a:rPr lang="fr-BE" sz="2000" dirty="0" smtClean="0"/>
            <a:t> Value Chain</a:t>
          </a:r>
          <a:endParaRPr lang="en-US" sz="2000" dirty="0"/>
        </a:p>
      </dgm:t>
    </dgm:pt>
    <dgm:pt modelId="{0DCC998F-63F8-49C8-97E1-66F591D59FE5}" type="parTrans" cxnId="{FA34A28B-B006-4030-AF75-79BC907E8C4A}">
      <dgm:prSet/>
      <dgm:spPr/>
      <dgm:t>
        <a:bodyPr/>
        <a:lstStyle/>
        <a:p>
          <a:endParaRPr lang="en-US"/>
        </a:p>
      </dgm:t>
    </dgm:pt>
    <dgm:pt modelId="{5D15C996-5425-4491-B494-24D2C5944948}" type="sibTrans" cxnId="{FA34A28B-B006-4030-AF75-79BC907E8C4A}">
      <dgm:prSet/>
      <dgm:spPr/>
      <dgm:t>
        <a:bodyPr/>
        <a:lstStyle/>
        <a:p>
          <a:endParaRPr lang="en-US"/>
        </a:p>
      </dgm:t>
    </dgm:pt>
    <dgm:pt modelId="{0653EBAD-D338-4A8D-8020-08D64A6E91A0}">
      <dgm:prSet phldrT="[Text]" custT="1"/>
      <dgm:spPr/>
      <dgm:t>
        <a:bodyPr/>
        <a:lstStyle/>
        <a:p>
          <a:r>
            <a:rPr lang="fr-BE" sz="3200" dirty="0" smtClean="0"/>
            <a:t>Greg</a:t>
          </a:r>
          <a:endParaRPr lang="en-US" sz="3200" dirty="0"/>
        </a:p>
      </dgm:t>
    </dgm:pt>
    <dgm:pt modelId="{9C913EAD-3355-4E79-A532-4C8D5DAB9254}" type="parTrans" cxnId="{010C89AB-26E6-4D86-8022-1F40043F974D}">
      <dgm:prSet/>
      <dgm:spPr/>
      <dgm:t>
        <a:bodyPr/>
        <a:lstStyle/>
        <a:p>
          <a:endParaRPr lang="en-US"/>
        </a:p>
      </dgm:t>
    </dgm:pt>
    <dgm:pt modelId="{61207FFF-DDF6-4511-A6B7-1C8B08ED64BA}" type="sibTrans" cxnId="{010C89AB-26E6-4D86-8022-1F40043F974D}">
      <dgm:prSet/>
      <dgm:spPr/>
      <dgm:t>
        <a:bodyPr/>
        <a:lstStyle/>
        <a:p>
          <a:endParaRPr lang="en-US"/>
        </a:p>
      </dgm:t>
    </dgm:pt>
    <dgm:pt modelId="{2ED7FDFB-E4B7-4AAE-BF75-739B17620A13}">
      <dgm:prSet phldrT="[Text]" custT="1"/>
      <dgm:spPr/>
      <dgm:t>
        <a:bodyPr/>
        <a:lstStyle/>
        <a:p>
          <a:r>
            <a:rPr lang="fr-BE" sz="2000" dirty="0" err="1" smtClean="0"/>
            <a:t>Fresh</a:t>
          </a:r>
          <a:r>
            <a:rPr lang="fr-BE" sz="2000" dirty="0" smtClean="0"/>
            <a:t> Food</a:t>
          </a:r>
          <a:endParaRPr lang="en-US" sz="2000" dirty="0"/>
        </a:p>
      </dgm:t>
    </dgm:pt>
    <dgm:pt modelId="{F8DF328B-7C97-477E-8384-CB9FC0A2A220}" type="parTrans" cxnId="{240E610A-7DFA-454E-93FC-D43CCC016DD4}">
      <dgm:prSet/>
      <dgm:spPr/>
      <dgm:t>
        <a:bodyPr/>
        <a:lstStyle/>
        <a:p>
          <a:endParaRPr lang="en-US"/>
        </a:p>
      </dgm:t>
    </dgm:pt>
    <dgm:pt modelId="{20373EF0-8E15-4F01-8C39-A52ABB78F408}" type="sibTrans" cxnId="{240E610A-7DFA-454E-93FC-D43CCC016DD4}">
      <dgm:prSet/>
      <dgm:spPr/>
      <dgm:t>
        <a:bodyPr/>
        <a:lstStyle/>
        <a:p>
          <a:endParaRPr lang="en-US"/>
        </a:p>
      </dgm:t>
    </dgm:pt>
    <dgm:pt modelId="{08696F03-2417-4A44-82EA-18118A1CBC63}">
      <dgm:prSet phldrT="[Text]" custT="1"/>
      <dgm:spPr/>
      <dgm:t>
        <a:bodyPr/>
        <a:lstStyle/>
        <a:p>
          <a:r>
            <a:rPr lang="fr-BE" sz="2000" dirty="0" err="1" smtClean="0"/>
            <a:t>Foodservice</a:t>
          </a:r>
          <a:endParaRPr lang="en-US" sz="2000" dirty="0"/>
        </a:p>
      </dgm:t>
    </dgm:pt>
    <dgm:pt modelId="{FEBF48B4-B4B5-4B68-B1C6-C5F5E1BE1EAF}" type="parTrans" cxnId="{4AB60572-8BA0-4748-B2EC-7D8318F43BA4}">
      <dgm:prSet/>
      <dgm:spPr/>
      <dgm:t>
        <a:bodyPr/>
        <a:lstStyle/>
        <a:p>
          <a:endParaRPr lang="en-US"/>
        </a:p>
      </dgm:t>
    </dgm:pt>
    <dgm:pt modelId="{4A42DAF8-0C63-4326-93CB-B122BBD8FC3B}" type="sibTrans" cxnId="{4AB60572-8BA0-4748-B2EC-7D8318F43BA4}">
      <dgm:prSet/>
      <dgm:spPr/>
      <dgm:t>
        <a:bodyPr/>
        <a:lstStyle/>
        <a:p>
          <a:endParaRPr lang="en-US"/>
        </a:p>
      </dgm:t>
    </dgm:pt>
    <dgm:pt modelId="{7DA49D3C-840E-44E0-A46C-7D7EEF7BC357}">
      <dgm:prSet phldrT="[Text]" custT="1"/>
      <dgm:spPr/>
      <dgm:t>
        <a:bodyPr/>
        <a:lstStyle/>
        <a:p>
          <a:r>
            <a:rPr lang="fr-BE" sz="3200" dirty="0" smtClean="0"/>
            <a:t>Enzo</a:t>
          </a:r>
          <a:endParaRPr lang="en-US" sz="3200" dirty="0"/>
        </a:p>
      </dgm:t>
    </dgm:pt>
    <dgm:pt modelId="{1772F16F-6E6D-4813-80F5-3D8E8CCAB331}" type="parTrans" cxnId="{604517A1-67E8-4C46-A7A7-24B5D573C298}">
      <dgm:prSet/>
      <dgm:spPr/>
      <dgm:t>
        <a:bodyPr/>
        <a:lstStyle/>
        <a:p>
          <a:endParaRPr lang="en-US"/>
        </a:p>
      </dgm:t>
    </dgm:pt>
    <dgm:pt modelId="{9E492665-8948-422B-ABDC-48AE88992C8D}" type="sibTrans" cxnId="{604517A1-67E8-4C46-A7A7-24B5D573C298}">
      <dgm:prSet/>
      <dgm:spPr/>
      <dgm:t>
        <a:bodyPr/>
        <a:lstStyle/>
        <a:p>
          <a:endParaRPr lang="en-US"/>
        </a:p>
      </dgm:t>
    </dgm:pt>
    <dgm:pt modelId="{B70180E6-CB95-45FD-B032-D36AC58CE9BC}">
      <dgm:prSet phldrT="[Text]" custT="1"/>
      <dgm:spPr/>
      <dgm:t>
        <a:bodyPr/>
        <a:lstStyle/>
        <a:p>
          <a:r>
            <a:rPr lang="fr-BE" sz="2000" dirty="0" err="1" smtClean="0"/>
            <a:t>Apparel</a:t>
          </a:r>
          <a:endParaRPr lang="en-US" sz="2000" dirty="0"/>
        </a:p>
      </dgm:t>
    </dgm:pt>
    <dgm:pt modelId="{6C58FF74-95C8-463A-B113-F062379E290B}" type="parTrans" cxnId="{D70743E6-4BC6-4BAA-84D3-C9831C5FF073}">
      <dgm:prSet/>
      <dgm:spPr/>
      <dgm:t>
        <a:bodyPr/>
        <a:lstStyle/>
        <a:p>
          <a:endParaRPr lang="en-US"/>
        </a:p>
      </dgm:t>
    </dgm:pt>
    <dgm:pt modelId="{6A5A9AD4-4E4D-4DBB-A585-9C8414110359}" type="sibTrans" cxnId="{D70743E6-4BC6-4BAA-84D3-C9831C5FF073}">
      <dgm:prSet/>
      <dgm:spPr/>
      <dgm:t>
        <a:bodyPr/>
        <a:lstStyle/>
        <a:p>
          <a:endParaRPr lang="en-US"/>
        </a:p>
      </dgm:t>
    </dgm:pt>
    <dgm:pt modelId="{E10C157A-8529-4388-9CB9-1B91B158A7A7}">
      <dgm:prSet phldrT="[Text]" custT="1"/>
      <dgm:spPr/>
      <dgm:t>
        <a:bodyPr/>
        <a:lstStyle/>
        <a:p>
          <a:r>
            <a:rPr lang="fr-BE" sz="2000" dirty="0" err="1" smtClean="0"/>
            <a:t>Defense</a:t>
          </a:r>
          <a:endParaRPr lang="en-US" sz="2000" dirty="0"/>
        </a:p>
      </dgm:t>
    </dgm:pt>
    <dgm:pt modelId="{CC4E3153-F245-466D-AB90-9F4C0078D2E7}" type="parTrans" cxnId="{C3DED184-7434-442A-8CB6-68FF192DA966}">
      <dgm:prSet/>
      <dgm:spPr/>
      <dgm:t>
        <a:bodyPr/>
        <a:lstStyle/>
        <a:p>
          <a:endParaRPr lang="en-US"/>
        </a:p>
      </dgm:t>
    </dgm:pt>
    <dgm:pt modelId="{9C5FEF0E-4752-4CAA-895C-243D592D88BE}" type="sibTrans" cxnId="{C3DED184-7434-442A-8CB6-68FF192DA966}">
      <dgm:prSet/>
      <dgm:spPr/>
      <dgm:t>
        <a:bodyPr/>
        <a:lstStyle/>
        <a:p>
          <a:endParaRPr lang="en-US"/>
        </a:p>
      </dgm:t>
    </dgm:pt>
    <dgm:pt modelId="{1FD55535-AE7C-4C88-A434-720AC87005F7}">
      <dgm:prSet phldrT="[Text]" custT="1"/>
      <dgm:spPr/>
      <dgm:t>
        <a:bodyPr/>
        <a:lstStyle/>
        <a:p>
          <a:r>
            <a:rPr lang="fr-BE" sz="3200" dirty="0" smtClean="0"/>
            <a:t>Robert</a:t>
          </a:r>
          <a:endParaRPr lang="en-US" sz="3200" dirty="0"/>
        </a:p>
      </dgm:t>
    </dgm:pt>
    <dgm:pt modelId="{1082071E-B020-47BF-A544-FB0A2E530CB8}" type="parTrans" cxnId="{652F90C6-CB33-41BD-A21B-EB370310445E}">
      <dgm:prSet/>
      <dgm:spPr/>
      <dgm:t>
        <a:bodyPr/>
        <a:lstStyle/>
        <a:p>
          <a:endParaRPr lang="en-US"/>
        </a:p>
      </dgm:t>
    </dgm:pt>
    <dgm:pt modelId="{5C926416-1280-419A-A60F-097EF0FD0C5E}" type="sibTrans" cxnId="{652F90C6-CB33-41BD-A21B-EB370310445E}">
      <dgm:prSet/>
      <dgm:spPr/>
      <dgm:t>
        <a:bodyPr/>
        <a:lstStyle/>
        <a:p>
          <a:endParaRPr lang="en-US"/>
        </a:p>
      </dgm:t>
    </dgm:pt>
    <dgm:pt modelId="{0A4ECE4D-6B2A-4D26-8403-26487C62F3FB}">
      <dgm:prSet phldrT="[Text]" custT="1"/>
      <dgm:spPr/>
      <dgm:t>
        <a:bodyPr/>
        <a:lstStyle/>
        <a:p>
          <a:r>
            <a:rPr lang="fr-BE" sz="2000" dirty="0" err="1" smtClean="0"/>
            <a:t>eTailers</a:t>
          </a:r>
          <a:endParaRPr lang="en-US" sz="2000" dirty="0"/>
        </a:p>
      </dgm:t>
    </dgm:pt>
    <dgm:pt modelId="{4652F990-303B-406A-B5C5-2F04F90A2264}" type="parTrans" cxnId="{FB18F7BE-F5CB-4A85-AFFA-90BB8A504F8F}">
      <dgm:prSet/>
      <dgm:spPr/>
      <dgm:t>
        <a:bodyPr/>
        <a:lstStyle/>
        <a:p>
          <a:endParaRPr lang="en-US"/>
        </a:p>
      </dgm:t>
    </dgm:pt>
    <dgm:pt modelId="{E5838A99-8717-4AE7-A33C-825C6915840F}" type="sibTrans" cxnId="{FB18F7BE-F5CB-4A85-AFFA-90BB8A504F8F}">
      <dgm:prSet/>
      <dgm:spPr/>
      <dgm:t>
        <a:bodyPr/>
        <a:lstStyle/>
        <a:p>
          <a:endParaRPr lang="en-US"/>
        </a:p>
      </dgm:t>
    </dgm:pt>
    <dgm:pt modelId="{55FC62BC-54DF-41D7-914D-675A10D6941F}">
      <dgm:prSet phldrT="[Text]" custT="1"/>
      <dgm:spPr/>
      <dgm:t>
        <a:bodyPr/>
        <a:lstStyle/>
        <a:p>
          <a:r>
            <a:rPr lang="fr-BE" sz="2000" dirty="0" err="1" smtClean="0"/>
            <a:t>Automotive</a:t>
          </a:r>
          <a:r>
            <a:rPr lang="fr-BE" sz="2000" dirty="0" smtClean="0"/>
            <a:t>/Component Parts</a:t>
          </a:r>
          <a:endParaRPr lang="en-US" sz="2000" dirty="0"/>
        </a:p>
      </dgm:t>
    </dgm:pt>
    <dgm:pt modelId="{059A9EFF-AE2E-435A-A1EC-40CAFEBF6D94}" type="parTrans" cxnId="{7F597BA3-FD26-4687-84BC-ED01BACCD476}">
      <dgm:prSet/>
      <dgm:spPr/>
      <dgm:t>
        <a:bodyPr/>
        <a:lstStyle/>
        <a:p>
          <a:endParaRPr lang="en-US"/>
        </a:p>
      </dgm:t>
    </dgm:pt>
    <dgm:pt modelId="{82C49FAB-A7C1-4577-A3BD-BF0446BB438C}" type="sibTrans" cxnId="{7F597BA3-FD26-4687-84BC-ED01BACCD476}">
      <dgm:prSet/>
      <dgm:spPr/>
      <dgm:t>
        <a:bodyPr/>
        <a:lstStyle/>
        <a:p>
          <a:endParaRPr lang="en-US"/>
        </a:p>
      </dgm:t>
    </dgm:pt>
    <dgm:pt modelId="{D1809FCA-5D3E-41BB-9CD7-DD1DA9FF4597}">
      <dgm:prSet phldrT="[Text]" custT="1"/>
      <dgm:spPr/>
      <dgm:t>
        <a:bodyPr/>
        <a:lstStyle/>
        <a:p>
          <a:r>
            <a:rPr lang="fr-BE" sz="3200" dirty="0" smtClean="0"/>
            <a:t>Audrey</a:t>
          </a:r>
          <a:endParaRPr lang="en-US" sz="3200" dirty="0"/>
        </a:p>
      </dgm:t>
    </dgm:pt>
    <dgm:pt modelId="{FEA48787-ABA7-48E9-B3E2-EA28B32FF8A0}" type="parTrans" cxnId="{EC5BDCBF-8AE0-456A-B933-6B2861170D64}">
      <dgm:prSet/>
      <dgm:spPr/>
      <dgm:t>
        <a:bodyPr/>
        <a:lstStyle/>
        <a:p>
          <a:endParaRPr lang="en-US"/>
        </a:p>
      </dgm:t>
    </dgm:pt>
    <dgm:pt modelId="{5C26A8BF-0D8E-4B7B-9D5F-7F4AF9596E35}" type="sibTrans" cxnId="{EC5BDCBF-8AE0-456A-B933-6B2861170D64}">
      <dgm:prSet/>
      <dgm:spPr/>
      <dgm:t>
        <a:bodyPr/>
        <a:lstStyle/>
        <a:p>
          <a:endParaRPr lang="en-US"/>
        </a:p>
      </dgm:t>
    </dgm:pt>
    <dgm:pt modelId="{05D0BEDC-5487-4BF1-BEB6-2E95D27A328E}">
      <dgm:prSet phldrT="[Text]" custT="1"/>
      <dgm:spPr/>
      <dgm:t>
        <a:bodyPr/>
        <a:lstStyle/>
        <a:p>
          <a:r>
            <a:rPr lang="fr-BE" sz="2000" dirty="0" smtClean="0"/>
            <a:t>Transport &amp; </a:t>
          </a:r>
          <a:r>
            <a:rPr lang="fr-BE" sz="2000" dirty="0" err="1" smtClean="0"/>
            <a:t>Logistics</a:t>
          </a:r>
          <a:endParaRPr lang="en-US" sz="2000" dirty="0"/>
        </a:p>
      </dgm:t>
    </dgm:pt>
    <dgm:pt modelId="{4294E123-6DE4-40C3-8E6F-3F0890316E47}" type="parTrans" cxnId="{C40EC077-C60E-438F-BDCB-973CDB89FF71}">
      <dgm:prSet/>
      <dgm:spPr/>
      <dgm:t>
        <a:bodyPr/>
        <a:lstStyle/>
        <a:p>
          <a:endParaRPr lang="en-US"/>
        </a:p>
      </dgm:t>
    </dgm:pt>
    <dgm:pt modelId="{F1B9502B-E7DC-4CA2-BEE3-88E1301755E7}" type="sibTrans" cxnId="{C40EC077-C60E-438F-BDCB-973CDB89FF71}">
      <dgm:prSet/>
      <dgm:spPr/>
      <dgm:t>
        <a:bodyPr/>
        <a:lstStyle/>
        <a:p>
          <a:endParaRPr lang="en-US"/>
        </a:p>
      </dgm:t>
    </dgm:pt>
    <dgm:pt modelId="{E538F4F8-6E2A-427D-84D8-1A265430119E}">
      <dgm:prSet phldrT="[Text]" custT="1"/>
      <dgm:spPr/>
      <dgm:t>
        <a:bodyPr/>
        <a:lstStyle/>
        <a:p>
          <a:r>
            <a:rPr lang="fr-BE" sz="3200" dirty="0" smtClean="0"/>
            <a:t>Ulrike</a:t>
          </a:r>
          <a:endParaRPr lang="en-US" sz="3200" dirty="0"/>
        </a:p>
      </dgm:t>
    </dgm:pt>
    <dgm:pt modelId="{2CE9031C-D5C9-46C3-9A68-399A6CEDF4C7}" type="parTrans" cxnId="{09D4003C-265A-4DAF-BB1F-B07525AEAC7C}">
      <dgm:prSet/>
      <dgm:spPr/>
      <dgm:t>
        <a:bodyPr/>
        <a:lstStyle/>
        <a:p>
          <a:endParaRPr lang="en-US"/>
        </a:p>
      </dgm:t>
    </dgm:pt>
    <dgm:pt modelId="{20CA7261-39A2-4FB6-8371-B9B9BE071C59}" type="sibTrans" cxnId="{09D4003C-265A-4DAF-BB1F-B07525AEAC7C}">
      <dgm:prSet/>
      <dgm:spPr/>
      <dgm:t>
        <a:bodyPr/>
        <a:lstStyle/>
        <a:p>
          <a:endParaRPr lang="en-US"/>
        </a:p>
      </dgm:t>
    </dgm:pt>
    <dgm:pt modelId="{B8E2EF7A-94D9-4CE1-BF45-389B96B9FA18}">
      <dgm:prSet phldrT="[Text]" custT="1"/>
      <dgm:spPr/>
      <dgm:t>
        <a:bodyPr/>
        <a:lstStyle/>
        <a:p>
          <a:r>
            <a:rPr lang="fr-BE" sz="2000" dirty="0" err="1" smtClean="0"/>
            <a:t>Healthcare</a:t>
          </a:r>
          <a:endParaRPr lang="en-US" sz="2000" dirty="0"/>
        </a:p>
      </dgm:t>
    </dgm:pt>
    <dgm:pt modelId="{F3525353-5730-4762-A869-F013503443E5}" type="parTrans" cxnId="{66F86B82-4477-49C5-A713-76F1966DB867}">
      <dgm:prSet/>
      <dgm:spPr/>
      <dgm:t>
        <a:bodyPr/>
        <a:lstStyle/>
        <a:p>
          <a:endParaRPr lang="en-US"/>
        </a:p>
      </dgm:t>
    </dgm:pt>
    <dgm:pt modelId="{FCBEE3EE-C810-4EE9-AEA1-9CAC1AC214DF}" type="sibTrans" cxnId="{66F86B82-4477-49C5-A713-76F1966DB867}">
      <dgm:prSet/>
      <dgm:spPr/>
      <dgm:t>
        <a:bodyPr/>
        <a:lstStyle/>
        <a:p>
          <a:endParaRPr lang="en-US"/>
        </a:p>
      </dgm:t>
    </dgm:pt>
    <dgm:pt modelId="{D9A89AEB-D761-434D-A2AD-D51D1A95AE81}">
      <dgm:prSet phldrT="[Text]" custT="1"/>
      <dgm:spPr/>
      <dgm:t>
        <a:bodyPr/>
        <a:lstStyle/>
        <a:p>
          <a:r>
            <a:rPr lang="fr-BE" sz="3200" dirty="0" smtClean="0"/>
            <a:t>Pete</a:t>
          </a:r>
          <a:endParaRPr lang="en-US" sz="3200" dirty="0"/>
        </a:p>
      </dgm:t>
    </dgm:pt>
    <dgm:pt modelId="{B014AE63-1DC7-4FDB-BD05-7F732AF598B6}" type="parTrans" cxnId="{973881C6-37F2-4DFF-BFC1-0EF5D96BA70C}">
      <dgm:prSet/>
      <dgm:spPr/>
      <dgm:t>
        <a:bodyPr/>
        <a:lstStyle/>
        <a:p>
          <a:endParaRPr lang="en-US"/>
        </a:p>
      </dgm:t>
    </dgm:pt>
    <dgm:pt modelId="{3FE358B5-D40B-4ABA-8159-D23D0506FD32}" type="sibTrans" cxnId="{973881C6-37F2-4DFF-BFC1-0EF5D96BA70C}">
      <dgm:prSet/>
      <dgm:spPr/>
      <dgm:t>
        <a:bodyPr/>
        <a:lstStyle/>
        <a:p>
          <a:endParaRPr lang="en-US"/>
        </a:p>
      </dgm:t>
    </dgm:pt>
    <dgm:pt modelId="{6EFBAF3C-C3A6-40C8-B271-CA20C7D42F40}">
      <dgm:prSet phldrT="[Text]" custT="1"/>
      <dgm:spPr/>
      <dgm:t>
        <a:bodyPr/>
        <a:lstStyle/>
        <a:p>
          <a:r>
            <a:rPr lang="fr-BE" sz="2000" dirty="0" smtClean="0"/>
            <a:t>GDSN &amp; GLN </a:t>
          </a:r>
          <a:r>
            <a:rPr lang="fr-BE" sz="2000" dirty="0" err="1" smtClean="0"/>
            <a:t>Registries</a:t>
          </a:r>
          <a:endParaRPr lang="en-US" sz="2000" dirty="0"/>
        </a:p>
      </dgm:t>
    </dgm:pt>
    <dgm:pt modelId="{F0DA6D2B-7F79-4D27-AF50-B0F689444736}" type="parTrans" cxnId="{FF240645-7E19-4175-B226-096F914CB482}">
      <dgm:prSet/>
      <dgm:spPr/>
      <dgm:t>
        <a:bodyPr/>
        <a:lstStyle/>
        <a:p>
          <a:endParaRPr lang="en-US"/>
        </a:p>
      </dgm:t>
    </dgm:pt>
    <dgm:pt modelId="{6F6A9458-B105-478E-9236-435CA126E976}" type="sibTrans" cxnId="{FF240645-7E19-4175-B226-096F914CB482}">
      <dgm:prSet/>
      <dgm:spPr/>
      <dgm:t>
        <a:bodyPr/>
        <a:lstStyle/>
        <a:p>
          <a:endParaRPr lang="en-US"/>
        </a:p>
      </dgm:t>
    </dgm:pt>
    <dgm:pt modelId="{BED540D1-585D-4800-B5C1-116012F4E72D}" type="pres">
      <dgm:prSet presAssocID="{38FDF3E0-BBB7-487D-84BF-41E4BE4DD9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FB696B-A871-4106-991D-73074FAD6F3E}" type="pres">
      <dgm:prSet presAssocID="{6AC49A83-3E1C-4112-90C8-1EC3FA0BCB88}" presName="linNode" presStyleCnt="0"/>
      <dgm:spPr/>
    </dgm:pt>
    <dgm:pt modelId="{3A0E50AE-9CCF-4586-81E1-2DDB3857D916}" type="pres">
      <dgm:prSet presAssocID="{6AC49A83-3E1C-4112-90C8-1EC3FA0BCB88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A9696-7F9A-48F1-9E94-056C584A45E6}" type="pres">
      <dgm:prSet presAssocID="{6AC49A83-3E1C-4112-90C8-1EC3FA0BCB88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0A502-2550-4276-BCBA-3BB83DAEB00F}" type="pres">
      <dgm:prSet presAssocID="{6283AD3E-832D-4F56-BE73-4A6FE0831FC2}" presName="sp" presStyleCnt="0"/>
      <dgm:spPr/>
    </dgm:pt>
    <dgm:pt modelId="{7CD7E7C3-3FC7-4EA8-9088-05D115971CE1}" type="pres">
      <dgm:prSet presAssocID="{0653EBAD-D338-4A8D-8020-08D64A6E91A0}" presName="linNode" presStyleCnt="0"/>
      <dgm:spPr/>
    </dgm:pt>
    <dgm:pt modelId="{A02E0707-64FC-48EF-9DA0-531261F67143}" type="pres">
      <dgm:prSet presAssocID="{0653EBAD-D338-4A8D-8020-08D64A6E91A0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41132-756A-479B-81BC-F5019B3B1B29}" type="pres">
      <dgm:prSet presAssocID="{0653EBAD-D338-4A8D-8020-08D64A6E91A0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CCB57-9EED-436C-A970-E4D543BF9F31}" type="pres">
      <dgm:prSet presAssocID="{61207FFF-DDF6-4511-A6B7-1C8B08ED64BA}" presName="sp" presStyleCnt="0"/>
      <dgm:spPr/>
    </dgm:pt>
    <dgm:pt modelId="{5F7B3965-6421-450B-9EA9-340D9061F3C8}" type="pres">
      <dgm:prSet presAssocID="{7DA49D3C-840E-44E0-A46C-7D7EEF7BC357}" presName="linNode" presStyleCnt="0"/>
      <dgm:spPr/>
    </dgm:pt>
    <dgm:pt modelId="{C94017C0-0316-4498-95AA-1165C2396A46}" type="pres">
      <dgm:prSet presAssocID="{7DA49D3C-840E-44E0-A46C-7D7EEF7BC357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5937F-F39D-435E-B9A0-D214BC40E55A}" type="pres">
      <dgm:prSet presAssocID="{7DA49D3C-840E-44E0-A46C-7D7EEF7BC357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73159-D954-48C2-AEF8-FF3464FF8A3F}" type="pres">
      <dgm:prSet presAssocID="{9E492665-8948-422B-ABDC-48AE88992C8D}" presName="sp" presStyleCnt="0"/>
      <dgm:spPr/>
    </dgm:pt>
    <dgm:pt modelId="{1BA06EBC-EA4D-40A2-93AC-38FE90F9E60B}" type="pres">
      <dgm:prSet presAssocID="{1FD55535-AE7C-4C88-A434-720AC87005F7}" presName="linNode" presStyleCnt="0"/>
      <dgm:spPr/>
    </dgm:pt>
    <dgm:pt modelId="{2B2465FE-90F6-40D5-B428-88E4A89ADB33}" type="pres">
      <dgm:prSet presAssocID="{1FD55535-AE7C-4C88-A434-720AC87005F7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99448-90CB-43CF-8F2B-F23B75C7188A}" type="pres">
      <dgm:prSet presAssocID="{1FD55535-AE7C-4C88-A434-720AC87005F7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CC924-8B1C-4841-AA0A-9DFDD80EA1A6}" type="pres">
      <dgm:prSet presAssocID="{5C926416-1280-419A-A60F-097EF0FD0C5E}" presName="sp" presStyleCnt="0"/>
      <dgm:spPr/>
    </dgm:pt>
    <dgm:pt modelId="{E0264821-4DFB-4C44-8B96-305137D432DB}" type="pres">
      <dgm:prSet presAssocID="{D1809FCA-5D3E-41BB-9CD7-DD1DA9FF4597}" presName="linNode" presStyleCnt="0"/>
      <dgm:spPr/>
    </dgm:pt>
    <dgm:pt modelId="{E207C7B3-2E13-4A4C-8400-F8B3386870EF}" type="pres">
      <dgm:prSet presAssocID="{D1809FCA-5D3E-41BB-9CD7-DD1DA9FF4597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C0701-720D-447C-9437-E404C17A439C}" type="pres">
      <dgm:prSet presAssocID="{D1809FCA-5D3E-41BB-9CD7-DD1DA9FF4597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F2AEA-F401-4898-BCF6-462136C08551}" type="pres">
      <dgm:prSet presAssocID="{5C26A8BF-0D8E-4B7B-9D5F-7F4AF9596E35}" presName="sp" presStyleCnt="0"/>
      <dgm:spPr/>
    </dgm:pt>
    <dgm:pt modelId="{67C4FAC2-9CAF-4A2C-9916-A9E7CB87A334}" type="pres">
      <dgm:prSet presAssocID="{E538F4F8-6E2A-427D-84D8-1A265430119E}" presName="linNode" presStyleCnt="0"/>
      <dgm:spPr/>
    </dgm:pt>
    <dgm:pt modelId="{EF300D27-A96E-44DE-897B-7DA6D3AEF35B}" type="pres">
      <dgm:prSet presAssocID="{E538F4F8-6E2A-427D-84D8-1A265430119E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0C387-0623-4D0E-B9C7-B78D2449614D}" type="pres">
      <dgm:prSet presAssocID="{E538F4F8-6E2A-427D-84D8-1A265430119E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34321-3C8F-47C7-875A-F308CB80BC5A}" type="pres">
      <dgm:prSet presAssocID="{20CA7261-39A2-4FB6-8371-B9B9BE071C59}" presName="sp" presStyleCnt="0"/>
      <dgm:spPr/>
    </dgm:pt>
    <dgm:pt modelId="{32C77F9A-FFA7-4E7F-A1E9-3EDE40BE8859}" type="pres">
      <dgm:prSet presAssocID="{D9A89AEB-D761-434D-A2AD-D51D1A95AE81}" presName="linNode" presStyleCnt="0"/>
      <dgm:spPr/>
    </dgm:pt>
    <dgm:pt modelId="{5F12BA98-025D-4B4E-8D4D-E583A27BA472}" type="pres">
      <dgm:prSet presAssocID="{D9A89AEB-D761-434D-A2AD-D51D1A95AE81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C267A-E6FE-4428-A9A9-C4A60E053E9A}" type="pres">
      <dgm:prSet presAssocID="{D9A89AEB-D761-434D-A2AD-D51D1A95AE81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62A4D2-2374-4046-982F-C1E426DE8C94}" type="presOf" srcId="{B70180E6-CB95-45FD-B032-D36AC58CE9BC}" destId="{35C5937F-F39D-435E-B9A0-D214BC40E55A}" srcOrd="0" destOrd="0" presId="urn:microsoft.com/office/officeart/2005/8/layout/vList5"/>
    <dgm:cxn modelId="{B727E0EA-CF5D-404E-A510-40624DDD6582}" type="presOf" srcId="{1FD55535-AE7C-4C88-A434-720AC87005F7}" destId="{2B2465FE-90F6-40D5-B428-88E4A89ADB33}" srcOrd="0" destOrd="0" presId="urn:microsoft.com/office/officeart/2005/8/layout/vList5"/>
    <dgm:cxn modelId="{C3DED184-7434-442A-8CB6-68FF192DA966}" srcId="{7DA49D3C-840E-44E0-A46C-7D7EEF7BC357}" destId="{E10C157A-8529-4388-9CB9-1B91B158A7A7}" srcOrd="1" destOrd="0" parTransId="{CC4E3153-F245-466D-AB90-9F4C0078D2E7}" sibTransId="{9C5FEF0E-4752-4CAA-895C-243D592D88BE}"/>
    <dgm:cxn modelId="{C7CBF2F5-0EBC-4B13-9EA5-88C1FEA4F3F9}" type="presOf" srcId="{1A8C14A8-8BEB-4750-A1BE-57C5A897821E}" destId="{FACA9696-7F9A-48F1-9E94-056C584A45E6}" srcOrd="0" destOrd="0" presId="urn:microsoft.com/office/officeart/2005/8/layout/vList5"/>
    <dgm:cxn modelId="{09D4003C-265A-4DAF-BB1F-B07525AEAC7C}" srcId="{38FDF3E0-BBB7-487D-84BF-41E4BE4DD9A2}" destId="{E538F4F8-6E2A-427D-84D8-1A265430119E}" srcOrd="5" destOrd="0" parTransId="{2CE9031C-D5C9-46C3-9A68-399A6CEDF4C7}" sibTransId="{20CA7261-39A2-4FB6-8371-B9B9BE071C59}"/>
    <dgm:cxn modelId="{098BF764-1339-493C-BDA8-90935B3A8D32}" type="presOf" srcId="{7DA49D3C-840E-44E0-A46C-7D7EEF7BC357}" destId="{C94017C0-0316-4498-95AA-1165C2396A46}" srcOrd="0" destOrd="0" presId="urn:microsoft.com/office/officeart/2005/8/layout/vList5"/>
    <dgm:cxn modelId="{206BB851-BF49-4084-B520-ACFCE6A2AFE4}" type="presOf" srcId="{D9A89AEB-D761-434D-A2AD-D51D1A95AE81}" destId="{5F12BA98-025D-4B4E-8D4D-E583A27BA472}" srcOrd="0" destOrd="0" presId="urn:microsoft.com/office/officeart/2005/8/layout/vList5"/>
    <dgm:cxn modelId="{ED310A26-F6F9-4698-97F5-D42C3FBFADF0}" type="presOf" srcId="{D1809FCA-5D3E-41BB-9CD7-DD1DA9FF4597}" destId="{E207C7B3-2E13-4A4C-8400-F8B3386870EF}" srcOrd="0" destOrd="0" presId="urn:microsoft.com/office/officeart/2005/8/layout/vList5"/>
    <dgm:cxn modelId="{7F597BA3-FD26-4687-84BC-ED01BACCD476}" srcId="{1FD55535-AE7C-4C88-A434-720AC87005F7}" destId="{55FC62BC-54DF-41D7-914D-675A10D6941F}" srcOrd="1" destOrd="0" parTransId="{059A9EFF-AE2E-435A-A1EC-40CAFEBF6D94}" sibTransId="{82C49FAB-A7C1-4577-A3BD-BF0446BB438C}"/>
    <dgm:cxn modelId="{FB18F7BE-F5CB-4A85-AFFA-90BB8A504F8F}" srcId="{1FD55535-AE7C-4C88-A434-720AC87005F7}" destId="{0A4ECE4D-6B2A-4D26-8403-26487C62F3FB}" srcOrd="0" destOrd="0" parTransId="{4652F990-303B-406A-B5C5-2F04F90A2264}" sibTransId="{E5838A99-8717-4AE7-A33C-825C6915840F}"/>
    <dgm:cxn modelId="{E6342B56-1E94-4421-8DA4-6960C8A27621}" type="presOf" srcId="{2ED7FDFB-E4B7-4AAE-BF75-739B17620A13}" destId="{AF841132-756A-479B-81BC-F5019B3B1B29}" srcOrd="0" destOrd="0" presId="urn:microsoft.com/office/officeart/2005/8/layout/vList5"/>
    <dgm:cxn modelId="{66F86B82-4477-49C5-A713-76F1966DB867}" srcId="{E538F4F8-6E2A-427D-84D8-1A265430119E}" destId="{B8E2EF7A-94D9-4CE1-BF45-389B96B9FA18}" srcOrd="0" destOrd="0" parTransId="{F3525353-5730-4762-A869-F013503443E5}" sibTransId="{FCBEE3EE-C810-4EE9-AEA1-9CAC1AC214DF}"/>
    <dgm:cxn modelId="{AE179124-EC9A-4317-B8FC-01F60ACC9A79}" type="presOf" srcId="{08696F03-2417-4A44-82EA-18118A1CBC63}" destId="{AF841132-756A-479B-81BC-F5019B3B1B29}" srcOrd="0" destOrd="1" presId="urn:microsoft.com/office/officeart/2005/8/layout/vList5"/>
    <dgm:cxn modelId="{49FEC345-8FA4-4CDE-B38F-F76F2615F6CB}" type="presOf" srcId="{E10C157A-8529-4388-9CB9-1B91B158A7A7}" destId="{35C5937F-F39D-435E-B9A0-D214BC40E55A}" srcOrd="0" destOrd="1" presId="urn:microsoft.com/office/officeart/2005/8/layout/vList5"/>
    <dgm:cxn modelId="{FF240645-7E19-4175-B226-096F914CB482}" srcId="{D9A89AEB-D761-434D-A2AD-D51D1A95AE81}" destId="{6EFBAF3C-C3A6-40C8-B271-CA20C7D42F40}" srcOrd="0" destOrd="0" parTransId="{F0DA6D2B-7F79-4D27-AF50-B0F689444736}" sibTransId="{6F6A9458-B105-478E-9236-435CA126E976}"/>
    <dgm:cxn modelId="{7289C78F-EF47-47BB-A91F-D9E1C7418D08}" srcId="{38FDF3E0-BBB7-487D-84BF-41E4BE4DD9A2}" destId="{6AC49A83-3E1C-4112-90C8-1EC3FA0BCB88}" srcOrd="0" destOrd="0" parTransId="{AD8DCF8E-F67A-48A0-9CF7-52C298D6E7F0}" sibTransId="{6283AD3E-832D-4F56-BE73-4A6FE0831FC2}"/>
    <dgm:cxn modelId="{FA34A28B-B006-4030-AF75-79BC907E8C4A}" srcId="{6AC49A83-3E1C-4112-90C8-1EC3FA0BCB88}" destId="{1A8C14A8-8BEB-4750-A1BE-57C5A897821E}" srcOrd="0" destOrd="0" parTransId="{0DCC998F-63F8-49C8-97E1-66F591D59FE5}" sibTransId="{5D15C996-5425-4491-B494-24D2C5944948}"/>
    <dgm:cxn modelId="{652F90C6-CB33-41BD-A21B-EB370310445E}" srcId="{38FDF3E0-BBB7-487D-84BF-41E4BE4DD9A2}" destId="{1FD55535-AE7C-4C88-A434-720AC87005F7}" srcOrd="3" destOrd="0" parTransId="{1082071E-B020-47BF-A544-FB0A2E530CB8}" sibTransId="{5C926416-1280-419A-A60F-097EF0FD0C5E}"/>
    <dgm:cxn modelId="{604517A1-67E8-4C46-A7A7-24B5D573C298}" srcId="{38FDF3E0-BBB7-487D-84BF-41E4BE4DD9A2}" destId="{7DA49D3C-840E-44E0-A46C-7D7EEF7BC357}" srcOrd="2" destOrd="0" parTransId="{1772F16F-6E6D-4813-80F5-3D8E8CCAB331}" sibTransId="{9E492665-8948-422B-ABDC-48AE88992C8D}"/>
    <dgm:cxn modelId="{EC5BDCBF-8AE0-456A-B933-6B2861170D64}" srcId="{38FDF3E0-BBB7-487D-84BF-41E4BE4DD9A2}" destId="{D1809FCA-5D3E-41BB-9CD7-DD1DA9FF4597}" srcOrd="4" destOrd="0" parTransId="{FEA48787-ABA7-48E9-B3E2-EA28B32FF8A0}" sibTransId="{5C26A8BF-0D8E-4B7B-9D5F-7F4AF9596E35}"/>
    <dgm:cxn modelId="{973881C6-37F2-4DFF-BFC1-0EF5D96BA70C}" srcId="{38FDF3E0-BBB7-487D-84BF-41E4BE4DD9A2}" destId="{D9A89AEB-D761-434D-A2AD-D51D1A95AE81}" srcOrd="6" destOrd="0" parTransId="{B014AE63-1DC7-4FDB-BD05-7F732AF598B6}" sibTransId="{3FE358B5-D40B-4ABA-8159-D23D0506FD32}"/>
    <dgm:cxn modelId="{C40EC077-C60E-438F-BDCB-973CDB89FF71}" srcId="{D1809FCA-5D3E-41BB-9CD7-DD1DA9FF4597}" destId="{05D0BEDC-5487-4BF1-BEB6-2E95D27A328E}" srcOrd="0" destOrd="0" parTransId="{4294E123-6DE4-40C3-8E6F-3F0890316E47}" sibTransId="{F1B9502B-E7DC-4CA2-BEE3-88E1301755E7}"/>
    <dgm:cxn modelId="{28592E1B-2A7D-44F4-B737-5EDCA131B944}" type="presOf" srcId="{6EFBAF3C-C3A6-40C8-B271-CA20C7D42F40}" destId="{1B4C267A-E6FE-4428-A9A9-C4A60E053E9A}" srcOrd="0" destOrd="0" presId="urn:microsoft.com/office/officeart/2005/8/layout/vList5"/>
    <dgm:cxn modelId="{CC3D6869-8D07-49C1-BA57-DB3DF4F49A92}" type="presOf" srcId="{0A4ECE4D-6B2A-4D26-8403-26487C62F3FB}" destId="{1F699448-90CB-43CF-8F2B-F23B75C7188A}" srcOrd="0" destOrd="0" presId="urn:microsoft.com/office/officeart/2005/8/layout/vList5"/>
    <dgm:cxn modelId="{010C89AB-26E6-4D86-8022-1F40043F974D}" srcId="{38FDF3E0-BBB7-487D-84BF-41E4BE4DD9A2}" destId="{0653EBAD-D338-4A8D-8020-08D64A6E91A0}" srcOrd="1" destOrd="0" parTransId="{9C913EAD-3355-4E79-A532-4C8D5DAB9254}" sibTransId="{61207FFF-DDF6-4511-A6B7-1C8B08ED64BA}"/>
    <dgm:cxn modelId="{28089C9D-4E3C-43DB-9676-2F4E09BD782F}" type="presOf" srcId="{6AC49A83-3E1C-4112-90C8-1EC3FA0BCB88}" destId="{3A0E50AE-9CCF-4586-81E1-2DDB3857D916}" srcOrd="0" destOrd="0" presId="urn:microsoft.com/office/officeart/2005/8/layout/vList5"/>
    <dgm:cxn modelId="{9A4BBE31-216B-4B42-BE41-4EB30D8C1CD5}" type="presOf" srcId="{0653EBAD-D338-4A8D-8020-08D64A6E91A0}" destId="{A02E0707-64FC-48EF-9DA0-531261F67143}" srcOrd="0" destOrd="0" presId="urn:microsoft.com/office/officeart/2005/8/layout/vList5"/>
    <dgm:cxn modelId="{D70743E6-4BC6-4BAA-84D3-C9831C5FF073}" srcId="{7DA49D3C-840E-44E0-A46C-7D7EEF7BC357}" destId="{B70180E6-CB95-45FD-B032-D36AC58CE9BC}" srcOrd="0" destOrd="0" parTransId="{6C58FF74-95C8-463A-B113-F062379E290B}" sibTransId="{6A5A9AD4-4E4D-4DBB-A585-9C8414110359}"/>
    <dgm:cxn modelId="{A58022D4-8E5A-4E39-BB7D-733E9CEF52F6}" type="presOf" srcId="{55FC62BC-54DF-41D7-914D-675A10D6941F}" destId="{1F699448-90CB-43CF-8F2B-F23B75C7188A}" srcOrd="0" destOrd="1" presId="urn:microsoft.com/office/officeart/2005/8/layout/vList5"/>
    <dgm:cxn modelId="{4AB60572-8BA0-4748-B2EC-7D8318F43BA4}" srcId="{0653EBAD-D338-4A8D-8020-08D64A6E91A0}" destId="{08696F03-2417-4A44-82EA-18118A1CBC63}" srcOrd="1" destOrd="0" parTransId="{FEBF48B4-B4B5-4B68-B1C6-C5F5E1BE1EAF}" sibTransId="{4A42DAF8-0C63-4326-93CB-B122BBD8FC3B}"/>
    <dgm:cxn modelId="{240E610A-7DFA-454E-93FC-D43CCC016DD4}" srcId="{0653EBAD-D338-4A8D-8020-08D64A6E91A0}" destId="{2ED7FDFB-E4B7-4AAE-BF75-739B17620A13}" srcOrd="0" destOrd="0" parTransId="{F8DF328B-7C97-477E-8384-CB9FC0A2A220}" sibTransId="{20373EF0-8E15-4F01-8C39-A52ABB78F408}"/>
    <dgm:cxn modelId="{E1021133-6312-4A17-AA89-783EE9DF6CFF}" type="presOf" srcId="{E538F4F8-6E2A-427D-84D8-1A265430119E}" destId="{EF300D27-A96E-44DE-897B-7DA6D3AEF35B}" srcOrd="0" destOrd="0" presId="urn:microsoft.com/office/officeart/2005/8/layout/vList5"/>
    <dgm:cxn modelId="{C99091CC-C9D0-469F-B9C3-51AD1EA04CE8}" type="presOf" srcId="{B8E2EF7A-94D9-4CE1-BF45-389B96B9FA18}" destId="{9D70C387-0623-4D0E-B9C7-B78D2449614D}" srcOrd="0" destOrd="0" presId="urn:microsoft.com/office/officeart/2005/8/layout/vList5"/>
    <dgm:cxn modelId="{1A82EE95-AECE-440C-A8F5-D28BC6FE6FAC}" type="presOf" srcId="{38FDF3E0-BBB7-487D-84BF-41E4BE4DD9A2}" destId="{BED540D1-585D-4800-B5C1-116012F4E72D}" srcOrd="0" destOrd="0" presId="urn:microsoft.com/office/officeart/2005/8/layout/vList5"/>
    <dgm:cxn modelId="{7EF67655-768D-4614-B6A8-64DB1EE22EE1}" type="presOf" srcId="{05D0BEDC-5487-4BF1-BEB6-2E95D27A328E}" destId="{035C0701-720D-447C-9437-E404C17A439C}" srcOrd="0" destOrd="0" presId="urn:microsoft.com/office/officeart/2005/8/layout/vList5"/>
    <dgm:cxn modelId="{DB2181AD-306C-4838-8699-B58450ED354F}" type="presParOf" srcId="{BED540D1-585D-4800-B5C1-116012F4E72D}" destId="{7DFB696B-A871-4106-991D-73074FAD6F3E}" srcOrd="0" destOrd="0" presId="urn:microsoft.com/office/officeart/2005/8/layout/vList5"/>
    <dgm:cxn modelId="{D12E3073-08D1-4A1D-9E72-FD76EDFFFB32}" type="presParOf" srcId="{7DFB696B-A871-4106-991D-73074FAD6F3E}" destId="{3A0E50AE-9CCF-4586-81E1-2DDB3857D916}" srcOrd="0" destOrd="0" presId="urn:microsoft.com/office/officeart/2005/8/layout/vList5"/>
    <dgm:cxn modelId="{7398A23E-2D8F-4965-A2D0-2BE37F7BE921}" type="presParOf" srcId="{7DFB696B-A871-4106-991D-73074FAD6F3E}" destId="{FACA9696-7F9A-48F1-9E94-056C584A45E6}" srcOrd="1" destOrd="0" presId="urn:microsoft.com/office/officeart/2005/8/layout/vList5"/>
    <dgm:cxn modelId="{F2EED74A-DC9F-416F-937F-F4F5F0104C48}" type="presParOf" srcId="{BED540D1-585D-4800-B5C1-116012F4E72D}" destId="{6BF0A502-2550-4276-BCBA-3BB83DAEB00F}" srcOrd="1" destOrd="0" presId="urn:microsoft.com/office/officeart/2005/8/layout/vList5"/>
    <dgm:cxn modelId="{13A6C104-2B95-48D2-9165-3F1AD406D92C}" type="presParOf" srcId="{BED540D1-585D-4800-B5C1-116012F4E72D}" destId="{7CD7E7C3-3FC7-4EA8-9088-05D115971CE1}" srcOrd="2" destOrd="0" presId="urn:microsoft.com/office/officeart/2005/8/layout/vList5"/>
    <dgm:cxn modelId="{5809FD87-3C69-400E-80EC-BE07EBD7248A}" type="presParOf" srcId="{7CD7E7C3-3FC7-4EA8-9088-05D115971CE1}" destId="{A02E0707-64FC-48EF-9DA0-531261F67143}" srcOrd="0" destOrd="0" presId="urn:microsoft.com/office/officeart/2005/8/layout/vList5"/>
    <dgm:cxn modelId="{05DD376D-6C59-42D8-BDC4-7305B4C6967C}" type="presParOf" srcId="{7CD7E7C3-3FC7-4EA8-9088-05D115971CE1}" destId="{AF841132-756A-479B-81BC-F5019B3B1B29}" srcOrd="1" destOrd="0" presId="urn:microsoft.com/office/officeart/2005/8/layout/vList5"/>
    <dgm:cxn modelId="{8EA8521D-B6A4-4237-9B72-0F22B78A1321}" type="presParOf" srcId="{BED540D1-585D-4800-B5C1-116012F4E72D}" destId="{915CCB57-9EED-436C-A970-E4D543BF9F31}" srcOrd="3" destOrd="0" presId="urn:microsoft.com/office/officeart/2005/8/layout/vList5"/>
    <dgm:cxn modelId="{BF2BAB65-F5EE-4562-B04C-8B7B51306FF8}" type="presParOf" srcId="{BED540D1-585D-4800-B5C1-116012F4E72D}" destId="{5F7B3965-6421-450B-9EA9-340D9061F3C8}" srcOrd="4" destOrd="0" presId="urn:microsoft.com/office/officeart/2005/8/layout/vList5"/>
    <dgm:cxn modelId="{65E0E116-BFFD-4424-8CDF-2E1CB4E34C24}" type="presParOf" srcId="{5F7B3965-6421-450B-9EA9-340D9061F3C8}" destId="{C94017C0-0316-4498-95AA-1165C2396A46}" srcOrd="0" destOrd="0" presId="urn:microsoft.com/office/officeart/2005/8/layout/vList5"/>
    <dgm:cxn modelId="{DA5BC8A6-4C99-4100-A1B8-3BC626838FF4}" type="presParOf" srcId="{5F7B3965-6421-450B-9EA9-340D9061F3C8}" destId="{35C5937F-F39D-435E-B9A0-D214BC40E55A}" srcOrd="1" destOrd="0" presId="urn:microsoft.com/office/officeart/2005/8/layout/vList5"/>
    <dgm:cxn modelId="{C1A1B40E-5830-4F23-B4B3-8CF0CEF74907}" type="presParOf" srcId="{BED540D1-585D-4800-B5C1-116012F4E72D}" destId="{33D73159-D954-48C2-AEF8-FF3464FF8A3F}" srcOrd="5" destOrd="0" presId="urn:microsoft.com/office/officeart/2005/8/layout/vList5"/>
    <dgm:cxn modelId="{C2B1C092-A7D6-413B-8D85-8CBE9A2C8418}" type="presParOf" srcId="{BED540D1-585D-4800-B5C1-116012F4E72D}" destId="{1BA06EBC-EA4D-40A2-93AC-38FE90F9E60B}" srcOrd="6" destOrd="0" presId="urn:microsoft.com/office/officeart/2005/8/layout/vList5"/>
    <dgm:cxn modelId="{503D8FD0-F3CF-43C0-9724-1F2312DCD3F3}" type="presParOf" srcId="{1BA06EBC-EA4D-40A2-93AC-38FE90F9E60B}" destId="{2B2465FE-90F6-40D5-B428-88E4A89ADB33}" srcOrd="0" destOrd="0" presId="urn:microsoft.com/office/officeart/2005/8/layout/vList5"/>
    <dgm:cxn modelId="{76BA7003-0F56-4DFE-B6CB-ECB2B581ED8C}" type="presParOf" srcId="{1BA06EBC-EA4D-40A2-93AC-38FE90F9E60B}" destId="{1F699448-90CB-43CF-8F2B-F23B75C7188A}" srcOrd="1" destOrd="0" presId="urn:microsoft.com/office/officeart/2005/8/layout/vList5"/>
    <dgm:cxn modelId="{D76FC3DC-A448-45FB-BAA2-AF0BD7983045}" type="presParOf" srcId="{BED540D1-585D-4800-B5C1-116012F4E72D}" destId="{F0BCC924-8B1C-4841-AA0A-9DFDD80EA1A6}" srcOrd="7" destOrd="0" presId="urn:microsoft.com/office/officeart/2005/8/layout/vList5"/>
    <dgm:cxn modelId="{4A2857C4-898B-44AF-874C-9B7D0532AF63}" type="presParOf" srcId="{BED540D1-585D-4800-B5C1-116012F4E72D}" destId="{E0264821-4DFB-4C44-8B96-305137D432DB}" srcOrd="8" destOrd="0" presId="urn:microsoft.com/office/officeart/2005/8/layout/vList5"/>
    <dgm:cxn modelId="{2BD23B5E-E0BA-4B5B-ADF7-B54297DF7066}" type="presParOf" srcId="{E0264821-4DFB-4C44-8B96-305137D432DB}" destId="{E207C7B3-2E13-4A4C-8400-F8B3386870EF}" srcOrd="0" destOrd="0" presId="urn:microsoft.com/office/officeart/2005/8/layout/vList5"/>
    <dgm:cxn modelId="{7B8B904F-A81E-4ED3-A8A0-B4EEA0C43215}" type="presParOf" srcId="{E0264821-4DFB-4C44-8B96-305137D432DB}" destId="{035C0701-720D-447C-9437-E404C17A439C}" srcOrd="1" destOrd="0" presId="urn:microsoft.com/office/officeart/2005/8/layout/vList5"/>
    <dgm:cxn modelId="{8A8DF7BD-7B7F-4C4C-A06D-146860F9BC69}" type="presParOf" srcId="{BED540D1-585D-4800-B5C1-116012F4E72D}" destId="{CA7F2AEA-F401-4898-BCF6-462136C08551}" srcOrd="9" destOrd="0" presId="urn:microsoft.com/office/officeart/2005/8/layout/vList5"/>
    <dgm:cxn modelId="{58719E47-792D-4559-B78B-FC7786525BB8}" type="presParOf" srcId="{BED540D1-585D-4800-B5C1-116012F4E72D}" destId="{67C4FAC2-9CAF-4A2C-9916-A9E7CB87A334}" srcOrd="10" destOrd="0" presId="urn:microsoft.com/office/officeart/2005/8/layout/vList5"/>
    <dgm:cxn modelId="{C4AAE328-2C8A-4900-B877-D8A62187DB3D}" type="presParOf" srcId="{67C4FAC2-9CAF-4A2C-9916-A9E7CB87A334}" destId="{EF300D27-A96E-44DE-897B-7DA6D3AEF35B}" srcOrd="0" destOrd="0" presId="urn:microsoft.com/office/officeart/2005/8/layout/vList5"/>
    <dgm:cxn modelId="{C18697BA-A631-4EE7-B229-6C2815A4E2A0}" type="presParOf" srcId="{67C4FAC2-9CAF-4A2C-9916-A9E7CB87A334}" destId="{9D70C387-0623-4D0E-B9C7-B78D2449614D}" srcOrd="1" destOrd="0" presId="urn:microsoft.com/office/officeart/2005/8/layout/vList5"/>
    <dgm:cxn modelId="{134D4E17-74D4-4B15-8A46-77682FDB5285}" type="presParOf" srcId="{BED540D1-585D-4800-B5C1-116012F4E72D}" destId="{E6834321-3C8F-47C7-875A-F308CB80BC5A}" srcOrd="11" destOrd="0" presId="urn:microsoft.com/office/officeart/2005/8/layout/vList5"/>
    <dgm:cxn modelId="{3F651EC2-5797-46CA-A917-CFA2E1ED3403}" type="presParOf" srcId="{BED540D1-585D-4800-B5C1-116012F4E72D}" destId="{32C77F9A-FFA7-4E7F-A1E9-3EDE40BE8859}" srcOrd="12" destOrd="0" presId="urn:microsoft.com/office/officeart/2005/8/layout/vList5"/>
    <dgm:cxn modelId="{C83D5939-9D4D-4D9F-B0D4-E40ED8DCB036}" type="presParOf" srcId="{32C77F9A-FFA7-4E7F-A1E9-3EDE40BE8859}" destId="{5F12BA98-025D-4B4E-8D4D-E583A27BA472}" srcOrd="0" destOrd="0" presId="urn:microsoft.com/office/officeart/2005/8/layout/vList5"/>
    <dgm:cxn modelId="{B36BA4BB-31E9-4F93-A143-D8CD5CB2228D}" type="presParOf" srcId="{32C77F9A-FFA7-4E7F-A1E9-3EDE40BE8859}" destId="{1B4C267A-E6FE-4428-A9A9-C4A60E053E9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AF401-940C-455C-B41E-DB7ED3B30C6D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52E6D-523B-43FD-803D-60DF2999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0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C50E-FE6B-F447-8ED9-5EB291FA257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8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85488"/>
            <a:ext cx="4648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B2957-CF1F-CD46-A189-F8AD9629F84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6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85488"/>
            <a:ext cx="4648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B2957-CF1F-CD46-A189-F8AD9629F84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65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a typeface="ＭＳ Ｐゴシック" charset="0"/>
              </a:rPr>
              <a:t>Shippers and Logistic Service Providers </a:t>
            </a:r>
            <a:r>
              <a:rPr lang="en-US" b="1" dirty="0">
                <a:ea typeface="ＭＳ Ｐゴシック" charset="0"/>
              </a:rPr>
              <a:t>need</a:t>
            </a:r>
            <a:r>
              <a:rPr lang="en-US" dirty="0">
                <a:ea typeface="ＭＳ Ｐゴシック" charset="0"/>
              </a:rPr>
              <a:t> to be able to determine exactly where their shipments are at any given time so they </a:t>
            </a:r>
            <a:r>
              <a:rPr lang="en-US" b="1" dirty="0">
                <a:ea typeface="ＭＳ Ｐゴシック" charset="0"/>
              </a:rPr>
              <a:t>can make good business decisions </a:t>
            </a:r>
            <a:r>
              <a:rPr lang="en-US" dirty="0">
                <a:ea typeface="ＭＳ Ｐゴシック" charset="0"/>
              </a:rPr>
              <a:t>and take </a:t>
            </a:r>
            <a:r>
              <a:rPr lang="en-US" b="1" dirty="0">
                <a:ea typeface="ＭＳ Ｐゴシック" charset="0"/>
              </a:rPr>
              <a:t>appropriate action based on accurate up-to-date information</a:t>
            </a:r>
            <a:r>
              <a:rPr lang="en-US" dirty="0">
                <a:ea typeface="ＭＳ Ｐゴシック" charset="0"/>
              </a:rPr>
              <a:t>. </a:t>
            </a:r>
          </a:p>
          <a:p>
            <a:pPr>
              <a:spcBef>
                <a:spcPts val="0"/>
              </a:spcBef>
            </a:pPr>
            <a:endParaRPr lang="en-US" dirty="0">
              <a:ea typeface="ＭＳ Ｐゴシック" charset="0"/>
            </a:endParaRPr>
          </a:p>
          <a:p>
            <a:pPr>
              <a:spcBef>
                <a:spcPts val="0"/>
              </a:spcBef>
            </a:pPr>
            <a:r>
              <a:rPr lang="en-US" b="1" dirty="0"/>
              <a:t>GS1 can help!</a:t>
            </a:r>
          </a:p>
          <a:p>
            <a:pPr>
              <a:spcBef>
                <a:spcPts val="0"/>
              </a:spcBef>
            </a:pPr>
            <a:endParaRPr lang="en-US" sz="200" dirty="0"/>
          </a:p>
          <a:p>
            <a:pPr>
              <a:spcBef>
                <a:spcPts val="0"/>
              </a:spcBef>
            </a:pPr>
            <a:endParaRPr lang="en-US" sz="200" dirty="0"/>
          </a:p>
          <a:p>
            <a:r>
              <a:rPr lang="en-US" dirty="0">
                <a:ea typeface="ＭＳ Ｐゴシック" charset="0"/>
              </a:rPr>
              <a:t>------------------------------</a:t>
            </a:r>
            <a:r>
              <a:rPr lang="en-US" b="1" dirty="0">
                <a:ea typeface="ＭＳ Ｐゴシック" charset="0"/>
              </a:rPr>
              <a:t> Challenge : a Business need </a:t>
            </a:r>
            <a:r>
              <a:rPr lang="en-US" dirty="0">
                <a:ea typeface="ＭＳ Ｐゴシック" charset="0"/>
              </a:rPr>
              <a:t>--------------------------------</a:t>
            </a:r>
          </a:p>
          <a:p>
            <a:r>
              <a:rPr lang="en-US" dirty="0">
                <a:ea typeface="ＭＳ Ｐゴシック" charset="0"/>
              </a:rPr>
              <a:t>Shippers and Logistic Service Providers </a:t>
            </a:r>
            <a:r>
              <a:rPr lang="en-US" b="1" dirty="0">
                <a:ea typeface="ＭＳ Ｐゴシック" charset="0"/>
              </a:rPr>
              <a:t>need</a:t>
            </a:r>
            <a:r>
              <a:rPr lang="en-US" dirty="0">
                <a:ea typeface="ＭＳ Ｐゴシック" charset="0"/>
              </a:rPr>
              <a:t> to be able to determine exactly where their shipments are at any given time so they </a:t>
            </a:r>
            <a:r>
              <a:rPr lang="en-US" b="1" dirty="0">
                <a:ea typeface="ＭＳ Ｐゴシック" charset="0"/>
              </a:rPr>
              <a:t>can make good business decisions </a:t>
            </a:r>
            <a:r>
              <a:rPr lang="en-US" dirty="0">
                <a:ea typeface="ＭＳ Ｐゴシック" charset="0"/>
              </a:rPr>
              <a:t>and take </a:t>
            </a:r>
            <a:r>
              <a:rPr lang="en-US" b="1" dirty="0">
                <a:ea typeface="ＭＳ Ｐゴシック" charset="0"/>
              </a:rPr>
              <a:t>appropriate action based on accurate up-to-date information</a:t>
            </a:r>
            <a:endParaRPr lang="en-US" dirty="0">
              <a:ea typeface="ＭＳ Ｐゴシック" charset="0"/>
            </a:endParaRPr>
          </a:p>
          <a:p>
            <a:r>
              <a:rPr lang="en-US" dirty="0">
                <a:ea typeface="ＭＳ Ｐゴシック" charset="0"/>
              </a:rPr>
              <a:t> </a:t>
            </a:r>
          </a:p>
          <a:p>
            <a:r>
              <a:rPr lang="en-US" dirty="0">
                <a:ea typeface="ＭＳ Ｐゴシック" charset="0"/>
              </a:rPr>
              <a:t>---------------------------- </a:t>
            </a:r>
            <a:r>
              <a:rPr lang="en-US" b="1" dirty="0">
                <a:ea typeface="ＭＳ Ｐゴシック" charset="0"/>
              </a:rPr>
              <a:t> GS1 provides value  </a:t>
            </a:r>
            <a:r>
              <a:rPr lang="en-US" dirty="0">
                <a:ea typeface="ＭＳ Ｐゴシック" charset="0"/>
              </a:rPr>
              <a:t>-----------------------------</a:t>
            </a:r>
          </a:p>
          <a:p>
            <a:r>
              <a:rPr lang="en-US" dirty="0">
                <a:ea typeface="ＭＳ Ｐゴシック" charset="0"/>
              </a:rPr>
              <a:t>GS1 System of Standards will allow companies to </a:t>
            </a:r>
            <a:r>
              <a:rPr lang="en-US" b="1" dirty="0">
                <a:ea typeface="ＭＳ Ｐゴシック" charset="0"/>
              </a:rPr>
              <a:t>Identify, Capture and Share accurate information </a:t>
            </a:r>
            <a:r>
              <a:rPr lang="en-US" dirty="0">
                <a:ea typeface="ＭＳ Ｐゴシック" charset="0"/>
              </a:rPr>
              <a:t>enabling visibility in the supply chain </a:t>
            </a:r>
          </a:p>
          <a:p>
            <a:r>
              <a:rPr lang="en-US" dirty="0">
                <a:ea typeface="ＭＳ Ｐゴシック" charset="0"/>
              </a:rPr>
              <a:t> </a:t>
            </a:r>
          </a:p>
          <a:p>
            <a:r>
              <a:rPr lang="en-US" dirty="0">
                <a:ea typeface="ＭＳ Ｐゴシック" charset="0"/>
              </a:rPr>
              <a:t>--------------------------------</a:t>
            </a:r>
            <a:r>
              <a:rPr lang="en-US" b="1" dirty="0">
                <a:ea typeface="ＭＳ Ｐゴシック" charset="0"/>
              </a:rPr>
              <a:t> Benefits </a:t>
            </a:r>
            <a:r>
              <a:rPr lang="en-US" dirty="0">
                <a:ea typeface="ＭＳ Ｐゴシック" charset="0"/>
              </a:rPr>
              <a:t>----------------------------------</a:t>
            </a:r>
          </a:p>
          <a:p>
            <a:r>
              <a:rPr lang="en-US" dirty="0">
                <a:ea typeface="ＭＳ Ｐゴシック" charset="0"/>
              </a:rPr>
              <a:t>Shippers and Logistic Service Providers will act and </a:t>
            </a:r>
            <a:r>
              <a:rPr lang="en-US" b="1" dirty="0">
                <a:ea typeface="ＭＳ Ｐゴシック" charset="0"/>
              </a:rPr>
              <a:t>take good business decisions</a:t>
            </a:r>
            <a:r>
              <a:rPr lang="en-US" dirty="0">
                <a:ea typeface="ＭＳ Ｐゴシック" charset="0"/>
              </a:rPr>
              <a:t> for accurate forecasting, planning, and production </a:t>
            </a:r>
          </a:p>
          <a:p>
            <a:r>
              <a:rPr lang="en-US" dirty="0">
                <a:ea typeface="ＭＳ Ｐゴシック" charset="0"/>
              </a:rPr>
              <a:t> </a:t>
            </a:r>
          </a:p>
          <a:p>
            <a:r>
              <a:rPr lang="en-US" b="1" dirty="0">
                <a:ea typeface="ＭＳ Ｐゴシック" charset="0"/>
              </a:rPr>
              <a:t>real-world implementations </a:t>
            </a:r>
            <a:r>
              <a:rPr lang="en-US" dirty="0">
                <a:ea typeface="ＭＳ Ｐゴシック" charset="0"/>
              </a:rPr>
              <a:t>I will give you a copy of the brochure that I shipped to Dallas that you can show saying: In this brochure you will discover</a:t>
            </a:r>
          </a:p>
          <a:p>
            <a:r>
              <a:rPr lang="en-US" b="1" dirty="0">
                <a:ea typeface="ＭＳ Ｐゴシック" charset="0"/>
              </a:rPr>
              <a:t>real-world implementations </a:t>
            </a:r>
            <a:r>
              <a:rPr lang="en-US" dirty="0">
                <a:ea typeface="ＭＳ Ｐゴシック" charset="0"/>
              </a:rPr>
              <a:t>of GS1 Standards providing visibility into the T&amp;L processes of </a:t>
            </a:r>
            <a:r>
              <a:rPr lang="en-US" b="1" dirty="0">
                <a:ea typeface="ＭＳ Ｐゴシック" charset="0"/>
              </a:rPr>
              <a:t>Tesco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b="1" dirty="0">
                <a:ea typeface="ＭＳ Ｐゴシック" charset="0"/>
              </a:rPr>
              <a:t>Unilever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b="1" dirty="0">
                <a:ea typeface="ＭＳ Ｐゴシック" charset="0"/>
              </a:rPr>
              <a:t>DHL Supply Chain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b="1" dirty="0">
                <a:ea typeface="ＭＳ Ｐゴシック" charset="0"/>
              </a:rPr>
              <a:t>Stena Line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b="1" dirty="0">
                <a:ea typeface="ＭＳ Ｐゴシック" charset="0"/>
              </a:rPr>
              <a:t>DSV Road</a:t>
            </a:r>
            <a:r>
              <a:rPr lang="en-US" dirty="0">
                <a:ea typeface="ＭＳ Ｐゴシック" charset="0"/>
              </a:rPr>
              <a:t>, the </a:t>
            </a:r>
            <a:r>
              <a:rPr lang="en-US" b="1" dirty="0">
                <a:ea typeface="ＭＳ Ｐゴシック" charset="0"/>
              </a:rPr>
              <a:t>U.S. International Trade Data System Product Information Committee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b="1" dirty="0" err="1">
                <a:ea typeface="ＭＳ Ｐゴシック" charset="0"/>
              </a:rPr>
              <a:t>Kibun</a:t>
            </a:r>
            <a:r>
              <a:rPr lang="en-US" b="1" dirty="0">
                <a:ea typeface="ＭＳ Ｐゴシック" charset="0"/>
              </a:rPr>
              <a:t> Japan</a:t>
            </a:r>
            <a:r>
              <a:rPr lang="en-US" dirty="0">
                <a:ea typeface="ＭＳ Ｐゴシック" charset="0"/>
              </a:rPr>
              <a:t>…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B2957-CF1F-CD46-A189-F8AD9629F8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1.org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1.org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1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1.org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1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1.org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GS1-Corp-templates-TIT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" y="-3175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2192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002C6C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9202" y="1447800"/>
            <a:ext cx="4819000" cy="990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208" y="2566530"/>
            <a:ext cx="3694567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2633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8" y="406165"/>
            <a:ext cx="991142" cy="8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7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GS1-Corp-templates-TIT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" y="-3175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2192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002C6C"/>
              </a:solidFill>
              <a:ea typeface="ＭＳ Ｐゴシック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9202" y="1447800"/>
            <a:ext cx="4819000" cy="990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208" y="2566530"/>
            <a:ext cx="3694567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2633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8" y="406165"/>
            <a:ext cx="991142" cy="8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8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391" cy="6857543"/>
          </a:xfrm>
          <a:prstGeom prst="rect">
            <a:avLst/>
          </a:prstGeom>
        </p:spPr>
      </p:pic>
      <p:sp>
        <p:nvSpPr>
          <p:cNvPr id="5" name="AutoShape 10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2192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002C6C"/>
              </a:solidFill>
              <a:ea typeface="ＭＳ Ｐゴシック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9202" y="1447800"/>
            <a:ext cx="4819000" cy="990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208" y="2566530"/>
            <a:ext cx="3694567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2633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8" y="406165"/>
            <a:ext cx="991142" cy="8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8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0" y="384394"/>
            <a:ext cx="6877050" cy="9359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BF9BD-1E52-D64C-B18B-359DD3253BCC}" type="slidenum">
              <a:rPr lang="en-US">
                <a:solidFill>
                  <a:srgbClr val="002C6C"/>
                </a:solidFill>
              </a:rPr>
              <a:pPr/>
              <a:t>‹#›</a:t>
            </a:fld>
            <a:endParaRPr lang="en-US">
              <a:solidFill>
                <a:srgbClr val="002C6C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14800" y="1602000"/>
            <a:ext cx="8172000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7262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2" indent="0">
              <a:buNone/>
              <a:defRPr sz="1600"/>
            </a:lvl3pPr>
            <a:lvl4pPr marL="1371483" indent="0">
              <a:buNone/>
              <a:defRPr sz="1400"/>
            </a:lvl4pPr>
            <a:lvl5pPr marL="1828644" indent="0">
              <a:buNone/>
              <a:defRPr sz="1400"/>
            </a:lvl5pPr>
            <a:lvl6pPr marL="2285805" indent="0">
              <a:buNone/>
              <a:defRPr sz="1400"/>
            </a:lvl6pPr>
            <a:lvl7pPr marL="2742966" indent="0">
              <a:buNone/>
              <a:defRPr sz="1400"/>
            </a:lvl7pPr>
            <a:lvl8pPr marL="3200126" indent="0">
              <a:buNone/>
              <a:defRPr sz="1400"/>
            </a:lvl8pPr>
            <a:lvl9pPr marL="365728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F5F10-9F25-7D49-9767-F650606EECC9}" type="slidenum">
              <a:rPr lang="en-US">
                <a:solidFill>
                  <a:srgbClr val="002C6C"/>
                </a:solidFill>
              </a:rPr>
              <a:pPr/>
              <a:t>‹#›</a:t>
            </a:fld>
            <a:endParaRPr lang="en-US">
              <a:solidFill>
                <a:srgbClr val="002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2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43052"/>
            <a:ext cx="4032000" cy="4552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736" y="1543052"/>
            <a:ext cx="4000967" cy="4552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4046F-A009-9142-887B-3C1E2AA1E3DE}" type="slidenum">
              <a:rPr lang="en-US">
                <a:solidFill>
                  <a:srgbClr val="002C6C"/>
                </a:solidFill>
              </a:rPr>
              <a:pPr/>
              <a:t>‹#›</a:t>
            </a:fld>
            <a:endParaRPr lang="en-US">
              <a:solidFill>
                <a:srgbClr val="002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8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2C98D-51BB-AB43-AF4C-89FAA7CC7AC8}" type="slidenum">
              <a:rPr lang="en-US">
                <a:solidFill>
                  <a:srgbClr val="002C6C"/>
                </a:solidFill>
              </a:rPr>
              <a:pPr/>
              <a:t>‹#›</a:t>
            </a:fld>
            <a:endParaRPr lang="en-US">
              <a:solidFill>
                <a:srgbClr val="002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8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08089" y="1502638"/>
            <a:ext cx="5544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2" indent="0">
              <a:buNone/>
              <a:defRPr sz="2400"/>
            </a:lvl3pPr>
            <a:lvl4pPr marL="1371483" indent="0">
              <a:buNone/>
              <a:defRPr sz="2000"/>
            </a:lvl4pPr>
            <a:lvl5pPr marL="1828644" indent="0">
              <a:buNone/>
              <a:defRPr sz="2000"/>
            </a:lvl5pPr>
            <a:lvl6pPr marL="2285805" indent="0">
              <a:buNone/>
              <a:defRPr sz="2000"/>
            </a:lvl6pPr>
            <a:lvl7pPr marL="2742966" indent="0">
              <a:buNone/>
              <a:defRPr sz="2000"/>
            </a:lvl7pPr>
            <a:lvl8pPr marL="3200126" indent="0">
              <a:buNone/>
              <a:defRPr sz="2000"/>
            </a:lvl8pPr>
            <a:lvl9pPr marL="3657286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8089" y="5626209"/>
            <a:ext cx="5544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2" indent="0">
              <a:buNone/>
              <a:defRPr sz="1000"/>
            </a:lvl3pPr>
            <a:lvl4pPr marL="1371483" indent="0">
              <a:buNone/>
              <a:defRPr sz="900"/>
            </a:lvl4pPr>
            <a:lvl5pPr marL="1828644" indent="0">
              <a:buNone/>
              <a:defRPr sz="900"/>
            </a:lvl5pPr>
            <a:lvl6pPr marL="2285805" indent="0">
              <a:buNone/>
              <a:defRPr sz="900"/>
            </a:lvl6pPr>
            <a:lvl7pPr marL="2742966" indent="0">
              <a:buNone/>
              <a:defRPr sz="900"/>
            </a:lvl7pPr>
            <a:lvl8pPr marL="3200126" indent="0">
              <a:buNone/>
              <a:defRPr sz="900"/>
            </a:lvl8pPr>
            <a:lvl9pPr marL="36572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48733-5C11-D947-91FF-3142124DB91B}" type="slidenum">
              <a:rPr lang="en-US">
                <a:solidFill>
                  <a:srgbClr val="002C6C"/>
                </a:solidFill>
              </a:rPr>
              <a:pPr/>
              <a:t>‹#›</a:t>
            </a:fld>
            <a:endParaRPr lang="en-US">
              <a:solidFill>
                <a:srgbClr val="002C6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2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GS1-Corp-templates-TIT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175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2192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002C6C"/>
              </a:solidFill>
              <a:ea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40210" y="1676670"/>
            <a:ext cx="5047755" cy="2384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baseline="0">
                <a:solidFill>
                  <a:srgbClr val="002C6C"/>
                </a:solidFill>
              </a:defRPr>
            </a:lvl1pPr>
          </a:lstStyle>
          <a:p>
            <a:r>
              <a:rPr lang="en-GB" dirty="0" smtClean="0"/>
              <a:t>GS1 Global Office</a:t>
            </a:r>
            <a:br>
              <a:rPr lang="en-GB" dirty="0" smtClean="0"/>
            </a:br>
            <a:r>
              <a:rPr lang="en-GB" dirty="0" smtClean="0"/>
              <a:t>Avenue Louise 326, </a:t>
            </a:r>
            <a:r>
              <a:rPr lang="en-GB" dirty="0" err="1" smtClean="0"/>
              <a:t>bte</a:t>
            </a:r>
            <a:r>
              <a:rPr lang="en-GB" dirty="0" smtClean="0"/>
              <a:t> 10</a:t>
            </a:r>
            <a:br>
              <a:rPr lang="en-GB" dirty="0" smtClean="0"/>
            </a:br>
            <a:r>
              <a:rPr lang="en-GB" dirty="0" smtClean="0"/>
              <a:t>B-1050 Brussels, Belgium</a:t>
            </a:r>
          </a:p>
          <a:p>
            <a:r>
              <a:rPr lang="en-GB" dirty="0" smtClean="0"/>
              <a:t>T +32 3 788 78 00</a:t>
            </a:r>
            <a:br>
              <a:rPr lang="en-GB" dirty="0" smtClean="0"/>
            </a:br>
            <a:r>
              <a:rPr lang="en-GB" dirty="0" smtClean="0"/>
              <a:t>W www.gs1.org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0208" y="384394"/>
            <a:ext cx="5046592" cy="9359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Contact details</a:t>
            </a:r>
            <a:endParaRPr lang="en-US" dirty="0"/>
          </a:p>
        </p:txBody>
      </p:sp>
      <p:pic>
        <p:nvPicPr>
          <p:cNvPr id="8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8" y="406165"/>
            <a:ext cx="991142" cy="8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8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052" y="274638"/>
            <a:ext cx="678674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2" indent="0">
              <a:buNone/>
              <a:defRPr sz="1800" b="1"/>
            </a:lvl3pPr>
            <a:lvl4pPr marL="1371483" indent="0">
              <a:buNone/>
              <a:defRPr sz="1600" b="1"/>
            </a:lvl4pPr>
            <a:lvl5pPr marL="1828644" indent="0">
              <a:buNone/>
              <a:defRPr sz="1600" b="1"/>
            </a:lvl5pPr>
            <a:lvl6pPr marL="2285805" indent="0">
              <a:buNone/>
              <a:defRPr sz="1600" b="1"/>
            </a:lvl6pPr>
            <a:lvl7pPr marL="2742966" indent="0">
              <a:buNone/>
              <a:defRPr sz="1600" b="1"/>
            </a:lvl7pPr>
            <a:lvl8pPr marL="3200126" indent="0">
              <a:buNone/>
              <a:defRPr sz="1600" b="1"/>
            </a:lvl8pPr>
            <a:lvl9pPr marL="36572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2" indent="0">
              <a:buNone/>
              <a:defRPr sz="1800" b="1"/>
            </a:lvl3pPr>
            <a:lvl4pPr marL="1371483" indent="0">
              <a:buNone/>
              <a:defRPr sz="1600" b="1"/>
            </a:lvl4pPr>
            <a:lvl5pPr marL="1828644" indent="0">
              <a:buNone/>
              <a:defRPr sz="1600" b="1"/>
            </a:lvl5pPr>
            <a:lvl6pPr marL="2285805" indent="0">
              <a:buNone/>
              <a:defRPr sz="1600" b="1"/>
            </a:lvl6pPr>
            <a:lvl7pPr marL="2742966" indent="0">
              <a:buNone/>
              <a:defRPr sz="1600" b="1"/>
            </a:lvl7pPr>
            <a:lvl8pPr marL="3200126" indent="0">
              <a:buNone/>
              <a:defRPr sz="1600" b="1"/>
            </a:lvl8pPr>
            <a:lvl9pPr marL="36572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A01E1-AC8A-ED40-AB6B-18F3042125EE}" type="slidenum">
              <a:rPr lang="en-GB">
                <a:solidFill>
                  <a:srgbClr val="002C6C"/>
                </a:solidFill>
              </a:rPr>
              <a:pPr/>
              <a:t>‹#›</a:t>
            </a:fld>
            <a:endParaRPr lang="en-GB">
              <a:solidFill>
                <a:srgbClr val="002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5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391" cy="6857543"/>
          </a:xfrm>
          <a:prstGeom prst="rect">
            <a:avLst/>
          </a:prstGeom>
        </p:spPr>
      </p:pic>
      <p:sp>
        <p:nvSpPr>
          <p:cNvPr id="5" name="AutoShape 10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2192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002C6C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9202" y="1447800"/>
            <a:ext cx="4819000" cy="990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208" y="2566530"/>
            <a:ext cx="3694567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2633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8" y="406165"/>
            <a:ext cx="991142" cy="8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122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0" y="384394"/>
            <a:ext cx="6877050" cy="9359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3F1EA-6756-48CC-B584-140A0C2F0B28}" type="slidenum">
              <a:rPr lang="en-US" smtClean="0">
                <a:solidFill>
                  <a:srgbClr val="002C6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C6C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14800" y="1602000"/>
            <a:ext cx="8172000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2287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2" indent="0">
              <a:buNone/>
              <a:defRPr sz="1600"/>
            </a:lvl3pPr>
            <a:lvl4pPr marL="1371483" indent="0">
              <a:buNone/>
              <a:defRPr sz="1400"/>
            </a:lvl4pPr>
            <a:lvl5pPr marL="1828644" indent="0">
              <a:buNone/>
              <a:defRPr sz="1400"/>
            </a:lvl5pPr>
            <a:lvl6pPr marL="2285805" indent="0">
              <a:buNone/>
              <a:defRPr sz="1400"/>
            </a:lvl6pPr>
            <a:lvl7pPr marL="2742966" indent="0">
              <a:buNone/>
              <a:defRPr sz="1400"/>
            </a:lvl7pPr>
            <a:lvl8pPr marL="3200126" indent="0">
              <a:buNone/>
              <a:defRPr sz="1400"/>
            </a:lvl8pPr>
            <a:lvl9pPr marL="365728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0FBAA-3D8A-4F1B-93C6-480D6BDCDFE4}" type="slidenum">
              <a:rPr lang="en-US" smtClean="0">
                <a:solidFill>
                  <a:srgbClr val="002C6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00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43052"/>
            <a:ext cx="4032000" cy="4552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736" y="1543052"/>
            <a:ext cx="4000967" cy="4552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C6FE-3F78-4C46-898C-D4D53D1EBC8C}" type="slidenum">
              <a:rPr lang="en-US" smtClean="0">
                <a:solidFill>
                  <a:srgbClr val="002C6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1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E02A5-23D4-4D2A-8545-DA6D75FF2956}" type="slidenum">
              <a:rPr lang="en-US" smtClean="0">
                <a:solidFill>
                  <a:srgbClr val="002C6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3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08089" y="1502638"/>
            <a:ext cx="5544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2" indent="0">
              <a:buNone/>
              <a:defRPr sz="2400"/>
            </a:lvl3pPr>
            <a:lvl4pPr marL="1371483" indent="0">
              <a:buNone/>
              <a:defRPr sz="2000"/>
            </a:lvl4pPr>
            <a:lvl5pPr marL="1828644" indent="0">
              <a:buNone/>
              <a:defRPr sz="2000"/>
            </a:lvl5pPr>
            <a:lvl6pPr marL="2285805" indent="0">
              <a:buNone/>
              <a:defRPr sz="2000"/>
            </a:lvl6pPr>
            <a:lvl7pPr marL="2742966" indent="0">
              <a:buNone/>
              <a:defRPr sz="2000"/>
            </a:lvl7pPr>
            <a:lvl8pPr marL="3200126" indent="0">
              <a:buNone/>
              <a:defRPr sz="2000"/>
            </a:lvl8pPr>
            <a:lvl9pPr marL="3657286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8089" y="5626209"/>
            <a:ext cx="5544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2" indent="0">
              <a:buNone/>
              <a:defRPr sz="1000"/>
            </a:lvl3pPr>
            <a:lvl4pPr marL="1371483" indent="0">
              <a:buNone/>
              <a:defRPr sz="900"/>
            </a:lvl4pPr>
            <a:lvl5pPr marL="1828644" indent="0">
              <a:buNone/>
              <a:defRPr sz="900"/>
            </a:lvl5pPr>
            <a:lvl6pPr marL="2285805" indent="0">
              <a:buNone/>
              <a:defRPr sz="900"/>
            </a:lvl6pPr>
            <a:lvl7pPr marL="2742966" indent="0">
              <a:buNone/>
              <a:defRPr sz="900"/>
            </a:lvl7pPr>
            <a:lvl8pPr marL="3200126" indent="0">
              <a:buNone/>
              <a:defRPr sz="900"/>
            </a:lvl8pPr>
            <a:lvl9pPr marL="36572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DBBDC-87AF-4775-B972-15D3654AF773}" type="slidenum">
              <a:rPr lang="en-US" smtClean="0">
                <a:solidFill>
                  <a:srgbClr val="002C6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C6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64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GS1-Corp-templates-TIT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175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2192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002C6C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40210" y="1676670"/>
            <a:ext cx="5047755" cy="2384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baseline="0">
                <a:solidFill>
                  <a:srgbClr val="002C6C"/>
                </a:solidFill>
              </a:defRPr>
            </a:lvl1pPr>
          </a:lstStyle>
          <a:p>
            <a:r>
              <a:rPr lang="en-GB" dirty="0" smtClean="0"/>
              <a:t>GS1 Global Office</a:t>
            </a:r>
            <a:br>
              <a:rPr lang="en-GB" dirty="0" smtClean="0"/>
            </a:br>
            <a:r>
              <a:rPr lang="en-GB" dirty="0" smtClean="0"/>
              <a:t>Avenue Louise 326, </a:t>
            </a:r>
            <a:r>
              <a:rPr lang="en-GB" dirty="0" err="1" smtClean="0"/>
              <a:t>bte</a:t>
            </a:r>
            <a:r>
              <a:rPr lang="en-GB" dirty="0" smtClean="0"/>
              <a:t> 10</a:t>
            </a:r>
            <a:br>
              <a:rPr lang="en-GB" dirty="0" smtClean="0"/>
            </a:br>
            <a:r>
              <a:rPr lang="en-GB" dirty="0" smtClean="0"/>
              <a:t>B-1050 Brussels, Belgium</a:t>
            </a:r>
          </a:p>
          <a:p>
            <a:r>
              <a:rPr lang="en-GB" dirty="0" smtClean="0"/>
              <a:t>T +32 3 788 78 00</a:t>
            </a:r>
            <a:br>
              <a:rPr lang="en-GB" dirty="0" smtClean="0"/>
            </a:br>
            <a:r>
              <a:rPr lang="en-GB" dirty="0" smtClean="0"/>
              <a:t>W www.gs1.org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0208" y="384394"/>
            <a:ext cx="5046592" cy="9359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Contact details</a:t>
            </a:r>
            <a:endParaRPr lang="en-US" dirty="0"/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8" y="406165"/>
            <a:ext cx="991142" cy="8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190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BA96-5004-406C-845E-FC29920AFED1}" type="slidenum">
              <a:rPr lang="en-GB">
                <a:solidFill>
                  <a:srgbClr val="002C6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7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microsoft.com/office/2007/relationships/hdphoto" Target="../media/hdphoto3.wdp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GS1us Text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700"/>
            <a:ext cx="9144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09750" y="384394"/>
            <a:ext cx="6877050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" y="6629399"/>
            <a:ext cx="2219325" cy="23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900" dirty="0"/>
              <a:t>© </a:t>
            </a:r>
            <a:r>
              <a:rPr lang="fr-FR" sz="900" dirty="0" smtClean="0"/>
              <a:t>2013 </a:t>
            </a:r>
            <a:r>
              <a:rPr lang="fr-FR" sz="900" dirty="0"/>
              <a:t>GS1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3415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30ECA6F-7593-42C3-BF2F-9C121F7F9F1C}" type="slidenum">
              <a:rPr lang="en-US" smtClean="0">
                <a:solidFill>
                  <a:srgbClr val="002C6C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2C6C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pic>
        <p:nvPicPr>
          <p:cNvPr id="10" name="Content Placeholder 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7" y="456966"/>
            <a:ext cx="846312" cy="7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6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baseline="0">
          <a:solidFill>
            <a:srgbClr val="002C6C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  <a:ea typeface="ＭＳ Ｐゴシック" charset="0"/>
        </a:defRPr>
      </a:lvl5pPr>
      <a:lvl6pPr marL="45716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6pPr>
      <a:lvl7pPr marL="91432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7pPr>
      <a:lvl8pPr marL="1371483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8pPr>
      <a:lvl9pPr marL="1828644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9pPr>
    </p:titleStyle>
    <p:bodyStyle>
      <a:lvl1pPr marL="342870" indent="-342870" algn="l" rtl="0" eaLnBrk="1" fontAlgn="base" hangingPunct="1">
        <a:spcBef>
          <a:spcPct val="20000"/>
        </a:spcBef>
        <a:spcAft>
          <a:spcPct val="0"/>
        </a:spcAft>
        <a:buClr>
          <a:srgbClr val="F26334"/>
        </a:buClr>
        <a:buFont typeface="Arial"/>
        <a:buChar char="•"/>
        <a:defRPr sz="2400">
          <a:solidFill>
            <a:srgbClr val="002C6C"/>
          </a:solidFill>
          <a:latin typeface="+mn-lt"/>
          <a:ea typeface="ＭＳ Ｐゴシック" charset="0"/>
          <a:cs typeface="+mn-cs"/>
        </a:defRPr>
      </a:lvl1pPr>
      <a:lvl2pPr marL="742886" indent="-285725" algn="l" rtl="0" eaLnBrk="1" fontAlgn="base" hangingPunct="1">
        <a:spcBef>
          <a:spcPct val="20000"/>
        </a:spcBef>
        <a:spcAft>
          <a:spcPct val="0"/>
        </a:spcAft>
        <a:buClr>
          <a:srgbClr val="F26334"/>
        </a:buClr>
        <a:buChar char="•"/>
        <a:defRPr sz="2000">
          <a:solidFill>
            <a:srgbClr val="002C6C"/>
          </a:solidFill>
          <a:latin typeface="+mn-lt"/>
          <a:ea typeface="ＭＳ Ｐゴシック" charset="0"/>
        </a:defRPr>
      </a:lvl2pPr>
      <a:lvl3pPr marL="1142902" indent="-228580" algn="l" rtl="0" eaLnBrk="1" fontAlgn="base" hangingPunct="1">
        <a:spcBef>
          <a:spcPct val="20000"/>
        </a:spcBef>
        <a:spcAft>
          <a:spcPct val="0"/>
        </a:spcAft>
        <a:buClr>
          <a:srgbClr val="F26334"/>
        </a:buClr>
        <a:buFont typeface="Arial" charset="0"/>
        <a:buChar char="–"/>
        <a:defRPr>
          <a:solidFill>
            <a:srgbClr val="002C6C"/>
          </a:solidFill>
          <a:latin typeface="+mn-lt"/>
          <a:ea typeface="ＭＳ Ｐゴシック" charset="0"/>
        </a:defRPr>
      </a:lvl3pPr>
      <a:lvl4pPr marL="1600063" indent="-22858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2C6C"/>
          </a:solidFill>
          <a:latin typeface="+mn-lt"/>
          <a:ea typeface="ＭＳ Ｐゴシック" charset="0"/>
        </a:defRPr>
      </a:lvl4pPr>
      <a:lvl5pPr marL="2057224" indent="-22858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385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45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06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67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2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3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4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5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6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6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6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GS1us Text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700"/>
            <a:ext cx="9144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09750" y="384394"/>
            <a:ext cx="6877050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" y="6629399"/>
            <a:ext cx="2219325" cy="23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900" dirty="0"/>
              <a:t>© </a:t>
            </a:r>
            <a:r>
              <a:rPr lang="fr-FR" sz="900" dirty="0" smtClean="0"/>
              <a:t>2013 </a:t>
            </a:r>
            <a:r>
              <a:rPr lang="fr-FR" sz="900" dirty="0"/>
              <a:t>GS1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3415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D249112C-79D0-AB48-870C-227D4433F86E}" type="slidenum">
              <a:rPr lang="en-US">
                <a:solidFill>
                  <a:srgbClr val="002C6C"/>
                </a:solidFill>
                <a:ea typeface="ＭＳ Ｐゴシック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2C6C"/>
              </a:solidFill>
              <a:ea typeface="ＭＳ Ｐゴシック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7" y="456966"/>
            <a:ext cx="846312" cy="7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baseline="0">
          <a:solidFill>
            <a:srgbClr val="002C6C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  <a:ea typeface="ＭＳ Ｐゴシック" charset="0"/>
        </a:defRPr>
      </a:lvl5pPr>
      <a:lvl6pPr marL="45716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6pPr>
      <a:lvl7pPr marL="91432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7pPr>
      <a:lvl8pPr marL="1371483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8pPr>
      <a:lvl9pPr marL="1828644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9pPr>
    </p:titleStyle>
    <p:bodyStyle>
      <a:lvl1pPr marL="342870" indent="-342870" algn="l" rtl="0" eaLnBrk="1" fontAlgn="base" hangingPunct="1">
        <a:spcBef>
          <a:spcPct val="20000"/>
        </a:spcBef>
        <a:spcAft>
          <a:spcPct val="0"/>
        </a:spcAft>
        <a:buClr>
          <a:srgbClr val="F26334"/>
        </a:buClr>
        <a:buFont typeface="Arial"/>
        <a:buChar char="•"/>
        <a:defRPr sz="2400">
          <a:solidFill>
            <a:srgbClr val="002C6C"/>
          </a:solidFill>
          <a:latin typeface="+mn-lt"/>
          <a:ea typeface="ＭＳ Ｐゴシック" charset="0"/>
          <a:cs typeface="+mn-cs"/>
        </a:defRPr>
      </a:lvl1pPr>
      <a:lvl2pPr marL="742886" indent="-285725" algn="l" rtl="0" eaLnBrk="1" fontAlgn="base" hangingPunct="1">
        <a:spcBef>
          <a:spcPct val="20000"/>
        </a:spcBef>
        <a:spcAft>
          <a:spcPct val="0"/>
        </a:spcAft>
        <a:buClr>
          <a:srgbClr val="F26334"/>
        </a:buClr>
        <a:buChar char="•"/>
        <a:defRPr sz="2000">
          <a:solidFill>
            <a:srgbClr val="002C6C"/>
          </a:solidFill>
          <a:latin typeface="+mn-lt"/>
          <a:ea typeface="ＭＳ Ｐゴシック" charset="0"/>
        </a:defRPr>
      </a:lvl2pPr>
      <a:lvl3pPr marL="1142902" indent="-228580" algn="l" rtl="0" eaLnBrk="1" fontAlgn="base" hangingPunct="1">
        <a:spcBef>
          <a:spcPct val="20000"/>
        </a:spcBef>
        <a:spcAft>
          <a:spcPct val="0"/>
        </a:spcAft>
        <a:buClr>
          <a:srgbClr val="F26334"/>
        </a:buClr>
        <a:buFont typeface="Arial" charset="0"/>
        <a:buChar char="–"/>
        <a:defRPr>
          <a:solidFill>
            <a:srgbClr val="002C6C"/>
          </a:solidFill>
          <a:latin typeface="+mn-lt"/>
          <a:ea typeface="ＭＳ Ｐゴシック" charset="0"/>
        </a:defRPr>
      </a:lvl3pPr>
      <a:lvl4pPr marL="1600063" indent="-22858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2C6C"/>
          </a:solidFill>
          <a:latin typeface="+mn-lt"/>
          <a:ea typeface="ＭＳ Ｐゴシック" charset="0"/>
        </a:defRPr>
      </a:lvl4pPr>
      <a:lvl5pPr marL="2057224" indent="-22858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385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45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06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67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2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3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4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5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6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6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6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google.com/url?sa=i&amp;rct=j&amp;q=&amp;esrc=s&amp;frm=1&amp;source=images&amp;cd=&amp;cad=rja&amp;docid=rO-YUO6ijDdXKM&amp;tbnid=xAWu-5gN6_AYAM:&amp;ved=0CAUQjRw&amp;url=http://www.eload.net/nutriton-panels-p149274&amp;ei=iUEJUeuaK-be0QHzpYHABw&amp;bvm=bv.41642243,d.dmQ&amp;psig=AFQjCNGqFVoCotEWouPpAJ57-UYDdf6aJg&amp;ust=1359647345443462" TargetMode="External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8710" y="2502727"/>
            <a:ext cx="6055290" cy="673729"/>
          </a:xfrm>
        </p:spPr>
        <p:txBody>
          <a:bodyPr/>
          <a:lstStyle/>
          <a:p>
            <a:r>
              <a:rPr lang="en-GB" sz="3200" dirty="0" smtClean="0"/>
              <a:t>GS1 Industry Engagement</a:t>
            </a:r>
            <a:br>
              <a:rPr lang="en-GB" sz="32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2376" y="2640958"/>
            <a:ext cx="5299076" cy="1295400"/>
          </a:xfrm>
        </p:spPr>
        <p:txBody>
          <a:bodyPr>
            <a:normAutofit/>
          </a:bodyPr>
          <a:lstStyle/>
          <a:p>
            <a:r>
              <a:rPr lang="en-US" dirty="0"/>
              <a:t>Paul </a:t>
            </a:r>
            <a:r>
              <a:rPr lang="en-US" dirty="0" smtClean="0"/>
              <a:t>Voordeckers</a:t>
            </a:r>
          </a:p>
          <a:p>
            <a:r>
              <a:rPr lang="en-US" sz="1800" dirty="0" smtClean="0"/>
              <a:t>GS1 </a:t>
            </a:r>
            <a:r>
              <a:rPr lang="en-GB" sz="1800" dirty="0" smtClean="0"/>
              <a:t>President </a:t>
            </a:r>
            <a:r>
              <a:rPr lang="en-GB" sz="1800" dirty="0"/>
              <a:t>Industry Engagement &amp; </a:t>
            </a:r>
            <a:r>
              <a:rPr lang="en-GB" sz="1800" dirty="0" err="1"/>
              <a:t>EPCglobal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613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New Initiatives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543050"/>
            <a:ext cx="4032000" cy="2302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 smtClean="0">
                <a:solidFill>
                  <a:srgbClr val="F26334"/>
                </a:solidFill>
              </a:rPr>
              <a:t>Financial Services</a:t>
            </a:r>
          </a:p>
          <a:p>
            <a:r>
              <a:rPr lang="en-US" sz="2000" dirty="0"/>
              <a:t>GS1 to play a key role in “standing up” the Legal Entity Identifier (LEI).</a:t>
            </a:r>
          </a:p>
          <a:p>
            <a:r>
              <a:rPr lang="fr-BE" sz="2000" dirty="0" err="1"/>
              <a:t>Decision</a:t>
            </a:r>
            <a:r>
              <a:rPr lang="fr-BE" sz="2000" dirty="0"/>
              <a:t> on </a:t>
            </a:r>
            <a:r>
              <a:rPr lang="fr-BE" sz="2000" dirty="0" err="1"/>
              <a:t>role</a:t>
            </a:r>
            <a:r>
              <a:rPr lang="fr-BE" sz="2000" dirty="0"/>
              <a:t> GS1 </a:t>
            </a:r>
            <a:r>
              <a:rPr lang="fr-BE" sz="2000" dirty="0" err="1"/>
              <a:t>pending</a:t>
            </a:r>
            <a:r>
              <a:rPr lang="fr-BE" sz="2000" dirty="0"/>
              <a:t> </a:t>
            </a:r>
            <a:r>
              <a:rPr lang="fr-BE" sz="2000" dirty="0" err="1"/>
              <a:t>from</a:t>
            </a:r>
            <a:r>
              <a:rPr lang="fr-BE" sz="2000" dirty="0"/>
              <a:t> </a:t>
            </a:r>
            <a:r>
              <a:rPr lang="fr-BE" sz="2000" dirty="0" err="1"/>
              <a:t>now</a:t>
            </a:r>
            <a:r>
              <a:rPr lang="fr-BE" sz="2000" dirty="0"/>
              <a:t> till </a:t>
            </a:r>
            <a:r>
              <a:rPr lang="fr-BE" sz="2000" dirty="0" err="1"/>
              <a:t>June</a:t>
            </a:r>
            <a:r>
              <a:rPr lang="fr-BE" sz="2000" dirty="0"/>
              <a:t> 2013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83736" y="1543050"/>
            <a:ext cx="4000967" cy="2302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 smtClean="0">
                <a:solidFill>
                  <a:srgbClr val="F26334"/>
                </a:solidFill>
              </a:rPr>
              <a:t>Components/Parts ID</a:t>
            </a:r>
          </a:p>
          <a:p>
            <a:r>
              <a:rPr lang="en-US" sz="2000" dirty="0"/>
              <a:t>CPID ready</a:t>
            </a:r>
          </a:p>
          <a:p>
            <a:r>
              <a:rPr lang="en-US" sz="2000" dirty="0"/>
              <a:t>Draft Guideline currently in development</a:t>
            </a:r>
          </a:p>
          <a:p>
            <a:r>
              <a:rPr lang="en-US" sz="2000" dirty="0"/>
              <a:t>Ratification in May’13 at GA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F9BD-1E52-D64C-B18B-359DD3253BCC}" type="slidenum">
              <a:rPr lang="en-US" smtClean="0">
                <a:solidFill>
                  <a:srgbClr val="002C6C"/>
                </a:solidFill>
              </a:rPr>
              <a:pPr/>
              <a:t>10</a:t>
            </a:fld>
            <a:endParaRPr lang="en-US">
              <a:solidFill>
                <a:srgbClr val="002C6C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31973" y="3994325"/>
            <a:ext cx="4150334" cy="230255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/>
              <a:buChar char="•"/>
              <a:defRPr sz="2400">
                <a:solidFill>
                  <a:srgbClr val="002C6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Char char="•"/>
              <a:defRPr sz="2000">
                <a:solidFill>
                  <a:srgbClr val="002C6C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charset="0"/>
              <a:buChar char="–"/>
              <a:defRPr sz="1800">
                <a:solidFill>
                  <a:srgbClr val="002C6C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2C6C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/>
              <a:buNone/>
            </a:pPr>
            <a:r>
              <a:rPr lang="fr-BE" b="1" kern="0" dirty="0" err="1" smtClean="0">
                <a:solidFill>
                  <a:srgbClr val="F26334"/>
                </a:solidFill>
              </a:rPr>
              <a:t>eTailers</a:t>
            </a:r>
            <a:endParaRPr lang="fr-BE" b="1" kern="0" dirty="0" smtClean="0">
              <a:solidFill>
                <a:srgbClr val="F26334"/>
              </a:solidFill>
            </a:endParaRPr>
          </a:p>
          <a:p>
            <a:r>
              <a:rPr lang="fr-BE" sz="2000" kern="0" dirty="0" err="1"/>
              <a:t>Understand</a:t>
            </a:r>
            <a:r>
              <a:rPr lang="fr-BE" sz="2000" kern="0" dirty="0"/>
              <a:t> and </a:t>
            </a:r>
            <a:r>
              <a:rPr lang="fr-BE" sz="2000" kern="0" dirty="0" err="1"/>
              <a:t>quantify</a:t>
            </a:r>
            <a:r>
              <a:rPr lang="fr-BE" sz="2000" kern="0" dirty="0"/>
              <a:t> global business </a:t>
            </a:r>
            <a:r>
              <a:rPr lang="fr-BE" sz="2000" kern="0" dirty="0" err="1"/>
              <a:t>needs</a:t>
            </a:r>
            <a:r>
              <a:rPr lang="fr-BE" sz="2000" kern="0" dirty="0"/>
              <a:t> </a:t>
            </a:r>
            <a:r>
              <a:rPr lang="fr-BE" sz="2000" kern="0" dirty="0" err="1"/>
              <a:t>that</a:t>
            </a:r>
            <a:r>
              <a:rPr lang="fr-BE" sz="2000" kern="0" dirty="0"/>
              <a:t> are unique to </a:t>
            </a:r>
            <a:r>
              <a:rPr lang="fr-BE" sz="2000" kern="0" dirty="0" err="1"/>
              <a:t>eTailers</a:t>
            </a:r>
            <a:r>
              <a:rPr lang="fr-BE" sz="2000" kern="0" dirty="0"/>
              <a:t>.</a:t>
            </a:r>
          </a:p>
          <a:p>
            <a:r>
              <a:rPr lang="fr-BE" sz="2000" kern="0" dirty="0" err="1"/>
              <a:t>Develop</a:t>
            </a:r>
            <a:r>
              <a:rPr lang="fr-BE" sz="2000" kern="0" dirty="0"/>
              <a:t> global MO and user </a:t>
            </a:r>
            <a:r>
              <a:rPr lang="fr-BE" sz="2000" kern="0" dirty="0" err="1"/>
              <a:t>community</a:t>
            </a:r>
            <a:r>
              <a:rPr lang="fr-BE" sz="2000" kern="0" dirty="0"/>
              <a:t> </a:t>
            </a:r>
            <a:r>
              <a:rPr lang="fr-BE" sz="2000" kern="0" dirty="0" err="1"/>
              <a:t>involvement</a:t>
            </a:r>
            <a:r>
              <a:rPr lang="fr-BE" sz="2000" kern="0" dirty="0"/>
              <a:t>.</a:t>
            </a:r>
          </a:p>
          <a:p>
            <a:pPr lvl="1"/>
            <a:endParaRPr lang="en-US" kern="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82308" y="3994325"/>
            <a:ext cx="4000967" cy="2302557"/>
          </a:xfrm>
          <a:prstGeom prst="rect">
            <a:avLst/>
          </a:prstGeom>
        </p:spPr>
        <p:txBody>
          <a:bodyPr vert="horz" lIns="91432" tIns="45716" rIns="91432" bIns="45716" rtlCol="0">
            <a:normAutofit fontScale="850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/>
              <a:buChar char="•"/>
              <a:defRPr sz="2400">
                <a:solidFill>
                  <a:srgbClr val="002C6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Char char="•"/>
              <a:defRPr sz="2000">
                <a:solidFill>
                  <a:srgbClr val="002C6C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charset="0"/>
              <a:buChar char="–"/>
              <a:defRPr sz="1800">
                <a:solidFill>
                  <a:srgbClr val="002C6C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2C6C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kern="0" dirty="0" smtClean="0">
                <a:solidFill>
                  <a:srgbClr val="F26334"/>
                </a:solidFill>
              </a:rPr>
              <a:t>GDSN &amp; GLN Registries</a:t>
            </a:r>
          </a:p>
          <a:p>
            <a:r>
              <a:rPr lang="en-US" kern="0" dirty="0" smtClean="0"/>
              <a:t>Continue GDSN deployment in Healthcare (e.g. UDI)</a:t>
            </a:r>
          </a:p>
          <a:p>
            <a:r>
              <a:rPr lang="en-US" kern="0" dirty="0" smtClean="0"/>
              <a:t>Determine data sharing needs for other sectors</a:t>
            </a:r>
          </a:p>
          <a:p>
            <a:r>
              <a:rPr lang="en-US" kern="0" dirty="0" smtClean="0"/>
              <a:t>Global deployment of the GLN Registries Framework</a:t>
            </a:r>
          </a:p>
        </p:txBody>
      </p:sp>
    </p:spTree>
    <p:extLst>
      <p:ext uri="{BB962C8B-B14F-4D97-AF65-F5344CB8AC3E}">
        <p14:creationId xmlns:p14="http://schemas.microsoft.com/office/powerpoint/2010/main" val="8406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does </a:t>
            </a:r>
            <a:r>
              <a:rPr lang="en-GB" dirty="0"/>
              <a:t>W</a:t>
            </a:r>
            <a:r>
              <a:rPr lang="en-GB" dirty="0" smtClean="0"/>
              <a:t>hat in IE?</a:t>
            </a:r>
            <a:endParaRPr lang="en-GB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3206515"/>
              </p:ext>
            </p:extLst>
          </p:nvPr>
        </p:nvGraphicFramePr>
        <p:xfrm>
          <a:off x="514350" y="1601788"/>
          <a:ext cx="81724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01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61" y="2967979"/>
            <a:ext cx="2505242" cy="290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Robert.Beideman\AppData\Local\Microsoft\Windows\Temporary Internet Files\Content.Outlook\S3NCNVAA\Beideman - Head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52" y="3021846"/>
            <a:ext cx="3325011" cy="2847975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850" y="229484"/>
            <a:ext cx="6786748" cy="1143000"/>
          </a:xfrm>
        </p:spPr>
        <p:txBody>
          <a:bodyPr/>
          <a:lstStyle/>
          <a:p>
            <a:r>
              <a:rPr lang="fr-BE" dirty="0" err="1" smtClean="0"/>
              <a:t>Welcome</a:t>
            </a:r>
            <a:r>
              <a:rPr lang="fr-BE" dirty="0" smtClean="0"/>
              <a:t> Greg, Robert and Pete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5589" y="1535115"/>
            <a:ext cx="2753230" cy="639762"/>
          </a:xfrm>
        </p:spPr>
        <p:txBody>
          <a:bodyPr/>
          <a:lstStyle/>
          <a:p>
            <a:pPr algn="ctr"/>
            <a:r>
              <a:rPr lang="fr-BE" dirty="0" smtClean="0"/>
              <a:t>Robert Beideman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5589" y="2174875"/>
            <a:ext cx="2753230" cy="3951288"/>
          </a:xfrm>
        </p:spPr>
        <p:txBody>
          <a:bodyPr/>
          <a:lstStyle/>
          <a:p>
            <a:pPr marL="0" indent="0" algn="ctr">
              <a:buNone/>
            </a:pPr>
            <a:r>
              <a:rPr lang="fr-BE" dirty="0" smtClean="0"/>
              <a:t>Senior </a:t>
            </a:r>
            <a:r>
              <a:rPr lang="fr-BE" dirty="0" err="1" smtClean="0"/>
              <a:t>Director</a:t>
            </a:r>
            <a:r>
              <a:rPr lang="fr-BE" dirty="0" smtClean="0"/>
              <a:t> IE</a:t>
            </a:r>
            <a:r>
              <a:rPr lang="en-US" dirty="0" smtClean="0"/>
              <a:t>, New Sectors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298" y="1535115"/>
            <a:ext cx="2754314" cy="639762"/>
          </a:xfrm>
        </p:spPr>
        <p:txBody>
          <a:bodyPr/>
          <a:lstStyle/>
          <a:p>
            <a:pPr algn="ctr"/>
            <a:r>
              <a:rPr lang="en-US" dirty="0" smtClean="0"/>
              <a:t>Pete Alvarez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298" y="2174875"/>
            <a:ext cx="2754314" cy="39512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Senior Director IE, GDSN &amp; GLN </a:t>
            </a:r>
            <a:r>
              <a:rPr lang="en-US" dirty="0" err="1" smtClean="0"/>
              <a:t>Reg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01E1-AC8A-ED40-AB6B-18F3042125EE}" type="slidenum">
              <a:rPr lang="en-GB" smtClean="0">
                <a:solidFill>
                  <a:srgbClr val="002C6C"/>
                </a:solidFill>
              </a:rPr>
              <a:pPr/>
              <a:t>12</a:t>
            </a:fld>
            <a:endParaRPr lang="en-GB">
              <a:solidFill>
                <a:srgbClr val="002C6C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04803" y="1529467"/>
            <a:ext cx="2753230" cy="639762"/>
          </a:xfrm>
          <a:prstGeom prst="rect">
            <a:avLst/>
          </a:prstGeom>
        </p:spPr>
        <p:txBody>
          <a:bodyPr vert="horz" lIns="91432" tIns="45716" rIns="91432" bIns="45716" rtlCol="0" anchor="b"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/>
              <a:buNone/>
              <a:defRPr sz="2400" b="1">
                <a:solidFill>
                  <a:srgbClr val="002C6C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None/>
              <a:defRPr sz="2000" b="1">
                <a:solidFill>
                  <a:srgbClr val="002C6C"/>
                </a:solidFill>
                <a:latin typeface="+mn-lt"/>
                <a:ea typeface="ＭＳ Ｐゴシック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charset="0"/>
              <a:buNone/>
              <a:defRPr sz="1800" b="1">
                <a:solidFill>
                  <a:srgbClr val="002C6C"/>
                </a:solidFill>
                <a:latin typeface="+mn-lt"/>
                <a:ea typeface="ＭＳ Ｐゴシック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2C6C"/>
                </a:solidFill>
                <a:latin typeface="+mn-lt"/>
                <a:ea typeface="ＭＳ Ｐゴシック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fr-BE" kern="0" smtClean="0"/>
              <a:t>Greg Rowe</a:t>
            </a:r>
            <a:endParaRPr lang="fr-BE" kern="0" dirty="0" smtClean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04803" y="2169229"/>
            <a:ext cx="2753230" cy="3951288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/>
              <a:buChar char="•"/>
              <a:defRPr sz="2400">
                <a:solidFill>
                  <a:srgbClr val="002C6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Char char="•"/>
              <a:defRPr sz="2000">
                <a:solidFill>
                  <a:srgbClr val="002C6C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charset="0"/>
              <a:buChar char="–"/>
              <a:defRPr sz="1800">
                <a:solidFill>
                  <a:srgbClr val="002C6C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2C6C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BE" kern="0" dirty="0" err="1" smtClean="0"/>
              <a:t>Director</a:t>
            </a:r>
            <a:r>
              <a:rPr lang="fr-BE" kern="0" dirty="0" smtClean="0"/>
              <a:t> IE</a:t>
            </a:r>
            <a:r>
              <a:rPr lang="en-US" kern="0" dirty="0" smtClean="0"/>
              <a:t>, Retail and Foodservices</a:t>
            </a:r>
            <a:endParaRPr lang="en-US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9" y="2959945"/>
            <a:ext cx="2499466" cy="290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798">
            <a:off x="7096031" y="5067302"/>
            <a:ext cx="1886138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195">
            <a:off x="5902428" y="2261961"/>
            <a:ext cx="1391106" cy="1381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8793">
            <a:off x="-511" y="5153026"/>
            <a:ext cx="142435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Welcome</a:t>
            </a:r>
            <a:r>
              <a:rPr lang="fr-BE" dirty="0" smtClean="0"/>
              <a:t> Robert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60" y="1521465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Robert Beideman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60" y="2161227"/>
            <a:ext cx="4041775" cy="39512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Senior Director-Industry Engagement, New Sectors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01E1-AC8A-ED40-AB6B-18F3042125EE}" type="slidenum">
              <a:rPr lang="en-GB" smtClean="0">
                <a:solidFill>
                  <a:srgbClr val="002C6C"/>
                </a:solidFill>
              </a:rPr>
              <a:pPr/>
              <a:t>13</a:t>
            </a:fld>
            <a:endParaRPr lang="en-GB">
              <a:solidFill>
                <a:srgbClr val="002C6C"/>
              </a:solidFill>
            </a:endParaRPr>
          </a:p>
        </p:txBody>
      </p:sp>
      <p:pic>
        <p:nvPicPr>
          <p:cNvPr id="1026" name="Picture 2" descr="C:\Users\Robert.Beideman\AppData\Local\Microsoft\Windows\Temporary Internet Files\Content.Outlook\S3NCNVAA\Beideman - Headsh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2" y="2965323"/>
            <a:ext cx="3380613" cy="289560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2"/>
          <p:cNvSpPr txBox="1">
            <a:spLocks/>
          </p:cNvSpPr>
          <p:nvPr/>
        </p:nvSpPr>
        <p:spPr>
          <a:xfrm>
            <a:off x="4559957" y="1495860"/>
            <a:ext cx="4584044" cy="4918194"/>
          </a:xfrm>
          <a:prstGeom prst="rect">
            <a:avLst/>
          </a:prstGeom>
        </p:spPr>
        <p:txBody>
          <a:bodyPr vert="horz" lIns="91432" tIns="45716" rIns="91432" bIns="45716" rtlCol="0"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/>
              <a:buChar char="•"/>
              <a:defRPr sz="2400">
                <a:solidFill>
                  <a:srgbClr val="002C6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Char char="•"/>
              <a:defRPr sz="2000">
                <a:solidFill>
                  <a:srgbClr val="002C6C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charset="0"/>
              <a:buChar char="–"/>
              <a:defRPr sz="1800">
                <a:solidFill>
                  <a:srgbClr val="002C6C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2C6C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kern="0" dirty="0"/>
              <a:t>15 year veteran of the Logistics Automation industry</a:t>
            </a:r>
          </a:p>
          <a:p>
            <a:pPr>
              <a:buFont typeface="Arial" pitchFamily="34" charset="0"/>
              <a:buChar char="•"/>
            </a:pPr>
            <a:r>
              <a:rPr lang="en-US" kern="0" dirty="0"/>
              <a:t>Expertise in Business Intelligence, Systems Engineering, Supply Chain Automation, Consultative Sales</a:t>
            </a:r>
          </a:p>
          <a:p>
            <a:pPr>
              <a:buFont typeface="Arial" pitchFamily="34" charset="0"/>
              <a:buChar char="•"/>
            </a:pPr>
            <a:r>
              <a:rPr lang="fr-FR" kern="0" dirty="0" err="1"/>
              <a:t>Define</a:t>
            </a:r>
            <a:r>
              <a:rPr lang="fr-FR" kern="0" dirty="0"/>
              <a:t> global </a:t>
            </a:r>
            <a:r>
              <a:rPr lang="fr-FR" kern="0" dirty="0" err="1"/>
              <a:t>industry</a:t>
            </a:r>
            <a:r>
              <a:rPr lang="fr-FR" kern="0" dirty="0"/>
              <a:t> </a:t>
            </a:r>
            <a:r>
              <a:rPr lang="fr-FR" kern="0" dirty="0" err="1"/>
              <a:t>needs</a:t>
            </a:r>
            <a:r>
              <a:rPr lang="fr-FR" kern="0" dirty="0"/>
              <a:t> of New </a:t>
            </a:r>
            <a:r>
              <a:rPr lang="fr-FR" kern="0" dirty="0" err="1"/>
              <a:t>Sectors</a:t>
            </a:r>
            <a:r>
              <a:rPr lang="fr-FR" kern="0" dirty="0"/>
              <a:t> </a:t>
            </a:r>
            <a:r>
              <a:rPr lang="fr-FR" kern="0" dirty="0" err="1"/>
              <a:t>that</a:t>
            </a:r>
            <a:r>
              <a:rPr lang="fr-FR" kern="0" dirty="0"/>
              <a:t> </a:t>
            </a:r>
            <a:r>
              <a:rPr lang="fr-FR" kern="0" dirty="0" err="1"/>
              <a:t>can</a:t>
            </a:r>
            <a:r>
              <a:rPr lang="fr-FR" kern="0" dirty="0"/>
              <a:t> drive the </a:t>
            </a:r>
            <a:r>
              <a:rPr lang="fr-FR" kern="0" dirty="0" err="1"/>
              <a:t>development</a:t>
            </a:r>
            <a:r>
              <a:rPr lang="fr-FR" kern="0" dirty="0"/>
              <a:t> of GS1 standards, solutions &amp; services</a:t>
            </a:r>
          </a:p>
          <a:p>
            <a:pPr>
              <a:buFont typeface="Arial" pitchFamily="34" charset="0"/>
              <a:buChar char="•"/>
            </a:pPr>
            <a:r>
              <a:rPr lang="en-US" kern="0" dirty="0"/>
              <a:t>Current focus on CPID and </a:t>
            </a:r>
            <a:r>
              <a:rPr lang="en-US" kern="0" dirty="0" err="1"/>
              <a:t>eTailers</a:t>
            </a:r>
            <a:endParaRPr lang="en-US" kern="0" dirty="0"/>
          </a:p>
          <a:p>
            <a:pPr>
              <a:buFont typeface="Arial" pitchFamily="34" charset="0"/>
              <a:buChar char="•"/>
            </a:pPr>
            <a:r>
              <a:rPr lang="fr-BE" kern="0" dirty="0"/>
              <a:t>Engage MO </a:t>
            </a:r>
            <a:r>
              <a:rPr lang="fr-BE" kern="0" dirty="0" err="1"/>
              <a:t>community</a:t>
            </a:r>
            <a:r>
              <a:rPr lang="fr-BE" kern="0" dirty="0"/>
              <a:t> in the </a:t>
            </a:r>
            <a:r>
              <a:rPr lang="fr-BE" kern="0" dirty="0" err="1"/>
              <a:t>development</a:t>
            </a:r>
            <a:r>
              <a:rPr lang="fr-BE" kern="0" dirty="0"/>
              <a:t> of New </a:t>
            </a:r>
            <a:r>
              <a:rPr lang="fr-BE" kern="0" dirty="0" err="1"/>
              <a:t>Sectors</a:t>
            </a:r>
            <a:r>
              <a:rPr lang="fr-BE" kern="0" dirty="0"/>
              <a:t> for GS1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2586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GS1 Global Office</a:t>
            </a:r>
          </a:p>
          <a:p>
            <a:r>
              <a:rPr lang="en-GB" smtClean="0"/>
              <a:t>Avenue Louise 326, bte 10</a:t>
            </a:r>
          </a:p>
          <a:p>
            <a:r>
              <a:rPr lang="en-GB" smtClean="0"/>
              <a:t>B-1050 Brussels, Belgium</a:t>
            </a:r>
          </a:p>
          <a:p>
            <a:r>
              <a:rPr lang="en-GB" smtClean="0"/>
              <a:t>T  + 32 2 788 78 00</a:t>
            </a:r>
          </a:p>
          <a:p>
            <a:r>
              <a:rPr lang="en-GB" smtClean="0"/>
              <a:t>W  www.gs1.org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Contact Details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2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2" y="384394"/>
            <a:ext cx="3418681" cy="935998"/>
          </a:xfrm>
        </p:spPr>
        <p:txBody>
          <a:bodyPr/>
          <a:lstStyle/>
          <a:p>
            <a:r>
              <a:rPr lang="en-GB" dirty="0"/>
              <a:t>CPG / </a:t>
            </a:r>
            <a:r>
              <a:rPr lang="en-GB" dirty="0" smtClean="0"/>
              <a:t>Retail </a:t>
            </a:r>
            <a:endParaRPr lang="en-US" dirty="0"/>
          </a:p>
        </p:txBody>
      </p:sp>
      <p:pic>
        <p:nvPicPr>
          <p:cNvPr id="51" name="Image 6" descr="official_forum_logo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84" y="358609"/>
            <a:ext cx="2106180" cy="70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Abgerundetes Rechteck 58"/>
          <p:cNvSpPr/>
          <p:nvPr/>
        </p:nvSpPr>
        <p:spPr bwMode="auto">
          <a:xfrm>
            <a:off x="687233" y="2212157"/>
            <a:ext cx="936625" cy="4185223"/>
          </a:xfrm>
          <a:prstGeom prst="roundRect">
            <a:avLst>
              <a:gd name="adj" fmla="val 9507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2" tIns="45716" rIns="91432" bIns="45716" anchor="ctr"/>
          <a:lstStyle/>
          <a:p>
            <a:pPr algn="ctr">
              <a:defRPr/>
            </a:pPr>
            <a:endParaRPr lang="en-US" sz="1200" kern="0" dirty="0">
              <a:solidFill>
                <a:prstClr val="white"/>
              </a:solidFill>
              <a:latin typeface="Calibri"/>
              <a:ea typeface="ＭＳ Ｐゴシック" charset="0"/>
              <a:cs typeface="Arial" pitchFamily="34" charset="0"/>
            </a:endParaRPr>
          </a:p>
        </p:txBody>
      </p:sp>
      <p:sp>
        <p:nvSpPr>
          <p:cNvPr id="126" name="Abgerundetes Rechteck 5"/>
          <p:cNvSpPr/>
          <p:nvPr/>
        </p:nvSpPr>
        <p:spPr bwMode="auto">
          <a:xfrm>
            <a:off x="687233" y="1587894"/>
            <a:ext cx="936625" cy="571500"/>
          </a:xfrm>
          <a:prstGeom prst="roundRect">
            <a:avLst/>
          </a:prstGeom>
          <a:solidFill>
            <a:srgbClr val="8064A2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/>
                <a:ea typeface="ＭＳ Ｐゴシック" charset="0"/>
                <a:cs typeface="Arial" pitchFamily="34" charset="0"/>
              </a:rPr>
              <a:t>Emerging Trends</a:t>
            </a:r>
          </a:p>
        </p:txBody>
      </p:sp>
      <p:sp>
        <p:nvSpPr>
          <p:cNvPr id="127" name="AutoShape 310"/>
          <p:cNvSpPr>
            <a:spLocks noChangeArrowheads="1"/>
          </p:cNvSpPr>
          <p:nvPr/>
        </p:nvSpPr>
        <p:spPr bwMode="auto">
          <a:xfrm>
            <a:off x="723742" y="2226947"/>
            <a:ext cx="863600" cy="4089796"/>
          </a:xfrm>
          <a:prstGeom prst="roundRect">
            <a:avLst>
              <a:gd name="adj" fmla="val 16667"/>
            </a:avLst>
          </a:prstGeom>
          <a:solidFill>
            <a:srgbClr val="8064A2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28" name="Abgerundetes Rechteck 6"/>
          <p:cNvSpPr/>
          <p:nvPr/>
        </p:nvSpPr>
        <p:spPr bwMode="auto">
          <a:xfrm>
            <a:off x="1717517" y="1587894"/>
            <a:ext cx="935038" cy="571500"/>
          </a:xfrm>
          <a:prstGeom prst="roundRect">
            <a:avLst/>
          </a:prstGeom>
          <a:solidFill>
            <a:srgbClr val="8AAC46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/>
                <a:ea typeface="ＭＳ Ｐゴシック" charset="0"/>
                <a:cs typeface="Arial" pitchFamily="34" charset="0"/>
              </a:rPr>
              <a:t>Sustain-ability</a:t>
            </a:r>
          </a:p>
        </p:txBody>
      </p:sp>
      <p:sp>
        <p:nvSpPr>
          <p:cNvPr id="129" name="Abgerundetes Rechteck 59"/>
          <p:cNvSpPr/>
          <p:nvPr/>
        </p:nvSpPr>
        <p:spPr bwMode="auto">
          <a:xfrm>
            <a:off x="1717517" y="2278168"/>
            <a:ext cx="935038" cy="4129088"/>
          </a:xfrm>
          <a:prstGeom prst="roundRect">
            <a:avLst>
              <a:gd name="adj" fmla="val 6822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2" tIns="45716" rIns="91432" bIns="45716" anchor="ctr"/>
          <a:lstStyle/>
          <a:p>
            <a:pPr algn="ctr">
              <a:defRPr/>
            </a:pPr>
            <a:endParaRPr lang="en-US" sz="1200" kern="0" dirty="0">
              <a:solidFill>
                <a:prstClr val="white"/>
              </a:solidFill>
              <a:latin typeface="Calibri"/>
              <a:ea typeface="ＭＳ Ｐゴシック" charset="0"/>
              <a:cs typeface="Arial" pitchFamily="34" charset="0"/>
            </a:endParaRPr>
          </a:p>
        </p:txBody>
      </p:sp>
      <p:sp>
        <p:nvSpPr>
          <p:cNvPr id="130" name="Abgerundetes Rechteck 60"/>
          <p:cNvSpPr/>
          <p:nvPr/>
        </p:nvSpPr>
        <p:spPr bwMode="auto">
          <a:xfrm>
            <a:off x="2793842" y="2263885"/>
            <a:ext cx="1905000" cy="4143373"/>
          </a:xfrm>
          <a:prstGeom prst="roundRect">
            <a:avLst>
              <a:gd name="adj" fmla="val 6822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2" tIns="45716" rIns="91432" bIns="45716" anchor="ctr"/>
          <a:lstStyle/>
          <a:p>
            <a:pPr algn="ctr">
              <a:defRPr/>
            </a:pPr>
            <a:endParaRPr lang="en-US" sz="1200" kern="0" dirty="0">
              <a:solidFill>
                <a:prstClr val="white"/>
              </a:solidFill>
              <a:latin typeface="Calibri"/>
              <a:ea typeface="ＭＳ Ｐゴシック" charset="0"/>
              <a:cs typeface="Arial" pitchFamily="34" charset="0"/>
            </a:endParaRPr>
          </a:p>
        </p:txBody>
      </p:sp>
      <p:sp>
        <p:nvSpPr>
          <p:cNvPr id="131" name="Abgerundetes Rechteck 7"/>
          <p:cNvSpPr/>
          <p:nvPr/>
        </p:nvSpPr>
        <p:spPr bwMode="auto">
          <a:xfrm>
            <a:off x="2773211" y="1572021"/>
            <a:ext cx="1849437" cy="571500"/>
          </a:xfrm>
          <a:prstGeom prst="round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/>
                <a:ea typeface="ＭＳ Ｐゴシック" charset="0"/>
                <a:cs typeface="Arial" pitchFamily="34" charset="0"/>
              </a:rPr>
              <a:t>Safety &amp;</a:t>
            </a:r>
          </a:p>
          <a:p>
            <a:pPr algn="ctr"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/>
                <a:ea typeface="ＭＳ Ｐゴシック" charset="0"/>
                <a:cs typeface="Arial" pitchFamily="34" charset="0"/>
              </a:rPr>
              <a:t>Health</a:t>
            </a:r>
          </a:p>
        </p:txBody>
      </p:sp>
      <p:sp>
        <p:nvSpPr>
          <p:cNvPr id="132" name="AutoShape 320"/>
          <p:cNvSpPr>
            <a:spLocks noChangeArrowheads="1"/>
          </p:cNvSpPr>
          <p:nvPr/>
        </p:nvSpPr>
        <p:spPr bwMode="auto">
          <a:xfrm>
            <a:off x="3796257" y="2217419"/>
            <a:ext cx="862012" cy="4099323"/>
          </a:xfrm>
          <a:prstGeom prst="roundRect">
            <a:avLst>
              <a:gd name="adj" fmla="val 16667"/>
            </a:avLst>
          </a:prstGeom>
          <a:solidFill>
            <a:srgbClr val="1F497D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endParaRPr lang="en-US" sz="9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33" name="Abgerundetes Rechteck 61"/>
          <p:cNvSpPr/>
          <p:nvPr/>
        </p:nvSpPr>
        <p:spPr bwMode="auto">
          <a:xfrm>
            <a:off x="4775049" y="2278168"/>
            <a:ext cx="2743195" cy="4129088"/>
          </a:xfrm>
          <a:prstGeom prst="roundRect">
            <a:avLst>
              <a:gd name="adj" fmla="val 2768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2" tIns="45716" rIns="91432" bIns="45716" anchor="ctr"/>
          <a:lstStyle/>
          <a:p>
            <a:pPr algn="ctr">
              <a:defRPr/>
            </a:pPr>
            <a:endParaRPr lang="en-US" sz="1200" kern="0" dirty="0">
              <a:solidFill>
                <a:prstClr val="white"/>
              </a:solidFill>
              <a:latin typeface="Calibri"/>
              <a:ea typeface="ＭＳ Ｐゴシック" charset="0"/>
              <a:cs typeface="Arial" pitchFamily="34" charset="0"/>
            </a:endParaRPr>
          </a:p>
        </p:txBody>
      </p:sp>
      <p:sp>
        <p:nvSpPr>
          <p:cNvPr id="134" name="Abgerundetes Rechteck 8"/>
          <p:cNvSpPr/>
          <p:nvPr/>
        </p:nvSpPr>
        <p:spPr bwMode="auto">
          <a:xfrm>
            <a:off x="4775048" y="1572021"/>
            <a:ext cx="2743197" cy="571500"/>
          </a:xfrm>
          <a:prstGeom prst="roundRect">
            <a:avLst>
              <a:gd name="adj" fmla="val 13106"/>
            </a:avLst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/>
                <a:ea typeface="ＭＳ Ｐゴシック" charset="0"/>
                <a:cs typeface="Arial" pitchFamily="34" charset="0"/>
              </a:rPr>
              <a:t>Operational Excellence</a:t>
            </a:r>
          </a:p>
        </p:txBody>
      </p:sp>
      <p:sp>
        <p:nvSpPr>
          <p:cNvPr id="135" name="AutoShape 310"/>
          <p:cNvSpPr>
            <a:spLocks noChangeArrowheads="1"/>
          </p:cNvSpPr>
          <p:nvPr/>
        </p:nvSpPr>
        <p:spPr bwMode="auto">
          <a:xfrm>
            <a:off x="6527642" y="2228225"/>
            <a:ext cx="896226" cy="3734113"/>
          </a:xfrm>
          <a:prstGeom prst="roundRect">
            <a:avLst>
              <a:gd name="adj" fmla="val 16667"/>
            </a:avLst>
          </a:prstGeom>
          <a:solidFill>
            <a:srgbClr val="38B28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 </a:t>
            </a:r>
          </a:p>
        </p:txBody>
      </p:sp>
      <p:sp>
        <p:nvSpPr>
          <p:cNvPr id="136" name="AutoShape 310"/>
          <p:cNvSpPr>
            <a:spLocks noChangeArrowheads="1"/>
          </p:cNvSpPr>
          <p:nvPr/>
        </p:nvSpPr>
        <p:spPr bwMode="auto">
          <a:xfrm rot="16200000">
            <a:off x="5930738" y="4776735"/>
            <a:ext cx="389732" cy="2785282"/>
          </a:xfrm>
          <a:prstGeom prst="roundRect">
            <a:avLst>
              <a:gd name="adj" fmla="val 16667"/>
            </a:avLst>
          </a:prstGeom>
          <a:solidFill>
            <a:srgbClr val="8FCADD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37" name="AutoShape 310"/>
          <p:cNvSpPr>
            <a:spLocks noChangeArrowheads="1"/>
          </p:cNvSpPr>
          <p:nvPr/>
        </p:nvSpPr>
        <p:spPr bwMode="auto">
          <a:xfrm>
            <a:off x="5644992" y="2211075"/>
            <a:ext cx="882650" cy="3751263"/>
          </a:xfrm>
          <a:prstGeom prst="roundRect">
            <a:avLst>
              <a:gd name="adj" fmla="val 16667"/>
            </a:avLst>
          </a:prstGeom>
          <a:solidFill>
            <a:srgbClr val="C7636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9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en-US" sz="9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9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9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38" name="AutoShape 310"/>
          <p:cNvSpPr>
            <a:spLocks noChangeArrowheads="1"/>
          </p:cNvSpPr>
          <p:nvPr/>
        </p:nvSpPr>
        <p:spPr bwMode="auto">
          <a:xfrm>
            <a:off x="4813144" y="2211075"/>
            <a:ext cx="800100" cy="3751263"/>
          </a:xfrm>
          <a:prstGeom prst="roundRect">
            <a:avLst>
              <a:gd name="adj" fmla="val 16667"/>
            </a:avLst>
          </a:prstGeom>
          <a:solidFill>
            <a:srgbClr val="E1D719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endParaRPr lang="en-US" sz="9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1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1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1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1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1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1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1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1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1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1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1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1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1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1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900" b="1" kern="0" dirty="0">
              <a:solidFill>
                <a:prstClr val="white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39" name="Abgerundetes Rechteck 62"/>
          <p:cNvSpPr/>
          <p:nvPr/>
        </p:nvSpPr>
        <p:spPr bwMode="auto">
          <a:xfrm>
            <a:off x="7597585" y="2278168"/>
            <a:ext cx="1004918" cy="4129088"/>
          </a:xfrm>
          <a:prstGeom prst="roundRect">
            <a:avLst>
              <a:gd name="adj" fmla="val 8612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2" tIns="45716" rIns="91432" bIns="45716" anchor="ctr"/>
          <a:lstStyle/>
          <a:p>
            <a:pPr algn="ctr">
              <a:defRPr/>
            </a:pPr>
            <a:endParaRPr lang="en-US" sz="1100" b="1" kern="0" dirty="0">
              <a:solidFill>
                <a:sysClr val="windowText" lastClr="000000"/>
              </a:solidFill>
              <a:latin typeface="Calibri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100" b="1" kern="0" dirty="0">
              <a:solidFill>
                <a:sysClr val="windowText" lastClr="000000"/>
              </a:solidFill>
              <a:latin typeface="Calibri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100" b="1" kern="0" dirty="0">
              <a:solidFill>
                <a:sysClr val="windowText" lastClr="000000"/>
              </a:solidFill>
              <a:latin typeface="Calibri"/>
              <a:ea typeface="ＭＳ Ｐゴシック" charset="0"/>
              <a:cs typeface="Arial" pitchFamily="34" charset="0"/>
            </a:endParaRPr>
          </a:p>
        </p:txBody>
      </p:sp>
      <p:sp>
        <p:nvSpPr>
          <p:cNvPr id="140" name="Abgerundetes Rechteck 11"/>
          <p:cNvSpPr/>
          <p:nvPr/>
        </p:nvSpPr>
        <p:spPr bwMode="auto">
          <a:xfrm>
            <a:off x="7594444" y="1586294"/>
            <a:ext cx="1008063" cy="5715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b="1" kern="0" dirty="0">
                <a:solidFill>
                  <a:prstClr val="white"/>
                </a:solidFill>
                <a:latin typeface="Calibri"/>
                <a:ea typeface="ＭＳ Ｐゴシック" charset="0"/>
                <a:cs typeface="Arial" pitchFamily="34" charset="0"/>
              </a:rPr>
              <a:t>Knowledge</a:t>
            </a:r>
            <a:br>
              <a:rPr lang="en-US" sz="900" b="1" kern="0" dirty="0">
                <a:solidFill>
                  <a:prstClr val="white"/>
                </a:solidFill>
                <a:latin typeface="Calibri"/>
                <a:ea typeface="ＭＳ Ｐゴシック" charset="0"/>
                <a:cs typeface="Arial" pitchFamily="34" charset="0"/>
              </a:rPr>
            </a:br>
            <a:r>
              <a:rPr lang="en-US" sz="900" b="1" kern="0" dirty="0">
                <a:solidFill>
                  <a:prstClr val="white"/>
                </a:solidFill>
                <a:latin typeface="Calibri"/>
                <a:ea typeface="ＭＳ Ｐゴシック" charset="0"/>
                <a:cs typeface="Arial" pitchFamily="34" charset="0"/>
              </a:rPr>
              <a:t>Sharing &amp; People Development</a:t>
            </a:r>
          </a:p>
        </p:txBody>
      </p:sp>
      <p:sp>
        <p:nvSpPr>
          <p:cNvPr id="141" name="AutoShape 341"/>
          <p:cNvSpPr>
            <a:spLocks noChangeArrowheads="1"/>
          </p:cNvSpPr>
          <p:nvPr/>
        </p:nvSpPr>
        <p:spPr bwMode="auto">
          <a:xfrm>
            <a:off x="7667463" y="2229239"/>
            <a:ext cx="863600" cy="4063754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endParaRPr lang="en-US" sz="1000" b="1" kern="0" dirty="0">
              <a:solidFill>
                <a:sysClr val="window" lastClr="FFFFFF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42" name="AutoShape 340"/>
          <p:cNvSpPr>
            <a:spLocks noChangeArrowheads="1"/>
          </p:cNvSpPr>
          <p:nvPr/>
        </p:nvSpPr>
        <p:spPr bwMode="auto">
          <a:xfrm>
            <a:off x="2829471" y="2211071"/>
            <a:ext cx="862013" cy="4105672"/>
          </a:xfrm>
          <a:prstGeom prst="roundRect">
            <a:avLst>
              <a:gd name="adj" fmla="val 16667"/>
            </a:avLst>
          </a:prstGeom>
          <a:solidFill>
            <a:srgbClr val="4F81BD">
              <a:lumMod val="75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43" name="Abgerundetes Rechteck 6"/>
          <p:cNvSpPr/>
          <p:nvPr/>
        </p:nvSpPr>
        <p:spPr bwMode="auto">
          <a:xfrm>
            <a:off x="1727044" y="2229238"/>
            <a:ext cx="935038" cy="4087504"/>
          </a:xfrm>
          <a:prstGeom prst="roundRect">
            <a:avLst/>
          </a:prstGeom>
          <a:solidFill>
            <a:srgbClr val="8AAC46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prstClr val="white"/>
              </a:solidFill>
              <a:latin typeface="Calibri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fr-FR" sz="1000" kern="0" dirty="0">
              <a:solidFill>
                <a:prstClr val="white"/>
              </a:solidFill>
              <a:latin typeface="Calibri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endParaRPr lang="fr-FR" sz="900" kern="0" dirty="0">
              <a:solidFill>
                <a:prstClr val="white"/>
              </a:solidFill>
              <a:latin typeface="Calibri"/>
              <a:ea typeface="ＭＳ Ｐゴシック" charset="0"/>
              <a:cs typeface="Arial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 bwMode="auto">
          <a:xfrm>
            <a:off x="685800" y="6356352"/>
            <a:ext cx="3234268" cy="314970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KEY: Black = GS1 Engagement (existing) </a:t>
            </a:r>
          </a:p>
        </p:txBody>
      </p:sp>
      <p:pic>
        <p:nvPicPr>
          <p:cNvPr id="145" name="Image 14" descr="sustainabilit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150940"/>
            <a:ext cx="4064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Image 15" descr="emergingtrend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15887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Image 16" descr="healthandwellnes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115252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Image 17" descr="knowledgesharingandpeopledevelopmen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115252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Image 18" descr="operationalexcellenc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15252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TextBox 149"/>
          <p:cNvSpPr txBox="1"/>
          <p:nvPr/>
        </p:nvSpPr>
        <p:spPr bwMode="auto">
          <a:xfrm>
            <a:off x="6432550" y="4945064"/>
            <a:ext cx="1104900" cy="600160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libri" pitchFamily="34" charset="0"/>
                <a:ea typeface="ＭＳ Ｐゴシック" charset="0"/>
              </a:rPr>
              <a:t> Global Upstream Initiative (GUSI)</a:t>
            </a:r>
          </a:p>
        </p:txBody>
      </p:sp>
      <p:sp>
        <p:nvSpPr>
          <p:cNvPr id="151" name="TextBox 150"/>
          <p:cNvSpPr txBox="1"/>
          <p:nvPr/>
        </p:nvSpPr>
        <p:spPr bwMode="auto">
          <a:xfrm>
            <a:off x="6584296" y="4449763"/>
            <a:ext cx="760136" cy="430883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libri" pitchFamily="34" charset="0"/>
                <a:ea typeface="ＭＳ Ｐゴシック" charset="0"/>
              </a:rPr>
              <a:t> Global </a:t>
            </a:r>
          </a:p>
          <a:p>
            <a:pPr algn="ctr"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libri" pitchFamily="34" charset="0"/>
                <a:ea typeface="ＭＳ Ｐゴシック" charset="0"/>
              </a:rPr>
              <a:t>Scorecard</a:t>
            </a:r>
          </a:p>
        </p:txBody>
      </p:sp>
      <p:sp>
        <p:nvSpPr>
          <p:cNvPr id="152" name="TextBox 151"/>
          <p:cNvSpPr txBox="1"/>
          <p:nvPr/>
        </p:nvSpPr>
        <p:spPr bwMode="auto">
          <a:xfrm>
            <a:off x="6510340" y="3502026"/>
            <a:ext cx="904875" cy="938714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libri" pitchFamily="34" charset="0"/>
                <a:ea typeface="ＭＳ Ｐゴシック" charset="0"/>
              </a:rPr>
              <a:t> Trading Partners Performance Measure</a:t>
            </a:r>
          </a:p>
          <a:p>
            <a:pPr algn="ctr"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libri" pitchFamily="34" charset="0"/>
                <a:ea typeface="ＭＳ Ｐゴシック" charset="0"/>
              </a:rPr>
              <a:t>(TPPM)</a:t>
            </a:r>
          </a:p>
        </p:txBody>
      </p:sp>
      <p:sp>
        <p:nvSpPr>
          <p:cNvPr id="153" name="TextBox 152"/>
          <p:cNvSpPr txBox="1"/>
          <p:nvPr/>
        </p:nvSpPr>
        <p:spPr bwMode="auto">
          <a:xfrm>
            <a:off x="4743450" y="4959352"/>
            <a:ext cx="954088" cy="862013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libri" pitchFamily="34" charset="0"/>
                <a:ea typeface="ＭＳ Ｐゴシック" charset="0"/>
              </a:rPr>
              <a:t> Business</a:t>
            </a:r>
          </a:p>
          <a:p>
            <a:pPr algn="ctr"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libri" pitchFamily="34" charset="0"/>
                <a:ea typeface="ＭＳ Ｐゴシック" charset="0"/>
              </a:rPr>
              <a:t>Information Needs Group</a:t>
            </a:r>
          </a:p>
          <a:p>
            <a:pPr algn="ctr">
              <a:defRPr/>
            </a:pPr>
            <a:endParaRPr lang="en-US" sz="600" b="1" kern="0" dirty="0">
              <a:solidFill>
                <a:sysClr val="windowText" lastClr="000000"/>
              </a:solidFill>
              <a:latin typeface="Calibri" pitchFamily="34" charset="0"/>
              <a:ea typeface="ＭＳ Ｐゴシック" charset="0"/>
            </a:endParaRPr>
          </a:p>
          <a:p>
            <a:pPr algn="ctr"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libri" pitchFamily="34" charset="0"/>
                <a:ea typeface="ＭＳ Ｐゴシック" charset="0"/>
              </a:rPr>
              <a:t>(BING)</a:t>
            </a:r>
          </a:p>
        </p:txBody>
      </p:sp>
      <p:sp>
        <p:nvSpPr>
          <p:cNvPr id="154" name="TextBox 153"/>
          <p:cNvSpPr txBox="1"/>
          <p:nvPr/>
        </p:nvSpPr>
        <p:spPr bwMode="auto">
          <a:xfrm>
            <a:off x="5645150" y="6030913"/>
            <a:ext cx="1190625" cy="246062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1000" kern="0" dirty="0">
                <a:solidFill>
                  <a:sysClr val="window" lastClr="FFFFFF"/>
                </a:solidFill>
                <a:latin typeface="Calibri" pitchFamily="34" charset="0"/>
                <a:ea typeface="ＭＳ Ｐゴシック" charset="0"/>
              </a:rPr>
              <a:t>Prepare our People</a:t>
            </a:r>
          </a:p>
        </p:txBody>
      </p:sp>
      <p:sp>
        <p:nvSpPr>
          <p:cNvPr id="155" name="TextBox 154"/>
          <p:cNvSpPr txBox="1"/>
          <p:nvPr/>
        </p:nvSpPr>
        <p:spPr bwMode="auto">
          <a:xfrm>
            <a:off x="5610227" y="4946651"/>
            <a:ext cx="1035050" cy="876300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 pitchFamily="34" charset="0"/>
                <a:ea typeface="ＭＳ Ｐゴシック" charset="0"/>
              </a:rPr>
              <a:t> Next Generation Product Identification </a:t>
            </a:r>
            <a:r>
              <a:rPr lang="en-US" sz="1100" b="1" kern="0" dirty="0">
                <a:solidFill>
                  <a:sysClr val="windowText" lastClr="000000"/>
                </a:solidFill>
                <a:latin typeface="Calibri" pitchFamily="34" charset="0"/>
                <a:ea typeface="ＭＳ Ｐゴシック" charset="0"/>
              </a:rPr>
              <a:t>(NGPI)</a:t>
            </a:r>
          </a:p>
        </p:txBody>
      </p:sp>
      <p:sp>
        <p:nvSpPr>
          <p:cNvPr id="161" name="TextBox 160"/>
          <p:cNvSpPr txBox="1"/>
          <p:nvPr/>
        </p:nvSpPr>
        <p:spPr bwMode="auto">
          <a:xfrm>
            <a:off x="5592764" y="3190877"/>
            <a:ext cx="1012825" cy="400050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0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 Cloud Computing</a:t>
            </a:r>
          </a:p>
        </p:txBody>
      </p:sp>
      <p:sp>
        <p:nvSpPr>
          <p:cNvPr id="162" name="TextBox 161"/>
          <p:cNvSpPr txBox="1"/>
          <p:nvPr/>
        </p:nvSpPr>
        <p:spPr bwMode="auto">
          <a:xfrm>
            <a:off x="1660527" y="3171825"/>
            <a:ext cx="1076325" cy="554038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0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 Sustainability Measurement</a:t>
            </a:r>
          </a:p>
          <a:p>
            <a:pPr algn="ctr">
              <a:defRPr/>
            </a:pPr>
            <a:r>
              <a:rPr lang="en-US" sz="10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- CO2 footprint</a:t>
            </a:r>
          </a:p>
        </p:txBody>
      </p:sp>
      <p:sp>
        <p:nvSpPr>
          <p:cNvPr id="163" name="TextBox 162"/>
          <p:cNvSpPr txBox="1"/>
          <p:nvPr/>
        </p:nvSpPr>
        <p:spPr bwMode="auto">
          <a:xfrm>
            <a:off x="1655765" y="3725864"/>
            <a:ext cx="1076325" cy="7080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0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 SC Hot Spots</a:t>
            </a:r>
          </a:p>
          <a:p>
            <a:pPr algn="ctr">
              <a:defRPr/>
            </a:pPr>
            <a:r>
              <a:rPr lang="en-US" sz="10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- Deforestation </a:t>
            </a:r>
          </a:p>
          <a:p>
            <a:pPr algn="ctr">
              <a:defRPr/>
            </a:pPr>
            <a:r>
              <a:rPr lang="en-US" sz="10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- Refrigeration (GHG)</a:t>
            </a:r>
          </a:p>
        </p:txBody>
      </p:sp>
      <p:sp>
        <p:nvSpPr>
          <p:cNvPr id="164" name="TextBox 163"/>
          <p:cNvSpPr txBox="1"/>
          <p:nvPr/>
        </p:nvSpPr>
        <p:spPr bwMode="auto">
          <a:xfrm>
            <a:off x="1662115" y="2317751"/>
            <a:ext cx="1076325" cy="600156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Climate Change Initiatives</a:t>
            </a:r>
          </a:p>
        </p:txBody>
      </p:sp>
      <p:sp>
        <p:nvSpPr>
          <p:cNvPr id="165" name="TextBox 164"/>
          <p:cNvSpPr txBox="1"/>
          <p:nvPr/>
        </p:nvSpPr>
        <p:spPr bwMode="auto">
          <a:xfrm>
            <a:off x="1577975" y="5375277"/>
            <a:ext cx="1162050" cy="7080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000" b="1" kern="0" dirty="0">
                <a:solidFill>
                  <a:srgbClr val="000000"/>
                </a:solidFill>
                <a:latin typeface="Calibri" pitchFamily="34" charset="0"/>
                <a:ea typeface="ＭＳ Ｐゴシック" charset="0"/>
              </a:rPr>
              <a:t> Common Language</a:t>
            </a:r>
          </a:p>
          <a:p>
            <a:pPr algn="ctr">
              <a:defRPr/>
            </a:pPr>
            <a:r>
              <a:rPr lang="en-US" sz="1000" b="1" kern="0" dirty="0">
                <a:solidFill>
                  <a:srgbClr val="000000"/>
                </a:solidFill>
                <a:latin typeface="Calibri" pitchFamily="34" charset="0"/>
                <a:ea typeface="ＭＳ Ｐゴシック" charset="0"/>
              </a:rPr>
              <a:t>- Global Packaging Project (GPP)</a:t>
            </a:r>
          </a:p>
        </p:txBody>
      </p:sp>
      <p:sp>
        <p:nvSpPr>
          <p:cNvPr id="166" name="TextBox 165"/>
          <p:cNvSpPr txBox="1"/>
          <p:nvPr/>
        </p:nvSpPr>
        <p:spPr bwMode="auto">
          <a:xfrm>
            <a:off x="3749675" y="2317752"/>
            <a:ext cx="982663" cy="60007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Health &amp; Wellness Initiative</a:t>
            </a:r>
          </a:p>
        </p:txBody>
      </p:sp>
      <p:sp>
        <p:nvSpPr>
          <p:cNvPr id="167" name="TextBox 166"/>
          <p:cNvSpPr txBox="1"/>
          <p:nvPr/>
        </p:nvSpPr>
        <p:spPr bwMode="auto">
          <a:xfrm>
            <a:off x="673100" y="2317752"/>
            <a:ext cx="982663" cy="430213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Future Value Chain</a:t>
            </a:r>
          </a:p>
        </p:txBody>
      </p:sp>
      <p:sp>
        <p:nvSpPr>
          <p:cNvPr id="168" name="TextBox 167"/>
          <p:cNvSpPr txBox="1"/>
          <p:nvPr/>
        </p:nvSpPr>
        <p:spPr bwMode="auto">
          <a:xfrm>
            <a:off x="875020" y="3214688"/>
            <a:ext cx="561364" cy="261606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libri" pitchFamily="34" charset="0"/>
                <a:ea typeface="ＭＳ Ｐゴシック" charset="0"/>
              </a:rPr>
              <a:t>B2B2C</a:t>
            </a:r>
          </a:p>
        </p:txBody>
      </p:sp>
      <p:sp>
        <p:nvSpPr>
          <p:cNvPr id="169" name="TextBox 168"/>
          <p:cNvSpPr txBox="1"/>
          <p:nvPr/>
        </p:nvSpPr>
        <p:spPr bwMode="auto">
          <a:xfrm>
            <a:off x="2752727" y="2317752"/>
            <a:ext cx="982663" cy="60007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Global Food Safety Initiative</a:t>
            </a:r>
          </a:p>
        </p:txBody>
      </p:sp>
      <p:sp>
        <p:nvSpPr>
          <p:cNvPr id="170" name="TextBox 169"/>
          <p:cNvSpPr txBox="1"/>
          <p:nvPr/>
        </p:nvSpPr>
        <p:spPr bwMode="auto">
          <a:xfrm>
            <a:off x="2716215" y="5372101"/>
            <a:ext cx="1123950" cy="430883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libri" pitchFamily="34" charset="0"/>
                <a:ea typeface="ＭＳ Ｐゴシック" charset="0"/>
              </a:rPr>
              <a:t>Linked to Traceability</a:t>
            </a:r>
          </a:p>
        </p:txBody>
      </p:sp>
      <p:sp>
        <p:nvSpPr>
          <p:cNvPr id="171" name="TextBox 170"/>
          <p:cNvSpPr txBox="1"/>
          <p:nvPr/>
        </p:nvSpPr>
        <p:spPr bwMode="auto">
          <a:xfrm>
            <a:off x="4743452" y="2317750"/>
            <a:ext cx="982663" cy="723900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Marketing</a:t>
            </a:r>
          </a:p>
          <a:p>
            <a:pPr algn="ctr">
              <a:defRPr/>
            </a:pPr>
            <a:r>
              <a:rPr lang="en-US" sz="10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(Shopper &amp; Consumer insights)</a:t>
            </a:r>
          </a:p>
        </p:txBody>
      </p:sp>
      <p:sp>
        <p:nvSpPr>
          <p:cNvPr id="172" name="TextBox 171"/>
          <p:cNvSpPr txBox="1"/>
          <p:nvPr/>
        </p:nvSpPr>
        <p:spPr bwMode="auto">
          <a:xfrm>
            <a:off x="6500814" y="2282825"/>
            <a:ext cx="982662" cy="723900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Supply Chain</a:t>
            </a:r>
          </a:p>
          <a:p>
            <a:pPr algn="ctr">
              <a:defRPr/>
            </a:pPr>
            <a:r>
              <a:rPr lang="en-US" sz="10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(Delighting the Consumer – acting as One)</a:t>
            </a:r>
          </a:p>
        </p:txBody>
      </p:sp>
      <p:sp>
        <p:nvSpPr>
          <p:cNvPr id="173" name="TextBox 172"/>
          <p:cNvSpPr txBox="1"/>
          <p:nvPr/>
        </p:nvSpPr>
        <p:spPr bwMode="auto">
          <a:xfrm>
            <a:off x="5613400" y="2259013"/>
            <a:ext cx="982663" cy="723900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IT</a:t>
            </a:r>
          </a:p>
          <a:p>
            <a:pPr algn="ctr">
              <a:defRPr/>
            </a:pPr>
            <a:r>
              <a:rPr lang="en-US" sz="10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(Connected Businesses for Consumers)</a:t>
            </a:r>
          </a:p>
        </p:txBody>
      </p:sp>
      <p:sp>
        <p:nvSpPr>
          <p:cNvPr id="174" name="TextBox 173"/>
          <p:cNvSpPr txBox="1"/>
          <p:nvPr/>
        </p:nvSpPr>
        <p:spPr bwMode="auto">
          <a:xfrm>
            <a:off x="6569075" y="3190875"/>
            <a:ext cx="827088" cy="261938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 Future SC</a:t>
            </a:r>
          </a:p>
        </p:txBody>
      </p:sp>
      <p:sp>
        <p:nvSpPr>
          <p:cNvPr id="175" name="TextBox 174"/>
          <p:cNvSpPr txBox="1"/>
          <p:nvPr/>
        </p:nvSpPr>
        <p:spPr bwMode="auto">
          <a:xfrm>
            <a:off x="2717800" y="3160713"/>
            <a:ext cx="1092200" cy="400050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0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 Global Manufacturing</a:t>
            </a:r>
          </a:p>
        </p:txBody>
      </p:sp>
      <p:sp>
        <p:nvSpPr>
          <p:cNvPr id="176" name="TextBox 175"/>
          <p:cNvSpPr txBox="1"/>
          <p:nvPr/>
        </p:nvSpPr>
        <p:spPr bwMode="auto">
          <a:xfrm>
            <a:off x="2717800" y="3543302"/>
            <a:ext cx="1092200" cy="246063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0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 Global Primary</a:t>
            </a:r>
          </a:p>
        </p:txBody>
      </p:sp>
      <p:sp>
        <p:nvSpPr>
          <p:cNvPr id="177" name="TextBox 176"/>
          <p:cNvSpPr txBox="1"/>
          <p:nvPr/>
        </p:nvSpPr>
        <p:spPr bwMode="auto">
          <a:xfrm>
            <a:off x="2708275" y="3771902"/>
            <a:ext cx="1092200" cy="400050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0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 Auditor Competence</a:t>
            </a:r>
          </a:p>
        </p:txBody>
      </p:sp>
      <p:sp>
        <p:nvSpPr>
          <p:cNvPr id="178" name="TextBox 177"/>
          <p:cNvSpPr txBox="1"/>
          <p:nvPr/>
        </p:nvSpPr>
        <p:spPr bwMode="auto">
          <a:xfrm>
            <a:off x="2728913" y="4130677"/>
            <a:ext cx="1092200" cy="400050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0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 Storage &amp; Distribution</a:t>
            </a:r>
          </a:p>
        </p:txBody>
      </p:sp>
      <p:sp>
        <p:nvSpPr>
          <p:cNvPr id="179" name="TextBox 178"/>
          <p:cNvSpPr txBox="1"/>
          <p:nvPr/>
        </p:nvSpPr>
        <p:spPr bwMode="auto">
          <a:xfrm>
            <a:off x="2717800" y="4537077"/>
            <a:ext cx="1092200" cy="246063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0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 Guidance Docs</a:t>
            </a:r>
          </a:p>
        </p:txBody>
      </p:sp>
      <p:sp>
        <p:nvSpPr>
          <p:cNvPr id="180" name="TextBox 179"/>
          <p:cNvSpPr txBox="1"/>
          <p:nvPr/>
        </p:nvSpPr>
        <p:spPr bwMode="auto">
          <a:xfrm>
            <a:off x="2733675" y="4752977"/>
            <a:ext cx="1092200" cy="246063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0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 Regulatory</a:t>
            </a:r>
          </a:p>
        </p:txBody>
      </p:sp>
      <p:sp>
        <p:nvSpPr>
          <p:cNvPr id="181" name="TextBox 180"/>
          <p:cNvSpPr txBox="1"/>
          <p:nvPr/>
        </p:nvSpPr>
        <p:spPr bwMode="auto">
          <a:xfrm>
            <a:off x="2728913" y="5022852"/>
            <a:ext cx="1092200" cy="246063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0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 </a:t>
            </a:r>
            <a:r>
              <a:rPr lang="en-US" sz="9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Communication</a:t>
            </a:r>
          </a:p>
        </p:txBody>
      </p:sp>
      <p:cxnSp>
        <p:nvCxnSpPr>
          <p:cNvPr id="182" name="Straight Connector 181"/>
          <p:cNvCxnSpPr/>
          <p:nvPr/>
        </p:nvCxnSpPr>
        <p:spPr bwMode="auto">
          <a:xfrm flipV="1">
            <a:off x="801688" y="2995613"/>
            <a:ext cx="703262" cy="6350"/>
          </a:xfrm>
          <a:prstGeom prst="line">
            <a:avLst/>
          </a:prstGeom>
          <a:noFill/>
          <a:ln w="25400" cap="flat" cmpd="sng" algn="ctr">
            <a:solidFill>
              <a:srgbClr val="FFFFFF"/>
            </a:solidFill>
            <a:prstDash val="sysDot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3" name="Straight Connector 182"/>
          <p:cNvCxnSpPr/>
          <p:nvPr/>
        </p:nvCxnSpPr>
        <p:spPr bwMode="auto">
          <a:xfrm flipV="1">
            <a:off x="1847850" y="2995613"/>
            <a:ext cx="704850" cy="6350"/>
          </a:xfrm>
          <a:prstGeom prst="line">
            <a:avLst/>
          </a:prstGeom>
          <a:noFill/>
          <a:ln w="25400" cap="flat" cmpd="sng" algn="ctr">
            <a:solidFill>
              <a:srgbClr val="FFFFFF"/>
            </a:solidFill>
            <a:prstDash val="sysDot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4" name="Straight Connector 183"/>
          <p:cNvCxnSpPr/>
          <p:nvPr/>
        </p:nvCxnSpPr>
        <p:spPr bwMode="auto">
          <a:xfrm flipV="1">
            <a:off x="2916238" y="2995613"/>
            <a:ext cx="703262" cy="6350"/>
          </a:xfrm>
          <a:prstGeom prst="line">
            <a:avLst/>
          </a:prstGeom>
          <a:noFill/>
          <a:ln w="25400" cap="flat" cmpd="sng" algn="ctr">
            <a:solidFill>
              <a:srgbClr val="FFFFFF"/>
            </a:solidFill>
            <a:prstDash val="sysDot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5" name="Straight Connector 184"/>
          <p:cNvCxnSpPr/>
          <p:nvPr/>
        </p:nvCxnSpPr>
        <p:spPr bwMode="auto">
          <a:xfrm flipV="1">
            <a:off x="3889377" y="2997202"/>
            <a:ext cx="703263" cy="4763"/>
          </a:xfrm>
          <a:prstGeom prst="line">
            <a:avLst/>
          </a:prstGeom>
          <a:noFill/>
          <a:ln w="25400" cap="flat" cmpd="sng" algn="ctr">
            <a:solidFill>
              <a:srgbClr val="FFFFFF"/>
            </a:solidFill>
            <a:prstDash val="sysDot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6" name="Straight Connector 185"/>
          <p:cNvCxnSpPr/>
          <p:nvPr/>
        </p:nvCxnSpPr>
        <p:spPr bwMode="auto">
          <a:xfrm flipV="1">
            <a:off x="4867277" y="2995613"/>
            <a:ext cx="703263" cy="6350"/>
          </a:xfrm>
          <a:prstGeom prst="line">
            <a:avLst/>
          </a:prstGeom>
          <a:noFill/>
          <a:ln w="25400" cap="flat" cmpd="sng" algn="ctr">
            <a:solidFill>
              <a:srgbClr val="FFFFFF"/>
            </a:solidFill>
            <a:prstDash val="sysDot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7" name="Straight Connector 186"/>
          <p:cNvCxnSpPr/>
          <p:nvPr/>
        </p:nvCxnSpPr>
        <p:spPr bwMode="auto">
          <a:xfrm flipV="1">
            <a:off x="5759452" y="2997202"/>
            <a:ext cx="703263" cy="4763"/>
          </a:xfrm>
          <a:prstGeom prst="line">
            <a:avLst/>
          </a:prstGeom>
          <a:noFill/>
          <a:ln w="25400" cap="flat" cmpd="sng" algn="ctr">
            <a:solidFill>
              <a:srgbClr val="FFFFFF"/>
            </a:solidFill>
            <a:prstDash val="sysDot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8" name="Straight Connector 187"/>
          <p:cNvCxnSpPr/>
          <p:nvPr/>
        </p:nvCxnSpPr>
        <p:spPr bwMode="auto">
          <a:xfrm flipV="1">
            <a:off x="6643688" y="2995613"/>
            <a:ext cx="703262" cy="6350"/>
          </a:xfrm>
          <a:prstGeom prst="line">
            <a:avLst/>
          </a:prstGeom>
          <a:noFill/>
          <a:ln w="25400" cap="flat" cmpd="sng" algn="ctr">
            <a:solidFill>
              <a:srgbClr val="FFFFFF"/>
            </a:solidFill>
            <a:prstDash val="sysDot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9" name="TextBox 188"/>
          <p:cNvSpPr txBox="1"/>
          <p:nvPr/>
        </p:nvSpPr>
        <p:spPr bwMode="auto">
          <a:xfrm>
            <a:off x="3667125" y="3190877"/>
            <a:ext cx="1092200" cy="246063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0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 Aging</a:t>
            </a:r>
          </a:p>
        </p:txBody>
      </p:sp>
      <p:sp>
        <p:nvSpPr>
          <p:cNvPr id="190" name="TextBox 189"/>
          <p:cNvSpPr txBox="1"/>
          <p:nvPr/>
        </p:nvSpPr>
        <p:spPr bwMode="auto">
          <a:xfrm>
            <a:off x="7532690" y="4194175"/>
            <a:ext cx="998537" cy="431800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 Future Leaders</a:t>
            </a:r>
          </a:p>
        </p:txBody>
      </p:sp>
      <p:sp>
        <p:nvSpPr>
          <p:cNvPr id="191" name="TextBox 190"/>
          <p:cNvSpPr txBox="1"/>
          <p:nvPr/>
        </p:nvSpPr>
        <p:spPr bwMode="auto">
          <a:xfrm>
            <a:off x="7454902" y="4776788"/>
            <a:ext cx="1343025" cy="431800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 Knowledge Navigator</a:t>
            </a:r>
          </a:p>
        </p:txBody>
      </p:sp>
      <p:sp>
        <p:nvSpPr>
          <p:cNvPr id="192" name="TextBox 191"/>
          <p:cNvSpPr txBox="1"/>
          <p:nvPr/>
        </p:nvSpPr>
        <p:spPr bwMode="auto">
          <a:xfrm>
            <a:off x="7532688" y="3665540"/>
            <a:ext cx="1000125" cy="430212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 Global Summit</a:t>
            </a:r>
          </a:p>
        </p:txBody>
      </p:sp>
      <p:sp>
        <p:nvSpPr>
          <p:cNvPr id="193" name="TextBox 192"/>
          <p:cNvSpPr txBox="1"/>
          <p:nvPr/>
        </p:nvSpPr>
        <p:spPr bwMode="auto">
          <a:xfrm>
            <a:off x="1620838" y="4448175"/>
            <a:ext cx="1092200" cy="554038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0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 Global Social Compliance Program</a:t>
            </a:r>
          </a:p>
        </p:txBody>
      </p:sp>
      <p:sp>
        <p:nvSpPr>
          <p:cNvPr id="194" name="TextBox 193"/>
          <p:cNvSpPr txBox="1"/>
          <p:nvPr/>
        </p:nvSpPr>
        <p:spPr bwMode="auto">
          <a:xfrm>
            <a:off x="7635875" y="2259013"/>
            <a:ext cx="982663" cy="430212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People Initiatives</a:t>
            </a:r>
          </a:p>
        </p:txBody>
      </p:sp>
      <p:cxnSp>
        <p:nvCxnSpPr>
          <p:cNvPr id="195" name="Straight Connector 194"/>
          <p:cNvCxnSpPr/>
          <p:nvPr/>
        </p:nvCxnSpPr>
        <p:spPr bwMode="auto">
          <a:xfrm flipV="1">
            <a:off x="7770813" y="2992438"/>
            <a:ext cx="703262" cy="6350"/>
          </a:xfrm>
          <a:prstGeom prst="line">
            <a:avLst/>
          </a:prstGeom>
          <a:noFill/>
          <a:ln w="25400" cap="flat" cmpd="sng" algn="ctr">
            <a:solidFill>
              <a:srgbClr val="FFFFFF"/>
            </a:solidFill>
            <a:prstDash val="sysDot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6" name="TextBox 195"/>
          <p:cNvSpPr txBox="1"/>
          <p:nvPr/>
        </p:nvSpPr>
        <p:spPr bwMode="auto">
          <a:xfrm>
            <a:off x="7607301" y="3146425"/>
            <a:ext cx="1000125" cy="430213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 pitchFamily="34" charset="0"/>
                <a:ea typeface="ＭＳ Ｐゴシック" charset="0"/>
              </a:rPr>
              <a:t> People Development</a:t>
            </a:r>
          </a:p>
        </p:txBody>
      </p:sp>
    </p:spTree>
    <p:extLst>
      <p:ext uri="{BB962C8B-B14F-4D97-AF65-F5344CB8AC3E}">
        <p14:creationId xmlns:p14="http://schemas.microsoft.com/office/powerpoint/2010/main" val="4286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826" y="384394"/>
            <a:ext cx="6898414" cy="935998"/>
          </a:xfrm>
        </p:spPr>
        <p:txBody>
          <a:bodyPr/>
          <a:lstStyle/>
          <a:p>
            <a:r>
              <a:rPr lang="en-GB" dirty="0"/>
              <a:t>Next Generation Product </a:t>
            </a:r>
            <a:r>
              <a:rPr lang="en-GB" dirty="0" smtClean="0"/>
              <a:t>Identification (NGPI)</a:t>
            </a:r>
            <a:endParaRPr lang="en-US" dirty="0"/>
          </a:p>
        </p:txBody>
      </p:sp>
      <p:pic>
        <p:nvPicPr>
          <p:cNvPr id="51" name="Image 6" descr="official_forum_logo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84" y="437630"/>
            <a:ext cx="2106180" cy="70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5900" y="1549485"/>
            <a:ext cx="2112963" cy="4570600"/>
            <a:chOff x="215900" y="1755680"/>
            <a:chExt cx="2112963" cy="4570600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215900" y="1755680"/>
              <a:ext cx="2078038" cy="4570600"/>
            </a:xfrm>
            <a:prstGeom prst="roundRect">
              <a:avLst>
                <a:gd name="adj" fmla="val 8918"/>
              </a:avLst>
            </a:prstGeom>
            <a:solidFill>
              <a:srgbClr val="FFFFFF"/>
            </a:solidFill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62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C9126"/>
                </a:buClr>
                <a:defRPr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215900" y="1763353"/>
              <a:ext cx="2112963" cy="1282700"/>
            </a:xfrm>
            <a:prstGeom prst="roundRect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54" name="Picture 11" descr="http://www.eload.net/files/AllSymbols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75" y="3460093"/>
              <a:ext cx="1988112" cy="62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12" descr="https://encrypted-tbn3.gstatic.com/images?q=tbn:ANd9GcTaatv6kjqES7sPplAdEC2QNEHx-IDtqy9sSddI8vCCQVkRBtw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401" y="4134422"/>
              <a:ext cx="725372" cy="83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3" descr="https://encrypted-tbn1.gstatic.com/images?q=tbn:ANd9GcSGaZL6oU4Ba4r6jQyfOMyc8OuE2NHBUTdA2z9thX_kzPAAR4RH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87" t="28050" r="8961" b="9978"/>
            <a:stretch>
              <a:fillRect/>
            </a:stretch>
          </p:blipFill>
          <p:spPr bwMode="auto">
            <a:xfrm>
              <a:off x="1493173" y="4971619"/>
              <a:ext cx="754601" cy="67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4" descr="https://encrypted-tbn0.gstatic.com/images?q=tbn:ANd9GcTvpg_Vr2DvF1YmObT1gWIeZq0n69tKLSzjc-pUYT7WYSn6l8WVQ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937" y="5720828"/>
              <a:ext cx="674688" cy="35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5" descr="https://encrypted-tbn3.gstatic.com/images?q=tbn:ANd9GcT_ngtjRMyvnuHGf8jHAKvHfRpMaD0u_U64dSHG5lxXMSl36nPvcQ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35" y="4063619"/>
              <a:ext cx="1198746" cy="2064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18"/>
            <p:cNvSpPr txBox="1">
              <a:spLocks noChangeArrowheads="1"/>
            </p:cNvSpPr>
            <p:nvPr/>
          </p:nvSpPr>
          <p:spPr bwMode="auto">
            <a:xfrm>
              <a:off x="223820" y="1906672"/>
              <a:ext cx="206488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</a:pPr>
              <a:r>
                <a:rPr lang="en-US" sz="2400" dirty="0">
                  <a:solidFill>
                    <a:srgbClr val="FFFFFF"/>
                  </a:solidFill>
                  <a:ea typeface="ＭＳ Ｐゴシック" charset="0"/>
                </a:rPr>
                <a:t>More consumer information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14590" y="1541923"/>
            <a:ext cx="2090737" cy="4570600"/>
            <a:chOff x="2414588" y="1748118"/>
            <a:chExt cx="2090737" cy="4570600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2414588" y="1748118"/>
              <a:ext cx="2079625" cy="4570600"/>
            </a:xfrm>
            <a:prstGeom prst="roundRect">
              <a:avLst>
                <a:gd name="adj" fmla="val 8918"/>
              </a:avLst>
            </a:prstGeom>
            <a:solidFill>
              <a:srgbClr val="FFFFFF"/>
            </a:solidFill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62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C9126"/>
                </a:buClr>
                <a:defRPr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pic>
          <p:nvPicPr>
            <p:cNvPr id="62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" r="7112" b="11507"/>
            <a:stretch>
              <a:fillRect/>
            </a:stretch>
          </p:blipFill>
          <p:spPr bwMode="auto">
            <a:xfrm>
              <a:off x="2643229" y="3473741"/>
              <a:ext cx="1621696" cy="2613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ounded Rectangle 62"/>
            <p:cNvSpPr/>
            <p:nvPr/>
          </p:nvSpPr>
          <p:spPr bwMode="auto">
            <a:xfrm>
              <a:off x="2425700" y="1763353"/>
              <a:ext cx="2079625" cy="1282700"/>
            </a:xfrm>
            <a:prstGeom prst="roundRect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4" name="TextBox 27"/>
            <p:cNvSpPr txBox="1">
              <a:spLocks noChangeArrowheads="1"/>
            </p:cNvSpPr>
            <p:nvPr/>
          </p:nvSpPr>
          <p:spPr bwMode="auto">
            <a:xfrm>
              <a:off x="2439052" y="1963787"/>
              <a:ext cx="2066273" cy="65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</a:pPr>
              <a:r>
                <a:rPr lang="en-US" sz="2400">
                  <a:solidFill>
                    <a:srgbClr val="FFFFFF"/>
                  </a:solidFill>
                  <a:ea typeface="ＭＳ Ｐゴシック" charset="0"/>
                </a:rPr>
                <a:t>Accurate data; mobile/on-line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54815" y="1532958"/>
            <a:ext cx="2103437" cy="4570600"/>
            <a:chOff x="6754813" y="1739153"/>
            <a:chExt cx="2103437" cy="4570600"/>
          </a:xfrm>
        </p:grpSpPr>
        <p:sp>
          <p:nvSpPr>
            <p:cNvPr id="66" name="Rounded Rectangle 65"/>
            <p:cNvSpPr/>
            <p:nvPr/>
          </p:nvSpPr>
          <p:spPr bwMode="auto">
            <a:xfrm>
              <a:off x="6754813" y="1739153"/>
              <a:ext cx="2078037" cy="4570600"/>
            </a:xfrm>
            <a:prstGeom prst="roundRect">
              <a:avLst>
                <a:gd name="adj" fmla="val 8918"/>
              </a:avLst>
            </a:prstGeom>
            <a:solidFill>
              <a:srgbClr val="FFFFFF"/>
            </a:solidFill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62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C9126"/>
                </a:buClr>
                <a:defRPr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pic>
          <p:nvPicPr>
            <p:cNvPr id="67" name="Picture 10" descr="https://encrypted-tbn0.gstatic.com/images?q=tbn:ANd9GcQxrrVA_tSXwYhrwLIWNSjT1k3Yzvu0aKzpu1i7yergg5RWpkGsX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911" y="3557588"/>
              <a:ext cx="2039827" cy="258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ounded Rectangle 67"/>
            <p:cNvSpPr/>
            <p:nvPr/>
          </p:nvSpPr>
          <p:spPr bwMode="auto">
            <a:xfrm>
              <a:off x="6769100" y="1763353"/>
              <a:ext cx="2079625" cy="1282700"/>
            </a:xfrm>
            <a:prstGeom prst="roundRect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9" name="TextBox 29"/>
            <p:cNvSpPr txBox="1">
              <a:spLocks noChangeArrowheads="1"/>
            </p:cNvSpPr>
            <p:nvPr/>
          </p:nvSpPr>
          <p:spPr bwMode="auto">
            <a:xfrm>
              <a:off x="6794611" y="1861778"/>
              <a:ext cx="2063639" cy="121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</a:pPr>
              <a:r>
                <a:rPr lang="en-US" sz="2400">
                  <a:solidFill>
                    <a:srgbClr val="FFFFFF"/>
                  </a:solidFill>
                  <a:ea typeface="ＭＳ Ｐゴシック" charset="0"/>
                </a:rPr>
                <a:t>Strive towards minimal disruption to POS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91050" y="1546218"/>
            <a:ext cx="2078038" cy="4570600"/>
            <a:chOff x="4591050" y="1752413"/>
            <a:chExt cx="2078038" cy="4570600"/>
          </a:xfrm>
        </p:grpSpPr>
        <p:sp>
          <p:nvSpPr>
            <p:cNvPr id="70" name="Rounded Rectangle 69"/>
            <p:cNvSpPr/>
            <p:nvPr/>
          </p:nvSpPr>
          <p:spPr bwMode="auto">
            <a:xfrm>
              <a:off x="4591050" y="1752413"/>
              <a:ext cx="2078038" cy="4570600"/>
            </a:xfrm>
            <a:prstGeom prst="roundRect">
              <a:avLst>
                <a:gd name="adj" fmla="val 8918"/>
              </a:avLst>
            </a:prstGeom>
            <a:solidFill>
              <a:srgbClr val="FFFFFF"/>
            </a:solidFill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62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C9126"/>
                </a:buClr>
                <a:defRPr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  <p:pic>
          <p:nvPicPr>
            <p:cNvPr id="71" name="Picture 12" descr="https://encrypted-tbn3.gstatic.com/images?q=tbn:ANd9GcRyF6SCEorFuqs5gmDpqoJtbpEcRSGqTBpOg6gEM-E6XpZosHQU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3557588"/>
              <a:ext cx="2078038" cy="256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Rounded Rectangle 71"/>
            <p:cNvSpPr/>
            <p:nvPr/>
          </p:nvSpPr>
          <p:spPr bwMode="auto">
            <a:xfrm>
              <a:off x="4591050" y="1763353"/>
              <a:ext cx="2078038" cy="1282700"/>
            </a:xfrm>
            <a:prstGeom prst="roundRect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3" name="TextBox 31"/>
            <p:cNvSpPr txBox="1">
              <a:spLocks noChangeArrowheads="1"/>
            </p:cNvSpPr>
            <p:nvPr/>
          </p:nvSpPr>
          <p:spPr bwMode="auto">
            <a:xfrm>
              <a:off x="4591050" y="1872890"/>
              <a:ext cx="2078038" cy="121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ct val="75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FC9126"/>
                </a:buClr>
              </a:pPr>
              <a:r>
                <a:rPr lang="en-US" sz="2400">
                  <a:solidFill>
                    <a:srgbClr val="FFFFFF"/>
                  </a:solidFill>
                  <a:ea typeface="ＭＳ Ｐゴシック" charset="0"/>
                </a:rPr>
                <a:t>Strive towards minimal disruption to supply chain</a:t>
              </a:r>
            </a:p>
          </p:txBody>
        </p:sp>
        <p:pic>
          <p:nvPicPr>
            <p:cNvPr id="74" name="Picture 14" descr="https://encrypted-tbn0.gstatic.com/images?q=tbn:ANd9GcSY76jalubUJ_JLZ2BE-YG1rsJ5pmDzWslgLuIobZcOM5VQKl2Z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800" y="3573463"/>
              <a:ext cx="582613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00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IE in Foodservice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800" y="1524002"/>
            <a:ext cx="8172000" cy="484293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GB" dirty="0" smtClean="0"/>
              <a:t>Coordinated MO engagement</a:t>
            </a:r>
          </a:p>
          <a:p>
            <a:pPr lvl="1"/>
            <a:r>
              <a:rPr lang="en-GB" sz="1800" dirty="0"/>
              <a:t>Share best practices and experiences</a:t>
            </a:r>
          </a:p>
          <a:p>
            <a:pPr lvl="1"/>
            <a:r>
              <a:rPr lang="en-GB" sz="1800" dirty="0"/>
              <a:t>MO Interest Group for Foodservice with GO coordination</a:t>
            </a:r>
          </a:p>
          <a:p>
            <a:pPr marL="857176" lvl="2" indent="0">
              <a:buNone/>
            </a:pPr>
            <a:r>
              <a:rPr lang="en-GB" sz="1600" i="1" dirty="0"/>
              <a:t>Quarterly calls to learn and leverage</a:t>
            </a:r>
          </a:p>
          <a:p>
            <a:pPr marL="857176" lvl="2" indent="0">
              <a:buNone/>
            </a:pPr>
            <a:r>
              <a:rPr lang="en-GB" sz="1600" i="1" dirty="0"/>
              <a:t>Foodservice Engagement Starter Kit</a:t>
            </a:r>
          </a:p>
          <a:p>
            <a:pPr>
              <a:buFont typeface="Wingdings" charset="2"/>
              <a:buChar char="ü"/>
            </a:pPr>
            <a:endParaRPr lang="en-GB" dirty="0" smtClean="0"/>
          </a:p>
          <a:p>
            <a:pPr>
              <a:buFont typeface="Wingdings" charset="2"/>
              <a:buChar char="ü"/>
            </a:pPr>
            <a:r>
              <a:rPr lang="en-GB" dirty="0" smtClean="0"/>
              <a:t>Our approach</a:t>
            </a:r>
            <a:endParaRPr lang="en-GB" dirty="0"/>
          </a:p>
          <a:p>
            <a:pPr marL="857176" lvl="1" indent="-457162">
              <a:buFont typeface="+mj-lt"/>
              <a:buAutoNum type="arabicPeriod"/>
            </a:pPr>
            <a:r>
              <a:rPr lang="en-GB" sz="1800" dirty="0"/>
              <a:t>Lay the foundation</a:t>
            </a:r>
            <a:endParaRPr lang="en-GB" sz="1600" i="1" dirty="0"/>
          </a:p>
          <a:p>
            <a:pPr marL="857176" lvl="1" indent="-457162">
              <a:buFont typeface="+mj-lt"/>
              <a:buAutoNum type="arabicPeriod"/>
            </a:pPr>
            <a:r>
              <a:rPr lang="en-GB" sz="1800" dirty="0"/>
              <a:t>Begin product information sharing</a:t>
            </a:r>
          </a:p>
          <a:p>
            <a:pPr marL="857176" lvl="1" indent="-457162">
              <a:buFont typeface="+mj-lt"/>
              <a:buAutoNum type="arabicPeriod"/>
            </a:pPr>
            <a:r>
              <a:rPr lang="en-GB" sz="1800" dirty="0"/>
              <a:t>Establish e-commerce business transactions</a:t>
            </a:r>
          </a:p>
        </p:txBody>
      </p:sp>
      <p:pic>
        <p:nvPicPr>
          <p:cNvPr id="6" name="Picture 5" descr="Screen shot 2013-01-06 at 12.44.2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45" y="5155615"/>
            <a:ext cx="5024924" cy="1299549"/>
          </a:xfrm>
          <a:prstGeom prst="rect">
            <a:avLst/>
          </a:prstGeom>
          <a:ln w="6350" cmpd="sng">
            <a:solidFill>
              <a:schemeClr val="bg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https://encrypted-tbn3.gstatic.com/images?q=tbn:ANd9GcSokv8uHSXJgdR9sw4L4_Dke4u435fBexuPBJ8wr3G4GFVEllqVn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75" y="621951"/>
            <a:ext cx="1363450" cy="136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1.gstatic.com/images?q=tbn:ANd9GcTblTrEoqa8EtFhnP5XuiGzxiT0V95rmAItv7WceUxBYfYMG9kvU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46" y="2864097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encrypted-tbn2.gstatic.com/images?q=tbn:ANd9GcRiEqASF2Y47mxhZGjM0rXVgpnpaqtCU8Bo4d79ZZSJSxrOAZ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46" y="4578598"/>
            <a:ext cx="2695575" cy="186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2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7180" y="311824"/>
            <a:ext cx="6877050" cy="935998"/>
          </a:xfrm>
        </p:spPr>
        <p:txBody>
          <a:bodyPr/>
          <a:lstStyle/>
          <a:p>
            <a:r>
              <a:rPr lang="en-GB" dirty="0" smtClean="0"/>
              <a:t>IE in Fresh Foods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1950" y="1393376"/>
            <a:ext cx="8172000" cy="484293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GB" dirty="0" smtClean="0"/>
              <a:t>Global Industry User Group</a:t>
            </a:r>
          </a:p>
          <a:p>
            <a:pPr lvl="1"/>
            <a:r>
              <a:rPr lang="en-GB" sz="1800" dirty="0"/>
              <a:t>Addressing Business Process Guides</a:t>
            </a:r>
          </a:p>
          <a:p>
            <a:pPr lvl="1"/>
            <a:r>
              <a:rPr lang="en-GB" sz="1800" dirty="0"/>
              <a:t>Working to Reduce Food Waste</a:t>
            </a:r>
          </a:p>
          <a:p>
            <a:pPr lvl="1"/>
            <a:r>
              <a:rPr lang="en-GB" sz="1800" dirty="0"/>
              <a:t>Leveraging best practices and experiences</a:t>
            </a:r>
          </a:p>
          <a:p>
            <a:pPr>
              <a:buFont typeface="Wingdings" charset="2"/>
              <a:buChar char="ü"/>
            </a:pPr>
            <a:endParaRPr lang="en-GB" dirty="0" smtClean="0"/>
          </a:p>
          <a:p>
            <a:pPr>
              <a:buFont typeface="Wingdings" charset="2"/>
              <a:buChar char="ü"/>
            </a:pPr>
            <a:r>
              <a:rPr lang="en-GB" dirty="0" smtClean="0"/>
              <a:t>Industry Group Progress </a:t>
            </a:r>
            <a:endParaRPr lang="en-GB" dirty="0"/>
          </a:p>
          <a:p>
            <a:pPr lvl="1"/>
            <a:r>
              <a:rPr lang="en-US" sz="1800" dirty="0"/>
              <a:t>Fresh Foods Integrated Guide available by June 2013</a:t>
            </a:r>
          </a:p>
          <a:p>
            <a:pPr lvl="1"/>
            <a:r>
              <a:rPr lang="en-US" sz="1800" dirty="0"/>
              <a:t>Fruit &amp; Vegetable Master Data Guideline by June 2013</a:t>
            </a:r>
          </a:p>
          <a:p>
            <a:pPr lvl="1"/>
            <a:r>
              <a:rPr lang="en-US" sz="1800" dirty="0"/>
              <a:t>Fresh Foods Roadmap – Establishing 2013-2014 Priorities                 this Wednesday at the Industry Group Session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1" t="12088" r="33676" b="28358"/>
          <a:stretch/>
        </p:blipFill>
        <p:spPr bwMode="auto">
          <a:xfrm>
            <a:off x="7261889" y="4258927"/>
            <a:ext cx="1662645" cy="231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F:\piotrf\projekty\2012\20120427_seminarium_CGS1\fotos\male\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7225" y="5201435"/>
            <a:ext cx="1838555" cy="1375872"/>
          </a:xfrm>
          <a:prstGeom prst="rect">
            <a:avLst/>
          </a:prstGeom>
          <a:noFill/>
        </p:spPr>
      </p:pic>
      <p:pic>
        <p:nvPicPr>
          <p:cNvPr id="17" name="Picture 25" descr="Fresh Produce in baskets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1216" y="2483509"/>
            <a:ext cx="1603986" cy="157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6" cstate="screen"/>
          <a:srcRect l="3010" t="-398" r="37157"/>
          <a:stretch/>
        </p:blipFill>
        <p:spPr bwMode="auto">
          <a:xfrm>
            <a:off x="3551051" y="5201435"/>
            <a:ext cx="2992488" cy="137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8"/>
          <a:stretch/>
        </p:blipFill>
        <p:spPr>
          <a:xfrm>
            <a:off x="7318125" y="522516"/>
            <a:ext cx="1548050" cy="17079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125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Healthcare – regulatory bodies momentum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F9BD-1E52-D64C-B18B-359DD3253BCC}" type="slidenum">
              <a:rPr lang="en-US" smtClean="0">
                <a:solidFill>
                  <a:srgbClr val="002C6C"/>
                </a:solidFill>
              </a:rPr>
              <a:pPr/>
              <a:t>6</a:t>
            </a:fld>
            <a:endParaRPr lang="en-US">
              <a:solidFill>
                <a:srgbClr val="002C6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07223" y="1582160"/>
            <a:ext cx="5682953" cy="46687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date, regulatory bodies have endorsed </a:t>
            </a:r>
            <a:r>
              <a:rPr lang="en-US" b="1" dirty="0">
                <a:solidFill>
                  <a:schemeClr val="accent2"/>
                </a:solidFill>
              </a:rPr>
              <a:t>GS1 Standards in 65 </a:t>
            </a:r>
            <a:r>
              <a:rPr lang="en-US" b="1" dirty="0" smtClean="0">
                <a:solidFill>
                  <a:schemeClr val="accent2"/>
                </a:solidFill>
              </a:rPr>
              <a:t>countries – </a:t>
            </a:r>
            <a:r>
              <a:rPr lang="en-US" dirty="0"/>
              <a:t>more traction ongoing</a:t>
            </a:r>
          </a:p>
          <a:p>
            <a:endParaRPr lang="en-GB" dirty="0"/>
          </a:p>
          <a:p>
            <a:r>
              <a:rPr lang="en-GB" dirty="0" smtClean="0"/>
              <a:t>McKinsey report “Strength in unity: The promise of global standards in healthcare”</a:t>
            </a:r>
          </a:p>
          <a:p>
            <a:pPr lvl="1">
              <a:buFont typeface="Arial" pitchFamily="34" charset="0"/>
              <a:buChar char="−"/>
            </a:pPr>
            <a:r>
              <a:rPr lang="en-GB" dirty="0" smtClean="0"/>
              <a:t>disseminated </a:t>
            </a:r>
            <a:r>
              <a:rPr lang="en-GB" dirty="0"/>
              <a:t>by GS1 Global </a:t>
            </a:r>
            <a:r>
              <a:rPr lang="en-GB" dirty="0" smtClean="0"/>
              <a:t>Office,GS1 </a:t>
            </a:r>
            <a:r>
              <a:rPr lang="en-GB" dirty="0"/>
              <a:t>Member Organisations and </a:t>
            </a:r>
            <a:r>
              <a:rPr lang="en-GB" dirty="0" smtClean="0"/>
              <a:t>McKinsey</a:t>
            </a:r>
          </a:p>
          <a:p>
            <a:pPr lvl="1">
              <a:buFont typeface="Arial" pitchFamily="34" charset="0"/>
              <a:buChar char="−"/>
            </a:pPr>
            <a:r>
              <a:rPr lang="en-GB" sz="2400" b="1" dirty="0">
                <a:solidFill>
                  <a:schemeClr val="accent2"/>
                </a:solidFill>
                <a:cs typeface="+mn-cs"/>
              </a:rPr>
              <a:t>23 MOs actively promoting </a:t>
            </a:r>
            <a:r>
              <a:rPr lang="en-GB" dirty="0" smtClean="0"/>
              <a:t>and using the </a:t>
            </a:r>
            <a:r>
              <a:rPr lang="en-GB" dirty="0"/>
              <a:t>report</a:t>
            </a:r>
          </a:p>
          <a:p>
            <a:endParaRPr lang="fr-BE" dirty="0" smtClean="0"/>
          </a:p>
          <a:p>
            <a:r>
              <a:rPr lang="fr-BE" b="1" dirty="0">
                <a:solidFill>
                  <a:schemeClr val="accent2"/>
                </a:solidFill>
              </a:rPr>
              <a:t>GS1 Position </a:t>
            </a:r>
            <a:r>
              <a:rPr lang="fr-BE" b="1" dirty="0" err="1">
                <a:solidFill>
                  <a:schemeClr val="accent2"/>
                </a:solidFill>
              </a:rPr>
              <a:t>Paper</a:t>
            </a:r>
            <a:r>
              <a:rPr lang="fr-BE" b="1" dirty="0">
                <a:solidFill>
                  <a:schemeClr val="accent2"/>
                </a:solidFill>
              </a:rPr>
              <a:t> </a:t>
            </a:r>
            <a:r>
              <a:rPr lang="fr-BE" b="1" dirty="0" err="1">
                <a:solidFill>
                  <a:schemeClr val="accent2"/>
                </a:solidFill>
              </a:rPr>
              <a:t>endorsed</a:t>
            </a:r>
            <a:r>
              <a:rPr lang="fr-BE" b="1" dirty="0">
                <a:solidFill>
                  <a:schemeClr val="accent2"/>
                </a:solidFill>
              </a:rPr>
              <a:t> </a:t>
            </a:r>
            <a:r>
              <a:rPr lang="fr-BE" dirty="0" smtClean="0"/>
              <a:t>by </a:t>
            </a:r>
            <a:r>
              <a:rPr lang="fr-BE" smtClean="0"/>
              <a:t>22 global </a:t>
            </a:r>
            <a:r>
              <a:rPr lang="fr-BE" dirty="0" smtClean="0"/>
              <a:t>and local </a:t>
            </a:r>
            <a:r>
              <a:rPr lang="fr-BE" dirty="0" err="1" smtClean="0"/>
              <a:t>users</a:t>
            </a:r>
            <a:endParaRPr lang="fr-B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00" y="1547975"/>
            <a:ext cx="3009142" cy="47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0" y="408778"/>
            <a:ext cx="6877050" cy="935998"/>
          </a:xfrm>
        </p:spPr>
        <p:txBody>
          <a:bodyPr/>
          <a:lstStyle/>
          <a:p>
            <a:r>
              <a:rPr lang="es-US" sz="2800" dirty="0"/>
              <a:t>23rd GS1 </a:t>
            </a:r>
            <a:r>
              <a:rPr lang="es-US" sz="2800" dirty="0" err="1"/>
              <a:t>Healthcare</a:t>
            </a:r>
            <a:r>
              <a:rPr lang="es-US" sz="2800" dirty="0"/>
              <a:t> </a:t>
            </a:r>
            <a:r>
              <a:rPr lang="es-US" sz="2800" dirty="0" err="1"/>
              <a:t>Conference</a:t>
            </a:r>
            <a:r>
              <a:rPr lang="es-US" sz="2800" dirty="0"/>
              <a:t/>
            </a:r>
            <a:br>
              <a:rPr lang="es-US" sz="2800" dirty="0"/>
            </a:br>
            <a:r>
              <a:rPr lang="es-US" sz="2800" dirty="0"/>
              <a:t>Buenos Aires, Argentina – 23-25 </a:t>
            </a:r>
            <a:r>
              <a:rPr lang="es-US" sz="2800" dirty="0" err="1"/>
              <a:t>April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348" y="1547250"/>
            <a:ext cx="5462016" cy="5396208"/>
          </a:xfrm>
        </p:spPr>
        <p:txBody>
          <a:bodyPr>
            <a:noAutofit/>
          </a:bodyPr>
          <a:lstStyle/>
          <a:p>
            <a:pPr lvl="0"/>
            <a:r>
              <a:rPr lang="en-GB" b="1" dirty="0" smtClean="0">
                <a:solidFill>
                  <a:srgbClr val="F26334"/>
                </a:solidFill>
              </a:rPr>
              <a:t>2nd time in LATAM </a:t>
            </a:r>
            <a:r>
              <a:rPr lang="en-GB" dirty="0" smtClean="0"/>
              <a:t>since the inception of GS1 Healthcare</a:t>
            </a:r>
          </a:p>
          <a:p>
            <a:pPr lvl="0"/>
            <a:endParaRPr lang="en-GB" sz="1800" b="1" dirty="0">
              <a:solidFill>
                <a:srgbClr val="F26334"/>
              </a:solidFill>
            </a:endParaRPr>
          </a:p>
          <a:p>
            <a:pPr lvl="0"/>
            <a:r>
              <a:rPr lang="en-GB" b="1" dirty="0" smtClean="0">
                <a:solidFill>
                  <a:srgbClr val="F26334"/>
                </a:solidFill>
              </a:rPr>
              <a:t>Simultaneous translation </a:t>
            </a:r>
            <a:r>
              <a:rPr lang="en-GB" dirty="0" smtClean="0"/>
              <a:t>confirmed</a:t>
            </a:r>
          </a:p>
          <a:p>
            <a:pPr lvl="0"/>
            <a:endParaRPr lang="en-GB" sz="1800" dirty="0"/>
          </a:p>
          <a:p>
            <a:pPr lvl="0"/>
            <a:r>
              <a:rPr lang="en-GB" dirty="0" smtClean="0"/>
              <a:t>Also confirmed as speakers:</a:t>
            </a:r>
          </a:p>
          <a:p>
            <a:pPr lvl="1"/>
            <a:r>
              <a:rPr lang="en-GB" sz="1800" dirty="0"/>
              <a:t>McKinsey &amp; Company</a:t>
            </a:r>
          </a:p>
          <a:p>
            <a:pPr lvl="1"/>
            <a:r>
              <a:rPr lang="en-GB" sz="1800" dirty="0"/>
              <a:t>Representatives from regulatory bodies: USFDA, Argentina, Colombia, Netherlands, </a:t>
            </a:r>
          </a:p>
          <a:p>
            <a:pPr lvl="1"/>
            <a:r>
              <a:rPr lang="en-GB" sz="1800" dirty="0"/>
              <a:t>Global manufacturers: Bayer, GSK, Pfizer</a:t>
            </a:r>
          </a:p>
          <a:p>
            <a:pPr lvl="1"/>
            <a:r>
              <a:rPr lang="en-GB" sz="1800" dirty="0"/>
              <a:t>Distributors, wholesalers: </a:t>
            </a:r>
            <a:r>
              <a:rPr lang="en-GB" sz="1800" dirty="0" err="1"/>
              <a:t>Mc</a:t>
            </a:r>
            <a:r>
              <a:rPr lang="en-GB" sz="1800" dirty="0"/>
              <a:t> </a:t>
            </a:r>
            <a:r>
              <a:rPr lang="en-GB" sz="1800" dirty="0" err="1"/>
              <a:t>Kesson</a:t>
            </a:r>
            <a:r>
              <a:rPr lang="en-GB" sz="1800" dirty="0"/>
              <a:t>, Premier</a:t>
            </a:r>
          </a:p>
          <a:p>
            <a:pPr lvl="1"/>
            <a:r>
              <a:rPr lang="en-GB" sz="1800" dirty="0"/>
              <a:t>Hospitals from Argentina, Brazil, France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8D3AB-EF83-4514-AA8B-DB5BC079D21A}" type="slidenum">
              <a:rPr lang="en-US" smtClean="0">
                <a:solidFill>
                  <a:srgbClr val="002C6C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2C6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42" y="1625561"/>
            <a:ext cx="2909576" cy="4137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5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567" y="462214"/>
            <a:ext cx="6877050" cy="935998"/>
          </a:xfrm>
        </p:spPr>
        <p:txBody>
          <a:bodyPr/>
          <a:lstStyle/>
          <a:p>
            <a:r>
              <a:rPr lang="fr-BE" dirty="0" smtClean="0"/>
              <a:t>Transport &amp; </a:t>
            </a:r>
            <a:r>
              <a:rPr lang="fr-BE" dirty="0" err="1" smtClean="0"/>
              <a:t>Logistics</a:t>
            </a:r>
            <a:r>
              <a:rPr lang="fr-BE" dirty="0" smtClean="0"/>
              <a:t/>
            </a:r>
            <a:br>
              <a:rPr lang="fr-BE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C98D-51BB-AB43-AF4C-89FAA7CC7AC8}" type="slidenum">
              <a:rPr lang="en-US" smtClean="0">
                <a:solidFill>
                  <a:srgbClr val="002C6C"/>
                </a:solidFill>
              </a:rPr>
              <a:pPr/>
              <a:t>8</a:t>
            </a:fld>
            <a:endParaRPr lang="en-US">
              <a:solidFill>
                <a:srgbClr val="002C6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19963" r="35225" b="34458"/>
          <a:stretch/>
        </p:blipFill>
        <p:spPr bwMode="auto">
          <a:xfrm>
            <a:off x="0" y="3045418"/>
            <a:ext cx="9144000" cy="381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1445" y="1737393"/>
            <a:ext cx="8059118" cy="830989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6" rIns="91432" bIns="45716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C6C"/>
                </a:solidFill>
                <a:ea typeface="ＭＳ Ｐゴシック" charset="0"/>
              </a:rPr>
              <a:t>Shippers and Logistic Service Providers </a:t>
            </a:r>
            <a:r>
              <a:rPr lang="en-US" sz="2400" b="1" dirty="0">
                <a:solidFill>
                  <a:srgbClr val="F26334"/>
                </a:solidFill>
                <a:ea typeface="ＭＳ Ｐゴシック" charset="0"/>
              </a:rPr>
              <a:t>need</a:t>
            </a:r>
            <a:r>
              <a:rPr lang="en-US" sz="2400" dirty="0">
                <a:solidFill>
                  <a:srgbClr val="F26334"/>
                </a:solidFill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2C6C"/>
                </a:solidFill>
                <a:ea typeface="ＭＳ Ｐゴシック" charset="0"/>
              </a:rPr>
              <a:t>to know exactly </a:t>
            </a:r>
            <a:r>
              <a:rPr lang="en-US" sz="2400" b="1" dirty="0">
                <a:solidFill>
                  <a:srgbClr val="002C6C"/>
                </a:solidFill>
                <a:ea typeface="ＭＳ Ｐゴシック" charset="0"/>
              </a:rPr>
              <a:t>where</a:t>
            </a:r>
            <a:r>
              <a:rPr lang="en-US" sz="2400" dirty="0">
                <a:solidFill>
                  <a:srgbClr val="002C6C"/>
                </a:solidFill>
                <a:ea typeface="ＭＳ Ｐゴシック" charset="0"/>
              </a:rPr>
              <a:t> their shipments are at </a:t>
            </a:r>
            <a:r>
              <a:rPr lang="en-US" sz="2400" b="1" dirty="0">
                <a:solidFill>
                  <a:srgbClr val="002C6C"/>
                </a:solidFill>
                <a:ea typeface="ＭＳ Ｐゴシック" charset="0"/>
              </a:rPr>
              <a:t>any given time</a:t>
            </a:r>
            <a:r>
              <a:rPr lang="en-US" sz="2400" dirty="0">
                <a:solidFill>
                  <a:srgbClr val="002C6C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476" y="3429001"/>
            <a:ext cx="3658589" cy="2800759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6" rIns="91432" bIns="45716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400" b="1" dirty="0">
                <a:solidFill>
                  <a:srgbClr val="002C6C"/>
                </a:solidFill>
                <a:ea typeface="ＭＳ Ｐゴシック" charset="0"/>
              </a:rPr>
              <a:t>GS1 provides </a:t>
            </a:r>
            <a:r>
              <a:rPr lang="en-US" sz="2400" b="1" dirty="0">
                <a:solidFill>
                  <a:srgbClr val="F26334"/>
                </a:solidFill>
                <a:ea typeface="ＭＳ Ｐゴシック" charset="0"/>
              </a:rPr>
              <a:t>value…</a:t>
            </a:r>
            <a:endParaRPr lang="en-US" sz="2800" b="1" dirty="0">
              <a:solidFill>
                <a:srgbClr val="F26334"/>
              </a:solidFill>
              <a:ea typeface="ＭＳ Ｐゴシック" charset="0"/>
            </a:endParaRPr>
          </a:p>
          <a:p>
            <a:pPr fontAlgn="base">
              <a:spcAft>
                <a:spcPct val="0"/>
              </a:spcAft>
            </a:pPr>
            <a:endParaRPr lang="en-US" sz="800" dirty="0">
              <a:solidFill>
                <a:srgbClr val="002C6C"/>
              </a:solidFill>
              <a:ea typeface="ＭＳ Ｐゴシック" charset="0"/>
            </a:endParaRPr>
          </a:p>
          <a:p>
            <a:pPr fontAlgn="base">
              <a:spcAft>
                <a:spcPct val="0"/>
              </a:spcAft>
            </a:pPr>
            <a:r>
              <a:rPr lang="en-US" dirty="0">
                <a:solidFill>
                  <a:srgbClr val="002C6C"/>
                </a:solidFill>
                <a:ea typeface="ＭＳ Ｐゴシック" charset="0"/>
              </a:rPr>
              <a:t>The GS1 System of Standards provides a </a:t>
            </a:r>
            <a:r>
              <a:rPr lang="en-US" dirty="0" err="1">
                <a:solidFill>
                  <a:srgbClr val="002C6C"/>
                </a:solidFill>
                <a:ea typeface="ＭＳ Ｐゴシック" charset="0"/>
              </a:rPr>
              <a:t>standarised</a:t>
            </a:r>
            <a:r>
              <a:rPr lang="en-US" dirty="0">
                <a:solidFill>
                  <a:srgbClr val="002C6C"/>
                </a:solidFill>
                <a:ea typeface="ＭＳ Ｐゴシック" charset="0"/>
              </a:rPr>
              <a:t> way to </a:t>
            </a:r>
            <a:r>
              <a:rPr lang="en-US" b="1" dirty="0">
                <a:solidFill>
                  <a:srgbClr val="F26334"/>
                </a:solidFill>
                <a:ea typeface="ＭＳ Ｐゴシック" charset="0"/>
              </a:rPr>
              <a:t>identity</a:t>
            </a:r>
            <a:r>
              <a:rPr lang="en-US" dirty="0">
                <a:solidFill>
                  <a:srgbClr val="002C6C"/>
                </a:solidFill>
                <a:ea typeface="ＭＳ Ｐゴシック" charset="0"/>
              </a:rPr>
              <a:t> items and locations…  </a:t>
            </a:r>
          </a:p>
          <a:p>
            <a:pPr fontAlgn="base">
              <a:spcAft>
                <a:spcPct val="0"/>
              </a:spcAft>
            </a:pPr>
            <a:r>
              <a:rPr lang="en-US" dirty="0">
                <a:solidFill>
                  <a:srgbClr val="002C6C"/>
                </a:solidFill>
                <a:ea typeface="ＭＳ Ｐゴシック" charset="0"/>
              </a:rPr>
              <a:t>to </a:t>
            </a:r>
            <a:r>
              <a:rPr lang="en-US" b="1" dirty="0">
                <a:solidFill>
                  <a:srgbClr val="F26334"/>
                </a:solidFill>
                <a:ea typeface="ＭＳ Ｐゴシック" charset="0"/>
              </a:rPr>
              <a:t>capture</a:t>
            </a:r>
            <a:r>
              <a:rPr lang="en-US" dirty="0">
                <a:solidFill>
                  <a:srgbClr val="002C6C"/>
                </a:solidFill>
                <a:ea typeface="ＭＳ Ｐゴシック" charset="0"/>
              </a:rPr>
              <a:t> details about supply chain movements … and to </a:t>
            </a:r>
            <a:r>
              <a:rPr lang="en-US" b="1" dirty="0">
                <a:solidFill>
                  <a:srgbClr val="F26334"/>
                </a:solidFill>
                <a:ea typeface="ＭＳ Ｐゴシック" charset="0"/>
              </a:rPr>
              <a:t>share</a:t>
            </a:r>
            <a:r>
              <a:rPr lang="en-US" dirty="0">
                <a:solidFill>
                  <a:srgbClr val="002C6C"/>
                </a:solidFill>
                <a:ea typeface="ＭＳ Ｐゴシック" charset="0"/>
              </a:rPr>
              <a:t> that information both internally and with </a:t>
            </a:r>
            <a:r>
              <a:rPr lang="en-US" dirty="0" err="1">
                <a:solidFill>
                  <a:srgbClr val="002C6C"/>
                </a:solidFill>
                <a:ea typeface="ＭＳ Ｐゴシック" charset="0"/>
              </a:rPr>
              <a:t>authorised</a:t>
            </a:r>
            <a:r>
              <a:rPr lang="en-US" dirty="0">
                <a:solidFill>
                  <a:srgbClr val="002C6C"/>
                </a:solidFill>
                <a:ea typeface="ＭＳ Ｐゴシック" charset="0"/>
              </a:rPr>
              <a:t> business partners</a:t>
            </a:r>
          </a:p>
        </p:txBody>
      </p:sp>
    </p:spTree>
    <p:extLst>
      <p:ext uri="{BB962C8B-B14F-4D97-AF65-F5344CB8AC3E}">
        <p14:creationId xmlns:p14="http://schemas.microsoft.com/office/powerpoint/2010/main" val="129851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52916" y="1121179"/>
            <a:ext cx="5973518" cy="55872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26334"/>
                </a:solidFill>
              </a:rPr>
              <a:t>SPEAKERS</a:t>
            </a:r>
          </a:p>
          <a:p>
            <a:r>
              <a:rPr lang="en-GB" dirty="0" smtClean="0"/>
              <a:t>VDC Research, Macy’s, VF Jeanswear, GS1 US, GS1 DE, GS1 HK</a:t>
            </a:r>
          </a:p>
          <a:p>
            <a:r>
              <a:rPr lang="en-GB" dirty="0" smtClean="0"/>
              <a:t>Macy’s Store visit – see the use of EPC-RFID in store operations</a:t>
            </a:r>
          </a:p>
          <a:p>
            <a:pPr marL="0" indent="0">
              <a:buNone/>
            </a:pPr>
            <a:endParaRPr lang="en-GB" b="1" dirty="0" smtClean="0">
              <a:solidFill>
                <a:srgbClr val="F26334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26334"/>
                </a:solidFill>
              </a:rPr>
              <a:t>TOPICS</a:t>
            </a:r>
          </a:p>
          <a:p>
            <a:r>
              <a:rPr lang="en-GB" dirty="0" smtClean="0"/>
              <a:t>Latest implementations of EPC in Apparel</a:t>
            </a:r>
          </a:p>
          <a:p>
            <a:r>
              <a:rPr lang="en-GB" dirty="0" smtClean="0"/>
              <a:t>New trends : Omni-/Multichannel</a:t>
            </a:r>
          </a:p>
          <a:p>
            <a:r>
              <a:rPr lang="en-GB" dirty="0" smtClean="0"/>
              <a:t>Downstream &amp; Upstream supply chain &amp; business models and collaborative planning</a:t>
            </a:r>
          </a:p>
          <a:p>
            <a:pPr marL="0" indent="0">
              <a:buNone/>
            </a:pPr>
            <a:endParaRPr lang="en-GB" b="1" dirty="0" smtClean="0">
              <a:solidFill>
                <a:srgbClr val="F26334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26334"/>
                </a:solidFill>
              </a:rPr>
              <a:t>PARTICIPATION</a:t>
            </a:r>
            <a:endParaRPr lang="en-GB" b="1" dirty="0">
              <a:solidFill>
                <a:srgbClr val="F26334"/>
              </a:solidFill>
            </a:endParaRPr>
          </a:p>
          <a:p>
            <a:r>
              <a:rPr lang="en-GB" dirty="0"/>
              <a:t>50+ participants : 17 companies &amp; 11 MO’s</a:t>
            </a:r>
          </a:p>
          <a:p>
            <a:endParaRPr lang="en-GB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05336" y="17092"/>
            <a:ext cx="5816481" cy="935998"/>
          </a:xfrm>
        </p:spPr>
        <p:txBody>
          <a:bodyPr/>
          <a:lstStyle/>
          <a:p>
            <a:r>
              <a:rPr lang="fr-BE" dirty="0" err="1" smtClean="0"/>
              <a:t>Apparel</a:t>
            </a:r>
            <a:r>
              <a:rPr lang="fr-BE" dirty="0" smtClean="0"/>
              <a:t>, </a:t>
            </a:r>
            <a:r>
              <a:rPr lang="fr-BE" dirty="0" err="1" smtClean="0"/>
              <a:t>Fashion</a:t>
            </a:r>
            <a:r>
              <a:rPr lang="fr-BE" dirty="0" smtClean="0"/>
              <a:t> &amp; </a:t>
            </a:r>
            <a:r>
              <a:rPr lang="fr-BE" dirty="0" err="1" smtClean="0"/>
              <a:t>Footware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GS1_PPT_Template_2011">
  <a:themeElements>
    <a:clrScheme name="GS1_PPT_Final 14">
      <a:dk1>
        <a:srgbClr val="002C6C"/>
      </a:dk1>
      <a:lt1>
        <a:srgbClr val="FFFFFF"/>
      </a:lt1>
      <a:dk2>
        <a:srgbClr val="002C6C"/>
      </a:dk2>
      <a:lt2>
        <a:srgbClr val="808080"/>
      </a:lt2>
      <a:accent1>
        <a:srgbClr val="BBE0E3"/>
      </a:accent1>
      <a:accent2>
        <a:srgbClr val="F26334"/>
      </a:accent2>
      <a:accent3>
        <a:srgbClr val="FFFFFF"/>
      </a:accent3>
      <a:accent4>
        <a:srgbClr val="00245B"/>
      </a:accent4>
      <a:accent5>
        <a:srgbClr val="DAEDEF"/>
      </a:accent5>
      <a:accent6>
        <a:srgbClr val="DB592E"/>
      </a:accent6>
      <a:hlink>
        <a:srgbClr val="F26334"/>
      </a:hlink>
      <a:folHlink>
        <a:srgbClr val="F26334"/>
      </a:folHlink>
    </a:clrScheme>
    <a:fontScheme name="GS1_PPT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002C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2C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1_PPT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3">
        <a:dk1>
          <a:srgbClr val="002C6C"/>
        </a:dk1>
        <a:lt1>
          <a:srgbClr val="FFFFFF"/>
        </a:lt1>
        <a:dk2>
          <a:srgbClr val="002C6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45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14">
        <a:dk1>
          <a:srgbClr val="002C6C"/>
        </a:dk1>
        <a:lt1>
          <a:srgbClr val="FFFFFF"/>
        </a:lt1>
        <a:dk2>
          <a:srgbClr val="002C6C"/>
        </a:dk2>
        <a:lt2>
          <a:srgbClr val="808080"/>
        </a:lt2>
        <a:accent1>
          <a:srgbClr val="BBE0E3"/>
        </a:accent1>
        <a:accent2>
          <a:srgbClr val="F26334"/>
        </a:accent2>
        <a:accent3>
          <a:srgbClr val="FFFFFF"/>
        </a:accent3>
        <a:accent4>
          <a:srgbClr val="00245B"/>
        </a:accent4>
        <a:accent5>
          <a:srgbClr val="DAEDEF"/>
        </a:accent5>
        <a:accent6>
          <a:srgbClr val="DB592E"/>
        </a:accent6>
        <a:hlink>
          <a:srgbClr val="F26334"/>
        </a:hlink>
        <a:folHlink>
          <a:srgbClr val="F263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GS1_PPT_Template_2011">
  <a:themeElements>
    <a:clrScheme name="GS1_PPT_Final 14">
      <a:dk1>
        <a:srgbClr val="002C6C"/>
      </a:dk1>
      <a:lt1>
        <a:srgbClr val="FFFFFF"/>
      </a:lt1>
      <a:dk2>
        <a:srgbClr val="002C6C"/>
      </a:dk2>
      <a:lt2>
        <a:srgbClr val="808080"/>
      </a:lt2>
      <a:accent1>
        <a:srgbClr val="BBE0E3"/>
      </a:accent1>
      <a:accent2>
        <a:srgbClr val="F26334"/>
      </a:accent2>
      <a:accent3>
        <a:srgbClr val="FFFFFF"/>
      </a:accent3>
      <a:accent4>
        <a:srgbClr val="00245B"/>
      </a:accent4>
      <a:accent5>
        <a:srgbClr val="DAEDEF"/>
      </a:accent5>
      <a:accent6>
        <a:srgbClr val="DB592E"/>
      </a:accent6>
      <a:hlink>
        <a:srgbClr val="F26334"/>
      </a:hlink>
      <a:folHlink>
        <a:srgbClr val="F26334"/>
      </a:folHlink>
    </a:clrScheme>
    <a:fontScheme name="GS1_PPT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2C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2C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1_PPT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3">
        <a:dk1>
          <a:srgbClr val="002C6C"/>
        </a:dk1>
        <a:lt1>
          <a:srgbClr val="FFFFFF"/>
        </a:lt1>
        <a:dk2>
          <a:srgbClr val="002C6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45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14">
        <a:dk1>
          <a:srgbClr val="002C6C"/>
        </a:dk1>
        <a:lt1>
          <a:srgbClr val="FFFFFF"/>
        </a:lt1>
        <a:dk2>
          <a:srgbClr val="002C6C"/>
        </a:dk2>
        <a:lt2>
          <a:srgbClr val="808080"/>
        </a:lt2>
        <a:accent1>
          <a:srgbClr val="BBE0E3"/>
        </a:accent1>
        <a:accent2>
          <a:srgbClr val="F26334"/>
        </a:accent2>
        <a:accent3>
          <a:srgbClr val="FFFFFF"/>
        </a:accent3>
        <a:accent4>
          <a:srgbClr val="00245B"/>
        </a:accent4>
        <a:accent5>
          <a:srgbClr val="DAEDEF"/>
        </a:accent5>
        <a:accent6>
          <a:srgbClr val="DB592E"/>
        </a:accent6>
        <a:hlink>
          <a:srgbClr val="F26334"/>
        </a:hlink>
        <a:folHlink>
          <a:srgbClr val="F263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797ad7b-07b3-4654-b53b-363493926508" xsi:nil="true"/>
    <_dlc_DocId xmlns="ece5e4fa-18c3-44d0-99a5-ccc0cf1cf713">GS1GO-106-47</_dlc_DocId>
    <_dlc_DocIdUrl xmlns="ece5e4fa-18c3-44d0-99a5-ccc0cf1cf713">
      <Url>http://intranet.gs1.org/events/_layouts/DocIdRedir.aspx?ID=GS1GO-106-47</Url>
      <Description>GS1GO-106-47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3EA36F62CA641BAB9F648970D91ED" ma:contentTypeVersion="1" ma:contentTypeDescription="Create a new document." ma:contentTypeScope="" ma:versionID="4e4d70cb6348c88a79085a85e8d9190a">
  <xsd:schema xmlns:xsd="http://www.w3.org/2001/XMLSchema" xmlns:xs="http://www.w3.org/2001/XMLSchema" xmlns:p="http://schemas.microsoft.com/office/2006/metadata/properties" xmlns:ns2="ece5e4fa-18c3-44d0-99a5-ccc0cf1cf713" xmlns:ns3="8797ad7b-07b3-4654-b53b-363493926508" targetNamespace="http://schemas.microsoft.com/office/2006/metadata/properties" ma:root="true" ma:fieldsID="bf54474f00fdfb32e198b063ddcc156a" ns2:_="" ns3:_="">
    <xsd:import namespace="ece5e4fa-18c3-44d0-99a5-ccc0cf1cf713"/>
    <xsd:import namespace="8797ad7b-07b3-4654-b53b-36349392650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5e4fa-18c3-44d0-99a5-ccc0cf1cf7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7ad7b-07b3-4654-b53b-363493926508" elementFormDefault="qualified">
    <xsd:import namespace="http://schemas.microsoft.com/office/2006/documentManagement/types"/>
    <xsd:import namespace="http://schemas.microsoft.com/office/infopath/2007/PartnerControls"/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854FD4-44F1-4DD1-929B-F120827C1DFE}">
  <ds:schemaRefs>
    <ds:schemaRef ds:uri="http://schemas.microsoft.com/office/2006/metadata/properties"/>
    <ds:schemaRef ds:uri="http://schemas.microsoft.com/office/infopath/2007/PartnerControls"/>
    <ds:schemaRef ds:uri="8797ad7b-07b3-4654-b53b-363493926508"/>
    <ds:schemaRef ds:uri="ece5e4fa-18c3-44d0-99a5-ccc0cf1cf713"/>
  </ds:schemaRefs>
</ds:datastoreItem>
</file>

<file path=customXml/itemProps2.xml><?xml version="1.0" encoding="utf-8"?>
<ds:datastoreItem xmlns:ds="http://schemas.openxmlformats.org/officeDocument/2006/customXml" ds:itemID="{C9FDA8B7-A6A4-4CCF-B587-A9C6EF1B72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e5e4fa-18c3-44d0-99a5-ccc0cf1cf713"/>
    <ds:schemaRef ds:uri="8797ad7b-07b3-4654-b53b-3634939265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9A55F5-9257-43E4-B145-B03B6EBEC24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B3CB5D7-7098-48A0-9078-4E99CB2A47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Microsoft Office PowerPoint</Application>
  <PresentationFormat>On-screen Show (4:3)</PresentationFormat>
  <Paragraphs>280</Paragraphs>
  <Slides>14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3_GS1_PPT_Template_2011</vt:lpstr>
      <vt:lpstr>2_GS1_PPT_Template_2011</vt:lpstr>
      <vt:lpstr>GS1 Industry Engagement  </vt:lpstr>
      <vt:lpstr>CPG / Retail </vt:lpstr>
      <vt:lpstr>Next Generation Product Identification (NGPI)</vt:lpstr>
      <vt:lpstr>IE in Foodservice</vt:lpstr>
      <vt:lpstr>IE in Fresh Foods</vt:lpstr>
      <vt:lpstr>Healthcare – regulatory bodies momentum</vt:lpstr>
      <vt:lpstr>23rd GS1 Healthcare Conference Buenos Aires, Argentina – 23-25 April</vt:lpstr>
      <vt:lpstr>Transport &amp; Logistics </vt:lpstr>
      <vt:lpstr>Apparel, Fashion &amp; Footware</vt:lpstr>
      <vt:lpstr>New Initiatives</vt:lpstr>
      <vt:lpstr>Who does What in IE?</vt:lpstr>
      <vt:lpstr>Welcome Greg, Robert and Pete</vt:lpstr>
      <vt:lpstr>Welcome Robert</vt:lpstr>
      <vt:lpstr>Contact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GS1 Industry Engagement</dc:title>
  <dc:creator>Eileen Harpell</dc:creator>
  <cp:lastModifiedBy>Kelly Rhoades</cp:lastModifiedBy>
  <cp:revision>2</cp:revision>
  <dcterms:created xsi:type="dcterms:W3CDTF">2013-03-19T16:41:08Z</dcterms:created>
  <dcterms:modified xsi:type="dcterms:W3CDTF">2013-03-27T16:21:27Z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0x0101004833EA36F62CA641BAB9F648970D91ED</vt:lpwstr>
  </property>
  <property fmtid="{D5CDD505-2E9C-101B-9397-08002B2CF9AE}" pid="3" name="_dlc_DocIdItemGuid">
    <vt:lpwstr>0cff0206-56e9-4f8e-8d64-984cf19c3a92</vt:lpwstr>
  </property>
</Properties>
</file>