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mov" ContentType="video/quicktime"/>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8.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9.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notesSlides/notesSlide22.xml" ContentType="application/vnd.openxmlformats-officedocument.presentationml.notesSlide+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notesSlides/notesSlide51.xml" ContentType="application/vnd.openxmlformats-officedocument.presentationml.notesSlide+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notesSlides/notesSlide52.xml" ContentType="application/vnd.openxmlformats-officedocument.presentationml.notesSlide+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87" r:id="rId3"/>
    <p:sldMasterId id="2147483695" r:id="rId4"/>
    <p:sldMasterId id="2147483706" r:id="rId5"/>
    <p:sldMasterId id="2147483715" r:id="rId6"/>
    <p:sldMasterId id="2147483740" r:id="rId7"/>
    <p:sldMasterId id="2147483743" r:id="rId8"/>
    <p:sldMasterId id="2147483755" r:id="rId9"/>
    <p:sldMasterId id="2147483767" r:id="rId10"/>
  </p:sldMasterIdLst>
  <p:notesMasterIdLst>
    <p:notesMasterId r:id="rId125"/>
  </p:notesMasterIdLst>
  <p:handoutMasterIdLst>
    <p:handoutMasterId r:id="rId126"/>
  </p:handoutMasterIdLst>
  <p:sldIdLst>
    <p:sldId id="428" r:id="rId11"/>
    <p:sldId id="429" r:id="rId12"/>
    <p:sldId id="430" r:id="rId13"/>
    <p:sldId id="431" r:id="rId14"/>
    <p:sldId id="411" r:id="rId15"/>
    <p:sldId id="539" r:id="rId16"/>
    <p:sldId id="509" r:id="rId17"/>
    <p:sldId id="437" r:id="rId18"/>
    <p:sldId id="440" r:id="rId19"/>
    <p:sldId id="443" r:id="rId20"/>
    <p:sldId id="670" r:id="rId21"/>
    <p:sldId id="491" r:id="rId22"/>
    <p:sldId id="663" r:id="rId23"/>
    <p:sldId id="671" r:id="rId24"/>
    <p:sldId id="665" r:id="rId25"/>
    <p:sldId id="540" r:id="rId26"/>
    <p:sldId id="298" r:id="rId27"/>
    <p:sldId id="295" r:id="rId28"/>
    <p:sldId id="289" r:id="rId29"/>
    <p:sldId id="293" r:id="rId30"/>
    <p:sldId id="297" r:id="rId31"/>
    <p:sldId id="299" r:id="rId32"/>
    <p:sldId id="590" r:id="rId33"/>
    <p:sldId id="689" r:id="rId34"/>
    <p:sldId id="690" r:id="rId35"/>
    <p:sldId id="692" r:id="rId36"/>
    <p:sldId id="693" r:id="rId37"/>
    <p:sldId id="694" r:id="rId38"/>
    <p:sldId id="695" r:id="rId39"/>
    <p:sldId id="696" r:id="rId40"/>
    <p:sldId id="697" r:id="rId41"/>
    <p:sldId id="698" r:id="rId42"/>
    <p:sldId id="699" r:id="rId43"/>
    <p:sldId id="700" r:id="rId44"/>
    <p:sldId id="701" r:id="rId45"/>
    <p:sldId id="702" r:id="rId46"/>
    <p:sldId id="703" r:id="rId47"/>
    <p:sldId id="704" r:id="rId48"/>
    <p:sldId id="705" r:id="rId49"/>
    <p:sldId id="706" r:id="rId50"/>
    <p:sldId id="707" r:id="rId51"/>
    <p:sldId id="688" r:id="rId52"/>
    <p:sldId id="646" r:id="rId53"/>
    <p:sldId id="647" r:id="rId54"/>
    <p:sldId id="648" r:id="rId55"/>
    <p:sldId id="649" r:id="rId56"/>
    <p:sldId id="650" r:id="rId57"/>
    <p:sldId id="651" r:id="rId58"/>
    <p:sldId id="652" r:id="rId59"/>
    <p:sldId id="653" r:id="rId60"/>
    <p:sldId id="654" r:id="rId61"/>
    <p:sldId id="655" r:id="rId62"/>
    <p:sldId id="656" r:id="rId63"/>
    <p:sldId id="657" r:id="rId64"/>
    <p:sldId id="658" r:id="rId65"/>
    <p:sldId id="659" r:id="rId66"/>
    <p:sldId id="660" r:id="rId67"/>
    <p:sldId id="661" r:id="rId68"/>
    <p:sldId id="662" r:id="rId69"/>
    <p:sldId id="591" r:id="rId70"/>
    <p:sldId id="300" r:id="rId71"/>
    <p:sldId id="301" r:id="rId72"/>
    <p:sldId id="302" r:id="rId73"/>
    <p:sldId id="303" r:id="rId74"/>
    <p:sldId id="304" r:id="rId75"/>
    <p:sldId id="305" r:id="rId76"/>
    <p:sldId id="593" r:id="rId77"/>
    <p:sldId id="598" r:id="rId78"/>
    <p:sldId id="666" r:id="rId79"/>
    <p:sldId id="600" r:id="rId80"/>
    <p:sldId id="597" r:id="rId81"/>
    <p:sldId id="596" r:id="rId82"/>
    <p:sldId id="602" r:id="rId83"/>
    <p:sldId id="672" r:id="rId84"/>
    <p:sldId id="613" r:id="rId85"/>
    <p:sldId id="614" r:id="rId86"/>
    <p:sldId id="615" r:id="rId87"/>
    <p:sldId id="616" r:id="rId88"/>
    <p:sldId id="619" r:id="rId89"/>
    <p:sldId id="632" r:id="rId90"/>
    <p:sldId id="631" r:id="rId91"/>
    <p:sldId id="633" r:id="rId92"/>
    <p:sldId id="634" r:id="rId93"/>
    <p:sldId id="636" r:id="rId94"/>
    <p:sldId id="637" r:id="rId95"/>
    <p:sldId id="639" r:id="rId96"/>
    <p:sldId id="640" r:id="rId97"/>
    <p:sldId id="641" r:id="rId98"/>
    <p:sldId id="379" r:id="rId99"/>
    <p:sldId id="423" r:id="rId100"/>
    <p:sldId id="380" r:id="rId101"/>
    <p:sldId id="381" r:id="rId102"/>
    <p:sldId id="382" r:id="rId103"/>
    <p:sldId id="416" r:id="rId104"/>
    <p:sldId id="684" r:id="rId105"/>
    <p:sldId id="685" r:id="rId106"/>
    <p:sldId id="417" r:id="rId107"/>
    <p:sldId id="418" r:id="rId108"/>
    <p:sldId id="419" r:id="rId109"/>
    <p:sldId id="681" r:id="rId110"/>
    <p:sldId id="682" r:id="rId111"/>
    <p:sldId id="384" r:id="rId112"/>
    <p:sldId id="420" r:id="rId113"/>
    <p:sldId id="385" r:id="rId114"/>
    <p:sldId id="386" r:id="rId115"/>
    <p:sldId id="421" r:id="rId116"/>
    <p:sldId id="642" r:id="rId117"/>
    <p:sldId id="522" r:id="rId118"/>
    <p:sldId id="687" r:id="rId119"/>
    <p:sldId id="677" r:id="rId120"/>
    <p:sldId id="518" r:id="rId121"/>
    <p:sldId id="643" r:id="rId122"/>
    <p:sldId id="644" r:id="rId123"/>
    <p:sldId id="645" r:id="rId124"/>
  </p:sldIdLst>
  <p:sldSz cx="9144000" cy="6858000" type="screen4x3"/>
  <p:notesSz cx="6794500" cy="9931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43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488" autoAdjust="0"/>
  </p:normalViewPr>
  <p:slideViewPr>
    <p:cSldViewPr snapToGrid="0">
      <p:cViewPr varScale="1">
        <p:scale>
          <a:sx n="49" d="100"/>
          <a:sy n="49" d="100"/>
        </p:scale>
        <p:origin x="1708" y="4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12" Type="http://schemas.openxmlformats.org/officeDocument/2006/relationships/slide" Target="slides/slide102.xml"/><Relationship Id="rId16" Type="http://schemas.openxmlformats.org/officeDocument/2006/relationships/slide" Target="slides/slide6.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slide" Target="slides/slide113.xml"/><Relationship Id="rId128"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80.xml"/><Relationship Id="rId95" Type="http://schemas.openxmlformats.org/officeDocument/2006/relationships/slide" Target="slides/slide85.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13" Type="http://schemas.openxmlformats.org/officeDocument/2006/relationships/slide" Target="slides/slide103.xml"/><Relationship Id="rId118" Type="http://schemas.openxmlformats.org/officeDocument/2006/relationships/slide" Target="slides/slide108.xml"/><Relationship Id="rId126"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slide" Target="slides/slide75.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slide" Target="slides/slide11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103" Type="http://schemas.openxmlformats.org/officeDocument/2006/relationships/slide" Target="slides/slide93.xml"/><Relationship Id="rId108" Type="http://schemas.openxmlformats.org/officeDocument/2006/relationships/slide" Target="slides/slide98.xml"/><Relationship Id="rId116" Type="http://schemas.openxmlformats.org/officeDocument/2006/relationships/slide" Target="slides/slide106.xml"/><Relationship Id="rId124" Type="http://schemas.openxmlformats.org/officeDocument/2006/relationships/slide" Target="slides/slide114.xml"/><Relationship Id="rId129" Type="http://schemas.openxmlformats.org/officeDocument/2006/relationships/theme" Target="theme/theme1.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slide" Target="slides/slide81.xml"/><Relationship Id="rId96" Type="http://schemas.openxmlformats.org/officeDocument/2006/relationships/slide" Target="slides/slide86.xml"/><Relationship Id="rId111" Type="http://schemas.openxmlformats.org/officeDocument/2006/relationships/slide" Target="slides/slide10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6" Type="http://schemas.openxmlformats.org/officeDocument/2006/relationships/slide" Target="slides/slide96.xml"/><Relationship Id="rId114" Type="http://schemas.openxmlformats.org/officeDocument/2006/relationships/slide" Target="slides/slide104.xml"/><Relationship Id="rId119" Type="http://schemas.openxmlformats.org/officeDocument/2006/relationships/slide" Target="slides/slide109.xml"/><Relationship Id="rId127"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slide" Target="slides/slide112.xml"/><Relationship Id="rId13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slide" Target="slides/slide110.xml"/><Relationship Id="rId125"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slide" Target="slides/slide105.xml"/><Relationship Id="rId61" Type="http://schemas.openxmlformats.org/officeDocument/2006/relationships/slide" Target="slides/slide51.xml"/><Relationship Id="rId82" Type="http://schemas.openxmlformats.org/officeDocument/2006/relationships/slide" Target="slides/slide72.xml"/></Relationships>
</file>

<file path=ppt/drawings/_rels/vmlDrawing1.vml.rels><?xml version="1.0" encoding="UTF-8" standalone="yes"?>
<Relationships xmlns="http://schemas.openxmlformats.org/package/2006/relationships"><Relationship Id="rId1" Type="http://schemas.openxmlformats.org/officeDocument/2006/relationships/image" Target="NULL"/></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45.e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245.emf"/><Relationship Id="rId2" Type="http://schemas.openxmlformats.org/officeDocument/2006/relationships/image" Target="../media/image247.emf"/><Relationship Id="rId1" Type="http://schemas.openxmlformats.org/officeDocument/2006/relationships/image" Target="../media/image24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5.vml.rels><?xml version="1.0" encoding="UTF-8" standalone="yes"?>
<Relationships xmlns="http://schemas.openxmlformats.org/package/2006/relationships"><Relationship Id="rId1" Type="http://schemas.openxmlformats.org/officeDocument/2006/relationships/image" Target="NULL"/></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6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0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07.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1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8645" y="0"/>
            <a:ext cx="2944283" cy="496570"/>
          </a:xfrm>
          <a:prstGeom prst="rect">
            <a:avLst/>
          </a:prstGeom>
        </p:spPr>
        <p:txBody>
          <a:bodyPr vert="horz" lIns="91440" tIns="45720" rIns="91440" bIns="45720" rtlCol="0"/>
          <a:lstStyle>
            <a:lvl1pPr algn="r">
              <a:defRPr sz="1200"/>
            </a:lvl1pPr>
          </a:lstStyle>
          <a:p>
            <a:fld id="{3221007A-C851-4781-9914-21696ABB6AC0}" type="datetimeFigureOut">
              <a:rPr lang="en-GB" smtClean="0"/>
              <a:t>25/03/2014</a:t>
            </a:fld>
            <a:endParaRPr lang="en-GB"/>
          </a:p>
        </p:txBody>
      </p:sp>
      <p:sp>
        <p:nvSpPr>
          <p:cNvPr id="4" name="Footer Placeholder 3"/>
          <p:cNvSpPr>
            <a:spLocks noGrp="1"/>
          </p:cNvSpPr>
          <p:nvPr>
            <p:ph type="ftr" sz="quarter" idx="2"/>
          </p:nvPr>
        </p:nvSpPr>
        <p:spPr>
          <a:xfrm>
            <a:off x="0" y="9433106"/>
            <a:ext cx="2944283" cy="49657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8645" y="9433106"/>
            <a:ext cx="2944283" cy="496570"/>
          </a:xfrm>
          <a:prstGeom prst="rect">
            <a:avLst/>
          </a:prstGeom>
        </p:spPr>
        <p:txBody>
          <a:bodyPr vert="horz" lIns="91440" tIns="45720" rIns="91440" bIns="45720" rtlCol="0" anchor="b"/>
          <a:lstStyle>
            <a:lvl1pPr algn="r">
              <a:defRPr sz="1200"/>
            </a:lvl1pPr>
          </a:lstStyle>
          <a:p>
            <a:fld id="{65E84EDB-6E3C-4B21-988F-408E1AA5C4C9}" type="slidenum">
              <a:rPr lang="en-GB" smtClean="0"/>
              <a:t>‹#›</a:t>
            </a:fld>
            <a:endParaRPr lang="en-GB"/>
          </a:p>
        </p:txBody>
      </p:sp>
    </p:spTree>
    <p:extLst>
      <p:ext uri="{BB962C8B-B14F-4D97-AF65-F5344CB8AC3E}">
        <p14:creationId xmlns:p14="http://schemas.microsoft.com/office/powerpoint/2010/main" val="32116507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8645" y="0"/>
            <a:ext cx="2944283" cy="496570"/>
          </a:xfrm>
          <a:prstGeom prst="rect">
            <a:avLst/>
          </a:prstGeom>
        </p:spPr>
        <p:txBody>
          <a:bodyPr vert="horz" lIns="91440" tIns="45720" rIns="91440" bIns="45720" rtlCol="0"/>
          <a:lstStyle>
            <a:lvl1pPr algn="r">
              <a:defRPr sz="1200"/>
            </a:lvl1pPr>
          </a:lstStyle>
          <a:p>
            <a:fld id="{7C018DEE-1A8E-4B26-8DAC-CEEE6AF13BED}" type="datetimeFigureOut">
              <a:rPr lang="en-GB" smtClean="0"/>
              <a:t>25/03/2014</a:t>
            </a:fld>
            <a:endParaRPr lang="en-GB"/>
          </a:p>
        </p:txBody>
      </p:sp>
      <p:sp>
        <p:nvSpPr>
          <p:cNvPr id="4" name="Slide Image Placeholder 3"/>
          <p:cNvSpPr>
            <a:spLocks noGrp="1" noRot="1" noChangeAspect="1"/>
          </p:cNvSpPr>
          <p:nvPr>
            <p:ph type="sldImg" idx="2"/>
          </p:nvPr>
        </p:nvSpPr>
        <p:spPr>
          <a:xfrm>
            <a:off x="914400" y="744538"/>
            <a:ext cx="4965700" cy="37242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17415"/>
            <a:ext cx="5435600" cy="446913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33106"/>
            <a:ext cx="2944283" cy="49657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8645" y="9433106"/>
            <a:ext cx="2944283" cy="496570"/>
          </a:xfrm>
          <a:prstGeom prst="rect">
            <a:avLst/>
          </a:prstGeom>
        </p:spPr>
        <p:txBody>
          <a:bodyPr vert="horz" lIns="91440" tIns="45720" rIns="91440" bIns="45720" rtlCol="0" anchor="b"/>
          <a:lstStyle>
            <a:lvl1pPr algn="r">
              <a:defRPr sz="1200"/>
            </a:lvl1pPr>
          </a:lstStyle>
          <a:p>
            <a:fld id="{5606662E-F327-4DAF-B2F5-AEDC0C2E2C21}" type="slidenum">
              <a:rPr lang="en-GB" smtClean="0"/>
              <a:t>‹#›</a:t>
            </a:fld>
            <a:endParaRPr lang="en-GB"/>
          </a:p>
        </p:txBody>
      </p:sp>
    </p:spTree>
    <p:extLst>
      <p:ext uri="{BB962C8B-B14F-4D97-AF65-F5344CB8AC3E}">
        <p14:creationId xmlns:p14="http://schemas.microsoft.com/office/powerpoint/2010/main" val="21973571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p:txBody>
          <a:bodyPr/>
          <a:lstStyle/>
          <a:p>
            <a:pPr>
              <a:defRPr/>
            </a:pPr>
            <a:fld id="{AF72697A-2603-482A-9B72-C91501A6D2F1}" type="slidenum">
              <a:rPr lang="fr-FR" smtClean="0"/>
              <a:pPr>
                <a:defRPr/>
              </a:pPr>
              <a:t>3</a:t>
            </a:fld>
            <a:endParaRPr lang="fr-FR"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marL="227150" indent="-227150" eaLnBrk="1" hangingPunct="1"/>
            <a:endParaRPr lang="en-GB" dirty="0" smtClean="0"/>
          </a:p>
        </p:txBody>
      </p:sp>
    </p:spTree>
    <p:extLst>
      <p:ext uri="{BB962C8B-B14F-4D97-AF65-F5344CB8AC3E}">
        <p14:creationId xmlns:p14="http://schemas.microsoft.com/office/powerpoint/2010/main" val="1753205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solidFill>
                <a:srgbClr val="000000"/>
              </a:solidFill>
            </a:endParaRPr>
          </a:p>
        </p:txBody>
      </p:sp>
      <p:sp>
        <p:nvSpPr>
          <p:cNvPr id="4" name="Slide Number Placeholder 3"/>
          <p:cNvSpPr>
            <a:spLocks noGrp="1"/>
          </p:cNvSpPr>
          <p:nvPr>
            <p:ph type="sldNum" sz="quarter" idx="10"/>
          </p:nvPr>
        </p:nvSpPr>
        <p:spPr/>
        <p:txBody>
          <a:bodyPr/>
          <a:lstStyle/>
          <a:p>
            <a:pPr>
              <a:defRPr/>
            </a:pPr>
            <a:fld id="{907AAA6E-E3EB-426E-B5DC-D9DCBAE1C4E3}" type="slidenum">
              <a:rPr lang="en-US" smtClean="0">
                <a:solidFill>
                  <a:srgbClr val="000000"/>
                </a:solidFill>
              </a:rPr>
              <a:pPr>
                <a:defRPr/>
              </a:pPr>
              <a:t>14</a:t>
            </a:fld>
            <a:endParaRPr lang="en-US" dirty="0">
              <a:solidFill>
                <a:srgbClr val="000000"/>
              </a:solidFill>
            </a:endParaRPr>
          </a:p>
        </p:txBody>
      </p:sp>
    </p:spTree>
    <p:extLst>
      <p:ext uri="{BB962C8B-B14F-4D97-AF65-F5344CB8AC3E}">
        <p14:creationId xmlns:p14="http://schemas.microsoft.com/office/powerpoint/2010/main" val="13930894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pPr>
              <a:defRPr/>
            </a:pPr>
            <a:fld id="{907AAA6E-E3EB-426E-B5DC-D9DCBAE1C4E3}" type="slidenum">
              <a:rPr lang="en-US" smtClean="0">
                <a:solidFill>
                  <a:srgbClr val="000000"/>
                </a:solidFill>
              </a:rPr>
              <a:pPr>
                <a:defRPr/>
              </a:pPr>
              <a:t>15</a:t>
            </a:fld>
            <a:endParaRPr lang="en-US" dirty="0">
              <a:solidFill>
                <a:srgbClr val="000000"/>
              </a:solidFill>
            </a:endParaRPr>
          </a:p>
        </p:txBody>
      </p:sp>
    </p:spTree>
    <p:extLst>
      <p:ext uri="{BB962C8B-B14F-4D97-AF65-F5344CB8AC3E}">
        <p14:creationId xmlns:p14="http://schemas.microsoft.com/office/powerpoint/2010/main" val="2226913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solidFill>
                <a:srgbClr val="000000"/>
              </a:solidFill>
            </a:endParaRPr>
          </a:p>
        </p:txBody>
      </p:sp>
      <p:sp>
        <p:nvSpPr>
          <p:cNvPr id="4" name="Slide Number Placeholder 3"/>
          <p:cNvSpPr>
            <a:spLocks noGrp="1"/>
          </p:cNvSpPr>
          <p:nvPr>
            <p:ph type="sldNum" sz="quarter" idx="10"/>
          </p:nvPr>
        </p:nvSpPr>
        <p:spPr/>
        <p:txBody>
          <a:bodyPr/>
          <a:lstStyle/>
          <a:p>
            <a:pPr>
              <a:defRPr/>
            </a:pPr>
            <a:fld id="{907AAA6E-E3EB-426E-B5DC-D9DCBAE1C4E3}" type="slidenum">
              <a:rPr lang="en-US" smtClean="0">
                <a:solidFill>
                  <a:srgbClr val="000000"/>
                </a:solidFill>
              </a:rPr>
              <a:pPr>
                <a:defRPr/>
              </a:pPr>
              <a:t>16</a:t>
            </a:fld>
            <a:endParaRPr lang="en-US" dirty="0">
              <a:solidFill>
                <a:srgbClr val="000000"/>
              </a:solidFill>
            </a:endParaRPr>
          </a:p>
        </p:txBody>
      </p:sp>
    </p:spTree>
    <p:extLst>
      <p:ext uri="{BB962C8B-B14F-4D97-AF65-F5344CB8AC3E}">
        <p14:creationId xmlns:p14="http://schemas.microsoft.com/office/powerpoint/2010/main" val="2836153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606662E-F327-4DAF-B2F5-AEDC0C2E2C21}" type="slidenum">
              <a:rPr lang="en-GB" smtClean="0"/>
              <a:t>17</a:t>
            </a:fld>
            <a:endParaRPr lang="en-GB"/>
          </a:p>
        </p:txBody>
      </p:sp>
    </p:spTree>
    <p:extLst>
      <p:ext uri="{BB962C8B-B14F-4D97-AF65-F5344CB8AC3E}">
        <p14:creationId xmlns:p14="http://schemas.microsoft.com/office/powerpoint/2010/main" val="29691518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606662E-F327-4DAF-B2F5-AEDC0C2E2C21}" type="slidenum">
              <a:rPr lang="en-GB" smtClean="0"/>
              <a:t>18</a:t>
            </a:fld>
            <a:endParaRPr lang="en-GB"/>
          </a:p>
        </p:txBody>
      </p:sp>
    </p:spTree>
    <p:extLst>
      <p:ext uri="{BB962C8B-B14F-4D97-AF65-F5344CB8AC3E}">
        <p14:creationId xmlns:p14="http://schemas.microsoft.com/office/powerpoint/2010/main" val="38687800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606662E-F327-4DAF-B2F5-AEDC0C2E2C21}" type="slidenum">
              <a:rPr lang="en-GB" smtClean="0"/>
              <a:t>20</a:t>
            </a:fld>
            <a:endParaRPr lang="en-GB"/>
          </a:p>
        </p:txBody>
      </p:sp>
    </p:spTree>
    <p:extLst>
      <p:ext uri="{BB962C8B-B14F-4D97-AF65-F5344CB8AC3E}">
        <p14:creationId xmlns:p14="http://schemas.microsoft.com/office/powerpoint/2010/main" val="19131214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606662E-F327-4DAF-B2F5-AEDC0C2E2C21}" type="slidenum">
              <a:rPr lang="en-GB" smtClean="0"/>
              <a:t>21</a:t>
            </a:fld>
            <a:endParaRPr lang="en-GB"/>
          </a:p>
        </p:txBody>
      </p:sp>
    </p:spTree>
    <p:extLst>
      <p:ext uri="{BB962C8B-B14F-4D97-AF65-F5344CB8AC3E}">
        <p14:creationId xmlns:p14="http://schemas.microsoft.com/office/powerpoint/2010/main" val="5714041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solidFill>
                <a:srgbClr val="000000"/>
              </a:solidFill>
            </a:endParaRPr>
          </a:p>
        </p:txBody>
      </p:sp>
      <p:sp>
        <p:nvSpPr>
          <p:cNvPr id="4" name="Slide Number Placeholder 3"/>
          <p:cNvSpPr>
            <a:spLocks noGrp="1"/>
          </p:cNvSpPr>
          <p:nvPr>
            <p:ph type="sldNum" sz="quarter" idx="10"/>
          </p:nvPr>
        </p:nvSpPr>
        <p:spPr/>
        <p:txBody>
          <a:bodyPr/>
          <a:lstStyle/>
          <a:p>
            <a:pPr>
              <a:defRPr/>
            </a:pPr>
            <a:fld id="{907AAA6E-E3EB-426E-B5DC-D9DCBAE1C4E3}" type="slidenum">
              <a:rPr lang="en-US" smtClean="0">
                <a:solidFill>
                  <a:srgbClr val="000000"/>
                </a:solidFill>
              </a:rPr>
              <a:pPr>
                <a:defRPr/>
              </a:pPr>
              <a:t>23</a:t>
            </a:fld>
            <a:endParaRPr lang="en-US" dirty="0">
              <a:solidFill>
                <a:srgbClr val="000000"/>
              </a:solidFill>
            </a:endParaRPr>
          </a:p>
        </p:txBody>
      </p:sp>
    </p:spTree>
    <p:extLst>
      <p:ext uri="{BB962C8B-B14F-4D97-AF65-F5344CB8AC3E}">
        <p14:creationId xmlns:p14="http://schemas.microsoft.com/office/powerpoint/2010/main" val="32085712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9ACC9886-50D9-493D-843E-1BD5E30BC0BD}" type="slidenum">
              <a:rPr lang="en-US" smtClean="0">
                <a:ea typeface="ＭＳ Ｐゴシック" pitchFamily="34" charset="-128"/>
              </a:rPr>
              <a:pPr/>
              <a:t>24</a:t>
            </a:fld>
            <a:endParaRPr lang="en-US" smtClean="0">
              <a:ea typeface="ＭＳ Ｐゴシック" pitchFamily="34" charset="-128"/>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endParaRPr lang="fr-FR" smtClean="0">
              <a:ea typeface="ＭＳ Ｐゴシック" pitchFamily="34" charset="-128"/>
            </a:endParaRPr>
          </a:p>
        </p:txBody>
      </p:sp>
    </p:spTree>
    <p:extLst>
      <p:ext uri="{BB962C8B-B14F-4D97-AF65-F5344CB8AC3E}">
        <p14:creationId xmlns:p14="http://schemas.microsoft.com/office/powerpoint/2010/main" val="4122188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176091" indent="-176091"/>
            <a:endParaRPr lang="de-DE" baseline="0" dirty="0" smtClean="0"/>
          </a:p>
        </p:txBody>
      </p:sp>
      <p:sp>
        <p:nvSpPr>
          <p:cNvPr id="4" name="Foliennummernplatzhalter 3"/>
          <p:cNvSpPr>
            <a:spLocks noGrp="1"/>
          </p:cNvSpPr>
          <p:nvPr>
            <p:ph type="sldNum" sz="quarter" idx="10"/>
          </p:nvPr>
        </p:nvSpPr>
        <p:spPr/>
        <p:txBody>
          <a:bodyPr/>
          <a:lstStyle/>
          <a:p>
            <a:fld id="{E0DF9F82-6566-4EB5-8FA4-C8D201E01CCC}" type="slidenum">
              <a:rPr lang="de-DE" smtClean="0">
                <a:solidFill>
                  <a:prstClr val="black"/>
                </a:solidFill>
              </a:rPr>
              <a:pPr/>
              <a:t>25</a:t>
            </a:fld>
            <a:endParaRPr lang="de-DE">
              <a:solidFill>
                <a:prstClr val="black"/>
              </a:solidFill>
            </a:endParaRPr>
          </a:p>
        </p:txBody>
      </p:sp>
    </p:spTree>
    <p:extLst>
      <p:ext uri="{BB962C8B-B14F-4D97-AF65-F5344CB8AC3E}">
        <p14:creationId xmlns:p14="http://schemas.microsoft.com/office/powerpoint/2010/main" val="2395162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solidFill>
                <a:srgbClr val="000000"/>
              </a:solidFill>
            </a:endParaRPr>
          </a:p>
        </p:txBody>
      </p:sp>
      <p:sp>
        <p:nvSpPr>
          <p:cNvPr id="4" name="Slide Number Placeholder 3"/>
          <p:cNvSpPr>
            <a:spLocks noGrp="1"/>
          </p:cNvSpPr>
          <p:nvPr>
            <p:ph type="sldNum" sz="quarter" idx="10"/>
          </p:nvPr>
        </p:nvSpPr>
        <p:spPr/>
        <p:txBody>
          <a:bodyPr/>
          <a:lstStyle/>
          <a:p>
            <a:pPr>
              <a:defRPr/>
            </a:pPr>
            <a:fld id="{907AAA6E-E3EB-426E-B5DC-D9DCBAE1C4E3}" type="slidenum">
              <a:rPr lang="en-US" smtClean="0">
                <a:solidFill>
                  <a:srgbClr val="000000"/>
                </a:solidFill>
              </a:rPr>
              <a:pPr>
                <a:defRPr/>
              </a:pPr>
              <a:t>5</a:t>
            </a:fld>
            <a:endParaRPr lang="en-US" dirty="0">
              <a:solidFill>
                <a:srgbClr val="000000"/>
              </a:solidFill>
            </a:endParaRPr>
          </a:p>
        </p:txBody>
      </p:sp>
    </p:spTree>
    <p:extLst>
      <p:ext uri="{BB962C8B-B14F-4D97-AF65-F5344CB8AC3E}">
        <p14:creationId xmlns:p14="http://schemas.microsoft.com/office/powerpoint/2010/main" val="42657431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E0DF9F82-6566-4EB5-8FA4-C8D201E01CCC}" type="slidenum">
              <a:rPr lang="de-DE" smtClean="0"/>
              <a:pPr/>
              <a:t>28</a:t>
            </a:fld>
            <a:endParaRPr lang="de-DE"/>
          </a:p>
        </p:txBody>
      </p:sp>
    </p:spTree>
    <p:extLst>
      <p:ext uri="{BB962C8B-B14F-4D97-AF65-F5344CB8AC3E}">
        <p14:creationId xmlns:p14="http://schemas.microsoft.com/office/powerpoint/2010/main" val="622306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E0DF9F82-6566-4EB5-8FA4-C8D201E01CCC}" type="slidenum">
              <a:rPr lang="de-DE" smtClean="0"/>
              <a:pPr/>
              <a:t>29</a:t>
            </a:fld>
            <a:endParaRPr lang="de-DE"/>
          </a:p>
        </p:txBody>
      </p:sp>
    </p:spTree>
    <p:extLst>
      <p:ext uri="{BB962C8B-B14F-4D97-AF65-F5344CB8AC3E}">
        <p14:creationId xmlns:p14="http://schemas.microsoft.com/office/powerpoint/2010/main" val="26698719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8ACFD726-173D-444E-B292-FFA49329377F}" type="slidenum">
              <a:rPr lang="en-GB" smtClean="0"/>
              <a:pPr>
                <a:defRPr/>
              </a:pPr>
              <a:t>34</a:t>
            </a:fld>
            <a:endParaRPr lang="en-GB"/>
          </a:p>
        </p:txBody>
      </p:sp>
    </p:spTree>
    <p:extLst>
      <p:ext uri="{BB962C8B-B14F-4D97-AF65-F5344CB8AC3E}">
        <p14:creationId xmlns:p14="http://schemas.microsoft.com/office/powerpoint/2010/main" val="27795633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8ACFD726-173D-444E-B292-FFA49329377F}" type="slidenum">
              <a:rPr lang="en-GB" smtClean="0"/>
              <a:pPr>
                <a:defRPr/>
              </a:pPr>
              <a:t>35</a:t>
            </a:fld>
            <a:endParaRPr lang="en-GB"/>
          </a:p>
        </p:txBody>
      </p:sp>
    </p:spTree>
    <p:extLst>
      <p:ext uri="{BB962C8B-B14F-4D97-AF65-F5344CB8AC3E}">
        <p14:creationId xmlns:p14="http://schemas.microsoft.com/office/powerpoint/2010/main" val="17183581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defTabSz="939154">
              <a:defRPr/>
            </a:pPr>
            <a:endParaRPr lang="de-DE" dirty="0" smtClean="0">
              <a:solidFill>
                <a:srgbClr val="FF0000"/>
              </a:solidFill>
            </a:endParaRPr>
          </a:p>
        </p:txBody>
      </p:sp>
      <p:sp>
        <p:nvSpPr>
          <p:cNvPr id="4" name="Foliennummernplatzhalter 3"/>
          <p:cNvSpPr>
            <a:spLocks noGrp="1"/>
          </p:cNvSpPr>
          <p:nvPr>
            <p:ph type="sldNum" sz="quarter" idx="10"/>
          </p:nvPr>
        </p:nvSpPr>
        <p:spPr/>
        <p:txBody>
          <a:bodyPr/>
          <a:lstStyle/>
          <a:p>
            <a:fld id="{90BC46AE-8006-4CDE-BFE9-BA2526DDD90C}" type="slidenum">
              <a:rPr lang="de-DE" smtClean="0">
                <a:solidFill>
                  <a:prstClr val="black"/>
                </a:solidFill>
              </a:rPr>
              <a:pPr/>
              <a:t>37</a:t>
            </a:fld>
            <a:endParaRPr lang="de-DE">
              <a:solidFill>
                <a:prstClr val="black"/>
              </a:solidFill>
            </a:endParaRPr>
          </a:p>
        </p:txBody>
      </p:sp>
    </p:spTree>
    <p:extLst>
      <p:ext uri="{BB962C8B-B14F-4D97-AF65-F5344CB8AC3E}">
        <p14:creationId xmlns:p14="http://schemas.microsoft.com/office/powerpoint/2010/main" val="5565767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defTabSz="939154">
              <a:defRPr/>
            </a:pPr>
            <a:endParaRPr lang="de-DE" dirty="0" smtClean="0">
              <a:solidFill>
                <a:srgbClr val="FF0000"/>
              </a:solidFill>
            </a:endParaRPr>
          </a:p>
        </p:txBody>
      </p:sp>
      <p:sp>
        <p:nvSpPr>
          <p:cNvPr id="4" name="Foliennummernplatzhalter 3"/>
          <p:cNvSpPr>
            <a:spLocks noGrp="1"/>
          </p:cNvSpPr>
          <p:nvPr>
            <p:ph type="sldNum" sz="quarter" idx="10"/>
          </p:nvPr>
        </p:nvSpPr>
        <p:spPr/>
        <p:txBody>
          <a:bodyPr/>
          <a:lstStyle/>
          <a:p>
            <a:fld id="{90BC46AE-8006-4CDE-BFE9-BA2526DDD90C}" type="slidenum">
              <a:rPr lang="de-DE" smtClean="0">
                <a:solidFill>
                  <a:prstClr val="black"/>
                </a:solidFill>
              </a:rPr>
              <a:pPr/>
              <a:t>38</a:t>
            </a:fld>
            <a:endParaRPr lang="de-DE">
              <a:solidFill>
                <a:prstClr val="black"/>
              </a:solidFill>
            </a:endParaRPr>
          </a:p>
        </p:txBody>
      </p:sp>
    </p:spTree>
    <p:extLst>
      <p:ext uri="{BB962C8B-B14F-4D97-AF65-F5344CB8AC3E}">
        <p14:creationId xmlns:p14="http://schemas.microsoft.com/office/powerpoint/2010/main" val="20860634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defTabSz="939154">
              <a:defRPr/>
            </a:pPr>
            <a:endParaRPr lang="de-DE" dirty="0" smtClean="0">
              <a:solidFill>
                <a:srgbClr val="FF0000"/>
              </a:solidFill>
            </a:endParaRPr>
          </a:p>
        </p:txBody>
      </p:sp>
      <p:sp>
        <p:nvSpPr>
          <p:cNvPr id="4" name="Foliennummernplatzhalter 3"/>
          <p:cNvSpPr>
            <a:spLocks noGrp="1"/>
          </p:cNvSpPr>
          <p:nvPr>
            <p:ph type="sldNum" sz="quarter" idx="10"/>
          </p:nvPr>
        </p:nvSpPr>
        <p:spPr/>
        <p:txBody>
          <a:bodyPr/>
          <a:lstStyle/>
          <a:p>
            <a:fld id="{90BC46AE-8006-4CDE-BFE9-BA2526DDD90C}" type="slidenum">
              <a:rPr lang="de-DE" smtClean="0">
                <a:solidFill>
                  <a:prstClr val="black"/>
                </a:solidFill>
              </a:rPr>
              <a:pPr/>
              <a:t>39</a:t>
            </a:fld>
            <a:endParaRPr lang="de-DE">
              <a:solidFill>
                <a:prstClr val="black"/>
              </a:solidFill>
            </a:endParaRPr>
          </a:p>
        </p:txBody>
      </p:sp>
    </p:spTree>
    <p:extLst>
      <p:ext uri="{BB962C8B-B14F-4D97-AF65-F5344CB8AC3E}">
        <p14:creationId xmlns:p14="http://schemas.microsoft.com/office/powerpoint/2010/main" val="15390673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defTabSz="939154">
              <a:defRPr/>
            </a:pPr>
            <a:endParaRPr lang="de-DE" dirty="0" smtClean="0">
              <a:solidFill>
                <a:srgbClr val="FF0000"/>
              </a:solidFill>
            </a:endParaRPr>
          </a:p>
        </p:txBody>
      </p:sp>
      <p:sp>
        <p:nvSpPr>
          <p:cNvPr id="4" name="Foliennummernplatzhalter 3"/>
          <p:cNvSpPr>
            <a:spLocks noGrp="1"/>
          </p:cNvSpPr>
          <p:nvPr>
            <p:ph type="sldNum" sz="quarter" idx="10"/>
          </p:nvPr>
        </p:nvSpPr>
        <p:spPr/>
        <p:txBody>
          <a:bodyPr/>
          <a:lstStyle/>
          <a:p>
            <a:fld id="{90BC46AE-8006-4CDE-BFE9-BA2526DDD90C}" type="slidenum">
              <a:rPr lang="de-DE" smtClean="0">
                <a:solidFill>
                  <a:prstClr val="black"/>
                </a:solidFill>
              </a:rPr>
              <a:pPr/>
              <a:t>40</a:t>
            </a:fld>
            <a:endParaRPr lang="de-DE">
              <a:solidFill>
                <a:prstClr val="black"/>
              </a:solidFill>
            </a:endParaRPr>
          </a:p>
        </p:txBody>
      </p:sp>
    </p:spTree>
    <p:extLst>
      <p:ext uri="{BB962C8B-B14F-4D97-AF65-F5344CB8AC3E}">
        <p14:creationId xmlns:p14="http://schemas.microsoft.com/office/powerpoint/2010/main" val="23841158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solidFill>
                <a:srgbClr val="000000"/>
              </a:solidFill>
            </a:endParaRPr>
          </a:p>
        </p:txBody>
      </p:sp>
      <p:sp>
        <p:nvSpPr>
          <p:cNvPr id="4" name="Slide Number Placeholder 3"/>
          <p:cNvSpPr>
            <a:spLocks noGrp="1"/>
          </p:cNvSpPr>
          <p:nvPr>
            <p:ph type="sldNum" sz="quarter" idx="10"/>
          </p:nvPr>
        </p:nvSpPr>
        <p:spPr/>
        <p:txBody>
          <a:bodyPr/>
          <a:lstStyle/>
          <a:p>
            <a:pPr>
              <a:defRPr/>
            </a:pPr>
            <a:fld id="{907AAA6E-E3EB-426E-B5DC-D9DCBAE1C4E3}" type="slidenum">
              <a:rPr lang="en-US" smtClean="0">
                <a:solidFill>
                  <a:srgbClr val="000000"/>
                </a:solidFill>
              </a:rPr>
              <a:pPr>
                <a:defRPr/>
              </a:pPr>
              <a:t>42</a:t>
            </a:fld>
            <a:endParaRPr lang="en-US" dirty="0">
              <a:solidFill>
                <a:srgbClr val="000000"/>
              </a:solidFill>
            </a:endParaRPr>
          </a:p>
        </p:txBody>
      </p:sp>
    </p:spTree>
    <p:extLst>
      <p:ext uri="{BB962C8B-B14F-4D97-AF65-F5344CB8AC3E}">
        <p14:creationId xmlns:p14="http://schemas.microsoft.com/office/powerpoint/2010/main" val="41524465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kumimoji="1" lang="ja-JP" altLang="en-US" smtClean="0"/>
          </a:p>
        </p:txBody>
      </p:sp>
      <p:sp>
        <p:nvSpPr>
          <p:cNvPr id="4" name="スライド番号プレースホルダー 3"/>
          <p:cNvSpPr>
            <a:spLocks noGrp="1"/>
          </p:cNvSpPr>
          <p:nvPr>
            <p:ph type="sldNum" sz="quarter" idx="5"/>
          </p:nvPr>
        </p:nvSpPr>
        <p:spPr/>
        <p:txBody>
          <a:bodyPr/>
          <a:lstStyle>
            <a:lvl1pPr eaLnBrk="0" hangingPunct="0">
              <a:defRPr kumimoji="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hangingPunct="1"/>
            <a:fld id="{A0590E2C-3A3C-450C-A793-29D4F94146C2}" type="slidenum">
              <a:rPr kumimoji="0" lang="en-GB" altLang="ja-JP">
                <a:latin typeface="Calibri" panose="020F0502020204030204" pitchFamily="34" charset="0"/>
              </a:rPr>
              <a:pPr eaLnBrk="1" hangingPunct="1"/>
              <a:t>43</a:t>
            </a:fld>
            <a:endParaRPr kumimoji="0" lang="en-GB" altLang="ja-JP">
              <a:latin typeface="Calibri" panose="020F0502020204030204" pitchFamily="34" charset="0"/>
            </a:endParaRPr>
          </a:p>
        </p:txBody>
      </p:sp>
    </p:spTree>
    <p:extLst>
      <p:ext uri="{BB962C8B-B14F-4D97-AF65-F5344CB8AC3E}">
        <p14:creationId xmlns:p14="http://schemas.microsoft.com/office/powerpoint/2010/main" val="2053375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solidFill>
                <a:srgbClr val="000000"/>
              </a:solidFill>
            </a:endParaRPr>
          </a:p>
        </p:txBody>
      </p:sp>
      <p:sp>
        <p:nvSpPr>
          <p:cNvPr id="4" name="Slide Number Placeholder 3"/>
          <p:cNvSpPr>
            <a:spLocks noGrp="1"/>
          </p:cNvSpPr>
          <p:nvPr>
            <p:ph type="sldNum" sz="quarter" idx="10"/>
          </p:nvPr>
        </p:nvSpPr>
        <p:spPr/>
        <p:txBody>
          <a:bodyPr/>
          <a:lstStyle/>
          <a:p>
            <a:pPr>
              <a:defRPr/>
            </a:pPr>
            <a:fld id="{907AAA6E-E3EB-426E-B5DC-D9DCBAE1C4E3}" type="slidenum">
              <a:rPr lang="en-US" smtClean="0">
                <a:solidFill>
                  <a:srgbClr val="000000"/>
                </a:solidFill>
              </a:rPr>
              <a:pPr>
                <a:defRPr/>
              </a:pPr>
              <a:t>6</a:t>
            </a:fld>
            <a:endParaRPr lang="en-US" dirty="0">
              <a:solidFill>
                <a:srgbClr val="000000"/>
              </a:solidFill>
            </a:endParaRPr>
          </a:p>
        </p:txBody>
      </p:sp>
    </p:spTree>
    <p:extLst>
      <p:ext uri="{BB962C8B-B14F-4D97-AF65-F5344CB8AC3E}">
        <p14:creationId xmlns:p14="http://schemas.microsoft.com/office/powerpoint/2010/main" val="6089547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3856038" y="9440863"/>
            <a:ext cx="294957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12" tIns="46106" rIns="92212" bIns="46106"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20000"/>
              </a:spcBef>
            </a:pPr>
            <a:fld id="{44A7ED30-0720-4302-9408-9B091DABA121}" type="slidenum">
              <a:rPr kumimoji="0" lang="ja-JP" altLang="en-US">
                <a:solidFill>
                  <a:srgbClr val="002C6C"/>
                </a:solidFill>
                <a:latin typeface="Arial" panose="020B0604020202020204" pitchFamily="34" charset="0"/>
                <a:cs typeface="Arial" panose="020B0604020202020204" pitchFamily="34" charset="0"/>
              </a:rPr>
              <a:pPr algn="r" eaLnBrk="1" hangingPunct="1">
                <a:spcBef>
                  <a:spcPct val="20000"/>
                </a:spcBef>
              </a:pPr>
              <a:t>59</a:t>
            </a:fld>
            <a:endParaRPr kumimoji="0" lang="en-US" altLang="ja-JP">
              <a:solidFill>
                <a:srgbClr val="002C6C"/>
              </a:solidFill>
              <a:latin typeface="Arial" panose="020B0604020202020204" pitchFamily="34" charset="0"/>
              <a:cs typeface="Arial" panose="020B0604020202020204" pitchFamily="34" charset="0"/>
            </a:endParaRPr>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smtClean="0"/>
          </a:p>
        </p:txBody>
      </p:sp>
    </p:spTree>
    <p:extLst>
      <p:ext uri="{BB962C8B-B14F-4D97-AF65-F5344CB8AC3E}">
        <p14:creationId xmlns:p14="http://schemas.microsoft.com/office/powerpoint/2010/main" val="21350117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solidFill>
                <a:srgbClr val="000000"/>
              </a:solidFill>
            </a:endParaRPr>
          </a:p>
        </p:txBody>
      </p:sp>
      <p:sp>
        <p:nvSpPr>
          <p:cNvPr id="4" name="Slide Number Placeholder 3"/>
          <p:cNvSpPr>
            <a:spLocks noGrp="1"/>
          </p:cNvSpPr>
          <p:nvPr>
            <p:ph type="sldNum" sz="quarter" idx="10"/>
          </p:nvPr>
        </p:nvSpPr>
        <p:spPr/>
        <p:txBody>
          <a:bodyPr/>
          <a:lstStyle/>
          <a:p>
            <a:pPr>
              <a:defRPr/>
            </a:pPr>
            <a:fld id="{907AAA6E-E3EB-426E-B5DC-D9DCBAE1C4E3}" type="slidenum">
              <a:rPr lang="en-US" smtClean="0">
                <a:solidFill>
                  <a:srgbClr val="000000"/>
                </a:solidFill>
              </a:rPr>
              <a:pPr>
                <a:defRPr/>
              </a:pPr>
              <a:t>60</a:t>
            </a:fld>
            <a:endParaRPr lang="en-US" dirty="0">
              <a:solidFill>
                <a:srgbClr val="000000"/>
              </a:solidFill>
            </a:endParaRPr>
          </a:p>
        </p:txBody>
      </p:sp>
    </p:spTree>
    <p:extLst>
      <p:ext uri="{BB962C8B-B14F-4D97-AF65-F5344CB8AC3E}">
        <p14:creationId xmlns:p14="http://schemas.microsoft.com/office/powerpoint/2010/main" val="19468068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6AA5E4-BAA7-424A-BE4D-EE4FB0BB4A80}" type="slidenum">
              <a:rPr lang="en-US" smtClean="0">
                <a:solidFill>
                  <a:prstClr val="black"/>
                </a:solidFill>
              </a:rPr>
              <a:pPr/>
              <a:t>61</a:t>
            </a:fld>
            <a:endParaRPr lang="en-US" dirty="0">
              <a:solidFill>
                <a:prstClr val="black"/>
              </a:solidFill>
            </a:endParaRPr>
          </a:p>
        </p:txBody>
      </p:sp>
    </p:spTree>
    <p:extLst>
      <p:ext uri="{BB962C8B-B14F-4D97-AF65-F5344CB8AC3E}">
        <p14:creationId xmlns:p14="http://schemas.microsoft.com/office/powerpoint/2010/main" val="2590619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36EBD580-A80E-4DFC-ABE6-E739DCDBA455}" type="slidenum">
              <a:rPr lang="en-US">
                <a:solidFill>
                  <a:prstClr val="black"/>
                </a:solidFill>
              </a:rPr>
              <a:pPr>
                <a:spcBef>
                  <a:spcPct val="0"/>
                </a:spcBef>
              </a:pPr>
              <a:t>62</a:t>
            </a:fld>
            <a:endParaRPr lang="en-US">
              <a:solidFill>
                <a:prstClr val="black"/>
              </a:solidFill>
            </a:endParaRPr>
          </a:p>
        </p:txBody>
      </p:sp>
    </p:spTree>
    <p:extLst>
      <p:ext uri="{BB962C8B-B14F-4D97-AF65-F5344CB8AC3E}">
        <p14:creationId xmlns:p14="http://schemas.microsoft.com/office/powerpoint/2010/main" val="7086461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39D02B-18FE-4FDE-B364-E07EA4F2EE21}" type="slidenum">
              <a:rPr lang="en-US" smtClean="0">
                <a:solidFill>
                  <a:prstClr val="black"/>
                </a:solidFill>
              </a:rPr>
              <a:pPr>
                <a:defRPr/>
              </a:pPr>
              <a:t>65</a:t>
            </a:fld>
            <a:endParaRPr lang="en-US" dirty="0">
              <a:solidFill>
                <a:prstClr val="black"/>
              </a:solidFill>
            </a:endParaRPr>
          </a:p>
        </p:txBody>
      </p:sp>
    </p:spTree>
    <p:extLst>
      <p:ext uri="{BB962C8B-B14F-4D97-AF65-F5344CB8AC3E}">
        <p14:creationId xmlns:p14="http://schemas.microsoft.com/office/powerpoint/2010/main" val="38335082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39D02B-18FE-4FDE-B364-E07EA4F2EE21}" type="slidenum">
              <a:rPr lang="en-US" smtClean="0">
                <a:solidFill>
                  <a:prstClr val="black"/>
                </a:solidFill>
              </a:rPr>
              <a:pPr>
                <a:defRPr/>
              </a:pPr>
              <a:t>66</a:t>
            </a:fld>
            <a:endParaRPr lang="en-US" dirty="0">
              <a:solidFill>
                <a:prstClr val="black"/>
              </a:solidFill>
            </a:endParaRPr>
          </a:p>
        </p:txBody>
      </p:sp>
    </p:spTree>
    <p:extLst>
      <p:ext uri="{BB962C8B-B14F-4D97-AF65-F5344CB8AC3E}">
        <p14:creationId xmlns:p14="http://schemas.microsoft.com/office/powerpoint/2010/main" val="40747615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7B2957-CF1F-CD46-A189-F8AD9629F84A}" type="slidenum">
              <a:rPr lang="en-US" smtClean="0">
                <a:solidFill>
                  <a:prstClr val="black"/>
                </a:solidFill>
              </a:rPr>
              <a:pPr/>
              <a:t>67</a:t>
            </a:fld>
            <a:endParaRPr lang="en-US" dirty="0">
              <a:solidFill>
                <a:prstClr val="black"/>
              </a:solidFill>
            </a:endParaRPr>
          </a:p>
        </p:txBody>
      </p:sp>
    </p:spTree>
    <p:extLst>
      <p:ext uri="{BB962C8B-B14F-4D97-AF65-F5344CB8AC3E}">
        <p14:creationId xmlns:p14="http://schemas.microsoft.com/office/powerpoint/2010/main" val="13597530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solidFill>
                <a:srgbClr val="000000"/>
              </a:solidFill>
            </a:endParaRPr>
          </a:p>
        </p:txBody>
      </p:sp>
      <p:sp>
        <p:nvSpPr>
          <p:cNvPr id="4" name="Slide Number Placeholder 3"/>
          <p:cNvSpPr>
            <a:spLocks noGrp="1"/>
          </p:cNvSpPr>
          <p:nvPr>
            <p:ph type="sldNum" sz="quarter" idx="10"/>
          </p:nvPr>
        </p:nvSpPr>
        <p:spPr/>
        <p:txBody>
          <a:bodyPr/>
          <a:lstStyle/>
          <a:p>
            <a:pPr>
              <a:defRPr/>
            </a:pPr>
            <a:fld id="{907AAA6E-E3EB-426E-B5DC-D9DCBAE1C4E3}" type="slidenum">
              <a:rPr lang="en-US" smtClean="0">
                <a:solidFill>
                  <a:prstClr val="black"/>
                </a:solidFill>
              </a:rPr>
              <a:pPr>
                <a:defRPr/>
              </a:pPr>
              <a:t>68</a:t>
            </a:fld>
            <a:endParaRPr lang="en-US" dirty="0">
              <a:solidFill>
                <a:prstClr val="black"/>
              </a:solidFill>
            </a:endParaRPr>
          </a:p>
        </p:txBody>
      </p:sp>
    </p:spTree>
    <p:extLst>
      <p:ext uri="{BB962C8B-B14F-4D97-AF65-F5344CB8AC3E}">
        <p14:creationId xmlns:p14="http://schemas.microsoft.com/office/powerpoint/2010/main" val="24473732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solidFill>
                <a:srgbClr val="000000"/>
              </a:solidFill>
            </a:endParaRPr>
          </a:p>
        </p:txBody>
      </p:sp>
      <p:sp>
        <p:nvSpPr>
          <p:cNvPr id="4" name="Slide Number Placeholder 3"/>
          <p:cNvSpPr>
            <a:spLocks noGrp="1"/>
          </p:cNvSpPr>
          <p:nvPr>
            <p:ph type="sldNum" sz="quarter" idx="10"/>
          </p:nvPr>
        </p:nvSpPr>
        <p:spPr/>
        <p:txBody>
          <a:bodyPr/>
          <a:lstStyle/>
          <a:p>
            <a:pPr>
              <a:defRPr/>
            </a:pPr>
            <a:fld id="{907AAA6E-E3EB-426E-B5DC-D9DCBAE1C4E3}" type="slidenum">
              <a:rPr lang="en-US" smtClean="0">
                <a:solidFill>
                  <a:srgbClr val="000000"/>
                </a:solidFill>
              </a:rPr>
              <a:pPr>
                <a:defRPr/>
              </a:pPr>
              <a:t>70</a:t>
            </a:fld>
            <a:endParaRPr lang="en-US" dirty="0">
              <a:solidFill>
                <a:srgbClr val="000000"/>
              </a:solidFill>
            </a:endParaRPr>
          </a:p>
        </p:txBody>
      </p:sp>
    </p:spTree>
    <p:extLst>
      <p:ext uri="{BB962C8B-B14F-4D97-AF65-F5344CB8AC3E}">
        <p14:creationId xmlns:p14="http://schemas.microsoft.com/office/powerpoint/2010/main" val="34321541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07AAA6E-E3EB-426E-B5DC-D9DCBAE1C4E3}" type="slidenum">
              <a:rPr lang="en-US" smtClean="0">
                <a:solidFill>
                  <a:prstClr val="black"/>
                </a:solidFill>
              </a:rPr>
              <a:pPr>
                <a:defRPr/>
              </a:pPr>
              <a:t>71</a:t>
            </a:fld>
            <a:endParaRPr lang="en-US" dirty="0">
              <a:solidFill>
                <a:prstClr val="black"/>
              </a:solidFill>
            </a:endParaRPr>
          </a:p>
        </p:txBody>
      </p:sp>
    </p:spTree>
    <p:extLst>
      <p:ext uri="{BB962C8B-B14F-4D97-AF65-F5344CB8AC3E}">
        <p14:creationId xmlns:p14="http://schemas.microsoft.com/office/powerpoint/2010/main" val="413219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7186" name="Rectangle 7"/>
          <p:cNvSpPr txBox="1">
            <a:spLocks noGrp="1" noChangeArrowheads="1"/>
          </p:cNvSpPr>
          <p:nvPr/>
        </p:nvSpPr>
        <p:spPr bwMode="gray">
          <a:xfrm>
            <a:off x="6257925" y="8944563"/>
            <a:ext cx="552450" cy="169277"/>
          </a:xfrm>
          <a:prstGeom prst="rect">
            <a:avLst/>
          </a:prstGeom>
          <a:noFill/>
          <a:ln w="9525">
            <a:noFill/>
            <a:miter lim="800000"/>
            <a:headEnd/>
            <a:tailEnd/>
          </a:ln>
        </p:spPr>
        <p:txBody>
          <a:bodyPr lIns="0" tIns="0" rIns="0" bIns="0" anchor="b">
            <a:spAutoFit/>
          </a:bodyPr>
          <a:lstStyle/>
          <a:p>
            <a:pPr algn="r" defTabSz="871538" fontAlgn="base">
              <a:spcBef>
                <a:spcPct val="0"/>
              </a:spcBef>
              <a:spcAft>
                <a:spcPct val="0"/>
              </a:spcAft>
            </a:pPr>
            <a:fld id="{1506E2C4-1320-4346-A06B-DA4698F40B2D}" type="slidenum">
              <a:rPr lang="en-US" sz="1100">
                <a:solidFill>
                  <a:srgbClr val="000000"/>
                </a:solidFill>
                <a:latin typeface="Arial" charset="0"/>
                <a:ea typeface="ＭＳ Ｐゴシック" charset="0"/>
                <a:cs typeface="Arial" charset="0"/>
              </a:rPr>
              <a:pPr algn="r" defTabSz="871538" fontAlgn="base">
                <a:spcBef>
                  <a:spcPct val="0"/>
                </a:spcBef>
                <a:spcAft>
                  <a:spcPct val="0"/>
                </a:spcAft>
              </a:pPr>
              <a:t>7</a:t>
            </a:fld>
            <a:endParaRPr lang="en-US" sz="1100" dirty="0">
              <a:solidFill>
                <a:srgbClr val="000000"/>
              </a:solidFill>
              <a:latin typeface="Arial" charset="0"/>
              <a:ea typeface="ＭＳ Ｐゴシック" charset="0"/>
              <a:cs typeface="Arial" charset="0"/>
            </a:endParaRPr>
          </a:p>
        </p:txBody>
      </p:sp>
      <p:sp>
        <p:nvSpPr>
          <p:cNvPr id="3677187" name="Rectangle 2"/>
          <p:cNvSpPr>
            <a:spLocks noGrp="1" noRot="1" noChangeAspect="1" noChangeArrowheads="1" noTextEdit="1"/>
          </p:cNvSpPr>
          <p:nvPr>
            <p:ph type="sldImg"/>
          </p:nvPr>
        </p:nvSpPr>
        <p:spPr>
          <a:xfrm>
            <a:off x="782638" y="581025"/>
            <a:ext cx="5456237" cy="4092575"/>
          </a:xfrm>
          <a:ln/>
        </p:spPr>
      </p:sp>
      <p:sp>
        <p:nvSpPr>
          <p:cNvPr id="3677188" name="Rectangle 3"/>
          <p:cNvSpPr>
            <a:spLocks noGrp="1" noChangeArrowheads="1"/>
          </p:cNvSpPr>
          <p:nvPr>
            <p:ph type="body" idx="1"/>
          </p:nvPr>
        </p:nvSpPr>
        <p:spPr>
          <a:xfrm>
            <a:off x="568330" y="4995867"/>
            <a:ext cx="5973763" cy="231849"/>
          </a:xfrm>
          <a:noFill/>
        </p:spPr>
        <p:txBody>
          <a:bodyPr/>
          <a:lstStyle/>
          <a:p>
            <a:pPr eaLnBrk="1" hangingPunct="1"/>
            <a:endParaRPr lang="en-US" dirty="0" smtClean="0">
              <a:latin typeface="Arial" charset="0"/>
            </a:endParaRPr>
          </a:p>
        </p:txBody>
      </p:sp>
    </p:spTree>
    <p:extLst>
      <p:ext uri="{BB962C8B-B14F-4D97-AF65-F5344CB8AC3E}">
        <p14:creationId xmlns:p14="http://schemas.microsoft.com/office/powerpoint/2010/main" val="15782712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07AAA6E-E3EB-426E-B5DC-D9DCBAE1C4E3}" type="slidenum">
              <a:rPr lang="en-US" smtClean="0">
                <a:solidFill>
                  <a:prstClr val="black"/>
                </a:solidFill>
              </a:rPr>
              <a:pPr>
                <a:defRPr/>
              </a:pPr>
              <a:t>72</a:t>
            </a:fld>
            <a:endParaRPr lang="en-US" dirty="0">
              <a:solidFill>
                <a:prstClr val="black"/>
              </a:solidFill>
            </a:endParaRPr>
          </a:p>
        </p:txBody>
      </p:sp>
    </p:spTree>
    <p:extLst>
      <p:ext uri="{BB962C8B-B14F-4D97-AF65-F5344CB8AC3E}">
        <p14:creationId xmlns:p14="http://schemas.microsoft.com/office/powerpoint/2010/main" val="13388735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solidFill>
                <a:srgbClr val="000000"/>
              </a:solidFill>
            </a:endParaRPr>
          </a:p>
        </p:txBody>
      </p:sp>
      <p:sp>
        <p:nvSpPr>
          <p:cNvPr id="4" name="Slide Number Placeholder 3"/>
          <p:cNvSpPr>
            <a:spLocks noGrp="1"/>
          </p:cNvSpPr>
          <p:nvPr>
            <p:ph type="sldNum" sz="quarter" idx="10"/>
          </p:nvPr>
        </p:nvSpPr>
        <p:spPr/>
        <p:txBody>
          <a:bodyPr/>
          <a:lstStyle/>
          <a:p>
            <a:pPr>
              <a:defRPr/>
            </a:pPr>
            <a:fld id="{907AAA6E-E3EB-426E-B5DC-D9DCBAE1C4E3}" type="slidenum">
              <a:rPr lang="en-US" smtClean="0">
                <a:solidFill>
                  <a:prstClr val="black"/>
                </a:solidFill>
              </a:rPr>
              <a:pPr>
                <a:defRPr/>
              </a:pPr>
              <a:t>73</a:t>
            </a:fld>
            <a:endParaRPr lang="en-US" dirty="0">
              <a:solidFill>
                <a:prstClr val="black"/>
              </a:solidFill>
            </a:endParaRPr>
          </a:p>
        </p:txBody>
      </p:sp>
    </p:spTree>
    <p:extLst>
      <p:ext uri="{BB962C8B-B14F-4D97-AF65-F5344CB8AC3E}">
        <p14:creationId xmlns:p14="http://schemas.microsoft.com/office/powerpoint/2010/main" val="29999166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solidFill>
                <a:srgbClr val="000000"/>
              </a:solidFill>
            </a:endParaRPr>
          </a:p>
        </p:txBody>
      </p:sp>
      <p:sp>
        <p:nvSpPr>
          <p:cNvPr id="4" name="Slide Number Placeholder 3"/>
          <p:cNvSpPr>
            <a:spLocks noGrp="1"/>
          </p:cNvSpPr>
          <p:nvPr>
            <p:ph type="sldNum" sz="quarter" idx="10"/>
          </p:nvPr>
        </p:nvSpPr>
        <p:spPr/>
        <p:txBody>
          <a:bodyPr/>
          <a:lstStyle/>
          <a:p>
            <a:pPr>
              <a:defRPr/>
            </a:pPr>
            <a:fld id="{907AAA6E-E3EB-426E-B5DC-D9DCBAE1C4E3}" type="slidenum">
              <a:rPr lang="en-US" smtClean="0">
                <a:solidFill>
                  <a:srgbClr val="000000"/>
                </a:solidFill>
              </a:rPr>
              <a:pPr>
                <a:defRPr/>
              </a:pPr>
              <a:t>74</a:t>
            </a:fld>
            <a:endParaRPr lang="en-US" dirty="0">
              <a:solidFill>
                <a:srgbClr val="000000"/>
              </a:solidFill>
            </a:endParaRPr>
          </a:p>
        </p:txBody>
      </p:sp>
    </p:spTree>
    <p:extLst>
      <p:ext uri="{BB962C8B-B14F-4D97-AF65-F5344CB8AC3E}">
        <p14:creationId xmlns:p14="http://schemas.microsoft.com/office/powerpoint/2010/main" val="28709587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solidFill>
                <a:srgbClr val="000000"/>
              </a:solidFill>
            </a:endParaRPr>
          </a:p>
        </p:txBody>
      </p:sp>
      <p:sp>
        <p:nvSpPr>
          <p:cNvPr id="4" name="Slide Number Placeholder 3"/>
          <p:cNvSpPr>
            <a:spLocks noGrp="1"/>
          </p:cNvSpPr>
          <p:nvPr>
            <p:ph type="sldNum" sz="quarter" idx="10"/>
          </p:nvPr>
        </p:nvSpPr>
        <p:spPr/>
        <p:txBody>
          <a:bodyPr/>
          <a:lstStyle/>
          <a:p>
            <a:pPr>
              <a:defRPr/>
            </a:pPr>
            <a:fld id="{907AAA6E-E3EB-426E-B5DC-D9DCBAE1C4E3}" type="slidenum">
              <a:rPr lang="en-US" smtClean="0">
                <a:solidFill>
                  <a:srgbClr val="000000"/>
                </a:solidFill>
              </a:rPr>
              <a:pPr>
                <a:defRPr/>
              </a:pPr>
              <a:t>75</a:t>
            </a:fld>
            <a:endParaRPr lang="en-US" dirty="0">
              <a:solidFill>
                <a:srgbClr val="000000"/>
              </a:solidFill>
            </a:endParaRPr>
          </a:p>
        </p:txBody>
      </p:sp>
    </p:spTree>
    <p:extLst>
      <p:ext uri="{BB962C8B-B14F-4D97-AF65-F5344CB8AC3E}">
        <p14:creationId xmlns:p14="http://schemas.microsoft.com/office/powerpoint/2010/main" val="37036520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solidFill>
                <a:srgbClr val="000000"/>
              </a:solidFill>
            </a:endParaRPr>
          </a:p>
        </p:txBody>
      </p:sp>
      <p:sp>
        <p:nvSpPr>
          <p:cNvPr id="4" name="Slide Number Placeholder 3"/>
          <p:cNvSpPr>
            <a:spLocks noGrp="1"/>
          </p:cNvSpPr>
          <p:nvPr>
            <p:ph type="sldNum" sz="quarter" idx="10"/>
          </p:nvPr>
        </p:nvSpPr>
        <p:spPr/>
        <p:txBody>
          <a:bodyPr/>
          <a:lstStyle/>
          <a:p>
            <a:pPr>
              <a:defRPr/>
            </a:pPr>
            <a:fld id="{907AAA6E-E3EB-426E-B5DC-D9DCBAE1C4E3}" type="slidenum">
              <a:rPr lang="en-US" smtClean="0">
                <a:solidFill>
                  <a:srgbClr val="000000"/>
                </a:solidFill>
              </a:rPr>
              <a:pPr>
                <a:defRPr/>
              </a:pPr>
              <a:t>76</a:t>
            </a:fld>
            <a:endParaRPr lang="en-US" dirty="0">
              <a:solidFill>
                <a:srgbClr val="000000"/>
              </a:solidFill>
            </a:endParaRPr>
          </a:p>
        </p:txBody>
      </p:sp>
    </p:spTree>
    <p:extLst>
      <p:ext uri="{BB962C8B-B14F-4D97-AF65-F5344CB8AC3E}">
        <p14:creationId xmlns:p14="http://schemas.microsoft.com/office/powerpoint/2010/main" val="18898260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solidFill>
                <a:srgbClr val="000000"/>
              </a:solidFill>
            </a:endParaRPr>
          </a:p>
        </p:txBody>
      </p:sp>
      <p:sp>
        <p:nvSpPr>
          <p:cNvPr id="4" name="Slide Number Placeholder 3"/>
          <p:cNvSpPr>
            <a:spLocks noGrp="1"/>
          </p:cNvSpPr>
          <p:nvPr>
            <p:ph type="sldNum" sz="quarter" idx="10"/>
          </p:nvPr>
        </p:nvSpPr>
        <p:spPr/>
        <p:txBody>
          <a:bodyPr/>
          <a:lstStyle/>
          <a:p>
            <a:pPr>
              <a:defRPr/>
            </a:pPr>
            <a:fld id="{907AAA6E-E3EB-426E-B5DC-D9DCBAE1C4E3}" type="slidenum">
              <a:rPr lang="en-US" smtClean="0">
                <a:solidFill>
                  <a:srgbClr val="000000"/>
                </a:solidFill>
              </a:rPr>
              <a:pPr>
                <a:defRPr/>
              </a:pPr>
              <a:t>77</a:t>
            </a:fld>
            <a:endParaRPr lang="en-US" dirty="0">
              <a:solidFill>
                <a:srgbClr val="000000"/>
              </a:solidFill>
            </a:endParaRPr>
          </a:p>
        </p:txBody>
      </p:sp>
    </p:spTree>
    <p:extLst>
      <p:ext uri="{BB962C8B-B14F-4D97-AF65-F5344CB8AC3E}">
        <p14:creationId xmlns:p14="http://schemas.microsoft.com/office/powerpoint/2010/main" val="15544435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pPr>
              <a:defRPr/>
            </a:pPr>
            <a:fld id="{907AAA6E-E3EB-426E-B5DC-D9DCBAE1C4E3}" type="slidenum">
              <a:rPr lang="en-US" smtClean="0">
                <a:solidFill>
                  <a:srgbClr val="000000"/>
                </a:solidFill>
              </a:rPr>
              <a:pPr>
                <a:defRPr/>
              </a:pPr>
              <a:t>78</a:t>
            </a:fld>
            <a:endParaRPr lang="en-US" dirty="0">
              <a:solidFill>
                <a:srgbClr val="000000"/>
              </a:solidFill>
            </a:endParaRPr>
          </a:p>
        </p:txBody>
      </p:sp>
    </p:spTree>
    <p:extLst>
      <p:ext uri="{BB962C8B-B14F-4D97-AF65-F5344CB8AC3E}">
        <p14:creationId xmlns:p14="http://schemas.microsoft.com/office/powerpoint/2010/main" val="26625146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p>
        </p:txBody>
      </p:sp>
      <p:sp>
        <p:nvSpPr>
          <p:cNvPr id="4" name="Slide Number Placeholder 3"/>
          <p:cNvSpPr>
            <a:spLocks noGrp="1"/>
          </p:cNvSpPr>
          <p:nvPr>
            <p:ph type="sldNum" sz="quarter" idx="10"/>
          </p:nvPr>
        </p:nvSpPr>
        <p:spPr/>
        <p:txBody>
          <a:bodyPr/>
          <a:lstStyle/>
          <a:p>
            <a:pPr>
              <a:defRPr/>
            </a:pPr>
            <a:fld id="{907AAA6E-E3EB-426E-B5DC-D9DCBAE1C4E3}" type="slidenum">
              <a:rPr lang="en-US" smtClean="0">
                <a:solidFill>
                  <a:prstClr val="black"/>
                </a:solidFill>
              </a:rPr>
              <a:pPr>
                <a:defRPr/>
              </a:pPr>
              <a:t>79</a:t>
            </a:fld>
            <a:endParaRPr lang="en-US" dirty="0">
              <a:solidFill>
                <a:prstClr val="black"/>
              </a:solidFill>
            </a:endParaRPr>
          </a:p>
        </p:txBody>
      </p:sp>
    </p:spTree>
    <p:extLst>
      <p:ext uri="{BB962C8B-B14F-4D97-AF65-F5344CB8AC3E}">
        <p14:creationId xmlns:p14="http://schemas.microsoft.com/office/powerpoint/2010/main" val="35890616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rgbClr val="000000"/>
                </a:solidFill>
              </a:rPr>
              <a:t>Leveraging</a:t>
            </a:r>
            <a:r>
              <a:rPr lang="en-US" sz="1200" baseline="0" dirty="0" smtClean="0">
                <a:solidFill>
                  <a:srgbClr val="000000"/>
                </a:solidFill>
              </a:rPr>
              <a:t> this familiar graphic, here are the </a:t>
            </a:r>
            <a:r>
              <a:rPr lang="en-US" sz="1200" baseline="0" dirty="0" err="1" smtClean="0">
                <a:solidFill>
                  <a:srgbClr val="000000"/>
                </a:solidFill>
              </a:rPr>
              <a:t>touchpoints</a:t>
            </a:r>
            <a:r>
              <a:rPr lang="en-US" sz="1200" baseline="0" dirty="0" smtClean="0">
                <a:solidFill>
                  <a:srgbClr val="000000"/>
                </a:solidFill>
              </a:rPr>
              <a:t> for GTIN+ on the Web standards</a:t>
            </a:r>
            <a:endParaRPr lang="en-GB" sz="1200" dirty="0">
              <a:solidFill>
                <a:srgbClr val="000000"/>
              </a:solidFill>
            </a:endParaRPr>
          </a:p>
        </p:txBody>
      </p:sp>
      <p:sp>
        <p:nvSpPr>
          <p:cNvPr id="4" name="Slide Number Placeholder 3"/>
          <p:cNvSpPr>
            <a:spLocks noGrp="1"/>
          </p:cNvSpPr>
          <p:nvPr>
            <p:ph type="sldNum" sz="quarter" idx="10"/>
          </p:nvPr>
        </p:nvSpPr>
        <p:spPr/>
        <p:txBody>
          <a:bodyPr/>
          <a:lstStyle/>
          <a:p>
            <a:pPr>
              <a:defRPr/>
            </a:pPr>
            <a:fld id="{907AAA6E-E3EB-426E-B5DC-D9DCBAE1C4E3}" type="slidenum">
              <a:rPr lang="en-US" smtClean="0">
                <a:solidFill>
                  <a:srgbClr val="000000"/>
                </a:solidFill>
              </a:rPr>
              <a:pPr>
                <a:defRPr/>
              </a:pPr>
              <a:t>80</a:t>
            </a:fld>
            <a:endParaRPr lang="en-US" dirty="0">
              <a:solidFill>
                <a:srgbClr val="000000"/>
              </a:solidFill>
            </a:endParaRPr>
          </a:p>
        </p:txBody>
      </p:sp>
    </p:spTree>
    <p:extLst>
      <p:ext uri="{BB962C8B-B14F-4D97-AF65-F5344CB8AC3E}">
        <p14:creationId xmlns:p14="http://schemas.microsoft.com/office/powerpoint/2010/main" val="1467021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i="0" u="none" dirty="0"/>
          </a:p>
        </p:txBody>
      </p:sp>
      <p:sp>
        <p:nvSpPr>
          <p:cNvPr id="4" name="Slide Number Placeholder 3"/>
          <p:cNvSpPr>
            <a:spLocks noGrp="1"/>
          </p:cNvSpPr>
          <p:nvPr>
            <p:ph type="sldNum" sz="quarter" idx="10"/>
          </p:nvPr>
        </p:nvSpPr>
        <p:spPr/>
        <p:txBody>
          <a:bodyPr/>
          <a:lstStyle/>
          <a:p>
            <a:pPr>
              <a:defRPr/>
            </a:pPr>
            <a:fld id="{907AAA6E-E3EB-426E-B5DC-D9DCBAE1C4E3}" type="slidenum">
              <a:rPr lang="en-US" smtClean="0">
                <a:solidFill>
                  <a:srgbClr val="000000"/>
                </a:solidFill>
              </a:rPr>
              <a:pPr>
                <a:defRPr/>
              </a:pPr>
              <a:t>81</a:t>
            </a:fld>
            <a:endParaRPr lang="en-US" dirty="0">
              <a:solidFill>
                <a:srgbClr val="000000"/>
              </a:solidFill>
            </a:endParaRPr>
          </a:p>
        </p:txBody>
      </p:sp>
    </p:spTree>
    <p:extLst>
      <p:ext uri="{BB962C8B-B14F-4D97-AF65-F5344CB8AC3E}">
        <p14:creationId xmlns:p14="http://schemas.microsoft.com/office/powerpoint/2010/main" val="539752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07AAA6E-E3EB-426E-B5DC-D9DCBAE1C4E3}" type="slidenum">
              <a:rPr lang="en-US" smtClean="0"/>
              <a:pPr>
                <a:defRPr/>
              </a:pPr>
              <a:t>8</a:t>
            </a:fld>
            <a:endParaRPr lang="en-US" dirty="0"/>
          </a:p>
        </p:txBody>
      </p:sp>
    </p:spTree>
    <p:extLst>
      <p:ext uri="{BB962C8B-B14F-4D97-AF65-F5344CB8AC3E}">
        <p14:creationId xmlns:p14="http://schemas.microsoft.com/office/powerpoint/2010/main" val="25800428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solidFill>
                <a:srgbClr val="000000"/>
              </a:solidFill>
            </a:endParaRPr>
          </a:p>
        </p:txBody>
      </p:sp>
      <p:sp>
        <p:nvSpPr>
          <p:cNvPr id="4" name="Slide Number Placeholder 3"/>
          <p:cNvSpPr>
            <a:spLocks noGrp="1"/>
          </p:cNvSpPr>
          <p:nvPr>
            <p:ph type="sldNum" sz="quarter" idx="10"/>
          </p:nvPr>
        </p:nvSpPr>
        <p:spPr/>
        <p:txBody>
          <a:bodyPr/>
          <a:lstStyle/>
          <a:p>
            <a:pPr>
              <a:defRPr/>
            </a:pPr>
            <a:fld id="{907AAA6E-E3EB-426E-B5DC-D9DCBAE1C4E3}" type="slidenum">
              <a:rPr lang="en-US" smtClean="0">
                <a:solidFill>
                  <a:srgbClr val="000000"/>
                </a:solidFill>
              </a:rPr>
              <a:pPr>
                <a:defRPr/>
              </a:pPr>
              <a:t>82</a:t>
            </a:fld>
            <a:endParaRPr lang="en-US" dirty="0">
              <a:solidFill>
                <a:srgbClr val="000000"/>
              </a:solidFill>
            </a:endParaRPr>
          </a:p>
        </p:txBody>
      </p:sp>
    </p:spTree>
    <p:extLst>
      <p:ext uri="{BB962C8B-B14F-4D97-AF65-F5344CB8AC3E}">
        <p14:creationId xmlns:p14="http://schemas.microsoft.com/office/powerpoint/2010/main" val="36915074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D56EB86F-8B36-4B21-868A-C4B5B79E2D29}" type="slidenum">
              <a:rPr lang="en-US">
                <a:solidFill>
                  <a:prstClr val="black"/>
                </a:solidFill>
              </a:rPr>
              <a:pPr/>
              <a:t>83</a:t>
            </a:fld>
            <a:endParaRPr lang="en-US">
              <a:solidFill>
                <a:prstClr val="black"/>
              </a:solidFill>
            </a:endParaRPr>
          </a:p>
        </p:txBody>
      </p:sp>
      <p:sp>
        <p:nvSpPr>
          <p:cNvPr id="5" name="doc id"/>
          <p:cNvSpPr>
            <a:spLocks noGrp="1" noChangeArrowheads="1"/>
          </p:cNvSpPr>
          <p:nvPr>
            <p:ph type="ftr" sz="quarter" idx="4"/>
          </p:nvPr>
        </p:nvSpPr>
        <p:spPr>
          <a:ln/>
        </p:spPr>
        <p:txBody>
          <a:bodyPr/>
          <a:lstStyle/>
          <a:p>
            <a:r>
              <a:rPr lang="en-US">
                <a:solidFill>
                  <a:prstClr val="black"/>
                </a:solidFill>
              </a:rPr>
              <a:t>NY-20090407-PBCD</a:t>
            </a:r>
          </a:p>
        </p:txBody>
      </p:sp>
      <p:sp>
        <p:nvSpPr>
          <p:cNvPr id="1495042" name="Rectangle 2"/>
          <p:cNvSpPr>
            <a:spLocks noGrp="1" noRot="1" noChangeAspect="1" noChangeArrowheads="1" noTextEdit="1"/>
          </p:cNvSpPr>
          <p:nvPr>
            <p:ph type="sldImg"/>
          </p:nvPr>
        </p:nvSpPr>
        <p:spPr>
          <a:xfrm>
            <a:off x="782638" y="582613"/>
            <a:ext cx="5451475" cy="4089400"/>
          </a:xfrm>
          <a:ln/>
        </p:spPr>
      </p:sp>
      <p:sp>
        <p:nvSpPr>
          <p:cNvPr id="1495043" name="Rectangle 3"/>
          <p:cNvSpPr>
            <a:spLocks noGrp="1" noChangeArrowheads="1"/>
          </p:cNvSpPr>
          <p:nvPr>
            <p:ph type="body" idx="1"/>
          </p:nvPr>
        </p:nvSpPr>
        <p:spPr>
          <a:xfrm>
            <a:off x="568326" y="4997452"/>
            <a:ext cx="5973763" cy="223838"/>
          </a:xfrm>
        </p:spPr>
        <p:txBody>
          <a:bodyPr/>
          <a:lstStyle/>
          <a:p>
            <a:r>
              <a:rPr lang="en-US" dirty="0" smtClean="0"/>
              <a:t>Benefits for all constituents.</a:t>
            </a:r>
            <a:endParaRPr lang="en-US" dirty="0"/>
          </a:p>
        </p:txBody>
      </p:sp>
    </p:spTree>
    <p:extLst>
      <p:ext uri="{BB962C8B-B14F-4D97-AF65-F5344CB8AC3E}">
        <p14:creationId xmlns:p14="http://schemas.microsoft.com/office/powerpoint/2010/main" val="13677337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07AAA6E-E3EB-426E-B5DC-D9DCBAE1C4E3}" type="slidenum">
              <a:rPr lang="en-US" smtClean="0">
                <a:solidFill>
                  <a:srgbClr val="000000"/>
                </a:solidFill>
              </a:rPr>
              <a:pPr>
                <a:defRPr/>
              </a:pPr>
              <a:t>86</a:t>
            </a:fld>
            <a:endParaRPr lang="en-US" dirty="0">
              <a:solidFill>
                <a:srgbClr val="000000"/>
              </a:solidFill>
            </a:endParaRPr>
          </a:p>
        </p:txBody>
      </p:sp>
    </p:spTree>
    <p:extLst>
      <p:ext uri="{BB962C8B-B14F-4D97-AF65-F5344CB8AC3E}">
        <p14:creationId xmlns:p14="http://schemas.microsoft.com/office/powerpoint/2010/main" val="18331625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07AAA6E-E3EB-426E-B5DC-D9DCBAE1C4E3}" type="slidenum">
              <a:rPr lang="en-US" smtClean="0">
                <a:solidFill>
                  <a:srgbClr val="000000"/>
                </a:solidFill>
              </a:rPr>
              <a:pPr>
                <a:defRPr/>
              </a:pPr>
              <a:t>87</a:t>
            </a:fld>
            <a:endParaRPr lang="en-US" dirty="0">
              <a:solidFill>
                <a:srgbClr val="000000"/>
              </a:solidFill>
            </a:endParaRPr>
          </a:p>
        </p:txBody>
      </p:sp>
    </p:spTree>
    <p:extLst>
      <p:ext uri="{BB962C8B-B14F-4D97-AF65-F5344CB8AC3E}">
        <p14:creationId xmlns:p14="http://schemas.microsoft.com/office/powerpoint/2010/main" val="18884109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solidFill>
                <a:srgbClr val="000000"/>
              </a:solidFill>
            </a:endParaRPr>
          </a:p>
        </p:txBody>
      </p:sp>
      <p:sp>
        <p:nvSpPr>
          <p:cNvPr id="4" name="Slide Number Placeholder 3"/>
          <p:cNvSpPr>
            <a:spLocks noGrp="1"/>
          </p:cNvSpPr>
          <p:nvPr>
            <p:ph type="sldNum" sz="quarter" idx="10"/>
          </p:nvPr>
        </p:nvSpPr>
        <p:spPr/>
        <p:txBody>
          <a:bodyPr/>
          <a:lstStyle/>
          <a:p>
            <a:pPr>
              <a:defRPr/>
            </a:pPr>
            <a:fld id="{907AAA6E-E3EB-426E-B5DC-D9DCBAE1C4E3}" type="slidenum">
              <a:rPr lang="en-US" smtClean="0">
                <a:solidFill>
                  <a:srgbClr val="000000"/>
                </a:solidFill>
              </a:rPr>
              <a:pPr>
                <a:defRPr/>
              </a:pPr>
              <a:t>88</a:t>
            </a:fld>
            <a:endParaRPr lang="en-US" dirty="0">
              <a:solidFill>
                <a:srgbClr val="000000"/>
              </a:solidFill>
            </a:endParaRPr>
          </a:p>
        </p:txBody>
      </p:sp>
    </p:spTree>
    <p:extLst>
      <p:ext uri="{BB962C8B-B14F-4D97-AF65-F5344CB8AC3E}">
        <p14:creationId xmlns:p14="http://schemas.microsoft.com/office/powerpoint/2010/main" val="32794002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606662E-F327-4DAF-B2F5-AEDC0C2E2C21}" type="slidenum">
              <a:rPr lang="en-GB" smtClean="0"/>
              <a:t>89</a:t>
            </a:fld>
            <a:endParaRPr lang="en-GB"/>
          </a:p>
        </p:txBody>
      </p:sp>
    </p:spTree>
    <p:extLst>
      <p:ext uri="{BB962C8B-B14F-4D97-AF65-F5344CB8AC3E}">
        <p14:creationId xmlns:p14="http://schemas.microsoft.com/office/powerpoint/2010/main" val="10245292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solidFill>
                <a:srgbClr val="000000"/>
              </a:solidFill>
            </a:endParaRPr>
          </a:p>
        </p:txBody>
      </p:sp>
      <p:sp>
        <p:nvSpPr>
          <p:cNvPr id="4" name="Slide Number Placeholder 3"/>
          <p:cNvSpPr>
            <a:spLocks noGrp="1"/>
          </p:cNvSpPr>
          <p:nvPr>
            <p:ph type="sldNum" sz="quarter" idx="10"/>
          </p:nvPr>
        </p:nvSpPr>
        <p:spPr/>
        <p:txBody>
          <a:bodyPr/>
          <a:lstStyle/>
          <a:p>
            <a:pPr>
              <a:defRPr/>
            </a:pPr>
            <a:fld id="{907AAA6E-E3EB-426E-B5DC-D9DCBAE1C4E3}" type="slidenum">
              <a:rPr lang="en-US" smtClean="0">
                <a:solidFill>
                  <a:srgbClr val="000000"/>
                </a:solidFill>
              </a:rPr>
              <a:pPr>
                <a:defRPr/>
              </a:pPr>
              <a:t>107</a:t>
            </a:fld>
            <a:endParaRPr lang="en-US" dirty="0">
              <a:solidFill>
                <a:srgbClr val="000000"/>
              </a:solidFill>
            </a:endParaRPr>
          </a:p>
        </p:txBody>
      </p:sp>
    </p:spTree>
    <p:extLst>
      <p:ext uri="{BB962C8B-B14F-4D97-AF65-F5344CB8AC3E}">
        <p14:creationId xmlns:p14="http://schemas.microsoft.com/office/powerpoint/2010/main" val="34683045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solidFill>
                <a:srgbClr val="000000"/>
              </a:solidFill>
            </a:endParaRPr>
          </a:p>
        </p:txBody>
      </p:sp>
      <p:sp>
        <p:nvSpPr>
          <p:cNvPr id="4" name="Slide Number Placeholder 3"/>
          <p:cNvSpPr>
            <a:spLocks noGrp="1"/>
          </p:cNvSpPr>
          <p:nvPr>
            <p:ph type="sldNum" sz="quarter" idx="10"/>
          </p:nvPr>
        </p:nvSpPr>
        <p:spPr/>
        <p:txBody>
          <a:bodyPr/>
          <a:lstStyle/>
          <a:p>
            <a:pPr>
              <a:defRPr/>
            </a:pPr>
            <a:fld id="{907AAA6E-E3EB-426E-B5DC-D9DCBAE1C4E3}" type="slidenum">
              <a:rPr lang="en-US" smtClean="0">
                <a:solidFill>
                  <a:srgbClr val="000000"/>
                </a:solidFill>
              </a:rPr>
              <a:pPr>
                <a:defRPr/>
              </a:pPr>
              <a:t>108</a:t>
            </a:fld>
            <a:endParaRPr lang="en-US" dirty="0">
              <a:solidFill>
                <a:srgbClr val="000000"/>
              </a:solidFill>
            </a:endParaRPr>
          </a:p>
        </p:txBody>
      </p:sp>
    </p:spTree>
    <p:extLst>
      <p:ext uri="{BB962C8B-B14F-4D97-AF65-F5344CB8AC3E}">
        <p14:creationId xmlns:p14="http://schemas.microsoft.com/office/powerpoint/2010/main" val="17209161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solidFill>
                <a:srgbClr val="000000"/>
              </a:solidFill>
            </a:endParaRPr>
          </a:p>
        </p:txBody>
      </p:sp>
      <p:sp>
        <p:nvSpPr>
          <p:cNvPr id="4" name="Slide Number Placeholder 3"/>
          <p:cNvSpPr>
            <a:spLocks noGrp="1"/>
          </p:cNvSpPr>
          <p:nvPr>
            <p:ph type="sldNum" sz="quarter" idx="10"/>
          </p:nvPr>
        </p:nvSpPr>
        <p:spPr/>
        <p:txBody>
          <a:bodyPr/>
          <a:lstStyle/>
          <a:p>
            <a:pPr>
              <a:defRPr/>
            </a:pPr>
            <a:fld id="{907AAA6E-E3EB-426E-B5DC-D9DCBAE1C4E3}" type="slidenum">
              <a:rPr lang="en-US" smtClean="0">
                <a:solidFill>
                  <a:srgbClr val="000000"/>
                </a:solidFill>
              </a:rPr>
              <a:pPr>
                <a:defRPr/>
              </a:pPr>
              <a:t>109</a:t>
            </a:fld>
            <a:endParaRPr lang="en-US" dirty="0">
              <a:solidFill>
                <a:srgbClr val="000000"/>
              </a:solidFill>
            </a:endParaRPr>
          </a:p>
        </p:txBody>
      </p:sp>
    </p:spTree>
    <p:extLst>
      <p:ext uri="{BB962C8B-B14F-4D97-AF65-F5344CB8AC3E}">
        <p14:creationId xmlns:p14="http://schemas.microsoft.com/office/powerpoint/2010/main" val="165135811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solidFill>
                <a:srgbClr val="000000"/>
              </a:solidFill>
            </a:endParaRPr>
          </a:p>
        </p:txBody>
      </p:sp>
      <p:sp>
        <p:nvSpPr>
          <p:cNvPr id="4" name="Slide Number Placeholder 3"/>
          <p:cNvSpPr>
            <a:spLocks noGrp="1"/>
          </p:cNvSpPr>
          <p:nvPr>
            <p:ph type="sldNum" sz="quarter" idx="10"/>
          </p:nvPr>
        </p:nvSpPr>
        <p:spPr/>
        <p:txBody>
          <a:bodyPr/>
          <a:lstStyle/>
          <a:p>
            <a:pPr>
              <a:defRPr/>
            </a:pPr>
            <a:fld id="{907AAA6E-E3EB-426E-B5DC-D9DCBAE1C4E3}" type="slidenum">
              <a:rPr lang="en-US" smtClean="0">
                <a:solidFill>
                  <a:srgbClr val="000000"/>
                </a:solidFill>
              </a:rPr>
              <a:pPr>
                <a:defRPr/>
              </a:pPr>
              <a:t>111</a:t>
            </a:fld>
            <a:endParaRPr lang="en-US" dirty="0">
              <a:solidFill>
                <a:srgbClr val="000000"/>
              </a:solidFill>
            </a:endParaRPr>
          </a:p>
        </p:txBody>
      </p:sp>
    </p:spTree>
    <p:extLst>
      <p:ext uri="{BB962C8B-B14F-4D97-AF65-F5344CB8AC3E}">
        <p14:creationId xmlns:p14="http://schemas.microsoft.com/office/powerpoint/2010/main" val="1295565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07AAA6E-E3EB-426E-B5DC-D9DCBAE1C4E3}" type="slidenum">
              <a:rPr lang="en-US" smtClean="0">
                <a:solidFill>
                  <a:srgbClr val="000000"/>
                </a:solidFill>
              </a:rPr>
              <a:pPr>
                <a:defRPr/>
              </a:pPr>
              <a:t>9</a:t>
            </a:fld>
            <a:endParaRPr lang="en-US" dirty="0">
              <a:solidFill>
                <a:srgbClr val="000000"/>
              </a:solidFill>
            </a:endParaRPr>
          </a:p>
        </p:txBody>
      </p:sp>
    </p:spTree>
    <p:extLst>
      <p:ext uri="{BB962C8B-B14F-4D97-AF65-F5344CB8AC3E}">
        <p14:creationId xmlns:p14="http://schemas.microsoft.com/office/powerpoint/2010/main" val="34963486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907AAA6E-E3EB-426E-B5DC-D9DCBAE1C4E3}" type="slidenum">
              <a:rPr lang="en-US" smtClean="0">
                <a:solidFill>
                  <a:srgbClr val="000000"/>
                </a:solidFill>
              </a:rPr>
              <a:pPr>
                <a:defRPr/>
              </a:pPr>
              <a:t>10</a:t>
            </a:fld>
            <a:endParaRPr lang="en-US" dirty="0">
              <a:solidFill>
                <a:srgbClr val="000000"/>
              </a:solidFill>
            </a:endParaRPr>
          </a:p>
        </p:txBody>
      </p:sp>
    </p:spTree>
    <p:extLst>
      <p:ext uri="{BB962C8B-B14F-4D97-AF65-F5344CB8AC3E}">
        <p14:creationId xmlns:p14="http://schemas.microsoft.com/office/powerpoint/2010/main" val="3011988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06662E-F327-4DAF-B2F5-AEDC0C2E2C21}" type="slidenum">
              <a:rPr lang="en-GB" smtClean="0"/>
              <a:t>11</a:t>
            </a:fld>
            <a:endParaRPr lang="en-GB"/>
          </a:p>
        </p:txBody>
      </p:sp>
    </p:spTree>
    <p:extLst>
      <p:ext uri="{BB962C8B-B14F-4D97-AF65-F5344CB8AC3E}">
        <p14:creationId xmlns:p14="http://schemas.microsoft.com/office/powerpoint/2010/main" val="3716496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5988" y="744538"/>
            <a:ext cx="4962525" cy="3722687"/>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839D02B-18FE-4FDE-B364-E07EA4F2EE21}" type="slidenum">
              <a:rPr lang="en-US" smtClean="0">
                <a:solidFill>
                  <a:srgbClr val="1F497D"/>
                </a:solidFill>
              </a:rPr>
              <a:pPr>
                <a:defRPr/>
              </a:pPr>
              <a:t>13</a:t>
            </a:fld>
            <a:endParaRPr lang="en-US" dirty="0">
              <a:solidFill>
                <a:srgbClr val="1F497D"/>
              </a:solidFill>
            </a:endParaRPr>
          </a:p>
        </p:txBody>
      </p:sp>
    </p:spTree>
    <p:extLst>
      <p:ext uri="{BB962C8B-B14F-4D97-AF65-F5344CB8AC3E}">
        <p14:creationId xmlns:p14="http://schemas.microsoft.com/office/powerpoint/2010/main" val="30215286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gs1.org/"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hyperlink" Target="http://www.gs1.org/" TargetMode="External"/><Relationship Id="rId2" Type="http://schemas.openxmlformats.org/officeDocument/2006/relationships/image" Target="../media/image14.jpeg"/><Relationship Id="rId1" Type="http://schemas.openxmlformats.org/officeDocument/2006/relationships/slideMaster" Target="../slideMasters/slideMaster4.xml"/><Relationship Id="rId5" Type="http://schemas.microsoft.com/office/2007/relationships/hdphoto" Target="../media/hdphoto2.wdp"/><Relationship Id="rId4" Type="http://schemas.openxmlformats.org/officeDocument/2006/relationships/image" Target="../media/image1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hyperlink" Target="http://www.gs1.org/" TargetMode="External"/><Relationship Id="rId2" Type="http://schemas.openxmlformats.org/officeDocument/2006/relationships/image" Target="../media/image16.png"/><Relationship Id="rId1" Type="http://schemas.openxmlformats.org/officeDocument/2006/relationships/slideMaster" Target="../slideMasters/slideMaster4.xml"/><Relationship Id="rId5" Type="http://schemas.microsoft.com/office/2007/relationships/hdphoto" Target="../media/hdphoto2.wdp"/><Relationship Id="rId4" Type="http://schemas.openxmlformats.org/officeDocument/2006/relationships/image" Target="../media/image1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hyperlink" Target="http://www.gs1.org/" TargetMode="External"/><Relationship Id="rId2" Type="http://schemas.openxmlformats.org/officeDocument/2006/relationships/image" Target="../media/image14.jpeg"/><Relationship Id="rId1" Type="http://schemas.openxmlformats.org/officeDocument/2006/relationships/slideMaster" Target="../slideMasters/slideMaster4.xml"/><Relationship Id="rId5" Type="http://schemas.microsoft.com/office/2007/relationships/hdphoto" Target="../media/hdphoto2.wdp"/><Relationship Id="rId4" Type="http://schemas.openxmlformats.org/officeDocument/2006/relationships/image" Target="../media/image1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17.emf"/><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slideMaster" Target="../slideMasters/slideMaster4.xml"/><Relationship Id="rId4" Type="http://schemas.openxmlformats.org/officeDocument/2006/relationships/tags" Target="../tags/tag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17.emf"/><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slideMaster" Target="../slideMasters/slideMaster5.xml"/><Relationship Id="rId4" Type="http://schemas.openxmlformats.org/officeDocument/2006/relationships/tags" Target="../tags/tag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gs1.org/" TargetMode="External"/><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hyperlink" Target="http://www.gs1.org/" TargetMode="External"/><Relationship Id="rId2" Type="http://schemas.openxmlformats.org/officeDocument/2006/relationships/image" Target="../media/image14.jpeg"/><Relationship Id="rId1" Type="http://schemas.openxmlformats.org/officeDocument/2006/relationships/slideMaster" Target="../slideMasters/slideMaster6.xml"/><Relationship Id="rId5" Type="http://schemas.microsoft.com/office/2007/relationships/hdphoto" Target="../media/hdphoto2.wdp"/><Relationship Id="rId4" Type="http://schemas.openxmlformats.org/officeDocument/2006/relationships/image" Target="../media/image15.png"/></Relationships>
</file>

<file path=ppt/slideLayouts/_rels/slideLayout42.xml.rels><?xml version="1.0" encoding="UTF-8" standalone="yes"?>
<Relationships xmlns="http://schemas.openxmlformats.org/package/2006/relationships"><Relationship Id="rId3" Type="http://schemas.openxmlformats.org/officeDocument/2006/relationships/hyperlink" Target="http://www.gs1.org/" TargetMode="External"/><Relationship Id="rId2" Type="http://schemas.openxmlformats.org/officeDocument/2006/relationships/image" Target="../media/image16.png"/><Relationship Id="rId1" Type="http://schemas.openxmlformats.org/officeDocument/2006/relationships/slideMaster" Target="../slideMasters/slideMaster6.xml"/><Relationship Id="rId5" Type="http://schemas.microsoft.com/office/2007/relationships/hdphoto" Target="../media/hdphoto2.wdp"/><Relationship Id="rId4" Type="http://schemas.openxmlformats.org/officeDocument/2006/relationships/image" Target="../media/image15.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3" Type="http://schemas.openxmlformats.org/officeDocument/2006/relationships/hyperlink" Target="http://www.gs1.org/" TargetMode="External"/><Relationship Id="rId2" Type="http://schemas.openxmlformats.org/officeDocument/2006/relationships/image" Target="../media/image14.jpeg"/><Relationship Id="rId1" Type="http://schemas.openxmlformats.org/officeDocument/2006/relationships/slideMaster" Target="../slideMasters/slideMaster6.xml"/><Relationship Id="rId5" Type="http://schemas.microsoft.com/office/2007/relationships/hdphoto" Target="../media/hdphoto2.wdp"/><Relationship Id="rId4" Type="http://schemas.openxmlformats.org/officeDocument/2006/relationships/image" Target="../media/image15.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8" Type="http://schemas.openxmlformats.org/officeDocument/2006/relationships/tags" Target="../tags/tag17.xml"/><Relationship Id="rId13" Type="http://schemas.openxmlformats.org/officeDocument/2006/relationships/oleObject" Target="../embeddings/oleObject4.bin"/><Relationship Id="rId3" Type="http://schemas.openxmlformats.org/officeDocument/2006/relationships/tags" Target="../tags/tag12.xml"/><Relationship Id="rId7" Type="http://schemas.openxmlformats.org/officeDocument/2006/relationships/tags" Target="../tags/tag16.xml"/><Relationship Id="rId12" Type="http://schemas.openxmlformats.org/officeDocument/2006/relationships/slideMaster" Target="../slideMasters/slideMaster7.xml"/><Relationship Id="rId2" Type="http://schemas.openxmlformats.org/officeDocument/2006/relationships/tags" Target="../tags/tag11.xml"/><Relationship Id="rId1" Type="http://schemas.openxmlformats.org/officeDocument/2006/relationships/vmlDrawing" Target="../drawings/vmlDrawing4.vml"/><Relationship Id="rId6" Type="http://schemas.openxmlformats.org/officeDocument/2006/relationships/tags" Target="../tags/tag15.xml"/><Relationship Id="rId11" Type="http://schemas.openxmlformats.org/officeDocument/2006/relationships/tags" Target="../tags/tag20.xml"/><Relationship Id="rId5" Type="http://schemas.openxmlformats.org/officeDocument/2006/relationships/tags" Target="../tags/tag14.xml"/><Relationship Id="rId15" Type="http://schemas.openxmlformats.org/officeDocument/2006/relationships/image" Target="../media/image20.jpeg"/><Relationship Id="rId10" Type="http://schemas.openxmlformats.org/officeDocument/2006/relationships/tags" Target="../tags/tag19.xml"/><Relationship Id="rId4" Type="http://schemas.openxmlformats.org/officeDocument/2006/relationships/tags" Target="../tags/tag13.xml"/><Relationship Id="rId9" Type="http://schemas.openxmlformats.org/officeDocument/2006/relationships/tags" Target="../tags/tag18.xml"/><Relationship Id="rId14" Type="http://schemas.openxmlformats.org/officeDocument/2006/relationships/image" Target="../media/image19.emf"/></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3" Type="http://schemas.openxmlformats.org/officeDocument/2006/relationships/hyperlink" Target="http://www.gs1.org/" TargetMode="External"/><Relationship Id="rId2" Type="http://schemas.openxmlformats.org/officeDocument/2006/relationships/image" Target="../media/image22.jpeg"/><Relationship Id="rId1" Type="http://schemas.openxmlformats.org/officeDocument/2006/relationships/slideMaster" Target="../slideMasters/slideMaster8.xml"/><Relationship Id="rId4" Type="http://schemas.openxmlformats.org/officeDocument/2006/relationships/image" Target="../media/image23.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3" Type="http://schemas.openxmlformats.org/officeDocument/2006/relationships/hyperlink" Target="http://www.gs1.org/" TargetMode="External"/><Relationship Id="rId2" Type="http://schemas.openxmlformats.org/officeDocument/2006/relationships/image" Target="../media/image24.jpeg"/><Relationship Id="rId1" Type="http://schemas.openxmlformats.org/officeDocument/2006/relationships/slideMaster" Target="../slideMasters/slideMaster9.xml"/><Relationship Id="rId4" Type="http://schemas.openxmlformats.org/officeDocument/2006/relationships/image" Target="../media/image23.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3" Type="http://schemas.openxmlformats.org/officeDocument/2006/relationships/hyperlink" Target="http://www.gs1.org/" TargetMode="External"/><Relationship Id="rId2" Type="http://schemas.openxmlformats.org/officeDocument/2006/relationships/image" Target="../media/image24.jpeg"/><Relationship Id="rId1" Type="http://schemas.openxmlformats.org/officeDocument/2006/relationships/slideMaster" Target="../slideMasters/slideMaster10.xml"/><Relationship Id="rId4" Type="http://schemas.openxmlformats.org/officeDocument/2006/relationships/image" Target="../media/image23.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AutoShape 10">
            <a:hlinkClick r:id="rId2" highlightClick="1"/>
          </p:cNvPr>
          <p:cNvSpPr>
            <a:spLocks noChangeArrowheads="1"/>
          </p:cNvSpPr>
          <p:nvPr/>
        </p:nvSpPr>
        <p:spPr bwMode="auto">
          <a:xfrm>
            <a:off x="7696200" y="6324600"/>
            <a:ext cx="1219200" cy="304800"/>
          </a:xfrm>
          <a:prstGeom prst="actionButtonBlank">
            <a:avLst/>
          </a:prstGeom>
          <a:noFill/>
          <a:ln w="9525">
            <a:noFill/>
            <a:miter lim="800000"/>
            <a:headEnd/>
            <a:tailEnd/>
          </a:ln>
          <a:effectLst/>
        </p:spPr>
        <p:txBody>
          <a:bodyPr wrap="none" anchor="ctr"/>
          <a:lstStyle/>
          <a:p>
            <a:pPr fontAlgn="base">
              <a:spcBef>
                <a:spcPct val="20000"/>
              </a:spcBef>
              <a:spcAft>
                <a:spcPct val="0"/>
              </a:spcAft>
              <a:defRPr/>
            </a:pPr>
            <a:endParaRPr lang="en-GB">
              <a:solidFill>
                <a:srgbClr val="002C6C"/>
              </a:solidFill>
              <a:ea typeface="ＭＳ Ｐゴシック" charset="-128"/>
            </a:endParaRPr>
          </a:p>
        </p:txBody>
      </p:sp>
      <p:pic>
        <p:nvPicPr>
          <p:cNvPr id="3" name="Picture 5" descr="UK_60.jpg"/>
          <p:cNvPicPr>
            <a:picLocks noChangeAspect="1"/>
          </p:cNvPicPr>
          <p:nvPr userDrawn="1"/>
        </p:nvPicPr>
        <p:blipFill>
          <a:blip r:embed="rId3" cstate="print"/>
          <a:srcRect/>
          <a:stretch>
            <a:fillRect/>
          </a:stretch>
        </p:blipFill>
        <p:spPr bwMode="auto">
          <a:xfrm>
            <a:off x="7848600" y="5791200"/>
            <a:ext cx="1003300" cy="800100"/>
          </a:xfrm>
          <a:prstGeom prst="rect">
            <a:avLst/>
          </a:prstGeom>
          <a:noFill/>
          <a:ln w="9525">
            <a:noFill/>
            <a:miter lim="800000"/>
            <a:headEnd/>
            <a:tailEnd/>
          </a:ln>
        </p:spPr>
      </p:pic>
      <p:pic>
        <p:nvPicPr>
          <p:cNvPr id="4" name="Picture 6" descr="Screen shot 2011-10-06 at 13.27.11.png"/>
          <p:cNvPicPr>
            <a:picLocks noChangeAspect="1"/>
          </p:cNvPicPr>
          <p:nvPr userDrawn="1"/>
        </p:nvPicPr>
        <p:blipFill>
          <a:blip r:embed="rId4" cstate="email">
            <a:extLst>
              <a:ext uri="{28A0092B-C50C-407E-A947-70E740481C1C}">
                <a14:useLocalDpi xmlns:a14="http://schemas.microsoft.com/office/drawing/2010/main"/>
              </a:ext>
            </a:extLst>
          </a:blip>
          <a:srcRect b="3935"/>
          <a:stretch>
            <a:fillRect/>
          </a:stretch>
        </p:blipFill>
        <p:spPr bwMode="auto">
          <a:xfrm>
            <a:off x="0" y="0"/>
            <a:ext cx="9144000" cy="5410200"/>
          </a:xfrm>
          <a:prstGeom prst="rect">
            <a:avLst/>
          </a:prstGeom>
          <a:noFill/>
          <a:ln w="9525">
            <a:noFill/>
            <a:miter lim="800000"/>
            <a:headEnd/>
            <a:tailEnd/>
          </a:ln>
        </p:spPr>
      </p:pic>
    </p:spTree>
    <p:extLst>
      <p:ext uri="{BB962C8B-B14F-4D97-AF65-F5344CB8AC3E}">
        <p14:creationId xmlns:p14="http://schemas.microsoft.com/office/powerpoint/2010/main" val="3952347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itle 1"/>
          <p:cNvSpPr>
            <a:spLocks noGrp="1"/>
          </p:cNvSpPr>
          <p:nvPr>
            <p:ph type="title"/>
          </p:nvPr>
        </p:nvSpPr>
        <p:spPr>
          <a:xfrm>
            <a:off x="1981200" y="609600"/>
            <a:ext cx="6248400" cy="609600"/>
          </a:xfrm>
          <a:prstGeom prst="rect">
            <a:avLst/>
          </a:prstGeom>
        </p:spPr>
        <p:txBody>
          <a:bodyPr/>
          <a:lstStyle>
            <a:lvl1pPr>
              <a:defRPr sz="2400" b="1">
                <a:solidFill>
                  <a:srgbClr val="002C6C"/>
                </a:solidFill>
              </a:defRPr>
            </a:lvl1pPr>
          </a:lstStyle>
          <a:p>
            <a:r>
              <a:rPr lang="en-US" dirty="0"/>
              <a:t>Click to edit Master title style</a:t>
            </a:r>
          </a:p>
        </p:txBody>
      </p:sp>
      <p:sp>
        <p:nvSpPr>
          <p:cNvPr id="4" name="Slide Number Placeholder 1"/>
          <p:cNvSpPr>
            <a:spLocks noGrp="1"/>
          </p:cNvSpPr>
          <p:nvPr>
            <p:ph type="sldNum" sz="quarter" idx="10"/>
          </p:nvPr>
        </p:nvSpPr>
        <p:spPr>
          <a:xfrm>
            <a:off x="8229600" y="6534150"/>
            <a:ext cx="914400" cy="323850"/>
          </a:xfrm>
          <a:prstGeom prst="rect">
            <a:avLst/>
          </a:prstGeom>
        </p:spPr>
        <p:txBody>
          <a:bodyPr/>
          <a:lstStyle>
            <a:lvl1pPr>
              <a:defRPr>
                <a:latin typeface="Arial" charset="0"/>
                <a:ea typeface="ＭＳ Ｐゴシック" charset="-128"/>
                <a:cs typeface="+mn-cs"/>
              </a:defRPr>
            </a:lvl1pPr>
          </a:lstStyle>
          <a:p>
            <a:pPr defTabSz="457200" fontAlgn="base">
              <a:spcBef>
                <a:spcPct val="0"/>
              </a:spcBef>
              <a:spcAft>
                <a:spcPct val="0"/>
              </a:spcAft>
              <a:defRPr/>
            </a:pPr>
            <a:fld id="{FC29F787-1856-4D82-83D7-23C4D8156EEF}" type="slidenum">
              <a:rPr lang="en-US" sz="2400">
                <a:solidFill>
                  <a:srgbClr val="002C6C"/>
                </a:solidFill>
              </a:rPr>
              <a:pPr defTabSz="457200" fontAlgn="base">
                <a:spcBef>
                  <a:spcPct val="0"/>
                </a:spcBef>
                <a:spcAft>
                  <a:spcPct val="0"/>
                </a:spcAft>
                <a:defRPr/>
              </a:pPr>
              <a:t>‹#›</a:t>
            </a:fld>
            <a:endParaRPr lang="en-US" sz="2400" dirty="0">
              <a:solidFill>
                <a:srgbClr val="002C6C"/>
              </a:solidFill>
            </a:endParaRPr>
          </a:p>
        </p:txBody>
      </p:sp>
    </p:spTree>
    <p:extLst>
      <p:ext uri="{BB962C8B-B14F-4D97-AF65-F5344CB8AC3E}">
        <p14:creationId xmlns:p14="http://schemas.microsoft.com/office/powerpoint/2010/main" val="228160970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09750" y="457200"/>
            <a:ext cx="6877050" cy="762000"/>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533400" y="1543050"/>
            <a:ext cx="7924800" cy="455295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Rectangle 12"/>
          <p:cNvSpPr>
            <a:spLocks noGrp="1" noChangeArrowheads="1"/>
          </p:cNvSpPr>
          <p:nvPr>
            <p:ph type="sldNum" sz="quarter" idx="10"/>
          </p:nvPr>
        </p:nvSpPr>
        <p:spPr>
          <a:xfrm>
            <a:off x="8229600" y="6534150"/>
            <a:ext cx="914400" cy="323850"/>
          </a:xfrm>
          <a:prstGeom prst="rect">
            <a:avLst/>
          </a:prstGeom>
        </p:spPr>
        <p:txBody>
          <a:bodyPr/>
          <a:lstStyle>
            <a:lvl1pPr>
              <a:defRPr>
                <a:latin typeface="Arial" pitchFamily="34" charset="0"/>
                <a:ea typeface="ＭＳ Ｐゴシック"/>
                <a:cs typeface="ＭＳ Ｐゴシック"/>
              </a:defRPr>
            </a:lvl1pPr>
          </a:lstStyle>
          <a:p>
            <a:pPr defTabSz="457200" fontAlgn="base">
              <a:spcBef>
                <a:spcPct val="0"/>
              </a:spcBef>
              <a:spcAft>
                <a:spcPct val="0"/>
              </a:spcAft>
              <a:defRPr/>
            </a:pPr>
            <a:fld id="{18E1BFD8-D4EC-4B49-B6B5-67524910D63F}" type="slidenum">
              <a:rPr lang="en-GB" sz="2400">
                <a:solidFill>
                  <a:srgbClr val="002C6C"/>
                </a:solidFill>
              </a:rPr>
              <a:pPr defTabSz="457200" fontAlgn="base">
                <a:spcBef>
                  <a:spcPct val="0"/>
                </a:spcBef>
                <a:spcAft>
                  <a:spcPct val="0"/>
                </a:spcAft>
                <a:defRPr/>
              </a:pPr>
              <a:t>‹#›</a:t>
            </a:fld>
            <a:endParaRPr lang="en-GB" sz="2400" dirty="0">
              <a:solidFill>
                <a:srgbClr val="002C6C"/>
              </a:solidFill>
            </a:endParaRPr>
          </a:p>
        </p:txBody>
      </p:sp>
    </p:spTree>
    <p:extLst>
      <p:ext uri="{BB962C8B-B14F-4D97-AF65-F5344CB8AC3E}">
        <p14:creationId xmlns:p14="http://schemas.microsoft.com/office/powerpoint/2010/main" val="426949711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eneral Title">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4673600" y="2601578"/>
            <a:ext cx="4156365" cy="1039089"/>
          </a:xfrm>
        </p:spPr>
        <p:txBody>
          <a:bodyPr lIns="0" tIns="0" rIns="0" bIns="0"/>
          <a:lstStyle>
            <a:lvl1pPr algn="l">
              <a:lnSpc>
                <a:spcPts val="3500"/>
              </a:lnSpc>
              <a:defRPr sz="3000" b="1" i="0" cap="none" spc="0">
                <a:solidFill>
                  <a:schemeClr val="tx2"/>
                </a:solidFill>
              </a:defRPr>
            </a:lvl1pPr>
          </a:lstStyle>
          <a:p>
            <a:r>
              <a:rPr lang="en-US" dirty="0" smtClean="0"/>
              <a:t>Click to Edit Master Title Style</a:t>
            </a:r>
            <a:endParaRPr lang="en-US" dirty="0"/>
          </a:p>
        </p:txBody>
      </p:sp>
      <p:sp>
        <p:nvSpPr>
          <p:cNvPr id="20" name="Text Placeholder 19"/>
          <p:cNvSpPr>
            <a:spLocks noGrp="1"/>
          </p:cNvSpPr>
          <p:nvPr>
            <p:ph type="body" sz="quarter" idx="11" hasCustomPrompt="1"/>
          </p:nvPr>
        </p:nvSpPr>
        <p:spPr>
          <a:xfrm>
            <a:off x="4673600" y="3739497"/>
            <a:ext cx="4156303" cy="386080"/>
          </a:xfrm>
        </p:spPr>
        <p:txBody>
          <a:bodyPr lIns="0" tIns="0" rIns="0" bIns="0"/>
          <a:lstStyle>
            <a:lvl1pPr marL="0" indent="0" algn="l">
              <a:buNone/>
              <a:defRPr sz="1600" b="1" i="0" cap="none" spc="0" baseline="0">
                <a:solidFill>
                  <a:srgbClr val="555555"/>
                </a:solidFill>
              </a:defRPr>
            </a:lvl1pPr>
          </a:lstStyle>
          <a:p>
            <a:pPr lvl="0"/>
            <a:r>
              <a:rPr lang="en-US" dirty="0" smtClean="0"/>
              <a:t>Click To Add Subtitle</a:t>
            </a:r>
          </a:p>
        </p:txBody>
      </p:sp>
      <p:sp>
        <p:nvSpPr>
          <p:cNvPr id="4" name="Text Placeholder 19"/>
          <p:cNvSpPr>
            <a:spLocks noGrp="1"/>
          </p:cNvSpPr>
          <p:nvPr>
            <p:ph type="body" sz="quarter" idx="12" hasCustomPrompt="1"/>
          </p:nvPr>
        </p:nvSpPr>
        <p:spPr>
          <a:xfrm>
            <a:off x="4673600" y="5304165"/>
            <a:ext cx="3983168" cy="284787"/>
          </a:xfrm>
        </p:spPr>
        <p:txBody>
          <a:bodyPr lIns="0" tIns="0" rIns="0" bIns="0"/>
          <a:lstStyle>
            <a:lvl1pPr marL="0" indent="0" algn="l">
              <a:buNone/>
              <a:defRPr sz="1600" b="1" cap="none" spc="0" baseline="0">
                <a:solidFill>
                  <a:srgbClr val="002C6C"/>
                </a:solidFill>
              </a:defRPr>
            </a:lvl1pPr>
          </a:lstStyle>
          <a:p>
            <a:pPr lvl="0"/>
            <a:r>
              <a:rPr lang="en-US" dirty="0" smtClean="0"/>
              <a:t>Click to Add Presenter Name</a:t>
            </a:r>
          </a:p>
        </p:txBody>
      </p:sp>
      <p:sp>
        <p:nvSpPr>
          <p:cNvPr id="6" name="Text Placeholder 19"/>
          <p:cNvSpPr>
            <a:spLocks noGrp="1"/>
          </p:cNvSpPr>
          <p:nvPr>
            <p:ph type="body" sz="quarter" idx="13" hasCustomPrompt="1"/>
          </p:nvPr>
        </p:nvSpPr>
        <p:spPr>
          <a:xfrm>
            <a:off x="4673600" y="5664692"/>
            <a:ext cx="3971576" cy="232139"/>
          </a:xfrm>
        </p:spPr>
        <p:txBody>
          <a:bodyPr lIns="0" tIns="0" rIns="0" bIns="0"/>
          <a:lstStyle>
            <a:lvl1pPr marL="0" indent="0" algn="l">
              <a:buNone/>
              <a:defRPr sz="1200" b="0" cap="none" spc="0" baseline="0">
                <a:solidFill>
                  <a:srgbClr val="555555"/>
                </a:solidFill>
              </a:defRPr>
            </a:lvl1pPr>
          </a:lstStyle>
          <a:p>
            <a:pPr lvl="0"/>
            <a:r>
              <a:rPr lang="en-US" dirty="0" smtClean="0"/>
              <a:t>Click to Add Date</a:t>
            </a:r>
          </a:p>
        </p:txBody>
      </p:sp>
    </p:spTree>
    <p:extLst>
      <p:ext uri="{BB962C8B-B14F-4D97-AF65-F5344CB8AC3E}">
        <p14:creationId xmlns:p14="http://schemas.microsoft.com/office/powerpoint/2010/main" val="2885719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General Title and Content">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C6C"/>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39" y="1143001"/>
            <a:ext cx="8221663" cy="4639733"/>
          </a:xfrm>
        </p:spPr>
        <p:txBody>
          <a:bodyPr/>
          <a:lstStyle>
            <a:lvl1pPr>
              <a:buClr>
                <a:schemeClr val="accent1"/>
              </a:buClr>
              <a:defRPr sz="2400">
                <a:solidFill>
                  <a:srgbClr val="555555"/>
                </a:solidFill>
              </a:defRPr>
            </a:lvl1pPr>
            <a:lvl2pPr>
              <a:buClr>
                <a:schemeClr val="accent1"/>
              </a:buClr>
              <a:defRPr sz="2400">
                <a:solidFill>
                  <a:srgbClr val="555555"/>
                </a:solidFill>
              </a:defRPr>
            </a:lvl2pPr>
            <a:lvl3pPr>
              <a:buClr>
                <a:schemeClr val="accent1"/>
              </a:buClr>
              <a:defRPr sz="2400">
                <a:solidFill>
                  <a:srgbClr val="555555"/>
                </a:solidFill>
              </a:defRPr>
            </a:lvl3pPr>
            <a:lvl4pPr>
              <a:buClr>
                <a:schemeClr val="accent1"/>
              </a:buClr>
              <a:defRPr sz="2400">
                <a:solidFill>
                  <a:srgbClr val="555555"/>
                </a:solidFill>
              </a:defRPr>
            </a:lvl4pPr>
            <a:lvl5pPr>
              <a:buClr>
                <a:schemeClr val="accent1"/>
              </a:buClr>
              <a:defRPr sz="2400">
                <a:solidFill>
                  <a:srgbClr val="555555"/>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9"/>
          <p:cNvSpPr>
            <a:spLocks noGrp="1"/>
          </p:cNvSpPr>
          <p:nvPr>
            <p:ph type="sldNum" sz="quarter" idx="10"/>
          </p:nvPr>
        </p:nvSpPr>
        <p:spPr/>
        <p:txBody>
          <a:bodyPr/>
          <a:lstStyle>
            <a:lvl1pPr>
              <a:defRPr>
                <a:latin typeface="Arial"/>
                <a:cs typeface="Arial"/>
              </a:defRPr>
            </a:lvl1pPr>
          </a:lstStyle>
          <a:p>
            <a:pPr>
              <a:defRPr/>
            </a:pPr>
            <a:fld id="{0B02F406-A951-4782-A125-F0F9A54F00BD}" type="slidenum">
              <a:rPr lang="en-US" smtClean="0">
                <a:solidFill>
                  <a:srgbClr val="002C6C"/>
                </a:solidFill>
              </a:rPr>
              <a:pPr>
                <a:defRPr/>
              </a:pPr>
              <a:t>‹#›</a:t>
            </a:fld>
            <a:endParaRPr lang="en-US" dirty="0">
              <a:solidFill>
                <a:srgbClr val="002C6C"/>
              </a:solidFill>
            </a:endParaRPr>
          </a:p>
        </p:txBody>
      </p:sp>
      <p:sp>
        <p:nvSpPr>
          <p:cNvPr id="5" name="Slide Number Placeholder 9"/>
          <p:cNvSpPr txBox="1">
            <a:spLocks/>
          </p:cNvSpPr>
          <p:nvPr userDrawn="1"/>
        </p:nvSpPr>
        <p:spPr>
          <a:xfrm>
            <a:off x="7318374" y="6378879"/>
            <a:ext cx="1055159" cy="199721"/>
          </a:xfrm>
          <a:prstGeom prst="rect">
            <a:avLst/>
          </a:prstGeom>
        </p:spPr>
        <p:txBody>
          <a:bodyPr vert="horz" wrap="square" lIns="0" tIns="0" rIns="0" bIns="0" numCol="1" anchor="ctr" anchorCtr="0" compatLnSpc="1">
            <a:prstTxWarp prst="textNoShape">
              <a:avLst/>
            </a:prstTxWarp>
          </a:bodyPr>
          <a:lstStyle>
            <a:defPPr>
              <a:defRPr lang="en-US"/>
            </a:defPPr>
            <a:lvl1pPr marL="0" algn="l" defTabSz="914310" rtl="0" eaLnBrk="1" latinLnBrk="0" hangingPunct="1">
              <a:defRPr sz="800" kern="1200" smtClean="0">
                <a:solidFill>
                  <a:schemeClr val="tx2"/>
                </a:solidFill>
                <a:latin typeface="Arial"/>
                <a:ea typeface="+mn-ea"/>
                <a:cs typeface="Arial"/>
              </a:defRPr>
            </a:lvl1pPr>
            <a:lvl2pPr marL="457155"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6" algn="l" defTabSz="914310" rtl="0" eaLnBrk="1" latinLnBrk="0" hangingPunct="1">
              <a:defRPr sz="1800" kern="1200">
                <a:solidFill>
                  <a:schemeClr val="tx1"/>
                </a:solidFill>
                <a:latin typeface="+mn-lt"/>
                <a:ea typeface="+mn-ea"/>
                <a:cs typeface="+mn-cs"/>
              </a:defRPr>
            </a:lvl4pPr>
            <a:lvl5pPr marL="1828622" algn="l" defTabSz="914310" rtl="0" eaLnBrk="1" latinLnBrk="0" hangingPunct="1">
              <a:defRPr sz="1800" kern="1200">
                <a:solidFill>
                  <a:schemeClr val="tx1"/>
                </a:solidFill>
                <a:latin typeface="+mn-lt"/>
                <a:ea typeface="+mn-ea"/>
                <a:cs typeface="+mn-cs"/>
              </a:defRPr>
            </a:lvl5pPr>
            <a:lvl6pPr marL="2285777" algn="l" defTabSz="914310" rtl="0" eaLnBrk="1" latinLnBrk="0" hangingPunct="1">
              <a:defRPr sz="1800" kern="1200">
                <a:solidFill>
                  <a:schemeClr val="tx1"/>
                </a:solidFill>
                <a:latin typeface="+mn-lt"/>
                <a:ea typeface="+mn-ea"/>
                <a:cs typeface="+mn-cs"/>
              </a:defRPr>
            </a:lvl6pPr>
            <a:lvl7pPr marL="2742932" algn="l" defTabSz="914310" rtl="0" eaLnBrk="1" latinLnBrk="0" hangingPunct="1">
              <a:defRPr sz="1800" kern="1200">
                <a:solidFill>
                  <a:schemeClr val="tx1"/>
                </a:solidFill>
                <a:latin typeface="+mn-lt"/>
                <a:ea typeface="+mn-ea"/>
                <a:cs typeface="+mn-cs"/>
              </a:defRPr>
            </a:lvl7pPr>
            <a:lvl8pPr marL="3200087" algn="l" defTabSz="914310" rtl="0" eaLnBrk="1" latinLnBrk="0" hangingPunct="1">
              <a:defRPr sz="1800" kern="1200">
                <a:solidFill>
                  <a:schemeClr val="tx1"/>
                </a:solidFill>
                <a:latin typeface="+mn-lt"/>
                <a:ea typeface="+mn-ea"/>
                <a:cs typeface="+mn-cs"/>
              </a:defRPr>
            </a:lvl8pPr>
            <a:lvl9pPr marL="3657243" algn="l" defTabSz="914310" rtl="0" eaLnBrk="1" latinLnBrk="0" hangingPunct="1">
              <a:defRPr sz="1800" kern="1200">
                <a:solidFill>
                  <a:schemeClr val="tx1"/>
                </a:solidFill>
                <a:latin typeface="+mn-lt"/>
                <a:ea typeface="+mn-ea"/>
                <a:cs typeface="+mn-cs"/>
              </a:defRPr>
            </a:lvl9pPr>
          </a:lstStyle>
          <a:p>
            <a:pPr fontAlgn="base">
              <a:spcAft>
                <a:spcPct val="0"/>
              </a:spcAft>
              <a:defRPr/>
            </a:pPr>
            <a:r>
              <a:rPr lang="en-US" dirty="0">
                <a:solidFill>
                  <a:srgbClr val="555555"/>
                </a:solidFill>
              </a:rPr>
              <a:t>© GS1 US 2013</a:t>
            </a:r>
          </a:p>
        </p:txBody>
      </p:sp>
    </p:spTree>
    <p:extLst>
      <p:ext uri="{BB962C8B-B14F-4D97-AF65-F5344CB8AC3E}">
        <p14:creationId xmlns:p14="http://schemas.microsoft.com/office/powerpoint/2010/main" val="792925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eneral Title and Blank Content">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C6C"/>
                </a:solidFill>
              </a:defRPr>
            </a:lvl1pPr>
          </a:lstStyle>
          <a:p>
            <a:r>
              <a:rPr lang="en-US" smtClean="0"/>
              <a:t>Click to edit Master title style</a:t>
            </a:r>
            <a:endParaRPr lang="en-US" dirty="0"/>
          </a:p>
        </p:txBody>
      </p:sp>
      <p:sp>
        <p:nvSpPr>
          <p:cNvPr id="4" name="Slide Number Placeholder 9"/>
          <p:cNvSpPr>
            <a:spLocks noGrp="1"/>
          </p:cNvSpPr>
          <p:nvPr>
            <p:ph type="sldNum" sz="quarter" idx="10"/>
          </p:nvPr>
        </p:nvSpPr>
        <p:spPr/>
        <p:txBody>
          <a:bodyPr/>
          <a:lstStyle>
            <a:lvl1pPr>
              <a:defRPr>
                <a:latin typeface="Arial"/>
                <a:cs typeface="Arial"/>
              </a:defRPr>
            </a:lvl1pPr>
          </a:lstStyle>
          <a:p>
            <a:pPr>
              <a:defRPr/>
            </a:pPr>
            <a:fld id="{0B02F406-A951-4782-A125-F0F9A54F00BD}" type="slidenum">
              <a:rPr lang="en-US" smtClean="0">
                <a:solidFill>
                  <a:srgbClr val="002C6C"/>
                </a:solidFill>
              </a:rPr>
              <a:pPr>
                <a:defRPr/>
              </a:pPr>
              <a:t>‹#›</a:t>
            </a:fld>
            <a:endParaRPr lang="en-US" dirty="0">
              <a:solidFill>
                <a:srgbClr val="002C6C"/>
              </a:solidFill>
            </a:endParaRPr>
          </a:p>
        </p:txBody>
      </p:sp>
      <p:sp>
        <p:nvSpPr>
          <p:cNvPr id="5" name="Slide Number Placeholder 9"/>
          <p:cNvSpPr txBox="1">
            <a:spLocks/>
          </p:cNvSpPr>
          <p:nvPr userDrawn="1"/>
        </p:nvSpPr>
        <p:spPr>
          <a:xfrm>
            <a:off x="7318374" y="6378879"/>
            <a:ext cx="1055159" cy="199721"/>
          </a:xfrm>
          <a:prstGeom prst="rect">
            <a:avLst/>
          </a:prstGeom>
        </p:spPr>
        <p:txBody>
          <a:bodyPr vert="horz" wrap="square" lIns="0" tIns="0" rIns="0" bIns="0" numCol="1" anchor="ctr" anchorCtr="0" compatLnSpc="1">
            <a:prstTxWarp prst="textNoShape">
              <a:avLst/>
            </a:prstTxWarp>
          </a:bodyPr>
          <a:lstStyle>
            <a:defPPr>
              <a:defRPr lang="en-US"/>
            </a:defPPr>
            <a:lvl1pPr marL="0" algn="l" defTabSz="914310" rtl="0" eaLnBrk="1" latinLnBrk="0" hangingPunct="1">
              <a:defRPr sz="800" kern="1200" smtClean="0">
                <a:solidFill>
                  <a:schemeClr val="tx2"/>
                </a:solidFill>
                <a:latin typeface="Arial"/>
                <a:ea typeface="+mn-ea"/>
                <a:cs typeface="Arial"/>
              </a:defRPr>
            </a:lvl1pPr>
            <a:lvl2pPr marL="457155"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6" algn="l" defTabSz="914310" rtl="0" eaLnBrk="1" latinLnBrk="0" hangingPunct="1">
              <a:defRPr sz="1800" kern="1200">
                <a:solidFill>
                  <a:schemeClr val="tx1"/>
                </a:solidFill>
                <a:latin typeface="+mn-lt"/>
                <a:ea typeface="+mn-ea"/>
                <a:cs typeface="+mn-cs"/>
              </a:defRPr>
            </a:lvl4pPr>
            <a:lvl5pPr marL="1828622" algn="l" defTabSz="914310" rtl="0" eaLnBrk="1" latinLnBrk="0" hangingPunct="1">
              <a:defRPr sz="1800" kern="1200">
                <a:solidFill>
                  <a:schemeClr val="tx1"/>
                </a:solidFill>
                <a:latin typeface="+mn-lt"/>
                <a:ea typeface="+mn-ea"/>
                <a:cs typeface="+mn-cs"/>
              </a:defRPr>
            </a:lvl5pPr>
            <a:lvl6pPr marL="2285777" algn="l" defTabSz="914310" rtl="0" eaLnBrk="1" latinLnBrk="0" hangingPunct="1">
              <a:defRPr sz="1800" kern="1200">
                <a:solidFill>
                  <a:schemeClr val="tx1"/>
                </a:solidFill>
                <a:latin typeface="+mn-lt"/>
                <a:ea typeface="+mn-ea"/>
                <a:cs typeface="+mn-cs"/>
              </a:defRPr>
            </a:lvl6pPr>
            <a:lvl7pPr marL="2742932" algn="l" defTabSz="914310" rtl="0" eaLnBrk="1" latinLnBrk="0" hangingPunct="1">
              <a:defRPr sz="1800" kern="1200">
                <a:solidFill>
                  <a:schemeClr val="tx1"/>
                </a:solidFill>
                <a:latin typeface="+mn-lt"/>
                <a:ea typeface="+mn-ea"/>
                <a:cs typeface="+mn-cs"/>
              </a:defRPr>
            </a:lvl7pPr>
            <a:lvl8pPr marL="3200087" algn="l" defTabSz="914310" rtl="0" eaLnBrk="1" latinLnBrk="0" hangingPunct="1">
              <a:defRPr sz="1800" kern="1200">
                <a:solidFill>
                  <a:schemeClr val="tx1"/>
                </a:solidFill>
                <a:latin typeface="+mn-lt"/>
                <a:ea typeface="+mn-ea"/>
                <a:cs typeface="+mn-cs"/>
              </a:defRPr>
            </a:lvl8pPr>
            <a:lvl9pPr marL="3657243" algn="l" defTabSz="914310" rtl="0" eaLnBrk="1" latinLnBrk="0" hangingPunct="1">
              <a:defRPr sz="1800" kern="1200">
                <a:solidFill>
                  <a:schemeClr val="tx1"/>
                </a:solidFill>
                <a:latin typeface="+mn-lt"/>
                <a:ea typeface="+mn-ea"/>
                <a:cs typeface="+mn-cs"/>
              </a:defRPr>
            </a:lvl9pPr>
          </a:lstStyle>
          <a:p>
            <a:pPr fontAlgn="base">
              <a:spcAft>
                <a:spcPct val="0"/>
              </a:spcAft>
              <a:defRPr/>
            </a:pPr>
            <a:r>
              <a:rPr lang="en-US" dirty="0">
                <a:solidFill>
                  <a:srgbClr val="555555"/>
                </a:solidFill>
              </a:rPr>
              <a:t>© GS1 US 2013</a:t>
            </a:r>
          </a:p>
        </p:txBody>
      </p:sp>
    </p:spTree>
    <p:extLst>
      <p:ext uri="{BB962C8B-B14F-4D97-AF65-F5344CB8AC3E}">
        <p14:creationId xmlns:p14="http://schemas.microsoft.com/office/powerpoint/2010/main" val="3738084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S1 Orange Divider">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457200" y="2819998"/>
            <a:ext cx="8239990" cy="574675"/>
          </a:xfrm>
        </p:spPr>
        <p:txBody>
          <a:bodyPr/>
          <a:lstStyle>
            <a:lvl1pPr algn="ctr">
              <a:defRPr sz="3200" b="1" i="0" cap="none" spc="0">
                <a:solidFill>
                  <a:schemeClr val="bg1"/>
                </a:solidFill>
              </a:defRPr>
            </a:lvl1pPr>
          </a:lstStyle>
          <a:p>
            <a:r>
              <a:rPr lang="en-US" dirty="0" smtClean="0"/>
              <a:t>Click to Edit Master Title Style</a:t>
            </a:r>
            <a:endParaRPr lang="en-US" dirty="0"/>
          </a:p>
        </p:txBody>
      </p:sp>
      <p:sp>
        <p:nvSpPr>
          <p:cNvPr id="4" name="Slide Number Placeholder 9"/>
          <p:cNvSpPr>
            <a:spLocks noGrp="1"/>
          </p:cNvSpPr>
          <p:nvPr>
            <p:ph type="sldNum" sz="quarter" idx="10"/>
          </p:nvPr>
        </p:nvSpPr>
        <p:spPr>
          <a:xfrm>
            <a:off x="8689974" y="6382054"/>
            <a:ext cx="343959" cy="200260"/>
          </a:xfrm>
        </p:spPr>
        <p:txBody>
          <a:bodyPr/>
          <a:lstStyle>
            <a:lvl1pPr>
              <a:defRPr>
                <a:latin typeface="Arial"/>
                <a:cs typeface="Arial"/>
              </a:defRPr>
            </a:lvl1pPr>
          </a:lstStyle>
          <a:p>
            <a:pPr>
              <a:defRPr/>
            </a:pPr>
            <a:fld id="{0B02F406-A951-4782-A125-F0F9A54F00BD}" type="slidenum">
              <a:rPr lang="en-US" smtClean="0">
                <a:solidFill>
                  <a:srgbClr val="002C6C"/>
                </a:solidFill>
              </a:rPr>
              <a:pPr>
                <a:defRPr/>
              </a:pPr>
              <a:t>‹#›</a:t>
            </a:fld>
            <a:endParaRPr lang="en-US" dirty="0">
              <a:solidFill>
                <a:srgbClr val="002C6C"/>
              </a:solidFill>
            </a:endParaRPr>
          </a:p>
        </p:txBody>
      </p:sp>
      <p:sp>
        <p:nvSpPr>
          <p:cNvPr id="5" name="Slide Number Placeholder 9"/>
          <p:cNvSpPr txBox="1">
            <a:spLocks/>
          </p:cNvSpPr>
          <p:nvPr userDrawn="1"/>
        </p:nvSpPr>
        <p:spPr>
          <a:xfrm>
            <a:off x="7318374" y="6378879"/>
            <a:ext cx="1055159" cy="199721"/>
          </a:xfrm>
          <a:prstGeom prst="rect">
            <a:avLst/>
          </a:prstGeom>
        </p:spPr>
        <p:txBody>
          <a:bodyPr vert="horz" wrap="square" lIns="0" tIns="0" rIns="0" bIns="0" numCol="1" anchor="ctr" anchorCtr="0" compatLnSpc="1">
            <a:prstTxWarp prst="textNoShape">
              <a:avLst/>
            </a:prstTxWarp>
          </a:bodyPr>
          <a:lstStyle>
            <a:defPPr>
              <a:defRPr lang="en-US"/>
            </a:defPPr>
            <a:lvl1pPr marL="0" algn="l" defTabSz="914310" rtl="0" eaLnBrk="1" latinLnBrk="0" hangingPunct="1">
              <a:defRPr sz="800" kern="1200" smtClean="0">
                <a:solidFill>
                  <a:schemeClr val="tx2"/>
                </a:solidFill>
                <a:latin typeface="Arial"/>
                <a:ea typeface="+mn-ea"/>
                <a:cs typeface="Arial"/>
              </a:defRPr>
            </a:lvl1pPr>
            <a:lvl2pPr marL="457155"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6" algn="l" defTabSz="914310" rtl="0" eaLnBrk="1" latinLnBrk="0" hangingPunct="1">
              <a:defRPr sz="1800" kern="1200">
                <a:solidFill>
                  <a:schemeClr val="tx1"/>
                </a:solidFill>
                <a:latin typeface="+mn-lt"/>
                <a:ea typeface="+mn-ea"/>
                <a:cs typeface="+mn-cs"/>
              </a:defRPr>
            </a:lvl4pPr>
            <a:lvl5pPr marL="1828622" algn="l" defTabSz="914310" rtl="0" eaLnBrk="1" latinLnBrk="0" hangingPunct="1">
              <a:defRPr sz="1800" kern="1200">
                <a:solidFill>
                  <a:schemeClr val="tx1"/>
                </a:solidFill>
                <a:latin typeface="+mn-lt"/>
                <a:ea typeface="+mn-ea"/>
                <a:cs typeface="+mn-cs"/>
              </a:defRPr>
            </a:lvl5pPr>
            <a:lvl6pPr marL="2285777" algn="l" defTabSz="914310" rtl="0" eaLnBrk="1" latinLnBrk="0" hangingPunct="1">
              <a:defRPr sz="1800" kern="1200">
                <a:solidFill>
                  <a:schemeClr val="tx1"/>
                </a:solidFill>
                <a:latin typeface="+mn-lt"/>
                <a:ea typeface="+mn-ea"/>
                <a:cs typeface="+mn-cs"/>
              </a:defRPr>
            </a:lvl6pPr>
            <a:lvl7pPr marL="2742932" algn="l" defTabSz="914310" rtl="0" eaLnBrk="1" latinLnBrk="0" hangingPunct="1">
              <a:defRPr sz="1800" kern="1200">
                <a:solidFill>
                  <a:schemeClr val="tx1"/>
                </a:solidFill>
                <a:latin typeface="+mn-lt"/>
                <a:ea typeface="+mn-ea"/>
                <a:cs typeface="+mn-cs"/>
              </a:defRPr>
            </a:lvl7pPr>
            <a:lvl8pPr marL="3200087" algn="l" defTabSz="914310" rtl="0" eaLnBrk="1" latinLnBrk="0" hangingPunct="1">
              <a:defRPr sz="1800" kern="1200">
                <a:solidFill>
                  <a:schemeClr val="tx1"/>
                </a:solidFill>
                <a:latin typeface="+mn-lt"/>
                <a:ea typeface="+mn-ea"/>
                <a:cs typeface="+mn-cs"/>
              </a:defRPr>
            </a:lvl8pPr>
            <a:lvl9pPr marL="3657243" algn="l" defTabSz="914310" rtl="0" eaLnBrk="1" latinLnBrk="0" hangingPunct="1">
              <a:defRPr sz="1800" kern="1200">
                <a:solidFill>
                  <a:schemeClr val="tx1"/>
                </a:solidFill>
                <a:latin typeface="+mn-lt"/>
                <a:ea typeface="+mn-ea"/>
                <a:cs typeface="+mn-cs"/>
              </a:defRPr>
            </a:lvl9pPr>
          </a:lstStyle>
          <a:p>
            <a:pPr fontAlgn="base">
              <a:spcAft>
                <a:spcPct val="0"/>
              </a:spcAft>
              <a:defRPr/>
            </a:pPr>
            <a:r>
              <a:rPr lang="en-US" dirty="0">
                <a:solidFill>
                  <a:srgbClr val="555555"/>
                </a:solidFill>
              </a:rPr>
              <a:t>© GS1 US 2013</a:t>
            </a:r>
          </a:p>
        </p:txBody>
      </p:sp>
    </p:spTree>
    <p:extLst>
      <p:ext uri="{BB962C8B-B14F-4D97-AF65-F5344CB8AC3E}">
        <p14:creationId xmlns:p14="http://schemas.microsoft.com/office/powerpoint/2010/main" val="598963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S1 Blue Divider">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457200" y="2819998"/>
            <a:ext cx="8239990" cy="574675"/>
          </a:xfrm>
        </p:spPr>
        <p:txBody>
          <a:bodyPr anchor="ctr" anchorCtr="0"/>
          <a:lstStyle>
            <a:lvl1pPr algn="ctr">
              <a:defRPr sz="3200" b="1" i="0" cap="none" spc="0">
                <a:solidFill>
                  <a:schemeClr val="bg1"/>
                </a:solidFill>
              </a:defRPr>
            </a:lvl1pPr>
          </a:lstStyle>
          <a:p>
            <a:r>
              <a:rPr lang="en-US" dirty="0" smtClean="0"/>
              <a:t>Click to Edit Master Title Style</a:t>
            </a:r>
            <a:endParaRPr lang="en-US" dirty="0"/>
          </a:p>
        </p:txBody>
      </p:sp>
      <p:sp>
        <p:nvSpPr>
          <p:cNvPr id="4" name="Slide Number Placeholder 9"/>
          <p:cNvSpPr>
            <a:spLocks noGrp="1"/>
          </p:cNvSpPr>
          <p:nvPr>
            <p:ph type="sldNum" sz="quarter" idx="10"/>
          </p:nvPr>
        </p:nvSpPr>
        <p:spPr>
          <a:xfrm>
            <a:off x="8689974" y="6382054"/>
            <a:ext cx="343959" cy="200260"/>
          </a:xfrm>
        </p:spPr>
        <p:txBody>
          <a:bodyPr/>
          <a:lstStyle>
            <a:lvl1pPr>
              <a:defRPr>
                <a:latin typeface="Arial"/>
                <a:cs typeface="Arial"/>
              </a:defRPr>
            </a:lvl1pPr>
          </a:lstStyle>
          <a:p>
            <a:pPr>
              <a:defRPr/>
            </a:pPr>
            <a:fld id="{0B02F406-A951-4782-A125-F0F9A54F00BD}" type="slidenum">
              <a:rPr lang="en-US" smtClean="0">
                <a:solidFill>
                  <a:srgbClr val="002C6C"/>
                </a:solidFill>
              </a:rPr>
              <a:pPr>
                <a:defRPr/>
              </a:pPr>
              <a:t>‹#›</a:t>
            </a:fld>
            <a:endParaRPr lang="en-US" dirty="0">
              <a:solidFill>
                <a:srgbClr val="002C6C"/>
              </a:solidFill>
            </a:endParaRPr>
          </a:p>
        </p:txBody>
      </p:sp>
      <p:sp>
        <p:nvSpPr>
          <p:cNvPr id="5" name="Slide Number Placeholder 9"/>
          <p:cNvSpPr txBox="1">
            <a:spLocks/>
          </p:cNvSpPr>
          <p:nvPr userDrawn="1"/>
        </p:nvSpPr>
        <p:spPr>
          <a:xfrm>
            <a:off x="7318374" y="6378879"/>
            <a:ext cx="1055159" cy="199721"/>
          </a:xfrm>
          <a:prstGeom prst="rect">
            <a:avLst/>
          </a:prstGeom>
        </p:spPr>
        <p:txBody>
          <a:bodyPr vert="horz" wrap="square" lIns="0" tIns="0" rIns="0" bIns="0" numCol="1" anchor="ctr" anchorCtr="0" compatLnSpc="1">
            <a:prstTxWarp prst="textNoShape">
              <a:avLst/>
            </a:prstTxWarp>
          </a:bodyPr>
          <a:lstStyle>
            <a:defPPr>
              <a:defRPr lang="en-US"/>
            </a:defPPr>
            <a:lvl1pPr marL="0" algn="l" defTabSz="914310" rtl="0" eaLnBrk="1" latinLnBrk="0" hangingPunct="1">
              <a:defRPr sz="800" kern="1200" smtClean="0">
                <a:solidFill>
                  <a:schemeClr val="tx2"/>
                </a:solidFill>
                <a:latin typeface="Arial"/>
                <a:ea typeface="+mn-ea"/>
                <a:cs typeface="Arial"/>
              </a:defRPr>
            </a:lvl1pPr>
            <a:lvl2pPr marL="457155"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6" algn="l" defTabSz="914310" rtl="0" eaLnBrk="1" latinLnBrk="0" hangingPunct="1">
              <a:defRPr sz="1800" kern="1200">
                <a:solidFill>
                  <a:schemeClr val="tx1"/>
                </a:solidFill>
                <a:latin typeface="+mn-lt"/>
                <a:ea typeface="+mn-ea"/>
                <a:cs typeface="+mn-cs"/>
              </a:defRPr>
            </a:lvl4pPr>
            <a:lvl5pPr marL="1828622" algn="l" defTabSz="914310" rtl="0" eaLnBrk="1" latinLnBrk="0" hangingPunct="1">
              <a:defRPr sz="1800" kern="1200">
                <a:solidFill>
                  <a:schemeClr val="tx1"/>
                </a:solidFill>
                <a:latin typeface="+mn-lt"/>
                <a:ea typeface="+mn-ea"/>
                <a:cs typeface="+mn-cs"/>
              </a:defRPr>
            </a:lvl5pPr>
            <a:lvl6pPr marL="2285777" algn="l" defTabSz="914310" rtl="0" eaLnBrk="1" latinLnBrk="0" hangingPunct="1">
              <a:defRPr sz="1800" kern="1200">
                <a:solidFill>
                  <a:schemeClr val="tx1"/>
                </a:solidFill>
                <a:latin typeface="+mn-lt"/>
                <a:ea typeface="+mn-ea"/>
                <a:cs typeface="+mn-cs"/>
              </a:defRPr>
            </a:lvl6pPr>
            <a:lvl7pPr marL="2742932" algn="l" defTabSz="914310" rtl="0" eaLnBrk="1" latinLnBrk="0" hangingPunct="1">
              <a:defRPr sz="1800" kern="1200">
                <a:solidFill>
                  <a:schemeClr val="tx1"/>
                </a:solidFill>
                <a:latin typeface="+mn-lt"/>
                <a:ea typeface="+mn-ea"/>
                <a:cs typeface="+mn-cs"/>
              </a:defRPr>
            </a:lvl7pPr>
            <a:lvl8pPr marL="3200087" algn="l" defTabSz="914310" rtl="0" eaLnBrk="1" latinLnBrk="0" hangingPunct="1">
              <a:defRPr sz="1800" kern="1200">
                <a:solidFill>
                  <a:schemeClr val="tx1"/>
                </a:solidFill>
                <a:latin typeface="+mn-lt"/>
                <a:ea typeface="+mn-ea"/>
                <a:cs typeface="+mn-cs"/>
              </a:defRPr>
            </a:lvl8pPr>
            <a:lvl9pPr marL="3657243" algn="l" defTabSz="914310" rtl="0" eaLnBrk="1" latinLnBrk="0" hangingPunct="1">
              <a:defRPr sz="1800" kern="1200">
                <a:solidFill>
                  <a:schemeClr val="tx1"/>
                </a:solidFill>
                <a:latin typeface="+mn-lt"/>
                <a:ea typeface="+mn-ea"/>
                <a:cs typeface="+mn-cs"/>
              </a:defRPr>
            </a:lvl9pPr>
          </a:lstStyle>
          <a:p>
            <a:pPr fontAlgn="base">
              <a:spcAft>
                <a:spcPct val="0"/>
              </a:spcAft>
              <a:defRPr/>
            </a:pPr>
            <a:r>
              <a:rPr lang="en-US" dirty="0">
                <a:solidFill>
                  <a:srgbClr val="555555"/>
                </a:solidFill>
              </a:rPr>
              <a:t>© GS1 US 2013</a:t>
            </a:r>
          </a:p>
        </p:txBody>
      </p:sp>
    </p:spTree>
    <p:extLst>
      <p:ext uri="{BB962C8B-B14F-4D97-AF65-F5344CB8AC3E}">
        <p14:creationId xmlns:p14="http://schemas.microsoft.com/office/powerpoint/2010/main" val="1980292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General Two Content">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5139" y="1143001"/>
            <a:ext cx="3885289" cy="4707467"/>
          </a:xfrm>
        </p:spPr>
        <p:txBody>
          <a:bodyPr>
            <a:normAutofit/>
          </a:bodyPr>
          <a:lstStyle>
            <a:lvl1pPr>
              <a:defRPr sz="1800">
                <a:solidFill>
                  <a:srgbClr val="555555"/>
                </a:solidFill>
                <a:latin typeface=""/>
              </a:defRPr>
            </a:lvl1pPr>
            <a:lvl2pPr>
              <a:defRPr sz="1800">
                <a:solidFill>
                  <a:srgbClr val="555555"/>
                </a:solidFill>
                <a:latin typeface=""/>
              </a:defRPr>
            </a:lvl2pPr>
            <a:lvl3pPr>
              <a:defRPr sz="1800">
                <a:solidFill>
                  <a:srgbClr val="555555"/>
                </a:solidFill>
                <a:latin typeface=""/>
              </a:defRPr>
            </a:lvl3pPr>
            <a:lvl4pPr>
              <a:defRPr sz="1800">
                <a:solidFill>
                  <a:srgbClr val="555555"/>
                </a:solidFill>
                <a:latin typeface=""/>
              </a:defRPr>
            </a:lvl4pPr>
            <a:lvl5pPr>
              <a:defRPr sz="1800">
                <a:solidFill>
                  <a:srgbClr val="555555"/>
                </a:solidFill>
                <a:latin typeface=""/>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sz="half" idx="13"/>
          </p:nvPr>
        </p:nvSpPr>
        <p:spPr>
          <a:xfrm>
            <a:off x="4688168" y="1143001"/>
            <a:ext cx="4006570" cy="4707467"/>
          </a:xfrm>
        </p:spPr>
        <p:txBody>
          <a:bodyPr>
            <a:normAutofit/>
          </a:bodyPr>
          <a:lstStyle>
            <a:lvl1pPr>
              <a:defRPr sz="1800">
                <a:solidFill>
                  <a:srgbClr val="555555"/>
                </a:solidFill>
                <a:latin typeface=""/>
              </a:defRPr>
            </a:lvl1pPr>
            <a:lvl2pPr>
              <a:defRPr sz="1800">
                <a:solidFill>
                  <a:srgbClr val="555555"/>
                </a:solidFill>
                <a:latin typeface=""/>
              </a:defRPr>
            </a:lvl2pPr>
            <a:lvl3pPr>
              <a:defRPr sz="1800">
                <a:solidFill>
                  <a:srgbClr val="555555"/>
                </a:solidFill>
                <a:latin typeface=""/>
              </a:defRPr>
            </a:lvl3pPr>
            <a:lvl4pPr>
              <a:defRPr sz="1800">
                <a:solidFill>
                  <a:srgbClr val="555555"/>
                </a:solidFill>
                <a:latin typeface=""/>
              </a:defRPr>
            </a:lvl4pPr>
            <a:lvl5pPr>
              <a:defRPr sz="1800">
                <a:solidFill>
                  <a:srgbClr val="555555"/>
                </a:solidFill>
                <a:latin typeface=""/>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9"/>
          <p:cNvSpPr>
            <a:spLocks noGrp="1"/>
          </p:cNvSpPr>
          <p:nvPr>
            <p:ph type="sldNum" sz="quarter" idx="14"/>
          </p:nvPr>
        </p:nvSpPr>
        <p:spPr/>
        <p:txBody>
          <a:bodyPr/>
          <a:lstStyle>
            <a:lvl1pPr>
              <a:defRPr>
                <a:latin typeface="Arial"/>
                <a:cs typeface="Arial"/>
              </a:defRPr>
            </a:lvl1pPr>
          </a:lstStyle>
          <a:p>
            <a:pPr>
              <a:defRPr/>
            </a:pPr>
            <a:fld id="{4814C0E5-A8B9-43E2-8523-6EBAEB2B886C}" type="slidenum">
              <a:rPr lang="en-US" smtClean="0">
                <a:solidFill>
                  <a:srgbClr val="002C6C"/>
                </a:solidFill>
              </a:rPr>
              <a:pPr>
                <a:defRPr/>
              </a:pPr>
              <a:t>‹#›</a:t>
            </a:fld>
            <a:endParaRPr lang="en-US" dirty="0">
              <a:solidFill>
                <a:srgbClr val="002C6C"/>
              </a:solidFill>
            </a:endParaRPr>
          </a:p>
        </p:txBody>
      </p:sp>
      <p:sp>
        <p:nvSpPr>
          <p:cNvPr id="6" name="Slide Number Placeholder 9"/>
          <p:cNvSpPr txBox="1">
            <a:spLocks/>
          </p:cNvSpPr>
          <p:nvPr userDrawn="1"/>
        </p:nvSpPr>
        <p:spPr>
          <a:xfrm>
            <a:off x="7318374" y="6378879"/>
            <a:ext cx="1055159" cy="199721"/>
          </a:xfrm>
          <a:prstGeom prst="rect">
            <a:avLst/>
          </a:prstGeom>
        </p:spPr>
        <p:txBody>
          <a:bodyPr vert="horz" wrap="square" lIns="0" tIns="0" rIns="0" bIns="0" numCol="1" anchor="ctr" anchorCtr="0" compatLnSpc="1">
            <a:prstTxWarp prst="textNoShape">
              <a:avLst/>
            </a:prstTxWarp>
          </a:bodyPr>
          <a:lstStyle>
            <a:defPPr>
              <a:defRPr lang="en-US"/>
            </a:defPPr>
            <a:lvl1pPr marL="0" algn="l" defTabSz="914310" rtl="0" eaLnBrk="1" latinLnBrk="0" hangingPunct="1">
              <a:defRPr sz="800" kern="1200" smtClean="0">
                <a:solidFill>
                  <a:schemeClr val="tx2"/>
                </a:solidFill>
                <a:latin typeface="Arial"/>
                <a:ea typeface="+mn-ea"/>
                <a:cs typeface="Arial"/>
              </a:defRPr>
            </a:lvl1pPr>
            <a:lvl2pPr marL="457155"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6" algn="l" defTabSz="914310" rtl="0" eaLnBrk="1" latinLnBrk="0" hangingPunct="1">
              <a:defRPr sz="1800" kern="1200">
                <a:solidFill>
                  <a:schemeClr val="tx1"/>
                </a:solidFill>
                <a:latin typeface="+mn-lt"/>
                <a:ea typeface="+mn-ea"/>
                <a:cs typeface="+mn-cs"/>
              </a:defRPr>
            </a:lvl4pPr>
            <a:lvl5pPr marL="1828622" algn="l" defTabSz="914310" rtl="0" eaLnBrk="1" latinLnBrk="0" hangingPunct="1">
              <a:defRPr sz="1800" kern="1200">
                <a:solidFill>
                  <a:schemeClr val="tx1"/>
                </a:solidFill>
                <a:latin typeface="+mn-lt"/>
                <a:ea typeface="+mn-ea"/>
                <a:cs typeface="+mn-cs"/>
              </a:defRPr>
            </a:lvl5pPr>
            <a:lvl6pPr marL="2285777" algn="l" defTabSz="914310" rtl="0" eaLnBrk="1" latinLnBrk="0" hangingPunct="1">
              <a:defRPr sz="1800" kern="1200">
                <a:solidFill>
                  <a:schemeClr val="tx1"/>
                </a:solidFill>
                <a:latin typeface="+mn-lt"/>
                <a:ea typeface="+mn-ea"/>
                <a:cs typeface="+mn-cs"/>
              </a:defRPr>
            </a:lvl6pPr>
            <a:lvl7pPr marL="2742932" algn="l" defTabSz="914310" rtl="0" eaLnBrk="1" latinLnBrk="0" hangingPunct="1">
              <a:defRPr sz="1800" kern="1200">
                <a:solidFill>
                  <a:schemeClr val="tx1"/>
                </a:solidFill>
                <a:latin typeface="+mn-lt"/>
                <a:ea typeface="+mn-ea"/>
                <a:cs typeface="+mn-cs"/>
              </a:defRPr>
            </a:lvl7pPr>
            <a:lvl8pPr marL="3200087" algn="l" defTabSz="914310" rtl="0" eaLnBrk="1" latinLnBrk="0" hangingPunct="1">
              <a:defRPr sz="1800" kern="1200">
                <a:solidFill>
                  <a:schemeClr val="tx1"/>
                </a:solidFill>
                <a:latin typeface="+mn-lt"/>
                <a:ea typeface="+mn-ea"/>
                <a:cs typeface="+mn-cs"/>
              </a:defRPr>
            </a:lvl8pPr>
            <a:lvl9pPr marL="3657243" algn="l" defTabSz="914310" rtl="0" eaLnBrk="1" latinLnBrk="0" hangingPunct="1">
              <a:defRPr sz="1800" kern="1200">
                <a:solidFill>
                  <a:schemeClr val="tx1"/>
                </a:solidFill>
                <a:latin typeface="+mn-lt"/>
                <a:ea typeface="+mn-ea"/>
                <a:cs typeface="+mn-cs"/>
              </a:defRPr>
            </a:lvl9pPr>
          </a:lstStyle>
          <a:p>
            <a:pPr fontAlgn="base">
              <a:spcAft>
                <a:spcPct val="0"/>
              </a:spcAft>
              <a:defRPr/>
            </a:pPr>
            <a:r>
              <a:rPr lang="en-US" dirty="0">
                <a:solidFill>
                  <a:srgbClr val="555555"/>
                </a:solidFill>
              </a:rPr>
              <a:t>© GS1 US 2013</a:t>
            </a:r>
          </a:p>
        </p:txBody>
      </p:sp>
    </p:spTree>
    <p:extLst>
      <p:ext uri="{BB962C8B-B14F-4D97-AF65-F5344CB8AC3E}">
        <p14:creationId xmlns:p14="http://schemas.microsoft.com/office/powerpoint/2010/main" val="3388125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General Comparison">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162957"/>
            <a:ext cx="3962400" cy="535139"/>
          </a:xfrm>
        </p:spPr>
        <p:txBody>
          <a:bodyPr>
            <a:noAutofit/>
          </a:bodyPr>
          <a:lstStyle>
            <a:lvl1pPr marL="0" indent="0">
              <a:buNone/>
              <a:defRPr sz="1800" b="1">
                <a:solidFill>
                  <a:srgbClr val="555555"/>
                </a:solidFill>
                <a:latin typeface=""/>
              </a:defRPr>
            </a:lvl1pPr>
            <a:lvl2pPr marL="457155" indent="0">
              <a:buNone/>
              <a:defRPr sz="2000" b="1"/>
            </a:lvl2pPr>
            <a:lvl3pPr marL="914310" indent="0">
              <a:buNone/>
              <a:defRPr sz="1800" b="1"/>
            </a:lvl3pPr>
            <a:lvl4pPr marL="1371466" indent="0">
              <a:buNone/>
              <a:defRPr sz="1600" b="1"/>
            </a:lvl4pPr>
            <a:lvl5pPr marL="1828622" indent="0">
              <a:buNone/>
              <a:defRPr sz="1600" b="1"/>
            </a:lvl5pPr>
            <a:lvl6pPr marL="2285777" indent="0">
              <a:buNone/>
              <a:defRPr sz="1600" b="1"/>
            </a:lvl6pPr>
            <a:lvl7pPr marL="2742932" indent="0">
              <a:buNone/>
              <a:defRPr sz="1600" b="1"/>
            </a:lvl7pPr>
            <a:lvl8pPr marL="3200087" indent="0">
              <a:buNone/>
              <a:defRPr sz="1600" b="1"/>
            </a:lvl8pPr>
            <a:lvl9pPr marL="365724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1802718"/>
            <a:ext cx="3962400" cy="3951288"/>
          </a:xfrm>
        </p:spPr>
        <p:txBody>
          <a:bodyPr>
            <a:normAutofit/>
          </a:bodyPr>
          <a:lstStyle>
            <a:lvl1pPr>
              <a:defRPr sz="1800">
                <a:solidFill>
                  <a:srgbClr val="555555"/>
                </a:solidFill>
                <a:latin typeface=""/>
              </a:defRPr>
            </a:lvl1pPr>
            <a:lvl2pPr>
              <a:defRPr sz="1800">
                <a:solidFill>
                  <a:srgbClr val="555555"/>
                </a:solidFill>
                <a:latin typeface=""/>
              </a:defRPr>
            </a:lvl2pPr>
            <a:lvl3pPr>
              <a:defRPr sz="1800">
                <a:solidFill>
                  <a:srgbClr val="555555"/>
                </a:solidFill>
                <a:latin typeface=""/>
              </a:defRPr>
            </a:lvl3pPr>
            <a:lvl4pPr>
              <a:defRPr sz="1800">
                <a:solidFill>
                  <a:srgbClr val="555555"/>
                </a:solidFill>
                <a:latin typeface=""/>
              </a:defRPr>
            </a:lvl4pPr>
            <a:lvl5pPr>
              <a:defRPr sz="1800">
                <a:solidFill>
                  <a:srgbClr val="555555"/>
                </a:solidFill>
                <a:latin typeface=""/>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2"/>
          <p:cNvSpPr>
            <a:spLocks noGrp="1"/>
          </p:cNvSpPr>
          <p:nvPr>
            <p:ph type="body" idx="13"/>
          </p:nvPr>
        </p:nvSpPr>
        <p:spPr>
          <a:xfrm>
            <a:off x="4699001" y="1162957"/>
            <a:ext cx="3995739" cy="535139"/>
          </a:xfrm>
        </p:spPr>
        <p:txBody>
          <a:bodyPr>
            <a:noAutofit/>
          </a:bodyPr>
          <a:lstStyle>
            <a:lvl1pPr marL="0" indent="0">
              <a:buNone/>
              <a:defRPr sz="1800" b="1">
                <a:solidFill>
                  <a:srgbClr val="555555"/>
                </a:solidFill>
                <a:latin typeface=""/>
              </a:defRPr>
            </a:lvl1pPr>
            <a:lvl2pPr marL="457155" indent="0">
              <a:buNone/>
              <a:defRPr sz="2000" b="1"/>
            </a:lvl2pPr>
            <a:lvl3pPr marL="914310" indent="0">
              <a:buNone/>
              <a:defRPr sz="1800" b="1"/>
            </a:lvl3pPr>
            <a:lvl4pPr marL="1371466" indent="0">
              <a:buNone/>
              <a:defRPr sz="1600" b="1"/>
            </a:lvl4pPr>
            <a:lvl5pPr marL="1828622" indent="0">
              <a:buNone/>
              <a:defRPr sz="1600" b="1"/>
            </a:lvl5pPr>
            <a:lvl6pPr marL="2285777" indent="0">
              <a:buNone/>
              <a:defRPr sz="1600" b="1"/>
            </a:lvl6pPr>
            <a:lvl7pPr marL="2742932" indent="0">
              <a:buNone/>
              <a:defRPr sz="1600" b="1"/>
            </a:lvl7pPr>
            <a:lvl8pPr marL="3200087" indent="0">
              <a:buNone/>
              <a:defRPr sz="1600" b="1"/>
            </a:lvl8pPr>
            <a:lvl9pPr marL="3657243" indent="0">
              <a:buNone/>
              <a:defRPr sz="1600" b="1"/>
            </a:lvl9pPr>
          </a:lstStyle>
          <a:p>
            <a:pPr lvl="0"/>
            <a:r>
              <a:rPr lang="en-US" smtClean="0"/>
              <a:t>Click to edit Master text styles</a:t>
            </a:r>
          </a:p>
        </p:txBody>
      </p:sp>
      <p:sp>
        <p:nvSpPr>
          <p:cNvPr id="12" name="Content Placeholder 3"/>
          <p:cNvSpPr>
            <a:spLocks noGrp="1"/>
          </p:cNvSpPr>
          <p:nvPr>
            <p:ph sz="half" idx="14"/>
          </p:nvPr>
        </p:nvSpPr>
        <p:spPr>
          <a:xfrm>
            <a:off x="4699001" y="1802718"/>
            <a:ext cx="3995739" cy="3951288"/>
          </a:xfrm>
        </p:spPr>
        <p:txBody>
          <a:bodyPr>
            <a:normAutofit/>
          </a:bodyPr>
          <a:lstStyle>
            <a:lvl1pPr>
              <a:defRPr sz="1800">
                <a:solidFill>
                  <a:srgbClr val="555555"/>
                </a:solidFill>
                <a:latin typeface=""/>
              </a:defRPr>
            </a:lvl1pPr>
            <a:lvl2pPr>
              <a:defRPr sz="1800">
                <a:solidFill>
                  <a:srgbClr val="555555"/>
                </a:solidFill>
                <a:latin typeface=""/>
              </a:defRPr>
            </a:lvl2pPr>
            <a:lvl3pPr>
              <a:defRPr sz="1800">
                <a:solidFill>
                  <a:srgbClr val="555555"/>
                </a:solidFill>
                <a:latin typeface=""/>
              </a:defRPr>
            </a:lvl3pPr>
            <a:lvl4pPr>
              <a:defRPr sz="1800">
                <a:solidFill>
                  <a:srgbClr val="555555"/>
                </a:solidFill>
                <a:latin typeface=""/>
              </a:defRPr>
            </a:lvl4pPr>
            <a:lvl5pPr>
              <a:defRPr sz="1800">
                <a:solidFill>
                  <a:srgbClr val="555555"/>
                </a:solidFill>
                <a:latin typeface=""/>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9"/>
          <p:cNvSpPr>
            <a:spLocks noGrp="1"/>
          </p:cNvSpPr>
          <p:nvPr>
            <p:ph type="sldNum" sz="quarter" idx="15"/>
          </p:nvPr>
        </p:nvSpPr>
        <p:spPr/>
        <p:txBody>
          <a:bodyPr/>
          <a:lstStyle>
            <a:lvl1pPr>
              <a:defRPr sz="800">
                <a:latin typeface="Arial"/>
                <a:cs typeface="Arial"/>
              </a:defRPr>
            </a:lvl1pPr>
          </a:lstStyle>
          <a:p>
            <a:pPr>
              <a:defRPr/>
            </a:pPr>
            <a:fld id="{F48944A0-495E-4CAB-9D8C-B01CA6D3074C}" type="slidenum">
              <a:rPr lang="en-US" smtClean="0">
                <a:solidFill>
                  <a:srgbClr val="002C6C"/>
                </a:solidFill>
              </a:rPr>
              <a:pPr>
                <a:defRPr/>
              </a:pPr>
              <a:t>‹#›</a:t>
            </a:fld>
            <a:endParaRPr lang="en-US" dirty="0">
              <a:solidFill>
                <a:srgbClr val="002C6C"/>
              </a:solidFill>
            </a:endParaRPr>
          </a:p>
        </p:txBody>
      </p:sp>
      <p:sp>
        <p:nvSpPr>
          <p:cNvPr id="8" name="Slide Number Placeholder 9"/>
          <p:cNvSpPr txBox="1">
            <a:spLocks/>
          </p:cNvSpPr>
          <p:nvPr userDrawn="1"/>
        </p:nvSpPr>
        <p:spPr>
          <a:xfrm>
            <a:off x="7318374" y="6378879"/>
            <a:ext cx="1055159" cy="199721"/>
          </a:xfrm>
          <a:prstGeom prst="rect">
            <a:avLst/>
          </a:prstGeom>
        </p:spPr>
        <p:txBody>
          <a:bodyPr vert="horz" wrap="square" lIns="0" tIns="0" rIns="0" bIns="0" numCol="1" anchor="ctr" anchorCtr="0" compatLnSpc="1">
            <a:prstTxWarp prst="textNoShape">
              <a:avLst/>
            </a:prstTxWarp>
          </a:bodyPr>
          <a:lstStyle>
            <a:defPPr>
              <a:defRPr lang="en-US"/>
            </a:defPPr>
            <a:lvl1pPr marL="0" algn="l" defTabSz="914310" rtl="0" eaLnBrk="1" latinLnBrk="0" hangingPunct="1">
              <a:defRPr sz="800" kern="1200" smtClean="0">
                <a:solidFill>
                  <a:schemeClr val="tx2"/>
                </a:solidFill>
                <a:latin typeface="Arial"/>
                <a:ea typeface="+mn-ea"/>
                <a:cs typeface="Arial"/>
              </a:defRPr>
            </a:lvl1pPr>
            <a:lvl2pPr marL="457155"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6" algn="l" defTabSz="914310" rtl="0" eaLnBrk="1" latinLnBrk="0" hangingPunct="1">
              <a:defRPr sz="1800" kern="1200">
                <a:solidFill>
                  <a:schemeClr val="tx1"/>
                </a:solidFill>
                <a:latin typeface="+mn-lt"/>
                <a:ea typeface="+mn-ea"/>
                <a:cs typeface="+mn-cs"/>
              </a:defRPr>
            </a:lvl4pPr>
            <a:lvl5pPr marL="1828622" algn="l" defTabSz="914310" rtl="0" eaLnBrk="1" latinLnBrk="0" hangingPunct="1">
              <a:defRPr sz="1800" kern="1200">
                <a:solidFill>
                  <a:schemeClr val="tx1"/>
                </a:solidFill>
                <a:latin typeface="+mn-lt"/>
                <a:ea typeface="+mn-ea"/>
                <a:cs typeface="+mn-cs"/>
              </a:defRPr>
            </a:lvl5pPr>
            <a:lvl6pPr marL="2285777" algn="l" defTabSz="914310" rtl="0" eaLnBrk="1" latinLnBrk="0" hangingPunct="1">
              <a:defRPr sz="1800" kern="1200">
                <a:solidFill>
                  <a:schemeClr val="tx1"/>
                </a:solidFill>
                <a:latin typeface="+mn-lt"/>
                <a:ea typeface="+mn-ea"/>
                <a:cs typeface="+mn-cs"/>
              </a:defRPr>
            </a:lvl6pPr>
            <a:lvl7pPr marL="2742932" algn="l" defTabSz="914310" rtl="0" eaLnBrk="1" latinLnBrk="0" hangingPunct="1">
              <a:defRPr sz="1800" kern="1200">
                <a:solidFill>
                  <a:schemeClr val="tx1"/>
                </a:solidFill>
                <a:latin typeface="+mn-lt"/>
                <a:ea typeface="+mn-ea"/>
                <a:cs typeface="+mn-cs"/>
              </a:defRPr>
            </a:lvl7pPr>
            <a:lvl8pPr marL="3200087" algn="l" defTabSz="914310" rtl="0" eaLnBrk="1" latinLnBrk="0" hangingPunct="1">
              <a:defRPr sz="1800" kern="1200">
                <a:solidFill>
                  <a:schemeClr val="tx1"/>
                </a:solidFill>
                <a:latin typeface="+mn-lt"/>
                <a:ea typeface="+mn-ea"/>
                <a:cs typeface="+mn-cs"/>
              </a:defRPr>
            </a:lvl8pPr>
            <a:lvl9pPr marL="3657243" algn="l" defTabSz="914310" rtl="0" eaLnBrk="1" latinLnBrk="0" hangingPunct="1">
              <a:defRPr sz="1800" kern="1200">
                <a:solidFill>
                  <a:schemeClr val="tx1"/>
                </a:solidFill>
                <a:latin typeface="+mn-lt"/>
                <a:ea typeface="+mn-ea"/>
                <a:cs typeface="+mn-cs"/>
              </a:defRPr>
            </a:lvl9pPr>
          </a:lstStyle>
          <a:p>
            <a:pPr fontAlgn="base">
              <a:spcAft>
                <a:spcPct val="0"/>
              </a:spcAft>
              <a:defRPr/>
            </a:pPr>
            <a:r>
              <a:rPr lang="en-US" dirty="0">
                <a:solidFill>
                  <a:srgbClr val="555555"/>
                </a:solidFill>
              </a:rPr>
              <a:t>© GS1 US 2013</a:t>
            </a:r>
          </a:p>
        </p:txBody>
      </p:sp>
    </p:spTree>
    <p:extLst>
      <p:ext uri="{BB962C8B-B14F-4D97-AF65-F5344CB8AC3E}">
        <p14:creationId xmlns:p14="http://schemas.microsoft.com/office/powerpoint/2010/main" val="1557529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9" descr="GS1-Corp-templates-TITL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49" y="-3175"/>
            <a:ext cx="9151938"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10">
            <a:hlinkClick r:id="rId3" highlightClick="1"/>
          </p:cNvPr>
          <p:cNvSpPr>
            <a:spLocks noChangeArrowheads="1"/>
          </p:cNvSpPr>
          <p:nvPr/>
        </p:nvSpPr>
        <p:spPr bwMode="auto">
          <a:xfrm>
            <a:off x="7696200" y="6324600"/>
            <a:ext cx="1219200" cy="304800"/>
          </a:xfrm>
          <a:prstGeom prst="actionButtonBlank">
            <a:avLst/>
          </a:prstGeom>
          <a:noFill/>
          <a:ln w="9525">
            <a:noFill/>
            <a:miter lim="800000"/>
            <a:headEnd/>
            <a:tailEnd/>
          </a:ln>
          <a:effectLst/>
        </p:spPr>
        <p:txBody>
          <a:bodyPr wrap="none" anchor="ctr"/>
          <a:lstStyle/>
          <a:p>
            <a:pPr fontAlgn="base">
              <a:spcBef>
                <a:spcPct val="20000"/>
              </a:spcBef>
              <a:spcAft>
                <a:spcPct val="0"/>
              </a:spcAft>
              <a:defRPr/>
            </a:pPr>
            <a:endParaRPr lang="en-GB" dirty="0">
              <a:solidFill>
                <a:srgbClr val="002C6C"/>
              </a:solidFill>
            </a:endParaRPr>
          </a:p>
        </p:txBody>
      </p:sp>
      <p:sp>
        <p:nvSpPr>
          <p:cNvPr id="5122" name="Rectangle 2"/>
          <p:cNvSpPr>
            <a:spLocks noGrp="1" noChangeArrowheads="1"/>
          </p:cNvSpPr>
          <p:nvPr>
            <p:ph type="ctrTitle"/>
          </p:nvPr>
        </p:nvSpPr>
        <p:spPr>
          <a:xfrm>
            <a:off x="3639200" y="1447800"/>
            <a:ext cx="4819000" cy="990600"/>
          </a:xfrm>
        </p:spPr>
        <p:txBody>
          <a:bodyPr anchor="b"/>
          <a:lstStyle>
            <a:lvl1pPr>
              <a:defRPr sz="3600"/>
            </a:lvl1pPr>
          </a:lstStyle>
          <a:p>
            <a:r>
              <a:rPr lang="en-US" smtClean="0"/>
              <a:t>Click to edit Master title style</a:t>
            </a:r>
            <a:endParaRPr lang="en-GB" dirty="0"/>
          </a:p>
        </p:txBody>
      </p:sp>
      <p:sp>
        <p:nvSpPr>
          <p:cNvPr id="5123" name="Rectangle 3"/>
          <p:cNvSpPr>
            <a:spLocks noGrp="1" noChangeArrowheads="1"/>
          </p:cNvSpPr>
          <p:nvPr>
            <p:ph type="subTitle" idx="1"/>
          </p:nvPr>
        </p:nvSpPr>
        <p:spPr>
          <a:xfrm>
            <a:off x="3640208" y="2566530"/>
            <a:ext cx="3694567" cy="1295400"/>
          </a:xfrm>
          <a:prstGeom prst="rect">
            <a:avLst/>
          </a:prstGeom>
        </p:spPr>
        <p:txBody>
          <a:bodyPr/>
          <a:lstStyle>
            <a:lvl1pPr marL="0" indent="0">
              <a:buNone/>
              <a:defRPr b="1">
                <a:solidFill>
                  <a:srgbClr val="F26334"/>
                </a:solidFill>
              </a:defRPr>
            </a:lvl1pPr>
          </a:lstStyle>
          <a:p>
            <a:r>
              <a:rPr lang="en-US" smtClean="0"/>
              <a:t>Click to edit Master subtitle style</a:t>
            </a:r>
            <a:endParaRPr lang="en-GB" dirty="0"/>
          </a:p>
        </p:txBody>
      </p:sp>
      <p:pic>
        <p:nvPicPr>
          <p:cNvPr id="8" name="Content Placeholder 1"/>
          <p:cNvPicPr>
            <a:picLocks noChangeAspect="1"/>
          </p:cNvPicPr>
          <p:nvPr/>
        </p:nvPicPr>
        <p:blipFill>
          <a:blip r:embed="rId4" cstate="email">
            <a:extLst>
              <a:ext uri="{BEBA8EAE-BF5A-486C-A8C5-ECC9F3942E4B}">
                <a14:imgProps xmlns:a14="http://schemas.microsoft.com/office/drawing/2010/main">
                  <a14:imgLayer r:embed="rId5">
                    <a14:imgEffect>
                      <a14:sharpenSoften amount="1000"/>
                    </a14:imgEffect>
                  </a14:imgLayer>
                </a14:imgProps>
              </a:ext>
              <a:ext uri="{28A0092B-C50C-407E-A947-70E740481C1C}">
                <a14:useLocalDpi xmlns:a14="http://schemas.microsoft.com/office/drawing/2010/main"/>
              </a:ext>
            </a:extLst>
          </a:blip>
          <a:stretch>
            <a:fillRect/>
          </a:stretch>
        </p:blipFill>
        <p:spPr>
          <a:xfrm>
            <a:off x="380458" y="406163"/>
            <a:ext cx="991142" cy="882763"/>
          </a:xfrm>
          <a:prstGeom prst="rect">
            <a:avLst/>
          </a:prstGeom>
        </p:spPr>
      </p:pic>
    </p:spTree>
    <p:extLst>
      <p:ext uri="{BB962C8B-B14F-4D97-AF65-F5344CB8AC3E}">
        <p14:creationId xmlns:p14="http://schemas.microsoft.com/office/powerpoint/2010/main" val="314496028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09750" y="457200"/>
            <a:ext cx="6877050" cy="762000"/>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533400" y="1543050"/>
            <a:ext cx="7924800" cy="45529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12"/>
          <p:cNvSpPr>
            <a:spLocks noGrp="1" noChangeArrowheads="1"/>
          </p:cNvSpPr>
          <p:nvPr>
            <p:ph type="sldNum" sz="quarter" idx="10"/>
          </p:nvPr>
        </p:nvSpPr>
        <p:spPr>
          <a:ln/>
        </p:spPr>
        <p:txBody>
          <a:bodyPr/>
          <a:lstStyle>
            <a:lvl1pPr>
              <a:defRPr/>
            </a:lvl1pPr>
          </a:lstStyle>
          <a:p>
            <a:fld id="{EB644AD0-3ED3-407F-90FD-BD29C47D5FA2}" type="slidenum">
              <a:rPr lang="en-GB"/>
              <a:pPr/>
              <a:t>‹#›</a:t>
            </a:fld>
            <a:endParaRPr lang="en-GB"/>
          </a:p>
        </p:txBody>
      </p:sp>
    </p:spTree>
    <p:extLst>
      <p:ext uri="{BB962C8B-B14F-4D97-AF65-F5344CB8AC3E}">
        <p14:creationId xmlns:p14="http://schemas.microsoft.com/office/powerpoint/2010/main" val="6196178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Divider Slide">
    <p:spTree>
      <p:nvGrpSpPr>
        <p:cNvPr id="1" name=""/>
        <p:cNvGrpSpPr/>
        <p:nvPr/>
      </p:nvGrpSpPr>
      <p:grpSpPr>
        <a:xfrm>
          <a:off x="0" y="0"/>
          <a:ext cx="0" cy="0"/>
          <a:chOff x="0" y="0"/>
          <a:chExt cx="0" cy="0"/>
        </a:xfrm>
      </p:grpSpPr>
      <p:pic>
        <p:nvPicPr>
          <p:cNvPr id="9" name="Picture 8" descr="Untitle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
            <a:ext cx="9143391" cy="6857543"/>
          </a:xfrm>
          <a:prstGeom prst="rect">
            <a:avLst/>
          </a:prstGeom>
        </p:spPr>
      </p:pic>
      <p:sp>
        <p:nvSpPr>
          <p:cNvPr id="5" name="AutoShape 10">
            <a:hlinkClick r:id="rId3" highlightClick="1"/>
          </p:cNvPr>
          <p:cNvSpPr>
            <a:spLocks noChangeArrowheads="1"/>
          </p:cNvSpPr>
          <p:nvPr/>
        </p:nvSpPr>
        <p:spPr bwMode="auto">
          <a:xfrm>
            <a:off x="7696200" y="6324600"/>
            <a:ext cx="1219200" cy="304800"/>
          </a:xfrm>
          <a:prstGeom prst="actionButtonBlank">
            <a:avLst/>
          </a:prstGeom>
          <a:noFill/>
          <a:ln w="9525">
            <a:noFill/>
            <a:miter lim="800000"/>
            <a:headEnd/>
            <a:tailEnd/>
          </a:ln>
          <a:effectLst/>
        </p:spPr>
        <p:txBody>
          <a:bodyPr wrap="none" anchor="ctr"/>
          <a:lstStyle/>
          <a:p>
            <a:pPr fontAlgn="base">
              <a:spcBef>
                <a:spcPct val="20000"/>
              </a:spcBef>
              <a:spcAft>
                <a:spcPct val="0"/>
              </a:spcAft>
              <a:defRPr/>
            </a:pPr>
            <a:endParaRPr lang="en-GB" dirty="0">
              <a:solidFill>
                <a:srgbClr val="002C6C"/>
              </a:solidFill>
            </a:endParaRPr>
          </a:p>
        </p:txBody>
      </p:sp>
      <p:sp>
        <p:nvSpPr>
          <p:cNvPr id="5122" name="Rectangle 2"/>
          <p:cNvSpPr>
            <a:spLocks noGrp="1" noChangeArrowheads="1"/>
          </p:cNvSpPr>
          <p:nvPr>
            <p:ph type="ctrTitle"/>
          </p:nvPr>
        </p:nvSpPr>
        <p:spPr>
          <a:xfrm>
            <a:off x="3639200" y="1447800"/>
            <a:ext cx="4819000" cy="990600"/>
          </a:xfrm>
        </p:spPr>
        <p:txBody>
          <a:bodyPr anchor="b"/>
          <a:lstStyle>
            <a:lvl1pPr>
              <a:defRPr sz="3200"/>
            </a:lvl1pPr>
          </a:lstStyle>
          <a:p>
            <a:r>
              <a:rPr lang="en-US" smtClean="0"/>
              <a:t>Click to edit Master title style</a:t>
            </a:r>
            <a:endParaRPr lang="en-GB" dirty="0"/>
          </a:p>
        </p:txBody>
      </p:sp>
      <p:sp>
        <p:nvSpPr>
          <p:cNvPr id="5123" name="Rectangle 3"/>
          <p:cNvSpPr>
            <a:spLocks noGrp="1" noChangeArrowheads="1"/>
          </p:cNvSpPr>
          <p:nvPr>
            <p:ph type="subTitle" idx="1"/>
          </p:nvPr>
        </p:nvSpPr>
        <p:spPr>
          <a:xfrm>
            <a:off x="3640208" y="2566530"/>
            <a:ext cx="3694567" cy="1295400"/>
          </a:xfrm>
          <a:prstGeom prst="rect">
            <a:avLst/>
          </a:prstGeom>
        </p:spPr>
        <p:txBody>
          <a:bodyPr/>
          <a:lstStyle>
            <a:lvl1pPr marL="0" indent="0">
              <a:buNone/>
              <a:defRPr b="1">
                <a:solidFill>
                  <a:srgbClr val="F26334"/>
                </a:solidFill>
              </a:defRPr>
            </a:lvl1pPr>
          </a:lstStyle>
          <a:p>
            <a:r>
              <a:rPr lang="en-US" smtClean="0"/>
              <a:t>Click to edit Master subtitle style</a:t>
            </a:r>
            <a:endParaRPr lang="en-GB" dirty="0"/>
          </a:p>
        </p:txBody>
      </p:sp>
      <p:pic>
        <p:nvPicPr>
          <p:cNvPr id="7" name="Content Placeholder 1"/>
          <p:cNvPicPr>
            <a:picLocks noChangeAspect="1"/>
          </p:cNvPicPr>
          <p:nvPr/>
        </p:nvPicPr>
        <p:blipFill>
          <a:blip r:embed="rId4" cstate="email">
            <a:extLst>
              <a:ext uri="{BEBA8EAE-BF5A-486C-A8C5-ECC9F3942E4B}">
                <a14:imgProps xmlns:a14="http://schemas.microsoft.com/office/drawing/2010/main">
                  <a14:imgLayer r:embed="rId5">
                    <a14:imgEffect>
                      <a14:sharpenSoften amount="1000"/>
                    </a14:imgEffect>
                  </a14:imgLayer>
                </a14:imgProps>
              </a:ext>
              <a:ext uri="{28A0092B-C50C-407E-A947-70E740481C1C}">
                <a14:useLocalDpi xmlns:a14="http://schemas.microsoft.com/office/drawing/2010/main"/>
              </a:ext>
            </a:extLst>
          </a:blip>
          <a:stretch>
            <a:fillRect/>
          </a:stretch>
        </p:blipFill>
        <p:spPr>
          <a:xfrm>
            <a:off x="380458" y="406163"/>
            <a:ext cx="991142" cy="882763"/>
          </a:xfrm>
          <a:prstGeom prst="rect">
            <a:avLst/>
          </a:prstGeom>
        </p:spPr>
      </p:pic>
    </p:spTree>
    <p:extLst>
      <p:ext uri="{BB962C8B-B14F-4D97-AF65-F5344CB8AC3E}">
        <p14:creationId xmlns:p14="http://schemas.microsoft.com/office/powerpoint/2010/main" val="1788438189"/>
      </p:ext>
    </p:extLst>
  </p:cSld>
  <p:clrMapOvr>
    <a:masterClrMapping/>
  </p:clrMapOvr>
  <p:timing>
    <p:tnLst>
      <p:par>
        <p:cTn id="1" dur="indefinite" restart="never" nodeType="tmRoot"/>
      </p:par>
    </p:tnLst>
  </p:timing>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09750" y="384392"/>
            <a:ext cx="6877050" cy="935998"/>
          </a:xfrm>
        </p:spPr>
        <p:txBody>
          <a:bodyPr/>
          <a:lstStyle/>
          <a:p>
            <a:r>
              <a:rPr lang="en-US" smtClean="0"/>
              <a:t>Click to edit Master title style</a:t>
            </a:r>
            <a:endParaRPr lang="en-GB" dirty="0"/>
          </a:p>
        </p:txBody>
      </p:sp>
      <p:sp>
        <p:nvSpPr>
          <p:cNvPr id="4" name="Rectangle 12"/>
          <p:cNvSpPr>
            <a:spLocks noGrp="1" noChangeArrowheads="1"/>
          </p:cNvSpPr>
          <p:nvPr>
            <p:ph type="sldNum" sz="quarter" idx="10"/>
          </p:nvPr>
        </p:nvSpPr>
        <p:spPr>
          <a:ln/>
        </p:spPr>
        <p:txBody>
          <a:bodyPr/>
          <a:lstStyle>
            <a:lvl1pPr>
              <a:defRPr/>
            </a:lvl1pPr>
          </a:lstStyle>
          <a:p>
            <a:pPr>
              <a:defRPr/>
            </a:pPr>
            <a:fld id="{5793F1EA-6756-48CC-B584-140A0C2F0B28}" type="slidenum">
              <a:rPr lang="en-US" smtClean="0">
                <a:solidFill>
                  <a:srgbClr val="002C6C"/>
                </a:solidFill>
              </a:rPr>
              <a:pPr>
                <a:defRPr/>
              </a:pPr>
              <a:t>‹#›</a:t>
            </a:fld>
            <a:endParaRPr lang="en-US" dirty="0">
              <a:solidFill>
                <a:srgbClr val="002C6C"/>
              </a:solidFill>
            </a:endParaRPr>
          </a:p>
        </p:txBody>
      </p:sp>
      <p:sp>
        <p:nvSpPr>
          <p:cNvPr id="8" name="Content Placeholder 2"/>
          <p:cNvSpPr>
            <a:spLocks noGrp="1"/>
          </p:cNvSpPr>
          <p:nvPr>
            <p:ph sz="half" idx="1"/>
          </p:nvPr>
        </p:nvSpPr>
        <p:spPr>
          <a:xfrm>
            <a:off x="514800" y="1602000"/>
            <a:ext cx="8172000" cy="4572000"/>
          </a:xfrm>
          <a:prstGeom prst="rect">
            <a:avLst/>
          </a:prstGeo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73041020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none"/>
            </a:lvl1pPr>
          </a:lstStyle>
          <a:p>
            <a:r>
              <a:rPr lang="en-US" smtClean="0"/>
              <a:t>Click to edit Master title style</a:t>
            </a:r>
            <a:endParaRPr lang="en-GB"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sldNum" sz="quarter" idx="10"/>
          </p:nvPr>
        </p:nvSpPr>
        <p:spPr>
          <a:ln/>
        </p:spPr>
        <p:txBody>
          <a:bodyPr/>
          <a:lstStyle>
            <a:lvl1pPr>
              <a:defRPr/>
            </a:lvl1pPr>
          </a:lstStyle>
          <a:p>
            <a:pPr>
              <a:defRPr/>
            </a:pPr>
            <a:fld id="{E1F0FBAA-3D8A-4F1B-93C6-480D6BDCDFE4}" type="slidenum">
              <a:rPr lang="en-US" smtClean="0">
                <a:solidFill>
                  <a:srgbClr val="002C6C"/>
                </a:solidFill>
              </a:rPr>
              <a:pPr>
                <a:defRPr/>
              </a:pPr>
              <a:t>‹#›</a:t>
            </a:fld>
            <a:endParaRPr lang="en-US" dirty="0">
              <a:solidFill>
                <a:srgbClr val="002C6C"/>
              </a:solidFill>
            </a:endParaRPr>
          </a:p>
        </p:txBody>
      </p:sp>
    </p:spTree>
    <p:extLst>
      <p:ext uri="{BB962C8B-B14F-4D97-AF65-F5344CB8AC3E}">
        <p14:creationId xmlns:p14="http://schemas.microsoft.com/office/powerpoint/2010/main" val="49199379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sz="half" idx="1"/>
          </p:nvPr>
        </p:nvSpPr>
        <p:spPr>
          <a:xfrm>
            <a:off x="533400" y="1543050"/>
            <a:ext cx="4032000" cy="4552950"/>
          </a:xfrm>
          <a:prstGeom prst="rect">
            <a:avLst/>
          </a:prstGeo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683734" y="1543050"/>
            <a:ext cx="4000967" cy="4552950"/>
          </a:xfrm>
          <a:prstGeom prst="rect">
            <a:avLst/>
          </a:prstGeo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Rectangle 12"/>
          <p:cNvSpPr>
            <a:spLocks noGrp="1" noChangeArrowheads="1"/>
          </p:cNvSpPr>
          <p:nvPr>
            <p:ph type="sldNum" sz="quarter" idx="10"/>
          </p:nvPr>
        </p:nvSpPr>
        <p:spPr>
          <a:ln/>
        </p:spPr>
        <p:txBody>
          <a:bodyPr/>
          <a:lstStyle>
            <a:lvl1pPr>
              <a:defRPr/>
            </a:lvl1pPr>
          </a:lstStyle>
          <a:p>
            <a:pPr>
              <a:defRPr/>
            </a:pPr>
            <a:fld id="{DBBCC6FE-3F78-4C46-898C-D4D53D1EBC8C}" type="slidenum">
              <a:rPr lang="en-US" smtClean="0">
                <a:solidFill>
                  <a:srgbClr val="002C6C"/>
                </a:solidFill>
              </a:rPr>
              <a:pPr>
                <a:defRPr/>
              </a:pPr>
              <a:t>‹#›</a:t>
            </a:fld>
            <a:endParaRPr lang="en-US" dirty="0">
              <a:solidFill>
                <a:srgbClr val="002C6C"/>
              </a:solidFill>
            </a:endParaRPr>
          </a:p>
        </p:txBody>
      </p:sp>
    </p:spTree>
    <p:extLst>
      <p:ext uri="{BB962C8B-B14F-4D97-AF65-F5344CB8AC3E}">
        <p14:creationId xmlns:p14="http://schemas.microsoft.com/office/powerpoint/2010/main" val="4072666967"/>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Rectangle 12"/>
          <p:cNvSpPr>
            <a:spLocks noGrp="1" noChangeArrowheads="1"/>
          </p:cNvSpPr>
          <p:nvPr>
            <p:ph type="sldNum" sz="quarter" idx="10"/>
          </p:nvPr>
        </p:nvSpPr>
        <p:spPr>
          <a:ln/>
        </p:spPr>
        <p:txBody>
          <a:bodyPr/>
          <a:lstStyle>
            <a:lvl1pPr>
              <a:defRPr/>
            </a:lvl1pPr>
          </a:lstStyle>
          <a:p>
            <a:pPr>
              <a:defRPr/>
            </a:pPr>
            <a:fld id="{54BE02A5-23D4-4D2A-8545-DA6D75FF2956}" type="slidenum">
              <a:rPr lang="en-US" smtClean="0">
                <a:solidFill>
                  <a:srgbClr val="002C6C"/>
                </a:solidFill>
              </a:rPr>
              <a:pPr>
                <a:defRPr/>
              </a:pPr>
              <a:t>‹#›</a:t>
            </a:fld>
            <a:endParaRPr lang="en-US" dirty="0">
              <a:solidFill>
                <a:srgbClr val="002C6C"/>
              </a:solidFill>
            </a:endParaRPr>
          </a:p>
        </p:txBody>
      </p:sp>
    </p:spTree>
    <p:extLst>
      <p:ext uri="{BB962C8B-B14F-4D97-AF65-F5344CB8AC3E}">
        <p14:creationId xmlns:p14="http://schemas.microsoft.com/office/powerpoint/2010/main" val="765771226"/>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808089" y="1502637"/>
            <a:ext cx="55440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GB" noProof="0" dirty="0" smtClean="0"/>
          </a:p>
        </p:txBody>
      </p:sp>
      <p:sp>
        <p:nvSpPr>
          <p:cNvPr id="4" name="Text Placeholder 3"/>
          <p:cNvSpPr>
            <a:spLocks noGrp="1"/>
          </p:cNvSpPr>
          <p:nvPr>
            <p:ph type="body" sz="half" idx="2"/>
          </p:nvPr>
        </p:nvSpPr>
        <p:spPr>
          <a:xfrm>
            <a:off x="1808089" y="5626207"/>
            <a:ext cx="55440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sldNum" sz="quarter" idx="10"/>
          </p:nvPr>
        </p:nvSpPr>
        <p:spPr>
          <a:ln/>
        </p:spPr>
        <p:txBody>
          <a:bodyPr/>
          <a:lstStyle>
            <a:lvl1pPr>
              <a:defRPr/>
            </a:lvl1pPr>
          </a:lstStyle>
          <a:p>
            <a:pPr>
              <a:defRPr/>
            </a:pPr>
            <a:fld id="{80BDBBDC-87AF-4775-B972-15D3654AF773}" type="slidenum">
              <a:rPr lang="en-US" smtClean="0">
                <a:solidFill>
                  <a:srgbClr val="002C6C"/>
                </a:solidFill>
              </a:rPr>
              <a:pPr>
                <a:defRPr/>
              </a:pPr>
              <a:t>‹#›</a:t>
            </a:fld>
            <a:endParaRPr lang="en-US" dirty="0">
              <a:solidFill>
                <a:srgbClr val="002C6C"/>
              </a:solidFill>
            </a:endParaRPr>
          </a:p>
        </p:txBody>
      </p:sp>
      <p:sp>
        <p:nvSpPr>
          <p:cNvPr id="6" name="Title 5"/>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795082900"/>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act details">
    <p:spTree>
      <p:nvGrpSpPr>
        <p:cNvPr id="1" name=""/>
        <p:cNvGrpSpPr/>
        <p:nvPr/>
      </p:nvGrpSpPr>
      <p:grpSpPr>
        <a:xfrm>
          <a:off x="0" y="0"/>
          <a:ext cx="0" cy="0"/>
          <a:chOff x="0" y="0"/>
          <a:chExt cx="0" cy="0"/>
        </a:xfrm>
      </p:grpSpPr>
      <p:pic>
        <p:nvPicPr>
          <p:cNvPr id="4" name="Picture 19" descr="GS1-Corp-templates-TITL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700" y="-3175"/>
            <a:ext cx="9151938"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10">
            <a:hlinkClick r:id="rId3" highlightClick="1"/>
          </p:cNvPr>
          <p:cNvSpPr>
            <a:spLocks noChangeArrowheads="1"/>
          </p:cNvSpPr>
          <p:nvPr/>
        </p:nvSpPr>
        <p:spPr bwMode="auto">
          <a:xfrm>
            <a:off x="7696200" y="6324600"/>
            <a:ext cx="1219200" cy="304800"/>
          </a:xfrm>
          <a:prstGeom prst="actionButtonBlank">
            <a:avLst/>
          </a:prstGeom>
          <a:noFill/>
          <a:ln w="9525">
            <a:noFill/>
            <a:miter lim="800000"/>
            <a:headEnd/>
            <a:tailEnd/>
          </a:ln>
          <a:effectLst/>
        </p:spPr>
        <p:txBody>
          <a:bodyPr wrap="none" anchor="ctr"/>
          <a:lstStyle/>
          <a:p>
            <a:pPr fontAlgn="base">
              <a:spcBef>
                <a:spcPct val="20000"/>
              </a:spcBef>
              <a:spcAft>
                <a:spcPct val="0"/>
              </a:spcAft>
              <a:defRPr/>
            </a:pPr>
            <a:endParaRPr lang="en-GB" dirty="0">
              <a:solidFill>
                <a:srgbClr val="002C6C"/>
              </a:solidFill>
            </a:endParaRPr>
          </a:p>
        </p:txBody>
      </p:sp>
      <p:sp>
        <p:nvSpPr>
          <p:cNvPr id="5123" name="Rectangle 3"/>
          <p:cNvSpPr>
            <a:spLocks noGrp="1" noChangeArrowheads="1"/>
          </p:cNvSpPr>
          <p:nvPr>
            <p:ph type="subTitle" idx="1" hasCustomPrompt="1"/>
          </p:nvPr>
        </p:nvSpPr>
        <p:spPr>
          <a:xfrm>
            <a:off x="3640208" y="1676668"/>
            <a:ext cx="5047755" cy="2384335"/>
          </a:xfrm>
          <a:prstGeom prst="rect">
            <a:avLst/>
          </a:prstGeom>
        </p:spPr>
        <p:txBody>
          <a:bodyPr/>
          <a:lstStyle>
            <a:lvl1pPr marL="0" indent="0">
              <a:buNone/>
              <a:defRPr b="0" baseline="0">
                <a:solidFill>
                  <a:srgbClr val="002C6C"/>
                </a:solidFill>
              </a:defRPr>
            </a:lvl1pPr>
          </a:lstStyle>
          <a:p>
            <a:r>
              <a:rPr lang="en-GB" dirty="0" smtClean="0"/>
              <a:t>GS1 Global Office</a:t>
            </a:r>
            <a:br>
              <a:rPr lang="en-GB" dirty="0" smtClean="0"/>
            </a:br>
            <a:r>
              <a:rPr lang="en-GB" dirty="0" smtClean="0"/>
              <a:t>Avenue Louise 326, </a:t>
            </a:r>
            <a:r>
              <a:rPr lang="en-GB" dirty="0" err="1" smtClean="0"/>
              <a:t>bte</a:t>
            </a:r>
            <a:r>
              <a:rPr lang="en-GB" dirty="0" smtClean="0"/>
              <a:t> 10</a:t>
            </a:r>
            <a:br>
              <a:rPr lang="en-GB" dirty="0" smtClean="0"/>
            </a:br>
            <a:r>
              <a:rPr lang="en-GB" dirty="0" smtClean="0"/>
              <a:t>B-1050 Brussels, Belgium</a:t>
            </a:r>
          </a:p>
          <a:p>
            <a:r>
              <a:rPr lang="en-GB" dirty="0" smtClean="0"/>
              <a:t>T +32 3 788 78 00</a:t>
            </a:r>
            <a:br>
              <a:rPr lang="en-GB" dirty="0" smtClean="0"/>
            </a:br>
            <a:r>
              <a:rPr lang="en-GB" dirty="0" smtClean="0"/>
              <a:t>W www.gs1.org</a:t>
            </a:r>
            <a:endParaRPr lang="en-GB" dirty="0"/>
          </a:p>
        </p:txBody>
      </p:sp>
      <p:sp>
        <p:nvSpPr>
          <p:cNvPr id="2" name="Title 1"/>
          <p:cNvSpPr>
            <a:spLocks noGrp="1"/>
          </p:cNvSpPr>
          <p:nvPr>
            <p:ph type="title" hasCustomPrompt="1"/>
          </p:nvPr>
        </p:nvSpPr>
        <p:spPr>
          <a:xfrm>
            <a:off x="3640208" y="384392"/>
            <a:ext cx="5046592" cy="935998"/>
          </a:xfrm>
        </p:spPr>
        <p:txBody>
          <a:bodyPr/>
          <a:lstStyle>
            <a:lvl1pPr>
              <a:defRPr/>
            </a:lvl1pPr>
          </a:lstStyle>
          <a:p>
            <a:r>
              <a:rPr lang="en-US" dirty="0" smtClean="0"/>
              <a:t>Contact details</a:t>
            </a:r>
            <a:endParaRPr lang="en-US" dirty="0"/>
          </a:p>
        </p:txBody>
      </p:sp>
      <p:pic>
        <p:nvPicPr>
          <p:cNvPr id="8" name="Content Placeholder 1"/>
          <p:cNvPicPr>
            <a:picLocks noChangeAspect="1"/>
          </p:cNvPicPr>
          <p:nvPr/>
        </p:nvPicPr>
        <p:blipFill>
          <a:blip r:embed="rId4" cstate="email">
            <a:extLst>
              <a:ext uri="{BEBA8EAE-BF5A-486C-A8C5-ECC9F3942E4B}">
                <a14:imgProps xmlns:a14="http://schemas.microsoft.com/office/drawing/2010/main">
                  <a14:imgLayer r:embed="rId5">
                    <a14:imgEffect>
                      <a14:sharpenSoften amount="1000"/>
                    </a14:imgEffect>
                  </a14:imgLayer>
                </a14:imgProps>
              </a:ext>
              <a:ext uri="{28A0092B-C50C-407E-A947-70E740481C1C}">
                <a14:useLocalDpi xmlns:a14="http://schemas.microsoft.com/office/drawing/2010/main"/>
              </a:ext>
            </a:extLst>
          </a:blip>
          <a:stretch>
            <a:fillRect/>
          </a:stretch>
        </p:blipFill>
        <p:spPr>
          <a:xfrm>
            <a:off x="380458" y="406163"/>
            <a:ext cx="991142" cy="882763"/>
          </a:xfrm>
          <a:prstGeom prst="rect">
            <a:avLst/>
          </a:prstGeom>
        </p:spPr>
      </p:pic>
    </p:spTree>
    <p:extLst>
      <p:ext uri="{BB962C8B-B14F-4D97-AF65-F5344CB8AC3E}">
        <p14:creationId xmlns:p14="http://schemas.microsoft.com/office/powerpoint/2010/main" val="4229389439"/>
      </p:ext>
    </p:extLst>
  </p:cSld>
  <p:clrMapOvr>
    <a:masterClrMapping/>
  </p:clrMapOvr>
  <p:timing>
    <p:tnLst>
      <p:par>
        <p:cTn id="1" dur="indefinite" restart="never" nodeType="tmRoot"/>
      </p:par>
    </p:tnLst>
  </p:timing>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2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lang="en-US" sz="3000" b="1" baseline="0" dirty="0" smtClean="0">
                <a:solidFill>
                  <a:srgbClr val="F26334"/>
                </a:solidFill>
                <a:latin typeface="+mj-lt"/>
                <a:ea typeface="ＭＳ Ｐゴシック" charset="0"/>
                <a:cs typeface="+mj-cs"/>
              </a:defRPr>
            </a:lvl1pPr>
          </a:lstStyle>
          <a:p>
            <a:r>
              <a:rPr lang="en-US" dirty="0" smtClean="0"/>
              <a:t>Click to edit Master title style</a:t>
            </a:r>
            <a:endParaRPr lang="en-US" dirty="0"/>
          </a:p>
        </p:txBody>
      </p:sp>
      <p:sp>
        <p:nvSpPr>
          <p:cNvPr id="3" name="Content Placeholder 2"/>
          <p:cNvSpPr>
            <a:spLocks noGrp="1"/>
          </p:cNvSpPr>
          <p:nvPr>
            <p:ph idx="1"/>
          </p:nvPr>
        </p:nvSpPr>
        <p:spPr>
          <a:xfrm>
            <a:off x="465142" y="1347722"/>
            <a:ext cx="8221663" cy="4639733"/>
          </a:xfrm>
        </p:spPr>
        <p:txBody>
          <a:bodyPr/>
          <a:lstStyle>
            <a:lvl1pPr>
              <a:buClr>
                <a:srgbClr val="F26334"/>
              </a:buClr>
              <a:defRPr/>
            </a:lvl1pPr>
            <a:lvl2pPr>
              <a:buClr>
                <a:srgbClr val="F26334"/>
              </a:buClr>
              <a:defRPr/>
            </a:lvl2pPr>
            <a:lvl3pPr>
              <a:buClr>
                <a:srgbClr val="F26334"/>
              </a:buClr>
              <a:defRPr/>
            </a:lvl3pPr>
            <a:lvl4pPr>
              <a:buClr>
                <a:srgbClr val="F26334"/>
              </a:buClr>
              <a:defRPr/>
            </a:lvl4pPr>
            <a:lvl5pPr>
              <a:buClr>
                <a:srgbClr val="F26334"/>
              </a:buClr>
              <a:defRPr>
                <a:solidFill>
                  <a:srgbClr val="4C4C4C"/>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9"/>
          <p:cNvSpPr>
            <a:spLocks noGrp="1"/>
          </p:cNvSpPr>
          <p:nvPr>
            <p:ph type="sldNum" sz="quarter" idx="10"/>
          </p:nvPr>
        </p:nvSpPr>
        <p:spPr/>
        <p:txBody>
          <a:bodyPr/>
          <a:lstStyle>
            <a:lvl1pPr>
              <a:defRPr>
                <a:latin typeface="Arial"/>
                <a:cs typeface="Arial"/>
              </a:defRPr>
            </a:lvl1pPr>
          </a:lstStyle>
          <a:p>
            <a:pPr>
              <a:defRPr/>
            </a:pPr>
            <a:fld id="{0B02F406-A951-4782-A125-F0F9A54F00BD}" type="slidenum">
              <a:rPr lang="en-US" smtClean="0">
                <a:solidFill>
                  <a:srgbClr val="002C6C"/>
                </a:solidFill>
              </a:rPr>
              <a:pPr>
                <a:defRPr/>
              </a:pPr>
              <a:t>‹#›</a:t>
            </a:fld>
            <a:endParaRPr lang="en-US" dirty="0">
              <a:solidFill>
                <a:srgbClr val="002C6C"/>
              </a:solidFill>
            </a:endParaRPr>
          </a:p>
        </p:txBody>
      </p:sp>
    </p:spTree>
    <p:extLst>
      <p:ext uri="{BB962C8B-B14F-4D97-AF65-F5344CB8AC3E}">
        <p14:creationId xmlns:p14="http://schemas.microsoft.com/office/powerpoint/2010/main" val="2095225741"/>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31800" y="150813"/>
            <a:ext cx="8229600" cy="890587"/>
          </a:xfrm>
        </p:spPr>
        <p:txBody>
          <a:bodyPr/>
          <a:lstStyle/>
          <a:p>
            <a:r>
              <a:rPr lang="en-US" smtClean="0"/>
              <a:t>Click to edit Master title style</a:t>
            </a:r>
            <a:endParaRPr lang="en-GB"/>
          </a:p>
        </p:txBody>
      </p:sp>
    </p:spTree>
    <p:extLst>
      <p:ext uri="{BB962C8B-B14F-4D97-AF65-F5344CB8AC3E}">
        <p14:creationId xmlns:p14="http://schemas.microsoft.com/office/powerpoint/2010/main" val="24163729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Title, Sub-Title and Two Columns Content">
    <p:spTree>
      <p:nvGrpSpPr>
        <p:cNvPr id="1" name=""/>
        <p:cNvGrpSpPr/>
        <p:nvPr/>
      </p:nvGrpSpPr>
      <p:grpSpPr>
        <a:xfrm>
          <a:off x="0" y="0"/>
          <a:ext cx="0" cy="0"/>
          <a:chOff x="0" y="0"/>
          <a:chExt cx="0" cy="0"/>
        </a:xfrm>
      </p:grpSpPr>
      <p:graphicFrame>
        <p:nvGraphicFramePr>
          <p:cNvPr id="10" name="Objekt 9" hidden="1"/>
          <p:cNvGraphicFramePr>
            <a:graphicFrameLocks/>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36882" name="think-cell Slide" r:id="rId4" imgW="0" imgH="0" progId="TCLayout.ActiveDocument.1">
                  <p:embed/>
                </p:oleObj>
              </mc:Choice>
              <mc:Fallback>
                <p:oleObj name="think-cell Slide" r:id="rId4" imgW="0" imgH="0" progId="TCLayout.ActiveDocument.1">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9" name="Content Placeholder 2"/>
          <p:cNvSpPr>
            <a:spLocks noGrp="1"/>
          </p:cNvSpPr>
          <p:nvPr>
            <p:ph sz="half" idx="1" hasCustomPrompt="1"/>
          </p:nvPr>
        </p:nvSpPr>
        <p:spPr>
          <a:xfrm>
            <a:off x="431800" y="1682496"/>
            <a:ext cx="4064000" cy="4699254"/>
          </a:xfrm>
          <a:prstGeom prst="rect">
            <a:avLst/>
          </a:prstGeom>
        </p:spPr>
        <p:txBody>
          <a:bodyPr/>
          <a:lstStyle>
            <a:lvl1pPr marL="176213" indent="-176213">
              <a:defRPr sz="1600" baseline="0"/>
            </a:lvl1pPr>
            <a:lvl2pPr>
              <a:defRPr sz="1600"/>
            </a:lvl2pPr>
            <a:lvl3pPr>
              <a:defRPr sz="1400"/>
            </a:lvl3pPr>
            <a:lvl4pPr>
              <a:defRPr sz="1200"/>
            </a:lvl4pPr>
            <a:lvl5pPr>
              <a:defRPr sz="1100"/>
            </a:lvl5pPr>
            <a:lvl6pPr>
              <a:defRPr sz="1800"/>
            </a:lvl6pPr>
            <a:lvl7pPr>
              <a:defRPr sz="1800"/>
            </a:lvl7pPr>
            <a:lvl8pPr>
              <a:defRPr sz="1800"/>
            </a:lvl8pPr>
            <a:lvl9pPr>
              <a:defRPr sz="1800"/>
            </a:lvl9pPr>
          </a:lstStyle>
          <a:p>
            <a:pPr lvl="0"/>
            <a:r>
              <a:rPr lang="en-US" dirty="0" smtClean="0"/>
              <a:t>Slide copy uses this color (16pt)</a:t>
            </a:r>
          </a:p>
          <a:p>
            <a:pPr lvl="1"/>
            <a:r>
              <a:rPr lang="en-US" dirty="0" smtClean="0"/>
              <a:t>First level (16pt)</a:t>
            </a:r>
          </a:p>
          <a:p>
            <a:pPr lvl="2"/>
            <a:r>
              <a:rPr lang="en-US" dirty="0" smtClean="0"/>
              <a:t>Second level (14pt)</a:t>
            </a:r>
          </a:p>
          <a:p>
            <a:pPr lvl="3"/>
            <a:r>
              <a:rPr lang="en-US" dirty="0" smtClean="0"/>
              <a:t>Third level (12pt)</a:t>
            </a:r>
          </a:p>
          <a:p>
            <a:pPr lvl="4"/>
            <a:r>
              <a:rPr lang="en-US" dirty="0" smtClean="0"/>
              <a:t>Fourth level (11pt)</a:t>
            </a:r>
            <a:endParaRPr lang="en-GB" dirty="0"/>
          </a:p>
        </p:txBody>
      </p:sp>
      <p:sp>
        <p:nvSpPr>
          <p:cNvPr id="12" name="Content Placeholder 3"/>
          <p:cNvSpPr>
            <a:spLocks noGrp="1"/>
          </p:cNvSpPr>
          <p:nvPr>
            <p:ph sz="half" idx="2" hasCustomPrompt="1"/>
          </p:nvPr>
        </p:nvSpPr>
        <p:spPr>
          <a:xfrm>
            <a:off x="4622800" y="1682496"/>
            <a:ext cx="4064000" cy="4699254"/>
          </a:xfrm>
          <a:prstGeom prst="rect">
            <a:avLst/>
          </a:prstGeom>
        </p:spPr>
        <p:txBody>
          <a:bodyPr/>
          <a:lstStyle>
            <a:lvl1pPr marL="176213" indent="-176213">
              <a:defRPr sz="1600"/>
            </a:lvl1pPr>
            <a:lvl2pPr>
              <a:defRPr sz="1600"/>
            </a:lvl2pPr>
            <a:lvl3pPr>
              <a:defRPr sz="1400"/>
            </a:lvl3pPr>
            <a:lvl4pPr>
              <a:defRPr sz="1200"/>
            </a:lvl4pPr>
            <a:lvl5pPr>
              <a:defRPr sz="1100"/>
            </a:lvl5pPr>
            <a:lvl6pPr>
              <a:defRPr sz="1800"/>
            </a:lvl6pPr>
            <a:lvl7pPr>
              <a:defRPr sz="1800"/>
            </a:lvl7pPr>
            <a:lvl8pPr>
              <a:defRPr sz="1800"/>
            </a:lvl8pPr>
            <a:lvl9pPr>
              <a:defRPr sz="1800"/>
            </a:lvl9pPr>
          </a:lstStyle>
          <a:p>
            <a:pPr lvl="0"/>
            <a:r>
              <a:rPr lang="en-US" dirty="0" smtClean="0"/>
              <a:t>Slide copy uses this color (16pt)</a:t>
            </a:r>
          </a:p>
          <a:p>
            <a:pPr lvl="1"/>
            <a:r>
              <a:rPr lang="en-US" dirty="0" smtClean="0"/>
              <a:t>First level (16pt)</a:t>
            </a:r>
          </a:p>
          <a:p>
            <a:pPr lvl="2"/>
            <a:r>
              <a:rPr lang="en-US" dirty="0" smtClean="0"/>
              <a:t>Second level (14pt)</a:t>
            </a:r>
          </a:p>
          <a:p>
            <a:pPr lvl="3"/>
            <a:r>
              <a:rPr lang="en-US" dirty="0" smtClean="0"/>
              <a:t>Third level (12pt)</a:t>
            </a:r>
          </a:p>
          <a:p>
            <a:pPr lvl="4"/>
            <a:r>
              <a:rPr lang="en-US" dirty="0" smtClean="0"/>
              <a:t>Fourth level (11pt)</a:t>
            </a:r>
            <a:endParaRPr lang="en-GB" dirty="0"/>
          </a:p>
        </p:txBody>
      </p:sp>
      <p:sp>
        <p:nvSpPr>
          <p:cNvPr id="13" name="Title 1"/>
          <p:cNvSpPr>
            <a:spLocks noGrp="1"/>
          </p:cNvSpPr>
          <p:nvPr>
            <p:ph type="title" hasCustomPrompt="1"/>
          </p:nvPr>
        </p:nvSpPr>
        <p:spPr>
          <a:xfrm>
            <a:off x="431862" y="185738"/>
            <a:ext cx="8281358" cy="868362"/>
          </a:xfrm>
          <a:prstGeom prst="rect">
            <a:avLst/>
          </a:prstGeom>
        </p:spPr>
        <p:txBody>
          <a:bodyPr>
            <a:noAutofit/>
          </a:bodyPr>
          <a:lstStyle>
            <a:lvl1pPr>
              <a:defRPr sz="2000">
                <a:solidFill>
                  <a:srgbClr val="00BBEE"/>
                </a:solidFill>
              </a:defRPr>
            </a:lvl1pPr>
          </a:lstStyle>
          <a:p>
            <a:r>
              <a:rPr lang="en-US" dirty="0" smtClean="0"/>
              <a:t>Slide title: can span two lines of the slide </a:t>
            </a:r>
            <a:br>
              <a:rPr lang="en-US" dirty="0" smtClean="0"/>
            </a:br>
            <a:r>
              <a:rPr lang="en-US" dirty="0" smtClean="0"/>
              <a:t>and uses this font color (20pt) </a:t>
            </a:r>
            <a:endParaRPr lang="en-GB" dirty="0"/>
          </a:p>
        </p:txBody>
      </p:sp>
      <p:sp>
        <p:nvSpPr>
          <p:cNvPr id="16" name="Textplatzhalter 2"/>
          <p:cNvSpPr>
            <a:spLocks noGrp="1"/>
          </p:cNvSpPr>
          <p:nvPr>
            <p:ph type="body" idx="13" hasCustomPrompt="1"/>
          </p:nvPr>
        </p:nvSpPr>
        <p:spPr>
          <a:xfrm>
            <a:off x="431862" y="1174102"/>
            <a:ext cx="4054224" cy="324498"/>
          </a:xfrm>
          <a:prstGeom prst="rect">
            <a:avLst/>
          </a:prstGeom>
          <a:noFill/>
        </p:spPr>
        <p:txBody>
          <a:bodyPr wrap="square" lIns="0" tIns="72000" rIns="0" bIns="36000">
            <a:spAutoFit/>
          </a:bodyPr>
          <a:lstStyle>
            <a:lvl1pPr marL="176213" indent="-176213" algn="l" rtl="0" eaLnBrk="1" fontAlgn="base" hangingPunct="1">
              <a:spcBef>
                <a:spcPts val="0"/>
              </a:spcBef>
              <a:spcAft>
                <a:spcPct val="0"/>
              </a:spcAft>
              <a:buClr>
                <a:schemeClr val="tx1"/>
              </a:buClr>
              <a:buFontTx/>
              <a:buNone/>
              <a:defRPr lang="de-DE" sz="1400" b="1" baseline="0" dirty="0" smtClean="0">
                <a:solidFill>
                  <a:srgbClr val="FF9900"/>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176213" lvl="0" indent="-176213" algn="l" rtl="0" eaLnBrk="1" fontAlgn="base" hangingPunct="1">
              <a:spcBef>
                <a:spcPts val="800"/>
              </a:spcBef>
              <a:spcAft>
                <a:spcPct val="0"/>
              </a:spcAft>
              <a:buClr>
                <a:schemeClr val="tx1"/>
              </a:buClr>
              <a:buFontTx/>
              <a:buNone/>
            </a:pPr>
            <a:r>
              <a:rPr lang="de-DE" dirty="0" smtClean="0"/>
              <a:t>Sub-head (14pt)</a:t>
            </a:r>
          </a:p>
        </p:txBody>
      </p:sp>
      <p:sp>
        <p:nvSpPr>
          <p:cNvPr id="17" name="Textplatzhalter 2"/>
          <p:cNvSpPr>
            <a:spLocks noGrp="1"/>
          </p:cNvSpPr>
          <p:nvPr>
            <p:ph type="body" idx="14" hasCustomPrompt="1"/>
          </p:nvPr>
        </p:nvSpPr>
        <p:spPr>
          <a:xfrm>
            <a:off x="4638089" y="1174102"/>
            <a:ext cx="4054224" cy="324498"/>
          </a:xfrm>
          <a:prstGeom prst="rect">
            <a:avLst/>
          </a:prstGeom>
          <a:noFill/>
        </p:spPr>
        <p:txBody>
          <a:bodyPr wrap="square" lIns="0" tIns="72000" rIns="0" bIns="36000">
            <a:spAutoFit/>
          </a:bodyPr>
          <a:lstStyle>
            <a:lvl1pPr marL="176213" indent="-176213" algn="l" rtl="0" eaLnBrk="1" fontAlgn="base" hangingPunct="1">
              <a:spcBef>
                <a:spcPts val="0"/>
              </a:spcBef>
              <a:spcAft>
                <a:spcPct val="0"/>
              </a:spcAft>
              <a:buClr>
                <a:schemeClr val="tx1"/>
              </a:buClr>
              <a:buFontTx/>
              <a:buNone/>
              <a:defRPr lang="de-DE" sz="1400" b="1" dirty="0" smtClean="0">
                <a:solidFill>
                  <a:srgbClr val="FF9900"/>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176213" lvl="0" indent="-176213" algn="l" rtl="0" eaLnBrk="1" fontAlgn="base" hangingPunct="1">
              <a:spcBef>
                <a:spcPts val="800"/>
              </a:spcBef>
              <a:spcAft>
                <a:spcPct val="0"/>
              </a:spcAft>
              <a:buClr>
                <a:schemeClr val="tx1"/>
              </a:buClr>
              <a:buFontTx/>
              <a:buNone/>
            </a:pPr>
            <a:r>
              <a:rPr lang="de-DE" dirty="0" smtClean="0"/>
              <a:t>Sub-head (14pt)</a:t>
            </a:r>
          </a:p>
        </p:txBody>
      </p:sp>
    </p:spTree>
    <p:extLst>
      <p:ext uri="{BB962C8B-B14F-4D97-AF65-F5344CB8AC3E}">
        <p14:creationId xmlns:p14="http://schemas.microsoft.com/office/powerpoint/2010/main" val="331555770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809750" y="457200"/>
            <a:ext cx="6119836" cy="762000"/>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533400" y="1543050"/>
            <a:ext cx="3886200" cy="45529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572000" y="1543050"/>
            <a:ext cx="3886200" cy="45529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12"/>
          <p:cNvSpPr>
            <a:spLocks noGrp="1" noChangeArrowheads="1"/>
          </p:cNvSpPr>
          <p:nvPr>
            <p:ph type="sldNum" sz="quarter" idx="10"/>
          </p:nvPr>
        </p:nvSpPr>
        <p:spPr>
          <a:ln/>
        </p:spPr>
        <p:txBody>
          <a:bodyPr/>
          <a:lstStyle>
            <a:lvl1pPr>
              <a:defRPr/>
            </a:lvl1pPr>
          </a:lstStyle>
          <a:p>
            <a:fld id="{4A7B6319-3BC7-4722-8D40-472AFBA56592}" type="slidenum">
              <a:rPr lang="en-GB"/>
              <a:pPr/>
              <a:t>‹#›</a:t>
            </a:fld>
            <a:endParaRPr lang="en-GB"/>
          </a:p>
        </p:txBody>
      </p:sp>
    </p:spTree>
    <p:extLst>
      <p:ext uri="{BB962C8B-B14F-4D97-AF65-F5344CB8AC3E}">
        <p14:creationId xmlns:p14="http://schemas.microsoft.com/office/powerpoint/2010/main" val="13384544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62636531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el und Text">
    <p:spTree>
      <p:nvGrpSpPr>
        <p:cNvPr id="1" name=""/>
        <p:cNvGrpSpPr/>
        <p:nvPr/>
      </p:nvGrpSpPr>
      <p:grpSpPr>
        <a:xfrm>
          <a:off x="0" y="0"/>
          <a:ext cx="0" cy="0"/>
          <a:chOff x="0" y="0"/>
          <a:chExt cx="0" cy="0"/>
        </a:xfrm>
      </p:grpSpPr>
      <p:graphicFrame>
        <p:nvGraphicFramePr>
          <p:cNvPr id="6" name="Objekt 5"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8921" name="think-cell Slide" r:id="rId6" imgW="270" imgH="270" progId="TCLayout.ActiveDocument.1">
                  <p:embed/>
                </p:oleObj>
              </mc:Choice>
              <mc:Fallback>
                <p:oleObj name="think-cell Slide" r:id="rId6" imgW="270" imgH="27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el 1"/>
          <p:cNvSpPr>
            <a:spLocks noGrp="1"/>
          </p:cNvSpPr>
          <p:nvPr>
            <p:ph type="title"/>
            <p:custDataLst>
              <p:tags r:id="rId3"/>
            </p:custDataLst>
          </p:nvPr>
        </p:nvSpPr>
        <p:spPr/>
        <p:txBody>
          <a:bodyPr/>
          <a:lstStyle/>
          <a:p>
            <a:r>
              <a:rPr lang="de-DE" smtClean="0"/>
              <a:t>Titelmasterformat durch Klicken bearbeiten</a:t>
            </a:r>
            <a:endParaRPr lang="de-DE"/>
          </a:p>
        </p:txBody>
      </p:sp>
      <p:sp>
        <p:nvSpPr>
          <p:cNvPr id="9" name="Inhaltsplatzhalter 8"/>
          <p:cNvSpPr>
            <a:spLocks noGrp="1"/>
          </p:cNvSpPr>
          <p:nvPr>
            <p:ph sz="quarter" idx="11"/>
            <p:custDataLst>
              <p:tags r:id="rId4"/>
            </p:custDataLst>
          </p:nvPr>
        </p:nvSpPr>
        <p:spPr>
          <a:xfrm>
            <a:off x="396875" y="1908000"/>
            <a:ext cx="8347075" cy="42840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Tree>
    <p:extLst>
      <p:ext uri="{BB962C8B-B14F-4D97-AF65-F5344CB8AC3E}">
        <p14:creationId xmlns:p14="http://schemas.microsoft.com/office/powerpoint/2010/main" val="4178627294"/>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9" name="Inhaltsplatzhalter 8"/>
          <p:cNvSpPr>
            <a:spLocks noGrp="1"/>
          </p:cNvSpPr>
          <p:nvPr>
            <p:ph sz="quarter" idx="11"/>
          </p:nvPr>
        </p:nvSpPr>
        <p:spPr>
          <a:xfrm>
            <a:off x="396874" y="1908000"/>
            <a:ext cx="4175125" cy="42391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6" name="Bildplatzhalter 5"/>
          <p:cNvSpPr>
            <a:spLocks noGrp="1"/>
          </p:cNvSpPr>
          <p:nvPr>
            <p:ph type="pic" sz="quarter" idx="12"/>
          </p:nvPr>
        </p:nvSpPr>
        <p:spPr>
          <a:xfrm>
            <a:off x="5260974" y="1908000"/>
            <a:ext cx="3482975" cy="3748345"/>
          </a:xfrm>
        </p:spPr>
        <p:txBody>
          <a:bodyPr>
            <a:noAutofit/>
          </a:bodyPr>
          <a:lstStyle/>
          <a:p>
            <a:r>
              <a:rPr lang="de-DE" smtClean="0"/>
              <a:t>Bild durch Klicken auf Symbol hinzufügen</a:t>
            </a:r>
            <a:endParaRPr lang="de-DE" dirty="0"/>
          </a:p>
        </p:txBody>
      </p:sp>
      <p:sp>
        <p:nvSpPr>
          <p:cNvPr id="12" name="Textplatzhalter 11"/>
          <p:cNvSpPr>
            <a:spLocks noGrp="1"/>
          </p:cNvSpPr>
          <p:nvPr>
            <p:ph type="body" sz="quarter" idx="13"/>
          </p:nvPr>
        </p:nvSpPr>
        <p:spPr>
          <a:xfrm>
            <a:off x="5260974" y="5751632"/>
            <a:ext cx="3482975" cy="191968"/>
          </a:xfrm>
        </p:spPr>
        <p:txBody>
          <a:bodyPr>
            <a:normAutofit/>
          </a:bodyPr>
          <a:lstStyle>
            <a:lvl1pPr>
              <a:lnSpc>
                <a:spcPts val="1400"/>
              </a:lnSpc>
              <a:spcBef>
                <a:spcPts val="0"/>
              </a:spcBef>
              <a:buFontTx/>
              <a:buNone/>
              <a:defRPr sz="800" i="1">
                <a:solidFill>
                  <a:schemeClr val="accent1"/>
                </a:solidFill>
              </a:defRPr>
            </a:lvl1pPr>
          </a:lstStyle>
          <a:p>
            <a:pPr lvl="0"/>
            <a:r>
              <a:rPr lang="de-DE" smtClean="0"/>
              <a:t>Textmasterformat bearbeiten</a:t>
            </a:r>
          </a:p>
        </p:txBody>
      </p:sp>
    </p:spTree>
    <p:extLst>
      <p:ext uri="{BB962C8B-B14F-4D97-AF65-F5344CB8AC3E}">
        <p14:creationId xmlns:p14="http://schemas.microsoft.com/office/powerpoint/2010/main" val="4270971597"/>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elfolie_0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2098658" y="3550423"/>
            <a:ext cx="6234778" cy="1486943"/>
          </a:xfrm>
        </p:spPr>
        <p:txBody>
          <a:bodyPr wrap="square">
            <a:noAutofit/>
          </a:bodyPr>
          <a:lstStyle>
            <a:lvl1pPr marL="0" indent="0" algn="r">
              <a:lnSpc>
                <a:spcPct val="120000"/>
              </a:lnSpc>
              <a:spcBef>
                <a:spcPts val="0"/>
              </a:spcBef>
              <a:buNone/>
              <a:defRPr sz="1600" b="1">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dirty="0"/>
          </a:p>
        </p:txBody>
      </p:sp>
      <p:sp>
        <p:nvSpPr>
          <p:cNvPr id="7" name="Titel 6"/>
          <p:cNvSpPr>
            <a:spLocks noGrp="1"/>
          </p:cNvSpPr>
          <p:nvPr>
            <p:ph type="title"/>
          </p:nvPr>
        </p:nvSpPr>
        <p:spPr>
          <a:xfrm>
            <a:off x="2154409" y="2340755"/>
            <a:ext cx="6179027" cy="1071948"/>
          </a:xfrm>
        </p:spPr>
        <p:txBody>
          <a:bodyPr/>
          <a:lstStyle>
            <a:lvl1pPr algn="r">
              <a:lnSpc>
                <a:spcPct val="120000"/>
              </a:lnSpc>
              <a:defRPr sz="3000" b="1">
                <a:solidFill>
                  <a:schemeClr val="bg2"/>
                </a:solidFill>
              </a:defRPr>
            </a:lvl1pPr>
          </a:lstStyle>
          <a:p>
            <a:r>
              <a:rPr lang="de-DE" smtClean="0"/>
              <a:t>Titelmasterformat durch Klicken bearbeiten</a:t>
            </a:r>
            <a:endParaRPr lang="de-DE" dirty="0"/>
          </a:p>
        </p:txBody>
      </p:sp>
      <p:grpSp>
        <p:nvGrpSpPr>
          <p:cNvPr id="32" name="Gruppieren 31"/>
          <p:cNvGrpSpPr/>
          <p:nvPr userDrawn="1"/>
        </p:nvGrpSpPr>
        <p:grpSpPr>
          <a:xfrm>
            <a:off x="-2520950" y="1703388"/>
            <a:ext cx="12968288" cy="4035425"/>
            <a:chOff x="-2520950" y="1703388"/>
            <a:chExt cx="12968288" cy="4035425"/>
          </a:xfrm>
        </p:grpSpPr>
        <p:sp>
          <p:nvSpPr>
            <p:cNvPr id="33" name="Freeform 173"/>
            <p:cNvSpPr>
              <a:spLocks/>
            </p:cNvSpPr>
            <p:nvPr/>
          </p:nvSpPr>
          <p:spPr bwMode="auto">
            <a:xfrm>
              <a:off x="-2295525" y="4033838"/>
              <a:ext cx="12701588" cy="1704975"/>
            </a:xfrm>
            <a:custGeom>
              <a:avLst/>
              <a:gdLst>
                <a:gd name="T0" fmla="*/ 0 w 3996"/>
                <a:gd name="T1" fmla="*/ 316 h 536"/>
                <a:gd name="T2" fmla="*/ 1193 w 3996"/>
                <a:gd name="T3" fmla="*/ 299 h 536"/>
                <a:gd name="T4" fmla="*/ 2615 w 3996"/>
                <a:gd name="T5" fmla="*/ 490 h 536"/>
                <a:gd name="T6" fmla="*/ 3996 w 3996"/>
                <a:gd name="T7" fmla="*/ 0 h 536"/>
              </a:gdLst>
              <a:ahLst/>
              <a:cxnLst>
                <a:cxn ang="0">
                  <a:pos x="T0" y="T1"/>
                </a:cxn>
                <a:cxn ang="0">
                  <a:pos x="T2" y="T3"/>
                </a:cxn>
                <a:cxn ang="0">
                  <a:pos x="T4" y="T5"/>
                </a:cxn>
                <a:cxn ang="0">
                  <a:pos x="T6" y="T7"/>
                </a:cxn>
              </a:cxnLst>
              <a:rect l="0" t="0" r="r" b="b"/>
              <a:pathLst>
                <a:path w="3996" h="536">
                  <a:moveTo>
                    <a:pt x="0" y="316"/>
                  </a:moveTo>
                  <a:cubicBezTo>
                    <a:pt x="372" y="105"/>
                    <a:pt x="896" y="196"/>
                    <a:pt x="1193" y="299"/>
                  </a:cubicBezTo>
                  <a:cubicBezTo>
                    <a:pt x="1535" y="413"/>
                    <a:pt x="1894" y="536"/>
                    <a:pt x="2615" y="490"/>
                  </a:cubicBezTo>
                  <a:cubicBezTo>
                    <a:pt x="3308" y="447"/>
                    <a:pt x="3996" y="0"/>
                    <a:pt x="3996" y="0"/>
                  </a:cubicBezTo>
                </a:path>
              </a:pathLst>
            </a:custGeom>
            <a:noFill/>
            <a:ln w="4"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35" name="Freeform 175"/>
            <p:cNvSpPr>
              <a:spLocks/>
            </p:cNvSpPr>
            <p:nvPr/>
          </p:nvSpPr>
          <p:spPr bwMode="auto">
            <a:xfrm>
              <a:off x="-2460625" y="4033838"/>
              <a:ext cx="12866688" cy="1704975"/>
            </a:xfrm>
            <a:custGeom>
              <a:avLst/>
              <a:gdLst>
                <a:gd name="T0" fmla="*/ 0 w 4048"/>
                <a:gd name="T1" fmla="*/ 347 h 536"/>
                <a:gd name="T2" fmla="*/ 52 w 4048"/>
                <a:gd name="T3" fmla="*/ 316 h 536"/>
                <a:gd name="T4" fmla="*/ 1245 w 4048"/>
                <a:gd name="T5" fmla="*/ 299 h 536"/>
                <a:gd name="T6" fmla="*/ 2667 w 4048"/>
                <a:gd name="T7" fmla="*/ 490 h 536"/>
                <a:gd name="T8" fmla="*/ 4048 w 4048"/>
                <a:gd name="T9" fmla="*/ 0 h 536"/>
              </a:gdLst>
              <a:ahLst/>
              <a:cxnLst>
                <a:cxn ang="0">
                  <a:pos x="T0" y="T1"/>
                </a:cxn>
                <a:cxn ang="0">
                  <a:pos x="T2" y="T3"/>
                </a:cxn>
                <a:cxn ang="0">
                  <a:pos x="T4" y="T5"/>
                </a:cxn>
                <a:cxn ang="0">
                  <a:pos x="T6" y="T7"/>
                </a:cxn>
                <a:cxn ang="0">
                  <a:pos x="T8" y="T9"/>
                </a:cxn>
              </a:cxnLst>
              <a:rect l="0" t="0" r="r" b="b"/>
              <a:pathLst>
                <a:path w="4048" h="536">
                  <a:moveTo>
                    <a:pt x="0" y="347"/>
                  </a:moveTo>
                  <a:cubicBezTo>
                    <a:pt x="52" y="316"/>
                    <a:pt x="52" y="316"/>
                    <a:pt x="52" y="316"/>
                  </a:cubicBezTo>
                  <a:cubicBezTo>
                    <a:pt x="424" y="105"/>
                    <a:pt x="948" y="196"/>
                    <a:pt x="1245" y="299"/>
                  </a:cubicBezTo>
                  <a:cubicBezTo>
                    <a:pt x="1587" y="413"/>
                    <a:pt x="1946" y="536"/>
                    <a:pt x="2667" y="490"/>
                  </a:cubicBezTo>
                  <a:cubicBezTo>
                    <a:pt x="3360" y="447"/>
                    <a:pt x="4048" y="0"/>
                    <a:pt x="4048" y="0"/>
                  </a:cubicBezTo>
                </a:path>
              </a:pathLst>
            </a:custGeom>
            <a:noFill/>
            <a:ln w="4"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36" name="Freeform 176"/>
            <p:cNvSpPr>
              <a:spLocks/>
            </p:cNvSpPr>
            <p:nvPr/>
          </p:nvSpPr>
          <p:spPr bwMode="auto">
            <a:xfrm>
              <a:off x="-2209800" y="3529013"/>
              <a:ext cx="12539663" cy="1747838"/>
            </a:xfrm>
            <a:custGeom>
              <a:avLst/>
              <a:gdLst>
                <a:gd name="T0" fmla="*/ 3945 w 3945"/>
                <a:gd name="T1" fmla="*/ 0 h 550"/>
                <a:gd name="T2" fmla="*/ 2681 w 3945"/>
                <a:gd name="T3" fmla="*/ 460 h 550"/>
                <a:gd name="T4" fmla="*/ 1246 w 3945"/>
                <a:gd name="T5" fmla="*/ 342 h 550"/>
                <a:gd name="T6" fmla="*/ 0 w 3945"/>
                <a:gd name="T7" fmla="*/ 446 h 550"/>
              </a:gdLst>
              <a:ahLst/>
              <a:cxnLst>
                <a:cxn ang="0">
                  <a:pos x="T0" y="T1"/>
                </a:cxn>
                <a:cxn ang="0">
                  <a:pos x="T2" y="T3"/>
                </a:cxn>
                <a:cxn ang="0">
                  <a:pos x="T4" y="T5"/>
                </a:cxn>
                <a:cxn ang="0">
                  <a:pos x="T6" y="T7"/>
                </a:cxn>
              </a:cxnLst>
              <a:rect l="0" t="0" r="r" b="b"/>
              <a:pathLst>
                <a:path w="3945" h="550">
                  <a:moveTo>
                    <a:pt x="3945" y="0"/>
                  </a:moveTo>
                  <a:cubicBezTo>
                    <a:pt x="3945" y="0"/>
                    <a:pt x="3261" y="370"/>
                    <a:pt x="2681" y="460"/>
                  </a:cubicBezTo>
                  <a:cubicBezTo>
                    <a:pt x="2102" y="550"/>
                    <a:pt x="1694" y="371"/>
                    <a:pt x="1246" y="342"/>
                  </a:cubicBezTo>
                  <a:cubicBezTo>
                    <a:pt x="562" y="313"/>
                    <a:pt x="497" y="408"/>
                    <a:pt x="0" y="446"/>
                  </a:cubicBezTo>
                </a:path>
              </a:pathLst>
            </a:custGeom>
            <a:noFill/>
            <a:ln w="4"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37" name="Freeform 177"/>
            <p:cNvSpPr>
              <a:spLocks/>
            </p:cNvSpPr>
            <p:nvPr/>
          </p:nvSpPr>
          <p:spPr bwMode="auto">
            <a:xfrm>
              <a:off x="-2339975" y="2965450"/>
              <a:ext cx="12669838" cy="2605088"/>
            </a:xfrm>
            <a:custGeom>
              <a:avLst/>
              <a:gdLst>
                <a:gd name="T0" fmla="*/ 0 w 3986"/>
                <a:gd name="T1" fmla="*/ 541 h 819"/>
                <a:gd name="T2" fmla="*/ 1207 w 3986"/>
                <a:gd name="T3" fmla="*/ 431 h 819"/>
                <a:gd name="T4" fmla="*/ 2629 w 3986"/>
                <a:gd name="T5" fmla="*/ 774 h 819"/>
                <a:gd name="T6" fmla="*/ 3986 w 3986"/>
                <a:gd name="T7" fmla="*/ 0 h 819"/>
              </a:gdLst>
              <a:ahLst/>
              <a:cxnLst>
                <a:cxn ang="0">
                  <a:pos x="T0" y="T1"/>
                </a:cxn>
                <a:cxn ang="0">
                  <a:pos x="T2" y="T3"/>
                </a:cxn>
                <a:cxn ang="0">
                  <a:pos x="T4" y="T5"/>
                </a:cxn>
                <a:cxn ang="0">
                  <a:pos x="T6" y="T7"/>
                </a:cxn>
              </a:cxnLst>
              <a:rect l="0" t="0" r="r" b="b"/>
              <a:pathLst>
                <a:path w="3986" h="819">
                  <a:moveTo>
                    <a:pt x="0" y="541"/>
                  </a:moveTo>
                  <a:cubicBezTo>
                    <a:pt x="321" y="358"/>
                    <a:pt x="910" y="328"/>
                    <a:pt x="1207" y="431"/>
                  </a:cubicBezTo>
                  <a:cubicBezTo>
                    <a:pt x="1549" y="546"/>
                    <a:pt x="1908" y="819"/>
                    <a:pt x="2629" y="774"/>
                  </a:cubicBezTo>
                  <a:cubicBezTo>
                    <a:pt x="3322" y="730"/>
                    <a:pt x="3986" y="0"/>
                    <a:pt x="3986" y="0"/>
                  </a:cubicBezTo>
                </a:path>
              </a:pathLst>
            </a:custGeom>
            <a:noFill/>
            <a:ln w="4"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38" name="Freeform 178"/>
            <p:cNvSpPr>
              <a:spLocks/>
            </p:cNvSpPr>
            <p:nvPr/>
          </p:nvSpPr>
          <p:spPr bwMode="auto">
            <a:xfrm>
              <a:off x="-2460625" y="2832100"/>
              <a:ext cx="12901613" cy="2738438"/>
            </a:xfrm>
            <a:custGeom>
              <a:avLst/>
              <a:gdLst>
                <a:gd name="T0" fmla="*/ 0 w 4059"/>
                <a:gd name="T1" fmla="*/ 605 h 861"/>
                <a:gd name="T2" fmla="*/ 38 w 4059"/>
                <a:gd name="T3" fmla="*/ 583 h 861"/>
                <a:gd name="T4" fmla="*/ 1245 w 4059"/>
                <a:gd name="T5" fmla="*/ 473 h 861"/>
                <a:gd name="T6" fmla="*/ 2667 w 4059"/>
                <a:gd name="T7" fmla="*/ 816 h 861"/>
                <a:gd name="T8" fmla="*/ 4024 w 4059"/>
                <a:gd name="T9" fmla="*/ 42 h 861"/>
                <a:gd name="T10" fmla="*/ 4059 w 4059"/>
                <a:gd name="T11" fmla="*/ 0 h 861"/>
              </a:gdLst>
              <a:ahLst/>
              <a:cxnLst>
                <a:cxn ang="0">
                  <a:pos x="T0" y="T1"/>
                </a:cxn>
                <a:cxn ang="0">
                  <a:pos x="T2" y="T3"/>
                </a:cxn>
                <a:cxn ang="0">
                  <a:pos x="T4" y="T5"/>
                </a:cxn>
                <a:cxn ang="0">
                  <a:pos x="T6" y="T7"/>
                </a:cxn>
                <a:cxn ang="0">
                  <a:pos x="T8" y="T9"/>
                </a:cxn>
                <a:cxn ang="0">
                  <a:pos x="T10" y="T11"/>
                </a:cxn>
              </a:cxnLst>
              <a:rect l="0" t="0" r="r" b="b"/>
              <a:pathLst>
                <a:path w="4059" h="861">
                  <a:moveTo>
                    <a:pt x="0" y="605"/>
                  </a:moveTo>
                  <a:cubicBezTo>
                    <a:pt x="38" y="583"/>
                    <a:pt x="38" y="583"/>
                    <a:pt x="38" y="583"/>
                  </a:cubicBezTo>
                  <a:cubicBezTo>
                    <a:pt x="359" y="400"/>
                    <a:pt x="948" y="370"/>
                    <a:pt x="1245" y="473"/>
                  </a:cubicBezTo>
                  <a:cubicBezTo>
                    <a:pt x="1587" y="588"/>
                    <a:pt x="1946" y="861"/>
                    <a:pt x="2667" y="816"/>
                  </a:cubicBezTo>
                  <a:cubicBezTo>
                    <a:pt x="3360" y="772"/>
                    <a:pt x="4024" y="42"/>
                    <a:pt x="4024" y="42"/>
                  </a:cubicBezTo>
                  <a:cubicBezTo>
                    <a:pt x="4059" y="0"/>
                    <a:pt x="4059" y="0"/>
                    <a:pt x="4059" y="0"/>
                  </a:cubicBezTo>
                </a:path>
              </a:pathLst>
            </a:custGeom>
            <a:noFill/>
            <a:ln w="4"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34" name="Freeform 174"/>
            <p:cNvSpPr>
              <a:spLocks/>
            </p:cNvSpPr>
            <p:nvPr/>
          </p:nvSpPr>
          <p:spPr bwMode="auto">
            <a:xfrm>
              <a:off x="-2520950" y="1703388"/>
              <a:ext cx="12968288" cy="3956050"/>
            </a:xfrm>
            <a:custGeom>
              <a:avLst/>
              <a:gdLst>
                <a:gd name="T0" fmla="*/ 0 w 4080"/>
                <a:gd name="T1" fmla="*/ 1148 h 1244"/>
                <a:gd name="T2" fmla="*/ 98 w 4080"/>
                <a:gd name="T3" fmla="*/ 1060 h 1244"/>
                <a:gd name="T4" fmla="*/ 2634 w 4080"/>
                <a:gd name="T5" fmla="*/ 1099 h 1244"/>
                <a:gd name="T6" fmla="*/ 4043 w 4080"/>
                <a:gd name="T7" fmla="*/ 56 h 1244"/>
                <a:gd name="T8" fmla="*/ 4080 w 4080"/>
                <a:gd name="T9" fmla="*/ 0 h 1244"/>
              </a:gdLst>
              <a:ahLst/>
              <a:cxnLst>
                <a:cxn ang="0">
                  <a:pos x="T0" y="T1"/>
                </a:cxn>
                <a:cxn ang="0">
                  <a:pos x="T2" y="T3"/>
                </a:cxn>
                <a:cxn ang="0">
                  <a:pos x="T4" y="T5"/>
                </a:cxn>
                <a:cxn ang="0">
                  <a:pos x="T6" y="T7"/>
                </a:cxn>
                <a:cxn ang="0">
                  <a:pos x="T8" y="T9"/>
                </a:cxn>
              </a:cxnLst>
              <a:rect l="0" t="0" r="r" b="b"/>
              <a:pathLst>
                <a:path w="4080" h="1244">
                  <a:moveTo>
                    <a:pt x="0" y="1148"/>
                  </a:moveTo>
                  <a:cubicBezTo>
                    <a:pt x="0" y="1148"/>
                    <a:pt x="44" y="1099"/>
                    <a:pt x="98" y="1060"/>
                  </a:cubicBezTo>
                  <a:cubicBezTo>
                    <a:pt x="1134" y="291"/>
                    <a:pt x="1473" y="1244"/>
                    <a:pt x="2634" y="1099"/>
                  </a:cubicBezTo>
                  <a:cubicBezTo>
                    <a:pt x="3494" y="992"/>
                    <a:pt x="4043" y="56"/>
                    <a:pt x="4043" y="56"/>
                  </a:cubicBezTo>
                  <a:cubicBezTo>
                    <a:pt x="4080" y="0"/>
                    <a:pt x="4080" y="0"/>
                    <a:pt x="4080" y="0"/>
                  </a:cubicBezTo>
                </a:path>
              </a:pathLst>
            </a:custGeom>
            <a:noFill/>
            <a:ln w="19050" cap="flat">
              <a:solidFill>
                <a:srgbClr val="F97B4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grpSp>
      <p:grpSp>
        <p:nvGrpSpPr>
          <p:cNvPr id="39" name="Gruppieren 38"/>
          <p:cNvGrpSpPr/>
          <p:nvPr userDrawn="1"/>
        </p:nvGrpSpPr>
        <p:grpSpPr>
          <a:xfrm>
            <a:off x="407988" y="6543675"/>
            <a:ext cx="3051175" cy="98425"/>
            <a:chOff x="407988" y="6543675"/>
            <a:chExt cx="3051175" cy="98425"/>
          </a:xfrm>
        </p:grpSpPr>
        <p:sp>
          <p:nvSpPr>
            <p:cNvPr id="40" name="Rectangle 11"/>
            <p:cNvSpPr>
              <a:spLocks noChangeArrowheads="1"/>
            </p:cNvSpPr>
            <p:nvPr/>
          </p:nvSpPr>
          <p:spPr bwMode="auto">
            <a:xfrm>
              <a:off x="407988" y="6543675"/>
              <a:ext cx="96838" cy="98425"/>
            </a:xfrm>
            <a:prstGeom prst="rect">
              <a:avLst/>
            </a:prstGeom>
            <a:solidFill>
              <a:srgbClr val="0A1B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41" name="Rectangle 12"/>
            <p:cNvSpPr>
              <a:spLocks noChangeArrowheads="1"/>
            </p:cNvSpPr>
            <p:nvPr/>
          </p:nvSpPr>
          <p:spPr bwMode="auto">
            <a:xfrm>
              <a:off x="530225" y="6543675"/>
              <a:ext cx="73025" cy="98425"/>
            </a:xfrm>
            <a:prstGeom prst="rect">
              <a:avLst/>
            </a:prstGeom>
            <a:solidFill>
              <a:srgbClr val="7E84A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42" name="Rectangle 13"/>
            <p:cNvSpPr>
              <a:spLocks noChangeArrowheads="1"/>
            </p:cNvSpPr>
            <p:nvPr/>
          </p:nvSpPr>
          <p:spPr bwMode="auto">
            <a:xfrm>
              <a:off x="650875" y="6543675"/>
              <a:ext cx="50800" cy="98425"/>
            </a:xfrm>
            <a:prstGeom prst="rect">
              <a:avLst/>
            </a:prstGeom>
            <a:solidFill>
              <a:srgbClr val="ACB0C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43" name="Rectangle 14"/>
            <p:cNvSpPr>
              <a:spLocks noChangeArrowheads="1"/>
            </p:cNvSpPr>
            <p:nvPr/>
          </p:nvSpPr>
          <p:spPr bwMode="auto">
            <a:xfrm>
              <a:off x="774700" y="6543675"/>
              <a:ext cx="23813" cy="98425"/>
            </a:xfrm>
            <a:prstGeom prst="rect">
              <a:avLst/>
            </a:prstGeom>
            <a:solidFill>
              <a:srgbClr val="D6D8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44" name="Rectangle 15"/>
            <p:cNvSpPr>
              <a:spLocks noChangeArrowheads="1"/>
            </p:cNvSpPr>
            <p:nvPr/>
          </p:nvSpPr>
          <p:spPr bwMode="auto">
            <a:xfrm>
              <a:off x="849313" y="6543675"/>
              <a:ext cx="95250" cy="98425"/>
            </a:xfrm>
            <a:prstGeom prst="rect">
              <a:avLst/>
            </a:prstGeom>
            <a:solidFill>
              <a:srgbClr val="F97B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45" name="Rectangle 16"/>
            <p:cNvSpPr>
              <a:spLocks noChangeArrowheads="1"/>
            </p:cNvSpPr>
            <p:nvPr/>
          </p:nvSpPr>
          <p:spPr bwMode="auto">
            <a:xfrm>
              <a:off x="969963" y="6543675"/>
              <a:ext cx="95250" cy="98425"/>
            </a:xfrm>
            <a:prstGeom prst="rect">
              <a:avLst/>
            </a:prstGeom>
            <a:solidFill>
              <a:srgbClr val="0A1B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46" name="Freeform 17"/>
            <p:cNvSpPr>
              <a:spLocks noEditPoints="1"/>
            </p:cNvSpPr>
            <p:nvPr/>
          </p:nvSpPr>
          <p:spPr bwMode="auto">
            <a:xfrm>
              <a:off x="2170113" y="6543675"/>
              <a:ext cx="1289050" cy="98425"/>
            </a:xfrm>
            <a:custGeom>
              <a:avLst/>
              <a:gdLst>
                <a:gd name="T0" fmla="*/ 387 w 404"/>
                <a:gd name="T1" fmla="*/ 6 h 31"/>
                <a:gd name="T2" fmla="*/ 389 w 404"/>
                <a:gd name="T3" fmla="*/ 29 h 31"/>
                <a:gd name="T4" fmla="*/ 391 w 404"/>
                <a:gd name="T5" fmla="*/ 13 h 31"/>
                <a:gd name="T6" fmla="*/ 364 w 404"/>
                <a:gd name="T7" fmla="*/ 30 h 31"/>
                <a:gd name="T8" fmla="*/ 377 w 404"/>
                <a:gd name="T9" fmla="*/ 30 h 31"/>
                <a:gd name="T10" fmla="*/ 367 w 404"/>
                <a:gd name="T11" fmla="*/ 10 h 31"/>
                <a:gd name="T12" fmla="*/ 356 w 404"/>
                <a:gd name="T13" fmla="*/ 18 h 31"/>
                <a:gd name="T14" fmla="*/ 351 w 404"/>
                <a:gd name="T15" fmla="*/ 31 h 31"/>
                <a:gd name="T16" fmla="*/ 335 w 404"/>
                <a:gd name="T17" fmla="*/ 2 h 31"/>
                <a:gd name="T18" fmla="*/ 333 w 404"/>
                <a:gd name="T19" fmla="*/ 10 h 31"/>
                <a:gd name="T20" fmla="*/ 317 w 404"/>
                <a:gd name="T21" fmla="*/ 20 h 31"/>
                <a:gd name="T22" fmla="*/ 323 w 404"/>
                <a:gd name="T23" fmla="*/ 31 h 31"/>
                <a:gd name="T24" fmla="*/ 309 w 404"/>
                <a:gd name="T25" fmla="*/ 5 h 31"/>
                <a:gd name="T26" fmla="*/ 308 w 404"/>
                <a:gd name="T27" fmla="*/ 10 h 31"/>
                <a:gd name="T28" fmla="*/ 297 w 404"/>
                <a:gd name="T29" fmla="*/ 9 h 31"/>
                <a:gd name="T30" fmla="*/ 293 w 404"/>
                <a:gd name="T31" fmla="*/ 9 h 31"/>
                <a:gd name="T32" fmla="*/ 292 w 404"/>
                <a:gd name="T33" fmla="*/ 2 h 31"/>
                <a:gd name="T34" fmla="*/ 279 w 404"/>
                <a:gd name="T35" fmla="*/ 13 h 31"/>
                <a:gd name="T36" fmla="*/ 293 w 404"/>
                <a:gd name="T37" fmla="*/ 30 h 31"/>
                <a:gd name="T38" fmla="*/ 276 w 404"/>
                <a:gd name="T39" fmla="*/ 2 h 31"/>
                <a:gd name="T40" fmla="*/ 264 w 404"/>
                <a:gd name="T41" fmla="*/ 17 h 31"/>
                <a:gd name="T42" fmla="*/ 242 w 404"/>
                <a:gd name="T43" fmla="*/ 19 h 31"/>
                <a:gd name="T44" fmla="*/ 234 w 404"/>
                <a:gd name="T45" fmla="*/ 16 h 31"/>
                <a:gd name="T46" fmla="*/ 218 w 404"/>
                <a:gd name="T47" fmla="*/ 29 h 31"/>
                <a:gd name="T48" fmla="*/ 229 w 404"/>
                <a:gd name="T49" fmla="*/ 14 h 31"/>
                <a:gd name="T50" fmla="*/ 223 w 404"/>
                <a:gd name="T51" fmla="*/ 28 h 31"/>
                <a:gd name="T52" fmla="*/ 200 w 404"/>
                <a:gd name="T53" fmla="*/ 18 h 31"/>
                <a:gd name="T54" fmla="*/ 213 w 404"/>
                <a:gd name="T55" fmla="*/ 29 h 31"/>
                <a:gd name="T56" fmla="*/ 179 w 404"/>
                <a:gd name="T57" fmla="*/ 30 h 31"/>
                <a:gd name="T58" fmla="*/ 192 w 404"/>
                <a:gd name="T59" fmla="*/ 30 h 31"/>
                <a:gd name="T60" fmla="*/ 175 w 404"/>
                <a:gd name="T61" fmla="*/ 10 h 31"/>
                <a:gd name="T62" fmla="*/ 169 w 404"/>
                <a:gd name="T63" fmla="*/ 5 h 31"/>
                <a:gd name="T64" fmla="*/ 169 w 404"/>
                <a:gd name="T65" fmla="*/ 10 h 31"/>
                <a:gd name="T66" fmla="*/ 155 w 404"/>
                <a:gd name="T67" fmla="*/ 13 h 31"/>
                <a:gd name="T68" fmla="*/ 157 w 404"/>
                <a:gd name="T69" fmla="*/ 25 h 31"/>
                <a:gd name="T70" fmla="*/ 139 w 404"/>
                <a:gd name="T71" fmla="*/ 23 h 31"/>
                <a:gd name="T72" fmla="*/ 126 w 404"/>
                <a:gd name="T73" fmla="*/ 22 h 31"/>
                <a:gd name="T74" fmla="*/ 143 w 404"/>
                <a:gd name="T75" fmla="*/ 25 h 31"/>
                <a:gd name="T76" fmla="*/ 107 w 404"/>
                <a:gd name="T77" fmla="*/ 28 h 31"/>
                <a:gd name="T78" fmla="*/ 107 w 404"/>
                <a:gd name="T79" fmla="*/ 14 h 31"/>
                <a:gd name="T80" fmla="*/ 116 w 404"/>
                <a:gd name="T81" fmla="*/ 15 h 31"/>
                <a:gd name="T82" fmla="*/ 104 w 404"/>
                <a:gd name="T83" fmla="*/ 30 h 31"/>
                <a:gd name="T84" fmla="*/ 90 w 404"/>
                <a:gd name="T85" fmla="*/ 19 h 31"/>
                <a:gd name="T86" fmla="*/ 83 w 404"/>
                <a:gd name="T87" fmla="*/ 28 h 31"/>
                <a:gd name="T88" fmla="*/ 58 w 404"/>
                <a:gd name="T89" fmla="*/ 30 h 31"/>
                <a:gd name="T90" fmla="*/ 70 w 404"/>
                <a:gd name="T91" fmla="*/ 10 h 31"/>
                <a:gd name="T92" fmla="*/ 45 w 404"/>
                <a:gd name="T93" fmla="*/ 24 h 31"/>
                <a:gd name="T94" fmla="*/ 49 w 404"/>
                <a:gd name="T95" fmla="*/ 18 h 31"/>
                <a:gd name="T96" fmla="*/ 45 w 404"/>
                <a:gd name="T97" fmla="*/ 18 h 31"/>
                <a:gd name="T98" fmla="*/ 49 w 404"/>
                <a:gd name="T99" fmla="*/ 30 h 31"/>
                <a:gd name="T100" fmla="*/ 22 w 404"/>
                <a:gd name="T101" fmla="*/ 2 h 31"/>
                <a:gd name="T102" fmla="*/ 2 w 404"/>
                <a:gd name="T103" fmla="*/ 2 h 31"/>
                <a:gd name="T104" fmla="*/ 8 w 404"/>
                <a:gd name="T105" fmla="*/ 17 h 31"/>
                <a:gd name="T106" fmla="*/ 25 w 404"/>
                <a:gd name="T107" fmla="*/ 1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04" h="31">
                  <a:moveTo>
                    <a:pt x="402" y="31"/>
                  </a:moveTo>
                  <a:cubicBezTo>
                    <a:pt x="403" y="31"/>
                    <a:pt x="404" y="30"/>
                    <a:pt x="404" y="28"/>
                  </a:cubicBezTo>
                  <a:cubicBezTo>
                    <a:pt x="404" y="27"/>
                    <a:pt x="403" y="26"/>
                    <a:pt x="402" y="26"/>
                  </a:cubicBezTo>
                  <a:cubicBezTo>
                    <a:pt x="400" y="26"/>
                    <a:pt x="399" y="27"/>
                    <a:pt x="399" y="28"/>
                  </a:cubicBezTo>
                  <a:cubicBezTo>
                    <a:pt x="399" y="30"/>
                    <a:pt x="400" y="31"/>
                    <a:pt x="402" y="31"/>
                  </a:cubicBezTo>
                  <a:moveTo>
                    <a:pt x="387" y="6"/>
                  </a:moveTo>
                  <a:cubicBezTo>
                    <a:pt x="387" y="10"/>
                    <a:pt x="387" y="10"/>
                    <a:pt x="387" y="10"/>
                  </a:cubicBezTo>
                  <a:cubicBezTo>
                    <a:pt x="384" y="10"/>
                    <a:pt x="384" y="10"/>
                    <a:pt x="384" y="10"/>
                  </a:cubicBezTo>
                  <a:cubicBezTo>
                    <a:pt x="384" y="13"/>
                    <a:pt x="384" y="13"/>
                    <a:pt x="384" y="13"/>
                  </a:cubicBezTo>
                  <a:cubicBezTo>
                    <a:pt x="387" y="13"/>
                    <a:pt x="387" y="13"/>
                    <a:pt x="387" y="13"/>
                  </a:cubicBezTo>
                  <a:cubicBezTo>
                    <a:pt x="387" y="24"/>
                    <a:pt x="387" y="24"/>
                    <a:pt x="387" y="24"/>
                  </a:cubicBezTo>
                  <a:cubicBezTo>
                    <a:pt x="387" y="26"/>
                    <a:pt x="388" y="28"/>
                    <a:pt x="389" y="29"/>
                  </a:cubicBezTo>
                  <a:cubicBezTo>
                    <a:pt x="390" y="30"/>
                    <a:pt x="391" y="31"/>
                    <a:pt x="393" y="31"/>
                  </a:cubicBezTo>
                  <a:cubicBezTo>
                    <a:pt x="394" y="31"/>
                    <a:pt x="395" y="31"/>
                    <a:pt x="396" y="30"/>
                  </a:cubicBezTo>
                  <a:cubicBezTo>
                    <a:pt x="396" y="28"/>
                    <a:pt x="396" y="28"/>
                    <a:pt x="396" y="28"/>
                  </a:cubicBezTo>
                  <a:cubicBezTo>
                    <a:pt x="395" y="28"/>
                    <a:pt x="395" y="28"/>
                    <a:pt x="394" y="28"/>
                  </a:cubicBezTo>
                  <a:cubicBezTo>
                    <a:pt x="392" y="28"/>
                    <a:pt x="391" y="26"/>
                    <a:pt x="391" y="24"/>
                  </a:cubicBezTo>
                  <a:cubicBezTo>
                    <a:pt x="391" y="13"/>
                    <a:pt x="391" y="13"/>
                    <a:pt x="391" y="13"/>
                  </a:cubicBezTo>
                  <a:cubicBezTo>
                    <a:pt x="396" y="13"/>
                    <a:pt x="396" y="13"/>
                    <a:pt x="396" y="13"/>
                  </a:cubicBezTo>
                  <a:cubicBezTo>
                    <a:pt x="396" y="10"/>
                    <a:pt x="396" y="10"/>
                    <a:pt x="396" y="10"/>
                  </a:cubicBezTo>
                  <a:cubicBezTo>
                    <a:pt x="391" y="10"/>
                    <a:pt x="391" y="10"/>
                    <a:pt x="391" y="10"/>
                  </a:cubicBezTo>
                  <a:cubicBezTo>
                    <a:pt x="391" y="5"/>
                    <a:pt x="391" y="5"/>
                    <a:pt x="391" y="5"/>
                  </a:cubicBezTo>
                  <a:lnTo>
                    <a:pt x="387" y="6"/>
                  </a:lnTo>
                  <a:close/>
                  <a:moveTo>
                    <a:pt x="364" y="30"/>
                  </a:moveTo>
                  <a:cubicBezTo>
                    <a:pt x="367" y="30"/>
                    <a:pt x="367" y="30"/>
                    <a:pt x="367" y="30"/>
                  </a:cubicBezTo>
                  <a:cubicBezTo>
                    <a:pt x="367" y="18"/>
                    <a:pt x="367" y="18"/>
                    <a:pt x="367" y="18"/>
                  </a:cubicBezTo>
                  <a:cubicBezTo>
                    <a:pt x="367" y="18"/>
                    <a:pt x="367" y="17"/>
                    <a:pt x="368" y="17"/>
                  </a:cubicBezTo>
                  <a:cubicBezTo>
                    <a:pt x="368" y="15"/>
                    <a:pt x="370" y="13"/>
                    <a:pt x="372" y="13"/>
                  </a:cubicBezTo>
                  <a:cubicBezTo>
                    <a:pt x="376" y="13"/>
                    <a:pt x="377" y="16"/>
                    <a:pt x="377" y="19"/>
                  </a:cubicBezTo>
                  <a:cubicBezTo>
                    <a:pt x="377" y="30"/>
                    <a:pt x="377" y="30"/>
                    <a:pt x="377" y="30"/>
                  </a:cubicBezTo>
                  <a:cubicBezTo>
                    <a:pt x="381" y="30"/>
                    <a:pt x="381" y="30"/>
                    <a:pt x="381" y="30"/>
                  </a:cubicBezTo>
                  <a:cubicBezTo>
                    <a:pt x="381" y="18"/>
                    <a:pt x="381" y="18"/>
                    <a:pt x="381" y="18"/>
                  </a:cubicBezTo>
                  <a:cubicBezTo>
                    <a:pt x="381" y="11"/>
                    <a:pt x="376" y="10"/>
                    <a:pt x="374" y="10"/>
                  </a:cubicBezTo>
                  <a:cubicBezTo>
                    <a:pt x="370" y="10"/>
                    <a:pt x="368" y="12"/>
                    <a:pt x="367" y="14"/>
                  </a:cubicBezTo>
                  <a:cubicBezTo>
                    <a:pt x="367" y="14"/>
                    <a:pt x="367" y="14"/>
                    <a:pt x="367" y="14"/>
                  </a:cubicBezTo>
                  <a:cubicBezTo>
                    <a:pt x="367" y="10"/>
                    <a:pt x="367" y="10"/>
                    <a:pt x="367" y="10"/>
                  </a:cubicBezTo>
                  <a:cubicBezTo>
                    <a:pt x="364" y="10"/>
                    <a:pt x="364" y="10"/>
                    <a:pt x="364" y="10"/>
                  </a:cubicBezTo>
                  <a:cubicBezTo>
                    <a:pt x="364" y="12"/>
                    <a:pt x="364" y="14"/>
                    <a:pt x="364" y="16"/>
                  </a:cubicBezTo>
                  <a:lnTo>
                    <a:pt x="364" y="30"/>
                  </a:lnTo>
                  <a:close/>
                  <a:moveTo>
                    <a:pt x="345" y="18"/>
                  </a:moveTo>
                  <a:cubicBezTo>
                    <a:pt x="345" y="16"/>
                    <a:pt x="347" y="12"/>
                    <a:pt x="351" y="12"/>
                  </a:cubicBezTo>
                  <a:cubicBezTo>
                    <a:pt x="355" y="12"/>
                    <a:pt x="356" y="16"/>
                    <a:pt x="356" y="18"/>
                  </a:cubicBezTo>
                  <a:lnTo>
                    <a:pt x="345" y="18"/>
                  </a:lnTo>
                  <a:close/>
                  <a:moveTo>
                    <a:pt x="359" y="21"/>
                  </a:moveTo>
                  <a:cubicBezTo>
                    <a:pt x="359" y="21"/>
                    <a:pt x="359" y="20"/>
                    <a:pt x="359" y="19"/>
                  </a:cubicBezTo>
                  <a:cubicBezTo>
                    <a:pt x="359" y="16"/>
                    <a:pt x="357" y="10"/>
                    <a:pt x="351" y="10"/>
                  </a:cubicBezTo>
                  <a:cubicBezTo>
                    <a:pt x="345" y="10"/>
                    <a:pt x="341" y="15"/>
                    <a:pt x="341" y="21"/>
                  </a:cubicBezTo>
                  <a:cubicBezTo>
                    <a:pt x="341" y="27"/>
                    <a:pt x="345" y="31"/>
                    <a:pt x="351" y="31"/>
                  </a:cubicBezTo>
                  <a:cubicBezTo>
                    <a:pt x="354" y="31"/>
                    <a:pt x="357" y="30"/>
                    <a:pt x="358" y="29"/>
                  </a:cubicBezTo>
                  <a:cubicBezTo>
                    <a:pt x="357" y="27"/>
                    <a:pt x="357" y="27"/>
                    <a:pt x="357" y="27"/>
                  </a:cubicBezTo>
                  <a:cubicBezTo>
                    <a:pt x="356" y="27"/>
                    <a:pt x="354" y="28"/>
                    <a:pt x="352" y="28"/>
                  </a:cubicBezTo>
                  <a:cubicBezTo>
                    <a:pt x="348" y="28"/>
                    <a:pt x="345" y="26"/>
                    <a:pt x="345" y="21"/>
                  </a:cubicBezTo>
                  <a:lnTo>
                    <a:pt x="359" y="21"/>
                  </a:lnTo>
                  <a:close/>
                  <a:moveTo>
                    <a:pt x="335" y="2"/>
                  </a:moveTo>
                  <a:cubicBezTo>
                    <a:pt x="334" y="2"/>
                    <a:pt x="333" y="3"/>
                    <a:pt x="333" y="5"/>
                  </a:cubicBezTo>
                  <a:cubicBezTo>
                    <a:pt x="333" y="6"/>
                    <a:pt x="334" y="7"/>
                    <a:pt x="335" y="7"/>
                  </a:cubicBezTo>
                  <a:cubicBezTo>
                    <a:pt x="336" y="7"/>
                    <a:pt x="337" y="6"/>
                    <a:pt x="337" y="5"/>
                  </a:cubicBezTo>
                  <a:cubicBezTo>
                    <a:pt x="337" y="3"/>
                    <a:pt x="336" y="2"/>
                    <a:pt x="335" y="2"/>
                  </a:cubicBezTo>
                  <a:moveTo>
                    <a:pt x="337" y="10"/>
                  </a:moveTo>
                  <a:cubicBezTo>
                    <a:pt x="333" y="10"/>
                    <a:pt x="333" y="10"/>
                    <a:pt x="333" y="10"/>
                  </a:cubicBezTo>
                  <a:cubicBezTo>
                    <a:pt x="333" y="30"/>
                    <a:pt x="333" y="30"/>
                    <a:pt x="333" y="30"/>
                  </a:cubicBezTo>
                  <a:cubicBezTo>
                    <a:pt x="337" y="30"/>
                    <a:pt x="337" y="30"/>
                    <a:pt x="337" y="30"/>
                  </a:cubicBezTo>
                  <a:lnTo>
                    <a:pt x="337" y="10"/>
                  </a:lnTo>
                  <a:close/>
                  <a:moveTo>
                    <a:pt x="328" y="27"/>
                  </a:moveTo>
                  <a:cubicBezTo>
                    <a:pt x="327" y="27"/>
                    <a:pt x="326" y="28"/>
                    <a:pt x="324" y="28"/>
                  </a:cubicBezTo>
                  <a:cubicBezTo>
                    <a:pt x="320" y="28"/>
                    <a:pt x="317" y="25"/>
                    <a:pt x="317" y="20"/>
                  </a:cubicBezTo>
                  <a:cubicBezTo>
                    <a:pt x="317" y="16"/>
                    <a:pt x="319" y="13"/>
                    <a:pt x="324" y="13"/>
                  </a:cubicBezTo>
                  <a:cubicBezTo>
                    <a:pt x="326" y="13"/>
                    <a:pt x="327" y="13"/>
                    <a:pt x="328" y="14"/>
                  </a:cubicBezTo>
                  <a:cubicBezTo>
                    <a:pt x="329" y="11"/>
                    <a:pt x="329" y="11"/>
                    <a:pt x="329" y="11"/>
                  </a:cubicBezTo>
                  <a:cubicBezTo>
                    <a:pt x="328" y="10"/>
                    <a:pt x="326" y="10"/>
                    <a:pt x="324" y="10"/>
                  </a:cubicBezTo>
                  <a:cubicBezTo>
                    <a:pt x="317" y="10"/>
                    <a:pt x="313" y="14"/>
                    <a:pt x="313" y="21"/>
                  </a:cubicBezTo>
                  <a:cubicBezTo>
                    <a:pt x="313" y="27"/>
                    <a:pt x="317" y="31"/>
                    <a:pt x="323" y="31"/>
                  </a:cubicBezTo>
                  <a:cubicBezTo>
                    <a:pt x="326" y="31"/>
                    <a:pt x="328" y="30"/>
                    <a:pt x="329" y="30"/>
                  </a:cubicBezTo>
                  <a:lnTo>
                    <a:pt x="328" y="27"/>
                  </a:lnTo>
                  <a:close/>
                  <a:moveTo>
                    <a:pt x="307" y="2"/>
                  </a:moveTo>
                  <a:cubicBezTo>
                    <a:pt x="305" y="2"/>
                    <a:pt x="304" y="3"/>
                    <a:pt x="304" y="5"/>
                  </a:cubicBezTo>
                  <a:cubicBezTo>
                    <a:pt x="304" y="6"/>
                    <a:pt x="305" y="7"/>
                    <a:pt x="307" y="7"/>
                  </a:cubicBezTo>
                  <a:cubicBezTo>
                    <a:pt x="308" y="7"/>
                    <a:pt x="309" y="6"/>
                    <a:pt x="309" y="5"/>
                  </a:cubicBezTo>
                  <a:cubicBezTo>
                    <a:pt x="309" y="3"/>
                    <a:pt x="308" y="2"/>
                    <a:pt x="307" y="2"/>
                  </a:cubicBezTo>
                  <a:moveTo>
                    <a:pt x="308" y="10"/>
                  </a:moveTo>
                  <a:cubicBezTo>
                    <a:pt x="305" y="10"/>
                    <a:pt x="305" y="10"/>
                    <a:pt x="305" y="10"/>
                  </a:cubicBezTo>
                  <a:cubicBezTo>
                    <a:pt x="305" y="30"/>
                    <a:pt x="305" y="30"/>
                    <a:pt x="305" y="30"/>
                  </a:cubicBezTo>
                  <a:cubicBezTo>
                    <a:pt x="308" y="30"/>
                    <a:pt x="308" y="30"/>
                    <a:pt x="308" y="30"/>
                  </a:cubicBezTo>
                  <a:lnTo>
                    <a:pt x="308" y="10"/>
                  </a:lnTo>
                  <a:close/>
                  <a:moveTo>
                    <a:pt x="297" y="30"/>
                  </a:moveTo>
                  <a:cubicBezTo>
                    <a:pt x="297" y="13"/>
                    <a:pt x="297" y="13"/>
                    <a:pt x="297" y="13"/>
                  </a:cubicBezTo>
                  <a:cubicBezTo>
                    <a:pt x="302" y="13"/>
                    <a:pt x="302" y="13"/>
                    <a:pt x="302" y="13"/>
                  </a:cubicBezTo>
                  <a:cubicBezTo>
                    <a:pt x="302" y="10"/>
                    <a:pt x="302" y="10"/>
                    <a:pt x="302" y="10"/>
                  </a:cubicBezTo>
                  <a:cubicBezTo>
                    <a:pt x="297" y="10"/>
                    <a:pt x="297" y="10"/>
                    <a:pt x="297" y="10"/>
                  </a:cubicBezTo>
                  <a:cubicBezTo>
                    <a:pt x="297" y="9"/>
                    <a:pt x="297" y="9"/>
                    <a:pt x="297" y="9"/>
                  </a:cubicBezTo>
                  <a:cubicBezTo>
                    <a:pt x="297" y="6"/>
                    <a:pt x="298" y="3"/>
                    <a:pt x="301" y="3"/>
                  </a:cubicBezTo>
                  <a:cubicBezTo>
                    <a:pt x="302" y="3"/>
                    <a:pt x="303" y="4"/>
                    <a:pt x="303" y="4"/>
                  </a:cubicBezTo>
                  <a:cubicBezTo>
                    <a:pt x="304" y="1"/>
                    <a:pt x="304" y="1"/>
                    <a:pt x="304" y="1"/>
                  </a:cubicBezTo>
                  <a:cubicBezTo>
                    <a:pt x="303" y="1"/>
                    <a:pt x="302" y="0"/>
                    <a:pt x="301" y="0"/>
                  </a:cubicBezTo>
                  <a:cubicBezTo>
                    <a:pt x="299" y="0"/>
                    <a:pt x="297" y="1"/>
                    <a:pt x="296" y="2"/>
                  </a:cubicBezTo>
                  <a:cubicBezTo>
                    <a:pt x="294" y="4"/>
                    <a:pt x="293" y="6"/>
                    <a:pt x="293" y="9"/>
                  </a:cubicBezTo>
                  <a:cubicBezTo>
                    <a:pt x="293" y="10"/>
                    <a:pt x="293" y="10"/>
                    <a:pt x="293" y="10"/>
                  </a:cubicBezTo>
                  <a:cubicBezTo>
                    <a:pt x="285" y="10"/>
                    <a:pt x="285" y="10"/>
                    <a:pt x="285" y="10"/>
                  </a:cubicBezTo>
                  <a:cubicBezTo>
                    <a:pt x="285" y="9"/>
                    <a:pt x="285" y="9"/>
                    <a:pt x="285" y="9"/>
                  </a:cubicBezTo>
                  <a:cubicBezTo>
                    <a:pt x="285" y="6"/>
                    <a:pt x="286" y="4"/>
                    <a:pt x="289" y="4"/>
                  </a:cubicBezTo>
                  <a:cubicBezTo>
                    <a:pt x="289" y="4"/>
                    <a:pt x="290" y="4"/>
                    <a:pt x="291" y="4"/>
                  </a:cubicBezTo>
                  <a:cubicBezTo>
                    <a:pt x="292" y="2"/>
                    <a:pt x="292" y="2"/>
                    <a:pt x="292" y="2"/>
                  </a:cubicBezTo>
                  <a:cubicBezTo>
                    <a:pt x="291" y="1"/>
                    <a:pt x="290" y="1"/>
                    <a:pt x="289" y="1"/>
                  </a:cubicBezTo>
                  <a:cubicBezTo>
                    <a:pt x="286" y="1"/>
                    <a:pt x="285" y="2"/>
                    <a:pt x="284" y="3"/>
                  </a:cubicBezTo>
                  <a:cubicBezTo>
                    <a:pt x="282" y="4"/>
                    <a:pt x="281" y="7"/>
                    <a:pt x="281" y="10"/>
                  </a:cubicBezTo>
                  <a:cubicBezTo>
                    <a:pt x="281" y="10"/>
                    <a:pt x="281" y="10"/>
                    <a:pt x="281" y="10"/>
                  </a:cubicBezTo>
                  <a:cubicBezTo>
                    <a:pt x="279" y="10"/>
                    <a:pt x="279" y="10"/>
                    <a:pt x="279" y="10"/>
                  </a:cubicBezTo>
                  <a:cubicBezTo>
                    <a:pt x="279" y="13"/>
                    <a:pt x="279" y="13"/>
                    <a:pt x="279" y="13"/>
                  </a:cubicBezTo>
                  <a:cubicBezTo>
                    <a:pt x="281" y="13"/>
                    <a:pt x="281" y="13"/>
                    <a:pt x="281" y="13"/>
                  </a:cubicBezTo>
                  <a:cubicBezTo>
                    <a:pt x="281" y="30"/>
                    <a:pt x="281" y="30"/>
                    <a:pt x="281" y="30"/>
                  </a:cubicBezTo>
                  <a:cubicBezTo>
                    <a:pt x="285" y="30"/>
                    <a:pt x="285" y="30"/>
                    <a:pt x="285" y="30"/>
                  </a:cubicBezTo>
                  <a:cubicBezTo>
                    <a:pt x="285" y="13"/>
                    <a:pt x="285" y="13"/>
                    <a:pt x="285" y="13"/>
                  </a:cubicBezTo>
                  <a:cubicBezTo>
                    <a:pt x="293" y="13"/>
                    <a:pt x="293" y="13"/>
                    <a:pt x="293" y="13"/>
                  </a:cubicBezTo>
                  <a:cubicBezTo>
                    <a:pt x="293" y="30"/>
                    <a:pt x="293" y="30"/>
                    <a:pt x="293" y="30"/>
                  </a:cubicBezTo>
                  <a:lnTo>
                    <a:pt x="297" y="30"/>
                  </a:lnTo>
                  <a:close/>
                  <a:moveTo>
                    <a:pt x="275" y="14"/>
                  </a:moveTo>
                  <a:cubicBezTo>
                    <a:pt x="264" y="14"/>
                    <a:pt x="264" y="14"/>
                    <a:pt x="264" y="14"/>
                  </a:cubicBezTo>
                  <a:cubicBezTo>
                    <a:pt x="264" y="5"/>
                    <a:pt x="264" y="5"/>
                    <a:pt x="264" y="5"/>
                  </a:cubicBezTo>
                  <a:cubicBezTo>
                    <a:pt x="276" y="5"/>
                    <a:pt x="276" y="5"/>
                    <a:pt x="276" y="5"/>
                  </a:cubicBezTo>
                  <a:cubicBezTo>
                    <a:pt x="276" y="2"/>
                    <a:pt x="276" y="2"/>
                    <a:pt x="276" y="2"/>
                  </a:cubicBezTo>
                  <a:cubicBezTo>
                    <a:pt x="261" y="2"/>
                    <a:pt x="261" y="2"/>
                    <a:pt x="261" y="2"/>
                  </a:cubicBezTo>
                  <a:cubicBezTo>
                    <a:pt x="261" y="30"/>
                    <a:pt x="261" y="30"/>
                    <a:pt x="261" y="30"/>
                  </a:cubicBezTo>
                  <a:cubicBezTo>
                    <a:pt x="276" y="30"/>
                    <a:pt x="276" y="30"/>
                    <a:pt x="276" y="30"/>
                  </a:cubicBezTo>
                  <a:cubicBezTo>
                    <a:pt x="276" y="27"/>
                    <a:pt x="276" y="27"/>
                    <a:pt x="276" y="27"/>
                  </a:cubicBezTo>
                  <a:cubicBezTo>
                    <a:pt x="264" y="27"/>
                    <a:pt x="264" y="27"/>
                    <a:pt x="264" y="27"/>
                  </a:cubicBezTo>
                  <a:cubicBezTo>
                    <a:pt x="264" y="17"/>
                    <a:pt x="264" y="17"/>
                    <a:pt x="264" y="17"/>
                  </a:cubicBezTo>
                  <a:cubicBezTo>
                    <a:pt x="275" y="17"/>
                    <a:pt x="275" y="17"/>
                    <a:pt x="275" y="17"/>
                  </a:cubicBezTo>
                  <a:lnTo>
                    <a:pt x="275" y="14"/>
                  </a:lnTo>
                  <a:close/>
                  <a:moveTo>
                    <a:pt x="234" y="29"/>
                  </a:moveTo>
                  <a:cubicBezTo>
                    <a:pt x="235" y="30"/>
                    <a:pt x="237" y="31"/>
                    <a:pt x="240" y="31"/>
                  </a:cubicBezTo>
                  <a:cubicBezTo>
                    <a:pt x="244" y="31"/>
                    <a:pt x="247" y="28"/>
                    <a:pt x="247" y="25"/>
                  </a:cubicBezTo>
                  <a:cubicBezTo>
                    <a:pt x="247" y="22"/>
                    <a:pt x="245" y="20"/>
                    <a:pt x="242" y="19"/>
                  </a:cubicBezTo>
                  <a:cubicBezTo>
                    <a:pt x="239" y="18"/>
                    <a:pt x="238" y="17"/>
                    <a:pt x="238" y="15"/>
                  </a:cubicBezTo>
                  <a:cubicBezTo>
                    <a:pt x="238" y="14"/>
                    <a:pt x="239" y="13"/>
                    <a:pt x="241" y="13"/>
                  </a:cubicBezTo>
                  <a:cubicBezTo>
                    <a:pt x="243" y="13"/>
                    <a:pt x="245" y="13"/>
                    <a:pt x="245" y="14"/>
                  </a:cubicBezTo>
                  <a:cubicBezTo>
                    <a:pt x="246" y="11"/>
                    <a:pt x="246" y="11"/>
                    <a:pt x="246" y="11"/>
                  </a:cubicBezTo>
                  <a:cubicBezTo>
                    <a:pt x="245" y="10"/>
                    <a:pt x="243" y="10"/>
                    <a:pt x="241" y="10"/>
                  </a:cubicBezTo>
                  <a:cubicBezTo>
                    <a:pt x="237" y="10"/>
                    <a:pt x="234" y="12"/>
                    <a:pt x="234" y="16"/>
                  </a:cubicBezTo>
                  <a:cubicBezTo>
                    <a:pt x="234" y="18"/>
                    <a:pt x="236" y="20"/>
                    <a:pt x="240" y="21"/>
                  </a:cubicBezTo>
                  <a:cubicBezTo>
                    <a:pt x="243" y="22"/>
                    <a:pt x="244" y="23"/>
                    <a:pt x="244" y="25"/>
                  </a:cubicBezTo>
                  <a:cubicBezTo>
                    <a:pt x="244" y="27"/>
                    <a:pt x="242" y="28"/>
                    <a:pt x="240" y="28"/>
                  </a:cubicBezTo>
                  <a:cubicBezTo>
                    <a:pt x="238" y="28"/>
                    <a:pt x="236" y="27"/>
                    <a:pt x="235" y="27"/>
                  </a:cubicBezTo>
                  <a:lnTo>
                    <a:pt x="234" y="29"/>
                  </a:lnTo>
                  <a:close/>
                  <a:moveTo>
                    <a:pt x="218" y="29"/>
                  </a:moveTo>
                  <a:cubicBezTo>
                    <a:pt x="219" y="30"/>
                    <a:pt x="221" y="31"/>
                    <a:pt x="223" y="31"/>
                  </a:cubicBezTo>
                  <a:cubicBezTo>
                    <a:pt x="228" y="31"/>
                    <a:pt x="231" y="28"/>
                    <a:pt x="231" y="25"/>
                  </a:cubicBezTo>
                  <a:cubicBezTo>
                    <a:pt x="231" y="22"/>
                    <a:pt x="229" y="20"/>
                    <a:pt x="225" y="19"/>
                  </a:cubicBezTo>
                  <a:cubicBezTo>
                    <a:pt x="223" y="18"/>
                    <a:pt x="222" y="17"/>
                    <a:pt x="222" y="15"/>
                  </a:cubicBezTo>
                  <a:cubicBezTo>
                    <a:pt x="222" y="14"/>
                    <a:pt x="223" y="13"/>
                    <a:pt x="225" y="13"/>
                  </a:cubicBezTo>
                  <a:cubicBezTo>
                    <a:pt x="227" y="13"/>
                    <a:pt x="228" y="13"/>
                    <a:pt x="229" y="14"/>
                  </a:cubicBezTo>
                  <a:cubicBezTo>
                    <a:pt x="230" y="11"/>
                    <a:pt x="230" y="11"/>
                    <a:pt x="230" y="11"/>
                  </a:cubicBezTo>
                  <a:cubicBezTo>
                    <a:pt x="229" y="10"/>
                    <a:pt x="227" y="10"/>
                    <a:pt x="225" y="10"/>
                  </a:cubicBezTo>
                  <a:cubicBezTo>
                    <a:pt x="221" y="10"/>
                    <a:pt x="218" y="12"/>
                    <a:pt x="218" y="16"/>
                  </a:cubicBezTo>
                  <a:cubicBezTo>
                    <a:pt x="218" y="18"/>
                    <a:pt x="220" y="20"/>
                    <a:pt x="223" y="21"/>
                  </a:cubicBezTo>
                  <a:cubicBezTo>
                    <a:pt x="226" y="22"/>
                    <a:pt x="227" y="23"/>
                    <a:pt x="227" y="25"/>
                  </a:cubicBezTo>
                  <a:cubicBezTo>
                    <a:pt x="227" y="27"/>
                    <a:pt x="226" y="28"/>
                    <a:pt x="223" y="28"/>
                  </a:cubicBezTo>
                  <a:cubicBezTo>
                    <a:pt x="221" y="28"/>
                    <a:pt x="220" y="27"/>
                    <a:pt x="218" y="27"/>
                  </a:cubicBezTo>
                  <a:lnTo>
                    <a:pt x="218" y="29"/>
                  </a:lnTo>
                  <a:close/>
                  <a:moveTo>
                    <a:pt x="200" y="18"/>
                  </a:moveTo>
                  <a:cubicBezTo>
                    <a:pt x="200" y="16"/>
                    <a:pt x="202" y="12"/>
                    <a:pt x="206" y="12"/>
                  </a:cubicBezTo>
                  <a:cubicBezTo>
                    <a:pt x="210" y="12"/>
                    <a:pt x="211" y="16"/>
                    <a:pt x="211" y="18"/>
                  </a:cubicBezTo>
                  <a:lnTo>
                    <a:pt x="200" y="18"/>
                  </a:lnTo>
                  <a:close/>
                  <a:moveTo>
                    <a:pt x="214" y="21"/>
                  </a:moveTo>
                  <a:cubicBezTo>
                    <a:pt x="214" y="21"/>
                    <a:pt x="214" y="20"/>
                    <a:pt x="214" y="19"/>
                  </a:cubicBezTo>
                  <a:cubicBezTo>
                    <a:pt x="214" y="16"/>
                    <a:pt x="213" y="10"/>
                    <a:pt x="206" y="10"/>
                  </a:cubicBezTo>
                  <a:cubicBezTo>
                    <a:pt x="200" y="10"/>
                    <a:pt x="197" y="15"/>
                    <a:pt x="197" y="21"/>
                  </a:cubicBezTo>
                  <a:cubicBezTo>
                    <a:pt x="197" y="27"/>
                    <a:pt x="200" y="31"/>
                    <a:pt x="207" y="31"/>
                  </a:cubicBezTo>
                  <a:cubicBezTo>
                    <a:pt x="210" y="31"/>
                    <a:pt x="212" y="30"/>
                    <a:pt x="213" y="29"/>
                  </a:cubicBezTo>
                  <a:cubicBezTo>
                    <a:pt x="213" y="27"/>
                    <a:pt x="213" y="27"/>
                    <a:pt x="213" y="27"/>
                  </a:cubicBezTo>
                  <a:cubicBezTo>
                    <a:pt x="211" y="27"/>
                    <a:pt x="210" y="28"/>
                    <a:pt x="207" y="28"/>
                  </a:cubicBezTo>
                  <a:cubicBezTo>
                    <a:pt x="203" y="28"/>
                    <a:pt x="200" y="26"/>
                    <a:pt x="200" y="21"/>
                  </a:cubicBezTo>
                  <a:lnTo>
                    <a:pt x="214" y="21"/>
                  </a:lnTo>
                  <a:close/>
                  <a:moveTo>
                    <a:pt x="175" y="30"/>
                  </a:moveTo>
                  <a:cubicBezTo>
                    <a:pt x="179" y="30"/>
                    <a:pt x="179" y="30"/>
                    <a:pt x="179" y="30"/>
                  </a:cubicBezTo>
                  <a:cubicBezTo>
                    <a:pt x="179" y="18"/>
                    <a:pt x="179" y="18"/>
                    <a:pt x="179" y="18"/>
                  </a:cubicBezTo>
                  <a:cubicBezTo>
                    <a:pt x="179" y="18"/>
                    <a:pt x="179" y="17"/>
                    <a:pt x="179" y="17"/>
                  </a:cubicBezTo>
                  <a:cubicBezTo>
                    <a:pt x="180" y="15"/>
                    <a:pt x="181" y="13"/>
                    <a:pt x="184" y="13"/>
                  </a:cubicBezTo>
                  <a:cubicBezTo>
                    <a:pt x="187" y="13"/>
                    <a:pt x="189" y="16"/>
                    <a:pt x="189" y="19"/>
                  </a:cubicBezTo>
                  <a:cubicBezTo>
                    <a:pt x="189" y="30"/>
                    <a:pt x="189" y="30"/>
                    <a:pt x="189" y="30"/>
                  </a:cubicBezTo>
                  <a:cubicBezTo>
                    <a:pt x="192" y="30"/>
                    <a:pt x="192" y="30"/>
                    <a:pt x="192" y="30"/>
                  </a:cubicBezTo>
                  <a:cubicBezTo>
                    <a:pt x="192" y="18"/>
                    <a:pt x="192" y="18"/>
                    <a:pt x="192" y="18"/>
                  </a:cubicBezTo>
                  <a:cubicBezTo>
                    <a:pt x="192" y="11"/>
                    <a:pt x="188" y="10"/>
                    <a:pt x="185" y="10"/>
                  </a:cubicBezTo>
                  <a:cubicBezTo>
                    <a:pt x="182" y="10"/>
                    <a:pt x="179" y="12"/>
                    <a:pt x="178" y="14"/>
                  </a:cubicBezTo>
                  <a:cubicBezTo>
                    <a:pt x="178" y="14"/>
                    <a:pt x="178" y="14"/>
                    <a:pt x="178" y="14"/>
                  </a:cubicBezTo>
                  <a:cubicBezTo>
                    <a:pt x="178" y="10"/>
                    <a:pt x="178" y="10"/>
                    <a:pt x="178" y="10"/>
                  </a:cubicBezTo>
                  <a:cubicBezTo>
                    <a:pt x="175" y="10"/>
                    <a:pt x="175" y="10"/>
                    <a:pt x="175" y="10"/>
                  </a:cubicBezTo>
                  <a:cubicBezTo>
                    <a:pt x="175" y="12"/>
                    <a:pt x="175" y="14"/>
                    <a:pt x="175" y="16"/>
                  </a:cubicBezTo>
                  <a:lnTo>
                    <a:pt x="175" y="30"/>
                  </a:lnTo>
                  <a:close/>
                  <a:moveTo>
                    <a:pt x="167" y="2"/>
                  </a:moveTo>
                  <a:cubicBezTo>
                    <a:pt x="166" y="2"/>
                    <a:pt x="165" y="3"/>
                    <a:pt x="165" y="5"/>
                  </a:cubicBezTo>
                  <a:cubicBezTo>
                    <a:pt x="165" y="6"/>
                    <a:pt x="166" y="7"/>
                    <a:pt x="167" y="7"/>
                  </a:cubicBezTo>
                  <a:cubicBezTo>
                    <a:pt x="169" y="7"/>
                    <a:pt x="169" y="6"/>
                    <a:pt x="169" y="5"/>
                  </a:cubicBezTo>
                  <a:cubicBezTo>
                    <a:pt x="169" y="3"/>
                    <a:pt x="168" y="2"/>
                    <a:pt x="167" y="2"/>
                  </a:cubicBezTo>
                  <a:moveTo>
                    <a:pt x="169" y="10"/>
                  </a:moveTo>
                  <a:cubicBezTo>
                    <a:pt x="165" y="10"/>
                    <a:pt x="165" y="10"/>
                    <a:pt x="165" y="10"/>
                  </a:cubicBezTo>
                  <a:cubicBezTo>
                    <a:pt x="165" y="30"/>
                    <a:pt x="165" y="30"/>
                    <a:pt x="165" y="30"/>
                  </a:cubicBezTo>
                  <a:cubicBezTo>
                    <a:pt x="169" y="30"/>
                    <a:pt x="169" y="30"/>
                    <a:pt x="169" y="30"/>
                  </a:cubicBezTo>
                  <a:lnTo>
                    <a:pt x="169" y="10"/>
                  </a:lnTo>
                  <a:close/>
                  <a:moveTo>
                    <a:pt x="148" y="29"/>
                  </a:moveTo>
                  <a:cubicBezTo>
                    <a:pt x="149" y="30"/>
                    <a:pt x="151" y="31"/>
                    <a:pt x="153" y="31"/>
                  </a:cubicBezTo>
                  <a:cubicBezTo>
                    <a:pt x="158" y="31"/>
                    <a:pt x="161" y="28"/>
                    <a:pt x="161" y="25"/>
                  </a:cubicBezTo>
                  <a:cubicBezTo>
                    <a:pt x="161" y="22"/>
                    <a:pt x="159" y="20"/>
                    <a:pt x="155" y="19"/>
                  </a:cubicBezTo>
                  <a:cubicBezTo>
                    <a:pt x="153" y="18"/>
                    <a:pt x="152" y="17"/>
                    <a:pt x="152" y="15"/>
                  </a:cubicBezTo>
                  <a:cubicBezTo>
                    <a:pt x="152" y="14"/>
                    <a:pt x="153" y="13"/>
                    <a:pt x="155" y="13"/>
                  </a:cubicBezTo>
                  <a:cubicBezTo>
                    <a:pt x="157" y="13"/>
                    <a:pt x="158" y="13"/>
                    <a:pt x="159" y="14"/>
                  </a:cubicBezTo>
                  <a:cubicBezTo>
                    <a:pt x="160" y="11"/>
                    <a:pt x="160" y="11"/>
                    <a:pt x="160" y="11"/>
                  </a:cubicBezTo>
                  <a:cubicBezTo>
                    <a:pt x="159" y="10"/>
                    <a:pt x="157" y="10"/>
                    <a:pt x="155" y="10"/>
                  </a:cubicBezTo>
                  <a:cubicBezTo>
                    <a:pt x="151" y="10"/>
                    <a:pt x="148" y="12"/>
                    <a:pt x="148" y="16"/>
                  </a:cubicBezTo>
                  <a:cubicBezTo>
                    <a:pt x="148" y="18"/>
                    <a:pt x="150" y="20"/>
                    <a:pt x="153" y="21"/>
                  </a:cubicBezTo>
                  <a:cubicBezTo>
                    <a:pt x="156" y="22"/>
                    <a:pt x="157" y="23"/>
                    <a:pt x="157" y="25"/>
                  </a:cubicBezTo>
                  <a:cubicBezTo>
                    <a:pt x="157" y="27"/>
                    <a:pt x="156" y="28"/>
                    <a:pt x="153" y="28"/>
                  </a:cubicBezTo>
                  <a:cubicBezTo>
                    <a:pt x="151" y="28"/>
                    <a:pt x="150" y="27"/>
                    <a:pt x="148" y="27"/>
                  </a:cubicBezTo>
                  <a:lnTo>
                    <a:pt x="148" y="29"/>
                  </a:lnTo>
                  <a:close/>
                  <a:moveTo>
                    <a:pt x="143" y="10"/>
                  </a:moveTo>
                  <a:cubicBezTo>
                    <a:pt x="139" y="10"/>
                    <a:pt x="139" y="10"/>
                    <a:pt x="139" y="10"/>
                  </a:cubicBezTo>
                  <a:cubicBezTo>
                    <a:pt x="139" y="23"/>
                    <a:pt x="139" y="23"/>
                    <a:pt x="139" y="23"/>
                  </a:cubicBezTo>
                  <a:cubicBezTo>
                    <a:pt x="139" y="23"/>
                    <a:pt x="139" y="24"/>
                    <a:pt x="139" y="24"/>
                  </a:cubicBezTo>
                  <a:cubicBezTo>
                    <a:pt x="138" y="26"/>
                    <a:pt x="136" y="28"/>
                    <a:pt x="134" y="28"/>
                  </a:cubicBezTo>
                  <a:cubicBezTo>
                    <a:pt x="131" y="28"/>
                    <a:pt x="130" y="25"/>
                    <a:pt x="130" y="21"/>
                  </a:cubicBezTo>
                  <a:cubicBezTo>
                    <a:pt x="130" y="10"/>
                    <a:pt x="130" y="10"/>
                    <a:pt x="130" y="10"/>
                  </a:cubicBezTo>
                  <a:cubicBezTo>
                    <a:pt x="126" y="10"/>
                    <a:pt x="126" y="10"/>
                    <a:pt x="126" y="10"/>
                  </a:cubicBezTo>
                  <a:cubicBezTo>
                    <a:pt x="126" y="22"/>
                    <a:pt x="126" y="22"/>
                    <a:pt x="126" y="22"/>
                  </a:cubicBezTo>
                  <a:cubicBezTo>
                    <a:pt x="126" y="29"/>
                    <a:pt x="130" y="31"/>
                    <a:pt x="133" y="31"/>
                  </a:cubicBezTo>
                  <a:cubicBezTo>
                    <a:pt x="136" y="31"/>
                    <a:pt x="139" y="29"/>
                    <a:pt x="139" y="27"/>
                  </a:cubicBezTo>
                  <a:cubicBezTo>
                    <a:pt x="140" y="27"/>
                    <a:pt x="140" y="27"/>
                    <a:pt x="140" y="27"/>
                  </a:cubicBezTo>
                  <a:cubicBezTo>
                    <a:pt x="140" y="30"/>
                    <a:pt x="140" y="30"/>
                    <a:pt x="140" y="30"/>
                  </a:cubicBezTo>
                  <a:cubicBezTo>
                    <a:pt x="143" y="30"/>
                    <a:pt x="143" y="30"/>
                    <a:pt x="143" y="30"/>
                  </a:cubicBezTo>
                  <a:cubicBezTo>
                    <a:pt x="143" y="29"/>
                    <a:pt x="143" y="27"/>
                    <a:pt x="143" y="25"/>
                  </a:cubicBezTo>
                  <a:lnTo>
                    <a:pt x="143" y="10"/>
                  </a:lnTo>
                  <a:close/>
                  <a:moveTo>
                    <a:pt x="107" y="17"/>
                  </a:moveTo>
                  <a:cubicBezTo>
                    <a:pt x="110" y="17"/>
                    <a:pt x="110" y="17"/>
                    <a:pt x="110" y="17"/>
                  </a:cubicBezTo>
                  <a:cubicBezTo>
                    <a:pt x="114" y="17"/>
                    <a:pt x="117" y="19"/>
                    <a:pt x="117" y="22"/>
                  </a:cubicBezTo>
                  <a:cubicBezTo>
                    <a:pt x="117" y="26"/>
                    <a:pt x="114" y="28"/>
                    <a:pt x="110" y="28"/>
                  </a:cubicBezTo>
                  <a:cubicBezTo>
                    <a:pt x="109" y="28"/>
                    <a:pt x="108" y="28"/>
                    <a:pt x="107" y="28"/>
                  </a:cubicBezTo>
                  <a:lnTo>
                    <a:pt x="107" y="17"/>
                  </a:lnTo>
                  <a:close/>
                  <a:moveTo>
                    <a:pt x="107" y="5"/>
                  </a:moveTo>
                  <a:cubicBezTo>
                    <a:pt x="108" y="5"/>
                    <a:pt x="109" y="5"/>
                    <a:pt x="110" y="5"/>
                  </a:cubicBezTo>
                  <a:cubicBezTo>
                    <a:pt x="114" y="5"/>
                    <a:pt x="117" y="6"/>
                    <a:pt x="117" y="9"/>
                  </a:cubicBezTo>
                  <a:cubicBezTo>
                    <a:pt x="117" y="12"/>
                    <a:pt x="114" y="14"/>
                    <a:pt x="111" y="14"/>
                  </a:cubicBezTo>
                  <a:cubicBezTo>
                    <a:pt x="107" y="14"/>
                    <a:pt x="107" y="14"/>
                    <a:pt x="107" y="14"/>
                  </a:cubicBezTo>
                  <a:lnTo>
                    <a:pt x="107" y="5"/>
                  </a:lnTo>
                  <a:close/>
                  <a:moveTo>
                    <a:pt x="104" y="30"/>
                  </a:moveTo>
                  <a:cubicBezTo>
                    <a:pt x="105" y="30"/>
                    <a:pt x="107" y="31"/>
                    <a:pt x="109" y="31"/>
                  </a:cubicBezTo>
                  <a:cubicBezTo>
                    <a:pt x="114" y="31"/>
                    <a:pt x="117" y="30"/>
                    <a:pt x="119" y="28"/>
                  </a:cubicBezTo>
                  <a:cubicBezTo>
                    <a:pt x="120" y="27"/>
                    <a:pt x="121" y="25"/>
                    <a:pt x="121" y="22"/>
                  </a:cubicBezTo>
                  <a:cubicBezTo>
                    <a:pt x="121" y="18"/>
                    <a:pt x="118" y="16"/>
                    <a:pt x="116" y="15"/>
                  </a:cubicBezTo>
                  <a:cubicBezTo>
                    <a:pt x="116" y="15"/>
                    <a:pt x="116" y="15"/>
                    <a:pt x="116" y="15"/>
                  </a:cubicBezTo>
                  <a:cubicBezTo>
                    <a:pt x="118" y="14"/>
                    <a:pt x="120" y="12"/>
                    <a:pt x="120" y="9"/>
                  </a:cubicBezTo>
                  <a:cubicBezTo>
                    <a:pt x="120" y="7"/>
                    <a:pt x="119" y="5"/>
                    <a:pt x="118" y="4"/>
                  </a:cubicBezTo>
                  <a:cubicBezTo>
                    <a:pt x="116" y="3"/>
                    <a:pt x="114" y="2"/>
                    <a:pt x="110" y="2"/>
                  </a:cubicBezTo>
                  <a:cubicBezTo>
                    <a:pt x="108" y="2"/>
                    <a:pt x="105" y="2"/>
                    <a:pt x="104" y="3"/>
                  </a:cubicBezTo>
                  <a:lnTo>
                    <a:pt x="104" y="30"/>
                  </a:lnTo>
                  <a:close/>
                  <a:moveTo>
                    <a:pt x="76" y="18"/>
                  </a:moveTo>
                  <a:cubicBezTo>
                    <a:pt x="76" y="16"/>
                    <a:pt x="78" y="12"/>
                    <a:pt x="82" y="12"/>
                  </a:cubicBezTo>
                  <a:cubicBezTo>
                    <a:pt x="86" y="12"/>
                    <a:pt x="87" y="16"/>
                    <a:pt x="87" y="18"/>
                  </a:cubicBezTo>
                  <a:lnTo>
                    <a:pt x="76" y="18"/>
                  </a:lnTo>
                  <a:close/>
                  <a:moveTo>
                    <a:pt x="90" y="21"/>
                  </a:moveTo>
                  <a:cubicBezTo>
                    <a:pt x="90" y="21"/>
                    <a:pt x="90" y="20"/>
                    <a:pt x="90" y="19"/>
                  </a:cubicBezTo>
                  <a:cubicBezTo>
                    <a:pt x="90" y="16"/>
                    <a:pt x="88" y="10"/>
                    <a:pt x="82" y="10"/>
                  </a:cubicBezTo>
                  <a:cubicBezTo>
                    <a:pt x="76" y="10"/>
                    <a:pt x="72" y="15"/>
                    <a:pt x="72" y="21"/>
                  </a:cubicBezTo>
                  <a:cubicBezTo>
                    <a:pt x="72" y="27"/>
                    <a:pt x="76" y="31"/>
                    <a:pt x="82" y="31"/>
                  </a:cubicBezTo>
                  <a:cubicBezTo>
                    <a:pt x="86" y="31"/>
                    <a:pt x="88" y="30"/>
                    <a:pt x="89" y="29"/>
                  </a:cubicBezTo>
                  <a:cubicBezTo>
                    <a:pt x="88" y="27"/>
                    <a:pt x="88" y="27"/>
                    <a:pt x="88" y="27"/>
                  </a:cubicBezTo>
                  <a:cubicBezTo>
                    <a:pt x="87" y="27"/>
                    <a:pt x="85" y="28"/>
                    <a:pt x="83" y="28"/>
                  </a:cubicBezTo>
                  <a:cubicBezTo>
                    <a:pt x="79" y="28"/>
                    <a:pt x="76" y="26"/>
                    <a:pt x="76" y="21"/>
                  </a:cubicBezTo>
                  <a:lnTo>
                    <a:pt x="90" y="21"/>
                  </a:lnTo>
                  <a:close/>
                  <a:moveTo>
                    <a:pt x="58" y="1"/>
                  </a:moveTo>
                  <a:cubicBezTo>
                    <a:pt x="54" y="1"/>
                    <a:pt x="54" y="1"/>
                    <a:pt x="54" y="1"/>
                  </a:cubicBezTo>
                  <a:cubicBezTo>
                    <a:pt x="54" y="30"/>
                    <a:pt x="54" y="30"/>
                    <a:pt x="54" y="30"/>
                  </a:cubicBezTo>
                  <a:cubicBezTo>
                    <a:pt x="58" y="30"/>
                    <a:pt x="58" y="30"/>
                    <a:pt x="58" y="30"/>
                  </a:cubicBezTo>
                  <a:cubicBezTo>
                    <a:pt x="58" y="23"/>
                    <a:pt x="58" y="23"/>
                    <a:pt x="58" y="23"/>
                  </a:cubicBezTo>
                  <a:cubicBezTo>
                    <a:pt x="60" y="21"/>
                    <a:pt x="60" y="21"/>
                    <a:pt x="60" y="21"/>
                  </a:cubicBezTo>
                  <a:cubicBezTo>
                    <a:pt x="67" y="30"/>
                    <a:pt x="67" y="30"/>
                    <a:pt x="67" y="30"/>
                  </a:cubicBezTo>
                  <a:cubicBezTo>
                    <a:pt x="71" y="30"/>
                    <a:pt x="71" y="30"/>
                    <a:pt x="71" y="30"/>
                  </a:cubicBezTo>
                  <a:cubicBezTo>
                    <a:pt x="62" y="18"/>
                    <a:pt x="62" y="18"/>
                    <a:pt x="62" y="18"/>
                  </a:cubicBezTo>
                  <a:cubicBezTo>
                    <a:pt x="70" y="10"/>
                    <a:pt x="70" y="10"/>
                    <a:pt x="70" y="10"/>
                  </a:cubicBezTo>
                  <a:cubicBezTo>
                    <a:pt x="66" y="10"/>
                    <a:pt x="66" y="10"/>
                    <a:pt x="66" y="10"/>
                  </a:cubicBezTo>
                  <a:cubicBezTo>
                    <a:pt x="60" y="17"/>
                    <a:pt x="60" y="17"/>
                    <a:pt x="60" y="17"/>
                  </a:cubicBezTo>
                  <a:cubicBezTo>
                    <a:pt x="59" y="18"/>
                    <a:pt x="59" y="19"/>
                    <a:pt x="58" y="19"/>
                  </a:cubicBezTo>
                  <a:cubicBezTo>
                    <a:pt x="58" y="19"/>
                    <a:pt x="58" y="19"/>
                    <a:pt x="58" y="19"/>
                  </a:cubicBezTo>
                  <a:lnTo>
                    <a:pt x="58" y="1"/>
                  </a:lnTo>
                  <a:close/>
                  <a:moveTo>
                    <a:pt x="45" y="24"/>
                  </a:moveTo>
                  <a:cubicBezTo>
                    <a:pt x="45" y="24"/>
                    <a:pt x="45" y="24"/>
                    <a:pt x="45" y="25"/>
                  </a:cubicBezTo>
                  <a:cubicBezTo>
                    <a:pt x="44" y="26"/>
                    <a:pt x="43" y="28"/>
                    <a:pt x="40" y="28"/>
                  </a:cubicBezTo>
                  <a:cubicBezTo>
                    <a:pt x="38" y="28"/>
                    <a:pt x="37" y="27"/>
                    <a:pt x="37" y="25"/>
                  </a:cubicBezTo>
                  <a:cubicBezTo>
                    <a:pt x="37" y="21"/>
                    <a:pt x="41" y="20"/>
                    <a:pt x="45" y="20"/>
                  </a:cubicBezTo>
                  <a:lnTo>
                    <a:pt x="45" y="24"/>
                  </a:lnTo>
                  <a:close/>
                  <a:moveTo>
                    <a:pt x="49" y="18"/>
                  </a:moveTo>
                  <a:cubicBezTo>
                    <a:pt x="49" y="14"/>
                    <a:pt x="47" y="10"/>
                    <a:pt x="41" y="10"/>
                  </a:cubicBezTo>
                  <a:cubicBezTo>
                    <a:pt x="38" y="10"/>
                    <a:pt x="36" y="11"/>
                    <a:pt x="34" y="12"/>
                  </a:cubicBezTo>
                  <a:cubicBezTo>
                    <a:pt x="35" y="14"/>
                    <a:pt x="35" y="14"/>
                    <a:pt x="35" y="14"/>
                  </a:cubicBezTo>
                  <a:cubicBezTo>
                    <a:pt x="37" y="13"/>
                    <a:pt x="38" y="13"/>
                    <a:pt x="40" y="13"/>
                  </a:cubicBezTo>
                  <a:cubicBezTo>
                    <a:pt x="44" y="12"/>
                    <a:pt x="45" y="16"/>
                    <a:pt x="45" y="17"/>
                  </a:cubicBezTo>
                  <a:cubicBezTo>
                    <a:pt x="45" y="18"/>
                    <a:pt x="45" y="18"/>
                    <a:pt x="45" y="18"/>
                  </a:cubicBezTo>
                  <a:cubicBezTo>
                    <a:pt x="37" y="17"/>
                    <a:pt x="33" y="20"/>
                    <a:pt x="33" y="25"/>
                  </a:cubicBezTo>
                  <a:cubicBezTo>
                    <a:pt x="33" y="28"/>
                    <a:pt x="35" y="31"/>
                    <a:pt x="39" y="31"/>
                  </a:cubicBezTo>
                  <a:cubicBezTo>
                    <a:pt x="42" y="31"/>
                    <a:pt x="44" y="29"/>
                    <a:pt x="45" y="28"/>
                  </a:cubicBezTo>
                  <a:cubicBezTo>
                    <a:pt x="45" y="28"/>
                    <a:pt x="45" y="28"/>
                    <a:pt x="45" y="28"/>
                  </a:cubicBezTo>
                  <a:cubicBezTo>
                    <a:pt x="46" y="30"/>
                    <a:pt x="46" y="30"/>
                    <a:pt x="46" y="30"/>
                  </a:cubicBezTo>
                  <a:cubicBezTo>
                    <a:pt x="49" y="30"/>
                    <a:pt x="49" y="30"/>
                    <a:pt x="49" y="30"/>
                  </a:cubicBezTo>
                  <a:cubicBezTo>
                    <a:pt x="49" y="29"/>
                    <a:pt x="49" y="27"/>
                    <a:pt x="49" y="26"/>
                  </a:cubicBezTo>
                  <a:lnTo>
                    <a:pt x="49" y="18"/>
                  </a:lnTo>
                  <a:close/>
                  <a:moveTo>
                    <a:pt x="25" y="30"/>
                  </a:moveTo>
                  <a:cubicBezTo>
                    <a:pt x="29" y="30"/>
                    <a:pt x="29" y="30"/>
                    <a:pt x="29" y="30"/>
                  </a:cubicBezTo>
                  <a:cubicBezTo>
                    <a:pt x="27" y="2"/>
                    <a:pt x="27" y="2"/>
                    <a:pt x="27" y="2"/>
                  </a:cubicBezTo>
                  <a:cubicBezTo>
                    <a:pt x="22" y="2"/>
                    <a:pt x="22" y="2"/>
                    <a:pt x="22" y="2"/>
                  </a:cubicBezTo>
                  <a:cubicBezTo>
                    <a:pt x="17" y="16"/>
                    <a:pt x="17" y="16"/>
                    <a:pt x="17" y="16"/>
                  </a:cubicBezTo>
                  <a:cubicBezTo>
                    <a:pt x="16" y="19"/>
                    <a:pt x="15" y="22"/>
                    <a:pt x="14" y="25"/>
                  </a:cubicBezTo>
                  <a:cubicBezTo>
                    <a:pt x="14" y="25"/>
                    <a:pt x="14" y="25"/>
                    <a:pt x="14" y="25"/>
                  </a:cubicBezTo>
                  <a:cubicBezTo>
                    <a:pt x="14" y="22"/>
                    <a:pt x="13" y="19"/>
                    <a:pt x="12" y="16"/>
                  </a:cubicBezTo>
                  <a:cubicBezTo>
                    <a:pt x="7" y="2"/>
                    <a:pt x="7" y="2"/>
                    <a:pt x="7" y="2"/>
                  </a:cubicBezTo>
                  <a:cubicBezTo>
                    <a:pt x="2" y="2"/>
                    <a:pt x="2" y="2"/>
                    <a:pt x="2" y="2"/>
                  </a:cubicBezTo>
                  <a:cubicBezTo>
                    <a:pt x="0" y="30"/>
                    <a:pt x="0" y="30"/>
                    <a:pt x="0" y="30"/>
                  </a:cubicBezTo>
                  <a:cubicBezTo>
                    <a:pt x="4" y="30"/>
                    <a:pt x="4" y="30"/>
                    <a:pt x="4" y="30"/>
                  </a:cubicBezTo>
                  <a:cubicBezTo>
                    <a:pt x="4" y="18"/>
                    <a:pt x="4" y="18"/>
                    <a:pt x="4" y="18"/>
                  </a:cubicBezTo>
                  <a:cubicBezTo>
                    <a:pt x="5" y="14"/>
                    <a:pt x="5" y="9"/>
                    <a:pt x="5" y="6"/>
                  </a:cubicBezTo>
                  <a:cubicBezTo>
                    <a:pt x="5" y="6"/>
                    <a:pt x="5" y="6"/>
                    <a:pt x="5" y="6"/>
                  </a:cubicBezTo>
                  <a:cubicBezTo>
                    <a:pt x="6" y="9"/>
                    <a:pt x="7" y="13"/>
                    <a:pt x="8" y="17"/>
                  </a:cubicBezTo>
                  <a:cubicBezTo>
                    <a:pt x="13" y="30"/>
                    <a:pt x="13" y="30"/>
                    <a:pt x="13" y="30"/>
                  </a:cubicBezTo>
                  <a:cubicBezTo>
                    <a:pt x="16" y="30"/>
                    <a:pt x="16" y="30"/>
                    <a:pt x="16" y="30"/>
                  </a:cubicBezTo>
                  <a:cubicBezTo>
                    <a:pt x="20" y="17"/>
                    <a:pt x="20" y="17"/>
                    <a:pt x="20" y="17"/>
                  </a:cubicBezTo>
                  <a:cubicBezTo>
                    <a:pt x="22" y="13"/>
                    <a:pt x="23" y="9"/>
                    <a:pt x="24" y="6"/>
                  </a:cubicBezTo>
                  <a:cubicBezTo>
                    <a:pt x="24" y="6"/>
                    <a:pt x="24" y="6"/>
                    <a:pt x="24" y="6"/>
                  </a:cubicBezTo>
                  <a:cubicBezTo>
                    <a:pt x="24" y="9"/>
                    <a:pt x="24" y="14"/>
                    <a:pt x="25" y="18"/>
                  </a:cubicBezTo>
                  <a:lnTo>
                    <a:pt x="25" y="30"/>
                  </a:lnTo>
                  <a:close/>
                </a:path>
              </a:pathLst>
            </a:custGeom>
            <a:solidFill>
              <a:srgbClr val="F97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47" name="Freeform 18"/>
            <p:cNvSpPr>
              <a:spLocks noEditPoints="1"/>
            </p:cNvSpPr>
            <p:nvPr/>
          </p:nvSpPr>
          <p:spPr bwMode="auto">
            <a:xfrm>
              <a:off x="1165225" y="6546850"/>
              <a:ext cx="931863" cy="95250"/>
            </a:xfrm>
            <a:custGeom>
              <a:avLst/>
              <a:gdLst>
                <a:gd name="T0" fmla="*/ 287 w 292"/>
                <a:gd name="T1" fmla="*/ 18 h 30"/>
                <a:gd name="T2" fmla="*/ 291 w 292"/>
                <a:gd name="T3" fmla="*/ 10 h 30"/>
                <a:gd name="T4" fmla="*/ 288 w 292"/>
                <a:gd name="T5" fmla="*/ 24 h 30"/>
                <a:gd name="T6" fmla="*/ 271 w 292"/>
                <a:gd name="T7" fmla="*/ 21 h 30"/>
                <a:gd name="T8" fmla="*/ 265 w 292"/>
                <a:gd name="T9" fmla="*/ 12 h 30"/>
                <a:gd name="T10" fmla="*/ 271 w 292"/>
                <a:gd name="T11" fmla="*/ 0 h 30"/>
                <a:gd name="T12" fmla="*/ 255 w 292"/>
                <a:gd name="T13" fmla="*/ 20 h 30"/>
                <a:gd name="T14" fmla="*/ 271 w 292"/>
                <a:gd name="T15" fmla="*/ 29 h 30"/>
                <a:gd name="T16" fmla="*/ 271 w 292"/>
                <a:gd name="T17" fmla="*/ 0 h 30"/>
                <a:gd name="T18" fmla="*/ 247 w 292"/>
                <a:gd name="T19" fmla="*/ 17 h 30"/>
                <a:gd name="T20" fmla="*/ 253 w 292"/>
                <a:gd name="T21" fmla="*/ 9 h 30"/>
                <a:gd name="T22" fmla="*/ 243 w 292"/>
                <a:gd name="T23" fmla="*/ 9 h 30"/>
                <a:gd name="T24" fmla="*/ 234 w 292"/>
                <a:gd name="T25" fmla="*/ 24 h 30"/>
                <a:gd name="T26" fmla="*/ 234 w 292"/>
                <a:gd name="T27" fmla="*/ 23 h 30"/>
                <a:gd name="T28" fmla="*/ 224 w 292"/>
                <a:gd name="T29" fmla="*/ 13 h 30"/>
                <a:gd name="T30" fmla="*/ 222 w 292"/>
                <a:gd name="T31" fmla="*/ 24 h 30"/>
                <a:gd name="T32" fmla="*/ 235 w 292"/>
                <a:gd name="T33" fmla="*/ 29 h 30"/>
                <a:gd name="T34" fmla="*/ 214 w 292"/>
                <a:gd name="T35" fmla="*/ 21 h 30"/>
                <a:gd name="T36" fmla="*/ 209 w 292"/>
                <a:gd name="T37" fmla="*/ 12 h 30"/>
                <a:gd name="T38" fmla="*/ 214 w 292"/>
                <a:gd name="T39" fmla="*/ 0 h 30"/>
                <a:gd name="T40" fmla="*/ 199 w 292"/>
                <a:gd name="T41" fmla="*/ 20 h 30"/>
                <a:gd name="T42" fmla="*/ 214 w 292"/>
                <a:gd name="T43" fmla="*/ 29 h 30"/>
                <a:gd name="T44" fmla="*/ 214 w 292"/>
                <a:gd name="T45" fmla="*/ 0 h 30"/>
                <a:gd name="T46" fmla="*/ 181 w 292"/>
                <a:gd name="T47" fmla="*/ 16 h 30"/>
                <a:gd name="T48" fmla="*/ 194 w 292"/>
                <a:gd name="T49" fmla="*/ 29 h 30"/>
                <a:gd name="T50" fmla="*/ 180 w 292"/>
                <a:gd name="T51" fmla="*/ 13 h 30"/>
                <a:gd name="T52" fmla="*/ 177 w 292"/>
                <a:gd name="T53" fmla="*/ 29 h 30"/>
                <a:gd name="T54" fmla="*/ 159 w 292"/>
                <a:gd name="T55" fmla="*/ 24 h 30"/>
                <a:gd name="T56" fmla="*/ 164 w 292"/>
                <a:gd name="T57" fmla="*/ 9 h 30"/>
                <a:gd name="T58" fmla="*/ 168 w 292"/>
                <a:gd name="T59" fmla="*/ 16 h 30"/>
                <a:gd name="T60" fmla="*/ 168 w 292"/>
                <a:gd name="T61" fmla="*/ 27 h 30"/>
                <a:gd name="T62" fmla="*/ 171 w 292"/>
                <a:gd name="T63" fmla="*/ 25 h 30"/>
                <a:gd name="T64" fmla="*/ 141 w 292"/>
                <a:gd name="T65" fmla="*/ 9 h 30"/>
                <a:gd name="T66" fmla="*/ 146 w 292"/>
                <a:gd name="T67" fmla="*/ 28 h 30"/>
                <a:gd name="T68" fmla="*/ 151 w 292"/>
                <a:gd name="T69" fmla="*/ 27 h 30"/>
                <a:gd name="T70" fmla="*/ 153 w 292"/>
                <a:gd name="T71" fmla="*/ 9 h 30"/>
                <a:gd name="T72" fmla="*/ 122 w 292"/>
                <a:gd name="T73" fmla="*/ 28 h 30"/>
                <a:gd name="T74" fmla="*/ 126 w 292"/>
                <a:gd name="T75" fmla="*/ 8 h 30"/>
                <a:gd name="T76" fmla="*/ 131 w 292"/>
                <a:gd name="T77" fmla="*/ 1 h 30"/>
                <a:gd name="T78" fmla="*/ 129 w 292"/>
                <a:gd name="T79" fmla="*/ 27 h 30"/>
                <a:gd name="T80" fmla="*/ 108 w 292"/>
                <a:gd name="T81" fmla="*/ 29 h 30"/>
                <a:gd name="T82" fmla="*/ 95 w 292"/>
                <a:gd name="T83" fmla="*/ 23 h 30"/>
                <a:gd name="T84" fmla="*/ 95 w 292"/>
                <a:gd name="T85" fmla="*/ 19 h 30"/>
                <a:gd name="T86" fmla="*/ 84 w 292"/>
                <a:gd name="T87" fmla="*/ 11 h 30"/>
                <a:gd name="T88" fmla="*/ 95 w 292"/>
                <a:gd name="T89" fmla="*/ 17 h 30"/>
                <a:gd name="T90" fmla="*/ 95 w 292"/>
                <a:gd name="T91" fmla="*/ 27 h 30"/>
                <a:gd name="T92" fmla="*/ 99 w 292"/>
                <a:gd name="T93" fmla="*/ 17 h 30"/>
                <a:gd name="T94" fmla="*/ 76 w 292"/>
                <a:gd name="T95" fmla="*/ 19 h 30"/>
                <a:gd name="T96" fmla="*/ 64 w 292"/>
                <a:gd name="T97" fmla="*/ 18 h 30"/>
                <a:gd name="T98" fmla="*/ 64 w 292"/>
                <a:gd name="T99" fmla="*/ 26 h 30"/>
                <a:gd name="T100" fmla="*/ 71 w 292"/>
                <a:gd name="T101" fmla="*/ 9 h 30"/>
                <a:gd name="T102" fmla="*/ 61 w 292"/>
                <a:gd name="T103" fmla="*/ 0 h 30"/>
                <a:gd name="T104" fmla="*/ 46 w 292"/>
                <a:gd name="T105" fmla="*/ 27 h 30"/>
                <a:gd name="T106" fmla="*/ 37 w 292"/>
                <a:gd name="T107" fmla="*/ 19 h 30"/>
                <a:gd name="T108" fmla="*/ 28 w 292"/>
                <a:gd name="T109" fmla="*/ 29 h 30"/>
                <a:gd name="T110" fmla="*/ 28 w 292"/>
                <a:gd name="T111" fmla="*/ 29 h 30"/>
                <a:gd name="T112" fmla="*/ 19 w 292"/>
                <a:gd name="T113" fmla="*/ 18 h 30"/>
                <a:gd name="T114" fmla="*/ 15 w 292"/>
                <a:gd name="T115" fmla="*/ 4 h 30"/>
                <a:gd name="T116" fmla="*/ 0 w 292"/>
                <a:gd name="T117" fmla="*/ 16 h 30"/>
                <a:gd name="T118" fmla="*/ 23 w 292"/>
                <a:gd name="T119" fmla="*/ 1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2" h="30">
                  <a:moveTo>
                    <a:pt x="279" y="28"/>
                  </a:moveTo>
                  <a:cubicBezTo>
                    <a:pt x="280" y="29"/>
                    <a:pt x="282" y="30"/>
                    <a:pt x="285" y="30"/>
                  </a:cubicBezTo>
                  <a:cubicBezTo>
                    <a:pt x="289" y="30"/>
                    <a:pt x="292" y="27"/>
                    <a:pt x="292" y="24"/>
                  </a:cubicBezTo>
                  <a:cubicBezTo>
                    <a:pt x="292" y="21"/>
                    <a:pt x="290" y="19"/>
                    <a:pt x="287" y="18"/>
                  </a:cubicBezTo>
                  <a:cubicBezTo>
                    <a:pt x="284" y="17"/>
                    <a:pt x="283" y="16"/>
                    <a:pt x="283" y="14"/>
                  </a:cubicBezTo>
                  <a:cubicBezTo>
                    <a:pt x="283" y="13"/>
                    <a:pt x="284" y="12"/>
                    <a:pt x="286" y="12"/>
                  </a:cubicBezTo>
                  <a:cubicBezTo>
                    <a:pt x="288" y="12"/>
                    <a:pt x="290" y="12"/>
                    <a:pt x="290" y="13"/>
                  </a:cubicBezTo>
                  <a:cubicBezTo>
                    <a:pt x="291" y="10"/>
                    <a:pt x="291" y="10"/>
                    <a:pt x="291" y="10"/>
                  </a:cubicBezTo>
                  <a:cubicBezTo>
                    <a:pt x="290" y="9"/>
                    <a:pt x="288" y="9"/>
                    <a:pt x="286" y="9"/>
                  </a:cubicBezTo>
                  <a:cubicBezTo>
                    <a:pt x="282" y="9"/>
                    <a:pt x="279" y="11"/>
                    <a:pt x="279" y="15"/>
                  </a:cubicBezTo>
                  <a:cubicBezTo>
                    <a:pt x="279" y="17"/>
                    <a:pt x="281" y="19"/>
                    <a:pt x="285" y="20"/>
                  </a:cubicBezTo>
                  <a:cubicBezTo>
                    <a:pt x="287" y="21"/>
                    <a:pt x="288" y="22"/>
                    <a:pt x="288" y="24"/>
                  </a:cubicBezTo>
                  <a:cubicBezTo>
                    <a:pt x="288" y="26"/>
                    <a:pt x="287" y="27"/>
                    <a:pt x="285" y="27"/>
                  </a:cubicBezTo>
                  <a:cubicBezTo>
                    <a:pt x="283" y="27"/>
                    <a:pt x="281" y="26"/>
                    <a:pt x="280" y="26"/>
                  </a:cubicBezTo>
                  <a:lnTo>
                    <a:pt x="279" y="28"/>
                  </a:lnTo>
                  <a:close/>
                  <a:moveTo>
                    <a:pt x="271" y="21"/>
                  </a:moveTo>
                  <a:cubicBezTo>
                    <a:pt x="271" y="21"/>
                    <a:pt x="270" y="22"/>
                    <a:pt x="270" y="22"/>
                  </a:cubicBezTo>
                  <a:cubicBezTo>
                    <a:pt x="270" y="25"/>
                    <a:pt x="267" y="27"/>
                    <a:pt x="265" y="27"/>
                  </a:cubicBezTo>
                  <a:cubicBezTo>
                    <a:pt x="261" y="27"/>
                    <a:pt x="259" y="23"/>
                    <a:pt x="259" y="19"/>
                  </a:cubicBezTo>
                  <a:cubicBezTo>
                    <a:pt x="259" y="15"/>
                    <a:pt x="261" y="12"/>
                    <a:pt x="265" y="12"/>
                  </a:cubicBezTo>
                  <a:cubicBezTo>
                    <a:pt x="268" y="12"/>
                    <a:pt x="270" y="14"/>
                    <a:pt x="270" y="16"/>
                  </a:cubicBezTo>
                  <a:cubicBezTo>
                    <a:pt x="270" y="16"/>
                    <a:pt x="271" y="17"/>
                    <a:pt x="271" y="17"/>
                  </a:cubicBezTo>
                  <a:lnTo>
                    <a:pt x="271" y="21"/>
                  </a:lnTo>
                  <a:close/>
                  <a:moveTo>
                    <a:pt x="271" y="0"/>
                  </a:moveTo>
                  <a:cubicBezTo>
                    <a:pt x="271" y="12"/>
                    <a:pt x="271" y="12"/>
                    <a:pt x="271" y="12"/>
                  </a:cubicBezTo>
                  <a:cubicBezTo>
                    <a:pt x="270" y="12"/>
                    <a:pt x="270" y="12"/>
                    <a:pt x="270" y="12"/>
                  </a:cubicBezTo>
                  <a:cubicBezTo>
                    <a:pt x="270" y="10"/>
                    <a:pt x="267" y="9"/>
                    <a:pt x="264" y="9"/>
                  </a:cubicBezTo>
                  <a:cubicBezTo>
                    <a:pt x="260" y="9"/>
                    <a:pt x="255" y="13"/>
                    <a:pt x="255" y="20"/>
                  </a:cubicBezTo>
                  <a:cubicBezTo>
                    <a:pt x="255" y="26"/>
                    <a:pt x="259" y="30"/>
                    <a:pt x="264" y="30"/>
                  </a:cubicBezTo>
                  <a:cubicBezTo>
                    <a:pt x="267" y="30"/>
                    <a:pt x="270" y="28"/>
                    <a:pt x="271" y="26"/>
                  </a:cubicBezTo>
                  <a:cubicBezTo>
                    <a:pt x="271" y="26"/>
                    <a:pt x="271" y="26"/>
                    <a:pt x="271" y="26"/>
                  </a:cubicBezTo>
                  <a:cubicBezTo>
                    <a:pt x="271" y="29"/>
                    <a:pt x="271" y="29"/>
                    <a:pt x="271" y="29"/>
                  </a:cubicBezTo>
                  <a:cubicBezTo>
                    <a:pt x="274" y="29"/>
                    <a:pt x="274" y="29"/>
                    <a:pt x="274" y="29"/>
                  </a:cubicBezTo>
                  <a:cubicBezTo>
                    <a:pt x="274" y="28"/>
                    <a:pt x="274" y="26"/>
                    <a:pt x="274" y="24"/>
                  </a:cubicBezTo>
                  <a:cubicBezTo>
                    <a:pt x="274" y="0"/>
                    <a:pt x="274" y="0"/>
                    <a:pt x="274" y="0"/>
                  </a:cubicBezTo>
                  <a:lnTo>
                    <a:pt x="271" y="0"/>
                  </a:lnTo>
                  <a:close/>
                  <a:moveTo>
                    <a:pt x="244" y="29"/>
                  </a:moveTo>
                  <a:cubicBezTo>
                    <a:pt x="247" y="29"/>
                    <a:pt x="247" y="29"/>
                    <a:pt x="247" y="29"/>
                  </a:cubicBezTo>
                  <a:cubicBezTo>
                    <a:pt x="247" y="19"/>
                    <a:pt x="247" y="19"/>
                    <a:pt x="247" y="19"/>
                  </a:cubicBezTo>
                  <a:cubicBezTo>
                    <a:pt x="247" y="18"/>
                    <a:pt x="247" y="17"/>
                    <a:pt x="247" y="17"/>
                  </a:cubicBezTo>
                  <a:cubicBezTo>
                    <a:pt x="248" y="14"/>
                    <a:pt x="250" y="12"/>
                    <a:pt x="252" y="12"/>
                  </a:cubicBezTo>
                  <a:cubicBezTo>
                    <a:pt x="253" y="12"/>
                    <a:pt x="253" y="12"/>
                    <a:pt x="254" y="12"/>
                  </a:cubicBezTo>
                  <a:cubicBezTo>
                    <a:pt x="254" y="9"/>
                    <a:pt x="254" y="9"/>
                    <a:pt x="254" y="9"/>
                  </a:cubicBezTo>
                  <a:cubicBezTo>
                    <a:pt x="253" y="9"/>
                    <a:pt x="253" y="9"/>
                    <a:pt x="253" y="9"/>
                  </a:cubicBezTo>
                  <a:cubicBezTo>
                    <a:pt x="250" y="9"/>
                    <a:pt x="248" y="11"/>
                    <a:pt x="247" y="13"/>
                  </a:cubicBezTo>
                  <a:cubicBezTo>
                    <a:pt x="247" y="13"/>
                    <a:pt x="247" y="13"/>
                    <a:pt x="247" y="13"/>
                  </a:cubicBezTo>
                  <a:cubicBezTo>
                    <a:pt x="247" y="9"/>
                    <a:pt x="247" y="9"/>
                    <a:pt x="247" y="9"/>
                  </a:cubicBezTo>
                  <a:cubicBezTo>
                    <a:pt x="243" y="9"/>
                    <a:pt x="243" y="9"/>
                    <a:pt x="243" y="9"/>
                  </a:cubicBezTo>
                  <a:cubicBezTo>
                    <a:pt x="244" y="11"/>
                    <a:pt x="244" y="13"/>
                    <a:pt x="244" y="16"/>
                  </a:cubicBezTo>
                  <a:lnTo>
                    <a:pt x="244" y="29"/>
                  </a:lnTo>
                  <a:close/>
                  <a:moveTo>
                    <a:pt x="234" y="23"/>
                  </a:moveTo>
                  <a:cubicBezTo>
                    <a:pt x="234" y="23"/>
                    <a:pt x="234" y="23"/>
                    <a:pt x="234" y="24"/>
                  </a:cubicBezTo>
                  <a:cubicBezTo>
                    <a:pt x="233" y="25"/>
                    <a:pt x="232" y="27"/>
                    <a:pt x="229" y="27"/>
                  </a:cubicBezTo>
                  <a:cubicBezTo>
                    <a:pt x="227" y="27"/>
                    <a:pt x="226" y="26"/>
                    <a:pt x="226" y="24"/>
                  </a:cubicBezTo>
                  <a:cubicBezTo>
                    <a:pt x="226" y="20"/>
                    <a:pt x="230" y="19"/>
                    <a:pt x="234" y="19"/>
                  </a:cubicBezTo>
                  <a:lnTo>
                    <a:pt x="234" y="23"/>
                  </a:lnTo>
                  <a:close/>
                  <a:moveTo>
                    <a:pt x="238" y="17"/>
                  </a:moveTo>
                  <a:cubicBezTo>
                    <a:pt x="238" y="13"/>
                    <a:pt x="236" y="9"/>
                    <a:pt x="230" y="9"/>
                  </a:cubicBezTo>
                  <a:cubicBezTo>
                    <a:pt x="228" y="9"/>
                    <a:pt x="225" y="10"/>
                    <a:pt x="223" y="11"/>
                  </a:cubicBezTo>
                  <a:cubicBezTo>
                    <a:pt x="224" y="13"/>
                    <a:pt x="224" y="13"/>
                    <a:pt x="224" y="13"/>
                  </a:cubicBezTo>
                  <a:cubicBezTo>
                    <a:pt x="226" y="12"/>
                    <a:pt x="228" y="12"/>
                    <a:pt x="230" y="12"/>
                  </a:cubicBezTo>
                  <a:cubicBezTo>
                    <a:pt x="234" y="11"/>
                    <a:pt x="234" y="15"/>
                    <a:pt x="234" y="16"/>
                  </a:cubicBezTo>
                  <a:cubicBezTo>
                    <a:pt x="234" y="17"/>
                    <a:pt x="234" y="17"/>
                    <a:pt x="234" y="17"/>
                  </a:cubicBezTo>
                  <a:cubicBezTo>
                    <a:pt x="226" y="16"/>
                    <a:pt x="222" y="19"/>
                    <a:pt x="222" y="24"/>
                  </a:cubicBezTo>
                  <a:cubicBezTo>
                    <a:pt x="222" y="27"/>
                    <a:pt x="224" y="30"/>
                    <a:pt x="228" y="30"/>
                  </a:cubicBezTo>
                  <a:cubicBezTo>
                    <a:pt x="231" y="30"/>
                    <a:pt x="233" y="28"/>
                    <a:pt x="234" y="27"/>
                  </a:cubicBezTo>
                  <a:cubicBezTo>
                    <a:pt x="234" y="27"/>
                    <a:pt x="234" y="27"/>
                    <a:pt x="234" y="27"/>
                  </a:cubicBezTo>
                  <a:cubicBezTo>
                    <a:pt x="235" y="29"/>
                    <a:pt x="235" y="29"/>
                    <a:pt x="235" y="29"/>
                  </a:cubicBezTo>
                  <a:cubicBezTo>
                    <a:pt x="238" y="29"/>
                    <a:pt x="238" y="29"/>
                    <a:pt x="238" y="29"/>
                  </a:cubicBezTo>
                  <a:cubicBezTo>
                    <a:pt x="238" y="28"/>
                    <a:pt x="238" y="26"/>
                    <a:pt x="238" y="25"/>
                  </a:cubicBezTo>
                  <a:lnTo>
                    <a:pt x="238" y="17"/>
                  </a:lnTo>
                  <a:close/>
                  <a:moveTo>
                    <a:pt x="214" y="21"/>
                  </a:moveTo>
                  <a:cubicBezTo>
                    <a:pt x="214" y="21"/>
                    <a:pt x="214" y="22"/>
                    <a:pt x="214" y="22"/>
                  </a:cubicBezTo>
                  <a:cubicBezTo>
                    <a:pt x="213" y="25"/>
                    <a:pt x="211" y="27"/>
                    <a:pt x="208" y="27"/>
                  </a:cubicBezTo>
                  <a:cubicBezTo>
                    <a:pt x="205" y="27"/>
                    <a:pt x="202" y="23"/>
                    <a:pt x="202" y="19"/>
                  </a:cubicBezTo>
                  <a:cubicBezTo>
                    <a:pt x="202" y="15"/>
                    <a:pt x="205" y="12"/>
                    <a:pt x="209" y="12"/>
                  </a:cubicBezTo>
                  <a:cubicBezTo>
                    <a:pt x="211" y="12"/>
                    <a:pt x="213" y="14"/>
                    <a:pt x="214" y="16"/>
                  </a:cubicBezTo>
                  <a:cubicBezTo>
                    <a:pt x="214" y="16"/>
                    <a:pt x="214" y="17"/>
                    <a:pt x="214" y="17"/>
                  </a:cubicBezTo>
                  <a:lnTo>
                    <a:pt x="214" y="21"/>
                  </a:lnTo>
                  <a:close/>
                  <a:moveTo>
                    <a:pt x="214" y="0"/>
                  </a:moveTo>
                  <a:cubicBezTo>
                    <a:pt x="214" y="12"/>
                    <a:pt x="214" y="12"/>
                    <a:pt x="214" y="12"/>
                  </a:cubicBezTo>
                  <a:cubicBezTo>
                    <a:pt x="214" y="12"/>
                    <a:pt x="214" y="12"/>
                    <a:pt x="214" y="12"/>
                  </a:cubicBezTo>
                  <a:cubicBezTo>
                    <a:pt x="213" y="10"/>
                    <a:pt x="211" y="9"/>
                    <a:pt x="208" y="9"/>
                  </a:cubicBezTo>
                  <a:cubicBezTo>
                    <a:pt x="203" y="9"/>
                    <a:pt x="199" y="13"/>
                    <a:pt x="199" y="20"/>
                  </a:cubicBezTo>
                  <a:cubicBezTo>
                    <a:pt x="199" y="26"/>
                    <a:pt x="203" y="30"/>
                    <a:pt x="207" y="30"/>
                  </a:cubicBezTo>
                  <a:cubicBezTo>
                    <a:pt x="211" y="30"/>
                    <a:pt x="213" y="28"/>
                    <a:pt x="214" y="26"/>
                  </a:cubicBezTo>
                  <a:cubicBezTo>
                    <a:pt x="214" y="26"/>
                    <a:pt x="214" y="26"/>
                    <a:pt x="214" y="26"/>
                  </a:cubicBezTo>
                  <a:cubicBezTo>
                    <a:pt x="214" y="29"/>
                    <a:pt x="214" y="29"/>
                    <a:pt x="214" y="29"/>
                  </a:cubicBezTo>
                  <a:cubicBezTo>
                    <a:pt x="218" y="29"/>
                    <a:pt x="218" y="29"/>
                    <a:pt x="218" y="29"/>
                  </a:cubicBezTo>
                  <a:cubicBezTo>
                    <a:pt x="218" y="28"/>
                    <a:pt x="218" y="26"/>
                    <a:pt x="218" y="24"/>
                  </a:cubicBezTo>
                  <a:cubicBezTo>
                    <a:pt x="218" y="0"/>
                    <a:pt x="218" y="0"/>
                    <a:pt x="218" y="0"/>
                  </a:cubicBezTo>
                  <a:lnTo>
                    <a:pt x="214" y="0"/>
                  </a:lnTo>
                  <a:close/>
                  <a:moveTo>
                    <a:pt x="177" y="29"/>
                  </a:moveTo>
                  <a:cubicBezTo>
                    <a:pt x="181" y="29"/>
                    <a:pt x="181" y="29"/>
                    <a:pt x="181" y="29"/>
                  </a:cubicBezTo>
                  <a:cubicBezTo>
                    <a:pt x="181" y="17"/>
                    <a:pt x="181" y="17"/>
                    <a:pt x="181" y="17"/>
                  </a:cubicBezTo>
                  <a:cubicBezTo>
                    <a:pt x="181" y="17"/>
                    <a:pt x="181" y="16"/>
                    <a:pt x="181" y="16"/>
                  </a:cubicBezTo>
                  <a:cubicBezTo>
                    <a:pt x="182" y="14"/>
                    <a:pt x="184" y="12"/>
                    <a:pt x="186" y="12"/>
                  </a:cubicBezTo>
                  <a:cubicBezTo>
                    <a:pt x="189" y="12"/>
                    <a:pt x="191" y="15"/>
                    <a:pt x="191" y="18"/>
                  </a:cubicBezTo>
                  <a:cubicBezTo>
                    <a:pt x="191" y="29"/>
                    <a:pt x="191" y="29"/>
                    <a:pt x="191" y="29"/>
                  </a:cubicBezTo>
                  <a:cubicBezTo>
                    <a:pt x="194" y="29"/>
                    <a:pt x="194" y="29"/>
                    <a:pt x="194" y="29"/>
                  </a:cubicBezTo>
                  <a:cubicBezTo>
                    <a:pt x="194" y="17"/>
                    <a:pt x="194" y="17"/>
                    <a:pt x="194" y="17"/>
                  </a:cubicBezTo>
                  <a:cubicBezTo>
                    <a:pt x="194" y="10"/>
                    <a:pt x="190" y="9"/>
                    <a:pt x="187" y="9"/>
                  </a:cubicBezTo>
                  <a:cubicBezTo>
                    <a:pt x="184" y="9"/>
                    <a:pt x="182" y="11"/>
                    <a:pt x="181" y="13"/>
                  </a:cubicBezTo>
                  <a:cubicBezTo>
                    <a:pt x="180" y="13"/>
                    <a:pt x="180" y="13"/>
                    <a:pt x="180" y="13"/>
                  </a:cubicBezTo>
                  <a:cubicBezTo>
                    <a:pt x="180" y="9"/>
                    <a:pt x="180" y="9"/>
                    <a:pt x="180" y="9"/>
                  </a:cubicBezTo>
                  <a:cubicBezTo>
                    <a:pt x="177" y="9"/>
                    <a:pt x="177" y="9"/>
                    <a:pt x="177" y="9"/>
                  </a:cubicBezTo>
                  <a:cubicBezTo>
                    <a:pt x="177" y="11"/>
                    <a:pt x="177" y="13"/>
                    <a:pt x="177" y="15"/>
                  </a:cubicBezTo>
                  <a:lnTo>
                    <a:pt x="177" y="29"/>
                  </a:lnTo>
                  <a:close/>
                  <a:moveTo>
                    <a:pt x="168" y="23"/>
                  </a:moveTo>
                  <a:cubicBezTo>
                    <a:pt x="168" y="23"/>
                    <a:pt x="168" y="23"/>
                    <a:pt x="168" y="24"/>
                  </a:cubicBezTo>
                  <a:cubicBezTo>
                    <a:pt x="167" y="25"/>
                    <a:pt x="165" y="27"/>
                    <a:pt x="163" y="27"/>
                  </a:cubicBezTo>
                  <a:cubicBezTo>
                    <a:pt x="161" y="27"/>
                    <a:pt x="159" y="26"/>
                    <a:pt x="159" y="24"/>
                  </a:cubicBezTo>
                  <a:cubicBezTo>
                    <a:pt x="159" y="20"/>
                    <a:pt x="164" y="19"/>
                    <a:pt x="168" y="19"/>
                  </a:cubicBezTo>
                  <a:lnTo>
                    <a:pt x="168" y="23"/>
                  </a:lnTo>
                  <a:close/>
                  <a:moveTo>
                    <a:pt x="171" y="17"/>
                  </a:moveTo>
                  <a:cubicBezTo>
                    <a:pt x="171" y="13"/>
                    <a:pt x="170" y="9"/>
                    <a:pt x="164" y="9"/>
                  </a:cubicBezTo>
                  <a:cubicBezTo>
                    <a:pt x="161" y="9"/>
                    <a:pt x="159" y="10"/>
                    <a:pt x="157" y="11"/>
                  </a:cubicBezTo>
                  <a:cubicBezTo>
                    <a:pt x="158" y="13"/>
                    <a:pt x="158" y="13"/>
                    <a:pt x="158" y="13"/>
                  </a:cubicBezTo>
                  <a:cubicBezTo>
                    <a:pt x="159" y="12"/>
                    <a:pt x="161" y="12"/>
                    <a:pt x="163" y="12"/>
                  </a:cubicBezTo>
                  <a:cubicBezTo>
                    <a:pt x="167" y="11"/>
                    <a:pt x="168" y="15"/>
                    <a:pt x="168" y="16"/>
                  </a:cubicBezTo>
                  <a:cubicBezTo>
                    <a:pt x="168" y="17"/>
                    <a:pt x="168" y="17"/>
                    <a:pt x="168" y="17"/>
                  </a:cubicBezTo>
                  <a:cubicBezTo>
                    <a:pt x="160" y="16"/>
                    <a:pt x="156" y="19"/>
                    <a:pt x="156" y="24"/>
                  </a:cubicBezTo>
                  <a:cubicBezTo>
                    <a:pt x="156" y="27"/>
                    <a:pt x="158" y="30"/>
                    <a:pt x="162" y="30"/>
                  </a:cubicBezTo>
                  <a:cubicBezTo>
                    <a:pt x="165" y="30"/>
                    <a:pt x="167" y="28"/>
                    <a:pt x="168" y="27"/>
                  </a:cubicBezTo>
                  <a:cubicBezTo>
                    <a:pt x="168" y="27"/>
                    <a:pt x="168" y="27"/>
                    <a:pt x="168" y="27"/>
                  </a:cubicBezTo>
                  <a:cubicBezTo>
                    <a:pt x="168" y="29"/>
                    <a:pt x="168" y="29"/>
                    <a:pt x="168" y="29"/>
                  </a:cubicBezTo>
                  <a:cubicBezTo>
                    <a:pt x="172" y="29"/>
                    <a:pt x="172" y="29"/>
                    <a:pt x="172" y="29"/>
                  </a:cubicBezTo>
                  <a:cubicBezTo>
                    <a:pt x="171" y="28"/>
                    <a:pt x="171" y="26"/>
                    <a:pt x="171" y="25"/>
                  </a:cubicBezTo>
                  <a:lnTo>
                    <a:pt x="171" y="17"/>
                  </a:lnTo>
                  <a:close/>
                  <a:moveTo>
                    <a:pt x="144" y="5"/>
                  </a:moveTo>
                  <a:cubicBezTo>
                    <a:pt x="144" y="9"/>
                    <a:pt x="144" y="9"/>
                    <a:pt x="144" y="9"/>
                  </a:cubicBezTo>
                  <a:cubicBezTo>
                    <a:pt x="141" y="9"/>
                    <a:pt x="141" y="9"/>
                    <a:pt x="141" y="9"/>
                  </a:cubicBezTo>
                  <a:cubicBezTo>
                    <a:pt x="141" y="12"/>
                    <a:pt x="141" y="12"/>
                    <a:pt x="141" y="12"/>
                  </a:cubicBezTo>
                  <a:cubicBezTo>
                    <a:pt x="144" y="12"/>
                    <a:pt x="144" y="12"/>
                    <a:pt x="144" y="12"/>
                  </a:cubicBezTo>
                  <a:cubicBezTo>
                    <a:pt x="144" y="23"/>
                    <a:pt x="144" y="23"/>
                    <a:pt x="144" y="23"/>
                  </a:cubicBezTo>
                  <a:cubicBezTo>
                    <a:pt x="144" y="25"/>
                    <a:pt x="145" y="27"/>
                    <a:pt x="146" y="28"/>
                  </a:cubicBezTo>
                  <a:cubicBezTo>
                    <a:pt x="147" y="29"/>
                    <a:pt x="148" y="30"/>
                    <a:pt x="150" y="30"/>
                  </a:cubicBezTo>
                  <a:cubicBezTo>
                    <a:pt x="151" y="30"/>
                    <a:pt x="152" y="30"/>
                    <a:pt x="153" y="29"/>
                  </a:cubicBezTo>
                  <a:cubicBezTo>
                    <a:pt x="153" y="27"/>
                    <a:pt x="153" y="27"/>
                    <a:pt x="153" y="27"/>
                  </a:cubicBezTo>
                  <a:cubicBezTo>
                    <a:pt x="152" y="27"/>
                    <a:pt x="152" y="27"/>
                    <a:pt x="151" y="27"/>
                  </a:cubicBezTo>
                  <a:cubicBezTo>
                    <a:pt x="149" y="27"/>
                    <a:pt x="148" y="25"/>
                    <a:pt x="148" y="23"/>
                  </a:cubicBezTo>
                  <a:cubicBezTo>
                    <a:pt x="148" y="12"/>
                    <a:pt x="148" y="12"/>
                    <a:pt x="148" y="12"/>
                  </a:cubicBezTo>
                  <a:cubicBezTo>
                    <a:pt x="153" y="12"/>
                    <a:pt x="153" y="12"/>
                    <a:pt x="153" y="12"/>
                  </a:cubicBezTo>
                  <a:cubicBezTo>
                    <a:pt x="153" y="9"/>
                    <a:pt x="153" y="9"/>
                    <a:pt x="153" y="9"/>
                  </a:cubicBezTo>
                  <a:cubicBezTo>
                    <a:pt x="148" y="9"/>
                    <a:pt x="148" y="9"/>
                    <a:pt x="148" y="9"/>
                  </a:cubicBezTo>
                  <a:cubicBezTo>
                    <a:pt x="148" y="4"/>
                    <a:pt x="148" y="4"/>
                    <a:pt x="148" y="4"/>
                  </a:cubicBezTo>
                  <a:lnTo>
                    <a:pt x="144" y="5"/>
                  </a:lnTo>
                  <a:close/>
                  <a:moveTo>
                    <a:pt x="122" y="28"/>
                  </a:moveTo>
                  <a:cubicBezTo>
                    <a:pt x="123" y="29"/>
                    <a:pt x="126" y="30"/>
                    <a:pt x="129" y="30"/>
                  </a:cubicBezTo>
                  <a:cubicBezTo>
                    <a:pt x="136" y="30"/>
                    <a:pt x="139" y="26"/>
                    <a:pt x="139" y="22"/>
                  </a:cubicBezTo>
                  <a:cubicBezTo>
                    <a:pt x="139" y="18"/>
                    <a:pt x="136" y="15"/>
                    <a:pt x="132" y="13"/>
                  </a:cubicBezTo>
                  <a:cubicBezTo>
                    <a:pt x="128" y="12"/>
                    <a:pt x="126" y="11"/>
                    <a:pt x="126" y="8"/>
                  </a:cubicBezTo>
                  <a:cubicBezTo>
                    <a:pt x="126" y="6"/>
                    <a:pt x="128" y="4"/>
                    <a:pt x="131" y="4"/>
                  </a:cubicBezTo>
                  <a:cubicBezTo>
                    <a:pt x="134" y="4"/>
                    <a:pt x="136" y="5"/>
                    <a:pt x="137" y="5"/>
                  </a:cubicBezTo>
                  <a:cubicBezTo>
                    <a:pt x="138" y="2"/>
                    <a:pt x="138" y="2"/>
                    <a:pt x="138" y="2"/>
                  </a:cubicBezTo>
                  <a:cubicBezTo>
                    <a:pt x="136" y="2"/>
                    <a:pt x="134" y="1"/>
                    <a:pt x="131" y="1"/>
                  </a:cubicBezTo>
                  <a:cubicBezTo>
                    <a:pt x="126" y="1"/>
                    <a:pt x="122" y="4"/>
                    <a:pt x="122" y="8"/>
                  </a:cubicBezTo>
                  <a:cubicBezTo>
                    <a:pt x="122" y="12"/>
                    <a:pt x="125" y="15"/>
                    <a:pt x="130" y="16"/>
                  </a:cubicBezTo>
                  <a:cubicBezTo>
                    <a:pt x="134" y="18"/>
                    <a:pt x="135" y="19"/>
                    <a:pt x="135" y="22"/>
                  </a:cubicBezTo>
                  <a:cubicBezTo>
                    <a:pt x="135" y="25"/>
                    <a:pt x="133" y="27"/>
                    <a:pt x="129" y="27"/>
                  </a:cubicBezTo>
                  <a:cubicBezTo>
                    <a:pt x="127" y="27"/>
                    <a:pt x="124" y="26"/>
                    <a:pt x="123" y="25"/>
                  </a:cubicBezTo>
                  <a:lnTo>
                    <a:pt x="122" y="28"/>
                  </a:lnTo>
                  <a:close/>
                  <a:moveTo>
                    <a:pt x="105" y="29"/>
                  </a:moveTo>
                  <a:cubicBezTo>
                    <a:pt x="108" y="29"/>
                    <a:pt x="108" y="29"/>
                    <a:pt x="108" y="29"/>
                  </a:cubicBezTo>
                  <a:cubicBezTo>
                    <a:pt x="108" y="0"/>
                    <a:pt x="108" y="0"/>
                    <a:pt x="108" y="0"/>
                  </a:cubicBezTo>
                  <a:cubicBezTo>
                    <a:pt x="105" y="0"/>
                    <a:pt x="105" y="0"/>
                    <a:pt x="105" y="0"/>
                  </a:cubicBezTo>
                  <a:lnTo>
                    <a:pt x="105" y="29"/>
                  </a:lnTo>
                  <a:close/>
                  <a:moveTo>
                    <a:pt x="95" y="23"/>
                  </a:moveTo>
                  <a:cubicBezTo>
                    <a:pt x="95" y="23"/>
                    <a:pt x="95" y="23"/>
                    <a:pt x="95" y="24"/>
                  </a:cubicBezTo>
                  <a:cubicBezTo>
                    <a:pt x="94" y="25"/>
                    <a:pt x="93" y="27"/>
                    <a:pt x="90" y="27"/>
                  </a:cubicBezTo>
                  <a:cubicBezTo>
                    <a:pt x="88" y="27"/>
                    <a:pt x="87" y="26"/>
                    <a:pt x="87" y="24"/>
                  </a:cubicBezTo>
                  <a:cubicBezTo>
                    <a:pt x="87" y="20"/>
                    <a:pt x="91" y="19"/>
                    <a:pt x="95" y="19"/>
                  </a:cubicBezTo>
                  <a:lnTo>
                    <a:pt x="95" y="23"/>
                  </a:lnTo>
                  <a:close/>
                  <a:moveTo>
                    <a:pt x="99" y="17"/>
                  </a:moveTo>
                  <a:cubicBezTo>
                    <a:pt x="99" y="13"/>
                    <a:pt x="97" y="9"/>
                    <a:pt x="91" y="9"/>
                  </a:cubicBezTo>
                  <a:cubicBezTo>
                    <a:pt x="88" y="9"/>
                    <a:pt x="86" y="10"/>
                    <a:pt x="84" y="11"/>
                  </a:cubicBezTo>
                  <a:cubicBezTo>
                    <a:pt x="85" y="13"/>
                    <a:pt x="85" y="13"/>
                    <a:pt x="85" y="13"/>
                  </a:cubicBezTo>
                  <a:cubicBezTo>
                    <a:pt x="87" y="12"/>
                    <a:pt x="89" y="12"/>
                    <a:pt x="90" y="12"/>
                  </a:cubicBezTo>
                  <a:cubicBezTo>
                    <a:pt x="95" y="11"/>
                    <a:pt x="95" y="15"/>
                    <a:pt x="95" y="16"/>
                  </a:cubicBezTo>
                  <a:cubicBezTo>
                    <a:pt x="95" y="17"/>
                    <a:pt x="95" y="17"/>
                    <a:pt x="95" y="17"/>
                  </a:cubicBezTo>
                  <a:cubicBezTo>
                    <a:pt x="87" y="16"/>
                    <a:pt x="83" y="19"/>
                    <a:pt x="83" y="24"/>
                  </a:cubicBezTo>
                  <a:cubicBezTo>
                    <a:pt x="83" y="27"/>
                    <a:pt x="85" y="30"/>
                    <a:pt x="89" y="30"/>
                  </a:cubicBezTo>
                  <a:cubicBezTo>
                    <a:pt x="92" y="30"/>
                    <a:pt x="94" y="28"/>
                    <a:pt x="95" y="27"/>
                  </a:cubicBezTo>
                  <a:cubicBezTo>
                    <a:pt x="95" y="27"/>
                    <a:pt x="95" y="27"/>
                    <a:pt x="95" y="27"/>
                  </a:cubicBezTo>
                  <a:cubicBezTo>
                    <a:pt x="96" y="29"/>
                    <a:pt x="96" y="29"/>
                    <a:pt x="96" y="29"/>
                  </a:cubicBezTo>
                  <a:cubicBezTo>
                    <a:pt x="99" y="29"/>
                    <a:pt x="99" y="29"/>
                    <a:pt x="99" y="29"/>
                  </a:cubicBezTo>
                  <a:cubicBezTo>
                    <a:pt x="99" y="28"/>
                    <a:pt x="99" y="26"/>
                    <a:pt x="99" y="25"/>
                  </a:cubicBezTo>
                  <a:lnTo>
                    <a:pt x="99" y="17"/>
                  </a:lnTo>
                  <a:close/>
                  <a:moveTo>
                    <a:pt x="64" y="18"/>
                  </a:moveTo>
                  <a:cubicBezTo>
                    <a:pt x="64" y="17"/>
                    <a:pt x="65" y="17"/>
                    <a:pt x="65" y="16"/>
                  </a:cubicBezTo>
                  <a:cubicBezTo>
                    <a:pt x="65" y="13"/>
                    <a:pt x="68" y="12"/>
                    <a:pt x="70" y="12"/>
                  </a:cubicBezTo>
                  <a:cubicBezTo>
                    <a:pt x="74" y="12"/>
                    <a:pt x="76" y="15"/>
                    <a:pt x="76" y="19"/>
                  </a:cubicBezTo>
                  <a:cubicBezTo>
                    <a:pt x="76" y="24"/>
                    <a:pt x="74" y="27"/>
                    <a:pt x="70" y="27"/>
                  </a:cubicBezTo>
                  <a:cubicBezTo>
                    <a:pt x="67" y="27"/>
                    <a:pt x="65" y="25"/>
                    <a:pt x="65" y="23"/>
                  </a:cubicBezTo>
                  <a:cubicBezTo>
                    <a:pt x="65" y="22"/>
                    <a:pt x="64" y="22"/>
                    <a:pt x="64" y="21"/>
                  </a:cubicBezTo>
                  <a:lnTo>
                    <a:pt x="64" y="18"/>
                  </a:lnTo>
                  <a:close/>
                  <a:moveTo>
                    <a:pt x="61" y="24"/>
                  </a:moveTo>
                  <a:cubicBezTo>
                    <a:pt x="61" y="26"/>
                    <a:pt x="61" y="28"/>
                    <a:pt x="61" y="29"/>
                  </a:cubicBezTo>
                  <a:cubicBezTo>
                    <a:pt x="64" y="29"/>
                    <a:pt x="64" y="29"/>
                    <a:pt x="64" y="29"/>
                  </a:cubicBezTo>
                  <a:cubicBezTo>
                    <a:pt x="64" y="26"/>
                    <a:pt x="64" y="26"/>
                    <a:pt x="64" y="26"/>
                  </a:cubicBezTo>
                  <a:cubicBezTo>
                    <a:pt x="64" y="26"/>
                    <a:pt x="64" y="26"/>
                    <a:pt x="64" y="26"/>
                  </a:cubicBezTo>
                  <a:cubicBezTo>
                    <a:pt x="66" y="29"/>
                    <a:pt x="68" y="30"/>
                    <a:pt x="71" y="30"/>
                  </a:cubicBezTo>
                  <a:cubicBezTo>
                    <a:pt x="75" y="30"/>
                    <a:pt x="80" y="26"/>
                    <a:pt x="80" y="19"/>
                  </a:cubicBezTo>
                  <a:cubicBezTo>
                    <a:pt x="80" y="13"/>
                    <a:pt x="76" y="9"/>
                    <a:pt x="71" y="9"/>
                  </a:cubicBezTo>
                  <a:cubicBezTo>
                    <a:pt x="68" y="9"/>
                    <a:pt x="66" y="10"/>
                    <a:pt x="65" y="12"/>
                  </a:cubicBezTo>
                  <a:cubicBezTo>
                    <a:pt x="64" y="12"/>
                    <a:pt x="64" y="12"/>
                    <a:pt x="64" y="12"/>
                  </a:cubicBezTo>
                  <a:cubicBezTo>
                    <a:pt x="64" y="0"/>
                    <a:pt x="64" y="0"/>
                    <a:pt x="64" y="0"/>
                  </a:cubicBezTo>
                  <a:cubicBezTo>
                    <a:pt x="61" y="0"/>
                    <a:pt x="61" y="0"/>
                    <a:pt x="61" y="0"/>
                  </a:cubicBezTo>
                  <a:lnTo>
                    <a:pt x="61" y="24"/>
                  </a:lnTo>
                  <a:close/>
                  <a:moveTo>
                    <a:pt x="47" y="12"/>
                  </a:moveTo>
                  <a:cubicBezTo>
                    <a:pt x="51" y="12"/>
                    <a:pt x="53" y="16"/>
                    <a:pt x="53" y="19"/>
                  </a:cubicBezTo>
                  <a:cubicBezTo>
                    <a:pt x="53" y="24"/>
                    <a:pt x="50" y="27"/>
                    <a:pt x="46" y="27"/>
                  </a:cubicBezTo>
                  <a:cubicBezTo>
                    <a:pt x="43" y="27"/>
                    <a:pt x="40" y="24"/>
                    <a:pt x="40" y="19"/>
                  </a:cubicBezTo>
                  <a:cubicBezTo>
                    <a:pt x="40" y="16"/>
                    <a:pt x="42" y="12"/>
                    <a:pt x="47" y="12"/>
                  </a:cubicBezTo>
                  <a:moveTo>
                    <a:pt x="47" y="9"/>
                  </a:moveTo>
                  <a:cubicBezTo>
                    <a:pt x="41" y="9"/>
                    <a:pt x="37" y="13"/>
                    <a:pt x="37" y="19"/>
                  </a:cubicBezTo>
                  <a:cubicBezTo>
                    <a:pt x="37" y="26"/>
                    <a:pt x="41" y="30"/>
                    <a:pt x="46" y="30"/>
                  </a:cubicBezTo>
                  <a:cubicBezTo>
                    <a:pt x="51" y="30"/>
                    <a:pt x="56" y="27"/>
                    <a:pt x="56" y="19"/>
                  </a:cubicBezTo>
                  <a:cubicBezTo>
                    <a:pt x="56" y="13"/>
                    <a:pt x="52" y="9"/>
                    <a:pt x="47" y="9"/>
                  </a:cubicBezTo>
                  <a:moveTo>
                    <a:pt x="28" y="29"/>
                  </a:moveTo>
                  <a:cubicBezTo>
                    <a:pt x="32" y="29"/>
                    <a:pt x="32" y="29"/>
                    <a:pt x="32" y="29"/>
                  </a:cubicBezTo>
                  <a:cubicBezTo>
                    <a:pt x="32" y="0"/>
                    <a:pt x="32" y="0"/>
                    <a:pt x="32" y="0"/>
                  </a:cubicBezTo>
                  <a:cubicBezTo>
                    <a:pt x="28" y="0"/>
                    <a:pt x="28" y="0"/>
                    <a:pt x="28" y="0"/>
                  </a:cubicBezTo>
                  <a:lnTo>
                    <a:pt x="28" y="29"/>
                  </a:lnTo>
                  <a:close/>
                  <a:moveTo>
                    <a:pt x="23" y="15"/>
                  </a:moveTo>
                  <a:cubicBezTo>
                    <a:pt x="14" y="15"/>
                    <a:pt x="14" y="15"/>
                    <a:pt x="14" y="15"/>
                  </a:cubicBezTo>
                  <a:cubicBezTo>
                    <a:pt x="14" y="18"/>
                    <a:pt x="14" y="18"/>
                    <a:pt x="14" y="18"/>
                  </a:cubicBezTo>
                  <a:cubicBezTo>
                    <a:pt x="19" y="18"/>
                    <a:pt x="19" y="18"/>
                    <a:pt x="19" y="18"/>
                  </a:cubicBezTo>
                  <a:cubicBezTo>
                    <a:pt x="19" y="26"/>
                    <a:pt x="19" y="26"/>
                    <a:pt x="19" y="26"/>
                  </a:cubicBezTo>
                  <a:cubicBezTo>
                    <a:pt x="19" y="26"/>
                    <a:pt x="17" y="27"/>
                    <a:pt x="15" y="27"/>
                  </a:cubicBezTo>
                  <a:cubicBezTo>
                    <a:pt x="8" y="27"/>
                    <a:pt x="4" y="22"/>
                    <a:pt x="4" y="15"/>
                  </a:cubicBezTo>
                  <a:cubicBezTo>
                    <a:pt x="4" y="8"/>
                    <a:pt x="8" y="4"/>
                    <a:pt x="15" y="4"/>
                  </a:cubicBezTo>
                  <a:cubicBezTo>
                    <a:pt x="18" y="4"/>
                    <a:pt x="20" y="5"/>
                    <a:pt x="21" y="5"/>
                  </a:cubicBezTo>
                  <a:cubicBezTo>
                    <a:pt x="22" y="2"/>
                    <a:pt x="22" y="2"/>
                    <a:pt x="22" y="2"/>
                  </a:cubicBezTo>
                  <a:cubicBezTo>
                    <a:pt x="21" y="2"/>
                    <a:pt x="18" y="1"/>
                    <a:pt x="15" y="1"/>
                  </a:cubicBezTo>
                  <a:cubicBezTo>
                    <a:pt x="6" y="1"/>
                    <a:pt x="0" y="7"/>
                    <a:pt x="0" y="16"/>
                  </a:cubicBezTo>
                  <a:cubicBezTo>
                    <a:pt x="0" y="20"/>
                    <a:pt x="1" y="24"/>
                    <a:pt x="4" y="26"/>
                  </a:cubicBezTo>
                  <a:cubicBezTo>
                    <a:pt x="7" y="29"/>
                    <a:pt x="10" y="30"/>
                    <a:pt x="14" y="30"/>
                  </a:cubicBezTo>
                  <a:cubicBezTo>
                    <a:pt x="18" y="30"/>
                    <a:pt x="21" y="29"/>
                    <a:pt x="23" y="28"/>
                  </a:cubicBezTo>
                  <a:lnTo>
                    <a:pt x="23" y="15"/>
                  </a:lnTo>
                  <a:close/>
                </a:path>
              </a:pathLst>
            </a:custGeom>
            <a:solidFill>
              <a:srgbClr val="F97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48" name="Oval 19"/>
            <p:cNvSpPr>
              <a:spLocks noChangeArrowheads="1"/>
            </p:cNvSpPr>
            <p:nvPr/>
          </p:nvSpPr>
          <p:spPr bwMode="auto">
            <a:xfrm>
              <a:off x="2106613" y="6626225"/>
              <a:ext cx="15875" cy="15875"/>
            </a:xfrm>
            <a:prstGeom prst="ellipse">
              <a:avLst/>
            </a:prstGeom>
            <a:solidFill>
              <a:srgbClr val="F97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grpSp>
      <p:grpSp>
        <p:nvGrpSpPr>
          <p:cNvPr id="69" name="Gruppieren 68"/>
          <p:cNvGrpSpPr/>
          <p:nvPr userDrawn="1"/>
        </p:nvGrpSpPr>
        <p:grpSpPr>
          <a:xfrm>
            <a:off x="407988" y="6543675"/>
            <a:ext cx="3051175" cy="98425"/>
            <a:chOff x="407988" y="6543675"/>
            <a:chExt cx="3051175" cy="98425"/>
          </a:xfrm>
        </p:grpSpPr>
        <p:sp>
          <p:nvSpPr>
            <p:cNvPr id="70" name="Rectangle 11"/>
            <p:cNvSpPr>
              <a:spLocks noChangeArrowheads="1"/>
            </p:cNvSpPr>
            <p:nvPr/>
          </p:nvSpPr>
          <p:spPr bwMode="auto">
            <a:xfrm>
              <a:off x="407988" y="6543675"/>
              <a:ext cx="96838" cy="98425"/>
            </a:xfrm>
            <a:prstGeom prst="rect">
              <a:avLst/>
            </a:prstGeom>
            <a:solidFill>
              <a:srgbClr val="0A1B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71" name="Rectangle 12"/>
            <p:cNvSpPr>
              <a:spLocks noChangeArrowheads="1"/>
            </p:cNvSpPr>
            <p:nvPr/>
          </p:nvSpPr>
          <p:spPr bwMode="auto">
            <a:xfrm>
              <a:off x="530225" y="6543675"/>
              <a:ext cx="73025" cy="98425"/>
            </a:xfrm>
            <a:prstGeom prst="rect">
              <a:avLst/>
            </a:prstGeom>
            <a:solidFill>
              <a:srgbClr val="7E84A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72" name="Rectangle 13"/>
            <p:cNvSpPr>
              <a:spLocks noChangeArrowheads="1"/>
            </p:cNvSpPr>
            <p:nvPr/>
          </p:nvSpPr>
          <p:spPr bwMode="auto">
            <a:xfrm>
              <a:off x="650875" y="6543675"/>
              <a:ext cx="50800" cy="98425"/>
            </a:xfrm>
            <a:prstGeom prst="rect">
              <a:avLst/>
            </a:prstGeom>
            <a:solidFill>
              <a:srgbClr val="ACB0C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73" name="Rectangle 14"/>
            <p:cNvSpPr>
              <a:spLocks noChangeArrowheads="1"/>
            </p:cNvSpPr>
            <p:nvPr/>
          </p:nvSpPr>
          <p:spPr bwMode="auto">
            <a:xfrm>
              <a:off x="774700" y="6543675"/>
              <a:ext cx="23813" cy="98425"/>
            </a:xfrm>
            <a:prstGeom prst="rect">
              <a:avLst/>
            </a:prstGeom>
            <a:solidFill>
              <a:srgbClr val="D6D8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74" name="Rectangle 15"/>
            <p:cNvSpPr>
              <a:spLocks noChangeArrowheads="1"/>
            </p:cNvSpPr>
            <p:nvPr/>
          </p:nvSpPr>
          <p:spPr bwMode="auto">
            <a:xfrm>
              <a:off x="849313" y="6543675"/>
              <a:ext cx="95250" cy="98425"/>
            </a:xfrm>
            <a:prstGeom prst="rect">
              <a:avLst/>
            </a:prstGeom>
            <a:solidFill>
              <a:srgbClr val="F97B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75" name="Rectangle 16"/>
            <p:cNvSpPr>
              <a:spLocks noChangeArrowheads="1"/>
            </p:cNvSpPr>
            <p:nvPr/>
          </p:nvSpPr>
          <p:spPr bwMode="auto">
            <a:xfrm>
              <a:off x="969963" y="6543675"/>
              <a:ext cx="95250" cy="98425"/>
            </a:xfrm>
            <a:prstGeom prst="rect">
              <a:avLst/>
            </a:prstGeom>
            <a:solidFill>
              <a:srgbClr val="0A1B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76" name="Freeform 17"/>
            <p:cNvSpPr>
              <a:spLocks noEditPoints="1"/>
            </p:cNvSpPr>
            <p:nvPr/>
          </p:nvSpPr>
          <p:spPr bwMode="auto">
            <a:xfrm>
              <a:off x="2170113" y="6543675"/>
              <a:ext cx="1289050" cy="98425"/>
            </a:xfrm>
            <a:custGeom>
              <a:avLst/>
              <a:gdLst>
                <a:gd name="T0" fmla="*/ 387 w 404"/>
                <a:gd name="T1" fmla="*/ 6 h 31"/>
                <a:gd name="T2" fmla="*/ 389 w 404"/>
                <a:gd name="T3" fmla="*/ 29 h 31"/>
                <a:gd name="T4" fmla="*/ 391 w 404"/>
                <a:gd name="T5" fmla="*/ 13 h 31"/>
                <a:gd name="T6" fmla="*/ 364 w 404"/>
                <a:gd name="T7" fmla="*/ 30 h 31"/>
                <a:gd name="T8" fmla="*/ 377 w 404"/>
                <a:gd name="T9" fmla="*/ 30 h 31"/>
                <a:gd name="T10" fmla="*/ 367 w 404"/>
                <a:gd name="T11" fmla="*/ 10 h 31"/>
                <a:gd name="T12" fmla="*/ 356 w 404"/>
                <a:gd name="T13" fmla="*/ 18 h 31"/>
                <a:gd name="T14" fmla="*/ 351 w 404"/>
                <a:gd name="T15" fmla="*/ 31 h 31"/>
                <a:gd name="T16" fmla="*/ 335 w 404"/>
                <a:gd name="T17" fmla="*/ 2 h 31"/>
                <a:gd name="T18" fmla="*/ 333 w 404"/>
                <a:gd name="T19" fmla="*/ 10 h 31"/>
                <a:gd name="T20" fmla="*/ 317 w 404"/>
                <a:gd name="T21" fmla="*/ 20 h 31"/>
                <a:gd name="T22" fmla="*/ 323 w 404"/>
                <a:gd name="T23" fmla="*/ 31 h 31"/>
                <a:gd name="T24" fmla="*/ 309 w 404"/>
                <a:gd name="T25" fmla="*/ 5 h 31"/>
                <a:gd name="T26" fmla="*/ 308 w 404"/>
                <a:gd name="T27" fmla="*/ 10 h 31"/>
                <a:gd name="T28" fmla="*/ 297 w 404"/>
                <a:gd name="T29" fmla="*/ 9 h 31"/>
                <a:gd name="T30" fmla="*/ 293 w 404"/>
                <a:gd name="T31" fmla="*/ 9 h 31"/>
                <a:gd name="T32" fmla="*/ 292 w 404"/>
                <a:gd name="T33" fmla="*/ 2 h 31"/>
                <a:gd name="T34" fmla="*/ 279 w 404"/>
                <a:gd name="T35" fmla="*/ 13 h 31"/>
                <a:gd name="T36" fmla="*/ 293 w 404"/>
                <a:gd name="T37" fmla="*/ 30 h 31"/>
                <a:gd name="T38" fmla="*/ 276 w 404"/>
                <a:gd name="T39" fmla="*/ 2 h 31"/>
                <a:gd name="T40" fmla="*/ 264 w 404"/>
                <a:gd name="T41" fmla="*/ 17 h 31"/>
                <a:gd name="T42" fmla="*/ 242 w 404"/>
                <a:gd name="T43" fmla="*/ 19 h 31"/>
                <a:gd name="T44" fmla="*/ 234 w 404"/>
                <a:gd name="T45" fmla="*/ 16 h 31"/>
                <a:gd name="T46" fmla="*/ 218 w 404"/>
                <a:gd name="T47" fmla="*/ 29 h 31"/>
                <a:gd name="T48" fmla="*/ 229 w 404"/>
                <a:gd name="T49" fmla="*/ 14 h 31"/>
                <a:gd name="T50" fmla="*/ 223 w 404"/>
                <a:gd name="T51" fmla="*/ 28 h 31"/>
                <a:gd name="T52" fmla="*/ 200 w 404"/>
                <a:gd name="T53" fmla="*/ 18 h 31"/>
                <a:gd name="T54" fmla="*/ 213 w 404"/>
                <a:gd name="T55" fmla="*/ 29 h 31"/>
                <a:gd name="T56" fmla="*/ 179 w 404"/>
                <a:gd name="T57" fmla="*/ 30 h 31"/>
                <a:gd name="T58" fmla="*/ 192 w 404"/>
                <a:gd name="T59" fmla="*/ 30 h 31"/>
                <a:gd name="T60" fmla="*/ 175 w 404"/>
                <a:gd name="T61" fmla="*/ 10 h 31"/>
                <a:gd name="T62" fmla="*/ 169 w 404"/>
                <a:gd name="T63" fmla="*/ 5 h 31"/>
                <a:gd name="T64" fmla="*/ 169 w 404"/>
                <a:gd name="T65" fmla="*/ 10 h 31"/>
                <a:gd name="T66" fmla="*/ 155 w 404"/>
                <a:gd name="T67" fmla="*/ 13 h 31"/>
                <a:gd name="T68" fmla="*/ 157 w 404"/>
                <a:gd name="T69" fmla="*/ 25 h 31"/>
                <a:gd name="T70" fmla="*/ 139 w 404"/>
                <a:gd name="T71" fmla="*/ 23 h 31"/>
                <a:gd name="T72" fmla="*/ 126 w 404"/>
                <a:gd name="T73" fmla="*/ 22 h 31"/>
                <a:gd name="T74" fmla="*/ 143 w 404"/>
                <a:gd name="T75" fmla="*/ 25 h 31"/>
                <a:gd name="T76" fmla="*/ 107 w 404"/>
                <a:gd name="T77" fmla="*/ 28 h 31"/>
                <a:gd name="T78" fmla="*/ 107 w 404"/>
                <a:gd name="T79" fmla="*/ 14 h 31"/>
                <a:gd name="T80" fmla="*/ 116 w 404"/>
                <a:gd name="T81" fmla="*/ 15 h 31"/>
                <a:gd name="T82" fmla="*/ 104 w 404"/>
                <a:gd name="T83" fmla="*/ 30 h 31"/>
                <a:gd name="T84" fmla="*/ 90 w 404"/>
                <a:gd name="T85" fmla="*/ 19 h 31"/>
                <a:gd name="T86" fmla="*/ 83 w 404"/>
                <a:gd name="T87" fmla="*/ 28 h 31"/>
                <a:gd name="T88" fmla="*/ 58 w 404"/>
                <a:gd name="T89" fmla="*/ 30 h 31"/>
                <a:gd name="T90" fmla="*/ 70 w 404"/>
                <a:gd name="T91" fmla="*/ 10 h 31"/>
                <a:gd name="T92" fmla="*/ 45 w 404"/>
                <a:gd name="T93" fmla="*/ 24 h 31"/>
                <a:gd name="T94" fmla="*/ 49 w 404"/>
                <a:gd name="T95" fmla="*/ 18 h 31"/>
                <a:gd name="T96" fmla="*/ 45 w 404"/>
                <a:gd name="T97" fmla="*/ 18 h 31"/>
                <a:gd name="T98" fmla="*/ 49 w 404"/>
                <a:gd name="T99" fmla="*/ 30 h 31"/>
                <a:gd name="T100" fmla="*/ 22 w 404"/>
                <a:gd name="T101" fmla="*/ 2 h 31"/>
                <a:gd name="T102" fmla="*/ 2 w 404"/>
                <a:gd name="T103" fmla="*/ 2 h 31"/>
                <a:gd name="T104" fmla="*/ 8 w 404"/>
                <a:gd name="T105" fmla="*/ 17 h 31"/>
                <a:gd name="T106" fmla="*/ 25 w 404"/>
                <a:gd name="T107" fmla="*/ 1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04" h="31">
                  <a:moveTo>
                    <a:pt x="402" y="31"/>
                  </a:moveTo>
                  <a:cubicBezTo>
                    <a:pt x="403" y="31"/>
                    <a:pt x="404" y="30"/>
                    <a:pt x="404" y="28"/>
                  </a:cubicBezTo>
                  <a:cubicBezTo>
                    <a:pt x="404" y="27"/>
                    <a:pt x="403" y="26"/>
                    <a:pt x="402" y="26"/>
                  </a:cubicBezTo>
                  <a:cubicBezTo>
                    <a:pt x="400" y="26"/>
                    <a:pt x="399" y="27"/>
                    <a:pt x="399" y="28"/>
                  </a:cubicBezTo>
                  <a:cubicBezTo>
                    <a:pt x="399" y="30"/>
                    <a:pt x="400" y="31"/>
                    <a:pt x="402" y="31"/>
                  </a:cubicBezTo>
                  <a:moveTo>
                    <a:pt x="387" y="6"/>
                  </a:moveTo>
                  <a:cubicBezTo>
                    <a:pt x="387" y="10"/>
                    <a:pt x="387" y="10"/>
                    <a:pt x="387" y="10"/>
                  </a:cubicBezTo>
                  <a:cubicBezTo>
                    <a:pt x="384" y="10"/>
                    <a:pt x="384" y="10"/>
                    <a:pt x="384" y="10"/>
                  </a:cubicBezTo>
                  <a:cubicBezTo>
                    <a:pt x="384" y="13"/>
                    <a:pt x="384" y="13"/>
                    <a:pt x="384" y="13"/>
                  </a:cubicBezTo>
                  <a:cubicBezTo>
                    <a:pt x="387" y="13"/>
                    <a:pt x="387" y="13"/>
                    <a:pt x="387" y="13"/>
                  </a:cubicBezTo>
                  <a:cubicBezTo>
                    <a:pt x="387" y="24"/>
                    <a:pt x="387" y="24"/>
                    <a:pt x="387" y="24"/>
                  </a:cubicBezTo>
                  <a:cubicBezTo>
                    <a:pt x="387" y="26"/>
                    <a:pt x="388" y="28"/>
                    <a:pt x="389" y="29"/>
                  </a:cubicBezTo>
                  <a:cubicBezTo>
                    <a:pt x="390" y="30"/>
                    <a:pt x="391" y="31"/>
                    <a:pt x="393" y="31"/>
                  </a:cubicBezTo>
                  <a:cubicBezTo>
                    <a:pt x="394" y="31"/>
                    <a:pt x="395" y="31"/>
                    <a:pt x="396" y="30"/>
                  </a:cubicBezTo>
                  <a:cubicBezTo>
                    <a:pt x="396" y="28"/>
                    <a:pt x="396" y="28"/>
                    <a:pt x="396" y="28"/>
                  </a:cubicBezTo>
                  <a:cubicBezTo>
                    <a:pt x="395" y="28"/>
                    <a:pt x="395" y="28"/>
                    <a:pt x="394" y="28"/>
                  </a:cubicBezTo>
                  <a:cubicBezTo>
                    <a:pt x="392" y="28"/>
                    <a:pt x="391" y="26"/>
                    <a:pt x="391" y="24"/>
                  </a:cubicBezTo>
                  <a:cubicBezTo>
                    <a:pt x="391" y="13"/>
                    <a:pt x="391" y="13"/>
                    <a:pt x="391" y="13"/>
                  </a:cubicBezTo>
                  <a:cubicBezTo>
                    <a:pt x="396" y="13"/>
                    <a:pt x="396" y="13"/>
                    <a:pt x="396" y="13"/>
                  </a:cubicBezTo>
                  <a:cubicBezTo>
                    <a:pt x="396" y="10"/>
                    <a:pt x="396" y="10"/>
                    <a:pt x="396" y="10"/>
                  </a:cubicBezTo>
                  <a:cubicBezTo>
                    <a:pt x="391" y="10"/>
                    <a:pt x="391" y="10"/>
                    <a:pt x="391" y="10"/>
                  </a:cubicBezTo>
                  <a:cubicBezTo>
                    <a:pt x="391" y="5"/>
                    <a:pt x="391" y="5"/>
                    <a:pt x="391" y="5"/>
                  </a:cubicBezTo>
                  <a:lnTo>
                    <a:pt x="387" y="6"/>
                  </a:lnTo>
                  <a:close/>
                  <a:moveTo>
                    <a:pt x="364" y="30"/>
                  </a:moveTo>
                  <a:cubicBezTo>
                    <a:pt x="367" y="30"/>
                    <a:pt x="367" y="30"/>
                    <a:pt x="367" y="30"/>
                  </a:cubicBezTo>
                  <a:cubicBezTo>
                    <a:pt x="367" y="18"/>
                    <a:pt x="367" y="18"/>
                    <a:pt x="367" y="18"/>
                  </a:cubicBezTo>
                  <a:cubicBezTo>
                    <a:pt x="367" y="18"/>
                    <a:pt x="367" y="17"/>
                    <a:pt x="368" y="17"/>
                  </a:cubicBezTo>
                  <a:cubicBezTo>
                    <a:pt x="368" y="15"/>
                    <a:pt x="370" y="13"/>
                    <a:pt x="372" y="13"/>
                  </a:cubicBezTo>
                  <a:cubicBezTo>
                    <a:pt x="376" y="13"/>
                    <a:pt x="377" y="16"/>
                    <a:pt x="377" y="19"/>
                  </a:cubicBezTo>
                  <a:cubicBezTo>
                    <a:pt x="377" y="30"/>
                    <a:pt x="377" y="30"/>
                    <a:pt x="377" y="30"/>
                  </a:cubicBezTo>
                  <a:cubicBezTo>
                    <a:pt x="381" y="30"/>
                    <a:pt x="381" y="30"/>
                    <a:pt x="381" y="30"/>
                  </a:cubicBezTo>
                  <a:cubicBezTo>
                    <a:pt x="381" y="18"/>
                    <a:pt x="381" y="18"/>
                    <a:pt x="381" y="18"/>
                  </a:cubicBezTo>
                  <a:cubicBezTo>
                    <a:pt x="381" y="11"/>
                    <a:pt x="376" y="10"/>
                    <a:pt x="374" y="10"/>
                  </a:cubicBezTo>
                  <a:cubicBezTo>
                    <a:pt x="370" y="10"/>
                    <a:pt x="368" y="12"/>
                    <a:pt x="367" y="14"/>
                  </a:cubicBezTo>
                  <a:cubicBezTo>
                    <a:pt x="367" y="14"/>
                    <a:pt x="367" y="14"/>
                    <a:pt x="367" y="14"/>
                  </a:cubicBezTo>
                  <a:cubicBezTo>
                    <a:pt x="367" y="10"/>
                    <a:pt x="367" y="10"/>
                    <a:pt x="367" y="10"/>
                  </a:cubicBezTo>
                  <a:cubicBezTo>
                    <a:pt x="364" y="10"/>
                    <a:pt x="364" y="10"/>
                    <a:pt x="364" y="10"/>
                  </a:cubicBezTo>
                  <a:cubicBezTo>
                    <a:pt x="364" y="12"/>
                    <a:pt x="364" y="14"/>
                    <a:pt x="364" y="16"/>
                  </a:cubicBezTo>
                  <a:lnTo>
                    <a:pt x="364" y="30"/>
                  </a:lnTo>
                  <a:close/>
                  <a:moveTo>
                    <a:pt x="345" y="18"/>
                  </a:moveTo>
                  <a:cubicBezTo>
                    <a:pt x="345" y="16"/>
                    <a:pt x="347" y="12"/>
                    <a:pt x="351" y="12"/>
                  </a:cubicBezTo>
                  <a:cubicBezTo>
                    <a:pt x="355" y="12"/>
                    <a:pt x="356" y="16"/>
                    <a:pt x="356" y="18"/>
                  </a:cubicBezTo>
                  <a:lnTo>
                    <a:pt x="345" y="18"/>
                  </a:lnTo>
                  <a:close/>
                  <a:moveTo>
                    <a:pt x="359" y="21"/>
                  </a:moveTo>
                  <a:cubicBezTo>
                    <a:pt x="359" y="21"/>
                    <a:pt x="359" y="20"/>
                    <a:pt x="359" y="19"/>
                  </a:cubicBezTo>
                  <a:cubicBezTo>
                    <a:pt x="359" y="16"/>
                    <a:pt x="357" y="10"/>
                    <a:pt x="351" y="10"/>
                  </a:cubicBezTo>
                  <a:cubicBezTo>
                    <a:pt x="345" y="10"/>
                    <a:pt x="341" y="15"/>
                    <a:pt x="341" y="21"/>
                  </a:cubicBezTo>
                  <a:cubicBezTo>
                    <a:pt x="341" y="27"/>
                    <a:pt x="345" y="31"/>
                    <a:pt x="351" y="31"/>
                  </a:cubicBezTo>
                  <a:cubicBezTo>
                    <a:pt x="354" y="31"/>
                    <a:pt x="357" y="30"/>
                    <a:pt x="358" y="29"/>
                  </a:cubicBezTo>
                  <a:cubicBezTo>
                    <a:pt x="357" y="27"/>
                    <a:pt x="357" y="27"/>
                    <a:pt x="357" y="27"/>
                  </a:cubicBezTo>
                  <a:cubicBezTo>
                    <a:pt x="356" y="27"/>
                    <a:pt x="354" y="28"/>
                    <a:pt x="352" y="28"/>
                  </a:cubicBezTo>
                  <a:cubicBezTo>
                    <a:pt x="348" y="28"/>
                    <a:pt x="345" y="26"/>
                    <a:pt x="345" y="21"/>
                  </a:cubicBezTo>
                  <a:lnTo>
                    <a:pt x="359" y="21"/>
                  </a:lnTo>
                  <a:close/>
                  <a:moveTo>
                    <a:pt x="335" y="2"/>
                  </a:moveTo>
                  <a:cubicBezTo>
                    <a:pt x="334" y="2"/>
                    <a:pt x="333" y="3"/>
                    <a:pt x="333" y="5"/>
                  </a:cubicBezTo>
                  <a:cubicBezTo>
                    <a:pt x="333" y="6"/>
                    <a:pt x="334" y="7"/>
                    <a:pt x="335" y="7"/>
                  </a:cubicBezTo>
                  <a:cubicBezTo>
                    <a:pt x="336" y="7"/>
                    <a:pt x="337" y="6"/>
                    <a:pt x="337" y="5"/>
                  </a:cubicBezTo>
                  <a:cubicBezTo>
                    <a:pt x="337" y="3"/>
                    <a:pt x="336" y="2"/>
                    <a:pt x="335" y="2"/>
                  </a:cubicBezTo>
                  <a:moveTo>
                    <a:pt x="337" y="10"/>
                  </a:moveTo>
                  <a:cubicBezTo>
                    <a:pt x="333" y="10"/>
                    <a:pt x="333" y="10"/>
                    <a:pt x="333" y="10"/>
                  </a:cubicBezTo>
                  <a:cubicBezTo>
                    <a:pt x="333" y="30"/>
                    <a:pt x="333" y="30"/>
                    <a:pt x="333" y="30"/>
                  </a:cubicBezTo>
                  <a:cubicBezTo>
                    <a:pt x="337" y="30"/>
                    <a:pt x="337" y="30"/>
                    <a:pt x="337" y="30"/>
                  </a:cubicBezTo>
                  <a:lnTo>
                    <a:pt x="337" y="10"/>
                  </a:lnTo>
                  <a:close/>
                  <a:moveTo>
                    <a:pt x="328" y="27"/>
                  </a:moveTo>
                  <a:cubicBezTo>
                    <a:pt x="327" y="27"/>
                    <a:pt x="326" y="28"/>
                    <a:pt x="324" y="28"/>
                  </a:cubicBezTo>
                  <a:cubicBezTo>
                    <a:pt x="320" y="28"/>
                    <a:pt x="317" y="25"/>
                    <a:pt x="317" y="20"/>
                  </a:cubicBezTo>
                  <a:cubicBezTo>
                    <a:pt x="317" y="16"/>
                    <a:pt x="319" y="13"/>
                    <a:pt x="324" y="13"/>
                  </a:cubicBezTo>
                  <a:cubicBezTo>
                    <a:pt x="326" y="13"/>
                    <a:pt x="327" y="13"/>
                    <a:pt x="328" y="14"/>
                  </a:cubicBezTo>
                  <a:cubicBezTo>
                    <a:pt x="329" y="11"/>
                    <a:pt x="329" y="11"/>
                    <a:pt x="329" y="11"/>
                  </a:cubicBezTo>
                  <a:cubicBezTo>
                    <a:pt x="328" y="10"/>
                    <a:pt x="326" y="10"/>
                    <a:pt x="324" y="10"/>
                  </a:cubicBezTo>
                  <a:cubicBezTo>
                    <a:pt x="317" y="10"/>
                    <a:pt x="313" y="14"/>
                    <a:pt x="313" y="21"/>
                  </a:cubicBezTo>
                  <a:cubicBezTo>
                    <a:pt x="313" y="27"/>
                    <a:pt x="317" y="31"/>
                    <a:pt x="323" y="31"/>
                  </a:cubicBezTo>
                  <a:cubicBezTo>
                    <a:pt x="326" y="31"/>
                    <a:pt x="328" y="30"/>
                    <a:pt x="329" y="30"/>
                  </a:cubicBezTo>
                  <a:lnTo>
                    <a:pt x="328" y="27"/>
                  </a:lnTo>
                  <a:close/>
                  <a:moveTo>
                    <a:pt x="307" y="2"/>
                  </a:moveTo>
                  <a:cubicBezTo>
                    <a:pt x="305" y="2"/>
                    <a:pt x="304" y="3"/>
                    <a:pt x="304" y="5"/>
                  </a:cubicBezTo>
                  <a:cubicBezTo>
                    <a:pt x="304" y="6"/>
                    <a:pt x="305" y="7"/>
                    <a:pt x="307" y="7"/>
                  </a:cubicBezTo>
                  <a:cubicBezTo>
                    <a:pt x="308" y="7"/>
                    <a:pt x="309" y="6"/>
                    <a:pt x="309" y="5"/>
                  </a:cubicBezTo>
                  <a:cubicBezTo>
                    <a:pt x="309" y="3"/>
                    <a:pt x="308" y="2"/>
                    <a:pt x="307" y="2"/>
                  </a:cubicBezTo>
                  <a:moveTo>
                    <a:pt x="308" y="10"/>
                  </a:moveTo>
                  <a:cubicBezTo>
                    <a:pt x="305" y="10"/>
                    <a:pt x="305" y="10"/>
                    <a:pt x="305" y="10"/>
                  </a:cubicBezTo>
                  <a:cubicBezTo>
                    <a:pt x="305" y="30"/>
                    <a:pt x="305" y="30"/>
                    <a:pt x="305" y="30"/>
                  </a:cubicBezTo>
                  <a:cubicBezTo>
                    <a:pt x="308" y="30"/>
                    <a:pt x="308" y="30"/>
                    <a:pt x="308" y="30"/>
                  </a:cubicBezTo>
                  <a:lnTo>
                    <a:pt x="308" y="10"/>
                  </a:lnTo>
                  <a:close/>
                  <a:moveTo>
                    <a:pt x="297" y="30"/>
                  </a:moveTo>
                  <a:cubicBezTo>
                    <a:pt x="297" y="13"/>
                    <a:pt x="297" y="13"/>
                    <a:pt x="297" y="13"/>
                  </a:cubicBezTo>
                  <a:cubicBezTo>
                    <a:pt x="302" y="13"/>
                    <a:pt x="302" y="13"/>
                    <a:pt x="302" y="13"/>
                  </a:cubicBezTo>
                  <a:cubicBezTo>
                    <a:pt x="302" y="10"/>
                    <a:pt x="302" y="10"/>
                    <a:pt x="302" y="10"/>
                  </a:cubicBezTo>
                  <a:cubicBezTo>
                    <a:pt x="297" y="10"/>
                    <a:pt x="297" y="10"/>
                    <a:pt x="297" y="10"/>
                  </a:cubicBezTo>
                  <a:cubicBezTo>
                    <a:pt x="297" y="9"/>
                    <a:pt x="297" y="9"/>
                    <a:pt x="297" y="9"/>
                  </a:cubicBezTo>
                  <a:cubicBezTo>
                    <a:pt x="297" y="6"/>
                    <a:pt x="298" y="3"/>
                    <a:pt x="301" y="3"/>
                  </a:cubicBezTo>
                  <a:cubicBezTo>
                    <a:pt x="302" y="3"/>
                    <a:pt x="303" y="4"/>
                    <a:pt x="303" y="4"/>
                  </a:cubicBezTo>
                  <a:cubicBezTo>
                    <a:pt x="304" y="1"/>
                    <a:pt x="304" y="1"/>
                    <a:pt x="304" y="1"/>
                  </a:cubicBezTo>
                  <a:cubicBezTo>
                    <a:pt x="303" y="1"/>
                    <a:pt x="302" y="0"/>
                    <a:pt x="301" y="0"/>
                  </a:cubicBezTo>
                  <a:cubicBezTo>
                    <a:pt x="299" y="0"/>
                    <a:pt x="297" y="1"/>
                    <a:pt x="296" y="2"/>
                  </a:cubicBezTo>
                  <a:cubicBezTo>
                    <a:pt x="294" y="4"/>
                    <a:pt x="293" y="6"/>
                    <a:pt x="293" y="9"/>
                  </a:cubicBezTo>
                  <a:cubicBezTo>
                    <a:pt x="293" y="10"/>
                    <a:pt x="293" y="10"/>
                    <a:pt x="293" y="10"/>
                  </a:cubicBezTo>
                  <a:cubicBezTo>
                    <a:pt x="285" y="10"/>
                    <a:pt x="285" y="10"/>
                    <a:pt x="285" y="10"/>
                  </a:cubicBezTo>
                  <a:cubicBezTo>
                    <a:pt x="285" y="9"/>
                    <a:pt x="285" y="9"/>
                    <a:pt x="285" y="9"/>
                  </a:cubicBezTo>
                  <a:cubicBezTo>
                    <a:pt x="285" y="6"/>
                    <a:pt x="286" y="4"/>
                    <a:pt x="289" y="4"/>
                  </a:cubicBezTo>
                  <a:cubicBezTo>
                    <a:pt x="289" y="4"/>
                    <a:pt x="290" y="4"/>
                    <a:pt x="291" y="4"/>
                  </a:cubicBezTo>
                  <a:cubicBezTo>
                    <a:pt x="292" y="2"/>
                    <a:pt x="292" y="2"/>
                    <a:pt x="292" y="2"/>
                  </a:cubicBezTo>
                  <a:cubicBezTo>
                    <a:pt x="291" y="1"/>
                    <a:pt x="290" y="1"/>
                    <a:pt x="289" y="1"/>
                  </a:cubicBezTo>
                  <a:cubicBezTo>
                    <a:pt x="286" y="1"/>
                    <a:pt x="285" y="2"/>
                    <a:pt x="284" y="3"/>
                  </a:cubicBezTo>
                  <a:cubicBezTo>
                    <a:pt x="282" y="4"/>
                    <a:pt x="281" y="7"/>
                    <a:pt x="281" y="10"/>
                  </a:cubicBezTo>
                  <a:cubicBezTo>
                    <a:pt x="281" y="10"/>
                    <a:pt x="281" y="10"/>
                    <a:pt x="281" y="10"/>
                  </a:cubicBezTo>
                  <a:cubicBezTo>
                    <a:pt x="279" y="10"/>
                    <a:pt x="279" y="10"/>
                    <a:pt x="279" y="10"/>
                  </a:cubicBezTo>
                  <a:cubicBezTo>
                    <a:pt x="279" y="13"/>
                    <a:pt x="279" y="13"/>
                    <a:pt x="279" y="13"/>
                  </a:cubicBezTo>
                  <a:cubicBezTo>
                    <a:pt x="281" y="13"/>
                    <a:pt x="281" y="13"/>
                    <a:pt x="281" y="13"/>
                  </a:cubicBezTo>
                  <a:cubicBezTo>
                    <a:pt x="281" y="30"/>
                    <a:pt x="281" y="30"/>
                    <a:pt x="281" y="30"/>
                  </a:cubicBezTo>
                  <a:cubicBezTo>
                    <a:pt x="285" y="30"/>
                    <a:pt x="285" y="30"/>
                    <a:pt x="285" y="30"/>
                  </a:cubicBezTo>
                  <a:cubicBezTo>
                    <a:pt x="285" y="13"/>
                    <a:pt x="285" y="13"/>
                    <a:pt x="285" y="13"/>
                  </a:cubicBezTo>
                  <a:cubicBezTo>
                    <a:pt x="293" y="13"/>
                    <a:pt x="293" y="13"/>
                    <a:pt x="293" y="13"/>
                  </a:cubicBezTo>
                  <a:cubicBezTo>
                    <a:pt x="293" y="30"/>
                    <a:pt x="293" y="30"/>
                    <a:pt x="293" y="30"/>
                  </a:cubicBezTo>
                  <a:lnTo>
                    <a:pt x="297" y="30"/>
                  </a:lnTo>
                  <a:close/>
                  <a:moveTo>
                    <a:pt x="275" y="14"/>
                  </a:moveTo>
                  <a:cubicBezTo>
                    <a:pt x="264" y="14"/>
                    <a:pt x="264" y="14"/>
                    <a:pt x="264" y="14"/>
                  </a:cubicBezTo>
                  <a:cubicBezTo>
                    <a:pt x="264" y="5"/>
                    <a:pt x="264" y="5"/>
                    <a:pt x="264" y="5"/>
                  </a:cubicBezTo>
                  <a:cubicBezTo>
                    <a:pt x="276" y="5"/>
                    <a:pt x="276" y="5"/>
                    <a:pt x="276" y="5"/>
                  </a:cubicBezTo>
                  <a:cubicBezTo>
                    <a:pt x="276" y="2"/>
                    <a:pt x="276" y="2"/>
                    <a:pt x="276" y="2"/>
                  </a:cubicBezTo>
                  <a:cubicBezTo>
                    <a:pt x="261" y="2"/>
                    <a:pt x="261" y="2"/>
                    <a:pt x="261" y="2"/>
                  </a:cubicBezTo>
                  <a:cubicBezTo>
                    <a:pt x="261" y="30"/>
                    <a:pt x="261" y="30"/>
                    <a:pt x="261" y="30"/>
                  </a:cubicBezTo>
                  <a:cubicBezTo>
                    <a:pt x="276" y="30"/>
                    <a:pt x="276" y="30"/>
                    <a:pt x="276" y="30"/>
                  </a:cubicBezTo>
                  <a:cubicBezTo>
                    <a:pt x="276" y="27"/>
                    <a:pt x="276" y="27"/>
                    <a:pt x="276" y="27"/>
                  </a:cubicBezTo>
                  <a:cubicBezTo>
                    <a:pt x="264" y="27"/>
                    <a:pt x="264" y="27"/>
                    <a:pt x="264" y="27"/>
                  </a:cubicBezTo>
                  <a:cubicBezTo>
                    <a:pt x="264" y="17"/>
                    <a:pt x="264" y="17"/>
                    <a:pt x="264" y="17"/>
                  </a:cubicBezTo>
                  <a:cubicBezTo>
                    <a:pt x="275" y="17"/>
                    <a:pt x="275" y="17"/>
                    <a:pt x="275" y="17"/>
                  </a:cubicBezTo>
                  <a:lnTo>
                    <a:pt x="275" y="14"/>
                  </a:lnTo>
                  <a:close/>
                  <a:moveTo>
                    <a:pt x="234" y="29"/>
                  </a:moveTo>
                  <a:cubicBezTo>
                    <a:pt x="235" y="30"/>
                    <a:pt x="237" y="31"/>
                    <a:pt x="240" y="31"/>
                  </a:cubicBezTo>
                  <a:cubicBezTo>
                    <a:pt x="244" y="31"/>
                    <a:pt x="247" y="28"/>
                    <a:pt x="247" y="25"/>
                  </a:cubicBezTo>
                  <a:cubicBezTo>
                    <a:pt x="247" y="22"/>
                    <a:pt x="245" y="20"/>
                    <a:pt x="242" y="19"/>
                  </a:cubicBezTo>
                  <a:cubicBezTo>
                    <a:pt x="239" y="18"/>
                    <a:pt x="238" y="17"/>
                    <a:pt x="238" y="15"/>
                  </a:cubicBezTo>
                  <a:cubicBezTo>
                    <a:pt x="238" y="14"/>
                    <a:pt x="239" y="13"/>
                    <a:pt x="241" y="13"/>
                  </a:cubicBezTo>
                  <a:cubicBezTo>
                    <a:pt x="243" y="13"/>
                    <a:pt x="245" y="13"/>
                    <a:pt x="245" y="14"/>
                  </a:cubicBezTo>
                  <a:cubicBezTo>
                    <a:pt x="246" y="11"/>
                    <a:pt x="246" y="11"/>
                    <a:pt x="246" y="11"/>
                  </a:cubicBezTo>
                  <a:cubicBezTo>
                    <a:pt x="245" y="10"/>
                    <a:pt x="243" y="10"/>
                    <a:pt x="241" y="10"/>
                  </a:cubicBezTo>
                  <a:cubicBezTo>
                    <a:pt x="237" y="10"/>
                    <a:pt x="234" y="12"/>
                    <a:pt x="234" y="16"/>
                  </a:cubicBezTo>
                  <a:cubicBezTo>
                    <a:pt x="234" y="18"/>
                    <a:pt x="236" y="20"/>
                    <a:pt x="240" y="21"/>
                  </a:cubicBezTo>
                  <a:cubicBezTo>
                    <a:pt x="243" y="22"/>
                    <a:pt x="244" y="23"/>
                    <a:pt x="244" y="25"/>
                  </a:cubicBezTo>
                  <a:cubicBezTo>
                    <a:pt x="244" y="27"/>
                    <a:pt x="242" y="28"/>
                    <a:pt x="240" y="28"/>
                  </a:cubicBezTo>
                  <a:cubicBezTo>
                    <a:pt x="238" y="28"/>
                    <a:pt x="236" y="27"/>
                    <a:pt x="235" y="27"/>
                  </a:cubicBezTo>
                  <a:lnTo>
                    <a:pt x="234" y="29"/>
                  </a:lnTo>
                  <a:close/>
                  <a:moveTo>
                    <a:pt x="218" y="29"/>
                  </a:moveTo>
                  <a:cubicBezTo>
                    <a:pt x="219" y="30"/>
                    <a:pt x="221" y="31"/>
                    <a:pt x="223" y="31"/>
                  </a:cubicBezTo>
                  <a:cubicBezTo>
                    <a:pt x="228" y="31"/>
                    <a:pt x="231" y="28"/>
                    <a:pt x="231" y="25"/>
                  </a:cubicBezTo>
                  <a:cubicBezTo>
                    <a:pt x="231" y="22"/>
                    <a:pt x="229" y="20"/>
                    <a:pt x="225" y="19"/>
                  </a:cubicBezTo>
                  <a:cubicBezTo>
                    <a:pt x="223" y="18"/>
                    <a:pt x="222" y="17"/>
                    <a:pt x="222" y="15"/>
                  </a:cubicBezTo>
                  <a:cubicBezTo>
                    <a:pt x="222" y="14"/>
                    <a:pt x="223" y="13"/>
                    <a:pt x="225" y="13"/>
                  </a:cubicBezTo>
                  <a:cubicBezTo>
                    <a:pt x="227" y="13"/>
                    <a:pt x="228" y="13"/>
                    <a:pt x="229" y="14"/>
                  </a:cubicBezTo>
                  <a:cubicBezTo>
                    <a:pt x="230" y="11"/>
                    <a:pt x="230" y="11"/>
                    <a:pt x="230" y="11"/>
                  </a:cubicBezTo>
                  <a:cubicBezTo>
                    <a:pt x="229" y="10"/>
                    <a:pt x="227" y="10"/>
                    <a:pt x="225" y="10"/>
                  </a:cubicBezTo>
                  <a:cubicBezTo>
                    <a:pt x="221" y="10"/>
                    <a:pt x="218" y="12"/>
                    <a:pt x="218" y="16"/>
                  </a:cubicBezTo>
                  <a:cubicBezTo>
                    <a:pt x="218" y="18"/>
                    <a:pt x="220" y="20"/>
                    <a:pt x="223" y="21"/>
                  </a:cubicBezTo>
                  <a:cubicBezTo>
                    <a:pt x="226" y="22"/>
                    <a:pt x="227" y="23"/>
                    <a:pt x="227" y="25"/>
                  </a:cubicBezTo>
                  <a:cubicBezTo>
                    <a:pt x="227" y="27"/>
                    <a:pt x="226" y="28"/>
                    <a:pt x="223" y="28"/>
                  </a:cubicBezTo>
                  <a:cubicBezTo>
                    <a:pt x="221" y="28"/>
                    <a:pt x="220" y="27"/>
                    <a:pt x="218" y="27"/>
                  </a:cubicBezTo>
                  <a:lnTo>
                    <a:pt x="218" y="29"/>
                  </a:lnTo>
                  <a:close/>
                  <a:moveTo>
                    <a:pt x="200" y="18"/>
                  </a:moveTo>
                  <a:cubicBezTo>
                    <a:pt x="200" y="16"/>
                    <a:pt x="202" y="12"/>
                    <a:pt x="206" y="12"/>
                  </a:cubicBezTo>
                  <a:cubicBezTo>
                    <a:pt x="210" y="12"/>
                    <a:pt x="211" y="16"/>
                    <a:pt x="211" y="18"/>
                  </a:cubicBezTo>
                  <a:lnTo>
                    <a:pt x="200" y="18"/>
                  </a:lnTo>
                  <a:close/>
                  <a:moveTo>
                    <a:pt x="214" y="21"/>
                  </a:moveTo>
                  <a:cubicBezTo>
                    <a:pt x="214" y="21"/>
                    <a:pt x="214" y="20"/>
                    <a:pt x="214" y="19"/>
                  </a:cubicBezTo>
                  <a:cubicBezTo>
                    <a:pt x="214" y="16"/>
                    <a:pt x="213" y="10"/>
                    <a:pt x="206" y="10"/>
                  </a:cubicBezTo>
                  <a:cubicBezTo>
                    <a:pt x="200" y="10"/>
                    <a:pt x="197" y="15"/>
                    <a:pt x="197" y="21"/>
                  </a:cubicBezTo>
                  <a:cubicBezTo>
                    <a:pt x="197" y="27"/>
                    <a:pt x="200" y="31"/>
                    <a:pt x="207" y="31"/>
                  </a:cubicBezTo>
                  <a:cubicBezTo>
                    <a:pt x="210" y="31"/>
                    <a:pt x="212" y="30"/>
                    <a:pt x="213" y="29"/>
                  </a:cubicBezTo>
                  <a:cubicBezTo>
                    <a:pt x="213" y="27"/>
                    <a:pt x="213" y="27"/>
                    <a:pt x="213" y="27"/>
                  </a:cubicBezTo>
                  <a:cubicBezTo>
                    <a:pt x="211" y="27"/>
                    <a:pt x="210" y="28"/>
                    <a:pt x="207" y="28"/>
                  </a:cubicBezTo>
                  <a:cubicBezTo>
                    <a:pt x="203" y="28"/>
                    <a:pt x="200" y="26"/>
                    <a:pt x="200" y="21"/>
                  </a:cubicBezTo>
                  <a:lnTo>
                    <a:pt x="214" y="21"/>
                  </a:lnTo>
                  <a:close/>
                  <a:moveTo>
                    <a:pt x="175" y="30"/>
                  </a:moveTo>
                  <a:cubicBezTo>
                    <a:pt x="179" y="30"/>
                    <a:pt x="179" y="30"/>
                    <a:pt x="179" y="30"/>
                  </a:cubicBezTo>
                  <a:cubicBezTo>
                    <a:pt x="179" y="18"/>
                    <a:pt x="179" y="18"/>
                    <a:pt x="179" y="18"/>
                  </a:cubicBezTo>
                  <a:cubicBezTo>
                    <a:pt x="179" y="18"/>
                    <a:pt x="179" y="17"/>
                    <a:pt x="179" y="17"/>
                  </a:cubicBezTo>
                  <a:cubicBezTo>
                    <a:pt x="180" y="15"/>
                    <a:pt x="181" y="13"/>
                    <a:pt x="184" y="13"/>
                  </a:cubicBezTo>
                  <a:cubicBezTo>
                    <a:pt x="187" y="13"/>
                    <a:pt x="189" y="16"/>
                    <a:pt x="189" y="19"/>
                  </a:cubicBezTo>
                  <a:cubicBezTo>
                    <a:pt x="189" y="30"/>
                    <a:pt x="189" y="30"/>
                    <a:pt x="189" y="30"/>
                  </a:cubicBezTo>
                  <a:cubicBezTo>
                    <a:pt x="192" y="30"/>
                    <a:pt x="192" y="30"/>
                    <a:pt x="192" y="30"/>
                  </a:cubicBezTo>
                  <a:cubicBezTo>
                    <a:pt x="192" y="18"/>
                    <a:pt x="192" y="18"/>
                    <a:pt x="192" y="18"/>
                  </a:cubicBezTo>
                  <a:cubicBezTo>
                    <a:pt x="192" y="11"/>
                    <a:pt x="188" y="10"/>
                    <a:pt x="185" y="10"/>
                  </a:cubicBezTo>
                  <a:cubicBezTo>
                    <a:pt x="182" y="10"/>
                    <a:pt x="179" y="12"/>
                    <a:pt x="178" y="14"/>
                  </a:cubicBezTo>
                  <a:cubicBezTo>
                    <a:pt x="178" y="14"/>
                    <a:pt x="178" y="14"/>
                    <a:pt x="178" y="14"/>
                  </a:cubicBezTo>
                  <a:cubicBezTo>
                    <a:pt x="178" y="10"/>
                    <a:pt x="178" y="10"/>
                    <a:pt x="178" y="10"/>
                  </a:cubicBezTo>
                  <a:cubicBezTo>
                    <a:pt x="175" y="10"/>
                    <a:pt x="175" y="10"/>
                    <a:pt x="175" y="10"/>
                  </a:cubicBezTo>
                  <a:cubicBezTo>
                    <a:pt x="175" y="12"/>
                    <a:pt x="175" y="14"/>
                    <a:pt x="175" y="16"/>
                  </a:cubicBezTo>
                  <a:lnTo>
                    <a:pt x="175" y="30"/>
                  </a:lnTo>
                  <a:close/>
                  <a:moveTo>
                    <a:pt x="167" y="2"/>
                  </a:moveTo>
                  <a:cubicBezTo>
                    <a:pt x="166" y="2"/>
                    <a:pt x="165" y="3"/>
                    <a:pt x="165" y="5"/>
                  </a:cubicBezTo>
                  <a:cubicBezTo>
                    <a:pt x="165" y="6"/>
                    <a:pt x="166" y="7"/>
                    <a:pt x="167" y="7"/>
                  </a:cubicBezTo>
                  <a:cubicBezTo>
                    <a:pt x="169" y="7"/>
                    <a:pt x="169" y="6"/>
                    <a:pt x="169" y="5"/>
                  </a:cubicBezTo>
                  <a:cubicBezTo>
                    <a:pt x="169" y="3"/>
                    <a:pt x="168" y="2"/>
                    <a:pt x="167" y="2"/>
                  </a:cubicBezTo>
                  <a:moveTo>
                    <a:pt x="169" y="10"/>
                  </a:moveTo>
                  <a:cubicBezTo>
                    <a:pt x="165" y="10"/>
                    <a:pt x="165" y="10"/>
                    <a:pt x="165" y="10"/>
                  </a:cubicBezTo>
                  <a:cubicBezTo>
                    <a:pt x="165" y="30"/>
                    <a:pt x="165" y="30"/>
                    <a:pt x="165" y="30"/>
                  </a:cubicBezTo>
                  <a:cubicBezTo>
                    <a:pt x="169" y="30"/>
                    <a:pt x="169" y="30"/>
                    <a:pt x="169" y="30"/>
                  </a:cubicBezTo>
                  <a:lnTo>
                    <a:pt x="169" y="10"/>
                  </a:lnTo>
                  <a:close/>
                  <a:moveTo>
                    <a:pt x="148" y="29"/>
                  </a:moveTo>
                  <a:cubicBezTo>
                    <a:pt x="149" y="30"/>
                    <a:pt x="151" y="31"/>
                    <a:pt x="153" y="31"/>
                  </a:cubicBezTo>
                  <a:cubicBezTo>
                    <a:pt x="158" y="31"/>
                    <a:pt x="161" y="28"/>
                    <a:pt x="161" y="25"/>
                  </a:cubicBezTo>
                  <a:cubicBezTo>
                    <a:pt x="161" y="22"/>
                    <a:pt x="159" y="20"/>
                    <a:pt x="155" y="19"/>
                  </a:cubicBezTo>
                  <a:cubicBezTo>
                    <a:pt x="153" y="18"/>
                    <a:pt x="152" y="17"/>
                    <a:pt x="152" y="15"/>
                  </a:cubicBezTo>
                  <a:cubicBezTo>
                    <a:pt x="152" y="14"/>
                    <a:pt x="153" y="13"/>
                    <a:pt x="155" y="13"/>
                  </a:cubicBezTo>
                  <a:cubicBezTo>
                    <a:pt x="157" y="13"/>
                    <a:pt x="158" y="13"/>
                    <a:pt x="159" y="14"/>
                  </a:cubicBezTo>
                  <a:cubicBezTo>
                    <a:pt x="160" y="11"/>
                    <a:pt x="160" y="11"/>
                    <a:pt x="160" y="11"/>
                  </a:cubicBezTo>
                  <a:cubicBezTo>
                    <a:pt x="159" y="10"/>
                    <a:pt x="157" y="10"/>
                    <a:pt x="155" y="10"/>
                  </a:cubicBezTo>
                  <a:cubicBezTo>
                    <a:pt x="151" y="10"/>
                    <a:pt x="148" y="12"/>
                    <a:pt x="148" y="16"/>
                  </a:cubicBezTo>
                  <a:cubicBezTo>
                    <a:pt x="148" y="18"/>
                    <a:pt x="150" y="20"/>
                    <a:pt x="153" y="21"/>
                  </a:cubicBezTo>
                  <a:cubicBezTo>
                    <a:pt x="156" y="22"/>
                    <a:pt x="157" y="23"/>
                    <a:pt x="157" y="25"/>
                  </a:cubicBezTo>
                  <a:cubicBezTo>
                    <a:pt x="157" y="27"/>
                    <a:pt x="156" y="28"/>
                    <a:pt x="153" y="28"/>
                  </a:cubicBezTo>
                  <a:cubicBezTo>
                    <a:pt x="151" y="28"/>
                    <a:pt x="150" y="27"/>
                    <a:pt x="148" y="27"/>
                  </a:cubicBezTo>
                  <a:lnTo>
                    <a:pt x="148" y="29"/>
                  </a:lnTo>
                  <a:close/>
                  <a:moveTo>
                    <a:pt x="143" y="10"/>
                  </a:moveTo>
                  <a:cubicBezTo>
                    <a:pt x="139" y="10"/>
                    <a:pt x="139" y="10"/>
                    <a:pt x="139" y="10"/>
                  </a:cubicBezTo>
                  <a:cubicBezTo>
                    <a:pt x="139" y="23"/>
                    <a:pt x="139" y="23"/>
                    <a:pt x="139" y="23"/>
                  </a:cubicBezTo>
                  <a:cubicBezTo>
                    <a:pt x="139" y="23"/>
                    <a:pt x="139" y="24"/>
                    <a:pt x="139" y="24"/>
                  </a:cubicBezTo>
                  <a:cubicBezTo>
                    <a:pt x="138" y="26"/>
                    <a:pt x="136" y="28"/>
                    <a:pt x="134" y="28"/>
                  </a:cubicBezTo>
                  <a:cubicBezTo>
                    <a:pt x="131" y="28"/>
                    <a:pt x="130" y="25"/>
                    <a:pt x="130" y="21"/>
                  </a:cubicBezTo>
                  <a:cubicBezTo>
                    <a:pt x="130" y="10"/>
                    <a:pt x="130" y="10"/>
                    <a:pt x="130" y="10"/>
                  </a:cubicBezTo>
                  <a:cubicBezTo>
                    <a:pt x="126" y="10"/>
                    <a:pt x="126" y="10"/>
                    <a:pt x="126" y="10"/>
                  </a:cubicBezTo>
                  <a:cubicBezTo>
                    <a:pt x="126" y="22"/>
                    <a:pt x="126" y="22"/>
                    <a:pt x="126" y="22"/>
                  </a:cubicBezTo>
                  <a:cubicBezTo>
                    <a:pt x="126" y="29"/>
                    <a:pt x="130" y="31"/>
                    <a:pt x="133" y="31"/>
                  </a:cubicBezTo>
                  <a:cubicBezTo>
                    <a:pt x="136" y="31"/>
                    <a:pt x="139" y="29"/>
                    <a:pt x="139" y="27"/>
                  </a:cubicBezTo>
                  <a:cubicBezTo>
                    <a:pt x="140" y="27"/>
                    <a:pt x="140" y="27"/>
                    <a:pt x="140" y="27"/>
                  </a:cubicBezTo>
                  <a:cubicBezTo>
                    <a:pt x="140" y="30"/>
                    <a:pt x="140" y="30"/>
                    <a:pt x="140" y="30"/>
                  </a:cubicBezTo>
                  <a:cubicBezTo>
                    <a:pt x="143" y="30"/>
                    <a:pt x="143" y="30"/>
                    <a:pt x="143" y="30"/>
                  </a:cubicBezTo>
                  <a:cubicBezTo>
                    <a:pt x="143" y="29"/>
                    <a:pt x="143" y="27"/>
                    <a:pt x="143" y="25"/>
                  </a:cubicBezTo>
                  <a:lnTo>
                    <a:pt x="143" y="10"/>
                  </a:lnTo>
                  <a:close/>
                  <a:moveTo>
                    <a:pt x="107" y="17"/>
                  </a:moveTo>
                  <a:cubicBezTo>
                    <a:pt x="110" y="17"/>
                    <a:pt x="110" y="17"/>
                    <a:pt x="110" y="17"/>
                  </a:cubicBezTo>
                  <a:cubicBezTo>
                    <a:pt x="114" y="17"/>
                    <a:pt x="117" y="19"/>
                    <a:pt x="117" y="22"/>
                  </a:cubicBezTo>
                  <a:cubicBezTo>
                    <a:pt x="117" y="26"/>
                    <a:pt x="114" y="28"/>
                    <a:pt x="110" y="28"/>
                  </a:cubicBezTo>
                  <a:cubicBezTo>
                    <a:pt x="109" y="28"/>
                    <a:pt x="108" y="28"/>
                    <a:pt x="107" y="28"/>
                  </a:cubicBezTo>
                  <a:lnTo>
                    <a:pt x="107" y="17"/>
                  </a:lnTo>
                  <a:close/>
                  <a:moveTo>
                    <a:pt x="107" y="5"/>
                  </a:moveTo>
                  <a:cubicBezTo>
                    <a:pt x="108" y="5"/>
                    <a:pt x="109" y="5"/>
                    <a:pt x="110" y="5"/>
                  </a:cubicBezTo>
                  <a:cubicBezTo>
                    <a:pt x="114" y="5"/>
                    <a:pt x="117" y="6"/>
                    <a:pt x="117" y="9"/>
                  </a:cubicBezTo>
                  <a:cubicBezTo>
                    <a:pt x="117" y="12"/>
                    <a:pt x="114" y="14"/>
                    <a:pt x="111" y="14"/>
                  </a:cubicBezTo>
                  <a:cubicBezTo>
                    <a:pt x="107" y="14"/>
                    <a:pt x="107" y="14"/>
                    <a:pt x="107" y="14"/>
                  </a:cubicBezTo>
                  <a:lnTo>
                    <a:pt x="107" y="5"/>
                  </a:lnTo>
                  <a:close/>
                  <a:moveTo>
                    <a:pt x="104" y="30"/>
                  </a:moveTo>
                  <a:cubicBezTo>
                    <a:pt x="105" y="30"/>
                    <a:pt x="107" y="31"/>
                    <a:pt x="109" y="31"/>
                  </a:cubicBezTo>
                  <a:cubicBezTo>
                    <a:pt x="114" y="31"/>
                    <a:pt x="117" y="30"/>
                    <a:pt x="119" y="28"/>
                  </a:cubicBezTo>
                  <a:cubicBezTo>
                    <a:pt x="120" y="27"/>
                    <a:pt x="121" y="25"/>
                    <a:pt x="121" y="22"/>
                  </a:cubicBezTo>
                  <a:cubicBezTo>
                    <a:pt x="121" y="18"/>
                    <a:pt x="118" y="16"/>
                    <a:pt x="116" y="15"/>
                  </a:cubicBezTo>
                  <a:cubicBezTo>
                    <a:pt x="116" y="15"/>
                    <a:pt x="116" y="15"/>
                    <a:pt x="116" y="15"/>
                  </a:cubicBezTo>
                  <a:cubicBezTo>
                    <a:pt x="118" y="14"/>
                    <a:pt x="120" y="12"/>
                    <a:pt x="120" y="9"/>
                  </a:cubicBezTo>
                  <a:cubicBezTo>
                    <a:pt x="120" y="7"/>
                    <a:pt x="119" y="5"/>
                    <a:pt x="118" y="4"/>
                  </a:cubicBezTo>
                  <a:cubicBezTo>
                    <a:pt x="116" y="3"/>
                    <a:pt x="114" y="2"/>
                    <a:pt x="110" y="2"/>
                  </a:cubicBezTo>
                  <a:cubicBezTo>
                    <a:pt x="108" y="2"/>
                    <a:pt x="105" y="2"/>
                    <a:pt x="104" y="3"/>
                  </a:cubicBezTo>
                  <a:lnTo>
                    <a:pt x="104" y="30"/>
                  </a:lnTo>
                  <a:close/>
                  <a:moveTo>
                    <a:pt x="76" y="18"/>
                  </a:moveTo>
                  <a:cubicBezTo>
                    <a:pt x="76" y="16"/>
                    <a:pt x="78" y="12"/>
                    <a:pt x="82" y="12"/>
                  </a:cubicBezTo>
                  <a:cubicBezTo>
                    <a:pt x="86" y="12"/>
                    <a:pt x="87" y="16"/>
                    <a:pt x="87" y="18"/>
                  </a:cubicBezTo>
                  <a:lnTo>
                    <a:pt x="76" y="18"/>
                  </a:lnTo>
                  <a:close/>
                  <a:moveTo>
                    <a:pt x="90" y="21"/>
                  </a:moveTo>
                  <a:cubicBezTo>
                    <a:pt x="90" y="21"/>
                    <a:pt x="90" y="20"/>
                    <a:pt x="90" y="19"/>
                  </a:cubicBezTo>
                  <a:cubicBezTo>
                    <a:pt x="90" y="16"/>
                    <a:pt x="88" y="10"/>
                    <a:pt x="82" y="10"/>
                  </a:cubicBezTo>
                  <a:cubicBezTo>
                    <a:pt x="76" y="10"/>
                    <a:pt x="72" y="15"/>
                    <a:pt x="72" y="21"/>
                  </a:cubicBezTo>
                  <a:cubicBezTo>
                    <a:pt x="72" y="27"/>
                    <a:pt x="76" y="31"/>
                    <a:pt x="82" y="31"/>
                  </a:cubicBezTo>
                  <a:cubicBezTo>
                    <a:pt x="86" y="31"/>
                    <a:pt x="88" y="30"/>
                    <a:pt x="89" y="29"/>
                  </a:cubicBezTo>
                  <a:cubicBezTo>
                    <a:pt x="88" y="27"/>
                    <a:pt x="88" y="27"/>
                    <a:pt x="88" y="27"/>
                  </a:cubicBezTo>
                  <a:cubicBezTo>
                    <a:pt x="87" y="27"/>
                    <a:pt x="85" y="28"/>
                    <a:pt x="83" y="28"/>
                  </a:cubicBezTo>
                  <a:cubicBezTo>
                    <a:pt x="79" y="28"/>
                    <a:pt x="76" y="26"/>
                    <a:pt x="76" y="21"/>
                  </a:cubicBezTo>
                  <a:lnTo>
                    <a:pt x="90" y="21"/>
                  </a:lnTo>
                  <a:close/>
                  <a:moveTo>
                    <a:pt x="58" y="1"/>
                  </a:moveTo>
                  <a:cubicBezTo>
                    <a:pt x="54" y="1"/>
                    <a:pt x="54" y="1"/>
                    <a:pt x="54" y="1"/>
                  </a:cubicBezTo>
                  <a:cubicBezTo>
                    <a:pt x="54" y="30"/>
                    <a:pt x="54" y="30"/>
                    <a:pt x="54" y="30"/>
                  </a:cubicBezTo>
                  <a:cubicBezTo>
                    <a:pt x="58" y="30"/>
                    <a:pt x="58" y="30"/>
                    <a:pt x="58" y="30"/>
                  </a:cubicBezTo>
                  <a:cubicBezTo>
                    <a:pt x="58" y="23"/>
                    <a:pt x="58" y="23"/>
                    <a:pt x="58" y="23"/>
                  </a:cubicBezTo>
                  <a:cubicBezTo>
                    <a:pt x="60" y="21"/>
                    <a:pt x="60" y="21"/>
                    <a:pt x="60" y="21"/>
                  </a:cubicBezTo>
                  <a:cubicBezTo>
                    <a:pt x="67" y="30"/>
                    <a:pt x="67" y="30"/>
                    <a:pt x="67" y="30"/>
                  </a:cubicBezTo>
                  <a:cubicBezTo>
                    <a:pt x="71" y="30"/>
                    <a:pt x="71" y="30"/>
                    <a:pt x="71" y="30"/>
                  </a:cubicBezTo>
                  <a:cubicBezTo>
                    <a:pt x="62" y="18"/>
                    <a:pt x="62" y="18"/>
                    <a:pt x="62" y="18"/>
                  </a:cubicBezTo>
                  <a:cubicBezTo>
                    <a:pt x="70" y="10"/>
                    <a:pt x="70" y="10"/>
                    <a:pt x="70" y="10"/>
                  </a:cubicBezTo>
                  <a:cubicBezTo>
                    <a:pt x="66" y="10"/>
                    <a:pt x="66" y="10"/>
                    <a:pt x="66" y="10"/>
                  </a:cubicBezTo>
                  <a:cubicBezTo>
                    <a:pt x="60" y="17"/>
                    <a:pt x="60" y="17"/>
                    <a:pt x="60" y="17"/>
                  </a:cubicBezTo>
                  <a:cubicBezTo>
                    <a:pt x="59" y="18"/>
                    <a:pt x="59" y="19"/>
                    <a:pt x="58" y="19"/>
                  </a:cubicBezTo>
                  <a:cubicBezTo>
                    <a:pt x="58" y="19"/>
                    <a:pt x="58" y="19"/>
                    <a:pt x="58" y="19"/>
                  </a:cubicBezTo>
                  <a:lnTo>
                    <a:pt x="58" y="1"/>
                  </a:lnTo>
                  <a:close/>
                  <a:moveTo>
                    <a:pt x="45" y="24"/>
                  </a:moveTo>
                  <a:cubicBezTo>
                    <a:pt x="45" y="24"/>
                    <a:pt x="45" y="24"/>
                    <a:pt x="45" y="25"/>
                  </a:cubicBezTo>
                  <a:cubicBezTo>
                    <a:pt x="44" y="26"/>
                    <a:pt x="43" y="28"/>
                    <a:pt x="40" y="28"/>
                  </a:cubicBezTo>
                  <a:cubicBezTo>
                    <a:pt x="38" y="28"/>
                    <a:pt x="37" y="27"/>
                    <a:pt x="37" y="25"/>
                  </a:cubicBezTo>
                  <a:cubicBezTo>
                    <a:pt x="37" y="21"/>
                    <a:pt x="41" y="20"/>
                    <a:pt x="45" y="20"/>
                  </a:cubicBezTo>
                  <a:lnTo>
                    <a:pt x="45" y="24"/>
                  </a:lnTo>
                  <a:close/>
                  <a:moveTo>
                    <a:pt x="49" y="18"/>
                  </a:moveTo>
                  <a:cubicBezTo>
                    <a:pt x="49" y="14"/>
                    <a:pt x="47" y="10"/>
                    <a:pt x="41" y="10"/>
                  </a:cubicBezTo>
                  <a:cubicBezTo>
                    <a:pt x="38" y="10"/>
                    <a:pt x="36" y="11"/>
                    <a:pt x="34" y="12"/>
                  </a:cubicBezTo>
                  <a:cubicBezTo>
                    <a:pt x="35" y="14"/>
                    <a:pt x="35" y="14"/>
                    <a:pt x="35" y="14"/>
                  </a:cubicBezTo>
                  <a:cubicBezTo>
                    <a:pt x="37" y="13"/>
                    <a:pt x="38" y="13"/>
                    <a:pt x="40" y="13"/>
                  </a:cubicBezTo>
                  <a:cubicBezTo>
                    <a:pt x="44" y="12"/>
                    <a:pt x="45" y="16"/>
                    <a:pt x="45" y="17"/>
                  </a:cubicBezTo>
                  <a:cubicBezTo>
                    <a:pt x="45" y="18"/>
                    <a:pt x="45" y="18"/>
                    <a:pt x="45" y="18"/>
                  </a:cubicBezTo>
                  <a:cubicBezTo>
                    <a:pt x="37" y="17"/>
                    <a:pt x="33" y="20"/>
                    <a:pt x="33" y="25"/>
                  </a:cubicBezTo>
                  <a:cubicBezTo>
                    <a:pt x="33" y="28"/>
                    <a:pt x="35" y="31"/>
                    <a:pt x="39" y="31"/>
                  </a:cubicBezTo>
                  <a:cubicBezTo>
                    <a:pt x="42" y="31"/>
                    <a:pt x="44" y="29"/>
                    <a:pt x="45" y="28"/>
                  </a:cubicBezTo>
                  <a:cubicBezTo>
                    <a:pt x="45" y="28"/>
                    <a:pt x="45" y="28"/>
                    <a:pt x="45" y="28"/>
                  </a:cubicBezTo>
                  <a:cubicBezTo>
                    <a:pt x="46" y="30"/>
                    <a:pt x="46" y="30"/>
                    <a:pt x="46" y="30"/>
                  </a:cubicBezTo>
                  <a:cubicBezTo>
                    <a:pt x="49" y="30"/>
                    <a:pt x="49" y="30"/>
                    <a:pt x="49" y="30"/>
                  </a:cubicBezTo>
                  <a:cubicBezTo>
                    <a:pt x="49" y="29"/>
                    <a:pt x="49" y="27"/>
                    <a:pt x="49" y="26"/>
                  </a:cubicBezTo>
                  <a:lnTo>
                    <a:pt x="49" y="18"/>
                  </a:lnTo>
                  <a:close/>
                  <a:moveTo>
                    <a:pt x="25" y="30"/>
                  </a:moveTo>
                  <a:cubicBezTo>
                    <a:pt x="29" y="30"/>
                    <a:pt x="29" y="30"/>
                    <a:pt x="29" y="30"/>
                  </a:cubicBezTo>
                  <a:cubicBezTo>
                    <a:pt x="27" y="2"/>
                    <a:pt x="27" y="2"/>
                    <a:pt x="27" y="2"/>
                  </a:cubicBezTo>
                  <a:cubicBezTo>
                    <a:pt x="22" y="2"/>
                    <a:pt x="22" y="2"/>
                    <a:pt x="22" y="2"/>
                  </a:cubicBezTo>
                  <a:cubicBezTo>
                    <a:pt x="17" y="16"/>
                    <a:pt x="17" y="16"/>
                    <a:pt x="17" y="16"/>
                  </a:cubicBezTo>
                  <a:cubicBezTo>
                    <a:pt x="16" y="19"/>
                    <a:pt x="15" y="22"/>
                    <a:pt x="14" y="25"/>
                  </a:cubicBezTo>
                  <a:cubicBezTo>
                    <a:pt x="14" y="25"/>
                    <a:pt x="14" y="25"/>
                    <a:pt x="14" y="25"/>
                  </a:cubicBezTo>
                  <a:cubicBezTo>
                    <a:pt x="14" y="22"/>
                    <a:pt x="13" y="19"/>
                    <a:pt x="12" y="16"/>
                  </a:cubicBezTo>
                  <a:cubicBezTo>
                    <a:pt x="7" y="2"/>
                    <a:pt x="7" y="2"/>
                    <a:pt x="7" y="2"/>
                  </a:cubicBezTo>
                  <a:cubicBezTo>
                    <a:pt x="2" y="2"/>
                    <a:pt x="2" y="2"/>
                    <a:pt x="2" y="2"/>
                  </a:cubicBezTo>
                  <a:cubicBezTo>
                    <a:pt x="0" y="30"/>
                    <a:pt x="0" y="30"/>
                    <a:pt x="0" y="30"/>
                  </a:cubicBezTo>
                  <a:cubicBezTo>
                    <a:pt x="4" y="30"/>
                    <a:pt x="4" y="30"/>
                    <a:pt x="4" y="30"/>
                  </a:cubicBezTo>
                  <a:cubicBezTo>
                    <a:pt x="4" y="18"/>
                    <a:pt x="4" y="18"/>
                    <a:pt x="4" y="18"/>
                  </a:cubicBezTo>
                  <a:cubicBezTo>
                    <a:pt x="5" y="14"/>
                    <a:pt x="5" y="9"/>
                    <a:pt x="5" y="6"/>
                  </a:cubicBezTo>
                  <a:cubicBezTo>
                    <a:pt x="5" y="6"/>
                    <a:pt x="5" y="6"/>
                    <a:pt x="5" y="6"/>
                  </a:cubicBezTo>
                  <a:cubicBezTo>
                    <a:pt x="6" y="9"/>
                    <a:pt x="7" y="13"/>
                    <a:pt x="8" y="17"/>
                  </a:cubicBezTo>
                  <a:cubicBezTo>
                    <a:pt x="13" y="30"/>
                    <a:pt x="13" y="30"/>
                    <a:pt x="13" y="30"/>
                  </a:cubicBezTo>
                  <a:cubicBezTo>
                    <a:pt x="16" y="30"/>
                    <a:pt x="16" y="30"/>
                    <a:pt x="16" y="30"/>
                  </a:cubicBezTo>
                  <a:cubicBezTo>
                    <a:pt x="20" y="17"/>
                    <a:pt x="20" y="17"/>
                    <a:pt x="20" y="17"/>
                  </a:cubicBezTo>
                  <a:cubicBezTo>
                    <a:pt x="22" y="13"/>
                    <a:pt x="23" y="9"/>
                    <a:pt x="24" y="6"/>
                  </a:cubicBezTo>
                  <a:cubicBezTo>
                    <a:pt x="24" y="6"/>
                    <a:pt x="24" y="6"/>
                    <a:pt x="24" y="6"/>
                  </a:cubicBezTo>
                  <a:cubicBezTo>
                    <a:pt x="24" y="9"/>
                    <a:pt x="24" y="14"/>
                    <a:pt x="25" y="18"/>
                  </a:cubicBezTo>
                  <a:lnTo>
                    <a:pt x="25" y="30"/>
                  </a:lnTo>
                  <a:close/>
                </a:path>
              </a:pathLst>
            </a:custGeom>
            <a:solidFill>
              <a:srgbClr val="F97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77" name="Freeform 18"/>
            <p:cNvSpPr>
              <a:spLocks noEditPoints="1"/>
            </p:cNvSpPr>
            <p:nvPr/>
          </p:nvSpPr>
          <p:spPr bwMode="auto">
            <a:xfrm>
              <a:off x="1165225" y="6546850"/>
              <a:ext cx="931863" cy="95250"/>
            </a:xfrm>
            <a:custGeom>
              <a:avLst/>
              <a:gdLst>
                <a:gd name="T0" fmla="*/ 287 w 292"/>
                <a:gd name="T1" fmla="*/ 18 h 30"/>
                <a:gd name="T2" fmla="*/ 291 w 292"/>
                <a:gd name="T3" fmla="*/ 10 h 30"/>
                <a:gd name="T4" fmla="*/ 288 w 292"/>
                <a:gd name="T5" fmla="*/ 24 h 30"/>
                <a:gd name="T6" fmla="*/ 271 w 292"/>
                <a:gd name="T7" fmla="*/ 21 h 30"/>
                <a:gd name="T8" fmla="*/ 265 w 292"/>
                <a:gd name="T9" fmla="*/ 12 h 30"/>
                <a:gd name="T10" fmla="*/ 271 w 292"/>
                <a:gd name="T11" fmla="*/ 0 h 30"/>
                <a:gd name="T12" fmla="*/ 255 w 292"/>
                <a:gd name="T13" fmla="*/ 20 h 30"/>
                <a:gd name="T14" fmla="*/ 271 w 292"/>
                <a:gd name="T15" fmla="*/ 29 h 30"/>
                <a:gd name="T16" fmla="*/ 271 w 292"/>
                <a:gd name="T17" fmla="*/ 0 h 30"/>
                <a:gd name="T18" fmla="*/ 247 w 292"/>
                <a:gd name="T19" fmla="*/ 17 h 30"/>
                <a:gd name="T20" fmla="*/ 253 w 292"/>
                <a:gd name="T21" fmla="*/ 9 h 30"/>
                <a:gd name="T22" fmla="*/ 243 w 292"/>
                <a:gd name="T23" fmla="*/ 9 h 30"/>
                <a:gd name="T24" fmla="*/ 234 w 292"/>
                <a:gd name="T25" fmla="*/ 24 h 30"/>
                <a:gd name="T26" fmla="*/ 234 w 292"/>
                <a:gd name="T27" fmla="*/ 23 h 30"/>
                <a:gd name="T28" fmla="*/ 224 w 292"/>
                <a:gd name="T29" fmla="*/ 13 h 30"/>
                <a:gd name="T30" fmla="*/ 222 w 292"/>
                <a:gd name="T31" fmla="*/ 24 h 30"/>
                <a:gd name="T32" fmla="*/ 235 w 292"/>
                <a:gd name="T33" fmla="*/ 29 h 30"/>
                <a:gd name="T34" fmla="*/ 214 w 292"/>
                <a:gd name="T35" fmla="*/ 21 h 30"/>
                <a:gd name="T36" fmla="*/ 209 w 292"/>
                <a:gd name="T37" fmla="*/ 12 h 30"/>
                <a:gd name="T38" fmla="*/ 214 w 292"/>
                <a:gd name="T39" fmla="*/ 0 h 30"/>
                <a:gd name="T40" fmla="*/ 199 w 292"/>
                <a:gd name="T41" fmla="*/ 20 h 30"/>
                <a:gd name="T42" fmla="*/ 214 w 292"/>
                <a:gd name="T43" fmla="*/ 29 h 30"/>
                <a:gd name="T44" fmla="*/ 214 w 292"/>
                <a:gd name="T45" fmla="*/ 0 h 30"/>
                <a:gd name="T46" fmla="*/ 181 w 292"/>
                <a:gd name="T47" fmla="*/ 16 h 30"/>
                <a:gd name="T48" fmla="*/ 194 w 292"/>
                <a:gd name="T49" fmla="*/ 29 h 30"/>
                <a:gd name="T50" fmla="*/ 180 w 292"/>
                <a:gd name="T51" fmla="*/ 13 h 30"/>
                <a:gd name="T52" fmla="*/ 177 w 292"/>
                <a:gd name="T53" fmla="*/ 29 h 30"/>
                <a:gd name="T54" fmla="*/ 159 w 292"/>
                <a:gd name="T55" fmla="*/ 24 h 30"/>
                <a:gd name="T56" fmla="*/ 164 w 292"/>
                <a:gd name="T57" fmla="*/ 9 h 30"/>
                <a:gd name="T58" fmla="*/ 168 w 292"/>
                <a:gd name="T59" fmla="*/ 16 h 30"/>
                <a:gd name="T60" fmla="*/ 168 w 292"/>
                <a:gd name="T61" fmla="*/ 27 h 30"/>
                <a:gd name="T62" fmla="*/ 171 w 292"/>
                <a:gd name="T63" fmla="*/ 25 h 30"/>
                <a:gd name="T64" fmla="*/ 141 w 292"/>
                <a:gd name="T65" fmla="*/ 9 h 30"/>
                <a:gd name="T66" fmla="*/ 146 w 292"/>
                <a:gd name="T67" fmla="*/ 28 h 30"/>
                <a:gd name="T68" fmla="*/ 151 w 292"/>
                <a:gd name="T69" fmla="*/ 27 h 30"/>
                <a:gd name="T70" fmla="*/ 153 w 292"/>
                <a:gd name="T71" fmla="*/ 9 h 30"/>
                <a:gd name="T72" fmla="*/ 122 w 292"/>
                <a:gd name="T73" fmla="*/ 28 h 30"/>
                <a:gd name="T74" fmla="*/ 126 w 292"/>
                <a:gd name="T75" fmla="*/ 8 h 30"/>
                <a:gd name="T76" fmla="*/ 131 w 292"/>
                <a:gd name="T77" fmla="*/ 1 h 30"/>
                <a:gd name="T78" fmla="*/ 129 w 292"/>
                <a:gd name="T79" fmla="*/ 27 h 30"/>
                <a:gd name="T80" fmla="*/ 108 w 292"/>
                <a:gd name="T81" fmla="*/ 29 h 30"/>
                <a:gd name="T82" fmla="*/ 95 w 292"/>
                <a:gd name="T83" fmla="*/ 23 h 30"/>
                <a:gd name="T84" fmla="*/ 95 w 292"/>
                <a:gd name="T85" fmla="*/ 19 h 30"/>
                <a:gd name="T86" fmla="*/ 84 w 292"/>
                <a:gd name="T87" fmla="*/ 11 h 30"/>
                <a:gd name="T88" fmla="*/ 95 w 292"/>
                <a:gd name="T89" fmla="*/ 17 h 30"/>
                <a:gd name="T90" fmla="*/ 95 w 292"/>
                <a:gd name="T91" fmla="*/ 27 h 30"/>
                <a:gd name="T92" fmla="*/ 99 w 292"/>
                <a:gd name="T93" fmla="*/ 17 h 30"/>
                <a:gd name="T94" fmla="*/ 76 w 292"/>
                <a:gd name="T95" fmla="*/ 19 h 30"/>
                <a:gd name="T96" fmla="*/ 64 w 292"/>
                <a:gd name="T97" fmla="*/ 18 h 30"/>
                <a:gd name="T98" fmla="*/ 64 w 292"/>
                <a:gd name="T99" fmla="*/ 26 h 30"/>
                <a:gd name="T100" fmla="*/ 71 w 292"/>
                <a:gd name="T101" fmla="*/ 9 h 30"/>
                <a:gd name="T102" fmla="*/ 61 w 292"/>
                <a:gd name="T103" fmla="*/ 0 h 30"/>
                <a:gd name="T104" fmla="*/ 46 w 292"/>
                <a:gd name="T105" fmla="*/ 27 h 30"/>
                <a:gd name="T106" fmla="*/ 37 w 292"/>
                <a:gd name="T107" fmla="*/ 19 h 30"/>
                <a:gd name="T108" fmla="*/ 28 w 292"/>
                <a:gd name="T109" fmla="*/ 29 h 30"/>
                <a:gd name="T110" fmla="*/ 28 w 292"/>
                <a:gd name="T111" fmla="*/ 29 h 30"/>
                <a:gd name="T112" fmla="*/ 19 w 292"/>
                <a:gd name="T113" fmla="*/ 18 h 30"/>
                <a:gd name="T114" fmla="*/ 15 w 292"/>
                <a:gd name="T115" fmla="*/ 4 h 30"/>
                <a:gd name="T116" fmla="*/ 0 w 292"/>
                <a:gd name="T117" fmla="*/ 16 h 30"/>
                <a:gd name="T118" fmla="*/ 23 w 292"/>
                <a:gd name="T119" fmla="*/ 1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2" h="30">
                  <a:moveTo>
                    <a:pt x="279" y="28"/>
                  </a:moveTo>
                  <a:cubicBezTo>
                    <a:pt x="280" y="29"/>
                    <a:pt x="282" y="30"/>
                    <a:pt x="285" y="30"/>
                  </a:cubicBezTo>
                  <a:cubicBezTo>
                    <a:pt x="289" y="30"/>
                    <a:pt x="292" y="27"/>
                    <a:pt x="292" y="24"/>
                  </a:cubicBezTo>
                  <a:cubicBezTo>
                    <a:pt x="292" y="21"/>
                    <a:pt x="290" y="19"/>
                    <a:pt x="287" y="18"/>
                  </a:cubicBezTo>
                  <a:cubicBezTo>
                    <a:pt x="284" y="17"/>
                    <a:pt x="283" y="16"/>
                    <a:pt x="283" y="14"/>
                  </a:cubicBezTo>
                  <a:cubicBezTo>
                    <a:pt x="283" y="13"/>
                    <a:pt x="284" y="12"/>
                    <a:pt x="286" y="12"/>
                  </a:cubicBezTo>
                  <a:cubicBezTo>
                    <a:pt x="288" y="12"/>
                    <a:pt x="290" y="12"/>
                    <a:pt x="290" y="13"/>
                  </a:cubicBezTo>
                  <a:cubicBezTo>
                    <a:pt x="291" y="10"/>
                    <a:pt x="291" y="10"/>
                    <a:pt x="291" y="10"/>
                  </a:cubicBezTo>
                  <a:cubicBezTo>
                    <a:pt x="290" y="9"/>
                    <a:pt x="288" y="9"/>
                    <a:pt x="286" y="9"/>
                  </a:cubicBezTo>
                  <a:cubicBezTo>
                    <a:pt x="282" y="9"/>
                    <a:pt x="279" y="11"/>
                    <a:pt x="279" y="15"/>
                  </a:cubicBezTo>
                  <a:cubicBezTo>
                    <a:pt x="279" y="17"/>
                    <a:pt x="281" y="19"/>
                    <a:pt x="285" y="20"/>
                  </a:cubicBezTo>
                  <a:cubicBezTo>
                    <a:pt x="287" y="21"/>
                    <a:pt x="288" y="22"/>
                    <a:pt x="288" y="24"/>
                  </a:cubicBezTo>
                  <a:cubicBezTo>
                    <a:pt x="288" y="26"/>
                    <a:pt x="287" y="27"/>
                    <a:pt x="285" y="27"/>
                  </a:cubicBezTo>
                  <a:cubicBezTo>
                    <a:pt x="283" y="27"/>
                    <a:pt x="281" y="26"/>
                    <a:pt x="280" y="26"/>
                  </a:cubicBezTo>
                  <a:lnTo>
                    <a:pt x="279" y="28"/>
                  </a:lnTo>
                  <a:close/>
                  <a:moveTo>
                    <a:pt x="271" y="21"/>
                  </a:moveTo>
                  <a:cubicBezTo>
                    <a:pt x="271" y="21"/>
                    <a:pt x="270" y="22"/>
                    <a:pt x="270" y="22"/>
                  </a:cubicBezTo>
                  <a:cubicBezTo>
                    <a:pt x="270" y="25"/>
                    <a:pt x="267" y="27"/>
                    <a:pt x="265" y="27"/>
                  </a:cubicBezTo>
                  <a:cubicBezTo>
                    <a:pt x="261" y="27"/>
                    <a:pt x="259" y="23"/>
                    <a:pt x="259" y="19"/>
                  </a:cubicBezTo>
                  <a:cubicBezTo>
                    <a:pt x="259" y="15"/>
                    <a:pt x="261" y="12"/>
                    <a:pt x="265" y="12"/>
                  </a:cubicBezTo>
                  <a:cubicBezTo>
                    <a:pt x="268" y="12"/>
                    <a:pt x="270" y="14"/>
                    <a:pt x="270" y="16"/>
                  </a:cubicBezTo>
                  <a:cubicBezTo>
                    <a:pt x="270" y="16"/>
                    <a:pt x="271" y="17"/>
                    <a:pt x="271" y="17"/>
                  </a:cubicBezTo>
                  <a:lnTo>
                    <a:pt x="271" y="21"/>
                  </a:lnTo>
                  <a:close/>
                  <a:moveTo>
                    <a:pt x="271" y="0"/>
                  </a:moveTo>
                  <a:cubicBezTo>
                    <a:pt x="271" y="12"/>
                    <a:pt x="271" y="12"/>
                    <a:pt x="271" y="12"/>
                  </a:cubicBezTo>
                  <a:cubicBezTo>
                    <a:pt x="270" y="12"/>
                    <a:pt x="270" y="12"/>
                    <a:pt x="270" y="12"/>
                  </a:cubicBezTo>
                  <a:cubicBezTo>
                    <a:pt x="270" y="10"/>
                    <a:pt x="267" y="9"/>
                    <a:pt x="264" y="9"/>
                  </a:cubicBezTo>
                  <a:cubicBezTo>
                    <a:pt x="260" y="9"/>
                    <a:pt x="255" y="13"/>
                    <a:pt x="255" y="20"/>
                  </a:cubicBezTo>
                  <a:cubicBezTo>
                    <a:pt x="255" y="26"/>
                    <a:pt x="259" y="30"/>
                    <a:pt x="264" y="30"/>
                  </a:cubicBezTo>
                  <a:cubicBezTo>
                    <a:pt x="267" y="30"/>
                    <a:pt x="270" y="28"/>
                    <a:pt x="271" y="26"/>
                  </a:cubicBezTo>
                  <a:cubicBezTo>
                    <a:pt x="271" y="26"/>
                    <a:pt x="271" y="26"/>
                    <a:pt x="271" y="26"/>
                  </a:cubicBezTo>
                  <a:cubicBezTo>
                    <a:pt x="271" y="29"/>
                    <a:pt x="271" y="29"/>
                    <a:pt x="271" y="29"/>
                  </a:cubicBezTo>
                  <a:cubicBezTo>
                    <a:pt x="274" y="29"/>
                    <a:pt x="274" y="29"/>
                    <a:pt x="274" y="29"/>
                  </a:cubicBezTo>
                  <a:cubicBezTo>
                    <a:pt x="274" y="28"/>
                    <a:pt x="274" y="26"/>
                    <a:pt x="274" y="24"/>
                  </a:cubicBezTo>
                  <a:cubicBezTo>
                    <a:pt x="274" y="0"/>
                    <a:pt x="274" y="0"/>
                    <a:pt x="274" y="0"/>
                  </a:cubicBezTo>
                  <a:lnTo>
                    <a:pt x="271" y="0"/>
                  </a:lnTo>
                  <a:close/>
                  <a:moveTo>
                    <a:pt x="244" y="29"/>
                  </a:moveTo>
                  <a:cubicBezTo>
                    <a:pt x="247" y="29"/>
                    <a:pt x="247" y="29"/>
                    <a:pt x="247" y="29"/>
                  </a:cubicBezTo>
                  <a:cubicBezTo>
                    <a:pt x="247" y="19"/>
                    <a:pt x="247" y="19"/>
                    <a:pt x="247" y="19"/>
                  </a:cubicBezTo>
                  <a:cubicBezTo>
                    <a:pt x="247" y="18"/>
                    <a:pt x="247" y="17"/>
                    <a:pt x="247" y="17"/>
                  </a:cubicBezTo>
                  <a:cubicBezTo>
                    <a:pt x="248" y="14"/>
                    <a:pt x="250" y="12"/>
                    <a:pt x="252" y="12"/>
                  </a:cubicBezTo>
                  <a:cubicBezTo>
                    <a:pt x="253" y="12"/>
                    <a:pt x="253" y="12"/>
                    <a:pt x="254" y="12"/>
                  </a:cubicBezTo>
                  <a:cubicBezTo>
                    <a:pt x="254" y="9"/>
                    <a:pt x="254" y="9"/>
                    <a:pt x="254" y="9"/>
                  </a:cubicBezTo>
                  <a:cubicBezTo>
                    <a:pt x="253" y="9"/>
                    <a:pt x="253" y="9"/>
                    <a:pt x="253" y="9"/>
                  </a:cubicBezTo>
                  <a:cubicBezTo>
                    <a:pt x="250" y="9"/>
                    <a:pt x="248" y="11"/>
                    <a:pt x="247" y="13"/>
                  </a:cubicBezTo>
                  <a:cubicBezTo>
                    <a:pt x="247" y="13"/>
                    <a:pt x="247" y="13"/>
                    <a:pt x="247" y="13"/>
                  </a:cubicBezTo>
                  <a:cubicBezTo>
                    <a:pt x="247" y="9"/>
                    <a:pt x="247" y="9"/>
                    <a:pt x="247" y="9"/>
                  </a:cubicBezTo>
                  <a:cubicBezTo>
                    <a:pt x="243" y="9"/>
                    <a:pt x="243" y="9"/>
                    <a:pt x="243" y="9"/>
                  </a:cubicBezTo>
                  <a:cubicBezTo>
                    <a:pt x="244" y="11"/>
                    <a:pt x="244" y="13"/>
                    <a:pt x="244" y="16"/>
                  </a:cubicBezTo>
                  <a:lnTo>
                    <a:pt x="244" y="29"/>
                  </a:lnTo>
                  <a:close/>
                  <a:moveTo>
                    <a:pt x="234" y="23"/>
                  </a:moveTo>
                  <a:cubicBezTo>
                    <a:pt x="234" y="23"/>
                    <a:pt x="234" y="23"/>
                    <a:pt x="234" y="24"/>
                  </a:cubicBezTo>
                  <a:cubicBezTo>
                    <a:pt x="233" y="25"/>
                    <a:pt x="232" y="27"/>
                    <a:pt x="229" y="27"/>
                  </a:cubicBezTo>
                  <a:cubicBezTo>
                    <a:pt x="227" y="27"/>
                    <a:pt x="226" y="26"/>
                    <a:pt x="226" y="24"/>
                  </a:cubicBezTo>
                  <a:cubicBezTo>
                    <a:pt x="226" y="20"/>
                    <a:pt x="230" y="19"/>
                    <a:pt x="234" y="19"/>
                  </a:cubicBezTo>
                  <a:lnTo>
                    <a:pt x="234" y="23"/>
                  </a:lnTo>
                  <a:close/>
                  <a:moveTo>
                    <a:pt x="238" y="17"/>
                  </a:moveTo>
                  <a:cubicBezTo>
                    <a:pt x="238" y="13"/>
                    <a:pt x="236" y="9"/>
                    <a:pt x="230" y="9"/>
                  </a:cubicBezTo>
                  <a:cubicBezTo>
                    <a:pt x="228" y="9"/>
                    <a:pt x="225" y="10"/>
                    <a:pt x="223" y="11"/>
                  </a:cubicBezTo>
                  <a:cubicBezTo>
                    <a:pt x="224" y="13"/>
                    <a:pt x="224" y="13"/>
                    <a:pt x="224" y="13"/>
                  </a:cubicBezTo>
                  <a:cubicBezTo>
                    <a:pt x="226" y="12"/>
                    <a:pt x="228" y="12"/>
                    <a:pt x="230" y="12"/>
                  </a:cubicBezTo>
                  <a:cubicBezTo>
                    <a:pt x="234" y="11"/>
                    <a:pt x="234" y="15"/>
                    <a:pt x="234" y="16"/>
                  </a:cubicBezTo>
                  <a:cubicBezTo>
                    <a:pt x="234" y="17"/>
                    <a:pt x="234" y="17"/>
                    <a:pt x="234" y="17"/>
                  </a:cubicBezTo>
                  <a:cubicBezTo>
                    <a:pt x="226" y="16"/>
                    <a:pt x="222" y="19"/>
                    <a:pt x="222" y="24"/>
                  </a:cubicBezTo>
                  <a:cubicBezTo>
                    <a:pt x="222" y="27"/>
                    <a:pt x="224" y="30"/>
                    <a:pt x="228" y="30"/>
                  </a:cubicBezTo>
                  <a:cubicBezTo>
                    <a:pt x="231" y="30"/>
                    <a:pt x="233" y="28"/>
                    <a:pt x="234" y="27"/>
                  </a:cubicBezTo>
                  <a:cubicBezTo>
                    <a:pt x="234" y="27"/>
                    <a:pt x="234" y="27"/>
                    <a:pt x="234" y="27"/>
                  </a:cubicBezTo>
                  <a:cubicBezTo>
                    <a:pt x="235" y="29"/>
                    <a:pt x="235" y="29"/>
                    <a:pt x="235" y="29"/>
                  </a:cubicBezTo>
                  <a:cubicBezTo>
                    <a:pt x="238" y="29"/>
                    <a:pt x="238" y="29"/>
                    <a:pt x="238" y="29"/>
                  </a:cubicBezTo>
                  <a:cubicBezTo>
                    <a:pt x="238" y="28"/>
                    <a:pt x="238" y="26"/>
                    <a:pt x="238" y="25"/>
                  </a:cubicBezTo>
                  <a:lnTo>
                    <a:pt x="238" y="17"/>
                  </a:lnTo>
                  <a:close/>
                  <a:moveTo>
                    <a:pt x="214" y="21"/>
                  </a:moveTo>
                  <a:cubicBezTo>
                    <a:pt x="214" y="21"/>
                    <a:pt x="214" y="22"/>
                    <a:pt x="214" y="22"/>
                  </a:cubicBezTo>
                  <a:cubicBezTo>
                    <a:pt x="213" y="25"/>
                    <a:pt x="211" y="27"/>
                    <a:pt x="208" y="27"/>
                  </a:cubicBezTo>
                  <a:cubicBezTo>
                    <a:pt x="205" y="27"/>
                    <a:pt x="202" y="23"/>
                    <a:pt x="202" y="19"/>
                  </a:cubicBezTo>
                  <a:cubicBezTo>
                    <a:pt x="202" y="15"/>
                    <a:pt x="205" y="12"/>
                    <a:pt x="209" y="12"/>
                  </a:cubicBezTo>
                  <a:cubicBezTo>
                    <a:pt x="211" y="12"/>
                    <a:pt x="213" y="14"/>
                    <a:pt x="214" y="16"/>
                  </a:cubicBezTo>
                  <a:cubicBezTo>
                    <a:pt x="214" y="16"/>
                    <a:pt x="214" y="17"/>
                    <a:pt x="214" y="17"/>
                  </a:cubicBezTo>
                  <a:lnTo>
                    <a:pt x="214" y="21"/>
                  </a:lnTo>
                  <a:close/>
                  <a:moveTo>
                    <a:pt x="214" y="0"/>
                  </a:moveTo>
                  <a:cubicBezTo>
                    <a:pt x="214" y="12"/>
                    <a:pt x="214" y="12"/>
                    <a:pt x="214" y="12"/>
                  </a:cubicBezTo>
                  <a:cubicBezTo>
                    <a:pt x="214" y="12"/>
                    <a:pt x="214" y="12"/>
                    <a:pt x="214" y="12"/>
                  </a:cubicBezTo>
                  <a:cubicBezTo>
                    <a:pt x="213" y="10"/>
                    <a:pt x="211" y="9"/>
                    <a:pt x="208" y="9"/>
                  </a:cubicBezTo>
                  <a:cubicBezTo>
                    <a:pt x="203" y="9"/>
                    <a:pt x="199" y="13"/>
                    <a:pt x="199" y="20"/>
                  </a:cubicBezTo>
                  <a:cubicBezTo>
                    <a:pt x="199" y="26"/>
                    <a:pt x="203" y="30"/>
                    <a:pt x="207" y="30"/>
                  </a:cubicBezTo>
                  <a:cubicBezTo>
                    <a:pt x="211" y="30"/>
                    <a:pt x="213" y="28"/>
                    <a:pt x="214" y="26"/>
                  </a:cubicBezTo>
                  <a:cubicBezTo>
                    <a:pt x="214" y="26"/>
                    <a:pt x="214" y="26"/>
                    <a:pt x="214" y="26"/>
                  </a:cubicBezTo>
                  <a:cubicBezTo>
                    <a:pt x="214" y="29"/>
                    <a:pt x="214" y="29"/>
                    <a:pt x="214" y="29"/>
                  </a:cubicBezTo>
                  <a:cubicBezTo>
                    <a:pt x="218" y="29"/>
                    <a:pt x="218" y="29"/>
                    <a:pt x="218" y="29"/>
                  </a:cubicBezTo>
                  <a:cubicBezTo>
                    <a:pt x="218" y="28"/>
                    <a:pt x="218" y="26"/>
                    <a:pt x="218" y="24"/>
                  </a:cubicBezTo>
                  <a:cubicBezTo>
                    <a:pt x="218" y="0"/>
                    <a:pt x="218" y="0"/>
                    <a:pt x="218" y="0"/>
                  </a:cubicBezTo>
                  <a:lnTo>
                    <a:pt x="214" y="0"/>
                  </a:lnTo>
                  <a:close/>
                  <a:moveTo>
                    <a:pt x="177" y="29"/>
                  </a:moveTo>
                  <a:cubicBezTo>
                    <a:pt x="181" y="29"/>
                    <a:pt x="181" y="29"/>
                    <a:pt x="181" y="29"/>
                  </a:cubicBezTo>
                  <a:cubicBezTo>
                    <a:pt x="181" y="17"/>
                    <a:pt x="181" y="17"/>
                    <a:pt x="181" y="17"/>
                  </a:cubicBezTo>
                  <a:cubicBezTo>
                    <a:pt x="181" y="17"/>
                    <a:pt x="181" y="16"/>
                    <a:pt x="181" y="16"/>
                  </a:cubicBezTo>
                  <a:cubicBezTo>
                    <a:pt x="182" y="14"/>
                    <a:pt x="184" y="12"/>
                    <a:pt x="186" y="12"/>
                  </a:cubicBezTo>
                  <a:cubicBezTo>
                    <a:pt x="189" y="12"/>
                    <a:pt x="191" y="15"/>
                    <a:pt x="191" y="18"/>
                  </a:cubicBezTo>
                  <a:cubicBezTo>
                    <a:pt x="191" y="29"/>
                    <a:pt x="191" y="29"/>
                    <a:pt x="191" y="29"/>
                  </a:cubicBezTo>
                  <a:cubicBezTo>
                    <a:pt x="194" y="29"/>
                    <a:pt x="194" y="29"/>
                    <a:pt x="194" y="29"/>
                  </a:cubicBezTo>
                  <a:cubicBezTo>
                    <a:pt x="194" y="17"/>
                    <a:pt x="194" y="17"/>
                    <a:pt x="194" y="17"/>
                  </a:cubicBezTo>
                  <a:cubicBezTo>
                    <a:pt x="194" y="10"/>
                    <a:pt x="190" y="9"/>
                    <a:pt x="187" y="9"/>
                  </a:cubicBezTo>
                  <a:cubicBezTo>
                    <a:pt x="184" y="9"/>
                    <a:pt x="182" y="11"/>
                    <a:pt x="181" y="13"/>
                  </a:cubicBezTo>
                  <a:cubicBezTo>
                    <a:pt x="180" y="13"/>
                    <a:pt x="180" y="13"/>
                    <a:pt x="180" y="13"/>
                  </a:cubicBezTo>
                  <a:cubicBezTo>
                    <a:pt x="180" y="9"/>
                    <a:pt x="180" y="9"/>
                    <a:pt x="180" y="9"/>
                  </a:cubicBezTo>
                  <a:cubicBezTo>
                    <a:pt x="177" y="9"/>
                    <a:pt x="177" y="9"/>
                    <a:pt x="177" y="9"/>
                  </a:cubicBezTo>
                  <a:cubicBezTo>
                    <a:pt x="177" y="11"/>
                    <a:pt x="177" y="13"/>
                    <a:pt x="177" y="15"/>
                  </a:cubicBezTo>
                  <a:lnTo>
                    <a:pt x="177" y="29"/>
                  </a:lnTo>
                  <a:close/>
                  <a:moveTo>
                    <a:pt x="168" y="23"/>
                  </a:moveTo>
                  <a:cubicBezTo>
                    <a:pt x="168" y="23"/>
                    <a:pt x="168" y="23"/>
                    <a:pt x="168" y="24"/>
                  </a:cubicBezTo>
                  <a:cubicBezTo>
                    <a:pt x="167" y="25"/>
                    <a:pt x="165" y="27"/>
                    <a:pt x="163" y="27"/>
                  </a:cubicBezTo>
                  <a:cubicBezTo>
                    <a:pt x="161" y="27"/>
                    <a:pt x="159" y="26"/>
                    <a:pt x="159" y="24"/>
                  </a:cubicBezTo>
                  <a:cubicBezTo>
                    <a:pt x="159" y="20"/>
                    <a:pt x="164" y="19"/>
                    <a:pt x="168" y="19"/>
                  </a:cubicBezTo>
                  <a:lnTo>
                    <a:pt x="168" y="23"/>
                  </a:lnTo>
                  <a:close/>
                  <a:moveTo>
                    <a:pt x="171" y="17"/>
                  </a:moveTo>
                  <a:cubicBezTo>
                    <a:pt x="171" y="13"/>
                    <a:pt x="170" y="9"/>
                    <a:pt x="164" y="9"/>
                  </a:cubicBezTo>
                  <a:cubicBezTo>
                    <a:pt x="161" y="9"/>
                    <a:pt x="159" y="10"/>
                    <a:pt x="157" y="11"/>
                  </a:cubicBezTo>
                  <a:cubicBezTo>
                    <a:pt x="158" y="13"/>
                    <a:pt x="158" y="13"/>
                    <a:pt x="158" y="13"/>
                  </a:cubicBezTo>
                  <a:cubicBezTo>
                    <a:pt x="159" y="12"/>
                    <a:pt x="161" y="12"/>
                    <a:pt x="163" y="12"/>
                  </a:cubicBezTo>
                  <a:cubicBezTo>
                    <a:pt x="167" y="11"/>
                    <a:pt x="168" y="15"/>
                    <a:pt x="168" y="16"/>
                  </a:cubicBezTo>
                  <a:cubicBezTo>
                    <a:pt x="168" y="17"/>
                    <a:pt x="168" y="17"/>
                    <a:pt x="168" y="17"/>
                  </a:cubicBezTo>
                  <a:cubicBezTo>
                    <a:pt x="160" y="16"/>
                    <a:pt x="156" y="19"/>
                    <a:pt x="156" y="24"/>
                  </a:cubicBezTo>
                  <a:cubicBezTo>
                    <a:pt x="156" y="27"/>
                    <a:pt x="158" y="30"/>
                    <a:pt x="162" y="30"/>
                  </a:cubicBezTo>
                  <a:cubicBezTo>
                    <a:pt x="165" y="30"/>
                    <a:pt x="167" y="28"/>
                    <a:pt x="168" y="27"/>
                  </a:cubicBezTo>
                  <a:cubicBezTo>
                    <a:pt x="168" y="27"/>
                    <a:pt x="168" y="27"/>
                    <a:pt x="168" y="27"/>
                  </a:cubicBezTo>
                  <a:cubicBezTo>
                    <a:pt x="168" y="29"/>
                    <a:pt x="168" y="29"/>
                    <a:pt x="168" y="29"/>
                  </a:cubicBezTo>
                  <a:cubicBezTo>
                    <a:pt x="172" y="29"/>
                    <a:pt x="172" y="29"/>
                    <a:pt x="172" y="29"/>
                  </a:cubicBezTo>
                  <a:cubicBezTo>
                    <a:pt x="171" y="28"/>
                    <a:pt x="171" y="26"/>
                    <a:pt x="171" y="25"/>
                  </a:cubicBezTo>
                  <a:lnTo>
                    <a:pt x="171" y="17"/>
                  </a:lnTo>
                  <a:close/>
                  <a:moveTo>
                    <a:pt x="144" y="5"/>
                  </a:moveTo>
                  <a:cubicBezTo>
                    <a:pt x="144" y="9"/>
                    <a:pt x="144" y="9"/>
                    <a:pt x="144" y="9"/>
                  </a:cubicBezTo>
                  <a:cubicBezTo>
                    <a:pt x="141" y="9"/>
                    <a:pt x="141" y="9"/>
                    <a:pt x="141" y="9"/>
                  </a:cubicBezTo>
                  <a:cubicBezTo>
                    <a:pt x="141" y="12"/>
                    <a:pt x="141" y="12"/>
                    <a:pt x="141" y="12"/>
                  </a:cubicBezTo>
                  <a:cubicBezTo>
                    <a:pt x="144" y="12"/>
                    <a:pt x="144" y="12"/>
                    <a:pt x="144" y="12"/>
                  </a:cubicBezTo>
                  <a:cubicBezTo>
                    <a:pt x="144" y="23"/>
                    <a:pt x="144" y="23"/>
                    <a:pt x="144" y="23"/>
                  </a:cubicBezTo>
                  <a:cubicBezTo>
                    <a:pt x="144" y="25"/>
                    <a:pt x="145" y="27"/>
                    <a:pt x="146" y="28"/>
                  </a:cubicBezTo>
                  <a:cubicBezTo>
                    <a:pt x="147" y="29"/>
                    <a:pt x="148" y="30"/>
                    <a:pt x="150" y="30"/>
                  </a:cubicBezTo>
                  <a:cubicBezTo>
                    <a:pt x="151" y="30"/>
                    <a:pt x="152" y="30"/>
                    <a:pt x="153" y="29"/>
                  </a:cubicBezTo>
                  <a:cubicBezTo>
                    <a:pt x="153" y="27"/>
                    <a:pt x="153" y="27"/>
                    <a:pt x="153" y="27"/>
                  </a:cubicBezTo>
                  <a:cubicBezTo>
                    <a:pt x="152" y="27"/>
                    <a:pt x="152" y="27"/>
                    <a:pt x="151" y="27"/>
                  </a:cubicBezTo>
                  <a:cubicBezTo>
                    <a:pt x="149" y="27"/>
                    <a:pt x="148" y="25"/>
                    <a:pt x="148" y="23"/>
                  </a:cubicBezTo>
                  <a:cubicBezTo>
                    <a:pt x="148" y="12"/>
                    <a:pt x="148" y="12"/>
                    <a:pt x="148" y="12"/>
                  </a:cubicBezTo>
                  <a:cubicBezTo>
                    <a:pt x="153" y="12"/>
                    <a:pt x="153" y="12"/>
                    <a:pt x="153" y="12"/>
                  </a:cubicBezTo>
                  <a:cubicBezTo>
                    <a:pt x="153" y="9"/>
                    <a:pt x="153" y="9"/>
                    <a:pt x="153" y="9"/>
                  </a:cubicBezTo>
                  <a:cubicBezTo>
                    <a:pt x="148" y="9"/>
                    <a:pt x="148" y="9"/>
                    <a:pt x="148" y="9"/>
                  </a:cubicBezTo>
                  <a:cubicBezTo>
                    <a:pt x="148" y="4"/>
                    <a:pt x="148" y="4"/>
                    <a:pt x="148" y="4"/>
                  </a:cubicBezTo>
                  <a:lnTo>
                    <a:pt x="144" y="5"/>
                  </a:lnTo>
                  <a:close/>
                  <a:moveTo>
                    <a:pt x="122" y="28"/>
                  </a:moveTo>
                  <a:cubicBezTo>
                    <a:pt x="123" y="29"/>
                    <a:pt x="126" y="30"/>
                    <a:pt x="129" y="30"/>
                  </a:cubicBezTo>
                  <a:cubicBezTo>
                    <a:pt x="136" y="30"/>
                    <a:pt x="139" y="26"/>
                    <a:pt x="139" y="22"/>
                  </a:cubicBezTo>
                  <a:cubicBezTo>
                    <a:pt x="139" y="18"/>
                    <a:pt x="136" y="15"/>
                    <a:pt x="132" y="13"/>
                  </a:cubicBezTo>
                  <a:cubicBezTo>
                    <a:pt x="128" y="12"/>
                    <a:pt x="126" y="11"/>
                    <a:pt x="126" y="8"/>
                  </a:cubicBezTo>
                  <a:cubicBezTo>
                    <a:pt x="126" y="6"/>
                    <a:pt x="128" y="4"/>
                    <a:pt x="131" y="4"/>
                  </a:cubicBezTo>
                  <a:cubicBezTo>
                    <a:pt x="134" y="4"/>
                    <a:pt x="136" y="5"/>
                    <a:pt x="137" y="5"/>
                  </a:cubicBezTo>
                  <a:cubicBezTo>
                    <a:pt x="138" y="2"/>
                    <a:pt x="138" y="2"/>
                    <a:pt x="138" y="2"/>
                  </a:cubicBezTo>
                  <a:cubicBezTo>
                    <a:pt x="136" y="2"/>
                    <a:pt x="134" y="1"/>
                    <a:pt x="131" y="1"/>
                  </a:cubicBezTo>
                  <a:cubicBezTo>
                    <a:pt x="126" y="1"/>
                    <a:pt x="122" y="4"/>
                    <a:pt x="122" y="8"/>
                  </a:cubicBezTo>
                  <a:cubicBezTo>
                    <a:pt x="122" y="12"/>
                    <a:pt x="125" y="15"/>
                    <a:pt x="130" y="16"/>
                  </a:cubicBezTo>
                  <a:cubicBezTo>
                    <a:pt x="134" y="18"/>
                    <a:pt x="135" y="19"/>
                    <a:pt x="135" y="22"/>
                  </a:cubicBezTo>
                  <a:cubicBezTo>
                    <a:pt x="135" y="25"/>
                    <a:pt x="133" y="27"/>
                    <a:pt x="129" y="27"/>
                  </a:cubicBezTo>
                  <a:cubicBezTo>
                    <a:pt x="127" y="27"/>
                    <a:pt x="124" y="26"/>
                    <a:pt x="123" y="25"/>
                  </a:cubicBezTo>
                  <a:lnTo>
                    <a:pt x="122" y="28"/>
                  </a:lnTo>
                  <a:close/>
                  <a:moveTo>
                    <a:pt x="105" y="29"/>
                  </a:moveTo>
                  <a:cubicBezTo>
                    <a:pt x="108" y="29"/>
                    <a:pt x="108" y="29"/>
                    <a:pt x="108" y="29"/>
                  </a:cubicBezTo>
                  <a:cubicBezTo>
                    <a:pt x="108" y="0"/>
                    <a:pt x="108" y="0"/>
                    <a:pt x="108" y="0"/>
                  </a:cubicBezTo>
                  <a:cubicBezTo>
                    <a:pt x="105" y="0"/>
                    <a:pt x="105" y="0"/>
                    <a:pt x="105" y="0"/>
                  </a:cubicBezTo>
                  <a:lnTo>
                    <a:pt x="105" y="29"/>
                  </a:lnTo>
                  <a:close/>
                  <a:moveTo>
                    <a:pt x="95" y="23"/>
                  </a:moveTo>
                  <a:cubicBezTo>
                    <a:pt x="95" y="23"/>
                    <a:pt x="95" y="23"/>
                    <a:pt x="95" y="24"/>
                  </a:cubicBezTo>
                  <a:cubicBezTo>
                    <a:pt x="94" y="25"/>
                    <a:pt x="93" y="27"/>
                    <a:pt x="90" y="27"/>
                  </a:cubicBezTo>
                  <a:cubicBezTo>
                    <a:pt x="88" y="27"/>
                    <a:pt x="87" y="26"/>
                    <a:pt x="87" y="24"/>
                  </a:cubicBezTo>
                  <a:cubicBezTo>
                    <a:pt x="87" y="20"/>
                    <a:pt x="91" y="19"/>
                    <a:pt x="95" y="19"/>
                  </a:cubicBezTo>
                  <a:lnTo>
                    <a:pt x="95" y="23"/>
                  </a:lnTo>
                  <a:close/>
                  <a:moveTo>
                    <a:pt x="99" y="17"/>
                  </a:moveTo>
                  <a:cubicBezTo>
                    <a:pt x="99" y="13"/>
                    <a:pt x="97" y="9"/>
                    <a:pt x="91" y="9"/>
                  </a:cubicBezTo>
                  <a:cubicBezTo>
                    <a:pt x="88" y="9"/>
                    <a:pt x="86" y="10"/>
                    <a:pt x="84" y="11"/>
                  </a:cubicBezTo>
                  <a:cubicBezTo>
                    <a:pt x="85" y="13"/>
                    <a:pt x="85" y="13"/>
                    <a:pt x="85" y="13"/>
                  </a:cubicBezTo>
                  <a:cubicBezTo>
                    <a:pt x="87" y="12"/>
                    <a:pt x="89" y="12"/>
                    <a:pt x="90" y="12"/>
                  </a:cubicBezTo>
                  <a:cubicBezTo>
                    <a:pt x="95" y="11"/>
                    <a:pt x="95" y="15"/>
                    <a:pt x="95" y="16"/>
                  </a:cubicBezTo>
                  <a:cubicBezTo>
                    <a:pt x="95" y="17"/>
                    <a:pt x="95" y="17"/>
                    <a:pt x="95" y="17"/>
                  </a:cubicBezTo>
                  <a:cubicBezTo>
                    <a:pt x="87" y="16"/>
                    <a:pt x="83" y="19"/>
                    <a:pt x="83" y="24"/>
                  </a:cubicBezTo>
                  <a:cubicBezTo>
                    <a:pt x="83" y="27"/>
                    <a:pt x="85" y="30"/>
                    <a:pt x="89" y="30"/>
                  </a:cubicBezTo>
                  <a:cubicBezTo>
                    <a:pt x="92" y="30"/>
                    <a:pt x="94" y="28"/>
                    <a:pt x="95" y="27"/>
                  </a:cubicBezTo>
                  <a:cubicBezTo>
                    <a:pt x="95" y="27"/>
                    <a:pt x="95" y="27"/>
                    <a:pt x="95" y="27"/>
                  </a:cubicBezTo>
                  <a:cubicBezTo>
                    <a:pt x="96" y="29"/>
                    <a:pt x="96" y="29"/>
                    <a:pt x="96" y="29"/>
                  </a:cubicBezTo>
                  <a:cubicBezTo>
                    <a:pt x="99" y="29"/>
                    <a:pt x="99" y="29"/>
                    <a:pt x="99" y="29"/>
                  </a:cubicBezTo>
                  <a:cubicBezTo>
                    <a:pt x="99" y="28"/>
                    <a:pt x="99" y="26"/>
                    <a:pt x="99" y="25"/>
                  </a:cubicBezTo>
                  <a:lnTo>
                    <a:pt x="99" y="17"/>
                  </a:lnTo>
                  <a:close/>
                  <a:moveTo>
                    <a:pt x="64" y="18"/>
                  </a:moveTo>
                  <a:cubicBezTo>
                    <a:pt x="64" y="17"/>
                    <a:pt x="65" y="17"/>
                    <a:pt x="65" y="16"/>
                  </a:cubicBezTo>
                  <a:cubicBezTo>
                    <a:pt x="65" y="13"/>
                    <a:pt x="68" y="12"/>
                    <a:pt x="70" y="12"/>
                  </a:cubicBezTo>
                  <a:cubicBezTo>
                    <a:pt x="74" y="12"/>
                    <a:pt x="76" y="15"/>
                    <a:pt x="76" y="19"/>
                  </a:cubicBezTo>
                  <a:cubicBezTo>
                    <a:pt x="76" y="24"/>
                    <a:pt x="74" y="27"/>
                    <a:pt x="70" y="27"/>
                  </a:cubicBezTo>
                  <a:cubicBezTo>
                    <a:pt x="67" y="27"/>
                    <a:pt x="65" y="25"/>
                    <a:pt x="65" y="23"/>
                  </a:cubicBezTo>
                  <a:cubicBezTo>
                    <a:pt x="65" y="22"/>
                    <a:pt x="64" y="22"/>
                    <a:pt x="64" y="21"/>
                  </a:cubicBezTo>
                  <a:lnTo>
                    <a:pt x="64" y="18"/>
                  </a:lnTo>
                  <a:close/>
                  <a:moveTo>
                    <a:pt x="61" y="24"/>
                  </a:moveTo>
                  <a:cubicBezTo>
                    <a:pt x="61" y="26"/>
                    <a:pt x="61" y="28"/>
                    <a:pt x="61" y="29"/>
                  </a:cubicBezTo>
                  <a:cubicBezTo>
                    <a:pt x="64" y="29"/>
                    <a:pt x="64" y="29"/>
                    <a:pt x="64" y="29"/>
                  </a:cubicBezTo>
                  <a:cubicBezTo>
                    <a:pt x="64" y="26"/>
                    <a:pt x="64" y="26"/>
                    <a:pt x="64" y="26"/>
                  </a:cubicBezTo>
                  <a:cubicBezTo>
                    <a:pt x="64" y="26"/>
                    <a:pt x="64" y="26"/>
                    <a:pt x="64" y="26"/>
                  </a:cubicBezTo>
                  <a:cubicBezTo>
                    <a:pt x="66" y="29"/>
                    <a:pt x="68" y="30"/>
                    <a:pt x="71" y="30"/>
                  </a:cubicBezTo>
                  <a:cubicBezTo>
                    <a:pt x="75" y="30"/>
                    <a:pt x="80" y="26"/>
                    <a:pt x="80" y="19"/>
                  </a:cubicBezTo>
                  <a:cubicBezTo>
                    <a:pt x="80" y="13"/>
                    <a:pt x="76" y="9"/>
                    <a:pt x="71" y="9"/>
                  </a:cubicBezTo>
                  <a:cubicBezTo>
                    <a:pt x="68" y="9"/>
                    <a:pt x="66" y="10"/>
                    <a:pt x="65" y="12"/>
                  </a:cubicBezTo>
                  <a:cubicBezTo>
                    <a:pt x="64" y="12"/>
                    <a:pt x="64" y="12"/>
                    <a:pt x="64" y="12"/>
                  </a:cubicBezTo>
                  <a:cubicBezTo>
                    <a:pt x="64" y="0"/>
                    <a:pt x="64" y="0"/>
                    <a:pt x="64" y="0"/>
                  </a:cubicBezTo>
                  <a:cubicBezTo>
                    <a:pt x="61" y="0"/>
                    <a:pt x="61" y="0"/>
                    <a:pt x="61" y="0"/>
                  </a:cubicBezTo>
                  <a:lnTo>
                    <a:pt x="61" y="24"/>
                  </a:lnTo>
                  <a:close/>
                  <a:moveTo>
                    <a:pt x="47" y="12"/>
                  </a:moveTo>
                  <a:cubicBezTo>
                    <a:pt x="51" y="12"/>
                    <a:pt x="53" y="16"/>
                    <a:pt x="53" y="19"/>
                  </a:cubicBezTo>
                  <a:cubicBezTo>
                    <a:pt x="53" y="24"/>
                    <a:pt x="50" y="27"/>
                    <a:pt x="46" y="27"/>
                  </a:cubicBezTo>
                  <a:cubicBezTo>
                    <a:pt x="43" y="27"/>
                    <a:pt x="40" y="24"/>
                    <a:pt x="40" y="19"/>
                  </a:cubicBezTo>
                  <a:cubicBezTo>
                    <a:pt x="40" y="16"/>
                    <a:pt x="42" y="12"/>
                    <a:pt x="47" y="12"/>
                  </a:cubicBezTo>
                  <a:moveTo>
                    <a:pt x="47" y="9"/>
                  </a:moveTo>
                  <a:cubicBezTo>
                    <a:pt x="41" y="9"/>
                    <a:pt x="37" y="13"/>
                    <a:pt x="37" y="19"/>
                  </a:cubicBezTo>
                  <a:cubicBezTo>
                    <a:pt x="37" y="26"/>
                    <a:pt x="41" y="30"/>
                    <a:pt x="46" y="30"/>
                  </a:cubicBezTo>
                  <a:cubicBezTo>
                    <a:pt x="51" y="30"/>
                    <a:pt x="56" y="27"/>
                    <a:pt x="56" y="19"/>
                  </a:cubicBezTo>
                  <a:cubicBezTo>
                    <a:pt x="56" y="13"/>
                    <a:pt x="52" y="9"/>
                    <a:pt x="47" y="9"/>
                  </a:cubicBezTo>
                  <a:moveTo>
                    <a:pt x="28" y="29"/>
                  </a:moveTo>
                  <a:cubicBezTo>
                    <a:pt x="32" y="29"/>
                    <a:pt x="32" y="29"/>
                    <a:pt x="32" y="29"/>
                  </a:cubicBezTo>
                  <a:cubicBezTo>
                    <a:pt x="32" y="0"/>
                    <a:pt x="32" y="0"/>
                    <a:pt x="32" y="0"/>
                  </a:cubicBezTo>
                  <a:cubicBezTo>
                    <a:pt x="28" y="0"/>
                    <a:pt x="28" y="0"/>
                    <a:pt x="28" y="0"/>
                  </a:cubicBezTo>
                  <a:lnTo>
                    <a:pt x="28" y="29"/>
                  </a:lnTo>
                  <a:close/>
                  <a:moveTo>
                    <a:pt x="23" y="15"/>
                  </a:moveTo>
                  <a:cubicBezTo>
                    <a:pt x="14" y="15"/>
                    <a:pt x="14" y="15"/>
                    <a:pt x="14" y="15"/>
                  </a:cubicBezTo>
                  <a:cubicBezTo>
                    <a:pt x="14" y="18"/>
                    <a:pt x="14" y="18"/>
                    <a:pt x="14" y="18"/>
                  </a:cubicBezTo>
                  <a:cubicBezTo>
                    <a:pt x="19" y="18"/>
                    <a:pt x="19" y="18"/>
                    <a:pt x="19" y="18"/>
                  </a:cubicBezTo>
                  <a:cubicBezTo>
                    <a:pt x="19" y="26"/>
                    <a:pt x="19" y="26"/>
                    <a:pt x="19" y="26"/>
                  </a:cubicBezTo>
                  <a:cubicBezTo>
                    <a:pt x="19" y="26"/>
                    <a:pt x="17" y="27"/>
                    <a:pt x="15" y="27"/>
                  </a:cubicBezTo>
                  <a:cubicBezTo>
                    <a:pt x="8" y="27"/>
                    <a:pt x="4" y="22"/>
                    <a:pt x="4" y="15"/>
                  </a:cubicBezTo>
                  <a:cubicBezTo>
                    <a:pt x="4" y="8"/>
                    <a:pt x="8" y="4"/>
                    <a:pt x="15" y="4"/>
                  </a:cubicBezTo>
                  <a:cubicBezTo>
                    <a:pt x="18" y="4"/>
                    <a:pt x="20" y="5"/>
                    <a:pt x="21" y="5"/>
                  </a:cubicBezTo>
                  <a:cubicBezTo>
                    <a:pt x="22" y="2"/>
                    <a:pt x="22" y="2"/>
                    <a:pt x="22" y="2"/>
                  </a:cubicBezTo>
                  <a:cubicBezTo>
                    <a:pt x="21" y="2"/>
                    <a:pt x="18" y="1"/>
                    <a:pt x="15" y="1"/>
                  </a:cubicBezTo>
                  <a:cubicBezTo>
                    <a:pt x="6" y="1"/>
                    <a:pt x="0" y="7"/>
                    <a:pt x="0" y="16"/>
                  </a:cubicBezTo>
                  <a:cubicBezTo>
                    <a:pt x="0" y="20"/>
                    <a:pt x="1" y="24"/>
                    <a:pt x="4" y="26"/>
                  </a:cubicBezTo>
                  <a:cubicBezTo>
                    <a:pt x="7" y="29"/>
                    <a:pt x="10" y="30"/>
                    <a:pt x="14" y="30"/>
                  </a:cubicBezTo>
                  <a:cubicBezTo>
                    <a:pt x="18" y="30"/>
                    <a:pt x="21" y="29"/>
                    <a:pt x="23" y="28"/>
                  </a:cubicBezTo>
                  <a:lnTo>
                    <a:pt x="23" y="15"/>
                  </a:lnTo>
                  <a:close/>
                </a:path>
              </a:pathLst>
            </a:custGeom>
            <a:solidFill>
              <a:srgbClr val="F97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78" name="Oval 19"/>
            <p:cNvSpPr>
              <a:spLocks noChangeArrowheads="1"/>
            </p:cNvSpPr>
            <p:nvPr/>
          </p:nvSpPr>
          <p:spPr bwMode="auto">
            <a:xfrm>
              <a:off x="2106613" y="6626225"/>
              <a:ext cx="15875" cy="15875"/>
            </a:xfrm>
            <a:prstGeom prst="ellipse">
              <a:avLst/>
            </a:prstGeom>
            <a:solidFill>
              <a:srgbClr val="F97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grpSp>
      <p:grpSp>
        <p:nvGrpSpPr>
          <p:cNvPr id="96" name="Gruppieren 95"/>
          <p:cNvGrpSpPr/>
          <p:nvPr userDrawn="1"/>
        </p:nvGrpSpPr>
        <p:grpSpPr>
          <a:xfrm>
            <a:off x="407988" y="407988"/>
            <a:ext cx="1219200" cy="693738"/>
            <a:chOff x="407988" y="407988"/>
            <a:chExt cx="1219200" cy="693738"/>
          </a:xfrm>
        </p:grpSpPr>
        <p:sp>
          <p:nvSpPr>
            <p:cNvPr id="97" name="Freeform 20"/>
            <p:cNvSpPr>
              <a:spLocks/>
            </p:cNvSpPr>
            <p:nvPr/>
          </p:nvSpPr>
          <p:spPr bwMode="auto">
            <a:xfrm>
              <a:off x="1068388" y="966788"/>
              <a:ext cx="84138" cy="103188"/>
            </a:xfrm>
            <a:custGeom>
              <a:avLst/>
              <a:gdLst>
                <a:gd name="T0" fmla="*/ 26 w 26"/>
                <a:gd name="T1" fmla="*/ 15 h 32"/>
                <a:gd name="T2" fmla="*/ 15 w 26"/>
                <a:gd name="T3" fmla="*/ 15 h 32"/>
                <a:gd name="T4" fmla="*/ 15 w 26"/>
                <a:gd name="T5" fmla="*/ 19 h 32"/>
                <a:gd name="T6" fmla="*/ 22 w 26"/>
                <a:gd name="T7" fmla="*/ 19 h 32"/>
                <a:gd name="T8" fmla="*/ 22 w 26"/>
                <a:gd name="T9" fmla="*/ 28 h 32"/>
                <a:gd name="T10" fmla="*/ 16 w 26"/>
                <a:gd name="T11" fmla="*/ 29 h 32"/>
                <a:gd name="T12" fmla="*/ 4 w 26"/>
                <a:gd name="T13" fmla="*/ 16 h 32"/>
                <a:gd name="T14" fmla="*/ 17 w 26"/>
                <a:gd name="T15" fmla="*/ 4 h 32"/>
                <a:gd name="T16" fmla="*/ 24 w 26"/>
                <a:gd name="T17" fmla="*/ 5 h 32"/>
                <a:gd name="T18" fmla="*/ 25 w 26"/>
                <a:gd name="T19" fmla="*/ 2 h 32"/>
                <a:gd name="T20" fmla="*/ 17 w 26"/>
                <a:gd name="T21" fmla="*/ 0 h 32"/>
                <a:gd name="T22" fmla="*/ 0 w 26"/>
                <a:gd name="T23" fmla="*/ 16 h 32"/>
                <a:gd name="T24" fmla="*/ 4 w 26"/>
                <a:gd name="T25" fmla="*/ 28 h 32"/>
                <a:gd name="T26" fmla="*/ 16 w 26"/>
                <a:gd name="T27" fmla="*/ 32 h 32"/>
                <a:gd name="T28" fmla="*/ 26 w 26"/>
                <a:gd name="T29" fmla="*/ 31 h 32"/>
                <a:gd name="T30" fmla="*/ 26 w 26"/>
                <a:gd name="T31" fmla="*/ 1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32">
                  <a:moveTo>
                    <a:pt x="26" y="15"/>
                  </a:moveTo>
                  <a:cubicBezTo>
                    <a:pt x="15" y="15"/>
                    <a:pt x="15" y="15"/>
                    <a:pt x="15" y="15"/>
                  </a:cubicBezTo>
                  <a:cubicBezTo>
                    <a:pt x="15" y="19"/>
                    <a:pt x="15" y="19"/>
                    <a:pt x="15" y="19"/>
                  </a:cubicBezTo>
                  <a:cubicBezTo>
                    <a:pt x="22" y="19"/>
                    <a:pt x="22" y="19"/>
                    <a:pt x="22" y="19"/>
                  </a:cubicBezTo>
                  <a:cubicBezTo>
                    <a:pt x="22" y="28"/>
                    <a:pt x="22" y="28"/>
                    <a:pt x="22" y="28"/>
                  </a:cubicBezTo>
                  <a:cubicBezTo>
                    <a:pt x="21" y="29"/>
                    <a:pt x="19" y="29"/>
                    <a:pt x="16" y="29"/>
                  </a:cubicBezTo>
                  <a:cubicBezTo>
                    <a:pt x="9" y="29"/>
                    <a:pt x="4" y="24"/>
                    <a:pt x="4" y="16"/>
                  </a:cubicBezTo>
                  <a:cubicBezTo>
                    <a:pt x="4" y="8"/>
                    <a:pt x="9" y="4"/>
                    <a:pt x="17" y="4"/>
                  </a:cubicBezTo>
                  <a:cubicBezTo>
                    <a:pt x="20" y="4"/>
                    <a:pt x="22" y="4"/>
                    <a:pt x="24" y="5"/>
                  </a:cubicBezTo>
                  <a:cubicBezTo>
                    <a:pt x="25" y="2"/>
                    <a:pt x="25" y="2"/>
                    <a:pt x="25" y="2"/>
                  </a:cubicBezTo>
                  <a:cubicBezTo>
                    <a:pt x="23" y="1"/>
                    <a:pt x="20" y="0"/>
                    <a:pt x="17" y="0"/>
                  </a:cubicBezTo>
                  <a:cubicBezTo>
                    <a:pt x="6" y="0"/>
                    <a:pt x="0" y="7"/>
                    <a:pt x="0" y="16"/>
                  </a:cubicBezTo>
                  <a:cubicBezTo>
                    <a:pt x="0" y="21"/>
                    <a:pt x="2" y="25"/>
                    <a:pt x="4" y="28"/>
                  </a:cubicBezTo>
                  <a:cubicBezTo>
                    <a:pt x="7" y="31"/>
                    <a:pt x="11" y="32"/>
                    <a:pt x="16" y="32"/>
                  </a:cubicBezTo>
                  <a:cubicBezTo>
                    <a:pt x="20" y="32"/>
                    <a:pt x="24" y="31"/>
                    <a:pt x="26" y="31"/>
                  </a:cubicBezTo>
                  <a:lnTo>
                    <a:pt x="26" y="15"/>
                  </a:lnTo>
                  <a:close/>
                </a:path>
              </a:pathLst>
            </a:custGeom>
            <a:solidFill>
              <a:srgbClr val="F97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98" name="Freeform 21"/>
            <p:cNvSpPr>
              <a:spLocks noEditPoints="1"/>
            </p:cNvSpPr>
            <p:nvPr/>
          </p:nvSpPr>
          <p:spPr bwMode="auto">
            <a:xfrm>
              <a:off x="1165225" y="995363"/>
              <a:ext cx="63500" cy="74613"/>
            </a:xfrm>
            <a:custGeom>
              <a:avLst/>
              <a:gdLst>
                <a:gd name="T0" fmla="*/ 4 w 20"/>
                <a:gd name="T1" fmla="*/ 9 h 23"/>
                <a:gd name="T2" fmla="*/ 11 w 20"/>
                <a:gd name="T3" fmla="*/ 3 h 23"/>
                <a:gd name="T4" fmla="*/ 16 w 20"/>
                <a:gd name="T5" fmla="*/ 9 h 23"/>
                <a:gd name="T6" fmla="*/ 4 w 20"/>
                <a:gd name="T7" fmla="*/ 9 h 23"/>
                <a:gd name="T8" fmla="*/ 20 w 20"/>
                <a:gd name="T9" fmla="*/ 12 h 23"/>
                <a:gd name="T10" fmla="*/ 20 w 20"/>
                <a:gd name="T11" fmla="*/ 10 h 23"/>
                <a:gd name="T12" fmla="*/ 11 w 20"/>
                <a:gd name="T13" fmla="*/ 0 h 23"/>
                <a:gd name="T14" fmla="*/ 0 w 20"/>
                <a:gd name="T15" fmla="*/ 12 h 23"/>
                <a:gd name="T16" fmla="*/ 11 w 20"/>
                <a:gd name="T17" fmla="*/ 23 h 23"/>
                <a:gd name="T18" fmla="*/ 19 w 20"/>
                <a:gd name="T19" fmla="*/ 22 h 23"/>
                <a:gd name="T20" fmla="*/ 18 w 20"/>
                <a:gd name="T21" fmla="*/ 19 h 23"/>
                <a:gd name="T22" fmla="*/ 12 w 20"/>
                <a:gd name="T23" fmla="*/ 20 h 23"/>
                <a:gd name="T24" fmla="*/ 4 w 20"/>
                <a:gd name="T25" fmla="*/ 12 h 23"/>
                <a:gd name="T26" fmla="*/ 20 w 20"/>
                <a:gd name="T27"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23">
                  <a:moveTo>
                    <a:pt x="4" y="9"/>
                  </a:moveTo>
                  <a:cubicBezTo>
                    <a:pt x="5" y="7"/>
                    <a:pt x="6" y="3"/>
                    <a:pt x="11" y="3"/>
                  </a:cubicBezTo>
                  <a:cubicBezTo>
                    <a:pt x="15" y="3"/>
                    <a:pt x="16" y="7"/>
                    <a:pt x="16" y="9"/>
                  </a:cubicBezTo>
                  <a:lnTo>
                    <a:pt x="4" y="9"/>
                  </a:lnTo>
                  <a:close/>
                  <a:moveTo>
                    <a:pt x="20" y="12"/>
                  </a:moveTo>
                  <a:cubicBezTo>
                    <a:pt x="20" y="12"/>
                    <a:pt x="20" y="11"/>
                    <a:pt x="20" y="10"/>
                  </a:cubicBezTo>
                  <a:cubicBezTo>
                    <a:pt x="20" y="6"/>
                    <a:pt x="18" y="0"/>
                    <a:pt x="11" y="0"/>
                  </a:cubicBezTo>
                  <a:cubicBezTo>
                    <a:pt x="4" y="0"/>
                    <a:pt x="0" y="5"/>
                    <a:pt x="0" y="12"/>
                  </a:cubicBezTo>
                  <a:cubicBezTo>
                    <a:pt x="0" y="19"/>
                    <a:pt x="5" y="23"/>
                    <a:pt x="11" y="23"/>
                  </a:cubicBezTo>
                  <a:cubicBezTo>
                    <a:pt x="15" y="23"/>
                    <a:pt x="17" y="23"/>
                    <a:pt x="19" y="22"/>
                  </a:cubicBezTo>
                  <a:cubicBezTo>
                    <a:pt x="18" y="19"/>
                    <a:pt x="18" y="19"/>
                    <a:pt x="18" y="19"/>
                  </a:cubicBezTo>
                  <a:cubicBezTo>
                    <a:pt x="17" y="20"/>
                    <a:pt x="15" y="20"/>
                    <a:pt x="12" y="20"/>
                  </a:cubicBezTo>
                  <a:cubicBezTo>
                    <a:pt x="8" y="20"/>
                    <a:pt x="4" y="18"/>
                    <a:pt x="4" y="12"/>
                  </a:cubicBezTo>
                  <a:lnTo>
                    <a:pt x="20" y="12"/>
                  </a:lnTo>
                  <a:close/>
                </a:path>
              </a:pathLst>
            </a:custGeom>
            <a:solidFill>
              <a:srgbClr val="F97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99" name="Freeform 22"/>
            <p:cNvSpPr>
              <a:spLocks/>
            </p:cNvSpPr>
            <p:nvPr/>
          </p:nvSpPr>
          <p:spPr bwMode="auto">
            <a:xfrm>
              <a:off x="1244600" y="995363"/>
              <a:ext cx="34925" cy="74613"/>
            </a:xfrm>
            <a:custGeom>
              <a:avLst/>
              <a:gdLst>
                <a:gd name="T0" fmla="*/ 0 w 11"/>
                <a:gd name="T1" fmla="*/ 23 h 23"/>
                <a:gd name="T2" fmla="*/ 4 w 11"/>
                <a:gd name="T3" fmla="*/ 23 h 23"/>
                <a:gd name="T4" fmla="*/ 4 w 11"/>
                <a:gd name="T5" fmla="*/ 11 h 23"/>
                <a:gd name="T6" fmla="*/ 4 w 11"/>
                <a:gd name="T7" fmla="*/ 9 h 23"/>
                <a:gd name="T8" fmla="*/ 10 w 11"/>
                <a:gd name="T9" fmla="*/ 4 h 23"/>
                <a:gd name="T10" fmla="*/ 11 w 11"/>
                <a:gd name="T11" fmla="*/ 4 h 23"/>
                <a:gd name="T12" fmla="*/ 11 w 11"/>
                <a:gd name="T13" fmla="*/ 0 h 23"/>
                <a:gd name="T14" fmla="*/ 10 w 11"/>
                <a:gd name="T15" fmla="*/ 0 h 23"/>
                <a:gd name="T16" fmla="*/ 4 w 11"/>
                <a:gd name="T17" fmla="*/ 5 h 23"/>
                <a:gd name="T18" fmla="*/ 4 w 11"/>
                <a:gd name="T19" fmla="*/ 5 h 23"/>
                <a:gd name="T20" fmla="*/ 4 w 11"/>
                <a:gd name="T21" fmla="*/ 0 h 23"/>
                <a:gd name="T22" fmla="*/ 0 w 11"/>
                <a:gd name="T23" fmla="*/ 0 h 23"/>
                <a:gd name="T24" fmla="*/ 0 w 11"/>
                <a:gd name="T25" fmla="*/ 7 h 23"/>
                <a:gd name="T26" fmla="*/ 0 w 11"/>
                <a:gd name="T2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 h="23">
                  <a:moveTo>
                    <a:pt x="0" y="23"/>
                  </a:moveTo>
                  <a:cubicBezTo>
                    <a:pt x="4" y="23"/>
                    <a:pt x="4" y="23"/>
                    <a:pt x="4" y="23"/>
                  </a:cubicBezTo>
                  <a:cubicBezTo>
                    <a:pt x="4" y="11"/>
                    <a:pt x="4" y="11"/>
                    <a:pt x="4" y="11"/>
                  </a:cubicBezTo>
                  <a:cubicBezTo>
                    <a:pt x="4" y="10"/>
                    <a:pt x="4" y="10"/>
                    <a:pt x="4" y="9"/>
                  </a:cubicBezTo>
                  <a:cubicBezTo>
                    <a:pt x="5" y="6"/>
                    <a:pt x="7" y="4"/>
                    <a:pt x="10" y="4"/>
                  </a:cubicBezTo>
                  <a:cubicBezTo>
                    <a:pt x="10" y="4"/>
                    <a:pt x="11" y="4"/>
                    <a:pt x="11" y="4"/>
                  </a:cubicBezTo>
                  <a:cubicBezTo>
                    <a:pt x="11" y="0"/>
                    <a:pt x="11" y="0"/>
                    <a:pt x="11" y="0"/>
                  </a:cubicBezTo>
                  <a:cubicBezTo>
                    <a:pt x="11" y="0"/>
                    <a:pt x="11" y="0"/>
                    <a:pt x="10" y="0"/>
                  </a:cubicBezTo>
                  <a:cubicBezTo>
                    <a:pt x="7" y="0"/>
                    <a:pt x="5" y="2"/>
                    <a:pt x="4" y="5"/>
                  </a:cubicBezTo>
                  <a:cubicBezTo>
                    <a:pt x="4" y="5"/>
                    <a:pt x="4" y="5"/>
                    <a:pt x="4" y="5"/>
                  </a:cubicBezTo>
                  <a:cubicBezTo>
                    <a:pt x="4" y="0"/>
                    <a:pt x="4" y="0"/>
                    <a:pt x="4" y="0"/>
                  </a:cubicBezTo>
                  <a:cubicBezTo>
                    <a:pt x="0" y="0"/>
                    <a:pt x="0" y="0"/>
                    <a:pt x="0" y="0"/>
                  </a:cubicBezTo>
                  <a:cubicBezTo>
                    <a:pt x="0" y="3"/>
                    <a:pt x="0" y="5"/>
                    <a:pt x="0" y="7"/>
                  </a:cubicBezTo>
                  <a:lnTo>
                    <a:pt x="0" y="23"/>
                  </a:lnTo>
                  <a:close/>
                </a:path>
              </a:pathLst>
            </a:custGeom>
            <a:solidFill>
              <a:srgbClr val="F97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100" name="Freeform 23"/>
            <p:cNvSpPr>
              <a:spLocks/>
            </p:cNvSpPr>
            <p:nvPr/>
          </p:nvSpPr>
          <p:spPr bwMode="auto">
            <a:xfrm>
              <a:off x="1292225" y="995363"/>
              <a:ext cx="104775" cy="74613"/>
            </a:xfrm>
            <a:custGeom>
              <a:avLst/>
              <a:gdLst>
                <a:gd name="T0" fmla="*/ 1 w 33"/>
                <a:gd name="T1" fmla="*/ 23 h 23"/>
                <a:gd name="T2" fmla="*/ 5 w 33"/>
                <a:gd name="T3" fmla="*/ 23 h 23"/>
                <a:gd name="T4" fmla="*/ 5 w 33"/>
                <a:gd name="T5" fmla="*/ 9 h 23"/>
                <a:gd name="T6" fmla="*/ 5 w 33"/>
                <a:gd name="T7" fmla="*/ 7 h 23"/>
                <a:gd name="T8" fmla="*/ 10 w 33"/>
                <a:gd name="T9" fmla="*/ 3 h 23"/>
                <a:gd name="T10" fmla="*/ 15 w 33"/>
                <a:gd name="T11" fmla="*/ 9 h 23"/>
                <a:gd name="T12" fmla="*/ 15 w 33"/>
                <a:gd name="T13" fmla="*/ 23 h 23"/>
                <a:gd name="T14" fmla="*/ 19 w 33"/>
                <a:gd name="T15" fmla="*/ 23 h 23"/>
                <a:gd name="T16" fmla="*/ 19 w 33"/>
                <a:gd name="T17" fmla="*/ 9 h 23"/>
                <a:gd name="T18" fmla="*/ 19 w 33"/>
                <a:gd name="T19" fmla="*/ 7 h 23"/>
                <a:gd name="T20" fmla="*/ 24 w 33"/>
                <a:gd name="T21" fmla="*/ 3 h 23"/>
                <a:gd name="T22" fmla="*/ 29 w 33"/>
                <a:gd name="T23" fmla="*/ 10 h 23"/>
                <a:gd name="T24" fmla="*/ 29 w 33"/>
                <a:gd name="T25" fmla="*/ 23 h 23"/>
                <a:gd name="T26" fmla="*/ 33 w 33"/>
                <a:gd name="T27" fmla="*/ 23 h 23"/>
                <a:gd name="T28" fmla="*/ 33 w 33"/>
                <a:gd name="T29" fmla="*/ 10 h 23"/>
                <a:gd name="T30" fmla="*/ 25 w 33"/>
                <a:gd name="T31" fmla="*/ 0 h 23"/>
                <a:gd name="T32" fmla="*/ 20 w 33"/>
                <a:gd name="T33" fmla="*/ 2 h 23"/>
                <a:gd name="T34" fmla="*/ 18 w 33"/>
                <a:gd name="T35" fmla="*/ 4 h 23"/>
                <a:gd name="T36" fmla="*/ 18 w 33"/>
                <a:gd name="T37" fmla="*/ 4 h 23"/>
                <a:gd name="T38" fmla="*/ 11 w 33"/>
                <a:gd name="T39" fmla="*/ 0 h 23"/>
                <a:gd name="T40" fmla="*/ 4 w 33"/>
                <a:gd name="T41" fmla="*/ 4 h 23"/>
                <a:gd name="T42" fmla="*/ 4 w 33"/>
                <a:gd name="T43" fmla="*/ 4 h 23"/>
                <a:gd name="T44" fmla="*/ 4 w 33"/>
                <a:gd name="T45" fmla="*/ 0 h 23"/>
                <a:gd name="T46" fmla="*/ 0 w 33"/>
                <a:gd name="T47" fmla="*/ 0 h 23"/>
                <a:gd name="T48" fmla="*/ 1 w 33"/>
                <a:gd name="T49" fmla="*/ 7 h 23"/>
                <a:gd name="T50" fmla="*/ 1 w 33"/>
                <a:gd name="T51"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 h="23">
                  <a:moveTo>
                    <a:pt x="1" y="23"/>
                  </a:moveTo>
                  <a:cubicBezTo>
                    <a:pt x="5" y="23"/>
                    <a:pt x="5" y="23"/>
                    <a:pt x="5" y="23"/>
                  </a:cubicBezTo>
                  <a:cubicBezTo>
                    <a:pt x="5" y="9"/>
                    <a:pt x="5" y="9"/>
                    <a:pt x="5" y="9"/>
                  </a:cubicBezTo>
                  <a:cubicBezTo>
                    <a:pt x="5" y="9"/>
                    <a:pt x="5" y="8"/>
                    <a:pt x="5" y="7"/>
                  </a:cubicBezTo>
                  <a:cubicBezTo>
                    <a:pt x="6" y="5"/>
                    <a:pt x="7" y="3"/>
                    <a:pt x="10" y="3"/>
                  </a:cubicBezTo>
                  <a:cubicBezTo>
                    <a:pt x="13" y="3"/>
                    <a:pt x="15" y="6"/>
                    <a:pt x="15" y="9"/>
                  </a:cubicBezTo>
                  <a:cubicBezTo>
                    <a:pt x="15" y="23"/>
                    <a:pt x="15" y="23"/>
                    <a:pt x="15" y="23"/>
                  </a:cubicBezTo>
                  <a:cubicBezTo>
                    <a:pt x="19" y="23"/>
                    <a:pt x="19" y="23"/>
                    <a:pt x="19" y="23"/>
                  </a:cubicBezTo>
                  <a:cubicBezTo>
                    <a:pt x="19" y="9"/>
                    <a:pt x="19" y="9"/>
                    <a:pt x="19" y="9"/>
                  </a:cubicBezTo>
                  <a:cubicBezTo>
                    <a:pt x="19" y="8"/>
                    <a:pt x="19" y="8"/>
                    <a:pt x="19" y="7"/>
                  </a:cubicBezTo>
                  <a:cubicBezTo>
                    <a:pt x="20" y="5"/>
                    <a:pt x="21" y="3"/>
                    <a:pt x="24" y="3"/>
                  </a:cubicBezTo>
                  <a:cubicBezTo>
                    <a:pt x="27" y="3"/>
                    <a:pt x="29" y="6"/>
                    <a:pt x="29" y="10"/>
                  </a:cubicBezTo>
                  <a:cubicBezTo>
                    <a:pt x="29" y="23"/>
                    <a:pt x="29" y="23"/>
                    <a:pt x="29" y="23"/>
                  </a:cubicBezTo>
                  <a:cubicBezTo>
                    <a:pt x="33" y="23"/>
                    <a:pt x="33" y="23"/>
                    <a:pt x="33" y="23"/>
                  </a:cubicBezTo>
                  <a:cubicBezTo>
                    <a:pt x="33" y="10"/>
                    <a:pt x="33" y="10"/>
                    <a:pt x="33" y="10"/>
                  </a:cubicBezTo>
                  <a:cubicBezTo>
                    <a:pt x="33" y="2"/>
                    <a:pt x="28" y="0"/>
                    <a:pt x="25" y="0"/>
                  </a:cubicBezTo>
                  <a:cubicBezTo>
                    <a:pt x="23" y="0"/>
                    <a:pt x="22" y="0"/>
                    <a:pt x="20" y="2"/>
                  </a:cubicBezTo>
                  <a:cubicBezTo>
                    <a:pt x="19" y="2"/>
                    <a:pt x="18" y="3"/>
                    <a:pt x="18" y="4"/>
                  </a:cubicBezTo>
                  <a:cubicBezTo>
                    <a:pt x="18" y="4"/>
                    <a:pt x="18" y="4"/>
                    <a:pt x="18" y="4"/>
                  </a:cubicBezTo>
                  <a:cubicBezTo>
                    <a:pt x="17" y="2"/>
                    <a:pt x="14" y="0"/>
                    <a:pt x="11" y="0"/>
                  </a:cubicBezTo>
                  <a:cubicBezTo>
                    <a:pt x="8" y="0"/>
                    <a:pt x="6" y="2"/>
                    <a:pt x="4" y="4"/>
                  </a:cubicBezTo>
                  <a:cubicBezTo>
                    <a:pt x="4" y="4"/>
                    <a:pt x="4" y="4"/>
                    <a:pt x="4" y="4"/>
                  </a:cubicBezTo>
                  <a:cubicBezTo>
                    <a:pt x="4" y="0"/>
                    <a:pt x="4" y="0"/>
                    <a:pt x="4" y="0"/>
                  </a:cubicBezTo>
                  <a:cubicBezTo>
                    <a:pt x="0" y="0"/>
                    <a:pt x="0" y="0"/>
                    <a:pt x="0" y="0"/>
                  </a:cubicBezTo>
                  <a:cubicBezTo>
                    <a:pt x="0" y="2"/>
                    <a:pt x="1" y="4"/>
                    <a:pt x="1" y="7"/>
                  </a:cubicBezTo>
                  <a:lnTo>
                    <a:pt x="1" y="23"/>
                  </a:lnTo>
                  <a:close/>
                </a:path>
              </a:pathLst>
            </a:custGeom>
            <a:solidFill>
              <a:srgbClr val="F97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101" name="Freeform 24"/>
            <p:cNvSpPr>
              <a:spLocks noEditPoints="1"/>
            </p:cNvSpPr>
            <p:nvPr/>
          </p:nvSpPr>
          <p:spPr bwMode="auto">
            <a:xfrm>
              <a:off x="1409700" y="995363"/>
              <a:ext cx="58738" cy="74613"/>
            </a:xfrm>
            <a:custGeom>
              <a:avLst/>
              <a:gdLst>
                <a:gd name="T0" fmla="*/ 14 w 18"/>
                <a:gd name="T1" fmla="*/ 15 h 23"/>
                <a:gd name="T2" fmla="*/ 14 w 18"/>
                <a:gd name="T3" fmla="*/ 17 h 23"/>
                <a:gd name="T4" fmla="*/ 8 w 18"/>
                <a:gd name="T5" fmla="*/ 20 h 23"/>
                <a:gd name="T6" fmla="*/ 5 w 18"/>
                <a:gd name="T7" fmla="*/ 16 h 23"/>
                <a:gd name="T8" fmla="*/ 14 w 18"/>
                <a:gd name="T9" fmla="*/ 11 h 23"/>
                <a:gd name="T10" fmla="*/ 14 w 18"/>
                <a:gd name="T11" fmla="*/ 15 h 23"/>
                <a:gd name="T12" fmla="*/ 18 w 18"/>
                <a:gd name="T13" fmla="*/ 9 h 23"/>
                <a:gd name="T14" fmla="*/ 9 w 18"/>
                <a:gd name="T15" fmla="*/ 0 h 23"/>
                <a:gd name="T16" fmla="*/ 2 w 18"/>
                <a:gd name="T17" fmla="*/ 2 h 23"/>
                <a:gd name="T18" fmla="*/ 3 w 18"/>
                <a:gd name="T19" fmla="*/ 5 h 23"/>
                <a:gd name="T20" fmla="*/ 9 w 18"/>
                <a:gd name="T21" fmla="*/ 3 h 23"/>
                <a:gd name="T22" fmla="*/ 14 w 18"/>
                <a:gd name="T23" fmla="*/ 8 h 23"/>
                <a:gd name="T24" fmla="*/ 14 w 18"/>
                <a:gd name="T25" fmla="*/ 9 h 23"/>
                <a:gd name="T26" fmla="*/ 0 w 18"/>
                <a:gd name="T27" fmla="*/ 17 h 23"/>
                <a:gd name="T28" fmla="*/ 7 w 18"/>
                <a:gd name="T29" fmla="*/ 23 h 23"/>
                <a:gd name="T30" fmla="*/ 14 w 18"/>
                <a:gd name="T31" fmla="*/ 20 h 23"/>
                <a:gd name="T32" fmla="*/ 14 w 18"/>
                <a:gd name="T33" fmla="*/ 20 h 23"/>
                <a:gd name="T34" fmla="*/ 15 w 18"/>
                <a:gd name="T35" fmla="*/ 23 h 23"/>
                <a:gd name="T36" fmla="*/ 18 w 18"/>
                <a:gd name="T37" fmla="*/ 23 h 23"/>
                <a:gd name="T38" fmla="*/ 18 w 18"/>
                <a:gd name="T39" fmla="*/ 18 h 23"/>
                <a:gd name="T40" fmla="*/ 18 w 18"/>
                <a:gd name="T41" fmla="*/ 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 h="23">
                  <a:moveTo>
                    <a:pt x="14" y="15"/>
                  </a:moveTo>
                  <a:cubicBezTo>
                    <a:pt x="14" y="16"/>
                    <a:pt x="14" y="16"/>
                    <a:pt x="14" y="17"/>
                  </a:cubicBezTo>
                  <a:cubicBezTo>
                    <a:pt x="13" y="19"/>
                    <a:pt x="11" y="20"/>
                    <a:pt x="8" y="20"/>
                  </a:cubicBezTo>
                  <a:cubicBezTo>
                    <a:pt x="6" y="20"/>
                    <a:pt x="5" y="19"/>
                    <a:pt x="5" y="16"/>
                  </a:cubicBezTo>
                  <a:cubicBezTo>
                    <a:pt x="5" y="12"/>
                    <a:pt x="10" y="11"/>
                    <a:pt x="14" y="11"/>
                  </a:cubicBezTo>
                  <a:lnTo>
                    <a:pt x="14" y="15"/>
                  </a:lnTo>
                  <a:close/>
                  <a:moveTo>
                    <a:pt x="18" y="9"/>
                  </a:moveTo>
                  <a:cubicBezTo>
                    <a:pt x="18" y="5"/>
                    <a:pt x="16" y="0"/>
                    <a:pt x="9" y="0"/>
                  </a:cubicBezTo>
                  <a:cubicBezTo>
                    <a:pt x="7" y="0"/>
                    <a:pt x="4" y="1"/>
                    <a:pt x="2" y="2"/>
                  </a:cubicBezTo>
                  <a:cubicBezTo>
                    <a:pt x="3" y="5"/>
                    <a:pt x="3" y="5"/>
                    <a:pt x="3" y="5"/>
                  </a:cubicBezTo>
                  <a:cubicBezTo>
                    <a:pt x="5" y="4"/>
                    <a:pt x="7" y="3"/>
                    <a:pt x="9" y="3"/>
                  </a:cubicBezTo>
                  <a:cubicBezTo>
                    <a:pt x="13" y="3"/>
                    <a:pt x="14" y="6"/>
                    <a:pt x="14" y="8"/>
                  </a:cubicBezTo>
                  <a:cubicBezTo>
                    <a:pt x="14" y="9"/>
                    <a:pt x="14" y="9"/>
                    <a:pt x="14" y="9"/>
                  </a:cubicBezTo>
                  <a:cubicBezTo>
                    <a:pt x="5" y="9"/>
                    <a:pt x="0" y="12"/>
                    <a:pt x="0" y="17"/>
                  </a:cubicBezTo>
                  <a:cubicBezTo>
                    <a:pt x="0" y="20"/>
                    <a:pt x="3" y="23"/>
                    <a:pt x="7" y="23"/>
                  </a:cubicBezTo>
                  <a:cubicBezTo>
                    <a:pt x="11" y="23"/>
                    <a:pt x="13" y="22"/>
                    <a:pt x="14" y="20"/>
                  </a:cubicBezTo>
                  <a:cubicBezTo>
                    <a:pt x="14" y="20"/>
                    <a:pt x="14" y="20"/>
                    <a:pt x="14" y="20"/>
                  </a:cubicBezTo>
                  <a:cubicBezTo>
                    <a:pt x="15" y="23"/>
                    <a:pt x="15" y="23"/>
                    <a:pt x="15" y="23"/>
                  </a:cubicBezTo>
                  <a:cubicBezTo>
                    <a:pt x="18" y="23"/>
                    <a:pt x="18" y="23"/>
                    <a:pt x="18" y="23"/>
                  </a:cubicBezTo>
                  <a:cubicBezTo>
                    <a:pt x="18" y="21"/>
                    <a:pt x="18" y="19"/>
                    <a:pt x="18" y="18"/>
                  </a:cubicBezTo>
                  <a:lnTo>
                    <a:pt x="18" y="9"/>
                  </a:lnTo>
                  <a:close/>
                </a:path>
              </a:pathLst>
            </a:custGeom>
            <a:solidFill>
              <a:srgbClr val="F97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102" name="Freeform 25"/>
            <p:cNvSpPr>
              <a:spLocks/>
            </p:cNvSpPr>
            <p:nvPr/>
          </p:nvSpPr>
          <p:spPr bwMode="auto">
            <a:xfrm>
              <a:off x="1487488" y="995363"/>
              <a:ext cx="63500" cy="74613"/>
            </a:xfrm>
            <a:custGeom>
              <a:avLst/>
              <a:gdLst>
                <a:gd name="T0" fmla="*/ 1 w 20"/>
                <a:gd name="T1" fmla="*/ 23 h 23"/>
                <a:gd name="T2" fmla="*/ 5 w 20"/>
                <a:gd name="T3" fmla="*/ 23 h 23"/>
                <a:gd name="T4" fmla="*/ 5 w 20"/>
                <a:gd name="T5" fmla="*/ 9 h 23"/>
                <a:gd name="T6" fmla="*/ 5 w 20"/>
                <a:gd name="T7" fmla="*/ 7 h 23"/>
                <a:gd name="T8" fmla="*/ 10 w 20"/>
                <a:gd name="T9" fmla="*/ 3 h 23"/>
                <a:gd name="T10" fmla="*/ 16 w 20"/>
                <a:gd name="T11" fmla="*/ 10 h 23"/>
                <a:gd name="T12" fmla="*/ 16 w 20"/>
                <a:gd name="T13" fmla="*/ 23 h 23"/>
                <a:gd name="T14" fmla="*/ 20 w 20"/>
                <a:gd name="T15" fmla="*/ 23 h 23"/>
                <a:gd name="T16" fmla="*/ 20 w 20"/>
                <a:gd name="T17" fmla="*/ 9 h 23"/>
                <a:gd name="T18" fmla="*/ 12 w 20"/>
                <a:gd name="T19" fmla="*/ 0 h 23"/>
                <a:gd name="T20" fmla="*/ 4 w 20"/>
                <a:gd name="T21" fmla="*/ 4 h 23"/>
                <a:gd name="T22" fmla="*/ 4 w 20"/>
                <a:gd name="T23" fmla="*/ 4 h 23"/>
                <a:gd name="T24" fmla="*/ 4 w 20"/>
                <a:gd name="T25" fmla="*/ 0 h 23"/>
                <a:gd name="T26" fmla="*/ 0 w 20"/>
                <a:gd name="T27" fmla="*/ 0 h 23"/>
                <a:gd name="T28" fmla="*/ 1 w 20"/>
                <a:gd name="T29" fmla="*/ 7 h 23"/>
                <a:gd name="T30" fmla="*/ 1 w 20"/>
                <a:gd name="T31"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23">
                  <a:moveTo>
                    <a:pt x="1" y="23"/>
                  </a:moveTo>
                  <a:cubicBezTo>
                    <a:pt x="5" y="23"/>
                    <a:pt x="5" y="23"/>
                    <a:pt x="5" y="23"/>
                  </a:cubicBezTo>
                  <a:cubicBezTo>
                    <a:pt x="5" y="9"/>
                    <a:pt x="5" y="9"/>
                    <a:pt x="5" y="9"/>
                  </a:cubicBezTo>
                  <a:cubicBezTo>
                    <a:pt x="5" y="9"/>
                    <a:pt x="5" y="8"/>
                    <a:pt x="5" y="7"/>
                  </a:cubicBezTo>
                  <a:cubicBezTo>
                    <a:pt x="6" y="5"/>
                    <a:pt x="8" y="3"/>
                    <a:pt x="10" y="3"/>
                  </a:cubicBezTo>
                  <a:cubicBezTo>
                    <a:pt x="14" y="3"/>
                    <a:pt x="16" y="6"/>
                    <a:pt x="16" y="10"/>
                  </a:cubicBezTo>
                  <a:cubicBezTo>
                    <a:pt x="16" y="23"/>
                    <a:pt x="16" y="23"/>
                    <a:pt x="16" y="23"/>
                  </a:cubicBezTo>
                  <a:cubicBezTo>
                    <a:pt x="20" y="23"/>
                    <a:pt x="20" y="23"/>
                    <a:pt x="20" y="23"/>
                  </a:cubicBezTo>
                  <a:cubicBezTo>
                    <a:pt x="20" y="9"/>
                    <a:pt x="20" y="9"/>
                    <a:pt x="20" y="9"/>
                  </a:cubicBezTo>
                  <a:cubicBezTo>
                    <a:pt x="20" y="2"/>
                    <a:pt x="15" y="0"/>
                    <a:pt x="12" y="0"/>
                  </a:cubicBezTo>
                  <a:cubicBezTo>
                    <a:pt x="8" y="0"/>
                    <a:pt x="5" y="2"/>
                    <a:pt x="4" y="4"/>
                  </a:cubicBezTo>
                  <a:cubicBezTo>
                    <a:pt x="4" y="4"/>
                    <a:pt x="4" y="4"/>
                    <a:pt x="4" y="4"/>
                  </a:cubicBezTo>
                  <a:cubicBezTo>
                    <a:pt x="4" y="0"/>
                    <a:pt x="4" y="0"/>
                    <a:pt x="4" y="0"/>
                  </a:cubicBezTo>
                  <a:cubicBezTo>
                    <a:pt x="0" y="0"/>
                    <a:pt x="0" y="0"/>
                    <a:pt x="0" y="0"/>
                  </a:cubicBezTo>
                  <a:cubicBezTo>
                    <a:pt x="1" y="2"/>
                    <a:pt x="1" y="4"/>
                    <a:pt x="1" y="7"/>
                  </a:cubicBezTo>
                  <a:lnTo>
                    <a:pt x="1" y="23"/>
                  </a:lnTo>
                  <a:close/>
                </a:path>
              </a:pathLst>
            </a:custGeom>
            <a:solidFill>
              <a:srgbClr val="F97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103" name="Freeform 26"/>
            <p:cNvSpPr>
              <a:spLocks/>
            </p:cNvSpPr>
            <p:nvPr/>
          </p:nvSpPr>
          <p:spPr bwMode="auto">
            <a:xfrm>
              <a:off x="1560513" y="995363"/>
              <a:ext cx="66675" cy="106363"/>
            </a:xfrm>
            <a:custGeom>
              <a:avLst/>
              <a:gdLst>
                <a:gd name="T0" fmla="*/ 0 w 21"/>
                <a:gd name="T1" fmla="*/ 0 h 33"/>
                <a:gd name="T2" fmla="*/ 8 w 21"/>
                <a:gd name="T3" fmla="*/ 21 h 33"/>
                <a:gd name="T4" fmla="*/ 8 w 21"/>
                <a:gd name="T5" fmla="*/ 22 h 33"/>
                <a:gd name="T6" fmla="*/ 8 w 21"/>
                <a:gd name="T7" fmla="*/ 23 h 33"/>
                <a:gd name="T8" fmla="*/ 5 w 21"/>
                <a:gd name="T9" fmla="*/ 28 h 33"/>
                <a:gd name="T10" fmla="*/ 1 w 21"/>
                <a:gd name="T11" fmla="*/ 30 h 33"/>
                <a:gd name="T12" fmla="*/ 2 w 21"/>
                <a:gd name="T13" fmla="*/ 33 h 33"/>
                <a:gd name="T14" fmla="*/ 7 w 21"/>
                <a:gd name="T15" fmla="*/ 31 h 33"/>
                <a:gd name="T16" fmla="*/ 15 w 21"/>
                <a:gd name="T17" fmla="*/ 16 h 33"/>
                <a:gd name="T18" fmla="*/ 21 w 21"/>
                <a:gd name="T19" fmla="*/ 0 h 33"/>
                <a:gd name="T20" fmla="*/ 17 w 21"/>
                <a:gd name="T21" fmla="*/ 0 h 33"/>
                <a:gd name="T22" fmla="*/ 12 w 21"/>
                <a:gd name="T23" fmla="*/ 14 h 33"/>
                <a:gd name="T24" fmla="*/ 11 w 21"/>
                <a:gd name="T25" fmla="*/ 18 h 33"/>
                <a:gd name="T26" fmla="*/ 11 w 21"/>
                <a:gd name="T27" fmla="*/ 18 h 33"/>
                <a:gd name="T28" fmla="*/ 9 w 21"/>
                <a:gd name="T29" fmla="*/ 14 h 33"/>
                <a:gd name="T30" fmla="*/ 4 w 21"/>
                <a:gd name="T31" fmla="*/ 0 h 33"/>
                <a:gd name="T32" fmla="*/ 0 w 21"/>
                <a:gd name="T3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 h="33">
                  <a:moveTo>
                    <a:pt x="0" y="0"/>
                  </a:moveTo>
                  <a:cubicBezTo>
                    <a:pt x="8" y="21"/>
                    <a:pt x="8" y="21"/>
                    <a:pt x="8" y="21"/>
                  </a:cubicBezTo>
                  <a:cubicBezTo>
                    <a:pt x="8" y="22"/>
                    <a:pt x="8" y="22"/>
                    <a:pt x="8" y="22"/>
                  </a:cubicBezTo>
                  <a:cubicBezTo>
                    <a:pt x="8" y="22"/>
                    <a:pt x="8" y="23"/>
                    <a:pt x="8" y="23"/>
                  </a:cubicBezTo>
                  <a:cubicBezTo>
                    <a:pt x="7" y="25"/>
                    <a:pt x="6" y="27"/>
                    <a:pt x="5" y="28"/>
                  </a:cubicBezTo>
                  <a:cubicBezTo>
                    <a:pt x="3" y="29"/>
                    <a:pt x="2" y="29"/>
                    <a:pt x="1" y="30"/>
                  </a:cubicBezTo>
                  <a:cubicBezTo>
                    <a:pt x="2" y="33"/>
                    <a:pt x="2" y="33"/>
                    <a:pt x="2" y="33"/>
                  </a:cubicBezTo>
                  <a:cubicBezTo>
                    <a:pt x="3" y="33"/>
                    <a:pt x="5" y="32"/>
                    <a:pt x="7" y="31"/>
                  </a:cubicBezTo>
                  <a:cubicBezTo>
                    <a:pt x="10" y="28"/>
                    <a:pt x="12" y="24"/>
                    <a:pt x="15" y="16"/>
                  </a:cubicBezTo>
                  <a:cubicBezTo>
                    <a:pt x="21" y="0"/>
                    <a:pt x="21" y="0"/>
                    <a:pt x="21" y="0"/>
                  </a:cubicBezTo>
                  <a:cubicBezTo>
                    <a:pt x="17" y="0"/>
                    <a:pt x="17" y="0"/>
                    <a:pt x="17" y="0"/>
                  </a:cubicBezTo>
                  <a:cubicBezTo>
                    <a:pt x="12" y="14"/>
                    <a:pt x="12" y="14"/>
                    <a:pt x="12" y="14"/>
                  </a:cubicBezTo>
                  <a:cubicBezTo>
                    <a:pt x="12" y="15"/>
                    <a:pt x="11" y="17"/>
                    <a:pt x="11" y="18"/>
                  </a:cubicBezTo>
                  <a:cubicBezTo>
                    <a:pt x="11" y="18"/>
                    <a:pt x="11" y="18"/>
                    <a:pt x="11" y="18"/>
                  </a:cubicBezTo>
                  <a:cubicBezTo>
                    <a:pt x="10" y="17"/>
                    <a:pt x="10" y="15"/>
                    <a:pt x="9" y="14"/>
                  </a:cubicBezTo>
                  <a:cubicBezTo>
                    <a:pt x="4" y="0"/>
                    <a:pt x="4" y="0"/>
                    <a:pt x="4" y="0"/>
                  </a:cubicBezTo>
                  <a:lnTo>
                    <a:pt x="0" y="0"/>
                  </a:lnTo>
                  <a:close/>
                </a:path>
              </a:pathLst>
            </a:custGeom>
            <a:solidFill>
              <a:srgbClr val="F97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104" name="Oval 27"/>
            <p:cNvSpPr>
              <a:spLocks noChangeArrowheads="1"/>
            </p:cNvSpPr>
            <p:nvPr/>
          </p:nvSpPr>
          <p:spPr bwMode="auto">
            <a:xfrm>
              <a:off x="407988" y="407988"/>
              <a:ext cx="660400" cy="661988"/>
            </a:xfrm>
            <a:prstGeom prst="ellipse">
              <a:avLst/>
            </a:prstGeom>
            <a:solidFill>
              <a:srgbClr val="0A1B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105" name="Freeform 28"/>
            <p:cNvSpPr>
              <a:spLocks/>
            </p:cNvSpPr>
            <p:nvPr/>
          </p:nvSpPr>
          <p:spPr bwMode="auto">
            <a:xfrm>
              <a:off x="714375" y="631825"/>
              <a:ext cx="157163" cy="198438"/>
            </a:xfrm>
            <a:custGeom>
              <a:avLst/>
              <a:gdLst>
                <a:gd name="T0" fmla="*/ 49 w 49"/>
                <a:gd name="T1" fmla="*/ 59 h 62"/>
                <a:gd name="T2" fmla="*/ 31 w 49"/>
                <a:gd name="T3" fmla="*/ 62 h 62"/>
                <a:gd name="T4" fmla="*/ 8 w 49"/>
                <a:gd name="T5" fmla="*/ 54 h 62"/>
                <a:gd name="T6" fmla="*/ 0 w 49"/>
                <a:gd name="T7" fmla="*/ 31 h 62"/>
                <a:gd name="T8" fmla="*/ 32 w 49"/>
                <a:gd name="T9" fmla="*/ 0 h 62"/>
                <a:gd name="T10" fmla="*/ 48 w 49"/>
                <a:gd name="T11" fmla="*/ 3 h 62"/>
                <a:gd name="T12" fmla="*/ 46 w 49"/>
                <a:gd name="T13" fmla="*/ 9 h 62"/>
                <a:gd name="T14" fmla="*/ 32 w 49"/>
                <a:gd name="T15" fmla="*/ 7 h 62"/>
                <a:gd name="T16" fmla="*/ 8 w 49"/>
                <a:gd name="T17" fmla="*/ 31 h 62"/>
                <a:gd name="T18" fmla="*/ 31 w 49"/>
                <a:gd name="T19" fmla="*/ 55 h 62"/>
                <a:gd name="T20" fmla="*/ 42 w 49"/>
                <a:gd name="T21" fmla="*/ 54 h 62"/>
                <a:gd name="T22" fmla="*/ 42 w 49"/>
                <a:gd name="T23" fmla="*/ 36 h 62"/>
                <a:gd name="T24" fmla="*/ 30 w 49"/>
                <a:gd name="T25" fmla="*/ 36 h 62"/>
                <a:gd name="T26" fmla="*/ 30 w 49"/>
                <a:gd name="T27" fmla="*/ 30 h 62"/>
                <a:gd name="T28" fmla="*/ 49 w 49"/>
                <a:gd name="T29" fmla="*/ 30 h 62"/>
                <a:gd name="T30" fmla="*/ 49 w 49"/>
                <a:gd name="T31" fmla="*/ 5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 h="62">
                  <a:moveTo>
                    <a:pt x="49" y="59"/>
                  </a:moveTo>
                  <a:cubicBezTo>
                    <a:pt x="46" y="60"/>
                    <a:pt x="39" y="62"/>
                    <a:pt x="31" y="62"/>
                  </a:cubicBezTo>
                  <a:cubicBezTo>
                    <a:pt x="22" y="62"/>
                    <a:pt x="14" y="60"/>
                    <a:pt x="8" y="54"/>
                  </a:cubicBezTo>
                  <a:cubicBezTo>
                    <a:pt x="3" y="49"/>
                    <a:pt x="0" y="41"/>
                    <a:pt x="0" y="31"/>
                  </a:cubicBezTo>
                  <a:cubicBezTo>
                    <a:pt x="0" y="13"/>
                    <a:pt x="12" y="0"/>
                    <a:pt x="32" y="0"/>
                  </a:cubicBezTo>
                  <a:cubicBezTo>
                    <a:pt x="39" y="0"/>
                    <a:pt x="45" y="2"/>
                    <a:pt x="48" y="3"/>
                  </a:cubicBezTo>
                  <a:cubicBezTo>
                    <a:pt x="46" y="9"/>
                    <a:pt x="46" y="9"/>
                    <a:pt x="46" y="9"/>
                  </a:cubicBezTo>
                  <a:cubicBezTo>
                    <a:pt x="42" y="8"/>
                    <a:pt x="38" y="7"/>
                    <a:pt x="32" y="7"/>
                  </a:cubicBezTo>
                  <a:cubicBezTo>
                    <a:pt x="18" y="7"/>
                    <a:pt x="8" y="16"/>
                    <a:pt x="8" y="31"/>
                  </a:cubicBezTo>
                  <a:cubicBezTo>
                    <a:pt x="8" y="46"/>
                    <a:pt x="17" y="55"/>
                    <a:pt x="31" y="55"/>
                  </a:cubicBezTo>
                  <a:cubicBezTo>
                    <a:pt x="36" y="55"/>
                    <a:pt x="40" y="55"/>
                    <a:pt x="42" y="54"/>
                  </a:cubicBezTo>
                  <a:cubicBezTo>
                    <a:pt x="42" y="36"/>
                    <a:pt x="42" y="36"/>
                    <a:pt x="42" y="36"/>
                  </a:cubicBezTo>
                  <a:cubicBezTo>
                    <a:pt x="30" y="36"/>
                    <a:pt x="30" y="36"/>
                    <a:pt x="30" y="36"/>
                  </a:cubicBezTo>
                  <a:cubicBezTo>
                    <a:pt x="30" y="30"/>
                    <a:pt x="30" y="30"/>
                    <a:pt x="30" y="30"/>
                  </a:cubicBezTo>
                  <a:cubicBezTo>
                    <a:pt x="49" y="30"/>
                    <a:pt x="49" y="30"/>
                    <a:pt x="49" y="30"/>
                  </a:cubicBezTo>
                  <a:lnTo>
                    <a:pt x="49" y="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106" name="Freeform 29"/>
            <p:cNvSpPr>
              <a:spLocks/>
            </p:cNvSpPr>
            <p:nvPr/>
          </p:nvSpPr>
          <p:spPr bwMode="auto">
            <a:xfrm>
              <a:off x="915988" y="631825"/>
              <a:ext cx="114300" cy="198438"/>
            </a:xfrm>
            <a:custGeom>
              <a:avLst/>
              <a:gdLst>
                <a:gd name="T0" fmla="*/ 2 w 36"/>
                <a:gd name="T1" fmla="*/ 52 h 62"/>
                <a:gd name="T2" fmla="*/ 16 w 36"/>
                <a:gd name="T3" fmla="*/ 56 h 62"/>
                <a:gd name="T4" fmla="*/ 28 w 36"/>
                <a:gd name="T5" fmla="*/ 45 h 62"/>
                <a:gd name="T6" fmla="*/ 17 w 36"/>
                <a:gd name="T7" fmla="*/ 33 h 62"/>
                <a:gd name="T8" fmla="*/ 1 w 36"/>
                <a:gd name="T9" fmla="*/ 16 h 62"/>
                <a:gd name="T10" fmla="*/ 20 w 36"/>
                <a:gd name="T11" fmla="*/ 0 h 62"/>
                <a:gd name="T12" fmla="*/ 34 w 36"/>
                <a:gd name="T13" fmla="*/ 3 h 62"/>
                <a:gd name="T14" fmla="*/ 32 w 36"/>
                <a:gd name="T15" fmla="*/ 9 h 62"/>
                <a:gd name="T16" fmla="*/ 20 w 36"/>
                <a:gd name="T17" fmla="*/ 6 h 62"/>
                <a:gd name="T18" fmla="*/ 9 w 36"/>
                <a:gd name="T19" fmla="*/ 15 h 62"/>
                <a:gd name="T20" fmla="*/ 21 w 36"/>
                <a:gd name="T21" fmla="*/ 27 h 62"/>
                <a:gd name="T22" fmla="*/ 36 w 36"/>
                <a:gd name="T23" fmla="*/ 45 h 62"/>
                <a:gd name="T24" fmla="*/ 15 w 36"/>
                <a:gd name="T25" fmla="*/ 62 h 62"/>
                <a:gd name="T26" fmla="*/ 0 w 36"/>
                <a:gd name="T27" fmla="*/ 58 h 62"/>
                <a:gd name="T28" fmla="*/ 2 w 36"/>
                <a:gd name="T29" fmla="*/ 5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2">
                  <a:moveTo>
                    <a:pt x="2" y="52"/>
                  </a:moveTo>
                  <a:cubicBezTo>
                    <a:pt x="5" y="54"/>
                    <a:pt x="10" y="56"/>
                    <a:pt x="16" y="56"/>
                  </a:cubicBezTo>
                  <a:cubicBezTo>
                    <a:pt x="24" y="56"/>
                    <a:pt x="28" y="52"/>
                    <a:pt x="28" y="45"/>
                  </a:cubicBezTo>
                  <a:cubicBezTo>
                    <a:pt x="28" y="40"/>
                    <a:pt x="25" y="36"/>
                    <a:pt x="17" y="33"/>
                  </a:cubicBezTo>
                  <a:cubicBezTo>
                    <a:pt x="7" y="30"/>
                    <a:pt x="1" y="25"/>
                    <a:pt x="1" y="16"/>
                  </a:cubicBezTo>
                  <a:cubicBezTo>
                    <a:pt x="1" y="7"/>
                    <a:pt x="9" y="0"/>
                    <a:pt x="20" y="0"/>
                  </a:cubicBezTo>
                  <a:cubicBezTo>
                    <a:pt x="27" y="0"/>
                    <a:pt x="31" y="1"/>
                    <a:pt x="34" y="3"/>
                  </a:cubicBezTo>
                  <a:cubicBezTo>
                    <a:pt x="32" y="9"/>
                    <a:pt x="32" y="9"/>
                    <a:pt x="32" y="9"/>
                  </a:cubicBezTo>
                  <a:cubicBezTo>
                    <a:pt x="30" y="8"/>
                    <a:pt x="26" y="6"/>
                    <a:pt x="20" y="6"/>
                  </a:cubicBezTo>
                  <a:cubicBezTo>
                    <a:pt x="12" y="6"/>
                    <a:pt x="9" y="11"/>
                    <a:pt x="9" y="15"/>
                  </a:cubicBezTo>
                  <a:cubicBezTo>
                    <a:pt x="9" y="21"/>
                    <a:pt x="13" y="24"/>
                    <a:pt x="21" y="27"/>
                  </a:cubicBezTo>
                  <a:cubicBezTo>
                    <a:pt x="31" y="31"/>
                    <a:pt x="36" y="36"/>
                    <a:pt x="36" y="45"/>
                  </a:cubicBezTo>
                  <a:cubicBezTo>
                    <a:pt x="36" y="54"/>
                    <a:pt x="29" y="62"/>
                    <a:pt x="15" y="62"/>
                  </a:cubicBezTo>
                  <a:cubicBezTo>
                    <a:pt x="9" y="62"/>
                    <a:pt x="3" y="60"/>
                    <a:pt x="0" y="58"/>
                  </a:cubicBezTo>
                  <a:lnTo>
                    <a:pt x="2"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107" name="Freeform 30"/>
            <p:cNvSpPr>
              <a:spLocks/>
            </p:cNvSpPr>
            <p:nvPr/>
          </p:nvSpPr>
          <p:spPr bwMode="auto">
            <a:xfrm>
              <a:off x="1087438" y="641350"/>
              <a:ext cx="61913" cy="185738"/>
            </a:xfrm>
            <a:custGeom>
              <a:avLst/>
              <a:gdLst>
                <a:gd name="T0" fmla="*/ 25 w 39"/>
                <a:gd name="T1" fmla="*/ 14 h 117"/>
                <a:gd name="T2" fmla="*/ 25 w 39"/>
                <a:gd name="T3" fmla="*/ 14 h 117"/>
                <a:gd name="T4" fmla="*/ 2 w 39"/>
                <a:gd name="T5" fmla="*/ 26 h 117"/>
                <a:gd name="T6" fmla="*/ 0 w 39"/>
                <a:gd name="T7" fmla="*/ 14 h 117"/>
                <a:gd name="T8" fmla="*/ 27 w 39"/>
                <a:gd name="T9" fmla="*/ 0 h 117"/>
                <a:gd name="T10" fmla="*/ 39 w 39"/>
                <a:gd name="T11" fmla="*/ 0 h 117"/>
                <a:gd name="T12" fmla="*/ 39 w 39"/>
                <a:gd name="T13" fmla="*/ 117 h 117"/>
                <a:gd name="T14" fmla="*/ 25 w 39"/>
                <a:gd name="T15" fmla="*/ 117 h 117"/>
                <a:gd name="T16" fmla="*/ 25 w 39"/>
                <a:gd name="T17" fmla="*/ 1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117">
                  <a:moveTo>
                    <a:pt x="25" y="14"/>
                  </a:moveTo>
                  <a:lnTo>
                    <a:pt x="25" y="14"/>
                  </a:lnTo>
                  <a:lnTo>
                    <a:pt x="2" y="26"/>
                  </a:lnTo>
                  <a:lnTo>
                    <a:pt x="0" y="14"/>
                  </a:lnTo>
                  <a:lnTo>
                    <a:pt x="27" y="0"/>
                  </a:lnTo>
                  <a:lnTo>
                    <a:pt x="39" y="0"/>
                  </a:lnTo>
                  <a:lnTo>
                    <a:pt x="39" y="117"/>
                  </a:lnTo>
                  <a:lnTo>
                    <a:pt x="25" y="117"/>
                  </a:lnTo>
                  <a:lnTo>
                    <a:pt x="25" y="14"/>
                  </a:lnTo>
                  <a:close/>
                </a:path>
              </a:pathLst>
            </a:custGeom>
            <a:solidFill>
              <a:srgbClr val="0A1B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108" name="Freeform 31"/>
            <p:cNvSpPr>
              <a:spLocks/>
            </p:cNvSpPr>
            <p:nvPr/>
          </p:nvSpPr>
          <p:spPr bwMode="auto">
            <a:xfrm>
              <a:off x="449263" y="469900"/>
              <a:ext cx="296863" cy="531813"/>
            </a:xfrm>
            <a:custGeom>
              <a:avLst/>
              <a:gdLst>
                <a:gd name="T0" fmla="*/ 8 w 93"/>
                <a:gd name="T1" fmla="*/ 84 h 167"/>
                <a:gd name="T2" fmla="*/ 91 w 93"/>
                <a:gd name="T3" fmla="*/ 0 h 167"/>
                <a:gd name="T4" fmla="*/ 91 w 93"/>
                <a:gd name="T5" fmla="*/ 0 h 167"/>
                <a:gd name="T6" fmla="*/ 84 w 93"/>
                <a:gd name="T7" fmla="*/ 0 h 167"/>
                <a:gd name="T8" fmla="*/ 0 w 93"/>
                <a:gd name="T9" fmla="*/ 84 h 167"/>
                <a:gd name="T10" fmla="*/ 84 w 93"/>
                <a:gd name="T11" fmla="*/ 167 h 167"/>
                <a:gd name="T12" fmla="*/ 93 w 93"/>
                <a:gd name="T13" fmla="*/ 167 h 167"/>
                <a:gd name="T14" fmla="*/ 91 w 93"/>
                <a:gd name="T15" fmla="*/ 167 h 167"/>
                <a:gd name="T16" fmla="*/ 8 w 93"/>
                <a:gd name="T17" fmla="*/ 84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167">
                  <a:moveTo>
                    <a:pt x="8" y="84"/>
                  </a:moveTo>
                  <a:cubicBezTo>
                    <a:pt x="8" y="38"/>
                    <a:pt x="45" y="0"/>
                    <a:pt x="91" y="0"/>
                  </a:cubicBezTo>
                  <a:cubicBezTo>
                    <a:pt x="91" y="0"/>
                    <a:pt x="91" y="0"/>
                    <a:pt x="91" y="0"/>
                  </a:cubicBezTo>
                  <a:cubicBezTo>
                    <a:pt x="89" y="0"/>
                    <a:pt x="87" y="0"/>
                    <a:pt x="84" y="0"/>
                  </a:cubicBezTo>
                  <a:cubicBezTo>
                    <a:pt x="38" y="0"/>
                    <a:pt x="0" y="38"/>
                    <a:pt x="0" y="84"/>
                  </a:cubicBezTo>
                  <a:cubicBezTo>
                    <a:pt x="0" y="130"/>
                    <a:pt x="38" y="167"/>
                    <a:pt x="84" y="167"/>
                  </a:cubicBezTo>
                  <a:cubicBezTo>
                    <a:pt x="87" y="167"/>
                    <a:pt x="90" y="167"/>
                    <a:pt x="93" y="167"/>
                  </a:cubicBezTo>
                  <a:cubicBezTo>
                    <a:pt x="93" y="167"/>
                    <a:pt x="92" y="167"/>
                    <a:pt x="91" y="167"/>
                  </a:cubicBezTo>
                  <a:cubicBezTo>
                    <a:pt x="45" y="167"/>
                    <a:pt x="8" y="130"/>
                    <a:pt x="8" y="8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109" name="Freeform 32"/>
            <p:cNvSpPr>
              <a:spLocks/>
            </p:cNvSpPr>
            <p:nvPr/>
          </p:nvSpPr>
          <p:spPr bwMode="auto">
            <a:xfrm>
              <a:off x="520700" y="501650"/>
              <a:ext cx="265113" cy="474663"/>
            </a:xfrm>
            <a:custGeom>
              <a:avLst/>
              <a:gdLst>
                <a:gd name="T0" fmla="*/ 7 w 83"/>
                <a:gd name="T1" fmla="*/ 75 h 149"/>
                <a:gd name="T2" fmla="*/ 81 w 83"/>
                <a:gd name="T3" fmla="*/ 0 h 149"/>
                <a:gd name="T4" fmla="*/ 81 w 83"/>
                <a:gd name="T5" fmla="*/ 0 h 149"/>
                <a:gd name="T6" fmla="*/ 74 w 83"/>
                <a:gd name="T7" fmla="*/ 0 h 149"/>
                <a:gd name="T8" fmla="*/ 0 w 83"/>
                <a:gd name="T9" fmla="*/ 75 h 149"/>
                <a:gd name="T10" fmla="*/ 74 w 83"/>
                <a:gd name="T11" fmla="*/ 149 h 149"/>
                <a:gd name="T12" fmla="*/ 83 w 83"/>
                <a:gd name="T13" fmla="*/ 149 h 149"/>
                <a:gd name="T14" fmla="*/ 81 w 83"/>
                <a:gd name="T15" fmla="*/ 149 h 149"/>
                <a:gd name="T16" fmla="*/ 7 w 83"/>
                <a:gd name="T17" fmla="*/ 7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149">
                  <a:moveTo>
                    <a:pt x="7" y="75"/>
                  </a:moveTo>
                  <a:cubicBezTo>
                    <a:pt x="7" y="33"/>
                    <a:pt x="40" y="0"/>
                    <a:pt x="81" y="0"/>
                  </a:cubicBezTo>
                  <a:cubicBezTo>
                    <a:pt x="81" y="0"/>
                    <a:pt x="81" y="0"/>
                    <a:pt x="81" y="0"/>
                  </a:cubicBezTo>
                  <a:cubicBezTo>
                    <a:pt x="79" y="0"/>
                    <a:pt x="77" y="0"/>
                    <a:pt x="74" y="0"/>
                  </a:cubicBezTo>
                  <a:cubicBezTo>
                    <a:pt x="33" y="0"/>
                    <a:pt x="0" y="33"/>
                    <a:pt x="0" y="75"/>
                  </a:cubicBezTo>
                  <a:cubicBezTo>
                    <a:pt x="0" y="116"/>
                    <a:pt x="33" y="149"/>
                    <a:pt x="74" y="149"/>
                  </a:cubicBezTo>
                  <a:cubicBezTo>
                    <a:pt x="77" y="149"/>
                    <a:pt x="80" y="149"/>
                    <a:pt x="83" y="149"/>
                  </a:cubicBezTo>
                  <a:cubicBezTo>
                    <a:pt x="82" y="149"/>
                    <a:pt x="81" y="149"/>
                    <a:pt x="81" y="149"/>
                  </a:cubicBezTo>
                  <a:cubicBezTo>
                    <a:pt x="40" y="149"/>
                    <a:pt x="7" y="116"/>
                    <a:pt x="7" y="7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110" name="Freeform 33"/>
            <p:cNvSpPr>
              <a:spLocks/>
            </p:cNvSpPr>
            <p:nvPr/>
          </p:nvSpPr>
          <p:spPr bwMode="auto">
            <a:xfrm>
              <a:off x="584200" y="533400"/>
              <a:ext cx="223838" cy="401638"/>
            </a:xfrm>
            <a:custGeom>
              <a:avLst/>
              <a:gdLst>
                <a:gd name="T0" fmla="*/ 6 w 70"/>
                <a:gd name="T1" fmla="*/ 63 h 126"/>
                <a:gd name="T2" fmla="*/ 69 w 70"/>
                <a:gd name="T3" fmla="*/ 1 h 126"/>
                <a:gd name="T4" fmla="*/ 69 w 70"/>
                <a:gd name="T5" fmla="*/ 1 h 126"/>
                <a:gd name="T6" fmla="*/ 63 w 70"/>
                <a:gd name="T7" fmla="*/ 0 h 126"/>
                <a:gd name="T8" fmla="*/ 0 w 70"/>
                <a:gd name="T9" fmla="*/ 63 h 126"/>
                <a:gd name="T10" fmla="*/ 63 w 70"/>
                <a:gd name="T11" fmla="*/ 126 h 126"/>
                <a:gd name="T12" fmla="*/ 70 w 70"/>
                <a:gd name="T13" fmla="*/ 126 h 126"/>
                <a:gd name="T14" fmla="*/ 69 w 70"/>
                <a:gd name="T15" fmla="*/ 126 h 126"/>
                <a:gd name="T16" fmla="*/ 6 w 70"/>
                <a:gd name="T17" fmla="*/ 6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126">
                  <a:moveTo>
                    <a:pt x="6" y="63"/>
                  </a:moveTo>
                  <a:cubicBezTo>
                    <a:pt x="6" y="29"/>
                    <a:pt x="34" y="1"/>
                    <a:pt x="69" y="1"/>
                  </a:cubicBezTo>
                  <a:cubicBezTo>
                    <a:pt x="69" y="1"/>
                    <a:pt x="69" y="1"/>
                    <a:pt x="69" y="1"/>
                  </a:cubicBezTo>
                  <a:cubicBezTo>
                    <a:pt x="67" y="1"/>
                    <a:pt x="65" y="0"/>
                    <a:pt x="63" y="0"/>
                  </a:cubicBezTo>
                  <a:cubicBezTo>
                    <a:pt x="29" y="0"/>
                    <a:pt x="0" y="29"/>
                    <a:pt x="0" y="63"/>
                  </a:cubicBezTo>
                  <a:cubicBezTo>
                    <a:pt x="0" y="98"/>
                    <a:pt x="29" y="126"/>
                    <a:pt x="63" y="126"/>
                  </a:cubicBezTo>
                  <a:cubicBezTo>
                    <a:pt x="66" y="126"/>
                    <a:pt x="68" y="126"/>
                    <a:pt x="70" y="126"/>
                  </a:cubicBezTo>
                  <a:cubicBezTo>
                    <a:pt x="70" y="126"/>
                    <a:pt x="69" y="126"/>
                    <a:pt x="69" y="126"/>
                  </a:cubicBezTo>
                  <a:cubicBezTo>
                    <a:pt x="34" y="126"/>
                    <a:pt x="6" y="98"/>
                    <a:pt x="6" y="6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111" name="Freeform 34"/>
            <p:cNvSpPr>
              <a:spLocks/>
            </p:cNvSpPr>
            <p:nvPr/>
          </p:nvSpPr>
          <p:spPr bwMode="auto">
            <a:xfrm>
              <a:off x="644525" y="571500"/>
              <a:ext cx="182563" cy="328613"/>
            </a:xfrm>
            <a:custGeom>
              <a:avLst/>
              <a:gdLst>
                <a:gd name="T0" fmla="*/ 4 w 57"/>
                <a:gd name="T1" fmla="*/ 51 h 103"/>
                <a:gd name="T2" fmla="*/ 56 w 57"/>
                <a:gd name="T3" fmla="*/ 0 h 103"/>
                <a:gd name="T4" fmla="*/ 56 w 57"/>
                <a:gd name="T5" fmla="*/ 0 h 103"/>
                <a:gd name="T6" fmla="*/ 51 w 57"/>
                <a:gd name="T7" fmla="*/ 0 h 103"/>
                <a:gd name="T8" fmla="*/ 0 w 57"/>
                <a:gd name="T9" fmla="*/ 51 h 103"/>
                <a:gd name="T10" fmla="*/ 51 w 57"/>
                <a:gd name="T11" fmla="*/ 103 h 103"/>
                <a:gd name="T12" fmla="*/ 57 w 57"/>
                <a:gd name="T13" fmla="*/ 102 h 103"/>
                <a:gd name="T14" fmla="*/ 56 w 57"/>
                <a:gd name="T15" fmla="*/ 102 h 103"/>
                <a:gd name="T16" fmla="*/ 4 w 57"/>
                <a:gd name="T17" fmla="*/ 51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103">
                  <a:moveTo>
                    <a:pt x="4" y="51"/>
                  </a:moveTo>
                  <a:cubicBezTo>
                    <a:pt x="4" y="23"/>
                    <a:pt x="27" y="0"/>
                    <a:pt x="56" y="0"/>
                  </a:cubicBezTo>
                  <a:cubicBezTo>
                    <a:pt x="56" y="0"/>
                    <a:pt x="56" y="0"/>
                    <a:pt x="56" y="0"/>
                  </a:cubicBezTo>
                  <a:cubicBezTo>
                    <a:pt x="54" y="0"/>
                    <a:pt x="53" y="0"/>
                    <a:pt x="51" y="0"/>
                  </a:cubicBezTo>
                  <a:cubicBezTo>
                    <a:pt x="23" y="0"/>
                    <a:pt x="0" y="23"/>
                    <a:pt x="0" y="51"/>
                  </a:cubicBezTo>
                  <a:cubicBezTo>
                    <a:pt x="0" y="80"/>
                    <a:pt x="23" y="103"/>
                    <a:pt x="51" y="103"/>
                  </a:cubicBezTo>
                  <a:cubicBezTo>
                    <a:pt x="53" y="103"/>
                    <a:pt x="55" y="103"/>
                    <a:pt x="57" y="102"/>
                  </a:cubicBezTo>
                  <a:cubicBezTo>
                    <a:pt x="56" y="102"/>
                    <a:pt x="56" y="102"/>
                    <a:pt x="56" y="102"/>
                  </a:cubicBezTo>
                  <a:cubicBezTo>
                    <a:pt x="27" y="102"/>
                    <a:pt x="4" y="80"/>
                    <a:pt x="4" y="5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112" name="Freeform 35"/>
            <p:cNvSpPr>
              <a:spLocks noEditPoints="1"/>
            </p:cNvSpPr>
            <p:nvPr/>
          </p:nvSpPr>
          <p:spPr bwMode="auto">
            <a:xfrm>
              <a:off x="1087438" y="407988"/>
              <a:ext cx="65088" cy="61913"/>
            </a:xfrm>
            <a:custGeom>
              <a:avLst/>
              <a:gdLst>
                <a:gd name="T0" fmla="*/ 8 w 20"/>
                <a:gd name="T1" fmla="*/ 9 h 19"/>
                <a:gd name="T2" fmla="*/ 9 w 20"/>
                <a:gd name="T3" fmla="*/ 9 h 19"/>
                <a:gd name="T4" fmla="*/ 11 w 20"/>
                <a:gd name="T5" fmla="*/ 7 h 19"/>
                <a:gd name="T6" fmla="*/ 9 w 20"/>
                <a:gd name="T7" fmla="*/ 6 h 19"/>
                <a:gd name="T8" fmla="*/ 8 w 20"/>
                <a:gd name="T9" fmla="*/ 6 h 19"/>
                <a:gd name="T10" fmla="*/ 8 w 20"/>
                <a:gd name="T11" fmla="*/ 9 h 19"/>
                <a:gd name="T12" fmla="*/ 8 w 20"/>
                <a:gd name="T13" fmla="*/ 14 h 19"/>
                <a:gd name="T14" fmla="*/ 6 w 20"/>
                <a:gd name="T15" fmla="*/ 14 h 19"/>
                <a:gd name="T16" fmla="*/ 6 w 20"/>
                <a:gd name="T17" fmla="*/ 5 h 19"/>
                <a:gd name="T18" fmla="*/ 10 w 20"/>
                <a:gd name="T19" fmla="*/ 4 h 19"/>
                <a:gd name="T20" fmla="*/ 13 w 20"/>
                <a:gd name="T21" fmla="*/ 5 h 19"/>
                <a:gd name="T22" fmla="*/ 14 w 20"/>
                <a:gd name="T23" fmla="*/ 7 h 19"/>
                <a:gd name="T24" fmla="*/ 12 w 20"/>
                <a:gd name="T25" fmla="*/ 9 h 19"/>
                <a:gd name="T26" fmla="*/ 12 w 20"/>
                <a:gd name="T27" fmla="*/ 10 h 19"/>
                <a:gd name="T28" fmla="*/ 14 w 20"/>
                <a:gd name="T29" fmla="*/ 12 h 19"/>
                <a:gd name="T30" fmla="*/ 14 w 20"/>
                <a:gd name="T31" fmla="*/ 14 h 19"/>
                <a:gd name="T32" fmla="*/ 12 w 20"/>
                <a:gd name="T33" fmla="*/ 14 h 19"/>
                <a:gd name="T34" fmla="*/ 11 w 20"/>
                <a:gd name="T35" fmla="*/ 12 h 19"/>
                <a:gd name="T36" fmla="*/ 9 w 20"/>
                <a:gd name="T37" fmla="*/ 10 h 19"/>
                <a:gd name="T38" fmla="*/ 8 w 20"/>
                <a:gd name="T39" fmla="*/ 10 h 19"/>
                <a:gd name="T40" fmla="*/ 8 w 20"/>
                <a:gd name="T41" fmla="*/ 14 h 19"/>
                <a:gd name="T42" fmla="*/ 2 w 20"/>
                <a:gd name="T43" fmla="*/ 9 h 19"/>
                <a:gd name="T44" fmla="*/ 10 w 20"/>
                <a:gd name="T45" fmla="*/ 17 h 19"/>
                <a:gd name="T46" fmla="*/ 17 w 20"/>
                <a:gd name="T47" fmla="*/ 9 h 19"/>
                <a:gd name="T48" fmla="*/ 10 w 20"/>
                <a:gd name="T49" fmla="*/ 2 h 19"/>
                <a:gd name="T50" fmla="*/ 2 w 20"/>
                <a:gd name="T51" fmla="*/ 9 h 19"/>
                <a:gd name="T52" fmla="*/ 20 w 20"/>
                <a:gd name="T53" fmla="*/ 9 h 19"/>
                <a:gd name="T54" fmla="*/ 10 w 20"/>
                <a:gd name="T55" fmla="*/ 19 h 19"/>
                <a:gd name="T56" fmla="*/ 0 w 20"/>
                <a:gd name="T57" fmla="*/ 9 h 19"/>
                <a:gd name="T58" fmla="*/ 10 w 20"/>
                <a:gd name="T59" fmla="*/ 0 h 19"/>
                <a:gd name="T60" fmla="*/ 20 w 20"/>
                <a:gd name="T61"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 h="19">
                  <a:moveTo>
                    <a:pt x="8" y="9"/>
                  </a:moveTo>
                  <a:cubicBezTo>
                    <a:pt x="9" y="9"/>
                    <a:pt x="9" y="9"/>
                    <a:pt x="9" y="9"/>
                  </a:cubicBezTo>
                  <a:cubicBezTo>
                    <a:pt x="10" y="9"/>
                    <a:pt x="11" y="8"/>
                    <a:pt x="11" y="7"/>
                  </a:cubicBezTo>
                  <a:cubicBezTo>
                    <a:pt x="11" y="7"/>
                    <a:pt x="11" y="6"/>
                    <a:pt x="9" y="6"/>
                  </a:cubicBezTo>
                  <a:cubicBezTo>
                    <a:pt x="9" y="6"/>
                    <a:pt x="8" y="6"/>
                    <a:pt x="8" y="6"/>
                  </a:cubicBezTo>
                  <a:lnTo>
                    <a:pt x="8" y="9"/>
                  </a:lnTo>
                  <a:close/>
                  <a:moveTo>
                    <a:pt x="8" y="14"/>
                  </a:moveTo>
                  <a:cubicBezTo>
                    <a:pt x="6" y="14"/>
                    <a:pt x="6" y="14"/>
                    <a:pt x="6" y="14"/>
                  </a:cubicBezTo>
                  <a:cubicBezTo>
                    <a:pt x="6" y="5"/>
                    <a:pt x="6" y="5"/>
                    <a:pt x="6" y="5"/>
                  </a:cubicBezTo>
                  <a:cubicBezTo>
                    <a:pt x="7" y="4"/>
                    <a:pt x="8" y="4"/>
                    <a:pt x="10" y="4"/>
                  </a:cubicBezTo>
                  <a:cubicBezTo>
                    <a:pt x="11" y="4"/>
                    <a:pt x="12" y="5"/>
                    <a:pt x="13" y="5"/>
                  </a:cubicBezTo>
                  <a:cubicBezTo>
                    <a:pt x="13" y="5"/>
                    <a:pt x="14" y="6"/>
                    <a:pt x="14" y="7"/>
                  </a:cubicBezTo>
                  <a:cubicBezTo>
                    <a:pt x="14" y="8"/>
                    <a:pt x="13" y="9"/>
                    <a:pt x="12" y="9"/>
                  </a:cubicBezTo>
                  <a:cubicBezTo>
                    <a:pt x="12" y="10"/>
                    <a:pt x="12" y="10"/>
                    <a:pt x="12" y="10"/>
                  </a:cubicBezTo>
                  <a:cubicBezTo>
                    <a:pt x="13" y="10"/>
                    <a:pt x="13" y="11"/>
                    <a:pt x="14" y="12"/>
                  </a:cubicBezTo>
                  <a:cubicBezTo>
                    <a:pt x="14" y="13"/>
                    <a:pt x="14" y="14"/>
                    <a:pt x="14" y="14"/>
                  </a:cubicBezTo>
                  <a:cubicBezTo>
                    <a:pt x="12" y="14"/>
                    <a:pt x="12" y="14"/>
                    <a:pt x="12" y="14"/>
                  </a:cubicBezTo>
                  <a:cubicBezTo>
                    <a:pt x="12" y="14"/>
                    <a:pt x="11" y="13"/>
                    <a:pt x="11" y="12"/>
                  </a:cubicBezTo>
                  <a:cubicBezTo>
                    <a:pt x="11" y="11"/>
                    <a:pt x="10" y="10"/>
                    <a:pt x="9" y="10"/>
                  </a:cubicBezTo>
                  <a:cubicBezTo>
                    <a:pt x="8" y="10"/>
                    <a:pt x="8" y="10"/>
                    <a:pt x="8" y="10"/>
                  </a:cubicBezTo>
                  <a:lnTo>
                    <a:pt x="8" y="14"/>
                  </a:lnTo>
                  <a:close/>
                  <a:moveTo>
                    <a:pt x="2" y="9"/>
                  </a:moveTo>
                  <a:cubicBezTo>
                    <a:pt x="2" y="14"/>
                    <a:pt x="5" y="17"/>
                    <a:pt x="10" y="17"/>
                  </a:cubicBezTo>
                  <a:cubicBezTo>
                    <a:pt x="14" y="17"/>
                    <a:pt x="17" y="14"/>
                    <a:pt x="17" y="9"/>
                  </a:cubicBezTo>
                  <a:cubicBezTo>
                    <a:pt x="17" y="5"/>
                    <a:pt x="14" y="2"/>
                    <a:pt x="10" y="2"/>
                  </a:cubicBezTo>
                  <a:cubicBezTo>
                    <a:pt x="5" y="2"/>
                    <a:pt x="2" y="5"/>
                    <a:pt x="2" y="9"/>
                  </a:cubicBezTo>
                  <a:moveTo>
                    <a:pt x="20" y="9"/>
                  </a:moveTo>
                  <a:cubicBezTo>
                    <a:pt x="20" y="15"/>
                    <a:pt x="15" y="19"/>
                    <a:pt x="10" y="19"/>
                  </a:cubicBezTo>
                  <a:cubicBezTo>
                    <a:pt x="4" y="19"/>
                    <a:pt x="0" y="15"/>
                    <a:pt x="0" y="9"/>
                  </a:cubicBezTo>
                  <a:cubicBezTo>
                    <a:pt x="0" y="4"/>
                    <a:pt x="4" y="0"/>
                    <a:pt x="10" y="0"/>
                  </a:cubicBezTo>
                  <a:cubicBezTo>
                    <a:pt x="15" y="0"/>
                    <a:pt x="20" y="4"/>
                    <a:pt x="20" y="9"/>
                  </a:cubicBezTo>
                </a:path>
              </a:pathLst>
            </a:custGeom>
            <a:solidFill>
              <a:srgbClr val="0A1B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grpSp>
    </p:spTree>
    <p:extLst>
      <p:ext uri="{BB962C8B-B14F-4D97-AF65-F5344CB8AC3E}">
        <p14:creationId xmlns:p14="http://schemas.microsoft.com/office/powerpoint/2010/main" val="571606494"/>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elfolie_0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39" name="Gruppieren 38"/>
          <p:cNvGrpSpPr/>
          <p:nvPr userDrawn="1"/>
        </p:nvGrpSpPr>
        <p:grpSpPr>
          <a:xfrm>
            <a:off x="407988" y="6543675"/>
            <a:ext cx="3051175" cy="98425"/>
            <a:chOff x="407988" y="6543675"/>
            <a:chExt cx="3051175" cy="98425"/>
          </a:xfrm>
        </p:grpSpPr>
        <p:sp>
          <p:nvSpPr>
            <p:cNvPr id="40" name="Rectangle 11"/>
            <p:cNvSpPr>
              <a:spLocks noChangeArrowheads="1"/>
            </p:cNvSpPr>
            <p:nvPr/>
          </p:nvSpPr>
          <p:spPr bwMode="auto">
            <a:xfrm>
              <a:off x="407988" y="6543675"/>
              <a:ext cx="96838" cy="98425"/>
            </a:xfrm>
            <a:prstGeom prst="rect">
              <a:avLst/>
            </a:prstGeom>
            <a:solidFill>
              <a:srgbClr val="0A1B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41" name="Rectangle 12"/>
            <p:cNvSpPr>
              <a:spLocks noChangeArrowheads="1"/>
            </p:cNvSpPr>
            <p:nvPr/>
          </p:nvSpPr>
          <p:spPr bwMode="auto">
            <a:xfrm>
              <a:off x="530225" y="6543675"/>
              <a:ext cx="73025" cy="98425"/>
            </a:xfrm>
            <a:prstGeom prst="rect">
              <a:avLst/>
            </a:prstGeom>
            <a:solidFill>
              <a:srgbClr val="7E84A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42" name="Rectangle 13"/>
            <p:cNvSpPr>
              <a:spLocks noChangeArrowheads="1"/>
            </p:cNvSpPr>
            <p:nvPr/>
          </p:nvSpPr>
          <p:spPr bwMode="auto">
            <a:xfrm>
              <a:off x="650875" y="6543675"/>
              <a:ext cx="50800" cy="98425"/>
            </a:xfrm>
            <a:prstGeom prst="rect">
              <a:avLst/>
            </a:prstGeom>
            <a:solidFill>
              <a:srgbClr val="ACB0C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43" name="Rectangle 14"/>
            <p:cNvSpPr>
              <a:spLocks noChangeArrowheads="1"/>
            </p:cNvSpPr>
            <p:nvPr/>
          </p:nvSpPr>
          <p:spPr bwMode="auto">
            <a:xfrm>
              <a:off x="774700" y="6543675"/>
              <a:ext cx="23813" cy="98425"/>
            </a:xfrm>
            <a:prstGeom prst="rect">
              <a:avLst/>
            </a:prstGeom>
            <a:solidFill>
              <a:srgbClr val="D6D8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44" name="Rectangle 15"/>
            <p:cNvSpPr>
              <a:spLocks noChangeArrowheads="1"/>
            </p:cNvSpPr>
            <p:nvPr/>
          </p:nvSpPr>
          <p:spPr bwMode="auto">
            <a:xfrm>
              <a:off x="849313" y="6543675"/>
              <a:ext cx="95250" cy="98425"/>
            </a:xfrm>
            <a:prstGeom prst="rect">
              <a:avLst/>
            </a:prstGeom>
            <a:solidFill>
              <a:srgbClr val="F97B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45" name="Rectangle 16"/>
            <p:cNvSpPr>
              <a:spLocks noChangeArrowheads="1"/>
            </p:cNvSpPr>
            <p:nvPr/>
          </p:nvSpPr>
          <p:spPr bwMode="auto">
            <a:xfrm>
              <a:off x="969963" y="6543675"/>
              <a:ext cx="95250" cy="98425"/>
            </a:xfrm>
            <a:prstGeom prst="rect">
              <a:avLst/>
            </a:prstGeom>
            <a:solidFill>
              <a:srgbClr val="0A1B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46" name="Freeform 17"/>
            <p:cNvSpPr>
              <a:spLocks noEditPoints="1"/>
            </p:cNvSpPr>
            <p:nvPr/>
          </p:nvSpPr>
          <p:spPr bwMode="auto">
            <a:xfrm>
              <a:off x="2170113" y="6543675"/>
              <a:ext cx="1289050" cy="98425"/>
            </a:xfrm>
            <a:custGeom>
              <a:avLst/>
              <a:gdLst>
                <a:gd name="T0" fmla="*/ 387 w 404"/>
                <a:gd name="T1" fmla="*/ 6 h 31"/>
                <a:gd name="T2" fmla="*/ 389 w 404"/>
                <a:gd name="T3" fmla="*/ 29 h 31"/>
                <a:gd name="T4" fmla="*/ 391 w 404"/>
                <a:gd name="T5" fmla="*/ 13 h 31"/>
                <a:gd name="T6" fmla="*/ 364 w 404"/>
                <a:gd name="T7" fmla="*/ 30 h 31"/>
                <a:gd name="T8" fmla="*/ 377 w 404"/>
                <a:gd name="T9" fmla="*/ 30 h 31"/>
                <a:gd name="T10" fmla="*/ 367 w 404"/>
                <a:gd name="T11" fmla="*/ 10 h 31"/>
                <a:gd name="T12" fmla="*/ 356 w 404"/>
                <a:gd name="T13" fmla="*/ 18 h 31"/>
                <a:gd name="T14" fmla="*/ 351 w 404"/>
                <a:gd name="T15" fmla="*/ 31 h 31"/>
                <a:gd name="T16" fmla="*/ 335 w 404"/>
                <a:gd name="T17" fmla="*/ 2 h 31"/>
                <a:gd name="T18" fmla="*/ 333 w 404"/>
                <a:gd name="T19" fmla="*/ 10 h 31"/>
                <a:gd name="T20" fmla="*/ 317 w 404"/>
                <a:gd name="T21" fmla="*/ 20 h 31"/>
                <a:gd name="T22" fmla="*/ 323 w 404"/>
                <a:gd name="T23" fmla="*/ 31 h 31"/>
                <a:gd name="T24" fmla="*/ 309 w 404"/>
                <a:gd name="T25" fmla="*/ 5 h 31"/>
                <a:gd name="T26" fmla="*/ 308 w 404"/>
                <a:gd name="T27" fmla="*/ 10 h 31"/>
                <a:gd name="T28" fmla="*/ 297 w 404"/>
                <a:gd name="T29" fmla="*/ 9 h 31"/>
                <a:gd name="T30" fmla="*/ 293 w 404"/>
                <a:gd name="T31" fmla="*/ 9 h 31"/>
                <a:gd name="T32" fmla="*/ 292 w 404"/>
                <a:gd name="T33" fmla="*/ 2 h 31"/>
                <a:gd name="T34" fmla="*/ 279 w 404"/>
                <a:gd name="T35" fmla="*/ 13 h 31"/>
                <a:gd name="T36" fmla="*/ 293 w 404"/>
                <a:gd name="T37" fmla="*/ 30 h 31"/>
                <a:gd name="T38" fmla="*/ 276 w 404"/>
                <a:gd name="T39" fmla="*/ 2 h 31"/>
                <a:gd name="T40" fmla="*/ 264 w 404"/>
                <a:gd name="T41" fmla="*/ 17 h 31"/>
                <a:gd name="T42" fmla="*/ 242 w 404"/>
                <a:gd name="T43" fmla="*/ 19 h 31"/>
                <a:gd name="T44" fmla="*/ 234 w 404"/>
                <a:gd name="T45" fmla="*/ 16 h 31"/>
                <a:gd name="T46" fmla="*/ 218 w 404"/>
                <a:gd name="T47" fmla="*/ 29 h 31"/>
                <a:gd name="T48" fmla="*/ 229 w 404"/>
                <a:gd name="T49" fmla="*/ 14 h 31"/>
                <a:gd name="T50" fmla="*/ 223 w 404"/>
                <a:gd name="T51" fmla="*/ 28 h 31"/>
                <a:gd name="T52" fmla="*/ 200 w 404"/>
                <a:gd name="T53" fmla="*/ 18 h 31"/>
                <a:gd name="T54" fmla="*/ 213 w 404"/>
                <a:gd name="T55" fmla="*/ 29 h 31"/>
                <a:gd name="T56" fmla="*/ 179 w 404"/>
                <a:gd name="T57" fmla="*/ 30 h 31"/>
                <a:gd name="T58" fmla="*/ 192 w 404"/>
                <a:gd name="T59" fmla="*/ 30 h 31"/>
                <a:gd name="T60" fmla="*/ 175 w 404"/>
                <a:gd name="T61" fmla="*/ 10 h 31"/>
                <a:gd name="T62" fmla="*/ 169 w 404"/>
                <a:gd name="T63" fmla="*/ 5 h 31"/>
                <a:gd name="T64" fmla="*/ 169 w 404"/>
                <a:gd name="T65" fmla="*/ 10 h 31"/>
                <a:gd name="T66" fmla="*/ 155 w 404"/>
                <a:gd name="T67" fmla="*/ 13 h 31"/>
                <a:gd name="T68" fmla="*/ 157 w 404"/>
                <a:gd name="T69" fmla="*/ 25 h 31"/>
                <a:gd name="T70" fmla="*/ 139 w 404"/>
                <a:gd name="T71" fmla="*/ 23 h 31"/>
                <a:gd name="T72" fmla="*/ 126 w 404"/>
                <a:gd name="T73" fmla="*/ 22 h 31"/>
                <a:gd name="T74" fmla="*/ 143 w 404"/>
                <a:gd name="T75" fmla="*/ 25 h 31"/>
                <a:gd name="T76" fmla="*/ 107 w 404"/>
                <a:gd name="T77" fmla="*/ 28 h 31"/>
                <a:gd name="T78" fmla="*/ 107 w 404"/>
                <a:gd name="T79" fmla="*/ 14 h 31"/>
                <a:gd name="T80" fmla="*/ 116 w 404"/>
                <a:gd name="T81" fmla="*/ 15 h 31"/>
                <a:gd name="T82" fmla="*/ 104 w 404"/>
                <a:gd name="T83" fmla="*/ 30 h 31"/>
                <a:gd name="T84" fmla="*/ 90 w 404"/>
                <a:gd name="T85" fmla="*/ 19 h 31"/>
                <a:gd name="T86" fmla="*/ 83 w 404"/>
                <a:gd name="T87" fmla="*/ 28 h 31"/>
                <a:gd name="T88" fmla="*/ 58 w 404"/>
                <a:gd name="T89" fmla="*/ 30 h 31"/>
                <a:gd name="T90" fmla="*/ 70 w 404"/>
                <a:gd name="T91" fmla="*/ 10 h 31"/>
                <a:gd name="T92" fmla="*/ 45 w 404"/>
                <a:gd name="T93" fmla="*/ 24 h 31"/>
                <a:gd name="T94" fmla="*/ 49 w 404"/>
                <a:gd name="T95" fmla="*/ 18 h 31"/>
                <a:gd name="T96" fmla="*/ 45 w 404"/>
                <a:gd name="T97" fmla="*/ 18 h 31"/>
                <a:gd name="T98" fmla="*/ 49 w 404"/>
                <a:gd name="T99" fmla="*/ 30 h 31"/>
                <a:gd name="T100" fmla="*/ 22 w 404"/>
                <a:gd name="T101" fmla="*/ 2 h 31"/>
                <a:gd name="T102" fmla="*/ 2 w 404"/>
                <a:gd name="T103" fmla="*/ 2 h 31"/>
                <a:gd name="T104" fmla="*/ 8 w 404"/>
                <a:gd name="T105" fmla="*/ 17 h 31"/>
                <a:gd name="T106" fmla="*/ 25 w 404"/>
                <a:gd name="T107" fmla="*/ 1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04" h="31">
                  <a:moveTo>
                    <a:pt x="402" y="31"/>
                  </a:moveTo>
                  <a:cubicBezTo>
                    <a:pt x="403" y="31"/>
                    <a:pt x="404" y="30"/>
                    <a:pt x="404" y="28"/>
                  </a:cubicBezTo>
                  <a:cubicBezTo>
                    <a:pt x="404" y="27"/>
                    <a:pt x="403" y="26"/>
                    <a:pt x="402" y="26"/>
                  </a:cubicBezTo>
                  <a:cubicBezTo>
                    <a:pt x="400" y="26"/>
                    <a:pt x="399" y="27"/>
                    <a:pt x="399" y="28"/>
                  </a:cubicBezTo>
                  <a:cubicBezTo>
                    <a:pt x="399" y="30"/>
                    <a:pt x="400" y="31"/>
                    <a:pt x="402" y="31"/>
                  </a:cubicBezTo>
                  <a:moveTo>
                    <a:pt x="387" y="6"/>
                  </a:moveTo>
                  <a:cubicBezTo>
                    <a:pt x="387" y="10"/>
                    <a:pt x="387" y="10"/>
                    <a:pt x="387" y="10"/>
                  </a:cubicBezTo>
                  <a:cubicBezTo>
                    <a:pt x="384" y="10"/>
                    <a:pt x="384" y="10"/>
                    <a:pt x="384" y="10"/>
                  </a:cubicBezTo>
                  <a:cubicBezTo>
                    <a:pt x="384" y="13"/>
                    <a:pt x="384" y="13"/>
                    <a:pt x="384" y="13"/>
                  </a:cubicBezTo>
                  <a:cubicBezTo>
                    <a:pt x="387" y="13"/>
                    <a:pt x="387" y="13"/>
                    <a:pt x="387" y="13"/>
                  </a:cubicBezTo>
                  <a:cubicBezTo>
                    <a:pt x="387" y="24"/>
                    <a:pt x="387" y="24"/>
                    <a:pt x="387" y="24"/>
                  </a:cubicBezTo>
                  <a:cubicBezTo>
                    <a:pt x="387" y="26"/>
                    <a:pt x="388" y="28"/>
                    <a:pt x="389" y="29"/>
                  </a:cubicBezTo>
                  <a:cubicBezTo>
                    <a:pt x="390" y="30"/>
                    <a:pt x="391" y="31"/>
                    <a:pt x="393" y="31"/>
                  </a:cubicBezTo>
                  <a:cubicBezTo>
                    <a:pt x="394" y="31"/>
                    <a:pt x="395" y="31"/>
                    <a:pt x="396" y="30"/>
                  </a:cubicBezTo>
                  <a:cubicBezTo>
                    <a:pt x="396" y="28"/>
                    <a:pt x="396" y="28"/>
                    <a:pt x="396" y="28"/>
                  </a:cubicBezTo>
                  <a:cubicBezTo>
                    <a:pt x="395" y="28"/>
                    <a:pt x="395" y="28"/>
                    <a:pt x="394" y="28"/>
                  </a:cubicBezTo>
                  <a:cubicBezTo>
                    <a:pt x="392" y="28"/>
                    <a:pt x="391" y="26"/>
                    <a:pt x="391" y="24"/>
                  </a:cubicBezTo>
                  <a:cubicBezTo>
                    <a:pt x="391" y="13"/>
                    <a:pt x="391" y="13"/>
                    <a:pt x="391" y="13"/>
                  </a:cubicBezTo>
                  <a:cubicBezTo>
                    <a:pt x="396" y="13"/>
                    <a:pt x="396" y="13"/>
                    <a:pt x="396" y="13"/>
                  </a:cubicBezTo>
                  <a:cubicBezTo>
                    <a:pt x="396" y="10"/>
                    <a:pt x="396" y="10"/>
                    <a:pt x="396" y="10"/>
                  </a:cubicBezTo>
                  <a:cubicBezTo>
                    <a:pt x="391" y="10"/>
                    <a:pt x="391" y="10"/>
                    <a:pt x="391" y="10"/>
                  </a:cubicBezTo>
                  <a:cubicBezTo>
                    <a:pt x="391" y="5"/>
                    <a:pt x="391" y="5"/>
                    <a:pt x="391" y="5"/>
                  </a:cubicBezTo>
                  <a:lnTo>
                    <a:pt x="387" y="6"/>
                  </a:lnTo>
                  <a:close/>
                  <a:moveTo>
                    <a:pt x="364" y="30"/>
                  </a:moveTo>
                  <a:cubicBezTo>
                    <a:pt x="367" y="30"/>
                    <a:pt x="367" y="30"/>
                    <a:pt x="367" y="30"/>
                  </a:cubicBezTo>
                  <a:cubicBezTo>
                    <a:pt x="367" y="18"/>
                    <a:pt x="367" y="18"/>
                    <a:pt x="367" y="18"/>
                  </a:cubicBezTo>
                  <a:cubicBezTo>
                    <a:pt x="367" y="18"/>
                    <a:pt x="367" y="17"/>
                    <a:pt x="368" y="17"/>
                  </a:cubicBezTo>
                  <a:cubicBezTo>
                    <a:pt x="368" y="15"/>
                    <a:pt x="370" y="13"/>
                    <a:pt x="372" y="13"/>
                  </a:cubicBezTo>
                  <a:cubicBezTo>
                    <a:pt x="376" y="13"/>
                    <a:pt x="377" y="16"/>
                    <a:pt x="377" y="19"/>
                  </a:cubicBezTo>
                  <a:cubicBezTo>
                    <a:pt x="377" y="30"/>
                    <a:pt x="377" y="30"/>
                    <a:pt x="377" y="30"/>
                  </a:cubicBezTo>
                  <a:cubicBezTo>
                    <a:pt x="381" y="30"/>
                    <a:pt x="381" y="30"/>
                    <a:pt x="381" y="30"/>
                  </a:cubicBezTo>
                  <a:cubicBezTo>
                    <a:pt x="381" y="18"/>
                    <a:pt x="381" y="18"/>
                    <a:pt x="381" y="18"/>
                  </a:cubicBezTo>
                  <a:cubicBezTo>
                    <a:pt x="381" y="11"/>
                    <a:pt x="376" y="10"/>
                    <a:pt x="374" y="10"/>
                  </a:cubicBezTo>
                  <a:cubicBezTo>
                    <a:pt x="370" y="10"/>
                    <a:pt x="368" y="12"/>
                    <a:pt x="367" y="14"/>
                  </a:cubicBezTo>
                  <a:cubicBezTo>
                    <a:pt x="367" y="14"/>
                    <a:pt x="367" y="14"/>
                    <a:pt x="367" y="14"/>
                  </a:cubicBezTo>
                  <a:cubicBezTo>
                    <a:pt x="367" y="10"/>
                    <a:pt x="367" y="10"/>
                    <a:pt x="367" y="10"/>
                  </a:cubicBezTo>
                  <a:cubicBezTo>
                    <a:pt x="364" y="10"/>
                    <a:pt x="364" y="10"/>
                    <a:pt x="364" y="10"/>
                  </a:cubicBezTo>
                  <a:cubicBezTo>
                    <a:pt x="364" y="12"/>
                    <a:pt x="364" y="14"/>
                    <a:pt x="364" y="16"/>
                  </a:cubicBezTo>
                  <a:lnTo>
                    <a:pt x="364" y="30"/>
                  </a:lnTo>
                  <a:close/>
                  <a:moveTo>
                    <a:pt x="345" y="18"/>
                  </a:moveTo>
                  <a:cubicBezTo>
                    <a:pt x="345" y="16"/>
                    <a:pt x="347" y="12"/>
                    <a:pt x="351" y="12"/>
                  </a:cubicBezTo>
                  <a:cubicBezTo>
                    <a:pt x="355" y="12"/>
                    <a:pt x="356" y="16"/>
                    <a:pt x="356" y="18"/>
                  </a:cubicBezTo>
                  <a:lnTo>
                    <a:pt x="345" y="18"/>
                  </a:lnTo>
                  <a:close/>
                  <a:moveTo>
                    <a:pt x="359" y="21"/>
                  </a:moveTo>
                  <a:cubicBezTo>
                    <a:pt x="359" y="21"/>
                    <a:pt x="359" y="20"/>
                    <a:pt x="359" y="19"/>
                  </a:cubicBezTo>
                  <a:cubicBezTo>
                    <a:pt x="359" y="16"/>
                    <a:pt x="357" y="10"/>
                    <a:pt x="351" y="10"/>
                  </a:cubicBezTo>
                  <a:cubicBezTo>
                    <a:pt x="345" y="10"/>
                    <a:pt x="341" y="15"/>
                    <a:pt x="341" y="21"/>
                  </a:cubicBezTo>
                  <a:cubicBezTo>
                    <a:pt x="341" y="27"/>
                    <a:pt x="345" y="31"/>
                    <a:pt x="351" y="31"/>
                  </a:cubicBezTo>
                  <a:cubicBezTo>
                    <a:pt x="354" y="31"/>
                    <a:pt x="357" y="30"/>
                    <a:pt x="358" y="29"/>
                  </a:cubicBezTo>
                  <a:cubicBezTo>
                    <a:pt x="357" y="27"/>
                    <a:pt x="357" y="27"/>
                    <a:pt x="357" y="27"/>
                  </a:cubicBezTo>
                  <a:cubicBezTo>
                    <a:pt x="356" y="27"/>
                    <a:pt x="354" y="28"/>
                    <a:pt x="352" y="28"/>
                  </a:cubicBezTo>
                  <a:cubicBezTo>
                    <a:pt x="348" y="28"/>
                    <a:pt x="345" y="26"/>
                    <a:pt x="345" y="21"/>
                  </a:cubicBezTo>
                  <a:lnTo>
                    <a:pt x="359" y="21"/>
                  </a:lnTo>
                  <a:close/>
                  <a:moveTo>
                    <a:pt x="335" y="2"/>
                  </a:moveTo>
                  <a:cubicBezTo>
                    <a:pt x="334" y="2"/>
                    <a:pt x="333" y="3"/>
                    <a:pt x="333" y="5"/>
                  </a:cubicBezTo>
                  <a:cubicBezTo>
                    <a:pt x="333" y="6"/>
                    <a:pt x="334" y="7"/>
                    <a:pt x="335" y="7"/>
                  </a:cubicBezTo>
                  <a:cubicBezTo>
                    <a:pt x="336" y="7"/>
                    <a:pt x="337" y="6"/>
                    <a:pt x="337" y="5"/>
                  </a:cubicBezTo>
                  <a:cubicBezTo>
                    <a:pt x="337" y="3"/>
                    <a:pt x="336" y="2"/>
                    <a:pt x="335" y="2"/>
                  </a:cubicBezTo>
                  <a:moveTo>
                    <a:pt x="337" y="10"/>
                  </a:moveTo>
                  <a:cubicBezTo>
                    <a:pt x="333" y="10"/>
                    <a:pt x="333" y="10"/>
                    <a:pt x="333" y="10"/>
                  </a:cubicBezTo>
                  <a:cubicBezTo>
                    <a:pt x="333" y="30"/>
                    <a:pt x="333" y="30"/>
                    <a:pt x="333" y="30"/>
                  </a:cubicBezTo>
                  <a:cubicBezTo>
                    <a:pt x="337" y="30"/>
                    <a:pt x="337" y="30"/>
                    <a:pt x="337" y="30"/>
                  </a:cubicBezTo>
                  <a:lnTo>
                    <a:pt x="337" y="10"/>
                  </a:lnTo>
                  <a:close/>
                  <a:moveTo>
                    <a:pt x="328" y="27"/>
                  </a:moveTo>
                  <a:cubicBezTo>
                    <a:pt x="327" y="27"/>
                    <a:pt x="326" y="28"/>
                    <a:pt x="324" y="28"/>
                  </a:cubicBezTo>
                  <a:cubicBezTo>
                    <a:pt x="320" y="28"/>
                    <a:pt x="317" y="25"/>
                    <a:pt x="317" y="20"/>
                  </a:cubicBezTo>
                  <a:cubicBezTo>
                    <a:pt x="317" y="16"/>
                    <a:pt x="319" y="13"/>
                    <a:pt x="324" y="13"/>
                  </a:cubicBezTo>
                  <a:cubicBezTo>
                    <a:pt x="326" y="13"/>
                    <a:pt x="327" y="13"/>
                    <a:pt x="328" y="14"/>
                  </a:cubicBezTo>
                  <a:cubicBezTo>
                    <a:pt x="329" y="11"/>
                    <a:pt x="329" y="11"/>
                    <a:pt x="329" y="11"/>
                  </a:cubicBezTo>
                  <a:cubicBezTo>
                    <a:pt x="328" y="10"/>
                    <a:pt x="326" y="10"/>
                    <a:pt x="324" y="10"/>
                  </a:cubicBezTo>
                  <a:cubicBezTo>
                    <a:pt x="317" y="10"/>
                    <a:pt x="313" y="14"/>
                    <a:pt x="313" y="21"/>
                  </a:cubicBezTo>
                  <a:cubicBezTo>
                    <a:pt x="313" y="27"/>
                    <a:pt x="317" y="31"/>
                    <a:pt x="323" y="31"/>
                  </a:cubicBezTo>
                  <a:cubicBezTo>
                    <a:pt x="326" y="31"/>
                    <a:pt x="328" y="30"/>
                    <a:pt x="329" y="30"/>
                  </a:cubicBezTo>
                  <a:lnTo>
                    <a:pt x="328" y="27"/>
                  </a:lnTo>
                  <a:close/>
                  <a:moveTo>
                    <a:pt x="307" y="2"/>
                  </a:moveTo>
                  <a:cubicBezTo>
                    <a:pt x="305" y="2"/>
                    <a:pt x="304" y="3"/>
                    <a:pt x="304" y="5"/>
                  </a:cubicBezTo>
                  <a:cubicBezTo>
                    <a:pt x="304" y="6"/>
                    <a:pt x="305" y="7"/>
                    <a:pt x="307" y="7"/>
                  </a:cubicBezTo>
                  <a:cubicBezTo>
                    <a:pt x="308" y="7"/>
                    <a:pt x="309" y="6"/>
                    <a:pt x="309" y="5"/>
                  </a:cubicBezTo>
                  <a:cubicBezTo>
                    <a:pt x="309" y="3"/>
                    <a:pt x="308" y="2"/>
                    <a:pt x="307" y="2"/>
                  </a:cubicBezTo>
                  <a:moveTo>
                    <a:pt x="308" y="10"/>
                  </a:moveTo>
                  <a:cubicBezTo>
                    <a:pt x="305" y="10"/>
                    <a:pt x="305" y="10"/>
                    <a:pt x="305" y="10"/>
                  </a:cubicBezTo>
                  <a:cubicBezTo>
                    <a:pt x="305" y="30"/>
                    <a:pt x="305" y="30"/>
                    <a:pt x="305" y="30"/>
                  </a:cubicBezTo>
                  <a:cubicBezTo>
                    <a:pt x="308" y="30"/>
                    <a:pt x="308" y="30"/>
                    <a:pt x="308" y="30"/>
                  </a:cubicBezTo>
                  <a:lnTo>
                    <a:pt x="308" y="10"/>
                  </a:lnTo>
                  <a:close/>
                  <a:moveTo>
                    <a:pt x="297" y="30"/>
                  </a:moveTo>
                  <a:cubicBezTo>
                    <a:pt x="297" y="13"/>
                    <a:pt x="297" y="13"/>
                    <a:pt x="297" y="13"/>
                  </a:cubicBezTo>
                  <a:cubicBezTo>
                    <a:pt x="302" y="13"/>
                    <a:pt x="302" y="13"/>
                    <a:pt x="302" y="13"/>
                  </a:cubicBezTo>
                  <a:cubicBezTo>
                    <a:pt x="302" y="10"/>
                    <a:pt x="302" y="10"/>
                    <a:pt x="302" y="10"/>
                  </a:cubicBezTo>
                  <a:cubicBezTo>
                    <a:pt x="297" y="10"/>
                    <a:pt x="297" y="10"/>
                    <a:pt x="297" y="10"/>
                  </a:cubicBezTo>
                  <a:cubicBezTo>
                    <a:pt x="297" y="9"/>
                    <a:pt x="297" y="9"/>
                    <a:pt x="297" y="9"/>
                  </a:cubicBezTo>
                  <a:cubicBezTo>
                    <a:pt x="297" y="6"/>
                    <a:pt x="298" y="3"/>
                    <a:pt x="301" y="3"/>
                  </a:cubicBezTo>
                  <a:cubicBezTo>
                    <a:pt x="302" y="3"/>
                    <a:pt x="303" y="4"/>
                    <a:pt x="303" y="4"/>
                  </a:cubicBezTo>
                  <a:cubicBezTo>
                    <a:pt x="304" y="1"/>
                    <a:pt x="304" y="1"/>
                    <a:pt x="304" y="1"/>
                  </a:cubicBezTo>
                  <a:cubicBezTo>
                    <a:pt x="303" y="1"/>
                    <a:pt x="302" y="0"/>
                    <a:pt x="301" y="0"/>
                  </a:cubicBezTo>
                  <a:cubicBezTo>
                    <a:pt x="299" y="0"/>
                    <a:pt x="297" y="1"/>
                    <a:pt x="296" y="2"/>
                  </a:cubicBezTo>
                  <a:cubicBezTo>
                    <a:pt x="294" y="4"/>
                    <a:pt x="293" y="6"/>
                    <a:pt x="293" y="9"/>
                  </a:cubicBezTo>
                  <a:cubicBezTo>
                    <a:pt x="293" y="10"/>
                    <a:pt x="293" y="10"/>
                    <a:pt x="293" y="10"/>
                  </a:cubicBezTo>
                  <a:cubicBezTo>
                    <a:pt x="285" y="10"/>
                    <a:pt x="285" y="10"/>
                    <a:pt x="285" y="10"/>
                  </a:cubicBezTo>
                  <a:cubicBezTo>
                    <a:pt x="285" y="9"/>
                    <a:pt x="285" y="9"/>
                    <a:pt x="285" y="9"/>
                  </a:cubicBezTo>
                  <a:cubicBezTo>
                    <a:pt x="285" y="6"/>
                    <a:pt x="286" y="4"/>
                    <a:pt x="289" y="4"/>
                  </a:cubicBezTo>
                  <a:cubicBezTo>
                    <a:pt x="289" y="4"/>
                    <a:pt x="290" y="4"/>
                    <a:pt x="291" y="4"/>
                  </a:cubicBezTo>
                  <a:cubicBezTo>
                    <a:pt x="292" y="2"/>
                    <a:pt x="292" y="2"/>
                    <a:pt x="292" y="2"/>
                  </a:cubicBezTo>
                  <a:cubicBezTo>
                    <a:pt x="291" y="1"/>
                    <a:pt x="290" y="1"/>
                    <a:pt x="289" y="1"/>
                  </a:cubicBezTo>
                  <a:cubicBezTo>
                    <a:pt x="286" y="1"/>
                    <a:pt x="285" y="2"/>
                    <a:pt x="284" y="3"/>
                  </a:cubicBezTo>
                  <a:cubicBezTo>
                    <a:pt x="282" y="4"/>
                    <a:pt x="281" y="7"/>
                    <a:pt x="281" y="10"/>
                  </a:cubicBezTo>
                  <a:cubicBezTo>
                    <a:pt x="281" y="10"/>
                    <a:pt x="281" y="10"/>
                    <a:pt x="281" y="10"/>
                  </a:cubicBezTo>
                  <a:cubicBezTo>
                    <a:pt x="279" y="10"/>
                    <a:pt x="279" y="10"/>
                    <a:pt x="279" y="10"/>
                  </a:cubicBezTo>
                  <a:cubicBezTo>
                    <a:pt x="279" y="13"/>
                    <a:pt x="279" y="13"/>
                    <a:pt x="279" y="13"/>
                  </a:cubicBezTo>
                  <a:cubicBezTo>
                    <a:pt x="281" y="13"/>
                    <a:pt x="281" y="13"/>
                    <a:pt x="281" y="13"/>
                  </a:cubicBezTo>
                  <a:cubicBezTo>
                    <a:pt x="281" y="30"/>
                    <a:pt x="281" y="30"/>
                    <a:pt x="281" y="30"/>
                  </a:cubicBezTo>
                  <a:cubicBezTo>
                    <a:pt x="285" y="30"/>
                    <a:pt x="285" y="30"/>
                    <a:pt x="285" y="30"/>
                  </a:cubicBezTo>
                  <a:cubicBezTo>
                    <a:pt x="285" y="13"/>
                    <a:pt x="285" y="13"/>
                    <a:pt x="285" y="13"/>
                  </a:cubicBezTo>
                  <a:cubicBezTo>
                    <a:pt x="293" y="13"/>
                    <a:pt x="293" y="13"/>
                    <a:pt x="293" y="13"/>
                  </a:cubicBezTo>
                  <a:cubicBezTo>
                    <a:pt x="293" y="30"/>
                    <a:pt x="293" y="30"/>
                    <a:pt x="293" y="30"/>
                  </a:cubicBezTo>
                  <a:lnTo>
                    <a:pt x="297" y="30"/>
                  </a:lnTo>
                  <a:close/>
                  <a:moveTo>
                    <a:pt x="275" y="14"/>
                  </a:moveTo>
                  <a:cubicBezTo>
                    <a:pt x="264" y="14"/>
                    <a:pt x="264" y="14"/>
                    <a:pt x="264" y="14"/>
                  </a:cubicBezTo>
                  <a:cubicBezTo>
                    <a:pt x="264" y="5"/>
                    <a:pt x="264" y="5"/>
                    <a:pt x="264" y="5"/>
                  </a:cubicBezTo>
                  <a:cubicBezTo>
                    <a:pt x="276" y="5"/>
                    <a:pt x="276" y="5"/>
                    <a:pt x="276" y="5"/>
                  </a:cubicBezTo>
                  <a:cubicBezTo>
                    <a:pt x="276" y="2"/>
                    <a:pt x="276" y="2"/>
                    <a:pt x="276" y="2"/>
                  </a:cubicBezTo>
                  <a:cubicBezTo>
                    <a:pt x="261" y="2"/>
                    <a:pt x="261" y="2"/>
                    <a:pt x="261" y="2"/>
                  </a:cubicBezTo>
                  <a:cubicBezTo>
                    <a:pt x="261" y="30"/>
                    <a:pt x="261" y="30"/>
                    <a:pt x="261" y="30"/>
                  </a:cubicBezTo>
                  <a:cubicBezTo>
                    <a:pt x="276" y="30"/>
                    <a:pt x="276" y="30"/>
                    <a:pt x="276" y="30"/>
                  </a:cubicBezTo>
                  <a:cubicBezTo>
                    <a:pt x="276" y="27"/>
                    <a:pt x="276" y="27"/>
                    <a:pt x="276" y="27"/>
                  </a:cubicBezTo>
                  <a:cubicBezTo>
                    <a:pt x="264" y="27"/>
                    <a:pt x="264" y="27"/>
                    <a:pt x="264" y="27"/>
                  </a:cubicBezTo>
                  <a:cubicBezTo>
                    <a:pt x="264" y="17"/>
                    <a:pt x="264" y="17"/>
                    <a:pt x="264" y="17"/>
                  </a:cubicBezTo>
                  <a:cubicBezTo>
                    <a:pt x="275" y="17"/>
                    <a:pt x="275" y="17"/>
                    <a:pt x="275" y="17"/>
                  </a:cubicBezTo>
                  <a:lnTo>
                    <a:pt x="275" y="14"/>
                  </a:lnTo>
                  <a:close/>
                  <a:moveTo>
                    <a:pt x="234" y="29"/>
                  </a:moveTo>
                  <a:cubicBezTo>
                    <a:pt x="235" y="30"/>
                    <a:pt x="237" y="31"/>
                    <a:pt x="240" y="31"/>
                  </a:cubicBezTo>
                  <a:cubicBezTo>
                    <a:pt x="244" y="31"/>
                    <a:pt x="247" y="28"/>
                    <a:pt x="247" y="25"/>
                  </a:cubicBezTo>
                  <a:cubicBezTo>
                    <a:pt x="247" y="22"/>
                    <a:pt x="245" y="20"/>
                    <a:pt x="242" y="19"/>
                  </a:cubicBezTo>
                  <a:cubicBezTo>
                    <a:pt x="239" y="18"/>
                    <a:pt x="238" y="17"/>
                    <a:pt x="238" y="15"/>
                  </a:cubicBezTo>
                  <a:cubicBezTo>
                    <a:pt x="238" y="14"/>
                    <a:pt x="239" y="13"/>
                    <a:pt x="241" y="13"/>
                  </a:cubicBezTo>
                  <a:cubicBezTo>
                    <a:pt x="243" y="13"/>
                    <a:pt x="245" y="13"/>
                    <a:pt x="245" y="14"/>
                  </a:cubicBezTo>
                  <a:cubicBezTo>
                    <a:pt x="246" y="11"/>
                    <a:pt x="246" y="11"/>
                    <a:pt x="246" y="11"/>
                  </a:cubicBezTo>
                  <a:cubicBezTo>
                    <a:pt x="245" y="10"/>
                    <a:pt x="243" y="10"/>
                    <a:pt x="241" y="10"/>
                  </a:cubicBezTo>
                  <a:cubicBezTo>
                    <a:pt x="237" y="10"/>
                    <a:pt x="234" y="12"/>
                    <a:pt x="234" y="16"/>
                  </a:cubicBezTo>
                  <a:cubicBezTo>
                    <a:pt x="234" y="18"/>
                    <a:pt x="236" y="20"/>
                    <a:pt x="240" y="21"/>
                  </a:cubicBezTo>
                  <a:cubicBezTo>
                    <a:pt x="243" y="22"/>
                    <a:pt x="244" y="23"/>
                    <a:pt x="244" y="25"/>
                  </a:cubicBezTo>
                  <a:cubicBezTo>
                    <a:pt x="244" y="27"/>
                    <a:pt x="242" y="28"/>
                    <a:pt x="240" y="28"/>
                  </a:cubicBezTo>
                  <a:cubicBezTo>
                    <a:pt x="238" y="28"/>
                    <a:pt x="236" y="27"/>
                    <a:pt x="235" y="27"/>
                  </a:cubicBezTo>
                  <a:lnTo>
                    <a:pt x="234" y="29"/>
                  </a:lnTo>
                  <a:close/>
                  <a:moveTo>
                    <a:pt x="218" y="29"/>
                  </a:moveTo>
                  <a:cubicBezTo>
                    <a:pt x="219" y="30"/>
                    <a:pt x="221" y="31"/>
                    <a:pt x="223" y="31"/>
                  </a:cubicBezTo>
                  <a:cubicBezTo>
                    <a:pt x="228" y="31"/>
                    <a:pt x="231" y="28"/>
                    <a:pt x="231" y="25"/>
                  </a:cubicBezTo>
                  <a:cubicBezTo>
                    <a:pt x="231" y="22"/>
                    <a:pt x="229" y="20"/>
                    <a:pt x="225" y="19"/>
                  </a:cubicBezTo>
                  <a:cubicBezTo>
                    <a:pt x="223" y="18"/>
                    <a:pt x="222" y="17"/>
                    <a:pt x="222" y="15"/>
                  </a:cubicBezTo>
                  <a:cubicBezTo>
                    <a:pt x="222" y="14"/>
                    <a:pt x="223" y="13"/>
                    <a:pt x="225" y="13"/>
                  </a:cubicBezTo>
                  <a:cubicBezTo>
                    <a:pt x="227" y="13"/>
                    <a:pt x="228" y="13"/>
                    <a:pt x="229" y="14"/>
                  </a:cubicBezTo>
                  <a:cubicBezTo>
                    <a:pt x="230" y="11"/>
                    <a:pt x="230" y="11"/>
                    <a:pt x="230" y="11"/>
                  </a:cubicBezTo>
                  <a:cubicBezTo>
                    <a:pt x="229" y="10"/>
                    <a:pt x="227" y="10"/>
                    <a:pt x="225" y="10"/>
                  </a:cubicBezTo>
                  <a:cubicBezTo>
                    <a:pt x="221" y="10"/>
                    <a:pt x="218" y="12"/>
                    <a:pt x="218" y="16"/>
                  </a:cubicBezTo>
                  <a:cubicBezTo>
                    <a:pt x="218" y="18"/>
                    <a:pt x="220" y="20"/>
                    <a:pt x="223" y="21"/>
                  </a:cubicBezTo>
                  <a:cubicBezTo>
                    <a:pt x="226" y="22"/>
                    <a:pt x="227" y="23"/>
                    <a:pt x="227" y="25"/>
                  </a:cubicBezTo>
                  <a:cubicBezTo>
                    <a:pt x="227" y="27"/>
                    <a:pt x="226" y="28"/>
                    <a:pt x="223" y="28"/>
                  </a:cubicBezTo>
                  <a:cubicBezTo>
                    <a:pt x="221" y="28"/>
                    <a:pt x="220" y="27"/>
                    <a:pt x="218" y="27"/>
                  </a:cubicBezTo>
                  <a:lnTo>
                    <a:pt x="218" y="29"/>
                  </a:lnTo>
                  <a:close/>
                  <a:moveTo>
                    <a:pt x="200" y="18"/>
                  </a:moveTo>
                  <a:cubicBezTo>
                    <a:pt x="200" y="16"/>
                    <a:pt x="202" y="12"/>
                    <a:pt x="206" y="12"/>
                  </a:cubicBezTo>
                  <a:cubicBezTo>
                    <a:pt x="210" y="12"/>
                    <a:pt x="211" y="16"/>
                    <a:pt x="211" y="18"/>
                  </a:cubicBezTo>
                  <a:lnTo>
                    <a:pt x="200" y="18"/>
                  </a:lnTo>
                  <a:close/>
                  <a:moveTo>
                    <a:pt x="214" y="21"/>
                  </a:moveTo>
                  <a:cubicBezTo>
                    <a:pt x="214" y="21"/>
                    <a:pt x="214" y="20"/>
                    <a:pt x="214" y="19"/>
                  </a:cubicBezTo>
                  <a:cubicBezTo>
                    <a:pt x="214" y="16"/>
                    <a:pt x="213" y="10"/>
                    <a:pt x="206" y="10"/>
                  </a:cubicBezTo>
                  <a:cubicBezTo>
                    <a:pt x="200" y="10"/>
                    <a:pt x="197" y="15"/>
                    <a:pt x="197" y="21"/>
                  </a:cubicBezTo>
                  <a:cubicBezTo>
                    <a:pt x="197" y="27"/>
                    <a:pt x="200" y="31"/>
                    <a:pt x="207" y="31"/>
                  </a:cubicBezTo>
                  <a:cubicBezTo>
                    <a:pt x="210" y="31"/>
                    <a:pt x="212" y="30"/>
                    <a:pt x="213" y="29"/>
                  </a:cubicBezTo>
                  <a:cubicBezTo>
                    <a:pt x="213" y="27"/>
                    <a:pt x="213" y="27"/>
                    <a:pt x="213" y="27"/>
                  </a:cubicBezTo>
                  <a:cubicBezTo>
                    <a:pt x="211" y="27"/>
                    <a:pt x="210" y="28"/>
                    <a:pt x="207" y="28"/>
                  </a:cubicBezTo>
                  <a:cubicBezTo>
                    <a:pt x="203" y="28"/>
                    <a:pt x="200" y="26"/>
                    <a:pt x="200" y="21"/>
                  </a:cubicBezTo>
                  <a:lnTo>
                    <a:pt x="214" y="21"/>
                  </a:lnTo>
                  <a:close/>
                  <a:moveTo>
                    <a:pt x="175" y="30"/>
                  </a:moveTo>
                  <a:cubicBezTo>
                    <a:pt x="179" y="30"/>
                    <a:pt x="179" y="30"/>
                    <a:pt x="179" y="30"/>
                  </a:cubicBezTo>
                  <a:cubicBezTo>
                    <a:pt x="179" y="18"/>
                    <a:pt x="179" y="18"/>
                    <a:pt x="179" y="18"/>
                  </a:cubicBezTo>
                  <a:cubicBezTo>
                    <a:pt x="179" y="18"/>
                    <a:pt x="179" y="17"/>
                    <a:pt x="179" y="17"/>
                  </a:cubicBezTo>
                  <a:cubicBezTo>
                    <a:pt x="180" y="15"/>
                    <a:pt x="181" y="13"/>
                    <a:pt x="184" y="13"/>
                  </a:cubicBezTo>
                  <a:cubicBezTo>
                    <a:pt x="187" y="13"/>
                    <a:pt x="189" y="16"/>
                    <a:pt x="189" y="19"/>
                  </a:cubicBezTo>
                  <a:cubicBezTo>
                    <a:pt x="189" y="30"/>
                    <a:pt x="189" y="30"/>
                    <a:pt x="189" y="30"/>
                  </a:cubicBezTo>
                  <a:cubicBezTo>
                    <a:pt x="192" y="30"/>
                    <a:pt x="192" y="30"/>
                    <a:pt x="192" y="30"/>
                  </a:cubicBezTo>
                  <a:cubicBezTo>
                    <a:pt x="192" y="18"/>
                    <a:pt x="192" y="18"/>
                    <a:pt x="192" y="18"/>
                  </a:cubicBezTo>
                  <a:cubicBezTo>
                    <a:pt x="192" y="11"/>
                    <a:pt x="188" y="10"/>
                    <a:pt x="185" y="10"/>
                  </a:cubicBezTo>
                  <a:cubicBezTo>
                    <a:pt x="182" y="10"/>
                    <a:pt x="179" y="12"/>
                    <a:pt x="178" y="14"/>
                  </a:cubicBezTo>
                  <a:cubicBezTo>
                    <a:pt x="178" y="14"/>
                    <a:pt x="178" y="14"/>
                    <a:pt x="178" y="14"/>
                  </a:cubicBezTo>
                  <a:cubicBezTo>
                    <a:pt x="178" y="10"/>
                    <a:pt x="178" y="10"/>
                    <a:pt x="178" y="10"/>
                  </a:cubicBezTo>
                  <a:cubicBezTo>
                    <a:pt x="175" y="10"/>
                    <a:pt x="175" y="10"/>
                    <a:pt x="175" y="10"/>
                  </a:cubicBezTo>
                  <a:cubicBezTo>
                    <a:pt x="175" y="12"/>
                    <a:pt x="175" y="14"/>
                    <a:pt x="175" y="16"/>
                  </a:cubicBezTo>
                  <a:lnTo>
                    <a:pt x="175" y="30"/>
                  </a:lnTo>
                  <a:close/>
                  <a:moveTo>
                    <a:pt x="167" y="2"/>
                  </a:moveTo>
                  <a:cubicBezTo>
                    <a:pt x="166" y="2"/>
                    <a:pt x="165" y="3"/>
                    <a:pt x="165" y="5"/>
                  </a:cubicBezTo>
                  <a:cubicBezTo>
                    <a:pt x="165" y="6"/>
                    <a:pt x="166" y="7"/>
                    <a:pt x="167" y="7"/>
                  </a:cubicBezTo>
                  <a:cubicBezTo>
                    <a:pt x="169" y="7"/>
                    <a:pt x="169" y="6"/>
                    <a:pt x="169" y="5"/>
                  </a:cubicBezTo>
                  <a:cubicBezTo>
                    <a:pt x="169" y="3"/>
                    <a:pt x="168" y="2"/>
                    <a:pt x="167" y="2"/>
                  </a:cubicBezTo>
                  <a:moveTo>
                    <a:pt x="169" y="10"/>
                  </a:moveTo>
                  <a:cubicBezTo>
                    <a:pt x="165" y="10"/>
                    <a:pt x="165" y="10"/>
                    <a:pt x="165" y="10"/>
                  </a:cubicBezTo>
                  <a:cubicBezTo>
                    <a:pt x="165" y="30"/>
                    <a:pt x="165" y="30"/>
                    <a:pt x="165" y="30"/>
                  </a:cubicBezTo>
                  <a:cubicBezTo>
                    <a:pt x="169" y="30"/>
                    <a:pt x="169" y="30"/>
                    <a:pt x="169" y="30"/>
                  </a:cubicBezTo>
                  <a:lnTo>
                    <a:pt x="169" y="10"/>
                  </a:lnTo>
                  <a:close/>
                  <a:moveTo>
                    <a:pt x="148" y="29"/>
                  </a:moveTo>
                  <a:cubicBezTo>
                    <a:pt x="149" y="30"/>
                    <a:pt x="151" y="31"/>
                    <a:pt x="153" y="31"/>
                  </a:cubicBezTo>
                  <a:cubicBezTo>
                    <a:pt x="158" y="31"/>
                    <a:pt x="161" y="28"/>
                    <a:pt x="161" y="25"/>
                  </a:cubicBezTo>
                  <a:cubicBezTo>
                    <a:pt x="161" y="22"/>
                    <a:pt x="159" y="20"/>
                    <a:pt x="155" y="19"/>
                  </a:cubicBezTo>
                  <a:cubicBezTo>
                    <a:pt x="153" y="18"/>
                    <a:pt x="152" y="17"/>
                    <a:pt x="152" y="15"/>
                  </a:cubicBezTo>
                  <a:cubicBezTo>
                    <a:pt x="152" y="14"/>
                    <a:pt x="153" y="13"/>
                    <a:pt x="155" y="13"/>
                  </a:cubicBezTo>
                  <a:cubicBezTo>
                    <a:pt x="157" y="13"/>
                    <a:pt x="158" y="13"/>
                    <a:pt x="159" y="14"/>
                  </a:cubicBezTo>
                  <a:cubicBezTo>
                    <a:pt x="160" y="11"/>
                    <a:pt x="160" y="11"/>
                    <a:pt x="160" y="11"/>
                  </a:cubicBezTo>
                  <a:cubicBezTo>
                    <a:pt x="159" y="10"/>
                    <a:pt x="157" y="10"/>
                    <a:pt x="155" y="10"/>
                  </a:cubicBezTo>
                  <a:cubicBezTo>
                    <a:pt x="151" y="10"/>
                    <a:pt x="148" y="12"/>
                    <a:pt x="148" y="16"/>
                  </a:cubicBezTo>
                  <a:cubicBezTo>
                    <a:pt x="148" y="18"/>
                    <a:pt x="150" y="20"/>
                    <a:pt x="153" y="21"/>
                  </a:cubicBezTo>
                  <a:cubicBezTo>
                    <a:pt x="156" y="22"/>
                    <a:pt x="157" y="23"/>
                    <a:pt x="157" y="25"/>
                  </a:cubicBezTo>
                  <a:cubicBezTo>
                    <a:pt x="157" y="27"/>
                    <a:pt x="156" y="28"/>
                    <a:pt x="153" y="28"/>
                  </a:cubicBezTo>
                  <a:cubicBezTo>
                    <a:pt x="151" y="28"/>
                    <a:pt x="150" y="27"/>
                    <a:pt x="148" y="27"/>
                  </a:cubicBezTo>
                  <a:lnTo>
                    <a:pt x="148" y="29"/>
                  </a:lnTo>
                  <a:close/>
                  <a:moveTo>
                    <a:pt x="143" y="10"/>
                  </a:moveTo>
                  <a:cubicBezTo>
                    <a:pt x="139" y="10"/>
                    <a:pt x="139" y="10"/>
                    <a:pt x="139" y="10"/>
                  </a:cubicBezTo>
                  <a:cubicBezTo>
                    <a:pt x="139" y="23"/>
                    <a:pt x="139" y="23"/>
                    <a:pt x="139" y="23"/>
                  </a:cubicBezTo>
                  <a:cubicBezTo>
                    <a:pt x="139" y="23"/>
                    <a:pt x="139" y="24"/>
                    <a:pt x="139" y="24"/>
                  </a:cubicBezTo>
                  <a:cubicBezTo>
                    <a:pt x="138" y="26"/>
                    <a:pt x="136" y="28"/>
                    <a:pt x="134" y="28"/>
                  </a:cubicBezTo>
                  <a:cubicBezTo>
                    <a:pt x="131" y="28"/>
                    <a:pt x="130" y="25"/>
                    <a:pt x="130" y="21"/>
                  </a:cubicBezTo>
                  <a:cubicBezTo>
                    <a:pt x="130" y="10"/>
                    <a:pt x="130" y="10"/>
                    <a:pt x="130" y="10"/>
                  </a:cubicBezTo>
                  <a:cubicBezTo>
                    <a:pt x="126" y="10"/>
                    <a:pt x="126" y="10"/>
                    <a:pt x="126" y="10"/>
                  </a:cubicBezTo>
                  <a:cubicBezTo>
                    <a:pt x="126" y="22"/>
                    <a:pt x="126" y="22"/>
                    <a:pt x="126" y="22"/>
                  </a:cubicBezTo>
                  <a:cubicBezTo>
                    <a:pt x="126" y="29"/>
                    <a:pt x="130" y="31"/>
                    <a:pt x="133" y="31"/>
                  </a:cubicBezTo>
                  <a:cubicBezTo>
                    <a:pt x="136" y="31"/>
                    <a:pt x="139" y="29"/>
                    <a:pt x="139" y="27"/>
                  </a:cubicBezTo>
                  <a:cubicBezTo>
                    <a:pt x="140" y="27"/>
                    <a:pt x="140" y="27"/>
                    <a:pt x="140" y="27"/>
                  </a:cubicBezTo>
                  <a:cubicBezTo>
                    <a:pt x="140" y="30"/>
                    <a:pt x="140" y="30"/>
                    <a:pt x="140" y="30"/>
                  </a:cubicBezTo>
                  <a:cubicBezTo>
                    <a:pt x="143" y="30"/>
                    <a:pt x="143" y="30"/>
                    <a:pt x="143" y="30"/>
                  </a:cubicBezTo>
                  <a:cubicBezTo>
                    <a:pt x="143" y="29"/>
                    <a:pt x="143" y="27"/>
                    <a:pt x="143" y="25"/>
                  </a:cubicBezTo>
                  <a:lnTo>
                    <a:pt x="143" y="10"/>
                  </a:lnTo>
                  <a:close/>
                  <a:moveTo>
                    <a:pt x="107" y="17"/>
                  </a:moveTo>
                  <a:cubicBezTo>
                    <a:pt x="110" y="17"/>
                    <a:pt x="110" y="17"/>
                    <a:pt x="110" y="17"/>
                  </a:cubicBezTo>
                  <a:cubicBezTo>
                    <a:pt x="114" y="17"/>
                    <a:pt x="117" y="19"/>
                    <a:pt x="117" y="22"/>
                  </a:cubicBezTo>
                  <a:cubicBezTo>
                    <a:pt x="117" y="26"/>
                    <a:pt x="114" y="28"/>
                    <a:pt x="110" y="28"/>
                  </a:cubicBezTo>
                  <a:cubicBezTo>
                    <a:pt x="109" y="28"/>
                    <a:pt x="108" y="28"/>
                    <a:pt x="107" y="28"/>
                  </a:cubicBezTo>
                  <a:lnTo>
                    <a:pt x="107" y="17"/>
                  </a:lnTo>
                  <a:close/>
                  <a:moveTo>
                    <a:pt x="107" y="5"/>
                  </a:moveTo>
                  <a:cubicBezTo>
                    <a:pt x="108" y="5"/>
                    <a:pt x="109" y="5"/>
                    <a:pt x="110" y="5"/>
                  </a:cubicBezTo>
                  <a:cubicBezTo>
                    <a:pt x="114" y="5"/>
                    <a:pt x="117" y="6"/>
                    <a:pt x="117" y="9"/>
                  </a:cubicBezTo>
                  <a:cubicBezTo>
                    <a:pt x="117" y="12"/>
                    <a:pt x="114" y="14"/>
                    <a:pt x="111" y="14"/>
                  </a:cubicBezTo>
                  <a:cubicBezTo>
                    <a:pt x="107" y="14"/>
                    <a:pt x="107" y="14"/>
                    <a:pt x="107" y="14"/>
                  </a:cubicBezTo>
                  <a:lnTo>
                    <a:pt x="107" y="5"/>
                  </a:lnTo>
                  <a:close/>
                  <a:moveTo>
                    <a:pt x="104" y="30"/>
                  </a:moveTo>
                  <a:cubicBezTo>
                    <a:pt x="105" y="30"/>
                    <a:pt x="107" y="31"/>
                    <a:pt x="109" y="31"/>
                  </a:cubicBezTo>
                  <a:cubicBezTo>
                    <a:pt x="114" y="31"/>
                    <a:pt x="117" y="30"/>
                    <a:pt x="119" y="28"/>
                  </a:cubicBezTo>
                  <a:cubicBezTo>
                    <a:pt x="120" y="27"/>
                    <a:pt x="121" y="25"/>
                    <a:pt x="121" y="22"/>
                  </a:cubicBezTo>
                  <a:cubicBezTo>
                    <a:pt x="121" y="18"/>
                    <a:pt x="118" y="16"/>
                    <a:pt x="116" y="15"/>
                  </a:cubicBezTo>
                  <a:cubicBezTo>
                    <a:pt x="116" y="15"/>
                    <a:pt x="116" y="15"/>
                    <a:pt x="116" y="15"/>
                  </a:cubicBezTo>
                  <a:cubicBezTo>
                    <a:pt x="118" y="14"/>
                    <a:pt x="120" y="12"/>
                    <a:pt x="120" y="9"/>
                  </a:cubicBezTo>
                  <a:cubicBezTo>
                    <a:pt x="120" y="7"/>
                    <a:pt x="119" y="5"/>
                    <a:pt x="118" y="4"/>
                  </a:cubicBezTo>
                  <a:cubicBezTo>
                    <a:pt x="116" y="3"/>
                    <a:pt x="114" y="2"/>
                    <a:pt x="110" y="2"/>
                  </a:cubicBezTo>
                  <a:cubicBezTo>
                    <a:pt x="108" y="2"/>
                    <a:pt x="105" y="2"/>
                    <a:pt x="104" y="3"/>
                  </a:cubicBezTo>
                  <a:lnTo>
                    <a:pt x="104" y="30"/>
                  </a:lnTo>
                  <a:close/>
                  <a:moveTo>
                    <a:pt x="76" y="18"/>
                  </a:moveTo>
                  <a:cubicBezTo>
                    <a:pt x="76" y="16"/>
                    <a:pt x="78" y="12"/>
                    <a:pt x="82" y="12"/>
                  </a:cubicBezTo>
                  <a:cubicBezTo>
                    <a:pt x="86" y="12"/>
                    <a:pt x="87" y="16"/>
                    <a:pt x="87" y="18"/>
                  </a:cubicBezTo>
                  <a:lnTo>
                    <a:pt x="76" y="18"/>
                  </a:lnTo>
                  <a:close/>
                  <a:moveTo>
                    <a:pt x="90" y="21"/>
                  </a:moveTo>
                  <a:cubicBezTo>
                    <a:pt x="90" y="21"/>
                    <a:pt x="90" y="20"/>
                    <a:pt x="90" y="19"/>
                  </a:cubicBezTo>
                  <a:cubicBezTo>
                    <a:pt x="90" y="16"/>
                    <a:pt x="88" y="10"/>
                    <a:pt x="82" y="10"/>
                  </a:cubicBezTo>
                  <a:cubicBezTo>
                    <a:pt x="76" y="10"/>
                    <a:pt x="72" y="15"/>
                    <a:pt x="72" y="21"/>
                  </a:cubicBezTo>
                  <a:cubicBezTo>
                    <a:pt x="72" y="27"/>
                    <a:pt x="76" y="31"/>
                    <a:pt x="82" y="31"/>
                  </a:cubicBezTo>
                  <a:cubicBezTo>
                    <a:pt x="86" y="31"/>
                    <a:pt x="88" y="30"/>
                    <a:pt x="89" y="29"/>
                  </a:cubicBezTo>
                  <a:cubicBezTo>
                    <a:pt x="88" y="27"/>
                    <a:pt x="88" y="27"/>
                    <a:pt x="88" y="27"/>
                  </a:cubicBezTo>
                  <a:cubicBezTo>
                    <a:pt x="87" y="27"/>
                    <a:pt x="85" y="28"/>
                    <a:pt x="83" y="28"/>
                  </a:cubicBezTo>
                  <a:cubicBezTo>
                    <a:pt x="79" y="28"/>
                    <a:pt x="76" y="26"/>
                    <a:pt x="76" y="21"/>
                  </a:cubicBezTo>
                  <a:lnTo>
                    <a:pt x="90" y="21"/>
                  </a:lnTo>
                  <a:close/>
                  <a:moveTo>
                    <a:pt x="58" y="1"/>
                  </a:moveTo>
                  <a:cubicBezTo>
                    <a:pt x="54" y="1"/>
                    <a:pt x="54" y="1"/>
                    <a:pt x="54" y="1"/>
                  </a:cubicBezTo>
                  <a:cubicBezTo>
                    <a:pt x="54" y="30"/>
                    <a:pt x="54" y="30"/>
                    <a:pt x="54" y="30"/>
                  </a:cubicBezTo>
                  <a:cubicBezTo>
                    <a:pt x="58" y="30"/>
                    <a:pt x="58" y="30"/>
                    <a:pt x="58" y="30"/>
                  </a:cubicBezTo>
                  <a:cubicBezTo>
                    <a:pt x="58" y="23"/>
                    <a:pt x="58" y="23"/>
                    <a:pt x="58" y="23"/>
                  </a:cubicBezTo>
                  <a:cubicBezTo>
                    <a:pt x="60" y="21"/>
                    <a:pt x="60" y="21"/>
                    <a:pt x="60" y="21"/>
                  </a:cubicBezTo>
                  <a:cubicBezTo>
                    <a:pt x="67" y="30"/>
                    <a:pt x="67" y="30"/>
                    <a:pt x="67" y="30"/>
                  </a:cubicBezTo>
                  <a:cubicBezTo>
                    <a:pt x="71" y="30"/>
                    <a:pt x="71" y="30"/>
                    <a:pt x="71" y="30"/>
                  </a:cubicBezTo>
                  <a:cubicBezTo>
                    <a:pt x="62" y="18"/>
                    <a:pt x="62" y="18"/>
                    <a:pt x="62" y="18"/>
                  </a:cubicBezTo>
                  <a:cubicBezTo>
                    <a:pt x="70" y="10"/>
                    <a:pt x="70" y="10"/>
                    <a:pt x="70" y="10"/>
                  </a:cubicBezTo>
                  <a:cubicBezTo>
                    <a:pt x="66" y="10"/>
                    <a:pt x="66" y="10"/>
                    <a:pt x="66" y="10"/>
                  </a:cubicBezTo>
                  <a:cubicBezTo>
                    <a:pt x="60" y="17"/>
                    <a:pt x="60" y="17"/>
                    <a:pt x="60" y="17"/>
                  </a:cubicBezTo>
                  <a:cubicBezTo>
                    <a:pt x="59" y="18"/>
                    <a:pt x="59" y="19"/>
                    <a:pt x="58" y="19"/>
                  </a:cubicBezTo>
                  <a:cubicBezTo>
                    <a:pt x="58" y="19"/>
                    <a:pt x="58" y="19"/>
                    <a:pt x="58" y="19"/>
                  </a:cubicBezTo>
                  <a:lnTo>
                    <a:pt x="58" y="1"/>
                  </a:lnTo>
                  <a:close/>
                  <a:moveTo>
                    <a:pt x="45" y="24"/>
                  </a:moveTo>
                  <a:cubicBezTo>
                    <a:pt x="45" y="24"/>
                    <a:pt x="45" y="24"/>
                    <a:pt x="45" y="25"/>
                  </a:cubicBezTo>
                  <a:cubicBezTo>
                    <a:pt x="44" y="26"/>
                    <a:pt x="43" y="28"/>
                    <a:pt x="40" y="28"/>
                  </a:cubicBezTo>
                  <a:cubicBezTo>
                    <a:pt x="38" y="28"/>
                    <a:pt x="37" y="27"/>
                    <a:pt x="37" y="25"/>
                  </a:cubicBezTo>
                  <a:cubicBezTo>
                    <a:pt x="37" y="21"/>
                    <a:pt x="41" y="20"/>
                    <a:pt x="45" y="20"/>
                  </a:cubicBezTo>
                  <a:lnTo>
                    <a:pt x="45" y="24"/>
                  </a:lnTo>
                  <a:close/>
                  <a:moveTo>
                    <a:pt x="49" y="18"/>
                  </a:moveTo>
                  <a:cubicBezTo>
                    <a:pt x="49" y="14"/>
                    <a:pt x="47" y="10"/>
                    <a:pt x="41" y="10"/>
                  </a:cubicBezTo>
                  <a:cubicBezTo>
                    <a:pt x="38" y="10"/>
                    <a:pt x="36" y="11"/>
                    <a:pt x="34" y="12"/>
                  </a:cubicBezTo>
                  <a:cubicBezTo>
                    <a:pt x="35" y="14"/>
                    <a:pt x="35" y="14"/>
                    <a:pt x="35" y="14"/>
                  </a:cubicBezTo>
                  <a:cubicBezTo>
                    <a:pt x="37" y="13"/>
                    <a:pt x="38" y="13"/>
                    <a:pt x="40" y="13"/>
                  </a:cubicBezTo>
                  <a:cubicBezTo>
                    <a:pt x="44" y="12"/>
                    <a:pt x="45" y="16"/>
                    <a:pt x="45" y="17"/>
                  </a:cubicBezTo>
                  <a:cubicBezTo>
                    <a:pt x="45" y="18"/>
                    <a:pt x="45" y="18"/>
                    <a:pt x="45" y="18"/>
                  </a:cubicBezTo>
                  <a:cubicBezTo>
                    <a:pt x="37" y="17"/>
                    <a:pt x="33" y="20"/>
                    <a:pt x="33" y="25"/>
                  </a:cubicBezTo>
                  <a:cubicBezTo>
                    <a:pt x="33" y="28"/>
                    <a:pt x="35" y="31"/>
                    <a:pt x="39" y="31"/>
                  </a:cubicBezTo>
                  <a:cubicBezTo>
                    <a:pt x="42" y="31"/>
                    <a:pt x="44" y="29"/>
                    <a:pt x="45" y="28"/>
                  </a:cubicBezTo>
                  <a:cubicBezTo>
                    <a:pt x="45" y="28"/>
                    <a:pt x="45" y="28"/>
                    <a:pt x="45" y="28"/>
                  </a:cubicBezTo>
                  <a:cubicBezTo>
                    <a:pt x="46" y="30"/>
                    <a:pt x="46" y="30"/>
                    <a:pt x="46" y="30"/>
                  </a:cubicBezTo>
                  <a:cubicBezTo>
                    <a:pt x="49" y="30"/>
                    <a:pt x="49" y="30"/>
                    <a:pt x="49" y="30"/>
                  </a:cubicBezTo>
                  <a:cubicBezTo>
                    <a:pt x="49" y="29"/>
                    <a:pt x="49" y="27"/>
                    <a:pt x="49" y="26"/>
                  </a:cubicBezTo>
                  <a:lnTo>
                    <a:pt x="49" y="18"/>
                  </a:lnTo>
                  <a:close/>
                  <a:moveTo>
                    <a:pt x="25" y="30"/>
                  </a:moveTo>
                  <a:cubicBezTo>
                    <a:pt x="29" y="30"/>
                    <a:pt x="29" y="30"/>
                    <a:pt x="29" y="30"/>
                  </a:cubicBezTo>
                  <a:cubicBezTo>
                    <a:pt x="27" y="2"/>
                    <a:pt x="27" y="2"/>
                    <a:pt x="27" y="2"/>
                  </a:cubicBezTo>
                  <a:cubicBezTo>
                    <a:pt x="22" y="2"/>
                    <a:pt x="22" y="2"/>
                    <a:pt x="22" y="2"/>
                  </a:cubicBezTo>
                  <a:cubicBezTo>
                    <a:pt x="17" y="16"/>
                    <a:pt x="17" y="16"/>
                    <a:pt x="17" y="16"/>
                  </a:cubicBezTo>
                  <a:cubicBezTo>
                    <a:pt x="16" y="19"/>
                    <a:pt x="15" y="22"/>
                    <a:pt x="14" y="25"/>
                  </a:cubicBezTo>
                  <a:cubicBezTo>
                    <a:pt x="14" y="25"/>
                    <a:pt x="14" y="25"/>
                    <a:pt x="14" y="25"/>
                  </a:cubicBezTo>
                  <a:cubicBezTo>
                    <a:pt x="14" y="22"/>
                    <a:pt x="13" y="19"/>
                    <a:pt x="12" y="16"/>
                  </a:cubicBezTo>
                  <a:cubicBezTo>
                    <a:pt x="7" y="2"/>
                    <a:pt x="7" y="2"/>
                    <a:pt x="7" y="2"/>
                  </a:cubicBezTo>
                  <a:cubicBezTo>
                    <a:pt x="2" y="2"/>
                    <a:pt x="2" y="2"/>
                    <a:pt x="2" y="2"/>
                  </a:cubicBezTo>
                  <a:cubicBezTo>
                    <a:pt x="0" y="30"/>
                    <a:pt x="0" y="30"/>
                    <a:pt x="0" y="30"/>
                  </a:cubicBezTo>
                  <a:cubicBezTo>
                    <a:pt x="4" y="30"/>
                    <a:pt x="4" y="30"/>
                    <a:pt x="4" y="30"/>
                  </a:cubicBezTo>
                  <a:cubicBezTo>
                    <a:pt x="4" y="18"/>
                    <a:pt x="4" y="18"/>
                    <a:pt x="4" y="18"/>
                  </a:cubicBezTo>
                  <a:cubicBezTo>
                    <a:pt x="5" y="14"/>
                    <a:pt x="5" y="9"/>
                    <a:pt x="5" y="6"/>
                  </a:cubicBezTo>
                  <a:cubicBezTo>
                    <a:pt x="5" y="6"/>
                    <a:pt x="5" y="6"/>
                    <a:pt x="5" y="6"/>
                  </a:cubicBezTo>
                  <a:cubicBezTo>
                    <a:pt x="6" y="9"/>
                    <a:pt x="7" y="13"/>
                    <a:pt x="8" y="17"/>
                  </a:cubicBezTo>
                  <a:cubicBezTo>
                    <a:pt x="13" y="30"/>
                    <a:pt x="13" y="30"/>
                    <a:pt x="13" y="30"/>
                  </a:cubicBezTo>
                  <a:cubicBezTo>
                    <a:pt x="16" y="30"/>
                    <a:pt x="16" y="30"/>
                    <a:pt x="16" y="30"/>
                  </a:cubicBezTo>
                  <a:cubicBezTo>
                    <a:pt x="20" y="17"/>
                    <a:pt x="20" y="17"/>
                    <a:pt x="20" y="17"/>
                  </a:cubicBezTo>
                  <a:cubicBezTo>
                    <a:pt x="22" y="13"/>
                    <a:pt x="23" y="9"/>
                    <a:pt x="24" y="6"/>
                  </a:cubicBezTo>
                  <a:cubicBezTo>
                    <a:pt x="24" y="6"/>
                    <a:pt x="24" y="6"/>
                    <a:pt x="24" y="6"/>
                  </a:cubicBezTo>
                  <a:cubicBezTo>
                    <a:pt x="24" y="9"/>
                    <a:pt x="24" y="14"/>
                    <a:pt x="25" y="18"/>
                  </a:cubicBezTo>
                  <a:lnTo>
                    <a:pt x="25" y="30"/>
                  </a:lnTo>
                  <a:close/>
                </a:path>
              </a:pathLst>
            </a:custGeom>
            <a:solidFill>
              <a:srgbClr val="F97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47" name="Freeform 18"/>
            <p:cNvSpPr>
              <a:spLocks noEditPoints="1"/>
            </p:cNvSpPr>
            <p:nvPr/>
          </p:nvSpPr>
          <p:spPr bwMode="auto">
            <a:xfrm>
              <a:off x="1165225" y="6546850"/>
              <a:ext cx="931863" cy="95250"/>
            </a:xfrm>
            <a:custGeom>
              <a:avLst/>
              <a:gdLst>
                <a:gd name="T0" fmla="*/ 287 w 292"/>
                <a:gd name="T1" fmla="*/ 18 h 30"/>
                <a:gd name="T2" fmla="*/ 291 w 292"/>
                <a:gd name="T3" fmla="*/ 10 h 30"/>
                <a:gd name="T4" fmla="*/ 288 w 292"/>
                <a:gd name="T5" fmla="*/ 24 h 30"/>
                <a:gd name="T6" fmla="*/ 271 w 292"/>
                <a:gd name="T7" fmla="*/ 21 h 30"/>
                <a:gd name="T8" fmla="*/ 265 w 292"/>
                <a:gd name="T9" fmla="*/ 12 h 30"/>
                <a:gd name="T10" fmla="*/ 271 w 292"/>
                <a:gd name="T11" fmla="*/ 0 h 30"/>
                <a:gd name="T12" fmla="*/ 255 w 292"/>
                <a:gd name="T13" fmla="*/ 20 h 30"/>
                <a:gd name="T14" fmla="*/ 271 w 292"/>
                <a:gd name="T15" fmla="*/ 29 h 30"/>
                <a:gd name="T16" fmla="*/ 271 w 292"/>
                <a:gd name="T17" fmla="*/ 0 h 30"/>
                <a:gd name="T18" fmla="*/ 247 w 292"/>
                <a:gd name="T19" fmla="*/ 17 h 30"/>
                <a:gd name="T20" fmla="*/ 253 w 292"/>
                <a:gd name="T21" fmla="*/ 9 h 30"/>
                <a:gd name="T22" fmla="*/ 243 w 292"/>
                <a:gd name="T23" fmla="*/ 9 h 30"/>
                <a:gd name="T24" fmla="*/ 234 w 292"/>
                <a:gd name="T25" fmla="*/ 24 h 30"/>
                <a:gd name="T26" fmla="*/ 234 w 292"/>
                <a:gd name="T27" fmla="*/ 23 h 30"/>
                <a:gd name="T28" fmla="*/ 224 w 292"/>
                <a:gd name="T29" fmla="*/ 13 h 30"/>
                <a:gd name="T30" fmla="*/ 222 w 292"/>
                <a:gd name="T31" fmla="*/ 24 h 30"/>
                <a:gd name="T32" fmla="*/ 235 w 292"/>
                <a:gd name="T33" fmla="*/ 29 h 30"/>
                <a:gd name="T34" fmla="*/ 214 w 292"/>
                <a:gd name="T35" fmla="*/ 21 h 30"/>
                <a:gd name="T36" fmla="*/ 209 w 292"/>
                <a:gd name="T37" fmla="*/ 12 h 30"/>
                <a:gd name="T38" fmla="*/ 214 w 292"/>
                <a:gd name="T39" fmla="*/ 0 h 30"/>
                <a:gd name="T40" fmla="*/ 199 w 292"/>
                <a:gd name="T41" fmla="*/ 20 h 30"/>
                <a:gd name="T42" fmla="*/ 214 w 292"/>
                <a:gd name="T43" fmla="*/ 29 h 30"/>
                <a:gd name="T44" fmla="*/ 214 w 292"/>
                <a:gd name="T45" fmla="*/ 0 h 30"/>
                <a:gd name="T46" fmla="*/ 181 w 292"/>
                <a:gd name="T47" fmla="*/ 16 h 30"/>
                <a:gd name="T48" fmla="*/ 194 w 292"/>
                <a:gd name="T49" fmla="*/ 29 h 30"/>
                <a:gd name="T50" fmla="*/ 180 w 292"/>
                <a:gd name="T51" fmla="*/ 13 h 30"/>
                <a:gd name="T52" fmla="*/ 177 w 292"/>
                <a:gd name="T53" fmla="*/ 29 h 30"/>
                <a:gd name="T54" fmla="*/ 159 w 292"/>
                <a:gd name="T55" fmla="*/ 24 h 30"/>
                <a:gd name="T56" fmla="*/ 164 w 292"/>
                <a:gd name="T57" fmla="*/ 9 h 30"/>
                <a:gd name="T58" fmla="*/ 168 w 292"/>
                <a:gd name="T59" fmla="*/ 16 h 30"/>
                <a:gd name="T60" fmla="*/ 168 w 292"/>
                <a:gd name="T61" fmla="*/ 27 h 30"/>
                <a:gd name="T62" fmla="*/ 171 w 292"/>
                <a:gd name="T63" fmla="*/ 25 h 30"/>
                <a:gd name="T64" fmla="*/ 141 w 292"/>
                <a:gd name="T65" fmla="*/ 9 h 30"/>
                <a:gd name="T66" fmla="*/ 146 w 292"/>
                <a:gd name="T67" fmla="*/ 28 h 30"/>
                <a:gd name="T68" fmla="*/ 151 w 292"/>
                <a:gd name="T69" fmla="*/ 27 h 30"/>
                <a:gd name="T70" fmla="*/ 153 w 292"/>
                <a:gd name="T71" fmla="*/ 9 h 30"/>
                <a:gd name="T72" fmla="*/ 122 w 292"/>
                <a:gd name="T73" fmla="*/ 28 h 30"/>
                <a:gd name="T74" fmla="*/ 126 w 292"/>
                <a:gd name="T75" fmla="*/ 8 h 30"/>
                <a:gd name="T76" fmla="*/ 131 w 292"/>
                <a:gd name="T77" fmla="*/ 1 h 30"/>
                <a:gd name="T78" fmla="*/ 129 w 292"/>
                <a:gd name="T79" fmla="*/ 27 h 30"/>
                <a:gd name="T80" fmla="*/ 108 w 292"/>
                <a:gd name="T81" fmla="*/ 29 h 30"/>
                <a:gd name="T82" fmla="*/ 95 w 292"/>
                <a:gd name="T83" fmla="*/ 23 h 30"/>
                <a:gd name="T84" fmla="*/ 95 w 292"/>
                <a:gd name="T85" fmla="*/ 19 h 30"/>
                <a:gd name="T86" fmla="*/ 84 w 292"/>
                <a:gd name="T87" fmla="*/ 11 h 30"/>
                <a:gd name="T88" fmla="*/ 95 w 292"/>
                <a:gd name="T89" fmla="*/ 17 h 30"/>
                <a:gd name="T90" fmla="*/ 95 w 292"/>
                <a:gd name="T91" fmla="*/ 27 h 30"/>
                <a:gd name="T92" fmla="*/ 99 w 292"/>
                <a:gd name="T93" fmla="*/ 17 h 30"/>
                <a:gd name="T94" fmla="*/ 76 w 292"/>
                <a:gd name="T95" fmla="*/ 19 h 30"/>
                <a:gd name="T96" fmla="*/ 64 w 292"/>
                <a:gd name="T97" fmla="*/ 18 h 30"/>
                <a:gd name="T98" fmla="*/ 64 w 292"/>
                <a:gd name="T99" fmla="*/ 26 h 30"/>
                <a:gd name="T100" fmla="*/ 71 w 292"/>
                <a:gd name="T101" fmla="*/ 9 h 30"/>
                <a:gd name="T102" fmla="*/ 61 w 292"/>
                <a:gd name="T103" fmla="*/ 0 h 30"/>
                <a:gd name="T104" fmla="*/ 46 w 292"/>
                <a:gd name="T105" fmla="*/ 27 h 30"/>
                <a:gd name="T106" fmla="*/ 37 w 292"/>
                <a:gd name="T107" fmla="*/ 19 h 30"/>
                <a:gd name="T108" fmla="*/ 28 w 292"/>
                <a:gd name="T109" fmla="*/ 29 h 30"/>
                <a:gd name="T110" fmla="*/ 28 w 292"/>
                <a:gd name="T111" fmla="*/ 29 h 30"/>
                <a:gd name="T112" fmla="*/ 19 w 292"/>
                <a:gd name="T113" fmla="*/ 18 h 30"/>
                <a:gd name="T114" fmla="*/ 15 w 292"/>
                <a:gd name="T115" fmla="*/ 4 h 30"/>
                <a:gd name="T116" fmla="*/ 0 w 292"/>
                <a:gd name="T117" fmla="*/ 16 h 30"/>
                <a:gd name="T118" fmla="*/ 23 w 292"/>
                <a:gd name="T119" fmla="*/ 1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2" h="30">
                  <a:moveTo>
                    <a:pt x="279" y="28"/>
                  </a:moveTo>
                  <a:cubicBezTo>
                    <a:pt x="280" y="29"/>
                    <a:pt x="282" y="30"/>
                    <a:pt x="285" y="30"/>
                  </a:cubicBezTo>
                  <a:cubicBezTo>
                    <a:pt x="289" y="30"/>
                    <a:pt x="292" y="27"/>
                    <a:pt x="292" y="24"/>
                  </a:cubicBezTo>
                  <a:cubicBezTo>
                    <a:pt x="292" y="21"/>
                    <a:pt x="290" y="19"/>
                    <a:pt x="287" y="18"/>
                  </a:cubicBezTo>
                  <a:cubicBezTo>
                    <a:pt x="284" y="17"/>
                    <a:pt x="283" y="16"/>
                    <a:pt x="283" y="14"/>
                  </a:cubicBezTo>
                  <a:cubicBezTo>
                    <a:pt x="283" y="13"/>
                    <a:pt x="284" y="12"/>
                    <a:pt x="286" y="12"/>
                  </a:cubicBezTo>
                  <a:cubicBezTo>
                    <a:pt x="288" y="12"/>
                    <a:pt x="290" y="12"/>
                    <a:pt x="290" y="13"/>
                  </a:cubicBezTo>
                  <a:cubicBezTo>
                    <a:pt x="291" y="10"/>
                    <a:pt x="291" y="10"/>
                    <a:pt x="291" y="10"/>
                  </a:cubicBezTo>
                  <a:cubicBezTo>
                    <a:pt x="290" y="9"/>
                    <a:pt x="288" y="9"/>
                    <a:pt x="286" y="9"/>
                  </a:cubicBezTo>
                  <a:cubicBezTo>
                    <a:pt x="282" y="9"/>
                    <a:pt x="279" y="11"/>
                    <a:pt x="279" y="15"/>
                  </a:cubicBezTo>
                  <a:cubicBezTo>
                    <a:pt x="279" y="17"/>
                    <a:pt x="281" y="19"/>
                    <a:pt x="285" y="20"/>
                  </a:cubicBezTo>
                  <a:cubicBezTo>
                    <a:pt x="287" y="21"/>
                    <a:pt x="288" y="22"/>
                    <a:pt x="288" y="24"/>
                  </a:cubicBezTo>
                  <a:cubicBezTo>
                    <a:pt x="288" y="26"/>
                    <a:pt x="287" y="27"/>
                    <a:pt x="285" y="27"/>
                  </a:cubicBezTo>
                  <a:cubicBezTo>
                    <a:pt x="283" y="27"/>
                    <a:pt x="281" y="26"/>
                    <a:pt x="280" y="26"/>
                  </a:cubicBezTo>
                  <a:lnTo>
                    <a:pt x="279" y="28"/>
                  </a:lnTo>
                  <a:close/>
                  <a:moveTo>
                    <a:pt x="271" y="21"/>
                  </a:moveTo>
                  <a:cubicBezTo>
                    <a:pt x="271" y="21"/>
                    <a:pt x="270" y="22"/>
                    <a:pt x="270" y="22"/>
                  </a:cubicBezTo>
                  <a:cubicBezTo>
                    <a:pt x="270" y="25"/>
                    <a:pt x="267" y="27"/>
                    <a:pt x="265" y="27"/>
                  </a:cubicBezTo>
                  <a:cubicBezTo>
                    <a:pt x="261" y="27"/>
                    <a:pt x="259" y="23"/>
                    <a:pt x="259" y="19"/>
                  </a:cubicBezTo>
                  <a:cubicBezTo>
                    <a:pt x="259" y="15"/>
                    <a:pt x="261" y="12"/>
                    <a:pt x="265" y="12"/>
                  </a:cubicBezTo>
                  <a:cubicBezTo>
                    <a:pt x="268" y="12"/>
                    <a:pt x="270" y="14"/>
                    <a:pt x="270" y="16"/>
                  </a:cubicBezTo>
                  <a:cubicBezTo>
                    <a:pt x="270" y="16"/>
                    <a:pt x="271" y="17"/>
                    <a:pt x="271" y="17"/>
                  </a:cubicBezTo>
                  <a:lnTo>
                    <a:pt x="271" y="21"/>
                  </a:lnTo>
                  <a:close/>
                  <a:moveTo>
                    <a:pt x="271" y="0"/>
                  </a:moveTo>
                  <a:cubicBezTo>
                    <a:pt x="271" y="12"/>
                    <a:pt x="271" y="12"/>
                    <a:pt x="271" y="12"/>
                  </a:cubicBezTo>
                  <a:cubicBezTo>
                    <a:pt x="270" y="12"/>
                    <a:pt x="270" y="12"/>
                    <a:pt x="270" y="12"/>
                  </a:cubicBezTo>
                  <a:cubicBezTo>
                    <a:pt x="270" y="10"/>
                    <a:pt x="267" y="9"/>
                    <a:pt x="264" y="9"/>
                  </a:cubicBezTo>
                  <a:cubicBezTo>
                    <a:pt x="260" y="9"/>
                    <a:pt x="255" y="13"/>
                    <a:pt x="255" y="20"/>
                  </a:cubicBezTo>
                  <a:cubicBezTo>
                    <a:pt x="255" y="26"/>
                    <a:pt x="259" y="30"/>
                    <a:pt x="264" y="30"/>
                  </a:cubicBezTo>
                  <a:cubicBezTo>
                    <a:pt x="267" y="30"/>
                    <a:pt x="270" y="28"/>
                    <a:pt x="271" y="26"/>
                  </a:cubicBezTo>
                  <a:cubicBezTo>
                    <a:pt x="271" y="26"/>
                    <a:pt x="271" y="26"/>
                    <a:pt x="271" y="26"/>
                  </a:cubicBezTo>
                  <a:cubicBezTo>
                    <a:pt x="271" y="29"/>
                    <a:pt x="271" y="29"/>
                    <a:pt x="271" y="29"/>
                  </a:cubicBezTo>
                  <a:cubicBezTo>
                    <a:pt x="274" y="29"/>
                    <a:pt x="274" y="29"/>
                    <a:pt x="274" y="29"/>
                  </a:cubicBezTo>
                  <a:cubicBezTo>
                    <a:pt x="274" y="28"/>
                    <a:pt x="274" y="26"/>
                    <a:pt x="274" y="24"/>
                  </a:cubicBezTo>
                  <a:cubicBezTo>
                    <a:pt x="274" y="0"/>
                    <a:pt x="274" y="0"/>
                    <a:pt x="274" y="0"/>
                  </a:cubicBezTo>
                  <a:lnTo>
                    <a:pt x="271" y="0"/>
                  </a:lnTo>
                  <a:close/>
                  <a:moveTo>
                    <a:pt x="244" y="29"/>
                  </a:moveTo>
                  <a:cubicBezTo>
                    <a:pt x="247" y="29"/>
                    <a:pt x="247" y="29"/>
                    <a:pt x="247" y="29"/>
                  </a:cubicBezTo>
                  <a:cubicBezTo>
                    <a:pt x="247" y="19"/>
                    <a:pt x="247" y="19"/>
                    <a:pt x="247" y="19"/>
                  </a:cubicBezTo>
                  <a:cubicBezTo>
                    <a:pt x="247" y="18"/>
                    <a:pt x="247" y="17"/>
                    <a:pt x="247" y="17"/>
                  </a:cubicBezTo>
                  <a:cubicBezTo>
                    <a:pt x="248" y="14"/>
                    <a:pt x="250" y="12"/>
                    <a:pt x="252" y="12"/>
                  </a:cubicBezTo>
                  <a:cubicBezTo>
                    <a:pt x="253" y="12"/>
                    <a:pt x="253" y="12"/>
                    <a:pt x="254" y="12"/>
                  </a:cubicBezTo>
                  <a:cubicBezTo>
                    <a:pt x="254" y="9"/>
                    <a:pt x="254" y="9"/>
                    <a:pt x="254" y="9"/>
                  </a:cubicBezTo>
                  <a:cubicBezTo>
                    <a:pt x="253" y="9"/>
                    <a:pt x="253" y="9"/>
                    <a:pt x="253" y="9"/>
                  </a:cubicBezTo>
                  <a:cubicBezTo>
                    <a:pt x="250" y="9"/>
                    <a:pt x="248" y="11"/>
                    <a:pt x="247" y="13"/>
                  </a:cubicBezTo>
                  <a:cubicBezTo>
                    <a:pt x="247" y="13"/>
                    <a:pt x="247" y="13"/>
                    <a:pt x="247" y="13"/>
                  </a:cubicBezTo>
                  <a:cubicBezTo>
                    <a:pt x="247" y="9"/>
                    <a:pt x="247" y="9"/>
                    <a:pt x="247" y="9"/>
                  </a:cubicBezTo>
                  <a:cubicBezTo>
                    <a:pt x="243" y="9"/>
                    <a:pt x="243" y="9"/>
                    <a:pt x="243" y="9"/>
                  </a:cubicBezTo>
                  <a:cubicBezTo>
                    <a:pt x="244" y="11"/>
                    <a:pt x="244" y="13"/>
                    <a:pt x="244" y="16"/>
                  </a:cubicBezTo>
                  <a:lnTo>
                    <a:pt x="244" y="29"/>
                  </a:lnTo>
                  <a:close/>
                  <a:moveTo>
                    <a:pt x="234" y="23"/>
                  </a:moveTo>
                  <a:cubicBezTo>
                    <a:pt x="234" y="23"/>
                    <a:pt x="234" y="23"/>
                    <a:pt x="234" y="24"/>
                  </a:cubicBezTo>
                  <a:cubicBezTo>
                    <a:pt x="233" y="25"/>
                    <a:pt x="232" y="27"/>
                    <a:pt x="229" y="27"/>
                  </a:cubicBezTo>
                  <a:cubicBezTo>
                    <a:pt x="227" y="27"/>
                    <a:pt x="226" y="26"/>
                    <a:pt x="226" y="24"/>
                  </a:cubicBezTo>
                  <a:cubicBezTo>
                    <a:pt x="226" y="20"/>
                    <a:pt x="230" y="19"/>
                    <a:pt x="234" y="19"/>
                  </a:cubicBezTo>
                  <a:lnTo>
                    <a:pt x="234" y="23"/>
                  </a:lnTo>
                  <a:close/>
                  <a:moveTo>
                    <a:pt x="238" y="17"/>
                  </a:moveTo>
                  <a:cubicBezTo>
                    <a:pt x="238" y="13"/>
                    <a:pt x="236" y="9"/>
                    <a:pt x="230" y="9"/>
                  </a:cubicBezTo>
                  <a:cubicBezTo>
                    <a:pt x="228" y="9"/>
                    <a:pt x="225" y="10"/>
                    <a:pt x="223" y="11"/>
                  </a:cubicBezTo>
                  <a:cubicBezTo>
                    <a:pt x="224" y="13"/>
                    <a:pt x="224" y="13"/>
                    <a:pt x="224" y="13"/>
                  </a:cubicBezTo>
                  <a:cubicBezTo>
                    <a:pt x="226" y="12"/>
                    <a:pt x="228" y="12"/>
                    <a:pt x="230" y="12"/>
                  </a:cubicBezTo>
                  <a:cubicBezTo>
                    <a:pt x="234" y="11"/>
                    <a:pt x="234" y="15"/>
                    <a:pt x="234" y="16"/>
                  </a:cubicBezTo>
                  <a:cubicBezTo>
                    <a:pt x="234" y="17"/>
                    <a:pt x="234" y="17"/>
                    <a:pt x="234" y="17"/>
                  </a:cubicBezTo>
                  <a:cubicBezTo>
                    <a:pt x="226" y="16"/>
                    <a:pt x="222" y="19"/>
                    <a:pt x="222" y="24"/>
                  </a:cubicBezTo>
                  <a:cubicBezTo>
                    <a:pt x="222" y="27"/>
                    <a:pt x="224" y="30"/>
                    <a:pt x="228" y="30"/>
                  </a:cubicBezTo>
                  <a:cubicBezTo>
                    <a:pt x="231" y="30"/>
                    <a:pt x="233" y="28"/>
                    <a:pt x="234" y="27"/>
                  </a:cubicBezTo>
                  <a:cubicBezTo>
                    <a:pt x="234" y="27"/>
                    <a:pt x="234" y="27"/>
                    <a:pt x="234" y="27"/>
                  </a:cubicBezTo>
                  <a:cubicBezTo>
                    <a:pt x="235" y="29"/>
                    <a:pt x="235" y="29"/>
                    <a:pt x="235" y="29"/>
                  </a:cubicBezTo>
                  <a:cubicBezTo>
                    <a:pt x="238" y="29"/>
                    <a:pt x="238" y="29"/>
                    <a:pt x="238" y="29"/>
                  </a:cubicBezTo>
                  <a:cubicBezTo>
                    <a:pt x="238" y="28"/>
                    <a:pt x="238" y="26"/>
                    <a:pt x="238" y="25"/>
                  </a:cubicBezTo>
                  <a:lnTo>
                    <a:pt x="238" y="17"/>
                  </a:lnTo>
                  <a:close/>
                  <a:moveTo>
                    <a:pt x="214" y="21"/>
                  </a:moveTo>
                  <a:cubicBezTo>
                    <a:pt x="214" y="21"/>
                    <a:pt x="214" y="22"/>
                    <a:pt x="214" y="22"/>
                  </a:cubicBezTo>
                  <a:cubicBezTo>
                    <a:pt x="213" y="25"/>
                    <a:pt x="211" y="27"/>
                    <a:pt x="208" y="27"/>
                  </a:cubicBezTo>
                  <a:cubicBezTo>
                    <a:pt x="205" y="27"/>
                    <a:pt x="202" y="23"/>
                    <a:pt x="202" y="19"/>
                  </a:cubicBezTo>
                  <a:cubicBezTo>
                    <a:pt x="202" y="15"/>
                    <a:pt x="205" y="12"/>
                    <a:pt x="209" y="12"/>
                  </a:cubicBezTo>
                  <a:cubicBezTo>
                    <a:pt x="211" y="12"/>
                    <a:pt x="213" y="14"/>
                    <a:pt x="214" y="16"/>
                  </a:cubicBezTo>
                  <a:cubicBezTo>
                    <a:pt x="214" y="16"/>
                    <a:pt x="214" y="17"/>
                    <a:pt x="214" y="17"/>
                  </a:cubicBezTo>
                  <a:lnTo>
                    <a:pt x="214" y="21"/>
                  </a:lnTo>
                  <a:close/>
                  <a:moveTo>
                    <a:pt x="214" y="0"/>
                  </a:moveTo>
                  <a:cubicBezTo>
                    <a:pt x="214" y="12"/>
                    <a:pt x="214" y="12"/>
                    <a:pt x="214" y="12"/>
                  </a:cubicBezTo>
                  <a:cubicBezTo>
                    <a:pt x="214" y="12"/>
                    <a:pt x="214" y="12"/>
                    <a:pt x="214" y="12"/>
                  </a:cubicBezTo>
                  <a:cubicBezTo>
                    <a:pt x="213" y="10"/>
                    <a:pt x="211" y="9"/>
                    <a:pt x="208" y="9"/>
                  </a:cubicBezTo>
                  <a:cubicBezTo>
                    <a:pt x="203" y="9"/>
                    <a:pt x="199" y="13"/>
                    <a:pt x="199" y="20"/>
                  </a:cubicBezTo>
                  <a:cubicBezTo>
                    <a:pt x="199" y="26"/>
                    <a:pt x="203" y="30"/>
                    <a:pt x="207" y="30"/>
                  </a:cubicBezTo>
                  <a:cubicBezTo>
                    <a:pt x="211" y="30"/>
                    <a:pt x="213" y="28"/>
                    <a:pt x="214" y="26"/>
                  </a:cubicBezTo>
                  <a:cubicBezTo>
                    <a:pt x="214" y="26"/>
                    <a:pt x="214" y="26"/>
                    <a:pt x="214" y="26"/>
                  </a:cubicBezTo>
                  <a:cubicBezTo>
                    <a:pt x="214" y="29"/>
                    <a:pt x="214" y="29"/>
                    <a:pt x="214" y="29"/>
                  </a:cubicBezTo>
                  <a:cubicBezTo>
                    <a:pt x="218" y="29"/>
                    <a:pt x="218" y="29"/>
                    <a:pt x="218" y="29"/>
                  </a:cubicBezTo>
                  <a:cubicBezTo>
                    <a:pt x="218" y="28"/>
                    <a:pt x="218" y="26"/>
                    <a:pt x="218" y="24"/>
                  </a:cubicBezTo>
                  <a:cubicBezTo>
                    <a:pt x="218" y="0"/>
                    <a:pt x="218" y="0"/>
                    <a:pt x="218" y="0"/>
                  </a:cubicBezTo>
                  <a:lnTo>
                    <a:pt x="214" y="0"/>
                  </a:lnTo>
                  <a:close/>
                  <a:moveTo>
                    <a:pt x="177" y="29"/>
                  </a:moveTo>
                  <a:cubicBezTo>
                    <a:pt x="181" y="29"/>
                    <a:pt x="181" y="29"/>
                    <a:pt x="181" y="29"/>
                  </a:cubicBezTo>
                  <a:cubicBezTo>
                    <a:pt x="181" y="17"/>
                    <a:pt x="181" y="17"/>
                    <a:pt x="181" y="17"/>
                  </a:cubicBezTo>
                  <a:cubicBezTo>
                    <a:pt x="181" y="17"/>
                    <a:pt x="181" y="16"/>
                    <a:pt x="181" y="16"/>
                  </a:cubicBezTo>
                  <a:cubicBezTo>
                    <a:pt x="182" y="14"/>
                    <a:pt x="184" y="12"/>
                    <a:pt x="186" y="12"/>
                  </a:cubicBezTo>
                  <a:cubicBezTo>
                    <a:pt x="189" y="12"/>
                    <a:pt x="191" y="15"/>
                    <a:pt x="191" y="18"/>
                  </a:cubicBezTo>
                  <a:cubicBezTo>
                    <a:pt x="191" y="29"/>
                    <a:pt x="191" y="29"/>
                    <a:pt x="191" y="29"/>
                  </a:cubicBezTo>
                  <a:cubicBezTo>
                    <a:pt x="194" y="29"/>
                    <a:pt x="194" y="29"/>
                    <a:pt x="194" y="29"/>
                  </a:cubicBezTo>
                  <a:cubicBezTo>
                    <a:pt x="194" y="17"/>
                    <a:pt x="194" y="17"/>
                    <a:pt x="194" y="17"/>
                  </a:cubicBezTo>
                  <a:cubicBezTo>
                    <a:pt x="194" y="10"/>
                    <a:pt x="190" y="9"/>
                    <a:pt x="187" y="9"/>
                  </a:cubicBezTo>
                  <a:cubicBezTo>
                    <a:pt x="184" y="9"/>
                    <a:pt x="182" y="11"/>
                    <a:pt x="181" y="13"/>
                  </a:cubicBezTo>
                  <a:cubicBezTo>
                    <a:pt x="180" y="13"/>
                    <a:pt x="180" y="13"/>
                    <a:pt x="180" y="13"/>
                  </a:cubicBezTo>
                  <a:cubicBezTo>
                    <a:pt x="180" y="9"/>
                    <a:pt x="180" y="9"/>
                    <a:pt x="180" y="9"/>
                  </a:cubicBezTo>
                  <a:cubicBezTo>
                    <a:pt x="177" y="9"/>
                    <a:pt x="177" y="9"/>
                    <a:pt x="177" y="9"/>
                  </a:cubicBezTo>
                  <a:cubicBezTo>
                    <a:pt x="177" y="11"/>
                    <a:pt x="177" y="13"/>
                    <a:pt x="177" y="15"/>
                  </a:cubicBezTo>
                  <a:lnTo>
                    <a:pt x="177" y="29"/>
                  </a:lnTo>
                  <a:close/>
                  <a:moveTo>
                    <a:pt x="168" y="23"/>
                  </a:moveTo>
                  <a:cubicBezTo>
                    <a:pt x="168" y="23"/>
                    <a:pt x="168" y="23"/>
                    <a:pt x="168" y="24"/>
                  </a:cubicBezTo>
                  <a:cubicBezTo>
                    <a:pt x="167" y="25"/>
                    <a:pt x="165" y="27"/>
                    <a:pt x="163" y="27"/>
                  </a:cubicBezTo>
                  <a:cubicBezTo>
                    <a:pt x="161" y="27"/>
                    <a:pt x="159" y="26"/>
                    <a:pt x="159" y="24"/>
                  </a:cubicBezTo>
                  <a:cubicBezTo>
                    <a:pt x="159" y="20"/>
                    <a:pt x="164" y="19"/>
                    <a:pt x="168" y="19"/>
                  </a:cubicBezTo>
                  <a:lnTo>
                    <a:pt x="168" y="23"/>
                  </a:lnTo>
                  <a:close/>
                  <a:moveTo>
                    <a:pt x="171" y="17"/>
                  </a:moveTo>
                  <a:cubicBezTo>
                    <a:pt x="171" y="13"/>
                    <a:pt x="170" y="9"/>
                    <a:pt x="164" y="9"/>
                  </a:cubicBezTo>
                  <a:cubicBezTo>
                    <a:pt x="161" y="9"/>
                    <a:pt x="159" y="10"/>
                    <a:pt x="157" y="11"/>
                  </a:cubicBezTo>
                  <a:cubicBezTo>
                    <a:pt x="158" y="13"/>
                    <a:pt x="158" y="13"/>
                    <a:pt x="158" y="13"/>
                  </a:cubicBezTo>
                  <a:cubicBezTo>
                    <a:pt x="159" y="12"/>
                    <a:pt x="161" y="12"/>
                    <a:pt x="163" y="12"/>
                  </a:cubicBezTo>
                  <a:cubicBezTo>
                    <a:pt x="167" y="11"/>
                    <a:pt x="168" y="15"/>
                    <a:pt x="168" y="16"/>
                  </a:cubicBezTo>
                  <a:cubicBezTo>
                    <a:pt x="168" y="17"/>
                    <a:pt x="168" y="17"/>
                    <a:pt x="168" y="17"/>
                  </a:cubicBezTo>
                  <a:cubicBezTo>
                    <a:pt x="160" y="16"/>
                    <a:pt x="156" y="19"/>
                    <a:pt x="156" y="24"/>
                  </a:cubicBezTo>
                  <a:cubicBezTo>
                    <a:pt x="156" y="27"/>
                    <a:pt x="158" y="30"/>
                    <a:pt x="162" y="30"/>
                  </a:cubicBezTo>
                  <a:cubicBezTo>
                    <a:pt x="165" y="30"/>
                    <a:pt x="167" y="28"/>
                    <a:pt x="168" y="27"/>
                  </a:cubicBezTo>
                  <a:cubicBezTo>
                    <a:pt x="168" y="27"/>
                    <a:pt x="168" y="27"/>
                    <a:pt x="168" y="27"/>
                  </a:cubicBezTo>
                  <a:cubicBezTo>
                    <a:pt x="168" y="29"/>
                    <a:pt x="168" y="29"/>
                    <a:pt x="168" y="29"/>
                  </a:cubicBezTo>
                  <a:cubicBezTo>
                    <a:pt x="172" y="29"/>
                    <a:pt x="172" y="29"/>
                    <a:pt x="172" y="29"/>
                  </a:cubicBezTo>
                  <a:cubicBezTo>
                    <a:pt x="171" y="28"/>
                    <a:pt x="171" y="26"/>
                    <a:pt x="171" y="25"/>
                  </a:cubicBezTo>
                  <a:lnTo>
                    <a:pt x="171" y="17"/>
                  </a:lnTo>
                  <a:close/>
                  <a:moveTo>
                    <a:pt x="144" y="5"/>
                  </a:moveTo>
                  <a:cubicBezTo>
                    <a:pt x="144" y="9"/>
                    <a:pt x="144" y="9"/>
                    <a:pt x="144" y="9"/>
                  </a:cubicBezTo>
                  <a:cubicBezTo>
                    <a:pt x="141" y="9"/>
                    <a:pt x="141" y="9"/>
                    <a:pt x="141" y="9"/>
                  </a:cubicBezTo>
                  <a:cubicBezTo>
                    <a:pt x="141" y="12"/>
                    <a:pt x="141" y="12"/>
                    <a:pt x="141" y="12"/>
                  </a:cubicBezTo>
                  <a:cubicBezTo>
                    <a:pt x="144" y="12"/>
                    <a:pt x="144" y="12"/>
                    <a:pt x="144" y="12"/>
                  </a:cubicBezTo>
                  <a:cubicBezTo>
                    <a:pt x="144" y="23"/>
                    <a:pt x="144" y="23"/>
                    <a:pt x="144" y="23"/>
                  </a:cubicBezTo>
                  <a:cubicBezTo>
                    <a:pt x="144" y="25"/>
                    <a:pt x="145" y="27"/>
                    <a:pt x="146" y="28"/>
                  </a:cubicBezTo>
                  <a:cubicBezTo>
                    <a:pt x="147" y="29"/>
                    <a:pt x="148" y="30"/>
                    <a:pt x="150" y="30"/>
                  </a:cubicBezTo>
                  <a:cubicBezTo>
                    <a:pt x="151" y="30"/>
                    <a:pt x="152" y="30"/>
                    <a:pt x="153" y="29"/>
                  </a:cubicBezTo>
                  <a:cubicBezTo>
                    <a:pt x="153" y="27"/>
                    <a:pt x="153" y="27"/>
                    <a:pt x="153" y="27"/>
                  </a:cubicBezTo>
                  <a:cubicBezTo>
                    <a:pt x="152" y="27"/>
                    <a:pt x="152" y="27"/>
                    <a:pt x="151" y="27"/>
                  </a:cubicBezTo>
                  <a:cubicBezTo>
                    <a:pt x="149" y="27"/>
                    <a:pt x="148" y="25"/>
                    <a:pt x="148" y="23"/>
                  </a:cubicBezTo>
                  <a:cubicBezTo>
                    <a:pt x="148" y="12"/>
                    <a:pt x="148" y="12"/>
                    <a:pt x="148" y="12"/>
                  </a:cubicBezTo>
                  <a:cubicBezTo>
                    <a:pt x="153" y="12"/>
                    <a:pt x="153" y="12"/>
                    <a:pt x="153" y="12"/>
                  </a:cubicBezTo>
                  <a:cubicBezTo>
                    <a:pt x="153" y="9"/>
                    <a:pt x="153" y="9"/>
                    <a:pt x="153" y="9"/>
                  </a:cubicBezTo>
                  <a:cubicBezTo>
                    <a:pt x="148" y="9"/>
                    <a:pt x="148" y="9"/>
                    <a:pt x="148" y="9"/>
                  </a:cubicBezTo>
                  <a:cubicBezTo>
                    <a:pt x="148" y="4"/>
                    <a:pt x="148" y="4"/>
                    <a:pt x="148" y="4"/>
                  </a:cubicBezTo>
                  <a:lnTo>
                    <a:pt x="144" y="5"/>
                  </a:lnTo>
                  <a:close/>
                  <a:moveTo>
                    <a:pt x="122" y="28"/>
                  </a:moveTo>
                  <a:cubicBezTo>
                    <a:pt x="123" y="29"/>
                    <a:pt x="126" y="30"/>
                    <a:pt x="129" y="30"/>
                  </a:cubicBezTo>
                  <a:cubicBezTo>
                    <a:pt x="136" y="30"/>
                    <a:pt x="139" y="26"/>
                    <a:pt x="139" y="22"/>
                  </a:cubicBezTo>
                  <a:cubicBezTo>
                    <a:pt x="139" y="18"/>
                    <a:pt x="136" y="15"/>
                    <a:pt x="132" y="13"/>
                  </a:cubicBezTo>
                  <a:cubicBezTo>
                    <a:pt x="128" y="12"/>
                    <a:pt x="126" y="11"/>
                    <a:pt x="126" y="8"/>
                  </a:cubicBezTo>
                  <a:cubicBezTo>
                    <a:pt x="126" y="6"/>
                    <a:pt x="128" y="4"/>
                    <a:pt x="131" y="4"/>
                  </a:cubicBezTo>
                  <a:cubicBezTo>
                    <a:pt x="134" y="4"/>
                    <a:pt x="136" y="5"/>
                    <a:pt x="137" y="5"/>
                  </a:cubicBezTo>
                  <a:cubicBezTo>
                    <a:pt x="138" y="2"/>
                    <a:pt x="138" y="2"/>
                    <a:pt x="138" y="2"/>
                  </a:cubicBezTo>
                  <a:cubicBezTo>
                    <a:pt x="136" y="2"/>
                    <a:pt x="134" y="1"/>
                    <a:pt x="131" y="1"/>
                  </a:cubicBezTo>
                  <a:cubicBezTo>
                    <a:pt x="126" y="1"/>
                    <a:pt x="122" y="4"/>
                    <a:pt x="122" y="8"/>
                  </a:cubicBezTo>
                  <a:cubicBezTo>
                    <a:pt x="122" y="12"/>
                    <a:pt x="125" y="15"/>
                    <a:pt x="130" y="16"/>
                  </a:cubicBezTo>
                  <a:cubicBezTo>
                    <a:pt x="134" y="18"/>
                    <a:pt x="135" y="19"/>
                    <a:pt x="135" y="22"/>
                  </a:cubicBezTo>
                  <a:cubicBezTo>
                    <a:pt x="135" y="25"/>
                    <a:pt x="133" y="27"/>
                    <a:pt x="129" y="27"/>
                  </a:cubicBezTo>
                  <a:cubicBezTo>
                    <a:pt x="127" y="27"/>
                    <a:pt x="124" y="26"/>
                    <a:pt x="123" y="25"/>
                  </a:cubicBezTo>
                  <a:lnTo>
                    <a:pt x="122" y="28"/>
                  </a:lnTo>
                  <a:close/>
                  <a:moveTo>
                    <a:pt x="105" y="29"/>
                  </a:moveTo>
                  <a:cubicBezTo>
                    <a:pt x="108" y="29"/>
                    <a:pt x="108" y="29"/>
                    <a:pt x="108" y="29"/>
                  </a:cubicBezTo>
                  <a:cubicBezTo>
                    <a:pt x="108" y="0"/>
                    <a:pt x="108" y="0"/>
                    <a:pt x="108" y="0"/>
                  </a:cubicBezTo>
                  <a:cubicBezTo>
                    <a:pt x="105" y="0"/>
                    <a:pt x="105" y="0"/>
                    <a:pt x="105" y="0"/>
                  </a:cubicBezTo>
                  <a:lnTo>
                    <a:pt x="105" y="29"/>
                  </a:lnTo>
                  <a:close/>
                  <a:moveTo>
                    <a:pt x="95" y="23"/>
                  </a:moveTo>
                  <a:cubicBezTo>
                    <a:pt x="95" y="23"/>
                    <a:pt x="95" y="23"/>
                    <a:pt x="95" y="24"/>
                  </a:cubicBezTo>
                  <a:cubicBezTo>
                    <a:pt x="94" y="25"/>
                    <a:pt x="93" y="27"/>
                    <a:pt x="90" y="27"/>
                  </a:cubicBezTo>
                  <a:cubicBezTo>
                    <a:pt x="88" y="27"/>
                    <a:pt x="87" y="26"/>
                    <a:pt x="87" y="24"/>
                  </a:cubicBezTo>
                  <a:cubicBezTo>
                    <a:pt x="87" y="20"/>
                    <a:pt x="91" y="19"/>
                    <a:pt x="95" y="19"/>
                  </a:cubicBezTo>
                  <a:lnTo>
                    <a:pt x="95" y="23"/>
                  </a:lnTo>
                  <a:close/>
                  <a:moveTo>
                    <a:pt x="99" y="17"/>
                  </a:moveTo>
                  <a:cubicBezTo>
                    <a:pt x="99" y="13"/>
                    <a:pt x="97" y="9"/>
                    <a:pt x="91" y="9"/>
                  </a:cubicBezTo>
                  <a:cubicBezTo>
                    <a:pt x="88" y="9"/>
                    <a:pt x="86" y="10"/>
                    <a:pt x="84" y="11"/>
                  </a:cubicBezTo>
                  <a:cubicBezTo>
                    <a:pt x="85" y="13"/>
                    <a:pt x="85" y="13"/>
                    <a:pt x="85" y="13"/>
                  </a:cubicBezTo>
                  <a:cubicBezTo>
                    <a:pt x="87" y="12"/>
                    <a:pt x="89" y="12"/>
                    <a:pt x="90" y="12"/>
                  </a:cubicBezTo>
                  <a:cubicBezTo>
                    <a:pt x="95" y="11"/>
                    <a:pt x="95" y="15"/>
                    <a:pt x="95" y="16"/>
                  </a:cubicBezTo>
                  <a:cubicBezTo>
                    <a:pt x="95" y="17"/>
                    <a:pt x="95" y="17"/>
                    <a:pt x="95" y="17"/>
                  </a:cubicBezTo>
                  <a:cubicBezTo>
                    <a:pt x="87" y="16"/>
                    <a:pt x="83" y="19"/>
                    <a:pt x="83" y="24"/>
                  </a:cubicBezTo>
                  <a:cubicBezTo>
                    <a:pt x="83" y="27"/>
                    <a:pt x="85" y="30"/>
                    <a:pt x="89" y="30"/>
                  </a:cubicBezTo>
                  <a:cubicBezTo>
                    <a:pt x="92" y="30"/>
                    <a:pt x="94" y="28"/>
                    <a:pt x="95" y="27"/>
                  </a:cubicBezTo>
                  <a:cubicBezTo>
                    <a:pt x="95" y="27"/>
                    <a:pt x="95" y="27"/>
                    <a:pt x="95" y="27"/>
                  </a:cubicBezTo>
                  <a:cubicBezTo>
                    <a:pt x="96" y="29"/>
                    <a:pt x="96" y="29"/>
                    <a:pt x="96" y="29"/>
                  </a:cubicBezTo>
                  <a:cubicBezTo>
                    <a:pt x="99" y="29"/>
                    <a:pt x="99" y="29"/>
                    <a:pt x="99" y="29"/>
                  </a:cubicBezTo>
                  <a:cubicBezTo>
                    <a:pt x="99" y="28"/>
                    <a:pt x="99" y="26"/>
                    <a:pt x="99" y="25"/>
                  </a:cubicBezTo>
                  <a:lnTo>
                    <a:pt x="99" y="17"/>
                  </a:lnTo>
                  <a:close/>
                  <a:moveTo>
                    <a:pt x="64" y="18"/>
                  </a:moveTo>
                  <a:cubicBezTo>
                    <a:pt x="64" y="17"/>
                    <a:pt x="65" y="17"/>
                    <a:pt x="65" y="16"/>
                  </a:cubicBezTo>
                  <a:cubicBezTo>
                    <a:pt x="65" y="13"/>
                    <a:pt x="68" y="12"/>
                    <a:pt x="70" y="12"/>
                  </a:cubicBezTo>
                  <a:cubicBezTo>
                    <a:pt x="74" y="12"/>
                    <a:pt x="76" y="15"/>
                    <a:pt x="76" y="19"/>
                  </a:cubicBezTo>
                  <a:cubicBezTo>
                    <a:pt x="76" y="24"/>
                    <a:pt x="74" y="27"/>
                    <a:pt x="70" y="27"/>
                  </a:cubicBezTo>
                  <a:cubicBezTo>
                    <a:pt x="67" y="27"/>
                    <a:pt x="65" y="25"/>
                    <a:pt x="65" y="23"/>
                  </a:cubicBezTo>
                  <a:cubicBezTo>
                    <a:pt x="65" y="22"/>
                    <a:pt x="64" y="22"/>
                    <a:pt x="64" y="21"/>
                  </a:cubicBezTo>
                  <a:lnTo>
                    <a:pt x="64" y="18"/>
                  </a:lnTo>
                  <a:close/>
                  <a:moveTo>
                    <a:pt x="61" y="24"/>
                  </a:moveTo>
                  <a:cubicBezTo>
                    <a:pt x="61" y="26"/>
                    <a:pt x="61" y="28"/>
                    <a:pt x="61" y="29"/>
                  </a:cubicBezTo>
                  <a:cubicBezTo>
                    <a:pt x="64" y="29"/>
                    <a:pt x="64" y="29"/>
                    <a:pt x="64" y="29"/>
                  </a:cubicBezTo>
                  <a:cubicBezTo>
                    <a:pt x="64" y="26"/>
                    <a:pt x="64" y="26"/>
                    <a:pt x="64" y="26"/>
                  </a:cubicBezTo>
                  <a:cubicBezTo>
                    <a:pt x="64" y="26"/>
                    <a:pt x="64" y="26"/>
                    <a:pt x="64" y="26"/>
                  </a:cubicBezTo>
                  <a:cubicBezTo>
                    <a:pt x="66" y="29"/>
                    <a:pt x="68" y="30"/>
                    <a:pt x="71" y="30"/>
                  </a:cubicBezTo>
                  <a:cubicBezTo>
                    <a:pt x="75" y="30"/>
                    <a:pt x="80" y="26"/>
                    <a:pt x="80" y="19"/>
                  </a:cubicBezTo>
                  <a:cubicBezTo>
                    <a:pt x="80" y="13"/>
                    <a:pt x="76" y="9"/>
                    <a:pt x="71" y="9"/>
                  </a:cubicBezTo>
                  <a:cubicBezTo>
                    <a:pt x="68" y="9"/>
                    <a:pt x="66" y="10"/>
                    <a:pt x="65" y="12"/>
                  </a:cubicBezTo>
                  <a:cubicBezTo>
                    <a:pt x="64" y="12"/>
                    <a:pt x="64" y="12"/>
                    <a:pt x="64" y="12"/>
                  </a:cubicBezTo>
                  <a:cubicBezTo>
                    <a:pt x="64" y="0"/>
                    <a:pt x="64" y="0"/>
                    <a:pt x="64" y="0"/>
                  </a:cubicBezTo>
                  <a:cubicBezTo>
                    <a:pt x="61" y="0"/>
                    <a:pt x="61" y="0"/>
                    <a:pt x="61" y="0"/>
                  </a:cubicBezTo>
                  <a:lnTo>
                    <a:pt x="61" y="24"/>
                  </a:lnTo>
                  <a:close/>
                  <a:moveTo>
                    <a:pt x="47" y="12"/>
                  </a:moveTo>
                  <a:cubicBezTo>
                    <a:pt x="51" y="12"/>
                    <a:pt x="53" y="16"/>
                    <a:pt x="53" y="19"/>
                  </a:cubicBezTo>
                  <a:cubicBezTo>
                    <a:pt x="53" y="24"/>
                    <a:pt x="50" y="27"/>
                    <a:pt x="46" y="27"/>
                  </a:cubicBezTo>
                  <a:cubicBezTo>
                    <a:pt x="43" y="27"/>
                    <a:pt x="40" y="24"/>
                    <a:pt x="40" y="19"/>
                  </a:cubicBezTo>
                  <a:cubicBezTo>
                    <a:pt x="40" y="16"/>
                    <a:pt x="42" y="12"/>
                    <a:pt x="47" y="12"/>
                  </a:cubicBezTo>
                  <a:moveTo>
                    <a:pt x="47" y="9"/>
                  </a:moveTo>
                  <a:cubicBezTo>
                    <a:pt x="41" y="9"/>
                    <a:pt x="37" y="13"/>
                    <a:pt x="37" y="19"/>
                  </a:cubicBezTo>
                  <a:cubicBezTo>
                    <a:pt x="37" y="26"/>
                    <a:pt x="41" y="30"/>
                    <a:pt x="46" y="30"/>
                  </a:cubicBezTo>
                  <a:cubicBezTo>
                    <a:pt x="51" y="30"/>
                    <a:pt x="56" y="27"/>
                    <a:pt x="56" y="19"/>
                  </a:cubicBezTo>
                  <a:cubicBezTo>
                    <a:pt x="56" y="13"/>
                    <a:pt x="52" y="9"/>
                    <a:pt x="47" y="9"/>
                  </a:cubicBezTo>
                  <a:moveTo>
                    <a:pt x="28" y="29"/>
                  </a:moveTo>
                  <a:cubicBezTo>
                    <a:pt x="32" y="29"/>
                    <a:pt x="32" y="29"/>
                    <a:pt x="32" y="29"/>
                  </a:cubicBezTo>
                  <a:cubicBezTo>
                    <a:pt x="32" y="0"/>
                    <a:pt x="32" y="0"/>
                    <a:pt x="32" y="0"/>
                  </a:cubicBezTo>
                  <a:cubicBezTo>
                    <a:pt x="28" y="0"/>
                    <a:pt x="28" y="0"/>
                    <a:pt x="28" y="0"/>
                  </a:cubicBezTo>
                  <a:lnTo>
                    <a:pt x="28" y="29"/>
                  </a:lnTo>
                  <a:close/>
                  <a:moveTo>
                    <a:pt x="23" y="15"/>
                  </a:moveTo>
                  <a:cubicBezTo>
                    <a:pt x="14" y="15"/>
                    <a:pt x="14" y="15"/>
                    <a:pt x="14" y="15"/>
                  </a:cubicBezTo>
                  <a:cubicBezTo>
                    <a:pt x="14" y="18"/>
                    <a:pt x="14" y="18"/>
                    <a:pt x="14" y="18"/>
                  </a:cubicBezTo>
                  <a:cubicBezTo>
                    <a:pt x="19" y="18"/>
                    <a:pt x="19" y="18"/>
                    <a:pt x="19" y="18"/>
                  </a:cubicBezTo>
                  <a:cubicBezTo>
                    <a:pt x="19" y="26"/>
                    <a:pt x="19" y="26"/>
                    <a:pt x="19" y="26"/>
                  </a:cubicBezTo>
                  <a:cubicBezTo>
                    <a:pt x="19" y="26"/>
                    <a:pt x="17" y="27"/>
                    <a:pt x="15" y="27"/>
                  </a:cubicBezTo>
                  <a:cubicBezTo>
                    <a:pt x="8" y="27"/>
                    <a:pt x="4" y="22"/>
                    <a:pt x="4" y="15"/>
                  </a:cubicBezTo>
                  <a:cubicBezTo>
                    <a:pt x="4" y="8"/>
                    <a:pt x="8" y="4"/>
                    <a:pt x="15" y="4"/>
                  </a:cubicBezTo>
                  <a:cubicBezTo>
                    <a:pt x="18" y="4"/>
                    <a:pt x="20" y="5"/>
                    <a:pt x="21" y="5"/>
                  </a:cubicBezTo>
                  <a:cubicBezTo>
                    <a:pt x="22" y="2"/>
                    <a:pt x="22" y="2"/>
                    <a:pt x="22" y="2"/>
                  </a:cubicBezTo>
                  <a:cubicBezTo>
                    <a:pt x="21" y="2"/>
                    <a:pt x="18" y="1"/>
                    <a:pt x="15" y="1"/>
                  </a:cubicBezTo>
                  <a:cubicBezTo>
                    <a:pt x="6" y="1"/>
                    <a:pt x="0" y="7"/>
                    <a:pt x="0" y="16"/>
                  </a:cubicBezTo>
                  <a:cubicBezTo>
                    <a:pt x="0" y="20"/>
                    <a:pt x="1" y="24"/>
                    <a:pt x="4" y="26"/>
                  </a:cubicBezTo>
                  <a:cubicBezTo>
                    <a:pt x="7" y="29"/>
                    <a:pt x="10" y="30"/>
                    <a:pt x="14" y="30"/>
                  </a:cubicBezTo>
                  <a:cubicBezTo>
                    <a:pt x="18" y="30"/>
                    <a:pt x="21" y="29"/>
                    <a:pt x="23" y="28"/>
                  </a:cubicBezTo>
                  <a:lnTo>
                    <a:pt x="23" y="15"/>
                  </a:lnTo>
                  <a:close/>
                </a:path>
              </a:pathLst>
            </a:custGeom>
            <a:solidFill>
              <a:srgbClr val="F97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48" name="Oval 19"/>
            <p:cNvSpPr>
              <a:spLocks noChangeArrowheads="1"/>
            </p:cNvSpPr>
            <p:nvPr/>
          </p:nvSpPr>
          <p:spPr bwMode="auto">
            <a:xfrm>
              <a:off x="2106613" y="6626225"/>
              <a:ext cx="15875" cy="15875"/>
            </a:xfrm>
            <a:prstGeom prst="ellipse">
              <a:avLst/>
            </a:prstGeom>
            <a:solidFill>
              <a:srgbClr val="F97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grpSp>
      <p:grpSp>
        <p:nvGrpSpPr>
          <p:cNvPr id="69" name="Gruppieren 68"/>
          <p:cNvGrpSpPr/>
          <p:nvPr userDrawn="1"/>
        </p:nvGrpSpPr>
        <p:grpSpPr>
          <a:xfrm>
            <a:off x="407988" y="6543675"/>
            <a:ext cx="3051175" cy="98425"/>
            <a:chOff x="407988" y="6543675"/>
            <a:chExt cx="3051175" cy="98425"/>
          </a:xfrm>
        </p:grpSpPr>
        <p:sp>
          <p:nvSpPr>
            <p:cNvPr id="70" name="Rectangle 11"/>
            <p:cNvSpPr>
              <a:spLocks noChangeArrowheads="1"/>
            </p:cNvSpPr>
            <p:nvPr/>
          </p:nvSpPr>
          <p:spPr bwMode="auto">
            <a:xfrm>
              <a:off x="407988" y="6543675"/>
              <a:ext cx="96838" cy="98425"/>
            </a:xfrm>
            <a:prstGeom prst="rect">
              <a:avLst/>
            </a:prstGeom>
            <a:solidFill>
              <a:srgbClr val="0A1B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71" name="Rectangle 12"/>
            <p:cNvSpPr>
              <a:spLocks noChangeArrowheads="1"/>
            </p:cNvSpPr>
            <p:nvPr/>
          </p:nvSpPr>
          <p:spPr bwMode="auto">
            <a:xfrm>
              <a:off x="530225" y="6543675"/>
              <a:ext cx="73025" cy="98425"/>
            </a:xfrm>
            <a:prstGeom prst="rect">
              <a:avLst/>
            </a:prstGeom>
            <a:solidFill>
              <a:srgbClr val="7E84A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72" name="Rectangle 13"/>
            <p:cNvSpPr>
              <a:spLocks noChangeArrowheads="1"/>
            </p:cNvSpPr>
            <p:nvPr/>
          </p:nvSpPr>
          <p:spPr bwMode="auto">
            <a:xfrm>
              <a:off x="650875" y="6543675"/>
              <a:ext cx="50800" cy="98425"/>
            </a:xfrm>
            <a:prstGeom prst="rect">
              <a:avLst/>
            </a:prstGeom>
            <a:solidFill>
              <a:srgbClr val="ACB0C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73" name="Rectangle 14"/>
            <p:cNvSpPr>
              <a:spLocks noChangeArrowheads="1"/>
            </p:cNvSpPr>
            <p:nvPr/>
          </p:nvSpPr>
          <p:spPr bwMode="auto">
            <a:xfrm>
              <a:off x="774700" y="6543675"/>
              <a:ext cx="23813" cy="98425"/>
            </a:xfrm>
            <a:prstGeom prst="rect">
              <a:avLst/>
            </a:prstGeom>
            <a:solidFill>
              <a:srgbClr val="D6D8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74" name="Rectangle 15"/>
            <p:cNvSpPr>
              <a:spLocks noChangeArrowheads="1"/>
            </p:cNvSpPr>
            <p:nvPr/>
          </p:nvSpPr>
          <p:spPr bwMode="auto">
            <a:xfrm>
              <a:off x="849313" y="6543675"/>
              <a:ext cx="95250" cy="98425"/>
            </a:xfrm>
            <a:prstGeom prst="rect">
              <a:avLst/>
            </a:prstGeom>
            <a:solidFill>
              <a:srgbClr val="F97B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75" name="Rectangle 16"/>
            <p:cNvSpPr>
              <a:spLocks noChangeArrowheads="1"/>
            </p:cNvSpPr>
            <p:nvPr/>
          </p:nvSpPr>
          <p:spPr bwMode="auto">
            <a:xfrm>
              <a:off x="969963" y="6543675"/>
              <a:ext cx="95250" cy="98425"/>
            </a:xfrm>
            <a:prstGeom prst="rect">
              <a:avLst/>
            </a:prstGeom>
            <a:solidFill>
              <a:srgbClr val="0A1B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76" name="Freeform 17"/>
            <p:cNvSpPr>
              <a:spLocks noEditPoints="1"/>
            </p:cNvSpPr>
            <p:nvPr/>
          </p:nvSpPr>
          <p:spPr bwMode="auto">
            <a:xfrm>
              <a:off x="2170113" y="6543675"/>
              <a:ext cx="1289050" cy="98425"/>
            </a:xfrm>
            <a:custGeom>
              <a:avLst/>
              <a:gdLst>
                <a:gd name="T0" fmla="*/ 387 w 404"/>
                <a:gd name="T1" fmla="*/ 6 h 31"/>
                <a:gd name="T2" fmla="*/ 389 w 404"/>
                <a:gd name="T3" fmla="*/ 29 h 31"/>
                <a:gd name="T4" fmla="*/ 391 w 404"/>
                <a:gd name="T5" fmla="*/ 13 h 31"/>
                <a:gd name="T6" fmla="*/ 364 w 404"/>
                <a:gd name="T7" fmla="*/ 30 h 31"/>
                <a:gd name="T8" fmla="*/ 377 w 404"/>
                <a:gd name="T9" fmla="*/ 30 h 31"/>
                <a:gd name="T10" fmla="*/ 367 w 404"/>
                <a:gd name="T11" fmla="*/ 10 h 31"/>
                <a:gd name="T12" fmla="*/ 356 w 404"/>
                <a:gd name="T13" fmla="*/ 18 h 31"/>
                <a:gd name="T14" fmla="*/ 351 w 404"/>
                <a:gd name="T15" fmla="*/ 31 h 31"/>
                <a:gd name="T16" fmla="*/ 335 w 404"/>
                <a:gd name="T17" fmla="*/ 2 h 31"/>
                <a:gd name="T18" fmla="*/ 333 w 404"/>
                <a:gd name="T19" fmla="*/ 10 h 31"/>
                <a:gd name="T20" fmla="*/ 317 w 404"/>
                <a:gd name="T21" fmla="*/ 20 h 31"/>
                <a:gd name="T22" fmla="*/ 323 w 404"/>
                <a:gd name="T23" fmla="*/ 31 h 31"/>
                <a:gd name="T24" fmla="*/ 309 w 404"/>
                <a:gd name="T25" fmla="*/ 5 h 31"/>
                <a:gd name="T26" fmla="*/ 308 w 404"/>
                <a:gd name="T27" fmla="*/ 10 h 31"/>
                <a:gd name="T28" fmla="*/ 297 w 404"/>
                <a:gd name="T29" fmla="*/ 9 h 31"/>
                <a:gd name="T30" fmla="*/ 293 w 404"/>
                <a:gd name="T31" fmla="*/ 9 h 31"/>
                <a:gd name="T32" fmla="*/ 292 w 404"/>
                <a:gd name="T33" fmla="*/ 2 h 31"/>
                <a:gd name="T34" fmla="*/ 279 w 404"/>
                <a:gd name="T35" fmla="*/ 13 h 31"/>
                <a:gd name="T36" fmla="*/ 293 w 404"/>
                <a:gd name="T37" fmla="*/ 30 h 31"/>
                <a:gd name="T38" fmla="*/ 276 w 404"/>
                <a:gd name="T39" fmla="*/ 2 h 31"/>
                <a:gd name="T40" fmla="*/ 264 w 404"/>
                <a:gd name="T41" fmla="*/ 17 h 31"/>
                <a:gd name="T42" fmla="*/ 242 w 404"/>
                <a:gd name="T43" fmla="*/ 19 h 31"/>
                <a:gd name="T44" fmla="*/ 234 w 404"/>
                <a:gd name="T45" fmla="*/ 16 h 31"/>
                <a:gd name="T46" fmla="*/ 218 w 404"/>
                <a:gd name="T47" fmla="*/ 29 h 31"/>
                <a:gd name="T48" fmla="*/ 229 w 404"/>
                <a:gd name="T49" fmla="*/ 14 h 31"/>
                <a:gd name="T50" fmla="*/ 223 w 404"/>
                <a:gd name="T51" fmla="*/ 28 h 31"/>
                <a:gd name="T52" fmla="*/ 200 w 404"/>
                <a:gd name="T53" fmla="*/ 18 h 31"/>
                <a:gd name="T54" fmla="*/ 213 w 404"/>
                <a:gd name="T55" fmla="*/ 29 h 31"/>
                <a:gd name="T56" fmla="*/ 179 w 404"/>
                <a:gd name="T57" fmla="*/ 30 h 31"/>
                <a:gd name="T58" fmla="*/ 192 w 404"/>
                <a:gd name="T59" fmla="*/ 30 h 31"/>
                <a:gd name="T60" fmla="*/ 175 w 404"/>
                <a:gd name="T61" fmla="*/ 10 h 31"/>
                <a:gd name="T62" fmla="*/ 169 w 404"/>
                <a:gd name="T63" fmla="*/ 5 h 31"/>
                <a:gd name="T64" fmla="*/ 169 w 404"/>
                <a:gd name="T65" fmla="*/ 10 h 31"/>
                <a:gd name="T66" fmla="*/ 155 w 404"/>
                <a:gd name="T67" fmla="*/ 13 h 31"/>
                <a:gd name="T68" fmla="*/ 157 w 404"/>
                <a:gd name="T69" fmla="*/ 25 h 31"/>
                <a:gd name="T70" fmla="*/ 139 w 404"/>
                <a:gd name="T71" fmla="*/ 23 h 31"/>
                <a:gd name="T72" fmla="*/ 126 w 404"/>
                <a:gd name="T73" fmla="*/ 22 h 31"/>
                <a:gd name="T74" fmla="*/ 143 w 404"/>
                <a:gd name="T75" fmla="*/ 25 h 31"/>
                <a:gd name="T76" fmla="*/ 107 w 404"/>
                <a:gd name="T77" fmla="*/ 28 h 31"/>
                <a:gd name="T78" fmla="*/ 107 w 404"/>
                <a:gd name="T79" fmla="*/ 14 h 31"/>
                <a:gd name="T80" fmla="*/ 116 w 404"/>
                <a:gd name="T81" fmla="*/ 15 h 31"/>
                <a:gd name="T82" fmla="*/ 104 w 404"/>
                <a:gd name="T83" fmla="*/ 30 h 31"/>
                <a:gd name="T84" fmla="*/ 90 w 404"/>
                <a:gd name="T85" fmla="*/ 19 h 31"/>
                <a:gd name="T86" fmla="*/ 83 w 404"/>
                <a:gd name="T87" fmla="*/ 28 h 31"/>
                <a:gd name="T88" fmla="*/ 58 w 404"/>
                <a:gd name="T89" fmla="*/ 30 h 31"/>
                <a:gd name="T90" fmla="*/ 70 w 404"/>
                <a:gd name="T91" fmla="*/ 10 h 31"/>
                <a:gd name="T92" fmla="*/ 45 w 404"/>
                <a:gd name="T93" fmla="*/ 24 h 31"/>
                <a:gd name="T94" fmla="*/ 49 w 404"/>
                <a:gd name="T95" fmla="*/ 18 h 31"/>
                <a:gd name="T96" fmla="*/ 45 w 404"/>
                <a:gd name="T97" fmla="*/ 18 h 31"/>
                <a:gd name="T98" fmla="*/ 49 w 404"/>
                <a:gd name="T99" fmla="*/ 30 h 31"/>
                <a:gd name="T100" fmla="*/ 22 w 404"/>
                <a:gd name="T101" fmla="*/ 2 h 31"/>
                <a:gd name="T102" fmla="*/ 2 w 404"/>
                <a:gd name="T103" fmla="*/ 2 h 31"/>
                <a:gd name="T104" fmla="*/ 8 w 404"/>
                <a:gd name="T105" fmla="*/ 17 h 31"/>
                <a:gd name="T106" fmla="*/ 25 w 404"/>
                <a:gd name="T107" fmla="*/ 1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04" h="31">
                  <a:moveTo>
                    <a:pt x="402" y="31"/>
                  </a:moveTo>
                  <a:cubicBezTo>
                    <a:pt x="403" y="31"/>
                    <a:pt x="404" y="30"/>
                    <a:pt x="404" y="28"/>
                  </a:cubicBezTo>
                  <a:cubicBezTo>
                    <a:pt x="404" y="27"/>
                    <a:pt x="403" y="26"/>
                    <a:pt x="402" y="26"/>
                  </a:cubicBezTo>
                  <a:cubicBezTo>
                    <a:pt x="400" y="26"/>
                    <a:pt x="399" y="27"/>
                    <a:pt x="399" y="28"/>
                  </a:cubicBezTo>
                  <a:cubicBezTo>
                    <a:pt x="399" y="30"/>
                    <a:pt x="400" y="31"/>
                    <a:pt x="402" y="31"/>
                  </a:cubicBezTo>
                  <a:moveTo>
                    <a:pt x="387" y="6"/>
                  </a:moveTo>
                  <a:cubicBezTo>
                    <a:pt x="387" y="10"/>
                    <a:pt x="387" y="10"/>
                    <a:pt x="387" y="10"/>
                  </a:cubicBezTo>
                  <a:cubicBezTo>
                    <a:pt x="384" y="10"/>
                    <a:pt x="384" y="10"/>
                    <a:pt x="384" y="10"/>
                  </a:cubicBezTo>
                  <a:cubicBezTo>
                    <a:pt x="384" y="13"/>
                    <a:pt x="384" y="13"/>
                    <a:pt x="384" y="13"/>
                  </a:cubicBezTo>
                  <a:cubicBezTo>
                    <a:pt x="387" y="13"/>
                    <a:pt x="387" y="13"/>
                    <a:pt x="387" y="13"/>
                  </a:cubicBezTo>
                  <a:cubicBezTo>
                    <a:pt x="387" y="24"/>
                    <a:pt x="387" y="24"/>
                    <a:pt x="387" y="24"/>
                  </a:cubicBezTo>
                  <a:cubicBezTo>
                    <a:pt x="387" y="26"/>
                    <a:pt x="388" y="28"/>
                    <a:pt x="389" y="29"/>
                  </a:cubicBezTo>
                  <a:cubicBezTo>
                    <a:pt x="390" y="30"/>
                    <a:pt x="391" y="31"/>
                    <a:pt x="393" y="31"/>
                  </a:cubicBezTo>
                  <a:cubicBezTo>
                    <a:pt x="394" y="31"/>
                    <a:pt x="395" y="31"/>
                    <a:pt x="396" y="30"/>
                  </a:cubicBezTo>
                  <a:cubicBezTo>
                    <a:pt x="396" y="28"/>
                    <a:pt x="396" y="28"/>
                    <a:pt x="396" y="28"/>
                  </a:cubicBezTo>
                  <a:cubicBezTo>
                    <a:pt x="395" y="28"/>
                    <a:pt x="395" y="28"/>
                    <a:pt x="394" y="28"/>
                  </a:cubicBezTo>
                  <a:cubicBezTo>
                    <a:pt x="392" y="28"/>
                    <a:pt x="391" y="26"/>
                    <a:pt x="391" y="24"/>
                  </a:cubicBezTo>
                  <a:cubicBezTo>
                    <a:pt x="391" y="13"/>
                    <a:pt x="391" y="13"/>
                    <a:pt x="391" y="13"/>
                  </a:cubicBezTo>
                  <a:cubicBezTo>
                    <a:pt x="396" y="13"/>
                    <a:pt x="396" y="13"/>
                    <a:pt x="396" y="13"/>
                  </a:cubicBezTo>
                  <a:cubicBezTo>
                    <a:pt x="396" y="10"/>
                    <a:pt x="396" y="10"/>
                    <a:pt x="396" y="10"/>
                  </a:cubicBezTo>
                  <a:cubicBezTo>
                    <a:pt x="391" y="10"/>
                    <a:pt x="391" y="10"/>
                    <a:pt x="391" y="10"/>
                  </a:cubicBezTo>
                  <a:cubicBezTo>
                    <a:pt x="391" y="5"/>
                    <a:pt x="391" y="5"/>
                    <a:pt x="391" y="5"/>
                  </a:cubicBezTo>
                  <a:lnTo>
                    <a:pt x="387" y="6"/>
                  </a:lnTo>
                  <a:close/>
                  <a:moveTo>
                    <a:pt x="364" y="30"/>
                  </a:moveTo>
                  <a:cubicBezTo>
                    <a:pt x="367" y="30"/>
                    <a:pt x="367" y="30"/>
                    <a:pt x="367" y="30"/>
                  </a:cubicBezTo>
                  <a:cubicBezTo>
                    <a:pt x="367" y="18"/>
                    <a:pt x="367" y="18"/>
                    <a:pt x="367" y="18"/>
                  </a:cubicBezTo>
                  <a:cubicBezTo>
                    <a:pt x="367" y="18"/>
                    <a:pt x="367" y="17"/>
                    <a:pt x="368" y="17"/>
                  </a:cubicBezTo>
                  <a:cubicBezTo>
                    <a:pt x="368" y="15"/>
                    <a:pt x="370" y="13"/>
                    <a:pt x="372" y="13"/>
                  </a:cubicBezTo>
                  <a:cubicBezTo>
                    <a:pt x="376" y="13"/>
                    <a:pt x="377" y="16"/>
                    <a:pt x="377" y="19"/>
                  </a:cubicBezTo>
                  <a:cubicBezTo>
                    <a:pt x="377" y="30"/>
                    <a:pt x="377" y="30"/>
                    <a:pt x="377" y="30"/>
                  </a:cubicBezTo>
                  <a:cubicBezTo>
                    <a:pt x="381" y="30"/>
                    <a:pt x="381" y="30"/>
                    <a:pt x="381" y="30"/>
                  </a:cubicBezTo>
                  <a:cubicBezTo>
                    <a:pt x="381" y="18"/>
                    <a:pt x="381" y="18"/>
                    <a:pt x="381" y="18"/>
                  </a:cubicBezTo>
                  <a:cubicBezTo>
                    <a:pt x="381" y="11"/>
                    <a:pt x="376" y="10"/>
                    <a:pt x="374" y="10"/>
                  </a:cubicBezTo>
                  <a:cubicBezTo>
                    <a:pt x="370" y="10"/>
                    <a:pt x="368" y="12"/>
                    <a:pt x="367" y="14"/>
                  </a:cubicBezTo>
                  <a:cubicBezTo>
                    <a:pt x="367" y="14"/>
                    <a:pt x="367" y="14"/>
                    <a:pt x="367" y="14"/>
                  </a:cubicBezTo>
                  <a:cubicBezTo>
                    <a:pt x="367" y="10"/>
                    <a:pt x="367" y="10"/>
                    <a:pt x="367" y="10"/>
                  </a:cubicBezTo>
                  <a:cubicBezTo>
                    <a:pt x="364" y="10"/>
                    <a:pt x="364" y="10"/>
                    <a:pt x="364" y="10"/>
                  </a:cubicBezTo>
                  <a:cubicBezTo>
                    <a:pt x="364" y="12"/>
                    <a:pt x="364" y="14"/>
                    <a:pt x="364" y="16"/>
                  </a:cubicBezTo>
                  <a:lnTo>
                    <a:pt x="364" y="30"/>
                  </a:lnTo>
                  <a:close/>
                  <a:moveTo>
                    <a:pt x="345" y="18"/>
                  </a:moveTo>
                  <a:cubicBezTo>
                    <a:pt x="345" y="16"/>
                    <a:pt x="347" y="12"/>
                    <a:pt x="351" y="12"/>
                  </a:cubicBezTo>
                  <a:cubicBezTo>
                    <a:pt x="355" y="12"/>
                    <a:pt x="356" y="16"/>
                    <a:pt x="356" y="18"/>
                  </a:cubicBezTo>
                  <a:lnTo>
                    <a:pt x="345" y="18"/>
                  </a:lnTo>
                  <a:close/>
                  <a:moveTo>
                    <a:pt x="359" y="21"/>
                  </a:moveTo>
                  <a:cubicBezTo>
                    <a:pt x="359" y="21"/>
                    <a:pt x="359" y="20"/>
                    <a:pt x="359" y="19"/>
                  </a:cubicBezTo>
                  <a:cubicBezTo>
                    <a:pt x="359" y="16"/>
                    <a:pt x="357" y="10"/>
                    <a:pt x="351" y="10"/>
                  </a:cubicBezTo>
                  <a:cubicBezTo>
                    <a:pt x="345" y="10"/>
                    <a:pt x="341" y="15"/>
                    <a:pt x="341" y="21"/>
                  </a:cubicBezTo>
                  <a:cubicBezTo>
                    <a:pt x="341" y="27"/>
                    <a:pt x="345" y="31"/>
                    <a:pt x="351" y="31"/>
                  </a:cubicBezTo>
                  <a:cubicBezTo>
                    <a:pt x="354" y="31"/>
                    <a:pt x="357" y="30"/>
                    <a:pt x="358" y="29"/>
                  </a:cubicBezTo>
                  <a:cubicBezTo>
                    <a:pt x="357" y="27"/>
                    <a:pt x="357" y="27"/>
                    <a:pt x="357" y="27"/>
                  </a:cubicBezTo>
                  <a:cubicBezTo>
                    <a:pt x="356" y="27"/>
                    <a:pt x="354" y="28"/>
                    <a:pt x="352" y="28"/>
                  </a:cubicBezTo>
                  <a:cubicBezTo>
                    <a:pt x="348" y="28"/>
                    <a:pt x="345" y="26"/>
                    <a:pt x="345" y="21"/>
                  </a:cubicBezTo>
                  <a:lnTo>
                    <a:pt x="359" y="21"/>
                  </a:lnTo>
                  <a:close/>
                  <a:moveTo>
                    <a:pt x="335" y="2"/>
                  </a:moveTo>
                  <a:cubicBezTo>
                    <a:pt x="334" y="2"/>
                    <a:pt x="333" y="3"/>
                    <a:pt x="333" y="5"/>
                  </a:cubicBezTo>
                  <a:cubicBezTo>
                    <a:pt x="333" y="6"/>
                    <a:pt x="334" y="7"/>
                    <a:pt x="335" y="7"/>
                  </a:cubicBezTo>
                  <a:cubicBezTo>
                    <a:pt x="336" y="7"/>
                    <a:pt x="337" y="6"/>
                    <a:pt x="337" y="5"/>
                  </a:cubicBezTo>
                  <a:cubicBezTo>
                    <a:pt x="337" y="3"/>
                    <a:pt x="336" y="2"/>
                    <a:pt x="335" y="2"/>
                  </a:cubicBezTo>
                  <a:moveTo>
                    <a:pt x="337" y="10"/>
                  </a:moveTo>
                  <a:cubicBezTo>
                    <a:pt x="333" y="10"/>
                    <a:pt x="333" y="10"/>
                    <a:pt x="333" y="10"/>
                  </a:cubicBezTo>
                  <a:cubicBezTo>
                    <a:pt x="333" y="30"/>
                    <a:pt x="333" y="30"/>
                    <a:pt x="333" y="30"/>
                  </a:cubicBezTo>
                  <a:cubicBezTo>
                    <a:pt x="337" y="30"/>
                    <a:pt x="337" y="30"/>
                    <a:pt x="337" y="30"/>
                  </a:cubicBezTo>
                  <a:lnTo>
                    <a:pt x="337" y="10"/>
                  </a:lnTo>
                  <a:close/>
                  <a:moveTo>
                    <a:pt x="328" y="27"/>
                  </a:moveTo>
                  <a:cubicBezTo>
                    <a:pt x="327" y="27"/>
                    <a:pt x="326" y="28"/>
                    <a:pt x="324" y="28"/>
                  </a:cubicBezTo>
                  <a:cubicBezTo>
                    <a:pt x="320" y="28"/>
                    <a:pt x="317" y="25"/>
                    <a:pt x="317" y="20"/>
                  </a:cubicBezTo>
                  <a:cubicBezTo>
                    <a:pt x="317" y="16"/>
                    <a:pt x="319" y="13"/>
                    <a:pt x="324" y="13"/>
                  </a:cubicBezTo>
                  <a:cubicBezTo>
                    <a:pt x="326" y="13"/>
                    <a:pt x="327" y="13"/>
                    <a:pt x="328" y="14"/>
                  </a:cubicBezTo>
                  <a:cubicBezTo>
                    <a:pt x="329" y="11"/>
                    <a:pt x="329" y="11"/>
                    <a:pt x="329" y="11"/>
                  </a:cubicBezTo>
                  <a:cubicBezTo>
                    <a:pt x="328" y="10"/>
                    <a:pt x="326" y="10"/>
                    <a:pt x="324" y="10"/>
                  </a:cubicBezTo>
                  <a:cubicBezTo>
                    <a:pt x="317" y="10"/>
                    <a:pt x="313" y="14"/>
                    <a:pt x="313" y="21"/>
                  </a:cubicBezTo>
                  <a:cubicBezTo>
                    <a:pt x="313" y="27"/>
                    <a:pt x="317" y="31"/>
                    <a:pt x="323" y="31"/>
                  </a:cubicBezTo>
                  <a:cubicBezTo>
                    <a:pt x="326" y="31"/>
                    <a:pt x="328" y="30"/>
                    <a:pt x="329" y="30"/>
                  </a:cubicBezTo>
                  <a:lnTo>
                    <a:pt x="328" y="27"/>
                  </a:lnTo>
                  <a:close/>
                  <a:moveTo>
                    <a:pt x="307" y="2"/>
                  </a:moveTo>
                  <a:cubicBezTo>
                    <a:pt x="305" y="2"/>
                    <a:pt x="304" y="3"/>
                    <a:pt x="304" y="5"/>
                  </a:cubicBezTo>
                  <a:cubicBezTo>
                    <a:pt x="304" y="6"/>
                    <a:pt x="305" y="7"/>
                    <a:pt x="307" y="7"/>
                  </a:cubicBezTo>
                  <a:cubicBezTo>
                    <a:pt x="308" y="7"/>
                    <a:pt x="309" y="6"/>
                    <a:pt x="309" y="5"/>
                  </a:cubicBezTo>
                  <a:cubicBezTo>
                    <a:pt x="309" y="3"/>
                    <a:pt x="308" y="2"/>
                    <a:pt x="307" y="2"/>
                  </a:cubicBezTo>
                  <a:moveTo>
                    <a:pt x="308" y="10"/>
                  </a:moveTo>
                  <a:cubicBezTo>
                    <a:pt x="305" y="10"/>
                    <a:pt x="305" y="10"/>
                    <a:pt x="305" y="10"/>
                  </a:cubicBezTo>
                  <a:cubicBezTo>
                    <a:pt x="305" y="30"/>
                    <a:pt x="305" y="30"/>
                    <a:pt x="305" y="30"/>
                  </a:cubicBezTo>
                  <a:cubicBezTo>
                    <a:pt x="308" y="30"/>
                    <a:pt x="308" y="30"/>
                    <a:pt x="308" y="30"/>
                  </a:cubicBezTo>
                  <a:lnTo>
                    <a:pt x="308" y="10"/>
                  </a:lnTo>
                  <a:close/>
                  <a:moveTo>
                    <a:pt x="297" y="30"/>
                  </a:moveTo>
                  <a:cubicBezTo>
                    <a:pt x="297" y="13"/>
                    <a:pt x="297" y="13"/>
                    <a:pt x="297" y="13"/>
                  </a:cubicBezTo>
                  <a:cubicBezTo>
                    <a:pt x="302" y="13"/>
                    <a:pt x="302" y="13"/>
                    <a:pt x="302" y="13"/>
                  </a:cubicBezTo>
                  <a:cubicBezTo>
                    <a:pt x="302" y="10"/>
                    <a:pt x="302" y="10"/>
                    <a:pt x="302" y="10"/>
                  </a:cubicBezTo>
                  <a:cubicBezTo>
                    <a:pt x="297" y="10"/>
                    <a:pt x="297" y="10"/>
                    <a:pt x="297" y="10"/>
                  </a:cubicBezTo>
                  <a:cubicBezTo>
                    <a:pt x="297" y="9"/>
                    <a:pt x="297" y="9"/>
                    <a:pt x="297" y="9"/>
                  </a:cubicBezTo>
                  <a:cubicBezTo>
                    <a:pt x="297" y="6"/>
                    <a:pt x="298" y="3"/>
                    <a:pt x="301" y="3"/>
                  </a:cubicBezTo>
                  <a:cubicBezTo>
                    <a:pt x="302" y="3"/>
                    <a:pt x="303" y="4"/>
                    <a:pt x="303" y="4"/>
                  </a:cubicBezTo>
                  <a:cubicBezTo>
                    <a:pt x="304" y="1"/>
                    <a:pt x="304" y="1"/>
                    <a:pt x="304" y="1"/>
                  </a:cubicBezTo>
                  <a:cubicBezTo>
                    <a:pt x="303" y="1"/>
                    <a:pt x="302" y="0"/>
                    <a:pt x="301" y="0"/>
                  </a:cubicBezTo>
                  <a:cubicBezTo>
                    <a:pt x="299" y="0"/>
                    <a:pt x="297" y="1"/>
                    <a:pt x="296" y="2"/>
                  </a:cubicBezTo>
                  <a:cubicBezTo>
                    <a:pt x="294" y="4"/>
                    <a:pt x="293" y="6"/>
                    <a:pt x="293" y="9"/>
                  </a:cubicBezTo>
                  <a:cubicBezTo>
                    <a:pt x="293" y="10"/>
                    <a:pt x="293" y="10"/>
                    <a:pt x="293" y="10"/>
                  </a:cubicBezTo>
                  <a:cubicBezTo>
                    <a:pt x="285" y="10"/>
                    <a:pt x="285" y="10"/>
                    <a:pt x="285" y="10"/>
                  </a:cubicBezTo>
                  <a:cubicBezTo>
                    <a:pt x="285" y="9"/>
                    <a:pt x="285" y="9"/>
                    <a:pt x="285" y="9"/>
                  </a:cubicBezTo>
                  <a:cubicBezTo>
                    <a:pt x="285" y="6"/>
                    <a:pt x="286" y="4"/>
                    <a:pt x="289" y="4"/>
                  </a:cubicBezTo>
                  <a:cubicBezTo>
                    <a:pt x="289" y="4"/>
                    <a:pt x="290" y="4"/>
                    <a:pt x="291" y="4"/>
                  </a:cubicBezTo>
                  <a:cubicBezTo>
                    <a:pt x="292" y="2"/>
                    <a:pt x="292" y="2"/>
                    <a:pt x="292" y="2"/>
                  </a:cubicBezTo>
                  <a:cubicBezTo>
                    <a:pt x="291" y="1"/>
                    <a:pt x="290" y="1"/>
                    <a:pt x="289" y="1"/>
                  </a:cubicBezTo>
                  <a:cubicBezTo>
                    <a:pt x="286" y="1"/>
                    <a:pt x="285" y="2"/>
                    <a:pt x="284" y="3"/>
                  </a:cubicBezTo>
                  <a:cubicBezTo>
                    <a:pt x="282" y="4"/>
                    <a:pt x="281" y="7"/>
                    <a:pt x="281" y="10"/>
                  </a:cubicBezTo>
                  <a:cubicBezTo>
                    <a:pt x="281" y="10"/>
                    <a:pt x="281" y="10"/>
                    <a:pt x="281" y="10"/>
                  </a:cubicBezTo>
                  <a:cubicBezTo>
                    <a:pt x="279" y="10"/>
                    <a:pt x="279" y="10"/>
                    <a:pt x="279" y="10"/>
                  </a:cubicBezTo>
                  <a:cubicBezTo>
                    <a:pt x="279" y="13"/>
                    <a:pt x="279" y="13"/>
                    <a:pt x="279" y="13"/>
                  </a:cubicBezTo>
                  <a:cubicBezTo>
                    <a:pt x="281" y="13"/>
                    <a:pt x="281" y="13"/>
                    <a:pt x="281" y="13"/>
                  </a:cubicBezTo>
                  <a:cubicBezTo>
                    <a:pt x="281" y="30"/>
                    <a:pt x="281" y="30"/>
                    <a:pt x="281" y="30"/>
                  </a:cubicBezTo>
                  <a:cubicBezTo>
                    <a:pt x="285" y="30"/>
                    <a:pt x="285" y="30"/>
                    <a:pt x="285" y="30"/>
                  </a:cubicBezTo>
                  <a:cubicBezTo>
                    <a:pt x="285" y="13"/>
                    <a:pt x="285" y="13"/>
                    <a:pt x="285" y="13"/>
                  </a:cubicBezTo>
                  <a:cubicBezTo>
                    <a:pt x="293" y="13"/>
                    <a:pt x="293" y="13"/>
                    <a:pt x="293" y="13"/>
                  </a:cubicBezTo>
                  <a:cubicBezTo>
                    <a:pt x="293" y="30"/>
                    <a:pt x="293" y="30"/>
                    <a:pt x="293" y="30"/>
                  </a:cubicBezTo>
                  <a:lnTo>
                    <a:pt x="297" y="30"/>
                  </a:lnTo>
                  <a:close/>
                  <a:moveTo>
                    <a:pt x="275" y="14"/>
                  </a:moveTo>
                  <a:cubicBezTo>
                    <a:pt x="264" y="14"/>
                    <a:pt x="264" y="14"/>
                    <a:pt x="264" y="14"/>
                  </a:cubicBezTo>
                  <a:cubicBezTo>
                    <a:pt x="264" y="5"/>
                    <a:pt x="264" y="5"/>
                    <a:pt x="264" y="5"/>
                  </a:cubicBezTo>
                  <a:cubicBezTo>
                    <a:pt x="276" y="5"/>
                    <a:pt x="276" y="5"/>
                    <a:pt x="276" y="5"/>
                  </a:cubicBezTo>
                  <a:cubicBezTo>
                    <a:pt x="276" y="2"/>
                    <a:pt x="276" y="2"/>
                    <a:pt x="276" y="2"/>
                  </a:cubicBezTo>
                  <a:cubicBezTo>
                    <a:pt x="261" y="2"/>
                    <a:pt x="261" y="2"/>
                    <a:pt x="261" y="2"/>
                  </a:cubicBezTo>
                  <a:cubicBezTo>
                    <a:pt x="261" y="30"/>
                    <a:pt x="261" y="30"/>
                    <a:pt x="261" y="30"/>
                  </a:cubicBezTo>
                  <a:cubicBezTo>
                    <a:pt x="276" y="30"/>
                    <a:pt x="276" y="30"/>
                    <a:pt x="276" y="30"/>
                  </a:cubicBezTo>
                  <a:cubicBezTo>
                    <a:pt x="276" y="27"/>
                    <a:pt x="276" y="27"/>
                    <a:pt x="276" y="27"/>
                  </a:cubicBezTo>
                  <a:cubicBezTo>
                    <a:pt x="264" y="27"/>
                    <a:pt x="264" y="27"/>
                    <a:pt x="264" y="27"/>
                  </a:cubicBezTo>
                  <a:cubicBezTo>
                    <a:pt x="264" y="17"/>
                    <a:pt x="264" y="17"/>
                    <a:pt x="264" y="17"/>
                  </a:cubicBezTo>
                  <a:cubicBezTo>
                    <a:pt x="275" y="17"/>
                    <a:pt x="275" y="17"/>
                    <a:pt x="275" y="17"/>
                  </a:cubicBezTo>
                  <a:lnTo>
                    <a:pt x="275" y="14"/>
                  </a:lnTo>
                  <a:close/>
                  <a:moveTo>
                    <a:pt x="234" y="29"/>
                  </a:moveTo>
                  <a:cubicBezTo>
                    <a:pt x="235" y="30"/>
                    <a:pt x="237" y="31"/>
                    <a:pt x="240" y="31"/>
                  </a:cubicBezTo>
                  <a:cubicBezTo>
                    <a:pt x="244" y="31"/>
                    <a:pt x="247" y="28"/>
                    <a:pt x="247" y="25"/>
                  </a:cubicBezTo>
                  <a:cubicBezTo>
                    <a:pt x="247" y="22"/>
                    <a:pt x="245" y="20"/>
                    <a:pt x="242" y="19"/>
                  </a:cubicBezTo>
                  <a:cubicBezTo>
                    <a:pt x="239" y="18"/>
                    <a:pt x="238" y="17"/>
                    <a:pt x="238" y="15"/>
                  </a:cubicBezTo>
                  <a:cubicBezTo>
                    <a:pt x="238" y="14"/>
                    <a:pt x="239" y="13"/>
                    <a:pt x="241" y="13"/>
                  </a:cubicBezTo>
                  <a:cubicBezTo>
                    <a:pt x="243" y="13"/>
                    <a:pt x="245" y="13"/>
                    <a:pt x="245" y="14"/>
                  </a:cubicBezTo>
                  <a:cubicBezTo>
                    <a:pt x="246" y="11"/>
                    <a:pt x="246" y="11"/>
                    <a:pt x="246" y="11"/>
                  </a:cubicBezTo>
                  <a:cubicBezTo>
                    <a:pt x="245" y="10"/>
                    <a:pt x="243" y="10"/>
                    <a:pt x="241" y="10"/>
                  </a:cubicBezTo>
                  <a:cubicBezTo>
                    <a:pt x="237" y="10"/>
                    <a:pt x="234" y="12"/>
                    <a:pt x="234" y="16"/>
                  </a:cubicBezTo>
                  <a:cubicBezTo>
                    <a:pt x="234" y="18"/>
                    <a:pt x="236" y="20"/>
                    <a:pt x="240" y="21"/>
                  </a:cubicBezTo>
                  <a:cubicBezTo>
                    <a:pt x="243" y="22"/>
                    <a:pt x="244" y="23"/>
                    <a:pt x="244" y="25"/>
                  </a:cubicBezTo>
                  <a:cubicBezTo>
                    <a:pt x="244" y="27"/>
                    <a:pt x="242" y="28"/>
                    <a:pt x="240" y="28"/>
                  </a:cubicBezTo>
                  <a:cubicBezTo>
                    <a:pt x="238" y="28"/>
                    <a:pt x="236" y="27"/>
                    <a:pt x="235" y="27"/>
                  </a:cubicBezTo>
                  <a:lnTo>
                    <a:pt x="234" y="29"/>
                  </a:lnTo>
                  <a:close/>
                  <a:moveTo>
                    <a:pt x="218" y="29"/>
                  </a:moveTo>
                  <a:cubicBezTo>
                    <a:pt x="219" y="30"/>
                    <a:pt x="221" y="31"/>
                    <a:pt x="223" y="31"/>
                  </a:cubicBezTo>
                  <a:cubicBezTo>
                    <a:pt x="228" y="31"/>
                    <a:pt x="231" y="28"/>
                    <a:pt x="231" y="25"/>
                  </a:cubicBezTo>
                  <a:cubicBezTo>
                    <a:pt x="231" y="22"/>
                    <a:pt x="229" y="20"/>
                    <a:pt x="225" y="19"/>
                  </a:cubicBezTo>
                  <a:cubicBezTo>
                    <a:pt x="223" y="18"/>
                    <a:pt x="222" y="17"/>
                    <a:pt x="222" y="15"/>
                  </a:cubicBezTo>
                  <a:cubicBezTo>
                    <a:pt x="222" y="14"/>
                    <a:pt x="223" y="13"/>
                    <a:pt x="225" y="13"/>
                  </a:cubicBezTo>
                  <a:cubicBezTo>
                    <a:pt x="227" y="13"/>
                    <a:pt x="228" y="13"/>
                    <a:pt x="229" y="14"/>
                  </a:cubicBezTo>
                  <a:cubicBezTo>
                    <a:pt x="230" y="11"/>
                    <a:pt x="230" y="11"/>
                    <a:pt x="230" y="11"/>
                  </a:cubicBezTo>
                  <a:cubicBezTo>
                    <a:pt x="229" y="10"/>
                    <a:pt x="227" y="10"/>
                    <a:pt x="225" y="10"/>
                  </a:cubicBezTo>
                  <a:cubicBezTo>
                    <a:pt x="221" y="10"/>
                    <a:pt x="218" y="12"/>
                    <a:pt x="218" y="16"/>
                  </a:cubicBezTo>
                  <a:cubicBezTo>
                    <a:pt x="218" y="18"/>
                    <a:pt x="220" y="20"/>
                    <a:pt x="223" y="21"/>
                  </a:cubicBezTo>
                  <a:cubicBezTo>
                    <a:pt x="226" y="22"/>
                    <a:pt x="227" y="23"/>
                    <a:pt x="227" y="25"/>
                  </a:cubicBezTo>
                  <a:cubicBezTo>
                    <a:pt x="227" y="27"/>
                    <a:pt x="226" y="28"/>
                    <a:pt x="223" y="28"/>
                  </a:cubicBezTo>
                  <a:cubicBezTo>
                    <a:pt x="221" y="28"/>
                    <a:pt x="220" y="27"/>
                    <a:pt x="218" y="27"/>
                  </a:cubicBezTo>
                  <a:lnTo>
                    <a:pt x="218" y="29"/>
                  </a:lnTo>
                  <a:close/>
                  <a:moveTo>
                    <a:pt x="200" y="18"/>
                  </a:moveTo>
                  <a:cubicBezTo>
                    <a:pt x="200" y="16"/>
                    <a:pt x="202" y="12"/>
                    <a:pt x="206" y="12"/>
                  </a:cubicBezTo>
                  <a:cubicBezTo>
                    <a:pt x="210" y="12"/>
                    <a:pt x="211" y="16"/>
                    <a:pt x="211" y="18"/>
                  </a:cubicBezTo>
                  <a:lnTo>
                    <a:pt x="200" y="18"/>
                  </a:lnTo>
                  <a:close/>
                  <a:moveTo>
                    <a:pt x="214" y="21"/>
                  </a:moveTo>
                  <a:cubicBezTo>
                    <a:pt x="214" y="21"/>
                    <a:pt x="214" y="20"/>
                    <a:pt x="214" y="19"/>
                  </a:cubicBezTo>
                  <a:cubicBezTo>
                    <a:pt x="214" y="16"/>
                    <a:pt x="213" y="10"/>
                    <a:pt x="206" y="10"/>
                  </a:cubicBezTo>
                  <a:cubicBezTo>
                    <a:pt x="200" y="10"/>
                    <a:pt x="197" y="15"/>
                    <a:pt x="197" y="21"/>
                  </a:cubicBezTo>
                  <a:cubicBezTo>
                    <a:pt x="197" y="27"/>
                    <a:pt x="200" y="31"/>
                    <a:pt x="207" y="31"/>
                  </a:cubicBezTo>
                  <a:cubicBezTo>
                    <a:pt x="210" y="31"/>
                    <a:pt x="212" y="30"/>
                    <a:pt x="213" y="29"/>
                  </a:cubicBezTo>
                  <a:cubicBezTo>
                    <a:pt x="213" y="27"/>
                    <a:pt x="213" y="27"/>
                    <a:pt x="213" y="27"/>
                  </a:cubicBezTo>
                  <a:cubicBezTo>
                    <a:pt x="211" y="27"/>
                    <a:pt x="210" y="28"/>
                    <a:pt x="207" y="28"/>
                  </a:cubicBezTo>
                  <a:cubicBezTo>
                    <a:pt x="203" y="28"/>
                    <a:pt x="200" y="26"/>
                    <a:pt x="200" y="21"/>
                  </a:cubicBezTo>
                  <a:lnTo>
                    <a:pt x="214" y="21"/>
                  </a:lnTo>
                  <a:close/>
                  <a:moveTo>
                    <a:pt x="175" y="30"/>
                  </a:moveTo>
                  <a:cubicBezTo>
                    <a:pt x="179" y="30"/>
                    <a:pt x="179" y="30"/>
                    <a:pt x="179" y="30"/>
                  </a:cubicBezTo>
                  <a:cubicBezTo>
                    <a:pt x="179" y="18"/>
                    <a:pt x="179" y="18"/>
                    <a:pt x="179" y="18"/>
                  </a:cubicBezTo>
                  <a:cubicBezTo>
                    <a:pt x="179" y="18"/>
                    <a:pt x="179" y="17"/>
                    <a:pt x="179" y="17"/>
                  </a:cubicBezTo>
                  <a:cubicBezTo>
                    <a:pt x="180" y="15"/>
                    <a:pt x="181" y="13"/>
                    <a:pt x="184" y="13"/>
                  </a:cubicBezTo>
                  <a:cubicBezTo>
                    <a:pt x="187" y="13"/>
                    <a:pt x="189" y="16"/>
                    <a:pt x="189" y="19"/>
                  </a:cubicBezTo>
                  <a:cubicBezTo>
                    <a:pt x="189" y="30"/>
                    <a:pt x="189" y="30"/>
                    <a:pt x="189" y="30"/>
                  </a:cubicBezTo>
                  <a:cubicBezTo>
                    <a:pt x="192" y="30"/>
                    <a:pt x="192" y="30"/>
                    <a:pt x="192" y="30"/>
                  </a:cubicBezTo>
                  <a:cubicBezTo>
                    <a:pt x="192" y="18"/>
                    <a:pt x="192" y="18"/>
                    <a:pt x="192" y="18"/>
                  </a:cubicBezTo>
                  <a:cubicBezTo>
                    <a:pt x="192" y="11"/>
                    <a:pt x="188" y="10"/>
                    <a:pt x="185" y="10"/>
                  </a:cubicBezTo>
                  <a:cubicBezTo>
                    <a:pt x="182" y="10"/>
                    <a:pt x="179" y="12"/>
                    <a:pt x="178" y="14"/>
                  </a:cubicBezTo>
                  <a:cubicBezTo>
                    <a:pt x="178" y="14"/>
                    <a:pt x="178" y="14"/>
                    <a:pt x="178" y="14"/>
                  </a:cubicBezTo>
                  <a:cubicBezTo>
                    <a:pt x="178" y="10"/>
                    <a:pt x="178" y="10"/>
                    <a:pt x="178" y="10"/>
                  </a:cubicBezTo>
                  <a:cubicBezTo>
                    <a:pt x="175" y="10"/>
                    <a:pt x="175" y="10"/>
                    <a:pt x="175" y="10"/>
                  </a:cubicBezTo>
                  <a:cubicBezTo>
                    <a:pt x="175" y="12"/>
                    <a:pt x="175" y="14"/>
                    <a:pt x="175" y="16"/>
                  </a:cubicBezTo>
                  <a:lnTo>
                    <a:pt x="175" y="30"/>
                  </a:lnTo>
                  <a:close/>
                  <a:moveTo>
                    <a:pt x="167" y="2"/>
                  </a:moveTo>
                  <a:cubicBezTo>
                    <a:pt x="166" y="2"/>
                    <a:pt x="165" y="3"/>
                    <a:pt x="165" y="5"/>
                  </a:cubicBezTo>
                  <a:cubicBezTo>
                    <a:pt x="165" y="6"/>
                    <a:pt x="166" y="7"/>
                    <a:pt x="167" y="7"/>
                  </a:cubicBezTo>
                  <a:cubicBezTo>
                    <a:pt x="169" y="7"/>
                    <a:pt x="169" y="6"/>
                    <a:pt x="169" y="5"/>
                  </a:cubicBezTo>
                  <a:cubicBezTo>
                    <a:pt x="169" y="3"/>
                    <a:pt x="168" y="2"/>
                    <a:pt x="167" y="2"/>
                  </a:cubicBezTo>
                  <a:moveTo>
                    <a:pt x="169" y="10"/>
                  </a:moveTo>
                  <a:cubicBezTo>
                    <a:pt x="165" y="10"/>
                    <a:pt x="165" y="10"/>
                    <a:pt x="165" y="10"/>
                  </a:cubicBezTo>
                  <a:cubicBezTo>
                    <a:pt x="165" y="30"/>
                    <a:pt x="165" y="30"/>
                    <a:pt x="165" y="30"/>
                  </a:cubicBezTo>
                  <a:cubicBezTo>
                    <a:pt x="169" y="30"/>
                    <a:pt x="169" y="30"/>
                    <a:pt x="169" y="30"/>
                  </a:cubicBezTo>
                  <a:lnTo>
                    <a:pt x="169" y="10"/>
                  </a:lnTo>
                  <a:close/>
                  <a:moveTo>
                    <a:pt x="148" y="29"/>
                  </a:moveTo>
                  <a:cubicBezTo>
                    <a:pt x="149" y="30"/>
                    <a:pt x="151" y="31"/>
                    <a:pt x="153" y="31"/>
                  </a:cubicBezTo>
                  <a:cubicBezTo>
                    <a:pt x="158" y="31"/>
                    <a:pt x="161" y="28"/>
                    <a:pt x="161" y="25"/>
                  </a:cubicBezTo>
                  <a:cubicBezTo>
                    <a:pt x="161" y="22"/>
                    <a:pt x="159" y="20"/>
                    <a:pt x="155" y="19"/>
                  </a:cubicBezTo>
                  <a:cubicBezTo>
                    <a:pt x="153" y="18"/>
                    <a:pt x="152" y="17"/>
                    <a:pt x="152" y="15"/>
                  </a:cubicBezTo>
                  <a:cubicBezTo>
                    <a:pt x="152" y="14"/>
                    <a:pt x="153" y="13"/>
                    <a:pt x="155" y="13"/>
                  </a:cubicBezTo>
                  <a:cubicBezTo>
                    <a:pt x="157" y="13"/>
                    <a:pt x="158" y="13"/>
                    <a:pt x="159" y="14"/>
                  </a:cubicBezTo>
                  <a:cubicBezTo>
                    <a:pt x="160" y="11"/>
                    <a:pt x="160" y="11"/>
                    <a:pt x="160" y="11"/>
                  </a:cubicBezTo>
                  <a:cubicBezTo>
                    <a:pt x="159" y="10"/>
                    <a:pt x="157" y="10"/>
                    <a:pt x="155" y="10"/>
                  </a:cubicBezTo>
                  <a:cubicBezTo>
                    <a:pt x="151" y="10"/>
                    <a:pt x="148" y="12"/>
                    <a:pt x="148" y="16"/>
                  </a:cubicBezTo>
                  <a:cubicBezTo>
                    <a:pt x="148" y="18"/>
                    <a:pt x="150" y="20"/>
                    <a:pt x="153" y="21"/>
                  </a:cubicBezTo>
                  <a:cubicBezTo>
                    <a:pt x="156" y="22"/>
                    <a:pt x="157" y="23"/>
                    <a:pt x="157" y="25"/>
                  </a:cubicBezTo>
                  <a:cubicBezTo>
                    <a:pt x="157" y="27"/>
                    <a:pt x="156" y="28"/>
                    <a:pt x="153" y="28"/>
                  </a:cubicBezTo>
                  <a:cubicBezTo>
                    <a:pt x="151" y="28"/>
                    <a:pt x="150" y="27"/>
                    <a:pt x="148" y="27"/>
                  </a:cubicBezTo>
                  <a:lnTo>
                    <a:pt x="148" y="29"/>
                  </a:lnTo>
                  <a:close/>
                  <a:moveTo>
                    <a:pt x="143" y="10"/>
                  </a:moveTo>
                  <a:cubicBezTo>
                    <a:pt x="139" y="10"/>
                    <a:pt x="139" y="10"/>
                    <a:pt x="139" y="10"/>
                  </a:cubicBezTo>
                  <a:cubicBezTo>
                    <a:pt x="139" y="23"/>
                    <a:pt x="139" y="23"/>
                    <a:pt x="139" y="23"/>
                  </a:cubicBezTo>
                  <a:cubicBezTo>
                    <a:pt x="139" y="23"/>
                    <a:pt x="139" y="24"/>
                    <a:pt x="139" y="24"/>
                  </a:cubicBezTo>
                  <a:cubicBezTo>
                    <a:pt x="138" y="26"/>
                    <a:pt x="136" y="28"/>
                    <a:pt x="134" y="28"/>
                  </a:cubicBezTo>
                  <a:cubicBezTo>
                    <a:pt x="131" y="28"/>
                    <a:pt x="130" y="25"/>
                    <a:pt x="130" y="21"/>
                  </a:cubicBezTo>
                  <a:cubicBezTo>
                    <a:pt x="130" y="10"/>
                    <a:pt x="130" y="10"/>
                    <a:pt x="130" y="10"/>
                  </a:cubicBezTo>
                  <a:cubicBezTo>
                    <a:pt x="126" y="10"/>
                    <a:pt x="126" y="10"/>
                    <a:pt x="126" y="10"/>
                  </a:cubicBezTo>
                  <a:cubicBezTo>
                    <a:pt x="126" y="22"/>
                    <a:pt x="126" y="22"/>
                    <a:pt x="126" y="22"/>
                  </a:cubicBezTo>
                  <a:cubicBezTo>
                    <a:pt x="126" y="29"/>
                    <a:pt x="130" y="31"/>
                    <a:pt x="133" y="31"/>
                  </a:cubicBezTo>
                  <a:cubicBezTo>
                    <a:pt x="136" y="31"/>
                    <a:pt x="139" y="29"/>
                    <a:pt x="139" y="27"/>
                  </a:cubicBezTo>
                  <a:cubicBezTo>
                    <a:pt x="140" y="27"/>
                    <a:pt x="140" y="27"/>
                    <a:pt x="140" y="27"/>
                  </a:cubicBezTo>
                  <a:cubicBezTo>
                    <a:pt x="140" y="30"/>
                    <a:pt x="140" y="30"/>
                    <a:pt x="140" y="30"/>
                  </a:cubicBezTo>
                  <a:cubicBezTo>
                    <a:pt x="143" y="30"/>
                    <a:pt x="143" y="30"/>
                    <a:pt x="143" y="30"/>
                  </a:cubicBezTo>
                  <a:cubicBezTo>
                    <a:pt x="143" y="29"/>
                    <a:pt x="143" y="27"/>
                    <a:pt x="143" y="25"/>
                  </a:cubicBezTo>
                  <a:lnTo>
                    <a:pt x="143" y="10"/>
                  </a:lnTo>
                  <a:close/>
                  <a:moveTo>
                    <a:pt x="107" y="17"/>
                  </a:moveTo>
                  <a:cubicBezTo>
                    <a:pt x="110" y="17"/>
                    <a:pt x="110" y="17"/>
                    <a:pt x="110" y="17"/>
                  </a:cubicBezTo>
                  <a:cubicBezTo>
                    <a:pt x="114" y="17"/>
                    <a:pt x="117" y="19"/>
                    <a:pt x="117" y="22"/>
                  </a:cubicBezTo>
                  <a:cubicBezTo>
                    <a:pt x="117" y="26"/>
                    <a:pt x="114" y="28"/>
                    <a:pt x="110" y="28"/>
                  </a:cubicBezTo>
                  <a:cubicBezTo>
                    <a:pt x="109" y="28"/>
                    <a:pt x="108" y="28"/>
                    <a:pt x="107" y="28"/>
                  </a:cubicBezTo>
                  <a:lnTo>
                    <a:pt x="107" y="17"/>
                  </a:lnTo>
                  <a:close/>
                  <a:moveTo>
                    <a:pt x="107" y="5"/>
                  </a:moveTo>
                  <a:cubicBezTo>
                    <a:pt x="108" y="5"/>
                    <a:pt x="109" y="5"/>
                    <a:pt x="110" y="5"/>
                  </a:cubicBezTo>
                  <a:cubicBezTo>
                    <a:pt x="114" y="5"/>
                    <a:pt x="117" y="6"/>
                    <a:pt x="117" y="9"/>
                  </a:cubicBezTo>
                  <a:cubicBezTo>
                    <a:pt x="117" y="12"/>
                    <a:pt x="114" y="14"/>
                    <a:pt x="111" y="14"/>
                  </a:cubicBezTo>
                  <a:cubicBezTo>
                    <a:pt x="107" y="14"/>
                    <a:pt x="107" y="14"/>
                    <a:pt x="107" y="14"/>
                  </a:cubicBezTo>
                  <a:lnTo>
                    <a:pt x="107" y="5"/>
                  </a:lnTo>
                  <a:close/>
                  <a:moveTo>
                    <a:pt x="104" y="30"/>
                  </a:moveTo>
                  <a:cubicBezTo>
                    <a:pt x="105" y="30"/>
                    <a:pt x="107" y="31"/>
                    <a:pt x="109" y="31"/>
                  </a:cubicBezTo>
                  <a:cubicBezTo>
                    <a:pt x="114" y="31"/>
                    <a:pt x="117" y="30"/>
                    <a:pt x="119" y="28"/>
                  </a:cubicBezTo>
                  <a:cubicBezTo>
                    <a:pt x="120" y="27"/>
                    <a:pt x="121" y="25"/>
                    <a:pt x="121" y="22"/>
                  </a:cubicBezTo>
                  <a:cubicBezTo>
                    <a:pt x="121" y="18"/>
                    <a:pt x="118" y="16"/>
                    <a:pt x="116" y="15"/>
                  </a:cubicBezTo>
                  <a:cubicBezTo>
                    <a:pt x="116" y="15"/>
                    <a:pt x="116" y="15"/>
                    <a:pt x="116" y="15"/>
                  </a:cubicBezTo>
                  <a:cubicBezTo>
                    <a:pt x="118" y="14"/>
                    <a:pt x="120" y="12"/>
                    <a:pt x="120" y="9"/>
                  </a:cubicBezTo>
                  <a:cubicBezTo>
                    <a:pt x="120" y="7"/>
                    <a:pt x="119" y="5"/>
                    <a:pt x="118" y="4"/>
                  </a:cubicBezTo>
                  <a:cubicBezTo>
                    <a:pt x="116" y="3"/>
                    <a:pt x="114" y="2"/>
                    <a:pt x="110" y="2"/>
                  </a:cubicBezTo>
                  <a:cubicBezTo>
                    <a:pt x="108" y="2"/>
                    <a:pt x="105" y="2"/>
                    <a:pt x="104" y="3"/>
                  </a:cubicBezTo>
                  <a:lnTo>
                    <a:pt x="104" y="30"/>
                  </a:lnTo>
                  <a:close/>
                  <a:moveTo>
                    <a:pt x="76" y="18"/>
                  </a:moveTo>
                  <a:cubicBezTo>
                    <a:pt x="76" y="16"/>
                    <a:pt x="78" y="12"/>
                    <a:pt x="82" y="12"/>
                  </a:cubicBezTo>
                  <a:cubicBezTo>
                    <a:pt x="86" y="12"/>
                    <a:pt x="87" y="16"/>
                    <a:pt x="87" y="18"/>
                  </a:cubicBezTo>
                  <a:lnTo>
                    <a:pt x="76" y="18"/>
                  </a:lnTo>
                  <a:close/>
                  <a:moveTo>
                    <a:pt x="90" y="21"/>
                  </a:moveTo>
                  <a:cubicBezTo>
                    <a:pt x="90" y="21"/>
                    <a:pt x="90" y="20"/>
                    <a:pt x="90" y="19"/>
                  </a:cubicBezTo>
                  <a:cubicBezTo>
                    <a:pt x="90" y="16"/>
                    <a:pt x="88" y="10"/>
                    <a:pt x="82" y="10"/>
                  </a:cubicBezTo>
                  <a:cubicBezTo>
                    <a:pt x="76" y="10"/>
                    <a:pt x="72" y="15"/>
                    <a:pt x="72" y="21"/>
                  </a:cubicBezTo>
                  <a:cubicBezTo>
                    <a:pt x="72" y="27"/>
                    <a:pt x="76" y="31"/>
                    <a:pt x="82" y="31"/>
                  </a:cubicBezTo>
                  <a:cubicBezTo>
                    <a:pt x="86" y="31"/>
                    <a:pt x="88" y="30"/>
                    <a:pt x="89" y="29"/>
                  </a:cubicBezTo>
                  <a:cubicBezTo>
                    <a:pt x="88" y="27"/>
                    <a:pt x="88" y="27"/>
                    <a:pt x="88" y="27"/>
                  </a:cubicBezTo>
                  <a:cubicBezTo>
                    <a:pt x="87" y="27"/>
                    <a:pt x="85" y="28"/>
                    <a:pt x="83" y="28"/>
                  </a:cubicBezTo>
                  <a:cubicBezTo>
                    <a:pt x="79" y="28"/>
                    <a:pt x="76" y="26"/>
                    <a:pt x="76" y="21"/>
                  </a:cubicBezTo>
                  <a:lnTo>
                    <a:pt x="90" y="21"/>
                  </a:lnTo>
                  <a:close/>
                  <a:moveTo>
                    <a:pt x="58" y="1"/>
                  </a:moveTo>
                  <a:cubicBezTo>
                    <a:pt x="54" y="1"/>
                    <a:pt x="54" y="1"/>
                    <a:pt x="54" y="1"/>
                  </a:cubicBezTo>
                  <a:cubicBezTo>
                    <a:pt x="54" y="30"/>
                    <a:pt x="54" y="30"/>
                    <a:pt x="54" y="30"/>
                  </a:cubicBezTo>
                  <a:cubicBezTo>
                    <a:pt x="58" y="30"/>
                    <a:pt x="58" y="30"/>
                    <a:pt x="58" y="30"/>
                  </a:cubicBezTo>
                  <a:cubicBezTo>
                    <a:pt x="58" y="23"/>
                    <a:pt x="58" y="23"/>
                    <a:pt x="58" y="23"/>
                  </a:cubicBezTo>
                  <a:cubicBezTo>
                    <a:pt x="60" y="21"/>
                    <a:pt x="60" y="21"/>
                    <a:pt x="60" y="21"/>
                  </a:cubicBezTo>
                  <a:cubicBezTo>
                    <a:pt x="67" y="30"/>
                    <a:pt x="67" y="30"/>
                    <a:pt x="67" y="30"/>
                  </a:cubicBezTo>
                  <a:cubicBezTo>
                    <a:pt x="71" y="30"/>
                    <a:pt x="71" y="30"/>
                    <a:pt x="71" y="30"/>
                  </a:cubicBezTo>
                  <a:cubicBezTo>
                    <a:pt x="62" y="18"/>
                    <a:pt x="62" y="18"/>
                    <a:pt x="62" y="18"/>
                  </a:cubicBezTo>
                  <a:cubicBezTo>
                    <a:pt x="70" y="10"/>
                    <a:pt x="70" y="10"/>
                    <a:pt x="70" y="10"/>
                  </a:cubicBezTo>
                  <a:cubicBezTo>
                    <a:pt x="66" y="10"/>
                    <a:pt x="66" y="10"/>
                    <a:pt x="66" y="10"/>
                  </a:cubicBezTo>
                  <a:cubicBezTo>
                    <a:pt x="60" y="17"/>
                    <a:pt x="60" y="17"/>
                    <a:pt x="60" y="17"/>
                  </a:cubicBezTo>
                  <a:cubicBezTo>
                    <a:pt x="59" y="18"/>
                    <a:pt x="59" y="19"/>
                    <a:pt x="58" y="19"/>
                  </a:cubicBezTo>
                  <a:cubicBezTo>
                    <a:pt x="58" y="19"/>
                    <a:pt x="58" y="19"/>
                    <a:pt x="58" y="19"/>
                  </a:cubicBezTo>
                  <a:lnTo>
                    <a:pt x="58" y="1"/>
                  </a:lnTo>
                  <a:close/>
                  <a:moveTo>
                    <a:pt x="45" y="24"/>
                  </a:moveTo>
                  <a:cubicBezTo>
                    <a:pt x="45" y="24"/>
                    <a:pt x="45" y="24"/>
                    <a:pt x="45" y="25"/>
                  </a:cubicBezTo>
                  <a:cubicBezTo>
                    <a:pt x="44" y="26"/>
                    <a:pt x="43" y="28"/>
                    <a:pt x="40" y="28"/>
                  </a:cubicBezTo>
                  <a:cubicBezTo>
                    <a:pt x="38" y="28"/>
                    <a:pt x="37" y="27"/>
                    <a:pt x="37" y="25"/>
                  </a:cubicBezTo>
                  <a:cubicBezTo>
                    <a:pt x="37" y="21"/>
                    <a:pt x="41" y="20"/>
                    <a:pt x="45" y="20"/>
                  </a:cubicBezTo>
                  <a:lnTo>
                    <a:pt x="45" y="24"/>
                  </a:lnTo>
                  <a:close/>
                  <a:moveTo>
                    <a:pt x="49" y="18"/>
                  </a:moveTo>
                  <a:cubicBezTo>
                    <a:pt x="49" y="14"/>
                    <a:pt x="47" y="10"/>
                    <a:pt x="41" y="10"/>
                  </a:cubicBezTo>
                  <a:cubicBezTo>
                    <a:pt x="38" y="10"/>
                    <a:pt x="36" y="11"/>
                    <a:pt x="34" y="12"/>
                  </a:cubicBezTo>
                  <a:cubicBezTo>
                    <a:pt x="35" y="14"/>
                    <a:pt x="35" y="14"/>
                    <a:pt x="35" y="14"/>
                  </a:cubicBezTo>
                  <a:cubicBezTo>
                    <a:pt x="37" y="13"/>
                    <a:pt x="38" y="13"/>
                    <a:pt x="40" y="13"/>
                  </a:cubicBezTo>
                  <a:cubicBezTo>
                    <a:pt x="44" y="12"/>
                    <a:pt x="45" y="16"/>
                    <a:pt x="45" y="17"/>
                  </a:cubicBezTo>
                  <a:cubicBezTo>
                    <a:pt x="45" y="18"/>
                    <a:pt x="45" y="18"/>
                    <a:pt x="45" y="18"/>
                  </a:cubicBezTo>
                  <a:cubicBezTo>
                    <a:pt x="37" y="17"/>
                    <a:pt x="33" y="20"/>
                    <a:pt x="33" y="25"/>
                  </a:cubicBezTo>
                  <a:cubicBezTo>
                    <a:pt x="33" y="28"/>
                    <a:pt x="35" y="31"/>
                    <a:pt x="39" y="31"/>
                  </a:cubicBezTo>
                  <a:cubicBezTo>
                    <a:pt x="42" y="31"/>
                    <a:pt x="44" y="29"/>
                    <a:pt x="45" y="28"/>
                  </a:cubicBezTo>
                  <a:cubicBezTo>
                    <a:pt x="45" y="28"/>
                    <a:pt x="45" y="28"/>
                    <a:pt x="45" y="28"/>
                  </a:cubicBezTo>
                  <a:cubicBezTo>
                    <a:pt x="46" y="30"/>
                    <a:pt x="46" y="30"/>
                    <a:pt x="46" y="30"/>
                  </a:cubicBezTo>
                  <a:cubicBezTo>
                    <a:pt x="49" y="30"/>
                    <a:pt x="49" y="30"/>
                    <a:pt x="49" y="30"/>
                  </a:cubicBezTo>
                  <a:cubicBezTo>
                    <a:pt x="49" y="29"/>
                    <a:pt x="49" y="27"/>
                    <a:pt x="49" y="26"/>
                  </a:cubicBezTo>
                  <a:lnTo>
                    <a:pt x="49" y="18"/>
                  </a:lnTo>
                  <a:close/>
                  <a:moveTo>
                    <a:pt x="25" y="30"/>
                  </a:moveTo>
                  <a:cubicBezTo>
                    <a:pt x="29" y="30"/>
                    <a:pt x="29" y="30"/>
                    <a:pt x="29" y="30"/>
                  </a:cubicBezTo>
                  <a:cubicBezTo>
                    <a:pt x="27" y="2"/>
                    <a:pt x="27" y="2"/>
                    <a:pt x="27" y="2"/>
                  </a:cubicBezTo>
                  <a:cubicBezTo>
                    <a:pt x="22" y="2"/>
                    <a:pt x="22" y="2"/>
                    <a:pt x="22" y="2"/>
                  </a:cubicBezTo>
                  <a:cubicBezTo>
                    <a:pt x="17" y="16"/>
                    <a:pt x="17" y="16"/>
                    <a:pt x="17" y="16"/>
                  </a:cubicBezTo>
                  <a:cubicBezTo>
                    <a:pt x="16" y="19"/>
                    <a:pt x="15" y="22"/>
                    <a:pt x="14" y="25"/>
                  </a:cubicBezTo>
                  <a:cubicBezTo>
                    <a:pt x="14" y="25"/>
                    <a:pt x="14" y="25"/>
                    <a:pt x="14" y="25"/>
                  </a:cubicBezTo>
                  <a:cubicBezTo>
                    <a:pt x="14" y="22"/>
                    <a:pt x="13" y="19"/>
                    <a:pt x="12" y="16"/>
                  </a:cubicBezTo>
                  <a:cubicBezTo>
                    <a:pt x="7" y="2"/>
                    <a:pt x="7" y="2"/>
                    <a:pt x="7" y="2"/>
                  </a:cubicBezTo>
                  <a:cubicBezTo>
                    <a:pt x="2" y="2"/>
                    <a:pt x="2" y="2"/>
                    <a:pt x="2" y="2"/>
                  </a:cubicBezTo>
                  <a:cubicBezTo>
                    <a:pt x="0" y="30"/>
                    <a:pt x="0" y="30"/>
                    <a:pt x="0" y="30"/>
                  </a:cubicBezTo>
                  <a:cubicBezTo>
                    <a:pt x="4" y="30"/>
                    <a:pt x="4" y="30"/>
                    <a:pt x="4" y="30"/>
                  </a:cubicBezTo>
                  <a:cubicBezTo>
                    <a:pt x="4" y="18"/>
                    <a:pt x="4" y="18"/>
                    <a:pt x="4" y="18"/>
                  </a:cubicBezTo>
                  <a:cubicBezTo>
                    <a:pt x="5" y="14"/>
                    <a:pt x="5" y="9"/>
                    <a:pt x="5" y="6"/>
                  </a:cubicBezTo>
                  <a:cubicBezTo>
                    <a:pt x="5" y="6"/>
                    <a:pt x="5" y="6"/>
                    <a:pt x="5" y="6"/>
                  </a:cubicBezTo>
                  <a:cubicBezTo>
                    <a:pt x="6" y="9"/>
                    <a:pt x="7" y="13"/>
                    <a:pt x="8" y="17"/>
                  </a:cubicBezTo>
                  <a:cubicBezTo>
                    <a:pt x="13" y="30"/>
                    <a:pt x="13" y="30"/>
                    <a:pt x="13" y="30"/>
                  </a:cubicBezTo>
                  <a:cubicBezTo>
                    <a:pt x="16" y="30"/>
                    <a:pt x="16" y="30"/>
                    <a:pt x="16" y="30"/>
                  </a:cubicBezTo>
                  <a:cubicBezTo>
                    <a:pt x="20" y="17"/>
                    <a:pt x="20" y="17"/>
                    <a:pt x="20" y="17"/>
                  </a:cubicBezTo>
                  <a:cubicBezTo>
                    <a:pt x="22" y="13"/>
                    <a:pt x="23" y="9"/>
                    <a:pt x="24" y="6"/>
                  </a:cubicBezTo>
                  <a:cubicBezTo>
                    <a:pt x="24" y="6"/>
                    <a:pt x="24" y="6"/>
                    <a:pt x="24" y="6"/>
                  </a:cubicBezTo>
                  <a:cubicBezTo>
                    <a:pt x="24" y="9"/>
                    <a:pt x="24" y="14"/>
                    <a:pt x="25" y="18"/>
                  </a:cubicBezTo>
                  <a:lnTo>
                    <a:pt x="25" y="30"/>
                  </a:lnTo>
                  <a:close/>
                </a:path>
              </a:pathLst>
            </a:custGeom>
            <a:solidFill>
              <a:srgbClr val="F97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77" name="Freeform 18"/>
            <p:cNvSpPr>
              <a:spLocks noEditPoints="1"/>
            </p:cNvSpPr>
            <p:nvPr/>
          </p:nvSpPr>
          <p:spPr bwMode="auto">
            <a:xfrm>
              <a:off x="1165225" y="6546850"/>
              <a:ext cx="931863" cy="95250"/>
            </a:xfrm>
            <a:custGeom>
              <a:avLst/>
              <a:gdLst>
                <a:gd name="T0" fmla="*/ 287 w 292"/>
                <a:gd name="T1" fmla="*/ 18 h 30"/>
                <a:gd name="T2" fmla="*/ 291 w 292"/>
                <a:gd name="T3" fmla="*/ 10 h 30"/>
                <a:gd name="T4" fmla="*/ 288 w 292"/>
                <a:gd name="T5" fmla="*/ 24 h 30"/>
                <a:gd name="T6" fmla="*/ 271 w 292"/>
                <a:gd name="T7" fmla="*/ 21 h 30"/>
                <a:gd name="T8" fmla="*/ 265 w 292"/>
                <a:gd name="T9" fmla="*/ 12 h 30"/>
                <a:gd name="T10" fmla="*/ 271 w 292"/>
                <a:gd name="T11" fmla="*/ 0 h 30"/>
                <a:gd name="T12" fmla="*/ 255 w 292"/>
                <a:gd name="T13" fmla="*/ 20 h 30"/>
                <a:gd name="T14" fmla="*/ 271 w 292"/>
                <a:gd name="T15" fmla="*/ 29 h 30"/>
                <a:gd name="T16" fmla="*/ 271 w 292"/>
                <a:gd name="T17" fmla="*/ 0 h 30"/>
                <a:gd name="T18" fmla="*/ 247 w 292"/>
                <a:gd name="T19" fmla="*/ 17 h 30"/>
                <a:gd name="T20" fmla="*/ 253 w 292"/>
                <a:gd name="T21" fmla="*/ 9 h 30"/>
                <a:gd name="T22" fmla="*/ 243 w 292"/>
                <a:gd name="T23" fmla="*/ 9 h 30"/>
                <a:gd name="T24" fmla="*/ 234 w 292"/>
                <a:gd name="T25" fmla="*/ 24 h 30"/>
                <a:gd name="T26" fmla="*/ 234 w 292"/>
                <a:gd name="T27" fmla="*/ 23 h 30"/>
                <a:gd name="T28" fmla="*/ 224 w 292"/>
                <a:gd name="T29" fmla="*/ 13 h 30"/>
                <a:gd name="T30" fmla="*/ 222 w 292"/>
                <a:gd name="T31" fmla="*/ 24 h 30"/>
                <a:gd name="T32" fmla="*/ 235 w 292"/>
                <a:gd name="T33" fmla="*/ 29 h 30"/>
                <a:gd name="T34" fmla="*/ 214 w 292"/>
                <a:gd name="T35" fmla="*/ 21 h 30"/>
                <a:gd name="T36" fmla="*/ 209 w 292"/>
                <a:gd name="T37" fmla="*/ 12 h 30"/>
                <a:gd name="T38" fmla="*/ 214 w 292"/>
                <a:gd name="T39" fmla="*/ 0 h 30"/>
                <a:gd name="T40" fmla="*/ 199 w 292"/>
                <a:gd name="T41" fmla="*/ 20 h 30"/>
                <a:gd name="T42" fmla="*/ 214 w 292"/>
                <a:gd name="T43" fmla="*/ 29 h 30"/>
                <a:gd name="T44" fmla="*/ 214 w 292"/>
                <a:gd name="T45" fmla="*/ 0 h 30"/>
                <a:gd name="T46" fmla="*/ 181 w 292"/>
                <a:gd name="T47" fmla="*/ 16 h 30"/>
                <a:gd name="T48" fmla="*/ 194 w 292"/>
                <a:gd name="T49" fmla="*/ 29 h 30"/>
                <a:gd name="T50" fmla="*/ 180 w 292"/>
                <a:gd name="T51" fmla="*/ 13 h 30"/>
                <a:gd name="T52" fmla="*/ 177 w 292"/>
                <a:gd name="T53" fmla="*/ 29 h 30"/>
                <a:gd name="T54" fmla="*/ 159 w 292"/>
                <a:gd name="T55" fmla="*/ 24 h 30"/>
                <a:gd name="T56" fmla="*/ 164 w 292"/>
                <a:gd name="T57" fmla="*/ 9 h 30"/>
                <a:gd name="T58" fmla="*/ 168 w 292"/>
                <a:gd name="T59" fmla="*/ 16 h 30"/>
                <a:gd name="T60" fmla="*/ 168 w 292"/>
                <a:gd name="T61" fmla="*/ 27 h 30"/>
                <a:gd name="T62" fmla="*/ 171 w 292"/>
                <a:gd name="T63" fmla="*/ 25 h 30"/>
                <a:gd name="T64" fmla="*/ 141 w 292"/>
                <a:gd name="T65" fmla="*/ 9 h 30"/>
                <a:gd name="T66" fmla="*/ 146 w 292"/>
                <a:gd name="T67" fmla="*/ 28 h 30"/>
                <a:gd name="T68" fmla="*/ 151 w 292"/>
                <a:gd name="T69" fmla="*/ 27 h 30"/>
                <a:gd name="T70" fmla="*/ 153 w 292"/>
                <a:gd name="T71" fmla="*/ 9 h 30"/>
                <a:gd name="T72" fmla="*/ 122 w 292"/>
                <a:gd name="T73" fmla="*/ 28 h 30"/>
                <a:gd name="T74" fmla="*/ 126 w 292"/>
                <a:gd name="T75" fmla="*/ 8 h 30"/>
                <a:gd name="T76" fmla="*/ 131 w 292"/>
                <a:gd name="T77" fmla="*/ 1 h 30"/>
                <a:gd name="T78" fmla="*/ 129 w 292"/>
                <a:gd name="T79" fmla="*/ 27 h 30"/>
                <a:gd name="T80" fmla="*/ 108 w 292"/>
                <a:gd name="T81" fmla="*/ 29 h 30"/>
                <a:gd name="T82" fmla="*/ 95 w 292"/>
                <a:gd name="T83" fmla="*/ 23 h 30"/>
                <a:gd name="T84" fmla="*/ 95 w 292"/>
                <a:gd name="T85" fmla="*/ 19 h 30"/>
                <a:gd name="T86" fmla="*/ 84 w 292"/>
                <a:gd name="T87" fmla="*/ 11 h 30"/>
                <a:gd name="T88" fmla="*/ 95 w 292"/>
                <a:gd name="T89" fmla="*/ 17 h 30"/>
                <a:gd name="T90" fmla="*/ 95 w 292"/>
                <a:gd name="T91" fmla="*/ 27 h 30"/>
                <a:gd name="T92" fmla="*/ 99 w 292"/>
                <a:gd name="T93" fmla="*/ 17 h 30"/>
                <a:gd name="T94" fmla="*/ 76 w 292"/>
                <a:gd name="T95" fmla="*/ 19 h 30"/>
                <a:gd name="T96" fmla="*/ 64 w 292"/>
                <a:gd name="T97" fmla="*/ 18 h 30"/>
                <a:gd name="T98" fmla="*/ 64 w 292"/>
                <a:gd name="T99" fmla="*/ 26 h 30"/>
                <a:gd name="T100" fmla="*/ 71 w 292"/>
                <a:gd name="T101" fmla="*/ 9 h 30"/>
                <a:gd name="T102" fmla="*/ 61 w 292"/>
                <a:gd name="T103" fmla="*/ 0 h 30"/>
                <a:gd name="T104" fmla="*/ 46 w 292"/>
                <a:gd name="T105" fmla="*/ 27 h 30"/>
                <a:gd name="T106" fmla="*/ 37 w 292"/>
                <a:gd name="T107" fmla="*/ 19 h 30"/>
                <a:gd name="T108" fmla="*/ 28 w 292"/>
                <a:gd name="T109" fmla="*/ 29 h 30"/>
                <a:gd name="T110" fmla="*/ 28 w 292"/>
                <a:gd name="T111" fmla="*/ 29 h 30"/>
                <a:gd name="T112" fmla="*/ 19 w 292"/>
                <a:gd name="T113" fmla="*/ 18 h 30"/>
                <a:gd name="T114" fmla="*/ 15 w 292"/>
                <a:gd name="T115" fmla="*/ 4 h 30"/>
                <a:gd name="T116" fmla="*/ 0 w 292"/>
                <a:gd name="T117" fmla="*/ 16 h 30"/>
                <a:gd name="T118" fmla="*/ 23 w 292"/>
                <a:gd name="T119" fmla="*/ 1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2" h="30">
                  <a:moveTo>
                    <a:pt x="279" y="28"/>
                  </a:moveTo>
                  <a:cubicBezTo>
                    <a:pt x="280" y="29"/>
                    <a:pt x="282" y="30"/>
                    <a:pt x="285" y="30"/>
                  </a:cubicBezTo>
                  <a:cubicBezTo>
                    <a:pt x="289" y="30"/>
                    <a:pt x="292" y="27"/>
                    <a:pt x="292" y="24"/>
                  </a:cubicBezTo>
                  <a:cubicBezTo>
                    <a:pt x="292" y="21"/>
                    <a:pt x="290" y="19"/>
                    <a:pt x="287" y="18"/>
                  </a:cubicBezTo>
                  <a:cubicBezTo>
                    <a:pt x="284" y="17"/>
                    <a:pt x="283" y="16"/>
                    <a:pt x="283" y="14"/>
                  </a:cubicBezTo>
                  <a:cubicBezTo>
                    <a:pt x="283" y="13"/>
                    <a:pt x="284" y="12"/>
                    <a:pt x="286" y="12"/>
                  </a:cubicBezTo>
                  <a:cubicBezTo>
                    <a:pt x="288" y="12"/>
                    <a:pt x="290" y="12"/>
                    <a:pt x="290" y="13"/>
                  </a:cubicBezTo>
                  <a:cubicBezTo>
                    <a:pt x="291" y="10"/>
                    <a:pt x="291" y="10"/>
                    <a:pt x="291" y="10"/>
                  </a:cubicBezTo>
                  <a:cubicBezTo>
                    <a:pt x="290" y="9"/>
                    <a:pt x="288" y="9"/>
                    <a:pt x="286" y="9"/>
                  </a:cubicBezTo>
                  <a:cubicBezTo>
                    <a:pt x="282" y="9"/>
                    <a:pt x="279" y="11"/>
                    <a:pt x="279" y="15"/>
                  </a:cubicBezTo>
                  <a:cubicBezTo>
                    <a:pt x="279" y="17"/>
                    <a:pt x="281" y="19"/>
                    <a:pt x="285" y="20"/>
                  </a:cubicBezTo>
                  <a:cubicBezTo>
                    <a:pt x="287" y="21"/>
                    <a:pt x="288" y="22"/>
                    <a:pt x="288" y="24"/>
                  </a:cubicBezTo>
                  <a:cubicBezTo>
                    <a:pt x="288" y="26"/>
                    <a:pt x="287" y="27"/>
                    <a:pt x="285" y="27"/>
                  </a:cubicBezTo>
                  <a:cubicBezTo>
                    <a:pt x="283" y="27"/>
                    <a:pt x="281" y="26"/>
                    <a:pt x="280" y="26"/>
                  </a:cubicBezTo>
                  <a:lnTo>
                    <a:pt x="279" y="28"/>
                  </a:lnTo>
                  <a:close/>
                  <a:moveTo>
                    <a:pt x="271" y="21"/>
                  </a:moveTo>
                  <a:cubicBezTo>
                    <a:pt x="271" y="21"/>
                    <a:pt x="270" y="22"/>
                    <a:pt x="270" y="22"/>
                  </a:cubicBezTo>
                  <a:cubicBezTo>
                    <a:pt x="270" y="25"/>
                    <a:pt x="267" y="27"/>
                    <a:pt x="265" y="27"/>
                  </a:cubicBezTo>
                  <a:cubicBezTo>
                    <a:pt x="261" y="27"/>
                    <a:pt x="259" y="23"/>
                    <a:pt x="259" y="19"/>
                  </a:cubicBezTo>
                  <a:cubicBezTo>
                    <a:pt x="259" y="15"/>
                    <a:pt x="261" y="12"/>
                    <a:pt x="265" y="12"/>
                  </a:cubicBezTo>
                  <a:cubicBezTo>
                    <a:pt x="268" y="12"/>
                    <a:pt x="270" y="14"/>
                    <a:pt x="270" y="16"/>
                  </a:cubicBezTo>
                  <a:cubicBezTo>
                    <a:pt x="270" y="16"/>
                    <a:pt x="271" y="17"/>
                    <a:pt x="271" y="17"/>
                  </a:cubicBezTo>
                  <a:lnTo>
                    <a:pt x="271" y="21"/>
                  </a:lnTo>
                  <a:close/>
                  <a:moveTo>
                    <a:pt x="271" y="0"/>
                  </a:moveTo>
                  <a:cubicBezTo>
                    <a:pt x="271" y="12"/>
                    <a:pt x="271" y="12"/>
                    <a:pt x="271" y="12"/>
                  </a:cubicBezTo>
                  <a:cubicBezTo>
                    <a:pt x="270" y="12"/>
                    <a:pt x="270" y="12"/>
                    <a:pt x="270" y="12"/>
                  </a:cubicBezTo>
                  <a:cubicBezTo>
                    <a:pt x="270" y="10"/>
                    <a:pt x="267" y="9"/>
                    <a:pt x="264" y="9"/>
                  </a:cubicBezTo>
                  <a:cubicBezTo>
                    <a:pt x="260" y="9"/>
                    <a:pt x="255" y="13"/>
                    <a:pt x="255" y="20"/>
                  </a:cubicBezTo>
                  <a:cubicBezTo>
                    <a:pt x="255" y="26"/>
                    <a:pt x="259" y="30"/>
                    <a:pt x="264" y="30"/>
                  </a:cubicBezTo>
                  <a:cubicBezTo>
                    <a:pt x="267" y="30"/>
                    <a:pt x="270" y="28"/>
                    <a:pt x="271" y="26"/>
                  </a:cubicBezTo>
                  <a:cubicBezTo>
                    <a:pt x="271" y="26"/>
                    <a:pt x="271" y="26"/>
                    <a:pt x="271" y="26"/>
                  </a:cubicBezTo>
                  <a:cubicBezTo>
                    <a:pt x="271" y="29"/>
                    <a:pt x="271" y="29"/>
                    <a:pt x="271" y="29"/>
                  </a:cubicBezTo>
                  <a:cubicBezTo>
                    <a:pt x="274" y="29"/>
                    <a:pt x="274" y="29"/>
                    <a:pt x="274" y="29"/>
                  </a:cubicBezTo>
                  <a:cubicBezTo>
                    <a:pt x="274" y="28"/>
                    <a:pt x="274" y="26"/>
                    <a:pt x="274" y="24"/>
                  </a:cubicBezTo>
                  <a:cubicBezTo>
                    <a:pt x="274" y="0"/>
                    <a:pt x="274" y="0"/>
                    <a:pt x="274" y="0"/>
                  </a:cubicBezTo>
                  <a:lnTo>
                    <a:pt x="271" y="0"/>
                  </a:lnTo>
                  <a:close/>
                  <a:moveTo>
                    <a:pt x="244" y="29"/>
                  </a:moveTo>
                  <a:cubicBezTo>
                    <a:pt x="247" y="29"/>
                    <a:pt x="247" y="29"/>
                    <a:pt x="247" y="29"/>
                  </a:cubicBezTo>
                  <a:cubicBezTo>
                    <a:pt x="247" y="19"/>
                    <a:pt x="247" y="19"/>
                    <a:pt x="247" y="19"/>
                  </a:cubicBezTo>
                  <a:cubicBezTo>
                    <a:pt x="247" y="18"/>
                    <a:pt x="247" y="17"/>
                    <a:pt x="247" y="17"/>
                  </a:cubicBezTo>
                  <a:cubicBezTo>
                    <a:pt x="248" y="14"/>
                    <a:pt x="250" y="12"/>
                    <a:pt x="252" y="12"/>
                  </a:cubicBezTo>
                  <a:cubicBezTo>
                    <a:pt x="253" y="12"/>
                    <a:pt x="253" y="12"/>
                    <a:pt x="254" y="12"/>
                  </a:cubicBezTo>
                  <a:cubicBezTo>
                    <a:pt x="254" y="9"/>
                    <a:pt x="254" y="9"/>
                    <a:pt x="254" y="9"/>
                  </a:cubicBezTo>
                  <a:cubicBezTo>
                    <a:pt x="253" y="9"/>
                    <a:pt x="253" y="9"/>
                    <a:pt x="253" y="9"/>
                  </a:cubicBezTo>
                  <a:cubicBezTo>
                    <a:pt x="250" y="9"/>
                    <a:pt x="248" y="11"/>
                    <a:pt x="247" y="13"/>
                  </a:cubicBezTo>
                  <a:cubicBezTo>
                    <a:pt x="247" y="13"/>
                    <a:pt x="247" y="13"/>
                    <a:pt x="247" y="13"/>
                  </a:cubicBezTo>
                  <a:cubicBezTo>
                    <a:pt x="247" y="9"/>
                    <a:pt x="247" y="9"/>
                    <a:pt x="247" y="9"/>
                  </a:cubicBezTo>
                  <a:cubicBezTo>
                    <a:pt x="243" y="9"/>
                    <a:pt x="243" y="9"/>
                    <a:pt x="243" y="9"/>
                  </a:cubicBezTo>
                  <a:cubicBezTo>
                    <a:pt x="244" y="11"/>
                    <a:pt x="244" y="13"/>
                    <a:pt x="244" y="16"/>
                  </a:cubicBezTo>
                  <a:lnTo>
                    <a:pt x="244" y="29"/>
                  </a:lnTo>
                  <a:close/>
                  <a:moveTo>
                    <a:pt x="234" y="23"/>
                  </a:moveTo>
                  <a:cubicBezTo>
                    <a:pt x="234" y="23"/>
                    <a:pt x="234" y="23"/>
                    <a:pt x="234" y="24"/>
                  </a:cubicBezTo>
                  <a:cubicBezTo>
                    <a:pt x="233" y="25"/>
                    <a:pt x="232" y="27"/>
                    <a:pt x="229" y="27"/>
                  </a:cubicBezTo>
                  <a:cubicBezTo>
                    <a:pt x="227" y="27"/>
                    <a:pt x="226" y="26"/>
                    <a:pt x="226" y="24"/>
                  </a:cubicBezTo>
                  <a:cubicBezTo>
                    <a:pt x="226" y="20"/>
                    <a:pt x="230" y="19"/>
                    <a:pt x="234" y="19"/>
                  </a:cubicBezTo>
                  <a:lnTo>
                    <a:pt x="234" y="23"/>
                  </a:lnTo>
                  <a:close/>
                  <a:moveTo>
                    <a:pt x="238" y="17"/>
                  </a:moveTo>
                  <a:cubicBezTo>
                    <a:pt x="238" y="13"/>
                    <a:pt x="236" y="9"/>
                    <a:pt x="230" y="9"/>
                  </a:cubicBezTo>
                  <a:cubicBezTo>
                    <a:pt x="228" y="9"/>
                    <a:pt x="225" y="10"/>
                    <a:pt x="223" y="11"/>
                  </a:cubicBezTo>
                  <a:cubicBezTo>
                    <a:pt x="224" y="13"/>
                    <a:pt x="224" y="13"/>
                    <a:pt x="224" y="13"/>
                  </a:cubicBezTo>
                  <a:cubicBezTo>
                    <a:pt x="226" y="12"/>
                    <a:pt x="228" y="12"/>
                    <a:pt x="230" y="12"/>
                  </a:cubicBezTo>
                  <a:cubicBezTo>
                    <a:pt x="234" y="11"/>
                    <a:pt x="234" y="15"/>
                    <a:pt x="234" y="16"/>
                  </a:cubicBezTo>
                  <a:cubicBezTo>
                    <a:pt x="234" y="17"/>
                    <a:pt x="234" y="17"/>
                    <a:pt x="234" y="17"/>
                  </a:cubicBezTo>
                  <a:cubicBezTo>
                    <a:pt x="226" y="16"/>
                    <a:pt x="222" y="19"/>
                    <a:pt x="222" y="24"/>
                  </a:cubicBezTo>
                  <a:cubicBezTo>
                    <a:pt x="222" y="27"/>
                    <a:pt x="224" y="30"/>
                    <a:pt x="228" y="30"/>
                  </a:cubicBezTo>
                  <a:cubicBezTo>
                    <a:pt x="231" y="30"/>
                    <a:pt x="233" y="28"/>
                    <a:pt x="234" y="27"/>
                  </a:cubicBezTo>
                  <a:cubicBezTo>
                    <a:pt x="234" y="27"/>
                    <a:pt x="234" y="27"/>
                    <a:pt x="234" y="27"/>
                  </a:cubicBezTo>
                  <a:cubicBezTo>
                    <a:pt x="235" y="29"/>
                    <a:pt x="235" y="29"/>
                    <a:pt x="235" y="29"/>
                  </a:cubicBezTo>
                  <a:cubicBezTo>
                    <a:pt x="238" y="29"/>
                    <a:pt x="238" y="29"/>
                    <a:pt x="238" y="29"/>
                  </a:cubicBezTo>
                  <a:cubicBezTo>
                    <a:pt x="238" y="28"/>
                    <a:pt x="238" y="26"/>
                    <a:pt x="238" y="25"/>
                  </a:cubicBezTo>
                  <a:lnTo>
                    <a:pt x="238" y="17"/>
                  </a:lnTo>
                  <a:close/>
                  <a:moveTo>
                    <a:pt x="214" y="21"/>
                  </a:moveTo>
                  <a:cubicBezTo>
                    <a:pt x="214" y="21"/>
                    <a:pt x="214" y="22"/>
                    <a:pt x="214" y="22"/>
                  </a:cubicBezTo>
                  <a:cubicBezTo>
                    <a:pt x="213" y="25"/>
                    <a:pt x="211" y="27"/>
                    <a:pt x="208" y="27"/>
                  </a:cubicBezTo>
                  <a:cubicBezTo>
                    <a:pt x="205" y="27"/>
                    <a:pt x="202" y="23"/>
                    <a:pt x="202" y="19"/>
                  </a:cubicBezTo>
                  <a:cubicBezTo>
                    <a:pt x="202" y="15"/>
                    <a:pt x="205" y="12"/>
                    <a:pt x="209" y="12"/>
                  </a:cubicBezTo>
                  <a:cubicBezTo>
                    <a:pt x="211" y="12"/>
                    <a:pt x="213" y="14"/>
                    <a:pt x="214" y="16"/>
                  </a:cubicBezTo>
                  <a:cubicBezTo>
                    <a:pt x="214" y="16"/>
                    <a:pt x="214" y="17"/>
                    <a:pt x="214" y="17"/>
                  </a:cubicBezTo>
                  <a:lnTo>
                    <a:pt x="214" y="21"/>
                  </a:lnTo>
                  <a:close/>
                  <a:moveTo>
                    <a:pt x="214" y="0"/>
                  </a:moveTo>
                  <a:cubicBezTo>
                    <a:pt x="214" y="12"/>
                    <a:pt x="214" y="12"/>
                    <a:pt x="214" y="12"/>
                  </a:cubicBezTo>
                  <a:cubicBezTo>
                    <a:pt x="214" y="12"/>
                    <a:pt x="214" y="12"/>
                    <a:pt x="214" y="12"/>
                  </a:cubicBezTo>
                  <a:cubicBezTo>
                    <a:pt x="213" y="10"/>
                    <a:pt x="211" y="9"/>
                    <a:pt x="208" y="9"/>
                  </a:cubicBezTo>
                  <a:cubicBezTo>
                    <a:pt x="203" y="9"/>
                    <a:pt x="199" y="13"/>
                    <a:pt x="199" y="20"/>
                  </a:cubicBezTo>
                  <a:cubicBezTo>
                    <a:pt x="199" y="26"/>
                    <a:pt x="203" y="30"/>
                    <a:pt x="207" y="30"/>
                  </a:cubicBezTo>
                  <a:cubicBezTo>
                    <a:pt x="211" y="30"/>
                    <a:pt x="213" y="28"/>
                    <a:pt x="214" y="26"/>
                  </a:cubicBezTo>
                  <a:cubicBezTo>
                    <a:pt x="214" y="26"/>
                    <a:pt x="214" y="26"/>
                    <a:pt x="214" y="26"/>
                  </a:cubicBezTo>
                  <a:cubicBezTo>
                    <a:pt x="214" y="29"/>
                    <a:pt x="214" y="29"/>
                    <a:pt x="214" y="29"/>
                  </a:cubicBezTo>
                  <a:cubicBezTo>
                    <a:pt x="218" y="29"/>
                    <a:pt x="218" y="29"/>
                    <a:pt x="218" y="29"/>
                  </a:cubicBezTo>
                  <a:cubicBezTo>
                    <a:pt x="218" y="28"/>
                    <a:pt x="218" y="26"/>
                    <a:pt x="218" y="24"/>
                  </a:cubicBezTo>
                  <a:cubicBezTo>
                    <a:pt x="218" y="0"/>
                    <a:pt x="218" y="0"/>
                    <a:pt x="218" y="0"/>
                  </a:cubicBezTo>
                  <a:lnTo>
                    <a:pt x="214" y="0"/>
                  </a:lnTo>
                  <a:close/>
                  <a:moveTo>
                    <a:pt x="177" y="29"/>
                  </a:moveTo>
                  <a:cubicBezTo>
                    <a:pt x="181" y="29"/>
                    <a:pt x="181" y="29"/>
                    <a:pt x="181" y="29"/>
                  </a:cubicBezTo>
                  <a:cubicBezTo>
                    <a:pt x="181" y="17"/>
                    <a:pt x="181" y="17"/>
                    <a:pt x="181" y="17"/>
                  </a:cubicBezTo>
                  <a:cubicBezTo>
                    <a:pt x="181" y="17"/>
                    <a:pt x="181" y="16"/>
                    <a:pt x="181" y="16"/>
                  </a:cubicBezTo>
                  <a:cubicBezTo>
                    <a:pt x="182" y="14"/>
                    <a:pt x="184" y="12"/>
                    <a:pt x="186" y="12"/>
                  </a:cubicBezTo>
                  <a:cubicBezTo>
                    <a:pt x="189" y="12"/>
                    <a:pt x="191" y="15"/>
                    <a:pt x="191" y="18"/>
                  </a:cubicBezTo>
                  <a:cubicBezTo>
                    <a:pt x="191" y="29"/>
                    <a:pt x="191" y="29"/>
                    <a:pt x="191" y="29"/>
                  </a:cubicBezTo>
                  <a:cubicBezTo>
                    <a:pt x="194" y="29"/>
                    <a:pt x="194" y="29"/>
                    <a:pt x="194" y="29"/>
                  </a:cubicBezTo>
                  <a:cubicBezTo>
                    <a:pt x="194" y="17"/>
                    <a:pt x="194" y="17"/>
                    <a:pt x="194" y="17"/>
                  </a:cubicBezTo>
                  <a:cubicBezTo>
                    <a:pt x="194" y="10"/>
                    <a:pt x="190" y="9"/>
                    <a:pt x="187" y="9"/>
                  </a:cubicBezTo>
                  <a:cubicBezTo>
                    <a:pt x="184" y="9"/>
                    <a:pt x="182" y="11"/>
                    <a:pt x="181" y="13"/>
                  </a:cubicBezTo>
                  <a:cubicBezTo>
                    <a:pt x="180" y="13"/>
                    <a:pt x="180" y="13"/>
                    <a:pt x="180" y="13"/>
                  </a:cubicBezTo>
                  <a:cubicBezTo>
                    <a:pt x="180" y="9"/>
                    <a:pt x="180" y="9"/>
                    <a:pt x="180" y="9"/>
                  </a:cubicBezTo>
                  <a:cubicBezTo>
                    <a:pt x="177" y="9"/>
                    <a:pt x="177" y="9"/>
                    <a:pt x="177" y="9"/>
                  </a:cubicBezTo>
                  <a:cubicBezTo>
                    <a:pt x="177" y="11"/>
                    <a:pt x="177" y="13"/>
                    <a:pt x="177" y="15"/>
                  </a:cubicBezTo>
                  <a:lnTo>
                    <a:pt x="177" y="29"/>
                  </a:lnTo>
                  <a:close/>
                  <a:moveTo>
                    <a:pt x="168" y="23"/>
                  </a:moveTo>
                  <a:cubicBezTo>
                    <a:pt x="168" y="23"/>
                    <a:pt x="168" y="23"/>
                    <a:pt x="168" y="24"/>
                  </a:cubicBezTo>
                  <a:cubicBezTo>
                    <a:pt x="167" y="25"/>
                    <a:pt x="165" y="27"/>
                    <a:pt x="163" y="27"/>
                  </a:cubicBezTo>
                  <a:cubicBezTo>
                    <a:pt x="161" y="27"/>
                    <a:pt x="159" y="26"/>
                    <a:pt x="159" y="24"/>
                  </a:cubicBezTo>
                  <a:cubicBezTo>
                    <a:pt x="159" y="20"/>
                    <a:pt x="164" y="19"/>
                    <a:pt x="168" y="19"/>
                  </a:cubicBezTo>
                  <a:lnTo>
                    <a:pt x="168" y="23"/>
                  </a:lnTo>
                  <a:close/>
                  <a:moveTo>
                    <a:pt x="171" y="17"/>
                  </a:moveTo>
                  <a:cubicBezTo>
                    <a:pt x="171" y="13"/>
                    <a:pt x="170" y="9"/>
                    <a:pt x="164" y="9"/>
                  </a:cubicBezTo>
                  <a:cubicBezTo>
                    <a:pt x="161" y="9"/>
                    <a:pt x="159" y="10"/>
                    <a:pt x="157" y="11"/>
                  </a:cubicBezTo>
                  <a:cubicBezTo>
                    <a:pt x="158" y="13"/>
                    <a:pt x="158" y="13"/>
                    <a:pt x="158" y="13"/>
                  </a:cubicBezTo>
                  <a:cubicBezTo>
                    <a:pt x="159" y="12"/>
                    <a:pt x="161" y="12"/>
                    <a:pt x="163" y="12"/>
                  </a:cubicBezTo>
                  <a:cubicBezTo>
                    <a:pt x="167" y="11"/>
                    <a:pt x="168" y="15"/>
                    <a:pt x="168" y="16"/>
                  </a:cubicBezTo>
                  <a:cubicBezTo>
                    <a:pt x="168" y="17"/>
                    <a:pt x="168" y="17"/>
                    <a:pt x="168" y="17"/>
                  </a:cubicBezTo>
                  <a:cubicBezTo>
                    <a:pt x="160" y="16"/>
                    <a:pt x="156" y="19"/>
                    <a:pt x="156" y="24"/>
                  </a:cubicBezTo>
                  <a:cubicBezTo>
                    <a:pt x="156" y="27"/>
                    <a:pt x="158" y="30"/>
                    <a:pt x="162" y="30"/>
                  </a:cubicBezTo>
                  <a:cubicBezTo>
                    <a:pt x="165" y="30"/>
                    <a:pt x="167" y="28"/>
                    <a:pt x="168" y="27"/>
                  </a:cubicBezTo>
                  <a:cubicBezTo>
                    <a:pt x="168" y="27"/>
                    <a:pt x="168" y="27"/>
                    <a:pt x="168" y="27"/>
                  </a:cubicBezTo>
                  <a:cubicBezTo>
                    <a:pt x="168" y="29"/>
                    <a:pt x="168" y="29"/>
                    <a:pt x="168" y="29"/>
                  </a:cubicBezTo>
                  <a:cubicBezTo>
                    <a:pt x="172" y="29"/>
                    <a:pt x="172" y="29"/>
                    <a:pt x="172" y="29"/>
                  </a:cubicBezTo>
                  <a:cubicBezTo>
                    <a:pt x="171" y="28"/>
                    <a:pt x="171" y="26"/>
                    <a:pt x="171" y="25"/>
                  </a:cubicBezTo>
                  <a:lnTo>
                    <a:pt x="171" y="17"/>
                  </a:lnTo>
                  <a:close/>
                  <a:moveTo>
                    <a:pt x="144" y="5"/>
                  </a:moveTo>
                  <a:cubicBezTo>
                    <a:pt x="144" y="9"/>
                    <a:pt x="144" y="9"/>
                    <a:pt x="144" y="9"/>
                  </a:cubicBezTo>
                  <a:cubicBezTo>
                    <a:pt x="141" y="9"/>
                    <a:pt x="141" y="9"/>
                    <a:pt x="141" y="9"/>
                  </a:cubicBezTo>
                  <a:cubicBezTo>
                    <a:pt x="141" y="12"/>
                    <a:pt x="141" y="12"/>
                    <a:pt x="141" y="12"/>
                  </a:cubicBezTo>
                  <a:cubicBezTo>
                    <a:pt x="144" y="12"/>
                    <a:pt x="144" y="12"/>
                    <a:pt x="144" y="12"/>
                  </a:cubicBezTo>
                  <a:cubicBezTo>
                    <a:pt x="144" y="23"/>
                    <a:pt x="144" y="23"/>
                    <a:pt x="144" y="23"/>
                  </a:cubicBezTo>
                  <a:cubicBezTo>
                    <a:pt x="144" y="25"/>
                    <a:pt x="145" y="27"/>
                    <a:pt x="146" y="28"/>
                  </a:cubicBezTo>
                  <a:cubicBezTo>
                    <a:pt x="147" y="29"/>
                    <a:pt x="148" y="30"/>
                    <a:pt x="150" y="30"/>
                  </a:cubicBezTo>
                  <a:cubicBezTo>
                    <a:pt x="151" y="30"/>
                    <a:pt x="152" y="30"/>
                    <a:pt x="153" y="29"/>
                  </a:cubicBezTo>
                  <a:cubicBezTo>
                    <a:pt x="153" y="27"/>
                    <a:pt x="153" y="27"/>
                    <a:pt x="153" y="27"/>
                  </a:cubicBezTo>
                  <a:cubicBezTo>
                    <a:pt x="152" y="27"/>
                    <a:pt x="152" y="27"/>
                    <a:pt x="151" y="27"/>
                  </a:cubicBezTo>
                  <a:cubicBezTo>
                    <a:pt x="149" y="27"/>
                    <a:pt x="148" y="25"/>
                    <a:pt x="148" y="23"/>
                  </a:cubicBezTo>
                  <a:cubicBezTo>
                    <a:pt x="148" y="12"/>
                    <a:pt x="148" y="12"/>
                    <a:pt x="148" y="12"/>
                  </a:cubicBezTo>
                  <a:cubicBezTo>
                    <a:pt x="153" y="12"/>
                    <a:pt x="153" y="12"/>
                    <a:pt x="153" y="12"/>
                  </a:cubicBezTo>
                  <a:cubicBezTo>
                    <a:pt x="153" y="9"/>
                    <a:pt x="153" y="9"/>
                    <a:pt x="153" y="9"/>
                  </a:cubicBezTo>
                  <a:cubicBezTo>
                    <a:pt x="148" y="9"/>
                    <a:pt x="148" y="9"/>
                    <a:pt x="148" y="9"/>
                  </a:cubicBezTo>
                  <a:cubicBezTo>
                    <a:pt x="148" y="4"/>
                    <a:pt x="148" y="4"/>
                    <a:pt x="148" y="4"/>
                  </a:cubicBezTo>
                  <a:lnTo>
                    <a:pt x="144" y="5"/>
                  </a:lnTo>
                  <a:close/>
                  <a:moveTo>
                    <a:pt x="122" y="28"/>
                  </a:moveTo>
                  <a:cubicBezTo>
                    <a:pt x="123" y="29"/>
                    <a:pt x="126" y="30"/>
                    <a:pt x="129" y="30"/>
                  </a:cubicBezTo>
                  <a:cubicBezTo>
                    <a:pt x="136" y="30"/>
                    <a:pt x="139" y="26"/>
                    <a:pt x="139" y="22"/>
                  </a:cubicBezTo>
                  <a:cubicBezTo>
                    <a:pt x="139" y="18"/>
                    <a:pt x="136" y="15"/>
                    <a:pt x="132" y="13"/>
                  </a:cubicBezTo>
                  <a:cubicBezTo>
                    <a:pt x="128" y="12"/>
                    <a:pt x="126" y="11"/>
                    <a:pt x="126" y="8"/>
                  </a:cubicBezTo>
                  <a:cubicBezTo>
                    <a:pt x="126" y="6"/>
                    <a:pt x="128" y="4"/>
                    <a:pt x="131" y="4"/>
                  </a:cubicBezTo>
                  <a:cubicBezTo>
                    <a:pt x="134" y="4"/>
                    <a:pt x="136" y="5"/>
                    <a:pt x="137" y="5"/>
                  </a:cubicBezTo>
                  <a:cubicBezTo>
                    <a:pt x="138" y="2"/>
                    <a:pt x="138" y="2"/>
                    <a:pt x="138" y="2"/>
                  </a:cubicBezTo>
                  <a:cubicBezTo>
                    <a:pt x="136" y="2"/>
                    <a:pt x="134" y="1"/>
                    <a:pt x="131" y="1"/>
                  </a:cubicBezTo>
                  <a:cubicBezTo>
                    <a:pt x="126" y="1"/>
                    <a:pt x="122" y="4"/>
                    <a:pt x="122" y="8"/>
                  </a:cubicBezTo>
                  <a:cubicBezTo>
                    <a:pt x="122" y="12"/>
                    <a:pt x="125" y="15"/>
                    <a:pt x="130" y="16"/>
                  </a:cubicBezTo>
                  <a:cubicBezTo>
                    <a:pt x="134" y="18"/>
                    <a:pt x="135" y="19"/>
                    <a:pt x="135" y="22"/>
                  </a:cubicBezTo>
                  <a:cubicBezTo>
                    <a:pt x="135" y="25"/>
                    <a:pt x="133" y="27"/>
                    <a:pt x="129" y="27"/>
                  </a:cubicBezTo>
                  <a:cubicBezTo>
                    <a:pt x="127" y="27"/>
                    <a:pt x="124" y="26"/>
                    <a:pt x="123" y="25"/>
                  </a:cubicBezTo>
                  <a:lnTo>
                    <a:pt x="122" y="28"/>
                  </a:lnTo>
                  <a:close/>
                  <a:moveTo>
                    <a:pt x="105" y="29"/>
                  </a:moveTo>
                  <a:cubicBezTo>
                    <a:pt x="108" y="29"/>
                    <a:pt x="108" y="29"/>
                    <a:pt x="108" y="29"/>
                  </a:cubicBezTo>
                  <a:cubicBezTo>
                    <a:pt x="108" y="0"/>
                    <a:pt x="108" y="0"/>
                    <a:pt x="108" y="0"/>
                  </a:cubicBezTo>
                  <a:cubicBezTo>
                    <a:pt x="105" y="0"/>
                    <a:pt x="105" y="0"/>
                    <a:pt x="105" y="0"/>
                  </a:cubicBezTo>
                  <a:lnTo>
                    <a:pt x="105" y="29"/>
                  </a:lnTo>
                  <a:close/>
                  <a:moveTo>
                    <a:pt x="95" y="23"/>
                  </a:moveTo>
                  <a:cubicBezTo>
                    <a:pt x="95" y="23"/>
                    <a:pt x="95" y="23"/>
                    <a:pt x="95" y="24"/>
                  </a:cubicBezTo>
                  <a:cubicBezTo>
                    <a:pt x="94" y="25"/>
                    <a:pt x="93" y="27"/>
                    <a:pt x="90" y="27"/>
                  </a:cubicBezTo>
                  <a:cubicBezTo>
                    <a:pt x="88" y="27"/>
                    <a:pt x="87" y="26"/>
                    <a:pt x="87" y="24"/>
                  </a:cubicBezTo>
                  <a:cubicBezTo>
                    <a:pt x="87" y="20"/>
                    <a:pt x="91" y="19"/>
                    <a:pt x="95" y="19"/>
                  </a:cubicBezTo>
                  <a:lnTo>
                    <a:pt x="95" y="23"/>
                  </a:lnTo>
                  <a:close/>
                  <a:moveTo>
                    <a:pt x="99" y="17"/>
                  </a:moveTo>
                  <a:cubicBezTo>
                    <a:pt x="99" y="13"/>
                    <a:pt x="97" y="9"/>
                    <a:pt x="91" y="9"/>
                  </a:cubicBezTo>
                  <a:cubicBezTo>
                    <a:pt x="88" y="9"/>
                    <a:pt x="86" y="10"/>
                    <a:pt x="84" y="11"/>
                  </a:cubicBezTo>
                  <a:cubicBezTo>
                    <a:pt x="85" y="13"/>
                    <a:pt x="85" y="13"/>
                    <a:pt x="85" y="13"/>
                  </a:cubicBezTo>
                  <a:cubicBezTo>
                    <a:pt x="87" y="12"/>
                    <a:pt x="89" y="12"/>
                    <a:pt x="90" y="12"/>
                  </a:cubicBezTo>
                  <a:cubicBezTo>
                    <a:pt x="95" y="11"/>
                    <a:pt x="95" y="15"/>
                    <a:pt x="95" y="16"/>
                  </a:cubicBezTo>
                  <a:cubicBezTo>
                    <a:pt x="95" y="17"/>
                    <a:pt x="95" y="17"/>
                    <a:pt x="95" y="17"/>
                  </a:cubicBezTo>
                  <a:cubicBezTo>
                    <a:pt x="87" y="16"/>
                    <a:pt x="83" y="19"/>
                    <a:pt x="83" y="24"/>
                  </a:cubicBezTo>
                  <a:cubicBezTo>
                    <a:pt x="83" y="27"/>
                    <a:pt x="85" y="30"/>
                    <a:pt x="89" y="30"/>
                  </a:cubicBezTo>
                  <a:cubicBezTo>
                    <a:pt x="92" y="30"/>
                    <a:pt x="94" y="28"/>
                    <a:pt x="95" y="27"/>
                  </a:cubicBezTo>
                  <a:cubicBezTo>
                    <a:pt x="95" y="27"/>
                    <a:pt x="95" y="27"/>
                    <a:pt x="95" y="27"/>
                  </a:cubicBezTo>
                  <a:cubicBezTo>
                    <a:pt x="96" y="29"/>
                    <a:pt x="96" y="29"/>
                    <a:pt x="96" y="29"/>
                  </a:cubicBezTo>
                  <a:cubicBezTo>
                    <a:pt x="99" y="29"/>
                    <a:pt x="99" y="29"/>
                    <a:pt x="99" y="29"/>
                  </a:cubicBezTo>
                  <a:cubicBezTo>
                    <a:pt x="99" y="28"/>
                    <a:pt x="99" y="26"/>
                    <a:pt x="99" y="25"/>
                  </a:cubicBezTo>
                  <a:lnTo>
                    <a:pt x="99" y="17"/>
                  </a:lnTo>
                  <a:close/>
                  <a:moveTo>
                    <a:pt x="64" y="18"/>
                  </a:moveTo>
                  <a:cubicBezTo>
                    <a:pt x="64" y="17"/>
                    <a:pt x="65" y="17"/>
                    <a:pt x="65" y="16"/>
                  </a:cubicBezTo>
                  <a:cubicBezTo>
                    <a:pt x="65" y="13"/>
                    <a:pt x="68" y="12"/>
                    <a:pt x="70" y="12"/>
                  </a:cubicBezTo>
                  <a:cubicBezTo>
                    <a:pt x="74" y="12"/>
                    <a:pt x="76" y="15"/>
                    <a:pt x="76" y="19"/>
                  </a:cubicBezTo>
                  <a:cubicBezTo>
                    <a:pt x="76" y="24"/>
                    <a:pt x="74" y="27"/>
                    <a:pt x="70" y="27"/>
                  </a:cubicBezTo>
                  <a:cubicBezTo>
                    <a:pt x="67" y="27"/>
                    <a:pt x="65" y="25"/>
                    <a:pt x="65" y="23"/>
                  </a:cubicBezTo>
                  <a:cubicBezTo>
                    <a:pt x="65" y="22"/>
                    <a:pt x="64" y="22"/>
                    <a:pt x="64" y="21"/>
                  </a:cubicBezTo>
                  <a:lnTo>
                    <a:pt x="64" y="18"/>
                  </a:lnTo>
                  <a:close/>
                  <a:moveTo>
                    <a:pt x="61" y="24"/>
                  </a:moveTo>
                  <a:cubicBezTo>
                    <a:pt x="61" y="26"/>
                    <a:pt x="61" y="28"/>
                    <a:pt x="61" y="29"/>
                  </a:cubicBezTo>
                  <a:cubicBezTo>
                    <a:pt x="64" y="29"/>
                    <a:pt x="64" y="29"/>
                    <a:pt x="64" y="29"/>
                  </a:cubicBezTo>
                  <a:cubicBezTo>
                    <a:pt x="64" y="26"/>
                    <a:pt x="64" y="26"/>
                    <a:pt x="64" y="26"/>
                  </a:cubicBezTo>
                  <a:cubicBezTo>
                    <a:pt x="64" y="26"/>
                    <a:pt x="64" y="26"/>
                    <a:pt x="64" y="26"/>
                  </a:cubicBezTo>
                  <a:cubicBezTo>
                    <a:pt x="66" y="29"/>
                    <a:pt x="68" y="30"/>
                    <a:pt x="71" y="30"/>
                  </a:cubicBezTo>
                  <a:cubicBezTo>
                    <a:pt x="75" y="30"/>
                    <a:pt x="80" y="26"/>
                    <a:pt x="80" y="19"/>
                  </a:cubicBezTo>
                  <a:cubicBezTo>
                    <a:pt x="80" y="13"/>
                    <a:pt x="76" y="9"/>
                    <a:pt x="71" y="9"/>
                  </a:cubicBezTo>
                  <a:cubicBezTo>
                    <a:pt x="68" y="9"/>
                    <a:pt x="66" y="10"/>
                    <a:pt x="65" y="12"/>
                  </a:cubicBezTo>
                  <a:cubicBezTo>
                    <a:pt x="64" y="12"/>
                    <a:pt x="64" y="12"/>
                    <a:pt x="64" y="12"/>
                  </a:cubicBezTo>
                  <a:cubicBezTo>
                    <a:pt x="64" y="0"/>
                    <a:pt x="64" y="0"/>
                    <a:pt x="64" y="0"/>
                  </a:cubicBezTo>
                  <a:cubicBezTo>
                    <a:pt x="61" y="0"/>
                    <a:pt x="61" y="0"/>
                    <a:pt x="61" y="0"/>
                  </a:cubicBezTo>
                  <a:lnTo>
                    <a:pt x="61" y="24"/>
                  </a:lnTo>
                  <a:close/>
                  <a:moveTo>
                    <a:pt x="47" y="12"/>
                  </a:moveTo>
                  <a:cubicBezTo>
                    <a:pt x="51" y="12"/>
                    <a:pt x="53" y="16"/>
                    <a:pt x="53" y="19"/>
                  </a:cubicBezTo>
                  <a:cubicBezTo>
                    <a:pt x="53" y="24"/>
                    <a:pt x="50" y="27"/>
                    <a:pt x="46" y="27"/>
                  </a:cubicBezTo>
                  <a:cubicBezTo>
                    <a:pt x="43" y="27"/>
                    <a:pt x="40" y="24"/>
                    <a:pt x="40" y="19"/>
                  </a:cubicBezTo>
                  <a:cubicBezTo>
                    <a:pt x="40" y="16"/>
                    <a:pt x="42" y="12"/>
                    <a:pt x="47" y="12"/>
                  </a:cubicBezTo>
                  <a:moveTo>
                    <a:pt x="47" y="9"/>
                  </a:moveTo>
                  <a:cubicBezTo>
                    <a:pt x="41" y="9"/>
                    <a:pt x="37" y="13"/>
                    <a:pt x="37" y="19"/>
                  </a:cubicBezTo>
                  <a:cubicBezTo>
                    <a:pt x="37" y="26"/>
                    <a:pt x="41" y="30"/>
                    <a:pt x="46" y="30"/>
                  </a:cubicBezTo>
                  <a:cubicBezTo>
                    <a:pt x="51" y="30"/>
                    <a:pt x="56" y="27"/>
                    <a:pt x="56" y="19"/>
                  </a:cubicBezTo>
                  <a:cubicBezTo>
                    <a:pt x="56" y="13"/>
                    <a:pt x="52" y="9"/>
                    <a:pt x="47" y="9"/>
                  </a:cubicBezTo>
                  <a:moveTo>
                    <a:pt x="28" y="29"/>
                  </a:moveTo>
                  <a:cubicBezTo>
                    <a:pt x="32" y="29"/>
                    <a:pt x="32" y="29"/>
                    <a:pt x="32" y="29"/>
                  </a:cubicBezTo>
                  <a:cubicBezTo>
                    <a:pt x="32" y="0"/>
                    <a:pt x="32" y="0"/>
                    <a:pt x="32" y="0"/>
                  </a:cubicBezTo>
                  <a:cubicBezTo>
                    <a:pt x="28" y="0"/>
                    <a:pt x="28" y="0"/>
                    <a:pt x="28" y="0"/>
                  </a:cubicBezTo>
                  <a:lnTo>
                    <a:pt x="28" y="29"/>
                  </a:lnTo>
                  <a:close/>
                  <a:moveTo>
                    <a:pt x="23" y="15"/>
                  </a:moveTo>
                  <a:cubicBezTo>
                    <a:pt x="14" y="15"/>
                    <a:pt x="14" y="15"/>
                    <a:pt x="14" y="15"/>
                  </a:cubicBezTo>
                  <a:cubicBezTo>
                    <a:pt x="14" y="18"/>
                    <a:pt x="14" y="18"/>
                    <a:pt x="14" y="18"/>
                  </a:cubicBezTo>
                  <a:cubicBezTo>
                    <a:pt x="19" y="18"/>
                    <a:pt x="19" y="18"/>
                    <a:pt x="19" y="18"/>
                  </a:cubicBezTo>
                  <a:cubicBezTo>
                    <a:pt x="19" y="26"/>
                    <a:pt x="19" y="26"/>
                    <a:pt x="19" y="26"/>
                  </a:cubicBezTo>
                  <a:cubicBezTo>
                    <a:pt x="19" y="26"/>
                    <a:pt x="17" y="27"/>
                    <a:pt x="15" y="27"/>
                  </a:cubicBezTo>
                  <a:cubicBezTo>
                    <a:pt x="8" y="27"/>
                    <a:pt x="4" y="22"/>
                    <a:pt x="4" y="15"/>
                  </a:cubicBezTo>
                  <a:cubicBezTo>
                    <a:pt x="4" y="8"/>
                    <a:pt x="8" y="4"/>
                    <a:pt x="15" y="4"/>
                  </a:cubicBezTo>
                  <a:cubicBezTo>
                    <a:pt x="18" y="4"/>
                    <a:pt x="20" y="5"/>
                    <a:pt x="21" y="5"/>
                  </a:cubicBezTo>
                  <a:cubicBezTo>
                    <a:pt x="22" y="2"/>
                    <a:pt x="22" y="2"/>
                    <a:pt x="22" y="2"/>
                  </a:cubicBezTo>
                  <a:cubicBezTo>
                    <a:pt x="21" y="2"/>
                    <a:pt x="18" y="1"/>
                    <a:pt x="15" y="1"/>
                  </a:cubicBezTo>
                  <a:cubicBezTo>
                    <a:pt x="6" y="1"/>
                    <a:pt x="0" y="7"/>
                    <a:pt x="0" y="16"/>
                  </a:cubicBezTo>
                  <a:cubicBezTo>
                    <a:pt x="0" y="20"/>
                    <a:pt x="1" y="24"/>
                    <a:pt x="4" y="26"/>
                  </a:cubicBezTo>
                  <a:cubicBezTo>
                    <a:pt x="7" y="29"/>
                    <a:pt x="10" y="30"/>
                    <a:pt x="14" y="30"/>
                  </a:cubicBezTo>
                  <a:cubicBezTo>
                    <a:pt x="18" y="30"/>
                    <a:pt x="21" y="29"/>
                    <a:pt x="23" y="28"/>
                  </a:cubicBezTo>
                  <a:lnTo>
                    <a:pt x="23" y="15"/>
                  </a:lnTo>
                  <a:close/>
                </a:path>
              </a:pathLst>
            </a:custGeom>
            <a:solidFill>
              <a:srgbClr val="F97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78" name="Oval 19"/>
            <p:cNvSpPr>
              <a:spLocks noChangeArrowheads="1"/>
            </p:cNvSpPr>
            <p:nvPr/>
          </p:nvSpPr>
          <p:spPr bwMode="auto">
            <a:xfrm>
              <a:off x="2106613" y="6626225"/>
              <a:ext cx="15875" cy="15875"/>
            </a:xfrm>
            <a:prstGeom prst="ellipse">
              <a:avLst/>
            </a:prstGeom>
            <a:solidFill>
              <a:srgbClr val="F97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grpSp>
      <p:grpSp>
        <p:nvGrpSpPr>
          <p:cNvPr id="96" name="Gruppieren 95"/>
          <p:cNvGrpSpPr/>
          <p:nvPr userDrawn="1"/>
        </p:nvGrpSpPr>
        <p:grpSpPr>
          <a:xfrm>
            <a:off x="407988" y="407988"/>
            <a:ext cx="1219200" cy="693738"/>
            <a:chOff x="407988" y="407988"/>
            <a:chExt cx="1219200" cy="693738"/>
          </a:xfrm>
        </p:grpSpPr>
        <p:sp>
          <p:nvSpPr>
            <p:cNvPr id="97" name="Freeform 20"/>
            <p:cNvSpPr>
              <a:spLocks/>
            </p:cNvSpPr>
            <p:nvPr/>
          </p:nvSpPr>
          <p:spPr bwMode="auto">
            <a:xfrm>
              <a:off x="1068388" y="966788"/>
              <a:ext cx="84138" cy="103188"/>
            </a:xfrm>
            <a:custGeom>
              <a:avLst/>
              <a:gdLst>
                <a:gd name="T0" fmla="*/ 26 w 26"/>
                <a:gd name="T1" fmla="*/ 15 h 32"/>
                <a:gd name="T2" fmla="*/ 15 w 26"/>
                <a:gd name="T3" fmla="*/ 15 h 32"/>
                <a:gd name="T4" fmla="*/ 15 w 26"/>
                <a:gd name="T5" fmla="*/ 19 h 32"/>
                <a:gd name="T6" fmla="*/ 22 w 26"/>
                <a:gd name="T7" fmla="*/ 19 h 32"/>
                <a:gd name="T8" fmla="*/ 22 w 26"/>
                <a:gd name="T9" fmla="*/ 28 h 32"/>
                <a:gd name="T10" fmla="*/ 16 w 26"/>
                <a:gd name="T11" fmla="*/ 29 h 32"/>
                <a:gd name="T12" fmla="*/ 4 w 26"/>
                <a:gd name="T13" fmla="*/ 16 h 32"/>
                <a:gd name="T14" fmla="*/ 17 w 26"/>
                <a:gd name="T15" fmla="*/ 4 h 32"/>
                <a:gd name="T16" fmla="*/ 24 w 26"/>
                <a:gd name="T17" fmla="*/ 5 h 32"/>
                <a:gd name="T18" fmla="*/ 25 w 26"/>
                <a:gd name="T19" fmla="*/ 2 h 32"/>
                <a:gd name="T20" fmla="*/ 17 w 26"/>
                <a:gd name="T21" fmla="*/ 0 h 32"/>
                <a:gd name="T22" fmla="*/ 0 w 26"/>
                <a:gd name="T23" fmla="*/ 16 h 32"/>
                <a:gd name="T24" fmla="*/ 4 w 26"/>
                <a:gd name="T25" fmla="*/ 28 h 32"/>
                <a:gd name="T26" fmla="*/ 16 w 26"/>
                <a:gd name="T27" fmla="*/ 32 h 32"/>
                <a:gd name="T28" fmla="*/ 26 w 26"/>
                <a:gd name="T29" fmla="*/ 31 h 32"/>
                <a:gd name="T30" fmla="*/ 26 w 26"/>
                <a:gd name="T31" fmla="*/ 1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32">
                  <a:moveTo>
                    <a:pt x="26" y="15"/>
                  </a:moveTo>
                  <a:cubicBezTo>
                    <a:pt x="15" y="15"/>
                    <a:pt x="15" y="15"/>
                    <a:pt x="15" y="15"/>
                  </a:cubicBezTo>
                  <a:cubicBezTo>
                    <a:pt x="15" y="19"/>
                    <a:pt x="15" y="19"/>
                    <a:pt x="15" y="19"/>
                  </a:cubicBezTo>
                  <a:cubicBezTo>
                    <a:pt x="22" y="19"/>
                    <a:pt x="22" y="19"/>
                    <a:pt x="22" y="19"/>
                  </a:cubicBezTo>
                  <a:cubicBezTo>
                    <a:pt x="22" y="28"/>
                    <a:pt x="22" y="28"/>
                    <a:pt x="22" y="28"/>
                  </a:cubicBezTo>
                  <a:cubicBezTo>
                    <a:pt x="21" y="29"/>
                    <a:pt x="19" y="29"/>
                    <a:pt x="16" y="29"/>
                  </a:cubicBezTo>
                  <a:cubicBezTo>
                    <a:pt x="9" y="29"/>
                    <a:pt x="4" y="24"/>
                    <a:pt x="4" y="16"/>
                  </a:cubicBezTo>
                  <a:cubicBezTo>
                    <a:pt x="4" y="8"/>
                    <a:pt x="9" y="4"/>
                    <a:pt x="17" y="4"/>
                  </a:cubicBezTo>
                  <a:cubicBezTo>
                    <a:pt x="20" y="4"/>
                    <a:pt x="22" y="4"/>
                    <a:pt x="24" y="5"/>
                  </a:cubicBezTo>
                  <a:cubicBezTo>
                    <a:pt x="25" y="2"/>
                    <a:pt x="25" y="2"/>
                    <a:pt x="25" y="2"/>
                  </a:cubicBezTo>
                  <a:cubicBezTo>
                    <a:pt x="23" y="1"/>
                    <a:pt x="20" y="0"/>
                    <a:pt x="17" y="0"/>
                  </a:cubicBezTo>
                  <a:cubicBezTo>
                    <a:pt x="6" y="0"/>
                    <a:pt x="0" y="7"/>
                    <a:pt x="0" y="16"/>
                  </a:cubicBezTo>
                  <a:cubicBezTo>
                    <a:pt x="0" y="21"/>
                    <a:pt x="2" y="25"/>
                    <a:pt x="4" y="28"/>
                  </a:cubicBezTo>
                  <a:cubicBezTo>
                    <a:pt x="7" y="31"/>
                    <a:pt x="11" y="32"/>
                    <a:pt x="16" y="32"/>
                  </a:cubicBezTo>
                  <a:cubicBezTo>
                    <a:pt x="20" y="32"/>
                    <a:pt x="24" y="31"/>
                    <a:pt x="26" y="31"/>
                  </a:cubicBezTo>
                  <a:lnTo>
                    <a:pt x="26" y="15"/>
                  </a:lnTo>
                  <a:close/>
                </a:path>
              </a:pathLst>
            </a:custGeom>
            <a:solidFill>
              <a:srgbClr val="F97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98" name="Freeform 21"/>
            <p:cNvSpPr>
              <a:spLocks noEditPoints="1"/>
            </p:cNvSpPr>
            <p:nvPr/>
          </p:nvSpPr>
          <p:spPr bwMode="auto">
            <a:xfrm>
              <a:off x="1165225" y="995363"/>
              <a:ext cx="63500" cy="74613"/>
            </a:xfrm>
            <a:custGeom>
              <a:avLst/>
              <a:gdLst>
                <a:gd name="T0" fmla="*/ 4 w 20"/>
                <a:gd name="T1" fmla="*/ 9 h 23"/>
                <a:gd name="T2" fmla="*/ 11 w 20"/>
                <a:gd name="T3" fmla="*/ 3 h 23"/>
                <a:gd name="T4" fmla="*/ 16 w 20"/>
                <a:gd name="T5" fmla="*/ 9 h 23"/>
                <a:gd name="T6" fmla="*/ 4 w 20"/>
                <a:gd name="T7" fmla="*/ 9 h 23"/>
                <a:gd name="T8" fmla="*/ 20 w 20"/>
                <a:gd name="T9" fmla="*/ 12 h 23"/>
                <a:gd name="T10" fmla="*/ 20 w 20"/>
                <a:gd name="T11" fmla="*/ 10 h 23"/>
                <a:gd name="T12" fmla="*/ 11 w 20"/>
                <a:gd name="T13" fmla="*/ 0 h 23"/>
                <a:gd name="T14" fmla="*/ 0 w 20"/>
                <a:gd name="T15" fmla="*/ 12 h 23"/>
                <a:gd name="T16" fmla="*/ 11 w 20"/>
                <a:gd name="T17" fmla="*/ 23 h 23"/>
                <a:gd name="T18" fmla="*/ 19 w 20"/>
                <a:gd name="T19" fmla="*/ 22 h 23"/>
                <a:gd name="T20" fmla="*/ 18 w 20"/>
                <a:gd name="T21" fmla="*/ 19 h 23"/>
                <a:gd name="T22" fmla="*/ 12 w 20"/>
                <a:gd name="T23" fmla="*/ 20 h 23"/>
                <a:gd name="T24" fmla="*/ 4 w 20"/>
                <a:gd name="T25" fmla="*/ 12 h 23"/>
                <a:gd name="T26" fmla="*/ 20 w 20"/>
                <a:gd name="T27"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23">
                  <a:moveTo>
                    <a:pt x="4" y="9"/>
                  </a:moveTo>
                  <a:cubicBezTo>
                    <a:pt x="5" y="7"/>
                    <a:pt x="6" y="3"/>
                    <a:pt x="11" y="3"/>
                  </a:cubicBezTo>
                  <a:cubicBezTo>
                    <a:pt x="15" y="3"/>
                    <a:pt x="16" y="7"/>
                    <a:pt x="16" y="9"/>
                  </a:cubicBezTo>
                  <a:lnTo>
                    <a:pt x="4" y="9"/>
                  </a:lnTo>
                  <a:close/>
                  <a:moveTo>
                    <a:pt x="20" y="12"/>
                  </a:moveTo>
                  <a:cubicBezTo>
                    <a:pt x="20" y="12"/>
                    <a:pt x="20" y="11"/>
                    <a:pt x="20" y="10"/>
                  </a:cubicBezTo>
                  <a:cubicBezTo>
                    <a:pt x="20" y="6"/>
                    <a:pt x="18" y="0"/>
                    <a:pt x="11" y="0"/>
                  </a:cubicBezTo>
                  <a:cubicBezTo>
                    <a:pt x="4" y="0"/>
                    <a:pt x="0" y="5"/>
                    <a:pt x="0" y="12"/>
                  </a:cubicBezTo>
                  <a:cubicBezTo>
                    <a:pt x="0" y="19"/>
                    <a:pt x="5" y="23"/>
                    <a:pt x="11" y="23"/>
                  </a:cubicBezTo>
                  <a:cubicBezTo>
                    <a:pt x="15" y="23"/>
                    <a:pt x="17" y="23"/>
                    <a:pt x="19" y="22"/>
                  </a:cubicBezTo>
                  <a:cubicBezTo>
                    <a:pt x="18" y="19"/>
                    <a:pt x="18" y="19"/>
                    <a:pt x="18" y="19"/>
                  </a:cubicBezTo>
                  <a:cubicBezTo>
                    <a:pt x="17" y="20"/>
                    <a:pt x="15" y="20"/>
                    <a:pt x="12" y="20"/>
                  </a:cubicBezTo>
                  <a:cubicBezTo>
                    <a:pt x="8" y="20"/>
                    <a:pt x="4" y="18"/>
                    <a:pt x="4" y="12"/>
                  </a:cubicBezTo>
                  <a:lnTo>
                    <a:pt x="20" y="12"/>
                  </a:lnTo>
                  <a:close/>
                </a:path>
              </a:pathLst>
            </a:custGeom>
            <a:solidFill>
              <a:srgbClr val="F97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99" name="Freeform 22"/>
            <p:cNvSpPr>
              <a:spLocks/>
            </p:cNvSpPr>
            <p:nvPr/>
          </p:nvSpPr>
          <p:spPr bwMode="auto">
            <a:xfrm>
              <a:off x="1244600" y="995363"/>
              <a:ext cx="34925" cy="74613"/>
            </a:xfrm>
            <a:custGeom>
              <a:avLst/>
              <a:gdLst>
                <a:gd name="T0" fmla="*/ 0 w 11"/>
                <a:gd name="T1" fmla="*/ 23 h 23"/>
                <a:gd name="T2" fmla="*/ 4 w 11"/>
                <a:gd name="T3" fmla="*/ 23 h 23"/>
                <a:gd name="T4" fmla="*/ 4 w 11"/>
                <a:gd name="T5" fmla="*/ 11 h 23"/>
                <a:gd name="T6" fmla="*/ 4 w 11"/>
                <a:gd name="T7" fmla="*/ 9 h 23"/>
                <a:gd name="T8" fmla="*/ 10 w 11"/>
                <a:gd name="T9" fmla="*/ 4 h 23"/>
                <a:gd name="T10" fmla="*/ 11 w 11"/>
                <a:gd name="T11" fmla="*/ 4 h 23"/>
                <a:gd name="T12" fmla="*/ 11 w 11"/>
                <a:gd name="T13" fmla="*/ 0 h 23"/>
                <a:gd name="T14" fmla="*/ 10 w 11"/>
                <a:gd name="T15" fmla="*/ 0 h 23"/>
                <a:gd name="T16" fmla="*/ 4 w 11"/>
                <a:gd name="T17" fmla="*/ 5 h 23"/>
                <a:gd name="T18" fmla="*/ 4 w 11"/>
                <a:gd name="T19" fmla="*/ 5 h 23"/>
                <a:gd name="T20" fmla="*/ 4 w 11"/>
                <a:gd name="T21" fmla="*/ 0 h 23"/>
                <a:gd name="T22" fmla="*/ 0 w 11"/>
                <a:gd name="T23" fmla="*/ 0 h 23"/>
                <a:gd name="T24" fmla="*/ 0 w 11"/>
                <a:gd name="T25" fmla="*/ 7 h 23"/>
                <a:gd name="T26" fmla="*/ 0 w 11"/>
                <a:gd name="T2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 h="23">
                  <a:moveTo>
                    <a:pt x="0" y="23"/>
                  </a:moveTo>
                  <a:cubicBezTo>
                    <a:pt x="4" y="23"/>
                    <a:pt x="4" y="23"/>
                    <a:pt x="4" y="23"/>
                  </a:cubicBezTo>
                  <a:cubicBezTo>
                    <a:pt x="4" y="11"/>
                    <a:pt x="4" y="11"/>
                    <a:pt x="4" y="11"/>
                  </a:cubicBezTo>
                  <a:cubicBezTo>
                    <a:pt x="4" y="10"/>
                    <a:pt x="4" y="10"/>
                    <a:pt x="4" y="9"/>
                  </a:cubicBezTo>
                  <a:cubicBezTo>
                    <a:pt x="5" y="6"/>
                    <a:pt x="7" y="4"/>
                    <a:pt x="10" y="4"/>
                  </a:cubicBezTo>
                  <a:cubicBezTo>
                    <a:pt x="10" y="4"/>
                    <a:pt x="11" y="4"/>
                    <a:pt x="11" y="4"/>
                  </a:cubicBezTo>
                  <a:cubicBezTo>
                    <a:pt x="11" y="0"/>
                    <a:pt x="11" y="0"/>
                    <a:pt x="11" y="0"/>
                  </a:cubicBezTo>
                  <a:cubicBezTo>
                    <a:pt x="11" y="0"/>
                    <a:pt x="11" y="0"/>
                    <a:pt x="10" y="0"/>
                  </a:cubicBezTo>
                  <a:cubicBezTo>
                    <a:pt x="7" y="0"/>
                    <a:pt x="5" y="2"/>
                    <a:pt x="4" y="5"/>
                  </a:cubicBezTo>
                  <a:cubicBezTo>
                    <a:pt x="4" y="5"/>
                    <a:pt x="4" y="5"/>
                    <a:pt x="4" y="5"/>
                  </a:cubicBezTo>
                  <a:cubicBezTo>
                    <a:pt x="4" y="0"/>
                    <a:pt x="4" y="0"/>
                    <a:pt x="4" y="0"/>
                  </a:cubicBezTo>
                  <a:cubicBezTo>
                    <a:pt x="0" y="0"/>
                    <a:pt x="0" y="0"/>
                    <a:pt x="0" y="0"/>
                  </a:cubicBezTo>
                  <a:cubicBezTo>
                    <a:pt x="0" y="3"/>
                    <a:pt x="0" y="5"/>
                    <a:pt x="0" y="7"/>
                  </a:cubicBezTo>
                  <a:lnTo>
                    <a:pt x="0" y="23"/>
                  </a:lnTo>
                  <a:close/>
                </a:path>
              </a:pathLst>
            </a:custGeom>
            <a:solidFill>
              <a:srgbClr val="F97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100" name="Freeform 23"/>
            <p:cNvSpPr>
              <a:spLocks/>
            </p:cNvSpPr>
            <p:nvPr/>
          </p:nvSpPr>
          <p:spPr bwMode="auto">
            <a:xfrm>
              <a:off x="1292225" y="995363"/>
              <a:ext cx="104775" cy="74613"/>
            </a:xfrm>
            <a:custGeom>
              <a:avLst/>
              <a:gdLst>
                <a:gd name="T0" fmla="*/ 1 w 33"/>
                <a:gd name="T1" fmla="*/ 23 h 23"/>
                <a:gd name="T2" fmla="*/ 5 w 33"/>
                <a:gd name="T3" fmla="*/ 23 h 23"/>
                <a:gd name="T4" fmla="*/ 5 w 33"/>
                <a:gd name="T5" fmla="*/ 9 h 23"/>
                <a:gd name="T6" fmla="*/ 5 w 33"/>
                <a:gd name="T7" fmla="*/ 7 h 23"/>
                <a:gd name="T8" fmla="*/ 10 w 33"/>
                <a:gd name="T9" fmla="*/ 3 h 23"/>
                <a:gd name="T10" fmla="*/ 15 w 33"/>
                <a:gd name="T11" fmla="*/ 9 h 23"/>
                <a:gd name="T12" fmla="*/ 15 w 33"/>
                <a:gd name="T13" fmla="*/ 23 h 23"/>
                <a:gd name="T14" fmla="*/ 19 w 33"/>
                <a:gd name="T15" fmla="*/ 23 h 23"/>
                <a:gd name="T16" fmla="*/ 19 w 33"/>
                <a:gd name="T17" fmla="*/ 9 h 23"/>
                <a:gd name="T18" fmla="*/ 19 w 33"/>
                <a:gd name="T19" fmla="*/ 7 h 23"/>
                <a:gd name="T20" fmla="*/ 24 w 33"/>
                <a:gd name="T21" fmla="*/ 3 h 23"/>
                <a:gd name="T22" fmla="*/ 29 w 33"/>
                <a:gd name="T23" fmla="*/ 10 h 23"/>
                <a:gd name="T24" fmla="*/ 29 w 33"/>
                <a:gd name="T25" fmla="*/ 23 h 23"/>
                <a:gd name="T26" fmla="*/ 33 w 33"/>
                <a:gd name="T27" fmla="*/ 23 h 23"/>
                <a:gd name="T28" fmla="*/ 33 w 33"/>
                <a:gd name="T29" fmla="*/ 10 h 23"/>
                <a:gd name="T30" fmla="*/ 25 w 33"/>
                <a:gd name="T31" fmla="*/ 0 h 23"/>
                <a:gd name="T32" fmla="*/ 20 w 33"/>
                <a:gd name="T33" fmla="*/ 2 h 23"/>
                <a:gd name="T34" fmla="*/ 18 w 33"/>
                <a:gd name="T35" fmla="*/ 4 h 23"/>
                <a:gd name="T36" fmla="*/ 18 w 33"/>
                <a:gd name="T37" fmla="*/ 4 h 23"/>
                <a:gd name="T38" fmla="*/ 11 w 33"/>
                <a:gd name="T39" fmla="*/ 0 h 23"/>
                <a:gd name="T40" fmla="*/ 4 w 33"/>
                <a:gd name="T41" fmla="*/ 4 h 23"/>
                <a:gd name="T42" fmla="*/ 4 w 33"/>
                <a:gd name="T43" fmla="*/ 4 h 23"/>
                <a:gd name="T44" fmla="*/ 4 w 33"/>
                <a:gd name="T45" fmla="*/ 0 h 23"/>
                <a:gd name="T46" fmla="*/ 0 w 33"/>
                <a:gd name="T47" fmla="*/ 0 h 23"/>
                <a:gd name="T48" fmla="*/ 1 w 33"/>
                <a:gd name="T49" fmla="*/ 7 h 23"/>
                <a:gd name="T50" fmla="*/ 1 w 33"/>
                <a:gd name="T51"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 h="23">
                  <a:moveTo>
                    <a:pt x="1" y="23"/>
                  </a:moveTo>
                  <a:cubicBezTo>
                    <a:pt x="5" y="23"/>
                    <a:pt x="5" y="23"/>
                    <a:pt x="5" y="23"/>
                  </a:cubicBezTo>
                  <a:cubicBezTo>
                    <a:pt x="5" y="9"/>
                    <a:pt x="5" y="9"/>
                    <a:pt x="5" y="9"/>
                  </a:cubicBezTo>
                  <a:cubicBezTo>
                    <a:pt x="5" y="9"/>
                    <a:pt x="5" y="8"/>
                    <a:pt x="5" y="7"/>
                  </a:cubicBezTo>
                  <a:cubicBezTo>
                    <a:pt x="6" y="5"/>
                    <a:pt x="7" y="3"/>
                    <a:pt x="10" y="3"/>
                  </a:cubicBezTo>
                  <a:cubicBezTo>
                    <a:pt x="13" y="3"/>
                    <a:pt x="15" y="6"/>
                    <a:pt x="15" y="9"/>
                  </a:cubicBezTo>
                  <a:cubicBezTo>
                    <a:pt x="15" y="23"/>
                    <a:pt x="15" y="23"/>
                    <a:pt x="15" y="23"/>
                  </a:cubicBezTo>
                  <a:cubicBezTo>
                    <a:pt x="19" y="23"/>
                    <a:pt x="19" y="23"/>
                    <a:pt x="19" y="23"/>
                  </a:cubicBezTo>
                  <a:cubicBezTo>
                    <a:pt x="19" y="9"/>
                    <a:pt x="19" y="9"/>
                    <a:pt x="19" y="9"/>
                  </a:cubicBezTo>
                  <a:cubicBezTo>
                    <a:pt x="19" y="8"/>
                    <a:pt x="19" y="8"/>
                    <a:pt x="19" y="7"/>
                  </a:cubicBezTo>
                  <a:cubicBezTo>
                    <a:pt x="20" y="5"/>
                    <a:pt x="21" y="3"/>
                    <a:pt x="24" y="3"/>
                  </a:cubicBezTo>
                  <a:cubicBezTo>
                    <a:pt x="27" y="3"/>
                    <a:pt x="29" y="6"/>
                    <a:pt x="29" y="10"/>
                  </a:cubicBezTo>
                  <a:cubicBezTo>
                    <a:pt x="29" y="23"/>
                    <a:pt x="29" y="23"/>
                    <a:pt x="29" y="23"/>
                  </a:cubicBezTo>
                  <a:cubicBezTo>
                    <a:pt x="33" y="23"/>
                    <a:pt x="33" y="23"/>
                    <a:pt x="33" y="23"/>
                  </a:cubicBezTo>
                  <a:cubicBezTo>
                    <a:pt x="33" y="10"/>
                    <a:pt x="33" y="10"/>
                    <a:pt x="33" y="10"/>
                  </a:cubicBezTo>
                  <a:cubicBezTo>
                    <a:pt x="33" y="2"/>
                    <a:pt x="28" y="0"/>
                    <a:pt x="25" y="0"/>
                  </a:cubicBezTo>
                  <a:cubicBezTo>
                    <a:pt x="23" y="0"/>
                    <a:pt x="22" y="0"/>
                    <a:pt x="20" y="2"/>
                  </a:cubicBezTo>
                  <a:cubicBezTo>
                    <a:pt x="19" y="2"/>
                    <a:pt x="18" y="3"/>
                    <a:pt x="18" y="4"/>
                  </a:cubicBezTo>
                  <a:cubicBezTo>
                    <a:pt x="18" y="4"/>
                    <a:pt x="18" y="4"/>
                    <a:pt x="18" y="4"/>
                  </a:cubicBezTo>
                  <a:cubicBezTo>
                    <a:pt x="17" y="2"/>
                    <a:pt x="14" y="0"/>
                    <a:pt x="11" y="0"/>
                  </a:cubicBezTo>
                  <a:cubicBezTo>
                    <a:pt x="8" y="0"/>
                    <a:pt x="6" y="2"/>
                    <a:pt x="4" y="4"/>
                  </a:cubicBezTo>
                  <a:cubicBezTo>
                    <a:pt x="4" y="4"/>
                    <a:pt x="4" y="4"/>
                    <a:pt x="4" y="4"/>
                  </a:cubicBezTo>
                  <a:cubicBezTo>
                    <a:pt x="4" y="0"/>
                    <a:pt x="4" y="0"/>
                    <a:pt x="4" y="0"/>
                  </a:cubicBezTo>
                  <a:cubicBezTo>
                    <a:pt x="0" y="0"/>
                    <a:pt x="0" y="0"/>
                    <a:pt x="0" y="0"/>
                  </a:cubicBezTo>
                  <a:cubicBezTo>
                    <a:pt x="0" y="2"/>
                    <a:pt x="1" y="4"/>
                    <a:pt x="1" y="7"/>
                  </a:cubicBezTo>
                  <a:lnTo>
                    <a:pt x="1" y="23"/>
                  </a:lnTo>
                  <a:close/>
                </a:path>
              </a:pathLst>
            </a:custGeom>
            <a:solidFill>
              <a:srgbClr val="F97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101" name="Freeform 24"/>
            <p:cNvSpPr>
              <a:spLocks noEditPoints="1"/>
            </p:cNvSpPr>
            <p:nvPr/>
          </p:nvSpPr>
          <p:spPr bwMode="auto">
            <a:xfrm>
              <a:off x="1409700" y="995363"/>
              <a:ext cx="58738" cy="74613"/>
            </a:xfrm>
            <a:custGeom>
              <a:avLst/>
              <a:gdLst>
                <a:gd name="T0" fmla="*/ 14 w 18"/>
                <a:gd name="T1" fmla="*/ 15 h 23"/>
                <a:gd name="T2" fmla="*/ 14 w 18"/>
                <a:gd name="T3" fmla="*/ 17 h 23"/>
                <a:gd name="T4" fmla="*/ 8 w 18"/>
                <a:gd name="T5" fmla="*/ 20 h 23"/>
                <a:gd name="T6" fmla="*/ 5 w 18"/>
                <a:gd name="T7" fmla="*/ 16 h 23"/>
                <a:gd name="T8" fmla="*/ 14 w 18"/>
                <a:gd name="T9" fmla="*/ 11 h 23"/>
                <a:gd name="T10" fmla="*/ 14 w 18"/>
                <a:gd name="T11" fmla="*/ 15 h 23"/>
                <a:gd name="T12" fmla="*/ 18 w 18"/>
                <a:gd name="T13" fmla="*/ 9 h 23"/>
                <a:gd name="T14" fmla="*/ 9 w 18"/>
                <a:gd name="T15" fmla="*/ 0 h 23"/>
                <a:gd name="T16" fmla="*/ 2 w 18"/>
                <a:gd name="T17" fmla="*/ 2 h 23"/>
                <a:gd name="T18" fmla="*/ 3 w 18"/>
                <a:gd name="T19" fmla="*/ 5 h 23"/>
                <a:gd name="T20" fmla="*/ 9 w 18"/>
                <a:gd name="T21" fmla="*/ 3 h 23"/>
                <a:gd name="T22" fmla="*/ 14 w 18"/>
                <a:gd name="T23" fmla="*/ 8 h 23"/>
                <a:gd name="T24" fmla="*/ 14 w 18"/>
                <a:gd name="T25" fmla="*/ 9 h 23"/>
                <a:gd name="T26" fmla="*/ 0 w 18"/>
                <a:gd name="T27" fmla="*/ 17 h 23"/>
                <a:gd name="T28" fmla="*/ 7 w 18"/>
                <a:gd name="T29" fmla="*/ 23 h 23"/>
                <a:gd name="T30" fmla="*/ 14 w 18"/>
                <a:gd name="T31" fmla="*/ 20 h 23"/>
                <a:gd name="T32" fmla="*/ 14 w 18"/>
                <a:gd name="T33" fmla="*/ 20 h 23"/>
                <a:gd name="T34" fmla="*/ 15 w 18"/>
                <a:gd name="T35" fmla="*/ 23 h 23"/>
                <a:gd name="T36" fmla="*/ 18 w 18"/>
                <a:gd name="T37" fmla="*/ 23 h 23"/>
                <a:gd name="T38" fmla="*/ 18 w 18"/>
                <a:gd name="T39" fmla="*/ 18 h 23"/>
                <a:gd name="T40" fmla="*/ 18 w 18"/>
                <a:gd name="T41" fmla="*/ 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 h="23">
                  <a:moveTo>
                    <a:pt x="14" y="15"/>
                  </a:moveTo>
                  <a:cubicBezTo>
                    <a:pt x="14" y="16"/>
                    <a:pt x="14" y="16"/>
                    <a:pt x="14" y="17"/>
                  </a:cubicBezTo>
                  <a:cubicBezTo>
                    <a:pt x="13" y="19"/>
                    <a:pt x="11" y="20"/>
                    <a:pt x="8" y="20"/>
                  </a:cubicBezTo>
                  <a:cubicBezTo>
                    <a:pt x="6" y="20"/>
                    <a:pt x="5" y="19"/>
                    <a:pt x="5" y="16"/>
                  </a:cubicBezTo>
                  <a:cubicBezTo>
                    <a:pt x="5" y="12"/>
                    <a:pt x="10" y="11"/>
                    <a:pt x="14" y="11"/>
                  </a:cubicBezTo>
                  <a:lnTo>
                    <a:pt x="14" y="15"/>
                  </a:lnTo>
                  <a:close/>
                  <a:moveTo>
                    <a:pt x="18" y="9"/>
                  </a:moveTo>
                  <a:cubicBezTo>
                    <a:pt x="18" y="5"/>
                    <a:pt x="16" y="0"/>
                    <a:pt x="9" y="0"/>
                  </a:cubicBezTo>
                  <a:cubicBezTo>
                    <a:pt x="7" y="0"/>
                    <a:pt x="4" y="1"/>
                    <a:pt x="2" y="2"/>
                  </a:cubicBezTo>
                  <a:cubicBezTo>
                    <a:pt x="3" y="5"/>
                    <a:pt x="3" y="5"/>
                    <a:pt x="3" y="5"/>
                  </a:cubicBezTo>
                  <a:cubicBezTo>
                    <a:pt x="5" y="4"/>
                    <a:pt x="7" y="3"/>
                    <a:pt x="9" y="3"/>
                  </a:cubicBezTo>
                  <a:cubicBezTo>
                    <a:pt x="13" y="3"/>
                    <a:pt x="14" y="6"/>
                    <a:pt x="14" y="8"/>
                  </a:cubicBezTo>
                  <a:cubicBezTo>
                    <a:pt x="14" y="9"/>
                    <a:pt x="14" y="9"/>
                    <a:pt x="14" y="9"/>
                  </a:cubicBezTo>
                  <a:cubicBezTo>
                    <a:pt x="5" y="9"/>
                    <a:pt x="0" y="12"/>
                    <a:pt x="0" y="17"/>
                  </a:cubicBezTo>
                  <a:cubicBezTo>
                    <a:pt x="0" y="20"/>
                    <a:pt x="3" y="23"/>
                    <a:pt x="7" y="23"/>
                  </a:cubicBezTo>
                  <a:cubicBezTo>
                    <a:pt x="11" y="23"/>
                    <a:pt x="13" y="22"/>
                    <a:pt x="14" y="20"/>
                  </a:cubicBezTo>
                  <a:cubicBezTo>
                    <a:pt x="14" y="20"/>
                    <a:pt x="14" y="20"/>
                    <a:pt x="14" y="20"/>
                  </a:cubicBezTo>
                  <a:cubicBezTo>
                    <a:pt x="15" y="23"/>
                    <a:pt x="15" y="23"/>
                    <a:pt x="15" y="23"/>
                  </a:cubicBezTo>
                  <a:cubicBezTo>
                    <a:pt x="18" y="23"/>
                    <a:pt x="18" y="23"/>
                    <a:pt x="18" y="23"/>
                  </a:cubicBezTo>
                  <a:cubicBezTo>
                    <a:pt x="18" y="21"/>
                    <a:pt x="18" y="19"/>
                    <a:pt x="18" y="18"/>
                  </a:cubicBezTo>
                  <a:lnTo>
                    <a:pt x="18" y="9"/>
                  </a:lnTo>
                  <a:close/>
                </a:path>
              </a:pathLst>
            </a:custGeom>
            <a:solidFill>
              <a:srgbClr val="F97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102" name="Freeform 25"/>
            <p:cNvSpPr>
              <a:spLocks/>
            </p:cNvSpPr>
            <p:nvPr/>
          </p:nvSpPr>
          <p:spPr bwMode="auto">
            <a:xfrm>
              <a:off x="1487488" y="995363"/>
              <a:ext cx="63500" cy="74613"/>
            </a:xfrm>
            <a:custGeom>
              <a:avLst/>
              <a:gdLst>
                <a:gd name="T0" fmla="*/ 1 w 20"/>
                <a:gd name="T1" fmla="*/ 23 h 23"/>
                <a:gd name="T2" fmla="*/ 5 w 20"/>
                <a:gd name="T3" fmla="*/ 23 h 23"/>
                <a:gd name="T4" fmla="*/ 5 w 20"/>
                <a:gd name="T5" fmla="*/ 9 h 23"/>
                <a:gd name="T6" fmla="*/ 5 w 20"/>
                <a:gd name="T7" fmla="*/ 7 h 23"/>
                <a:gd name="T8" fmla="*/ 10 w 20"/>
                <a:gd name="T9" fmla="*/ 3 h 23"/>
                <a:gd name="T10" fmla="*/ 16 w 20"/>
                <a:gd name="T11" fmla="*/ 10 h 23"/>
                <a:gd name="T12" fmla="*/ 16 w 20"/>
                <a:gd name="T13" fmla="*/ 23 h 23"/>
                <a:gd name="T14" fmla="*/ 20 w 20"/>
                <a:gd name="T15" fmla="*/ 23 h 23"/>
                <a:gd name="T16" fmla="*/ 20 w 20"/>
                <a:gd name="T17" fmla="*/ 9 h 23"/>
                <a:gd name="T18" fmla="*/ 12 w 20"/>
                <a:gd name="T19" fmla="*/ 0 h 23"/>
                <a:gd name="T20" fmla="*/ 4 w 20"/>
                <a:gd name="T21" fmla="*/ 4 h 23"/>
                <a:gd name="T22" fmla="*/ 4 w 20"/>
                <a:gd name="T23" fmla="*/ 4 h 23"/>
                <a:gd name="T24" fmla="*/ 4 w 20"/>
                <a:gd name="T25" fmla="*/ 0 h 23"/>
                <a:gd name="T26" fmla="*/ 0 w 20"/>
                <a:gd name="T27" fmla="*/ 0 h 23"/>
                <a:gd name="T28" fmla="*/ 1 w 20"/>
                <a:gd name="T29" fmla="*/ 7 h 23"/>
                <a:gd name="T30" fmla="*/ 1 w 20"/>
                <a:gd name="T31"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23">
                  <a:moveTo>
                    <a:pt x="1" y="23"/>
                  </a:moveTo>
                  <a:cubicBezTo>
                    <a:pt x="5" y="23"/>
                    <a:pt x="5" y="23"/>
                    <a:pt x="5" y="23"/>
                  </a:cubicBezTo>
                  <a:cubicBezTo>
                    <a:pt x="5" y="9"/>
                    <a:pt x="5" y="9"/>
                    <a:pt x="5" y="9"/>
                  </a:cubicBezTo>
                  <a:cubicBezTo>
                    <a:pt x="5" y="9"/>
                    <a:pt x="5" y="8"/>
                    <a:pt x="5" y="7"/>
                  </a:cubicBezTo>
                  <a:cubicBezTo>
                    <a:pt x="6" y="5"/>
                    <a:pt x="8" y="3"/>
                    <a:pt x="10" y="3"/>
                  </a:cubicBezTo>
                  <a:cubicBezTo>
                    <a:pt x="14" y="3"/>
                    <a:pt x="16" y="6"/>
                    <a:pt x="16" y="10"/>
                  </a:cubicBezTo>
                  <a:cubicBezTo>
                    <a:pt x="16" y="23"/>
                    <a:pt x="16" y="23"/>
                    <a:pt x="16" y="23"/>
                  </a:cubicBezTo>
                  <a:cubicBezTo>
                    <a:pt x="20" y="23"/>
                    <a:pt x="20" y="23"/>
                    <a:pt x="20" y="23"/>
                  </a:cubicBezTo>
                  <a:cubicBezTo>
                    <a:pt x="20" y="9"/>
                    <a:pt x="20" y="9"/>
                    <a:pt x="20" y="9"/>
                  </a:cubicBezTo>
                  <a:cubicBezTo>
                    <a:pt x="20" y="2"/>
                    <a:pt x="15" y="0"/>
                    <a:pt x="12" y="0"/>
                  </a:cubicBezTo>
                  <a:cubicBezTo>
                    <a:pt x="8" y="0"/>
                    <a:pt x="5" y="2"/>
                    <a:pt x="4" y="4"/>
                  </a:cubicBezTo>
                  <a:cubicBezTo>
                    <a:pt x="4" y="4"/>
                    <a:pt x="4" y="4"/>
                    <a:pt x="4" y="4"/>
                  </a:cubicBezTo>
                  <a:cubicBezTo>
                    <a:pt x="4" y="0"/>
                    <a:pt x="4" y="0"/>
                    <a:pt x="4" y="0"/>
                  </a:cubicBezTo>
                  <a:cubicBezTo>
                    <a:pt x="0" y="0"/>
                    <a:pt x="0" y="0"/>
                    <a:pt x="0" y="0"/>
                  </a:cubicBezTo>
                  <a:cubicBezTo>
                    <a:pt x="1" y="2"/>
                    <a:pt x="1" y="4"/>
                    <a:pt x="1" y="7"/>
                  </a:cubicBezTo>
                  <a:lnTo>
                    <a:pt x="1" y="23"/>
                  </a:lnTo>
                  <a:close/>
                </a:path>
              </a:pathLst>
            </a:custGeom>
            <a:solidFill>
              <a:srgbClr val="F97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103" name="Freeform 26"/>
            <p:cNvSpPr>
              <a:spLocks/>
            </p:cNvSpPr>
            <p:nvPr/>
          </p:nvSpPr>
          <p:spPr bwMode="auto">
            <a:xfrm>
              <a:off x="1560513" y="995363"/>
              <a:ext cx="66675" cy="106363"/>
            </a:xfrm>
            <a:custGeom>
              <a:avLst/>
              <a:gdLst>
                <a:gd name="T0" fmla="*/ 0 w 21"/>
                <a:gd name="T1" fmla="*/ 0 h 33"/>
                <a:gd name="T2" fmla="*/ 8 w 21"/>
                <a:gd name="T3" fmla="*/ 21 h 33"/>
                <a:gd name="T4" fmla="*/ 8 w 21"/>
                <a:gd name="T5" fmla="*/ 22 h 33"/>
                <a:gd name="T6" fmla="*/ 8 w 21"/>
                <a:gd name="T7" fmla="*/ 23 h 33"/>
                <a:gd name="T8" fmla="*/ 5 w 21"/>
                <a:gd name="T9" fmla="*/ 28 h 33"/>
                <a:gd name="T10" fmla="*/ 1 w 21"/>
                <a:gd name="T11" fmla="*/ 30 h 33"/>
                <a:gd name="T12" fmla="*/ 2 w 21"/>
                <a:gd name="T13" fmla="*/ 33 h 33"/>
                <a:gd name="T14" fmla="*/ 7 w 21"/>
                <a:gd name="T15" fmla="*/ 31 h 33"/>
                <a:gd name="T16" fmla="*/ 15 w 21"/>
                <a:gd name="T17" fmla="*/ 16 h 33"/>
                <a:gd name="T18" fmla="*/ 21 w 21"/>
                <a:gd name="T19" fmla="*/ 0 h 33"/>
                <a:gd name="T20" fmla="*/ 17 w 21"/>
                <a:gd name="T21" fmla="*/ 0 h 33"/>
                <a:gd name="T22" fmla="*/ 12 w 21"/>
                <a:gd name="T23" fmla="*/ 14 h 33"/>
                <a:gd name="T24" fmla="*/ 11 w 21"/>
                <a:gd name="T25" fmla="*/ 18 h 33"/>
                <a:gd name="T26" fmla="*/ 11 w 21"/>
                <a:gd name="T27" fmla="*/ 18 h 33"/>
                <a:gd name="T28" fmla="*/ 9 w 21"/>
                <a:gd name="T29" fmla="*/ 14 h 33"/>
                <a:gd name="T30" fmla="*/ 4 w 21"/>
                <a:gd name="T31" fmla="*/ 0 h 33"/>
                <a:gd name="T32" fmla="*/ 0 w 21"/>
                <a:gd name="T3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 h="33">
                  <a:moveTo>
                    <a:pt x="0" y="0"/>
                  </a:moveTo>
                  <a:cubicBezTo>
                    <a:pt x="8" y="21"/>
                    <a:pt x="8" y="21"/>
                    <a:pt x="8" y="21"/>
                  </a:cubicBezTo>
                  <a:cubicBezTo>
                    <a:pt x="8" y="22"/>
                    <a:pt x="8" y="22"/>
                    <a:pt x="8" y="22"/>
                  </a:cubicBezTo>
                  <a:cubicBezTo>
                    <a:pt x="8" y="22"/>
                    <a:pt x="8" y="23"/>
                    <a:pt x="8" y="23"/>
                  </a:cubicBezTo>
                  <a:cubicBezTo>
                    <a:pt x="7" y="25"/>
                    <a:pt x="6" y="27"/>
                    <a:pt x="5" y="28"/>
                  </a:cubicBezTo>
                  <a:cubicBezTo>
                    <a:pt x="3" y="29"/>
                    <a:pt x="2" y="29"/>
                    <a:pt x="1" y="30"/>
                  </a:cubicBezTo>
                  <a:cubicBezTo>
                    <a:pt x="2" y="33"/>
                    <a:pt x="2" y="33"/>
                    <a:pt x="2" y="33"/>
                  </a:cubicBezTo>
                  <a:cubicBezTo>
                    <a:pt x="3" y="33"/>
                    <a:pt x="5" y="32"/>
                    <a:pt x="7" y="31"/>
                  </a:cubicBezTo>
                  <a:cubicBezTo>
                    <a:pt x="10" y="28"/>
                    <a:pt x="12" y="24"/>
                    <a:pt x="15" y="16"/>
                  </a:cubicBezTo>
                  <a:cubicBezTo>
                    <a:pt x="21" y="0"/>
                    <a:pt x="21" y="0"/>
                    <a:pt x="21" y="0"/>
                  </a:cubicBezTo>
                  <a:cubicBezTo>
                    <a:pt x="17" y="0"/>
                    <a:pt x="17" y="0"/>
                    <a:pt x="17" y="0"/>
                  </a:cubicBezTo>
                  <a:cubicBezTo>
                    <a:pt x="12" y="14"/>
                    <a:pt x="12" y="14"/>
                    <a:pt x="12" y="14"/>
                  </a:cubicBezTo>
                  <a:cubicBezTo>
                    <a:pt x="12" y="15"/>
                    <a:pt x="11" y="17"/>
                    <a:pt x="11" y="18"/>
                  </a:cubicBezTo>
                  <a:cubicBezTo>
                    <a:pt x="11" y="18"/>
                    <a:pt x="11" y="18"/>
                    <a:pt x="11" y="18"/>
                  </a:cubicBezTo>
                  <a:cubicBezTo>
                    <a:pt x="10" y="17"/>
                    <a:pt x="10" y="15"/>
                    <a:pt x="9" y="14"/>
                  </a:cubicBezTo>
                  <a:cubicBezTo>
                    <a:pt x="4" y="0"/>
                    <a:pt x="4" y="0"/>
                    <a:pt x="4" y="0"/>
                  </a:cubicBezTo>
                  <a:lnTo>
                    <a:pt x="0" y="0"/>
                  </a:lnTo>
                  <a:close/>
                </a:path>
              </a:pathLst>
            </a:custGeom>
            <a:solidFill>
              <a:srgbClr val="F97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104" name="Oval 27"/>
            <p:cNvSpPr>
              <a:spLocks noChangeArrowheads="1"/>
            </p:cNvSpPr>
            <p:nvPr/>
          </p:nvSpPr>
          <p:spPr bwMode="auto">
            <a:xfrm>
              <a:off x="407988" y="407988"/>
              <a:ext cx="660400" cy="661988"/>
            </a:xfrm>
            <a:prstGeom prst="ellipse">
              <a:avLst/>
            </a:prstGeom>
            <a:solidFill>
              <a:srgbClr val="0A1B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105" name="Freeform 28"/>
            <p:cNvSpPr>
              <a:spLocks/>
            </p:cNvSpPr>
            <p:nvPr/>
          </p:nvSpPr>
          <p:spPr bwMode="auto">
            <a:xfrm>
              <a:off x="714375" y="631825"/>
              <a:ext cx="157163" cy="198438"/>
            </a:xfrm>
            <a:custGeom>
              <a:avLst/>
              <a:gdLst>
                <a:gd name="T0" fmla="*/ 49 w 49"/>
                <a:gd name="T1" fmla="*/ 59 h 62"/>
                <a:gd name="T2" fmla="*/ 31 w 49"/>
                <a:gd name="T3" fmla="*/ 62 h 62"/>
                <a:gd name="T4" fmla="*/ 8 w 49"/>
                <a:gd name="T5" fmla="*/ 54 h 62"/>
                <a:gd name="T6" fmla="*/ 0 w 49"/>
                <a:gd name="T7" fmla="*/ 31 h 62"/>
                <a:gd name="T8" fmla="*/ 32 w 49"/>
                <a:gd name="T9" fmla="*/ 0 h 62"/>
                <a:gd name="T10" fmla="*/ 48 w 49"/>
                <a:gd name="T11" fmla="*/ 3 h 62"/>
                <a:gd name="T12" fmla="*/ 46 w 49"/>
                <a:gd name="T13" fmla="*/ 9 h 62"/>
                <a:gd name="T14" fmla="*/ 32 w 49"/>
                <a:gd name="T15" fmla="*/ 7 h 62"/>
                <a:gd name="T16" fmla="*/ 8 w 49"/>
                <a:gd name="T17" fmla="*/ 31 h 62"/>
                <a:gd name="T18" fmla="*/ 31 w 49"/>
                <a:gd name="T19" fmla="*/ 55 h 62"/>
                <a:gd name="T20" fmla="*/ 42 w 49"/>
                <a:gd name="T21" fmla="*/ 54 h 62"/>
                <a:gd name="T22" fmla="*/ 42 w 49"/>
                <a:gd name="T23" fmla="*/ 36 h 62"/>
                <a:gd name="T24" fmla="*/ 30 w 49"/>
                <a:gd name="T25" fmla="*/ 36 h 62"/>
                <a:gd name="T26" fmla="*/ 30 w 49"/>
                <a:gd name="T27" fmla="*/ 30 h 62"/>
                <a:gd name="T28" fmla="*/ 49 w 49"/>
                <a:gd name="T29" fmla="*/ 30 h 62"/>
                <a:gd name="T30" fmla="*/ 49 w 49"/>
                <a:gd name="T31" fmla="*/ 5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 h="62">
                  <a:moveTo>
                    <a:pt x="49" y="59"/>
                  </a:moveTo>
                  <a:cubicBezTo>
                    <a:pt x="46" y="60"/>
                    <a:pt x="39" y="62"/>
                    <a:pt x="31" y="62"/>
                  </a:cubicBezTo>
                  <a:cubicBezTo>
                    <a:pt x="22" y="62"/>
                    <a:pt x="14" y="60"/>
                    <a:pt x="8" y="54"/>
                  </a:cubicBezTo>
                  <a:cubicBezTo>
                    <a:pt x="3" y="49"/>
                    <a:pt x="0" y="41"/>
                    <a:pt x="0" y="31"/>
                  </a:cubicBezTo>
                  <a:cubicBezTo>
                    <a:pt x="0" y="13"/>
                    <a:pt x="12" y="0"/>
                    <a:pt x="32" y="0"/>
                  </a:cubicBezTo>
                  <a:cubicBezTo>
                    <a:pt x="39" y="0"/>
                    <a:pt x="45" y="2"/>
                    <a:pt x="48" y="3"/>
                  </a:cubicBezTo>
                  <a:cubicBezTo>
                    <a:pt x="46" y="9"/>
                    <a:pt x="46" y="9"/>
                    <a:pt x="46" y="9"/>
                  </a:cubicBezTo>
                  <a:cubicBezTo>
                    <a:pt x="42" y="8"/>
                    <a:pt x="38" y="7"/>
                    <a:pt x="32" y="7"/>
                  </a:cubicBezTo>
                  <a:cubicBezTo>
                    <a:pt x="18" y="7"/>
                    <a:pt x="8" y="16"/>
                    <a:pt x="8" y="31"/>
                  </a:cubicBezTo>
                  <a:cubicBezTo>
                    <a:pt x="8" y="46"/>
                    <a:pt x="17" y="55"/>
                    <a:pt x="31" y="55"/>
                  </a:cubicBezTo>
                  <a:cubicBezTo>
                    <a:pt x="36" y="55"/>
                    <a:pt x="40" y="55"/>
                    <a:pt x="42" y="54"/>
                  </a:cubicBezTo>
                  <a:cubicBezTo>
                    <a:pt x="42" y="36"/>
                    <a:pt x="42" y="36"/>
                    <a:pt x="42" y="36"/>
                  </a:cubicBezTo>
                  <a:cubicBezTo>
                    <a:pt x="30" y="36"/>
                    <a:pt x="30" y="36"/>
                    <a:pt x="30" y="36"/>
                  </a:cubicBezTo>
                  <a:cubicBezTo>
                    <a:pt x="30" y="30"/>
                    <a:pt x="30" y="30"/>
                    <a:pt x="30" y="30"/>
                  </a:cubicBezTo>
                  <a:cubicBezTo>
                    <a:pt x="49" y="30"/>
                    <a:pt x="49" y="30"/>
                    <a:pt x="49" y="30"/>
                  </a:cubicBezTo>
                  <a:lnTo>
                    <a:pt x="49" y="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106" name="Freeform 29"/>
            <p:cNvSpPr>
              <a:spLocks/>
            </p:cNvSpPr>
            <p:nvPr/>
          </p:nvSpPr>
          <p:spPr bwMode="auto">
            <a:xfrm>
              <a:off x="915988" y="631825"/>
              <a:ext cx="114300" cy="198438"/>
            </a:xfrm>
            <a:custGeom>
              <a:avLst/>
              <a:gdLst>
                <a:gd name="T0" fmla="*/ 2 w 36"/>
                <a:gd name="T1" fmla="*/ 52 h 62"/>
                <a:gd name="T2" fmla="*/ 16 w 36"/>
                <a:gd name="T3" fmla="*/ 56 h 62"/>
                <a:gd name="T4" fmla="*/ 28 w 36"/>
                <a:gd name="T5" fmla="*/ 45 h 62"/>
                <a:gd name="T6" fmla="*/ 17 w 36"/>
                <a:gd name="T7" fmla="*/ 33 h 62"/>
                <a:gd name="T8" fmla="*/ 1 w 36"/>
                <a:gd name="T9" fmla="*/ 16 h 62"/>
                <a:gd name="T10" fmla="*/ 20 w 36"/>
                <a:gd name="T11" fmla="*/ 0 h 62"/>
                <a:gd name="T12" fmla="*/ 34 w 36"/>
                <a:gd name="T13" fmla="*/ 3 h 62"/>
                <a:gd name="T14" fmla="*/ 32 w 36"/>
                <a:gd name="T15" fmla="*/ 9 h 62"/>
                <a:gd name="T16" fmla="*/ 20 w 36"/>
                <a:gd name="T17" fmla="*/ 6 h 62"/>
                <a:gd name="T18" fmla="*/ 9 w 36"/>
                <a:gd name="T19" fmla="*/ 15 h 62"/>
                <a:gd name="T20" fmla="*/ 21 w 36"/>
                <a:gd name="T21" fmla="*/ 27 h 62"/>
                <a:gd name="T22" fmla="*/ 36 w 36"/>
                <a:gd name="T23" fmla="*/ 45 h 62"/>
                <a:gd name="T24" fmla="*/ 15 w 36"/>
                <a:gd name="T25" fmla="*/ 62 h 62"/>
                <a:gd name="T26" fmla="*/ 0 w 36"/>
                <a:gd name="T27" fmla="*/ 58 h 62"/>
                <a:gd name="T28" fmla="*/ 2 w 36"/>
                <a:gd name="T29" fmla="*/ 5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2">
                  <a:moveTo>
                    <a:pt x="2" y="52"/>
                  </a:moveTo>
                  <a:cubicBezTo>
                    <a:pt x="5" y="54"/>
                    <a:pt x="10" y="56"/>
                    <a:pt x="16" y="56"/>
                  </a:cubicBezTo>
                  <a:cubicBezTo>
                    <a:pt x="24" y="56"/>
                    <a:pt x="28" y="52"/>
                    <a:pt x="28" y="45"/>
                  </a:cubicBezTo>
                  <a:cubicBezTo>
                    <a:pt x="28" y="40"/>
                    <a:pt x="25" y="36"/>
                    <a:pt x="17" y="33"/>
                  </a:cubicBezTo>
                  <a:cubicBezTo>
                    <a:pt x="7" y="30"/>
                    <a:pt x="1" y="25"/>
                    <a:pt x="1" y="16"/>
                  </a:cubicBezTo>
                  <a:cubicBezTo>
                    <a:pt x="1" y="7"/>
                    <a:pt x="9" y="0"/>
                    <a:pt x="20" y="0"/>
                  </a:cubicBezTo>
                  <a:cubicBezTo>
                    <a:pt x="27" y="0"/>
                    <a:pt x="31" y="1"/>
                    <a:pt x="34" y="3"/>
                  </a:cubicBezTo>
                  <a:cubicBezTo>
                    <a:pt x="32" y="9"/>
                    <a:pt x="32" y="9"/>
                    <a:pt x="32" y="9"/>
                  </a:cubicBezTo>
                  <a:cubicBezTo>
                    <a:pt x="30" y="8"/>
                    <a:pt x="26" y="6"/>
                    <a:pt x="20" y="6"/>
                  </a:cubicBezTo>
                  <a:cubicBezTo>
                    <a:pt x="12" y="6"/>
                    <a:pt x="9" y="11"/>
                    <a:pt x="9" y="15"/>
                  </a:cubicBezTo>
                  <a:cubicBezTo>
                    <a:pt x="9" y="21"/>
                    <a:pt x="13" y="24"/>
                    <a:pt x="21" y="27"/>
                  </a:cubicBezTo>
                  <a:cubicBezTo>
                    <a:pt x="31" y="31"/>
                    <a:pt x="36" y="36"/>
                    <a:pt x="36" y="45"/>
                  </a:cubicBezTo>
                  <a:cubicBezTo>
                    <a:pt x="36" y="54"/>
                    <a:pt x="29" y="62"/>
                    <a:pt x="15" y="62"/>
                  </a:cubicBezTo>
                  <a:cubicBezTo>
                    <a:pt x="9" y="62"/>
                    <a:pt x="3" y="60"/>
                    <a:pt x="0" y="58"/>
                  </a:cubicBezTo>
                  <a:lnTo>
                    <a:pt x="2"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107" name="Freeform 30"/>
            <p:cNvSpPr>
              <a:spLocks/>
            </p:cNvSpPr>
            <p:nvPr/>
          </p:nvSpPr>
          <p:spPr bwMode="auto">
            <a:xfrm>
              <a:off x="1087438" y="641350"/>
              <a:ext cx="61913" cy="185738"/>
            </a:xfrm>
            <a:custGeom>
              <a:avLst/>
              <a:gdLst>
                <a:gd name="T0" fmla="*/ 25 w 39"/>
                <a:gd name="T1" fmla="*/ 14 h 117"/>
                <a:gd name="T2" fmla="*/ 25 w 39"/>
                <a:gd name="T3" fmla="*/ 14 h 117"/>
                <a:gd name="T4" fmla="*/ 2 w 39"/>
                <a:gd name="T5" fmla="*/ 26 h 117"/>
                <a:gd name="T6" fmla="*/ 0 w 39"/>
                <a:gd name="T7" fmla="*/ 14 h 117"/>
                <a:gd name="T8" fmla="*/ 27 w 39"/>
                <a:gd name="T9" fmla="*/ 0 h 117"/>
                <a:gd name="T10" fmla="*/ 39 w 39"/>
                <a:gd name="T11" fmla="*/ 0 h 117"/>
                <a:gd name="T12" fmla="*/ 39 w 39"/>
                <a:gd name="T13" fmla="*/ 117 h 117"/>
                <a:gd name="T14" fmla="*/ 25 w 39"/>
                <a:gd name="T15" fmla="*/ 117 h 117"/>
                <a:gd name="T16" fmla="*/ 25 w 39"/>
                <a:gd name="T17" fmla="*/ 1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117">
                  <a:moveTo>
                    <a:pt x="25" y="14"/>
                  </a:moveTo>
                  <a:lnTo>
                    <a:pt x="25" y="14"/>
                  </a:lnTo>
                  <a:lnTo>
                    <a:pt x="2" y="26"/>
                  </a:lnTo>
                  <a:lnTo>
                    <a:pt x="0" y="14"/>
                  </a:lnTo>
                  <a:lnTo>
                    <a:pt x="27" y="0"/>
                  </a:lnTo>
                  <a:lnTo>
                    <a:pt x="39" y="0"/>
                  </a:lnTo>
                  <a:lnTo>
                    <a:pt x="39" y="117"/>
                  </a:lnTo>
                  <a:lnTo>
                    <a:pt x="25" y="117"/>
                  </a:lnTo>
                  <a:lnTo>
                    <a:pt x="25" y="14"/>
                  </a:lnTo>
                  <a:close/>
                </a:path>
              </a:pathLst>
            </a:custGeom>
            <a:solidFill>
              <a:srgbClr val="0A1B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108" name="Freeform 31"/>
            <p:cNvSpPr>
              <a:spLocks/>
            </p:cNvSpPr>
            <p:nvPr/>
          </p:nvSpPr>
          <p:spPr bwMode="auto">
            <a:xfrm>
              <a:off x="449263" y="469900"/>
              <a:ext cx="296863" cy="531813"/>
            </a:xfrm>
            <a:custGeom>
              <a:avLst/>
              <a:gdLst>
                <a:gd name="T0" fmla="*/ 8 w 93"/>
                <a:gd name="T1" fmla="*/ 84 h 167"/>
                <a:gd name="T2" fmla="*/ 91 w 93"/>
                <a:gd name="T3" fmla="*/ 0 h 167"/>
                <a:gd name="T4" fmla="*/ 91 w 93"/>
                <a:gd name="T5" fmla="*/ 0 h 167"/>
                <a:gd name="T6" fmla="*/ 84 w 93"/>
                <a:gd name="T7" fmla="*/ 0 h 167"/>
                <a:gd name="T8" fmla="*/ 0 w 93"/>
                <a:gd name="T9" fmla="*/ 84 h 167"/>
                <a:gd name="T10" fmla="*/ 84 w 93"/>
                <a:gd name="T11" fmla="*/ 167 h 167"/>
                <a:gd name="T12" fmla="*/ 93 w 93"/>
                <a:gd name="T13" fmla="*/ 167 h 167"/>
                <a:gd name="T14" fmla="*/ 91 w 93"/>
                <a:gd name="T15" fmla="*/ 167 h 167"/>
                <a:gd name="T16" fmla="*/ 8 w 93"/>
                <a:gd name="T17" fmla="*/ 84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167">
                  <a:moveTo>
                    <a:pt x="8" y="84"/>
                  </a:moveTo>
                  <a:cubicBezTo>
                    <a:pt x="8" y="38"/>
                    <a:pt x="45" y="0"/>
                    <a:pt x="91" y="0"/>
                  </a:cubicBezTo>
                  <a:cubicBezTo>
                    <a:pt x="91" y="0"/>
                    <a:pt x="91" y="0"/>
                    <a:pt x="91" y="0"/>
                  </a:cubicBezTo>
                  <a:cubicBezTo>
                    <a:pt x="89" y="0"/>
                    <a:pt x="87" y="0"/>
                    <a:pt x="84" y="0"/>
                  </a:cubicBezTo>
                  <a:cubicBezTo>
                    <a:pt x="38" y="0"/>
                    <a:pt x="0" y="38"/>
                    <a:pt x="0" y="84"/>
                  </a:cubicBezTo>
                  <a:cubicBezTo>
                    <a:pt x="0" y="130"/>
                    <a:pt x="38" y="167"/>
                    <a:pt x="84" y="167"/>
                  </a:cubicBezTo>
                  <a:cubicBezTo>
                    <a:pt x="87" y="167"/>
                    <a:pt x="90" y="167"/>
                    <a:pt x="93" y="167"/>
                  </a:cubicBezTo>
                  <a:cubicBezTo>
                    <a:pt x="93" y="167"/>
                    <a:pt x="92" y="167"/>
                    <a:pt x="91" y="167"/>
                  </a:cubicBezTo>
                  <a:cubicBezTo>
                    <a:pt x="45" y="167"/>
                    <a:pt x="8" y="130"/>
                    <a:pt x="8" y="8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109" name="Freeform 32"/>
            <p:cNvSpPr>
              <a:spLocks/>
            </p:cNvSpPr>
            <p:nvPr/>
          </p:nvSpPr>
          <p:spPr bwMode="auto">
            <a:xfrm>
              <a:off x="520700" y="501650"/>
              <a:ext cx="265113" cy="474663"/>
            </a:xfrm>
            <a:custGeom>
              <a:avLst/>
              <a:gdLst>
                <a:gd name="T0" fmla="*/ 7 w 83"/>
                <a:gd name="T1" fmla="*/ 75 h 149"/>
                <a:gd name="T2" fmla="*/ 81 w 83"/>
                <a:gd name="T3" fmla="*/ 0 h 149"/>
                <a:gd name="T4" fmla="*/ 81 w 83"/>
                <a:gd name="T5" fmla="*/ 0 h 149"/>
                <a:gd name="T6" fmla="*/ 74 w 83"/>
                <a:gd name="T7" fmla="*/ 0 h 149"/>
                <a:gd name="T8" fmla="*/ 0 w 83"/>
                <a:gd name="T9" fmla="*/ 75 h 149"/>
                <a:gd name="T10" fmla="*/ 74 w 83"/>
                <a:gd name="T11" fmla="*/ 149 h 149"/>
                <a:gd name="T12" fmla="*/ 83 w 83"/>
                <a:gd name="T13" fmla="*/ 149 h 149"/>
                <a:gd name="T14" fmla="*/ 81 w 83"/>
                <a:gd name="T15" fmla="*/ 149 h 149"/>
                <a:gd name="T16" fmla="*/ 7 w 83"/>
                <a:gd name="T17" fmla="*/ 7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149">
                  <a:moveTo>
                    <a:pt x="7" y="75"/>
                  </a:moveTo>
                  <a:cubicBezTo>
                    <a:pt x="7" y="33"/>
                    <a:pt x="40" y="0"/>
                    <a:pt x="81" y="0"/>
                  </a:cubicBezTo>
                  <a:cubicBezTo>
                    <a:pt x="81" y="0"/>
                    <a:pt x="81" y="0"/>
                    <a:pt x="81" y="0"/>
                  </a:cubicBezTo>
                  <a:cubicBezTo>
                    <a:pt x="79" y="0"/>
                    <a:pt x="77" y="0"/>
                    <a:pt x="74" y="0"/>
                  </a:cubicBezTo>
                  <a:cubicBezTo>
                    <a:pt x="33" y="0"/>
                    <a:pt x="0" y="33"/>
                    <a:pt x="0" y="75"/>
                  </a:cubicBezTo>
                  <a:cubicBezTo>
                    <a:pt x="0" y="116"/>
                    <a:pt x="33" y="149"/>
                    <a:pt x="74" y="149"/>
                  </a:cubicBezTo>
                  <a:cubicBezTo>
                    <a:pt x="77" y="149"/>
                    <a:pt x="80" y="149"/>
                    <a:pt x="83" y="149"/>
                  </a:cubicBezTo>
                  <a:cubicBezTo>
                    <a:pt x="82" y="149"/>
                    <a:pt x="81" y="149"/>
                    <a:pt x="81" y="149"/>
                  </a:cubicBezTo>
                  <a:cubicBezTo>
                    <a:pt x="40" y="149"/>
                    <a:pt x="7" y="116"/>
                    <a:pt x="7" y="7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110" name="Freeform 33"/>
            <p:cNvSpPr>
              <a:spLocks/>
            </p:cNvSpPr>
            <p:nvPr/>
          </p:nvSpPr>
          <p:spPr bwMode="auto">
            <a:xfrm>
              <a:off x="584200" y="533400"/>
              <a:ext cx="223838" cy="401638"/>
            </a:xfrm>
            <a:custGeom>
              <a:avLst/>
              <a:gdLst>
                <a:gd name="T0" fmla="*/ 6 w 70"/>
                <a:gd name="T1" fmla="*/ 63 h 126"/>
                <a:gd name="T2" fmla="*/ 69 w 70"/>
                <a:gd name="T3" fmla="*/ 1 h 126"/>
                <a:gd name="T4" fmla="*/ 69 w 70"/>
                <a:gd name="T5" fmla="*/ 1 h 126"/>
                <a:gd name="T6" fmla="*/ 63 w 70"/>
                <a:gd name="T7" fmla="*/ 0 h 126"/>
                <a:gd name="T8" fmla="*/ 0 w 70"/>
                <a:gd name="T9" fmla="*/ 63 h 126"/>
                <a:gd name="T10" fmla="*/ 63 w 70"/>
                <a:gd name="T11" fmla="*/ 126 h 126"/>
                <a:gd name="T12" fmla="*/ 70 w 70"/>
                <a:gd name="T13" fmla="*/ 126 h 126"/>
                <a:gd name="T14" fmla="*/ 69 w 70"/>
                <a:gd name="T15" fmla="*/ 126 h 126"/>
                <a:gd name="T16" fmla="*/ 6 w 70"/>
                <a:gd name="T17" fmla="*/ 6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126">
                  <a:moveTo>
                    <a:pt x="6" y="63"/>
                  </a:moveTo>
                  <a:cubicBezTo>
                    <a:pt x="6" y="29"/>
                    <a:pt x="34" y="1"/>
                    <a:pt x="69" y="1"/>
                  </a:cubicBezTo>
                  <a:cubicBezTo>
                    <a:pt x="69" y="1"/>
                    <a:pt x="69" y="1"/>
                    <a:pt x="69" y="1"/>
                  </a:cubicBezTo>
                  <a:cubicBezTo>
                    <a:pt x="67" y="1"/>
                    <a:pt x="65" y="0"/>
                    <a:pt x="63" y="0"/>
                  </a:cubicBezTo>
                  <a:cubicBezTo>
                    <a:pt x="29" y="0"/>
                    <a:pt x="0" y="29"/>
                    <a:pt x="0" y="63"/>
                  </a:cubicBezTo>
                  <a:cubicBezTo>
                    <a:pt x="0" y="98"/>
                    <a:pt x="29" y="126"/>
                    <a:pt x="63" y="126"/>
                  </a:cubicBezTo>
                  <a:cubicBezTo>
                    <a:pt x="66" y="126"/>
                    <a:pt x="68" y="126"/>
                    <a:pt x="70" y="126"/>
                  </a:cubicBezTo>
                  <a:cubicBezTo>
                    <a:pt x="70" y="126"/>
                    <a:pt x="69" y="126"/>
                    <a:pt x="69" y="126"/>
                  </a:cubicBezTo>
                  <a:cubicBezTo>
                    <a:pt x="34" y="126"/>
                    <a:pt x="6" y="98"/>
                    <a:pt x="6" y="6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111" name="Freeform 34"/>
            <p:cNvSpPr>
              <a:spLocks/>
            </p:cNvSpPr>
            <p:nvPr/>
          </p:nvSpPr>
          <p:spPr bwMode="auto">
            <a:xfrm>
              <a:off x="644525" y="571500"/>
              <a:ext cx="182563" cy="328613"/>
            </a:xfrm>
            <a:custGeom>
              <a:avLst/>
              <a:gdLst>
                <a:gd name="T0" fmla="*/ 4 w 57"/>
                <a:gd name="T1" fmla="*/ 51 h 103"/>
                <a:gd name="T2" fmla="*/ 56 w 57"/>
                <a:gd name="T3" fmla="*/ 0 h 103"/>
                <a:gd name="T4" fmla="*/ 56 w 57"/>
                <a:gd name="T5" fmla="*/ 0 h 103"/>
                <a:gd name="T6" fmla="*/ 51 w 57"/>
                <a:gd name="T7" fmla="*/ 0 h 103"/>
                <a:gd name="T8" fmla="*/ 0 w 57"/>
                <a:gd name="T9" fmla="*/ 51 h 103"/>
                <a:gd name="T10" fmla="*/ 51 w 57"/>
                <a:gd name="T11" fmla="*/ 103 h 103"/>
                <a:gd name="T12" fmla="*/ 57 w 57"/>
                <a:gd name="T13" fmla="*/ 102 h 103"/>
                <a:gd name="T14" fmla="*/ 56 w 57"/>
                <a:gd name="T15" fmla="*/ 102 h 103"/>
                <a:gd name="T16" fmla="*/ 4 w 57"/>
                <a:gd name="T17" fmla="*/ 51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103">
                  <a:moveTo>
                    <a:pt x="4" y="51"/>
                  </a:moveTo>
                  <a:cubicBezTo>
                    <a:pt x="4" y="23"/>
                    <a:pt x="27" y="0"/>
                    <a:pt x="56" y="0"/>
                  </a:cubicBezTo>
                  <a:cubicBezTo>
                    <a:pt x="56" y="0"/>
                    <a:pt x="56" y="0"/>
                    <a:pt x="56" y="0"/>
                  </a:cubicBezTo>
                  <a:cubicBezTo>
                    <a:pt x="54" y="0"/>
                    <a:pt x="53" y="0"/>
                    <a:pt x="51" y="0"/>
                  </a:cubicBezTo>
                  <a:cubicBezTo>
                    <a:pt x="23" y="0"/>
                    <a:pt x="0" y="23"/>
                    <a:pt x="0" y="51"/>
                  </a:cubicBezTo>
                  <a:cubicBezTo>
                    <a:pt x="0" y="80"/>
                    <a:pt x="23" y="103"/>
                    <a:pt x="51" y="103"/>
                  </a:cubicBezTo>
                  <a:cubicBezTo>
                    <a:pt x="53" y="103"/>
                    <a:pt x="55" y="103"/>
                    <a:pt x="57" y="102"/>
                  </a:cubicBezTo>
                  <a:cubicBezTo>
                    <a:pt x="56" y="102"/>
                    <a:pt x="56" y="102"/>
                    <a:pt x="56" y="102"/>
                  </a:cubicBezTo>
                  <a:cubicBezTo>
                    <a:pt x="27" y="102"/>
                    <a:pt x="4" y="80"/>
                    <a:pt x="4" y="5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112" name="Freeform 35"/>
            <p:cNvSpPr>
              <a:spLocks noEditPoints="1"/>
            </p:cNvSpPr>
            <p:nvPr/>
          </p:nvSpPr>
          <p:spPr bwMode="auto">
            <a:xfrm>
              <a:off x="1087438" y="407988"/>
              <a:ext cx="65088" cy="61913"/>
            </a:xfrm>
            <a:custGeom>
              <a:avLst/>
              <a:gdLst>
                <a:gd name="T0" fmla="*/ 8 w 20"/>
                <a:gd name="T1" fmla="*/ 9 h 19"/>
                <a:gd name="T2" fmla="*/ 9 w 20"/>
                <a:gd name="T3" fmla="*/ 9 h 19"/>
                <a:gd name="T4" fmla="*/ 11 w 20"/>
                <a:gd name="T5" fmla="*/ 7 h 19"/>
                <a:gd name="T6" fmla="*/ 9 w 20"/>
                <a:gd name="T7" fmla="*/ 6 h 19"/>
                <a:gd name="T8" fmla="*/ 8 w 20"/>
                <a:gd name="T9" fmla="*/ 6 h 19"/>
                <a:gd name="T10" fmla="*/ 8 w 20"/>
                <a:gd name="T11" fmla="*/ 9 h 19"/>
                <a:gd name="T12" fmla="*/ 8 w 20"/>
                <a:gd name="T13" fmla="*/ 14 h 19"/>
                <a:gd name="T14" fmla="*/ 6 w 20"/>
                <a:gd name="T15" fmla="*/ 14 h 19"/>
                <a:gd name="T16" fmla="*/ 6 w 20"/>
                <a:gd name="T17" fmla="*/ 5 h 19"/>
                <a:gd name="T18" fmla="*/ 10 w 20"/>
                <a:gd name="T19" fmla="*/ 4 h 19"/>
                <a:gd name="T20" fmla="*/ 13 w 20"/>
                <a:gd name="T21" fmla="*/ 5 h 19"/>
                <a:gd name="T22" fmla="*/ 14 w 20"/>
                <a:gd name="T23" fmla="*/ 7 h 19"/>
                <a:gd name="T24" fmla="*/ 12 w 20"/>
                <a:gd name="T25" fmla="*/ 9 h 19"/>
                <a:gd name="T26" fmla="*/ 12 w 20"/>
                <a:gd name="T27" fmla="*/ 10 h 19"/>
                <a:gd name="T28" fmla="*/ 14 w 20"/>
                <a:gd name="T29" fmla="*/ 12 h 19"/>
                <a:gd name="T30" fmla="*/ 14 w 20"/>
                <a:gd name="T31" fmla="*/ 14 h 19"/>
                <a:gd name="T32" fmla="*/ 12 w 20"/>
                <a:gd name="T33" fmla="*/ 14 h 19"/>
                <a:gd name="T34" fmla="*/ 11 w 20"/>
                <a:gd name="T35" fmla="*/ 12 h 19"/>
                <a:gd name="T36" fmla="*/ 9 w 20"/>
                <a:gd name="T37" fmla="*/ 10 h 19"/>
                <a:gd name="T38" fmla="*/ 8 w 20"/>
                <a:gd name="T39" fmla="*/ 10 h 19"/>
                <a:gd name="T40" fmla="*/ 8 w 20"/>
                <a:gd name="T41" fmla="*/ 14 h 19"/>
                <a:gd name="T42" fmla="*/ 2 w 20"/>
                <a:gd name="T43" fmla="*/ 9 h 19"/>
                <a:gd name="T44" fmla="*/ 10 w 20"/>
                <a:gd name="T45" fmla="*/ 17 h 19"/>
                <a:gd name="T46" fmla="*/ 17 w 20"/>
                <a:gd name="T47" fmla="*/ 9 h 19"/>
                <a:gd name="T48" fmla="*/ 10 w 20"/>
                <a:gd name="T49" fmla="*/ 2 h 19"/>
                <a:gd name="T50" fmla="*/ 2 w 20"/>
                <a:gd name="T51" fmla="*/ 9 h 19"/>
                <a:gd name="T52" fmla="*/ 20 w 20"/>
                <a:gd name="T53" fmla="*/ 9 h 19"/>
                <a:gd name="T54" fmla="*/ 10 w 20"/>
                <a:gd name="T55" fmla="*/ 19 h 19"/>
                <a:gd name="T56" fmla="*/ 0 w 20"/>
                <a:gd name="T57" fmla="*/ 9 h 19"/>
                <a:gd name="T58" fmla="*/ 10 w 20"/>
                <a:gd name="T59" fmla="*/ 0 h 19"/>
                <a:gd name="T60" fmla="*/ 20 w 20"/>
                <a:gd name="T61"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 h="19">
                  <a:moveTo>
                    <a:pt x="8" y="9"/>
                  </a:moveTo>
                  <a:cubicBezTo>
                    <a:pt x="9" y="9"/>
                    <a:pt x="9" y="9"/>
                    <a:pt x="9" y="9"/>
                  </a:cubicBezTo>
                  <a:cubicBezTo>
                    <a:pt x="10" y="9"/>
                    <a:pt x="11" y="8"/>
                    <a:pt x="11" y="7"/>
                  </a:cubicBezTo>
                  <a:cubicBezTo>
                    <a:pt x="11" y="7"/>
                    <a:pt x="11" y="6"/>
                    <a:pt x="9" y="6"/>
                  </a:cubicBezTo>
                  <a:cubicBezTo>
                    <a:pt x="9" y="6"/>
                    <a:pt x="8" y="6"/>
                    <a:pt x="8" y="6"/>
                  </a:cubicBezTo>
                  <a:lnTo>
                    <a:pt x="8" y="9"/>
                  </a:lnTo>
                  <a:close/>
                  <a:moveTo>
                    <a:pt x="8" y="14"/>
                  </a:moveTo>
                  <a:cubicBezTo>
                    <a:pt x="6" y="14"/>
                    <a:pt x="6" y="14"/>
                    <a:pt x="6" y="14"/>
                  </a:cubicBezTo>
                  <a:cubicBezTo>
                    <a:pt x="6" y="5"/>
                    <a:pt x="6" y="5"/>
                    <a:pt x="6" y="5"/>
                  </a:cubicBezTo>
                  <a:cubicBezTo>
                    <a:pt x="7" y="4"/>
                    <a:pt x="8" y="4"/>
                    <a:pt x="10" y="4"/>
                  </a:cubicBezTo>
                  <a:cubicBezTo>
                    <a:pt x="11" y="4"/>
                    <a:pt x="12" y="5"/>
                    <a:pt x="13" y="5"/>
                  </a:cubicBezTo>
                  <a:cubicBezTo>
                    <a:pt x="13" y="5"/>
                    <a:pt x="14" y="6"/>
                    <a:pt x="14" y="7"/>
                  </a:cubicBezTo>
                  <a:cubicBezTo>
                    <a:pt x="14" y="8"/>
                    <a:pt x="13" y="9"/>
                    <a:pt x="12" y="9"/>
                  </a:cubicBezTo>
                  <a:cubicBezTo>
                    <a:pt x="12" y="10"/>
                    <a:pt x="12" y="10"/>
                    <a:pt x="12" y="10"/>
                  </a:cubicBezTo>
                  <a:cubicBezTo>
                    <a:pt x="13" y="10"/>
                    <a:pt x="13" y="11"/>
                    <a:pt x="14" y="12"/>
                  </a:cubicBezTo>
                  <a:cubicBezTo>
                    <a:pt x="14" y="13"/>
                    <a:pt x="14" y="14"/>
                    <a:pt x="14" y="14"/>
                  </a:cubicBezTo>
                  <a:cubicBezTo>
                    <a:pt x="12" y="14"/>
                    <a:pt x="12" y="14"/>
                    <a:pt x="12" y="14"/>
                  </a:cubicBezTo>
                  <a:cubicBezTo>
                    <a:pt x="12" y="14"/>
                    <a:pt x="11" y="13"/>
                    <a:pt x="11" y="12"/>
                  </a:cubicBezTo>
                  <a:cubicBezTo>
                    <a:pt x="11" y="11"/>
                    <a:pt x="10" y="10"/>
                    <a:pt x="9" y="10"/>
                  </a:cubicBezTo>
                  <a:cubicBezTo>
                    <a:pt x="8" y="10"/>
                    <a:pt x="8" y="10"/>
                    <a:pt x="8" y="10"/>
                  </a:cubicBezTo>
                  <a:lnTo>
                    <a:pt x="8" y="14"/>
                  </a:lnTo>
                  <a:close/>
                  <a:moveTo>
                    <a:pt x="2" y="9"/>
                  </a:moveTo>
                  <a:cubicBezTo>
                    <a:pt x="2" y="14"/>
                    <a:pt x="5" y="17"/>
                    <a:pt x="10" y="17"/>
                  </a:cubicBezTo>
                  <a:cubicBezTo>
                    <a:pt x="14" y="17"/>
                    <a:pt x="17" y="14"/>
                    <a:pt x="17" y="9"/>
                  </a:cubicBezTo>
                  <a:cubicBezTo>
                    <a:pt x="17" y="5"/>
                    <a:pt x="14" y="2"/>
                    <a:pt x="10" y="2"/>
                  </a:cubicBezTo>
                  <a:cubicBezTo>
                    <a:pt x="5" y="2"/>
                    <a:pt x="2" y="5"/>
                    <a:pt x="2" y="9"/>
                  </a:cubicBezTo>
                  <a:moveTo>
                    <a:pt x="20" y="9"/>
                  </a:moveTo>
                  <a:cubicBezTo>
                    <a:pt x="20" y="15"/>
                    <a:pt x="15" y="19"/>
                    <a:pt x="10" y="19"/>
                  </a:cubicBezTo>
                  <a:cubicBezTo>
                    <a:pt x="4" y="19"/>
                    <a:pt x="0" y="15"/>
                    <a:pt x="0" y="9"/>
                  </a:cubicBezTo>
                  <a:cubicBezTo>
                    <a:pt x="0" y="4"/>
                    <a:pt x="4" y="0"/>
                    <a:pt x="10" y="0"/>
                  </a:cubicBezTo>
                  <a:cubicBezTo>
                    <a:pt x="15" y="0"/>
                    <a:pt x="20" y="4"/>
                    <a:pt x="20" y="9"/>
                  </a:cubicBezTo>
                </a:path>
              </a:pathLst>
            </a:custGeom>
            <a:solidFill>
              <a:srgbClr val="0A1B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grpSp>
      <p:sp>
        <p:nvSpPr>
          <p:cNvPr id="49" name="Untertitel 2"/>
          <p:cNvSpPr>
            <a:spLocks noGrp="1"/>
          </p:cNvSpPr>
          <p:nvPr userDrawn="1">
            <p:ph type="subTitle" idx="1"/>
          </p:nvPr>
        </p:nvSpPr>
        <p:spPr>
          <a:xfrm>
            <a:off x="1057276" y="4780567"/>
            <a:ext cx="4203699" cy="1486943"/>
          </a:xfrm>
        </p:spPr>
        <p:txBody>
          <a:bodyPr wrap="square">
            <a:noAutofit/>
          </a:bodyPr>
          <a:lstStyle>
            <a:lvl1pPr marL="0" indent="0" algn="r">
              <a:lnSpc>
                <a:spcPct val="120000"/>
              </a:lnSpc>
              <a:spcBef>
                <a:spcPts val="0"/>
              </a:spcBef>
              <a:buNone/>
              <a:defRPr sz="1600" b="1">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dirty="0"/>
          </a:p>
        </p:txBody>
      </p:sp>
      <p:sp>
        <p:nvSpPr>
          <p:cNvPr id="51" name="Titel 6"/>
          <p:cNvSpPr>
            <a:spLocks noGrp="1"/>
          </p:cNvSpPr>
          <p:nvPr userDrawn="1">
            <p:ph type="title"/>
          </p:nvPr>
        </p:nvSpPr>
        <p:spPr>
          <a:xfrm>
            <a:off x="1057276" y="3570899"/>
            <a:ext cx="4203699" cy="1071948"/>
          </a:xfrm>
        </p:spPr>
        <p:txBody>
          <a:bodyPr/>
          <a:lstStyle>
            <a:lvl1pPr algn="r">
              <a:lnSpc>
                <a:spcPct val="120000"/>
              </a:lnSpc>
              <a:defRPr sz="3000" b="1">
                <a:solidFill>
                  <a:schemeClr val="bg2"/>
                </a:solidFill>
              </a:defRPr>
            </a:lvl1pPr>
          </a:lstStyle>
          <a:p>
            <a:r>
              <a:rPr lang="de-DE" smtClean="0"/>
              <a:t>Titelmasterformat durch Klicken bearbeiten</a:t>
            </a:r>
            <a:endParaRPr lang="de-DE" dirty="0"/>
          </a:p>
        </p:txBody>
      </p:sp>
      <p:sp>
        <p:nvSpPr>
          <p:cNvPr id="52" name="Bildplatzhalter 3"/>
          <p:cNvSpPr>
            <a:spLocks noGrp="1"/>
          </p:cNvSpPr>
          <p:nvPr userDrawn="1">
            <p:ph type="pic" sz="quarter" idx="10"/>
          </p:nvPr>
        </p:nvSpPr>
        <p:spPr>
          <a:xfrm>
            <a:off x="5544000" y="2160000"/>
            <a:ext cx="3600000" cy="3600000"/>
          </a:xfrm>
        </p:spPr>
        <p:txBody>
          <a:bodyPr/>
          <a:lstStyle/>
          <a:p>
            <a:r>
              <a:rPr lang="de-DE" smtClean="0"/>
              <a:t>Bild durch Klicken auf Symbol hinzufügen</a:t>
            </a:r>
            <a:endParaRPr lang="de-DE"/>
          </a:p>
        </p:txBody>
      </p:sp>
    </p:spTree>
    <p:extLst>
      <p:ext uri="{BB962C8B-B14F-4D97-AF65-F5344CB8AC3E}">
        <p14:creationId xmlns:p14="http://schemas.microsoft.com/office/powerpoint/2010/main" val="3035794024"/>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elfolie_0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465852" y="4790295"/>
            <a:ext cx="4903258" cy="1486943"/>
          </a:xfrm>
        </p:spPr>
        <p:txBody>
          <a:bodyPr wrap="square">
            <a:noAutofit/>
          </a:bodyPr>
          <a:lstStyle>
            <a:lvl1pPr marL="0" indent="0" algn="r">
              <a:lnSpc>
                <a:spcPct val="120000"/>
              </a:lnSpc>
              <a:spcBef>
                <a:spcPts val="0"/>
              </a:spcBef>
              <a:buNone/>
              <a:defRPr sz="1600" b="1">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dirty="0"/>
          </a:p>
        </p:txBody>
      </p:sp>
      <p:sp>
        <p:nvSpPr>
          <p:cNvPr id="7" name="Titel 6"/>
          <p:cNvSpPr>
            <a:spLocks noGrp="1"/>
          </p:cNvSpPr>
          <p:nvPr>
            <p:ph type="title"/>
          </p:nvPr>
        </p:nvSpPr>
        <p:spPr>
          <a:xfrm>
            <a:off x="1465852" y="3580627"/>
            <a:ext cx="4903258" cy="1071948"/>
          </a:xfrm>
        </p:spPr>
        <p:txBody>
          <a:bodyPr/>
          <a:lstStyle>
            <a:lvl1pPr algn="r">
              <a:lnSpc>
                <a:spcPct val="120000"/>
              </a:lnSpc>
              <a:defRPr sz="3000" b="1">
                <a:solidFill>
                  <a:schemeClr val="bg2"/>
                </a:solidFill>
              </a:defRPr>
            </a:lvl1pPr>
          </a:lstStyle>
          <a:p>
            <a:r>
              <a:rPr lang="de-DE" smtClean="0"/>
              <a:t>Titelmasterformat durch Klicken bearbeiten</a:t>
            </a:r>
            <a:endParaRPr lang="de-DE" dirty="0"/>
          </a:p>
        </p:txBody>
      </p:sp>
      <p:grpSp>
        <p:nvGrpSpPr>
          <p:cNvPr id="39" name="Gruppieren 38"/>
          <p:cNvGrpSpPr/>
          <p:nvPr userDrawn="1"/>
        </p:nvGrpSpPr>
        <p:grpSpPr>
          <a:xfrm>
            <a:off x="407988" y="6543675"/>
            <a:ext cx="3051175" cy="98425"/>
            <a:chOff x="407988" y="6543675"/>
            <a:chExt cx="3051175" cy="98425"/>
          </a:xfrm>
        </p:grpSpPr>
        <p:sp>
          <p:nvSpPr>
            <p:cNvPr id="40" name="Rectangle 11"/>
            <p:cNvSpPr>
              <a:spLocks noChangeArrowheads="1"/>
            </p:cNvSpPr>
            <p:nvPr/>
          </p:nvSpPr>
          <p:spPr bwMode="auto">
            <a:xfrm>
              <a:off x="407988" y="6543675"/>
              <a:ext cx="96838" cy="98425"/>
            </a:xfrm>
            <a:prstGeom prst="rect">
              <a:avLst/>
            </a:prstGeom>
            <a:solidFill>
              <a:srgbClr val="0A1B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41" name="Rectangle 12"/>
            <p:cNvSpPr>
              <a:spLocks noChangeArrowheads="1"/>
            </p:cNvSpPr>
            <p:nvPr/>
          </p:nvSpPr>
          <p:spPr bwMode="auto">
            <a:xfrm>
              <a:off x="530225" y="6543675"/>
              <a:ext cx="73025" cy="98425"/>
            </a:xfrm>
            <a:prstGeom prst="rect">
              <a:avLst/>
            </a:prstGeom>
            <a:solidFill>
              <a:srgbClr val="7E84A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42" name="Rectangle 13"/>
            <p:cNvSpPr>
              <a:spLocks noChangeArrowheads="1"/>
            </p:cNvSpPr>
            <p:nvPr/>
          </p:nvSpPr>
          <p:spPr bwMode="auto">
            <a:xfrm>
              <a:off x="650875" y="6543675"/>
              <a:ext cx="50800" cy="98425"/>
            </a:xfrm>
            <a:prstGeom prst="rect">
              <a:avLst/>
            </a:prstGeom>
            <a:solidFill>
              <a:srgbClr val="ACB0C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43" name="Rectangle 14"/>
            <p:cNvSpPr>
              <a:spLocks noChangeArrowheads="1"/>
            </p:cNvSpPr>
            <p:nvPr/>
          </p:nvSpPr>
          <p:spPr bwMode="auto">
            <a:xfrm>
              <a:off x="774700" y="6543675"/>
              <a:ext cx="23813" cy="98425"/>
            </a:xfrm>
            <a:prstGeom prst="rect">
              <a:avLst/>
            </a:prstGeom>
            <a:solidFill>
              <a:srgbClr val="D6D8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44" name="Rectangle 15"/>
            <p:cNvSpPr>
              <a:spLocks noChangeArrowheads="1"/>
            </p:cNvSpPr>
            <p:nvPr/>
          </p:nvSpPr>
          <p:spPr bwMode="auto">
            <a:xfrm>
              <a:off x="849313" y="6543675"/>
              <a:ext cx="95250" cy="98425"/>
            </a:xfrm>
            <a:prstGeom prst="rect">
              <a:avLst/>
            </a:prstGeom>
            <a:solidFill>
              <a:srgbClr val="F97B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45" name="Rectangle 16"/>
            <p:cNvSpPr>
              <a:spLocks noChangeArrowheads="1"/>
            </p:cNvSpPr>
            <p:nvPr/>
          </p:nvSpPr>
          <p:spPr bwMode="auto">
            <a:xfrm>
              <a:off x="969963" y="6543675"/>
              <a:ext cx="95250" cy="98425"/>
            </a:xfrm>
            <a:prstGeom prst="rect">
              <a:avLst/>
            </a:prstGeom>
            <a:solidFill>
              <a:srgbClr val="0A1B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46" name="Freeform 17"/>
            <p:cNvSpPr>
              <a:spLocks noEditPoints="1"/>
            </p:cNvSpPr>
            <p:nvPr/>
          </p:nvSpPr>
          <p:spPr bwMode="auto">
            <a:xfrm>
              <a:off x="2170113" y="6543675"/>
              <a:ext cx="1289050" cy="98425"/>
            </a:xfrm>
            <a:custGeom>
              <a:avLst/>
              <a:gdLst>
                <a:gd name="T0" fmla="*/ 387 w 404"/>
                <a:gd name="T1" fmla="*/ 6 h 31"/>
                <a:gd name="T2" fmla="*/ 389 w 404"/>
                <a:gd name="T3" fmla="*/ 29 h 31"/>
                <a:gd name="T4" fmla="*/ 391 w 404"/>
                <a:gd name="T5" fmla="*/ 13 h 31"/>
                <a:gd name="T6" fmla="*/ 364 w 404"/>
                <a:gd name="T7" fmla="*/ 30 h 31"/>
                <a:gd name="T8" fmla="*/ 377 w 404"/>
                <a:gd name="T9" fmla="*/ 30 h 31"/>
                <a:gd name="T10" fmla="*/ 367 w 404"/>
                <a:gd name="T11" fmla="*/ 10 h 31"/>
                <a:gd name="T12" fmla="*/ 356 w 404"/>
                <a:gd name="T13" fmla="*/ 18 h 31"/>
                <a:gd name="T14" fmla="*/ 351 w 404"/>
                <a:gd name="T15" fmla="*/ 31 h 31"/>
                <a:gd name="T16" fmla="*/ 335 w 404"/>
                <a:gd name="T17" fmla="*/ 2 h 31"/>
                <a:gd name="T18" fmla="*/ 333 w 404"/>
                <a:gd name="T19" fmla="*/ 10 h 31"/>
                <a:gd name="T20" fmla="*/ 317 w 404"/>
                <a:gd name="T21" fmla="*/ 20 h 31"/>
                <a:gd name="T22" fmla="*/ 323 w 404"/>
                <a:gd name="T23" fmla="*/ 31 h 31"/>
                <a:gd name="T24" fmla="*/ 309 w 404"/>
                <a:gd name="T25" fmla="*/ 5 h 31"/>
                <a:gd name="T26" fmla="*/ 308 w 404"/>
                <a:gd name="T27" fmla="*/ 10 h 31"/>
                <a:gd name="T28" fmla="*/ 297 w 404"/>
                <a:gd name="T29" fmla="*/ 9 h 31"/>
                <a:gd name="T30" fmla="*/ 293 w 404"/>
                <a:gd name="T31" fmla="*/ 9 h 31"/>
                <a:gd name="T32" fmla="*/ 292 w 404"/>
                <a:gd name="T33" fmla="*/ 2 h 31"/>
                <a:gd name="T34" fmla="*/ 279 w 404"/>
                <a:gd name="T35" fmla="*/ 13 h 31"/>
                <a:gd name="T36" fmla="*/ 293 w 404"/>
                <a:gd name="T37" fmla="*/ 30 h 31"/>
                <a:gd name="T38" fmla="*/ 276 w 404"/>
                <a:gd name="T39" fmla="*/ 2 h 31"/>
                <a:gd name="T40" fmla="*/ 264 w 404"/>
                <a:gd name="T41" fmla="*/ 17 h 31"/>
                <a:gd name="T42" fmla="*/ 242 w 404"/>
                <a:gd name="T43" fmla="*/ 19 h 31"/>
                <a:gd name="T44" fmla="*/ 234 w 404"/>
                <a:gd name="T45" fmla="*/ 16 h 31"/>
                <a:gd name="T46" fmla="*/ 218 w 404"/>
                <a:gd name="T47" fmla="*/ 29 h 31"/>
                <a:gd name="T48" fmla="*/ 229 w 404"/>
                <a:gd name="T49" fmla="*/ 14 h 31"/>
                <a:gd name="T50" fmla="*/ 223 w 404"/>
                <a:gd name="T51" fmla="*/ 28 h 31"/>
                <a:gd name="T52" fmla="*/ 200 w 404"/>
                <a:gd name="T53" fmla="*/ 18 h 31"/>
                <a:gd name="T54" fmla="*/ 213 w 404"/>
                <a:gd name="T55" fmla="*/ 29 h 31"/>
                <a:gd name="T56" fmla="*/ 179 w 404"/>
                <a:gd name="T57" fmla="*/ 30 h 31"/>
                <a:gd name="T58" fmla="*/ 192 w 404"/>
                <a:gd name="T59" fmla="*/ 30 h 31"/>
                <a:gd name="T60" fmla="*/ 175 w 404"/>
                <a:gd name="T61" fmla="*/ 10 h 31"/>
                <a:gd name="T62" fmla="*/ 169 w 404"/>
                <a:gd name="T63" fmla="*/ 5 h 31"/>
                <a:gd name="T64" fmla="*/ 169 w 404"/>
                <a:gd name="T65" fmla="*/ 10 h 31"/>
                <a:gd name="T66" fmla="*/ 155 w 404"/>
                <a:gd name="T67" fmla="*/ 13 h 31"/>
                <a:gd name="T68" fmla="*/ 157 w 404"/>
                <a:gd name="T69" fmla="*/ 25 h 31"/>
                <a:gd name="T70" fmla="*/ 139 w 404"/>
                <a:gd name="T71" fmla="*/ 23 h 31"/>
                <a:gd name="T72" fmla="*/ 126 w 404"/>
                <a:gd name="T73" fmla="*/ 22 h 31"/>
                <a:gd name="T74" fmla="*/ 143 w 404"/>
                <a:gd name="T75" fmla="*/ 25 h 31"/>
                <a:gd name="T76" fmla="*/ 107 w 404"/>
                <a:gd name="T77" fmla="*/ 28 h 31"/>
                <a:gd name="T78" fmla="*/ 107 w 404"/>
                <a:gd name="T79" fmla="*/ 14 h 31"/>
                <a:gd name="T80" fmla="*/ 116 w 404"/>
                <a:gd name="T81" fmla="*/ 15 h 31"/>
                <a:gd name="T82" fmla="*/ 104 w 404"/>
                <a:gd name="T83" fmla="*/ 30 h 31"/>
                <a:gd name="T84" fmla="*/ 90 w 404"/>
                <a:gd name="T85" fmla="*/ 19 h 31"/>
                <a:gd name="T86" fmla="*/ 83 w 404"/>
                <a:gd name="T87" fmla="*/ 28 h 31"/>
                <a:gd name="T88" fmla="*/ 58 w 404"/>
                <a:gd name="T89" fmla="*/ 30 h 31"/>
                <a:gd name="T90" fmla="*/ 70 w 404"/>
                <a:gd name="T91" fmla="*/ 10 h 31"/>
                <a:gd name="T92" fmla="*/ 45 w 404"/>
                <a:gd name="T93" fmla="*/ 24 h 31"/>
                <a:gd name="T94" fmla="*/ 49 w 404"/>
                <a:gd name="T95" fmla="*/ 18 h 31"/>
                <a:gd name="T96" fmla="*/ 45 w 404"/>
                <a:gd name="T97" fmla="*/ 18 h 31"/>
                <a:gd name="T98" fmla="*/ 49 w 404"/>
                <a:gd name="T99" fmla="*/ 30 h 31"/>
                <a:gd name="T100" fmla="*/ 22 w 404"/>
                <a:gd name="T101" fmla="*/ 2 h 31"/>
                <a:gd name="T102" fmla="*/ 2 w 404"/>
                <a:gd name="T103" fmla="*/ 2 h 31"/>
                <a:gd name="T104" fmla="*/ 8 w 404"/>
                <a:gd name="T105" fmla="*/ 17 h 31"/>
                <a:gd name="T106" fmla="*/ 25 w 404"/>
                <a:gd name="T107" fmla="*/ 1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04" h="31">
                  <a:moveTo>
                    <a:pt x="402" y="31"/>
                  </a:moveTo>
                  <a:cubicBezTo>
                    <a:pt x="403" y="31"/>
                    <a:pt x="404" y="30"/>
                    <a:pt x="404" y="28"/>
                  </a:cubicBezTo>
                  <a:cubicBezTo>
                    <a:pt x="404" y="27"/>
                    <a:pt x="403" y="26"/>
                    <a:pt x="402" y="26"/>
                  </a:cubicBezTo>
                  <a:cubicBezTo>
                    <a:pt x="400" y="26"/>
                    <a:pt x="399" y="27"/>
                    <a:pt x="399" y="28"/>
                  </a:cubicBezTo>
                  <a:cubicBezTo>
                    <a:pt x="399" y="30"/>
                    <a:pt x="400" y="31"/>
                    <a:pt x="402" y="31"/>
                  </a:cubicBezTo>
                  <a:moveTo>
                    <a:pt x="387" y="6"/>
                  </a:moveTo>
                  <a:cubicBezTo>
                    <a:pt x="387" y="10"/>
                    <a:pt x="387" y="10"/>
                    <a:pt x="387" y="10"/>
                  </a:cubicBezTo>
                  <a:cubicBezTo>
                    <a:pt x="384" y="10"/>
                    <a:pt x="384" y="10"/>
                    <a:pt x="384" y="10"/>
                  </a:cubicBezTo>
                  <a:cubicBezTo>
                    <a:pt x="384" y="13"/>
                    <a:pt x="384" y="13"/>
                    <a:pt x="384" y="13"/>
                  </a:cubicBezTo>
                  <a:cubicBezTo>
                    <a:pt x="387" y="13"/>
                    <a:pt x="387" y="13"/>
                    <a:pt x="387" y="13"/>
                  </a:cubicBezTo>
                  <a:cubicBezTo>
                    <a:pt x="387" y="24"/>
                    <a:pt x="387" y="24"/>
                    <a:pt x="387" y="24"/>
                  </a:cubicBezTo>
                  <a:cubicBezTo>
                    <a:pt x="387" y="26"/>
                    <a:pt x="388" y="28"/>
                    <a:pt x="389" y="29"/>
                  </a:cubicBezTo>
                  <a:cubicBezTo>
                    <a:pt x="390" y="30"/>
                    <a:pt x="391" y="31"/>
                    <a:pt x="393" y="31"/>
                  </a:cubicBezTo>
                  <a:cubicBezTo>
                    <a:pt x="394" y="31"/>
                    <a:pt x="395" y="31"/>
                    <a:pt x="396" y="30"/>
                  </a:cubicBezTo>
                  <a:cubicBezTo>
                    <a:pt x="396" y="28"/>
                    <a:pt x="396" y="28"/>
                    <a:pt x="396" y="28"/>
                  </a:cubicBezTo>
                  <a:cubicBezTo>
                    <a:pt x="395" y="28"/>
                    <a:pt x="395" y="28"/>
                    <a:pt x="394" y="28"/>
                  </a:cubicBezTo>
                  <a:cubicBezTo>
                    <a:pt x="392" y="28"/>
                    <a:pt x="391" y="26"/>
                    <a:pt x="391" y="24"/>
                  </a:cubicBezTo>
                  <a:cubicBezTo>
                    <a:pt x="391" y="13"/>
                    <a:pt x="391" y="13"/>
                    <a:pt x="391" y="13"/>
                  </a:cubicBezTo>
                  <a:cubicBezTo>
                    <a:pt x="396" y="13"/>
                    <a:pt x="396" y="13"/>
                    <a:pt x="396" y="13"/>
                  </a:cubicBezTo>
                  <a:cubicBezTo>
                    <a:pt x="396" y="10"/>
                    <a:pt x="396" y="10"/>
                    <a:pt x="396" y="10"/>
                  </a:cubicBezTo>
                  <a:cubicBezTo>
                    <a:pt x="391" y="10"/>
                    <a:pt x="391" y="10"/>
                    <a:pt x="391" y="10"/>
                  </a:cubicBezTo>
                  <a:cubicBezTo>
                    <a:pt x="391" y="5"/>
                    <a:pt x="391" y="5"/>
                    <a:pt x="391" y="5"/>
                  </a:cubicBezTo>
                  <a:lnTo>
                    <a:pt x="387" y="6"/>
                  </a:lnTo>
                  <a:close/>
                  <a:moveTo>
                    <a:pt x="364" y="30"/>
                  </a:moveTo>
                  <a:cubicBezTo>
                    <a:pt x="367" y="30"/>
                    <a:pt x="367" y="30"/>
                    <a:pt x="367" y="30"/>
                  </a:cubicBezTo>
                  <a:cubicBezTo>
                    <a:pt x="367" y="18"/>
                    <a:pt x="367" y="18"/>
                    <a:pt x="367" y="18"/>
                  </a:cubicBezTo>
                  <a:cubicBezTo>
                    <a:pt x="367" y="18"/>
                    <a:pt x="367" y="17"/>
                    <a:pt x="368" y="17"/>
                  </a:cubicBezTo>
                  <a:cubicBezTo>
                    <a:pt x="368" y="15"/>
                    <a:pt x="370" y="13"/>
                    <a:pt x="372" y="13"/>
                  </a:cubicBezTo>
                  <a:cubicBezTo>
                    <a:pt x="376" y="13"/>
                    <a:pt x="377" y="16"/>
                    <a:pt x="377" y="19"/>
                  </a:cubicBezTo>
                  <a:cubicBezTo>
                    <a:pt x="377" y="30"/>
                    <a:pt x="377" y="30"/>
                    <a:pt x="377" y="30"/>
                  </a:cubicBezTo>
                  <a:cubicBezTo>
                    <a:pt x="381" y="30"/>
                    <a:pt x="381" y="30"/>
                    <a:pt x="381" y="30"/>
                  </a:cubicBezTo>
                  <a:cubicBezTo>
                    <a:pt x="381" y="18"/>
                    <a:pt x="381" y="18"/>
                    <a:pt x="381" y="18"/>
                  </a:cubicBezTo>
                  <a:cubicBezTo>
                    <a:pt x="381" y="11"/>
                    <a:pt x="376" y="10"/>
                    <a:pt x="374" y="10"/>
                  </a:cubicBezTo>
                  <a:cubicBezTo>
                    <a:pt x="370" y="10"/>
                    <a:pt x="368" y="12"/>
                    <a:pt x="367" y="14"/>
                  </a:cubicBezTo>
                  <a:cubicBezTo>
                    <a:pt x="367" y="14"/>
                    <a:pt x="367" y="14"/>
                    <a:pt x="367" y="14"/>
                  </a:cubicBezTo>
                  <a:cubicBezTo>
                    <a:pt x="367" y="10"/>
                    <a:pt x="367" y="10"/>
                    <a:pt x="367" y="10"/>
                  </a:cubicBezTo>
                  <a:cubicBezTo>
                    <a:pt x="364" y="10"/>
                    <a:pt x="364" y="10"/>
                    <a:pt x="364" y="10"/>
                  </a:cubicBezTo>
                  <a:cubicBezTo>
                    <a:pt x="364" y="12"/>
                    <a:pt x="364" y="14"/>
                    <a:pt x="364" y="16"/>
                  </a:cubicBezTo>
                  <a:lnTo>
                    <a:pt x="364" y="30"/>
                  </a:lnTo>
                  <a:close/>
                  <a:moveTo>
                    <a:pt x="345" y="18"/>
                  </a:moveTo>
                  <a:cubicBezTo>
                    <a:pt x="345" y="16"/>
                    <a:pt x="347" y="12"/>
                    <a:pt x="351" y="12"/>
                  </a:cubicBezTo>
                  <a:cubicBezTo>
                    <a:pt x="355" y="12"/>
                    <a:pt x="356" y="16"/>
                    <a:pt x="356" y="18"/>
                  </a:cubicBezTo>
                  <a:lnTo>
                    <a:pt x="345" y="18"/>
                  </a:lnTo>
                  <a:close/>
                  <a:moveTo>
                    <a:pt x="359" y="21"/>
                  </a:moveTo>
                  <a:cubicBezTo>
                    <a:pt x="359" y="21"/>
                    <a:pt x="359" y="20"/>
                    <a:pt x="359" y="19"/>
                  </a:cubicBezTo>
                  <a:cubicBezTo>
                    <a:pt x="359" y="16"/>
                    <a:pt x="357" y="10"/>
                    <a:pt x="351" y="10"/>
                  </a:cubicBezTo>
                  <a:cubicBezTo>
                    <a:pt x="345" y="10"/>
                    <a:pt x="341" y="15"/>
                    <a:pt x="341" y="21"/>
                  </a:cubicBezTo>
                  <a:cubicBezTo>
                    <a:pt x="341" y="27"/>
                    <a:pt x="345" y="31"/>
                    <a:pt x="351" y="31"/>
                  </a:cubicBezTo>
                  <a:cubicBezTo>
                    <a:pt x="354" y="31"/>
                    <a:pt x="357" y="30"/>
                    <a:pt x="358" y="29"/>
                  </a:cubicBezTo>
                  <a:cubicBezTo>
                    <a:pt x="357" y="27"/>
                    <a:pt x="357" y="27"/>
                    <a:pt x="357" y="27"/>
                  </a:cubicBezTo>
                  <a:cubicBezTo>
                    <a:pt x="356" y="27"/>
                    <a:pt x="354" y="28"/>
                    <a:pt x="352" y="28"/>
                  </a:cubicBezTo>
                  <a:cubicBezTo>
                    <a:pt x="348" y="28"/>
                    <a:pt x="345" y="26"/>
                    <a:pt x="345" y="21"/>
                  </a:cubicBezTo>
                  <a:lnTo>
                    <a:pt x="359" y="21"/>
                  </a:lnTo>
                  <a:close/>
                  <a:moveTo>
                    <a:pt x="335" y="2"/>
                  </a:moveTo>
                  <a:cubicBezTo>
                    <a:pt x="334" y="2"/>
                    <a:pt x="333" y="3"/>
                    <a:pt x="333" y="5"/>
                  </a:cubicBezTo>
                  <a:cubicBezTo>
                    <a:pt x="333" y="6"/>
                    <a:pt x="334" y="7"/>
                    <a:pt x="335" y="7"/>
                  </a:cubicBezTo>
                  <a:cubicBezTo>
                    <a:pt x="336" y="7"/>
                    <a:pt x="337" y="6"/>
                    <a:pt x="337" y="5"/>
                  </a:cubicBezTo>
                  <a:cubicBezTo>
                    <a:pt x="337" y="3"/>
                    <a:pt x="336" y="2"/>
                    <a:pt x="335" y="2"/>
                  </a:cubicBezTo>
                  <a:moveTo>
                    <a:pt x="337" y="10"/>
                  </a:moveTo>
                  <a:cubicBezTo>
                    <a:pt x="333" y="10"/>
                    <a:pt x="333" y="10"/>
                    <a:pt x="333" y="10"/>
                  </a:cubicBezTo>
                  <a:cubicBezTo>
                    <a:pt x="333" y="30"/>
                    <a:pt x="333" y="30"/>
                    <a:pt x="333" y="30"/>
                  </a:cubicBezTo>
                  <a:cubicBezTo>
                    <a:pt x="337" y="30"/>
                    <a:pt x="337" y="30"/>
                    <a:pt x="337" y="30"/>
                  </a:cubicBezTo>
                  <a:lnTo>
                    <a:pt x="337" y="10"/>
                  </a:lnTo>
                  <a:close/>
                  <a:moveTo>
                    <a:pt x="328" y="27"/>
                  </a:moveTo>
                  <a:cubicBezTo>
                    <a:pt x="327" y="27"/>
                    <a:pt x="326" y="28"/>
                    <a:pt x="324" y="28"/>
                  </a:cubicBezTo>
                  <a:cubicBezTo>
                    <a:pt x="320" y="28"/>
                    <a:pt x="317" y="25"/>
                    <a:pt x="317" y="20"/>
                  </a:cubicBezTo>
                  <a:cubicBezTo>
                    <a:pt x="317" y="16"/>
                    <a:pt x="319" y="13"/>
                    <a:pt x="324" y="13"/>
                  </a:cubicBezTo>
                  <a:cubicBezTo>
                    <a:pt x="326" y="13"/>
                    <a:pt x="327" y="13"/>
                    <a:pt x="328" y="14"/>
                  </a:cubicBezTo>
                  <a:cubicBezTo>
                    <a:pt x="329" y="11"/>
                    <a:pt x="329" y="11"/>
                    <a:pt x="329" y="11"/>
                  </a:cubicBezTo>
                  <a:cubicBezTo>
                    <a:pt x="328" y="10"/>
                    <a:pt x="326" y="10"/>
                    <a:pt x="324" y="10"/>
                  </a:cubicBezTo>
                  <a:cubicBezTo>
                    <a:pt x="317" y="10"/>
                    <a:pt x="313" y="14"/>
                    <a:pt x="313" y="21"/>
                  </a:cubicBezTo>
                  <a:cubicBezTo>
                    <a:pt x="313" y="27"/>
                    <a:pt x="317" y="31"/>
                    <a:pt x="323" y="31"/>
                  </a:cubicBezTo>
                  <a:cubicBezTo>
                    <a:pt x="326" y="31"/>
                    <a:pt x="328" y="30"/>
                    <a:pt x="329" y="30"/>
                  </a:cubicBezTo>
                  <a:lnTo>
                    <a:pt x="328" y="27"/>
                  </a:lnTo>
                  <a:close/>
                  <a:moveTo>
                    <a:pt x="307" y="2"/>
                  </a:moveTo>
                  <a:cubicBezTo>
                    <a:pt x="305" y="2"/>
                    <a:pt x="304" y="3"/>
                    <a:pt x="304" y="5"/>
                  </a:cubicBezTo>
                  <a:cubicBezTo>
                    <a:pt x="304" y="6"/>
                    <a:pt x="305" y="7"/>
                    <a:pt x="307" y="7"/>
                  </a:cubicBezTo>
                  <a:cubicBezTo>
                    <a:pt x="308" y="7"/>
                    <a:pt x="309" y="6"/>
                    <a:pt x="309" y="5"/>
                  </a:cubicBezTo>
                  <a:cubicBezTo>
                    <a:pt x="309" y="3"/>
                    <a:pt x="308" y="2"/>
                    <a:pt x="307" y="2"/>
                  </a:cubicBezTo>
                  <a:moveTo>
                    <a:pt x="308" y="10"/>
                  </a:moveTo>
                  <a:cubicBezTo>
                    <a:pt x="305" y="10"/>
                    <a:pt x="305" y="10"/>
                    <a:pt x="305" y="10"/>
                  </a:cubicBezTo>
                  <a:cubicBezTo>
                    <a:pt x="305" y="30"/>
                    <a:pt x="305" y="30"/>
                    <a:pt x="305" y="30"/>
                  </a:cubicBezTo>
                  <a:cubicBezTo>
                    <a:pt x="308" y="30"/>
                    <a:pt x="308" y="30"/>
                    <a:pt x="308" y="30"/>
                  </a:cubicBezTo>
                  <a:lnTo>
                    <a:pt x="308" y="10"/>
                  </a:lnTo>
                  <a:close/>
                  <a:moveTo>
                    <a:pt x="297" y="30"/>
                  </a:moveTo>
                  <a:cubicBezTo>
                    <a:pt x="297" y="13"/>
                    <a:pt x="297" y="13"/>
                    <a:pt x="297" y="13"/>
                  </a:cubicBezTo>
                  <a:cubicBezTo>
                    <a:pt x="302" y="13"/>
                    <a:pt x="302" y="13"/>
                    <a:pt x="302" y="13"/>
                  </a:cubicBezTo>
                  <a:cubicBezTo>
                    <a:pt x="302" y="10"/>
                    <a:pt x="302" y="10"/>
                    <a:pt x="302" y="10"/>
                  </a:cubicBezTo>
                  <a:cubicBezTo>
                    <a:pt x="297" y="10"/>
                    <a:pt x="297" y="10"/>
                    <a:pt x="297" y="10"/>
                  </a:cubicBezTo>
                  <a:cubicBezTo>
                    <a:pt x="297" y="9"/>
                    <a:pt x="297" y="9"/>
                    <a:pt x="297" y="9"/>
                  </a:cubicBezTo>
                  <a:cubicBezTo>
                    <a:pt x="297" y="6"/>
                    <a:pt x="298" y="3"/>
                    <a:pt x="301" y="3"/>
                  </a:cubicBezTo>
                  <a:cubicBezTo>
                    <a:pt x="302" y="3"/>
                    <a:pt x="303" y="4"/>
                    <a:pt x="303" y="4"/>
                  </a:cubicBezTo>
                  <a:cubicBezTo>
                    <a:pt x="304" y="1"/>
                    <a:pt x="304" y="1"/>
                    <a:pt x="304" y="1"/>
                  </a:cubicBezTo>
                  <a:cubicBezTo>
                    <a:pt x="303" y="1"/>
                    <a:pt x="302" y="0"/>
                    <a:pt x="301" y="0"/>
                  </a:cubicBezTo>
                  <a:cubicBezTo>
                    <a:pt x="299" y="0"/>
                    <a:pt x="297" y="1"/>
                    <a:pt x="296" y="2"/>
                  </a:cubicBezTo>
                  <a:cubicBezTo>
                    <a:pt x="294" y="4"/>
                    <a:pt x="293" y="6"/>
                    <a:pt x="293" y="9"/>
                  </a:cubicBezTo>
                  <a:cubicBezTo>
                    <a:pt x="293" y="10"/>
                    <a:pt x="293" y="10"/>
                    <a:pt x="293" y="10"/>
                  </a:cubicBezTo>
                  <a:cubicBezTo>
                    <a:pt x="285" y="10"/>
                    <a:pt x="285" y="10"/>
                    <a:pt x="285" y="10"/>
                  </a:cubicBezTo>
                  <a:cubicBezTo>
                    <a:pt x="285" y="9"/>
                    <a:pt x="285" y="9"/>
                    <a:pt x="285" y="9"/>
                  </a:cubicBezTo>
                  <a:cubicBezTo>
                    <a:pt x="285" y="6"/>
                    <a:pt x="286" y="4"/>
                    <a:pt x="289" y="4"/>
                  </a:cubicBezTo>
                  <a:cubicBezTo>
                    <a:pt x="289" y="4"/>
                    <a:pt x="290" y="4"/>
                    <a:pt x="291" y="4"/>
                  </a:cubicBezTo>
                  <a:cubicBezTo>
                    <a:pt x="292" y="2"/>
                    <a:pt x="292" y="2"/>
                    <a:pt x="292" y="2"/>
                  </a:cubicBezTo>
                  <a:cubicBezTo>
                    <a:pt x="291" y="1"/>
                    <a:pt x="290" y="1"/>
                    <a:pt x="289" y="1"/>
                  </a:cubicBezTo>
                  <a:cubicBezTo>
                    <a:pt x="286" y="1"/>
                    <a:pt x="285" y="2"/>
                    <a:pt x="284" y="3"/>
                  </a:cubicBezTo>
                  <a:cubicBezTo>
                    <a:pt x="282" y="4"/>
                    <a:pt x="281" y="7"/>
                    <a:pt x="281" y="10"/>
                  </a:cubicBezTo>
                  <a:cubicBezTo>
                    <a:pt x="281" y="10"/>
                    <a:pt x="281" y="10"/>
                    <a:pt x="281" y="10"/>
                  </a:cubicBezTo>
                  <a:cubicBezTo>
                    <a:pt x="279" y="10"/>
                    <a:pt x="279" y="10"/>
                    <a:pt x="279" y="10"/>
                  </a:cubicBezTo>
                  <a:cubicBezTo>
                    <a:pt x="279" y="13"/>
                    <a:pt x="279" y="13"/>
                    <a:pt x="279" y="13"/>
                  </a:cubicBezTo>
                  <a:cubicBezTo>
                    <a:pt x="281" y="13"/>
                    <a:pt x="281" y="13"/>
                    <a:pt x="281" y="13"/>
                  </a:cubicBezTo>
                  <a:cubicBezTo>
                    <a:pt x="281" y="30"/>
                    <a:pt x="281" y="30"/>
                    <a:pt x="281" y="30"/>
                  </a:cubicBezTo>
                  <a:cubicBezTo>
                    <a:pt x="285" y="30"/>
                    <a:pt x="285" y="30"/>
                    <a:pt x="285" y="30"/>
                  </a:cubicBezTo>
                  <a:cubicBezTo>
                    <a:pt x="285" y="13"/>
                    <a:pt x="285" y="13"/>
                    <a:pt x="285" y="13"/>
                  </a:cubicBezTo>
                  <a:cubicBezTo>
                    <a:pt x="293" y="13"/>
                    <a:pt x="293" y="13"/>
                    <a:pt x="293" y="13"/>
                  </a:cubicBezTo>
                  <a:cubicBezTo>
                    <a:pt x="293" y="30"/>
                    <a:pt x="293" y="30"/>
                    <a:pt x="293" y="30"/>
                  </a:cubicBezTo>
                  <a:lnTo>
                    <a:pt x="297" y="30"/>
                  </a:lnTo>
                  <a:close/>
                  <a:moveTo>
                    <a:pt x="275" y="14"/>
                  </a:moveTo>
                  <a:cubicBezTo>
                    <a:pt x="264" y="14"/>
                    <a:pt x="264" y="14"/>
                    <a:pt x="264" y="14"/>
                  </a:cubicBezTo>
                  <a:cubicBezTo>
                    <a:pt x="264" y="5"/>
                    <a:pt x="264" y="5"/>
                    <a:pt x="264" y="5"/>
                  </a:cubicBezTo>
                  <a:cubicBezTo>
                    <a:pt x="276" y="5"/>
                    <a:pt x="276" y="5"/>
                    <a:pt x="276" y="5"/>
                  </a:cubicBezTo>
                  <a:cubicBezTo>
                    <a:pt x="276" y="2"/>
                    <a:pt x="276" y="2"/>
                    <a:pt x="276" y="2"/>
                  </a:cubicBezTo>
                  <a:cubicBezTo>
                    <a:pt x="261" y="2"/>
                    <a:pt x="261" y="2"/>
                    <a:pt x="261" y="2"/>
                  </a:cubicBezTo>
                  <a:cubicBezTo>
                    <a:pt x="261" y="30"/>
                    <a:pt x="261" y="30"/>
                    <a:pt x="261" y="30"/>
                  </a:cubicBezTo>
                  <a:cubicBezTo>
                    <a:pt x="276" y="30"/>
                    <a:pt x="276" y="30"/>
                    <a:pt x="276" y="30"/>
                  </a:cubicBezTo>
                  <a:cubicBezTo>
                    <a:pt x="276" y="27"/>
                    <a:pt x="276" y="27"/>
                    <a:pt x="276" y="27"/>
                  </a:cubicBezTo>
                  <a:cubicBezTo>
                    <a:pt x="264" y="27"/>
                    <a:pt x="264" y="27"/>
                    <a:pt x="264" y="27"/>
                  </a:cubicBezTo>
                  <a:cubicBezTo>
                    <a:pt x="264" y="17"/>
                    <a:pt x="264" y="17"/>
                    <a:pt x="264" y="17"/>
                  </a:cubicBezTo>
                  <a:cubicBezTo>
                    <a:pt x="275" y="17"/>
                    <a:pt x="275" y="17"/>
                    <a:pt x="275" y="17"/>
                  </a:cubicBezTo>
                  <a:lnTo>
                    <a:pt x="275" y="14"/>
                  </a:lnTo>
                  <a:close/>
                  <a:moveTo>
                    <a:pt x="234" y="29"/>
                  </a:moveTo>
                  <a:cubicBezTo>
                    <a:pt x="235" y="30"/>
                    <a:pt x="237" y="31"/>
                    <a:pt x="240" y="31"/>
                  </a:cubicBezTo>
                  <a:cubicBezTo>
                    <a:pt x="244" y="31"/>
                    <a:pt x="247" y="28"/>
                    <a:pt x="247" y="25"/>
                  </a:cubicBezTo>
                  <a:cubicBezTo>
                    <a:pt x="247" y="22"/>
                    <a:pt x="245" y="20"/>
                    <a:pt x="242" y="19"/>
                  </a:cubicBezTo>
                  <a:cubicBezTo>
                    <a:pt x="239" y="18"/>
                    <a:pt x="238" y="17"/>
                    <a:pt x="238" y="15"/>
                  </a:cubicBezTo>
                  <a:cubicBezTo>
                    <a:pt x="238" y="14"/>
                    <a:pt x="239" y="13"/>
                    <a:pt x="241" y="13"/>
                  </a:cubicBezTo>
                  <a:cubicBezTo>
                    <a:pt x="243" y="13"/>
                    <a:pt x="245" y="13"/>
                    <a:pt x="245" y="14"/>
                  </a:cubicBezTo>
                  <a:cubicBezTo>
                    <a:pt x="246" y="11"/>
                    <a:pt x="246" y="11"/>
                    <a:pt x="246" y="11"/>
                  </a:cubicBezTo>
                  <a:cubicBezTo>
                    <a:pt x="245" y="10"/>
                    <a:pt x="243" y="10"/>
                    <a:pt x="241" y="10"/>
                  </a:cubicBezTo>
                  <a:cubicBezTo>
                    <a:pt x="237" y="10"/>
                    <a:pt x="234" y="12"/>
                    <a:pt x="234" y="16"/>
                  </a:cubicBezTo>
                  <a:cubicBezTo>
                    <a:pt x="234" y="18"/>
                    <a:pt x="236" y="20"/>
                    <a:pt x="240" y="21"/>
                  </a:cubicBezTo>
                  <a:cubicBezTo>
                    <a:pt x="243" y="22"/>
                    <a:pt x="244" y="23"/>
                    <a:pt x="244" y="25"/>
                  </a:cubicBezTo>
                  <a:cubicBezTo>
                    <a:pt x="244" y="27"/>
                    <a:pt x="242" y="28"/>
                    <a:pt x="240" y="28"/>
                  </a:cubicBezTo>
                  <a:cubicBezTo>
                    <a:pt x="238" y="28"/>
                    <a:pt x="236" y="27"/>
                    <a:pt x="235" y="27"/>
                  </a:cubicBezTo>
                  <a:lnTo>
                    <a:pt x="234" y="29"/>
                  </a:lnTo>
                  <a:close/>
                  <a:moveTo>
                    <a:pt x="218" y="29"/>
                  </a:moveTo>
                  <a:cubicBezTo>
                    <a:pt x="219" y="30"/>
                    <a:pt x="221" y="31"/>
                    <a:pt x="223" y="31"/>
                  </a:cubicBezTo>
                  <a:cubicBezTo>
                    <a:pt x="228" y="31"/>
                    <a:pt x="231" y="28"/>
                    <a:pt x="231" y="25"/>
                  </a:cubicBezTo>
                  <a:cubicBezTo>
                    <a:pt x="231" y="22"/>
                    <a:pt x="229" y="20"/>
                    <a:pt x="225" y="19"/>
                  </a:cubicBezTo>
                  <a:cubicBezTo>
                    <a:pt x="223" y="18"/>
                    <a:pt x="222" y="17"/>
                    <a:pt x="222" y="15"/>
                  </a:cubicBezTo>
                  <a:cubicBezTo>
                    <a:pt x="222" y="14"/>
                    <a:pt x="223" y="13"/>
                    <a:pt x="225" y="13"/>
                  </a:cubicBezTo>
                  <a:cubicBezTo>
                    <a:pt x="227" y="13"/>
                    <a:pt x="228" y="13"/>
                    <a:pt x="229" y="14"/>
                  </a:cubicBezTo>
                  <a:cubicBezTo>
                    <a:pt x="230" y="11"/>
                    <a:pt x="230" y="11"/>
                    <a:pt x="230" y="11"/>
                  </a:cubicBezTo>
                  <a:cubicBezTo>
                    <a:pt x="229" y="10"/>
                    <a:pt x="227" y="10"/>
                    <a:pt x="225" y="10"/>
                  </a:cubicBezTo>
                  <a:cubicBezTo>
                    <a:pt x="221" y="10"/>
                    <a:pt x="218" y="12"/>
                    <a:pt x="218" y="16"/>
                  </a:cubicBezTo>
                  <a:cubicBezTo>
                    <a:pt x="218" y="18"/>
                    <a:pt x="220" y="20"/>
                    <a:pt x="223" y="21"/>
                  </a:cubicBezTo>
                  <a:cubicBezTo>
                    <a:pt x="226" y="22"/>
                    <a:pt x="227" y="23"/>
                    <a:pt x="227" y="25"/>
                  </a:cubicBezTo>
                  <a:cubicBezTo>
                    <a:pt x="227" y="27"/>
                    <a:pt x="226" y="28"/>
                    <a:pt x="223" y="28"/>
                  </a:cubicBezTo>
                  <a:cubicBezTo>
                    <a:pt x="221" y="28"/>
                    <a:pt x="220" y="27"/>
                    <a:pt x="218" y="27"/>
                  </a:cubicBezTo>
                  <a:lnTo>
                    <a:pt x="218" y="29"/>
                  </a:lnTo>
                  <a:close/>
                  <a:moveTo>
                    <a:pt x="200" y="18"/>
                  </a:moveTo>
                  <a:cubicBezTo>
                    <a:pt x="200" y="16"/>
                    <a:pt x="202" y="12"/>
                    <a:pt x="206" y="12"/>
                  </a:cubicBezTo>
                  <a:cubicBezTo>
                    <a:pt x="210" y="12"/>
                    <a:pt x="211" y="16"/>
                    <a:pt x="211" y="18"/>
                  </a:cubicBezTo>
                  <a:lnTo>
                    <a:pt x="200" y="18"/>
                  </a:lnTo>
                  <a:close/>
                  <a:moveTo>
                    <a:pt x="214" y="21"/>
                  </a:moveTo>
                  <a:cubicBezTo>
                    <a:pt x="214" y="21"/>
                    <a:pt x="214" y="20"/>
                    <a:pt x="214" y="19"/>
                  </a:cubicBezTo>
                  <a:cubicBezTo>
                    <a:pt x="214" y="16"/>
                    <a:pt x="213" y="10"/>
                    <a:pt x="206" y="10"/>
                  </a:cubicBezTo>
                  <a:cubicBezTo>
                    <a:pt x="200" y="10"/>
                    <a:pt x="197" y="15"/>
                    <a:pt x="197" y="21"/>
                  </a:cubicBezTo>
                  <a:cubicBezTo>
                    <a:pt x="197" y="27"/>
                    <a:pt x="200" y="31"/>
                    <a:pt x="207" y="31"/>
                  </a:cubicBezTo>
                  <a:cubicBezTo>
                    <a:pt x="210" y="31"/>
                    <a:pt x="212" y="30"/>
                    <a:pt x="213" y="29"/>
                  </a:cubicBezTo>
                  <a:cubicBezTo>
                    <a:pt x="213" y="27"/>
                    <a:pt x="213" y="27"/>
                    <a:pt x="213" y="27"/>
                  </a:cubicBezTo>
                  <a:cubicBezTo>
                    <a:pt x="211" y="27"/>
                    <a:pt x="210" y="28"/>
                    <a:pt x="207" y="28"/>
                  </a:cubicBezTo>
                  <a:cubicBezTo>
                    <a:pt x="203" y="28"/>
                    <a:pt x="200" y="26"/>
                    <a:pt x="200" y="21"/>
                  </a:cubicBezTo>
                  <a:lnTo>
                    <a:pt x="214" y="21"/>
                  </a:lnTo>
                  <a:close/>
                  <a:moveTo>
                    <a:pt x="175" y="30"/>
                  </a:moveTo>
                  <a:cubicBezTo>
                    <a:pt x="179" y="30"/>
                    <a:pt x="179" y="30"/>
                    <a:pt x="179" y="30"/>
                  </a:cubicBezTo>
                  <a:cubicBezTo>
                    <a:pt x="179" y="18"/>
                    <a:pt x="179" y="18"/>
                    <a:pt x="179" y="18"/>
                  </a:cubicBezTo>
                  <a:cubicBezTo>
                    <a:pt x="179" y="18"/>
                    <a:pt x="179" y="17"/>
                    <a:pt x="179" y="17"/>
                  </a:cubicBezTo>
                  <a:cubicBezTo>
                    <a:pt x="180" y="15"/>
                    <a:pt x="181" y="13"/>
                    <a:pt x="184" y="13"/>
                  </a:cubicBezTo>
                  <a:cubicBezTo>
                    <a:pt x="187" y="13"/>
                    <a:pt x="189" y="16"/>
                    <a:pt x="189" y="19"/>
                  </a:cubicBezTo>
                  <a:cubicBezTo>
                    <a:pt x="189" y="30"/>
                    <a:pt x="189" y="30"/>
                    <a:pt x="189" y="30"/>
                  </a:cubicBezTo>
                  <a:cubicBezTo>
                    <a:pt x="192" y="30"/>
                    <a:pt x="192" y="30"/>
                    <a:pt x="192" y="30"/>
                  </a:cubicBezTo>
                  <a:cubicBezTo>
                    <a:pt x="192" y="18"/>
                    <a:pt x="192" y="18"/>
                    <a:pt x="192" y="18"/>
                  </a:cubicBezTo>
                  <a:cubicBezTo>
                    <a:pt x="192" y="11"/>
                    <a:pt x="188" y="10"/>
                    <a:pt x="185" y="10"/>
                  </a:cubicBezTo>
                  <a:cubicBezTo>
                    <a:pt x="182" y="10"/>
                    <a:pt x="179" y="12"/>
                    <a:pt x="178" y="14"/>
                  </a:cubicBezTo>
                  <a:cubicBezTo>
                    <a:pt x="178" y="14"/>
                    <a:pt x="178" y="14"/>
                    <a:pt x="178" y="14"/>
                  </a:cubicBezTo>
                  <a:cubicBezTo>
                    <a:pt x="178" y="10"/>
                    <a:pt x="178" y="10"/>
                    <a:pt x="178" y="10"/>
                  </a:cubicBezTo>
                  <a:cubicBezTo>
                    <a:pt x="175" y="10"/>
                    <a:pt x="175" y="10"/>
                    <a:pt x="175" y="10"/>
                  </a:cubicBezTo>
                  <a:cubicBezTo>
                    <a:pt x="175" y="12"/>
                    <a:pt x="175" y="14"/>
                    <a:pt x="175" y="16"/>
                  </a:cubicBezTo>
                  <a:lnTo>
                    <a:pt x="175" y="30"/>
                  </a:lnTo>
                  <a:close/>
                  <a:moveTo>
                    <a:pt x="167" y="2"/>
                  </a:moveTo>
                  <a:cubicBezTo>
                    <a:pt x="166" y="2"/>
                    <a:pt x="165" y="3"/>
                    <a:pt x="165" y="5"/>
                  </a:cubicBezTo>
                  <a:cubicBezTo>
                    <a:pt x="165" y="6"/>
                    <a:pt x="166" y="7"/>
                    <a:pt x="167" y="7"/>
                  </a:cubicBezTo>
                  <a:cubicBezTo>
                    <a:pt x="169" y="7"/>
                    <a:pt x="169" y="6"/>
                    <a:pt x="169" y="5"/>
                  </a:cubicBezTo>
                  <a:cubicBezTo>
                    <a:pt x="169" y="3"/>
                    <a:pt x="168" y="2"/>
                    <a:pt x="167" y="2"/>
                  </a:cubicBezTo>
                  <a:moveTo>
                    <a:pt x="169" y="10"/>
                  </a:moveTo>
                  <a:cubicBezTo>
                    <a:pt x="165" y="10"/>
                    <a:pt x="165" y="10"/>
                    <a:pt x="165" y="10"/>
                  </a:cubicBezTo>
                  <a:cubicBezTo>
                    <a:pt x="165" y="30"/>
                    <a:pt x="165" y="30"/>
                    <a:pt x="165" y="30"/>
                  </a:cubicBezTo>
                  <a:cubicBezTo>
                    <a:pt x="169" y="30"/>
                    <a:pt x="169" y="30"/>
                    <a:pt x="169" y="30"/>
                  </a:cubicBezTo>
                  <a:lnTo>
                    <a:pt x="169" y="10"/>
                  </a:lnTo>
                  <a:close/>
                  <a:moveTo>
                    <a:pt x="148" y="29"/>
                  </a:moveTo>
                  <a:cubicBezTo>
                    <a:pt x="149" y="30"/>
                    <a:pt x="151" y="31"/>
                    <a:pt x="153" y="31"/>
                  </a:cubicBezTo>
                  <a:cubicBezTo>
                    <a:pt x="158" y="31"/>
                    <a:pt x="161" y="28"/>
                    <a:pt x="161" y="25"/>
                  </a:cubicBezTo>
                  <a:cubicBezTo>
                    <a:pt x="161" y="22"/>
                    <a:pt x="159" y="20"/>
                    <a:pt x="155" y="19"/>
                  </a:cubicBezTo>
                  <a:cubicBezTo>
                    <a:pt x="153" y="18"/>
                    <a:pt x="152" y="17"/>
                    <a:pt x="152" y="15"/>
                  </a:cubicBezTo>
                  <a:cubicBezTo>
                    <a:pt x="152" y="14"/>
                    <a:pt x="153" y="13"/>
                    <a:pt x="155" y="13"/>
                  </a:cubicBezTo>
                  <a:cubicBezTo>
                    <a:pt x="157" y="13"/>
                    <a:pt x="158" y="13"/>
                    <a:pt x="159" y="14"/>
                  </a:cubicBezTo>
                  <a:cubicBezTo>
                    <a:pt x="160" y="11"/>
                    <a:pt x="160" y="11"/>
                    <a:pt x="160" y="11"/>
                  </a:cubicBezTo>
                  <a:cubicBezTo>
                    <a:pt x="159" y="10"/>
                    <a:pt x="157" y="10"/>
                    <a:pt x="155" y="10"/>
                  </a:cubicBezTo>
                  <a:cubicBezTo>
                    <a:pt x="151" y="10"/>
                    <a:pt x="148" y="12"/>
                    <a:pt x="148" y="16"/>
                  </a:cubicBezTo>
                  <a:cubicBezTo>
                    <a:pt x="148" y="18"/>
                    <a:pt x="150" y="20"/>
                    <a:pt x="153" y="21"/>
                  </a:cubicBezTo>
                  <a:cubicBezTo>
                    <a:pt x="156" y="22"/>
                    <a:pt x="157" y="23"/>
                    <a:pt x="157" y="25"/>
                  </a:cubicBezTo>
                  <a:cubicBezTo>
                    <a:pt x="157" y="27"/>
                    <a:pt x="156" y="28"/>
                    <a:pt x="153" y="28"/>
                  </a:cubicBezTo>
                  <a:cubicBezTo>
                    <a:pt x="151" y="28"/>
                    <a:pt x="150" y="27"/>
                    <a:pt x="148" y="27"/>
                  </a:cubicBezTo>
                  <a:lnTo>
                    <a:pt x="148" y="29"/>
                  </a:lnTo>
                  <a:close/>
                  <a:moveTo>
                    <a:pt x="143" y="10"/>
                  </a:moveTo>
                  <a:cubicBezTo>
                    <a:pt x="139" y="10"/>
                    <a:pt x="139" y="10"/>
                    <a:pt x="139" y="10"/>
                  </a:cubicBezTo>
                  <a:cubicBezTo>
                    <a:pt x="139" y="23"/>
                    <a:pt x="139" y="23"/>
                    <a:pt x="139" y="23"/>
                  </a:cubicBezTo>
                  <a:cubicBezTo>
                    <a:pt x="139" y="23"/>
                    <a:pt x="139" y="24"/>
                    <a:pt x="139" y="24"/>
                  </a:cubicBezTo>
                  <a:cubicBezTo>
                    <a:pt x="138" y="26"/>
                    <a:pt x="136" y="28"/>
                    <a:pt x="134" y="28"/>
                  </a:cubicBezTo>
                  <a:cubicBezTo>
                    <a:pt x="131" y="28"/>
                    <a:pt x="130" y="25"/>
                    <a:pt x="130" y="21"/>
                  </a:cubicBezTo>
                  <a:cubicBezTo>
                    <a:pt x="130" y="10"/>
                    <a:pt x="130" y="10"/>
                    <a:pt x="130" y="10"/>
                  </a:cubicBezTo>
                  <a:cubicBezTo>
                    <a:pt x="126" y="10"/>
                    <a:pt x="126" y="10"/>
                    <a:pt x="126" y="10"/>
                  </a:cubicBezTo>
                  <a:cubicBezTo>
                    <a:pt x="126" y="22"/>
                    <a:pt x="126" y="22"/>
                    <a:pt x="126" y="22"/>
                  </a:cubicBezTo>
                  <a:cubicBezTo>
                    <a:pt x="126" y="29"/>
                    <a:pt x="130" y="31"/>
                    <a:pt x="133" y="31"/>
                  </a:cubicBezTo>
                  <a:cubicBezTo>
                    <a:pt x="136" y="31"/>
                    <a:pt x="139" y="29"/>
                    <a:pt x="139" y="27"/>
                  </a:cubicBezTo>
                  <a:cubicBezTo>
                    <a:pt x="140" y="27"/>
                    <a:pt x="140" y="27"/>
                    <a:pt x="140" y="27"/>
                  </a:cubicBezTo>
                  <a:cubicBezTo>
                    <a:pt x="140" y="30"/>
                    <a:pt x="140" y="30"/>
                    <a:pt x="140" y="30"/>
                  </a:cubicBezTo>
                  <a:cubicBezTo>
                    <a:pt x="143" y="30"/>
                    <a:pt x="143" y="30"/>
                    <a:pt x="143" y="30"/>
                  </a:cubicBezTo>
                  <a:cubicBezTo>
                    <a:pt x="143" y="29"/>
                    <a:pt x="143" y="27"/>
                    <a:pt x="143" y="25"/>
                  </a:cubicBezTo>
                  <a:lnTo>
                    <a:pt x="143" y="10"/>
                  </a:lnTo>
                  <a:close/>
                  <a:moveTo>
                    <a:pt x="107" y="17"/>
                  </a:moveTo>
                  <a:cubicBezTo>
                    <a:pt x="110" y="17"/>
                    <a:pt x="110" y="17"/>
                    <a:pt x="110" y="17"/>
                  </a:cubicBezTo>
                  <a:cubicBezTo>
                    <a:pt x="114" y="17"/>
                    <a:pt x="117" y="19"/>
                    <a:pt x="117" y="22"/>
                  </a:cubicBezTo>
                  <a:cubicBezTo>
                    <a:pt x="117" y="26"/>
                    <a:pt x="114" y="28"/>
                    <a:pt x="110" y="28"/>
                  </a:cubicBezTo>
                  <a:cubicBezTo>
                    <a:pt x="109" y="28"/>
                    <a:pt x="108" y="28"/>
                    <a:pt x="107" y="28"/>
                  </a:cubicBezTo>
                  <a:lnTo>
                    <a:pt x="107" y="17"/>
                  </a:lnTo>
                  <a:close/>
                  <a:moveTo>
                    <a:pt x="107" y="5"/>
                  </a:moveTo>
                  <a:cubicBezTo>
                    <a:pt x="108" y="5"/>
                    <a:pt x="109" y="5"/>
                    <a:pt x="110" y="5"/>
                  </a:cubicBezTo>
                  <a:cubicBezTo>
                    <a:pt x="114" y="5"/>
                    <a:pt x="117" y="6"/>
                    <a:pt x="117" y="9"/>
                  </a:cubicBezTo>
                  <a:cubicBezTo>
                    <a:pt x="117" y="12"/>
                    <a:pt x="114" y="14"/>
                    <a:pt x="111" y="14"/>
                  </a:cubicBezTo>
                  <a:cubicBezTo>
                    <a:pt x="107" y="14"/>
                    <a:pt x="107" y="14"/>
                    <a:pt x="107" y="14"/>
                  </a:cubicBezTo>
                  <a:lnTo>
                    <a:pt x="107" y="5"/>
                  </a:lnTo>
                  <a:close/>
                  <a:moveTo>
                    <a:pt x="104" y="30"/>
                  </a:moveTo>
                  <a:cubicBezTo>
                    <a:pt x="105" y="30"/>
                    <a:pt x="107" y="31"/>
                    <a:pt x="109" y="31"/>
                  </a:cubicBezTo>
                  <a:cubicBezTo>
                    <a:pt x="114" y="31"/>
                    <a:pt x="117" y="30"/>
                    <a:pt x="119" y="28"/>
                  </a:cubicBezTo>
                  <a:cubicBezTo>
                    <a:pt x="120" y="27"/>
                    <a:pt x="121" y="25"/>
                    <a:pt x="121" y="22"/>
                  </a:cubicBezTo>
                  <a:cubicBezTo>
                    <a:pt x="121" y="18"/>
                    <a:pt x="118" y="16"/>
                    <a:pt x="116" y="15"/>
                  </a:cubicBezTo>
                  <a:cubicBezTo>
                    <a:pt x="116" y="15"/>
                    <a:pt x="116" y="15"/>
                    <a:pt x="116" y="15"/>
                  </a:cubicBezTo>
                  <a:cubicBezTo>
                    <a:pt x="118" y="14"/>
                    <a:pt x="120" y="12"/>
                    <a:pt x="120" y="9"/>
                  </a:cubicBezTo>
                  <a:cubicBezTo>
                    <a:pt x="120" y="7"/>
                    <a:pt x="119" y="5"/>
                    <a:pt x="118" y="4"/>
                  </a:cubicBezTo>
                  <a:cubicBezTo>
                    <a:pt x="116" y="3"/>
                    <a:pt x="114" y="2"/>
                    <a:pt x="110" y="2"/>
                  </a:cubicBezTo>
                  <a:cubicBezTo>
                    <a:pt x="108" y="2"/>
                    <a:pt x="105" y="2"/>
                    <a:pt x="104" y="3"/>
                  </a:cubicBezTo>
                  <a:lnTo>
                    <a:pt x="104" y="30"/>
                  </a:lnTo>
                  <a:close/>
                  <a:moveTo>
                    <a:pt x="76" y="18"/>
                  </a:moveTo>
                  <a:cubicBezTo>
                    <a:pt x="76" y="16"/>
                    <a:pt x="78" y="12"/>
                    <a:pt x="82" y="12"/>
                  </a:cubicBezTo>
                  <a:cubicBezTo>
                    <a:pt x="86" y="12"/>
                    <a:pt x="87" y="16"/>
                    <a:pt x="87" y="18"/>
                  </a:cubicBezTo>
                  <a:lnTo>
                    <a:pt x="76" y="18"/>
                  </a:lnTo>
                  <a:close/>
                  <a:moveTo>
                    <a:pt x="90" y="21"/>
                  </a:moveTo>
                  <a:cubicBezTo>
                    <a:pt x="90" y="21"/>
                    <a:pt x="90" y="20"/>
                    <a:pt x="90" y="19"/>
                  </a:cubicBezTo>
                  <a:cubicBezTo>
                    <a:pt x="90" y="16"/>
                    <a:pt x="88" y="10"/>
                    <a:pt x="82" y="10"/>
                  </a:cubicBezTo>
                  <a:cubicBezTo>
                    <a:pt x="76" y="10"/>
                    <a:pt x="72" y="15"/>
                    <a:pt x="72" y="21"/>
                  </a:cubicBezTo>
                  <a:cubicBezTo>
                    <a:pt x="72" y="27"/>
                    <a:pt x="76" y="31"/>
                    <a:pt x="82" y="31"/>
                  </a:cubicBezTo>
                  <a:cubicBezTo>
                    <a:pt x="86" y="31"/>
                    <a:pt x="88" y="30"/>
                    <a:pt x="89" y="29"/>
                  </a:cubicBezTo>
                  <a:cubicBezTo>
                    <a:pt x="88" y="27"/>
                    <a:pt x="88" y="27"/>
                    <a:pt x="88" y="27"/>
                  </a:cubicBezTo>
                  <a:cubicBezTo>
                    <a:pt x="87" y="27"/>
                    <a:pt x="85" y="28"/>
                    <a:pt x="83" y="28"/>
                  </a:cubicBezTo>
                  <a:cubicBezTo>
                    <a:pt x="79" y="28"/>
                    <a:pt x="76" y="26"/>
                    <a:pt x="76" y="21"/>
                  </a:cubicBezTo>
                  <a:lnTo>
                    <a:pt x="90" y="21"/>
                  </a:lnTo>
                  <a:close/>
                  <a:moveTo>
                    <a:pt x="58" y="1"/>
                  </a:moveTo>
                  <a:cubicBezTo>
                    <a:pt x="54" y="1"/>
                    <a:pt x="54" y="1"/>
                    <a:pt x="54" y="1"/>
                  </a:cubicBezTo>
                  <a:cubicBezTo>
                    <a:pt x="54" y="30"/>
                    <a:pt x="54" y="30"/>
                    <a:pt x="54" y="30"/>
                  </a:cubicBezTo>
                  <a:cubicBezTo>
                    <a:pt x="58" y="30"/>
                    <a:pt x="58" y="30"/>
                    <a:pt x="58" y="30"/>
                  </a:cubicBezTo>
                  <a:cubicBezTo>
                    <a:pt x="58" y="23"/>
                    <a:pt x="58" y="23"/>
                    <a:pt x="58" y="23"/>
                  </a:cubicBezTo>
                  <a:cubicBezTo>
                    <a:pt x="60" y="21"/>
                    <a:pt x="60" y="21"/>
                    <a:pt x="60" y="21"/>
                  </a:cubicBezTo>
                  <a:cubicBezTo>
                    <a:pt x="67" y="30"/>
                    <a:pt x="67" y="30"/>
                    <a:pt x="67" y="30"/>
                  </a:cubicBezTo>
                  <a:cubicBezTo>
                    <a:pt x="71" y="30"/>
                    <a:pt x="71" y="30"/>
                    <a:pt x="71" y="30"/>
                  </a:cubicBezTo>
                  <a:cubicBezTo>
                    <a:pt x="62" y="18"/>
                    <a:pt x="62" y="18"/>
                    <a:pt x="62" y="18"/>
                  </a:cubicBezTo>
                  <a:cubicBezTo>
                    <a:pt x="70" y="10"/>
                    <a:pt x="70" y="10"/>
                    <a:pt x="70" y="10"/>
                  </a:cubicBezTo>
                  <a:cubicBezTo>
                    <a:pt x="66" y="10"/>
                    <a:pt x="66" y="10"/>
                    <a:pt x="66" y="10"/>
                  </a:cubicBezTo>
                  <a:cubicBezTo>
                    <a:pt x="60" y="17"/>
                    <a:pt x="60" y="17"/>
                    <a:pt x="60" y="17"/>
                  </a:cubicBezTo>
                  <a:cubicBezTo>
                    <a:pt x="59" y="18"/>
                    <a:pt x="59" y="19"/>
                    <a:pt x="58" y="19"/>
                  </a:cubicBezTo>
                  <a:cubicBezTo>
                    <a:pt x="58" y="19"/>
                    <a:pt x="58" y="19"/>
                    <a:pt x="58" y="19"/>
                  </a:cubicBezTo>
                  <a:lnTo>
                    <a:pt x="58" y="1"/>
                  </a:lnTo>
                  <a:close/>
                  <a:moveTo>
                    <a:pt x="45" y="24"/>
                  </a:moveTo>
                  <a:cubicBezTo>
                    <a:pt x="45" y="24"/>
                    <a:pt x="45" y="24"/>
                    <a:pt x="45" y="25"/>
                  </a:cubicBezTo>
                  <a:cubicBezTo>
                    <a:pt x="44" y="26"/>
                    <a:pt x="43" y="28"/>
                    <a:pt x="40" y="28"/>
                  </a:cubicBezTo>
                  <a:cubicBezTo>
                    <a:pt x="38" y="28"/>
                    <a:pt x="37" y="27"/>
                    <a:pt x="37" y="25"/>
                  </a:cubicBezTo>
                  <a:cubicBezTo>
                    <a:pt x="37" y="21"/>
                    <a:pt x="41" y="20"/>
                    <a:pt x="45" y="20"/>
                  </a:cubicBezTo>
                  <a:lnTo>
                    <a:pt x="45" y="24"/>
                  </a:lnTo>
                  <a:close/>
                  <a:moveTo>
                    <a:pt x="49" y="18"/>
                  </a:moveTo>
                  <a:cubicBezTo>
                    <a:pt x="49" y="14"/>
                    <a:pt x="47" y="10"/>
                    <a:pt x="41" y="10"/>
                  </a:cubicBezTo>
                  <a:cubicBezTo>
                    <a:pt x="38" y="10"/>
                    <a:pt x="36" y="11"/>
                    <a:pt x="34" y="12"/>
                  </a:cubicBezTo>
                  <a:cubicBezTo>
                    <a:pt x="35" y="14"/>
                    <a:pt x="35" y="14"/>
                    <a:pt x="35" y="14"/>
                  </a:cubicBezTo>
                  <a:cubicBezTo>
                    <a:pt x="37" y="13"/>
                    <a:pt x="38" y="13"/>
                    <a:pt x="40" y="13"/>
                  </a:cubicBezTo>
                  <a:cubicBezTo>
                    <a:pt x="44" y="12"/>
                    <a:pt x="45" y="16"/>
                    <a:pt x="45" y="17"/>
                  </a:cubicBezTo>
                  <a:cubicBezTo>
                    <a:pt x="45" y="18"/>
                    <a:pt x="45" y="18"/>
                    <a:pt x="45" y="18"/>
                  </a:cubicBezTo>
                  <a:cubicBezTo>
                    <a:pt x="37" y="17"/>
                    <a:pt x="33" y="20"/>
                    <a:pt x="33" y="25"/>
                  </a:cubicBezTo>
                  <a:cubicBezTo>
                    <a:pt x="33" y="28"/>
                    <a:pt x="35" y="31"/>
                    <a:pt x="39" y="31"/>
                  </a:cubicBezTo>
                  <a:cubicBezTo>
                    <a:pt x="42" y="31"/>
                    <a:pt x="44" y="29"/>
                    <a:pt x="45" y="28"/>
                  </a:cubicBezTo>
                  <a:cubicBezTo>
                    <a:pt x="45" y="28"/>
                    <a:pt x="45" y="28"/>
                    <a:pt x="45" y="28"/>
                  </a:cubicBezTo>
                  <a:cubicBezTo>
                    <a:pt x="46" y="30"/>
                    <a:pt x="46" y="30"/>
                    <a:pt x="46" y="30"/>
                  </a:cubicBezTo>
                  <a:cubicBezTo>
                    <a:pt x="49" y="30"/>
                    <a:pt x="49" y="30"/>
                    <a:pt x="49" y="30"/>
                  </a:cubicBezTo>
                  <a:cubicBezTo>
                    <a:pt x="49" y="29"/>
                    <a:pt x="49" y="27"/>
                    <a:pt x="49" y="26"/>
                  </a:cubicBezTo>
                  <a:lnTo>
                    <a:pt x="49" y="18"/>
                  </a:lnTo>
                  <a:close/>
                  <a:moveTo>
                    <a:pt x="25" y="30"/>
                  </a:moveTo>
                  <a:cubicBezTo>
                    <a:pt x="29" y="30"/>
                    <a:pt x="29" y="30"/>
                    <a:pt x="29" y="30"/>
                  </a:cubicBezTo>
                  <a:cubicBezTo>
                    <a:pt x="27" y="2"/>
                    <a:pt x="27" y="2"/>
                    <a:pt x="27" y="2"/>
                  </a:cubicBezTo>
                  <a:cubicBezTo>
                    <a:pt x="22" y="2"/>
                    <a:pt x="22" y="2"/>
                    <a:pt x="22" y="2"/>
                  </a:cubicBezTo>
                  <a:cubicBezTo>
                    <a:pt x="17" y="16"/>
                    <a:pt x="17" y="16"/>
                    <a:pt x="17" y="16"/>
                  </a:cubicBezTo>
                  <a:cubicBezTo>
                    <a:pt x="16" y="19"/>
                    <a:pt x="15" y="22"/>
                    <a:pt x="14" y="25"/>
                  </a:cubicBezTo>
                  <a:cubicBezTo>
                    <a:pt x="14" y="25"/>
                    <a:pt x="14" y="25"/>
                    <a:pt x="14" y="25"/>
                  </a:cubicBezTo>
                  <a:cubicBezTo>
                    <a:pt x="14" y="22"/>
                    <a:pt x="13" y="19"/>
                    <a:pt x="12" y="16"/>
                  </a:cubicBezTo>
                  <a:cubicBezTo>
                    <a:pt x="7" y="2"/>
                    <a:pt x="7" y="2"/>
                    <a:pt x="7" y="2"/>
                  </a:cubicBezTo>
                  <a:cubicBezTo>
                    <a:pt x="2" y="2"/>
                    <a:pt x="2" y="2"/>
                    <a:pt x="2" y="2"/>
                  </a:cubicBezTo>
                  <a:cubicBezTo>
                    <a:pt x="0" y="30"/>
                    <a:pt x="0" y="30"/>
                    <a:pt x="0" y="30"/>
                  </a:cubicBezTo>
                  <a:cubicBezTo>
                    <a:pt x="4" y="30"/>
                    <a:pt x="4" y="30"/>
                    <a:pt x="4" y="30"/>
                  </a:cubicBezTo>
                  <a:cubicBezTo>
                    <a:pt x="4" y="18"/>
                    <a:pt x="4" y="18"/>
                    <a:pt x="4" y="18"/>
                  </a:cubicBezTo>
                  <a:cubicBezTo>
                    <a:pt x="5" y="14"/>
                    <a:pt x="5" y="9"/>
                    <a:pt x="5" y="6"/>
                  </a:cubicBezTo>
                  <a:cubicBezTo>
                    <a:pt x="5" y="6"/>
                    <a:pt x="5" y="6"/>
                    <a:pt x="5" y="6"/>
                  </a:cubicBezTo>
                  <a:cubicBezTo>
                    <a:pt x="6" y="9"/>
                    <a:pt x="7" y="13"/>
                    <a:pt x="8" y="17"/>
                  </a:cubicBezTo>
                  <a:cubicBezTo>
                    <a:pt x="13" y="30"/>
                    <a:pt x="13" y="30"/>
                    <a:pt x="13" y="30"/>
                  </a:cubicBezTo>
                  <a:cubicBezTo>
                    <a:pt x="16" y="30"/>
                    <a:pt x="16" y="30"/>
                    <a:pt x="16" y="30"/>
                  </a:cubicBezTo>
                  <a:cubicBezTo>
                    <a:pt x="20" y="17"/>
                    <a:pt x="20" y="17"/>
                    <a:pt x="20" y="17"/>
                  </a:cubicBezTo>
                  <a:cubicBezTo>
                    <a:pt x="22" y="13"/>
                    <a:pt x="23" y="9"/>
                    <a:pt x="24" y="6"/>
                  </a:cubicBezTo>
                  <a:cubicBezTo>
                    <a:pt x="24" y="6"/>
                    <a:pt x="24" y="6"/>
                    <a:pt x="24" y="6"/>
                  </a:cubicBezTo>
                  <a:cubicBezTo>
                    <a:pt x="24" y="9"/>
                    <a:pt x="24" y="14"/>
                    <a:pt x="25" y="18"/>
                  </a:cubicBezTo>
                  <a:lnTo>
                    <a:pt x="25" y="30"/>
                  </a:lnTo>
                  <a:close/>
                </a:path>
              </a:pathLst>
            </a:custGeom>
            <a:solidFill>
              <a:srgbClr val="F97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47" name="Freeform 18"/>
            <p:cNvSpPr>
              <a:spLocks noEditPoints="1"/>
            </p:cNvSpPr>
            <p:nvPr/>
          </p:nvSpPr>
          <p:spPr bwMode="auto">
            <a:xfrm>
              <a:off x="1165225" y="6546850"/>
              <a:ext cx="931863" cy="95250"/>
            </a:xfrm>
            <a:custGeom>
              <a:avLst/>
              <a:gdLst>
                <a:gd name="T0" fmla="*/ 287 w 292"/>
                <a:gd name="T1" fmla="*/ 18 h 30"/>
                <a:gd name="T2" fmla="*/ 291 w 292"/>
                <a:gd name="T3" fmla="*/ 10 h 30"/>
                <a:gd name="T4" fmla="*/ 288 w 292"/>
                <a:gd name="T5" fmla="*/ 24 h 30"/>
                <a:gd name="T6" fmla="*/ 271 w 292"/>
                <a:gd name="T7" fmla="*/ 21 h 30"/>
                <a:gd name="T8" fmla="*/ 265 w 292"/>
                <a:gd name="T9" fmla="*/ 12 h 30"/>
                <a:gd name="T10" fmla="*/ 271 w 292"/>
                <a:gd name="T11" fmla="*/ 0 h 30"/>
                <a:gd name="T12" fmla="*/ 255 w 292"/>
                <a:gd name="T13" fmla="*/ 20 h 30"/>
                <a:gd name="T14" fmla="*/ 271 w 292"/>
                <a:gd name="T15" fmla="*/ 29 h 30"/>
                <a:gd name="T16" fmla="*/ 271 w 292"/>
                <a:gd name="T17" fmla="*/ 0 h 30"/>
                <a:gd name="T18" fmla="*/ 247 w 292"/>
                <a:gd name="T19" fmla="*/ 17 h 30"/>
                <a:gd name="T20" fmla="*/ 253 w 292"/>
                <a:gd name="T21" fmla="*/ 9 h 30"/>
                <a:gd name="T22" fmla="*/ 243 w 292"/>
                <a:gd name="T23" fmla="*/ 9 h 30"/>
                <a:gd name="T24" fmla="*/ 234 w 292"/>
                <a:gd name="T25" fmla="*/ 24 h 30"/>
                <a:gd name="T26" fmla="*/ 234 w 292"/>
                <a:gd name="T27" fmla="*/ 23 h 30"/>
                <a:gd name="T28" fmla="*/ 224 w 292"/>
                <a:gd name="T29" fmla="*/ 13 h 30"/>
                <a:gd name="T30" fmla="*/ 222 w 292"/>
                <a:gd name="T31" fmla="*/ 24 h 30"/>
                <a:gd name="T32" fmla="*/ 235 w 292"/>
                <a:gd name="T33" fmla="*/ 29 h 30"/>
                <a:gd name="T34" fmla="*/ 214 w 292"/>
                <a:gd name="T35" fmla="*/ 21 h 30"/>
                <a:gd name="T36" fmla="*/ 209 w 292"/>
                <a:gd name="T37" fmla="*/ 12 h 30"/>
                <a:gd name="T38" fmla="*/ 214 w 292"/>
                <a:gd name="T39" fmla="*/ 0 h 30"/>
                <a:gd name="T40" fmla="*/ 199 w 292"/>
                <a:gd name="T41" fmla="*/ 20 h 30"/>
                <a:gd name="T42" fmla="*/ 214 w 292"/>
                <a:gd name="T43" fmla="*/ 29 h 30"/>
                <a:gd name="T44" fmla="*/ 214 w 292"/>
                <a:gd name="T45" fmla="*/ 0 h 30"/>
                <a:gd name="T46" fmla="*/ 181 w 292"/>
                <a:gd name="T47" fmla="*/ 16 h 30"/>
                <a:gd name="T48" fmla="*/ 194 w 292"/>
                <a:gd name="T49" fmla="*/ 29 h 30"/>
                <a:gd name="T50" fmla="*/ 180 w 292"/>
                <a:gd name="T51" fmla="*/ 13 h 30"/>
                <a:gd name="T52" fmla="*/ 177 w 292"/>
                <a:gd name="T53" fmla="*/ 29 h 30"/>
                <a:gd name="T54" fmla="*/ 159 w 292"/>
                <a:gd name="T55" fmla="*/ 24 h 30"/>
                <a:gd name="T56" fmla="*/ 164 w 292"/>
                <a:gd name="T57" fmla="*/ 9 h 30"/>
                <a:gd name="T58" fmla="*/ 168 w 292"/>
                <a:gd name="T59" fmla="*/ 16 h 30"/>
                <a:gd name="T60" fmla="*/ 168 w 292"/>
                <a:gd name="T61" fmla="*/ 27 h 30"/>
                <a:gd name="T62" fmla="*/ 171 w 292"/>
                <a:gd name="T63" fmla="*/ 25 h 30"/>
                <a:gd name="T64" fmla="*/ 141 w 292"/>
                <a:gd name="T65" fmla="*/ 9 h 30"/>
                <a:gd name="T66" fmla="*/ 146 w 292"/>
                <a:gd name="T67" fmla="*/ 28 h 30"/>
                <a:gd name="T68" fmla="*/ 151 w 292"/>
                <a:gd name="T69" fmla="*/ 27 h 30"/>
                <a:gd name="T70" fmla="*/ 153 w 292"/>
                <a:gd name="T71" fmla="*/ 9 h 30"/>
                <a:gd name="T72" fmla="*/ 122 w 292"/>
                <a:gd name="T73" fmla="*/ 28 h 30"/>
                <a:gd name="T74" fmla="*/ 126 w 292"/>
                <a:gd name="T75" fmla="*/ 8 h 30"/>
                <a:gd name="T76" fmla="*/ 131 w 292"/>
                <a:gd name="T77" fmla="*/ 1 h 30"/>
                <a:gd name="T78" fmla="*/ 129 w 292"/>
                <a:gd name="T79" fmla="*/ 27 h 30"/>
                <a:gd name="T80" fmla="*/ 108 w 292"/>
                <a:gd name="T81" fmla="*/ 29 h 30"/>
                <a:gd name="T82" fmla="*/ 95 w 292"/>
                <a:gd name="T83" fmla="*/ 23 h 30"/>
                <a:gd name="T84" fmla="*/ 95 w 292"/>
                <a:gd name="T85" fmla="*/ 19 h 30"/>
                <a:gd name="T86" fmla="*/ 84 w 292"/>
                <a:gd name="T87" fmla="*/ 11 h 30"/>
                <a:gd name="T88" fmla="*/ 95 w 292"/>
                <a:gd name="T89" fmla="*/ 17 h 30"/>
                <a:gd name="T90" fmla="*/ 95 w 292"/>
                <a:gd name="T91" fmla="*/ 27 h 30"/>
                <a:gd name="T92" fmla="*/ 99 w 292"/>
                <a:gd name="T93" fmla="*/ 17 h 30"/>
                <a:gd name="T94" fmla="*/ 76 w 292"/>
                <a:gd name="T95" fmla="*/ 19 h 30"/>
                <a:gd name="T96" fmla="*/ 64 w 292"/>
                <a:gd name="T97" fmla="*/ 18 h 30"/>
                <a:gd name="T98" fmla="*/ 64 w 292"/>
                <a:gd name="T99" fmla="*/ 26 h 30"/>
                <a:gd name="T100" fmla="*/ 71 w 292"/>
                <a:gd name="T101" fmla="*/ 9 h 30"/>
                <a:gd name="T102" fmla="*/ 61 w 292"/>
                <a:gd name="T103" fmla="*/ 0 h 30"/>
                <a:gd name="T104" fmla="*/ 46 w 292"/>
                <a:gd name="T105" fmla="*/ 27 h 30"/>
                <a:gd name="T106" fmla="*/ 37 w 292"/>
                <a:gd name="T107" fmla="*/ 19 h 30"/>
                <a:gd name="T108" fmla="*/ 28 w 292"/>
                <a:gd name="T109" fmla="*/ 29 h 30"/>
                <a:gd name="T110" fmla="*/ 28 w 292"/>
                <a:gd name="T111" fmla="*/ 29 h 30"/>
                <a:gd name="T112" fmla="*/ 19 w 292"/>
                <a:gd name="T113" fmla="*/ 18 h 30"/>
                <a:gd name="T114" fmla="*/ 15 w 292"/>
                <a:gd name="T115" fmla="*/ 4 h 30"/>
                <a:gd name="T116" fmla="*/ 0 w 292"/>
                <a:gd name="T117" fmla="*/ 16 h 30"/>
                <a:gd name="T118" fmla="*/ 23 w 292"/>
                <a:gd name="T119" fmla="*/ 1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2" h="30">
                  <a:moveTo>
                    <a:pt x="279" y="28"/>
                  </a:moveTo>
                  <a:cubicBezTo>
                    <a:pt x="280" y="29"/>
                    <a:pt x="282" y="30"/>
                    <a:pt x="285" y="30"/>
                  </a:cubicBezTo>
                  <a:cubicBezTo>
                    <a:pt x="289" y="30"/>
                    <a:pt x="292" y="27"/>
                    <a:pt x="292" y="24"/>
                  </a:cubicBezTo>
                  <a:cubicBezTo>
                    <a:pt x="292" y="21"/>
                    <a:pt x="290" y="19"/>
                    <a:pt x="287" y="18"/>
                  </a:cubicBezTo>
                  <a:cubicBezTo>
                    <a:pt x="284" y="17"/>
                    <a:pt x="283" y="16"/>
                    <a:pt x="283" y="14"/>
                  </a:cubicBezTo>
                  <a:cubicBezTo>
                    <a:pt x="283" y="13"/>
                    <a:pt x="284" y="12"/>
                    <a:pt x="286" y="12"/>
                  </a:cubicBezTo>
                  <a:cubicBezTo>
                    <a:pt x="288" y="12"/>
                    <a:pt x="290" y="12"/>
                    <a:pt x="290" y="13"/>
                  </a:cubicBezTo>
                  <a:cubicBezTo>
                    <a:pt x="291" y="10"/>
                    <a:pt x="291" y="10"/>
                    <a:pt x="291" y="10"/>
                  </a:cubicBezTo>
                  <a:cubicBezTo>
                    <a:pt x="290" y="9"/>
                    <a:pt x="288" y="9"/>
                    <a:pt x="286" y="9"/>
                  </a:cubicBezTo>
                  <a:cubicBezTo>
                    <a:pt x="282" y="9"/>
                    <a:pt x="279" y="11"/>
                    <a:pt x="279" y="15"/>
                  </a:cubicBezTo>
                  <a:cubicBezTo>
                    <a:pt x="279" y="17"/>
                    <a:pt x="281" y="19"/>
                    <a:pt x="285" y="20"/>
                  </a:cubicBezTo>
                  <a:cubicBezTo>
                    <a:pt x="287" y="21"/>
                    <a:pt x="288" y="22"/>
                    <a:pt x="288" y="24"/>
                  </a:cubicBezTo>
                  <a:cubicBezTo>
                    <a:pt x="288" y="26"/>
                    <a:pt x="287" y="27"/>
                    <a:pt x="285" y="27"/>
                  </a:cubicBezTo>
                  <a:cubicBezTo>
                    <a:pt x="283" y="27"/>
                    <a:pt x="281" y="26"/>
                    <a:pt x="280" y="26"/>
                  </a:cubicBezTo>
                  <a:lnTo>
                    <a:pt x="279" y="28"/>
                  </a:lnTo>
                  <a:close/>
                  <a:moveTo>
                    <a:pt x="271" y="21"/>
                  </a:moveTo>
                  <a:cubicBezTo>
                    <a:pt x="271" y="21"/>
                    <a:pt x="270" y="22"/>
                    <a:pt x="270" y="22"/>
                  </a:cubicBezTo>
                  <a:cubicBezTo>
                    <a:pt x="270" y="25"/>
                    <a:pt x="267" y="27"/>
                    <a:pt x="265" y="27"/>
                  </a:cubicBezTo>
                  <a:cubicBezTo>
                    <a:pt x="261" y="27"/>
                    <a:pt x="259" y="23"/>
                    <a:pt x="259" y="19"/>
                  </a:cubicBezTo>
                  <a:cubicBezTo>
                    <a:pt x="259" y="15"/>
                    <a:pt x="261" y="12"/>
                    <a:pt x="265" y="12"/>
                  </a:cubicBezTo>
                  <a:cubicBezTo>
                    <a:pt x="268" y="12"/>
                    <a:pt x="270" y="14"/>
                    <a:pt x="270" y="16"/>
                  </a:cubicBezTo>
                  <a:cubicBezTo>
                    <a:pt x="270" y="16"/>
                    <a:pt x="271" y="17"/>
                    <a:pt x="271" y="17"/>
                  </a:cubicBezTo>
                  <a:lnTo>
                    <a:pt x="271" y="21"/>
                  </a:lnTo>
                  <a:close/>
                  <a:moveTo>
                    <a:pt x="271" y="0"/>
                  </a:moveTo>
                  <a:cubicBezTo>
                    <a:pt x="271" y="12"/>
                    <a:pt x="271" y="12"/>
                    <a:pt x="271" y="12"/>
                  </a:cubicBezTo>
                  <a:cubicBezTo>
                    <a:pt x="270" y="12"/>
                    <a:pt x="270" y="12"/>
                    <a:pt x="270" y="12"/>
                  </a:cubicBezTo>
                  <a:cubicBezTo>
                    <a:pt x="270" y="10"/>
                    <a:pt x="267" y="9"/>
                    <a:pt x="264" y="9"/>
                  </a:cubicBezTo>
                  <a:cubicBezTo>
                    <a:pt x="260" y="9"/>
                    <a:pt x="255" y="13"/>
                    <a:pt x="255" y="20"/>
                  </a:cubicBezTo>
                  <a:cubicBezTo>
                    <a:pt x="255" y="26"/>
                    <a:pt x="259" y="30"/>
                    <a:pt x="264" y="30"/>
                  </a:cubicBezTo>
                  <a:cubicBezTo>
                    <a:pt x="267" y="30"/>
                    <a:pt x="270" y="28"/>
                    <a:pt x="271" y="26"/>
                  </a:cubicBezTo>
                  <a:cubicBezTo>
                    <a:pt x="271" y="26"/>
                    <a:pt x="271" y="26"/>
                    <a:pt x="271" y="26"/>
                  </a:cubicBezTo>
                  <a:cubicBezTo>
                    <a:pt x="271" y="29"/>
                    <a:pt x="271" y="29"/>
                    <a:pt x="271" y="29"/>
                  </a:cubicBezTo>
                  <a:cubicBezTo>
                    <a:pt x="274" y="29"/>
                    <a:pt x="274" y="29"/>
                    <a:pt x="274" y="29"/>
                  </a:cubicBezTo>
                  <a:cubicBezTo>
                    <a:pt x="274" y="28"/>
                    <a:pt x="274" y="26"/>
                    <a:pt x="274" y="24"/>
                  </a:cubicBezTo>
                  <a:cubicBezTo>
                    <a:pt x="274" y="0"/>
                    <a:pt x="274" y="0"/>
                    <a:pt x="274" y="0"/>
                  </a:cubicBezTo>
                  <a:lnTo>
                    <a:pt x="271" y="0"/>
                  </a:lnTo>
                  <a:close/>
                  <a:moveTo>
                    <a:pt x="244" y="29"/>
                  </a:moveTo>
                  <a:cubicBezTo>
                    <a:pt x="247" y="29"/>
                    <a:pt x="247" y="29"/>
                    <a:pt x="247" y="29"/>
                  </a:cubicBezTo>
                  <a:cubicBezTo>
                    <a:pt x="247" y="19"/>
                    <a:pt x="247" y="19"/>
                    <a:pt x="247" y="19"/>
                  </a:cubicBezTo>
                  <a:cubicBezTo>
                    <a:pt x="247" y="18"/>
                    <a:pt x="247" y="17"/>
                    <a:pt x="247" y="17"/>
                  </a:cubicBezTo>
                  <a:cubicBezTo>
                    <a:pt x="248" y="14"/>
                    <a:pt x="250" y="12"/>
                    <a:pt x="252" y="12"/>
                  </a:cubicBezTo>
                  <a:cubicBezTo>
                    <a:pt x="253" y="12"/>
                    <a:pt x="253" y="12"/>
                    <a:pt x="254" y="12"/>
                  </a:cubicBezTo>
                  <a:cubicBezTo>
                    <a:pt x="254" y="9"/>
                    <a:pt x="254" y="9"/>
                    <a:pt x="254" y="9"/>
                  </a:cubicBezTo>
                  <a:cubicBezTo>
                    <a:pt x="253" y="9"/>
                    <a:pt x="253" y="9"/>
                    <a:pt x="253" y="9"/>
                  </a:cubicBezTo>
                  <a:cubicBezTo>
                    <a:pt x="250" y="9"/>
                    <a:pt x="248" y="11"/>
                    <a:pt x="247" y="13"/>
                  </a:cubicBezTo>
                  <a:cubicBezTo>
                    <a:pt x="247" y="13"/>
                    <a:pt x="247" y="13"/>
                    <a:pt x="247" y="13"/>
                  </a:cubicBezTo>
                  <a:cubicBezTo>
                    <a:pt x="247" y="9"/>
                    <a:pt x="247" y="9"/>
                    <a:pt x="247" y="9"/>
                  </a:cubicBezTo>
                  <a:cubicBezTo>
                    <a:pt x="243" y="9"/>
                    <a:pt x="243" y="9"/>
                    <a:pt x="243" y="9"/>
                  </a:cubicBezTo>
                  <a:cubicBezTo>
                    <a:pt x="244" y="11"/>
                    <a:pt x="244" y="13"/>
                    <a:pt x="244" y="16"/>
                  </a:cubicBezTo>
                  <a:lnTo>
                    <a:pt x="244" y="29"/>
                  </a:lnTo>
                  <a:close/>
                  <a:moveTo>
                    <a:pt x="234" y="23"/>
                  </a:moveTo>
                  <a:cubicBezTo>
                    <a:pt x="234" y="23"/>
                    <a:pt x="234" y="23"/>
                    <a:pt x="234" y="24"/>
                  </a:cubicBezTo>
                  <a:cubicBezTo>
                    <a:pt x="233" y="25"/>
                    <a:pt x="232" y="27"/>
                    <a:pt x="229" y="27"/>
                  </a:cubicBezTo>
                  <a:cubicBezTo>
                    <a:pt x="227" y="27"/>
                    <a:pt x="226" y="26"/>
                    <a:pt x="226" y="24"/>
                  </a:cubicBezTo>
                  <a:cubicBezTo>
                    <a:pt x="226" y="20"/>
                    <a:pt x="230" y="19"/>
                    <a:pt x="234" y="19"/>
                  </a:cubicBezTo>
                  <a:lnTo>
                    <a:pt x="234" y="23"/>
                  </a:lnTo>
                  <a:close/>
                  <a:moveTo>
                    <a:pt x="238" y="17"/>
                  </a:moveTo>
                  <a:cubicBezTo>
                    <a:pt x="238" y="13"/>
                    <a:pt x="236" y="9"/>
                    <a:pt x="230" y="9"/>
                  </a:cubicBezTo>
                  <a:cubicBezTo>
                    <a:pt x="228" y="9"/>
                    <a:pt x="225" y="10"/>
                    <a:pt x="223" y="11"/>
                  </a:cubicBezTo>
                  <a:cubicBezTo>
                    <a:pt x="224" y="13"/>
                    <a:pt x="224" y="13"/>
                    <a:pt x="224" y="13"/>
                  </a:cubicBezTo>
                  <a:cubicBezTo>
                    <a:pt x="226" y="12"/>
                    <a:pt x="228" y="12"/>
                    <a:pt x="230" y="12"/>
                  </a:cubicBezTo>
                  <a:cubicBezTo>
                    <a:pt x="234" y="11"/>
                    <a:pt x="234" y="15"/>
                    <a:pt x="234" y="16"/>
                  </a:cubicBezTo>
                  <a:cubicBezTo>
                    <a:pt x="234" y="17"/>
                    <a:pt x="234" y="17"/>
                    <a:pt x="234" y="17"/>
                  </a:cubicBezTo>
                  <a:cubicBezTo>
                    <a:pt x="226" y="16"/>
                    <a:pt x="222" y="19"/>
                    <a:pt x="222" y="24"/>
                  </a:cubicBezTo>
                  <a:cubicBezTo>
                    <a:pt x="222" y="27"/>
                    <a:pt x="224" y="30"/>
                    <a:pt x="228" y="30"/>
                  </a:cubicBezTo>
                  <a:cubicBezTo>
                    <a:pt x="231" y="30"/>
                    <a:pt x="233" y="28"/>
                    <a:pt x="234" y="27"/>
                  </a:cubicBezTo>
                  <a:cubicBezTo>
                    <a:pt x="234" y="27"/>
                    <a:pt x="234" y="27"/>
                    <a:pt x="234" y="27"/>
                  </a:cubicBezTo>
                  <a:cubicBezTo>
                    <a:pt x="235" y="29"/>
                    <a:pt x="235" y="29"/>
                    <a:pt x="235" y="29"/>
                  </a:cubicBezTo>
                  <a:cubicBezTo>
                    <a:pt x="238" y="29"/>
                    <a:pt x="238" y="29"/>
                    <a:pt x="238" y="29"/>
                  </a:cubicBezTo>
                  <a:cubicBezTo>
                    <a:pt x="238" y="28"/>
                    <a:pt x="238" y="26"/>
                    <a:pt x="238" y="25"/>
                  </a:cubicBezTo>
                  <a:lnTo>
                    <a:pt x="238" y="17"/>
                  </a:lnTo>
                  <a:close/>
                  <a:moveTo>
                    <a:pt x="214" y="21"/>
                  </a:moveTo>
                  <a:cubicBezTo>
                    <a:pt x="214" y="21"/>
                    <a:pt x="214" y="22"/>
                    <a:pt x="214" y="22"/>
                  </a:cubicBezTo>
                  <a:cubicBezTo>
                    <a:pt x="213" y="25"/>
                    <a:pt x="211" y="27"/>
                    <a:pt x="208" y="27"/>
                  </a:cubicBezTo>
                  <a:cubicBezTo>
                    <a:pt x="205" y="27"/>
                    <a:pt x="202" y="23"/>
                    <a:pt x="202" y="19"/>
                  </a:cubicBezTo>
                  <a:cubicBezTo>
                    <a:pt x="202" y="15"/>
                    <a:pt x="205" y="12"/>
                    <a:pt x="209" y="12"/>
                  </a:cubicBezTo>
                  <a:cubicBezTo>
                    <a:pt x="211" y="12"/>
                    <a:pt x="213" y="14"/>
                    <a:pt x="214" y="16"/>
                  </a:cubicBezTo>
                  <a:cubicBezTo>
                    <a:pt x="214" y="16"/>
                    <a:pt x="214" y="17"/>
                    <a:pt x="214" y="17"/>
                  </a:cubicBezTo>
                  <a:lnTo>
                    <a:pt x="214" y="21"/>
                  </a:lnTo>
                  <a:close/>
                  <a:moveTo>
                    <a:pt x="214" y="0"/>
                  </a:moveTo>
                  <a:cubicBezTo>
                    <a:pt x="214" y="12"/>
                    <a:pt x="214" y="12"/>
                    <a:pt x="214" y="12"/>
                  </a:cubicBezTo>
                  <a:cubicBezTo>
                    <a:pt x="214" y="12"/>
                    <a:pt x="214" y="12"/>
                    <a:pt x="214" y="12"/>
                  </a:cubicBezTo>
                  <a:cubicBezTo>
                    <a:pt x="213" y="10"/>
                    <a:pt x="211" y="9"/>
                    <a:pt x="208" y="9"/>
                  </a:cubicBezTo>
                  <a:cubicBezTo>
                    <a:pt x="203" y="9"/>
                    <a:pt x="199" y="13"/>
                    <a:pt x="199" y="20"/>
                  </a:cubicBezTo>
                  <a:cubicBezTo>
                    <a:pt x="199" y="26"/>
                    <a:pt x="203" y="30"/>
                    <a:pt x="207" y="30"/>
                  </a:cubicBezTo>
                  <a:cubicBezTo>
                    <a:pt x="211" y="30"/>
                    <a:pt x="213" y="28"/>
                    <a:pt x="214" y="26"/>
                  </a:cubicBezTo>
                  <a:cubicBezTo>
                    <a:pt x="214" y="26"/>
                    <a:pt x="214" y="26"/>
                    <a:pt x="214" y="26"/>
                  </a:cubicBezTo>
                  <a:cubicBezTo>
                    <a:pt x="214" y="29"/>
                    <a:pt x="214" y="29"/>
                    <a:pt x="214" y="29"/>
                  </a:cubicBezTo>
                  <a:cubicBezTo>
                    <a:pt x="218" y="29"/>
                    <a:pt x="218" y="29"/>
                    <a:pt x="218" y="29"/>
                  </a:cubicBezTo>
                  <a:cubicBezTo>
                    <a:pt x="218" y="28"/>
                    <a:pt x="218" y="26"/>
                    <a:pt x="218" y="24"/>
                  </a:cubicBezTo>
                  <a:cubicBezTo>
                    <a:pt x="218" y="0"/>
                    <a:pt x="218" y="0"/>
                    <a:pt x="218" y="0"/>
                  </a:cubicBezTo>
                  <a:lnTo>
                    <a:pt x="214" y="0"/>
                  </a:lnTo>
                  <a:close/>
                  <a:moveTo>
                    <a:pt x="177" y="29"/>
                  </a:moveTo>
                  <a:cubicBezTo>
                    <a:pt x="181" y="29"/>
                    <a:pt x="181" y="29"/>
                    <a:pt x="181" y="29"/>
                  </a:cubicBezTo>
                  <a:cubicBezTo>
                    <a:pt x="181" y="17"/>
                    <a:pt x="181" y="17"/>
                    <a:pt x="181" y="17"/>
                  </a:cubicBezTo>
                  <a:cubicBezTo>
                    <a:pt x="181" y="17"/>
                    <a:pt x="181" y="16"/>
                    <a:pt x="181" y="16"/>
                  </a:cubicBezTo>
                  <a:cubicBezTo>
                    <a:pt x="182" y="14"/>
                    <a:pt x="184" y="12"/>
                    <a:pt x="186" y="12"/>
                  </a:cubicBezTo>
                  <a:cubicBezTo>
                    <a:pt x="189" y="12"/>
                    <a:pt x="191" y="15"/>
                    <a:pt x="191" y="18"/>
                  </a:cubicBezTo>
                  <a:cubicBezTo>
                    <a:pt x="191" y="29"/>
                    <a:pt x="191" y="29"/>
                    <a:pt x="191" y="29"/>
                  </a:cubicBezTo>
                  <a:cubicBezTo>
                    <a:pt x="194" y="29"/>
                    <a:pt x="194" y="29"/>
                    <a:pt x="194" y="29"/>
                  </a:cubicBezTo>
                  <a:cubicBezTo>
                    <a:pt x="194" y="17"/>
                    <a:pt x="194" y="17"/>
                    <a:pt x="194" y="17"/>
                  </a:cubicBezTo>
                  <a:cubicBezTo>
                    <a:pt x="194" y="10"/>
                    <a:pt x="190" y="9"/>
                    <a:pt x="187" y="9"/>
                  </a:cubicBezTo>
                  <a:cubicBezTo>
                    <a:pt x="184" y="9"/>
                    <a:pt x="182" y="11"/>
                    <a:pt x="181" y="13"/>
                  </a:cubicBezTo>
                  <a:cubicBezTo>
                    <a:pt x="180" y="13"/>
                    <a:pt x="180" y="13"/>
                    <a:pt x="180" y="13"/>
                  </a:cubicBezTo>
                  <a:cubicBezTo>
                    <a:pt x="180" y="9"/>
                    <a:pt x="180" y="9"/>
                    <a:pt x="180" y="9"/>
                  </a:cubicBezTo>
                  <a:cubicBezTo>
                    <a:pt x="177" y="9"/>
                    <a:pt x="177" y="9"/>
                    <a:pt x="177" y="9"/>
                  </a:cubicBezTo>
                  <a:cubicBezTo>
                    <a:pt x="177" y="11"/>
                    <a:pt x="177" y="13"/>
                    <a:pt x="177" y="15"/>
                  </a:cubicBezTo>
                  <a:lnTo>
                    <a:pt x="177" y="29"/>
                  </a:lnTo>
                  <a:close/>
                  <a:moveTo>
                    <a:pt x="168" y="23"/>
                  </a:moveTo>
                  <a:cubicBezTo>
                    <a:pt x="168" y="23"/>
                    <a:pt x="168" y="23"/>
                    <a:pt x="168" y="24"/>
                  </a:cubicBezTo>
                  <a:cubicBezTo>
                    <a:pt x="167" y="25"/>
                    <a:pt x="165" y="27"/>
                    <a:pt x="163" y="27"/>
                  </a:cubicBezTo>
                  <a:cubicBezTo>
                    <a:pt x="161" y="27"/>
                    <a:pt x="159" y="26"/>
                    <a:pt x="159" y="24"/>
                  </a:cubicBezTo>
                  <a:cubicBezTo>
                    <a:pt x="159" y="20"/>
                    <a:pt x="164" y="19"/>
                    <a:pt x="168" y="19"/>
                  </a:cubicBezTo>
                  <a:lnTo>
                    <a:pt x="168" y="23"/>
                  </a:lnTo>
                  <a:close/>
                  <a:moveTo>
                    <a:pt x="171" y="17"/>
                  </a:moveTo>
                  <a:cubicBezTo>
                    <a:pt x="171" y="13"/>
                    <a:pt x="170" y="9"/>
                    <a:pt x="164" y="9"/>
                  </a:cubicBezTo>
                  <a:cubicBezTo>
                    <a:pt x="161" y="9"/>
                    <a:pt x="159" y="10"/>
                    <a:pt x="157" y="11"/>
                  </a:cubicBezTo>
                  <a:cubicBezTo>
                    <a:pt x="158" y="13"/>
                    <a:pt x="158" y="13"/>
                    <a:pt x="158" y="13"/>
                  </a:cubicBezTo>
                  <a:cubicBezTo>
                    <a:pt x="159" y="12"/>
                    <a:pt x="161" y="12"/>
                    <a:pt x="163" y="12"/>
                  </a:cubicBezTo>
                  <a:cubicBezTo>
                    <a:pt x="167" y="11"/>
                    <a:pt x="168" y="15"/>
                    <a:pt x="168" y="16"/>
                  </a:cubicBezTo>
                  <a:cubicBezTo>
                    <a:pt x="168" y="17"/>
                    <a:pt x="168" y="17"/>
                    <a:pt x="168" y="17"/>
                  </a:cubicBezTo>
                  <a:cubicBezTo>
                    <a:pt x="160" y="16"/>
                    <a:pt x="156" y="19"/>
                    <a:pt x="156" y="24"/>
                  </a:cubicBezTo>
                  <a:cubicBezTo>
                    <a:pt x="156" y="27"/>
                    <a:pt x="158" y="30"/>
                    <a:pt x="162" y="30"/>
                  </a:cubicBezTo>
                  <a:cubicBezTo>
                    <a:pt x="165" y="30"/>
                    <a:pt x="167" y="28"/>
                    <a:pt x="168" y="27"/>
                  </a:cubicBezTo>
                  <a:cubicBezTo>
                    <a:pt x="168" y="27"/>
                    <a:pt x="168" y="27"/>
                    <a:pt x="168" y="27"/>
                  </a:cubicBezTo>
                  <a:cubicBezTo>
                    <a:pt x="168" y="29"/>
                    <a:pt x="168" y="29"/>
                    <a:pt x="168" y="29"/>
                  </a:cubicBezTo>
                  <a:cubicBezTo>
                    <a:pt x="172" y="29"/>
                    <a:pt x="172" y="29"/>
                    <a:pt x="172" y="29"/>
                  </a:cubicBezTo>
                  <a:cubicBezTo>
                    <a:pt x="171" y="28"/>
                    <a:pt x="171" y="26"/>
                    <a:pt x="171" y="25"/>
                  </a:cubicBezTo>
                  <a:lnTo>
                    <a:pt x="171" y="17"/>
                  </a:lnTo>
                  <a:close/>
                  <a:moveTo>
                    <a:pt x="144" y="5"/>
                  </a:moveTo>
                  <a:cubicBezTo>
                    <a:pt x="144" y="9"/>
                    <a:pt x="144" y="9"/>
                    <a:pt x="144" y="9"/>
                  </a:cubicBezTo>
                  <a:cubicBezTo>
                    <a:pt x="141" y="9"/>
                    <a:pt x="141" y="9"/>
                    <a:pt x="141" y="9"/>
                  </a:cubicBezTo>
                  <a:cubicBezTo>
                    <a:pt x="141" y="12"/>
                    <a:pt x="141" y="12"/>
                    <a:pt x="141" y="12"/>
                  </a:cubicBezTo>
                  <a:cubicBezTo>
                    <a:pt x="144" y="12"/>
                    <a:pt x="144" y="12"/>
                    <a:pt x="144" y="12"/>
                  </a:cubicBezTo>
                  <a:cubicBezTo>
                    <a:pt x="144" y="23"/>
                    <a:pt x="144" y="23"/>
                    <a:pt x="144" y="23"/>
                  </a:cubicBezTo>
                  <a:cubicBezTo>
                    <a:pt x="144" y="25"/>
                    <a:pt x="145" y="27"/>
                    <a:pt x="146" y="28"/>
                  </a:cubicBezTo>
                  <a:cubicBezTo>
                    <a:pt x="147" y="29"/>
                    <a:pt x="148" y="30"/>
                    <a:pt x="150" y="30"/>
                  </a:cubicBezTo>
                  <a:cubicBezTo>
                    <a:pt x="151" y="30"/>
                    <a:pt x="152" y="30"/>
                    <a:pt x="153" y="29"/>
                  </a:cubicBezTo>
                  <a:cubicBezTo>
                    <a:pt x="153" y="27"/>
                    <a:pt x="153" y="27"/>
                    <a:pt x="153" y="27"/>
                  </a:cubicBezTo>
                  <a:cubicBezTo>
                    <a:pt x="152" y="27"/>
                    <a:pt x="152" y="27"/>
                    <a:pt x="151" y="27"/>
                  </a:cubicBezTo>
                  <a:cubicBezTo>
                    <a:pt x="149" y="27"/>
                    <a:pt x="148" y="25"/>
                    <a:pt x="148" y="23"/>
                  </a:cubicBezTo>
                  <a:cubicBezTo>
                    <a:pt x="148" y="12"/>
                    <a:pt x="148" y="12"/>
                    <a:pt x="148" y="12"/>
                  </a:cubicBezTo>
                  <a:cubicBezTo>
                    <a:pt x="153" y="12"/>
                    <a:pt x="153" y="12"/>
                    <a:pt x="153" y="12"/>
                  </a:cubicBezTo>
                  <a:cubicBezTo>
                    <a:pt x="153" y="9"/>
                    <a:pt x="153" y="9"/>
                    <a:pt x="153" y="9"/>
                  </a:cubicBezTo>
                  <a:cubicBezTo>
                    <a:pt x="148" y="9"/>
                    <a:pt x="148" y="9"/>
                    <a:pt x="148" y="9"/>
                  </a:cubicBezTo>
                  <a:cubicBezTo>
                    <a:pt x="148" y="4"/>
                    <a:pt x="148" y="4"/>
                    <a:pt x="148" y="4"/>
                  </a:cubicBezTo>
                  <a:lnTo>
                    <a:pt x="144" y="5"/>
                  </a:lnTo>
                  <a:close/>
                  <a:moveTo>
                    <a:pt x="122" y="28"/>
                  </a:moveTo>
                  <a:cubicBezTo>
                    <a:pt x="123" y="29"/>
                    <a:pt x="126" y="30"/>
                    <a:pt x="129" y="30"/>
                  </a:cubicBezTo>
                  <a:cubicBezTo>
                    <a:pt x="136" y="30"/>
                    <a:pt x="139" y="26"/>
                    <a:pt x="139" y="22"/>
                  </a:cubicBezTo>
                  <a:cubicBezTo>
                    <a:pt x="139" y="18"/>
                    <a:pt x="136" y="15"/>
                    <a:pt x="132" y="13"/>
                  </a:cubicBezTo>
                  <a:cubicBezTo>
                    <a:pt x="128" y="12"/>
                    <a:pt x="126" y="11"/>
                    <a:pt x="126" y="8"/>
                  </a:cubicBezTo>
                  <a:cubicBezTo>
                    <a:pt x="126" y="6"/>
                    <a:pt x="128" y="4"/>
                    <a:pt x="131" y="4"/>
                  </a:cubicBezTo>
                  <a:cubicBezTo>
                    <a:pt x="134" y="4"/>
                    <a:pt x="136" y="5"/>
                    <a:pt x="137" y="5"/>
                  </a:cubicBezTo>
                  <a:cubicBezTo>
                    <a:pt x="138" y="2"/>
                    <a:pt x="138" y="2"/>
                    <a:pt x="138" y="2"/>
                  </a:cubicBezTo>
                  <a:cubicBezTo>
                    <a:pt x="136" y="2"/>
                    <a:pt x="134" y="1"/>
                    <a:pt x="131" y="1"/>
                  </a:cubicBezTo>
                  <a:cubicBezTo>
                    <a:pt x="126" y="1"/>
                    <a:pt x="122" y="4"/>
                    <a:pt x="122" y="8"/>
                  </a:cubicBezTo>
                  <a:cubicBezTo>
                    <a:pt x="122" y="12"/>
                    <a:pt x="125" y="15"/>
                    <a:pt x="130" y="16"/>
                  </a:cubicBezTo>
                  <a:cubicBezTo>
                    <a:pt x="134" y="18"/>
                    <a:pt x="135" y="19"/>
                    <a:pt x="135" y="22"/>
                  </a:cubicBezTo>
                  <a:cubicBezTo>
                    <a:pt x="135" y="25"/>
                    <a:pt x="133" y="27"/>
                    <a:pt x="129" y="27"/>
                  </a:cubicBezTo>
                  <a:cubicBezTo>
                    <a:pt x="127" y="27"/>
                    <a:pt x="124" y="26"/>
                    <a:pt x="123" y="25"/>
                  </a:cubicBezTo>
                  <a:lnTo>
                    <a:pt x="122" y="28"/>
                  </a:lnTo>
                  <a:close/>
                  <a:moveTo>
                    <a:pt x="105" y="29"/>
                  </a:moveTo>
                  <a:cubicBezTo>
                    <a:pt x="108" y="29"/>
                    <a:pt x="108" y="29"/>
                    <a:pt x="108" y="29"/>
                  </a:cubicBezTo>
                  <a:cubicBezTo>
                    <a:pt x="108" y="0"/>
                    <a:pt x="108" y="0"/>
                    <a:pt x="108" y="0"/>
                  </a:cubicBezTo>
                  <a:cubicBezTo>
                    <a:pt x="105" y="0"/>
                    <a:pt x="105" y="0"/>
                    <a:pt x="105" y="0"/>
                  </a:cubicBezTo>
                  <a:lnTo>
                    <a:pt x="105" y="29"/>
                  </a:lnTo>
                  <a:close/>
                  <a:moveTo>
                    <a:pt x="95" y="23"/>
                  </a:moveTo>
                  <a:cubicBezTo>
                    <a:pt x="95" y="23"/>
                    <a:pt x="95" y="23"/>
                    <a:pt x="95" y="24"/>
                  </a:cubicBezTo>
                  <a:cubicBezTo>
                    <a:pt x="94" y="25"/>
                    <a:pt x="93" y="27"/>
                    <a:pt x="90" y="27"/>
                  </a:cubicBezTo>
                  <a:cubicBezTo>
                    <a:pt x="88" y="27"/>
                    <a:pt x="87" y="26"/>
                    <a:pt x="87" y="24"/>
                  </a:cubicBezTo>
                  <a:cubicBezTo>
                    <a:pt x="87" y="20"/>
                    <a:pt x="91" y="19"/>
                    <a:pt x="95" y="19"/>
                  </a:cubicBezTo>
                  <a:lnTo>
                    <a:pt x="95" y="23"/>
                  </a:lnTo>
                  <a:close/>
                  <a:moveTo>
                    <a:pt x="99" y="17"/>
                  </a:moveTo>
                  <a:cubicBezTo>
                    <a:pt x="99" y="13"/>
                    <a:pt x="97" y="9"/>
                    <a:pt x="91" y="9"/>
                  </a:cubicBezTo>
                  <a:cubicBezTo>
                    <a:pt x="88" y="9"/>
                    <a:pt x="86" y="10"/>
                    <a:pt x="84" y="11"/>
                  </a:cubicBezTo>
                  <a:cubicBezTo>
                    <a:pt x="85" y="13"/>
                    <a:pt x="85" y="13"/>
                    <a:pt x="85" y="13"/>
                  </a:cubicBezTo>
                  <a:cubicBezTo>
                    <a:pt x="87" y="12"/>
                    <a:pt x="89" y="12"/>
                    <a:pt x="90" y="12"/>
                  </a:cubicBezTo>
                  <a:cubicBezTo>
                    <a:pt x="95" y="11"/>
                    <a:pt x="95" y="15"/>
                    <a:pt x="95" y="16"/>
                  </a:cubicBezTo>
                  <a:cubicBezTo>
                    <a:pt x="95" y="17"/>
                    <a:pt x="95" y="17"/>
                    <a:pt x="95" y="17"/>
                  </a:cubicBezTo>
                  <a:cubicBezTo>
                    <a:pt x="87" y="16"/>
                    <a:pt x="83" y="19"/>
                    <a:pt x="83" y="24"/>
                  </a:cubicBezTo>
                  <a:cubicBezTo>
                    <a:pt x="83" y="27"/>
                    <a:pt x="85" y="30"/>
                    <a:pt x="89" y="30"/>
                  </a:cubicBezTo>
                  <a:cubicBezTo>
                    <a:pt x="92" y="30"/>
                    <a:pt x="94" y="28"/>
                    <a:pt x="95" y="27"/>
                  </a:cubicBezTo>
                  <a:cubicBezTo>
                    <a:pt x="95" y="27"/>
                    <a:pt x="95" y="27"/>
                    <a:pt x="95" y="27"/>
                  </a:cubicBezTo>
                  <a:cubicBezTo>
                    <a:pt x="96" y="29"/>
                    <a:pt x="96" y="29"/>
                    <a:pt x="96" y="29"/>
                  </a:cubicBezTo>
                  <a:cubicBezTo>
                    <a:pt x="99" y="29"/>
                    <a:pt x="99" y="29"/>
                    <a:pt x="99" y="29"/>
                  </a:cubicBezTo>
                  <a:cubicBezTo>
                    <a:pt x="99" y="28"/>
                    <a:pt x="99" y="26"/>
                    <a:pt x="99" y="25"/>
                  </a:cubicBezTo>
                  <a:lnTo>
                    <a:pt x="99" y="17"/>
                  </a:lnTo>
                  <a:close/>
                  <a:moveTo>
                    <a:pt x="64" y="18"/>
                  </a:moveTo>
                  <a:cubicBezTo>
                    <a:pt x="64" y="17"/>
                    <a:pt x="65" y="17"/>
                    <a:pt x="65" y="16"/>
                  </a:cubicBezTo>
                  <a:cubicBezTo>
                    <a:pt x="65" y="13"/>
                    <a:pt x="68" y="12"/>
                    <a:pt x="70" y="12"/>
                  </a:cubicBezTo>
                  <a:cubicBezTo>
                    <a:pt x="74" y="12"/>
                    <a:pt x="76" y="15"/>
                    <a:pt x="76" y="19"/>
                  </a:cubicBezTo>
                  <a:cubicBezTo>
                    <a:pt x="76" y="24"/>
                    <a:pt x="74" y="27"/>
                    <a:pt x="70" y="27"/>
                  </a:cubicBezTo>
                  <a:cubicBezTo>
                    <a:pt x="67" y="27"/>
                    <a:pt x="65" y="25"/>
                    <a:pt x="65" y="23"/>
                  </a:cubicBezTo>
                  <a:cubicBezTo>
                    <a:pt x="65" y="22"/>
                    <a:pt x="64" y="22"/>
                    <a:pt x="64" y="21"/>
                  </a:cubicBezTo>
                  <a:lnTo>
                    <a:pt x="64" y="18"/>
                  </a:lnTo>
                  <a:close/>
                  <a:moveTo>
                    <a:pt x="61" y="24"/>
                  </a:moveTo>
                  <a:cubicBezTo>
                    <a:pt x="61" y="26"/>
                    <a:pt x="61" y="28"/>
                    <a:pt x="61" y="29"/>
                  </a:cubicBezTo>
                  <a:cubicBezTo>
                    <a:pt x="64" y="29"/>
                    <a:pt x="64" y="29"/>
                    <a:pt x="64" y="29"/>
                  </a:cubicBezTo>
                  <a:cubicBezTo>
                    <a:pt x="64" y="26"/>
                    <a:pt x="64" y="26"/>
                    <a:pt x="64" y="26"/>
                  </a:cubicBezTo>
                  <a:cubicBezTo>
                    <a:pt x="64" y="26"/>
                    <a:pt x="64" y="26"/>
                    <a:pt x="64" y="26"/>
                  </a:cubicBezTo>
                  <a:cubicBezTo>
                    <a:pt x="66" y="29"/>
                    <a:pt x="68" y="30"/>
                    <a:pt x="71" y="30"/>
                  </a:cubicBezTo>
                  <a:cubicBezTo>
                    <a:pt x="75" y="30"/>
                    <a:pt x="80" y="26"/>
                    <a:pt x="80" y="19"/>
                  </a:cubicBezTo>
                  <a:cubicBezTo>
                    <a:pt x="80" y="13"/>
                    <a:pt x="76" y="9"/>
                    <a:pt x="71" y="9"/>
                  </a:cubicBezTo>
                  <a:cubicBezTo>
                    <a:pt x="68" y="9"/>
                    <a:pt x="66" y="10"/>
                    <a:pt x="65" y="12"/>
                  </a:cubicBezTo>
                  <a:cubicBezTo>
                    <a:pt x="64" y="12"/>
                    <a:pt x="64" y="12"/>
                    <a:pt x="64" y="12"/>
                  </a:cubicBezTo>
                  <a:cubicBezTo>
                    <a:pt x="64" y="0"/>
                    <a:pt x="64" y="0"/>
                    <a:pt x="64" y="0"/>
                  </a:cubicBezTo>
                  <a:cubicBezTo>
                    <a:pt x="61" y="0"/>
                    <a:pt x="61" y="0"/>
                    <a:pt x="61" y="0"/>
                  </a:cubicBezTo>
                  <a:lnTo>
                    <a:pt x="61" y="24"/>
                  </a:lnTo>
                  <a:close/>
                  <a:moveTo>
                    <a:pt x="47" y="12"/>
                  </a:moveTo>
                  <a:cubicBezTo>
                    <a:pt x="51" y="12"/>
                    <a:pt x="53" y="16"/>
                    <a:pt x="53" y="19"/>
                  </a:cubicBezTo>
                  <a:cubicBezTo>
                    <a:pt x="53" y="24"/>
                    <a:pt x="50" y="27"/>
                    <a:pt x="46" y="27"/>
                  </a:cubicBezTo>
                  <a:cubicBezTo>
                    <a:pt x="43" y="27"/>
                    <a:pt x="40" y="24"/>
                    <a:pt x="40" y="19"/>
                  </a:cubicBezTo>
                  <a:cubicBezTo>
                    <a:pt x="40" y="16"/>
                    <a:pt x="42" y="12"/>
                    <a:pt x="47" y="12"/>
                  </a:cubicBezTo>
                  <a:moveTo>
                    <a:pt x="47" y="9"/>
                  </a:moveTo>
                  <a:cubicBezTo>
                    <a:pt x="41" y="9"/>
                    <a:pt x="37" y="13"/>
                    <a:pt x="37" y="19"/>
                  </a:cubicBezTo>
                  <a:cubicBezTo>
                    <a:pt x="37" y="26"/>
                    <a:pt x="41" y="30"/>
                    <a:pt x="46" y="30"/>
                  </a:cubicBezTo>
                  <a:cubicBezTo>
                    <a:pt x="51" y="30"/>
                    <a:pt x="56" y="27"/>
                    <a:pt x="56" y="19"/>
                  </a:cubicBezTo>
                  <a:cubicBezTo>
                    <a:pt x="56" y="13"/>
                    <a:pt x="52" y="9"/>
                    <a:pt x="47" y="9"/>
                  </a:cubicBezTo>
                  <a:moveTo>
                    <a:pt x="28" y="29"/>
                  </a:moveTo>
                  <a:cubicBezTo>
                    <a:pt x="32" y="29"/>
                    <a:pt x="32" y="29"/>
                    <a:pt x="32" y="29"/>
                  </a:cubicBezTo>
                  <a:cubicBezTo>
                    <a:pt x="32" y="0"/>
                    <a:pt x="32" y="0"/>
                    <a:pt x="32" y="0"/>
                  </a:cubicBezTo>
                  <a:cubicBezTo>
                    <a:pt x="28" y="0"/>
                    <a:pt x="28" y="0"/>
                    <a:pt x="28" y="0"/>
                  </a:cubicBezTo>
                  <a:lnTo>
                    <a:pt x="28" y="29"/>
                  </a:lnTo>
                  <a:close/>
                  <a:moveTo>
                    <a:pt x="23" y="15"/>
                  </a:moveTo>
                  <a:cubicBezTo>
                    <a:pt x="14" y="15"/>
                    <a:pt x="14" y="15"/>
                    <a:pt x="14" y="15"/>
                  </a:cubicBezTo>
                  <a:cubicBezTo>
                    <a:pt x="14" y="18"/>
                    <a:pt x="14" y="18"/>
                    <a:pt x="14" y="18"/>
                  </a:cubicBezTo>
                  <a:cubicBezTo>
                    <a:pt x="19" y="18"/>
                    <a:pt x="19" y="18"/>
                    <a:pt x="19" y="18"/>
                  </a:cubicBezTo>
                  <a:cubicBezTo>
                    <a:pt x="19" y="26"/>
                    <a:pt x="19" y="26"/>
                    <a:pt x="19" y="26"/>
                  </a:cubicBezTo>
                  <a:cubicBezTo>
                    <a:pt x="19" y="26"/>
                    <a:pt x="17" y="27"/>
                    <a:pt x="15" y="27"/>
                  </a:cubicBezTo>
                  <a:cubicBezTo>
                    <a:pt x="8" y="27"/>
                    <a:pt x="4" y="22"/>
                    <a:pt x="4" y="15"/>
                  </a:cubicBezTo>
                  <a:cubicBezTo>
                    <a:pt x="4" y="8"/>
                    <a:pt x="8" y="4"/>
                    <a:pt x="15" y="4"/>
                  </a:cubicBezTo>
                  <a:cubicBezTo>
                    <a:pt x="18" y="4"/>
                    <a:pt x="20" y="5"/>
                    <a:pt x="21" y="5"/>
                  </a:cubicBezTo>
                  <a:cubicBezTo>
                    <a:pt x="22" y="2"/>
                    <a:pt x="22" y="2"/>
                    <a:pt x="22" y="2"/>
                  </a:cubicBezTo>
                  <a:cubicBezTo>
                    <a:pt x="21" y="2"/>
                    <a:pt x="18" y="1"/>
                    <a:pt x="15" y="1"/>
                  </a:cubicBezTo>
                  <a:cubicBezTo>
                    <a:pt x="6" y="1"/>
                    <a:pt x="0" y="7"/>
                    <a:pt x="0" y="16"/>
                  </a:cubicBezTo>
                  <a:cubicBezTo>
                    <a:pt x="0" y="20"/>
                    <a:pt x="1" y="24"/>
                    <a:pt x="4" y="26"/>
                  </a:cubicBezTo>
                  <a:cubicBezTo>
                    <a:pt x="7" y="29"/>
                    <a:pt x="10" y="30"/>
                    <a:pt x="14" y="30"/>
                  </a:cubicBezTo>
                  <a:cubicBezTo>
                    <a:pt x="18" y="30"/>
                    <a:pt x="21" y="29"/>
                    <a:pt x="23" y="28"/>
                  </a:cubicBezTo>
                  <a:lnTo>
                    <a:pt x="23" y="15"/>
                  </a:lnTo>
                  <a:close/>
                </a:path>
              </a:pathLst>
            </a:custGeom>
            <a:solidFill>
              <a:srgbClr val="F97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48" name="Oval 19"/>
            <p:cNvSpPr>
              <a:spLocks noChangeArrowheads="1"/>
            </p:cNvSpPr>
            <p:nvPr/>
          </p:nvSpPr>
          <p:spPr bwMode="auto">
            <a:xfrm>
              <a:off x="2106613" y="6626225"/>
              <a:ext cx="15875" cy="15875"/>
            </a:xfrm>
            <a:prstGeom prst="ellipse">
              <a:avLst/>
            </a:prstGeom>
            <a:solidFill>
              <a:srgbClr val="F97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grpSp>
      <p:grpSp>
        <p:nvGrpSpPr>
          <p:cNvPr id="69" name="Gruppieren 68"/>
          <p:cNvGrpSpPr/>
          <p:nvPr userDrawn="1"/>
        </p:nvGrpSpPr>
        <p:grpSpPr>
          <a:xfrm>
            <a:off x="407988" y="6543675"/>
            <a:ext cx="3051175" cy="98425"/>
            <a:chOff x="407988" y="6543675"/>
            <a:chExt cx="3051175" cy="98425"/>
          </a:xfrm>
        </p:grpSpPr>
        <p:sp>
          <p:nvSpPr>
            <p:cNvPr id="70" name="Rectangle 11"/>
            <p:cNvSpPr>
              <a:spLocks noChangeArrowheads="1"/>
            </p:cNvSpPr>
            <p:nvPr/>
          </p:nvSpPr>
          <p:spPr bwMode="auto">
            <a:xfrm>
              <a:off x="407988" y="6543675"/>
              <a:ext cx="96838" cy="98425"/>
            </a:xfrm>
            <a:prstGeom prst="rect">
              <a:avLst/>
            </a:prstGeom>
            <a:solidFill>
              <a:srgbClr val="0A1B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71" name="Rectangle 12"/>
            <p:cNvSpPr>
              <a:spLocks noChangeArrowheads="1"/>
            </p:cNvSpPr>
            <p:nvPr/>
          </p:nvSpPr>
          <p:spPr bwMode="auto">
            <a:xfrm>
              <a:off x="530225" y="6543675"/>
              <a:ext cx="73025" cy="98425"/>
            </a:xfrm>
            <a:prstGeom prst="rect">
              <a:avLst/>
            </a:prstGeom>
            <a:solidFill>
              <a:srgbClr val="7E84A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72" name="Rectangle 13"/>
            <p:cNvSpPr>
              <a:spLocks noChangeArrowheads="1"/>
            </p:cNvSpPr>
            <p:nvPr/>
          </p:nvSpPr>
          <p:spPr bwMode="auto">
            <a:xfrm>
              <a:off x="650875" y="6543675"/>
              <a:ext cx="50800" cy="98425"/>
            </a:xfrm>
            <a:prstGeom prst="rect">
              <a:avLst/>
            </a:prstGeom>
            <a:solidFill>
              <a:srgbClr val="ACB0C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73" name="Rectangle 14"/>
            <p:cNvSpPr>
              <a:spLocks noChangeArrowheads="1"/>
            </p:cNvSpPr>
            <p:nvPr/>
          </p:nvSpPr>
          <p:spPr bwMode="auto">
            <a:xfrm>
              <a:off x="774700" y="6543675"/>
              <a:ext cx="23813" cy="98425"/>
            </a:xfrm>
            <a:prstGeom prst="rect">
              <a:avLst/>
            </a:prstGeom>
            <a:solidFill>
              <a:srgbClr val="D6D8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74" name="Rectangle 15"/>
            <p:cNvSpPr>
              <a:spLocks noChangeArrowheads="1"/>
            </p:cNvSpPr>
            <p:nvPr/>
          </p:nvSpPr>
          <p:spPr bwMode="auto">
            <a:xfrm>
              <a:off x="849313" y="6543675"/>
              <a:ext cx="95250" cy="98425"/>
            </a:xfrm>
            <a:prstGeom prst="rect">
              <a:avLst/>
            </a:prstGeom>
            <a:solidFill>
              <a:srgbClr val="F97B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75" name="Rectangle 16"/>
            <p:cNvSpPr>
              <a:spLocks noChangeArrowheads="1"/>
            </p:cNvSpPr>
            <p:nvPr/>
          </p:nvSpPr>
          <p:spPr bwMode="auto">
            <a:xfrm>
              <a:off x="969963" y="6543675"/>
              <a:ext cx="95250" cy="98425"/>
            </a:xfrm>
            <a:prstGeom prst="rect">
              <a:avLst/>
            </a:prstGeom>
            <a:solidFill>
              <a:srgbClr val="0A1B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76" name="Freeform 17"/>
            <p:cNvSpPr>
              <a:spLocks noEditPoints="1"/>
            </p:cNvSpPr>
            <p:nvPr/>
          </p:nvSpPr>
          <p:spPr bwMode="auto">
            <a:xfrm>
              <a:off x="2170113" y="6543675"/>
              <a:ext cx="1289050" cy="98425"/>
            </a:xfrm>
            <a:custGeom>
              <a:avLst/>
              <a:gdLst>
                <a:gd name="T0" fmla="*/ 387 w 404"/>
                <a:gd name="T1" fmla="*/ 6 h 31"/>
                <a:gd name="T2" fmla="*/ 389 w 404"/>
                <a:gd name="T3" fmla="*/ 29 h 31"/>
                <a:gd name="T4" fmla="*/ 391 w 404"/>
                <a:gd name="T5" fmla="*/ 13 h 31"/>
                <a:gd name="T6" fmla="*/ 364 w 404"/>
                <a:gd name="T7" fmla="*/ 30 h 31"/>
                <a:gd name="T8" fmla="*/ 377 w 404"/>
                <a:gd name="T9" fmla="*/ 30 h 31"/>
                <a:gd name="T10" fmla="*/ 367 w 404"/>
                <a:gd name="T11" fmla="*/ 10 h 31"/>
                <a:gd name="T12" fmla="*/ 356 w 404"/>
                <a:gd name="T13" fmla="*/ 18 h 31"/>
                <a:gd name="T14" fmla="*/ 351 w 404"/>
                <a:gd name="T15" fmla="*/ 31 h 31"/>
                <a:gd name="T16" fmla="*/ 335 w 404"/>
                <a:gd name="T17" fmla="*/ 2 h 31"/>
                <a:gd name="T18" fmla="*/ 333 w 404"/>
                <a:gd name="T19" fmla="*/ 10 h 31"/>
                <a:gd name="T20" fmla="*/ 317 w 404"/>
                <a:gd name="T21" fmla="*/ 20 h 31"/>
                <a:gd name="T22" fmla="*/ 323 w 404"/>
                <a:gd name="T23" fmla="*/ 31 h 31"/>
                <a:gd name="T24" fmla="*/ 309 w 404"/>
                <a:gd name="T25" fmla="*/ 5 h 31"/>
                <a:gd name="T26" fmla="*/ 308 w 404"/>
                <a:gd name="T27" fmla="*/ 10 h 31"/>
                <a:gd name="T28" fmla="*/ 297 w 404"/>
                <a:gd name="T29" fmla="*/ 9 h 31"/>
                <a:gd name="T30" fmla="*/ 293 w 404"/>
                <a:gd name="T31" fmla="*/ 9 h 31"/>
                <a:gd name="T32" fmla="*/ 292 w 404"/>
                <a:gd name="T33" fmla="*/ 2 h 31"/>
                <a:gd name="T34" fmla="*/ 279 w 404"/>
                <a:gd name="T35" fmla="*/ 13 h 31"/>
                <a:gd name="T36" fmla="*/ 293 w 404"/>
                <a:gd name="T37" fmla="*/ 30 h 31"/>
                <a:gd name="T38" fmla="*/ 276 w 404"/>
                <a:gd name="T39" fmla="*/ 2 h 31"/>
                <a:gd name="T40" fmla="*/ 264 w 404"/>
                <a:gd name="T41" fmla="*/ 17 h 31"/>
                <a:gd name="T42" fmla="*/ 242 w 404"/>
                <a:gd name="T43" fmla="*/ 19 h 31"/>
                <a:gd name="T44" fmla="*/ 234 w 404"/>
                <a:gd name="T45" fmla="*/ 16 h 31"/>
                <a:gd name="T46" fmla="*/ 218 w 404"/>
                <a:gd name="T47" fmla="*/ 29 h 31"/>
                <a:gd name="T48" fmla="*/ 229 w 404"/>
                <a:gd name="T49" fmla="*/ 14 h 31"/>
                <a:gd name="T50" fmla="*/ 223 w 404"/>
                <a:gd name="T51" fmla="*/ 28 h 31"/>
                <a:gd name="T52" fmla="*/ 200 w 404"/>
                <a:gd name="T53" fmla="*/ 18 h 31"/>
                <a:gd name="T54" fmla="*/ 213 w 404"/>
                <a:gd name="T55" fmla="*/ 29 h 31"/>
                <a:gd name="T56" fmla="*/ 179 w 404"/>
                <a:gd name="T57" fmla="*/ 30 h 31"/>
                <a:gd name="T58" fmla="*/ 192 w 404"/>
                <a:gd name="T59" fmla="*/ 30 h 31"/>
                <a:gd name="T60" fmla="*/ 175 w 404"/>
                <a:gd name="T61" fmla="*/ 10 h 31"/>
                <a:gd name="T62" fmla="*/ 169 w 404"/>
                <a:gd name="T63" fmla="*/ 5 h 31"/>
                <a:gd name="T64" fmla="*/ 169 w 404"/>
                <a:gd name="T65" fmla="*/ 10 h 31"/>
                <a:gd name="T66" fmla="*/ 155 w 404"/>
                <a:gd name="T67" fmla="*/ 13 h 31"/>
                <a:gd name="T68" fmla="*/ 157 w 404"/>
                <a:gd name="T69" fmla="*/ 25 h 31"/>
                <a:gd name="T70" fmla="*/ 139 w 404"/>
                <a:gd name="T71" fmla="*/ 23 h 31"/>
                <a:gd name="T72" fmla="*/ 126 w 404"/>
                <a:gd name="T73" fmla="*/ 22 h 31"/>
                <a:gd name="T74" fmla="*/ 143 w 404"/>
                <a:gd name="T75" fmla="*/ 25 h 31"/>
                <a:gd name="T76" fmla="*/ 107 w 404"/>
                <a:gd name="T77" fmla="*/ 28 h 31"/>
                <a:gd name="T78" fmla="*/ 107 w 404"/>
                <a:gd name="T79" fmla="*/ 14 h 31"/>
                <a:gd name="T80" fmla="*/ 116 w 404"/>
                <a:gd name="T81" fmla="*/ 15 h 31"/>
                <a:gd name="T82" fmla="*/ 104 w 404"/>
                <a:gd name="T83" fmla="*/ 30 h 31"/>
                <a:gd name="T84" fmla="*/ 90 w 404"/>
                <a:gd name="T85" fmla="*/ 19 h 31"/>
                <a:gd name="T86" fmla="*/ 83 w 404"/>
                <a:gd name="T87" fmla="*/ 28 h 31"/>
                <a:gd name="T88" fmla="*/ 58 w 404"/>
                <a:gd name="T89" fmla="*/ 30 h 31"/>
                <a:gd name="T90" fmla="*/ 70 w 404"/>
                <a:gd name="T91" fmla="*/ 10 h 31"/>
                <a:gd name="T92" fmla="*/ 45 w 404"/>
                <a:gd name="T93" fmla="*/ 24 h 31"/>
                <a:gd name="T94" fmla="*/ 49 w 404"/>
                <a:gd name="T95" fmla="*/ 18 h 31"/>
                <a:gd name="T96" fmla="*/ 45 w 404"/>
                <a:gd name="T97" fmla="*/ 18 h 31"/>
                <a:gd name="T98" fmla="*/ 49 w 404"/>
                <a:gd name="T99" fmla="*/ 30 h 31"/>
                <a:gd name="T100" fmla="*/ 22 w 404"/>
                <a:gd name="T101" fmla="*/ 2 h 31"/>
                <a:gd name="T102" fmla="*/ 2 w 404"/>
                <a:gd name="T103" fmla="*/ 2 h 31"/>
                <a:gd name="T104" fmla="*/ 8 w 404"/>
                <a:gd name="T105" fmla="*/ 17 h 31"/>
                <a:gd name="T106" fmla="*/ 25 w 404"/>
                <a:gd name="T107" fmla="*/ 1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04" h="31">
                  <a:moveTo>
                    <a:pt x="402" y="31"/>
                  </a:moveTo>
                  <a:cubicBezTo>
                    <a:pt x="403" y="31"/>
                    <a:pt x="404" y="30"/>
                    <a:pt x="404" y="28"/>
                  </a:cubicBezTo>
                  <a:cubicBezTo>
                    <a:pt x="404" y="27"/>
                    <a:pt x="403" y="26"/>
                    <a:pt x="402" y="26"/>
                  </a:cubicBezTo>
                  <a:cubicBezTo>
                    <a:pt x="400" y="26"/>
                    <a:pt x="399" y="27"/>
                    <a:pt x="399" y="28"/>
                  </a:cubicBezTo>
                  <a:cubicBezTo>
                    <a:pt x="399" y="30"/>
                    <a:pt x="400" y="31"/>
                    <a:pt x="402" y="31"/>
                  </a:cubicBezTo>
                  <a:moveTo>
                    <a:pt x="387" y="6"/>
                  </a:moveTo>
                  <a:cubicBezTo>
                    <a:pt x="387" y="10"/>
                    <a:pt x="387" y="10"/>
                    <a:pt x="387" y="10"/>
                  </a:cubicBezTo>
                  <a:cubicBezTo>
                    <a:pt x="384" y="10"/>
                    <a:pt x="384" y="10"/>
                    <a:pt x="384" y="10"/>
                  </a:cubicBezTo>
                  <a:cubicBezTo>
                    <a:pt x="384" y="13"/>
                    <a:pt x="384" y="13"/>
                    <a:pt x="384" y="13"/>
                  </a:cubicBezTo>
                  <a:cubicBezTo>
                    <a:pt x="387" y="13"/>
                    <a:pt x="387" y="13"/>
                    <a:pt x="387" y="13"/>
                  </a:cubicBezTo>
                  <a:cubicBezTo>
                    <a:pt x="387" y="24"/>
                    <a:pt x="387" y="24"/>
                    <a:pt x="387" y="24"/>
                  </a:cubicBezTo>
                  <a:cubicBezTo>
                    <a:pt x="387" y="26"/>
                    <a:pt x="388" y="28"/>
                    <a:pt x="389" y="29"/>
                  </a:cubicBezTo>
                  <a:cubicBezTo>
                    <a:pt x="390" y="30"/>
                    <a:pt x="391" y="31"/>
                    <a:pt x="393" y="31"/>
                  </a:cubicBezTo>
                  <a:cubicBezTo>
                    <a:pt x="394" y="31"/>
                    <a:pt x="395" y="31"/>
                    <a:pt x="396" y="30"/>
                  </a:cubicBezTo>
                  <a:cubicBezTo>
                    <a:pt x="396" y="28"/>
                    <a:pt x="396" y="28"/>
                    <a:pt x="396" y="28"/>
                  </a:cubicBezTo>
                  <a:cubicBezTo>
                    <a:pt x="395" y="28"/>
                    <a:pt x="395" y="28"/>
                    <a:pt x="394" y="28"/>
                  </a:cubicBezTo>
                  <a:cubicBezTo>
                    <a:pt x="392" y="28"/>
                    <a:pt x="391" y="26"/>
                    <a:pt x="391" y="24"/>
                  </a:cubicBezTo>
                  <a:cubicBezTo>
                    <a:pt x="391" y="13"/>
                    <a:pt x="391" y="13"/>
                    <a:pt x="391" y="13"/>
                  </a:cubicBezTo>
                  <a:cubicBezTo>
                    <a:pt x="396" y="13"/>
                    <a:pt x="396" y="13"/>
                    <a:pt x="396" y="13"/>
                  </a:cubicBezTo>
                  <a:cubicBezTo>
                    <a:pt x="396" y="10"/>
                    <a:pt x="396" y="10"/>
                    <a:pt x="396" y="10"/>
                  </a:cubicBezTo>
                  <a:cubicBezTo>
                    <a:pt x="391" y="10"/>
                    <a:pt x="391" y="10"/>
                    <a:pt x="391" y="10"/>
                  </a:cubicBezTo>
                  <a:cubicBezTo>
                    <a:pt x="391" y="5"/>
                    <a:pt x="391" y="5"/>
                    <a:pt x="391" y="5"/>
                  </a:cubicBezTo>
                  <a:lnTo>
                    <a:pt x="387" y="6"/>
                  </a:lnTo>
                  <a:close/>
                  <a:moveTo>
                    <a:pt x="364" y="30"/>
                  </a:moveTo>
                  <a:cubicBezTo>
                    <a:pt x="367" y="30"/>
                    <a:pt x="367" y="30"/>
                    <a:pt x="367" y="30"/>
                  </a:cubicBezTo>
                  <a:cubicBezTo>
                    <a:pt x="367" y="18"/>
                    <a:pt x="367" y="18"/>
                    <a:pt x="367" y="18"/>
                  </a:cubicBezTo>
                  <a:cubicBezTo>
                    <a:pt x="367" y="18"/>
                    <a:pt x="367" y="17"/>
                    <a:pt x="368" y="17"/>
                  </a:cubicBezTo>
                  <a:cubicBezTo>
                    <a:pt x="368" y="15"/>
                    <a:pt x="370" y="13"/>
                    <a:pt x="372" y="13"/>
                  </a:cubicBezTo>
                  <a:cubicBezTo>
                    <a:pt x="376" y="13"/>
                    <a:pt x="377" y="16"/>
                    <a:pt x="377" y="19"/>
                  </a:cubicBezTo>
                  <a:cubicBezTo>
                    <a:pt x="377" y="30"/>
                    <a:pt x="377" y="30"/>
                    <a:pt x="377" y="30"/>
                  </a:cubicBezTo>
                  <a:cubicBezTo>
                    <a:pt x="381" y="30"/>
                    <a:pt x="381" y="30"/>
                    <a:pt x="381" y="30"/>
                  </a:cubicBezTo>
                  <a:cubicBezTo>
                    <a:pt x="381" y="18"/>
                    <a:pt x="381" y="18"/>
                    <a:pt x="381" y="18"/>
                  </a:cubicBezTo>
                  <a:cubicBezTo>
                    <a:pt x="381" y="11"/>
                    <a:pt x="376" y="10"/>
                    <a:pt x="374" y="10"/>
                  </a:cubicBezTo>
                  <a:cubicBezTo>
                    <a:pt x="370" y="10"/>
                    <a:pt x="368" y="12"/>
                    <a:pt x="367" y="14"/>
                  </a:cubicBezTo>
                  <a:cubicBezTo>
                    <a:pt x="367" y="14"/>
                    <a:pt x="367" y="14"/>
                    <a:pt x="367" y="14"/>
                  </a:cubicBezTo>
                  <a:cubicBezTo>
                    <a:pt x="367" y="10"/>
                    <a:pt x="367" y="10"/>
                    <a:pt x="367" y="10"/>
                  </a:cubicBezTo>
                  <a:cubicBezTo>
                    <a:pt x="364" y="10"/>
                    <a:pt x="364" y="10"/>
                    <a:pt x="364" y="10"/>
                  </a:cubicBezTo>
                  <a:cubicBezTo>
                    <a:pt x="364" y="12"/>
                    <a:pt x="364" y="14"/>
                    <a:pt x="364" y="16"/>
                  </a:cubicBezTo>
                  <a:lnTo>
                    <a:pt x="364" y="30"/>
                  </a:lnTo>
                  <a:close/>
                  <a:moveTo>
                    <a:pt x="345" y="18"/>
                  </a:moveTo>
                  <a:cubicBezTo>
                    <a:pt x="345" y="16"/>
                    <a:pt x="347" y="12"/>
                    <a:pt x="351" y="12"/>
                  </a:cubicBezTo>
                  <a:cubicBezTo>
                    <a:pt x="355" y="12"/>
                    <a:pt x="356" y="16"/>
                    <a:pt x="356" y="18"/>
                  </a:cubicBezTo>
                  <a:lnTo>
                    <a:pt x="345" y="18"/>
                  </a:lnTo>
                  <a:close/>
                  <a:moveTo>
                    <a:pt x="359" y="21"/>
                  </a:moveTo>
                  <a:cubicBezTo>
                    <a:pt x="359" y="21"/>
                    <a:pt x="359" y="20"/>
                    <a:pt x="359" y="19"/>
                  </a:cubicBezTo>
                  <a:cubicBezTo>
                    <a:pt x="359" y="16"/>
                    <a:pt x="357" y="10"/>
                    <a:pt x="351" y="10"/>
                  </a:cubicBezTo>
                  <a:cubicBezTo>
                    <a:pt x="345" y="10"/>
                    <a:pt x="341" y="15"/>
                    <a:pt x="341" y="21"/>
                  </a:cubicBezTo>
                  <a:cubicBezTo>
                    <a:pt x="341" y="27"/>
                    <a:pt x="345" y="31"/>
                    <a:pt x="351" y="31"/>
                  </a:cubicBezTo>
                  <a:cubicBezTo>
                    <a:pt x="354" y="31"/>
                    <a:pt x="357" y="30"/>
                    <a:pt x="358" y="29"/>
                  </a:cubicBezTo>
                  <a:cubicBezTo>
                    <a:pt x="357" y="27"/>
                    <a:pt x="357" y="27"/>
                    <a:pt x="357" y="27"/>
                  </a:cubicBezTo>
                  <a:cubicBezTo>
                    <a:pt x="356" y="27"/>
                    <a:pt x="354" y="28"/>
                    <a:pt x="352" y="28"/>
                  </a:cubicBezTo>
                  <a:cubicBezTo>
                    <a:pt x="348" y="28"/>
                    <a:pt x="345" y="26"/>
                    <a:pt x="345" y="21"/>
                  </a:cubicBezTo>
                  <a:lnTo>
                    <a:pt x="359" y="21"/>
                  </a:lnTo>
                  <a:close/>
                  <a:moveTo>
                    <a:pt x="335" y="2"/>
                  </a:moveTo>
                  <a:cubicBezTo>
                    <a:pt x="334" y="2"/>
                    <a:pt x="333" y="3"/>
                    <a:pt x="333" y="5"/>
                  </a:cubicBezTo>
                  <a:cubicBezTo>
                    <a:pt x="333" y="6"/>
                    <a:pt x="334" y="7"/>
                    <a:pt x="335" y="7"/>
                  </a:cubicBezTo>
                  <a:cubicBezTo>
                    <a:pt x="336" y="7"/>
                    <a:pt x="337" y="6"/>
                    <a:pt x="337" y="5"/>
                  </a:cubicBezTo>
                  <a:cubicBezTo>
                    <a:pt x="337" y="3"/>
                    <a:pt x="336" y="2"/>
                    <a:pt x="335" y="2"/>
                  </a:cubicBezTo>
                  <a:moveTo>
                    <a:pt x="337" y="10"/>
                  </a:moveTo>
                  <a:cubicBezTo>
                    <a:pt x="333" y="10"/>
                    <a:pt x="333" y="10"/>
                    <a:pt x="333" y="10"/>
                  </a:cubicBezTo>
                  <a:cubicBezTo>
                    <a:pt x="333" y="30"/>
                    <a:pt x="333" y="30"/>
                    <a:pt x="333" y="30"/>
                  </a:cubicBezTo>
                  <a:cubicBezTo>
                    <a:pt x="337" y="30"/>
                    <a:pt x="337" y="30"/>
                    <a:pt x="337" y="30"/>
                  </a:cubicBezTo>
                  <a:lnTo>
                    <a:pt x="337" y="10"/>
                  </a:lnTo>
                  <a:close/>
                  <a:moveTo>
                    <a:pt x="328" y="27"/>
                  </a:moveTo>
                  <a:cubicBezTo>
                    <a:pt x="327" y="27"/>
                    <a:pt x="326" y="28"/>
                    <a:pt x="324" y="28"/>
                  </a:cubicBezTo>
                  <a:cubicBezTo>
                    <a:pt x="320" y="28"/>
                    <a:pt x="317" y="25"/>
                    <a:pt x="317" y="20"/>
                  </a:cubicBezTo>
                  <a:cubicBezTo>
                    <a:pt x="317" y="16"/>
                    <a:pt x="319" y="13"/>
                    <a:pt x="324" y="13"/>
                  </a:cubicBezTo>
                  <a:cubicBezTo>
                    <a:pt x="326" y="13"/>
                    <a:pt x="327" y="13"/>
                    <a:pt x="328" y="14"/>
                  </a:cubicBezTo>
                  <a:cubicBezTo>
                    <a:pt x="329" y="11"/>
                    <a:pt x="329" y="11"/>
                    <a:pt x="329" y="11"/>
                  </a:cubicBezTo>
                  <a:cubicBezTo>
                    <a:pt x="328" y="10"/>
                    <a:pt x="326" y="10"/>
                    <a:pt x="324" y="10"/>
                  </a:cubicBezTo>
                  <a:cubicBezTo>
                    <a:pt x="317" y="10"/>
                    <a:pt x="313" y="14"/>
                    <a:pt x="313" y="21"/>
                  </a:cubicBezTo>
                  <a:cubicBezTo>
                    <a:pt x="313" y="27"/>
                    <a:pt x="317" y="31"/>
                    <a:pt x="323" y="31"/>
                  </a:cubicBezTo>
                  <a:cubicBezTo>
                    <a:pt x="326" y="31"/>
                    <a:pt x="328" y="30"/>
                    <a:pt x="329" y="30"/>
                  </a:cubicBezTo>
                  <a:lnTo>
                    <a:pt x="328" y="27"/>
                  </a:lnTo>
                  <a:close/>
                  <a:moveTo>
                    <a:pt x="307" y="2"/>
                  </a:moveTo>
                  <a:cubicBezTo>
                    <a:pt x="305" y="2"/>
                    <a:pt x="304" y="3"/>
                    <a:pt x="304" y="5"/>
                  </a:cubicBezTo>
                  <a:cubicBezTo>
                    <a:pt x="304" y="6"/>
                    <a:pt x="305" y="7"/>
                    <a:pt x="307" y="7"/>
                  </a:cubicBezTo>
                  <a:cubicBezTo>
                    <a:pt x="308" y="7"/>
                    <a:pt x="309" y="6"/>
                    <a:pt x="309" y="5"/>
                  </a:cubicBezTo>
                  <a:cubicBezTo>
                    <a:pt x="309" y="3"/>
                    <a:pt x="308" y="2"/>
                    <a:pt x="307" y="2"/>
                  </a:cubicBezTo>
                  <a:moveTo>
                    <a:pt x="308" y="10"/>
                  </a:moveTo>
                  <a:cubicBezTo>
                    <a:pt x="305" y="10"/>
                    <a:pt x="305" y="10"/>
                    <a:pt x="305" y="10"/>
                  </a:cubicBezTo>
                  <a:cubicBezTo>
                    <a:pt x="305" y="30"/>
                    <a:pt x="305" y="30"/>
                    <a:pt x="305" y="30"/>
                  </a:cubicBezTo>
                  <a:cubicBezTo>
                    <a:pt x="308" y="30"/>
                    <a:pt x="308" y="30"/>
                    <a:pt x="308" y="30"/>
                  </a:cubicBezTo>
                  <a:lnTo>
                    <a:pt x="308" y="10"/>
                  </a:lnTo>
                  <a:close/>
                  <a:moveTo>
                    <a:pt x="297" y="30"/>
                  </a:moveTo>
                  <a:cubicBezTo>
                    <a:pt x="297" y="13"/>
                    <a:pt x="297" y="13"/>
                    <a:pt x="297" y="13"/>
                  </a:cubicBezTo>
                  <a:cubicBezTo>
                    <a:pt x="302" y="13"/>
                    <a:pt x="302" y="13"/>
                    <a:pt x="302" y="13"/>
                  </a:cubicBezTo>
                  <a:cubicBezTo>
                    <a:pt x="302" y="10"/>
                    <a:pt x="302" y="10"/>
                    <a:pt x="302" y="10"/>
                  </a:cubicBezTo>
                  <a:cubicBezTo>
                    <a:pt x="297" y="10"/>
                    <a:pt x="297" y="10"/>
                    <a:pt x="297" y="10"/>
                  </a:cubicBezTo>
                  <a:cubicBezTo>
                    <a:pt x="297" y="9"/>
                    <a:pt x="297" y="9"/>
                    <a:pt x="297" y="9"/>
                  </a:cubicBezTo>
                  <a:cubicBezTo>
                    <a:pt x="297" y="6"/>
                    <a:pt x="298" y="3"/>
                    <a:pt x="301" y="3"/>
                  </a:cubicBezTo>
                  <a:cubicBezTo>
                    <a:pt x="302" y="3"/>
                    <a:pt x="303" y="4"/>
                    <a:pt x="303" y="4"/>
                  </a:cubicBezTo>
                  <a:cubicBezTo>
                    <a:pt x="304" y="1"/>
                    <a:pt x="304" y="1"/>
                    <a:pt x="304" y="1"/>
                  </a:cubicBezTo>
                  <a:cubicBezTo>
                    <a:pt x="303" y="1"/>
                    <a:pt x="302" y="0"/>
                    <a:pt x="301" y="0"/>
                  </a:cubicBezTo>
                  <a:cubicBezTo>
                    <a:pt x="299" y="0"/>
                    <a:pt x="297" y="1"/>
                    <a:pt x="296" y="2"/>
                  </a:cubicBezTo>
                  <a:cubicBezTo>
                    <a:pt x="294" y="4"/>
                    <a:pt x="293" y="6"/>
                    <a:pt x="293" y="9"/>
                  </a:cubicBezTo>
                  <a:cubicBezTo>
                    <a:pt x="293" y="10"/>
                    <a:pt x="293" y="10"/>
                    <a:pt x="293" y="10"/>
                  </a:cubicBezTo>
                  <a:cubicBezTo>
                    <a:pt x="285" y="10"/>
                    <a:pt x="285" y="10"/>
                    <a:pt x="285" y="10"/>
                  </a:cubicBezTo>
                  <a:cubicBezTo>
                    <a:pt x="285" y="9"/>
                    <a:pt x="285" y="9"/>
                    <a:pt x="285" y="9"/>
                  </a:cubicBezTo>
                  <a:cubicBezTo>
                    <a:pt x="285" y="6"/>
                    <a:pt x="286" y="4"/>
                    <a:pt x="289" y="4"/>
                  </a:cubicBezTo>
                  <a:cubicBezTo>
                    <a:pt x="289" y="4"/>
                    <a:pt x="290" y="4"/>
                    <a:pt x="291" y="4"/>
                  </a:cubicBezTo>
                  <a:cubicBezTo>
                    <a:pt x="292" y="2"/>
                    <a:pt x="292" y="2"/>
                    <a:pt x="292" y="2"/>
                  </a:cubicBezTo>
                  <a:cubicBezTo>
                    <a:pt x="291" y="1"/>
                    <a:pt x="290" y="1"/>
                    <a:pt x="289" y="1"/>
                  </a:cubicBezTo>
                  <a:cubicBezTo>
                    <a:pt x="286" y="1"/>
                    <a:pt x="285" y="2"/>
                    <a:pt x="284" y="3"/>
                  </a:cubicBezTo>
                  <a:cubicBezTo>
                    <a:pt x="282" y="4"/>
                    <a:pt x="281" y="7"/>
                    <a:pt x="281" y="10"/>
                  </a:cubicBezTo>
                  <a:cubicBezTo>
                    <a:pt x="281" y="10"/>
                    <a:pt x="281" y="10"/>
                    <a:pt x="281" y="10"/>
                  </a:cubicBezTo>
                  <a:cubicBezTo>
                    <a:pt x="279" y="10"/>
                    <a:pt x="279" y="10"/>
                    <a:pt x="279" y="10"/>
                  </a:cubicBezTo>
                  <a:cubicBezTo>
                    <a:pt x="279" y="13"/>
                    <a:pt x="279" y="13"/>
                    <a:pt x="279" y="13"/>
                  </a:cubicBezTo>
                  <a:cubicBezTo>
                    <a:pt x="281" y="13"/>
                    <a:pt x="281" y="13"/>
                    <a:pt x="281" y="13"/>
                  </a:cubicBezTo>
                  <a:cubicBezTo>
                    <a:pt x="281" y="30"/>
                    <a:pt x="281" y="30"/>
                    <a:pt x="281" y="30"/>
                  </a:cubicBezTo>
                  <a:cubicBezTo>
                    <a:pt x="285" y="30"/>
                    <a:pt x="285" y="30"/>
                    <a:pt x="285" y="30"/>
                  </a:cubicBezTo>
                  <a:cubicBezTo>
                    <a:pt x="285" y="13"/>
                    <a:pt x="285" y="13"/>
                    <a:pt x="285" y="13"/>
                  </a:cubicBezTo>
                  <a:cubicBezTo>
                    <a:pt x="293" y="13"/>
                    <a:pt x="293" y="13"/>
                    <a:pt x="293" y="13"/>
                  </a:cubicBezTo>
                  <a:cubicBezTo>
                    <a:pt x="293" y="30"/>
                    <a:pt x="293" y="30"/>
                    <a:pt x="293" y="30"/>
                  </a:cubicBezTo>
                  <a:lnTo>
                    <a:pt x="297" y="30"/>
                  </a:lnTo>
                  <a:close/>
                  <a:moveTo>
                    <a:pt x="275" y="14"/>
                  </a:moveTo>
                  <a:cubicBezTo>
                    <a:pt x="264" y="14"/>
                    <a:pt x="264" y="14"/>
                    <a:pt x="264" y="14"/>
                  </a:cubicBezTo>
                  <a:cubicBezTo>
                    <a:pt x="264" y="5"/>
                    <a:pt x="264" y="5"/>
                    <a:pt x="264" y="5"/>
                  </a:cubicBezTo>
                  <a:cubicBezTo>
                    <a:pt x="276" y="5"/>
                    <a:pt x="276" y="5"/>
                    <a:pt x="276" y="5"/>
                  </a:cubicBezTo>
                  <a:cubicBezTo>
                    <a:pt x="276" y="2"/>
                    <a:pt x="276" y="2"/>
                    <a:pt x="276" y="2"/>
                  </a:cubicBezTo>
                  <a:cubicBezTo>
                    <a:pt x="261" y="2"/>
                    <a:pt x="261" y="2"/>
                    <a:pt x="261" y="2"/>
                  </a:cubicBezTo>
                  <a:cubicBezTo>
                    <a:pt x="261" y="30"/>
                    <a:pt x="261" y="30"/>
                    <a:pt x="261" y="30"/>
                  </a:cubicBezTo>
                  <a:cubicBezTo>
                    <a:pt x="276" y="30"/>
                    <a:pt x="276" y="30"/>
                    <a:pt x="276" y="30"/>
                  </a:cubicBezTo>
                  <a:cubicBezTo>
                    <a:pt x="276" y="27"/>
                    <a:pt x="276" y="27"/>
                    <a:pt x="276" y="27"/>
                  </a:cubicBezTo>
                  <a:cubicBezTo>
                    <a:pt x="264" y="27"/>
                    <a:pt x="264" y="27"/>
                    <a:pt x="264" y="27"/>
                  </a:cubicBezTo>
                  <a:cubicBezTo>
                    <a:pt x="264" y="17"/>
                    <a:pt x="264" y="17"/>
                    <a:pt x="264" y="17"/>
                  </a:cubicBezTo>
                  <a:cubicBezTo>
                    <a:pt x="275" y="17"/>
                    <a:pt x="275" y="17"/>
                    <a:pt x="275" y="17"/>
                  </a:cubicBezTo>
                  <a:lnTo>
                    <a:pt x="275" y="14"/>
                  </a:lnTo>
                  <a:close/>
                  <a:moveTo>
                    <a:pt x="234" y="29"/>
                  </a:moveTo>
                  <a:cubicBezTo>
                    <a:pt x="235" y="30"/>
                    <a:pt x="237" y="31"/>
                    <a:pt x="240" y="31"/>
                  </a:cubicBezTo>
                  <a:cubicBezTo>
                    <a:pt x="244" y="31"/>
                    <a:pt x="247" y="28"/>
                    <a:pt x="247" y="25"/>
                  </a:cubicBezTo>
                  <a:cubicBezTo>
                    <a:pt x="247" y="22"/>
                    <a:pt x="245" y="20"/>
                    <a:pt x="242" y="19"/>
                  </a:cubicBezTo>
                  <a:cubicBezTo>
                    <a:pt x="239" y="18"/>
                    <a:pt x="238" y="17"/>
                    <a:pt x="238" y="15"/>
                  </a:cubicBezTo>
                  <a:cubicBezTo>
                    <a:pt x="238" y="14"/>
                    <a:pt x="239" y="13"/>
                    <a:pt x="241" y="13"/>
                  </a:cubicBezTo>
                  <a:cubicBezTo>
                    <a:pt x="243" y="13"/>
                    <a:pt x="245" y="13"/>
                    <a:pt x="245" y="14"/>
                  </a:cubicBezTo>
                  <a:cubicBezTo>
                    <a:pt x="246" y="11"/>
                    <a:pt x="246" y="11"/>
                    <a:pt x="246" y="11"/>
                  </a:cubicBezTo>
                  <a:cubicBezTo>
                    <a:pt x="245" y="10"/>
                    <a:pt x="243" y="10"/>
                    <a:pt x="241" y="10"/>
                  </a:cubicBezTo>
                  <a:cubicBezTo>
                    <a:pt x="237" y="10"/>
                    <a:pt x="234" y="12"/>
                    <a:pt x="234" y="16"/>
                  </a:cubicBezTo>
                  <a:cubicBezTo>
                    <a:pt x="234" y="18"/>
                    <a:pt x="236" y="20"/>
                    <a:pt x="240" y="21"/>
                  </a:cubicBezTo>
                  <a:cubicBezTo>
                    <a:pt x="243" y="22"/>
                    <a:pt x="244" y="23"/>
                    <a:pt x="244" y="25"/>
                  </a:cubicBezTo>
                  <a:cubicBezTo>
                    <a:pt x="244" y="27"/>
                    <a:pt x="242" y="28"/>
                    <a:pt x="240" y="28"/>
                  </a:cubicBezTo>
                  <a:cubicBezTo>
                    <a:pt x="238" y="28"/>
                    <a:pt x="236" y="27"/>
                    <a:pt x="235" y="27"/>
                  </a:cubicBezTo>
                  <a:lnTo>
                    <a:pt x="234" y="29"/>
                  </a:lnTo>
                  <a:close/>
                  <a:moveTo>
                    <a:pt x="218" y="29"/>
                  </a:moveTo>
                  <a:cubicBezTo>
                    <a:pt x="219" y="30"/>
                    <a:pt x="221" y="31"/>
                    <a:pt x="223" y="31"/>
                  </a:cubicBezTo>
                  <a:cubicBezTo>
                    <a:pt x="228" y="31"/>
                    <a:pt x="231" y="28"/>
                    <a:pt x="231" y="25"/>
                  </a:cubicBezTo>
                  <a:cubicBezTo>
                    <a:pt x="231" y="22"/>
                    <a:pt x="229" y="20"/>
                    <a:pt x="225" y="19"/>
                  </a:cubicBezTo>
                  <a:cubicBezTo>
                    <a:pt x="223" y="18"/>
                    <a:pt x="222" y="17"/>
                    <a:pt x="222" y="15"/>
                  </a:cubicBezTo>
                  <a:cubicBezTo>
                    <a:pt x="222" y="14"/>
                    <a:pt x="223" y="13"/>
                    <a:pt x="225" y="13"/>
                  </a:cubicBezTo>
                  <a:cubicBezTo>
                    <a:pt x="227" y="13"/>
                    <a:pt x="228" y="13"/>
                    <a:pt x="229" y="14"/>
                  </a:cubicBezTo>
                  <a:cubicBezTo>
                    <a:pt x="230" y="11"/>
                    <a:pt x="230" y="11"/>
                    <a:pt x="230" y="11"/>
                  </a:cubicBezTo>
                  <a:cubicBezTo>
                    <a:pt x="229" y="10"/>
                    <a:pt x="227" y="10"/>
                    <a:pt x="225" y="10"/>
                  </a:cubicBezTo>
                  <a:cubicBezTo>
                    <a:pt x="221" y="10"/>
                    <a:pt x="218" y="12"/>
                    <a:pt x="218" y="16"/>
                  </a:cubicBezTo>
                  <a:cubicBezTo>
                    <a:pt x="218" y="18"/>
                    <a:pt x="220" y="20"/>
                    <a:pt x="223" y="21"/>
                  </a:cubicBezTo>
                  <a:cubicBezTo>
                    <a:pt x="226" y="22"/>
                    <a:pt x="227" y="23"/>
                    <a:pt x="227" y="25"/>
                  </a:cubicBezTo>
                  <a:cubicBezTo>
                    <a:pt x="227" y="27"/>
                    <a:pt x="226" y="28"/>
                    <a:pt x="223" y="28"/>
                  </a:cubicBezTo>
                  <a:cubicBezTo>
                    <a:pt x="221" y="28"/>
                    <a:pt x="220" y="27"/>
                    <a:pt x="218" y="27"/>
                  </a:cubicBezTo>
                  <a:lnTo>
                    <a:pt x="218" y="29"/>
                  </a:lnTo>
                  <a:close/>
                  <a:moveTo>
                    <a:pt x="200" y="18"/>
                  </a:moveTo>
                  <a:cubicBezTo>
                    <a:pt x="200" y="16"/>
                    <a:pt x="202" y="12"/>
                    <a:pt x="206" y="12"/>
                  </a:cubicBezTo>
                  <a:cubicBezTo>
                    <a:pt x="210" y="12"/>
                    <a:pt x="211" y="16"/>
                    <a:pt x="211" y="18"/>
                  </a:cubicBezTo>
                  <a:lnTo>
                    <a:pt x="200" y="18"/>
                  </a:lnTo>
                  <a:close/>
                  <a:moveTo>
                    <a:pt x="214" y="21"/>
                  </a:moveTo>
                  <a:cubicBezTo>
                    <a:pt x="214" y="21"/>
                    <a:pt x="214" y="20"/>
                    <a:pt x="214" y="19"/>
                  </a:cubicBezTo>
                  <a:cubicBezTo>
                    <a:pt x="214" y="16"/>
                    <a:pt x="213" y="10"/>
                    <a:pt x="206" y="10"/>
                  </a:cubicBezTo>
                  <a:cubicBezTo>
                    <a:pt x="200" y="10"/>
                    <a:pt x="197" y="15"/>
                    <a:pt x="197" y="21"/>
                  </a:cubicBezTo>
                  <a:cubicBezTo>
                    <a:pt x="197" y="27"/>
                    <a:pt x="200" y="31"/>
                    <a:pt x="207" y="31"/>
                  </a:cubicBezTo>
                  <a:cubicBezTo>
                    <a:pt x="210" y="31"/>
                    <a:pt x="212" y="30"/>
                    <a:pt x="213" y="29"/>
                  </a:cubicBezTo>
                  <a:cubicBezTo>
                    <a:pt x="213" y="27"/>
                    <a:pt x="213" y="27"/>
                    <a:pt x="213" y="27"/>
                  </a:cubicBezTo>
                  <a:cubicBezTo>
                    <a:pt x="211" y="27"/>
                    <a:pt x="210" y="28"/>
                    <a:pt x="207" y="28"/>
                  </a:cubicBezTo>
                  <a:cubicBezTo>
                    <a:pt x="203" y="28"/>
                    <a:pt x="200" y="26"/>
                    <a:pt x="200" y="21"/>
                  </a:cubicBezTo>
                  <a:lnTo>
                    <a:pt x="214" y="21"/>
                  </a:lnTo>
                  <a:close/>
                  <a:moveTo>
                    <a:pt x="175" y="30"/>
                  </a:moveTo>
                  <a:cubicBezTo>
                    <a:pt x="179" y="30"/>
                    <a:pt x="179" y="30"/>
                    <a:pt x="179" y="30"/>
                  </a:cubicBezTo>
                  <a:cubicBezTo>
                    <a:pt x="179" y="18"/>
                    <a:pt x="179" y="18"/>
                    <a:pt x="179" y="18"/>
                  </a:cubicBezTo>
                  <a:cubicBezTo>
                    <a:pt x="179" y="18"/>
                    <a:pt x="179" y="17"/>
                    <a:pt x="179" y="17"/>
                  </a:cubicBezTo>
                  <a:cubicBezTo>
                    <a:pt x="180" y="15"/>
                    <a:pt x="181" y="13"/>
                    <a:pt x="184" y="13"/>
                  </a:cubicBezTo>
                  <a:cubicBezTo>
                    <a:pt x="187" y="13"/>
                    <a:pt x="189" y="16"/>
                    <a:pt x="189" y="19"/>
                  </a:cubicBezTo>
                  <a:cubicBezTo>
                    <a:pt x="189" y="30"/>
                    <a:pt x="189" y="30"/>
                    <a:pt x="189" y="30"/>
                  </a:cubicBezTo>
                  <a:cubicBezTo>
                    <a:pt x="192" y="30"/>
                    <a:pt x="192" y="30"/>
                    <a:pt x="192" y="30"/>
                  </a:cubicBezTo>
                  <a:cubicBezTo>
                    <a:pt x="192" y="18"/>
                    <a:pt x="192" y="18"/>
                    <a:pt x="192" y="18"/>
                  </a:cubicBezTo>
                  <a:cubicBezTo>
                    <a:pt x="192" y="11"/>
                    <a:pt x="188" y="10"/>
                    <a:pt x="185" y="10"/>
                  </a:cubicBezTo>
                  <a:cubicBezTo>
                    <a:pt x="182" y="10"/>
                    <a:pt x="179" y="12"/>
                    <a:pt x="178" y="14"/>
                  </a:cubicBezTo>
                  <a:cubicBezTo>
                    <a:pt x="178" y="14"/>
                    <a:pt x="178" y="14"/>
                    <a:pt x="178" y="14"/>
                  </a:cubicBezTo>
                  <a:cubicBezTo>
                    <a:pt x="178" y="10"/>
                    <a:pt x="178" y="10"/>
                    <a:pt x="178" y="10"/>
                  </a:cubicBezTo>
                  <a:cubicBezTo>
                    <a:pt x="175" y="10"/>
                    <a:pt x="175" y="10"/>
                    <a:pt x="175" y="10"/>
                  </a:cubicBezTo>
                  <a:cubicBezTo>
                    <a:pt x="175" y="12"/>
                    <a:pt x="175" y="14"/>
                    <a:pt x="175" y="16"/>
                  </a:cubicBezTo>
                  <a:lnTo>
                    <a:pt x="175" y="30"/>
                  </a:lnTo>
                  <a:close/>
                  <a:moveTo>
                    <a:pt x="167" y="2"/>
                  </a:moveTo>
                  <a:cubicBezTo>
                    <a:pt x="166" y="2"/>
                    <a:pt x="165" y="3"/>
                    <a:pt x="165" y="5"/>
                  </a:cubicBezTo>
                  <a:cubicBezTo>
                    <a:pt x="165" y="6"/>
                    <a:pt x="166" y="7"/>
                    <a:pt x="167" y="7"/>
                  </a:cubicBezTo>
                  <a:cubicBezTo>
                    <a:pt x="169" y="7"/>
                    <a:pt x="169" y="6"/>
                    <a:pt x="169" y="5"/>
                  </a:cubicBezTo>
                  <a:cubicBezTo>
                    <a:pt x="169" y="3"/>
                    <a:pt x="168" y="2"/>
                    <a:pt x="167" y="2"/>
                  </a:cubicBezTo>
                  <a:moveTo>
                    <a:pt x="169" y="10"/>
                  </a:moveTo>
                  <a:cubicBezTo>
                    <a:pt x="165" y="10"/>
                    <a:pt x="165" y="10"/>
                    <a:pt x="165" y="10"/>
                  </a:cubicBezTo>
                  <a:cubicBezTo>
                    <a:pt x="165" y="30"/>
                    <a:pt x="165" y="30"/>
                    <a:pt x="165" y="30"/>
                  </a:cubicBezTo>
                  <a:cubicBezTo>
                    <a:pt x="169" y="30"/>
                    <a:pt x="169" y="30"/>
                    <a:pt x="169" y="30"/>
                  </a:cubicBezTo>
                  <a:lnTo>
                    <a:pt x="169" y="10"/>
                  </a:lnTo>
                  <a:close/>
                  <a:moveTo>
                    <a:pt x="148" y="29"/>
                  </a:moveTo>
                  <a:cubicBezTo>
                    <a:pt x="149" y="30"/>
                    <a:pt x="151" y="31"/>
                    <a:pt x="153" y="31"/>
                  </a:cubicBezTo>
                  <a:cubicBezTo>
                    <a:pt x="158" y="31"/>
                    <a:pt x="161" y="28"/>
                    <a:pt x="161" y="25"/>
                  </a:cubicBezTo>
                  <a:cubicBezTo>
                    <a:pt x="161" y="22"/>
                    <a:pt x="159" y="20"/>
                    <a:pt x="155" y="19"/>
                  </a:cubicBezTo>
                  <a:cubicBezTo>
                    <a:pt x="153" y="18"/>
                    <a:pt x="152" y="17"/>
                    <a:pt x="152" y="15"/>
                  </a:cubicBezTo>
                  <a:cubicBezTo>
                    <a:pt x="152" y="14"/>
                    <a:pt x="153" y="13"/>
                    <a:pt x="155" y="13"/>
                  </a:cubicBezTo>
                  <a:cubicBezTo>
                    <a:pt x="157" y="13"/>
                    <a:pt x="158" y="13"/>
                    <a:pt x="159" y="14"/>
                  </a:cubicBezTo>
                  <a:cubicBezTo>
                    <a:pt x="160" y="11"/>
                    <a:pt x="160" y="11"/>
                    <a:pt x="160" y="11"/>
                  </a:cubicBezTo>
                  <a:cubicBezTo>
                    <a:pt x="159" y="10"/>
                    <a:pt x="157" y="10"/>
                    <a:pt x="155" y="10"/>
                  </a:cubicBezTo>
                  <a:cubicBezTo>
                    <a:pt x="151" y="10"/>
                    <a:pt x="148" y="12"/>
                    <a:pt x="148" y="16"/>
                  </a:cubicBezTo>
                  <a:cubicBezTo>
                    <a:pt x="148" y="18"/>
                    <a:pt x="150" y="20"/>
                    <a:pt x="153" y="21"/>
                  </a:cubicBezTo>
                  <a:cubicBezTo>
                    <a:pt x="156" y="22"/>
                    <a:pt x="157" y="23"/>
                    <a:pt x="157" y="25"/>
                  </a:cubicBezTo>
                  <a:cubicBezTo>
                    <a:pt x="157" y="27"/>
                    <a:pt x="156" y="28"/>
                    <a:pt x="153" y="28"/>
                  </a:cubicBezTo>
                  <a:cubicBezTo>
                    <a:pt x="151" y="28"/>
                    <a:pt x="150" y="27"/>
                    <a:pt x="148" y="27"/>
                  </a:cubicBezTo>
                  <a:lnTo>
                    <a:pt x="148" y="29"/>
                  </a:lnTo>
                  <a:close/>
                  <a:moveTo>
                    <a:pt x="143" y="10"/>
                  </a:moveTo>
                  <a:cubicBezTo>
                    <a:pt x="139" y="10"/>
                    <a:pt x="139" y="10"/>
                    <a:pt x="139" y="10"/>
                  </a:cubicBezTo>
                  <a:cubicBezTo>
                    <a:pt x="139" y="23"/>
                    <a:pt x="139" y="23"/>
                    <a:pt x="139" y="23"/>
                  </a:cubicBezTo>
                  <a:cubicBezTo>
                    <a:pt x="139" y="23"/>
                    <a:pt x="139" y="24"/>
                    <a:pt x="139" y="24"/>
                  </a:cubicBezTo>
                  <a:cubicBezTo>
                    <a:pt x="138" y="26"/>
                    <a:pt x="136" y="28"/>
                    <a:pt x="134" y="28"/>
                  </a:cubicBezTo>
                  <a:cubicBezTo>
                    <a:pt x="131" y="28"/>
                    <a:pt x="130" y="25"/>
                    <a:pt x="130" y="21"/>
                  </a:cubicBezTo>
                  <a:cubicBezTo>
                    <a:pt x="130" y="10"/>
                    <a:pt x="130" y="10"/>
                    <a:pt x="130" y="10"/>
                  </a:cubicBezTo>
                  <a:cubicBezTo>
                    <a:pt x="126" y="10"/>
                    <a:pt x="126" y="10"/>
                    <a:pt x="126" y="10"/>
                  </a:cubicBezTo>
                  <a:cubicBezTo>
                    <a:pt x="126" y="22"/>
                    <a:pt x="126" y="22"/>
                    <a:pt x="126" y="22"/>
                  </a:cubicBezTo>
                  <a:cubicBezTo>
                    <a:pt x="126" y="29"/>
                    <a:pt x="130" y="31"/>
                    <a:pt x="133" y="31"/>
                  </a:cubicBezTo>
                  <a:cubicBezTo>
                    <a:pt x="136" y="31"/>
                    <a:pt x="139" y="29"/>
                    <a:pt x="139" y="27"/>
                  </a:cubicBezTo>
                  <a:cubicBezTo>
                    <a:pt x="140" y="27"/>
                    <a:pt x="140" y="27"/>
                    <a:pt x="140" y="27"/>
                  </a:cubicBezTo>
                  <a:cubicBezTo>
                    <a:pt x="140" y="30"/>
                    <a:pt x="140" y="30"/>
                    <a:pt x="140" y="30"/>
                  </a:cubicBezTo>
                  <a:cubicBezTo>
                    <a:pt x="143" y="30"/>
                    <a:pt x="143" y="30"/>
                    <a:pt x="143" y="30"/>
                  </a:cubicBezTo>
                  <a:cubicBezTo>
                    <a:pt x="143" y="29"/>
                    <a:pt x="143" y="27"/>
                    <a:pt x="143" y="25"/>
                  </a:cubicBezTo>
                  <a:lnTo>
                    <a:pt x="143" y="10"/>
                  </a:lnTo>
                  <a:close/>
                  <a:moveTo>
                    <a:pt x="107" y="17"/>
                  </a:moveTo>
                  <a:cubicBezTo>
                    <a:pt x="110" y="17"/>
                    <a:pt x="110" y="17"/>
                    <a:pt x="110" y="17"/>
                  </a:cubicBezTo>
                  <a:cubicBezTo>
                    <a:pt x="114" y="17"/>
                    <a:pt x="117" y="19"/>
                    <a:pt x="117" y="22"/>
                  </a:cubicBezTo>
                  <a:cubicBezTo>
                    <a:pt x="117" y="26"/>
                    <a:pt x="114" y="28"/>
                    <a:pt x="110" y="28"/>
                  </a:cubicBezTo>
                  <a:cubicBezTo>
                    <a:pt x="109" y="28"/>
                    <a:pt x="108" y="28"/>
                    <a:pt x="107" y="28"/>
                  </a:cubicBezTo>
                  <a:lnTo>
                    <a:pt x="107" y="17"/>
                  </a:lnTo>
                  <a:close/>
                  <a:moveTo>
                    <a:pt x="107" y="5"/>
                  </a:moveTo>
                  <a:cubicBezTo>
                    <a:pt x="108" y="5"/>
                    <a:pt x="109" y="5"/>
                    <a:pt x="110" y="5"/>
                  </a:cubicBezTo>
                  <a:cubicBezTo>
                    <a:pt x="114" y="5"/>
                    <a:pt x="117" y="6"/>
                    <a:pt x="117" y="9"/>
                  </a:cubicBezTo>
                  <a:cubicBezTo>
                    <a:pt x="117" y="12"/>
                    <a:pt x="114" y="14"/>
                    <a:pt x="111" y="14"/>
                  </a:cubicBezTo>
                  <a:cubicBezTo>
                    <a:pt x="107" y="14"/>
                    <a:pt x="107" y="14"/>
                    <a:pt x="107" y="14"/>
                  </a:cubicBezTo>
                  <a:lnTo>
                    <a:pt x="107" y="5"/>
                  </a:lnTo>
                  <a:close/>
                  <a:moveTo>
                    <a:pt x="104" y="30"/>
                  </a:moveTo>
                  <a:cubicBezTo>
                    <a:pt x="105" y="30"/>
                    <a:pt x="107" y="31"/>
                    <a:pt x="109" y="31"/>
                  </a:cubicBezTo>
                  <a:cubicBezTo>
                    <a:pt x="114" y="31"/>
                    <a:pt x="117" y="30"/>
                    <a:pt x="119" y="28"/>
                  </a:cubicBezTo>
                  <a:cubicBezTo>
                    <a:pt x="120" y="27"/>
                    <a:pt x="121" y="25"/>
                    <a:pt x="121" y="22"/>
                  </a:cubicBezTo>
                  <a:cubicBezTo>
                    <a:pt x="121" y="18"/>
                    <a:pt x="118" y="16"/>
                    <a:pt x="116" y="15"/>
                  </a:cubicBezTo>
                  <a:cubicBezTo>
                    <a:pt x="116" y="15"/>
                    <a:pt x="116" y="15"/>
                    <a:pt x="116" y="15"/>
                  </a:cubicBezTo>
                  <a:cubicBezTo>
                    <a:pt x="118" y="14"/>
                    <a:pt x="120" y="12"/>
                    <a:pt x="120" y="9"/>
                  </a:cubicBezTo>
                  <a:cubicBezTo>
                    <a:pt x="120" y="7"/>
                    <a:pt x="119" y="5"/>
                    <a:pt x="118" y="4"/>
                  </a:cubicBezTo>
                  <a:cubicBezTo>
                    <a:pt x="116" y="3"/>
                    <a:pt x="114" y="2"/>
                    <a:pt x="110" y="2"/>
                  </a:cubicBezTo>
                  <a:cubicBezTo>
                    <a:pt x="108" y="2"/>
                    <a:pt x="105" y="2"/>
                    <a:pt x="104" y="3"/>
                  </a:cubicBezTo>
                  <a:lnTo>
                    <a:pt x="104" y="30"/>
                  </a:lnTo>
                  <a:close/>
                  <a:moveTo>
                    <a:pt x="76" y="18"/>
                  </a:moveTo>
                  <a:cubicBezTo>
                    <a:pt x="76" y="16"/>
                    <a:pt x="78" y="12"/>
                    <a:pt x="82" y="12"/>
                  </a:cubicBezTo>
                  <a:cubicBezTo>
                    <a:pt x="86" y="12"/>
                    <a:pt x="87" y="16"/>
                    <a:pt x="87" y="18"/>
                  </a:cubicBezTo>
                  <a:lnTo>
                    <a:pt x="76" y="18"/>
                  </a:lnTo>
                  <a:close/>
                  <a:moveTo>
                    <a:pt x="90" y="21"/>
                  </a:moveTo>
                  <a:cubicBezTo>
                    <a:pt x="90" y="21"/>
                    <a:pt x="90" y="20"/>
                    <a:pt x="90" y="19"/>
                  </a:cubicBezTo>
                  <a:cubicBezTo>
                    <a:pt x="90" y="16"/>
                    <a:pt x="88" y="10"/>
                    <a:pt x="82" y="10"/>
                  </a:cubicBezTo>
                  <a:cubicBezTo>
                    <a:pt x="76" y="10"/>
                    <a:pt x="72" y="15"/>
                    <a:pt x="72" y="21"/>
                  </a:cubicBezTo>
                  <a:cubicBezTo>
                    <a:pt x="72" y="27"/>
                    <a:pt x="76" y="31"/>
                    <a:pt x="82" y="31"/>
                  </a:cubicBezTo>
                  <a:cubicBezTo>
                    <a:pt x="86" y="31"/>
                    <a:pt x="88" y="30"/>
                    <a:pt x="89" y="29"/>
                  </a:cubicBezTo>
                  <a:cubicBezTo>
                    <a:pt x="88" y="27"/>
                    <a:pt x="88" y="27"/>
                    <a:pt x="88" y="27"/>
                  </a:cubicBezTo>
                  <a:cubicBezTo>
                    <a:pt x="87" y="27"/>
                    <a:pt x="85" y="28"/>
                    <a:pt x="83" y="28"/>
                  </a:cubicBezTo>
                  <a:cubicBezTo>
                    <a:pt x="79" y="28"/>
                    <a:pt x="76" y="26"/>
                    <a:pt x="76" y="21"/>
                  </a:cubicBezTo>
                  <a:lnTo>
                    <a:pt x="90" y="21"/>
                  </a:lnTo>
                  <a:close/>
                  <a:moveTo>
                    <a:pt x="58" y="1"/>
                  </a:moveTo>
                  <a:cubicBezTo>
                    <a:pt x="54" y="1"/>
                    <a:pt x="54" y="1"/>
                    <a:pt x="54" y="1"/>
                  </a:cubicBezTo>
                  <a:cubicBezTo>
                    <a:pt x="54" y="30"/>
                    <a:pt x="54" y="30"/>
                    <a:pt x="54" y="30"/>
                  </a:cubicBezTo>
                  <a:cubicBezTo>
                    <a:pt x="58" y="30"/>
                    <a:pt x="58" y="30"/>
                    <a:pt x="58" y="30"/>
                  </a:cubicBezTo>
                  <a:cubicBezTo>
                    <a:pt x="58" y="23"/>
                    <a:pt x="58" y="23"/>
                    <a:pt x="58" y="23"/>
                  </a:cubicBezTo>
                  <a:cubicBezTo>
                    <a:pt x="60" y="21"/>
                    <a:pt x="60" y="21"/>
                    <a:pt x="60" y="21"/>
                  </a:cubicBezTo>
                  <a:cubicBezTo>
                    <a:pt x="67" y="30"/>
                    <a:pt x="67" y="30"/>
                    <a:pt x="67" y="30"/>
                  </a:cubicBezTo>
                  <a:cubicBezTo>
                    <a:pt x="71" y="30"/>
                    <a:pt x="71" y="30"/>
                    <a:pt x="71" y="30"/>
                  </a:cubicBezTo>
                  <a:cubicBezTo>
                    <a:pt x="62" y="18"/>
                    <a:pt x="62" y="18"/>
                    <a:pt x="62" y="18"/>
                  </a:cubicBezTo>
                  <a:cubicBezTo>
                    <a:pt x="70" y="10"/>
                    <a:pt x="70" y="10"/>
                    <a:pt x="70" y="10"/>
                  </a:cubicBezTo>
                  <a:cubicBezTo>
                    <a:pt x="66" y="10"/>
                    <a:pt x="66" y="10"/>
                    <a:pt x="66" y="10"/>
                  </a:cubicBezTo>
                  <a:cubicBezTo>
                    <a:pt x="60" y="17"/>
                    <a:pt x="60" y="17"/>
                    <a:pt x="60" y="17"/>
                  </a:cubicBezTo>
                  <a:cubicBezTo>
                    <a:pt x="59" y="18"/>
                    <a:pt x="59" y="19"/>
                    <a:pt x="58" y="19"/>
                  </a:cubicBezTo>
                  <a:cubicBezTo>
                    <a:pt x="58" y="19"/>
                    <a:pt x="58" y="19"/>
                    <a:pt x="58" y="19"/>
                  </a:cubicBezTo>
                  <a:lnTo>
                    <a:pt x="58" y="1"/>
                  </a:lnTo>
                  <a:close/>
                  <a:moveTo>
                    <a:pt x="45" y="24"/>
                  </a:moveTo>
                  <a:cubicBezTo>
                    <a:pt x="45" y="24"/>
                    <a:pt x="45" y="24"/>
                    <a:pt x="45" y="25"/>
                  </a:cubicBezTo>
                  <a:cubicBezTo>
                    <a:pt x="44" y="26"/>
                    <a:pt x="43" y="28"/>
                    <a:pt x="40" y="28"/>
                  </a:cubicBezTo>
                  <a:cubicBezTo>
                    <a:pt x="38" y="28"/>
                    <a:pt x="37" y="27"/>
                    <a:pt x="37" y="25"/>
                  </a:cubicBezTo>
                  <a:cubicBezTo>
                    <a:pt x="37" y="21"/>
                    <a:pt x="41" y="20"/>
                    <a:pt x="45" y="20"/>
                  </a:cubicBezTo>
                  <a:lnTo>
                    <a:pt x="45" y="24"/>
                  </a:lnTo>
                  <a:close/>
                  <a:moveTo>
                    <a:pt x="49" y="18"/>
                  </a:moveTo>
                  <a:cubicBezTo>
                    <a:pt x="49" y="14"/>
                    <a:pt x="47" y="10"/>
                    <a:pt x="41" y="10"/>
                  </a:cubicBezTo>
                  <a:cubicBezTo>
                    <a:pt x="38" y="10"/>
                    <a:pt x="36" y="11"/>
                    <a:pt x="34" y="12"/>
                  </a:cubicBezTo>
                  <a:cubicBezTo>
                    <a:pt x="35" y="14"/>
                    <a:pt x="35" y="14"/>
                    <a:pt x="35" y="14"/>
                  </a:cubicBezTo>
                  <a:cubicBezTo>
                    <a:pt x="37" y="13"/>
                    <a:pt x="38" y="13"/>
                    <a:pt x="40" y="13"/>
                  </a:cubicBezTo>
                  <a:cubicBezTo>
                    <a:pt x="44" y="12"/>
                    <a:pt x="45" y="16"/>
                    <a:pt x="45" y="17"/>
                  </a:cubicBezTo>
                  <a:cubicBezTo>
                    <a:pt x="45" y="18"/>
                    <a:pt x="45" y="18"/>
                    <a:pt x="45" y="18"/>
                  </a:cubicBezTo>
                  <a:cubicBezTo>
                    <a:pt x="37" y="17"/>
                    <a:pt x="33" y="20"/>
                    <a:pt x="33" y="25"/>
                  </a:cubicBezTo>
                  <a:cubicBezTo>
                    <a:pt x="33" y="28"/>
                    <a:pt x="35" y="31"/>
                    <a:pt x="39" y="31"/>
                  </a:cubicBezTo>
                  <a:cubicBezTo>
                    <a:pt x="42" y="31"/>
                    <a:pt x="44" y="29"/>
                    <a:pt x="45" y="28"/>
                  </a:cubicBezTo>
                  <a:cubicBezTo>
                    <a:pt x="45" y="28"/>
                    <a:pt x="45" y="28"/>
                    <a:pt x="45" y="28"/>
                  </a:cubicBezTo>
                  <a:cubicBezTo>
                    <a:pt x="46" y="30"/>
                    <a:pt x="46" y="30"/>
                    <a:pt x="46" y="30"/>
                  </a:cubicBezTo>
                  <a:cubicBezTo>
                    <a:pt x="49" y="30"/>
                    <a:pt x="49" y="30"/>
                    <a:pt x="49" y="30"/>
                  </a:cubicBezTo>
                  <a:cubicBezTo>
                    <a:pt x="49" y="29"/>
                    <a:pt x="49" y="27"/>
                    <a:pt x="49" y="26"/>
                  </a:cubicBezTo>
                  <a:lnTo>
                    <a:pt x="49" y="18"/>
                  </a:lnTo>
                  <a:close/>
                  <a:moveTo>
                    <a:pt x="25" y="30"/>
                  </a:moveTo>
                  <a:cubicBezTo>
                    <a:pt x="29" y="30"/>
                    <a:pt x="29" y="30"/>
                    <a:pt x="29" y="30"/>
                  </a:cubicBezTo>
                  <a:cubicBezTo>
                    <a:pt x="27" y="2"/>
                    <a:pt x="27" y="2"/>
                    <a:pt x="27" y="2"/>
                  </a:cubicBezTo>
                  <a:cubicBezTo>
                    <a:pt x="22" y="2"/>
                    <a:pt x="22" y="2"/>
                    <a:pt x="22" y="2"/>
                  </a:cubicBezTo>
                  <a:cubicBezTo>
                    <a:pt x="17" y="16"/>
                    <a:pt x="17" y="16"/>
                    <a:pt x="17" y="16"/>
                  </a:cubicBezTo>
                  <a:cubicBezTo>
                    <a:pt x="16" y="19"/>
                    <a:pt x="15" y="22"/>
                    <a:pt x="14" y="25"/>
                  </a:cubicBezTo>
                  <a:cubicBezTo>
                    <a:pt x="14" y="25"/>
                    <a:pt x="14" y="25"/>
                    <a:pt x="14" y="25"/>
                  </a:cubicBezTo>
                  <a:cubicBezTo>
                    <a:pt x="14" y="22"/>
                    <a:pt x="13" y="19"/>
                    <a:pt x="12" y="16"/>
                  </a:cubicBezTo>
                  <a:cubicBezTo>
                    <a:pt x="7" y="2"/>
                    <a:pt x="7" y="2"/>
                    <a:pt x="7" y="2"/>
                  </a:cubicBezTo>
                  <a:cubicBezTo>
                    <a:pt x="2" y="2"/>
                    <a:pt x="2" y="2"/>
                    <a:pt x="2" y="2"/>
                  </a:cubicBezTo>
                  <a:cubicBezTo>
                    <a:pt x="0" y="30"/>
                    <a:pt x="0" y="30"/>
                    <a:pt x="0" y="30"/>
                  </a:cubicBezTo>
                  <a:cubicBezTo>
                    <a:pt x="4" y="30"/>
                    <a:pt x="4" y="30"/>
                    <a:pt x="4" y="30"/>
                  </a:cubicBezTo>
                  <a:cubicBezTo>
                    <a:pt x="4" y="18"/>
                    <a:pt x="4" y="18"/>
                    <a:pt x="4" y="18"/>
                  </a:cubicBezTo>
                  <a:cubicBezTo>
                    <a:pt x="5" y="14"/>
                    <a:pt x="5" y="9"/>
                    <a:pt x="5" y="6"/>
                  </a:cubicBezTo>
                  <a:cubicBezTo>
                    <a:pt x="5" y="6"/>
                    <a:pt x="5" y="6"/>
                    <a:pt x="5" y="6"/>
                  </a:cubicBezTo>
                  <a:cubicBezTo>
                    <a:pt x="6" y="9"/>
                    <a:pt x="7" y="13"/>
                    <a:pt x="8" y="17"/>
                  </a:cubicBezTo>
                  <a:cubicBezTo>
                    <a:pt x="13" y="30"/>
                    <a:pt x="13" y="30"/>
                    <a:pt x="13" y="30"/>
                  </a:cubicBezTo>
                  <a:cubicBezTo>
                    <a:pt x="16" y="30"/>
                    <a:pt x="16" y="30"/>
                    <a:pt x="16" y="30"/>
                  </a:cubicBezTo>
                  <a:cubicBezTo>
                    <a:pt x="20" y="17"/>
                    <a:pt x="20" y="17"/>
                    <a:pt x="20" y="17"/>
                  </a:cubicBezTo>
                  <a:cubicBezTo>
                    <a:pt x="22" y="13"/>
                    <a:pt x="23" y="9"/>
                    <a:pt x="24" y="6"/>
                  </a:cubicBezTo>
                  <a:cubicBezTo>
                    <a:pt x="24" y="6"/>
                    <a:pt x="24" y="6"/>
                    <a:pt x="24" y="6"/>
                  </a:cubicBezTo>
                  <a:cubicBezTo>
                    <a:pt x="24" y="9"/>
                    <a:pt x="24" y="14"/>
                    <a:pt x="25" y="18"/>
                  </a:cubicBezTo>
                  <a:lnTo>
                    <a:pt x="25" y="30"/>
                  </a:lnTo>
                  <a:close/>
                </a:path>
              </a:pathLst>
            </a:custGeom>
            <a:solidFill>
              <a:srgbClr val="F97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77" name="Freeform 18"/>
            <p:cNvSpPr>
              <a:spLocks noEditPoints="1"/>
            </p:cNvSpPr>
            <p:nvPr/>
          </p:nvSpPr>
          <p:spPr bwMode="auto">
            <a:xfrm>
              <a:off x="1165225" y="6546850"/>
              <a:ext cx="931863" cy="95250"/>
            </a:xfrm>
            <a:custGeom>
              <a:avLst/>
              <a:gdLst>
                <a:gd name="T0" fmla="*/ 287 w 292"/>
                <a:gd name="T1" fmla="*/ 18 h 30"/>
                <a:gd name="T2" fmla="*/ 291 w 292"/>
                <a:gd name="T3" fmla="*/ 10 h 30"/>
                <a:gd name="T4" fmla="*/ 288 w 292"/>
                <a:gd name="T5" fmla="*/ 24 h 30"/>
                <a:gd name="T6" fmla="*/ 271 w 292"/>
                <a:gd name="T7" fmla="*/ 21 h 30"/>
                <a:gd name="T8" fmla="*/ 265 w 292"/>
                <a:gd name="T9" fmla="*/ 12 h 30"/>
                <a:gd name="T10" fmla="*/ 271 w 292"/>
                <a:gd name="T11" fmla="*/ 0 h 30"/>
                <a:gd name="T12" fmla="*/ 255 w 292"/>
                <a:gd name="T13" fmla="*/ 20 h 30"/>
                <a:gd name="T14" fmla="*/ 271 w 292"/>
                <a:gd name="T15" fmla="*/ 29 h 30"/>
                <a:gd name="T16" fmla="*/ 271 w 292"/>
                <a:gd name="T17" fmla="*/ 0 h 30"/>
                <a:gd name="T18" fmla="*/ 247 w 292"/>
                <a:gd name="T19" fmla="*/ 17 h 30"/>
                <a:gd name="T20" fmla="*/ 253 w 292"/>
                <a:gd name="T21" fmla="*/ 9 h 30"/>
                <a:gd name="T22" fmla="*/ 243 w 292"/>
                <a:gd name="T23" fmla="*/ 9 h 30"/>
                <a:gd name="T24" fmla="*/ 234 w 292"/>
                <a:gd name="T25" fmla="*/ 24 h 30"/>
                <a:gd name="T26" fmla="*/ 234 w 292"/>
                <a:gd name="T27" fmla="*/ 23 h 30"/>
                <a:gd name="T28" fmla="*/ 224 w 292"/>
                <a:gd name="T29" fmla="*/ 13 h 30"/>
                <a:gd name="T30" fmla="*/ 222 w 292"/>
                <a:gd name="T31" fmla="*/ 24 h 30"/>
                <a:gd name="T32" fmla="*/ 235 w 292"/>
                <a:gd name="T33" fmla="*/ 29 h 30"/>
                <a:gd name="T34" fmla="*/ 214 w 292"/>
                <a:gd name="T35" fmla="*/ 21 h 30"/>
                <a:gd name="T36" fmla="*/ 209 w 292"/>
                <a:gd name="T37" fmla="*/ 12 h 30"/>
                <a:gd name="T38" fmla="*/ 214 w 292"/>
                <a:gd name="T39" fmla="*/ 0 h 30"/>
                <a:gd name="T40" fmla="*/ 199 w 292"/>
                <a:gd name="T41" fmla="*/ 20 h 30"/>
                <a:gd name="T42" fmla="*/ 214 w 292"/>
                <a:gd name="T43" fmla="*/ 29 h 30"/>
                <a:gd name="T44" fmla="*/ 214 w 292"/>
                <a:gd name="T45" fmla="*/ 0 h 30"/>
                <a:gd name="T46" fmla="*/ 181 w 292"/>
                <a:gd name="T47" fmla="*/ 16 h 30"/>
                <a:gd name="T48" fmla="*/ 194 w 292"/>
                <a:gd name="T49" fmla="*/ 29 h 30"/>
                <a:gd name="T50" fmla="*/ 180 w 292"/>
                <a:gd name="T51" fmla="*/ 13 h 30"/>
                <a:gd name="T52" fmla="*/ 177 w 292"/>
                <a:gd name="T53" fmla="*/ 29 h 30"/>
                <a:gd name="T54" fmla="*/ 159 w 292"/>
                <a:gd name="T55" fmla="*/ 24 h 30"/>
                <a:gd name="T56" fmla="*/ 164 w 292"/>
                <a:gd name="T57" fmla="*/ 9 h 30"/>
                <a:gd name="T58" fmla="*/ 168 w 292"/>
                <a:gd name="T59" fmla="*/ 16 h 30"/>
                <a:gd name="T60" fmla="*/ 168 w 292"/>
                <a:gd name="T61" fmla="*/ 27 h 30"/>
                <a:gd name="T62" fmla="*/ 171 w 292"/>
                <a:gd name="T63" fmla="*/ 25 h 30"/>
                <a:gd name="T64" fmla="*/ 141 w 292"/>
                <a:gd name="T65" fmla="*/ 9 h 30"/>
                <a:gd name="T66" fmla="*/ 146 w 292"/>
                <a:gd name="T67" fmla="*/ 28 h 30"/>
                <a:gd name="T68" fmla="*/ 151 w 292"/>
                <a:gd name="T69" fmla="*/ 27 h 30"/>
                <a:gd name="T70" fmla="*/ 153 w 292"/>
                <a:gd name="T71" fmla="*/ 9 h 30"/>
                <a:gd name="T72" fmla="*/ 122 w 292"/>
                <a:gd name="T73" fmla="*/ 28 h 30"/>
                <a:gd name="T74" fmla="*/ 126 w 292"/>
                <a:gd name="T75" fmla="*/ 8 h 30"/>
                <a:gd name="T76" fmla="*/ 131 w 292"/>
                <a:gd name="T77" fmla="*/ 1 h 30"/>
                <a:gd name="T78" fmla="*/ 129 w 292"/>
                <a:gd name="T79" fmla="*/ 27 h 30"/>
                <a:gd name="T80" fmla="*/ 108 w 292"/>
                <a:gd name="T81" fmla="*/ 29 h 30"/>
                <a:gd name="T82" fmla="*/ 95 w 292"/>
                <a:gd name="T83" fmla="*/ 23 h 30"/>
                <a:gd name="T84" fmla="*/ 95 w 292"/>
                <a:gd name="T85" fmla="*/ 19 h 30"/>
                <a:gd name="T86" fmla="*/ 84 w 292"/>
                <a:gd name="T87" fmla="*/ 11 h 30"/>
                <a:gd name="T88" fmla="*/ 95 w 292"/>
                <a:gd name="T89" fmla="*/ 17 h 30"/>
                <a:gd name="T90" fmla="*/ 95 w 292"/>
                <a:gd name="T91" fmla="*/ 27 h 30"/>
                <a:gd name="T92" fmla="*/ 99 w 292"/>
                <a:gd name="T93" fmla="*/ 17 h 30"/>
                <a:gd name="T94" fmla="*/ 76 w 292"/>
                <a:gd name="T95" fmla="*/ 19 h 30"/>
                <a:gd name="T96" fmla="*/ 64 w 292"/>
                <a:gd name="T97" fmla="*/ 18 h 30"/>
                <a:gd name="T98" fmla="*/ 64 w 292"/>
                <a:gd name="T99" fmla="*/ 26 h 30"/>
                <a:gd name="T100" fmla="*/ 71 w 292"/>
                <a:gd name="T101" fmla="*/ 9 h 30"/>
                <a:gd name="T102" fmla="*/ 61 w 292"/>
                <a:gd name="T103" fmla="*/ 0 h 30"/>
                <a:gd name="T104" fmla="*/ 46 w 292"/>
                <a:gd name="T105" fmla="*/ 27 h 30"/>
                <a:gd name="T106" fmla="*/ 37 w 292"/>
                <a:gd name="T107" fmla="*/ 19 h 30"/>
                <a:gd name="T108" fmla="*/ 28 w 292"/>
                <a:gd name="T109" fmla="*/ 29 h 30"/>
                <a:gd name="T110" fmla="*/ 28 w 292"/>
                <a:gd name="T111" fmla="*/ 29 h 30"/>
                <a:gd name="T112" fmla="*/ 19 w 292"/>
                <a:gd name="T113" fmla="*/ 18 h 30"/>
                <a:gd name="T114" fmla="*/ 15 w 292"/>
                <a:gd name="T115" fmla="*/ 4 h 30"/>
                <a:gd name="T116" fmla="*/ 0 w 292"/>
                <a:gd name="T117" fmla="*/ 16 h 30"/>
                <a:gd name="T118" fmla="*/ 23 w 292"/>
                <a:gd name="T119" fmla="*/ 1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2" h="30">
                  <a:moveTo>
                    <a:pt x="279" y="28"/>
                  </a:moveTo>
                  <a:cubicBezTo>
                    <a:pt x="280" y="29"/>
                    <a:pt x="282" y="30"/>
                    <a:pt x="285" y="30"/>
                  </a:cubicBezTo>
                  <a:cubicBezTo>
                    <a:pt x="289" y="30"/>
                    <a:pt x="292" y="27"/>
                    <a:pt x="292" y="24"/>
                  </a:cubicBezTo>
                  <a:cubicBezTo>
                    <a:pt x="292" y="21"/>
                    <a:pt x="290" y="19"/>
                    <a:pt x="287" y="18"/>
                  </a:cubicBezTo>
                  <a:cubicBezTo>
                    <a:pt x="284" y="17"/>
                    <a:pt x="283" y="16"/>
                    <a:pt x="283" y="14"/>
                  </a:cubicBezTo>
                  <a:cubicBezTo>
                    <a:pt x="283" y="13"/>
                    <a:pt x="284" y="12"/>
                    <a:pt x="286" y="12"/>
                  </a:cubicBezTo>
                  <a:cubicBezTo>
                    <a:pt x="288" y="12"/>
                    <a:pt x="290" y="12"/>
                    <a:pt x="290" y="13"/>
                  </a:cubicBezTo>
                  <a:cubicBezTo>
                    <a:pt x="291" y="10"/>
                    <a:pt x="291" y="10"/>
                    <a:pt x="291" y="10"/>
                  </a:cubicBezTo>
                  <a:cubicBezTo>
                    <a:pt x="290" y="9"/>
                    <a:pt x="288" y="9"/>
                    <a:pt x="286" y="9"/>
                  </a:cubicBezTo>
                  <a:cubicBezTo>
                    <a:pt x="282" y="9"/>
                    <a:pt x="279" y="11"/>
                    <a:pt x="279" y="15"/>
                  </a:cubicBezTo>
                  <a:cubicBezTo>
                    <a:pt x="279" y="17"/>
                    <a:pt x="281" y="19"/>
                    <a:pt x="285" y="20"/>
                  </a:cubicBezTo>
                  <a:cubicBezTo>
                    <a:pt x="287" y="21"/>
                    <a:pt x="288" y="22"/>
                    <a:pt x="288" y="24"/>
                  </a:cubicBezTo>
                  <a:cubicBezTo>
                    <a:pt x="288" y="26"/>
                    <a:pt x="287" y="27"/>
                    <a:pt x="285" y="27"/>
                  </a:cubicBezTo>
                  <a:cubicBezTo>
                    <a:pt x="283" y="27"/>
                    <a:pt x="281" y="26"/>
                    <a:pt x="280" y="26"/>
                  </a:cubicBezTo>
                  <a:lnTo>
                    <a:pt x="279" y="28"/>
                  </a:lnTo>
                  <a:close/>
                  <a:moveTo>
                    <a:pt x="271" y="21"/>
                  </a:moveTo>
                  <a:cubicBezTo>
                    <a:pt x="271" y="21"/>
                    <a:pt x="270" y="22"/>
                    <a:pt x="270" y="22"/>
                  </a:cubicBezTo>
                  <a:cubicBezTo>
                    <a:pt x="270" y="25"/>
                    <a:pt x="267" y="27"/>
                    <a:pt x="265" y="27"/>
                  </a:cubicBezTo>
                  <a:cubicBezTo>
                    <a:pt x="261" y="27"/>
                    <a:pt x="259" y="23"/>
                    <a:pt x="259" y="19"/>
                  </a:cubicBezTo>
                  <a:cubicBezTo>
                    <a:pt x="259" y="15"/>
                    <a:pt x="261" y="12"/>
                    <a:pt x="265" y="12"/>
                  </a:cubicBezTo>
                  <a:cubicBezTo>
                    <a:pt x="268" y="12"/>
                    <a:pt x="270" y="14"/>
                    <a:pt x="270" y="16"/>
                  </a:cubicBezTo>
                  <a:cubicBezTo>
                    <a:pt x="270" y="16"/>
                    <a:pt x="271" y="17"/>
                    <a:pt x="271" y="17"/>
                  </a:cubicBezTo>
                  <a:lnTo>
                    <a:pt x="271" y="21"/>
                  </a:lnTo>
                  <a:close/>
                  <a:moveTo>
                    <a:pt x="271" y="0"/>
                  </a:moveTo>
                  <a:cubicBezTo>
                    <a:pt x="271" y="12"/>
                    <a:pt x="271" y="12"/>
                    <a:pt x="271" y="12"/>
                  </a:cubicBezTo>
                  <a:cubicBezTo>
                    <a:pt x="270" y="12"/>
                    <a:pt x="270" y="12"/>
                    <a:pt x="270" y="12"/>
                  </a:cubicBezTo>
                  <a:cubicBezTo>
                    <a:pt x="270" y="10"/>
                    <a:pt x="267" y="9"/>
                    <a:pt x="264" y="9"/>
                  </a:cubicBezTo>
                  <a:cubicBezTo>
                    <a:pt x="260" y="9"/>
                    <a:pt x="255" y="13"/>
                    <a:pt x="255" y="20"/>
                  </a:cubicBezTo>
                  <a:cubicBezTo>
                    <a:pt x="255" y="26"/>
                    <a:pt x="259" y="30"/>
                    <a:pt x="264" y="30"/>
                  </a:cubicBezTo>
                  <a:cubicBezTo>
                    <a:pt x="267" y="30"/>
                    <a:pt x="270" y="28"/>
                    <a:pt x="271" y="26"/>
                  </a:cubicBezTo>
                  <a:cubicBezTo>
                    <a:pt x="271" y="26"/>
                    <a:pt x="271" y="26"/>
                    <a:pt x="271" y="26"/>
                  </a:cubicBezTo>
                  <a:cubicBezTo>
                    <a:pt x="271" y="29"/>
                    <a:pt x="271" y="29"/>
                    <a:pt x="271" y="29"/>
                  </a:cubicBezTo>
                  <a:cubicBezTo>
                    <a:pt x="274" y="29"/>
                    <a:pt x="274" y="29"/>
                    <a:pt x="274" y="29"/>
                  </a:cubicBezTo>
                  <a:cubicBezTo>
                    <a:pt x="274" y="28"/>
                    <a:pt x="274" y="26"/>
                    <a:pt x="274" y="24"/>
                  </a:cubicBezTo>
                  <a:cubicBezTo>
                    <a:pt x="274" y="0"/>
                    <a:pt x="274" y="0"/>
                    <a:pt x="274" y="0"/>
                  </a:cubicBezTo>
                  <a:lnTo>
                    <a:pt x="271" y="0"/>
                  </a:lnTo>
                  <a:close/>
                  <a:moveTo>
                    <a:pt x="244" y="29"/>
                  </a:moveTo>
                  <a:cubicBezTo>
                    <a:pt x="247" y="29"/>
                    <a:pt x="247" y="29"/>
                    <a:pt x="247" y="29"/>
                  </a:cubicBezTo>
                  <a:cubicBezTo>
                    <a:pt x="247" y="19"/>
                    <a:pt x="247" y="19"/>
                    <a:pt x="247" y="19"/>
                  </a:cubicBezTo>
                  <a:cubicBezTo>
                    <a:pt x="247" y="18"/>
                    <a:pt x="247" y="17"/>
                    <a:pt x="247" y="17"/>
                  </a:cubicBezTo>
                  <a:cubicBezTo>
                    <a:pt x="248" y="14"/>
                    <a:pt x="250" y="12"/>
                    <a:pt x="252" y="12"/>
                  </a:cubicBezTo>
                  <a:cubicBezTo>
                    <a:pt x="253" y="12"/>
                    <a:pt x="253" y="12"/>
                    <a:pt x="254" y="12"/>
                  </a:cubicBezTo>
                  <a:cubicBezTo>
                    <a:pt x="254" y="9"/>
                    <a:pt x="254" y="9"/>
                    <a:pt x="254" y="9"/>
                  </a:cubicBezTo>
                  <a:cubicBezTo>
                    <a:pt x="253" y="9"/>
                    <a:pt x="253" y="9"/>
                    <a:pt x="253" y="9"/>
                  </a:cubicBezTo>
                  <a:cubicBezTo>
                    <a:pt x="250" y="9"/>
                    <a:pt x="248" y="11"/>
                    <a:pt x="247" y="13"/>
                  </a:cubicBezTo>
                  <a:cubicBezTo>
                    <a:pt x="247" y="13"/>
                    <a:pt x="247" y="13"/>
                    <a:pt x="247" y="13"/>
                  </a:cubicBezTo>
                  <a:cubicBezTo>
                    <a:pt x="247" y="9"/>
                    <a:pt x="247" y="9"/>
                    <a:pt x="247" y="9"/>
                  </a:cubicBezTo>
                  <a:cubicBezTo>
                    <a:pt x="243" y="9"/>
                    <a:pt x="243" y="9"/>
                    <a:pt x="243" y="9"/>
                  </a:cubicBezTo>
                  <a:cubicBezTo>
                    <a:pt x="244" y="11"/>
                    <a:pt x="244" y="13"/>
                    <a:pt x="244" y="16"/>
                  </a:cubicBezTo>
                  <a:lnTo>
                    <a:pt x="244" y="29"/>
                  </a:lnTo>
                  <a:close/>
                  <a:moveTo>
                    <a:pt x="234" y="23"/>
                  </a:moveTo>
                  <a:cubicBezTo>
                    <a:pt x="234" y="23"/>
                    <a:pt x="234" y="23"/>
                    <a:pt x="234" y="24"/>
                  </a:cubicBezTo>
                  <a:cubicBezTo>
                    <a:pt x="233" y="25"/>
                    <a:pt x="232" y="27"/>
                    <a:pt x="229" y="27"/>
                  </a:cubicBezTo>
                  <a:cubicBezTo>
                    <a:pt x="227" y="27"/>
                    <a:pt x="226" y="26"/>
                    <a:pt x="226" y="24"/>
                  </a:cubicBezTo>
                  <a:cubicBezTo>
                    <a:pt x="226" y="20"/>
                    <a:pt x="230" y="19"/>
                    <a:pt x="234" y="19"/>
                  </a:cubicBezTo>
                  <a:lnTo>
                    <a:pt x="234" y="23"/>
                  </a:lnTo>
                  <a:close/>
                  <a:moveTo>
                    <a:pt x="238" y="17"/>
                  </a:moveTo>
                  <a:cubicBezTo>
                    <a:pt x="238" y="13"/>
                    <a:pt x="236" y="9"/>
                    <a:pt x="230" y="9"/>
                  </a:cubicBezTo>
                  <a:cubicBezTo>
                    <a:pt x="228" y="9"/>
                    <a:pt x="225" y="10"/>
                    <a:pt x="223" y="11"/>
                  </a:cubicBezTo>
                  <a:cubicBezTo>
                    <a:pt x="224" y="13"/>
                    <a:pt x="224" y="13"/>
                    <a:pt x="224" y="13"/>
                  </a:cubicBezTo>
                  <a:cubicBezTo>
                    <a:pt x="226" y="12"/>
                    <a:pt x="228" y="12"/>
                    <a:pt x="230" y="12"/>
                  </a:cubicBezTo>
                  <a:cubicBezTo>
                    <a:pt x="234" y="11"/>
                    <a:pt x="234" y="15"/>
                    <a:pt x="234" y="16"/>
                  </a:cubicBezTo>
                  <a:cubicBezTo>
                    <a:pt x="234" y="17"/>
                    <a:pt x="234" y="17"/>
                    <a:pt x="234" y="17"/>
                  </a:cubicBezTo>
                  <a:cubicBezTo>
                    <a:pt x="226" y="16"/>
                    <a:pt x="222" y="19"/>
                    <a:pt x="222" y="24"/>
                  </a:cubicBezTo>
                  <a:cubicBezTo>
                    <a:pt x="222" y="27"/>
                    <a:pt x="224" y="30"/>
                    <a:pt x="228" y="30"/>
                  </a:cubicBezTo>
                  <a:cubicBezTo>
                    <a:pt x="231" y="30"/>
                    <a:pt x="233" y="28"/>
                    <a:pt x="234" y="27"/>
                  </a:cubicBezTo>
                  <a:cubicBezTo>
                    <a:pt x="234" y="27"/>
                    <a:pt x="234" y="27"/>
                    <a:pt x="234" y="27"/>
                  </a:cubicBezTo>
                  <a:cubicBezTo>
                    <a:pt x="235" y="29"/>
                    <a:pt x="235" y="29"/>
                    <a:pt x="235" y="29"/>
                  </a:cubicBezTo>
                  <a:cubicBezTo>
                    <a:pt x="238" y="29"/>
                    <a:pt x="238" y="29"/>
                    <a:pt x="238" y="29"/>
                  </a:cubicBezTo>
                  <a:cubicBezTo>
                    <a:pt x="238" y="28"/>
                    <a:pt x="238" y="26"/>
                    <a:pt x="238" y="25"/>
                  </a:cubicBezTo>
                  <a:lnTo>
                    <a:pt x="238" y="17"/>
                  </a:lnTo>
                  <a:close/>
                  <a:moveTo>
                    <a:pt x="214" y="21"/>
                  </a:moveTo>
                  <a:cubicBezTo>
                    <a:pt x="214" y="21"/>
                    <a:pt x="214" y="22"/>
                    <a:pt x="214" y="22"/>
                  </a:cubicBezTo>
                  <a:cubicBezTo>
                    <a:pt x="213" y="25"/>
                    <a:pt x="211" y="27"/>
                    <a:pt x="208" y="27"/>
                  </a:cubicBezTo>
                  <a:cubicBezTo>
                    <a:pt x="205" y="27"/>
                    <a:pt x="202" y="23"/>
                    <a:pt x="202" y="19"/>
                  </a:cubicBezTo>
                  <a:cubicBezTo>
                    <a:pt x="202" y="15"/>
                    <a:pt x="205" y="12"/>
                    <a:pt x="209" y="12"/>
                  </a:cubicBezTo>
                  <a:cubicBezTo>
                    <a:pt x="211" y="12"/>
                    <a:pt x="213" y="14"/>
                    <a:pt x="214" y="16"/>
                  </a:cubicBezTo>
                  <a:cubicBezTo>
                    <a:pt x="214" y="16"/>
                    <a:pt x="214" y="17"/>
                    <a:pt x="214" y="17"/>
                  </a:cubicBezTo>
                  <a:lnTo>
                    <a:pt x="214" y="21"/>
                  </a:lnTo>
                  <a:close/>
                  <a:moveTo>
                    <a:pt x="214" y="0"/>
                  </a:moveTo>
                  <a:cubicBezTo>
                    <a:pt x="214" y="12"/>
                    <a:pt x="214" y="12"/>
                    <a:pt x="214" y="12"/>
                  </a:cubicBezTo>
                  <a:cubicBezTo>
                    <a:pt x="214" y="12"/>
                    <a:pt x="214" y="12"/>
                    <a:pt x="214" y="12"/>
                  </a:cubicBezTo>
                  <a:cubicBezTo>
                    <a:pt x="213" y="10"/>
                    <a:pt x="211" y="9"/>
                    <a:pt x="208" y="9"/>
                  </a:cubicBezTo>
                  <a:cubicBezTo>
                    <a:pt x="203" y="9"/>
                    <a:pt x="199" y="13"/>
                    <a:pt x="199" y="20"/>
                  </a:cubicBezTo>
                  <a:cubicBezTo>
                    <a:pt x="199" y="26"/>
                    <a:pt x="203" y="30"/>
                    <a:pt x="207" y="30"/>
                  </a:cubicBezTo>
                  <a:cubicBezTo>
                    <a:pt x="211" y="30"/>
                    <a:pt x="213" y="28"/>
                    <a:pt x="214" y="26"/>
                  </a:cubicBezTo>
                  <a:cubicBezTo>
                    <a:pt x="214" y="26"/>
                    <a:pt x="214" y="26"/>
                    <a:pt x="214" y="26"/>
                  </a:cubicBezTo>
                  <a:cubicBezTo>
                    <a:pt x="214" y="29"/>
                    <a:pt x="214" y="29"/>
                    <a:pt x="214" y="29"/>
                  </a:cubicBezTo>
                  <a:cubicBezTo>
                    <a:pt x="218" y="29"/>
                    <a:pt x="218" y="29"/>
                    <a:pt x="218" y="29"/>
                  </a:cubicBezTo>
                  <a:cubicBezTo>
                    <a:pt x="218" y="28"/>
                    <a:pt x="218" y="26"/>
                    <a:pt x="218" y="24"/>
                  </a:cubicBezTo>
                  <a:cubicBezTo>
                    <a:pt x="218" y="0"/>
                    <a:pt x="218" y="0"/>
                    <a:pt x="218" y="0"/>
                  </a:cubicBezTo>
                  <a:lnTo>
                    <a:pt x="214" y="0"/>
                  </a:lnTo>
                  <a:close/>
                  <a:moveTo>
                    <a:pt x="177" y="29"/>
                  </a:moveTo>
                  <a:cubicBezTo>
                    <a:pt x="181" y="29"/>
                    <a:pt x="181" y="29"/>
                    <a:pt x="181" y="29"/>
                  </a:cubicBezTo>
                  <a:cubicBezTo>
                    <a:pt x="181" y="17"/>
                    <a:pt x="181" y="17"/>
                    <a:pt x="181" y="17"/>
                  </a:cubicBezTo>
                  <a:cubicBezTo>
                    <a:pt x="181" y="17"/>
                    <a:pt x="181" y="16"/>
                    <a:pt x="181" y="16"/>
                  </a:cubicBezTo>
                  <a:cubicBezTo>
                    <a:pt x="182" y="14"/>
                    <a:pt x="184" y="12"/>
                    <a:pt x="186" y="12"/>
                  </a:cubicBezTo>
                  <a:cubicBezTo>
                    <a:pt x="189" y="12"/>
                    <a:pt x="191" y="15"/>
                    <a:pt x="191" y="18"/>
                  </a:cubicBezTo>
                  <a:cubicBezTo>
                    <a:pt x="191" y="29"/>
                    <a:pt x="191" y="29"/>
                    <a:pt x="191" y="29"/>
                  </a:cubicBezTo>
                  <a:cubicBezTo>
                    <a:pt x="194" y="29"/>
                    <a:pt x="194" y="29"/>
                    <a:pt x="194" y="29"/>
                  </a:cubicBezTo>
                  <a:cubicBezTo>
                    <a:pt x="194" y="17"/>
                    <a:pt x="194" y="17"/>
                    <a:pt x="194" y="17"/>
                  </a:cubicBezTo>
                  <a:cubicBezTo>
                    <a:pt x="194" y="10"/>
                    <a:pt x="190" y="9"/>
                    <a:pt x="187" y="9"/>
                  </a:cubicBezTo>
                  <a:cubicBezTo>
                    <a:pt x="184" y="9"/>
                    <a:pt x="182" y="11"/>
                    <a:pt x="181" y="13"/>
                  </a:cubicBezTo>
                  <a:cubicBezTo>
                    <a:pt x="180" y="13"/>
                    <a:pt x="180" y="13"/>
                    <a:pt x="180" y="13"/>
                  </a:cubicBezTo>
                  <a:cubicBezTo>
                    <a:pt x="180" y="9"/>
                    <a:pt x="180" y="9"/>
                    <a:pt x="180" y="9"/>
                  </a:cubicBezTo>
                  <a:cubicBezTo>
                    <a:pt x="177" y="9"/>
                    <a:pt x="177" y="9"/>
                    <a:pt x="177" y="9"/>
                  </a:cubicBezTo>
                  <a:cubicBezTo>
                    <a:pt x="177" y="11"/>
                    <a:pt x="177" y="13"/>
                    <a:pt x="177" y="15"/>
                  </a:cubicBezTo>
                  <a:lnTo>
                    <a:pt x="177" y="29"/>
                  </a:lnTo>
                  <a:close/>
                  <a:moveTo>
                    <a:pt x="168" y="23"/>
                  </a:moveTo>
                  <a:cubicBezTo>
                    <a:pt x="168" y="23"/>
                    <a:pt x="168" y="23"/>
                    <a:pt x="168" y="24"/>
                  </a:cubicBezTo>
                  <a:cubicBezTo>
                    <a:pt x="167" y="25"/>
                    <a:pt x="165" y="27"/>
                    <a:pt x="163" y="27"/>
                  </a:cubicBezTo>
                  <a:cubicBezTo>
                    <a:pt x="161" y="27"/>
                    <a:pt x="159" y="26"/>
                    <a:pt x="159" y="24"/>
                  </a:cubicBezTo>
                  <a:cubicBezTo>
                    <a:pt x="159" y="20"/>
                    <a:pt x="164" y="19"/>
                    <a:pt x="168" y="19"/>
                  </a:cubicBezTo>
                  <a:lnTo>
                    <a:pt x="168" y="23"/>
                  </a:lnTo>
                  <a:close/>
                  <a:moveTo>
                    <a:pt x="171" y="17"/>
                  </a:moveTo>
                  <a:cubicBezTo>
                    <a:pt x="171" y="13"/>
                    <a:pt x="170" y="9"/>
                    <a:pt x="164" y="9"/>
                  </a:cubicBezTo>
                  <a:cubicBezTo>
                    <a:pt x="161" y="9"/>
                    <a:pt x="159" y="10"/>
                    <a:pt x="157" y="11"/>
                  </a:cubicBezTo>
                  <a:cubicBezTo>
                    <a:pt x="158" y="13"/>
                    <a:pt x="158" y="13"/>
                    <a:pt x="158" y="13"/>
                  </a:cubicBezTo>
                  <a:cubicBezTo>
                    <a:pt x="159" y="12"/>
                    <a:pt x="161" y="12"/>
                    <a:pt x="163" y="12"/>
                  </a:cubicBezTo>
                  <a:cubicBezTo>
                    <a:pt x="167" y="11"/>
                    <a:pt x="168" y="15"/>
                    <a:pt x="168" y="16"/>
                  </a:cubicBezTo>
                  <a:cubicBezTo>
                    <a:pt x="168" y="17"/>
                    <a:pt x="168" y="17"/>
                    <a:pt x="168" y="17"/>
                  </a:cubicBezTo>
                  <a:cubicBezTo>
                    <a:pt x="160" y="16"/>
                    <a:pt x="156" y="19"/>
                    <a:pt x="156" y="24"/>
                  </a:cubicBezTo>
                  <a:cubicBezTo>
                    <a:pt x="156" y="27"/>
                    <a:pt x="158" y="30"/>
                    <a:pt x="162" y="30"/>
                  </a:cubicBezTo>
                  <a:cubicBezTo>
                    <a:pt x="165" y="30"/>
                    <a:pt x="167" y="28"/>
                    <a:pt x="168" y="27"/>
                  </a:cubicBezTo>
                  <a:cubicBezTo>
                    <a:pt x="168" y="27"/>
                    <a:pt x="168" y="27"/>
                    <a:pt x="168" y="27"/>
                  </a:cubicBezTo>
                  <a:cubicBezTo>
                    <a:pt x="168" y="29"/>
                    <a:pt x="168" y="29"/>
                    <a:pt x="168" y="29"/>
                  </a:cubicBezTo>
                  <a:cubicBezTo>
                    <a:pt x="172" y="29"/>
                    <a:pt x="172" y="29"/>
                    <a:pt x="172" y="29"/>
                  </a:cubicBezTo>
                  <a:cubicBezTo>
                    <a:pt x="171" y="28"/>
                    <a:pt x="171" y="26"/>
                    <a:pt x="171" y="25"/>
                  </a:cubicBezTo>
                  <a:lnTo>
                    <a:pt x="171" y="17"/>
                  </a:lnTo>
                  <a:close/>
                  <a:moveTo>
                    <a:pt x="144" y="5"/>
                  </a:moveTo>
                  <a:cubicBezTo>
                    <a:pt x="144" y="9"/>
                    <a:pt x="144" y="9"/>
                    <a:pt x="144" y="9"/>
                  </a:cubicBezTo>
                  <a:cubicBezTo>
                    <a:pt x="141" y="9"/>
                    <a:pt x="141" y="9"/>
                    <a:pt x="141" y="9"/>
                  </a:cubicBezTo>
                  <a:cubicBezTo>
                    <a:pt x="141" y="12"/>
                    <a:pt x="141" y="12"/>
                    <a:pt x="141" y="12"/>
                  </a:cubicBezTo>
                  <a:cubicBezTo>
                    <a:pt x="144" y="12"/>
                    <a:pt x="144" y="12"/>
                    <a:pt x="144" y="12"/>
                  </a:cubicBezTo>
                  <a:cubicBezTo>
                    <a:pt x="144" y="23"/>
                    <a:pt x="144" y="23"/>
                    <a:pt x="144" y="23"/>
                  </a:cubicBezTo>
                  <a:cubicBezTo>
                    <a:pt x="144" y="25"/>
                    <a:pt x="145" y="27"/>
                    <a:pt x="146" y="28"/>
                  </a:cubicBezTo>
                  <a:cubicBezTo>
                    <a:pt x="147" y="29"/>
                    <a:pt x="148" y="30"/>
                    <a:pt x="150" y="30"/>
                  </a:cubicBezTo>
                  <a:cubicBezTo>
                    <a:pt x="151" y="30"/>
                    <a:pt x="152" y="30"/>
                    <a:pt x="153" y="29"/>
                  </a:cubicBezTo>
                  <a:cubicBezTo>
                    <a:pt x="153" y="27"/>
                    <a:pt x="153" y="27"/>
                    <a:pt x="153" y="27"/>
                  </a:cubicBezTo>
                  <a:cubicBezTo>
                    <a:pt x="152" y="27"/>
                    <a:pt x="152" y="27"/>
                    <a:pt x="151" y="27"/>
                  </a:cubicBezTo>
                  <a:cubicBezTo>
                    <a:pt x="149" y="27"/>
                    <a:pt x="148" y="25"/>
                    <a:pt x="148" y="23"/>
                  </a:cubicBezTo>
                  <a:cubicBezTo>
                    <a:pt x="148" y="12"/>
                    <a:pt x="148" y="12"/>
                    <a:pt x="148" y="12"/>
                  </a:cubicBezTo>
                  <a:cubicBezTo>
                    <a:pt x="153" y="12"/>
                    <a:pt x="153" y="12"/>
                    <a:pt x="153" y="12"/>
                  </a:cubicBezTo>
                  <a:cubicBezTo>
                    <a:pt x="153" y="9"/>
                    <a:pt x="153" y="9"/>
                    <a:pt x="153" y="9"/>
                  </a:cubicBezTo>
                  <a:cubicBezTo>
                    <a:pt x="148" y="9"/>
                    <a:pt x="148" y="9"/>
                    <a:pt x="148" y="9"/>
                  </a:cubicBezTo>
                  <a:cubicBezTo>
                    <a:pt x="148" y="4"/>
                    <a:pt x="148" y="4"/>
                    <a:pt x="148" y="4"/>
                  </a:cubicBezTo>
                  <a:lnTo>
                    <a:pt x="144" y="5"/>
                  </a:lnTo>
                  <a:close/>
                  <a:moveTo>
                    <a:pt x="122" y="28"/>
                  </a:moveTo>
                  <a:cubicBezTo>
                    <a:pt x="123" y="29"/>
                    <a:pt x="126" y="30"/>
                    <a:pt x="129" y="30"/>
                  </a:cubicBezTo>
                  <a:cubicBezTo>
                    <a:pt x="136" y="30"/>
                    <a:pt x="139" y="26"/>
                    <a:pt x="139" y="22"/>
                  </a:cubicBezTo>
                  <a:cubicBezTo>
                    <a:pt x="139" y="18"/>
                    <a:pt x="136" y="15"/>
                    <a:pt x="132" y="13"/>
                  </a:cubicBezTo>
                  <a:cubicBezTo>
                    <a:pt x="128" y="12"/>
                    <a:pt x="126" y="11"/>
                    <a:pt x="126" y="8"/>
                  </a:cubicBezTo>
                  <a:cubicBezTo>
                    <a:pt x="126" y="6"/>
                    <a:pt x="128" y="4"/>
                    <a:pt x="131" y="4"/>
                  </a:cubicBezTo>
                  <a:cubicBezTo>
                    <a:pt x="134" y="4"/>
                    <a:pt x="136" y="5"/>
                    <a:pt x="137" y="5"/>
                  </a:cubicBezTo>
                  <a:cubicBezTo>
                    <a:pt x="138" y="2"/>
                    <a:pt x="138" y="2"/>
                    <a:pt x="138" y="2"/>
                  </a:cubicBezTo>
                  <a:cubicBezTo>
                    <a:pt x="136" y="2"/>
                    <a:pt x="134" y="1"/>
                    <a:pt x="131" y="1"/>
                  </a:cubicBezTo>
                  <a:cubicBezTo>
                    <a:pt x="126" y="1"/>
                    <a:pt x="122" y="4"/>
                    <a:pt x="122" y="8"/>
                  </a:cubicBezTo>
                  <a:cubicBezTo>
                    <a:pt x="122" y="12"/>
                    <a:pt x="125" y="15"/>
                    <a:pt x="130" y="16"/>
                  </a:cubicBezTo>
                  <a:cubicBezTo>
                    <a:pt x="134" y="18"/>
                    <a:pt x="135" y="19"/>
                    <a:pt x="135" y="22"/>
                  </a:cubicBezTo>
                  <a:cubicBezTo>
                    <a:pt x="135" y="25"/>
                    <a:pt x="133" y="27"/>
                    <a:pt x="129" y="27"/>
                  </a:cubicBezTo>
                  <a:cubicBezTo>
                    <a:pt x="127" y="27"/>
                    <a:pt x="124" y="26"/>
                    <a:pt x="123" y="25"/>
                  </a:cubicBezTo>
                  <a:lnTo>
                    <a:pt x="122" y="28"/>
                  </a:lnTo>
                  <a:close/>
                  <a:moveTo>
                    <a:pt x="105" y="29"/>
                  </a:moveTo>
                  <a:cubicBezTo>
                    <a:pt x="108" y="29"/>
                    <a:pt x="108" y="29"/>
                    <a:pt x="108" y="29"/>
                  </a:cubicBezTo>
                  <a:cubicBezTo>
                    <a:pt x="108" y="0"/>
                    <a:pt x="108" y="0"/>
                    <a:pt x="108" y="0"/>
                  </a:cubicBezTo>
                  <a:cubicBezTo>
                    <a:pt x="105" y="0"/>
                    <a:pt x="105" y="0"/>
                    <a:pt x="105" y="0"/>
                  </a:cubicBezTo>
                  <a:lnTo>
                    <a:pt x="105" y="29"/>
                  </a:lnTo>
                  <a:close/>
                  <a:moveTo>
                    <a:pt x="95" y="23"/>
                  </a:moveTo>
                  <a:cubicBezTo>
                    <a:pt x="95" y="23"/>
                    <a:pt x="95" y="23"/>
                    <a:pt x="95" y="24"/>
                  </a:cubicBezTo>
                  <a:cubicBezTo>
                    <a:pt x="94" y="25"/>
                    <a:pt x="93" y="27"/>
                    <a:pt x="90" y="27"/>
                  </a:cubicBezTo>
                  <a:cubicBezTo>
                    <a:pt x="88" y="27"/>
                    <a:pt x="87" y="26"/>
                    <a:pt x="87" y="24"/>
                  </a:cubicBezTo>
                  <a:cubicBezTo>
                    <a:pt x="87" y="20"/>
                    <a:pt x="91" y="19"/>
                    <a:pt x="95" y="19"/>
                  </a:cubicBezTo>
                  <a:lnTo>
                    <a:pt x="95" y="23"/>
                  </a:lnTo>
                  <a:close/>
                  <a:moveTo>
                    <a:pt x="99" y="17"/>
                  </a:moveTo>
                  <a:cubicBezTo>
                    <a:pt x="99" y="13"/>
                    <a:pt x="97" y="9"/>
                    <a:pt x="91" y="9"/>
                  </a:cubicBezTo>
                  <a:cubicBezTo>
                    <a:pt x="88" y="9"/>
                    <a:pt x="86" y="10"/>
                    <a:pt x="84" y="11"/>
                  </a:cubicBezTo>
                  <a:cubicBezTo>
                    <a:pt x="85" y="13"/>
                    <a:pt x="85" y="13"/>
                    <a:pt x="85" y="13"/>
                  </a:cubicBezTo>
                  <a:cubicBezTo>
                    <a:pt x="87" y="12"/>
                    <a:pt x="89" y="12"/>
                    <a:pt x="90" y="12"/>
                  </a:cubicBezTo>
                  <a:cubicBezTo>
                    <a:pt x="95" y="11"/>
                    <a:pt x="95" y="15"/>
                    <a:pt x="95" y="16"/>
                  </a:cubicBezTo>
                  <a:cubicBezTo>
                    <a:pt x="95" y="17"/>
                    <a:pt x="95" y="17"/>
                    <a:pt x="95" y="17"/>
                  </a:cubicBezTo>
                  <a:cubicBezTo>
                    <a:pt x="87" y="16"/>
                    <a:pt x="83" y="19"/>
                    <a:pt x="83" y="24"/>
                  </a:cubicBezTo>
                  <a:cubicBezTo>
                    <a:pt x="83" y="27"/>
                    <a:pt x="85" y="30"/>
                    <a:pt x="89" y="30"/>
                  </a:cubicBezTo>
                  <a:cubicBezTo>
                    <a:pt x="92" y="30"/>
                    <a:pt x="94" y="28"/>
                    <a:pt x="95" y="27"/>
                  </a:cubicBezTo>
                  <a:cubicBezTo>
                    <a:pt x="95" y="27"/>
                    <a:pt x="95" y="27"/>
                    <a:pt x="95" y="27"/>
                  </a:cubicBezTo>
                  <a:cubicBezTo>
                    <a:pt x="96" y="29"/>
                    <a:pt x="96" y="29"/>
                    <a:pt x="96" y="29"/>
                  </a:cubicBezTo>
                  <a:cubicBezTo>
                    <a:pt x="99" y="29"/>
                    <a:pt x="99" y="29"/>
                    <a:pt x="99" y="29"/>
                  </a:cubicBezTo>
                  <a:cubicBezTo>
                    <a:pt x="99" y="28"/>
                    <a:pt x="99" y="26"/>
                    <a:pt x="99" y="25"/>
                  </a:cubicBezTo>
                  <a:lnTo>
                    <a:pt x="99" y="17"/>
                  </a:lnTo>
                  <a:close/>
                  <a:moveTo>
                    <a:pt x="64" y="18"/>
                  </a:moveTo>
                  <a:cubicBezTo>
                    <a:pt x="64" y="17"/>
                    <a:pt x="65" y="17"/>
                    <a:pt x="65" y="16"/>
                  </a:cubicBezTo>
                  <a:cubicBezTo>
                    <a:pt x="65" y="13"/>
                    <a:pt x="68" y="12"/>
                    <a:pt x="70" y="12"/>
                  </a:cubicBezTo>
                  <a:cubicBezTo>
                    <a:pt x="74" y="12"/>
                    <a:pt x="76" y="15"/>
                    <a:pt x="76" y="19"/>
                  </a:cubicBezTo>
                  <a:cubicBezTo>
                    <a:pt x="76" y="24"/>
                    <a:pt x="74" y="27"/>
                    <a:pt x="70" y="27"/>
                  </a:cubicBezTo>
                  <a:cubicBezTo>
                    <a:pt x="67" y="27"/>
                    <a:pt x="65" y="25"/>
                    <a:pt x="65" y="23"/>
                  </a:cubicBezTo>
                  <a:cubicBezTo>
                    <a:pt x="65" y="22"/>
                    <a:pt x="64" y="22"/>
                    <a:pt x="64" y="21"/>
                  </a:cubicBezTo>
                  <a:lnTo>
                    <a:pt x="64" y="18"/>
                  </a:lnTo>
                  <a:close/>
                  <a:moveTo>
                    <a:pt x="61" y="24"/>
                  </a:moveTo>
                  <a:cubicBezTo>
                    <a:pt x="61" y="26"/>
                    <a:pt x="61" y="28"/>
                    <a:pt x="61" y="29"/>
                  </a:cubicBezTo>
                  <a:cubicBezTo>
                    <a:pt x="64" y="29"/>
                    <a:pt x="64" y="29"/>
                    <a:pt x="64" y="29"/>
                  </a:cubicBezTo>
                  <a:cubicBezTo>
                    <a:pt x="64" y="26"/>
                    <a:pt x="64" y="26"/>
                    <a:pt x="64" y="26"/>
                  </a:cubicBezTo>
                  <a:cubicBezTo>
                    <a:pt x="64" y="26"/>
                    <a:pt x="64" y="26"/>
                    <a:pt x="64" y="26"/>
                  </a:cubicBezTo>
                  <a:cubicBezTo>
                    <a:pt x="66" y="29"/>
                    <a:pt x="68" y="30"/>
                    <a:pt x="71" y="30"/>
                  </a:cubicBezTo>
                  <a:cubicBezTo>
                    <a:pt x="75" y="30"/>
                    <a:pt x="80" y="26"/>
                    <a:pt x="80" y="19"/>
                  </a:cubicBezTo>
                  <a:cubicBezTo>
                    <a:pt x="80" y="13"/>
                    <a:pt x="76" y="9"/>
                    <a:pt x="71" y="9"/>
                  </a:cubicBezTo>
                  <a:cubicBezTo>
                    <a:pt x="68" y="9"/>
                    <a:pt x="66" y="10"/>
                    <a:pt x="65" y="12"/>
                  </a:cubicBezTo>
                  <a:cubicBezTo>
                    <a:pt x="64" y="12"/>
                    <a:pt x="64" y="12"/>
                    <a:pt x="64" y="12"/>
                  </a:cubicBezTo>
                  <a:cubicBezTo>
                    <a:pt x="64" y="0"/>
                    <a:pt x="64" y="0"/>
                    <a:pt x="64" y="0"/>
                  </a:cubicBezTo>
                  <a:cubicBezTo>
                    <a:pt x="61" y="0"/>
                    <a:pt x="61" y="0"/>
                    <a:pt x="61" y="0"/>
                  </a:cubicBezTo>
                  <a:lnTo>
                    <a:pt x="61" y="24"/>
                  </a:lnTo>
                  <a:close/>
                  <a:moveTo>
                    <a:pt x="47" y="12"/>
                  </a:moveTo>
                  <a:cubicBezTo>
                    <a:pt x="51" y="12"/>
                    <a:pt x="53" y="16"/>
                    <a:pt x="53" y="19"/>
                  </a:cubicBezTo>
                  <a:cubicBezTo>
                    <a:pt x="53" y="24"/>
                    <a:pt x="50" y="27"/>
                    <a:pt x="46" y="27"/>
                  </a:cubicBezTo>
                  <a:cubicBezTo>
                    <a:pt x="43" y="27"/>
                    <a:pt x="40" y="24"/>
                    <a:pt x="40" y="19"/>
                  </a:cubicBezTo>
                  <a:cubicBezTo>
                    <a:pt x="40" y="16"/>
                    <a:pt x="42" y="12"/>
                    <a:pt x="47" y="12"/>
                  </a:cubicBezTo>
                  <a:moveTo>
                    <a:pt x="47" y="9"/>
                  </a:moveTo>
                  <a:cubicBezTo>
                    <a:pt x="41" y="9"/>
                    <a:pt x="37" y="13"/>
                    <a:pt x="37" y="19"/>
                  </a:cubicBezTo>
                  <a:cubicBezTo>
                    <a:pt x="37" y="26"/>
                    <a:pt x="41" y="30"/>
                    <a:pt x="46" y="30"/>
                  </a:cubicBezTo>
                  <a:cubicBezTo>
                    <a:pt x="51" y="30"/>
                    <a:pt x="56" y="27"/>
                    <a:pt x="56" y="19"/>
                  </a:cubicBezTo>
                  <a:cubicBezTo>
                    <a:pt x="56" y="13"/>
                    <a:pt x="52" y="9"/>
                    <a:pt x="47" y="9"/>
                  </a:cubicBezTo>
                  <a:moveTo>
                    <a:pt x="28" y="29"/>
                  </a:moveTo>
                  <a:cubicBezTo>
                    <a:pt x="32" y="29"/>
                    <a:pt x="32" y="29"/>
                    <a:pt x="32" y="29"/>
                  </a:cubicBezTo>
                  <a:cubicBezTo>
                    <a:pt x="32" y="0"/>
                    <a:pt x="32" y="0"/>
                    <a:pt x="32" y="0"/>
                  </a:cubicBezTo>
                  <a:cubicBezTo>
                    <a:pt x="28" y="0"/>
                    <a:pt x="28" y="0"/>
                    <a:pt x="28" y="0"/>
                  </a:cubicBezTo>
                  <a:lnTo>
                    <a:pt x="28" y="29"/>
                  </a:lnTo>
                  <a:close/>
                  <a:moveTo>
                    <a:pt x="23" y="15"/>
                  </a:moveTo>
                  <a:cubicBezTo>
                    <a:pt x="14" y="15"/>
                    <a:pt x="14" y="15"/>
                    <a:pt x="14" y="15"/>
                  </a:cubicBezTo>
                  <a:cubicBezTo>
                    <a:pt x="14" y="18"/>
                    <a:pt x="14" y="18"/>
                    <a:pt x="14" y="18"/>
                  </a:cubicBezTo>
                  <a:cubicBezTo>
                    <a:pt x="19" y="18"/>
                    <a:pt x="19" y="18"/>
                    <a:pt x="19" y="18"/>
                  </a:cubicBezTo>
                  <a:cubicBezTo>
                    <a:pt x="19" y="26"/>
                    <a:pt x="19" y="26"/>
                    <a:pt x="19" y="26"/>
                  </a:cubicBezTo>
                  <a:cubicBezTo>
                    <a:pt x="19" y="26"/>
                    <a:pt x="17" y="27"/>
                    <a:pt x="15" y="27"/>
                  </a:cubicBezTo>
                  <a:cubicBezTo>
                    <a:pt x="8" y="27"/>
                    <a:pt x="4" y="22"/>
                    <a:pt x="4" y="15"/>
                  </a:cubicBezTo>
                  <a:cubicBezTo>
                    <a:pt x="4" y="8"/>
                    <a:pt x="8" y="4"/>
                    <a:pt x="15" y="4"/>
                  </a:cubicBezTo>
                  <a:cubicBezTo>
                    <a:pt x="18" y="4"/>
                    <a:pt x="20" y="5"/>
                    <a:pt x="21" y="5"/>
                  </a:cubicBezTo>
                  <a:cubicBezTo>
                    <a:pt x="22" y="2"/>
                    <a:pt x="22" y="2"/>
                    <a:pt x="22" y="2"/>
                  </a:cubicBezTo>
                  <a:cubicBezTo>
                    <a:pt x="21" y="2"/>
                    <a:pt x="18" y="1"/>
                    <a:pt x="15" y="1"/>
                  </a:cubicBezTo>
                  <a:cubicBezTo>
                    <a:pt x="6" y="1"/>
                    <a:pt x="0" y="7"/>
                    <a:pt x="0" y="16"/>
                  </a:cubicBezTo>
                  <a:cubicBezTo>
                    <a:pt x="0" y="20"/>
                    <a:pt x="1" y="24"/>
                    <a:pt x="4" y="26"/>
                  </a:cubicBezTo>
                  <a:cubicBezTo>
                    <a:pt x="7" y="29"/>
                    <a:pt x="10" y="30"/>
                    <a:pt x="14" y="30"/>
                  </a:cubicBezTo>
                  <a:cubicBezTo>
                    <a:pt x="18" y="30"/>
                    <a:pt x="21" y="29"/>
                    <a:pt x="23" y="28"/>
                  </a:cubicBezTo>
                  <a:lnTo>
                    <a:pt x="23" y="15"/>
                  </a:lnTo>
                  <a:close/>
                </a:path>
              </a:pathLst>
            </a:custGeom>
            <a:solidFill>
              <a:srgbClr val="F97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78" name="Oval 19"/>
            <p:cNvSpPr>
              <a:spLocks noChangeArrowheads="1"/>
            </p:cNvSpPr>
            <p:nvPr/>
          </p:nvSpPr>
          <p:spPr bwMode="auto">
            <a:xfrm>
              <a:off x="2106613" y="6626225"/>
              <a:ext cx="15875" cy="15875"/>
            </a:xfrm>
            <a:prstGeom prst="ellipse">
              <a:avLst/>
            </a:prstGeom>
            <a:solidFill>
              <a:srgbClr val="F97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grpSp>
      <p:grpSp>
        <p:nvGrpSpPr>
          <p:cNvPr id="96" name="Gruppieren 95"/>
          <p:cNvGrpSpPr/>
          <p:nvPr userDrawn="1"/>
        </p:nvGrpSpPr>
        <p:grpSpPr>
          <a:xfrm>
            <a:off x="407988" y="407988"/>
            <a:ext cx="1219200" cy="693738"/>
            <a:chOff x="407988" y="407988"/>
            <a:chExt cx="1219200" cy="693738"/>
          </a:xfrm>
        </p:grpSpPr>
        <p:sp>
          <p:nvSpPr>
            <p:cNvPr id="97" name="Freeform 20"/>
            <p:cNvSpPr>
              <a:spLocks/>
            </p:cNvSpPr>
            <p:nvPr/>
          </p:nvSpPr>
          <p:spPr bwMode="auto">
            <a:xfrm>
              <a:off x="1068388" y="966788"/>
              <a:ext cx="84138" cy="103188"/>
            </a:xfrm>
            <a:custGeom>
              <a:avLst/>
              <a:gdLst>
                <a:gd name="T0" fmla="*/ 26 w 26"/>
                <a:gd name="T1" fmla="*/ 15 h 32"/>
                <a:gd name="T2" fmla="*/ 15 w 26"/>
                <a:gd name="T3" fmla="*/ 15 h 32"/>
                <a:gd name="T4" fmla="*/ 15 w 26"/>
                <a:gd name="T5" fmla="*/ 19 h 32"/>
                <a:gd name="T6" fmla="*/ 22 w 26"/>
                <a:gd name="T7" fmla="*/ 19 h 32"/>
                <a:gd name="T8" fmla="*/ 22 w 26"/>
                <a:gd name="T9" fmla="*/ 28 h 32"/>
                <a:gd name="T10" fmla="*/ 16 w 26"/>
                <a:gd name="T11" fmla="*/ 29 h 32"/>
                <a:gd name="T12" fmla="*/ 4 w 26"/>
                <a:gd name="T13" fmla="*/ 16 h 32"/>
                <a:gd name="T14" fmla="*/ 17 w 26"/>
                <a:gd name="T15" fmla="*/ 4 h 32"/>
                <a:gd name="T16" fmla="*/ 24 w 26"/>
                <a:gd name="T17" fmla="*/ 5 h 32"/>
                <a:gd name="T18" fmla="*/ 25 w 26"/>
                <a:gd name="T19" fmla="*/ 2 h 32"/>
                <a:gd name="T20" fmla="*/ 17 w 26"/>
                <a:gd name="T21" fmla="*/ 0 h 32"/>
                <a:gd name="T22" fmla="*/ 0 w 26"/>
                <a:gd name="T23" fmla="*/ 16 h 32"/>
                <a:gd name="T24" fmla="*/ 4 w 26"/>
                <a:gd name="T25" fmla="*/ 28 h 32"/>
                <a:gd name="T26" fmla="*/ 16 w 26"/>
                <a:gd name="T27" fmla="*/ 32 h 32"/>
                <a:gd name="T28" fmla="*/ 26 w 26"/>
                <a:gd name="T29" fmla="*/ 31 h 32"/>
                <a:gd name="T30" fmla="*/ 26 w 26"/>
                <a:gd name="T31" fmla="*/ 1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32">
                  <a:moveTo>
                    <a:pt x="26" y="15"/>
                  </a:moveTo>
                  <a:cubicBezTo>
                    <a:pt x="15" y="15"/>
                    <a:pt x="15" y="15"/>
                    <a:pt x="15" y="15"/>
                  </a:cubicBezTo>
                  <a:cubicBezTo>
                    <a:pt x="15" y="19"/>
                    <a:pt x="15" y="19"/>
                    <a:pt x="15" y="19"/>
                  </a:cubicBezTo>
                  <a:cubicBezTo>
                    <a:pt x="22" y="19"/>
                    <a:pt x="22" y="19"/>
                    <a:pt x="22" y="19"/>
                  </a:cubicBezTo>
                  <a:cubicBezTo>
                    <a:pt x="22" y="28"/>
                    <a:pt x="22" y="28"/>
                    <a:pt x="22" y="28"/>
                  </a:cubicBezTo>
                  <a:cubicBezTo>
                    <a:pt x="21" y="29"/>
                    <a:pt x="19" y="29"/>
                    <a:pt x="16" y="29"/>
                  </a:cubicBezTo>
                  <a:cubicBezTo>
                    <a:pt x="9" y="29"/>
                    <a:pt x="4" y="24"/>
                    <a:pt x="4" y="16"/>
                  </a:cubicBezTo>
                  <a:cubicBezTo>
                    <a:pt x="4" y="8"/>
                    <a:pt x="9" y="4"/>
                    <a:pt x="17" y="4"/>
                  </a:cubicBezTo>
                  <a:cubicBezTo>
                    <a:pt x="20" y="4"/>
                    <a:pt x="22" y="4"/>
                    <a:pt x="24" y="5"/>
                  </a:cubicBezTo>
                  <a:cubicBezTo>
                    <a:pt x="25" y="2"/>
                    <a:pt x="25" y="2"/>
                    <a:pt x="25" y="2"/>
                  </a:cubicBezTo>
                  <a:cubicBezTo>
                    <a:pt x="23" y="1"/>
                    <a:pt x="20" y="0"/>
                    <a:pt x="17" y="0"/>
                  </a:cubicBezTo>
                  <a:cubicBezTo>
                    <a:pt x="6" y="0"/>
                    <a:pt x="0" y="7"/>
                    <a:pt x="0" y="16"/>
                  </a:cubicBezTo>
                  <a:cubicBezTo>
                    <a:pt x="0" y="21"/>
                    <a:pt x="2" y="25"/>
                    <a:pt x="4" y="28"/>
                  </a:cubicBezTo>
                  <a:cubicBezTo>
                    <a:pt x="7" y="31"/>
                    <a:pt x="11" y="32"/>
                    <a:pt x="16" y="32"/>
                  </a:cubicBezTo>
                  <a:cubicBezTo>
                    <a:pt x="20" y="32"/>
                    <a:pt x="24" y="31"/>
                    <a:pt x="26" y="31"/>
                  </a:cubicBezTo>
                  <a:lnTo>
                    <a:pt x="26" y="15"/>
                  </a:lnTo>
                  <a:close/>
                </a:path>
              </a:pathLst>
            </a:custGeom>
            <a:solidFill>
              <a:srgbClr val="F97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98" name="Freeform 21"/>
            <p:cNvSpPr>
              <a:spLocks noEditPoints="1"/>
            </p:cNvSpPr>
            <p:nvPr/>
          </p:nvSpPr>
          <p:spPr bwMode="auto">
            <a:xfrm>
              <a:off x="1165225" y="995363"/>
              <a:ext cx="63500" cy="74613"/>
            </a:xfrm>
            <a:custGeom>
              <a:avLst/>
              <a:gdLst>
                <a:gd name="T0" fmla="*/ 4 w 20"/>
                <a:gd name="T1" fmla="*/ 9 h 23"/>
                <a:gd name="T2" fmla="*/ 11 w 20"/>
                <a:gd name="T3" fmla="*/ 3 h 23"/>
                <a:gd name="T4" fmla="*/ 16 w 20"/>
                <a:gd name="T5" fmla="*/ 9 h 23"/>
                <a:gd name="T6" fmla="*/ 4 w 20"/>
                <a:gd name="T7" fmla="*/ 9 h 23"/>
                <a:gd name="T8" fmla="*/ 20 w 20"/>
                <a:gd name="T9" fmla="*/ 12 h 23"/>
                <a:gd name="T10" fmla="*/ 20 w 20"/>
                <a:gd name="T11" fmla="*/ 10 h 23"/>
                <a:gd name="T12" fmla="*/ 11 w 20"/>
                <a:gd name="T13" fmla="*/ 0 h 23"/>
                <a:gd name="T14" fmla="*/ 0 w 20"/>
                <a:gd name="T15" fmla="*/ 12 h 23"/>
                <a:gd name="T16" fmla="*/ 11 w 20"/>
                <a:gd name="T17" fmla="*/ 23 h 23"/>
                <a:gd name="T18" fmla="*/ 19 w 20"/>
                <a:gd name="T19" fmla="*/ 22 h 23"/>
                <a:gd name="T20" fmla="*/ 18 w 20"/>
                <a:gd name="T21" fmla="*/ 19 h 23"/>
                <a:gd name="T22" fmla="*/ 12 w 20"/>
                <a:gd name="T23" fmla="*/ 20 h 23"/>
                <a:gd name="T24" fmla="*/ 4 w 20"/>
                <a:gd name="T25" fmla="*/ 12 h 23"/>
                <a:gd name="T26" fmla="*/ 20 w 20"/>
                <a:gd name="T27"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23">
                  <a:moveTo>
                    <a:pt x="4" y="9"/>
                  </a:moveTo>
                  <a:cubicBezTo>
                    <a:pt x="5" y="7"/>
                    <a:pt x="6" y="3"/>
                    <a:pt x="11" y="3"/>
                  </a:cubicBezTo>
                  <a:cubicBezTo>
                    <a:pt x="15" y="3"/>
                    <a:pt x="16" y="7"/>
                    <a:pt x="16" y="9"/>
                  </a:cubicBezTo>
                  <a:lnTo>
                    <a:pt x="4" y="9"/>
                  </a:lnTo>
                  <a:close/>
                  <a:moveTo>
                    <a:pt x="20" y="12"/>
                  </a:moveTo>
                  <a:cubicBezTo>
                    <a:pt x="20" y="12"/>
                    <a:pt x="20" y="11"/>
                    <a:pt x="20" y="10"/>
                  </a:cubicBezTo>
                  <a:cubicBezTo>
                    <a:pt x="20" y="6"/>
                    <a:pt x="18" y="0"/>
                    <a:pt x="11" y="0"/>
                  </a:cubicBezTo>
                  <a:cubicBezTo>
                    <a:pt x="4" y="0"/>
                    <a:pt x="0" y="5"/>
                    <a:pt x="0" y="12"/>
                  </a:cubicBezTo>
                  <a:cubicBezTo>
                    <a:pt x="0" y="19"/>
                    <a:pt x="5" y="23"/>
                    <a:pt x="11" y="23"/>
                  </a:cubicBezTo>
                  <a:cubicBezTo>
                    <a:pt x="15" y="23"/>
                    <a:pt x="17" y="23"/>
                    <a:pt x="19" y="22"/>
                  </a:cubicBezTo>
                  <a:cubicBezTo>
                    <a:pt x="18" y="19"/>
                    <a:pt x="18" y="19"/>
                    <a:pt x="18" y="19"/>
                  </a:cubicBezTo>
                  <a:cubicBezTo>
                    <a:pt x="17" y="20"/>
                    <a:pt x="15" y="20"/>
                    <a:pt x="12" y="20"/>
                  </a:cubicBezTo>
                  <a:cubicBezTo>
                    <a:pt x="8" y="20"/>
                    <a:pt x="4" y="18"/>
                    <a:pt x="4" y="12"/>
                  </a:cubicBezTo>
                  <a:lnTo>
                    <a:pt x="20" y="12"/>
                  </a:lnTo>
                  <a:close/>
                </a:path>
              </a:pathLst>
            </a:custGeom>
            <a:solidFill>
              <a:srgbClr val="F97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99" name="Freeform 22"/>
            <p:cNvSpPr>
              <a:spLocks/>
            </p:cNvSpPr>
            <p:nvPr/>
          </p:nvSpPr>
          <p:spPr bwMode="auto">
            <a:xfrm>
              <a:off x="1244600" y="995363"/>
              <a:ext cx="34925" cy="74613"/>
            </a:xfrm>
            <a:custGeom>
              <a:avLst/>
              <a:gdLst>
                <a:gd name="T0" fmla="*/ 0 w 11"/>
                <a:gd name="T1" fmla="*/ 23 h 23"/>
                <a:gd name="T2" fmla="*/ 4 w 11"/>
                <a:gd name="T3" fmla="*/ 23 h 23"/>
                <a:gd name="T4" fmla="*/ 4 w 11"/>
                <a:gd name="T5" fmla="*/ 11 h 23"/>
                <a:gd name="T6" fmla="*/ 4 w 11"/>
                <a:gd name="T7" fmla="*/ 9 h 23"/>
                <a:gd name="T8" fmla="*/ 10 w 11"/>
                <a:gd name="T9" fmla="*/ 4 h 23"/>
                <a:gd name="T10" fmla="*/ 11 w 11"/>
                <a:gd name="T11" fmla="*/ 4 h 23"/>
                <a:gd name="T12" fmla="*/ 11 w 11"/>
                <a:gd name="T13" fmla="*/ 0 h 23"/>
                <a:gd name="T14" fmla="*/ 10 w 11"/>
                <a:gd name="T15" fmla="*/ 0 h 23"/>
                <a:gd name="T16" fmla="*/ 4 w 11"/>
                <a:gd name="T17" fmla="*/ 5 h 23"/>
                <a:gd name="T18" fmla="*/ 4 w 11"/>
                <a:gd name="T19" fmla="*/ 5 h 23"/>
                <a:gd name="T20" fmla="*/ 4 w 11"/>
                <a:gd name="T21" fmla="*/ 0 h 23"/>
                <a:gd name="T22" fmla="*/ 0 w 11"/>
                <a:gd name="T23" fmla="*/ 0 h 23"/>
                <a:gd name="T24" fmla="*/ 0 w 11"/>
                <a:gd name="T25" fmla="*/ 7 h 23"/>
                <a:gd name="T26" fmla="*/ 0 w 11"/>
                <a:gd name="T2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 h="23">
                  <a:moveTo>
                    <a:pt x="0" y="23"/>
                  </a:moveTo>
                  <a:cubicBezTo>
                    <a:pt x="4" y="23"/>
                    <a:pt x="4" y="23"/>
                    <a:pt x="4" y="23"/>
                  </a:cubicBezTo>
                  <a:cubicBezTo>
                    <a:pt x="4" y="11"/>
                    <a:pt x="4" y="11"/>
                    <a:pt x="4" y="11"/>
                  </a:cubicBezTo>
                  <a:cubicBezTo>
                    <a:pt x="4" y="10"/>
                    <a:pt x="4" y="10"/>
                    <a:pt x="4" y="9"/>
                  </a:cubicBezTo>
                  <a:cubicBezTo>
                    <a:pt x="5" y="6"/>
                    <a:pt x="7" y="4"/>
                    <a:pt x="10" y="4"/>
                  </a:cubicBezTo>
                  <a:cubicBezTo>
                    <a:pt x="10" y="4"/>
                    <a:pt x="11" y="4"/>
                    <a:pt x="11" y="4"/>
                  </a:cubicBezTo>
                  <a:cubicBezTo>
                    <a:pt x="11" y="0"/>
                    <a:pt x="11" y="0"/>
                    <a:pt x="11" y="0"/>
                  </a:cubicBezTo>
                  <a:cubicBezTo>
                    <a:pt x="11" y="0"/>
                    <a:pt x="11" y="0"/>
                    <a:pt x="10" y="0"/>
                  </a:cubicBezTo>
                  <a:cubicBezTo>
                    <a:pt x="7" y="0"/>
                    <a:pt x="5" y="2"/>
                    <a:pt x="4" y="5"/>
                  </a:cubicBezTo>
                  <a:cubicBezTo>
                    <a:pt x="4" y="5"/>
                    <a:pt x="4" y="5"/>
                    <a:pt x="4" y="5"/>
                  </a:cubicBezTo>
                  <a:cubicBezTo>
                    <a:pt x="4" y="0"/>
                    <a:pt x="4" y="0"/>
                    <a:pt x="4" y="0"/>
                  </a:cubicBezTo>
                  <a:cubicBezTo>
                    <a:pt x="0" y="0"/>
                    <a:pt x="0" y="0"/>
                    <a:pt x="0" y="0"/>
                  </a:cubicBezTo>
                  <a:cubicBezTo>
                    <a:pt x="0" y="3"/>
                    <a:pt x="0" y="5"/>
                    <a:pt x="0" y="7"/>
                  </a:cubicBezTo>
                  <a:lnTo>
                    <a:pt x="0" y="23"/>
                  </a:lnTo>
                  <a:close/>
                </a:path>
              </a:pathLst>
            </a:custGeom>
            <a:solidFill>
              <a:srgbClr val="F97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100" name="Freeform 23"/>
            <p:cNvSpPr>
              <a:spLocks/>
            </p:cNvSpPr>
            <p:nvPr/>
          </p:nvSpPr>
          <p:spPr bwMode="auto">
            <a:xfrm>
              <a:off x="1292225" y="995363"/>
              <a:ext cx="104775" cy="74613"/>
            </a:xfrm>
            <a:custGeom>
              <a:avLst/>
              <a:gdLst>
                <a:gd name="T0" fmla="*/ 1 w 33"/>
                <a:gd name="T1" fmla="*/ 23 h 23"/>
                <a:gd name="T2" fmla="*/ 5 w 33"/>
                <a:gd name="T3" fmla="*/ 23 h 23"/>
                <a:gd name="T4" fmla="*/ 5 w 33"/>
                <a:gd name="T5" fmla="*/ 9 h 23"/>
                <a:gd name="T6" fmla="*/ 5 w 33"/>
                <a:gd name="T7" fmla="*/ 7 h 23"/>
                <a:gd name="T8" fmla="*/ 10 w 33"/>
                <a:gd name="T9" fmla="*/ 3 h 23"/>
                <a:gd name="T10" fmla="*/ 15 w 33"/>
                <a:gd name="T11" fmla="*/ 9 h 23"/>
                <a:gd name="T12" fmla="*/ 15 w 33"/>
                <a:gd name="T13" fmla="*/ 23 h 23"/>
                <a:gd name="T14" fmla="*/ 19 w 33"/>
                <a:gd name="T15" fmla="*/ 23 h 23"/>
                <a:gd name="T16" fmla="*/ 19 w 33"/>
                <a:gd name="T17" fmla="*/ 9 h 23"/>
                <a:gd name="T18" fmla="*/ 19 w 33"/>
                <a:gd name="T19" fmla="*/ 7 h 23"/>
                <a:gd name="T20" fmla="*/ 24 w 33"/>
                <a:gd name="T21" fmla="*/ 3 h 23"/>
                <a:gd name="T22" fmla="*/ 29 w 33"/>
                <a:gd name="T23" fmla="*/ 10 h 23"/>
                <a:gd name="T24" fmla="*/ 29 w 33"/>
                <a:gd name="T25" fmla="*/ 23 h 23"/>
                <a:gd name="T26" fmla="*/ 33 w 33"/>
                <a:gd name="T27" fmla="*/ 23 h 23"/>
                <a:gd name="T28" fmla="*/ 33 w 33"/>
                <a:gd name="T29" fmla="*/ 10 h 23"/>
                <a:gd name="T30" fmla="*/ 25 w 33"/>
                <a:gd name="T31" fmla="*/ 0 h 23"/>
                <a:gd name="T32" fmla="*/ 20 w 33"/>
                <a:gd name="T33" fmla="*/ 2 h 23"/>
                <a:gd name="T34" fmla="*/ 18 w 33"/>
                <a:gd name="T35" fmla="*/ 4 h 23"/>
                <a:gd name="T36" fmla="*/ 18 w 33"/>
                <a:gd name="T37" fmla="*/ 4 h 23"/>
                <a:gd name="T38" fmla="*/ 11 w 33"/>
                <a:gd name="T39" fmla="*/ 0 h 23"/>
                <a:gd name="T40" fmla="*/ 4 w 33"/>
                <a:gd name="T41" fmla="*/ 4 h 23"/>
                <a:gd name="T42" fmla="*/ 4 w 33"/>
                <a:gd name="T43" fmla="*/ 4 h 23"/>
                <a:gd name="T44" fmla="*/ 4 w 33"/>
                <a:gd name="T45" fmla="*/ 0 h 23"/>
                <a:gd name="T46" fmla="*/ 0 w 33"/>
                <a:gd name="T47" fmla="*/ 0 h 23"/>
                <a:gd name="T48" fmla="*/ 1 w 33"/>
                <a:gd name="T49" fmla="*/ 7 h 23"/>
                <a:gd name="T50" fmla="*/ 1 w 33"/>
                <a:gd name="T51"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 h="23">
                  <a:moveTo>
                    <a:pt x="1" y="23"/>
                  </a:moveTo>
                  <a:cubicBezTo>
                    <a:pt x="5" y="23"/>
                    <a:pt x="5" y="23"/>
                    <a:pt x="5" y="23"/>
                  </a:cubicBezTo>
                  <a:cubicBezTo>
                    <a:pt x="5" y="9"/>
                    <a:pt x="5" y="9"/>
                    <a:pt x="5" y="9"/>
                  </a:cubicBezTo>
                  <a:cubicBezTo>
                    <a:pt x="5" y="9"/>
                    <a:pt x="5" y="8"/>
                    <a:pt x="5" y="7"/>
                  </a:cubicBezTo>
                  <a:cubicBezTo>
                    <a:pt x="6" y="5"/>
                    <a:pt x="7" y="3"/>
                    <a:pt x="10" y="3"/>
                  </a:cubicBezTo>
                  <a:cubicBezTo>
                    <a:pt x="13" y="3"/>
                    <a:pt x="15" y="6"/>
                    <a:pt x="15" y="9"/>
                  </a:cubicBezTo>
                  <a:cubicBezTo>
                    <a:pt x="15" y="23"/>
                    <a:pt x="15" y="23"/>
                    <a:pt x="15" y="23"/>
                  </a:cubicBezTo>
                  <a:cubicBezTo>
                    <a:pt x="19" y="23"/>
                    <a:pt x="19" y="23"/>
                    <a:pt x="19" y="23"/>
                  </a:cubicBezTo>
                  <a:cubicBezTo>
                    <a:pt x="19" y="9"/>
                    <a:pt x="19" y="9"/>
                    <a:pt x="19" y="9"/>
                  </a:cubicBezTo>
                  <a:cubicBezTo>
                    <a:pt x="19" y="8"/>
                    <a:pt x="19" y="8"/>
                    <a:pt x="19" y="7"/>
                  </a:cubicBezTo>
                  <a:cubicBezTo>
                    <a:pt x="20" y="5"/>
                    <a:pt x="21" y="3"/>
                    <a:pt x="24" y="3"/>
                  </a:cubicBezTo>
                  <a:cubicBezTo>
                    <a:pt x="27" y="3"/>
                    <a:pt x="29" y="6"/>
                    <a:pt x="29" y="10"/>
                  </a:cubicBezTo>
                  <a:cubicBezTo>
                    <a:pt x="29" y="23"/>
                    <a:pt x="29" y="23"/>
                    <a:pt x="29" y="23"/>
                  </a:cubicBezTo>
                  <a:cubicBezTo>
                    <a:pt x="33" y="23"/>
                    <a:pt x="33" y="23"/>
                    <a:pt x="33" y="23"/>
                  </a:cubicBezTo>
                  <a:cubicBezTo>
                    <a:pt x="33" y="10"/>
                    <a:pt x="33" y="10"/>
                    <a:pt x="33" y="10"/>
                  </a:cubicBezTo>
                  <a:cubicBezTo>
                    <a:pt x="33" y="2"/>
                    <a:pt x="28" y="0"/>
                    <a:pt x="25" y="0"/>
                  </a:cubicBezTo>
                  <a:cubicBezTo>
                    <a:pt x="23" y="0"/>
                    <a:pt x="22" y="0"/>
                    <a:pt x="20" y="2"/>
                  </a:cubicBezTo>
                  <a:cubicBezTo>
                    <a:pt x="19" y="2"/>
                    <a:pt x="18" y="3"/>
                    <a:pt x="18" y="4"/>
                  </a:cubicBezTo>
                  <a:cubicBezTo>
                    <a:pt x="18" y="4"/>
                    <a:pt x="18" y="4"/>
                    <a:pt x="18" y="4"/>
                  </a:cubicBezTo>
                  <a:cubicBezTo>
                    <a:pt x="17" y="2"/>
                    <a:pt x="14" y="0"/>
                    <a:pt x="11" y="0"/>
                  </a:cubicBezTo>
                  <a:cubicBezTo>
                    <a:pt x="8" y="0"/>
                    <a:pt x="6" y="2"/>
                    <a:pt x="4" y="4"/>
                  </a:cubicBezTo>
                  <a:cubicBezTo>
                    <a:pt x="4" y="4"/>
                    <a:pt x="4" y="4"/>
                    <a:pt x="4" y="4"/>
                  </a:cubicBezTo>
                  <a:cubicBezTo>
                    <a:pt x="4" y="0"/>
                    <a:pt x="4" y="0"/>
                    <a:pt x="4" y="0"/>
                  </a:cubicBezTo>
                  <a:cubicBezTo>
                    <a:pt x="0" y="0"/>
                    <a:pt x="0" y="0"/>
                    <a:pt x="0" y="0"/>
                  </a:cubicBezTo>
                  <a:cubicBezTo>
                    <a:pt x="0" y="2"/>
                    <a:pt x="1" y="4"/>
                    <a:pt x="1" y="7"/>
                  </a:cubicBezTo>
                  <a:lnTo>
                    <a:pt x="1" y="23"/>
                  </a:lnTo>
                  <a:close/>
                </a:path>
              </a:pathLst>
            </a:custGeom>
            <a:solidFill>
              <a:srgbClr val="F97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101" name="Freeform 24"/>
            <p:cNvSpPr>
              <a:spLocks noEditPoints="1"/>
            </p:cNvSpPr>
            <p:nvPr/>
          </p:nvSpPr>
          <p:spPr bwMode="auto">
            <a:xfrm>
              <a:off x="1409700" y="995363"/>
              <a:ext cx="58738" cy="74613"/>
            </a:xfrm>
            <a:custGeom>
              <a:avLst/>
              <a:gdLst>
                <a:gd name="T0" fmla="*/ 14 w 18"/>
                <a:gd name="T1" fmla="*/ 15 h 23"/>
                <a:gd name="T2" fmla="*/ 14 w 18"/>
                <a:gd name="T3" fmla="*/ 17 h 23"/>
                <a:gd name="T4" fmla="*/ 8 w 18"/>
                <a:gd name="T5" fmla="*/ 20 h 23"/>
                <a:gd name="T6" fmla="*/ 5 w 18"/>
                <a:gd name="T7" fmla="*/ 16 h 23"/>
                <a:gd name="T8" fmla="*/ 14 w 18"/>
                <a:gd name="T9" fmla="*/ 11 h 23"/>
                <a:gd name="T10" fmla="*/ 14 w 18"/>
                <a:gd name="T11" fmla="*/ 15 h 23"/>
                <a:gd name="T12" fmla="*/ 18 w 18"/>
                <a:gd name="T13" fmla="*/ 9 h 23"/>
                <a:gd name="T14" fmla="*/ 9 w 18"/>
                <a:gd name="T15" fmla="*/ 0 h 23"/>
                <a:gd name="T16" fmla="*/ 2 w 18"/>
                <a:gd name="T17" fmla="*/ 2 h 23"/>
                <a:gd name="T18" fmla="*/ 3 w 18"/>
                <a:gd name="T19" fmla="*/ 5 h 23"/>
                <a:gd name="T20" fmla="*/ 9 w 18"/>
                <a:gd name="T21" fmla="*/ 3 h 23"/>
                <a:gd name="T22" fmla="*/ 14 w 18"/>
                <a:gd name="T23" fmla="*/ 8 h 23"/>
                <a:gd name="T24" fmla="*/ 14 w 18"/>
                <a:gd name="T25" fmla="*/ 9 h 23"/>
                <a:gd name="T26" fmla="*/ 0 w 18"/>
                <a:gd name="T27" fmla="*/ 17 h 23"/>
                <a:gd name="T28" fmla="*/ 7 w 18"/>
                <a:gd name="T29" fmla="*/ 23 h 23"/>
                <a:gd name="T30" fmla="*/ 14 w 18"/>
                <a:gd name="T31" fmla="*/ 20 h 23"/>
                <a:gd name="T32" fmla="*/ 14 w 18"/>
                <a:gd name="T33" fmla="*/ 20 h 23"/>
                <a:gd name="T34" fmla="*/ 15 w 18"/>
                <a:gd name="T35" fmla="*/ 23 h 23"/>
                <a:gd name="T36" fmla="*/ 18 w 18"/>
                <a:gd name="T37" fmla="*/ 23 h 23"/>
                <a:gd name="T38" fmla="*/ 18 w 18"/>
                <a:gd name="T39" fmla="*/ 18 h 23"/>
                <a:gd name="T40" fmla="*/ 18 w 18"/>
                <a:gd name="T41" fmla="*/ 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 h="23">
                  <a:moveTo>
                    <a:pt x="14" y="15"/>
                  </a:moveTo>
                  <a:cubicBezTo>
                    <a:pt x="14" y="16"/>
                    <a:pt x="14" y="16"/>
                    <a:pt x="14" y="17"/>
                  </a:cubicBezTo>
                  <a:cubicBezTo>
                    <a:pt x="13" y="19"/>
                    <a:pt x="11" y="20"/>
                    <a:pt x="8" y="20"/>
                  </a:cubicBezTo>
                  <a:cubicBezTo>
                    <a:pt x="6" y="20"/>
                    <a:pt x="5" y="19"/>
                    <a:pt x="5" y="16"/>
                  </a:cubicBezTo>
                  <a:cubicBezTo>
                    <a:pt x="5" y="12"/>
                    <a:pt x="10" y="11"/>
                    <a:pt x="14" y="11"/>
                  </a:cubicBezTo>
                  <a:lnTo>
                    <a:pt x="14" y="15"/>
                  </a:lnTo>
                  <a:close/>
                  <a:moveTo>
                    <a:pt x="18" y="9"/>
                  </a:moveTo>
                  <a:cubicBezTo>
                    <a:pt x="18" y="5"/>
                    <a:pt x="16" y="0"/>
                    <a:pt x="9" y="0"/>
                  </a:cubicBezTo>
                  <a:cubicBezTo>
                    <a:pt x="7" y="0"/>
                    <a:pt x="4" y="1"/>
                    <a:pt x="2" y="2"/>
                  </a:cubicBezTo>
                  <a:cubicBezTo>
                    <a:pt x="3" y="5"/>
                    <a:pt x="3" y="5"/>
                    <a:pt x="3" y="5"/>
                  </a:cubicBezTo>
                  <a:cubicBezTo>
                    <a:pt x="5" y="4"/>
                    <a:pt x="7" y="3"/>
                    <a:pt x="9" y="3"/>
                  </a:cubicBezTo>
                  <a:cubicBezTo>
                    <a:pt x="13" y="3"/>
                    <a:pt x="14" y="6"/>
                    <a:pt x="14" y="8"/>
                  </a:cubicBezTo>
                  <a:cubicBezTo>
                    <a:pt x="14" y="9"/>
                    <a:pt x="14" y="9"/>
                    <a:pt x="14" y="9"/>
                  </a:cubicBezTo>
                  <a:cubicBezTo>
                    <a:pt x="5" y="9"/>
                    <a:pt x="0" y="12"/>
                    <a:pt x="0" y="17"/>
                  </a:cubicBezTo>
                  <a:cubicBezTo>
                    <a:pt x="0" y="20"/>
                    <a:pt x="3" y="23"/>
                    <a:pt x="7" y="23"/>
                  </a:cubicBezTo>
                  <a:cubicBezTo>
                    <a:pt x="11" y="23"/>
                    <a:pt x="13" y="22"/>
                    <a:pt x="14" y="20"/>
                  </a:cubicBezTo>
                  <a:cubicBezTo>
                    <a:pt x="14" y="20"/>
                    <a:pt x="14" y="20"/>
                    <a:pt x="14" y="20"/>
                  </a:cubicBezTo>
                  <a:cubicBezTo>
                    <a:pt x="15" y="23"/>
                    <a:pt x="15" y="23"/>
                    <a:pt x="15" y="23"/>
                  </a:cubicBezTo>
                  <a:cubicBezTo>
                    <a:pt x="18" y="23"/>
                    <a:pt x="18" y="23"/>
                    <a:pt x="18" y="23"/>
                  </a:cubicBezTo>
                  <a:cubicBezTo>
                    <a:pt x="18" y="21"/>
                    <a:pt x="18" y="19"/>
                    <a:pt x="18" y="18"/>
                  </a:cubicBezTo>
                  <a:lnTo>
                    <a:pt x="18" y="9"/>
                  </a:lnTo>
                  <a:close/>
                </a:path>
              </a:pathLst>
            </a:custGeom>
            <a:solidFill>
              <a:srgbClr val="F97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102" name="Freeform 25"/>
            <p:cNvSpPr>
              <a:spLocks/>
            </p:cNvSpPr>
            <p:nvPr/>
          </p:nvSpPr>
          <p:spPr bwMode="auto">
            <a:xfrm>
              <a:off x="1487488" y="995363"/>
              <a:ext cx="63500" cy="74613"/>
            </a:xfrm>
            <a:custGeom>
              <a:avLst/>
              <a:gdLst>
                <a:gd name="T0" fmla="*/ 1 w 20"/>
                <a:gd name="T1" fmla="*/ 23 h 23"/>
                <a:gd name="T2" fmla="*/ 5 w 20"/>
                <a:gd name="T3" fmla="*/ 23 h 23"/>
                <a:gd name="T4" fmla="*/ 5 w 20"/>
                <a:gd name="T5" fmla="*/ 9 h 23"/>
                <a:gd name="T6" fmla="*/ 5 w 20"/>
                <a:gd name="T7" fmla="*/ 7 h 23"/>
                <a:gd name="T8" fmla="*/ 10 w 20"/>
                <a:gd name="T9" fmla="*/ 3 h 23"/>
                <a:gd name="T10" fmla="*/ 16 w 20"/>
                <a:gd name="T11" fmla="*/ 10 h 23"/>
                <a:gd name="T12" fmla="*/ 16 w 20"/>
                <a:gd name="T13" fmla="*/ 23 h 23"/>
                <a:gd name="T14" fmla="*/ 20 w 20"/>
                <a:gd name="T15" fmla="*/ 23 h 23"/>
                <a:gd name="T16" fmla="*/ 20 w 20"/>
                <a:gd name="T17" fmla="*/ 9 h 23"/>
                <a:gd name="T18" fmla="*/ 12 w 20"/>
                <a:gd name="T19" fmla="*/ 0 h 23"/>
                <a:gd name="T20" fmla="*/ 4 w 20"/>
                <a:gd name="T21" fmla="*/ 4 h 23"/>
                <a:gd name="T22" fmla="*/ 4 w 20"/>
                <a:gd name="T23" fmla="*/ 4 h 23"/>
                <a:gd name="T24" fmla="*/ 4 w 20"/>
                <a:gd name="T25" fmla="*/ 0 h 23"/>
                <a:gd name="T26" fmla="*/ 0 w 20"/>
                <a:gd name="T27" fmla="*/ 0 h 23"/>
                <a:gd name="T28" fmla="*/ 1 w 20"/>
                <a:gd name="T29" fmla="*/ 7 h 23"/>
                <a:gd name="T30" fmla="*/ 1 w 20"/>
                <a:gd name="T31"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23">
                  <a:moveTo>
                    <a:pt x="1" y="23"/>
                  </a:moveTo>
                  <a:cubicBezTo>
                    <a:pt x="5" y="23"/>
                    <a:pt x="5" y="23"/>
                    <a:pt x="5" y="23"/>
                  </a:cubicBezTo>
                  <a:cubicBezTo>
                    <a:pt x="5" y="9"/>
                    <a:pt x="5" y="9"/>
                    <a:pt x="5" y="9"/>
                  </a:cubicBezTo>
                  <a:cubicBezTo>
                    <a:pt x="5" y="9"/>
                    <a:pt x="5" y="8"/>
                    <a:pt x="5" y="7"/>
                  </a:cubicBezTo>
                  <a:cubicBezTo>
                    <a:pt x="6" y="5"/>
                    <a:pt x="8" y="3"/>
                    <a:pt x="10" y="3"/>
                  </a:cubicBezTo>
                  <a:cubicBezTo>
                    <a:pt x="14" y="3"/>
                    <a:pt x="16" y="6"/>
                    <a:pt x="16" y="10"/>
                  </a:cubicBezTo>
                  <a:cubicBezTo>
                    <a:pt x="16" y="23"/>
                    <a:pt x="16" y="23"/>
                    <a:pt x="16" y="23"/>
                  </a:cubicBezTo>
                  <a:cubicBezTo>
                    <a:pt x="20" y="23"/>
                    <a:pt x="20" y="23"/>
                    <a:pt x="20" y="23"/>
                  </a:cubicBezTo>
                  <a:cubicBezTo>
                    <a:pt x="20" y="9"/>
                    <a:pt x="20" y="9"/>
                    <a:pt x="20" y="9"/>
                  </a:cubicBezTo>
                  <a:cubicBezTo>
                    <a:pt x="20" y="2"/>
                    <a:pt x="15" y="0"/>
                    <a:pt x="12" y="0"/>
                  </a:cubicBezTo>
                  <a:cubicBezTo>
                    <a:pt x="8" y="0"/>
                    <a:pt x="5" y="2"/>
                    <a:pt x="4" y="4"/>
                  </a:cubicBezTo>
                  <a:cubicBezTo>
                    <a:pt x="4" y="4"/>
                    <a:pt x="4" y="4"/>
                    <a:pt x="4" y="4"/>
                  </a:cubicBezTo>
                  <a:cubicBezTo>
                    <a:pt x="4" y="0"/>
                    <a:pt x="4" y="0"/>
                    <a:pt x="4" y="0"/>
                  </a:cubicBezTo>
                  <a:cubicBezTo>
                    <a:pt x="0" y="0"/>
                    <a:pt x="0" y="0"/>
                    <a:pt x="0" y="0"/>
                  </a:cubicBezTo>
                  <a:cubicBezTo>
                    <a:pt x="1" y="2"/>
                    <a:pt x="1" y="4"/>
                    <a:pt x="1" y="7"/>
                  </a:cubicBezTo>
                  <a:lnTo>
                    <a:pt x="1" y="23"/>
                  </a:lnTo>
                  <a:close/>
                </a:path>
              </a:pathLst>
            </a:custGeom>
            <a:solidFill>
              <a:srgbClr val="F97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103" name="Freeform 26"/>
            <p:cNvSpPr>
              <a:spLocks/>
            </p:cNvSpPr>
            <p:nvPr/>
          </p:nvSpPr>
          <p:spPr bwMode="auto">
            <a:xfrm>
              <a:off x="1560513" y="995363"/>
              <a:ext cx="66675" cy="106363"/>
            </a:xfrm>
            <a:custGeom>
              <a:avLst/>
              <a:gdLst>
                <a:gd name="T0" fmla="*/ 0 w 21"/>
                <a:gd name="T1" fmla="*/ 0 h 33"/>
                <a:gd name="T2" fmla="*/ 8 w 21"/>
                <a:gd name="T3" fmla="*/ 21 h 33"/>
                <a:gd name="T4" fmla="*/ 8 w 21"/>
                <a:gd name="T5" fmla="*/ 22 h 33"/>
                <a:gd name="T6" fmla="*/ 8 w 21"/>
                <a:gd name="T7" fmla="*/ 23 h 33"/>
                <a:gd name="T8" fmla="*/ 5 w 21"/>
                <a:gd name="T9" fmla="*/ 28 h 33"/>
                <a:gd name="T10" fmla="*/ 1 w 21"/>
                <a:gd name="T11" fmla="*/ 30 h 33"/>
                <a:gd name="T12" fmla="*/ 2 w 21"/>
                <a:gd name="T13" fmla="*/ 33 h 33"/>
                <a:gd name="T14" fmla="*/ 7 w 21"/>
                <a:gd name="T15" fmla="*/ 31 h 33"/>
                <a:gd name="T16" fmla="*/ 15 w 21"/>
                <a:gd name="T17" fmla="*/ 16 h 33"/>
                <a:gd name="T18" fmla="*/ 21 w 21"/>
                <a:gd name="T19" fmla="*/ 0 h 33"/>
                <a:gd name="T20" fmla="*/ 17 w 21"/>
                <a:gd name="T21" fmla="*/ 0 h 33"/>
                <a:gd name="T22" fmla="*/ 12 w 21"/>
                <a:gd name="T23" fmla="*/ 14 h 33"/>
                <a:gd name="T24" fmla="*/ 11 w 21"/>
                <a:gd name="T25" fmla="*/ 18 h 33"/>
                <a:gd name="T26" fmla="*/ 11 w 21"/>
                <a:gd name="T27" fmla="*/ 18 h 33"/>
                <a:gd name="T28" fmla="*/ 9 w 21"/>
                <a:gd name="T29" fmla="*/ 14 h 33"/>
                <a:gd name="T30" fmla="*/ 4 w 21"/>
                <a:gd name="T31" fmla="*/ 0 h 33"/>
                <a:gd name="T32" fmla="*/ 0 w 21"/>
                <a:gd name="T3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 h="33">
                  <a:moveTo>
                    <a:pt x="0" y="0"/>
                  </a:moveTo>
                  <a:cubicBezTo>
                    <a:pt x="8" y="21"/>
                    <a:pt x="8" y="21"/>
                    <a:pt x="8" y="21"/>
                  </a:cubicBezTo>
                  <a:cubicBezTo>
                    <a:pt x="8" y="22"/>
                    <a:pt x="8" y="22"/>
                    <a:pt x="8" y="22"/>
                  </a:cubicBezTo>
                  <a:cubicBezTo>
                    <a:pt x="8" y="22"/>
                    <a:pt x="8" y="23"/>
                    <a:pt x="8" y="23"/>
                  </a:cubicBezTo>
                  <a:cubicBezTo>
                    <a:pt x="7" y="25"/>
                    <a:pt x="6" y="27"/>
                    <a:pt x="5" y="28"/>
                  </a:cubicBezTo>
                  <a:cubicBezTo>
                    <a:pt x="3" y="29"/>
                    <a:pt x="2" y="29"/>
                    <a:pt x="1" y="30"/>
                  </a:cubicBezTo>
                  <a:cubicBezTo>
                    <a:pt x="2" y="33"/>
                    <a:pt x="2" y="33"/>
                    <a:pt x="2" y="33"/>
                  </a:cubicBezTo>
                  <a:cubicBezTo>
                    <a:pt x="3" y="33"/>
                    <a:pt x="5" y="32"/>
                    <a:pt x="7" y="31"/>
                  </a:cubicBezTo>
                  <a:cubicBezTo>
                    <a:pt x="10" y="28"/>
                    <a:pt x="12" y="24"/>
                    <a:pt x="15" y="16"/>
                  </a:cubicBezTo>
                  <a:cubicBezTo>
                    <a:pt x="21" y="0"/>
                    <a:pt x="21" y="0"/>
                    <a:pt x="21" y="0"/>
                  </a:cubicBezTo>
                  <a:cubicBezTo>
                    <a:pt x="17" y="0"/>
                    <a:pt x="17" y="0"/>
                    <a:pt x="17" y="0"/>
                  </a:cubicBezTo>
                  <a:cubicBezTo>
                    <a:pt x="12" y="14"/>
                    <a:pt x="12" y="14"/>
                    <a:pt x="12" y="14"/>
                  </a:cubicBezTo>
                  <a:cubicBezTo>
                    <a:pt x="12" y="15"/>
                    <a:pt x="11" y="17"/>
                    <a:pt x="11" y="18"/>
                  </a:cubicBezTo>
                  <a:cubicBezTo>
                    <a:pt x="11" y="18"/>
                    <a:pt x="11" y="18"/>
                    <a:pt x="11" y="18"/>
                  </a:cubicBezTo>
                  <a:cubicBezTo>
                    <a:pt x="10" y="17"/>
                    <a:pt x="10" y="15"/>
                    <a:pt x="9" y="14"/>
                  </a:cubicBezTo>
                  <a:cubicBezTo>
                    <a:pt x="4" y="0"/>
                    <a:pt x="4" y="0"/>
                    <a:pt x="4" y="0"/>
                  </a:cubicBezTo>
                  <a:lnTo>
                    <a:pt x="0" y="0"/>
                  </a:lnTo>
                  <a:close/>
                </a:path>
              </a:pathLst>
            </a:custGeom>
            <a:solidFill>
              <a:srgbClr val="F97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104" name="Oval 27"/>
            <p:cNvSpPr>
              <a:spLocks noChangeArrowheads="1"/>
            </p:cNvSpPr>
            <p:nvPr/>
          </p:nvSpPr>
          <p:spPr bwMode="auto">
            <a:xfrm>
              <a:off x="407988" y="407988"/>
              <a:ext cx="660400" cy="661988"/>
            </a:xfrm>
            <a:prstGeom prst="ellipse">
              <a:avLst/>
            </a:prstGeom>
            <a:solidFill>
              <a:srgbClr val="0A1B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105" name="Freeform 28"/>
            <p:cNvSpPr>
              <a:spLocks/>
            </p:cNvSpPr>
            <p:nvPr/>
          </p:nvSpPr>
          <p:spPr bwMode="auto">
            <a:xfrm>
              <a:off x="714375" y="631825"/>
              <a:ext cx="157163" cy="198438"/>
            </a:xfrm>
            <a:custGeom>
              <a:avLst/>
              <a:gdLst>
                <a:gd name="T0" fmla="*/ 49 w 49"/>
                <a:gd name="T1" fmla="*/ 59 h 62"/>
                <a:gd name="T2" fmla="*/ 31 w 49"/>
                <a:gd name="T3" fmla="*/ 62 h 62"/>
                <a:gd name="T4" fmla="*/ 8 w 49"/>
                <a:gd name="T5" fmla="*/ 54 h 62"/>
                <a:gd name="T6" fmla="*/ 0 w 49"/>
                <a:gd name="T7" fmla="*/ 31 h 62"/>
                <a:gd name="T8" fmla="*/ 32 w 49"/>
                <a:gd name="T9" fmla="*/ 0 h 62"/>
                <a:gd name="T10" fmla="*/ 48 w 49"/>
                <a:gd name="T11" fmla="*/ 3 h 62"/>
                <a:gd name="T12" fmla="*/ 46 w 49"/>
                <a:gd name="T13" fmla="*/ 9 h 62"/>
                <a:gd name="T14" fmla="*/ 32 w 49"/>
                <a:gd name="T15" fmla="*/ 7 h 62"/>
                <a:gd name="T16" fmla="*/ 8 w 49"/>
                <a:gd name="T17" fmla="*/ 31 h 62"/>
                <a:gd name="T18" fmla="*/ 31 w 49"/>
                <a:gd name="T19" fmla="*/ 55 h 62"/>
                <a:gd name="T20" fmla="*/ 42 w 49"/>
                <a:gd name="T21" fmla="*/ 54 h 62"/>
                <a:gd name="T22" fmla="*/ 42 w 49"/>
                <a:gd name="T23" fmla="*/ 36 h 62"/>
                <a:gd name="T24" fmla="*/ 30 w 49"/>
                <a:gd name="T25" fmla="*/ 36 h 62"/>
                <a:gd name="T26" fmla="*/ 30 w 49"/>
                <a:gd name="T27" fmla="*/ 30 h 62"/>
                <a:gd name="T28" fmla="*/ 49 w 49"/>
                <a:gd name="T29" fmla="*/ 30 h 62"/>
                <a:gd name="T30" fmla="*/ 49 w 49"/>
                <a:gd name="T31" fmla="*/ 5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 h="62">
                  <a:moveTo>
                    <a:pt x="49" y="59"/>
                  </a:moveTo>
                  <a:cubicBezTo>
                    <a:pt x="46" y="60"/>
                    <a:pt x="39" y="62"/>
                    <a:pt x="31" y="62"/>
                  </a:cubicBezTo>
                  <a:cubicBezTo>
                    <a:pt x="22" y="62"/>
                    <a:pt x="14" y="60"/>
                    <a:pt x="8" y="54"/>
                  </a:cubicBezTo>
                  <a:cubicBezTo>
                    <a:pt x="3" y="49"/>
                    <a:pt x="0" y="41"/>
                    <a:pt x="0" y="31"/>
                  </a:cubicBezTo>
                  <a:cubicBezTo>
                    <a:pt x="0" y="13"/>
                    <a:pt x="12" y="0"/>
                    <a:pt x="32" y="0"/>
                  </a:cubicBezTo>
                  <a:cubicBezTo>
                    <a:pt x="39" y="0"/>
                    <a:pt x="45" y="2"/>
                    <a:pt x="48" y="3"/>
                  </a:cubicBezTo>
                  <a:cubicBezTo>
                    <a:pt x="46" y="9"/>
                    <a:pt x="46" y="9"/>
                    <a:pt x="46" y="9"/>
                  </a:cubicBezTo>
                  <a:cubicBezTo>
                    <a:pt x="42" y="8"/>
                    <a:pt x="38" y="7"/>
                    <a:pt x="32" y="7"/>
                  </a:cubicBezTo>
                  <a:cubicBezTo>
                    <a:pt x="18" y="7"/>
                    <a:pt x="8" y="16"/>
                    <a:pt x="8" y="31"/>
                  </a:cubicBezTo>
                  <a:cubicBezTo>
                    <a:pt x="8" y="46"/>
                    <a:pt x="17" y="55"/>
                    <a:pt x="31" y="55"/>
                  </a:cubicBezTo>
                  <a:cubicBezTo>
                    <a:pt x="36" y="55"/>
                    <a:pt x="40" y="55"/>
                    <a:pt x="42" y="54"/>
                  </a:cubicBezTo>
                  <a:cubicBezTo>
                    <a:pt x="42" y="36"/>
                    <a:pt x="42" y="36"/>
                    <a:pt x="42" y="36"/>
                  </a:cubicBezTo>
                  <a:cubicBezTo>
                    <a:pt x="30" y="36"/>
                    <a:pt x="30" y="36"/>
                    <a:pt x="30" y="36"/>
                  </a:cubicBezTo>
                  <a:cubicBezTo>
                    <a:pt x="30" y="30"/>
                    <a:pt x="30" y="30"/>
                    <a:pt x="30" y="30"/>
                  </a:cubicBezTo>
                  <a:cubicBezTo>
                    <a:pt x="49" y="30"/>
                    <a:pt x="49" y="30"/>
                    <a:pt x="49" y="30"/>
                  </a:cubicBezTo>
                  <a:lnTo>
                    <a:pt x="49" y="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106" name="Freeform 29"/>
            <p:cNvSpPr>
              <a:spLocks/>
            </p:cNvSpPr>
            <p:nvPr/>
          </p:nvSpPr>
          <p:spPr bwMode="auto">
            <a:xfrm>
              <a:off x="915988" y="631825"/>
              <a:ext cx="114300" cy="198438"/>
            </a:xfrm>
            <a:custGeom>
              <a:avLst/>
              <a:gdLst>
                <a:gd name="T0" fmla="*/ 2 w 36"/>
                <a:gd name="T1" fmla="*/ 52 h 62"/>
                <a:gd name="T2" fmla="*/ 16 w 36"/>
                <a:gd name="T3" fmla="*/ 56 h 62"/>
                <a:gd name="T4" fmla="*/ 28 w 36"/>
                <a:gd name="T5" fmla="*/ 45 h 62"/>
                <a:gd name="T6" fmla="*/ 17 w 36"/>
                <a:gd name="T7" fmla="*/ 33 h 62"/>
                <a:gd name="T8" fmla="*/ 1 w 36"/>
                <a:gd name="T9" fmla="*/ 16 h 62"/>
                <a:gd name="T10" fmla="*/ 20 w 36"/>
                <a:gd name="T11" fmla="*/ 0 h 62"/>
                <a:gd name="T12" fmla="*/ 34 w 36"/>
                <a:gd name="T13" fmla="*/ 3 h 62"/>
                <a:gd name="T14" fmla="*/ 32 w 36"/>
                <a:gd name="T15" fmla="*/ 9 h 62"/>
                <a:gd name="T16" fmla="*/ 20 w 36"/>
                <a:gd name="T17" fmla="*/ 6 h 62"/>
                <a:gd name="T18" fmla="*/ 9 w 36"/>
                <a:gd name="T19" fmla="*/ 15 h 62"/>
                <a:gd name="T20" fmla="*/ 21 w 36"/>
                <a:gd name="T21" fmla="*/ 27 h 62"/>
                <a:gd name="T22" fmla="*/ 36 w 36"/>
                <a:gd name="T23" fmla="*/ 45 h 62"/>
                <a:gd name="T24" fmla="*/ 15 w 36"/>
                <a:gd name="T25" fmla="*/ 62 h 62"/>
                <a:gd name="T26" fmla="*/ 0 w 36"/>
                <a:gd name="T27" fmla="*/ 58 h 62"/>
                <a:gd name="T28" fmla="*/ 2 w 36"/>
                <a:gd name="T29" fmla="*/ 5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2">
                  <a:moveTo>
                    <a:pt x="2" y="52"/>
                  </a:moveTo>
                  <a:cubicBezTo>
                    <a:pt x="5" y="54"/>
                    <a:pt x="10" y="56"/>
                    <a:pt x="16" y="56"/>
                  </a:cubicBezTo>
                  <a:cubicBezTo>
                    <a:pt x="24" y="56"/>
                    <a:pt x="28" y="52"/>
                    <a:pt x="28" y="45"/>
                  </a:cubicBezTo>
                  <a:cubicBezTo>
                    <a:pt x="28" y="40"/>
                    <a:pt x="25" y="36"/>
                    <a:pt x="17" y="33"/>
                  </a:cubicBezTo>
                  <a:cubicBezTo>
                    <a:pt x="7" y="30"/>
                    <a:pt x="1" y="25"/>
                    <a:pt x="1" y="16"/>
                  </a:cubicBezTo>
                  <a:cubicBezTo>
                    <a:pt x="1" y="7"/>
                    <a:pt x="9" y="0"/>
                    <a:pt x="20" y="0"/>
                  </a:cubicBezTo>
                  <a:cubicBezTo>
                    <a:pt x="27" y="0"/>
                    <a:pt x="31" y="1"/>
                    <a:pt x="34" y="3"/>
                  </a:cubicBezTo>
                  <a:cubicBezTo>
                    <a:pt x="32" y="9"/>
                    <a:pt x="32" y="9"/>
                    <a:pt x="32" y="9"/>
                  </a:cubicBezTo>
                  <a:cubicBezTo>
                    <a:pt x="30" y="8"/>
                    <a:pt x="26" y="6"/>
                    <a:pt x="20" y="6"/>
                  </a:cubicBezTo>
                  <a:cubicBezTo>
                    <a:pt x="12" y="6"/>
                    <a:pt x="9" y="11"/>
                    <a:pt x="9" y="15"/>
                  </a:cubicBezTo>
                  <a:cubicBezTo>
                    <a:pt x="9" y="21"/>
                    <a:pt x="13" y="24"/>
                    <a:pt x="21" y="27"/>
                  </a:cubicBezTo>
                  <a:cubicBezTo>
                    <a:pt x="31" y="31"/>
                    <a:pt x="36" y="36"/>
                    <a:pt x="36" y="45"/>
                  </a:cubicBezTo>
                  <a:cubicBezTo>
                    <a:pt x="36" y="54"/>
                    <a:pt x="29" y="62"/>
                    <a:pt x="15" y="62"/>
                  </a:cubicBezTo>
                  <a:cubicBezTo>
                    <a:pt x="9" y="62"/>
                    <a:pt x="3" y="60"/>
                    <a:pt x="0" y="58"/>
                  </a:cubicBezTo>
                  <a:lnTo>
                    <a:pt x="2"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107" name="Freeform 30"/>
            <p:cNvSpPr>
              <a:spLocks/>
            </p:cNvSpPr>
            <p:nvPr/>
          </p:nvSpPr>
          <p:spPr bwMode="auto">
            <a:xfrm>
              <a:off x="1087438" y="641350"/>
              <a:ext cx="61913" cy="185738"/>
            </a:xfrm>
            <a:custGeom>
              <a:avLst/>
              <a:gdLst>
                <a:gd name="T0" fmla="*/ 25 w 39"/>
                <a:gd name="T1" fmla="*/ 14 h 117"/>
                <a:gd name="T2" fmla="*/ 25 w 39"/>
                <a:gd name="T3" fmla="*/ 14 h 117"/>
                <a:gd name="T4" fmla="*/ 2 w 39"/>
                <a:gd name="T5" fmla="*/ 26 h 117"/>
                <a:gd name="T6" fmla="*/ 0 w 39"/>
                <a:gd name="T7" fmla="*/ 14 h 117"/>
                <a:gd name="T8" fmla="*/ 27 w 39"/>
                <a:gd name="T9" fmla="*/ 0 h 117"/>
                <a:gd name="T10" fmla="*/ 39 w 39"/>
                <a:gd name="T11" fmla="*/ 0 h 117"/>
                <a:gd name="T12" fmla="*/ 39 w 39"/>
                <a:gd name="T13" fmla="*/ 117 h 117"/>
                <a:gd name="T14" fmla="*/ 25 w 39"/>
                <a:gd name="T15" fmla="*/ 117 h 117"/>
                <a:gd name="T16" fmla="*/ 25 w 39"/>
                <a:gd name="T17" fmla="*/ 1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117">
                  <a:moveTo>
                    <a:pt x="25" y="14"/>
                  </a:moveTo>
                  <a:lnTo>
                    <a:pt x="25" y="14"/>
                  </a:lnTo>
                  <a:lnTo>
                    <a:pt x="2" y="26"/>
                  </a:lnTo>
                  <a:lnTo>
                    <a:pt x="0" y="14"/>
                  </a:lnTo>
                  <a:lnTo>
                    <a:pt x="27" y="0"/>
                  </a:lnTo>
                  <a:lnTo>
                    <a:pt x="39" y="0"/>
                  </a:lnTo>
                  <a:lnTo>
                    <a:pt x="39" y="117"/>
                  </a:lnTo>
                  <a:lnTo>
                    <a:pt x="25" y="117"/>
                  </a:lnTo>
                  <a:lnTo>
                    <a:pt x="25" y="14"/>
                  </a:lnTo>
                  <a:close/>
                </a:path>
              </a:pathLst>
            </a:custGeom>
            <a:solidFill>
              <a:srgbClr val="0A1B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108" name="Freeform 31"/>
            <p:cNvSpPr>
              <a:spLocks/>
            </p:cNvSpPr>
            <p:nvPr/>
          </p:nvSpPr>
          <p:spPr bwMode="auto">
            <a:xfrm>
              <a:off x="449263" y="469900"/>
              <a:ext cx="296863" cy="531813"/>
            </a:xfrm>
            <a:custGeom>
              <a:avLst/>
              <a:gdLst>
                <a:gd name="T0" fmla="*/ 8 w 93"/>
                <a:gd name="T1" fmla="*/ 84 h 167"/>
                <a:gd name="T2" fmla="*/ 91 w 93"/>
                <a:gd name="T3" fmla="*/ 0 h 167"/>
                <a:gd name="T4" fmla="*/ 91 w 93"/>
                <a:gd name="T5" fmla="*/ 0 h 167"/>
                <a:gd name="T6" fmla="*/ 84 w 93"/>
                <a:gd name="T7" fmla="*/ 0 h 167"/>
                <a:gd name="T8" fmla="*/ 0 w 93"/>
                <a:gd name="T9" fmla="*/ 84 h 167"/>
                <a:gd name="T10" fmla="*/ 84 w 93"/>
                <a:gd name="T11" fmla="*/ 167 h 167"/>
                <a:gd name="T12" fmla="*/ 93 w 93"/>
                <a:gd name="T13" fmla="*/ 167 h 167"/>
                <a:gd name="T14" fmla="*/ 91 w 93"/>
                <a:gd name="T15" fmla="*/ 167 h 167"/>
                <a:gd name="T16" fmla="*/ 8 w 93"/>
                <a:gd name="T17" fmla="*/ 84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167">
                  <a:moveTo>
                    <a:pt x="8" y="84"/>
                  </a:moveTo>
                  <a:cubicBezTo>
                    <a:pt x="8" y="38"/>
                    <a:pt x="45" y="0"/>
                    <a:pt x="91" y="0"/>
                  </a:cubicBezTo>
                  <a:cubicBezTo>
                    <a:pt x="91" y="0"/>
                    <a:pt x="91" y="0"/>
                    <a:pt x="91" y="0"/>
                  </a:cubicBezTo>
                  <a:cubicBezTo>
                    <a:pt x="89" y="0"/>
                    <a:pt x="87" y="0"/>
                    <a:pt x="84" y="0"/>
                  </a:cubicBezTo>
                  <a:cubicBezTo>
                    <a:pt x="38" y="0"/>
                    <a:pt x="0" y="38"/>
                    <a:pt x="0" y="84"/>
                  </a:cubicBezTo>
                  <a:cubicBezTo>
                    <a:pt x="0" y="130"/>
                    <a:pt x="38" y="167"/>
                    <a:pt x="84" y="167"/>
                  </a:cubicBezTo>
                  <a:cubicBezTo>
                    <a:pt x="87" y="167"/>
                    <a:pt x="90" y="167"/>
                    <a:pt x="93" y="167"/>
                  </a:cubicBezTo>
                  <a:cubicBezTo>
                    <a:pt x="93" y="167"/>
                    <a:pt x="92" y="167"/>
                    <a:pt x="91" y="167"/>
                  </a:cubicBezTo>
                  <a:cubicBezTo>
                    <a:pt x="45" y="167"/>
                    <a:pt x="8" y="130"/>
                    <a:pt x="8" y="8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109" name="Freeform 32"/>
            <p:cNvSpPr>
              <a:spLocks/>
            </p:cNvSpPr>
            <p:nvPr/>
          </p:nvSpPr>
          <p:spPr bwMode="auto">
            <a:xfrm>
              <a:off x="520700" y="501650"/>
              <a:ext cx="265113" cy="474663"/>
            </a:xfrm>
            <a:custGeom>
              <a:avLst/>
              <a:gdLst>
                <a:gd name="T0" fmla="*/ 7 w 83"/>
                <a:gd name="T1" fmla="*/ 75 h 149"/>
                <a:gd name="T2" fmla="*/ 81 w 83"/>
                <a:gd name="T3" fmla="*/ 0 h 149"/>
                <a:gd name="T4" fmla="*/ 81 w 83"/>
                <a:gd name="T5" fmla="*/ 0 h 149"/>
                <a:gd name="T6" fmla="*/ 74 w 83"/>
                <a:gd name="T7" fmla="*/ 0 h 149"/>
                <a:gd name="T8" fmla="*/ 0 w 83"/>
                <a:gd name="T9" fmla="*/ 75 h 149"/>
                <a:gd name="T10" fmla="*/ 74 w 83"/>
                <a:gd name="T11" fmla="*/ 149 h 149"/>
                <a:gd name="T12" fmla="*/ 83 w 83"/>
                <a:gd name="T13" fmla="*/ 149 h 149"/>
                <a:gd name="T14" fmla="*/ 81 w 83"/>
                <a:gd name="T15" fmla="*/ 149 h 149"/>
                <a:gd name="T16" fmla="*/ 7 w 83"/>
                <a:gd name="T17" fmla="*/ 7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149">
                  <a:moveTo>
                    <a:pt x="7" y="75"/>
                  </a:moveTo>
                  <a:cubicBezTo>
                    <a:pt x="7" y="33"/>
                    <a:pt x="40" y="0"/>
                    <a:pt x="81" y="0"/>
                  </a:cubicBezTo>
                  <a:cubicBezTo>
                    <a:pt x="81" y="0"/>
                    <a:pt x="81" y="0"/>
                    <a:pt x="81" y="0"/>
                  </a:cubicBezTo>
                  <a:cubicBezTo>
                    <a:pt x="79" y="0"/>
                    <a:pt x="77" y="0"/>
                    <a:pt x="74" y="0"/>
                  </a:cubicBezTo>
                  <a:cubicBezTo>
                    <a:pt x="33" y="0"/>
                    <a:pt x="0" y="33"/>
                    <a:pt x="0" y="75"/>
                  </a:cubicBezTo>
                  <a:cubicBezTo>
                    <a:pt x="0" y="116"/>
                    <a:pt x="33" y="149"/>
                    <a:pt x="74" y="149"/>
                  </a:cubicBezTo>
                  <a:cubicBezTo>
                    <a:pt x="77" y="149"/>
                    <a:pt x="80" y="149"/>
                    <a:pt x="83" y="149"/>
                  </a:cubicBezTo>
                  <a:cubicBezTo>
                    <a:pt x="82" y="149"/>
                    <a:pt x="81" y="149"/>
                    <a:pt x="81" y="149"/>
                  </a:cubicBezTo>
                  <a:cubicBezTo>
                    <a:pt x="40" y="149"/>
                    <a:pt x="7" y="116"/>
                    <a:pt x="7" y="7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110" name="Freeform 33"/>
            <p:cNvSpPr>
              <a:spLocks/>
            </p:cNvSpPr>
            <p:nvPr/>
          </p:nvSpPr>
          <p:spPr bwMode="auto">
            <a:xfrm>
              <a:off x="584200" y="533400"/>
              <a:ext cx="223838" cy="401638"/>
            </a:xfrm>
            <a:custGeom>
              <a:avLst/>
              <a:gdLst>
                <a:gd name="T0" fmla="*/ 6 w 70"/>
                <a:gd name="T1" fmla="*/ 63 h 126"/>
                <a:gd name="T2" fmla="*/ 69 w 70"/>
                <a:gd name="T3" fmla="*/ 1 h 126"/>
                <a:gd name="T4" fmla="*/ 69 w 70"/>
                <a:gd name="T5" fmla="*/ 1 h 126"/>
                <a:gd name="T6" fmla="*/ 63 w 70"/>
                <a:gd name="T7" fmla="*/ 0 h 126"/>
                <a:gd name="T8" fmla="*/ 0 w 70"/>
                <a:gd name="T9" fmla="*/ 63 h 126"/>
                <a:gd name="T10" fmla="*/ 63 w 70"/>
                <a:gd name="T11" fmla="*/ 126 h 126"/>
                <a:gd name="T12" fmla="*/ 70 w 70"/>
                <a:gd name="T13" fmla="*/ 126 h 126"/>
                <a:gd name="T14" fmla="*/ 69 w 70"/>
                <a:gd name="T15" fmla="*/ 126 h 126"/>
                <a:gd name="T16" fmla="*/ 6 w 70"/>
                <a:gd name="T17" fmla="*/ 6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126">
                  <a:moveTo>
                    <a:pt x="6" y="63"/>
                  </a:moveTo>
                  <a:cubicBezTo>
                    <a:pt x="6" y="29"/>
                    <a:pt x="34" y="1"/>
                    <a:pt x="69" y="1"/>
                  </a:cubicBezTo>
                  <a:cubicBezTo>
                    <a:pt x="69" y="1"/>
                    <a:pt x="69" y="1"/>
                    <a:pt x="69" y="1"/>
                  </a:cubicBezTo>
                  <a:cubicBezTo>
                    <a:pt x="67" y="1"/>
                    <a:pt x="65" y="0"/>
                    <a:pt x="63" y="0"/>
                  </a:cubicBezTo>
                  <a:cubicBezTo>
                    <a:pt x="29" y="0"/>
                    <a:pt x="0" y="29"/>
                    <a:pt x="0" y="63"/>
                  </a:cubicBezTo>
                  <a:cubicBezTo>
                    <a:pt x="0" y="98"/>
                    <a:pt x="29" y="126"/>
                    <a:pt x="63" y="126"/>
                  </a:cubicBezTo>
                  <a:cubicBezTo>
                    <a:pt x="66" y="126"/>
                    <a:pt x="68" y="126"/>
                    <a:pt x="70" y="126"/>
                  </a:cubicBezTo>
                  <a:cubicBezTo>
                    <a:pt x="70" y="126"/>
                    <a:pt x="69" y="126"/>
                    <a:pt x="69" y="126"/>
                  </a:cubicBezTo>
                  <a:cubicBezTo>
                    <a:pt x="34" y="126"/>
                    <a:pt x="6" y="98"/>
                    <a:pt x="6" y="6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111" name="Freeform 34"/>
            <p:cNvSpPr>
              <a:spLocks/>
            </p:cNvSpPr>
            <p:nvPr/>
          </p:nvSpPr>
          <p:spPr bwMode="auto">
            <a:xfrm>
              <a:off x="644525" y="571500"/>
              <a:ext cx="182563" cy="328613"/>
            </a:xfrm>
            <a:custGeom>
              <a:avLst/>
              <a:gdLst>
                <a:gd name="T0" fmla="*/ 4 w 57"/>
                <a:gd name="T1" fmla="*/ 51 h 103"/>
                <a:gd name="T2" fmla="*/ 56 w 57"/>
                <a:gd name="T3" fmla="*/ 0 h 103"/>
                <a:gd name="T4" fmla="*/ 56 w 57"/>
                <a:gd name="T5" fmla="*/ 0 h 103"/>
                <a:gd name="T6" fmla="*/ 51 w 57"/>
                <a:gd name="T7" fmla="*/ 0 h 103"/>
                <a:gd name="T8" fmla="*/ 0 w 57"/>
                <a:gd name="T9" fmla="*/ 51 h 103"/>
                <a:gd name="T10" fmla="*/ 51 w 57"/>
                <a:gd name="T11" fmla="*/ 103 h 103"/>
                <a:gd name="T12" fmla="*/ 57 w 57"/>
                <a:gd name="T13" fmla="*/ 102 h 103"/>
                <a:gd name="T14" fmla="*/ 56 w 57"/>
                <a:gd name="T15" fmla="*/ 102 h 103"/>
                <a:gd name="T16" fmla="*/ 4 w 57"/>
                <a:gd name="T17" fmla="*/ 51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103">
                  <a:moveTo>
                    <a:pt x="4" y="51"/>
                  </a:moveTo>
                  <a:cubicBezTo>
                    <a:pt x="4" y="23"/>
                    <a:pt x="27" y="0"/>
                    <a:pt x="56" y="0"/>
                  </a:cubicBezTo>
                  <a:cubicBezTo>
                    <a:pt x="56" y="0"/>
                    <a:pt x="56" y="0"/>
                    <a:pt x="56" y="0"/>
                  </a:cubicBezTo>
                  <a:cubicBezTo>
                    <a:pt x="54" y="0"/>
                    <a:pt x="53" y="0"/>
                    <a:pt x="51" y="0"/>
                  </a:cubicBezTo>
                  <a:cubicBezTo>
                    <a:pt x="23" y="0"/>
                    <a:pt x="0" y="23"/>
                    <a:pt x="0" y="51"/>
                  </a:cubicBezTo>
                  <a:cubicBezTo>
                    <a:pt x="0" y="80"/>
                    <a:pt x="23" y="103"/>
                    <a:pt x="51" y="103"/>
                  </a:cubicBezTo>
                  <a:cubicBezTo>
                    <a:pt x="53" y="103"/>
                    <a:pt x="55" y="103"/>
                    <a:pt x="57" y="102"/>
                  </a:cubicBezTo>
                  <a:cubicBezTo>
                    <a:pt x="56" y="102"/>
                    <a:pt x="56" y="102"/>
                    <a:pt x="56" y="102"/>
                  </a:cubicBezTo>
                  <a:cubicBezTo>
                    <a:pt x="27" y="102"/>
                    <a:pt x="4" y="80"/>
                    <a:pt x="4" y="5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112" name="Freeform 35"/>
            <p:cNvSpPr>
              <a:spLocks noEditPoints="1"/>
            </p:cNvSpPr>
            <p:nvPr/>
          </p:nvSpPr>
          <p:spPr bwMode="auto">
            <a:xfrm>
              <a:off x="1087438" y="407988"/>
              <a:ext cx="65088" cy="61913"/>
            </a:xfrm>
            <a:custGeom>
              <a:avLst/>
              <a:gdLst>
                <a:gd name="T0" fmla="*/ 8 w 20"/>
                <a:gd name="T1" fmla="*/ 9 h 19"/>
                <a:gd name="T2" fmla="*/ 9 w 20"/>
                <a:gd name="T3" fmla="*/ 9 h 19"/>
                <a:gd name="T4" fmla="*/ 11 w 20"/>
                <a:gd name="T5" fmla="*/ 7 h 19"/>
                <a:gd name="T6" fmla="*/ 9 w 20"/>
                <a:gd name="T7" fmla="*/ 6 h 19"/>
                <a:gd name="T8" fmla="*/ 8 w 20"/>
                <a:gd name="T9" fmla="*/ 6 h 19"/>
                <a:gd name="T10" fmla="*/ 8 w 20"/>
                <a:gd name="T11" fmla="*/ 9 h 19"/>
                <a:gd name="T12" fmla="*/ 8 w 20"/>
                <a:gd name="T13" fmla="*/ 14 h 19"/>
                <a:gd name="T14" fmla="*/ 6 w 20"/>
                <a:gd name="T15" fmla="*/ 14 h 19"/>
                <a:gd name="T16" fmla="*/ 6 w 20"/>
                <a:gd name="T17" fmla="*/ 5 h 19"/>
                <a:gd name="T18" fmla="*/ 10 w 20"/>
                <a:gd name="T19" fmla="*/ 4 h 19"/>
                <a:gd name="T20" fmla="*/ 13 w 20"/>
                <a:gd name="T21" fmla="*/ 5 h 19"/>
                <a:gd name="T22" fmla="*/ 14 w 20"/>
                <a:gd name="T23" fmla="*/ 7 h 19"/>
                <a:gd name="T24" fmla="*/ 12 w 20"/>
                <a:gd name="T25" fmla="*/ 9 h 19"/>
                <a:gd name="T26" fmla="*/ 12 w 20"/>
                <a:gd name="T27" fmla="*/ 10 h 19"/>
                <a:gd name="T28" fmla="*/ 14 w 20"/>
                <a:gd name="T29" fmla="*/ 12 h 19"/>
                <a:gd name="T30" fmla="*/ 14 w 20"/>
                <a:gd name="T31" fmla="*/ 14 h 19"/>
                <a:gd name="T32" fmla="*/ 12 w 20"/>
                <a:gd name="T33" fmla="*/ 14 h 19"/>
                <a:gd name="T34" fmla="*/ 11 w 20"/>
                <a:gd name="T35" fmla="*/ 12 h 19"/>
                <a:gd name="T36" fmla="*/ 9 w 20"/>
                <a:gd name="T37" fmla="*/ 10 h 19"/>
                <a:gd name="T38" fmla="*/ 8 w 20"/>
                <a:gd name="T39" fmla="*/ 10 h 19"/>
                <a:gd name="T40" fmla="*/ 8 w 20"/>
                <a:gd name="T41" fmla="*/ 14 h 19"/>
                <a:gd name="T42" fmla="*/ 2 w 20"/>
                <a:gd name="T43" fmla="*/ 9 h 19"/>
                <a:gd name="T44" fmla="*/ 10 w 20"/>
                <a:gd name="T45" fmla="*/ 17 h 19"/>
                <a:gd name="T46" fmla="*/ 17 w 20"/>
                <a:gd name="T47" fmla="*/ 9 h 19"/>
                <a:gd name="T48" fmla="*/ 10 w 20"/>
                <a:gd name="T49" fmla="*/ 2 h 19"/>
                <a:gd name="T50" fmla="*/ 2 w 20"/>
                <a:gd name="T51" fmla="*/ 9 h 19"/>
                <a:gd name="T52" fmla="*/ 20 w 20"/>
                <a:gd name="T53" fmla="*/ 9 h 19"/>
                <a:gd name="T54" fmla="*/ 10 w 20"/>
                <a:gd name="T55" fmla="*/ 19 h 19"/>
                <a:gd name="T56" fmla="*/ 0 w 20"/>
                <a:gd name="T57" fmla="*/ 9 h 19"/>
                <a:gd name="T58" fmla="*/ 10 w 20"/>
                <a:gd name="T59" fmla="*/ 0 h 19"/>
                <a:gd name="T60" fmla="*/ 20 w 20"/>
                <a:gd name="T61"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 h="19">
                  <a:moveTo>
                    <a:pt x="8" y="9"/>
                  </a:moveTo>
                  <a:cubicBezTo>
                    <a:pt x="9" y="9"/>
                    <a:pt x="9" y="9"/>
                    <a:pt x="9" y="9"/>
                  </a:cubicBezTo>
                  <a:cubicBezTo>
                    <a:pt x="10" y="9"/>
                    <a:pt x="11" y="8"/>
                    <a:pt x="11" y="7"/>
                  </a:cubicBezTo>
                  <a:cubicBezTo>
                    <a:pt x="11" y="7"/>
                    <a:pt x="11" y="6"/>
                    <a:pt x="9" y="6"/>
                  </a:cubicBezTo>
                  <a:cubicBezTo>
                    <a:pt x="9" y="6"/>
                    <a:pt x="8" y="6"/>
                    <a:pt x="8" y="6"/>
                  </a:cubicBezTo>
                  <a:lnTo>
                    <a:pt x="8" y="9"/>
                  </a:lnTo>
                  <a:close/>
                  <a:moveTo>
                    <a:pt x="8" y="14"/>
                  </a:moveTo>
                  <a:cubicBezTo>
                    <a:pt x="6" y="14"/>
                    <a:pt x="6" y="14"/>
                    <a:pt x="6" y="14"/>
                  </a:cubicBezTo>
                  <a:cubicBezTo>
                    <a:pt x="6" y="5"/>
                    <a:pt x="6" y="5"/>
                    <a:pt x="6" y="5"/>
                  </a:cubicBezTo>
                  <a:cubicBezTo>
                    <a:pt x="7" y="4"/>
                    <a:pt x="8" y="4"/>
                    <a:pt x="10" y="4"/>
                  </a:cubicBezTo>
                  <a:cubicBezTo>
                    <a:pt x="11" y="4"/>
                    <a:pt x="12" y="5"/>
                    <a:pt x="13" y="5"/>
                  </a:cubicBezTo>
                  <a:cubicBezTo>
                    <a:pt x="13" y="5"/>
                    <a:pt x="14" y="6"/>
                    <a:pt x="14" y="7"/>
                  </a:cubicBezTo>
                  <a:cubicBezTo>
                    <a:pt x="14" y="8"/>
                    <a:pt x="13" y="9"/>
                    <a:pt x="12" y="9"/>
                  </a:cubicBezTo>
                  <a:cubicBezTo>
                    <a:pt x="12" y="10"/>
                    <a:pt x="12" y="10"/>
                    <a:pt x="12" y="10"/>
                  </a:cubicBezTo>
                  <a:cubicBezTo>
                    <a:pt x="13" y="10"/>
                    <a:pt x="13" y="11"/>
                    <a:pt x="14" y="12"/>
                  </a:cubicBezTo>
                  <a:cubicBezTo>
                    <a:pt x="14" y="13"/>
                    <a:pt x="14" y="14"/>
                    <a:pt x="14" y="14"/>
                  </a:cubicBezTo>
                  <a:cubicBezTo>
                    <a:pt x="12" y="14"/>
                    <a:pt x="12" y="14"/>
                    <a:pt x="12" y="14"/>
                  </a:cubicBezTo>
                  <a:cubicBezTo>
                    <a:pt x="12" y="14"/>
                    <a:pt x="11" y="13"/>
                    <a:pt x="11" y="12"/>
                  </a:cubicBezTo>
                  <a:cubicBezTo>
                    <a:pt x="11" y="11"/>
                    <a:pt x="10" y="10"/>
                    <a:pt x="9" y="10"/>
                  </a:cubicBezTo>
                  <a:cubicBezTo>
                    <a:pt x="8" y="10"/>
                    <a:pt x="8" y="10"/>
                    <a:pt x="8" y="10"/>
                  </a:cubicBezTo>
                  <a:lnTo>
                    <a:pt x="8" y="14"/>
                  </a:lnTo>
                  <a:close/>
                  <a:moveTo>
                    <a:pt x="2" y="9"/>
                  </a:moveTo>
                  <a:cubicBezTo>
                    <a:pt x="2" y="14"/>
                    <a:pt x="5" y="17"/>
                    <a:pt x="10" y="17"/>
                  </a:cubicBezTo>
                  <a:cubicBezTo>
                    <a:pt x="14" y="17"/>
                    <a:pt x="17" y="14"/>
                    <a:pt x="17" y="9"/>
                  </a:cubicBezTo>
                  <a:cubicBezTo>
                    <a:pt x="17" y="5"/>
                    <a:pt x="14" y="2"/>
                    <a:pt x="10" y="2"/>
                  </a:cubicBezTo>
                  <a:cubicBezTo>
                    <a:pt x="5" y="2"/>
                    <a:pt x="2" y="5"/>
                    <a:pt x="2" y="9"/>
                  </a:cubicBezTo>
                  <a:moveTo>
                    <a:pt x="20" y="9"/>
                  </a:moveTo>
                  <a:cubicBezTo>
                    <a:pt x="20" y="15"/>
                    <a:pt x="15" y="19"/>
                    <a:pt x="10" y="19"/>
                  </a:cubicBezTo>
                  <a:cubicBezTo>
                    <a:pt x="4" y="19"/>
                    <a:pt x="0" y="15"/>
                    <a:pt x="0" y="9"/>
                  </a:cubicBezTo>
                  <a:cubicBezTo>
                    <a:pt x="0" y="4"/>
                    <a:pt x="4" y="0"/>
                    <a:pt x="10" y="0"/>
                  </a:cubicBezTo>
                  <a:cubicBezTo>
                    <a:pt x="15" y="0"/>
                    <a:pt x="20" y="4"/>
                    <a:pt x="20" y="9"/>
                  </a:cubicBezTo>
                </a:path>
              </a:pathLst>
            </a:custGeom>
            <a:solidFill>
              <a:srgbClr val="0A1B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grpSp>
      <p:sp>
        <p:nvSpPr>
          <p:cNvPr id="4" name="Bildplatzhalter 3"/>
          <p:cNvSpPr>
            <a:spLocks noGrp="1"/>
          </p:cNvSpPr>
          <p:nvPr userDrawn="1">
            <p:ph type="pic" sz="quarter" idx="10"/>
          </p:nvPr>
        </p:nvSpPr>
        <p:spPr>
          <a:xfrm>
            <a:off x="6624000" y="0"/>
            <a:ext cx="2520000" cy="6858000"/>
          </a:xfrm>
        </p:spPr>
        <p:txBody>
          <a:bodyPr/>
          <a:lstStyle/>
          <a:p>
            <a:r>
              <a:rPr lang="de-DE" smtClean="0"/>
              <a:t>Bild durch Klicken auf Symbol hinzufügen</a:t>
            </a:r>
            <a:endParaRPr lang="de-DE"/>
          </a:p>
        </p:txBody>
      </p:sp>
    </p:spTree>
    <p:extLst>
      <p:ext uri="{BB962C8B-B14F-4D97-AF65-F5344CB8AC3E}">
        <p14:creationId xmlns:p14="http://schemas.microsoft.com/office/powerpoint/2010/main" val="1836888646"/>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el und Text">
    <p:spTree>
      <p:nvGrpSpPr>
        <p:cNvPr id="1" name=""/>
        <p:cNvGrpSpPr/>
        <p:nvPr/>
      </p:nvGrpSpPr>
      <p:grpSpPr>
        <a:xfrm>
          <a:off x="0" y="0"/>
          <a:ext cx="0" cy="0"/>
          <a:chOff x="0" y="0"/>
          <a:chExt cx="0" cy="0"/>
        </a:xfrm>
      </p:grpSpPr>
      <p:graphicFrame>
        <p:nvGraphicFramePr>
          <p:cNvPr id="6" name="Objekt 5"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99" name="think-cell Slide" r:id="rId6" imgW="360" imgH="360" progId="">
                  <p:embed/>
                </p:oleObj>
              </mc:Choice>
              <mc:Fallback>
                <p:oleObj name="think-cell Slide" r:id="rId6" imgW="360" imgH="36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el 1"/>
          <p:cNvSpPr>
            <a:spLocks noGrp="1"/>
          </p:cNvSpPr>
          <p:nvPr>
            <p:ph type="title"/>
            <p:custDataLst>
              <p:tags r:id="rId3"/>
            </p:custDataLst>
          </p:nvPr>
        </p:nvSpPr>
        <p:spPr/>
        <p:txBody>
          <a:bodyPr/>
          <a:lstStyle/>
          <a:p>
            <a:r>
              <a:rPr lang="de-DE" smtClean="0"/>
              <a:t>Titelmasterformat durch Klicken bearbeiten</a:t>
            </a:r>
            <a:endParaRPr lang="de-DE"/>
          </a:p>
        </p:txBody>
      </p:sp>
      <p:sp>
        <p:nvSpPr>
          <p:cNvPr id="9" name="Inhaltsplatzhalter 8"/>
          <p:cNvSpPr>
            <a:spLocks noGrp="1"/>
          </p:cNvSpPr>
          <p:nvPr>
            <p:ph sz="quarter" idx="11"/>
            <p:custDataLst>
              <p:tags r:id="rId4"/>
            </p:custDataLst>
          </p:nvPr>
        </p:nvSpPr>
        <p:spPr>
          <a:xfrm>
            <a:off x="396875" y="1908000"/>
            <a:ext cx="8347075" cy="42840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Tree>
    <p:extLst>
      <p:ext uri="{BB962C8B-B14F-4D97-AF65-F5344CB8AC3E}">
        <p14:creationId xmlns:p14="http://schemas.microsoft.com/office/powerpoint/2010/main" val="4005495719"/>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9" name="Inhaltsplatzhalter 8"/>
          <p:cNvSpPr>
            <a:spLocks noGrp="1"/>
          </p:cNvSpPr>
          <p:nvPr>
            <p:ph sz="quarter" idx="11"/>
          </p:nvPr>
        </p:nvSpPr>
        <p:spPr>
          <a:xfrm>
            <a:off x="396874" y="1908000"/>
            <a:ext cx="4175125" cy="423917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6" name="Bildplatzhalter 5"/>
          <p:cNvSpPr>
            <a:spLocks noGrp="1"/>
          </p:cNvSpPr>
          <p:nvPr>
            <p:ph type="pic" sz="quarter" idx="12"/>
          </p:nvPr>
        </p:nvSpPr>
        <p:spPr>
          <a:xfrm>
            <a:off x="5260974" y="1908000"/>
            <a:ext cx="3482975" cy="3748345"/>
          </a:xfrm>
        </p:spPr>
        <p:txBody>
          <a:bodyPr>
            <a:noAutofit/>
          </a:bodyPr>
          <a:lstStyle/>
          <a:p>
            <a:r>
              <a:rPr lang="de-DE" smtClean="0"/>
              <a:t>Bild durch Klicken auf Symbol hinzufügen</a:t>
            </a:r>
            <a:endParaRPr lang="de-DE" dirty="0"/>
          </a:p>
        </p:txBody>
      </p:sp>
      <p:sp>
        <p:nvSpPr>
          <p:cNvPr id="12" name="Textplatzhalter 11"/>
          <p:cNvSpPr>
            <a:spLocks noGrp="1"/>
          </p:cNvSpPr>
          <p:nvPr>
            <p:ph type="body" sz="quarter" idx="13"/>
          </p:nvPr>
        </p:nvSpPr>
        <p:spPr>
          <a:xfrm>
            <a:off x="5260974" y="5751632"/>
            <a:ext cx="3482975" cy="191968"/>
          </a:xfrm>
        </p:spPr>
        <p:txBody>
          <a:bodyPr>
            <a:normAutofit/>
          </a:bodyPr>
          <a:lstStyle>
            <a:lvl1pPr>
              <a:lnSpc>
                <a:spcPts val="1400"/>
              </a:lnSpc>
              <a:spcBef>
                <a:spcPts val="0"/>
              </a:spcBef>
              <a:buFontTx/>
              <a:buNone/>
              <a:defRPr sz="800" i="1">
                <a:solidFill>
                  <a:schemeClr val="accent1"/>
                </a:solidFill>
              </a:defRPr>
            </a:lvl1pPr>
          </a:lstStyle>
          <a:p>
            <a:pPr lvl="0"/>
            <a:r>
              <a:rPr lang="de-DE" smtClean="0"/>
              <a:t>Textmasterformate durch Klicken bearbeiten</a:t>
            </a:r>
          </a:p>
        </p:txBody>
      </p:sp>
    </p:spTree>
    <p:extLst>
      <p:ext uri="{BB962C8B-B14F-4D97-AF65-F5344CB8AC3E}">
        <p14:creationId xmlns:p14="http://schemas.microsoft.com/office/powerpoint/2010/main" val="937270549"/>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und Bild un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9" name="Inhaltsplatzhalter 8"/>
          <p:cNvSpPr>
            <a:spLocks noGrp="1"/>
          </p:cNvSpPr>
          <p:nvPr>
            <p:ph sz="quarter" idx="11"/>
          </p:nvPr>
        </p:nvSpPr>
        <p:spPr>
          <a:xfrm>
            <a:off x="396874" y="1908000"/>
            <a:ext cx="8352000" cy="779236"/>
          </a:xfrm>
        </p:spPr>
        <p:txBody>
          <a:bodyPr/>
          <a:lstStyle/>
          <a:p>
            <a:pPr lvl="0"/>
            <a:r>
              <a:rPr lang="de-DE" smtClean="0"/>
              <a:t>Textmasterformate durch Klicken bearbeiten</a:t>
            </a:r>
          </a:p>
          <a:p>
            <a:pPr lvl="1"/>
            <a:r>
              <a:rPr lang="de-DE" smtClean="0"/>
              <a:t>Zweite Ebene</a:t>
            </a:r>
          </a:p>
        </p:txBody>
      </p:sp>
      <p:sp>
        <p:nvSpPr>
          <p:cNvPr id="6" name="Bildplatzhalter 5"/>
          <p:cNvSpPr>
            <a:spLocks noGrp="1"/>
          </p:cNvSpPr>
          <p:nvPr>
            <p:ph type="pic" sz="quarter" idx="12"/>
          </p:nvPr>
        </p:nvSpPr>
        <p:spPr>
          <a:xfrm>
            <a:off x="396874" y="2809168"/>
            <a:ext cx="8347076" cy="3401132"/>
          </a:xfrm>
        </p:spPr>
        <p:txBody>
          <a:bodyPr/>
          <a:lstStyle/>
          <a:p>
            <a:r>
              <a:rPr lang="de-DE" smtClean="0"/>
              <a:t>Bild durch Klicken auf Symbol hinzufügen</a:t>
            </a:r>
            <a:endParaRPr lang="de-DE" dirty="0"/>
          </a:p>
        </p:txBody>
      </p:sp>
      <p:sp>
        <p:nvSpPr>
          <p:cNvPr id="5" name="Textplatzhalter 11"/>
          <p:cNvSpPr>
            <a:spLocks noGrp="1"/>
          </p:cNvSpPr>
          <p:nvPr>
            <p:ph type="body" sz="quarter" idx="13"/>
          </p:nvPr>
        </p:nvSpPr>
        <p:spPr>
          <a:xfrm>
            <a:off x="396874" y="6290112"/>
            <a:ext cx="3482975" cy="191968"/>
          </a:xfrm>
        </p:spPr>
        <p:txBody>
          <a:bodyPr>
            <a:normAutofit/>
          </a:bodyPr>
          <a:lstStyle>
            <a:lvl1pPr>
              <a:lnSpc>
                <a:spcPts val="1400"/>
              </a:lnSpc>
              <a:spcBef>
                <a:spcPts val="0"/>
              </a:spcBef>
              <a:buFontTx/>
              <a:buNone/>
              <a:defRPr sz="800" i="1">
                <a:solidFill>
                  <a:schemeClr val="accent1"/>
                </a:solidFill>
              </a:defRPr>
            </a:lvl1pPr>
          </a:lstStyle>
          <a:p>
            <a:pPr lvl="0"/>
            <a:r>
              <a:rPr lang="de-DE" smtClean="0"/>
              <a:t>Textmasterformate durch Klicken bearbeiten</a:t>
            </a:r>
          </a:p>
        </p:txBody>
      </p:sp>
    </p:spTree>
    <p:extLst>
      <p:ext uri="{BB962C8B-B14F-4D97-AF65-F5344CB8AC3E}">
        <p14:creationId xmlns:p14="http://schemas.microsoft.com/office/powerpoint/2010/main" val="2276732538"/>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371375690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AutoShape 10">
            <a:hlinkClick r:id="rId2" highlightClick="1"/>
          </p:cNvPr>
          <p:cNvSpPr>
            <a:spLocks noChangeArrowheads="1"/>
          </p:cNvSpPr>
          <p:nvPr/>
        </p:nvSpPr>
        <p:spPr bwMode="auto">
          <a:xfrm>
            <a:off x="7696200" y="6324600"/>
            <a:ext cx="1219200" cy="304800"/>
          </a:xfrm>
          <a:prstGeom prst="actionButtonBlank">
            <a:avLst/>
          </a:prstGeom>
          <a:noFill/>
          <a:ln w="9525">
            <a:noFill/>
            <a:miter lim="800000"/>
            <a:headEnd/>
            <a:tailEnd/>
          </a:ln>
          <a:effectLst/>
        </p:spPr>
        <p:txBody>
          <a:bodyPr wrap="none" anchor="ctr"/>
          <a:lstStyle/>
          <a:p>
            <a:pPr defTabSz="457200" fontAlgn="base">
              <a:spcBef>
                <a:spcPct val="0"/>
              </a:spcBef>
              <a:spcAft>
                <a:spcPct val="0"/>
              </a:spcAft>
              <a:defRPr/>
            </a:pPr>
            <a:endParaRPr lang="en-GB" sz="2400" dirty="0">
              <a:solidFill>
                <a:srgbClr val="002C6C"/>
              </a:solidFill>
              <a:ea typeface="ＭＳ Ｐゴシック" charset="-128"/>
            </a:endParaRPr>
          </a:p>
        </p:txBody>
      </p:sp>
      <p:pic>
        <p:nvPicPr>
          <p:cNvPr id="3" name="Picture 6" descr="Screen shot 2011-06-30 at 12.52.54.png"/>
          <p:cNvPicPr>
            <a:picLocks noChangeAspect="1"/>
          </p:cNvPicPr>
          <p:nvPr userDrawn="1"/>
        </p:nvPicPr>
        <p:blipFill>
          <a:blip r:embed="rId3"/>
          <a:srcRect/>
          <a:stretch>
            <a:fillRect/>
          </a:stretch>
        </p:blipFill>
        <p:spPr bwMode="auto">
          <a:xfrm>
            <a:off x="-76200" y="0"/>
            <a:ext cx="9280525" cy="6948488"/>
          </a:xfrm>
          <a:prstGeom prst="rect">
            <a:avLst/>
          </a:prstGeom>
          <a:noFill/>
          <a:ln w="9525">
            <a:noFill/>
            <a:miter lim="800000"/>
            <a:headEnd/>
            <a:tailEnd/>
          </a:ln>
        </p:spPr>
      </p:pic>
      <p:sp>
        <p:nvSpPr>
          <p:cNvPr id="4" name="Rectangle 7"/>
          <p:cNvSpPr>
            <a:spLocks noChangeArrowheads="1"/>
          </p:cNvSpPr>
          <p:nvPr userDrawn="1"/>
        </p:nvSpPr>
        <p:spPr bwMode="auto">
          <a:xfrm>
            <a:off x="457200" y="5791200"/>
            <a:ext cx="2819400" cy="762000"/>
          </a:xfrm>
          <a:prstGeom prst="rect">
            <a:avLst/>
          </a:prstGeom>
          <a:solidFill>
            <a:srgbClr val="FFFFFF"/>
          </a:solidFill>
          <a:ln w="9525">
            <a:solidFill>
              <a:srgbClr val="FFFFFF"/>
            </a:solidFill>
            <a:round/>
            <a:headEnd/>
            <a:tailEnd/>
          </a:ln>
        </p:spPr>
        <p:txBody>
          <a:bodyPr/>
          <a:lstStyle/>
          <a:p>
            <a:pPr defTabSz="457200" eaLnBrk="0" fontAlgn="base" hangingPunct="0">
              <a:spcBef>
                <a:spcPct val="0"/>
              </a:spcBef>
              <a:spcAft>
                <a:spcPct val="0"/>
              </a:spcAft>
              <a:defRPr/>
            </a:pPr>
            <a:endParaRPr lang="en-US" sz="2400" dirty="0">
              <a:solidFill>
                <a:srgbClr val="002C6C"/>
              </a:solidFill>
              <a:ea typeface="ＭＳ Ｐゴシック" charset="-128"/>
            </a:endParaRPr>
          </a:p>
        </p:txBody>
      </p:sp>
      <p:pic>
        <p:nvPicPr>
          <p:cNvPr id="5" name="Picture 2"/>
          <p:cNvPicPr>
            <a:picLocks noChangeAspect="1" noChangeArrowheads="1"/>
          </p:cNvPicPr>
          <p:nvPr userDrawn="1"/>
        </p:nvPicPr>
        <p:blipFill>
          <a:blip r:embed="rId4"/>
          <a:srcRect/>
          <a:stretch>
            <a:fillRect/>
          </a:stretch>
        </p:blipFill>
        <p:spPr bwMode="auto">
          <a:xfrm>
            <a:off x="7696200" y="5543550"/>
            <a:ext cx="1392238" cy="1100138"/>
          </a:xfrm>
          <a:prstGeom prst="rect">
            <a:avLst/>
          </a:prstGeom>
          <a:noFill/>
          <a:ln w="9525">
            <a:noFill/>
            <a:miter lim="800000"/>
            <a:headEnd/>
            <a:tailEnd/>
          </a:ln>
        </p:spPr>
      </p:pic>
    </p:spTree>
    <p:extLst>
      <p:ext uri="{BB962C8B-B14F-4D97-AF65-F5344CB8AC3E}">
        <p14:creationId xmlns:p14="http://schemas.microsoft.com/office/powerpoint/2010/main" val="27065297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250825" y="1557338"/>
            <a:ext cx="4244975" cy="4967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557338"/>
            <a:ext cx="4244975" cy="4967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802078973"/>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9" descr="GS1-Corp-templates-TITL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49" y="-3175"/>
            <a:ext cx="9151938"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10">
            <a:hlinkClick r:id="rId3" highlightClick="1"/>
          </p:cNvPr>
          <p:cNvSpPr>
            <a:spLocks noChangeArrowheads="1"/>
          </p:cNvSpPr>
          <p:nvPr/>
        </p:nvSpPr>
        <p:spPr bwMode="auto">
          <a:xfrm>
            <a:off x="7696200" y="6324600"/>
            <a:ext cx="1219200" cy="304800"/>
          </a:xfrm>
          <a:prstGeom prst="actionButtonBlank">
            <a:avLst/>
          </a:prstGeom>
          <a:noFill/>
          <a:ln w="9525">
            <a:noFill/>
            <a:miter lim="800000"/>
            <a:headEnd/>
            <a:tailEnd/>
          </a:ln>
          <a:effectLst/>
        </p:spPr>
        <p:txBody>
          <a:bodyPr wrap="none" anchor="ctr"/>
          <a:lstStyle/>
          <a:p>
            <a:pPr fontAlgn="base">
              <a:spcBef>
                <a:spcPct val="20000"/>
              </a:spcBef>
              <a:spcAft>
                <a:spcPct val="0"/>
              </a:spcAft>
              <a:defRPr/>
            </a:pPr>
            <a:endParaRPr lang="en-GB" dirty="0">
              <a:solidFill>
                <a:srgbClr val="002C6C"/>
              </a:solidFill>
            </a:endParaRPr>
          </a:p>
        </p:txBody>
      </p:sp>
      <p:sp>
        <p:nvSpPr>
          <p:cNvPr id="5122" name="Rectangle 2"/>
          <p:cNvSpPr>
            <a:spLocks noGrp="1" noChangeArrowheads="1"/>
          </p:cNvSpPr>
          <p:nvPr>
            <p:ph type="ctrTitle"/>
          </p:nvPr>
        </p:nvSpPr>
        <p:spPr>
          <a:xfrm>
            <a:off x="3639200" y="1447800"/>
            <a:ext cx="4819000" cy="990600"/>
          </a:xfrm>
        </p:spPr>
        <p:txBody>
          <a:bodyPr anchor="b"/>
          <a:lstStyle>
            <a:lvl1pPr>
              <a:defRPr sz="3600"/>
            </a:lvl1pPr>
          </a:lstStyle>
          <a:p>
            <a:r>
              <a:rPr lang="en-US" smtClean="0"/>
              <a:t>Click to edit Master title style</a:t>
            </a:r>
            <a:endParaRPr lang="en-GB" dirty="0"/>
          </a:p>
        </p:txBody>
      </p:sp>
      <p:sp>
        <p:nvSpPr>
          <p:cNvPr id="5123" name="Rectangle 3"/>
          <p:cNvSpPr>
            <a:spLocks noGrp="1" noChangeArrowheads="1"/>
          </p:cNvSpPr>
          <p:nvPr>
            <p:ph type="subTitle" idx="1"/>
          </p:nvPr>
        </p:nvSpPr>
        <p:spPr>
          <a:xfrm>
            <a:off x="3640208" y="2566530"/>
            <a:ext cx="3694567" cy="1295400"/>
          </a:xfrm>
          <a:prstGeom prst="rect">
            <a:avLst/>
          </a:prstGeom>
        </p:spPr>
        <p:txBody>
          <a:bodyPr/>
          <a:lstStyle>
            <a:lvl1pPr marL="0" indent="0">
              <a:buNone/>
              <a:defRPr b="1">
                <a:solidFill>
                  <a:srgbClr val="F26334"/>
                </a:solidFill>
              </a:defRPr>
            </a:lvl1pPr>
          </a:lstStyle>
          <a:p>
            <a:r>
              <a:rPr lang="en-US" smtClean="0"/>
              <a:t>Click to edit Master subtitle style</a:t>
            </a:r>
            <a:endParaRPr lang="en-GB" dirty="0"/>
          </a:p>
        </p:txBody>
      </p:sp>
      <p:pic>
        <p:nvPicPr>
          <p:cNvPr id="8" name="Content Placeholder 1"/>
          <p:cNvPicPr>
            <a:picLocks noChangeAspect="1"/>
          </p:cNvPicPr>
          <p:nvPr/>
        </p:nvPicPr>
        <p:blipFill>
          <a:blip r:embed="rId4" cstate="email">
            <a:extLst>
              <a:ext uri="{BEBA8EAE-BF5A-486C-A8C5-ECC9F3942E4B}">
                <a14:imgProps xmlns:a14="http://schemas.microsoft.com/office/drawing/2010/main">
                  <a14:imgLayer r:embed="rId5">
                    <a14:imgEffect>
                      <a14:sharpenSoften amount="1000"/>
                    </a14:imgEffect>
                  </a14:imgLayer>
                </a14:imgProps>
              </a:ext>
              <a:ext uri="{28A0092B-C50C-407E-A947-70E740481C1C}">
                <a14:useLocalDpi xmlns:a14="http://schemas.microsoft.com/office/drawing/2010/main"/>
              </a:ext>
            </a:extLst>
          </a:blip>
          <a:stretch>
            <a:fillRect/>
          </a:stretch>
        </p:blipFill>
        <p:spPr>
          <a:xfrm>
            <a:off x="380458" y="406163"/>
            <a:ext cx="991142" cy="882763"/>
          </a:xfrm>
          <a:prstGeom prst="rect">
            <a:avLst/>
          </a:prstGeom>
        </p:spPr>
      </p:pic>
    </p:spTree>
    <p:extLst>
      <p:ext uri="{BB962C8B-B14F-4D97-AF65-F5344CB8AC3E}">
        <p14:creationId xmlns:p14="http://schemas.microsoft.com/office/powerpoint/2010/main" val="1927168491"/>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Divider Slide">
    <p:spTree>
      <p:nvGrpSpPr>
        <p:cNvPr id="1" name=""/>
        <p:cNvGrpSpPr/>
        <p:nvPr/>
      </p:nvGrpSpPr>
      <p:grpSpPr>
        <a:xfrm>
          <a:off x="0" y="0"/>
          <a:ext cx="0" cy="0"/>
          <a:chOff x="0" y="0"/>
          <a:chExt cx="0" cy="0"/>
        </a:xfrm>
      </p:grpSpPr>
      <p:pic>
        <p:nvPicPr>
          <p:cNvPr id="9" name="Picture 8" descr="Untitle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
            <a:ext cx="9143391" cy="6857543"/>
          </a:xfrm>
          <a:prstGeom prst="rect">
            <a:avLst/>
          </a:prstGeom>
        </p:spPr>
      </p:pic>
      <p:sp>
        <p:nvSpPr>
          <p:cNvPr id="5" name="AutoShape 10">
            <a:hlinkClick r:id="rId3" highlightClick="1"/>
          </p:cNvPr>
          <p:cNvSpPr>
            <a:spLocks noChangeArrowheads="1"/>
          </p:cNvSpPr>
          <p:nvPr/>
        </p:nvSpPr>
        <p:spPr bwMode="auto">
          <a:xfrm>
            <a:off x="7696200" y="6324600"/>
            <a:ext cx="1219200" cy="304800"/>
          </a:xfrm>
          <a:prstGeom prst="actionButtonBlank">
            <a:avLst/>
          </a:prstGeom>
          <a:noFill/>
          <a:ln w="9525">
            <a:noFill/>
            <a:miter lim="800000"/>
            <a:headEnd/>
            <a:tailEnd/>
          </a:ln>
          <a:effectLst/>
        </p:spPr>
        <p:txBody>
          <a:bodyPr wrap="none" anchor="ctr"/>
          <a:lstStyle/>
          <a:p>
            <a:pPr fontAlgn="base">
              <a:spcBef>
                <a:spcPct val="20000"/>
              </a:spcBef>
              <a:spcAft>
                <a:spcPct val="0"/>
              </a:spcAft>
              <a:defRPr/>
            </a:pPr>
            <a:endParaRPr lang="en-GB" dirty="0">
              <a:solidFill>
                <a:srgbClr val="002C6C"/>
              </a:solidFill>
            </a:endParaRPr>
          </a:p>
        </p:txBody>
      </p:sp>
      <p:sp>
        <p:nvSpPr>
          <p:cNvPr id="5122" name="Rectangle 2"/>
          <p:cNvSpPr>
            <a:spLocks noGrp="1" noChangeArrowheads="1"/>
          </p:cNvSpPr>
          <p:nvPr>
            <p:ph type="ctrTitle"/>
          </p:nvPr>
        </p:nvSpPr>
        <p:spPr>
          <a:xfrm>
            <a:off x="3639200" y="1447800"/>
            <a:ext cx="4819000" cy="990600"/>
          </a:xfrm>
        </p:spPr>
        <p:txBody>
          <a:bodyPr anchor="b"/>
          <a:lstStyle>
            <a:lvl1pPr>
              <a:defRPr sz="3200"/>
            </a:lvl1pPr>
          </a:lstStyle>
          <a:p>
            <a:r>
              <a:rPr lang="en-US" smtClean="0"/>
              <a:t>Click to edit Master title style</a:t>
            </a:r>
            <a:endParaRPr lang="en-GB" dirty="0"/>
          </a:p>
        </p:txBody>
      </p:sp>
      <p:sp>
        <p:nvSpPr>
          <p:cNvPr id="5123" name="Rectangle 3"/>
          <p:cNvSpPr>
            <a:spLocks noGrp="1" noChangeArrowheads="1"/>
          </p:cNvSpPr>
          <p:nvPr>
            <p:ph type="subTitle" idx="1"/>
          </p:nvPr>
        </p:nvSpPr>
        <p:spPr>
          <a:xfrm>
            <a:off x="3640208" y="2566530"/>
            <a:ext cx="3694567" cy="1295400"/>
          </a:xfrm>
          <a:prstGeom prst="rect">
            <a:avLst/>
          </a:prstGeom>
        </p:spPr>
        <p:txBody>
          <a:bodyPr/>
          <a:lstStyle>
            <a:lvl1pPr marL="0" indent="0">
              <a:buNone/>
              <a:defRPr b="1">
                <a:solidFill>
                  <a:srgbClr val="F26334"/>
                </a:solidFill>
              </a:defRPr>
            </a:lvl1pPr>
          </a:lstStyle>
          <a:p>
            <a:r>
              <a:rPr lang="en-US" smtClean="0"/>
              <a:t>Click to edit Master subtitle style</a:t>
            </a:r>
            <a:endParaRPr lang="en-GB" dirty="0"/>
          </a:p>
        </p:txBody>
      </p:sp>
      <p:pic>
        <p:nvPicPr>
          <p:cNvPr id="7" name="Content Placeholder 1"/>
          <p:cNvPicPr>
            <a:picLocks noChangeAspect="1"/>
          </p:cNvPicPr>
          <p:nvPr/>
        </p:nvPicPr>
        <p:blipFill>
          <a:blip r:embed="rId4" cstate="email">
            <a:extLst>
              <a:ext uri="{BEBA8EAE-BF5A-486C-A8C5-ECC9F3942E4B}">
                <a14:imgProps xmlns:a14="http://schemas.microsoft.com/office/drawing/2010/main">
                  <a14:imgLayer r:embed="rId5">
                    <a14:imgEffect>
                      <a14:sharpenSoften amount="1000"/>
                    </a14:imgEffect>
                  </a14:imgLayer>
                </a14:imgProps>
              </a:ext>
              <a:ext uri="{28A0092B-C50C-407E-A947-70E740481C1C}">
                <a14:useLocalDpi xmlns:a14="http://schemas.microsoft.com/office/drawing/2010/main"/>
              </a:ext>
            </a:extLst>
          </a:blip>
          <a:stretch>
            <a:fillRect/>
          </a:stretch>
        </p:blipFill>
        <p:spPr>
          <a:xfrm>
            <a:off x="380458" y="406163"/>
            <a:ext cx="991142" cy="882763"/>
          </a:xfrm>
          <a:prstGeom prst="rect">
            <a:avLst/>
          </a:prstGeom>
        </p:spPr>
      </p:pic>
    </p:spTree>
    <p:extLst>
      <p:ext uri="{BB962C8B-B14F-4D97-AF65-F5344CB8AC3E}">
        <p14:creationId xmlns:p14="http://schemas.microsoft.com/office/powerpoint/2010/main" val="2587464287"/>
      </p:ext>
    </p:extLst>
  </p:cSld>
  <p:clrMapOvr>
    <a:masterClrMapping/>
  </p:clrMapOvr>
  <p:timing>
    <p:tnLst>
      <p:par>
        <p:cTn id="1" dur="indefinite" restart="never" nodeType="tmRoot"/>
      </p:par>
    </p:tnLst>
  </p:timing>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09750" y="384392"/>
            <a:ext cx="6877050" cy="935998"/>
          </a:xfrm>
        </p:spPr>
        <p:txBody>
          <a:bodyPr/>
          <a:lstStyle/>
          <a:p>
            <a:r>
              <a:rPr lang="en-US" smtClean="0"/>
              <a:t>Click to edit Master title style</a:t>
            </a:r>
            <a:endParaRPr lang="en-GB" dirty="0"/>
          </a:p>
        </p:txBody>
      </p:sp>
      <p:sp>
        <p:nvSpPr>
          <p:cNvPr id="4" name="Rectangle 12"/>
          <p:cNvSpPr>
            <a:spLocks noGrp="1" noChangeArrowheads="1"/>
          </p:cNvSpPr>
          <p:nvPr>
            <p:ph type="sldNum" sz="quarter" idx="10"/>
          </p:nvPr>
        </p:nvSpPr>
        <p:spPr>
          <a:ln/>
        </p:spPr>
        <p:txBody>
          <a:bodyPr/>
          <a:lstStyle>
            <a:lvl1pPr>
              <a:defRPr/>
            </a:lvl1pPr>
          </a:lstStyle>
          <a:p>
            <a:pPr>
              <a:defRPr/>
            </a:pPr>
            <a:fld id="{5793F1EA-6756-48CC-B584-140A0C2F0B28}" type="slidenum">
              <a:rPr lang="en-US" smtClean="0">
                <a:solidFill>
                  <a:srgbClr val="002C6C"/>
                </a:solidFill>
              </a:rPr>
              <a:pPr>
                <a:defRPr/>
              </a:pPr>
              <a:t>‹#›</a:t>
            </a:fld>
            <a:endParaRPr lang="en-US" dirty="0">
              <a:solidFill>
                <a:srgbClr val="002C6C"/>
              </a:solidFill>
            </a:endParaRPr>
          </a:p>
        </p:txBody>
      </p:sp>
      <p:sp>
        <p:nvSpPr>
          <p:cNvPr id="8" name="Content Placeholder 2"/>
          <p:cNvSpPr>
            <a:spLocks noGrp="1"/>
          </p:cNvSpPr>
          <p:nvPr>
            <p:ph sz="half" idx="1"/>
          </p:nvPr>
        </p:nvSpPr>
        <p:spPr>
          <a:xfrm>
            <a:off x="514800" y="1602000"/>
            <a:ext cx="8172000" cy="4572000"/>
          </a:xfrm>
          <a:prstGeom prst="rect">
            <a:avLst/>
          </a:prstGeo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3091823454"/>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none"/>
            </a:lvl1pPr>
          </a:lstStyle>
          <a:p>
            <a:r>
              <a:rPr lang="en-US" smtClean="0"/>
              <a:t>Click to edit Master title style</a:t>
            </a:r>
            <a:endParaRPr lang="en-GB"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sldNum" sz="quarter" idx="10"/>
          </p:nvPr>
        </p:nvSpPr>
        <p:spPr>
          <a:ln/>
        </p:spPr>
        <p:txBody>
          <a:bodyPr/>
          <a:lstStyle>
            <a:lvl1pPr>
              <a:defRPr/>
            </a:lvl1pPr>
          </a:lstStyle>
          <a:p>
            <a:pPr>
              <a:defRPr/>
            </a:pPr>
            <a:fld id="{E1F0FBAA-3D8A-4F1B-93C6-480D6BDCDFE4}" type="slidenum">
              <a:rPr lang="en-US" smtClean="0">
                <a:solidFill>
                  <a:srgbClr val="002C6C"/>
                </a:solidFill>
              </a:rPr>
              <a:pPr>
                <a:defRPr/>
              </a:pPr>
              <a:t>‹#›</a:t>
            </a:fld>
            <a:endParaRPr lang="en-US" dirty="0">
              <a:solidFill>
                <a:srgbClr val="002C6C"/>
              </a:solidFill>
            </a:endParaRPr>
          </a:p>
        </p:txBody>
      </p:sp>
    </p:spTree>
    <p:extLst>
      <p:ext uri="{BB962C8B-B14F-4D97-AF65-F5344CB8AC3E}">
        <p14:creationId xmlns:p14="http://schemas.microsoft.com/office/powerpoint/2010/main" val="1624823539"/>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sz="half" idx="1"/>
          </p:nvPr>
        </p:nvSpPr>
        <p:spPr>
          <a:xfrm>
            <a:off x="533400" y="1543050"/>
            <a:ext cx="4032000" cy="4552950"/>
          </a:xfrm>
          <a:prstGeom prst="rect">
            <a:avLst/>
          </a:prstGeo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683734" y="1543050"/>
            <a:ext cx="4000967" cy="4552950"/>
          </a:xfrm>
          <a:prstGeom prst="rect">
            <a:avLst/>
          </a:prstGeo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Rectangle 12"/>
          <p:cNvSpPr>
            <a:spLocks noGrp="1" noChangeArrowheads="1"/>
          </p:cNvSpPr>
          <p:nvPr>
            <p:ph type="sldNum" sz="quarter" idx="10"/>
          </p:nvPr>
        </p:nvSpPr>
        <p:spPr>
          <a:ln/>
        </p:spPr>
        <p:txBody>
          <a:bodyPr/>
          <a:lstStyle>
            <a:lvl1pPr>
              <a:defRPr/>
            </a:lvl1pPr>
          </a:lstStyle>
          <a:p>
            <a:pPr>
              <a:defRPr/>
            </a:pPr>
            <a:fld id="{DBBCC6FE-3F78-4C46-898C-D4D53D1EBC8C}" type="slidenum">
              <a:rPr lang="en-US" smtClean="0">
                <a:solidFill>
                  <a:srgbClr val="002C6C"/>
                </a:solidFill>
              </a:rPr>
              <a:pPr>
                <a:defRPr/>
              </a:pPr>
              <a:t>‹#›</a:t>
            </a:fld>
            <a:endParaRPr lang="en-US" dirty="0">
              <a:solidFill>
                <a:srgbClr val="002C6C"/>
              </a:solidFill>
            </a:endParaRPr>
          </a:p>
        </p:txBody>
      </p:sp>
    </p:spTree>
    <p:extLst>
      <p:ext uri="{BB962C8B-B14F-4D97-AF65-F5344CB8AC3E}">
        <p14:creationId xmlns:p14="http://schemas.microsoft.com/office/powerpoint/2010/main" val="1620304044"/>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Rectangle 12"/>
          <p:cNvSpPr>
            <a:spLocks noGrp="1" noChangeArrowheads="1"/>
          </p:cNvSpPr>
          <p:nvPr>
            <p:ph type="sldNum" sz="quarter" idx="10"/>
          </p:nvPr>
        </p:nvSpPr>
        <p:spPr>
          <a:ln/>
        </p:spPr>
        <p:txBody>
          <a:bodyPr/>
          <a:lstStyle>
            <a:lvl1pPr>
              <a:defRPr/>
            </a:lvl1pPr>
          </a:lstStyle>
          <a:p>
            <a:pPr>
              <a:defRPr/>
            </a:pPr>
            <a:fld id="{54BE02A5-23D4-4D2A-8545-DA6D75FF2956}" type="slidenum">
              <a:rPr lang="en-US" smtClean="0">
                <a:solidFill>
                  <a:srgbClr val="002C6C"/>
                </a:solidFill>
              </a:rPr>
              <a:pPr>
                <a:defRPr/>
              </a:pPr>
              <a:t>‹#›</a:t>
            </a:fld>
            <a:endParaRPr lang="en-US" dirty="0">
              <a:solidFill>
                <a:srgbClr val="002C6C"/>
              </a:solidFill>
            </a:endParaRPr>
          </a:p>
        </p:txBody>
      </p:sp>
    </p:spTree>
    <p:extLst>
      <p:ext uri="{BB962C8B-B14F-4D97-AF65-F5344CB8AC3E}">
        <p14:creationId xmlns:p14="http://schemas.microsoft.com/office/powerpoint/2010/main" val="2507815195"/>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808089" y="1502637"/>
            <a:ext cx="55440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GB" noProof="0" dirty="0" smtClean="0"/>
          </a:p>
        </p:txBody>
      </p:sp>
      <p:sp>
        <p:nvSpPr>
          <p:cNvPr id="4" name="Text Placeholder 3"/>
          <p:cNvSpPr>
            <a:spLocks noGrp="1"/>
          </p:cNvSpPr>
          <p:nvPr>
            <p:ph type="body" sz="half" idx="2"/>
          </p:nvPr>
        </p:nvSpPr>
        <p:spPr>
          <a:xfrm>
            <a:off x="1808089" y="5626207"/>
            <a:ext cx="55440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sldNum" sz="quarter" idx="10"/>
          </p:nvPr>
        </p:nvSpPr>
        <p:spPr>
          <a:ln/>
        </p:spPr>
        <p:txBody>
          <a:bodyPr/>
          <a:lstStyle>
            <a:lvl1pPr>
              <a:defRPr/>
            </a:lvl1pPr>
          </a:lstStyle>
          <a:p>
            <a:pPr>
              <a:defRPr/>
            </a:pPr>
            <a:fld id="{80BDBBDC-87AF-4775-B972-15D3654AF773}" type="slidenum">
              <a:rPr lang="en-US" smtClean="0">
                <a:solidFill>
                  <a:srgbClr val="002C6C"/>
                </a:solidFill>
              </a:rPr>
              <a:pPr>
                <a:defRPr/>
              </a:pPr>
              <a:t>‹#›</a:t>
            </a:fld>
            <a:endParaRPr lang="en-US" dirty="0">
              <a:solidFill>
                <a:srgbClr val="002C6C"/>
              </a:solidFill>
            </a:endParaRPr>
          </a:p>
        </p:txBody>
      </p:sp>
      <p:sp>
        <p:nvSpPr>
          <p:cNvPr id="6" name="Title 5"/>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024924033"/>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ontact details">
    <p:spTree>
      <p:nvGrpSpPr>
        <p:cNvPr id="1" name=""/>
        <p:cNvGrpSpPr/>
        <p:nvPr/>
      </p:nvGrpSpPr>
      <p:grpSpPr>
        <a:xfrm>
          <a:off x="0" y="0"/>
          <a:ext cx="0" cy="0"/>
          <a:chOff x="0" y="0"/>
          <a:chExt cx="0" cy="0"/>
        </a:xfrm>
      </p:grpSpPr>
      <p:pic>
        <p:nvPicPr>
          <p:cNvPr id="4" name="Picture 19" descr="GS1-Corp-templates-TITL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700" y="-3175"/>
            <a:ext cx="9151938"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10">
            <a:hlinkClick r:id="rId3" highlightClick="1"/>
          </p:cNvPr>
          <p:cNvSpPr>
            <a:spLocks noChangeArrowheads="1"/>
          </p:cNvSpPr>
          <p:nvPr/>
        </p:nvSpPr>
        <p:spPr bwMode="auto">
          <a:xfrm>
            <a:off x="7696200" y="6324600"/>
            <a:ext cx="1219200" cy="304800"/>
          </a:xfrm>
          <a:prstGeom prst="actionButtonBlank">
            <a:avLst/>
          </a:prstGeom>
          <a:noFill/>
          <a:ln w="9525">
            <a:noFill/>
            <a:miter lim="800000"/>
            <a:headEnd/>
            <a:tailEnd/>
          </a:ln>
          <a:effectLst/>
        </p:spPr>
        <p:txBody>
          <a:bodyPr wrap="none" anchor="ctr"/>
          <a:lstStyle/>
          <a:p>
            <a:pPr fontAlgn="base">
              <a:spcBef>
                <a:spcPct val="20000"/>
              </a:spcBef>
              <a:spcAft>
                <a:spcPct val="0"/>
              </a:spcAft>
              <a:defRPr/>
            </a:pPr>
            <a:endParaRPr lang="en-GB" dirty="0">
              <a:solidFill>
                <a:srgbClr val="002C6C"/>
              </a:solidFill>
            </a:endParaRPr>
          </a:p>
        </p:txBody>
      </p:sp>
      <p:sp>
        <p:nvSpPr>
          <p:cNvPr id="5123" name="Rectangle 3"/>
          <p:cNvSpPr>
            <a:spLocks noGrp="1" noChangeArrowheads="1"/>
          </p:cNvSpPr>
          <p:nvPr>
            <p:ph type="subTitle" idx="1" hasCustomPrompt="1"/>
          </p:nvPr>
        </p:nvSpPr>
        <p:spPr>
          <a:xfrm>
            <a:off x="3640208" y="1676668"/>
            <a:ext cx="5047755" cy="2384335"/>
          </a:xfrm>
          <a:prstGeom prst="rect">
            <a:avLst/>
          </a:prstGeom>
        </p:spPr>
        <p:txBody>
          <a:bodyPr/>
          <a:lstStyle>
            <a:lvl1pPr marL="0" indent="0">
              <a:buNone/>
              <a:defRPr b="0" baseline="0">
                <a:solidFill>
                  <a:srgbClr val="002C6C"/>
                </a:solidFill>
              </a:defRPr>
            </a:lvl1pPr>
          </a:lstStyle>
          <a:p>
            <a:r>
              <a:rPr lang="en-GB" dirty="0" smtClean="0"/>
              <a:t>GS1 Global Office</a:t>
            </a:r>
            <a:br>
              <a:rPr lang="en-GB" dirty="0" smtClean="0"/>
            </a:br>
            <a:r>
              <a:rPr lang="en-GB" dirty="0" smtClean="0"/>
              <a:t>Avenue Louise 326, </a:t>
            </a:r>
            <a:r>
              <a:rPr lang="en-GB" dirty="0" err="1" smtClean="0"/>
              <a:t>bte</a:t>
            </a:r>
            <a:r>
              <a:rPr lang="en-GB" dirty="0" smtClean="0"/>
              <a:t> 10</a:t>
            </a:r>
            <a:br>
              <a:rPr lang="en-GB" dirty="0" smtClean="0"/>
            </a:br>
            <a:r>
              <a:rPr lang="en-GB" dirty="0" smtClean="0"/>
              <a:t>B-1050 Brussels, Belgium</a:t>
            </a:r>
          </a:p>
          <a:p>
            <a:r>
              <a:rPr lang="en-GB" dirty="0" smtClean="0"/>
              <a:t>T +32 3 788 78 00</a:t>
            </a:r>
            <a:br>
              <a:rPr lang="en-GB" dirty="0" smtClean="0"/>
            </a:br>
            <a:r>
              <a:rPr lang="en-GB" dirty="0" smtClean="0"/>
              <a:t>W www.gs1.org</a:t>
            </a:r>
            <a:endParaRPr lang="en-GB" dirty="0"/>
          </a:p>
        </p:txBody>
      </p:sp>
      <p:sp>
        <p:nvSpPr>
          <p:cNvPr id="2" name="Title 1"/>
          <p:cNvSpPr>
            <a:spLocks noGrp="1"/>
          </p:cNvSpPr>
          <p:nvPr>
            <p:ph type="title" hasCustomPrompt="1"/>
          </p:nvPr>
        </p:nvSpPr>
        <p:spPr>
          <a:xfrm>
            <a:off x="3640208" y="384392"/>
            <a:ext cx="5046592" cy="935998"/>
          </a:xfrm>
        </p:spPr>
        <p:txBody>
          <a:bodyPr/>
          <a:lstStyle>
            <a:lvl1pPr>
              <a:defRPr/>
            </a:lvl1pPr>
          </a:lstStyle>
          <a:p>
            <a:r>
              <a:rPr lang="en-US" dirty="0" smtClean="0"/>
              <a:t>Contact details</a:t>
            </a:r>
            <a:endParaRPr lang="en-US" dirty="0"/>
          </a:p>
        </p:txBody>
      </p:sp>
      <p:pic>
        <p:nvPicPr>
          <p:cNvPr id="8" name="Content Placeholder 1"/>
          <p:cNvPicPr>
            <a:picLocks noChangeAspect="1"/>
          </p:cNvPicPr>
          <p:nvPr/>
        </p:nvPicPr>
        <p:blipFill>
          <a:blip r:embed="rId4" cstate="email">
            <a:extLst>
              <a:ext uri="{BEBA8EAE-BF5A-486C-A8C5-ECC9F3942E4B}">
                <a14:imgProps xmlns:a14="http://schemas.microsoft.com/office/drawing/2010/main">
                  <a14:imgLayer r:embed="rId5">
                    <a14:imgEffect>
                      <a14:sharpenSoften amount="1000"/>
                    </a14:imgEffect>
                  </a14:imgLayer>
                </a14:imgProps>
              </a:ext>
              <a:ext uri="{28A0092B-C50C-407E-A947-70E740481C1C}">
                <a14:useLocalDpi xmlns:a14="http://schemas.microsoft.com/office/drawing/2010/main"/>
              </a:ext>
            </a:extLst>
          </a:blip>
          <a:stretch>
            <a:fillRect/>
          </a:stretch>
        </p:blipFill>
        <p:spPr>
          <a:xfrm>
            <a:off x="380458" y="406163"/>
            <a:ext cx="991142" cy="882763"/>
          </a:xfrm>
          <a:prstGeom prst="rect">
            <a:avLst/>
          </a:prstGeom>
        </p:spPr>
      </p:pic>
    </p:spTree>
    <p:extLst>
      <p:ext uri="{BB962C8B-B14F-4D97-AF65-F5344CB8AC3E}">
        <p14:creationId xmlns:p14="http://schemas.microsoft.com/office/powerpoint/2010/main" val="1172746535"/>
      </p:ext>
    </p:extLst>
  </p:cSld>
  <p:clrMapOvr>
    <a:masterClrMapping/>
  </p:clrMapOvr>
  <p:timing>
    <p:tnLst>
      <p:par>
        <p:cTn id="1" dur="indefinite" restart="never" nodeType="tmRoot"/>
      </p:par>
    </p:tnLst>
  </p:timing>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2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lang="en-US" sz="3000" b="1" baseline="0" dirty="0" smtClean="0">
                <a:solidFill>
                  <a:srgbClr val="F26334"/>
                </a:solidFill>
                <a:latin typeface="+mj-lt"/>
                <a:ea typeface="ＭＳ Ｐゴシック" charset="0"/>
                <a:cs typeface="+mj-cs"/>
              </a:defRPr>
            </a:lvl1pPr>
          </a:lstStyle>
          <a:p>
            <a:r>
              <a:rPr lang="en-US" dirty="0" smtClean="0"/>
              <a:t>Click to edit Master title style</a:t>
            </a:r>
            <a:endParaRPr lang="en-US" dirty="0"/>
          </a:p>
        </p:txBody>
      </p:sp>
      <p:sp>
        <p:nvSpPr>
          <p:cNvPr id="3" name="Content Placeholder 2"/>
          <p:cNvSpPr>
            <a:spLocks noGrp="1"/>
          </p:cNvSpPr>
          <p:nvPr>
            <p:ph idx="1"/>
          </p:nvPr>
        </p:nvSpPr>
        <p:spPr>
          <a:xfrm>
            <a:off x="465142" y="1347722"/>
            <a:ext cx="8221663" cy="4639733"/>
          </a:xfrm>
        </p:spPr>
        <p:txBody>
          <a:bodyPr/>
          <a:lstStyle>
            <a:lvl1pPr>
              <a:buClr>
                <a:srgbClr val="F26334"/>
              </a:buClr>
              <a:defRPr/>
            </a:lvl1pPr>
            <a:lvl2pPr>
              <a:buClr>
                <a:srgbClr val="F26334"/>
              </a:buClr>
              <a:defRPr/>
            </a:lvl2pPr>
            <a:lvl3pPr>
              <a:buClr>
                <a:srgbClr val="F26334"/>
              </a:buClr>
              <a:defRPr/>
            </a:lvl3pPr>
            <a:lvl4pPr>
              <a:buClr>
                <a:srgbClr val="F26334"/>
              </a:buClr>
              <a:defRPr/>
            </a:lvl4pPr>
            <a:lvl5pPr>
              <a:buClr>
                <a:srgbClr val="F26334"/>
              </a:buClr>
              <a:defRPr>
                <a:solidFill>
                  <a:srgbClr val="4C4C4C"/>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9"/>
          <p:cNvSpPr>
            <a:spLocks noGrp="1"/>
          </p:cNvSpPr>
          <p:nvPr>
            <p:ph type="sldNum" sz="quarter" idx="10"/>
          </p:nvPr>
        </p:nvSpPr>
        <p:spPr/>
        <p:txBody>
          <a:bodyPr/>
          <a:lstStyle>
            <a:lvl1pPr>
              <a:defRPr>
                <a:latin typeface="Arial"/>
                <a:cs typeface="Arial"/>
              </a:defRPr>
            </a:lvl1pPr>
          </a:lstStyle>
          <a:p>
            <a:pPr>
              <a:defRPr/>
            </a:pPr>
            <a:fld id="{0B02F406-A951-4782-A125-F0F9A54F00BD}" type="slidenum">
              <a:rPr lang="en-US" smtClean="0">
                <a:solidFill>
                  <a:srgbClr val="002C6C"/>
                </a:solidFill>
              </a:rPr>
              <a:pPr>
                <a:defRPr/>
              </a:pPr>
              <a:t>‹#›</a:t>
            </a:fld>
            <a:endParaRPr lang="en-US" dirty="0">
              <a:solidFill>
                <a:srgbClr val="002C6C"/>
              </a:solidFill>
            </a:endParaRPr>
          </a:p>
        </p:txBody>
      </p:sp>
    </p:spTree>
    <p:extLst>
      <p:ext uri="{BB962C8B-B14F-4D97-AF65-F5344CB8AC3E}">
        <p14:creationId xmlns:p14="http://schemas.microsoft.com/office/powerpoint/2010/main" val="210281518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347849" y="274638"/>
            <a:ext cx="6382987" cy="853518"/>
          </a:xfrm>
          <a:prstGeom prst="rect">
            <a:avLst/>
          </a:prstGeom>
        </p:spPr>
        <p:txBody>
          <a:bodyPr/>
          <a:lstStyle/>
          <a:p>
            <a:r>
              <a:rPr lang="en-US" smtClean="0"/>
              <a:t>Click to edit Master title style</a:t>
            </a:r>
            <a:endParaRPr lang="en-GB"/>
          </a:p>
        </p:txBody>
      </p:sp>
    </p:spTree>
    <p:extLst>
      <p:ext uri="{BB962C8B-B14F-4D97-AF65-F5344CB8AC3E}">
        <p14:creationId xmlns:p14="http://schemas.microsoft.com/office/powerpoint/2010/main" val="10366229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7"/>
          <p:cNvSpPr>
            <a:spLocks noGrp="1" noChangeArrowheads="1"/>
          </p:cNvSpPr>
          <p:nvPr>
            <p:ph type="sldNum" sz="quarter" idx="10"/>
          </p:nvPr>
        </p:nvSpPr>
        <p:spPr>
          <a:ln/>
        </p:spPr>
        <p:txBody>
          <a:bodyPr/>
          <a:lstStyle>
            <a:lvl1pPr>
              <a:defRPr/>
            </a:lvl1pPr>
          </a:lstStyle>
          <a:p>
            <a:pPr>
              <a:defRPr/>
            </a:pPr>
            <a:fld id="{A5915D60-C8C9-43F7-ACB2-F1E125ED86BA}" type="slidenum">
              <a:rPr lang="en-US"/>
              <a:pPr>
                <a:defRPr/>
              </a:pPr>
              <a:t>‹#›</a:t>
            </a:fld>
            <a:endParaRPr lang="en-US" dirty="0"/>
          </a:p>
        </p:txBody>
      </p:sp>
    </p:spTree>
    <p:extLst>
      <p:ext uri="{BB962C8B-B14F-4D97-AF65-F5344CB8AC3E}">
        <p14:creationId xmlns:p14="http://schemas.microsoft.com/office/powerpoint/2010/main" val="25035606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26334"/>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618991164"/>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aphicFrame>
        <p:nvGraphicFramePr>
          <p:cNvPr id="3" name="Object 1" hidden="1"/>
          <p:cNvGraphicFramePr>
            <a:graphicFrameLocks noChangeAspect="1"/>
          </p:cNvGraphicFramePr>
          <p:nvPr>
            <p:custDataLst>
              <p:tags r:id="rId2"/>
            </p:custDataLst>
          </p:nvPr>
        </p:nvGraphicFramePr>
        <p:xfrm>
          <a:off x="0" y="0"/>
          <a:ext cx="161984" cy="161974"/>
        </p:xfrm>
        <a:graphic>
          <a:graphicData uri="http://schemas.openxmlformats.org/presentationml/2006/ole">
            <mc:AlternateContent xmlns:mc="http://schemas.openxmlformats.org/markup-compatibility/2006">
              <mc:Choice xmlns:v="urn:schemas-microsoft-com:vml" Requires="v">
                <p:oleObj spid="_x0000_s8228" name="think-cell Slide" r:id="rId13" imgW="360" imgH="360" progId="TCLayout.ActiveDocument.1">
                  <p:embed/>
                </p:oleObj>
              </mc:Choice>
              <mc:Fallback>
                <p:oleObj name="think-cell Slide" r:id="rId13" imgW="360" imgH="360" progId="TCLayout.ActiveDocument.1">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61984" cy="1619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 name="Picture 25"/>
          <p:cNvPicPr>
            <a:picLocks noChangeAspect="1"/>
          </p:cNvPicPr>
          <p:nvPr userDrawn="1">
            <p:custDataLst>
              <p:tags r:id="rId3"/>
            </p:custDataLst>
          </p:nvPr>
        </p:nvPicPr>
        <p:blipFill>
          <a:blip r:embed="rId15" cstate="screen">
            <a:extLst>
              <a:ext uri="{28A0092B-C50C-407E-A947-70E740481C1C}">
                <a14:useLocalDpi xmlns:a14="http://schemas.microsoft.com/office/drawing/2010/main" val="0"/>
              </a:ext>
            </a:extLst>
          </a:blip>
          <a:srcRect/>
          <a:stretch>
            <a:fillRect/>
          </a:stretch>
        </p:blipFill>
        <p:spPr bwMode="auto">
          <a:xfrm>
            <a:off x="0" y="26"/>
            <a:ext cx="9144000" cy="6858000"/>
          </a:xfrm>
          <a:prstGeom prst="rect">
            <a:avLst/>
          </a:prstGeom>
          <a:noFill/>
          <a:ln w="9525">
            <a:noFill/>
            <a:miter lim="800000"/>
            <a:headEnd/>
            <a:tailEnd/>
          </a:ln>
        </p:spPr>
      </p:pic>
      <p:sp>
        <p:nvSpPr>
          <p:cNvPr id="5" name="Rectangle 26"/>
          <p:cNvSpPr>
            <a:spLocks noChangeArrowheads="1"/>
          </p:cNvSpPr>
          <p:nvPr userDrawn="1">
            <p:custDataLst>
              <p:tags r:id="rId4"/>
            </p:custDataLst>
          </p:nvPr>
        </p:nvSpPr>
        <p:spPr bwMode="auto">
          <a:xfrm>
            <a:off x="0" y="26"/>
            <a:ext cx="9144000" cy="6858000"/>
          </a:xfrm>
          <a:prstGeom prst="rect">
            <a:avLst/>
          </a:prstGeom>
          <a:solidFill>
            <a:srgbClr val="F2F2F2">
              <a:alpha val="42000"/>
            </a:srgbClr>
          </a:solidFill>
          <a:ln w="9525" algn="ctr">
            <a:noFill/>
            <a:round/>
            <a:headEnd/>
            <a:tailEnd/>
          </a:ln>
        </p:spPr>
        <p:txBody>
          <a:bodyPr lIns="372078" tIns="0" rIns="0" bIns="0"/>
          <a:lstStyle/>
          <a:p>
            <a:pPr algn="ctr" fontAlgn="base">
              <a:spcBef>
                <a:spcPct val="0"/>
              </a:spcBef>
              <a:spcAft>
                <a:spcPct val="0"/>
              </a:spcAft>
              <a:defRPr/>
            </a:pPr>
            <a:endParaRPr lang="en-US" sz="1900" b="1" dirty="0">
              <a:solidFill>
                <a:srgbClr val="002960"/>
              </a:solidFill>
              <a:latin typeface="Arial" pitchFamily="34" charset="0"/>
              <a:ea typeface="ＭＳ Ｐゴシック" charset="0"/>
            </a:endParaRPr>
          </a:p>
        </p:txBody>
      </p:sp>
      <p:sp>
        <p:nvSpPr>
          <p:cNvPr id="6" name="SlideLogoText"/>
          <p:cNvSpPr>
            <a:spLocks noChangeArrowheads="1"/>
          </p:cNvSpPr>
          <p:nvPr userDrawn="1">
            <p:custDataLst>
              <p:tags r:id="rId5"/>
            </p:custDataLst>
          </p:nvPr>
        </p:nvSpPr>
        <p:spPr bwMode="auto">
          <a:xfrm>
            <a:off x="7232588" y="6566446"/>
            <a:ext cx="1269955" cy="155496"/>
          </a:xfrm>
          <a:prstGeom prst="rect">
            <a:avLst/>
          </a:prstGeom>
          <a:noFill/>
          <a:ln>
            <a:noFill/>
          </a:ln>
          <a:effectLst/>
          <a:extLst/>
        </p:spPr>
        <p:txBody>
          <a:bodyPr wrap="none" lIns="0" tIns="0" rIns="0" bIns="0" anchor="ctr">
            <a:spAutoFit/>
          </a:bodyPr>
          <a:lstStyle/>
          <a:p>
            <a:pPr algn="r" defTabSz="910817" fontAlgn="base">
              <a:spcBef>
                <a:spcPct val="0"/>
              </a:spcBef>
              <a:spcAft>
                <a:spcPct val="0"/>
              </a:spcAft>
              <a:defRPr/>
            </a:pPr>
            <a:r>
              <a:rPr lang="en-US" sz="1000" dirty="0">
                <a:solidFill>
                  <a:srgbClr val="4D4D4D"/>
                </a:solidFill>
                <a:latin typeface="Arial" charset="0"/>
                <a:ea typeface="ＭＳ Ｐゴシック" charset="0"/>
                <a:cs typeface="Arial" charset="0"/>
              </a:rPr>
              <a:t>McKinsey &amp; Company</a:t>
            </a:r>
          </a:p>
        </p:txBody>
      </p:sp>
      <p:sp>
        <p:nvSpPr>
          <p:cNvPr id="7" name="McK 1. On-page tracker" hidden="1"/>
          <p:cNvSpPr>
            <a:spLocks noChangeArrowheads="1"/>
          </p:cNvSpPr>
          <p:nvPr userDrawn="1">
            <p:custDataLst>
              <p:tags r:id="rId6"/>
            </p:custDataLst>
          </p:nvPr>
        </p:nvSpPr>
        <p:spPr bwMode="auto">
          <a:xfrm>
            <a:off x="121488" y="27537"/>
            <a:ext cx="876714" cy="219820"/>
          </a:xfrm>
          <a:prstGeom prst="rect">
            <a:avLst/>
          </a:prstGeom>
          <a:noFill/>
          <a:ln>
            <a:noFill/>
          </a:ln>
          <a:effectLst/>
          <a:extLst/>
        </p:spPr>
        <p:txBody>
          <a:bodyPr wrap="none" lIns="0" tIns="0" rIns="0" bIns="0">
            <a:spAutoFit/>
          </a:bodyPr>
          <a:lstStyle/>
          <a:p>
            <a:pPr fontAlgn="base">
              <a:spcBef>
                <a:spcPct val="0"/>
              </a:spcBef>
              <a:spcAft>
                <a:spcPct val="0"/>
              </a:spcAft>
              <a:defRPr/>
            </a:pPr>
            <a:r>
              <a:rPr lang="en-US" sz="1400" dirty="0">
                <a:solidFill>
                  <a:srgbClr val="808080"/>
                </a:solidFill>
                <a:latin typeface="Arial" pitchFamily="34" charset="0"/>
                <a:ea typeface="ＭＳ Ｐゴシック" charset="0"/>
              </a:rPr>
              <a:t>TRACKER</a:t>
            </a:r>
          </a:p>
        </p:txBody>
      </p:sp>
      <p:sp>
        <p:nvSpPr>
          <p:cNvPr id="8" name="McK 3. Unit of measure" hidden="1"/>
          <p:cNvSpPr txBox="1">
            <a:spLocks noChangeArrowheads="1"/>
          </p:cNvSpPr>
          <p:nvPr userDrawn="1">
            <p:custDataLst>
              <p:tags r:id="rId7"/>
            </p:custDataLst>
          </p:nvPr>
        </p:nvSpPr>
        <p:spPr bwMode="auto">
          <a:xfrm>
            <a:off x="121489" y="542615"/>
            <a:ext cx="3730492" cy="219820"/>
          </a:xfrm>
          <a:prstGeom prst="rect">
            <a:avLst/>
          </a:prstGeom>
          <a:noFill/>
          <a:ln>
            <a:noFill/>
          </a:ln>
          <a:effectLst/>
          <a:extLst/>
        </p:spPr>
        <p:txBody>
          <a:bodyPr lIns="0" tIns="0" rIns="0" bIns="0">
            <a:spAutoFit/>
          </a:bodyPr>
          <a:lstStyle>
            <a:lvl1pPr defTabSz="895350">
              <a:defRPr sz="2400">
                <a:solidFill>
                  <a:schemeClr val="tx1"/>
                </a:solidFill>
                <a:latin typeface="Arial" pitchFamily="34" charset="0"/>
              </a:defRPr>
            </a:lvl1pPr>
            <a:lvl2pPr marL="447675" defTabSz="895350">
              <a:defRPr sz="2400">
                <a:solidFill>
                  <a:schemeClr val="tx1"/>
                </a:solidFill>
                <a:latin typeface="Arial" pitchFamily="34" charset="0"/>
              </a:defRPr>
            </a:lvl2pPr>
            <a:lvl3pPr marL="895350" defTabSz="895350">
              <a:defRPr sz="2400">
                <a:solidFill>
                  <a:schemeClr val="tx1"/>
                </a:solidFill>
                <a:latin typeface="Arial" pitchFamily="34" charset="0"/>
              </a:defRPr>
            </a:lvl3pPr>
            <a:lvl4pPr marL="1344613" defTabSz="895350">
              <a:defRPr sz="2400">
                <a:solidFill>
                  <a:schemeClr val="tx1"/>
                </a:solidFill>
                <a:latin typeface="Arial" pitchFamily="34" charset="0"/>
              </a:defRPr>
            </a:lvl4pPr>
            <a:lvl5pPr marL="1792288" defTabSz="895350">
              <a:defRPr sz="2400">
                <a:solidFill>
                  <a:schemeClr val="tx1"/>
                </a:solidFill>
                <a:latin typeface="Arial" pitchFamily="34" charset="0"/>
              </a:defRPr>
            </a:lvl5pPr>
            <a:lvl6pPr marL="2249488" defTabSz="895350" fontAlgn="base">
              <a:spcBef>
                <a:spcPct val="0"/>
              </a:spcBef>
              <a:spcAft>
                <a:spcPct val="0"/>
              </a:spcAft>
              <a:defRPr sz="2400">
                <a:solidFill>
                  <a:schemeClr val="tx1"/>
                </a:solidFill>
                <a:latin typeface="Arial" pitchFamily="34" charset="0"/>
              </a:defRPr>
            </a:lvl6pPr>
            <a:lvl7pPr marL="2706688" defTabSz="895350" fontAlgn="base">
              <a:spcBef>
                <a:spcPct val="0"/>
              </a:spcBef>
              <a:spcAft>
                <a:spcPct val="0"/>
              </a:spcAft>
              <a:defRPr sz="2400">
                <a:solidFill>
                  <a:schemeClr val="tx1"/>
                </a:solidFill>
                <a:latin typeface="Arial" pitchFamily="34" charset="0"/>
              </a:defRPr>
            </a:lvl7pPr>
            <a:lvl8pPr marL="3163888" defTabSz="895350" fontAlgn="base">
              <a:spcBef>
                <a:spcPct val="0"/>
              </a:spcBef>
              <a:spcAft>
                <a:spcPct val="0"/>
              </a:spcAft>
              <a:defRPr sz="2400">
                <a:solidFill>
                  <a:schemeClr val="tx1"/>
                </a:solidFill>
                <a:latin typeface="Arial" pitchFamily="34" charset="0"/>
              </a:defRPr>
            </a:lvl8pPr>
            <a:lvl9pPr marL="3621088" defTabSz="895350" fontAlgn="base">
              <a:spcBef>
                <a:spcPct val="0"/>
              </a:spcBef>
              <a:spcAft>
                <a:spcPct val="0"/>
              </a:spcAft>
              <a:defRPr sz="2400">
                <a:solidFill>
                  <a:schemeClr val="tx1"/>
                </a:solidFill>
                <a:latin typeface="Arial" pitchFamily="34" charset="0"/>
              </a:defRPr>
            </a:lvl9pPr>
          </a:lstStyle>
          <a:p>
            <a:pPr fontAlgn="base">
              <a:spcBef>
                <a:spcPct val="0"/>
              </a:spcBef>
              <a:spcAft>
                <a:spcPct val="0"/>
              </a:spcAft>
              <a:defRPr/>
            </a:pPr>
            <a:r>
              <a:rPr lang="en-US" sz="1400" dirty="0">
                <a:solidFill>
                  <a:srgbClr val="808080"/>
                </a:solidFill>
                <a:ea typeface="ＭＳ Ｐゴシック" charset="0"/>
              </a:rPr>
              <a:t>Unit of measure</a:t>
            </a:r>
          </a:p>
        </p:txBody>
      </p:sp>
      <p:grpSp>
        <p:nvGrpSpPr>
          <p:cNvPr id="9" name="McK Slide Elements"/>
          <p:cNvGrpSpPr>
            <a:grpSpLocks/>
          </p:cNvGrpSpPr>
          <p:nvPr userDrawn="1">
            <p:custDataLst>
              <p:tags r:id="rId8"/>
            </p:custDataLst>
          </p:nvPr>
        </p:nvGrpSpPr>
        <p:grpSpPr bwMode="auto">
          <a:xfrm>
            <a:off x="121489" y="6203623"/>
            <a:ext cx="8722840" cy="518318"/>
            <a:chOff x="75" y="3830"/>
            <a:chExt cx="5385" cy="320"/>
          </a:xfrm>
        </p:grpSpPr>
        <p:sp>
          <p:nvSpPr>
            <p:cNvPr id="10" name="McK 4. Footnote" hidden="1"/>
            <p:cNvSpPr txBox="1">
              <a:spLocks noChangeArrowheads="1"/>
            </p:cNvSpPr>
            <p:nvPr userDrawn="1"/>
          </p:nvSpPr>
          <p:spPr bwMode="auto">
            <a:xfrm>
              <a:off x="75" y="3830"/>
              <a:ext cx="5385" cy="96"/>
            </a:xfrm>
            <a:prstGeom prst="rect">
              <a:avLst/>
            </a:prstGeom>
            <a:noFill/>
            <a:ln>
              <a:noFill/>
            </a:ln>
            <a:effectLst/>
            <a:extLst/>
          </p:spPr>
          <p:txBody>
            <a:bodyPr lIns="0" tIns="0" rIns="0" bIns="0" anchor="b">
              <a:spAutoFit/>
            </a:bodyPr>
            <a:lstStyle>
              <a:lvl1pPr marL="104775" indent="-104775" defTabSz="895350">
                <a:defRPr sz="2400">
                  <a:solidFill>
                    <a:schemeClr val="tx1"/>
                  </a:solidFill>
                  <a:latin typeface="Arial" pitchFamily="34" charset="0"/>
                </a:defRPr>
              </a:lvl1pPr>
              <a:lvl2pPr marL="1031875" defTabSz="895350">
                <a:defRPr sz="2400">
                  <a:solidFill>
                    <a:schemeClr val="tx1"/>
                  </a:solidFill>
                  <a:latin typeface="Arial" pitchFamily="34" charset="0"/>
                </a:defRPr>
              </a:lvl2pPr>
              <a:lvl3pPr marL="1217613" defTabSz="895350">
                <a:defRPr sz="2400">
                  <a:solidFill>
                    <a:schemeClr val="tx1"/>
                  </a:solidFill>
                  <a:latin typeface="Arial" pitchFamily="34" charset="0"/>
                </a:defRPr>
              </a:lvl3pPr>
              <a:lvl4pPr marL="1404938" defTabSz="895350">
                <a:defRPr sz="2400">
                  <a:solidFill>
                    <a:schemeClr val="tx1"/>
                  </a:solidFill>
                  <a:latin typeface="Arial" pitchFamily="34" charset="0"/>
                </a:defRPr>
              </a:lvl4pPr>
              <a:lvl5pPr marL="1792288" defTabSz="895350">
                <a:defRPr sz="2400">
                  <a:solidFill>
                    <a:schemeClr val="tx1"/>
                  </a:solidFill>
                  <a:latin typeface="Arial" pitchFamily="34" charset="0"/>
                </a:defRPr>
              </a:lvl5pPr>
              <a:lvl6pPr marL="2249488" defTabSz="895350" fontAlgn="base">
                <a:spcBef>
                  <a:spcPct val="0"/>
                </a:spcBef>
                <a:spcAft>
                  <a:spcPct val="0"/>
                </a:spcAft>
                <a:defRPr sz="2400">
                  <a:solidFill>
                    <a:schemeClr val="tx1"/>
                  </a:solidFill>
                  <a:latin typeface="Arial" pitchFamily="34" charset="0"/>
                </a:defRPr>
              </a:lvl6pPr>
              <a:lvl7pPr marL="2706688" defTabSz="895350" fontAlgn="base">
                <a:spcBef>
                  <a:spcPct val="0"/>
                </a:spcBef>
                <a:spcAft>
                  <a:spcPct val="0"/>
                </a:spcAft>
                <a:defRPr sz="2400">
                  <a:solidFill>
                    <a:schemeClr val="tx1"/>
                  </a:solidFill>
                  <a:latin typeface="Arial" pitchFamily="34" charset="0"/>
                </a:defRPr>
              </a:lvl7pPr>
              <a:lvl8pPr marL="3163888" defTabSz="895350" fontAlgn="base">
                <a:spcBef>
                  <a:spcPct val="0"/>
                </a:spcBef>
                <a:spcAft>
                  <a:spcPct val="0"/>
                </a:spcAft>
                <a:defRPr sz="2400">
                  <a:solidFill>
                    <a:schemeClr val="tx1"/>
                  </a:solidFill>
                  <a:latin typeface="Arial" pitchFamily="34" charset="0"/>
                </a:defRPr>
              </a:lvl8pPr>
              <a:lvl9pPr marL="3621088" defTabSz="895350" fontAlgn="base">
                <a:spcBef>
                  <a:spcPct val="0"/>
                </a:spcBef>
                <a:spcAft>
                  <a:spcPct val="0"/>
                </a:spcAft>
                <a:defRPr sz="2400">
                  <a:solidFill>
                    <a:schemeClr val="tx1"/>
                  </a:solidFill>
                  <a:latin typeface="Arial" pitchFamily="34" charset="0"/>
                </a:defRPr>
              </a:lvl9pPr>
            </a:lstStyle>
            <a:p>
              <a:pPr fontAlgn="base">
                <a:spcBef>
                  <a:spcPct val="0"/>
                </a:spcBef>
                <a:spcAft>
                  <a:spcPct val="0"/>
                </a:spcAft>
                <a:defRPr/>
              </a:pPr>
              <a:r>
                <a:rPr lang="en-US" sz="1000" dirty="0">
                  <a:solidFill>
                    <a:srgbClr val="000000"/>
                  </a:solidFill>
                  <a:ea typeface="ＭＳ Ｐゴシック" charset="0"/>
                </a:rPr>
                <a:t>1 Footnote</a:t>
              </a:r>
            </a:p>
          </p:txBody>
        </p:sp>
        <p:sp>
          <p:nvSpPr>
            <p:cNvPr id="11" name="McK 5. Source" hidden="1"/>
            <p:cNvSpPr>
              <a:spLocks noChangeArrowheads="1"/>
            </p:cNvSpPr>
            <p:nvPr userDrawn="1"/>
          </p:nvSpPr>
          <p:spPr bwMode="auto">
            <a:xfrm>
              <a:off x="75" y="4054"/>
              <a:ext cx="4323" cy="96"/>
            </a:xfrm>
            <a:prstGeom prst="rect">
              <a:avLst/>
            </a:prstGeom>
            <a:noFill/>
            <a:ln>
              <a:noFill/>
            </a:ln>
            <a:effectLst/>
            <a:extLst/>
          </p:spPr>
          <p:txBody>
            <a:bodyPr lIns="0" tIns="0" rIns="0" bIns="0" anchor="ctr">
              <a:spAutoFit/>
            </a:bodyPr>
            <a:lstStyle/>
            <a:p>
              <a:pPr marL="620132" indent="-620132" defTabSz="910817" fontAlgn="base">
                <a:spcBef>
                  <a:spcPct val="0"/>
                </a:spcBef>
                <a:spcAft>
                  <a:spcPct val="0"/>
                </a:spcAft>
                <a:tabLst>
                  <a:tab pos="623360" algn="l"/>
                </a:tabLst>
                <a:defRPr/>
              </a:pPr>
              <a:r>
                <a:rPr lang="en-US" sz="1000" dirty="0">
                  <a:solidFill>
                    <a:srgbClr val="000000"/>
                  </a:solidFill>
                  <a:latin typeface="Arial" pitchFamily="34" charset="0"/>
                  <a:ea typeface="ＭＳ Ｐゴシック" charset="0"/>
                </a:rPr>
                <a:t>SOURCE: Source</a:t>
              </a:r>
            </a:p>
          </p:txBody>
        </p:sp>
      </p:grpSp>
      <p:grpSp>
        <p:nvGrpSpPr>
          <p:cNvPr id="12" name="ACET" hidden="1"/>
          <p:cNvGrpSpPr>
            <a:grpSpLocks/>
          </p:cNvGrpSpPr>
          <p:nvPr userDrawn="1">
            <p:custDataLst>
              <p:tags r:id="rId9"/>
            </p:custDataLst>
          </p:nvPr>
        </p:nvGrpSpPr>
        <p:grpSpPr bwMode="auto">
          <a:xfrm>
            <a:off x="1482165" y="1150019"/>
            <a:ext cx="4350892" cy="518318"/>
            <a:chOff x="915" y="710"/>
            <a:chExt cx="2686" cy="320"/>
          </a:xfrm>
        </p:grpSpPr>
        <p:cxnSp>
          <p:nvCxnSpPr>
            <p:cNvPr id="13" name="AutoShape 249" hidden="1"/>
            <p:cNvCxnSpPr>
              <a:cxnSpLocks noChangeShapeType="1"/>
            </p:cNvCxnSpPr>
            <p:nvPr/>
          </p:nvCxnSpPr>
          <p:spPr bwMode="auto">
            <a:xfrm>
              <a:off x="915" y="1030"/>
              <a:ext cx="2686" cy="0"/>
            </a:xfrm>
            <a:prstGeom prst="straightConnector1">
              <a:avLst/>
            </a:prstGeom>
            <a:noFill/>
            <a:ln w="9525">
              <a:solidFill>
                <a:schemeClr val="tx1"/>
              </a:solidFill>
              <a:round/>
              <a:headEnd/>
              <a:tailEnd/>
            </a:ln>
          </p:spPr>
        </p:cxnSp>
        <p:sp>
          <p:nvSpPr>
            <p:cNvPr id="14" name="AutoShape 250" hidden="1"/>
            <p:cNvSpPr>
              <a:spLocks noChangeArrowheads="1"/>
            </p:cNvSpPr>
            <p:nvPr/>
          </p:nvSpPr>
          <p:spPr bwMode="auto">
            <a:xfrm>
              <a:off x="915" y="710"/>
              <a:ext cx="2686" cy="320"/>
            </a:xfrm>
            <a:prstGeom prst="leftRightArrow">
              <a:avLst>
                <a:gd name="adj1" fmla="val 100000"/>
                <a:gd name="adj2" fmla="val 0"/>
              </a:avLst>
            </a:prstGeom>
            <a:noFill/>
            <a:ln>
              <a:noFill/>
            </a:ln>
            <a:effectLst/>
            <a:extLst/>
          </p:spPr>
          <p:txBody>
            <a:bodyPr lIns="0" tIns="0" rIns="0" bIns="18288" anchor="b">
              <a:spAutoFit/>
            </a:bodyPr>
            <a:lstStyle/>
            <a:p>
              <a:pPr fontAlgn="base">
                <a:spcBef>
                  <a:spcPct val="0"/>
                </a:spcBef>
                <a:spcAft>
                  <a:spcPct val="0"/>
                </a:spcAft>
                <a:defRPr/>
              </a:pPr>
              <a:r>
                <a:rPr lang="en-US" sz="1600" b="1" dirty="0">
                  <a:solidFill>
                    <a:srgbClr val="000000"/>
                  </a:solidFill>
                  <a:latin typeface="Arial" pitchFamily="34" charset="0"/>
                  <a:ea typeface="ＭＳ Ｐゴシック" charset="0"/>
                </a:rPr>
                <a:t>Title</a:t>
              </a:r>
            </a:p>
            <a:p>
              <a:pPr fontAlgn="base">
                <a:spcBef>
                  <a:spcPct val="0"/>
                </a:spcBef>
                <a:spcAft>
                  <a:spcPct val="0"/>
                </a:spcAft>
                <a:defRPr/>
              </a:pPr>
              <a:r>
                <a:rPr lang="en-US" sz="1600" dirty="0">
                  <a:solidFill>
                    <a:srgbClr val="808080"/>
                  </a:solidFill>
                  <a:latin typeface="Arial" pitchFamily="34" charset="0"/>
                  <a:ea typeface="ＭＳ Ｐゴシック" charset="0"/>
                </a:rPr>
                <a:t>Unit of measure</a:t>
              </a:r>
            </a:p>
          </p:txBody>
        </p:sp>
      </p:grpSp>
      <p:sp>
        <p:nvSpPr>
          <p:cNvPr id="15" name="SlideLogoSeparator"/>
          <p:cNvSpPr>
            <a:spLocks noChangeArrowheads="1"/>
          </p:cNvSpPr>
          <p:nvPr userDrawn="1">
            <p:custDataLst>
              <p:tags r:id="rId10"/>
            </p:custDataLst>
          </p:nvPr>
        </p:nvSpPr>
        <p:spPr bwMode="auto">
          <a:xfrm>
            <a:off x="8589619" y="6532998"/>
            <a:ext cx="40892" cy="188417"/>
          </a:xfrm>
          <a:prstGeom prst="rect">
            <a:avLst/>
          </a:prstGeom>
          <a:noFill/>
          <a:ln>
            <a:noFill/>
          </a:ln>
          <a:effectLst/>
          <a:extLst/>
        </p:spPr>
        <p:txBody>
          <a:bodyPr wrap="none" lIns="0" tIns="0" rIns="0" bIns="0" anchor="ctr">
            <a:spAutoFit/>
          </a:bodyPr>
          <a:lstStyle/>
          <a:p>
            <a:pPr algn="r" defTabSz="910817" fontAlgn="base">
              <a:spcBef>
                <a:spcPct val="0"/>
              </a:spcBef>
              <a:spcAft>
                <a:spcPct val="0"/>
              </a:spcAft>
              <a:defRPr/>
            </a:pPr>
            <a:r>
              <a:rPr lang="en-US" sz="1200" dirty="0">
                <a:solidFill>
                  <a:srgbClr val="4D4D4D"/>
                </a:solidFill>
                <a:latin typeface="Arial" charset="0"/>
                <a:ea typeface="ＭＳ Ｐゴシック" charset="0"/>
                <a:cs typeface="Arial" charset="0"/>
              </a:rPr>
              <a:t>|</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16" name="Slide Number Placeholder 1"/>
          <p:cNvSpPr>
            <a:spLocks noGrp="1"/>
          </p:cNvSpPr>
          <p:nvPr>
            <p:ph type="sldNum" sz="quarter" idx="10"/>
            <p:custDataLst>
              <p:tags r:id="rId11"/>
            </p:custDataLst>
          </p:nvPr>
        </p:nvSpPr>
        <p:spPr/>
        <p:txBody>
          <a:bodyPr/>
          <a:lstStyle>
            <a:lvl1pPr>
              <a:defRPr/>
            </a:lvl1pPr>
          </a:lstStyle>
          <a:p>
            <a:pPr>
              <a:defRPr/>
            </a:pPr>
            <a:fld id="{809C04C5-64C1-475A-8DCD-6B5D2611923C}" type="slidenum">
              <a:rPr lang="en-US"/>
              <a:pPr>
                <a:defRPr/>
              </a:pPr>
              <a:t>‹#›</a:t>
            </a:fld>
            <a:endParaRPr lang="en-US" dirty="0"/>
          </a:p>
        </p:txBody>
      </p:sp>
    </p:spTree>
    <p:extLst>
      <p:ext uri="{BB962C8B-B14F-4D97-AF65-F5344CB8AC3E}">
        <p14:creationId xmlns:p14="http://schemas.microsoft.com/office/powerpoint/2010/main" val="1926190129"/>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none"/>
            </a:lvl1pPr>
          </a:lstStyle>
          <a:p>
            <a:r>
              <a:rPr lang="en-US" smtClean="0"/>
              <a:t>Click to edit Master title style</a:t>
            </a:r>
            <a:endParaRPr lang="en-GB"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6624" indent="0">
              <a:buNone/>
              <a:defRPr sz="1800"/>
            </a:lvl2pPr>
            <a:lvl3pPr marL="913238" indent="0">
              <a:buNone/>
              <a:defRPr sz="1600"/>
            </a:lvl3pPr>
            <a:lvl4pPr marL="1369857" indent="0">
              <a:buNone/>
              <a:defRPr sz="1400"/>
            </a:lvl4pPr>
            <a:lvl5pPr marL="1826476" indent="0">
              <a:buNone/>
              <a:defRPr sz="1400"/>
            </a:lvl5pPr>
            <a:lvl6pPr marL="2283095" indent="0">
              <a:buNone/>
              <a:defRPr sz="1400"/>
            </a:lvl6pPr>
            <a:lvl7pPr marL="2739713" indent="0">
              <a:buNone/>
              <a:defRPr sz="1400"/>
            </a:lvl7pPr>
            <a:lvl8pPr marL="3196333" indent="0">
              <a:buNone/>
              <a:defRPr sz="1400"/>
            </a:lvl8pPr>
            <a:lvl9pPr marL="3652951" indent="0">
              <a:buNone/>
              <a:defRPr sz="1400"/>
            </a:lvl9pPr>
          </a:lstStyle>
          <a:p>
            <a:pPr lvl="0"/>
            <a:r>
              <a:rPr lang="en-US" smtClean="0"/>
              <a:t>Click to edit Master text styles</a:t>
            </a:r>
          </a:p>
        </p:txBody>
      </p:sp>
      <p:sp>
        <p:nvSpPr>
          <p:cNvPr id="4" name="Rectangle 12"/>
          <p:cNvSpPr>
            <a:spLocks noGrp="1" noChangeArrowheads="1"/>
          </p:cNvSpPr>
          <p:nvPr>
            <p:ph type="sldNum" sz="quarter" idx="10"/>
          </p:nvPr>
        </p:nvSpPr>
        <p:spPr>
          <a:ln/>
        </p:spPr>
        <p:txBody>
          <a:bodyPr/>
          <a:lstStyle>
            <a:lvl1pPr>
              <a:defRPr/>
            </a:lvl1pPr>
          </a:lstStyle>
          <a:p>
            <a:fld id="{1BEF5F10-9F25-7D49-9767-F650606EECC9}" type="slidenum">
              <a:rPr lang="en-US">
                <a:solidFill>
                  <a:srgbClr val="002C6C"/>
                </a:solidFill>
              </a:rPr>
              <a:pPr/>
              <a:t>‹#›</a:t>
            </a:fld>
            <a:endParaRPr lang="en-US" dirty="0">
              <a:solidFill>
                <a:srgbClr val="002C6C"/>
              </a:solidFill>
            </a:endParaRPr>
          </a:p>
        </p:txBody>
      </p:sp>
    </p:spTree>
    <p:extLst>
      <p:ext uri="{BB962C8B-B14F-4D97-AF65-F5344CB8AC3E}">
        <p14:creationId xmlns:p14="http://schemas.microsoft.com/office/powerpoint/2010/main" val="1873462627"/>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9" descr="GS1-Corp-templates-TIT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3175"/>
            <a:ext cx="9151938"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10">
            <a:hlinkClick r:id="rId3" highlightClick="1"/>
          </p:cNvPr>
          <p:cNvSpPr>
            <a:spLocks noChangeArrowheads="1"/>
          </p:cNvSpPr>
          <p:nvPr/>
        </p:nvSpPr>
        <p:spPr bwMode="auto">
          <a:xfrm>
            <a:off x="7696200" y="6324600"/>
            <a:ext cx="1219200" cy="304800"/>
          </a:xfrm>
          <a:prstGeom prst="actionButtonBlank">
            <a:avLst/>
          </a:prstGeom>
          <a:noFill/>
          <a:ln>
            <a:noFill/>
          </a:ln>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pPr>
            <a:endParaRPr kumimoji="0" lang="en-GB" altLang="ja-JP" smtClean="0">
              <a:solidFill>
                <a:srgbClr val="002C6C"/>
              </a:solidFill>
            </a:endParaRPr>
          </a:p>
        </p:txBody>
      </p:sp>
      <p:pic>
        <p:nvPicPr>
          <p:cNvPr id="6" name="Picture 23" descr="gs1_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213" y="373063"/>
            <a:ext cx="105092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Rectangle 2"/>
          <p:cNvSpPr>
            <a:spLocks noGrp="1" noChangeArrowheads="1"/>
          </p:cNvSpPr>
          <p:nvPr>
            <p:ph type="ctrTitle"/>
          </p:nvPr>
        </p:nvSpPr>
        <p:spPr>
          <a:xfrm>
            <a:off x="3886200" y="1447800"/>
            <a:ext cx="4572000" cy="990600"/>
          </a:xfrm>
        </p:spPr>
        <p:txBody>
          <a:bodyPr anchor="t"/>
          <a:lstStyle>
            <a:lvl1pPr>
              <a:defRPr sz="3200"/>
            </a:lvl1pPr>
          </a:lstStyle>
          <a:p>
            <a:r>
              <a:rPr lang="en-US" smtClean="0"/>
              <a:t>Click to edit Master title style</a:t>
            </a:r>
            <a:endParaRPr lang="en-GB"/>
          </a:p>
        </p:txBody>
      </p:sp>
      <p:sp>
        <p:nvSpPr>
          <p:cNvPr id="5123" name="Rectangle 3"/>
          <p:cNvSpPr>
            <a:spLocks noGrp="1" noChangeArrowheads="1"/>
          </p:cNvSpPr>
          <p:nvPr>
            <p:ph type="subTitle" idx="1"/>
          </p:nvPr>
        </p:nvSpPr>
        <p:spPr>
          <a:xfrm>
            <a:off x="3886200" y="2590800"/>
            <a:ext cx="3505200" cy="1295400"/>
          </a:xfrm>
        </p:spPr>
        <p:txBody>
          <a:bodyPr/>
          <a:lstStyle>
            <a:lvl1pPr marL="0" indent="0">
              <a:defRPr b="1">
                <a:solidFill>
                  <a:srgbClr val="F26334"/>
                </a:solidFill>
              </a:defRPr>
            </a:lvl1pPr>
          </a:lstStyle>
          <a:p>
            <a:r>
              <a:rPr lang="en-US" smtClean="0"/>
              <a:t>Click to edit Master subtitle style</a:t>
            </a:r>
            <a:endParaRPr lang="en-GB"/>
          </a:p>
        </p:txBody>
      </p:sp>
    </p:spTree>
    <p:extLst>
      <p:ext uri="{BB962C8B-B14F-4D97-AF65-F5344CB8AC3E}">
        <p14:creationId xmlns:p14="http://schemas.microsoft.com/office/powerpoint/2010/main" val="41043094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3"/>
          <p:cNvSpPr>
            <a:spLocks noGrp="1"/>
          </p:cNvSpPr>
          <p:nvPr>
            <p:ph type="sldNum" sz="quarter" idx="10"/>
          </p:nvPr>
        </p:nvSpPr>
        <p:spPr/>
        <p:txBody>
          <a:bodyPr/>
          <a:lstStyle>
            <a:lvl1pPr>
              <a:defRPr kumimoji="1"/>
            </a:lvl1pPr>
          </a:lstStyle>
          <a:p>
            <a:fld id="{FE96DA78-22AC-4FA8-910C-8F685770441B}" type="slidenum">
              <a:rPr lang="en-GB" altLang="ja-JP"/>
              <a:pPr/>
              <a:t>‹#›</a:t>
            </a:fld>
            <a:endParaRPr lang="en-GB" altLang="ja-JP"/>
          </a:p>
        </p:txBody>
      </p:sp>
    </p:spTree>
    <p:extLst>
      <p:ext uri="{BB962C8B-B14F-4D97-AF65-F5344CB8AC3E}">
        <p14:creationId xmlns:p14="http://schemas.microsoft.com/office/powerpoint/2010/main" val="39366969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kumimoji="1"/>
            </a:lvl1pPr>
          </a:lstStyle>
          <a:p>
            <a:fld id="{4F9365B2-26AD-45A4-A568-009F3B965686}" type="slidenum">
              <a:rPr lang="en-GB" altLang="ja-JP"/>
              <a:pPr/>
              <a:t>‹#›</a:t>
            </a:fld>
            <a:endParaRPr lang="en-GB" altLang="ja-JP"/>
          </a:p>
        </p:txBody>
      </p:sp>
    </p:spTree>
    <p:extLst>
      <p:ext uri="{BB962C8B-B14F-4D97-AF65-F5344CB8AC3E}">
        <p14:creationId xmlns:p14="http://schemas.microsoft.com/office/powerpoint/2010/main" val="22336020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533400" y="1543050"/>
            <a:ext cx="3886200"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572000" y="1543050"/>
            <a:ext cx="3886200"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Slide Number Placeholder 4"/>
          <p:cNvSpPr>
            <a:spLocks noGrp="1"/>
          </p:cNvSpPr>
          <p:nvPr>
            <p:ph type="sldNum" sz="quarter" idx="10"/>
          </p:nvPr>
        </p:nvSpPr>
        <p:spPr/>
        <p:txBody>
          <a:bodyPr/>
          <a:lstStyle>
            <a:lvl1pPr>
              <a:defRPr kumimoji="1"/>
            </a:lvl1pPr>
          </a:lstStyle>
          <a:p>
            <a:fld id="{E8130691-945A-4B66-BC51-B2E4E053D3C7}" type="slidenum">
              <a:rPr lang="en-GB" altLang="ja-JP"/>
              <a:pPr/>
              <a:t>‹#›</a:t>
            </a:fld>
            <a:endParaRPr lang="en-GB" altLang="ja-JP"/>
          </a:p>
        </p:txBody>
      </p:sp>
    </p:spTree>
    <p:extLst>
      <p:ext uri="{BB962C8B-B14F-4D97-AF65-F5344CB8AC3E}">
        <p14:creationId xmlns:p14="http://schemas.microsoft.com/office/powerpoint/2010/main" val="22525468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Slide Number Placeholder 6"/>
          <p:cNvSpPr>
            <a:spLocks noGrp="1"/>
          </p:cNvSpPr>
          <p:nvPr>
            <p:ph type="sldNum" sz="quarter" idx="10"/>
          </p:nvPr>
        </p:nvSpPr>
        <p:spPr/>
        <p:txBody>
          <a:bodyPr/>
          <a:lstStyle>
            <a:lvl1pPr>
              <a:defRPr kumimoji="1"/>
            </a:lvl1pPr>
          </a:lstStyle>
          <a:p>
            <a:fld id="{5D7A5D8F-816F-445F-A0D8-229440AE8417}" type="slidenum">
              <a:rPr lang="en-GB" altLang="ja-JP"/>
              <a:pPr/>
              <a:t>‹#›</a:t>
            </a:fld>
            <a:endParaRPr lang="en-GB" altLang="ja-JP"/>
          </a:p>
        </p:txBody>
      </p:sp>
    </p:spTree>
    <p:extLst>
      <p:ext uri="{BB962C8B-B14F-4D97-AF65-F5344CB8AC3E}">
        <p14:creationId xmlns:p14="http://schemas.microsoft.com/office/powerpoint/2010/main" val="40593423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Slide Number Placeholder 2"/>
          <p:cNvSpPr>
            <a:spLocks noGrp="1"/>
          </p:cNvSpPr>
          <p:nvPr>
            <p:ph type="sldNum" sz="quarter" idx="10"/>
          </p:nvPr>
        </p:nvSpPr>
        <p:spPr/>
        <p:txBody>
          <a:bodyPr/>
          <a:lstStyle>
            <a:lvl1pPr>
              <a:defRPr kumimoji="1"/>
            </a:lvl1pPr>
          </a:lstStyle>
          <a:p>
            <a:fld id="{F8DC4B4F-FB11-4180-B2BC-0874AE01D46D}" type="slidenum">
              <a:rPr lang="en-GB" altLang="ja-JP"/>
              <a:pPr/>
              <a:t>‹#›</a:t>
            </a:fld>
            <a:endParaRPr lang="en-GB" altLang="ja-JP"/>
          </a:p>
        </p:txBody>
      </p:sp>
    </p:spTree>
    <p:extLst>
      <p:ext uri="{BB962C8B-B14F-4D97-AF65-F5344CB8AC3E}">
        <p14:creationId xmlns:p14="http://schemas.microsoft.com/office/powerpoint/2010/main" val="3483643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Picture 5" descr="Screen shot 2011-06-30 at 12.54.36.png"/>
          <p:cNvPicPr>
            <a:picLocks noChangeAspect="1"/>
          </p:cNvPicPr>
          <p:nvPr userDrawn="1"/>
        </p:nvPicPr>
        <p:blipFill>
          <a:blip r:embed="rId2"/>
          <a:srcRect/>
          <a:stretch>
            <a:fillRect/>
          </a:stretch>
        </p:blipFill>
        <p:spPr bwMode="auto">
          <a:xfrm>
            <a:off x="14288" y="0"/>
            <a:ext cx="9115425" cy="6858000"/>
          </a:xfrm>
          <a:prstGeom prst="rect">
            <a:avLst/>
          </a:prstGeom>
          <a:noFill/>
          <a:ln w="9525">
            <a:noFill/>
            <a:miter lim="800000"/>
            <a:headEnd/>
            <a:tailEnd/>
          </a:ln>
        </p:spPr>
      </p:pic>
      <p:sp>
        <p:nvSpPr>
          <p:cNvPr id="3" name="Rectangle 2"/>
          <p:cNvSpPr>
            <a:spLocks noChangeArrowheads="1"/>
          </p:cNvSpPr>
          <p:nvPr userDrawn="1"/>
        </p:nvSpPr>
        <p:spPr bwMode="auto">
          <a:xfrm>
            <a:off x="685800" y="5410200"/>
            <a:ext cx="6019800" cy="1066800"/>
          </a:xfrm>
          <a:prstGeom prst="rect">
            <a:avLst/>
          </a:prstGeom>
          <a:solidFill>
            <a:srgbClr val="FFFFFF"/>
          </a:solidFill>
          <a:ln w="9525">
            <a:solidFill>
              <a:srgbClr val="FFFFFF"/>
            </a:solidFill>
            <a:round/>
            <a:headEnd/>
            <a:tailEnd/>
          </a:ln>
        </p:spPr>
        <p:txBody>
          <a:bodyPr/>
          <a:lstStyle/>
          <a:p>
            <a:pPr defTabSz="457200" eaLnBrk="0" fontAlgn="base" hangingPunct="0">
              <a:spcBef>
                <a:spcPct val="0"/>
              </a:spcBef>
              <a:spcAft>
                <a:spcPct val="0"/>
              </a:spcAft>
              <a:defRPr/>
            </a:pPr>
            <a:endParaRPr lang="en-US" sz="2400" dirty="0">
              <a:solidFill>
                <a:srgbClr val="002C6C"/>
              </a:solidFill>
              <a:ea typeface="ＭＳ Ｐゴシック" charset="-128"/>
            </a:endParaRPr>
          </a:p>
        </p:txBody>
      </p:sp>
      <p:pic>
        <p:nvPicPr>
          <p:cNvPr id="4" name="Picture 2"/>
          <p:cNvPicPr>
            <a:picLocks noChangeAspect="1" noChangeArrowheads="1"/>
          </p:cNvPicPr>
          <p:nvPr userDrawn="1"/>
        </p:nvPicPr>
        <p:blipFill>
          <a:blip r:embed="rId3"/>
          <a:srcRect/>
          <a:stretch>
            <a:fillRect/>
          </a:stretch>
        </p:blipFill>
        <p:spPr bwMode="auto">
          <a:xfrm>
            <a:off x="7505700" y="5464175"/>
            <a:ext cx="1349375" cy="1066800"/>
          </a:xfrm>
          <a:prstGeom prst="rect">
            <a:avLst/>
          </a:prstGeom>
          <a:noFill/>
          <a:ln w="9525">
            <a:noFill/>
            <a:miter lim="800000"/>
            <a:headEnd/>
            <a:tailEnd/>
          </a:ln>
        </p:spPr>
      </p:pic>
    </p:spTree>
    <p:extLst>
      <p:ext uri="{BB962C8B-B14F-4D97-AF65-F5344CB8AC3E}">
        <p14:creationId xmlns:p14="http://schemas.microsoft.com/office/powerpoint/2010/main" val="36366580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kumimoji="1"/>
            </a:lvl1pPr>
          </a:lstStyle>
          <a:p>
            <a:fld id="{BCAC5DAE-E43C-41C0-B7BA-49B8AA9ABB2A}" type="slidenum">
              <a:rPr lang="en-GB" altLang="ja-JP"/>
              <a:pPr/>
              <a:t>‹#›</a:t>
            </a:fld>
            <a:endParaRPr lang="en-GB" altLang="ja-JP"/>
          </a:p>
        </p:txBody>
      </p:sp>
    </p:spTree>
    <p:extLst>
      <p:ext uri="{BB962C8B-B14F-4D97-AF65-F5344CB8AC3E}">
        <p14:creationId xmlns:p14="http://schemas.microsoft.com/office/powerpoint/2010/main" val="35317806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kumimoji="1"/>
            </a:lvl1pPr>
          </a:lstStyle>
          <a:p>
            <a:fld id="{C56DB758-4993-4A85-982F-6C07C75F709C}" type="slidenum">
              <a:rPr lang="en-GB" altLang="ja-JP"/>
              <a:pPr/>
              <a:t>‹#›</a:t>
            </a:fld>
            <a:endParaRPr lang="en-GB" altLang="ja-JP"/>
          </a:p>
        </p:txBody>
      </p:sp>
    </p:spTree>
    <p:extLst>
      <p:ext uri="{BB962C8B-B14F-4D97-AF65-F5344CB8AC3E}">
        <p14:creationId xmlns:p14="http://schemas.microsoft.com/office/powerpoint/2010/main" val="28174190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kumimoji="1"/>
            </a:lvl1pPr>
          </a:lstStyle>
          <a:p>
            <a:fld id="{57488310-9AF4-4C4B-A16E-30D39815FC50}" type="slidenum">
              <a:rPr lang="en-GB" altLang="ja-JP"/>
              <a:pPr/>
              <a:t>‹#›</a:t>
            </a:fld>
            <a:endParaRPr lang="en-GB" altLang="ja-JP"/>
          </a:p>
        </p:txBody>
      </p:sp>
    </p:spTree>
    <p:extLst>
      <p:ext uri="{BB962C8B-B14F-4D97-AF65-F5344CB8AC3E}">
        <p14:creationId xmlns:p14="http://schemas.microsoft.com/office/powerpoint/2010/main" val="25182904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3"/>
          <p:cNvSpPr>
            <a:spLocks noGrp="1"/>
          </p:cNvSpPr>
          <p:nvPr>
            <p:ph type="sldNum" sz="quarter" idx="10"/>
          </p:nvPr>
        </p:nvSpPr>
        <p:spPr/>
        <p:txBody>
          <a:bodyPr/>
          <a:lstStyle>
            <a:lvl1pPr>
              <a:defRPr kumimoji="1"/>
            </a:lvl1pPr>
          </a:lstStyle>
          <a:p>
            <a:fld id="{F974CC90-1E10-461C-ABCB-87092736B2A4}" type="slidenum">
              <a:rPr lang="en-GB" altLang="ja-JP"/>
              <a:pPr/>
              <a:t>‹#›</a:t>
            </a:fld>
            <a:endParaRPr lang="en-GB" altLang="ja-JP"/>
          </a:p>
        </p:txBody>
      </p:sp>
    </p:spTree>
    <p:extLst>
      <p:ext uri="{BB962C8B-B14F-4D97-AF65-F5344CB8AC3E}">
        <p14:creationId xmlns:p14="http://schemas.microsoft.com/office/powerpoint/2010/main" val="27768201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57200"/>
            <a:ext cx="2038350" cy="56388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533400" y="457200"/>
            <a:ext cx="596265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3"/>
          <p:cNvSpPr>
            <a:spLocks noGrp="1"/>
          </p:cNvSpPr>
          <p:nvPr>
            <p:ph type="sldNum" sz="quarter" idx="10"/>
          </p:nvPr>
        </p:nvSpPr>
        <p:spPr/>
        <p:txBody>
          <a:bodyPr/>
          <a:lstStyle>
            <a:lvl1pPr>
              <a:defRPr kumimoji="1"/>
            </a:lvl1pPr>
          </a:lstStyle>
          <a:p>
            <a:fld id="{CD7D7AC3-0533-45C0-9229-DBC1775F8F41}" type="slidenum">
              <a:rPr lang="en-GB" altLang="ja-JP"/>
              <a:pPr/>
              <a:t>‹#›</a:t>
            </a:fld>
            <a:endParaRPr lang="en-GB" altLang="ja-JP"/>
          </a:p>
        </p:txBody>
      </p:sp>
    </p:spTree>
    <p:extLst>
      <p:ext uri="{BB962C8B-B14F-4D97-AF65-F5344CB8AC3E}">
        <p14:creationId xmlns:p14="http://schemas.microsoft.com/office/powerpoint/2010/main" val="5097851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9" descr="GS1-Corp-templates-TIT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3175"/>
            <a:ext cx="9151938"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10">
            <a:hlinkClick r:id="rId3" highlightClick="1"/>
          </p:cNvPr>
          <p:cNvSpPr>
            <a:spLocks noChangeArrowheads="1"/>
          </p:cNvSpPr>
          <p:nvPr/>
        </p:nvSpPr>
        <p:spPr bwMode="auto">
          <a:xfrm>
            <a:off x="7696200" y="6324600"/>
            <a:ext cx="1219200" cy="304800"/>
          </a:xfrm>
          <a:prstGeom prst="actionButtonBlank">
            <a:avLst/>
          </a:prstGeom>
          <a:noFill/>
          <a:ln>
            <a:noFill/>
          </a:ln>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pPr>
            <a:endParaRPr kumimoji="0" lang="en-GB" altLang="ja-JP" smtClean="0">
              <a:solidFill>
                <a:srgbClr val="002C6C"/>
              </a:solidFill>
            </a:endParaRPr>
          </a:p>
        </p:txBody>
      </p:sp>
      <p:pic>
        <p:nvPicPr>
          <p:cNvPr id="6" name="Picture 23" descr="gs1_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213" y="373063"/>
            <a:ext cx="105092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Rectangle 2"/>
          <p:cNvSpPr>
            <a:spLocks noGrp="1" noChangeArrowheads="1"/>
          </p:cNvSpPr>
          <p:nvPr>
            <p:ph type="ctrTitle"/>
          </p:nvPr>
        </p:nvSpPr>
        <p:spPr>
          <a:xfrm>
            <a:off x="3886200" y="1447800"/>
            <a:ext cx="4572000" cy="990600"/>
          </a:xfrm>
        </p:spPr>
        <p:txBody>
          <a:bodyPr anchor="t"/>
          <a:lstStyle>
            <a:lvl1pPr>
              <a:defRPr sz="3200"/>
            </a:lvl1pPr>
          </a:lstStyle>
          <a:p>
            <a:r>
              <a:rPr lang="en-US" smtClean="0"/>
              <a:t>Click to edit Master title style</a:t>
            </a:r>
            <a:endParaRPr lang="en-GB"/>
          </a:p>
        </p:txBody>
      </p:sp>
      <p:sp>
        <p:nvSpPr>
          <p:cNvPr id="5123" name="Rectangle 3"/>
          <p:cNvSpPr>
            <a:spLocks noGrp="1" noChangeArrowheads="1"/>
          </p:cNvSpPr>
          <p:nvPr>
            <p:ph type="subTitle" idx="1"/>
          </p:nvPr>
        </p:nvSpPr>
        <p:spPr>
          <a:xfrm>
            <a:off x="3886200" y="2590800"/>
            <a:ext cx="3505200" cy="1295400"/>
          </a:xfrm>
        </p:spPr>
        <p:txBody>
          <a:bodyPr/>
          <a:lstStyle>
            <a:lvl1pPr marL="0" indent="0">
              <a:defRPr b="1">
                <a:solidFill>
                  <a:srgbClr val="F26334"/>
                </a:solidFill>
              </a:defRPr>
            </a:lvl1pPr>
          </a:lstStyle>
          <a:p>
            <a:r>
              <a:rPr lang="en-US" smtClean="0"/>
              <a:t>Click to edit Master subtitle style</a:t>
            </a:r>
            <a:endParaRPr lang="en-GB"/>
          </a:p>
        </p:txBody>
      </p:sp>
    </p:spTree>
    <p:extLst>
      <p:ext uri="{BB962C8B-B14F-4D97-AF65-F5344CB8AC3E}">
        <p14:creationId xmlns:p14="http://schemas.microsoft.com/office/powerpoint/2010/main" val="14319593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12"/>
          <p:cNvSpPr>
            <a:spLocks noGrp="1" noChangeArrowheads="1"/>
          </p:cNvSpPr>
          <p:nvPr>
            <p:ph type="sldNum" sz="quarter" idx="10"/>
          </p:nvPr>
        </p:nvSpPr>
        <p:spPr>
          <a:ln/>
        </p:spPr>
        <p:txBody>
          <a:bodyPr/>
          <a:lstStyle>
            <a:lvl1pPr>
              <a:defRPr/>
            </a:lvl1pPr>
          </a:lstStyle>
          <a:p>
            <a:fld id="{C5670FA8-909B-49F8-B2AA-60F658DC9926}" type="slidenum">
              <a:rPr lang="en-GB" altLang="ja-JP">
                <a:solidFill>
                  <a:srgbClr val="002C6C"/>
                </a:solidFill>
              </a:rPr>
              <a:pPr/>
              <a:t>‹#›</a:t>
            </a:fld>
            <a:endParaRPr lang="en-GB" altLang="ja-JP">
              <a:solidFill>
                <a:srgbClr val="002C6C"/>
              </a:solidFill>
            </a:endParaRPr>
          </a:p>
        </p:txBody>
      </p:sp>
    </p:spTree>
    <p:extLst>
      <p:ext uri="{BB962C8B-B14F-4D97-AF65-F5344CB8AC3E}">
        <p14:creationId xmlns:p14="http://schemas.microsoft.com/office/powerpoint/2010/main" val="28885308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sldNum" sz="quarter" idx="10"/>
          </p:nvPr>
        </p:nvSpPr>
        <p:spPr>
          <a:ln/>
        </p:spPr>
        <p:txBody>
          <a:bodyPr/>
          <a:lstStyle>
            <a:lvl1pPr>
              <a:defRPr/>
            </a:lvl1pPr>
          </a:lstStyle>
          <a:p>
            <a:fld id="{196F2593-C15B-4A42-B463-C7B8216C3CCD}" type="slidenum">
              <a:rPr lang="en-GB" altLang="ja-JP">
                <a:solidFill>
                  <a:srgbClr val="002C6C"/>
                </a:solidFill>
              </a:rPr>
              <a:pPr/>
              <a:t>‹#›</a:t>
            </a:fld>
            <a:endParaRPr lang="en-GB" altLang="ja-JP">
              <a:solidFill>
                <a:srgbClr val="002C6C"/>
              </a:solidFill>
            </a:endParaRPr>
          </a:p>
        </p:txBody>
      </p:sp>
    </p:spTree>
    <p:extLst>
      <p:ext uri="{BB962C8B-B14F-4D97-AF65-F5344CB8AC3E}">
        <p14:creationId xmlns:p14="http://schemas.microsoft.com/office/powerpoint/2010/main" val="21557186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533400" y="1543050"/>
            <a:ext cx="3886200"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572000" y="1543050"/>
            <a:ext cx="3886200"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12"/>
          <p:cNvSpPr>
            <a:spLocks noGrp="1" noChangeArrowheads="1"/>
          </p:cNvSpPr>
          <p:nvPr>
            <p:ph type="sldNum" sz="quarter" idx="10"/>
          </p:nvPr>
        </p:nvSpPr>
        <p:spPr>
          <a:ln/>
        </p:spPr>
        <p:txBody>
          <a:bodyPr/>
          <a:lstStyle>
            <a:lvl1pPr>
              <a:defRPr/>
            </a:lvl1pPr>
          </a:lstStyle>
          <a:p>
            <a:fld id="{6CD44C02-22C3-4BCE-8B0D-6C448BD10706}" type="slidenum">
              <a:rPr lang="en-GB" altLang="ja-JP">
                <a:solidFill>
                  <a:srgbClr val="002C6C"/>
                </a:solidFill>
              </a:rPr>
              <a:pPr/>
              <a:t>‹#›</a:t>
            </a:fld>
            <a:endParaRPr lang="en-GB" altLang="ja-JP">
              <a:solidFill>
                <a:srgbClr val="002C6C"/>
              </a:solidFill>
            </a:endParaRPr>
          </a:p>
        </p:txBody>
      </p:sp>
    </p:spTree>
    <p:extLst>
      <p:ext uri="{BB962C8B-B14F-4D97-AF65-F5344CB8AC3E}">
        <p14:creationId xmlns:p14="http://schemas.microsoft.com/office/powerpoint/2010/main" val="19076923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12"/>
          <p:cNvSpPr>
            <a:spLocks noGrp="1" noChangeArrowheads="1"/>
          </p:cNvSpPr>
          <p:nvPr>
            <p:ph type="sldNum" sz="quarter" idx="10"/>
          </p:nvPr>
        </p:nvSpPr>
        <p:spPr>
          <a:ln/>
        </p:spPr>
        <p:txBody>
          <a:bodyPr/>
          <a:lstStyle>
            <a:lvl1pPr>
              <a:defRPr/>
            </a:lvl1pPr>
          </a:lstStyle>
          <a:p>
            <a:fld id="{18BF29E0-F457-4701-9BA6-916DE73506E1}" type="slidenum">
              <a:rPr lang="en-GB" altLang="ja-JP">
                <a:solidFill>
                  <a:srgbClr val="002C6C"/>
                </a:solidFill>
              </a:rPr>
              <a:pPr/>
              <a:t>‹#›</a:t>
            </a:fld>
            <a:endParaRPr lang="en-GB" altLang="ja-JP">
              <a:solidFill>
                <a:srgbClr val="002C6C"/>
              </a:solidFill>
            </a:endParaRPr>
          </a:p>
        </p:txBody>
      </p:sp>
    </p:spTree>
    <p:extLst>
      <p:ext uri="{BB962C8B-B14F-4D97-AF65-F5344CB8AC3E}">
        <p14:creationId xmlns:p14="http://schemas.microsoft.com/office/powerpoint/2010/main" val="363841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5" name="Title 1"/>
          <p:cNvSpPr>
            <a:spLocks noGrp="1"/>
          </p:cNvSpPr>
          <p:nvPr>
            <p:ph type="title"/>
          </p:nvPr>
        </p:nvSpPr>
        <p:spPr>
          <a:xfrm>
            <a:off x="1981200" y="609600"/>
            <a:ext cx="6248400" cy="609600"/>
          </a:xfrm>
          <a:prstGeom prst="rect">
            <a:avLst/>
          </a:prstGeom>
        </p:spPr>
        <p:txBody>
          <a:bodyPr/>
          <a:lstStyle>
            <a:lvl1pPr>
              <a:defRPr sz="2400" b="1">
                <a:solidFill>
                  <a:srgbClr val="002C6C"/>
                </a:solidFill>
              </a:defRPr>
            </a:lvl1pPr>
          </a:lstStyle>
          <a:p>
            <a:r>
              <a:rPr lang="en-US" dirty="0"/>
              <a:t>Click to edit Master title style</a:t>
            </a:r>
          </a:p>
        </p:txBody>
      </p:sp>
      <p:sp>
        <p:nvSpPr>
          <p:cNvPr id="6" name="SmartArt Placeholder 2"/>
          <p:cNvSpPr>
            <a:spLocks noGrp="1"/>
          </p:cNvSpPr>
          <p:nvPr>
            <p:ph type="dgm" idx="1"/>
          </p:nvPr>
        </p:nvSpPr>
        <p:spPr>
          <a:xfrm>
            <a:off x="685800" y="1905000"/>
            <a:ext cx="7770813" cy="4162425"/>
          </a:xfrm>
          <a:prstGeom prst="rect">
            <a:avLst/>
          </a:prstGeom>
        </p:spPr>
        <p:txBody>
          <a:bodyPr/>
          <a:lstStyle>
            <a:lvl1pPr>
              <a:defRPr sz="1600">
                <a:solidFill>
                  <a:srgbClr val="31859C"/>
                </a:solidFill>
              </a:defRPr>
            </a:lvl1pPr>
          </a:lstStyle>
          <a:p>
            <a:pPr lvl="0"/>
            <a:endParaRPr lang="en-US" noProof="0" dirty="0"/>
          </a:p>
        </p:txBody>
      </p:sp>
      <p:sp>
        <p:nvSpPr>
          <p:cNvPr id="4" name="Slide Number Placeholder 3"/>
          <p:cNvSpPr>
            <a:spLocks noGrp="1"/>
          </p:cNvSpPr>
          <p:nvPr>
            <p:ph type="sldNum" sz="quarter" idx="10"/>
          </p:nvPr>
        </p:nvSpPr>
        <p:spPr>
          <a:xfrm>
            <a:off x="8229600" y="6534150"/>
            <a:ext cx="914400" cy="323850"/>
          </a:xfrm>
          <a:prstGeom prst="rect">
            <a:avLst/>
          </a:prstGeom>
        </p:spPr>
        <p:txBody>
          <a:bodyPr/>
          <a:lstStyle>
            <a:lvl1pPr>
              <a:defRPr>
                <a:latin typeface="Arial" charset="0"/>
                <a:ea typeface="ＭＳ Ｐゴシック" charset="-128"/>
                <a:cs typeface="+mn-cs"/>
              </a:defRPr>
            </a:lvl1pPr>
          </a:lstStyle>
          <a:p>
            <a:pPr defTabSz="457200" fontAlgn="base">
              <a:spcBef>
                <a:spcPct val="0"/>
              </a:spcBef>
              <a:spcAft>
                <a:spcPct val="0"/>
              </a:spcAft>
              <a:defRPr/>
            </a:pPr>
            <a:fld id="{55012110-A44E-497B-AB67-1C33DDB58068}" type="slidenum">
              <a:rPr lang="en-US" sz="2400">
                <a:solidFill>
                  <a:srgbClr val="002C6C"/>
                </a:solidFill>
              </a:rPr>
              <a:pPr defTabSz="457200" fontAlgn="base">
                <a:spcBef>
                  <a:spcPct val="0"/>
                </a:spcBef>
                <a:spcAft>
                  <a:spcPct val="0"/>
                </a:spcAft>
                <a:defRPr/>
              </a:pPr>
              <a:t>‹#›</a:t>
            </a:fld>
            <a:endParaRPr lang="en-US" sz="2400" dirty="0">
              <a:solidFill>
                <a:srgbClr val="002C6C"/>
              </a:solidFill>
            </a:endParaRPr>
          </a:p>
        </p:txBody>
      </p:sp>
    </p:spTree>
    <p:extLst>
      <p:ext uri="{BB962C8B-B14F-4D97-AF65-F5344CB8AC3E}">
        <p14:creationId xmlns:p14="http://schemas.microsoft.com/office/powerpoint/2010/main" val="516054399"/>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12"/>
          <p:cNvSpPr>
            <a:spLocks noGrp="1" noChangeArrowheads="1"/>
          </p:cNvSpPr>
          <p:nvPr>
            <p:ph type="sldNum" sz="quarter" idx="10"/>
          </p:nvPr>
        </p:nvSpPr>
        <p:spPr>
          <a:ln/>
        </p:spPr>
        <p:txBody>
          <a:bodyPr/>
          <a:lstStyle>
            <a:lvl1pPr>
              <a:defRPr/>
            </a:lvl1pPr>
          </a:lstStyle>
          <a:p>
            <a:fld id="{B7536406-29CF-40F8-A8E6-2149E8BD7566}" type="slidenum">
              <a:rPr lang="en-GB" altLang="ja-JP">
                <a:solidFill>
                  <a:srgbClr val="002C6C"/>
                </a:solidFill>
              </a:rPr>
              <a:pPr/>
              <a:t>‹#›</a:t>
            </a:fld>
            <a:endParaRPr lang="en-GB" altLang="ja-JP">
              <a:solidFill>
                <a:srgbClr val="002C6C"/>
              </a:solidFill>
            </a:endParaRPr>
          </a:p>
        </p:txBody>
      </p:sp>
    </p:spTree>
    <p:extLst>
      <p:ext uri="{BB962C8B-B14F-4D97-AF65-F5344CB8AC3E}">
        <p14:creationId xmlns:p14="http://schemas.microsoft.com/office/powerpoint/2010/main" val="212087434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sldNum" sz="quarter" idx="10"/>
          </p:nvPr>
        </p:nvSpPr>
        <p:spPr>
          <a:ln/>
        </p:spPr>
        <p:txBody>
          <a:bodyPr/>
          <a:lstStyle>
            <a:lvl1pPr>
              <a:defRPr/>
            </a:lvl1pPr>
          </a:lstStyle>
          <a:p>
            <a:fld id="{320B4E3C-8896-4951-A3DF-CA97A52B5E81}" type="slidenum">
              <a:rPr lang="en-GB" altLang="ja-JP">
                <a:solidFill>
                  <a:srgbClr val="002C6C"/>
                </a:solidFill>
              </a:rPr>
              <a:pPr/>
              <a:t>‹#›</a:t>
            </a:fld>
            <a:endParaRPr lang="en-GB" altLang="ja-JP">
              <a:solidFill>
                <a:srgbClr val="002C6C"/>
              </a:solidFill>
            </a:endParaRPr>
          </a:p>
        </p:txBody>
      </p:sp>
    </p:spTree>
    <p:extLst>
      <p:ext uri="{BB962C8B-B14F-4D97-AF65-F5344CB8AC3E}">
        <p14:creationId xmlns:p14="http://schemas.microsoft.com/office/powerpoint/2010/main" val="40665370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sldNum" sz="quarter" idx="10"/>
          </p:nvPr>
        </p:nvSpPr>
        <p:spPr>
          <a:ln/>
        </p:spPr>
        <p:txBody>
          <a:bodyPr/>
          <a:lstStyle>
            <a:lvl1pPr>
              <a:defRPr/>
            </a:lvl1pPr>
          </a:lstStyle>
          <a:p>
            <a:fld id="{2DAE9696-A3C4-44F7-A380-72576DE5C70F}" type="slidenum">
              <a:rPr lang="en-GB" altLang="ja-JP">
                <a:solidFill>
                  <a:srgbClr val="002C6C"/>
                </a:solidFill>
              </a:rPr>
              <a:pPr/>
              <a:t>‹#›</a:t>
            </a:fld>
            <a:endParaRPr lang="en-GB" altLang="ja-JP">
              <a:solidFill>
                <a:srgbClr val="002C6C"/>
              </a:solidFill>
            </a:endParaRPr>
          </a:p>
        </p:txBody>
      </p:sp>
    </p:spTree>
    <p:extLst>
      <p:ext uri="{BB962C8B-B14F-4D97-AF65-F5344CB8AC3E}">
        <p14:creationId xmlns:p14="http://schemas.microsoft.com/office/powerpoint/2010/main" val="318811286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sldNum" sz="quarter" idx="10"/>
          </p:nvPr>
        </p:nvSpPr>
        <p:spPr>
          <a:ln/>
        </p:spPr>
        <p:txBody>
          <a:bodyPr/>
          <a:lstStyle>
            <a:lvl1pPr>
              <a:defRPr/>
            </a:lvl1pPr>
          </a:lstStyle>
          <a:p>
            <a:fld id="{4B5AD52E-0E72-4FDB-8452-1930816C3BA2}" type="slidenum">
              <a:rPr lang="en-GB" altLang="ja-JP">
                <a:solidFill>
                  <a:srgbClr val="002C6C"/>
                </a:solidFill>
              </a:rPr>
              <a:pPr/>
              <a:t>‹#›</a:t>
            </a:fld>
            <a:endParaRPr lang="en-GB" altLang="ja-JP">
              <a:solidFill>
                <a:srgbClr val="002C6C"/>
              </a:solidFill>
            </a:endParaRPr>
          </a:p>
        </p:txBody>
      </p:sp>
    </p:spTree>
    <p:extLst>
      <p:ext uri="{BB962C8B-B14F-4D97-AF65-F5344CB8AC3E}">
        <p14:creationId xmlns:p14="http://schemas.microsoft.com/office/powerpoint/2010/main" val="249785748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12"/>
          <p:cNvSpPr>
            <a:spLocks noGrp="1" noChangeArrowheads="1"/>
          </p:cNvSpPr>
          <p:nvPr>
            <p:ph type="sldNum" sz="quarter" idx="10"/>
          </p:nvPr>
        </p:nvSpPr>
        <p:spPr>
          <a:ln/>
        </p:spPr>
        <p:txBody>
          <a:bodyPr/>
          <a:lstStyle>
            <a:lvl1pPr>
              <a:defRPr/>
            </a:lvl1pPr>
          </a:lstStyle>
          <a:p>
            <a:fld id="{9E359683-FB2D-459F-89F1-B1A59B96D09C}" type="slidenum">
              <a:rPr lang="en-GB" altLang="ja-JP">
                <a:solidFill>
                  <a:srgbClr val="002C6C"/>
                </a:solidFill>
              </a:rPr>
              <a:pPr/>
              <a:t>‹#›</a:t>
            </a:fld>
            <a:endParaRPr lang="en-GB" altLang="ja-JP">
              <a:solidFill>
                <a:srgbClr val="002C6C"/>
              </a:solidFill>
            </a:endParaRPr>
          </a:p>
        </p:txBody>
      </p:sp>
    </p:spTree>
    <p:extLst>
      <p:ext uri="{BB962C8B-B14F-4D97-AF65-F5344CB8AC3E}">
        <p14:creationId xmlns:p14="http://schemas.microsoft.com/office/powerpoint/2010/main" val="39436559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57200"/>
            <a:ext cx="2038350" cy="56388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533400" y="457200"/>
            <a:ext cx="596265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12"/>
          <p:cNvSpPr>
            <a:spLocks noGrp="1" noChangeArrowheads="1"/>
          </p:cNvSpPr>
          <p:nvPr>
            <p:ph type="sldNum" sz="quarter" idx="10"/>
          </p:nvPr>
        </p:nvSpPr>
        <p:spPr>
          <a:ln/>
        </p:spPr>
        <p:txBody>
          <a:bodyPr/>
          <a:lstStyle>
            <a:lvl1pPr>
              <a:defRPr/>
            </a:lvl1pPr>
          </a:lstStyle>
          <a:p>
            <a:fld id="{A9915A69-8249-4E59-8D2B-1775139CD2EB}" type="slidenum">
              <a:rPr lang="en-GB" altLang="ja-JP">
                <a:solidFill>
                  <a:srgbClr val="002C6C"/>
                </a:solidFill>
              </a:rPr>
              <a:pPr/>
              <a:t>‹#›</a:t>
            </a:fld>
            <a:endParaRPr lang="en-GB" altLang="ja-JP">
              <a:solidFill>
                <a:srgbClr val="002C6C"/>
              </a:solidFill>
            </a:endParaRPr>
          </a:p>
        </p:txBody>
      </p:sp>
    </p:spTree>
    <p:extLst>
      <p:ext uri="{BB962C8B-B14F-4D97-AF65-F5344CB8AC3E}">
        <p14:creationId xmlns:p14="http://schemas.microsoft.com/office/powerpoint/2010/main" val="2181159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9" descr="GS1-Corp-templates-TIT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3175"/>
            <a:ext cx="9151938"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10">
            <a:hlinkClick r:id="rId3" highlightClick="1"/>
          </p:cNvPr>
          <p:cNvSpPr>
            <a:spLocks noChangeArrowheads="1"/>
          </p:cNvSpPr>
          <p:nvPr/>
        </p:nvSpPr>
        <p:spPr bwMode="auto">
          <a:xfrm>
            <a:off x="7696200" y="6324600"/>
            <a:ext cx="1219200" cy="304800"/>
          </a:xfrm>
          <a:prstGeom prst="actionButtonBlank">
            <a:avLst/>
          </a:prstGeom>
          <a:noFill/>
          <a:ln>
            <a:noFill/>
          </a:ln>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pPr>
            <a:endParaRPr kumimoji="0" lang="en-GB" altLang="ja-JP" smtClean="0">
              <a:solidFill>
                <a:srgbClr val="002C6C"/>
              </a:solidFill>
            </a:endParaRPr>
          </a:p>
        </p:txBody>
      </p:sp>
      <p:pic>
        <p:nvPicPr>
          <p:cNvPr id="6" name="Picture 23" descr="gs1_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213" y="373063"/>
            <a:ext cx="105092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Rectangle 2"/>
          <p:cNvSpPr>
            <a:spLocks noGrp="1" noChangeArrowheads="1"/>
          </p:cNvSpPr>
          <p:nvPr>
            <p:ph type="ctrTitle"/>
          </p:nvPr>
        </p:nvSpPr>
        <p:spPr>
          <a:xfrm>
            <a:off x="3886200" y="1447800"/>
            <a:ext cx="4572000" cy="990600"/>
          </a:xfrm>
        </p:spPr>
        <p:txBody>
          <a:bodyPr anchor="t"/>
          <a:lstStyle>
            <a:lvl1pPr>
              <a:defRPr sz="3200"/>
            </a:lvl1pPr>
          </a:lstStyle>
          <a:p>
            <a:r>
              <a:rPr lang="en-US" smtClean="0"/>
              <a:t>Click to edit Master title style</a:t>
            </a:r>
            <a:endParaRPr lang="en-GB"/>
          </a:p>
        </p:txBody>
      </p:sp>
      <p:sp>
        <p:nvSpPr>
          <p:cNvPr id="5123" name="Rectangle 3"/>
          <p:cNvSpPr>
            <a:spLocks noGrp="1" noChangeArrowheads="1"/>
          </p:cNvSpPr>
          <p:nvPr>
            <p:ph type="subTitle" idx="1"/>
          </p:nvPr>
        </p:nvSpPr>
        <p:spPr>
          <a:xfrm>
            <a:off x="3886200" y="2590800"/>
            <a:ext cx="3505200" cy="1295400"/>
          </a:xfrm>
        </p:spPr>
        <p:txBody>
          <a:bodyPr/>
          <a:lstStyle>
            <a:lvl1pPr marL="0" indent="0">
              <a:defRPr b="1">
                <a:solidFill>
                  <a:srgbClr val="F26334"/>
                </a:solidFill>
              </a:defRPr>
            </a:lvl1pPr>
          </a:lstStyle>
          <a:p>
            <a:r>
              <a:rPr lang="en-US" smtClean="0"/>
              <a:t>Click to edit Master subtitle style</a:t>
            </a:r>
            <a:endParaRPr lang="en-GB"/>
          </a:p>
        </p:txBody>
      </p:sp>
    </p:spTree>
    <p:extLst>
      <p:ext uri="{BB962C8B-B14F-4D97-AF65-F5344CB8AC3E}">
        <p14:creationId xmlns:p14="http://schemas.microsoft.com/office/powerpoint/2010/main" val="216140762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12"/>
          <p:cNvSpPr>
            <a:spLocks noGrp="1" noChangeArrowheads="1"/>
          </p:cNvSpPr>
          <p:nvPr>
            <p:ph type="sldNum" sz="quarter" idx="10"/>
          </p:nvPr>
        </p:nvSpPr>
        <p:spPr>
          <a:ln/>
        </p:spPr>
        <p:txBody>
          <a:bodyPr/>
          <a:lstStyle>
            <a:lvl1pPr>
              <a:defRPr/>
            </a:lvl1pPr>
          </a:lstStyle>
          <a:p>
            <a:fld id="{BCF22F9B-4DDE-4FED-9B9E-3B4B0CE64889}" type="slidenum">
              <a:rPr lang="en-GB" altLang="ja-JP"/>
              <a:pPr/>
              <a:t>‹#›</a:t>
            </a:fld>
            <a:endParaRPr lang="en-GB" altLang="ja-JP"/>
          </a:p>
        </p:txBody>
      </p:sp>
    </p:spTree>
    <p:extLst>
      <p:ext uri="{BB962C8B-B14F-4D97-AF65-F5344CB8AC3E}">
        <p14:creationId xmlns:p14="http://schemas.microsoft.com/office/powerpoint/2010/main" val="406920171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sldNum" sz="quarter" idx="10"/>
          </p:nvPr>
        </p:nvSpPr>
        <p:spPr>
          <a:ln/>
        </p:spPr>
        <p:txBody>
          <a:bodyPr/>
          <a:lstStyle>
            <a:lvl1pPr>
              <a:defRPr/>
            </a:lvl1pPr>
          </a:lstStyle>
          <a:p>
            <a:fld id="{A522A5E7-01C8-45A2-8D41-C459432D6A5B}" type="slidenum">
              <a:rPr lang="en-GB" altLang="ja-JP"/>
              <a:pPr/>
              <a:t>‹#›</a:t>
            </a:fld>
            <a:endParaRPr lang="en-GB" altLang="ja-JP"/>
          </a:p>
        </p:txBody>
      </p:sp>
    </p:spTree>
    <p:extLst>
      <p:ext uri="{BB962C8B-B14F-4D97-AF65-F5344CB8AC3E}">
        <p14:creationId xmlns:p14="http://schemas.microsoft.com/office/powerpoint/2010/main" val="314238879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533400" y="1543050"/>
            <a:ext cx="3886200"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572000" y="1543050"/>
            <a:ext cx="3886200"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12"/>
          <p:cNvSpPr>
            <a:spLocks noGrp="1" noChangeArrowheads="1"/>
          </p:cNvSpPr>
          <p:nvPr>
            <p:ph type="sldNum" sz="quarter" idx="10"/>
          </p:nvPr>
        </p:nvSpPr>
        <p:spPr>
          <a:ln/>
        </p:spPr>
        <p:txBody>
          <a:bodyPr/>
          <a:lstStyle>
            <a:lvl1pPr>
              <a:defRPr/>
            </a:lvl1pPr>
          </a:lstStyle>
          <a:p>
            <a:fld id="{3457CFB0-93E2-485E-9EE1-786F37FB3DB2}" type="slidenum">
              <a:rPr lang="en-GB" altLang="ja-JP"/>
              <a:pPr/>
              <a:t>‹#›</a:t>
            </a:fld>
            <a:endParaRPr lang="en-GB" altLang="ja-JP"/>
          </a:p>
        </p:txBody>
      </p:sp>
    </p:spTree>
    <p:extLst>
      <p:ext uri="{BB962C8B-B14F-4D97-AF65-F5344CB8AC3E}">
        <p14:creationId xmlns:p14="http://schemas.microsoft.com/office/powerpoint/2010/main" val="527693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Title 1"/>
          <p:cNvSpPr>
            <a:spLocks noGrp="1"/>
          </p:cNvSpPr>
          <p:nvPr>
            <p:ph type="title"/>
          </p:nvPr>
        </p:nvSpPr>
        <p:spPr>
          <a:xfrm>
            <a:off x="1981200" y="609600"/>
            <a:ext cx="6248400" cy="609600"/>
          </a:xfrm>
          <a:prstGeom prst="rect">
            <a:avLst/>
          </a:prstGeom>
        </p:spPr>
        <p:txBody>
          <a:bodyPr/>
          <a:lstStyle>
            <a:lvl1pPr>
              <a:defRPr sz="2400" b="1">
                <a:solidFill>
                  <a:srgbClr val="002C6C"/>
                </a:solidFill>
              </a:defRPr>
            </a:lvl1pPr>
          </a:lstStyle>
          <a:p>
            <a:r>
              <a:rPr lang="en-US" dirty="0"/>
              <a:t>Click to edit Master title style</a:t>
            </a:r>
          </a:p>
        </p:txBody>
      </p:sp>
      <p:sp>
        <p:nvSpPr>
          <p:cNvPr id="3" name="Slide Number Placeholder 4"/>
          <p:cNvSpPr>
            <a:spLocks noGrp="1"/>
          </p:cNvSpPr>
          <p:nvPr>
            <p:ph type="sldNum" sz="quarter" idx="10"/>
          </p:nvPr>
        </p:nvSpPr>
        <p:spPr>
          <a:xfrm>
            <a:off x="8229600" y="6534150"/>
            <a:ext cx="914400" cy="323850"/>
          </a:xfrm>
          <a:prstGeom prst="rect">
            <a:avLst/>
          </a:prstGeom>
        </p:spPr>
        <p:txBody>
          <a:bodyPr/>
          <a:lstStyle>
            <a:lvl1pPr>
              <a:defRPr>
                <a:latin typeface="Arial" charset="0"/>
                <a:ea typeface="ＭＳ Ｐゴシック" charset="-128"/>
                <a:cs typeface="+mn-cs"/>
              </a:defRPr>
            </a:lvl1pPr>
          </a:lstStyle>
          <a:p>
            <a:pPr defTabSz="457200" fontAlgn="base">
              <a:spcBef>
                <a:spcPct val="0"/>
              </a:spcBef>
              <a:spcAft>
                <a:spcPct val="0"/>
              </a:spcAft>
              <a:defRPr/>
            </a:pPr>
            <a:fld id="{00CFEAA5-4EFB-49CA-96B6-BEFB1AEB19A6}" type="slidenum">
              <a:rPr lang="en-US" sz="2400">
                <a:solidFill>
                  <a:srgbClr val="002C6C"/>
                </a:solidFill>
              </a:rPr>
              <a:pPr defTabSz="457200" fontAlgn="base">
                <a:spcBef>
                  <a:spcPct val="0"/>
                </a:spcBef>
                <a:spcAft>
                  <a:spcPct val="0"/>
                </a:spcAft>
                <a:defRPr/>
              </a:pPr>
              <a:t>‹#›</a:t>
            </a:fld>
            <a:endParaRPr lang="en-US" sz="2400" dirty="0">
              <a:solidFill>
                <a:srgbClr val="002C6C"/>
              </a:solidFill>
            </a:endParaRPr>
          </a:p>
        </p:txBody>
      </p:sp>
    </p:spTree>
    <p:extLst>
      <p:ext uri="{BB962C8B-B14F-4D97-AF65-F5344CB8AC3E}">
        <p14:creationId xmlns:p14="http://schemas.microsoft.com/office/powerpoint/2010/main" val="4074655743"/>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12"/>
          <p:cNvSpPr>
            <a:spLocks noGrp="1" noChangeArrowheads="1"/>
          </p:cNvSpPr>
          <p:nvPr>
            <p:ph type="sldNum" sz="quarter" idx="10"/>
          </p:nvPr>
        </p:nvSpPr>
        <p:spPr>
          <a:ln/>
        </p:spPr>
        <p:txBody>
          <a:bodyPr/>
          <a:lstStyle>
            <a:lvl1pPr>
              <a:defRPr/>
            </a:lvl1pPr>
          </a:lstStyle>
          <a:p>
            <a:fld id="{B050A6F8-6A8D-4574-AE53-2A9CC42569D7}" type="slidenum">
              <a:rPr lang="en-GB" altLang="ja-JP"/>
              <a:pPr/>
              <a:t>‹#›</a:t>
            </a:fld>
            <a:endParaRPr lang="en-GB" altLang="ja-JP"/>
          </a:p>
        </p:txBody>
      </p:sp>
    </p:spTree>
    <p:extLst>
      <p:ext uri="{BB962C8B-B14F-4D97-AF65-F5344CB8AC3E}">
        <p14:creationId xmlns:p14="http://schemas.microsoft.com/office/powerpoint/2010/main" val="287341656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12"/>
          <p:cNvSpPr>
            <a:spLocks noGrp="1" noChangeArrowheads="1"/>
          </p:cNvSpPr>
          <p:nvPr>
            <p:ph type="sldNum" sz="quarter" idx="10"/>
          </p:nvPr>
        </p:nvSpPr>
        <p:spPr>
          <a:ln/>
        </p:spPr>
        <p:txBody>
          <a:bodyPr/>
          <a:lstStyle>
            <a:lvl1pPr>
              <a:defRPr/>
            </a:lvl1pPr>
          </a:lstStyle>
          <a:p>
            <a:fld id="{CA5290C1-A2F8-459E-A35A-D4D663DB4382}" type="slidenum">
              <a:rPr lang="en-GB" altLang="ja-JP"/>
              <a:pPr/>
              <a:t>‹#›</a:t>
            </a:fld>
            <a:endParaRPr lang="en-GB" altLang="ja-JP"/>
          </a:p>
        </p:txBody>
      </p:sp>
    </p:spTree>
    <p:extLst>
      <p:ext uri="{BB962C8B-B14F-4D97-AF65-F5344CB8AC3E}">
        <p14:creationId xmlns:p14="http://schemas.microsoft.com/office/powerpoint/2010/main" val="279398392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sldNum" sz="quarter" idx="10"/>
          </p:nvPr>
        </p:nvSpPr>
        <p:spPr>
          <a:ln/>
        </p:spPr>
        <p:txBody>
          <a:bodyPr/>
          <a:lstStyle>
            <a:lvl1pPr>
              <a:defRPr/>
            </a:lvl1pPr>
          </a:lstStyle>
          <a:p>
            <a:fld id="{8DE30D33-2DC8-4316-A949-710CB7B24E79}" type="slidenum">
              <a:rPr lang="en-GB" altLang="ja-JP"/>
              <a:pPr/>
              <a:t>‹#›</a:t>
            </a:fld>
            <a:endParaRPr lang="en-GB" altLang="ja-JP"/>
          </a:p>
        </p:txBody>
      </p:sp>
    </p:spTree>
    <p:extLst>
      <p:ext uri="{BB962C8B-B14F-4D97-AF65-F5344CB8AC3E}">
        <p14:creationId xmlns:p14="http://schemas.microsoft.com/office/powerpoint/2010/main" val="109591904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sldNum" sz="quarter" idx="10"/>
          </p:nvPr>
        </p:nvSpPr>
        <p:spPr>
          <a:ln/>
        </p:spPr>
        <p:txBody>
          <a:bodyPr/>
          <a:lstStyle>
            <a:lvl1pPr>
              <a:defRPr/>
            </a:lvl1pPr>
          </a:lstStyle>
          <a:p>
            <a:fld id="{5EAB1F3E-4FB8-4BF2-B4D8-CEB9F0A28B27}" type="slidenum">
              <a:rPr lang="en-GB" altLang="ja-JP"/>
              <a:pPr/>
              <a:t>‹#›</a:t>
            </a:fld>
            <a:endParaRPr lang="en-GB" altLang="ja-JP"/>
          </a:p>
        </p:txBody>
      </p:sp>
    </p:spTree>
    <p:extLst>
      <p:ext uri="{BB962C8B-B14F-4D97-AF65-F5344CB8AC3E}">
        <p14:creationId xmlns:p14="http://schemas.microsoft.com/office/powerpoint/2010/main" val="259961317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sldNum" sz="quarter" idx="10"/>
          </p:nvPr>
        </p:nvSpPr>
        <p:spPr>
          <a:ln/>
        </p:spPr>
        <p:txBody>
          <a:bodyPr/>
          <a:lstStyle>
            <a:lvl1pPr>
              <a:defRPr/>
            </a:lvl1pPr>
          </a:lstStyle>
          <a:p>
            <a:fld id="{BCACC795-9DD4-46BB-85BD-1EA311D3666D}" type="slidenum">
              <a:rPr lang="en-GB" altLang="ja-JP"/>
              <a:pPr/>
              <a:t>‹#›</a:t>
            </a:fld>
            <a:endParaRPr lang="en-GB" altLang="ja-JP"/>
          </a:p>
        </p:txBody>
      </p:sp>
    </p:spTree>
    <p:extLst>
      <p:ext uri="{BB962C8B-B14F-4D97-AF65-F5344CB8AC3E}">
        <p14:creationId xmlns:p14="http://schemas.microsoft.com/office/powerpoint/2010/main" val="117459115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12"/>
          <p:cNvSpPr>
            <a:spLocks noGrp="1" noChangeArrowheads="1"/>
          </p:cNvSpPr>
          <p:nvPr>
            <p:ph type="sldNum" sz="quarter" idx="10"/>
          </p:nvPr>
        </p:nvSpPr>
        <p:spPr>
          <a:ln/>
        </p:spPr>
        <p:txBody>
          <a:bodyPr/>
          <a:lstStyle>
            <a:lvl1pPr>
              <a:defRPr/>
            </a:lvl1pPr>
          </a:lstStyle>
          <a:p>
            <a:fld id="{8BC5B6BF-851F-49BD-B86F-B587676786C8}" type="slidenum">
              <a:rPr lang="en-GB" altLang="ja-JP"/>
              <a:pPr/>
              <a:t>‹#›</a:t>
            </a:fld>
            <a:endParaRPr lang="en-GB" altLang="ja-JP"/>
          </a:p>
        </p:txBody>
      </p:sp>
    </p:spTree>
    <p:extLst>
      <p:ext uri="{BB962C8B-B14F-4D97-AF65-F5344CB8AC3E}">
        <p14:creationId xmlns:p14="http://schemas.microsoft.com/office/powerpoint/2010/main" val="112737612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57200"/>
            <a:ext cx="2038350" cy="56388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533400" y="457200"/>
            <a:ext cx="596265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12"/>
          <p:cNvSpPr>
            <a:spLocks noGrp="1" noChangeArrowheads="1"/>
          </p:cNvSpPr>
          <p:nvPr>
            <p:ph type="sldNum" sz="quarter" idx="10"/>
          </p:nvPr>
        </p:nvSpPr>
        <p:spPr>
          <a:ln/>
        </p:spPr>
        <p:txBody>
          <a:bodyPr/>
          <a:lstStyle>
            <a:lvl1pPr>
              <a:defRPr/>
            </a:lvl1pPr>
          </a:lstStyle>
          <a:p>
            <a:fld id="{97C68FA0-5075-479D-B4FF-1404E515BBB7}" type="slidenum">
              <a:rPr lang="en-GB" altLang="ja-JP"/>
              <a:pPr/>
              <a:t>‹#›</a:t>
            </a:fld>
            <a:endParaRPr lang="en-GB" altLang="ja-JP"/>
          </a:p>
        </p:txBody>
      </p:sp>
    </p:spTree>
    <p:extLst>
      <p:ext uri="{BB962C8B-B14F-4D97-AF65-F5344CB8AC3E}">
        <p14:creationId xmlns:p14="http://schemas.microsoft.com/office/powerpoint/2010/main" val="4103131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p:cNvSpPr>
            <a:spLocks noGrp="1"/>
          </p:cNvSpPr>
          <p:nvPr>
            <p:ph type="title"/>
          </p:nvPr>
        </p:nvSpPr>
        <p:spPr>
          <a:xfrm>
            <a:off x="1981200" y="609600"/>
            <a:ext cx="6248400" cy="609600"/>
          </a:xfrm>
          <a:prstGeom prst="rect">
            <a:avLst/>
          </a:prstGeom>
        </p:spPr>
        <p:txBody>
          <a:bodyPr/>
          <a:lstStyle>
            <a:lvl1pPr>
              <a:defRPr sz="2400" b="1">
                <a:solidFill>
                  <a:srgbClr val="002C6C"/>
                </a:solidFill>
              </a:defRPr>
            </a:lvl1pPr>
          </a:lstStyle>
          <a:p>
            <a:r>
              <a:rPr lang="en-US" dirty="0"/>
              <a:t>Click to edit Master title style</a:t>
            </a:r>
          </a:p>
        </p:txBody>
      </p:sp>
      <p:sp>
        <p:nvSpPr>
          <p:cNvPr id="3" name="Slide Number Placeholder 2"/>
          <p:cNvSpPr>
            <a:spLocks noGrp="1"/>
          </p:cNvSpPr>
          <p:nvPr>
            <p:ph type="sldNum" sz="quarter" idx="10"/>
          </p:nvPr>
        </p:nvSpPr>
        <p:spPr>
          <a:xfrm>
            <a:off x="8229600" y="6534150"/>
            <a:ext cx="914400" cy="323850"/>
          </a:xfrm>
          <a:prstGeom prst="rect">
            <a:avLst/>
          </a:prstGeom>
        </p:spPr>
        <p:txBody>
          <a:bodyPr/>
          <a:lstStyle>
            <a:lvl1pPr>
              <a:defRPr>
                <a:latin typeface="Arial" charset="0"/>
                <a:ea typeface="ＭＳ Ｐゴシック" charset="-128"/>
                <a:cs typeface="+mn-cs"/>
              </a:defRPr>
            </a:lvl1pPr>
          </a:lstStyle>
          <a:p>
            <a:pPr defTabSz="457200" fontAlgn="base">
              <a:spcBef>
                <a:spcPct val="0"/>
              </a:spcBef>
              <a:spcAft>
                <a:spcPct val="0"/>
              </a:spcAft>
              <a:defRPr/>
            </a:pPr>
            <a:fld id="{4F9A89A8-A222-4CA1-82E5-76903738D4AC}" type="slidenum">
              <a:rPr lang="en-US" sz="2400">
                <a:solidFill>
                  <a:srgbClr val="002C6C"/>
                </a:solidFill>
              </a:rPr>
              <a:pPr defTabSz="457200" fontAlgn="base">
                <a:spcBef>
                  <a:spcPct val="0"/>
                </a:spcBef>
                <a:spcAft>
                  <a:spcPct val="0"/>
                </a:spcAft>
                <a:defRPr/>
              </a:pPr>
              <a:t>‹#›</a:t>
            </a:fld>
            <a:endParaRPr lang="en-US" sz="2400" dirty="0">
              <a:solidFill>
                <a:srgbClr val="002C6C"/>
              </a:solidFill>
            </a:endParaRPr>
          </a:p>
        </p:txBody>
      </p:sp>
    </p:spTree>
    <p:extLst>
      <p:ext uri="{BB962C8B-B14F-4D97-AF65-F5344CB8AC3E}">
        <p14:creationId xmlns:p14="http://schemas.microsoft.com/office/powerpoint/2010/main" val="384061726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image" Target="../media/image3.jpeg"/><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10.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image" Target="../media/image2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image" Target="../media/image4.png"/><Relationship Id="rId5" Type="http://schemas.openxmlformats.org/officeDocument/2006/relationships/slideLayout" Target="../slideLayouts/slideLayout8.xml"/><Relationship Id="rId10" Type="http://schemas.openxmlformats.org/officeDocument/2006/relationships/image" Target="../media/image3.jpeg"/><Relationship Id="rId4" Type="http://schemas.openxmlformats.org/officeDocument/2006/relationships/slideLayout" Target="../slideLayouts/slideLayout7.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9.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microsoft.com/office/2007/relationships/hdphoto" Target="../media/hdphoto1.wdp"/><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image" Target="../media/image13.png"/><Relationship Id="rId2" Type="http://schemas.openxmlformats.org/officeDocument/2006/relationships/slideLayout" Target="../slideLayouts/slideLayout20.xml"/><Relationship Id="rId16" Type="http://schemas.openxmlformats.org/officeDocument/2006/relationships/image" Target="../media/image3.jpe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theme" Target="../theme/theme4.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3.jpe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6.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microsoft.com/office/2007/relationships/hdphoto" Target="../media/hdphoto1.wdp"/><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13.pn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image" Target="../media/image3.jpeg"/><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8.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image" Target="../media/image21.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image" Target="../media/image3.jpeg"/><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9.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image" Target="../media/image2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5" name="Text Box 11"/>
          <p:cNvSpPr txBox="1">
            <a:spLocks noChangeArrowheads="1"/>
          </p:cNvSpPr>
          <p:nvPr/>
        </p:nvSpPr>
        <p:spPr bwMode="auto">
          <a:xfrm>
            <a:off x="0" y="6629400"/>
            <a:ext cx="2219325" cy="228600"/>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lang="fr-FR" sz="900" dirty="0">
                <a:solidFill>
                  <a:srgbClr val="002C6C"/>
                </a:solidFill>
                <a:ea typeface="ＭＳ Ｐゴシック" charset="-128"/>
              </a:rPr>
              <a:t>© 2012 GS1 UK</a:t>
            </a:r>
          </a:p>
        </p:txBody>
      </p:sp>
      <p:sp>
        <p:nvSpPr>
          <p:cNvPr id="1036" name="Rectangle 12"/>
          <p:cNvSpPr>
            <a:spLocks noGrp="1" noChangeArrowheads="1"/>
          </p:cNvSpPr>
          <p:nvPr>
            <p:ph type="sldNum" sz="quarter" idx="4"/>
          </p:nvPr>
        </p:nvSpPr>
        <p:spPr bwMode="auto">
          <a:xfrm>
            <a:off x="8229600" y="6534150"/>
            <a:ext cx="9144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900">
                <a:solidFill>
                  <a:srgbClr val="002C6C"/>
                </a:solidFill>
              </a:defRPr>
            </a:lvl1pPr>
          </a:lstStyle>
          <a:p>
            <a:pPr fontAlgn="base">
              <a:spcBef>
                <a:spcPct val="0"/>
              </a:spcBef>
              <a:spcAft>
                <a:spcPct val="0"/>
              </a:spcAft>
            </a:pPr>
            <a:fld id="{E447DDD2-16FE-409A-A61B-73160A6B34A6}" type="slidenum">
              <a:rPr lang="en-GB">
                <a:ea typeface="ＭＳ Ｐゴシック" charset="-128"/>
              </a:rPr>
              <a:pPr fontAlgn="base">
                <a:spcBef>
                  <a:spcPct val="0"/>
                </a:spcBef>
                <a:spcAft>
                  <a:spcPct val="0"/>
                </a:spcAft>
              </a:pPr>
              <a:t>‹#›</a:t>
            </a:fld>
            <a:endParaRPr lang="en-GB">
              <a:ea typeface="ＭＳ Ｐゴシック" charset="-128"/>
            </a:endParaRPr>
          </a:p>
        </p:txBody>
      </p:sp>
      <p:pic>
        <p:nvPicPr>
          <p:cNvPr id="1028" name="Picture 8" descr="UK_60.jpg"/>
          <p:cNvPicPr>
            <a:picLocks noChangeAspect="1"/>
          </p:cNvPicPr>
          <p:nvPr userDrawn="1"/>
        </p:nvPicPr>
        <p:blipFill>
          <a:blip r:embed="rId5" cstate="print"/>
          <a:srcRect/>
          <a:stretch>
            <a:fillRect/>
          </a:stretch>
        </p:blipFill>
        <p:spPr bwMode="auto">
          <a:xfrm>
            <a:off x="304800" y="304800"/>
            <a:ext cx="1003300" cy="800100"/>
          </a:xfrm>
          <a:prstGeom prst="rect">
            <a:avLst/>
          </a:prstGeom>
          <a:noFill/>
          <a:ln w="9525">
            <a:noFill/>
            <a:miter lim="800000"/>
            <a:headEnd/>
            <a:tailEnd/>
          </a:ln>
        </p:spPr>
      </p:pic>
    </p:spTree>
    <p:extLst>
      <p:ext uri="{BB962C8B-B14F-4D97-AF65-F5344CB8AC3E}">
        <p14:creationId xmlns:p14="http://schemas.microsoft.com/office/powerpoint/2010/main" val="26075990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l" rtl="0" eaLnBrk="0" fontAlgn="base" hangingPunct="0">
        <a:spcBef>
          <a:spcPct val="0"/>
        </a:spcBef>
        <a:spcAft>
          <a:spcPct val="0"/>
        </a:spcAft>
        <a:defRPr sz="3000" b="1">
          <a:solidFill>
            <a:srgbClr val="002C6C"/>
          </a:solidFill>
          <a:latin typeface="+mj-lt"/>
          <a:ea typeface="ＭＳ Ｐゴシック" charset="-128"/>
          <a:cs typeface="ＭＳ Ｐゴシック" charset="-128"/>
        </a:defRPr>
      </a:lvl1pPr>
      <a:lvl2pPr algn="l" rtl="0" eaLnBrk="0" fontAlgn="base" hangingPunct="0">
        <a:spcBef>
          <a:spcPct val="0"/>
        </a:spcBef>
        <a:spcAft>
          <a:spcPct val="0"/>
        </a:spcAft>
        <a:defRPr sz="3000" b="1">
          <a:solidFill>
            <a:srgbClr val="002C6C"/>
          </a:solidFill>
          <a:latin typeface="Arial" charset="0"/>
          <a:ea typeface="ＭＳ Ｐゴシック" charset="-128"/>
          <a:cs typeface="ＭＳ Ｐゴシック" charset="-128"/>
        </a:defRPr>
      </a:lvl2pPr>
      <a:lvl3pPr algn="l" rtl="0" eaLnBrk="0" fontAlgn="base" hangingPunct="0">
        <a:spcBef>
          <a:spcPct val="0"/>
        </a:spcBef>
        <a:spcAft>
          <a:spcPct val="0"/>
        </a:spcAft>
        <a:defRPr sz="3000" b="1">
          <a:solidFill>
            <a:srgbClr val="002C6C"/>
          </a:solidFill>
          <a:latin typeface="Arial" charset="0"/>
          <a:ea typeface="ＭＳ Ｐゴシック" charset="-128"/>
          <a:cs typeface="ＭＳ Ｐゴシック" charset="-128"/>
        </a:defRPr>
      </a:lvl3pPr>
      <a:lvl4pPr algn="l" rtl="0" eaLnBrk="0" fontAlgn="base" hangingPunct="0">
        <a:spcBef>
          <a:spcPct val="0"/>
        </a:spcBef>
        <a:spcAft>
          <a:spcPct val="0"/>
        </a:spcAft>
        <a:defRPr sz="3000" b="1">
          <a:solidFill>
            <a:srgbClr val="002C6C"/>
          </a:solidFill>
          <a:latin typeface="Arial" charset="0"/>
          <a:ea typeface="ＭＳ Ｐゴシック" charset="-128"/>
          <a:cs typeface="ＭＳ Ｐゴシック" charset="-128"/>
        </a:defRPr>
      </a:lvl4pPr>
      <a:lvl5pPr algn="l" rtl="0" eaLnBrk="0" fontAlgn="base" hangingPunct="0">
        <a:spcBef>
          <a:spcPct val="0"/>
        </a:spcBef>
        <a:spcAft>
          <a:spcPct val="0"/>
        </a:spcAft>
        <a:defRPr sz="3000" b="1">
          <a:solidFill>
            <a:srgbClr val="002C6C"/>
          </a:solidFill>
          <a:latin typeface="Arial" charset="0"/>
          <a:ea typeface="ＭＳ Ｐゴシック" charset="-128"/>
          <a:cs typeface="ＭＳ Ｐゴシック" charset="-128"/>
        </a:defRPr>
      </a:lvl5pPr>
      <a:lvl6pPr marL="457200" algn="l" rtl="0" eaLnBrk="1" fontAlgn="base" hangingPunct="1">
        <a:spcBef>
          <a:spcPct val="0"/>
        </a:spcBef>
        <a:spcAft>
          <a:spcPct val="0"/>
        </a:spcAft>
        <a:defRPr sz="3000" b="1">
          <a:solidFill>
            <a:srgbClr val="002C6C"/>
          </a:solidFill>
          <a:latin typeface="Arial" charset="0"/>
        </a:defRPr>
      </a:lvl6pPr>
      <a:lvl7pPr marL="914400" algn="l" rtl="0" eaLnBrk="1" fontAlgn="base" hangingPunct="1">
        <a:spcBef>
          <a:spcPct val="0"/>
        </a:spcBef>
        <a:spcAft>
          <a:spcPct val="0"/>
        </a:spcAft>
        <a:defRPr sz="3000" b="1">
          <a:solidFill>
            <a:srgbClr val="002C6C"/>
          </a:solidFill>
          <a:latin typeface="Arial" charset="0"/>
        </a:defRPr>
      </a:lvl7pPr>
      <a:lvl8pPr marL="1371600" algn="l" rtl="0" eaLnBrk="1" fontAlgn="base" hangingPunct="1">
        <a:spcBef>
          <a:spcPct val="0"/>
        </a:spcBef>
        <a:spcAft>
          <a:spcPct val="0"/>
        </a:spcAft>
        <a:defRPr sz="3000" b="1">
          <a:solidFill>
            <a:srgbClr val="002C6C"/>
          </a:solidFill>
          <a:latin typeface="Arial" charset="0"/>
        </a:defRPr>
      </a:lvl8pPr>
      <a:lvl9pPr marL="1828800" algn="l" rtl="0" eaLnBrk="1" fontAlgn="base" hangingPunct="1">
        <a:spcBef>
          <a:spcPct val="0"/>
        </a:spcBef>
        <a:spcAft>
          <a:spcPct val="0"/>
        </a:spcAft>
        <a:defRPr sz="3000" b="1">
          <a:solidFill>
            <a:srgbClr val="002C6C"/>
          </a:solidFill>
          <a:latin typeface="Arial" charset="0"/>
        </a:defRPr>
      </a:lvl9pPr>
    </p:titleStyle>
    <p:bodyStyle>
      <a:lvl1pPr marL="342900" indent="-342900" algn="l" rtl="0" eaLnBrk="0" fontAlgn="base" hangingPunct="0">
        <a:spcBef>
          <a:spcPct val="20000"/>
        </a:spcBef>
        <a:spcAft>
          <a:spcPct val="0"/>
        </a:spcAft>
        <a:defRPr sz="2400">
          <a:solidFill>
            <a:srgbClr val="002C6C"/>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rgbClr val="F26334"/>
        </a:buClr>
        <a:buChar char="•"/>
        <a:defRPr>
          <a:solidFill>
            <a:srgbClr val="002C6C"/>
          </a:solidFill>
          <a:latin typeface="+mn-lt"/>
          <a:ea typeface="ＭＳ Ｐゴシック" charset="-128"/>
        </a:defRPr>
      </a:lvl2pPr>
      <a:lvl3pPr marL="1143000" indent="-228600" algn="l" rtl="0" eaLnBrk="0" fontAlgn="base" hangingPunct="0">
        <a:spcBef>
          <a:spcPct val="20000"/>
        </a:spcBef>
        <a:spcAft>
          <a:spcPct val="0"/>
        </a:spcAft>
        <a:buClr>
          <a:srgbClr val="F26334"/>
        </a:buClr>
        <a:buFont typeface="Arial" charset="0"/>
        <a:buChar char="–"/>
        <a:defRPr>
          <a:solidFill>
            <a:srgbClr val="002C6C"/>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22" descr="GS1us Text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5473700"/>
            <a:ext cx="9144000"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9"/>
          <p:cNvSpPr>
            <a:spLocks noGrp="1" noChangeArrowheads="1"/>
          </p:cNvSpPr>
          <p:nvPr>
            <p:ph type="title"/>
          </p:nvPr>
        </p:nvSpPr>
        <p:spPr bwMode="auto">
          <a:xfrm>
            <a:off x="1809750" y="457200"/>
            <a:ext cx="68770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ja-JP" smtClean="0"/>
              <a:t>Click</a:t>
            </a:r>
          </a:p>
        </p:txBody>
      </p:sp>
      <p:sp>
        <p:nvSpPr>
          <p:cNvPr id="4100" name="Text Box 11"/>
          <p:cNvSpPr txBox="1">
            <a:spLocks noChangeArrowheads="1"/>
          </p:cNvSpPr>
          <p:nvPr/>
        </p:nvSpPr>
        <p:spPr bwMode="auto">
          <a:xfrm>
            <a:off x="0" y="6629400"/>
            <a:ext cx="2219325" cy="228600"/>
          </a:xfrm>
          <a:prstGeom prst="rect">
            <a:avLst/>
          </a:prstGeom>
          <a:noFill/>
          <a:ln>
            <a:noFill/>
          </a:ln>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fontAlgn="base">
              <a:spcBef>
                <a:spcPct val="50000"/>
              </a:spcBef>
              <a:spcAft>
                <a:spcPct val="0"/>
              </a:spcAft>
              <a:defRPr/>
            </a:pPr>
            <a:r>
              <a:rPr kumimoji="0" lang="fr-FR" altLang="ja-JP" sz="900" smtClean="0">
                <a:solidFill>
                  <a:srgbClr val="002C6C"/>
                </a:solidFill>
              </a:rPr>
              <a:t>© 2009 GS1</a:t>
            </a:r>
          </a:p>
        </p:txBody>
      </p:sp>
      <p:sp>
        <p:nvSpPr>
          <p:cNvPr id="1036" name="Rectangle 12"/>
          <p:cNvSpPr>
            <a:spLocks noGrp="1" noChangeArrowheads="1"/>
          </p:cNvSpPr>
          <p:nvPr>
            <p:ph type="sldNum" sz="quarter" idx="4"/>
          </p:nvPr>
        </p:nvSpPr>
        <p:spPr bwMode="auto">
          <a:xfrm>
            <a:off x="8229600" y="6534150"/>
            <a:ext cx="9144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900">
                <a:solidFill>
                  <a:srgbClr val="002C6C"/>
                </a:solidFill>
              </a:defRPr>
            </a:lvl1pPr>
          </a:lstStyle>
          <a:p>
            <a:pPr fontAlgn="base">
              <a:spcBef>
                <a:spcPct val="0"/>
              </a:spcBef>
              <a:spcAft>
                <a:spcPct val="0"/>
              </a:spcAft>
            </a:pPr>
            <a:fld id="{33FFC550-ADB2-44B3-A7DE-33A38DE4CEDC}" type="slidenum">
              <a:rPr lang="en-GB" altLang="ja-JP" smtClean="0">
                <a:ea typeface="ＭＳ Ｐゴシック" panose="020B0600070205080204" pitchFamily="34" charset="-128"/>
              </a:rPr>
              <a:pPr fontAlgn="base">
                <a:spcBef>
                  <a:spcPct val="0"/>
                </a:spcBef>
                <a:spcAft>
                  <a:spcPct val="0"/>
                </a:spcAft>
              </a:pPr>
              <a:t>‹#›</a:t>
            </a:fld>
            <a:endParaRPr lang="en-GB" altLang="ja-JP" smtClean="0">
              <a:ea typeface="ＭＳ Ｐゴシック" panose="020B0600070205080204" pitchFamily="34" charset="-128"/>
            </a:endParaRPr>
          </a:p>
        </p:txBody>
      </p:sp>
      <p:sp>
        <p:nvSpPr>
          <p:cNvPr id="4102" name="Rectangle 13"/>
          <p:cNvSpPr>
            <a:spLocks noGrp="1" noChangeArrowheads="1"/>
          </p:cNvSpPr>
          <p:nvPr>
            <p:ph type="body" idx="1"/>
          </p:nvPr>
        </p:nvSpPr>
        <p:spPr bwMode="auto">
          <a:xfrm>
            <a:off x="533400" y="1543050"/>
            <a:ext cx="7924800"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ja-JP" smtClean="0"/>
              <a:t>Content—Increase font to 24</a:t>
            </a:r>
          </a:p>
          <a:p>
            <a:pPr lvl="1"/>
            <a:r>
              <a:rPr lang="en-GB" altLang="ja-JP" smtClean="0"/>
              <a:t>Leave bullet orange and change font to the blue (0 Red, 44 Green, 108 Blue)</a:t>
            </a:r>
          </a:p>
          <a:p>
            <a:pPr lvl="2"/>
            <a:r>
              <a:rPr lang="en-GB" altLang="ja-JP" smtClean="0"/>
              <a:t>Use custom bullet as dash in orange and change font to the blue</a:t>
            </a:r>
          </a:p>
          <a:p>
            <a:pPr lvl="1"/>
            <a:r>
              <a:rPr lang="en-GB" altLang="ja-JP" smtClean="0"/>
              <a:t>Second heading</a:t>
            </a:r>
          </a:p>
          <a:p>
            <a:pPr lvl="2"/>
            <a:r>
              <a:rPr lang="en-GB" altLang="ja-JP" smtClean="0"/>
              <a:t>Third</a:t>
            </a:r>
          </a:p>
        </p:txBody>
      </p:sp>
      <p:pic>
        <p:nvPicPr>
          <p:cNvPr id="4103" name="Picture 24" descr="gs1_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3250" y="463550"/>
            <a:ext cx="85725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1137969"/>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xStyles>
    <p:titleStyle>
      <a:lvl1pPr algn="l" rtl="0" eaLnBrk="0" fontAlgn="base" hangingPunct="0">
        <a:spcBef>
          <a:spcPct val="0"/>
        </a:spcBef>
        <a:spcAft>
          <a:spcPct val="0"/>
        </a:spcAft>
        <a:defRPr sz="3000" b="1">
          <a:solidFill>
            <a:srgbClr val="002C6C"/>
          </a:solidFill>
          <a:latin typeface="+mj-lt"/>
          <a:ea typeface="+mj-ea"/>
          <a:cs typeface="+mj-cs"/>
        </a:defRPr>
      </a:lvl1pPr>
      <a:lvl2pPr algn="l" rtl="0" eaLnBrk="0" fontAlgn="base" hangingPunct="0">
        <a:spcBef>
          <a:spcPct val="0"/>
        </a:spcBef>
        <a:spcAft>
          <a:spcPct val="0"/>
        </a:spcAft>
        <a:defRPr sz="3000" b="1">
          <a:solidFill>
            <a:srgbClr val="002C6C"/>
          </a:solidFill>
          <a:latin typeface="Arial" charset="0"/>
        </a:defRPr>
      </a:lvl2pPr>
      <a:lvl3pPr algn="l" rtl="0" eaLnBrk="0" fontAlgn="base" hangingPunct="0">
        <a:spcBef>
          <a:spcPct val="0"/>
        </a:spcBef>
        <a:spcAft>
          <a:spcPct val="0"/>
        </a:spcAft>
        <a:defRPr sz="3000" b="1">
          <a:solidFill>
            <a:srgbClr val="002C6C"/>
          </a:solidFill>
          <a:latin typeface="Arial" charset="0"/>
        </a:defRPr>
      </a:lvl3pPr>
      <a:lvl4pPr algn="l" rtl="0" eaLnBrk="0" fontAlgn="base" hangingPunct="0">
        <a:spcBef>
          <a:spcPct val="0"/>
        </a:spcBef>
        <a:spcAft>
          <a:spcPct val="0"/>
        </a:spcAft>
        <a:defRPr sz="3000" b="1">
          <a:solidFill>
            <a:srgbClr val="002C6C"/>
          </a:solidFill>
          <a:latin typeface="Arial" charset="0"/>
        </a:defRPr>
      </a:lvl4pPr>
      <a:lvl5pPr algn="l" rtl="0" eaLnBrk="0" fontAlgn="base" hangingPunct="0">
        <a:spcBef>
          <a:spcPct val="0"/>
        </a:spcBef>
        <a:spcAft>
          <a:spcPct val="0"/>
        </a:spcAft>
        <a:defRPr sz="3000" b="1">
          <a:solidFill>
            <a:srgbClr val="002C6C"/>
          </a:solidFill>
          <a:latin typeface="Arial" charset="0"/>
        </a:defRPr>
      </a:lvl5pPr>
      <a:lvl6pPr marL="457200" algn="l" rtl="0" eaLnBrk="1" fontAlgn="base" hangingPunct="1">
        <a:spcBef>
          <a:spcPct val="0"/>
        </a:spcBef>
        <a:spcAft>
          <a:spcPct val="0"/>
        </a:spcAft>
        <a:defRPr sz="3000" b="1">
          <a:solidFill>
            <a:srgbClr val="002C6C"/>
          </a:solidFill>
          <a:latin typeface="Arial" charset="0"/>
        </a:defRPr>
      </a:lvl6pPr>
      <a:lvl7pPr marL="914400" algn="l" rtl="0" eaLnBrk="1" fontAlgn="base" hangingPunct="1">
        <a:spcBef>
          <a:spcPct val="0"/>
        </a:spcBef>
        <a:spcAft>
          <a:spcPct val="0"/>
        </a:spcAft>
        <a:defRPr sz="3000" b="1">
          <a:solidFill>
            <a:srgbClr val="002C6C"/>
          </a:solidFill>
          <a:latin typeface="Arial" charset="0"/>
        </a:defRPr>
      </a:lvl7pPr>
      <a:lvl8pPr marL="1371600" algn="l" rtl="0" eaLnBrk="1" fontAlgn="base" hangingPunct="1">
        <a:spcBef>
          <a:spcPct val="0"/>
        </a:spcBef>
        <a:spcAft>
          <a:spcPct val="0"/>
        </a:spcAft>
        <a:defRPr sz="3000" b="1">
          <a:solidFill>
            <a:srgbClr val="002C6C"/>
          </a:solidFill>
          <a:latin typeface="Arial" charset="0"/>
        </a:defRPr>
      </a:lvl8pPr>
      <a:lvl9pPr marL="1828800" algn="l" rtl="0" eaLnBrk="1" fontAlgn="base" hangingPunct="1">
        <a:spcBef>
          <a:spcPct val="0"/>
        </a:spcBef>
        <a:spcAft>
          <a:spcPct val="0"/>
        </a:spcAft>
        <a:defRPr sz="3000" b="1">
          <a:solidFill>
            <a:srgbClr val="002C6C"/>
          </a:solidFill>
          <a:latin typeface="Arial" charset="0"/>
        </a:defRPr>
      </a:lvl9pPr>
    </p:titleStyle>
    <p:bodyStyle>
      <a:lvl1pPr marL="342900" indent="-342900" algn="l" rtl="0" eaLnBrk="0" fontAlgn="base" hangingPunct="0">
        <a:spcBef>
          <a:spcPct val="20000"/>
        </a:spcBef>
        <a:spcAft>
          <a:spcPct val="0"/>
        </a:spcAft>
        <a:defRPr sz="2400">
          <a:solidFill>
            <a:srgbClr val="002C6C"/>
          </a:solidFill>
          <a:latin typeface="+mn-lt"/>
          <a:ea typeface="+mn-ea"/>
          <a:cs typeface="+mn-cs"/>
        </a:defRPr>
      </a:lvl1pPr>
      <a:lvl2pPr marL="742950" indent="-285750" algn="l" rtl="0" eaLnBrk="0" fontAlgn="base" hangingPunct="0">
        <a:spcBef>
          <a:spcPct val="20000"/>
        </a:spcBef>
        <a:spcAft>
          <a:spcPct val="0"/>
        </a:spcAft>
        <a:buClr>
          <a:srgbClr val="F26334"/>
        </a:buClr>
        <a:buChar char="•"/>
        <a:defRPr>
          <a:solidFill>
            <a:srgbClr val="002C6C"/>
          </a:solidFill>
          <a:latin typeface="+mn-lt"/>
        </a:defRPr>
      </a:lvl2pPr>
      <a:lvl3pPr marL="1143000" indent="-228600" algn="l" rtl="0" eaLnBrk="0" fontAlgn="base" hangingPunct="0">
        <a:spcBef>
          <a:spcPct val="20000"/>
        </a:spcBef>
        <a:spcAft>
          <a:spcPct val="0"/>
        </a:spcAft>
        <a:buClr>
          <a:srgbClr val="F26334"/>
        </a:buClr>
        <a:buFont typeface="Arial" panose="020B0604020202020204" pitchFamily="34" charset="0"/>
        <a:buChar char="–"/>
        <a:defRPr>
          <a:solidFill>
            <a:srgbClr val="002C6C"/>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5" name="Text Box 11"/>
          <p:cNvSpPr txBox="1">
            <a:spLocks noChangeArrowheads="1"/>
          </p:cNvSpPr>
          <p:nvPr/>
        </p:nvSpPr>
        <p:spPr bwMode="auto">
          <a:xfrm>
            <a:off x="0" y="6629400"/>
            <a:ext cx="2219325" cy="228600"/>
          </a:xfrm>
          <a:prstGeom prst="rect">
            <a:avLst/>
          </a:prstGeom>
          <a:noFill/>
          <a:ln w="9525">
            <a:noFill/>
            <a:miter lim="800000"/>
            <a:headEnd/>
            <a:tailEnd/>
          </a:ln>
          <a:effectLst/>
        </p:spPr>
        <p:txBody>
          <a:bodyPr>
            <a:spAutoFit/>
          </a:bodyPr>
          <a:lstStyle/>
          <a:p>
            <a:pPr defTabSz="457200" eaLnBrk="0" fontAlgn="base" hangingPunct="0">
              <a:spcBef>
                <a:spcPct val="50000"/>
              </a:spcBef>
              <a:spcAft>
                <a:spcPct val="0"/>
              </a:spcAft>
              <a:defRPr/>
            </a:pPr>
            <a:r>
              <a:rPr lang="fr-FR" sz="900" dirty="0">
                <a:solidFill>
                  <a:srgbClr val="002C6C"/>
                </a:solidFill>
                <a:ea typeface="ＭＳ Ｐゴシック" charset="-128"/>
              </a:rPr>
              <a:t>© 2013 GS1 UK</a:t>
            </a:r>
          </a:p>
        </p:txBody>
      </p:sp>
      <p:sp>
        <p:nvSpPr>
          <p:cNvPr id="8" name="Rectangle 7"/>
          <p:cNvSpPr>
            <a:spLocks noGrp="1" noChangeArrowheads="1"/>
          </p:cNvSpPr>
          <p:nvPr/>
        </p:nvSpPr>
        <p:spPr bwMode="auto">
          <a:xfrm>
            <a:off x="1790700" y="623888"/>
            <a:ext cx="6877050" cy="762000"/>
          </a:xfrm>
          <a:prstGeom prst="rect">
            <a:avLst/>
          </a:prstGeom>
          <a:noFill/>
          <a:ln w="9525">
            <a:noFill/>
            <a:miter lim="800000"/>
            <a:headEnd/>
            <a:tailEnd/>
          </a:ln>
          <a:effectLst/>
        </p:spPr>
        <p:txBody>
          <a:bodyPr anchor="ctr"/>
          <a:lstStyle>
            <a:lvl1pPr algn="l" rtl="0" fontAlgn="base">
              <a:spcBef>
                <a:spcPct val="0"/>
              </a:spcBef>
              <a:spcAft>
                <a:spcPct val="0"/>
              </a:spcAft>
              <a:defRPr sz="3000" b="1">
                <a:solidFill>
                  <a:srgbClr val="002C6C"/>
                </a:solidFill>
                <a:latin typeface="+mj-lt"/>
                <a:ea typeface="+mj-ea"/>
                <a:cs typeface="+mj-cs"/>
              </a:defRPr>
            </a:lvl1pPr>
            <a:lvl2pPr algn="l" rtl="0" fontAlgn="base">
              <a:spcBef>
                <a:spcPct val="0"/>
              </a:spcBef>
              <a:spcAft>
                <a:spcPct val="0"/>
              </a:spcAft>
              <a:defRPr sz="3000" b="1">
                <a:solidFill>
                  <a:srgbClr val="002C6C"/>
                </a:solidFill>
                <a:latin typeface="Arial" charset="0"/>
              </a:defRPr>
            </a:lvl2pPr>
            <a:lvl3pPr algn="l" rtl="0" fontAlgn="base">
              <a:spcBef>
                <a:spcPct val="0"/>
              </a:spcBef>
              <a:spcAft>
                <a:spcPct val="0"/>
              </a:spcAft>
              <a:defRPr sz="3000" b="1">
                <a:solidFill>
                  <a:srgbClr val="002C6C"/>
                </a:solidFill>
                <a:latin typeface="Arial" charset="0"/>
              </a:defRPr>
            </a:lvl3pPr>
            <a:lvl4pPr algn="l" rtl="0" fontAlgn="base">
              <a:spcBef>
                <a:spcPct val="0"/>
              </a:spcBef>
              <a:spcAft>
                <a:spcPct val="0"/>
              </a:spcAft>
              <a:defRPr sz="3000" b="1">
                <a:solidFill>
                  <a:srgbClr val="002C6C"/>
                </a:solidFill>
                <a:latin typeface="Arial" charset="0"/>
              </a:defRPr>
            </a:lvl4pPr>
            <a:lvl5pPr algn="l" rtl="0" fontAlgn="base">
              <a:spcBef>
                <a:spcPct val="0"/>
              </a:spcBef>
              <a:spcAft>
                <a:spcPct val="0"/>
              </a:spcAft>
              <a:defRPr sz="3000" b="1">
                <a:solidFill>
                  <a:srgbClr val="002C6C"/>
                </a:solidFill>
                <a:latin typeface="Arial" charset="0"/>
              </a:defRPr>
            </a:lvl5pPr>
            <a:lvl6pPr marL="457200" algn="l" rtl="0" fontAlgn="base">
              <a:spcBef>
                <a:spcPct val="0"/>
              </a:spcBef>
              <a:spcAft>
                <a:spcPct val="0"/>
              </a:spcAft>
              <a:defRPr sz="3000" b="1">
                <a:solidFill>
                  <a:srgbClr val="002C6C"/>
                </a:solidFill>
                <a:latin typeface="Arial" charset="0"/>
              </a:defRPr>
            </a:lvl6pPr>
            <a:lvl7pPr marL="914400" algn="l" rtl="0" fontAlgn="base">
              <a:spcBef>
                <a:spcPct val="0"/>
              </a:spcBef>
              <a:spcAft>
                <a:spcPct val="0"/>
              </a:spcAft>
              <a:defRPr sz="3000" b="1">
                <a:solidFill>
                  <a:srgbClr val="002C6C"/>
                </a:solidFill>
                <a:latin typeface="Arial" charset="0"/>
              </a:defRPr>
            </a:lvl7pPr>
            <a:lvl8pPr marL="1371600" algn="l" rtl="0" fontAlgn="base">
              <a:spcBef>
                <a:spcPct val="0"/>
              </a:spcBef>
              <a:spcAft>
                <a:spcPct val="0"/>
              </a:spcAft>
              <a:defRPr sz="3000" b="1">
                <a:solidFill>
                  <a:srgbClr val="002C6C"/>
                </a:solidFill>
                <a:latin typeface="Arial" charset="0"/>
              </a:defRPr>
            </a:lvl8pPr>
            <a:lvl9pPr marL="1828800" algn="l" rtl="0" fontAlgn="base">
              <a:spcBef>
                <a:spcPct val="0"/>
              </a:spcBef>
              <a:spcAft>
                <a:spcPct val="0"/>
              </a:spcAft>
              <a:defRPr sz="3000" b="1">
                <a:solidFill>
                  <a:srgbClr val="002C6C"/>
                </a:solidFill>
                <a:latin typeface="Arial" charset="0"/>
              </a:defRPr>
            </a:lvl9pPr>
          </a:lstStyle>
          <a:p>
            <a:pPr defTabSz="457200">
              <a:defRPr/>
            </a:pPr>
            <a:endParaRPr lang="fr-FR" dirty="0" smtClean="0"/>
          </a:p>
        </p:txBody>
      </p:sp>
      <p:pic>
        <p:nvPicPr>
          <p:cNvPr id="1028" name="Picture 22" descr="GS1us Text 13"/>
          <p:cNvPicPr>
            <a:picLocks noChangeAspect="1" noChangeArrowheads="1"/>
          </p:cNvPicPr>
          <p:nvPr/>
        </p:nvPicPr>
        <p:blipFill>
          <a:blip r:embed="rId10">
            <a:lum bright="6000"/>
          </a:blip>
          <a:srcRect/>
          <a:stretch>
            <a:fillRect/>
          </a:stretch>
        </p:blipFill>
        <p:spPr bwMode="auto">
          <a:xfrm>
            <a:off x="0" y="5473700"/>
            <a:ext cx="9144000" cy="1214438"/>
          </a:xfrm>
          <a:prstGeom prst="rect">
            <a:avLst/>
          </a:prstGeom>
          <a:noFill/>
          <a:ln w="9525">
            <a:noFill/>
            <a:miter lim="800000"/>
            <a:headEnd/>
            <a:tailEnd/>
          </a:ln>
        </p:spPr>
      </p:pic>
      <p:pic>
        <p:nvPicPr>
          <p:cNvPr id="1029" name="Picture 2"/>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92088" y="225425"/>
            <a:ext cx="1006475" cy="795338"/>
          </a:xfrm>
          <a:prstGeom prst="rect">
            <a:avLst/>
          </a:prstGeom>
          <a:noFill/>
          <a:ln w="9525">
            <a:noFill/>
            <a:miter lim="800000"/>
            <a:headEnd/>
            <a:tailEnd/>
          </a:ln>
        </p:spPr>
      </p:pic>
    </p:spTree>
    <p:extLst>
      <p:ext uri="{BB962C8B-B14F-4D97-AF65-F5344CB8AC3E}">
        <p14:creationId xmlns:p14="http://schemas.microsoft.com/office/powerpoint/2010/main" val="235091111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Lst>
  <p:timing>
    <p:tnLst>
      <p:par>
        <p:cTn id="1" dur="indefinite" restart="never" nodeType="tmRoot"/>
      </p:par>
    </p:tnLst>
  </p:timing>
  <p:hf sldNum="0" hdr="0" ftr="0"/>
  <p:txStyles>
    <p:titleStyle>
      <a:lvl1pPr algn="l" rtl="0" eaLnBrk="0" fontAlgn="base" hangingPunct="0">
        <a:spcBef>
          <a:spcPct val="0"/>
        </a:spcBef>
        <a:spcAft>
          <a:spcPct val="0"/>
        </a:spcAft>
        <a:defRPr sz="3000" b="1">
          <a:solidFill>
            <a:srgbClr val="002C6C"/>
          </a:solidFill>
          <a:latin typeface="+mj-lt"/>
          <a:ea typeface="ＭＳ Ｐゴシック" pitchFamily="-123" charset="-128"/>
          <a:cs typeface="ＭＳ Ｐゴシック" pitchFamily="-123" charset="-128"/>
        </a:defRPr>
      </a:lvl1pPr>
      <a:lvl2pPr algn="l" rtl="0" eaLnBrk="0" fontAlgn="base" hangingPunct="0">
        <a:spcBef>
          <a:spcPct val="0"/>
        </a:spcBef>
        <a:spcAft>
          <a:spcPct val="0"/>
        </a:spcAft>
        <a:defRPr sz="3000" b="1">
          <a:solidFill>
            <a:srgbClr val="002C6C"/>
          </a:solidFill>
          <a:latin typeface="Arial" charset="0"/>
          <a:ea typeface="ＭＳ Ｐゴシック" pitchFamily="-123" charset="-128"/>
          <a:cs typeface="ＭＳ Ｐゴシック" pitchFamily="-123" charset="-128"/>
        </a:defRPr>
      </a:lvl2pPr>
      <a:lvl3pPr algn="l" rtl="0" eaLnBrk="0" fontAlgn="base" hangingPunct="0">
        <a:spcBef>
          <a:spcPct val="0"/>
        </a:spcBef>
        <a:spcAft>
          <a:spcPct val="0"/>
        </a:spcAft>
        <a:defRPr sz="3000" b="1">
          <a:solidFill>
            <a:srgbClr val="002C6C"/>
          </a:solidFill>
          <a:latin typeface="Arial" charset="0"/>
          <a:ea typeface="ＭＳ Ｐゴシック" pitchFamily="-123" charset="-128"/>
          <a:cs typeface="ＭＳ Ｐゴシック" pitchFamily="-123" charset="-128"/>
        </a:defRPr>
      </a:lvl3pPr>
      <a:lvl4pPr algn="l" rtl="0" eaLnBrk="0" fontAlgn="base" hangingPunct="0">
        <a:spcBef>
          <a:spcPct val="0"/>
        </a:spcBef>
        <a:spcAft>
          <a:spcPct val="0"/>
        </a:spcAft>
        <a:defRPr sz="3000" b="1">
          <a:solidFill>
            <a:srgbClr val="002C6C"/>
          </a:solidFill>
          <a:latin typeface="Arial" charset="0"/>
          <a:ea typeface="ＭＳ Ｐゴシック" pitchFamily="-123" charset="-128"/>
          <a:cs typeface="ＭＳ Ｐゴシック" pitchFamily="-123" charset="-128"/>
        </a:defRPr>
      </a:lvl4pPr>
      <a:lvl5pPr algn="l" rtl="0" eaLnBrk="0" fontAlgn="base" hangingPunct="0">
        <a:spcBef>
          <a:spcPct val="0"/>
        </a:spcBef>
        <a:spcAft>
          <a:spcPct val="0"/>
        </a:spcAft>
        <a:defRPr sz="3000" b="1">
          <a:solidFill>
            <a:srgbClr val="002C6C"/>
          </a:solidFill>
          <a:latin typeface="Arial" charset="0"/>
          <a:ea typeface="ＭＳ Ｐゴシック" pitchFamily="-123" charset="-128"/>
          <a:cs typeface="ＭＳ Ｐゴシック" pitchFamily="-123" charset="-128"/>
        </a:defRPr>
      </a:lvl5pPr>
      <a:lvl6pPr marL="457200" algn="l" rtl="0" eaLnBrk="1" fontAlgn="base" hangingPunct="1">
        <a:spcBef>
          <a:spcPct val="0"/>
        </a:spcBef>
        <a:spcAft>
          <a:spcPct val="0"/>
        </a:spcAft>
        <a:defRPr sz="3000" b="1">
          <a:solidFill>
            <a:srgbClr val="002C6C"/>
          </a:solidFill>
          <a:latin typeface="Arial" charset="0"/>
        </a:defRPr>
      </a:lvl6pPr>
      <a:lvl7pPr marL="914400" algn="l" rtl="0" eaLnBrk="1" fontAlgn="base" hangingPunct="1">
        <a:spcBef>
          <a:spcPct val="0"/>
        </a:spcBef>
        <a:spcAft>
          <a:spcPct val="0"/>
        </a:spcAft>
        <a:defRPr sz="3000" b="1">
          <a:solidFill>
            <a:srgbClr val="002C6C"/>
          </a:solidFill>
          <a:latin typeface="Arial" charset="0"/>
        </a:defRPr>
      </a:lvl7pPr>
      <a:lvl8pPr marL="1371600" algn="l" rtl="0" eaLnBrk="1" fontAlgn="base" hangingPunct="1">
        <a:spcBef>
          <a:spcPct val="0"/>
        </a:spcBef>
        <a:spcAft>
          <a:spcPct val="0"/>
        </a:spcAft>
        <a:defRPr sz="3000" b="1">
          <a:solidFill>
            <a:srgbClr val="002C6C"/>
          </a:solidFill>
          <a:latin typeface="Arial" charset="0"/>
        </a:defRPr>
      </a:lvl8pPr>
      <a:lvl9pPr marL="1828800" algn="l" rtl="0" eaLnBrk="1" fontAlgn="base" hangingPunct="1">
        <a:spcBef>
          <a:spcPct val="0"/>
        </a:spcBef>
        <a:spcAft>
          <a:spcPct val="0"/>
        </a:spcAft>
        <a:defRPr sz="3000" b="1">
          <a:solidFill>
            <a:srgbClr val="002C6C"/>
          </a:solidFill>
          <a:latin typeface="Arial" charset="0"/>
        </a:defRPr>
      </a:lvl9pPr>
    </p:titleStyle>
    <p:bodyStyle>
      <a:lvl1pPr marL="342900" indent="-342900" algn="l" rtl="0" eaLnBrk="0" fontAlgn="base" hangingPunct="0">
        <a:spcBef>
          <a:spcPct val="20000"/>
        </a:spcBef>
        <a:spcAft>
          <a:spcPct val="0"/>
        </a:spcAft>
        <a:defRPr sz="2400">
          <a:solidFill>
            <a:srgbClr val="002C6C"/>
          </a:solidFill>
          <a:latin typeface="+mn-lt"/>
          <a:ea typeface="ＭＳ Ｐゴシック" pitchFamily="-123" charset="-128"/>
          <a:cs typeface="ＭＳ Ｐゴシック" pitchFamily="-123" charset="-128"/>
        </a:defRPr>
      </a:lvl1pPr>
      <a:lvl2pPr marL="742950" indent="-285750" algn="l" rtl="0" eaLnBrk="0" fontAlgn="base" hangingPunct="0">
        <a:spcBef>
          <a:spcPct val="20000"/>
        </a:spcBef>
        <a:spcAft>
          <a:spcPct val="0"/>
        </a:spcAft>
        <a:buClr>
          <a:srgbClr val="F26334"/>
        </a:buClr>
        <a:buChar char="•"/>
        <a:defRPr>
          <a:solidFill>
            <a:srgbClr val="002C6C"/>
          </a:solidFill>
          <a:latin typeface="+mn-lt"/>
          <a:ea typeface="ＭＳ Ｐゴシック" pitchFamily="-123" charset="-128"/>
        </a:defRPr>
      </a:lvl2pPr>
      <a:lvl3pPr marL="1143000" indent="-228600" algn="l" rtl="0" eaLnBrk="0" fontAlgn="base" hangingPunct="0">
        <a:spcBef>
          <a:spcPct val="20000"/>
        </a:spcBef>
        <a:spcAft>
          <a:spcPct val="0"/>
        </a:spcAft>
        <a:buClr>
          <a:srgbClr val="F26334"/>
        </a:buClr>
        <a:buFont typeface="Arial" pitchFamily="-123" charset="0"/>
        <a:buChar char="–"/>
        <a:defRPr>
          <a:solidFill>
            <a:srgbClr val="002C6C"/>
          </a:solidFill>
          <a:latin typeface="+mn-lt"/>
          <a:ea typeface="ＭＳ Ｐゴシック" pitchFamily="-123"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23"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23" charset="-128"/>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9"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65138" y="230189"/>
            <a:ext cx="8229600" cy="574675"/>
          </a:xfrm>
          <a:prstGeom prst="rect">
            <a:avLst/>
          </a:prstGeom>
          <a:noFill/>
          <a:ln>
            <a:noFill/>
          </a:ln>
          <a:extLst/>
        </p:spPr>
        <p:txBody>
          <a:bodyPr vert="horz" wrap="square" lIns="91431" tIns="45716" rIns="91431" bIns="45716" numCol="1" anchor="t" anchorCtr="0" compatLnSpc="1">
            <a:prstTxWarp prst="textNoShape">
              <a:avLst/>
            </a:prstTxWarp>
          </a:bodyPr>
          <a:lstStyle/>
          <a:p>
            <a:pPr lvl="0"/>
            <a:r>
              <a:rPr lang="en-US" smtClean="0"/>
              <a:t>Click to edit Master title style</a:t>
            </a:r>
            <a:endParaRPr lang="en-US" dirty="0"/>
          </a:p>
        </p:txBody>
      </p:sp>
      <p:sp>
        <p:nvSpPr>
          <p:cNvPr id="1027" name="Text Placeholder 2"/>
          <p:cNvSpPr>
            <a:spLocks noGrp="1"/>
          </p:cNvSpPr>
          <p:nvPr>
            <p:ph type="body" idx="1"/>
          </p:nvPr>
        </p:nvSpPr>
        <p:spPr bwMode="auto">
          <a:xfrm>
            <a:off x="465138" y="1143000"/>
            <a:ext cx="8229600" cy="4678947"/>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 name="Slide Number Placeholder 9"/>
          <p:cNvSpPr>
            <a:spLocks noGrp="1"/>
          </p:cNvSpPr>
          <p:nvPr>
            <p:ph type="sldNum" sz="quarter" idx="4"/>
          </p:nvPr>
        </p:nvSpPr>
        <p:spPr>
          <a:xfrm>
            <a:off x="8689974" y="6378879"/>
            <a:ext cx="343959" cy="200260"/>
          </a:xfrm>
          <a:prstGeom prst="rect">
            <a:avLst/>
          </a:prstGeom>
        </p:spPr>
        <p:txBody>
          <a:bodyPr vert="horz" wrap="square" lIns="0" tIns="0" rIns="0" bIns="0" numCol="1" anchor="ctr" anchorCtr="0" compatLnSpc="1">
            <a:prstTxWarp prst="textNoShape">
              <a:avLst/>
            </a:prstTxWarp>
          </a:bodyPr>
          <a:lstStyle>
            <a:lvl1pPr algn="l">
              <a:defRPr sz="800" smtClean="0">
                <a:solidFill>
                  <a:schemeClr val="tx2"/>
                </a:solidFill>
                <a:latin typeface="Arial"/>
                <a:cs typeface="Arial"/>
              </a:defRPr>
            </a:lvl1pPr>
          </a:lstStyle>
          <a:p>
            <a:pPr defTabSz="914310" fontAlgn="base">
              <a:spcAft>
                <a:spcPct val="0"/>
              </a:spcAft>
              <a:defRPr/>
            </a:pPr>
            <a:fld id="{4472AB7F-E8D0-4874-A9B8-335B68DC5F05}" type="slidenum">
              <a:rPr lang="en-US">
                <a:solidFill>
                  <a:srgbClr val="002C6C"/>
                </a:solidFill>
              </a:rPr>
              <a:pPr defTabSz="914310" fontAlgn="base">
                <a:spcAft>
                  <a:spcPct val="0"/>
                </a:spcAft>
                <a:defRPr/>
              </a:pPr>
              <a:t>‹#›</a:t>
            </a:fld>
            <a:endParaRPr lang="en-US" dirty="0">
              <a:solidFill>
                <a:srgbClr val="002C6C"/>
              </a:solidFill>
            </a:endParaRPr>
          </a:p>
        </p:txBody>
      </p:sp>
    </p:spTree>
    <p:extLst>
      <p:ext uri="{BB962C8B-B14F-4D97-AF65-F5344CB8AC3E}">
        <p14:creationId xmlns:p14="http://schemas.microsoft.com/office/powerpoint/2010/main" val="335516358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l" defTabSz="457155" rtl="0" eaLnBrk="1" fontAlgn="base" hangingPunct="1">
        <a:spcBef>
          <a:spcPct val="0"/>
        </a:spcBef>
        <a:spcAft>
          <a:spcPct val="0"/>
        </a:spcAft>
        <a:defRPr sz="2600" kern="1200" cap="all" spc="100">
          <a:solidFill>
            <a:srgbClr val="002C6C"/>
          </a:solidFill>
          <a:latin typeface="Arial" charset="0"/>
          <a:ea typeface="ＭＳ Ｐゴシック" charset="0"/>
          <a:cs typeface="ＭＳ Ｐゴシック" charset="0"/>
        </a:defRPr>
      </a:lvl1pPr>
      <a:lvl2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2pPr>
      <a:lvl3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3pPr>
      <a:lvl4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4pPr>
      <a:lvl5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5pPr>
      <a:lvl6pPr marL="457155"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6pPr>
      <a:lvl7pPr marL="914310"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7pPr>
      <a:lvl8pPr marL="1371466"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8pPr>
      <a:lvl9pPr marL="1828622"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9pPr>
    </p:titleStyle>
    <p:bodyStyle>
      <a:lvl1pPr marL="228578" indent="-228578" algn="l" defTabSz="457155" rtl="0" eaLnBrk="1" fontAlgn="base" hangingPunct="1">
        <a:spcBef>
          <a:spcPct val="20000"/>
        </a:spcBef>
        <a:spcAft>
          <a:spcPct val="0"/>
        </a:spcAft>
        <a:buClr>
          <a:schemeClr val="accent1"/>
        </a:buClr>
        <a:buFont typeface="Arial"/>
        <a:buChar char="•"/>
        <a:defRPr kern="1200">
          <a:solidFill>
            <a:schemeClr val="tx1"/>
          </a:solidFill>
          <a:latin typeface="Arial" charset="0"/>
          <a:ea typeface="ＭＳ Ｐゴシック" charset="0"/>
          <a:cs typeface="ＭＳ Ｐゴシック" charset="0"/>
        </a:defRPr>
      </a:lvl1pPr>
      <a:lvl2pPr marL="457155" indent="-228578" algn="l" defTabSz="457155" rtl="0" eaLnBrk="1" fontAlgn="base" hangingPunct="1">
        <a:spcBef>
          <a:spcPct val="20000"/>
        </a:spcBef>
        <a:spcAft>
          <a:spcPct val="0"/>
        </a:spcAft>
        <a:buClr>
          <a:schemeClr val="accent1"/>
        </a:buClr>
        <a:buFont typeface="Arial" pitchFamily="34" charset="0"/>
        <a:buChar char="–"/>
        <a:defRPr kern="1200">
          <a:solidFill>
            <a:schemeClr val="tx1"/>
          </a:solidFill>
          <a:latin typeface="Arial" charset="0"/>
          <a:ea typeface="ＭＳ Ｐゴシック" charset="0"/>
          <a:cs typeface="+mn-cs"/>
        </a:defRPr>
      </a:lvl2pPr>
      <a:lvl3pPr marL="685733" indent="-228578" algn="l" defTabSz="457155" rtl="0" eaLnBrk="1" fontAlgn="base" hangingPunct="1">
        <a:spcBef>
          <a:spcPct val="20000"/>
        </a:spcBef>
        <a:spcAft>
          <a:spcPct val="0"/>
        </a:spcAft>
        <a:buClr>
          <a:schemeClr val="accent1"/>
        </a:buClr>
        <a:buFont typeface="Arial" pitchFamily="34" charset="0"/>
        <a:buChar char="•"/>
        <a:defRPr kern="1200">
          <a:solidFill>
            <a:schemeClr val="tx1"/>
          </a:solidFill>
          <a:latin typeface="Arial" charset="0"/>
          <a:ea typeface="ＭＳ Ｐゴシック" charset="0"/>
          <a:cs typeface="+mn-cs"/>
        </a:defRPr>
      </a:lvl3pPr>
      <a:lvl4pPr marL="914310" indent="-228578" algn="l" defTabSz="457155" rtl="0" eaLnBrk="1" fontAlgn="base" hangingPunct="1">
        <a:spcBef>
          <a:spcPct val="20000"/>
        </a:spcBef>
        <a:spcAft>
          <a:spcPct val="0"/>
        </a:spcAft>
        <a:buClr>
          <a:schemeClr val="accent1"/>
        </a:buClr>
        <a:buFont typeface="Arial" pitchFamily="34" charset="0"/>
        <a:buChar char="–"/>
        <a:defRPr kern="1200">
          <a:solidFill>
            <a:schemeClr val="tx1"/>
          </a:solidFill>
          <a:latin typeface="Arial" charset="0"/>
          <a:ea typeface="ＭＳ Ｐゴシック" charset="0"/>
          <a:cs typeface="+mn-cs"/>
        </a:defRPr>
      </a:lvl4pPr>
      <a:lvl5pPr marL="1142889" indent="-228578" algn="l" defTabSz="457155" rtl="0" eaLnBrk="1" fontAlgn="base" hangingPunct="1">
        <a:spcBef>
          <a:spcPct val="20000"/>
        </a:spcBef>
        <a:spcAft>
          <a:spcPct val="0"/>
        </a:spcAft>
        <a:buClr>
          <a:schemeClr val="accent1"/>
        </a:buClr>
        <a:buFont typeface="Arial" pitchFamily="34" charset="0"/>
        <a:buChar char="»"/>
        <a:defRPr kern="1200">
          <a:solidFill>
            <a:schemeClr val="tx1"/>
          </a:solidFill>
          <a:latin typeface="Arial" charset="0"/>
          <a:ea typeface="ＭＳ Ｐゴシック" charset="0"/>
          <a:cs typeface="+mn-cs"/>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5" rtl="0" eaLnBrk="1" latinLnBrk="0" hangingPunct="1">
        <a:defRPr sz="1800" kern="1200">
          <a:solidFill>
            <a:schemeClr val="tx1"/>
          </a:solidFill>
          <a:latin typeface="+mn-lt"/>
          <a:ea typeface="+mn-ea"/>
          <a:cs typeface="+mn-cs"/>
        </a:defRPr>
      </a:lvl1pPr>
      <a:lvl2pPr marL="457155" algn="l" defTabSz="457155" rtl="0" eaLnBrk="1" latinLnBrk="0" hangingPunct="1">
        <a:defRPr sz="1800" kern="1200">
          <a:solidFill>
            <a:schemeClr val="tx1"/>
          </a:solidFill>
          <a:latin typeface="+mn-lt"/>
          <a:ea typeface="+mn-ea"/>
          <a:cs typeface="+mn-cs"/>
        </a:defRPr>
      </a:lvl2pPr>
      <a:lvl3pPr marL="914310" algn="l" defTabSz="457155" rtl="0" eaLnBrk="1" latinLnBrk="0" hangingPunct="1">
        <a:defRPr sz="1800" kern="1200">
          <a:solidFill>
            <a:schemeClr val="tx1"/>
          </a:solidFill>
          <a:latin typeface="+mn-lt"/>
          <a:ea typeface="+mn-ea"/>
          <a:cs typeface="+mn-cs"/>
        </a:defRPr>
      </a:lvl3pPr>
      <a:lvl4pPr marL="1371466" algn="l" defTabSz="457155" rtl="0" eaLnBrk="1" latinLnBrk="0" hangingPunct="1">
        <a:defRPr sz="1800" kern="1200">
          <a:solidFill>
            <a:schemeClr val="tx1"/>
          </a:solidFill>
          <a:latin typeface="+mn-lt"/>
          <a:ea typeface="+mn-ea"/>
          <a:cs typeface="+mn-cs"/>
        </a:defRPr>
      </a:lvl4pPr>
      <a:lvl5pPr marL="1828622" algn="l" defTabSz="457155" rtl="0" eaLnBrk="1" latinLnBrk="0" hangingPunct="1">
        <a:defRPr sz="1800" kern="1200">
          <a:solidFill>
            <a:schemeClr val="tx1"/>
          </a:solidFill>
          <a:latin typeface="+mn-lt"/>
          <a:ea typeface="+mn-ea"/>
          <a:cs typeface="+mn-cs"/>
        </a:defRPr>
      </a:lvl5pPr>
      <a:lvl6pPr marL="2285777" algn="l" defTabSz="457155" rtl="0" eaLnBrk="1" latinLnBrk="0" hangingPunct="1">
        <a:defRPr sz="1800" kern="1200">
          <a:solidFill>
            <a:schemeClr val="tx1"/>
          </a:solidFill>
          <a:latin typeface="+mn-lt"/>
          <a:ea typeface="+mn-ea"/>
          <a:cs typeface="+mn-cs"/>
        </a:defRPr>
      </a:lvl6pPr>
      <a:lvl7pPr marL="2742932" algn="l" defTabSz="457155" rtl="0" eaLnBrk="1" latinLnBrk="0" hangingPunct="1">
        <a:defRPr sz="1800" kern="1200">
          <a:solidFill>
            <a:schemeClr val="tx1"/>
          </a:solidFill>
          <a:latin typeface="+mn-lt"/>
          <a:ea typeface="+mn-ea"/>
          <a:cs typeface="+mn-cs"/>
        </a:defRPr>
      </a:lvl7pPr>
      <a:lvl8pPr marL="3200087" algn="l" defTabSz="457155" rtl="0" eaLnBrk="1" latinLnBrk="0" hangingPunct="1">
        <a:defRPr sz="1800" kern="1200">
          <a:solidFill>
            <a:schemeClr val="tx1"/>
          </a:solidFill>
          <a:latin typeface="+mn-lt"/>
          <a:ea typeface="+mn-ea"/>
          <a:cs typeface="+mn-cs"/>
        </a:defRPr>
      </a:lvl8pPr>
      <a:lvl9pPr marL="3657243" algn="l" defTabSz="45715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2" descr="GS1us Text 13"/>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0" y="5473700"/>
            <a:ext cx="9144000"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9"/>
          <p:cNvSpPr>
            <a:spLocks noGrp="1" noChangeArrowheads="1"/>
          </p:cNvSpPr>
          <p:nvPr>
            <p:ph type="title"/>
          </p:nvPr>
        </p:nvSpPr>
        <p:spPr bwMode="auto">
          <a:xfrm>
            <a:off x="1809750" y="384392"/>
            <a:ext cx="6877050" cy="935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endParaRPr lang="fr-FR" dirty="0"/>
          </a:p>
        </p:txBody>
      </p:sp>
      <p:sp>
        <p:nvSpPr>
          <p:cNvPr id="1035" name="Text Box 11"/>
          <p:cNvSpPr txBox="1">
            <a:spLocks noChangeArrowheads="1"/>
          </p:cNvSpPr>
          <p:nvPr/>
        </p:nvSpPr>
        <p:spPr bwMode="auto">
          <a:xfrm>
            <a:off x="0" y="6629400"/>
            <a:ext cx="2219325" cy="228600"/>
          </a:xfrm>
          <a:prstGeom prst="rect">
            <a:avLst/>
          </a:prstGeom>
          <a:noFill/>
          <a:ln w="9525">
            <a:noFill/>
            <a:miter lim="800000"/>
            <a:headEnd/>
            <a:tailEnd/>
          </a:ln>
          <a:effectLst/>
        </p:spPr>
        <p:txBody>
          <a:bodyPr>
            <a:spAutoFit/>
          </a:bodyPr>
          <a:lstStyle>
            <a:lvl1pPr eaLnBrk="0" hangingPunct="0">
              <a:defRPr>
                <a:solidFill>
                  <a:srgbClr val="002C6C"/>
                </a:solidFill>
                <a:latin typeface="Arial" charset="0"/>
                <a:ea typeface="ＭＳ Ｐゴシック" charset="0"/>
              </a:defRPr>
            </a:lvl1pPr>
            <a:lvl2pPr marL="742950" indent="-285750" eaLnBrk="0" hangingPunct="0">
              <a:defRPr>
                <a:solidFill>
                  <a:srgbClr val="002C6C"/>
                </a:solidFill>
                <a:latin typeface="Arial" charset="0"/>
                <a:ea typeface="ＭＳ Ｐゴシック" charset="0"/>
              </a:defRPr>
            </a:lvl2pPr>
            <a:lvl3pPr marL="1143000" indent="-228600" eaLnBrk="0" hangingPunct="0">
              <a:defRPr>
                <a:solidFill>
                  <a:srgbClr val="002C6C"/>
                </a:solidFill>
                <a:latin typeface="Arial" charset="0"/>
                <a:ea typeface="ＭＳ Ｐゴシック" charset="0"/>
              </a:defRPr>
            </a:lvl3pPr>
            <a:lvl4pPr marL="1600200" indent="-228600" eaLnBrk="0" hangingPunct="0">
              <a:defRPr>
                <a:solidFill>
                  <a:srgbClr val="002C6C"/>
                </a:solidFill>
                <a:latin typeface="Arial" charset="0"/>
                <a:ea typeface="ＭＳ Ｐゴシック" charset="0"/>
              </a:defRPr>
            </a:lvl4pPr>
            <a:lvl5pPr marL="2057400" indent="-228600" eaLnBrk="0" hangingPunct="0">
              <a:defRPr>
                <a:solidFill>
                  <a:srgbClr val="002C6C"/>
                </a:solidFill>
                <a:latin typeface="Arial" charset="0"/>
                <a:ea typeface="ＭＳ Ｐゴシック" charset="0"/>
              </a:defRPr>
            </a:lvl5pPr>
            <a:lvl6pPr marL="2514600" indent="-228600" eaLnBrk="0" fontAlgn="base" hangingPunct="0">
              <a:spcBef>
                <a:spcPct val="20000"/>
              </a:spcBef>
              <a:spcAft>
                <a:spcPct val="0"/>
              </a:spcAft>
              <a:defRPr>
                <a:solidFill>
                  <a:srgbClr val="002C6C"/>
                </a:solidFill>
                <a:latin typeface="Arial" charset="0"/>
                <a:ea typeface="ＭＳ Ｐゴシック" charset="0"/>
              </a:defRPr>
            </a:lvl6pPr>
            <a:lvl7pPr marL="2971800" indent="-228600" eaLnBrk="0" fontAlgn="base" hangingPunct="0">
              <a:spcBef>
                <a:spcPct val="20000"/>
              </a:spcBef>
              <a:spcAft>
                <a:spcPct val="0"/>
              </a:spcAft>
              <a:defRPr>
                <a:solidFill>
                  <a:srgbClr val="002C6C"/>
                </a:solidFill>
                <a:latin typeface="Arial" charset="0"/>
                <a:ea typeface="ＭＳ Ｐゴシック" charset="0"/>
              </a:defRPr>
            </a:lvl7pPr>
            <a:lvl8pPr marL="3429000" indent="-228600" eaLnBrk="0" fontAlgn="base" hangingPunct="0">
              <a:spcBef>
                <a:spcPct val="20000"/>
              </a:spcBef>
              <a:spcAft>
                <a:spcPct val="0"/>
              </a:spcAft>
              <a:defRPr>
                <a:solidFill>
                  <a:srgbClr val="002C6C"/>
                </a:solidFill>
                <a:latin typeface="Arial" charset="0"/>
                <a:ea typeface="ＭＳ Ｐゴシック" charset="0"/>
              </a:defRPr>
            </a:lvl8pPr>
            <a:lvl9pPr marL="3886200" indent="-228600" eaLnBrk="0" fontAlgn="base" hangingPunct="0">
              <a:spcBef>
                <a:spcPct val="20000"/>
              </a:spcBef>
              <a:spcAft>
                <a:spcPct val="0"/>
              </a:spcAft>
              <a:defRPr>
                <a:solidFill>
                  <a:srgbClr val="002C6C"/>
                </a:solidFill>
                <a:latin typeface="Arial" charset="0"/>
                <a:ea typeface="ＭＳ Ｐゴシック" charset="0"/>
              </a:defRPr>
            </a:lvl9pPr>
          </a:lstStyle>
          <a:p>
            <a:pPr fontAlgn="base">
              <a:spcBef>
                <a:spcPct val="50000"/>
              </a:spcBef>
              <a:spcAft>
                <a:spcPct val="0"/>
              </a:spcAft>
            </a:pPr>
            <a:r>
              <a:rPr lang="fr-FR" sz="900" dirty="0"/>
              <a:t>© </a:t>
            </a:r>
            <a:r>
              <a:rPr lang="fr-FR" sz="900" dirty="0" smtClean="0"/>
              <a:t>2013 </a:t>
            </a:r>
            <a:r>
              <a:rPr lang="fr-FR" sz="900" dirty="0"/>
              <a:t>GS1</a:t>
            </a:r>
          </a:p>
        </p:txBody>
      </p:sp>
      <p:sp>
        <p:nvSpPr>
          <p:cNvPr id="1036" name="Rectangle 12"/>
          <p:cNvSpPr>
            <a:spLocks noGrp="1" noChangeArrowheads="1"/>
          </p:cNvSpPr>
          <p:nvPr>
            <p:ph type="sldNum" sz="quarter" idx="4"/>
          </p:nvPr>
        </p:nvSpPr>
        <p:spPr bwMode="auto">
          <a:xfrm>
            <a:off x="8229600" y="6534150"/>
            <a:ext cx="9144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900">
                <a:solidFill>
                  <a:schemeClr val="tx1"/>
                </a:solidFill>
              </a:defRPr>
            </a:lvl1pPr>
          </a:lstStyle>
          <a:p>
            <a:pPr fontAlgn="base">
              <a:spcAft>
                <a:spcPct val="0"/>
              </a:spcAft>
              <a:defRPr/>
            </a:pPr>
            <a:fld id="{C30ECA6F-7593-42C3-BF2F-9C121F7F9F1C}" type="slidenum">
              <a:rPr lang="en-US" smtClean="0">
                <a:solidFill>
                  <a:srgbClr val="002C6C"/>
                </a:solidFill>
              </a:rPr>
              <a:pPr fontAlgn="base">
                <a:spcAft>
                  <a:spcPct val="0"/>
                </a:spcAft>
                <a:defRPr/>
              </a:pPr>
              <a:t>‹#›</a:t>
            </a:fld>
            <a:endParaRPr lang="en-US" dirty="0">
              <a:solidFill>
                <a:srgbClr val="002C6C"/>
              </a:solidFill>
            </a:endParaRPr>
          </a:p>
        </p:txBody>
      </p:sp>
      <p:sp>
        <p:nvSpPr>
          <p:cNvPr id="2" name="Text Placeholder 1"/>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BE" dirty="0" smtClean="0"/>
              <a:t>Click to edit Master text styles</a:t>
            </a:r>
          </a:p>
          <a:p>
            <a:pPr lvl="1"/>
            <a:r>
              <a:rPr lang="nl-BE" dirty="0" smtClean="0"/>
              <a:t>Second level</a:t>
            </a:r>
          </a:p>
          <a:p>
            <a:pPr lvl="2"/>
            <a:r>
              <a:rPr lang="nl-BE" dirty="0" smtClean="0"/>
              <a:t>Third level</a:t>
            </a:r>
          </a:p>
          <a:p>
            <a:pPr lvl="3"/>
            <a:r>
              <a:rPr lang="nl-BE" dirty="0" smtClean="0"/>
              <a:t>Fourth level</a:t>
            </a:r>
          </a:p>
        </p:txBody>
      </p:sp>
      <p:pic>
        <p:nvPicPr>
          <p:cNvPr id="10" name="Content Placeholder 1"/>
          <p:cNvPicPr>
            <a:picLocks noChangeAspect="1"/>
          </p:cNvPicPr>
          <p:nvPr/>
        </p:nvPicPr>
        <p:blipFill>
          <a:blip r:embed="rId17" cstate="email">
            <a:extLst>
              <a:ext uri="{BEBA8EAE-BF5A-486C-A8C5-ECC9F3942E4B}">
                <a14:imgProps xmlns:a14="http://schemas.microsoft.com/office/drawing/2010/main">
                  <a14:imgLayer r:embed="rId18">
                    <a14:imgEffect>
                      <a14:sharpenSoften amount="1000"/>
                    </a14:imgEffect>
                  </a14:imgLayer>
                </a14:imgProps>
              </a:ext>
              <a:ext uri="{28A0092B-C50C-407E-A947-70E740481C1C}">
                <a14:useLocalDpi xmlns:a14="http://schemas.microsoft.com/office/drawing/2010/main"/>
              </a:ext>
            </a:extLst>
          </a:blip>
          <a:stretch>
            <a:fillRect/>
          </a:stretch>
        </p:blipFill>
        <p:spPr>
          <a:xfrm>
            <a:off x="524397" y="456966"/>
            <a:ext cx="846312" cy="753770"/>
          </a:xfrm>
          <a:prstGeom prst="rect">
            <a:avLst/>
          </a:prstGeom>
        </p:spPr>
      </p:pic>
    </p:spTree>
    <p:extLst>
      <p:ext uri="{BB962C8B-B14F-4D97-AF65-F5344CB8AC3E}">
        <p14:creationId xmlns:p14="http://schemas.microsoft.com/office/powerpoint/2010/main" val="191913409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82" r:id="rId10"/>
    <p:sldLayoutId id="2147483784" r:id="rId11"/>
    <p:sldLayoutId id="2147483785" r:id="rId12"/>
    <p:sldLayoutId id="2147483786" r:id="rId13"/>
    <p:sldLayoutId id="2147483787" r:id="rId14"/>
  </p:sldLayoutIdLst>
  <p:timing>
    <p:tnLst>
      <p:par>
        <p:cTn id="1" dur="indefinite" restart="never" nodeType="tmRoot"/>
      </p:par>
    </p:tnLst>
  </p:timing>
  <p:hf hdr="0" ftr="0" dt="0"/>
  <p:txStyles>
    <p:titleStyle>
      <a:lvl1pPr algn="l" rtl="0" eaLnBrk="1" fontAlgn="base" hangingPunct="1">
        <a:spcBef>
          <a:spcPct val="0"/>
        </a:spcBef>
        <a:spcAft>
          <a:spcPct val="0"/>
        </a:spcAft>
        <a:defRPr sz="3000" b="1" baseline="0">
          <a:solidFill>
            <a:srgbClr val="002C6C"/>
          </a:solidFill>
          <a:latin typeface="+mj-lt"/>
          <a:ea typeface="ＭＳ Ｐゴシック" charset="0"/>
          <a:cs typeface="+mj-cs"/>
        </a:defRPr>
      </a:lvl1pPr>
      <a:lvl2pPr algn="l" rtl="0" eaLnBrk="1" fontAlgn="base" hangingPunct="1">
        <a:spcBef>
          <a:spcPct val="0"/>
        </a:spcBef>
        <a:spcAft>
          <a:spcPct val="0"/>
        </a:spcAft>
        <a:defRPr sz="3000" b="1">
          <a:solidFill>
            <a:srgbClr val="002C6C"/>
          </a:solidFill>
          <a:latin typeface="Arial" charset="0"/>
          <a:ea typeface="ＭＳ Ｐゴシック" charset="0"/>
        </a:defRPr>
      </a:lvl2pPr>
      <a:lvl3pPr algn="l" rtl="0" eaLnBrk="1" fontAlgn="base" hangingPunct="1">
        <a:spcBef>
          <a:spcPct val="0"/>
        </a:spcBef>
        <a:spcAft>
          <a:spcPct val="0"/>
        </a:spcAft>
        <a:defRPr sz="3000" b="1">
          <a:solidFill>
            <a:srgbClr val="002C6C"/>
          </a:solidFill>
          <a:latin typeface="Arial" charset="0"/>
          <a:ea typeface="ＭＳ Ｐゴシック" charset="0"/>
        </a:defRPr>
      </a:lvl3pPr>
      <a:lvl4pPr algn="l" rtl="0" eaLnBrk="1" fontAlgn="base" hangingPunct="1">
        <a:spcBef>
          <a:spcPct val="0"/>
        </a:spcBef>
        <a:spcAft>
          <a:spcPct val="0"/>
        </a:spcAft>
        <a:defRPr sz="3000" b="1">
          <a:solidFill>
            <a:srgbClr val="002C6C"/>
          </a:solidFill>
          <a:latin typeface="Arial" charset="0"/>
          <a:ea typeface="ＭＳ Ｐゴシック" charset="0"/>
        </a:defRPr>
      </a:lvl4pPr>
      <a:lvl5pPr algn="l" rtl="0" eaLnBrk="1" fontAlgn="base" hangingPunct="1">
        <a:spcBef>
          <a:spcPct val="0"/>
        </a:spcBef>
        <a:spcAft>
          <a:spcPct val="0"/>
        </a:spcAft>
        <a:defRPr sz="3000" b="1">
          <a:solidFill>
            <a:srgbClr val="002C6C"/>
          </a:solidFill>
          <a:latin typeface="Arial" charset="0"/>
          <a:ea typeface="ＭＳ Ｐゴシック" charset="0"/>
        </a:defRPr>
      </a:lvl5pPr>
      <a:lvl6pPr marL="457200" algn="l" rtl="0" eaLnBrk="1" fontAlgn="base" hangingPunct="1">
        <a:spcBef>
          <a:spcPct val="0"/>
        </a:spcBef>
        <a:spcAft>
          <a:spcPct val="0"/>
        </a:spcAft>
        <a:defRPr sz="3000" b="1">
          <a:solidFill>
            <a:srgbClr val="002C6C"/>
          </a:solidFill>
          <a:latin typeface="Arial" charset="0"/>
        </a:defRPr>
      </a:lvl6pPr>
      <a:lvl7pPr marL="914400" algn="l" rtl="0" eaLnBrk="1" fontAlgn="base" hangingPunct="1">
        <a:spcBef>
          <a:spcPct val="0"/>
        </a:spcBef>
        <a:spcAft>
          <a:spcPct val="0"/>
        </a:spcAft>
        <a:defRPr sz="3000" b="1">
          <a:solidFill>
            <a:srgbClr val="002C6C"/>
          </a:solidFill>
          <a:latin typeface="Arial" charset="0"/>
        </a:defRPr>
      </a:lvl7pPr>
      <a:lvl8pPr marL="1371600" algn="l" rtl="0" eaLnBrk="1" fontAlgn="base" hangingPunct="1">
        <a:spcBef>
          <a:spcPct val="0"/>
        </a:spcBef>
        <a:spcAft>
          <a:spcPct val="0"/>
        </a:spcAft>
        <a:defRPr sz="3000" b="1">
          <a:solidFill>
            <a:srgbClr val="002C6C"/>
          </a:solidFill>
          <a:latin typeface="Arial" charset="0"/>
        </a:defRPr>
      </a:lvl8pPr>
      <a:lvl9pPr marL="1828800" algn="l" rtl="0" eaLnBrk="1" fontAlgn="base" hangingPunct="1">
        <a:spcBef>
          <a:spcPct val="0"/>
        </a:spcBef>
        <a:spcAft>
          <a:spcPct val="0"/>
        </a:spcAft>
        <a:defRPr sz="3000" b="1">
          <a:solidFill>
            <a:srgbClr val="002C6C"/>
          </a:solidFill>
          <a:latin typeface="Arial" charset="0"/>
        </a:defRPr>
      </a:lvl9pPr>
    </p:titleStyle>
    <p:bodyStyle>
      <a:lvl1pPr marL="342900" indent="-342900" algn="l" rtl="0" eaLnBrk="1" fontAlgn="base" hangingPunct="1">
        <a:spcBef>
          <a:spcPct val="20000"/>
        </a:spcBef>
        <a:spcAft>
          <a:spcPct val="0"/>
        </a:spcAft>
        <a:buClr>
          <a:srgbClr val="F26334"/>
        </a:buClr>
        <a:buFont typeface="Arial"/>
        <a:buChar char="•"/>
        <a:defRPr sz="2400">
          <a:solidFill>
            <a:srgbClr val="002C6C"/>
          </a:solidFill>
          <a:latin typeface="+mn-lt"/>
          <a:ea typeface="ＭＳ Ｐゴシック" charset="0"/>
          <a:cs typeface="+mn-cs"/>
        </a:defRPr>
      </a:lvl1pPr>
      <a:lvl2pPr marL="742950" indent="-285750" algn="l" rtl="0" eaLnBrk="1" fontAlgn="base" hangingPunct="1">
        <a:spcBef>
          <a:spcPct val="20000"/>
        </a:spcBef>
        <a:spcAft>
          <a:spcPct val="0"/>
        </a:spcAft>
        <a:buClr>
          <a:srgbClr val="F26334"/>
        </a:buClr>
        <a:buChar char="•"/>
        <a:defRPr sz="2000">
          <a:solidFill>
            <a:srgbClr val="002C6C"/>
          </a:solidFill>
          <a:latin typeface="+mn-lt"/>
          <a:ea typeface="ＭＳ Ｐゴシック" charset="0"/>
        </a:defRPr>
      </a:lvl2pPr>
      <a:lvl3pPr marL="1143000" indent="-228600" algn="l" rtl="0" eaLnBrk="1" fontAlgn="base" hangingPunct="1">
        <a:spcBef>
          <a:spcPct val="20000"/>
        </a:spcBef>
        <a:spcAft>
          <a:spcPct val="0"/>
        </a:spcAft>
        <a:buClr>
          <a:srgbClr val="F26334"/>
        </a:buClr>
        <a:buFont typeface="Arial" charset="0"/>
        <a:buChar char="–"/>
        <a:defRPr>
          <a:solidFill>
            <a:srgbClr val="002C6C"/>
          </a:solidFill>
          <a:latin typeface="+mn-lt"/>
          <a:ea typeface="ＭＳ Ｐゴシック" charset="0"/>
        </a:defRPr>
      </a:lvl3pPr>
      <a:lvl4pPr marL="1600200" indent="-228600" algn="l" rtl="0" eaLnBrk="1" fontAlgn="base" hangingPunct="1">
        <a:spcBef>
          <a:spcPct val="20000"/>
        </a:spcBef>
        <a:spcAft>
          <a:spcPct val="0"/>
        </a:spcAft>
        <a:buChar char="–"/>
        <a:defRPr sz="1600">
          <a:solidFill>
            <a:srgbClr val="002C6C"/>
          </a:solidFill>
          <a:latin typeface="+mn-lt"/>
          <a:ea typeface="ＭＳ Ｐゴシック" charset="0"/>
        </a:defRPr>
      </a:lvl4pPr>
      <a:lvl5pPr marL="2057400" indent="-228600" algn="l" rtl="0" eaLnBrk="1" fontAlgn="base" hangingPunct="1">
        <a:spcBef>
          <a:spcPct val="20000"/>
        </a:spcBef>
        <a:spcAft>
          <a:spcPct val="0"/>
        </a:spcAft>
        <a:buChar char="»"/>
        <a:defRPr sz="1600">
          <a:solidFill>
            <a:schemeClr val="tx1"/>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2451221" y="219221"/>
            <a:ext cx="6022125" cy="1115662"/>
          </a:xfrm>
          <a:prstGeom prst="rect">
            <a:avLst/>
          </a:prstGeom>
        </p:spPr>
        <p:txBody>
          <a:bodyPr vert="horz" lIns="0" tIns="0" rIns="0" bIns="0" rtlCol="0" anchor="b" anchorCtr="0">
            <a:noAutofit/>
          </a:bodyPr>
          <a:lstStyle/>
          <a:p>
            <a:endParaRPr lang="de-DE" dirty="0"/>
          </a:p>
        </p:txBody>
      </p:sp>
      <p:sp>
        <p:nvSpPr>
          <p:cNvPr id="3" name="Textplatzhalter 2"/>
          <p:cNvSpPr>
            <a:spLocks noGrp="1"/>
          </p:cNvSpPr>
          <p:nvPr>
            <p:ph type="body" idx="1"/>
          </p:nvPr>
        </p:nvSpPr>
        <p:spPr>
          <a:xfrm>
            <a:off x="396873" y="1908000"/>
            <a:ext cx="8352000" cy="1778436"/>
          </a:xfrm>
          <a:prstGeom prst="rect">
            <a:avLst/>
          </a:prstGeom>
        </p:spPr>
        <p:txBody>
          <a:bodyPr vert="horz" lIns="0" tIns="0" rIns="0" bIns="0" rtlCol="0">
            <a:spAutoFit/>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p:txBody>
      </p:sp>
      <p:grpSp>
        <p:nvGrpSpPr>
          <p:cNvPr id="46" name="Gruppieren 45"/>
          <p:cNvGrpSpPr/>
          <p:nvPr/>
        </p:nvGrpSpPr>
        <p:grpSpPr>
          <a:xfrm>
            <a:off x="407988" y="407988"/>
            <a:ext cx="1219200" cy="693738"/>
            <a:chOff x="407988" y="407988"/>
            <a:chExt cx="1219200" cy="693738"/>
          </a:xfrm>
        </p:grpSpPr>
        <p:sp>
          <p:nvSpPr>
            <p:cNvPr id="47" name="Freeform 20"/>
            <p:cNvSpPr>
              <a:spLocks/>
            </p:cNvSpPr>
            <p:nvPr/>
          </p:nvSpPr>
          <p:spPr bwMode="auto">
            <a:xfrm>
              <a:off x="1068388" y="966788"/>
              <a:ext cx="84138" cy="103188"/>
            </a:xfrm>
            <a:custGeom>
              <a:avLst/>
              <a:gdLst>
                <a:gd name="T0" fmla="*/ 26 w 26"/>
                <a:gd name="T1" fmla="*/ 15 h 32"/>
                <a:gd name="T2" fmla="*/ 15 w 26"/>
                <a:gd name="T3" fmla="*/ 15 h 32"/>
                <a:gd name="T4" fmla="*/ 15 w 26"/>
                <a:gd name="T5" fmla="*/ 19 h 32"/>
                <a:gd name="T6" fmla="*/ 22 w 26"/>
                <a:gd name="T7" fmla="*/ 19 h 32"/>
                <a:gd name="T8" fmla="*/ 22 w 26"/>
                <a:gd name="T9" fmla="*/ 28 h 32"/>
                <a:gd name="T10" fmla="*/ 16 w 26"/>
                <a:gd name="T11" fmla="*/ 29 h 32"/>
                <a:gd name="T12" fmla="*/ 4 w 26"/>
                <a:gd name="T13" fmla="*/ 16 h 32"/>
                <a:gd name="T14" fmla="*/ 17 w 26"/>
                <a:gd name="T15" fmla="*/ 4 h 32"/>
                <a:gd name="T16" fmla="*/ 24 w 26"/>
                <a:gd name="T17" fmla="*/ 5 h 32"/>
                <a:gd name="T18" fmla="*/ 25 w 26"/>
                <a:gd name="T19" fmla="*/ 2 h 32"/>
                <a:gd name="T20" fmla="*/ 17 w 26"/>
                <a:gd name="T21" fmla="*/ 0 h 32"/>
                <a:gd name="T22" fmla="*/ 0 w 26"/>
                <a:gd name="T23" fmla="*/ 16 h 32"/>
                <a:gd name="T24" fmla="*/ 4 w 26"/>
                <a:gd name="T25" fmla="*/ 28 h 32"/>
                <a:gd name="T26" fmla="*/ 16 w 26"/>
                <a:gd name="T27" fmla="*/ 32 h 32"/>
                <a:gd name="T28" fmla="*/ 26 w 26"/>
                <a:gd name="T29" fmla="*/ 31 h 32"/>
                <a:gd name="T30" fmla="*/ 26 w 26"/>
                <a:gd name="T31" fmla="*/ 1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32">
                  <a:moveTo>
                    <a:pt x="26" y="15"/>
                  </a:moveTo>
                  <a:cubicBezTo>
                    <a:pt x="15" y="15"/>
                    <a:pt x="15" y="15"/>
                    <a:pt x="15" y="15"/>
                  </a:cubicBezTo>
                  <a:cubicBezTo>
                    <a:pt x="15" y="19"/>
                    <a:pt x="15" y="19"/>
                    <a:pt x="15" y="19"/>
                  </a:cubicBezTo>
                  <a:cubicBezTo>
                    <a:pt x="22" y="19"/>
                    <a:pt x="22" y="19"/>
                    <a:pt x="22" y="19"/>
                  </a:cubicBezTo>
                  <a:cubicBezTo>
                    <a:pt x="22" y="28"/>
                    <a:pt x="22" y="28"/>
                    <a:pt x="22" y="28"/>
                  </a:cubicBezTo>
                  <a:cubicBezTo>
                    <a:pt x="21" y="29"/>
                    <a:pt x="19" y="29"/>
                    <a:pt x="16" y="29"/>
                  </a:cubicBezTo>
                  <a:cubicBezTo>
                    <a:pt x="9" y="29"/>
                    <a:pt x="4" y="24"/>
                    <a:pt x="4" y="16"/>
                  </a:cubicBezTo>
                  <a:cubicBezTo>
                    <a:pt x="4" y="8"/>
                    <a:pt x="9" y="4"/>
                    <a:pt x="17" y="4"/>
                  </a:cubicBezTo>
                  <a:cubicBezTo>
                    <a:pt x="20" y="4"/>
                    <a:pt x="22" y="4"/>
                    <a:pt x="24" y="5"/>
                  </a:cubicBezTo>
                  <a:cubicBezTo>
                    <a:pt x="25" y="2"/>
                    <a:pt x="25" y="2"/>
                    <a:pt x="25" y="2"/>
                  </a:cubicBezTo>
                  <a:cubicBezTo>
                    <a:pt x="23" y="1"/>
                    <a:pt x="20" y="0"/>
                    <a:pt x="17" y="0"/>
                  </a:cubicBezTo>
                  <a:cubicBezTo>
                    <a:pt x="6" y="0"/>
                    <a:pt x="0" y="7"/>
                    <a:pt x="0" y="16"/>
                  </a:cubicBezTo>
                  <a:cubicBezTo>
                    <a:pt x="0" y="21"/>
                    <a:pt x="2" y="25"/>
                    <a:pt x="4" y="28"/>
                  </a:cubicBezTo>
                  <a:cubicBezTo>
                    <a:pt x="7" y="31"/>
                    <a:pt x="11" y="32"/>
                    <a:pt x="16" y="32"/>
                  </a:cubicBezTo>
                  <a:cubicBezTo>
                    <a:pt x="20" y="32"/>
                    <a:pt x="24" y="31"/>
                    <a:pt x="26" y="31"/>
                  </a:cubicBezTo>
                  <a:lnTo>
                    <a:pt x="26" y="15"/>
                  </a:lnTo>
                  <a:close/>
                </a:path>
              </a:pathLst>
            </a:custGeom>
            <a:solidFill>
              <a:srgbClr val="F97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48" name="Freeform 21"/>
            <p:cNvSpPr>
              <a:spLocks noEditPoints="1"/>
            </p:cNvSpPr>
            <p:nvPr/>
          </p:nvSpPr>
          <p:spPr bwMode="auto">
            <a:xfrm>
              <a:off x="1165225" y="995363"/>
              <a:ext cx="63500" cy="74613"/>
            </a:xfrm>
            <a:custGeom>
              <a:avLst/>
              <a:gdLst>
                <a:gd name="T0" fmla="*/ 4 w 20"/>
                <a:gd name="T1" fmla="*/ 9 h 23"/>
                <a:gd name="T2" fmla="*/ 11 w 20"/>
                <a:gd name="T3" fmla="*/ 3 h 23"/>
                <a:gd name="T4" fmla="*/ 16 w 20"/>
                <a:gd name="T5" fmla="*/ 9 h 23"/>
                <a:gd name="T6" fmla="*/ 4 w 20"/>
                <a:gd name="T7" fmla="*/ 9 h 23"/>
                <a:gd name="T8" fmla="*/ 20 w 20"/>
                <a:gd name="T9" fmla="*/ 12 h 23"/>
                <a:gd name="T10" fmla="*/ 20 w 20"/>
                <a:gd name="T11" fmla="*/ 10 h 23"/>
                <a:gd name="T12" fmla="*/ 11 w 20"/>
                <a:gd name="T13" fmla="*/ 0 h 23"/>
                <a:gd name="T14" fmla="*/ 0 w 20"/>
                <a:gd name="T15" fmla="*/ 12 h 23"/>
                <a:gd name="T16" fmla="*/ 11 w 20"/>
                <a:gd name="T17" fmla="*/ 23 h 23"/>
                <a:gd name="T18" fmla="*/ 19 w 20"/>
                <a:gd name="T19" fmla="*/ 22 h 23"/>
                <a:gd name="T20" fmla="*/ 18 w 20"/>
                <a:gd name="T21" fmla="*/ 19 h 23"/>
                <a:gd name="T22" fmla="*/ 12 w 20"/>
                <a:gd name="T23" fmla="*/ 20 h 23"/>
                <a:gd name="T24" fmla="*/ 4 w 20"/>
                <a:gd name="T25" fmla="*/ 12 h 23"/>
                <a:gd name="T26" fmla="*/ 20 w 20"/>
                <a:gd name="T27"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23">
                  <a:moveTo>
                    <a:pt x="4" y="9"/>
                  </a:moveTo>
                  <a:cubicBezTo>
                    <a:pt x="5" y="7"/>
                    <a:pt x="6" y="3"/>
                    <a:pt x="11" y="3"/>
                  </a:cubicBezTo>
                  <a:cubicBezTo>
                    <a:pt x="15" y="3"/>
                    <a:pt x="16" y="7"/>
                    <a:pt x="16" y="9"/>
                  </a:cubicBezTo>
                  <a:lnTo>
                    <a:pt x="4" y="9"/>
                  </a:lnTo>
                  <a:close/>
                  <a:moveTo>
                    <a:pt x="20" y="12"/>
                  </a:moveTo>
                  <a:cubicBezTo>
                    <a:pt x="20" y="12"/>
                    <a:pt x="20" y="11"/>
                    <a:pt x="20" y="10"/>
                  </a:cubicBezTo>
                  <a:cubicBezTo>
                    <a:pt x="20" y="6"/>
                    <a:pt x="18" y="0"/>
                    <a:pt x="11" y="0"/>
                  </a:cubicBezTo>
                  <a:cubicBezTo>
                    <a:pt x="4" y="0"/>
                    <a:pt x="0" y="5"/>
                    <a:pt x="0" y="12"/>
                  </a:cubicBezTo>
                  <a:cubicBezTo>
                    <a:pt x="0" y="19"/>
                    <a:pt x="5" y="23"/>
                    <a:pt x="11" y="23"/>
                  </a:cubicBezTo>
                  <a:cubicBezTo>
                    <a:pt x="15" y="23"/>
                    <a:pt x="17" y="23"/>
                    <a:pt x="19" y="22"/>
                  </a:cubicBezTo>
                  <a:cubicBezTo>
                    <a:pt x="18" y="19"/>
                    <a:pt x="18" y="19"/>
                    <a:pt x="18" y="19"/>
                  </a:cubicBezTo>
                  <a:cubicBezTo>
                    <a:pt x="17" y="20"/>
                    <a:pt x="15" y="20"/>
                    <a:pt x="12" y="20"/>
                  </a:cubicBezTo>
                  <a:cubicBezTo>
                    <a:pt x="8" y="20"/>
                    <a:pt x="4" y="18"/>
                    <a:pt x="4" y="12"/>
                  </a:cubicBezTo>
                  <a:lnTo>
                    <a:pt x="20" y="12"/>
                  </a:lnTo>
                  <a:close/>
                </a:path>
              </a:pathLst>
            </a:custGeom>
            <a:solidFill>
              <a:srgbClr val="F97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49" name="Freeform 22"/>
            <p:cNvSpPr>
              <a:spLocks/>
            </p:cNvSpPr>
            <p:nvPr/>
          </p:nvSpPr>
          <p:spPr bwMode="auto">
            <a:xfrm>
              <a:off x="1244600" y="995363"/>
              <a:ext cx="34925" cy="74613"/>
            </a:xfrm>
            <a:custGeom>
              <a:avLst/>
              <a:gdLst>
                <a:gd name="T0" fmla="*/ 0 w 11"/>
                <a:gd name="T1" fmla="*/ 23 h 23"/>
                <a:gd name="T2" fmla="*/ 4 w 11"/>
                <a:gd name="T3" fmla="*/ 23 h 23"/>
                <a:gd name="T4" fmla="*/ 4 w 11"/>
                <a:gd name="T5" fmla="*/ 11 h 23"/>
                <a:gd name="T6" fmla="*/ 4 w 11"/>
                <a:gd name="T7" fmla="*/ 9 h 23"/>
                <a:gd name="T8" fmla="*/ 10 w 11"/>
                <a:gd name="T9" fmla="*/ 4 h 23"/>
                <a:gd name="T10" fmla="*/ 11 w 11"/>
                <a:gd name="T11" fmla="*/ 4 h 23"/>
                <a:gd name="T12" fmla="*/ 11 w 11"/>
                <a:gd name="T13" fmla="*/ 0 h 23"/>
                <a:gd name="T14" fmla="*/ 10 w 11"/>
                <a:gd name="T15" fmla="*/ 0 h 23"/>
                <a:gd name="T16" fmla="*/ 4 w 11"/>
                <a:gd name="T17" fmla="*/ 5 h 23"/>
                <a:gd name="T18" fmla="*/ 4 w 11"/>
                <a:gd name="T19" fmla="*/ 5 h 23"/>
                <a:gd name="T20" fmla="*/ 4 w 11"/>
                <a:gd name="T21" fmla="*/ 0 h 23"/>
                <a:gd name="T22" fmla="*/ 0 w 11"/>
                <a:gd name="T23" fmla="*/ 0 h 23"/>
                <a:gd name="T24" fmla="*/ 0 w 11"/>
                <a:gd name="T25" fmla="*/ 7 h 23"/>
                <a:gd name="T26" fmla="*/ 0 w 11"/>
                <a:gd name="T2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 h="23">
                  <a:moveTo>
                    <a:pt x="0" y="23"/>
                  </a:moveTo>
                  <a:cubicBezTo>
                    <a:pt x="4" y="23"/>
                    <a:pt x="4" y="23"/>
                    <a:pt x="4" y="23"/>
                  </a:cubicBezTo>
                  <a:cubicBezTo>
                    <a:pt x="4" y="11"/>
                    <a:pt x="4" y="11"/>
                    <a:pt x="4" y="11"/>
                  </a:cubicBezTo>
                  <a:cubicBezTo>
                    <a:pt x="4" y="10"/>
                    <a:pt x="4" y="10"/>
                    <a:pt x="4" y="9"/>
                  </a:cubicBezTo>
                  <a:cubicBezTo>
                    <a:pt x="5" y="6"/>
                    <a:pt x="7" y="4"/>
                    <a:pt x="10" y="4"/>
                  </a:cubicBezTo>
                  <a:cubicBezTo>
                    <a:pt x="10" y="4"/>
                    <a:pt x="11" y="4"/>
                    <a:pt x="11" y="4"/>
                  </a:cubicBezTo>
                  <a:cubicBezTo>
                    <a:pt x="11" y="0"/>
                    <a:pt x="11" y="0"/>
                    <a:pt x="11" y="0"/>
                  </a:cubicBezTo>
                  <a:cubicBezTo>
                    <a:pt x="11" y="0"/>
                    <a:pt x="11" y="0"/>
                    <a:pt x="10" y="0"/>
                  </a:cubicBezTo>
                  <a:cubicBezTo>
                    <a:pt x="7" y="0"/>
                    <a:pt x="5" y="2"/>
                    <a:pt x="4" y="5"/>
                  </a:cubicBezTo>
                  <a:cubicBezTo>
                    <a:pt x="4" y="5"/>
                    <a:pt x="4" y="5"/>
                    <a:pt x="4" y="5"/>
                  </a:cubicBezTo>
                  <a:cubicBezTo>
                    <a:pt x="4" y="0"/>
                    <a:pt x="4" y="0"/>
                    <a:pt x="4" y="0"/>
                  </a:cubicBezTo>
                  <a:cubicBezTo>
                    <a:pt x="0" y="0"/>
                    <a:pt x="0" y="0"/>
                    <a:pt x="0" y="0"/>
                  </a:cubicBezTo>
                  <a:cubicBezTo>
                    <a:pt x="0" y="3"/>
                    <a:pt x="0" y="5"/>
                    <a:pt x="0" y="7"/>
                  </a:cubicBezTo>
                  <a:lnTo>
                    <a:pt x="0" y="23"/>
                  </a:lnTo>
                  <a:close/>
                </a:path>
              </a:pathLst>
            </a:custGeom>
            <a:solidFill>
              <a:srgbClr val="F97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50" name="Freeform 23"/>
            <p:cNvSpPr>
              <a:spLocks/>
            </p:cNvSpPr>
            <p:nvPr/>
          </p:nvSpPr>
          <p:spPr bwMode="auto">
            <a:xfrm>
              <a:off x="1292225" y="995363"/>
              <a:ext cx="104775" cy="74613"/>
            </a:xfrm>
            <a:custGeom>
              <a:avLst/>
              <a:gdLst>
                <a:gd name="T0" fmla="*/ 1 w 33"/>
                <a:gd name="T1" fmla="*/ 23 h 23"/>
                <a:gd name="T2" fmla="*/ 5 w 33"/>
                <a:gd name="T3" fmla="*/ 23 h 23"/>
                <a:gd name="T4" fmla="*/ 5 w 33"/>
                <a:gd name="T5" fmla="*/ 9 h 23"/>
                <a:gd name="T6" fmla="*/ 5 w 33"/>
                <a:gd name="T7" fmla="*/ 7 h 23"/>
                <a:gd name="T8" fmla="*/ 10 w 33"/>
                <a:gd name="T9" fmla="*/ 3 h 23"/>
                <a:gd name="T10" fmla="*/ 15 w 33"/>
                <a:gd name="T11" fmla="*/ 9 h 23"/>
                <a:gd name="T12" fmla="*/ 15 w 33"/>
                <a:gd name="T13" fmla="*/ 23 h 23"/>
                <a:gd name="T14" fmla="*/ 19 w 33"/>
                <a:gd name="T15" fmla="*/ 23 h 23"/>
                <a:gd name="T16" fmla="*/ 19 w 33"/>
                <a:gd name="T17" fmla="*/ 9 h 23"/>
                <a:gd name="T18" fmla="*/ 19 w 33"/>
                <a:gd name="T19" fmla="*/ 7 h 23"/>
                <a:gd name="T20" fmla="*/ 24 w 33"/>
                <a:gd name="T21" fmla="*/ 3 h 23"/>
                <a:gd name="T22" fmla="*/ 29 w 33"/>
                <a:gd name="T23" fmla="*/ 10 h 23"/>
                <a:gd name="T24" fmla="*/ 29 w 33"/>
                <a:gd name="T25" fmla="*/ 23 h 23"/>
                <a:gd name="T26" fmla="*/ 33 w 33"/>
                <a:gd name="T27" fmla="*/ 23 h 23"/>
                <a:gd name="T28" fmla="*/ 33 w 33"/>
                <a:gd name="T29" fmla="*/ 10 h 23"/>
                <a:gd name="T30" fmla="*/ 25 w 33"/>
                <a:gd name="T31" fmla="*/ 0 h 23"/>
                <a:gd name="T32" fmla="*/ 20 w 33"/>
                <a:gd name="T33" fmla="*/ 2 h 23"/>
                <a:gd name="T34" fmla="*/ 18 w 33"/>
                <a:gd name="T35" fmla="*/ 4 h 23"/>
                <a:gd name="T36" fmla="*/ 18 w 33"/>
                <a:gd name="T37" fmla="*/ 4 h 23"/>
                <a:gd name="T38" fmla="*/ 11 w 33"/>
                <a:gd name="T39" fmla="*/ 0 h 23"/>
                <a:gd name="T40" fmla="*/ 4 w 33"/>
                <a:gd name="T41" fmla="*/ 4 h 23"/>
                <a:gd name="T42" fmla="*/ 4 w 33"/>
                <a:gd name="T43" fmla="*/ 4 h 23"/>
                <a:gd name="T44" fmla="*/ 4 w 33"/>
                <a:gd name="T45" fmla="*/ 0 h 23"/>
                <a:gd name="T46" fmla="*/ 0 w 33"/>
                <a:gd name="T47" fmla="*/ 0 h 23"/>
                <a:gd name="T48" fmla="*/ 1 w 33"/>
                <a:gd name="T49" fmla="*/ 7 h 23"/>
                <a:gd name="T50" fmla="*/ 1 w 33"/>
                <a:gd name="T51"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 h="23">
                  <a:moveTo>
                    <a:pt x="1" y="23"/>
                  </a:moveTo>
                  <a:cubicBezTo>
                    <a:pt x="5" y="23"/>
                    <a:pt x="5" y="23"/>
                    <a:pt x="5" y="23"/>
                  </a:cubicBezTo>
                  <a:cubicBezTo>
                    <a:pt x="5" y="9"/>
                    <a:pt x="5" y="9"/>
                    <a:pt x="5" y="9"/>
                  </a:cubicBezTo>
                  <a:cubicBezTo>
                    <a:pt x="5" y="9"/>
                    <a:pt x="5" y="8"/>
                    <a:pt x="5" y="7"/>
                  </a:cubicBezTo>
                  <a:cubicBezTo>
                    <a:pt x="6" y="5"/>
                    <a:pt x="7" y="3"/>
                    <a:pt x="10" y="3"/>
                  </a:cubicBezTo>
                  <a:cubicBezTo>
                    <a:pt x="13" y="3"/>
                    <a:pt x="15" y="6"/>
                    <a:pt x="15" y="9"/>
                  </a:cubicBezTo>
                  <a:cubicBezTo>
                    <a:pt x="15" y="23"/>
                    <a:pt x="15" y="23"/>
                    <a:pt x="15" y="23"/>
                  </a:cubicBezTo>
                  <a:cubicBezTo>
                    <a:pt x="19" y="23"/>
                    <a:pt x="19" y="23"/>
                    <a:pt x="19" y="23"/>
                  </a:cubicBezTo>
                  <a:cubicBezTo>
                    <a:pt x="19" y="9"/>
                    <a:pt x="19" y="9"/>
                    <a:pt x="19" y="9"/>
                  </a:cubicBezTo>
                  <a:cubicBezTo>
                    <a:pt x="19" y="8"/>
                    <a:pt x="19" y="8"/>
                    <a:pt x="19" y="7"/>
                  </a:cubicBezTo>
                  <a:cubicBezTo>
                    <a:pt x="20" y="5"/>
                    <a:pt x="21" y="3"/>
                    <a:pt x="24" y="3"/>
                  </a:cubicBezTo>
                  <a:cubicBezTo>
                    <a:pt x="27" y="3"/>
                    <a:pt x="29" y="6"/>
                    <a:pt x="29" y="10"/>
                  </a:cubicBezTo>
                  <a:cubicBezTo>
                    <a:pt x="29" y="23"/>
                    <a:pt x="29" y="23"/>
                    <a:pt x="29" y="23"/>
                  </a:cubicBezTo>
                  <a:cubicBezTo>
                    <a:pt x="33" y="23"/>
                    <a:pt x="33" y="23"/>
                    <a:pt x="33" y="23"/>
                  </a:cubicBezTo>
                  <a:cubicBezTo>
                    <a:pt x="33" y="10"/>
                    <a:pt x="33" y="10"/>
                    <a:pt x="33" y="10"/>
                  </a:cubicBezTo>
                  <a:cubicBezTo>
                    <a:pt x="33" y="2"/>
                    <a:pt x="28" y="0"/>
                    <a:pt x="25" y="0"/>
                  </a:cubicBezTo>
                  <a:cubicBezTo>
                    <a:pt x="23" y="0"/>
                    <a:pt x="22" y="0"/>
                    <a:pt x="20" y="2"/>
                  </a:cubicBezTo>
                  <a:cubicBezTo>
                    <a:pt x="19" y="2"/>
                    <a:pt x="18" y="3"/>
                    <a:pt x="18" y="4"/>
                  </a:cubicBezTo>
                  <a:cubicBezTo>
                    <a:pt x="18" y="4"/>
                    <a:pt x="18" y="4"/>
                    <a:pt x="18" y="4"/>
                  </a:cubicBezTo>
                  <a:cubicBezTo>
                    <a:pt x="17" y="2"/>
                    <a:pt x="14" y="0"/>
                    <a:pt x="11" y="0"/>
                  </a:cubicBezTo>
                  <a:cubicBezTo>
                    <a:pt x="8" y="0"/>
                    <a:pt x="6" y="2"/>
                    <a:pt x="4" y="4"/>
                  </a:cubicBezTo>
                  <a:cubicBezTo>
                    <a:pt x="4" y="4"/>
                    <a:pt x="4" y="4"/>
                    <a:pt x="4" y="4"/>
                  </a:cubicBezTo>
                  <a:cubicBezTo>
                    <a:pt x="4" y="0"/>
                    <a:pt x="4" y="0"/>
                    <a:pt x="4" y="0"/>
                  </a:cubicBezTo>
                  <a:cubicBezTo>
                    <a:pt x="0" y="0"/>
                    <a:pt x="0" y="0"/>
                    <a:pt x="0" y="0"/>
                  </a:cubicBezTo>
                  <a:cubicBezTo>
                    <a:pt x="0" y="2"/>
                    <a:pt x="1" y="4"/>
                    <a:pt x="1" y="7"/>
                  </a:cubicBezTo>
                  <a:lnTo>
                    <a:pt x="1" y="23"/>
                  </a:lnTo>
                  <a:close/>
                </a:path>
              </a:pathLst>
            </a:custGeom>
            <a:solidFill>
              <a:srgbClr val="F97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51" name="Freeform 24"/>
            <p:cNvSpPr>
              <a:spLocks noEditPoints="1"/>
            </p:cNvSpPr>
            <p:nvPr/>
          </p:nvSpPr>
          <p:spPr bwMode="auto">
            <a:xfrm>
              <a:off x="1409700" y="995363"/>
              <a:ext cx="58738" cy="74613"/>
            </a:xfrm>
            <a:custGeom>
              <a:avLst/>
              <a:gdLst>
                <a:gd name="T0" fmla="*/ 14 w 18"/>
                <a:gd name="T1" fmla="*/ 15 h 23"/>
                <a:gd name="T2" fmla="*/ 14 w 18"/>
                <a:gd name="T3" fmla="*/ 17 h 23"/>
                <a:gd name="T4" fmla="*/ 8 w 18"/>
                <a:gd name="T5" fmla="*/ 20 h 23"/>
                <a:gd name="T6" fmla="*/ 5 w 18"/>
                <a:gd name="T7" fmla="*/ 16 h 23"/>
                <a:gd name="T8" fmla="*/ 14 w 18"/>
                <a:gd name="T9" fmla="*/ 11 h 23"/>
                <a:gd name="T10" fmla="*/ 14 w 18"/>
                <a:gd name="T11" fmla="*/ 15 h 23"/>
                <a:gd name="T12" fmla="*/ 18 w 18"/>
                <a:gd name="T13" fmla="*/ 9 h 23"/>
                <a:gd name="T14" fmla="*/ 9 w 18"/>
                <a:gd name="T15" fmla="*/ 0 h 23"/>
                <a:gd name="T16" fmla="*/ 2 w 18"/>
                <a:gd name="T17" fmla="*/ 2 h 23"/>
                <a:gd name="T18" fmla="*/ 3 w 18"/>
                <a:gd name="T19" fmla="*/ 5 h 23"/>
                <a:gd name="T20" fmla="*/ 9 w 18"/>
                <a:gd name="T21" fmla="*/ 3 h 23"/>
                <a:gd name="T22" fmla="*/ 14 w 18"/>
                <a:gd name="T23" fmla="*/ 8 h 23"/>
                <a:gd name="T24" fmla="*/ 14 w 18"/>
                <a:gd name="T25" fmla="*/ 9 h 23"/>
                <a:gd name="T26" fmla="*/ 0 w 18"/>
                <a:gd name="T27" fmla="*/ 17 h 23"/>
                <a:gd name="T28" fmla="*/ 7 w 18"/>
                <a:gd name="T29" fmla="*/ 23 h 23"/>
                <a:gd name="T30" fmla="*/ 14 w 18"/>
                <a:gd name="T31" fmla="*/ 20 h 23"/>
                <a:gd name="T32" fmla="*/ 14 w 18"/>
                <a:gd name="T33" fmla="*/ 20 h 23"/>
                <a:gd name="T34" fmla="*/ 15 w 18"/>
                <a:gd name="T35" fmla="*/ 23 h 23"/>
                <a:gd name="T36" fmla="*/ 18 w 18"/>
                <a:gd name="T37" fmla="*/ 23 h 23"/>
                <a:gd name="T38" fmla="*/ 18 w 18"/>
                <a:gd name="T39" fmla="*/ 18 h 23"/>
                <a:gd name="T40" fmla="*/ 18 w 18"/>
                <a:gd name="T41" fmla="*/ 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 h="23">
                  <a:moveTo>
                    <a:pt x="14" y="15"/>
                  </a:moveTo>
                  <a:cubicBezTo>
                    <a:pt x="14" y="16"/>
                    <a:pt x="14" y="16"/>
                    <a:pt x="14" y="17"/>
                  </a:cubicBezTo>
                  <a:cubicBezTo>
                    <a:pt x="13" y="19"/>
                    <a:pt x="11" y="20"/>
                    <a:pt x="8" y="20"/>
                  </a:cubicBezTo>
                  <a:cubicBezTo>
                    <a:pt x="6" y="20"/>
                    <a:pt x="5" y="19"/>
                    <a:pt x="5" y="16"/>
                  </a:cubicBezTo>
                  <a:cubicBezTo>
                    <a:pt x="5" y="12"/>
                    <a:pt x="10" y="11"/>
                    <a:pt x="14" y="11"/>
                  </a:cubicBezTo>
                  <a:lnTo>
                    <a:pt x="14" y="15"/>
                  </a:lnTo>
                  <a:close/>
                  <a:moveTo>
                    <a:pt x="18" y="9"/>
                  </a:moveTo>
                  <a:cubicBezTo>
                    <a:pt x="18" y="5"/>
                    <a:pt x="16" y="0"/>
                    <a:pt x="9" y="0"/>
                  </a:cubicBezTo>
                  <a:cubicBezTo>
                    <a:pt x="7" y="0"/>
                    <a:pt x="4" y="1"/>
                    <a:pt x="2" y="2"/>
                  </a:cubicBezTo>
                  <a:cubicBezTo>
                    <a:pt x="3" y="5"/>
                    <a:pt x="3" y="5"/>
                    <a:pt x="3" y="5"/>
                  </a:cubicBezTo>
                  <a:cubicBezTo>
                    <a:pt x="5" y="4"/>
                    <a:pt x="7" y="3"/>
                    <a:pt x="9" y="3"/>
                  </a:cubicBezTo>
                  <a:cubicBezTo>
                    <a:pt x="13" y="3"/>
                    <a:pt x="14" y="6"/>
                    <a:pt x="14" y="8"/>
                  </a:cubicBezTo>
                  <a:cubicBezTo>
                    <a:pt x="14" y="9"/>
                    <a:pt x="14" y="9"/>
                    <a:pt x="14" y="9"/>
                  </a:cubicBezTo>
                  <a:cubicBezTo>
                    <a:pt x="5" y="9"/>
                    <a:pt x="0" y="12"/>
                    <a:pt x="0" y="17"/>
                  </a:cubicBezTo>
                  <a:cubicBezTo>
                    <a:pt x="0" y="20"/>
                    <a:pt x="3" y="23"/>
                    <a:pt x="7" y="23"/>
                  </a:cubicBezTo>
                  <a:cubicBezTo>
                    <a:pt x="11" y="23"/>
                    <a:pt x="13" y="22"/>
                    <a:pt x="14" y="20"/>
                  </a:cubicBezTo>
                  <a:cubicBezTo>
                    <a:pt x="14" y="20"/>
                    <a:pt x="14" y="20"/>
                    <a:pt x="14" y="20"/>
                  </a:cubicBezTo>
                  <a:cubicBezTo>
                    <a:pt x="15" y="23"/>
                    <a:pt x="15" y="23"/>
                    <a:pt x="15" y="23"/>
                  </a:cubicBezTo>
                  <a:cubicBezTo>
                    <a:pt x="18" y="23"/>
                    <a:pt x="18" y="23"/>
                    <a:pt x="18" y="23"/>
                  </a:cubicBezTo>
                  <a:cubicBezTo>
                    <a:pt x="18" y="21"/>
                    <a:pt x="18" y="19"/>
                    <a:pt x="18" y="18"/>
                  </a:cubicBezTo>
                  <a:lnTo>
                    <a:pt x="18" y="9"/>
                  </a:lnTo>
                  <a:close/>
                </a:path>
              </a:pathLst>
            </a:custGeom>
            <a:solidFill>
              <a:srgbClr val="F97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52" name="Freeform 25"/>
            <p:cNvSpPr>
              <a:spLocks/>
            </p:cNvSpPr>
            <p:nvPr/>
          </p:nvSpPr>
          <p:spPr bwMode="auto">
            <a:xfrm>
              <a:off x="1487488" y="995363"/>
              <a:ext cx="63500" cy="74613"/>
            </a:xfrm>
            <a:custGeom>
              <a:avLst/>
              <a:gdLst>
                <a:gd name="T0" fmla="*/ 1 w 20"/>
                <a:gd name="T1" fmla="*/ 23 h 23"/>
                <a:gd name="T2" fmla="*/ 5 w 20"/>
                <a:gd name="T3" fmla="*/ 23 h 23"/>
                <a:gd name="T4" fmla="*/ 5 w 20"/>
                <a:gd name="T5" fmla="*/ 9 h 23"/>
                <a:gd name="T6" fmla="*/ 5 w 20"/>
                <a:gd name="T7" fmla="*/ 7 h 23"/>
                <a:gd name="T8" fmla="*/ 10 w 20"/>
                <a:gd name="T9" fmla="*/ 3 h 23"/>
                <a:gd name="T10" fmla="*/ 16 w 20"/>
                <a:gd name="T11" fmla="*/ 10 h 23"/>
                <a:gd name="T12" fmla="*/ 16 w 20"/>
                <a:gd name="T13" fmla="*/ 23 h 23"/>
                <a:gd name="T14" fmla="*/ 20 w 20"/>
                <a:gd name="T15" fmla="*/ 23 h 23"/>
                <a:gd name="T16" fmla="*/ 20 w 20"/>
                <a:gd name="T17" fmla="*/ 9 h 23"/>
                <a:gd name="T18" fmla="*/ 12 w 20"/>
                <a:gd name="T19" fmla="*/ 0 h 23"/>
                <a:gd name="T20" fmla="*/ 4 w 20"/>
                <a:gd name="T21" fmla="*/ 4 h 23"/>
                <a:gd name="T22" fmla="*/ 4 w 20"/>
                <a:gd name="T23" fmla="*/ 4 h 23"/>
                <a:gd name="T24" fmla="*/ 4 w 20"/>
                <a:gd name="T25" fmla="*/ 0 h 23"/>
                <a:gd name="T26" fmla="*/ 0 w 20"/>
                <a:gd name="T27" fmla="*/ 0 h 23"/>
                <a:gd name="T28" fmla="*/ 1 w 20"/>
                <a:gd name="T29" fmla="*/ 7 h 23"/>
                <a:gd name="T30" fmla="*/ 1 w 20"/>
                <a:gd name="T31"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23">
                  <a:moveTo>
                    <a:pt x="1" y="23"/>
                  </a:moveTo>
                  <a:cubicBezTo>
                    <a:pt x="5" y="23"/>
                    <a:pt x="5" y="23"/>
                    <a:pt x="5" y="23"/>
                  </a:cubicBezTo>
                  <a:cubicBezTo>
                    <a:pt x="5" y="9"/>
                    <a:pt x="5" y="9"/>
                    <a:pt x="5" y="9"/>
                  </a:cubicBezTo>
                  <a:cubicBezTo>
                    <a:pt x="5" y="9"/>
                    <a:pt x="5" y="8"/>
                    <a:pt x="5" y="7"/>
                  </a:cubicBezTo>
                  <a:cubicBezTo>
                    <a:pt x="6" y="5"/>
                    <a:pt x="8" y="3"/>
                    <a:pt x="10" y="3"/>
                  </a:cubicBezTo>
                  <a:cubicBezTo>
                    <a:pt x="14" y="3"/>
                    <a:pt x="16" y="6"/>
                    <a:pt x="16" y="10"/>
                  </a:cubicBezTo>
                  <a:cubicBezTo>
                    <a:pt x="16" y="23"/>
                    <a:pt x="16" y="23"/>
                    <a:pt x="16" y="23"/>
                  </a:cubicBezTo>
                  <a:cubicBezTo>
                    <a:pt x="20" y="23"/>
                    <a:pt x="20" y="23"/>
                    <a:pt x="20" y="23"/>
                  </a:cubicBezTo>
                  <a:cubicBezTo>
                    <a:pt x="20" y="9"/>
                    <a:pt x="20" y="9"/>
                    <a:pt x="20" y="9"/>
                  </a:cubicBezTo>
                  <a:cubicBezTo>
                    <a:pt x="20" y="2"/>
                    <a:pt x="15" y="0"/>
                    <a:pt x="12" y="0"/>
                  </a:cubicBezTo>
                  <a:cubicBezTo>
                    <a:pt x="8" y="0"/>
                    <a:pt x="5" y="2"/>
                    <a:pt x="4" y="4"/>
                  </a:cubicBezTo>
                  <a:cubicBezTo>
                    <a:pt x="4" y="4"/>
                    <a:pt x="4" y="4"/>
                    <a:pt x="4" y="4"/>
                  </a:cubicBezTo>
                  <a:cubicBezTo>
                    <a:pt x="4" y="0"/>
                    <a:pt x="4" y="0"/>
                    <a:pt x="4" y="0"/>
                  </a:cubicBezTo>
                  <a:cubicBezTo>
                    <a:pt x="0" y="0"/>
                    <a:pt x="0" y="0"/>
                    <a:pt x="0" y="0"/>
                  </a:cubicBezTo>
                  <a:cubicBezTo>
                    <a:pt x="1" y="2"/>
                    <a:pt x="1" y="4"/>
                    <a:pt x="1" y="7"/>
                  </a:cubicBezTo>
                  <a:lnTo>
                    <a:pt x="1" y="23"/>
                  </a:lnTo>
                  <a:close/>
                </a:path>
              </a:pathLst>
            </a:custGeom>
            <a:solidFill>
              <a:srgbClr val="F97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53" name="Freeform 26"/>
            <p:cNvSpPr>
              <a:spLocks/>
            </p:cNvSpPr>
            <p:nvPr/>
          </p:nvSpPr>
          <p:spPr bwMode="auto">
            <a:xfrm>
              <a:off x="1560513" y="995363"/>
              <a:ext cx="66675" cy="106363"/>
            </a:xfrm>
            <a:custGeom>
              <a:avLst/>
              <a:gdLst>
                <a:gd name="T0" fmla="*/ 0 w 21"/>
                <a:gd name="T1" fmla="*/ 0 h 33"/>
                <a:gd name="T2" fmla="*/ 8 w 21"/>
                <a:gd name="T3" fmla="*/ 21 h 33"/>
                <a:gd name="T4" fmla="*/ 8 w 21"/>
                <a:gd name="T5" fmla="*/ 22 h 33"/>
                <a:gd name="T6" fmla="*/ 8 w 21"/>
                <a:gd name="T7" fmla="*/ 23 h 33"/>
                <a:gd name="T8" fmla="*/ 5 w 21"/>
                <a:gd name="T9" fmla="*/ 28 h 33"/>
                <a:gd name="T10" fmla="*/ 1 w 21"/>
                <a:gd name="T11" fmla="*/ 30 h 33"/>
                <a:gd name="T12" fmla="*/ 2 w 21"/>
                <a:gd name="T13" fmla="*/ 33 h 33"/>
                <a:gd name="T14" fmla="*/ 7 w 21"/>
                <a:gd name="T15" fmla="*/ 31 h 33"/>
                <a:gd name="T16" fmla="*/ 15 w 21"/>
                <a:gd name="T17" fmla="*/ 16 h 33"/>
                <a:gd name="T18" fmla="*/ 21 w 21"/>
                <a:gd name="T19" fmla="*/ 0 h 33"/>
                <a:gd name="T20" fmla="*/ 17 w 21"/>
                <a:gd name="T21" fmla="*/ 0 h 33"/>
                <a:gd name="T22" fmla="*/ 12 w 21"/>
                <a:gd name="T23" fmla="*/ 14 h 33"/>
                <a:gd name="T24" fmla="*/ 11 w 21"/>
                <a:gd name="T25" fmla="*/ 18 h 33"/>
                <a:gd name="T26" fmla="*/ 11 w 21"/>
                <a:gd name="T27" fmla="*/ 18 h 33"/>
                <a:gd name="T28" fmla="*/ 9 w 21"/>
                <a:gd name="T29" fmla="*/ 14 h 33"/>
                <a:gd name="T30" fmla="*/ 4 w 21"/>
                <a:gd name="T31" fmla="*/ 0 h 33"/>
                <a:gd name="T32" fmla="*/ 0 w 21"/>
                <a:gd name="T3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 h="33">
                  <a:moveTo>
                    <a:pt x="0" y="0"/>
                  </a:moveTo>
                  <a:cubicBezTo>
                    <a:pt x="8" y="21"/>
                    <a:pt x="8" y="21"/>
                    <a:pt x="8" y="21"/>
                  </a:cubicBezTo>
                  <a:cubicBezTo>
                    <a:pt x="8" y="22"/>
                    <a:pt x="8" y="22"/>
                    <a:pt x="8" y="22"/>
                  </a:cubicBezTo>
                  <a:cubicBezTo>
                    <a:pt x="8" y="22"/>
                    <a:pt x="8" y="23"/>
                    <a:pt x="8" y="23"/>
                  </a:cubicBezTo>
                  <a:cubicBezTo>
                    <a:pt x="7" y="25"/>
                    <a:pt x="6" y="27"/>
                    <a:pt x="5" y="28"/>
                  </a:cubicBezTo>
                  <a:cubicBezTo>
                    <a:pt x="3" y="29"/>
                    <a:pt x="2" y="29"/>
                    <a:pt x="1" y="30"/>
                  </a:cubicBezTo>
                  <a:cubicBezTo>
                    <a:pt x="2" y="33"/>
                    <a:pt x="2" y="33"/>
                    <a:pt x="2" y="33"/>
                  </a:cubicBezTo>
                  <a:cubicBezTo>
                    <a:pt x="3" y="33"/>
                    <a:pt x="5" y="32"/>
                    <a:pt x="7" y="31"/>
                  </a:cubicBezTo>
                  <a:cubicBezTo>
                    <a:pt x="10" y="28"/>
                    <a:pt x="12" y="24"/>
                    <a:pt x="15" y="16"/>
                  </a:cubicBezTo>
                  <a:cubicBezTo>
                    <a:pt x="21" y="0"/>
                    <a:pt x="21" y="0"/>
                    <a:pt x="21" y="0"/>
                  </a:cubicBezTo>
                  <a:cubicBezTo>
                    <a:pt x="17" y="0"/>
                    <a:pt x="17" y="0"/>
                    <a:pt x="17" y="0"/>
                  </a:cubicBezTo>
                  <a:cubicBezTo>
                    <a:pt x="12" y="14"/>
                    <a:pt x="12" y="14"/>
                    <a:pt x="12" y="14"/>
                  </a:cubicBezTo>
                  <a:cubicBezTo>
                    <a:pt x="12" y="15"/>
                    <a:pt x="11" y="17"/>
                    <a:pt x="11" y="18"/>
                  </a:cubicBezTo>
                  <a:cubicBezTo>
                    <a:pt x="11" y="18"/>
                    <a:pt x="11" y="18"/>
                    <a:pt x="11" y="18"/>
                  </a:cubicBezTo>
                  <a:cubicBezTo>
                    <a:pt x="10" y="17"/>
                    <a:pt x="10" y="15"/>
                    <a:pt x="9" y="14"/>
                  </a:cubicBezTo>
                  <a:cubicBezTo>
                    <a:pt x="4" y="0"/>
                    <a:pt x="4" y="0"/>
                    <a:pt x="4" y="0"/>
                  </a:cubicBezTo>
                  <a:lnTo>
                    <a:pt x="0" y="0"/>
                  </a:lnTo>
                  <a:close/>
                </a:path>
              </a:pathLst>
            </a:custGeom>
            <a:solidFill>
              <a:srgbClr val="F97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54" name="Oval 27"/>
            <p:cNvSpPr>
              <a:spLocks noChangeArrowheads="1"/>
            </p:cNvSpPr>
            <p:nvPr/>
          </p:nvSpPr>
          <p:spPr bwMode="auto">
            <a:xfrm>
              <a:off x="407988" y="407988"/>
              <a:ext cx="660400" cy="661988"/>
            </a:xfrm>
            <a:prstGeom prst="ellipse">
              <a:avLst/>
            </a:prstGeom>
            <a:solidFill>
              <a:srgbClr val="0A1B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55" name="Freeform 28"/>
            <p:cNvSpPr>
              <a:spLocks/>
            </p:cNvSpPr>
            <p:nvPr/>
          </p:nvSpPr>
          <p:spPr bwMode="auto">
            <a:xfrm>
              <a:off x="714375" y="631825"/>
              <a:ext cx="157163" cy="198438"/>
            </a:xfrm>
            <a:custGeom>
              <a:avLst/>
              <a:gdLst>
                <a:gd name="T0" fmla="*/ 49 w 49"/>
                <a:gd name="T1" fmla="*/ 59 h 62"/>
                <a:gd name="T2" fmla="*/ 31 w 49"/>
                <a:gd name="T3" fmla="*/ 62 h 62"/>
                <a:gd name="T4" fmla="*/ 8 w 49"/>
                <a:gd name="T5" fmla="*/ 54 h 62"/>
                <a:gd name="T6" fmla="*/ 0 w 49"/>
                <a:gd name="T7" fmla="*/ 31 h 62"/>
                <a:gd name="T8" fmla="*/ 32 w 49"/>
                <a:gd name="T9" fmla="*/ 0 h 62"/>
                <a:gd name="T10" fmla="*/ 48 w 49"/>
                <a:gd name="T11" fmla="*/ 3 h 62"/>
                <a:gd name="T12" fmla="*/ 46 w 49"/>
                <a:gd name="T13" fmla="*/ 9 h 62"/>
                <a:gd name="T14" fmla="*/ 32 w 49"/>
                <a:gd name="T15" fmla="*/ 7 h 62"/>
                <a:gd name="T16" fmla="*/ 8 w 49"/>
                <a:gd name="T17" fmla="*/ 31 h 62"/>
                <a:gd name="T18" fmla="*/ 31 w 49"/>
                <a:gd name="T19" fmla="*/ 55 h 62"/>
                <a:gd name="T20" fmla="*/ 42 w 49"/>
                <a:gd name="T21" fmla="*/ 54 h 62"/>
                <a:gd name="T22" fmla="*/ 42 w 49"/>
                <a:gd name="T23" fmla="*/ 36 h 62"/>
                <a:gd name="T24" fmla="*/ 30 w 49"/>
                <a:gd name="T25" fmla="*/ 36 h 62"/>
                <a:gd name="T26" fmla="*/ 30 w 49"/>
                <a:gd name="T27" fmla="*/ 30 h 62"/>
                <a:gd name="T28" fmla="*/ 49 w 49"/>
                <a:gd name="T29" fmla="*/ 30 h 62"/>
                <a:gd name="T30" fmla="*/ 49 w 49"/>
                <a:gd name="T31" fmla="*/ 5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 h="62">
                  <a:moveTo>
                    <a:pt x="49" y="59"/>
                  </a:moveTo>
                  <a:cubicBezTo>
                    <a:pt x="46" y="60"/>
                    <a:pt x="39" y="62"/>
                    <a:pt x="31" y="62"/>
                  </a:cubicBezTo>
                  <a:cubicBezTo>
                    <a:pt x="22" y="62"/>
                    <a:pt x="14" y="60"/>
                    <a:pt x="8" y="54"/>
                  </a:cubicBezTo>
                  <a:cubicBezTo>
                    <a:pt x="3" y="49"/>
                    <a:pt x="0" y="41"/>
                    <a:pt x="0" y="31"/>
                  </a:cubicBezTo>
                  <a:cubicBezTo>
                    <a:pt x="0" y="13"/>
                    <a:pt x="12" y="0"/>
                    <a:pt x="32" y="0"/>
                  </a:cubicBezTo>
                  <a:cubicBezTo>
                    <a:pt x="39" y="0"/>
                    <a:pt x="45" y="2"/>
                    <a:pt x="48" y="3"/>
                  </a:cubicBezTo>
                  <a:cubicBezTo>
                    <a:pt x="46" y="9"/>
                    <a:pt x="46" y="9"/>
                    <a:pt x="46" y="9"/>
                  </a:cubicBezTo>
                  <a:cubicBezTo>
                    <a:pt x="42" y="8"/>
                    <a:pt x="38" y="7"/>
                    <a:pt x="32" y="7"/>
                  </a:cubicBezTo>
                  <a:cubicBezTo>
                    <a:pt x="18" y="7"/>
                    <a:pt x="8" y="16"/>
                    <a:pt x="8" y="31"/>
                  </a:cubicBezTo>
                  <a:cubicBezTo>
                    <a:pt x="8" y="46"/>
                    <a:pt x="17" y="55"/>
                    <a:pt x="31" y="55"/>
                  </a:cubicBezTo>
                  <a:cubicBezTo>
                    <a:pt x="36" y="55"/>
                    <a:pt x="40" y="55"/>
                    <a:pt x="42" y="54"/>
                  </a:cubicBezTo>
                  <a:cubicBezTo>
                    <a:pt x="42" y="36"/>
                    <a:pt x="42" y="36"/>
                    <a:pt x="42" y="36"/>
                  </a:cubicBezTo>
                  <a:cubicBezTo>
                    <a:pt x="30" y="36"/>
                    <a:pt x="30" y="36"/>
                    <a:pt x="30" y="36"/>
                  </a:cubicBezTo>
                  <a:cubicBezTo>
                    <a:pt x="30" y="30"/>
                    <a:pt x="30" y="30"/>
                    <a:pt x="30" y="30"/>
                  </a:cubicBezTo>
                  <a:cubicBezTo>
                    <a:pt x="49" y="30"/>
                    <a:pt x="49" y="30"/>
                    <a:pt x="49" y="30"/>
                  </a:cubicBezTo>
                  <a:lnTo>
                    <a:pt x="49" y="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56" name="Freeform 29"/>
            <p:cNvSpPr>
              <a:spLocks/>
            </p:cNvSpPr>
            <p:nvPr/>
          </p:nvSpPr>
          <p:spPr bwMode="auto">
            <a:xfrm>
              <a:off x="915988" y="631825"/>
              <a:ext cx="114300" cy="198438"/>
            </a:xfrm>
            <a:custGeom>
              <a:avLst/>
              <a:gdLst>
                <a:gd name="T0" fmla="*/ 2 w 36"/>
                <a:gd name="T1" fmla="*/ 52 h 62"/>
                <a:gd name="T2" fmla="*/ 16 w 36"/>
                <a:gd name="T3" fmla="*/ 56 h 62"/>
                <a:gd name="T4" fmla="*/ 28 w 36"/>
                <a:gd name="T5" fmla="*/ 45 h 62"/>
                <a:gd name="T6" fmla="*/ 17 w 36"/>
                <a:gd name="T7" fmla="*/ 33 h 62"/>
                <a:gd name="T8" fmla="*/ 1 w 36"/>
                <a:gd name="T9" fmla="*/ 16 h 62"/>
                <a:gd name="T10" fmla="*/ 20 w 36"/>
                <a:gd name="T11" fmla="*/ 0 h 62"/>
                <a:gd name="T12" fmla="*/ 34 w 36"/>
                <a:gd name="T13" fmla="*/ 3 h 62"/>
                <a:gd name="T14" fmla="*/ 32 w 36"/>
                <a:gd name="T15" fmla="*/ 9 h 62"/>
                <a:gd name="T16" fmla="*/ 20 w 36"/>
                <a:gd name="T17" fmla="*/ 6 h 62"/>
                <a:gd name="T18" fmla="*/ 9 w 36"/>
                <a:gd name="T19" fmla="*/ 15 h 62"/>
                <a:gd name="T20" fmla="*/ 21 w 36"/>
                <a:gd name="T21" fmla="*/ 27 h 62"/>
                <a:gd name="T22" fmla="*/ 36 w 36"/>
                <a:gd name="T23" fmla="*/ 45 h 62"/>
                <a:gd name="T24" fmla="*/ 15 w 36"/>
                <a:gd name="T25" fmla="*/ 62 h 62"/>
                <a:gd name="T26" fmla="*/ 0 w 36"/>
                <a:gd name="T27" fmla="*/ 58 h 62"/>
                <a:gd name="T28" fmla="*/ 2 w 36"/>
                <a:gd name="T29" fmla="*/ 5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2">
                  <a:moveTo>
                    <a:pt x="2" y="52"/>
                  </a:moveTo>
                  <a:cubicBezTo>
                    <a:pt x="5" y="54"/>
                    <a:pt x="10" y="56"/>
                    <a:pt x="16" y="56"/>
                  </a:cubicBezTo>
                  <a:cubicBezTo>
                    <a:pt x="24" y="56"/>
                    <a:pt x="28" y="52"/>
                    <a:pt x="28" y="45"/>
                  </a:cubicBezTo>
                  <a:cubicBezTo>
                    <a:pt x="28" y="40"/>
                    <a:pt x="25" y="36"/>
                    <a:pt x="17" y="33"/>
                  </a:cubicBezTo>
                  <a:cubicBezTo>
                    <a:pt x="7" y="30"/>
                    <a:pt x="1" y="25"/>
                    <a:pt x="1" y="16"/>
                  </a:cubicBezTo>
                  <a:cubicBezTo>
                    <a:pt x="1" y="7"/>
                    <a:pt x="9" y="0"/>
                    <a:pt x="20" y="0"/>
                  </a:cubicBezTo>
                  <a:cubicBezTo>
                    <a:pt x="27" y="0"/>
                    <a:pt x="31" y="1"/>
                    <a:pt x="34" y="3"/>
                  </a:cubicBezTo>
                  <a:cubicBezTo>
                    <a:pt x="32" y="9"/>
                    <a:pt x="32" y="9"/>
                    <a:pt x="32" y="9"/>
                  </a:cubicBezTo>
                  <a:cubicBezTo>
                    <a:pt x="30" y="8"/>
                    <a:pt x="26" y="6"/>
                    <a:pt x="20" y="6"/>
                  </a:cubicBezTo>
                  <a:cubicBezTo>
                    <a:pt x="12" y="6"/>
                    <a:pt x="9" y="11"/>
                    <a:pt x="9" y="15"/>
                  </a:cubicBezTo>
                  <a:cubicBezTo>
                    <a:pt x="9" y="21"/>
                    <a:pt x="13" y="24"/>
                    <a:pt x="21" y="27"/>
                  </a:cubicBezTo>
                  <a:cubicBezTo>
                    <a:pt x="31" y="31"/>
                    <a:pt x="36" y="36"/>
                    <a:pt x="36" y="45"/>
                  </a:cubicBezTo>
                  <a:cubicBezTo>
                    <a:pt x="36" y="54"/>
                    <a:pt x="29" y="62"/>
                    <a:pt x="15" y="62"/>
                  </a:cubicBezTo>
                  <a:cubicBezTo>
                    <a:pt x="9" y="62"/>
                    <a:pt x="3" y="60"/>
                    <a:pt x="0" y="58"/>
                  </a:cubicBezTo>
                  <a:lnTo>
                    <a:pt x="2"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57" name="Freeform 30"/>
            <p:cNvSpPr>
              <a:spLocks/>
            </p:cNvSpPr>
            <p:nvPr/>
          </p:nvSpPr>
          <p:spPr bwMode="auto">
            <a:xfrm>
              <a:off x="1087438" y="641350"/>
              <a:ext cx="61913" cy="185738"/>
            </a:xfrm>
            <a:custGeom>
              <a:avLst/>
              <a:gdLst>
                <a:gd name="T0" fmla="*/ 25 w 39"/>
                <a:gd name="T1" fmla="*/ 14 h 117"/>
                <a:gd name="T2" fmla="*/ 25 w 39"/>
                <a:gd name="T3" fmla="*/ 14 h 117"/>
                <a:gd name="T4" fmla="*/ 2 w 39"/>
                <a:gd name="T5" fmla="*/ 26 h 117"/>
                <a:gd name="T6" fmla="*/ 0 w 39"/>
                <a:gd name="T7" fmla="*/ 14 h 117"/>
                <a:gd name="T8" fmla="*/ 27 w 39"/>
                <a:gd name="T9" fmla="*/ 0 h 117"/>
                <a:gd name="T10" fmla="*/ 39 w 39"/>
                <a:gd name="T11" fmla="*/ 0 h 117"/>
                <a:gd name="T12" fmla="*/ 39 w 39"/>
                <a:gd name="T13" fmla="*/ 117 h 117"/>
                <a:gd name="T14" fmla="*/ 25 w 39"/>
                <a:gd name="T15" fmla="*/ 117 h 117"/>
                <a:gd name="T16" fmla="*/ 25 w 39"/>
                <a:gd name="T17" fmla="*/ 1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117">
                  <a:moveTo>
                    <a:pt x="25" y="14"/>
                  </a:moveTo>
                  <a:lnTo>
                    <a:pt x="25" y="14"/>
                  </a:lnTo>
                  <a:lnTo>
                    <a:pt x="2" y="26"/>
                  </a:lnTo>
                  <a:lnTo>
                    <a:pt x="0" y="14"/>
                  </a:lnTo>
                  <a:lnTo>
                    <a:pt x="27" y="0"/>
                  </a:lnTo>
                  <a:lnTo>
                    <a:pt x="39" y="0"/>
                  </a:lnTo>
                  <a:lnTo>
                    <a:pt x="39" y="117"/>
                  </a:lnTo>
                  <a:lnTo>
                    <a:pt x="25" y="117"/>
                  </a:lnTo>
                  <a:lnTo>
                    <a:pt x="25" y="14"/>
                  </a:lnTo>
                  <a:close/>
                </a:path>
              </a:pathLst>
            </a:custGeom>
            <a:solidFill>
              <a:srgbClr val="0A1B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58" name="Freeform 31"/>
            <p:cNvSpPr>
              <a:spLocks/>
            </p:cNvSpPr>
            <p:nvPr/>
          </p:nvSpPr>
          <p:spPr bwMode="auto">
            <a:xfrm>
              <a:off x="449263" y="469900"/>
              <a:ext cx="296863" cy="531813"/>
            </a:xfrm>
            <a:custGeom>
              <a:avLst/>
              <a:gdLst>
                <a:gd name="T0" fmla="*/ 8 w 93"/>
                <a:gd name="T1" fmla="*/ 84 h 167"/>
                <a:gd name="T2" fmla="*/ 91 w 93"/>
                <a:gd name="T3" fmla="*/ 0 h 167"/>
                <a:gd name="T4" fmla="*/ 91 w 93"/>
                <a:gd name="T5" fmla="*/ 0 h 167"/>
                <a:gd name="T6" fmla="*/ 84 w 93"/>
                <a:gd name="T7" fmla="*/ 0 h 167"/>
                <a:gd name="T8" fmla="*/ 0 w 93"/>
                <a:gd name="T9" fmla="*/ 84 h 167"/>
                <a:gd name="T10" fmla="*/ 84 w 93"/>
                <a:gd name="T11" fmla="*/ 167 h 167"/>
                <a:gd name="T12" fmla="*/ 93 w 93"/>
                <a:gd name="T13" fmla="*/ 167 h 167"/>
                <a:gd name="T14" fmla="*/ 91 w 93"/>
                <a:gd name="T15" fmla="*/ 167 h 167"/>
                <a:gd name="T16" fmla="*/ 8 w 93"/>
                <a:gd name="T17" fmla="*/ 84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167">
                  <a:moveTo>
                    <a:pt x="8" y="84"/>
                  </a:moveTo>
                  <a:cubicBezTo>
                    <a:pt x="8" y="38"/>
                    <a:pt x="45" y="0"/>
                    <a:pt x="91" y="0"/>
                  </a:cubicBezTo>
                  <a:cubicBezTo>
                    <a:pt x="91" y="0"/>
                    <a:pt x="91" y="0"/>
                    <a:pt x="91" y="0"/>
                  </a:cubicBezTo>
                  <a:cubicBezTo>
                    <a:pt x="89" y="0"/>
                    <a:pt x="87" y="0"/>
                    <a:pt x="84" y="0"/>
                  </a:cubicBezTo>
                  <a:cubicBezTo>
                    <a:pt x="38" y="0"/>
                    <a:pt x="0" y="38"/>
                    <a:pt x="0" y="84"/>
                  </a:cubicBezTo>
                  <a:cubicBezTo>
                    <a:pt x="0" y="130"/>
                    <a:pt x="38" y="167"/>
                    <a:pt x="84" y="167"/>
                  </a:cubicBezTo>
                  <a:cubicBezTo>
                    <a:pt x="87" y="167"/>
                    <a:pt x="90" y="167"/>
                    <a:pt x="93" y="167"/>
                  </a:cubicBezTo>
                  <a:cubicBezTo>
                    <a:pt x="93" y="167"/>
                    <a:pt x="92" y="167"/>
                    <a:pt x="91" y="167"/>
                  </a:cubicBezTo>
                  <a:cubicBezTo>
                    <a:pt x="45" y="167"/>
                    <a:pt x="8" y="130"/>
                    <a:pt x="8" y="8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59" name="Freeform 32"/>
            <p:cNvSpPr>
              <a:spLocks/>
            </p:cNvSpPr>
            <p:nvPr/>
          </p:nvSpPr>
          <p:spPr bwMode="auto">
            <a:xfrm>
              <a:off x="520700" y="501650"/>
              <a:ext cx="265113" cy="474663"/>
            </a:xfrm>
            <a:custGeom>
              <a:avLst/>
              <a:gdLst>
                <a:gd name="T0" fmla="*/ 7 w 83"/>
                <a:gd name="T1" fmla="*/ 75 h 149"/>
                <a:gd name="T2" fmla="*/ 81 w 83"/>
                <a:gd name="T3" fmla="*/ 0 h 149"/>
                <a:gd name="T4" fmla="*/ 81 w 83"/>
                <a:gd name="T5" fmla="*/ 0 h 149"/>
                <a:gd name="T6" fmla="*/ 74 w 83"/>
                <a:gd name="T7" fmla="*/ 0 h 149"/>
                <a:gd name="T8" fmla="*/ 0 w 83"/>
                <a:gd name="T9" fmla="*/ 75 h 149"/>
                <a:gd name="T10" fmla="*/ 74 w 83"/>
                <a:gd name="T11" fmla="*/ 149 h 149"/>
                <a:gd name="T12" fmla="*/ 83 w 83"/>
                <a:gd name="T13" fmla="*/ 149 h 149"/>
                <a:gd name="T14" fmla="*/ 81 w 83"/>
                <a:gd name="T15" fmla="*/ 149 h 149"/>
                <a:gd name="T16" fmla="*/ 7 w 83"/>
                <a:gd name="T17" fmla="*/ 7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149">
                  <a:moveTo>
                    <a:pt x="7" y="75"/>
                  </a:moveTo>
                  <a:cubicBezTo>
                    <a:pt x="7" y="33"/>
                    <a:pt x="40" y="0"/>
                    <a:pt x="81" y="0"/>
                  </a:cubicBezTo>
                  <a:cubicBezTo>
                    <a:pt x="81" y="0"/>
                    <a:pt x="81" y="0"/>
                    <a:pt x="81" y="0"/>
                  </a:cubicBezTo>
                  <a:cubicBezTo>
                    <a:pt x="79" y="0"/>
                    <a:pt x="77" y="0"/>
                    <a:pt x="74" y="0"/>
                  </a:cubicBezTo>
                  <a:cubicBezTo>
                    <a:pt x="33" y="0"/>
                    <a:pt x="0" y="33"/>
                    <a:pt x="0" y="75"/>
                  </a:cubicBezTo>
                  <a:cubicBezTo>
                    <a:pt x="0" y="116"/>
                    <a:pt x="33" y="149"/>
                    <a:pt x="74" y="149"/>
                  </a:cubicBezTo>
                  <a:cubicBezTo>
                    <a:pt x="77" y="149"/>
                    <a:pt x="80" y="149"/>
                    <a:pt x="83" y="149"/>
                  </a:cubicBezTo>
                  <a:cubicBezTo>
                    <a:pt x="82" y="149"/>
                    <a:pt x="81" y="149"/>
                    <a:pt x="81" y="149"/>
                  </a:cubicBezTo>
                  <a:cubicBezTo>
                    <a:pt x="40" y="149"/>
                    <a:pt x="7" y="116"/>
                    <a:pt x="7" y="7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60" name="Freeform 33"/>
            <p:cNvSpPr>
              <a:spLocks/>
            </p:cNvSpPr>
            <p:nvPr/>
          </p:nvSpPr>
          <p:spPr bwMode="auto">
            <a:xfrm>
              <a:off x="584200" y="533400"/>
              <a:ext cx="223838" cy="401638"/>
            </a:xfrm>
            <a:custGeom>
              <a:avLst/>
              <a:gdLst>
                <a:gd name="T0" fmla="*/ 6 w 70"/>
                <a:gd name="T1" fmla="*/ 63 h 126"/>
                <a:gd name="T2" fmla="*/ 69 w 70"/>
                <a:gd name="T3" fmla="*/ 1 h 126"/>
                <a:gd name="T4" fmla="*/ 69 w 70"/>
                <a:gd name="T5" fmla="*/ 1 h 126"/>
                <a:gd name="T6" fmla="*/ 63 w 70"/>
                <a:gd name="T7" fmla="*/ 0 h 126"/>
                <a:gd name="T8" fmla="*/ 0 w 70"/>
                <a:gd name="T9" fmla="*/ 63 h 126"/>
                <a:gd name="T10" fmla="*/ 63 w 70"/>
                <a:gd name="T11" fmla="*/ 126 h 126"/>
                <a:gd name="T12" fmla="*/ 70 w 70"/>
                <a:gd name="T13" fmla="*/ 126 h 126"/>
                <a:gd name="T14" fmla="*/ 69 w 70"/>
                <a:gd name="T15" fmla="*/ 126 h 126"/>
                <a:gd name="T16" fmla="*/ 6 w 70"/>
                <a:gd name="T17" fmla="*/ 6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126">
                  <a:moveTo>
                    <a:pt x="6" y="63"/>
                  </a:moveTo>
                  <a:cubicBezTo>
                    <a:pt x="6" y="29"/>
                    <a:pt x="34" y="1"/>
                    <a:pt x="69" y="1"/>
                  </a:cubicBezTo>
                  <a:cubicBezTo>
                    <a:pt x="69" y="1"/>
                    <a:pt x="69" y="1"/>
                    <a:pt x="69" y="1"/>
                  </a:cubicBezTo>
                  <a:cubicBezTo>
                    <a:pt x="67" y="1"/>
                    <a:pt x="65" y="0"/>
                    <a:pt x="63" y="0"/>
                  </a:cubicBezTo>
                  <a:cubicBezTo>
                    <a:pt x="29" y="0"/>
                    <a:pt x="0" y="29"/>
                    <a:pt x="0" y="63"/>
                  </a:cubicBezTo>
                  <a:cubicBezTo>
                    <a:pt x="0" y="98"/>
                    <a:pt x="29" y="126"/>
                    <a:pt x="63" y="126"/>
                  </a:cubicBezTo>
                  <a:cubicBezTo>
                    <a:pt x="66" y="126"/>
                    <a:pt x="68" y="126"/>
                    <a:pt x="70" y="126"/>
                  </a:cubicBezTo>
                  <a:cubicBezTo>
                    <a:pt x="70" y="126"/>
                    <a:pt x="69" y="126"/>
                    <a:pt x="69" y="126"/>
                  </a:cubicBezTo>
                  <a:cubicBezTo>
                    <a:pt x="34" y="126"/>
                    <a:pt x="6" y="98"/>
                    <a:pt x="6" y="6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61" name="Freeform 34"/>
            <p:cNvSpPr>
              <a:spLocks/>
            </p:cNvSpPr>
            <p:nvPr/>
          </p:nvSpPr>
          <p:spPr bwMode="auto">
            <a:xfrm>
              <a:off x="644525" y="571500"/>
              <a:ext cx="182563" cy="328613"/>
            </a:xfrm>
            <a:custGeom>
              <a:avLst/>
              <a:gdLst>
                <a:gd name="T0" fmla="*/ 4 w 57"/>
                <a:gd name="T1" fmla="*/ 51 h 103"/>
                <a:gd name="T2" fmla="*/ 56 w 57"/>
                <a:gd name="T3" fmla="*/ 0 h 103"/>
                <a:gd name="T4" fmla="*/ 56 w 57"/>
                <a:gd name="T5" fmla="*/ 0 h 103"/>
                <a:gd name="T6" fmla="*/ 51 w 57"/>
                <a:gd name="T7" fmla="*/ 0 h 103"/>
                <a:gd name="T8" fmla="*/ 0 w 57"/>
                <a:gd name="T9" fmla="*/ 51 h 103"/>
                <a:gd name="T10" fmla="*/ 51 w 57"/>
                <a:gd name="T11" fmla="*/ 103 h 103"/>
                <a:gd name="T12" fmla="*/ 57 w 57"/>
                <a:gd name="T13" fmla="*/ 102 h 103"/>
                <a:gd name="T14" fmla="*/ 56 w 57"/>
                <a:gd name="T15" fmla="*/ 102 h 103"/>
                <a:gd name="T16" fmla="*/ 4 w 57"/>
                <a:gd name="T17" fmla="*/ 51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103">
                  <a:moveTo>
                    <a:pt x="4" y="51"/>
                  </a:moveTo>
                  <a:cubicBezTo>
                    <a:pt x="4" y="23"/>
                    <a:pt x="27" y="0"/>
                    <a:pt x="56" y="0"/>
                  </a:cubicBezTo>
                  <a:cubicBezTo>
                    <a:pt x="56" y="0"/>
                    <a:pt x="56" y="0"/>
                    <a:pt x="56" y="0"/>
                  </a:cubicBezTo>
                  <a:cubicBezTo>
                    <a:pt x="54" y="0"/>
                    <a:pt x="53" y="0"/>
                    <a:pt x="51" y="0"/>
                  </a:cubicBezTo>
                  <a:cubicBezTo>
                    <a:pt x="23" y="0"/>
                    <a:pt x="0" y="23"/>
                    <a:pt x="0" y="51"/>
                  </a:cubicBezTo>
                  <a:cubicBezTo>
                    <a:pt x="0" y="80"/>
                    <a:pt x="23" y="103"/>
                    <a:pt x="51" y="103"/>
                  </a:cubicBezTo>
                  <a:cubicBezTo>
                    <a:pt x="53" y="103"/>
                    <a:pt x="55" y="103"/>
                    <a:pt x="57" y="102"/>
                  </a:cubicBezTo>
                  <a:cubicBezTo>
                    <a:pt x="56" y="102"/>
                    <a:pt x="56" y="102"/>
                    <a:pt x="56" y="102"/>
                  </a:cubicBezTo>
                  <a:cubicBezTo>
                    <a:pt x="27" y="102"/>
                    <a:pt x="4" y="80"/>
                    <a:pt x="4" y="5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62" name="Freeform 35"/>
            <p:cNvSpPr>
              <a:spLocks noEditPoints="1"/>
            </p:cNvSpPr>
            <p:nvPr/>
          </p:nvSpPr>
          <p:spPr bwMode="auto">
            <a:xfrm>
              <a:off x="1087438" y="407988"/>
              <a:ext cx="65088" cy="61913"/>
            </a:xfrm>
            <a:custGeom>
              <a:avLst/>
              <a:gdLst>
                <a:gd name="T0" fmla="*/ 8 w 20"/>
                <a:gd name="T1" fmla="*/ 9 h 19"/>
                <a:gd name="T2" fmla="*/ 9 w 20"/>
                <a:gd name="T3" fmla="*/ 9 h 19"/>
                <a:gd name="T4" fmla="*/ 11 w 20"/>
                <a:gd name="T5" fmla="*/ 7 h 19"/>
                <a:gd name="T6" fmla="*/ 9 w 20"/>
                <a:gd name="T7" fmla="*/ 6 h 19"/>
                <a:gd name="T8" fmla="*/ 8 w 20"/>
                <a:gd name="T9" fmla="*/ 6 h 19"/>
                <a:gd name="T10" fmla="*/ 8 w 20"/>
                <a:gd name="T11" fmla="*/ 9 h 19"/>
                <a:gd name="T12" fmla="*/ 8 w 20"/>
                <a:gd name="T13" fmla="*/ 14 h 19"/>
                <a:gd name="T14" fmla="*/ 6 w 20"/>
                <a:gd name="T15" fmla="*/ 14 h 19"/>
                <a:gd name="T16" fmla="*/ 6 w 20"/>
                <a:gd name="T17" fmla="*/ 5 h 19"/>
                <a:gd name="T18" fmla="*/ 10 w 20"/>
                <a:gd name="T19" fmla="*/ 4 h 19"/>
                <a:gd name="T20" fmla="*/ 13 w 20"/>
                <a:gd name="T21" fmla="*/ 5 h 19"/>
                <a:gd name="T22" fmla="*/ 14 w 20"/>
                <a:gd name="T23" fmla="*/ 7 h 19"/>
                <a:gd name="T24" fmla="*/ 12 w 20"/>
                <a:gd name="T25" fmla="*/ 9 h 19"/>
                <a:gd name="T26" fmla="*/ 12 w 20"/>
                <a:gd name="T27" fmla="*/ 10 h 19"/>
                <a:gd name="T28" fmla="*/ 14 w 20"/>
                <a:gd name="T29" fmla="*/ 12 h 19"/>
                <a:gd name="T30" fmla="*/ 14 w 20"/>
                <a:gd name="T31" fmla="*/ 14 h 19"/>
                <a:gd name="T32" fmla="*/ 12 w 20"/>
                <a:gd name="T33" fmla="*/ 14 h 19"/>
                <a:gd name="T34" fmla="*/ 11 w 20"/>
                <a:gd name="T35" fmla="*/ 12 h 19"/>
                <a:gd name="T36" fmla="*/ 9 w 20"/>
                <a:gd name="T37" fmla="*/ 10 h 19"/>
                <a:gd name="T38" fmla="*/ 8 w 20"/>
                <a:gd name="T39" fmla="*/ 10 h 19"/>
                <a:gd name="T40" fmla="*/ 8 w 20"/>
                <a:gd name="T41" fmla="*/ 14 h 19"/>
                <a:gd name="T42" fmla="*/ 2 w 20"/>
                <a:gd name="T43" fmla="*/ 9 h 19"/>
                <a:gd name="T44" fmla="*/ 10 w 20"/>
                <a:gd name="T45" fmla="*/ 17 h 19"/>
                <a:gd name="T46" fmla="*/ 17 w 20"/>
                <a:gd name="T47" fmla="*/ 9 h 19"/>
                <a:gd name="T48" fmla="*/ 10 w 20"/>
                <a:gd name="T49" fmla="*/ 2 h 19"/>
                <a:gd name="T50" fmla="*/ 2 w 20"/>
                <a:gd name="T51" fmla="*/ 9 h 19"/>
                <a:gd name="T52" fmla="*/ 20 w 20"/>
                <a:gd name="T53" fmla="*/ 9 h 19"/>
                <a:gd name="T54" fmla="*/ 10 w 20"/>
                <a:gd name="T55" fmla="*/ 19 h 19"/>
                <a:gd name="T56" fmla="*/ 0 w 20"/>
                <a:gd name="T57" fmla="*/ 9 h 19"/>
                <a:gd name="T58" fmla="*/ 10 w 20"/>
                <a:gd name="T59" fmla="*/ 0 h 19"/>
                <a:gd name="T60" fmla="*/ 20 w 20"/>
                <a:gd name="T61"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 h="19">
                  <a:moveTo>
                    <a:pt x="8" y="9"/>
                  </a:moveTo>
                  <a:cubicBezTo>
                    <a:pt x="9" y="9"/>
                    <a:pt x="9" y="9"/>
                    <a:pt x="9" y="9"/>
                  </a:cubicBezTo>
                  <a:cubicBezTo>
                    <a:pt x="10" y="9"/>
                    <a:pt x="11" y="8"/>
                    <a:pt x="11" y="7"/>
                  </a:cubicBezTo>
                  <a:cubicBezTo>
                    <a:pt x="11" y="7"/>
                    <a:pt x="11" y="6"/>
                    <a:pt x="9" y="6"/>
                  </a:cubicBezTo>
                  <a:cubicBezTo>
                    <a:pt x="9" y="6"/>
                    <a:pt x="8" y="6"/>
                    <a:pt x="8" y="6"/>
                  </a:cubicBezTo>
                  <a:lnTo>
                    <a:pt x="8" y="9"/>
                  </a:lnTo>
                  <a:close/>
                  <a:moveTo>
                    <a:pt x="8" y="14"/>
                  </a:moveTo>
                  <a:cubicBezTo>
                    <a:pt x="6" y="14"/>
                    <a:pt x="6" y="14"/>
                    <a:pt x="6" y="14"/>
                  </a:cubicBezTo>
                  <a:cubicBezTo>
                    <a:pt x="6" y="5"/>
                    <a:pt x="6" y="5"/>
                    <a:pt x="6" y="5"/>
                  </a:cubicBezTo>
                  <a:cubicBezTo>
                    <a:pt x="7" y="4"/>
                    <a:pt x="8" y="4"/>
                    <a:pt x="10" y="4"/>
                  </a:cubicBezTo>
                  <a:cubicBezTo>
                    <a:pt x="11" y="4"/>
                    <a:pt x="12" y="5"/>
                    <a:pt x="13" y="5"/>
                  </a:cubicBezTo>
                  <a:cubicBezTo>
                    <a:pt x="13" y="5"/>
                    <a:pt x="14" y="6"/>
                    <a:pt x="14" y="7"/>
                  </a:cubicBezTo>
                  <a:cubicBezTo>
                    <a:pt x="14" y="8"/>
                    <a:pt x="13" y="9"/>
                    <a:pt x="12" y="9"/>
                  </a:cubicBezTo>
                  <a:cubicBezTo>
                    <a:pt x="12" y="10"/>
                    <a:pt x="12" y="10"/>
                    <a:pt x="12" y="10"/>
                  </a:cubicBezTo>
                  <a:cubicBezTo>
                    <a:pt x="13" y="10"/>
                    <a:pt x="13" y="11"/>
                    <a:pt x="14" y="12"/>
                  </a:cubicBezTo>
                  <a:cubicBezTo>
                    <a:pt x="14" y="13"/>
                    <a:pt x="14" y="14"/>
                    <a:pt x="14" y="14"/>
                  </a:cubicBezTo>
                  <a:cubicBezTo>
                    <a:pt x="12" y="14"/>
                    <a:pt x="12" y="14"/>
                    <a:pt x="12" y="14"/>
                  </a:cubicBezTo>
                  <a:cubicBezTo>
                    <a:pt x="12" y="14"/>
                    <a:pt x="11" y="13"/>
                    <a:pt x="11" y="12"/>
                  </a:cubicBezTo>
                  <a:cubicBezTo>
                    <a:pt x="11" y="11"/>
                    <a:pt x="10" y="10"/>
                    <a:pt x="9" y="10"/>
                  </a:cubicBezTo>
                  <a:cubicBezTo>
                    <a:pt x="8" y="10"/>
                    <a:pt x="8" y="10"/>
                    <a:pt x="8" y="10"/>
                  </a:cubicBezTo>
                  <a:lnTo>
                    <a:pt x="8" y="14"/>
                  </a:lnTo>
                  <a:close/>
                  <a:moveTo>
                    <a:pt x="2" y="9"/>
                  </a:moveTo>
                  <a:cubicBezTo>
                    <a:pt x="2" y="14"/>
                    <a:pt x="5" y="17"/>
                    <a:pt x="10" y="17"/>
                  </a:cubicBezTo>
                  <a:cubicBezTo>
                    <a:pt x="14" y="17"/>
                    <a:pt x="17" y="14"/>
                    <a:pt x="17" y="9"/>
                  </a:cubicBezTo>
                  <a:cubicBezTo>
                    <a:pt x="17" y="5"/>
                    <a:pt x="14" y="2"/>
                    <a:pt x="10" y="2"/>
                  </a:cubicBezTo>
                  <a:cubicBezTo>
                    <a:pt x="5" y="2"/>
                    <a:pt x="2" y="5"/>
                    <a:pt x="2" y="9"/>
                  </a:cubicBezTo>
                  <a:moveTo>
                    <a:pt x="20" y="9"/>
                  </a:moveTo>
                  <a:cubicBezTo>
                    <a:pt x="20" y="15"/>
                    <a:pt x="15" y="19"/>
                    <a:pt x="10" y="19"/>
                  </a:cubicBezTo>
                  <a:cubicBezTo>
                    <a:pt x="4" y="19"/>
                    <a:pt x="0" y="15"/>
                    <a:pt x="0" y="9"/>
                  </a:cubicBezTo>
                  <a:cubicBezTo>
                    <a:pt x="0" y="4"/>
                    <a:pt x="4" y="0"/>
                    <a:pt x="10" y="0"/>
                  </a:cubicBezTo>
                  <a:cubicBezTo>
                    <a:pt x="15" y="0"/>
                    <a:pt x="20" y="4"/>
                    <a:pt x="20" y="9"/>
                  </a:cubicBezTo>
                </a:path>
              </a:pathLst>
            </a:custGeom>
            <a:solidFill>
              <a:srgbClr val="0A1B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grpSp>
      <p:sp>
        <p:nvSpPr>
          <p:cNvPr id="63" name="Freeform 36"/>
          <p:cNvSpPr>
            <a:spLocks/>
          </p:cNvSpPr>
          <p:nvPr/>
        </p:nvSpPr>
        <p:spPr bwMode="auto">
          <a:xfrm>
            <a:off x="2455307" y="843307"/>
            <a:ext cx="6292850" cy="625475"/>
          </a:xfrm>
          <a:custGeom>
            <a:avLst/>
            <a:gdLst>
              <a:gd name="T0" fmla="*/ 3964 w 3964"/>
              <a:gd name="T1" fmla="*/ 0 h 394"/>
              <a:gd name="T2" fmla="*/ 3956 w 3964"/>
              <a:gd name="T3" fmla="*/ 0 h 394"/>
              <a:gd name="T4" fmla="*/ 3956 w 3964"/>
              <a:gd name="T5" fmla="*/ 386 h 394"/>
              <a:gd name="T6" fmla="*/ 0 w 3964"/>
              <a:gd name="T7" fmla="*/ 386 h 394"/>
              <a:gd name="T8" fmla="*/ 0 w 3964"/>
              <a:gd name="T9" fmla="*/ 394 h 394"/>
              <a:gd name="T10" fmla="*/ 3964 w 3964"/>
              <a:gd name="T11" fmla="*/ 394 h 394"/>
              <a:gd name="T12" fmla="*/ 3964 w 3964"/>
              <a:gd name="T13" fmla="*/ 0 h 394"/>
            </a:gdLst>
            <a:ahLst/>
            <a:cxnLst>
              <a:cxn ang="0">
                <a:pos x="T0" y="T1"/>
              </a:cxn>
              <a:cxn ang="0">
                <a:pos x="T2" y="T3"/>
              </a:cxn>
              <a:cxn ang="0">
                <a:pos x="T4" y="T5"/>
              </a:cxn>
              <a:cxn ang="0">
                <a:pos x="T6" y="T7"/>
              </a:cxn>
              <a:cxn ang="0">
                <a:pos x="T8" y="T9"/>
              </a:cxn>
              <a:cxn ang="0">
                <a:pos x="T10" y="T11"/>
              </a:cxn>
              <a:cxn ang="0">
                <a:pos x="T12" y="T13"/>
              </a:cxn>
            </a:cxnLst>
            <a:rect l="0" t="0" r="r" b="b"/>
            <a:pathLst>
              <a:path w="3964" h="394">
                <a:moveTo>
                  <a:pt x="3964" y="0"/>
                </a:moveTo>
                <a:lnTo>
                  <a:pt x="3956" y="0"/>
                </a:lnTo>
                <a:lnTo>
                  <a:pt x="3956" y="386"/>
                </a:lnTo>
                <a:lnTo>
                  <a:pt x="0" y="386"/>
                </a:lnTo>
                <a:lnTo>
                  <a:pt x="0" y="394"/>
                </a:lnTo>
                <a:lnTo>
                  <a:pt x="3964" y="394"/>
                </a:lnTo>
                <a:lnTo>
                  <a:pt x="3964" y="0"/>
                </a:lnTo>
                <a:close/>
              </a:path>
            </a:pathLst>
          </a:custGeom>
          <a:solidFill>
            <a:srgbClr val="F97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grpSp>
        <p:nvGrpSpPr>
          <p:cNvPr id="26" name="Gruppieren 25"/>
          <p:cNvGrpSpPr/>
          <p:nvPr/>
        </p:nvGrpSpPr>
        <p:grpSpPr>
          <a:xfrm>
            <a:off x="4554355" y="6483946"/>
            <a:ext cx="4685027" cy="180000"/>
            <a:chOff x="4554355" y="5910205"/>
            <a:chExt cx="4685027" cy="180000"/>
          </a:xfrm>
        </p:grpSpPr>
        <p:sp>
          <p:nvSpPr>
            <p:cNvPr id="24" name="Datumsplatzhalter 3"/>
            <p:cNvSpPr txBox="1">
              <a:spLocks/>
            </p:cNvSpPr>
            <p:nvPr userDrawn="1"/>
          </p:nvSpPr>
          <p:spPr>
            <a:xfrm>
              <a:off x="4554355" y="5910205"/>
              <a:ext cx="3977603" cy="180000"/>
            </a:xfrm>
            <a:prstGeom prst="rect">
              <a:avLst/>
            </a:prstGeom>
          </p:spPr>
          <p:txBody>
            <a:bodyPr vert="horz" lIns="0" tIns="0" rIns="0" bIns="0" rtlCol="0" anchor="ctr"/>
            <a:lstStyle>
              <a:lvl1pPr algn="r">
                <a:defRPr sz="700" b="1">
                  <a:solidFill>
                    <a:schemeClr val="bg2"/>
                  </a:solidFill>
                </a:defRPr>
              </a:lvl1pPr>
            </a:lstStyle>
            <a:p>
              <a:pPr>
                <a:defRPr/>
              </a:pPr>
              <a:r>
                <a:rPr lang="de-DE" dirty="0" smtClean="0">
                  <a:solidFill>
                    <a:srgbClr val="091351"/>
                  </a:solidFill>
                </a:rPr>
                <a:t>Dicks, Dr. Füßler, Dr. Lehmann, Schulze | GS1 Technologien | GS1 Germany GmbH</a:t>
              </a:r>
              <a:endParaRPr lang="de-DE" dirty="0">
                <a:solidFill>
                  <a:srgbClr val="091351"/>
                </a:solidFill>
              </a:endParaRPr>
            </a:p>
          </p:txBody>
        </p:sp>
        <p:sp>
          <p:nvSpPr>
            <p:cNvPr id="25" name="Foliennummernplatzhalter 33"/>
            <p:cNvSpPr txBox="1">
              <a:spLocks/>
            </p:cNvSpPr>
            <p:nvPr userDrawn="1"/>
          </p:nvSpPr>
          <p:spPr>
            <a:xfrm>
              <a:off x="8548248" y="5910205"/>
              <a:ext cx="691134" cy="180000"/>
            </a:xfrm>
            <a:prstGeom prst="rect">
              <a:avLst/>
            </a:prstGeom>
          </p:spPr>
          <p:txBody>
            <a:bodyPr vert="horz" lIns="0" tIns="45720" rIns="0" bIns="45720" rtlCol="0" anchor="ctr"/>
            <a:lstStyle>
              <a:lvl1pPr marL="0" algn="l" defTabSz="914400" rtl="0" eaLnBrk="1" latinLnBrk="0" hangingPunct="1">
                <a:defRPr lang="de-DE" sz="700" b="1" kern="1200" smtClean="0">
                  <a:solidFill>
                    <a:schemeClr val="bg2"/>
                  </a:solidFill>
                  <a:latin typeface="+mn-lt"/>
                  <a:ea typeface="+mn-ea"/>
                  <a:cs typeface="+mn-cs"/>
                </a:defRPr>
              </a:lvl1pPr>
            </a:lstStyle>
            <a:p>
              <a:pPr>
                <a:defRPr/>
              </a:pPr>
              <a:r>
                <a:rPr>
                  <a:solidFill>
                    <a:srgbClr val="091351"/>
                  </a:solidFill>
                </a:rPr>
                <a:t> | </a:t>
              </a:r>
              <a:fld id="{A5D80297-77FD-4928-B848-F7547215215C}" type="slidenum">
                <a:rPr>
                  <a:solidFill>
                    <a:srgbClr val="091351"/>
                  </a:solidFill>
                </a:rPr>
                <a:pPr>
                  <a:defRPr/>
                </a:pPr>
                <a:t>‹#›</a:t>
              </a:fld>
              <a:endParaRPr dirty="0">
                <a:solidFill>
                  <a:srgbClr val="091351"/>
                </a:solidFill>
              </a:endParaRPr>
            </a:p>
          </p:txBody>
        </p:sp>
      </p:grpSp>
    </p:spTree>
    <p:extLst>
      <p:ext uri="{BB962C8B-B14F-4D97-AF65-F5344CB8AC3E}">
        <p14:creationId xmlns:p14="http://schemas.microsoft.com/office/powerpoint/2010/main" val="62192934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Lst>
  <p:timing>
    <p:tnLst>
      <p:par>
        <p:cTn id="1" dur="indefinite" restart="never" nodeType="tmRoot"/>
      </p:par>
    </p:tnLst>
  </p:timing>
  <p:hf hdr="0" ftr="0"/>
  <p:txStyles>
    <p:titleStyle>
      <a:lvl1pPr algn="r" defTabSz="914400" rtl="0" eaLnBrk="1" latinLnBrk="0" hangingPunct="1">
        <a:lnSpc>
          <a:spcPct val="120000"/>
        </a:lnSpc>
        <a:spcBef>
          <a:spcPct val="0"/>
        </a:spcBef>
        <a:buNone/>
        <a:defRPr sz="3200" b="1" kern="1200" baseline="0">
          <a:solidFill>
            <a:schemeClr val="bg2"/>
          </a:solidFill>
          <a:latin typeface="+mj-lt"/>
          <a:ea typeface="+mj-ea"/>
          <a:cs typeface="+mj-cs"/>
        </a:defRPr>
      </a:lvl1pPr>
    </p:titleStyle>
    <p:bodyStyle>
      <a:lvl1pPr marL="234950" indent="-234950" algn="l" defTabSz="914400" rtl="0" eaLnBrk="1" latinLnBrk="0" hangingPunct="1">
        <a:lnSpc>
          <a:spcPct val="120000"/>
        </a:lnSpc>
        <a:spcBef>
          <a:spcPts val="1300"/>
        </a:spcBef>
        <a:buClr>
          <a:schemeClr val="tx2"/>
        </a:buClr>
        <a:buFont typeface="Arial" pitchFamily="34" charset="0"/>
        <a:buChar char="•"/>
        <a:defRPr sz="2000" kern="1200">
          <a:solidFill>
            <a:schemeClr val="bg2"/>
          </a:solidFill>
          <a:latin typeface="+mn-lt"/>
          <a:ea typeface="+mn-ea"/>
          <a:cs typeface="+mn-cs"/>
        </a:defRPr>
      </a:lvl1pPr>
      <a:lvl2pPr marL="468000" indent="-234000" algn="l" defTabSz="914400" rtl="0" eaLnBrk="1" latinLnBrk="0" hangingPunct="1">
        <a:lnSpc>
          <a:spcPct val="120000"/>
        </a:lnSpc>
        <a:spcBef>
          <a:spcPts val="1050"/>
        </a:spcBef>
        <a:buClr>
          <a:schemeClr val="tx2"/>
        </a:buClr>
        <a:buFont typeface="Arial" pitchFamily="34" charset="0"/>
        <a:buChar char="•"/>
        <a:defRPr sz="1600" kern="1200">
          <a:solidFill>
            <a:schemeClr val="bg2"/>
          </a:solidFill>
          <a:latin typeface="+mn-lt"/>
          <a:ea typeface="+mn-ea"/>
          <a:cs typeface="+mn-cs"/>
        </a:defRPr>
      </a:lvl2pPr>
      <a:lvl3pPr marL="627063" indent="-177800" algn="l" defTabSz="914400" rtl="0" eaLnBrk="1" latinLnBrk="0" hangingPunct="1">
        <a:lnSpc>
          <a:spcPct val="120000"/>
        </a:lnSpc>
        <a:spcBef>
          <a:spcPts val="800"/>
        </a:spcBef>
        <a:buClr>
          <a:schemeClr val="tx2"/>
        </a:buClr>
        <a:buFont typeface="Arial" pitchFamily="34" charset="0"/>
        <a:buChar char="•"/>
        <a:defRPr sz="1200" kern="1200">
          <a:solidFill>
            <a:schemeClr val="bg2"/>
          </a:solidFill>
          <a:latin typeface="+mn-lt"/>
          <a:ea typeface="+mn-ea"/>
          <a:cs typeface="+mn-cs"/>
        </a:defRPr>
      </a:lvl3pPr>
      <a:lvl4pPr marL="804863" indent="-176213" algn="l" defTabSz="914400" rtl="0" eaLnBrk="1" latinLnBrk="0" hangingPunct="1">
        <a:lnSpc>
          <a:spcPct val="120000"/>
        </a:lnSpc>
        <a:spcBef>
          <a:spcPts val="800"/>
        </a:spcBef>
        <a:buClr>
          <a:schemeClr val="tx2"/>
        </a:buClr>
        <a:buFont typeface="Arial" pitchFamily="34" charset="0"/>
        <a:buChar char="•"/>
        <a:defRPr sz="1200" kern="1200" baseline="0">
          <a:solidFill>
            <a:schemeClr val="bg2"/>
          </a:solidFill>
          <a:latin typeface="+mn-lt"/>
          <a:ea typeface="+mn-ea"/>
          <a:cs typeface="+mn-cs"/>
        </a:defRPr>
      </a:lvl4pPr>
      <a:lvl5pPr marL="981075" indent="-176213" algn="l" defTabSz="914400" rtl="0" eaLnBrk="1" latinLnBrk="0" hangingPunct="1">
        <a:lnSpc>
          <a:spcPct val="120000"/>
        </a:lnSpc>
        <a:spcBef>
          <a:spcPts val="800"/>
        </a:spcBef>
        <a:buClr>
          <a:schemeClr val="tx2"/>
        </a:buClr>
        <a:buFont typeface="Arial" pitchFamily="34" charset="0"/>
        <a:buChar char="•"/>
        <a:defRPr sz="1200" kern="1200" baseline="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2" descr="GS1us Text 13"/>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0" y="5473700"/>
            <a:ext cx="9144000"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9"/>
          <p:cNvSpPr>
            <a:spLocks noGrp="1" noChangeArrowheads="1"/>
          </p:cNvSpPr>
          <p:nvPr>
            <p:ph type="title"/>
          </p:nvPr>
        </p:nvSpPr>
        <p:spPr bwMode="auto">
          <a:xfrm>
            <a:off x="1809750" y="384392"/>
            <a:ext cx="6877050" cy="935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endParaRPr lang="fr-FR" dirty="0"/>
          </a:p>
        </p:txBody>
      </p:sp>
      <p:sp>
        <p:nvSpPr>
          <p:cNvPr id="1035" name="Text Box 11"/>
          <p:cNvSpPr txBox="1">
            <a:spLocks noChangeArrowheads="1"/>
          </p:cNvSpPr>
          <p:nvPr/>
        </p:nvSpPr>
        <p:spPr bwMode="auto">
          <a:xfrm>
            <a:off x="0" y="6629400"/>
            <a:ext cx="2219325" cy="228600"/>
          </a:xfrm>
          <a:prstGeom prst="rect">
            <a:avLst/>
          </a:prstGeom>
          <a:noFill/>
          <a:ln w="9525">
            <a:noFill/>
            <a:miter lim="800000"/>
            <a:headEnd/>
            <a:tailEnd/>
          </a:ln>
          <a:effectLst/>
        </p:spPr>
        <p:txBody>
          <a:bodyPr>
            <a:spAutoFit/>
          </a:bodyPr>
          <a:lstStyle>
            <a:lvl1pPr eaLnBrk="0" hangingPunct="0">
              <a:defRPr>
                <a:solidFill>
                  <a:srgbClr val="002C6C"/>
                </a:solidFill>
                <a:latin typeface="Arial" charset="0"/>
                <a:ea typeface="ＭＳ Ｐゴシック" charset="0"/>
              </a:defRPr>
            </a:lvl1pPr>
            <a:lvl2pPr marL="742950" indent="-285750" eaLnBrk="0" hangingPunct="0">
              <a:defRPr>
                <a:solidFill>
                  <a:srgbClr val="002C6C"/>
                </a:solidFill>
                <a:latin typeface="Arial" charset="0"/>
                <a:ea typeface="ＭＳ Ｐゴシック" charset="0"/>
              </a:defRPr>
            </a:lvl2pPr>
            <a:lvl3pPr marL="1143000" indent="-228600" eaLnBrk="0" hangingPunct="0">
              <a:defRPr>
                <a:solidFill>
                  <a:srgbClr val="002C6C"/>
                </a:solidFill>
                <a:latin typeface="Arial" charset="0"/>
                <a:ea typeface="ＭＳ Ｐゴシック" charset="0"/>
              </a:defRPr>
            </a:lvl3pPr>
            <a:lvl4pPr marL="1600200" indent="-228600" eaLnBrk="0" hangingPunct="0">
              <a:defRPr>
                <a:solidFill>
                  <a:srgbClr val="002C6C"/>
                </a:solidFill>
                <a:latin typeface="Arial" charset="0"/>
                <a:ea typeface="ＭＳ Ｐゴシック" charset="0"/>
              </a:defRPr>
            </a:lvl4pPr>
            <a:lvl5pPr marL="2057400" indent="-228600" eaLnBrk="0" hangingPunct="0">
              <a:defRPr>
                <a:solidFill>
                  <a:srgbClr val="002C6C"/>
                </a:solidFill>
                <a:latin typeface="Arial" charset="0"/>
                <a:ea typeface="ＭＳ Ｐゴシック" charset="0"/>
              </a:defRPr>
            </a:lvl5pPr>
            <a:lvl6pPr marL="2514600" indent="-228600" eaLnBrk="0" fontAlgn="base" hangingPunct="0">
              <a:spcBef>
                <a:spcPct val="20000"/>
              </a:spcBef>
              <a:spcAft>
                <a:spcPct val="0"/>
              </a:spcAft>
              <a:defRPr>
                <a:solidFill>
                  <a:srgbClr val="002C6C"/>
                </a:solidFill>
                <a:latin typeface="Arial" charset="0"/>
                <a:ea typeface="ＭＳ Ｐゴシック" charset="0"/>
              </a:defRPr>
            </a:lvl6pPr>
            <a:lvl7pPr marL="2971800" indent="-228600" eaLnBrk="0" fontAlgn="base" hangingPunct="0">
              <a:spcBef>
                <a:spcPct val="20000"/>
              </a:spcBef>
              <a:spcAft>
                <a:spcPct val="0"/>
              </a:spcAft>
              <a:defRPr>
                <a:solidFill>
                  <a:srgbClr val="002C6C"/>
                </a:solidFill>
                <a:latin typeface="Arial" charset="0"/>
                <a:ea typeface="ＭＳ Ｐゴシック" charset="0"/>
              </a:defRPr>
            </a:lvl7pPr>
            <a:lvl8pPr marL="3429000" indent="-228600" eaLnBrk="0" fontAlgn="base" hangingPunct="0">
              <a:spcBef>
                <a:spcPct val="20000"/>
              </a:spcBef>
              <a:spcAft>
                <a:spcPct val="0"/>
              </a:spcAft>
              <a:defRPr>
                <a:solidFill>
                  <a:srgbClr val="002C6C"/>
                </a:solidFill>
                <a:latin typeface="Arial" charset="0"/>
                <a:ea typeface="ＭＳ Ｐゴシック" charset="0"/>
              </a:defRPr>
            </a:lvl8pPr>
            <a:lvl9pPr marL="3886200" indent="-228600" eaLnBrk="0" fontAlgn="base" hangingPunct="0">
              <a:spcBef>
                <a:spcPct val="20000"/>
              </a:spcBef>
              <a:spcAft>
                <a:spcPct val="0"/>
              </a:spcAft>
              <a:defRPr>
                <a:solidFill>
                  <a:srgbClr val="002C6C"/>
                </a:solidFill>
                <a:latin typeface="Arial" charset="0"/>
                <a:ea typeface="ＭＳ Ｐゴシック" charset="0"/>
              </a:defRPr>
            </a:lvl9pPr>
          </a:lstStyle>
          <a:p>
            <a:pPr fontAlgn="base">
              <a:spcBef>
                <a:spcPct val="50000"/>
              </a:spcBef>
              <a:spcAft>
                <a:spcPct val="0"/>
              </a:spcAft>
            </a:pPr>
            <a:r>
              <a:rPr lang="fr-FR" sz="900" dirty="0"/>
              <a:t>© </a:t>
            </a:r>
            <a:r>
              <a:rPr lang="fr-FR" sz="900" dirty="0" smtClean="0"/>
              <a:t>2013 </a:t>
            </a:r>
            <a:r>
              <a:rPr lang="fr-FR" sz="900" dirty="0"/>
              <a:t>GS1</a:t>
            </a:r>
          </a:p>
        </p:txBody>
      </p:sp>
      <p:sp>
        <p:nvSpPr>
          <p:cNvPr id="1036" name="Rectangle 12"/>
          <p:cNvSpPr>
            <a:spLocks noGrp="1" noChangeArrowheads="1"/>
          </p:cNvSpPr>
          <p:nvPr>
            <p:ph type="sldNum" sz="quarter" idx="4"/>
          </p:nvPr>
        </p:nvSpPr>
        <p:spPr bwMode="auto">
          <a:xfrm>
            <a:off x="8229600" y="6534150"/>
            <a:ext cx="9144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900">
                <a:solidFill>
                  <a:schemeClr val="tx1"/>
                </a:solidFill>
              </a:defRPr>
            </a:lvl1pPr>
          </a:lstStyle>
          <a:p>
            <a:pPr fontAlgn="base">
              <a:spcAft>
                <a:spcPct val="0"/>
              </a:spcAft>
              <a:defRPr/>
            </a:pPr>
            <a:fld id="{C30ECA6F-7593-42C3-BF2F-9C121F7F9F1C}" type="slidenum">
              <a:rPr lang="en-US" smtClean="0">
                <a:solidFill>
                  <a:srgbClr val="002C6C"/>
                </a:solidFill>
              </a:rPr>
              <a:pPr fontAlgn="base">
                <a:spcAft>
                  <a:spcPct val="0"/>
                </a:spcAft>
                <a:defRPr/>
              </a:pPr>
              <a:t>‹#›</a:t>
            </a:fld>
            <a:endParaRPr lang="en-US" dirty="0">
              <a:solidFill>
                <a:srgbClr val="002C6C"/>
              </a:solidFill>
            </a:endParaRPr>
          </a:p>
        </p:txBody>
      </p:sp>
      <p:sp>
        <p:nvSpPr>
          <p:cNvPr id="2" name="Text Placeholder 1"/>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BE" dirty="0" smtClean="0"/>
              <a:t>Click to edit Master text styles</a:t>
            </a:r>
          </a:p>
          <a:p>
            <a:pPr lvl="1"/>
            <a:r>
              <a:rPr lang="nl-BE" dirty="0" smtClean="0"/>
              <a:t>Second level</a:t>
            </a:r>
          </a:p>
          <a:p>
            <a:pPr lvl="2"/>
            <a:r>
              <a:rPr lang="nl-BE" dirty="0" smtClean="0"/>
              <a:t>Third level</a:t>
            </a:r>
          </a:p>
          <a:p>
            <a:pPr lvl="3"/>
            <a:r>
              <a:rPr lang="nl-BE" dirty="0" smtClean="0"/>
              <a:t>Fourth level</a:t>
            </a:r>
          </a:p>
        </p:txBody>
      </p:sp>
      <p:pic>
        <p:nvPicPr>
          <p:cNvPr id="10" name="Content Placeholder 1"/>
          <p:cNvPicPr>
            <a:picLocks noChangeAspect="1"/>
          </p:cNvPicPr>
          <p:nvPr/>
        </p:nvPicPr>
        <p:blipFill>
          <a:blip r:embed="rId14" cstate="email">
            <a:extLst>
              <a:ext uri="{BEBA8EAE-BF5A-486C-A8C5-ECC9F3942E4B}">
                <a14:imgProps xmlns:a14="http://schemas.microsoft.com/office/drawing/2010/main">
                  <a14:imgLayer r:embed="rId15">
                    <a14:imgEffect>
                      <a14:sharpenSoften amount="1000"/>
                    </a14:imgEffect>
                  </a14:imgLayer>
                </a14:imgProps>
              </a:ext>
              <a:ext uri="{28A0092B-C50C-407E-A947-70E740481C1C}">
                <a14:useLocalDpi xmlns:a14="http://schemas.microsoft.com/office/drawing/2010/main"/>
              </a:ext>
            </a:extLst>
          </a:blip>
          <a:stretch>
            <a:fillRect/>
          </a:stretch>
        </p:blipFill>
        <p:spPr>
          <a:xfrm>
            <a:off x="524397" y="456966"/>
            <a:ext cx="846312" cy="753770"/>
          </a:xfrm>
          <a:prstGeom prst="rect">
            <a:avLst/>
          </a:prstGeom>
        </p:spPr>
      </p:pic>
    </p:spTree>
    <p:extLst>
      <p:ext uri="{BB962C8B-B14F-4D97-AF65-F5344CB8AC3E}">
        <p14:creationId xmlns:p14="http://schemas.microsoft.com/office/powerpoint/2010/main" val="3967584089"/>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37" r:id="rId10"/>
    <p:sldLayoutId id="2147483783" r:id="rId11"/>
  </p:sldLayoutIdLst>
  <p:timing>
    <p:tnLst>
      <p:par>
        <p:cTn id="1" dur="indefinite" restart="never" nodeType="tmRoot"/>
      </p:par>
    </p:tnLst>
  </p:timing>
  <p:hf hdr="0" ftr="0" dt="0"/>
  <p:txStyles>
    <p:titleStyle>
      <a:lvl1pPr algn="l" rtl="0" eaLnBrk="1" fontAlgn="base" hangingPunct="1">
        <a:spcBef>
          <a:spcPct val="0"/>
        </a:spcBef>
        <a:spcAft>
          <a:spcPct val="0"/>
        </a:spcAft>
        <a:defRPr sz="3000" b="1" baseline="0">
          <a:solidFill>
            <a:srgbClr val="002C6C"/>
          </a:solidFill>
          <a:latin typeface="+mj-lt"/>
          <a:ea typeface="ＭＳ Ｐゴシック" charset="0"/>
          <a:cs typeface="+mj-cs"/>
        </a:defRPr>
      </a:lvl1pPr>
      <a:lvl2pPr algn="l" rtl="0" eaLnBrk="1" fontAlgn="base" hangingPunct="1">
        <a:spcBef>
          <a:spcPct val="0"/>
        </a:spcBef>
        <a:spcAft>
          <a:spcPct val="0"/>
        </a:spcAft>
        <a:defRPr sz="3000" b="1">
          <a:solidFill>
            <a:srgbClr val="002C6C"/>
          </a:solidFill>
          <a:latin typeface="Arial" charset="0"/>
          <a:ea typeface="ＭＳ Ｐゴシック" charset="0"/>
        </a:defRPr>
      </a:lvl2pPr>
      <a:lvl3pPr algn="l" rtl="0" eaLnBrk="1" fontAlgn="base" hangingPunct="1">
        <a:spcBef>
          <a:spcPct val="0"/>
        </a:spcBef>
        <a:spcAft>
          <a:spcPct val="0"/>
        </a:spcAft>
        <a:defRPr sz="3000" b="1">
          <a:solidFill>
            <a:srgbClr val="002C6C"/>
          </a:solidFill>
          <a:latin typeface="Arial" charset="0"/>
          <a:ea typeface="ＭＳ Ｐゴシック" charset="0"/>
        </a:defRPr>
      </a:lvl3pPr>
      <a:lvl4pPr algn="l" rtl="0" eaLnBrk="1" fontAlgn="base" hangingPunct="1">
        <a:spcBef>
          <a:spcPct val="0"/>
        </a:spcBef>
        <a:spcAft>
          <a:spcPct val="0"/>
        </a:spcAft>
        <a:defRPr sz="3000" b="1">
          <a:solidFill>
            <a:srgbClr val="002C6C"/>
          </a:solidFill>
          <a:latin typeface="Arial" charset="0"/>
          <a:ea typeface="ＭＳ Ｐゴシック" charset="0"/>
        </a:defRPr>
      </a:lvl4pPr>
      <a:lvl5pPr algn="l" rtl="0" eaLnBrk="1" fontAlgn="base" hangingPunct="1">
        <a:spcBef>
          <a:spcPct val="0"/>
        </a:spcBef>
        <a:spcAft>
          <a:spcPct val="0"/>
        </a:spcAft>
        <a:defRPr sz="3000" b="1">
          <a:solidFill>
            <a:srgbClr val="002C6C"/>
          </a:solidFill>
          <a:latin typeface="Arial" charset="0"/>
          <a:ea typeface="ＭＳ Ｐゴシック" charset="0"/>
        </a:defRPr>
      </a:lvl5pPr>
      <a:lvl6pPr marL="457200" algn="l" rtl="0" eaLnBrk="1" fontAlgn="base" hangingPunct="1">
        <a:spcBef>
          <a:spcPct val="0"/>
        </a:spcBef>
        <a:spcAft>
          <a:spcPct val="0"/>
        </a:spcAft>
        <a:defRPr sz="3000" b="1">
          <a:solidFill>
            <a:srgbClr val="002C6C"/>
          </a:solidFill>
          <a:latin typeface="Arial" charset="0"/>
        </a:defRPr>
      </a:lvl6pPr>
      <a:lvl7pPr marL="914400" algn="l" rtl="0" eaLnBrk="1" fontAlgn="base" hangingPunct="1">
        <a:spcBef>
          <a:spcPct val="0"/>
        </a:spcBef>
        <a:spcAft>
          <a:spcPct val="0"/>
        </a:spcAft>
        <a:defRPr sz="3000" b="1">
          <a:solidFill>
            <a:srgbClr val="002C6C"/>
          </a:solidFill>
          <a:latin typeface="Arial" charset="0"/>
        </a:defRPr>
      </a:lvl7pPr>
      <a:lvl8pPr marL="1371600" algn="l" rtl="0" eaLnBrk="1" fontAlgn="base" hangingPunct="1">
        <a:spcBef>
          <a:spcPct val="0"/>
        </a:spcBef>
        <a:spcAft>
          <a:spcPct val="0"/>
        </a:spcAft>
        <a:defRPr sz="3000" b="1">
          <a:solidFill>
            <a:srgbClr val="002C6C"/>
          </a:solidFill>
          <a:latin typeface="Arial" charset="0"/>
        </a:defRPr>
      </a:lvl8pPr>
      <a:lvl9pPr marL="1828800" algn="l" rtl="0" eaLnBrk="1" fontAlgn="base" hangingPunct="1">
        <a:spcBef>
          <a:spcPct val="0"/>
        </a:spcBef>
        <a:spcAft>
          <a:spcPct val="0"/>
        </a:spcAft>
        <a:defRPr sz="3000" b="1">
          <a:solidFill>
            <a:srgbClr val="002C6C"/>
          </a:solidFill>
          <a:latin typeface="Arial" charset="0"/>
        </a:defRPr>
      </a:lvl9pPr>
    </p:titleStyle>
    <p:bodyStyle>
      <a:lvl1pPr marL="342900" indent="-342900" algn="l" rtl="0" eaLnBrk="1" fontAlgn="base" hangingPunct="1">
        <a:spcBef>
          <a:spcPct val="20000"/>
        </a:spcBef>
        <a:spcAft>
          <a:spcPct val="0"/>
        </a:spcAft>
        <a:buClr>
          <a:srgbClr val="F26334"/>
        </a:buClr>
        <a:buFont typeface="Arial"/>
        <a:buChar char="•"/>
        <a:defRPr sz="2400">
          <a:solidFill>
            <a:srgbClr val="002C6C"/>
          </a:solidFill>
          <a:latin typeface="+mn-lt"/>
          <a:ea typeface="ＭＳ Ｐゴシック" charset="0"/>
          <a:cs typeface="+mn-cs"/>
        </a:defRPr>
      </a:lvl1pPr>
      <a:lvl2pPr marL="742950" indent="-285750" algn="l" rtl="0" eaLnBrk="1" fontAlgn="base" hangingPunct="1">
        <a:spcBef>
          <a:spcPct val="20000"/>
        </a:spcBef>
        <a:spcAft>
          <a:spcPct val="0"/>
        </a:spcAft>
        <a:buClr>
          <a:srgbClr val="F26334"/>
        </a:buClr>
        <a:buChar char="•"/>
        <a:defRPr sz="2000">
          <a:solidFill>
            <a:srgbClr val="002C6C"/>
          </a:solidFill>
          <a:latin typeface="+mn-lt"/>
          <a:ea typeface="ＭＳ Ｐゴシック" charset="0"/>
        </a:defRPr>
      </a:lvl2pPr>
      <a:lvl3pPr marL="1143000" indent="-228600" algn="l" rtl="0" eaLnBrk="1" fontAlgn="base" hangingPunct="1">
        <a:spcBef>
          <a:spcPct val="20000"/>
        </a:spcBef>
        <a:spcAft>
          <a:spcPct val="0"/>
        </a:spcAft>
        <a:buClr>
          <a:srgbClr val="F26334"/>
        </a:buClr>
        <a:buFont typeface="Arial" charset="0"/>
        <a:buChar char="–"/>
        <a:defRPr>
          <a:solidFill>
            <a:srgbClr val="002C6C"/>
          </a:solidFill>
          <a:latin typeface="+mn-lt"/>
          <a:ea typeface="ＭＳ Ｐゴシック" charset="0"/>
        </a:defRPr>
      </a:lvl3pPr>
      <a:lvl4pPr marL="1600200" indent="-228600" algn="l" rtl="0" eaLnBrk="1" fontAlgn="base" hangingPunct="1">
        <a:spcBef>
          <a:spcPct val="20000"/>
        </a:spcBef>
        <a:spcAft>
          <a:spcPct val="0"/>
        </a:spcAft>
        <a:buChar char="–"/>
        <a:defRPr sz="1600">
          <a:solidFill>
            <a:srgbClr val="002C6C"/>
          </a:solidFill>
          <a:latin typeface="+mn-lt"/>
          <a:ea typeface="ＭＳ Ｐゴシック" charset="0"/>
        </a:defRPr>
      </a:lvl4pPr>
      <a:lvl5pPr marL="2057400" indent="-228600" algn="l" rtl="0" eaLnBrk="1" fontAlgn="base" hangingPunct="1">
        <a:spcBef>
          <a:spcPct val="20000"/>
        </a:spcBef>
        <a:spcAft>
          <a:spcPct val="0"/>
        </a:spcAft>
        <a:buChar char="»"/>
        <a:defRPr sz="1600">
          <a:solidFill>
            <a:schemeClr val="tx1"/>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McK 2. Slide Title"/>
          <p:cNvSpPr>
            <a:spLocks noGrp="1" noChangeArrowheads="1"/>
          </p:cNvSpPr>
          <p:nvPr>
            <p:ph type="title"/>
            <p:custDataLst>
              <p:tags r:id="rId4"/>
            </p:custDataLst>
          </p:nvPr>
        </p:nvSpPr>
        <p:spPr bwMode="auto">
          <a:xfrm>
            <a:off x="121518" y="234864"/>
            <a:ext cx="8794113" cy="41549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smtClean="0"/>
              <a:t>Click to edit Master title style</a:t>
            </a:r>
          </a:p>
        </p:txBody>
      </p:sp>
      <p:sp>
        <p:nvSpPr>
          <p:cNvPr id="1027" name="Rectangle 286"/>
          <p:cNvSpPr>
            <a:spLocks noGrp="1" noChangeArrowheads="1"/>
          </p:cNvSpPr>
          <p:nvPr>
            <p:ph type="body" idx="1"/>
            <p:custDataLst>
              <p:tags r:id="rId5"/>
            </p:custDataLst>
          </p:nvPr>
        </p:nvSpPr>
        <p:spPr bwMode="auto">
          <a:xfrm>
            <a:off x="1482160" y="1990667"/>
            <a:ext cx="4389768" cy="124720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 name="Slide Number Placeholder 1"/>
          <p:cNvSpPr>
            <a:spLocks noGrp="1"/>
          </p:cNvSpPr>
          <p:nvPr>
            <p:ph type="sldNum" sz="quarter" idx="4"/>
            <p:custDataLst>
              <p:tags r:id="rId6"/>
            </p:custDataLst>
          </p:nvPr>
        </p:nvSpPr>
        <p:spPr bwMode="auto">
          <a:xfrm>
            <a:off x="8716391" y="6576193"/>
            <a:ext cx="217059" cy="158735"/>
          </a:xfrm>
          <a:prstGeom prst="rect">
            <a:avLst/>
          </a:prstGeom>
          <a:extLst/>
        </p:spPr>
        <p:txBody>
          <a:bodyPr vert="horz" wrap="none" lIns="0" tIns="0" rIns="0" bIns="0" numCol="1" anchor="ctr" anchorCtr="0" compatLnSpc="1">
            <a:prstTxWarp prst="textNoShape">
              <a:avLst/>
            </a:prstTxWarp>
            <a:noAutofit/>
          </a:bodyPr>
          <a:lstStyle>
            <a:lvl1pPr>
              <a:defRPr sz="1000" b="0">
                <a:solidFill>
                  <a:srgbClr val="4D4D4D"/>
                </a:solidFill>
              </a:defRPr>
            </a:lvl1pPr>
          </a:lstStyle>
          <a:p>
            <a:pPr fontAlgn="base">
              <a:spcBef>
                <a:spcPct val="0"/>
              </a:spcBef>
              <a:spcAft>
                <a:spcPct val="0"/>
              </a:spcAft>
              <a:defRPr/>
            </a:pPr>
            <a:fld id="{633B2D56-9CF9-4DD3-96AE-507F92DC2E0F}" type="slidenum">
              <a:rPr lang="en-US">
                <a:latin typeface="Arial" charset="0"/>
                <a:ea typeface="ＭＳ Ｐゴシック" charset="0"/>
                <a:cs typeface="Arial" charset="0"/>
              </a:rPr>
              <a:pPr fontAlgn="base">
                <a:spcBef>
                  <a:spcPct val="0"/>
                </a:spcBef>
                <a:spcAft>
                  <a:spcPct val="0"/>
                </a:spcAft>
                <a:defRPr/>
              </a:pPr>
              <a:t>‹#›</a:t>
            </a:fld>
            <a:endParaRPr lang="en-US" dirty="0">
              <a:latin typeface="Arial" charset="0"/>
              <a:ea typeface="ＭＳ Ｐゴシック" charset="0"/>
              <a:cs typeface="Arial" charset="0"/>
            </a:endParaRPr>
          </a:p>
        </p:txBody>
      </p:sp>
    </p:spTree>
    <p:extLst>
      <p:ext uri="{BB962C8B-B14F-4D97-AF65-F5344CB8AC3E}">
        <p14:creationId xmlns:p14="http://schemas.microsoft.com/office/powerpoint/2010/main" val="1694338472"/>
      </p:ext>
    </p:extLst>
  </p:cSld>
  <p:clrMap bg1="lt1" tx1="dk1" bg2="lt2" tx2="dk2" accent1="accent1" accent2="accent2" accent3="accent3" accent4="accent4" accent5="accent5" accent6="accent6" hlink="hlink" folHlink="folHlink"/>
  <p:sldLayoutIdLst>
    <p:sldLayoutId id="2147483741" r:id="rId1"/>
    <p:sldLayoutId id="2147483742" r:id="rId2"/>
  </p:sldLayoutIdLst>
  <p:hf hdr="0" ftr="0" dt="0"/>
  <p:txStyles>
    <p:titleStyle>
      <a:lvl1pPr algn="l" defTabSz="910817" rtl="0" eaLnBrk="0" fontAlgn="base" hangingPunct="0">
        <a:spcBef>
          <a:spcPct val="0"/>
        </a:spcBef>
        <a:spcAft>
          <a:spcPct val="0"/>
        </a:spcAft>
        <a:defRPr sz="2700">
          <a:solidFill>
            <a:schemeClr val="folHlink"/>
          </a:solidFill>
          <a:latin typeface="+mj-lt"/>
          <a:ea typeface="+mj-ea"/>
          <a:cs typeface="+mj-cs"/>
        </a:defRPr>
      </a:lvl1pPr>
      <a:lvl2pPr algn="l" defTabSz="910817" rtl="0" eaLnBrk="0" fontAlgn="base" hangingPunct="0">
        <a:spcBef>
          <a:spcPct val="0"/>
        </a:spcBef>
        <a:spcAft>
          <a:spcPct val="0"/>
        </a:spcAft>
        <a:defRPr sz="2700">
          <a:solidFill>
            <a:schemeClr val="folHlink"/>
          </a:solidFill>
          <a:latin typeface="Georgia" pitchFamily="18" charset="0"/>
        </a:defRPr>
      </a:lvl2pPr>
      <a:lvl3pPr algn="l" defTabSz="910817" rtl="0" eaLnBrk="0" fontAlgn="base" hangingPunct="0">
        <a:spcBef>
          <a:spcPct val="0"/>
        </a:spcBef>
        <a:spcAft>
          <a:spcPct val="0"/>
        </a:spcAft>
        <a:defRPr sz="2700">
          <a:solidFill>
            <a:schemeClr val="folHlink"/>
          </a:solidFill>
          <a:latin typeface="Georgia" pitchFamily="18" charset="0"/>
        </a:defRPr>
      </a:lvl3pPr>
      <a:lvl4pPr algn="l" defTabSz="910817" rtl="0" eaLnBrk="0" fontAlgn="base" hangingPunct="0">
        <a:spcBef>
          <a:spcPct val="0"/>
        </a:spcBef>
        <a:spcAft>
          <a:spcPct val="0"/>
        </a:spcAft>
        <a:defRPr sz="2700">
          <a:solidFill>
            <a:schemeClr val="folHlink"/>
          </a:solidFill>
          <a:latin typeface="Georgia" pitchFamily="18" charset="0"/>
        </a:defRPr>
      </a:lvl4pPr>
      <a:lvl5pPr algn="l" defTabSz="910817" rtl="0" eaLnBrk="0" fontAlgn="base" hangingPunct="0">
        <a:spcBef>
          <a:spcPct val="0"/>
        </a:spcBef>
        <a:spcAft>
          <a:spcPct val="0"/>
        </a:spcAft>
        <a:defRPr sz="2700">
          <a:solidFill>
            <a:schemeClr val="folHlink"/>
          </a:solidFill>
          <a:latin typeface="Georgia" pitchFamily="18" charset="0"/>
        </a:defRPr>
      </a:lvl5pPr>
      <a:lvl6pPr marL="465081" algn="l" defTabSz="910817" rtl="0" fontAlgn="base">
        <a:spcBef>
          <a:spcPct val="0"/>
        </a:spcBef>
        <a:spcAft>
          <a:spcPct val="0"/>
        </a:spcAft>
        <a:defRPr sz="1900" b="1">
          <a:solidFill>
            <a:schemeClr val="tx2"/>
          </a:solidFill>
          <a:latin typeface="Arial" pitchFamily="34" charset="0"/>
        </a:defRPr>
      </a:lvl6pPr>
      <a:lvl7pPr marL="930195" algn="l" defTabSz="910817" rtl="0" fontAlgn="base">
        <a:spcBef>
          <a:spcPct val="0"/>
        </a:spcBef>
        <a:spcAft>
          <a:spcPct val="0"/>
        </a:spcAft>
        <a:defRPr sz="1900" b="1">
          <a:solidFill>
            <a:schemeClr val="tx2"/>
          </a:solidFill>
          <a:latin typeface="Arial" pitchFamily="34" charset="0"/>
        </a:defRPr>
      </a:lvl7pPr>
      <a:lvl8pPr marL="1395297" algn="l" defTabSz="910817" rtl="0" fontAlgn="base">
        <a:spcBef>
          <a:spcPct val="0"/>
        </a:spcBef>
        <a:spcAft>
          <a:spcPct val="0"/>
        </a:spcAft>
        <a:defRPr sz="1900" b="1">
          <a:solidFill>
            <a:schemeClr val="tx2"/>
          </a:solidFill>
          <a:latin typeface="Arial" pitchFamily="34" charset="0"/>
        </a:defRPr>
      </a:lvl8pPr>
      <a:lvl9pPr marL="1860391" algn="l" defTabSz="910817" rtl="0" fontAlgn="base">
        <a:spcBef>
          <a:spcPct val="0"/>
        </a:spcBef>
        <a:spcAft>
          <a:spcPct val="0"/>
        </a:spcAft>
        <a:defRPr sz="1900" b="1">
          <a:solidFill>
            <a:schemeClr val="tx2"/>
          </a:solidFill>
          <a:latin typeface="Arial" pitchFamily="34" charset="0"/>
        </a:defRPr>
      </a:lvl9pPr>
    </p:titleStyle>
    <p:bodyStyle>
      <a:lvl1pPr marL="348823" indent="-348823" algn="l" defTabSz="910817" rtl="0" eaLnBrk="0" fontAlgn="base" hangingPunct="0">
        <a:spcBef>
          <a:spcPct val="0"/>
        </a:spcBef>
        <a:spcAft>
          <a:spcPct val="0"/>
        </a:spcAft>
        <a:buClr>
          <a:schemeClr val="tx2"/>
        </a:buClr>
        <a:defRPr sz="1600">
          <a:solidFill>
            <a:schemeClr val="tx1"/>
          </a:solidFill>
          <a:latin typeface="Arial" charset="0"/>
          <a:ea typeface="+mn-ea"/>
          <a:cs typeface="+mn-cs"/>
        </a:defRPr>
      </a:lvl1pPr>
      <a:lvl2pPr marL="197021" indent="-195408" algn="l" defTabSz="910817" rtl="0" eaLnBrk="0" fontAlgn="base" hangingPunct="0">
        <a:spcBef>
          <a:spcPct val="0"/>
        </a:spcBef>
        <a:spcAft>
          <a:spcPct val="0"/>
        </a:spcAft>
        <a:buClr>
          <a:schemeClr val="tx2"/>
        </a:buClr>
        <a:buSzPct val="125000"/>
        <a:buFont typeface="Arial" charset="0"/>
        <a:buChar char="▪"/>
        <a:defRPr sz="1600">
          <a:solidFill>
            <a:schemeClr val="tx1"/>
          </a:solidFill>
          <a:latin typeface="Arial" charset="0"/>
        </a:defRPr>
      </a:lvl2pPr>
      <a:lvl3pPr marL="465081" indent="-266464" algn="l" defTabSz="910817" rtl="0" eaLnBrk="0" fontAlgn="base" hangingPunct="0">
        <a:spcBef>
          <a:spcPct val="0"/>
        </a:spcBef>
        <a:spcAft>
          <a:spcPct val="0"/>
        </a:spcAft>
        <a:buClr>
          <a:schemeClr val="tx2"/>
        </a:buClr>
        <a:buSzPct val="120000"/>
        <a:buFont typeface="Arial" charset="0"/>
        <a:buChar char="–"/>
        <a:defRPr sz="1600">
          <a:solidFill>
            <a:schemeClr val="tx1"/>
          </a:solidFill>
          <a:latin typeface="Arial" charset="0"/>
        </a:defRPr>
      </a:lvl3pPr>
      <a:lvl4pPr marL="624978" indent="-158266" algn="l" defTabSz="910817" rtl="0" eaLnBrk="0" fontAlgn="base" hangingPunct="0">
        <a:spcBef>
          <a:spcPct val="0"/>
        </a:spcBef>
        <a:spcAft>
          <a:spcPct val="0"/>
        </a:spcAft>
        <a:buClr>
          <a:schemeClr val="tx2"/>
        </a:buClr>
        <a:buSzPct val="120000"/>
        <a:buFont typeface="Arial" charset="0"/>
        <a:buChar char="▫"/>
        <a:defRPr sz="1600">
          <a:solidFill>
            <a:schemeClr val="tx1"/>
          </a:solidFill>
          <a:latin typeface="Arial" charset="0"/>
        </a:defRPr>
      </a:lvl4pPr>
      <a:lvl5pPr marL="759014" indent="-132423" algn="l" defTabSz="910817" rtl="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5pPr>
      <a:lvl6pPr marL="1224115" indent="-132423" algn="l" defTabSz="910817" rtl="0" fontAlgn="base">
        <a:spcBef>
          <a:spcPct val="0"/>
        </a:spcBef>
        <a:spcAft>
          <a:spcPct val="0"/>
        </a:spcAft>
        <a:buClr>
          <a:schemeClr val="tx2"/>
        </a:buClr>
        <a:buSzPct val="89000"/>
        <a:buFont typeface="Arial" pitchFamily="34" charset="0"/>
        <a:buChar char="-"/>
        <a:defRPr sz="1600">
          <a:solidFill>
            <a:schemeClr val="tx1"/>
          </a:solidFill>
          <a:latin typeface="+mn-lt"/>
        </a:defRPr>
      </a:lvl6pPr>
      <a:lvl7pPr marL="1689213" indent="-132423" algn="l" defTabSz="910817" rtl="0" fontAlgn="base">
        <a:spcBef>
          <a:spcPct val="0"/>
        </a:spcBef>
        <a:spcAft>
          <a:spcPct val="0"/>
        </a:spcAft>
        <a:buClr>
          <a:schemeClr val="tx2"/>
        </a:buClr>
        <a:buSzPct val="89000"/>
        <a:buFont typeface="Arial" pitchFamily="34" charset="0"/>
        <a:buChar char="-"/>
        <a:defRPr sz="1600">
          <a:solidFill>
            <a:schemeClr val="tx1"/>
          </a:solidFill>
          <a:latin typeface="+mn-lt"/>
        </a:defRPr>
      </a:lvl7pPr>
      <a:lvl8pPr marL="2154312" indent="-132423" algn="l" defTabSz="910817" rtl="0" fontAlgn="base">
        <a:spcBef>
          <a:spcPct val="0"/>
        </a:spcBef>
        <a:spcAft>
          <a:spcPct val="0"/>
        </a:spcAft>
        <a:buClr>
          <a:schemeClr val="tx2"/>
        </a:buClr>
        <a:buSzPct val="89000"/>
        <a:buFont typeface="Arial" pitchFamily="34" charset="0"/>
        <a:buChar char="-"/>
        <a:defRPr sz="1600">
          <a:solidFill>
            <a:schemeClr val="tx1"/>
          </a:solidFill>
          <a:latin typeface="+mn-lt"/>
        </a:defRPr>
      </a:lvl8pPr>
      <a:lvl9pPr marL="2619410" indent="-132423" algn="l" defTabSz="910817" rtl="0" fontAlgn="base">
        <a:spcBef>
          <a:spcPct val="0"/>
        </a:spcBef>
        <a:spcAft>
          <a:spcPct val="0"/>
        </a:spcAft>
        <a:buClr>
          <a:schemeClr val="tx2"/>
        </a:buClr>
        <a:buSzPct val="89000"/>
        <a:buFont typeface="Arial" pitchFamily="34" charset="0"/>
        <a:buChar char="-"/>
        <a:defRPr sz="1600">
          <a:solidFill>
            <a:schemeClr val="tx1"/>
          </a:solidFill>
          <a:latin typeface="+mn-lt"/>
        </a:defRPr>
      </a:lvl9pPr>
    </p:bodyStyle>
    <p:otherStyle>
      <a:defPPr>
        <a:defRPr lang="en-US"/>
      </a:defPPr>
      <a:lvl1pPr marL="0" algn="l" defTabSz="930195" rtl="0" eaLnBrk="1" latinLnBrk="0" hangingPunct="1">
        <a:defRPr sz="1800" kern="1200">
          <a:solidFill>
            <a:schemeClr val="tx1"/>
          </a:solidFill>
          <a:latin typeface="+mn-lt"/>
          <a:ea typeface="+mn-ea"/>
          <a:cs typeface="+mn-cs"/>
        </a:defRPr>
      </a:lvl1pPr>
      <a:lvl2pPr marL="465081" algn="l" defTabSz="930195" rtl="0" eaLnBrk="1" latinLnBrk="0" hangingPunct="1">
        <a:defRPr sz="1800" kern="1200">
          <a:solidFill>
            <a:schemeClr val="tx1"/>
          </a:solidFill>
          <a:latin typeface="+mn-lt"/>
          <a:ea typeface="+mn-ea"/>
          <a:cs typeface="+mn-cs"/>
        </a:defRPr>
      </a:lvl2pPr>
      <a:lvl3pPr marL="930195" algn="l" defTabSz="930195" rtl="0" eaLnBrk="1" latinLnBrk="0" hangingPunct="1">
        <a:defRPr sz="1800" kern="1200">
          <a:solidFill>
            <a:schemeClr val="tx1"/>
          </a:solidFill>
          <a:latin typeface="+mn-lt"/>
          <a:ea typeface="+mn-ea"/>
          <a:cs typeface="+mn-cs"/>
        </a:defRPr>
      </a:lvl3pPr>
      <a:lvl4pPr marL="1395297" algn="l" defTabSz="930195" rtl="0" eaLnBrk="1" latinLnBrk="0" hangingPunct="1">
        <a:defRPr sz="1800" kern="1200">
          <a:solidFill>
            <a:schemeClr val="tx1"/>
          </a:solidFill>
          <a:latin typeface="+mn-lt"/>
          <a:ea typeface="+mn-ea"/>
          <a:cs typeface="+mn-cs"/>
        </a:defRPr>
      </a:lvl4pPr>
      <a:lvl5pPr marL="1860391" algn="l" defTabSz="930195" rtl="0" eaLnBrk="1" latinLnBrk="0" hangingPunct="1">
        <a:defRPr sz="1800" kern="1200">
          <a:solidFill>
            <a:schemeClr val="tx1"/>
          </a:solidFill>
          <a:latin typeface="+mn-lt"/>
          <a:ea typeface="+mn-ea"/>
          <a:cs typeface="+mn-cs"/>
        </a:defRPr>
      </a:lvl5pPr>
      <a:lvl6pPr marL="2325493" algn="l" defTabSz="930195" rtl="0" eaLnBrk="1" latinLnBrk="0" hangingPunct="1">
        <a:defRPr sz="1800" kern="1200">
          <a:solidFill>
            <a:schemeClr val="tx1"/>
          </a:solidFill>
          <a:latin typeface="+mn-lt"/>
          <a:ea typeface="+mn-ea"/>
          <a:cs typeface="+mn-cs"/>
        </a:defRPr>
      </a:lvl6pPr>
      <a:lvl7pPr marL="2790591" algn="l" defTabSz="930195" rtl="0" eaLnBrk="1" latinLnBrk="0" hangingPunct="1">
        <a:defRPr sz="1800" kern="1200">
          <a:solidFill>
            <a:schemeClr val="tx1"/>
          </a:solidFill>
          <a:latin typeface="+mn-lt"/>
          <a:ea typeface="+mn-ea"/>
          <a:cs typeface="+mn-cs"/>
        </a:defRPr>
      </a:lvl7pPr>
      <a:lvl8pPr marL="3255689" algn="l" defTabSz="930195" rtl="0" eaLnBrk="1" latinLnBrk="0" hangingPunct="1">
        <a:defRPr sz="1800" kern="1200">
          <a:solidFill>
            <a:schemeClr val="tx1"/>
          </a:solidFill>
          <a:latin typeface="+mn-lt"/>
          <a:ea typeface="+mn-ea"/>
          <a:cs typeface="+mn-cs"/>
        </a:defRPr>
      </a:lvl8pPr>
      <a:lvl9pPr marL="3720789" algn="l" defTabSz="93019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22" descr="GS1us Text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5473700"/>
            <a:ext cx="9144000"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9"/>
          <p:cNvSpPr>
            <a:spLocks noGrp="1" noChangeArrowheads="1"/>
          </p:cNvSpPr>
          <p:nvPr>
            <p:ph type="title"/>
          </p:nvPr>
        </p:nvSpPr>
        <p:spPr bwMode="auto">
          <a:xfrm>
            <a:off x="1809750" y="457200"/>
            <a:ext cx="68770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ja-JP" smtClean="0"/>
              <a:t>Click</a:t>
            </a:r>
          </a:p>
        </p:txBody>
      </p:sp>
      <p:sp>
        <p:nvSpPr>
          <p:cNvPr id="3076" name="Text Box 11"/>
          <p:cNvSpPr txBox="1">
            <a:spLocks noChangeArrowheads="1"/>
          </p:cNvSpPr>
          <p:nvPr/>
        </p:nvSpPr>
        <p:spPr bwMode="auto">
          <a:xfrm>
            <a:off x="0" y="6629400"/>
            <a:ext cx="2219325" cy="228600"/>
          </a:xfrm>
          <a:prstGeom prst="rect">
            <a:avLst/>
          </a:prstGeom>
          <a:noFill/>
          <a:ln>
            <a:noFill/>
          </a:ln>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fontAlgn="base">
              <a:spcBef>
                <a:spcPct val="50000"/>
              </a:spcBef>
              <a:spcAft>
                <a:spcPct val="0"/>
              </a:spcAft>
              <a:defRPr/>
            </a:pPr>
            <a:r>
              <a:rPr kumimoji="0" lang="fr-FR" altLang="ja-JP" sz="900" smtClean="0">
                <a:solidFill>
                  <a:srgbClr val="002C6C"/>
                </a:solidFill>
              </a:rPr>
              <a:t>© 2009 GS1</a:t>
            </a:r>
          </a:p>
        </p:txBody>
      </p:sp>
      <p:sp>
        <p:nvSpPr>
          <p:cNvPr id="1036" name="Rectangle 12"/>
          <p:cNvSpPr>
            <a:spLocks noGrp="1" noChangeArrowheads="1"/>
          </p:cNvSpPr>
          <p:nvPr>
            <p:ph type="sldNum" sz="quarter" idx="4"/>
          </p:nvPr>
        </p:nvSpPr>
        <p:spPr bwMode="auto">
          <a:xfrm>
            <a:off x="8229600" y="6534150"/>
            <a:ext cx="9144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900">
                <a:solidFill>
                  <a:srgbClr val="002C6C"/>
                </a:solidFill>
              </a:defRPr>
            </a:lvl1pPr>
          </a:lstStyle>
          <a:p>
            <a:pPr fontAlgn="base">
              <a:spcBef>
                <a:spcPct val="0"/>
              </a:spcBef>
              <a:spcAft>
                <a:spcPct val="0"/>
              </a:spcAft>
            </a:pPr>
            <a:fld id="{D9B5E22D-8A7E-43D5-BC64-2DCD7D979ED1}" type="slidenum">
              <a:rPr lang="en-GB" altLang="ja-JP" smtClean="0">
                <a:ea typeface="ＭＳ Ｐゴシック" panose="020B0600070205080204" pitchFamily="34" charset="-128"/>
              </a:rPr>
              <a:pPr fontAlgn="base">
                <a:spcBef>
                  <a:spcPct val="0"/>
                </a:spcBef>
                <a:spcAft>
                  <a:spcPct val="0"/>
                </a:spcAft>
              </a:pPr>
              <a:t>‹#›</a:t>
            </a:fld>
            <a:endParaRPr lang="en-GB" altLang="ja-JP" smtClean="0">
              <a:ea typeface="ＭＳ Ｐゴシック" panose="020B0600070205080204" pitchFamily="34" charset="-128"/>
            </a:endParaRPr>
          </a:p>
        </p:txBody>
      </p:sp>
      <p:sp>
        <p:nvSpPr>
          <p:cNvPr id="3078" name="Rectangle 13"/>
          <p:cNvSpPr>
            <a:spLocks noGrp="1" noChangeArrowheads="1"/>
          </p:cNvSpPr>
          <p:nvPr>
            <p:ph type="body" idx="1"/>
          </p:nvPr>
        </p:nvSpPr>
        <p:spPr bwMode="auto">
          <a:xfrm>
            <a:off x="533400" y="1543050"/>
            <a:ext cx="7924800"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ja-JP" smtClean="0"/>
              <a:t>Content—Increase font to 24</a:t>
            </a:r>
          </a:p>
          <a:p>
            <a:pPr lvl="1"/>
            <a:r>
              <a:rPr lang="en-GB" altLang="ja-JP" smtClean="0"/>
              <a:t>Leave bullet orange and change font to the blue (0 Red, 44 Green, 108 Blue)</a:t>
            </a:r>
          </a:p>
          <a:p>
            <a:pPr lvl="2"/>
            <a:r>
              <a:rPr lang="en-GB" altLang="ja-JP" smtClean="0"/>
              <a:t>Use custom bullet as dash in orange and change font to the blue</a:t>
            </a:r>
          </a:p>
          <a:p>
            <a:pPr lvl="1"/>
            <a:r>
              <a:rPr lang="en-GB" altLang="ja-JP" smtClean="0"/>
              <a:t>Second heading</a:t>
            </a:r>
          </a:p>
          <a:p>
            <a:pPr lvl="2"/>
            <a:r>
              <a:rPr lang="en-GB" altLang="ja-JP" smtClean="0"/>
              <a:t>Third</a:t>
            </a:r>
          </a:p>
        </p:txBody>
      </p:sp>
      <p:pic>
        <p:nvPicPr>
          <p:cNvPr id="3079" name="Picture 24" descr="gs1_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3250" y="463550"/>
            <a:ext cx="85725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9756815"/>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hf hdr="0" ftr="0" dt="0"/>
  <p:txStyles>
    <p:titleStyle>
      <a:lvl1pPr algn="l" rtl="0" eaLnBrk="0" fontAlgn="base" hangingPunct="0">
        <a:spcBef>
          <a:spcPct val="0"/>
        </a:spcBef>
        <a:spcAft>
          <a:spcPct val="0"/>
        </a:spcAft>
        <a:defRPr sz="3000" b="1">
          <a:solidFill>
            <a:srgbClr val="002C6C"/>
          </a:solidFill>
          <a:latin typeface="+mj-lt"/>
          <a:ea typeface="+mj-ea"/>
          <a:cs typeface="+mj-cs"/>
        </a:defRPr>
      </a:lvl1pPr>
      <a:lvl2pPr algn="l" rtl="0" eaLnBrk="0" fontAlgn="base" hangingPunct="0">
        <a:spcBef>
          <a:spcPct val="0"/>
        </a:spcBef>
        <a:spcAft>
          <a:spcPct val="0"/>
        </a:spcAft>
        <a:defRPr sz="3000" b="1">
          <a:solidFill>
            <a:srgbClr val="002C6C"/>
          </a:solidFill>
          <a:latin typeface="Arial" charset="0"/>
        </a:defRPr>
      </a:lvl2pPr>
      <a:lvl3pPr algn="l" rtl="0" eaLnBrk="0" fontAlgn="base" hangingPunct="0">
        <a:spcBef>
          <a:spcPct val="0"/>
        </a:spcBef>
        <a:spcAft>
          <a:spcPct val="0"/>
        </a:spcAft>
        <a:defRPr sz="3000" b="1">
          <a:solidFill>
            <a:srgbClr val="002C6C"/>
          </a:solidFill>
          <a:latin typeface="Arial" charset="0"/>
        </a:defRPr>
      </a:lvl3pPr>
      <a:lvl4pPr algn="l" rtl="0" eaLnBrk="0" fontAlgn="base" hangingPunct="0">
        <a:spcBef>
          <a:spcPct val="0"/>
        </a:spcBef>
        <a:spcAft>
          <a:spcPct val="0"/>
        </a:spcAft>
        <a:defRPr sz="3000" b="1">
          <a:solidFill>
            <a:srgbClr val="002C6C"/>
          </a:solidFill>
          <a:latin typeface="Arial" charset="0"/>
        </a:defRPr>
      </a:lvl4pPr>
      <a:lvl5pPr algn="l" rtl="0" eaLnBrk="0" fontAlgn="base" hangingPunct="0">
        <a:spcBef>
          <a:spcPct val="0"/>
        </a:spcBef>
        <a:spcAft>
          <a:spcPct val="0"/>
        </a:spcAft>
        <a:defRPr sz="3000" b="1">
          <a:solidFill>
            <a:srgbClr val="002C6C"/>
          </a:solidFill>
          <a:latin typeface="Arial" charset="0"/>
        </a:defRPr>
      </a:lvl5pPr>
      <a:lvl6pPr marL="457200" algn="l" rtl="0" eaLnBrk="1" fontAlgn="base" hangingPunct="1">
        <a:spcBef>
          <a:spcPct val="0"/>
        </a:spcBef>
        <a:spcAft>
          <a:spcPct val="0"/>
        </a:spcAft>
        <a:defRPr sz="3000" b="1">
          <a:solidFill>
            <a:srgbClr val="002C6C"/>
          </a:solidFill>
          <a:latin typeface="Arial" charset="0"/>
        </a:defRPr>
      </a:lvl6pPr>
      <a:lvl7pPr marL="914400" algn="l" rtl="0" eaLnBrk="1" fontAlgn="base" hangingPunct="1">
        <a:spcBef>
          <a:spcPct val="0"/>
        </a:spcBef>
        <a:spcAft>
          <a:spcPct val="0"/>
        </a:spcAft>
        <a:defRPr sz="3000" b="1">
          <a:solidFill>
            <a:srgbClr val="002C6C"/>
          </a:solidFill>
          <a:latin typeface="Arial" charset="0"/>
        </a:defRPr>
      </a:lvl7pPr>
      <a:lvl8pPr marL="1371600" algn="l" rtl="0" eaLnBrk="1" fontAlgn="base" hangingPunct="1">
        <a:spcBef>
          <a:spcPct val="0"/>
        </a:spcBef>
        <a:spcAft>
          <a:spcPct val="0"/>
        </a:spcAft>
        <a:defRPr sz="3000" b="1">
          <a:solidFill>
            <a:srgbClr val="002C6C"/>
          </a:solidFill>
          <a:latin typeface="Arial" charset="0"/>
        </a:defRPr>
      </a:lvl8pPr>
      <a:lvl9pPr marL="1828800" algn="l" rtl="0" eaLnBrk="1" fontAlgn="base" hangingPunct="1">
        <a:spcBef>
          <a:spcPct val="0"/>
        </a:spcBef>
        <a:spcAft>
          <a:spcPct val="0"/>
        </a:spcAft>
        <a:defRPr sz="3000" b="1">
          <a:solidFill>
            <a:srgbClr val="002C6C"/>
          </a:solidFill>
          <a:latin typeface="Arial" charset="0"/>
        </a:defRPr>
      </a:lvl9pPr>
    </p:titleStyle>
    <p:bodyStyle>
      <a:lvl1pPr marL="342900" indent="-342900" algn="l" rtl="0" eaLnBrk="0" fontAlgn="base" hangingPunct="0">
        <a:spcBef>
          <a:spcPct val="20000"/>
        </a:spcBef>
        <a:spcAft>
          <a:spcPct val="0"/>
        </a:spcAft>
        <a:defRPr sz="2400">
          <a:solidFill>
            <a:srgbClr val="002C6C"/>
          </a:solidFill>
          <a:latin typeface="+mn-lt"/>
          <a:ea typeface="+mn-ea"/>
          <a:cs typeface="+mn-cs"/>
        </a:defRPr>
      </a:lvl1pPr>
      <a:lvl2pPr marL="742950" indent="-285750" algn="l" rtl="0" eaLnBrk="0" fontAlgn="base" hangingPunct="0">
        <a:spcBef>
          <a:spcPct val="20000"/>
        </a:spcBef>
        <a:spcAft>
          <a:spcPct val="0"/>
        </a:spcAft>
        <a:buClr>
          <a:srgbClr val="F26334"/>
        </a:buClr>
        <a:buChar char="•"/>
        <a:defRPr>
          <a:solidFill>
            <a:srgbClr val="002C6C"/>
          </a:solidFill>
          <a:latin typeface="+mn-lt"/>
        </a:defRPr>
      </a:lvl2pPr>
      <a:lvl3pPr marL="1143000" indent="-228600" algn="l" rtl="0" eaLnBrk="0" fontAlgn="base" hangingPunct="0">
        <a:spcBef>
          <a:spcPct val="20000"/>
        </a:spcBef>
        <a:spcAft>
          <a:spcPct val="0"/>
        </a:spcAft>
        <a:buClr>
          <a:srgbClr val="F26334"/>
        </a:buClr>
        <a:buFont typeface="Arial" panose="020B0604020202020204" pitchFamily="34" charset="0"/>
        <a:buChar char="–"/>
        <a:defRPr>
          <a:solidFill>
            <a:srgbClr val="002C6C"/>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2" descr="GS1us Text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5473700"/>
            <a:ext cx="9144000"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9"/>
          <p:cNvSpPr>
            <a:spLocks noGrp="1" noChangeArrowheads="1"/>
          </p:cNvSpPr>
          <p:nvPr>
            <p:ph type="title"/>
          </p:nvPr>
        </p:nvSpPr>
        <p:spPr bwMode="auto">
          <a:xfrm>
            <a:off x="1809750" y="457200"/>
            <a:ext cx="68770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ja-JP" smtClean="0"/>
              <a:t>Click</a:t>
            </a:r>
          </a:p>
        </p:txBody>
      </p:sp>
      <p:sp>
        <p:nvSpPr>
          <p:cNvPr id="1028" name="Text Box 11"/>
          <p:cNvSpPr txBox="1">
            <a:spLocks noChangeArrowheads="1"/>
          </p:cNvSpPr>
          <p:nvPr/>
        </p:nvSpPr>
        <p:spPr bwMode="auto">
          <a:xfrm>
            <a:off x="0" y="6629400"/>
            <a:ext cx="2219325" cy="228600"/>
          </a:xfrm>
          <a:prstGeom prst="rect">
            <a:avLst/>
          </a:prstGeom>
          <a:noFill/>
          <a:ln>
            <a:noFill/>
          </a:ln>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fontAlgn="base">
              <a:spcBef>
                <a:spcPct val="50000"/>
              </a:spcBef>
              <a:spcAft>
                <a:spcPct val="0"/>
              </a:spcAft>
              <a:defRPr/>
            </a:pPr>
            <a:r>
              <a:rPr kumimoji="0" lang="fr-FR" altLang="ja-JP" sz="900" smtClean="0">
                <a:solidFill>
                  <a:srgbClr val="002C6C"/>
                </a:solidFill>
              </a:rPr>
              <a:t>© 2009 GS1</a:t>
            </a:r>
          </a:p>
        </p:txBody>
      </p:sp>
      <p:sp>
        <p:nvSpPr>
          <p:cNvPr id="1036" name="Rectangle 12"/>
          <p:cNvSpPr>
            <a:spLocks noGrp="1" noChangeArrowheads="1"/>
          </p:cNvSpPr>
          <p:nvPr>
            <p:ph type="sldNum" sz="quarter" idx="4"/>
          </p:nvPr>
        </p:nvSpPr>
        <p:spPr bwMode="auto">
          <a:xfrm>
            <a:off x="8229600" y="6534150"/>
            <a:ext cx="9144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900"/>
            </a:lvl1pPr>
          </a:lstStyle>
          <a:p>
            <a:pPr fontAlgn="base">
              <a:spcBef>
                <a:spcPct val="0"/>
              </a:spcBef>
              <a:spcAft>
                <a:spcPct val="0"/>
              </a:spcAft>
            </a:pPr>
            <a:fld id="{9B6119E0-9278-4F88-9313-7C5DF3C381EA}" type="slidenum">
              <a:rPr lang="en-GB" altLang="ja-JP" smtClean="0">
                <a:solidFill>
                  <a:srgbClr val="002C6C"/>
                </a:solidFill>
                <a:ea typeface="ＭＳ Ｐゴシック" panose="020B0600070205080204" pitchFamily="34" charset="-128"/>
              </a:rPr>
              <a:pPr fontAlgn="base">
                <a:spcBef>
                  <a:spcPct val="0"/>
                </a:spcBef>
                <a:spcAft>
                  <a:spcPct val="0"/>
                </a:spcAft>
              </a:pPr>
              <a:t>‹#›</a:t>
            </a:fld>
            <a:endParaRPr lang="en-GB" altLang="ja-JP" smtClean="0">
              <a:solidFill>
                <a:srgbClr val="002C6C"/>
              </a:solidFill>
              <a:ea typeface="ＭＳ Ｐゴシック" panose="020B0600070205080204" pitchFamily="34" charset="-128"/>
            </a:endParaRPr>
          </a:p>
        </p:txBody>
      </p:sp>
      <p:sp>
        <p:nvSpPr>
          <p:cNvPr id="1030" name="Rectangle 13"/>
          <p:cNvSpPr>
            <a:spLocks noGrp="1" noChangeArrowheads="1"/>
          </p:cNvSpPr>
          <p:nvPr>
            <p:ph type="body" idx="1"/>
          </p:nvPr>
        </p:nvSpPr>
        <p:spPr bwMode="auto">
          <a:xfrm>
            <a:off x="533400" y="1543050"/>
            <a:ext cx="7924800"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ja-JP" smtClean="0"/>
              <a:t>Content—Increase font to 24</a:t>
            </a:r>
          </a:p>
          <a:p>
            <a:pPr lvl="1"/>
            <a:r>
              <a:rPr lang="en-GB" altLang="ja-JP" smtClean="0"/>
              <a:t>Leave bullet orange and change font to the blue (0 Red, 44 Green, 108 Blue)</a:t>
            </a:r>
          </a:p>
          <a:p>
            <a:pPr lvl="2"/>
            <a:r>
              <a:rPr lang="en-GB" altLang="ja-JP" smtClean="0"/>
              <a:t>Use custom bullet as dash in orange and change font to the blue</a:t>
            </a:r>
          </a:p>
          <a:p>
            <a:pPr lvl="1"/>
            <a:r>
              <a:rPr lang="en-GB" altLang="ja-JP" smtClean="0"/>
              <a:t>Second heading</a:t>
            </a:r>
          </a:p>
          <a:p>
            <a:pPr lvl="2"/>
            <a:r>
              <a:rPr lang="en-GB" altLang="ja-JP" smtClean="0"/>
              <a:t>Third</a:t>
            </a:r>
          </a:p>
        </p:txBody>
      </p:sp>
      <p:pic>
        <p:nvPicPr>
          <p:cNvPr id="1031" name="Picture 24" descr="gs1_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3250" y="463550"/>
            <a:ext cx="85725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1279044"/>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hf hdr="0" ftr="0" dt="0"/>
  <p:txStyles>
    <p:titleStyle>
      <a:lvl1pPr algn="l" rtl="0" eaLnBrk="0" fontAlgn="base" hangingPunct="0">
        <a:spcBef>
          <a:spcPct val="0"/>
        </a:spcBef>
        <a:spcAft>
          <a:spcPct val="0"/>
        </a:spcAft>
        <a:defRPr sz="3000" b="1">
          <a:solidFill>
            <a:srgbClr val="002C6C"/>
          </a:solidFill>
          <a:latin typeface="+mj-lt"/>
          <a:ea typeface="+mj-ea"/>
          <a:cs typeface="+mj-cs"/>
        </a:defRPr>
      </a:lvl1pPr>
      <a:lvl2pPr algn="l" rtl="0" eaLnBrk="0" fontAlgn="base" hangingPunct="0">
        <a:spcBef>
          <a:spcPct val="0"/>
        </a:spcBef>
        <a:spcAft>
          <a:spcPct val="0"/>
        </a:spcAft>
        <a:defRPr sz="3000" b="1">
          <a:solidFill>
            <a:srgbClr val="002C6C"/>
          </a:solidFill>
          <a:latin typeface="Arial" charset="0"/>
        </a:defRPr>
      </a:lvl2pPr>
      <a:lvl3pPr algn="l" rtl="0" eaLnBrk="0" fontAlgn="base" hangingPunct="0">
        <a:spcBef>
          <a:spcPct val="0"/>
        </a:spcBef>
        <a:spcAft>
          <a:spcPct val="0"/>
        </a:spcAft>
        <a:defRPr sz="3000" b="1">
          <a:solidFill>
            <a:srgbClr val="002C6C"/>
          </a:solidFill>
          <a:latin typeface="Arial" charset="0"/>
        </a:defRPr>
      </a:lvl3pPr>
      <a:lvl4pPr algn="l" rtl="0" eaLnBrk="0" fontAlgn="base" hangingPunct="0">
        <a:spcBef>
          <a:spcPct val="0"/>
        </a:spcBef>
        <a:spcAft>
          <a:spcPct val="0"/>
        </a:spcAft>
        <a:defRPr sz="3000" b="1">
          <a:solidFill>
            <a:srgbClr val="002C6C"/>
          </a:solidFill>
          <a:latin typeface="Arial" charset="0"/>
        </a:defRPr>
      </a:lvl4pPr>
      <a:lvl5pPr algn="l" rtl="0" eaLnBrk="0" fontAlgn="base" hangingPunct="0">
        <a:spcBef>
          <a:spcPct val="0"/>
        </a:spcBef>
        <a:spcAft>
          <a:spcPct val="0"/>
        </a:spcAft>
        <a:defRPr sz="3000" b="1">
          <a:solidFill>
            <a:srgbClr val="002C6C"/>
          </a:solidFill>
          <a:latin typeface="Arial" charset="0"/>
        </a:defRPr>
      </a:lvl5pPr>
      <a:lvl6pPr marL="457200" algn="l" rtl="0" eaLnBrk="1" fontAlgn="base" hangingPunct="1">
        <a:spcBef>
          <a:spcPct val="0"/>
        </a:spcBef>
        <a:spcAft>
          <a:spcPct val="0"/>
        </a:spcAft>
        <a:defRPr sz="3000" b="1">
          <a:solidFill>
            <a:srgbClr val="002C6C"/>
          </a:solidFill>
          <a:latin typeface="Arial" charset="0"/>
        </a:defRPr>
      </a:lvl6pPr>
      <a:lvl7pPr marL="914400" algn="l" rtl="0" eaLnBrk="1" fontAlgn="base" hangingPunct="1">
        <a:spcBef>
          <a:spcPct val="0"/>
        </a:spcBef>
        <a:spcAft>
          <a:spcPct val="0"/>
        </a:spcAft>
        <a:defRPr sz="3000" b="1">
          <a:solidFill>
            <a:srgbClr val="002C6C"/>
          </a:solidFill>
          <a:latin typeface="Arial" charset="0"/>
        </a:defRPr>
      </a:lvl7pPr>
      <a:lvl8pPr marL="1371600" algn="l" rtl="0" eaLnBrk="1" fontAlgn="base" hangingPunct="1">
        <a:spcBef>
          <a:spcPct val="0"/>
        </a:spcBef>
        <a:spcAft>
          <a:spcPct val="0"/>
        </a:spcAft>
        <a:defRPr sz="3000" b="1">
          <a:solidFill>
            <a:srgbClr val="002C6C"/>
          </a:solidFill>
          <a:latin typeface="Arial" charset="0"/>
        </a:defRPr>
      </a:lvl8pPr>
      <a:lvl9pPr marL="1828800" algn="l" rtl="0" eaLnBrk="1" fontAlgn="base" hangingPunct="1">
        <a:spcBef>
          <a:spcPct val="0"/>
        </a:spcBef>
        <a:spcAft>
          <a:spcPct val="0"/>
        </a:spcAft>
        <a:defRPr sz="3000" b="1">
          <a:solidFill>
            <a:srgbClr val="002C6C"/>
          </a:solidFill>
          <a:latin typeface="Arial" charset="0"/>
        </a:defRPr>
      </a:lvl9pPr>
    </p:titleStyle>
    <p:bodyStyle>
      <a:lvl1pPr marL="342900" indent="-342900" algn="l" rtl="0" eaLnBrk="0" fontAlgn="base" hangingPunct="0">
        <a:spcBef>
          <a:spcPct val="20000"/>
        </a:spcBef>
        <a:spcAft>
          <a:spcPct val="0"/>
        </a:spcAft>
        <a:defRPr sz="2400">
          <a:solidFill>
            <a:srgbClr val="002C6C"/>
          </a:solidFill>
          <a:latin typeface="+mn-lt"/>
          <a:ea typeface="+mn-ea"/>
          <a:cs typeface="+mn-cs"/>
        </a:defRPr>
      </a:lvl1pPr>
      <a:lvl2pPr marL="742950" indent="-285750" algn="l" rtl="0" eaLnBrk="0" fontAlgn="base" hangingPunct="0">
        <a:spcBef>
          <a:spcPct val="20000"/>
        </a:spcBef>
        <a:spcAft>
          <a:spcPct val="0"/>
        </a:spcAft>
        <a:buClr>
          <a:srgbClr val="F26334"/>
        </a:buClr>
        <a:buChar char="•"/>
        <a:defRPr>
          <a:solidFill>
            <a:srgbClr val="002C6C"/>
          </a:solidFill>
          <a:latin typeface="+mn-lt"/>
        </a:defRPr>
      </a:lvl2pPr>
      <a:lvl3pPr marL="1143000" indent="-228600" algn="l" rtl="0" eaLnBrk="0" fontAlgn="base" hangingPunct="0">
        <a:spcBef>
          <a:spcPct val="20000"/>
        </a:spcBef>
        <a:spcAft>
          <a:spcPct val="0"/>
        </a:spcAft>
        <a:buClr>
          <a:srgbClr val="F26334"/>
        </a:buClr>
        <a:buFont typeface="Arial" panose="020B0604020202020204" pitchFamily="34" charset="0"/>
        <a:buChar char="–"/>
        <a:defRPr>
          <a:solidFill>
            <a:srgbClr val="002C6C"/>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xml"/><Relationship Id="rId1" Type="http://schemas.openxmlformats.org/officeDocument/2006/relationships/slideLayout" Target="../slideLayouts/slideLayout49.xml"/></Relationships>
</file>

<file path=ppt/slides/_rels/slide100.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4.png"/><Relationship Id="rId1" Type="http://schemas.openxmlformats.org/officeDocument/2006/relationships/slideLayout" Target="../slideLayouts/slideLayout29.xml"/></Relationships>
</file>

<file path=ppt/slides/_rels/slide101.xml.rels><?xml version="1.0" encoding="UTF-8" standalone="yes"?>
<Relationships xmlns="http://schemas.openxmlformats.org/package/2006/relationships"><Relationship Id="rId3" Type="http://schemas.openxmlformats.org/officeDocument/2006/relationships/hyperlink" Target="http://sws.geonames.org/2643743/" TargetMode="External"/><Relationship Id="rId2" Type="http://schemas.openxmlformats.org/officeDocument/2006/relationships/hyperlink" Target="http://dbpedia.org/resource/London" TargetMode="External"/><Relationship Id="rId1" Type="http://schemas.openxmlformats.org/officeDocument/2006/relationships/slideLayout" Target="../slideLayouts/slideLayout29.xml"/><Relationship Id="rId4" Type="http://schemas.openxmlformats.org/officeDocument/2006/relationships/hyperlink" Target="http://dbpedia.org/page/London" TargetMode="External"/></Relationships>
</file>

<file path=ppt/slides/_rels/slide102.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2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4.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7.jpeg"/><Relationship Id="rId1" Type="http://schemas.openxmlformats.org/officeDocument/2006/relationships/slideLayout" Target="../slideLayouts/slideLayout24.xml"/><Relationship Id="rId4" Type="http://schemas.openxmlformats.org/officeDocument/2006/relationships/image" Target="../media/image239.jpeg"/></Relationships>
</file>

<file path=ppt/slides/_rels/slide105.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9.jpeg"/><Relationship Id="rId1" Type="http://schemas.openxmlformats.org/officeDocument/2006/relationships/slideLayout" Target="../slideLayouts/slideLayout24.xml"/></Relationships>
</file>

<file path=ppt/slides/_rels/slide106.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image" Target="../media/image241.png"/><Relationship Id="rId1" Type="http://schemas.openxmlformats.org/officeDocument/2006/relationships/slideLayout" Target="../slideLayouts/slideLayout24.xml"/><Relationship Id="rId5" Type="http://schemas.openxmlformats.org/officeDocument/2006/relationships/image" Target="../media/image244.png"/><Relationship Id="rId4" Type="http://schemas.openxmlformats.org/officeDocument/2006/relationships/image" Target="../media/image243.pn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7.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7.xml"/><Relationship Id="rId1" Type="http://schemas.openxmlformats.org/officeDocument/2006/relationships/vmlDrawing" Target="../drawings/vmlDrawing10.vml"/><Relationship Id="rId6" Type="http://schemas.openxmlformats.org/officeDocument/2006/relationships/image" Target="../media/image245.emf"/><Relationship Id="rId5" Type="http://schemas.openxmlformats.org/officeDocument/2006/relationships/oleObject" Target="../embeddings/oleObject10.bin"/><Relationship Id="rId4" Type="http://schemas.openxmlformats.org/officeDocument/2006/relationships/hyperlink" Target="http://www.gs1.org/digital/" TargetMode="External"/></Relationships>
</file>

<file path=ppt/slides/_rels/slide109.xml.rels><?xml version="1.0" encoding="UTF-8" standalone="yes"?>
<Relationships xmlns="http://schemas.openxmlformats.org/package/2006/relationships"><Relationship Id="rId8" Type="http://schemas.openxmlformats.org/officeDocument/2006/relationships/image" Target="../media/image247.emf"/><Relationship Id="rId3" Type="http://schemas.openxmlformats.org/officeDocument/2006/relationships/notesSlide" Target="../notesSlides/notesSlide58.xml"/><Relationship Id="rId7" Type="http://schemas.openxmlformats.org/officeDocument/2006/relationships/oleObject" Target="../embeddings/oleObject12.bin"/><Relationship Id="rId2" Type="http://schemas.openxmlformats.org/officeDocument/2006/relationships/slideLayout" Target="../slideLayouts/slideLayout27.xml"/><Relationship Id="rId1" Type="http://schemas.openxmlformats.org/officeDocument/2006/relationships/vmlDrawing" Target="../drawings/vmlDrawing11.vml"/><Relationship Id="rId6" Type="http://schemas.openxmlformats.org/officeDocument/2006/relationships/image" Target="../media/image246.emf"/><Relationship Id="rId5" Type="http://schemas.openxmlformats.org/officeDocument/2006/relationships/oleObject" Target="../embeddings/oleObject11.bin"/><Relationship Id="rId10" Type="http://schemas.openxmlformats.org/officeDocument/2006/relationships/image" Target="../media/image245.emf"/><Relationship Id="rId4" Type="http://schemas.openxmlformats.org/officeDocument/2006/relationships/hyperlink" Target="http://www.gs1.org/digital/" TargetMode="External"/><Relationship Id="rId9" Type="http://schemas.openxmlformats.org/officeDocument/2006/relationships/oleObject" Target="../embeddings/oleObject13.bin"/></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50.png"/><Relationship Id="rId5" Type="http://schemas.openxmlformats.org/officeDocument/2006/relationships/image" Target="../media/image49.png"/><Relationship Id="rId4" Type="http://schemas.microsoft.com/office/2007/relationships/hdphoto" Target="../media/hdphoto6.wdp"/></Relationships>
</file>

<file path=ppt/slides/_rels/slide110.xml.rels><?xml version="1.0" encoding="UTF-8" standalone="yes"?>
<Relationships xmlns="http://schemas.openxmlformats.org/package/2006/relationships"><Relationship Id="rId8" Type="http://schemas.openxmlformats.org/officeDocument/2006/relationships/image" Target="../media/image253.jpeg"/><Relationship Id="rId3" Type="http://schemas.openxmlformats.org/officeDocument/2006/relationships/image" Target="../media/image248.jpeg"/><Relationship Id="rId7" Type="http://schemas.openxmlformats.org/officeDocument/2006/relationships/image" Target="../media/image252.jpeg"/><Relationship Id="rId2" Type="http://schemas.openxmlformats.org/officeDocument/2006/relationships/hyperlink" Target="http://www.webcredible.co.uk/user-friendly-resources/white-papers/omni-channel-report-2012.pdf" TargetMode="External"/><Relationship Id="rId1" Type="http://schemas.openxmlformats.org/officeDocument/2006/relationships/slideLayout" Target="../slideLayouts/slideLayout27.xml"/><Relationship Id="rId6" Type="http://schemas.openxmlformats.org/officeDocument/2006/relationships/image" Target="../media/image251.jpeg"/><Relationship Id="rId5" Type="http://schemas.openxmlformats.org/officeDocument/2006/relationships/image" Target="../media/image250.jpeg"/><Relationship Id="rId4" Type="http://schemas.openxmlformats.org/officeDocument/2006/relationships/image" Target="../media/image249.jpeg"/></Relationships>
</file>

<file path=ppt/slides/_rels/slide111.xml.rels><?xml version="1.0" encoding="UTF-8" standalone="yes"?>
<Relationships xmlns="http://schemas.openxmlformats.org/package/2006/relationships"><Relationship Id="rId3" Type="http://schemas.openxmlformats.org/officeDocument/2006/relationships/hyperlink" Target="http://www.gs1.org/digital/" TargetMode="External"/><Relationship Id="rId2" Type="http://schemas.openxmlformats.org/officeDocument/2006/relationships/notesSlide" Target="../notesSlides/notesSlide59.xml"/><Relationship Id="rId1" Type="http://schemas.openxmlformats.org/officeDocument/2006/relationships/slideLayout" Target="../slideLayouts/slideLayout27.xml"/><Relationship Id="rId6" Type="http://schemas.openxmlformats.org/officeDocument/2006/relationships/hyperlink" Target="mailto:robert.beideman@gs1.org" TargetMode="External"/><Relationship Id="rId5" Type="http://schemas.openxmlformats.org/officeDocument/2006/relationships/hyperlink" Target="http://community.gs1.org/apps/org/workgroup/gsmp_gtin_otw_mswg/" TargetMode="External"/><Relationship Id="rId4" Type="http://schemas.openxmlformats.org/officeDocument/2006/relationships/hyperlink" Target="http://community.gs1.org/apps/org/workgroup/gs1ie_digital_ig/" TargetMode="External"/></Relationships>
</file>

<file path=ppt/slides/_rels/slide112.xml.rels><?xml version="1.0" encoding="UTF-8" standalone="yes"?>
<Relationships xmlns="http://schemas.openxmlformats.org/package/2006/relationships"><Relationship Id="rId2" Type="http://schemas.openxmlformats.org/officeDocument/2006/relationships/image" Target="../media/image254.jpeg"/><Relationship Id="rId1" Type="http://schemas.openxmlformats.org/officeDocument/2006/relationships/slideLayout" Target="../slideLayouts/slideLayout25.xml"/></Relationships>
</file>

<file path=ppt/slides/_rels/slide113.xml.rels><?xml version="1.0" encoding="UTF-8" standalone="yes"?>
<Relationships xmlns="http://schemas.openxmlformats.org/package/2006/relationships"><Relationship Id="rId2" Type="http://schemas.openxmlformats.org/officeDocument/2006/relationships/image" Target="../media/image255.jpeg"/><Relationship Id="rId1" Type="http://schemas.openxmlformats.org/officeDocument/2006/relationships/slideLayout" Target="../slideLayouts/slideLayout2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5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9.xml"/></Relationships>
</file>

<file path=ppt/slides/_rels/slide15.xml.rels><?xml version="1.0" encoding="UTF-8" standalone="yes"?>
<Relationships xmlns="http://schemas.openxmlformats.org/package/2006/relationships"><Relationship Id="rId8" Type="http://schemas.openxmlformats.org/officeDocument/2006/relationships/tags" Target="../tags/tag60.xml"/><Relationship Id="rId13" Type="http://schemas.openxmlformats.org/officeDocument/2006/relationships/image" Target="../media/image52.jpeg"/><Relationship Id="rId18" Type="http://schemas.openxmlformats.org/officeDocument/2006/relationships/image" Target="../media/image57.png"/><Relationship Id="rId26" Type="http://schemas.openxmlformats.org/officeDocument/2006/relationships/image" Target="../media/image65.png"/><Relationship Id="rId3" Type="http://schemas.openxmlformats.org/officeDocument/2006/relationships/tags" Target="../tags/tag55.xml"/><Relationship Id="rId21" Type="http://schemas.openxmlformats.org/officeDocument/2006/relationships/image" Target="../media/image60.jpeg"/><Relationship Id="rId7" Type="http://schemas.openxmlformats.org/officeDocument/2006/relationships/tags" Target="../tags/tag59.xml"/><Relationship Id="rId12" Type="http://schemas.openxmlformats.org/officeDocument/2006/relationships/image" Target="../media/image51.jpeg"/><Relationship Id="rId17" Type="http://schemas.openxmlformats.org/officeDocument/2006/relationships/image" Target="../media/image56.png"/><Relationship Id="rId25" Type="http://schemas.openxmlformats.org/officeDocument/2006/relationships/image" Target="../media/image64.wmf"/><Relationship Id="rId2" Type="http://schemas.openxmlformats.org/officeDocument/2006/relationships/tags" Target="../tags/tag54.xml"/><Relationship Id="rId16" Type="http://schemas.openxmlformats.org/officeDocument/2006/relationships/image" Target="../media/image55.jpeg"/><Relationship Id="rId20" Type="http://schemas.openxmlformats.org/officeDocument/2006/relationships/image" Target="../media/image59.png"/><Relationship Id="rId29" Type="http://schemas.openxmlformats.org/officeDocument/2006/relationships/image" Target="../media/image68.jpeg"/><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notesSlide" Target="../notesSlides/notesSlide11.xml"/><Relationship Id="rId24" Type="http://schemas.openxmlformats.org/officeDocument/2006/relationships/image" Target="../media/image63.jpeg"/><Relationship Id="rId5" Type="http://schemas.openxmlformats.org/officeDocument/2006/relationships/tags" Target="../tags/tag57.xml"/><Relationship Id="rId15" Type="http://schemas.openxmlformats.org/officeDocument/2006/relationships/image" Target="../media/image54.jpeg"/><Relationship Id="rId23" Type="http://schemas.openxmlformats.org/officeDocument/2006/relationships/image" Target="../media/image62.jpeg"/><Relationship Id="rId28" Type="http://schemas.openxmlformats.org/officeDocument/2006/relationships/image" Target="../media/image67.png"/><Relationship Id="rId10" Type="http://schemas.openxmlformats.org/officeDocument/2006/relationships/slideLayout" Target="../slideLayouts/slideLayout27.xml"/><Relationship Id="rId19" Type="http://schemas.openxmlformats.org/officeDocument/2006/relationships/image" Target="../media/image58.jpeg"/><Relationship Id="rId4" Type="http://schemas.openxmlformats.org/officeDocument/2006/relationships/tags" Target="../tags/tag56.xml"/><Relationship Id="rId9" Type="http://schemas.openxmlformats.org/officeDocument/2006/relationships/tags" Target="../tags/tag61.xml"/><Relationship Id="rId14" Type="http://schemas.openxmlformats.org/officeDocument/2006/relationships/image" Target="../media/image53.wmf"/><Relationship Id="rId22" Type="http://schemas.openxmlformats.org/officeDocument/2006/relationships/image" Target="../media/image61.png"/><Relationship Id="rId27" Type="http://schemas.openxmlformats.org/officeDocument/2006/relationships/image" Target="../media/image6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1.xml"/><Relationship Id="rId6" Type="http://schemas.openxmlformats.org/officeDocument/2006/relationships/image" Target="../media/image75.jpeg"/><Relationship Id="rId5" Type="http://schemas.openxmlformats.org/officeDocument/2006/relationships/image" Target="../media/image74.png"/><Relationship Id="rId4" Type="http://schemas.openxmlformats.org/officeDocument/2006/relationships/image" Target="../media/image7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79.png"/><Relationship Id="rId4" Type="http://schemas.openxmlformats.org/officeDocument/2006/relationships/image" Target="../media/image78.png"/></Relationships>
</file>

<file path=ppt/slides/_rels/slide22.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pn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90.png"/><Relationship Id="rId2" Type="http://schemas.openxmlformats.org/officeDocument/2006/relationships/image" Target="../media/image80.png"/><Relationship Id="rId1" Type="http://schemas.openxmlformats.org/officeDocument/2006/relationships/slideLayout" Target="../slideLayouts/slideLayout5.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 Id="rId14" Type="http://schemas.openxmlformats.org/officeDocument/2006/relationships/image" Target="../media/image9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95.png"/><Relationship Id="rId7" Type="http://schemas.openxmlformats.org/officeDocument/2006/relationships/image" Target="../media/image99.jpeg"/><Relationship Id="rId2" Type="http://schemas.openxmlformats.org/officeDocument/2006/relationships/image" Target="../media/image94.jpeg"/><Relationship Id="rId1" Type="http://schemas.openxmlformats.org/officeDocument/2006/relationships/slideLayout" Target="../slideLayouts/slideLayout27.xml"/><Relationship Id="rId6" Type="http://schemas.openxmlformats.org/officeDocument/2006/relationships/image" Target="../media/image98.jpeg"/><Relationship Id="rId5" Type="http://schemas.openxmlformats.org/officeDocument/2006/relationships/image" Target="../media/image97.jpeg"/><Relationship Id="rId10" Type="http://schemas.openxmlformats.org/officeDocument/2006/relationships/image" Target="../media/image102.jpeg"/><Relationship Id="rId4" Type="http://schemas.openxmlformats.org/officeDocument/2006/relationships/image" Target="../media/image96.jpeg"/><Relationship Id="rId9" Type="http://schemas.openxmlformats.org/officeDocument/2006/relationships/image" Target="../media/image101.jpeg"/></Relationships>
</file>

<file path=ppt/slides/_rels/slide2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0.xml"/><Relationship Id="rId1" Type="http://schemas.openxmlformats.org/officeDocument/2006/relationships/slideLayout" Target="../slideLayouts/slideLayout31.xml"/><Relationship Id="rId4" Type="http://schemas.openxmlformats.org/officeDocument/2006/relationships/image" Target="../media/image104.jpeg"/></Relationships>
</file>

<file path=ppt/slides/_rels/slide29.xml.rels><?xml version="1.0" encoding="UTF-8" standalone="yes"?>
<Relationships xmlns="http://schemas.openxmlformats.org/package/2006/relationships"><Relationship Id="rId3" Type="http://schemas.openxmlformats.org/officeDocument/2006/relationships/hyperlink" Target="lmiv_identifikation_fernabsatz_gs1.pdf" TargetMode="External"/><Relationship Id="rId2" Type="http://schemas.openxmlformats.org/officeDocument/2006/relationships/notesSlide" Target="../notesSlides/notesSlide21.xml"/><Relationship Id="rId1" Type="http://schemas.openxmlformats.org/officeDocument/2006/relationships/slideLayout" Target="../slideLayouts/slideLayout32.xml"/><Relationship Id="rId4" Type="http://schemas.openxmlformats.org/officeDocument/2006/relationships/image" Target="../media/image105.png"/></Relationships>
</file>

<file path=ppt/slides/_rels/slide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xml"/><Relationship Id="rId1" Type="http://schemas.openxmlformats.org/officeDocument/2006/relationships/slideLayout" Target="../slideLayouts/slideLayout43.xml"/></Relationships>
</file>

<file path=ppt/slides/_rels/slide3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31.xml"/><Relationship Id="rId5" Type="http://schemas.openxmlformats.org/officeDocument/2006/relationships/image" Target="../media/image109.gif"/><Relationship Id="rId4" Type="http://schemas.openxmlformats.org/officeDocument/2006/relationships/image" Target="../media/image108.png"/></Relationships>
</file>

<file path=ppt/slides/_rels/slide31.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image" Target="../media/image110.jpeg"/><Relationship Id="rId1" Type="http://schemas.openxmlformats.org/officeDocument/2006/relationships/slideLayout" Target="../slideLayouts/slideLayout31.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hyperlink" Target="360.mov" TargetMode="External"/><Relationship Id="rId5" Type="http://schemas.openxmlformats.org/officeDocument/2006/relationships/image" Target="../media/image118.png"/><Relationship Id="rId4" Type="http://schemas.openxmlformats.org/officeDocument/2006/relationships/image" Target="../media/image117.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8" Type="http://schemas.openxmlformats.org/officeDocument/2006/relationships/tags" Target="../tags/tag69.xml"/><Relationship Id="rId13" Type="http://schemas.openxmlformats.org/officeDocument/2006/relationships/tags" Target="../tags/tag74.xml"/><Relationship Id="rId18" Type="http://schemas.openxmlformats.org/officeDocument/2006/relationships/tags" Target="../tags/tag79.xml"/><Relationship Id="rId26" Type="http://schemas.openxmlformats.org/officeDocument/2006/relationships/tags" Target="../tags/tag87.xml"/><Relationship Id="rId39" Type="http://schemas.openxmlformats.org/officeDocument/2006/relationships/tags" Target="../tags/tag100.xml"/><Relationship Id="rId3" Type="http://schemas.openxmlformats.org/officeDocument/2006/relationships/tags" Target="../tags/tag64.xml"/><Relationship Id="rId21" Type="http://schemas.openxmlformats.org/officeDocument/2006/relationships/tags" Target="../tags/tag82.xml"/><Relationship Id="rId34" Type="http://schemas.openxmlformats.org/officeDocument/2006/relationships/tags" Target="../tags/tag95.xml"/><Relationship Id="rId42" Type="http://schemas.openxmlformats.org/officeDocument/2006/relationships/tags" Target="../tags/tag103.xml"/><Relationship Id="rId47" Type="http://schemas.openxmlformats.org/officeDocument/2006/relationships/notesSlide" Target="../notesSlides/notesSlide22.xml"/><Relationship Id="rId7" Type="http://schemas.openxmlformats.org/officeDocument/2006/relationships/tags" Target="../tags/tag68.xml"/><Relationship Id="rId12" Type="http://schemas.openxmlformats.org/officeDocument/2006/relationships/tags" Target="../tags/tag73.xml"/><Relationship Id="rId17" Type="http://schemas.openxmlformats.org/officeDocument/2006/relationships/tags" Target="../tags/tag78.xml"/><Relationship Id="rId25" Type="http://schemas.openxmlformats.org/officeDocument/2006/relationships/tags" Target="../tags/tag86.xml"/><Relationship Id="rId33" Type="http://schemas.openxmlformats.org/officeDocument/2006/relationships/tags" Target="../tags/tag94.xml"/><Relationship Id="rId38" Type="http://schemas.openxmlformats.org/officeDocument/2006/relationships/tags" Target="../tags/tag99.xml"/><Relationship Id="rId46" Type="http://schemas.openxmlformats.org/officeDocument/2006/relationships/slideLayout" Target="../slideLayouts/slideLayout27.xml"/><Relationship Id="rId2" Type="http://schemas.openxmlformats.org/officeDocument/2006/relationships/tags" Target="../tags/tag63.xml"/><Relationship Id="rId16" Type="http://schemas.openxmlformats.org/officeDocument/2006/relationships/tags" Target="../tags/tag77.xml"/><Relationship Id="rId20" Type="http://schemas.openxmlformats.org/officeDocument/2006/relationships/tags" Target="../tags/tag81.xml"/><Relationship Id="rId29" Type="http://schemas.openxmlformats.org/officeDocument/2006/relationships/tags" Target="../tags/tag90.xml"/><Relationship Id="rId41" Type="http://schemas.openxmlformats.org/officeDocument/2006/relationships/tags" Target="../tags/tag102.xml"/><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tags" Target="../tags/tag72.xml"/><Relationship Id="rId24" Type="http://schemas.openxmlformats.org/officeDocument/2006/relationships/tags" Target="../tags/tag85.xml"/><Relationship Id="rId32" Type="http://schemas.openxmlformats.org/officeDocument/2006/relationships/tags" Target="../tags/tag93.xml"/><Relationship Id="rId37" Type="http://schemas.openxmlformats.org/officeDocument/2006/relationships/tags" Target="../tags/tag98.xml"/><Relationship Id="rId40" Type="http://schemas.openxmlformats.org/officeDocument/2006/relationships/tags" Target="../tags/tag101.xml"/><Relationship Id="rId45" Type="http://schemas.openxmlformats.org/officeDocument/2006/relationships/tags" Target="../tags/tag106.xml"/><Relationship Id="rId5" Type="http://schemas.openxmlformats.org/officeDocument/2006/relationships/tags" Target="../tags/tag66.xml"/><Relationship Id="rId15" Type="http://schemas.openxmlformats.org/officeDocument/2006/relationships/tags" Target="../tags/tag76.xml"/><Relationship Id="rId23" Type="http://schemas.openxmlformats.org/officeDocument/2006/relationships/tags" Target="../tags/tag84.xml"/><Relationship Id="rId28" Type="http://schemas.openxmlformats.org/officeDocument/2006/relationships/tags" Target="../tags/tag89.xml"/><Relationship Id="rId36" Type="http://schemas.openxmlformats.org/officeDocument/2006/relationships/tags" Target="../tags/tag97.xml"/><Relationship Id="rId10" Type="http://schemas.openxmlformats.org/officeDocument/2006/relationships/tags" Target="../tags/tag71.xml"/><Relationship Id="rId19" Type="http://schemas.openxmlformats.org/officeDocument/2006/relationships/tags" Target="../tags/tag80.xml"/><Relationship Id="rId31" Type="http://schemas.openxmlformats.org/officeDocument/2006/relationships/tags" Target="../tags/tag92.xml"/><Relationship Id="rId44" Type="http://schemas.openxmlformats.org/officeDocument/2006/relationships/tags" Target="../tags/tag105.xml"/><Relationship Id="rId4" Type="http://schemas.openxmlformats.org/officeDocument/2006/relationships/tags" Target="../tags/tag65.xml"/><Relationship Id="rId9" Type="http://schemas.openxmlformats.org/officeDocument/2006/relationships/tags" Target="../tags/tag70.xml"/><Relationship Id="rId14" Type="http://schemas.openxmlformats.org/officeDocument/2006/relationships/tags" Target="../tags/tag75.xml"/><Relationship Id="rId22" Type="http://schemas.openxmlformats.org/officeDocument/2006/relationships/tags" Target="../tags/tag83.xml"/><Relationship Id="rId27" Type="http://schemas.openxmlformats.org/officeDocument/2006/relationships/tags" Target="../tags/tag88.xml"/><Relationship Id="rId30" Type="http://schemas.openxmlformats.org/officeDocument/2006/relationships/tags" Target="../tags/tag91.xml"/><Relationship Id="rId35" Type="http://schemas.openxmlformats.org/officeDocument/2006/relationships/tags" Target="../tags/tag96.xml"/><Relationship Id="rId43" Type="http://schemas.openxmlformats.org/officeDocument/2006/relationships/tags" Target="../tags/tag104.xml"/></Relationships>
</file>

<file path=ppt/slides/_rels/slide35.xml.rels><?xml version="1.0" encoding="UTF-8" standalone="yes"?>
<Relationships xmlns="http://schemas.openxmlformats.org/package/2006/relationships"><Relationship Id="rId8" Type="http://schemas.openxmlformats.org/officeDocument/2006/relationships/tags" Target="../tags/tag114.xml"/><Relationship Id="rId13" Type="http://schemas.openxmlformats.org/officeDocument/2006/relationships/tags" Target="../tags/tag119.xml"/><Relationship Id="rId18" Type="http://schemas.openxmlformats.org/officeDocument/2006/relationships/tags" Target="../tags/tag124.xml"/><Relationship Id="rId26" Type="http://schemas.openxmlformats.org/officeDocument/2006/relationships/tags" Target="../tags/tag132.xml"/><Relationship Id="rId39" Type="http://schemas.openxmlformats.org/officeDocument/2006/relationships/tags" Target="../tags/tag145.xml"/><Relationship Id="rId3" Type="http://schemas.openxmlformats.org/officeDocument/2006/relationships/tags" Target="../tags/tag109.xml"/><Relationship Id="rId21" Type="http://schemas.openxmlformats.org/officeDocument/2006/relationships/tags" Target="../tags/tag127.xml"/><Relationship Id="rId34" Type="http://schemas.openxmlformats.org/officeDocument/2006/relationships/tags" Target="../tags/tag140.xml"/><Relationship Id="rId42" Type="http://schemas.openxmlformats.org/officeDocument/2006/relationships/tags" Target="../tags/tag148.xml"/><Relationship Id="rId47" Type="http://schemas.openxmlformats.org/officeDocument/2006/relationships/notesSlide" Target="../notesSlides/notesSlide23.xml"/><Relationship Id="rId7" Type="http://schemas.openxmlformats.org/officeDocument/2006/relationships/tags" Target="../tags/tag113.xml"/><Relationship Id="rId12" Type="http://schemas.openxmlformats.org/officeDocument/2006/relationships/tags" Target="../tags/tag118.xml"/><Relationship Id="rId17" Type="http://schemas.openxmlformats.org/officeDocument/2006/relationships/tags" Target="../tags/tag123.xml"/><Relationship Id="rId25" Type="http://schemas.openxmlformats.org/officeDocument/2006/relationships/tags" Target="../tags/tag131.xml"/><Relationship Id="rId33" Type="http://schemas.openxmlformats.org/officeDocument/2006/relationships/tags" Target="../tags/tag139.xml"/><Relationship Id="rId38" Type="http://schemas.openxmlformats.org/officeDocument/2006/relationships/tags" Target="../tags/tag144.xml"/><Relationship Id="rId46" Type="http://schemas.openxmlformats.org/officeDocument/2006/relationships/slideLayout" Target="../slideLayouts/slideLayout27.xml"/><Relationship Id="rId2" Type="http://schemas.openxmlformats.org/officeDocument/2006/relationships/tags" Target="../tags/tag108.xml"/><Relationship Id="rId16" Type="http://schemas.openxmlformats.org/officeDocument/2006/relationships/tags" Target="../tags/tag122.xml"/><Relationship Id="rId20" Type="http://schemas.openxmlformats.org/officeDocument/2006/relationships/tags" Target="../tags/tag126.xml"/><Relationship Id="rId29" Type="http://schemas.openxmlformats.org/officeDocument/2006/relationships/tags" Target="../tags/tag135.xml"/><Relationship Id="rId41" Type="http://schemas.openxmlformats.org/officeDocument/2006/relationships/tags" Target="../tags/tag147.xml"/><Relationship Id="rId1" Type="http://schemas.openxmlformats.org/officeDocument/2006/relationships/tags" Target="../tags/tag107.xml"/><Relationship Id="rId6" Type="http://schemas.openxmlformats.org/officeDocument/2006/relationships/tags" Target="../tags/tag112.xml"/><Relationship Id="rId11" Type="http://schemas.openxmlformats.org/officeDocument/2006/relationships/tags" Target="../tags/tag117.xml"/><Relationship Id="rId24" Type="http://schemas.openxmlformats.org/officeDocument/2006/relationships/tags" Target="../tags/tag130.xml"/><Relationship Id="rId32" Type="http://schemas.openxmlformats.org/officeDocument/2006/relationships/tags" Target="../tags/tag138.xml"/><Relationship Id="rId37" Type="http://schemas.openxmlformats.org/officeDocument/2006/relationships/tags" Target="../tags/tag143.xml"/><Relationship Id="rId40" Type="http://schemas.openxmlformats.org/officeDocument/2006/relationships/tags" Target="../tags/tag146.xml"/><Relationship Id="rId45" Type="http://schemas.openxmlformats.org/officeDocument/2006/relationships/tags" Target="../tags/tag151.xml"/><Relationship Id="rId5" Type="http://schemas.openxmlformats.org/officeDocument/2006/relationships/tags" Target="../tags/tag111.xml"/><Relationship Id="rId15" Type="http://schemas.openxmlformats.org/officeDocument/2006/relationships/tags" Target="../tags/tag121.xml"/><Relationship Id="rId23" Type="http://schemas.openxmlformats.org/officeDocument/2006/relationships/tags" Target="../tags/tag129.xml"/><Relationship Id="rId28" Type="http://schemas.openxmlformats.org/officeDocument/2006/relationships/tags" Target="../tags/tag134.xml"/><Relationship Id="rId36" Type="http://schemas.openxmlformats.org/officeDocument/2006/relationships/tags" Target="../tags/tag142.xml"/><Relationship Id="rId10" Type="http://schemas.openxmlformats.org/officeDocument/2006/relationships/tags" Target="../tags/tag116.xml"/><Relationship Id="rId19" Type="http://schemas.openxmlformats.org/officeDocument/2006/relationships/tags" Target="../tags/tag125.xml"/><Relationship Id="rId31" Type="http://schemas.openxmlformats.org/officeDocument/2006/relationships/tags" Target="../tags/tag137.xml"/><Relationship Id="rId44" Type="http://schemas.openxmlformats.org/officeDocument/2006/relationships/tags" Target="../tags/tag150.xml"/><Relationship Id="rId4" Type="http://schemas.openxmlformats.org/officeDocument/2006/relationships/tags" Target="../tags/tag110.xml"/><Relationship Id="rId9" Type="http://schemas.openxmlformats.org/officeDocument/2006/relationships/tags" Target="../tags/tag115.xml"/><Relationship Id="rId14" Type="http://schemas.openxmlformats.org/officeDocument/2006/relationships/tags" Target="../tags/tag120.xml"/><Relationship Id="rId22" Type="http://schemas.openxmlformats.org/officeDocument/2006/relationships/tags" Target="../tags/tag128.xml"/><Relationship Id="rId27" Type="http://schemas.openxmlformats.org/officeDocument/2006/relationships/tags" Target="../tags/tag133.xml"/><Relationship Id="rId30" Type="http://schemas.openxmlformats.org/officeDocument/2006/relationships/tags" Target="../tags/tag136.xml"/><Relationship Id="rId35" Type="http://schemas.openxmlformats.org/officeDocument/2006/relationships/tags" Target="../tags/tag141.xml"/><Relationship Id="rId43" Type="http://schemas.openxmlformats.org/officeDocument/2006/relationships/tags" Target="../tags/tag14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4.xml"/><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8" Type="http://schemas.openxmlformats.org/officeDocument/2006/relationships/tags" Target="../tags/tag159.xml"/><Relationship Id="rId13" Type="http://schemas.openxmlformats.org/officeDocument/2006/relationships/tags" Target="../tags/tag164.xml"/><Relationship Id="rId18" Type="http://schemas.openxmlformats.org/officeDocument/2006/relationships/tags" Target="../tags/tag169.xml"/><Relationship Id="rId3" Type="http://schemas.openxmlformats.org/officeDocument/2006/relationships/tags" Target="../tags/tag154.xml"/><Relationship Id="rId7" Type="http://schemas.openxmlformats.org/officeDocument/2006/relationships/tags" Target="../tags/tag158.xml"/><Relationship Id="rId12" Type="http://schemas.openxmlformats.org/officeDocument/2006/relationships/tags" Target="../tags/tag163.xml"/><Relationship Id="rId17" Type="http://schemas.openxmlformats.org/officeDocument/2006/relationships/tags" Target="../tags/tag168.xml"/><Relationship Id="rId2" Type="http://schemas.openxmlformats.org/officeDocument/2006/relationships/tags" Target="../tags/tag153.xml"/><Relationship Id="rId16" Type="http://schemas.openxmlformats.org/officeDocument/2006/relationships/tags" Target="../tags/tag167.xml"/><Relationship Id="rId20" Type="http://schemas.openxmlformats.org/officeDocument/2006/relationships/notesSlide" Target="../notesSlides/notesSlide25.xml"/><Relationship Id="rId1" Type="http://schemas.openxmlformats.org/officeDocument/2006/relationships/tags" Target="../tags/tag152.xml"/><Relationship Id="rId6" Type="http://schemas.openxmlformats.org/officeDocument/2006/relationships/tags" Target="../tags/tag157.xml"/><Relationship Id="rId11" Type="http://schemas.openxmlformats.org/officeDocument/2006/relationships/tags" Target="../tags/tag162.xml"/><Relationship Id="rId5" Type="http://schemas.openxmlformats.org/officeDocument/2006/relationships/tags" Target="../tags/tag156.xml"/><Relationship Id="rId15" Type="http://schemas.openxmlformats.org/officeDocument/2006/relationships/tags" Target="../tags/tag166.xml"/><Relationship Id="rId10" Type="http://schemas.openxmlformats.org/officeDocument/2006/relationships/tags" Target="../tags/tag161.xml"/><Relationship Id="rId19" Type="http://schemas.openxmlformats.org/officeDocument/2006/relationships/slideLayout" Target="../slideLayouts/slideLayout30.xml"/><Relationship Id="rId4" Type="http://schemas.openxmlformats.org/officeDocument/2006/relationships/tags" Target="../tags/tag155.xml"/><Relationship Id="rId9" Type="http://schemas.openxmlformats.org/officeDocument/2006/relationships/tags" Target="../tags/tag160.xml"/><Relationship Id="rId14" Type="http://schemas.openxmlformats.org/officeDocument/2006/relationships/tags" Target="../tags/tag165.xml"/></Relationships>
</file>

<file path=ppt/slides/_rels/slide3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6.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43.xml"/></Relationships>
</file>

<file path=ppt/slides/_rels/slide4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7.xml"/><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45.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image" Target="../media/image122.png"/><Relationship Id="rId1" Type="http://schemas.openxmlformats.org/officeDocument/2006/relationships/slideLayout" Target="../slideLayouts/slideLayout60.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47.xml.rels><?xml version="1.0" encoding="UTF-8" standalone="yes"?>
<Relationships xmlns="http://schemas.openxmlformats.org/package/2006/relationships"><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image" Target="../media/image129.png"/><Relationship Id="rId1" Type="http://schemas.openxmlformats.org/officeDocument/2006/relationships/slideLayout" Target="../slideLayouts/slideLayout60.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4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6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51.xml.rels><?xml version="1.0" encoding="UTF-8" standalone="yes"?>
<Relationships xmlns="http://schemas.openxmlformats.org/package/2006/relationships"><Relationship Id="rId8" Type="http://schemas.openxmlformats.org/officeDocument/2006/relationships/hyperlink" Target="http://www.google.co.jp/url?sa=i&amp;rct=j&amp;q=&amp;esrc=s&amp;source=images&amp;cd=&amp;cad=rja&amp;docid=fT71Ve_EpS_DgM&amp;tbnid=7bdHTnkxA8_RBM:&amp;ved=0CAUQjRw&amp;url=http://news.livedoor.com/article/detail/8322753/&amp;ei=B0QRU6q7PIaVkQXa1ICwAQ&amp;psig=AFQjCNFoEqtgCOlBi03_iSOdHwowEvf5wQ&amp;ust=1393726842844723" TargetMode="External"/><Relationship Id="rId13" Type="http://schemas.openxmlformats.org/officeDocument/2006/relationships/image" Target="../media/image142.jpeg"/><Relationship Id="rId3" Type="http://schemas.openxmlformats.org/officeDocument/2006/relationships/image" Target="../media/image137.jpeg"/><Relationship Id="rId7" Type="http://schemas.openxmlformats.org/officeDocument/2006/relationships/image" Target="../media/image139.jpeg"/><Relationship Id="rId12" Type="http://schemas.openxmlformats.org/officeDocument/2006/relationships/hyperlink" Target="http://www.google.co.jp/url?sa=i&amp;rct=j&amp;q=&amp;esrc=s&amp;source=images&amp;cd=&amp;cad=rja&amp;docid=ydv8EEJkXJQqOM&amp;tbnid=DnbwOdCb35_wSM:&amp;ved=0CAUQjRw&amp;url=http://k-tai.impress.co.jp/docs/news/20110302_430621.html&amp;ei=l0URU_uRK8egkwWrxICQBA&amp;psig=AFQjCNHU4Y1HguzQN22V9z-vlTMEKehQfQ&amp;ust=1393727244143182" TargetMode="External"/><Relationship Id="rId2" Type="http://schemas.openxmlformats.org/officeDocument/2006/relationships/hyperlink" Target="http://www.google.co.jp/url?sa=i&amp;rct=j&amp;q=&amp;esrc=s&amp;source=images&amp;cd=&amp;cad=rja&amp;docid=v68wgoxDacBrrM&amp;tbnid=OSJUhnpUVIxCfM:&amp;ved=0CAUQjRw&amp;url=http://pcgn.blog98.fc2.com/page-2.html&amp;ei=o0IRU71ix4uQBbP3geAO&amp;psig=AFQjCNH2ypN8F0Qx_QiFk2Lepp9R3tS4jg&amp;ust=1393726327016025" TargetMode="External"/><Relationship Id="rId1" Type="http://schemas.openxmlformats.org/officeDocument/2006/relationships/slideLayout" Target="../slideLayouts/slideLayout60.xml"/><Relationship Id="rId6" Type="http://schemas.openxmlformats.org/officeDocument/2006/relationships/hyperlink" Target="http://www.google.co.jp/url?sa=i&amp;rct=j&amp;q=&amp;esrc=s&amp;source=images&amp;cd=&amp;cad=rja&amp;docid=-8DU-lEc_nKBVM&amp;tbnid=r5pXnJqmIZtCOM:&amp;ved=0CAUQjRw&amp;url=http://www.gotokyo.org/jp/tourists/info/profit/profit4.html&amp;ei=hEMRU5u0BsWpkwXJuIHACw&amp;psig=AFQjCNE-iW4WBfDdD-qyiKiVCcmPLgoO7Q&amp;ust=1393726557573057" TargetMode="External"/><Relationship Id="rId11" Type="http://schemas.openxmlformats.org/officeDocument/2006/relationships/image" Target="../media/image141.jpeg"/><Relationship Id="rId5" Type="http://schemas.openxmlformats.org/officeDocument/2006/relationships/image" Target="../media/image138.jpeg"/><Relationship Id="rId10" Type="http://schemas.openxmlformats.org/officeDocument/2006/relationships/hyperlink" Target="http://www.google.co.jp/url?sa=i&amp;rct=j&amp;q=&amp;esrc=s&amp;source=images&amp;cd=&amp;cad=rja&amp;docid=Es5jh7K33E8esM&amp;tbnid=Gs7TwKqk3X2_1M:&amp;ved=0CAUQjRw&amp;url=http://gigazine.net/news/20131113-nexus5-1week-review/&amp;ei=yEQRU8PZC4SlkwW3_IDICQ&amp;psig=AFQjCNH8gZoOz5QpkIOB2XaXPapJKr1f-w&amp;ust=1393726960356206" TargetMode="External"/><Relationship Id="rId4" Type="http://schemas.openxmlformats.org/officeDocument/2006/relationships/hyperlink" Target="http://www.google.co.jp/url?sa=i&amp;rct=j&amp;q=&amp;esrc=s&amp;source=images&amp;cd=&amp;cad=rja&amp;docid=h14e0mseH6XsNM&amp;tbnid=B2reMr6VWRQ_2M:&amp;ved=0CAUQjRw&amp;url=http://blog.livedoor.jp/ouensitemasu/archives/50973631.html&amp;ei=_kIRU9vcFce_kQW2ooB4&amp;psig=AFQjCNE-iW4WBfDdD-qyiKiVCcmPLgoO7Q&amp;ust=1393726557573057" TargetMode="External"/><Relationship Id="rId9" Type="http://schemas.openxmlformats.org/officeDocument/2006/relationships/image" Target="../media/image140.jpeg"/></Relationships>
</file>

<file path=ppt/slides/_rels/slide52.xml.rels><?xml version="1.0" encoding="UTF-8" standalone="yes"?>
<Relationships xmlns="http://schemas.openxmlformats.org/package/2006/relationships"><Relationship Id="rId3" Type="http://schemas.openxmlformats.org/officeDocument/2006/relationships/image" Target="../media/image143.jpeg"/><Relationship Id="rId7" Type="http://schemas.openxmlformats.org/officeDocument/2006/relationships/image" Target="../media/image145.jpeg"/><Relationship Id="rId2" Type="http://schemas.openxmlformats.org/officeDocument/2006/relationships/hyperlink" Target="http://news.mynavi.jp/photo/articles/2013/12/17/aeon/images/016l.jpg" TargetMode="External"/><Relationship Id="rId1" Type="http://schemas.openxmlformats.org/officeDocument/2006/relationships/slideLayout" Target="../slideLayouts/slideLayout60.xml"/><Relationship Id="rId6" Type="http://schemas.openxmlformats.org/officeDocument/2006/relationships/hyperlink" Target="http://www.google.co.jp/url?sa=i&amp;rct=j&amp;q=&amp;esrc=s&amp;source=images&amp;cd=&amp;cad=rja&amp;docid=zHDwxqRNOACh-M&amp;tbnid=5te-s4JmOb3ivM:&amp;ved=0CAUQjRw&amp;url=http://blog.livedoor.jp/nobutyannnobu/archives/35743408.html&amp;ei=PksRU8niOMilkQXZqYCQAw&amp;bvm=bv.62286460,d.dGI&amp;psig=AFQjCNFalbJFVuYv5stI9O7gtnSVab_n9Q&amp;ust=1393728587557622" TargetMode="External"/><Relationship Id="rId5" Type="http://schemas.openxmlformats.org/officeDocument/2006/relationships/image" Target="../media/image144.jpeg"/><Relationship Id="rId4" Type="http://schemas.openxmlformats.org/officeDocument/2006/relationships/hyperlink" Target="https://www.google.co.jp/url?sa=i&amp;rct=j&amp;q=&amp;esrc=s&amp;source=images&amp;cd=&amp;docid=26NiOEGC0XEoaM&amp;tbnid=SXdWadzyEyXRyM:&amp;ved=0CAUQjRw&amp;url=https://www.happycom.co.jp/digital-news/20131227_news-2.html&amp;ei=L0kRU5vpO8bpkAXyv4CIDg&amp;psig=AFQjCNGGgcsMj7dDeNcBp7E92ZLzdQnDZA&amp;ust=1393728054189648"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png"/><Relationship Id="rId1" Type="http://schemas.openxmlformats.org/officeDocument/2006/relationships/slideLayout" Target="../slideLayouts/slideLayout60.xml"/><Relationship Id="rId4" Type="http://schemas.openxmlformats.org/officeDocument/2006/relationships/image" Target="../media/image148.jpeg"/></Relationships>
</file>

<file path=ppt/slides/_rels/slide54.xml.rels><?xml version="1.0" encoding="UTF-8" standalone="yes"?>
<Relationships xmlns="http://schemas.openxmlformats.org/package/2006/relationships"><Relationship Id="rId8" Type="http://schemas.openxmlformats.org/officeDocument/2006/relationships/image" Target="../media/image155.jpeg"/><Relationship Id="rId3" Type="http://schemas.openxmlformats.org/officeDocument/2006/relationships/image" Target="../media/image150.jpeg"/><Relationship Id="rId7" Type="http://schemas.openxmlformats.org/officeDocument/2006/relationships/image" Target="../media/image154.jpeg"/><Relationship Id="rId2" Type="http://schemas.openxmlformats.org/officeDocument/2006/relationships/image" Target="../media/image149.jpeg"/><Relationship Id="rId1" Type="http://schemas.openxmlformats.org/officeDocument/2006/relationships/slideLayout" Target="../slideLayouts/slideLayout55.xml"/><Relationship Id="rId6" Type="http://schemas.openxmlformats.org/officeDocument/2006/relationships/image" Target="../media/image153.jpeg"/><Relationship Id="rId5" Type="http://schemas.openxmlformats.org/officeDocument/2006/relationships/image" Target="../media/image152.jpeg"/><Relationship Id="rId4" Type="http://schemas.openxmlformats.org/officeDocument/2006/relationships/image" Target="../media/image151.jpeg"/></Relationships>
</file>

<file path=ppt/slides/_rels/slide55.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7.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6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9.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160.png"/></Relationships>
</file>

<file path=ppt/slides/_rels/slide63.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3" Type="http://schemas.openxmlformats.org/officeDocument/2006/relationships/hyperlink" Target="http://www.gs1us.org/industries/apparel-general-merchandise/tools-and-resources/videos-and-demos/omni-channel-video" TargetMode="External"/><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8" Type="http://schemas.openxmlformats.org/officeDocument/2006/relationships/tags" Target="../tags/tag176.xml"/><Relationship Id="rId13" Type="http://schemas.openxmlformats.org/officeDocument/2006/relationships/tags" Target="../tags/tag181.xml"/><Relationship Id="rId18" Type="http://schemas.openxmlformats.org/officeDocument/2006/relationships/tags" Target="../tags/tag186.xml"/><Relationship Id="rId26" Type="http://schemas.openxmlformats.org/officeDocument/2006/relationships/notesSlide" Target="../notesSlides/notesSlide36.xml"/><Relationship Id="rId3" Type="http://schemas.openxmlformats.org/officeDocument/2006/relationships/tags" Target="../tags/tag171.xml"/><Relationship Id="rId21" Type="http://schemas.openxmlformats.org/officeDocument/2006/relationships/tags" Target="../tags/tag189.xml"/><Relationship Id="rId7" Type="http://schemas.openxmlformats.org/officeDocument/2006/relationships/tags" Target="../tags/tag175.xml"/><Relationship Id="rId12" Type="http://schemas.openxmlformats.org/officeDocument/2006/relationships/tags" Target="../tags/tag180.xml"/><Relationship Id="rId17" Type="http://schemas.openxmlformats.org/officeDocument/2006/relationships/tags" Target="../tags/tag185.xml"/><Relationship Id="rId25" Type="http://schemas.openxmlformats.org/officeDocument/2006/relationships/slideLayout" Target="../slideLayouts/slideLayout24.xml"/><Relationship Id="rId2" Type="http://schemas.openxmlformats.org/officeDocument/2006/relationships/tags" Target="../tags/tag170.xml"/><Relationship Id="rId16" Type="http://schemas.openxmlformats.org/officeDocument/2006/relationships/tags" Target="../tags/tag184.xml"/><Relationship Id="rId20" Type="http://schemas.openxmlformats.org/officeDocument/2006/relationships/tags" Target="../tags/tag188.xml"/><Relationship Id="rId29" Type="http://schemas.openxmlformats.org/officeDocument/2006/relationships/image" Target="../media/image163.png"/><Relationship Id="rId1" Type="http://schemas.openxmlformats.org/officeDocument/2006/relationships/vmlDrawing" Target="../drawings/vmlDrawing6.vml"/><Relationship Id="rId6" Type="http://schemas.openxmlformats.org/officeDocument/2006/relationships/tags" Target="../tags/tag174.xml"/><Relationship Id="rId11" Type="http://schemas.openxmlformats.org/officeDocument/2006/relationships/tags" Target="../tags/tag179.xml"/><Relationship Id="rId24" Type="http://schemas.openxmlformats.org/officeDocument/2006/relationships/tags" Target="../tags/tag192.xml"/><Relationship Id="rId32" Type="http://schemas.openxmlformats.org/officeDocument/2006/relationships/image" Target="../media/image166.jpeg"/><Relationship Id="rId5" Type="http://schemas.openxmlformats.org/officeDocument/2006/relationships/tags" Target="../tags/tag173.xml"/><Relationship Id="rId15" Type="http://schemas.openxmlformats.org/officeDocument/2006/relationships/tags" Target="../tags/tag183.xml"/><Relationship Id="rId23" Type="http://schemas.openxmlformats.org/officeDocument/2006/relationships/tags" Target="../tags/tag191.xml"/><Relationship Id="rId28" Type="http://schemas.openxmlformats.org/officeDocument/2006/relationships/image" Target="../media/image162.emf"/><Relationship Id="rId10" Type="http://schemas.openxmlformats.org/officeDocument/2006/relationships/tags" Target="../tags/tag178.xml"/><Relationship Id="rId19" Type="http://schemas.openxmlformats.org/officeDocument/2006/relationships/tags" Target="../tags/tag187.xml"/><Relationship Id="rId31" Type="http://schemas.openxmlformats.org/officeDocument/2006/relationships/image" Target="../media/image165.png"/><Relationship Id="rId4" Type="http://schemas.openxmlformats.org/officeDocument/2006/relationships/tags" Target="../tags/tag172.xml"/><Relationship Id="rId9" Type="http://schemas.openxmlformats.org/officeDocument/2006/relationships/tags" Target="../tags/tag177.xml"/><Relationship Id="rId14" Type="http://schemas.openxmlformats.org/officeDocument/2006/relationships/tags" Target="../tags/tag182.xml"/><Relationship Id="rId22" Type="http://schemas.openxmlformats.org/officeDocument/2006/relationships/tags" Target="../tags/tag190.xml"/><Relationship Id="rId27" Type="http://schemas.openxmlformats.org/officeDocument/2006/relationships/oleObject" Target="../embeddings/oleObject6.bin"/><Relationship Id="rId30" Type="http://schemas.openxmlformats.org/officeDocument/2006/relationships/image" Target="../media/image164.jpe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8" Type="http://schemas.openxmlformats.org/officeDocument/2006/relationships/tags" Target="../tags/tag27.xml"/><Relationship Id="rId13" Type="http://schemas.openxmlformats.org/officeDocument/2006/relationships/tags" Target="../tags/tag32.xml"/><Relationship Id="rId18" Type="http://schemas.openxmlformats.org/officeDocument/2006/relationships/tags" Target="../tags/tag37.xml"/><Relationship Id="rId26" Type="http://schemas.openxmlformats.org/officeDocument/2006/relationships/tags" Target="../tags/tag45.xml"/><Relationship Id="rId39" Type="http://schemas.openxmlformats.org/officeDocument/2006/relationships/image" Target="../media/image29.jpeg"/><Relationship Id="rId3" Type="http://schemas.openxmlformats.org/officeDocument/2006/relationships/tags" Target="../tags/tag22.xml"/><Relationship Id="rId21" Type="http://schemas.openxmlformats.org/officeDocument/2006/relationships/tags" Target="../tags/tag40.xml"/><Relationship Id="rId34" Type="http://schemas.openxmlformats.org/officeDocument/2006/relationships/slideLayout" Target="../slideLayouts/slideLayout52.xml"/><Relationship Id="rId42" Type="http://schemas.openxmlformats.org/officeDocument/2006/relationships/image" Target="../media/image32.jpeg"/><Relationship Id="rId7" Type="http://schemas.openxmlformats.org/officeDocument/2006/relationships/tags" Target="../tags/tag26.xml"/><Relationship Id="rId12" Type="http://schemas.openxmlformats.org/officeDocument/2006/relationships/tags" Target="../tags/tag31.xml"/><Relationship Id="rId17" Type="http://schemas.openxmlformats.org/officeDocument/2006/relationships/tags" Target="../tags/tag36.xml"/><Relationship Id="rId25" Type="http://schemas.openxmlformats.org/officeDocument/2006/relationships/tags" Target="../tags/tag44.xml"/><Relationship Id="rId33" Type="http://schemas.openxmlformats.org/officeDocument/2006/relationships/tags" Target="../tags/tag52.xml"/><Relationship Id="rId38" Type="http://schemas.openxmlformats.org/officeDocument/2006/relationships/image" Target="../media/image28.jpeg"/><Relationship Id="rId2" Type="http://schemas.openxmlformats.org/officeDocument/2006/relationships/tags" Target="../tags/tag21.xml"/><Relationship Id="rId16" Type="http://schemas.openxmlformats.org/officeDocument/2006/relationships/tags" Target="../tags/tag35.xml"/><Relationship Id="rId20" Type="http://schemas.openxmlformats.org/officeDocument/2006/relationships/tags" Target="../tags/tag39.xml"/><Relationship Id="rId29" Type="http://schemas.openxmlformats.org/officeDocument/2006/relationships/tags" Target="../tags/tag48.xml"/><Relationship Id="rId41" Type="http://schemas.openxmlformats.org/officeDocument/2006/relationships/image" Target="../media/image31.jpeg"/><Relationship Id="rId1" Type="http://schemas.openxmlformats.org/officeDocument/2006/relationships/vmlDrawing" Target="../drawings/vmlDrawing5.vml"/><Relationship Id="rId6" Type="http://schemas.openxmlformats.org/officeDocument/2006/relationships/tags" Target="../tags/tag25.xml"/><Relationship Id="rId11" Type="http://schemas.openxmlformats.org/officeDocument/2006/relationships/tags" Target="../tags/tag30.xml"/><Relationship Id="rId24" Type="http://schemas.openxmlformats.org/officeDocument/2006/relationships/tags" Target="../tags/tag43.xml"/><Relationship Id="rId32" Type="http://schemas.openxmlformats.org/officeDocument/2006/relationships/tags" Target="../tags/tag51.xml"/><Relationship Id="rId37" Type="http://schemas.openxmlformats.org/officeDocument/2006/relationships/image" Target="../media/image27.jpeg"/><Relationship Id="rId40" Type="http://schemas.openxmlformats.org/officeDocument/2006/relationships/image" Target="../media/image30.jpeg"/><Relationship Id="rId5" Type="http://schemas.openxmlformats.org/officeDocument/2006/relationships/tags" Target="../tags/tag24.xml"/><Relationship Id="rId15" Type="http://schemas.openxmlformats.org/officeDocument/2006/relationships/tags" Target="../tags/tag34.xml"/><Relationship Id="rId23" Type="http://schemas.openxmlformats.org/officeDocument/2006/relationships/tags" Target="../tags/tag42.xml"/><Relationship Id="rId28" Type="http://schemas.openxmlformats.org/officeDocument/2006/relationships/tags" Target="../tags/tag47.xml"/><Relationship Id="rId36" Type="http://schemas.openxmlformats.org/officeDocument/2006/relationships/oleObject" Target="../embeddings/oleObject5.bin"/><Relationship Id="rId10" Type="http://schemas.openxmlformats.org/officeDocument/2006/relationships/tags" Target="../tags/tag29.xml"/><Relationship Id="rId19" Type="http://schemas.openxmlformats.org/officeDocument/2006/relationships/tags" Target="../tags/tag38.xml"/><Relationship Id="rId31" Type="http://schemas.openxmlformats.org/officeDocument/2006/relationships/tags" Target="../tags/tag50.xml"/><Relationship Id="rId4" Type="http://schemas.openxmlformats.org/officeDocument/2006/relationships/tags" Target="../tags/tag23.xml"/><Relationship Id="rId9" Type="http://schemas.openxmlformats.org/officeDocument/2006/relationships/tags" Target="../tags/tag28.xml"/><Relationship Id="rId14" Type="http://schemas.openxmlformats.org/officeDocument/2006/relationships/tags" Target="../tags/tag33.xml"/><Relationship Id="rId22" Type="http://schemas.openxmlformats.org/officeDocument/2006/relationships/tags" Target="../tags/tag41.xml"/><Relationship Id="rId27" Type="http://schemas.openxmlformats.org/officeDocument/2006/relationships/tags" Target="../tags/tag46.xml"/><Relationship Id="rId30" Type="http://schemas.openxmlformats.org/officeDocument/2006/relationships/tags" Target="../tags/tag49.xml"/><Relationship Id="rId35" Type="http://schemas.openxmlformats.org/officeDocument/2006/relationships/notesSlide" Target="../notesSlides/notesSlide4.xml"/></Relationships>
</file>

<file path=ppt/slides/_rels/slide70.xml.rels><?xml version="1.0" encoding="UTF-8" standalone="yes"?>
<Relationships xmlns="http://schemas.openxmlformats.org/package/2006/relationships"><Relationship Id="rId8" Type="http://schemas.openxmlformats.org/officeDocument/2006/relationships/image" Target="../media/image172.jpg"/><Relationship Id="rId13" Type="http://schemas.openxmlformats.org/officeDocument/2006/relationships/image" Target="../media/image177.png"/><Relationship Id="rId18" Type="http://schemas.openxmlformats.org/officeDocument/2006/relationships/image" Target="../media/image182.png"/><Relationship Id="rId3" Type="http://schemas.openxmlformats.org/officeDocument/2006/relationships/image" Target="../media/image167.jpeg"/><Relationship Id="rId21" Type="http://schemas.openxmlformats.org/officeDocument/2006/relationships/image" Target="../media/image185.png"/><Relationship Id="rId7" Type="http://schemas.openxmlformats.org/officeDocument/2006/relationships/image" Target="../media/image171.jpg"/><Relationship Id="rId12" Type="http://schemas.openxmlformats.org/officeDocument/2006/relationships/image" Target="../media/image176.png"/><Relationship Id="rId17" Type="http://schemas.openxmlformats.org/officeDocument/2006/relationships/image" Target="../media/image181.gif"/><Relationship Id="rId2" Type="http://schemas.openxmlformats.org/officeDocument/2006/relationships/notesSlide" Target="../notesSlides/notesSlide38.xml"/><Relationship Id="rId16" Type="http://schemas.openxmlformats.org/officeDocument/2006/relationships/image" Target="../media/image180.jpeg"/><Relationship Id="rId20" Type="http://schemas.openxmlformats.org/officeDocument/2006/relationships/image" Target="../media/image184.png"/><Relationship Id="rId1" Type="http://schemas.openxmlformats.org/officeDocument/2006/relationships/slideLayout" Target="../slideLayouts/slideLayout27.xml"/><Relationship Id="rId6" Type="http://schemas.openxmlformats.org/officeDocument/2006/relationships/image" Target="../media/image170.jpg"/><Relationship Id="rId11" Type="http://schemas.openxmlformats.org/officeDocument/2006/relationships/image" Target="../media/image175.jpg"/><Relationship Id="rId24" Type="http://schemas.openxmlformats.org/officeDocument/2006/relationships/image" Target="../media/image188.jpg"/><Relationship Id="rId5" Type="http://schemas.openxmlformats.org/officeDocument/2006/relationships/image" Target="../media/image169.jpg"/><Relationship Id="rId15" Type="http://schemas.openxmlformats.org/officeDocument/2006/relationships/image" Target="../media/image179.jpeg"/><Relationship Id="rId23" Type="http://schemas.openxmlformats.org/officeDocument/2006/relationships/image" Target="../media/image187.jpg"/><Relationship Id="rId10" Type="http://schemas.openxmlformats.org/officeDocument/2006/relationships/image" Target="../media/image174.jpg"/><Relationship Id="rId19" Type="http://schemas.openxmlformats.org/officeDocument/2006/relationships/image" Target="../media/image183.png"/><Relationship Id="rId4" Type="http://schemas.openxmlformats.org/officeDocument/2006/relationships/image" Target="../media/image168.jpeg"/><Relationship Id="rId9" Type="http://schemas.openxmlformats.org/officeDocument/2006/relationships/image" Target="../media/image173.jpg"/><Relationship Id="rId14" Type="http://schemas.openxmlformats.org/officeDocument/2006/relationships/image" Target="../media/image178.jpeg"/><Relationship Id="rId22" Type="http://schemas.openxmlformats.org/officeDocument/2006/relationships/image" Target="../media/image186.png"/></Relationships>
</file>

<file path=ppt/slides/_rels/slide71.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198.png"/><Relationship Id="rId18" Type="http://schemas.openxmlformats.org/officeDocument/2006/relationships/image" Target="../media/image203.png"/><Relationship Id="rId3" Type="http://schemas.openxmlformats.org/officeDocument/2006/relationships/image" Target="../media/image189.png"/><Relationship Id="rId7" Type="http://schemas.openxmlformats.org/officeDocument/2006/relationships/image" Target="../media/image193.png"/><Relationship Id="rId12" Type="http://schemas.openxmlformats.org/officeDocument/2006/relationships/image" Target="../media/image197.jpeg"/><Relationship Id="rId17" Type="http://schemas.openxmlformats.org/officeDocument/2006/relationships/image" Target="../media/image202.png"/><Relationship Id="rId2" Type="http://schemas.openxmlformats.org/officeDocument/2006/relationships/notesSlide" Target="../notesSlides/notesSlide39.xml"/><Relationship Id="rId16" Type="http://schemas.openxmlformats.org/officeDocument/2006/relationships/image" Target="../media/image201.png"/><Relationship Id="rId1" Type="http://schemas.openxmlformats.org/officeDocument/2006/relationships/slideLayout" Target="../slideLayouts/slideLayout27.xml"/><Relationship Id="rId6" Type="http://schemas.openxmlformats.org/officeDocument/2006/relationships/image" Target="../media/image192.png"/><Relationship Id="rId11" Type="http://schemas.openxmlformats.org/officeDocument/2006/relationships/image" Target="../media/image196.png"/><Relationship Id="rId5" Type="http://schemas.openxmlformats.org/officeDocument/2006/relationships/image" Target="../media/image191.png"/><Relationship Id="rId15" Type="http://schemas.openxmlformats.org/officeDocument/2006/relationships/image" Target="../media/image200.jpeg"/><Relationship Id="rId10" Type="http://schemas.openxmlformats.org/officeDocument/2006/relationships/image" Target="../media/image195.png"/><Relationship Id="rId4" Type="http://schemas.openxmlformats.org/officeDocument/2006/relationships/image" Target="../media/image190.png"/><Relationship Id="rId9" Type="http://schemas.openxmlformats.org/officeDocument/2006/relationships/image" Target="../media/image194.png"/><Relationship Id="rId14" Type="http://schemas.openxmlformats.org/officeDocument/2006/relationships/image" Target="../media/image199.jpeg"/></Relationships>
</file>

<file path=ppt/slides/_rels/slide72.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40.xml"/><Relationship Id="rId1" Type="http://schemas.openxmlformats.org/officeDocument/2006/relationships/slideLayout" Target="../slideLayouts/slideLayout2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7.xml"/></Relationships>
</file>

<file path=ppt/slides/_rels/slide78.xml.rels><?xml version="1.0" encoding="UTF-8" standalone="yes"?>
<Relationships xmlns="http://schemas.openxmlformats.org/package/2006/relationships"><Relationship Id="rId8" Type="http://schemas.openxmlformats.org/officeDocument/2006/relationships/tags" Target="../tags/tag200.xml"/><Relationship Id="rId13" Type="http://schemas.openxmlformats.org/officeDocument/2006/relationships/image" Target="../media/image52.jpeg"/><Relationship Id="rId18" Type="http://schemas.openxmlformats.org/officeDocument/2006/relationships/image" Target="../media/image57.png"/><Relationship Id="rId26" Type="http://schemas.openxmlformats.org/officeDocument/2006/relationships/image" Target="../media/image65.png"/><Relationship Id="rId3" Type="http://schemas.openxmlformats.org/officeDocument/2006/relationships/tags" Target="../tags/tag195.xml"/><Relationship Id="rId21" Type="http://schemas.openxmlformats.org/officeDocument/2006/relationships/image" Target="../media/image60.jpeg"/><Relationship Id="rId7" Type="http://schemas.openxmlformats.org/officeDocument/2006/relationships/tags" Target="../tags/tag199.xml"/><Relationship Id="rId12" Type="http://schemas.openxmlformats.org/officeDocument/2006/relationships/image" Target="../media/image51.jpeg"/><Relationship Id="rId17" Type="http://schemas.openxmlformats.org/officeDocument/2006/relationships/image" Target="../media/image56.png"/><Relationship Id="rId25" Type="http://schemas.openxmlformats.org/officeDocument/2006/relationships/image" Target="../media/image64.wmf"/><Relationship Id="rId2" Type="http://schemas.openxmlformats.org/officeDocument/2006/relationships/tags" Target="../tags/tag194.xml"/><Relationship Id="rId16" Type="http://schemas.openxmlformats.org/officeDocument/2006/relationships/image" Target="../media/image55.jpeg"/><Relationship Id="rId20" Type="http://schemas.openxmlformats.org/officeDocument/2006/relationships/image" Target="../media/image59.png"/><Relationship Id="rId29" Type="http://schemas.openxmlformats.org/officeDocument/2006/relationships/image" Target="../media/image68.jpeg"/><Relationship Id="rId1" Type="http://schemas.openxmlformats.org/officeDocument/2006/relationships/tags" Target="../tags/tag193.xml"/><Relationship Id="rId6" Type="http://schemas.openxmlformats.org/officeDocument/2006/relationships/tags" Target="../tags/tag198.xml"/><Relationship Id="rId11" Type="http://schemas.openxmlformats.org/officeDocument/2006/relationships/notesSlide" Target="../notesSlides/notesSlide46.xml"/><Relationship Id="rId24" Type="http://schemas.openxmlformats.org/officeDocument/2006/relationships/image" Target="../media/image63.jpeg"/><Relationship Id="rId5" Type="http://schemas.openxmlformats.org/officeDocument/2006/relationships/tags" Target="../tags/tag197.xml"/><Relationship Id="rId15" Type="http://schemas.openxmlformats.org/officeDocument/2006/relationships/image" Target="../media/image54.jpeg"/><Relationship Id="rId23" Type="http://schemas.openxmlformats.org/officeDocument/2006/relationships/image" Target="../media/image62.jpeg"/><Relationship Id="rId28" Type="http://schemas.openxmlformats.org/officeDocument/2006/relationships/image" Target="../media/image67.png"/><Relationship Id="rId10" Type="http://schemas.openxmlformats.org/officeDocument/2006/relationships/slideLayout" Target="../slideLayouts/slideLayout27.xml"/><Relationship Id="rId19" Type="http://schemas.openxmlformats.org/officeDocument/2006/relationships/image" Target="../media/image58.jpeg"/><Relationship Id="rId4" Type="http://schemas.openxmlformats.org/officeDocument/2006/relationships/tags" Target="../tags/tag196.xml"/><Relationship Id="rId9" Type="http://schemas.openxmlformats.org/officeDocument/2006/relationships/tags" Target="../tags/tag201.xml"/><Relationship Id="rId14" Type="http://schemas.openxmlformats.org/officeDocument/2006/relationships/image" Target="../media/image53.wmf"/><Relationship Id="rId22" Type="http://schemas.openxmlformats.org/officeDocument/2006/relationships/image" Target="../media/image61.png"/><Relationship Id="rId27" Type="http://schemas.openxmlformats.org/officeDocument/2006/relationships/image" Target="../media/image66.png"/></Relationships>
</file>

<file path=ppt/slides/_rels/slide79.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47.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42.png"/><Relationship Id="rId3" Type="http://schemas.openxmlformats.org/officeDocument/2006/relationships/image" Target="../media/image33.jpeg"/><Relationship Id="rId7" Type="http://schemas.microsoft.com/office/2007/relationships/hdphoto" Target="../media/hdphoto4.wdp"/><Relationship Id="rId12" Type="http://schemas.openxmlformats.org/officeDocument/2006/relationships/image" Target="../media/image41.jpeg"/><Relationship Id="rId17" Type="http://schemas.openxmlformats.org/officeDocument/2006/relationships/image" Target="../media/image45.jpeg"/><Relationship Id="rId2" Type="http://schemas.openxmlformats.org/officeDocument/2006/relationships/notesSlide" Target="../notesSlides/notesSlide5.xml"/><Relationship Id="rId16" Type="http://schemas.microsoft.com/office/2007/relationships/hdphoto" Target="../media/hdphoto5.wdp"/><Relationship Id="rId1" Type="http://schemas.openxmlformats.org/officeDocument/2006/relationships/slideLayout" Target="../slideLayouts/slideLayout50.xml"/><Relationship Id="rId6" Type="http://schemas.openxmlformats.org/officeDocument/2006/relationships/image" Target="../media/image36.png"/><Relationship Id="rId11" Type="http://schemas.openxmlformats.org/officeDocument/2006/relationships/image" Target="../media/image40.jpeg"/><Relationship Id="rId5" Type="http://schemas.openxmlformats.org/officeDocument/2006/relationships/image" Target="../media/image35.jpeg"/><Relationship Id="rId15" Type="http://schemas.openxmlformats.org/officeDocument/2006/relationships/image" Target="../media/image44.png"/><Relationship Id="rId10" Type="http://schemas.openxmlformats.org/officeDocument/2006/relationships/image" Target="../media/image39.png"/><Relationship Id="rId4" Type="http://schemas.openxmlformats.org/officeDocument/2006/relationships/image" Target="../media/image34.png"/><Relationship Id="rId9" Type="http://schemas.openxmlformats.org/officeDocument/2006/relationships/image" Target="../media/image38.png"/><Relationship Id="rId14" Type="http://schemas.openxmlformats.org/officeDocument/2006/relationships/image" Target="../media/image43.png"/></Relationships>
</file>

<file path=ppt/slides/_rels/slide80.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48.xml"/><Relationship Id="rId1" Type="http://schemas.openxmlformats.org/officeDocument/2006/relationships/slideLayout" Target="../slideLayouts/slideLayout2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7.xml"/></Relationships>
</file>

<file path=ppt/slides/_rels/slide83.xml.rels><?xml version="1.0" encoding="UTF-8" standalone="yes"?>
<Relationships xmlns="http://schemas.openxmlformats.org/package/2006/relationships"><Relationship Id="rId8" Type="http://schemas.openxmlformats.org/officeDocument/2006/relationships/tags" Target="../tags/tag208.xml"/><Relationship Id="rId13" Type="http://schemas.openxmlformats.org/officeDocument/2006/relationships/image" Target="../media/image208.png"/><Relationship Id="rId3" Type="http://schemas.openxmlformats.org/officeDocument/2006/relationships/tags" Target="../tags/tag203.xml"/><Relationship Id="rId7" Type="http://schemas.openxmlformats.org/officeDocument/2006/relationships/tags" Target="../tags/tag207.xml"/><Relationship Id="rId12" Type="http://schemas.openxmlformats.org/officeDocument/2006/relationships/notesSlide" Target="../notesSlides/notesSlide51.xml"/><Relationship Id="rId2" Type="http://schemas.openxmlformats.org/officeDocument/2006/relationships/tags" Target="../tags/tag202.xml"/><Relationship Id="rId1" Type="http://schemas.openxmlformats.org/officeDocument/2006/relationships/vmlDrawing" Target="../drawings/vmlDrawing7.vml"/><Relationship Id="rId6" Type="http://schemas.openxmlformats.org/officeDocument/2006/relationships/tags" Target="../tags/tag206.xml"/><Relationship Id="rId11" Type="http://schemas.openxmlformats.org/officeDocument/2006/relationships/slideLayout" Target="../slideLayouts/slideLayout24.xml"/><Relationship Id="rId5" Type="http://schemas.openxmlformats.org/officeDocument/2006/relationships/tags" Target="../tags/tag205.xml"/><Relationship Id="rId15" Type="http://schemas.openxmlformats.org/officeDocument/2006/relationships/image" Target="../media/image207.emf"/><Relationship Id="rId10" Type="http://schemas.openxmlformats.org/officeDocument/2006/relationships/tags" Target="../tags/tag210.xml"/><Relationship Id="rId4" Type="http://schemas.openxmlformats.org/officeDocument/2006/relationships/tags" Target="../tags/tag204.xml"/><Relationship Id="rId9" Type="http://schemas.openxmlformats.org/officeDocument/2006/relationships/tags" Target="../tags/tag209.xml"/><Relationship Id="rId14" Type="http://schemas.openxmlformats.org/officeDocument/2006/relationships/oleObject" Target="../embeddings/oleObject7.bin"/></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6.xml.rels><?xml version="1.0" encoding="UTF-8" standalone="yes"?>
<Relationships xmlns="http://schemas.openxmlformats.org/package/2006/relationships"><Relationship Id="rId8" Type="http://schemas.openxmlformats.org/officeDocument/2006/relationships/image" Target="../media/image207.emf"/><Relationship Id="rId3" Type="http://schemas.openxmlformats.org/officeDocument/2006/relationships/tags" Target="../tags/tag212.xml"/><Relationship Id="rId7" Type="http://schemas.openxmlformats.org/officeDocument/2006/relationships/oleObject" Target="../embeddings/oleObject8.bin"/><Relationship Id="rId2" Type="http://schemas.openxmlformats.org/officeDocument/2006/relationships/tags" Target="../tags/tag211.xml"/><Relationship Id="rId1" Type="http://schemas.openxmlformats.org/officeDocument/2006/relationships/vmlDrawing" Target="../drawings/vmlDrawing8.vml"/><Relationship Id="rId6" Type="http://schemas.openxmlformats.org/officeDocument/2006/relationships/notesSlide" Target="../notesSlides/notesSlide52.xml"/><Relationship Id="rId5" Type="http://schemas.openxmlformats.org/officeDocument/2006/relationships/slideLayout" Target="../slideLayouts/slideLayout24.xml"/><Relationship Id="rId4" Type="http://schemas.openxmlformats.org/officeDocument/2006/relationships/tags" Target="../tags/tag213.xml"/><Relationship Id="rId9" Type="http://schemas.openxmlformats.org/officeDocument/2006/relationships/image" Target="../media/image209.png"/></Relationships>
</file>

<file path=ppt/slides/_rels/slide87.xml.rels><?xml version="1.0" encoding="UTF-8" standalone="yes"?>
<Relationships xmlns="http://schemas.openxmlformats.org/package/2006/relationships"><Relationship Id="rId8" Type="http://schemas.openxmlformats.org/officeDocument/2006/relationships/tags" Target="../tags/tag220.xml"/><Relationship Id="rId13" Type="http://schemas.openxmlformats.org/officeDocument/2006/relationships/notesSlide" Target="../notesSlides/notesSlide53.xml"/><Relationship Id="rId18" Type="http://schemas.openxmlformats.org/officeDocument/2006/relationships/image" Target="../media/image213.png"/><Relationship Id="rId3" Type="http://schemas.openxmlformats.org/officeDocument/2006/relationships/tags" Target="../tags/tag215.xml"/><Relationship Id="rId7" Type="http://schemas.openxmlformats.org/officeDocument/2006/relationships/tags" Target="../tags/tag219.xml"/><Relationship Id="rId12" Type="http://schemas.openxmlformats.org/officeDocument/2006/relationships/slideLayout" Target="../slideLayouts/slideLayout24.xml"/><Relationship Id="rId17" Type="http://schemas.openxmlformats.org/officeDocument/2006/relationships/image" Target="../media/image210.emf"/><Relationship Id="rId2" Type="http://schemas.openxmlformats.org/officeDocument/2006/relationships/tags" Target="../tags/tag214.xml"/><Relationship Id="rId16" Type="http://schemas.openxmlformats.org/officeDocument/2006/relationships/oleObject" Target="../embeddings/oleObject9.bin"/><Relationship Id="rId1" Type="http://schemas.openxmlformats.org/officeDocument/2006/relationships/vmlDrawing" Target="../drawings/vmlDrawing9.vml"/><Relationship Id="rId6" Type="http://schemas.openxmlformats.org/officeDocument/2006/relationships/tags" Target="../tags/tag218.xml"/><Relationship Id="rId11" Type="http://schemas.openxmlformats.org/officeDocument/2006/relationships/tags" Target="../tags/tag223.xml"/><Relationship Id="rId5" Type="http://schemas.openxmlformats.org/officeDocument/2006/relationships/tags" Target="../tags/tag217.xml"/><Relationship Id="rId15" Type="http://schemas.openxmlformats.org/officeDocument/2006/relationships/image" Target="../media/image212.png"/><Relationship Id="rId10" Type="http://schemas.openxmlformats.org/officeDocument/2006/relationships/tags" Target="../tags/tag222.xml"/><Relationship Id="rId19" Type="http://schemas.openxmlformats.org/officeDocument/2006/relationships/image" Target="../media/image214.png"/><Relationship Id="rId4" Type="http://schemas.openxmlformats.org/officeDocument/2006/relationships/tags" Target="../tags/tag216.xml"/><Relationship Id="rId9" Type="http://schemas.openxmlformats.org/officeDocument/2006/relationships/tags" Target="../tags/tag221.xml"/><Relationship Id="rId14" Type="http://schemas.openxmlformats.org/officeDocument/2006/relationships/image" Target="../media/image211.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7.xml"/></Relationships>
</file>

<file path=ppt/slides/_rels/slide89.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55.xml"/><Relationship Id="rId1" Type="http://schemas.openxmlformats.org/officeDocument/2006/relationships/slideLayout" Target="../slideLayouts/slideLayout46.xml"/><Relationship Id="rId5" Type="http://schemas.openxmlformats.org/officeDocument/2006/relationships/image" Target="../media/image217.png"/><Relationship Id="rId4" Type="http://schemas.openxmlformats.org/officeDocument/2006/relationships/image" Target="../media/image216.png"/></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49.xml"/></Relationships>
</file>

<file path=ppt/slides/_rels/slide90.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46.xml"/></Relationships>
</file>

<file path=ppt/slides/_rels/slide91.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9.png"/><Relationship Id="rId1" Type="http://schemas.openxmlformats.org/officeDocument/2006/relationships/slideLayout" Target="../slideLayouts/slideLayout24.xml"/><Relationship Id="rId5" Type="http://schemas.openxmlformats.org/officeDocument/2006/relationships/image" Target="../media/image217.png"/><Relationship Id="rId4" Type="http://schemas.openxmlformats.org/officeDocument/2006/relationships/image" Target="../media/image221.png"/></Relationships>
</file>

<file path=ppt/slides/_rels/slide92.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image" Target="../media/image222.png"/><Relationship Id="rId1" Type="http://schemas.openxmlformats.org/officeDocument/2006/relationships/slideLayout" Target="../slideLayouts/slideLayout24.xml"/><Relationship Id="rId4" Type="http://schemas.openxmlformats.org/officeDocument/2006/relationships/image" Target="../media/image224.png"/></Relationships>
</file>

<file path=ppt/slides/_rels/slide93.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24.xml"/></Relationships>
</file>

<file path=ppt/slides/_rels/slide94.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png"/><Relationship Id="rId1" Type="http://schemas.openxmlformats.org/officeDocument/2006/relationships/slideLayout" Target="../slideLayouts/slideLayout24.xml"/><Relationship Id="rId5" Type="http://schemas.openxmlformats.org/officeDocument/2006/relationships/image" Target="../media/image229.png"/><Relationship Id="rId4" Type="http://schemas.openxmlformats.org/officeDocument/2006/relationships/image" Target="../media/image228.png"/></Relationships>
</file>

<file path=ppt/slides/_rels/slide95.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29.xml"/></Relationships>
</file>

<file path=ppt/slides/_rels/slide96.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29.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8.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1.png"/><Relationship Id="rId1" Type="http://schemas.openxmlformats.org/officeDocument/2006/relationships/slideLayout" Target="../slideLayouts/slideLayout24.xml"/></Relationships>
</file>

<file path=ppt/slides/_rels/slide99.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400" dirty="0"/>
              <a:t>GS1 </a:t>
            </a:r>
            <a:r>
              <a:rPr lang="en-US" sz="2400" dirty="0" smtClean="0"/>
              <a:t>Global Standards Event</a:t>
            </a:r>
            <a:r>
              <a:rPr lang="en-US" sz="2400"/>
              <a:t/>
            </a:r>
            <a:br>
              <a:rPr lang="en-US" sz="2400"/>
            </a:br>
            <a:r>
              <a:rPr lang="en-US" sz="2400" smtClean="0"/>
              <a:t>24-28 </a:t>
            </a:r>
            <a:r>
              <a:rPr lang="en-US" sz="2400" dirty="0"/>
              <a:t>March </a:t>
            </a:r>
            <a:r>
              <a:rPr lang="en-US" sz="2400" dirty="0" smtClean="0"/>
              <a:t>2014 </a:t>
            </a:r>
            <a:r>
              <a:rPr lang="en-US" sz="2400" dirty="0"/>
              <a:t>– </a:t>
            </a:r>
            <a:r>
              <a:rPr lang="en-US" sz="2400" dirty="0" smtClean="0"/>
              <a:t>Atlanta</a:t>
            </a:r>
            <a:r>
              <a:rPr lang="en-US" sz="2000" dirty="0"/>
              <a:t/>
            </a:r>
            <a:br>
              <a:rPr lang="en-US" sz="2000" dirty="0"/>
            </a:br>
            <a:r>
              <a:rPr lang="en-US" sz="1600" i="1" dirty="0" smtClean="0"/>
              <a:t>Building </a:t>
            </a:r>
            <a:r>
              <a:rPr lang="en-US" sz="1600" i="1" dirty="0"/>
              <a:t>Standards to Deliver Business Value</a:t>
            </a:r>
            <a:endParaRPr lang="en-GB" sz="2000" dirty="0"/>
          </a:p>
        </p:txBody>
      </p:sp>
      <p:sp>
        <p:nvSpPr>
          <p:cNvPr id="3" name="Subtitle 2"/>
          <p:cNvSpPr>
            <a:spLocks noGrp="1"/>
          </p:cNvSpPr>
          <p:nvPr>
            <p:ph type="subTitle" idx="1"/>
          </p:nvPr>
        </p:nvSpPr>
        <p:spPr>
          <a:xfrm>
            <a:off x="3640208" y="2566530"/>
            <a:ext cx="5141842" cy="1643520"/>
          </a:xfrm>
        </p:spPr>
        <p:txBody>
          <a:bodyPr>
            <a:normAutofit/>
          </a:bodyPr>
          <a:lstStyle/>
          <a:p>
            <a:r>
              <a:rPr lang="en-US" sz="1800" dirty="0" smtClean="0">
                <a:solidFill>
                  <a:srgbClr val="F2632A"/>
                </a:solidFill>
              </a:rPr>
              <a:t>Session: GS1 Digital, Industry Engagement</a:t>
            </a:r>
            <a:endParaRPr lang="en-US" sz="1800" dirty="0">
              <a:solidFill>
                <a:srgbClr val="F2632A"/>
              </a:solidFill>
            </a:endParaRPr>
          </a:p>
          <a:p>
            <a:r>
              <a:rPr lang="en-US" sz="1800" dirty="0" smtClean="0">
                <a:solidFill>
                  <a:srgbClr val="F2632A"/>
                </a:solidFill>
              </a:rPr>
              <a:t>Time:  Monday, 1:30pm-5:30pm</a:t>
            </a:r>
            <a:endParaRPr lang="en-US" sz="1800" dirty="0">
              <a:solidFill>
                <a:srgbClr val="F2632A"/>
              </a:solidFill>
            </a:endParaRPr>
          </a:p>
          <a:p>
            <a:r>
              <a:rPr lang="en-US" sz="1800" dirty="0">
                <a:solidFill>
                  <a:srgbClr val="F2632A"/>
                </a:solidFill>
              </a:rPr>
              <a:t>Who May A</a:t>
            </a:r>
            <a:r>
              <a:rPr lang="en-US" sz="1800" dirty="0" smtClean="0">
                <a:solidFill>
                  <a:srgbClr val="F2632A"/>
                </a:solidFill>
              </a:rPr>
              <a:t>ttend</a:t>
            </a:r>
            <a:r>
              <a:rPr lang="en-US" sz="1800" dirty="0">
                <a:solidFill>
                  <a:srgbClr val="F2632A"/>
                </a:solidFill>
              </a:rPr>
              <a:t>: </a:t>
            </a:r>
            <a:r>
              <a:rPr lang="en-US" sz="1800" dirty="0" smtClean="0">
                <a:solidFill>
                  <a:srgbClr val="F2632A"/>
                </a:solidFill>
              </a:rPr>
              <a:t>Everyone </a:t>
            </a:r>
          </a:p>
          <a:p>
            <a:endParaRPr lang="en-GB" dirty="0"/>
          </a:p>
        </p:txBody>
      </p:sp>
    </p:spTree>
    <p:extLst>
      <p:ext uri="{BB962C8B-B14F-4D97-AF65-F5344CB8AC3E}">
        <p14:creationId xmlns:p14="http://schemas.microsoft.com/office/powerpoint/2010/main" val="14585175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0B02F406-A951-4782-A125-F0F9A54F00BD}" type="slidenum">
              <a:rPr lang="en-US" smtClean="0">
                <a:solidFill>
                  <a:srgbClr val="002C6C"/>
                </a:solidFill>
              </a:rPr>
              <a:pPr>
                <a:defRPr/>
              </a:pPr>
              <a:t>10</a:t>
            </a:fld>
            <a:endParaRPr lang="en-US" dirty="0">
              <a:solidFill>
                <a:srgbClr val="002C6C"/>
              </a:solidFill>
            </a:endParaRPr>
          </a:p>
        </p:txBody>
      </p:sp>
      <p:pic>
        <p:nvPicPr>
          <p:cNvPr id="148482" name="Picture 2" descr="http://www.dailydealmedia.com/wp-content/uploads/2011/09/commercelandscape.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6510"/>
          <a:stretch/>
        </p:blipFill>
        <p:spPr bwMode="auto">
          <a:xfrm>
            <a:off x="-19050" y="0"/>
            <a:ext cx="9163050" cy="6411558"/>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bwMode="auto">
          <a:xfrm>
            <a:off x="683568" y="692696"/>
            <a:ext cx="7776864" cy="1152128"/>
          </a:xfrm>
          <a:prstGeom prst="round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bg1"/>
                </a:solidFill>
                <a:effectLst/>
                <a:latin typeface="Arial" charset="0"/>
              </a:rPr>
              <a:t>Daily</a:t>
            </a:r>
            <a:r>
              <a:rPr kumimoji="0" lang="en-US" sz="2800" b="1" i="0" u="none" strike="noStrike" cap="none" normalizeH="0" dirty="0" smtClean="0">
                <a:ln>
                  <a:noFill/>
                </a:ln>
                <a:solidFill>
                  <a:schemeClr val="bg1"/>
                </a:solidFill>
                <a:effectLst/>
                <a:latin typeface="Arial" charset="0"/>
              </a:rPr>
              <a:t> Deal Sites</a:t>
            </a:r>
            <a:endParaRPr kumimoji="0" lang="en-GB" sz="2800" b="1" i="0" u="none" strike="noStrike" cap="none" normalizeH="0" baseline="0" dirty="0" smtClean="0">
              <a:ln>
                <a:noFill/>
              </a:ln>
              <a:solidFill>
                <a:schemeClr val="bg1"/>
              </a:solidFill>
              <a:effectLst/>
              <a:latin typeface="Arial" charset="0"/>
            </a:endParaRPr>
          </a:p>
        </p:txBody>
      </p:sp>
      <p:sp>
        <p:nvSpPr>
          <p:cNvPr id="7" name="Rounded Rectangle 6"/>
          <p:cNvSpPr/>
          <p:nvPr/>
        </p:nvSpPr>
        <p:spPr bwMode="auto">
          <a:xfrm>
            <a:off x="683568" y="2060848"/>
            <a:ext cx="2160240" cy="576064"/>
          </a:xfrm>
          <a:prstGeom prst="round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b="1" i="0" u="none" strike="noStrike" cap="none" normalizeH="0" baseline="0" dirty="0" smtClean="0">
                <a:ln>
                  <a:noFill/>
                </a:ln>
                <a:solidFill>
                  <a:schemeClr val="bg1"/>
                </a:solidFill>
                <a:effectLst/>
                <a:latin typeface="Arial" charset="0"/>
              </a:rPr>
              <a:t>White</a:t>
            </a:r>
            <a:r>
              <a:rPr kumimoji="0" lang="en-US" b="1" i="0" u="none" strike="noStrike" cap="none" normalizeH="0" dirty="0" smtClean="0">
                <a:ln>
                  <a:noFill/>
                </a:ln>
                <a:solidFill>
                  <a:schemeClr val="bg1"/>
                </a:solidFill>
                <a:effectLst/>
                <a:latin typeface="Arial" charset="0"/>
              </a:rPr>
              <a:t> Label Solutions</a:t>
            </a:r>
            <a:endParaRPr kumimoji="0" lang="en-GB" b="1" i="0" u="none" strike="noStrike" cap="none" normalizeH="0" baseline="0" dirty="0" smtClean="0">
              <a:ln>
                <a:noFill/>
              </a:ln>
              <a:solidFill>
                <a:schemeClr val="bg1"/>
              </a:solidFill>
              <a:effectLst/>
              <a:latin typeface="Arial" charset="0"/>
            </a:endParaRPr>
          </a:p>
        </p:txBody>
      </p:sp>
      <p:sp>
        <p:nvSpPr>
          <p:cNvPr id="8" name="Rounded Rectangle 7"/>
          <p:cNvSpPr/>
          <p:nvPr/>
        </p:nvSpPr>
        <p:spPr bwMode="auto">
          <a:xfrm>
            <a:off x="2987824" y="2060848"/>
            <a:ext cx="792088" cy="576064"/>
          </a:xfrm>
          <a:prstGeom prst="round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sz="800" b="1" i="0" u="none" strike="noStrike" cap="none" normalizeH="0" baseline="0" dirty="0" smtClean="0">
                <a:ln>
                  <a:noFill/>
                </a:ln>
                <a:solidFill>
                  <a:schemeClr val="bg1"/>
                </a:solidFill>
                <a:effectLst/>
                <a:latin typeface="Arial" charset="0"/>
              </a:rPr>
              <a:t>Exchanges</a:t>
            </a:r>
            <a:endParaRPr kumimoji="0" lang="en-GB" sz="800" b="1" i="0" u="none" strike="noStrike" cap="none" normalizeH="0" baseline="0" dirty="0" smtClean="0">
              <a:ln>
                <a:noFill/>
              </a:ln>
              <a:solidFill>
                <a:schemeClr val="bg1"/>
              </a:solidFill>
              <a:effectLst/>
              <a:latin typeface="Arial" charset="0"/>
            </a:endParaRPr>
          </a:p>
        </p:txBody>
      </p:sp>
      <p:sp>
        <p:nvSpPr>
          <p:cNvPr id="11" name="Rounded Rectangle 10"/>
          <p:cNvSpPr/>
          <p:nvPr/>
        </p:nvSpPr>
        <p:spPr bwMode="auto">
          <a:xfrm>
            <a:off x="3995936" y="2053410"/>
            <a:ext cx="3456384" cy="1015550"/>
          </a:xfrm>
          <a:prstGeom prst="round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b="1" i="0" u="none" strike="noStrike" cap="none" normalizeH="0" baseline="0" dirty="0" smtClean="0">
                <a:ln>
                  <a:noFill/>
                </a:ln>
                <a:solidFill>
                  <a:schemeClr val="bg1"/>
                </a:solidFill>
                <a:effectLst/>
                <a:latin typeface="Arial" charset="0"/>
              </a:rPr>
              <a:t>Daily Deal Aggregators</a:t>
            </a:r>
            <a:endParaRPr kumimoji="0" lang="en-GB" b="1" i="0" u="none" strike="noStrike" cap="none" normalizeH="0" baseline="0" dirty="0" smtClean="0">
              <a:ln>
                <a:noFill/>
              </a:ln>
              <a:solidFill>
                <a:schemeClr val="bg1"/>
              </a:solidFill>
              <a:effectLst/>
              <a:latin typeface="Arial" charset="0"/>
            </a:endParaRPr>
          </a:p>
        </p:txBody>
      </p:sp>
      <p:sp>
        <p:nvSpPr>
          <p:cNvPr id="12" name="Rounded Rectangle 11"/>
          <p:cNvSpPr/>
          <p:nvPr/>
        </p:nvSpPr>
        <p:spPr bwMode="auto">
          <a:xfrm>
            <a:off x="7596336" y="2060848"/>
            <a:ext cx="864096" cy="1015550"/>
          </a:xfrm>
          <a:prstGeom prst="round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bg1"/>
                </a:solidFill>
                <a:effectLst/>
                <a:latin typeface="Arial" charset="0"/>
              </a:rPr>
              <a:t>2</a:t>
            </a:r>
            <a:r>
              <a:rPr kumimoji="0" lang="en-US" sz="1400" b="1" i="0" u="none" strike="noStrike" cap="none" normalizeH="0" baseline="30000" dirty="0" smtClean="0">
                <a:ln>
                  <a:noFill/>
                </a:ln>
                <a:solidFill>
                  <a:schemeClr val="bg1"/>
                </a:solidFill>
                <a:effectLst/>
                <a:latin typeface="Arial" charset="0"/>
              </a:rPr>
              <a:t>nd</a:t>
            </a:r>
            <a:r>
              <a:rPr kumimoji="0" lang="en-US" sz="1400" b="1" i="0" u="none" strike="noStrike" cap="none" normalizeH="0" baseline="0" dirty="0" smtClean="0">
                <a:ln>
                  <a:noFill/>
                </a:ln>
                <a:solidFill>
                  <a:schemeClr val="bg1"/>
                </a:solidFill>
                <a:effectLst/>
                <a:latin typeface="Arial" charset="0"/>
              </a:rPr>
              <a:t>ary</a:t>
            </a:r>
          </a:p>
          <a:p>
            <a:pPr marL="0" marR="0" indent="0" algn="ctr" defTabSz="914400" rtl="0" eaLnBrk="1" fontAlgn="base" latinLnBrk="0" hangingPunct="1">
              <a:lnSpc>
                <a:spcPct val="100000"/>
              </a:lnSpc>
              <a:spcBef>
                <a:spcPct val="20000"/>
              </a:spcBef>
              <a:spcAft>
                <a:spcPct val="0"/>
              </a:spcAft>
              <a:buClrTx/>
              <a:buSzTx/>
              <a:buFontTx/>
              <a:buNone/>
              <a:tabLst/>
            </a:pPr>
            <a:r>
              <a:rPr lang="en-US" sz="1400" b="1" dirty="0" smtClean="0">
                <a:solidFill>
                  <a:schemeClr val="bg1"/>
                </a:solidFill>
                <a:latin typeface="Arial" charset="0"/>
              </a:rPr>
              <a:t>Market</a:t>
            </a:r>
            <a:endParaRPr kumimoji="0" lang="en-GB" sz="1400" b="1" i="0" u="none" strike="noStrike" cap="none" normalizeH="0" baseline="0" dirty="0" smtClean="0">
              <a:ln>
                <a:noFill/>
              </a:ln>
              <a:solidFill>
                <a:schemeClr val="bg1"/>
              </a:solidFill>
              <a:effectLst/>
              <a:latin typeface="Arial" charset="0"/>
            </a:endParaRPr>
          </a:p>
        </p:txBody>
      </p:sp>
      <p:sp>
        <p:nvSpPr>
          <p:cNvPr id="13" name="Rounded Rectangle 12"/>
          <p:cNvSpPr/>
          <p:nvPr/>
        </p:nvSpPr>
        <p:spPr bwMode="auto">
          <a:xfrm>
            <a:off x="674938" y="2844061"/>
            <a:ext cx="3104974" cy="224899"/>
          </a:xfrm>
          <a:prstGeom prst="round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b="1" i="0" u="none" strike="noStrike" cap="none" normalizeH="0" baseline="0" dirty="0" smtClean="0">
                <a:ln>
                  <a:noFill/>
                </a:ln>
                <a:solidFill>
                  <a:schemeClr val="bg1"/>
                </a:solidFill>
                <a:effectLst/>
                <a:latin typeface="Arial" charset="0"/>
              </a:rPr>
              <a:t>Daily Deal Data/Analytics</a:t>
            </a:r>
            <a:endParaRPr kumimoji="0" lang="en-GB" b="1" i="0" u="none" strike="noStrike" cap="none" normalizeH="0" baseline="0" dirty="0" smtClean="0">
              <a:ln>
                <a:noFill/>
              </a:ln>
              <a:solidFill>
                <a:schemeClr val="bg1"/>
              </a:solidFill>
              <a:effectLst/>
              <a:latin typeface="Arial" charset="0"/>
            </a:endParaRPr>
          </a:p>
        </p:txBody>
      </p:sp>
      <p:sp>
        <p:nvSpPr>
          <p:cNvPr id="14" name="Rounded Rectangle 13"/>
          <p:cNvSpPr/>
          <p:nvPr/>
        </p:nvSpPr>
        <p:spPr bwMode="auto">
          <a:xfrm>
            <a:off x="683568" y="3285812"/>
            <a:ext cx="7776864" cy="476652"/>
          </a:xfrm>
          <a:prstGeom prst="roundRect">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b="1" i="0" u="none" strike="noStrike" cap="none" normalizeH="0" baseline="0" dirty="0" smtClean="0">
                <a:ln>
                  <a:noFill/>
                </a:ln>
                <a:solidFill>
                  <a:schemeClr val="bg1"/>
                </a:solidFill>
                <a:effectLst/>
                <a:latin typeface="Arial" charset="0"/>
              </a:rPr>
              <a:t>Flash Sale Sites</a:t>
            </a:r>
            <a:endParaRPr kumimoji="0" lang="en-GB" b="1" i="0" u="none" strike="noStrike" cap="none" normalizeH="0" baseline="0" dirty="0" smtClean="0">
              <a:ln>
                <a:noFill/>
              </a:ln>
              <a:solidFill>
                <a:schemeClr val="bg1"/>
              </a:solidFill>
              <a:effectLst/>
              <a:latin typeface="Arial" charset="0"/>
            </a:endParaRPr>
          </a:p>
        </p:txBody>
      </p:sp>
      <p:sp>
        <p:nvSpPr>
          <p:cNvPr id="15" name="Rounded Rectangle 14"/>
          <p:cNvSpPr/>
          <p:nvPr/>
        </p:nvSpPr>
        <p:spPr bwMode="auto">
          <a:xfrm>
            <a:off x="674043" y="3947959"/>
            <a:ext cx="556880" cy="1522385"/>
          </a:xfrm>
          <a:prstGeom prst="roundRect">
            <a:avLst/>
          </a:prstGeom>
          <a:solidFill>
            <a:schemeClr val="tx1">
              <a:lumMod val="60000"/>
              <a:lumOff val="40000"/>
            </a:schemeClr>
          </a:solidFill>
          <a:ln w="9525" cap="flat" cmpd="sng" algn="ctr">
            <a:solidFill>
              <a:schemeClr val="tx1"/>
            </a:solidFill>
            <a:prstDash val="solid"/>
            <a:round/>
            <a:headEnd type="none" w="med" len="med"/>
            <a:tailEnd type="none" w="med" len="med"/>
          </a:ln>
          <a:effectLst/>
        </p:spPr>
        <p:txBody>
          <a:bodyPr vert="vert270"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b="1" i="0" u="none" strike="noStrike" cap="none" normalizeH="0" baseline="0" dirty="0" smtClean="0">
                <a:ln>
                  <a:noFill/>
                </a:ln>
                <a:solidFill>
                  <a:schemeClr val="bg1"/>
                </a:solidFill>
                <a:effectLst/>
                <a:latin typeface="Arial" charset="0"/>
              </a:rPr>
              <a:t>Analytics</a:t>
            </a:r>
            <a:endParaRPr kumimoji="0" lang="en-GB" b="1" i="0" u="none" strike="noStrike" cap="none" normalizeH="0" baseline="0" dirty="0" smtClean="0">
              <a:ln>
                <a:noFill/>
              </a:ln>
              <a:solidFill>
                <a:schemeClr val="bg1"/>
              </a:solidFill>
              <a:effectLst/>
              <a:latin typeface="Arial" charset="0"/>
            </a:endParaRPr>
          </a:p>
        </p:txBody>
      </p:sp>
      <p:sp>
        <p:nvSpPr>
          <p:cNvPr id="16" name="Rounded Rectangle 15"/>
          <p:cNvSpPr/>
          <p:nvPr/>
        </p:nvSpPr>
        <p:spPr bwMode="auto">
          <a:xfrm>
            <a:off x="1367136" y="3984384"/>
            <a:ext cx="5509120" cy="1964895"/>
          </a:xfrm>
          <a:prstGeom prst="roundRect">
            <a:avLst/>
          </a:prstGeom>
          <a:solidFill>
            <a:schemeClr val="tx1">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bg1"/>
                </a:solidFill>
                <a:effectLst/>
                <a:latin typeface="Arial" charset="0"/>
              </a:rPr>
              <a:t>E-Commerce</a:t>
            </a:r>
          </a:p>
          <a:p>
            <a:pPr marL="0" marR="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bg1"/>
                </a:solidFill>
                <a:effectLst/>
                <a:latin typeface="Arial" charset="0"/>
              </a:rPr>
              <a:t>Implementation</a:t>
            </a:r>
            <a:endParaRPr kumimoji="0" lang="en-GB" sz="2800" b="1" i="0" u="none" strike="noStrike" cap="none" normalizeH="0" baseline="0" dirty="0" smtClean="0">
              <a:ln>
                <a:noFill/>
              </a:ln>
              <a:solidFill>
                <a:schemeClr val="bg1"/>
              </a:solidFill>
              <a:effectLst/>
              <a:latin typeface="Arial" charset="0"/>
            </a:endParaRPr>
          </a:p>
        </p:txBody>
      </p:sp>
      <p:sp>
        <p:nvSpPr>
          <p:cNvPr id="17" name="Rounded Rectangle 16"/>
          <p:cNvSpPr/>
          <p:nvPr/>
        </p:nvSpPr>
        <p:spPr bwMode="auto">
          <a:xfrm>
            <a:off x="7076514" y="3968617"/>
            <a:ext cx="1368152" cy="907193"/>
          </a:xfrm>
          <a:prstGeom prst="roundRect">
            <a:avLst/>
          </a:prstGeom>
          <a:solidFill>
            <a:schemeClr val="tx1">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bg1"/>
                </a:solidFill>
                <a:effectLst/>
                <a:latin typeface="Arial" charset="0"/>
              </a:rPr>
              <a:t>Price</a:t>
            </a:r>
          </a:p>
          <a:p>
            <a:pPr marL="0" marR="0" indent="0" algn="ctr" defTabSz="914400" rtl="0" eaLnBrk="1" fontAlgn="base" latinLnBrk="0" hangingPunct="1">
              <a:lnSpc>
                <a:spcPct val="100000"/>
              </a:lnSpc>
              <a:spcBef>
                <a:spcPct val="20000"/>
              </a:spcBef>
              <a:spcAft>
                <a:spcPct val="0"/>
              </a:spcAft>
              <a:buClrTx/>
              <a:buSzTx/>
              <a:buFontTx/>
              <a:buNone/>
              <a:tabLst/>
            </a:pPr>
            <a:r>
              <a:rPr lang="en-US" sz="1400" b="1" dirty="0" smtClean="0">
                <a:solidFill>
                  <a:schemeClr val="bg1"/>
                </a:solidFill>
                <a:latin typeface="Arial" charset="0"/>
              </a:rPr>
              <a:t>Comparison</a:t>
            </a:r>
            <a:endParaRPr kumimoji="0" lang="en-GB" sz="1400" b="1" i="0" u="none" strike="noStrike" cap="none" normalizeH="0" baseline="0" dirty="0" smtClean="0">
              <a:ln>
                <a:noFill/>
              </a:ln>
              <a:solidFill>
                <a:schemeClr val="bg1"/>
              </a:solidFill>
              <a:effectLst/>
              <a:latin typeface="Arial" charset="0"/>
            </a:endParaRPr>
          </a:p>
        </p:txBody>
      </p:sp>
      <p:sp>
        <p:nvSpPr>
          <p:cNvPr id="18" name="Rounded Rectangle 17"/>
          <p:cNvSpPr/>
          <p:nvPr/>
        </p:nvSpPr>
        <p:spPr bwMode="auto">
          <a:xfrm>
            <a:off x="7076514" y="5129862"/>
            <a:ext cx="1368152" cy="835184"/>
          </a:xfrm>
          <a:prstGeom prst="roundRect">
            <a:avLst/>
          </a:prstGeom>
          <a:solidFill>
            <a:schemeClr val="tx1">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bg1"/>
                </a:solidFill>
                <a:effectLst/>
                <a:latin typeface="Arial" charset="0"/>
              </a:rPr>
              <a:t>Social</a:t>
            </a:r>
          </a:p>
          <a:p>
            <a:pPr marL="0" marR="0" indent="0" algn="ctr" defTabSz="914400" rtl="0" eaLnBrk="1" fontAlgn="base" latinLnBrk="0" hangingPunct="1">
              <a:lnSpc>
                <a:spcPct val="100000"/>
              </a:lnSpc>
              <a:spcBef>
                <a:spcPct val="20000"/>
              </a:spcBef>
              <a:spcAft>
                <a:spcPct val="0"/>
              </a:spcAft>
              <a:buClrTx/>
              <a:buSzTx/>
              <a:buFontTx/>
              <a:buNone/>
              <a:tabLst/>
            </a:pPr>
            <a:r>
              <a:rPr lang="en-US" sz="1400" b="1" dirty="0" smtClean="0">
                <a:solidFill>
                  <a:schemeClr val="bg1"/>
                </a:solidFill>
                <a:latin typeface="Arial" charset="0"/>
              </a:rPr>
              <a:t>Commerce</a:t>
            </a:r>
            <a:endParaRPr kumimoji="0" lang="en-GB" sz="1400" b="1" i="0" u="none" strike="noStrike" cap="none" normalizeH="0" baseline="0" dirty="0" smtClean="0">
              <a:ln>
                <a:noFill/>
              </a:ln>
              <a:solidFill>
                <a:schemeClr val="bg1"/>
              </a:solidFill>
              <a:effectLst/>
              <a:latin typeface="Arial" charset="0"/>
            </a:endParaRPr>
          </a:p>
        </p:txBody>
      </p:sp>
      <p:sp>
        <p:nvSpPr>
          <p:cNvPr id="19" name="Rounded Rectangle 18"/>
          <p:cNvSpPr/>
          <p:nvPr/>
        </p:nvSpPr>
        <p:spPr bwMode="auto">
          <a:xfrm>
            <a:off x="674043" y="6129334"/>
            <a:ext cx="7776864" cy="220462"/>
          </a:xfrm>
          <a:prstGeom prst="roundRect">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b="1" i="0" u="none" strike="noStrike" cap="none" normalizeH="0" baseline="0" dirty="0" smtClean="0">
                <a:ln>
                  <a:noFill/>
                </a:ln>
                <a:solidFill>
                  <a:schemeClr val="bg1"/>
                </a:solidFill>
                <a:effectLst/>
                <a:latin typeface="Arial" charset="0"/>
              </a:rPr>
              <a:t>Market Places / Auctions</a:t>
            </a:r>
            <a:endParaRPr kumimoji="0" lang="en-GB" b="1" i="0" u="none" strike="noStrike" cap="none" normalizeH="0" baseline="0" dirty="0" smtClean="0">
              <a:ln>
                <a:noFill/>
              </a:ln>
              <a:solidFill>
                <a:schemeClr val="bg1"/>
              </a:solidFill>
              <a:effectLst/>
              <a:latin typeface="Arial" charset="0"/>
            </a:endParaRPr>
          </a:p>
        </p:txBody>
      </p:sp>
      <p:sp>
        <p:nvSpPr>
          <p:cNvPr id="20" name="Rounded Rectangle 19"/>
          <p:cNvSpPr/>
          <p:nvPr/>
        </p:nvSpPr>
        <p:spPr bwMode="auto">
          <a:xfrm>
            <a:off x="674624" y="5652864"/>
            <a:ext cx="513581" cy="335954"/>
          </a:xfrm>
          <a:prstGeom prst="roundRect">
            <a:avLst/>
          </a:prstGeom>
          <a:solidFill>
            <a:schemeClr val="tx1">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sz="800" b="1" i="0" u="none" strike="noStrike" cap="none" normalizeH="0" baseline="0" dirty="0" err="1" smtClean="0">
                <a:ln>
                  <a:noFill/>
                </a:ln>
                <a:solidFill>
                  <a:schemeClr val="bg1"/>
                </a:solidFill>
                <a:effectLst/>
                <a:latin typeface="Arial" charset="0"/>
              </a:rPr>
              <a:t>Affil</a:t>
            </a:r>
            <a:r>
              <a:rPr kumimoji="0" lang="en-US" sz="800" b="1" i="0" u="none" strike="noStrike" cap="none" normalizeH="0" baseline="0" dirty="0" smtClean="0">
                <a:ln>
                  <a:noFill/>
                </a:ln>
                <a:solidFill>
                  <a:schemeClr val="bg1"/>
                </a:solidFill>
                <a:effectLst/>
                <a:latin typeface="Arial" charset="0"/>
              </a:rPr>
              <a:t>-</a:t>
            </a:r>
          </a:p>
          <a:p>
            <a:pPr marL="0" marR="0" indent="0" algn="ctr" defTabSz="914400" rtl="0" eaLnBrk="1" fontAlgn="base" latinLnBrk="0" hangingPunct="1">
              <a:lnSpc>
                <a:spcPct val="100000"/>
              </a:lnSpc>
              <a:spcBef>
                <a:spcPct val="20000"/>
              </a:spcBef>
              <a:spcAft>
                <a:spcPct val="0"/>
              </a:spcAft>
              <a:buClrTx/>
              <a:buSzTx/>
              <a:buFontTx/>
              <a:buNone/>
              <a:tabLst/>
            </a:pPr>
            <a:r>
              <a:rPr lang="en-US" sz="800" b="1" dirty="0" err="1" smtClean="0">
                <a:solidFill>
                  <a:schemeClr val="bg1"/>
                </a:solidFill>
                <a:latin typeface="Arial" charset="0"/>
              </a:rPr>
              <a:t>iates</a:t>
            </a:r>
            <a:endParaRPr kumimoji="0" lang="en-GB" sz="800" b="1" i="0" u="none" strike="noStrike" cap="none" normalizeH="0" baseline="0" dirty="0" smtClean="0">
              <a:ln>
                <a:noFill/>
              </a:ln>
              <a:solidFill>
                <a:schemeClr val="bg1"/>
              </a:solidFill>
              <a:effectLst/>
              <a:latin typeface="Arial" charset="0"/>
            </a:endParaRPr>
          </a:p>
        </p:txBody>
      </p:sp>
      <p:sp>
        <p:nvSpPr>
          <p:cNvPr id="21" name="TextBox 20"/>
          <p:cNvSpPr txBox="1"/>
          <p:nvPr/>
        </p:nvSpPr>
        <p:spPr>
          <a:xfrm>
            <a:off x="3874181" y="6572964"/>
            <a:ext cx="1374094" cy="246221"/>
          </a:xfrm>
          <a:prstGeom prst="rect">
            <a:avLst/>
          </a:prstGeom>
          <a:noFill/>
        </p:spPr>
        <p:txBody>
          <a:bodyPr wrap="none" rtlCol="0">
            <a:spAutoFit/>
          </a:bodyPr>
          <a:lstStyle/>
          <a:p>
            <a:r>
              <a:rPr lang="en-GB" sz="1000" dirty="0" err="1" smtClean="0"/>
              <a:t>Luma</a:t>
            </a:r>
            <a:r>
              <a:rPr lang="en-GB" sz="1000" dirty="0" smtClean="0"/>
              <a:t> Partners, 2011</a:t>
            </a:r>
            <a:endParaRPr lang="en-GB" sz="1000" dirty="0"/>
          </a:p>
        </p:txBody>
      </p:sp>
    </p:spTree>
    <p:extLst>
      <p:ext uri="{BB962C8B-B14F-4D97-AF65-F5344CB8AC3E}">
        <p14:creationId xmlns:p14="http://schemas.microsoft.com/office/powerpoint/2010/main" val="19837645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15"/>
                                        </p:tgtEl>
                                      </p:cBhvr>
                                    </p:animEffect>
                                    <p:set>
                                      <p:cBhvr>
                                        <p:cTn id="28" dur="1" fill="hold">
                                          <p:stCondLst>
                                            <p:cond delay="499"/>
                                          </p:stCondLst>
                                        </p:cTn>
                                        <p:tgtEl>
                                          <p:spTgt spid="15"/>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17"/>
                                        </p:tgtEl>
                                      </p:cBhvr>
                                    </p:animEffect>
                                    <p:set>
                                      <p:cBhvr>
                                        <p:cTn id="34" dur="1" fill="hold">
                                          <p:stCondLst>
                                            <p:cond delay="499"/>
                                          </p:stCondLst>
                                        </p:cTn>
                                        <p:tgtEl>
                                          <p:spTgt spid="17"/>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500"/>
                                        <p:tgtEl>
                                          <p:spTgt spid="19"/>
                                        </p:tgtEl>
                                      </p:cBhvr>
                                    </p:animEffect>
                                    <p:set>
                                      <p:cBhvr>
                                        <p:cTn id="40" dur="1" fill="hold">
                                          <p:stCondLst>
                                            <p:cond delay="499"/>
                                          </p:stCondLst>
                                        </p:cTn>
                                        <p:tgtEl>
                                          <p:spTgt spid="19"/>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20"/>
                                        </p:tgtEl>
                                      </p:cBhvr>
                                    </p:animEffect>
                                    <p:set>
                                      <p:cBhvr>
                                        <p:cTn id="43"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91680" y="404664"/>
            <a:ext cx="7452320" cy="649436"/>
          </a:xfrm>
        </p:spPr>
        <p:txBody>
          <a:bodyPr/>
          <a:lstStyle/>
          <a:p>
            <a:r>
              <a:rPr lang="en-GB" sz="2800" dirty="0" smtClean="0">
                <a:solidFill>
                  <a:srgbClr val="002C6C"/>
                </a:solidFill>
              </a:rPr>
              <a:t>Using HTTP URIs to write facts</a:t>
            </a:r>
            <a:endParaRPr lang="en-GB" b="1" dirty="0"/>
          </a:p>
        </p:txBody>
      </p:sp>
      <p:pic>
        <p:nvPicPr>
          <p:cNvPr id="2" name="Picture 1" descr="MindMap.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2776"/>
            <a:ext cx="9144000" cy="2911467"/>
          </a:xfrm>
          <a:prstGeom prst="rect">
            <a:avLst/>
          </a:prstGeom>
        </p:spPr>
      </p:pic>
      <p:pic>
        <p:nvPicPr>
          <p:cNvPr id="5" name="Picture 4" descr="cheerios-box.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3573016"/>
            <a:ext cx="3299294" cy="2373646"/>
          </a:xfrm>
          <a:prstGeom prst="rect">
            <a:avLst/>
          </a:prstGeom>
        </p:spPr>
      </p:pic>
      <p:cxnSp>
        <p:nvCxnSpPr>
          <p:cNvPr id="7" name="Straight Arrow Connector 6"/>
          <p:cNvCxnSpPr/>
          <p:nvPr/>
        </p:nvCxnSpPr>
        <p:spPr bwMode="auto">
          <a:xfrm>
            <a:off x="1187624" y="2996952"/>
            <a:ext cx="0" cy="720080"/>
          </a:xfrm>
          <a:prstGeom prst="straightConnector1">
            <a:avLst/>
          </a:prstGeom>
          <a:noFill/>
          <a:ln w="9525" cap="flat" cmpd="sng" algn="ctr">
            <a:solidFill>
              <a:schemeClr val="tx1"/>
            </a:solidFill>
            <a:prstDash val="solid"/>
            <a:round/>
            <a:headEnd type="arrow"/>
            <a:tailEnd type="arrow"/>
          </a:ln>
          <a:effectLst/>
        </p:spPr>
      </p:cxnSp>
    </p:spTree>
    <p:extLst>
      <p:ext uri="{BB962C8B-B14F-4D97-AF65-F5344CB8AC3E}">
        <p14:creationId xmlns:p14="http://schemas.microsoft.com/office/powerpoint/2010/main" val="176299776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sz="half" idx="2"/>
          </p:nvPr>
        </p:nvSpPr>
        <p:spPr>
          <a:xfrm>
            <a:off x="683568" y="1268760"/>
            <a:ext cx="8003232" cy="5472608"/>
          </a:xfrm>
        </p:spPr>
        <p:txBody>
          <a:bodyPr/>
          <a:lstStyle/>
          <a:p>
            <a:pPr marL="0" lvl="0" indent="0">
              <a:buNone/>
            </a:pPr>
            <a:r>
              <a:rPr lang="en-GB" sz="2000" dirty="0" smtClean="0"/>
              <a:t>Linked Data / Semantic Web technology uses HTTP URIs to identify anything (cities, people, places, properties, relationships, etc.)</a:t>
            </a:r>
          </a:p>
          <a:p>
            <a:pPr marL="0" lvl="0" indent="0">
              <a:buNone/>
            </a:pPr>
            <a:endParaRPr lang="en-GB" sz="2000" dirty="0"/>
          </a:p>
          <a:p>
            <a:pPr marL="0" lvl="0" indent="0">
              <a:buNone/>
            </a:pPr>
            <a:r>
              <a:rPr lang="en-GB" sz="2000" dirty="0" smtClean="0"/>
              <a:t>e.g.	</a:t>
            </a:r>
            <a:r>
              <a:rPr lang="en-GB" sz="2000" dirty="0" smtClean="0">
                <a:hlinkClick r:id="rId2"/>
              </a:rPr>
              <a:t>http://dbpedia.org/resource/London</a:t>
            </a:r>
            <a:r>
              <a:rPr lang="en-GB" sz="2000" dirty="0" smtClean="0"/>
              <a:t>	identifies London</a:t>
            </a:r>
          </a:p>
          <a:p>
            <a:pPr marL="0" lvl="0" indent="0">
              <a:buNone/>
            </a:pPr>
            <a:r>
              <a:rPr lang="en-GB" sz="2000" dirty="0"/>
              <a:t>	</a:t>
            </a:r>
            <a:r>
              <a:rPr lang="en-GB" sz="2000" dirty="0">
                <a:hlinkClick r:id="rId3"/>
              </a:rPr>
              <a:t>http://sws.geonames.org/2643743</a:t>
            </a:r>
            <a:r>
              <a:rPr lang="en-GB" sz="2000" dirty="0" smtClean="0">
                <a:hlinkClick r:id="rId3"/>
              </a:rPr>
              <a:t>/</a:t>
            </a:r>
            <a:r>
              <a:rPr lang="en-GB" sz="2000" dirty="0" smtClean="0"/>
              <a:t>	identifies London</a:t>
            </a:r>
          </a:p>
          <a:p>
            <a:pPr marL="0" lvl="0" indent="0">
              <a:buNone/>
            </a:pPr>
            <a:r>
              <a:rPr lang="en-GB" sz="2000" dirty="0"/>
              <a:t>	</a:t>
            </a:r>
          </a:p>
          <a:p>
            <a:pPr marL="0" lvl="0" indent="0">
              <a:buNone/>
            </a:pPr>
            <a:r>
              <a:rPr lang="en-GB" sz="2000" dirty="0" smtClean="0"/>
              <a:t>To obtain information about a resource, (e.g. London), you can make a web request for it (HTTP GET) – just using a web browser</a:t>
            </a:r>
          </a:p>
          <a:p>
            <a:pPr marL="0" lvl="0" indent="0">
              <a:buNone/>
            </a:pPr>
            <a:endParaRPr lang="en-GB" sz="2000" dirty="0"/>
          </a:p>
          <a:p>
            <a:pPr marL="0" lvl="0" indent="0">
              <a:buNone/>
            </a:pPr>
            <a:r>
              <a:rPr lang="en-GB" sz="2000" dirty="0" smtClean="0"/>
              <a:t>Because your web browser cannot deliver London to you, the website is configured to suggest a redirect to an information representation of London.  This is an </a:t>
            </a:r>
            <a:r>
              <a:rPr lang="en-GB" sz="2000" b="1" dirty="0" smtClean="0"/>
              <a:t>HTTP 303 ‘See Other’ redirect</a:t>
            </a:r>
            <a:r>
              <a:rPr lang="en-GB" sz="2000" dirty="0" smtClean="0"/>
              <a:t>.</a:t>
            </a:r>
          </a:p>
          <a:p>
            <a:pPr marL="0" lvl="0" indent="0">
              <a:buNone/>
            </a:pPr>
            <a:endParaRPr lang="en-GB" sz="2400" dirty="0"/>
          </a:p>
          <a:p>
            <a:pPr marL="0" lvl="0" indent="0">
              <a:buNone/>
              <a:tabLst>
                <a:tab pos="3857625" algn="ctr"/>
              </a:tabLst>
            </a:pPr>
            <a:r>
              <a:rPr lang="en-GB" dirty="0">
                <a:hlinkClick r:id="rId2"/>
              </a:rPr>
              <a:t>http://dbpedia.org/resource/</a:t>
            </a:r>
            <a:r>
              <a:rPr lang="en-GB" dirty="0" smtClean="0">
                <a:hlinkClick r:id="rId2"/>
              </a:rPr>
              <a:t>London</a:t>
            </a:r>
            <a:r>
              <a:rPr lang="en-GB" dirty="0" smtClean="0"/>
              <a:t>	redirects to	</a:t>
            </a:r>
            <a:r>
              <a:rPr lang="en-GB" dirty="0" smtClean="0">
                <a:hlinkClick r:id="rId4"/>
              </a:rPr>
              <a:t>http</a:t>
            </a:r>
            <a:r>
              <a:rPr lang="en-GB" dirty="0">
                <a:hlinkClick r:id="rId4"/>
              </a:rPr>
              <a:t>://dbpedia.org</a:t>
            </a:r>
            <a:r>
              <a:rPr lang="en-GB" dirty="0" smtClean="0">
                <a:hlinkClick r:id="rId4"/>
              </a:rPr>
              <a:t>/page/London</a:t>
            </a:r>
            <a:endParaRPr lang="en-GB" dirty="0" smtClean="0"/>
          </a:p>
          <a:p>
            <a:pPr marL="0" indent="0">
              <a:tabLst>
                <a:tab pos="3857625" algn="ctr"/>
              </a:tabLst>
            </a:pPr>
            <a:r>
              <a:rPr lang="en-GB" dirty="0"/>
              <a:t>	</a:t>
            </a:r>
            <a:r>
              <a:rPr lang="en-GB" dirty="0" smtClean="0"/>
              <a:t>	</a:t>
            </a:r>
            <a:r>
              <a:rPr lang="en-GB" dirty="0">
                <a:hlinkClick r:id="rId2"/>
              </a:rPr>
              <a:t>http://dbpedia.org</a:t>
            </a:r>
            <a:r>
              <a:rPr lang="en-GB" dirty="0" smtClean="0">
                <a:hlinkClick r:id="rId2"/>
              </a:rPr>
              <a:t>/data/</a:t>
            </a:r>
            <a:r>
              <a:rPr lang="en-GB" dirty="0">
                <a:hlinkClick r:id="rId2"/>
              </a:rPr>
              <a:t>London</a:t>
            </a:r>
            <a:endParaRPr lang="en-GB" dirty="0"/>
          </a:p>
          <a:p>
            <a:pPr marL="0" lvl="0" indent="0">
              <a:buNone/>
              <a:tabLst>
                <a:tab pos="3857625" algn="ctr"/>
              </a:tabLst>
            </a:pPr>
            <a:endParaRPr lang="en-GB" dirty="0"/>
          </a:p>
        </p:txBody>
      </p:sp>
      <p:sp>
        <p:nvSpPr>
          <p:cNvPr id="3" name="Title 2"/>
          <p:cNvSpPr>
            <a:spLocks noGrp="1"/>
          </p:cNvSpPr>
          <p:nvPr>
            <p:ph type="title"/>
          </p:nvPr>
        </p:nvSpPr>
        <p:spPr>
          <a:xfrm>
            <a:off x="1691680" y="404664"/>
            <a:ext cx="7452320" cy="649436"/>
          </a:xfrm>
        </p:spPr>
        <p:txBody>
          <a:bodyPr/>
          <a:lstStyle/>
          <a:p>
            <a:r>
              <a:rPr lang="en-GB" sz="2800" dirty="0" smtClean="0">
                <a:solidFill>
                  <a:srgbClr val="002C6C"/>
                </a:solidFill>
              </a:rPr>
              <a:t>HTTP URIs &amp; Semantic Web / Linked Data</a:t>
            </a:r>
            <a:endParaRPr lang="en-GB" b="1" dirty="0"/>
          </a:p>
        </p:txBody>
      </p:sp>
    </p:spTree>
    <p:extLst>
      <p:ext uri="{BB962C8B-B14F-4D97-AF65-F5344CB8AC3E}">
        <p14:creationId xmlns:p14="http://schemas.microsoft.com/office/powerpoint/2010/main" val="394186963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chemeClr val="accent2"/>
                </a:solidFill>
              </a:rPr>
              <a:t>Machine-readable facts in your web </a:t>
            </a:r>
            <a:r>
              <a:rPr lang="en-US" sz="3200" dirty="0" smtClean="0">
                <a:solidFill>
                  <a:schemeClr val="accent2"/>
                </a:solidFill>
              </a:rPr>
              <a:t>pages</a:t>
            </a:r>
            <a:endParaRPr lang="en-GB" dirty="0">
              <a:solidFill>
                <a:schemeClr val="accent2"/>
              </a:solidFill>
            </a:endParaRPr>
          </a:p>
        </p:txBody>
      </p:sp>
      <p:sp>
        <p:nvSpPr>
          <p:cNvPr id="3" name="Slide Number Placeholder 2"/>
          <p:cNvSpPr>
            <a:spLocks noGrp="1"/>
          </p:cNvSpPr>
          <p:nvPr>
            <p:ph type="sldNum" sz="quarter" idx="10"/>
          </p:nvPr>
        </p:nvSpPr>
        <p:spPr/>
        <p:txBody>
          <a:bodyPr/>
          <a:lstStyle/>
          <a:p>
            <a:pPr>
              <a:defRPr/>
            </a:pPr>
            <a:fld id="{54BE02A5-23D4-4D2A-8545-DA6D75FF2956}" type="slidenum">
              <a:rPr lang="en-US" smtClean="0">
                <a:solidFill>
                  <a:srgbClr val="002C6C"/>
                </a:solidFill>
              </a:rPr>
              <a:pPr>
                <a:defRPr/>
              </a:pPr>
              <a:t>102</a:t>
            </a:fld>
            <a:endParaRPr lang="en-US" dirty="0">
              <a:solidFill>
                <a:srgbClr val="002C6C"/>
              </a:solidFill>
            </a:endParaRPr>
          </a:p>
        </p:txBody>
      </p:sp>
      <p:grpSp>
        <p:nvGrpSpPr>
          <p:cNvPr id="5" name="Group 4"/>
          <p:cNvGrpSpPr/>
          <p:nvPr/>
        </p:nvGrpSpPr>
        <p:grpSpPr>
          <a:xfrm>
            <a:off x="3778898" y="1519917"/>
            <a:ext cx="1082654" cy="759975"/>
            <a:chOff x="3778898" y="1519917"/>
            <a:chExt cx="1082654" cy="759975"/>
          </a:xfrm>
        </p:grpSpPr>
        <p:sp>
          <p:nvSpPr>
            <p:cNvPr id="6" name="Rectangle 5"/>
            <p:cNvSpPr/>
            <p:nvPr/>
          </p:nvSpPr>
          <p:spPr>
            <a:xfrm>
              <a:off x="4507608" y="1551150"/>
              <a:ext cx="312304" cy="676690"/>
            </a:xfrm>
            <a:prstGeom prst="rect">
              <a:avLst/>
            </a:prstGeom>
            <a:solidFill>
              <a:srgbClr val="1AC60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7" name="Rectangle 6"/>
            <p:cNvSpPr/>
            <p:nvPr/>
          </p:nvSpPr>
          <p:spPr>
            <a:xfrm>
              <a:off x="3820538" y="1551150"/>
              <a:ext cx="687069" cy="676690"/>
            </a:xfrm>
            <a:prstGeom prst="rec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8" name="Rectangle 7"/>
            <p:cNvSpPr/>
            <p:nvPr/>
          </p:nvSpPr>
          <p:spPr>
            <a:xfrm>
              <a:off x="3778898" y="1519917"/>
              <a:ext cx="1082654" cy="759975"/>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grpSp>
      <p:sp>
        <p:nvSpPr>
          <p:cNvPr id="9" name="Down Arrow 8"/>
          <p:cNvSpPr/>
          <p:nvPr/>
        </p:nvSpPr>
        <p:spPr>
          <a:xfrm>
            <a:off x="3789288" y="2529749"/>
            <a:ext cx="984318" cy="55179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10" name="Picture 9" descr="Simple-graph.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97165" y="4856934"/>
            <a:ext cx="7551250" cy="1917778"/>
          </a:xfrm>
          <a:prstGeom prst="rect">
            <a:avLst/>
          </a:prstGeom>
        </p:spPr>
      </p:pic>
      <p:sp>
        <p:nvSpPr>
          <p:cNvPr id="11" name="Down Arrow 10"/>
          <p:cNvSpPr/>
          <p:nvPr/>
        </p:nvSpPr>
        <p:spPr>
          <a:xfrm>
            <a:off x="3778898" y="4753864"/>
            <a:ext cx="984318" cy="55179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2" name="Rectangle 11"/>
          <p:cNvSpPr/>
          <p:nvPr/>
        </p:nvSpPr>
        <p:spPr>
          <a:xfrm>
            <a:off x="10410" y="2834754"/>
            <a:ext cx="9144000" cy="2031325"/>
          </a:xfrm>
          <a:prstGeom prst="rect">
            <a:avLst/>
          </a:prstGeom>
        </p:spPr>
        <p:txBody>
          <a:bodyPr wrap="square">
            <a:spAutoFit/>
          </a:bodyPr>
          <a:lstStyle/>
          <a:p>
            <a:pPr defTabSz="457200"/>
            <a:endParaRPr lang="en-US" dirty="0" smtClean="0">
              <a:solidFill>
                <a:prstClr val="black"/>
              </a:solidFill>
            </a:endParaRPr>
          </a:p>
          <a:p>
            <a:pPr defTabSz="457200"/>
            <a:r>
              <a:rPr lang="en-US" dirty="0" smtClean="0">
                <a:solidFill>
                  <a:prstClr val="black"/>
                </a:solidFill>
              </a:rPr>
              <a:t>&lt;p </a:t>
            </a:r>
            <a:r>
              <a:rPr lang="en-US" b="1" dirty="0" smtClean="0">
                <a:solidFill>
                  <a:srgbClr val="3366FF"/>
                </a:solidFill>
              </a:rPr>
              <a:t>about="gtin:05011476100885"</a:t>
            </a:r>
            <a:r>
              <a:rPr lang="en-US" dirty="0" smtClean="0">
                <a:solidFill>
                  <a:prstClr val="black"/>
                </a:solidFill>
              </a:rPr>
              <a:t>&gt;</a:t>
            </a:r>
            <a:r>
              <a:rPr lang="en-US" b="1" dirty="0" smtClean="0">
                <a:solidFill>
                  <a:prstClr val="black"/>
                </a:solidFill>
              </a:rPr>
              <a:t>Nestle Cheerios</a:t>
            </a:r>
            <a:r>
              <a:rPr lang="en-US" dirty="0" smtClean="0">
                <a:solidFill>
                  <a:prstClr val="black"/>
                </a:solidFill>
              </a:rPr>
              <a:t> </a:t>
            </a:r>
            <a:br>
              <a:rPr lang="en-US" dirty="0" smtClean="0">
                <a:solidFill>
                  <a:prstClr val="black"/>
                </a:solidFill>
              </a:rPr>
            </a:br>
            <a:r>
              <a:rPr lang="en-US" dirty="0" smtClean="0">
                <a:solidFill>
                  <a:prstClr val="black"/>
                </a:solidFill>
              </a:rPr>
              <a:t>	</a:t>
            </a:r>
            <a:r>
              <a:rPr lang="en-US" dirty="0" smtClean="0">
                <a:solidFill>
                  <a:srgbClr val="FF0000"/>
                </a:solidFill>
              </a:rPr>
              <a:t>&lt;span </a:t>
            </a:r>
            <a:r>
              <a:rPr lang="en-US" dirty="0" err="1" smtClean="0">
                <a:solidFill>
                  <a:srgbClr val="FF0000"/>
                </a:solidFill>
              </a:rPr>
              <a:t>rel</a:t>
            </a:r>
            <a:r>
              <a:rPr lang="en-US" dirty="0" smtClean="0">
                <a:solidFill>
                  <a:srgbClr val="FF0000"/>
                </a:solidFill>
              </a:rPr>
              <a:t>="</a:t>
            </a:r>
            <a:r>
              <a:rPr lang="en-US" b="1" dirty="0" err="1" smtClean="0">
                <a:solidFill>
                  <a:srgbClr val="FF0000"/>
                </a:solidFill>
              </a:rPr>
              <a:t>schema:weight</a:t>
            </a:r>
            <a:r>
              <a:rPr lang="en-US" dirty="0" smtClean="0">
                <a:solidFill>
                  <a:srgbClr val="FF0000"/>
                </a:solidFill>
              </a:rPr>
              <a:t>" </a:t>
            </a:r>
            <a:r>
              <a:rPr lang="en-US" dirty="0" err="1" smtClean="0">
                <a:solidFill>
                  <a:srgbClr val="FF0000"/>
                </a:solidFill>
              </a:rPr>
              <a:t>typeof</a:t>
            </a:r>
            <a:r>
              <a:rPr lang="en-US" dirty="0" smtClean="0">
                <a:solidFill>
                  <a:srgbClr val="FF0000"/>
                </a:solidFill>
              </a:rPr>
              <a:t>="</a:t>
            </a:r>
            <a:r>
              <a:rPr lang="en-US" dirty="0" err="1" smtClean="0">
                <a:solidFill>
                  <a:srgbClr val="FF0000"/>
                </a:solidFill>
              </a:rPr>
              <a:t>schema:QuantitativeValue</a:t>
            </a:r>
            <a:r>
              <a:rPr lang="en-US" dirty="0" smtClean="0">
                <a:solidFill>
                  <a:srgbClr val="FF0000"/>
                </a:solidFill>
              </a:rPr>
              <a:t>"&gt;</a:t>
            </a:r>
          </a:p>
          <a:p>
            <a:pPr defTabSz="457200">
              <a:tabLst>
                <a:tab pos="269875" algn="l"/>
              </a:tabLst>
            </a:pPr>
            <a:r>
              <a:rPr lang="en-US" dirty="0" smtClean="0">
                <a:solidFill>
                  <a:prstClr val="black"/>
                </a:solidFill>
              </a:rPr>
              <a:t>		</a:t>
            </a:r>
            <a:r>
              <a:rPr lang="en-US" dirty="0" smtClean="0">
                <a:solidFill>
                  <a:srgbClr val="F79646"/>
                </a:solidFill>
              </a:rPr>
              <a:t>&lt;span property="</a:t>
            </a:r>
            <a:r>
              <a:rPr lang="en-US" b="1" dirty="0" err="1" smtClean="0">
                <a:solidFill>
                  <a:srgbClr val="F79646"/>
                </a:solidFill>
              </a:rPr>
              <a:t>schema:value</a:t>
            </a:r>
            <a:r>
              <a:rPr lang="en-US" dirty="0" smtClean="0">
                <a:solidFill>
                  <a:srgbClr val="F79646"/>
                </a:solidFill>
              </a:rPr>
              <a:t>" </a:t>
            </a:r>
            <a:r>
              <a:rPr lang="en-US" dirty="0" err="1" smtClean="0">
                <a:solidFill>
                  <a:srgbClr val="F79646"/>
                </a:solidFill>
              </a:rPr>
              <a:t>datatype</a:t>
            </a:r>
            <a:r>
              <a:rPr lang="en-US" dirty="0" smtClean="0">
                <a:solidFill>
                  <a:srgbClr val="F79646"/>
                </a:solidFill>
              </a:rPr>
              <a:t>="</a:t>
            </a:r>
            <a:r>
              <a:rPr lang="en-US" dirty="0" err="1" smtClean="0">
                <a:solidFill>
                  <a:srgbClr val="F79646"/>
                </a:solidFill>
              </a:rPr>
              <a:t>xsd:float</a:t>
            </a:r>
            <a:r>
              <a:rPr lang="en-US" dirty="0" smtClean="0">
                <a:solidFill>
                  <a:srgbClr val="F79646"/>
                </a:solidFill>
              </a:rPr>
              <a:t>"&gt;</a:t>
            </a:r>
            <a:r>
              <a:rPr lang="en-US" b="1" dirty="0" smtClean="0">
                <a:solidFill>
                  <a:prstClr val="black"/>
                </a:solidFill>
              </a:rPr>
              <a:t>600</a:t>
            </a:r>
            <a:r>
              <a:rPr lang="en-US" dirty="0" smtClean="0">
                <a:solidFill>
                  <a:srgbClr val="F79646"/>
                </a:solidFill>
              </a:rPr>
              <a:t>&lt;/span&gt;</a:t>
            </a:r>
          </a:p>
          <a:p>
            <a:pPr defTabSz="457200">
              <a:tabLst>
                <a:tab pos="269875" algn="l"/>
                <a:tab pos="447675" algn="l"/>
              </a:tabLst>
            </a:pPr>
            <a:r>
              <a:rPr lang="en-US" dirty="0" smtClean="0">
                <a:solidFill>
                  <a:prstClr val="black"/>
                </a:solidFill>
              </a:rPr>
              <a:t>		</a:t>
            </a:r>
            <a:r>
              <a:rPr lang="en-US" dirty="0" smtClean="0">
                <a:solidFill>
                  <a:srgbClr val="1AC605"/>
                </a:solidFill>
              </a:rPr>
              <a:t>&lt;span property="</a:t>
            </a:r>
            <a:r>
              <a:rPr lang="en-US" b="1" dirty="0" err="1" smtClean="0">
                <a:solidFill>
                  <a:srgbClr val="1AC605"/>
                </a:solidFill>
              </a:rPr>
              <a:t>schema:unitCode</a:t>
            </a:r>
            <a:r>
              <a:rPr lang="en-US" dirty="0" smtClean="0">
                <a:solidFill>
                  <a:srgbClr val="1AC605"/>
                </a:solidFill>
              </a:rPr>
              <a:t>" </a:t>
            </a:r>
            <a:r>
              <a:rPr lang="en-US" b="1" dirty="0" smtClean="0">
                <a:solidFill>
                  <a:srgbClr val="1AC605"/>
                </a:solidFill>
              </a:rPr>
              <a:t>content="GRM" </a:t>
            </a:r>
            <a:r>
              <a:rPr lang="en-US" dirty="0" err="1" smtClean="0">
                <a:solidFill>
                  <a:srgbClr val="1AC605"/>
                </a:solidFill>
              </a:rPr>
              <a:t>datatype</a:t>
            </a:r>
            <a:r>
              <a:rPr lang="en-US" dirty="0" smtClean="0">
                <a:solidFill>
                  <a:srgbClr val="1AC605"/>
                </a:solidFill>
              </a:rPr>
              <a:t>="</a:t>
            </a:r>
            <a:r>
              <a:rPr lang="en-US" dirty="0" err="1" smtClean="0">
                <a:solidFill>
                  <a:srgbClr val="1AC605"/>
                </a:solidFill>
              </a:rPr>
              <a:t>xsd:string</a:t>
            </a:r>
            <a:r>
              <a:rPr lang="en-US" dirty="0" smtClean="0">
                <a:solidFill>
                  <a:srgbClr val="1AC605"/>
                </a:solidFill>
              </a:rPr>
              <a:t>"&gt;</a:t>
            </a:r>
            <a:r>
              <a:rPr lang="en-US" b="1" dirty="0" smtClean="0">
                <a:solidFill>
                  <a:prstClr val="black"/>
                </a:solidFill>
              </a:rPr>
              <a:t>G</a:t>
            </a:r>
            <a:r>
              <a:rPr lang="en-US" dirty="0" smtClean="0">
                <a:solidFill>
                  <a:srgbClr val="1AC605"/>
                </a:solidFill>
              </a:rPr>
              <a:t>&lt;/span&gt;</a:t>
            </a:r>
          </a:p>
          <a:p>
            <a:pPr defTabSz="457200">
              <a:tabLst>
                <a:tab pos="269875" algn="l"/>
                <a:tab pos="447675" algn="l"/>
              </a:tabLst>
            </a:pPr>
            <a:r>
              <a:rPr lang="en-US" dirty="0" smtClean="0">
                <a:solidFill>
                  <a:prstClr val="black"/>
                </a:solidFill>
              </a:rPr>
              <a:t>	</a:t>
            </a:r>
            <a:r>
              <a:rPr lang="en-US" dirty="0" smtClean="0">
                <a:solidFill>
                  <a:srgbClr val="FF0000"/>
                </a:solidFill>
              </a:rPr>
              <a:t>&lt;/span&gt;</a:t>
            </a:r>
          </a:p>
          <a:p>
            <a:pPr defTabSz="457200"/>
            <a:r>
              <a:rPr lang="en-US" dirty="0" smtClean="0">
                <a:solidFill>
                  <a:prstClr val="black"/>
                </a:solidFill>
              </a:rPr>
              <a:t>&lt;/p&gt;</a:t>
            </a:r>
            <a:endParaRPr lang="en-US" dirty="0">
              <a:solidFill>
                <a:prstClr val="black"/>
              </a:solidFill>
            </a:endParaRPr>
          </a:p>
        </p:txBody>
      </p:sp>
      <p:sp>
        <p:nvSpPr>
          <p:cNvPr id="13" name="TextBox 12"/>
          <p:cNvSpPr txBox="1"/>
          <p:nvPr/>
        </p:nvSpPr>
        <p:spPr>
          <a:xfrm>
            <a:off x="10410" y="1544307"/>
            <a:ext cx="9144000" cy="584775"/>
          </a:xfrm>
          <a:prstGeom prst="rect">
            <a:avLst/>
          </a:prstGeom>
          <a:noFill/>
        </p:spPr>
        <p:txBody>
          <a:bodyPr wrap="square" rtlCol="0">
            <a:spAutoFit/>
          </a:bodyPr>
          <a:lstStyle/>
          <a:p>
            <a:pPr defTabSz="457200"/>
            <a:r>
              <a:rPr lang="en-US" sz="3200" dirty="0" smtClean="0">
                <a:solidFill>
                  <a:prstClr val="black"/>
                </a:solidFill>
              </a:rPr>
              <a:t>&lt;p&gt;Nestle Cheerios 600G &lt;/p&gt;</a:t>
            </a:r>
          </a:p>
        </p:txBody>
      </p:sp>
    </p:spTree>
    <p:extLst>
      <p:ext uri="{BB962C8B-B14F-4D97-AF65-F5344CB8AC3E}">
        <p14:creationId xmlns:p14="http://schemas.microsoft.com/office/powerpoint/2010/main" val="25415588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par>
                          <p:cTn id="18" fill="hold">
                            <p:stCondLst>
                              <p:cond delay="0"/>
                            </p:stCondLst>
                            <p:childTnLst>
                              <p:par>
                                <p:cTn id="19" presetID="22" presetClass="entr" presetSubtype="8"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9749" y="384392"/>
            <a:ext cx="7185969" cy="935998"/>
          </a:xfrm>
        </p:spPr>
        <p:txBody>
          <a:bodyPr/>
          <a:lstStyle/>
          <a:p>
            <a:r>
              <a:rPr lang="en-US" dirty="0">
                <a:solidFill>
                  <a:schemeClr val="accent2"/>
                </a:solidFill>
              </a:rPr>
              <a:t>GTIN+ on the Web – supporting </a:t>
            </a:r>
            <a:r>
              <a:rPr lang="en-US" dirty="0" smtClean="0">
                <a:solidFill>
                  <a:schemeClr val="accent2"/>
                </a:solidFill>
              </a:rPr>
              <a:t>users</a:t>
            </a:r>
            <a:endParaRPr lang="en-GB" dirty="0">
              <a:solidFill>
                <a:schemeClr val="accent2"/>
              </a:solidFill>
            </a:endParaRPr>
          </a:p>
        </p:txBody>
      </p:sp>
      <p:sp>
        <p:nvSpPr>
          <p:cNvPr id="3" name="Slide Number Placeholder 2"/>
          <p:cNvSpPr>
            <a:spLocks noGrp="1"/>
          </p:cNvSpPr>
          <p:nvPr>
            <p:ph type="sldNum" sz="quarter" idx="10"/>
          </p:nvPr>
        </p:nvSpPr>
        <p:spPr/>
        <p:txBody>
          <a:bodyPr/>
          <a:lstStyle/>
          <a:p>
            <a:pPr>
              <a:defRPr/>
            </a:pPr>
            <a:fld id="{54BE02A5-23D4-4D2A-8545-DA6D75FF2956}" type="slidenum">
              <a:rPr lang="en-US" smtClean="0">
                <a:solidFill>
                  <a:srgbClr val="002C6C"/>
                </a:solidFill>
              </a:rPr>
              <a:pPr>
                <a:defRPr/>
              </a:pPr>
              <a:t>103</a:t>
            </a:fld>
            <a:endParaRPr lang="en-US" dirty="0">
              <a:solidFill>
                <a:srgbClr val="002C6C"/>
              </a:solidFill>
            </a:endParaRPr>
          </a:p>
        </p:txBody>
      </p:sp>
      <p:sp>
        <p:nvSpPr>
          <p:cNvPr id="4" name="Title 1"/>
          <p:cNvSpPr txBox="1">
            <a:spLocks/>
          </p:cNvSpPr>
          <p:nvPr/>
        </p:nvSpPr>
        <p:spPr bwMode="auto">
          <a:xfrm>
            <a:off x="0" y="14363"/>
            <a:ext cx="9144000" cy="745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normAutofit fontScale="97500"/>
          </a:bodyPr>
          <a:lstStyle>
            <a:lvl1pPr algn="l" rtl="0" eaLnBrk="1" fontAlgn="base" hangingPunct="1">
              <a:spcBef>
                <a:spcPct val="0"/>
              </a:spcBef>
              <a:spcAft>
                <a:spcPct val="0"/>
              </a:spcAft>
              <a:defRPr sz="3000" b="1" baseline="0">
                <a:solidFill>
                  <a:srgbClr val="002C6C"/>
                </a:solidFill>
                <a:latin typeface="+mj-lt"/>
                <a:ea typeface="ＭＳ Ｐゴシック" charset="0"/>
                <a:cs typeface="+mj-cs"/>
              </a:defRPr>
            </a:lvl1pPr>
            <a:lvl2pPr algn="l" rtl="0" eaLnBrk="1" fontAlgn="base" hangingPunct="1">
              <a:spcBef>
                <a:spcPct val="0"/>
              </a:spcBef>
              <a:spcAft>
                <a:spcPct val="0"/>
              </a:spcAft>
              <a:defRPr sz="3000" b="1">
                <a:solidFill>
                  <a:srgbClr val="002C6C"/>
                </a:solidFill>
                <a:latin typeface="Arial" charset="0"/>
                <a:ea typeface="ＭＳ Ｐゴシック" charset="0"/>
              </a:defRPr>
            </a:lvl2pPr>
            <a:lvl3pPr algn="l" rtl="0" eaLnBrk="1" fontAlgn="base" hangingPunct="1">
              <a:spcBef>
                <a:spcPct val="0"/>
              </a:spcBef>
              <a:spcAft>
                <a:spcPct val="0"/>
              </a:spcAft>
              <a:defRPr sz="3000" b="1">
                <a:solidFill>
                  <a:srgbClr val="002C6C"/>
                </a:solidFill>
                <a:latin typeface="Arial" charset="0"/>
                <a:ea typeface="ＭＳ Ｐゴシック" charset="0"/>
              </a:defRPr>
            </a:lvl3pPr>
            <a:lvl4pPr algn="l" rtl="0" eaLnBrk="1" fontAlgn="base" hangingPunct="1">
              <a:spcBef>
                <a:spcPct val="0"/>
              </a:spcBef>
              <a:spcAft>
                <a:spcPct val="0"/>
              </a:spcAft>
              <a:defRPr sz="3000" b="1">
                <a:solidFill>
                  <a:srgbClr val="002C6C"/>
                </a:solidFill>
                <a:latin typeface="Arial" charset="0"/>
                <a:ea typeface="ＭＳ Ｐゴシック" charset="0"/>
              </a:defRPr>
            </a:lvl4pPr>
            <a:lvl5pPr algn="l" rtl="0" eaLnBrk="1" fontAlgn="base" hangingPunct="1">
              <a:spcBef>
                <a:spcPct val="0"/>
              </a:spcBef>
              <a:spcAft>
                <a:spcPct val="0"/>
              </a:spcAft>
              <a:defRPr sz="3000" b="1">
                <a:solidFill>
                  <a:srgbClr val="002C6C"/>
                </a:solidFill>
                <a:latin typeface="Arial" charset="0"/>
                <a:ea typeface="ＭＳ Ｐゴシック" charset="0"/>
              </a:defRPr>
            </a:lvl5pPr>
            <a:lvl6pPr marL="457200" algn="l" rtl="0" eaLnBrk="1" fontAlgn="base" hangingPunct="1">
              <a:spcBef>
                <a:spcPct val="0"/>
              </a:spcBef>
              <a:spcAft>
                <a:spcPct val="0"/>
              </a:spcAft>
              <a:defRPr sz="3000" b="1">
                <a:solidFill>
                  <a:srgbClr val="002C6C"/>
                </a:solidFill>
                <a:latin typeface="Arial" charset="0"/>
              </a:defRPr>
            </a:lvl6pPr>
            <a:lvl7pPr marL="914400" algn="l" rtl="0" eaLnBrk="1" fontAlgn="base" hangingPunct="1">
              <a:spcBef>
                <a:spcPct val="0"/>
              </a:spcBef>
              <a:spcAft>
                <a:spcPct val="0"/>
              </a:spcAft>
              <a:defRPr sz="3000" b="1">
                <a:solidFill>
                  <a:srgbClr val="002C6C"/>
                </a:solidFill>
                <a:latin typeface="Arial" charset="0"/>
              </a:defRPr>
            </a:lvl7pPr>
            <a:lvl8pPr marL="1371600" algn="l" rtl="0" eaLnBrk="1" fontAlgn="base" hangingPunct="1">
              <a:spcBef>
                <a:spcPct val="0"/>
              </a:spcBef>
              <a:spcAft>
                <a:spcPct val="0"/>
              </a:spcAft>
              <a:defRPr sz="3000" b="1">
                <a:solidFill>
                  <a:srgbClr val="002C6C"/>
                </a:solidFill>
                <a:latin typeface="Arial" charset="0"/>
              </a:defRPr>
            </a:lvl8pPr>
            <a:lvl9pPr marL="1828800" algn="l" rtl="0" eaLnBrk="1" fontAlgn="base" hangingPunct="1">
              <a:spcBef>
                <a:spcPct val="0"/>
              </a:spcBef>
              <a:spcAft>
                <a:spcPct val="0"/>
              </a:spcAft>
              <a:defRPr sz="3000" b="1">
                <a:solidFill>
                  <a:srgbClr val="002C6C"/>
                </a:solidFill>
                <a:latin typeface="Arial" charset="0"/>
              </a:defRPr>
            </a:lvl9pPr>
          </a:lstStyle>
          <a:p>
            <a:endParaRPr lang="en-US" kern="0" dirty="0"/>
          </a:p>
        </p:txBody>
      </p:sp>
      <p:sp>
        <p:nvSpPr>
          <p:cNvPr id="5" name="Rounded Rectangle 4"/>
          <p:cNvSpPr/>
          <p:nvPr/>
        </p:nvSpPr>
        <p:spPr>
          <a:xfrm>
            <a:off x="635017" y="1608441"/>
            <a:ext cx="5257117" cy="884904"/>
          </a:xfrm>
          <a:prstGeom prst="roundRect">
            <a:avLst>
              <a:gd name="adj" fmla="val 50000"/>
            </a:avLst>
          </a:prstGeom>
          <a:solidFill>
            <a:srgbClr val="1AC605"/>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4000" dirty="0" smtClean="0">
                <a:solidFill>
                  <a:prstClr val="white"/>
                </a:solidFill>
              </a:rPr>
              <a:t>Pilot activities</a:t>
            </a:r>
            <a:endParaRPr lang="en-US" sz="4000" dirty="0">
              <a:solidFill>
                <a:prstClr val="white"/>
              </a:solidFill>
            </a:endParaRPr>
          </a:p>
        </p:txBody>
      </p:sp>
      <p:sp>
        <p:nvSpPr>
          <p:cNvPr id="6" name="Rounded Rectangle 5"/>
          <p:cNvSpPr/>
          <p:nvPr/>
        </p:nvSpPr>
        <p:spPr>
          <a:xfrm>
            <a:off x="635017" y="4150561"/>
            <a:ext cx="5846741" cy="884904"/>
          </a:xfrm>
          <a:prstGeom prst="roundRect">
            <a:avLst>
              <a:gd name="adj" fmla="val 50000"/>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4000" dirty="0" smtClean="0">
                <a:solidFill>
                  <a:prstClr val="white"/>
                </a:solidFill>
              </a:rPr>
              <a:t>Best practice guidelines</a:t>
            </a:r>
            <a:endParaRPr lang="en-US" sz="4000" dirty="0">
              <a:solidFill>
                <a:prstClr val="white"/>
              </a:solidFill>
            </a:endParaRPr>
          </a:p>
        </p:txBody>
      </p:sp>
      <p:sp>
        <p:nvSpPr>
          <p:cNvPr id="7" name="Rounded Rectangle 6"/>
          <p:cNvSpPr/>
          <p:nvPr/>
        </p:nvSpPr>
        <p:spPr>
          <a:xfrm>
            <a:off x="2682062" y="2879501"/>
            <a:ext cx="5846741" cy="884904"/>
          </a:xfrm>
          <a:prstGeom prst="roundRect">
            <a:avLst>
              <a:gd name="adj" fmla="val 50000"/>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4000" dirty="0" smtClean="0">
                <a:solidFill>
                  <a:prstClr val="white"/>
                </a:solidFill>
              </a:rPr>
              <a:t>Share experiences</a:t>
            </a:r>
            <a:endParaRPr lang="en-US" sz="4000" dirty="0">
              <a:solidFill>
                <a:prstClr val="white"/>
              </a:solidFill>
            </a:endParaRPr>
          </a:p>
        </p:txBody>
      </p:sp>
      <p:sp>
        <p:nvSpPr>
          <p:cNvPr id="8" name="Rounded Rectangle 7"/>
          <p:cNvSpPr/>
          <p:nvPr/>
        </p:nvSpPr>
        <p:spPr>
          <a:xfrm>
            <a:off x="2682062" y="5421621"/>
            <a:ext cx="5846741" cy="884904"/>
          </a:xfrm>
          <a:prstGeom prst="roundRect">
            <a:avLst>
              <a:gd name="adj" fmla="val 50000"/>
            </a:avLst>
          </a:prstGeom>
          <a:solidFill>
            <a:srgbClr val="00808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4000" dirty="0" smtClean="0">
                <a:solidFill>
                  <a:prstClr val="white"/>
                </a:solidFill>
              </a:rPr>
              <a:t>Toolkits &amp; Prototypes</a:t>
            </a:r>
            <a:endParaRPr lang="en-US" sz="4000" dirty="0">
              <a:solidFill>
                <a:prstClr val="white"/>
              </a:solidFill>
            </a:endParaRPr>
          </a:p>
        </p:txBody>
      </p:sp>
    </p:spTree>
    <p:extLst>
      <p:ext uri="{BB962C8B-B14F-4D97-AF65-F5344CB8AC3E}">
        <p14:creationId xmlns:p14="http://schemas.microsoft.com/office/powerpoint/2010/main" val="1367976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2"/>
                </a:solidFill>
              </a:rPr>
              <a:t>Accurate product data </a:t>
            </a:r>
            <a:r>
              <a:rPr lang="en-US" dirty="0" smtClean="0">
                <a:solidFill>
                  <a:schemeClr val="accent2"/>
                </a:solidFill>
              </a:rPr>
              <a:t>online</a:t>
            </a:r>
            <a:endParaRPr lang="en-GB" dirty="0">
              <a:solidFill>
                <a:schemeClr val="accent2"/>
              </a:solidFill>
            </a:endParaRPr>
          </a:p>
        </p:txBody>
      </p:sp>
      <p:sp>
        <p:nvSpPr>
          <p:cNvPr id="3" name="Slide Number Placeholder 2"/>
          <p:cNvSpPr>
            <a:spLocks noGrp="1"/>
          </p:cNvSpPr>
          <p:nvPr>
            <p:ph type="sldNum" sz="quarter" idx="10"/>
          </p:nvPr>
        </p:nvSpPr>
        <p:spPr/>
        <p:txBody>
          <a:bodyPr/>
          <a:lstStyle/>
          <a:p>
            <a:pPr>
              <a:defRPr/>
            </a:pPr>
            <a:fld id="{54BE02A5-23D4-4D2A-8545-DA6D75FF2956}" type="slidenum">
              <a:rPr lang="en-US" smtClean="0">
                <a:solidFill>
                  <a:srgbClr val="002C6C"/>
                </a:solidFill>
              </a:rPr>
              <a:pPr>
                <a:defRPr/>
              </a:pPr>
              <a:t>104</a:t>
            </a:fld>
            <a:endParaRPr lang="en-US" dirty="0">
              <a:solidFill>
                <a:srgbClr val="002C6C"/>
              </a:solidFill>
            </a:endParaRPr>
          </a:p>
        </p:txBody>
      </p:sp>
      <p:sp>
        <p:nvSpPr>
          <p:cNvPr id="4" name="Title 1"/>
          <p:cNvSpPr txBox="1">
            <a:spLocks/>
          </p:cNvSpPr>
          <p:nvPr/>
        </p:nvSpPr>
        <p:spPr bwMode="auto">
          <a:xfrm>
            <a:off x="0" y="14363"/>
            <a:ext cx="9144000" cy="745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normAutofit fontScale="97500"/>
          </a:bodyPr>
          <a:lstStyle>
            <a:lvl1pPr algn="l" rtl="0" eaLnBrk="1" fontAlgn="base" hangingPunct="1">
              <a:spcBef>
                <a:spcPct val="0"/>
              </a:spcBef>
              <a:spcAft>
                <a:spcPct val="0"/>
              </a:spcAft>
              <a:defRPr sz="3000" b="1" baseline="0">
                <a:solidFill>
                  <a:srgbClr val="002C6C"/>
                </a:solidFill>
                <a:latin typeface="+mj-lt"/>
                <a:ea typeface="ＭＳ Ｐゴシック" charset="0"/>
                <a:cs typeface="+mj-cs"/>
              </a:defRPr>
            </a:lvl1pPr>
            <a:lvl2pPr algn="l" rtl="0" eaLnBrk="1" fontAlgn="base" hangingPunct="1">
              <a:spcBef>
                <a:spcPct val="0"/>
              </a:spcBef>
              <a:spcAft>
                <a:spcPct val="0"/>
              </a:spcAft>
              <a:defRPr sz="3000" b="1">
                <a:solidFill>
                  <a:srgbClr val="002C6C"/>
                </a:solidFill>
                <a:latin typeface="Arial" charset="0"/>
                <a:ea typeface="ＭＳ Ｐゴシック" charset="0"/>
              </a:defRPr>
            </a:lvl2pPr>
            <a:lvl3pPr algn="l" rtl="0" eaLnBrk="1" fontAlgn="base" hangingPunct="1">
              <a:spcBef>
                <a:spcPct val="0"/>
              </a:spcBef>
              <a:spcAft>
                <a:spcPct val="0"/>
              </a:spcAft>
              <a:defRPr sz="3000" b="1">
                <a:solidFill>
                  <a:srgbClr val="002C6C"/>
                </a:solidFill>
                <a:latin typeface="Arial" charset="0"/>
                <a:ea typeface="ＭＳ Ｐゴシック" charset="0"/>
              </a:defRPr>
            </a:lvl3pPr>
            <a:lvl4pPr algn="l" rtl="0" eaLnBrk="1" fontAlgn="base" hangingPunct="1">
              <a:spcBef>
                <a:spcPct val="0"/>
              </a:spcBef>
              <a:spcAft>
                <a:spcPct val="0"/>
              </a:spcAft>
              <a:defRPr sz="3000" b="1">
                <a:solidFill>
                  <a:srgbClr val="002C6C"/>
                </a:solidFill>
                <a:latin typeface="Arial" charset="0"/>
                <a:ea typeface="ＭＳ Ｐゴシック" charset="0"/>
              </a:defRPr>
            </a:lvl4pPr>
            <a:lvl5pPr algn="l" rtl="0" eaLnBrk="1" fontAlgn="base" hangingPunct="1">
              <a:spcBef>
                <a:spcPct val="0"/>
              </a:spcBef>
              <a:spcAft>
                <a:spcPct val="0"/>
              </a:spcAft>
              <a:defRPr sz="3000" b="1">
                <a:solidFill>
                  <a:srgbClr val="002C6C"/>
                </a:solidFill>
                <a:latin typeface="Arial" charset="0"/>
                <a:ea typeface="ＭＳ Ｐゴシック" charset="0"/>
              </a:defRPr>
            </a:lvl5pPr>
            <a:lvl6pPr marL="457200" algn="l" rtl="0" eaLnBrk="1" fontAlgn="base" hangingPunct="1">
              <a:spcBef>
                <a:spcPct val="0"/>
              </a:spcBef>
              <a:spcAft>
                <a:spcPct val="0"/>
              </a:spcAft>
              <a:defRPr sz="3000" b="1">
                <a:solidFill>
                  <a:srgbClr val="002C6C"/>
                </a:solidFill>
                <a:latin typeface="Arial" charset="0"/>
              </a:defRPr>
            </a:lvl6pPr>
            <a:lvl7pPr marL="914400" algn="l" rtl="0" eaLnBrk="1" fontAlgn="base" hangingPunct="1">
              <a:spcBef>
                <a:spcPct val="0"/>
              </a:spcBef>
              <a:spcAft>
                <a:spcPct val="0"/>
              </a:spcAft>
              <a:defRPr sz="3000" b="1">
                <a:solidFill>
                  <a:srgbClr val="002C6C"/>
                </a:solidFill>
                <a:latin typeface="Arial" charset="0"/>
              </a:defRPr>
            </a:lvl7pPr>
            <a:lvl8pPr marL="1371600" algn="l" rtl="0" eaLnBrk="1" fontAlgn="base" hangingPunct="1">
              <a:spcBef>
                <a:spcPct val="0"/>
              </a:spcBef>
              <a:spcAft>
                <a:spcPct val="0"/>
              </a:spcAft>
              <a:defRPr sz="3000" b="1">
                <a:solidFill>
                  <a:srgbClr val="002C6C"/>
                </a:solidFill>
                <a:latin typeface="Arial" charset="0"/>
              </a:defRPr>
            </a:lvl8pPr>
            <a:lvl9pPr marL="1828800" algn="l" rtl="0" eaLnBrk="1" fontAlgn="base" hangingPunct="1">
              <a:spcBef>
                <a:spcPct val="0"/>
              </a:spcBef>
              <a:spcAft>
                <a:spcPct val="0"/>
              </a:spcAft>
              <a:defRPr sz="3000" b="1">
                <a:solidFill>
                  <a:srgbClr val="002C6C"/>
                </a:solidFill>
                <a:latin typeface="Arial" charset="0"/>
              </a:defRPr>
            </a:lvl9pPr>
          </a:lstStyle>
          <a:p>
            <a:endParaRPr lang="en-US" kern="0" dirty="0"/>
          </a:p>
        </p:txBody>
      </p:sp>
      <p:pic>
        <p:nvPicPr>
          <p:cNvPr id="5" name="Picture 4" descr="cheerios-nutritional.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75369" y="1822562"/>
            <a:ext cx="1269766" cy="4892292"/>
          </a:xfrm>
          <a:prstGeom prst="rect">
            <a:avLst/>
          </a:prstGeom>
        </p:spPr>
      </p:pic>
      <p:pic>
        <p:nvPicPr>
          <p:cNvPr id="6" name="Picture 5" descr="cheerios-box.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9499116">
            <a:off x="52687" y="2017876"/>
            <a:ext cx="1509667" cy="1585794"/>
          </a:xfrm>
          <a:prstGeom prst="rect">
            <a:avLst/>
          </a:prstGeom>
        </p:spPr>
      </p:pic>
      <p:grpSp>
        <p:nvGrpSpPr>
          <p:cNvPr id="7" name="Group 6"/>
          <p:cNvGrpSpPr/>
          <p:nvPr/>
        </p:nvGrpSpPr>
        <p:grpSpPr>
          <a:xfrm>
            <a:off x="2727455" y="1822562"/>
            <a:ext cx="6412639" cy="4785583"/>
            <a:chOff x="2727455" y="1822562"/>
            <a:chExt cx="6412639" cy="4785583"/>
          </a:xfrm>
        </p:grpSpPr>
        <p:pic>
          <p:nvPicPr>
            <p:cNvPr id="8" name="Picture 7" descr="TescoCheeriosWebPage.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80974" y="1822562"/>
              <a:ext cx="6059120" cy="4785583"/>
            </a:xfrm>
            <a:prstGeom prst="rect">
              <a:avLst/>
            </a:prstGeom>
          </p:spPr>
        </p:pic>
        <p:sp>
          <p:nvSpPr>
            <p:cNvPr id="9" name="Right Arrow 8"/>
            <p:cNvSpPr/>
            <p:nvPr/>
          </p:nvSpPr>
          <p:spPr>
            <a:xfrm>
              <a:off x="2727455" y="3742325"/>
              <a:ext cx="353519" cy="67669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grpSp>
      <p:sp>
        <p:nvSpPr>
          <p:cNvPr id="10" name="Rounded Rectangle 9"/>
          <p:cNvSpPr/>
          <p:nvPr/>
        </p:nvSpPr>
        <p:spPr>
          <a:xfrm>
            <a:off x="5077481" y="1287606"/>
            <a:ext cx="3956275" cy="635058"/>
          </a:xfrm>
          <a:prstGeom prst="roundRect">
            <a:avLst>
              <a:gd name="adj" fmla="val 50000"/>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4000" dirty="0" smtClean="0">
                <a:solidFill>
                  <a:prstClr val="white"/>
                </a:solidFill>
              </a:rPr>
              <a:t>EU 1169/2011</a:t>
            </a:r>
            <a:endParaRPr lang="en-US" sz="4000" dirty="0">
              <a:solidFill>
                <a:prstClr val="white"/>
              </a:solidFill>
            </a:endParaRPr>
          </a:p>
        </p:txBody>
      </p:sp>
    </p:spTree>
    <p:extLst>
      <p:ext uri="{BB962C8B-B14F-4D97-AF65-F5344CB8AC3E}">
        <p14:creationId xmlns:p14="http://schemas.microsoft.com/office/powerpoint/2010/main" val="36303511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2"/>
                </a:solidFill>
              </a:rPr>
              <a:t>Beyond compliance, gain </a:t>
            </a:r>
            <a:r>
              <a:rPr lang="en-US" dirty="0" smtClean="0">
                <a:solidFill>
                  <a:schemeClr val="accent2"/>
                </a:solidFill>
              </a:rPr>
              <a:t>benefits</a:t>
            </a:r>
            <a:endParaRPr lang="en-GB" dirty="0">
              <a:solidFill>
                <a:schemeClr val="accent2"/>
              </a:solidFill>
            </a:endParaRPr>
          </a:p>
        </p:txBody>
      </p:sp>
      <p:sp>
        <p:nvSpPr>
          <p:cNvPr id="3" name="Slide Number Placeholder 2"/>
          <p:cNvSpPr>
            <a:spLocks noGrp="1"/>
          </p:cNvSpPr>
          <p:nvPr>
            <p:ph type="sldNum" sz="quarter" idx="10"/>
          </p:nvPr>
        </p:nvSpPr>
        <p:spPr/>
        <p:txBody>
          <a:bodyPr/>
          <a:lstStyle/>
          <a:p>
            <a:pPr>
              <a:defRPr/>
            </a:pPr>
            <a:fld id="{54BE02A5-23D4-4D2A-8545-DA6D75FF2956}" type="slidenum">
              <a:rPr lang="en-US" smtClean="0">
                <a:solidFill>
                  <a:srgbClr val="002C6C"/>
                </a:solidFill>
              </a:rPr>
              <a:pPr>
                <a:defRPr/>
              </a:pPr>
              <a:t>105</a:t>
            </a:fld>
            <a:endParaRPr lang="en-US" dirty="0">
              <a:solidFill>
                <a:srgbClr val="002C6C"/>
              </a:solidFill>
            </a:endParaRPr>
          </a:p>
        </p:txBody>
      </p:sp>
      <p:sp>
        <p:nvSpPr>
          <p:cNvPr id="4" name="Title 1"/>
          <p:cNvSpPr txBox="1">
            <a:spLocks/>
          </p:cNvSpPr>
          <p:nvPr/>
        </p:nvSpPr>
        <p:spPr bwMode="auto">
          <a:xfrm>
            <a:off x="0" y="14363"/>
            <a:ext cx="9144000" cy="745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normAutofit fontScale="97500"/>
          </a:bodyPr>
          <a:lstStyle>
            <a:lvl1pPr algn="l" rtl="0" eaLnBrk="1" fontAlgn="base" hangingPunct="1">
              <a:spcBef>
                <a:spcPct val="0"/>
              </a:spcBef>
              <a:spcAft>
                <a:spcPct val="0"/>
              </a:spcAft>
              <a:defRPr sz="3000" b="1" baseline="0">
                <a:solidFill>
                  <a:srgbClr val="002C6C"/>
                </a:solidFill>
                <a:latin typeface="+mj-lt"/>
                <a:ea typeface="ＭＳ Ｐゴシック" charset="0"/>
                <a:cs typeface="+mj-cs"/>
              </a:defRPr>
            </a:lvl1pPr>
            <a:lvl2pPr algn="l" rtl="0" eaLnBrk="1" fontAlgn="base" hangingPunct="1">
              <a:spcBef>
                <a:spcPct val="0"/>
              </a:spcBef>
              <a:spcAft>
                <a:spcPct val="0"/>
              </a:spcAft>
              <a:defRPr sz="3000" b="1">
                <a:solidFill>
                  <a:srgbClr val="002C6C"/>
                </a:solidFill>
                <a:latin typeface="Arial" charset="0"/>
                <a:ea typeface="ＭＳ Ｐゴシック" charset="0"/>
              </a:defRPr>
            </a:lvl2pPr>
            <a:lvl3pPr algn="l" rtl="0" eaLnBrk="1" fontAlgn="base" hangingPunct="1">
              <a:spcBef>
                <a:spcPct val="0"/>
              </a:spcBef>
              <a:spcAft>
                <a:spcPct val="0"/>
              </a:spcAft>
              <a:defRPr sz="3000" b="1">
                <a:solidFill>
                  <a:srgbClr val="002C6C"/>
                </a:solidFill>
                <a:latin typeface="Arial" charset="0"/>
                <a:ea typeface="ＭＳ Ｐゴシック" charset="0"/>
              </a:defRPr>
            </a:lvl3pPr>
            <a:lvl4pPr algn="l" rtl="0" eaLnBrk="1" fontAlgn="base" hangingPunct="1">
              <a:spcBef>
                <a:spcPct val="0"/>
              </a:spcBef>
              <a:spcAft>
                <a:spcPct val="0"/>
              </a:spcAft>
              <a:defRPr sz="3000" b="1">
                <a:solidFill>
                  <a:srgbClr val="002C6C"/>
                </a:solidFill>
                <a:latin typeface="Arial" charset="0"/>
                <a:ea typeface="ＭＳ Ｐゴシック" charset="0"/>
              </a:defRPr>
            </a:lvl4pPr>
            <a:lvl5pPr algn="l" rtl="0" eaLnBrk="1" fontAlgn="base" hangingPunct="1">
              <a:spcBef>
                <a:spcPct val="0"/>
              </a:spcBef>
              <a:spcAft>
                <a:spcPct val="0"/>
              </a:spcAft>
              <a:defRPr sz="3000" b="1">
                <a:solidFill>
                  <a:srgbClr val="002C6C"/>
                </a:solidFill>
                <a:latin typeface="Arial" charset="0"/>
                <a:ea typeface="ＭＳ Ｐゴシック" charset="0"/>
              </a:defRPr>
            </a:lvl5pPr>
            <a:lvl6pPr marL="457200" algn="l" rtl="0" eaLnBrk="1" fontAlgn="base" hangingPunct="1">
              <a:spcBef>
                <a:spcPct val="0"/>
              </a:spcBef>
              <a:spcAft>
                <a:spcPct val="0"/>
              </a:spcAft>
              <a:defRPr sz="3000" b="1">
                <a:solidFill>
                  <a:srgbClr val="002C6C"/>
                </a:solidFill>
                <a:latin typeface="Arial" charset="0"/>
              </a:defRPr>
            </a:lvl6pPr>
            <a:lvl7pPr marL="914400" algn="l" rtl="0" eaLnBrk="1" fontAlgn="base" hangingPunct="1">
              <a:spcBef>
                <a:spcPct val="0"/>
              </a:spcBef>
              <a:spcAft>
                <a:spcPct val="0"/>
              </a:spcAft>
              <a:defRPr sz="3000" b="1">
                <a:solidFill>
                  <a:srgbClr val="002C6C"/>
                </a:solidFill>
                <a:latin typeface="Arial" charset="0"/>
              </a:defRPr>
            </a:lvl7pPr>
            <a:lvl8pPr marL="1371600" algn="l" rtl="0" eaLnBrk="1" fontAlgn="base" hangingPunct="1">
              <a:spcBef>
                <a:spcPct val="0"/>
              </a:spcBef>
              <a:spcAft>
                <a:spcPct val="0"/>
              </a:spcAft>
              <a:defRPr sz="3000" b="1">
                <a:solidFill>
                  <a:srgbClr val="002C6C"/>
                </a:solidFill>
                <a:latin typeface="Arial" charset="0"/>
              </a:defRPr>
            </a:lvl8pPr>
            <a:lvl9pPr marL="1828800" algn="l" rtl="0" eaLnBrk="1" fontAlgn="base" hangingPunct="1">
              <a:spcBef>
                <a:spcPct val="0"/>
              </a:spcBef>
              <a:spcAft>
                <a:spcPct val="0"/>
              </a:spcAft>
              <a:defRPr sz="3000" b="1">
                <a:solidFill>
                  <a:srgbClr val="002C6C"/>
                </a:solidFill>
                <a:latin typeface="Arial" charset="0"/>
              </a:defRPr>
            </a:lvl9pPr>
          </a:lstStyle>
          <a:p>
            <a:endParaRPr lang="en-US" kern="0" dirty="0"/>
          </a:p>
        </p:txBody>
      </p:sp>
      <p:pic>
        <p:nvPicPr>
          <p:cNvPr id="5" name="Picture 4" descr="TescoCheeriosWebPage.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447" y="1552981"/>
            <a:ext cx="6059120" cy="4785583"/>
          </a:xfrm>
          <a:prstGeom prst="rect">
            <a:avLst/>
          </a:prstGeom>
        </p:spPr>
      </p:pic>
      <p:sp>
        <p:nvSpPr>
          <p:cNvPr id="6" name="Rectangle 5"/>
          <p:cNvSpPr/>
          <p:nvPr/>
        </p:nvSpPr>
        <p:spPr>
          <a:xfrm>
            <a:off x="322714" y="6407740"/>
            <a:ext cx="5694342" cy="364372"/>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smtClean="0">
                <a:solidFill>
                  <a:prstClr val="white"/>
                </a:solidFill>
              </a:rPr>
              <a:t>Compliance</a:t>
            </a:r>
            <a:endParaRPr lang="en-US" b="1" dirty="0">
              <a:solidFill>
                <a:prstClr val="white"/>
              </a:solidFill>
            </a:endParaRPr>
          </a:p>
        </p:txBody>
      </p:sp>
      <p:grpSp>
        <p:nvGrpSpPr>
          <p:cNvPr id="7" name="Group 6"/>
          <p:cNvGrpSpPr/>
          <p:nvPr/>
        </p:nvGrpSpPr>
        <p:grpSpPr>
          <a:xfrm>
            <a:off x="3163615" y="1387698"/>
            <a:ext cx="5021588" cy="5470302"/>
            <a:chOff x="3163615" y="1387698"/>
            <a:chExt cx="5021588" cy="5470302"/>
          </a:xfrm>
        </p:grpSpPr>
        <p:sp>
          <p:nvSpPr>
            <p:cNvPr id="8" name="Rectangle 7"/>
            <p:cNvSpPr/>
            <p:nvPr/>
          </p:nvSpPr>
          <p:spPr>
            <a:xfrm>
              <a:off x="6037877" y="6203221"/>
              <a:ext cx="1530289" cy="654779"/>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smtClean="0">
                  <a:solidFill>
                    <a:prstClr val="white"/>
                  </a:solidFill>
                </a:rPr>
                <a:t>Some extra</a:t>
              </a:r>
              <a:br>
                <a:rPr lang="en-US" b="1" dirty="0" smtClean="0">
                  <a:solidFill>
                    <a:prstClr val="white"/>
                  </a:solidFill>
                </a:rPr>
              </a:br>
              <a:r>
                <a:rPr lang="en-US" b="1" dirty="0" smtClean="0">
                  <a:solidFill>
                    <a:prstClr val="white"/>
                  </a:solidFill>
                </a:rPr>
                <a:t>effort</a:t>
              </a:r>
              <a:endParaRPr lang="en-US" b="1" dirty="0">
                <a:solidFill>
                  <a:prstClr val="white"/>
                </a:solidFill>
              </a:endParaRPr>
            </a:p>
          </p:txBody>
        </p:sp>
        <p:sp>
          <p:nvSpPr>
            <p:cNvPr id="9" name="Rounded Rectangle 8"/>
            <p:cNvSpPr/>
            <p:nvPr/>
          </p:nvSpPr>
          <p:spPr>
            <a:xfrm>
              <a:off x="3163615" y="1387698"/>
              <a:ext cx="5021588" cy="415133"/>
            </a:xfrm>
            <a:prstGeom prst="roundRect">
              <a:avLst>
                <a:gd name="adj" fmla="val 50000"/>
              </a:avLst>
            </a:prstGeom>
            <a:solidFill>
              <a:schemeClr val="bg1"/>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en-US" dirty="0" smtClean="0">
                  <a:solidFill>
                    <a:srgbClr val="0000FF"/>
                  </a:solidFill>
                </a:rPr>
                <a:t>http://</a:t>
              </a:r>
              <a:r>
                <a:rPr lang="en-US" dirty="0" err="1" smtClean="0">
                  <a:solidFill>
                    <a:srgbClr val="0000FF"/>
                  </a:solidFill>
                </a:rPr>
                <a:t>id.example.com</a:t>
              </a:r>
              <a:r>
                <a:rPr lang="en-US" dirty="0" smtClean="0">
                  <a:solidFill>
                    <a:srgbClr val="0000FF"/>
                  </a:solidFill>
                </a:rPr>
                <a:t>/</a:t>
              </a:r>
              <a:r>
                <a:rPr lang="en-US" dirty="0" err="1" smtClean="0">
                  <a:solidFill>
                    <a:srgbClr val="0000FF"/>
                  </a:solidFill>
                </a:rPr>
                <a:t>gtin</a:t>
              </a:r>
              <a:r>
                <a:rPr lang="en-US" dirty="0" smtClean="0">
                  <a:solidFill>
                    <a:srgbClr val="0000FF"/>
                  </a:solidFill>
                </a:rPr>
                <a:t>/05011476100885</a:t>
              </a:r>
              <a:endParaRPr lang="en-US" dirty="0">
                <a:solidFill>
                  <a:srgbClr val="0000FF"/>
                </a:solidFill>
              </a:endParaRPr>
            </a:p>
          </p:txBody>
        </p:sp>
        <p:grpSp>
          <p:nvGrpSpPr>
            <p:cNvPr id="10" name="Group 9"/>
            <p:cNvGrpSpPr/>
            <p:nvPr/>
          </p:nvGrpSpPr>
          <p:grpSpPr>
            <a:xfrm rot="2700000">
              <a:off x="7722180" y="1507816"/>
              <a:ext cx="360059" cy="180038"/>
              <a:chOff x="4430323" y="2299807"/>
              <a:chExt cx="484727" cy="242375"/>
            </a:xfrm>
          </p:grpSpPr>
          <p:sp>
            <p:nvSpPr>
              <p:cNvPr id="13" name="Oval 12"/>
              <p:cNvSpPr/>
              <p:nvPr/>
            </p:nvSpPr>
            <p:spPr>
              <a:xfrm>
                <a:off x="4430323" y="2299807"/>
                <a:ext cx="242375" cy="242375"/>
              </a:xfrm>
              <a:prstGeom prst="ellipse">
                <a:avLst/>
              </a:prstGeom>
              <a:solidFill>
                <a:srgbClr val="FFFFFF"/>
              </a:solidFill>
              <a:ln w="38100" cmpd="sng">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4" name="Rounded Rectangle 13"/>
              <p:cNvSpPr/>
              <p:nvPr/>
            </p:nvSpPr>
            <p:spPr>
              <a:xfrm>
                <a:off x="4672698" y="2398135"/>
                <a:ext cx="242352" cy="45719"/>
              </a:xfrm>
              <a:prstGeom prst="roundRect">
                <a:avLst>
                  <a:gd name="adj" fmla="val 50000"/>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grpSp>
        <p:sp>
          <p:nvSpPr>
            <p:cNvPr id="11" name="TextBox 10"/>
            <p:cNvSpPr txBox="1"/>
            <p:nvPr/>
          </p:nvSpPr>
          <p:spPr>
            <a:xfrm>
              <a:off x="6246077" y="3237706"/>
              <a:ext cx="1123648" cy="923330"/>
            </a:xfrm>
            <a:prstGeom prst="rect">
              <a:avLst/>
            </a:prstGeom>
            <a:noFill/>
          </p:spPr>
          <p:txBody>
            <a:bodyPr wrap="square" rtlCol="0">
              <a:spAutoFit/>
            </a:bodyPr>
            <a:lstStyle/>
            <a:p>
              <a:pPr algn="ctr" defTabSz="457200"/>
              <a:r>
                <a:rPr lang="en-US" dirty="0" smtClean="0">
                  <a:solidFill>
                    <a:prstClr val="black"/>
                  </a:solidFill>
                </a:rPr>
                <a:t>GTIN+</a:t>
              </a:r>
              <a:br>
                <a:rPr lang="en-US" dirty="0" smtClean="0">
                  <a:solidFill>
                    <a:prstClr val="black"/>
                  </a:solidFill>
                </a:rPr>
              </a:br>
              <a:r>
                <a:rPr lang="en-US" dirty="0" smtClean="0">
                  <a:solidFill>
                    <a:prstClr val="black"/>
                  </a:solidFill>
                </a:rPr>
                <a:t>on</a:t>
              </a:r>
              <a:br>
                <a:rPr lang="en-US" dirty="0" smtClean="0">
                  <a:solidFill>
                    <a:prstClr val="black"/>
                  </a:solidFill>
                </a:rPr>
              </a:br>
              <a:r>
                <a:rPr lang="en-US" dirty="0" smtClean="0">
                  <a:solidFill>
                    <a:prstClr val="black"/>
                  </a:solidFill>
                </a:rPr>
                <a:t>the Web</a:t>
              </a:r>
              <a:endParaRPr lang="en-US" dirty="0">
                <a:solidFill>
                  <a:prstClr val="black"/>
                </a:solidFill>
              </a:endParaRPr>
            </a:p>
          </p:txBody>
        </p:sp>
        <p:pic>
          <p:nvPicPr>
            <p:cNvPr id="12" name="Picture 11" descr="GS1-pushpin.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46077" y="4330820"/>
              <a:ext cx="1123648" cy="1872401"/>
            </a:xfrm>
            <a:prstGeom prst="rect">
              <a:avLst/>
            </a:prstGeom>
          </p:spPr>
        </p:pic>
      </p:grpSp>
      <p:sp>
        <p:nvSpPr>
          <p:cNvPr id="15" name="Right Arrow 14"/>
          <p:cNvSpPr/>
          <p:nvPr/>
        </p:nvSpPr>
        <p:spPr>
          <a:xfrm rot="16200000">
            <a:off x="6344037" y="3882667"/>
            <a:ext cx="4048743" cy="1551184"/>
          </a:xfrm>
          <a:prstGeom prst="rightArrow">
            <a:avLst>
              <a:gd name="adj1" fmla="val 72819"/>
              <a:gd name="adj2" fmla="val 50000"/>
            </a:avLst>
          </a:prstGeom>
          <a:solidFill>
            <a:srgbClr val="1AC605"/>
          </a:solidFill>
        </p:spPr>
        <p:style>
          <a:lnRef idx="1">
            <a:schemeClr val="accent1"/>
          </a:lnRef>
          <a:fillRef idx="3">
            <a:schemeClr val="accent1"/>
          </a:fillRef>
          <a:effectRef idx="2">
            <a:schemeClr val="accent1"/>
          </a:effectRef>
          <a:fontRef idx="minor">
            <a:schemeClr val="lt1"/>
          </a:fontRef>
        </p:style>
        <p:txBody>
          <a:bodyPr vert="vert" rtlCol="0" anchor="ctr"/>
          <a:lstStyle/>
          <a:p>
            <a:pPr algn="ctr" defTabSz="457200"/>
            <a:r>
              <a:rPr lang="en-US" b="1" dirty="0" smtClean="0">
                <a:solidFill>
                  <a:prstClr val="white"/>
                </a:solidFill>
              </a:rPr>
              <a:t>Benefits!</a:t>
            </a:r>
            <a:br>
              <a:rPr lang="en-US" b="1" dirty="0" smtClean="0">
                <a:solidFill>
                  <a:prstClr val="white"/>
                </a:solidFill>
              </a:rPr>
            </a:br>
            <a:r>
              <a:rPr lang="en-US" sz="800" dirty="0" smtClean="0">
                <a:solidFill>
                  <a:prstClr val="white"/>
                </a:solidFill>
              </a:rPr>
              <a:t/>
            </a:r>
            <a:br>
              <a:rPr lang="en-US" sz="800" dirty="0" smtClean="0">
                <a:solidFill>
                  <a:prstClr val="white"/>
                </a:solidFill>
              </a:rPr>
            </a:br>
            <a:r>
              <a:rPr lang="en-US" dirty="0" smtClean="0">
                <a:solidFill>
                  <a:prstClr val="white"/>
                </a:solidFill>
              </a:rPr>
              <a:t>Improved search results</a:t>
            </a:r>
            <a:br>
              <a:rPr lang="en-US" dirty="0" smtClean="0">
                <a:solidFill>
                  <a:prstClr val="white"/>
                </a:solidFill>
              </a:rPr>
            </a:br>
            <a:endParaRPr lang="en-US" sz="800" dirty="0" smtClean="0">
              <a:solidFill>
                <a:prstClr val="white"/>
              </a:solidFill>
            </a:endParaRPr>
          </a:p>
          <a:p>
            <a:pPr algn="ctr" defTabSz="457200"/>
            <a:r>
              <a:rPr lang="en-US" dirty="0" smtClean="0">
                <a:solidFill>
                  <a:prstClr val="white"/>
                </a:solidFill>
              </a:rPr>
              <a:t>Improved visibility in web / apps</a:t>
            </a:r>
            <a:br>
              <a:rPr lang="en-US" dirty="0" smtClean="0">
                <a:solidFill>
                  <a:prstClr val="white"/>
                </a:solidFill>
              </a:rPr>
            </a:br>
            <a:r>
              <a:rPr lang="en-US" sz="800" dirty="0" smtClean="0">
                <a:solidFill>
                  <a:prstClr val="white"/>
                </a:solidFill>
              </a:rPr>
              <a:t/>
            </a:r>
            <a:br>
              <a:rPr lang="en-US" sz="800" dirty="0" smtClean="0">
                <a:solidFill>
                  <a:prstClr val="white"/>
                </a:solidFill>
              </a:rPr>
            </a:br>
            <a:r>
              <a:rPr lang="en-US" dirty="0" smtClean="0">
                <a:solidFill>
                  <a:prstClr val="white"/>
                </a:solidFill>
              </a:rPr>
              <a:t>Enable product-centric services</a:t>
            </a:r>
            <a:endParaRPr lang="en-US" dirty="0">
              <a:solidFill>
                <a:prstClr val="white"/>
              </a:solidFill>
            </a:endParaRPr>
          </a:p>
        </p:txBody>
      </p:sp>
    </p:spTree>
    <p:extLst>
      <p:ext uri="{BB962C8B-B14F-4D97-AF65-F5344CB8AC3E}">
        <p14:creationId xmlns:p14="http://schemas.microsoft.com/office/powerpoint/2010/main" val="32967058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2"/>
                </a:solidFill>
              </a:rPr>
              <a:t>Learn how to update your web templates</a:t>
            </a:r>
            <a:r>
              <a:rPr lang="en-US" dirty="0" smtClean="0">
                <a:solidFill>
                  <a:schemeClr val="accent2"/>
                </a:solidFill>
              </a:rPr>
              <a:t>!</a:t>
            </a:r>
            <a:endParaRPr lang="en-GB" dirty="0">
              <a:solidFill>
                <a:schemeClr val="accent2"/>
              </a:solidFill>
            </a:endParaRPr>
          </a:p>
        </p:txBody>
      </p:sp>
      <p:sp>
        <p:nvSpPr>
          <p:cNvPr id="3" name="Slide Number Placeholder 2"/>
          <p:cNvSpPr>
            <a:spLocks noGrp="1"/>
          </p:cNvSpPr>
          <p:nvPr>
            <p:ph type="sldNum" sz="quarter" idx="10"/>
          </p:nvPr>
        </p:nvSpPr>
        <p:spPr/>
        <p:txBody>
          <a:bodyPr/>
          <a:lstStyle/>
          <a:p>
            <a:pPr>
              <a:defRPr/>
            </a:pPr>
            <a:fld id="{54BE02A5-23D4-4D2A-8545-DA6D75FF2956}" type="slidenum">
              <a:rPr lang="en-US" smtClean="0">
                <a:solidFill>
                  <a:srgbClr val="002C6C"/>
                </a:solidFill>
              </a:rPr>
              <a:pPr>
                <a:defRPr/>
              </a:pPr>
              <a:t>106</a:t>
            </a:fld>
            <a:endParaRPr lang="en-US" dirty="0">
              <a:solidFill>
                <a:srgbClr val="002C6C"/>
              </a:solidFill>
            </a:endParaRPr>
          </a:p>
        </p:txBody>
      </p:sp>
      <p:sp>
        <p:nvSpPr>
          <p:cNvPr id="4" name="Title 1"/>
          <p:cNvSpPr txBox="1">
            <a:spLocks/>
          </p:cNvSpPr>
          <p:nvPr/>
        </p:nvSpPr>
        <p:spPr bwMode="auto">
          <a:xfrm>
            <a:off x="0" y="14363"/>
            <a:ext cx="9144000" cy="745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normAutofit fontScale="97500"/>
          </a:bodyPr>
          <a:lstStyle>
            <a:lvl1pPr algn="l" rtl="0" eaLnBrk="1" fontAlgn="base" hangingPunct="1">
              <a:spcBef>
                <a:spcPct val="0"/>
              </a:spcBef>
              <a:spcAft>
                <a:spcPct val="0"/>
              </a:spcAft>
              <a:defRPr sz="3000" b="1" baseline="0">
                <a:solidFill>
                  <a:srgbClr val="002C6C"/>
                </a:solidFill>
                <a:latin typeface="+mj-lt"/>
                <a:ea typeface="ＭＳ Ｐゴシック" charset="0"/>
                <a:cs typeface="+mj-cs"/>
              </a:defRPr>
            </a:lvl1pPr>
            <a:lvl2pPr algn="l" rtl="0" eaLnBrk="1" fontAlgn="base" hangingPunct="1">
              <a:spcBef>
                <a:spcPct val="0"/>
              </a:spcBef>
              <a:spcAft>
                <a:spcPct val="0"/>
              </a:spcAft>
              <a:defRPr sz="3000" b="1">
                <a:solidFill>
                  <a:srgbClr val="002C6C"/>
                </a:solidFill>
                <a:latin typeface="Arial" charset="0"/>
                <a:ea typeface="ＭＳ Ｐゴシック" charset="0"/>
              </a:defRPr>
            </a:lvl2pPr>
            <a:lvl3pPr algn="l" rtl="0" eaLnBrk="1" fontAlgn="base" hangingPunct="1">
              <a:spcBef>
                <a:spcPct val="0"/>
              </a:spcBef>
              <a:spcAft>
                <a:spcPct val="0"/>
              </a:spcAft>
              <a:defRPr sz="3000" b="1">
                <a:solidFill>
                  <a:srgbClr val="002C6C"/>
                </a:solidFill>
                <a:latin typeface="Arial" charset="0"/>
                <a:ea typeface="ＭＳ Ｐゴシック" charset="0"/>
              </a:defRPr>
            </a:lvl3pPr>
            <a:lvl4pPr algn="l" rtl="0" eaLnBrk="1" fontAlgn="base" hangingPunct="1">
              <a:spcBef>
                <a:spcPct val="0"/>
              </a:spcBef>
              <a:spcAft>
                <a:spcPct val="0"/>
              </a:spcAft>
              <a:defRPr sz="3000" b="1">
                <a:solidFill>
                  <a:srgbClr val="002C6C"/>
                </a:solidFill>
                <a:latin typeface="Arial" charset="0"/>
                <a:ea typeface="ＭＳ Ｐゴシック" charset="0"/>
              </a:defRPr>
            </a:lvl4pPr>
            <a:lvl5pPr algn="l" rtl="0" eaLnBrk="1" fontAlgn="base" hangingPunct="1">
              <a:spcBef>
                <a:spcPct val="0"/>
              </a:spcBef>
              <a:spcAft>
                <a:spcPct val="0"/>
              </a:spcAft>
              <a:defRPr sz="3000" b="1">
                <a:solidFill>
                  <a:srgbClr val="002C6C"/>
                </a:solidFill>
                <a:latin typeface="Arial" charset="0"/>
                <a:ea typeface="ＭＳ Ｐゴシック" charset="0"/>
              </a:defRPr>
            </a:lvl5pPr>
            <a:lvl6pPr marL="457200" algn="l" rtl="0" eaLnBrk="1" fontAlgn="base" hangingPunct="1">
              <a:spcBef>
                <a:spcPct val="0"/>
              </a:spcBef>
              <a:spcAft>
                <a:spcPct val="0"/>
              </a:spcAft>
              <a:defRPr sz="3000" b="1">
                <a:solidFill>
                  <a:srgbClr val="002C6C"/>
                </a:solidFill>
                <a:latin typeface="Arial" charset="0"/>
              </a:defRPr>
            </a:lvl6pPr>
            <a:lvl7pPr marL="914400" algn="l" rtl="0" eaLnBrk="1" fontAlgn="base" hangingPunct="1">
              <a:spcBef>
                <a:spcPct val="0"/>
              </a:spcBef>
              <a:spcAft>
                <a:spcPct val="0"/>
              </a:spcAft>
              <a:defRPr sz="3000" b="1">
                <a:solidFill>
                  <a:srgbClr val="002C6C"/>
                </a:solidFill>
                <a:latin typeface="Arial" charset="0"/>
              </a:defRPr>
            </a:lvl7pPr>
            <a:lvl8pPr marL="1371600" algn="l" rtl="0" eaLnBrk="1" fontAlgn="base" hangingPunct="1">
              <a:spcBef>
                <a:spcPct val="0"/>
              </a:spcBef>
              <a:spcAft>
                <a:spcPct val="0"/>
              </a:spcAft>
              <a:defRPr sz="3000" b="1">
                <a:solidFill>
                  <a:srgbClr val="002C6C"/>
                </a:solidFill>
                <a:latin typeface="Arial" charset="0"/>
              </a:defRPr>
            </a:lvl8pPr>
            <a:lvl9pPr marL="1828800" algn="l" rtl="0" eaLnBrk="1" fontAlgn="base" hangingPunct="1">
              <a:spcBef>
                <a:spcPct val="0"/>
              </a:spcBef>
              <a:spcAft>
                <a:spcPct val="0"/>
              </a:spcAft>
              <a:defRPr sz="3000" b="1">
                <a:solidFill>
                  <a:srgbClr val="002C6C"/>
                </a:solidFill>
                <a:latin typeface="Arial" charset="0"/>
              </a:defRPr>
            </a:lvl9pPr>
          </a:lstStyle>
          <a:p>
            <a:endParaRPr lang="en-US" kern="0" dirty="0"/>
          </a:p>
        </p:txBody>
      </p:sp>
      <p:sp>
        <p:nvSpPr>
          <p:cNvPr id="6" name="Can 5"/>
          <p:cNvSpPr/>
          <p:nvPr/>
        </p:nvSpPr>
        <p:spPr>
          <a:xfrm>
            <a:off x="104101" y="3495801"/>
            <a:ext cx="2425562" cy="1676886"/>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2000" dirty="0" smtClean="0">
                <a:solidFill>
                  <a:prstClr val="white"/>
                </a:solidFill>
              </a:rPr>
              <a:t>Internal Database</a:t>
            </a:r>
            <a:br>
              <a:rPr lang="en-US" sz="2000" dirty="0" smtClean="0">
                <a:solidFill>
                  <a:prstClr val="white"/>
                </a:solidFill>
              </a:rPr>
            </a:br>
            <a:r>
              <a:rPr lang="en-US" sz="2000" dirty="0" smtClean="0">
                <a:solidFill>
                  <a:prstClr val="white"/>
                </a:solidFill>
              </a:rPr>
              <a:t>of</a:t>
            </a:r>
            <a:br>
              <a:rPr lang="en-US" sz="2000" dirty="0" smtClean="0">
                <a:solidFill>
                  <a:prstClr val="white"/>
                </a:solidFill>
              </a:rPr>
            </a:br>
            <a:r>
              <a:rPr lang="en-US" sz="2000" dirty="0" smtClean="0">
                <a:solidFill>
                  <a:prstClr val="white"/>
                </a:solidFill>
              </a:rPr>
              <a:t>Product</a:t>
            </a:r>
            <a:r>
              <a:rPr lang="en-US" sz="2000" dirty="0">
                <a:solidFill>
                  <a:prstClr val="white"/>
                </a:solidFill>
              </a:rPr>
              <a:t> </a:t>
            </a:r>
            <a:r>
              <a:rPr lang="en-US" sz="2000" dirty="0" smtClean="0">
                <a:solidFill>
                  <a:prstClr val="white"/>
                </a:solidFill>
              </a:rPr>
              <a:t>Master Data</a:t>
            </a:r>
            <a:endParaRPr lang="en-US" sz="2000" dirty="0">
              <a:solidFill>
                <a:prstClr val="white"/>
              </a:solidFill>
            </a:endParaRPr>
          </a:p>
        </p:txBody>
      </p:sp>
      <p:pic>
        <p:nvPicPr>
          <p:cNvPr id="7" name="Picture 6" descr="Screen Shot 2014-02-14 at 17.59.47.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53957" y="1271469"/>
            <a:ext cx="2443480" cy="1854200"/>
          </a:xfrm>
          <a:prstGeom prst="rect">
            <a:avLst/>
          </a:prstGeom>
        </p:spPr>
      </p:pic>
      <p:pic>
        <p:nvPicPr>
          <p:cNvPr id="8" name="Picture 7" descr="Screen Shot 2014-02-14 at 18.00.33.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92053" y="1271469"/>
            <a:ext cx="2468880" cy="1986280"/>
          </a:xfrm>
          <a:prstGeom prst="rect">
            <a:avLst/>
          </a:prstGeom>
        </p:spPr>
      </p:pic>
      <p:pic>
        <p:nvPicPr>
          <p:cNvPr id="9" name="Picture 8" descr="Screen Shot 2014-02-14 at 18.00.56.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92053" y="3633616"/>
            <a:ext cx="2484120" cy="2021840"/>
          </a:xfrm>
          <a:prstGeom prst="rect">
            <a:avLst/>
          </a:prstGeom>
        </p:spPr>
      </p:pic>
      <p:pic>
        <p:nvPicPr>
          <p:cNvPr id="10" name="Picture 9" descr="web-page-template-image.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61849" y="3495801"/>
            <a:ext cx="2473960" cy="1828800"/>
          </a:xfrm>
          <a:prstGeom prst="rect">
            <a:avLst/>
          </a:prstGeom>
          <a:ln w="57150" cmpd="sng">
            <a:solidFill>
              <a:srgbClr val="80FF00"/>
            </a:solidFill>
          </a:ln>
        </p:spPr>
      </p:pic>
      <p:sp>
        <p:nvSpPr>
          <p:cNvPr id="11" name="Right Arrow 10"/>
          <p:cNvSpPr/>
          <p:nvPr/>
        </p:nvSpPr>
        <p:spPr>
          <a:xfrm>
            <a:off x="5620484" y="4288401"/>
            <a:ext cx="403095" cy="37586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2" name="Right Arrow 11"/>
          <p:cNvSpPr/>
          <p:nvPr/>
        </p:nvSpPr>
        <p:spPr>
          <a:xfrm rot="18900000">
            <a:off x="5496552" y="3070351"/>
            <a:ext cx="403095" cy="37586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3" name="Right Arrow 12"/>
          <p:cNvSpPr/>
          <p:nvPr/>
        </p:nvSpPr>
        <p:spPr>
          <a:xfrm rot="16200000">
            <a:off x="4462194" y="2998455"/>
            <a:ext cx="403095" cy="37586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4" name="Right Arrow 13"/>
          <p:cNvSpPr/>
          <p:nvPr/>
        </p:nvSpPr>
        <p:spPr>
          <a:xfrm>
            <a:off x="2529663" y="4252867"/>
            <a:ext cx="403095" cy="37586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5" name="Right Arrow 14"/>
          <p:cNvSpPr/>
          <p:nvPr/>
        </p:nvSpPr>
        <p:spPr>
          <a:xfrm rot="16200000">
            <a:off x="1158430" y="5186301"/>
            <a:ext cx="403095" cy="37586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6" name="Oval Callout 15"/>
          <p:cNvSpPr/>
          <p:nvPr/>
        </p:nvSpPr>
        <p:spPr>
          <a:xfrm>
            <a:off x="3653957" y="5840361"/>
            <a:ext cx="5032843" cy="847912"/>
          </a:xfrm>
          <a:prstGeom prst="wedgeEllipseCallout">
            <a:avLst>
              <a:gd name="adj1" fmla="val -53195"/>
              <a:gd name="adj2" fmla="val -163654"/>
            </a:avLst>
          </a:prstGeom>
          <a:solidFill>
            <a:srgbClr val="80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2400" dirty="0" smtClean="0">
                <a:solidFill>
                  <a:prstClr val="black"/>
                </a:solidFill>
              </a:rPr>
              <a:t>Add semantic markup</a:t>
            </a:r>
            <a:br>
              <a:rPr lang="en-US" sz="2400" dirty="0" smtClean="0">
                <a:solidFill>
                  <a:prstClr val="black"/>
                </a:solidFill>
              </a:rPr>
            </a:br>
            <a:r>
              <a:rPr lang="en-US" sz="2400" dirty="0" smtClean="0">
                <a:solidFill>
                  <a:prstClr val="black"/>
                </a:solidFill>
              </a:rPr>
              <a:t>to web page templates</a:t>
            </a:r>
            <a:endParaRPr lang="en-US" dirty="0">
              <a:solidFill>
                <a:prstClr val="black"/>
              </a:solidFill>
            </a:endParaRPr>
          </a:p>
        </p:txBody>
      </p:sp>
      <p:sp>
        <p:nvSpPr>
          <p:cNvPr id="17" name="TextBox 16"/>
          <p:cNvSpPr txBox="1"/>
          <p:nvPr/>
        </p:nvSpPr>
        <p:spPr>
          <a:xfrm>
            <a:off x="749072" y="5741097"/>
            <a:ext cx="1221809" cy="523220"/>
          </a:xfrm>
          <a:prstGeom prst="rect">
            <a:avLst/>
          </a:prstGeom>
          <a:noFill/>
        </p:spPr>
        <p:txBody>
          <a:bodyPr wrap="none" rtlCol="0">
            <a:spAutoFit/>
          </a:bodyPr>
          <a:lstStyle/>
          <a:p>
            <a:r>
              <a:rPr lang="en-US" sz="2800" dirty="0" smtClean="0"/>
              <a:t>GDSN</a:t>
            </a:r>
            <a:endParaRPr lang="en-GB" sz="2800" dirty="0"/>
          </a:p>
        </p:txBody>
      </p:sp>
    </p:spTree>
    <p:extLst>
      <p:ext uri="{BB962C8B-B14F-4D97-AF65-F5344CB8AC3E}">
        <p14:creationId xmlns:p14="http://schemas.microsoft.com/office/powerpoint/2010/main" val="3574761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0443" y="1470476"/>
            <a:ext cx="8486357" cy="5387523"/>
          </a:xfrm>
        </p:spPr>
        <p:txBody>
          <a:bodyPr>
            <a:normAutofit fontScale="85000" lnSpcReduction="20000"/>
          </a:bodyPr>
          <a:lstStyle/>
          <a:p>
            <a:pPr lvl="1"/>
            <a:r>
              <a:rPr lang="en-US" sz="2400" b="1" dirty="0" smtClean="0">
                <a:solidFill>
                  <a:schemeClr val="tx1"/>
                </a:solidFill>
              </a:rPr>
              <a:t>Introduction – </a:t>
            </a:r>
            <a:r>
              <a:rPr lang="en-US" sz="2400" b="1" dirty="0">
                <a:solidFill>
                  <a:schemeClr val="tx1"/>
                </a:solidFill>
              </a:rPr>
              <a:t>GS1 Digital</a:t>
            </a:r>
            <a:endParaRPr lang="en-US" sz="2400" b="1" dirty="0" smtClean="0">
              <a:solidFill>
                <a:schemeClr val="tx1"/>
              </a:solidFill>
            </a:endParaRPr>
          </a:p>
          <a:p>
            <a:pPr lvl="2"/>
            <a:r>
              <a:rPr lang="en-US" b="1" dirty="0" smtClean="0">
                <a:solidFill>
                  <a:schemeClr val="tx1"/>
                </a:solidFill>
              </a:rPr>
              <a:t>Steve Bratt, GS1</a:t>
            </a:r>
          </a:p>
          <a:p>
            <a:pPr lvl="1"/>
            <a:r>
              <a:rPr lang="en-US" sz="2400" b="1" dirty="0" smtClean="0">
                <a:solidFill>
                  <a:schemeClr val="tx1"/>
                </a:solidFill>
              </a:rPr>
              <a:t>Market Perspective</a:t>
            </a:r>
          </a:p>
          <a:p>
            <a:pPr lvl="2"/>
            <a:r>
              <a:rPr lang="en-US" sz="2200" b="1" dirty="0" smtClean="0">
                <a:solidFill>
                  <a:schemeClr val="tx1"/>
                </a:solidFill>
              </a:rPr>
              <a:t>GS1 UK</a:t>
            </a:r>
          </a:p>
          <a:p>
            <a:pPr lvl="3"/>
            <a:r>
              <a:rPr lang="en-US" b="1" dirty="0" smtClean="0">
                <a:solidFill>
                  <a:schemeClr val="tx1"/>
                </a:solidFill>
              </a:rPr>
              <a:t>David Smith, GS1 UK</a:t>
            </a:r>
          </a:p>
          <a:p>
            <a:pPr lvl="2"/>
            <a:r>
              <a:rPr lang="en-US" sz="2200" b="1" dirty="0" smtClean="0">
                <a:solidFill>
                  <a:schemeClr val="tx1"/>
                </a:solidFill>
              </a:rPr>
              <a:t>GS1 Germany</a:t>
            </a:r>
            <a:endParaRPr lang="en-US" sz="2200" b="1" dirty="0">
              <a:solidFill>
                <a:schemeClr val="tx1"/>
              </a:solidFill>
            </a:endParaRPr>
          </a:p>
          <a:p>
            <a:pPr lvl="3"/>
            <a:r>
              <a:rPr lang="en-US" b="1" dirty="0" smtClean="0">
                <a:solidFill>
                  <a:schemeClr val="tx1"/>
                </a:solidFill>
              </a:rPr>
              <a:t>Andreas </a:t>
            </a:r>
            <a:r>
              <a:rPr lang="en-US" b="1" dirty="0" err="1" smtClean="0">
                <a:solidFill>
                  <a:schemeClr val="tx1"/>
                </a:solidFill>
              </a:rPr>
              <a:t>Fuessler</a:t>
            </a:r>
            <a:r>
              <a:rPr lang="en-US" b="1" dirty="0" smtClean="0">
                <a:solidFill>
                  <a:schemeClr val="tx1"/>
                </a:solidFill>
              </a:rPr>
              <a:t>, </a:t>
            </a:r>
            <a:r>
              <a:rPr lang="en-US" b="1" dirty="0">
                <a:solidFill>
                  <a:schemeClr val="tx1"/>
                </a:solidFill>
              </a:rPr>
              <a:t>GS1 </a:t>
            </a:r>
            <a:r>
              <a:rPr lang="en-US" b="1" dirty="0" smtClean="0">
                <a:solidFill>
                  <a:schemeClr val="tx1"/>
                </a:solidFill>
              </a:rPr>
              <a:t>Germany</a:t>
            </a:r>
          </a:p>
          <a:p>
            <a:pPr lvl="2"/>
            <a:r>
              <a:rPr lang="en-US" sz="2200" b="1" dirty="0" smtClean="0">
                <a:solidFill>
                  <a:schemeClr val="tx1"/>
                </a:solidFill>
              </a:rPr>
              <a:t>GS1 Japan</a:t>
            </a:r>
            <a:endParaRPr lang="en-US" sz="2200" b="1" dirty="0">
              <a:solidFill>
                <a:schemeClr val="tx1"/>
              </a:solidFill>
            </a:endParaRPr>
          </a:p>
          <a:p>
            <a:pPr lvl="3"/>
            <a:r>
              <a:rPr lang="en-US" b="1" dirty="0" smtClean="0">
                <a:solidFill>
                  <a:schemeClr val="tx1"/>
                </a:solidFill>
              </a:rPr>
              <a:t>Hideki Ichihara, </a:t>
            </a:r>
            <a:r>
              <a:rPr lang="en-US" b="1" dirty="0">
                <a:solidFill>
                  <a:schemeClr val="tx1"/>
                </a:solidFill>
              </a:rPr>
              <a:t>GS1 </a:t>
            </a:r>
            <a:r>
              <a:rPr lang="en-US" b="1" dirty="0" smtClean="0">
                <a:solidFill>
                  <a:schemeClr val="tx1"/>
                </a:solidFill>
              </a:rPr>
              <a:t>Japan</a:t>
            </a:r>
            <a:endParaRPr lang="en-US" b="1" dirty="0">
              <a:solidFill>
                <a:schemeClr val="tx1"/>
              </a:solidFill>
            </a:endParaRPr>
          </a:p>
          <a:p>
            <a:pPr lvl="2"/>
            <a:r>
              <a:rPr lang="en-US" sz="2200" b="1" dirty="0" smtClean="0">
                <a:solidFill>
                  <a:schemeClr val="tx1"/>
                </a:solidFill>
              </a:rPr>
              <a:t>GS1 US</a:t>
            </a:r>
            <a:endParaRPr lang="en-US" b="1" dirty="0">
              <a:solidFill>
                <a:schemeClr val="tx1"/>
              </a:solidFill>
            </a:endParaRPr>
          </a:p>
          <a:p>
            <a:pPr lvl="3"/>
            <a:r>
              <a:rPr lang="en-US" b="1" dirty="0" smtClean="0">
                <a:solidFill>
                  <a:schemeClr val="tx1"/>
                </a:solidFill>
              </a:rPr>
              <a:t>Rich Richardson, </a:t>
            </a:r>
            <a:r>
              <a:rPr lang="en-US" b="1" dirty="0">
                <a:solidFill>
                  <a:schemeClr val="tx1"/>
                </a:solidFill>
              </a:rPr>
              <a:t>GS1 </a:t>
            </a:r>
            <a:r>
              <a:rPr lang="en-US" b="1" dirty="0" smtClean="0">
                <a:solidFill>
                  <a:schemeClr val="tx1"/>
                </a:solidFill>
              </a:rPr>
              <a:t>US</a:t>
            </a:r>
          </a:p>
          <a:p>
            <a:pPr lvl="1"/>
            <a:r>
              <a:rPr lang="en-US" sz="2400" b="1" dirty="0">
                <a:solidFill>
                  <a:schemeClr val="tx1"/>
                </a:solidFill>
              </a:rPr>
              <a:t>GS1 Digital – </a:t>
            </a:r>
            <a:r>
              <a:rPr lang="en-US" sz="2400" b="1" dirty="0" smtClean="0">
                <a:solidFill>
                  <a:schemeClr val="tx1"/>
                </a:solidFill>
              </a:rPr>
              <a:t>Background, Strategy, </a:t>
            </a:r>
            <a:r>
              <a:rPr lang="en-US" sz="2400" b="1" dirty="0">
                <a:solidFill>
                  <a:schemeClr val="tx1"/>
                </a:solidFill>
              </a:rPr>
              <a:t>and </a:t>
            </a:r>
            <a:r>
              <a:rPr lang="en-US" sz="2400" b="1" dirty="0" smtClean="0">
                <a:solidFill>
                  <a:schemeClr val="tx1"/>
                </a:solidFill>
              </a:rPr>
              <a:t>Current Work</a:t>
            </a:r>
            <a:endParaRPr lang="en-US" sz="2400" b="1" dirty="0">
              <a:solidFill>
                <a:schemeClr val="tx1"/>
              </a:solidFill>
            </a:endParaRPr>
          </a:p>
          <a:p>
            <a:pPr lvl="2"/>
            <a:r>
              <a:rPr lang="en-US" b="1" dirty="0">
                <a:solidFill>
                  <a:schemeClr val="tx1"/>
                </a:solidFill>
              </a:rPr>
              <a:t>Robert Beideman, GS1</a:t>
            </a:r>
          </a:p>
          <a:p>
            <a:pPr lvl="1"/>
            <a:r>
              <a:rPr lang="en-US" sz="2400" b="1" dirty="0" smtClean="0">
                <a:solidFill>
                  <a:schemeClr val="tx1"/>
                </a:solidFill>
              </a:rPr>
              <a:t>GTIN+ on the Web - Technical Aspects</a:t>
            </a:r>
            <a:endParaRPr lang="en-US" sz="2400" b="1" dirty="0">
              <a:solidFill>
                <a:schemeClr val="tx1"/>
              </a:solidFill>
            </a:endParaRPr>
          </a:p>
          <a:p>
            <a:pPr lvl="2"/>
            <a:r>
              <a:rPr lang="en-US" b="1" dirty="0">
                <a:solidFill>
                  <a:schemeClr val="tx1"/>
                </a:solidFill>
              </a:rPr>
              <a:t>Mark Harrison, Auto-ID Labs, </a:t>
            </a:r>
            <a:r>
              <a:rPr lang="en-US" b="1" dirty="0" smtClean="0">
                <a:solidFill>
                  <a:schemeClr val="tx1"/>
                </a:solidFill>
              </a:rPr>
              <a:t>Cambridge</a:t>
            </a:r>
          </a:p>
          <a:p>
            <a:pPr lvl="1"/>
            <a:r>
              <a:rPr lang="en-US" sz="2400" b="1" dirty="0" smtClean="0">
                <a:solidFill>
                  <a:schemeClr val="accent2"/>
                </a:solidFill>
              </a:rPr>
              <a:t>Discussions</a:t>
            </a:r>
            <a:endParaRPr lang="en-US" sz="2400" b="1" dirty="0">
              <a:solidFill>
                <a:schemeClr val="accent2"/>
              </a:solidFill>
            </a:endParaRPr>
          </a:p>
          <a:p>
            <a:pPr lvl="2"/>
            <a:r>
              <a:rPr lang="en-US" b="1" dirty="0" smtClean="0">
                <a:solidFill>
                  <a:schemeClr val="accent2"/>
                </a:solidFill>
              </a:rPr>
              <a:t>GTIN+ on the Web MSWG – Get Involved!</a:t>
            </a:r>
          </a:p>
          <a:p>
            <a:pPr lvl="2"/>
            <a:r>
              <a:rPr lang="en-US" b="1" dirty="0" smtClean="0">
                <a:solidFill>
                  <a:schemeClr val="accent2"/>
                </a:solidFill>
              </a:rPr>
              <a:t>Digital Media work underway</a:t>
            </a:r>
          </a:p>
          <a:p>
            <a:pPr lvl="2"/>
            <a:r>
              <a:rPr lang="en-US" b="1" dirty="0" smtClean="0">
                <a:solidFill>
                  <a:schemeClr val="accent2"/>
                </a:solidFill>
              </a:rPr>
              <a:t>GTIN Validation work underway</a:t>
            </a:r>
          </a:p>
          <a:p>
            <a:pPr lvl="2"/>
            <a:r>
              <a:rPr lang="en-US" b="1" dirty="0" smtClean="0">
                <a:solidFill>
                  <a:schemeClr val="accent2"/>
                </a:solidFill>
              </a:rPr>
              <a:t>Next Priorities</a:t>
            </a:r>
          </a:p>
          <a:p>
            <a:pPr lvl="2"/>
            <a:endParaRPr lang="en-US" b="1" dirty="0">
              <a:solidFill>
                <a:schemeClr val="accent2"/>
              </a:solidFill>
            </a:endParaRPr>
          </a:p>
          <a:p>
            <a:pPr lvl="2"/>
            <a:endParaRPr lang="en-US" b="1" dirty="0">
              <a:solidFill>
                <a:schemeClr val="accent2"/>
              </a:solidFill>
            </a:endParaRPr>
          </a:p>
          <a:p>
            <a:pPr lvl="1"/>
            <a:endParaRPr lang="en-US" b="1" dirty="0">
              <a:solidFill>
                <a:schemeClr val="tx1"/>
              </a:solidFill>
            </a:endParaRPr>
          </a:p>
        </p:txBody>
      </p:sp>
      <p:sp>
        <p:nvSpPr>
          <p:cNvPr id="4" name="Slide Number Placeholder 3"/>
          <p:cNvSpPr>
            <a:spLocks noGrp="1"/>
          </p:cNvSpPr>
          <p:nvPr>
            <p:ph type="sldNum" sz="quarter" idx="10"/>
          </p:nvPr>
        </p:nvSpPr>
        <p:spPr/>
        <p:txBody>
          <a:bodyPr/>
          <a:lstStyle/>
          <a:p>
            <a:pPr>
              <a:defRPr/>
            </a:pPr>
            <a:fld id="{0B02F406-A951-4782-A125-F0F9A54F00BD}" type="slidenum">
              <a:rPr lang="en-US" smtClean="0">
                <a:solidFill>
                  <a:srgbClr val="002C6C"/>
                </a:solidFill>
              </a:rPr>
              <a:pPr>
                <a:defRPr/>
              </a:pPr>
              <a:t>107</a:t>
            </a:fld>
            <a:endParaRPr lang="en-US" dirty="0">
              <a:solidFill>
                <a:srgbClr val="002C6C"/>
              </a:solidFill>
            </a:endParaRPr>
          </a:p>
        </p:txBody>
      </p:sp>
      <p:sp>
        <p:nvSpPr>
          <p:cNvPr id="5" name="Title 4"/>
          <p:cNvSpPr>
            <a:spLocks noGrp="1"/>
          </p:cNvSpPr>
          <p:nvPr>
            <p:ph type="title"/>
          </p:nvPr>
        </p:nvSpPr>
        <p:spPr>
          <a:xfrm>
            <a:off x="1676399" y="365342"/>
            <a:ext cx="7141745" cy="935998"/>
          </a:xfrm>
        </p:spPr>
        <p:txBody>
          <a:bodyPr/>
          <a:lstStyle/>
          <a:p>
            <a:r>
              <a:rPr lang="en-US" sz="3200" dirty="0" smtClean="0"/>
              <a:t>The discussion today</a:t>
            </a:r>
            <a:endParaRPr lang="en-GB" sz="3200" dirty="0"/>
          </a:p>
        </p:txBody>
      </p:sp>
    </p:spTree>
    <p:extLst>
      <p:ext uri="{BB962C8B-B14F-4D97-AF65-F5344CB8AC3E}">
        <p14:creationId xmlns:p14="http://schemas.microsoft.com/office/powerpoint/2010/main" val="18471135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0443" y="1470477"/>
            <a:ext cx="7944936" cy="4894536"/>
          </a:xfrm>
        </p:spPr>
        <p:txBody>
          <a:bodyPr>
            <a:normAutofit/>
          </a:bodyPr>
          <a:lstStyle/>
          <a:p>
            <a:r>
              <a:rPr lang="en-US" sz="2600" dirty="0" smtClean="0">
                <a:solidFill>
                  <a:schemeClr val="tx1"/>
                </a:solidFill>
                <a:hlinkClick r:id="rId4"/>
              </a:rPr>
              <a:t>www.gs1.org/digital/</a:t>
            </a:r>
            <a:endParaRPr lang="en-US" sz="2600" dirty="0" smtClean="0">
              <a:solidFill>
                <a:schemeClr val="tx1"/>
              </a:solidFill>
            </a:endParaRPr>
          </a:p>
          <a:p>
            <a:pPr lvl="1"/>
            <a:r>
              <a:rPr lang="en-US" sz="2200" dirty="0" smtClean="0">
                <a:solidFill>
                  <a:schemeClr val="tx1"/>
                </a:solidFill>
              </a:rPr>
              <a:t>HTTP URI Papers</a:t>
            </a:r>
          </a:p>
          <a:p>
            <a:pPr lvl="1"/>
            <a:r>
              <a:rPr lang="en-US" sz="2200" dirty="0" smtClean="0">
                <a:solidFill>
                  <a:schemeClr val="tx1"/>
                </a:solidFill>
              </a:rPr>
              <a:t>Connection to Work Groups</a:t>
            </a:r>
          </a:p>
          <a:p>
            <a:pPr lvl="1"/>
            <a:r>
              <a:rPr lang="en-US" sz="2200" dirty="0" smtClean="0">
                <a:solidFill>
                  <a:schemeClr val="tx1"/>
                </a:solidFill>
              </a:rPr>
              <a:t>One-Pagers – GTIN+ on the Web</a:t>
            </a:r>
          </a:p>
          <a:p>
            <a:pPr lvl="1"/>
            <a:r>
              <a:rPr lang="en-US" sz="2200" dirty="0" smtClean="0">
                <a:solidFill>
                  <a:schemeClr val="tx1"/>
                </a:solidFill>
              </a:rPr>
              <a:t>Plenary Session Transcript</a:t>
            </a:r>
          </a:p>
          <a:p>
            <a:pPr lvl="1"/>
            <a:r>
              <a:rPr lang="en-US" sz="2200" dirty="0" smtClean="0">
                <a:solidFill>
                  <a:schemeClr val="tx1"/>
                </a:solidFill>
              </a:rPr>
              <a:t>Links to relevant videos</a:t>
            </a:r>
          </a:p>
          <a:p>
            <a:pPr lvl="1"/>
            <a:r>
              <a:rPr lang="en-US" sz="2200" dirty="0" smtClean="0">
                <a:solidFill>
                  <a:schemeClr val="tx1"/>
                </a:solidFill>
              </a:rPr>
              <a:t>Presentations</a:t>
            </a:r>
            <a:endParaRPr lang="en-US" sz="2200" dirty="0">
              <a:solidFill>
                <a:schemeClr val="tx1"/>
              </a:solidFill>
            </a:endParaRPr>
          </a:p>
        </p:txBody>
      </p:sp>
      <p:sp>
        <p:nvSpPr>
          <p:cNvPr id="4" name="Slide Number Placeholder 3"/>
          <p:cNvSpPr>
            <a:spLocks noGrp="1"/>
          </p:cNvSpPr>
          <p:nvPr>
            <p:ph type="sldNum" sz="quarter" idx="10"/>
          </p:nvPr>
        </p:nvSpPr>
        <p:spPr/>
        <p:txBody>
          <a:bodyPr/>
          <a:lstStyle/>
          <a:p>
            <a:pPr>
              <a:defRPr/>
            </a:pPr>
            <a:fld id="{0B02F406-A951-4782-A125-F0F9A54F00BD}" type="slidenum">
              <a:rPr lang="en-US" smtClean="0">
                <a:solidFill>
                  <a:srgbClr val="002C6C"/>
                </a:solidFill>
              </a:rPr>
              <a:pPr>
                <a:defRPr/>
              </a:pPr>
              <a:t>108</a:t>
            </a:fld>
            <a:endParaRPr lang="en-US" dirty="0">
              <a:solidFill>
                <a:srgbClr val="002C6C"/>
              </a:solidFill>
            </a:endParaRPr>
          </a:p>
        </p:txBody>
      </p:sp>
      <p:sp>
        <p:nvSpPr>
          <p:cNvPr id="5" name="Title 4"/>
          <p:cNvSpPr>
            <a:spLocks noGrp="1"/>
          </p:cNvSpPr>
          <p:nvPr>
            <p:ph type="title"/>
          </p:nvPr>
        </p:nvSpPr>
        <p:spPr>
          <a:xfrm>
            <a:off x="1676399" y="365342"/>
            <a:ext cx="7141745" cy="935998"/>
          </a:xfrm>
        </p:spPr>
        <p:txBody>
          <a:bodyPr/>
          <a:lstStyle/>
          <a:p>
            <a:r>
              <a:rPr lang="en-US" sz="3200" dirty="0" smtClean="0"/>
              <a:t>Resources</a:t>
            </a:r>
            <a:endParaRPr lang="en-GB" sz="3200" dirty="0"/>
          </a:p>
        </p:txBody>
      </p:sp>
      <p:graphicFrame>
        <p:nvGraphicFramePr>
          <p:cNvPr id="2" name="Object 1"/>
          <p:cNvGraphicFramePr>
            <a:graphicFrameLocks noChangeAspect="1"/>
          </p:cNvGraphicFramePr>
          <p:nvPr>
            <p:extLst>
              <p:ext uri="{D42A27DB-BD31-4B8C-83A1-F6EECF244321}">
                <p14:modId xmlns:p14="http://schemas.microsoft.com/office/powerpoint/2010/main" val="2455729105"/>
              </p:ext>
            </p:extLst>
          </p:nvPr>
        </p:nvGraphicFramePr>
        <p:xfrm>
          <a:off x="-66117" y="-29367"/>
          <a:ext cx="9276230" cy="13127034"/>
        </p:xfrm>
        <a:graphic>
          <a:graphicData uri="http://schemas.openxmlformats.org/presentationml/2006/ole">
            <mc:AlternateContent xmlns:mc="http://schemas.openxmlformats.org/markup-compatibility/2006">
              <mc:Choice xmlns:v="urn:schemas-microsoft-com:vml" Requires="v">
                <p:oleObj spid="_x0000_s19538" name="Acrobat Document" r:id="rId5" imgW="3777964" imgH="5346642" progId="Acrobat.Document.11">
                  <p:embed/>
                </p:oleObj>
              </mc:Choice>
              <mc:Fallback>
                <p:oleObj name="Acrobat Document" r:id="rId5" imgW="3777964" imgH="5346642" progId="Acrobat.Document.11">
                  <p:embed/>
                  <p:pic>
                    <p:nvPicPr>
                      <p:cNvPr id="0" name=""/>
                      <p:cNvPicPr/>
                      <p:nvPr/>
                    </p:nvPicPr>
                    <p:blipFill>
                      <a:blip r:embed="rId6"/>
                      <a:stretch>
                        <a:fillRect/>
                      </a:stretch>
                    </p:blipFill>
                    <p:spPr>
                      <a:xfrm>
                        <a:off x="-66117" y="-29367"/>
                        <a:ext cx="9276230" cy="13127034"/>
                      </a:xfrm>
                      <a:prstGeom prst="rect">
                        <a:avLst/>
                      </a:prstGeom>
                    </p:spPr>
                  </p:pic>
                </p:oleObj>
              </mc:Fallback>
            </mc:AlternateContent>
          </a:graphicData>
        </a:graphic>
      </p:graphicFrame>
      <p:sp>
        <p:nvSpPr>
          <p:cNvPr id="8" name="Rectangle 7"/>
          <p:cNvSpPr/>
          <p:nvPr/>
        </p:nvSpPr>
        <p:spPr bwMode="auto">
          <a:xfrm>
            <a:off x="-66117" y="3817076"/>
            <a:ext cx="9276230" cy="358956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sz="4800" b="0" i="0" u="none" strike="noStrike" cap="none" normalizeH="0" baseline="0" dirty="0" smtClean="0">
                <a:ln>
                  <a:noFill/>
                </a:ln>
                <a:solidFill>
                  <a:srgbClr val="002C6C"/>
                </a:solidFill>
                <a:effectLst/>
                <a:latin typeface="Arial" charset="0"/>
              </a:rPr>
              <a:t>Thursday, 9:00am – 12:30pm</a:t>
            </a:r>
          </a:p>
        </p:txBody>
      </p:sp>
    </p:spTree>
    <p:extLst>
      <p:ext uri="{BB962C8B-B14F-4D97-AF65-F5344CB8AC3E}">
        <p14:creationId xmlns:p14="http://schemas.microsoft.com/office/powerpoint/2010/main" val="797712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0443" y="1470477"/>
            <a:ext cx="7944936" cy="4894536"/>
          </a:xfrm>
        </p:spPr>
        <p:txBody>
          <a:bodyPr>
            <a:normAutofit/>
          </a:bodyPr>
          <a:lstStyle/>
          <a:p>
            <a:r>
              <a:rPr lang="en-US" sz="2600" dirty="0" smtClean="0">
                <a:solidFill>
                  <a:schemeClr val="tx1"/>
                </a:solidFill>
                <a:hlinkClick r:id="rId4"/>
              </a:rPr>
              <a:t>www.gs1.org/digital/</a:t>
            </a:r>
            <a:endParaRPr lang="en-US" sz="2600" dirty="0" smtClean="0">
              <a:solidFill>
                <a:schemeClr val="tx1"/>
              </a:solidFill>
            </a:endParaRPr>
          </a:p>
          <a:p>
            <a:pPr lvl="1"/>
            <a:r>
              <a:rPr lang="en-US" sz="2200" dirty="0" smtClean="0">
                <a:solidFill>
                  <a:schemeClr val="tx1"/>
                </a:solidFill>
              </a:rPr>
              <a:t>HTTP URI Papers</a:t>
            </a:r>
          </a:p>
          <a:p>
            <a:pPr lvl="1"/>
            <a:r>
              <a:rPr lang="en-US" sz="2200" dirty="0" smtClean="0">
                <a:solidFill>
                  <a:schemeClr val="tx1"/>
                </a:solidFill>
              </a:rPr>
              <a:t>Connection to Work Groups</a:t>
            </a:r>
          </a:p>
          <a:p>
            <a:pPr lvl="1"/>
            <a:r>
              <a:rPr lang="en-US" sz="2200" dirty="0" smtClean="0">
                <a:solidFill>
                  <a:schemeClr val="tx1"/>
                </a:solidFill>
              </a:rPr>
              <a:t>One-Pagers – GTIN+ on the Web</a:t>
            </a:r>
          </a:p>
          <a:p>
            <a:pPr lvl="1"/>
            <a:r>
              <a:rPr lang="en-US" sz="2200" dirty="0" smtClean="0">
                <a:solidFill>
                  <a:schemeClr val="tx1"/>
                </a:solidFill>
              </a:rPr>
              <a:t>Plenary Session Transcript</a:t>
            </a:r>
          </a:p>
          <a:p>
            <a:pPr lvl="1"/>
            <a:r>
              <a:rPr lang="en-US" sz="2200" dirty="0" smtClean="0">
                <a:solidFill>
                  <a:schemeClr val="tx1"/>
                </a:solidFill>
              </a:rPr>
              <a:t>Links to relevant videos</a:t>
            </a:r>
          </a:p>
          <a:p>
            <a:pPr lvl="1"/>
            <a:r>
              <a:rPr lang="en-US" sz="2200" dirty="0" smtClean="0">
                <a:solidFill>
                  <a:schemeClr val="tx1"/>
                </a:solidFill>
              </a:rPr>
              <a:t>Presentations</a:t>
            </a:r>
            <a:endParaRPr lang="en-US" sz="2200" dirty="0">
              <a:solidFill>
                <a:schemeClr val="tx1"/>
              </a:solidFill>
            </a:endParaRPr>
          </a:p>
        </p:txBody>
      </p:sp>
      <p:sp>
        <p:nvSpPr>
          <p:cNvPr id="4" name="Slide Number Placeholder 3"/>
          <p:cNvSpPr>
            <a:spLocks noGrp="1"/>
          </p:cNvSpPr>
          <p:nvPr>
            <p:ph type="sldNum" sz="quarter" idx="10"/>
          </p:nvPr>
        </p:nvSpPr>
        <p:spPr/>
        <p:txBody>
          <a:bodyPr/>
          <a:lstStyle/>
          <a:p>
            <a:pPr>
              <a:defRPr/>
            </a:pPr>
            <a:fld id="{0B02F406-A951-4782-A125-F0F9A54F00BD}" type="slidenum">
              <a:rPr lang="en-US" smtClean="0">
                <a:solidFill>
                  <a:srgbClr val="002C6C"/>
                </a:solidFill>
              </a:rPr>
              <a:pPr>
                <a:defRPr/>
              </a:pPr>
              <a:t>109</a:t>
            </a:fld>
            <a:endParaRPr lang="en-US" dirty="0">
              <a:solidFill>
                <a:srgbClr val="002C6C"/>
              </a:solidFill>
            </a:endParaRPr>
          </a:p>
        </p:txBody>
      </p:sp>
      <p:sp>
        <p:nvSpPr>
          <p:cNvPr id="5" name="Title 4"/>
          <p:cNvSpPr>
            <a:spLocks noGrp="1"/>
          </p:cNvSpPr>
          <p:nvPr>
            <p:ph type="title"/>
          </p:nvPr>
        </p:nvSpPr>
        <p:spPr>
          <a:xfrm>
            <a:off x="1676399" y="365342"/>
            <a:ext cx="7141745" cy="935998"/>
          </a:xfrm>
        </p:spPr>
        <p:txBody>
          <a:bodyPr/>
          <a:lstStyle/>
          <a:p>
            <a:r>
              <a:rPr lang="en-US" sz="3200" dirty="0" smtClean="0"/>
              <a:t>Resources</a:t>
            </a:r>
            <a:endParaRPr lang="en-GB" sz="3200" dirty="0"/>
          </a:p>
        </p:txBody>
      </p:sp>
      <p:graphicFrame>
        <p:nvGraphicFramePr>
          <p:cNvPr id="7" name="Object 6"/>
          <p:cNvGraphicFramePr>
            <a:graphicFrameLocks noChangeAspect="1"/>
          </p:cNvGraphicFramePr>
          <p:nvPr>
            <p:extLst/>
          </p:nvPr>
        </p:nvGraphicFramePr>
        <p:xfrm>
          <a:off x="5842485" y="1905213"/>
          <a:ext cx="2844315" cy="4025064"/>
        </p:xfrm>
        <a:graphic>
          <a:graphicData uri="http://schemas.openxmlformats.org/presentationml/2006/ole">
            <mc:AlternateContent xmlns:mc="http://schemas.openxmlformats.org/markup-compatibility/2006">
              <mc:Choice xmlns:v="urn:schemas-microsoft-com:vml" Requires="v">
                <p:oleObj spid="_x0000_s37920" name="Acrobat Document" r:id="rId5" imgW="3777964" imgH="5346642" progId="Acrobat.Document.11">
                  <p:embed/>
                </p:oleObj>
              </mc:Choice>
              <mc:Fallback>
                <p:oleObj name="Acrobat Document" r:id="rId5" imgW="3777964" imgH="5346642" progId="Acrobat.Document.11">
                  <p:embed/>
                  <p:pic>
                    <p:nvPicPr>
                      <p:cNvPr id="0" name=""/>
                      <p:cNvPicPr/>
                      <p:nvPr/>
                    </p:nvPicPr>
                    <p:blipFill>
                      <a:blip r:embed="rId6"/>
                      <a:stretch>
                        <a:fillRect/>
                      </a:stretch>
                    </p:blipFill>
                    <p:spPr>
                      <a:xfrm>
                        <a:off x="5842485" y="1905213"/>
                        <a:ext cx="2844315" cy="4025064"/>
                      </a:xfrm>
                      <a:prstGeom prst="rect">
                        <a:avLst/>
                      </a:prstGeom>
                    </p:spPr>
                  </p:pic>
                </p:oleObj>
              </mc:Fallback>
            </mc:AlternateContent>
          </a:graphicData>
        </a:graphic>
      </p:graphicFrame>
      <p:graphicFrame>
        <p:nvGraphicFramePr>
          <p:cNvPr id="6" name="Object 5"/>
          <p:cNvGraphicFramePr>
            <a:graphicFrameLocks noChangeAspect="1"/>
          </p:cNvGraphicFramePr>
          <p:nvPr>
            <p:extLst/>
          </p:nvPr>
        </p:nvGraphicFramePr>
        <p:xfrm>
          <a:off x="4655721" y="3458921"/>
          <a:ext cx="2373527" cy="3071623"/>
        </p:xfrm>
        <a:graphic>
          <a:graphicData uri="http://schemas.openxmlformats.org/presentationml/2006/ole">
            <mc:AlternateContent xmlns:mc="http://schemas.openxmlformats.org/markup-compatibility/2006">
              <mc:Choice xmlns:v="urn:schemas-microsoft-com:vml" Requires="v">
                <p:oleObj spid="_x0000_s37921" name="Acrobat Document" r:id="rId7" imgW="3885876" imgH="5029200" progId="Acrobat.Document.11">
                  <p:embed/>
                </p:oleObj>
              </mc:Choice>
              <mc:Fallback>
                <p:oleObj name="Acrobat Document" r:id="rId7" imgW="3885876" imgH="5029200" progId="Acrobat.Document.11">
                  <p:embed/>
                  <p:pic>
                    <p:nvPicPr>
                      <p:cNvPr id="0" name=""/>
                      <p:cNvPicPr/>
                      <p:nvPr/>
                    </p:nvPicPr>
                    <p:blipFill>
                      <a:blip r:embed="rId8"/>
                      <a:stretch>
                        <a:fillRect/>
                      </a:stretch>
                    </p:blipFill>
                    <p:spPr>
                      <a:xfrm>
                        <a:off x="4655721" y="3458921"/>
                        <a:ext cx="2373527" cy="3071623"/>
                      </a:xfrm>
                      <a:prstGeom prst="rect">
                        <a:avLst/>
                      </a:prstGeom>
                    </p:spPr>
                  </p:pic>
                </p:oleObj>
              </mc:Fallback>
            </mc:AlternateContent>
          </a:graphicData>
        </a:graphic>
      </p:graphicFrame>
      <p:graphicFrame>
        <p:nvGraphicFramePr>
          <p:cNvPr id="2" name="Object 1"/>
          <p:cNvGraphicFramePr>
            <a:graphicFrameLocks noChangeAspect="1"/>
          </p:cNvGraphicFramePr>
          <p:nvPr>
            <p:extLst/>
          </p:nvPr>
        </p:nvGraphicFramePr>
        <p:xfrm>
          <a:off x="3224924" y="4013033"/>
          <a:ext cx="1895974" cy="2683042"/>
        </p:xfrm>
        <a:graphic>
          <a:graphicData uri="http://schemas.openxmlformats.org/presentationml/2006/ole">
            <mc:AlternateContent xmlns:mc="http://schemas.openxmlformats.org/markup-compatibility/2006">
              <mc:Choice xmlns:v="urn:schemas-microsoft-com:vml" Requires="v">
                <p:oleObj spid="_x0000_s37922" name="Acrobat Document" r:id="rId9" imgW="3777964" imgH="5346642" progId="Acrobat.Document.11">
                  <p:embed/>
                </p:oleObj>
              </mc:Choice>
              <mc:Fallback>
                <p:oleObj name="Acrobat Document" r:id="rId9" imgW="3777964" imgH="5346642" progId="Acrobat.Document.11">
                  <p:embed/>
                  <p:pic>
                    <p:nvPicPr>
                      <p:cNvPr id="0" name=""/>
                      <p:cNvPicPr/>
                      <p:nvPr/>
                    </p:nvPicPr>
                    <p:blipFill>
                      <a:blip r:embed="rId10"/>
                      <a:stretch>
                        <a:fillRect/>
                      </a:stretch>
                    </p:blipFill>
                    <p:spPr>
                      <a:xfrm>
                        <a:off x="3224924" y="4013033"/>
                        <a:ext cx="1895974" cy="2683042"/>
                      </a:xfrm>
                      <a:prstGeom prst="rect">
                        <a:avLst/>
                      </a:prstGeom>
                    </p:spPr>
                  </p:pic>
                </p:oleObj>
              </mc:Fallback>
            </mc:AlternateContent>
          </a:graphicData>
        </a:graphic>
      </p:graphicFrame>
    </p:spTree>
    <p:extLst>
      <p:ext uri="{BB962C8B-B14F-4D97-AF65-F5344CB8AC3E}">
        <p14:creationId xmlns:p14="http://schemas.microsoft.com/office/powerpoint/2010/main" val="19228562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http://farm8.staticflickr.com/7120/8153771950_0780901466.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l="20565" t="15795" r="33586"/>
          <a:stretch/>
        </p:blipFill>
        <p:spPr bwMode="auto">
          <a:xfrm>
            <a:off x="7330441" y="1420271"/>
            <a:ext cx="1447799" cy="248988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752600" y="308192"/>
            <a:ext cx="7391400" cy="935998"/>
          </a:xfrm>
        </p:spPr>
        <p:txBody>
          <a:bodyPr/>
          <a:lstStyle/>
          <a:p>
            <a:r>
              <a:rPr lang="en-US" sz="2400" dirty="0" smtClean="0">
                <a:solidFill>
                  <a:schemeClr val="accent2"/>
                </a:solidFill>
              </a:rPr>
              <a:t>Growing number of industry and analyst reports validate importance of omni-channel and the pain points that GS1 could help to address</a:t>
            </a:r>
            <a:endParaRPr lang="en-GB" sz="2400" dirty="0">
              <a:solidFill>
                <a:schemeClr val="accent2"/>
              </a:solidFill>
            </a:endParaRPr>
          </a:p>
        </p:txBody>
      </p:sp>
      <p:sp>
        <p:nvSpPr>
          <p:cNvPr id="3" name="Slide Number Placeholder 2"/>
          <p:cNvSpPr>
            <a:spLocks noGrp="1"/>
          </p:cNvSpPr>
          <p:nvPr>
            <p:ph type="sldNum" sz="quarter" idx="10"/>
          </p:nvPr>
        </p:nvSpPr>
        <p:spPr/>
        <p:txBody>
          <a:bodyPr/>
          <a:lstStyle/>
          <a:p>
            <a:pPr>
              <a:defRPr/>
            </a:pPr>
            <a:fld id="{54BE02A5-23D4-4D2A-8545-DA6D75FF2956}" type="slidenum">
              <a:rPr lang="en-US" smtClean="0"/>
              <a:pPr>
                <a:defRPr/>
              </a:pPr>
              <a:t>11</a:t>
            </a:fld>
            <a:endParaRPr lang="en-US" dirty="0"/>
          </a:p>
        </p:txBody>
      </p:sp>
      <p:pic>
        <p:nvPicPr>
          <p:cNvPr id="4" name="Picture 3"/>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0490" y="3865343"/>
            <a:ext cx="4295775" cy="2659134"/>
          </a:xfrm>
          <a:prstGeom prst="rect">
            <a:avLst/>
          </a:prstGeom>
        </p:spPr>
      </p:pic>
      <p:pic>
        <p:nvPicPr>
          <p:cNvPr id="5" name="Picture 4"/>
          <p:cNvPicPr>
            <a:picLocks noChangeAspect="1"/>
          </p:cNvPicPr>
          <p:nvPr/>
        </p:nvPicPr>
        <p:blipFill>
          <a:blip r:embed="rId6" cstate="screen">
            <a:clrChange>
              <a:clrFrom>
                <a:srgbClr val="E6E7E8"/>
              </a:clrFrom>
              <a:clrTo>
                <a:srgbClr val="E6E7E8">
                  <a:alpha val="0"/>
                </a:srgbClr>
              </a:clrTo>
            </a:clrChange>
            <a:extLst>
              <a:ext uri="{28A0092B-C50C-407E-A947-70E740481C1C}">
                <a14:useLocalDpi xmlns:a14="http://schemas.microsoft.com/office/drawing/2010/main"/>
              </a:ext>
            </a:extLst>
          </a:blip>
          <a:stretch>
            <a:fillRect/>
          </a:stretch>
        </p:blipFill>
        <p:spPr>
          <a:xfrm>
            <a:off x="4619625" y="3886789"/>
            <a:ext cx="4524375" cy="2616242"/>
          </a:xfrm>
          <a:prstGeom prst="rect">
            <a:avLst/>
          </a:prstGeom>
        </p:spPr>
      </p:pic>
      <p:pic>
        <p:nvPicPr>
          <p:cNvPr id="6" name="Picture 5"/>
          <p:cNvPicPr>
            <a:picLocks noChangeAspect="1"/>
          </p:cNvPicPr>
          <p:nvPr/>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l="5842" r="4791"/>
          <a:stretch/>
        </p:blipFill>
        <p:spPr>
          <a:xfrm>
            <a:off x="452918" y="1420271"/>
            <a:ext cx="3953347" cy="2244016"/>
          </a:xfrm>
          <a:prstGeom prst="rect">
            <a:avLst/>
          </a:prstGeom>
        </p:spPr>
      </p:pic>
      <p:sp>
        <p:nvSpPr>
          <p:cNvPr id="7" name="Content Placeholder 2"/>
          <p:cNvSpPr txBox="1">
            <a:spLocks/>
          </p:cNvSpPr>
          <p:nvPr/>
        </p:nvSpPr>
        <p:spPr>
          <a:xfrm>
            <a:off x="4619625" y="1420271"/>
            <a:ext cx="2710816" cy="2445072"/>
          </a:xfrm>
          <a:prstGeom prst="rect">
            <a:avLst/>
          </a:prstGeom>
          <a:solidFill>
            <a:schemeClr val="tx1">
              <a:alpha val="76000"/>
            </a:schemeClr>
          </a:solidFill>
        </p:spPr>
        <p:txBody>
          <a:bodyPr vert="horz" lIns="91440" tIns="45720" rIns="91440" bIns="45720" rtlCol="0" anchor="ctr">
            <a:normAutofit fontScale="55000" lnSpcReduction="20000"/>
          </a:bodyPr>
          <a:lstStyle>
            <a:lvl1pPr marL="342900" indent="-342900" algn="l" rtl="0" eaLnBrk="1" fontAlgn="base" hangingPunct="1">
              <a:spcBef>
                <a:spcPct val="20000"/>
              </a:spcBef>
              <a:spcAft>
                <a:spcPct val="0"/>
              </a:spcAft>
              <a:buClr>
                <a:srgbClr val="F26334"/>
              </a:buClr>
              <a:buFont typeface="Arial"/>
              <a:buChar char="•"/>
              <a:defRPr sz="2400">
                <a:solidFill>
                  <a:srgbClr val="002C6C"/>
                </a:solidFill>
                <a:latin typeface="+mn-lt"/>
                <a:ea typeface="ＭＳ Ｐゴシック" charset="0"/>
                <a:cs typeface="+mn-cs"/>
              </a:defRPr>
            </a:lvl1pPr>
            <a:lvl2pPr marL="742950" indent="-285750" algn="l" rtl="0" eaLnBrk="1" fontAlgn="base" hangingPunct="1">
              <a:spcBef>
                <a:spcPct val="20000"/>
              </a:spcBef>
              <a:spcAft>
                <a:spcPct val="0"/>
              </a:spcAft>
              <a:buClr>
                <a:srgbClr val="F26334"/>
              </a:buClr>
              <a:buChar char="•"/>
              <a:defRPr sz="2000">
                <a:solidFill>
                  <a:srgbClr val="002C6C"/>
                </a:solidFill>
                <a:latin typeface="+mn-lt"/>
                <a:ea typeface="ＭＳ Ｐゴシック" charset="0"/>
              </a:defRPr>
            </a:lvl2pPr>
            <a:lvl3pPr marL="1143000" indent="-228600" algn="l" rtl="0" eaLnBrk="1" fontAlgn="base" hangingPunct="1">
              <a:spcBef>
                <a:spcPct val="20000"/>
              </a:spcBef>
              <a:spcAft>
                <a:spcPct val="0"/>
              </a:spcAft>
              <a:buClr>
                <a:srgbClr val="F26334"/>
              </a:buClr>
              <a:buFont typeface="Arial" charset="0"/>
              <a:buChar char="–"/>
              <a:defRPr>
                <a:solidFill>
                  <a:srgbClr val="002C6C"/>
                </a:solidFill>
                <a:latin typeface="+mn-lt"/>
                <a:ea typeface="ＭＳ Ｐゴシック" charset="0"/>
              </a:defRPr>
            </a:lvl3pPr>
            <a:lvl4pPr marL="1600200" indent="-228600" algn="l" rtl="0" eaLnBrk="1" fontAlgn="base" hangingPunct="1">
              <a:spcBef>
                <a:spcPct val="20000"/>
              </a:spcBef>
              <a:spcAft>
                <a:spcPct val="0"/>
              </a:spcAft>
              <a:buClr>
                <a:srgbClr val="F26334"/>
              </a:buClr>
              <a:buChar char="–"/>
              <a:defRPr sz="1600">
                <a:solidFill>
                  <a:srgbClr val="002C6C"/>
                </a:solidFill>
                <a:latin typeface="+mn-lt"/>
                <a:ea typeface="ＭＳ Ｐゴシック" charset="0"/>
              </a:defRPr>
            </a:lvl4pPr>
            <a:lvl5pPr marL="2057400" indent="-228600" algn="l" rtl="0" eaLnBrk="1" fontAlgn="base" hangingPunct="1">
              <a:spcBef>
                <a:spcPct val="20000"/>
              </a:spcBef>
              <a:spcAft>
                <a:spcPct val="0"/>
              </a:spcAft>
              <a:buClr>
                <a:srgbClr val="F26334"/>
              </a:buClr>
              <a:buChar char="»"/>
              <a:defRPr sz="1600">
                <a:solidFill>
                  <a:srgbClr val="4C4C4C"/>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ctr">
              <a:buFont typeface="Arial"/>
              <a:buNone/>
            </a:pPr>
            <a:r>
              <a:rPr lang="en-US" sz="2800" dirty="0" smtClean="0">
                <a:solidFill>
                  <a:srgbClr val="FFFFFF"/>
                </a:solidFill>
              </a:rPr>
              <a:t>“We </a:t>
            </a:r>
            <a:r>
              <a:rPr lang="en-US" sz="2800" dirty="0">
                <a:solidFill>
                  <a:srgbClr val="FFFFFF"/>
                </a:solidFill>
              </a:rPr>
              <a:t>should engage the customer in however he or she chooses to shop with us. I want to break those silos down internally in my own organization and make sure that we are doing one thing and that is putting the customer at the center of all of our decisions</a:t>
            </a:r>
            <a:r>
              <a:rPr lang="en-US" sz="2800" dirty="0" smtClean="0">
                <a:solidFill>
                  <a:srgbClr val="FFFFFF"/>
                </a:solidFill>
              </a:rPr>
              <a:t>.” </a:t>
            </a:r>
          </a:p>
          <a:p>
            <a:pPr marL="0" indent="0" algn="ctr">
              <a:buFont typeface="Arial"/>
              <a:buNone/>
            </a:pPr>
            <a:r>
              <a:rPr lang="en-US" dirty="0" smtClean="0">
                <a:solidFill>
                  <a:schemeClr val="accent5">
                    <a:lumMod val="90000"/>
                  </a:schemeClr>
                </a:solidFill>
              </a:rPr>
              <a:t>- Terry Lundgren, Chairman, President, and CEO </a:t>
            </a:r>
            <a:r>
              <a:rPr lang="en-US" dirty="0">
                <a:solidFill>
                  <a:schemeClr val="accent5">
                    <a:lumMod val="90000"/>
                  </a:schemeClr>
                </a:solidFill>
              </a:rPr>
              <a:t>of</a:t>
            </a:r>
            <a:r>
              <a:rPr lang="en-US" b="1" dirty="0">
                <a:solidFill>
                  <a:schemeClr val="accent5">
                    <a:lumMod val="90000"/>
                  </a:schemeClr>
                </a:solidFill>
              </a:rPr>
              <a:t> </a:t>
            </a:r>
            <a:r>
              <a:rPr lang="en-US" b="1" dirty="0" smtClean="0">
                <a:solidFill>
                  <a:schemeClr val="accent5">
                    <a:lumMod val="90000"/>
                  </a:schemeClr>
                </a:solidFill>
              </a:rPr>
              <a:t>Macy’s</a:t>
            </a:r>
            <a:r>
              <a:rPr lang="en-US" dirty="0" smtClean="0">
                <a:solidFill>
                  <a:schemeClr val="accent5">
                    <a:lumMod val="90000"/>
                  </a:schemeClr>
                </a:solidFill>
              </a:rPr>
              <a:t>, December, 2013</a:t>
            </a:r>
            <a:endParaRPr lang="en-GB" sz="2100" kern="0" dirty="0">
              <a:solidFill>
                <a:schemeClr val="accent5">
                  <a:lumMod val="90000"/>
                </a:schemeClr>
              </a:solidFill>
            </a:endParaRPr>
          </a:p>
        </p:txBody>
      </p:sp>
      <p:sp>
        <p:nvSpPr>
          <p:cNvPr id="9" name="TextBox 8"/>
          <p:cNvSpPr txBox="1"/>
          <p:nvPr/>
        </p:nvSpPr>
        <p:spPr>
          <a:xfrm>
            <a:off x="1460722" y="2008852"/>
            <a:ext cx="1595309" cy="584775"/>
          </a:xfrm>
          <a:prstGeom prst="rect">
            <a:avLst/>
          </a:prstGeom>
          <a:noFill/>
        </p:spPr>
        <p:txBody>
          <a:bodyPr wrap="none" rtlCol="0">
            <a:spAutoFit/>
          </a:bodyPr>
          <a:lstStyle/>
          <a:p>
            <a:r>
              <a:rPr lang="en-US" sz="3200" b="1" dirty="0" smtClean="0">
                <a:solidFill>
                  <a:schemeClr val="accent2"/>
                </a:solidFill>
                <a:effectLst>
                  <a:outerShdw blurRad="38100" dist="38100" dir="2700000" algn="tl">
                    <a:srgbClr val="000000">
                      <a:alpha val="43137"/>
                    </a:srgbClr>
                  </a:outerShdw>
                </a:effectLst>
              </a:rPr>
              <a:t>Google</a:t>
            </a:r>
            <a:endParaRPr lang="en-GB" sz="3200" b="1" dirty="0">
              <a:solidFill>
                <a:schemeClr val="accent2"/>
              </a:solidFill>
              <a:effectLst>
                <a:outerShdw blurRad="38100" dist="38100" dir="2700000" algn="tl">
                  <a:srgbClr val="000000">
                    <a:alpha val="43137"/>
                  </a:srgbClr>
                </a:outerShdw>
              </a:effectLst>
            </a:endParaRPr>
          </a:p>
        </p:txBody>
      </p:sp>
      <p:sp>
        <p:nvSpPr>
          <p:cNvPr id="10" name="TextBox 9"/>
          <p:cNvSpPr txBox="1"/>
          <p:nvPr/>
        </p:nvSpPr>
        <p:spPr>
          <a:xfrm>
            <a:off x="1247362" y="4902522"/>
            <a:ext cx="2348720" cy="584775"/>
          </a:xfrm>
          <a:prstGeom prst="rect">
            <a:avLst/>
          </a:prstGeom>
          <a:noFill/>
        </p:spPr>
        <p:txBody>
          <a:bodyPr wrap="none" rtlCol="0">
            <a:spAutoFit/>
          </a:bodyPr>
          <a:lstStyle/>
          <a:p>
            <a:r>
              <a:rPr lang="en-US" sz="3200" b="1" dirty="0" err="1" smtClean="0">
                <a:solidFill>
                  <a:schemeClr val="accent2"/>
                </a:solidFill>
                <a:effectLst>
                  <a:outerShdw blurRad="38100" dist="38100" dir="2700000" algn="tl">
                    <a:srgbClr val="000000">
                      <a:alpha val="43137"/>
                    </a:srgbClr>
                  </a:outerShdw>
                </a:effectLst>
              </a:rPr>
              <a:t>CapGemini</a:t>
            </a:r>
            <a:endParaRPr lang="en-GB" sz="3200" b="1" dirty="0">
              <a:solidFill>
                <a:schemeClr val="accent2"/>
              </a:solidFill>
              <a:effectLst>
                <a:outerShdw blurRad="38100" dist="38100" dir="2700000" algn="tl">
                  <a:srgbClr val="000000">
                    <a:alpha val="43137"/>
                  </a:srgbClr>
                </a:outerShdw>
              </a:effectLst>
            </a:endParaRPr>
          </a:p>
        </p:txBody>
      </p:sp>
      <p:sp>
        <p:nvSpPr>
          <p:cNvPr id="11" name="TextBox 10"/>
          <p:cNvSpPr txBox="1"/>
          <p:nvPr/>
        </p:nvSpPr>
        <p:spPr>
          <a:xfrm>
            <a:off x="5743721" y="4552002"/>
            <a:ext cx="2470639" cy="1569660"/>
          </a:xfrm>
          <a:prstGeom prst="rect">
            <a:avLst/>
          </a:prstGeom>
          <a:noFill/>
        </p:spPr>
        <p:txBody>
          <a:bodyPr wrap="square" rtlCol="0">
            <a:spAutoFit/>
          </a:bodyPr>
          <a:lstStyle/>
          <a:p>
            <a:pPr algn="ctr"/>
            <a:r>
              <a:rPr lang="en-US" sz="3200" b="1" dirty="0" smtClean="0">
                <a:solidFill>
                  <a:schemeClr val="accent2"/>
                </a:solidFill>
                <a:effectLst>
                  <a:outerShdw blurRad="38100" dist="38100" dir="2700000" algn="tl">
                    <a:srgbClr val="000000">
                      <a:alpha val="43137"/>
                    </a:srgbClr>
                  </a:outerShdw>
                </a:effectLst>
              </a:rPr>
              <a:t>Boston Consulting Group</a:t>
            </a:r>
            <a:endParaRPr lang="en-GB" sz="3200" b="1" dirty="0">
              <a:solidFill>
                <a:schemeClr val="accent2"/>
              </a:solidFill>
              <a:effectLst>
                <a:outerShdw blurRad="38100" dist="38100" dir="2700000" algn="tl">
                  <a:srgbClr val="000000">
                    <a:alpha val="43137"/>
                  </a:srgbClr>
                </a:outerShdw>
              </a:effectLst>
            </a:endParaRPr>
          </a:p>
        </p:txBody>
      </p:sp>
      <p:sp>
        <p:nvSpPr>
          <p:cNvPr id="12" name="TextBox 11"/>
          <p:cNvSpPr txBox="1"/>
          <p:nvPr/>
        </p:nvSpPr>
        <p:spPr>
          <a:xfrm>
            <a:off x="1005841" y="6507480"/>
            <a:ext cx="7482839" cy="338554"/>
          </a:xfrm>
          <a:prstGeom prst="rect">
            <a:avLst/>
          </a:prstGeom>
          <a:noFill/>
        </p:spPr>
        <p:txBody>
          <a:bodyPr wrap="square" rtlCol="0">
            <a:spAutoFit/>
          </a:bodyPr>
          <a:lstStyle/>
          <a:p>
            <a:r>
              <a:rPr lang="en-US" sz="1600" b="1" dirty="0" smtClean="0"/>
              <a:t>See references and Backgrounder for more on these omni-channel reports</a:t>
            </a:r>
            <a:endParaRPr lang="en-GB" sz="1600" b="1" dirty="0"/>
          </a:p>
        </p:txBody>
      </p:sp>
      <p:sp>
        <p:nvSpPr>
          <p:cNvPr id="13" name="TextBox 12"/>
          <p:cNvSpPr txBox="1"/>
          <p:nvPr/>
        </p:nvSpPr>
        <p:spPr>
          <a:xfrm>
            <a:off x="7289611" y="1378357"/>
            <a:ext cx="1535164" cy="584775"/>
          </a:xfrm>
          <a:prstGeom prst="rect">
            <a:avLst/>
          </a:prstGeom>
          <a:noFill/>
        </p:spPr>
        <p:txBody>
          <a:bodyPr wrap="none" rtlCol="0">
            <a:spAutoFit/>
          </a:bodyPr>
          <a:lstStyle/>
          <a:p>
            <a:r>
              <a:rPr lang="en-US" sz="3200" b="1" dirty="0" smtClean="0">
                <a:solidFill>
                  <a:schemeClr val="accent2"/>
                </a:solidFill>
                <a:effectLst>
                  <a:outerShdw blurRad="38100" dist="38100" dir="2700000" algn="tl">
                    <a:srgbClr val="000000">
                      <a:alpha val="43137"/>
                    </a:srgbClr>
                  </a:outerShdw>
                </a:effectLst>
              </a:rPr>
              <a:t>Macy’s</a:t>
            </a:r>
            <a:endParaRPr lang="en-GB" sz="3200" b="1" dirty="0">
              <a:solidFill>
                <a:schemeClr val="accent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514954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 on Omni-channel</a:t>
            </a:r>
            <a:endParaRPr lang="en-US" dirty="0"/>
          </a:p>
        </p:txBody>
      </p:sp>
      <p:sp>
        <p:nvSpPr>
          <p:cNvPr id="3" name="Content Placeholder 2"/>
          <p:cNvSpPr>
            <a:spLocks noGrp="1"/>
          </p:cNvSpPr>
          <p:nvPr>
            <p:ph idx="1"/>
          </p:nvPr>
        </p:nvSpPr>
        <p:spPr>
          <a:xfrm>
            <a:off x="465142" y="1347722"/>
            <a:ext cx="8221663" cy="5510278"/>
          </a:xfrm>
        </p:spPr>
        <p:txBody>
          <a:bodyPr>
            <a:normAutofit fontScale="55000" lnSpcReduction="20000"/>
          </a:bodyPr>
          <a:lstStyle/>
          <a:p>
            <a:r>
              <a:rPr lang="en-US" dirty="0" smtClean="0"/>
              <a:t>Tough Choices for Consumer Goods Companies</a:t>
            </a:r>
          </a:p>
          <a:p>
            <a:pPr lvl="1"/>
            <a:r>
              <a:rPr lang="en-US" dirty="0" smtClean="0"/>
              <a:t>McKinsey</a:t>
            </a:r>
            <a:r>
              <a:rPr lang="en-US" dirty="0"/>
              <a:t>, December </a:t>
            </a:r>
            <a:r>
              <a:rPr lang="en-US" dirty="0" smtClean="0"/>
              <a:t>2013</a:t>
            </a:r>
          </a:p>
          <a:p>
            <a:pPr lvl="1"/>
            <a:r>
              <a:rPr lang="en-US" sz="800" dirty="0" smtClean="0">
                <a:solidFill>
                  <a:schemeClr val="accent2"/>
                </a:solidFill>
              </a:rPr>
              <a:t>http</a:t>
            </a:r>
            <a:r>
              <a:rPr lang="en-US" sz="800" dirty="0">
                <a:solidFill>
                  <a:schemeClr val="accent2"/>
                </a:solidFill>
              </a:rPr>
              <a:t>://</a:t>
            </a:r>
            <a:r>
              <a:rPr lang="en-US" sz="800" dirty="0" smtClean="0">
                <a:solidFill>
                  <a:schemeClr val="accent2"/>
                </a:solidFill>
              </a:rPr>
              <a:t>www.mckinsey.com/insights/consumer_and_retail/tough_choices_for_consumer_goods_companies</a:t>
            </a:r>
          </a:p>
          <a:p>
            <a:r>
              <a:rPr lang="en-US" dirty="0" err="1" smtClean="0"/>
              <a:t>Omnichannel</a:t>
            </a:r>
            <a:r>
              <a:rPr lang="en-US" dirty="0" smtClean="0"/>
              <a:t> Alchemy</a:t>
            </a:r>
          </a:p>
          <a:p>
            <a:pPr lvl="1"/>
            <a:r>
              <a:rPr lang="en-US" dirty="0" smtClean="0"/>
              <a:t>Boston Consulting Group, October 2013</a:t>
            </a:r>
          </a:p>
          <a:p>
            <a:pPr lvl="1"/>
            <a:r>
              <a:rPr lang="en-US" sz="800" dirty="0">
                <a:solidFill>
                  <a:schemeClr val="accent2"/>
                </a:solidFill>
              </a:rPr>
              <a:t>https://www.bcgperspectives.com/content/articles/retail_digital_economy_omnichannel_alchemy_turning_online_grocery_sales_gold/</a:t>
            </a:r>
            <a:endParaRPr lang="en-US" sz="800" dirty="0" smtClean="0">
              <a:solidFill>
                <a:schemeClr val="accent2"/>
              </a:solidFill>
            </a:endParaRPr>
          </a:p>
          <a:p>
            <a:r>
              <a:rPr lang="en-US" dirty="0" smtClean="0"/>
              <a:t>Integrated </a:t>
            </a:r>
            <a:r>
              <a:rPr lang="en-US" dirty="0" err="1" smtClean="0"/>
              <a:t>MultiChannel</a:t>
            </a:r>
            <a:r>
              <a:rPr lang="en-US" dirty="0" smtClean="0"/>
              <a:t> Retail</a:t>
            </a:r>
          </a:p>
          <a:p>
            <a:pPr lvl="1"/>
            <a:r>
              <a:rPr lang="en-US" dirty="0" err="1" smtClean="0"/>
              <a:t>CapGemini</a:t>
            </a:r>
            <a:r>
              <a:rPr lang="en-US" dirty="0" smtClean="0"/>
              <a:t>, 2008</a:t>
            </a:r>
          </a:p>
          <a:p>
            <a:pPr lvl="1"/>
            <a:r>
              <a:rPr lang="en-US" sz="800" dirty="0">
                <a:solidFill>
                  <a:schemeClr val="accent2"/>
                </a:solidFill>
              </a:rPr>
              <a:t>http://www.capgemini-consulting.com/resource-file-access/resource/pdf/Integrated_Multi-Channel_Retailing.pdf</a:t>
            </a:r>
            <a:endParaRPr lang="en-US" sz="800" dirty="0" smtClean="0">
              <a:solidFill>
                <a:schemeClr val="accent2"/>
              </a:solidFill>
            </a:endParaRPr>
          </a:p>
          <a:p>
            <a:r>
              <a:rPr lang="en-US" dirty="0" smtClean="0"/>
              <a:t>Digital Disruption and retailer opportunities</a:t>
            </a:r>
          </a:p>
          <a:p>
            <a:pPr lvl="1"/>
            <a:r>
              <a:rPr lang="en-US" dirty="0" smtClean="0"/>
              <a:t>Bain and Company, Nov 2012</a:t>
            </a:r>
          </a:p>
          <a:p>
            <a:pPr lvl="1"/>
            <a:r>
              <a:rPr lang="en-US" sz="1100" dirty="0">
                <a:solidFill>
                  <a:schemeClr val="accent2"/>
                </a:solidFill>
              </a:rPr>
              <a:t>http://www.bain.com/Images/BAIN_BRIEF_Retail_holiday_newsletter_%232_2012-2013NEW.pdf</a:t>
            </a:r>
            <a:endParaRPr lang="en-US" dirty="0">
              <a:solidFill>
                <a:schemeClr val="accent2"/>
              </a:solidFill>
            </a:endParaRPr>
          </a:p>
          <a:p>
            <a:r>
              <a:rPr lang="en-US" dirty="0" smtClean="0"/>
              <a:t>Digital Shopper Relevancy Report</a:t>
            </a:r>
          </a:p>
          <a:p>
            <a:pPr lvl="1"/>
            <a:r>
              <a:rPr lang="en-US" dirty="0" err="1" smtClean="0"/>
              <a:t>CapGemini</a:t>
            </a:r>
            <a:r>
              <a:rPr lang="en-US" dirty="0" smtClean="0"/>
              <a:t>, July 2012</a:t>
            </a:r>
          </a:p>
          <a:p>
            <a:pPr lvl="1"/>
            <a:r>
              <a:rPr lang="en-US" sz="800" dirty="0">
                <a:solidFill>
                  <a:schemeClr val="accent2"/>
                </a:solidFill>
              </a:rPr>
              <a:t>http://www.capgemini.com/thought-leadership/digital-shopper-relevancy</a:t>
            </a:r>
            <a:endParaRPr lang="en-US" sz="800" dirty="0" smtClean="0">
              <a:solidFill>
                <a:schemeClr val="accent2"/>
              </a:solidFill>
            </a:endParaRPr>
          </a:p>
          <a:p>
            <a:r>
              <a:rPr lang="en-US" dirty="0" smtClean="0"/>
              <a:t>E-Commerce </a:t>
            </a:r>
            <a:r>
              <a:rPr lang="en-US" dirty="0" err="1" smtClean="0"/>
              <a:t>nad</a:t>
            </a:r>
            <a:r>
              <a:rPr lang="en-US" dirty="0" smtClean="0"/>
              <a:t> Consumer Goods</a:t>
            </a:r>
          </a:p>
          <a:p>
            <a:pPr lvl="1"/>
            <a:r>
              <a:rPr lang="en-US" dirty="0" smtClean="0"/>
              <a:t>Booz and Company, November 2012</a:t>
            </a:r>
          </a:p>
          <a:p>
            <a:pPr lvl="1"/>
            <a:r>
              <a:rPr lang="en-US" sz="1300" dirty="0">
                <a:solidFill>
                  <a:schemeClr val="accent2"/>
                </a:solidFill>
              </a:rPr>
              <a:t>http://www.booz.com/media/file/BoozCo_E-Commerce-and-Consumer-Goods.pdf</a:t>
            </a:r>
          </a:p>
          <a:p>
            <a:r>
              <a:rPr lang="en-US" dirty="0" smtClean="0"/>
              <a:t>The Reciprocity Principle</a:t>
            </a:r>
          </a:p>
          <a:p>
            <a:pPr lvl="1"/>
            <a:r>
              <a:rPr lang="en-US" dirty="0" smtClean="0"/>
              <a:t>Boston Consulting Group, 2014</a:t>
            </a:r>
          </a:p>
          <a:p>
            <a:pPr lvl="1"/>
            <a:r>
              <a:rPr lang="en-US" sz="900" dirty="0">
                <a:solidFill>
                  <a:schemeClr val="accent2"/>
                </a:solidFill>
              </a:rPr>
              <a:t>https://www.bcgperspectives.com/content/articles/marketing_center_consumer_customer_insight_how_millennials_changing_marketing_forever/</a:t>
            </a:r>
            <a:endParaRPr lang="en-US" sz="900" dirty="0" smtClean="0">
              <a:solidFill>
                <a:schemeClr val="accent2"/>
              </a:solidFill>
            </a:endParaRPr>
          </a:p>
          <a:p>
            <a:r>
              <a:rPr lang="en-US" dirty="0" smtClean="0"/>
              <a:t>The New Omni-Channel Approach to Serving Customers</a:t>
            </a:r>
          </a:p>
          <a:p>
            <a:pPr lvl="1"/>
            <a:r>
              <a:rPr lang="en-US" dirty="0" smtClean="0"/>
              <a:t>Accenture, 2013</a:t>
            </a:r>
          </a:p>
          <a:p>
            <a:pPr lvl="1"/>
            <a:r>
              <a:rPr lang="en-US" sz="1000" dirty="0">
                <a:solidFill>
                  <a:schemeClr val="accent2"/>
                </a:solidFill>
              </a:rPr>
              <a:t>http://www.accenture.com/SiteCollectionDocuments/communications/accenture-new-omni-channel-approach-serving-customers.pdf</a:t>
            </a:r>
          </a:p>
          <a:p>
            <a:r>
              <a:rPr lang="en-US" dirty="0" smtClean="0"/>
              <a:t>Digital’s Disruption of Consumer Goods and Retail</a:t>
            </a:r>
          </a:p>
          <a:p>
            <a:pPr lvl="1"/>
            <a:r>
              <a:rPr lang="en-US" dirty="0" smtClean="0"/>
              <a:t>Boston Consulting Group, November 2012</a:t>
            </a:r>
          </a:p>
          <a:p>
            <a:pPr lvl="1"/>
            <a:r>
              <a:rPr lang="en-US" sz="800" dirty="0">
                <a:solidFill>
                  <a:schemeClr val="accent2"/>
                </a:solidFill>
              </a:rPr>
              <a:t>http://www.bcg.com/expertise_impact/industries/retail/publicationdetails.aspx?id=tcm:12-121740&amp;mid=tcm:12-121734</a:t>
            </a:r>
            <a:endParaRPr lang="en-US" dirty="0" smtClean="0">
              <a:solidFill>
                <a:schemeClr val="accent2"/>
              </a:solidFill>
            </a:endParaRPr>
          </a:p>
          <a:p>
            <a:r>
              <a:rPr lang="en-US" dirty="0" smtClean="0"/>
              <a:t>Omni-channel Customer Experience</a:t>
            </a:r>
          </a:p>
          <a:p>
            <a:pPr lvl="1"/>
            <a:r>
              <a:rPr lang="en-US" dirty="0" err="1" smtClean="0"/>
              <a:t>Webcredible</a:t>
            </a:r>
            <a:r>
              <a:rPr lang="en-US" dirty="0" smtClean="0"/>
              <a:t>, Nov 2012</a:t>
            </a:r>
          </a:p>
          <a:p>
            <a:pPr lvl="1"/>
            <a:r>
              <a:rPr lang="en-US" sz="800" dirty="0">
                <a:solidFill>
                  <a:schemeClr val="accent2"/>
                </a:solidFill>
                <a:hlinkClick r:id="rId2"/>
              </a:rPr>
              <a:t>http://</a:t>
            </a:r>
            <a:r>
              <a:rPr lang="en-US" sz="800" dirty="0" smtClean="0">
                <a:solidFill>
                  <a:schemeClr val="accent2"/>
                </a:solidFill>
                <a:hlinkClick r:id="rId2"/>
              </a:rPr>
              <a:t>www.webcredible.co.uk/user-friendly-resources/white-papers/omni-channel-report-2012.pdf</a:t>
            </a:r>
            <a:endParaRPr lang="en-US" sz="800" dirty="0" smtClean="0">
              <a:solidFill>
                <a:schemeClr val="accent2"/>
              </a:solidFill>
            </a:endParaRPr>
          </a:p>
          <a:p>
            <a:r>
              <a:rPr lang="en-US" dirty="0" smtClean="0"/>
              <a:t>Your Customer’s All-channel Experience</a:t>
            </a:r>
          </a:p>
          <a:p>
            <a:pPr lvl="1"/>
            <a:r>
              <a:rPr lang="en-US" dirty="0" err="1" smtClean="0"/>
              <a:t>CapGemini</a:t>
            </a:r>
            <a:r>
              <a:rPr lang="en-US" dirty="0" smtClean="0"/>
              <a:t>, May 2013</a:t>
            </a:r>
          </a:p>
          <a:p>
            <a:pPr lvl="1"/>
            <a:r>
              <a:rPr lang="en-US" sz="900" dirty="0">
                <a:solidFill>
                  <a:schemeClr val="accent2"/>
                </a:solidFill>
              </a:rPr>
              <a:t>http://www.capgemini.com/resources/its-all-about-them-your-customers-all-channel-experience</a:t>
            </a:r>
          </a:p>
        </p:txBody>
      </p:sp>
      <p:sp>
        <p:nvSpPr>
          <p:cNvPr id="4" name="Slide Number Placeholder 3"/>
          <p:cNvSpPr>
            <a:spLocks noGrp="1"/>
          </p:cNvSpPr>
          <p:nvPr>
            <p:ph type="sldNum" sz="quarter" idx="10"/>
          </p:nvPr>
        </p:nvSpPr>
        <p:spPr/>
        <p:txBody>
          <a:bodyPr/>
          <a:lstStyle/>
          <a:p>
            <a:pPr>
              <a:defRPr/>
            </a:pPr>
            <a:fld id="{0B02F406-A951-4782-A125-F0F9A54F00BD}" type="slidenum">
              <a:rPr lang="en-US" smtClean="0"/>
              <a:pPr>
                <a:defRPr/>
              </a:pPr>
              <a:t>110</a:t>
            </a:fld>
            <a:endParaRPr lang="en-US" dirty="0"/>
          </a:p>
        </p:txBody>
      </p:sp>
      <p:pic>
        <p:nvPicPr>
          <p:cNvPr id="160770" name="Picture 2" descr="http://i2.cdn.turner.com/money/galleries/2009/fortune/0905/gallery.top_mba_employers.fortune/images/bain_and_company.jpg"/>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455064" y="4526683"/>
            <a:ext cx="1962904" cy="1477951"/>
          </a:xfrm>
          <a:prstGeom prst="rect">
            <a:avLst/>
          </a:prstGeom>
          <a:noFill/>
          <a:extLst>
            <a:ext uri="{909E8E84-426E-40DD-AFC4-6F175D3DCCD1}">
              <a14:hiddenFill xmlns:a14="http://schemas.microsoft.com/office/drawing/2010/main">
                <a:solidFill>
                  <a:srgbClr val="FFFFFF"/>
                </a:solidFill>
              </a14:hiddenFill>
            </a:ext>
          </a:extLst>
        </p:spPr>
      </p:pic>
      <p:pic>
        <p:nvPicPr>
          <p:cNvPr id="160772" name="Picture 4" descr="https://encrypted-tbn2.gstatic.com/images?q=tbn:ANd9GcQnZT5dkhF22wLK6HvCLcvAPWzy2WCOVD63DJlMi0-O8YGfX-lI"/>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375307" y="4148934"/>
            <a:ext cx="1984919" cy="606232"/>
          </a:xfrm>
          <a:prstGeom prst="rect">
            <a:avLst/>
          </a:prstGeom>
          <a:noFill/>
          <a:extLst>
            <a:ext uri="{909E8E84-426E-40DD-AFC4-6F175D3DCCD1}">
              <a14:hiddenFill xmlns:a14="http://schemas.microsoft.com/office/drawing/2010/main">
                <a:solidFill>
                  <a:srgbClr val="FFFFFF"/>
                </a:solidFill>
              </a14:hiddenFill>
            </a:ext>
          </a:extLst>
        </p:spPr>
      </p:pic>
      <p:pic>
        <p:nvPicPr>
          <p:cNvPr id="160774" name="Picture 6" descr="http://www.salesforcegeneral.com/storage/capgemini-salesforce.jpg?__SQUARESPACE_CACHEVERSION=1347388265611"/>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182498" y="3345550"/>
            <a:ext cx="2371584" cy="548046"/>
          </a:xfrm>
          <a:prstGeom prst="rect">
            <a:avLst/>
          </a:prstGeom>
          <a:noFill/>
          <a:extLst>
            <a:ext uri="{909E8E84-426E-40DD-AFC4-6F175D3DCCD1}">
              <a14:hiddenFill xmlns:a14="http://schemas.microsoft.com/office/drawing/2010/main">
                <a:solidFill>
                  <a:srgbClr val="FFFFFF"/>
                </a:solidFill>
              </a14:hiddenFill>
            </a:ext>
          </a:extLst>
        </p:spPr>
      </p:pic>
      <p:pic>
        <p:nvPicPr>
          <p:cNvPr id="160776" name="Picture 8" descr="http://www.inisol.com/wp-content/uploads/2013/11/mckinsey_logo.jpg"/>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270349" y="2321946"/>
            <a:ext cx="2252123" cy="1127191"/>
          </a:xfrm>
          <a:prstGeom prst="rect">
            <a:avLst/>
          </a:prstGeom>
          <a:noFill/>
          <a:extLst>
            <a:ext uri="{909E8E84-426E-40DD-AFC4-6F175D3DCCD1}">
              <a14:hiddenFill xmlns:a14="http://schemas.microsoft.com/office/drawing/2010/main">
                <a:solidFill>
                  <a:srgbClr val="FFFFFF"/>
                </a:solidFill>
              </a14:hiddenFill>
            </a:ext>
          </a:extLst>
        </p:spPr>
      </p:pic>
      <p:pic>
        <p:nvPicPr>
          <p:cNvPr id="160778" name="Picture 10" descr="http://www.passerellesnumeriques.org/wp-content/uploads/2012/06/accenture-plc-logo.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401433" y="1475507"/>
            <a:ext cx="1906999" cy="1072552"/>
          </a:xfrm>
          <a:prstGeom prst="rect">
            <a:avLst/>
          </a:prstGeom>
          <a:noFill/>
          <a:extLst>
            <a:ext uri="{909E8E84-426E-40DD-AFC4-6F175D3DCCD1}">
              <a14:hiddenFill xmlns:a14="http://schemas.microsoft.com/office/drawing/2010/main">
                <a:solidFill>
                  <a:srgbClr val="FFFFFF"/>
                </a:solidFill>
              </a14:hiddenFill>
            </a:ext>
          </a:extLst>
        </p:spPr>
      </p:pic>
      <p:pic>
        <p:nvPicPr>
          <p:cNvPr id="160780" name="Picture 12" descr="http://upload.wikimedia.org/wikipedia/commons/thumb/c/c7/Booz-and-company-logo.jpg/640px-Booz-and-company-logo.jpg"/>
          <p:cNvPicPr>
            <a:picLocks noChangeAspect="1" noChangeArrowheads="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279829" y="5448153"/>
            <a:ext cx="2343608" cy="1072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28294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0443" y="1470477"/>
            <a:ext cx="8486357" cy="4894536"/>
          </a:xfrm>
        </p:spPr>
        <p:txBody>
          <a:bodyPr>
            <a:normAutofit/>
          </a:bodyPr>
          <a:lstStyle/>
          <a:p>
            <a:pPr lvl="1"/>
            <a:r>
              <a:rPr lang="en-US" sz="2800" b="1" dirty="0" smtClean="0">
                <a:solidFill>
                  <a:schemeClr val="tx1"/>
                </a:solidFill>
              </a:rPr>
              <a:t>Public GS1 Digital Page</a:t>
            </a:r>
          </a:p>
          <a:p>
            <a:pPr lvl="2"/>
            <a:r>
              <a:rPr lang="en-US" sz="2000" dirty="0">
                <a:solidFill>
                  <a:schemeClr val="tx1"/>
                </a:solidFill>
                <a:hlinkClick r:id="rId3"/>
              </a:rPr>
              <a:t>www.gs1.org/digital/</a:t>
            </a:r>
            <a:endParaRPr lang="en-US" sz="2000" dirty="0">
              <a:solidFill>
                <a:schemeClr val="tx1"/>
              </a:solidFill>
            </a:endParaRPr>
          </a:p>
          <a:p>
            <a:pPr lvl="1"/>
            <a:r>
              <a:rPr lang="en-US" sz="2800" b="1" dirty="0" smtClean="0">
                <a:solidFill>
                  <a:schemeClr val="tx1"/>
                </a:solidFill>
              </a:rPr>
              <a:t>GS1 Digital Industry Engagement Interest Group</a:t>
            </a:r>
          </a:p>
          <a:p>
            <a:pPr lvl="2"/>
            <a:r>
              <a:rPr lang="en-US" sz="2000" b="1" dirty="0">
                <a:solidFill>
                  <a:schemeClr val="tx1"/>
                </a:solidFill>
                <a:hlinkClick r:id="rId4"/>
              </a:rPr>
              <a:t>http://community.gs1.org/apps/org/workgroup/gs1ie_digital_ig</a:t>
            </a:r>
            <a:r>
              <a:rPr lang="en-US" sz="2000" b="1" dirty="0" smtClean="0">
                <a:solidFill>
                  <a:schemeClr val="tx1"/>
                </a:solidFill>
                <a:hlinkClick r:id="rId4"/>
              </a:rPr>
              <a:t>/</a:t>
            </a:r>
            <a:r>
              <a:rPr lang="en-US" sz="2000" b="1" dirty="0" smtClean="0">
                <a:solidFill>
                  <a:schemeClr val="tx1"/>
                </a:solidFill>
              </a:rPr>
              <a:t> </a:t>
            </a:r>
          </a:p>
          <a:p>
            <a:pPr lvl="1"/>
            <a:r>
              <a:rPr lang="en-US" sz="2800" b="1" dirty="0" smtClean="0">
                <a:solidFill>
                  <a:schemeClr val="tx1"/>
                </a:solidFill>
              </a:rPr>
              <a:t>GTIN+ on the Web MSWG</a:t>
            </a:r>
          </a:p>
          <a:p>
            <a:pPr lvl="2"/>
            <a:r>
              <a:rPr lang="en-US" b="1" dirty="0">
                <a:solidFill>
                  <a:schemeClr val="tx1"/>
                </a:solidFill>
                <a:hlinkClick r:id="rId5"/>
              </a:rPr>
              <a:t>http://community.gs1.org/apps/org/workgroup/gsmp_gtin_otw_mswg</a:t>
            </a:r>
            <a:r>
              <a:rPr lang="en-US" b="1" dirty="0" smtClean="0">
                <a:solidFill>
                  <a:schemeClr val="tx1"/>
                </a:solidFill>
                <a:hlinkClick r:id="rId5"/>
              </a:rPr>
              <a:t>/</a:t>
            </a:r>
            <a:r>
              <a:rPr lang="en-US" b="1" dirty="0" smtClean="0">
                <a:solidFill>
                  <a:schemeClr val="tx1"/>
                </a:solidFill>
              </a:rPr>
              <a:t> </a:t>
            </a:r>
          </a:p>
          <a:p>
            <a:pPr lvl="1"/>
            <a:r>
              <a:rPr lang="en-US" sz="2800" b="1" dirty="0" smtClean="0">
                <a:solidFill>
                  <a:schemeClr val="tx1"/>
                </a:solidFill>
              </a:rPr>
              <a:t>Contact Robert Beideman</a:t>
            </a:r>
          </a:p>
          <a:p>
            <a:pPr lvl="2"/>
            <a:r>
              <a:rPr lang="en-US" sz="2200" b="1" dirty="0" smtClean="0">
                <a:solidFill>
                  <a:schemeClr val="tx1"/>
                </a:solidFill>
                <a:hlinkClick r:id="rId6"/>
              </a:rPr>
              <a:t>robert.beideman@gs1.org</a:t>
            </a:r>
            <a:r>
              <a:rPr lang="en-US" sz="2200" b="1" dirty="0" smtClean="0">
                <a:solidFill>
                  <a:schemeClr val="tx1"/>
                </a:solidFill>
              </a:rPr>
              <a:t> </a:t>
            </a:r>
            <a:endParaRPr lang="en-US" sz="2200" b="1" dirty="0">
              <a:solidFill>
                <a:schemeClr val="tx1"/>
              </a:solidFill>
            </a:endParaRPr>
          </a:p>
        </p:txBody>
      </p:sp>
      <p:sp>
        <p:nvSpPr>
          <p:cNvPr id="4" name="Slide Number Placeholder 3"/>
          <p:cNvSpPr>
            <a:spLocks noGrp="1"/>
          </p:cNvSpPr>
          <p:nvPr>
            <p:ph type="sldNum" sz="quarter" idx="10"/>
          </p:nvPr>
        </p:nvSpPr>
        <p:spPr/>
        <p:txBody>
          <a:bodyPr/>
          <a:lstStyle/>
          <a:p>
            <a:pPr>
              <a:defRPr/>
            </a:pPr>
            <a:fld id="{0B02F406-A951-4782-A125-F0F9A54F00BD}" type="slidenum">
              <a:rPr lang="en-US" smtClean="0">
                <a:solidFill>
                  <a:srgbClr val="002C6C"/>
                </a:solidFill>
              </a:rPr>
              <a:pPr>
                <a:defRPr/>
              </a:pPr>
              <a:t>111</a:t>
            </a:fld>
            <a:endParaRPr lang="en-US" dirty="0">
              <a:solidFill>
                <a:srgbClr val="002C6C"/>
              </a:solidFill>
            </a:endParaRPr>
          </a:p>
        </p:txBody>
      </p:sp>
      <p:sp>
        <p:nvSpPr>
          <p:cNvPr id="5" name="Title 4"/>
          <p:cNvSpPr>
            <a:spLocks noGrp="1"/>
          </p:cNvSpPr>
          <p:nvPr>
            <p:ph type="title"/>
          </p:nvPr>
        </p:nvSpPr>
        <p:spPr>
          <a:xfrm>
            <a:off x="1676399" y="365342"/>
            <a:ext cx="7141745" cy="935998"/>
          </a:xfrm>
        </p:spPr>
        <p:txBody>
          <a:bodyPr/>
          <a:lstStyle/>
          <a:p>
            <a:r>
              <a:rPr lang="en-US" sz="3200" dirty="0" smtClean="0"/>
              <a:t>Resources</a:t>
            </a:r>
            <a:endParaRPr lang="en-GB" sz="3200" dirty="0"/>
          </a:p>
        </p:txBody>
      </p:sp>
    </p:spTree>
    <p:extLst>
      <p:ext uri="{BB962C8B-B14F-4D97-AF65-F5344CB8AC3E}">
        <p14:creationId xmlns:p14="http://schemas.microsoft.com/office/powerpoint/2010/main" val="12327922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a:xfrm>
            <a:off x="-216462" y="0"/>
            <a:ext cx="9360461" cy="6857999"/>
          </a:xfrm>
        </p:spPr>
      </p:pic>
      <p:sp>
        <p:nvSpPr>
          <p:cNvPr id="4" name="Slide Number Placeholder 3"/>
          <p:cNvSpPr>
            <a:spLocks noGrp="1"/>
          </p:cNvSpPr>
          <p:nvPr>
            <p:ph type="sldNum" sz="quarter" idx="10"/>
          </p:nvPr>
        </p:nvSpPr>
        <p:spPr/>
        <p:txBody>
          <a:bodyPr/>
          <a:lstStyle/>
          <a:p>
            <a:pPr>
              <a:defRPr/>
            </a:pPr>
            <a:fld id="{B45DBA96-5004-406C-845E-FC29920AFED1}" type="slidenum">
              <a:rPr lang="en-GB" smtClean="0"/>
              <a:pPr>
                <a:defRPr/>
              </a:pPr>
              <a:t>112</a:t>
            </a:fld>
            <a:endParaRPr lang="en-GB"/>
          </a:p>
        </p:txBody>
      </p:sp>
      <p:sp>
        <p:nvSpPr>
          <p:cNvPr id="5" name="Title 4"/>
          <p:cNvSpPr>
            <a:spLocks noGrp="1"/>
          </p:cNvSpPr>
          <p:nvPr>
            <p:ph type="title"/>
          </p:nvPr>
        </p:nvSpPr>
        <p:spPr>
          <a:xfrm>
            <a:off x="66675" y="470117"/>
            <a:ext cx="6877050" cy="935998"/>
          </a:xfrm>
        </p:spPr>
        <p:txBody>
          <a:bodyPr/>
          <a:lstStyle/>
          <a:p>
            <a:r>
              <a:rPr lang="en-US" sz="3200" dirty="0">
                <a:solidFill>
                  <a:schemeClr val="bg1"/>
                </a:solidFill>
                <a:effectLst>
                  <a:outerShdw blurRad="38100" dist="38100" dir="2700000" algn="tl">
                    <a:srgbClr val="000000">
                      <a:alpha val="43137"/>
                    </a:srgbClr>
                  </a:outerShdw>
                </a:effectLst>
              </a:rPr>
              <a:t>Your feedback drives our continual improvement</a:t>
            </a:r>
            <a:r>
              <a:rPr lang="en-US" sz="3200" dirty="0">
                <a:solidFill>
                  <a:srgbClr val="002060"/>
                </a:solidFill>
              </a:rPr>
              <a:t/>
            </a:r>
            <a:br>
              <a:rPr lang="en-US" sz="3200" dirty="0">
                <a:solidFill>
                  <a:srgbClr val="002060"/>
                </a:solidFill>
              </a:rPr>
            </a:br>
            <a:endParaRPr lang="en-US" dirty="0"/>
          </a:p>
        </p:txBody>
      </p:sp>
      <p:sp>
        <p:nvSpPr>
          <p:cNvPr id="9" name="Rectangle 8"/>
          <p:cNvSpPr/>
          <p:nvPr/>
        </p:nvSpPr>
        <p:spPr>
          <a:xfrm>
            <a:off x="131763" y="2637574"/>
            <a:ext cx="4792662" cy="3564053"/>
          </a:xfrm>
          <a:prstGeom prst="rect">
            <a:avLst/>
          </a:prstGeom>
        </p:spPr>
        <p:txBody>
          <a:bodyPr wrap="square">
            <a:spAutoFit/>
          </a:bodyPr>
          <a:lstStyle/>
          <a:p>
            <a:pPr marL="287338" indent="-287338">
              <a:defRPr/>
            </a:pPr>
            <a:r>
              <a:rPr lang="en-GB" sz="1600" b="1" dirty="0"/>
              <a:t>1.  Individual Session Surveys </a:t>
            </a:r>
            <a:r>
              <a:rPr lang="en-GB" sz="1600" dirty="0"/>
              <a:t>-  Please complete the hard copy satisfaction survey at the end of each work group session. Your group leader will provide it to you.   </a:t>
            </a:r>
          </a:p>
          <a:p>
            <a:pPr marL="625475" lvl="1" indent="-285750">
              <a:buFont typeface="Arial" pitchFamily="34" charset="0"/>
              <a:buChar char="•"/>
              <a:defRPr/>
            </a:pPr>
            <a:endParaRPr lang="en-GB" sz="1600" i="1" dirty="0">
              <a:solidFill>
                <a:schemeClr val="accent6"/>
              </a:solidFill>
            </a:endParaRPr>
          </a:p>
          <a:p>
            <a:pPr marL="234950" indent="-234950">
              <a:defRPr/>
            </a:pPr>
            <a:r>
              <a:rPr lang="en-GB" sz="1600" b="1" dirty="0"/>
              <a:t>2. Overall Event Survey </a:t>
            </a:r>
            <a:r>
              <a:rPr lang="en-GB" sz="1600" dirty="0"/>
              <a:t>– All attendees will receive an email on Friday to rate </a:t>
            </a:r>
            <a:r>
              <a:rPr lang="en-GB" sz="1600" u="sng" dirty="0"/>
              <a:t>overall</a:t>
            </a:r>
            <a:r>
              <a:rPr lang="en-GB" sz="1600" dirty="0"/>
              <a:t> satisfaction of the event. </a:t>
            </a:r>
          </a:p>
          <a:p>
            <a:pPr marL="234950" indent="-234950">
              <a:defRPr/>
            </a:pPr>
            <a:endParaRPr lang="en-GB" sz="1600" dirty="0"/>
          </a:p>
          <a:p>
            <a:pPr marL="234950" indent="-234950">
              <a:defRPr/>
            </a:pPr>
            <a:endParaRPr lang="en-GB" sz="1600" dirty="0"/>
          </a:p>
          <a:p>
            <a:pPr marL="234950" indent="-234950">
              <a:defRPr/>
            </a:pPr>
            <a:r>
              <a:rPr lang="en-GB" sz="2400" b="1" i="1" dirty="0"/>
              <a:t>You might win an Amazon Gift Card!</a:t>
            </a:r>
          </a:p>
        </p:txBody>
      </p:sp>
      <p:sp>
        <p:nvSpPr>
          <p:cNvPr id="10" name="TextBox 1"/>
          <p:cNvSpPr txBox="1">
            <a:spLocks noChangeArrowheads="1"/>
          </p:cNvSpPr>
          <p:nvPr/>
        </p:nvSpPr>
        <p:spPr bwMode="auto">
          <a:xfrm>
            <a:off x="196851" y="1947861"/>
            <a:ext cx="4391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2C6C"/>
                </a:solidFill>
                <a:latin typeface="Arial" charset="0"/>
              </a:defRPr>
            </a:lvl1pPr>
            <a:lvl2pPr marL="742950" indent="-285750" eaLnBrk="0" hangingPunct="0">
              <a:defRPr>
                <a:solidFill>
                  <a:srgbClr val="002C6C"/>
                </a:solidFill>
                <a:latin typeface="Arial" charset="0"/>
              </a:defRPr>
            </a:lvl2pPr>
            <a:lvl3pPr marL="1143000" indent="-228600" eaLnBrk="0" hangingPunct="0">
              <a:defRPr>
                <a:solidFill>
                  <a:srgbClr val="002C6C"/>
                </a:solidFill>
                <a:latin typeface="Arial" charset="0"/>
              </a:defRPr>
            </a:lvl3pPr>
            <a:lvl4pPr marL="1600200" indent="-228600" eaLnBrk="0" hangingPunct="0">
              <a:defRPr>
                <a:solidFill>
                  <a:srgbClr val="002C6C"/>
                </a:solidFill>
                <a:latin typeface="Arial" charset="0"/>
              </a:defRPr>
            </a:lvl4pPr>
            <a:lvl5pPr marL="2057400" indent="-228600" eaLnBrk="0" hangingPunct="0">
              <a:defRPr>
                <a:solidFill>
                  <a:srgbClr val="002C6C"/>
                </a:solidFill>
                <a:latin typeface="Arial" charset="0"/>
              </a:defRPr>
            </a:lvl5pPr>
            <a:lvl6pPr marL="2514600" indent="-228600" eaLnBrk="0" fontAlgn="base" hangingPunct="0">
              <a:spcBef>
                <a:spcPct val="20000"/>
              </a:spcBef>
              <a:spcAft>
                <a:spcPct val="0"/>
              </a:spcAft>
              <a:defRPr>
                <a:solidFill>
                  <a:srgbClr val="002C6C"/>
                </a:solidFill>
                <a:latin typeface="Arial" charset="0"/>
              </a:defRPr>
            </a:lvl6pPr>
            <a:lvl7pPr marL="2971800" indent="-228600" eaLnBrk="0" fontAlgn="base" hangingPunct="0">
              <a:spcBef>
                <a:spcPct val="20000"/>
              </a:spcBef>
              <a:spcAft>
                <a:spcPct val="0"/>
              </a:spcAft>
              <a:defRPr>
                <a:solidFill>
                  <a:srgbClr val="002C6C"/>
                </a:solidFill>
                <a:latin typeface="Arial" charset="0"/>
              </a:defRPr>
            </a:lvl7pPr>
            <a:lvl8pPr marL="3429000" indent="-228600" eaLnBrk="0" fontAlgn="base" hangingPunct="0">
              <a:spcBef>
                <a:spcPct val="20000"/>
              </a:spcBef>
              <a:spcAft>
                <a:spcPct val="0"/>
              </a:spcAft>
              <a:defRPr>
                <a:solidFill>
                  <a:srgbClr val="002C6C"/>
                </a:solidFill>
                <a:latin typeface="Arial" charset="0"/>
              </a:defRPr>
            </a:lvl8pPr>
            <a:lvl9pPr marL="3886200" indent="-228600" eaLnBrk="0" fontAlgn="base" hangingPunct="0">
              <a:spcBef>
                <a:spcPct val="20000"/>
              </a:spcBef>
              <a:spcAft>
                <a:spcPct val="0"/>
              </a:spcAft>
              <a:defRPr>
                <a:solidFill>
                  <a:srgbClr val="002C6C"/>
                </a:solidFill>
                <a:latin typeface="Arial" charset="0"/>
              </a:defRPr>
            </a:lvl9pPr>
          </a:lstStyle>
          <a:p>
            <a:pPr eaLnBrk="1" hangingPunct="1"/>
            <a:r>
              <a:rPr lang="en-US" b="1" dirty="0"/>
              <a:t>There are </a:t>
            </a:r>
            <a:r>
              <a:rPr lang="en-US" b="1" dirty="0" smtClean="0"/>
              <a:t>2 </a:t>
            </a:r>
            <a:r>
              <a:rPr lang="en-US" b="1" dirty="0"/>
              <a:t>types surveys: </a:t>
            </a:r>
            <a:endParaRPr lang="en-GB" b="1" dirty="0"/>
          </a:p>
        </p:txBody>
      </p:sp>
    </p:spTree>
    <p:extLst>
      <p:ext uri="{BB962C8B-B14F-4D97-AF65-F5344CB8AC3E}">
        <p14:creationId xmlns:p14="http://schemas.microsoft.com/office/powerpoint/2010/main" val="2468437508"/>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48408" y="0"/>
            <a:ext cx="10484525" cy="6958858"/>
          </a:xfrm>
          <a:prstGeom prst="rect">
            <a:avLst/>
          </a:prstGeom>
        </p:spPr>
      </p:pic>
      <p:sp>
        <p:nvSpPr>
          <p:cNvPr id="14" name="Title 1"/>
          <p:cNvSpPr txBox="1">
            <a:spLocks/>
          </p:cNvSpPr>
          <p:nvPr/>
        </p:nvSpPr>
        <p:spPr bwMode="auto">
          <a:xfrm>
            <a:off x="3893854" y="1274338"/>
            <a:ext cx="3745887"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000" b="1" baseline="0">
                <a:solidFill>
                  <a:srgbClr val="002C6C"/>
                </a:solidFill>
                <a:latin typeface="+mj-lt"/>
                <a:ea typeface="ＭＳ Ｐゴシック" charset="0"/>
                <a:cs typeface="+mj-cs"/>
              </a:defRPr>
            </a:lvl1pPr>
            <a:lvl2pPr algn="l" rtl="0" eaLnBrk="1" fontAlgn="base" hangingPunct="1">
              <a:spcBef>
                <a:spcPct val="0"/>
              </a:spcBef>
              <a:spcAft>
                <a:spcPct val="0"/>
              </a:spcAft>
              <a:defRPr sz="3000" b="1">
                <a:solidFill>
                  <a:srgbClr val="002C6C"/>
                </a:solidFill>
                <a:latin typeface="Arial" charset="0"/>
                <a:ea typeface="ＭＳ Ｐゴシック" charset="0"/>
              </a:defRPr>
            </a:lvl2pPr>
            <a:lvl3pPr algn="l" rtl="0" eaLnBrk="1" fontAlgn="base" hangingPunct="1">
              <a:spcBef>
                <a:spcPct val="0"/>
              </a:spcBef>
              <a:spcAft>
                <a:spcPct val="0"/>
              </a:spcAft>
              <a:defRPr sz="3000" b="1">
                <a:solidFill>
                  <a:srgbClr val="002C6C"/>
                </a:solidFill>
                <a:latin typeface="Arial" charset="0"/>
                <a:ea typeface="ＭＳ Ｐゴシック" charset="0"/>
              </a:defRPr>
            </a:lvl3pPr>
            <a:lvl4pPr algn="l" rtl="0" eaLnBrk="1" fontAlgn="base" hangingPunct="1">
              <a:spcBef>
                <a:spcPct val="0"/>
              </a:spcBef>
              <a:spcAft>
                <a:spcPct val="0"/>
              </a:spcAft>
              <a:defRPr sz="3000" b="1">
                <a:solidFill>
                  <a:srgbClr val="002C6C"/>
                </a:solidFill>
                <a:latin typeface="Arial" charset="0"/>
                <a:ea typeface="ＭＳ Ｐゴシック" charset="0"/>
              </a:defRPr>
            </a:lvl4pPr>
            <a:lvl5pPr algn="l" rtl="0" eaLnBrk="1" fontAlgn="base" hangingPunct="1">
              <a:spcBef>
                <a:spcPct val="0"/>
              </a:spcBef>
              <a:spcAft>
                <a:spcPct val="0"/>
              </a:spcAft>
              <a:defRPr sz="3000" b="1">
                <a:solidFill>
                  <a:srgbClr val="002C6C"/>
                </a:solidFill>
                <a:latin typeface="Arial" charset="0"/>
                <a:ea typeface="ＭＳ Ｐゴシック" charset="0"/>
              </a:defRPr>
            </a:lvl5pPr>
            <a:lvl6pPr marL="457200" algn="l" rtl="0" eaLnBrk="1" fontAlgn="base" hangingPunct="1">
              <a:spcBef>
                <a:spcPct val="0"/>
              </a:spcBef>
              <a:spcAft>
                <a:spcPct val="0"/>
              </a:spcAft>
              <a:defRPr sz="3000" b="1">
                <a:solidFill>
                  <a:srgbClr val="002C6C"/>
                </a:solidFill>
                <a:latin typeface="Arial" charset="0"/>
              </a:defRPr>
            </a:lvl6pPr>
            <a:lvl7pPr marL="914400" algn="l" rtl="0" eaLnBrk="1" fontAlgn="base" hangingPunct="1">
              <a:spcBef>
                <a:spcPct val="0"/>
              </a:spcBef>
              <a:spcAft>
                <a:spcPct val="0"/>
              </a:spcAft>
              <a:defRPr sz="3000" b="1">
                <a:solidFill>
                  <a:srgbClr val="002C6C"/>
                </a:solidFill>
                <a:latin typeface="Arial" charset="0"/>
              </a:defRPr>
            </a:lvl7pPr>
            <a:lvl8pPr marL="1371600" algn="l" rtl="0" eaLnBrk="1" fontAlgn="base" hangingPunct="1">
              <a:spcBef>
                <a:spcPct val="0"/>
              </a:spcBef>
              <a:spcAft>
                <a:spcPct val="0"/>
              </a:spcAft>
              <a:defRPr sz="3000" b="1">
                <a:solidFill>
                  <a:srgbClr val="002C6C"/>
                </a:solidFill>
                <a:latin typeface="Arial" charset="0"/>
              </a:defRPr>
            </a:lvl8pPr>
            <a:lvl9pPr marL="1828800" algn="l" rtl="0" eaLnBrk="1" fontAlgn="base" hangingPunct="1">
              <a:spcBef>
                <a:spcPct val="0"/>
              </a:spcBef>
              <a:spcAft>
                <a:spcPct val="0"/>
              </a:spcAft>
              <a:defRPr sz="3000" b="1">
                <a:solidFill>
                  <a:srgbClr val="002C6C"/>
                </a:solidFill>
                <a:latin typeface="Arial" charset="0"/>
              </a:defRPr>
            </a:lvl9pPr>
          </a:lstStyle>
          <a:p>
            <a:r>
              <a:rPr lang="fr-BE" sz="3600" kern="0" dirty="0" smtClean="0">
                <a:solidFill>
                  <a:srgbClr val="F26334"/>
                </a:solidFill>
              </a:rPr>
              <a:t>Rome, </a:t>
            </a:r>
            <a:r>
              <a:rPr lang="fr-BE" sz="3600" kern="0" dirty="0" err="1" smtClean="0">
                <a:solidFill>
                  <a:srgbClr val="F26334"/>
                </a:solidFill>
              </a:rPr>
              <a:t>Italy</a:t>
            </a:r>
            <a:endParaRPr lang="en-US" sz="3600" b="0" kern="0" dirty="0">
              <a:solidFill>
                <a:srgbClr val="F26334"/>
              </a:solidFill>
            </a:endParaRPr>
          </a:p>
        </p:txBody>
      </p:sp>
      <p:sp>
        <p:nvSpPr>
          <p:cNvPr id="19" name="TextBox 18"/>
          <p:cNvSpPr txBox="1"/>
          <p:nvPr/>
        </p:nvSpPr>
        <p:spPr>
          <a:xfrm>
            <a:off x="1386617" y="4682698"/>
            <a:ext cx="6400800" cy="830997"/>
          </a:xfrm>
          <a:prstGeom prst="rect">
            <a:avLst/>
          </a:prstGeom>
          <a:solidFill>
            <a:schemeClr val="accent5">
              <a:alpha val="62000"/>
            </a:schemeClr>
          </a:solidFill>
        </p:spPr>
        <p:txBody>
          <a:bodyPr wrap="square" rtlCol="0">
            <a:spAutoFit/>
          </a:bodyPr>
          <a:lstStyle/>
          <a:p>
            <a:pPr algn="ctr"/>
            <a:r>
              <a:rPr lang="fr-BE" sz="4800" b="1" dirty="0" smtClean="0">
                <a:solidFill>
                  <a:srgbClr val="002C6C"/>
                </a:solidFill>
              </a:rPr>
              <a:t>6 – 10 </a:t>
            </a:r>
            <a:r>
              <a:rPr lang="fr-BE" sz="4800" b="1" dirty="0" err="1" smtClean="0">
                <a:solidFill>
                  <a:srgbClr val="002C6C"/>
                </a:solidFill>
              </a:rPr>
              <a:t>October</a:t>
            </a:r>
            <a:r>
              <a:rPr lang="fr-BE" sz="4800" b="1" dirty="0" smtClean="0">
                <a:solidFill>
                  <a:srgbClr val="002C6C"/>
                </a:solidFill>
              </a:rPr>
              <a:t> 2014</a:t>
            </a:r>
            <a:endParaRPr lang="en-US" sz="3600" b="1" i="1" dirty="0">
              <a:solidFill>
                <a:srgbClr val="002C6C"/>
              </a:solidFill>
            </a:endParaRPr>
          </a:p>
        </p:txBody>
      </p:sp>
      <p:sp>
        <p:nvSpPr>
          <p:cNvPr id="20" name="Rectangle 19"/>
          <p:cNvSpPr/>
          <p:nvPr/>
        </p:nvSpPr>
        <p:spPr bwMode="auto">
          <a:xfrm>
            <a:off x="-7883" y="0"/>
            <a:ext cx="9144000" cy="99236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rgbClr val="002C6C"/>
              </a:solidFill>
              <a:effectLst/>
              <a:latin typeface="Arial" charset="0"/>
            </a:endParaRPr>
          </a:p>
        </p:txBody>
      </p:sp>
      <p:sp>
        <p:nvSpPr>
          <p:cNvPr id="21" name="TextBox 20"/>
          <p:cNvSpPr txBox="1"/>
          <p:nvPr/>
        </p:nvSpPr>
        <p:spPr>
          <a:xfrm>
            <a:off x="-7883" y="173014"/>
            <a:ext cx="9144000" cy="584775"/>
          </a:xfrm>
          <a:prstGeom prst="rect">
            <a:avLst/>
          </a:prstGeom>
          <a:noFill/>
        </p:spPr>
        <p:txBody>
          <a:bodyPr wrap="square" rtlCol="0">
            <a:spAutoFit/>
          </a:bodyPr>
          <a:lstStyle/>
          <a:p>
            <a:pPr algn="ctr"/>
            <a:r>
              <a:rPr lang="fr-BE" sz="3200" b="1" dirty="0" smtClean="0">
                <a:solidFill>
                  <a:srgbClr val="002C6C"/>
                </a:solidFill>
              </a:rPr>
              <a:t>Save the date! GS1 Global Standards Event!</a:t>
            </a:r>
            <a:endParaRPr lang="en-US" sz="3200" i="1" dirty="0">
              <a:solidFill>
                <a:srgbClr val="002C6C"/>
              </a:solidFill>
            </a:endParaRPr>
          </a:p>
        </p:txBody>
      </p:sp>
    </p:spTree>
    <p:extLst>
      <p:ext uri="{BB962C8B-B14F-4D97-AF65-F5344CB8AC3E}">
        <p14:creationId xmlns:p14="http://schemas.microsoft.com/office/powerpoint/2010/main" val="108531029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r>
              <a:rPr lang="en-GB" dirty="0" smtClean="0"/>
              <a:t>GS1 Global Office</a:t>
            </a:r>
          </a:p>
          <a:p>
            <a:r>
              <a:rPr lang="en-GB" dirty="0" smtClean="0"/>
              <a:t>Avenue Louise 326, </a:t>
            </a:r>
            <a:r>
              <a:rPr lang="en-GB" dirty="0" err="1" smtClean="0"/>
              <a:t>bte</a:t>
            </a:r>
            <a:r>
              <a:rPr lang="en-GB" dirty="0" smtClean="0"/>
              <a:t> 10</a:t>
            </a:r>
          </a:p>
          <a:p>
            <a:r>
              <a:rPr lang="en-GB" dirty="0" smtClean="0"/>
              <a:t>B-1050 Brussels, Belgium</a:t>
            </a:r>
          </a:p>
          <a:p>
            <a:r>
              <a:rPr lang="en-GB" dirty="0" smtClean="0"/>
              <a:t>T  + 32 2 788 78 00</a:t>
            </a:r>
          </a:p>
          <a:p>
            <a:r>
              <a:rPr lang="en-GB" dirty="0" smtClean="0"/>
              <a:t>W  www.gs1.org</a:t>
            </a:r>
          </a:p>
        </p:txBody>
      </p:sp>
      <p:sp>
        <p:nvSpPr>
          <p:cNvPr id="4" name="Title 3"/>
          <p:cNvSpPr>
            <a:spLocks noGrp="1"/>
          </p:cNvSpPr>
          <p:nvPr>
            <p:ph type="title"/>
          </p:nvPr>
        </p:nvSpPr>
        <p:spPr/>
        <p:txBody>
          <a:bodyPr/>
          <a:lstStyle/>
          <a:p>
            <a:r>
              <a:rPr lang="en-GB" dirty="0" smtClean="0"/>
              <a:t>Contact Details</a:t>
            </a:r>
            <a:endParaRPr lang="en-GB" dirty="0"/>
          </a:p>
        </p:txBody>
      </p:sp>
    </p:spTree>
    <p:extLst>
      <p:ext uri="{BB962C8B-B14F-4D97-AF65-F5344CB8AC3E}">
        <p14:creationId xmlns:p14="http://schemas.microsoft.com/office/powerpoint/2010/main" val="16010875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1731" y="384392"/>
            <a:ext cx="7232526" cy="935998"/>
          </a:xfrm>
        </p:spPr>
        <p:txBody>
          <a:bodyPr/>
          <a:lstStyle/>
          <a:p>
            <a:r>
              <a:rPr lang="en-GB" dirty="0" smtClean="0"/>
              <a:t>Vision/Mission:  </a:t>
            </a:r>
            <a:br>
              <a:rPr lang="en-GB" dirty="0" smtClean="0"/>
            </a:br>
            <a:r>
              <a:rPr lang="en-GB" sz="2400" dirty="0" smtClean="0"/>
              <a:t>Our Winning Aspiration</a:t>
            </a:r>
            <a:endParaRPr lang="en-GB" sz="2400" dirty="0"/>
          </a:p>
        </p:txBody>
      </p:sp>
      <p:sp>
        <p:nvSpPr>
          <p:cNvPr id="3" name="Content Placeholder 2"/>
          <p:cNvSpPr>
            <a:spLocks noGrp="1"/>
          </p:cNvSpPr>
          <p:nvPr>
            <p:ph idx="1"/>
          </p:nvPr>
        </p:nvSpPr>
        <p:spPr>
          <a:xfrm>
            <a:off x="465142" y="1915297"/>
            <a:ext cx="8559115" cy="4072158"/>
          </a:xfrm>
        </p:spPr>
        <p:txBody>
          <a:bodyPr/>
          <a:lstStyle/>
          <a:p>
            <a:pPr marL="0" indent="0">
              <a:buNone/>
            </a:pPr>
            <a:r>
              <a:rPr lang="en-GB" sz="2800" b="1" dirty="0" smtClean="0"/>
              <a:t>Make the GS1 System as important in the digital world as it is today across traditional supply chains</a:t>
            </a:r>
          </a:p>
          <a:p>
            <a:pPr marL="0" indent="0">
              <a:buNone/>
            </a:pPr>
            <a:endParaRPr lang="en-US" b="1" dirty="0" smtClean="0">
              <a:solidFill>
                <a:schemeClr val="tx1"/>
              </a:solidFill>
            </a:endParaRPr>
          </a:p>
          <a:p>
            <a:pPr marL="528638"/>
            <a:r>
              <a:rPr lang="en-US" dirty="0" smtClean="0">
                <a:solidFill>
                  <a:schemeClr val="tx1"/>
                </a:solidFill>
              </a:rPr>
              <a:t>Empower </a:t>
            </a:r>
            <a:r>
              <a:rPr lang="en-US" dirty="0">
                <a:solidFill>
                  <a:schemeClr val="tx1"/>
                </a:solidFill>
              </a:rPr>
              <a:t>industry to more efficiently connect with consumers across physical and digital </a:t>
            </a:r>
            <a:r>
              <a:rPr lang="en-US" dirty="0" smtClean="0">
                <a:solidFill>
                  <a:schemeClr val="tx1"/>
                </a:solidFill>
              </a:rPr>
              <a:t>paths </a:t>
            </a:r>
            <a:r>
              <a:rPr lang="en-US" dirty="0">
                <a:solidFill>
                  <a:schemeClr val="tx1"/>
                </a:solidFill>
              </a:rPr>
              <a:t>to purchase </a:t>
            </a:r>
            <a:endParaRPr lang="en-US" dirty="0" smtClean="0">
              <a:solidFill>
                <a:schemeClr val="tx1"/>
              </a:solidFill>
            </a:endParaRPr>
          </a:p>
          <a:p>
            <a:pPr marL="528638"/>
            <a:r>
              <a:rPr lang="en-US" dirty="0" smtClean="0">
                <a:solidFill>
                  <a:schemeClr val="tx1"/>
                </a:solidFill>
              </a:rPr>
              <a:t>Expand GS1 standards to </a:t>
            </a:r>
            <a:r>
              <a:rPr lang="en-US" dirty="0"/>
              <a:t>enable the trusted identification, classification, description, relationship, and sharing of data about </a:t>
            </a:r>
            <a:r>
              <a:rPr lang="en-US" dirty="0" smtClean="0"/>
              <a:t>things in the digital world</a:t>
            </a:r>
            <a:endParaRPr lang="en-US" sz="2000" dirty="0">
              <a:solidFill>
                <a:schemeClr val="tx1"/>
              </a:solidFill>
            </a:endParaRPr>
          </a:p>
          <a:p>
            <a:pPr marL="0" indent="0">
              <a:buNone/>
            </a:pPr>
            <a:endParaRPr lang="en-GB" dirty="0"/>
          </a:p>
        </p:txBody>
      </p:sp>
      <p:sp>
        <p:nvSpPr>
          <p:cNvPr id="4" name="Slide Number Placeholder 3"/>
          <p:cNvSpPr>
            <a:spLocks noGrp="1"/>
          </p:cNvSpPr>
          <p:nvPr>
            <p:ph type="sldNum" sz="quarter" idx="10"/>
          </p:nvPr>
        </p:nvSpPr>
        <p:spPr/>
        <p:txBody>
          <a:bodyPr/>
          <a:lstStyle/>
          <a:p>
            <a:pPr>
              <a:defRPr/>
            </a:pPr>
            <a:fld id="{0B02F406-A951-4782-A125-F0F9A54F00BD}" type="slidenum">
              <a:rPr lang="en-US" smtClean="0"/>
              <a:pPr>
                <a:defRPr/>
              </a:pPr>
              <a:t>12</a:t>
            </a:fld>
            <a:endParaRPr lang="en-US" dirty="0"/>
          </a:p>
        </p:txBody>
      </p:sp>
    </p:spTree>
    <p:extLst>
      <p:ext uri="{BB962C8B-B14F-4D97-AF65-F5344CB8AC3E}">
        <p14:creationId xmlns:p14="http://schemas.microsoft.com/office/powerpoint/2010/main" val="25281735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58950" y="1403139"/>
            <a:ext cx="7715187" cy="5108020"/>
            <a:chOff x="1804152" y="858441"/>
            <a:chExt cx="5586202" cy="3700859"/>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4152" y="858441"/>
              <a:ext cx="5586202" cy="3700859"/>
            </a:xfrm>
            <a:prstGeom prst="rect">
              <a:avLst/>
            </a:prstGeom>
          </p:spPr>
        </p:pic>
        <p:sp>
          <p:nvSpPr>
            <p:cNvPr id="7" name="Rectangle 6"/>
            <p:cNvSpPr/>
            <p:nvPr/>
          </p:nvSpPr>
          <p:spPr bwMode="auto">
            <a:xfrm>
              <a:off x="3760729" y="983152"/>
              <a:ext cx="1457539" cy="165004"/>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en-US" dirty="0">
                <a:solidFill>
                  <a:srgbClr val="002960"/>
                </a:solidFill>
              </a:endParaRPr>
            </a:p>
          </p:txBody>
        </p:sp>
        <p:sp>
          <p:nvSpPr>
            <p:cNvPr id="4" name="TextBox 3"/>
            <p:cNvSpPr txBox="1"/>
            <p:nvPr/>
          </p:nvSpPr>
          <p:spPr>
            <a:xfrm>
              <a:off x="3760729" y="913442"/>
              <a:ext cx="1723549" cy="369332"/>
            </a:xfrm>
            <a:prstGeom prst="rect">
              <a:avLst/>
            </a:prstGeom>
            <a:noFill/>
          </p:spPr>
          <p:txBody>
            <a:bodyPr wrap="none" rtlCol="0">
              <a:spAutoFit/>
            </a:bodyPr>
            <a:lstStyle/>
            <a:p>
              <a:r>
                <a:rPr lang="en-US" dirty="0">
                  <a:solidFill>
                    <a:srgbClr val="000000"/>
                  </a:solidFill>
                </a:rPr>
                <a:t>614141999996</a:t>
              </a:r>
            </a:p>
          </p:txBody>
        </p:sp>
      </p:grpSp>
      <p:sp>
        <p:nvSpPr>
          <p:cNvPr id="5" name="Title 4"/>
          <p:cNvSpPr>
            <a:spLocks noGrp="1"/>
          </p:cNvSpPr>
          <p:nvPr>
            <p:ph type="title"/>
          </p:nvPr>
        </p:nvSpPr>
        <p:spPr>
          <a:xfrm>
            <a:off x="1697554" y="404664"/>
            <a:ext cx="7535916" cy="756745"/>
          </a:xfrm>
        </p:spPr>
        <p:txBody>
          <a:bodyPr/>
          <a:lstStyle/>
          <a:p>
            <a:r>
              <a:rPr lang="en-US" sz="2800" b="1" dirty="0" smtClean="0">
                <a:solidFill>
                  <a:schemeClr val="accent2"/>
                </a:solidFill>
              </a:rPr>
              <a:t>GS1 Digital</a:t>
            </a:r>
            <a:r>
              <a:rPr lang="en-US" sz="2800" dirty="0">
                <a:solidFill>
                  <a:schemeClr val="accent2"/>
                </a:solidFill>
              </a:rPr>
              <a:t>:</a:t>
            </a:r>
            <a:r>
              <a:rPr lang="en-US" sz="2800" dirty="0" smtClean="0">
                <a:solidFill>
                  <a:schemeClr val="accent2"/>
                </a:solidFill>
              </a:rPr>
              <a:t>  Empowering Omni-channel </a:t>
            </a:r>
            <a:endParaRPr lang="en-US" sz="2800" b="1" dirty="0">
              <a:solidFill>
                <a:schemeClr val="accent2"/>
              </a:solidFill>
            </a:endParaRPr>
          </a:p>
        </p:txBody>
      </p:sp>
    </p:spTree>
    <p:extLst>
      <p:ext uri="{BB962C8B-B14F-4D97-AF65-F5344CB8AC3E}">
        <p14:creationId xmlns:p14="http://schemas.microsoft.com/office/powerpoint/2010/main" val="9346261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0292" y="1495841"/>
            <a:ext cx="8486357" cy="4496311"/>
          </a:xfrm>
        </p:spPr>
        <p:txBody>
          <a:bodyPr>
            <a:normAutofit/>
          </a:bodyPr>
          <a:lstStyle/>
          <a:p>
            <a:pPr marL="0" indent="0">
              <a:buNone/>
            </a:pPr>
            <a:r>
              <a:rPr lang="en-US" b="1" dirty="0" smtClean="0">
                <a:solidFill>
                  <a:schemeClr val="tx1"/>
                </a:solidFill>
              </a:rPr>
              <a:t>Omni-channel …</a:t>
            </a:r>
          </a:p>
          <a:p>
            <a:r>
              <a:rPr lang="en-US" dirty="0" smtClean="0">
                <a:solidFill>
                  <a:schemeClr val="tx1"/>
                </a:solidFill>
              </a:rPr>
              <a:t>.. is a </a:t>
            </a:r>
            <a:r>
              <a:rPr lang="en-US" b="1" dirty="0" smtClean="0">
                <a:solidFill>
                  <a:srgbClr val="F26334"/>
                </a:solidFill>
              </a:rPr>
              <a:t>disruptive</a:t>
            </a:r>
            <a:r>
              <a:rPr lang="en-US" dirty="0" smtClean="0">
                <a:solidFill>
                  <a:srgbClr val="F26334"/>
                </a:solidFill>
              </a:rPr>
              <a:t> </a:t>
            </a:r>
            <a:r>
              <a:rPr lang="en-US" dirty="0" smtClean="0">
                <a:solidFill>
                  <a:schemeClr val="tx1"/>
                </a:solidFill>
              </a:rPr>
              <a:t>evolution in our core sector of retail</a:t>
            </a:r>
            <a:r>
              <a:rPr lang="en-US" dirty="0" smtClean="0">
                <a:solidFill>
                  <a:srgbClr val="F26334"/>
                </a:solidFill>
              </a:rPr>
              <a:t> </a:t>
            </a:r>
            <a:endParaRPr lang="en-US" sz="2000" dirty="0" smtClean="0">
              <a:solidFill>
                <a:srgbClr val="F26334"/>
              </a:solidFill>
            </a:endParaRPr>
          </a:p>
          <a:p>
            <a:endParaRPr lang="en-US" dirty="0" smtClean="0">
              <a:solidFill>
                <a:schemeClr val="tx1"/>
              </a:solidFill>
            </a:endParaRPr>
          </a:p>
          <a:p>
            <a:r>
              <a:rPr lang="en-US" dirty="0" smtClean="0">
                <a:solidFill>
                  <a:schemeClr val="tx1"/>
                </a:solidFill>
              </a:rPr>
              <a:t>.. about </a:t>
            </a:r>
            <a:r>
              <a:rPr lang="en-US" b="1" dirty="0" smtClean="0">
                <a:solidFill>
                  <a:srgbClr val="F26334"/>
                </a:solidFill>
              </a:rPr>
              <a:t>connecting</a:t>
            </a:r>
            <a:r>
              <a:rPr lang="en-US" dirty="0" smtClean="0">
                <a:solidFill>
                  <a:srgbClr val="F26334"/>
                </a:solidFill>
              </a:rPr>
              <a:t> </a:t>
            </a:r>
            <a:r>
              <a:rPr lang="en-US" dirty="0" smtClean="0">
                <a:solidFill>
                  <a:schemeClr val="tx1"/>
                </a:solidFill>
              </a:rPr>
              <a:t>all aspects of a company’s </a:t>
            </a:r>
            <a:r>
              <a:rPr lang="en-US" b="1" dirty="0" smtClean="0">
                <a:solidFill>
                  <a:schemeClr val="accent2"/>
                </a:solidFill>
              </a:rPr>
              <a:t>business</a:t>
            </a:r>
            <a:r>
              <a:rPr lang="en-US" dirty="0" smtClean="0">
                <a:solidFill>
                  <a:schemeClr val="accent2"/>
                </a:solidFill>
              </a:rPr>
              <a:t> </a:t>
            </a:r>
            <a:r>
              <a:rPr lang="en-US" b="1" dirty="0" smtClean="0">
                <a:solidFill>
                  <a:srgbClr val="F26334"/>
                </a:solidFill>
              </a:rPr>
              <a:t>processes </a:t>
            </a:r>
            <a:r>
              <a:rPr lang="en-US" dirty="0" smtClean="0">
                <a:solidFill>
                  <a:schemeClr val="tx1"/>
                </a:solidFill>
              </a:rPr>
              <a:t>with a constant focus on a </a:t>
            </a:r>
            <a:r>
              <a:rPr lang="en-US" b="1" dirty="0" smtClean="0">
                <a:solidFill>
                  <a:schemeClr val="accent2"/>
                </a:solidFill>
              </a:rPr>
              <a:t>seamless</a:t>
            </a:r>
            <a:r>
              <a:rPr lang="en-US" dirty="0" smtClean="0">
                <a:solidFill>
                  <a:schemeClr val="tx1"/>
                </a:solidFill>
              </a:rPr>
              <a:t> </a:t>
            </a:r>
            <a:r>
              <a:rPr lang="en-US" b="1" dirty="0" smtClean="0">
                <a:solidFill>
                  <a:srgbClr val="FF0000"/>
                </a:solidFill>
              </a:rPr>
              <a:t>consumer</a:t>
            </a:r>
            <a:r>
              <a:rPr lang="en-US" dirty="0" smtClean="0">
                <a:solidFill>
                  <a:schemeClr val="tx1"/>
                </a:solidFill>
              </a:rPr>
              <a:t> </a:t>
            </a:r>
            <a:r>
              <a:rPr lang="en-US" b="1" dirty="0" smtClean="0">
                <a:solidFill>
                  <a:schemeClr val="accent2"/>
                </a:solidFill>
              </a:rPr>
              <a:t>experience</a:t>
            </a:r>
          </a:p>
          <a:p>
            <a:endParaRPr lang="en-US" dirty="0" smtClean="0">
              <a:solidFill>
                <a:schemeClr val="tx1"/>
              </a:solidFill>
            </a:endParaRPr>
          </a:p>
          <a:p>
            <a:r>
              <a:rPr lang="en-US" dirty="0" smtClean="0">
                <a:solidFill>
                  <a:schemeClr val="tx1"/>
                </a:solidFill>
              </a:rPr>
              <a:t>.. requires an (natural) extension of GS1 standards to empower </a:t>
            </a:r>
            <a:r>
              <a:rPr lang="en-US" b="1" dirty="0" smtClean="0">
                <a:solidFill>
                  <a:srgbClr val="F26334"/>
                </a:solidFill>
              </a:rPr>
              <a:t>supply-side</a:t>
            </a:r>
            <a:r>
              <a:rPr lang="en-US" dirty="0" smtClean="0">
                <a:solidFill>
                  <a:srgbClr val="F26334"/>
                </a:solidFill>
              </a:rPr>
              <a:t> </a:t>
            </a:r>
            <a:r>
              <a:rPr lang="en-US" dirty="0" smtClean="0">
                <a:solidFill>
                  <a:schemeClr val="tx1"/>
                </a:solidFill>
              </a:rPr>
              <a:t>and</a:t>
            </a:r>
            <a:r>
              <a:rPr lang="en-US" dirty="0" smtClean="0">
                <a:solidFill>
                  <a:srgbClr val="F26334"/>
                </a:solidFill>
              </a:rPr>
              <a:t> </a:t>
            </a:r>
            <a:r>
              <a:rPr lang="en-US" b="1" dirty="0" smtClean="0">
                <a:solidFill>
                  <a:srgbClr val="F26334"/>
                </a:solidFill>
              </a:rPr>
              <a:t>demand-side</a:t>
            </a:r>
            <a:r>
              <a:rPr lang="en-US" dirty="0" smtClean="0">
                <a:solidFill>
                  <a:srgbClr val="F26334"/>
                </a:solidFill>
              </a:rPr>
              <a:t> </a:t>
            </a:r>
            <a:r>
              <a:rPr lang="en-US" dirty="0" smtClean="0">
                <a:solidFill>
                  <a:schemeClr val="tx1"/>
                </a:solidFill>
              </a:rPr>
              <a:t>business </a:t>
            </a:r>
            <a:r>
              <a:rPr lang="en-US" b="1" dirty="0" smtClean="0">
                <a:solidFill>
                  <a:schemeClr val="accent2"/>
                </a:solidFill>
              </a:rPr>
              <a:t>processes </a:t>
            </a:r>
            <a:r>
              <a:rPr lang="en-US" dirty="0" smtClean="0">
                <a:solidFill>
                  <a:schemeClr val="tx1"/>
                </a:solidFill>
              </a:rPr>
              <a:t>(plus some new standards)</a:t>
            </a:r>
            <a:endParaRPr lang="en-US" dirty="0">
              <a:solidFill>
                <a:schemeClr val="tx1"/>
              </a:solidFill>
            </a:endParaRPr>
          </a:p>
        </p:txBody>
      </p:sp>
      <p:sp>
        <p:nvSpPr>
          <p:cNvPr id="4" name="Slide Number Placeholder 3"/>
          <p:cNvSpPr>
            <a:spLocks noGrp="1"/>
          </p:cNvSpPr>
          <p:nvPr>
            <p:ph type="sldNum" sz="quarter" idx="10"/>
          </p:nvPr>
        </p:nvSpPr>
        <p:spPr/>
        <p:txBody>
          <a:bodyPr/>
          <a:lstStyle/>
          <a:p>
            <a:pPr>
              <a:defRPr/>
            </a:pPr>
            <a:fld id="{0B02F406-A951-4782-A125-F0F9A54F00BD}" type="slidenum">
              <a:rPr lang="en-US" smtClean="0">
                <a:solidFill>
                  <a:srgbClr val="002C6C"/>
                </a:solidFill>
              </a:rPr>
              <a:pPr>
                <a:defRPr/>
              </a:pPr>
              <a:t>14</a:t>
            </a:fld>
            <a:endParaRPr lang="en-US" dirty="0">
              <a:solidFill>
                <a:srgbClr val="002C6C"/>
              </a:solidFill>
            </a:endParaRPr>
          </a:p>
        </p:txBody>
      </p:sp>
      <p:sp>
        <p:nvSpPr>
          <p:cNvPr id="5" name="Title 4"/>
          <p:cNvSpPr>
            <a:spLocks noGrp="1"/>
          </p:cNvSpPr>
          <p:nvPr>
            <p:ph type="title"/>
          </p:nvPr>
        </p:nvSpPr>
        <p:spPr>
          <a:xfrm>
            <a:off x="1676399" y="365342"/>
            <a:ext cx="7141745" cy="935998"/>
          </a:xfrm>
        </p:spPr>
        <p:txBody>
          <a:bodyPr/>
          <a:lstStyle/>
          <a:p>
            <a:r>
              <a:rPr lang="en-US" sz="2800" dirty="0"/>
              <a:t>Why an </a:t>
            </a:r>
            <a:r>
              <a:rPr lang="en-US" sz="2800" dirty="0" err="1"/>
              <a:t>omni</a:t>
            </a:r>
            <a:r>
              <a:rPr lang="en-US" sz="2800" dirty="0"/>
              <a:t>-channel perspective?</a:t>
            </a:r>
            <a:endParaRPr lang="en-GB" sz="2800" dirty="0"/>
          </a:p>
        </p:txBody>
      </p:sp>
      <p:sp>
        <p:nvSpPr>
          <p:cNvPr id="6" name="TextBox 5"/>
          <p:cNvSpPr txBox="1"/>
          <p:nvPr/>
        </p:nvSpPr>
        <p:spPr>
          <a:xfrm>
            <a:off x="1220882" y="6230034"/>
            <a:ext cx="6466166" cy="584775"/>
          </a:xfrm>
          <a:prstGeom prst="rect">
            <a:avLst/>
          </a:prstGeom>
          <a:noFill/>
        </p:spPr>
        <p:txBody>
          <a:bodyPr wrap="square" rtlCol="0">
            <a:spAutoFit/>
          </a:bodyPr>
          <a:lstStyle/>
          <a:p>
            <a:pPr algn="ctr"/>
            <a:r>
              <a:rPr lang="en-US" sz="1600" i="1" dirty="0" smtClean="0">
                <a:solidFill>
                  <a:schemeClr val="tx1"/>
                </a:solidFill>
              </a:rPr>
              <a:t>See the </a:t>
            </a:r>
            <a:r>
              <a:rPr lang="en-US" sz="1600" i="1" smtClean="0">
                <a:solidFill>
                  <a:schemeClr val="tx1"/>
                </a:solidFill>
              </a:rPr>
              <a:t>separate Backgrounder </a:t>
            </a:r>
            <a:r>
              <a:rPr lang="en-US" sz="1600" i="1" dirty="0" smtClean="0">
                <a:solidFill>
                  <a:schemeClr val="tx1"/>
                </a:solidFill>
              </a:rPr>
              <a:t>for a more in-depth explanation of our choice of an initial retail omni-channel focus</a:t>
            </a:r>
            <a:endParaRPr lang="en-GB" sz="1600" i="1" dirty="0">
              <a:solidFill>
                <a:schemeClr val="tx1"/>
              </a:solidFill>
            </a:endParaRPr>
          </a:p>
        </p:txBody>
      </p:sp>
    </p:spTree>
    <p:extLst>
      <p:ext uri="{BB962C8B-B14F-4D97-AF65-F5344CB8AC3E}">
        <p14:creationId xmlns:p14="http://schemas.microsoft.com/office/powerpoint/2010/main" val="15476013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9749" y="384392"/>
            <a:ext cx="7190559" cy="935998"/>
          </a:xfrm>
        </p:spPr>
        <p:txBody>
          <a:bodyPr/>
          <a:lstStyle/>
          <a:p>
            <a:r>
              <a:rPr lang="en-US" sz="2800" dirty="0" smtClean="0"/>
              <a:t>Areas of Potential Involvement? *</a:t>
            </a:r>
            <a:endParaRPr lang="en-GB" sz="2800" dirty="0"/>
          </a:p>
        </p:txBody>
      </p:sp>
      <p:sp>
        <p:nvSpPr>
          <p:cNvPr id="4" name="Slide Number Placeholder 3"/>
          <p:cNvSpPr>
            <a:spLocks noGrp="1"/>
          </p:cNvSpPr>
          <p:nvPr>
            <p:ph type="sldNum" sz="quarter" idx="10"/>
          </p:nvPr>
        </p:nvSpPr>
        <p:spPr/>
        <p:txBody>
          <a:bodyPr/>
          <a:lstStyle/>
          <a:p>
            <a:pPr>
              <a:defRPr/>
            </a:pPr>
            <a:fld id="{0B02F406-A951-4782-A125-F0F9A54F00BD}" type="slidenum">
              <a:rPr lang="en-US" smtClean="0">
                <a:solidFill>
                  <a:srgbClr val="002C6C"/>
                </a:solidFill>
              </a:rPr>
              <a:pPr>
                <a:defRPr/>
              </a:pPr>
              <a:t>15</a:t>
            </a:fld>
            <a:endParaRPr lang="en-US" dirty="0">
              <a:solidFill>
                <a:srgbClr val="002C6C"/>
              </a:solidFill>
            </a:endParaRPr>
          </a:p>
        </p:txBody>
      </p:sp>
      <p:sp>
        <p:nvSpPr>
          <p:cNvPr id="6" name="Content Placeholder 5"/>
          <p:cNvSpPr>
            <a:spLocks noGrp="1"/>
          </p:cNvSpPr>
          <p:nvPr>
            <p:ph idx="1"/>
          </p:nvPr>
        </p:nvSpPr>
        <p:spPr>
          <a:xfrm>
            <a:off x="400050" y="1548990"/>
            <a:ext cx="3674724" cy="4737510"/>
          </a:xfrm>
        </p:spPr>
        <p:txBody>
          <a:bodyPr>
            <a:noAutofit/>
          </a:bodyPr>
          <a:lstStyle/>
          <a:p>
            <a:pPr marL="0" indent="0" fontAlgn="ctr">
              <a:buNone/>
            </a:pPr>
            <a:r>
              <a:rPr lang="en-US" sz="2000" b="1" kern="1200" dirty="0" smtClean="0">
                <a:solidFill>
                  <a:schemeClr val="tx1"/>
                </a:solidFill>
                <a:latin typeface="Arial" charset="0"/>
              </a:rPr>
              <a:t>Enabling Technologies in GS1 Digital</a:t>
            </a:r>
          </a:p>
          <a:p>
            <a:pPr marL="571500" lvl="1" indent="-171450" fontAlgn="ctr">
              <a:buFont typeface="Arial" panose="020B0604020202020204" pitchFamily="34" charset="0"/>
              <a:buChar char="•"/>
            </a:pPr>
            <a:r>
              <a:rPr lang="en-US" sz="1800" b="1" kern="1200" dirty="0" smtClean="0">
                <a:solidFill>
                  <a:srgbClr val="F26334"/>
                </a:solidFill>
                <a:latin typeface="Arial" charset="0"/>
              </a:rPr>
              <a:t>GTIN</a:t>
            </a:r>
            <a:r>
              <a:rPr lang="en-US" sz="1800" b="1" kern="1200" dirty="0">
                <a:solidFill>
                  <a:srgbClr val="F26334"/>
                </a:solidFill>
                <a:latin typeface="Arial" charset="0"/>
              </a:rPr>
              <a:t>+ on the </a:t>
            </a:r>
            <a:r>
              <a:rPr lang="en-US" sz="1800" b="1" kern="1200" dirty="0" smtClean="0">
                <a:solidFill>
                  <a:srgbClr val="F26334"/>
                </a:solidFill>
                <a:latin typeface="Arial" charset="0"/>
              </a:rPr>
              <a:t>Web</a:t>
            </a:r>
          </a:p>
          <a:p>
            <a:pPr marL="571500" lvl="1" indent="-171450" fontAlgn="ctr">
              <a:buFont typeface="Arial" panose="020B0604020202020204" pitchFamily="34" charset="0"/>
              <a:buChar char="•"/>
            </a:pPr>
            <a:r>
              <a:rPr lang="en-US" sz="1800" i="1" kern="1200" dirty="0" smtClean="0">
                <a:solidFill>
                  <a:srgbClr val="F26334"/>
                </a:solidFill>
                <a:latin typeface="Arial" charset="0"/>
              </a:rPr>
              <a:t>Digital Media</a:t>
            </a:r>
            <a:endParaRPr lang="en-GB" sz="1800" i="1" dirty="0">
              <a:solidFill>
                <a:srgbClr val="F26334"/>
              </a:solidFill>
            </a:endParaRPr>
          </a:p>
          <a:p>
            <a:pPr marL="571500" lvl="1" indent="-171450" fontAlgn="ctr">
              <a:buFont typeface="Arial" panose="020B0604020202020204" pitchFamily="34" charset="0"/>
              <a:buChar char="•"/>
            </a:pPr>
            <a:r>
              <a:rPr lang="en-US" sz="1800" kern="1200" dirty="0" smtClean="0">
                <a:solidFill>
                  <a:schemeClr val="tx1"/>
                </a:solidFill>
                <a:latin typeface="Arial" charset="0"/>
              </a:rPr>
              <a:t>Web Data Authenticity</a:t>
            </a:r>
            <a:endParaRPr lang="en-US" sz="1800" kern="1200" dirty="0">
              <a:solidFill>
                <a:schemeClr val="tx1"/>
              </a:solidFill>
              <a:latin typeface="Arial" charset="0"/>
            </a:endParaRPr>
          </a:p>
          <a:p>
            <a:pPr marL="571500" lvl="1" indent="-171450" fontAlgn="ctr">
              <a:buFont typeface="Arial" panose="020B0604020202020204" pitchFamily="34" charset="0"/>
              <a:buChar char="•"/>
            </a:pPr>
            <a:r>
              <a:rPr lang="en-US" sz="1800" kern="1200" dirty="0" smtClean="0">
                <a:solidFill>
                  <a:schemeClr val="tx1"/>
                </a:solidFill>
                <a:latin typeface="Arial" charset="0"/>
              </a:rPr>
              <a:t>Category hierarchy</a:t>
            </a:r>
          </a:p>
          <a:p>
            <a:pPr marL="571500" lvl="1" indent="-171450" fontAlgn="ctr">
              <a:buFont typeface="Arial" panose="020B0604020202020204" pitchFamily="34" charset="0"/>
              <a:buChar char="•"/>
            </a:pPr>
            <a:r>
              <a:rPr lang="en-US" sz="1800" kern="1200" dirty="0">
                <a:solidFill>
                  <a:schemeClr val="tx1"/>
                </a:solidFill>
                <a:latin typeface="Arial" charset="0"/>
              </a:rPr>
              <a:t>Mobile </a:t>
            </a:r>
            <a:r>
              <a:rPr lang="en-US" sz="1800" kern="1200" dirty="0" smtClean="0">
                <a:solidFill>
                  <a:schemeClr val="tx1"/>
                </a:solidFill>
                <a:latin typeface="Arial" charset="0"/>
              </a:rPr>
              <a:t>ID</a:t>
            </a:r>
          </a:p>
          <a:p>
            <a:pPr marL="571500" lvl="1" indent="-171450" fontAlgn="ctr">
              <a:buFont typeface="Arial" panose="020B0604020202020204" pitchFamily="34" charset="0"/>
              <a:buChar char="•"/>
            </a:pPr>
            <a:endParaRPr lang="en-US" sz="1700" kern="1200" dirty="0">
              <a:solidFill>
                <a:schemeClr val="tx1"/>
              </a:solidFill>
              <a:latin typeface="Arial" charset="0"/>
            </a:endParaRPr>
          </a:p>
          <a:p>
            <a:pPr marL="0" indent="0" fontAlgn="ctr">
              <a:buNone/>
            </a:pPr>
            <a:r>
              <a:rPr lang="en-US" sz="2000" b="1" kern="1200" dirty="0" smtClean="0">
                <a:solidFill>
                  <a:schemeClr val="tx1"/>
                </a:solidFill>
                <a:latin typeface="Arial" charset="0"/>
              </a:rPr>
              <a:t>Related Enabling Technologies</a:t>
            </a:r>
          </a:p>
          <a:p>
            <a:pPr marL="571500" lvl="1" indent="-171450" fontAlgn="ctr">
              <a:buFont typeface="Arial" panose="020B0604020202020204" pitchFamily="34" charset="0"/>
              <a:buChar char="•"/>
            </a:pPr>
            <a:r>
              <a:rPr lang="en-US" sz="1800" b="1" kern="1200" dirty="0" smtClean="0">
                <a:solidFill>
                  <a:srgbClr val="F26334"/>
                </a:solidFill>
                <a:latin typeface="Arial" charset="0"/>
              </a:rPr>
              <a:t>Next Generation Product Identification**</a:t>
            </a:r>
            <a:endParaRPr lang="en-US" sz="1800" b="1" kern="1200" dirty="0">
              <a:solidFill>
                <a:srgbClr val="F26334"/>
              </a:solidFill>
              <a:latin typeface="Arial" charset="0"/>
            </a:endParaRPr>
          </a:p>
          <a:p>
            <a:pPr marL="571500" lvl="1" indent="-171450" fontAlgn="ctr">
              <a:buFont typeface="Arial" panose="020B0604020202020204" pitchFamily="34" charset="0"/>
              <a:buChar char="•"/>
            </a:pPr>
            <a:r>
              <a:rPr lang="en-US" sz="1800" i="1" kern="1200" dirty="0" smtClean="0">
                <a:solidFill>
                  <a:srgbClr val="F26334"/>
                </a:solidFill>
                <a:latin typeface="Arial" charset="0"/>
              </a:rPr>
              <a:t>Allocation Rules**</a:t>
            </a:r>
            <a:endParaRPr lang="en-US" sz="1800" i="1" kern="1200" dirty="0">
              <a:solidFill>
                <a:srgbClr val="F26334"/>
              </a:solidFill>
              <a:latin typeface="Arial" charset="0"/>
            </a:endParaRPr>
          </a:p>
          <a:p>
            <a:pPr marL="571500" lvl="1" indent="-171450" fontAlgn="ctr">
              <a:buFont typeface="Arial" panose="020B0604020202020204" pitchFamily="34" charset="0"/>
              <a:buChar char="•"/>
            </a:pPr>
            <a:endParaRPr lang="en-US" sz="1700" kern="1200" dirty="0" smtClean="0">
              <a:solidFill>
                <a:schemeClr val="tx1"/>
              </a:solidFill>
              <a:latin typeface="Arial" charset="0"/>
            </a:endParaRPr>
          </a:p>
        </p:txBody>
      </p:sp>
      <p:sp>
        <p:nvSpPr>
          <p:cNvPr id="9" name="Content Placeholder 5"/>
          <p:cNvSpPr txBox="1">
            <a:spLocks/>
          </p:cNvSpPr>
          <p:nvPr/>
        </p:nvSpPr>
        <p:spPr>
          <a:xfrm>
            <a:off x="4074774" y="1482314"/>
            <a:ext cx="5221626" cy="5246960"/>
          </a:xfrm>
          <a:prstGeom prst="rect">
            <a:avLst/>
          </a:prstGeom>
        </p:spPr>
        <p:txBody>
          <a:bodyPr vert="horz" lIns="91440" tIns="45720" rIns="91440" bIns="45720" rtlCol="0">
            <a:normAutofit/>
          </a:bodyPr>
          <a:lstStyle>
            <a:lvl1pPr marL="342900" indent="-342900" algn="l" rtl="0" eaLnBrk="1" fontAlgn="base" hangingPunct="1">
              <a:spcBef>
                <a:spcPct val="20000"/>
              </a:spcBef>
              <a:spcAft>
                <a:spcPct val="0"/>
              </a:spcAft>
              <a:buClr>
                <a:srgbClr val="F26334"/>
              </a:buClr>
              <a:buFont typeface="Arial"/>
              <a:buChar char="•"/>
              <a:defRPr sz="2400">
                <a:solidFill>
                  <a:srgbClr val="002C6C"/>
                </a:solidFill>
                <a:latin typeface="+mn-lt"/>
                <a:ea typeface="ＭＳ Ｐゴシック" charset="0"/>
                <a:cs typeface="+mn-cs"/>
              </a:defRPr>
            </a:lvl1pPr>
            <a:lvl2pPr marL="742950" indent="-285750" algn="l" rtl="0" eaLnBrk="1" fontAlgn="base" hangingPunct="1">
              <a:spcBef>
                <a:spcPct val="20000"/>
              </a:spcBef>
              <a:spcAft>
                <a:spcPct val="0"/>
              </a:spcAft>
              <a:buClr>
                <a:srgbClr val="F26334"/>
              </a:buClr>
              <a:buChar char="•"/>
              <a:defRPr sz="2000">
                <a:solidFill>
                  <a:srgbClr val="002C6C"/>
                </a:solidFill>
                <a:latin typeface="+mn-lt"/>
                <a:ea typeface="ＭＳ Ｐゴシック" charset="0"/>
              </a:defRPr>
            </a:lvl2pPr>
            <a:lvl3pPr marL="1143000" indent="-228600" algn="l" rtl="0" eaLnBrk="1" fontAlgn="base" hangingPunct="1">
              <a:spcBef>
                <a:spcPct val="20000"/>
              </a:spcBef>
              <a:spcAft>
                <a:spcPct val="0"/>
              </a:spcAft>
              <a:buClr>
                <a:srgbClr val="F26334"/>
              </a:buClr>
              <a:buFont typeface="Arial" charset="0"/>
              <a:buChar char="–"/>
              <a:defRPr>
                <a:solidFill>
                  <a:srgbClr val="002C6C"/>
                </a:solidFill>
                <a:latin typeface="+mn-lt"/>
                <a:ea typeface="ＭＳ Ｐゴシック" charset="0"/>
              </a:defRPr>
            </a:lvl3pPr>
            <a:lvl4pPr marL="1600200" indent="-228600" algn="l" rtl="0" eaLnBrk="1" fontAlgn="base" hangingPunct="1">
              <a:spcBef>
                <a:spcPct val="20000"/>
              </a:spcBef>
              <a:spcAft>
                <a:spcPct val="0"/>
              </a:spcAft>
              <a:buClr>
                <a:srgbClr val="F26334"/>
              </a:buClr>
              <a:buChar char="–"/>
              <a:defRPr sz="1600">
                <a:solidFill>
                  <a:srgbClr val="002C6C"/>
                </a:solidFill>
                <a:latin typeface="+mn-lt"/>
                <a:ea typeface="ＭＳ Ｐゴシック" charset="0"/>
              </a:defRPr>
            </a:lvl4pPr>
            <a:lvl5pPr marL="2057400" indent="-228600" algn="l" rtl="0" eaLnBrk="1" fontAlgn="base" hangingPunct="1">
              <a:spcBef>
                <a:spcPct val="20000"/>
              </a:spcBef>
              <a:spcAft>
                <a:spcPct val="0"/>
              </a:spcAft>
              <a:buClr>
                <a:srgbClr val="F26334"/>
              </a:buClr>
              <a:buChar char="»"/>
              <a:defRPr sz="1600">
                <a:solidFill>
                  <a:srgbClr val="4C4C4C"/>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fontAlgn="ctr">
              <a:buFont typeface="Arial"/>
              <a:buNone/>
            </a:pPr>
            <a:r>
              <a:rPr lang="en-US" sz="2000" b="1" dirty="0" smtClean="0"/>
              <a:t>Application of GS1 System to address Business Needs</a:t>
            </a:r>
          </a:p>
          <a:p>
            <a:pPr marL="571500" lvl="1" indent="-171450" fontAlgn="ctr">
              <a:spcBef>
                <a:spcPts val="900"/>
              </a:spcBef>
              <a:buFont typeface="Arial" panose="020B0604020202020204" pitchFamily="34" charset="0"/>
              <a:buChar char="•"/>
            </a:pPr>
            <a:r>
              <a:rPr lang="en-US" sz="1800" b="1" dirty="0">
                <a:solidFill>
                  <a:srgbClr val="F26334"/>
                </a:solidFill>
              </a:rPr>
              <a:t>GS1 Source</a:t>
            </a:r>
          </a:p>
          <a:p>
            <a:pPr marL="571500" lvl="1" indent="-171450" fontAlgn="ctr">
              <a:spcBef>
                <a:spcPts val="900"/>
              </a:spcBef>
              <a:buFont typeface="Arial" panose="020B0604020202020204" pitchFamily="34" charset="0"/>
              <a:buChar char="•"/>
            </a:pPr>
            <a:r>
              <a:rPr lang="en-US" sz="1800" dirty="0" err="1"/>
              <a:t>ePayments</a:t>
            </a:r>
            <a:endParaRPr lang="en-US" sz="1800" dirty="0"/>
          </a:p>
          <a:p>
            <a:pPr marL="571500" lvl="1" indent="-171450" fontAlgn="ctr">
              <a:spcBef>
                <a:spcPts val="900"/>
              </a:spcBef>
              <a:buFont typeface="Arial" panose="020B0604020202020204" pitchFamily="34" charset="0"/>
              <a:buChar char="•"/>
            </a:pPr>
            <a:r>
              <a:rPr lang="en-US" sz="1800" dirty="0"/>
              <a:t>u</a:t>
            </a:r>
            <a:r>
              <a:rPr lang="en-US" sz="1800" dirty="0" smtClean="0"/>
              <a:t>pdated </a:t>
            </a:r>
            <a:r>
              <a:rPr lang="en-US" sz="1800" dirty="0" err="1" smtClean="0"/>
              <a:t>eCoupon</a:t>
            </a:r>
            <a:r>
              <a:rPr lang="en-US" sz="1800" dirty="0" smtClean="0"/>
              <a:t> </a:t>
            </a:r>
            <a:r>
              <a:rPr lang="en-US" sz="1800" dirty="0"/>
              <a:t>standard</a:t>
            </a:r>
            <a:endParaRPr lang="en-GB" sz="1800" dirty="0"/>
          </a:p>
          <a:p>
            <a:pPr marL="571500" lvl="1" indent="-171450" fontAlgn="ctr">
              <a:spcBef>
                <a:spcPts val="900"/>
              </a:spcBef>
              <a:buFont typeface="Arial" panose="020B0604020202020204" pitchFamily="34" charset="0"/>
              <a:buChar char="•"/>
            </a:pPr>
            <a:r>
              <a:rPr lang="en-US" sz="1800" dirty="0" err="1"/>
              <a:t>eReceipt</a:t>
            </a:r>
            <a:r>
              <a:rPr lang="en-US" sz="1800" dirty="0"/>
              <a:t> </a:t>
            </a:r>
            <a:r>
              <a:rPr lang="en-US" sz="1800" dirty="0" smtClean="0"/>
              <a:t>standard</a:t>
            </a:r>
          </a:p>
          <a:p>
            <a:pPr marL="571500" lvl="1" indent="-171450" fontAlgn="ctr">
              <a:spcBef>
                <a:spcPts val="900"/>
              </a:spcBef>
              <a:buFont typeface="Arial" panose="020B0604020202020204" pitchFamily="34" charset="0"/>
              <a:buChar char="•"/>
            </a:pPr>
            <a:r>
              <a:rPr lang="en-US" sz="1800" dirty="0" smtClean="0"/>
              <a:t>Store-based </a:t>
            </a:r>
            <a:r>
              <a:rPr lang="en-US" sz="1800" dirty="0"/>
              <a:t>e-fulfillment</a:t>
            </a:r>
          </a:p>
          <a:p>
            <a:pPr marL="571500" lvl="1" indent="-171450" fontAlgn="ctr">
              <a:spcBef>
                <a:spcPts val="900"/>
              </a:spcBef>
              <a:buFont typeface="Arial" panose="020B0604020202020204" pitchFamily="34" charset="0"/>
              <a:buChar char="•"/>
            </a:pPr>
            <a:r>
              <a:rPr lang="en-US" sz="1800" dirty="0"/>
              <a:t>Connection of Products to Social Media </a:t>
            </a:r>
            <a:r>
              <a:rPr lang="en-US" sz="1800" dirty="0" err="1"/>
              <a:t>Touchpoints</a:t>
            </a:r>
            <a:endParaRPr lang="en-US" sz="1800" dirty="0"/>
          </a:p>
          <a:p>
            <a:pPr marL="571500" lvl="1" indent="-171450" fontAlgn="ctr">
              <a:spcBef>
                <a:spcPts val="900"/>
              </a:spcBef>
              <a:buFont typeface="Arial" panose="020B0604020202020204" pitchFamily="34" charset="0"/>
              <a:buChar char="•"/>
            </a:pPr>
            <a:r>
              <a:rPr lang="en-US" sz="1800" dirty="0"/>
              <a:t>Inventory visibility</a:t>
            </a:r>
          </a:p>
          <a:p>
            <a:pPr marL="571500" lvl="1" indent="-171450" fontAlgn="ctr">
              <a:spcBef>
                <a:spcPts val="900"/>
              </a:spcBef>
              <a:buFont typeface="Arial" panose="020B0604020202020204" pitchFamily="34" charset="0"/>
              <a:buChar char="•"/>
            </a:pPr>
            <a:r>
              <a:rPr lang="en-US" sz="1800" dirty="0"/>
              <a:t>RFID inventory</a:t>
            </a:r>
          </a:p>
          <a:p>
            <a:pPr marL="571500" lvl="1" indent="-171450" fontAlgn="ctr">
              <a:spcBef>
                <a:spcPts val="900"/>
              </a:spcBef>
              <a:buFont typeface="Arial" panose="020B0604020202020204" pitchFamily="34" charset="0"/>
              <a:buChar char="•"/>
            </a:pPr>
            <a:r>
              <a:rPr lang="en-US" sz="1800" dirty="0"/>
              <a:t>Consumer </a:t>
            </a:r>
            <a:r>
              <a:rPr lang="en-US" sz="1800" dirty="0" smtClean="0"/>
              <a:t>Privacy</a:t>
            </a:r>
          </a:p>
          <a:p>
            <a:pPr marL="571500" lvl="1" indent="-171450" fontAlgn="ctr">
              <a:spcBef>
                <a:spcPts val="900"/>
              </a:spcBef>
              <a:buFont typeface="Arial" panose="020B0604020202020204" pitchFamily="34" charset="0"/>
              <a:buChar char="•"/>
            </a:pPr>
            <a:r>
              <a:rPr lang="en-US" sz="1800" dirty="0" smtClean="0"/>
              <a:t>Guidelines for use of GS1 System on the Web</a:t>
            </a:r>
            <a:endParaRPr lang="en-US" sz="1800" dirty="0"/>
          </a:p>
        </p:txBody>
      </p:sp>
      <p:sp>
        <p:nvSpPr>
          <p:cNvPr id="3" name="TextBox 2"/>
          <p:cNvSpPr txBox="1"/>
          <p:nvPr/>
        </p:nvSpPr>
        <p:spPr>
          <a:xfrm>
            <a:off x="4235055" y="6597744"/>
            <a:ext cx="3970959" cy="261610"/>
          </a:xfrm>
          <a:prstGeom prst="rect">
            <a:avLst/>
          </a:prstGeom>
          <a:noFill/>
        </p:spPr>
        <p:txBody>
          <a:bodyPr wrap="none" rtlCol="0">
            <a:spAutoFit/>
          </a:bodyPr>
          <a:lstStyle/>
          <a:p>
            <a:pPr fontAlgn="base">
              <a:spcBef>
                <a:spcPct val="20000"/>
              </a:spcBef>
              <a:spcAft>
                <a:spcPct val="0"/>
              </a:spcAft>
            </a:pPr>
            <a:r>
              <a:rPr lang="en-US" sz="1100" dirty="0" smtClean="0">
                <a:solidFill>
                  <a:srgbClr val="002C6C"/>
                </a:solidFill>
              </a:rPr>
              <a:t>*  Compiled from McKinsey, AC, MO’s, Digital Interest Group</a:t>
            </a:r>
            <a:endParaRPr lang="en-GB" sz="1100" dirty="0">
              <a:solidFill>
                <a:srgbClr val="002C6C"/>
              </a:solidFill>
            </a:endParaRPr>
          </a:p>
        </p:txBody>
      </p:sp>
      <p:sp>
        <p:nvSpPr>
          <p:cNvPr id="10" name="TextBox 9"/>
          <p:cNvSpPr txBox="1"/>
          <p:nvPr/>
        </p:nvSpPr>
        <p:spPr>
          <a:xfrm>
            <a:off x="1020741" y="6598506"/>
            <a:ext cx="2767104" cy="261610"/>
          </a:xfrm>
          <a:prstGeom prst="rect">
            <a:avLst/>
          </a:prstGeom>
          <a:noFill/>
        </p:spPr>
        <p:txBody>
          <a:bodyPr wrap="none" rtlCol="0">
            <a:spAutoFit/>
          </a:bodyPr>
          <a:lstStyle/>
          <a:p>
            <a:pPr fontAlgn="base">
              <a:spcBef>
                <a:spcPct val="20000"/>
              </a:spcBef>
              <a:spcAft>
                <a:spcPct val="0"/>
              </a:spcAft>
            </a:pPr>
            <a:r>
              <a:rPr lang="en-US" sz="1100" dirty="0" smtClean="0">
                <a:solidFill>
                  <a:srgbClr val="002C6C"/>
                </a:solidFill>
              </a:rPr>
              <a:t>**  Outside of GS1 Digital / a dependency</a:t>
            </a:r>
            <a:endParaRPr lang="en-GB" sz="1100" dirty="0">
              <a:solidFill>
                <a:srgbClr val="002C6C"/>
              </a:solidFill>
            </a:endParaRPr>
          </a:p>
        </p:txBody>
      </p:sp>
      <p:pic>
        <p:nvPicPr>
          <p:cNvPr id="11" name="Picture 44" descr="http://i739.photobucket.com/albums/xx38/articlestack/tutorial/Bar-code-edited.jpg"/>
          <p:cNvPicPr>
            <a:picLocks noChangeArrowheads="1"/>
          </p:cNvPicPr>
          <p:nvPr>
            <p:custDataLst>
              <p:tags r:id="rId1"/>
            </p:custDataLst>
          </p:nvPr>
        </p:nvPicPr>
        <p:blipFill>
          <a:blip r:embed="rId12" cstate="screen">
            <a:extLst>
              <a:ext uri="{28A0092B-C50C-407E-A947-70E740481C1C}">
                <a14:useLocalDpi xmlns:a14="http://schemas.microsoft.com/office/drawing/2010/main"/>
              </a:ext>
            </a:extLst>
          </a:blip>
          <a:srcRect/>
          <a:stretch>
            <a:fillRect/>
          </a:stretch>
        </p:blipFill>
        <p:spPr bwMode="auto">
          <a:xfrm>
            <a:off x="400050" y="2257761"/>
            <a:ext cx="397328" cy="19426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C:\Users\Steve.Bratt\AppData\Local\Microsoft\Windows\Temporary Internet Files\Content.IE5\0T7KN4RH\MP900438755[1].jp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483831" y="2589677"/>
            <a:ext cx="282431" cy="21203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C:\Users\Steve.Bratt\AppData\Local\Microsoft\Windows\Temporary Internet Files\Content.IE5\0T7KN4RH\MC900024297[1].wmf"/>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399298" y="2841388"/>
            <a:ext cx="366964" cy="33752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7" descr="https://encrypted-tbn1.gstatic.com/images?q=tbn:ANd9GcT-iu3TBh2NP5NbcEZxX-dqc-6Rz3RxzGzitsh1cw-TBHmPuPgk"/>
          <p:cNvPicPr>
            <a:picLocks noChangeAspect="1" noChangeArrowheads="1"/>
          </p:cNvPicPr>
          <p:nvPr>
            <p:custDataLst>
              <p:tags r:id="rId2"/>
            </p:custDataLst>
          </p:nvPr>
        </p:nvPicPr>
        <p:blipFill rotWithShape="1">
          <a:blip r:embed="rId15" cstate="screen">
            <a:extLst>
              <a:ext uri="{28A0092B-C50C-407E-A947-70E740481C1C}">
                <a14:useLocalDpi xmlns:a14="http://schemas.microsoft.com/office/drawing/2010/main"/>
              </a:ext>
            </a:extLst>
          </a:blip>
          <a:srcRect/>
          <a:stretch/>
        </p:blipFill>
        <p:spPr bwMode="auto">
          <a:xfrm>
            <a:off x="414489" y="3245604"/>
            <a:ext cx="368449" cy="3348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38" descr="http://www.couponaholic.net/wp-content/uploads/2011/12/cvs-extra-care-card.jpg"/>
          <p:cNvPicPr>
            <a:picLocks noChangeAspect="1" noChangeArrowheads="1"/>
          </p:cNvPicPr>
          <p:nvPr>
            <p:custDataLst>
              <p:tags r:id="rId3"/>
            </p:custDataLst>
          </p:nvPr>
        </p:nvPicPr>
        <p:blipFill rotWithShape="1">
          <a:blip r:embed="rId16" cstate="screen">
            <a:extLst>
              <a:ext uri="{28A0092B-C50C-407E-A947-70E740481C1C}">
                <a14:useLocalDpi xmlns:a14="http://schemas.microsoft.com/office/drawing/2010/main"/>
              </a:ext>
            </a:extLst>
          </a:blip>
          <a:srcRect/>
          <a:stretch/>
        </p:blipFill>
        <p:spPr bwMode="auto">
          <a:xfrm>
            <a:off x="475565" y="3671324"/>
            <a:ext cx="298962" cy="18089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9"/>
          <p:cNvPicPr>
            <a:picLocks noChangeAspect="1" noChangeArrowheads="1"/>
          </p:cNvPicPr>
          <p:nvPr/>
        </p:nvPicPr>
        <p:blipFill rotWithShape="1">
          <a:blip r:embed="rId17" cstate="email">
            <a:extLst>
              <a:ext uri="{28A0092B-C50C-407E-A947-70E740481C1C}">
                <a14:useLocalDpi xmlns:a14="http://schemas.microsoft.com/office/drawing/2010/main"/>
              </a:ext>
            </a:extLst>
          </a:blip>
          <a:srcRect t="-2881" b="-1"/>
          <a:stretch/>
        </p:blipFill>
        <p:spPr bwMode="auto">
          <a:xfrm rot="20071059">
            <a:off x="478140" y="5525670"/>
            <a:ext cx="293812" cy="212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14" descr="64, gnome, network, preferences, system icon"/>
          <p:cNvPicPr>
            <a:picLocks noChangeArrowheads="1"/>
          </p:cNvPicPr>
          <p:nvPr>
            <p:custDataLst>
              <p:tags r:id="rId4"/>
            </p:custDataLst>
          </p:nvPr>
        </p:nvPicPr>
        <p:blipFill>
          <a:blip r:embed="rId18" cstate="screen">
            <a:extLst>
              <a:ext uri="{28A0092B-C50C-407E-A947-70E740481C1C}">
                <a14:useLocalDpi xmlns:a14="http://schemas.microsoft.com/office/drawing/2010/main"/>
              </a:ext>
            </a:extLst>
          </a:blip>
          <a:srcRect/>
          <a:stretch>
            <a:fillRect/>
          </a:stretch>
        </p:blipFill>
        <p:spPr bwMode="gray">
          <a:xfrm>
            <a:off x="4158555" y="2263992"/>
            <a:ext cx="345459" cy="28554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30" descr="http://t1.gstatic.com/images?q=tbn:ANd9GcT8IErFbqjKjviJ2LgLk2_O9RZXTFjV8-AFV5FwNsCNM2Zpq8uX"/>
          <p:cNvPicPr>
            <a:picLocks noChangeAspect="1" noChangeArrowheads="1"/>
          </p:cNvPicPr>
          <p:nvPr>
            <p:custDataLst>
              <p:tags r:id="rId5"/>
            </p:custDataLst>
          </p:nvPr>
        </p:nvPicPr>
        <p:blipFill>
          <a:blip r:embed="rId19" cstate="screen">
            <a:extLst>
              <a:ext uri="{28A0092B-C50C-407E-A947-70E740481C1C}">
                <a14:useLocalDpi xmlns:a14="http://schemas.microsoft.com/office/drawing/2010/main"/>
              </a:ext>
            </a:extLst>
          </a:blip>
          <a:srcRect/>
          <a:stretch>
            <a:fillRect/>
          </a:stretch>
        </p:blipFill>
        <p:spPr bwMode="auto">
          <a:xfrm>
            <a:off x="4132569" y="2693073"/>
            <a:ext cx="371445" cy="16167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19"/>
          <p:cNvPicPr>
            <a:picLocks noChangeAspect="1" noChangeArrowheads="1"/>
          </p:cNvPicPr>
          <p:nvPr>
            <p:custDataLst>
              <p:tags r:id="rId6"/>
            </p:custDataLst>
          </p:nvPr>
        </p:nvPicPr>
        <p:blipFill rotWithShape="1">
          <a:blip r:embed="rId20" cstate="screen">
            <a:extLst>
              <a:ext uri="{28A0092B-C50C-407E-A947-70E740481C1C}">
                <a14:useLocalDpi xmlns:a14="http://schemas.microsoft.com/office/drawing/2010/main"/>
              </a:ext>
            </a:extLst>
          </a:blip>
          <a:srcRect/>
          <a:stretch/>
        </p:blipFill>
        <p:spPr bwMode="gray">
          <a:xfrm>
            <a:off x="4132569" y="3009949"/>
            <a:ext cx="346902" cy="262851"/>
          </a:xfrm>
          <a:prstGeom prst="rect">
            <a:avLst/>
          </a:prstGeom>
          <a:noFill/>
          <a:ln>
            <a:noFill/>
          </a:ln>
          <a:effectLst>
            <a:outerShdw blurRad="50800" dist="381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43" descr="https://encrypted-tbn2.gstatic.com/images?q=tbn:ANd9GcSWR9u7HkHqYK1czMdodD3-tj6_cQtbyzzTmdGoe0mATveCdNAC"/>
          <p:cNvPicPr>
            <a:picLocks noChangeAspect="1" noChangeArrowheads="1"/>
          </p:cNvPicPr>
          <p:nvPr>
            <p:custDataLst>
              <p:tags r:id="rId7"/>
            </p:custDataLst>
          </p:nvPr>
        </p:nvPicPr>
        <p:blipFill rotWithShape="1">
          <a:blip r:embed="rId21" cstate="screen">
            <a:extLst>
              <a:ext uri="{28A0092B-C50C-407E-A947-70E740481C1C}">
                <a14:useLocalDpi xmlns:a14="http://schemas.microsoft.com/office/drawing/2010/main"/>
              </a:ext>
            </a:extLst>
          </a:blip>
          <a:srcRect/>
          <a:stretch/>
        </p:blipFill>
        <p:spPr bwMode="auto">
          <a:xfrm>
            <a:off x="4090795" y="3358524"/>
            <a:ext cx="430450" cy="2497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3861863" y="5189272"/>
            <a:ext cx="642151" cy="191907"/>
          </a:xfrm>
          <a:prstGeom prst="rect">
            <a:avLst/>
          </a:prstGeom>
        </p:spPr>
      </p:pic>
      <p:pic>
        <p:nvPicPr>
          <p:cNvPr id="21" name="Picture 143" descr="http://t2.gstatic.com/images?q=tbn:ANd9GcTUW-ghZG3peX4epMdO9dviszyZ086wO3I-Dl4V_YbFkP_1ZqQo"/>
          <p:cNvPicPr>
            <a:picLocks noChangeAspect="1" noChangeArrowheads="1"/>
          </p:cNvPicPr>
          <p:nvPr>
            <p:custDataLst>
              <p:tags r:id="rId8"/>
            </p:custDataLst>
          </p:nvPr>
        </p:nvPicPr>
        <p:blipFill rotWithShape="1">
          <a:blip r:embed="rId23" cstate="screen">
            <a:extLst>
              <a:ext uri="{28A0092B-C50C-407E-A947-70E740481C1C}">
                <a14:useLocalDpi xmlns:a14="http://schemas.microsoft.com/office/drawing/2010/main"/>
              </a:ext>
            </a:extLst>
          </a:blip>
          <a:srcRect/>
          <a:stretch/>
        </p:blipFill>
        <p:spPr bwMode="auto">
          <a:xfrm>
            <a:off x="4027602" y="4771336"/>
            <a:ext cx="493643" cy="31589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6" descr="https://encrypted-tbn3.gstatic.com/images?q=tbn:ANd9GcTd58GOkHdsZP5F4LS2J7cPMExPsWRpQpDWb1iQGVtYIUa0ff6C"/>
          <p:cNvPicPr>
            <a:picLocks noChangeAspect="1" noChangeArrowheads="1"/>
          </p:cNvPicPr>
          <p:nvPr>
            <p:custDataLst>
              <p:tags r:id="rId9"/>
            </p:custDataLst>
          </p:nvPr>
        </p:nvPicPr>
        <p:blipFill>
          <a:blip r:embed="rId24" cstate="screen">
            <a:extLst>
              <a:ext uri="{28A0092B-C50C-407E-A947-70E740481C1C}">
                <a14:useLocalDpi xmlns:a14="http://schemas.microsoft.com/office/drawing/2010/main"/>
              </a:ext>
            </a:extLst>
          </a:blip>
          <a:srcRect/>
          <a:stretch>
            <a:fillRect/>
          </a:stretch>
        </p:blipFill>
        <p:spPr bwMode="auto">
          <a:xfrm>
            <a:off x="4121946" y="3730384"/>
            <a:ext cx="375710" cy="29229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Steve.Bratt\AppData\Local\Microsoft\Windows\Temporary Internet Files\Content.IE5\TFID0VN0\MC900104742[1].wmf"/>
          <p:cNvPicPr>
            <a:picLocks noChangeAspect="1" noChangeArrowheads="1"/>
          </p:cNvPicPr>
          <p:nvPr/>
        </p:nvPicPr>
        <p:blipFill rotWithShape="1">
          <a:blip r:embed="rId25" cstate="email">
            <a:extLst>
              <a:ext uri="{28A0092B-C50C-407E-A947-70E740481C1C}">
                <a14:useLocalDpi xmlns:a14="http://schemas.microsoft.com/office/drawing/2010/main"/>
              </a:ext>
            </a:extLst>
          </a:blip>
          <a:srcRect t="33389"/>
          <a:stretch/>
        </p:blipFill>
        <p:spPr bwMode="auto">
          <a:xfrm>
            <a:off x="4035091" y="5614371"/>
            <a:ext cx="486154" cy="3429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4090795" y="4186315"/>
            <a:ext cx="433666" cy="300856"/>
          </a:xfrm>
          <a:prstGeom prst="rect">
            <a:avLst/>
          </a:prstGeom>
        </p:spPr>
      </p:pic>
      <p:pic>
        <p:nvPicPr>
          <p:cNvPr id="153602" name="Picture 2" descr="QR code for QRpedia.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rot="19873027">
            <a:off x="447664" y="4907103"/>
            <a:ext cx="355553" cy="35555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8" descr="https://cdn1.iconfinder.com/data/icons/Blend-png/512/Document-Generic-white.png"/>
          <p:cNvPicPr>
            <a:picLocks noChangeAspect="1" noChangeArrowheads="1"/>
          </p:cNvPicPr>
          <p:nvPr/>
        </p:nvPicPr>
        <p:blipFill>
          <a:blip r:embed="rId28" cstate="print">
            <a:clrChange>
              <a:clrFrom>
                <a:srgbClr val="EBEBEB"/>
              </a:clrFrom>
              <a:clrTo>
                <a:srgbClr val="EBEBEB">
                  <a:alpha val="0"/>
                </a:srgbClr>
              </a:clrTo>
            </a:clrChange>
            <a:extLst>
              <a:ext uri="{28A0092B-C50C-407E-A947-70E740481C1C}">
                <a14:useLocalDpi xmlns:a14="http://schemas.microsoft.com/office/drawing/2010/main" val="0"/>
              </a:ext>
            </a:extLst>
          </a:blip>
          <a:srcRect/>
          <a:stretch>
            <a:fillRect/>
          </a:stretch>
        </p:blipFill>
        <p:spPr bwMode="auto">
          <a:xfrm>
            <a:off x="4132569" y="5990332"/>
            <a:ext cx="404041" cy="404041"/>
          </a:xfrm>
          <a:prstGeom prst="rect">
            <a:avLst/>
          </a:prstGeom>
          <a:noFill/>
          <a:extLst>
            <a:ext uri="{909E8E84-426E-40DD-AFC4-6F175D3DCCD1}">
              <a14:hiddenFill xmlns:a14="http://schemas.microsoft.com/office/drawing/2010/main">
                <a:solidFill>
                  <a:srgbClr val="FFFFFF"/>
                </a:solidFill>
              </a14:hiddenFill>
            </a:ext>
          </a:extLst>
        </p:spPr>
      </p:pic>
      <p:pic>
        <p:nvPicPr>
          <p:cNvPr id="162818" name="Picture 2" descr="https://encrypted-tbn3.gstatic.com/images?q=tbn:ANd9GcS1TkSpSHuCEc6aB9yy_GNEYYe4uOJLqxTGtpzK4F2xdodOx2My"/>
          <p:cNvPicPr>
            <a:picLocks noChangeAspect="1" noChangeArrowheads="1"/>
          </p:cNvPicPr>
          <p:nvPr/>
        </p:nvPicPr>
        <p:blipFill>
          <a:blip r:embed="rId2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74382" y="6068040"/>
            <a:ext cx="374641" cy="336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859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0443" y="1470476"/>
            <a:ext cx="8486357" cy="5387523"/>
          </a:xfrm>
        </p:spPr>
        <p:txBody>
          <a:bodyPr>
            <a:normAutofit fontScale="85000" lnSpcReduction="20000"/>
          </a:bodyPr>
          <a:lstStyle/>
          <a:p>
            <a:pPr lvl="1"/>
            <a:r>
              <a:rPr lang="en-US" sz="2400" b="1" dirty="0" smtClean="0">
                <a:solidFill>
                  <a:schemeClr val="tx1"/>
                </a:solidFill>
              </a:rPr>
              <a:t>Introduction – GS1 Digital</a:t>
            </a:r>
          </a:p>
          <a:p>
            <a:pPr lvl="2"/>
            <a:r>
              <a:rPr lang="en-US" b="1" dirty="0" smtClean="0">
                <a:solidFill>
                  <a:schemeClr val="tx1"/>
                </a:solidFill>
              </a:rPr>
              <a:t>Steve Bratt, GS1</a:t>
            </a:r>
          </a:p>
          <a:p>
            <a:pPr lvl="1"/>
            <a:r>
              <a:rPr lang="en-US" sz="2400" b="1" dirty="0" smtClean="0">
                <a:solidFill>
                  <a:schemeClr val="accent2"/>
                </a:solidFill>
              </a:rPr>
              <a:t>Market Perspective</a:t>
            </a:r>
          </a:p>
          <a:p>
            <a:pPr lvl="2"/>
            <a:r>
              <a:rPr lang="en-US" sz="2200" b="1" dirty="0" smtClean="0">
                <a:solidFill>
                  <a:schemeClr val="accent2"/>
                </a:solidFill>
              </a:rPr>
              <a:t>GS1 UK</a:t>
            </a:r>
          </a:p>
          <a:p>
            <a:pPr lvl="3"/>
            <a:r>
              <a:rPr lang="en-US" b="1" dirty="0" smtClean="0">
                <a:solidFill>
                  <a:schemeClr val="accent2"/>
                </a:solidFill>
              </a:rPr>
              <a:t>David Smith, GS1 UK</a:t>
            </a:r>
          </a:p>
          <a:p>
            <a:pPr lvl="2"/>
            <a:r>
              <a:rPr lang="en-US" sz="2200" b="1" dirty="0" smtClean="0">
                <a:solidFill>
                  <a:schemeClr val="tx1"/>
                </a:solidFill>
              </a:rPr>
              <a:t>GS1 Germany</a:t>
            </a:r>
            <a:endParaRPr lang="en-US" sz="2200" b="1" dirty="0">
              <a:solidFill>
                <a:schemeClr val="tx1"/>
              </a:solidFill>
            </a:endParaRPr>
          </a:p>
          <a:p>
            <a:pPr lvl="3"/>
            <a:r>
              <a:rPr lang="en-US" b="1" dirty="0" smtClean="0">
                <a:solidFill>
                  <a:schemeClr val="tx1"/>
                </a:solidFill>
              </a:rPr>
              <a:t>Andreas </a:t>
            </a:r>
            <a:r>
              <a:rPr lang="en-US" b="1" dirty="0" err="1" smtClean="0">
                <a:solidFill>
                  <a:schemeClr val="tx1"/>
                </a:solidFill>
              </a:rPr>
              <a:t>Fuessler</a:t>
            </a:r>
            <a:r>
              <a:rPr lang="en-US" b="1" dirty="0" smtClean="0">
                <a:solidFill>
                  <a:schemeClr val="tx1"/>
                </a:solidFill>
              </a:rPr>
              <a:t>, </a:t>
            </a:r>
            <a:r>
              <a:rPr lang="en-US" b="1" dirty="0">
                <a:solidFill>
                  <a:schemeClr val="tx1"/>
                </a:solidFill>
              </a:rPr>
              <a:t>GS1 </a:t>
            </a:r>
            <a:r>
              <a:rPr lang="en-US" b="1" dirty="0" smtClean="0">
                <a:solidFill>
                  <a:schemeClr val="tx1"/>
                </a:solidFill>
              </a:rPr>
              <a:t>Germany</a:t>
            </a:r>
          </a:p>
          <a:p>
            <a:pPr lvl="2"/>
            <a:r>
              <a:rPr lang="en-US" sz="2200" b="1" dirty="0" smtClean="0">
                <a:solidFill>
                  <a:schemeClr val="tx1"/>
                </a:solidFill>
              </a:rPr>
              <a:t>GS1 Japan</a:t>
            </a:r>
            <a:endParaRPr lang="en-US" sz="2200" b="1" dirty="0">
              <a:solidFill>
                <a:schemeClr val="tx1"/>
              </a:solidFill>
            </a:endParaRPr>
          </a:p>
          <a:p>
            <a:pPr lvl="3"/>
            <a:r>
              <a:rPr lang="en-US" b="1" dirty="0" smtClean="0">
                <a:solidFill>
                  <a:schemeClr val="tx1"/>
                </a:solidFill>
              </a:rPr>
              <a:t>Hideki Ichihara, </a:t>
            </a:r>
            <a:r>
              <a:rPr lang="en-US" b="1" dirty="0">
                <a:solidFill>
                  <a:schemeClr val="tx1"/>
                </a:solidFill>
              </a:rPr>
              <a:t>GS1 </a:t>
            </a:r>
            <a:r>
              <a:rPr lang="en-US" b="1" dirty="0" smtClean="0">
                <a:solidFill>
                  <a:schemeClr val="tx1"/>
                </a:solidFill>
              </a:rPr>
              <a:t>Japan</a:t>
            </a:r>
            <a:endParaRPr lang="en-US" b="1" dirty="0">
              <a:solidFill>
                <a:schemeClr val="tx1"/>
              </a:solidFill>
            </a:endParaRPr>
          </a:p>
          <a:p>
            <a:pPr lvl="2"/>
            <a:r>
              <a:rPr lang="en-US" sz="2200" b="1" dirty="0" smtClean="0">
                <a:solidFill>
                  <a:schemeClr val="tx1"/>
                </a:solidFill>
              </a:rPr>
              <a:t>GS1 US</a:t>
            </a:r>
            <a:endParaRPr lang="en-US" b="1" dirty="0">
              <a:solidFill>
                <a:schemeClr val="tx1"/>
              </a:solidFill>
            </a:endParaRPr>
          </a:p>
          <a:p>
            <a:pPr lvl="3"/>
            <a:r>
              <a:rPr lang="en-US" b="1" dirty="0" smtClean="0">
                <a:solidFill>
                  <a:schemeClr val="tx1"/>
                </a:solidFill>
              </a:rPr>
              <a:t>Rich Richardson, </a:t>
            </a:r>
            <a:r>
              <a:rPr lang="en-US" b="1" dirty="0">
                <a:solidFill>
                  <a:schemeClr val="tx1"/>
                </a:solidFill>
              </a:rPr>
              <a:t>GS1 </a:t>
            </a:r>
            <a:r>
              <a:rPr lang="en-US" b="1" dirty="0" smtClean="0">
                <a:solidFill>
                  <a:schemeClr val="tx1"/>
                </a:solidFill>
              </a:rPr>
              <a:t>US</a:t>
            </a:r>
          </a:p>
          <a:p>
            <a:pPr lvl="1"/>
            <a:r>
              <a:rPr lang="en-US" sz="2400" b="1" dirty="0">
                <a:solidFill>
                  <a:schemeClr val="tx1"/>
                </a:solidFill>
              </a:rPr>
              <a:t>GS1 Digital – </a:t>
            </a:r>
            <a:r>
              <a:rPr lang="en-US" sz="2400" b="1" dirty="0" smtClean="0">
                <a:solidFill>
                  <a:schemeClr val="tx1"/>
                </a:solidFill>
              </a:rPr>
              <a:t>Background, Strategy, </a:t>
            </a:r>
            <a:r>
              <a:rPr lang="en-US" sz="2400" b="1" dirty="0">
                <a:solidFill>
                  <a:schemeClr val="tx1"/>
                </a:solidFill>
              </a:rPr>
              <a:t>and </a:t>
            </a:r>
            <a:r>
              <a:rPr lang="en-US" sz="2400" b="1" dirty="0" smtClean="0">
                <a:solidFill>
                  <a:schemeClr val="tx1"/>
                </a:solidFill>
              </a:rPr>
              <a:t>Current Work</a:t>
            </a:r>
            <a:endParaRPr lang="en-US" sz="2400" b="1" dirty="0">
              <a:solidFill>
                <a:schemeClr val="tx1"/>
              </a:solidFill>
            </a:endParaRPr>
          </a:p>
          <a:p>
            <a:pPr lvl="2"/>
            <a:r>
              <a:rPr lang="en-US" b="1" dirty="0">
                <a:solidFill>
                  <a:schemeClr val="tx1"/>
                </a:solidFill>
              </a:rPr>
              <a:t>Robert Beideman, GS1</a:t>
            </a:r>
          </a:p>
          <a:p>
            <a:pPr lvl="1"/>
            <a:r>
              <a:rPr lang="en-US" sz="2400" b="1" dirty="0" smtClean="0">
                <a:solidFill>
                  <a:schemeClr val="tx1"/>
                </a:solidFill>
              </a:rPr>
              <a:t>GTIN+ on the Web - Technical Aspects</a:t>
            </a:r>
            <a:endParaRPr lang="en-US" sz="2400" b="1" dirty="0">
              <a:solidFill>
                <a:schemeClr val="tx1"/>
              </a:solidFill>
            </a:endParaRPr>
          </a:p>
          <a:p>
            <a:pPr lvl="2"/>
            <a:r>
              <a:rPr lang="en-US" b="1" dirty="0">
                <a:solidFill>
                  <a:schemeClr val="tx1"/>
                </a:solidFill>
              </a:rPr>
              <a:t>Mark Harrison, Auto-ID Labs, </a:t>
            </a:r>
            <a:r>
              <a:rPr lang="en-US" b="1" dirty="0" smtClean="0">
                <a:solidFill>
                  <a:schemeClr val="tx1"/>
                </a:solidFill>
              </a:rPr>
              <a:t>Cambridge</a:t>
            </a:r>
          </a:p>
          <a:p>
            <a:pPr lvl="1"/>
            <a:r>
              <a:rPr lang="en-US" sz="2400" b="1" dirty="0" smtClean="0">
                <a:solidFill>
                  <a:schemeClr val="tx1"/>
                </a:solidFill>
              </a:rPr>
              <a:t>Discussions</a:t>
            </a:r>
            <a:endParaRPr lang="en-US" sz="2400" b="1" dirty="0">
              <a:solidFill>
                <a:schemeClr val="tx1"/>
              </a:solidFill>
            </a:endParaRPr>
          </a:p>
          <a:p>
            <a:pPr lvl="2"/>
            <a:r>
              <a:rPr lang="en-US" b="1" dirty="0" smtClean="0">
                <a:solidFill>
                  <a:schemeClr val="tx1"/>
                </a:solidFill>
              </a:rPr>
              <a:t>GTIN+ on the Web MSWG – Get Involved!</a:t>
            </a:r>
          </a:p>
          <a:p>
            <a:pPr lvl="2"/>
            <a:r>
              <a:rPr lang="en-US" b="1" dirty="0" smtClean="0">
                <a:solidFill>
                  <a:schemeClr val="tx1"/>
                </a:solidFill>
              </a:rPr>
              <a:t>Digital Media work underway</a:t>
            </a:r>
          </a:p>
          <a:p>
            <a:pPr lvl="2"/>
            <a:r>
              <a:rPr lang="en-US" b="1" dirty="0" smtClean="0">
                <a:solidFill>
                  <a:schemeClr val="tx1"/>
                </a:solidFill>
              </a:rPr>
              <a:t>GTIN Validation work underway</a:t>
            </a:r>
          </a:p>
          <a:p>
            <a:pPr lvl="2"/>
            <a:r>
              <a:rPr lang="en-US" b="1" dirty="0" smtClean="0">
                <a:solidFill>
                  <a:schemeClr val="tx1"/>
                </a:solidFill>
              </a:rPr>
              <a:t>Next Priorities</a:t>
            </a:r>
          </a:p>
          <a:p>
            <a:pPr lvl="2"/>
            <a:endParaRPr lang="en-US" b="1" dirty="0">
              <a:solidFill>
                <a:schemeClr val="accent2"/>
              </a:solidFill>
            </a:endParaRPr>
          </a:p>
          <a:p>
            <a:pPr lvl="2"/>
            <a:endParaRPr lang="en-US" b="1" dirty="0">
              <a:solidFill>
                <a:schemeClr val="accent2"/>
              </a:solidFill>
            </a:endParaRPr>
          </a:p>
          <a:p>
            <a:pPr lvl="1"/>
            <a:endParaRPr lang="en-US" b="1" dirty="0">
              <a:solidFill>
                <a:schemeClr val="tx1"/>
              </a:solidFill>
            </a:endParaRPr>
          </a:p>
        </p:txBody>
      </p:sp>
      <p:sp>
        <p:nvSpPr>
          <p:cNvPr id="4" name="Slide Number Placeholder 3"/>
          <p:cNvSpPr>
            <a:spLocks noGrp="1"/>
          </p:cNvSpPr>
          <p:nvPr>
            <p:ph type="sldNum" sz="quarter" idx="10"/>
          </p:nvPr>
        </p:nvSpPr>
        <p:spPr/>
        <p:txBody>
          <a:bodyPr/>
          <a:lstStyle/>
          <a:p>
            <a:pPr>
              <a:defRPr/>
            </a:pPr>
            <a:fld id="{0B02F406-A951-4782-A125-F0F9A54F00BD}" type="slidenum">
              <a:rPr lang="en-US" smtClean="0">
                <a:solidFill>
                  <a:srgbClr val="002C6C"/>
                </a:solidFill>
              </a:rPr>
              <a:pPr>
                <a:defRPr/>
              </a:pPr>
              <a:t>16</a:t>
            </a:fld>
            <a:endParaRPr lang="en-US" dirty="0">
              <a:solidFill>
                <a:srgbClr val="002C6C"/>
              </a:solidFill>
            </a:endParaRPr>
          </a:p>
        </p:txBody>
      </p:sp>
      <p:sp>
        <p:nvSpPr>
          <p:cNvPr id="5" name="Title 4"/>
          <p:cNvSpPr>
            <a:spLocks noGrp="1"/>
          </p:cNvSpPr>
          <p:nvPr>
            <p:ph type="title"/>
          </p:nvPr>
        </p:nvSpPr>
        <p:spPr>
          <a:xfrm>
            <a:off x="1676399" y="365342"/>
            <a:ext cx="7141745" cy="935998"/>
          </a:xfrm>
        </p:spPr>
        <p:txBody>
          <a:bodyPr/>
          <a:lstStyle/>
          <a:p>
            <a:r>
              <a:rPr lang="en-US" sz="3200" dirty="0" smtClean="0"/>
              <a:t>The discussion today</a:t>
            </a:r>
            <a:endParaRPr lang="en-GB" sz="3200" dirty="0"/>
          </a:p>
        </p:txBody>
      </p:sp>
    </p:spTree>
    <p:extLst>
      <p:ext uri="{BB962C8B-B14F-4D97-AF65-F5344CB8AC3E}">
        <p14:creationId xmlns:p14="http://schemas.microsoft.com/office/powerpoint/2010/main" val="2262411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UK retail market update</a:t>
            </a:r>
            <a:endParaRPr lang="en-GB" dirty="0"/>
          </a:p>
        </p:txBody>
      </p:sp>
      <p:sp>
        <p:nvSpPr>
          <p:cNvPr id="3" name="TextBox 2"/>
          <p:cNvSpPr txBox="1"/>
          <p:nvPr/>
        </p:nvSpPr>
        <p:spPr>
          <a:xfrm>
            <a:off x="899592" y="1484784"/>
            <a:ext cx="5400600" cy="523220"/>
          </a:xfrm>
          <a:prstGeom prst="rect">
            <a:avLst/>
          </a:prstGeom>
          <a:solidFill>
            <a:schemeClr val="accent1"/>
          </a:solidFill>
        </p:spPr>
        <p:txBody>
          <a:bodyPr wrap="square" rtlCol="0">
            <a:spAutoFit/>
          </a:bodyPr>
          <a:lstStyle/>
          <a:p>
            <a:r>
              <a:rPr lang="en-GB" sz="2800" b="1" dirty="0" smtClean="0"/>
              <a:t>We are all shopping online!</a:t>
            </a:r>
          </a:p>
        </p:txBody>
      </p:sp>
      <p:sp>
        <p:nvSpPr>
          <p:cNvPr id="5" name="TextBox 4"/>
          <p:cNvSpPr txBox="1"/>
          <p:nvPr/>
        </p:nvSpPr>
        <p:spPr>
          <a:xfrm>
            <a:off x="899592" y="2422629"/>
            <a:ext cx="2736304" cy="1200329"/>
          </a:xfrm>
          <a:prstGeom prst="rect">
            <a:avLst/>
          </a:prstGeom>
          <a:solidFill>
            <a:schemeClr val="accent1"/>
          </a:solidFill>
        </p:spPr>
        <p:txBody>
          <a:bodyPr wrap="square" rtlCol="0">
            <a:spAutoFit/>
          </a:bodyPr>
          <a:lstStyle/>
          <a:p>
            <a:r>
              <a:rPr lang="en-GB" dirty="0" smtClean="0"/>
              <a:t>Online sales of non-food grew by nearly one fifth in December 2013 the fastest rate since 2010</a:t>
            </a:r>
          </a:p>
        </p:txBody>
      </p:sp>
      <p:sp>
        <p:nvSpPr>
          <p:cNvPr id="6" name="TextBox 5"/>
          <p:cNvSpPr txBox="1"/>
          <p:nvPr/>
        </p:nvSpPr>
        <p:spPr>
          <a:xfrm>
            <a:off x="899592" y="3967896"/>
            <a:ext cx="2736304" cy="1477328"/>
          </a:xfrm>
          <a:prstGeom prst="rect">
            <a:avLst/>
          </a:prstGeom>
          <a:solidFill>
            <a:schemeClr val="accent1"/>
          </a:solidFill>
        </p:spPr>
        <p:txBody>
          <a:bodyPr wrap="square" rtlCol="0">
            <a:spAutoFit/>
          </a:bodyPr>
          <a:lstStyle/>
          <a:p>
            <a:r>
              <a:rPr lang="en-GB" dirty="0" smtClean="0"/>
              <a:t>In grocery, 15% of UK sales, worth £900m booked online between Dec 20 – 23. Yearly average 5.5% in 2013</a:t>
            </a:r>
          </a:p>
        </p:txBody>
      </p:sp>
      <p:sp>
        <p:nvSpPr>
          <p:cNvPr id="7" name="TextBox 6"/>
          <p:cNvSpPr txBox="1"/>
          <p:nvPr/>
        </p:nvSpPr>
        <p:spPr>
          <a:xfrm>
            <a:off x="2636168" y="6248345"/>
            <a:ext cx="2295872" cy="276999"/>
          </a:xfrm>
          <a:prstGeom prst="rect">
            <a:avLst/>
          </a:prstGeom>
          <a:noFill/>
        </p:spPr>
        <p:txBody>
          <a:bodyPr wrap="square" rtlCol="0">
            <a:spAutoFit/>
          </a:bodyPr>
          <a:lstStyle/>
          <a:p>
            <a:r>
              <a:rPr lang="en-GB" sz="1200" dirty="0" smtClean="0"/>
              <a:t>Source BRC/KPMG</a:t>
            </a:r>
          </a:p>
        </p:txBody>
      </p:sp>
      <p:pic>
        <p:nvPicPr>
          <p:cNvPr id="205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51562" y="2298621"/>
            <a:ext cx="4840918" cy="38666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26268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96" y="-90264"/>
            <a:ext cx="9108504" cy="911468"/>
          </a:xfrm>
          <a:solidFill>
            <a:schemeClr val="bg1"/>
          </a:solidFill>
        </p:spPr>
        <p:txBody>
          <a:bodyPr>
            <a:normAutofit fontScale="90000"/>
          </a:bodyPr>
          <a:lstStyle/>
          <a:p>
            <a:pPr algn="l"/>
            <a:r>
              <a:rPr lang="en-GB" sz="2000" b="1" u="sng" dirty="0" smtClean="0"/>
              <a:t>Latest Grocery Sector Performances</a:t>
            </a:r>
            <a:r>
              <a:rPr lang="en-GB" sz="2000" dirty="0" smtClean="0"/>
              <a:t> </a:t>
            </a:r>
            <a:r>
              <a:rPr lang="en-GB" sz="1800" dirty="0" smtClean="0"/>
              <a:t>Net growth ONLY in Premium &amp; Discount sectors. Excluding Aldi &amp; Lidl, grocery sector growth is just +1.0% … a net decrease!</a:t>
            </a:r>
            <a:r>
              <a:rPr lang="en-GB" sz="1800" dirty="0"/>
              <a:t> </a:t>
            </a:r>
            <a:r>
              <a:rPr lang="en-GB" sz="1600" dirty="0"/>
              <a:t>(Market +2.4%, </a:t>
            </a:r>
            <a:r>
              <a:rPr lang="en-GB" sz="1600" dirty="0" err="1"/>
              <a:t>vs</a:t>
            </a:r>
            <a:r>
              <a:rPr lang="en-GB" sz="1600" dirty="0"/>
              <a:t> +2.9% last time; inflation +2.1% </a:t>
            </a:r>
            <a:r>
              <a:rPr lang="en-GB" sz="1600" dirty="0" err="1"/>
              <a:t>YoY</a:t>
            </a:r>
            <a:r>
              <a:rPr lang="en-GB" sz="1600" dirty="0"/>
              <a:t>)</a:t>
            </a:r>
            <a:r>
              <a:rPr lang="en-GB" sz="1800" dirty="0"/>
              <a:t/>
            </a:r>
            <a:br>
              <a:rPr lang="en-GB" sz="1800" dirty="0"/>
            </a:br>
            <a:endParaRPr lang="en-GB" sz="1800" dirty="0"/>
          </a:p>
        </p:txBody>
      </p:sp>
      <p:pic>
        <p:nvPicPr>
          <p:cNvPr id="4" name="Picture 2"/>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a:stretch/>
        </p:blipFill>
        <p:spPr bwMode="auto">
          <a:xfrm>
            <a:off x="35496" y="821204"/>
            <a:ext cx="6552728" cy="6036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5517157" y="2564904"/>
            <a:ext cx="513109" cy="369093"/>
          </a:xfrm>
          <a:prstGeom prst="rect">
            <a:avLst/>
          </a:prstGeom>
          <a:noFill/>
          <a:ln w="57150">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5505539" y="3717032"/>
            <a:ext cx="530384" cy="360040"/>
          </a:xfrm>
          <a:prstGeom prst="rect">
            <a:avLst/>
          </a:prstGeom>
          <a:noFill/>
          <a:ln w="57150">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5522813" y="4869160"/>
            <a:ext cx="530384" cy="360040"/>
          </a:xfrm>
          <a:prstGeom prst="rect">
            <a:avLst/>
          </a:prstGeom>
          <a:noFill/>
          <a:ln w="57150">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5527041" y="5289677"/>
            <a:ext cx="530384" cy="315191"/>
          </a:xfrm>
          <a:prstGeom prst="rect">
            <a:avLst/>
          </a:prstGeom>
          <a:noFill/>
          <a:ln w="5715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5508935" y="4149080"/>
            <a:ext cx="536040" cy="605701"/>
          </a:xfrm>
          <a:prstGeom prst="rect">
            <a:avLst/>
          </a:prstGeom>
          <a:noFill/>
          <a:ln w="5715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4121430" y="2564904"/>
            <a:ext cx="513109" cy="369093"/>
          </a:xfrm>
          <a:prstGeom prst="rect">
            <a:avLst/>
          </a:prstGeom>
          <a:noFill/>
          <a:ln w="57150">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4109812" y="3717032"/>
            <a:ext cx="530384" cy="360040"/>
          </a:xfrm>
          <a:prstGeom prst="rect">
            <a:avLst/>
          </a:prstGeom>
          <a:noFill/>
          <a:ln w="57150">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4118033" y="4869160"/>
            <a:ext cx="530384" cy="360040"/>
          </a:xfrm>
          <a:prstGeom prst="rect">
            <a:avLst/>
          </a:prstGeom>
          <a:noFill/>
          <a:ln w="57150">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4122261" y="5264996"/>
            <a:ext cx="530384" cy="252236"/>
          </a:xfrm>
          <a:prstGeom prst="rect">
            <a:avLst/>
          </a:prstGeom>
          <a:noFill/>
          <a:ln w="5715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4113208" y="4149080"/>
            <a:ext cx="536040" cy="621330"/>
          </a:xfrm>
          <a:prstGeom prst="rect">
            <a:avLst/>
          </a:prstGeom>
          <a:noFill/>
          <a:ln w="5715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itle 1"/>
          <p:cNvSpPr txBox="1">
            <a:spLocks/>
          </p:cNvSpPr>
          <p:nvPr/>
        </p:nvSpPr>
        <p:spPr>
          <a:xfrm>
            <a:off x="6372201" y="2673199"/>
            <a:ext cx="2771800" cy="320407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b="1" dirty="0" smtClean="0"/>
              <a:t>Total UK Retail grew by +5.4%, </a:t>
            </a:r>
            <a:r>
              <a:rPr lang="en-GB" sz="2000" dirty="0" smtClean="0"/>
              <a:t>driven by categories like furniture (being boosted by increased activity in the housing market).</a:t>
            </a:r>
            <a:br>
              <a:rPr lang="en-GB" sz="2000" dirty="0" smtClean="0"/>
            </a:br>
            <a:r>
              <a:rPr lang="en-GB" sz="2000" dirty="0" smtClean="0"/>
              <a:t>Food spend is in only marginal growth, in a price-driven market – </a:t>
            </a:r>
            <a:r>
              <a:rPr lang="en-GB" sz="1200" dirty="0" smtClean="0"/>
              <a:t>source: BRC</a:t>
            </a:r>
            <a:endParaRPr lang="en-GB" sz="1200" dirty="0"/>
          </a:p>
        </p:txBody>
      </p:sp>
      <p:sp>
        <p:nvSpPr>
          <p:cNvPr id="3" name="TextBox 2"/>
          <p:cNvSpPr txBox="1"/>
          <p:nvPr/>
        </p:nvSpPr>
        <p:spPr>
          <a:xfrm rot="20725675">
            <a:off x="6445660" y="890445"/>
            <a:ext cx="2654485" cy="923330"/>
          </a:xfrm>
          <a:prstGeom prst="rect">
            <a:avLst/>
          </a:prstGeom>
          <a:noFill/>
        </p:spPr>
        <p:txBody>
          <a:bodyPr wrap="square" rtlCol="0">
            <a:spAutoFit/>
          </a:bodyPr>
          <a:lstStyle/>
          <a:p>
            <a:r>
              <a:rPr lang="en-GB" b="1" dirty="0" smtClean="0">
                <a:solidFill>
                  <a:srgbClr val="C00000"/>
                </a:solidFill>
              </a:rPr>
              <a:t>“Hot off the press”</a:t>
            </a:r>
            <a:r>
              <a:rPr lang="en-GB" b="1" dirty="0" smtClean="0"/>
              <a:t>: 12-week data to Feb. 2nd</a:t>
            </a:r>
            <a:endParaRPr lang="en-GB" b="1" dirty="0"/>
          </a:p>
        </p:txBody>
      </p:sp>
      <p:sp>
        <p:nvSpPr>
          <p:cNvPr id="17" name="Rectangle 16"/>
          <p:cNvSpPr/>
          <p:nvPr/>
        </p:nvSpPr>
        <p:spPr>
          <a:xfrm>
            <a:off x="3986310" y="980728"/>
            <a:ext cx="2385890" cy="5400600"/>
          </a:xfrm>
          <a:prstGeom prst="rect">
            <a:avLst/>
          </a:prstGeom>
          <a:noFill/>
          <a:ln w="57150"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4067944" y="1916832"/>
            <a:ext cx="1017738" cy="4405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264719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UK retail market update</a:t>
            </a:r>
            <a:endParaRPr lang="en-GB" dirty="0"/>
          </a:p>
        </p:txBody>
      </p:sp>
      <p:sp>
        <p:nvSpPr>
          <p:cNvPr id="3" name="Content Placeholder 2"/>
          <p:cNvSpPr>
            <a:spLocks noGrp="1"/>
          </p:cNvSpPr>
          <p:nvPr>
            <p:ph idx="1"/>
          </p:nvPr>
        </p:nvSpPr>
        <p:spPr>
          <a:ln>
            <a:solidFill>
              <a:schemeClr val="accent1"/>
            </a:solidFill>
          </a:ln>
        </p:spPr>
        <p:txBody>
          <a:bodyPr/>
          <a:lstStyle/>
          <a:p>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1560" y="1628800"/>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Isosceles Triangle 3"/>
          <p:cNvSpPr/>
          <p:nvPr/>
        </p:nvSpPr>
        <p:spPr bwMode="auto">
          <a:xfrm>
            <a:off x="3851920" y="2132856"/>
            <a:ext cx="1060704" cy="914400"/>
          </a:xfrm>
          <a:prstGeom prst="triangl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GB" sz="1800" b="0" i="0" u="none" strike="noStrike" cap="none" normalizeH="0" baseline="0" smtClean="0">
              <a:ln>
                <a:noFill/>
              </a:ln>
              <a:solidFill>
                <a:srgbClr val="002C6C"/>
              </a:solidFill>
              <a:effectLst/>
              <a:latin typeface="Arial" charset="0"/>
            </a:endParaRPr>
          </a:p>
        </p:txBody>
      </p:sp>
      <p:sp>
        <p:nvSpPr>
          <p:cNvPr id="5" name="Up Arrow 4"/>
          <p:cNvSpPr/>
          <p:nvPr/>
        </p:nvSpPr>
        <p:spPr bwMode="auto">
          <a:xfrm>
            <a:off x="3347864" y="1628801"/>
            <a:ext cx="1204712" cy="1743074"/>
          </a:xfrm>
          <a:prstGeom prst="up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GB" sz="1800" b="0" i="0" u="none" strike="noStrike" cap="none" normalizeH="0" baseline="0" smtClean="0">
              <a:ln>
                <a:noFill/>
              </a:ln>
              <a:solidFill>
                <a:srgbClr val="002C6C"/>
              </a:solidFill>
              <a:effectLst/>
              <a:latin typeface="Arial" charset="0"/>
            </a:endParaRPr>
          </a:p>
        </p:txBody>
      </p:sp>
      <p:sp>
        <p:nvSpPr>
          <p:cNvPr id="6" name="Up Arrow 5"/>
          <p:cNvSpPr/>
          <p:nvPr/>
        </p:nvSpPr>
        <p:spPr bwMode="auto">
          <a:xfrm>
            <a:off x="4310260" y="2276872"/>
            <a:ext cx="693788" cy="834392"/>
          </a:xfrm>
          <a:prstGeom prst="upArrow">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GB" sz="1800" b="0" i="0" u="none" strike="noStrike" cap="none" normalizeH="0" baseline="0" smtClean="0">
              <a:ln>
                <a:noFill/>
              </a:ln>
              <a:solidFill>
                <a:srgbClr val="002C6C"/>
              </a:solidFill>
              <a:effectLst/>
              <a:latin typeface="Arial" charset="0"/>
            </a:endParaRPr>
          </a:p>
        </p:txBody>
      </p:sp>
      <p:sp>
        <p:nvSpPr>
          <p:cNvPr id="7" name="Up Arrow 6"/>
          <p:cNvSpPr/>
          <p:nvPr/>
        </p:nvSpPr>
        <p:spPr bwMode="auto">
          <a:xfrm>
            <a:off x="3707904" y="1916832"/>
            <a:ext cx="916680" cy="1266440"/>
          </a:xfrm>
          <a:prstGeom prst="upArrow">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GB" sz="1800" b="0" i="0" u="none" strike="noStrike" cap="none" normalizeH="0" baseline="0" smtClean="0">
              <a:ln>
                <a:noFill/>
              </a:ln>
              <a:solidFill>
                <a:srgbClr val="002C6C"/>
              </a:solidFill>
              <a:effectLst/>
              <a:latin typeface="Arial" charset="0"/>
            </a:endParaRPr>
          </a:p>
        </p:txBody>
      </p:sp>
      <p:sp>
        <p:nvSpPr>
          <p:cNvPr id="8" name="TextBox 7"/>
          <p:cNvSpPr txBox="1"/>
          <p:nvPr/>
        </p:nvSpPr>
        <p:spPr>
          <a:xfrm>
            <a:off x="3347864" y="2276872"/>
            <a:ext cx="1204712" cy="646331"/>
          </a:xfrm>
          <a:prstGeom prst="rect">
            <a:avLst/>
          </a:prstGeom>
          <a:noFill/>
          <a:ln>
            <a:solidFill>
              <a:schemeClr val="accent1"/>
            </a:solidFill>
          </a:ln>
        </p:spPr>
        <p:txBody>
          <a:bodyPr wrap="square" rtlCol="0">
            <a:spAutoFit/>
          </a:bodyPr>
          <a:lstStyle/>
          <a:p>
            <a:r>
              <a:rPr lang="en-GB" sz="1400" b="1" dirty="0" smtClean="0"/>
              <a:t>6.9%</a:t>
            </a:r>
          </a:p>
          <a:p>
            <a:r>
              <a:rPr lang="en-GB" sz="1400" b="1" dirty="0" smtClean="0"/>
              <a:t>23%(online)</a:t>
            </a:r>
          </a:p>
          <a:p>
            <a:r>
              <a:rPr lang="en-GB" sz="800" dirty="0" smtClean="0"/>
              <a:t>5 weeks to Dec 28</a:t>
            </a:r>
            <a:endParaRPr lang="en-GB" sz="800" dirty="0"/>
          </a:p>
        </p:txBody>
      </p:sp>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1561" y="3875931"/>
            <a:ext cx="2621523" cy="1641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93492" y="3875931"/>
            <a:ext cx="1206500"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3347864" y="4509120"/>
            <a:ext cx="1204712" cy="430887"/>
          </a:xfrm>
          <a:prstGeom prst="rect">
            <a:avLst/>
          </a:prstGeom>
          <a:noFill/>
          <a:ln>
            <a:solidFill>
              <a:schemeClr val="accent1"/>
            </a:solidFill>
          </a:ln>
        </p:spPr>
        <p:txBody>
          <a:bodyPr wrap="square" rtlCol="0">
            <a:spAutoFit/>
          </a:bodyPr>
          <a:lstStyle/>
          <a:p>
            <a:r>
              <a:rPr lang="en-GB" sz="1400" b="1" dirty="0" smtClean="0"/>
              <a:t>12.0%</a:t>
            </a:r>
          </a:p>
          <a:p>
            <a:r>
              <a:rPr lang="en-GB" sz="800" dirty="0"/>
              <a:t>8</a:t>
            </a:r>
            <a:r>
              <a:rPr lang="en-GB" sz="800" dirty="0" smtClean="0"/>
              <a:t> weeks to Dec 24</a:t>
            </a:r>
            <a:endParaRPr lang="en-GB" sz="800" dirty="0"/>
          </a:p>
        </p:txBody>
      </p:sp>
      <p:pic>
        <p:nvPicPr>
          <p:cNvPr id="1029"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44008" y="1628798"/>
            <a:ext cx="2595667"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Up Arrow 13"/>
          <p:cNvSpPr/>
          <p:nvPr/>
        </p:nvSpPr>
        <p:spPr bwMode="auto">
          <a:xfrm>
            <a:off x="7255720" y="1628800"/>
            <a:ext cx="1204712" cy="1743074"/>
          </a:xfrm>
          <a:prstGeom prst="up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GB" sz="1800" b="0" i="0" u="none" strike="noStrike" cap="none" normalizeH="0" baseline="0" smtClean="0">
              <a:ln>
                <a:noFill/>
              </a:ln>
              <a:solidFill>
                <a:srgbClr val="002C6C"/>
              </a:solidFill>
              <a:effectLst/>
              <a:latin typeface="Arial" charset="0"/>
            </a:endParaRPr>
          </a:p>
        </p:txBody>
      </p:sp>
      <p:sp>
        <p:nvSpPr>
          <p:cNvPr id="15" name="TextBox 14"/>
          <p:cNvSpPr txBox="1"/>
          <p:nvPr/>
        </p:nvSpPr>
        <p:spPr>
          <a:xfrm>
            <a:off x="7255720" y="2350621"/>
            <a:ext cx="1204712" cy="430887"/>
          </a:xfrm>
          <a:prstGeom prst="rect">
            <a:avLst/>
          </a:prstGeom>
          <a:noFill/>
          <a:ln>
            <a:solidFill>
              <a:schemeClr val="accent1"/>
            </a:solidFill>
          </a:ln>
        </p:spPr>
        <p:txBody>
          <a:bodyPr wrap="square" rtlCol="0">
            <a:spAutoFit/>
          </a:bodyPr>
          <a:lstStyle/>
          <a:p>
            <a:r>
              <a:rPr lang="en-GB" sz="1400" b="1" dirty="0" smtClean="0"/>
              <a:t>3.8%)</a:t>
            </a:r>
          </a:p>
          <a:p>
            <a:r>
              <a:rPr lang="en-GB" sz="800" dirty="0" smtClean="0"/>
              <a:t>18 weeks to Jan 14</a:t>
            </a:r>
            <a:endParaRPr lang="en-GB" sz="800" dirty="0"/>
          </a:p>
        </p:txBody>
      </p:sp>
      <p:pic>
        <p:nvPicPr>
          <p:cNvPr id="1031" name="Picture 7" descr="http://static.guim.co.uk/sys-images/Business/Pix/pictures/2010/7/27/1280242287294/Halfords-report-slow-sale-006.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624584" y="3876445"/>
            <a:ext cx="2611712" cy="164078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253932" y="3861048"/>
            <a:ext cx="1206500"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7255720" y="4510861"/>
            <a:ext cx="1204712" cy="646331"/>
          </a:xfrm>
          <a:prstGeom prst="rect">
            <a:avLst/>
          </a:prstGeom>
          <a:noFill/>
          <a:ln>
            <a:solidFill>
              <a:schemeClr val="accent1"/>
            </a:solidFill>
          </a:ln>
        </p:spPr>
        <p:txBody>
          <a:bodyPr wrap="square" rtlCol="0">
            <a:spAutoFit/>
          </a:bodyPr>
          <a:lstStyle/>
          <a:p>
            <a:r>
              <a:rPr lang="en-GB" sz="1400" b="1" dirty="0" smtClean="0"/>
              <a:t>5.2%</a:t>
            </a:r>
          </a:p>
          <a:p>
            <a:r>
              <a:rPr lang="en-GB" sz="1400" b="1" dirty="0" smtClean="0"/>
              <a:t>14%(online)</a:t>
            </a:r>
          </a:p>
          <a:p>
            <a:r>
              <a:rPr lang="en-GB" sz="800" dirty="0" smtClean="0"/>
              <a:t>15 weeks to </a:t>
            </a:r>
            <a:r>
              <a:rPr lang="en-GB" sz="800" dirty="0"/>
              <a:t>J</a:t>
            </a:r>
            <a:r>
              <a:rPr lang="en-GB" sz="800" dirty="0" smtClean="0"/>
              <a:t>an 10</a:t>
            </a:r>
            <a:endParaRPr lang="en-GB" sz="800" dirty="0"/>
          </a:p>
        </p:txBody>
      </p:sp>
      <p:sp>
        <p:nvSpPr>
          <p:cNvPr id="9" name="TextBox 8"/>
          <p:cNvSpPr txBox="1"/>
          <p:nvPr/>
        </p:nvSpPr>
        <p:spPr>
          <a:xfrm>
            <a:off x="4788024" y="2156663"/>
            <a:ext cx="2304256" cy="738664"/>
          </a:xfrm>
          <a:prstGeom prst="rect">
            <a:avLst/>
          </a:prstGeom>
          <a:solidFill>
            <a:schemeClr val="accent1"/>
          </a:solidFill>
        </p:spPr>
        <p:txBody>
          <a:bodyPr wrap="square" rtlCol="0">
            <a:spAutoFit/>
          </a:bodyPr>
          <a:lstStyle/>
          <a:p>
            <a:r>
              <a:rPr lang="en-GB" sz="1400" b="1" dirty="0" smtClean="0">
                <a:solidFill>
                  <a:schemeClr val="tx2"/>
                </a:solidFill>
              </a:rPr>
              <a:t>46% </a:t>
            </a:r>
            <a:r>
              <a:rPr lang="en-GB" sz="1400" dirty="0" smtClean="0">
                <a:solidFill>
                  <a:schemeClr val="tx2"/>
                </a:solidFill>
              </a:rPr>
              <a:t>via internet</a:t>
            </a:r>
          </a:p>
          <a:p>
            <a:r>
              <a:rPr lang="en-GB" sz="1400" b="1" dirty="0" smtClean="0">
                <a:solidFill>
                  <a:schemeClr val="tx2"/>
                </a:solidFill>
              </a:rPr>
              <a:t>20% </a:t>
            </a:r>
            <a:r>
              <a:rPr lang="en-GB" sz="1400" dirty="0" smtClean="0">
                <a:solidFill>
                  <a:schemeClr val="tx2"/>
                </a:solidFill>
              </a:rPr>
              <a:t>over Christmas from  tablets and phones</a:t>
            </a:r>
            <a:endParaRPr lang="en-GB" sz="1400" dirty="0">
              <a:solidFill>
                <a:schemeClr val="tx2"/>
              </a:solidFill>
            </a:endParaRPr>
          </a:p>
        </p:txBody>
      </p:sp>
    </p:spTree>
    <p:extLst>
      <p:ext uri="{BB962C8B-B14F-4D97-AF65-F5344CB8AC3E}">
        <p14:creationId xmlns:p14="http://schemas.microsoft.com/office/powerpoint/2010/main" val="13860716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2" grpId="0" animBg="1"/>
      <p:bldP spid="14" grpId="0" animBg="1"/>
      <p:bldP spid="15" grpId="0" animBg="1"/>
      <p:bldP spid="18"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p:txBody>
          <a:bodyPr/>
          <a:lstStyle/>
          <a:p>
            <a:pPr eaLnBrk="1" hangingPunct="1"/>
            <a:r>
              <a:rPr lang="en-US" dirty="0" smtClean="0"/>
              <a:t>Anti-Trust Caution</a:t>
            </a:r>
          </a:p>
        </p:txBody>
      </p:sp>
      <p:sp>
        <p:nvSpPr>
          <p:cNvPr id="4" name="Slide Number Placeholder 3"/>
          <p:cNvSpPr>
            <a:spLocks noGrp="1"/>
          </p:cNvSpPr>
          <p:nvPr>
            <p:ph type="sldNum" sz="quarter" idx="10"/>
          </p:nvPr>
        </p:nvSpPr>
        <p:spPr>
          <a:prstGeom prst="rect">
            <a:avLst/>
          </a:prstGeom>
        </p:spPr>
        <p:txBody>
          <a:bodyPr/>
          <a:lstStyle/>
          <a:p>
            <a:pPr>
              <a:defRPr/>
            </a:pPr>
            <a:fld id="{D5703668-1D02-48BC-B07F-EF05C42BC316}" type="slidenum">
              <a:rPr lang="en-US" smtClean="0"/>
              <a:pPr>
                <a:defRPr/>
              </a:pPr>
              <a:t>2</a:t>
            </a:fld>
            <a:endParaRPr lang="en-US" dirty="0"/>
          </a:p>
        </p:txBody>
      </p:sp>
      <p:sp>
        <p:nvSpPr>
          <p:cNvPr id="2051" name="Rectangle 3"/>
          <p:cNvSpPr>
            <a:spLocks noGrp="1" noChangeArrowheads="1"/>
          </p:cNvSpPr>
          <p:nvPr>
            <p:ph sz="half" idx="1"/>
          </p:nvPr>
        </p:nvSpPr>
        <p:spPr/>
        <p:txBody>
          <a:bodyPr/>
          <a:lstStyle/>
          <a:p>
            <a:pPr marL="0" indent="0" algn="l" eaLnBrk="1" hangingPunct="1">
              <a:lnSpc>
                <a:spcPct val="80000"/>
              </a:lnSpc>
              <a:buNone/>
            </a:pPr>
            <a:r>
              <a:rPr lang="en-US" sz="1800" dirty="0" smtClean="0"/>
              <a:t>GS1 and the GSMP operate under the GS1 anti-trust caution.  Strict compliance with anti-trust laws is and always has been the policy of GS1. </a:t>
            </a:r>
          </a:p>
          <a:p>
            <a:pPr marL="0" indent="0" algn="l" eaLnBrk="1" hangingPunct="1">
              <a:lnSpc>
                <a:spcPct val="80000"/>
              </a:lnSpc>
            </a:pPr>
            <a:endParaRPr lang="en-US" sz="1800" dirty="0" smtClean="0"/>
          </a:p>
          <a:p>
            <a:pPr marL="0" indent="0" algn="l" eaLnBrk="1" hangingPunct="1">
              <a:lnSpc>
                <a:spcPct val="80000"/>
              </a:lnSpc>
              <a:buNone/>
            </a:pPr>
            <a:r>
              <a:rPr lang="en-US" sz="1800" dirty="0" smtClean="0"/>
              <a:t>The best way to avoid problems is to remember that the purpose of the committee is to enhance the ability of all industry members to compete more efficiently. </a:t>
            </a:r>
          </a:p>
          <a:p>
            <a:pPr marL="0" indent="0" algn="l" eaLnBrk="1" hangingPunct="1">
              <a:lnSpc>
                <a:spcPct val="80000"/>
              </a:lnSpc>
            </a:pPr>
            <a:endParaRPr lang="en-US" sz="1800" dirty="0" smtClean="0"/>
          </a:p>
          <a:p>
            <a:pPr marL="0" indent="0" algn="l" eaLnBrk="1" hangingPunct="1">
              <a:lnSpc>
                <a:spcPct val="80000"/>
              </a:lnSpc>
              <a:buNone/>
            </a:pPr>
            <a:r>
              <a:rPr lang="en-US" sz="1800" dirty="0" smtClean="0"/>
              <a:t>This means:</a:t>
            </a:r>
          </a:p>
          <a:p>
            <a:pPr lvl="1">
              <a:lnSpc>
                <a:spcPct val="80000"/>
              </a:lnSpc>
            </a:pPr>
            <a:r>
              <a:rPr lang="en-US" sz="1800" dirty="0" smtClean="0"/>
              <a:t>There shall be no discussion of prices, allocation of customers, or products, etc.</a:t>
            </a:r>
            <a:r>
              <a:rPr lang="en-US" sz="1400" dirty="0" smtClean="0"/>
              <a:t> </a:t>
            </a:r>
          </a:p>
          <a:p>
            <a:pPr lvl="1">
              <a:lnSpc>
                <a:spcPct val="80000"/>
              </a:lnSpc>
            </a:pPr>
            <a:r>
              <a:rPr lang="en-US" sz="1800" dirty="0" smtClean="0"/>
              <a:t>If any participant believes the group is drifting towards an impermissible discussion, the topic shall be tabled until the opinion of counsel can be obtained.</a:t>
            </a:r>
          </a:p>
          <a:p>
            <a:pPr lvl="1">
              <a:lnSpc>
                <a:spcPct val="80000"/>
              </a:lnSpc>
            </a:pPr>
            <a:r>
              <a:rPr lang="en-US" sz="1800" dirty="0" smtClean="0"/>
              <a:t>The full anti-trust caution is available in the Community Room if you would like to read it in its entirety.</a:t>
            </a:r>
            <a:r>
              <a:rPr lang="en-US" sz="1400" dirty="0" smtClean="0"/>
              <a:t> </a:t>
            </a:r>
          </a:p>
        </p:txBody>
      </p:sp>
    </p:spTree>
    <p:extLst>
      <p:ext uri="{BB962C8B-B14F-4D97-AF65-F5344CB8AC3E}">
        <p14:creationId xmlns:p14="http://schemas.microsoft.com/office/powerpoint/2010/main" val="26077984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UK retail market update</a:t>
            </a:r>
            <a:endParaRPr lang="en-GB" dirty="0"/>
          </a:p>
        </p:txBody>
      </p:sp>
      <p:sp>
        <p:nvSpPr>
          <p:cNvPr id="3" name="Content Placeholder 2"/>
          <p:cNvSpPr>
            <a:spLocks noGrp="1"/>
          </p:cNvSpPr>
          <p:nvPr>
            <p:ph idx="1"/>
          </p:nvPr>
        </p:nvSpPr>
        <p:spPr>
          <a:xfrm>
            <a:off x="541784" y="2636912"/>
            <a:ext cx="8134672" cy="3459088"/>
          </a:xfrm>
        </p:spPr>
        <p:txBody>
          <a:bodyPr/>
          <a:lstStyle/>
          <a:p>
            <a:endParaRPr lang="en-GB" sz="1100" dirty="0"/>
          </a:p>
        </p:txBody>
      </p:sp>
      <p:sp>
        <p:nvSpPr>
          <p:cNvPr id="4" name="Slide Number Placeholder 3"/>
          <p:cNvSpPr>
            <a:spLocks noGrp="1"/>
          </p:cNvSpPr>
          <p:nvPr>
            <p:ph type="sldNum" sz="quarter" idx="10"/>
          </p:nvPr>
        </p:nvSpPr>
        <p:spPr/>
        <p:txBody>
          <a:bodyPr/>
          <a:lstStyle/>
          <a:p>
            <a:fld id="{EB644AD0-3ED3-407F-90FD-BD29C47D5FA2}" type="slidenum">
              <a:rPr lang="en-GB" smtClean="0"/>
              <a:pPr/>
              <a:t>20</a:t>
            </a:fld>
            <a:endParaRPr lang="en-GB"/>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1520" y="2501703"/>
            <a:ext cx="8701596" cy="4032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187624" y="1412776"/>
            <a:ext cx="3024336" cy="923330"/>
          </a:xfrm>
          <a:prstGeom prst="rect">
            <a:avLst/>
          </a:prstGeom>
          <a:solidFill>
            <a:schemeClr val="accent1"/>
          </a:solidFill>
        </p:spPr>
        <p:txBody>
          <a:bodyPr wrap="square" rtlCol="0">
            <a:spAutoFit/>
          </a:bodyPr>
          <a:lstStyle/>
          <a:p>
            <a:r>
              <a:rPr lang="en-GB" dirty="0"/>
              <a:t>mobile devices accounted for </a:t>
            </a:r>
            <a:r>
              <a:rPr lang="en-GB" b="1" dirty="0"/>
              <a:t>27% </a:t>
            </a:r>
            <a:r>
              <a:rPr lang="en-GB" dirty="0"/>
              <a:t>of online sales in Q3 of 2013</a:t>
            </a:r>
          </a:p>
        </p:txBody>
      </p:sp>
      <p:sp>
        <p:nvSpPr>
          <p:cNvPr id="7" name="TextBox 6"/>
          <p:cNvSpPr txBox="1"/>
          <p:nvPr/>
        </p:nvSpPr>
        <p:spPr>
          <a:xfrm>
            <a:off x="5796136" y="1412776"/>
            <a:ext cx="2592288" cy="923330"/>
          </a:xfrm>
          <a:prstGeom prst="rect">
            <a:avLst/>
          </a:prstGeom>
          <a:solidFill>
            <a:schemeClr val="accent1"/>
          </a:solidFill>
        </p:spPr>
        <p:txBody>
          <a:bodyPr wrap="square" rtlCol="0">
            <a:spAutoFit/>
          </a:bodyPr>
          <a:lstStyle/>
          <a:p>
            <a:r>
              <a:rPr lang="en-GB" b="1" dirty="0" smtClean="0"/>
              <a:t>50% </a:t>
            </a:r>
            <a:r>
              <a:rPr lang="en-GB" dirty="0" smtClean="0"/>
              <a:t>of traffic to House of Fraser via mobile devices</a:t>
            </a:r>
            <a:endParaRPr lang="en-GB" dirty="0"/>
          </a:p>
        </p:txBody>
      </p:sp>
    </p:spTree>
    <p:extLst>
      <p:ext uri="{BB962C8B-B14F-4D97-AF65-F5344CB8AC3E}">
        <p14:creationId xmlns:p14="http://schemas.microsoft.com/office/powerpoint/2010/main" val="13824578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a typeface="ＭＳ Ｐゴシック" charset="-128"/>
              </a:rPr>
              <a:t>UK retail market update</a:t>
            </a:r>
            <a:endParaRPr lang="en-GB" dirty="0"/>
          </a:p>
        </p:txBody>
      </p:sp>
      <p:pic>
        <p:nvPicPr>
          <p:cNvPr id="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71600" y="1918226"/>
            <a:ext cx="2592287" cy="1726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40249" y="3768452"/>
            <a:ext cx="4448175" cy="102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27584" y="4103001"/>
            <a:ext cx="2376264" cy="19682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750420" y="1628800"/>
            <a:ext cx="2638004" cy="1200329"/>
          </a:xfrm>
          <a:prstGeom prst="rect">
            <a:avLst/>
          </a:prstGeom>
          <a:solidFill>
            <a:srgbClr val="BBE0E3"/>
          </a:solidFill>
          <a:ln>
            <a:solidFill>
              <a:srgbClr val="BBE0E3"/>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smtClean="0">
                <a:ln>
                  <a:noFill/>
                </a:ln>
                <a:solidFill>
                  <a:srgbClr val="002C6C"/>
                </a:solidFill>
                <a:effectLst/>
                <a:uLnTx/>
                <a:uFillTx/>
              </a:rPr>
              <a:t>Click and collect grew from </a:t>
            </a:r>
            <a:r>
              <a:rPr kumimoji="0" lang="en-GB" sz="1800" b="1" i="0" u="none" strike="noStrike" kern="0" cap="none" spc="0" normalizeH="0" baseline="0" noProof="0" dirty="0" smtClean="0">
                <a:ln>
                  <a:noFill/>
                </a:ln>
                <a:solidFill>
                  <a:srgbClr val="002C6C"/>
                </a:solidFill>
                <a:effectLst/>
                <a:uLnTx/>
                <a:uFillTx/>
              </a:rPr>
              <a:t>11% </a:t>
            </a:r>
            <a:r>
              <a:rPr kumimoji="0" lang="en-GB" sz="1800" b="0" i="0" u="none" strike="noStrike" kern="0" cap="none" spc="0" normalizeH="0" baseline="0" noProof="0" dirty="0" smtClean="0">
                <a:ln>
                  <a:noFill/>
                </a:ln>
                <a:solidFill>
                  <a:srgbClr val="002C6C"/>
                </a:solidFill>
                <a:effectLst/>
                <a:uLnTx/>
                <a:uFillTx/>
              </a:rPr>
              <a:t>in Q1 of 2013 to </a:t>
            </a:r>
            <a:r>
              <a:rPr kumimoji="0" lang="en-GB" sz="1800" b="1" i="0" u="none" strike="noStrike" kern="0" cap="none" spc="0" normalizeH="0" baseline="0" noProof="0" dirty="0" smtClean="0">
                <a:ln>
                  <a:noFill/>
                </a:ln>
                <a:solidFill>
                  <a:srgbClr val="002C6C"/>
                </a:solidFill>
                <a:effectLst/>
                <a:uLnTx/>
                <a:uFillTx/>
              </a:rPr>
              <a:t>19% </a:t>
            </a:r>
            <a:r>
              <a:rPr kumimoji="0" lang="en-GB" sz="1800" b="0" i="0" u="none" strike="noStrike" kern="0" cap="none" spc="0" normalizeH="0" baseline="0" noProof="0" dirty="0" smtClean="0">
                <a:ln>
                  <a:noFill/>
                </a:ln>
                <a:solidFill>
                  <a:srgbClr val="002C6C"/>
                </a:solidFill>
                <a:effectLst/>
                <a:uLnTx/>
                <a:uFillTx/>
              </a:rPr>
              <a:t>by Q3 for multichannel retailers</a:t>
            </a:r>
          </a:p>
        </p:txBody>
      </p:sp>
      <p:sp>
        <p:nvSpPr>
          <p:cNvPr id="7" name="Up Arrow 6"/>
          <p:cNvSpPr/>
          <p:nvPr/>
        </p:nvSpPr>
        <p:spPr bwMode="auto">
          <a:xfrm>
            <a:off x="4283968" y="1484784"/>
            <a:ext cx="1152128" cy="2160240"/>
          </a:xfrm>
          <a:prstGeom prst="up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GB" sz="1800" b="0" i="0" u="none" strike="noStrike" cap="none" normalizeH="0" baseline="0" smtClean="0">
              <a:ln>
                <a:noFill/>
              </a:ln>
              <a:solidFill>
                <a:srgbClr val="002C6C"/>
              </a:solidFill>
              <a:effectLst/>
              <a:latin typeface="Arial" charset="0"/>
            </a:endParaRPr>
          </a:p>
        </p:txBody>
      </p:sp>
    </p:spTree>
    <p:extLst>
      <p:ext uri="{BB962C8B-B14F-4D97-AF65-F5344CB8AC3E}">
        <p14:creationId xmlns:p14="http://schemas.microsoft.com/office/powerpoint/2010/main" val="3074175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UK retail market update</a:t>
            </a:r>
            <a:endParaRPr lang="en-GB" dirty="0"/>
          </a:p>
        </p:txBody>
      </p:sp>
      <p:pic>
        <p:nvPicPr>
          <p:cNvPr id="1027" name="Picture 3"/>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83567" y="1484784"/>
            <a:ext cx="2064989" cy="804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5" descr="data:image/jpeg;base64,/9j/4AAQSkZJRgABAQAAAQABAAD/2wCEAAkGBxQQEBAQDxQQFRIQFQ8XFRIVEBcQFRUYFRcWFhYUFhUYHSghGBwlHBQUITEhJSkrLi4uGCAzODMsNygtLisBCgoKDg0OGxAQGzQkICQsLCwsLCw0LCwsLCwsLCwsLCwsLCwsLCwsLCwsLCwsLCwsLCwsLCwsLCwsLCwsLCwsLP/AABEIAKYBLwMBEQACEQEDEQH/xAAcAAEAAgMBAQEAAAAAAAAAAAAABgcDBAUBCAL/xABNEAABAwIBBQoICwUHBQAAAAABAAIDBBEFBhIhMVEHEzJBYXFygZGxFyJCUlSSocEUFRYzNVOU0dLh40OCg6KzIyRik7LC8Ag0c6PD/8QAGwEBAAIDAQEAAAAAAAAAAAAAAAMFAQQGAgf/xAA8EQACAQMBBAUJBwQDAQEAAAAAAQIDBBEFEiExQQZRcYGhExQWMjORsdHhFSJCUmFiYyNDU8E0ovCCJP/aAAwDAQACEQMRAD8AvFAEAQBAEAQBAEAQBAEAQBAEAQBAEAQBAEAQBAEAQBAEAQBAEAQBAEAQBAEAQBAEAQBAEAQBAEAQBAEAQBAEAQBAEAQBAEAQBAEAQBAEBxMTx/eJDG6MnQCDnWuDx6udU15qvm1TYlDxPLlg1PlaPqneuPuWr6QQ/J4mNsfK0fVO9cfcnpBD8niNsfK0fVO9cfcnpBD8niNs38Ix1tQ4szS0gXFze+1b1jqkLqexjDMqWTrq1PQQBAEByMXxxtO4MzS4kXNja2z3qqvtThazUGstnlySND5Wj6p3rj7lo+kEPyeJjbHytH1TvXH3J6QQ/J4jbHytb9U71x9yekEPyeI2zbwzHt/kzGxkaCS4u0Adm1bVpqvnM9iMPEzGWTtq5PQQBAEAQBAEAQBAEAQBAEBzq7HqWB+9z1FNG+wOZJOyN1jqNnG9tBUkaU5LMU2Yya/ysofTKL7VH+JevN6v5X7hlD5WUPplF9qj/Enm9X8r9wyjpUVZHOwSQvZIx17PY8PabGxs4aNYIUcouLxJYMmdeQEAQBAEAQHiA4+U2H77FnN4cdyOUeUPf1Ko1e0VejtL1onmSyQhcYyIIAgM1FUmKRkjdbSDzjjHWLqe2ryoVFUjyMp4LGglD2te3SHAEcxXf0qiqQUo8GTGRSAIDHPKGNc52poJPUo6lRU4ub5IMrqtqTLI+R2txvbYOIdllwNzXdaq6j5kDeTAtcBAEwCcZNYfvUILh48lieQcQ/5tXaaTaeRoqT4y3vs5IlisI7Ctj0EAQBAEAQBAEAQBAEAQBAfOO7z9LH/wQd710+j+w7yGpxK6VtvIwm8H0zuK/QtL0qn+tIuR1P8A5Mu74E8OBOloHsIAgMFVVNjF3HmHGeZat1eUraG1UfzfYe6dOVR4icafG3HgAAbTpK5a46SVZPFGOF+u834WMfxM1HYjKfLPVYdyrJ6xeSftH3GwramuR+fh0nnv7V4+07v/ACMz5Cn+VH6biMo8s9dj3qSOr3i/uPvMO2pPkcipphckaL3PJ2LW8s5b2aFazinuNN7CNa9p5NCdNweGflZPAQEryQrrtdCdbfGbzHWOo966nQ7vai6MuK3okgySroEewsgjeV9dZrYW636Xcw1DrPcuf1y62YqjHnx7DxNkTXKkYQBAdXJ2g36YXHiR2c7l2N7e4q00q08vWTfCO9nqKyydWXakp6sgIAgCAIAgCAIAgCAIAgCA+cd3n6W/gQd710+j+w7yGpxK5VsRhAfTW4r9C0vSqf60i5HVP+TLu+BPD1SdLQPYQH4mlDWlx1AEqKtVjSpyqS4JZPUYuTwiKVdSZHFzuobBsXzi9vJ3VVzl3LqRdUqSpxwjAtMmCAIYCA/MjbheovB4qQ2kaj2XFipYvBX1IKaaNJwspiraw8HiyYM9DVGKRkjfJOraOMdl1PbV5UKiqLkZTwWNDIHta5puHAEHkK+gQmpxUlwZMJpA1rnO0BoJJ5AlSahFyfBIFdV9UZpHyO8o6BsHEOxcBc3DrVXUfMhbya61zAQABZSbeECf4HQbxCGnhHS7nPF1al3WnWvm9FR58yZLCOit8yEAQBAEAQBAEAQBAEAQBAEB847vP0t/Ag73rp9H9h3kNTiVyrYjCA+mtxX6FpelU/1pFyOqf8mXd8CeHqk6WgewgOVj81ow0eUfYP8AgXPdIq7hbqC/E/BG5ZQ2p56iPriC1CGTNS0zpHZrBzniHOtu0sqtzPZpr6EVSrGmss6LcBdxvF+RqvV0ZnjfUXu+ppu/XKJo1tE6IgOsQdRCp7/TqtnJKe9Pgzao141VuNZV5OYJm2N9qkizTrRw8o0KkeNzrYi9xU3McT3GJeiAICW5IV2cwwu1s0t6J19h711Wh3W3B0ZPeuBLF5Qyvrs1ghadL9LuiOLrPcs65dbMFRjz49gmyJLlCIIAgO5kth++Sb47gxauV3F2a+xXejWflavlJcI/E9wXMmi68kCAIAgCA8ugPHPA0kgDadCBb+BzanKOkiNpKinadm+tv2AqOVWEeLNunYXVTfCm33M50uXtA3XUNPRY93c1eHc0lzNqOiX0uFN+CMHhGw/653+RL+FefO6XWS+j+ofk8V8z9s3QsPP7cjnikH+1ZV1SfM8y0G/X9vxXzNqHLShdqqYR0iWf6gF6VxT/ADEEtIvY8aTOnSYrBL81NC/oyNd3FSKcXwZqVLatT9eLXajbuvRCLoD5y3ePpb+BB3vXT6P7DvIanErlWxGEB9Nbiv0LS9Kp/rSLkdU/5Mu74E8PVJDjuVNJQj+9zxxm1wwnOeRtDG3cexa1G3q1n9yOT02kRrwwYXe2+y2874O+3Pqv7FtfZdzjh4nnyiO3QYvR4oAaaoZIWjgtdZ4vxuY4Zw1bFR6ronl2vLZjjh1GxRuHT9U2H4D5r+1v5qgn0a/JU96NtX3XE134LINRYeuy0p9HbmPqtMlV7DmdTCaTe2WcPGJJPHyBdHpFk7WhifrN7/8ARo3NXyk8rgbytCA5ePkb2BcXzgQOPjuuf6RODt0m96fA27LKmR9cQW549txZZTweJx2lg5tWNXWtmnwKW8WJI11IaYQGzh1WYZWSDyTpG0cY7Fs2tw6FWNRcjKeGMRqzNK+Q+UdA2AaAOxYurh16rqPmG8s1lrmAgP1HGXENaLlxAA5SvUIOclFcWCw8MohDE2McQ0naTrK760tlQoqmv/MmSwba2jIQBAeXQHByiyvpqEESvzpOKJnjP5L8Teuyhq14U+PEsrHSrm8301u63w+pXGM7ptVLcU4ZA3aAJJPWcLDqHWtCpezfq7jrLToxb01ms3J+5fMiNdic05Jnllkv57y4dQOgLVlUlLiy+oWdCiv6cEuxGovGTZwEMYCGcBBgIMBMmHHkdTD8o6qn+ZnmaB5Odnt9R1x7FLGvUjwZo19LtK6+/TXwfvRNMD3U3ghtbGHD6yLxXc5YTY9RHMtunfP8aOdvOi0cN288fo/mV7ux4lFVYi2aB2fG6CGxsRpBddpB1EX1LttEqQlb5T5nGXlpWt6mxVjhkFVyap4hgtLDt0P4uwOkpKQg1cnwkufa4gaZpLOsdbzxDi1nivS1NP8AL3Upz9VY7yRTxErOpqHSvdJI5z3vN3Pc4uc47STrVxGEYrZijwYl6MGakqnwvbLE5zJGG7XtcWuadoIXicIzWzJbjPA+htyfdC+MWfBqogVcTb52homaNbwBqcOMDRxjjA5jULDyD2o+q/AmhPPEsGadreEQOc2VJWuaVJZqSS7SWMJS4I0psZYODd3NoHtVTX6QW0N0My+Bsws5y47jnT4xI7Q2zRyaT2lUdz0guam6n91ePvNqFlBcd5oOcSbkkk8ZN1STnKb2pPLNtRS3I/K8HoIDUxCE5ueNQIB5CdXcVt0IScHLkio1GOGmc9eytCAIAgCAICR5I4fnOM7tTdDOfjPUNHWuh0O02pOvJblw7eb7j3BcyWrqSQIAgPLoCssu90Atc6moXC4uJJxpseNsfL/i7Nor7i7x92B1uj6AppV7hbuUfn8ir3vLiS4kkkkkm5JPGSdarW297O2jBRWFwPEPWAhkIYbAFyANZ1DjKJZPLkkss6UOAVTxdtPUEbd5f9ykVGb5GpLUrWLxKpH3ow1eEzxAmWGdgHG6JzR2kWWHSmuKPdO+t6jxCafY0aa8G1kIMhDIQxg5+IMDjYi4sFf6XVnTgpReN5zOr0IVamzNZWDh1dNmHkOo+4rsrO8jXWPxHC31jK2l1xfBmst40T1DB4gCAyRRFzg1oJJNgAvE6kYRcpcFxMpZeETDJ7DzSSR1Acd+jIc0gkBp2aNegkFcrf6jK5hKnHdF+/tNylSUd7Llo6oTRslGkSAHTpOnWDzG4XyC7pzpVpQnxTLyGGk0Z1rHo8WcA/QabE2Nhx20dq9+Sns7eN3WY2lnB+VGeggOnhNOJWTRu1ODRza7Hq1rptAoxrU6tOXB4K3UN+CLVUBje5jtbSQfvVZXpSpVHCXFFQ1hmJRAIAgCAy0tOZXtjbrcQPzU1CjKtUUI8wlvLFpKYRMbG3U0Afmu+oUVSpqEeCJksGZTGQgCAgm6jlIaaAU8JtLUA3cDYsj1EjYSdA61p3dbYjsrizoej+mq5qurNfdj4sptVJ9DUQh6CAIYOvkvgElfOIY9AAznvtcMbqvynYFLRpOpLCK3U9RhZUduXF8F1su7J/JinomgQsGdbTK4B0jud3FzCwVxTowgtyPnV5qVxdyzUlu5JcEdmylNHAc26AhuWGQcNUx0kDWxVAuQWjNbIfNeBt84aefUtWtaxmsrcy90zXK1rNRqPah1Pl2FKyxlrnNcCHNJBB1gg2IPWqhpp4Z9FpyUoqUeDPysEgQGhW8LqCu9P9l3nPal7fuRrSMDgQdRVjRqypSU4lXXoxqwcJczjSx5pIPEuvpVFUipLmcTVpOlNwfI/LWkkAAknQANJJ2L22kssjJdBuZYm+LfRSvAtcNc9jHkdAuv1HStF6lbqWztfI9bDIpPA6NzmSNc17SQ5rmlrmkawQdIK3YyUllb1yPJ3slqThSnXwW+89w7VQ6zcPKpLvNihHmSFUBtIm+Q1TnQvjP7N2jmdp7w7tXF9IqOzWjU61v7jetJZhgl1FROlPi6ANbjq/NV1jplW7f3dy62e6teNNb+J2abB426XeMeXQOxdVa6BbUt8/vP9eBXzvKkuG48xtoENgABdugaFjXoxhZOMVhZQtMurkjq4ZluFgydnJ39p+7711fRn+53Fbf8jVyvw+4E7dbbB/NxH3da29dtMry8exlZNcyKrlyMIAgCYBK8kcPsDO4aXaGc3Gev3LqNDtMRdaXPciSC5klXRHsIAgCA+fsusQNRiFS8nQx5jbyNj8XRzkE9apLiW1UbPp2i26oWVOPNrL7XvOCoC4CAIAhh8CydzPG6Oip5DPK1k0r9IzXEhrRZouBtzj1qxtKlOEN73nGdILO8urheTg3FLx5kx+XlB6Q31H/hWz5zS6yh+xL/APxvwHy8oPSG+o/8Kec0usz9iX/+N+A+XlB6Q31H/hTzml1j7Ev/APG/A8OXlB6Q31H/AIU85pdY+xL/APxvwKmy7qIJa6SaleHslDHEgEDPtZwsQNgPWqy5cXUbidzodOvTtFTrLDTa7iPqAuAgNCt4XUFd6f7LvOe1L2/cjAt00DnYmzxgdo7l0Gk1M05Q6jmdapbNVT60WbuC5MMnllr5QHCnIZEDpG+EXc+21rS23SvxBRaxcOKVKPPiVVNcy+VzuCUpX/qAybaBDiMbbOc4RTWHC0ExvPKM1zb9HYr3Rrh5dFv9URVFzIRgDbU8fLnH+YrQ1SWbmXcbNHdA6K0CUkuQstppG+dHfraR95XO9I4Zt4y6n8TZtX95lw4dGBFGB5rT2i6tdMpxha01HqT73xNKtJupLPWbK3yI4+UM2hrOO9z1aB3+xct0luEoRorjnLN+xhvcjhrkCzCA7OTv7T933rq+jP8Ac7itv+R2JYg9pa4XDgQRyFdVUhGcXGXBleVrK3Nc5o4iR2Gy+d1I7M2upkDPyvACA/cLM5zWnyi0dpspaUVKcYvm0EWVDEGtDW6A0AAcgX0KnBQiox4InP2vYCAIAgPmfEDeWUnWXyf6iufm8yZ9dtopUYdi+BgXk2QgCAIYCDATIwEyMBMjATIwEGAhkIDQreF1BXen+y7zntS9v3IwLdNA08T4Lef3K30d/wBSS/QpNcj/AE4v9f8AR9B7iFOG4NA4a5JKhx5xIWdzAtLVHm5fcUMOBPlXnshG7LT5+C1e1m8OHVKy/sJW9pstm5ieZ8Clcn33p2cmcPafvCapHZuZfqTUX9w6KryU7uRbrVY5WSDuPuVJr++z70T2/rlr4ZirWtDJL+LqNr6NhWhpet06VJUq+7HB8RcWsnLaiZ6jGmAeJdx5rDrW5c9IaEI/0t78COFnNv7244U0pe4ucbkrjri4nXqOpN72WcIKC2UfhQHsIDs5O65P3feur6McancVt/yO2usK8rSp4b+k7vK+dVvaS7WQviY1GYCAy0nzkfSZ3hTW/tYdq+JlcSy19ERMEAQBAEB86ZUUhhraqI+TLJbouOc3+VwVFWjszaPqumVlWtKc11L3rczlqIsQgCAIYJlklkJ8YU+/tqAwh7muZvOfYix1541gg6uNbdG18rHayc5qWvOyr+SdPO7Oc4/0drwRn0sfZv1FL5h+4r/S7+Lx+g8EZ9LH2b9RPMP3D0u/i8foPBGfSx9m/UTzD9w9Lv4vH6DwRn0sfZv1E8w/cPS7+Lx+g8EZ9LH2b9RPMP3D0u/i8foPBGfSx9m/UTzD9w9Lv4vH6DwRn0sfZv1E8w/cPS7+Lx+hWm6DhnxbWfBi7ff7ON+fm73wr6M252bV0OmaVt0c7XPq+pW3XSLytTa8n4/QjPxj/h/m/JWX2P8Av8Pqav27+zx+hhqqvPAFrWN9d1t2dh5CbltZNO91HzmCjs4w8n0luMPvgtJyGoH/ALpFQ6mv/wBMu74GlD1ScLRPZDt114GC11+NsI7ZYwFuaes3MO08z9U+e8l6yxdE7ytLecax2dytNZtnJKquW5ihPDwySrnDaO5kYP723kZJ3W96pdfeLNr9UbFt65P1whZBZRgz09M5+cRqaCSfcty1sqlxtOK3RTb+RFUqxp4RgWkShDJ1snneO8bQD2H8103RmaVWcetGhfx+6md4LsSsK0qeG/pP7yvnVf2ku1kL4mNRmAgMtJ85H0md4U1v7WHaviZXEstfRETBAEAQBAVZuu4Cc5lcwaLBktuK3Aee3N7FXXtL8aOx6MX6Wbab/WP+0Vmq47UIAgCGCW7nmVIoZnMlvvE1s468xw1PtssbHq2Lata6pvD4HP67pbvKalT9ePiuou2mnbI1r43Nc1wuHNIII2ghW6ae9HzycJQk4yWGjKsnkIDVxCvjp43SzPaxjdbnG3UNp5F5lKMVlklKjUqyUKay2QV+6vAHOAgmLQTZ2c0EjbmnVzXWm76GeB0keitw4puaT6t+4yx7q1KeFFVDlzYz/vWfPafNHiXRa7XCUfH5G3HumUJ1mZvPET3Er0rykyCXRu+XJPvKc3Wq9ldiG/0xLo96ibcgsNxnXFnW2hdPpN9QjRw5cytuNIu6c8Sj4ohRpH+ae0K2V9bv8RrPT7lfgZiewtNjoK2ITU1lcDVnBwlsy4n0DuAYmJMPlp7jOp5naL6cyUBzTbpCTsXNaxScaylyaPdN7sFoKqJCt93jEBHhe8+VUzRNA5GHfCe1rR1qz0im5V89SPFR7j51a4ggg2IsQdi6iUVJNPmQp4eSTYbj7XANm8V3ncR59i5y70mae3S3rq5m1CsnuZPNz8iSd7mEODYzwTncJw2cy4rpHSqxt1Fxe99XUb9rKO1nJP2wOOprj+6VxkLSvN4UH7mbzqQXFm/S4O92l/ijtP5K5s+j9ao81furxNWpeRW6O9nbhp2sbmNFguuo2tOjS8lBYX/uJWynKUtpnBfhElzYC1zbxhqXG1NAutt7KWO0tI3lPCyfn4pl80esF4+wbz8q95nzyl1mzh9BLHI1xaLaQfGGore03S7y2uIzaWOD38iGvcU5wwjuhdeVxWlTw39J/eV86r+0l2shfExqMwEBlpPnI+kzvCmt/aw7V8TK4llr6IiYIAgCAIDDV0zZWOjkaHMeCHNIuCDrCw4prDPdOpKnJTi8NFHZa5ISUDy9t3Uzj4kmvNvqY/YeXj9ip69u6byuB9F0jWYXkVGW6a4rr/VfIi61i+CAIYCA6eEY/UUn/byvYDrbwmHnadClp1pw9Vmjd6dbXPtYJvr5+8kkO6jWAWc2mdymNwPsdZTq9qfoU8ui1o+Epe9fIx1O6bWvBDd4ZytiJP8AO4j2I72o+o9Q6M2cXl5fa/kiMYlik1S7OqJHyEas51wOYah1LWnUlP1mXVtZ0LeOKUUuz5mmvBtBAEBo1nC6ldWHsu9nP6lurdxz6uqDNA0u7uddBZWEqr2pbo/E5vUNRjRWzDfL4HKc65ueNdHGKisI5aUnJ5fEkeQWVj8KqxO0F0bhmSxXtnsJvo2OB0g844ytW9tVcU9nnyYjLDL5j3VsLMW+moI0aYzFJvl/NzQ3Tzg25Vzj025UtnZ+RNtoo3dFyydi1SJACyCIFsMZtcA6S91vKdYX2WA06z0NjZq2hj8T4kMpZZE1vHk9TnkF5f8ATth1oa2pI+ckjib/AA2lzv6jexc5rVRSnGHUs+8mpouGypcEgQBAEATACALAKzqeG/pP7yvnVf2ku1kL4mNRmAgMtJ85H0md4U1v7WHaviZXEstfRETBAEAQBAEBjqIGyNcx7Wua4EFrgCCDxEFYaTWGeoTlCSlF4aK0ym3MLkyUDgL6d4edH7j/AHHtWhWsucPcdbp/SZxShdL/AOl/tfIrrEcMmpnZtRHJGf8AE2wPM7UepaE6cobpI6y3vKNwtqlJP/3Uai8G2EAQBDAQyEAQBDDOnhGAVFWbU8T3jzrZrBzvOhSwozn6qNC61K2tl/Uml+nM4uXuGyYfUime5heY43ktvYZ1/FBOvVrXZaJp8PI7U9+84PVtclcVH5FbK6+ZEnFdOkksI5xtt5YWTAQBAEB4gPWi+gLDB9Ybn2B/AMOpadw8cNz5OnIc9w6ic390LjLut5atKXu7DZisIka1jIQBAEAQBAFhgrOp4b+k/vK+dV/aS7WQviY1GYCAy0nzkfSZ3hTW/tYdq+JlcSy19ERMEAQBAEAQBAEBjnha9pa9rXA6w4Bw7CsNJ8T1GUovMXgj1dkNQzaXQNadsZdF7Gm3sUMralLkWVHW76luVR9+/wCJxqjcrpXaWSVDeTOY4e1t/aoXYwfBljDpRdxWJRT9/wAzSl3JWeTVPHPCHdzgvDsFyZsR6WVPxU13PH+mYPBGfSx9m/UWPMP3eBL6W/xf9vofpu5Htq+ynt/9E8w/cYfSxvhS/wC30NmLcmi8uolPNG1vfdelYx5sgl0rr/hppe/6G9Tbl9G3hmok6UgaP5WhSRsqa4mtU6TXsvVwuxfNncoMkKKCxjp4rjU5w3w9r7qWNCnHgiur6reVvXqP4fA7bGgCwAA2DQpivbb4nznu8/S38CDveun0f2HeQVOJXKtjwF5lwZksjdWyLNNvNfTt/sKhkW+ho0Rylo0nY1+u+2+0Kr0+823KlJ70936r6HuUeZXCtiM8QHqAsncZyLdWVLayZv8AdqZwLbjRLKNLWjaG6z1DaqjVLxU4eSj6z49hJCOXk+iQuZJj1AEAQBAEAQHhWGCv58NmL3kRS2zneQdpXDVbG4c5NQfF8iFpmP4sm+ql/wAs/co/MLn/ABv3DDHxZN9VL/ln7k8wuf8AG/cMMyU2GzB7CYpdDmeQdo5FLRsriNSLcHjK+JlJ5LBC7hEoWQEAQBAEAQBAEAQBAEAQBAEAQBAEBWe6BuXPxSs+FNqWRDe42ZhhLz4t9Nw4bVaWepK3hsbOd54lDLI14B5PTY/sx/Gtv7bX5Dz5MeAeT02P7M78afbSxjZHky5DhzH04ppmtkYY2se1wu1wAANx1Kj8o9vbju35JMbim8qtxKQOc/DZGuYSTvEzs1zeRslrOHStzlXdvrKxiqu8jdPqIf4LcVvb4I7n36G3bnrf+07bHreB52GTHJTcSeXNkxORrWCx3iFxc53I+S1mjo35wtC41hYxRXe/9HpU+suiho2QRsiha1kcYAaxosABxAKilJye03lkpsLACAIAgCAIAgCAIAgCAIAgCAIAgCAIAgCAIAgCAIAgCAIAgCAIAgCAIAgCAIAgCAIAgCAIAgCAIAgCAIAgCAIAgCAIAgCAIAgCAIAgCAIAgCAIAgCAIAgCAIAgCAIAgCAIAgCAIAgCAIAgCAIAgCAIAgCAIAgCAIAgCAIAgCAIAgCAIAgCAIAgCAIAgCAIAgCAIAgCAIAgCAIAgCAIAgCAIAgCA//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30"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96915" y="1988840"/>
            <a:ext cx="1515045" cy="830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827584" y="2420888"/>
            <a:ext cx="1725315" cy="850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29022" y="1484784"/>
            <a:ext cx="2118064" cy="812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6527998" y="2420888"/>
            <a:ext cx="2076450" cy="869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547665" y="3356992"/>
            <a:ext cx="2160240" cy="716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6" name="Picture 12"/>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4067944" y="2996952"/>
            <a:ext cx="1943100" cy="748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7" name="Picture 13"/>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788024" y="3789040"/>
            <a:ext cx="2066925" cy="3429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67544" y="5013176"/>
            <a:ext cx="1872207" cy="1402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9" name="Picture 15"/>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2483768" y="4221088"/>
            <a:ext cx="2264736" cy="988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0" name="Picture 16"/>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7003108" y="3284984"/>
            <a:ext cx="1471010" cy="7883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1" name="Picture 17"/>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5241379" y="4615408"/>
            <a:ext cx="2066925"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2" name="Picture 18"/>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6011044" y="5401017"/>
            <a:ext cx="2809428" cy="836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65016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3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3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3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3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4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3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4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0443" y="1470476"/>
            <a:ext cx="8486357" cy="5387523"/>
          </a:xfrm>
        </p:spPr>
        <p:txBody>
          <a:bodyPr>
            <a:normAutofit fontScale="85000" lnSpcReduction="20000"/>
          </a:bodyPr>
          <a:lstStyle/>
          <a:p>
            <a:pPr lvl="1"/>
            <a:r>
              <a:rPr lang="en-US" sz="2400" b="1" dirty="0" smtClean="0">
                <a:solidFill>
                  <a:schemeClr val="tx1"/>
                </a:solidFill>
              </a:rPr>
              <a:t>Introduction – </a:t>
            </a:r>
            <a:r>
              <a:rPr lang="en-US" sz="2400" b="1" dirty="0">
                <a:solidFill>
                  <a:schemeClr val="tx1"/>
                </a:solidFill>
              </a:rPr>
              <a:t>GS1 Digital</a:t>
            </a:r>
            <a:endParaRPr lang="en-US" sz="2400" b="1" dirty="0" smtClean="0">
              <a:solidFill>
                <a:schemeClr val="tx1"/>
              </a:solidFill>
            </a:endParaRPr>
          </a:p>
          <a:p>
            <a:pPr lvl="2"/>
            <a:r>
              <a:rPr lang="en-US" b="1" dirty="0" smtClean="0">
                <a:solidFill>
                  <a:schemeClr val="tx1"/>
                </a:solidFill>
              </a:rPr>
              <a:t>Steve Bratt, GS1</a:t>
            </a:r>
          </a:p>
          <a:p>
            <a:pPr lvl="1"/>
            <a:r>
              <a:rPr lang="en-US" sz="2400" b="1" dirty="0" smtClean="0">
                <a:solidFill>
                  <a:schemeClr val="accent2"/>
                </a:solidFill>
              </a:rPr>
              <a:t>Market Perspective</a:t>
            </a:r>
          </a:p>
          <a:p>
            <a:pPr lvl="2"/>
            <a:r>
              <a:rPr lang="en-US" sz="2200" b="1" dirty="0" smtClean="0">
                <a:solidFill>
                  <a:schemeClr val="tx1"/>
                </a:solidFill>
              </a:rPr>
              <a:t>GS1 UK</a:t>
            </a:r>
          </a:p>
          <a:p>
            <a:pPr lvl="3"/>
            <a:r>
              <a:rPr lang="en-US" b="1" dirty="0" smtClean="0">
                <a:solidFill>
                  <a:schemeClr val="tx1"/>
                </a:solidFill>
              </a:rPr>
              <a:t>David Smith, GS1 UK</a:t>
            </a:r>
          </a:p>
          <a:p>
            <a:pPr lvl="2"/>
            <a:r>
              <a:rPr lang="en-US" sz="2200" b="1" dirty="0" smtClean="0">
                <a:solidFill>
                  <a:schemeClr val="accent2"/>
                </a:solidFill>
              </a:rPr>
              <a:t>GS1 Germany</a:t>
            </a:r>
            <a:endParaRPr lang="en-US" sz="2200" b="1" dirty="0">
              <a:solidFill>
                <a:schemeClr val="accent2"/>
              </a:solidFill>
            </a:endParaRPr>
          </a:p>
          <a:p>
            <a:pPr lvl="3"/>
            <a:r>
              <a:rPr lang="en-US" b="1" dirty="0" smtClean="0">
                <a:solidFill>
                  <a:schemeClr val="accent2"/>
                </a:solidFill>
              </a:rPr>
              <a:t>Andreas </a:t>
            </a:r>
            <a:r>
              <a:rPr lang="en-US" b="1" dirty="0" err="1" smtClean="0">
                <a:solidFill>
                  <a:schemeClr val="accent2"/>
                </a:solidFill>
              </a:rPr>
              <a:t>Fuessler</a:t>
            </a:r>
            <a:r>
              <a:rPr lang="en-US" b="1" dirty="0" smtClean="0">
                <a:solidFill>
                  <a:schemeClr val="accent2"/>
                </a:solidFill>
              </a:rPr>
              <a:t>, </a:t>
            </a:r>
            <a:r>
              <a:rPr lang="en-US" b="1" dirty="0">
                <a:solidFill>
                  <a:schemeClr val="accent2"/>
                </a:solidFill>
              </a:rPr>
              <a:t>GS1 </a:t>
            </a:r>
            <a:r>
              <a:rPr lang="en-US" b="1" dirty="0" smtClean="0">
                <a:solidFill>
                  <a:schemeClr val="accent2"/>
                </a:solidFill>
              </a:rPr>
              <a:t>Germany</a:t>
            </a:r>
          </a:p>
          <a:p>
            <a:pPr lvl="2"/>
            <a:r>
              <a:rPr lang="en-US" sz="2200" b="1" dirty="0" smtClean="0">
                <a:solidFill>
                  <a:schemeClr val="tx1"/>
                </a:solidFill>
              </a:rPr>
              <a:t>GS1 Japan</a:t>
            </a:r>
            <a:endParaRPr lang="en-US" sz="2200" b="1" dirty="0">
              <a:solidFill>
                <a:schemeClr val="tx1"/>
              </a:solidFill>
            </a:endParaRPr>
          </a:p>
          <a:p>
            <a:pPr lvl="3"/>
            <a:r>
              <a:rPr lang="en-US" b="1" dirty="0" smtClean="0">
                <a:solidFill>
                  <a:schemeClr val="tx1"/>
                </a:solidFill>
              </a:rPr>
              <a:t>Hideki Ichihara, </a:t>
            </a:r>
            <a:r>
              <a:rPr lang="en-US" b="1" dirty="0">
                <a:solidFill>
                  <a:schemeClr val="tx1"/>
                </a:solidFill>
              </a:rPr>
              <a:t>GS1 </a:t>
            </a:r>
            <a:r>
              <a:rPr lang="en-US" b="1" dirty="0" smtClean="0">
                <a:solidFill>
                  <a:schemeClr val="tx1"/>
                </a:solidFill>
              </a:rPr>
              <a:t>Japan</a:t>
            </a:r>
            <a:endParaRPr lang="en-US" b="1" dirty="0">
              <a:solidFill>
                <a:schemeClr val="tx1"/>
              </a:solidFill>
            </a:endParaRPr>
          </a:p>
          <a:p>
            <a:pPr lvl="2"/>
            <a:r>
              <a:rPr lang="en-US" sz="2200" b="1" dirty="0" smtClean="0">
                <a:solidFill>
                  <a:schemeClr val="tx1"/>
                </a:solidFill>
              </a:rPr>
              <a:t>GS1 US</a:t>
            </a:r>
            <a:endParaRPr lang="en-US" b="1" dirty="0">
              <a:solidFill>
                <a:schemeClr val="tx1"/>
              </a:solidFill>
            </a:endParaRPr>
          </a:p>
          <a:p>
            <a:pPr lvl="3"/>
            <a:r>
              <a:rPr lang="en-US" b="1" dirty="0" smtClean="0">
                <a:solidFill>
                  <a:schemeClr val="tx1"/>
                </a:solidFill>
              </a:rPr>
              <a:t>Rich Richardson, </a:t>
            </a:r>
            <a:r>
              <a:rPr lang="en-US" b="1" dirty="0">
                <a:solidFill>
                  <a:schemeClr val="tx1"/>
                </a:solidFill>
              </a:rPr>
              <a:t>GS1 </a:t>
            </a:r>
            <a:r>
              <a:rPr lang="en-US" b="1" dirty="0" smtClean="0">
                <a:solidFill>
                  <a:schemeClr val="tx1"/>
                </a:solidFill>
              </a:rPr>
              <a:t>US</a:t>
            </a:r>
          </a:p>
          <a:p>
            <a:pPr lvl="1"/>
            <a:r>
              <a:rPr lang="en-US" sz="2400" b="1" dirty="0">
                <a:solidFill>
                  <a:schemeClr val="tx1"/>
                </a:solidFill>
              </a:rPr>
              <a:t>GS1 Digital – </a:t>
            </a:r>
            <a:r>
              <a:rPr lang="en-US" sz="2400" b="1" dirty="0" smtClean="0">
                <a:solidFill>
                  <a:schemeClr val="tx1"/>
                </a:solidFill>
              </a:rPr>
              <a:t>Background, Strategy, </a:t>
            </a:r>
            <a:r>
              <a:rPr lang="en-US" sz="2400" b="1" dirty="0">
                <a:solidFill>
                  <a:schemeClr val="tx1"/>
                </a:solidFill>
              </a:rPr>
              <a:t>and </a:t>
            </a:r>
            <a:r>
              <a:rPr lang="en-US" sz="2400" b="1" dirty="0" smtClean="0">
                <a:solidFill>
                  <a:schemeClr val="tx1"/>
                </a:solidFill>
              </a:rPr>
              <a:t>Current Work</a:t>
            </a:r>
            <a:endParaRPr lang="en-US" sz="2400" b="1" dirty="0">
              <a:solidFill>
                <a:schemeClr val="tx1"/>
              </a:solidFill>
            </a:endParaRPr>
          </a:p>
          <a:p>
            <a:pPr lvl="2"/>
            <a:r>
              <a:rPr lang="en-US" b="1" dirty="0">
                <a:solidFill>
                  <a:schemeClr val="tx1"/>
                </a:solidFill>
              </a:rPr>
              <a:t>Robert Beideman, GS1</a:t>
            </a:r>
          </a:p>
          <a:p>
            <a:pPr lvl="1"/>
            <a:r>
              <a:rPr lang="en-US" sz="2400" b="1" dirty="0" smtClean="0">
                <a:solidFill>
                  <a:schemeClr val="tx1"/>
                </a:solidFill>
              </a:rPr>
              <a:t>GTIN+ on the Web - Technical Aspects</a:t>
            </a:r>
            <a:endParaRPr lang="en-US" sz="2400" b="1" dirty="0">
              <a:solidFill>
                <a:schemeClr val="tx1"/>
              </a:solidFill>
            </a:endParaRPr>
          </a:p>
          <a:p>
            <a:pPr lvl="2"/>
            <a:r>
              <a:rPr lang="en-US" b="1" dirty="0">
                <a:solidFill>
                  <a:schemeClr val="tx1"/>
                </a:solidFill>
              </a:rPr>
              <a:t>Mark Harrison, Auto-ID Labs, </a:t>
            </a:r>
            <a:r>
              <a:rPr lang="en-US" b="1" dirty="0" smtClean="0">
                <a:solidFill>
                  <a:schemeClr val="tx1"/>
                </a:solidFill>
              </a:rPr>
              <a:t>Cambridge</a:t>
            </a:r>
          </a:p>
          <a:p>
            <a:pPr lvl="1"/>
            <a:r>
              <a:rPr lang="en-US" sz="2400" b="1" dirty="0" smtClean="0">
                <a:solidFill>
                  <a:schemeClr val="tx1"/>
                </a:solidFill>
              </a:rPr>
              <a:t>Discussions</a:t>
            </a:r>
            <a:endParaRPr lang="en-US" sz="2400" b="1" dirty="0">
              <a:solidFill>
                <a:schemeClr val="tx1"/>
              </a:solidFill>
            </a:endParaRPr>
          </a:p>
          <a:p>
            <a:pPr lvl="2"/>
            <a:r>
              <a:rPr lang="en-US" b="1" dirty="0" smtClean="0">
                <a:solidFill>
                  <a:schemeClr val="tx1"/>
                </a:solidFill>
              </a:rPr>
              <a:t>GTIN+ on the Web MSWG – Get Involved!</a:t>
            </a:r>
          </a:p>
          <a:p>
            <a:pPr lvl="2"/>
            <a:r>
              <a:rPr lang="en-US" b="1" dirty="0" smtClean="0">
                <a:solidFill>
                  <a:schemeClr val="tx1"/>
                </a:solidFill>
              </a:rPr>
              <a:t>Digital Media work underway</a:t>
            </a:r>
          </a:p>
          <a:p>
            <a:pPr lvl="2"/>
            <a:r>
              <a:rPr lang="en-US" b="1" dirty="0" smtClean="0">
                <a:solidFill>
                  <a:schemeClr val="tx1"/>
                </a:solidFill>
              </a:rPr>
              <a:t>GTIN Validation work underway</a:t>
            </a:r>
          </a:p>
          <a:p>
            <a:pPr lvl="2"/>
            <a:r>
              <a:rPr lang="en-US" b="1" dirty="0" smtClean="0">
                <a:solidFill>
                  <a:schemeClr val="tx1"/>
                </a:solidFill>
              </a:rPr>
              <a:t>Next Priorities</a:t>
            </a:r>
          </a:p>
          <a:p>
            <a:pPr lvl="2"/>
            <a:endParaRPr lang="en-US" b="1" dirty="0">
              <a:solidFill>
                <a:schemeClr val="accent2"/>
              </a:solidFill>
            </a:endParaRPr>
          </a:p>
          <a:p>
            <a:pPr lvl="2"/>
            <a:endParaRPr lang="en-US" b="1" dirty="0">
              <a:solidFill>
                <a:schemeClr val="accent2"/>
              </a:solidFill>
            </a:endParaRPr>
          </a:p>
          <a:p>
            <a:pPr lvl="1"/>
            <a:endParaRPr lang="en-US" b="1" dirty="0">
              <a:solidFill>
                <a:schemeClr val="tx1"/>
              </a:solidFill>
            </a:endParaRPr>
          </a:p>
        </p:txBody>
      </p:sp>
      <p:sp>
        <p:nvSpPr>
          <p:cNvPr id="4" name="Slide Number Placeholder 3"/>
          <p:cNvSpPr>
            <a:spLocks noGrp="1"/>
          </p:cNvSpPr>
          <p:nvPr>
            <p:ph type="sldNum" sz="quarter" idx="10"/>
          </p:nvPr>
        </p:nvSpPr>
        <p:spPr/>
        <p:txBody>
          <a:bodyPr/>
          <a:lstStyle/>
          <a:p>
            <a:pPr>
              <a:defRPr/>
            </a:pPr>
            <a:fld id="{0B02F406-A951-4782-A125-F0F9A54F00BD}" type="slidenum">
              <a:rPr lang="en-US" smtClean="0">
                <a:solidFill>
                  <a:srgbClr val="002C6C"/>
                </a:solidFill>
              </a:rPr>
              <a:pPr>
                <a:defRPr/>
              </a:pPr>
              <a:t>23</a:t>
            </a:fld>
            <a:endParaRPr lang="en-US" dirty="0">
              <a:solidFill>
                <a:srgbClr val="002C6C"/>
              </a:solidFill>
            </a:endParaRPr>
          </a:p>
        </p:txBody>
      </p:sp>
      <p:sp>
        <p:nvSpPr>
          <p:cNvPr id="5" name="Title 4"/>
          <p:cNvSpPr>
            <a:spLocks noGrp="1"/>
          </p:cNvSpPr>
          <p:nvPr>
            <p:ph type="title"/>
          </p:nvPr>
        </p:nvSpPr>
        <p:spPr>
          <a:xfrm>
            <a:off x="1676399" y="365342"/>
            <a:ext cx="7141745" cy="935998"/>
          </a:xfrm>
        </p:spPr>
        <p:txBody>
          <a:bodyPr/>
          <a:lstStyle/>
          <a:p>
            <a:r>
              <a:rPr lang="en-US" sz="3200" dirty="0" smtClean="0"/>
              <a:t>The discussion today</a:t>
            </a:r>
            <a:endParaRPr lang="en-GB" sz="3200" dirty="0"/>
          </a:p>
        </p:txBody>
      </p:sp>
    </p:spTree>
    <p:extLst>
      <p:ext uri="{BB962C8B-B14F-4D97-AF65-F5344CB8AC3E}">
        <p14:creationId xmlns:p14="http://schemas.microsoft.com/office/powerpoint/2010/main" val="27690788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a:xfrm>
            <a:off x="3378200" y="844939"/>
            <a:ext cx="5537200" cy="1723714"/>
          </a:xfrm>
        </p:spPr>
        <p:txBody>
          <a:bodyPr/>
          <a:lstStyle/>
          <a:p>
            <a:pPr lvl="0"/>
            <a:r>
              <a:rPr lang="en-GB" sz="2400" b="0" dirty="0" smtClean="0">
                <a:solidFill>
                  <a:srgbClr val="FF0000"/>
                </a:solidFill>
                <a:cs typeface="Times New Roman" pitchFamily="18" charset="0"/>
              </a:rPr>
              <a:t>GS1 Digital Industry Engagement – Market View Germany</a:t>
            </a:r>
            <a:r>
              <a:rPr lang="en-GB" sz="2400" b="0" dirty="0" smtClean="0">
                <a:cs typeface="Times New Roman" pitchFamily="18" charset="0"/>
              </a:rPr>
              <a:t/>
            </a:r>
            <a:br>
              <a:rPr lang="en-GB" sz="2400" b="0" dirty="0" smtClean="0">
                <a:cs typeface="Times New Roman" pitchFamily="18" charset="0"/>
              </a:rPr>
            </a:br>
            <a:r>
              <a:rPr lang="en-GB" sz="2400" b="0" dirty="0" smtClean="0">
                <a:cs typeface="Times New Roman" pitchFamily="18" charset="0"/>
              </a:rPr>
              <a:t/>
            </a:r>
            <a:br>
              <a:rPr lang="en-GB" sz="2400" b="0" dirty="0" smtClean="0">
                <a:cs typeface="Times New Roman" pitchFamily="18" charset="0"/>
              </a:rPr>
            </a:br>
            <a:r>
              <a:rPr lang="en-GB" sz="2400" b="0" dirty="0" smtClean="0">
                <a:cs typeface="Times New Roman" pitchFamily="18" charset="0"/>
              </a:rPr>
              <a:t>Shopper Approach within </a:t>
            </a:r>
            <a:r>
              <a:rPr lang="en-GB" sz="2400" b="0" dirty="0" err="1" smtClean="0">
                <a:cs typeface="Times New Roman" pitchFamily="18" charset="0"/>
              </a:rPr>
              <a:t>eCommerce</a:t>
            </a:r>
            <a:r>
              <a:rPr lang="en-GB" sz="2400" b="0" dirty="0" smtClean="0">
                <a:cs typeface="Times New Roman" pitchFamily="18" charset="0"/>
              </a:rPr>
              <a:t>/</a:t>
            </a:r>
            <a:br>
              <a:rPr lang="en-GB" sz="2400" b="0" dirty="0" smtClean="0">
                <a:cs typeface="Times New Roman" pitchFamily="18" charset="0"/>
              </a:rPr>
            </a:br>
            <a:r>
              <a:rPr lang="en-GB" sz="2400" b="0" dirty="0" smtClean="0">
                <a:cs typeface="Times New Roman" pitchFamily="18" charset="0"/>
              </a:rPr>
              <a:t>Cross-Channel Environment</a:t>
            </a:r>
            <a:endParaRPr lang="de-DE" sz="2400" b="0" dirty="0"/>
          </a:p>
        </p:txBody>
      </p:sp>
    </p:spTree>
    <p:extLst>
      <p:ext uri="{BB962C8B-B14F-4D97-AF65-F5344CB8AC3E}">
        <p14:creationId xmlns:p14="http://schemas.microsoft.com/office/powerpoint/2010/main" val="8143775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ieren 3"/>
          <p:cNvGrpSpPr/>
          <p:nvPr/>
        </p:nvGrpSpPr>
        <p:grpSpPr>
          <a:xfrm>
            <a:off x="1683657" y="1325880"/>
            <a:ext cx="5544457" cy="5322679"/>
            <a:chOff x="1683657" y="1485534"/>
            <a:chExt cx="5544457" cy="5322679"/>
          </a:xfrm>
        </p:grpSpPr>
        <p:pic>
          <p:nvPicPr>
            <p:cNvPr id="25602" name="Picture 2" descr="Q:\Geschäftsfuehrung\Präsentationen\Alle_Chronologisch\2013\2013 06 05_Jahrestagung Akadem. Partnerschaft\Einkauf+Beschaffung_MuliChannel_Sortimentsplanung.jpg"/>
            <p:cNvPicPr>
              <a:picLocks noChangeAspect="1" noChangeArrowheads="1"/>
            </p:cNvPicPr>
            <p:nvPr/>
          </p:nvPicPr>
          <p:blipFill>
            <a:blip r:embed="rId3" cstate="screen"/>
            <a:srcRect/>
            <a:stretch>
              <a:fillRect/>
            </a:stretch>
          </p:blipFill>
          <p:spPr bwMode="auto">
            <a:xfrm>
              <a:off x="1683657" y="1485534"/>
              <a:ext cx="5544457" cy="5322679"/>
            </a:xfrm>
            <a:prstGeom prst="rect">
              <a:avLst/>
            </a:prstGeom>
            <a:noFill/>
          </p:spPr>
        </p:pic>
        <p:sp>
          <p:nvSpPr>
            <p:cNvPr id="3" name="Rechteck 2"/>
            <p:cNvSpPr/>
            <p:nvPr/>
          </p:nvSpPr>
          <p:spPr bwMode="auto">
            <a:xfrm>
              <a:off x="6561300" y="4029994"/>
              <a:ext cx="142710" cy="16913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rgbClr val="002C6C"/>
                </a:solidFill>
                <a:effectLst/>
                <a:latin typeface="Arial" charset="0"/>
              </a:endParaRPr>
            </a:p>
          </p:txBody>
        </p:sp>
        <p:sp>
          <p:nvSpPr>
            <p:cNvPr id="6" name="Rechteck 5"/>
            <p:cNvSpPr/>
            <p:nvPr/>
          </p:nvSpPr>
          <p:spPr bwMode="auto">
            <a:xfrm>
              <a:off x="5494500" y="5414845"/>
              <a:ext cx="636838" cy="26591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0" rIns="91440" bIns="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dirty="0" smtClean="0">
                  <a:ln>
                    <a:noFill/>
                  </a:ln>
                  <a:solidFill>
                    <a:schemeClr val="accent2"/>
                  </a:solidFill>
                  <a:effectLst/>
                  <a:latin typeface="Arial" charset="0"/>
                </a:rPr>
                <a:t>Brick &amp; Mortar</a:t>
              </a:r>
            </a:p>
          </p:txBody>
        </p:sp>
        <p:sp>
          <p:nvSpPr>
            <p:cNvPr id="7" name="Rechteck 6"/>
            <p:cNvSpPr/>
            <p:nvPr/>
          </p:nvSpPr>
          <p:spPr bwMode="auto">
            <a:xfrm>
              <a:off x="2738782" y="5414844"/>
              <a:ext cx="675861" cy="265919"/>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dirty="0" smtClean="0">
                  <a:ln>
                    <a:noFill/>
                  </a:ln>
                  <a:solidFill>
                    <a:schemeClr val="accent2"/>
                  </a:solidFill>
                  <a:effectLst/>
                </a:rPr>
                <a:t>Vending</a:t>
              </a:r>
            </a:p>
            <a:p>
              <a:pPr marL="0" marR="0" indent="0" algn="ctr" defTabSz="914400" rtl="0" eaLnBrk="1" fontAlgn="base" latinLnBrk="0" hangingPunct="1">
                <a:lnSpc>
                  <a:spcPct val="100000"/>
                </a:lnSpc>
                <a:spcBef>
                  <a:spcPct val="20000"/>
                </a:spcBef>
                <a:spcAft>
                  <a:spcPct val="0"/>
                </a:spcAft>
                <a:buClrTx/>
                <a:buSzTx/>
                <a:buFontTx/>
                <a:buNone/>
                <a:tabLst/>
              </a:pPr>
              <a:r>
                <a:rPr lang="en-US" sz="900" b="1" dirty="0" smtClean="0">
                  <a:solidFill>
                    <a:schemeClr val="accent2"/>
                  </a:solidFill>
                </a:rPr>
                <a:t>Machines</a:t>
              </a:r>
              <a:endParaRPr kumimoji="0" lang="en-US" sz="900" b="1" i="0" u="none" strike="noStrike" cap="none" normalizeH="0" baseline="0" dirty="0" smtClean="0">
                <a:ln>
                  <a:noFill/>
                </a:ln>
                <a:solidFill>
                  <a:schemeClr val="accent2"/>
                </a:solidFill>
                <a:effectLst/>
              </a:endParaRPr>
            </a:p>
          </p:txBody>
        </p:sp>
      </p:grpSp>
      <p:sp>
        <p:nvSpPr>
          <p:cNvPr id="5" name="Textfeld 4"/>
          <p:cNvSpPr txBox="1"/>
          <p:nvPr/>
        </p:nvSpPr>
        <p:spPr>
          <a:xfrm>
            <a:off x="84408" y="6471375"/>
            <a:ext cx="3532249" cy="123111"/>
          </a:xfrm>
          <a:prstGeom prst="rect">
            <a:avLst/>
          </a:prstGeom>
          <a:noFill/>
        </p:spPr>
        <p:txBody>
          <a:bodyPr wrap="square" lIns="0" tIns="0" rIns="0" bIns="0" rtlCol="0">
            <a:spAutoFit/>
          </a:bodyPr>
          <a:lstStyle/>
          <a:p>
            <a:r>
              <a:rPr lang="en-US" sz="800" dirty="0" smtClean="0">
                <a:solidFill>
                  <a:srgbClr val="091351"/>
                </a:solidFill>
              </a:rPr>
              <a:t>Source: Survey “The </a:t>
            </a:r>
            <a:r>
              <a:rPr lang="en-US" sz="800" dirty="0">
                <a:solidFill>
                  <a:srgbClr val="091351"/>
                </a:solidFill>
              </a:rPr>
              <a:t>Future Value Chain 2025”, GS1 Germany 2013</a:t>
            </a:r>
            <a:endParaRPr lang="de-DE" sz="800" dirty="0">
              <a:solidFill>
                <a:srgbClr val="091351"/>
              </a:solidFill>
            </a:endParaRPr>
          </a:p>
        </p:txBody>
      </p:sp>
      <p:sp>
        <p:nvSpPr>
          <p:cNvPr id="10" name="Titel 3"/>
          <p:cNvSpPr>
            <a:spLocks noGrp="1"/>
          </p:cNvSpPr>
          <p:nvPr>
            <p:ph type="title"/>
          </p:nvPr>
        </p:nvSpPr>
        <p:spPr>
          <a:xfrm>
            <a:off x="2184400" y="540200"/>
            <a:ext cx="6502400" cy="762000"/>
          </a:xfrm>
        </p:spPr>
        <p:txBody>
          <a:bodyPr/>
          <a:lstStyle/>
          <a:p>
            <a:r>
              <a:rPr lang="en-GB" dirty="0" smtClean="0">
                <a:solidFill>
                  <a:srgbClr val="FF0000"/>
                </a:solidFill>
              </a:rPr>
              <a:t>Background:</a:t>
            </a:r>
            <a:r>
              <a:rPr lang="en-GB" dirty="0" smtClean="0"/>
              <a:t/>
            </a:r>
            <a:br>
              <a:rPr lang="en-GB" dirty="0" smtClean="0"/>
            </a:br>
            <a:r>
              <a:rPr lang="en-GB" dirty="0" smtClean="0"/>
              <a:t>Online &amp; Offline Conglomerate</a:t>
            </a:r>
            <a:endParaRPr lang="de-DE" dirty="0"/>
          </a:p>
        </p:txBody>
      </p:sp>
    </p:spTree>
    <p:extLst>
      <p:ext uri="{BB962C8B-B14F-4D97-AF65-F5344CB8AC3E}">
        <p14:creationId xmlns:p14="http://schemas.microsoft.com/office/powerpoint/2010/main" val="15759483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1837426" y="5305245"/>
            <a:ext cx="5305246" cy="78500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lnSpc>
                <a:spcPct val="120000"/>
              </a:lnSpc>
            </a:pPr>
            <a:endParaRPr lang="en-US" sz="2000" dirty="0" smtClean="0">
              <a:solidFill>
                <a:schemeClr val="tx1"/>
              </a:solidFill>
            </a:endParaRPr>
          </a:p>
        </p:txBody>
      </p:sp>
      <p:sp>
        <p:nvSpPr>
          <p:cNvPr id="4" name="Gleichschenkliges Dreieck 3"/>
          <p:cNvSpPr/>
          <p:nvPr/>
        </p:nvSpPr>
        <p:spPr>
          <a:xfrm>
            <a:off x="1837425" y="1613154"/>
            <a:ext cx="5305247" cy="1026543"/>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lnSpc>
                <a:spcPct val="120000"/>
              </a:lnSpc>
            </a:pPr>
            <a:r>
              <a:rPr lang="en-US" sz="2000" b="1" dirty="0" smtClean="0">
                <a:solidFill>
                  <a:schemeClr val="tx1"/>
                </a:solidFill>
              </a:rPr>
              <a:t>Cross-Channel</a:t>
            </a:r>
          </a:p>
        </p:txBody>
      </p:sp>
      <p:sp>
        <p:nvSpPr>
          <p:cNvPr id="5" name="Flussdiagramm: Prozess 4"/>
          <p:cNvSpPr/>
          <p:nvPr/>
        </p:nvSpPr>
        <p:spPr>
          <a:xfrm>
            <a:off x="1837425" y="2639683"/>
            <a:ext cx="586597" cy="2665562"/>
          </a:xfrm>
          <a:prstGeom prst="flowChartProcess">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0" rIns="72000" bIns="0" rtlCol="0" anchor="ctr"/>
          <a:lstStyle/>
          <a:p>
            <a:pPr algn="ctr">
              <a:lnSpc>
                <a:spcPct val="120000"/>
              </a:lnSpc>
            </a:pPr>
            <a:r>
              <a:rPr lang="en-US" sz="2000" dirty="0" smtClean="0">
                <a:solidFill>
                  <a:schemeClr val="tx1"/>
                </a:solidFill>
              </a:rPr>
              <a:t>Supply Chain</a:t>
            </a:r>
          </a:p>
        </p:txBody>
      </p:sp>
      <p:sp>
        <p:nvSpPr>
          <p:cNvPr id="6" name="Flussdiagramm: Prozess 5"/>
          <p:cNvSpPr/>
          <p:nvPr/>
        </p:nvSpPr>
        <p:spPr>
          <a:xfrm>
            <a:off x="2973190" y="2636815"/>
            <a:ext cx="598146" cy="2668430"/>
          </a:xfrm>
          <a:prstGeom prst="flowChartProcess">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0" rIns="72000" bIns="0" rtlCol="0" anchor="ctr"/>
          <a:lstStyle/>
          <a:p>
            <a:pPr algn="ctr"/>
            <a:r>
              <a:rPr lang="en-US" sz="2000" dirty="0" smtClean="0">
                <a:solidFill>
                  <a:schemeClr val="tx1"/>
                </a:solidFill>
              </a:rPr>
              <a:t>Content Management</a:t>
            </a:r>
          </a:p>
        </p:txBody>
      </p:sp>
      <p:sp>
        <p:nvSpPr>
          <p:cNvPr id="7" name="Flussdiagramm: Prozess 6"/>
          <p:cNvSpPr/>
          <p:nvPr/>
        </p:nvSpPr>
        <p:spPr>
          <a:xfrm>
            <a:off x="4226942" y="2639683"/>
            <a:ext cx="603850" cy="2665562"/>
          </a:xfrm>
          <a:prstGeom prst="flowChartProcess">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0" rIns="72000" bIns="0" rtlCol="0" anchor="ctr"/>
          <a:lstStyle/>
          <a:p>
            <a:pPr algn="ctr"/>
            <a:r>
              <a:rPr lang="en-US" sz="2000" dirty="0" smtClean="0">
                <a:solidFill>
                  <a:schemeClr val="tx1"/>
                </a:solidFill>
              </a:rPr>
              <a:t>Identification              on the Web</a:t>
            </a:r>
          </a:p>
        </p:txBody>
      </p:sp>
      <p:sp>
        <p:nvSpPr>
          <p:cNvPr id="8" name="Flussdiagramm: Prozess 7"/>
          <p:cNvSpPr/>
          <p:nvPr/>
        </p:nvSpPr>
        <p:spPr>
          <a:xfrm>
            <a:off x="5379998" y="2636814"/>
            <a:ext cx="598107" cy="2668431"/>
          </a:xfrm>
          <a:prstGeom prst="flowChartProcess">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0" rIns="72000" bIns="0" rtlCol="0" anchor="ctr"/>
          <a:lstStyle/>
          <a:p>
            <a:pPr algn="ctr">
              <a:lnSpc>
                <a:spcPct val="120000"/>
              </a:lnSpc>
            </a:pPr>
            <a:r>
              <a:rPr lang="en-US" sz="2000" dirty="0" smtClean="0">
                <a:solidFill>
                  <a:schemeClr val="tx1"/>
                </a:solidFill>
              </a:rPr>
              <a:t>Category Management</a:t>
            </a:r>
          </a:p>
        </p:txBody>
      </p:sp>
      <p:sp>
        <p:nvSpPr>
          <p:cNvPr id="9" name="Flussdiagramm: Prozess 8"/>
          <p:cNvSpPr/>
          <p:nvPr/>
        </p:nvSpPr>
        <p:spPr>
          <a:xfrm>
            <a:off x="6538823" y="2636813"/>
            <a:ext cx="592347" cy="2668432"/>
          </a:xfrm>
          <a:prstGeom prst="flowChartProcess">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0" rIns="72000" bIns="0" rtlCol="0" anchor="ctr"/>
          <a:lstStyle/>
          <a:p>
            <a:pPr algn="ctr">
              <a:lnSpc>
                <a:spcPct val="120000"/>
              </a:lnSpc>
            </a:pPr>
            <a:r>
              <a:rPr lang="en-US" sz="2000" dirty="0" smtClean="0">
                <a:solidFill>
                  <a:schemeClr val="tx1"/>
                </a:solidFill>
              </a:rPr>
              <a:t>Shopper Marketing</a:t>
            </a:r>
          </a:p>
        </p:txBody>
      </p:sp>
      <p:cxnSp>
        <p:nvCxnSpPr>
          <p:cNvPr id="11" name="Gerade Verbindung 10"/>
          <p:cNvCxnSpPr/>
          <p:nvPr/>
        </p:nvCxnSpPr>
        <p:spPr>
          <a:xfrm flipV="1">
            <a:off x="1837426" y="5305246"/>
            <a:ext cx="5293744" cy="7850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hteck 12"/>
          <p:cNvSpPr/>
          <p:nvPr/>
        </p:nvSpPr>
        <p:spPr>
          <a:xfrm>
            <a:off x="1837425" y="5366127"/>
            <a:ext cx="2876928" cy="338554"/>
          </a:xfrm>
          <a:prstGeom prst="rect">
            <a:avLst/>
          </a:prstGeom>
        </p:spPr>
        <p:txBody>
          <a:bodyPr wrap="square">
            <a:spAutoFit/>
          </a:bodyPr>
          <a:lstStyle/>
          <a:p>
            <a:pPr lvl="0"/>
            <a:r>
              <a:rPr lang="en-US" sz="1600" dirty="0" smtClean="0">
                <a:solidFill>
                  <a:schemeClr val="tx1"/>
                </a:solidFill>
              </a:rPr>
              <a:t>GS1 Enabling Technologies</a:t>
            </a:r>
            <a:endParaRPr lang="en-US" sz="1600" dirty="0">
              <a:solidFill>
                <a:schemeClr val="tx1"/>
              </a:solidFill>
            </a:endParaRPr>
          </a:p>
        </p:txBody>
      </p:sp>
      <p:sp>
        <p:nvSpPr>
          <p:cNvPr id="17" name="Flussdiagramm: Prozess 16"/>
          <p:cNvSpPr/>
          <p:nvPr/>
        </p:nvSpPr>
        <p:spPr>
          <a:xfrm>
            <a:off x="2976172" y="2636813"/>
            <a:ext cx="603850" cy="2668432"/>
          </a:xfrm>
          <a:prstGeom prst="flowChartProcess">
            <a:avLst/>
          </a:prstGeom>
          <a:noFill/>
          <a:ln w="444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lnSpc>
                <a:spcPct val="120000"/>
              </a:lnSpc>
            </a:pPr>
            <a:endParaRPr lang="en-US" sz="2000" dirty="0" smtClean="0">
              <a:solidFill>
                <a:schemeClr val="tx1"/>
              </a:solidFill>
            </a:endParaRPr>
          </a:p>
        </p:txBody>
      </p:sp>
      <p:sp>
        <p:nvSpPr>
          <p:cNvPr id="19" name="Rechteck 18"/>
          <p:cNvSpPr/>
          <p:nvPr/>
        </p:nvSpPr>
        <p:spPr>
          <a:xfrm>
            <a:off x="4322102" y="5387955"/>
            <a:ext cx="2820570" cy="656077"/>
          </a:xfrm>
          <a:prstGeom prst="rect">
            <a:avLst/>
          </a:prstGeom>
        </p:spPr>
        <p:txBody>
          <a:bodyPr wrap="square">
            <a:spAutoFit/>
          </a:bodyPr>
          <a:lstStyle/>
          <a:p>
            <a:pPr lvl="0" algn="r">
              <a:lnSpc>
                <a:spcPct val="120000"/>
              </a:lnSpc>
            </a:pPr>
            <a:r>
              <a:rPr lang="en-US" sz="1600" dirty="0" smtClean="0">
                <a:solidFill>
                  <a:schemeClr val="tx1"/>
                </a:solidFill>
              </a:rPr>
              <a:t>Organizational </a:t>
            </a:r>
            <a:br>
              <a:rPr lang="en-US" sz="1600" dirty="0" smtClean="0">
                <a:solidFill>
                  <a:schemeClr val="tx1"/>
                </a:solidFill>
              </a:rPr>
            </a:br>
            <a:r>
              <a:rPr lang="en-US" sz="1600" dirty="0" smtClean="0">
                <a:solidFill>
                  <a:schemeClr val="tx1"/>
                </a:solidFill>
              </a:rPr>
              <a:t>and Operational Structure</a:t>
            </a:r>
            <a:endParaRPr lang="en-US" sz="1400" dirty="0">
              <a:solidFill>
                <a:schemeClr val="tx1"/>
              </a:solidFill>
            </a:endParaRPr>
          </a:p>
        </p:txBody>
      </p:sp>
      <p:sp>
        <p:nvSpPr>
          <p:cNvPr id="14" name="Titel 1"/>
          <p:cNvSpPr>
            <a:spLocks noGrp="1"/>
          </p:cNvSpPr>
          <p:nvPr>
            <p:ph type="title"/>
          </p:nvPr>
        </p:nvSpPr>
        <p:spPr>
          <a:xfrm>
            <a:off x="2184400" y="540200"/>
            <a:ext cx="6502400" cy="762000"/>
          </a:xfrm>
        </p:spPr>
        <p:txBody>
          <a:bodyPr/>
          <a:lstStyle/>
          <a:p>
            <a:r>
              <a:rPr lang="en-US" dirty="0" smtClean="0"/>
              <a:t>GS1 Cross-Channel House</a:t>
            </a:r>
            <a:endParaRPr lang="en-US" dirty="0"/>
          </a:p>
        </p:txBody>
      </p:sp>
    </p:spTree>
    <p:extLst>
      <p:ext uri="{BB962C8B-B14F-4D97-AF65-F5344CB8AC3E}">
        <p14:creationId xmlns:p14="http://schemas.microsoft.com/office/powerpoint/2010/main" val="3008410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solidFill>
                  <a:srgbClr val="FF0000"/>
                </a:solidFill>
              </a:rPr>
              <a:t>Hot Topic in Content Management:</a:t>
            </a:r>
            <a:br>
              <a:rPr lang="de-DE" dirty="0" smtClean="0">
                <a:solidFill>
                  <a:srgbClr val="FF0000"/>
                </a:solidFill>
              </a:rPr>
            </a:br>
            <a:r>
              <a:rPr lang="de-DE" dirty="0" smtClean="0"/>
              <a:t>EU Regulation 1169/2011</a:t>
            </a:r>
            <a:endParaRPr lang="de-DE" dirty="0"/>
          </a:p>
        </p:txBody>
      </p:sp>
      <p:sp>
        <p:nvSpPr>
          <p:cNvPr id="4" name="Foliennummernplatzhalter 3"/>
          <p:cNvSpPr>
            <a:spLocks noGrp="1"/>
          </p:cNvSpPr>
          <p:nvPr>
            <p:ph type="sldNum" sz="quarter" idx="10"/>
          </p:nvPr>
        </p:nvSpPr>
        <p:spPr/>
        <p:txBody>
          <a:bodyPr/>
          <a:lstStyle/>
          <a:p>
            <a:pPr>
              <a:defRPr/>
            </a:pPr>
            <a:fld id="{44559E38-EAE8-CF40-ADCF-17D7373ACA10}" type="slidenum">
              <a:rPr lang="en-US" smtClean="0"/>
              <a:pPr>
                <a:defRPr/>
              </a:pPr>
              <a:t>27</a:t>
            </a:fld>
            <a:endParaRPr lang="en-US" dirty="0"/>
          </a:p>
        </p:txBody>
      </p:sp>
      <p:grpSp>
        <p:nvGrpSpPr>
          <p:cNvPr id="6" name="Gruppieren 5"/>
          <p:cNvGrpSpPr/>
          <p:nvPr/>
        </p:nvGrpSpPr>
        <p:grpSpPr>
          <a:xfrm>
            <a:off x="6231544" y="1808303"/>
            <a:ext cx="2700000" cy="4715289"/>
            <a:chOff x="6231544" y="1627679"/>
            <a:chExt cx="2700000" cy="4715289"/>
          </a:xfrm>
        </p:grpSpPr>
        <p:sp>
          <p:nvSpPr>
            <p:cNvPr id="7" name="Abgerundetes Rechteck 6"/>
            <p:cNvSpPr/>
            <p:nvPr/>
          </p:nvSpPr>
          <p:spPr>
            <a:xfrm>
              <a:off x="6231544" y="2022968"/>
              <a:ext cx="2700000" cy="4320000"/>
            </a:xfrm>
            <a:prstGeom prst="roundRect">
              <a:avLst/>
            </a:prstGeom>
            <a:solidFill>
              <a:srgbClr val="F26334"/>
            </a:solidFill>
            <a:ln/>
          </p:spPr>
          <p:style>
            <a:lnRef idx="2">
              <a:schemeClr val="accent5"/>
            </a:lnRef>
            <a:fillRef idx="1">
              <a:schemeClr val="lt1"/>
            </a:fillRef>
            <a:effectRef idx="0">
              <a:schemeClr val="accent5"/>
            </a:effectRef>
            <a:fontRef idx="minor">
              <a:schemeClr val="dk1"/>
            </a:fontRef>
          </p:style>
          <p:txBody>
            <a:bodyPr lIns="72000" tIns="0" rIns="72000" bIns="0" rtlCol="0" anchor="ctr"/>
            <a:lstStyle/>
            <a:p>
              <a:pPr algn="ctr">
                <a:lnSpc>
                  <a:spcPct val="120000"/>
                </a:lnSpc>
              </a:pPr>
              <a:endParaRPr lang="en-US" sz="2000" dirty="0" smtClean="0"/>
            </a:p>
          </p:txBody>
        </p:sp>
        <p:sp>
          <p:nvSpPr>
            <p:cNvPr id="8" name="Inhaltsplatzhalter 2"/>
            <p:cNvSpPr txBox="1">
              <a:spLocks/>
            </p:cNvSpPr>
            <p:nvPr/>
          </p:nvSpPr>
          <p:spPr>
            <a:xfrm>
              <a:off x="6357544" y="4445095"/>
              <a:ext cx="2448000" cy="1354217"/>
            </a:xfrm>
            <a:prstGeom prst="rect">
              <a:avLst/>
            </a:prstGeom>
            <a:noFill/>
          </p:spPr>
          <p:txBody>
            <a:bodyPr vert="horz" wrap="square" lIns="0" tIns="0" rIns="0" bIns="0" rtlCol="0">
              <a:spAutoFit/>
            </a:bodyPr>
            <a:lstStyle/>
            <a:p>
              <a:pPr lvl="0" algn="ctr">
                <a:lnSpc>
                  <a:spcPct val="110000"/>
                </a:lnSpc>
                <a:buClr>
                  <a:schemeClr val="tx2"/>
                </a:buClr>
              </a:pPr>
              <a:r>
                <a:rPr lang="en-US" sz="2000" dirty="0" smtClean="0">
                  <a:solidFill>
                    <a:schemeClr val="bg1"/>
                  </a:solidFill>
                </a:rPr>
                <a:t>more transparency for consumers e.g. regarding ingredients and source of food</a:t>
              </a:r>
            </a:p>
          </p:txBody>
        </p:sp>
        <p:sp>
          <p:nvSpPr>
            <p:cNvPr id="9" name="Textfeld 8"/>
            <p:cNvSpPr txBox="1"/>
            <p:nvPr/>
          </p:nvSpPr>
          <p:spPr>
            <a:xfrm>
              <a:off x="6586182" y="1627679"/>
              <a:ext cx="1990725" cy="307777"/>
            </a:xfrm>
            <a:prstGeom prst="rect">
              <a:avLst/>
            </a:prstGeom>
            <a:noFill/>
          </p:spPr>
          <p:txBody>
            <a:bodyPr wrap="square" lIns="0" tIns="0" rIns="0" bIns="0" rtlCol="0">
              <a:spAutoFit/>
            </a:bodyPr>
            <a:lstStyle/>
            <a:p>
              <a:pPr algn="ctr"/>
              <a:r>
                <a:rPr lang="en-US" sz="2000" b="1" dirty="0" smtClean="0">
                  <a:solidFill>
                    <a:srgbClr val="F26334"/>
                  </a:solidFill>
                </a:rPr>
                <a:t>Aim</a:t>
              </a:r>
            </a:p>
          </p:txBody>
        </p:sp>
        <p:pic>
          <p:nvPicPr>
            <p:cNvPr id="10" name="Picture 4" descr="S:\Projekte\5 Mitarbeiter\Lehmann\Abbildungen\Imagebank GS1\1005.jpg"/>
            <p:cNvPicPr>
              <a:picLocks noChangeAspect="1" noChangeArrowheads="1"/>
            </p:cNvPicPr>
            <p:nvPr/>
          </p:nvPicPr>
          <p:blipFill>
            <a:blip r:embed="rId2" cstate="print"/>
            <a:srcRect l="-240" t="23426" r="13090" b="3759"/>
            <a:stretch>
              <a:fillRect/>
            </a:stretch>
          </p:blipFill>
          <p:spPr bwMode="auto">
            <a:xfrm>
              <a:off x="6616344" y="2309222"/>
              <a:ext cx="1930400" cy="2006941"/>
            </a:xfrm>
            <a:prstGeom prst="rect">
              <a:avLst/>
            </a:prstGeom>
            <a:ln>
              <a:noFill/>
            </a:ln>
            <a:effectLst>
              <a:outerShdw blurRad="190500" algn="tl" rotWithShape="0">
                <a:srgbClr val="000000">
                  <a:alpha val="70000"/>
                </a:srgbClr>
              </a:outerShdw>
            </a:effectLst>
          </p:spPr>
        </p:pic>
      </p:grpSp>
      <p:sp>
        <p:nvSpPr>
          <p:cNvPr id="11" name="Pfeil nach rechts 10"/>
          <p:cNvSpPr/>
          <p:nvPr/>
        </p:nvSpPr>
        <p:spPr>
          <a:xfrm>
            <a:off x="5818990" y="3994532"/>
            <a:ext cx="617415" cy="679938"/>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lnSpc>
                <a:spcPct val="120000"/>
              </a:lnSpc>
            </a:pPr>
            <a:endParaRPr lang="en-US" sz="2000" dirty="0" smtClean="0"/>
          </a:p>
        </p:txBody>
      </p:sp>
      <p:sp>
        <p:nvSpPr>
          <p:cNvPr id="12" name="Textfeld 11"/>
          <p:cNvSpPr txBox="1"/>
          <p:nvPr/>
        </p:nvSpPr>
        <p:spPr>
          <a:xfrm>
            <a:off x="583236" y="1808303"/>
            <a:ext cx="1990725" cy="307777"/>
          </a:xfrm>
          <a:prstGeom prst="rect">
            <a:avLst/>
          </a:prstGeom>
          <a:noFill/>
        </p:spPr>
        <p:txBody>
          <a:bodyPr wrap="square" lIns="0" tIns="0" rIns="0" bIns="0" rtlCol="0">
            <a:spAutoFit/>
          </a:bodyPr>
          <a:lstStyle/>
          <a:p>
            <a:pPr algn="ctr"/>
            <a:r>
              <a:rPr lang="en-US" sz="2000" b="1" dirty="0" smtClean="0">
                <a:solidFill>
                  <a:srgbClr val="F26334"/>
                </a:solidFill>
              </a:rPr>
              <a:t>Cause</a:t>
            </a:r>
          </a:p>
        </p:txBody>
      </p:sp>
      <p:grpSp>
        <p:nvGrpSpPr>
          <p:cNvPr id="13" name="Gruppieren 12"/>
          <p:cNvGrpSpPr/>
          <p:nvPr/>
        </p:nvGrpSpPr>
        <p:grpSpPr>
          <a:xfrm>
            <a:off x="3230071" y="1808303"/>
            <a:ext cx="2700000" cy="4715289"/>
            <a:chOff x="3230071" y="1627679"/>
            <a:chExt cx="2700000" cy="4715289"/>
          </a:xfrm>
        </p:grpSpPr>
        <p:sp>
          <p:nvSpPr>
            <p:cNvPr id="14" name="Abgerundetes Rechteck 13"/>
            <p:cNvSpPr/>
            <p:nvPr/>
          </p:nvSpPr>
          <p:spPr>
            <a:xfrm>
              <a:off x="3230071" y="2022968"/>
              <a:ext cx="2700000" cy="4320000"/>
            </a:xfrm>
            <a:prstGeom prst="roundRect">
              <a:avLst/>
            </a:prstGeom>
            <a:ln/>
          </p:spPr>
          <p:style>
            <a:lnRef idx="2">
              <a:schemeClr val="accent5"/>
            </a:lnRef>
            <a:fillRef idx="1">
              <a:schemeClr val="lt1"/>
            </a:fillRef>
            <a:effectRef idx="0">
              <a:schemeClr val="accent5"/>
            </a:effectRef>
            <a:fontRef idx="minor">
              <a:schemeClr val="dk1"/>
            </a:fontRef>
          </p:style>
          <p:txBody>
            <a:bodyPr lIns="72000" tIns="0" rIns="72000" bIns="0" rtlCol="0" anchor="ctr"/>
            <a:lstStyle/>
            <a:p>
              <a:pPr algn="ctr">
                <a:lnSpc>
                  <a:spcPct val="120000"/>
                </a:lnSpc>
              </a:pPr>
              <a:endParaRPr lang="en-US" sz="2000" dirty="0" smtClean="0"/>
            </a:p>
          </p:txBody>
        </p:sp>
        <p:pic>
          <p:nvPicPr>
            <p:cNvPr id="15" name="Picture 2"/>
            <p:cNvPicPr>
              <a:picLocks noChangeAspect="1" noChangeArrowheads="1"/>
            </p:cNvPicPr>
            <p:nvPr/>
          </p:nvPicPr>
          <p:blipFill>
            <a:blip r:embed="rId3" cstate="print"/>
            <a:srcRect l="28281" t="1524" r="28281" b="1841"/>
            <a:stretch>
              <a:fillRect/>
            </a:stretch>
          </p:blipFill>
          <p:spPr bwMode="auto">
            <a:xfrm>
              <a:off x="3391264" y="2530014"/>
              <a:ext cx="2377615" cy="3305908"/>
            </a:xfrm>
            <a:prstGeom prst="rect">
              <a:avLst/>
            </a:prstGeom>
            <a:ln>
              <a:noFill/>
            </a:ln>
            <a:effectLst>
              <a:outerShdw blurRad="190500" algn="tl" rotWithShape="0">
                <a:srgbClr val="000000">
                  <a:alpha val="70000"/>
                </a:srgbClr>
              </a:outerShdw>
            </a:effectLst>
          </p:spPr>
        </p:pic>
        <p:sp>
          <p:nvSpPr>
            <p:cNvPr id="16" name="Inhaltsplatzhalter 2"/>
            <p:cNvSpPr txBox="1">
              <a:spLocks/>
            </p:cNvSpPr>
            <p:nvPr/>
          </p:nvSpPr>
          <p:spPr>
            <a:xfrm>
              <a:off x="3787911" y="3920339"/>
              <a:ext cx="1685914" cy="469552"/>
            </a:xfrm>
            <a:prstGeom prst="rect">
              <a:avLst/>
            </a:prstGeom>
            <a:solidFill>
              <a:schemeClr val="bg1"/>
            </a:solidFill>
          </p:spPr>
          <p:txBody>
            <a:bodyPr vert="horz" wrap="square" lIns="0" tIns="0" rIns="0" bIns="0" rtlCol="0">
              <a:spAutoFit/>
            </a:bodyPr>
            <a:lstStyle/>
            <a:p>
              <a:pPr marL="0" marR="0" lvl="0" indent="0" algn="ctr" defTabSz="914400" rtl="0" eaLnBrk="1" fontAlgn="auto" latinLnBrk="0" hangingPunct="1">
                <a:lnSpc>
                  <a:spcPct val="120000"/>
                </a:lnSpc>
                <a:spcBef>
                  <a:spcPts val="0"/>
                </a:spcBef>
                <a:spcAft>
                  <a:spcPts val="0"/>
                </a:spcAft>
                <a:buClr>
                  <a:schemeClr val="tx2"/>
                </a:buClr>
                <a:buSzTx/>
                <a:buFont typeface="Arial" pitchFamily="34" charset="0"/>
                <a:buNone/>
                <a:tabLst/>
                <a:defRPr/>
              </a:pPr>
              <a:r>
                <a:rPr kumimoji="0" lang="en-US" sz="2800" b="1" i="0" u="none" strike="noStrike" kern="1200" cap="none" spc="0" normalizeH="0" baseline="0" dirty="0" smtClean="0">
                  <a:ln>
                    <a:noFill/>
                  </a:ln>
                  <a:solidFill>
                    <a:srgbClr val="F26334"/>
                  </a:solidFill>
                  <a:effectLst/>
                  <a:uLnTx/>
                  <a:uFillTx/>
                  <a:latin typeface="+mn-lt"/>
                  <a:ea typeface="+mn-ea"/>
                  <a:cs typeface="+mn-cs"/>
                </a:rPr>
                <a:t>1169/2011</a:t>
              </a:r>
            </a:p>
          </p:txBody>
        </p:sp>
        <p:sp>
          <p:nvSpPr>
            <p:cNvPr id="17" name="Textfeld 16"/>
            <p:cNvSpPr txBox="1"/>
            <p:nvPr/>
          </p:nvSpPr>
          <p:spPr>
            <a:xfrm>
              <a:off x="3584709" y="1627679"/>
              <a:ext cx="1990725" cy="307777"/>
            </a:xfrm>
            <a:prstGeom prst="rect">
              <a:avLst/>
            </a:prstGeom>
            <a:noFill/>
          </p:spPr>
          <p:txBody>
            <a:bodyPr wrap="square" lIns="0" tIns="0" rIns="0" bIns="0" rtlCol="0">
              <a:spAutoFit/>
            </a:bodyPr>
            <a:lstStyle/>
            <a:p>
              <a:pPr algn="ctr"/>
              <a:r>
                <a:rPr lang="en-US" sz="2000" b="1" dirty="0" smtClean="0">
                  <a:solidFill>
                    <a:srgbClr val="F26334"/>
                  </a:solidFill>
                </a:rPr>
                <a:t>Law</a:t>
              </a:r>
            </a:p>
          </p:txBody>
        </p:sp>
      </p:grpSp>
      <p:sp>
        <p:nvSpPr>
          <p:cNvPr id="18" name="Pfeil nach rechts 17"/>
          <p:cNvSpPr/>
          <p:nvPr/>
        </p:nvSpPr>
        <p:spPr>
          <a:xfrm>
            <a:off x="2817517" y="3994532"/>
            <a:ext cx="617415" cy="679938"/>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lnSpc>
                <a:spcPct val="120000"/>
              </a:lnSpc>
            </a:pPr>
            <a:endParaRPr lang="en-US" sz="2000" dirty="0" smtClean="0"/>
          </a:p>
        </p:txBody>
      </p:sp>
      <p:sp>
        <p:nvSpPr>
          <p:cNvPr id="19" name="Abgerundetes Rechteck 18"/>
          <p:cNvSpPr/>
          <p:nvPr/>
        </p:nvSpPr>
        <p:spPr>
          <a:xfrm>
            <a:off x="228598" y="2203592"/>
            <a:ext cx="2700000" cy="4320000"/>
          </a:xfrm>
          <a:prstGeom prst="roundRect">
            <a:avLst/>
          </a:prstGeom>
          <a:ln/>
        </p:spPr>
        <p:style>
          <a:lnRef idx="2">
            <a:schemeClr val="accent5"/>
          </a:lnRef>
          <a:fillRef idx="1">
            <a:schemeClr val="lt1"/>
          </a:fillRef>
          <a:effectRef idx="0">
            <a:schemeClr val="accent5"/>
          </a:effectRef>
          <a:fontRef idx="minor">
            <a:schemeClr val="dk1"/>
          </a:fontRef>
        </p:style>
        <p:txBody>
          <a:bodyPr lIns="72000" tIns="0" rIns="72000" bIns="0" rtlCol="0" anchor="ctr"/>
          <a:lstStyle/>
          <a:p>
            <a:pPr algn="ctr">
              <a:lnSpc>
                <a:spcPct val="120000"/>
              </a:lnSpc>
            </a:pPr>
            <a:endParaRPr lang="en-US" sz="2000" dirty="0" smtClean="0"/>
          </a:p>
        </p:txBody>
      </p:sp>
      <p:sp>
        <p:nvSpPr>
          <p:cNvPr id="20" name="Inhaltsplatzhalter 2"/>
          <p:cNvSpPr txBox="1">
            <a:spLocks/>
          </p:cNvSpPr>
          <p:nvPr/>
        </p:nvSpPr>
        <p:spPr>
          <a:xfrm>
            <a:off x="228598" y="4531939"/>
            <a:ext cx="2700000" cy="1666546"/>
          </a:xfrm>
          <a:prstGeom prst="rect">
            <a:avLst/>
          </a:prstGeom>
        </p:spPr>
        <p:txBody>
          <a:bodyPr/>
          <a:lstStyle>
            <a:lvl1pPr marL="342900" indent="-342900" algn="l" rtl="0" eaLnBrk="1" fontAlgn="base" hangingPunct="1">
              <a:spcBef>
                <a:spcPct val="20000"/>
              </a:spcBef>
              <a:spcAft>
                <a:spcPct val="0"/>
              </a:spcAft>
              <a:defRPr sz="2400">
                <a:solidFill>
                  <a:srgbClr val="002C6C"/>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Clr>
                <a:srgbClr val="F26334"/>
              </a:buClr>
              <a:buChar char="•"/>
              <a:defRPr>
                <a:solidFill>
                  <a:srgbClr val="002C6C"/>
                </a:solidFill>
                <a:latin typeface="+mn-lt"/>
                <a:ea typeface="ＭＳ Ｐゴシック" charset="0"/>
              </a:defRPr>
            </a:lvl2pPr>
            <a:lvl3pPr marL="1143000" indent="-228600" algn="l" rtl="0" eaLnBrk="1" fontAlgn="base" hangingPunct="1">
              <a:spcBef>
                <a:spcPct val="20000"/>
              </a:spcBef>
              <a:spcAft>
                <a:spcPct val="0"/>
              </a:spcAft>
              <a:buClr>
                <a:srgbClr val="F26334"/>
              </a:buClr>
              <a:buFont typeface="Arial" charset="0"/>
              <a:buChar char="–"/>
              <a:defRPr>
                <a:solidFill>
                  <a:srgbClr val="002C6C"/>
                </a:solidFill>
                <a:latin typeface="+mn-lt"/>
                <a:ea typeface="ＭＳ Ｐゴシック" charset="0"/>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charset="0"/>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ctr">
              <a:lnSpc>
                <a:spcPct val="110000"/>
              </a:lnSpc>
              <a:spcBef>
                <a:spcPts val="0"/>
              </a:spcBef>
            </a:pPr>
            <a:r>
              <a:rPr lang="en-US" sz="1800" kern="0" dirty="0" smtClean="0"/>
              <a:t>dioxin in eggs, </a:t>
            </a:r>
            <a:br>
              <a:rPr lang="en-US" sz="1800" kern="0" dirty="0" smtClean="0"/>
            </a:br>
            <a:r>
              <a:rPr lang="en-US" sz="1800" kern="0" dirty="0" smtClean="0"/>
              <a:t>EHEC in soy sprouts, horse meat in lasagna, </a:t>
            </a:r>
            <a:br>
              <a:rPr lang="en-US" sz="1800" kern="0" dirty="0" smtClean="0"/>
            </a:br>
            <a:r>
              <a:rPr lang="en-US" sz="1800" kern="0" dirty="0" smtClean="0">
                <a:solidFill>
                  <a:srgbClr val="F26334"/>
                </a:solidFill>
              </a:rPr>
              <a:t>could be continued… </a:t>
            </a:r>
          </a:p>
        </p:txBody>
      </p:sp>
      <p:grpSp>
        <p:nvGrpSpPr>
          <p:cNvPr id="21" name="Gruppieren 20"/>
          <p:cNvGrpSpPr/>
          <p:nvPr/>
        </p:nvGrpSpPr>
        <p:grpSpPr>
          <a:xfrm>
            <a:off x="400420" y="2687846"/>
            <a:ext cx="2356357" cy="1626870"/>
            <a:chOff x="424945" y="2421257"/>
            <a:chExt cx="2356357" cy="1626870"/>
          </a:xfrm>
        </p:grpSpPr>
        <p:pic>
          <p:nvPicPr>
            <p:cNvPr id="22" name="Picture 3" descr="U:\Eigene Bilder\Skandale\Foto11.JPG"/>
            <p:cNvPicPr>
              <a:picLocks noChangeAspect="1" noChangeArrowheads="1"/>
            </p:cNvPicPr>
            <p:nvPr/>
          </p:nvPicPr>
          <p:blipFill>
            <a:blip r:embed="rId4" cstate="print"/>
            <a:srcRect/>
            <a:stretch>
              <a:fillRect/>
            </a:stretch>
          </p:blipFill>
          <p:spPr bwMode="auto">
            <a:xfrm>
              <a:off x="424945" y="2421257"/>
              <a:ext cx="915793" cy="381244"/>
            </a:xfrm>
            <a:prstGeom prst="rect">
              <a:avLst/>
            </a:prstGeom>
            <a:noFill/>
          </p:spPr>
        </p:pic>
        <p:pic>
          <p:nvPicPr>
            <p:cNvPr id="23" name="Picture 3" descr="U:\Eigene Bilder\Skandale\Foto1.JPG"/>
            <p:cNvPicPr>
              <a:picLocks noChangeAspect="1" noChangeArrowheads="1"/>
            </p:cNvPicPr>
            <p:nvPr/>
          </p:nvPicPr>
          <p:blipFill>
            <a:blip r:embed="rId5" cstate="print"/>
            <a:srcRect r="16996"/>
            <a:stretch>
              <a:fillRect/>
            </a:stretch>
          </p:blipFill>
          <p:spPr bwMode="auto">
            <a:xfrm>
              <a:off x="1077841" y="2462973"/>
              <a:ext cx="1508293" cy="861768"/>
            </a:xfrm>
            <a:prstGeom prst="rect">
              <a:avLst/>
            </a:prstGeom>
            <a:ln>
              <a:noFill/>
            </a:ln>
            <a:effectLst>
              <a:outerShdw blurRad="292100" dist="139700" dir="2700000" algn="tl" rotWithShape="0">
                <a:srgbClr val="333333">
                  <a:alpha val="65000"/>
                </a:srgbClr>
              </a:outerShdw>
            </a:effectLst>
          </p:spPr>
        </p:pic>
        <p:pic>
          <p:nvPicPr>
            <p:cNvPr id="24" name="Picture 2" descr="U:\Eigene Bilder\Skandale\Foto6.JPG"/>
            <p:cNvPicPr>
              <a:picLocks noChangeAspect="1" noChangeArrowheads="1"/>
            </p:cNvPicPr>
            <p:nvPr/>
          </p:nvPicPr>
          <p:blipFill>
            <a:blip r:embed="rId6" cstate="print"/>
            <a:srcRect/>
            <a:stretch>
              <a:fillRect/>
            </a:stretch>
          </p:blipFill>
          <p:spPr bwMode="auto">
            <a:xfrm>
              <a:off x="510437" y="2760047"/>
              <a:ext cx="1521129" cy="766210"/>
            </a:xfrm>
            <a:prstGeom prst="rect">
              <a:avLst/>
            </a:prstGeom>
            <a:ln>
              <a:noFill/>
            </a:ln>
            <a:effectLst>
              <a:outerShdw blurRad="292100" dist="139700" dir="2700000" algn="tl" rotWithShape="0">
                <a:srgbClr val="333333">
                  <a:alpha val="65000"/>
                </a:srgbClr>
              </a:outerShdw>
            </a:effectLst>
          </p:spPr>
        </p:pic>
        <p:pic>
          <p:nvPicPr>
            <p:cNvPr id="25" name="Picture 4" descr="U:\Eigene Bilder\Skandale\Foto2.JPG"/>
            <p:cNvPicPr>
              <a:picLocks noChangeAspect="1" noChangeArrowheads="1"/>
            </p:cNvPicPr>
            <p:nvPr/>
          </p:nvPicPr>
          <p:blipFill>
            <a:blip r:embed="rId7" cstate="print"/>
            <a:srcRect/>
            <a:stretch>
              <a:fillRect/>
            </a:stretch>
          </p:blipFill>
          <p:spPr bwMode="auto">
            <a:xfrm>
              <a:off x="1070428" y="3104981"/>
              <a:ext cx="1673720" cy="514281"/>
            </a:xfrm>
            <a:prstGeom prst="rect">
              <a:avLst/>
            </a:prstGeom>
            <a:ln>
              <a:noFill/>
            </a:ln>
            <a:effectLst>
              <a:outerShdw blurRad="292100" dist="139700" dir="2700000" algn="tl" rotWithShape="0">
                <a:srgbClr val="333333">
                  <a:alpha val="65000"/>
                </a:srgbClr>
              </a:outerShdw>
            </a:effectLst>
          </p:spPr>
        </p:pic>
        <p:pic>
          <p:nvPicPr>
            <p:cNvPr id="26" name="Picture 8" descr="U:\Eigene Bilder\Skandale\Foto8.JPG"/>
            <p:cNvPicPr>
              <a:picLocks noChangeAspect="1" noChangeArrowheads="1"/>
            </p:cNvPicPr>
            <p:nvPr/>
          </p:nvPicPr>
          <p:blipFill>
            <a:blip r:embed="rId8" cstate="print"/>
            <a:srcRect b="36603"/>
            <a:stretch>
              <a:fillRect/>
            </a:stretch>
          </p:blipFill>
          <p:spPr bwMode="auto">
            <a:xfrm>
              <a:off x="637563" y="3371757"/>
              <a:ext cx="2104975" cy="575614"/>
            </a:xfrm>
            <a:prstGeom prst="rect">
              <a:avLst/>
            </a:prstGeom>
            <a:noFill/>
          </p:spPr>
        </p:pic>
        <p:pic>
          <p:nvPicPr>
            <p:cNvPr id="27" name="Picture 5" descr="U:\Eigene Bilder\Skandale\Foto3.JPG"/>
            <p:cNvPicPr>
              <a:picLocks noChangeAspect="1" noChangeArrowheads="1"/>
            </p:cNvPicPr>
            <p:nvPr/>
          </p:nvPicPr>
          <p:blipFill>
            <a:blip r:embed="rId9" cstate="print"/>
            <a:srcRect r="70217"/>
            <a:stretch>
              <a:fillRect/>
            </a:stretch>
          </p:blipFill>
          <p:spPr bwMode="auto">
            <a:xfrm rot="5400000">
              <a:off x="855927" y="3332350"/>
              <a:ext cx="372557" cy="965995"/>
            </a:xfrm>
            <a:prstGeom prst="rect">
              <a:avLst/>
            </a:prstGeom>
            <a:ln>
              <a:noFill/>
            </a:ln>
            <a:effectLst>
              <a:outerShdw blurRad="292100" dist="139700" dir="2700000" algn="tl" rotWithShape="0">
                <a:srgbClr val="333333">
                  <a:alpha val="65000"/>
                </a:srgbClr>
              </a:outerShdw>
            </a:effectLst>
          </p:spPr>
        </p:pic>
        <p:pic>
          <p:nvPicPr>
            <p:cNvPr id="28" name="Picture 2" descr="U:\Eigene Bilder\Skandale\Foto10.JPG"/>
            <p:cNvPicPr>
              <a:picLocks noChangeAspect="1" noChangeArrowheads="1"/>
            </p:cNvPicPr>
            <p:nvPr/>
          </p:nvPicPr>
          <p:blipFill>
            <a:blip r:embed="rId10" cstate="print"/>
            <a:srcRect b="74308"/>
            <a:stretch>
              <a:fillRect/>
            </a:stretch>
          </p:blipFill>
          <p:spPr bwMode="auto">
            <a:xfrm>
              <a:off x="1458116" y="3788314"/>
              <a:ext cx="1323186" cy="259813"/>
            </a:xfrm>
            <a:prstGeom prst="rect">
              <a:avLst/>
            </a:prstGeom>
            <a:noFill/>
          </p:spPr>
        </p:pic>
      </p:grpSp>
    </p:spTree>
    <p:extLst>
      <p:ext uri="{BB962C8B-B14F-4D97-AF65-F5344CB8AC3E}">
        <p14:creationId xmlns:p14="http://schemas.microsoft.com/office/powerpoint/2010/main" val="10780050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hteck 36"/>
          <p:cNvSpPr/>
          <p:nvPr/>
        </p:nvSpPr>
        <p:spPr>
          <a:xfrm>
            <a:off x="3656541" y="6297930"/>
            <a:ext cx="4880610" cy="560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lnSpc>
                <a:spcPct val="120000"/>
              </a:lnSpc>
            </a:pPr>
            <a:endParaRPr lang="de-DE" sz="2000" dirty="0" smtClean="0">
              <a:solidFill>
                <a:schemeClr val="tx1"/>
              </a:solidFill>
            </a:endParaRPr>
          </a:p>
        </p:txBody>
      </p:sp>
      <p:sp>
        <p:nvSpPr>
          <p:cNvPr id="4" name="Titel 3"/>
          <p:cNvSpPr>
            <a:spLocks noGrp="1"/>
          </p:cNvSpPr>
          <p:nvPr>
            <p:ph type="title"/>
          </p:nvPr>
        </p:nvSpPr>
        <p:spPr>
          <a:xfrm>
            <a:off x="2171700" y="219221"/>
            <a:ext cx="6368321" cy="1115662"/>
          </a:xfrm>
        </p:spPr>
        <p:txBody>
          <a:bodyPr/>
          <a:lstStyle/>
          <a:p>
            <a:pPr>
              <a:lnSpc>
                <a:spcPct val="100000"/>
              </a:lnSpc>
            </a:pPr>
            <a:r>
              <a:rPr lang="en-US" dirty="0" smtClean="0"/>
              <a:t>Critical: Identification of Products with Different Declarations</a:t>
            </a:r>
            <a:endParaRPr lang="en-US" dirty="0"/>
          </a:p>
        </p:txBody>
      </p:sp>
      <p:sp>
        <p:nvSpPr>
          <p:cNvPr id="6" name="Textfeld 5"/>
          <p:cNvSpPr txBox="1"/>
          <p:nvPr/>
        </p:nvSpPr>
        <p:spPr>
          <a:xfrm>
            <a:off x="287524" y="1520788"/>
            <a:ext cx="3133856" cy="307777"/>
          </a:xfrm>
          <a:prstGeom prst="rect">
            <a:avLst/>
          </a:prstGeom>
          <a:solidFill>
            <a:schemeClr val="accent1"/>
          </a:solidFill>
          <a:ln w="12700"/>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1400" b="1" dirty="0" smtClean="0">
                <a:solidFill>
                  <a:schemeClr val="tx1"/>
                </a:solidFill>
              </a:rPr>
              <a:t>Production/Warehouse</a:t>
            </a:r>
            <a:endParaRPr lang="en-US" sz="1400" b="1" dirty="0">
              <a:solidFill>
                <a:schemeClr val="tx1"/>
              </a:solidFill>
            </a:endParaRPr>
          </a:p>
        </p:txBody>
      </p:sp>
      <p:sp>
        <p:nvSpPr>
          <p:cNvPr id="7" name="Textfeld 6"/>
          <p:cNvSpPr txBox="1"/>
          <p:nvPr/>
        </p:nvSpPr>
        <p:spPr>
          <a:xfrm>
            <a:off x="3741420" y="3653785"/>
            <a:ext cx="5007044" cy="307777"/>
          </a:xfrm>
          <a:prstGeom prst="rect">
            <a:avLst/>
          </a:prstGeom>
          <a:solidFill>
            <a:schemeClr val="accent1"/>
          </a:solidFill>
          <a:ln w="12700"/>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1400" b="1" dirty="0" smtClean="0">
                <a:solidFill>
                  <a:schemeClr val="tx1"/>
                </a:solidFill>
              </a:rPr>
              <a:t>Distance Selling</a:t>
            </a:r>
            <a:endParaRPr lang="en-US" sz="1400" b="1" dirty="0">
              <a:solidFill>
                <a:schemeClr val="tx1"/>
              </a:solidFill>
            </a:endParaRPr>
          </a:p>
        </p:txBody>
      </p:sp>
      <p:cxnSp>
        <p:nvCxnSpPr>
          <p:cNvPr id="12" name="Gerade Verbindung 11"/>
          <p:cNvCxnSpPr/>
          <p:nvPr/>
        </p:nvCxnSpPr>
        <p:spPr bwMode="auto">
          <a:xfrm>
            <a:off x="3576098" y="1520788"/>
            <a:ext cx="36004" cy="4932000"/>
          </a:xfrm>
          <a:prstGeom prst="line">
            <a:avLst/>
          </a:prstGeom>
          <a:noFill/>
          <a:ln w="25400" cap="flat" cmpd="sng" algn="ctr">
            <a:solidFill>
              <a:schemeClr val="bg2">
                <a:lumMod val="75000"/>
              </a:schemeClr>
            </a:solidFill>
            <a:prstDash val="solid"/>
            <a:round/>
            <a:headEnd type="none" w="med" len="med"/>
            <a:tailEnd type="none" w="med" len="med"/>
          </a:ln>
          <a:effectLst/>
        </p:spPr>
      </p:cxnSp>
      <p:sp>
        <p:nvSpPr>
          <p:cNvPr id="13" name="Textfeld 12"/>
          <p:cNvSpPr txBox="1"/>
          <p:nvPr/>
        </p:nvSpPr>
        <p:spPr>
          <a:xfrm>
            <a:off x="3741420" y="1520788"/>
            <a:ext cx="5007044" cy="307777"/>
          </a:xfrm>
          <a:prstGeom prst="rect">
            <a:avLst/>
          </a:prstGeom>
          <a:solidFill>
            <a:schemeClr val="accent1"/>
          </a:solidFill>
          <a:ln w="12700"/>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1400" b="1" dirty="0" smtClean="0">
                <a:solidFill>
                  <a:schemeClr val="tx1"/>
                </a:solidFill>
              </a:rPr>
              <a:t>Brick &amp; Mortar Retail</a:t>
            </a:r>
            <a:endParaRPr lang="en-US" sz="1400" b="1" dirty="0">
              <a:solidFill>
                <a:schemeClr val="tx1"/>
              </a:solidFill>
            </a:endParaRPr>
          </a:p>
        </p:txBody>
      </p:sp>
      <p:sp>
        <p:nvSpPr>
          <p:cNvPr id="15" name="Textfeld 14"/>
          <p:cNvSpPr txBox="1"/>
          <p:nvPr/>
        </p:nvSpPr>
        <p:spPr>
          <a:xfrm>
            <a:off x="3756660" y="1954550"/>
            <a:ext cx="4983480" cy="523220"/>
          </a:xfrm>
          <a:prstGeom prst="rect">
            <a:avLst/>
          </a:prstGeom>
          <a:noFill/>
          <a:ln>
            <a:noFill/>
          </a:ln>
        </p:spPr>
        <p:txBody>
          <a:bodyPr wrap="square" rtlCol="0">
            <a:spAutoFit/>
          </a:bodyPr>
          <a:lstStyle/>
          <a:p>
            <a:pPr algn="ctr"/>
            <a:r>
              <a:rPr lang="en-US" sz="1400" dirty="0" smtClean="0">
                <a:solidFill>
                  <a:schemeClr val="tx1"/>
                </a:solidFill>
              </a:rPr>
              <a:t>consumer can read package texts before buying the product and thus knows what the product contains</a:t>
            </a:r>
            <a:endParaRPr lang="en-US" sz="1400" dirty="0">
              <a:solidFill>
                <a:schemeClr val="tx1"/>
              </a:solidFill>
            </a:endParaRPr>
          </a:p>
        </p:txBody>
      </p:sp>
      <p:sp>
        <p:nvSpPr>
          <p:cNvPr id="17" name="Textfeld 16"/>
          <p:cNvSpPr txBox="1"/>
          <p:nvPr/>
        </p:nvSpPr>
        <p:spPr>
          <a:xfrm>
            <a:off x="3756661" y="4085833"/>
            <a:ext cx="4991099" cy="523220"/>
          </a:xfrm>
          <a:prstGeom prst="rect">
            <a:avLst/>
          </a:prstGeom>
          <a:noFill/>
          <a:ln>
            <a:noFill/>
          </a:ln>
        </p:spPr>
        <p:txBody>
          <a:bodyPr wrap="square" rtlCol="0">
            <a:spAutoFit/>
          </a:bodyPr>
          <a:lstStyle/>
          <a:p>
            <a:pPr algn="ctr"/>
            <a:r>
              <a:rPr lang="en-US" sz="1400" dirty="0" smtClean="0">
                <a:solidFill>
                  <a:schemeClr val="tx1"/>
                </a:solidFill>
              </a:rPr>
              <a:t>consumer </a:t>
            </a:r>
            <a:r>
              <a:rPr lang="en-US" sz="1400" b="1" u="sng" dirty="0" smtClean="0">
                <a:solidFill>
                  <a:schemeClr val="tx1"/>
                </a:solidFill>
              </a:rPr>
              <a:t>cannot</a:t>
            </a:r>
            <a:r>
              <a:rPr lang="en-US" sz="1400" dirty="0" smtClean="0">
                <a:solidFill>
                  <a:schemeClr val="tx1"/>
                </a:solidFill>
              </a:rPr>
              <a:t> read the package texts before buying the product to know what the product contains</a:t>
            </a:r>
            <a:endParaRPr lang="en-US" sz="1400" dirty="0">
              <a:solidFill>
                <a:schemeClr val="tx1"/>
              </a:solidFill>
            </a:endParaRPr>
          </a:p>
        </p:txBody>
      </p:sp>
      <p:sp>
        <p:nvSpPr>
          <p:cNvPr id="34" name="Pfeil nach links 33"/>
          <p:cNvSpPr/>
          <p:nvPr/>
        </p:nvSpPr>
        <p:spPr bwMode="auto">
          <a:xfrm>
            <a:off x="2635250" y="4770350"/>
            <a:ext cx="1930400" cy="572392"/>
          </a:xfrm>
          <a:prstGeom prst="leftArrow">
            <a:avLst/>
          </a:prstGeom>
          <a:solidFill>
            <a:schemeClr val="accent1"/>
          </a:solidFill>
          <a:ln w="12700">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36000" tIns="36000" rIns="36000" bIns="36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rPr>
              <a:t>consumer orders</a:t>
            </a:r>
          </a:p>
        </p:txBody>
      </p:sp>
      <p:sp>
        <p:nvSpPr>
          <p:cNvPr id="35" name="Pfeil nach rechts 34"/>
          <p:cNvSpPr/>
          <p:nvPr/>
        </p:nvSpPr>
        <p:spPr bwMode="auto">
          <a:xfrm>
            <a:off x="2635250" y="5761723"/>
            <a:ext cx="1930400" cy="572392"/>
          </a:xfrm>
          <a:prstGeom prst="rightArrow">
            <a:avLst/>
          </a:prstGeom>
          <a:solidFill>
            <a:schemeClr val="accent1"/>
          </a:solidFill>
          <a:ln w="12700">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36000" tIns="36000" rIns="36000" bIns="36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b="1" dirty="0" smtClean="0">
                <a:solidFill>
                  <a:schemeClr val="tx1"/>
                </a:solidFill>
              </a:rPr>
              <a:t>retailer supplies</a:t>
            </a:r>
            <a:endParaRPr kumimoji="0" lang="en-US" sz="1400" b="1" i="0" u="none" strike="noStrike" cap="none" normalizeH="0" baseline="0" dirty="0" smtClean="0">
              <a:ln>
                <a:noFill/>
              </a:ln>
              <a:solidFill>
                <a:schemeClr val="tx1"/>
              </a:solidFill>
              <a:effectLst/>
              <a:latin typeface="Verdana" pitchFamily="34" charset="0"/>
            </a:endParaRPr>
          </a:p>
        </p:txBody>
      </p:sp>
      <p:grpSp>
        <p:nvGrpSpPr>
          <p:cNvPr id="38" name="Gruppieren 37"/>
          <p:cNvGrpSpPr/>
          <p:nvPr/>
        </p:nvGrpSpPr>
        <p:grpSpPr>
          <a:xfrm rot="1475199">
            <a:off x="1802218" y="4899279"/>
            <a:ext cx="1405043" cy="1093749"/>
            <a:chOff x="1934456" y="5000507"/>
            <a:chExt cx="1405043" cy="1093749"/>
          </a:xfrm>
        </p:grpSpPr>
        <p:sp>
          <p:nvSpPr>
            <p:cNvPr id="39" name="Gewitterblitz 38"/>
            <p:cNvSpPr/>
            <p:nvPr/>
          </p:nvSpPr>
          <p:spPr bwMode="auto">
            <a:xfrm>
              <a:off x="2129050" y="5000507"/>
              <a:ext cx="1187355" cy="1093749"/>
            </a:xfrm>
            <a:prstGeom prst="lightningBolt">
              <a:avLst/>
            </a:prstGeom>
            <a:solidFill>
              <a:srgbClr val="FFFF00"/>
            </a:solidFill>
            <a:ln w="9525" cap="flat" cmpd="sng" algn="ctr">
              <a:solidFill>
                <a:schemeClr val="accent1"/>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Verdana" pitchFamily="34" charset="0"/>
              </a:endParaRPr>
            </a:p>
          </p:txBody>
        </p:sp>
        <p:sp>
          <p:nvSpPr>
            <p:cNvPr id="42" name="Textfeld 41"/>
            <p:cNvSpPr txBox="1"/>
            <p:nvPr/>
          </p:nvSpPr>
          <p:spPr>
            <a:xfrm rot="20124801">
              <a:off x="1934456" y="5291816"/>
              <a:ext cx="1405043" cy="646331"/>
            </a:xfrm>
            <a:prstGeom prst="rect">
              <a:avLst/>
            </a:prstGeom>
            <a:noFill/>
          </p:spPr>
          <p:txBody>
            <a:bodyPr wrap="square" rtlCol="0">
              <a:spAutoFit/>
            </a:bodyPr>
            <a:lstStyle/>
            <a:p>
              <a:pPr algn="ctr"/>
              <a:r>
                <a:rPr lang="en-US" b="1" dirty="0" smtClean="0">
                  <a:solidFill>
                    <a:schemeClr val="tx1"/>
                  </a:solidFill>
                </a:rPr>
                <a:t>EU 1169/2011</a:t>
              </a:r>
              <a:endParaRPr lang="en-US" b="1" dirty="0">
                <a:solidFill>
                  <a:schemeClr val="tx1"/>
                </a:solidFill>
              </a:endParaRPr>
            </a:p>
          </p:txBody>
        </p:sp>
      </p:grpSp>
      <p:cxnSp>
        <p:nvCxnSpPr>
          <p:cNvPr id="57" name="Gerade Verbindung mit Pfeil 56"/>
          <p:cNvCxnSpPr>
            <a:endCxn id="58" idx="1"/>
          </p:cNvCxnSpPr>
          <p:nvPr/>
        </p:nvCxnSpPr>
        <p:spPr bwMode="auto">
          <a:xfrm>
            <a:off x="6087106" y="4988970"/>
            <a:ext cx="344134" cy="16928"/>
          </a:xfrm>
          <a:prstGeom prst="straightConnector1">
            <a:avLst/>
          </a:prstGeom>
          <a:noFill/>
          <a:ln w="9525" cap="flat" cmpd="sng" algn="ctr">
            <a:solidFill>
              <a:schemeClr val="accent1"/>
            </a:solidFill>
            <a:prstDash val="solid"/>
            <a:round/>
            <a:headEnd type="none" w="med" len="med"/>
            <a:tailEnd type="none" w="med" len="med"/>
          </a:ln>
          <a:effectLst/>
        </p:spPr>
      </p:cxnSp>
      <p:sp>
        <p:nvSpPr>
          <p:cNvPr id="58" name="Textfeld 57"/>
          <p:cNvSpPr txBox="1"/>
          <p:nvPr/>
        </p:nvSpPr>
        <p:spPr>
          <a:xfrm>
            <a:off x="6431240" y="4773526"/>
            <a:ext cx="1548172" cy="464743"/>
          </a:xfrm>
          <a:prstGeom prst="rect">
            <a:avLst/>
          </a:prstGeom>
          <a:noFill/>
          <a:ln>
            <a:solidFill>
              <a:schemeClr val="accent1"/>
            </a:solidFill>
          </a:ln>
        </p:spPr>
        <p:txBody>
          <a:bodyPr wrap="square" rtlCol="0">
            <a:spAutoFit/>
          </a:bodyPr>
          <a:lstStyle/>
          <a:p>
            <a:pPr algn="ctr"/>
            <a:r>
              <a:rPr lang="en-US" sz="1100" dirty="0" smtClean="0">
                <a:solidFill>
                  <a:schemeClr val="tx1"/>
                </a:solidFill>
              </a:rPr>
              <a:t>GTIN </a:t>
            </a:r>
          </a:p>
          <a:p>
            <a:pPr algn="ctr"/>
            <a:r>
              <a:rPr lang="en-US" sz="1100" dirty="0" smtClean="0">
                <a:solidFill>
                  <a:schemeClr val="tx1"/>
                </a:solidFill>
              </a:rPr>
              <a:t>40 08400 40102 7</a:t>
            </a:r>
            <a:endParaRPr lang="en-US" sz="1100" dirty="0">
              <a:solidFill>
                <a:schemeClr val="tx1"/>
              </a:solidFill>
            </a:endParaRPr>
          </a:p>
        </p:txBody>
      </p:sp>
      <p:cxnSp>
        <p:nvCxnSpPr>
          <p:cNvPr id="59" name="Gerade Verbindung mit Pfeil 58"/>
          <p:cNvCxnSpPr>
            <a:endCxn id="60" idx="1"/>
          </p:cNvCxnSpPr>
          <p:nvPr/>
        </p:nvCxnSpPr>
        <p:spPr bwMode="auto">
          <a:xfrm>
            <a:off x="6087106" y="5925074"/>
            <a:ext cx="344134" cy="16928"/>
          </a:xfrm>
          <a:prstGeom prst="straightConnector1">
            <a:avLst/>
          </a:prstGeom>
          <a:noFill/>
          <a:ln w="9525" cap="flat" cmpd="sng" algn="ctr">
            <a:solidFill>
              <a:schemeClr val="accent1"/>
            </a:solidFill>
            <a:prstDash val="solid"/>
            <a:round/>
            <a:headEnd type="none" w="med" len="med"/>
            <a:tailEnd type="none" w="med" len="med"/>
          </a:ln>
          <a:effectLst/>
        </p:spPr>
      </p:cxnSp>
      <p:sp>
        <p:nvSpPr>
          <p:cNvPr id="60" name="Textfeld 59"/>
          <p:cNvSpPr txBox="1"/>
          <p:nvPr/>
        </p:nvSpPr>
        <p:spPr>
          <a:xfrm>
            <a:off x="6431240" y="5709630"/>
            <a:ext cx="1548172" cy="464743"/>
          </a:xfrm>
          <a:prstGeom prst="rect">
            <a:avLst/>
          </a:prstGeom>
          <a:noFill/>
          <a:ln>
            <a:solidFill>
              <a:schemeClr val="accent1"/>
            </a:solidFill>
          </a:ln>
        </p:spPr>
        <p:txBody>
          <a:bodyPr wrap="square" rtlCol="0">
            <a:spAutoFit/>
          </a:bodyPr>
          <a:lstStyle/>
          <a:p>
            <a:pPr algn="ctr"/>
            <a:r>
              <a:rPr lang="en-US" sz="1100" dirty="0" smtClean="0">
                <a:solidFill>
                  <a:schemeClr val="tx1"/>
                </a:solidFill>
              </a:rPr>
              <a:t>GTIN </a:t>
            </a:r>
          </a:p>
          <a:p>
            <a:pPr algn="ctr"/>
            <a:r>
              <a:rPr lang="en-US" sz="1100" dirty="0" smtClean="0">
                <a:solidFill>
                  <a:schemeClr val="tx1"/>
                </a:solidFill>
              </a:rPr>
              <a:t>40 08400 40102 7</a:t>
            </a:r>
            <a:endParaRPr lang="en-US" sz="1100" dirty="0">
              <a:solidFill>
                <a:schemeClr val="tx1"/>
              </a:solidFill>
            </a:endParaRPr>
          </a:p>
        </p:txBody>
      </p:sp>
      <p:pic>
        <p:nvPicPr>
          <p:cNvPr id="61" name="Picture 2" descr="S:\Projekte\5 Mitarbeiter\Lehmann\Präsentationen\2013\Eigene Präsentationen\130222 Eigene 1169 Präsentation\130611_10Pager_LMIV\711.jpg"/>
          <p:cNvPicPr>
            <a:picLocks noChangeAspect="1" noChangeArrowheads="1"/>
          </p:cNvPicPr>
          <p:nvPr/>
        </p:nvPicPr>
        <p:blipFill>
          <a:blip r:embed="rId3" cstate="print"/>
          <a:srcRect l="15007" r="15007"/>
          <a:stretch>
            <a:fillRect/>
          </a:stretch>
        </p:blipFill>
        <p:spPr bwMode="auto">
          <a:xfrm>
            <a:off x="5436753" y="4684351"/>
            <a:ext cx="642461" cy="612000"/>
          </a:xfrm>
          <a:prstGeom prst="rect">
            <a:avLst/>
          </a:prstGeom>
          <a:ln>
            <a:noFill/>
          </a:ln>
          <a:effectLst>
            <a:outerShdw blurRad="190500" algn="tl" rotWithShape="0">
              <a:srgbClr val="000000">
                <a:alpha val="70000"/>
              </a:srgbClr>
            </a:outerShdw>
          </a:effectLst>
        </p:spPr>
      </p:pic>
      <p:pic>
        <p:nvPicPr>
          <p:cNvPr id="62" name="Picture 2" descr="S:\Projekte\5 Mitarbeiter\Lehmann\Präsentationen\2013\Eigene Präsentationen\130222 Eigene 1169 Präsentation\130611_10Pager_LMIV\711.jpg"/>
          <p:cNvPicPr>
            <a:picLocks noChangeAspect="1" noChangeArrowheads="1"/>
          </p:cNvPicPr>
          <p:nvPr/>
        </p:nvPicPr>
        <p:blipFill>
          <a:blip r:embed="rId3" cstate="print"/>
          <a:srcRect l="15007" r="15007"/>
          <a:stretch>
            <a:fillRect/>
          </a:stretch>
        </p:blipFill>
        <p:spPr bwMode="auto">
          <a:xfrm>
            <a:off x="5436753" y="5617801"/>
            <a:ext cx="642461" cy="612000"/>
          </a:xfrm>
          <a:prstGeom prst="rect">
            <a:avLst/>
          </a:prstGeom>
          <a:ln>
            <a:noFill/>
          </a:ln>
          <a:effectLst>
            <a:outerShdw blurRad="190500" algn="tl" rotWithShape="0">
              <a:srgbClr val="000000">
                <a:alpha val="70000"/>
              </a:srgbClr>
            </a:outerShdw>
          </a:effectLst>
        </p:spPr>
      </p:pic>
      <p:sp>
        <p:nvSpPr>
          <p:cNvPr id="63" name="Textfeld 62"/>
          <p:cNvSpPr txBox="1"/>
          <p:nvPr/>
        </p:nvSpPr>
        <p:spPr>
          <a:xfrm>
            <a:off x="5006986" y="5289396"/>
            <a:ext cx="1512168" cy="261610"/>
          </a:xfrm>
          <a:prstGeom prst="rect">
            <a:avLst/>
          </a:prstGeom>
          <a:noFill/>
        </p:spPr>
        <p:txBody>
          <a:bodyPr wrap="square" rtlCol="0">
            <a:spAutoFit/>
          </a:bodyPr>
          <a:lstStyle/>
          <a:p>
            <a:pPr algn="ctr"/>
            <a:r>
              <a:rPr lang="en-US" sz="1100" dirty="0" smtClean="0">
                <a:solidFill>
                  <a:schemeClr val="tx1"/>
                </a:solidFill>
              </a:rPr>
              <a:t>food A</a:t>
            </a:r>
            <a:endParaRPr lang="en-US" sz="1100" dirty="0">
              <a:solidFill>
                <a:schemeClr val="tx1"/>
              </a:solidFill>
            </a:endParaRPr>
          </a:p>
        </p:txBody>
      </p:sp>
      <p:sp>
        <p:nvSpPr>
          <p:cNvPr id="64" name="Textfeld 63"/>
          <p:cNvSpPr txBox="1"/>
          <p:nvPr/>
        </p:nvSpPr>
        <p:spPr>
          <a:xfrm>
            <a:off x="4551452" y="6257836"/>
            <a:ext cx="2458947" cy="600164"/>
          </a:xfrm>
          <a:prstGeom prst="rect">
            <a:avLst/>
          </a:prstGeom>
          <a:noFill/>
        </p:spPr>
        <p:txBody>
          <a:bodyPr wrap="square" rtlCol="0">
            <a:spAutoFit/>
          </a:bodyPr>
          <a:lstStyle/>
          <a:p>
            <a:pPr algn="ctr"/>
            <a:r>
              <a:rPr lang="en-US" sz="1100" dirty="0" smtClean="0">
                <a:solidFill>
                  <a:schemeClr val="tx1"/>
                </a:solidFill>
              </a:rPr>
              <a:t>food </a:t>
            </a:r>
            <a:r>
              <a:rPr lang="en-US" sz="1100" dirty="0">
                <a:solidFill>
                  <a:schemeClr val="tx1"/>
                </a:solidFill>
              </a:rPr>
              <a:t>A with small change in </a:t>
            </a:r>
            <a:r>
              <a:rPr lang="en-US" sz="1100" dirty="0" smtClean="0">
                <a:solidFill>
                  <a:schemeClr val="tx1"/>
                </a:solidFill>
              </a:rPr>
              <a:t>recipe </a:t>
            </a:r>
            <a:r>
              <a:rPr lang="en-US" sz="1100" dirty="0">
                <a:solidFill>
                  <a:schemeClr val="tx1"/>
                </a:solidFill>
              </a:rPr>
              <a:t>(e.g. 0,1 % less fat with accordingly changed nutrition facts)</a:t>
            </a:r>
          </a:p>
        </p:txBody>
      </p:sp>
      <p:cxnSp>
        <p:nvCxnSpPr>
          <p:cNvPr id="65" name="Gerade Verbindung mit Pfeil 64"/>
          <p:cNvCxnSpPr>
            <a:stCxn id="67" idx="3"/>
            <a:endCxn id="71" idx="1"/>
          </p:cNvCxnSpPr>
          <p:nvPr/>
        </p:nvCxnSpPr>
        <p:spPr bwMode="auto">
          <a:xfrm>
            <a:off x="1338679" y="2513871"/>
            <a:ext cx="343168" cy="635816"/>
          </a:xfrm>
          <a:prstGeom prst="straightConnector1">
            <a:avLst/>
          </a:prstGeom>
          <a:noFill/>
          <a:ln w="9525" cap="flat" cmpd="sng" algn="ctr">
            <a:solidFill>
              <a:schemeClr val="accent1"/>
            </a:solidFill>
            <a:prstDash val="solid"/>
            <a:round/>
            <a:headEnd type="none" w="med" len="med"/>
            <a:tailEnd type="none" w="med" len="med"/>
          </a:ln>
          <a:effectLst/>
        </p:spPr>
      </p:cxnSp>
      <p:cxnSp>
        <p:nvCxnSpPr>
          <p:cNvPr id="66" name="Gerade Verbindung mit Pfeil 65"/>
          <p:cNvCxnSpPr>
            <a:stCxn id="68" idx="3"/>
            <a:endCxn id="71" idx="1"/>
          </p:cNvCxnSpPr>
          <p:nvPr/>
        </p:nvCxnSpPr>
        <p:spPr bwMode="auto">
          <a:xfrm flipV="1">
            <a:off x="1334771" y="3149687"/>
            <a:ext cx="347076" cy="642007"/>
          </a:xfrm>
          <a:prstGeom prst="straightConnector1">
            <a:avLst/>
          </a:prstGeom>
          <a:noFill/>
          <a:ln w="9525" cap="flat" cmpd="sng" algn="ctr">
            <a:solidFill>
              <a:schemeClr val="accent1"/>
            </a:solidFill>
            <a:prstDash val="solid"/>
            <a:round/>
            <a:headEnd type="none" w="med" len="med"/>
            <a:tailEnd type="none" w="med" len="med"/>
          </a:ln>
          <a:effectLst/>
        </p:spPr>
      </p:cxnSp>
      <p:pic>
        <p:nvPicPr>
          <p:cNvPr id="67" name="Picture 2" descr="S:\Projekte\5 Mitarbeiter\Lehmann\Präsentationen\2013\Eigene Präsentationen\130222 Eigene 1169 Präsentation\130611_10Pager_LMIV\711.jpg"/>
          <p:cNvPicPr>
            <a:picLocks noChangeAspect="1" noChangeArrowheads="1"/>
          </p:cNvPicPr>
          <p:nvPr/>
        </p:nvPicPr>
        <p:blipFill>
          <a:blip r:embed="rId3" cstate="print"/>
          <a:srcRect l="15007" r="15007"/>
          <a:stretch>
            <a:fillRect/>
          </a:stretch>
        </p:blipFill>
        <p:spPr bwMode="auto">
          <a:xfrm>
            <a:off x="696218" y="2207871"/>
            <a:ext cx="642461" cy="612000"/>
          </a:xfrm>
          <a:prstGeom prst="rect">
            <a:avLst/>
          </a:prstGeom>
          <a:ln>
            <a:noFill/>
          </a:ln>
          <a:effectLst>
            <a:outerShdw blurRad="190500" algn="tl" rotWithShape="0">
              <a:srgbClr val="000000">
                <a:alpha val="70000"/>
              </a:srgbClr>
            </a:outerShdw>
          </a:effectLst>
        </p:spPr>
      </p:pic>
      <p:pic>
        <p:nvPicPr>
          <p:cNvPr id="68" name="Picture 2" descr="S:\Projekte\5 Mitarbeiter\Lehmann\Präsentationen\2013\Eigene Präsentationen\130222 Eigene 1169 Präsentation\130611_10Pager_LMIV\711.jpg"/>
          <p:cNvPicPr>
            <a:picLocks noChangeAspect="1" noChangeArrowheads="1"/>
          </p:cNvPicPr>
          <p:nvPr/>
        </p:nvPicPr>
        <p:blipFill>
          <a:blip r:embed="rId3" cstate="print"/>
          <a:srcRect l="15007" r="15007"/>
          <a:stretch>
            <a:fillRect/>
          </a:stretch>
        </p:blipFill>
        <p:spPr bwMode="auto">
          <a:xfrm>
            <a:off x="692310" y="3485694"/>
            <a:ext cx="642461" cy="612000"/>
          </a:xfrm>
          <a:prstGeom prst="rect">
            <a:avLst/>
          </a:prstGeom>
          <a:ln>
            <a:noFill/>
          </a:ln>
          <a:effectLst>
            <a:outerShdw blurRad="190500" algn="tl" rotWithShape="0">
              <a:srgbClr val="000000">
                <a:alpha val="70000"/>
              </a:srgbClr>
            </a:outerShdw>
          </a:effectLst>
        </p:spPr>
      </p:pic>
      <p:sp>
        <p:nvSpPr>
          <p:cNvPr id="69" name="Textfeld 68"/>
          <p:cNvSpPr txBox="1"/>
          <p:nvPr/>
        </p:nvSpPr>
        <p:spPr>
          <a:xfrm>
            <a:off x="261926" y="2882047"/>
            <a:ext cx="1512168" cy="261610"/>
          </a:xfrm>
          <a:prstGeom prst="rect">
            <a:avLst/>
          </a:prstGeom>
          <a:noFill/>
        </p:spPr>
        <p:txBody>
          <a:bodyPr wrap="square" rtlCol="0">
            <a:spAutoFit/>
          </a:bodyPr>
          <a:lstStyle/>
          <a:p>
            <a:pPr algn="ctr"/>
            <a:r>
              <a:rPr lang="en-US" sz="1100" dirty="0" smtClean="0">
                <a:solidFill>
                  <a:schemeClr val="tx1"/>
                </a:solidFill>
              </a:rPr>
              <a:t>Food A</a:t>
            </a:r>
            <a:endParaRPr lang="en-US" sz="1100" dirty="0">
              <a:solidFill>
                <a:schemeClr val="tx1"/>
              </a:solidFill>
            </a:endParaRPr>
          </a:p>
        </p:txBody>
      </p:sp>
      <p:sp>
        <p:nvSpPr>
          <p:cNvPr id="70" name="Textfeld 69"/>
          <p:cNvSpPr txBox="1"/>
          <p:nvPr/>
        </p:nvSpPr>
        <p:spPr>
          <a:xfrm>
            <a:off x="-49855" y="4148805"/>
            <a:ext cx="2464808" cy="600164"/>
          </a:xfrm>
          <a:prstGeom prst="rect">
            <a:avLst/>
          </a:prstGeom>
          <a:noFill/>
        </p:spPr>
        <p:txBody>
          <a:bodyPr wrap="square" rtlCol="0">
            <a:spAutoFit/>
          </a:bodyPr>
          <a:lstStyle/>
          <a:p>
            <a:pPr algn="ctr"/>
            <a:r>
              <a:rPr lang="en-US" sz="1100" dirty="0" smtClean="0">
                <a:solidFill>
                  <a:schemeClr val="tx1"/>
                </a:solidFill>
              </a:rPr>
              <a:t>food A with small change in recipe (e.g. 0,1 % less fat with accordingly changed nutrition facts)</a:t>
            </a:r>
            <a:endParaRPr lang="en-US" sz="1100" dirty="0">
              <a:solidFill>
                <a:schemeClr val="tx1"/>
              </a:solidFill>
            </a:endParaRPr>
          </a:p>
        </p:txBody>
      </p:sp>
      <p:sp>
        <p:nvSpPr>
          <p:cNvPr id="71" name="Textfeld 70"/>
          <p:cNvSpPr txBox="1"/>
          <p:nvPr/>
        </p:nvSpPr>
        <p:spPr>
          <a:xfrm>
            <a:off x="1681847" y="2917315"/>
            <a:ext cx="1615028" cy="464743"/>
          </a:xfrm>
          <a:prstGeom prst="rect">
            <a:avLst/>
          </a:prstGeom>
          <a:solidFill>
            <a:schemeClr val="bg1"/>
          </a:solidFill>
          <a:ln>
            <a:solidFill>
              <a:schemeClr val="accent1"/>
            </a:solidFill>
          </a:ln>
        </p:spPr>
        <p:txBody>
          <a:bodyPr wrap="square" rtlCol="0">
            <a:spAutoFit/>
          </a:bodyPr>
          <a:lstStyle/>
          <a:p>
            <a:pPr algn="ctr"/>
            <a:r>
              <a:rPr lang="en-US" sz="1100" dirty="0" smtClean="0">
                <a:solidFill>
                  <a:schemeClr val="tx1"/>
                </a:solidFill>
              </a:rPr>
              <a:t>GTIN </a:t>
            </a:r>
          </a:p>
          <a:p>
            <a:pPr algn="ctr"/>
            <a:r>
              <a:rPr lang="en-US" sz="1100" dirty="0" smtClean="0">
                <a:solidFill>
                  <a:schemeClr val="tx1"/>
                </a:solidFill>
              </a:rPr>
              <a:t>40 08400 40102 7</a:t>
            </a:r>
            <a:endParaRPr lang="en-US" sz="1100" dirty="0">
              <a:solidFill>
                <a:schemeClr val="tx1"/>
              </a:solidFill>
            </a:endParaRPr>
          </a:p>
        </p:txBody>
      </p:sp>
      <p:sp>
        <p:nvSpPr>
          <p:cNvPr id="72" name="Textfeld 71"/>
          <p:cNvSpPr txBox="1"/>
          <p:nvPr/>
        </p:nvSpPr>
        <p:spPr>
          <a:xfrm>
            <a:off x="6484198" y="2714190"/>
            <a:ext cx="1495214" cy="464743"/>
          </a:xfrm>
          <a:prstGeom prst="rect">
            <a:avLst/>
          </a:prstGeom>
          <a:noFill/>
          <a:ln>
            <a:solidFill>
              <a:schemeClr val="accent1"/>
            </a:solidFill>
          </a:ln>
        </p:spPr>
        <p:txBody>
          <a:bodyPr wrap="square" rtlCol="0">
            <a:spAutoFit/>
          </a:bodyPr>
          <a:lstStyle/>
          <a:p>
            <a:pPr algn="ctr"/>
            <a:r>
              <a:rPr lang="en-US" sz="1100" dirty="0" smtClean="0">
                <a:solidFill>
                  <a:schemeClr val="tx1"/>
                </a:solidFill>
              </a:rPr>
              <a:t>GTIN </a:t>
            </a:r>
          </a:p>
          <a:p>
            <a:pPr algn="ctr"/>
            <a:r>
              <a:rPr lang="en-US" sz="1100" dirty="0" smtClean="0">
                <a:solidFill>
                  <a:schemeClr val="tx1"/>
                </a:solidFill>
              </a:rPr>
              <a:t>40 08400 40102 7</a:t>
            </a:r>
            <a:endParaRPr lang="en-US" sz="1100" dirty="0">
              <a:solidFill>
                <a:schemeClr val="tx1"/>
              </a:solidFill>
            </a:endParaRPr>
          </a:p>
        </p:txBody>
      </p:sp>
      <p:cxnSp>
        <p:nvCxnSpPr>
          <p:cNvPr id="73" name="Gerade Verbindung mit Pfeil 72"/>
          <p:cNvCxnSpPr>
            <a:endCxn id="72" idx="1"/>
          </p:cNvCxnSpPr>
          <p:nvPr/>
        </p:nvCxnSpPr>
        <p:spPr bwMode="auto">
          <a:xfrm>
            <a:off x="5636121" y="2929633"/>
            <a:ext cx="848077" cy="16929"/>
          </a:xfrm>
          <a:prstGeom prst="straightConnector1">
            <a:avLst/>
          </a:prstGeom>
          <a:noFill/>
          <a:ln w="9525" cap="flat" cmpd="sng" algn="ctr">
            <a:solidFill>
              <a:schemeClr val="accent1"/>
            </a:solidFill>
            <a:prstDash val="solid"/>
            <a:round/>
            <a:headEnd type="none" w="med" len="med"/>
            <a:tailEnd type="none" w="med" len="med"/>
          </a:ln>
          <a:effectLst/>
        </p:spPr>
      </p:cxnSp>
      <p:pic>
        <p:nvPicPr>
          <p:cNvPr id="74" name="Picture 3" descr="S:\Projekte\5 Mitarbeiter\Lehmann\Präsentationen\2013\Eigene Präsentationen\130222 Eigene 1169 Präsentation\130611_10Pager_LMIV\963.jpg"/>
          <p:cNvPicPr>
            <a:picLocks noChangeAspect="1" noChangeArrowheads="1"/>
          </p:cNvPicPr>
          <p:nvPr/>
        </p:nvPicPr>
        <p:blipFill>
          <a:blip r:embed="rId4" cstate="print"/>
          <a:srcRect t="21136"/>
          <a:stretch>
            <a:fillRect/>
          </a:stretch>
        </p:blipFill>
        <p:spPr bwMode="auto">
          <a:xfrm>
            <a:off x="4748211" y="2493107"/>
            <a:ext cx="865187" cy="848825"/>
          </a:xfrm>
          <a:prstGeom prst="rect">
            <a:avLst/>
          </a:prstGeom>
          <a:ln>
            <a:noFill/>
          </a:ln>
          <a:effectLst>
            <a:outerShdw blurRad="190500" algn="tl" rotWithShape="0">
              <a:srgbClr val="000000">
                <a:alpha val="70000"/>
              </a:srgbClr>
            </a:outerShdw>
          </a:effectLst>
        </p:spPr>
      </p:pic>
      <p:sp>
        <p:nvSpPr>
          <p:cNvPr id="75" name="Textfeld 74"/>
          <p:cNvSpPr txBox="1"/>
          <p:nvPr/>
        </p:nvSpPr>
        <p:spPr>
          <a:xfrm>
            <a:off x="4436009" y="3371468"/>
            <a:ext cx="1512168" cy="261610"/>
          </a:xfrm>
          <a:prstGeom prst="rect">
            <a:avLst/>
          </a:prstGeom>
          <a:noFill/>
        </p:spPr>
        <p:txBody>
          <a:bodyPr wrap="square" rtlCol="0">
            <a:spAutoFit/>
          </a:bodyPr>
          <a:lstStyle/>
          <a:p>
            <a:pPr algn="ctr"/>
            <a:r>
              <a:rPr lang="en-US" sz="1100" dirty="0" err="1" smtClean="0">
                <a:solidFill>
                  <a:schemeClr val="tx1"/>
                </a:solidFill>
              </a:rPr>
              <a:t>Lebensmittel</a:t>
            </a:r>
            <a:r>
              <a:rPr lang="en-US" sz="1100" dirty="0" smtClean="0">
                <a:solidFill>
                  <a:schemeClr val="tx1"/>
                </a:solidFill>
              </a:rPr>
              <a:t> A</a:t>
            </a:r>
            <a:endParaRPr lang="en-US" sz="1100" dirty="0">
              <a:solidFill>
                <a:schemeClr val="tx1"/>
              </a:solidFill>
            </a:endParaRPr>
          </a:p>
        </p:txBody>
      </p:sp>
    </p:spTree>
    <p:extLst>
      <p:ext uri="{BB962C8B-B14F-4D97-AF65-F5344CB8AC3E}">
        <p14:creationId xmlns:p14="http://schemas.microsoft.com/office/powerpoint/2010/main" val="42453404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15" grpId="0"/>
      <p:bldP spid="17" grpId="0"/>
      <p:bldP spid="34" grpId="0" animBg="1"/>
      <p:bldP spid="35" grpId="0" animBg="1"/>
      <p:bldP spid="58" grpId="0" animBg="1"/>
      <p:bldP spid="60" grpId="0" animBg="1"/>
      <p:bldP spid="63" grpId="0"/>
      <p:bldP spid="64" grpId="0"/>
      <p:bldP spid="72" grpId="0" animBg="1"/>
      <p:bldP spid="7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nSpc>
                <a:spcPct val="100000"/>
              </a:lnSpc>
            </a:pPr>
            <a:r>
              <a:rPr lang="en-US" dirty="0" smtClean="0"/>
              <a:t>Position Paper on GTIN Allocation Rules </a:t>
            </a:r>
            <a:r>
              <a:rPr lang="en-US" sz="2400" dirty="0" smtClean="0"/>
              <a:t>for Compliance with EU 1169/2011</a:t>
            </a:r>
            <a:endParaRPr lang="en-US" sz="2400" dirty="0"/>
          </a:p>
        </p:txBody>
      </p:sp>
      <p:sp>
        <p:nvSpPr>
          <p:cNvPr id="4" name="Inhaltsplatzhalter 3"/>
          <p:cNvSpPr>
            <a:spLocks noGrp="1"/>
          </p:cNvSpPr>
          <p:nvPr>
            <p:ph sz="quarter" idx="11"/>
          </p:nvPr>
        </p:nvSpPr>
        <p:spPr>
          <a:xfrm>
            <a:off x="396872" y="1907999"/>
            <a:ext cx="4746628" cy="4047262"/>
          </a:xfrm>
        </p:spPr>
        <p:txBody>
          <a:bodyPr>
            <a:normAutofit fontScale="92500" lnSpcReduction="10000"/>
          </a:bodyPr>
          <a:lstStyle/>
          <a:p>
            <a:pPr>
              <a:lnSpc>
                <a:spcPct val="135000"/>
              </a:lnSpc>
              <a:spcBef>
                <a:spcPts val="1200"/>
              </a:spcBef>
            </a:pPr>
            <a:r>
              <a:rPr lang="en-US" sz="2000" dirty="0" smtClean="0">
                <a:solidFill>
                  <a:srgbClr val="F26334"/>
                </a:solidFill>
              </a:rPr>
              <a:t>Short-term</a:t>
            </a:r>
            <a:r>
              <a:rPr lang="en-US" sz="2000" dirty="0" smtClean="0"/>
              <a:t/>
            </a:r>
            <a:br>
              <a:rPr lang="en-US" sz="2000" dirty="0" smtClean="0"/>
            </a:br>
            <a:r>
              <a:rPr lang="en-US" sz="2000" dirty="0" smtClean="0"/>
              <a:t>Allocation of new GTINs at change of declarations in accordance with </a:t>
            </a:r>
            <a:br>
              <a:rPr lang="en-US" sz="2000" dirty="0" smtClean="0"/>
            </a:br>
            <a:r>
              <a:rPr lang="en-US" sz="2000" dirty="0" smtClean="0"/>
              <a:t>EU 1169/2011</a:t>
            </a:r>
          </a:p>
          <a:p>
            <a:pPr>
              <a:lnSpc>
                <a:spcPct val="135000"/>
              </a:lnSpc>
              <a:spcBef>
                <a:spcPts val="1200"/>
              </a:spcBef>
            </a:pPr>
            <a:r>
              <a:rPr lang="en-US" sz="2000" dirty="0" smtClean="0">
                <a:solidFill>
                  <a:srgbClr val="F26334"/>
                </a:solidFill>
              </a:rPr>
              <a:t>Middle- to long-term</a:t>
            </a:r>
            <a:r>
              <a:rPr lang="en-US" sz="2000" dirty="0" smtClean="0"/>
              <a:t/>
            </a:r>
            <a:br>
              <a:rPr lang="en-US" sz="2000" dirty="0" smtClean="0"/>
            </a:br>
            <a:r>
              <a:rPr lang="en-US" sz="2000" dirty="0" smtClean="0"/>
              <a:t>Implementation of GTIN+X</a:t>
            </a:r>
          </a:p>
          <a:p>
            <a:pPr>
              <a:lnSpc>
                <a:spcPct val="135000"/>
              </a:lnSpc>
              <a:spcBef>
                <a:spcPts val="1200"/>
              </a:spcBef>
            </a:pPr>
            <a:r>
              <a:rPr lang="en-US" sz="2000" dirty="0" smtClean="0">
                <a:solidFill>
                  <a:srgbClr val="F26334"/>
                </a:solidFill>
              </a:rPr>
              <a:t>Condition</a:t>
            </a:r>
            <a:r>
              <a:rPr lang="en-US" sz="2000" dirty="0" smtClean="0"/>
              <a:t/>
            </a:r>
            <a:br>
              <a:rPr lang="en-US" sz="2000" dirty="0" smtClean="0"/>
            </a:br>
            <a:r>
              <a:rPr lang="en-US" sz="2000" dirty="0" smtClean="0"/>
              <a:t>Analysis and practical experiences to evaluate the process and investment costs</a:t>
            </a:r>
          </a:p>
        </p:txBody>
      </p:sp>
      <p:pic>
        <p:nvPicPr>
          <p:cNvPr id="3" name="Picture 2">
            <a:hlinkClick r:id="rId3" action="ppaction://hlinkfile"/>
          </p:cNvPr>
          <p:cNvPicPr>
            <a:picLocks noChangeAspect="1" noChangeArrowheads="1"/>
          </p:cNvPicPr>
          <p:nvPr/>
        </p:nvPicPr>
        <p:blipFill rotWithShape="1">
          <a:blip r:embed="rId4" cstate="print"/>
          <a:srcRect l="28016" r="28095" b="786"/>
          <a:stretch/>
        </p:blipFill>
        <p:spPr bwMode="auto">
          <a:xfrm>
            <a:off x="5374800" y="1706400"/>
            <a:ext cx="3248480" cy="458962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9216609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en-GB" dirty="0" smtClean="0"/>
              <a:t>Meeting Etiquette</a:t>
            </a:r>
          </a:p>
        </p:txBody>
      </p:sp>
      <p:sp>
        <p:nvSpPr>
          <p:cNvPr id="6" name="Slide Number Placeholder 3"/>
          <p:cNvSpPr>
            <a:spLocks noGrp="1"/>
          </p:cNvSpPr>
          <p:nvPr>
            <p:ph type="sldNum" sz="quarter" idx="10"/>
          </p:nvPr>
        </p:nvSpPr>
        <p:spPr>
          <a:prstGeom prst="rect">
            <a:avLst/>
          </a:prstGeom>
        </p:spPr>
        <p:txBody>
          <a:bodyPr/>
          <a:lstStyle/>
          <a:p>
            <a:pPr>
              <a:defRPr/>
            </a:pPr>
            <a:fld id="{D5703668-1D02-48BC-B07F-EF05C42BC316}" type="slidenum">
              <a:rPr lang="en-US" smtClean="0"/>
              <a:pPr>
                <a:defRPr/>
              </a:pPr>
              <a:t>3</a:t>
            </a:fld>
            <a:endParaRPr lang="en-US" dirty="0"/>
          </a:p>
        </p:txBody>
      </p:sp>
      <p:sp>
        <p:nvSpPr>
          <p:cNvPr id="52227" name="Rectangle 3"/>
          <p:cNvSpPr>
            <a:spLocks noGrp="1" noChangeArrowheads="1"/>
          </p:cNvSpPr>
          <p:nvPr>
            <p:ph sz="half" idx="1"/>
          </p:nvPr>
        </p:nvSpPr>
        <p:spPr>
          <a:xfrm>
            <a:off x="618067" y="1371600"/>
            <a:ext cx="7268633" cy="4695825"/>
          </a:xfrm>
        </p:spPr>
        <p:txBody>
          <a:bodyPr>
            <a:normAutofit/>
          </a:bodyPr>
          <a:lstStyle/>
          <a:p>
            <a:pPr marL="0" indent="0" eaLnBrk="1" hangingPunct="1">
              <a:buNone/>
            </a:pPr>
            <a:r>
              <a:rPr lang="en-GB" dirty="0" smtClean="0"/>
              <a:t>Meetings will begin promptly at designated start times</a:t>
            </a:r>
            <a:br>
              <a:rPr lang="en-GB" dirty="0" smtClean="0"/>
            </a:br>
            <a:endParaRPr lang="en-GB" dirty="0" smtClean="0"/>
          </a:p>
          <a:p>
            <a:pPr marL="0" indent="0" eaLnBrk="1" hangingPunct="1">
              <a:buNone/>
            </a:pPr>
            <a:r>
              <a:rPr lang="en-GB" dirty="0" smtClean="0"/>
              <a:t>Avoid distracting behaviour:</a:t>
            </a:r>
          </a:p>
          <a:p>
            <a:pPr lvl="1">
              <a:lnSpc>
                <a:spcPct val="80000"/>
              </a:lnSpc>
              <a:buFontTx/>
              <a:buChar char="•"/>
            </a:pPr>
            <a:r>
              <a:rPr lang="en-GB" sz="1800" dirty="0"/>
              <a:t>Place all mobile devices on silent mode</a:t>
            </a:r>
          </a:p>
          <a:p>
            <a:pPr lvl="1">
              <a:lnSpc>
                <a:spcPct val="80000"/>
              </a:lnSpc>
              <a:buFontTx/>
              <a:buChar char="•"/>
            </a:pPr>
            <a:r>
              <a:rPr lang="en-GB" sz="1800" dirty="0"/>
              <a:t>Avoid cell phones </a:t>
            </a:r>
          </a:p>
          <a:p>
            <a:pPr lvl="1">
              <a:lnSpc>
                <a:spcPct val="80000"/>
              </a:lnSpc>
              <a:buFontTx/>
              <a:buChar char="•"/>
            </a:pPr>
            <a:r>
              <a:rPr lang="en-GB" sz="1800" dirty="0"/>
              <a:t>Avoid sidebar conversations</a:t>
            </a:r>
            <a:r>
              <a:rPr lang="en-GB" dirty="0" smtClean="0"/>
              <a:t/>
            </a:r>
            <a:br>
              <a:rPr lang="en-GB" dirty="0" smtClean="0"/>
            </a:br>
            <a:endParaRPr lang="en-GB" dirty="0"/>
          </a:p>
          <a:p>
            <a:pPr marL="0" indent="0" eaLnBrk="1" hangingPunct="1">
              <a:buNone/>
            </a:pPr>
            <a:r>
              <a:rPr lang="en-GB" dirty="0" smtClean="0"/>
              <a:t>Speak in turn and be respectful of others </a:t>
            </a:r>
            <a:br>
              <a:rPr lang="en-GB" dirty="0" smtClean="0"/>
            </a:br>
            <a:endParaRPr lang="en-GB" dirty="0" smtClean="0"/>
          </a:p>
          <a:p>
            <a:pPr marL="0" indent="0" eaLnBrk="1" hangingPunct="1">
              <a:buNone/>
            </a:pPr>
            <a:r>
              <a:rPr lang="en-GB" dirty="0" smtClean="0"/>
              <a:t>Be collaborative in support of the meeting objectives</a:t>
            </a:r>
          </a:p>
          <a:p>
            <a:pPr eaLnBrk="1" hangingPunct="1"/>
            <a:endParaRPr lang="en-GB" dirty="0" smtClean="0"/>
          </a:p>
          <a:p>
            <a:pPr eaLnBrk="1" hangingPunct="1"/>
            <a:endParaRPr lang="en-GB" sz="1000" dirty="0" smtClean="0"/>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90534" y="2176795"/>
            <a:ext cx="2662916" cy="17725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06798858"/>
      </p:ext>
    </p:extLst>
  </p:cSld>
  <p:clrMapOvr>
    <a:masterClrMapping/>
  </p:clrMapOvr>
  <p:transition>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ATLAS\zippelmedia\produktion\011_ZIPPELMEDIA\Zippel_2013\Transparentcom_2013\Applikation\SmartDataOne_Logo\SD_One-Logo.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334023" y="243367"/>
            <a:ext cx="2695922" cy="1110801"/>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uppieren 12"/>
          <p:cNvGrpSpPr>
            <a:grpSpLocks noChangeAspect="1"/>
          </p:cNvGrpSpPr>
          <p:nvPr/>
        </p:nvGrpSpPr>
        <p:grpSpPr>
          <a:xfrm>
            <a:off x="716696" y="1562100"/>
            <a:ext cx="7825873" cy="4758808"/>
            <a:chOff x="1450122" y="1038264"/>
            <a:chExt cx="6243756" cy="3796744"/>
          </a:xfrm>
        </p:grpSpPr>
        <p:grpSp>
          <p:nvGrpSpPr>
            <p:cNvPr id="14" name="Gruppieren 72"/>
            <p:cNvGrpSpPr/>
            <p:nvPr/>
          </p:nvGrpSpPr>
          <p:grpSpPr>
            <a:xfrm>
              <a:off x="2735627" y="1226526"/>
              <a:ext cx="2349464" cy="3233235"/>
              <a:chOff x="2087726" y="1700808"/>
              <a:chExt cx="3132619" cy="4310980"/>
            </a:xfrm>
          </p:grpSpPr>
          <p:grpSp>
            <p:nvGrpSpPr>
              <p:cNvPr id="49" name="Gruppieren 75"/>
              <p:cNvGrpSpPr/>
              <p:nvPr/>
            </p:nvGrpSpPr>
            <p:grpSpPr>
              <a:xfrm>
                <a:off x="2087726" y="1700808"/>
                <a:ext cx="3132619" cy="4310980"/>
                <a:chOff x="2087726" y="1700808"/>
                <a:chExt cx="3132619" cy="4310980"/>
              </a:xfrm>
            </p:grpSpPr>
            <p:sp>
              <p:nvSpPr>
                <p:cNvPr id="51" name="Rechteck 50"/>
                <p:cNvSpPr/>
                <p:nvPr/>
              </p:nvSpPr>
              <p:spPr>
                <a:xfrm>
                  <a:off x="2087726" y="4221088"/>
                  <a:ext cx="1741324" cy="1790700"/>
                </a:xfrm>
                <a:prstGeom prst="rect">
                  <a:avLst/>
                </a:prstGeom>
                <a:noFill/>
                <a:ln w="76200">
                  <a:solidFill>
                    <a:srgbClr val="038EED"/>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endParaRPr lang="en-US" sz="1200" dirty="0" smtClean="0">
                    <a:solidFill>
                      <a:srgbClr val="000000">
                        <a:lumMod val="65000"/>
                        <a:lumOff val="35000"/>
                      </a:srgbClr>
                    </a:solidFill>
                  </a:endParaRPr>
                </a:p>
              </p:txBody>
            </p:sp>
            <p:sp>
              <p:nvSpPr>
                <p:cNvPr id="52" name="Rechteck 51"/>
                <p:cNvSpPr/>
                <p:nvPr/>
              </p:nvSpPr>
              <p:spPr>
                <a:xfrm>
                  <a:off x="3851920" y="1700808"/>
                  <a:ext cx="1368425" cy="4310063"/>
                </a:xfrm>
                <a:prstGeom prst="rect">
                  <a:avLst/>
                </a:prstGeom>
                <a:noFill/>
                <a:ln w="76200">
                  <a:solidFill>
                    <a:srgbClr val="038EED"/>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endParaRPr lang="en-US" sz="1200" dirty="0">
                    <a:solidFill>
                      <a:srgbClr val="000000">
                        <a:lumMod val="65000"/>
                        <a:lumOff val="35000"/>
                      </a:srgbClr>
                    </a:solidFill>
                  </a:endParaRPr>
                </a:p>
                <a:p>
                  <a:pPr algn="ctr">
                    <a:defRPr/>
                  </a:pPr>
                  <a:endParaRPr lang="en-US" sz="1200" dirty="0">
                    <a:solidFill>
                      <a:srgbClr val="000000">
                        <a:lumMod val="65000"/>
                        <a:lumOff val="35000"/>
                      </a:srgbClr>
                    </a:solidFill>
                  </a:endParaRPr>
                </a:p>
                <a:p>
                  <a:pPr algn="ctr">
                    <a:defRPr/>
                  </a:pPr>
                  <a:endParaRPr lang="en-US" sz="1200" dirty="0" smtClean="0">
                    <a:solidFill>
                      <a:srgbClr val="000000">
                        <a:lumMod val="65000"/>
                        <a:lumOff val="35000"/>
                      </a:srgbClr>
                    </a:solidFill>
                  </a:endParaRPr>
                </a:p>
                <a:p>
                  <a:pPr algn="ctr">
                    <a:defRPr/>
                  </a:pPr>
                  <a:endParaRPr lang="en-US" sz="1200" dirty="0" smtClean="0">
                    <a:solidFill>
                      <a:srgbClr val="000000">
                        <a:lumMod val="65000"/>
                        <a:lumOff val="35000"/>
                      </a:srgbClr>
                    </a:solidFill>
                  </a:endParaRPr>
                </a:p>
              </p:txBody>
            </p:sp>
            <p:sp>
              <p:nvSpPr>
                <p:cNvPr id="53" name="Rechteck 2"/>
                <p:cNvSpPr/>
                <p:nvPr/>
              </p:nvSpPr>
              <p:spPr bwMode="auto">
                <a:xfrm>
                  <a:off x="3770185" y="4262528"/>
                  <a:ext cx="903151" cy="1223176"/>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Verdana" pitchFamily="34" charset="0"/>
                  </a:endParaRPr>
                </a:p>
              </p:txBody>
            </p:sp>
            <p:sp>
              <p:nvSpPr>
                <p:cNvPr id="54" name="Rechteck 53"/>
                <p:cNvSpPr/>
                <p:nvPr/>
              </p:nvSpPr>
              <p:spPr bwMode="auto">
                <a:xfrm>
                  <a:off x="3587771" y="5413253"/>
                  <a:ext cx="522000" cy="550277"/>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Verdana" pitchFamily="34" charset="0"/>
                  </a:endParaRPr>
                </a:p>
              </p:txBody>
            </p:sp>
            <p:sp>
              <p:nvSpPr>
                <p:cNvPr id="55" name="Rechteck 54"/>
                <p:cNvSpPr/>
                <p:nvPr/>
              </p:nvSpPr>
              <p:spPr>
                <a:xfrm>
                  <a:off x="2429762" y="4272924"/>
                  <a:ext cx="2052228" cy="601191"/>
                </a:xfrm>
                <a:prstGeom prst="rect">
                  <a:avLst/>
                </a:prstGeom>
              </p:spPr>
              <p:txBody>
                <a:bodyPr wrap="square" lIns="72000" tIns="36000" rIns="36000" bIns="36000">
                  <a:spAutoFit/>
                </a:bodyPr>
                <a:lstStyle/>
                <a:p>
                  <a:pPr fontAlgn="auto">
                    <a:spcBef>
                      <a:spcPts val="0"/>
                    </a:spcBef>
                    <a:spcAft>
                      <a:spcPts val="0"/>
                    </a:spcAft>
                    <a:defRPr/>
                  </a:pPr>
                  <a:r>
                    <a:rPr lang="en-US" sz="1600" dirty="0" smtClean="0">
                      <a:solidFill>
                        <a:schemeClr val="tx1"/>
                      </a:solidFill>
                      <a:latin typeface="Arial" panose="020B0604020202020204" pitchFamily="34" charset="0"/>
                      <a:cs typeface="Arial" panose="020B0604020202020204" pitchFamily="34" charset="0"/>
                    </a:rPr>
                    <a:t>Capturing and </a:t>
                  </a:r>
                </a:p>
                <a:p>
                  <a:pPr fontAlgn="auto">
                    <a:spcBef>
                      <a:spcPts val="0"/>
                    </a:spcBef>
                    <a:spcAft>
                      <a:spcPts val="0"/>
                    </a:spcAft>
                    <a:defRPr/>
                  </a:pPr>
                  <a:r>
                    <a:rPr lang="en-US" sz="1600" dirty="0" smtClean="0">
                      <a:solidFill>
                        <a:schemeClr val="tx1"/>
                      </a:solidFill>
                      <a:latin typeface="Arial" panose="020B0604020202020204" pitchFamily="34" charset="0"/>
                      <a:cs typeface="Arial" panose="020B0604020202020204" pitchFamily="34" charset="0"/>
                    </a:rPr>
                    <a:t>Content Service</a:t>
                  </a:r>
                  <a:endParaRPr lang="en-US" sz="1600" dirty="0">
                    <a:solidFill>
                      <a:schemeClr val="tx1"/>
                    </a:solidFill>
                    <a:latin typeface="Arial" panose="020B0604020202020204" pitchFamily="34" charset="0"/>
                    <a:cs typeface="Arial" panose="020B0604020202020204" pitchFamily="34" charset="0"/>
                  </a:endParaRPr>
                </a:p>
              </p:txBody>
            </p:sp>
            <p:sp>
              <p:nvSpPr>
                <p:cNvPr id="56" name="Rechteck 55"/>
                <p:cNvSpPr/>
                <p:nvPr/>
              </p:nvSpPr>
              <p:spPr>
                <a:xfrm rot="16200000">
                  <a:off x="3511167" y="3583151"/>
                  <a:ext cx="1973375" cy="339265"/>
                </a:xfrm>
                <a:prstGeom prst="rect">
                  <a:avLst/>
                </a:prstGeom>
              </p:spPr>
              <p:txBody>
                <a:bodyPr wrap="square" lIns="72000" tIns="36000" rIns="36000" bIns="36000">
                  <a:spAutoFit/>
                </a:bodyPr>
                <a:lstStyle/>
                <a:p>
                  <a:pPr algn="ctr" fontAlgn="auto">
                    <a:spcBef>
                      <a:spcPts val="0"/>
                    </a:spcBef>
                    <a:spcAft>
                      <a:spcPts val="0"/>
                    </a:spcAft>
                    <a:defRPr/>
                  </a:pPr>
                  <a:r>
                    <a:rPr lang="en-US" sz="1600" dirty="0" smtClean="0">
                      <a:solidFill>
                        <a:schemeClr val="tx1"/>
                      </a:solidFill>
                      <a:latin typeface="Arial" panose="020B0604020202020204" pitchFamily="34" charset="0"/>
                      <a:cs typeface="Arial" panose="020B0604020202020204" pitchFamily="34" charset="0"/>
                    </a:rPr>
                    <a:t>Quality Assurance</a:t>
                  </a:r>
                  <a:endParaRPr lang="en-US" sz="1600" dirty="0">
                    <a:solidFill>
                      <a:schemeClr val="tx1"/>
                    </a:solidFill>
                    <a:latin typeface="Arial" panose="020B0604020202020204" pitchFamily="34" charset="0"/>
                    <a:cs typeface="Arial" panose="020B0604020202020204" pitchFamily="34" charset="0"/>
                  </a:endParaRPr>
                </a:p>
              </p:txBody>
            </p:sp>
          </p:grpSp>
          <p:pic>
            <p:nvPicPr>
              <p:cNvPr id="50" name="Picture 2"/>
              <p:cNvPicPr>
                <a:picLocks noChangeAspect="1" noChangeArrowheads="1"/>
              </p:cNvPicPr>
              <p:nvPr/>
            </p:nvPicPr>
            <p:blipFill>
              <a:blip r:embed="rId3" cstate="print"/>
              <a:srcRect/>
              <a:stretch>
                <a:fillRect/>
              </a:stretch>
            </p:blipFill>
            <p:spPr bwMode="auto">
              <a:xfrm>
                <a:off x="3998770" y="1897811"/>
                <a:ext cx="1038197" cy="433515"/>
              </a:xfrm>
              <a:prstGeom prst="rect">
                <a:avLst/>
              </a:prstGeom>
              <a:noFill/>
              <a:ln w="9525">
                <a:noFill/>
                <a:miter lim="800000"/>
                <a:headEnd/>
                <a:tailEnd/>
              </a:ln>
            </p:spPr>
          </p:pic>
        </p:grpSp>
        <p:sp>
          <p:nvSpPr>
            <p:cNvPr id="15" name="Abgerundetes Rechteck 14"/>
            <p:cNvSpPr/>
            <p:nvPr/>
          </p:nvSpPr>
          <p:spPr bwMode="auto">
            <a:xfrm>
              <a:off x="5381530" y="1255118"/>
              <a:ext cx="1031081" cy="3240361"/>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endParaRPr lang="en-US" sz="1200" dirty="0" smtClean="0">
                <a:solidFill>
                  <a:srgbClr val="000000">
                    <a:lumMod val="65000"/>
                    <a:lumOff val="35000"/>
                  </a:srgbClr>
                </a:solidFill>
              </a:endParaRPr>
            </a:p>
            <a:p>
              <a:pPr algn="ctr" fontAlgn="auto">
                <a:spcBef>
                  <a:spcPts val="0"/>
                </a:spcBef>
                <a:spcAft>
                  <a:spcPts val="0"/>
                </a:spcAft>
                <a:defRPr/>
              </a:pPr>
              <a:endParaRPr lang="en-US" sz="1200" dirty="0" smtClean="0">
                <a:solidFill>
                  <a:srgbClr val="000000">
                    <a:lumMod val="65000"/>
                    <a:lumOff val="35000"/>
                  </a:srgbClr>
                </a:solidFill>
              </a:endParaRPr>
            </a:p>
            <a:p>
              <a:pPr algn="ctr" fontAlgn="auto">
                <a:spcBef>
                  <a:spcPts val="0"/>
                </a:spcBef>
                <a:spcAft>
                  <a:spcPts val="0"/>
                </a:spcAft>
                <a:defRPr/>
              </a:pPr>
              <a:endParaRPr lang="en-US" sz="1200" dirty="0" smtClean="0">
                <a:solidFill>
                  <a:srgbClr val="000000">
                    <a:lumMod val="65000"/>
                    <a:lumOff val="35000"/>
                  </a:srgbClr>
                </a:solidFill>
              </a:endParaRPr>
            </a:p>
            <a:p>
              <a:pPr algn="ctr" fontAlgn="auto">
                <a:spcBef>
                  <a:spcPts val="0"/>
                </a:spcBef>
                <a:spcAft>
                  <a:spcPts val="0"/>
                </a:spcAft>
                <a:defRPr/>
              </a:pPr>
              <a:endParaRPr lang="en-US" sz="1200" dirty="0" smtClean="0">
                <a:solidFill>
                  <a:srgbClr val="000000">
                    <a:lumMod val="65000"/>
                    <a:lumOff val="35000"/>
                  </a:srgbClr>
                </a:solidFill>
              </a:endParaRPr>
            </a:p>
            <a:p>
              <a:pPr algn="ctr" fontAlgn="auto">
                <a:spcBef>
                  <a:spcPts val="0"/>
                </a:spcBef>
                <a:spcAft>
                  <a:spcPts val="0"/>
                </a:spcAft>
                <a:defRPr/>
              </a:pPr>
              <a:endParaRPr lang="en-US" sz="1200" dirty="0" smtClean="0">
                <a:solidFill>
                  <a:srgbClr val="000000">
                    <a:lumMod val="65000"/>
                    <a:lumOff val="35000"/>
                  </a:srgbClr>
                </a:solidFill>
              </a:endParaRPr>
            </a:p>
            <a:p>
              <a:pPr algn="ctr" fontAlgn="auto">
                <a:spcBef>
                  <a:spcPts val="0"/>
                </a:spcBef>
                <a:spcAft>
                  <a:spcPts val="0"/>
                </a:spcAft>
                <a:defRPr/>
              </a:pPr>
              <a:endParaRPr lang="en-US" sz="1200" dirty="0" smtClean="0">
                <a:solidFill>
                  <a:srgbClr val="000000">
                    <a:lumMod val="65000"/>
                    <a:lumOff val="35000"/>
                  </a:srgbClr>
                </a:solidFill>
              </a:endParaRPr>
            </a:p>
            <a:p>
              <a:pPr algn="ctr" fontAlgn="auto">
                <a:spcBef>
                  <a:spcPts val="0"/>
                </a:spcBef>
                <a:spcAft>
                  <a:spcPts val="0"/>
                </a:spcAft>
                <a:defRPr/>
              </a:pPr>
              <a:endParaRPr lang="en-US" sz="1200" dirty="0">
                <a:solidFill>
                  <a:srgbClr val="000000">
                    <a:lumMod val="65000"/>
                    <a:lumOff val="35000"/>
                  </a:srgbClr>
                </a:solidFill>
              </a:endParaRPr>
            </a:p>
          </p:txBody>
        </p:sp>
        <p:sp>
          <p:nvSpPr>
            <p:cNvPr id="16" name="Abgerundetes Rechteck 15"/>
            <p:cNvSpPr/>
            <p:nvPr/>
          </p:nvSpPr>
          <p:spPr>
            <a:xfrm>
              <a:off x="5381715" y="1226526"/>
              <a:ext cx="1053117" cy="3240360"/>
            </a:xfrm>
            <a:prstGeom prst="roundRect">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endParaRPr lang="en-US" sz="1200" dirty="0">
                <a:solidFill>
                  <a:srgbClr val="000000">
                    <a:lumMod val="65000"/>
                    <a:lumOff val="35000"/>
                  </a:srgbClr>
                </a:solidFill>
              </a:endParaRPr>
            </a:p>
          </p:txBody>
        </p:sp>
        <p:sp>
          <p:nvSpPr>
            <p:cNvPr id="17" name="Textfeld 16"/>
            <p:cNvSpPr txBox="1"/>
            <p:nvPr/>
          </p:nvSpPr>
          <p:spPr bwMode="auto">
            <a:xfrm>
              <a:off x="5389863" y="3664613"/>
              <a:ext cx="1071562" cy="368333"/>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1200" b="1" dirty="0">
                  <a:solidFill>
                    <a:srgbClr val="7F7F7F"/>
                  </a:solidFill>
                  <a:latin typeface="Calibri" charset="0"/>
                </a:rPr>
                <a:t/>
              </a:r>
              <a:br>
                <a:rPr lang="en-US" sz="1200" b="1" dirty="0">
                  <a:solidFill>
                    <a:srgbClr val="7F7F7F"/>
                  </a:solidFill>
                  <a:latin typeface="Calibri" charset="0"/>
                </a:rPr>
              </a:br>
              <a:endParaRPr lang="en-US" sz="1200" b="1" dirty="0">
                <a:solidFill>
                  <a:srgbClr val="7F7F7F"/>
                </a:solidFill>
                <a:latin typeface="Calibri" charset="0"/>
              </a:endParaRPr>
            </a:p>
          </p:txBody>
        </p:sp>
        <p:pic>
          <p:nvPicPr>
            <p:cNvPr id="18" name="Bild 73"/>
            <p:cNvPicPr>
              <a:picLocks noChangeAspect="1"/>
            </p:cNvPicPr>
            <p:nvPr/>
          </p:nvPicPr>
          <p:blipFill>
            <a:blip r:embed="rId4" cstate="print"/>
            <a:stretch>
              <a:fillRect/>
            </a:stretch>
          </p:blipFill>
          <p:spPr>
            <a:xfrm>
              <a:off x="2951651" y="1390133"/>
              <a:ext cx="605524" cy="196262"/>
            </a:xfrm>
            <a:prstGeom prst="rect">
              <a:avLst/>
            </a:prstGeom>
          </p:spPr>
        </p:pic>
        <p:sp>
          <p:nvSpPr>
            <p:cNvPr id="19" name="Abgerundetes Rechteck 18"/>
            <p:cNvSpPr/>
            <p:nvPr/>
          </p:nvSpPr>
          <p:spPr>
            <a:xfrm>
              <a:off x="1655506" y="1335170"/>
              <a:ext cx="378042" cy="3295321"/>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nchorCtr="0"/>
            <a:lstStyle/>
            <a:p>
              <a:pPr algn="ctr"/>
              <a:r>
                <a:rPr lang="en-US" sz="2800" dirty="0" smtClean="0">
                  <a:solidFill>
                    <a:srgbClr val="000000">
                      <a:lumMod val="65000"/>
                      <a:lumOff val="35000"/>
                    </a:srgbClr>
                  </a:solidFill>
                  <a:latin typeface="Arial" panose="020B0604020202020204" pitchFamily="34" charset="0"/>
                  <a:cs typeface="Arial" panose="020B0604020202020204" pitchFamily="34" charset="0"/>
                </a:rPr>
                <a:t>Supplier</a:t>
              </a:r>
            </a:p>
          </p:txBody>
        </p:sp>
        <p:sp>
          <p:nvSpPr>
            <p:cNvPr id="20" name="Abgerundetes Rechteck 19"/>
            <p:cNvSpPr/>
            <p:nvPr/>
          </p:nvSpPr>
          <p:spPr>
            <a:xfrm>
              <a:off x="7137114" y="1118514"/>
              <a:ext cx="378042" cy="3510390"/>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nchorCtr="0"/>
            <a:lstStyle/>
            <a:p>
              <a:pPr algn="ctr"/>
              <a:r>
                <a:rPr lang="en-US" sz="2000" dirty="0" smtClean="0">
                  <a:solidFill>
                    <a:srgbClr val="000000">
                      <a:lumMod val="65000"/>
                      <a:lumOff val="35000"/>
                    </a:srgbClr>
                  </a:solidFill>
                  <a:latin typeface="Arial" panose="020B0604020202020204" pitchFamily="34" charset="0"/>
                  <a:cs typeface="Arial" panose="020B0604020202020204" pitchFamily="34" charset="0"/>
                </a:rPr>
                <a:t>Retailer</a:t>
              </a:r>
            </a:p>
          </p:txBody>
        </p:sp>
        <p:sp>
          <p:nvSpPr>
            <p:cNvPr id="21" name="Abgerundetes Rechteck 20"/>
            <p:cNvSpPr/>
            <p:nvPr/>
          </p:nvSpPr>
          <p:spPr>
            <a:xfrm>
              <a:off x="2735421" y="1255117"/>
              <a:ext cx="1053117" cy="1672598"/>
            </a:xfrm>
            <a:prstGeom prst="roundRect">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endParaRPr lang="en-US" sz="1200" dirty="0">
                <a:solidFill>
                  <a:srgbClr val="000000">
                    <a:lumMod val="65000"/>
                    <a:lumOff val="35000"/>
                  </a:srgbClr>
                </a:solidFill>
              </a:endParaRPr>
            </a:p>
          </p:txBody>
        </p:sp>
        <p:pic>
          <p:nvPicPr>
            <p:cNvPr id="22" name="Bild 73"/>
            <p:cNvPicPr>
              <a:picLocks noChangeAspect="1"/>
            </p:cNvPicPr>
            <p:nvPr/>
          </p:nvPicPr>
          <p:blipFill>
            <a:blip r:embed="rId4" cstate="print"/>
            <a:stretch>
              <a:fillRect/>
            </a:stretch>
          </p:blipFill>
          <p:spPr>
            <a:xfrm>
              <a:off x="5597945" y="1390133"/>
              <a:ext cx="605524" cy="196262"/>
            </a:xfrm>
            <a:prstGeom prst="rect">
              <a:avLst/>
            </a:prstGeom>
          </p:spPr>
        </p:pic>
        <p:grpSp>
          <p:nvGrpSpPr>
            <p:cNvPr id="23" name="Gruppieren 73"/>
            <p:cNvGrpSpPr/>
            <p:nvPr/>
          </p:nvGrpSpPr>
          <p:grpSpPr>
            <a:xfrm>
              <a:off x="2060551" y="3785299"/>
              <a:ext cx="5022557" cy="254449"/>
              <a:chOff x="1187624" y="5112472"/>
              <a:chExt cx="6696744" cy="339263"/>
            </a:xfrm>
          </p:grpSpPr>
          <p:sp>
            <p:nvSpPr>
              <p:cNvPr id="46" name="Richtungspfeil 45"/>
              <p:cNvSpPr/>
              <p:nvPr/>
            </p:nvSpPr>
            <p:spPr bwMode="auto">
              <a:xfrm>
                <a:off x="1187624" y="5195314"/>
                <a:ext cx="6696744" cy="180020"/>
              </a:xfrm>
              <a:prstGeom prst="homePlate">
                <a:avLst/>
              </a:prstGeom>
              <a:solidFill>
                <a:schemeClr val="accent1"/>
              </a:solidFill>
              <a:ln w="3175">
                <a:solidFill>
                  <a:schemeClr val="accent1">
                    <a:lumMod val="40000"/>
                    <a:lumOff val="60000"/>
                  </a:schemeClr>
                </a:solidFill>
                <a:prstDash val="solid"/>
                <a:headEnd type="none" w="med" len="med"/>
                <a:tailEnd type="none" w="med" len="med"/>
              </a:ln>
              <a:effectLst/>
            </p:spPr>
            <p:style>
              <a:lnRef idx="2">
                <a:schemeClr val="accent5"/>
              </a:lnRef>
              <a:fillRef idx="1">
                <a:schemeClr val="lt1"/>
              </a:fillRef>
              <a:effectRef idx="0">
                <a:schemeClr val="accent5"/>
              </a:effectRef>
              <a:fontRef idx="minor">
                <a:schemeClr val="dk1"/>
              </a:fontRef>
            </p:style>
            <p:txBody>
              <a:bodyPr vert="horz" wrap="square" lIns="36000" tIns="36000" rIns="36000" bIns="36000" numCol="1" rtlCol="0" anchor="t" anchorCtr="0" compatLnSpc="1">
                <a:prstTxWarp prst="textNoShape">
                  <a:avLst/>
                </a:prstTxWarp>
                <a:noAutofit/>
              </a:bodyPr>
              <a:lstStyle/>
              <a:p>
                <a:endParaRPr lang="en-US" dirty="0" smtClean="0">
                  <a:solidFill>
                    <a:srgbClr val="000000"/>
                  </a:solidFill>
                </a:endParaRPr>
              </a:p>
            </p:txBody>
          </p:sp>
          <p:sp>
            <p:nvSpPr>
              <p:cNvPr id="47" name="Rechteck 46"/>
              <p:cNvSpPr/>
              <p:nvPr/>
            </p:nvSpPr>
            <p:spPr bwMode="auto">
              <a:xfrm>
                <a:off x="1187624" y="5195314"/>
                <a:ext cx="3024336" cy="180020"/>
              </a:xfrm>
              <a:prstGeom prst="rect">
                <a:avLst/>
              </a:prstGeom>
              <a:solidFill>
                <a:schemeClr val="accent3">
                  <a:lumMod val="85000"/>
                </a:schemeClr>
              </a:solidFill>
              <a:ln w="3175">
                <a:solidFill>
                  <a:schemeClr val="accent3">
                    <a:lumMod val="85000"/>
                  </a:schemeClr>
                </a:solidFill>
                <a:prstDash val="solid"/>
                <a:headEnd type="none" w="med" len="med"/>
                <a:tailEnd type="none" w="med" len="med"/>
              </a:ln>
              <a:effectLst/>
            </p:spPr>
            <p:style>
              <a:lnRef idx="2">
                <a:schemeClr val="accent5"/>
              </a:lnRef>
              <a:fillRef idx="1">
                <a:schemeClr val="lt1"/>
              </a:fillRef>
              <a:effectRef idx="0">
                <a:schemeClr val="accent5"/>
              </a:effectRef>
              <a:fontRef idx="minor">
                <a:schemeClr val="dk1"/>
              </a:fontRef>
            </p:style>
            <p:txBody>
              <a:bodyPr vert="horz" wrap="square" lIns="36000" tIns="36000" rIns="36000" bIns="36000" numCol="1" rtlCol="0" anchor="t" anchorCtr="0" compatLnSpc="1">
                <a:prstTxWarp prst="textNoShape">
                  <a:avLst/>
                </a:prstTxWarp>
                <a:noAutofit/>
              </a:bodyPr>
              <a:lstStyle/>
              <a:p>
                <a:endParaRPr lang="en-US" dirty="0" smtClean="0">
                  <a:solidFill>
                    <a:srgbClr val="000000"/>
                  </a:solidFill>
                </a:endParaRPr>
              </a:p>
            </p:txBody>
          </p:sp>
          <p:sp>
            <p:nvSpPr>
              <p:cNvPr id="48" name="Rechteck 47"/>
              <p:cNvSpPr/>
              <p:nvPr/>
            </p:nvSpPr>
            <p:spPr>
              <a:xfrm>
                <a:off x="2158081" y="5112472"/>
                <a:ext cx="2952329" cy="339263"/>
              </a:xfrm>
              <a:prstGeom prst="rect">
                <a:avLst/>
              </a:prstGeom>
            </p:spPr>
            <p:txBody>
              <a:bodyPr wrap="square" lIns="72000" tIns="36000" rIns="36000" bIns="36000">
                <a:spAutoFit/>
              </a:bodyPr>
              <a:lstStyle/>
              <a:p>
                <a:pPr fontAlgn="auto">
                  <a:spcBef>
                    <a:spcPts val="0"/>
                  </a:spcBef>
                  <a:spcAft>
                    <a:spcPts val="0"/>
                  </a:spcAft>
                  <a:defRPr/>
                </a:pPr>
                <a:r>
                  <a:rPr lang="en-US" sz="1600" dirty="0" smtClean="0">
                    <a:solidFill>
                      <a:srgbClr val="000000"/>
                    </a:solidFill>
                    <a:latin typeface="Arial" panose="020B0604020202020204" pitchFamily="34" charset="0"/>
                    <a:cs typeface="Arial" panose="020B0604020202020204" pitchFamily="34" charset="0"/>
                  </a:rPr>
                  <a:t>3. Outsourcing</a:t>
                </a:r>
                <a:endParaRPr lang="en-US" sz="1600" dirty="0">
                  <a:solidFill>
                    <a:srgbClr val="000000"/>
                  </a:solidFill>
                  <a:latin typeface="Arial" panose="020B0604020202020204" pitchFamily="34" charset="0"/>
                  <a:cs typeface="Arial" panose="020B0604020202020204" pitchFamily="34" charset="0"/>
                </a:endParaRPr>
              </a:p>
            </p:txBody>
          </p:sp>
        </p:grpSp>
        <p:sp>
          <p:nvSpPr>
            <p:cNvPr id="24" name="Rechteck 23"/>
            <p:cNvSpPr/>
            <p:nvPr/>
          </p:nvSpPr>
          <p:spPr>
            <a:xfrm>
              <a:off x="5381919" y="2144628"/>
              <a:ext cx="1026114" cy="303560"/>
            </a:xfrm>
            <a:prstGeom prst="rect">
              <a:avLst/>
            </a:prstGeom>
          </p:spPr>
          <p:txBody>
            <a:bodyPr wrap="square" lIns="72000" tIns="36000" rIns="36000" bIns="36000">
              <a:spAutoFit/>
            </a:bodyPr>
            <a:lstStyle/>
            <a:p>
              <a:pPr algn="ctr" fontAlgn="auto">
                <a:spcBef>
                  <a:spcPts val="0"/>
                </a:spcBef>
                <a:spcAft>
                  <a:spcPts val="0"/>
                </a:spcAft>
                <a:defRPr/>
              </a:pPr>
              <a:r>
                <a:rPr lang="en-US" sz="1000" b="1" dirty="0" smtClean="0">
                  <a:solidFill>
                    <a:schemeClr val="tx1"/>
                  </a:solidFill>
                  <a:latin typeface="Arial" panose="020B0604020202020204" pitchFamily="34" charset="0"/>
                  <a:cs typeface="Arial" panose="020B0604020202020204" pitchFamily="34" charset="0"/>
                </a:rPr>
                <a:t>PDM Platform</a:t>
              </a:r>
              <a:br>
                <a:rPr lang="en-US" sz="1000" b="1" dirty="0" smtClean="0">
                  <a:solidFill>
                    <a:schemeClr val="tx1"/>
                  </a:solidFill>
                  <a:latin typeface="Arial" panose="020B0604020202020204" pitchFamily="34" charset="0"/>
                  <a:cs typeface="Arial" panose="020B0604020202020204" pitchFamily="34" charset="0"/>
                </a:rPr>
              </a:br>
              <a:r>
                <a:rPr lang="en-US" sz="1000" dirty="0" smtClean="0">
                  <a:solidFill>
                    <a:schemeClr val="tx1"/>
                  </a:solidFill>
                  <a:latin typeface="Arial" panose="020B0604020202020204" pitchFamily="34" charset="0"/>
                  <a:cs typeface="Arial" panose="020B0604020202020204" pitchFamily="34" charset="0"/>
                </a:rPr>
                <a:t>Data pool</a:t>
              </a:r>
              <a:endParaRPr lang="en-US" sz="1000" dirty="0">
                <a:solidFill>
                  <a:schemeClr val="tx1"/>
                </a:solidFill>
                <a:latin typeface="Arial" panose="020B0604020202020204" pitchFamily="34" charset="0"/>
                <a:cs typeface="Arial" panose="020B0604020202020204" pitchFamily="34" charset="0"/>
              </a:endParaRPr>
            </a:p>
          </p:txBody>
        </p:sp>
        <p:sp>
          <p:nvSpPr>
            <p:cNvPr id="25" name="Rechteck 24"/>
            <p:cNvSpPr/>
            <p:nvPr/>
          </p:nvSpPr>
          <p:spPr>
            <a:xfrm>
              <a:off x="2735626" y="2144628"/>
              <a:ext cx="1026114" cy="303560"/>
            </a:xfrm>
            <a:prstGeom prst="rect">
              <a:avLst/>
            </a:prstGeom>
          </p:spPr>
          <p:txBody>
            <a:bodyPr wrap="square" lIns="72000" tIns="36000" rIns="36000" bIns="36000">
              <a:spAutoFit/>
            </a:bodyPr>
            <a:lstStyle/>
            <a:p>
              <a:pPr algn="ctr" fontAlgn="auto">
                <a:spcBef>
                  <a:spcPts val="0"/>
                </a:spcBef>
                <a:spcAft>
                  <a:spcPts val="0"/>
                </a:spcAft>
                <a:defRPr/>
              </a:pPr>
              <a:r>
                <a:rPr lang="en-US" sz="1000" b="1" dirty="0" smtClean="0">
                  <a:solidFill>
                    <a:schemeClr val="tx1"/>
                  </a:solidFill>
                  <a:latin typeface="Arial" panose="020B0604020202020204" pitchFamily="34" charset="0"/>
                  <a:cs typeface="Arial" panose="020B0604020202020204" pitchFamily="34" charset="0"/>
                </a:rPr>
                <a:t>PDM Platform</a:t>
              </a:r>
              <a:br>
                <a:rPr lang="en-US" sz="1000" b="1" dirty="0" smtClean="0">
                  <a:solidFill>
                    <a:schemeClr val="tx1"/>
                  </a:solidFill>
                  <a:latin typeface="Arial" panose="020B0604020202020204" pitchFamily="34" charset="0"/>
                  <a:cs typeface="Arial" panose="020B0604020202020204" pitchFamily="34" charset="0"/>
                </a:rPr>
              </a:br>
              <a:r>
                <a:rPr lang="en-US" sz="1000" dirty="0" smtClean="0">
                  <a:solidFill>
                    <a:schemeClr val="tx1"/>
                  </a:solidFill>
                  <a:latin typeface="Arial" panose="020B0604020202020204" pitchFamily="34" charset="0"/>
                  <a:cs typeface="Arial" panose="020B0604020202020204" pitchFamily="34" charset="0"/>
                </a:rPr>
                <a:t>Portal / M2M</a:t>
              </a:r>
              <a:endParaRPr lang="en-US" sz="1000" dirty="0">
                <a:solidFill>
                  <a:schemeClr val="tx1"/>
                </a:solidFill>
                <a:latin typeface="Arial" panose="020B0604020202020204" pitchFamily="34" charset="0"/>
                <a:cs typeface="Arial" panose="020B0604020202020204" pitchFamily="34" charset="0"/>
              </a:endParaRPr>
            </a:p>
          </p:txBody>
        </p:sp>
        <p:sp>
          <p:nvSpPr>
            <p:cNvPr id="26" name="Richtungspfeil 25"/>
            <p:cNvSpPr/>
            <p:nvPr/>
          </p:nvSpPr>
          <p:spPr bwMode="auto">
            <a:xfrm>
              <a:off x="2804708" y="3604044"/>
              <a:ext cx="4266474" cy="135015"/>
            </a:xfrm>
            <a:prstGeom prst="homePlate">
              <a:avLst/>
            </a:prstGeom>
            <a:solidFill>
              <a:schemeClr val="accent1"/>
            </a:solidFill>
            <a:ln w="3175">
              <a:solidFill>
                <a:schemeClr val="accent1">
                  <a:lumMod val="40000"/>
                  <a:lumOff val="60000"/>
                </a:schemeClr>
              </a:solidFill>
              <a:prstDash val="solid"/>
              <a:headEnd type="none" w="med" len="med"/>
              <a:tailEnd type="none" w="med" len="med"/>
            </a:ln>
            <a:effectLst/>
          </p:spPr>
          <p:style>
            <a:lnRef idx="2">
              <a:schemeClr val="accent5"/>
            </a:lnRef>
            <a:fillRef idx="1">
              <a:schemeClr val="lt1"/>
            </a:fillRef>
            <a:effectRef idx="0">
              <a:schemeClr val="accent5"/>
            </a:effectRef>
            <a:fontRef idx="minor">
              <a:schemeClr val="dk1"/>
            </a:fontRef>
          </p:style>
          <p:txBody>
            <a:bodyPr vert="horz" wrap="square" lIns="36000" tIns="36000" rIns="36000" bIns="36000" numCol="1" rtlCol="0" anchor="t" anchorCtr="0" compatLnSpc="1">
              <a:prstTxWarp prst="textNoShape">
                <a:avLst/>
              </a:prstTxWarp>
              <a:noAutofit/>
            </a:bodyPr>
            <a:lstStyle/>
            <a:p>
              <a:endParaRPr lang="en-US" dirty="0" smtClean="0">
                <a:solidFill>
                  <a:srgbClr val="000000"/>
                </a:solidFill>
              </a:endParaRPr>
            </a:p>
          </p:txBody>
        </p:sp>
        <p:pic>
          <p:nvPicPr>
            <p:cNvPr id="28" name="Bild 73"/>
            <p:cNvPicPr>
              <a:picLocks noChangeAspect="1"/>
            </p:cNvPicPr>
            <p:nvPr/>
          </p:nvPicPr>
          <p:blipFill>
            <a:blip r:embed="rId4" cstate="print"/>
            <a:stretch>
              <a:fillRect/>
            </a:stretch>
          </p:blipFill>
          <p:spPr>
            <a:xfrm>
              <a:off x="2961901" y="1432995"/>
              <a:ext cx="605524" cy="196262"/>
            </a:xfrm>
            <a:prstGeom prst="rect">
              <a:avLst/>
            </a:prstGeom>
          </p:spPr>
        </p:pic>
        <p:cxnSp>
          <p:nvCxnSpPr>
            <p:cNvPr id="29" name="Gerade Verbindung 28"/>
            <p:cNvCxnSpPr/>
            <p:nvPr/>
          </p:nvCxnSpPr>
          <p:spPr>
            <a:xfrm>
              <a:off x="7192942" y="1072054"/>
              <a:ext cx="3" cy="3631759"/>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0" name="Gerade Verbindung 29"/>
            <p:cNvCxnSpPr/>
            <p:nvPr/>
          </p:nvCxnSpPr>
          <p:spPr>
            <a:xfrm>
              <a:off x="4987449" y="1067087"/>
              <a:ext cx="3" cy="3631759"/>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1" name="Gerade Verbindung 30"/>
            <p:cNvCxnSpPr/>
            <p:nvPr/>
          </p:nvCxnSpPr>
          <p:spPr>
            <a:xfrm flipH="1">
              <a:off x="2082245" y="1038264"/>
              <a:ext cx="1984" cy="1071435"/>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2" name="Rechteck 31"/>
            <p:cNvSpPr/>
            <p:nvPr/>
          </p:nvSpPr>
          <p:spPr>
            <a:xfrm>
              <a:off x="6739722" y="4685921"/>
              <a:ext cx="954156" cy="14908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lnSpc>
                  <a:spcPct val="120000"/>
                </a:lnSpc>
              </a:pPr>
              <a:r>
                <a:rPr lang="en-US" sz="600" b="1" dirty="0" smtClean="0">
                  <a:latin typeface="Arial" panose="020B0604020202020204" pitchFamily="34" charset="0"/>
                  <a:cs typeface="Arial" panose="020B0604020202020204" pitchFamily="34" charset="0"/>
                </a:rPr>
                <a:t>Quality Gate -Today</a:t>
              </a:r>
            </a:p>
          </p:txBody>
        </p:sp>
        <p:sp>
          <p:nvSpPr>
            <p:cNvPr id="33" name="Rechteck 32"/>
            <p:cNvSpPr/>
            <p:nvPr/>
          </p:nvSpPr>
          <p:spPr>
            <a:xfrm>
              <a:off x="4413963" y="4674988"/>
              <a:ext cx="1140019" cy="14908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lnSpc>
                  <a:spcPct val="120000"/>
                </a:lnSpc>
              </a:pPr>
              <a:r>
                <a:rPr lang="en-US" sz="600" b="1" dirty="0" smtClean="0">
                  <a:latin typeface="Arial" panose="020B0604020202020204" pitchFamily="34" charset="0"/>
                  <a:cs typeface="Arial" panose="020B0604020202020204" pitchFamily="34" charset="0"/>
                </a:rPr>
                <a:t>Quality Gate - Services</a:t>
              </a:r>
            </a:p>
          </p:txBody>
        </p:sp>
        <p:sp>
          <p:nvSpPr>
            <p:cNvPr id="34" name="Rechteck 33"/>
            <p:cNvSpPr/>
            <p:nvPr/>
          </p:nvSpPr>
          <p:spPr>
            <a:xfrm>
              <a:off x="1450122" y="2099759"/>
              <a:ext cx="1248352" cy="14908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lnSpc>
                  <a:spcPct val="120000"/>
                </a:lnSpc>
              </a:pPr>
              <a:r>
                <a:rPr lang="en-US" sz="600" b="1" dirty="0" smtClean="0">
                  <a:latin typeface="Arial" panose="020B0604020202020204" pitchFamily="34" charset="0"/>
                  <a:cs typeface="Arial" panose="020B0604020202020204" pitchFamily="34" charset="0"/>
                </a:rPr>
                <a:t>Quality Gate - Certification</a:t>
              </a:r>
            </a:p>
          </p:txBody>
        </p:sp>
        <p:pic>
          <p:nvPicPr>
            <p:cNvPr id="35" name="Picture 2" descr="url"/>
            <p:cNvPicPr>
              <a:picLocks noChangeAspect="1" noChangeArrowheads="1"/>
            </p:cNvPicPr>
            <p:nvPr/>
          </p:nvPicPr>
          <p:blipFill>
            <a:blip r:embed="rId5" cstate="print"/>
            <a:srcRect/>
            <a:stretch>
              <a:fillRect/>
            </a:stretch>
          </p:blipFill>
          <p:spPr bwMode="auto">
            <a:xfrm>
              <a:off x="4328803" y="3585361"/>
              <a:ext cx="415512" cy="397506"/>
            </a:xfrm>
            <a:prstGeom prst="rect">
              <a:avLst/>
            </a:prstGeom>
            <a:noFill/>
          </p:spPr>
        </p:pic>
        <p:pic>
          <p:nvPicPr>
            <p:cNvPr id="36" name="Picture 2" descr="url"/>
            <p:cNvPicPr>
              <a:picLocks noChangeAspect="1" noChangeArrowheads="1"/>
            </p:cNvPicPr>
            <p:nvPr/>
          </p:nvPicPr>
          <p:blipFill>
            <a:blip r:embed="rId5" cstate="print"/>
            <a:srcRect/>
            <a:stretch>
              <a:fillRect/>
            </a:stretch>
          </p:blipFill>
          <p:spPr bwMode="auto">
            <a:xfrm>
              <a:off x="6729093" y="2606069"/>
              <a:ext cx="415512" cy="397506"/>
            </a:xfrm>
            <a:prstGeom prst="rect">
              <a:avLst/>
            </a:prstGeom>
            <a:noFill/>
          </p:spPr>
        </p:pic>
        <p:grpSp>
          <p:nvGrpSpPr>
            <p:cNvPr id="37" name="Gruppieren 74"/>
            <p:cNvGrpSpPr/>
            <p:nvPr/>
          </p:nvGrpSpPr>
          <p:grpSpPr>
            <a:xfrm>
              <a:off x="2060551" y="1191096"/>
              <a:ext cx="5022557" cy="908068"/>
              <a:chOff x="1187624" y="1653571"/>
              <a:chExt cx="6696744" cy="1210759"/>
            </a:xfrm>
          </p:grpSpPr>
          <p:grpSp>
            <p:nvGrpSpPr>
              <p:cNvPr id="41" name="Gruppieren 46"/>
              <p:cNvGrpSpPr/>
              <p:nvPr/>
            </p:nvGrpSpPr>
            <p:grpSpPr>
              <a:xfrm>
                <a:off x="1187624" y="2045887"/>
                <a:ext cx="6696744" cy="818443"/>
                <a:chOff x="1187624" y="2045887"/>
                <a:chExt cx="6696744" cy="818443"/>
              </a:xfrm>
            </p:grpSpPr>
            <p:sp>
              <p:nvSpPr>
                <p:cNvPr id="43" name="Richtungspfeil 42"/>
                <p:cNvSpPr/>
                <p:nvPr/>
              </p:nvSpPr>
              <p:spPr bwMode="auto">
                <a:xfrm>
                  <a:off x="1187624" y="2603026"/>
                  <a:ext cx="6696744" cy="180020"/>
                </a:xfrm>
                <a:prstGeom prst="homePlate">
                  <a:avLst/>
                </a:prstGeom>
                <a:solidFill>
                  <a:schemeClr val="accent1">
                    <a:lumMod val="40000"/>
                    <a:lumOff val="60000"/>
                  </a:schemeClr>
                </a:solidFill>
                <a:ln w="3175">
                  <a:solidFill>
                    <a:schemeClr val="accent1">
                      <a:lumMod val="40000"/>
                      <a:lumOff val="60000"/>
                    </a:schemeClr>
                  </a:solidFill>
                  <a:prstDash val="solid"/>
                  <a:headEnd type="none" w="med" len="med"/>
                  <a:tailEnd type="none" w="med" len="med"/>
                </a:ln>
                <a:effectLst/>
              </p:spPr>
              <p:style>
                <a:lnRef idx="2">
                  <a:schemeClr val="accent5"/>
                </a:lnRef>
                <a:fillRef idx="1">
                  <a:schemeClr val="lt1"/>
                </a:fillRef>
                <a:effectRef idx="0">
                  <a:schemeClr val="accent5"/>
                </a:effectRef>
                <a:fontRef idx="minor">
                  <a:schemeClr val="dk1"/>
                </a:fontRef>
              </p:style>
              <p:txBody>
                <a:bodyPr vert="horz" wrap="square" lIns="36000" tIns="36000" rIns="36000" bIns="36000" numCol="1" rtlCol="0" anchor="t" anchorCtr="0" compatLnSpc="1">
                  <a:prstTxWarp prst="textNoShape">
                    <a:avLst/>
                  </a:prstTxWarp>
                  <a:noAutofit/>
                </a:bodyPr>
                <a:lstStyle/>
                <a:p>
                  <a:endParaRPr lang="en-US" dirty="0" smtClean="0">
                    <a:solidFill>
                      <a:srgbClr val="000000"/>
                    </a:solidFill>
                  </a:endParaRPr>
                </a:p>
              </p:txBody>
            </p:sp>
            <p:sp>
              <p:nvSpPr>
                <p:cNvPr id="44" name="Rechteck 43"/>
                <p:cNvSpPr/>
                <p:nvPr/>
              </p:nvSpPr>
              <p:spPr>
                <a:xfrm>
                  <a:off x="1482223" y="2525066"/>
                  <a:ext cx="2952329" cy="339264"/>
                </a:xfrm>
                <a:prstGeom prst="rect">
                  <a:avLst/>
                </a:prstGeom>
              </p:spPr>
              <p:txBody>
                <a:bodyPr wrap="square" lIns="72000" tIns="36000" rIns="36000" bIns="36000">
                  <a:spAutoFit/>
                </a:bodyPr>
                <a:lstStyle/>
                <a:p>
                  <a:pPr fontAlgn="auto">
                    <a:spcBef>
                      <a:spcPts val="0"/>
                    </a:spcBef>
                    <a:spcAft>
                      <a:spcPts val="0"/>
                    </a:spcAft>
                    <a:defRPr/>
                  </a:pPr>
                  <a:r>
                    <a:rPr lang="en-US" sz="1600" dirty="0" smtClean="0">
                      <a:solidFill>
                        <a:srgbClr val="000000"/>
                      </a:solidFill>
                      <a:latin typeface="Arial" panose="020B0604020202020204" pitchFamily="34" charset="0"/>
                      <a:cs typeface="Arial" panose="020B0604020202020204" pitchFamily="34" charset="0"/>
                    </a:rPr>
                    <a:t>1. Direct data delivery</a:t>
                  </a:r>
                  <a:endParaRPr lang="en-US" sz="1600" dirty="0">
                    <a:solidFill>
                      <a:srgbClr val="000000"/>
                    </a:solidFill>
                    <a:latin typeface="Arial" panose="020B0604020202020204" pitchFamily="34" charset="0"/>
                    <a:cs typeface="Arial" panose="020B0604020202020204" pitchFamily="34" charset="0"/>
                  </a:endParaRPr>
                </a:p>
              </p:txBody>
            </p:sp>
            <p:pic>
              <p:nvPicPr>
                <p:cNvPr id="45" name="Picture 2" descr="url"/>
                <p:cNvPicPr>
                  <a:picLocks noChangeAspect="1" noChangeArrowheads="1"/>
                </p:cNvPicPr>
                <p:nvPr/>
              </p:nvPicPr>
              <p:blipFill>
                <a:blip r:embed="rId5" cstate="print"/>
                <a:srcRect/>
                <a:stretch>
                  <a:fillRect/>
                </a:stretch>
              </p:blipFill>
              <p:spPr bwMode="auto">
                <a:xfrm>
                  <a:off x="1262911" y="2045887"/>
                  <a:ext cx="554016" cy="530008"/>
                </a:xfrm>
                <a:prstGeom prst="rect">
                  <a:avLst/>
                </a:prstGeom>
                <a:noFill/>
              </p:spPr>
            </p:pic>
          </p:grpSp>
          <p:sp>
            <p:nvSpPr>
              <p:cNvPr id="42" name="Rechteck 41"/>
              <p:cNvSpPr/>
              <p:nvPr/>
            </p:nvSpPr>
            <p:spPr>
              <a:xfrm>
                <a:off x="1209528" y="1653571"/>
                <a:ext cx="1023034" cy="306525"/>
              </a:xfrm>
              <a:prstGeom prst="rect">
                <a:avLst/>
              </a:prstGeom>
            </p:spPr>
            <p:txBody>
              <a:bodyPr wrap="square" lIns="72000" tIns="36000" rIns="36000" bIns="36000">
                <a:spAutoFit/>
              </a:bodyPr>
              <a:lstStyle/>
              <a:p>
                <a:pPr fontAlgn="auto">
                  <a:spcBef>
                    <a:spcPts val="0"/>
                  </a:spcBef>
                  <a:spcAft>
                    <a:spcPts val="0"/>
                  </a:spcAft>
                  <a:defRPr/>
                </a:pPr>
                <a:r>
                  <a:rPr lang="en-US" sz="700" dirty="0" smtClean="0">
                    <a:solidFill>
                      <a:schemeClr val="tx1"/>
                    </a:solidFill>
                    <a:latin typeface="Arial" panose="020B0604020202020204" pitchFamily="34" charset="0"/>
                    <a:cs typeface="Arial" panose="020B0604020202020204" pitchFamily="34" charset="0"/>
                  </a:rPr>
                  <a:t>Certification –</a:t>
                </a:r>
              </a:p>
              <a:p>
                <a:pPr fontAlgn="auto">
                  <a:spcBef>
                    <a:spcPts val="0"/>
                  </a:spcBef>
                  <a:spcAft>
                    <a:spcPts val="0"/>
                  </a:spcAft>
                  <a:defRPr/>
                </a:pPr>
                <a:r>
                  <a:rPr lang="en-US" sz="700" dirty="0" smtClean="0">
                    <a:solidFill>
                      <a:schemeClr val="tx1"/>
                    </a:solidFill>
                    <a:latin typeface="Arial" panose="020B0604020202020204" pitchFamily="34" charset="0"/>
                    <a:cs typeface="Arial" panose="020B0604020202020204" pitchFamily="34" charset="0"/>
                  </a:rPr>
                  <a:t>Service</a:t>
                </a:r>
                <a:endParaRPr lang="en-US" sz="700" dirty="0">
                  <a:solidFill>
                    <a:schemeClr val="tx1"/>
                  </a:solidFill>
                  <a:latin typeface="Arial" panose="020B0604020202020204" pitchFamily="34" charset="0"/>
                  <a:cs typeface="Arial" panose="020B0604020202020204" pitchFamily="34" charset="0"/>
                </a:endParaRPr>
              </a:p>
            </p:txBody>
          </p:sp>
        </p:grpSp>
        <p:sp>
          <p:nvSpPr>
            <p:cNvPr id="38" name="Rechteck 37"/>
            <p:cNvSpPr/>
            <p:nvPr/>
          </p:nvSpPr>
          <p:spPr>
            <a:xfrm>
              <a:off x="6475301" y="3033258"/>
              <a:ext cx="767275" cy="229894"/>
            </a:xfrm>
            <a:prstGeom prst="rect">
              <a:avLst/>
            </a:prstGeom>
          </p:spPr>
          <p:txBody>
            <a:bodyPr wrap="square" lIns="72000" tIns="36000" rIns="36000" bIns="36000">
              <a:spAutoFit/>
            </a:bodyPr>
            <a:lstStyle/>
            <a:p>
              <a:pPr fontAlgn="auto">
                <a:spcBef>
                  <a:spcPts val="0"/>
                </a:spcBef>
                <a:spcAft>
                  <a:spcPts val="0"/>
                </a:spcAft>
                <a:defRPr/>
              </a:pPr>
              <a:r>
                <a:rPr lang="en-US" sz="700" dirty="0" smtClean="0">
                  <a:solidFill>
                    <a:schemeClr val="tx1"/>
                  </a:solidFill>
                  <a:latin typeface="Arial" panose="020B0604020202020204" pitchFamily="34" charset="0"/>
                  <a:cs typeface="Arial" panose="020B0604020202020204" pitchFamily="34" charset="0"/>
                </a:rPr>
                <a:t>Certification –</a:t>
              </a:r>
            </a:p>
            <a:p>
              <a:pPr fontAlgn="auto">
                <a:spcBef>
                  <a:spcPts val="0"/>
                </a:spcBef>
                <a:spcAft>
                  <a:spcPts val="0"/>
                </a:spcAft>
                <a:defRPr/>
              </a:pPr>
              <a:r>
                <a:rPr lang="en-US" sz="700" dirty="0" smtClean="0">
                  <a:solidFill>
                    <a:schemeClr val="tx1"/>
                  </a:solidFill>
                  <a:latin typeface="Arial" panose="020B0604020202020204" pitchFamily="34" charset="0"/>
                  <a:cs typeface="Arial" panose="020B0604020202020204" pitchFamily="34" charset="0"/>
                </a:rPr>
                <a:t>Service</a:t>
              </a:r>
              <a:endParaRPr lang="en-US" sz="700" dirty="0">
                <a:solidFill>
                  <a:schemeClr val="tx1"/>
                </a:solidFill>
                <a:latin typeface="Arial" panose="020B0604020202020204" pitchFamily="34" charset="0"/>
                <a:cs typeface="Arial" panose="020B0604020202020204" pitchFamily="34" charset="0"/>
              </a:endParaRPr>
            </a:p>
          </p:txBody>
        </p:sp>
        <p:sp>
          <p:nvSpPr>
            <p:cNvPr id="39" name="Rechteck 38"/>
            <p:cNvSpPr/>
            <p:nvPr/>
          </p:nvSpPr>
          <p:spPr>
            <a:xfrm>
              <a:off x="2800106" y="2606069"/>
              <a:ext cx="133711" cy="11367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hteck 39"/>
            <p:cNvSpPr/>
            <p:nvPr/>
          </p:nvSpPr>
          <p:spPr>
            <a:xfrm rot="16200000">
              <a:off x="2442168" y="2247286"/>
              <a:ext cx="133711" cy="849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hteck 26"/>
            <p:cNvSpPr/>
            <p:nvPr/>
          </p:nvSpPr>
          <p:spPr>
            <a:xfrm>
              <a:off x="2804708" y="3545482"/>
              <a:ext cx="2214246" cy="254449"/>
            </a:xfrm>
            <a:prstGeom prst="rect">
              <a:avLst/>
            </a:prstGeom>
          </p:spPr>
          <p:txBody>
            <a:bodyPr wrap="square" lIns="72000" tIns="36000" rIns="36000" bIns="36000">
              <a:spAutoFit/>
            </a:bodyPr>
            <a:lstStyle/>
            <a:p>
              <a:pPr fontAlgn="auto">
                <a:spcBef>
                  <a:spcPts val="0"/>
                </a:spcBef>
                <a:spcAft>
                  <a:spcPts val="0"/>
                </a:spcAft>
                <a:defRPr/>
              </a:pPr>
              <a:r>
                <a:rPr lang="en-US" sz="1600" dirty="0" smtClean="0">
                  <a:solidFill>
                    <a:srgbClr val="000000"/>
                  </a:solidFill>
                  <a:latin typeface="Arial" panose="020B0604020202020204" pitchFamily="34" charset="0"/>
                  <a:cs typeface="Arial" panose="020B0604020202020204" pitchFamily="34" charset="0"/>
                </a:rPr>
                <a:t>2. Data Completion</a:t>
              </a:r>
              <a:endParaRPr lang="en-US" sz="1600" dirty="0">
                <a:solidFill>
                  <a:srgbClr val="000000"/>
                </a:solidFill>
                <a:latin typeface="Arial" panose="020B0604020202020204" pitchFamily="34" charset="0"/>
                <a:cs typeface="Arial" panose="020B0604020202020204" pitchFamily="34" charset="0"/>
              </a:endParaRPr>
            </a:p>
          </p:txBody>
        </p:sp>
      </p:grpSp>
      <p:sp>
        <p:nvSpPr>
          <p:cNvPr id="57" name="Titel 1"/>
          <p:cNvSpPr>
            <a:spLocks noGrp="1"/>
          </p:cNvSpPr>
          <p:nvPr>
            <p:ph type="title"/>
          </p:nvPr>
        </p:nvSpPr>
        <p:spPr>
          <a:xfrm>
            <a:off x="2184400" y="540200"/>
            <a:ext cx="6502400" cy="762000"/>
          </a:xfrm>
        </p:spPr>
        <p:txBody>
          <a:bodyPr/>
          <a:lstStyle/>
          <a:p>
            <a:r>
              <a:rPr lang="en-US" dirty="0" smtClean="0">
                <a:solidFill>
                  <a:schemeClr val="tx1"/>
                </a:solidFill>
              </a:rPr>
              <a:t>Service of</a:t>
            </a:r>
            <a:endParaRPr lang="en-US" dirty="0">
              <a:solidFill>
                <a:schemeClr val="tx1"/>
              </a:solidFill>
            </a:endParaRPr>
          </a:p>
        </p:txBody>
      </p:sp>
    </p:spTree>
    <p:extLst>
      <p:ext uri="{BB962C8B-B14F-4D97-AF65-F5344CB8AC3E}">
        <p14:creationId xmlns:p14="http://schemas.microsoft.com/office/powerpoint/2010/main" val="1035963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p:cNvSpPr>
            <a:spLocks noGrp="1"/>
          </p:cNvSpPr>
          <p:nvPr>
            <p:ph type="title"/>
          </p:nvPr>
        </p:nvSpPr>
        <p:spPr/>
        <p:txBody>
          <a:bodyPr/>
          <a:lstStyle/>
          <a:p>
            <a:pPr>
              <a:lnSpc>
                <a:spcPct val="100000"/>
              </a:lnSpc>
            </a:pPr>
            <a:r>
              <a:rPr lang="en-US" dirty="0" smtClean="0"/>
              <a:t>Service for Digital Content</a:t>
            </a:r>
            <a:endParaRPr lang="en-US" dirty="0"/>
          </a:p>
        </p:txBody>
      </p:sp>
      <p:pic>
        <p:nvPicPr>
          <p:cNvPr id="4" name="Grafik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60706" y="1737332"/>
            <a:ext cx="6768754" cy="3791095"/>
          </a:xfrm>
          <a:prstGeom prst="rect">
            <a:avLst/>
          </a:prstGeom>
        </p:spPr>
      </p:pic>
      <p:pic>
        <p:nvPicPr>
          <p:cNvPr id="5" name="Grafik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355271" y="3790181"/>
            <a:ext cx="1548194" cy="1680210"/>
          </a:xfrm>
          <a:prstGeom prst="rect">
            <a:avLst/>
          </a:prstGeom>
        </p:spPr>
      </p:pic>
      <p:pic>
        <p:nvPicPr>
          <p:cNvPr id="6" name="Grafik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335517" y="1737330"/>
            <a:ext cx="1622203" cy="1312164"/>
          </a:xfrm>
          <a:prstGeom prst="rect">
            <a:avLst/>
          </a:prstGeom>
        </p:spPr>
      </p:pic>
      <p:pic>
        <p:nvPicPr>
          <p:cNvPr id="7" name="Grafik 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160706" y="2430728"/>
            <a:ext cx="2338292" cy="2404301"/>
          </a:xfrm>
          <a:prstGeom prst="rect">
            <a:avLst/>
          </a:prstGeom>
        </p:spPr>
      </p:pic>
      <p:pic>
        <p:nvPicPr>
          <p:cNvPr id="8" name="Grafik 7"/>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255395" y="2428012"/>
            <a:ext cx="3608451" cy="3042380"/>
          </a:xfrm>
          <a:prstGeom prst="rect">
            <a:avLst/>
          </a:prstGeom>
        </p:spPr>
      </p:pic>
      <p:pic>
        <p:nvPicPr>
          <p:cNvPr id="9" name="Grafik 8"/>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4596430" y="1728106"/>
            <a:ext cx="614077" cy="980123"/>
          </a:xfrm>
          <a:prstGeom prst="rect">
            <a:avLst/>
          </a:prstGeom>
        </p:spPr>
      </p:pic>
      <p:pic>
        <p:nvPicPr>
          <p:cNvPr id="12" name="Grafik 11"/>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4994474" y="4150223"/>
            <a:ext cx="682085" cy="788099"/>
          </a:xfrm>
          <a:prstGeom prst="rect">
            <a:avLst/>
          </a:prstGeom>
        </p:spPr>
      </p:pic>
    </p:spTree>
    <p:extLst>
      <p:ext uri="{BB962C8B-B14F-4D97-AF65-F5344CB8AC3E}">
        <p14:creationId xmlns:p14="http://schemas.microsoft.com/office/powerpoint/2010/main" val="5962862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p:cNvSpPr>
            <a:spLocks noGrp="1"/>
          </p:cNvSpPr>
          <p:nvPr>
            <p:ph type="title"/>
          </p:nvPr>
        </p:nvSpPr>
        <p:spPr/>
        <p:txBody>
          <a:bodyPr/>
          <a:lstStyle/>
          <a:p>
            <a:pPr>
              <a:lnSpc>
                <a:spcPct val="100000"/>
              </a:lnSpc>
            </a:pPr>
            <a:r>
              <a:rPr lang="en-US" dirty="0" smtClean="0"/>
              <a:t>Service for Digital Content – </a:t>
            </a:r>
            <a:br>
              <a:rPr lang="en-US" dirty="0" smtClean="0"/>
            </a:br>
            <a:r>
              <a:rPr lang="en-US" dirty="0" smtClean="0"/>
              <a:t>Example 3D Turn</a:t>
            </a:r>
            <a:endParaRPr lang="en-US" dirty="0"/>
          </a:p>
        </p:txBody>
      </p:sp>
      <p:grpSp>
        <p:nvGrpSpPr>
          <p:cNvPr id="5" name="Gruppieren 4"/>
          <p:cNvGrpSpPr/>
          <p:nvPr/>
        </p:nvGrpSpPr>
        <p:grpSpPr>
          <a:xfrm>
            <a:off x="232470" y="2225693"/>
            <a:ext cx="8640960" cy="3620074"/>
            <a:chOff x="251520" y="1120793"/>
            <a:chExt cx="8640960" cy="3620074"/>
          </a:xfrm>
        </p:grpSpPr>
        <p:pic>
          <p:nvPicPr>
            <p:cNvPr id="6" name="Picture 9"/>
            <p:cNvPicPr>
              <a:picLocks noChangeAspect="1" noChangeArrowheads="1"/>
            </p:cNvPicPr>
            <p:nvPr/>
          </p:nvPicPr>
          <p:blipFill>
            <a:blip r:embed="rId4" cstate="email">
              <a:extLst>
                <a:ext uri="{28A0092B-C50C-407E-A947-70E740481C1C}">
                  <a14:useLocalDpi xmlns:a14="http://schemas.microsoft.com/office/drawing/2010/main" val="0"/>
                </a:ext>
              </a:extLst>
            </a:blip>
            <a:stretch>
              <a:fillRect/>
            </a:stretch>
          </p:blipFill>
          <p:spPr bwMode="auto">
            <a:xfrm>
              <a:off x="251520" y="1120793"/>
              <a:ext cx="8640960" cy="3620074"/>
            </a:xfrm>
            <a:prstGeom prst="rect">
              <a:avLst/>
            </a:prstGeom>
            <a:noFill/>
            <a:extLst>
              <a:ext uri="{909E8E84-426E-40DD-AFC4-6F175D3DCCD1}">
                <a14:hiddenFill xmlns:a14="http://schemas.microsoft.com/office/drawing/2010/main">
                  <a:solidFill>
                    <a:srgbClr val="FFFFFF"/>
                  </a:solidFill>
                </a14:hiddenFill>
              </a:ext>
            </a:extLst>
          </p:spPr>
        </p:pic>
        <p:sp>
          <p:nvSpPr>
            <p:cNvPr id="7" name="Flussdiagramm: Prozess 6"/>
            <p:cNvSpPr/>
            <p:nvPr/>
          </p:nvSpPr>
          <p:spPr>
            <a:xfrm>
              <a:off x="323528" y="1275606"/>
              <a:ext cx="4680520" cy="3384376"/>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8" name="360.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1312590" y="2308498"/>
            <a:ext cx="2534128" cy="3463990"/>
          </a:xfrm>
          <a:prstGeom prst="rect">
            <a:avLst/>
          </a:prstGeom>
        </p:spPr>
      </p:pic>
      <p:sp>
        <p:nvSpPr>
          <p:cNvPr id="2" name="Abgerundetes Rechteck 1">
            <a:hlinkClick r:id="rId6" action="ppaction://hlinkfile"/>
          </p:cNvPr>
          <p:cNvSpPr/>
          <p:nvPr/>
        </p:nvSpPr>
        <p:spPr>
          <a:xfrm>
            <a:off x="1162050" y="6067425"/>
            <a:ext cx="2581275" cy="35242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lnSpc>
                <a:spcPct val="120000"/>
              </a:lnSpc>
            </a:pPr>
            <a:r>
              <a:rPr lang="de-DE" sz="2000" dirty="0" smtClean="0"/>
              <a:t>Video</a:t>
            </a:r>
          </a:p>
        </p:txBody>
      </p:sp>
    </p:spTree>
    <p:extLst>
      <p:ext uri="{BB962C8B-B14F-4D97-AF65-F5344CB8AC3E}">
        <p14:creationId xmlns:p14="http://schemas.microsoft.com/office/powerpoint/2010/main" val="1112528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8"/>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GS1 Cross-Channel </a:t>
            </a:r>
            <a:r>
              <a:rPr lang="en-US" dirty="0"/>
              <a:t>House</a:t>
            </a:r>
            <a:endParaRPr lang="de-DE" b="0" dirty="0">
              <a:solidFill>
                <a:srgbClr val="F26336"/>
              </a:solidFill>
              <a:latin typeface="Calibri Light" panose="020F0302020204030204" pitchFamily="34" charset="0"/>
            </a:endParaRPr>
          </a:p>
        </p:txBody>
      </p:sp>
      <p:sp>
        <p:nvSpPr>
          <p:cNvPr id="4" name="Gleichschenkliges Dreieck 3"/>
          <p:cNvSpPr/>
          <p:nvPr/>
        </p:nvSpPr>
        <p:spPr>
          <a:xfrm>
            <a:off x="1837425" y="1613154"/>
            <a:ext cx="5305247" cy="1026543"/>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lnSpc>
                <a:spcPct val="120000"/>
              </a:lnSpc>
            </a:pPr>
            <a:r>
              <a:rPr lang="de-DE" sz="2000" b="1" dirty="0" smtClean="0">
                <a:solidFill>
                  <a:schemeClr val="tx1"/>
                </a:solidFill>
              </a:rPr>
              <a:t>Cross-Channel</a:t>
            </a:r>
          </a:p>
        </p:txBody>
      </p:sp>
      <p:sp>
        <p:nvSpPr>
          <p:cNvPr id="5" name="Flussdiagramm: Prozess 4"/>
          <p:cNvSpPr/>
          <p:nvPr/>
        </p:nvSpPr>
        <p:spPr>
          <a:xfrm>
            <a:off x="1837425" y="2639683"/>
            <a:ext cx="586597" cy="2665562"/>
          </a:xfrm>
          <a:prstGeom prst="flowChartProcess">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0" rIns="72000" bIns="0" rtlCol="0" anchor="ctr"/>
          <a:lstStyle/>
          <a:p>
            <a:pPr algn="ctr">
              <a:lnSpc>
                <a:spcPct val="120000"/>
              </a:lnSpc>
            </a:pPr>
            <a:r>
              <a:rPr lang="de-DE" sz="2000" dirty="0" smtClean="0">
                <a:solidFill>
                  <a:schemeClr val="tx1"/>
                </a:solidFill>
              </a:rPr>
              <a:t>Supply Chain</a:t>
            </a:r>
          </a:p>
        </p:txBody>
      </p:sp>
      <p:sp>
        <p:nvSpPr>
          <p:cNvPr id="6" name="Flussdiagramm: Prozess 5"/>
          <p:cNvSpPr/>
          <p:nvPr/>
        </p:nvSpPr>
        <p:spPr>
          <a:xfrm>
            <a:off x="2973190" y="2636815"/>
            <a:ext cx="598146" cy="2668430"/>
          </a:xfrm>
          <a:prstGeom prst="flowChartProcess">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0" rIns="72000" bIns="0" rtlCol="0" anchor="ctr"/>
          <a:lstStyle/>
          <a:p>
            <a:pPr algn="ctr"/>
            <a:r>
              <a:rPr lang="de-DE" sz="2000" dirty="0" smtClean="0">
                <a:solidFill>
                  <a:schemeClr val="tx1"/>
                </a:solidFill>
              </a:rPr>
              <a:t>Content Management</a:t>
            </a:r>
          </a:p>
        </p:txBody>
      </p:sp>
      <p:sp>
        <p:nvSpPr>
          <p:cNvPr id="7" name="Flussdiagramm: Prozess 6"/>
          <p:cNvSpPr/>
          <p:nvPr/>
        </p:nvSpPr>
        <p:spPr>
          <a:xfrm>
            <a:off x="4226942" y="2639683"/>
            <a:ext cx="603850" cy="2665562"/>
          </a:xfrm>
          <a:prstGeom prst="flowChartProcess">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0" rIns="72000" bIns="0" rtlCol="0" anchor="ctr"/>
          <a:lstStyle/>
          <a:p>
            <a:pPr algn="ctr"/>
            <a:r>
              <a:rPr lang="de-DE" sz="2000" dirty="0" smtClean="0">
                <a:solidFill>
                  <a:schemeClr val="tx1"/>
                </a:solidFill>
              </a:rPr>
              <a:t>Identification              on the Web</a:t>
            </a:r>
          </a:p>
        </p:txBody>
      </p:sp>
      <p:sp>
        <p:nvSpPr>
          <p:cNvPr id="8" name="Flussdiagramm: Prozess 7"/>
          <p:cNvSpPr/>
          <p:nvPr/>
        </p:nvSpPr>
        <p:spPr>
          <a:xfrm>
            <a:off x="5379998" y="2636814"/>
            <a:ext cx="598107" cy="2668431"/>
          </a:xfrm>
          <a:prstGeom prst="flowChartProcess">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0" rIns="72000" bIns="0" rtlCol="0" anchor="ctr"/>
          <a:lstStyle/>
          <a:p>
            <a:pPr algn="ctr">
              <a:lnSpc>
                <a:spcPct val="120000"/>
              </a:lnSpc>
            </a:pPr>
            <a:r>
              <a:rPr lang="de-DE" sz="2000" dirty="0" smtClean="0">
                <a:solidFill>
                  <a:schemeClr val="tx1"/>
                </a:solidFill>
              </a:rPr>
              <a:t>Category Management</a:t>
            </a:r>
          </a:p>
        </p:txBody>
      </p:sp>
      <p:sp>
        <p:nvSpPr>
          <p:cNvPr id="9" name="Flussdiagramm: Prozess 8"/>
          <p:cNvSpPr/>
          <p:nvPr/>
        </p:nvSpPr>
        <p:spPr>
          <a:xfrm>
            <a:off x="6538823" y="2636813"/>
            <a:ext cx="592347" cy="2668432"/>
          </a:xfrm>
          <a:prstGeom prst="flowChartProcess">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0" rIns="72000" bIns="0" rtlCol="0" anchor="ctr"/>
          <a:lstStyle/>
          <a:p>
            <a:pPr algn="ctr">
              <a:lnSpc>
                <a:spcPct val="120000"/>
              </a:lnSpc>
            </a:pPr>
            <a:r>
              <a:rPr lang="de-DE" sz="2000" dirty="0" smtClean="0">
                <a:solidFill>
                  <a:schemeClr val="tx1"/>
                </a:solidFill>
              </a:rPr>
              <a:t>Shopper Marketing</a:t>
            </a:r>
          </a:p>
        </p:txBody>
      </p:sp>
      <p:sp>
        <p:nvSpPr>
          <p:cNvPr id="15" name="Rechteck 14"/>
          <p:cNvSpPr/>
          <p:nvPr/>
        </p:nvSpPr>
        <p:spPr>
          <a:xfrm>
            <a:off x="1837426" y="5305245"/>
            <a:ext cx="5305246" cy="78500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lnSpc>
                <a:spcPct val="120000"/>
              </a:lnSpc>
            </a:pPr>
            <a:endParaRPr lang="en-US" sz="2000" dirty="0" smtClean="0">
              <a:solidFill>
                <a:schemeClr val="tx1"/>
              </a:solidFill>
            </a:endParaRPr>
          </a:p>
        </p:txBody>
      </p:sp>
      <p:cxnSp>
        <p:nvCxnSpPr>
          <p:cNvPr id="16" name="Gerade Verbindung 15"/>
          <p:cNvCxnSpPr/>
          <p:nvPr/>
        </p:nvCxnSpPr>
        <p:spPr>
          <a:xfrm flipV="1">
            <a:off x="1837426" y="5305246"/>
            <a:ext cx="5293744" cy="7850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hteck 16"/>
          <p:cNvSpPr/>
          <p:nvPr/>
        </p:nvSpPr>
        <p:spPr>
          <a:xfrm>
            <a:off x="1837425" y="5366127"/>
            <a:ext cx="2876928" cy="338554"/>
          </a:xfrm>
          <a:prstGeom prst="rect">
            <a:avLst/>
          </a:prstGeom>
        </p:spPr>
        <p:txBody>
          <a:bodyPr wrap="square">
            <a:spAutoFit/>
          </a:bodyPr>
          <a:lstStyle/>
          <a:p>
            <a:pPr lvl="0"/>
            <a:r>
              <a:rPr lang="en-US" sz="1600" dirty="0" smtClean="0">
                <a:solidFill>
                  <a:schemeClr val="tx1"/>
                </a:solidFill>
              </a:rPr>
              <a:t>GS1 Enabling Technologies</a:t>
            </a:r>
            <a:endParaRPr lang="en-US" sz="1600" dirty="0">
              <a:solidFill>
                <a:schemeClr val="tx1"/>
              </a:solidFill>
            </a:endParaRPr>
          </a:p>
        </p:txBody>
      </p:sp>
      <p:sp>
        <p:nvSpPr>
          <p:cNvPr id="20" name="Rechteck 19"/>
          <p:cNvSpPr/>
          <p:nvPr/>
        </p:nvSpPr>
        <p:spPr>
          <a:xfrm>
            <a:off x="4322102" y="5387955"/>
            <a:ext cx="2820570" cy="656077"/>
          </a:xfrm>
          <a:prstGeom prst="rect">
            <a:avLst/>
          </a:prstGeom>
        </p:spPr>
        <p:txBody>
          <a:bodyPr wrap="square">
            <a:spAutoFit/>
          </a:bodyPr>
          <a:lstStyle/>
          <a:p>
            <a:pPr lvl="0" algn="r">
              <a:lnSpc>
                <a:spcPct val="120000"/>
              </a:lnSpc>
            </a:pPr>
            <a:r>
              <a:rPr lang="en-US" sz="1600" dirty="0" smtClean="0">
                <a:solidFill>
                  <a:schemeClr val="tx1"/>
                </a:solidFill>
              </a:rPr>
              <a:t>Organizational </a:t>
            </a:r>
            <a:br>
              <a:rPr lang="en-US" sz="1600" dirty="0" smtClean="0">
                <a:solidFill>
                  <a:schemeClr val="tx1"/>
                </a:solidFill>
              </a:rPr>
            </a:br>
            <a:r>
              <a:rPr lang="en-US" sz="1600" dirty="0" smtClean="0">
                <a:solidFill>
                  <a:schemeClr val="tx1"/>
                </a:solidFill>
              </a:rPr>
              <a:t>and Operational Structure</a:t>
            </a:r>
            <a:endParaRPr lang="en-US" sz="1400" dirty="0">
              <a:solidFill>
                <a:schemeClr val="tx1"/>
              </a:solidFill>
            </a:endParaRPr>
          </a:p>
        </p:txBody>
      </p:sp>
      <p:sp>
        <p:nvSpPr>
          <p:cNvPr id="18" name="Flussdiagramm: Prozess 17"/>
          <p:cNvSpPr/>
          <p:nvPr/>
        </p:nvSpPr>
        <p:spPr>
          <a:xfrm>
            <a:off x="5374200" y="2636813"/>
            <a:ext cx="603850" cy="2668432"/>
          </a:xfrm>
          <a:prstGeom prst="flowChartProcess">
            <a:avLst/>
          </a:prstGeom>
          <a:noFill/>
          <a:ln w="444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lnSpc>
                <a:spcPct val="120000"/>
              </a:lnSpc>
            </a:pPr>
            <a:endParaRPr lang="de-DE" sz="2000" dirty="0" smtClean="0">
              <a:solidFill>
                <a:schemeClr val="tx1"/>
              </a:solidFill>
            </a:endParaRPr>
          </a:p>
        </p:txBody>
      </p:sp>
    </p:spTree>
    <p:extLst>
      <p:ext uri="{BB962C8B-B14F-4D97-AF65-F5344CB8AC3E}">
        <p14:creationId xmlns:p14="http://schemas.microsoft.com/office/powerpoint/2010/main" val="2245115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2184399" y="540200"/>
            <a:ext cx="6846711" cy="762000"/>
          </a:xfrm>
        </p:spPr>
        <p:txBody>
          <a:bodyPr anchor="t" anchorCtr="0"/>
          <a:lstStyle/>
          <a:p>
            <a:r>
              <a:rPr lang="en-US" dirty="0" smtClean="0">
                <a:solidFill>
                  <a:srgbClr val="FF0000"/>
                </a:solidFill>
              </a:rPr>
              <a:t>Hot Topic in Category Management:</a:t>
            </a:r>
            <a:br>
              <a:rPr lang="en-US" dirty="0" smtClean="0">
                <a:solidFill>
                  <a:srgbClr val="FF0000"/>
                </a:solidFill>
              </a:rPr>
            </a:br>
            <a:r>
              <a:rPr lang="en-US" dirty="0" smtClean="0"/>
              <a:t>Does the CM Process for Brick &amp; Mortar works Online as well?</a:t>
            </a:r>
            <a:endParaRPr lang="en-US" dirty="0"/>
          </a:p>
        </p:txBody>
      </p:sp>
      <p:sp>
        <p:nvSpPr>
          <p:cNvPr id="5" name="Rectangle 37"/>
          <p:cNvSpPr>
            <a:spLocks noChangeArrowheads="1"/>
          </p:cNvSpPr>
          <p:nvPr>
            <p:custDataLst>
              <p:tags r:id="rId1"/>
            </p:custDataLst>
          </p:nvPr>
        </p:nvSpPr>
        <p:spPr bwMode="auto">
          <a:xfrm flipV="1">
            <a:off x="937691" y="4191644"/>
            <a:ext cx="2345115" cy="355600"/>
          </a:xfrm>
          <a:prstGeom prst="rect">
            <a:avLst/>
          </a:prstGeom>
          <a:gradFill flip="none" rotWithShape="1">
            <a:gsLst>
              <a:gs pos="20000">
                <a:srgbClr val="DADADA"/>
              </a:gs>
              <a:gs pos="80000">
                <a:schemeClr val="bg1"/>
              </a:gs>
            </a:gsLst>
            <a:lin ang="5400000" scaled="1"/>
            <a:tileRect/>
          </a:gradFill>
          <a:ln w="6350" cap="rnd">
            <a:noFill/>
            <a:miter lim="800000"/>
            <a:headEnd/>
            <a:tailEnd/>
          </a:ln>
        </p:spPr>
        <p:txBody>
          <a:bodyPr/>
          <a:lstStyle/>
          <a:p>
            <a:pPr eaLnBrk="0" fontAlgn="base" hangingPunct="0">
              <a:lnSpc>
                <a:spcPct val="120000"/>
              </a:lnSpc>
              <a:spcBef>
                <a:spcPct val="0"/>
              </a:spcBef>
              <a:spcAft>
                <a:spcPct val="0"/>
              </a:spcAft>
            </a:pPr>
            <a:endParaRPr kumimoji="1" lang="en-US" sz="1400" b="1" dirty="0">
              <a:solidFill>
                <a:srgbClr val="000000"/>
              </a:solidFill>
            </a:endParaRPr>
          </a:p>
        </p:txBody>
      </p:sp>
      <p:sp>
        <p:nvSpPr>
          <p:cNvPr id="6" name="Rectangle 38"/>
          <p:cNvSpPr>
            <a:spLocks noChangeArrowheads="1"/>
          </p:cNvSpPr>
          <p:nvPr>
            <p:custDataLst>
              <p:tags r:id="rId2"/>
            </p:custDataLst>
          </p:nvPr>
        </p:nvSpPr>
        <p:spPr bwMode="auto">
          <a:xfrm flipV="1">
            <a:off x="936105" y="2820044"/>
            <a:ext cx="2346701" cy="355600"/>
          </a:xfrm>
          <a:prstGeom prst="rect">
            <a:avLst/>
          </a:prstGeom>
          <a:gradFill flip="none" rotWithShape="1">
            <a:gsLst>
              <a:gs pos="20000">
                <a:srgbClr val="DADADA"/>
              </a:gs>
              <a:gs pos="80000">
                <a:schemeClr val="bg1"/>
              </a:gs>
            </a:gsLst>
            <a:lin ang="5400000" scaled="1"/>
            <a:tileRect/>
          </a:gradFill>
          <a:ln w="6350" cap="rnd">
            <a:noFill/>
            <a:miter lim="800000"/>
            <a:headEnd/>
            <a:tailEnd/>
          </a:ln>
        </p:spPr>
        <p:txBody>
          <a:bodyPr/>
          <a:lstStyle/>
          <a:p>
            <a:pPr eaLnBrk="0" fontAlgn="base" hangingPunct="0">
              <a:lnSpc>
                <a:spcPct val="120000"/>
              </a:lnSpc>
              <a:spcBef>
                <a:spcPct val="0"/>
              </a:spcBef>
              <a:spcAft>
                <a:spcPct val="0"/>
              </a:spcAft>
            </a:pPr>
            <a:endParaRPr kumimoji="1" lang="en-US" sz="1400" b="1" dirty="0">
              <a:solidFill>
                <a:srgbClr val="000000"/>
              </a:solidFill>
            </a:endParaRPr>
          </a:p>
        </p:txBody>
      </p:sp>
      <p:sp>
        <p:nvSpPr>
          <p:cNvPr id="7" name="Rectangle 39"/>
          <p:cNvSpPr>
            <a:spLocks noChangeArrowheads="1"/>
          </p:cNvSpPr>
          <p:nvPr>
            <p:custDataLst>
              <p:tags r:id="rId3"/>
            </p:custDataLst>
          </p:nvPr>
        </p:nvSpPr>
        <p:spPr bwMode="auto">
          <a:xfrm>
            <a:off x="1218513" y="2890121"/>
            <a:ext cx="2095405" cy="221599"/>
          </a:xfrm>
          <a:prstGeom prst="rect">
            <a:avLst/>
          </a:prstGeom>
          <a:noFill/>
          <a:ln w="9525">
            <a:noFill/>
            <a:miter lim="800000"/>
            <a:headEnd/>
            <a:tailEnd/>
          </a:ln>
        </p:spPr>
        <p:txBody>
          <a:bodyPr wrap="square" lIns="0" tIns="0" rIns="0" bIns="0">
            <a:spAutoFit/>
          </a:bodyPr>
          <a:lstStyle/>
          <a:p>
            <a:pPr eaLnBrk="0" fontAlgn="base" hangingPunct="0">
              <a:lnSpc>
                <a:spcPct val="120000"/>
              </a:lnSpc>
              <a:spcBef>
                <a:spcPct val="0"/>
              </a:spcBef>
              <a:spcAft>
                <a:spcPct val="0"/>
              </a:spcAft>
              <a:defRPr/>
            </a:pPr>
            <a:r>
              <a:rPr lang="en-US" altLang="en-GB" sz="1200" kern="0" dirty="0" smtClean="0">
                <a:solidFill>
                  <a:srgbClr val="091351"/>
                </a:solidFill>
              </a:rPr>
              <a:t>Category Definition</a:t>
            </a:r>
            <a:endParaRPr lang="en-US" altLang="en-GB" sz="1200" kern="0" dirty="0">
              <a:solidFill>
                <a:srgbClr val="091351"/>
              </a:solidFill>
            </a:endParaRPr>
          </a:p>
        </p:txBody>
      </p:sp>
      <p:sp>
        <p:nvSpPr>
          <p:cNvPr id="8" name="Rectangle 40"/>
          <p:cNvSpPr>
            <a:spLocks noChangeArrowheads="1"/>
          </p:cNvSpPr>
          <p:nvPr>
            <p:custDataLst>
              <p:tags r:id="rId4"/>
            </p:custDataLst>
          </p:nvPr>
        </p:nvSpPr>
        <p:spPr bwMode="auto">
          <a:xfrm flipV="1">
            <a:off x="936105" y="3277244"/>
            <a:ext cx="2346701" cy="355600"/>
          </a:xfrm>
          <a:prstGeom prst="rect">
            <a:avLst/>
          </a:prstGeom>
          <a:gradFill flip="none" rotWithShape="1">
            <a:gsLst>
              <a:gs pos="20000">
                <a:srgbClr val="DADADA"/>
              </a:gs>
              <a:gs pos="80000">
                <a:schemeClr val="bg1"/>
              </a:gs>
            </a:gsLst>
            <a:lin ang="5400000" scaled="1"/>
            <a:tileRect/>
          </a:gradFill>
          <a:ln w="6350" cap="rnd">
            <a:noFill/>
            <a:miter lim="800000"/>
            <a:headEnd/>
            <a:tailEnd/>
          </a:ln>
        </p:spPr>
        <p:txBody>
          <a:bodyPr/>
          <a:lstStyle/>
          <a:p>
            <a:pPr eaLnBrk="0" fontAlgn="base" hangingPunct="0">
              <a:lnSpc>
                <a:spcPct val="120000"/>
              </a:lnSpc>
              <a:spcBef>
                <a:spcPct val="0"/>
              </a:spcBef>
              <a:spcAft>
                <a:spcPct val="0"/>
              </a:spcAft>
            </a:pPr>
            <a:endParaRPr kumimoji="1" lang="en-US" sz="1400" b="1" dirty="0">
              <a:solidFill>
                <a:srgbClr val="000000"/>
              </a:solidFill>
            </a:endParaRPr>
          </a:p>
        </p:txBody>
      </p:sp>
      <p:sp>
        <p:nvSpPr>
          <p:cNvPr id="9" name="Rectangle 41"/>
          <p:cNvSpPr>
            <a:spLocks noChangeArrowheads="1"/>
          </p:cNvSpPr>
          <p:nvPr>
            <p:custDataLst>
              <p:tags r:id="rId5"/>
            </p:custDataLst>
          </p:nvPr>
        </p:nvSpPr>
        <p:spPr bwMode="auto">
          <a:xfrm rot="10800000" flipV="1">
            <a:off x="1218514" y="3352403"/>
            <a:ext cx="1935993" cy="221599"/>
          </a:xfrm>
          <a:prstGeom prst="rect">
            <a:avLst/>
          </a:prstGeom>
          <a:noFill/>
          <a:ln w="9525">
            <a:noFill/>
            <a:miter lim="800000"/>
            <a:headEnd/>
            <a:tailEnd/>
          </a:ln>
        </p:spPr>
        <p:txBody>
          <a:bodyPr wrap="square" lIns="0" tIns="0" rIns="0" bIns="0">
            <a:spAutoFit/>
          </a:bodyPr>
          <a:lstStyle/>
          <a:p>
            <a:pPr eaLnBrk="0" fontAlgn="base" hangingPunct="0">
              <a:lnSpc>
                <a:spcPct val="120000"/>
              </a:lnSpc>
              <a:spcBef>
                <a:spcPct val="0"/>
              </a:spcBef>
              <a:spcAft>
                <a:spcPct val="0"/>
              </a:spcAft>
              <a:defRPr/>
            </a:pPr>
            <a:r>
              <a:rPr lang="en-US" altLang="en-GB" sz="1200" kern="0" dirty="0" smtClean="0">
                <a:solidFill>
                  <a:srgbClr val="091351"/>
                </a:solidFill>
              </a:rPr>
              <a:t>Category Role</a:t>
            </a:r>
            <a:endParaRPr lang="en-US" altLang="en-GB" sz="1200" kern="0" dirty="0">
              <a:solidFill>
                <a:srgbClr val="091351"/>
              </a:solidFill>
            </a:endParaRPr>
          </a:p>
        </p:txBody>
      </p:sp>
      <p:sp>
        <p:nvSpPr>
          <p:cNvPr id="10" name="Rectangle 42"/>
          <p:cNvSpPr>
            <a:spLocks noChangeArrowheads="1"/>
          </p:cNvSpPr>
          <p:nvPr>
            <p:custDataLst>
              <p:tags r:id="rId6"/>
            </p:custDataLst>
          </p:nvPr>
        </p:nvSpPr>
        <p:spPr bwMode="auto">
          <a:xfrm flipV="1">
            <a:off x="936105" y="3734444"/>
            <a:ext cx="2346701" cy="355600"/>
          </a:xfrm>
          <a:prstGeom prst="rect">
            <a:avLst/>
          </a:prstGeom>
          <a:gradFill flip="none" rotWithShape="1">
            <a:gsLst>
              <a:gs pos="20000">
                <a:srgbClr val="DADADA"/>
              </a:gs>
              <a:gs pos="80000">
                <a:schemeClr val="bg1"/>
              </a:gs>
            </a:gsLst>
            <a:lin ang="5400000" scaled="1"/>
            <a:tileRect/>
          </a:gradFill>
          <a:ln w="6350" cap="rnd">
            <a:noFill/>
            <a:miter lim="800000"/>
            <a:headEnd/>
            <a:tailEnd/>
          </a:ln>
        </p:spPr>
        <p:txBody>
          <a:bodyPr/>
          <a:lstStyle/>
          <a:p>
            <a:pPr eaLnBrk="0" fontAlgn="base" hangingPunct="0">
              <a:lnSpc>
                <a:spcPct val="120000"/>
              </a:lnSpc>
              <a:spcBef>
                <a:spcPct val="0"/>
              </a:spcBef>
              <a:spcAft>
                <a:spcPct val="0"/>
              </a:spcAft>
            </a:pPr>
            <a:endParaRPr kumimoji="1" lang="en-US" sz="1400" b="1" dirty="0">
              <a:solidFill>
                <a:srgbClr val="000000"/>
              </a:solidFill>
            </a:endParaRPr>
          </a:p>
        </p:txBody>
      </p:sp>
      <p:sp>
        <p:nvSpPr>
          <p:cNvPr id="11" name="Rectangle 43"/>
          <p:cNvSpPr>
            <a:spLocks noChangeArrowheads="1"/>
          </p:cNvSpPr>
          <p:nvPr>
            <p:custDataLst>
              <p:tags r:id="rId7"/>
            </p:custDataLst>
          </p:nvPr>
        </p:nvSpPr>
        <p:spPr bwMode="auto">
          <a:xfrm>
            <a:off x="1218513" y="4261721"/>
            <a:ext cx="1905263" cy="221599"/>
          </a:xfrm>
          <a:prstGeom prst="rect">
            <a:avLst/>
          </a:prstGeom>
          <a:noFill/>
          <a:ln w="9525">
            <a:noFill/>
            <a:miter lim="800000"/>
            <a:headEnd/>
            <a:tailEnd/>
          </a:ln>
        </p:spPr>
        <p:txBody>
          <a:bodyPr wrap="square" lIns="0" tIns="0" rIns="0" bIns="0">
            <a:spAutoFit/>
          </a:bodyPr>
          <a:lstStyle/>
          <a:p>
            <a:pPr eaLnBrk="0" fontAlgn="base" hangingPunct="0">
              <a:lnSpc>
                <a:spcPct val="120000"/>
              </a:lnSpc>
              <a:spcBef>
                <a:spcPct val="0"/>
              </a:spcBef>
              <a:spcAft>
                <a:spcPct val="0"/>
              </a:spcAft>
              <a:defRPr/>
            </a:pPr>
            <a:r>
              <a:rPr lang="en-US" altLang="en-GB" sz="1200" kern="0" dirty="0" smtClean="0">
                <a:solidFill>
                  <a:srgbClr val="091351"/>
                </a:solidFill>
              </a:rPr>
              <a:t>Category Goals</a:t>
            </a:r>
            <a:endParaRPr lang="en-US" altLang="en-GB" sz="1200" kern="0" dirty="0">
              <a:solidFill>
                <a:srgbClr val="091351"/>
              </a:solidFill>
            </a:endParaRPr>
          </a:p>
        </p:txBody>
      </p:sp>
      <p:sp>
        <p:nvSpPr>
          <p:cNvPr id="12" name="Rectangle 44"/>
          <p:cNvSpPr>
            <a:spLocks noChangeArrowheads="1"/>
          </p:cNvSpPr>
          <p:nvPr>
            <p:custDataLst>
              <p:tags r:id="rId8"/>
            </p:custDataLst>
          </p:nvPr>
        </p:nvSpPr>
        <p:spPr bwMode="auto">
          <a:xfrm flipV="1">
            <a:off x="936105" y="4648844"/>
            <a:ext cx="2346701" cy="355600"/>
          </a:xfrm>
          <a:prstGeom prst="rect">
            <a:avLst/>
          </a:prstGeom>
          <a:gradFill flip="none" rotWithShape="1">
            <a:gsLst>
              <a:gs pos="20000">
                <a:srgbClr val="DADADA"/>
              </a:gs>
              <a:gs pos="80000">
                <a:schemeClr val="bg1"/>
              </a:gs>
            </a:gsLst>
            <a:lin ang="5400000" scaled="1"/>
            <a:tileRect/>
          </a:gradFill>
          <a:ln w="6350" cap="rnd">
            <a:noFill/>
            <a:miter lim="800000"/>
            <a:headEnd/>
            <a:tailEnd/>
          </a:ln>
        </p:spPr>
        <p:txBody>
          <a:bodyPr/>
          <a:lstStyle/>
          <a:p>
            <a:pPr eaLnBrk="0" fontAlgn="base" hangingPunct="0">
              <a:lnSpc>
                <a:spcPct val="120000"/>
              </a:lnSpc>
              <a:spcBef>
                <a:spcPct val="0"/>
              </a:spcBef>
              <a:spcAft>
                <a:spcPct val="0"/>
              </a:spcAft>
            </a:pPr>
            <a:endParaRPr kumimoji="1" lang="en-US" sz="1400" b="1" dirty="0">
              <a:solidFill>
                <a:srgbClr val="000000"/>
              </a:solidFill>
            </a:endParaRPr>
          </a:p>
        </p:txBody>
      </p:sp>
      <p:sp>
        <p:nvSpPr>
          <p:cNvPr id="13" name="Rectangle 45"/>
          <p:cNvSpPr>
            <a:spLocks noChangeArrowheads="1"/>
          </p:cNvSpPr>
          <p:nvPr>
            <p:custDataLst>
              <p:tags r:id="rId9"/>
            </p:custDataLst>
          </p:nvPr>
        </p:nvSpPr>
        <p:spPr bwMode="auto">
          <a:xfrm>
            <a:off x="1218513" y="4718921"/>
            <a:ext cx="2051231" cy="221599"/>
          </a:xfrm>
          <a:prstGeom prst="rect">
            <a:avLst/>
          </a:prstGeom>
          <a:noFill/>
          <a:ln w="9525">
            <a:noFill/>
            <a:miter lim="800000"/>
            <a:headEnd/>
            <a:tailEnd/>
          </a:ln>
        </p:spPr>
        <p:txBody>
          <a:bodyPr wrap="square" lIns="0" tIns="0" rIns="0" bIns="0">
            <a:spAutoFit/>
          </a:bodyPr>
          <a:lstStyle/>
          <a:p>
            <a:pPr eaLnBrk="0" fontAlgn="base" hangingPunct="0">
              <a:lnSpc>
                <a:spcPct val="120000"/>
              </a:lnSpc>
              <a:spcBef>
                <a:spcPct val="0"/>
              </a:spcBef>
              <a:spcAft>
                <a:spcPct val="0"/>
              </a:spcAft>
              <a:defRPr/>
            </a:pPr>
            <a:r>
              <a:rPr lang="en-US" altLang="en-GB" sz="1200" kern="0" dirty="0" smtClean="0">
                <a:solidFill>
                  <a:srgbClr val="091351"/>
                </a:solidFill>
              </a:rPr>
              <a:t>Category Strategies</a:t>
            </a:r>
            <a:endParaRPr lang="en-US" altLang="en-GB" sz="1200" kern="0" dirty="0">
              <a:solidFill>
                <a:srgbClr val="091351"/>
              </a:solidFill>
            </a:endParaRPr>
          </a:p>
        </p:txBody>
      </p:sp>
      <p:sp>
        <p:nvSpPr>
          <p:cNvPr id="14" name="Rectangle 46"/>
          <p:cNvSpPr>
            <a:spLocks noChangeArrowheads="1"/>
          </p:cNvSpPr>
          <p:nvPr>
            <p:custDataLst>
              <p:tags r:id="rId10"/>
            </p:custDataLst>
          </p:nvPr>
        </p:nvSpPr>
        <p:spPr bwMode="auto">
          <a:xfrm flipV="1">
            <a:off x="936105" y="5106044"/>
            <a:ext cx="2346701" cy="355600"/>
          </a:xfrm>
          <a:prstGeom prst="rect">
            <a:avLst/>
          </a:prstGeom>
          <a:gradFill flip="none" rotWithShape="1">
            <a:gsLst>
              <a:gs pos="20000">
                <a:srgbClr val="DADADA"/>
              </a:gs>
              <a:gs pos="80000">
                <a:schemeClr val="bg1"/>
              </a:gs>
            </a:gsLst>
            <a:lin ang="5400000" scaled="1"/>
            <a:tileRect/>
          </a:gradFill>
          <a:ln w="6350" cap="rnd">
            <a:noFill/>
            <a:miter lim="800000"/>
            <a:headEnd/>
            <a:tailEnd/>
          </a:ln>
        </p:spPr>
        <p:txBody>
          <a:bodyPr/>
          <a:lstStyle/>
          <a:p>
            <a:pPr eaLnBrk="0" fontAlgn="base" hangingPunct="0">
              <a:lnSpc>
                <a:spcPct val="120000"/>
              </a:lnSpc>
              <a:spcBef>
                <a:spcPct val="0"/>
              </a:spcBef>
              <a:spcAft>
                <a:spcPct val="0"/>
              </a:spcAft>
            </a:pPr>
            <a:endParaRPr kumimoji="1" lang="en-US" sz="1400" b="1" dirty="0">
              <a:solidFill>
                <a:srgbClr val="000000"/>
              </a:solidFill>
            </a:endParaRPr>
          </a:p>
        </p:txBody>
      </p:sp>
      <p:sp>
        <p:nvSpPr>
          <p:cNvPr id="15" name="Rectangle 47"/>
          <p:cNvSpPr>
            <a:spLocks noChangeArrowheads="1"/>
          </p:cNvSpPr>
          <p:nvPr>
            <p:custDataLst>
              <p:tags r:id="rId11"/>
            </p:custDataLst>
          </p:nvPr>
        </p:nvSpPr>
        <p:spPr bwMode="auto">
          <a:xfrm>
            <a:off x="1218513" y="5194943"/>
            <a:ext cx="1985929" cy="221599"/>
          </a:xfrm>
          <a:prstGeom prst="rect">
            <a:avLst/>
          </a:prstGeom>
          <a:noFill/>
          <a:ln w="9525">
            <a:noFill/>
            <a:miter lim="800000"/>
            <a:headEnd/>
            <a:tailEnd/>
          </a:ln>
        </p:spPr>
        <p:txBody>
          <a:bodyPr wrap="square" lIns="0" tIns="0" rIns="0" bIns="0">
            <a:spAutoFit/>
          </a:bodyPr>
          <a:lstStyle/>
          <a:p>
            <a:pPr eaLnBrk="0" fontAlgn="base" hangingPunct="0">
              <a:lnSpc>
                <a:spcPct val="120000"/>
              </a:lnSpc>
              <a:spcBef>
                <a:spcPct val="0"/>
              </a:spcBef>
              <a:spcAft>
                <a:spcPct val="0"/>
              </a:spcAft>
              <a:defRPr/>
            </a:pPr>
            <a:r>
              <a:rPr lang="en-US" altLang="en-GB" sz="1200" kern="0" dirty="0" smtClean="0">
                <a:solidFill>
                  <a:srgbClr val="091351"/>
                </a:solidFill>
              </a:rPr>
              <a:t>Category Tactics</a:t>
            </a:r>
            <a:endParaRPr lang="en-US" altLang="en-GB" sz="1200" kern="0" dirty="0">
              <a:solidFill>
                <a:srgbClr val="091351"/>
              </a:solidFill>
            </a:endParaRPr>
          </a:p>
        </p:txBody>
      </p:sp>
      <p:sp>
        <p:nvSpPr>
          <p:cNvPr id="16" name="Rectangle 48"/>
          <p:cNvSpPr>
            <a:spLocks noChangeArrowheads="1"/>
          </p:cNvSpPr>
          <p:nvPr>
            <p:custDataLst>
              <p:tags r:id="rId12"/>
            </p:custDataLst>
          </p:nvPr>
        </p:nvSpPr>
        <p:spPr bwMode="auto">
          <a:xfrm flipV="1">
            <a:off x="936105" y="5575944"/>
            <a:ext cx="2346701" cy="355600"/>
          </a:xfrm>
          <a:prstGeom prst="rect">
            <a:avLst/>
          </a:prstGeom>
          <a:gradFill flip="none" rotWithShape="1">
            <a:gsLst>
              <a:gs pos="20000">
                <a:srgbClr val="DADADA"/>
              </a:gs>
              <a:gs pos="80000">
                <a:schemeClr val="bg1"/>
              </a:gs>
            </a:gsLst>
            <a:lin ang="5400000" scaled="1"/>
            <a:tileRect/>
          </a:gradFill>
          <a:ln w="6350" cap="rnd">
            <a:noFill/>
            <a:miter lim="800000"/>
            <a:headEnd/>
            <a:tailEnd/>
          </a:ln>
        </p:spPr>
        <p:txBody>
          <a:bodyPr/>
          <a:lstStyle/>
          <a:p>
            <a:pPr eaLnBrk="0" fontAlgn="base" hangingPunct="0">
              <a:lnSpc>
                <a:spcPct val="120000"/>
              </a:lnSpc>
              <a:spcBef>
                <a:spcPct val="0"/>
              </a:spcBef>
              <a:spcAft>
                <a:spcPct val="0"/>
              </a:spcAft>
            </a:pPr>
            <a:endParaRPr kumimoji="1" lang="en-US" sz="1400" b="1" dirty="0">
              <a:solidFill>
                <a:srgbClr val="000000"/>
              </a:solidFill>
            </a:endParaRPr>
          </a:p>
        </p:txBody>
      </p:sp>
      <p:sp>
        <p:nvSpPr>
          <p:cNvPr id="17" name="Rectangle 49"/>
          <p:cNvSpPr>
            <a:spLocks noChangeArrowheads="1"/>
          </p:cNvSpPr>
          <p:nvPr>
            <p:custDataLst>
              <p:tags r:id="rId13"/>
            </p:custDataLst>
          </p:nvPr>
        </p:nvSpPr>
        <p:spPr bwMode="auto">
          <a:xfrm>
            <a:off x="1218514" y="5652144"/>
            <a:ext cx="2030106" cy="221599"/>
          </a:xfrm>
          <a:prstGeom prst="rect">
            <a:avLst/>
          </a:prstGeom>
          <a:noFill/>
          <a:ln w="9525">
            <a:noFill/>
            <a:miter lim="800000"/>
            <a:headEnd/>
            <a:tailEnd/>
          </a:ln>
        </p:spPr>
        <p:txBody>
          <a:bodyPr wrap="square" lIns="0" tIns="0" rIns="0" bIns="0">
            <a:spAutoFit/>
          </a:bodyPr>
          <a:lstStyle/>
          <a:p>
            <a:pPr eaLnBrk="0" fontAlgn="base" hangingPunct="0">
              <a:lnSpc>
                <a:spcPct val="120000"/>
              </a:lnSpc>
              <a:spcBef>
                <a:spcPct val="0"/>
              </a:spcBef>
              <a:spcAft>
                <a:spcPct val="0"/>
              </a:spcAft>
              <a:defRPr/>
            </a:pPr>
            <a:r>
              <a:rPr lang="en-US" altLang="en-GB" sz="1200" kern="0" dirty="0" smtClean="0">
                <a:solidFill>
                  <a:srgbClr val="091351"/>
                </a:solidFill>
              </a:rPr>
              <a:t>Category Implementation</a:t>
            </a:r>
            <a:endParaRPr lang="en-US" altLang="en-GB" sz="1200" kern="0" dirty="0">
              <a:solidFill>
                <a:srgbClr val="091351"/>
              </a:solidFill>
            </a:endParaRPr>
          </a:p>
        </p:txBody>
      </p:sp>
      <p:sp>
        <p:nvSpPr>
          <p:cNvPr id="18" name="Line 74"/>
          <p:cNvSpPr>
            <a:spLocks noChangeShapeType="1"/>
          </p:cNvSpPr>
          <p:nvPr>
            <p:custDataLst>
              <p:tags r:id="rId14"/>
            </p:custDataLst>
          </p:nvPr>
        </p:nvSpPr>
        <p:spPr bwMode="auto">
          <a:xfrm flipH="1" flipV="1">
            <a:off x="582199" y="2618432"/>
            <a:ext cx="1588" cy="742950"/>
          </a:xfrm>
          <a:prstGeom prst="line">
            <a:avLst/>
          </a:prstGeom>
          <a:noFill/>
          <a:ln w="12700">
            <a:solidFill>
              <a:schemeClr val="accent2"/>
            </a:solidFill>
            <a:round/>
            <a:headEnd/>
            <a:tailEnd/>
          </a:ln>
        </p:spPr>
        <p:txBody>
          <a:bodyPr wrap="none" anchor="ctr"/>
          <a:lstStyle/>
          <a:p>
            <a:pPr eaLnBrk="0" fontAlgn="base" hangingPunct="0">
              <a:lnSpc>
                <a:spcPct val="120000"/>
              </a:lnSpc>
              <a:spcBef>
                <a:spcPct val="0"/>
              </a:spcBef>
              <a:spcAft>
                <a:spcPct val="0"/>
              </a:spcAft>
              <a:defRPr/>
            </a:pPr>
            <a:endParaRPr kumimoji="1" lang="en-US" sz="1400" b="1" kern="0" dirty="0">
              <a:solidFill>
                <a:srgbClr val="000000"/>
              </a:solidFill>
            </a:endParaRPr>
          </a:p>
        </p:txBody>
      </p:sp>
      <p:grpSp>
        <p:nvGrpSpPr>
          <p:cNvPr id="19" name="Group 75"/>
          <p:cNvGrpSpPr>
            <a:grpSpLocks/>
          </p:cNvGrpSpPr>
          <p:nvPr>
            <p:custDataLst>
              <p:tags r:id="rId15"/>
            </p:custDataLst>
          </p:nvPr>
        </p:nvGrpSpPr>
        <p:grpSpPr bwMode="auto">
          <a:xfrm>
            <a:off x="583786" y="2616844"/>
            <a:ext cx="1458805" cy="203200"/>
            <a:chOff x="594" y="1552"/>
            <a:chExt cx="1202" cy="101"/>
          </a:xfrm>
        </p:grpSpPr>
        <p:sp>
          <p:nvSpPr>
            <p:cNvPr id="20" name="Line 76"/>
            <p:cNvSpPr>
              <a:spLocks noChangeShapeType="1"/>
            </p:cNvSpPr>
            <p:nvPr/>
          </p:nvSpPr>
          <p:spPr bwMode="auto">
            <a:xfrm>
              <a:off x="1796" y="1552"/>
              <a:ext cx="0" cy="101"/>
            </a:xfrm>
            <a:prstGeom prst="line">
              <a:avLst/>
            </a:prstGeom>
            <a:noFill/>
            <a:ln w="12700">
              <a:solidFill>
                <a:schemeClr val="accent2"/>
              </a:solidFill>
              <a:round/>
              <a:headEnd/>
              <a:tailEnd type="triangle" w="med" len="med"/>
            </a:ln>
          </p:spPr>
          <p:txBody>
            <a:bodyPr wrap="none" anchor="ctr"/>
            <a:lstStyle/>
            <a:p>
              <a:pPr eaLnBrk="0" fontAlgn="base" hangingPunct="0">
                <a:lnSpc>
                  <a:spcPct val="120000"/>
                </a:lnSpc>
                <a:spcBef>
                  <a:spcPct val="0"/>
                </a:spcBef>
                <a:spcAft>
                  <a:spcPct val="0"/>
                </a:spcAft>
                <a:defRPr/>
              </a:pPr>
              <a:endParaRPr kumimoji="1" lang="en-US" sz="1400" b="1" kern="0" dirty="0">
                <a:solidFill>
                  <a:srgbClr val="000000"/>
                </a:solidFill>
              </a:endParaRPr>
            </a:p>
          </p:txBody>
        </p:sp>
        <p:sp>
          <p:nvSpPr>
            <p:cNvPr id="21" name="Line 77"/>
            <p:cNvSpPr>
              <a:spLocks noChangeShapeType="1"/>
            </p:cNvSpPr>
            <p:nvPr/>
          </p:nvSpPr>
          <p:spPr bwMode="auto">
            <a:xfrm rot="10800000" flipH="1">
              <a:off x="594" y="1552"/>
              <a:ext cx="1199" cy="0"/>
            </a:xfrm>
            <a:prstGeom prst="line">
              <a:avLst/>
            </a:prstGeom>
            <a:noFill/>
            <a:ln w="12700">
              <a:solidFill>
                <a:schemeClr val="accent2"/>
              </a:solidFill>
              <a:round/>
              <a:headEnd/>
              <a:tailEnd/>
            </a:ln>
          </p:spPr>
          <p:txBody>
            <a:bodyPr wrap="none" anchor="ctr"/>
            <a:lstStyle/>
            <a:p>
              <a:pPr eaLnBrk="0" fontAlgn="base" hangingPunct="0">
                <a:lnSpc>
                  <a:spcPct val="120000"/>
                </a:lnSpc>
                <a:spcBef>
                  <a:spcPct val="0"/>
                </a:spcBef>
                <a:spcAft>
                  <a:spcPct val="0"/>
                </a:spcAft>
                <a:defRPr/>
              </a:pPr>
              <a:endParaRPr kumimoji="1" lang="en-US" sz="1400" b="1" kern="0" dirty="0">
                <a:solidFill>
                  <a:srgbClr val="000000"/>
                </a:solidFill>
              </a:endParaRPr>
            </a:p>
          </p:txBody>
        </p:sp>
      </p:grpSp>
      <p:sp>
        <p:nvSpPr>
          <p:cNvPr id="22" name="Rectangle 78"/>
          <p:cNvSpPr>
            <a:spLocks noChangeArrowheads="1"/>
          </p:cNvSpPr>
          <p:nvPr>
            <p:custDataLst>
              <p:tags r:id="rId16"/>
            </p:custDataLst>
          </p:nvPr>
        </p:nvSpPr>
        <p:spPr bwMode="auto">
          <a:xfrm rot="10800000" flipV="1">
            <a:off x="1218514" y="3809603"/>
            <a:ext cx="2030105" cy="221599"/>
          </a:xfrm>
          <a:prstGeom prst="rect">
            <a:avLst/>
          </a:prstGeom>
          <a:noFill/>
          <a:ln w="9525">
            <a:noFill/>
            <a:miter lim="800000"/>
            <a:headEnd/>
            <a:tailEnd/>
          </a:ln>
        </p:spPr>
        <p:txBody>
          <a:bodyPr wrap="square" lIns="0" tIns="0" rIns="0" bIns="0">
            <a:spAutoFit/>
          </a:bodyPr>
          <a:lstStyle/>
          <a:p>
            <a:pPr eaLnBrk="0" fontAlgn="base" hangingPunct="0">
              <a:lnSpc>
                <a:spcPct val="120000"/>
              </a:lnSpc>
              <a:spcBef>
                <a:spcPct val="0"/>
              </a:spcBef>
              <a:spcAft>
                <a:spcPct val="0"/>
              </a:spcAft>
              <a:defRPr/>
            </a:pPr>
            <a:r>
              <a:rPr lang="en-US" altLang="en-GB" sz="1200" kern="0" dirty="0" smtClean="0">
                <a:solidFill>
                  <a:srgbClr val="091351"/>
                </a:solidFill>
              </a:rPr>
              <a:t>Category Assessment</a:t>
            </a:r>
            <a:endParaRPr lang="en-US" altLang="en-GB" sz="1200" kern="0" dirty="0">
              <a:solidFill>
                <a:srgbClr val="091351"/>
              </a:solidFill>
            </a:endParaRPr>
          </a:p>
        </p:txBody>
      </p:sp>
      <p:sp>
        <p:nvSpPr>
          <p:cNvPr id="23" name="Rectangle 79"/>
          <p:cNvSpPr>
            <a:spLocks noChangeArrowheads="1"/>
          </p:cNvSpPr>
          <p:nvPr>
            <p:custDataLst>
              <p:tags r:id="rId17"/>
            </p:custDataLst>
          </p:nvPr>
        </p:nvSpPr>
        <p:spPr bwMode="auto">
          <a:xfrm>
            <a:off x="991667" y="2770593"/>
            <a:ext cx="182562" cy="182562"/>
          </a:xfrm>
          <a:prstGeom prst="rect">
            <a:avLst/>
          </a:prstGeom>
          <a:noFill/>
          <a:ln w="22225">
            <a:noFill/>
            <a:miter lim="800000"/>
            <a:headEnd/>
            <a:tailEnd/>
          </a:ln>
          <a:effectLst/>
        </p:spPr>
        <p:txBody>
          <a:bodyPr wrap="none" lIns="0" tIns="0" rIns="0" bIns="0" anchor="ctr"/>
          <a:lstStyle/>
          <a:p>
            <a:pPr algn="ctr" fontAlgn="base">
              <a:lnSpc>
                <a:spcPct val="120000"/>
              </a:lnSpc>
              <a:spcBef>
                <a:spcPct val="0"/>
              </a:spcBef>
              <a:spcAft>
                <a:spcPct val="0"/>
              </a:spcAft>
              <a:defRPr/>
            </a:pPr>
            <a:r>
              <a:rPr kumimoji="1" lang="en-US" sz="1400" b="1" kern="0" dirty="0" smtClean="0">
                <a:solidFill>
                  <a:srgbClr val="F26334"/>
                </a:solidFill>
              </a:rPr>
              <a:t>1</a:t>
            </a:r>
            <a:endParaRPr kumimoji="1" lang="en-US" sz="1400" b="1" kern="0" dirty="0">
              <a:solidFill>
                <a:srgbClr val="F26334"/>
              </a:solidFill>
            </a:endParaRPr>
          </a:p>
        </p:txBody>
      </p:sp>
      <p:sp>
        <p:nvSpPr>
          <p:cNvPr id="24" name="Rectangle 81"/>
          <p:cNvSpPr>
            <a:spLocks noChangeArrowheads="1"/>
          </p:cNvSpPr>
          <p:nvPr>
            <p:custDataLst>
              <p:tags r:id="rId18"/>
            </p:custDataLst>
          </p:nvPr>
        </p:nvSpPr>
        <p:spPr bwMode="auto">
          <a:xfrm>
            <a:off x="991667" y="3684993"/>
            <a:ext cx="182562" cy="182562"/>
          </a:xfrm>
          <a:prstGeom prst="rect">
            <a:avLst/>
          </a:prstGeom>
          <a:noFill/>
          <a:ln w="22225">
            <a:noFill/>
            <a:miter lim="800000"/>
            <a:headEnd/>
            <a:tailEnd/>
          </a:ln>
          <a:effectLst/>
        </p:spPr>
        <p:txBody>
          <a:bodyPr wrap="none" lIns="0" tIns="0" rIns="0" bIns="0" anchor="ctr"/>
          <a:lstStyle/>
          <a:p>
            <a:pPr algn="ctr" fontAlgn="base">
              <a:lnSpc>
                <a:spcPct val="120000"/>
              </a:lnSpc>
              <a:spcBef>
                <a:spcPct val="0"/>
              </a:spcBef>
              <a:spcAft>
                <a:spcPct val="0"/>
              </a:spcAft>
              <a:defRPr/>
            </a:pPr>
            <a:r>
              <a:rPr kumimoji="1" lang="en-US" sz="1400" b="1" kern="0" dirty="0" smtClean="0">
                <a:solidFill>
                  <a:srgbClr val="F26334"/>
                </a:solidFill>
              </a:rPr>
              <a:t>3</a:t>
            </a:r>
            <a:endParaRPr kumimoji="1" lang="en-US" sz="1400" b="1" kern="0" dirty="0">
              <a:solidFill>
                <a:srgbClr val="F26334"/>
              </a:solidFill>
            </a:endParaRPr>
          </a:p>
        </p:txBody>
      </p:sp>
      <p:sp>
        <p:nvSpPr>
          <p:cNvPr id="25" name="Rectangle 82"/>
          <p:cNvSpPr>
            <a:spLocks noChangeArrowheads="1"/>
          </p:cNvSpPr>
          <p:nvPr>
            <p:custDataLst>
              <p:tags r:id="rId19"/>
            </p:custDataLst>
          </p:nvPr>
        </p:nvSpPr>
        <p:spPr bwMode="auto">
          <a:xfrm>
            <a:off x="991667" y="4142193"/>
            <a:ext cx="182562" cy="182562"/>
          </a:xfrm>
          <a:prstGeom prst="rect">
            <a:avLst/>
          </a:prstGeom>
          <a:noFill/>
          <a:ln w="22225">
            <a:noFill/>
            <a:miter lim="800000"/>
            <a:headEnd/>
            <a:tailEnd/>
          </a:ln>
          <a:effectLst/>
        </p:spPr>
        <p:txBody>
          <a:bodyPr wrap="none" lIns="0" tIns="0" rIns="0" bIns="0" anchor="ctr"/>
          <a:lstStyle/>
          <a:p>
            <a:pPr algn="ctr" fontAlgn="base">
              <a:lnSpc>
                <a:spcPct val="120000"/>
              </a:lnSpc>
              <a:spcBef>
                <a:spcPct val="0"/>
              </a:spcBef>
              <a:spcAft>
                <a:spcPct val="0"/>
              </a:spcAft>
              <a:defRPr/>
            </a:pPr>
            <a:r>
              <a:rPr kumimoji="1" lang="en-US" sz="1400" b="1" kern="0" dirty="0" smtClean="0">
                <a:solidFill>
                  <a:srgbClr val="F26334"/>
                </a:solidFill>
              </a:rPr>
              <a:t>4</a:t>
            </a:r>
            <a:endParaRPr kumimoji="1" lang="en-US" sz="1400" b="1" kern="0" dirty="0">
              <a:solidFill>
                <a:srgbClr val="F26334"/>
              </a:solidFill>
            </a:endParaRPr>
          </a:p>
        </p:txBody>
      </p:sp>
      <p:sp>
        <p:nvSpPr>
          <p:cNvPr id="26" name="Rectangle 83"/>
          <p:cNvSpPr>
            <a:spLocks noChangeArrowheads="1"/>
          </p:cNvSpPr>
          <p:nvPr>
            <p:custDataLst>
              <p:tags r:id="rId20"/>
            </p:custDataLst>
          </p:nvPr>
        </p:nvSpPr>
        <p:spPr bwMode="auto">
          <a:xfrm>
            <a:off x="991667" y="4599393"/>
            <a:ext cx="182562" cy="182562"/>
          </a:xfrm>
          <a:prstGeom prst="rect">
            <a:avLst/>
          </a:prstGeom>
          <a:noFill/>
          <a:ln w="22225">
            <a:noFill/>
            <a:miter lim="800000"/>
            <a:headEnd/>
            <a:tailEnd/>
          </a:ln>
          <a:effectLst/>
        </p:spPr>
        <p:txBody>
          <a:bodyPr wrap="none" lIns="0" tIns="0" rIns="0" bIns="0" anchor="ctr"/>
          <a:lstStyle/>
          <a:p>
            <a:pPr algn="ctr" fontAlgn="base">
              <a:lnSpc>
                <a:spcPct val="120000"/>
              </a:lnSpc>
              <a:spcBef>
                <a:spcPct val="0"/>
              </a:spcBef>
              <a:spcAft>
                <a:spcPct val="0"/>
              </a:spcAft>
              <a:defRPr/>
            </a:pPr>
            <a:r>
              <a:rPr kumimoji="1" lang="en-US" sz="1400" b="1" kern="0" dirty="0" smtClean="0">
                <a:solidFill>
                  <a:srgbClr val="F26334"/>
                </a:solidFill>
              </a:rPr>
              <a:t>5</a:t>
            </a:r>
            <a:endParaRPr kumimoji="1" lang="en-US" sz="1400" b="1" kern="0" dirty="0">
              <a:solidFill>
                <a:srgbClr val="F26334"/>
              </a:solidFill>
            </a:endParaRPr>
          </a:p>
        </p:txBody>
      </p:sp>
      <p:sp>
        <p:nvSpPr>
          <p:cNvPr id="27" name="Rectangle 84"/>
          <p:cNvSpPr>
            <a:spLocks noChangeArrowheads="1"/>
          </p:cNvSpPr>
          <p:nvPr>
            <p:custDataLst>
              <p:tags r:id="rId21"/>
            </p:custDataLst>
          </p:nvPr>
        </p:nvSpPr>
        <p:spPr bwMode="auto">
          <a:xfrm>
            <a:off x="991667" y="5056593"/>
            <a:ext cx="182562" cy="182562"/>
          </a:xfrm>
          <a:prstGeom prst="rect">
            <a:avLst/>
          </a:prstGeom>
          <a:noFill/>
          <a:ln w="22225">
            <a:noFill/>
            <a:miter lim="800000"/>
            <a:headEnd/>
            <a:tailEnd/>
          </a:ln>
          <a:effectLst/>
        </p:spPr>
        <p:txBody>
          <a:bodyPr wrap="none" lIns="0" tIns="0" rIns="0" bIns="0" anchor="ctr"/>
          <a:lstStyle/>
          <a:p>
            <a:pPr algn="ctr" fontAlgn="base">
              <a:lnSpc>
                <a:spcPct val="120000"/>
              </a:lnSpc>
              <a:spcBef>
                <a:spcPct val="0"/>
              </a:spcBef>
              <a:spcAft>
                <a:spcPct val="0"/>
              </a:spcAft>
              <a:defRPr/>
            </a:pPr>
            <a:r>
              <a:rPr kumimoji="1" lang="en-US" sz="1400" b="1" kern="0" dirty="0" smtClean="0">
                <a:solidFill>
                  <a:srgbClr val="F26334"/>
                </a:solidFill>
              </a:rPr>
              <a:t>6</a:t>
            </a:r>
            <a:endParaRPr kumimoji="1" lang="en-US" sz="1400" b="1" kern="0" dirty="0">
              <a:solidFill>
                <a:srgbClr val="F26334"/>
              </a:solidFill>
            </a:endParaRPr>
          </a:p>
        </p:txBody>
      </p:sp>
      <p:sp>
        <p:nvSpPr>
          <p:cNvPr id="28" name="Rectangle 85"/>
          <p:cNvSpPr>
            <a:spLocks noChangeArrowheads="1"/>
          </p:cNvSpPr>
          <p:nvPr>
            <p:custDataLst>
              <p:tags r:id="rId22"/>
            </p:custDataLst>
          </p:nvPr>
        </p:nvSpPr>
        <p:spPr bwMode="auto">
          <a:xfrm>
            <a:off x="991667" y="5513793"/>
            <a:ext cx="182562" cy="182562"/>
          </a:xfrm>
          <a:prstGeom prst="rect">
            <a:avLst/>
          </a:prstGeom>
          <a:noFill/>
          <a:ln w="22225">
            <a:noFill/>
            <a:miter lim="800000"/>
            <a:headEnd/>
            <a:tailEnd/>
          </a:ln>
          <a:effectLst/>
        </p:spPr>
        <p:txBody>
          <a:bodyPr wrap="none" lIns="0" tIns="0" rIns="0" bIns="0" anchor="ctr"/>
          <a:lstStyle/>
          <a:p>
            <a:pPr algn="ctr" fontAlgn="base">
              <a:lnSpc>
                <a:spcPct val="120000"/>
              </a:lnSpc>
              <a:spcBef>
                <a:spcPct val="0"/>
              </a:spcBef>
              <a:spcAft>
                <a:spcPct val="0"/>
              </a:spcAft>
              <a:defRPr/>
            </a:pPr>
            <a:r>
              <a:rPr kumimoji="1" lang="en-US" sz="1400" b="1" kern="0" dirty="0" smtClean="0">
                <a:solidFill>
                  <a:srgbClr val="F26334"/>
                </a:solidFill>
              </a:rPr>
              <a:t>7</a:t>
            </a:r>
            <a:endParaRPr kumimoji="1" lang="en-US" sz="1400" b="1" kern="0" dirty="0">
              <a:solidFill>
                <a:srgbClr val="F26334"/>
              </a:solidFill>
            </a:endParaRPr>
          </a:p>
        </p:txBody>
      </p:sp>
      <p:sp>
        <p:nvSpPr>
          <p:cNvPr id="29" name="Rectangle 86"/>
          <p:cNvSpPr>
            <a:spLocks noChangeArrowheads="1"/>
          </p:cNvSpPr>
          <p:nvPr>
            <p:custDataLst>
              <p:tags r:id="rId23"/>
            </p:custDataLst>
          </p:nvPr>
        </p:nvSpPr>
        <p:spPr bwMode="auto">
          <a:xfrm>
            <a:off x="405193" y="3278833"/>
            <a:ext cx="355600" cy="2182812"/>
          </a:xfrm>
          <a:prstGeom prst="rect">
            <a:avLst/>
          </a:prstGeom>
          <a:gradFill flip="none" rotWithShape="1">
            <a:gsLst>
              <a:gs pos="20000">
                <a:srgbClr val="DADADA"/>
              </a:gs>
              <a:gs pos="80000">
                <a:schemeClr val="bg1"/>
              </a:gs>
            </a:gsLst>
            <a:lin ang="16200000" scaled="1"/>
            <a:tileRect/>
          </a:gradFill>
          <a:ln w="6350" cap="rnd">
            <a:noFill/>
            <a:miter lim="800000"/>
            <a:headEnd/>
            <a:tailEnd/>
          </a:ln>
        </p:spPr>
        <p:txBody>
          <a:bodyPr/>
          <a:lstStyle/>
          <a:p>
            <a:pPr algn="ctr" eaLnBrk="0" fontAlgn="base" hangingPunct="0">
              <a:lnSpc>
                <a:spcPct val="120000"/>
              </a:lnSpc>
              <a:spcBef>
                <a:spcPct val="0"/>
              </a:spcBef>
              <a:spcAft>
                <a:spcPct val="0"/>
              </a:spcAft>
              <a:defRPr/>
            </a:pPr>
            <a:endParaRPr kumimoji="1" lang="en-US" sz="1400" b="1" dirty="0">
              <a:solidFill>
                <a:srgbClr val="000000"/>
              </a:solidFill>
            </a:endParaRPr>
          </a:p>
        </p:txBody>
      </p:sp>
      <p:sp>
        <p:nvSpPr>
          <p:cNvPr id="30" name="Rectangle 88"/>
          <p:cNvSpPr>
            <a:spLocks noChangeArrowheads="1"/>
          </p:cNvSpPr>
          <p:nvPr>
            <p:custDataLst>
              <p:tags r:id="rId24"/>
            </p:custDataLst>
          </p:nvPr>
        </p:nvSpPr>
        <p:spPr bwMode="auto">
          <a:xfrm rot="16200000">
            <a:off x="-455880" y="4153277"/>
            <a:ext cx="2077746" cy="221599"/>
          </a:xfrm>
          <a:prstGeom prst="rect">
            <a:avLst/>
          </a:prstGeom>
          <a:noFill/>
          <a:ln w="9525">
            <a:noFill/>
            <a:miter lim="800000"/>
            <a:headEnd/>
            <a:tailEnd/>
          </a:ln>
        </p:spPr>
        <p:txBody>
          <a:bodyPr wrap="square" lIns="0" tIns="0" rIns="0" bIns="0">
            <a:spAutoFit/>
          </a:bodyPr>
          <a:lstStyle/>
          <a:p>
            <a:pPr eaLnBrk="0" fontAlgn="base" hangingPunct="0">
              <a:lnSpc>
                <a:spcPct val="120000"/>
              </a:lnSpc>
              <a:spcBef>
                <a:spcPct val="0"/>
              </a:spcBef>
              <a:spcAft>
                <a:spcPct val="0"/>
              </a:spcAft>
              <a:defRPr/>
            </a:pPr>
            <a:r>
              <a:rPr lang="en-US" altLang="en-GB" sz="1200" kern="0" dirty="0" smtClean="0">
                <a:solidFill>
                  <a:srgbClr val="091351"/>
                </a:solidFill>
              </a:rPr>
              <a:t>Category Review</a:t>
            </a:r>
            <a:endParaRPr lang="en-US" altLang="en-GB" sz="1200" kern="0" dirty="0">
              <a:solidFill>
                <a:srgbClr val="091351"/>
              </a:solidFill>
            </a:endParaRPr>
          </a:p>
        </p:txBody>
      </p:sp>
      <p:sp>
        <p:nvSpPr>
          <p:cNvPr id="31" name="Freeform 90"/>
          <p:cNvSpPr>
            <a:spLocks/>
          </p:cNvSpPr>
          <p:nvPr>
            <p:custDataLst>
              <p:tags r:id="rId25"/>
            </p:custDataLst>
          </p:nvPr>
        </p:nvSpPr>
        <p:spPr bwMode="auto">
          <a:xfrm>
            <a:off x="582199" y="5461644"/>
            <a:ext cx="1473886" cy="735013"/>
          </a:xfrm>
          <a:custGeom>
            <a:avLst/>
            <a:gdLst>
              <a:gd name="T0" fmla="*/ 2147483647 w 1197"/>
              <a:gd name="T1" fmla="*/ 2147483647 h 512"/>
              <a:gd name="T2" fmla="*/ 0 w 1197"/>
              <a:gd name="T3" fmla="*/ 2147483647 h 512"/>
              <a:gd name="T4" fmla="*/ 0 w 1197"/>
              <a:gd name="T5" fmla="*/ 0 h 512"/>
              <a:gd name="T6" fmla="*/ 0 60000 65536"/>
              <a:gd name="T7" fmla="*/ 0 60000 65536"/>
              <a:gd name="T8" fmla="*/ 0 60000 65536"/>
              <a:gd name="T9" fmla="*/ 0 w 1197"/>
              <a:gd name="T10" fmla="*/ 0 h 512"/>
              <a:gd name="T11" fmla="*/ 1197 w 1197"/>
              <a:gd name="T12" fmla="*/ 512 h 512"/>
            </a:gdLst>
            <a:ahLst/>
            <a:cxnLst>
              <a:cxn ang="T6">
                <a:pos x="T0" y="T1"/>
              </a:cxn>
              <a:cxn ang="T7">
                <a:pos x="T2" y="T3"/>
              </a:cxn>
              <a:cxn ang="T8">
                <a:pos x="T4" y="T5"/>
              </a:cxn>
            </a:cxnLst>
            <a:rect l="T9" t="T10" r="T11" b="T12"/>
            <a:pathLst>
              <a:path w="1197" h="512">
                <a:moveTo>
                  <a:pt x="1197" y="512"/>
                </a:moveTo>
                <a:lnTo>
                  <a:pt x="0" y="512"/>
                </a:lnTo>
                <a:lnTo>
                  <a:pt x="0" y="0"/>
                </a:lnTo>
              </a:path>
            </a:pathLst>
          </a:custGeom>
          <a:noFill/>
          <a:ln w="12700" cap="flat" cmpd="sng">
            <a:solidFill>
              <a:schemeClr val="accent2"/>
            </a:solidFill>
            <a:prstDash val="solid"/>
            <a:round/>
            <a:headEnd type="none" w="med" len="med"/>
            <a:tailEnd type="triangle" w="med" len="med"/>
          </a:ln>
        </p:spPr>
        <p:txBody>
          <a:bodyPr lIns="0" tIns="0" rIns="0" bIns="0"/>
          <a:lstStyle/>
          <a:p>
            <a:pPr eaLnBrk="0" fontAlgn="base" hangingPunct="0">
              <a:spcBef>
                <a:spcPct val="0"/>
              </a:spcBef>
              <a:spcAft>
                <a:spcPct val="0"/>
              </a:spcAft>
              <a:defRPr/>
            </a:pPr>
            <a:endParaRPr kumimoji="1" lang="en-US" sz="1400" b="1" kern="0" dirty="0">
              <a:solidFill>
                <a:srgbClr val="000000"/>
              </a:solidFill>
            </a:endParaRPr>
          </a:p>
        </p:txBody>
      </p:sp>
      <p:sp>
        <p:nvSpPr>
          <p:cNvPr id="32" name="AutoShape 91"/>
          <p:cNvSpPr>
            <a:spLocks noChangeArrowheads="1"/>
          </p:cNvSpPr>
          <p:nvPr>
            <p:custDataLst>
              <p:tags r:id="rId26"/>
            </p:custDataLst>
          </p:nvPr>
        </p:nvSpPr>
        <p:spPr bwMode="auto">
          <a:xfrm rot="5400000">
            <a:off x="1890732" y="1160910"/>
            <a:ext cx="442912" cy="2361691"/>
          </a:xfrm>
          <a:prstGeom prst="homePlate">
            <a:avLst>
              <a:gd name="adj" fmla="val 25991"/>
            </a:avLst>
          </a:prstGeom>
          <a:gradFill flip="none" rotWithShape="1">
            <a:gsLst>
              <a:gs pos="20000">
                <a:srgbClr val="DADADA"/>
              </a:gs>
              <a:gs pos="80000">
                <a:schemeClr val="bg1"/>
              </a:gs>
            </a:gsLst>
            <a:lin ang="10800000" scaled="1"/>
            <a:tileRect/>
          </a:gradFill>
          <a:ln w="12700">
            <a:solidFill>
              <a:schemeClr val="accent3"/>
            </a:solidFill>
            <a:miter lim="800000"/>
            <a:headEnd/>
            <a:tailEnd/>
          </a:ln>
        </p:spPr>
        <p:txBody>
          <a:bodyPr/>
          <a:lstStyle/>
          <a:p>
            <a:pPr eaLnBrk="0" fontAlgn="base" hangingPunct="0">
              <a:lnSpc>
                <a:spcPct val="120000"/>
              </a:lnSpc>
              <a:spcBef>
                <a:spcPct val="0"/>
              </a:spcBef>
              <a:spcAft>
                <a:spcPct val="0"/>
              </a:spcAft>
            </a:pPr>
            <a:endParaRPr kumimoji="1" lang="en-US" sz="1400" b="1" dirty="0">
              <a:solidFill>
                <a:srgbClr val="000000"/>
              </a:solidFill>
            </a:endParaRPr>
          </a:p>
        </p:txBody>
      </p:sp>
      <p:sp>
        <p:nvSpPr>
          <p:cNvPr id="33" name="Rectangle 92"/>
          <p:cNvSpPr>
            <a:spLocks noChangeArrowheads="1"/>
          </p:cNvSpPr>
          <p:nvPr>
            <p:custDataLst>
              <p:tags r:id="rId27"/>
            </p:custDataLst>
          </p:nvPr>
        </p:nvSpPr>
        <p:spPr bwMode="auto">
          <a:xfrm>
            <a:off x="954056" y="2194269"/>
            <a:ext cx="2205650" cy="221599"/>
          </a:xfrm>
          <a:prstGeom prst="rect">
            <a:avLst/>
          </a:prstGeom>
          <a:noFill/>
          <a:ln w="9525">
            <a:noFill/>
            <a:miter lim="800000"/>
            <a:headEnd/>
            <a:tailEnd/>
          </a:ln>
        </p:spPr>
        <p:txBody>
          <a:bodyPr wrap="square" lIns="0" tIns="0" rIns="0" bIns="0">
            <a:spAutoFit/>
          </a:bodyPr>
          <a:lstStyle/>
          <a:p>
            <a:pPr algn="ctr" eaLnBrk="0" fontAlgn="base" hangingPunct="0">
              <a:lnSpc>
                <a:spcPct val="120000"/>
              </a:lnSpc>
              <a:spcBef>
                <a:spcPct val="0"/>
              </a:spcBef>
              <a:spcAft>
                <a:spcPct val="0"/>
              </a:spcAft>
              <a:defRPr/>
            </a:pPr>
            <a:r>
              <a:rPr lang="en-US" sz="1200" kern="0" dirty="0" smtClean="0">
                <a:solidFill>
                  <a:srgbClr val="091351"/>
                </a:solidFill>
              </a:rPr>
              <a:t>Strategic Setup</a:t>
            </a:r>
            <a:endParaRPr lang="en-US" sz="1200" kern="0" dirty="0">
              <a:solidFill>
                <a:srgbClr val="091351"/>
              </a:solidFill>
            </a:endParaRPr>
          </a:p>
        </p:txBody>
      </p:sp>
      <p:sp>
        <p:nvSpPr>
          <p:cNvPr id="34" name="Rectangle 80"/>
          <p:cNvSpPr>
            <a:spLocks noChangeArrowheads="1"/>
          </p:cNvSpPr>
          <p:nvPr>
            <p:custDataLst>
              <p:tags r:id="rId28"/>
            </p:custDataLst>
          </p:nvPr>
        </p:nvSpPr>
        <p:spPr bwMode="auto">
          <a:xfrm>
            <a:off x="991667" y="3227793"/>
            <a:ext cx="182562" cy="182562"/>
          </a:xfrm>
          <a:prstGeom prst="rect">
            <a:avLst/>
          </a:prstGeom>
          <a:noFill/>
          <a:ln w="22225">
            <a:noFill/>
            <a:miter lim="800000"/>
            <a:headEnd/>
            <a:tailEnd/>
          </a:ln>
          <a:effectLst/>
        </p:spPr>
        <p:txBody>
          <a:bodyPr wrap="none" lIns="0" tIns="0" rIns="0" bIns="0" anchor="ctr"/>
          <a:lstStyle/>
          <a:p>
            <a:pPr algn="ctr" fontAlgn="base">
              <a:lnSpc>
                <a:spcPct val="120000"/>
              </a:lnSpc>
              <a:spcBef>
                <a:spcPct val="0"/>
              </a:spcBef>
              <a:spcAft>
                <a:spcPct val="0"/>
              </a:spcAft>
              <a:defRPr/>
            </a:pPr>
            <a:r>
              <a:rPr kumimoji="1" lang="en-US" sz="1400" b="1" kern="0" dirty="0" smtClean="0">
                <a:solidFill>
                  <a:srgbClr val="F26334"/>
                </a:solidFill>
              </a:rPr>
              <a:t>2</a:t>
            </a:r>
            <a:endParaRPr kumimoji="1" lang="en-US" sz="1400" b="1" kern="0" dirty="0">
              <a:solidFill>
                <a:srgbClr val="F26334"/>
              </a:solidFill>
            </a:endParaRPr>
          </a:p>
        </p:txBody>
      </p:sp>
      <p:sp>
        <p:nvSpPr>
          <p:cNvPr id="35" name="Rectangle 80"/>
          <p:cNvSpPr>
            <a:spLocks noChangeArrowheads="1"/>
          </p:cNvSpPr>
          <p:nvPr>
            <p:custDataLst>
              <p:tags r:id="rId29"/>
            </p:custDataLst>
          </p:nvPr>
        </p:nvSpPr>
        <p:spPr bwMode="auto">
          <a:xfrm>
            <a:off x="542353" y="3115471"/>
            <a:ext cx="99386" cy="294884"/>
          </a:xfrm>
          <a:prstGeom prst="rect">
            <a:avLst/>
          </a:prstGeom>
          <a:solidFill>
            <a:schemeClr val="bg1"/>
          </a:solidFill>
          <a:ln w="22225">
            <a:noFill/>
            <a:miter lim="800000"/>
            <a:headEnd/>
            <a:tailEnd/>
          </a:ln>
          <a:effectLst/>
        </p:spPr>
        <p:txBody>
          <a:bodyPr wrap="none" lIns="0" tIns="36000" rIns="0" bIns="0" anchor="b" anchorCtr="0">
            <a:spAutoFit/>
          </a:bodyPr>
          <a:lstStyle/>
          <a:p>
            <a:pPr algn="ctr" fontAlgn="base">
              <a:lnSpc>
                <a:spcPct val="120000"/>
              </a:lnSpc>
              <a:spcBef>
                <a:spcPct val="0"/>
              </a:spcBef>
              <a:spcAft>
                <a:spcPct val="0"/>
              </a:spcAft>
              <a:defRPr/>
            </a:pPr>
            <a:r>
              <a:rPr kumimoji="1" lang="en-US" sz="1400" b="1" kern="0" dirty="0" smtClean="0">
                <a:solidFill>
                  <a:srgbClr val="F26334"/>
                </a:solidFill>
              </a:rPr>
              <a:t>8</a:t>
            </a:r>
            <a:endParaRPr kumimoji="1" lang="en-US" sz="1400" b="1" kern="0" dirty="0">
              <a:solidFill>
                <a:srgbClr val="F26334"/>
              </a:solidFill>
            </a:endParaRPr>
          </a:p>
        </p:txBody>
      </p:sp>
      <p:sp>
        <p:nvSpPr>
          <p:cNvPr id="36" name="RbLeanShape Left U-Shape 75"/>
          <p:cNvSpPr/>
          <p:nvPr>
            <p:custDataLst>
              <p:tags r:id="rId30"/>
            </p:custDataLst>
          </p:nvPr>
        </p:nvSpPr>
        <p:spPr>
          <a:xfrm rot="5400000">
            <a:off x="1931656" y="1824494"/>
            <a:ext cx="355600" cy="2346700"/>
          </a:xfrm>
          <a:custGeom>
            <a:avLst/>
            <a:gdLst>
              <a:gd name="connsiteX0" fmla="*/ 0 w 1270000"/>
              <a:gd name="connsiteY0" fmla="*/ 0 h 3175000"/>
              <a:gd name="connsiteX1" fmla="*/ 1270000 w 1270000"/>
              <a:gd name="connsiteY1" fmla="*/ 0 h 3175000"/>
              <a:gd name="connsiteX2" fmla="*/ 1270000 w 1270000"/>
              <a:gd name="connsiteY2" fmla="*/ 3175000 h 3175000"/>
              <a:gd name="connsiteX3" fmla="*/ 0 w 1270000"/>
              <a:gd name="connsiteY3" fmla="*/ 3175000 h 3175000"/>
            </a:gdLst>
            <a:ahLst/>
            <a:cxnLst>
              <a:cxn ang="0">
                <a:pos x="connsiteX0" y="connsiteY0"/>
              </a:cxn>
              <a:cxn ang="0">
                <a:pos x="connsiteX1" y="connsiteY1"/>
              </a:cxn>
              <a:cxn ang="0">
                <a:pos x="connsiteX2" y="connsiteY2"/>
              </a:cxn>
              <a:cxn ang="0">
                <a:pos x="connsiteX3" y="connsiteY3"/>
              </a:cxn>
            </a:cxnLst>
            <a:rect l="l" t="t" r="r" b="b"/>
            <a:pathLst>
              <a:path w="1270000" h="3175000">
                <a:moveTo>
                  <a:pt x="0" y="0"/>
                </a:moveTo>
                <a:lnTo>
                  <a:pt x="1270000" y="0"/>
                </a:lnTo>
                <a:lnTo>
                  <a:pt x="1270000" y="3175000"/>
                </a:lnTo>
                <a:lnTo>
                  <a:pt x="0" y="3175000"/>
                </a:lnTo>
              </a:path>
            </a:pathLst>
          </a:custGeom>
          <a:ln w="12700">
            <a:solidFill>
              <a:schemeClr val="accent3"/>
            </a:solidFill>
          </a:ln>
        </p:spPr>
        <p:style>
          <a:lnRef idx="1">
            <a:schemeClr val="accent1"/>
          </a:lnRef>
          <a:fillRef idx="0">
            <a:schemeClr val="accent1"/>
          </a:fillRef>
          <a:effectRef idx="0">
            <a:schemeClr val="accent1"/>
          </a:effectRef>
          <a:fontRef idx="minor">
            <a:schemeClr val="tx1"/>
          </a:fontRef>
        </p:style>
        <p:txBody>
          <a:bodyPr vert="horz" wrap="square" lIns="0" tIns="89999" rIns="0" bIns="0" rtlCol="0" anchor="t" anchorCtr="0">
            <a:noAutofit/>
          </a:bodyPr>
          <a:lstStyle/>
          <a:p>
            <a:pPr fontAlgn="ctr">
              <a:lnSpc>
                <a:spcPct val="120000"/>
              </a:lnSpc>
            </a:pPr>
            <a:endParaRPr lang="en-US" sz="1300" b="1" dirty="0">
              <a:solidFill>
                <a:srgbClr val="000000"/>
              </a:solidFill>
            </a:endParaRPr>
          </a:p>
        </p:txBody>
      </p:sp>
      <p:sp>
        <p:nvSpPr>
          <p:cNvPr id="37" name="RbLeanShape Left U-Shape 75"/>
          <p:cNvSpPr/>
          <p:nvPr>
            <p:custDataLst>
              <p:tags r:id="rId31"/>
            </p:custDataLst>
          </p:nvPr>
        </p:nvSpPr>
        <p:spPr>
          <a:xfrm rot="5400000">
            <a:off x="1931656" y="2283283"/>
            <a:ext cx="355600" cy="2346700"/>
          </a:xfrm>
          <a:custGeom>
            <a:avLst/>
            <a:gdLst>
              <a:gd name="connsiteX0" fmla="*/ 0 w 1270000"/>
              <a:gd name="connsiteY0" fmla="*/ 0 h 3175000"/>
              <a:gd name="connsiteX1" fmla="*/ 1270000 w 1270000"/>
              <a:gd name="connsiteY1" fmla="*/ 0 h 3175000"/>
              <a:gd name="connsiteX2" fmla="*/ 1270000 w 1270000"/>
              <a:gd name="connsiteY2" fmla="*/ 3175000 h 3175000"/>
              <a:gd name="connsiteX3" fmla="*/ 0 w 1270000"/>
              <a:gd name="connsiteY3" fmla="*/ 3175000 h 3175000"/>
            </a:gdLst>
            <a:ahLst/>
            <a:cxnLst>
              <a:cxn ang="0">
                <a:pos x="connsiteX0" y="connsiteY0"/>
              </a:cxn>
              <a:cxn ang="0">
                <a:pos x="connsiteX1" y="connsiteY1"/>
              </a:cxn>
              <a:cxn ang="0">
                <a:pos x="connsiteX2" y="connsiteY2"/>
              </a:cxn>
              <a:cxn ang="0">
                <a:pos x="connsiteX3" y="connsiteY3"/>
              </a:cxn>
            </a:cxnLst>
            <a:rect l="l" t="t" r="r" b="b"/>
            <a:pathLst>
              <a:path w="1270000" h="3175000">
                <a:moveTo>
                  <a:pt x="0" y="0"/>
                </a:moveTo>
                <a:lnTo>
                  <a:pt x="1270000" y="0"/>
                </a:lnTo>
                <a:lnTo>
                  <a:pt x="1270000" y="3175000"/>
                </a:lnTo>
                <a:lnTo>
                  <a:pt x="0" y="3175000"/>
                </a:lnTo>
              </a:path>
            </a:pathLst>
          </a:custGeom>
          <a:ln w="12700">
            <a:solidFill>
              <a:schemeClr val="accent3"/>
            </a:solidFill>
          </a:ln>
        </p:spPr>
        <p:style>
          <a:lnRef idx="1">
            <a:schemeClr val="accent1"/>
          </a:lnRef>
          <a:fillRef idx="0">
            <a:schemeClr val="accent1"/>
          </a:fillRef>
          <a:effectRef idx="0">
            <a:schemeClr val="accent1"/>
          </a:effectRef>
          <a:fontRef idx="minor">
            <a:schemeClr val="tx1"/>
          </a:fontRef>
        </p:style>
        <p:txBody>
          <a:bodyPr vert="horz" wrap="square" lIns="0" tIns="89999" rIns="0" bIns="0" rtlCol="0" anchor="t" anchorCtr="0">
            <a:noAutofit/>
          </a:bodyPr>
          <a:lstStyle/>
          <a:p>
            <a:pPr fontAlgn="ctr">
              <a:lnSpc>
                <a:spcPct val="120000"/>
              </a:lnSpc>
            </a:pPr>
            <a:endParaRPr lang="en-US" sz="1300" b="1" dirty="0">
              <a:solidFill>
                <a:srgbClr val="000000"/>
              </a:solidFill>
            </a:endParaRPr>
          </a:p>
        </p:txBody>
      </p:sp>
      <p:sp>
        <p:nvSpPr>
          <p:cNvPr id="38" name="RbLeanShape Left U-Shape 75"/>
          <p:cNvSpPr/>
          <p:nvPr>
            <p:custDataLst>
              <p:tags r:id="rId32"/>
            </p:custDataLst>
          </p:nvPr>
        </p:nvSpPr>
        <p:spPr>
          <a:xfrm rot="5400000">
            <a:off x="1931656" y="2738894"/>
            <a:ext cx="355600" cy="2346700"/>
          </a:xfrm>
          <a:custGeom>
            <a:avLst/>
            <a:gdLst>
              <a:gd name="connsiteX0" fmla="*/ 0 w 1270000"/>
              <a:gd name="connsiteY0" fmla="*/ 0 h 3175000"/>
              <a:gd name="connsiteX1" fmla="*/ 1270000 w 1270000"/>
              <a:gd name="connsiteY1" fmla="*/ 0 h 3175000"/>
              <a:gd name="connsiteX2" fmla="*/ 1270000 w 1270000"/>
              <a:gd name="connsiteY2" fmla="*/ 3175000 h 3175000"/>
              <a:gd name="connsiteX3" fmla="*/ 0 w 1270000"/>
              <a:gd name="connsiteY3" fmla="*/ 3175000 h 3175000"/>
            </a:gdLst>
            <a:ahLst/>
            <a:cxnLst>
              <a:cxn ang="0">
                <a:pos x="connsiteX0" y="connsiteY0"/>
              </a:cxn>
              <a:cxn ang="0">
                <a:pos x="connsiteX1" y="connsiteY1"/>
              </a:cxn>
              <a:cxn ang="0">
                <a:pos x="connsiteX2" y="connsiteY2"/>
              </a:cxn>
              <a:cxn ang="0">
                <a:pos x="connsiteX3" y="connsiteY3"/>
              </a:cxn>
            </a:cxnLst>
            <a:rect l="l" t="t" r="r" b="b"/>
            <a:pathLst>
              <a:path w="1270000" h="3175000">
                <a:moveTo>
                  <a:pt x="0" y="0"/>
                </a:moveTo>
                <a:lnTo>
                  <a:pt x="1270000" y="0"/>
                </a:lnTo>
                <a:lnTo>
                  <a:pt x="1270000" y="3175000"/>
                </a:lnTo>
                <a:lnTo>
                  <a:pt x="0" y="3175000"/>
                </a:lnTo>
              </a:path>
            </a:pathLst>
          </a:custGeom>
          <a:ln w="12700">
            <a:solidFill>
              <a:schemeClr val="accent3"/>
            </a:solidFill>
          </a:ln>
        </p:spPr>
        <p:style>
          <a:lnRef idx="1">
            <a:schemeClr val="accent1"/>
          </a:lnRef>
          <a:fillRef idx="0">
            <a:schemeClr val="accent1"/>
          </a:fillRef>
          <a:effectRef idx="0">
            <a:schemeClr val="accent1"/>
          </a:effectRef>
          <a:fontRef idx="minor">
            <a:schemeClr val="tx1"/>
          </a:fontRef>
        </p:style>
        <p:txBody>
          <a:bodyPr vert="horz" wrap="square" lIns="0" tIns="89999" rIns="0" bIns="0" rtlCol="0" anchor="t" anchorCtr="0">
            <a:noAutofit/>
          </a:bodyPr>
          <a:lstStyle/>
          <a:p>
            <a:pPr fontAlgn="ctr">
              <a:lnSpc>
                <a:spcPct val="120000"/>
              </a:lnSpc>
            </a:pPr>
            <a:endParaRPr lang="en-US" sz="1300" b="1" dirty="0">
              <a:solidFill>
                <a:srgbClr val="000000"/>
              </a:solidFill>
            </a:endParaRPr>
          </a:p>
        </p:txBody>
      </p:sp>
      <p:sp>
        <p:nvSpPr>
          <p:cNvPr id="39" name="RbLeanShape Left U-Shape 75"/>
          <p:cNvSpPr/>
          <p:nvPr>
            <p:custDataLst>
              <p:tags r:id="rId33"/>
            </p:custDataLst>
          </p:nvPr>
        </p:nvSpPr>
        <p:spPr>
          <a:xfrm rot="5400000">
            <a:off x="1931656" y="3196094"/>
            <a:ext cx="355600" cy="2346700"/>
          </a:xfrm>
          <a:custGeom>
            <a:avLst/>
            <a:gdLst>
              <a:gd name="connsiteX0" fmla="*/ 0 w 1270000"/>
              <a:gd name="connsiteY0" fmla="*/ 0 h 3175000"/>
              <a:gd name="connsiteX1" fmla="*/ 1270000 w 1270000"/>
              <a:gd name="connsiteY1" fmla="*/ 0 h 3175000"/>
              <a:gd name="connsiteX2" fmla="*/ 1270000 w 1270000"/>
              <a:gd name="connsiteY2" fmla="*/ 3175000 h 3175000"/>
              <a:gd name="connsiteX3" fmla="*/ 0 w 1270000"/>
              <a:gd name="connsiteY3" fmla="*/ 3175000 h 3175000"/>
            </a:gdLst>
            <a:ahLst/>
            <a:cxnLst>
              <a:cxn ang="0">
                <a:pos x="connsiteX0" y="connsiteY0"/>
              </a:cxn>
              <a:cxn ang="0">
                <a:pos x="connsiteX1" y="connsiteY1"/>
              </a:cxn>
              <a:cxn ang="0">
                <a:pos x="connsiteX2" y="connsiteY2"/>
              </a:cxn>
              <a:cxn ang="0">
                <a:pos x="connsiteX3" y="connsiteY3"/>
              </a:cxn>
            </a:cxnLst>
            <a:rect l="l" t="t" r="r" b="b"/>
            <a:pathLst>
              <a:path w="1270000" h="3175000">
                <a:moveTo>
                  <a:pt x="0" y="0"/>
                </a:moveTo>
                <a:lnTo>
                  <a:pt x="1270000" y="0"/>
                </a:lnTo>
                <a:lnTo>
                  <a:pt x="1270000" y="3175000"/>
                </a:lnTo>
                <a:lnTo>
                  <a:pt x="0" y="3175000"/>
                </a:lnTo>
              </a:path>
            </a:pathLst>
          </a:custGeom>
          <a:ln w="12700">
            <a:solidFill>
              <a:schemeClr val="accent3"/>
            </a:solidFill>
          </a:ln>
        </p:spPr>
        <p:style>
          <a:lnRef idx="1">
            <a:schemeClr val="accent1"/>
          </a:lnRef>
          <a:fillRef idx="0">
            <a:schemeClr val="accent1"/>
          </a:fillRef>
          <a:effectRef idx="0">
            <a:schemeClr val="accent1"/>
          </a:effectRef>
          <a:fontRef idx="minor">
            <a:schemeClr val="tx1"/>
          </a:fontRef>
        </p:style>
        <p:txBody>
          <a:bodyPr vert="horz" wrap="square" lIns="0" tIns="89999" rIns="0" bIns="0" rtlCol="0" anchor="t" anchorCtr="0">
            <a:noAutofit/>
          </a:bodyPr>
          <a:lstStyle/>
          <a:p>
            <a:pPr fontAlgn="ctr">
              <a:lnSpc>
                <a:spcPct val="120000"/>
              </a:lnSpc>
            </a:pPr>
            <a:endParaRPr lang="en-US" sz="1300" b="1" dirty="0">
              <a:solidFill>
                <a:srgbClr val="000000"/>
              </a:solidFill>
            </a:endParaRPr>
          </a:p>
        </p:txBody>
      </p:sp>
      <p:sp>
        <p:nvSpPr>
          <p:cNvPr id="40" name="RbLeanShape Left U-Shape 75"/>
          <p:cNvSpPr/>
          <p:nvPr>
            <p:custDataLst>
              <p:tags r:id="rId34"/>
            </p:custDataLst>
          </p:nvPr>
        </p:nvSpPr>
        <p:spPr>
          <a:xfrm rot="5400000">
            <a:off x="1931656" y="3653294"/>
            <a:ext cx="355600" cy="2346700"/>
          </a:xfrm>
          <a:custGeom>
            <a:avLst/>
            <a:gdLst>
              <a:gd name="connsiteX0" fmla="*/ 0 w 1270000"/>
              <a:gd name="connsiteY0" fmla="*/ 0 h 3175000"/>
              <a:gd name="connsiteX1" fmla="*/ 1270000 w 1270000"/>
              <a:gd name="connsiteY1" fmla="*/ 0 h 3175000"/>
              <a:gd name="connsiteX2" fmla="*/ 1270000 w 1270000"/>
              <a:gd name="connsiteY2" fmla="*/ 3175000 h 3175000"/>
              <a:gd name="connsiteX3" fmla="*/ 0 w 1270000"/>
              <a:gd name="connsiteY3" fmla="*/ 3175000 h 3175000"/>
            </a:gdLst>
            <a:ahLst/>
            <a:cxnLst>
              <a:cxn ang="0">
                <a:pos x="connsiteX0" y="connsiteY0"/>
              </a:cxn>
              <a:cxn ang="0">
                <a:pos x="connsiteX1" y="connsiteY1"/>
              </a:cxn>
              <a:cxn ang="0">
                <a:pos x="connsiteX2" y="connsiteY2"/>
              </a:cxn>
              <a:cxn ang="0">
                <a:pos x="connsiteX3" y="connsiteY3"/>
              </a:cxn>
            </a:cxnLst>
            <a:rect l="l" t="t" r="r" b="b"/>
            <a:pathLst>
              <a:path w="1270000" h="3175000">
                <a:moveTo>
                  <a:pt x="0" y="0"/>
                </a:moveTo>
                <a:lnTo>
                  <a:pt x="1270000" y="0"/>
                </a:lnTo>
                <a:lnTo>
                  <a:pt x="1270000" y="3175000"/>
                </a:lnTo>
                <a:lnTo>
                  <a:pt x="0" y="3175000"/>
                </a:lnTo>
              </a:path>
            </a:pathLst>
          </a:custGeom>
          <a:ln w="12700">
            <a:solidFill>
              <a:schemeClr val="accent3"/>
            </a:solidFill>
          </a:ln>
        </p:spPr>
        <p:style>
          <a:lnRef idx="1">
            <a:schemeClr val="accent1"/>
          </a:lnRef>
          <a:fillRef idx="0">
            <a:schemeClr val="accent1"/>
          </a:fillRef>
          <a:effectRef idx="0">
            <a:schemeClr val="accent1"/>
          </a:effectRef>
          <a:fontRef idx="minor">
            <a:schemeClr val="tx1"/>
          </a:fontRef>
        </p:style>
        <p:txBody>
          <a:bodyPr vert="horz" wrap="square" lIns="0" tIns="89999" rIns="0" bIns="0" rtlCol="0" anchor="t" anchorCtr="0">
            <a:noAutofit/>
          </a:bodyPr>
          <a:lstStyle/>
          <a:p>
            <a:pPr fontAlgn="ctr">
              <a:lnSpc>
                <a:spcPct val="120000"/>
              </a:lnSpc>
            </a:pPr>
            <a:endParaRPr lang="en-US" sz="1300" b="1" dirty="0">
              <a:solidFill>
                <a:srgbClr val="000000"/>
              </a:solidFill>
            </a:endParaRPr>
          </a:p>
        </p:txBody>
      </p:sp>
      <p:sp>
        <p:nvSpPr>
          <p:cNvPr id="41" name="RbLeanShape Left U-Shape 75"/>
          <p:cNvSpPr/>
          <p:nvPr>
            <p:custDataLst>
              <p:tags r:id="rId35"/>
            </p:custDataLst>
          </p:nvPr>
        </p:nvSpPr>
        <p:spPr>
          <a:xfrm rot="5400000">
            <a:off x="1931656" y="4108325"/>
            <a:ext cx="355600" cy="2346700"/>
          </a:xfrm>
          <a:custGeom>
            <a:avLst/>
            <a:gdLst>
              <a:gd name="connsiteX0" fmla="*/ 0 w 1270000"/>
              <a:gd name="connsiteY0" fmla="*/ 0 h 3175000"/>
              <a:gd name="connsiteX1" fmla="*/ 1270000 w 1270000"/>
              <a:gd name="connsiteY1" fmla="*/ 0 h 3175000"/>
              <a:gd name="connsiteX2" fmla="*/ 1270000 w 1270000"/>
              <a:gd name="connsiteY2" fmla="*/ 3175000 h 3175000"/>
              <a:gd name="connsiteX3" fmla="*/ 0 w 1270000"/>
              <a:gd name="connsiteY3" fmla="*/ 3175000 h 3175000"/>
            </a:gdLst>
            <a:ahLst/>
            <a:cxnLst>
              <a:cxn ang="0">
                <a:pos x="connsiteX0" y="connsiteY0"/>
              </a:cxn>
              <a:cxn ang="0">
                <a:pos x="connsiteX1" y="connsiteY1"/>
              </a:cxn>
              <a:cxn ang="0">
                <a:pos x="connsiteX2" y="connsiteY2"/>
              </a:cxn>
              <a:cxn ang="0">
                <a:pos x="connsiteX3" y="connsiteY3"/>
              </a:cxn>
            </a:cxnLst>
            <a:rect l="l" t="t" r="r" b="b"/>
            <a:pathLst>
              <a:path w="1270000" h="3175000">
                <a:moveTo>
                  <a:pt x="0" y="0"/>
                </a:moveTo>
                <a:lnTo>
                  <a:pt x="1270000" y="0"/>
                </a:lnTo>
                <a:lnTo>
                  <a:pt x="1270000" y="3175000"/>
                </a:lnTo>
                <a:lnTo>
                  <a:pt x="0" y="3175000"/>
                </a:lnTo>
              </a:path>
            </a:pathLst>
          </a:custGeom>
          <a:ln w="12700">
            <a:solidFill>
              <a:schemeClr val="accent3"/>
            </a:solidFill>
          </a:ln>
        </p:spPr>
        <p:style>
          <a:lnRef idx="1">
            <a:schemeClr val="accent1"/>
          </a:lnRef>
          <a:fillRef idx="0">
            <a:schemeClr val="accent1"/>
          </a:fillRef>
          <a:effectRef idx="0">
            <a:schemeClr val="accent1"/>
          </a:effectRef>
          <a:fontRef idx="minor">
            <a:schemeClr val="tx1"/>
          </a:fontRef>
        </p:style>
        <p:txBody>
          <a:bodyPr vert="horz" wrap="square" lIns="0" tIns="89999" rIns="0" bIns="0" rtlCol="0" anchor="t" anchorCtr="0">
            <a:noAutofit/>
          </a:bodyPr>
          <a:lstStyle/>
          <a:p>
            <a:pPr fontAlgn="ctr">
              <a:lnSpc>
                <a:spcPct val="120000"/>
              </a:lnSpc>
            </a:pPr>
            <a:endParaRPr lang="en-US" sz="1300" b="1" dirty="0">
              <a:solidFill>
                <a:srgbClr val="000000"/>
              </a:solidFill>
            </a:endParaRPr>
          </a:p>
        </p:txBody>
      </p:sp>
      <p:sp>
        <p:nvSpPr>
          <p:cNvPr id="42" name="RbLeanShape Left U-Shape 75"/>
          <p:cNvSpPr/>
          <p:nvPr>
            <p:custDataLst>
              <p:tags r:id="rId36"/>
            </p:custDataLst>
          </p:nvPr>
        </p:nvSpPr>
        <p:spPr>
          <a:xfrm rot="5400000">
            <a:off x="1931656" y="4567694"/>
            <a:ext cx="355600" cy="2346700"/>
          </a:xfrm>
          <a:custGeom>
            <a:avLst/>
            <a:gdLst>
              <a:gd name="connsiteX0" fmla="*/ 0 w 1270000"/>
              <a:gd name="connsiteY0" fmla="*/ 0 h 3175000"/>
              <a:gd name="connsiteX1" fmla="*/ 1270000 w 1270000"/>
              <a:gd name="connsiteY1" fmla="*/ 0 h 3175000"/>
              <a:gd name="connsiteX2" fmla="*/ 1270000 w 1270000"/>
              <a:gd name="connsiteY2" fmla="*/ 3175000 h 3175000"/>
              <a:gd name="connsiteX3" fmla="*/ 0 w 1270000"/>
              <a:gd name="connsiteY3" fmla="*/ 3175000 h 3175000"/>
            </a:gdLst>
            <a:ahLst/>
            <a:cxnLst>
              <a:cxn ang="0">
                <a:pos x="connsiteX0" y="connsiteY0"/>
              </a:cxn>
              <a:cxn ang="0">
                <a:pos x="connsiteX1" y="connsiteY1"/>
              </a:cxn>
              <a:cxn ang="0">
                <a:pos x="connsiteX2" y="connsiteY2"/>
              </a:cxn>
              <a:cxn ang="0">
                <a:pos x="connsiteX3" y="connsiteY3"/>
              </a:cxn>
            </a:cxnLst>
            <a:rect l="l" t="t" r="r" b="b"/>
            <a:pathLst>
              <a:path w="1270000" h="3175000">
                <a:moveTo>
                  <a:pt x="0" y="0"/>
                </a:moveTo>
                <a:lnTo>
                  <a:pt x="1270000" y="0"/>
                </a:lnTo>
                <a:lnTo>
                  <a:pt x="1270000" y="3175000"/>
                </a:lnTo>
                <a:lnTo>
                  <a:pt x="0" y="3175000"/>
                </a:lnTo>
              </a:path>
            </a:pathLst>
          </a:custGeom>
          <a:ln w="12700">
            <a:solidFill>
              <a:schemeClr val="accent3"/>
            </a:solidFill>
          </a:ln>
        </p:spPr>
        <p:style>
          <a:lnRef idx="1">
            <a:schemeClr val="accent1"/>
          </a:lnRef>
          <a:fillRef idx="0">
            <a:schemeClr val="accent1"/>
          </a:fillRef>
          <a:effectRef idx="0">
            <a:schemeClr val="accent1"/>
          </a:effectRef>
          <a:fontRef idx="minor">
            <a:schemeClr val="tx1"/>
          </a:fontRef>
        </p:style>
        <p:txBody>
          <a:bodyPr vert="horz" wrap="square" lIns="0" tIns="89999" rIns="0" bIns="0" rtlCol="0" anchor="t" anchorCtr="0">
            <a:noAutofit/>
          </a:bodyPr>
          <a:lstStyle/>
          <a:p>
            <a:pPr fontAlgn="ctr">
              <a:lnSpc>
                <a:spcPct val="120000"/>
              </a:lnSpc>
            </a:pPr>
            <a:endParaRPr lang="en-US" sz="1300" b="1" dirty="0">
              <a:solidFill>
                <a:srgbClr val="000000"/>
              </a:solidFill>
            </a:endParaRPr>
          </a:p>
        </p:txBody>
      </p:sp>
      <p:sp>
        <p:nvSpPr>
          <p:cNvPr id="43" name="RbLeanShape Left U-Shape 75"/>
          <p:cNvSpPr/>
          <p:nvPr>
            <p:custDataLst>
              <p:tags r:id="rId37"/>
            </p:custDataLst>
          </p:nvPr>
        </p:nvSpPr>
        <p:spPr>
          <a:xfrm rot="5400000">
            <a:off x="-512572" y="4188280"/>
            <a:ext cx="2182812" cy="363918"/>
          </a:xfrm>
          <a:custGeom>
            <a:avLst/>
            <a:gdLst>
              <a:gd name="connsiteX0" fmla="*/ 0 w 1270000"/>
              <a:gd name="connsiteY0" fmla="*/ 0 h 3175000"/>
              <a:gd name="connsiteX1" fmla="*/ 1270000 w 1270000"/>
              <a:gd name="connsiteY1" fmla="*/ 0 h 3175000"/>
              <a:gd name="connsiteX2" fmla="*/ 1270000 w 1270000"/>
              <a:gd name="connsiteY2" fmla="*/ 3175000 h 3175000"/>
              <a:gd name="connsiteX3" fmla="*/ 0 w 1270000"/>
              <a:gd name="connsiteY3" fmla="*/ 3175000 h 3175000"/>
            </a:gdLst>
            <a:ahLst/>
            <a:cxnLst>
              <a:cxn ang="0">
                <a:pos x="connsiteX0" y="connsiteY0"/>
              </a:cxn>
              <a:cxn ang="0">
                <a:pos x="connsiteX1" y="connsiteY1"/>
              </a:cxn>
              <a:cxn ang="0">
                <a:pos x="connsiteX2" y="connsiteY2"/>
              </a:cxn>
              <a:cxn ang="0">
                <a:pos x="connsiteX3" y="connsiteY3"/>
              </a:cxn>
            </a:cxnLst>
            <a:rect l="l" t="t" r="r" b="b"/>
            <a:pathLst>
              <a:path w="1270000" h="3175000">
                <a:moveTo>
                  <a:pt x="0" y="0"/>
                </a:moveTo>
                <a:lnTo>
                  <a:pt x="1270000" y="0"/>
                </a:lnTo>
                <a:lnTo>
                  <a:pt x="1270000" y="3175000"/>
                </a:lnTo>
                <a:lnTo>
                  <a:pt x="0" y="3175000"/>
                </a:lnTo>
              </a:path>
            </a:pathLst>
          </a:custGeom>
          <a:ln w="12700">
            <a:solidFill>
              <a:schemeClr val="accent3"/>
            </a:solidFill>
          </a:ln>
        </p:spPr>
        <p:style>
          <a:lnRef idx="1">
            <a:schemeClr val="accent1"/>
          </a:lnRef>
          <a:fillRef idx="0">
            <a:schemeClr val="accent1"/>
          </a:fillRef>
          <a:effectRef idx="0">
            <a:schemeClr val="accent1"/>
          </a:effectRef>
          <a:fontRef idx="minor">
            <a:schemeClr val="tx1"/>
          </a:fontRef>
        </p:style>
        <p:txBody>
          <a:bodyPr vert="horz" wrap="square" lIns="0" tIns="89999" rIns="0" bIns="0" rtlCol="0" anchor="t" anchorCtr="0">
            <a:noAutofit/>
          </a:bodyPr>
          <a:lstStyle/>
          <a:p>
            <a:pPr fontAlgn="ctr">
              <a:lnSpc>
                <a:spcPct val="120000"/>
              </a:lnSpc>
            </a:pPr>
            <a:endParaRPr lang="en-US" sz="1300" b="1" dirty="0">
              <a:solidFill>
                <a:srgbClr val="000000"/>
              </a:solidFill>
            </a:endParaRPr>
          </a:p>
        </p:txBody>
      </p:sp>
      <p:cxnSp>
        <p:nvCxnSpPr>
          <p:cNvPr id="44" name="Gerade Verbindung 43"/>
          <p:cNvCxnSpPr/>
          <p:nvPr>
            <p:custDataLst>
              <p:tags r:id="rId38"/>
            </p:custDataLst>
          </p:nvPr>
        </p:nvCxnSpPr>
        <p:spPr>
          <a:xfrm>
            <a:off x="931342" y="2120299"/>
            <a:ext cx="234972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Line 52"/>
          <p:cNvSpPr>
            <a:spLocks noChangeShapeType="1"/>
          </p:cNvSpPr>
          <p:nvPr>
            <p:custDataLst>
              <p:tags r:id="rId39"/>
            </p:custDataLst>
          </p:nvPr>
        </p:nvSpPr>
        <p:spPr bwMode="auto">
          <a:xfrm>
            <a:off x="2056086" y="3113077"/>
            <a:ext cx="0" cy="180000"/>
          </a:xfrm>
          <a:prstGeom prst="line">
            <a:avLst/>
          </a:prstGeom>
          <a:noFill/>
          <a:ln w="12700">
            <a:solidFill>
              <a:schemeClr val="accent2"/>
            </a:solidFill>
            <a:round/>
            <a:headEnd/>
            <a:tailEnd type="triangle" w="med" len="med"/>
          </a:ln>
        </p:spPr>
        <p:txBody>
          <a:bodyPr wrap="none" anchor="ctr"/>
          <a:lstStyle/>
          <a:p>
            <a:pPr eaLnBrk="0" fontAlgn="base" hangingPunct="0">
              <a:lnSpc>
                <a:spcPct val="120000"/>
              </a:lnSpc>
              <a:spcBef>
                <a:spcPct val="0"/>
              </a:spcBef>
              <a:spcAft>
                <a:spcPct val="0"/>
              </a:spcAft>
              <a:defRPr/>
            </a:pPr>
            <a:endParaRPr kumimoji="1" lang="en-US" sz="1400" b="1" kern="0" dirty="0">
              <a:solidFill>
                <a:srgbClr val="FFFFFF"/>
              </a:solidFill>
            </a:endParaRPr>
          </a:p>
        </p:txBody>
      </p:sp>
      <p:sp>
        <p:nvSpPr>
          <p:cNvPr id="46" name="Line 56"/>
          <p:cNvSpPr>
            <a:spLocks noChangeShapeType="1"/>
          </p:cNvSpPr>
          <p:nvPr>
            <p:custDataLst>
              <p:tags r:id="rId40"/>
            </p:custDataLst>
          </p:nvPr>
        </p:nvSpPr>
        <p:spPr bwMode="auto">
          <a:xfrm>
            <a:off x="2056086" y="3571864"/>
            <a:ext cx="0" cy="180000"/>
          </a:xfrm>
          <a:prstGeom prst="line">
            <a:avLst/>
          </a:prstGeom>
          <a:noFill/>
          <a:ln w="12700">
            <a:solidFill>
              <a:schemeClr val="accent2"/>
            </a:solidFill>
            <a:round/>
            <a:headEnd/>
            <a:tailEnd type="triangle" w="med" len="med"/>
          </a:ln>
        </p:spPr>
        <p:txBody>
          <a:bodyPr wrap="none" anchor="ctr"/>
          <a:lstStyle/>
          <a:p>
            <a:pPr eaLnBrk="0" fontAlgn="base" hangingPunct="0">
              <a:lnSpc>
                <a:spcPct val="120000"/>
              </a:lnSpc>
              <a:spcBef>
                <a:spcPct val="0"/>
              </a:spcBef>
              <a:spcAft>
                <a:spcPct val="0"/>
              </a:spcAft>
              <a:defRPr/>
            </a:pPr>
            <a:endParaRPr kumimoji="1" lang="en-US" sz="1400" b="1" kern="0" dirty="0">
              <a:solidFill>
                <a:srgbClr val="FFFFFF"/>
              </a:solidFill>
            </a:endParaRPr>
          </a:p>
        </p:txBody>
      </p:sp>
      <p:sp>
        <p:nvSpPr>
          <p:cNvPr id="47" name="Line 60"/>
          <p:cNvSpPr>
            <a:spLocks noChangeShapeType="1"/>
          </p:cNvSpPr>
          <p:nvPr>
            <p:custDataLst>
              <p:tags r:id="rId41"/>
            </p:custDataLst>
          </p:nvPr>
        </p:nvSpPr>
        <p:spPr bwMode="auto">
          <a:xfrm>
            <a:off x="2056086" y="4029064"/>
            <a:ext cx="0" cy="180000"/>
          </a:xfrm>
          <a:prstGeom prst="line">
            <a:avLst/>
          </a:prstGeom>
          <a:noFill/>
          <a:ln w="12700">
            <a:solidFill>
              <a:schemeClr val="accent2"/>
            </a:solidFill>
            <a:round/>
            <a:headEnd/>
            <a:tailEnd type="triangle" w="med" len="med"/>
          </a:ln>
        </p:spPr>
        <p:txBody>
          <a:bodyPr wrap="none" anchor="ctr"/>
          <a:lstStyle/>
          <a:p>
            <a:pPr eaLnBrk="0" fontAlgn="base" hangingPunct="0">
              <a:lnSpc>
                <a:spcPct val="120000"/>
              </a:lnSpc>
              <a:spcBef>
                <a:spcPct val="0"/>
              </a:spcBef>
              <a:spcAft>
                <a:spcPct val="0"/>
              </a:spcAft>
              <a:defRPr/>
            </a:pPr>
            <a:endParaRPr kumimoji="1" lang="en-US" sz="1400" b="1" kern="0" dirty="0">
              <a:solidFill>
                <a:srgbClr val="FFFFFF"/>
              </a:solidFill>
            </a:endParaRPr>
          </a:p>
        </p:txBody>
      </p:sp>
      <p:sp>
        <p:nvSpPr>
          <p:cNvPr id="48" name="Line 64"/>
          <p:cNvSpPr>
            <a:spLocks noChangeShapeType="1"/>
          </p:cNvSpPr>
          <p:nvPr>
            <p:custDataLst>
              <p:tags r:id="rId42"/>
            </p:custDataLst>
          </p:nvPr>
        </p:nvSpPr>
        <p:spPr bwMode="auto">
          <a:xfrm>
            <a:off x="2056086" y="4486264"/>
            <a:ext cx="0" cy="180000"/>
          </a:xfrm>
          <a:prstGeom prst="line">
            <a:avLst/>
          </a:prstGeom>
          <a:noFill/>
          <a:ln w="12700">
            <a:solidFill>
              <a:schemeClr val="accent2"/>
            </a:solidFill>
            <a:round/>
            <a:headEnd/>
            <a:tailEnd type="triangle" w="med" len="med"/>
          </a:ln>
        </p:spPr>
        <p:txBody>
          <a:bodyPr wrap="none" anchor="ctr"/>
          <a:lstStyle/>
          <a:p>
            <a:pPr eaLnBrk="0" fontAlgn="base" hangingPunct="0">
              <a:lnSpc>
                <a:spcPct val="120000"/>
              </a:lnSpc>
              <a:spcBef>
                <a:spcPct val="0"/>
              </a:spcBef>
              <a:spcAft>
                <a:spcPct val="0"/>
              </a:spcAft>
              <a:defRPr/>
            </a:pPr>
            <a:endParaRPr kumimoji="1" lang="en-US" sz="1400" b="1" kern="0" dirty="0">
              <a:solidFill>
                <a:srgbClr val="FFFFFF"/>
              </a:solidFill>
            </a:endParaRPr>
          </a:p>
        </p:txBody>
      </p:sp>
      <p:sp>
        <p:nvSpPr>
          <p:cNvPr id="49" name="Line 68"/>
          <p:cNvSpPr>
            <a:spLocks noChangeShapeType="1"/>
          </p:cNvSpPr>
          <p:nvPr>
            <p:custDataLst>
              <p:tags r:id="rId43"/>
            </p:custDataLst>
          </p:nvPr>
        </p:nvSpPr>
        <p:spPr bwMode="auto">
          <a:xfrm>
            <a:off x="2056086" y="4943464"/>
            <a:ext cx="0" cy="180000"/>
          </a:xfrm>
          <a:prstGeom prst="line">
            <a:avLst/>
          </a:prstGeom>
          <a:noFill/>
          <a:ln w="12700">
            <a:solidFill>
              <a:schemeClr val="accent2"/>
            </a:solidFill>
            <a:round/>
            <a:headEnd/>
            <a:tailEnd type="triangle" w="med" len="med"/>
          </a:ln>
        </p:spPr>
        <p:txBody>
          <a:bodyPr wrap="none" anchor="ctr"/>
          <a:lstStyle/>
          <a:p>
            <a:pPr eaLnBrk="0" fontAlgn="base" hangingPunct="0">
              <a:lnSpc>
                <a:spcPct val="120000"/>
              </a:lnSpc>
              <a:spcBef>
                <a:spcPct val="0"/>
              </a:spcBef>
              <a:spcAft>
                <a:spcPct val="0"/>
              </a:spcAft>
              <a:defRPr/>
            </a:pPr>
            <a:endParaRPr kumimoji="1" lang="en-US" sz="1400" b="1" kern="0" dirty="0">
              <a:solidFill>
                <a:srgbClr val="FFFFFF"/>
              </a:solidFill>
            </a:endParaRPr>
          </a:p>
        </p:txBody>
      </p:sp>
      <p:sp>
        <p:nvSpPr>
          <p:cNvPr id="50" name="Line 72"/>
          <p:cNvSpPr>
            <a:spLocks noChangeShapeType="1"/>
          </p:cNvSpPr>
          <p:nvPr>
            <p:custDataLst>
              <p:tags r:id="rId44"/>
            </p:custDataLst>
          </p:nvPr>
        </p:nvSpPr>
        <p:spPr bwMode="auto">
          <a:xfrm>
            <a:off x="2056086" y="5400664"/>
            <a:ext cx="0" cy="180000"/>
          </a:xfrm>
          <a:prstGeom prst="line">
            <a:avLst/>
          </a:prstGeom>
          <a:noFill/>
          <a:ln w="12700">
            <a:solidFill>
              <a:schemeClr val="accent2"/>
            </a:solidFill>
            <a:round/>
            <a:headEnd/>
            <a:tailEnd type="triangle" w="med" len="med"/>
          </a:ln>
        </p:spPr>
        <p:txBody>
          <a:bodyPr wrap="none" anchor="ctr"/>
          <a:lstStyle/>
          <a:p>
            <a:pPr eaLnBrk="0" fontAlgn="base" hangingPunct="0">
              <a:lnSpc>
                <a:spcPct val="120000"/>
              </a:lnSpc>
              <a:spcBef>
                <a:spcPct val="0"/>
              </a:spcBef>
              <a:spcAft>
                <a:spcPct val="0"/>
              </a:spcAft>
              <a:defRPr/>
            </a:pPr>
            <a:endParaRPr kumimoji="1" lang="en-US" sz="1400" b="1" kern="0" dirty="0">
              <a:solidFill>
                <a:srgbClr val="FFFFFF"/>
              </a:solidFill>
            </a:endParaRPr>
          </a:p>
        </p:txBody>
      </p:sp>
      <p:sp>
        <p:nvSpPr>
          <p:cNvPr id="51" name="Line 89"/>
          <p:cNvSpPr>
            <a:spLocks noChangeShapeType="1"/>
          </p:cNvSpPr>
          <p:nvPr>
            <p:custDataLst>
              <p:tags r:id="rId45"/>
            </p:custDataLst>
          </p:nvPr>
        </p:nvSpPr>
        <p:spPr bwMode="auto">
          <a:xfrm>
            <a:off x="2054499" y="5931544"/>
            <a:ext cx="1587" cy="266700"/>
          </a:xfrm>
          <a:prstGeom prst="line">
            <a:avLst/>
          </a:prstGeom>
          <a:noFill/>
          <a:ln w="12700">
            <a:solidFill>
              <a:schemeClr val="accent2"/>
            </a:solidFill>
            <a:round/>
            <a:headEnd/>
            <a:tailEnd type="triangle" w="med" len="med"/>
          </a:ln>
        </p:spPr>
        <p:txBody>
          <a:bodyPr lIns="0" tIns="0" rIns="0" bIns="0"/>
          <a:lstStyle/>
          <a:p>
            <a:pPr eaLnBrk="0" fontAlgn="base" hangingPunct="0">
              <a:spcBef>
                <a:spcPct val="0"/>
              </a:spcBef>
              <a:spcAft>
                <a:spcPct val="0"/>
              </a:spcAft>
              <a:defRPr/>
            </a:pPr>
            <a:endParaRPr kumimoji="1" lang="en-US" sz="1400" b="1" kern="0" dirty="0">
              <a:solidFill>
                <a:srgbClr val="FFFFFF"/>
              </a:solidFill>
            </a:endParaRPr>
          </a:p>
        </p:txBody>
      </p:sp>
      <p:sp>
        <p:nvSpPr>
          <p:cNvPr id="52" name="Rechteck 51"/>
          <p:cNvSpPr/>
          <p:nvPr/>
        </p:nvSpPr>
        <p:spPr>
          <a:xfrm>
            <a:off x="3270177" y="4682831"/>
            <a:ext cx="5873823" cy="1692771"/>
          </a:xfrm>
          <a:prstGeom prst="rect">
            <a:avLst/>
          </a:prstGeom>
        </p:spPr>
        <p:txBody>
          <a:bodyPr wrap="square">
            <a:spAutoFit/>
          </a:bodyPr>
          <a:lstStyle/>
          <a:p>
            <a:pPr lvl="1"/>
            <a:r>
              <a:rPr lang="en-US" sz="2000" b="1" dirty="0" smtClean="0">
                <a:solidFill>
                  <a:schemeClr val="tx1"/>
                </a:solidFill>
              </a:rPr>
              <a:t>Proposition</a:t>
            </a:r>
          </a:p>
          <a:p>
            <a:pPr marL="742950" lvl="1" indent="-285750">
              <a:buFont typeface="Arial" panose="020B0604020202020204" pitchFamily="34" charset="0"/>
              <a:buChar char="•"/>
            </a:pPr>
            <a:r>
              <a:rPr lang="en-US" sz="2000" b="1" dirty="0" smtClean="0">
                <a:solidFill>
                  <a:schemeClr val="tx1"/>
                </a:solidFill>
              </a:rPr>
              <a:t>No new CM process </a:t>
            </a:r>
            <a:r>
              <a:rPr lang="en-US" sz="2000" dirty="0" smtClean="0">
                <a:solidFill>
                  <a:schemeClr val="tx1"/>
                </a:solidFill>
              </a:rPr>
              <a:t>as strategically questions are the same, </a:t>
            </a:r>
            <a:r>
              <a:rPr lang="en-US" sz="2000" b="1" dirty="0" smtClean="0">
                <a:solidFill>
                  <a:schemeClr val="tx1"/>
                </a:solidFill>
              </a:rPr>
              <a:t>but</a:t>
            </a:r>
            <a:r>
              <a:rPr lang="en-US" sz="2000" dirty="0" smtClean="0">
                <a:solidFill>
                  <a:schemeClr val="tx1"/>
                </a:solidFill>
              </a:rPr>
              <a:t>: at some process steps </a:t>
            </a:r>
            <a:r>
              <a:rPr lang="en-US" sz="2000" b="1" dirty="0" smtClean="0">
                <a:solidFill>
                  <a:schemeClr val="tx1"/>
                </a:solidFill>
              </a:rPr>
              <a:t>content needs to be enlarged </a:t>
            </a:r>
            <a:endParaRPr lang="en-US" sz="2000" b="1" dirty="0">
              <a:solidFill>
                <a:schemeClr val="tx1"/>
              </a:solidFill>
            </a:endParaRPr>
          </a:p>
        </p:txBody>
      </p:sp>
      <p:sp>
        <p:nvSpPr>
          <p:cNvPr id="53" name="Rechteck 52"/>
          <p:cNvSpPr/>
          <p:nvPr/>
        </p:nvSpPr>
        <p:spPr>
          <a:xfrm>
            <a:off x="820882" y="6199960"/>
            <a:ext cx="2472152" cy="338554"/>
          </a:xfrm>
          <a:prstGeom prst="rect">
            <a:avLst/>
          </a:prstGeom>
        </p:spPr>
        <p:txBody>
          <a:bodyPr wrap="none">
            <a:spAutoFit/>
          </a:bodyPr>
          <a:lstStyle/>
          <a:p>
            <a:pPr lvl="1"/>
            <a:r>
              <a:rPr lang="en-US" sz="1600" dirty="0" smtClean="0"/>
              <a:t>8 Step CM Process </a:t>
            </a:r>
            <a:endParaRPr lang="en-US" sz="1600" dirty="0"/>
          </a:p>
        </p:txBody>
      </p:sp>
      <p:sp>
        <p:nvSpPr>
          <p:cNvPr id="54" name="Rechteck 53"/>
          <p:cNvSpPr/>
          <p:nvPr/>
        </p:nvSpPr>
        <p:spPr>
          <a:xfrm>
            <a:off x="3313918" y="2191686"/>
            <a:ext cx="5873823" cy="1994392"/>
          </a:xfrm>
          <a:prstGeom prst="rect">
            <a:avLst/>
          </a:prstGeom>
        </p:spPr>
        <p:txBody>
          <a:bodyPr wrap="square">
            <a:spAutoFit/>
          </a:bodyPr>
          <a:lstStyle/>
          <a:p>
            <a:pPr lvl="1"/>
            <a:r>
              <a:rPr lang="en-US" sz="2000" b="1" dirty="0" smtClean="0">
                <a:solidFill>
                  <a:schemeClr val="tx1"/>
                </a:solidFill>
              </a:rPr>
              <a:t>CM is about</a:t>
            </a:r>
          </a:p>
          <a:p>
            <a:pPr marL="806450" lvl="0" indent="-285750" defTabSz="808038" fontAlgn="auto">
              <a:lnSpc>
                <a:spcPct val="120000"/>
              </a:lnSpc>
              <a:spcAft>
                <a:spcPts val="0"/>
              </a:spcAft>
              <a:buClr>
                <a:schemeClr val="tx2"/>
              </a:buClr>
              <a:buFont typeface="Arial" panose="020B0604020202020204" pitchFamily="34" charset="0"/>
              <a:buChar char="•"/>
              <a:defRPr/>
            </a:pPr>
            <a:r>
              <a:rPr lang="en-US" dirty="0" smtClean="0">
                <a:solidFill>
                  <a:schemeClr val="tx1"/>
                </a:solidFill>
              </a:rPr>
              <a:t>Adequate assortments …</a:t>
            </a:r>
          </a:p>
          <a:p>
            <a:pPr marL="234950" lvl="0" indent="-234950" fontAlgn="auto">
              <a:lnSpc>
                <a:spcPct val="120000"/>
              </a:lnSpc>
              <a:spcAft>
                <a:spcPts val="0"/>
              </a:spcAft>
              <a:buClr>
                <a:schemeClr val="tx2"/>
              </a:buClr>
              <a:defRPr/>
            </a:pPr>
            <a:r>
              <a:rPr lang="en-US" dirty="0" smtClean="0">
                <a:solidFill>
                  <a:schemeClr val="tx1"/>
                </a:solidFill>
              </a:rPr>
              <a:t>		… at the right time</a:t>
            </a:r>
          </a:p>
          <a:p>
            <a:pPr marL="234950" lvl="0" indent="-234950" fontAlgn="auto">
              <a:lnSpc>
                <a:spcPct val="120000"/>
              </a:lnSpc>
              <a:spcAft>
                <a:spcPts val="0"/>
              </a:spcAft>
              <a:buClr>
                <a:schemeClr val="tx2"/>
              </a:buClr>
              <a:defRPr/>
            </a:pPr>
            <a:r>
              <a:rPr lang="en-US" dirty="0" smtClean="0">
                <a:solidFill>
                  <a:schemeClr val="tx1"/>
                </a:solidFill>
              </a:rPr>
              <a:t>		… in the right amount</a:t>
            </a:r>
          </a:p>
          <a:p>
            <a:pPr marL="234950" lvl="0" indent="-234950" fontAlgn="auto">
              <a:lnSpc>
                <a:spcPct val="120000"/>
              </a:lnSpc>
              <a:spcAft>
                <a:spcPts val="0"/>
              </a:spcAft>
              <a:buClr>
                <a:schemeClr val="tx2"/>
              </a:buClr>
              <a:defRPr/>
            </a:pPr>
            <a:r>
              <a:rPr lang="en-US" dirty="0" smtClean="0">
                <a:solidFill>
                  <a:schemeClr val="tx1"/>
                </a:solidFill>
              </a:rPr>
              <a:t>		… at the right place</a:t>
            </a:r>
            <a:endParaRPr lang="en-US" sz="2000" b="1" dirty="0">
              <a:solidFill>
                <a:schemeClr val="tx1"/>
              </a:solidFill>
            </a:endParaRPr>
          </a:p>
        </p:txBody>
      </p:sp>
    </p:spTree>
    <p:extLst>
      <p:ext uri="{BB962C8B-B14F-4D97-AF65-F5344CB8AC3E}">
        <p14:creationId xmlns:p14="http://schemas.microsoft.com/office/powerpoint/2010/main" val="9154872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2184399" y="540200"/>
            <a:ext cx="6846711" cy="762000"/>
          </a:xfrm>
        </p:spPr>
        <p:txBody>
          <a:bodyPr anchor="t" anchorCtr="0"/>
          <a:lstStyle/>
          <a:p>
            <a:r>
              <a:rPr lang="en-US" dirty="0" smtClean="0"/>
              <a:t>Additional Content for </a:t>
            </a:r>
            <a:br>
              <a:rPr lang="en-US" dirty="0" smtClean="0"/>
            </a:br>
            <a:r>
              <a:rPr lang="en-US" dirty="0" smtClean="0"/>
              <a:t>Online/Cross-Channel CM Process</a:t>
            </a:r>
            <a:endParaRPr lang="en-US" dirty="0"/>
          </a:p>
        </p:txBody>
      </p:sp>
      <p:sp>
        <p:nvSpPr>
          <p:cNvPr id="5" name="Rectangle 37"/>
          <p:cNvSpPr>
            <a:spLocks noChangeArrowheads="1"/>
          </p:cNvSpPr>
          <p:nvPr>
            <p:custDataLst>
              <p:tags r:id="rId1"/>
            </p:custDataLst>
          </p:nvPr>
        </p:nvSpPr>
        <p:spPr bwMode="auto">
          <a:xfrm flipV="1">
            <a:off x="937691" y="4191644"/>
            <a:ext cx="2345115" cy="355600"/>
          </a:xfrm>
          <a:prstGeom prst="rect">
            <a:avLst/>
          </a:prstGeom>
          <a:gradFill flip="none" rotWithShape="1">
            <a:gsLst>
              <a:gs pos="20000">
                <a:srgbClr val="DADADA"/>
              </a:gs>
              <a:gs pos="80000">
                <a:schemeClr val="bg1"/>
              </a:gs>
            </a:gsLst>
            <a:lin ang="5400000" scaled="1"/>
            <a:tileRect/>
          </a:gradFill>
          <a:ln w="6350" cap="rnd">
            <a:noFill/>
            <a:miter lim="800000"/>
            <a:headEnd/>
            <a:tailEnd/>
          </a:ln>
        </p:spPr>
        <p:txBody>
          <a:bodyPr/>
          <a:lstStyle/>
          <a:p>
            <a:pPr eaLnBrk="0" fontAlgn="base" hangingPunct="0">
              <a:lnSpc>
                <a:spcPct val="120000"/>
              </a:lnSpc>
              <a:spcBef>
                <a:spcPct val="0"/>
              </a:spcBef>
              <a:spcAft>
                <a:spcPct val="0"/>
              </a:spcAft>
            </a:pPr>
            <a:endParaRPr kumimoji="1" lang="en-US" sz="1400" b="1" dirty="0">
              <a:solidFill>
                <a:srgbClr val="000000"/>
              </a:solidFill>
            </a:endParaRPr>
          </a:p>
        </p:txBody>
      </p:sp>
      <p:sp>
        <p:nvSpPr>
          <p:cNvPr id="6" name="Rectangle 38"/>
          <p:cNvSpPr>
            <a:spLocks noChangeArrowheads="1"/>
          </p:cNvSpPr>
          <p:nvPr>
            <p:custDataLst>
              <p:tags r:id="rId2"/>
            </p:custDataLst>
          </p:nvPr>
        </p:nvSpPr>
        <p:spPr bwMode="auto">
          <a:xfrm flipV="1">
            <a:off x="936105" y="2820044"/>
            <a:ext cx="2346701" cy="355600"/>
          </a:xfrm>
          <a:prstGeom prst="rect">
            <a:avLst/>
          </a:prstGeom>
          <a:gradFill flip="none" rotWithShape="1">
            <a:gsLst>
              <a:gs pos="20000">
                <a:srgbClr val="DADADA"/>
              </a:gs>
              <a:gs pos="80000">
                <a:schemeClr val="bg1"/>
              </a:gs>
            </a:gsLst>
            <a:lin ang="5400000" scaled="1"/>
            <a:tileRect/>
          </a:gradFill>
          <a:ln w="6350" cap="rnd">
            <a:noFill/>
            <a:miter lim="800000"/>
            <a:headEnd/>
            <a:tailEnd/>
          </a:ln>
        </p:spPr>
        <p:txBody>
          <a:bodyPr/>
          <a:lstStyle/>
          <a:p>
            <a:pPr eaLnBrk="0" fontAlgn="base" hangingPunct="0">
              <a:lnSpc>
                <a:spcPct val="120000"/>
              </a:lnSpc>
              <a:spcBef>
                <a:spcPct val="0"/>
              </a:spcBef>
              <a:spcAft>
                <a:spcPct val="0"/>
              </a:spcAft>
            </a:pPr>
            <a:endParaRPr kumimoji="1" lang="en-US" sz="1400" b="1" dirty="0">
              <a:solidFill>
                <a:srgbClr val="000000"/>
              </a:solidFill>
            </a:endParaRPr>
          </a:p>
        </p:txBody>
      </p:sp>
      <p:sp>
        <p:nvSpPr>
          <p:cNvPr id="7" name="Rectangle 39"/>
          <p:cNvSpPr>
            <a:spLocks noChangeArrowheads="1"/>
          </p:cNvSpPr>
          <p:nvPr>
            <p:custDataLst>
              <p:tags r:id="rId3"/>
            </p:custDataLst>
          </p:nvPr>
        </p:nvSpPr>
        <p:spPr bwMode="auto">
          <a:xfrm>
            <a:off x="1218513" y="2890121"/>
            <a:ext cx="2095405" cy="221599"/>
          </a:xfrm>
          <a:prstGeom prst="rect">
            <a:avLst/>
          </a:prstGeom>
          <a:noFill/>
          <a:ln w="9525">
            <a:noFill/>
            <a:miter lim="800000"/>
            <a:headEnd/>
            <a:tailEnd/>
          </a:ln>
        </p:spPr>
        <p:txBody>
          <a:bodyPr wrap="square" lIns="0" tIns="0" rIns="0" bIns="0">
            <a:spAutoFit/>
          </a:bodyPr>
          <a:lstStyle/>
          <a:p>
            <a:pPr eaLnBrk="0" fontAlgn="base" hangingPunct="0">
              <a:lnSpc>
                <a:spcPct val="120000"/>
              </a:lnSpc>
              <a:spcBef>
                <a:spcPct val="0"/>
              </a:spcBef>
              <a:spcAft>
                <a:spcPct val="0"/>
              </a:spcAft>
              <a:defRPr/>
            </a:pPr>
            <a:r>
              <a:rPr lang="en-US" altLang="en-GB" sz="1200" kern="0" dirty="0" smtClean="0">
                <a:solidFill>
                  <a:srgbClr val="091351"/>
                </a:solidFill>
              </a:rPr>
              <a:t>Category Definition</a:t>
            </a:r>
            <a:endParaRPr lang="en-US" altLang="en-GB" sz="1200" kern="0" dirty="0">
              <a:solidFill>
                <a:srgbClr val="091351"/>
              </a:solidFill>
            </a:endParaRPr>
          </a:p>
        </p:txBody>
      </p:sp>
      <p:sp>
        <p:nvSpPr>
          <p:cNvPr id="8" name="Rectangle 40"/>
          <p:cNvSpPr>
            <a:spLocks noChangeArrowheads="1"/>
          </p:cNvSpPr>
          <p:nvPr>
            <p:custDataLst>
              <p:tags r:id="rId4"/>
            </p:custDataLst>
          </p:nvPr>
        </p:nvSpPr>
        <p:spPr bwMode="auto">
          <a:xfrm flipV="1">
            <a:off x="936105" y="3277244"/>
            <a:ext cx="2346701" cy="355600"/>
          </a:xfrm>
          <a:prstGeom prst="rect">
            <a:avLst/>
          </a:prstGeom>
          <a:gradFill flip="none" rotWithShape="1">
            <a:gsLst>
              <a:gs pos="20000">
                <a:srgbClr val="DADADA"/>
              </a:gs>
              <a:gs pos="80000">
                <a:schemeClr val="bg1"/>
              </a:gs>
            </a:gsLst>
            <a:lin ang="5400000" scaled="1"/>
            <a:tileRect/>
          </a:gradFill>
          <a:ln w="6350" cap="rnd">
            <a:noFill/>
            <a:miter lim="800000"/>
            <a:headEnd/>
            <a:tailEnd/>
          </a:ln>
        </p:spPr>
        <p:txBody>
          <a:bodyPr/>
          <a:lstStyle/>
          <a:p>
            <a:pPr eaLnBrk="0" fontAlgn="base" hangingPunct="0">
              <a:lnSpc>
                <a:spcPct val="120000"/>
              </a:lnSpc>
              <a:spcBef>
                <a:spcPct val="0"/>
              </a:spcBef>
              <a:spcAft>
                <a:spcPct val="0"/>
              </a:spcAft>
            </a:pPr>
            <a:endParaRPr kumimoji="1" lang="en-US" sz="1400" b="1" dirty="0">
              <a:solidFill>
                <a:srgbClr val="000000"/>
              </a:solidFill>
            </a:endParaRPr>
          </a:p>
        </p:txBody>
      </p:sp>
      <p:sp>
        <p:nvSpPr>
          <p:cNvPr id="9" name="Rectangle 41"/>
          <p:cNvSpPr>
            <a:spLocks noChangeArrowheads="1"/>
          </p:cNvSpPr>
          <p:nvPr>
            <p:custDataLst>
              <p:tags r:id="rId5"/>
            </p:custDataLst>
          </p:nvPr>
        </p:nvSpPr>
        <p:spPr bwMode="auto">
          <a:xfrm rot="10800000" flipV="1">
            <a:off x="1218514" y="3352403"/>
            <a:ext cx="1935993" cy="221599"/>
          </a:xfrm>
          <a:prstGeom prst="rect">
            <a:avLst/>
          </a:prstGeom>
          <a:noFill/>
          <a:ln w="9525">
            <a:noFill/>
            <a:miter lim="800000"/>
            <a:headEnd/>
            <a:tailEnd/>
          </a:ln>
        </p:spPr>
        <p:txBody>
          <a:bodyPr wrap="square" lIns="0" tIns="0" rIns="0" bIns="0">
            <a:spAutoFit/>
          </a:bodyPr>
          <a:lstStyle/>
          <a:p>
            <a:pPr eaLnBrk="0" fontAlgn="base" hangingPunct="0">
              <a:lnSpc>
                <a:spcPct val="120000"/>
              </a:lnSpc>
              <a:spcBef>
                <a:spcPct val="0"/>
              </a:spcBef>
              <a:spcAft>
                <a:spcPct val="0"/>
              </a:spcAft>
              <a:defRPr/>
            </a:pPr>
            <a:r>
              <a:rPr lang="en-US" altLang="en-GB" sz="1200" kern="0" dirty="0" smtClean="0">
                <a:solidFill>
                  <a:srgbClr val="091351"/>
                </a:solidFill>
              </a:rPr>
              <a:t>Category Role</a:t>
            </a:r>
            <a:endParaRPr lang="en-US" altLang="en-GB" sz="1200" kern="0" dirty="0">
              <a:solidFill>
                <a:srgbClr val="091351"/>
              </a:solidFill>
            </a:endParaRPr>
          </a:p>
        </p:txBody>
      </p:sp>
      <p:sp>
        <p:nvSpPr>
          <p:cNvPr id="10" name="Rectangle 42"/>
          <p:cNvSpPr>
            <a:spLocks noChangeArrowheads="1"/>
          </p:cNvSpPr>
          <p:nvPr>
            <p:custDataLst>
              <p:tags r:id="rId6"/>
            </p:custDataLst>
          </p:nvPr>
        </p:nvSpPr>
        <p:spPr bwMode="auto">
          <a:xfrm flipV="1">
            <a:off x="936105" y="3734444"/>
            <a:ext cx="2346701" cy="355600"/>
          </a:xfrm>
          <a:prstGeom prst="rect">
            <a:avLst/>
          </a:prstGeom>
          <a:gradFill flip="none" rotWithShape="1">
            <a:gsLst>
              <a:gs pos="20000">
                <a:srgbClr val="DADADA"/>
              </a:gs>
              <a:gs pos="80000">
                <a:schemeClr val="bg1"/>
              </a:gs>
            </a:gsLst>
            <a:lin ang="5400000" scaled="1"/>
            <a:tileRect/>
          </a:gradFill>
          <a:ln w="6350" cap="rnd">
            <a:noFill/>
            <a:miter lim="800000"/>
            <a:headEnd/>
            <a:tailEnd/>
          </a:ln>
        </p:spPr>
        <p:txBody>
          <a:bodyPr/>
          <a:lstStyle/>
          <a:p>
            <a:pPr eaLnBrk="0" fontAlgn="base" hangingPunct="0">
              <a:lnSpc>
                <a:spcPct val="120000"/>
              </a:lnSpc>
              <a:spcBef>
                <a:spcPct val="0"/>
              </a:spcBef>
              <a:spcAft>
                <a:spcPct val="0"/>
              </a:spcAft>
            </a:pPr>
            <a:endParaRPr kumimoji="1" lang="en-US" sz="1400" b="1" dirty="0">
              <a:solidFill>
                <a:srgbClr val="000000"/>
              </a:solidFill>
            </a:endParaRPr>
          </a:p>
        </p:txBody>
      </p:sp>
      <p:sp>
        <p:nvSpPr>
          <p:cNvPr id="11" name="Rectangle 43"/>
          <p:cNvSpPr>
            <a:spLocks noChangeArrowheads="1"/>
          </p:cNvSpPr>
          <p:nvPr>
            <p:custDataLst>
              <p:tags r:id="rId7"/>
            </p:custDataLst>
          </p:nvPr>
        </p:nvSpPr>
        <p:spPr bwMode="auto">
          <a:xfrm>
            <a:off x="1218513" y="4261721"/>
            <a:ext cx="1905263" cy="221599"/>
          </a:xfrm>
          <a:prstGeom prst="rect">
            <a:avLst/>
          </a:prstGeom>
          <a:noFill/>
          <a:ln w="9525">
            <a:noFill/>
            <a:miter lim="800000"/>
            <a:headEnd/>
            <a:tailEnd/>
          </a:ln>
        </p:spPr>
        <p:txBody>
          <a:bodyPr wrap="square" lIns="0" tIns="0" rIns="0" bIns="0">
            <a:spAutoFit/>
          </a:bodyPr>
          <a:lstStyle/>
          <a:p>
            <a:pPr eaLnBrk="0" fontAlgn="base" hangingPunct="0">
              <a:lnSpc>
                <a:spcPct val="120000"/>
              </a:lnSpc>
              <a:spcBef>
                <a:spcPct val="0"/>
              </a:spcBef>
              <a:spcAft>
                <a:spcPct val="0"/>
              </a:spcAft>
              <a:defRPr/>
            </a:pPr>
            <a:r>
              <a:rPr lang="en-US" altLang="en-GB" sz="1200" kern="0" dirty="0" smtClean="0">
                <a:solidFill>
                  <a:srgbClr val="091351"/>
                </a:solidFill>
              </a:rPr>
              <a:t>Category Goals</a:t>
            </a:r>
            <a:endParaRPr lang="en-US" altLang="en-GB" sz="1200" kern="0" dirty="0">
              <a:solidFill>
                <a:srgbClr val="091351"/>
              </a:solidFill>
            </a:endParaRPr>
          </a:p>
        </p:txBody>
      </p:sp>
      <p:sp>
        <p:nvSpPr>
          <p:cNvPr id="12" name="Rectangle 44"/>
          <p:cNvSpPr>
            <a:spLocks noChangeArrowheads="1"/>
          </p:cNvSpPr>
          <p:nvPr>
            <p:custDataLst>
              <p:tags r:id="rId8"/>
            </p:custDataLst>
          </p:nvPr>
        </p:nvSpPr>
        <p:spPr bwMode="auto">
          <a:xfrm flipV="1">
            <a:off x="936105" y="4648844"/>
            <a:ext cx="2346701" cy="355600"/>
          </a:xfrm>
          <a:prstGeom prst="rect">
            <a:avLst/>
          </a:prstGeom>
          <a:gradFill flip="none" rotWithShape="1">
            <a:gsLst>
              <a:gs pos="20000">
                <a:srgbClr val="DADADA"/>
              </a:gs>
              <a:gs pos="80000">
                <a:schemeClr val="bg1"/>
              </a:gs>
            </a:gsLst>
            <a:lin ang="5400000" scaled="1"/>
            <a:tileRect/>
          </a:gradFill>
          <a:ln w="6350" cap="rnd">
            <a:noFill/>
            <a:miter lim="800000"/>
            <a:headEnd/>
            <a:tailEnd/>
          </a:ln>
        </p:spPr>
        <p:txBody>
          <a:bodyPr/>
          <a:lstStyle/>
          <a:p>
            <a:pPr eaLnBrk="0" fontAlgn="base" hangingPunct="0">
              <a:lnSpc>
                <a:spcPct val="120000"/>
              </a:lnSpc>
              <a:spcBef>
                <a:spcPct val="0"/>
              </a:spcBef>
              <a:spcAft>
                <a:spcPct val="0"/>
              </a:spcAft>
            </a:pPr>
            <a:endParaRPr kumimoji="1" lang="en-US" sz="1400" b="1" dirty="0">
              <a:solidFill>
                <a:srgbClr val="000000"/>
              </a:solidFill>
            </a:endParaRPr>
          </a:p>
        </p:txBody>
      </p:sp>
      <p:sp>
        <p:nvSpPr>
          <p:cNvPr id="13" name="Rectangle 45"/>
          <p:cNvSpPr>
            <a:spLocks noChangeArrowheads="1"/>
          </p:cNvSpPr>
          <p:nvPr>
            <p:custDataLst>
              <p:tags r:id="rId9"/>
            </p:custDataLst>
          </p:nvPr>
        </p:nvSpPr>
        <p:spPr bwMode="auto">
          <a:xfrm>
            <a:off x="1218513" y="4718921"/>
            <a:ext cx="2051231" cy="221599"/>
          </a:xfrm>
          <a:prstGeom prst="rect">
            <a:avLst/>
          </a:prstGeom>
          <a:noFill/>
          <a:ln w="9525">
            <a:noFill/>
            <a:miter lim="800000"/>
            <a:headEnd/>
            <a:tailEnd/>
          </a:ln>
        </p:spPr>
        <p:txBody>
          <a:bodyPr wrap="square" lIns="0" tIns="0" rIns="0" bIns="0">
            <a:spAutoFit/>
          </a:bodyPr>
          <a:lstStyle/>
          <a:p>
            <a:pPr eaLnBrk="0" fontAlgn="base" hangingPunct="0">
              <a:lnSpc>
                <a:spcPct val="120000"/>
              </a:lnSpc>
              <a:spcBef>
                <a:spcPct val="0"/>
              </a:spcBef>
              <a:spcAft>
                <a:spcPct val="0"/>
              </a:spcAft>
              <a:defRPr/>
            </a:pPr>
            <a:r>
              <a:rPr lang="en-US" altLang="en-GB" sz="1200" kern="0" dirty="0" smtClean="0">
                <a:solidFill>
                  <a:srgbClr val="091351"/>
                </a:solidFill>
              </a:rPr>
              <a:t>Category Strategies</a:t>
            </a:r>
            <a:endParaRPr lang="en-US" altLang="en-GB" sz="1200" kern="0" dirty="0">
              <a:solidFill>
                <a:srgbClr val="091351"/>
              </a:solidFill>
            </a:endParaRPr>
          </a:p>
        </p:txBody>
      </p:sp>
      <p:sp>
        <p:nvSpPr>
          <p:cNvPr id="14" name="Rectangle 46"/>
          <p:cNvSpPr>
            <a:spLocks noChangeArrowheads="1"/>
          </p:cNvSpPr>
          <p:nvPr>
            <p:custDataLst>
              <p:tags r:id="rId10"/>
            </p:custDataLst>
          </p:nvPr>
        </p:nvSpPr>
        <p:spPr bwMode="auto">
          <a:xfrm flipV="1">
            <a:off x="936105" y="5106044"/>
            <a:ext cx="2346701" cy="355600"/>
          </a:xfrm>
          <a:prstGeom prst="rect">
            <a:avLst/>
          </a:prstGeom>
          <a:gradFill flip="none" rotWithShape="1">
            <a:gsLst>
              <a:gs pos="20000">
                <a:srgbClr val="DADADA"/>
              </a:gs>
              <a:gs pos="80000">
                <a:schemeClr val="bg1"/>
              </a:gs>
            </a:gsLst>
            <a:lin ang="5400000" scaled="1"/>
            <a:tileRect/>
          </a:gradFill>
          <a:ln w="6350" cap="rnd">
            <a:noFill/>
            <a:miter lim="800000"/>
            <a:headEnd/>
            <a:tailEnd/>
          </a:ln>
        </p:spPr>
        <p:txBody>
          <a:bodyPr/>
          <a:lstStyle/>
          <a:p>
            <a:pPr eaLnBrk="0" fontAlgn="base" hangingPunct="0">
              <a:lnSpc>
                <a:spcPct val="120000"/>
              </a:lnSpc>
              <a:spcBef>
                <a:spcPct val="0"/>
              </a:spcBef>
              <a:spcAft>
                <a:spcPct val="0"/>
              </a:spcAft>
            </a:pPr>
            <a:endParaRPr kumimoji="1" lang="en-US" sz="1400" b="1" dirty="0">
              <a:solidFill>
                <a:srgbClr val="000000"/>
              </a:solidFill>
            </a:endParaRPr>
          </a:p>
        </p:txBody>
      </p:sp>
      <p:sp>
        <p:nvSpPr>
          <p:cNvPr id="15" name="Rectangle 47"/>
          <p:cNvSpPr>
            <a:spLocks noChangeArrowheads="1"/>
          </p:cNvSpPr>
          <p:nvPr>
            <p:custDataLst>
              <p:tags r:id="rId11"/>
            </p:custDataLst>
          </p:nvPr>
        </p:nvSpPr>
        <p:spPr bwMode="auto">
          <a:xfrm>
            <a:off x="1218513" y="5194943"/>
            <a:ext cx="1985929" cy="221599"/>
          </a:xfrm>
          <a:prstGeom prst="rect">
            <a:avLst/>
          </a:prstGeom>
          <a:noFill/>
          <a:ln w="9525">
            <a:noFill/>
            <a:miter lim="800000"/>
            <a:headEnd/>
            <a:tailEnd/>
          </a:ln>
        </p:spPr>
        <p:txBody>
          <a:bodyPr wrap="square" lIns="0" tIns="0" rIns="0" bIns="0">
            <a:spAutoFit/>
          </a:bodyPr>
          <a:lstStyle/>
          <a:p>
            <a:pPr eaLnBrk="0" fontAlgn="base" hangingPunct="0">
              <a:lnSpc>
                <a:spcPct val="120000"/>
              </a:lnSpc>
              <a:spcBef>
                <a:spcPct val="0"/>
              </a:spcBef>
              <a:spcAft>
                <a:spcPct val="0"/>
              </a:spcAft>
              <a:defRPr/>
            </a:pPr>
            <a:r>
              <a:rPr lang="en-US" altLang="en-GB" sz="1200" kern="0" dirty="0" smtClean="0">
                <a:solidFill>
                  <a:srgbClr val="091351"/>
                </a:solidFill>
              </a:rPr>
              <a:t>Category Tactics</a:t>
            </a:r>
            <a:endParaRPr lang="en-US" altLang="en-GB" sz="1200" kern="0" dirty="0">
              <a:solidFill>
                <a:srgbClr val="091351"/>
              </a:solidFill>
            </a:endParaRPr>
          </a:p>
        </p:txBody>
      </p:sp>
      <p:sp>
        <p:nvSpPr>
          <p:cNvPr id="16" name="Rectangle 48"/>
          <p:cNvSpPr>
            <a:spLocks noChangeArrowheads="1"/>
          </p:cNvSpPr>
          <p:nvPr>
            <p:custDataLst>
              <p:tags r:id="rId12"/>
            </p:custDataLst>
          </p:nvPr>
        </p:nvSpPr>
        <p:spPr bwMode="auto">
          <a:xfrm flipV="1">
            <a:off x="936105" y="5575944"/>
            <a:ext cx="2346701" cy="355600"/>
          </a:xfrm>
          <a:prstGeom prst="rect">
            <a:avLst/>
          </a:prstGeom>
          <a:gradFill flip="none" rotWithShape="1">
            <a:gsLst>
              <a:gs pos="20000">
                <a:srgbClr val="DADADA"/>
              </a:gs>
              <a:gs pos="80000">
                <a:schemeClr val="bg1"/>
              </a:gs>
            </a:gsLst>
            <a:lin ang="5400000" scaled="1"/>
            <a:tileRect/>
          </a:gradFill>
          <a:ln w="6350" cap="rnd">
            <a:noFill/>
            <a:miter lim="800000"/>
            <a:headEnd/>
            <a:tailEnd/>
          </a:ln>
        </p:spPr>
        <p:txBody>
          <a:bodyPr/>
          <a:lstStyle/>
          <a:p>
            <a:pPr eaLnBrk="0" fontAlgn="base" hangingPunct="0">
              <a:lnSpc>
                <a:spcPct val="120000"/>
              </a:lnSpc>
              <a:spcBef>
                <a:spcPct val="0"/>
              </a:spcBef>
              <a:spcAft>
                <a:spcPct val="0"/>
              </a:spcAft>
            </a:pPr>
            <a:endParaRPr kumimoji="1" lang="en-US" sz="1400" b="1" dirty="0">
              <a:solidFill>
                <a:srgbClr val="000000"/>
              </a:solidFill>
            </a:endParaRPr>
          </a:p>
        </p:txBody>
      </p:sp>
      <p:sp>
        <p:nvSpPr>
          <p:cNvPr id="17" name="Rectangle 49"/>
          <p:cNvSpPr>
            <a:spLocks noChangeArrowheads="1"/>
          </p:cNvSpPr>
          <p:nvPr>
            <p:custDataLst>
              <p:tags r:id="rId13"/>
            </p:custDataLst>
          </p:nvPr>
        </p:nvSpPr>
        <p:spPr bwMode="auto">
          <a:xfrm>
            <a:off x="1218514" y="5652144"/>
            <a:ext cx="2030106" cy="221599"/>
          </a:xfrm>
          <a:prstGeom prst="rect">
            <a:avLst/>
          </a:prstGeom>
          <a:noFill/>
          <a:ln w="9525">
            <a:noFill/>
            <a:miter lim="800000"/>
            <a:headEnd/>
            <a:tailEnd/>
          </a:ln>
        </p:spPr>
        <p:txBody>
          <a:bodyPr wrap="square" lIns="0" tIns="0" rIns="0" bIns="0">
            <a:spAutoFit/>
          </a:bodyPr>
          <a:lstStyle/>
          <a:p>
            <a:pPr eaLnBrk="0" fontAlgn="base" hangingPunct="0">
              <a:lnSpc>
                <a:spcPct val="120000"/>
              </a:lnSpc>
              <a:spcBef>
                <a:spcPct val="0"/>
              </a:spcBef>
              <a:spcAft>
                <a:spcPct val="0"/>
              </a:spcAft>
              <a:defRPr/>
            </a:pPr>
            <a:r>
              <a:rPr lang="en-US" altLang="en-GB" sz="1200" kern="0" dirty="0" smtClean="0">
                <a:solidFill>
                  <a:srgbClr val="091351"/>
                </a:solidFill>
              </a:rPr>
              <a:t>Category Implementation</a:t>
            </a:r>
            <a:endParaRPr lang="en-US" altLang="en-GB" sz="1200" kern="0" dirty="0">
              <a:solidFill>
                <a:srgbClr val="091351"/>
              </a:solidFill>
            </a:endParaRPr>
          </a:p>
        </p:txBody>
      </p:sp>
      <p:sp>
        <p:nvSpPr>
          <p:cNvPr id="18" name="Line 74"/>
          <p:cNvSpPr>
            <a:spLocks noChangeShapeType="1"/>
          </p:cNvSpPr>
          <p:nvPr>
            <p:custDataLst>
              <p:tags r:id="rId14"/>
            </p:custDataLst>
          </p:nvPr>
        </p:nvSpPr>
        <p:spPr bwMode="auto">
          <a:xfrm flipH="1" flipV="1">
            <a:off x="582199" y="2618432"/>
            <a:ext cx="1588" cy="742950"/>
          </a:xfrm>
          <a:prstGeom prst="line">
            <a:avLst/>
          </a:prstGeom>
          <a:noFill/>
          <a:ln w="12700">
            <a:solidFill>
              <a:schemeClr val="accent2"/>
            </a:solidFill>
            <a:round/>
            <a:headEnd/>
            <a:tailEnd/>
          </a:ln>
        </p:spPr>
        <p:txBody>
          <a:bodyPr wrap="none" anchor="ctr"/>
          <a:lstStyle/>
          <a:p>
            <a:pPr eaLnBrk="0" fontAlgn="base" hangingPunct="0">
              <a:lnSpc>
                <a:spcPct val="120000"/>
              </a:lnSpc>
              <a:spcBef>
                <a:spcPct val="0"/>
              </a:spcBef>
              <a:spcAft>
                <a:spcPct val="0"/>
              </a:spcAft>
              <a:defRPr/>
            </a:pPr>
            <a:endParaRPr kumimoji="1" lang="en-US" sz="1400" b="1" kern="0" dirty="0">
              <a:solidFill>
                <a:srgbClr val="000000"/>
              </a:solidFill>
            </a:endParaRPr>
          </a:p>
        </p:txBody>
      </p:sp>
      <p:grpSp>
        <p:nvGrpSpPr>
          <p:cNvPr id="19" name="Group 75"/>
          <p:cNvGrpSpPr>
            <a:grpSpLocks/>
          </p:cNvGrpSpPr>
          <p:nvPr>
            <p:custDataLst>
              <p:tags r:id="rId15"/>
            </p:custDataLst>
          </p:nvPr>
        </p:nvGrpSpPr>
        <p:grpSpPr bwMode="auto">
          <a:xfrm>
            <a:off x="583786" y="2616844"/>
            <a:ext cx="1458805" cy="203200"/>
            <a:chOff x="594" y="1552"/>
            <a:chExt cx="1202" cy="101"/>
          </a:xfrm>
        </p:grpSpPr>
        <p:sp>
          <p:nvSpPr>
            <p:cNvPr id="20" name="Line 76"/>
            <p:cNvSpPr>
              <a:spLocks noChangeShapeType="1"/>
            </p:cNvSpPr>
            <p:nvPr/>
          </p:nvSpPr>
          <p:spPr bwMode="auto">
            <a:xfrm>
              <a:off x="1796" y="1552"/>
              <a:ext cx="0" cy="101"/>
            </a:xfrm>
            <a:prstGeom prst="line">
              <a:avLst/>
            </a:prstGeom>
            <a:noFill/>
            <a:ln w="12700">
              <a:solidFill>
                <a:schemeClr val="accent2"/>
              </a:solidFill>
              <a:round/>
              <a:headEnd/>
              <a:tailEnd type="triangle" w="med" len="med"/>
            </a:ln>
          </p:spPr>
          <p:txBody>
            <a:bodyPr wrap="none" anchor="ctr"/>
            <a:lstStyle/>
            <a:p>
              <a:pPr eaLnBrk="0" fontAlgn="base" hangingPunct="0">
                <a:lnSpc>
                  <a:spcPct val="120000"/>
                </a:lnSpc>
                <a:spcBef>
                  <a:spcPct val="0"/>
                </a:spcBef>
                <a:spcAft>
                  <a:spcPct val="0"/>
                </a:spcAft>
                <a:defRPr/>
              </a:pPr>
              <a:endParaRPr kumimoji="1" lang="en-US" sz="1400" b="1" kern="0" dirty="0">
                <a:solidFill>
                  <a:srgbClr val="000000"/>
                </a:solidFill>
              </a:endParaRPr>
            </a:p>
          </p:txBody>
        </p:sp>
        <p:sp>
          <p:nvSpPr>
            <p:cNvPr id="21" name="Line 77"/>
            <p:cNvSpPr>
              <a:spLocks noChangeShapeType="1"/>
            </p:cNvSpPr>
            <p:nvPr/>
          </p:nvSpPr>
          <p:spPr bwMode="auto">
            <a:xfrm rot="10800000" flipH="1">
              <a:off x="594" y="1552"/>
              <a:ext cx="1199" cy="0"/>
            </a:xfrm>
            <a:prstGeom prst="line">
              <a:avLst/>
            </a:prstGeom>
            <a:noFill/>
            <a:ln w="12700">
              <a:solidFill>
                <a:schemeClr val="accent2"/>
              </a:solidFill>
              <a:round/>
              <a:headEnd/>
              <a:tailEnd/>
            </a:ln>
          </p:spPr>
          <p:txBody>
            <a:bodyPr wrap="none" anchor="ctr"/>
            <a:lstStyle/>
            <a:p>
              <a:pPr eaLnBrk="0" fontAlgn="base" hangingPunct="0">
                <a:lnSpc>
                  <a:spcPct val="120000"/>
                </a:lnSpc>
                <a:spcBef>
                  <a:spcPct val="0"/>
                </a:spcBef>
                <a:spcAft>
                  <a:spcPct val="0"/>
                </a:spcAft>
                <a:defRPr/>
              </a:pPr>
              <a:endParaRPr kumimoji="1" lang="en-US" sz="1400" b="1" kern="0" dirty="0">
                <a:solidFill>
                  <a:srgbClr val="000000"/>
                </a:solidFill>
              </a:endParaRPr>
            </a:p>
          </p:txBody>
        </p:sp>
      </p:grpSp>
      <p:sp>
        <p:nvSpPr>
          <p:cNvPr id="22" name="Rectangle 78"/>
          <p:cNvSpPr>
            <a:spLocks noChangeArrowheads="1"/>
          </p:cNvSpPr>
          <p:nvPr>
            <p:custDataLst>
              <p:tags r:id="rId16"/>
            </p:custDataLst>
          </p:nvPr>
        </p:nvSpPr>
        <p:spPr bwMode="auto">
          <a:xfrm rot="10800000" flipV="1">
            <a:off x="1218514" y="3809603"/>
            <a:ext cx="2030105" cy="221599"/>
          </a:xfrm>
          <a:prstGeom prst="rect">
            <a:avLst/>
          </a:prstGeom>
          <a:noFill/>
          <a:ln w="9525">
            <a:noFill/>
            <a:miter lim="800000"/>
            <a:headEnd/>
            <a:tailEnd/>
          </a:ln>
        </p:spPr>
        <p:txBody>
          <a:bodyPr wrap="square" lIns="0" tIns="0" rIns="0" bIns="0">
            <a:spAutoFit/>
          </a:bodyPr>
          <a:lstStyle/>
          <a:p>
            <a:pPr eaLnBrk="0" fontAlgn="base" hangingPunct="0">
              <a:lnSpc>
                <a:spcPct val="120000"/>
              </a:lnSpc>
              <a:spcBef>
                <a:spcPct val="0"/>
              </a:spcBef>
              <a:spcAft>
                <a:spcPct val="0"/>
              </a:spcAft>
              <a:defRPr/>
            </a:pPr>
            <a:r>
              <a:rPr lang="en-US" altLang="en-GB" sz="1200" kern="0" dirty="0" smtClean="0">
                <a:solidFill>
                  <a:srgbClr val="091351"/>
                </a:solidFill>
              </a:rPr>
              <a:t>Category Assessment</a:t>
            </a:r>
            <a:endParaRPr lang="en-US" altLang="en-GB" sz="1200" kern="0" dirty="0">
              <a:solidFill>
                <a:srgbClr val="091351"/>
              </a:solidFill>
            </a:endParaRPr>
          </a:p>
        </p:txBody>
      </p:sp>
      <p:sp>
        <p:nvSpPr>
          <p:cNvPr id="23" name="Rectangle 79"/>
          <p:cNvSpPr>
            <a:spLocks noChangeArrowheads="1"/>
          </p:cNvSpPr>
          <p:nvPr>
            <p:custDataLst>
              <p:tags r:id="rId17"/>
            </p:custDataLst>
          </p:nvPr>
        </p:nvSpPr>
        <p:spPr bwMode="auto">
          <a:xfrm>
            <a:off x="991667" y="2770593"/>
            <a:ext cx="182562" cy="182562"/>
          </a:xfrm>
          <a:prstGeom prst="rect">
            <a:avLst/>
          </a:prstGeom>
          <a:noFill/>
          <a:ln w="22225">
            <a:noFill/>
            <a:miter lim="800000"/>
            <a:headEnd/>
            <a:tailEnd/>
          </a:ln>
          <a:effectLst/>
        </p:spPr>
        <p:txBody>
          <a:bodyPr wrap="none" lIns="0" tIns="0" rIns="0" bIns="0" anchor="ctr"/>
          <a:lstStyle/>
          <a:p>
            <a:pPr algn="ctr" fontAlgn="base">
              <a:lnSpc>
                <a:spcPct val="120000"/>
              </a:lnSpc>
              <a:spcBef>
                <a:spcPct val="0"/>
              </a:spcBef>
              <a:spcAft>
                <a:spcPct val="0"/>
              </a:spcAft>
              <a:defRPr/>
            </a:pPr>
            <a:r>
              <a:rPr kumimoji="1" lang="en-US" sz="1400" b="1" kern="0" dirty="0" smtClean="0">
                <a:solidFill>
                  <a:srgbClr val="F26334"/>
                </a:solidFill>
              </a:rPr>
              <a:t>1</a:t>
            </a:r>
            <a:endParaRPr kumimoji="1" lang="en-US" sz="1400" b="1" kern="0" dirty="0">
              <a:solidFill>
                <a:srgbClr val="F26334"/>
              </a:solidFill>
            </a:endParaRPr>
          </a:p>
        </p:txBody>
      </p:sp>
      <p:sp>
        <p:nvSpPr>
          <p:cNvPr id="24" name="Rectangle 81"/>
          <p:cNvSpPr>
            <a:spLocks noChangeArrowheads="1"/>
          </p:cNvSpPr>
          <p:nvPr>
            <p:custDataLst>
              <p:tags r:id="rId18"/>
            </p:custDataLst>
          </p:nvPr>
        </p:nvSpPr>
        <p:spPr bwMode="auto">
          <a:xfrm>
            <a:off x="991667" y="3684993"/>
            <a:ext cx="182562" cy="182562"/>
          </a:xfrm>
          <a:prstGeom prst="rect">
            <a:avLst/>
          </a:prstGeom>
          <a:noFill/>
          <a:ln w="22225">
            <a:noFill/>
            <a:miter lim="800000"/>
            <a:headEnd/>
            <a:tailEnd/>
          </a:ln>
          <a:effectLst/>
        </p:spPr>
        <p:txBody>
          <a:bodyPr wrap="none" lIns="0" tIns="0" rIns="0" bIns="0" anchor="ctr"/>
          <a:lstStyle/>
          <a:p>
            <a:pPr algn="ctr" fontAlgn="base">
              <a:lnSpc>
                <a:spcPct val="120000"/>
              </a:lnSpc>
              <a:spcBef>
                <a:spcPct val="0"/>
              </a:spcBef>
              <a:spcAft>
                <a:spcPct val="0"/>
              </a:spcAft>
              <a:defRPr/>
            </a:pPr>
            <a:r>
              <a:rPr kumimoji="1" lang="en-US" sz="1400" b="1" kern="0" dirty="0" smtClean="0">
                <a:solidFill>
                  <a:srgbClr val="F26334"/>
                </a:solidFill>
              </a:rPr>
              <a:t>3</a:t>
            </a:r>
            <a:endParaRPr kumimoji="1" lang="en-US" sz="1400" b="1" kern="0" dirty="0">
              <a:solidFill>
                <a:srgbClr val="F26334"/>
              </a:solidFill>
            </a:endParaRPr>
          </a:p>
        </p:txBody>
      </p:sp>
      <p:sp>
        <p:nvSpPr>
          <p:cNvPr id="25" name="Rectangle 82"/>
          <p:cNvSpPr>
            <a:spLocks noChangeArrowheads="1"/>
          </p:cNvSpPr>
          <p:nvPr>
            <p:custDataLst>
              <p:tags r:id="rId19"/>
            </p:custDataLst>
          </p:nvPr>
        </p:nvSpPr>
        <p:spPr bwMode="auto">
          <a:xfrm>
            <a:off x="991667" y="4142193"/>
            <a:ext cx="182562" cy="182562"/>
          </a:xfrm>
          <a:prstGeom prst="rect">
            <a:avLst/>
          </a:prstGeom>
          <a:noFill/>
          <a:ln w="22225">
            <a:noFill/>
            <a:miter lim="800000"/>
            <a:headEnd/>
            <a:tailEnd/>
          </a:ln>
          <a:effectLst/>
        </p:spPr>
        <p:txBody>
          <a:bodyPr wrap="none" lIns="0" tIns="0" rIns="0" bIns="0" anchor="ctr"/>
          <a:lstStyle/>
          <a:p>
            <a:pPr algn="ctr" fontAlgn="base">
              <a:lnSpc>
                <a:spcPct val="120000"/>
              </a:lnSpc>
              <a:spcBef>
                <a:spcPct val="0"/>
              </a:spcBef>
              <a:spcAft>
                <a:spcPct val="0"/>
              </a:spcAft>
              <a:defRPr/>
            </a:pPr>
            <a:r>
              <a:rPr kumimoji="1" lang="en-US" sz="1400" b="1" kern="0" dirty="0" smtClean="0">
                <a:solidFill>
                  <a:srgbClr val="F26334"/>
                </a:solidFill>
              </a:rPr>
              <a:t>4</a:t>
            </a:r>
            <a:endParaRPr kumimoji="1" lang="en-US" sz="1400" b="1" kern="0" dirty="0">
              <a:solidFill>
                <a:srgbClr val="F26334"/>
              </a:solidFill>
            </a:endParaRPr>
          </a:p>
        </p:txBody>
      </p:sp>
      <p:sp>
        <p:nvSpPr>
          <p:cNvPr id="26" name="Rectangle 83"/>
          <p:cNvSpPr>
            <a:spLocks noChangeArrowheads="1"/>
          </p:cNvSpPr>
          <p:nvPr>
            <p:custDataLst>
              <p:tags r:id="rId20"/>
            </p:custDataLst>
          </p:nvPr>
        </p:nvSpPr>
        <p:spPr bwMode="auto">
          <a:xfrm>
            <a:off x="991667" y="4599393"/>
            <a:ext cx="182562" cy="182562"/>
          </a:xfrm>
          <a:prstGeom prst="rect">
            <a:avLst/>
          </a:prstGeom>
          <a:noFill/>
          <a:ln w="22225">
            <a:noFill/>
            <a:miter lim="800000"/>
            <a:headEnd/>
            <a:tailEnd/>
          </a:ln>
          <a:effectLst/>
        </p:spPr>
        <p:txBody>
          <a:bodyPr wrap="none" lIns="0" tIns="0" rIns="0" bIns="0" anchor="ctr"/>
          <a:lstStyle/>
          <a:p>
            <a:pPr algn="ctr" fontAlgn="base">
              <a:lnSpc>
                <a:spcPct val="120000"/>
              </a:lnSpc>
              <a:spcBef>
                <a:spcPct val="0"/>
              </a:spcBef>
              <a:spcAft>
                <a:spcPct val="0"/>
              </a:spcAft>
              <a:defRPr/>
            </a:pPr>
            <a:r>
              <a:rPr kumimoji="1" lang="en-US" sz="1400" b="1" kern="0" dirty="0" smtClean="0">
                <a:solidFill>
                  <a:srgbClr val="F26334"/>
                </a:solidFill>
              </a:rPr>
              <a:t>5</a:t>
            </a:r>
            <a:endParaRPr kumimoji="1" lang="en-US" sz="1400" b="1" kern="0" dirty="0">
              <a:solidFill>
                <a:srgbClr val="F26334"/>
              </a:solidFill>
            </a:endParaRPr>
          </a:p>
        </p:txBody>
      </p:sp>
      <p:sp>
        <p:nvSpPr>
          <p:cNvPr id="27" name="Rectangle 84"/>
          <p:cNvSpPr>
            <a:spLocks noChangeArrowheads="1"/>
          </p:cNvSpPr>
          <p:nvPr>
            <p:custDataLst>
              <p:tags r:id="rId21"/>
            </p:custDataLst>
          </p:nvPr>
        </p:nvSpPr>
        <p:spPr bwMode="auto">
          <a:xfrm>
            <a:off x="991667" y="5056593"/>
            <a:ext cx="182562" cy="182562"/>
          </a:xfrm>
          <a:prstGeom prst="rect">
            <a:avLst/>
          </a:prstGeom>
          <a:noFill/>
          <a:ln w="22225">
            <a:noFill/>
            <a:miter lim="800000"/>
            <a:headEnd/>
            <a:tailEnd/>
          </a:ln>
          <a:effectLst/>
        </p:spPr>
        <p:txBody>
          <a:bodyPr wrap="none" lIns="0" tIns="0" rIns="0" bIns="0" anchor="ctr"/>
          <a:lstStyle/>
          <a:p>
            <a:pPr algn="ctr" fontAlgn="base">
              <a:lnSpc>
                <a:spcPct val="120000"/>
              </a:lnSpc>
              <a:spcBef>
                <a:spcPct val="0"/>
              </a:spcBef>
              <a:spcAft>
                <a:spcPct val="0"/>
              </a:spcAft>
              <a:defRPr/>
            </a:pPr>
            <a:r>
              <a:rPr kumimoji="1" lang="en-US" sz="1400" b="1" kern="0" dirty="0" smtClean="0">
                <a:solidFill>
                  <a:srgbClr val="F26334"/>
                </a:solidFill>
              </a:rPr>
              <a:t>6</a:t>
            </a:r>
            <a:endParaRPr kumimoji="1" lang="en-US" sz="1400" b="1" kern="0" dirty="0">
              <a:solidFill>
                <a:srgbClr val="F26334"/>
              </a:solidFill>
            </a:endParaRPr>
          </a:p>
        </p:txBody>
      </p:sp>
      <p:sp>
        <p:nvSpPr>
          <p:cNvPr id="28" name="Rectangle 85"/>
          <p:cNvSpPr>
            <a:spLocks noChangeArrowheads="1"/>
          </p:cNvSpPr>
          <p:nvPr>
            <p:custDataLst>
              <p:tags r:id="rId22"/>
            </p:custDataLst>
          </p:nvPr>
        </p:nvSpPr>
        <p:spPr bwMode="auto">
          <a:xfrm>
            <a:off x="991667" y="5513793"/>
            <a:ext cx="182562" cy="182562"/>
          </a:xfrm>
          <a:prstGeom prst="rect">
            <a:avLst/>
          </a:prstGeom>
          <a:noFill/>
          <a:ln w="22225">
            <a:noFill/>
            <a:miter lim="800000"/>
            <a:headEnd/>
            <a:tailEnd/>
          </a:ln>
          <a:effectLst/>
        </p:spPr>
        <p:txBody>
          <a:bodyPr wrap="none" lIns="0" tIns="0" rIns="0" bIns="0" anchor="ctr"/>
          <a:lstStyle/>
          <a:p>
            <a:pPr algn="ctr" fontAlgn="base">
              <a:lnSpc>
                <a:spcPct val="120000"/>
              </a:lnSpc>
              <a:spcBef>
                <a:spcPct val="0"/>
              </a:spcBef>
              <a:spcAft>
                <a:spcPct val="0"/>
              </a:spcAft>
              <a:defRPr/>
            </a:pPr>
            <a:r>
              <a:rPr kumimoji="1" lang="en-US" sz="1400" b="1" kern="0" dirty="0" smtClean="0">
                <a:solidFill>
                  <a:srgbClr val="F26334"/>
                </a:solidFill>
              </a:rPr>
              <a:t>7</a:t>
            </a:r>
            <a:endParaRPr kumimoji="1" lang="en-US" sz="1400" b="1" kern="0" dirty="0">
              <a:solidFill>
                <a:srgbClr val="F26334"/>
              </a:solidFill>
            </a:endParaRPr>
          </a:p>
        </p:txBody>
      </p:sp>
      <p:sp>
        <p:nvSpPr>
          <p:cNvPr id="29" name="Rectangle 86"/>
          <p:cNvSpPr>
            <a:spLocks noChangeArrowheads="1"/>
          </p:cNvSpPr>
          <p:nvPr>
            <p:custDataLst>
              <p:tags r:id="rId23"/>
            </p:custDataLst>
          </p:nvPr>
        </p:nvSpPr>
        <p:spPr bwMode="auto">
          <a:xfrm>
            <a:off x="405193" y="3278833"/>
            <a:ext cx="355600" cy="2182812"/>
          </a:xfrm>
          <a:prstGeom prst="rect">
            <a:avLst/>
          </a:prstGeom>
          <a:gradFill flip="none" rotWithShape="1">
            <a:gsLst>
              <a:gs pos="20000">
                <a:srgbClr val="DADADA"/>
              </a:gs>
              <a:gs pos="80000">
                <a:schemeClr val="bg1"/>
              </a:gs>
            </a:gsLst>
            <a:lin ang="16200000" scaled="1"/>
            <a:tileRect/>
          </a:gradFill>
          <a:ln w="6350" cap="rnd">
            <a:noFill/>
            <a:miter lim="800000"/>
            <a:headEnd/>
            <a:tailEnd/>
          </a:ln>
        </p:spPr>
        <p:txBody>
          <a:bodyPr/>
          <a:lstStyle/>
          <a:p>
            <a:pPr algn="ctr" eaLnBrk="0" fontAlgn="base" hangingPunct="0">
              <a:lnSpc>
                <a:spcPct val="120000"/>
              </a:lnSpc>
              <a:spcBef>
                <a:spcPct val="0"/>
              </a:spcBef>
              <a:spcAft>
                <a:spcPct val="0"/>
              </a:spcAft>
              <a:defRPr/>
            </a:pPr>
            <a:endParaRPr kumimoji="1" lang="en-US" sz="1400" b="1" dirty="0">
              <a:solidFill>
                <a:srgbClr val="000000"/>
              </a:solidFill>
            </a:endParaRPr>
          </a:p>
        </p:txBody>
      </p:sp>
      <p:sp>
        <p:nvSpPr>
          <p:cNvPr id="30" name="Rectangle 88"/>
          <p:cNvSpPr>
            <a:spLocks noChangeArrowheads="1"/>
          </p:cNvSpPr>
          <p:nvPr>
            <p:custDataLst>
              <p:tags r:id="rId24"/>
            </p:custDataLst>
          </p:nvPr>
        </p:nvSpPr>
        <p:spPr bwMode="auto">
          <a:xfrm rot="16200000">
            <a:off x="-455880" y="4153277"/>
            <a:ext cx="2077746" cy="221599"/>
          </a:xfrm>
          <a:prstGeom prst="rect">
            <a:avLst/>
          </a:prstGeom>
          <a:noFill/>
          <a:ln w="9525">
            <a:noFill/>
            <a:miter lim="800000"/>
            <a:headEnd/>
            <a:tailEnd/>
          </a:ln>
        </p:spPr>
        <p:txBody>
          <a:bodyPr wrap="square" lIns="0" tIns="0" rIns="0" bIns="0">
            <a:spAutoFit/>
          </a:bodyPr>
          <a:lstStyle/>
          <a:p>
            <a:pPr eaLnBrk="0" fontAlgn="base" hangingPunct="0">
              <a:lnSpc>
                <a:spcPct val="120000"/>
              </a:lnSpc>
              <a:spcBef>
                <a:spcPct val="0"/>
              </a:spcBef>
              <a:spcAft>
                <a:spcPct val="0"/>
              </a:spcAft>
              <a:defRPr/>
            </a:pPr>
            <a:r>
              <a:rPr lang="en-US" altLang="en-GB" sz="1200" kern="0" dirty="0" smtClean="0">
                <a:solidFill>
                  <a:srgbClr val="091351"/>
                </a:solidFill>
              </a:rPr>
              <a:t>Category Review</a:t>
            </a:r>
            <a:endParaRPr lang="en-US" altLang="en-GB" sz="1200" kern="0" dirty="0">
              <a:solidFill>
                <a:srgbClr val="091351"/>
              </a:solidFill>
            </a:endParaRPr>
          </a:p>
        </p:txBody>
      </p:sp>
      <p:sp>
        <p:nvSpPr>
          <p:cNvPr id="31" name="Freeform 90"/>
          <p:cNvSpPr>
            <a:spLocks/>
          </p:cNvSpPr>
          <p:nvPr>
            <p:custDataLst>
              <p:tags r:id="rId25"/>
            </p:custDataLst>
          </p:nvPr>
        </p:nvSpPr>
        <p:spPr bwMode="auto">
          <a:xfrm>
            <a:off x="582199" y="5461644"/>
            <a:ext cx="1473886" cy="735013"/>
          </a:xfrm>
          <a:custGeom>
            <a:avLst/>
            <a:gdLst>
              <a:gd name="T0" fmla="*/ 2147483647 w 1197"/>
              <a:gd name="T1" fmla="*/ 2147483647 h 512"/>
              <a:gd name="T2" fmla="*/ 0 w 1197"/>
              <a:gd name="T3" fmla="*/ 2147483647 h 512"/>
              <a:gd name="T4" fmla="*/ 0 w 1197"/>
              <a:gd name="T5" fmla="*/ 0 h 512"/>
              <a:gd name="T6" fmla="*/ 0 60000 65536"/>
              <a:gd name="T7" fmla="*/ 0 60000 65536"/>
              <a:gd name="T8" fmla="*/ 0 60000 65536"/>
              <a:gd name="T9" fmla="*/ 0 w 1197"/>
              <a:gd name="T10" fmla="*/ 0 h 512"/>
              <a:gd name="T11" fmla="*/ 1197 w 1197"/>
              <a:gd name="T12" fmla="*/ 512 h 512"/>
            </a:gdLst>
            <a:ahLst/>
            <a:cxnLst>
              <a:cxn ang="T6">
                <a:pos x="T0" y="T1"/>
              </a:cxn>
              <a:cxn ang="T7">
                <a:pos x="T2" y="T3"/>
              </a:cxn>
              <a:cxn ang="T8">
                <a:pos x="T4" y="T5"/>
              </a:cxn>
            </a:cxnLst>
            <a:rect l="T9" t="T10" r="T11" b="T12"/>
            <a:pathLst>
              <a:path w="1197" h="512">
                <a:moveTo>
                  <a:pt x="1197" y="512"/>
                </a:moveTo>
                <a:lnTo>
                  <a:pt x="0" y="512"/>
                </a:lnTo>
                <a:lnTo>
                  <a:pt x="0" y="0"/>
                </a:lnTo>
              </a:path>
            </a:pathLst>
          </a:custGeom>
          <a:noFill/>
          <a:ln w="12700" cap="flat" cmpd="sng">
            <a:solidFill>
              <a:schemeClr val="accent2"/>
            </a:solidFill>
            <a:prstDash val="solid"/>
            <a:round/>
            <a:headEnd type="none" w="med" len="med"/>
            <a:tailEnd type="triangle" w="med" len="med"/>
          </a:ln>
        </p:spPr>
        <p:txBody>
          <a:bodyPr lIns="0" tIns="0" rIns="0" bIns="0"/>
          <a:lstStyle/>
          <a:p>
            <a:pPr eaLnBrk="0" fontAlgn="base" hangingPunct="0">
              <a:spcBef>
                <a:spcPct val="0"/>
              </a:spcBef>
              <a:spcAft>
                <a:spcPct val="0"/>
              </a:spcAft>
              <a:defRPr/>
            </a:pPr>
            <a:endParaRPr kumimoji="1" lang="en-US" sz="1400" b="1" kern="0" dirty="0">
              <a:solidFill>
                <a:srgbClr val="000000"/>
              </a:solidFill>
            </a:endParaRPr>
          </a:p>
        </p:txBody>
      </p:sp>
      <p:sp>
        <p:nvSpPr>
          <p:cNvPr id="32" name="AutoShape 91"/>
          <p:cNvSpPr>
            <a:spLocks noChangeArrowheads="1"/>
          </p:cNvSpPr>
          <p:nvPr>
            <p:custDataLst>
              <p:tags r:id="rId26"/>
            </p:custDataLst>
          </p:nvPr>
        </p:nvSpPr>
        <p:spPr bwMode="auto">
          <a:xfrm rot="5400000">
            <a:off x="1890732" y="1160910"/>
            <a:ext cx="442912" cy="2361691"/>
          </a:xfrm>
          <a:prstGeom prst="homePlate">
            <a:avLst>
              <a:gd name="adj" fmla="val 25991"/>
            </a:avLst>
          </a:prstGeom>
          <a:gradFill flip="none" rotWithShape="1">
            <a:gsLst>
              <a:gs pos="20000">
                <a:srgbClr val="DADADA"/>
              </a:gs>
              <a:gs pos="80000">
                <a:schemeClr val="bg1"/>
              </a:gs>
            </a:gsLst>
            <a:lin ang="10800000" scaled="1"/>
            <a:tileRect/>
          </a:gradFill>
          <a:ln w="12700">
            <a:solidFill>
              <a:schemeClr val="accent3"/>
            </a:solidFill>
            <a:miter lim="800000"/>
            <a:headEnd/>
            <a:tailEnd/>
          </a:ln>
        </p:spPr>
        <p:txBody>
          <a:bodyPr/>
          <a:lstStyle/>
          <a:p>
            <a:pPr eaLnBrk="0" fontAlgn="base" hangingPunct="0">
              <a:lnSpc>
                <a:spcPct val="120000"/>
              </a:lnSpc>
              <a:spcBef>
                <a:spcPct val="0"/>
              </a:spcBef>
              <a:spcAft>
                <a:spcPct val="0"/>
              </a:spcAft>
            </a:pPr>
            <a:endParaRPr kumimoji="1" lang="en-US" sz="1400" b="1" dirty="0">
              <a:solidFill>
                <a:srgbClr val="000000"/>
              </a:solidFill>
            </a:endParaRPr>
          </a:p>
        </p:txBody>
      </p:sp>
      <p:sp>
        <p:nvSpPr>
          <p:cNvPr id="33" name="Rectangle 92"/>
          <p:cNvSpPr>
            <a:spLocks noChangeArrowheads="1"/>
          </p:cNvSpPr>
          <p:nvPr>
            <p:custDataLst>
              <p:tags r:id="rId27"/>
            </p:custDataLst>
          </p:nvPr>
        </p:nvSpPr>
        <p:spPr bwMode="auto">
          <a:xfrm>
            <a:off x="954056" y="2194269"/>
            <a:ext cx="2205650" cy="221599"/>
          </a:xfrm>
          <a:prstGeom prst="rect">
            <a:avLst/>
          </a:prstGeom>
          <a:noFill/>
          <a:ln w="9525">
            <a:noFill/>
            <a:miter lim="800000"/>
            <a:headEnd/>
            <a:tailEnd/>
          </a:ln>
        </p:spPr>
        <p:txBody>
          <a:bodyPr wrap="square" lIns="0" tIns="0" rIns="0" bIns="0">
            <a:spAutoFit/>
          </a:bodyPr>
          <a:lstStyle/>
          <a:p>
            <a:pPr algn="ctr" eaLnBrk="0" fontAlgn="base" hangingPunct="0">
              <a:lnSpc>
                <a:spcPct val="120000"/>
              </a:lnSpc>
              <a:spcBef>
                <a:spcPct val="0"/>
              </a:spcBef>
              <a:spcAft>
                <a:spcPct val="0"/>
              </a:spcAft>
              <a:defRPr/>
            </a:pPr>
            <a:r>
              <a:rPr lang="en-US" sz="1200" kern="0" dirty="0" smtClean="0">
                <a:solidFill>
                  <a:srgbClr val="091351"/>
                </a:solidFill>
              </a:rPr>
              <a:t>Strategic Setup</a:t>
            </a:r>
            <a:endParaRPr lang="en-US" sz="1200" kern="0" dirty="0">
              <a:solidFill>
                <a:srgbClr val="091351"/>
              </a:solidFill>
            </a:endParaRPr>
          </a:p>
        </p:txBody>
      </p:sp>
      <p:sp>
        <p:nvSpPr>
          <p:cNvPr id="34" name="Rectangle 80"/>
          <p:cNvSpPr>
            <a:spLocks noChangeArrowheads="1"/>
          </p:cNvSpPr>
          <p:nvPr>
            <p:custDataLst>
              <p:tags r:id="rId28"/>
            </p:custDataLst>
          </p:nvPr>
        </p:nvSpPr>
        <p:spPr bwMode="auto">
          <a:xfrm>
            <a:off x="991667" y="3227793"/>
            <a:ext cx="182562" cy="182562"/>
          </a:xfrm>
          <a:prstGeom prst="rect">
            <a:avLst/>
          </a:prstGeom>
          <a:noFill/>
          <a:ln w="22225">
            <a:noFill/>
            <a:miter lim="800000"/>
            <a:headEnd/>
            <a:tailEnd/>
          </a:ln>
          <a:effectLst/>
        </p:spPr>
        <p:txBody>
          <a:bodyPr wrap="none" lIns="0" tIns="0" rIns="0" bIns="0" anchor="ctr"/>
          <a:lstStyle/>
          <a:p>
            <a:pPr algn="ctr" fontAlgn="base">
              <a:lnSpc>
                <a:spcPct val="120000"/>
              </a:lnSpc>
              <a:spcBef>
                <a:spcPct val="0"/>
              </a:spcBef>
              <a:spcAft>
                <a:spcPct val="0"/>
              </a:spcAft>
              <a:defRPr/>
            </a:pPr>
            <a:r>
              <a:rPr kumimoji="1" lang="en-US" sz="1400" b="1" kern="0" dirty="0" smtClean="0">
                <a:solidFill>
                  <a:srgbClr val="F26334"/>
                </a:solidFill>
              </a:rPr>
              <a:t>2</a:t>
            </a:r>
            <a:endParaRPr kumimoji="1" lang="en-US" sz="1400" b="1" kern="0" dirty="0">
              <a:solidFill>
                <a:srgbClr val="F26334"/>
              </a:solidFill>
            </a:endParaRPr>
          </a:p>
        </p:txBody>
      </p:sp>
      <p:sp>
        <p:nvSpPr>
          <p:cNvPr id="35" name="Rectangle 80"/>
          <p:cNvSpPr>
            <a:spLocks noChangeArrowheads="1"/>
          </p:cNvSpPr>
          <p:nvPr>
            <p:custDataLst>
              <p:tags r:id="rId29"/>
            </p:custDataLst>
          </p:nvPr>
        </p:nvSpPr>
        <p:spPr bwMode="auto">
          <a:xfrm>
            <a:off x="542353" y="3115471"/>
            <a:ext cx="99386" cy="294884"/>
          </a:xfrm>
          <a:prstGeom prst="rect">
            <a:avLst/>
          </a:prstGeom>
          <a:solidFill>
            <a:schemeClr val="bg1"/>
          </a:solidFill>
          <a:ln w="22225">
            <a:noFill/>
            <a:miter lim="800000"/>
            <a:headEnd/>
            <a:tailEnd/>
          </a:ln>
          <a:effectLst/>
        </p:spPr>
        <p:txBody>
          <a:bodyPr wrap="none" lIns="0" tIns="36000" rIns="0" bIns="0" anchor="b" anchorCtr="0">
            <a:spAutoFit/>
          </a:bodyPr>
          <a:lstStyle/>
          <a:p>
            <a:pPr algn="ctr" fontAlgn="base">
              <a:lnSpc>
                <a:spcPct val="120000"/>
              </a:lnSpc>
              <a:spcBef>
                <a:spcPct val="0"/>
              </a:spcBef>
              <a:spcAft>
                <a:spcPct val="0"/>
              </a:spcAft>
              <a:defRPr/>
            </a:pPr>
            <a:r>
              <a:rPr kumimoji="1" lang="en-US" sz="1400" b="1" kern="0" dirty="0" smtClean="0">
                <a:solidFill>
                  <a:srgbClr val="F26334"/>
                </a:solidFill>
              </a:rPr>
              <a:t>8</a:t>
            </a:r>
            <a:endParaRPr kumimoji="1" lang="en-US" sz="1400" b="1" kern="0" dirty="0">
              <a:solidFill>
                <a:srgbClr val="F26334"/>
              </a:solidFill>
            </a:endParaRPr>
          </a:p>
        </p:txBody>
      </p:sp>
      <p:sp>
        <p:nvSpPr>
          <p:cNvPr id="36" name="RbLeanShape Left U-Shape 75"/>
          <p:cNvSpPr/>
          <p:nvPr>
            <p:custDataLst>
              <p:tags r:id="rId30"/>
            </p:custDataLst>
          </p:nvPr>
        </p:nvSpPr>
        <p:spPr>
          <a:xfrm rot="5400000">
            <a:off x="1931656" y="1824494"/>
            <a:ext cx="355600" cy="2346700"/>
          </a:xfrm>
          <a:custGeom>
            <a:avLst/>
            <a:gdLst>
              <a:gd name="connsiteX0" fmla="*/ 0 w 1270000"/>
              <a:gd name="connsiteY0" fmla="*/ 0 h 3175000"/>
              <a:gd name="connsiteX1" fmla="*/ 1270000 w 1270000"/>
              <a:gd name="connsiteY1" fmla="*/ 0 h 3175000"/>
              <a:gd name="connsiteX2" fmla="*/ 1270000 w 1270000"/>
              <a:gd name="connsiteY2" fmla="*/ 3175000 h 3175000"/>
              <a:gd name="connsiteX3" fmla="*/ 0 w 1270000"/>
              <a:gd name="connsiteY3" fmla="*/ 3175000 h 3175000"/>
            </a:gdLst>
            <a:ahLst/>
            <a:cxnLst>
              <a:cxn ang="0">
                <a:pos x="connsiteX0" y="connsiteY0"/>
              </a:cxn>
              <a:cxn ang="0">
                <a:pos x="connsiteX1" y="connsiteY1"/>
              </a:cxn>
              <a:cxn ang="0">
                <a:pos x="connsiteX2" y="connsiteY2"/>
              </a:cxn>
              <a:cxn ang="0">
                <a:pos x="connsiteX3" y="connsiteY3"/>
              </a:cxn>
            </a:cxnLst>
            <a:rect l="l" t="t" r="r" b="b"/>
            <a:pathLst>
              <a:path w="1270000" h="3175000">
                <a:moveTo>
                  <a:pt x="0" y="0"/>
                </a:moveTo>
                <a:lnTo>
                  <a:pt x="1270000" y="0"/>
                </a:lnTo>
                <a:lnTo>
                  <a:pt x="1270000" y="3175000"/>
                </a:lnTo>
                <a:lnTo>
                  <a:pt x="0" y="3175000"/>
                </a:lnTo>
              </a:path>
            </a:pathLst>
          </a:custGeom>
          <a:ln w="12700">
            <a:solidFill>
              <a:schemeClr val="accent3"/>
            </a:solidFill>
          </a:ln>
        </p:spPr>
        <p:style>
          <a:lnRef idx="1">
            <a:schemeClr val="accent1"/>
          </a:lnRef>
          <a:fillRef idx="0">
            <a:schemeClr val="accent1"/>
          </a:fillRef>
          <a:effectRef idx="0">
            <a:schemeClr val="accent1"/>
          </a:effectRef>
          <a:fontRef idx="minor">
            <a:schemeClr val="tx1"/>
          </a:fontRef>
        </p:style>
        <p:txBody>
          <a:bodyPr vert="horz" wrap="square" lIns="0" tIns="89999" rIns="0" bIns="0" rtlCol="0" anchor="t" anchorCtr="0">
            <a:noAutofit/>
          </a:bodyPr>
          <a:lstStyle/>
          <a:p>
            <a:pPr fontAlgn="ctr">
              <a:lnSpc>
                <a:spcPct val="120000"/>
              </a:lnSpc>
            </a:pPr>
            <a:endParaRPr lang="en-US" sz="1300" b="1" dirty="0">
              <a:solidFill>
                <a:srgbClr val="000000"/>
              </a:solidFill>
            </a:endParaRPr>
          </a:p>
        </p:txBody>
      </p:sp>
      <p:sp>
        <p:nvSpPr>
          <p:cNvPr id="37" name="RbLeanShape Left U-Shape 75"/>
          <p:cNvSpPr/>
          <p:nvPr>
            <p:custDataLst>
              <p:tags r:id="rId31"/>
            </p:custDataLst>
          </p:nvPr>
        </p:nvSpPr>
        <p:spPr>
          <a:xfrm rot="5400000">
            <a:off x="1931656" y="2283283"/>
            <a:ext cx="355600" cy="2346700"/>
          </a:xfrm>
          <a:custGeom>
            <a:avLst/>
            <a:gdLst>
              <a:gd name="connsiteX0" fmla="*/ 0 w 1270000"/>
              <a:gd name="connsiteY0" fmla="*/ 0 h 3175000"/>
              <a:gd name="connsiteX1" fmla="*/ 1270000 w 1270000"/>
              <a:gd name="connsiteY1" fmla="*/ 0 h 3175000"/>
              <a:gd name="connsiteX2" fmla="*/ 1270000 w 1270000"/>
              <a:gd name="connsiteY2" fmla="*/ 3175000 h 3175000"/>
              <a:gd name="connsiteX3" fmla="*/ 0 w 1270000"/>
              <a:gd name="connsiteY3" fmla="*/ 3175000 h 3175000"/>
            </a:gdLst>
            <a:ahLst/>
            <a:cxnLst>
              <a:cxn ang="0">
                <a:pos x="connsiteX0" y="connsiteY0"/>
              </a:cxn>
              <a:cxn ang="0">
                <a:pos x="connsiteX1" y="connsiteY1"/>
              </a:cxn>
              <a:cxn ang="0">
                <a:pos x="connsiteX2" y="connsiteY2"/>
              </a:cxn>
              <a:cxn ang="0">
                <a:pos x="connsiteX3" y="connsiteY3"/>
              </a:cxn>
            </a:cxnLst>
            <a:rect l="l" t="t" r="r" b="b"/>
            <a:pathLst>
              <a:path w="1270000" h="3175000">
                <a:moveTo>
                  <a:pt x="0" y="0"/>
                </a:moveTo>
                <a:lnTo>
                  <a:pt x="1270000" y="0"/>
                </a:lnTo>
                <a:lnTo>
                  <a:pt x="1270000" y="3175000"/>
                </a:lnTo>
                <a:lnTo>
                  <a:pt x="0" y="3175000"/>
                </a:lnTo>
              </a:path>
            </a:pathLst>
          </a:custGeom>
          <a:ln w="12700">
            <a:solidFill>
              <a:schemeClr val="accent3"/>
            </a:solidFill>
          </a:ln>
        </p:spPr>
        <p:style>
          <a:lnRef idx="1">
            <a:schemeClr val="accent1"/>
          </a:lnRef>
          <a:fillRef idx="0">
            <a:schemeClr val="accent1"/>
          </a:fillRef>
          <a:effectRef idx="0">
            <a:schemeClr val="accent1"/>
          </a:effectRef>
          <a:fontRef idx="minor">
            <a:schemeClr val="tx1"/>
          </a:fontRef>
        </p:style>
        <p:txBody>
          <a:bodyPr vert="horz" wrap="square" lIns="0" tIns="89999" rIns="0" bIns="0" rtlCol="0" anchor="t" anchorCtr="0">
            <a:noAutofit/>
          </a:bodyPr>
          <a:lstStyle/>
          <a:p>
            <a:pPr fontAlgn="ctr">
              <a:lnSpc>
                <a:spcPct val="120000"/>
              </a:lnSpc>
            </a:pPr>
            <a:endParaRPr lang="en-US" sz="1300" b="1" dirty="0">
              <a:solidFill>
                <a:srgbClr val="000000"/>
              </a:solidFill>
            </a:endParaRPr>
          </a:p>
        </p:txBody>
      </p:sp>
      <p:sp>
        <p:nvSpPr>
          <p:cNvPr id="38" name="RbLeanShape Left U-Shape 75"/>
          <p:cNvSpPr/>
          <p:nvPr>
            <p:custDataLst>
              <p:tags r:id="rId32"/>
            </p:custDataLst>
          </p:nvPr>
        </p:nvSpPr>
        <p:spPr>
          <a:xfrm rot="5400000">
            <a:off x="1931656" y="2738894"/>
            <a:ext cx="355600" cy="2346700"/>
          </a:xfrm>
          <a:custGeom>
            <a:avLst/>
            <a:gdLst>
              <a:gd name="connsiteX0" fmla="*/ 0 w 1270000"/>
              <a:gd name="connsiteY0" fmla="*/ 0 h 3175000"/>
              <a:gd name="connsiteX1" fmla="*/ 1270000 w 1270000"/>
              <a:gd name="connsiteY1" fmla="*/ 0 h 3175000"/>
              <a:gd name="connsiteX2" fmla="*/ 1270000 w 1270000"/>
              <a:gd name="connsiteY2" fmla="*/ 3175000 h 3175000"/>
              <a:gd name="connsiteX3" fmla="*/ 0 w 1270000"/>
              <a:gd name="connsiteY3" fmla="*/ 3175000 h 3175000"/>
            </a:gdLst>
            <a:ahLst/>
            <a:cxnLst>
              <a:cxn ang="0">
                <a:pos x="connsiteX0" y="connsiteY0"/>
              </a:cxn>
              <a:cxn ang="0">
                <a:pos x="connsiteX1" y="connsiteY1"/>
              </a:cxn>
              <a:cxn ang="0">
                <a:pos x="connsiteX2" y="connsiteY2"/>
              </a:cxn>
              <a:cxn ang="0">
                <a:pos x="connsiteX3" y="connsiteY3"/>
              </a:cxn>
            </a:cxnLst>
            <a:rect l="l" t="t" r="r" b="b"/>
            <a:pathLst>
              <a:path w="1270000" h="3175000">
                <a:moveTo>
                  <a:pt x="0" y="0"/>
                </a:moveTo>
                <a:lnTo>
                  <a:pt x="1270000" y="0"/>
                </a:lnTo>
                <a:lnTo>
                  <a:pt x="1270000" y="3175000"/>
                </a:lnTo>
                <a:lnTo>
                  <a:pt x="0" y="3175000"/>
                </a:lnTo>
              </a:path>
            </a:pathLst>
          </a:custGeom>
          <a:ln w="12700">
            <a:solidFill>
              <a:schemeClr val="accent3"/>
            </a:solidFill>
          </a:ln>
        </p:spPr>
        <p:style>
          <a:lnRef idx="1">
            <a:schemeClr val="accent1"/>
          </a:lnRef>
          <a:fillRef idx="0">
            <a:schemeClr val="accent1"/>
          </a:fillRef>
          <a:effectRef idx="0">
            <a:schemeClr val="accent1"/>
          </a:effectRef>
          <a:fontRef idx="minor">
            <a:schemeClr val="tx1"/>
          </a:fontRef>
        </p:style>
        <p:txBody>
          <a:bodyPr vert="horz" wrap="square" lIns="0" tIns="89999" rIns="0" bIns="0" rtlCol="0" anchor="t" anchorCtr="0">
            <a:noAutofit/>
          </a:bodyPr>
          <a:lstStyle/>
          <a:p>
            <a:pPr fontAlgn="ctr">
              <a:lnSpc>
                <a:spcPct val="120000"/>
              </a:lnSpc>
            </a:pPr>
            <a:endParaRPr lang="en-US" sz="1300" b="1" dirty="0">
              <a:solidFill>
                <a:srgbClr val="000000"/>
              </a:solidFill>
            </a:endParaRPr>
          </a:p>
        </p:txBody>
      </p:sp>
      <p:sp>
        <p:nvSpPr>
          <p:cNvPr id="39" name="RbLeanShape Left U-Shape 75"/>
          <p:cNvSpPr/>
          <p:nvPr>
            <p:custDataLst>
              <p:tags r:id="rId33"/>
            </p:custDataLst>
          </p:nvPr>
        </p:nvSpPr>
        <p:spPr>
          <a:xfrm rot="5400000">
            <a:off x="1931656" y="3196094"/>
            <a:ext cx="355600" cy="2346700"/>
          </a:xfrm>
          <a:custGeom>
            <a:avLst/>
            <a:gdLst>
              <a:gd name="connsiteX0" fmla="*/ 0 w 1270000"/>
              <a:gd name="connsiteY0" fmla="*/ 0 h 3175000"/>
              <a:gd name="connsiteX1" fmla="*/ 1270000 w 1270000"/>
              <a:gd name="connsiteY1" fmla="*/ 0 h 3175000"/>
              <a:gd name="connsiteX2" fmla="*/ 1270000 w 1270000"/>
              <a:gd name="connsiteY2" fmla="*/ 3175000 h 3175000"/>
              <a:gd name="connsiteX3" fmla="*/ 0 w 1270000"/>
              <a:gd name="connsiteY3" fmla="*/ 3175000 h 3175000"/>
            </a:gdLst>
            <a:ahLst/>
            <a:cxnLst>
              <a:cxn ang="0">
                <a:pos x="connsiteX0" y="connsiteY0"/>
              </a:cxn>
              <a:cxn ang="0">
                <a:pos x="connsiteX1" y="connsiteY1"/>
              </a:cxn>
              <a:cxn ang="0">
                <a:pos x="connsiteX2" y="connsiteY2"/>
              </a:cxn>
              <a:cxn ang="0">
                <a:pos x="connsiteX3" y="connsiteY3"/>
              </a:cxn>
            </a:cxnLst>
            <a:rect l="l" t="t" r="r" b="b"/>
            <a:pathLst>
              <a:path w="1270000" h="3175000">
                <a:moveTo>
                  <a:pt x="0" y="0"/>
                </a:moveTo>
                <a:lnTo>
                  <a:pt x="1270000" y="0"/>
                </a:lnTo>
                <a:lnTo>
                  <a:pt x="1270000" y="3175000"/>
                </a:lnTo>
                <a:lnTo>
                  <a:pt x="0" y="3175000"/>
                </a:lnTo>
              </a:path>
            </a:pathLst>
          </a:custGeom>
          <a:ln w="12700">
            <a:solidFill>
              <a:schemeClr val="accent3"/>
            </a:solidFill>
          </a:ln>
        </p:spPr>
        <p:style>
          <a:lnRef idx="1">
            <a:schemeClr val="accent1"/>
          </a:lnRef>
          <a:fillRef idx="0">
            <a:schemeClr val="accent1"/>
          </a:fillRef>
          <a:effectRef idx="0">
            <a:schemeClr val="accent1"/>
          </a:effectRef>
          <a:fontRef idx="minor">
            <a:schemeClr val="tx1"/>
          </a:fontRef>
        </p:style>
        <p:txBody>
          <a:bodyPr vert="horz" wrap="square" lIns="0" tIns="89999" rIns="0" bIns="0" rtlCol="0" anchor="t" anchorCtr="0">
            <a:noAutofit/>
          </a:bodyPr>
          <a:lstStyle/>
          <a:p>
            <a:pPr fontAlgn="ctr">
              <a:lnSpc>
                <a:spcPct val="120000"/>
              </a:lnSpc>
            </a:pPr>
            <a:endParaRPr lang="en-US" sz="1300" b="1" dirty="0">
              <a:solidFill>
                <a:srgbClr val="000000"/>
              </a:solidFill>
            </a:endParaRPr>
          </a:p>
        </p:txBody>
      </p:sp>
      <p:sp>
        <p:nvSpPr>
          <p:cNvPr id="40" name="RbLeanShape Left U-Shape 75"/>
          <p:cNvSpPr/>
          <p:nvPr>
            <p:custDataLst>
              <p:tags r:id="rId34"/>
            </p:custDataLst>
          </p:nvPr>
        </p:nvSpPr>
        <p:spPr>
          <a:xfrm rot="5400000">
            <a:off x="1931656" y="3653294"/>
            <a:ext cx="355600" cy="2346700"/>
          </a:xfrm>
          <a:custGeom>
            <a:avLst/>
            <a:gdLst>
              <a:gd name="connsiteX0" fmla="*/ 0 w 1270000"/>
              <a:gd name="connsiteY0" fmla="*/ 0 h 3175000"/>
              <a:gd name="connsiteX1" fmla="*/ 1270000 w 1270000"/>
              <a:gd name="connsiteY1" fmla="*/ 0 h 3175000"/>
              <a:gd name="connsiteX2" fmla="*/ 1270000 w 1270000"/>
              <a:gd name="connsiteY2" fmla="*/ 3175000 h 3175000"/>
              <a:gd name="connsiteX3" fmla="*/ 0 w 1270000"/>
              <a:gd name="connsiteY3" fmla="*/ 3175000 h 3175000"/>
            </a:gdLst>
            <a:ahLst/>
            <a:cxnLst>
              <a:cxn ang="0">
                <a:pos x="connsiteX0" y="connsiteY0"/>
              </a:cxn>
              <a:cxn ang="0">
                <a:pos x="connsiteX1" y="connsiteY1"/>
              </a:cxn>
              <a:cxn ang="0">
                <a:pos x="connsiteX2" y="connsiteY2"/>
              </a:cxn>
              <a:cxn ang="0">
                <a:pos x="connsiteX3" y="connsiteY3"/>
              </a:cxn>
            </a:cxnLst>
            <a:rect l="l" t="t" r="r" b="b"/>
            <a:pathLst>
              <a:path w="1270000" h="3175000">
                <a:moveTo>
                  <a:pt x="0" y="0"/>
                </a:moveTo>
                <a:lnTo>
                  <a:pt x="1270000" y="0"/>
                </a:lnTo>
                <a:lnTo>
                  <a:pt x="1270000" y="3175000"/>
                </a:lnTo>
                <a:lnTo>
                  <a:pt x="0" y="3175000"/>
                </a:lnTo>
              </a:path>
            </a:pathLst>
          </a:custGeom>
          <a:ln w="12700">
            <a:solidFill>
              <a:schemeClr val="accent3"/>
            </a:solidFill>
          </a:ln>
        </p:spPr>
        <p:style>
          <a:lnRef idx="1">
            <a:schemeClr val="accent1"/>
          </a:lnRef>
          <a:fillRef idx="0">
            <a:schemeClr val="accent1"/>
          </a:fillRef>
          <a:effectRef idx="0">
            <a:schemeClr val="accent1"/>
          </a:effectRef>
          <a:fontRef idx="minor">
            <a:schemeClr val="tx1"/>
          </a:fontRef>
        </p:style>
        <p:txBody>
          <a:bodyPr vert="horz" wrap="square" lIns="0" tIns="89999" rIns="0" bIns="0" rtlCol="0" anchor="t" anchorCtr="0">
            <a:noAutofit/>
          </a:bodyPr>
          <a:lstStyle/>
          <a:p>
            <a:pPr fontAlgn="ctr">
              <a:lnSpc>
                <a:spcPct val="120000"/>
              </a:lnSpc>
            </a:pPr>
            <a:endParaRPr lang="en-US" sz="1300" b="1" dirty="0">
              <a:solidFill>
                <a:srgbClr val="000000"/>
              </a:solidFill>
            </a:endParaRPr>
          </a:p>
        </p:txBody>
      </p:sp>
      <p:sp>
        <p:nvSpPr>
          <p:cNvPr id="41" name="RbLeanShape Left U-Shape 75"/>
          <p:cNvSpPr/>
          <p:nvPr>
            <p:custDataLst>
              <p:tags r:id="rId35"/>
            </p:custDataLst>
          </p:nvPr>
        </p:nvSpPr>
        <p:spPr>
          <a:xfrm rot="5400000">
            <a:off x="1931656" y="4108325"/>
            <a:ext cx="355600" cy="2346700"/>
          </a:xfrm>
          <a:custGeom>
            <a:avLst/>
            <a:gdLst>
              <a:gd name="connsiteX0" fmla="*/ 0 w 1270000"/>
              <a:gd name="connsiteY0" fmla="*/ 0 h 3175000"/>
              <a:gd name="connsiteX1" fmla="*/ 1270000 w 1270000"/>
              <a:gd name="connsiteY1" fmla="*/ 0 h 3175000"/>
              <a:gd name="connsiteX2" fmla="*/ 1270000 w 1270000"/>
              <a:gd name="connsiteY2" fmla="*/ 3175000 h 3175000"/>
              <a:gd name="connsiteX3" fmla="*/ 0 w 1270000"/>
              <a:gd name="connsiteY3" fmla="*/ 3175000 h 3175000"/>
            </a:gdLst>
            <a:ahLst/>
            <a:cxnLst>
              <a:cxn ang="0">
                <a:pos x="connsiteX0" y="connsiteY0"/>
              </a:cxn>
              <a:cxn ang="0">
                <a:pos x="connsiteX1" y="connsiteY1"/>
              </a:cxn>
              <a:cxn ang="0">
                <a:pos x="connsiteX2" y="connsiteY2"/>
              </a:cxn>
              <a:cxn ang="0">
                <a:pos x="connsiteX3" y="connsiteY3"/>
              </a:cxn>
            </a:cxnLst>
            <a:rect l="l" t="t" r="r" b="b"/>
            <a:pathLst>
              <a:path w="1270000" h="3175000">
                <a:moveTo>
                  <a:pt x="0" y="0"/>
                </a:moveTo>
                <a:lnTo>
                  <a:pt x="1270000" y="0"/>
                </a:lnTo>
                <a:lnTo>
                  <a:pt x="1270000" y="3175000"/>
                </a:lnTo>
                <a:lnTo>
                  <a:pt x="0" y="3175000"/>
                </a:lnTo>
              </a:path>
            </a:pathLst>
          </a:custGeom>
          <a:ln w="12700">
            <a:solidFill>
              <a:schemeClr val="accent3"/>
            </a:solidFill>
          </a:ln>
        </p:spPr>
        <p:style>
          <a:lnRef idx="1">
            <a:schemeClr val="accent1"/>
          </a:lnRef>
          <a:fillRef idx="0">
            <a:schemeClr val="accent1"/>
          </a:fillRef>
          <a:effectRef idx="0">
            <a:schemeClr val="accent1"/>
          </a:effectRef>
          <a:fontRef idx="minor">
            <a:schemeClr val="tx1"/>
          </a:fontRef>
        </p:style>
        <p:txBody>
          <a:bodyPr vert="horz" wrap="square" lIns="0" tIns="89999" rIns="0" bIns="0" rtlCol="0" anchor="t" anchorCtr="0">
            <a:noAutofit/>
          </a:bodyPr>
          <a:lstStyle/>
          <a:p>
            <a:pPr fontAlgn="ctr">
              <a:lnSpc>
                <a:spcPct val="120000"/>
              </a:lnSpc>
            </a:pPr>
            <a:endParaRPr lang="en-US" sz="1300" b="1" dirty="0">
              <a:solidFill>
                <a:srgbClr val="000000"/>
              </a:solidFill>
            </a:endParaRPr>
          </a:p>
        </p:txBody>
      </p:sp>
      <p:sp>
        <p:nvSpPr>
          <p:cNvPr id="42" name="RbLeanShape Left U-Shape 75"/>
          <p:cNvSpPr/>
          <p:nvPr>
            <p:custDataLst>
              <p:tags r:id="rId36"/>
            </p:custDataLst>
          </p:nvPr>
        </p:nvSpPr>
        <p:spPr>
          <a:xfrm rot="5400000">
            <a:off x="1931656" y="4567694"/>
            <a:ext cx="355600" cy="2346700"/>
          </a:xfrm>
          <a:custGeom>
            <a:avLst/>
            <a:gdLst>
              <a:gd name="connsiteX0" fmla="*/ 0 w 1270000"/>
              <a:gd name="connsiteY0" fmla="*/ 0 h 3175000"/>
              <a:gd name="connsiteX1" fmla="*/ 1270000 w 1270000"/>
              <a:gd name="connsiteY1" fmla="*/ 0 h 3175000"/>
              <a:gd name="connsiteX2" fmla="*/ 1270000 w 1270000"/>
              <a:gd name="connsiteY2" fmla="*/ 3175000 h 3175000"/>
              <a:gd name="connsiteX3" fmla="*/ 0 w 1270000"/>
              <a:gd name="connsiteY3" fmla="*/ 3175000 h 3175000"/>
            </a:gdLst>
            <a:ahLst/>
            <a:cxnLst>
              <a:cxn ang="0">
                <a:pos x="connsiteX0" y="connsiteY0"/>
              </a:cxn>
              <a:cxn ang="0">
                <a:pos x="connsiteX1" y="connsiteY1"/>
              </a:cxn>
              <a:cxn ang="0">
                <a:pos x="connsiteX2" y="connsiteY2"/>
              </a:cxn>
              <a:cxn ang="0">
                <a:pos x="connsiteX3" y="connsiteY3"/>
              </a:cxn>
            </a:cxnLst>
            <a:rect l="l" t="t" r="r" b="b"/>
            <a:pathLst>
              <a:path w="1270000" h="3175000">
                <a:moveTo>
                  <a:pt x="0" y="0"/>
                </a:moveTo>
                <a:lnTo>
                  <a:pt x="1270000" y="0"/>
                </a:lnTo>
                <a:lnTo>
                  <a:pt x="1270000" y="3175000"/>
                </a:lnTo>
                <a:lnTo>
                  <a:pt x="0" y="3175000"/>
                </a:lnTo>
              </a:path>
            </a:pathLst>
          </a:custGeom>
          <a:ln w="12700">
            <a:solidFill>
              <a:schemeClr val="accent3"/>
            </a:solidFill>
          </a:ln>
        </p:spPr>
        <p:style>
          <a:lnRef idx="1">
            <a:schemeClr val="accent1"/>
          </a:lnRef>
          <a:fillRef idx="0">
            <a:schemeClr val="accent1"/>
          </a:fillRef>
          <a:effectRef idx="0">
            <a:schemeClr val="accent1"/>
          </a:effectRef>
          <a:fontRef idx="minor">
            <a:schemeClr val="tx1"/>
          </a:fontRef>
        </p:style>
        <p:txBody>
          <a:bodyPr vert="horz" wrap="square" lIns="0" tIns="89999" rIns="0" bIns="0" rtlCol="0" anchor="t" anchorCtr="0">
            <a:noAutofit/>
          </a:bodyPr>
          <a:lstStyle/>
          <a:p>
            <a:pPr fontAlgn="ctr">
              <a:lnSpc>
                <a:spcPct val="120000"/>
              </a:lnSpc>
            </a:pPr>
            <a:endParaRPr lang="en-US" sz="1300" b="1" dirty="0">
              <a:solidFill>
                <a:srgbClr val="000000"/>
              </a:solidFill>
            </a:endParaRPr>
          </a:p>
        </p:txBody>
      </p:sp>
      <p:sp>
        <p:nvSpPr>
          <p:cNvPr id="43" name="RbLeanShape Left U-Shape 75"/>
          <p:cNvSpPr/>
          <p:nvPr>
            <p:custDataLst>
              <p:tags r:id="rId37"/>
            </p:custDataLst>
          </p:nvPr>
        </p:nvSpPr>
        <p:spPr>
          <a:xfrm rot="5400000">
            <a:off x="-512572" y="4188280"/>
            <a:ext cx="2182812" cy="363918"/>
          </a:xfrm>
          <a:custGeom>
            <a:avLst/>
            <a:gdLst>
              <a:gd name="connsiteX0" fmla="*/ 0 w 1270000"/>
              <a:gd name="connsiteY0" fmla="*/ 0 h 3175000"/>
              <a:gd name="connsiteX1" fmla="*/ 1270000 w 1270000"/>
              <a:gd name="connsiteY1" fmla="*/ 0 h 3175000"/>
              <a:gd name="connsiteX2" fmla="*/ 1270000 w 1270000"/>
              <a:gd name="connsiteY2" fmla="*/ 3175000 h 3175000"/>
              <a:gd name="connsiteX3" fmla="*/ 0 w 1270000"/>
              <a:gd name="connsiteY3" fmla="*/ 3175000 h 3175000"/>
            </a:gdLst>
            <a:ahLst/>
            <a:cxnLst>
              <a:cxn ang="0">
                <a:pos x="connsiteX0" y="connsiteY0"/>
              </a:cxn>
              <a:cxn ang="0">
                <a:pos x="connsiteX1" y="connsiteY1"/>
              </a:cxn>
              <a:cxn ang="0">
                <a:pos x="connsiteX2" y="connsiteY2"/>
              </a:cxn>
              <a:cxn ang="0">
                <a:pos x="connsiteX3" y="connsiteY3"/>
              </a:cxn>
            </a:cxnLst>
            <a:rect l="l" t="t" r="r" b="b"/>
            <a:pathLst>
              <a:path w="1270000" h="3175000">
                <a:moveTo>
                  <a:pt x="0" y="0"/>
                </a:moveTo>
                <a:lnTo>
                  <a:pt x="1270000" y="0"/>
                </a:lnTo>
                <a:lnTo>
                  <a:pt x="1270000" y="3175000"/>
                </a:lnTo>
                <a:lnTo>
                  <a:pt x="0" y="3175000"/>
                </a:lnTo>
              </a:path>
            </a:pathLst>
          </a:custGeom>
          <a:ln w="12700">
            <a:solidFill>
              <a:schemeClr val="accent3"/>
            </a:solidFill>
          </a:ln>
        </p:spPr>
        <p:style>
          <a:lnRef idx="1">
            <a:schemeClr val="accent1"/>
          </a:lnRef>
          <a:fillRef idx="0">
            <a:schemeClr val="accent1"/>
          </a:fillRef>
          <a:effectRef idx="0">
            <a:schemeClr val="accent1"/>
          </a:effectRef>
          <a:fontRef idx="minor">
            <a:schemeClr val="tx1"/>
          </a:fontRef>
        </p:style>
        <p:txBody>
          <a:bodyPr vert="horz" wrap="square" lIns="0" tIns="89999" rIns="0" bIns="0" rtlCol="0" anchor="t" anchorCtr="0">
            <a:noAutofit/>
          </a:bodyPr>
          <a:lstStyle/>
          <a:p>
            <a:pPr fontAlgn="ctr">
              <a:lnSpc>
                <a:spcPct val="120000"/>
              </a:lnSpc>
            </a:pPr>
            <a:endParaRPr lang="en-US" sz="1300" b="1" dirty="0">
              <a:solidFill>
                <a:srgbClr val="000000"/>
              </a:solidFill>
            </a:endParaRPr>
          </a:p>
        </p:txBody>
      </p:sp>
      <p:cxnSp>
        <p:nvCxnSpPr>
          <p:cNvPr id="44" name="Gerade Verbindung 43"/>
          <p:cNvCxnSpPr/>
          <p:nvPr>
            <p:custDataLst>
              <p:tags r:id="rId38"/>
            </p:custDataLst>
          </p:nvPr>
        </p:nvCxnSpPr>
        <p:spPr>
          <a:xfrm>
            <a:off x="931342" y="2120299"/>
            <a:ext cx="234972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Line 52"/>
          <p:cNvSpPr>
            <a:spLocks noChangeShapeType="1"/>
          </p:cNvSpPr>
          <p:nvPr>
            <p:custDataLst>
              <p:tags r:id="rId39"/>
            </p:custDataLst>
          </p:nvPr>
        </p:nvSpPr>
        <p:spPr bwMode="auto">
          <a:xfrm>
            <a:off x="2056086" y="3113077"/>
            <a:ext cx="0" cy="180000"/>
          </a:xfrm>
          <a:prstGeom prst="line">
            <a:avLst/>
          </a:prstGeom>
          <a:noFill/>
          <a:ln w="12700">
            <a:solidFill>
              <a:schemeClr val="accent2"/>
            </a:solidFill>
            <a:round/>
            <a:headEnd/>
            <a:tailEnd type="triangle" w="med" len="med"/>
          </a:ln>
        </p:spPr>
        <p:txBody>
          <a:bodyPr wrap="none" anchor="ctr"/>
          <a:lstStyle/>
          <a:p>
            <a:pPr eaLnBrk="0" fontAlgn="base" hangingPunct="0">
              <a:lnSpc>
                <a:spcPct val="120000"/>
              </a:lnSpc>
              <a:spcBef>
                <a:spcPct val="0"/>
              </a:spcBef>
              <a:spcAft>
                <a:spcPct val="0"/>
              </a:spcAft>
              <a:defRPr/>
            </a:pPr>
            <a:endParaRPr kumimoji="1" lang="en-US" sz="1400" b="1" kern="0" dirty="0">
              <a:solidFill>
                <a:srgbClr val="FFFFFF"/>
              </a:solidFill>
            </a:endParaRPr>
          </a:p>
        </p:txBody>
      </p:sp>
      <p:sp>
        <p:nvSpPr>
          <p:cNvPr id="46" name="Line 56"/>
          <p:cNvSpPr>
            <a:spLocks noChangeShapeType="1"/>
          </p:cNvSpPr>
          <p:nvPr>
            <p:custDataLst>
              <p:tags r:id="rId40"/>
            </p:custDataLst>
          </p:nvPr>
        </p:nvSpPr>
        <p:spPr bwMode="auto">
          <a:xfrm>
            <a:off x="2056086" y="3571864"/>
            <a:ext cx="0" cy="180000"/>
          </a:xfrm>
          <a:prstGeom prst="line">
            <a:avLst/>
          </a:prstGeom>
          <a:noFill/>
          <a:ln w="12700">
            <a:solidFill>
              <a:schemeClr val="accent2"/>
            </a:solidFill>
            <a:round/>
            <a:headEnd/>
            <a:tailEnd type="triangle" w="med" len="med"/>
          </a:ln>
        </p:spPr>
        <p:txBody>
          <a:bodyPr wrap="none" anchor="ctr"/>
          <a:lstStyle/>
          <a:p>
            <a:pPr eaLnBrk="0" fontAlgn="base" hangingPunct="0">
              <a:lnSpc>
                <a:spcPct val="120000"/>
              </a:lnSpc>
              <a:spcBef>
                <a:spcPct val="0"/>
              </a:spcBef>
              <a:spcAft>
                <a:spcPct val="0"/>
              </a:spcAft>
              <a:defRPr/>
            </a:pPr>
            <a:endParaRPr kumimoji="1" lang="en-US" sz="1400" b="1" kern="0" dirty="0">
              <a:solidFill>
                <a:srgbClr val="FFFFFF"/>
              </a:solidFill>
            </a:endParaRPr>
          </a:p>
        </p:txBody>
      </p:sp>
      <p:sp>
        <p:nvSpPr>
          <p:cNvPr id="47" name="Line 60"/>
          <p:cNvSpPr>
            <a:spLocks noChangeShapeType="1"/>
          </p:cNvSpPr>
          <p:nvPr>
            <p:custDataLst>
              <p:tags r:id="rId41"/>
            </p:custDataLst>
          </p:nvPr>
        </p:nvSpPr>
        <p:spPr bwMode="auto">
          <a:xfrm>
            <a:off x="2056086" y="4029064"/>
            <a:ext cx="0" cy="180000"/>
          </a:xfrm>
          <a:prstGeom prst="line">
            <a:avLst/>
          </a:prstGeom>
          <a:noFill/>
          <a:ln w="12700">
            <a:solidFill>
              <a:schemeClr val="accent2"/>
            </a:solidFill>
            <a:round/>
            <a:headEnd/>
            <a:tailEnd type="triangle" w="med" len="med"/>
          </a:ln>
        </p:spPr>
        <p:txBody>
          <a:bodyPr wrap="none" anchor="ctr"/>
          <a:lstStyle/>
          <a:p>
            <a:pPr eaLnBrk="0" fontAlgn="base" hangingPunct="0">
              <a:lnSpc>
                <a:spcPct val="120000"/>
              </a:lnSpc>
              <a:spcBef>
                <a:spcPct val="0"/>
              </a:spcBef>
              <a:spcAft>
                <a:spcPct val="0"/>
              </a:spcAft>
              <a:defRPr/>
            </a:pPr>
            <a:endParaRPr kumimoji="1" lang="en-US" sz="1400" b="1" kern="0" dirty="0">
              <a:solidFill>
                <a:srgbClr val="FFFFFF"/>
              </a:solidFill>
            </a:endParaRPr>
          </a:p>
        </p:txBody>
      </p:sp>
      <p:sp>
        <p:nvSpPr>
          <p:cNvPr id="48" name="Line 64"/>
          <p:cNvSpPr>
            <a:spLocks noChangeShapeType="1"/>
          </p:cNvSpPr>
          <p:nvPr>
            <p:custDataLst>
              <p:tags r:id="rId42"/>
            </p:custDataLst>
          </p:nvPr>
        </p:nvSpPr>
        <p:spPr bwMode="auto">
          <a:xfrm>
            <a:off x="2056086" y="4486264"/>
            <a:ext cx="0" cy="180000"/>
          </a:xfrm>
          <a:prstGeom prst="line">
            <a:avLst/>
          </a:prstGeom>
          <a:noFill/>
          <a:ln w="12700">
            <a:solidFill>
              <a:schemeClr val="accent2"/>
            </a:solidFill>
            <a:round/>
            <a:headEnd/>
            <a:tailEnd type="triangle" w="med" len="med"/>
          </a:ln>
        </p:spPr>
        <p:txBody>
          <a:bodyPr wrap="none" anchor="ctr"/>
          <a:lstStyle/>
          <a:p>
            <a:pPr eaLnBrk="0" fontAlgn="base" hangingPunct="0">
              <a:lnSpc>
                <a:spcPct val="120000"/>
              </a:lnSpc>
              <a:spcBef>
                <a:spcPct val="0"/>
              </a:spcBef>
              <a:spcAft>
                <a:spcPct val="0"/>
              </a:spcAft>
              <a:defRPr/>
            </a:pPr>
            <a:endParaRPr kumimoji="1" lang="en-US" sz="1400" b="1" kern="0" dirty="0">
              <a:solidFill>
                <a:srgbClr val="FFFFFF"/>
              </a:solidFill>
            </a:endParaRPr>
          </a:p>
        </p:txBody>
      </p:sp>
      <p:sp>
        <p:nvSpPr>
          <p:cNvPr id="49" name="Line 68"/>
          <p:cNvSpPr>
            <a:spLocks noChangeShapeType="1"/>
          </p:cNvSpPr>
          <p:nvPr>
            <p:custDataLst>
              <p:tags r:id="rId43"/>
            </p:custDataLst>
          </p:nvPr>
        </p:nvSpPr>
        <p:spPr bwMode="auto">
          <a:xfrm>
            <a:off x="2056086" y="4943464"/>
            <a:ext cx="0" cy="180000"/>
          </a:xfrm>
          <a:prstGeom prst="line">
            <a:avLst/>
          </a:prstGeom>
          <a:noFill/>
          <a:ln w="12700">
            <a:solidFill>
              <a:schemeClr val="accent2"/>
            </a:solidFill>
            <a:round/>
            <a:headEnd/>
            <a:tailEnd type="triangle" w="med" len="med"/>
          </a:ln>
        </p:spPr>
        <p:txBody>
          <a:bodyPr wrap="none" anchor="ctr"/>
          <a:lstStyle/>
          <a:p>
            <a:pPr eaLnBrk="0" fontAlgn="base" hangingPunct="0">
              <a:lnSpc>
                <a:spcPct val="120000"/>
              </a:lnSpc>
              <a:spcBef>
                <a:spcPct val="0"/>
              </a:spcBef>
              <a:spcAft>
                <a:spcPct val="0"/>
              </a:spcAft>
              <a:defRPr/>
            </a:pPr>
            <a:endParaRPr kumimoji="1" lang="en-US" sz="1400" b="1" kern="0" dirty="0">
              <a:solidFill>
                <a:srgbClr val="FFFFFF"/>
              </a:solidFill>
            </a:endParaRPr>
          </a:p>
        </p:txBody>
      </p:sp>
      <p:sp>
        <p:nvSpPr>
          <p:cNvPr id="50" name="Line 72"/>
          <p:cNvSpPr>
            <a:spLocks noChangeShapeType="1"/>
          </p:cNvSpPr>
          <p:nvPr>
            <p:custDataLst>
              <p:tags r:id="rId44"/>
            </p:custDataLst>
          </p:nvPr>
        </p:nvSpPr>
        <p:spPr bwMode="auto">
          <a:xfrm>
            <a:off x="2056086" y="5400664"/>
            <a:ext cx="0" cy="180000"/>
          </a:xfrm>
          <a:prstGeom prst="line">
            <a:avLst/>
          </a:prstGeom>
          <a:noFill/>
          <a:ln w="12700">
            <a:solidFill>
              <a:schemeClr val="accent2"/>
            </a:solidFill>
            <a:round/>
            <a:headEnd/>
            <a:tailEnd type="triangle" w="med" len="med"/>
          </a:ln>
        </p:spPr>
        <p:txBody>
          <a:bodyPr wrap="none" anchor="ctr"/>
          <a:lstStyle/>
          <a:p>
            <a:pPr eaLnBrk="0" fontAlgn="base" hangingPunct="0">
              <a:lnSpc>
                <a:spcPct val="120000"/>
              </a:lnSpc>
              <a:spcBef>
                <a:spcPct val="0"/>
              </a:spcBef>
              <a:spcAft>
                <a:spcPct val="0"/>
              </a:spcAft>
              <a:defRPr/>
            </a:pPr>
            <a:endParaRPr kumimoji="1" lang="en-US" sz="1400" b="1" kern="0" dirty="0">
              <a:solidFill>
                <a:srgbClr val="FFFFFF"/>
              </a:solidFill>
            </a:endParaRPr>
          </a:p>
        </p:txBody>
      </p:sp>
      <p:sp>
        <p:nvSpPr>
          <p:cNvPr id="51" name="Line 89"/>
          <p:cNvSpPr>
            <a:spLocks noChangeShapeType="1"/>
          </p:cNvSpPr>
          <p:nvPr>
            <p:custDataLst>
              <p:tags r:id="rId45"/>
            </p:custDataLst>
          </p:nvPr>
        </p:nvSpPr>
        <p:spPr bwMode="auto">
          <a:xfrm>
            <a:off x="2054499" y="5931544"/>
            <a:ext cx="1587" cy="266700"/>
          </a:xfrm>
          <a:prstGeom prst="line">
            <a:avLst/>
          </a:prstGeom>
          <a:noFill/>
          <a:ln w="12700">
            <a:solidFill>
              <a:schemeClr val="accent2"/>
            </a:solidFill>
            <a:round/>
            <a:headEnd/>
            <a:tailEnd type="triangle" w="med" len="med"/>
          </a:ln>
        </p:spPr>
        <p:txBody>
          <a:bodyPr lIns="0" tIns="0" rIns="0" bIns="0"/>
          <a:lstStyle/>
          <a:p>
            <a:pPr eaLnBrk="0" fontAlgn="base" hangingPunct="0">
              <a:spcBef>
                <a:spcPct val="0"/>
              </a:spcBef>
              <a:spcAft>
                <a:spcPct val="0"/>
              </a:spcAft>
              <a:defRPr/>
            </a:pPr>
            <a:endParaRPr kumimoji="1" lang="en-US" sz="1400" b="1" kern="0" dirty="0">
              <a:solidFill>
                <a:srgbClr val="FFFFFF"/>
              </a:solidFill>
            </a:endParaRPr>
          </a:p>
        </p:txBody>
      </p:sp>
      <p:sp>
        <p:nvSpPr>
          <p:cNvPr id="53" name="Rechteck 52"/>
          <p:cNvSpPr/>
          <p:nvPr/>
        </p:nvSpPr>
        <p:spPr>
          <a:xfrm>
            <a:off x="820882" y="6199960"/>
            <a:ext cx="2472152" cy="338554"/>
          </a:xfrm>
          <a:prstGeom prst="rect">
            <a:avLst/>
          </a:prstGeom>
        </p:spPr>
        <p:txBody>
          <a:bodyPr wrap="none">
            <a:spAutoFit/>
          </a:bodyPr>
          <a:lstStyle/>
          <a:p>
            <a:pPr lvl="1"/>
            <a:r>
              <a:rPr lang="en-US" sz="1600" dirty="0" smtClean="0"/>
              <a:t>8 Step CM Process </a:t>
            </a:r>
            <a:endParaRPr lang="en-US" sz="1600" dirty="0"/>
          </a:p>
        </p:txBody>
      </p:sp>
      <p:sp>
        <p:nvSpPr>
          <p:cNvPr id="54" name="Rechteck 53"/>
          <p:cNvSpPr/>
          <p:nvPr/>
        </p:nvSpPr>
        <p:spPr>
          <a:xfrm>
            <a:off x="4068731" y="1953398"/>
            <a:ext cx="5258675" cy="4878259"/>
          </a:xfrm>
          <a:prstGeom prst="rect">
            <a:avLst/>
          </a:prstGeom>
        </p:spPr>
        <p:txBody>
          <a:bodyPr wrap="square">
            <a:spAutoFit/>
          </a:bodyPr>
          <a:lstStyle/>
          <a:p>
            <a:pPr marL="342900" indent="-342900">
              <a:spcBef>
                <a:spcPts val="300"/>
              </a:spcBef>
              <a:spcAft>
                <a:spcPts val="300"/>
              </a:spcAft>
            </a:pPr>
            <a:r>
              <a:rPr lang="en-US" sz="1400" b="1" dirty="0" smtClean="0">
                <a:solidFill>
                  <a:srgbClr val="FC7404"/>
                </a:solidFill>
              </a:rPr>
              <a:t>0a.  Positioning: analyze new competition environment, understand customer and his/her behavior </a:t>
            </a:r>
            <a:br>
              <a:rPr lang="en-US" sz="1400" b="1" dirty="0" smtClean="0">
                <a:solidFill>
                  <a:srgbClr val="FC7404"/>
                </a:solidFill>
              </a:rPr>
            </a:br>
            <a:r>
              <a:rPr lang="en-US" sz="1400" b="1" dirty="0" smtClean="0">
                <a:solidFill>
                  <a:srgbClr val="FC7404"/>
                </a:solidFill>
                <a:sym typeface="Wingdings" panose="05000000000000000000" pitchFamily="2" charset="2"/>
              </a:rPr>
              <a:t> define target customer / </a:t>
            </a:r>
            <a:r>
              <a:rPr lang="en-US" sz="1400" b="1" dirty="0" smtClean="0">
                <a:solidFill>
                  <a:srgbClr val="FC7404"/>
                </a:solidFill>
              </a:rPr>
              <a:t>shopper segmentation</a:t>
            </a:r>
            <a:endParaRPr lang="en-US" sz="1400" b="1" dirty="0" smtClean="0">
              <a:solidFill>
                <a:schemeClr val="tx1"/>
              </a:solidFill>
            </a:endParaRPr>
          </a:p>
          <a:p>
            <a:pPr marL="342900" indent="-342900">
              <a:spcBef>
                <a:spcPts val="300"/>
              </a:spcBef>
              <a:spcAft>
                <a:spcPts val="300"/>
              </a:spcAft>
            </a:pPr>
            <a:r>
              <a:rPr lang="en-US" sz="1400" dirty="0" smtClean="0">
                <a:solidFill>
                  <a:schemeClr val="tx1"/>
                </a:solidFill>
              </a:rPr>
              <a:t>0b. 	Strategic setup</a:t>
            </a:r>
          </a:p>
          <a:p>
            <a:pPr marL="342900" indent="-342900">
              <a:spcBef>
                <a:spcPts val="300"/>
              </a:spcBef>
              <a:spcAft>
                <a:spcPts val="300"/>
              </a:spcAft>
              <a:buFont typeface="+mj-lt"/>
              <a:buAutoNum type="arabicPeriod"/>
            </a:pPr>
            <a:r>
              <a:rPr lang="en-US" sz="1400" b="1" u="sng" dirty="0" smtClean="0">
                <a:solidFill>
                  <a:schemeClr val="accent2"/>
                </a:solidFill>
              </a:rPr>
              <a:t>Define categories per channel </a:t>
            </a:r>
            <a:r>
              <a:rPr lang="en-US" sz="1400" b="1" dirty="0" smtClean="0">
                <a:solidFill>
                  <a:srgbClr val="FC7404"/>
                </a:solidFill>
              </a:rPr>
              <a:t>and possibly per target customer (Product&lt;&gt;Category – not always one-to-one relationship anymore! Market research: consider </a:t>
            </a:r>
            <a:r>
              <a:rPr lang="en-US" sz="1400" b="1" u="sng" dirty="0" smtClean="0">
                <a:solidFill>
                  <a:srgbClr val="FC7404"/>
                </a:solidFill>
              </a:rPr>
              <a:t>special market research </a:t>
            </a:r>
            <a:r>
              <a:rPr lang="en-US" sz="1400" b="1" dirty="0" smtClean="0">
                <a:solidFill>
                  <a:srgbClr val="FC7404"/>
                </a:solidFill>
              </a:rPr>
              <a:t>for online)</a:t>
            </a:r>
          </a:p>
          <a:p>
            <a:pPr marL="342900" indent="-342900">
              <a:spcBef>
                <a:spcPts val="300"/>
              </a:spcBef>
              <a:spcAft>
                <a:spcPts val="300"/>
              </a:spcAft>
              <a:buFont typeface="+mj-lt"/>
              <a:buAutoNum type="arabicPeriod"/>
            </a:pPr>
            <a:r>
              <a:rPr lang="en-US" sz="1400" dirty="0" smtClean="0">
                <a:solidFill>
                  <a:schemeClr val="tx1"/>
                </a:solidFill>
              </a:rPr>
              <a:t>Assign roles per category and channel</a:t>
            </a:r>
          </a:p>
          <a:p>
            <a:pPr marL="342900" indent="-342900">
              <a:spcBef>
                <a:spcPts val="300"/>
              </a:spcBef>
              <a:spcAft>
                <a:spcPts val="300"/>
              </a:spcAft>
              <a:buFont typeface="+mj-lt"/>
              <a:buAutoNum type="arabicPeriod"/>
            </a:pPr>
            <a:r>
              <a:rPr lang="en-US" sz="1400" b="1" dirty="0" smtClean="0">
                <a:solidFill>
                  <a:srgbClr val="FC7404"/>
                </a:solidFill>
              </a:rPr>
              <a:t>Categories and their potential are to be evaluated per channel (same KPIs for offline and online</a:t>
            </a:r>
            <a:r>
              <a:rPr lang="en-US" sz="1400" b="1" dirty="0">
                <a:solidFill>
                  <a:srgbClr val="FC7404"/>
                </a:solidFill>
              </a:rPr>
              <a:t>, but special </a:t>
            </a:r>
            <a:r>
              <a:rPr lang="en-US" sz="1400" b="1" u="sng" dirty="0" smtClean="0">
                <a:solidFill>
                  <a:srgbClr val="FC7404"/>
                </a:solidFill>
              </a:rPr>
              <a:t>additional KPIs </a:t>
            </a:r>
            <a:r>
              <a:rPr lang="en-US" sz="1400" b="1" dirty="0" smtClean="0">
                <a:solidFill>
                  <a:srgbClr val="FC7404"/>
                </a:solidFill>
              </a:rPr>
              <a:t>have to </a:t>
            </a:r>
            <a:r>
              <a:rPr lang="en-US" sz="1400" b="1" dirty="0">
                <a:solidFill>
                  <a:srgbClr val="FC7404"/>
                </a:solidFill>
              </a:rPr>
              <a:t>be </a:t>
            </a:r>
            <a:r>
              <a:rPr lang="en-US" sz="1400" b="1" dirty="0" smtClean="0">
                <a:solidFill>
                  <a:srgbClr val="FC7404"/>
                </a:solidFill>
              </a:rPr>
              <a:t>considered for online)</a:t>
            </a:r>
          </a:p>
          <a:p>
            <a:pPr marL="342900" indent="-342900">
              <a:spcBef>
                <a:spcPts val="300"/>
              </a:spcBef>
              <a:spcAft>
                <a:spcPts val="300"/>
              </a:spcAft>
              <a:buFont typeface="+mj-lt"/>
              <a:buAutoNum type="arabicPeriod"/>
            </a:pPr>
            <a:r>
              <a:rPr lang="en-US" sz="1400" dirty="0" smtClean="0">
                <a:solidFill>
                  <a:schemeClr val="tx1"/>
                </a:solidFill>
              </a:rPr>
              <a:t>Define goals per channel </a:t>
            </a:r>
          </a:p>
          <a:p>
            <a:pPr marL="342900" indent="-342900">
              <a:spcBef>
                <a:spcPts val="300"/>
              </a:spcBef>
              <a:spcAft>
                <a:spcPts val="300"/>
              </a:spcAft>
              <a:buFont typeface="+mj-lt"/>
              <a:buAutoNum type="arabicPeriod"/>
            </a:pPr>
            <a:r>
              <a:rPr lang="en-US" sz="1400" dirty="0" smtClean="0">
                <a:solidFill>
                  <a:schemeClr val="tx1"/>
                </a:solidFill>
              </a:rPr>
              <a:t>Design strategies accordingly</a:t>
            </a:r>
          </a:p>
          <a:p>
            <a:pPr marL="342900" indent="-342900">
              <a:spcBef>
                <a:spcPts val="300"/>
              </a:spcBef>
              <a:spcAft>
                <a:spcPts val="300"/>
              </a:spcAft>
              <a:buFont typeface="+mj-lt"/>
              <a:buAutoNum type="arabicPeriod"/>
            </a:pPr>
            <a:r>
              <a:rPr lang="en-US" sz="1400" b="1" dirty="0" smtClean="0">
                <a:solidFill>
                  <a:srgbClr val="FC7404"/>
                </a:solidFill>
              </a:rPr>
              <a:t>Modulate tactics per channel accordingly </a:t>
            </a:r>
            <a:br>
              <a:rPr lang="en-US" sz="1400" b="1" dirty="0" smtClean="0">
                <a:solidFill>
                  <a:srgbClr val="FC7404"/>
                </a:solidFill>
              </a:rPr>
            </a:br>
            <a:r>
              <a:rPr lang="en-US" sz="1400" b="1" dirty="0" smtClean="0">
                <a:solidFill>
                  <a:srgbClr val="FC7404"/>
                </a:solidFill>
              </a:rPr>
              <a:t>(offline tactics remain the same, for online: communication and diverse services to be added)</a:t>
            </a:r>
          </a:p>
          <a:p>
            <a:pPr marL="342900" indent="-342900">
              <a:spcBef>
                <a:spcPts val="300"/>
              </a:spcBef>
              <a:spcAft>
                <a:spcPts val="300"/>
              </a:spcAft>
              <a:buFont typeface="+mj-lt"/>
              <a:buAutoNum type="arabicPeriod"/>
            </a:pPr>
            <a:r>
              <a:rPr lang="en-US" sz="1400" dirty="0" smtClean="0">
                <a:solidFill>
                  <a:schemeClr val="tx1"/>
                </a:solidFill>
              </a:rPr>
              <a:t>Implementation per channel</a:t>
            </a:r>
          </a:p>
          <a:p>
            <a:pPr marL="342900" indent="-342900">
              <a:spcBef>
                <a:spcPts val="300"/>
              </a:spcBef>
              <a:spcAft>
                <a:spcPts val="300"/>
              </a:spcAft>
              <a:buFont typeface="+mj-lt"/>
              <a:buAutoNum type="arabicPeriod"/>
            </a:pPr>
            <a:r>
              <a:rPr lang="en-US" sz="1400" dirty="0" smtClean="0">
                <a:solidFill>
                  <a:schemeClr val="tx1"/>
                </a:solidFill>
              </a:rPr>
              <a:t>Review of implemented tactics per channel</a:t>
            </a:r>
            <a:endParaRPr lang="en-US" sz="1400" dirty="0">
              <a:solidFill>
                <a:schemeClr val="tx1"/>
              </a:solidFill>
            </a:endParaRPr>
          </a:p>
        </p:txBody>
      </p:sp>
      <p:sp>
        <p:nvSpPr>
          <p:cNvPr id="55" name="Plus 54"/>
          <p:cNvSpPr/>
          <p:nvPr/>
        </p:nvSpPr>
        <p:spPr>
          <a:xfrm>
            <a:off x="3323672" y="2813866"/>
            <a:ext cx="432048" cy="432048"/>
          </a:xfrm>
          <a:prstGeom prst="mathPlus">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lnSpc>
                <a:spcPct val="120000"/>
              </a:lnSpc>
            </a:pPr>
            <a:endParaRPr lang="de-DE" sz="2000" dirty="0" smtClean="0"/>
          </a:p>
        </p:txBody>
      </p:sp>
      <p:sp>
        <p:nvSpPr>
          <p:cNvPr id="56" name="Plus 55"/>
          <p:cNvSpPr/>
          <p:nvPr/>
        </p:nvSpPr>
        <p:spPr>
          <a:xfrm>
            <a:off x="3294715" y="3719012"/>
            <a:ext cx="432048" cy="432048"/>
          </a:xfrm>
          <a:prstGeom prst="mathPlus">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lnSpc>
                <a:spcPct val="120000"/>
              </a:lnSpc>
            </a:pPr>
            <a:endParaRPr lang="de-DE" sz="2000" dirty="0" smtClean="0"/>
          </a:p>
        </p:txBody>
      </p:sp>
      <p:sp>
        <p:nvSpPr>
          <p:cNvPr id="57" name="Plus 56"/>
          <p:cNvSpPr/>
          <p:nvPr/>
        </p:nvSpPr>
        <p:spPr>
          <a:xfrm>
            <a:off x="3306349" y="5101161"/>
            <a:ext cx="432048" cy="432048"/>
          </a:xfrm>
          <a:prstGeom prst="mathPlus">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lnSpc>
                <a:spcPct val="120000"/>
              </a:lnSpc>
            </a:pPr>
            <a:endParaRPr lang="de-DE" sz="2000" dirty="0" smtClean="0"/>
          </a:p>
        </p:txBody>
      </p:sp>
      <p:sp>
        <p:nvSpPr>
          <p:cNvPr id="58" name="Plus 57"/>
          <p:cNvSpPr/>
          <p:nvPr/>
        </p:nvSpPr>
        <p:spPr>
          <a:xfrm>
            <a:off x="3327943" y="2101996"/>
            <a:ext cx="432048" cy="432048"/>
          </a:xfrm>
          <a:prstGeom prst="mathPlus">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lnSpc>
                <a:spcPct val="120000"/>
              </a:lnSpc>
            </a:pPr>
            <a:endParaRPr lang="de-DE" sz="2000" dirty="0" smtClean="0"/>
          </a:p>
        </p:txBody>
      </p:sp>
    </p:spTree>
    <p:extLst>
      <p:ext uri="{BB962C8B-B14F-4D97-AF65-F5344CB8AC3E}">
        <p14:creationId xmlns:p14="http://schemas.microsoft.com/office/powerpoint/2010/main" val="3506931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GS1 </a:t>
            </a:r>
            <a:r>
              <a:rPr lang="de-DE" dirty="0" smtClean="0"/>
              <a:t>Cross-Channel House</a:t>
            </a:r>
            <a:endParaRPr lang="de-DE" dirty="0"/>
          </a:p>
        </p:txBody>
      </p:sp>
      <p:sp>
        <p:nvSpPr>
          <p:cNvPr id="4" name="Gleichschenkliges Dreieck 3"/>
          <p:cNvSpPr/>
          <p:nvPr/>
        </p:nvSpPr>
        <p:spPr>
          <a:xfrm>
            <a:off x="1837425" y="1613154"/>
            <a:ext cx="5305247" cy="1026543"/>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lnSpc>
                <a:spcPct val="120000"/>
              </a:lnSpc>
            </a:pPr>
            <a:r>
              <a:rPr lang="de-DE" sz="2000" b="1" dirty="0" smtClean="0">
                <a:solidFill>
                  <a:schemeClr val="tx1"/>
                </a:solidFill>
              </a:rPr>
              <a:t>Cross-Channel</a:t>
            </a:r>
          </a:p>
        </p:txBody>
      </p:sp>
      <p:sp>
        <p:nvSpPr>
          <p:cNvPr id="5" name="Flussdiagramm: Prozess 4"/>
          <p:cNvSpPr/>
          <p:nvPr/>
        </p:nvSpPr>
        <p:spPr>
          <a:xfrm>
            <a:off x="1837425" y="2639683"/>
            <a:ext cx="586597" cy="2665562"/>
          </a:xfrm>
          <a:prstGeom prst="flowChartProcess">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0" rIns="72000" bIns="0" rtlCol="0" anchor="ctr"/>
          <a:lstStyle/>
          <a:p>
            <a:pPr algn="ctr">
              <a:lnSpc>
                <a:spcPct val="120000"/>
              </a:lnSpc>
            </a:pPr>
            <a:r>
              <a:rPr lang="de-DE" sz="2000" dirty="0" smtClean="0">
                <a:solidFill>
                  <a:schemeClr val="tx1"/>
                </a:solidFill>
              </a:rPr>
              <a:t>Supply Chain</a:t>
            </a:r>
          </a:p>
        </p:txBody>
      </p:sp>
      <p:sp>
        <p:nvSpPr>
          <p:cNvPr id="6" name="Flussdiagramm: Prozess 5"/>
          <p:cNvSpPr/>
          <p:nvPr/>
        </p:nvSpPr>
        <p:spPr>
          <a:xfrm>
            <a:off x="2973190" y="2636815"/>
            <a:ext cx="598146" cy="2668430"/>
          </a:xfrm>
          <a:prstGeom prst="flowChartProcess">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0" rIns="72000" bIns="0" rtlCol="0" anchor="ctr"/>
          <a:lstStyle/>
          <a:p>
            <a:pPr algn="ctr"/>
            <a:r>
              <a:rPr lang="de-DE" sz="2000" dirty="0" smtClean="0">
                <a:solidFill>
                  <a:schemeClr val="tx1"/>
                </a:solidFill>
              </a:rPr>
              <a:t>Content Management</a:t>
            </a:r>
          </a:p>
        </p:txBody>
      </p:sp>
      <p:sp>
        <p:nvSpPr>
          <p:cNvPr id="7" name="Flussdiagramm: Prozess 6"/>
          <p:cNvSpPr/>
          <p:nvPr/>
        </p:nvSpPr>
        <p:spPr>
          <a:xfrm>
            <a:off x="4226942" y="2639683"/>
            <a:ext cx="603850" cy="2665562"/>
          </a:xfrm>
          <a:prstGeom prst="flowChartProcess">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0" rIns="72000" bIns="0" rtlCol="0" anchor="ctr"/>
          <a:lstStyle/>
          <a:p>
            <a:pPr algn="ctr"/>
            <a:r>
              <a:rPr lang="de-DE" sz="2000" dirty="0" smtClean="0">
                <a:solidFill>
                  <a:schemeClr val="tx1"/>
                </a:solidFill>
              </a:rPr>
              <a:t>Identification              on the Web</a:t>
            </a:r>
          </a:p>
        </p:txBody>
      </p:sp>
      <p:sp>
        <p:nvSpPr>
          <p:cNvPr id="8" name="Flussdiagramm: Prozess 7"/>
          <p:cNvSpPr/>
          <p:nvPr/>
        </p:nvSpPr>
        <p:spPr>
          <a:xfrm>
            <a:off x="5379998" y="2636814"/>
            <a:ext cx="598107" cy="2668431"/>
          </a:xfrm>
          <a:prstGeom prst="flowChartProcess">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0" rIns="72000" bIns="0" rtlCol="0" anchor="ctr"/>
          <a:lstStyle/>
          <a:p>
            <a:pPr algn="ctr">
              <a:lnSpc>
                <a:spcPct val="120000"/>
              </a:lnSpc>
            </a:pPr>
            <a:r>
              <a:rPr lang="de-DE" sz="2000" dirty="0" smtClean="0">
                <a:solidFill>
                  <a:schemeClr val="tx1"/>
                </a:solidFill>
              </a:rPr>
              <a:t>Category Management</a:t>
            </a:r>
          </a:p>
        </p:txBody>
      </p:sp>
      <p:sp>
        <p:nvSpPr>
          <p:cNvPr id="9" name="Flussdiagramm: Prozess 8"/>
          <p:cNvSpPr/>
          <p:nvPr/>
        </p:nvSpPr>
        <p:spPr>
          <a:xfrm>
            <a:off x="6538823" y="2636813"/>
            <a:ext cx="592347" cy="2668432"/>
          </a:xfrm>
          <a:prstGeom prst="flowChartProcess">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0" rIns="72000" bIns="0" rtlCol="0" anchor="ctr"/>
          <a:lstStyle/>
          <a:p>
            <a:pPr algn="ctr">
              <a:lnSpc>
                <a:spcPct val="120000"/>
              </a:lnSpc>
            </a:pPr>
            <a:r>
              <a:rPr lang="de-DE" sz="2000" dirty="0" smtClean="0">
                <a:solidFill>
                  <a:schemeClr val="tx1"/>
                </a:solidFill>
              </a:rPr>
              <a:t>Shopper Marketing</a:t>
            </a:r>
          </a:p>
        </p:txBody>
      </p:sp>
      <p:sp>
        <p:nvSpPr>
          <p:cNvPr id="14" name="Rechteck 13"/>
          <p:cNvSpPr/>
          <p:nvPr/>
        </p:nvSpPr>
        <p:spPr>
          <a:xfrm>
            <a:off x="1837426" y="5305245"/>
            <a:ext cx="5305246" cy="78500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lnSpc>
                <a:spcPct val="120000"/>
              </a:lnSpc>
            </a:pPr>
            <a:endParaRPr lang="en-US" sz="2000" dirty="0" smtClean="0">
              <a:solidFill>
                <a:schemeClr val="tx1"/>
              </a:solidFill>
            </a:endParaRPr>
          </a:p>
        </p:txBody>
      </p:sp>
      <p:cxnSp>
        <p:nvCxnSpPr>
          <p:cNvPr id="17" name="Gerade Verbindung 16"/>
          <p:cNvCxnSpPr/>
          <p:nvPr/>
        </p:nvCxnSpPr>
        <p:spPr>
          <a:xfrm flipV="1">
            <a:off x="1837426" y="5305246"/>
            <a:ext cx="5293744" cy="7850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echteck 17"/>
          <p:cNvSpPr/>
          <p:nvPr/>
        </p:nvSpPr>
        <p:spPr>
          <a:xfrm>
            <a:off x="1837425" y="5366127"/>
            <a:ext cx="2876928" cy="338554"/>
          </a:xfrm>
          <a:prstGeom prst="rect">
            <a:avLst/>
          </a:prstGeom>
        </p:spPr>
        <p:txBody>
          <a:bodyPr wrap="square">
            <a:spAutoFit/>
          </a:bodyPr>
          <a:lstStyle/>
          <a:p>
            <a:pPr lvl="0"/>
            <a:r>
              <a:rPr lang="en-US" sz="1600" dirty="0" smtClean="0">
                <a:solidFill>
                  <a:schemeClr val="tx1"/>
                </a:solidFill>
              </a:rPr>
              <a:t>GS1 Enabling Technologies</a:t>
            </a:r>
            <a:endParaRPr lang="en-US" sz="1600" dirty="0">
              <a:solidFill>
                <a:schemeClr val="tx1"/>
              </a:solidFill>
            </a:endParaRPr>
          </a:p>
        </p:txBody>
      </p:sp>
      <p:sp>
        <p:nvSpPr>
          <p:cNvPr id="19" name="Rechteck 18"/>
          <p:cNvSpPr/>
          <p:nvPr/>
        </p:nvSpPr>
        <p:spPr>
          <a:xfrm>
            <a:off x="4322102" y="5387955"/>
            <a:ext cx="2820570" cy="656077"/>
          </a:xfrm>
          <a:prstGeom prst="rect">
            <a:avLst/>
          </a:prstGeom>
        </p:spPr>
        <p:txBody>
          <a:bodyPr wrap="square">
            <a:spAutoFit/>
          </a:bodyPr>
          <a:lstStyle/>
          <a:p>
            <a:pPr lvl="0" algn="r">
              <a:lnSpc>
                <a:spcPct val="120000"/>
              </a:lnSpc>
            </a:pPr>
            <a:r>
              <a:rPr lang="en-US" sz="1600" dirty="0" smtClean="0">
                <a:solidFill>
                  <a:schemeClr val="tx1"/>
                </a:solidFill>
              </a:rPr>
              <a:t>Organizational </a:t>
            </a:r>
            <a:br>
              <a:rPr lang="en-US" sz="1600" dirty="0" smtClean="0">
                <a:solidFill>
                  <a:schemeClr val="tx1"/>
                </a:solidFill>
              </a:rPr>
            </a:br>
            <a:r>
              <a:rPr lang="en-US" sz="1600" dirty="0" smtClean="0">
                <a:solidFill>
                  <a:schemeClr val="tx1"/>
                </a:solidFill>
              </a:rPr>
              <a:t>and Operational Structure</a:t>
            </a:r>
            <a:endParaRPr lang="en-US" sz="1400" dirty="0">
              <a:solidFill>
                <a:schemeClr val="tx1"/>
              </a:solidFill>
            </a:endParaRPr>
          </a:p>
        </p:txBody>
      </p:sp>
      <p:sp>
        <p:nvSpPr>
          <p:cNvPr id="15" name="Flussdiagramm: Prozess 14"/>
          <p:cNvSpPr/>
          <p:nvPr/>
        </p:nvSpPr>
        <p:spPr>
          <a:xfrm>
            <a:off x="6521458" y="2636813"/>
            <a:ext cx="603850" cy="2668432"/>
          </a:xfrm>
          <a:prstGeom prst="flowChartProcess">
            <a:avLst/>
          </a:prstGeom>
          <a:noFill/>
          <a:ln w="444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lnSpc>
                <a:spcPct val="120000"/>
              </a:lnSpc>
            </a:pPr>
            <a:endParaRPr lang="de-DE" sz="2000" dirty="0" smtClean="0">
              <a:solidFill>
                <a:schemeClr val="bg2"/>
              </a:solidFill>
            </a:endParaRPr>
          </a:p>
        </p:txBody>
      </p:sp>
    </p:spTree>
    <p:extLst>
      <p:ext uri="{BB962C8B-B14F-4D97-AF65-F5344CB8AC3E}">
        <p14:creationId xmlns:p14="http://schemas.microsoft.com/office/powerpoint/2010/main" val="4015013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Titel 1"/>
          <p:cNvSpPr>
            <a:spLocks noGrp="1"/>
          </p:cNvSpPr>
          <p:nvPr>
            <p:ph type="title"/>
          </p:nvPr>
        </p:nvSpPr>
        <p:spPr>
          <a:xfrm>
            <a:off x="1762125" y="219221"/>
            <a:ext cx="6711221" cy="1115662"/>
          </a:xfrm>
        </p:spPr>
        <p:txBody>
          <a:bodyPr/>
          <a:lstStyle/>
          <a:p>
            <a:pPr>
              <a:defRPr/>
            </a:pPr>
            <a:r>
              <a:rPr lang="en-US" dirty="0">
                <a:solidFill>
                  <a:schemeClr val="accent2"/>
                </a:solidFill>
              </a:rPr>
              <a:t>Hot Topic in </a:t>
            </a:r>
            <a:r>
              <a:rPr lang="en-US" dirty="0" smtClean="0">
                <a:solidFill>
                  <a:schemeClr val="accent2"/>
                </a:solidFill>
              </a:rPr>
              <a:t>Shopper Marketing:</a:t>
            </a:r>
            <a:r>
              <a:rPr lang="en-US" dirty="0">
                <a:solidFill>
                  <a:schemeClr val="accent2"/>
                </a:solidFill>
              </a:rPr>
              <a:t/>
            </a:r>
            <a:br>
              <a:rPr lang="en-US" dirty="0">
                <a:solidFill>
                  <a:schemeClr val="accent2"/>
                </a:solidFill>
              </a:rPr>
            </a:br>
            <a:r>
              <a:rPr lang="en-US" dirty="0"/>
              <a:t>Consumer &amp; Shopper Journey</a:t>
            </a:r>
          </a:p>
        </p:txBody>
      </p:sp>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15520" y="1556740"/>
            <a:ext cx="7201000" cy="4881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p:cNvSpPr txBox="1"/>
          <p:nvPr/>
        </p:nvSpPr>
        <p:spPr>
          <a:xfrm>
            <a:off x="5582093" y="1397871"/>
            <a:ext cx="2986715" cy="978729"/>
          </a:xfrm>
          <a:prstGeom prst="rect">
            <a:avLst/>
          </a:prstGeom>
          <a:noFill/>
        </p:spPr>
        <p:txBody>
          <a:bodyPr wrap="none" rtlCol="0">
            <a:spAutoFit/>
          </a:bodyPr>
          <a:lstStyle/>
          <a:p>
            <a:pPr marL="285750" indent="-285750">
              <a:buFont typeface="Arial" panose="020B0604020202020204" pitchFamily="34" charset="0"/>
              <a:buChar char="•"/>
            </a:pPr>
            <a:r>
              <a:rPr lang="en-US" dirty="0" smtClean="0"/>
              <a:t>channels increase</a:t>
            </a:r>
          </a:p>
          <a:p>
            <a:pPr marL="285750" indent="-285750">
              <a:buFont typeface="Arial" panose="020B0604020202020204" pitchFamily="34" charset="0"/>
              <a:buChar char="•"/>
            </a:pPr>
            <a:r>
              <a:rPr lang="en-US" dirty="0" smtClean="0"/>
              <a:t>customer does not think </a:t>
            </a:r>
            <a:br>
              <a:rPr lang="en-US" dirty="0" smtClean="0"/>
            </a:br>
            <a:r>
              <a:rPr lang="en-US" dirty="0" smtClean="0"/>
              <a:t>in channel categories</a:t>
            </a:r>
            <a:endParaRPr lang="en-US" dirty="0"/>
          </a:p>
        </p:txBody>
      </p:sp>
    </p:spTree>
    <p:extLst>
      <p:ext uri="{BB962C8B-B14F-4D97-AF65-F5344CB8AC3E}">
        <p14:creationId xmlns:p14="http://schemas.microsoft.com/office/powerpoint/2010/main" val="2416431907"/>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Titel 1"/>
          <p:cNvSpPr>
            <a:spLocks noGrp="1"/>
          </p:cNvSpPr>
          <p:nvPr>
            <p:ph type="title"/>
          </p:nvPr>
        </p:nvSpPr>
        <p:spPr>
          <a:xfrm>
            <a:off x="1762125" y="219221"/>
            <a:ext cx="6711221" cy="1115662"/>
          </a:xfrm>
        </p:spPr>
        <p:txBody>
          <a:bodyPr/>
          <a:lstStyle/>
          <a:p>
            <a:pPr>
              <a:lnSpc>
                <a:spcPct val="100000"/>
              </a:lnSpc>
            </a:pPr>
            <a:r>
              <a:rPr lang="en-US" dirty="0" smtClean="0"/>
              <a:t>Channel Overarching </a:t>
            </a:r>
            <a:br>
              <a:rPr lang="en-US" dirty="0" smtClean="0"/>
            </a:br>
            <a:r>
              <a:rPr lang="en-US" dirty="0" smtClean="0"/>
              <a:t>Shopper Behavior</a:t>
            </a:r>
            <a:endParaRPr lang="en-US" dirty="0"/>
          </a:p>
        </p:txBody>
      </p:sp>
      <p:sp>
        <p:nvSpPr>
          <p:cNvPr id="248" name="Textframe 8"/>
          <p:cNvSpPr txBox="1">
            <a:spLocks noChangeArrowheads="1"/>
          </p:cNvSpPr>
          <p:nvPr>
            <p:custDataLst>
              <p:tags r:id="rId1"/>
            </p:custDataLst>
          </p:nvPr>
        </p:nvSpPr>
        <p:spPr bwMode="auto">
          <a:xfrm>
            <a:off x="2595683" y="2036932"/>
            <a:ext cx="960718" cy="307777"/>
          </a:xfrm>
          <a:prstGeom prst="rect">
            <a:avLst/>
          </a:prstGeom>
          <a:noFill/>
          <a:ln w="9525">
            <a:noFill/>
            <a:miter lim="800000"/>
            <a:headEnd/>
            <a:tailEnd/>
          </a:ln>
        </p:spPr>
        <p:txBody>
          <a:bodyPr wrap="square" lIns="0" tIns="0" rIns="0" bIns="0" anchor="b" anchorCtr="0">
            <a:spAutoFit/>
          </a:bodyPr>
          <a:lstStyle/>
          <a:p>
            <a:pPr algn="ctr">
              <a:buClr>
                <a:srgbClr val="0F18D2"/>
              </a:buClr>
              <a:buSzPct val="100000"/>
              <a:defRPr/>
            </a:pPr>
            <a:r>
              <a:rPr lang="en-US" sz="1000" kern="0" dirty="0" smtClean="0">
                <a:solidFill>
                  <a:srgbClr val="002060"/>
                </a:solidFill>
              </a:rPr>
              <a:t>Product</a:t>
            </a:r>
            <a:br>
              <a:rPr lang="en-US" sz="1000" kern="0" dirty="0" smtClean="0">
                <a:solidFill>
                  <a:srgbClr val="002060"/>
                </a:solidFill>
              </a:rPr>
            </a:br>
            <a:r>
              <a:rPr lang="en-US" sz="1000" kern="0" dirty="0" smtClean="0">
                <a:solidFill>
                  <a:srgbClr val="002060"/>
                </a:solidFill>
              </a:rPr>
              <a:t>availability</a:t>
            </a:r>
            <a:endParaRPr lang="en-US" sz="1000" kern="0" dirty="0">
              <a:solidFill>
                <a:srgbClr val="002060"/>
              </a:solidFill>
            </a:endParaRPr>
          </a:p>
        </p:txBody>
      </p:sp>
      <p:sp>
        <p:nvSpPr>
          <p:cNvPr id="249" name="Textframe 8"/>
          <p:cNvSpPr txBox="1">
            <a:spLocks noChangeArrowheads="1"/>
          </p:cNvSpPr>
          <p:nvPr>
            <p:custDataLst>
              <p:tags r:id="rId2"/>
            </p:custDataLst>
          </p:nvPr>
        </p:nvSpPr>
        <p:spPr bwMode="auto">
          <a:xfrm>
            <a:off x="3573132" y="1972482"/>
            <a:ext cx="960718" cy="461665"/>
          </a:xfrm>
          <a:prstGeom prst="rect">
            <a:avLst/>
          </a:prstGeom>
          <a:noFill/>
          <a:ln w="9525">
            <a:noFill/>
            <a:miter lim="800000"/>
            <a:headEnd/>
            <a:tailEnd/>
          </a:ln>
        </p:spPr>
        <p:txBody>
          <a:bodyPr wrap="square" lIns="0" tIns="0" rIns="0" bIns="0" anchor="b" anchorCtr="0">
            <a:spAutoFit/>
          </a:bodyPr>
          <a:lstStyle/>
          <a:p>
            <a:pPr>
              <a:buClr>
                <a:srgbClr val="0F18D2"/>
              </a:buClr>
              <a:buSzPct val="100000"/>
              <a:defRPr/>
            </a:pPr>
            <a:r>
              <a:rPr lang="en-US" sz="1000" kern="0" dirty="0" smtClean="0">
                <a:solidFill>
                  <a:srgbClr val="002060"/>
                </a:solidFill>
              </a:rPr>
              <a:t>Consultancy, Information</a:t>
            </a:r>
            <a:br>
              <a:rPr lang="en-US" sz="1000" kern="0" dirty="0" smtClean="0">
                <a:solidFill>
                  <a:srgbClr val="002060"/>
                </a:solidFill>
              </a:rPr>
            </a:br>
            <a:r>
              <a:rPr lang="en-US" sz="1000" kern="0" dirty="0" smtClean="0">
                <a:solidFill>
                  <a:srgbClr val="002060"/>
                </a:solidFill>
              </a:rPr>
              <a:t>gathering</a:t>
            </a:r>
            <a:endParaRPr lang="en-US" sz="1000" kern="0" dirty="0">
              <a:solidFill>
                <a:srgbClr val="002060"/>
              </a:solidFill>
            </a:endParaRPr>
          </a:p>
        </p:txBody>
      </p:sp>
      <p:sp>
        <p:nvSpPr>
          <p:cNvPr id="250" name="Textframe 8"/>
          <p:cNvSpPr txBox="1">
            <a:spLocks noChangeArrowheads="1"/>
          </p:cNvSpPr>
          <p:nvPr>
            <p:custDataLst>
              <p:tags r:id="rId3"/>
            </p:custDataLst>
          </p:nvPr>
        </p:nvSpPr>
        <p:spPr bwMode="auto">
          <a:xfrm>
            <a:off x="4457294" y="2039137"/>
            <a:ext cx="960718" cy="307777"/>
          </a:xfrm>
          <a:prstGeom prst="rect">
            <a:avLst/>
          </a:prstGeom>
          <a:noFill/>
          <a:ln w="9525">
            <a:noFill/>
            <a:miter lim="800000"/>
            <a:headEnd/>
            <a:tailEnd/>
          </a:ln>
        </p:spPr>
        <p:txBody>
          <a:bodyPr wrap="square" lIns="0" tIns="0" rIns="0" bIns="0" anchor="b" anchorCtr="0">
            <a:spAutoFit/>
          </a:bodyPr>
          <a:lstStyle/>
          <a:p>
            <a:pPr>
              <a:buClr>
                <a:srgbClr val="0F18D2"/>
              </a:buClr>
              <a:buSzPct val="100000"/>
              <a:defRPr/>
            </a:pPr>
            <a:r>
              <a:rPr lang="en-US" sz="1000" kern="0" dirty="0" smtClean="0">
                <a:solidFill>
                  <a:srgbClr val="1E266C"/>
                </a:solidFill>
              </a:rPr>
              <a:t>Buying</a:t>
            </a:r>
            <a:br>
              <a:rPr lang="en-US" sz="1000" kern="0" dirty="0" smtClean="0">
                <a:solidFill>
                  <a:srgbClr val="1E266C"/>
                </a:solidFill>
              </a:rPr>
            </a:br>
            <a:r>
              <a:rPr lang="en-US" sz="1000" kern="0" dirty="0" smtClean="0">
                <a:solidFill>
                  <a:srgbClr val="1E266C"/>
                </a:solidFill>
              </a:rPr>
              <a:t>decision</a:t>
            </a:r>
            <a:endParaRPr lang="en-US" sz="1000" kern="0" dirty="0">
              <a:solidFill>
                <a:srgbClr val="1E266C"/>
              </a:solidFill>
            </a:endParaRPr>
          </a:p>
        </p:txBody>
      </p:sp>
      <p:sp>
        <p:nvSpPr>
          <p:cNvPr id="251" name="Textframe 8"/>
          <p:cNvSpPr txBox="1">
            <a:spLocks noChangeArrowheads="1"/>
          </p:cNvSpPr>
          <p:nvPr>
            <p:custDataLst>
              <p:tags r:id="rId4"/>
            </p:custDataLst>
          </p:nvPr>
        </p:nvSpPr>
        <p:spPr bwMode="auto">
          <a:xfrm>
            <a:off x="5313237" y="2133192"/>
            <a:ext cx="1037746" cy="153888"/>
          </a:xfrm>
          <a:prstGeom prst="rect">
            <a:avLst/>
          </a:prstGeom>
          <a:noFill/>
          <a:ln w="9525">
            <a:noFill/>
            <a:miter lim="800000"/>
            <a:headEnd/>
            <a:tailEnd/>
          </a:ln>
        </p:spPr>
        <p:txBody>
          <a:bodyPr wrap="square" lIns="0" tIns="0" rIns="0" bIns="0" anchor="b" anchorCtr="0">
            <a:spAutoFit/>
          </a:bodyPr>
          <a:lstStyle/>
          <a:p>
            <a:pPr>
              <a:buClr>
                <a:srgbClr val="0F18D2"/>
              </a:buClr>
              <a:buSzPct val="100000"/>
              <a:defRPr/>
            </a:pPr>
            <a:r>
              <a:rPr lang="en-US" sz="1000" kern="0" dirty="0" smtClean="0">
                <a:solidFill>
                  <a:srgbClr val="1E266C"/>
                </a:solidFill>
              </a:rPr>
              <a:t>Payment</a:t>
            </a:r>
            <a:endParaRPr lang="en-US" sz="1000" kern="0" dirty="0">
              <a:solidFill>
                <a:srgbClr val="1E266C"/>
              </a:solidFill>
            </a:endParaRPr>
          </a:p>
        </p:txBody>
      </p:sp>
      <p:sp>
        <p:nvSpPr>
          <p:cNvPr id="252" name="Textframe 8"/>
          <p:cNvSpPr txBox="1">
            <a:spLocks noChangeArrowheads="1"/>
          </p:cNvSpPr>
          <p:nvPr>
            <p:custDataLst>
              <p:tags r:id="rId5"/>
            </p:custDataLst>
          </p:nvPr>
        </p:nvSpPr>
        <p:spPr bwMode="auto">
          <a:xfrm>
            <a:off x="7572376" y="2107087"/>
            <a:ext cx="639852" cy="307777"/>
          </a:xfrm>
          <a:prstGeom prst="rect">
            <a:avLst/>
          </a:prstGeom>
          <a:noFill/>
          <a:ln w="9525">
            <a:noFill/>
            <a:miter lim="800000"/>
            <a:headEnd/>
            <a:tailEnd/>
          </a:ln>
        </p:spPr>
        <p:txBody>
          <a:bodyPr wrap="square" lIns="0" tIns="0" rIns="0" bIns="0" anchor="b" anchorCtr="0">
            <a:spAutoFit/>
          </a:bodyPr>
          <a:lstStyle/>
          <a:p>
            <a:pPr>
              <a:buClr>
                <a:srgbClr val="0F18D2"/>
              </a:buClr>
              <a:buSzPct val="100000"/>
              <a:defRPr/>
            </a:pPr>
            <a:r>
              <a:rPr lang="en-US" sz="1000" kern="0" dirty="0" smtClean="0">
                <a:solidFill>
                  <a:srgbClr val="002060"/>
                </a:solidFill>
              </a:rPr>
              <a:t>Returns, complains</a:t>
            </a:r>
            <a:endParaRPr lang="en-US" sz="1000" kern="0" dirty="0">
              <a:solidFill>
                <a:srgbClr val="002060"/>
              </a:solidFill>
            </a:endParaRPr>
          </a:p>
        </p:txBody>
      </p:sp>
      <p:sp>
        <p:nvSpPr>
          <p:cNvPr id="261" name="Freeform 36"/>
          <p:cNvSpPr>
            <a:spLocks/>
          </p:cNvSpPr>
          <p:nvPr>
            <p:custDataLst>
              <p:tags r:id="rId6"/>
            </p:custDataLst>
          </p:nvPr>
        </p:nvSpPr>
        <p:spPr bwMode="auto">
          <a:xfrm>
            <a:off x="1009650" y="1878198"/>
            <a:ext cx="740076" cy="672300"/>
          </a:xfrm>
          <a:custGeom>
            <a:avLst/>
            <a:gdLst>
              <a:gd name="T0" fmla="*/ 2147483647 w 1947"/>
              <a:gd name="T1" fmla="*/ 0 h 2573"/>
              <a:gd name="T2" fmla="*/ 2147483647 w 1947"/>
              <a:gd name="T3" fmla="*/ 0 h 2573"/>
              <a:gd name="T4" fmla="*/ 2147483647 w 1947"/>
              <a:gd name="T5" fmla="*/ 2147483647 h 2573"/>
              <a:gd name="T6" fmla="*/ 2147483647 w 1947"/>
              <a:gd name="T7" fmla="*/ 2147483647 h 2573"/>
              <a:gd name="T8" fmla="*/ 0 w 1947"/>
              <a:gd name="T9" fmla="*/ 2147483647 h 2573"/>
              <a:gd name="T10" fmla="*/ 0 60000 65536"/>
              <a:gd name="T11" fmla="*/ 0 60000 65536"/>
              <a:gd name="T12" fmla="*/ 0 60000 65536"/>
              <a:gd name="T13" fmla="*/ 0 60000 65536"/>
              <a:gd name="T14" fmla="*/ 0 60000 65536"/>
              <a:gd name="T15" fmla="*/ 0 w 1947"/>
              <a:gd name="T16" fmla="*/ 0 h 2573"/>
              <a:gd name="T17" fmla="*/ 1947 w 1947"/>
              <a:gd name="T18" fmla="*/ 2573 h 2573"/>
            </a:gdLst>
            <a:ahLst/>
            <a:cxnLst>
              <a:cxn ang="T10">
                <a:pos x="T0" y="T1"/>
              </a:cxn>
              <a:cxn ang="T11">
                <a:pos x="T2" y="T3"/>
              </a:cxn>
              <a:cxn ang="T12">
                <a:pos x="T4" y="T5"/>
              </a:cxn>
              <a:cxn ang="T13">
                <a:pos x="T6" y="T7"/>
              </a:cxn>
              <a:cxn ang="T14">
                <a:pos x="T8" y="T9"/>
              </a:cxn>
            </a:cxnLst>
            <a:rect l="T15" t="T16" r="T17" b="T18"/>
            <a:pathLst>
              <a:path w="1947" h="2573">
                <a:moveTo>
                  <a:pt x="7" y="0"/>
                </a:moveTo>
                <a:lnTo>
                  <a:pt x="1720" y="0"/>
                </a:lnTo>
                <a:lnTo>
                  <a:pt x="1947" y="1307"/>
                </a:lnTo>
                <a:lnTo>
                  <a:pt x="1714" y="2573"/>
                </a:lnTo>
                <a:lnTo>
                  <a:pt x="0" y="2573"/>
                </a:lnTo>
              </a:path>
            </a:pathLst>
          </a:custGeom>
          <a:noFill/>
          <a:ln w="19050" cap="flat" cmpd="sng">
            <a:solidFill>
              <a:schemeClr val="bg2"/>
            </a:solidFill>
            <a:prstDash val="solid"/>
            <a:round/>
            <a:headEnd/>
            <a:tailEnd/>
          </a:ln>
        </p:spPr>
        <p:txBody>
          <a:bodyPr wrap="none" lIns="0" tIns="0" rIns="0" bIns="0" anchor="ctr"/>
          <a:lstStyle/>
          <a:p>
            <a:pPr>
              <a:defRPr/>
            </a:pPr>
            <a:endParaRPr lang="en-US" sz="1000" kern="0" dirty="0">
              <a:solidFill>
                <a:prstClr val="black"/>
              </a:solidFill>
            </a:endParaRPr>
          </a:p>
        </p:txBody>
      </p:sp>
      <p:sp>
        <p:nvSpPr>
          <p:cNvPr id="262" name="Freeform 36"/>
          <p:cNvSpPr>
            <a:spLocks/>
          </p:cNvSpPr>
          <p:nvPr>
            <p:custDataLst>
              <p:tags r:id="rId7"/>
            </p:custDataLst>
          </p:nvPr>
        </p:nvSpPr>
        <p:spPr bwMode="auto">
          <a:xfrm>
            <a:off x="1888433" y="1882814"/>
            <a:ext cx="734788" cy="672300"/>
          </a:xfrm>
          <a:custGeom>
            <a:avLst/>
            <a:gdLst>
              <a:gd name="T0" fmla="*/ 2147483647 w 1947"/>
              <a:gd name="T1" fmla="*/ 0 h 2573"/>
              <a:gd name="T2" fmla="*/ 2147483647 w 1947"/>
              <a:gd name="T3" fmla="*/ 0 h 2573"/>
              <a:gd name="T4" fmla="*/ 2147483647 w 1947"/>
              <a:gd name="T5" fmla="*/ 2147483647 h 2573"/>
              <a:gd name="T6" fmla="*/ 2147483647 w 1947"/>
              <a:gd name="T7" fmla="*/ 2147483647 h 2573"/>
              <a:gd name="T8" fmla="*/ 0 w 1947"/>
              <a:gd name="T9" fmla="*/ 2147483647 h 2573"/>
              <a:gd name="T10" fmla="*/ 0 60000 65536"/>
              <a:gd name="T11" fmla="*/ 0 60000 65536"/>
              <a:gd name="T12" fmla="*/ 0 60000 65536"/>
              <a:gd name="T13" fmla="*/ 0 60000 65536"/>
              <a:gd name="T14" fmla="*/ 0 60000 65536"/>
              <a:gd name="T15" fmla="*/ 0 w 1947"/>
              <a:gd name="T16" fmla="*/ 0 h 2573"/>
              <a:gd name="T17" fmla="*/ 1947 w 1947"/>
              <a:gd name="T18" fmla="*/ 2573 h 2573"/>
            </a:gdLst>
            <a:ahLst/>
            <a:cxnLst>
              <a:cxn ang="T10">
                <a:pos x="T0" y="T1"/>
              </a:cxn>
              <a:cxn ang="T11">
                <a:pos x="T2" y="T3"/>
              </a:cxn>
              <a:cxn ang="T12">
                <a:pos x="T4" y="T5"/>
              </a:cxn>
              <a:cxn ang="T13">
                <a:pos x="T6" y="T7"/>
              </a:cxn>
              <a:cxn ang="T14">
                <a:pos x="T8" y="T9"/>
              </a:cxn>
            </a:cxnLst>
            <a:rect l="T15" t="T16" r="T17" b="T18"/>
            <a:pathLst>
              <a:path w="1947" h="2573">
                <a:moveTo>
                  <a:pt x="7" y="0"/>
                </a:moveTo>
                <a:lnTo>
                  <a:pt x="1720" y="0"/>
                </a:lnTo>
                <a:lnTo>
                  <a:pt x="1947" y="1307"/>
                </a:lnTo>
                <a:lnTo>
                  <a:pt x="1714" y="2573"/>
                </a:lnTo>
                <a:lnTo>
                  <a:pt x="0" y="2573"/>
                </a:lnTo>
              </a:path>
            </a:pathLst>
          </a:custGeom>
          <a:noFill/>
          <a:ln w="19050" cap="flat" cmpd="sng">
            <a:solidFill>
              <a:schemeClr val="bg2"/>
            </a:solidFill>
            <a:prstDash val="solid"/>
            <a:round/>
            <a:headEnd/>
            <a:tailEnd/>
          </a:ln>
        </p:spPr>
        <p:txBody>
          <a:bodyPr wrap="none" lIns="0" tIns="0" rIns="0" bIns="0" anchor="ctr"/>
          <a:lstStyle/>
          <a:p>
            <a:pPr>
              <a:defRPr/>
            </a:pPr>
            <a:endParaRPr lang="en-US" sz="1000" kern="0" dirty="0">
              <a:solidFill>
                <a:prstClr val="black"/>
              </a:solidFill>
            </a:endParaRPr>
          </a:p>
        </p:txBody>
      </p:sp>
      <p:sp>
        <p:nvSpPr>
          <p:cNvPr id="263" name="Freeform 36"/>
          <p:cNvSpPr>
            <a:spLocks/>
          </p:cNvSpPr>
          <p:nvPr>
            <p:custDataLst>
              <p:tags r:id="rId8"/>
            </p:custDataLst>
          </p:nvPr>
        </p:nvSpPr>
        <p:spPr bwMode="auto">
          <a:xfrm>
            <a:off x="2695575" y="1878198"/>
            <a:ext cx="778720" cy="672300"/>
          </a:xfrm>
          <a:custGeom>
            <a:avLst/>
            <a:gdLst>
              <a:gd name="T0" fmla="*/ 2147483647 w 1947"/>
              <a:gd name="T1" fmla="*/ 0 h 2573"/>
              <a:gd name="T2" fmla="*/ 2147483647 w 1947"/>
              <a:gd name="T3" fmla="*/ 0 h 2573"/>
              <a:gd name="T4" fmla="*/ 2147483647 w 1947"/>
              <a:gd name="T5" fmla="*/ 2147483647 h 2573"/>
              <a:gd name="T6" fmla="*/ 2147483647 w 1947"/>
              <a:gd name="T7" fmla="*/ 2147483647 h 2573"/>
              <a:gd name="T8" fmla="*/ 0 w 1947"/>
              <a:gd name="T9" fmla="*/ 2147483647 h 2573"/>
              <a:gd name="T10" fmla="*/ 0 60000 65536"/>
              <a:gd name="T11" fmla="*/ 0 60000 65536"/>
              <a:gd name="T12" fmla="*/ 0 60000 65536"/>
              <a:gd name="T13" fmla="*/ 0 60000 65536"/>
              <a:gd name="T14" fmla="*/ 0 60000 65536"/>
              <a:gd name="T15" fmla="*/ 0 w 1947"/>
              <a:gd name="T16" fmla="*/ 0 h 2573"/>
              <a:gd name="T17" fmla="*/ 1947 w 1947"/>
              <a:gd name="T18" fmla="*/ 2573 h 2573"/>
            </a:gdLst>
            <a:ahLst/>
            <a:cxnLst>
              <a:cxn ang="T10">
                <a:pos x="T0" y="T1"/>
              </a:cxn>
              <a:cxn ang="T11">
                <a:pos x="T2" y="T3"/>
              </a:cxn>
              <a:cxn ang="T12">
                <a:pos x="T4" y="T5"/>
              </a:cxn>
              <a:cxn ang="T13">
                <a:pos x="T6" y="T7"/>
              </a:cxn>
              <a:cxn ang="T14">
                <a:pos x="T8" y="T9"/>
              </a:cxn>
            </a:cxnLst>
            <a:rect l="T15" t="T16" r="T17" b="T18"/>
            <a:pathLst>
              <a:path w="1947" h="2573">
                <a:moveTo>
                  <a:pt x="7" y="0"/>
                </a:moveTo>
                <a:lnTo>
                  <a:pt x="1720" y="0"/>
                </a:lnTo>
                <a:lnTo>
                  <a:pt x="1947" y="1307"/>
                </a:lnTo>
                <a:lnTo>
                  <a:pt x="1714" y="2573"/>
                </a:lnTo>
                <a:lnTo>
                  <a:pt x="0" y="2573"/>
                </a:lnTo>
              </a:path>
            </a:pathLst>
          </a:custGeom>
          <a:noFill/>
          <a:ln w="19050" cap="flat" cmpd="sng">
            <a:solidFill>
              <a:schemeClr val="bg2"/>
            </a:solidFill>
            <a:prstDash val="solid"/>
            <a:round/>
            <a:headEnd/>
            <a:tailEnd/>
          </a:ln>
        </p:spPr>
        <p:txBody>
          <a:bodyPr wrap="none" lIns="0" tIns="0" rIns="0" bIns="0" anchor="ctr"/>
          <a:lstStyle/>
          <a:p>
            <a:pPr>
              <a:defRPr/>
            </a:pPr>
            <a:endParaRPr lang="en-US" sz="1000" kern="0" dirty="0">
              <a:solidFill>
                <a:prstClr val="black"/>
              </a:solidFill>
            </a:endParaRPr>
          </a:p>
        </p:txBody>
      </p:sp>
      <p:sp>
        <p:nvSpPr>
          <p:cNvPr id="264" name="Freeform 36"/>
          <p:cNvSpPr>
            <a:spLocks/>
          </p:cNvSpPr>
          <p:nvPr>
            <p:custDataLst>
              <p:tags r:id="rId9"/>
            </p:custDataLst>
          </p:nvPr>
        </p:nvSpPr>
        <p:spPr bwMode="auto">
          <a:xfrm>
            <a:off x="3609975" y="1878198"/>
            <a:ext cx="777182" cy="672300"/>
          </a:xfrm>
          <a:custGeom>
            <a:avLst/>
            <a:gdLst>
              <a:gd name="T0" fmla="*/ 2147483647 w 1947"/>
              <a:gd name="T1" fmla="*/ 0 h 2573"/>
              <a:gd name="T2" fmla="*/ 2147483647 w 1947"/>
              <a:gd name="T3" fmla="*/ 0 h 2573"/>
              <a:gd name="T4" fmla="*/ 2147483647 w 1947"/>
              <a:gd name="T5" fmla="*/ 2147483647 h 2573"/>
              <a:gd name="T6" fmla="*/ 2147483647 w 1947"/>
              <a:gd name="T7" fmla="*/ 2147483647 h 2573"/>
              <a:gd name="T8" fmla="*/ 0 w 1947"/>
              <a:gd name="T9" fmla="*/ 2147483647 h 2573"/>
              <a:gd name="T10" fmla="*/ 0 60000 65536"/>
              <a:gd name="T11" fmla="*/ 0 60000 65536"/>
              <a:gd name="T12" fmla="*/ 0 60000 65536"/>
              <a:gd name="T13" fmla="*/ 0 60000 65536"/>
              <a:gd name="T14" fmla="*/ 0 60000 65536"/>
              <a:gd name="T15" fmla="*/ 0 w 1947"/>
              <a:gd name="T16" fmla="*/ 0 h 2573"/>
              <a:gd name="T17" fmla="*/ 1947 w 1947"/>
              <a:gd name="T18" fmla="*/ 2573 h 2573"/>
            </a:gdLst>
            <a:ahLst/>
            <a:cxnLst>
              <a:cxn ang="T10">
                <a:pos x="T0" y="T1"/>
              </a:cxn>
              <a:cxn ang="T11">
                <a:pos x="T2" y="T3"/>
              </a:cxn>
              <a:cxn ang="T12">
                <a:pos x="T4" y="T5"/>
              </a:cxn>
              <a:cxn ang="T13">
                <a:pos x="T6" y="T7"/>
              </a:cxn>
              <a:cxn ang="T14">
                <a:pos x="T8" y="T9"/>
              </a:cxn>
            </a:cxnLst>
            <a:rect l="T15" t="T16" r="T17" b="T18"/>
            <a:pathLst>
              <a:path w="1947" h="2573">
                <a:moveTo>
                  <a:pt x="7" y="0"/>
                </a:moveTo>
                <a:lnTo>
                  <a:pt x="1720" y="0"/>
                </a:lnTo>
                <a:lnTo>
                  <a:pt x="1947" y="1307"/>
                </a:lnTo>
                <a:lnTo>
                  <a:pt x="1714" y="2573"/>
                </a:lnTo>
                <a:lnTo>
                  <a:pt x="0" y="2573"/>
                </a:lnTo>
              </a:path>
            </a:pathLst>
          </a:custGeom>
          <a:noFill/>
          <a:ln w="19050" cap="flat" cmpd="sng">
            <a:solidFill>
              <a:schemeClr val="bg2"/>
            </a:solidFill>
            <a:prstDash val="solid"/>
            <a:round/>
            <a:headEnd/>
            <a:tailEnd/>
          </a:ln>
        </p:spPr>
        <p:txBody>
          <a:bodyPr wrap="none" lIns="0" tIns="0" rIns="0" bIns="0" anchor="ctr"/>
          <a:lstStyle/>
          <a:p>
            <a:pPr>
              <a:defRPr/>
            </a:pPr>
            <a:endParaRPr lang="en-US" sz="1000" kern="0" dirty="0">
              <a:solidFill>
                <a:prstClr val="black"/>
              </a:solidFill>
            </a:endParaRPr>
          </a:p>
        </p:txBody>
      </p:sp>
      <p:sp>
        <p:nvSpPr>
          <p:cNvPr id="265" name="Freeform 36"/>
          <p:cNvSpPr>
            <a:spLocks/>
          </p:cNvSpPr>
          <p:nvPr>
            <p:custDataLst>
              <p:tags r:id="rId10"/>
            </p:custDataLst>
          </p:nvPr>
        </p:nvSpPr>
        <p:spPr bwMode="auto">
          <a:xfrm>
            <a:off x="5172075" y="1878198"/>
            <a:ext cx="733425" cy="672300"/>
          </a:xfrm>
          <a:custGeom>
            <a:avLst/>
            <a:gdLst>
              <a:gd name="T0" fmla="*/ 2147483647 w 1947"/>
              <a:gd name="T1" fmla="*/ 0 h 2573"/>
              <a:gd name="T2" fmla="*/ 2147483647 w 1947"/>
              <a:gd name="T3" fmla="*/ 0 h 2573"/>
              <a:gd name="T4" fmla="*/ 2147483647 w 1947"/>
              <a:gd name="T5" fmla="*/ 2147483647 h 2573"/>
              <a:gd name="T6" fmla="*/ 2147483647 w 1947"/>
              <a:gd name="T7" fmla="*/ 2147483647 h 2573"/>
              <a:gd name="T8" fmla="*/ 0 w 1947"/>
              <a:gd name="T9" fmla="*/ 2147483647 h 2573"/>
              <a:gd name="T10" fmla="*/ 0 60000 65536"/>
              <a:gd name="T11" fmla="*/ 0 60000 65536"/>
              <a:gd name="T12" fmla="*/ 0 60000 65536"/>
              <a:gd name="T13" fmla="*/ 0 60000 65536"/>
              <a:gd name="T14" fmla="*/ 0 60000 65536"/>
              <a:gd name="T15" fmla="*/ 0 w 1947"/>
              <a:gd name="T16" fmla="*/ 0 h 2573"/>
              <a:gd name="T17" fmla="*/ 1947 w 1947"/>
              <a:gd name="T18" fmla="*/ 2573 h 2573"/>
            </a:gdLst>
            <a:ahLst/>
            <a:cxnLst>
              <a:cxn ang="T10">
                <a:pos x="T0" y="T1"/>
              </a:cxn>
              <a:cxn ang="T11">
                <a:pos x="T2" y="T3"/>
              </a:cxn>
              <a:cxn ang="T12">
                <a:pos x="T4" y="T5"/>
              </a:cxn>
              <a:cxn ang="T13">
                <a:pos x="T6" y="T7"/>
              </a:cxn>
              <a:cxn ang="T14">
                <a:pos x="T8" y="T9"/>
              </a:cxn>
            </a:cxnLst>
            <a:rect l="T15" t="T16" r="T17" b="T18"/>
            <a:pathLst>
              <a:path w="1947" h="2573">
                <a:moveTo>
                  <a:pt x="7" y="0"/>
                </a:moveTo>
                <a:lnTo>
                  <a:pt x="1720" y="0"/>
                </a:lnTo>
                <a:lnTo>
                  <a:pt x="1947" y="1307"/>
                </a:lnTo>
                <a:lnTo>
                  <a:pt x="1714" y="2573"/>
                </a:lnTo>
                <a:lnTo>
                  <a:pt x="0" y="2573"/>
                </a:lnTo>
              </a:path>
            </a:pathLst>
          </a:custGeom>
          <a:noFill/>
          <a:ln w="19050" cap="flat" cmpd="sng">
            <a:solidFill>
              <a:schemeClr val="bg2"/>
            </a:solidFill>
            <a:prstDash val="solid"/>
            <a:round/>
            <a:headEnd/>
            <a:tailEnd/>
          </a:ln>
        </p:spPr>
        <p:txBody>
          <a:bodyPr wrap="none" lIns="0" tIns="0" rIns="0" bIns="0" anchor="ctr"/>
          <a:lstStyle/>
          <a:p>
            <a:pPr>
              <a:defRPr/>
            </a:pPr>
            <a:endParaRPr lang="en-US" sz="1000" kern="0" dirty="0">
              <a:solidFill>
                <a:prstClr val="black"/>
              </a:solidFill>
            </a:endParaRPr>
          </a:p>
        </p:txBody>
      </p:sp>
      <p:sp>
        <p:nvSpPr>
          <p:cNvPr id="266" name="Freeform 36"/>
          <p:cNvSpPr>
            <a:spLocks/>
          </p:cNvSpPr>
          <p:nvPr>
            <p:custDataLst>
              <p:tags r:id="rId11"/>
            </p:custDataLst>
          </p:nvPr>
        </p:nvSpPr>
        <p:spPr bwMode="auto">
          <a:xfrm>
            <a:off x="7534275" y="1849623"/>
            <a:ext cx="695325" cy="672300"/>
          </a:xfrm>
          <a:custGeom>
            <a:avLst/>
            <a:gdLst>
              <a:gd name="T0" fmla="*/ 2147483647 w 1947"/>
              <a:gd name="T1" fmla="*/ 0 h 2573"/>
              <a:gd name="T2" fmla="*/ 2147483647 w 1947"/>
              <a:gd name="T3" fmla="*/ 0 h 2573"/>
              <a:gd name="T4" fmla="*/ 2147483647 w 1947"/>
              <a:gd name="T5" fmla="*/ 2147483647 h 2573"/>
              <a:gd name="T6" fmla="*/ 2147483647 w 1947"/>
              <a:gd name="T7" fmla="*/ 2147483647 h 2573"/>
              <a:gd name="T8" fmla="*/ 0 w 1947"/>
              <a:gd name="T9" fmla="*/ 2147483647 h 2573"/>
              <a:gd name="T10" fmla="*/ 0 60000 65536"/>
              <a:gd name="T11" fmla="*/ 0 60000 65536"/>
              <a:gd name="T12" fmla="*/ 0 60000 65536"/>
              <a:gd name="T13" fmla="*/ 0 60000 65536"/>
              <a:gd name="T14" fmla="*/ 0 60000 65536"/>
              <a:gd name="T15" fmla="*/ 0 w 1947"/>
              <a:gd name="T16" fmla="*/ 0 h 2573"/>
              <a:gd name="T17" fmla="*/ 1947 w 1947"/>
              <a:gd name="T18" fmla="*/ 2573 h 2573"/>
            </a:gdLst>
            <a:ahLst/>
            <a:cxnLst>
              <a:cxn ang="T10">
                <a:pos x="T0" y="T1"/>
              </a:cxn>
              <a:cxn ang="T11">
                <a:pos x="T2" y="T3"/>
              </a:cxn>
              <a:cxn ang="T12">
                <a:pos x="T4" y="T5"/>
              </a:cxn>
              <a:cxn ang="T13">
                <a:pos x="T6" y="T7"/>
              </a:cxn>
              <a:cxn ang="T14">
                <a:pos x="T8" y="T9"/>
              </a:cxn>
            </a:cxnLst>
            <a:rect l="T15" t="T16" r="T17" b="T18"/>
            <a:pathLst>
              <a:path w="1947" h="2573">
                <a:moveTo>
                  <a:pt x="7" y="0"/>
                </a:moveTo>
                <a:lnTo>
                  <a:pt x="1720" y="0"/>
                </a:lnTo>
                <a:lnTo>
                  <a:pt x="1947" y="1307"/>
                </a:lnTo>
                <a:lnTo>
                  <a:pt x="1714" y="2573"/>
                </a:lnTo>
                <a:lnTo>
                  <a:pt x="0" y="2573"/>
                </a:lnTo>
              </a:path>
            </a:pathLst>
          </a:custGeom>
          <a:noFill/>
          <a:ln w="19050" cap="flat" cmpd="sng">
            <a:solidFill>
              <a:schemeClr val="bg2"/>
            </a:solidFill>
            <a:prstDash val="solid"/>
            <a:round/>
            <a:headEnd/>
            <a:tailEnd/>
          </a:ln>
        </p:spPr>
        <p:txBody>
          <a:bodyPr wrap="none" lIns="0" tIns="0" rIns="0" bIns="0" anchor="ctr"/>
          <a:lstStyle/>
          <a:p>
            <a:pPr>
              <a:defRPr/>
            </a:pPr>
            <a:endParaRPr lang="en-US" sz="1000" kern="0" dirty="0">
              <a:solidFill>
                <a:prstClr val="black"/>
              </a:solidFill>
            </a:endParaRPr>
          </a:p>
        </p:txBody>
      </p:sp>
      <p:sp>
        <p:nvSpPr>
          <p:cNvPr id="107" name="Freeform 36"/>
          <p:cNvSpPr>
            <a:spLocks/>
          </p:cNvSpPr>
          <p:nvPr>
            <p:custDataLst>
              <p:tags r:id="rId12"/>
            </p:custDataLst>
          </p:nvPr>
        </p:nvSpPr>
        <p:spPr bwMode="auto">
          <a:xfrm>
            <a:off x="4410075" y="1868673"/>
            <a:ext cx="756594" cy="672300"/>
          </a:xfrm>
          <a:custGeom>
            <a:avLst/>
            <a:gdLst>
              <a:gd name="T0" fmla="*/ 2147483647 w 1947"/>
              <a:gd name="T1" fmla="*/ 0 h 2573"/>
              <a:gd name="T2" fmla="*/ 2147483647 w 1947"/>
              <a:gd name="T3" fmla="*/ 0 h 2573"/>
              <a:gd name="T4" fmla="*/ 2147483647 w 1947"/>
              <a:gd name="T5" fmla="*/ 2147483647 h 2573"/>
              <a:gd name="T6" fmla="*/ 2147483647 w 1947"/>
              <a:gd name="T7" fmla="*/ 2147483647 h 2573"/>
              <a:gd name="T8" fmla="*/ 0 w 1947"/>
              <a:gd name="T9" fmla="*/ 2147483647 h 2573"/>
              <a:gd name="T10" fmla="*/ 0 60000 65536"/>
              <a:gd name="T11" fmla="*/ 0 60000 65536"/>
              <a:gd name="T12" fmla="*/ 0 60000 65536"/>
              <a:gd name="T13" fmla="*/ 0 60000 65536"/>
              <a:gd name="T14" fmla="*/ 0 60000 65536"/>
              <a:gd name="T15" fmla="*/ 0 w 1947"/>
              <a:gd name="T16" fmla="*/ 0 h 2573"/>
              <a:gd name="T17" fmla="*/ 1947 w 1947"/>
              <a:gd name="T18" fmla="*/ 2573 h 2573"/>
            </a:gdLst>
            <a:ahLst/>
            <a:cxnLst>
              <a:cxn ang="T10">
                <a:pos x="T0" y="T1"/>
              </a:cxn>
              <a:cxn ang="T11">
                <a:pos x="T2" y="T3"/>
              </a:cxn>
              <a:cxn ang="T12">
                <a:pos x="T4" y="T5"/>
              </a:cxn>
              <a:cxn ang="T13">
                <a:pos x="T6" y="T7"/>
              </a:cxn>
              <a:cxn ang="T14">
                <a:pos x="T8" y="T9"/>
              </a:cxn>
            </a:cxnLst>
            <a:rect l="T15" t="T16" r="T17" b="T18"/>
            <a:pathLst>
              <a:path w="1947" h="2573">
                <a:moveTo>
                  <a:pt x="7" y="0"/>
                </a:moveTo>
                <a:lnTo>
                  <a:pt x="1720" y="0"/>
                </a:lnTo>
                <a:lnTo>
                  <a:pt x="1947" y="1307"/>
                </a:lnTo>
                <a:lnTo>
                  <a:pt x="1714" y="2573"/>
                </a:lnTo>
                <a:lnTo>
                  <a:pt x="0" y="2573"/>
                </a:lnTo>
              </a:path>
            </a:pathLst>
          </a:custGeom>
          <a:noFill/>
          <a:ln w="19050" cap="flat" cmpd="sng">
            <a:solidFill>
              <a:schemeClr val="bg2"/>
            </a:solidFill>
            <a:prstDash val="solid"/>
            <a:round/>
            <a:headEnd/>
            <a:tailEnd/>
          </a:ln>
        </p:spPr>
        <p:txBody>
          <a:bodyPr wrap="none" lIns="0" tIns="0" rIns="0" bIns="0" anchor="ctr"/>
          <a:lstStyle/>
          <a:p>
            <a:pPr>
              <a:defRPr/>
            </a:pPr>
            <a:endParaRPr lang="en-US" sz="1000" kern="0" dirty="0">
              <a:solidFill>
                <a:prstClr val="black"/>
              </a:solidFill>
            </a:endParaRPr>
          </a:p>
        </p:txBody>
      </p:sp>
      <p:sp>
        <p:nvSpPr>
          <p:cNvPr id="95" name="Freeform 36"/>
          <p:cNvSpPr>
            <a:spLocks/>
          </p:cNvSpPr>
          <p:nvPr>
            <p:custDataLst>
              <p:tags r:id="rId13"/>
            </p:custDataLst>
          </p:nvPr>
        </p:nvSpPr>
        <p:spPr bwMode="auto">
          <a:xfrm>
            <a:off x="8267700" y="1868673"/>
            <a:ext cx="714375" cy="672300"/>
          </a:xfrm>
          <a:custGeom>
            <a:avLst/>
            <a:gdLst>
              <a:gd name="T0" fmla="*/ 2147483647 w 1947"/>
              <a:gd name="T1" fmla="*/ 0 h 2573"/>
              <a:gd name="T2" fmla="*/ 2147483647 w 1947"/>
              <a:gd name="T3" fmla="*/ 0 h 2573"/>
              <a:gd name="T4" fmla="*/ 2147483647 w 1947"/>
              <a:gd name="T5" fmla="*/ 2147483647 h 2573"/>
              <a:gd name="T6" fmla="*/ 2147483647 w 1947"/>
              <a:gd name="T7" fmla="*/ 2147483647 h 2573"/>
              <a:gd name="T8" fmla="*/ 0 w 1947"/>
              <a:gd name="T9" fmla="*/ 2147483647 h 2573"/>
              <a:gd name="T10" fmla="*/ 0 60000 65536"/>
              <a:gd name="T11" fmla="*/ 0 60000 65536"/>
              <a:gd name="T12" fmla="*/ 0 60000 65536"/>
              <a:gd name="T13" fmla="*/ 0 60000 65536"/>
              <a:gd name="T14" fmla="*/ 0 60000 65536"/>
              <a:gd name="T15" fmla="*/ 0 w 1947"/>
              <a:gd name="T16" fmla="*/ 0 h 2573"/>
              <a:gd name="T17" fmla="*/ 1947 w 1947"/>
              <a:gd name="T18" fmla="*/ 2573 h 2573"/>
            </a:gdLst>
            <a:ahLst/>
            <a:cxnLst>
              <a:cxn ang="T10">
                <a:pos x="T0" y="T1"/>
              </a:cxn>
              <a:cxn ang="T11">
                <a:pos x="T2" y="T3"/>
              </a:cxn>
              <a:cxn ang="T12">
                <a:pos x="T4" y="T5"/>
              </a:cxn>
              <a:cxn ang="T13">
                <a:pos x="T6" y="T7"/>
              </a:cxn>
              <a:cxn ang="T14">
                <a:pos x="T8" y="T9"/>
              </a:cxn>
            </a:cxnLst>
            <a:rect l="T15" t="T16" r="T17" b="T18"/>
            <a:pathLst>
              <a:path w="1947" h="2573">
                <a:moveTo>
                  <a:pt x="7" y="0"/>
                </a:moveTo>
                <a:lnTo>
                  <a:pt x="1720" y="0"/>
                </a:lnTo>
                <a:lnTo>
                  <a:pt x="1947" y="1307"/>
                </a:lnTo>
                <a:lnTo>
                  <a:pt x="1714" y="2573"/>
                </a:lnTo>
                <a:lnTo>
                  <a:pt x="0" y="2573"/>
                </a:lnTo>
              </a:path>
            </a:pathLst>
          </a:custGeom>
          <a:noFill/>
          <a:ln w="19050" cap="flat" cmpd="sng">
            <a:solidFill>
              <a:schemeClr val="bg2"/>
            </a:solidFill>
            <a:prstDash val="solid"/>
            <a:round/>
            <a:headEnd/>
            <a:tailEnd/>
          </a:ln>
        </p:spPr>
        <p:txBody>
          <a:bodyPr wrap="none" lIns="0" tIns="0" rIns="0" bIns="0" anchor="ctr"/>
          <a:lstStyle/>
          <a:p>
            <a:pPr>
              <a:defRPr/>
            </a:pPr>
            <a:endParaRPr lang="en-US" sz="1000" kern="0" dirty="0">
              <a:solidFill>
                <a:prstClr val="black"/>
              </a:solidFill>
            </a:endParaRPr>
          </a:p>
        </p:txBody>
      </p:sp>
      <p:sp>
        <p:nvSpPr>
          <p:cNvPr id="96" name="Textframe 8"/>
          <p:cNvSpPr txBox="1">
            <a:spLocks noChangeArrowheads="1"/>
          </p:cNvSpPr>
          <p:nvPr>
            <p:custDataLst>
              <p:tags r:id="rId14"/>
            </p:custDataLst>
          </p:nvPr>
        </p:nvSpPr>
        <p:spPr bwMode="auto">
          <a:xfrm>
            <a:off x="8344974" y="1892919"/>
            <a:ext cx="960718" cy="523220"/>
          </a:xfrm>
          <a:prstGeom prst="rect">
            <a:avLst/>
          </a:prstGeom>
          <a:noFill/>
          <a:ln w="9525">
            <a:noFill/>
            <a:miter lim="800000"/>
            <a:headEnd/>
            <a:tailEnd/>
          </a:ln>
        </p:spPr>
        <p:txBody>
          <a:bodyPr wrap="square" lIns="0" tIns="0" rIns="0" bIns="0" anchor="b" anchorCtr="0">
            <a:spAutoFit/>
          </a:bodyPr>
          <a:lstStyle/>
          <a:p>
            <a:pPr>
              <a:buClr>
                <a:srgbClr val="0F18D2"/>
              </a:buClr>
              <a:buSzPct val="100000"/>
              <a:defRPr/>
            </a:pPr>
            <a:r>
              <a:rPr lang="en-US" sz="1000" kern="0" dirty="0" smtClean="0">
                <a:solidFill>
                  <a:srgbClr val="1E266C"/>
                </a:solidFill>
              </a:rPr>
              <a:t>After </a:t>
            </a:r>
          </a:p>
          <a:p>
            <a:pPr>
              <a:buClr>
                <a:srgbClr val="0F18D2"/>
              </a:buClr>
              <a:buSzPct val="100000"/>
              <a:defRPr/>
            </a:pPr>
            <a:r>
              <a:rPr lang="en-US" sz="1000" kern="0" dirty="0" smtClean="0">
                <a:solidFill>
                  <a:srgbClr val="1E266C"/>
                </a:solidFill>
              </a:rPr>
              <a:t>Sales </a:t>
            </a:r>
          </a:p>
          <a:p>
            <a:pPr>
              <a:buClr>
                <a:srgbClr val="0F18D2"/>
              </a:buClr>
              <a:buSzPct val="100000"/>
              <a:defRPr/>
            </a:pPr>
            <a:r>
              <a:rPr lang="en-US" sz="1000" kern="0" dirty="0" smtClean="0">
                <a:solidFill>
                  <a:srgbClr val="1E266C"/>
                </a:solidFill>
              </a:rPr>
              <a:t>Service</a:t>
            </a:r>
            <a:endParaRPr lang="en-US" sz="1000" kern="0" dirty="0">
              <a:solidFill>
                <a:srgbClr val="1E266C"/>
              </a:solidFill>
            </a:endParaRPr>
          </a:p>
        </p:txBody>
      </p:sp>
      <p:sp>
        <p:nvSpPr>
          <p:cNvPr id="75" name="Freeform 36"/>
          <p:cNvSpPr>
            <a:spLocks/>
          </p:cNvSpPr>
          <p:nvPr>
            <p:custDataLst>
              <p:tags r:id="rId15"/>
            </p:custDataLst>
          </p:nvPr>
        </p:nvSpPr>
        <p:spPr bwMode="auto">
          <a:xfrm>
            <a:off x="6010275" y="1863416"/>
            <a:ext cx="704850" cy="672300"/>
          </a:xfrm>
          <a:custGeom>
            <a:avLst/>
            <a:gdLst>
              <a:gd name="T0" fmla="*/ 2147483647 w 1947"/>
              <a:gd name="T1" fmla="*/ 0 h 2573"/>
              <a:gd name="T2" fmla="*/ 2147483647 w 1947"/>
              <a:gd name="T3" fmla="*/ 0 h 2573"/>
              <a:gd name="T4" fmla="*/ 2147483647 w 1947"/>
              <a:gd name="T5" fmla="*/ 2147483647 h 2573"/>
              <a:gd name="T6" fmla="*/ 2147483647 w 1947"/>
              <a:gd name="T7" fmla="*/ 2147483647 h 2573"/>
              <a:gd name="T8" fmla="*/ 0 w 1947"/>
              <a:gd name="T9" fmla="*/ 2147483647 h 2573"/>
              <a:gd name="T10" fmla="*/ 0 60000 65536"/>
              <a:gd name="T11" fmla="*/ 0 60000 65536"/>
              <a:gd name="T12" fmla="*/ 0 60000 65536"/>
              <a:gd name="T13" fmla="*/ 0 60000 65536"/>
              <a:gd name="T14" fmla="*/ 0 60000 65536"/>
              <a:gd name="T15" fmla="*/ 0 w 1947"/>
              <a:gd name="T16" fmla="*/ 0 h 2573"/>
              <a:gd name="T17" fmla="*/ 1947 w 1947"/>
              <a:gd name="T18" fmla="*/ 2573 h 2573"/>
            </a:gdLst>
            <a:ahLst/>
            <a:cxnLst>
              <a:cxn ang="T10">
                <a:pos x="T0" y="T1"/>
              </a:cxn>
              <a:cxn ang="T11">
                <a:pos x="T2" y="T3"/>
              </a:cxn>
              <a:cxn ang="T12">
                <a:pos x="T4" y="T5"/>
              </a:cxn>
              <a:cxn ang="T13">
                <a:pos x="T6" y="T7"/>
              </a:cxn>
              <a:cxn ang="T14">
                <a:pos x="T8" y="T9"/>
              </a:cxn>
            </a:cxnLst>
            <a:rect l="T15" t="T16" r="T17" b="T18"/>
            <a:pathLst>
              <a:path w="1947" h="2573">
                <a:moveTo>
                  <a:pt x="7" y="0"/>
                </a:moveTo>
                <a:lnTo>
                  <a:pt x="1720" y="0"/>
                </a:lnTo>
                <a:lnTo>
                  <a:pt x="1947" y="1307"/>
                </a:lnTo>
                <a:lnTo>
                  <a:pt x="1714" y="2573"/>
                </a:lnTo>
                <a:lnTo>
                  <a:pt x="0" y="2573"/>
                </a:lnTo>
              </a:path>
            </a:pathLst>
          </a:custGeom>
          <a:noFill/>
          <a:ln w="19050" cap="flat" cmpd="sng">
            <a:solidFill>
              <a:schemeClr val="bg2"/>
            </a:solidFill>
            <a:prstDash val="solid"/>
            <a:round/>
            <a:headEnd/>
            <a:tailEnd/>
          </a:ln>
        </p:spPr>
        <p:txBody>
          <a:bodyPr wrap="none" lIns="0" tIns="0" rIns="0" bIns="0" anchor="ctr"/>
          <a:lstStyle/>
          <a:p>
            <a:pPr>
              <a:defRPr/>
            </a:pPr>
            <a:endParaRPr lang="en-US" sz="1000" kern="0" dirty="0">
              <a:solidFill>
                <a:prstClr val="black"/>
              </a:solidFill>
            </a:endParaRPr>
          </a:p>
        </p:txBody>
      </p:sp>
      <p:sp>
        <p:nvSpPr>
          <p:cNvPr id="76" name="Rechteck 75"/>
          <p:cNvSpPr/>
          <p:nvPr/>
        </p:nvSpPr>
        <p:spPr>
          <a:xfrm>
            <a:off x="5900605" y="1958765"/>
            <a:ext cx="1152128" cy="400110"/>
          </a:xfrm>
          <a:prstGeom prst="rect">
            <a:avLst/>
          </a:prstGeom>
        </p:spPr>
        <p:txBody>
          <a:bodyPr wrap="square">
            <a:spAutoFit/>
          </a:bodyPr>
          <a:lstStyle/>
          <a:p>
            <a:pPr>
              <a:buClr>
                <a:srgbClr val="0F18D2"/>
              </a:buClr>
              <a:buSzPct val="100000"/>
              <a:defRPr/>
            </a:pPr>
            <a:r>
              <a:rPr lang="en-US" sz="1000" kern="0" dirty="0" smtClean="0">
                <a:solidFill>
                  <a:srgbClr val="1E266C"/>
                </a:solidFill>
              </a:rPr>
              <a:t>Delivery </a:t>
            </a:r>
            <a:br>
              <a:rPr lang="en-US" sz="1000" kern="0" dirty="0" smtClean="0">
                <a:solidFill>
                  <a:srgbClr val="1E266C"/>
                </a:solidFill>
              </a:rPr>
            </a:br>
            <a:r>
              <a:rPr lang="en-US" sz="1000" kern="0" dirty="0" smtClean="0">
                <a:solidFill>
                  <a:srgbClr val="1E266C"/>
                </a:solidFill>
              </a:rPr>
              <a:t>to customer</a:t>
            </a:r>
            <a:endParaRPr lang="en-US" sz="1000" kern="0" dirty="0">
              <a:solidFill>
                <a:srgbClr val="1E266C"/>
              </a:solidFill>
            </a:endParaRPr>
          </a:p>
        </p:txBody>
      </p:sp>
      <p:sp>
        <p:nvSpPr>
          <p:cNvPr id="89" name="Textframe 8"/>
          <p:cNvSpPr txBox="1">
            <a:spLocks noChangeArrowheads="1"/>
          </p:cNvSpPr>
          <p:nvPr>
            <p:custDataLst>
              <p:tags r:id="rId16"/>
            </p:custDataLst>
          </p:nvPr>
        </p:nvSpPr>
        <p:spPr bwMode="auto">
          <a:xfrm>
            <a:off x="638175" y="1880376"/>
            <a:ext cx="1133475" cy="646331"/>
          </a:xfrm>
          <a:prstGeom prst="rect">
            <a:avLst/>
          </a:prstGeom>
          <a:noFill/>
          <a:ln w="9525">
            <a:noFill/>
            <a:miter lim="800000"/>
            <a:headEnd/>
            <a:tailEnd/>
          </a:ln>
        </p:spPr>
        <p:txBody>
          <a:bodyPr wrap="square" lIns="0" tIns="0" rIns="0" bIns="0" anchor="b" anchorCtr="0">
            <a:spAutoFit/>
          </a:bodyPr>
          <a:lstStyle/>
          <a:p>
            <a:pPr algn="ctr">
              <a:buClr>
                <a:srgbClr val="0F18D2"/>
              </a:buClr>
              <a:buSzPct val="100000"/>
              <a:defRPr/>
            </a:pPr>
            <a:r>
              <a:rPr lang="en-US" sz="1000" kern="0" dirty="0" smtClean="0">
                <a:solidFill>
                  <a:srgbClr val="091351"/>
                </a:solidFill>
              </a:rPr>
              <a:t>Pre Sales Info, Influence &amp;</a:t>
            </a:r>
          </a:p>
          <a:p>
            <a:pPr algn="ctr">
              <a:buClr>
                <a:srgbClr val="0F18D2"/>
              </a:buClr>
              <a:buSzPct val="100000"/>
              <a:defRPr/>
            </a:pPr>
            <a:r>
              <a:rPr lang="en-US" sz="1000" kern="0" dirty="0" smtClean="0">
                <a:solidFill>
                  <a:srgbClr val="091351"/>
                </a:solidFill>
              </a:rPr>
              <a:t>Creation  of Shopping Mission</a:t>
            </a:r>
            <a:endParaRPr lang="en-US" sz="1000" kern="0" dirty="0">
              <a:solidFill>
                <a:srgbClr val="091351"/>
              </a:solidFill>
            </a:endParaRPr>
          </a:p>
        </p:txBody>
      </p:sp>
      <p:sp>
        <p:nvSpPr>
          <p:cNvPr id="52" name="Textfeld 51"/>
          <p:cNvSpPr txBox="1"/>
          <p:nvPr/>
        </p:nvSpPr>
        <p:spPr>
          <a:xfrm>
            <a:off x="104775" y="3019425"/>
            <a:ext cx="2333625" cy="3434273"/>
          </a:xfrm>
          <a:prstGeom prst="rect">
            <a:avLst/>
          </a:prstGeom>
          <a:noFill/>
        </p:spPr>
        <p:txBody>
          <a:bodyPr wrap="square" lIns="0" tIns="0" rIns="0" bIns="0" rtlCol="0">
            <a:spAutoFit/>
          </a:bodyPr>
          <a:lstStyle/>
          <a:p>
            <a:pPr>
              <a:spcBef>
                <a:spcPts val="600"/>
              </a:spcBef>
              <a:spcAft>
                <a:spcPts val="700"/>
              </a:spcAft>
            </a:pPr>
            <a:r>
              <a:rPr lang="en-US" sz="1050" dirty="0" smtClean="0">
                <a:solidFill>
                  <a:srgbClr val="091351"/>
                </a:solidFill>
              </a:rPr>
              <a:t>Print (ad, </a:t>
            </a:r>
            <a:br>
              <a:rPr lang="en-US" sz="1050" dirty="0" smtClean="0">
                <a:solidFill>
                  <a:srgbClr val="091351"/>
                </a:solidFill>
              </a:rPr>
            </a:br>
            <a:r>
              <a:rPr lang="en-US" sz="1050" dirty="0" smtClean="0">
                <a:solidFill>
                  <a:srgbClr val="091351"/>
                </a:solidFill>
              </a:rPr>
              <a:t>leaflet)</a:t>
            </a:r>
          </a:p>
          <a:p>
            <a:pPr>
              <a:spcBef>
                <a:spcPts val="600"/>
              </a:spcBef>
              <a:spcAft>
                <a:spcPts val="700"/>
              </a:spcAft>
            </a:pPr>
            <a:r>
              <a:rPr lang="en-US" sz="1050" dirty="0" smtClean="0">
                <a:solidFill>
                  <a:srgbClr val="091351"/>
                </a:solidFill>
              </a:rPr>
              <a:t>Out-of-Home </a:t>
            </a:r>
            <a:br>
              <a:rPr lang="en-US" sz="1050" dirty="0" smtClean="0">
                <a:solidFill>
                  <a:srgbClr val="091351"/>
                </a:solidFill>
              </a:rPr>
            </a:br>
            <a:r>
              <a:rPr lang="en-US" sz="1050" dirty="0" smtClean="0">
                <a:solidFill>
                  <a:srgbClr val="091351"/>
                </a:solidFill>
              </a:rPr>
              <a:t>(e.g.. poster)</a:t>
            </a:r>
          </a:p>
          <a:p>
            <a:pPr>
              <a:spcBef>
                <a:spcPts val="600"/>
              </a:spcBef>
              <a:spcAft>
                <a:spcPts val="700"/>
              </a:spcAft>
            </a:pPr>
            <a:r>
              <a:rPr lang="en-US" sz="1050" dirty="0" smtClean="0">
                <a:solidFill>
                  <a:srgbClr val="091351"/>
                </a:solidFill>
              </a:rPr>
              <a:t>TV/Radio</a:t>
            </a:r>
          </a:p>
          <a:p>
            <a:pPr>
              <a:spcBef>
                <a:spcPts val="600"/>
              </a:spcBef>
              <a:spcAft>
                <a:spcPts val="700"/>
              </a:spcAft>
            </a:pPr>
            <a:r>
              <a:rPr lang="en-US" sz="1050" dirty="0" smtClean="0">
                <a:solidFill>
                  <a:srgbClr val="091351"/>
                </a:solidFill>
              </a:rPr>
              <a:t>Stationary</a:t>
            </a:r>
          </a:p>
          <a:p>
            <a:pPr>
              <a:spcBef>
                <a:spcPts val="600"/>
              </a:spcBef>
              <a:spcAft>
                <a:spcPts val="700"/>
              </a:spcAft>
            </a:pPr>
            <a:r>
              <a:rPr lang="en-US" sz="1050" dirty="0" smtClean="0">
                <a:solidFill>
                  <a:srgbClr val="091351"/>
                </a:solidFill>
              </a:rPr>
              <a:t>Website/</a:t>
            </a:r>
            <a:br>
              <a:rPr lang="en-US" sz="1050" dirty="0" smtClean="0">
                <a:solidFill>
                  <a:srgbClr val="091351"/>
                </a:solidFill>
              </a:rPr>
            </a:br>
            <a:r>
              <a:rPr lang="en-US" sz="1050" dirty="0" smtClean="0">
                <a:solidFill>
                  <a:srgbClr val="091351"/>
                </a:solidFill>
              </a:rPr>
              <a:t>Online-Shop</a:t>
            </a:r>
          </a:p>
          <a:p>
            <a:pPr>
              <a:spcBef>
                <a:spcPts val="600"/>
              </a:spcBef>
              <a:spcAft>
                <a:spcPts val="700"/>
              </a:spcAft>
            </a:pPr>
            <a:r>
              <a:rPr lang="en-US" sz="1050" dirty="0" smtClean="0">
                <a:solidFill>
                  <a:srgbClr val="091351"/>
                </a:solidFill>
              </a:rPr>
              <a:t>Social Media</a:t>
            </a:r>
          </a:p>
          <a:p>
            <a:pPr>
              <a:spcBef>
                <a:spcPts val="600"/>
              </a:spcBef>
              <a:spcAft>
                <a:spcPts val="700"/>
              </a:spcAft>
            </a:pPr>
            <a:r>
              <a:rPr lang="en-US" sz="1050" dirty="0" smtClean="0">
                <a:solidFill>
                  <a:srgbClr val="091351"/>
                </a:solidFill>
              </a:rPr>
              <a:t>email/fax</a:t>
            </a:r>
          </a:p>
          <a:p>
            <a:pPr>
              <a:spcBef>
                <a:spcPts val="600"/>
              </a:spcBef>
              <a:spcAft>
                <a:spcPts val="700"/>
              </a:spcAft>
            </a:pPr>
            <a:r>
              <a:rPr lang="en-US" sz="1050" dirty="0" smtClean="0">
                <a:solidFill>
                  <a:srgbClr val="091351"/>
                </a:solidFill>
              </a:rPr>
              <a:t>Phone</a:t>
            </a:r>
          </a:p>
          <a:p>
            <a:pPr>
              <a:spcBef>
                <a:spcPts val="600"/>
              </a:spcBef>
              <a:spcAft>
                <a:spcPts val="700"/>
              </a:spcAft>
            </a:pPr>
            <a:r>
              <a:rPr lang="en-US" sz="1050" dirty="0" smtClean="0">
                <a:solidFill>
                  <a:srgbClr val="091351"/>
                </a:solidFill>
              </a:rPr>
              <a:t>Mobile/Tablet</a:t>
            </a:r>
            <a:br>
              <a:rPr lang="en-US" sz="1050" dirty="0" smtClean="0">
                <a:solidFill>
                  <a:srgbClr val="091351"/>
                </a:solidFill>
              </a:rPr>
            </a:br>
            <a:r>
              <a:rPr lang="en-US" sz="1050" dirty="0" smtClean="0">
                <a:solidFill>
                  <a:srgbClr val="091351"/>
                </a:solidFill>
              </a:rPr>
              <a:t>SMS/MMS</a:t>
            </a:r>
            <a:endParaRPr lang="en-US" sz="1050" dirty="0">
              <a:solidFill>
                <a:srgbClr val="091351"/>
              </a:solidFill>
            </a:endParaRPr>
          </a:p>
        </p:txBody>
      </p:sp>
      <p:sp>
        <p:nvSpPr>
          <p:cNvPr id="53" name="Rechteck 52"/>
          <p:cNvSpPr/>
          <p:nvPr/>
        </p:nvSpPr>
        <p:spPr>
          <a:xfrm>
            <a:off x="3289079" y="1491734"/>
            <a:ext cx="3145413" cy="338554"/>
          </a:xfrm>
          <a:prstGeom prst="rect">
            <a:avLst/>
          </a:prstGeom>
        </p:spPr>
        <p:txBody>
          <a:bodyPr wrap="none">
            <a:spAutoFit/>
          </a:bodyPr>
          <a:lstStyle/>
          <a:p>
            <a:r>
              <a:rPr lang="de-DE" sz="1600" b="1" dirty="0">
                <a:solidFill>
                  <a:srgbClr val="091351"/>
                </a:solidFill>
              </a:rPr>
              <a:t>Consumer &amp; Shopper Journey</a:t>
            </a:r>
          </a:p>
        </p:txBody>
      </p:sp>
      <p:sp>
        <p:nvSpPr>
          <p:cNvPr id="54" name="Textfeld 53"/>
          <p:cNvSpPr txBox="1"/>
          <p:nvPr/>
        </p:nvSpPr>
        <p:spPr>
          <a:xfrm>
            <a:off x="111774" y="6528610"/>
            <a:ext cx="7141844" cy="138499"/>
          </a:xfrm>
          <a:prstGeom prst="rect">
            <a:avLst/>
          </a:prstGeom>
          <a:noFill/>
        </p:spPr>
        <p:txBody>
          <a:bodyPr wrap="square" lIns="0" tIns="0" rIns="0" bIns="0" rtlCol="0">
            <a:spAutoFit/>
          </a:bodyPr>
          <a:lstStyle/>
          <a:p>
            <a:r>
              <a:rPr lang="en-US" sz="900" dirty="0" smtClean="0">
                <a:solidFill>
                  <a:srgbClr val="091351"/>
                </a:solidFill>
              </a:rPr>
              <a:t>Source: Following among others </a:t>
            </a:r>
            <a:r>
              <a:rPr lang="en-US" sz="900" dirty="0" err="1" smtClean="0">
                <a:solidFill>
                  <a:srgbClr val="091351"/>
                </a:solidFill>
              </a:rPr>
              <a:t>Haderlein</a:t>
            </a:r>
            <a:r>
              <a:rPr lang="en-US" sz="900" dirty="0" smtClean="0">
                <a:solidFill>
                  <a:srgbClr val="091351"/>
                </a:solidFill>
              </a:rPr>
              <a:t> 2012 and Accenture 2010</a:t>
            </a:r>
            <a:endParaRPr lang="en-US" sz="900" dirty="0">
              <a:solidFill>
                <a:srgbClr val="091351"/>
              </a:solidFill>
            </a:endParaRPr>
          </a:p>
        </p:txBody>
      </p:sp>
      <p:sp>
        <p:nvSpPr>
          <p:cNvPr id="55" name="Ellipse 54"/>
          <p:cNvSpPr/>
          <p:nvPr/>
        </p:nvSpPr>
        <p:spPr>
          <a:xfrm>
            <a:off x="1200150" y="3028950"/>
            <a:ext cx="238125" cy="247650"/>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lnSpc>
                <a:spcPct val="120000"/>
              </a:lnSpc>
            </a:pPr>
            <a:endParaRPr lang="de-DE" sz="2000" dirty="0">
              <a:solidFill>
                <a:srgbClr val="FFFFFF"/>
              </a:solidFill>
            </a:endParaRPr>
          </a:p>
        </p:txBody>
      </p:sp>
      <p:sp>
        <p:nvSpPr>
          <p:cNvPr id="56" name="Ellipse 55"/>
          <p:cNvSpPr/>
          <p:nvPr/>
        </p:nvSpPr>
        <p:spPr>
          <a:xfrm>
            <a:off x="1190625" y="3467100"/>
            <a:ext cx="238125" cy="247650"/>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lnSpc>
                <a:spcPct val="120000"/>
              </a:lnSpc>
            </a:pPr>
            <a:endParaRPr lang="de-DE" sz="2000" dirty="0">
              <a:solidFill>
                <a:srgbClr val="FFFFFF"/>
              </a:solidFill>
            </a:endParaRPr>
          </a:p>
        </p:txBody>
      </p:sp>
      <p:sp>
        <p:nvSpPr>
          <p:cNvPr id="57" name="Ellipse 56"/>
          <p:cNvSpPr/>
          <p:nvPr/>
        </p:nvSpPr>
        <p:spPr>
          <a:xfrm>
            <a:off x="1190625" y="3914775"/>
            <a:ext cx="238125" cy="247650"/>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lnSpc>
                <a:spcPct val="120000"/>
              </a:lnSpc>
            </a:pPr>
            <a:endParaRPr lang="de-DE" sz="2000" dirty="0">
              <a:solidFill>
                <a:srgbClr val="FFFFFF"/>
              </a:solidFill>
            </a:endParaRPr>
          </a:p>
        </p:txBody>
      </p:sp>
      <p:sp>
        <p:nvSpPr>
          <p:cNvPr id="58" name="Ellipse 57"/>
          <p:cNvSpPr/>
          <p:nvPr/>
        </p:nvSpPr>
        <p:spPr>
          <a:xfrm>
            <a:off x="1190625" y="4267200"/>
            <a:ext cx="238125" cy="247650"/>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lnSpc>
                <a:spcPct val="120000"/>
              </a:lnSpc>
            </a:pPr>
            <a:endParaRPr lang="de-DE" sz="2000" dirty="0">
              <a:solidFill>
                <a:srgbClr val="FFFFFF"/>
              </a:solidFill>
            </a:endParaRPr>
          </a:p>
        </p:txBody>
      </p:sp>
      <p:sp>
        <p:nvSpPr>
          <p:cNvPr id="59" name="Ellipse 58"/>
          <p:cNvSpPr/>
          <p:nvPr/>
        </p:nvSpPr>
        <p:spPr>
          <a:xfrm>
            <a:off x="1190625" y="4676775"/>
            <a:ext cx="238125" cy="247650"/>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lnSpc>
                <a:spcPct val="120000"/>
              </a:lnSpc>
            </a:pPr>
            <a:endParaRPr lang="de-DE" sz="2000" dirty="0">
              <a:solidFill>
                <a:srgbClr val="FFFFFF"/>
              </a:solidFill>
            </a:endParaRPr>
          </a:p>
        </p:txBody>
      </p:sp>
      <p:sp>
        <p:nvSpPr>
          <p:cNvPr id="60" name="Ellipse 59"/>
          <p:cNvSpPr/>
          <p:nvPr/>
        </p:nvSpPr>
        <p:spPr>
          <a:xfrm>
            <a:off x="1209675" y="5057775"/>
            <a:ext cx="238125" cy="247650"/>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lnSpc>
                <a:spcPct val="120000"/>
              </a:lnSpc>
            </a:pPr>
            <a:endParaRPr lang="de-DE" sz="2000" dirty="0">
              <a:solidFill>
                <a:srgbClr val="FFFFFF"/>
              </a:solidFill>
            </a:endParaRPr>
          </a:p>
        </p:txBody>
      </p:sp>
      <p:sp>
        <p:nvSpPr>
          <p:cNvPr id="61" name="Ellipse 60"/>
          <p:cNvSpPr/>
          <p:nvPr/>
        </p:nvSpPr>
        <p:spPr>
          <a:xfrm>
            <a:off x="1200150" y="5715000"/>
            <a:ext cx="238125" cy="247650"/>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lnSpc>
                <a:spcPct val="120000"/>
              </a:lnSpc>
            </a:pPr>
            <a:endParaRPr lang="de-DE" sz="2000" dirty="0">
              <a:solidFill>
                <a:srgbClr val="FFFFFF"/>
              </a:solidFill>
            </a:endParaRPr>
          </a:p>
        </p:txBody>
      </p:sp>
      <p:sp>
        <p:nvSpPr>
          <p:cNvPr id="62" name="Ellipse 61"/>
          <p:cNvSpPr/>
          <p:nvPr/>
        </p:nvSpPr>
        <p:spPr>
          <a:xfrm>
            <a:off x="1209675" y="6076950"/>
            <a:ext cx="238125" cy="247650"/>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lnSpc>
                <a:spcPct val="120000"/>
              </a:lnSpc>
            </a:pPr>
            <a:endParaRPr lang="de-DE" sz="2000" dirty="0">
              <a:solidFill>
                <a:srgbClr val="FFFFFF"/>
              </a:solidFill>
            </a:endParaRPr>
          </a:p>
        </p:txBody>
      </p:sp>
      <p:sp>
        <p:nvSpPr>
          <p:cNvPr id="135" name="Ellipse 134"/>
          <p:cNvSpPr/>
          <p:nvPr/>
        </p:nvSpPr>
        <p:spPr>
          <a:xfrm>
            <a:off x="1209675" y="5381625"/>
            <a:ext cx="238125" cy="247650"/>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lnSpc>
                <a:spcPct val="120000"/>
              </a:lnSpc>
            </a:pPr>
            <a:endParaRPr lang="de-DE" sz="2000" dirty="0">
              <a:solidFill>
                <a:srgbClr val="FFFFFF"/>
              </a:solidFill>
            </a:endParaRPr>
          </a:p>
        </p:txBody>
      </p:sp>
      <p:sp>
        <p:nvSpPr>
          <p:cNvPr id="139" name="Ellipse 138"/>
          <p:cNvSpPr/>
          <p:nvPr/>
        </p:nvSpPr>
        <p:spPr>
          <a:xfrm>
            <a:off x="2057400" y="4286250"/>
            <a:ext cx="238125" cy="247650"/>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lnSpc>
                <a:spcPct val="120000"/>
              </a:lnSpc>
            </a:pPr>
            <a:endParaRPr lang="de-DE" sz="2000" dirty="0">
              <a:solidFill>
                <a:srgbClr val="FFFFFF"/>
              </a:solidFill>
            </a:endParaRPr>
          </a:p>
        </p:txBody>
      </p:sp>
      <p:sp>
        <p:nvSpPr>
          <p:cNvPr id="140" name="Ellipse 139"/>
          <p:cNvSpPr/>
          <p:nvPr/>
        </p:nvSpPr>
        <p:spPr>
          <a:xfrm>
            <a:off x="2057400" y="4695825"/>
            <a:ext cx="238125" cy="247650"/>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lnSpc>
                <a:spcPct val="120000"/>
              </a:lnSpc>
            </a:pPr>
            <a:endParaRPr lang="de-DE" sz="2000" dirty="0">
              <a:solidFill>
                <a:srgbClr val="FFFFFF"/>
              </a:solidFill>
            </a:endParaRPr>
          </a:p>
        </p:txBody>
      </p:sp>
      <p:sp>
        <p:nvSpPr>
          <p:cNvPr id="142" name="Ellipse 141"/>
          <p:cNvSpPr/>
          <p:nvPr/>
        </p:nvSpPr>
        <p:spPr>
          <a:xfrm>
            <a:off x="2066925" y="5734050"/>
            <a:ext cx="238125" cy="247650"/>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lnSpc>
                <a:spcPct val="120000"/>
              </a:lnSpc>
            </a:pPr>
            <a:endParaRPr lang="de-DE" sz="2000" dirty="0">
              <a:solidFill>
                <a:srgbClr val="FFFFFF"/>
              </a:solidFill>
            </a:endParaRPr>
          </a:p>
        </p:txBody>
      </p:sp>
      <p:sp>
        <p:nvSpPr>
          <p:cNvPr id="143" name="Ellipse 142"/>
          <p:cNvSpPr/>
          <p:nvPr/>
        </p:nvSpPr>
        <p:spPr>
          <a:xfrm>
            <a:off x="2076450" y="6096000"/>
            <a:ext cx="238125" cy="247650"/>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lnSpc>
                <a:spcPct val="120000"/>
              </a:lnSpc>
            </a:pPr>
            <a:endParaRPr lang="de-DE" sz="2000" dirty="0">
              <a:solidFill>
                <a:srgbClr val="FFFFFF"/>
              </a:solidFill>
            </a:endParaRPr>
          </a:p>
        </p:txBody>
      </p:sp>
      <p:sp>
        <p:nvSpPr>
          <p:cNvPr id="144" name="Ellipse 143"/>
          <p:cNvSpPr/>
          <p:nvPr/>
        </p:nvSpPr>
        <p:spPr>
          <a:xfrm>
            <a:off x="2076450" y="5400675"/>
            <a:ext cx="238125" cy="247650"/>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lnSpc>
                <a:spcPct val="120000"/>
              </a:lnSpc>
            </a:pPr>
            <a:endParaRPr lang="de-DE" sz="2000" dirty="0">
              <a:solidFill>
                <a:srgbClr val="FFFFFF"/>
              </a:solidFill>
            </a:endParaRPr>
          </a:p>
        </p:txBody>
      </p:sp>
      <p:sp>
        <p:nvSpPr>
          <p:cNvPr id="148" name="Ellipse 147"/>
          <p:cNvSpPr/>
          <p:nvPr/>
        </p:nvSpPr>
        <p:spPr>
          <a:xfrm>
            <a:off x="2971800" y="4276725"/>
            <a:ext cx="238125" cy="247650"/>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lnSpc>
                <a:spcPct val="120000"/>
              </a:lnSpc>
            </a:pPr>
            <a:endParaRPr lang="de-DE" sz="2000" dirty="0">
              <a:solidFill>
                <a:srgbClr val="FFFFFF"/>
              </a:solidFill>
            </a:endParaRPr>
          </a:p>
        </p:txBody>
      </p:sp>
      <p:sp>
        <p:nvSpPr>
          <p:cNvPr id="149" name="Ellipse 148"/>
          <p:cNvSpPr/>
          <p:nvPr/>
        </p:nvSpPr>
        <p:spPr>
          <a:xfrm>
            <a:off x="2971800" y="4686300"/>
            <a:ext cx="238125" cy="247650"/>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lnSpc>
                <a:spcPct val="120000"/>
              </a:lnSpc>
            </a:pPr>
            <a:endParaRPr lang="de-DE" sz="2000" dirty="0">
              <a:solidFill>
                <a:srgbClr val="FFFFFF"/>
              </a:solidFill>
            </a:endParaRPr>
          </a:p>
        </p:txBody>
      </p:sp>
      <p:sp>
        <p:nvSpPr>
          <p:cNvPr id="151" name="Ellipse 150"/>
          <p:cNvSpPr/>
          <p:nvPr/>
        </p:nvSpPr>
        <p:spPr>
          <a:xfrm>
            <a:off x="2981325" y="5724525"/>
            <a:ext cx="238125" cy="247650"/>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lnSpc>
                <a:spcPct val="120000"/>
              </a:lnSpc>
            </a:pPr>
            <a:endParaRPr lang="de-DE" sz="2000" dirty="0">
              <a:solidFill>
                <a:srgbClr val="FFFFFF"/>
              </a:solidFill>
            </a:endParaRPr>
          </a:p>
        </p:txBody>
      </p:sp>
      <p:sp>
        <p:nvSpPr>
          <p:cNvPr id="152" name="Ellipse 151"/>
          <p:cNvSpPr/>
          <p:nvPr/>
        </p:nvSpPr>
        <p:spPr>
          <a:xfrm>
            <a:off x="2990850" y="6086475"/>
            <a:ext cx="238125" cy="247650"/>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lnSpc>
                <a:spcPct val="120000"/>
              </a:lnSpc>
            </a:pPr>
            <a:endParaRPr lang="de-DE" sz="2000" dirty="0">
              <a:solidFill>
                <a:srgbClr val="FFFFFF"/>
              </a:solidFill>
            </a:endParaRPr>
          </a:p>
        </p:txBody>
      </p:sp>
      <p:sp>
        <p:nvSpPr>
          <p:cNvPr id="153" name="Ellipse 152"/>
          <p:cNvSpPr/>
          <p:nvPr/>
        </p:nvSpPr>
        <p:spPr>
          <a:xfrm>
            <a:off x="2990850" y="5391150"/>
            <a:ext cx="238125" cy="247650"/>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lnSpc>
                <a:spcPct val="120000"/>
              </a:lnSpc>
            </a:pPr>
            <a:endParaRPr lang="de-DE" sz="2000" dirty="0">
              <a:solidFill>
                <a:srgbClr val="FFFFFF"/>
              </a:solidFill>
            </a:endParaRPr>
          </a:p>
        </p:txBody>
      </p:sp>
      <p:sp>
        <p:nvSpPr>
          <p:cNvPr id="157" name="Ellipse 156"/>
          <p:cNvSpPr/>
          <p:nvPr/>
        </p:nvSpPr>
        <p:spPr>
          <a:xfrm>
            <a:off x="3886200" y="4276725"/>
            <a:ext cx="238125" cy="247650"/>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lnSpc>
                <a:spcPct val="120000"/>
              </a:lnSpc>
            </a:pPr>
            <a:endParaRPr lang="de-DE" sz="2000" dirty="0">
              <a:solidFill>
                <a:srgbClr val="FFFFFF"/>
              </a:solidFill>
            </a:endParaRPr>
          </a:p>
        </p:txBody>
      </p:sp>
      <p:sp>
        <p:nvSpPr>
          <p:cNvPr id="158" name="Ellipse 157"/>
          <p:cNvSpPr/>
          <p:nvPr/>
        </p:nvSpPr>
        <p:spPr>
          <a:xfrm>
            <a:off x="3886200" y="4686300"/>
            <a:ext cx="238125" cy="247650"/>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lnSpc>
                <a:spcPct val="120000"/>
              </a:lnSpc>
            </a:pPr>
            <a:endParaRPr lang="de-DE" sz="2000" dirty="0">
              <a:solidFill>
                <a:srgbClr val="FFFFFF"/>
              </a:solidFill>
            </a:endParaRPr>
          </a:p>
        </p:txBody>
      </p:sp>
      <p:sp>
        <p:nvSpPr>
          <p:cNvPr id="160" name="Ellipse 159"/>
          <p:cNvSpPr/>
          <p:nvPr/>
        </p:nvSpPr>
        <p:spPr>
          <a:xfrm>
            <a:off x="3895725" y="5724525"/>
            <a:ext cx="238125" cy="247650"/>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lnSpc>
                <a:spcPct val="120000"/>
              </a:lnSpc>
            </a:pPr>
            <a:endParaRPr lang="de-DE" sz="2000" dirty="0">
              <a:solidFill>
                <a:srgbClr val="FFFFFF"/>
              </a:solidFill>
            </a:endParaRPr>
          </a:p>
        </p:txBody>
      </p:sp>
      <p:sp>
        <p:nvSpPr>
          <p:cNvPr id="161" name="Ellipse 160"/>
          <p:cNvSpPr/>
          <p:nvPr/>
        </p:nvSpPr>
        <p:spPr>
          <a:xfrm>
            <a:off x="3905250" y="6086475"/>
            <a:ext cx="238125" cy="247650"/>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lnSpc>
                <a:spcPct val="120000"/>
              </a:lnSpc>
            </a:pPr>
            <a:endParaRPr lang="de-DE" sz="2000" dirty="0">
              <a:solidFill>
                <a:srgbClr val="FFFFFF"/>
              </a:solidFill>
            </a:endParaRPr>
          </a:p>
        </p:txBody>
      </p:sp>
      <p:sp>
        <p:nvSpPr>
          <p:cNvPr id="162" name="Ellipse 161"/>
          <p:cNvSpPr/>
          <p:nvPr/>
        </p:nvSpPr>
        <p:spPr>
          <a:xfrm>
            <a:off x="3905250" y="5391150"/>
            <a:ext cx="238125" cy="247650"/>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lnSpc>
                <a:spcPct val="120000"/>
              </a:lnSpc>
            </a:pPr>
            <a:endParaRPr lang="de-DE" sz="2000" dirty="0">
              <a:solidFill>
                <a:srgbClr val="FFFFFF"/>
              </a:solidFill>
            </a:endParaRPr>
          </a:p>
        </p:txBody>
      </p:sp>
      <p:sp>
        <p:nvSpPr>
          <p:cNvPr id="163" name="Ellipse 162"/>
          <p:cNvSpPr/>
          <p:nvPr/>
        </p:nvSpPr>
        <p:spPr>
          <a:xfrm>
            <a:off x="4619625" y="4276725"/>
            <a:ext cx="238125" cy="247650"/>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lnSpc>
                <a:spcPct val="120000"/>
              </a:lnSpc>
            </a:pPr>
            <a:endParaRPr lang="de-DE" sz="2000" dirty="0">
              <a:solidFill>
                <a:srgbClr val="FFFFFF"/>
              </a:solidFill>
            </a:endParaRPr>
          </a:p>
        </p:txBody>
      </p:sp>
      <p:sp>
        <p:nvSpPr>
          <p:cNvPr id="164" name="Ellipse 163"/>
          <p:cNvSpPr/>
          <p:nvPr/>
        </p:nvSpPr>
        <p:spPr>
          <a:xfrm>
            <a:off x="4619625" y="4686300"/>
            <a:ext cx="238125" cy="247650"/>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lnSpc>
                <a:spcPct val="120000"/>
              </a:lnSpc>
            </a:pPr>
            <a:endParaRPr lang="de-DE" sz="2000" dirty="0">
              <a:solidFill>
                <a:srgbClr val="FFFFFF"/>
              </a:solidFill>
            </a:endParaRPr>
          </a:p>
        </p:txBody>
      </p:sp>
      <p:sp>
        <p:nvSpPr>
          <p:cNvPr id="165" name="Ellipse 164"/>
          <p:cNvSpPr/>
          <p:nvPr/>
        </p:nvSpPr>
        <p:spPr>
          <a:xfrm>
            <a:off x="4629150" y="5724525"/>
            <a:ext cx="238125" cy="247650"/>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lnSpc>
                <a:spcPct val="120000"/>
              </a:lnSpc>
            </a:pPr>
            <a:endParaRPr lang="de-DE" sz="2000" dirty="0">
              <a:solidFill>
                <a:srgbClr val="FFFFFF"/>
              </a:solidFill>
            </a:endParaRPr>
          </a:p>
        </p:txBody>
      </p:sp>
      <p:sp>
        <p:nvSpPr>
          <p:cNvPr id="166" name="Ellipse 165"/>
          <p:cNvSpPr/>
          <p:nvPr/>
        </p:nvSpPr>
        <p:spPr>
          <a:xfrm>
            <a:off x="4638675" y="6086475"/>
            <a:ext cx="238125" cy="247650"/>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lnSpc>
                <a:spcPct val="120000"/>
              </a:lnSpc>
            </a:pPr>
            <a:endParaRPr lang="de-DE" sz="2000" dirty="0">
              <a:solidFill>
                <a:srgbClr val="FFFFFF"/>
              </a:solidFill>
            </a:endParaRPr>
          </a:p>
        </p:txBody>
      </p:sp>
      <p:sp>
        <p:nvSpPr>
          <p:cNvPr id="167" name="Ellipse 166"/>
          <p:cNvSpPr/>
          <p:nvPr/>
        </p:nvSpPr>
        <p:spPr>
          <a:xfrm>
            <a:off x="4638675" y="5391150"/>
            <a:ext cx="238125" cy="247650"/>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lnSpc>
                <a:spcPct val="120000"/>
              </a:lnSpc>
            </a:pPr>
            <a:endParaRPr lang="de-DE" sz="2000" dirty="0">
              <a:solidFill>
                <a:srgbClr val="FFFFFF"/>
              </a:solidFill>
            </a:endParaRPr>
          </a:p>
        </p:txBody>
      </p:sp>
      <p:sp>
        <p:nvSpPr>
          <p:cNvPr id="168" name="Ellipse 167"/>
          <p:cNvSpPr/>
          <p:nvPr/>
        </p:nvSpPr>
        <p:spPr>
          <a:xfrm>
            <a:off x="5362575" y="4295775"/>
            <a:ext cx="238125" cy="247650"/>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lnSpc>
                <a:spcPct val="120000"/>
              </a:lnSpc>
            </a:pPr>
            <a:endParaRPr lang="de-DE" sz="2000" dirty="0">
              <a:solidFill>
                <a:srgbClr val="FFFFFF"/>
              </a:solidFill>
            </a:endParaRPr>
          </a:p>
        </p:txBody>
      </p:sp>
      <p:sp>
        <p:nvSpPr>
          <p:cNvPr id="169" name="Ellipse 168"/>
          <p:cNvSpPr/>
          <p:nvPr/>
        </p:nvSpPr>
        <p:spPr>
          <a:xfrm>
            <a:off x="5362575" y="4705350"/>
            <a:ext cx="238125" cy="247650"/>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lnSpc>
                <a:spcPct val="120000"/>
              </a:lnSpc>
            </a:pPr>
            <a:endParaRPr lang="de-DE" sz="2000" dirty="0">
              <a:solidFill>
                <a:srgbClr val="FFFFFF"/>
              </a:solidFill>
            </a:endParaRPr>
          </a:p>
        </p:txBody>
      </p:sp>
      <p:sp>
        <p:nvSpPr>
          <p:cNvPr id="170" name="Ellipse 169"/>
          <p:cNvSpPr/>
          <p:nvPr/>
        </p:nvSpPr>
        <p:spPr>
          <a:xfrm>
            <a:off x="5372100" y="5743575"/>
            <a:ext cx="238125" cy="247650"/>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lnSpc>
                <a:spcPct val="120000"/>
              </a:lnSpc>
            </a:pPr>
            <a:endParaRPr lang="de-DE" sz="2000" dirty="0">
              <a:solidFill>
                <a:srgbClr val="FFFFFF"/>
              </a:solidFill>
            </a:endParaRPr>
          </a:p>
        </p:txBody>
      </p:sp>
      <p:sp>
        <p:nvSpPr>
          <p:cNvPr id="171" name="Ellipse 170"/>
          <p:cNvSpPr/>
          <p:nvPr/>
        </p:nvSpPr>
        <p:spPr>
          <a:xfrm>
            <a:off x="5381625" y="6105525"/>
            <a:ext cx="238125" cy="247650"/>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lnSpc>
                <a:spcPct val="120000"/>
              </a:lnSpc>
            </a:pPr>
            <a:endParaRPr lang="de-DE" sz="2000" dirty="0">
              <a:solidFill>
                <a:srgbClr val="FFFFFF"/>
              </a:solidFill>
            </a:endParaRPr>
          </a:p>
        </p:txBody>
      </p:sp>
      <p:sp>
        <p:nvSpPr>
          <p:cNvPr id="172" name="Ellipse 171"/>
          <p:cNvSpPr/>
          <p:nvPr/>
        </p:nvSpPr>
        <p:spPr>
          <a:xfrm>
            <a:off x="5381625" y="5410200"/>
            <a:ext cx="238125" cy="247650"/>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lnSpc>
                <a:spcPct val="120000"/>
              </a:lnSpc>
            </a:pPr>
            <a:endParaRPr lang="de-DE" sz="2000" dirty="0">
              <a:solidFill>
                <a:srgbClr val="FFFFFF"/>
              </a:solidFill>
            </a:endParaRPr>
          </a:p>
        </p:txBody>
      </p:sp>
      <p:sp>
        <p:nvSpPr>
          <p:cNvPr id="178" name="Ellipse 177"/>
          <p:cNvSpPr/>
          <p:nvPr/>
        </p:nvSpPr>
        <p:spPr>
          <a:xfrm>
            <a:off x="6181725" y="4286250"/>
            <a:ext cx="238125" cy="247650"/>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lnSpc>
                <a:spcPct val="120000"/>
              </a:lnSpc>
            </a:pPr>
            <a:endParaRPr lang="de-DE" sz="2000" dirty="0">
              <a:solidFill>
                <a:srgbClr val="FFFFFF"/>
              </a:solidFill>
            </a:endParaRPr>
          </a:p>
        </p:txBody>
      </p:sp>
      <p:sp>
        <p:nvSpPr>
          <p:cNvPr id="186" name="Ellipse 185"/>
          <p:cNvSpPr/>
          <p:nvPr/>
        </p:nvSpPr>
        <p:spPr>
          <a:xfrm>
            <a:off x="7715250" y="4276725"/>
            <a:ext cx="238125" cy="247650"/>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lnSpc>
                <a:spcPct val="120000"/>
              </a:lnSpc>
            </a:pPr>
            <a:endParaRPr lang="de-DE" sz="2000" dirty="0">
              <a:solidFill>
                <a:srgbClr val="FFFFFF"/>
              </a:solidFill>
            </a:endParaRPr>
          </a:p>
        </p:txBody>
      </p:sp>
      <p:sp>
        <p:nvSpPr>
          <p:cNvPr id="187" name="Ellipse 186"/>
          <p:cNvSpPr/>
          <p:nvPr/>
        </p:nvSpPr>
        <p:spPr>
          <a:xfrm>
            <a:off x="7715250" y="4686300"/>
            <a:ext cx="238125" cy="247650"/>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lnSpc>
                <a:spcPct val="120000"/>
              </a:lnSpc>
            </a:pPr>
            <a:endParaRPr lang="de-DE" sz="2000" dirty="0">
              <a:solidFill>
                <a:srgbClr val="FFFFFF"/>
              </a:solidFill>
            </a:endParaRPr>
          </a:p>
        </p:txBody>
      </p:sp>
      <p:sp>
        <p:nvSpPr>
          <p:cNvPr id="188" name="Ellipse 187"/>
          <p:cNvSpPr/>
          <p:nvPr/>
        </p:nvSpPr>
        <p:spPr>
          <a:xfrm>
            <a:off x="7734300" y="5067300"/>
            <a:ext cx="238125" cy="247650"/>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lnSpc>
                <a:spcPct val="120000"/>
              </a:lnSpc>
            </a:pPr>
            <a:endParaRPr lang="de-DE" sz="2000" dirty="0">
              <a:solidFill>
                <a:srgbClr val="FFFFFF"/>
              </a:solidFill>
            </a:endParaRPr>
          </a:p>
        </p:txBody>
      </p:sp>
      <p:sp>
        <p:nvSpPr>
          <p:cNvPr id="189" name="Ellipse 188"/>
          <p:cNvSpPr/>
          <p:nvPr/>
        </p:nvSpPr>
        <p:spPr>
          <a:xfrm>
            <a:off x="7724775" y="5724525"/>
            <a:ext cx="238125" cy="247650"/>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lnSpc>
                <a:spcPct val="120000"/>
              </a:lnSpc>
            </a:pPr>
            <a:endParaRPr lang="de-DE" sz="2000" dirty="0">
              <a:solidFill>
                <a:srgbClr val="FFFFFF"/>
              </a:solidFill>
            </a:endParaRPr>
          </a:p>
        </p:txBody>
      </p:sp>
      <p:sp>
        <p:nvSpPr>
          <p:cNvPr id="190" name="Ellipse 189"/>
          <p:cNvSpPr/>
          <p:nvPr/>
        </p:nvSpPr>
        <p:spPr>
          <a:xfrm>
            <a:off x="7734300" y="6086475"/>
            <a:ext cx="238125" cy="247650"/>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lnSpc>
                <a:spcPct val="120000"/>
              </a:lnSpc>
            </a:pPr>
            <a:endParaRPr lang="de-DE" sz="2000" dirty="0">
              <a:solidFill>
                <a:srgbClr val="FFFFFF"/>
              </a:solidFill>
            </a:endParaRPr>
          </a:p>
        </p:txBody>
      </p:sp>
      <p:sp>
        <p:nvSpPr>
          <p:cNvPr id="191" name="Ellipse 190"/>
          <p:cNvSpPr/>
          <p:nvPr/>
        </p:nvSpPr>
        <p:spPr>
          <a:xfrm>
            <a:off x="7734300" y="5391150"/>
            <a:ext cx="238125" cy="247650"/>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lnSpc>
                <a:spcPct val="120000"/>
              </a:lnSpc>
            </a:pPr>
            <a:endParaRPr lang="de-DE" sz="2000" dirty="0">
              <a:solidFill>
                <a:srgbClr val="FFFFFF"/>
              </a:solidFill>
            </a:endParaRPr>
          </a:p>
        </p:txBody>
      </p:sp>
      <p:sp>
        <p:nvSpPr>
          <p:cNvPr id="192" name="Ellipse 191"/>
          <p:cNvSpPr/>
          <p:nvPr/>
        </p:nvSpPr>
        <p:spPr>
          <a:xfrm>
            <a:off x="8486775" y="4295775"/>
            <a:ext cx="238125" cy="247650"/>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lnSpc>
                <a:spcPct val="120000"/>
              </a:lnSpc>
            </a:pPr>
            <a:endParaRPr lang="de-DE" sz="2000" dirty="0">
              <a:solidFill>
                <a:srgbClr val="FFFFFF"/>
              </a:solidFill>
            </a:endParaRPr>
          </a:p>
        </p:txBody>
      </p:sp>
      <p:sp>
        <p:nvSpPr>
          <p:cNvPr id="193" name="Ellipse 192"/>
          <p:cNvSpPr/>
          <p:nvPr/>
        </p:nvSpPr>
        <p:spPr>
          <a:xfrm>
            <a:off x="8486775" y="4705350"/>
            <a:ext cx="238125" cy="247650"/>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lnSpc>
                <a:spcPct val="120000"/>
              </a:lnSpc>
            </a:pPr>
            <a:endParaRPr lang="de-DE" sz="2000" dirty="0">
              <a:solidFill>
                <a:srgbClr val="FFFFFF"/>
              </a:solidFill>
            </a:endParaRPr>
          </a:p>
        </p:txBody>
      </p:sp>
      <p:sp>
        <p:nvSpPr>
          <p:cNvPr id="194" name="Ellipse 193"/>
          <p:cNvSpPr/>
          <p:nvPr/>
        </p:nvSpPr>
        <p:spPr>
          <a:xfrm>
            <a:off x="8505825" y="5086350"/>
            <a:ext cx="238125" cy="247650"/>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lnSpc>
                <a:spcPct val="120000"/>
              </a:lnSpc>
            </a:pPr>
            <a:endParaRPr lang="de-DE" sz="2000" dirty="0">
              <a:solidFill>
                <a:srgbClr val="FFFFFF"/>
              </a:solidFill>
            </a:endParaRPr>
          </a:p>
        </p:txBody>
      </p:sp>
      <p:sp>
        <p:nvSpPr>
          <p:cNvPr id="195" name="Ellipse 194"/>
          <p:cNvSpPr/>
          <p:nvPr/>
        </p:nvSpPr>
        <p:spPr>
          <a:xfrm>
            <a:off x="8496300" y="5743575"/>
            <a:ext cx="238125" cy="247650"/>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lnSpc>
                <a:spcPct val="120000"/>
              </a:lnSpc>
            </a:pPr>
            <a:endParaRPr lang="de-DE" sz="2000" dirty="0">
              <a:solidFill>
                <a:srgbClr val="FFFFFF"/>
              </a:solidFill>
            </a:endParaRPr>
          </a:p>
        </p:txBody>
      </p:sp>
      <p:sp>
        <p:nvSpPr>
          <p:cNvPr id="196" name="Ellipse 195"/>
          <p:cNvSpPr/>
          <p:nvPr/>
        </p:nvSpPr>
        <p:spPr>
          <a:xfrm>
            <a:off x="8505825" y="6105525"/>
            <a:ext cx="238125" cy="247650"/>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lnSpc>
                <a:spcPct val="120000"/>
              </a:lnSpc>
            </a:pPr>
            <a:endParaRPr lang="de-DE" sz="2000" dirty="0">
              <a:solidFill>
                <a:srgbClr val="FFFFFF"/>
              </a:solidFill>
            </a:endParaRPr>
          </a:p>
        </p:txBody>
      </p:sp>
      <p:sp>
        <p:nvSpPr>
          <p:cNvPr id="197" name="Ellipse 196"/>
          <p:cNvSpPr/>
          <p:nvPr/>
        </p:nvSpPr>
        <p:spPr>
          <a:xfrm>
            <a:off x="8505825" y="5410200"/>
            <a:ext cx="238125" cy="247650"/>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lnSpc>
                <a:spcPct val="120000"/>
              </a:lnSpc>
            </a:pPr>
            <a:endParaRPr lang="de-DE" sz="2000" dirty="0">
              <a:solidFill>
                <a:srgbClr val="FFFFFF"/>
              </a:solidFill>
            </a:endParaRPr>
          </a:p>
        </p:txBody>
      </p:sp>
      <p:sp>
        <p:nvSpPr>
          <p:cNvPr id="71" name="Freeform 36"/>
          <p:cNvSpPr>
            <a:spLocks/>
          </p:cNvSpPr>
          <p:nvPr>
            <p:custDataLst>
              <p:tags r:id="rId17"/>
            </p:custDataLst>
          </p:nvPr>
        </p:nvSpPr>
        <p:spPr bwMode="auto">
          <a:xfrm>
            <a:off x="6781800" y="1859148"/>
            <a:ext cx="695325" cy="672300"/>
          </a:xfrm>
          <a:custGeom>
            <a:avLst/>
            <a:gdLst>
              <a:gd name="T0" fmla="*/ 2147483647 w 1947"/>
              <a:gd name="T1" fmla="*/ 0 h 2573"/>
              <a:gd name="T2" fmla="*/ 2147483647 w 1947"/>
              <a:gd name="T3" fmla="*/ 0 h 2573"/>
              <a:gd name="T4" fmla="*/ 2147483647 w 1947"/>
              <a:gd name="T5" fmla="*/ 2147483647 h 2573"/>
              <a:gd name="T6" fmla="*/ 2147483647 w 1947"/>
              <a:gd name="T7" fmla="*/ 2147483647 h 2573"/>
              <a:gd name="T8" fmla="*/ 0 w 1947"/>
              <a:gd name="T9" fmla="*/ 2147483647 h 2573"/>
              <a:gd name="T10" fmla="*/ 0 60000 65536"/>
              <a:gd name="T11" fmla="*/ 0 60000 65536"/>
              <a:gd name="T12" fmla="*/ 0 60000 65536"/>
              <a:gd name="T13" fmla="*/ 0 60000 65536"/>
              <a:gd name="T14" fmla="*/ 0 60000 65536"/>
              <a:gd name="T15" fmla="*/ 0 w 1947"/>
              <a:gd name="T16" fmla="*/ 0 h 2573"/>
              <a:gd name="T17" fmla="*/ 1947 w 1947"/>
              <a:gd name="T18" fmla="*/ 2573 h 2573"/>
            </a:gdLst>
            <a:ahLst/>
            <a:cxnLst>
              <a:cxn ang="T10">
                <a:pos x="T0" y="T1"/>
              </a:cxn>
              <a:cxn ang="T11">
                <a:pos x="T2" y="T3"/>
              </a:cxn>
              <a:cxn ang="T12">
                <a:pos x="T4" y="T5"/>
              </a:cxn>
              <a:cxn ang="T13">
                <a:pos x="T6" y="T7"/>
              </a:cxn>
              <a:cxn ang="T14">
                <a:pos x="T8" y="T9"/>
              </a:cxn>
            </a:cxnLst>
            <a:rect l="T15" t="T16" r="T17" b="T18"/>
            <a:pathLst>
              <a:path w="1947" h="2573">
                <a:moveTo>
                  <a:pt x="7" y="0"/>
                </a:moveTo>
                <a:lnTo>
                  <a:pt x="1720" y="0"/>
                </a:lnTo>
                <a:lnTo>
                  <a:pt x="1947" y="1307"/>
                </a:lnTo>
                <a:lnTo>
                  <a:pt x="1714" y="2573"/>
                </a:lnTo>
                <a:lnTo>
                  <a:pt x="0" y="2573"/>
                </a:lnTo>
              </a:path>
            </a:pathLst>
          </a:custGeom>
          <a:noFill/>
          <a:ln w="19050" cap="flat" cmpd="sng">
            <a:solidFill>
              <a:schemeClr val="bg2"/>
            </a:solidFill>
            <a:prstDash val="solid"/>
            <a:round/>
            <a:headEnd/>
            <a:tailEnd/>
          </a:ln>
        </p:spPr>
        <p:txBody>
          <a:bodyPr wrap="none" lIns="0" tIns="0" rIns="0" bIns="0" anchor="ctr"/>
          <a:lstStyle/>
          <a:p>
            <a:pPr>
              <a:defRPr/>
            </a:pPr>
            <a:endParaRPr lang="en-US" sz="1000" kern="0" dirty="0">
              <a:solidFill>
                <a:prstClr val="black"/>
              </a:solidFill>
            </a:endParaRPr>
          </a:p>
        </p:txBody>
      </p:sp>
      <p:sp>
        <p:nvSpPr>
          <p:cNvPr id="72" name="Textframe 8"/>
          <p:cNvSpPr txBox="1">
            <a:spLocks noChangeArrowheads="1"/>
          </p:cNvSpPr>
          <p:nvPr>
            <p:custDataLst>
              <p:tags r:id="rId18"/>
            </p:custDataLst>
          </p:nvPr>
        </p:nvSpPr>
        <p:spPr bwMode="auto">
          <a:xfrm>
            <a:off x="6811449" y="1867721"/>
            <a:ext cx="960718" cy="646331"/>
          </a:xfrm>
          <a:prstGeom prst="rect">
            <a:avLst/>
          </a:prstGeom>
          <a:noFill/>
          <a:ln w="9525">
            <a:noFill/>
            <a:miter lim="800000"/>
            <a:headEnd/>
            <a:tailEnd/>
          </a:ln>
        </p:spPr>
        <p:txBody>
          <a:bodyPr wrap="square" lIns="0" tIns="0" rIns="0" bIns="0" anchor="b" anchorCtr="0">
            <a:spAutoFit/>
          </a:bodyPr>
          <a:lstStyle/>
          <a:p>
            <a:pPr>
              <a:buClr>
                <a:srgbClr val="0F18D2"/>
              </a:buClr>
              <a:buSzPct val="100000"/>
              <a:defRPr/>
            </a:pPr>
            <a:r>
              <a:rPr lang="en-US" sz="1000" kern="0" dirty="0" smtClean="0">
                <a:solidFill>
                  <a:srgbClr val="1E266C"/>
                </a:solidFill>
              </a:rPr>
              <a:t>Con-</a:t>
            </a:r>
            <a:br>
              <a:rPr lang="en-US" sz="1000" kern="0" dirty="0" smtClean="0">
                <a:solidFill>
                  <a:srgbClr val="1E266C"/>
                </a:solidFill>
              </a:rPr>
            </a:br>
            <a:r>
              <a:rPr lang="en-US" sz="1000" kern="0" dirty="0" err="1" smtClean="0">
                <a:solidFill>
                  <a:srgbClr val="1E266C"/>
                </a:solidFill>
              </a:rPr>
              <a:t>sumption</a:t>
            </a:r>
            <a:r>
              <a:rPr lang="en-US" sz="1000" kern="0" dirty="0" smtClean="0">
                <a:solidFill>
                  <a:srgbClr val="1E266C"/>
                </a:solidFill>
              </a:rPr>
              <a:t>,</a:t>
            </a:r>
          </a:p>
          <a:p>
            <a:pPr>
              <a:buClr>
                <a:srgbClr val="0F18D2"/>
              </a:buClr>
              <a:buSzPct val="100000"/>
              <a:defRPr/>
            </a:pPr>
            <a:r>
              <a:rPr lang="en-US" sz="1000" kern="0" dirty="0" smtClean="0">
                <a:solidFill>
                  <a:srgbClr val="1E266C"/>
                </a:solidFill>
              </a:rPr>
              <a:t>Rating of </a:t>
            </a:r>
            <a:br>
              <a:rPr lang="en-US" sz="1000" kern="0" dirty="0" smtClean="0">
                <a:solidFill>
                  <a:srgbClr val="1E266C"/>
                </a:solidFill>
              </a:rPr>
            </a:br>
            <a:r>
              <a:rPr lang="en-US" sz="1000" kern="0" dirty="0" smtClean="0">
                <a:solidFill>
                  <a:srgbClr val="1E266C"/>
                </a:solidFill>
              </a:rPr>
              <a:t>purchase</a:t>
            </a:r>
          </a:p>
        </p:txBody>
      </p:sp>
      <p:sp>
        <p:nvSpPr>
          <p:cNvPr id="73" name="Rechteck 72"/>
          <p:cNvSpPr/>
          <p:nvPr/>
        </p:nvSpPr>
        <p:spPr>
          <a:xfrm>
            <a:off x="1810672" y="1864978"/>
            <a:ext cx="801822" cy="707886"/>
          </a:xfrm>
          <a:prstGeom prst="rect">
            <a:avLst/>
          </a:prstGeom>
        </p:spPr>
        <p:txBody>
          <a:bodyPr wrap="none">
            <a:spAutoFit/>
          </a:bodyPr>
          <a:lstStyle/>
          <a:p>
            <a:pPr algn="ctr">
              <a:buClr>
                <a:srgbClr val="0F18D2"/>
              </a:buClr>
              <a:buSzPct val="100000"/>
              <a:defRPr/>
            </a:pPr>
            <a:r>
              <a:rPr lang="en-US" sz="1000" kern="0" dirty="0" smtClean="0">
                <a:solidFill>
                  <a:srgbClr val="091351"/>
                </a:solidFill>
              </a:rPr>
              <a:t>Decision </a:t>
            </a:r>
            <a:br>
              <a:rPr lang="en-US" sz="1000" kern="0" dirty="0" smtClean="0">
                <a:solidFill>
                  <a:srgbClr val="091351"/>
                </a:solidFill>
              </a:rPr>
            </a:br>
            <a:r>
              <a:rPr lang="en-US" sz="1000" kern="0" dirty="0" smtClean="0">
                <a:solidFill>
                  <a:srgbClr val="091351"/>
                </a:solidFill>
              </a:rPr>
              <a:t>about  </a:t>
            </a:r>
            <a:br>
              <a:rPr lang="en-US" sz="1000" kern="0" dirty="0" smtClean="0">
                <a:solidFill>
                  <a:srgbClr val="091351"/>
                </a:solidFill>
              </a:rPr>
            </a:br>
            <a:r>
              <a:rPr lang="en-US" sz="1000" kern="0" dirty="0" smtClean="0">
                <a:solidFill>
                  <a:srgbClr val="091351"/>
                </a:solidFill>
              </a:rPr>
              <a:t>distribution</a:t>
            </a:r>
            <a:br>
              <a:rPr lang="en-US" sz="1000" kern="0" dirty="0" smtClean="0">
                <a:solidFill>
                  <a:srgbClr val="091351"/>
                </a:solidFill>
              </a:rPr>
            </a:br>
            <a:r>
              <a:rPr lang="en-US" sz="1000" kern="0" dirty="0" smtClean="0">
                <a:solidFill>
                  <a:srgbClr val="091351"/>
                </a:solidFill>
              </a:rPr>
              <a:t>channel</a:t>
            </a:r>
            <a:endParaRPr lang="en-US" sz="1000" kern="0" dirty="0">
              <a:solidFill>
                <a:srgbClr val="091351"/>
              </a:solidFill>
            </a:endParaRPr>
          </a:p>
        </p:txBody>
      </p:sp>
      <p:sp>
        <p:nvSpPr>
          <p:cNvPr id="82" name="Rechteck 81"/>
          <p:cNvSpPr/>
          <p:nvPr/>
        </p:nvSpPr>
        <p:spPr>
          <a:xfrm>
            <a:off x="9525" y="2644259"/>
            <a:ext cx="1106393" cy="338554"/>
          </a:xfrm>
          <a:prstGeom prst="rect">
            <a:avLst/>
          </a:prstGeom>
        </p:spPr>
        <p:txBody>
          <a:bodyPr wrap="none">
            <a:spAutoFit/>
          </a:bodyPr>
          <a:lstStyle/>
          <a:p>
            <a:r>
              <a:rPr lang="de-DE" sz="1600" b="1" dirty="0" smtClean="0">
                <a:solidFill>
                  <a:srgbClr val="091351"/>
                </a:solidFill>
              </a:rPr>
              <a:t>Channels</a:t>
            </a:r>
            <a:endParaRPr lang="de-DE" sz="1600" b="1" dirty="0">
              <a:solidFill>
                <a:srgbClr val="091351"/>
              </a:solidFill>
            </a:endParaRPr>
          </a:p>
        </p:txBody>
      </p:sp>
      <p:cxnSp>
        <p:nvCxnSpPr>
          <p:cNvPr id="78" name="Gerade Verbindung mit Pfeil 77"/>
          <p:cNvCxnSpPr/>
          <p:nvPr/>
        </p:nvCxnSpPr>
        <p:spPr>
          <a:xfrm>
            <a:off x="1357313" y="3267075"/>
            <a:ext cx="773060" cy="1455492"/>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81" name="Gerade Verbindung mit Pfeil 80"/>
          <p:cNvCxnSpPr/>
          <p:nvPr/>
        </p:nvCxnSpPr>
        <p:spPr>
          <a:xfrm>
            <a:off x="2259900" y="4814557"/>
            <a:ext cx="711148" cy="0"/>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91" name="Gerade Verbindung mit Pfeil 90"/>
          <p:cNvCxnSpPr>
            <a:stCxn id="149" idx="6"/>
            <a:endCxn id="157" idx="3"/>
          </p:cNvCxnSpPr>
          <p:nvPr/>
        </p:nvCxnSpPr>
        <p:spPr>
          <a:xfrm flipV="1">
            <a:off x="3209925" y="4488107"/>
            <a:ext cx="711148" cy="322018"/>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97" name="Gerade Verbindung mit Pfeil 96"/>
          <p:cNvCxnSpPr>
            <a:endCxn id="164" idx="2"/>
          </p:cNvCxnSpPr>
          <p:nvPr/>
        </p:nvCxnSpPr>
        <p:spPr>
          <a:xfrm>
            <a:off x="4108502" y="4411908"/>
            <a:ext cx="511123" cy="398217"/>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01" name="Gerade Verbindung mit Pfeil 100"/>
          <p:cNvCxnSpPr>
            <a:stCxn id="164" idx="6"/>
            <a:endCxn id="169" idx="2"/>
          </p:cNvCxnSpPr>
          <p:nvPr/>
        </p:nvCxnSpPr>
        <p:spPr>
          <a:xfrm>
            <a:off x="4857750" y="4810125"/>
            <a:ext cx="504825" cy="19050"/>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08" name="Gerade Verbindung mit Pfeil 107"/>
          <p:cNvCxnSpPr>
            <a:endCxn id="178" idx="3"/>
          </p:cNvCxnSpPr>
          <p:nvPr/>
        </p:nvCxnSpPr>
        <p:spPr>
          <a:xfrm flipV="1">
            <a:off x="5594402" y="4497633"/>
            <a:ext cx="622196" cy="285750"/>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18" name="Gerade Verbindung mit Pfeil 117"/>
          <p:cNvCxnSpPr>
            <a:stCxn id="178" idx="5"/>
            <a:endCxn id="105" idx="1"/>
          </p:cNvCxnSpPr>
          <p:nvPr/>
        </p:nvCxnSpPr>
        <p:spPr>
          <a:xfrm>
            <a:off x="6384977" y="4497632"/>
            <a:ext cx="660295" cy="582561"/>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26" name="Gerade Verbindung mit Pfeil 125"/>
          <p:cNvCxnSpPr>
            <a:stCxn id="187" idx="5"/>
            <a:endCxn id="197" idx="1"/>
          </p:cNvCxnSpPr>
          <p:nvPr/>
        </p:nvCxnSpPr>
        <p:spPr>
          <a:xfrm>
            <a:off x="7918502" y="4897683"/>
            <a:ext cx="622196" cy="548784"/>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85" name="Ellipse 84"/>
          <p:cNvSpPr/>
          <p:nvPr/>
        </p:nvSpPr>
        <p:spPr>
          <a:xfrm>
            <a:off x="3891450" y="5043925"/>
            <a:ext cx="238125" cy="247650"/>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lnSpc>
                <a:spcPct val="120000"/>
              </a:lnSpc>
            </a:pPr>
            <a:endParaRPr lang="de-DE" sz="2000" dirty="0">
              <a:solidFill>
                <a:srgbClr val="FFFFFF"/>
              </a:solidFill>
            </a:endParaRPr>
          </a:p>
        </p:txBody>
      </p:sp>
      <p:cxnSp>
        <p:nvCxnSpPr>
          <p:cNvPr id="86" name="Gerade Verbindung mit Pfeil 85"/>
          <p:cNvCxnSpPr>
            <a:stCxn id="149" idx="6"/>
            <a:endCxn id="85" idx="2"/>
          </p:cNvCxnSpPr>
          <p:nvPr/>
        </p:nvCxnSpPr>
        <p:spPr>
          <a:xfrm>
            <a:off x="3209925" y="4810125"/>
            <a:ext cx="681525" cy="357625"/>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90" name="Gerade Verbindung mit Pfeil 89"/>
          <p:cNvCxnSpPr>
            <a:endCxn id="164" idx="2"/>
          </p:cNvCxnSpPr>
          <p:nvPr/>
        </p:nvCxnSpPr>
        <p:spPr>
          <a:xfrm flipV="1">
            <a:off x="4129575" y="4810125"/>
            <a:ext cx="490050" cy="333876"/>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93" name="Gerade Verbindung mit Pfeil 92"/>
          <p:cNvCxnSpPr>
            <a:stCxn id="149" idx="6"/>
            <a:endCxn id="158" idx="2"/>
          </p:cNvCxnSpPr>
          <p:nvPr/>
        </p:nvCxnSpPr>
        <p:spPr>
          <a:xfrm>
            <a:off x="3209925" y="4810125"/>
            <a:ext cx="676275" cy="0"/>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99" name="Gerade Verbindung mit Pfeil 98"/>
          <p:cNvCxnSpPr/>
          <p:nvPr/>
        </p:nvCxnSpPr>
        <p:spPr>
          <a:xfrm flipV="1">
            <a:off x="4112450" y="4784400"/>
            <a:ext cx="531775" cy="13850"/>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102" name="Ellipse 101"/>
          <p:cNvSpPr/>
          <p:nvPr/>
        </p:nvSpPr>
        <p:spPr>
          <a:xfrm>
            <a:off x="6994650" y="5408225"/>
            <a:ext cx="238125" cy="247650"/>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lnSpc>
                <a:spcPct val="120000"/>
              </a:lnSpc>
            </a:pPr>
            <a:endParaRPr lang="de-DE" sz="2000" dirty="0">
              <a:solidFill>
                <a:srgbClr val="FFFFFF"/>
              </a:solidFill>
            </a:endParaRPr>
          </a:p>
        </p:txBody>
      </p:sp>
      <p:sp>
        <p:nvSpPr>
          <p:cNvPr id="103" name="Ellipse 102"/>
          <p:cNvSpPr/>
          <p:nvPr/>
        </p:nvSpPr>
        <p:spPr>
          <a:xfrm>
            <a:off x="6994650" y="5752600"/>
            <a:ext cx="238125" cy="247650"/>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lnSpc>
                <a:spcPct val="120000"/>
              </a:lnSpc>
            </a:pPr>
            <a:endParaRPr lang="de-DE" sz="2000" dirty="0">
              <a:solidFill>
                <a:srgbClr val="FFFFFF"/>
              </a:solidFill>
            </a:endParaRPr>
          </a:p>
        </p:txBody>
      </p:sp>
      <p:sp>
        <p:nvSpPr>
          <p:cNvPr id="104" name="Ellipse 103"/>
          <p:cNvSpPr/>
          <p:nvPr/>
        </p:nvSpPr>
        <p:spPr>
          <a:xfrm>
            <a:off x="6994650" y="6105525"/>
            <a:ext cx="238125" cy="247650"/>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lnSpc>
                <a:spcPct val="120000"/>
              </a:lnSpc>
            </a:pPr>
            <a:endParaRPr lang="de-DE" sz="2000" dirty="0">
              <a:solidFill>
                <a:srgbClr val="FFFFFF"/>
              </a:solidFill>
            </a:endParaRPr>
          </a:p>
        </p:txBody>
      </p:sp>
      <p:sp>
        <p:nvSpPr>
          <p:cNvPr id="105" name="Ellipse 104"/>
          <p:cNvSpPr/>
          <p:nvPr/>
        </p:nvSpPr>
        <p:spPr>
          <a:xfrm>
            <a:off x="7010399" y="5043925"/>
            <a:ext cx="238125" cy="247650"/>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lnSpc>
                <a:spcPct val="120000"/>
              </a:lnSpc>
            </a:pPr>
            <a:endParaRPr lang="de-DE" sz="2000" dirty="0">
              <a:solidFill>
                <a:srgbClr val="FFFFFF"/>
              </a:solidFill>
            </a:endParaRPr>
          </a:p>
        </p:txBody>
      </p:sp>
      <p:sp>
        <p:nvSpPr>
          <p:cNvPr id="106" name="Ellipse 105"/>
          <p:cNvSpPr/>
          <p:nvPr/>
        </p:nvSpPr>
        <p:spPr>
          <a:xfrm>
            <a:off x="6987908" y="4638034"/>
            <a:ext cx="238125" cy="247650"/>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lnSpc>
                <a:spcPct val="120000"/>
              </a:lnSpc>
            </a:pPr>
            <a:endParaRPr lang="de-DE" sz="2000" dirty="0">
              <a:solidFill>
                <a:srgbClr val="FFFFFF"/>
              </a:solidFill>
            </a:endParaRPr>
          </a:p>
        </p:txBody>
      </p:sp>
      <p:sp>
        <p:nvSpPr>
          <p:cNvPr id="109" name="Ellipse 108"/>
          <p:cNvSpPr/>
          <p:nvPr/>
        </p:nvSpPr>
        <p:spPr>
          <a:xfrm>
            <a:off x="6987907" y="4261858"/>
            <a:ext cx="238125" cy="247650"/>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lnSpc>
                <a:spcPct val="120000"/>
              </a:lnSpc>
            </a:pPr>
            <a:endParaRPr lang="de-DE" sz="2000" dirty="0">
              <a:solidFill>
                <a:srgbClr val="FFFFFF"/>
              </a:solidFill>
            </a:endParaRPr>
          </a:p>
        </p:txBody>
      </p:sp>
      <p:cxnSp>
        <p:nvCxnSpPr>
          <p:cNvPr id="110" name="Gerade Verbindung mit Pfeil 109"/>
          <p:cNvCxnSpPr>
            <a:stCxn id="105" idx="7"/>
          </p:cNvCxnSpPr>
          <p:nvPr/>
        </p:nvCxnSpPr>
        <p:spPr>
          <a:xfrm flipV="1">
            <a:off x="7213651" y="4838825"/>
            <a:ext cx="548817" cy="241368"/>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98" name="Textfeld 97"/>
          <p:cNvSpPr txBox="1"/>
          <p:nvPr/>
        </p:nvSpPr>
        <p:spPr>
          <a:xfrm>
            <a:off x="3076042" y="2726332"/>
            <a:ext cx="5821378" cy="1311128"/>
          </a:xfrm>
          <a:prstGeom prst="rect">
            <a:avLst/>
          </a:prstGeom>
          <a:noFill/>
        </p:spPr>
        <p:txBody>
          <a:bodyPr wrap="square" rtlCol="0">
            <a:spAutoFit/>
          </a:bodyPr>
          <a:lstStyle/>
          <a:p>
            <a:pPr marL="285750" indent="-285750">
              <a:buFont typeface="Arial" panose="020B0604020202020204" pitchFamily="34" charset="0"/>
              <a:buChar char="•"/>
            </a:pPr>
            <a:r>
              <a:rPr lang="en-US" dirty="0" smtClean="0"/>
              <a:t>Commerce is ubiquitous and </a:t>
            </a:r>
            <a:r>
              <a:rPr lang="en-US" dirty="0" err="1" smtClean="0"/>
              <a:t>omni</a:t>
            </a:r>
            <a:r>
              <a:rPr lang="en-US" dirty="0" smtClean="0"/>
              <a:t>-present</a:t>
            </a:r>
          </a:p>
          <a:p>
            <a:pPr marL="285750" indent="-285750">
              <a:buFont typeface="Arial" panose="020B0604020202020204" pitchFamily="34" charset="0"/>
              <a:buChar char="•"/>
            </a:pPr>
            <a:r>
              <a:rPr lang="en-US" dirty="0" smtClean="0"/>
              <a:t>All touch points are seamlessly integrated</a:t>
            </a:r>
          </a:p>
          <a:p>
            <a:pPr marL="285750" indent="-285750">
              <a:buFont typeface="Arial" panose="020B0604020202020204" pitchFamily="34" charset="0"/>
              <a:buChar char="•"/>
            </a:pPr>
            <a:r>
              <a:rPr lang="en-US" dirty="0" smtClean="0"/>
              <a:t>Dependent upon industries, different channels are used by the customer (different decision pattern)</a:t>
            </a:r>
            <a:endParaRPr lang="en-US" dirty="0"/>
          </a:p>
        </p:txBody>
      </p:sp>
    </p:spTree>
    <p:extLst>
      <p:ext uri="{BB962C8B-B14F-4D97-AF65-F5344CB8AC3E}">
        <p14:creationId xmlns:p14="http://schemas.microsoft.com/office/powerpoint/2010/main" val="497212625"/>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Titel 1"/>
          <p:cNvSpPr>
            <a:spLocks noGrp="1"/>
          </p:cNvSpPr>
          <p:nvPr>
            <p:ph type="title"/>
          </p:nvPr>
        </p:nvSpPr>
        <p:spPr>
          <a:xfrm>
            <a:off x="1762125" y="219221"/>
            <a:ext cx="7381875" cy="1115662"/>
          </a:xfrm>
        </p:spPr>
        <p:txBody>
          <a:bodyPr/>
          <a:lstStyle/>
          <a:p>
            <a:pPr fontAlgn="base">
              <a:spcAft>
                <a:spcPct val="0"/>
              </a:spcAft>
              <a:defRPr/>
            </a:pPr>
            <a:r>
              <a:rPr lang="en-US" dirty="0" smtClean="0"/>
              <a:t>Example: Booking of Holiday Journey</a:t>
            </a:r>
            <a:endParaRPr lang="en-US" dirty="0"/>
          </a:p>
        </p:txBody>
      </p:sp>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99490" y="1657865"/>
            <a:ext cx="7201000" cy="4657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p:cNvSpPr txBox="1"/>
          <p:nvPr/>
        </p:nvSpPr>
        <p:spPr>
          <a:xfrm>
            <a:off x="6404885" y="2152800"/>
            <a:ext cx="2739115" cy="338554"/>
          </a:xfrm>
          <a:prstGeom prst="rect">
            <a:avLst/>
          </a:prstGeom>
          <a:solidFill>
            <a:schemeClr val="bg1"/>
          </a:solidFill>
        </p:spPr>
        <p:txBody>
          <a:bodyPr wrap="square" rtlCol="0">
            <a:spAutoFit/>
          </a:bodyPr>
          <a:lstStyle/>
          <a:p>
            <a:r>
              <a:rPr lang="en-US" sz="1600" dirty="0" smtClean="0"/>
              <a:t>booking: online/offline?</a:t>
            </a:r>
            <a:endParaRPr lang="en-US" sz="1600" dirty="0"/>
          </a:p>
        </p:txBody>
      </p:sp>
      <p:sp>
        <p:nvSpPr>
          <p:cNvPr id="5" name="Textfeld 4"/>
          <p:cNvSpPr txBox="1"/>
          <p:nvPr/>
        </p:nvSpPr>
        <p:spPr>
          <a:xfrm>
            <a:off x="6404885" y="2731056"/>
            <a:ext cx="2739115" cy="338554"/>
          </a:xfrm>
          <a:prstGeom prst="rect">
            <a:avLst/>
          </a:prstGeom>
          <a:solidFill>
            <a:schemeClr val="bg1"/>
          </a:solidFill>
        </p:spPr>
        <p:txBody>
          <a:bodyPr wrap="square" rtlCol="0">
            <a:spAutoFit/>
          </a:bodyPr>
          <a:lstStyle/>
          <a:p>
            <a:r>
              <a:rPr lang="en-US" sz="1600" dirty="0" smtClean="0"/>
              <a:t>best prices?</a:t>
            </a:r>
            <a:endParaRPr lang="en-US" sz="1600" dirty="0"/>
          </a:p>
        </p:txBody>
      </p:sp>
      <p:sp>
        <p:nvSpPr>
          <p:cNvPr id="6" name="Textfeld 5"/>
          <p:cNvSpPr txBox="1"/>
          <p:nvPr/>
        </p:nvSpPr>
        <p:spPr>
          <a:xfrm>
            <a:off x="6404885" y="3271992"/>
            <a:ext cx="2739115" cy="338554"/>
          </a:xfrm>
          <a:prstGeom prst="rect">
            <a:avLst/>
          </a:prstGeom>
          <a:solidFill>
            <a:schemeClr val="bg1"/>
          </a:solidFill>
        </p:spPr>
        <p:txBody>
          <a:bodyPr wrap="square" rtlCol="0">
            <a:spAutoFit/>
          </a:bodyPr>
          <a:lstStyle/>
          <a:p>
            <a:r>
              <a:rPr lang="en-US" sz="1600" dirty="0" smtClean="0"/>
              <a:t>is the hotel recommended?</a:t>
            </a:r>
            <a:endParaRPr lang="en-US" sz="1600" dirty="0"/>
          </a:p>
        </p:txBody>
      </p:sp>
      <p:sp>
        <p:nvSpPr>
          <p:cNvPr id="7" name="Textfeld 6"/>
          <p:cNvSpPr txBox="1"/>
          <p:nvPr/>
        </p:nvSpPr>
        <p:spPr>
          <a:xfrm>
            <a:off x="6417322" y="3666587"/>
            <a:ext cx="2739115" cy="276999"/>
          </a:xfrm>
          <a:prstGeom prst="rect">
            <a:avLst/>
          </a:prstGeom>
          <a:solidFill>
            <a:schemeClr val="bg1"/>
          </a:solidFill>
        </p:spPr>
        <p:txBody>
          <a:bodyPr wrap="square" rtlCol="0">
            <a:spAutoFit/>
          </a:bodyPr>
          <a:lstStyle/>
          <a:p>
            <a:r>
              <a:rPr lang="en-US" sz="1200" dirty="0" smtClean="0"/>
              <a:t>which offers come into question?</a:t>
            </a:r>
            <a:endParaRPr lang="en-US" sz="1200" dirty="0"/>
          </a:p>
        </p:txBody>
      </p:sp>
      <p:sp>
        <p:nvSpPr>
          <p:cNvPr id="8" name="Textfeld 7"/>
          <p:cNvSpPr txBox="1"/>
          <p:nvPr/>
        </p:nvSpPr>
        <p:spPr>
          <a:xfrm>
            <a:off x="6417322" y="4226825"/>
            <a:ext cx="2739115" cy="338554"/>
          </a:xfrm>
          <a:prstGeom prst="rect">
            <a:avLst/>
          </a:prstGeom>
          <a:solidFill>
            <a:schemeClr val="bg1"/>
          </a:solidFill>
        </p:spPr>
        <p:txBody>
          <a:bodyPr wrap="square" rtlCol="0">
            <a:spAutoFit/>
          </a:bodyPr>
          <a:lstStyle/>
          <a:p>
            <a:r>
              <a:rPr lang="en-US" sz="1600" dirty="0" smtClean="0"/>
              <a:t>holiday – where and how?</a:t>
            </a:r>
            <a:endParaRPr lang="en-US" sz="1600" dirty="0"/>
          </a:p>
        </p:txBody>
      </p:sp>
      <p:sp>
        <p:nvSpPr>
          <p:cNvPr id="9" name="Textfeld 8"/>
          <p:cNvSpPr txBox="1"/>
          <p:nvPr/>
        </p:nvSpPr>
        <p:spPr>
          <a:xfrm>
            <a:off x="6417322" y="5125672"/>
            <a:ext cx="2739115" cy="338554"/>
          </a:xfrm>
          <a:prstGeom prst="rect">
            <a:avLst/>
          </a:prstGeom>
          <a:solidFill>
            <a:schemeClr val="bg1"/>
          </a:solidFill>
        </p:spPr>
        <p:txBody>
          <a:bodyPr wrap="square" rtlCol="0">
            <a:spAutoFit/>
          </a:bodyPr>
          <a:lstStyle/>
          <a:p>
            <a:r>
              <a:rPr lang="en-US" sz="1600" dirty="0" smtClean="0"/>
              <a:t>holiday this year?</a:t>
            </a:r>
            <a:endParaRPr lang="en-US" sz="1600" dirty="0"/>
          </a:p>
        </p:txBody>
      </p:sp>
      <p:sp>
        <p:nvSpPr>
          <p:cNvPr id="10" name="Textfeld 9"/>
          <p:cNvSpPr txBox="1"/>
          <p:nvPr/>
        </p:nvSpPr>
        <p:spPr>
          <a:xfrm>
            <a:off x="3505199" y="1648431"/>
            <a:ext cx="994792" cy="553998"/>
          </a:xfrm>
          <a:prstGeom prst="rect">
            <a:avLst/>
          </a:prstGeom>
          <a:solidFill>
            <a:schemeClr val="bg1"/>
          </a:solidFill>
        </p:spPr>
        <p:txBody>
          <a:bodyPr wrap="square" lIns="0" tIns="0" rIns="0" bIns="0" rtlCol="0">
            <a:spAutoFit/>
          </a:bodyPr>
          <a:lstStyle/>
          <a:p>
            <a:pPr algn="ctr"/>
            <a:r>
              <a:rPr lang="en-US" sz="1200" dirty="0" smtClean="0"/>
              <a:t>consultation of offline travel agency</a:t>
            </a:r>
            <a:endParaRPr lang="en-US" sz="1200" dirty="0"/>
          </a:p>
        </p:txBody>
      </p:sp>
      <p:sp>
        <p:nvSpPr>
          <p:cNvPr id="11" name="Textfeld 10"/>
          <p:cNvSpPr txBox="1"/>
          <p:nvPr/>
        </p:nvSpPr>
        <p:spPr>
          <a:xfrm>
            <a:off x="4499990" y="3988600"/>
            <a:ext cx="994792" cy="923330"/>
          </a:xfrm>
          <a:prstGeom prst="rect">
            <a:avLst/>
          </a:prstGeom>
          <a:solidFill>
            <a:schemeClr val="bg1"/>
          </a:solidFill>
        </p:spPr>
        <p:txBody>
          <a:bodyPr wrap="square" lIns="0" tIns="0" rIns="0" bIns="0" rtlCol="0">
            <a:spAutoFit/>
          </a:bodyPr>
          <a:lstStyle/>
          <a:p>
            <a:pPr algn="ctr"/>
            <a:r>
              <a:rPr lang="en-US" sz="1200" dirty="0" smtClean="0"/>
              <a:t>conversation with friends and relatives about the last holidays</a:t>
            </a:r>
            <a:endParaRPr lang="en-US" sz="1200" dirty="0"/>
          </a:p>
        </p:txBody>
      </p:sp>
      <p:sp>
        <p:nvSpPr>
          <p:cNvPr id="13" name="Textfeld 12"/>
          <p:cNvSpPr txBox="1"/>
          <p:nvPr/>
        </p:nvSpPr>
        <p:spPr>
          <a:xfrm>
            <a:off x="5083246" y="5245861"/>
            <a:ext cx="994792" cy="369332"/>
          </a:xfrm>
          <a:prstGeom prst="rect">
            <a:avLst/>
          </a:prstGeom>
          <a:solidFill>
            <a:schemeClr val="bg1"/>
          </a:solidFill>
        </p:spPr>
        <p:txBody>
          <a:bodyPr wrap="square" lIns="0" tIns="0" rIns="0" bIns="0" rtlCol="0">
            <a:spAutoFit/>
          </a:bodyPr>
          <a:lstStyle/>
          <a:p>
            <a:pPr algn="ctr"/>
            <a:r>
              <a:rPr lang="en-US" sz="1200" dirty="0" smtClean="0"/>
              <a:t>offline catalogues</a:t>
            </a:r>
            <a:endParaRPr lang="en-US" sz="1200" dirty="0"/>
          </a:p>
        </p:txBody>
      </p:sp>
      <p:sp>
        <p:nvSpPr>
          <p:cNvPr id="14" name="Textfeld 13"/>
          <p:cNvSpPr txBox="1"/>
          <p:nvPr/>
        </p:nvSpPr>
        <p:spPr>
          <a:xfrm>
            <a:off x="2045349" y="3204922"/>
            <a:ext cx="994792" cy="923330"/>
          </a:xfrm>
          <a:prstGeom prst="rect">
            <a:avLst/>
          </a:prstGeom>
          <a:solidFill>
            <a:schemeClr val="bg1"/>
          </a:solidFill>
        </p:spPr>
        <p:txBody>
          <a:bodyPr wrap="square" lIns="0" tIns="0" rIns="0" bIns="0" rtlCol="0">
            <a:spAutoFit/>
          </a:bodyPr>
          <a:lstStyle/>
          <a:p>
            <a:pPr algn="ctr"/>
            <a:r>
              <a:rPr lang="en-US" sz="1200" dirty="0" smtClean="0"/>
              <a:t>internet research on travel portals about holiday destinations</a:t>
            </a:r>
            <a:endParaRPr lang="en-US" sz="1200" dirty="0"/>
          </a:p>
        </p:txBody>
      </p:sp>
      <p:sp>
        <p:nvSpPr>
          <p:cNvPr id="15" name="Textfeld 14"/>
          <p:cNvSpPr txBox="1"/>
          <p:nvPr/>
        </p:nvSpPr>
        <p:spPr>
          <a:xfrm>
            <a:off x="2836201" y="2466258"/>
            <a:ext cx="622616" cy="738664"/>
          </a:xfrm>
          <a:prstGeom prst="rect">
            <a:avLst/>
          </a:prstGeom>
          <a:solidFill>
            <a:schemeClr val="bg1"/>
          </a:solidFill>
        </p:spPr>
        <p:txBody>
          <a:bodyPr wrap="square" lIns="0" tIns="0" rIns="0" bIns="0" rtlCol="0">
            <a:spAutoFit/>
          </a:bodyPr>
          <a:lstStyle/>
          <a:p>
            <a:pPr algn="ctr"/>
            <a:r>
              <a:rPr lang="en-US" sz="1200" dirty="0" smtClean="0"/>
              <a:t>usage of hotel rating portals</a:t>
            </a:r>
            <a:endParaRPr lang="en-US" sz="1200" dirty="0"/>
          </a:p>
        </p:txBody>
      </p:sp>
    </p:spTree>
    <p:extLst>
      <p:ext uri="{BB962C8B-B14F-4D97-AF65-F5344CB8AC3E}">
        <p14:creationId xmlns:p14="http://schemas.microsoft.com/office/powerpoint/2010/main" val="3534826238"/>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943.jpg - Picasa Photo Viewe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a:xfrm>
            <a:off x="1" y="-28968"/>
            <a:ext cx="9144000" cy="6952098"/>
          </a:xfrm>
          <a:prstGeom prst="rect">
            <a:avLst/>
          </a:prstGeom>
        </p:spPr>
      </p:pic>
      <p:sp>
        <p:nvSpPr>
          <p:cNvPr id="3" name="Slide Number Placeholder 2"/>
          <p:cNvSpPr>
            <a:spLocks noGrp="1"/>
          </p:cNvSpPr>
          <p:nvPr>
            <p:ph type="sldNum" sz="quarter" idx="10"/>
          </p:nvPr>
        </p:nvSpPr>
        <p:spPr/>
        <p:txBody>
          <a:bodyPr/>
          <a:lstStyle/>
          <a:p>
            <a:pPr>
              <a:defRPr/>
            </a:pPr>
            <a:fld id="{5793F1EA-6756-48CC-B584-140A0C2F0B28}" type="slidenum">
              <a:rPr lang="en-US" smtClean="0"/>
              <a:pPr>
                <a:defRPr/>
              </a:pPr>
              <a:t>4</a:t>
            </a:fld>
            <a:endParaRPr lang="en-US" dirty="0"/>
          </a:p>
        </p:txBody>
      </p:sp>
      <p:sp>
        <p:nvSpPr>
          <p:cNvPr id="4" name="Content Placeholder 3"/>
          <p:cNvSpPr>
            <a:spLocks noGrp="1"/>
          </p:cNvSpPr>
          <p:nvPr>
            <p:ph sz="half" idx="1"/>
          </p:nvPr>
        </p:nvSpPr>
        <p:spPr>
          <a:xfrm>
            <a:off x="476250" y="342900"/>
            <a:ext cx="8229600" cy="5905431"/>
          </a:xfrm>
        </p:spPr>
        <p:txBody>
          <a:bodyPr/>
          <a:lstStyle/>
          <a:p>
            <a:pPr marL="0" indent="0">
              <a:buNone/>
              <a:defRPr/>
            </a:pPr>
            <a:r>
              <a:rPr lang="en-US" sz="3200" dirty="0" err="1" smtClean="0">
                <a:solidFill>
                  <a:schemeClr val="bg1"/>
                </a:solidFill>
                <a:effectLst>
                  <a:outerShdw blurRad="38100" dist="38100" dir="2700000" algn="tl">
                    <a:srgbClr val="000000">
                      <a:alpha val="43137"/>
                    </a:srgbClr>
                  </a:outerShdw>
                </a:effectLst>
              </a:rPr>
              <a:t>WiFi</a:t>
            </a:r>
            <a:r>
              <a:rPr lang="en-US" sz="3200" dirty="0" smtClean="0">
                <a:solidFill>
                  <a:schemeClr val="bg1"/>
                </a:solidFill>
                <a:effectLst>
                  <a:outerShdw blurRad="38100" dist="38100" dir="2700000" algn="tl">
                    <a:srgbClr val="000000">
                      <a:alpha val="43137"/>
                    </a:srgbClr>
                  </a:outerShdw>
                </a:effectLst>
              </a:rPr>
              <a:t> internet access is complimentary!</a:t>
            </a:r>
            <a:endParaRPr lang="en-US" sz="3200" dirty="0">
              <a:solidFill>
                <a:schemeClr val="bg1"/>
              </a:solidFill>
              <a:effectLst>
                <a:outerShdw blurRad="38100" dist="38100" dir="2700000" algn="tl">
                  <a:srgbClr val="000000">
                    <a:alpha val="43137"/>
                  </a:srgbClr>
                </a:outerShdw>
              </a:effectLst>
            </a:endParaRPr>
          </a:p>
          <a:p>
            <a:pPr marL="0" indent="0">
              <a:buNone/>
              <a:defRPr/>
            </a:pPr>
            <a:endParaRPr lang="en-US" dirty="0" smtClean="0">
              <a:solidFill>
                <a:schemeClr val="bg1"/>
              </a:solidFill>
            </a:endParaRPr>
          </a:p>
          <a:p>
            <a:pPr marL="0" indent="0">
              <a:buNone/>
              <a:defRPr/>
            </a:pPr>
            <a:r>
              <a:rPr lang="en-US" dirty="0">
                <a:solidFill>
                  <a:schemeClr val="bg1"/>
                </a:solidFill>
                <a:effectLst>
                  <a:outerShdw blurRad="38100" dist="38100" dir="2700000" algn="tl">
                    <a:srgbClr val="000000">
                      <a:alpha val="43137"/>
                    </a:srgbClr>
                  </a:outerShdw>
                </a:effectLst>
              </a:rPr>
              <a:t>P</a:t>
            </a:r>
            <a:r>
              <a:rPr lang="en-US" dirty="0" smtClean="0">
                <a:solidFill>
                  <a:schemeClr val="bg1"/>
                </a:solidFill>
                <a:effectLst>
                  <a:outerShdw blurRad="38100" dist="38100" dir="2700000" algn="tl">
                    <a:srgbClr val="000000">
                      <a:alpha val="43137"/>
                    </a:srgbClr>
                  </a:outerShdw>
                </a:effectLst>
              </a:rPr>
              <a:t>lease </a:t>
            </a:r>
            <a:r>
              <a:rPr lang="en-US" dirty="0">
                <a:solidFill>
                  <a:schemeClr val="bg1"/>
                </a:solidFill>
                <a:effectLst>
                  <a:outerShdw blurRad="38100" dist="38100" dir="2700000" algn="tl">
                    <a:srgbClr val="000000">
                      <a:alpha val="43137"/>
                    </a:srgbClr>
                  </a:outerShdw>
                </a:effectLst>
              </a:rPr>
              <a:t>connect </a:t>
            </a:r>
            <a:r>
              <a:rPr lang="en-US" dirty="0" smtClean="0">
                <a:solidFill>
                  <a:schemeClr val="bg1"/>
                </a:solidFill>
                <a:effectLst>
                  <a:outerShdw blurRad="38100" dist="38100" dir="2700000" algn="tl">
                    <a:srgbClr val="000000">
                      <a:alpha val="43137"/>
                    </a:srgbClr>
                  </a:outerShdw>
                </a:effectLst>
              </a:rPr>
              <a:t>…</a:t>
            </a:r>
          </a:p>
          <a:p>
            <a:pPr marL="0" indent="0">
              <a:buNone/>
              <a:defRPr/>
            </a:pPr>
            <a:endParaRPr lang="en-US" dirty="0">
              <a:effectLst>
                <a:outerShdw blurRad="38100" dist="38100" dir="2700000" algn="tl">
                  <a:srgbClr val="000000">
                    <a:alpha val="43137"/>
                  </a:srgbClr>
                </a:outerShdw>
              </a:effectLst>
            </a:endParaRPr>
          </a:p>
          <a:p>
            <a:pPr marL="0" indent="0">
              <a:buNone/>
              <a:defRPr/>
            </a:pPr>
            <a:r>
              <a:rPr lang="en-US" dirty="0">
                <a:solidFill>
                  <a:schemeClr val="bg1"/>
                </a:solidFill>
                <a:effectLst>
                  <a:outerShdw blurRad="38100" dist="38100" dir="2700000" algn="tl">
                    <a:srgbClr val="000000">
                      <a:alpha val="43137"/>
                    </a:srgbClr>
                  </a:outerShdw>
                </a:effectLst>
              </a:rPr>
              <a:t>Connect </a:t>
            </a:r>
            <a:r>
              <a:rPr lang="en-US" dirty="0" smtClean="0">
                <a:solidFill>
                  <a:schemeClr val="bg1"/>
                </a:solidFill>
                <a:effectLst>
                  <a:outerShdw blurRad="38100" dist="38100" dir="2700000" algn="tl">
                    <a:srgbClr val="000000">
                      <a:alpha val="43137"/>
                    </a:srgbClr>
                  </a:outerShdw>
                </a:effectLst>
              </a:rPr>
              <a:t>to: </a:t>
            </a:r>
            <a:r>
              <a:rPr lang="en-US" dirty="0" smtClean="0">
                <a:solidFill>
                  <a:srgbClr val="FFFF00"/>
                </a:solidFill>
                <a:effectLst>
                  <a:outerShdw blurRad="38100" dist="38100" dir="2700000" algn="tl">
                    <a:srgbClr val="000000">
                      <a:alpha val="43137"/>
                    </a:srgbClr>
                  </a:outerShdw>
                </a:effectLst>
              </a:rPr>
              <a:t>WESTIN-MEETING</a:t>
            </a:r>
            <a:endParaRPr lang="en-US" dirty="0" smtClean="0">
              <a:solidFill>
                <a:schemeClr val="bg1"/>
              </a:solidFill>
              <a:effectLst>
                <a:outerShdw blurRad="38100" dist="38100" dir="2700000" algn="tl">
                  <a:srgbClr val="000000">
                    <a:alpha val="43137"/>
                  </a:srgbClr>
                </a:outerShdw>
              </a:effectLst>
            </a:endParaRPr>
          </a:p>
          <a:p>
            <a:pPr marL="0" indent="0">
              <a:buNone/>
              <a:defRPr/>
            </a:pPr>
            <a:r>
              <a:rPr lang="en-US" dirty="0" smtClean="0">
                <a:solidFill>
                  <a:schemeClr val="bg1"/>
                </a:solidFill>
                <a:effectLst>
                  <a:outerShdw blurRad="38100" dist="38100" dir="2700000" algn="tl">
                    <a:srgbClr val="000000">
                      <a:alpha val="43137"/>
                    </a:srgbClr>
                  </a:outerShdw>
                </a:effectLst>
              </a:rPr>
              <a:t> </a:t>
            </a:r>
          </a:p>
          <a:p>
            <a:pPr marL="0" indent="0">
              <a:buNone/>
              <a:defRPr/>
            </a:pPr>
            <a:r>
              <a:rPr lang="en-US" dirty="0" smtClean="0">
                <a:solidFill>
                  <a:schemeClr val="bg1"/>
                </a:solidFill>
                <a:effectLst>
                  <a:outerShdw blurRad="38100" dist="38100" dir="2700000" algn="tl">
                    <a:srgbClr val="000000">
                      <a:alpha val="43137"/>
                    </a:srgbClr>
                  </a:outerShdw>
                </a:effectLst>
              </a:rPr>
              <a:t>Password: </a:t>
            </a:r>
            <a:r>
              <a:rPr lang="en-US" dirty="0" err="1" smtClean="0">
                <a:solidFill>
                  <a:srgbClr val="FFFF00"/>
                </a:solidFill>
                <a:effectLst>
                  <a:outerShdw blurRad="38100" dist="38100" dir="2700000" algn="tl">
                    <a:srgbClr val="000000">
                      <a:alpha val="43137"/>
                    </a:srgbClr>
                  </a:outerShdw>
                </a:effectLst>
              </a:rPr>
              <a:t>GS1WB</a:t>
            </a:r>
            <a:r>
              <a:rPr lang="en-US" dirty="0" smtClean="0">
                <a:solidFill>
                  <a:schemeClr val="bg1"/>
                </a:solidFill>
                <a:effectLst>
                  <a:outerShdw blurRad="38100" dist="38100" dir="2700000" algn="tl">
                    <a:srgbClr val="000000">
                      <a:alpha val="43137"/>
                    </a:srgbClr>
                  </a:outerShdw>
                </a:effectLst>
              </a:rPr>
              <a:t> </a:t>
            </a:r>
            <a:endParaRPr lang="en-US" dirty="0">
              <a:solidFill>
                <a:schemeClr val="bg1"/>
              </a:solidFill>
              <a:effectLst>
                <a:outerShdw blurRad="38100" dist="38100" dir="2700000" algn="tl">
                  <a:srgbClr val="000000">
                    <a:alpha val="43137"/>
                  </a:srgbClr>
                </a:outerShdw>
              </a:effectLst>
            </a:endParaRPr>
          </a:p>
          <a:p>
            <a:endParaRPr lang="en-US" dirty="0"/>
          </a:p>
        </p:txBody>
      </p:sp>
    </p:spTree>
    <p:extLst>
      <p:ext uri="{BB962C8B-B14F-4D97-AF65-F5344CB8AC3E}">
        <p14:creationId xmlns:p14="http://schemas.microsoft.com/office/powerpoint/2010/main" val="185313882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Titel 1"/>
          <p:cNvSpPr>
            <a:spLocks noGrp="1"/>
          </p:cNvSpPr>
          <p:nvPr>
            <p:ph type="title"/>
          </p:nvPr>
        </p:nvSpPr>
        <p:spPr>
          <a:xfrm>
            <a:off x="1762125" y="219221"/>
            <a:ext cx="6711221" cy="1115662"/>
          </a:xfrm>
        </p:spPr>
        <p:txBody>
          <a:bodyPr/>
          <a:lstStyle/>
          <a:p>
            <a:pPr>
              <a:defRPr/>
            </a:pPr>
            <a:r>
              <a:rPr lang="en-US" dirty="0" smtClean="0"/>
              <a:t>Channel Overarching </a:t>
            </a:r>
            <a:br>
              <a:rPr lang="en-US" dirty="0" smtClean="0"/>
            </a:br>
            <a:r>
              <a:rPr lang="en-US" dirty="0" smtClean="0"/>
              <a:t>Decision Process per Mission</a:t>
            </a:r>
            <a:endParaRPr lang="en-US" dirty="0"/>
          </a:p>
        </p:txBody>
      </p:sp>
      <p:pic>
        <p:nvPicPr>
          <p:cNvPr id="409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32920" y="1700760"/>
            <a:ext cx="8371640" cy="4777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4665743"/>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17"/>
          <p:cNvSpPr/>
          <p:nvPr/>
        </p:nvSpPr>
        <p:spPr>
          <a:xfrm>
            <a:off x="1837426" y="5305245"/>
            <a:ext cx="5305246" cy="78500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lnSpc>
                <a:spcPct val="120000"/>
              </a:lnSpc>
            </a:pPr>
            <a:endParaRPr lang="en-US" sz="2000" dirty="0" smtClean="0">
              <a:solidFill>
                <a:schemeClr val="bg2"/>
              </a:solidFill>
            </a:endParaRPr>
          </a:p>
        </p:txBody>
      </p:sp>
      <p:sp>
        <p:nvSpPr>
          <p:cNvPr id="5" name="Flussdiagramm: Prozess 4"/>
          <p:cNvSpPr/>
          <p:nvPr/>
        </p:nvSpPr>
        <p:spPr>
          <a:xfrm>
            <a:off x="1837425" y="2639683"/>
            <a:ext cx="586597" cy="2665562"/>
          </a:xfrm>
          <a:prstGeom prst="flowChartProcess">
            <a:avLst/>
          </a:prstGeom>
          <a:solidFill>
            <a:schemeClr val="accent5"/>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vert="vert270" lIns="72000" tIns="0" rIns="72000" bIns="0" rtlCol="0" anchor="ctr"/>
          <a:lstStyle/>
          <a:p>
            <a:pPr algn="ctr">
              <a:lnSpc>
                <a:spcPct val="120000"/>
              </a:lnSpc>
            </a:pPr>
            <a:r>
              <a:rPr lang="de-DE" sz="2000" dirty="0" smtClean="0">
                <a:solidFill>
                  <a:srgbClr val="091351"/>
                </a:solidFill>
              </a:rPr>
              <a:t>Supply Chain</a:t>
            </a:r>
          </a:p>
        </p:txBody>
      </p:sp>
      <p:sp>
        <p:nvSpPr>
          <p:cNvPr id="6" name="Flussdiagramm: Prozess 5"/>
          <p:cNvSpPr/>
          <p:nvPr/>
        </p:nvSpPr>
        <p:spPr>
          <a:xfrm>
            <a:off x="2973190" y="2636815"/>
            <a:ext cx="598146" cy="2668430"/>
          </a:xfrm>
          <a:prstGeom prst="flowChartProcess">
            <a:avLst/>
          </a:prstGeom>
          <a:solidFill>
            <a:schemeClr val="accent5"/>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vert="vert270" lIns="72000" tIns="0" rIns="72000" bIns="0" rtlCol="0" anchor="ctr"/>
          <a:lstStyle/>
          <a:p>
            <a:pPr algn="ctr"/>
            <a:r>
              <a:rPr lang="de-DE" sz="2000" dirty="0" smtClean="0">
                <a:solidFill>
                  <a:srgbClr val="091351"/>
                </a:solidFill>
              </a:rPr>
              <a:t>Content Management</a:t>
            </a:r>
          </a:p>
        </p:txBody>
      </p:sp>
      <p:sp>
        <p:nvSpPr>
          <p:cNvPr id="7" name="Flussdiagramm: Prozess 6"/>
          <p:cNvSpPr/>
          <p:nvPr/>
        </p:nvSpPr>
        <p:spPr>
          <a:xfrm>
            <a:off x="4226942" y="2639683"/>
            <a:ext cx="603850" cy="2665562"/>
          </a:xfrm>
          <a:prstGeom prst="flowChartProcess">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0" rIns="72000" bIns="0" rtlCol="0" anchor="ctr"/>
          <a:lstStyle/>
          <a:p>
            <a:pPr algn="ctr"/>
            <a:r>
              <a:rPr lang="de-DE" sz="2000" dirty="0" smtClean="0">
                <a:solidFill>
                  <a:srgbClr val="091351"/>
                </a:solidFill>
              </a:rPr>
              <a:t>Identification              on the Web</a:t>
            </a:r>
          </a:p>
        </p:txBody>
      </p:sp>
      <p:sp>
        <p:nvSpPr>
          <p:cNvPr id="8" name="Flussdiagramm: Prozess 7"/>
          <p:cNvSpPr/>
          <p:nvPr/>
        </p:nvSpPr>
        <p:spPr>
          <a:xfrm>
            <a:off x="5379998" y="2636814"/>
            <a:ext cx="598107" cy="2668431"/>
          </a:xfrm>
          <a:prstGeom prst="flowChartProcess">
            <a:avLst/>
          </a:prstGeom>
          <a:solidFill>
            <a:schemeClr val="accent5"/>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vert="vert270" lIns="72000" tIns="0" rIns="72000" bIns="0" rtlCol="0" anchor="ctr"/>
          <a:lstStyle/>
          <a:p>
            <a:pPr algn="ctr">
              <a:lnSpc>
                <a:spcPct val="120000"/>
              </a:lnSpc>
            </a:pPr>
            <a:r>
              <a:rPr lang="de-DE" sz="2000" dirty="0" smtClean="0">
                <a:solidFill>
                  <a:srgbClr val="091351"/>
                </a:solidFill>
              </a:rPr>
              <a:t>Category Management</a:t>
            </a:r>
          </a:p>
        </p:txBody>
      </p:sp>
      <p:sp>
        <p:nvSpPr>
          <p:cNvPr id="10" name="Titel 9"/>
          <p:cNvSpPr>
            <a:spLocks noGrp="1"/>
          </p:cNvSpPr>
          <p:nvPr>
            <p:ph type="title"/>
          </p:nvPr>
        </p:nvSpPr>
        <p:spPr/>
        <p:txBody>
          <a:bodyPr/>
          <a:lstStyle/>
          <a:p>
            <a:r>
              <a:rPr lang="en-US" dirty="0" smtClean="0"/>
              <a:t>User Priorities</a:t>
            </a:r>
            <a:endParaRPr lang="de-DE" dirty="0"/>
          </a:p>
        </p:txBody>
      </p:sp>
      <p:cxnSp>
        <p:nvCxnSpPr>
          <p:cNvPr id="19" name="Gerade Verbindung 18"/>
          <p:cNvCxnSpPr/>
          <p:nvPr/>
        </p:nvCxnSpPr>
        <p:spPr>
          <a:xfrm flipV="1">
            <a:off x="1837426" y="5305246"/>
            <a:ext cx="5293744" cy="7850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hteck 19"/>
          <p:cNvSpPr/>
          <p:nvPr/>
        </p:nvSpPr>
        <p:spPr>
          <a:xfrm>
            <a:off x="1837425" y="5366127"/>
            <a:ext cx="2876928" cy="338554"/>
          </a:xfrm>
          <a:prstGeom prst="rect">
            <a:avLst/>
          </a:prstGeom>
        </p:spPr>
        <p:txBody>
          <a:bodyPr wrap="square">
            <a:spAutoFit/>
          </a:bodyPr>
          <a:lstStyle/>
          <a:p>
            <a:pPr lvl="0"/>
            <a:r>
              <a:rPr lang="en-US" sz="1600" dirty="0" smtClean="0">
                <a:solidFill>
                  <a:schemeClr val="tx1"/>
                </a:solidFill>
              </a:rPr>
              <a:t>GS1 Enabling Technologies</a:t>
            </a:r>
            <a:endParaRPr lang="en-US" sz="1600" dirty="0">
              <a:solidFill>
                <a:schemeClr val="tx1"/>
              </a:solidFill>
            </a:endParaRPr>
          </a:p>
        </p:txBody>
      </p:sp>
      <p:sp>
        <p:nvSpPr>
          <p:cNvPr id="21" name="Rechteck 20"/>
          <p:cNvSpPr/>
          <p:nvPr/>
        </p:nvSpPr>
        <p:spPr>
          <a:xfrm>
            <a:off x="4322102" y="5387955"/>
            <a:ext cx="2820570" cy="656077"/>
          </a:xfrm>
          <a:prstGeom prst="rect">
            <a:avLst/>
          </a:prstGeom>
        </p:spPr>
        <p:txBody>
          <a:bodyPr wrap="square">
            <a:spAutoFit/>
          </a:bodyPr>
          <a:lstStyle/>
          <a:p>
            <a:pPr lvl="0" algn="r">
              <a:lnSpc>
                <a:spcPct val="120000"/>
              </a:lnSpc>
            </a:pPr>
            <a:r>
              <a:rPr lang="en-US" sz="1600" dirty="0" smtClean="0">
                <a:solidFill>
                  <a:schemeClr val="tx1"/>
                </a:solidFill>
              </a:rPr>
              <a:t>Organizational </a:t>
            </a:r>
            <a:br>
              <a:rPr lang="en-US" sz="1600" dirty="0" smtClean="0">
                <a:solidFill>
                  <a:schemeClr val="tx1"/>
                </a:solidFill>
              </a:rPr>
            </a:br>
            <a:r>
              <a:rPr lang="en-US" sz="1600" dirty="0" smtClean="0">
                <a:solidFill>
                  <a:schemeClr val="tx1"/>
                </a:solidFill>
              </a:rPr>
              <a:t>and Operational Structure</a:t>
            </a:r>
            <a:endParaRPr lang="en-US" sz="1400" dirty="0">
              <a:solidFill>
                <a:schemeClr val="tx1"/>
              </a:solidFill>
            </a:endParaRPr>
          </a:p>
        </p:txBody>
      </p:sp>
      <p:sp>
        <p:nvSpPr>
          <p:cNvPr id="15" name="Flussdiagramm: Prozess 14"/>
          <p:cNvSpPr/>
          <p:nvPr/>
        </p:nvSpPr>
        <p:spPr>
          <a:xfrm>
            <a:off x="4218316" y="2636813"/>
            <a:ext cx="603850" cy="2668432"/>
          </a:xfrm>
          <a:prstGeom prst="flowChartProcess">
            <a:avLst/>
          </a:prstGeom>
          <a:no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lnSpc>
                <a:spcPct val="120000"/>
              </a:lnSpc>
            </a:pPr>
            <a:endParaRPr lang="de-DE" sz="2000" dirty="0" smtClean="0">
              <a:solidFill>
                <a:srgbClr val="091351"/>
              </a:solidFill>
            </a:endParaRPr>
          </a:p>
        </p:txBody>
      </p:sp>
      <p:sp>
        <p:nvSpPr>
          <p:cNvPr id="4" name="Gleichschenkliges Dreieck 3"/>
          <p:cNvSpPr/>
          <p:nvPr/>
        </p:nvSpPr>
        <p:spPr>
          <a:xfrm>
            <a:off x="1837425" y="1613154"/>
            <a:ext cx="5305247" cy="1026543"/>
          </a:xfrm>
          <a:prstGeom prst="triangle">
            <a:avLst/>
          </a:prstGeom>
          <a:solidFill>
            <a:schemeClr val="accent5"/>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lnSpc>
                <a:spcPct val="120000"/>
              </a:lnSpc>
            </a:pPr>
            <a:r>
              <a:rPr lang="de-DE" sz="2000" b="1" dirty="0" smtClean="0">
                <a:solidFill>
                  <a:srgbClr val="091351"/>
                </a:solidFill>
              </a:rPr>
              <a:t>Cross-Channel</a:t>
            </a:r>
          </a:p>
        </p:txBody>
      </p:sp>
      <p:sp>
        <p:nvSpPr>
          <p:cNvPr id="12" name="Textfeld 11"/>
          <p:cNvSpPr txBox="1"/>
          <p:nvPr/>
        </p:nvSpPr>
        <p:spPr>
          <a:xfrm>
            <a:off x="7453223" y="3329986"/>
            <a:ext cx="1354875" cy="1034129"/>
          </a:xfrm>
          <a:prstGeom prst="rect">
            <a:avLst/>
          </a:prstGeom>
          <a:noFill/>
        </p:spPr>
        <p:txBody>
          <a:bodyPr wrap="square" rtlCol="0">
            <a:spAutoFit/>
          </a:bodyPr>
          <a:lstStyle/>
          <a:p>
            <a:r>
              <a:rPr lang="en-US" b="1" dirty="0" smtClean="0">
                <a:solidFill>
                  <a:schemeClr val="accent2"/>
                </a:solidFill>
              </a:rPr>
              <a:t>Priority 1</a:t>
            </a:r>
          </a:p>
          <a:p>
            <a:r>
              <a:rPr lang="en-US" b="1" dirty="0" smtClean="0">
                <a:solidFill>
                  <a:schemeClr val="tx2"/>
                </a:solidFill>
              </a:rPr>
              <a:t>Priority 2</a:t>
            </a:r>
          </a:p>
          <a:p>
            <a:r>
              <a:rPr lang="en-US" b="1" dirty="0" smtClean="0">
                <a:solidFill>
                  <a:schemeClr val="bg2"/>
                </a:solidFill>
              </a:rPr>
              <a:t>Priority 3</a:t>
            </a:r>
            <a:endParaRPr lang="en-US" b="1" dirty="0">
              <a:solidFill>
                <a:schemeClr val="bg2"/>
              </a:solidFill>
            </a:endParaRPr>
          </a:p>
        </p:txBody>
      </p:sp>
      <p:sp>
        <p:nvSpPr>
          <p:cNvPr id="9" name="Flussdiagramm: Prozess 8"/>
          <p:cNvSpPr/>
          <p:nvPr/>
        </p:nvSpPr>
        <p:spPr>
          <a:xfrm>
            <a:off x="6538823" y="2636813"/>
            <a:ext cx="592347" cy="2668432"/>
          </a:xfrm>
          <a:prstGeom prst="flowChartProcess">
            <a:avLst/>
          </a:prstGeom>
          <a:solidFill>
            <a:schemeClr val="accent5"/>
          </a:solidFill>
          <a:ln w="57150">
            <a:solidFill>
              <a:srgbClr val="F26334"/>
            </a:solidFill>
          </a:ln>
        </p:spPr>
        <p:style>
          <a:lnRef idx="2">
            <a:schemeClr val="accent1">
              <a:shade val="50000"/>
            </a:schemeClr>
          </a:lnRef>
          <a:fillRef idx="1">
            <a:schemeClr val="accent1"/>
          </a:fillRef>
          <a:effectRef idx="0">
            <a:schemeClr val="accent1"/>
          </a:effectRef>
          <a:fontRef idx="minor">
            <a:schemeClr val="lt1"/>
          </a:fontRef>
        </p:style>
        <p:txBody>
          <a:bodyPr vert="vert270" lIns="72000" tIns="0" rIns="72000" bIns="0" rtlCol="0" anchor="ctr"/>
          <a:lstStyle/>
          <a:p>
            <a:pPr algn="ctr">
              <a:lnSpc>
                <a:spcPct val="120000"/>
              </a:lnSpc>
            </a:pPr>
            <a:r>
              <a:rPr lang="de-DE" sz="2000" dirty="0" smtClean="0">
                <a:solidFill>
                  <a:srgbClr val="091351"/>
                </a:solidFill>
              </a:rPr>
              <a:t>Shopper Marketing</a:t>
            </a:r>
          </a:p>
        </p:txBody>
      </p:sp>
    </p:spTree>
    <p:extLst>
      <p:ext uri="{BB962C8B-B14F-4D97-AF65-F5344CB8AC3E}">
        <p14:creationId xmlns:p14="http://schemas.microsoft.com/office/powerpoint/2010/main" val="175267789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0443" y="1470476"/>
            <a:ext cx="8486357" cy="5387523"/>
          </a:xfrm>
        </p:spPr>
        <p:txBody>
          <a:bodyPr>
            <a:normAutofit fontScale="85000" lnSpcReduction="20000"/>
          </a:bodyPr>
          <a:lstStyle/>
          <a:p>
            <a:pPr lvl="1"/>
            <a:r>
              <a:rPr lang="en-US" sz="2400" b="1" dirty="0" smtClean="0">
                <a:solidFill>
                  <a:schemeClr val="tx1"/>
                </a:solidFill>
              </a:rPr>
              <a:t>Introduction – </a:t>
            </a:r>
            <a:r>
              <a:rPr lang="en-US" sz="2400" b="1" dirty="0">
                <a:solidFill>
                  <a:schemeClr val="tx1"/>
                </a:solidFill>
              </a:rPr>
              <a:t>GS1 Digital</a:t>
            </a:r>
            <a:endParaRPr lang="en-US" sz="2400" b="1" dirty="0" smtClean="0">
              <a:solidFill>
                <a:schemeClr val="tx1"/>
              </a:solidFill>
            </a:endParaRPr>
          </a:p>
          <a:p>
            <a:pPr lvl="2"/>
            <a:r>
              <a:rPr lang="en-US" b="1" dirty="0" smtClean="0">
                <a:solidFill>
                  <a:schemeClr val="tx1"/>
                </a:solidFill>
              </a:rPr>
              <a:t>Steve Bratt, GS1</a:t>
            </a:r>
          </a:p>
          <a:p>
            <a:pPr lvl="1"/>
            <a:r>
              <a:rPr lang="en-US" sz="2400" b="1" dirty="0" smtClean="0">
                <a:solidFill>
                  <a:schemeClr val="accent2"/>
                </a:solidFill>
              </a:rPr>
              <a:t>Market Perspective</a:t>
            </a:r>
          </a:p>
          <a:p>
            <a:pPr lvl="2"/>
            <a:r>
              <a:rPr lang="en-US" sz="2200" b="1" dirty="0" smtClean="0">
                <a:solidFill>
                  <a:schemeClr val="tx1"/>
                </a:solidFill>
              </a:rPr>
              <a:t>GS1 UK</a:t>
            </a:r>
          </a:p>
          <a:p>
            <a:pPr lvl="3"/>
            <a:r>
              <a:rPr lang="en-US" b="1" dirty="0" smtClean="0">
                <a:solidFill>
                  <a:schemeClr val="tx1"/>
                </a:solidFill>
              </a:rPr>
              <a:t>David Smith, GS1 UK</a:t>
            </a:r>
          </a:p>
          <a:p>
            <a:pPr lvl="2"/>
            <a:r>
              <a:rPr lang="en-US" sz="2200" b="1" dirty="0" smtClean="0">
                <a:solidFill>
                  <a:schemeClr val="tx1"/>
                </a:solidFill>
              </a:rPr>
              <a:t>GS1 Germany</a:t>
            </a:r>
            <a:endParaRPr lang="en-US" sz="2200" b="1" dirty="0">
              <a:solidFill>
                <a:schemeClr val="tx1"/>
              </a:solidFill>
            </a:endParaRPr>
          </a:p>
          <a:p>
            <a:pPr lvl="3"/>
            <a:r>
              <a:rPr lang="en-US" b="1" dirty="0" smtClean="0">
                <a:solidFill>
                  <a:schemeClr val="tx1"/>
                </a:solidFill>
              </a:rPr>
              <a:t>Andreas </a:t>
            </a:r>
            <a:r>
              <a:rPr lang="en-US" b="1" dirty="0" err="1" smtClean="0">
                <a:solidFill>
                  <a:schemeClr val="tx1"/>
                </a:solidFill>
              </a:rPr>
              <a:t>Fuessler</a:t>
            </a:r>
            <a:r>
              <a:rPr lang="en-US" b="1" dirty="0" smtClean="0">
                <a:solidFill>
                  <a:schemeClr val="tx1"/>
                </a:solidFill>
              </a:rPr>
              <a:t>, </a:t>
            </a:r>
            <a:r>
              <a:rPr lang="en-US" b="1" dirty="0">
                <a:solidFill>
                  <a:schemeClr val="tx1"/>
                </a:solidFill>
              </a:rPr>
              <a:t>GS1 </a:t>
            </a:r>
            <a:r>
              <a:rPr lang="en-US" b="1" dirty="0" smtClean="0">
                <a:solidFill>
                  <a:schemeClr val="tx1"/>
                </a:solidFill>
              </a:rPr>
              <a:t>Germany</a:t>
            </a:r>
          </a:p>
          <a:p>
            <a:pPr lvl="2"/>
            <a:r>
              <a:rPr lang="en-US" sz="2200" b="1" dirty="0" smtClean="0">
                <a:solidFill>
                  <a:schemeClr val="accent2"/>
                </a:solidFill>
              </a:rPr>
              <a:t>GS1 Japan</a:t>
            </a:r>
            <a:endParaRPr lang="en-US" sz="2200" b="1" dirty="0">
              <a:solidFill>
                <a:schemeClr val="accent2"/>
              </a:solidFill>
            </a:endParaRPr>
          </a:p>
          <a:p>
            <a:pPr lvl="3"/>
            <a:r>
              <a:rPr lang="en-US" b="1" dirty="0" smtClean="0">
                <a:solidFill>
                  <a:schemeClr val="accent2"/>
                </a:solidFill>
              </a:rPr>
              <a:t>Hideki Ichihara, </a:t>
            </a:r>
            <a:r>
              <a:rPr lang="en-US" b="1" dirty="0">
                <a:solidFill>
                  <a:schemeClr val="accent2"/>
                </a:solidFill>
              </a:rPr>
              <a:t>GS1 </a:t>
            </a:r>
            <a:r>
              <a:rPr lang="en-US" b="1" dirty="0" smtClean="0">
                <a:solidFill>
                  <a:schemeClr val="accent2"/>
                </a:solidFill>
              </a:rPr>
              <a:t>Japan</a:t>
            </a:r>
            <a:endParaRPr lang="en-US" b="1" dirty="0">
              <a:solidFill>
                <a:schemeClr val="accent2"/>
              </a:solidFill>
            </a:endParaRPr>
          </a:p>
          <a:p>
            <a:pPr lvl="2"/>
            <a:r>
              <a:rPr lang="en-US" sz="2200" b="1" dirty="0" smtClean="0">
                <a:solidFill>
                  <a:schemeClr val="tx1"/>
                </a:solidFill>
              </a:rPr>
              <a:t>GS1 US</a:t>
            </a:r>
            <a:endParaRPr lang="en-US" b="1" dirty="0">
              <a:solidFill>
                <a:schemeClr val="tx1"/>
              </a:solidFill>
            </a:endParaRPr>
          </a:p>
          <a:p>
            <a:pPr lvl="3"/>
            <a:r>
              <a:rPr lang="en-US" b="1" dirty="0" smtClean="0">
                <a:solidFill>
                  <a:schemeClr val="tx1"/>
                </a:solidFill>
              </a:rPr>
              <a:t>Rich Richardson, </a:t>
            </a:r>
            <a:r>
              <a:rPr lang="en-US" b="1" dirty="0">
                <a:solidFill>
                  <a:schemeClr val="tx1"/>
                </a:solidFill>
              </a:rPr>
              <a:t>GS1 </a:t>
            </a:r>
            <a:r>
              <a:rPr lang="en-US" b="1" dirty="0" smtClean="0">
                <a:solidFill>
                  <a:schemeClr val="tx1"/>
                </a:solidFill>
              </a:rPr>
              <a:t>US</a:t>
            </a:r>
          </a:p>
          <a:p>
            <a:pPr lvl="1"/>
            <a:r>
              <a:rPr lang="en-US" sz="2400" b="1" dirty="0">
                <a:solidFill>
                  <a:schemeClr val="tx1"/>
                </a:solidFill>
              </a:rPr>
              <a:t>GS1 Digital – </a:t>
            </a:r>
            <a:r>
              <a:rPr lang="en-US" sz="2400" b="1" dirty="0" smtClean="0">
                <a:solidFill>
                  <a:schemeClr val="tx1"/>
                </a:solidFill>
              </a:rPr>
              <a:t>Background, Strategy, </a:t>
            </a:r>
            <a:r>
              <a:rPr lang="en-US" sz="2400" b="1" dirty="0">
                <a:solidFill>
                  <a:schemeClr val="tx1"/>
                </a:solidFill>
              </a:rPr>
              <a:t>and </a:t>
            </a:r>
            <a:r>
              <a:rPr lang="en-US" sz="2400" b="1" dirty="0" smtClean="0">
                <a:solidFill>
                  <a:schemeClr val="tx1"/>
                </a:solidFill>
              </a:rPr>
              <a:t>Current Work</a:t>
            </a:r>
            <a:endParaRPr lang="en-US" sz="2400" b="1" dirty="0">
              <a:solidFill>
                <a:schemeClr val="tx1"/>
              </a:solidFill>
            </a:endParaRPr>
          </a:p>
          <a:p>
            <a:pPr lvl="2"/>
            <a:r>
              <a:rPr lang="en-US" b="1" dirty="0">
                <a:solidFill>
                  <a:schemeClr val="tx1"/>
                </a:solidFill>
              </a:rPr>
              <a:t>Robert Beideman, GS1</a:t>
            </a:r>
          </a:p>
          <a:p>
            <a:pPr lvl="1"/>
            <a:r>
              <a:rPr lang="en-US" sz="2400" b="1" dirty="0" smtClean="0">
                <a:solidFill>
                  <a:schemeClr val="tx1"/>
                </a:solidFill>
              </a:rPr>
              <a:t>GTIN+ on the Web - Technical Aspects</a:t>
            </a:r>
            <a:endParaRPr lang="en-US" sz="2400" b="1" dirty="0">
              <a:solidFill>
                <a:schemeClr val="tx1"/>
              </a:solidFill>
            </a:endParaRPr>
          </a:p>
          <a:p>
            <a:pPr lvl="2"/>
            <a:r>
              <a:rPr lang="en-US" b="1" dirty="0">
                <a:solidFill>
                  <a:schemeClr val="tx1"/>
                </a:solidFill>
              </a:rPr>
              <a:t>Mark Harrison, Auto-ID Labs, </a:t>
            </a:r>
            <a:r>
              <a:rPr lang="en-US" b="1" dirty="0" smtClean="0">
                <a:solidFill>
                  <a:schemeClr val="tx1"/>
                </a:solidFill>
              </a:rPr>
              <a:t>Cambridge</a:t>
            </a:r>
          </a:p>
          <a:p>
            <a:pPr lvl="1"/>
            <a:r>
              <a:rPr lang="en-US" sz="2400" b="1" dirty="0" smtClean="0">
                <a:solidFill>
                  <a:schemeClr val="tx1"/>
                </a:solidFill>
              </a:rPr>
              <a:t>Discussions</a:t>
            </a:r>
            <a:endParaRPr lang="en-US" sz="2400" b="1" dirty="0">
              <a:solidFill>
                <a:schemeClr val="tx1"/>
              </a:solidFill>
            </a:endParaRPr>
          </a:p>
          <a:p>
            <a:pPr lvl="2"/>
            <a:r>
              <a:rPr lang="en-US" b="1" dirty="0" smtClean="0">
                <a:solidFill>
                  <a:schemeClr val="tx1"/>
                </a:solidFill>
              </a:rPr>
              <a:t>GTIN+ on the Web MSWG – Get Involved!</a:t>
            </a:r>
          </a:p>
          <a:p>
            <a:pPr lvl="2"/>
            <a:r>
              <a:rPr lang="en-US" b="1" dirty="0" smtClean="0">
                <a:solidFill>
                  <a:schemeClr val="tx1"/>
                </a:solidFill>
              </a:rPr>
              <a:t>Digital Media work underway</a:t>
            </a:r>
          </a:p>
          <a:p>
            <a:pPr lvl="2"/>
            <a:r>
              <a:rPr lang="en-US" b="1" dirty="0" smtClean="0">
                <a:solidFill>
                  <a:schemeClr val="tx1"/>
                </a:solidFill>
              </a:rPr>
              <a:t>GTIN Validation work underway</a:t>
            </a:r>
          </a:p>
          <a:p>
            <a:pPr lvl="2"/>
            <a:r>
              <a:rPr lang="en-US" b="1" dirty="0" smtClean="0">
                <a:solidFill>
                  <a:schemeClr val="tx1"/>
                </a:solidFill>
              </a:rPr>
              <a:t>Next Priorities</a:t>
            </a:r>
          </a:p>
          <a:p>
            <a:pPr lvl="2"/>
            <a:endParaRPr lang="en-US" b="1" dirty="0">
              <a:solidFill>
                <a:schemeClr val="accent2"/>
              </a:solidFill>
            </a:endParaRPr>
          </a:p>
          <a:p>
            <a:pPr lvl="2"/>
            <a:endParaRPr lang="en-US" b="1" dirty="0">
              <a:solidFill>
                <a:schemeClr val="accent2"/>
              </a:solidFill>
            </a:endParaRPr>
          </a:p>
          <a:p>
            <a:pPr lvl="1"/>
            <a:endParaRPr lang="en-US" b="1" dirty="0">
              <a:solidFill>
                <a:schemeClr val="tx1"/>
              </a:solidFill>
            </a:endParaRPr>
          </a:p>
        </p:txBody>
      </p:sp>
      <p:sp>
        <p:nvSpPr>
          <p:cNvPr id="4" name="Slide Number Placeholder 3"/>
          <p:cNvSpPr>
            <a:spLocks noGrp="1"/>
          </p:cNvSpPr>
          <p:nvPr>
            <p:ph type="sldNum" sz="quarter" idx="10"/>
          </p:nvPr>
        </p:nvSpPr>
        <p:spPr/>
        <p:txBody>
          <a:bodyPr/>
          <a:lstStyle/>
          <a:p>
            <a:pPr>
              <a:defRPr/>
            </a:pPr>
            <a:fld id="{0B02F406-A951-4782-A125-F0F9A54F00BD}" type="slidenum">
              <a:rPr lang="en-US" smtClean="0">
                <a:solidFill>
                  <a:srgbClr val="002C6C"/>
                </a:solidFill>
              </a:rPr>
              <a:pPr>
                <a:defRPr/>
              </a:pPr>
              <a:t>42</a:t>
            </a:fld>
            <a:endParaRPr lang="en-US" dirty="0">
              <a:solidFill>
                <a:srgbClr val="002C6C"/>
              </a:solidFill>
            </a:endParaRPr>
          </a:p>
        </p:txBody>
      </p:sp>
      <p:sp>
        <p:nvSpPr>
          <p:cNvPr id="5" name="Title 4"/>
          <p:cNvSpPr>
            <a:spLocks noGrp="1"/>
          </p:cNvSpPr>
          <p:nvPr>
            <p:ph type="title"/>
          </p:nvPr>
        </p:nvSpPr>
        <p:spPr>
          <a:xfrm>
            <a:off x="1676399" y="365342"/>
            <a:ext cx="7141745" cy="935998"/>
          </a:xfrm>
        </p:spPr>
        <p:txBody>
          <a:bodyPr/>
          <a:lstStyle/>
          <a:p>
            <a:r>
              <a:rPr lang="en-US" sz="3200" dirty="0" smtClean="0"/>
              <a:t>The discussion today</a:t>
            </a:r>
            <a:endParaRPr lang="en-GB" sz="3200" dirty="0"/>
          </a:p>
        </p:txBody>
      </p:sp>
    </p:spTree>
    <p:extLst>
      <p:ext uri="{BB962C8B-B14F-4D97-AF65-F5344CB8AC3E}">
        <p14:creationId xmlns:p14="http://schemas.microsoft.com/office/powerpoint/2010/main" val="13395217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ctrTitle"/>
          </p:nvPr>
        </p:nvSpPr>
        <p:spPr>
          <a:xfrm>
            <a:off x="3203847" y="1447800"/>
            <a:ext cx="5760765" cy="612775"/>
          </a:xfrm>
        </p:spPr>
        <p:txBody>
          <a:bodyPr/>
          <a:lstStyle/>
          <a:p>
            <a:pPr eaLnBrk="1" hangingPunct="1"/>
            <a:r>
              <a:rPr lang="en-US" altLang="ja-JP" sz="3000" dirty="0" smtClean="0">
                <a:ea typeface="ＭＳ Ｐゴシック" panose="020B0600070205080204" pitchFamily="34" charset="-128"/>
              </a:rPr>
              <a:t>Current status </a:t>
            </a:r>
            <a:br>
              <a:rPr lang="en-US" altLang="ja-JP" sz="3000" dirty="0" smtClean="0">
                <a:ea typeface="ＭＳ Ｐゴシック" panose="020B0600070205080204" pitchFamily="34" charset="-128"/>
              </a:rPr>
            </a:br>
            <a:r>
              <a:rPr lang="en-US" altLang="ja-JP" sz="3000" dirty="0" smtClean="0">
                <a:ea typeface="ＭＳ Ｐゴシック" panose="020B0600070205080204" pitchFamily="34" charset="-128"/>
              </a:rPr>
              <a:t>in Japanese mobile market. </a:t>
            </a:r>
            <a:br>
              <a:rPr lang="en-US" altLang="ja-JP" sz="3000" dirty="0" smtClean="0">
                <a:ea typeface="ＭＳ Ｐゴシック" panose="020B0600070205080204" pitchFamily="34" charset="-128"/>
              </a:rPr>
            </a:br>
            <a:r>
              <a:rPr lang="en-US" altLang="ja-JP" sz="3000" dirty="0" smtClean="0">
                <a:ea typeface="ＭＳ Ｐゴシック" panose="020B0600070205080204" pitchFamily="34" charset="-128"/>
              </a:rPr>
              <a:t>How is digital world in Japan. </a:t>
            </a:r>
            <a:br>
              <a:rPr lang="en-US" altLang="ja-JP" sz="3000" dirty="0" smtClean="0">
                <a:ea typeface="ＭＳ Ｐゴシック" panose="020B0600070205080204" pitchFamily="34" charset="-128"/>
              </a:rPr>
            </a:br>
            <a:endParaRPr lang="en-GB" altLang="ja-JP" sz="1600" dirty="0" smtClean="0">
              <a:ea typeface="ＭＳ Ｐゴシック" panose="020B0600070205080204" pitchFamily="34" charset="-128"/>
            </a:endParaRPr>
          </a:p>
        </p:txBody>
      </p:sp>
      <p:sp>
        <p:nvSpPr>
          <p:cNvPr id="18435" name="Subtitle 2"/>
          <p:cNvSpPr>
            <a:spLocks noGrp="1"/>
          </p:cNvSpPr>
          <p:nvPr>
            <p:ph type="subTitle" idx="1"/>
          </p:nvPr>
        </p:nvSpPr>
        <p:spPr>
          <a:xfrm>
            <a:off x="5436096" y="3176670"/>
            <a:ext cx="1944688" cy="433387"/>
          </a:xfrm>
        </p:spPr>
        <p:txBody>
          <a:bodyPr/>
          <a:lstStyle/>
          <a:p>
            <a:pPr eaLnBrk="1" hangingPunct="1"/>
            <a:r>
              <a:rPr lang="en-GB" altLang="ja-JP" dirty="0" smtClean="0">
                <a:ea typeface="ＭＳ Ｐゴシック" panose="020B0600070205080204" pitchFamily="34" charset="-128"/>
              </a:rPr>
              <a:t>201</a:t>
            </a:r>
            <a:r>
              <a:rPr lang="en-US" altLang="ja-JP" dirty="0" smtClean="0">
                <a:ea typeface="ＭＳ Ｐゴシック" panose="020B0600070205080204" pitchFamily="34" charset="-128"/>
              </a:rPr>
              <a:t>4</a:t>
            </a:r>
            <a:r>
              <a:rPr lang="en-GB" altLang="ja-JP" dirty="0" smtClean="0">
                <a:ea typeface="ＭＳ Ｐゴシック" panose="020B0600070205080204" pitchFamily="34" charset="-128"/>
              </a:rPr>
              <a:t>.</a:t>
            </a:r>
            <a:r>
              <a:rPr lang="en-US" altLang="ja-JP" dirty="0" smtClean="0">
                <a:ea typeface="ＭＳ Ｐゴシック" panose="020B0600070205080204" pitchFamily="34" charset="-128"/>
              </a:rPr>
              <a:t>03</a:t>
            </a:r>
            <a:r>
              <a:rPr lang="en-GB" altLang="ja-JP" dirty="0" smtClean="0">
                <a:ea typeface="ＭＳ Ｐゴシック" panose="020B0600070205080204" pitchFamily="34" charset="-128"/>
              </a:rPr>
              <a:t>.</a:t>
            </a:r>
            <a:r>
              <a:rPr lang="en-US" altLang="ja-JP" dirty="0" smtClean="0">
                <a:ea typeface="ＭＳ Ｐゴシック" panose="020B0600070205080204" pitchFamily="34" charset="-128"/>
              </a:rPr>
              <a:t>24</a:t>
            </a:r>
            <a:r>
              <a:rPr lang="ja-JP" altLang="en-GB" dirty="0" smtClean="0">
                <a:ea typeface="ＭＳ Ｐゴシック" panose="020B0600070205080204" pitchFamily="34" charset="-128"/>
              </a:rPr>
              <a:t>　</a:t>
            </a:r>
          </a:p>
        </p:txBody>
      </p:sp>
      <p:sp>
        <p:nvSpPr>
          <p:cNvPr id="18436" name="テキスト ボックス 1"/>
          <p:cNvSpPr txBox="1">
            <a:spLocks noChangeArrowheads="1"/>
          </p:cNvSpPr>
          <p:nvPr/>
        </p:nvSpPr>
        <p:spPr bwMode="auto">
          <a:xfrm>
            <a:off x="5580063" y="3644900"/>
            <a:ext cx="13446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a:solidFill>
                  <a:srgbClr val="002C6C"/>
                </a:solidFill>
                <a:latin typeface="Arial" panose="020B0604020202020204" pitchFamily="34" charset="0"/>
              </a:defRPr>
            </a:lvl1pPr>
            <a:lvl2pPr marL="742950" indent="-285750" eaLnBrk="0" hangingPunct="0">
              <a:spcBef>
                <a:spcPct val="20000"/>
              </a:spcBef>
              <a:buClr>
                <a:srgbClr val="F26334"/>
              </a:buClr>
              <a:buChar char="•"/>
              <a:defRPr>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buChar char="–"/>
              <a:defRPr>
                <a:solidFill>
                  <a:srgbClr val="002C6C"/>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ja-JP" sz="1600">
                <a:solidFill>
                  <a:schemeClr val="tx1"/>
                </a:solidFill>
              </a:rPr>
              <a:t>Final version</a:t>
            </a:r>
            <a:endParaRPr lang="ja-JP" altLang="en-US" sz="1600">
              <a:solidFill>
                <a:schemeClr val="tx1"/>
              </a:solidFill>
            </a:endParaRPr>
          </a:p>
        </p:txBody>
      </p:sp>
    </p:spTree>
    <p:extLst>
      <p:ext uri="{BB962C8B-B14F-4D97-AF65-F5344CB8AC3E}">
        <p14:creationId xmlns:p14="http://schemas.microsoft.com/office/powerpoint/2010/main" val="217011971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タイトル 1"/>
          <p:cNvSpPr>
            <a:spLocks noGrp="1"/>
          </p:cNvSpPr>
          <p:nvPr>
            <p:ph type="title"/>
          </p:nvPr>
        </p:nvSpPr>
        <p:spPr/>
        <p:txBody>
          <a:bodyPr/>
          <a:lstStyle/>
          <a:p>
            <a:r>
              <a:rPr kumimoji="1" lang="en-US" altLang="ja-JP" smtClean="0">
                <a:ea typeface="ＭＳ Ｐゴシック" panose="020B0600070205080204" pitchFamily="34" charset="-128"/>
              </a:rPr>
              <a:t>Agenda </a:t>
            </a:r>
            <a:endParaRPr kumimoji="1" lang="ja-JP" altLang="en-US" smtClean="0">
              <a:ea typeface="ＭＳ Ｐゴシック" panose="020B0600070205080204" pitchFamily="34" charset="-128"/>
            </a:endParaRPr>
          </a:p>
        </p:txBody>
      </p:sp>
      <p:sp>
        <p:nvSpPr>
          <p:cNvPr id="3" name="スライド番号プレースホルダー 2"/>
          <p:cNvSpPr>
            <a:spLocks noGrp="1"/>
          </p:cNvSpPr>
          <p:nvPr>
            <p:ph type="sldNum" sz="quarter" idx="10"/>
          </p:nvPr>
        </p:nvSpPr>
        <p:spPr/>
        <p:txBody>
          <a:bodyPr/>
          <a:lstStyle>
            <a:lvl1pPr eaLnBrk="0" hangingPunct="0">
              <a:defRPr kumimoji="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hangingPunct="1"/>
            <a:fld id="{BE8AB3D8-A9F4-4754-BB61-B54F72041785}" type="slidenum">
              <a:rPr kumimoji="0" lang="en-GB" altLang="ja-JP"/>
              <a:pPr eaLnBrk="1" hangingPunct="1"/>
              <a:t>44</a:t>
            </a:fld>
            <a:endParaRPr kumimoji="0" lang="en-GB" altLang="ja-JP"/>
          </a:p>
        </p:txBody>
      </p:sp>
      <p:sp>
        <p:nvSpPr>
          <p:cNvPr id="19460" name="テキスト ボックス 3"/>
          <p:cNvSpPr txBox="1">
            <a:spLocks noChangeArrowheads="1"/>
          </p:cNvSpPr>
          <p:nvPr/>
        </p:nvSpPr>
        <p:spPr bwMode="auto">
          <a:xfrm>
            <a:off x="1187450" y="1773238"/>
            <a:ext cx="741680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400">
                <a:solidFill>
                  <a:srgbClr val="002C6C"/>
                </a:solidFill>
                <a:latin typeface="Arial" panose="020B0604020202020204" pitchFamily="34" charset="0"/>
              </a:defRPr>
            </a:lvl1pPr>
            <a:lvl2pPr marL="742950" indent="-285750" eaLnBrk="0" hangingPunct="0">
              <a:spcBef>
                <a:spcPct val="20000"/>
              </a:spcBef>
              <a:buClr>
                <a:srgbClr val="F26334"/>
              </a:buClr>
              <a:buChar char="•"/>
              <a:defRPr>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buChar char="–"/>
              <a:defRPr>
                <a:solidFill>
                  <a:srgbClr val="002C6C"/>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ja-JP" sz="3600">
                <a:solidFill>
                  <a:schemeClr val="tx1"/>
                </a:solidFill>
              </a:rPr>
              <a:t>Market Trends in Japan</a:t>
            </a:r>
          </a:p>
          <a:p>
            <a:pPr eaLnBrk="1" hangingPunct="1">
              <a:spcBef>
                <a:spcPct val="0"/>
              </a:spcBef>
            </a:pPr>
            <a:endParaRPr lang="en-US" altLang="ja-JP" sz="3600">
              <a:solidFill>
                <a:schemeClr val="tx1"/>
              </a:solidFill>
            </a:endParaRPr>
          </a:p>
          <a:p>
            <a:pPr eaLnBrk="1" hangingPunct="1">
              <a:spcBef>
                <a:spcPct val="0"/>
              </a:spcBef>
            </a:pPr>
            <a:r>
              <a:rPr lang="en-US" altLang="ja-JP" sz="3600">
                <a:solidFill>
                  <a:schemeClr val="tx1"/>
                </a:solidFill>
              </a:rPr>
              <a:t>Business cases for mobile</a:t>
            </a:r>
          </a:p>
          <a:p>
            <a:pPr eaLnBrk="1" hangingPunct="1">
              <a:spcBef>
                <a:spcPct val="0"/>
              </a:spcBef>
            </a:pPr>
            <a:endParaRPr lang="en-US" altLang="ja-JP" sz="3600">
              <a:solidFill>
                <a:schemeClr val="tx1"/>
              </a:solidFill>
            </a:endParaRPr>
          </a:p>
          <a:p>
            <a:pPr eaLnBrk="1" hangingPunct="1">
              <a:spcBef>
                <a:spcPct val="0"/>
              </a:spcBef>
            </a:pPr>
            <a:r>
              <a:rPr lang="en-US" altLang="ja-JP" sz="3600">
                <a:solidFill>
                  <a:schemeClr val="tx1"/>
                </a:solidFill>
              </a:rPr>
              <a:t>GS1 Japan’s actions</a:t>
            </a:r>
            <a:endParaRPr lang="ja-JP" altLang="en-US" sz="3600">
              <a:solidFill>
                <a:schemeClr val="tx1"/>
              </a:solidFill>
            </a:endParaRPr>
          </a:p>
        </p:txBody>
      </p:sp>
    </p:spTree>
    <p:extLst>
      <p:ext uri="{BB962C8B-B14F-4D97-AF65-F5344CB8AC3E}">
        <p14:creationId xmlns:p14="http://schemas.microsoft.com/office/powerpoint/2010/main" val="100931748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番号プレースホルダー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400">
                <a:solidFill>
                  <a:srgbClr val="002C6C"/>
                </a:solidFill>
                <a:latin typeface="Arial" panose="020B0604020202020204" pitchFamily="34" charset="0"/>
              </a:defRPr>
            </a:lvl1pPr>
            <a:lvl2pPr marL="742950" indent="-285750" eaLnBrk="0" hangingPunct="0">
              <a:spcBef>
                <a:spcPct val="20000"/>
              </a:spcBef>
              <a:buClr>
                <a:srgbClr val="F26334"/>
              </a:buClr>
              <a:buChar char="•"/>
              <a:defRPr>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buChar char="–"/>
              <a:defRPr>
                <a:solidFill>
                  <a:srgbClr val="002C6C"/>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fld id="{D3AF6F14-B9D2-4441-9558-8C2213F04D2F}" type="slidenum">
              <a:rPr lang="en-GB" altLang="ja-JP" sz="900"/>
              <a:pPr eaLnBrk="1" hangingPunct="1">
                <a:spcBef>
                  <a:spcPct val="0"/>
                </a:spcBef>
              </a:pPr>
              <a:t>45</a:t>
            </a:fld>
            <a:endParaRPr lang="en-GB" altLang="ja-JP" sz="900"/>
          </a:p>
        </p:txBody>
      </p:sp>
      <p:graphicFrame>
        <p:nvGraphicFramePr>
          <p:cNvPr id="3" name="表 2"/>
          <p:cNvGraphicFramePr>
            <a:graphicFrameLocks noGrp="1"/>
          </p:cNvGraphicFramePr>
          <p:nvPr/>
        </p:nvGraphicFramePr>
        <p:xfrm>
          <a:off x="1187450" y="1844675"/>
          <a:ext cx="7153275" cy="4497389"/>
        </p:xfrm>
        <a:graphic>
          <a:graphicData uri="http://schemas.openxmlformats.org/drawingml/2006/table">
            <a:tbl>
              <a:tblPr/>
              <a:tblGrid>
                <a:gridCol w="887413"/>
                <a:gridCol w="4176712"/>
                <a:gridCol w="2089150"/>
              </a:tblGrid>
              <a:tr h="371475">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Rank</a:t>
                      </a:r>
                      <a:endParaRPr kumimoji="1" lang="ja-JP" altLang="en-US" sz="18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91450" marR="91450" marT="45736" marB="457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Company name</a:t>
                      </a:r>
                      <a:endParaRPr kumimoji="1" lang="ja-JP" altLang="en-US" sz="18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91450" marR="91450" marT="45736" marB="457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Annual sales</a:t>
                      </a:r>
                      <a:endParaRPr kumimoji="1" lang="ja-JP" altLang="en-US" sz="18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91450" marR="91450" marT="45736" marB="457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71475">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rPr>
                        <a:t>1</a:t>
                      </a:r>
                      <a:endParaRPr kumimoji="1" lang="ja-JP" altLang="en-US"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endParaRPr>
                    </a:p>
                  </a:txBody>
                  <a:tcPr marL="91450" marR="91450" marT="45736" marB="457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endParaRPr>
                    </a:p>
                  </a:txBody>
                  <a:tcPr marL="91450" marR="91450" marT="45736" marB="457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rPr>
                        <a:t>620,000</a:t>
                      </a:r>
                      <a:endParaRPr kumimoji="1" lang="ja-JP" altLang="en-US"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endParaRPr>
                    </a:p>
                  </a:txBody>
                  <a:tcPr marL="91450" marR="91450" marT="45736" marB="457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371475">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rPr>
                        <a:t>2</a:t>
                      </a:r>
                      <a:endParaRPr kumimoji="1" lang="ja-JP" altLang="en-US"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endParaRPr>
                    </a:p>
                  </a:txBody>
                  <a:tcPr marL="91450" marR="91450" marT="45736" marB="457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endParaRPr>
                    </a:p>
                  </a:txBody>
                  <a:tcPr marL="91450" marR="91450" marT="45736" marB="457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rPr>
                        <a:t>244,709</a:t>
                      </a:r>
                      <a:endParaRPr kumimoji="1" lang="ja-JP" altLang="en-US"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endParaRPr>
                    </a:p>
                  </a:txBody>
                  <a:tcPr marL="91450" marR="91450" marT="45736" marB="457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371475">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rPr>
                        <a:t>3</a:t>
                      </a:r>
                      <a:endParaRPr kumimoji="1" lang="ja-JP" altLang="en-US"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endParaRPr>
                    </a:p>
                  </a:txBody>
                  <a:tcPr marL="91450" marR="91450" marT="45736" marB="457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endParaRPr>
                    </a:p>
                  </a:txBody>
                  <a:tcPr marL="91450" marR="91450" marT="45736" marB="457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rPr>
                        <a:t>226,610</a:t>
                      </a:r>
                      <a:endParaRPr kumimoji="1" lang="ja-JP" altLang="en-US"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endParaRPr>
                    </a:p>
                  </a:txBody>
                  <a:tcPr marL="91450" marR="91450" marT="45736" marB="457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371475">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rPr>
                        <a:t>4</a:t>
                      </a:r>
                      <a:endParaRPr kumimoji="1" lang="ja-JP" altLang="en-US"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endParaRPr>
                    </a:p>
                  </a:txBody>
                  <a:tcPr marL="91450" marR="91450" marT="45736" marB="457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rPr>
                        <a:t>Nissen Holdings Co., Ltd</a:t>
                      </a:r>
                      <a:endParaRPr kumimoji="1" lang="ja-JP" altLang="en-US"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endParaRPr>
                    </a:p>
                  </a:txBody>
                  <a:tcPr marL="91450" marR="91450" marT="45736" marB="457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rPr>
                        <a:t>170,532</a:t>
                      </a:r>
                      <a:endParaRPr kumimoji="1" lang="ja-JP" altLang="en-US"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endParaRPr>
                    </a:p>
                  </a:txBody>
                  <a:tcPr marL="91450" marR="91450" marT="45736" marB="457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371475">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rPr>
                        <a:t>5</a:t>
                      </a:r>
                      <a:endParaRPr kumimoji="1" lang="ja-JP" altLang="en-US"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endParaRPr>
                    </a:p>
                  </a:txBody>
                  <a:tcPr marL="91450" marR="91450" marT="45736" marB="457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rPr>
                        <a:t>MISUMI GROUP Inc.</a:t>
                      </a:r>
                      <a:endParaRPr kumimoji="1" lang="ja-JP" altLang="en-US"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endParaRPr>
                    </a:p>
                  </a:txBody>
                  <a:tcPr marL="91450" marR="91450" marT="45736" marB="457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rPr>
                        <a:t>134,844</a:t>
                      </a:r>
                      <a:endParaRPr kumimoji="1" lang="ja-JP" altLang="en-US"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endParaRPr>
                    </a:p>
                  </a:txBody>
                  <a:tcPr marL="91450" marR="91450" marT="45736" marB="457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371475">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rPr>
                        <a:t>6</a:t>
                      </a:r>
                      <a:endParaRPr kumimoji="1" lang="ja-JP" altLang="en-US"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endParaRPr>
                    </a:p>
                  </a:txBody>
                  <a:tcPr marL="91450" marR="91450" marT="45736" marB="457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endParaRPr>
                    </a:p>
                  </a:txBody>
                  <a:tcPr marL="91450" marR="91450" marT="45736" marB="457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rPr>
                        <a:t>130,456</a:t>
                      </a:r>
                      <a:endParaRPr kumimoji="1" lang="ja-JP" altLang="en-US"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endParaRPr>
                    </a:p>
                  </a:txBody>
                  <a:tcPr marL="91450" marR="91450" marT="45736" marB="457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588963">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rPr>
                        <a:t>7</a:t>
                      </a:r>
                      <a:endParaRPr kumimoji="1" lang="ja-JP" altLang="en-US"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endParaRPr>
                    </a:p>
                  </a:txBody>
                  <a:tcPr marL="91450" marR="91450" marT="45736" marB="457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rPr>
                        <a:t>         SHOP CHANNEL</a:t>
                      </a:r>
                      <a:endParaRPr kumimoji="1" lang="ja-JP" altLang="en-US"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endParaRPr>
                    </a:p>
                  </a:txBody>
                  <a:tcPr marL="91450" marR="91450" marT="45736" marB="457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rPr>
                        <a:t>127,161</a:t>
                      </a:r>
                      <a:endParaRPr kumimoji="1" lang="ja-JP" altLang="en-US"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endParaRPr>
                    </a:p>
                  </a:txBody>
                  <a:tcPr marL="91450" marR="91450" marT="45736" marB="457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433388">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rPr>
                        <a:t>8</a:t>
                      </a:r>
                      <a:endParaRPr kumimoji="1" lang="ja-JP" altLang="en-US"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endParaRPr>
                    </a:p>
                  </a:txBody>
                  <a:tcPr marL="91450" marR="91450" marT="45736" marB="457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endParaRPr>
                    </a:p>
                  </a:txBody>
                  <a:tcPr marL="91450" marR="91450" marT="45736" marB="457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rPr>
                        <a:t>117,381</a:t>
                      </a:r>
                      <a:endParaRPr kumimoji="1" lang="ja-JP" altLang="en-US"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endParaRPr>
                    </a:p>
                  </a:txBody>
                  <a:tcPr marL="91450" marR="91450" marT="45736" marB="457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503238">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rPr>
                        <a:t>9</a:t>
                      </a:r>
                      <a:endParaRPr kumimoji="1" lang="ja-JP" altLang="en-US"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endParaRPr>
                    </a:p>
                  </a:txBody>
                  <a:tcPr marL="91450" marR="91450" marT="45736" marB="457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rPr>
                        <a:t>         JAPANET HOLDINGS Co.,Ltd.</a:t>
                      </a:r>
                      <a:endParaRPr kumimoji="1" lang="ja-JP" altLang="en-US"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endParaRPr>
                    </a:p>
                  </a:txBody>
                  <a:tcPr marL="91450" marR="91450" marT="45736" marB="457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rPr>
                        <a:t>117,094</a:t>
                      </a:r>
                      <a:endParaRPr kumimoji="1" lang="ja-JP" altLang="en-US"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endParaRPr>
                    </a:p>
                  </a:txBody>
                  <a:tcPr marL="91450" marR="91450" marT="45736" marB="457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371475">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rPr>
                        <a:t>10</a:t>
                      </a:r>
                      <a:endParaRPr kumimoji="1" lang="ja-JP" altLang="en-US"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endParaRPr>
                    </a:p>
                  </a:txBody>
                  <a:tcPr marL="91450" marR="91450" marT="45736" marB="457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rPr>
                        <a:t>Belluna Co., Ltd.</a:t>
                      </a:r>
                      <a:endParaRPr kumimoji="1" lang="ja-JP" altLang="en-US"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endParaRPr>
                    </a:p>
                  </a:txBody>
                  <a:tcPr marL="91450" marR="91450" marT="45736" marB="457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rPr>
                        <a:t>102,165</a:t>
                      </a:r>
                      <a:endParaRPr kumimoji="1" lang="ja-JP" altLang="en-US"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endParaRPr>
                    </a:p>
                  </a:txBody>
                  <a:tcPr marL="91450" marR="91450" marT="45736" marB="457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bl>
          </a:graphicData>
        </a:graphic>
      </p:graphicFrame>
      <p:pic>
        <p:nvPicPr>
          <p:cNvPr id="2053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8363" y="2609850"/>
            <a:ext cx="2663825" cy="358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7888" y="2978150"/>
            <a:ext cx="1203325" cy="341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4238" y="2220913"/>
            <a:ext cx="1616075" cy="360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5500" y="4146550"/>
            <a:ext cx="3509963" cy="288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7"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47888" y="4510088"/>
            <a:ext cx="468312" cy="46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8"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47888" y="5030788"/>
            <a:ext cx="20002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9"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57413" y="5492750"/>
            <a:ext cx="468312" cy="468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540" name="テキスト ボックス 3"/>
          <p:cNvSpPr txBox="1">
            <a:spLocks noChangeArrowheads="1"/>
          </p:cNvSpPr>
          <p:nvPr/>
        </p:nvSpPr>
        <p:spPr bwMode="auto">
          <a:xfrm>
            <a:off x="7656513" y="1557338"/>
            <a:ext cx="100806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a:solidFill>
                  <a:srgbClr val="002C6C"/>
                </a:solidFill>
                <a:latin typeface="Arial" panose="020B0604020202020204" pitchFamily="34" charset="0"/>
              </a:defRPr>
            </a:lvl1pPr>
            <a:lvl2pPr marL="742950" indent="-285750" eaLnBrk="0" hangingPunct="0">
              <a:spcBef>
                <a:spcPct val="20000"/>
              </a:spcBef>
              <a:buClr>
                <a:srgbClr val="F26334"/>
              </a:buClr>
              <a:buChar char="•"/>
              <a:defRPr>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buChar char="–"/>
              <a:defRPr>
                <a:solidFill>
                  <a:srgbClr val="002C6C"/>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ja-JP" sz="1100">
                <a:solidFill>
                  <a:schemeClr val="tx1"/>
                </a:solidFill>
              </a:rPr>
              <a:t>(Million Yen)</a:t>
            </a:r>
            <a:endParaRPr lang="ja-JP" altLang="en-US" sz="1800">
              <a:solidFill>
                <a:schemeClr val="tx1"/>
              </a:solidFill>
            </a:endParaRPr>
          </a:p>
        </p:txBody>
      </p:sp>
      <p:sp>
        <p:nvSpPr>
          <p:cNvPr id="20541" name="正方形/長方形 4"/>
          <p:cNvSpPr>
            <a:spLocks noChangeArrowheads="1"/>
          </p:cNvSpPr>
          <p:nvPr/>
        </p:nvSpPr>
        <p:spPr bwMode="auto">
          <a:xfrm>
            <a:off x="5172075" y="6505575"/>
            <a:ext cx="3175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a:solidFill>
                  <a:srgbClr val="002C6C"/>
                </a:solidFill>
                <a:latin typeface="Arial" panose="020B0604020202020204" pitchFamily="34" charset="0"/>
              </a:defRPr>
            </a:lvl1pPr>
            <a:lvl2pPr marL="742950" indent="-285750" eaLnBrk="0" hangingPunct="0">
              <a:spcBef>
                <a:spcPct val="20000"/>
              </a:spcBef>
              <a:buClr>
                <a:srgbClr val="F26334"/>
              </a:buClr>
              <a:buChar char="•"/>
              <a:defRPr>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buChar char="–"/>
              <a:defRPr>
                <a:solidFill>
                  <a:srgbClr val="002C6C"/>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ja-JP" sz="1400">
                <a:solidFill>
                  <a:schemeClr val="tx1"/>
                </a:solidFill>
              </a:rPr>
              <a:t>(Source;  Tsuhanshinbunsya Co.,Ltd.)</a:t>
            </a:r>
            <a:endParaRPr lang="ja-JP" altLang="en-US" sz="1400">
              <a:solidFill>
                <a:schemeClr val="tx1"/>
              </a:solidFill>
            </a:endParaRPr>
          </a:p>
        </p:txBody>
      </p:sp>
      <p:sp>
        <p:nvSpPr>
          <p:cNvPr id="20542" name="テキスト ボックス 5"/>
          <p:cNvSpPr txBox="1">
            <a:spLocks noChangeArrowheads="1"/>
          </p:cNvSpPr>
          <p:nvPr/>
        </p:nvSpPr>
        <p:spPr bwMode="auto">
          <a:xfrm>
            <a:off x="2489200" y="1509713"/>
            <a:ext cx="49879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400">
                <a:solidFill>
                  <a:srgbClr val="002C6C"/>
                </a:solidFill>
                <a:latin typeface="Arial" panose="020B0604020202020204" pitchFamily="34" charset="0"/>
              </a:defRPr>
            </a:lvl1pPr>
            <a:lvl2pPr marL="742950" indent="-285750" eaLnBrk="0" hangingPunct="0">
              <a:spcBef>
                <a:spcPct val="20000"/>
              </a:spcBef>
              <a:buClr>
                <a:srgbClr val="F26334"/>
              </a:buClr>
              <a:buChar char="•"/>
              <a:defRPr>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buChar char="–"/>
              <a:defRPr>
                <a:solidFill>
                  <a:srgbClr val="002C6C"/>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ja-JP" sz="1400">
                <a:solidFill>
                  <a:schemeClr val="tx1"/>
                </a:solidFill>
              </a:rPr>
              <a:t>Annual sales ranking on Direct Marketing company.     (2012) </a:t>
            </a:r>
            <a:endParaRPr lang="ja-JP" altLang="en-US" sz="1400">
              <a:solidFill>
                <a:schemeClr val="tx1"/>
              </a:solidFill>
            </a:endParaRPr>
          </a:p>
        </p:txBody>
      </p:sp>
      <p:sp>
        <p:nvSpPr>
          <p:cNvPr id="14" name="タイトル 1"/>
          <p:cNvSpPr txBox="1">
            <a:spLocks/>
          </p:cNvSpPr>
          <p:nvPr/>
        </p:nvSpPr>
        <p:spPr>
          <a:xfrm>
            <a:off x="1544638" y="476250"/>
            <a:ext cx="6877050" cy="762000"/>
          </a:xfrm>
          <a:prstGeom prst="rect">
            <a:avLst/>
          </a:prstGeom>
        </p:spPr>
        <p:txBody>
          <a:bodyPr/>
          <a:lstStyle>
            <a:lvl1pPr eaLnBrk="0" hangingPunct="0">
              <a:spcBef>
                <a:spcPct val="20000"/>
              </a:spcBef>
              <a:defRPr sz="2400">
                <a:solidFill>
                  <a:srgbClr val="002C6C"/>
                </a:solidFill>
                <a:latin typeface="Arial" panose="020B0604020202020204" pitchFamily="34" charset="0"/>
              </a:defRPr>
            </a:lvl1pPr>
            <a:lvl2pPr marL="742950" indent="-285750" eaLnBrk="0" hangingPunct="0">
              <a:spcBef>
                <a:spcPct val="20000"/>
              </a:spcBef>
              <a:buClr>
                <a:srgbClr val="F26334"/>
              </a:buClr>
              <a:buChar char="•"/>
              <a:defRPr>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buChar char="–"/>
              <a:defRPr>
                <a:solidFill>
                  <a:srgbClr val="002C6C"/>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pPr>
            <a:r>
              <a:rPr lang="en-US" altLang="ja-JP" sz="3000" b="1"/>
              <a:t>Market trends in Japan</a:t>
            </a:r>
            <a:endParaRPr lang="ja-JP" altLang="en-US" sz="3000" b="1"/>
          </a:p>
        </p:txBody>
      </p:sp>
      <p:sp>
        <p:nvSpPr>
          <p:cNvPr id="20544" name="テキスト ボックス 15"/>
          <p:cNvSpPr txBox="1">
            <a:spLocks noChangeArrowheads="1"/>
          </p:cNvSpPr>
          <p:nvPr/>
        </p:nvSpPr>
        <p:spPr bwMode="auto">
          <a:xfrm>
            <a:off x="936625" y="1236663"/>
            <a:ext cx="1736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a:solidFill>
                  <a:srgbClr val="002C6C"/>
                </a:solidFill>
                <a:latin typeface="Arial" panose="020B0604020202020204" pitchFamily="34" charset="0"/>
              </a:defRPr>
            </a:lvl1pPr>
            <a:lvl2pPr marL="742950" indent="-285750" eaLnBrk="0" hangingPunct="0">
              <a:spcBef>
                <a:spcPct val="20000"/>
              </a:spcBef>
              <a:buClr>
                <a:srgbClr val="F26334"/>
              </a:buClr>
              <a:buChar char="•"/>
              <a:defRPr>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buChar char="–"/>
              <a:defRPr>
                <a:solidFill>
                  <a:srgbClr val="002C6C"/>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ja-JP" sz="1800">
                <a:solidFill>
                  <a:schemeClr val="tx1"/>
                </a:solidFill>
              </a:rPr>
              <a:t> 1.E-commerce</a:t>
            </a:r>
            <a:endParaRPr lang="ja-JP" altLang="en-US" sz="1800">
              <a:solidFill>
                <a:schemeClr val="tx1"/>
              </a:solidFill>
            </a:endParaRPr>
          </a:p>
        </p:txBody>
      </p:sp>
      <p:sp>
        <p:nvSpPr>
          <p:cNvPr id="20545" name="テキスト ボックス 5"/>
          <p:cNvSpPr txBox="1">
            <a:spLocks noChangeArrowheads="1"/>
          </p:cNvSpPr>
          <p:nvPr/>
        </p:nvSpPr>
        <p:spPr bwMode="auto">
          <a:xfrm>
            <a:off x="539750" y="6310313"/>
            <a:ext cx="6781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400">
                <a:solidFill>
                  <a:srgbClr val="002C6C"/>
                </a:solidFill>
                <a:latin typeface="Arial" panose="020B0604020202020204" pitchFamily="34" charset="0"/>
              </a:defRPr>
            </a:lvl1pPr>
            <a:lvl2pPr marL="742950" indent="-285750" eaLnBrk="0" hangingPunct="0">
              <a:spcBef>
                <a:spcPct val="20000"/>
              </a:spcBef>
              <a:buClr>
                <a:srgbClr val="F26334"/>
              </a:buClr>
              <a:buChar char="•"/>
              <a:defRPr>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buChar char="–"/>
              <a:defRPr>
                <a:solidFill>
                  <a:srgbClr val="002C6C"/>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ja-JP" sz="1400">
                <a:solidFill>
                  <a:schemeClr val="tx1"/>
                </a:solidFill>
              </a:rPr>
              <a:t>Note :  each annual sales are consist of mail order system and e-commerce. </a:t>
            </a:r>
            <a:endParaRPr lang="ja-JP" altLang="en-US" sz="1400">
              <a:solidFill>
                <a:schemeClr val="tx1"/>
              </a:solidFill>
            </a:endParaRPr>
          </a:p>
        </p:txBody>
      </p:sp>
    </p:spTree>
    <p:extLst>
      <p:ext uri="{BB962C8B-B14F-4D97-AF65-F5344CB8AC3E}">
        <p14:creationId xmlns:p14="http://schemas.microsoft.com/office/powerpoint/2010/main" val="415973597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スライド番号プレースホルダー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400">
                <a:solidFill>
                  <a:srgbClr val="002C6C"/>
                </a:solidFill>
                <a:latin typeface="Arial" panose="020B0604020202020204" pitchFamily="34" charset="0"/>
              </a:defRPr>
            </a:lvl1pPr>
            <a:lvl2pPr marL="742950" indent="-285750" eaLnBrk="0" hangingPunct="0">
              <a:spcBef>
                <a:spcPct val="20000"/>
              </a:spcBef>
              <a:buClr>
                <a:srgbClr val="F26334"/>
              </a:buClr>
              <a:buChar char="•"/>
              <a:defRPr>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buChar char="–"/>
              <a:defRPr>
                <a:solidFill>
                  <a:srgbClr val="002C6C"/>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fld id="{D4A224CE-9845-4844-84EC-4D5334E3147E}" type="slidenum">
              <a:rPr lang="en-GB" altLang="ja-JP" sz="900"/>
              <a:pPr eaLnBrk="1" hangingPunct="1">
                <a:spcBef>
                  <a:spcPct val="0"/>
                </a:spcBef>
              </a:pPr>
              <a:t>46</a:t>
            </a:fld>
            <a:endParaRPr lang="en-GB" altLang="ja-JP" sz="900"/>
          </a:p>
        </p:txBody>
      </p:sp>
      <p:sp>
        <p:nvSpPr>
          <p:cNvPr id="3" name="タイトル 1"/>
          <p:cNvSpPr txBox="1">
            <a:spLocks/>
          </p:cNvSpPr>
          <p:nvPr/>
        </p:nvSpPr>
        <p:spPr>
          <a:xfrm>
            <a:off x="1544638" y="476250"/>
            <a:ext cx="6877050" cy="762000"/>
          </a:xfrm>
          <a:prstGeom prst="rect">
            <a:avLst/>
          </a:prstGeom>
        </p:spPr>
        <p:txBody>
          <a:bodyPr/>
          <a:lstStyle>
            <a:lvl1pPr algn="l" rtl="0" eaLnBrk="0" fontAlgn="base" hangingPunct="0">
              <a:spcBef>
                <a:spcPct val="0"/>
              </a:spcBef>
              <a:spcAft>
                <a:spcPct val="0"/>
              </a:spcAft>
              <a:defRPr sz="3000" b="1">
                <a:solidFill>
                  <a:srgbClr val="002C6C"/>
                </a:solidFill>
                <a:latin typeface="+mj-lt"/>
                <a:ea typeface="+mj-ea"/>
                <a:cs typeface="+mj-cs"/>
              </a:defRPr>
            </a:lvl1pPr>
            <a:lvl2pPr algn="l" rtl="0" eaLnBrk="0" fontAlgn="base" hangingPunct="0">
              <a:spcBef>
                <a:spcPct val="0"/>
              </a:spcBef>
              <a:spcAft>
                <a:spcPct val="0"/>
              </a:spcAft>
              <a:defRPr sz="3000" b="1">
                <a:solidFill>
                  <a:srgbClr val="002C6C"/>
                </a:solidFill>
                <a:latin typeface="Arial" charset="0"/>
              </a:defRPr>
            </a:lvl2pPr>
            <a:lvl3pPr algn="l" rtl="0" eaLnBrk="0" fontAlgn="base" hangingPunct="0">
              <a:spcBef>
                <a:spcPct val="0"/>
              </a:spcBef>
              <a:spcAft>
                <a:spcPct val="0"/>
              </a:spcAft>
              <a:defRPr sz="3000" b="1">
                <a:solidFill>
                  <a:srgbClr val="002C6C"/>
                </a:solidFill>
                <a:latin typeface="Arial" charset="0"/>
              </a:defRPr>
            </a:lvl3pPr>
            <a:lvl4pPr algn="l" rtl="0" eaLnBrk="0" fontAlgn="base" hangingPunct="0">
              <a:spcBef>
                <a:spcPct val="0"/>
              </a:spcBef>
              <a:spcAft>
                <a:spcPct val="0"/>
              </a:spcAft>
              <a:defRPr sz="3000" b="1">
                <a:solidFill>
                  <a:srgbClr val="002C6C"/>
                </a:solidFill>
                <a:latin typeface="Arial" charset="0"/>
              </a:defRPr>
            </a:lvl4pPr>
            <a:lvl5pPr algn="l" rtl="0" eaLnBrk="0" fontAlgn="base" hangingPunct="0">
              <a:spcBef>
                <a:spcPct val="0"/>
              </a:spcBef>
              <a:spcAft>
                <a:spcPct val="0"/>
              </a:spcAft>
              <a:defRPr sz="3000" b="1">
                <a:solidFill>
                  <a:srgbClr val="002C6C"/>
                </a:solidFill>
                <a:latin typeface="Arial" charset="0"/>
              </a:defRPr>
            </a:lvl5pPr>
            <a:lvl6pPr marL="457200" algn="l" rtl="0" eaLnBrk="1" fontAlgn="base" hangingPunct="1">
              <a:spcBef>
                <a:spcPct val="0"/>
              </a:spcBef>
              <a:spcAft>
                <a:spcPct val="0"/>
              </a:spcAft>
              <a:defRPr sz="3000" b="1">
                <a:solidFill>
                  <a:srgbClr val="002C6C"/>
                </a:solidFill>
                <a:latin typeface="Arial" charset="0"/>
              </a:defRPr>
            </a:lvl6pPr>
            <a:lvl7pPr marL="914400" algn="l" rtl="0" eaLnBrk="1" fontAlgn="base" hangingPunct="1">
              <a:spcBef>
                <a:spcPct val="0"/>
              </a:spcBef>
              <a:spcAft>
                <a:spcPct val="0"/>
              </a:spcAft>
              <a:defRPr sz="3000" b="1">
                <a:solidFill>
                  <a:srgbClr val="002C6C"/>
                </a:solidFill>
                <a:latin typeface="Arial" charset="0"/>
              </a:defRPr>
            </a:lvl7pPr>
            <a:lvl8pPr marL="1371600" algn="l" rtl="0" eaLnBrk="1" fontAlgn="base" hangingPunct="1">
              <a:spcBef>
                <a:spcPct val="0"/>
              </a:spcBef>
              <a:spcAft>
                <a:spcPct val="0"/>
              </a:spcAft>
              <a:defRPr sz="3000" b="1">
                <a:solidFill>
                  <a:srgbClr val="002C6C"/>
                </a:solidFill>
                <a:latin typeface="Arial" charset="0"/>
              </a:defRPr>
            </a:lvl8pPr>
            <a:lvl9pPr marL="1828800" algn="l" rtl="0" eaLnBrk="1" fontAlgn="base" hangingPunct="1">
              <a:spcBef>
                <a:spcPct val="0"/>
              </a:spcBef>
              <a:spcAft>
                <a:spcPct val="0"/>
              </a:spcAft>
              <a:defRPr sz="3000" b="1">
                <a:solidFill>
                  <a:srgbClr val="002C6C"/>
                </a:solidFill>
                <a:latin typeface="Arial" charset="0"/>
              </a:defRPr>
            </a:lvl9pPr>
          </a:lstStyle>
          <a:p>
            <a:pPr>
              <a:defRPr/>
            </a:pPr>
            <a:r>
              <a:rPr lang="en-US" altLang="ja-JP" kern="0" dirty="0">
                <a:ea typeface="ＭＳ Ｐゴシック" pitchFamily="50" charset="-128"/>
              </a:rPr>
              <a:t>Market trends in Japan</a:t>
            </a:r>
            <a:endParaRPr lang="en-US" altLang="ja-JP" kern="0" dirty="0" smtClean="0">
              <a:ea typeface="ＭＳ Ｐゴシック" pitchFamily="50" charset="-128"/>
            </a:endParaRPr>
          </a:p>
        </p:txBody>
      </p:sp>
      <p:sp>
        <p:nvSpPr>
          <p:cNvPr id="21508" name="テキスト ボックス 15"/>
          <p:cNvSpPr txBox="1">
            <a:spLocks noChangeArrowheads="1"/>
          </p:cNvSpPr>
          <p:nvPr/>
        </p:nvSpPr>
        <p:spPr bwMode="auto">
          <a:xfrm>
            <a:off x="936625" y="1236663"/>
            <a:ext cx="7596188" cy="277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400">
                <a:solidFill>
                  <a:srgbClr val="002C6C"/>
                </a:solidFill>
                <a:latin typeface="Arial" panose="020B0604020202020204" pitchFamily="34" charset="0"/>
              </a:defRPr>
            </a:lvl1pPr>
            <a:lvl2pPr marL="742950" indent="-285750" eaLnBrk="0" hangingPunct="0">
              <a:spcBef>
                <a:spcPct val="20000"/>
              </a:spcBef>
              <a:buClr>
                <a:srgbClr val="F26334"/>
              </a:buClr>
              <a:buChar char="•"/>
              <a:defRPr>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buChar char="–"/>
              <a:defRPr>
                <a:solidFill>
                  <a:srgbClr val="002C6C"/>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ja-JP" sz="1800">
                <a:solidFill>
                  <a:schemeClr val="tx1"/>
                </a:solidFill>
              </a:rPr>
              <a:t> 1.E-commerce</a:t>
            </a:r>
          </a:p>
          <a:p>
            <a:pPr eaLnBrk="1" hangingPunct="1">
              <a:spcBef>
                <a:spcPct val="0"/>
              </a:spcBef>
            </a:pPr>
            <a:endParaRPr lang="en-US" altLang="ja-JP" sz="1800">
              <a:solidFill>
                <a:schemeClr val="tx1"/>
              </a:solidFill>
            </a:endParaRPr>
          </a:p>
          <a:p>
            <a:pPr eaLnBrk="1" hangingPunct="1">
              <a:spcBef>
                <a:spcPct val="0"/>
              </a:spcBef>
            </a:pPr>
            <a:r>
              <a:rPr lang="en-US" altLang="ja-JP">
                <a:solidFill>
                  <a:schemeClr val="tx1"/>
                </a:solidFill>
              </a:rPr>
              <a:t>Trading partner of Amazon  Japan  and RAKUTEN  registers numbers of GS1 Company Prefix in Japan. </a:t>
            </a:r>
          </a:p>
          <a:p>
            <a:pPr eaLnBrk="1" hangingPunct="1">
              <a:spcBef>
                <a:spcPct val="0"/>
              </a:spcBef>
            </a:pPr>
            <a:endParaRPr lang="en-US" altLang="ja-JP" sz="1800">
              <a:solidFill>
                <a:schemeClr val="tx1"/>
              </a:solidFill>
            </a:endParaRPr>
          </a:p>
          <a:p>
            <a:pPr eaLnBrk="1" hangingPunct="1">
              <a:spcBef>
                <a:spcPct val="0"/>
              </a:spcBef>
            </a:pPr>
            <a:r>
              <a:rPr lang="en-US" altLang="ja-JP" sz="1800">
                <a:solidFill>
                  <a:schemeClr val="tx1"/>
                </a:solidFill>
              </a:rPr>
              <a:t> 	For example, over 1000  trading partners of Amazon Japan 	registered GS1 Company Prefix per year. </a:t>
            </a:r>
          </a:p>
          <a:p>
            <a:pPr eaLnBrk="1" hangingPunct="1">
              <a:spcBef>
                <a:spcPct val="0"/>
              </a:spcBef>
            </a:pPr>
            <a:r>
              <a:rPr lang="en-US" altLang="ja-JP" sz="1800">
                <a:solidFill>
                  <a:schemeClr val="tx1"/>
                </a:solidFill>
              </a:rPr>
              <a:t>	RAKUTEN is also one of leading e-tailer in Japan, their 	trading partners came to register GS1 Company Prefix.  </a:t>
            </a:r>
            <a:endParaRPr lang="ja-JP" altLang="en-US" sz="1800">
              <a:solidFill>
                <a:schemeClr val="tx1"/>
              </a:solidFill>
            </a:endParaRPr>
          </a:p>
        </p:txBody>
      </p:sp>
    </p:spTree>
    <p:extLst>
      <p:ext uri="{BB962C8B-B14F-4D97-AF65-F5344CB8AC3E}">
        <p14:creationId xmlns:p14="http://schemas.microsoft.com/office/powerpoint/2010/main" val="10179191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番号プレースホルダー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400">
                <a:solidFill>
                  <a:srgbClr val="002C6C"/>
                </a:solidFill>
                <a:latin typeface="Arial" panose="020B0604020202020204" pitchFamily="34" charset="0"/>
              </a:defRPr>
            </a:lvl1pPr>
            <a:lvl2pPr marL="742950" indent="-285750" eaLnBrk="0" hangingPunct="0">
              <a:spcBef>
                <a:spcPct val="20000"/>
              </a:spcBef>
              <a:buClr>
                <a:srgbClr val="F26334"/>
              </a:buClr>
              <a:buChar char="•"/>
              <a:defRPr>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buChar char="–"/>
              <a:defRPr>
                <a:solidFill>
                  <a:srgbClr val="002C6C"/>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fld id="{F5A6B477-5324-4E8B-A93F-803D423260C0}" type="slidenum">
              <a:rPr lang="en-GB" altLang="ja-JP" sz="900"/>
              <a:pPr eaLnBrk="1" hangingPunct="1">
                <a:spcBef>
                  <a:spcPct val="0"/>
                </a:spcBef>
              </a:pPr>
              <a:t>47</a:t>
            </a:fld>
            <a:endParaRPr lang="en-GB" altLang="ja-JP" sz="900"/>
          </a:p>
        </p:txBody>
      </p:sp>
      <p:sp>
        <p:nvSpPr>
          <p:cNvPr id="22531" name="正方形/長方形 3"/>
          <p:cNvSpPr>
            <a:spLocks noChangeArrowheads="1"/>
          </p:cNvSpPr>
          <p:nvPr/>
        </p:nvSpPr>
        <p:spPr bwMode="auto">
          <a:xfrm>
            <a:off x="688975" y="1423988"/>
            <a:ext cx="8066088"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400">
                <a:solidFill>
                  <a:srgbClr val="002C6C"/>
                </a:solidFill>
                <a:latin typeface="Arial" panose="020B0604020202020204" pitchFamily="34" charset="0"/>
              </a:defRPr>
            </a:lvl1pPr>
            <a:lvl2pPr marL="742950" indent="-285750" eaLnBrk="0" hangingPunct="0">
              <a:spcBef>
                <a:spcPct val="20000"/>
              </a:spcBef>
              <a:buClr>
                <a:srgbClr val="F26334"/>
              </a:buClr>
              <a:buChar char="•"/>
              <a:defRPr>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buChar char="–"/>
              <a:defRPr>
                <a:solidFill>
                  <a:srgbClr val="002C6C"/>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ja-JP" sz="1400">
                <a:solidFill>
                  <a:schemeClr val="tx1"/>
                </a:solidFill>
              </a:rPr>
              <a:t> 	Value of transactions			 </a:t>
            </a:r>
            <a:r>
              <a:rPr lang="ja-JP" altLang="en-US" sz="1400">
                <a:solidFill>
                  <a:schemeClr val="tx1"/>
                </a:solidFill>
              </a:rPr>
              <a:t>　</a:t>
            </a:r>
            <a:r>
              <a:rPr lang="en-US" altLang="ja-JP" sz="1400">
                <a:solidFill>
                  <a:schemeClr val="tx1"/>
                </a:solidFill>
              </a:rPr>
              <a:t>20,582(JPY billions) 	</a:t>
            </a:r>
          </a:p>
          <a:p>
            <a:pPr eaLnBrk="1" hangingPunct="1">
              <a:spcBef>
                <a:spcPct val="0"/>
              </a:spcBef>
            </a:pPr>
            <a:r>
              <a:rPr lang="en-US" altLang="ja-JP" sz="1400">
                <a:solidFill>
                  <a:schemeClr val="tx1"/>
                </a:solidFill>
              </a:rPr>
              <a:t> 	Volume of transactions			</a:t>
            </a:r>
            <a:r>
              <a:rPr lang="ja-JP" altLang="en-US" sz="1400">
                <a:solidFill>
                  <a:schemeClr val="tx1"/>
                </a:solidFill>
              </a:rPr>
              <a:t>　 　</a:t>
            </a:r>
            <a:r>
              <a:rPr lang="en-US" altLang="ja-JP" sz="1400">
                <a:solidFill>
                  <a:schemeClr val="tx1"/>
                </a:solidFill>
              </a:rPr>
              <a:t>2,342(millions)		</a:t>
            </a:r>
          </a:p>
          <a:p>
            <a:pPr eaLnBrk="1" hangingPunct="1">
              <a:spcBef>
                <a:spcPct val="0"/>
              </a:spcBef>
            </a:pPr>
            <a:r>
              <a:rPr lang="en-US" altLang="ja-JP" sz="1400">
                <a:solidFill>
                  <a:schemeClr val="tx1"/>
                </a:solidFill>
              </a:rPr>
              <a:t>  	Value per transaction			</a:t>
            </a:r>
            <a:r>
              <a:rPr lang="ja-JP" altLang="en-US" sz="1400">
                <a:solidFill>
                  <a:schemeClr val="tx1"/>
                </a:solidFill>
              </a:rPr>
              <a:t>　　    </a:t>
            </a:r>
            <a:r>
              <a:rPr lang="en-US" altLang="ja-JP" sz="1400">
                <a:solidFill>
                  <a:schemeClr val="tx1"/>
                </a:solidFill>
              </a:rPr>
              <a:t>879(JPY)                     (Fiscal 2011)</a:t>
            </a:r>
          </a:p>
          <a:p>
            <a:pPr eaLnBrk="1" hangingPunct="1">
              <a:spcBef>
                <a:spcPct val="0"/>
              </a:spcBef>
            </a:pPr>
            <a:endParaRPr lang="en-US" altLang="ja-JP" sz="1400">
              <a:solidFill>
                <a:schemeClr val="tx1"/>
              </a:solidFill>
            </a:endParaRPr>
          </a:p>
          <a:p>
            <a:pPr eaLnBrk="1" hangingPunct="1">
              <a:spcBef>
                <a:spcPct val="0"/>
              </a:spcBef>
            </a:pPr>
            <a:r>
              <a:rPr lang="en-US" altLang="ja-JP" sz="1400">
                <a:solidFill>
                  <a:schemeClr val="tx1"/>
                </a:solidFill>
              </a:rPr>
              <a:t> 	Number of electronic money instruments issued</a:t>
            </a:r>
            <a:r>
              <a:rPr lang="ja-JP" altLang="en-US" sz="1400">
                <a:solidFill>
                  <a:schemeClr val="tx1"/>
                </a:solidFill>
              </a:rPr>
              <a:t>　</a:t>
            </a:r>
            <a:r>
              <a:rPr lang="en-US" altLang="ja-JP" sz="1400">
                <a:solidFill>
                  <a:schemeClr val="tx1"/>
                </a:solidFill>
              </a:rPr>
              <a:t>17,497      (millions)	</a:t>
            </a:r>
            <a:r>
              <a:rPr lang="ja-JP" altLang="en-US" sz="1400">
                <a:solidFill>
                  <a:schemeClr val="tx1"/>
                </a:solidFill>
              </a:rPr>
              <a:t>　　　   </a:t>
            </a:r>
            <a:endParaRPr lang="en-US" altLang="ja-JP" sz="1400">
              <a:solidFill>
                <a:schemeClr val="tx1"/>
              </a:solidFill>
            </a:endParaRPr>
          </a:p>
          <a:p>
            <a:pPr eaLnBrk="1" hangingPunct="1">
              <a:spcBef>
                <a:spcPct val="0"/>
              </a:spcBef>
            </a:pPr>
            <a:r>
              <a:rPr lang="en-US" altLang="ja-JP" sz="1400">
                <a:solidFill>
                  <a:schemeClr val="tx1"/>
                </a:solidFill>
              </a:rPr>
              <a:t>       		Of which: mobile phones </a:t>
            </a:r>
            <a:r>
              <a:rPr lang="ja-JP" altLang="en-US" sz="1400">
                <a:solidFill>
                  <a:schemeClr val="tx1"/>
                </a:solidFill>
              </a:rPr>
              <a:t>　     </a:t>
            </a:r>
            <a:r>
              <a:rPr lang="en-US" altLang="ja-JP" sz="1400">
                <a:solidFill>
                  <a:schemeClr val="tx1"/>
                </a:solidFill>
              </a:rPr>
              <a:t>	</a:t>
            </a:r>
            <a:r>
              <a:rPr lang="ja-JP" altLang="en-US" sz="1400">
                <a:solidFill>
                  <a:schemeClr val="tx1"/>
                </a:solidFill>
              </a:rPr>
              <a:t>　　  </a:t>
            </a:r>
            <a:r>
              <a:rPr lang="en-US" altLang="ja-JP" sz="1400">
                <a:solidFill>
                  <a:schemeClr val="tx1"/>
                </a:solidFill>
              </a:rPr>
              <a:t>2,080     (millions)</a:t>
            </a:r>
          </a:p>
          <a:p>
            <a:pPr eaLnBrk="1" hangingPunct="1">
              <a:spcBef>
                <a:spcPct val="0"/>
              </a:spcBef>
            </a:pPr>
            <a:r>
              <a:rPr lang="en-US" altLang="ja-JP" sz="1400">
                <a:solidFill>
                  <a:schemeClr val="tx1"/>
                </a:solidFill>
              </a:rPr>
              <a:t>  	Number of terminals			</a:t>
            </a:r>
            <a:r>
              <a:rPr lang="ja-JP" altLang="en-US" sz="1400">
                <a:solidFill>
                  <a:schemeClr val="tx1"/>
                </a:solidFill>
              </a:rPr>
              <a:t>　         　</a:t>
            </a:r>
            <a:r>
              <a:rPr lang="en-US" altLang="ja-JP" sz="1400">
                <a:solidFill>
                  <a:schemeClr val="tx1"/>
                </a:solidFill>
              </a:rPr>
              <a:t>1.07(millions)        (Mar. 2012)</a:t>
            </a:r>
          </a:p>
          <a:p>
            <a:pPr eaLnBrk="1" hangingPunct="1">
              <a:spcBef>
                <a:spcPct val="0"/>
              </a:spcBef>
            </a:pPr>
            <a:r>
              <a:rPr lang="ja-JP" altLang="en-US" sz="1400">
                <a:solidFill>
                  <a:schemeClr val="tx1"/>
                </a:solidFill>
              </a:rPr>
              <a:t>                                                                  </a:t>
            </a:r>
            <a:r>
              <a:rPr lang="en-US" altLang="ja-JP" sz="1200">
                <a:solidFill>
                  <a:schemeClr val="tx1"/>
                </a:solidFill>
              </a:rPr>
              <a:t>(Source ; Recent Developments in Electronic Money in Japan (2012)</a:t>
            </a:r>
            <a:r>
              <a:rPr lang="ja-JP" altLang="en-US" sz="1200">
                <a:solidFill>
                  <a:schemeClr val="tx1"/>
                </a:solidFill>
              </a:rPr>
              <a:t>　　　　　　　　　　　</a:t>
            </a:r>
            <a:endParaRPr lang="en-US" altLang="ja-JP" sz="1200">
              <a:solidFill>
                <a:schemeClr val="tx1"/>
              </a:solidFill>
            </a:endParaRPr>
          </a:p>
          <a:p>
            <a:pPr eaLnBrk="1" hangingPunct="1">
              <a:spcBef>
                <a:spcPct val="0"/>
              </a:spcBef>
            </a:pPr>
            <a:r>
              <a:rPr lang="en-US" altLang="ja-JP" sz="1200">
                <a:solidFill>
                  <a:schemeClr val="tx1"/>
                </a:solidFill>
              </a:rPr>
              <a:t>                                                                                Payment and Settlement Systems Department, Bank of Japan)</a:t>
            </a:r>
            <a:endParaRPr lang="ja-JP" altLang="en-US" sz="1200">
              <a:solidFill>
                <a:schemeClr val="tx1"/>
              </a:solidFill>
            </a:endParaRPr>
          </a:p>
        </p:txBody>
      </p:sp>
      <p:sp>
        <p:nvSpPr>
          <p:cNvPr id="18" name="タイトル 1"/>
          <p:cNvSpPr txBox="1">
            <a:spLocks/>
          </p:cNvSpPr>
          <p:nvPr/>
        </p:nvSpPr>
        <p:spPr>
          <a:xfrm>
            <a:off x="1544638" y="476250"/>
            <a:ext cx="6877050" cy="762000"/>
          </a:xfrm>
          <a:prstGeom prst="rect">
            <a:avLst/>
          </a:prstGeom>
        </p:spPr>
        <p:txBody>
          <a:bodyPr/>
          <a:lstStyle>
            <a:lvl1pPr algn="l" rtl="0" eaLnBrk="0" fontAlgn="base" hangingPunct="0">
              <a:spcBef>
                <a:spcPct val="0"/>
              </a:spcBef>
              <a:spcAft>
                <a:spcPct val="0"/>
              </a:spcAft>
              <a:defRPr sz="3000" b="1">
                <a:solidFill>
                  <a:srgbClr val="002C6C"/>
                </a:solidFill>
                <a:latin typeface="+mj-lt"/>
                <a:ea typeface="+mj-ea"/>
                <a:cs typeface="+mj-cs"/>
              </a:defRPr>
            </a:lvl1pPr>
            <a:lvl2pPr algn="l" rtl="0" eaLnBrk="0" fontAlgn="base" hangingPunct="0">
              <a:spcBef>
                <a:spcPct val="0"/>
              </a:spcBef>
              <a:spcAft>
                <a:spcPct val="0"/>
              </a:spcAft>
              <a:defRPr sz="3000" b="1">
                <a:solidFill>
                  <a:srgbClr val="002C6C"/>
                </a:solidFill>
                <a:latin typeface="Arial" charset="0"/>
              </a:defRPr>
            </a:lvl2pPr>
            <a:lvl3pPr algn="l" rtl="0" eaLnBrk="0" fontAlgn="base" hangingPunct="0">
              <a:spcBef>
                <a:spcPct val="0"/>
              </a:spcBef>
              <a:spcAft>
                <a:spcPct val="0"/>
              </a:spcAft>
              <a:defRPr sz="3000" b="1">
                <a:solidFill>
                  <a:srgbClr val="002C6C"/>
                </a:solidFill>
                <a:latin typeface="Arial" charset="0"/>
              </a:defRPr>
            </a:lvl3pPr>
            <a:lvl4pPr algn="l" rtl="0" eaLnBrk="0" fontAlgn="base" hangingPunct="0">
              <a:spcBef>
                <a:spcPct val="0"/>
              </a:spcBef>
              <a:spcAft>
                <a:spcPct val="0"/>
              </a:spcAft>
              <a:defRPr sz="3000" b="1">
                <a:solidFill>
                  <a:srgbClr val="002C6C"/>
                </a:solidFill>
                <a:latin typeface="Arial" charset="0"/>
              </a:defRPr>
            </a:lvl4pPr>
            <a:lvl5pPr algn="l" rtl="0" eaLnBrk="0" fontAlgn="base" hangingPunct="0">
              <a:spcBef>
                <a:spcPct val="0"/>
              </a:spcBef>
              <a:spcAft>
                <a:spcPct val="0"/>
              </a:spcAft>
              <a:defRPr sz="3000" b="1">
                <a:solidFill>
                  <a:srgbClr val="002C6C"/>
                </a:solidFill>
                <a:latin typeface="Arial" charset="0"/>
              </a:defRPr>
            </a:lvl5pPr>
            <a:lvl6pPr marL="457200" algn="l" rtl="0" eaLnBrk="1" fontAlgn="base" hangingPunct="1">
              <a:spcBef>
                <a:spcPct val="0"/>
              </a:spcBef>
              <a:spcAft>
                <a:spcPct val="0"/>
              </a:spcAft>
              <a:defRPr sz="3000" b="1">
                <a:solidFill>
                  <a:srgbClr val="002C6C"/>
                </a:solidFill>
                <a:latin typeface="Arial" charset="0"/>
              </a:defRPr>
            </a:lvl6pPr>
            <a:lvl7pPr marL="914400" algn="l" rtl="0" eaLnBrk="1" fontAlgn="base" hangingPunct="1">
              <a:spcBef>
                <a:spcPct val="0"/>
              </a:spcBef>
              <a:spcAft>
                <a:spcPct val="0"/>
              </a:spcAft>
              <a:defRPr sz="3000" b="1">
                <a:solidFill>
                  <a:srgbClr val="002C6C"/>
                </a:solidFill>
                <a:latin typeface="Arial" charset="0"/>
              </a:defRPr>
            </a:lvl7pPr>
            <a:lvl8pPr marL="1371600" algn="l" rtl="0" eaLnBrk="1" fontAlgn="base" hangingPunct="1">
              <a:spcBef>
                <a:spcPct val="0"/>
              </a:spcBef>
              <a:spcAft>
                <a:spcPct val="0"/>
              </a:spcAft>
              <a:defRPr sz="3000" b="1">
                <a:solidFill>
                  <a:srgbClr val="002C6C"/>
                </a:solidFill>
                <a:latin typeface="Arial" charset="0"/>
              </a:defRPr>
            </a:lvl8pPr>
            <a:lvl9pPr marL="1828800" algn="l" rtl="0" eaLnBrk="1" fontAlgn="base" hangingPunct="1">
              <a:spcBef>
                <a:spcPct val="0"/>
              </a:spcBef>
              <a:spcAft>
                <a:spcPct val="0"/>
              </a:spcAft>
              <a:defRPr sz="3000" b="1">
                <a:solidFill>
                  <a:srgbClr val="002C6C"/>
                </a:solidFill>
                <a:latin typeface="Arial" charset="0"/>
              </a:defRPr>
            </a:lvl9pPr>
          </a:lstStyle>
          <a:p>
            <a:pPr>
              <a:defRPr/>
            </a:pPr>
            <a:r>
              <a:rPr lang="en-US" altLang="ja-JP" kern="0" dirty="0">
                <a:ea typeface="ＭＳ Ｐゴシック" pitchFamily="50" charset="-128"/>
              </a:rPr>
              <a:t>Market trends in Japan</a:t>
            </a:r>
            <a:endParaRPr lang="en-US" altLang="ja-JP" kern="0" dirty="0" smtClean="0">
              <a:ea typeface="ＭＳ Ｐゴシック" pitchFamily="50" charset="-128"/>
            </a:endParaRPr>
          </a:p>
        </p:txBody>
      </p:sp>
      <p:sp>
        <p:nvSpPr>
          <p:cNvPr id="22533" name="テキスト ボックス 4"/>
          <p:cNvSpPr txBox="1">
            <a:spLocks noChangeArrowheads="1"/>
          </p:cNvSpPr>
          <p:nvPr/>
        </p:nvSpPr>
        <p:spPr bwMode="auto">
          <a:xfrm>
            <a:off x="566738" y="1195388"/>
            <a:ext cx="2339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a:solidFill>
                  <a:srgbClr val="002C6C"/>
                </a:solidFill>
                <a:latin typeface="Arial" panose="020B0604020202020204" pitchFamily="34" charset="0"/>
              </a:defRPr>
            </a:lvl1pPr>
            <a:lvl2pPr marL="742950" indent="-285750" eaLnBrk="0" hangingPunct="0">
              <a:spcBef>
                <a:spcPct val="20000"/>
              </a:spcBef>
              <a:buClr>
                <a:srgbClr val="F26334"/>
              </a:buClr>
              <a:buChar char="•"/>
              <a:defRPr>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buChar char="–"/>
              <a:defRPr>
                <a:solidFill>
                  <a:srgbClr val="002C6C"/>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ja-JP" sz="1800">
                <a:solidFill>
                  <a:schemeClr val="tx1"/>
                </a:solidFill>
              </a:rPr>
              <a:t>   2.Electronic Money</a:t>
            </a:r>
            <a:endParaRPr lang="ja-JP" altLang="en-US" sz="1800">
              <a:solidFill>
                <a:schemeClr val="tx1"/>
              </a:solidFill>
            </a:endParaRPr>
          </a:p>
        </p:txBody>
      </p:sp>
      <p:graphicFrame>
        <p:nvGraphicFramePr>
          <p:cNvPr id="6" name="表 5"/>
          <p:cNvGraphicFramePr>
            <a:graphicFrameLocks noGrp="1"/>
          </p:cNvGraphicFramePr>
          <p:nvPr/>
        </p:nvGraphicFramePr>
        <p:xfrm>
          <a:off x="323850" y="3635375"/>
          <a:ext cx="8424863" cy="2819418"/>
        </p:xfrm>
        <a:graphic>
          <a:graphicData uri="http://schemas.openxmlformats.org/drawingml/2006/table">
            <a:tbl>
              <a:tblPr/>
              <a:tblGrid>
                <a:gridCol w="2303463"/>
                <a:gridCol w="1944687"/>
                <a:gridCol w="1873250"/>
                <a:gridCol w="2303463"/>
              </a:tblGrid>
              <a:tr h="457200">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Card Brand</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 note : (      ) shows  issuer.</a:t>
                      </a:r>
                      <a:endParaRPr kumimoji="1" lang="ja-JP" altLang="en-US" sz="12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91439" marR="91439"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card in force</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  (thousand) </a:t>
                      </a:r>
                      <a:endParaRPr kumimoji="1" lang="ja-JP" altLang="en-US" sz="12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91439" marR="91439"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Volume of transactions</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per month(thousand)</a:t>
                      </a:r>
                      <a:r>
                        <a:rPr kumimoji="1" lang="en-US" altLang="ja-JP" sz="1200" b="1" i="0" u="none" strike="noStrike" cap="none" normalizeH="0" baseline="0" smtClean="0">
                          <a:ln>
                            <a:noFill/>
                          </a:ln>
                          <a:solidFill>
                            <a:srgbClr val="FFFFFF"/>
                          </a:solidFill>
                          <a:effectLst/>
                          <a:latin typeface="Arial" panose="020B0604020202020204" pitchFamily="34" charset="0"/>
                          <a:ea typeface="ＭＳ Ｐゴシック" panose="020B0600070205080204" pitchFamily="34" charset="-128"/>
                        </a:rPr>
                        <a:t> </a:t>
                      </a:r>
                      <a:endParaRPr kumimoji="1" lang="ja-JP" altLang="en-US" sz="1200" b="1" i="0" u="none" strike="noStrike" cap="none" normalizeH="0" baseline="0" smtClean="0">
                        <a:ln>
                          <a:noFill/>
                        </a:ln>
                        <a:solidFill>
                          <a:srgbClr val="FFFFFF"/>
                        </a:solidFill>
                        <a:effectLst/>
                        <a:latin typeface="Arial" panose="020B0604020202020204" pitchFamily="34" charset="0"/>
                        <a:ea typeface="ＭＳ Ｐゴシック" panose="020B0600070205080204" pitchFamily="34" charset="-128"/>
                      </a:endParaRPr>
                    </a:p>
                  </a:txBody>
                  <a:tcPr marL="91439" marR="91439"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Number  of available stores</a:t>
                      </a:r>
                      <a:endParaRPr kumimoji="1" lang="ja-JP" altLang="en-US" sz="12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91439" marR="91439"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93700">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rPr>
                        <a:t>         Edy    </a:t>
                      </a:r>
                      <a:r>
                        <a:rPr kumimoji="1" lang="en-US" altLang="ja-JP" sz="12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rPr>
                        <a:t>(RAKUTEN)</a:t>
                      </a:r>
                      <a:endParaRPr kumimoji="1" lang="ja-JP" altLang="en-US" sz="12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endParaRPr>
                    </a:p>
                  </a:txBody>
                  <a:tcPr marL="91439" marR="91439"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rPr>
                        <a:t>74,500</a:t>
                      </a:r>
                      <a:endParaRPr kumimoji="1" lang="ja-JP" altLang="en-US"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endParaRPr>
                    </a:p>
                  </a:txBody>
                  <a:tcPr marL="91439" marR="91439"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rPr>
                        <a:t>30,000</a:t>
                      </a:r>
                      <a:endParaRPr kumimoji="1" lang="ja-JP" altLang="en-US"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endParaRPr>
                    </a:p>
                  </a:txBody>
                  <a:tcPr marL="91439" marR="91439"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rPr>
                        <a:t>3,500,000</a:t>
                      </a:r>
                      <a:endParaRPr kumimoji="1" lang="ja-JP" altLang="en-US"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endParaRPr>
                    </a:p>
                  </a:txBody>
                  <a:tcPr marL="91439" marR="91439"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393700">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rPr>
                        <a:t>         Suica     </a:t>
                      </a:r>
                      <a:r>
                        <a:rPr kumimoji="1" lang="en-US" altLang="ja-JP" sz="12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rPr>
                        <a:t>(rail)</a:t>
                      </a:r>
                      <a:endParaRPr kumimoji="1" lang="ja-JP" altLang="en-US" sz="12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endParaRPr>
                    </a:p>
                  </a:txBody>
                  <a:tcPr marL="91439" marR="91439"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rPr>
                        <a:t>39,510</a:t>
                      </a:r>
                      <a:endParaRPr kumimoji="1" lang="ja-JP" altLang="en-US"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endParaRPr>
                    </a:p>
                  </a:txBody>
                  <a:tcPr marL="91439" marR="91439"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rPr>
                        <a:t>57,920</a:t>
                      </a:r>
                      <a:endParaRPr kumimoji="1" lang="ja-JP" altLang="en-US"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endParaRPr>
                    </a:p>
                  </a:txBody>
                  <a:tcPr marL="91439" marR="91439"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rPr>
                        <a:t>1,946,700</a:t>
                      </a:r>
                      <a:endParaRPr kumimoji="1" lang="ja-JP" altLang="en-US"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endParaRPr>
                    </a:p>
                  </a:txBody>
                  <a:tcPr marL="91439" marR="91439"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393700">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rPr>
                        <a:t>         WAON   </a:t>
                      </a:r>
                      <a:r>
                        <a:rPr kumimoji="1" lang="en-US" altLang="ja-JP" sz="12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rPr>
                        <a:t>(AEON)</a:t>
                      </a:r>
                      <a:endParaRPr kumimoji="1" lang="ja-JP" altLang="en-US" sz="12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endParaRPr>
                    </a:p>
                  </a:txBody>
                  <a:tcPr marL="91439" marR="91439"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rPr>
                        <a:t>30,500</a:t>
                      </a:r>
                      <a:endParaRPr kumimoji="1" lang="ja-JP" altLang="en-US"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endParaRPr>
                    </a:p>
                  </a:txBody>
                  <a:tcPr marL="91439" marR="91439"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rPr>
                        <a:t>61,600</a:t>
                      </a:r>
                      <a:endParaRPr kumimoji="1" lang="ja-JP" altLang="en-US"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endParaRPr>
                    </a:p>
                  </a:txBody>
                  <a:tcPr marL="91439" marR="91439"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rPr>
                        <a:t>1,570,000</a:t>
                      </a:r>
                      <a:endParaRPr kumimoji="1" lang="ja-JP" altLang="en-US"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endParaRPr>
                    </a:p>
                  </a:txBody>
                  <a:tcPr marL="91439" marR="91439"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393700">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rPr>
                        <a:t>         PASMO </a:t>
                      </a:r>
                      <a:r>
                        <a:rPr kumimoji="1" lang="en-US" altLang="ja-JP" sz="12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rPr>
                        <a:t>(rail)</a:t>
                      </a:r>
                      <a:endParaRPr kumimoji="1" lang="ja-JP" altLang="en-US" sz="12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endParaRPr>
                    </a:p>
                  </a:txBody>
                  <a:tcPr marL="91439" marR="91439"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rPr>
                        <a:t>21,860</a:t>
                      </a:r>
                      <a:endParaRPr kumimoji="1" lang="ja-JP" altLang="en-US"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endParaRPr>
                    </a:p>
                  </a:txBody>
                  <a:tcPr marL="91439" marR="91439"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rPr>
                        <a:t>17,450</a:t>
                      </a:r>
                      <a:endParaRPr kumimoji="1" lang="ja-JP" altLang="en-US"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endParaRPr>
                    </a:p>
                  </a:txBody>
                  <a:tcPr marL="91439" marR="91439"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rPr>
                        <a:t>1,400,000</a:t>
                      </a:r>
                      <a:endParaRPr kumimoji="1" lang="ja-JP" altLang="en-US"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endParaRPr>
                    </a:p>
                  </a:txBody>
                  <a:tcPr marL="91439" marR="91439"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393700">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rPr>
                        <a:t>         nanaco  </a:t>
                      </a:r>
                      <a:r>
                        <a:rPr kumimoji="1" lang="en-US" altLang="ja-JP" sz="12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rPr>
                        <a:t>(7&amp;i)</a:t>
                      </a:r>
                      <a:endParaRPr kumimoji="1" lang="ja-JP" altLang="en-US" sz="12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endParaRPr>
                    </a:p>
                  </a:txBody>
                  <a:tcPr marL="91439" marR="91439"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rPr>
                        <a:t>21,210</a:t>
                      </a:r>
                      <a:endParaRPr kumimoji="1" lang="ja-JP" altLang="en-US"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endParaRPr>
                    </a:p>
                  </a:txBody>
                  <a:tcPr marL="91439" marR="91439"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rPr>
                        <a:t>69,000</a:t>
                      </a:r>
                      <a:endParaRPr kumimoji="1" lang="ja-JP" altLang="en-US"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endParaRPr>
                    </a:p>
                  </a:txBody>
                  <a:tcPr marL="91439" marR="91439"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rPr>
                        <a:t>1,200,000</a:t>
                      </a:r>
                      <a:endParaRPr kumimoji="1" lang="ja-JP" altLang="en-US"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endParaRPr>
                    </a:p>
                  </a:txBody>
                  <a:tcPr marL="91439" marR="91439"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393700">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rPr>
                        <a:t>         ICOCA   </a:t>
                      </a:r>
                      <a:r>
                        <a:rPr kumimoji="1" lang="en-US" altLang="ja-JP" sz="12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rPr>
                        <a:t>(rail)</a:t>
                      </a:r>
                      <a:endParaRPr kumimoji="1" lang="ja-JP" altLang="en-US" sz="12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endParaRPr>
                    </a:p>
                  </a:txBody>
                  <a:tcPr marL="91439" marR="91439"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rPr>
                        <a:t>  7,610</a:t>
                      </a:r>
                      <a:endParaRPr kumimoji="1" lang="ja-JP" altLang="en-US"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endParaRPr>
                    </a:p>
                  </a:txBody>
                  <a:tcPr marL="91439" marR="91439"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rPr>
                        <a:t>  3,050</a:t>
                      </a:r>
                      <a:endParaRPr kumimoji="1" lang="ja-JP" altLang="en-US"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endParaRPr>
                    </a:p>
                  </a:txBody>
                  <a:tcPr marL="91439" marR="91439"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rPr>
                        <a:t>1,643,500</a:t>
                      </a:r>
                      <a:endParaRPr kumimoji="1" lang="ja-JP" altLang="en-US"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endParaRPr>
                    </a:p>
                  </a:txBody>
                  <a:tcPr marL="91439" marR="91439"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bl>
          </a:graphicData>
        </a:graphic>
      </p:graphicFrame>
      <p:pic>
        <p:nvPicPr>
          <p:cNvPr id="22576"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4119563"/>
            <a:ext cx="614363" cy="41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708688"/>
                  </a:outerShdw>
                </a:effectLst>
              </a14:hiddenEffects>
            </a:ext>
          </a:extLst>
        </p:spPr>
      </p:pic>
      <p:pic>
        <p:nvPicPr>
          <p:cNvPr id="22577"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4508500"/>
            <a:ext cx="655638" cy="44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708688"/>
                  </a:outerShdw>
                </a:effectLst>
              </a14:hiddenEffects>
            </a:ext>
          </a:extLst>
        </p:spPr>
      </p:pic>
      <p:pic>
        <p:nvPicPr>
          <p:cNvPr id="22578" name="Picture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4941888"/>
            <a:ext cx="623888"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708688"/>
                  </a:outerShdw>
                </a:effectLst>
              </a14:hiddenEffects>
            </a:ext>
          </a:extLst>
        </p:spPr>
      </p:pic>
      <p:pic>
        <p:nvPicPr>
          <p:cNvPr id="22579" name="Picture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5300663"/>
            <a:ext cx="625475" cy="388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708688"/>
                  </a:outerShdw>
                </a:effectLst>
              </a14:hiddenEffects>
            </a:ext>
          </a:extLst>
        </p:spPr>
      </p:pic>
      <p:pic>
        <p:nvPicPr>
          <p:cNvPr id="22580" name="Picture 2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438" y="5661025"/>
            <a:ext cx="646112"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708688"/>
                  </a:outerShdw>
                </a:effectLst>
              </a14:hiddenEffects>
            </a:ext>
          </a:extLst>
        </p:spPr>
      </p:pic>
      <p:pic>
        <p:nvPicPr>
          <p:cNvPr id="22581" name="Picture 2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850" y="6092825"/>
            <a:ext cx="628650" cy="395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708688"/>
                  </a:outerShdw>
                </a:effectLst>
              </a14:hiddenEffects>
            </a:ext>
          </a:extLst>
        </p:spPr>
      </p:pic>
      <p:sp>
        <p:nvSpPr>
          <p:cNvPr id="22582" name="正方形/長方形 6"/>
          <p:cNvSpPr>
            <a:spLocks noChangeArrowheads="1"/>
          </p:cNvSpPr>
          <p:nvPr/>
        </p:nvSpPr>
        <p:spPr bwMode="auto">
          <a:xfrm>
            <a:off x="5294313" y="6526213"/>
            <a:ext cx="34385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400">
                <a:solidFill>
                  <a:srgbClr val="002C6C"/>
                </a:solidFill>
                <a:latin typeface="Arial" panose="020B0604020202020204" pitchFamily="34" charset="0"/>
              </a:defRPr>
            </a:lvl1pPr>
            <a:lvl2pPr marL="742950" indent="-285750" eaLnBrk="0" hangingPunct="0">
              <a:spcBef>
                <a:spcPct val="20000"/>
              </a:spcBef>
              <a:buClr>
                <a:srgbClr val="F26334"/>
              </a:buClr>
              <a:buChar char="•"/>
              <a:defRPr>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buChar char="–"/>
              <a:defRPr>
                <a:solidFill>
                  <a:srgbClr val="002C6C"/>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ja-JP" sz="1100">
                <a:solidFill>
                  <a:schemeClr val="tx1"/>
                </a:solidFill>
              </a:rPr>
              <a:t>(Source ; Nikkei MJ (13</a:t>
            </a:r>
            <a:r>
              <a:rPr lang="en-US" altLang="ja-JP" sz="1100" baseline="30000">
                <a:solidFill>
                  <a:schemeClr val="tx1"/>
                </a:solidFill>
              </a:rPr>
              <a:t>TH</a:t>
            </a:r>
            <a:r>
              <a:rPr lang="en-US" altLang="ja-JP" sz="1100">
                <a:solidFill>
                  <a:schemeClr val="tx1"/>
                </a:solidFill>
              </a:rPr>
              <a:t>  March 2013)</a:t>
            </a:r>
            <a:endParaRPr lang="ja-JP" altLang="en-US" sz="1100">
              <a:solidFill>
                <a:schemeClr val="tx1"/>
              </a:solidFill>
            </a:endParaRPr>
          </a:p>
        </p:txBody>
      </p:sp>
      <p:sp>
        <p:nvSpPr>
          <p:cNvPr id="22583" name="テキスト ボックス 7"/>
          <p:cNvSpPr txBox="1">
            <a:spLocks noChangeArrowheads="1"/>
          </p:cNvSpPr>
          <p:nvPr/>
        </p:nvSpPr>
        <p:spPr bwMode="auto">
          <a:xfrm>
            <a:off x="3073400" y="3322638"/>
            <a:ext cx="2522538"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a:solidFill>
                  <a:srgbClr val="002C6C"/>
                </a:solidFill>
                <a:latin typeface="Arial" panose="020B0604020202020204" pitchFamily="34" charset="0"/>
              </a:defRPr>
            </a:lvl1pPr>
            <a:lvl2pPr marL="742950" indent="-285750" eaLnBrk="0" hangingPunct="0">
              <a:spcBef>
                <a:spcPct val="20000"/>
              </a:spcBef>
              <a:buClr>
                <a:srgbClr val="F26334"/>
              </a:buClr>
              <a:buChar char="•"/>
              <a:defRPr>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buChar char="–"/>
              <a:defRPr>
                <a:solidFill>
                  <a:srgbClr val="002C6C"/>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ja-JP" sz="1400">
                <a:solidFill>
                  <a:schemeClr val="tx1"/>
                </a:solidFill>
              </a:rPr>
              <a:t>Major electronic money cards</a:t>
            </a:r>
            <a:endParaRPr lang="ja-JP" altLang="en-US" sz="1400">
              <a:solidFill>
                <a:schemeClr val="tx1"/>
              </a:solidFill>
            </a:endParaRPr>
          </a:p>
        </p:txBody>
      </p:sp>
    </p:spTree>
    <p:extLst>
      <p:ext uri="{BB962C8B-B14F-4D97-AF65-F5344CB8AC3E}">
        <p14:creationId xmlns:p14="http://schemas.microsoft.com/office/powerpoint/2010/main" val="227372300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正方形/長方形 2"/>
          <p:cNvSpPr>
            <a:spLocks noChangeArrowheads="1"/>
          </p:cNvSpPr>
          <p:nvPr/>
        </p:nvSpPr>
        <p:spPr bwMode="auto">
          <a:xfrm>
            <a:off x="823913" y="1765300"/>
            <a:ext cx="8137525"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400">
                <a:solidFill>
                  <a:srgbClr val="002C6C"/>
                </a:solidFill>
                <a:latin typeface="Arial" panose="020B0604020202020204" pitchFamily="34" charset="0"/>
              </a:defRPr>
            </a:lvl1pPr>
            <a:lvl2pPr marL="742950" indent="-285750" eaLnBrk="0" hangingPunct="0">
              <a:spcBef>
                <a:spcPct val="20000"/>
              </a:spcBef>
              <a:buClr>
                <a:srgbClr val="F26334"/>
              </a:buClr>
              <a:buChar char="•"/>
              <a:defRPr>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buChar char="–"/>
              <a:defRPr>
                <a:solidFill>
                  <a:srgbClr val="002C6C"/>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ja-JP" sz="2000">
                <a:solidFill>
                  <a:schemeClr val="tx1"/>
                </a:solidFill>
              </a:rPr>
              <a:t>Total Numbers of Phone subscribers; 	136,040,000       </a:t>
            </a:r>
            <a:r>
              <a:rPr lang="en-US" altLang="ja-JP" sz="1400">
                <a:solidFill>
                  <a:schemeClr val="tx1"/>
                </a:solidFill>
              </a:rPr>
              <a:t>(Dec.2012)</a:t>
            </a:r>
          </a:p>
          <a:p>
            <a:pPr eaLnBrk="1" hangingPunct="1">
              <a:spcBef>
                <a:spcPct val="0"/>
              </a:spcBef>
            </a:pPr>
            <a:r>
              <a:rPr lang="en-US" altLang="ja-JP" sz="1800">
                <a:solidFill>
                  <a:schemeClr val="tx1"/>
                </a:solidFill>
              </a:rPr>
              <a:t>  </a:t>
            </a:r>
            <a:r>
              <a:rPr lang="en-US" altLang="ja-JP" sz="1600">
                <a:solidFill>
                  <a:schemeClr val="tx1"/>
                </a:solidFill>
              </a:rPr>
              <a:t>Percentage of 3G Service; 85%</a:t>
            </a:r>
            <a:r>
              <a:rPr lang="ja-JP" altLang="en-US" sz="1600">
                <a:solidFill>
                  <a:schemeClr val="tx1"/>
                </a:solidFill>
              </a:rPr>
              <a:t>　</a:t>
            </a:r>
            <a:r>
              <a:rPr lang="en-US" altLang="ja-JP" sz="1600">
                <a:solidFill>
                  <a:schemeClr val="tx1"/>
                </a:solidFill>
              </a:rPr>
              <a:t>(8.1</a:t>
            </a:r>
            <a:r>
              <a:rPr lang="ja-JP" altLang="en-US" sz="1600">
                <a:solidFill>
                  <a:schemeClr val="tx1"/>
                </a:solidFill>
              </a:rPr>
              <a:t>％ </a:t>
            </a:r>
            <a:r>
              <a:rPr lang="en-US" altLang="ja-JP" sz="1600">
                <a:solidFill>
                  <a:schemeClr val="tx1"/>
                </a:solidFill>
              </a:rPr>
              <a:t>down)</a:t>
            </a:r>
          </a:p>
          <a:p>
            <a:pPr eaLnBrk="1" hangingPunct="1">
              <a:spcBef>
                <a:spcPct val="0"/>
              </a:spcBef>
            </a:pPr>
            <a:r>
              <a:rPr lang="en-US" altLang="ja-JP" sz="1600">
                <a:solidFill>
                  <a:schemeClr val="tx1"/>
                </a:solidFill>
              </a:rPr>
              <a:t>  Percentage of LTE Service; 15%</a:t>
            </a:r>
          </a:p>
          <a:p>
            <a:pPr eaLnBrk="1" hangingPunct="1">
              <a:spcBef>
                <a:spcPct val="0"/>
              </a:spcBef>
            </a:pPr>
            <a:r>
              <a:rPr lang="ja-JP" altLang="en-US" sz="1800">
                <a:solidFill>
                  <a:schemeClr val="tx1"/>
                </a:solidFill>
              </a:rPr>
              <a:t>　　　　　　　　</a:t>
            </a:r>
            <a:r>
              <a:rPr lang="en-US" altLang="ja-JP" sz="1800">
                <a:solidFill>
                  <a:schemeClr val="tx1"/>
                </a:solidFill>
              </a:rPr>
              <a:t>	                </a:t>
            </a:r>
            <a:r>
              <a:rPr lang="en-US" altLang="ja-JP" sz="1600">
                <a:solidFill>
                  <a:schemeClr val="tx1"/>
                </a:solidFill>
              </a:rPr>
              <a:t>(source; Ministry of Internal Affairs and Communication.) </a:t>
            </a:r>
          </a:p>
          <a:p>
            <a:pPr eaLnBrk="1" hangingPunct="1">
              <a:spcBef>
                <a:spcPct val="0"/>
              </a:spcBef>
            </a:pPr>
            <a:endParaRPr lang="en-US" altLang="ja-JP" sz="1800">
              <a:solidFill>
                <a:schemeClr val="tx1"/>
              </a:solidFill>
            </a:endParaRPr>
          </a:p>
          <a:p>
            <a:pPr eaLnBrk="1" hangingPunct="1">
              <a:spcBef>
                <a:spcPct val="0"/>
              </a:spcBef>
            </a:pPr>
            <a:r>
              <a:rPr lang="en-US" altLang="ja-JP" sz="2000">
                <a:solidFill>
                  <a:schemeClr val="tx1"/>
                </a:solidFill>
              </a:rPr>
              <a:t>Total number of smartphone subscribers;</a:t>
            </a:r>
            <a:r>
              <a:rPr lang="en-US" altLang="ja-JP" sz="1800">
                <a:solidFill>
                  <a:schemeClr val="tx1"/>
                </a:solidFill>
              </a:rPr>
              <a:t> </a:t>
            </a:r>
          </a:p>
          <a:p>
            <a:pPr eaLnBrk="1" hangingPunct="1">
              <a:spcBef>
                <a:spcPct val="0"/>
              </a:spcBef>
            </a:pPr>
            <a:r>
              <a:rPr lang="en-US" altLang="ja-JP" sz="1800">
                <a:solidFill>
                  <a:schemeClr val="tx1"/>
                </a:solidFill>
              </a:rPr>
              <a:t>                                                          </a:t>
            </a:r>
            <a:r>
              <a:rPr lang="en-US" altLang="ja-JP" sz="1400">
                <a:solidFill>
                  <a:schemeClr val="tx1"/>
                </a:solidFill>
              </a:rPr>
              <a:t>estimated</a:t>
            </a:r>
            <a:r>
              <a:rPr lang="en-US" altLang="ja-JP" sz="1800">
                <a:solidFill>
                  <a:schemeClr val="tx1"/>
                </a:solidFill>
              </a:rPr>
              <a:t>     42,170,000 	</a:t>
            </a:r>
            <a:r>
              <a:rPr lang="en-US" altLang="ja-JP" sz="1400">
                <a:solidFill>
                  <a:schemeClr val="tx1"/>
                </a:solidFill>
              </a:rPr>
              <a:t> (Dec. 2012)</a:t>
            </a:r>
            <a:r>
              <a:rPr lang="en-US" altLang="ja-JP" sz="1800">
                <a:solidFill>
                  <a:schemeClr val="tx1"/>
                </a:solidFill>
              </a:rPr>
              <a:t>    			  </a:t>
            </a:r>
            <a:r>
              <a:rPr lang="en-US" altLang="ja-JP" sz="1600">
                <a:solidFill>
                  <a:schemeClr val="tx1"/>
                </a:solidFill>
              </a:rPr>
              <a:t>(source; Mobile Computing Promotion Consortium ) </a:t>
            </a:r>
          </a:p>
          <a:p>
            <a:pPr eaLnBrk="1" hangingPunct="1">
              <a:spcBef>
                <a:spcPct val="0"/>
              </a:spcBef>
            </a:pPr>
            <a:endParaRPr lang="en-US" altLang="ja-JP" sz="1800">
              <a:solidFill>
                <a:schemeClr val="tx1"/>
              </a:solidFill>
            </a:endParaRPr>
          </a:p>
          <a:p>
            <a:pPr eaLnBrk="1" hangingPunct="1">
              <a:spcBef>
                <a:spcPct val="0"/>
              </a:spcBef>
            </a:pPr>
            <a:r>
              <a:rPr lang="en-US" altLang="ja-JP" sz="1800">
                <a:solidFill>
                  <a:schemeClr val="tx1"/>
                </a:solidFill>
              </a:rPr>
              <a:t>Rate of smartphone’s subscribers is about 30%. </a:t>
            </a:r>
            <a:endParaRPr lang="fr-FR" altLang="ja-JP" sz="1800">
              <a:solidFill>
                <a:schemeClr val="tx1"/>
              </a:solidFill>
            </a:endParaRPr>
          </a:p>
        </p:txBody>
      </p:sp>
      <p:sp>
        <p:nvSpPr>
          <p:cNvPr id="23555" name="テキスト ボックス 1"/>
          <p:cNvSpPr txBox="1">
            <a:spLocks noChangeArrowheads="1"/>
          </p:cNvSpPr>
          <p:nvPr/>
        </p:nvSpPr>
        <p:spPr bwMode="auto">
          <a:xfrm>
            <a:off x="827088" y="4751388"/>
            <a:ext cx="8031162"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a:solidFill>
                  <a:srgbClr val="002C6C"/>
                </a:solidFill>
                <a:latin typeface="Arial" panose="020B0604020202020204" pitchFamily="34" charset="0"/>
              </a:defRPr>
            </a:lvl1pPr>
            <a:lvl2pPr marL="742950" indent="-285750" eaLnBrk="0" hangingPunct="0">
              <a:spcBef>
                <a:spcPct val="20000"/>
              </a:spcBef>
              <a:buClr>
                <a:srgbClr val="F26334"/>
              </a:buClr>
              <a:buChar char="•"/>
              <a:defRPr>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buChar char="–"/>
              <a:defRPr>
                <a:solidFill>
                  <a:srgbClr val="002C6C"/>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ja-JP" sz="1600">
                <a:solidFill>
                  <a:schemeClr val="tx1"/>
                </a:solidFill>
              </a:rPr>
              <a:t>What kinds of faction smartphone user are choosing ? (multiple answers allowed)</a:t>
            </a:r>
          </a:p>
          <a:p>
            <a:pPr eaLnBrk="1" hangingPunct="1">
              <a:spcBef>
                <a:spcPct val="0"/>
              </a:spcBef>
            </a:pPr>
            <a:r>
              <a:rPr lang="en-US" altLang="ja-JP" sz="1600">
                <a:solidFill>
                  <a:schemeClr val="tx1"/>
                </a:solidFill>
              </a:rPr>
              <a:t>	</a:t>
            </a:r>
            <a:r>
              <a:rPr lang="en-US" altLang="ja-JP" sz="1400">
                <a:solidFill>
                  <a:schemeClr val="tx1"/>
                </a:solidFill>
              </a:rPr>
              <a:t>call feature			96.5%</a:t>
            </a:r>
          </a:p>
          <a:p>
            <a:pPr eaLnBrk="1" hangingPunct="1">
              <a:spcBef>
                <a:spcPct val="0"/>
              </a:spcBef>
            </a:pPr>
            <a:r>
              <a:rPr lang="en-US" altLang="ja-JP" sz="1400">
                <a:solidFill>
                  <a:schemeClr val="tx1"/>
                </a:solidFill>
              </a:rPr>
              <a:t> 	mail and message exchange	96.5%</a:t>
            </a:r>
          </a:p>
          <a:p>
            <a:pPr eaLnBrk="1" hangingPunct="1">
              <a:spcBef>
                <a:spcPct val="0"/>
              </a:spcBef>
            </a:pPr>
            <a:r>
              <a:rPr lang="en-US" altLang="ja-JP" sz="1400">
                <a:solidFill>
                  <a:schemeClr val="tx1"/>
                </a:solidFill>
              </a:rPr>
              <a:t> 	internet			87.8%</a:t>
            </a:r>
          </a:p>
          <a:p>
            <a:pPr eaLnBrk="1" hangingPunct="1">
              <a:spcBef>
                <a:spcPct val="0"/>
              </a:spcBef>
            </a:pPr>
            <a:r>
              <a:rPr lang="en-US" altLang="ja-JP" sz="1400">
                <a:solidFill>
                  <a:schemeClr val="tx1"/>
                </a:solidFill>
              </a:rPr>
              <a:t> 	application			82.0%</a:t>
            </a:r>
          </a:p>
          <a:p>
            <a:pPr eaLnBrk="1" hangingPunct="1">
              <a:spcBef>
                <a:spcPct val="0"/>
              </a:spcBef>
            </a:pPr>
            <a:r>
              <a:rPr lang="en-US" altLang="ja-JP" sz="1400">
                <a:solidFill>
                  <a:schemeClr val="tx1"/>
                </a:solidFill>
              </a:rPr>
              <a:t> 	photo			81.8% </a:t>
            </a:r>
          </a:p>
          <a:p>
            <a:pPr eaLnBrk="1" hangingPunct="1">
              <a:spcBef>
                <a:spcPct val="0"/>
              </a:spcBef>
            </a:pPr>
            <a:r>
              <a:rPr lang="en-US" altLang="ja-JP" sz="1400">
                <a:solidFill>
                  <a:schemeClr val="tx1"/>
                </a:solidFill>
              </a:rPr>
              <a:t> 	GPS			63.0%</a:t>
            </a:r>
          </a:p>
          <a:p>
            <a:pPr eaLnBrk="1" hangingPunct="1">
              <a:spcBef>
                <a:spcPct val="0"/>
              </a:spcBef>
            </a:pPr>
            <a:r>
              <a:rPr lang="en-US" altLang="ja-JP" sz="1200">
                <a:solidFill>
                  <a:schemeClr val="tx1"/>
                </a:solidFill>
              </a:rPr>
              <a:t>                         Sample Survey; Respondent =1,707   </a:t>
            </a:r>
            <a:r>
              <a:rPr lang="ja-JP" altLang="en-US" sz="1200">
                <a:solidFill>
                  <a:schemeClr val="tx1"/>
                </a:solidFill>
              </a:rPr>
              <a:t>　　　　　　</a:t>
            </a:r>
            <a:r>
              <a:rPr lang="en-US" altLang="ja-JP" sz="1200">
                <a:solidFill>
                  <a:schemeClr val="tx1"/>
                </a:solidFill>
              </a:rPr>
              <a:t>(source; Impress R&amp;D/ Mobile Content Forum,2012)</a:t>
            </a:r>
          </a:p>
        </p:txBody>
      </p:sp>
      <p:sp>
        <p:nvSpPr>
          <p:cNvPr id="23556" name="テキスト ボックス 4"/>
          <p:cNvSpPr txBox="1">
            <a:spLocks noChangeArrowheads="1"/>
          </p:cNvSpPr>
          <p:nvPr/>
        </p:nvSpPr>
        <p:spPr bwMode="auto">
          <a:xfrm>
            <a:off x="684213" y="1268413"/>
            <a:ext cx="3360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a:solidFill>
                  <a:srgbClr val="002C6C"/>
                </a:solidFill>
                <a:latin typeface="Arial" panose="020B0604020202020204" pitchFamily="34" charset="0"/>
              </a:defRPr>
            </a:lvl1pPr>
            <a:lvl2pPr marL="742950" indent="-285750" eaLnBrk="0" hangingPunct="0">
              <a:spcBef>
                <a:spcPct val="20000"/>
              </a:spcBef>
              <a:buClr>
                <a:srgbClr val="F26334"/>
              </a:buClr>
              <a:buChar char="•"/>
              <a:defRPr>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buChar char="–"/>
              <a:defRPr>
                <a:solidFill>
                  <a:srgbClr val="002C6C"/>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ja-JP" sz="1800">
                <a:solidFill>
                  <a:schemeClr val="tx1"/>
                </a:solidFill>
              </a:rPr>
              <a:t>3.Mobile phone’s subscribers.  </a:t>
            </a:r>
            <a:endParaRPr lang="ja-JP" altLang="en-US" sz="1800">
              <a:solidFill>
                <a:schemeClr val="tx1"/>
              </a:solidFill>
            </a:endParaRPr>
          </a:p>
        </p:txBody>
      </p:sp>
      <p:sp>
        <p:nvSpPr>
          <p:cNvPr id="7" name="タイトル 1"/>
          <p:cNvSpPr txBox="1">
            <a:spLocks/>
          </p:cNvSpPr>
          <p:nvPr/>
        </p:nvSpPr>
        <p:spPr>
          <a:xfrm>
            <a:off x="1544638" y="476250"/>
            <a:ext cx="6877050" cy="762000"/>
          </a:xfrm>
          <a:prstGeom prst="rect">
            <a:avLst/>
          </a:prstGeom>
        </p:spPr>
        <p:txBody>
          <a:bodyPr/>
          <a:lstStyle>
            <a:lvl1pPr algn="l" rtl="0" eaLnBrk="0" fontAlgn="base" hangingPunct="0">
              <a:spcBef>
                <a:spcPct val="0"/>
              </a:spcBef>
              <a:spcAft>
                <a:spcPct val="0"/>
              </a:spcAft>
              <a:defRPr sz="3000" b="1">
                <a:solidFill>
                  <a:srgbClr val="002C6C"/>
                </a:solidFill>
                <a:latin typeface="+mj-lt"/>
                <a:ea typeface="+mj-ea"/>
                <a:cs typeface="+mj-cs"/>
              </a:defRPr>
            </a:lvl1pPr>
            <a:lvl2pPr algn="l" rtl="0" eaLnBrk="0" fontAlgn="base" hangingPunct="0">
              <a:spcBef>
                <a:spcPct val="0"/>
              </a:spcBef>
              <a:spcAft>
                <a:spcPct val="0"/>
              </a:spcAft>
              <a:defRPr sz="3000" b="1">
                <a:solidFill>
                  <a:srgbClr val="002C6C"/>
                </a:solidFill>
                <a:latin typeface="Arial" charset="0"/>
              </a:defRPr>
            </a:lvl2pPr>
            <a:lvl3pPr algn="l" rtl="0" eaLnBrk="0" fontAlgn="base" hangingPunct="0">
              <a:spcBef>
                <a:spcPct val="0"/>
              </a:spcBef>
              <a:spcAft>
                <a:spcPct val="0"/>
              </a:spcAft>
              <a:defRPr sz="3000" b="1">
                <a:solidFill>
                  <a:srgbClr val="002C6C"/>
                </a:solidFill>
                <a:latin typeface="Arial" charset="0"/>
              </a:defRPr>
            </a:lvl3pPr>
            <a:lvl4pPr algn="l" rtl="0" eaLnBrk="0" fontAlgn="base" hangingPunct="0">
              <a:spcBef>
                <a:spcPct val="0"/>
              </a:spcBef>
              <a:spcAft>
                <a:spcPct val="0"/>
              </a:spcAft>
              <a:defRPr sz="3000" b="1">
                <a:solidFill>
                  <a:srgbClr val="002C6C"/>
                </a:solidFill>
                <a:latin typeface="Arial" charset="0"/>
              </a:defRPr>
            </a:lvl4pPr>
            <a:lvl5pPr algn="l" rtl="0" eaLnBrk="0" fontAlgn="base" hangingPunct="0">
              <a:spcBef>
                <a:spcPct val="0"/>
              </a:spcBef>
              <a:spcAft>
                <a:spcPct val="0"/>
              </a:spcAft>
              <a:defRPr sz="3000" b="1">
                <a:solidFill>
                  <a:srgbClr val="002C6C"/>
                </a:solidFill>
                <a:latin typeface="Arial" charset="0"/>
              </a:defRPr>
            </a:lvl5pPr>
            <a:lvl6pPr marL="457200" algn="l" rtl="0" eaLnBrk="1" fontAlgn="base" hangingPunct="1">
              <a:spcBef>
                <a:spcPct val="0"/>
              </a:spcBef>
              <a:spcAft>
                <a:spcPct val="0"/>
              </a:spcAft>
              <a:defRPr sz="3000" b="1">
                <a:solidFill>
                  <a:srgbClr val="002C6C"/>
                </a:solidFill>
                <a:latin typeface="Arial" charset="0"/>
              </a:defRPr>
            </a:lvl6pPr>
            <a:lvl7pPr marL="914400" algn="l" rtl="0" eaLnBrk="1" fontAlgn="base" hangingPunct="1">
              <a:spcBef>
                <a:spcPct val="0"/>
              </a:spcBef>
              <a:spcAft>
                <a:spcPct val="0"/>
              </a:spcAft>
              <a:defRPr sz="3000" b="1">
                <a:solidFill>
                  <a:srgbClr val="002C6C"/>
                </a:solidFill>
                <a:latin typeface="Arial" charset="0"/>
              </a:defRPr>
            </a:lvl7pPr>
            <a:lvl8pPr marL="1371600" algn="l" rtl="0" eaLnBrk="1" fontAlgn="base" hangingPunct="1">
              <a:spcBef>
                <a:spcPct val="0"/>
              </a:spcBef>
              <a:spcAft>
                <a:spcPct val="0"/>
              </a:spcAft>
              <a:defRPr sz="3000" b="1">
                <a:solidFill>
                  <a:srgbClr val="002C6C"/>
                </a:solidFill>
                <a:latin typeface="Arial" charset="0"/>
              </a:defRPr>
            </a:lvl8pPr>
            <a:lvl9pPr marL="1828800" algn="l" rtl="0" eaLnBrk="1" fontAlgn="base" hangingPunct="1">
              <a:spcBef>
                <a:spcPct val="0"/>
              </a:spcBef>
              <a:spcAft>
                <a:spcPct val="0"/>
              </a:spcAft>
              <a:defRPr sz="3000" b="1">
                <a:solidFill>
                  <a:srgbClr val="002C6C"/>
                </a:solidFill>
                <a:latin typeface="Arial" charset="0"/>
              </a:defRPr>
            </a:lvl9pPr>
          </a:lstStyle>
          <a:p>
            <a:pPr>
              <a:defRPr/>
            </a:pPr>
            <a:r>
              <a:rPr lang="en-US" altLang="ja-JP" kern="0" dirty="0">
                <a:ea typeface="ＭＳ Ｐゴシック" pitchFamily="50" charset="-128"/>
              </a:rPr>
              <a:t>Market trends in Japan</a:t>
            </a:r>
            <a:endParaRPr lang="en-US" altLang="ja-JP" kern="0" dirty="0" smtClean="0">
              <a:ea typeface="ＭＳ Ｐゴシック" pitchFamily="50" charset="-128"/>
            </a:endParaRPr>
          </a:p>
        </p:txBody>
      </p:sp>
    </p:spTree>
    <p:extLst>
      <p:ext uri="{BB962C8B-B14F-4D97-AF65-F5344CB8AC3E}">
        <p14:creationId xmlns:p14="http://schemas.microsoft.com/office/powerpoint/2010/main" val="124167010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番号プレースホルダ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400">
                <a:solidFill>
                  <a:srgbClr val="002C6C"/>
                </a:solidFill>
                <a:latin typeface="Arial" panose="020B0604020202020204" pitchFamily="34" charset="0"/>
              </a:defRPr>
            </a:lvl1pPr>
            <a:lvl2pPr marL="742950" indent="-285750" eaLnBrk="0" hangingPunct="0">
              <a:spcBef>
                <a:spcPct val="20000"/>
              </a:spcBef>
              <a:buClr>
                <a:srgbClr val="F26334"/>
              </a:buClr>
              <a:buChar char="•"/>
              <a:defRPr>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buChar char="–"/>
              <a:defRPr>
                <a:solidFill>
                  <a:srgbClr val="002C6C"/>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fld id="{BA4AE9F8-08D9-422D-9849-4AE85A7C7D46}" type="slidenum">
              <a:rPr lang="en-GB" altLang="ja-JP" sz="900"/>
              <a:pPr eaLnBrk="1" hangingPunct="1">
                <a:spcBef>
                  <a:spcPct val="0"/>
                </a:spcBef>
              </a:pPr>
              <a:t>49</a:t>
            </a:fld>
            <a:endParaRPr lang="en-GB" altLang="ja-JP" sz="900"/>
          </a:p>
        </p:txBody>
      </p:sp>
      <p:pic>
        <p:nvPicPr>
          <p:cNvPr id="245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312988"/>
            <a:ext cx="3136900" cy="307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1888" y="2138363"/>
            <a:ext cx="3455987" cy="327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81" name="テキスト ボックス 1"/>
          <p:cNvSpPr txBox="1">
            <a:spLocks noChangeArrowheads="1"/>
          </p:cNvSpPr>
          <p:nvPr/>
        </p:nvSpPr>
        <p:spPr bwMode="auto">
          <a:xfrm>
            <a:off x="889000" y="1268413"/>
            <a:ext cx="50196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a:solidFill>
                  <a:srgbClr val="002C6C"/>
                </a:solidFill>
                <a:latin typeface="Arial" panose="020B0604020202020204" pitchFamily="34" charset="0"/>
              </a:defRPr>
            </a:lvl1pPr>
            <a:lvl2pPr marL="742950" indent="-285750" eaLnBrk="0" hangingPunct="0">
              <a:spcBef>
                <a:spcPct val="20000"/>
              </a:spcBef>
              <a:buClr>
                <a:srgbClr val="F26334"/>
              </a:buClr>
              <a:buChar char="•"/>
              <a:defRPr>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buChar char="–"/>
              <a:defRPr>
                <a:solidFill>
                  <a:srgbClr val="002C6C"/>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ja-JP" sz="1800">
                <a:solidFill>
                  <a:schemeClr val="tx1"/>
                </a:solidFill>
              </a:rPr>
              <a:t>4. Trends in smartphone‘s Unit-shares in Japan</a:t>
            </a:r>
            <a:endParaRPr lang="ja-JP" altLang="en-US" sz="1800">
              <a:solidFill>
                <a:schemeClr val="tx1"/>
              </a:solidFill>
            </a:endParaRPr>
          </a:p>
        </p:txBody>
      </p:sp>
      <p:sp>
        <p:nvSpPr>
          <p:cNvPr id="24582" name="テキスト ボックス 2"/>
          <p:cNvSpPr txBox="1">
            <a:spLocks noChangeArrowheads="1"/>
          </p:cNvSpPr>
          <p:nvPr/>
        </p:nvSpPr>
        <p:spPr bwMode="auto">
          <a:xfrm>
            <a:off x="4127500" y="6021388"/>
            <a:ext cx="45640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a:solidFill>
                  <a:srgbClr val="002C6C"/>
                </a:solidFill>
                <a:latin typeface="Arial" panose="020B0604020202020204" pitchFamily="34" charset="0"/>
              </a:defRPr>
            </a:lvl1pPr>
            <a:lvl2pPr marL="742950" indent="-285750" eaLnBrk="0" hangingPunct="0">
              <a:spcBef>
                <a:spcPct val="20000"/>
              </a:spcBef>
              <a:buClr>
                <a:srgbClr val="F26334"/>
              </a:buClr>
              <a:buChar char="•"/>
              <a:defRPr>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buChar char="–"/>
              <a:defRPr>
                <a:solidFill>
                  <a:srgbClr val="002C6C"/>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ja-JP" sz="1100">
                <a:solidFill>
                  <a:schemeClr val="tx1"/>
                </a:solidFill>
              </a:rPr>
              <a:t>(Source) 2013 WHITE PAPER Information and Technology in Japan </a:t>
            </a:r>
            <a:endParaRPr lang="ja-JP" altLang="en-US" sz="1100">
              <a:solidFill>
                <a:schemeClr val="tx1"/>
              </a:solidFill>
            </a:endParaRPr>
          </a:p>
        </p:txBody>
      </p:sp>
      <p:sp>
        <p:nvSpPr>
          <p:cNvPr id="24583" name="正方形/長方形 3"/>
          <p:cNvSpPr>
            <a:spLocks noChangeArrowheads="1"/>
          </p:cNvSpPr>
          <p:nvPr/>
        </p:nvSpPr>
        <p:spPr bwMode="auto">
          <a:xfrm>
            <a:off x="823913" y="2138363"/>
            <a:ext cx="35893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a:solidFill>
                  <a:srgbClr val="002C6C"/>
                </a:solidFill>
                <a:latin typeface="Arial" panose="020B0604020202020204" pitchFamily="34" charset="0"/>
              </a:defRPr>
            </a:lvl1pPr>
            <a:lvl2pPr marL="742950" indent="-285750" eaLnBrk="0" hangingPunct="0">
              <a:spcBef>
                <a:spcPct val="20000"/>
              </a:spcBef>
              <a:buClr>
                <a:srgbClr val="F26334"/>
              </a:buClr>
              <a:buChar char="•"/>
              <a:defRPr>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buChar char="–"/>
              <a:defRPr>
                <a:solidFill>
                  <a:srgbClr val="002C6C"/>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ja-JP" sz="1200">
                <a:solidFill>
                  <a:schemeClr val="tx1"/>
                </a:solidFill>
              </a:rPr>
              <a:t>unit-sales-share of smartphones in Japan by OSs </a:t>
            </a:r>
            <a:endParaRPr lang="ja-JP" altLang="en-US" sz="1200">
              <a:solidFill>
                <a:schemeClr val="tx1"/>
              </a:solidFill>
            </a:endParaRPr>
          </a:p>
        </p:txBody>
      </p:sp>
      <p:sp>
        <p:nvSpPr>
          <p:cNvPr id="24584" name="正方形/長方形 7"/>
          <p:cNvSpPr>
            <a:spLocks noChangeArrowheads="1"/>
          </p:cNvSpPr>
          <p:nvPr/>
        </p:nvSpPr>
        <p:spPr bwMode="auto">
          <a:xfrm>
            <a:off x="4672013" y="2138363"/>
            <a:ext cx="42719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a:solidFill>
                  <a:srgbClr val="002C6C"/>
                </a:solidFill>
                <a:latin typeface="Arial" panose="020B0604020202020204" pitchFamily="34" charset="0"/>
              </a:defRPr>
            </a:lvl1pPr>
            <a:lvl2pPr marL="742950" indent="-285750" eaLnBrk="0" hangingPunct="0">
              <a:spcBef>
                <a:spcPct val="20000"/>
              </a:spcBef>
              <a:buClr>
                <a:srgbClr val="F26334"/>
              </a:buClr>
              <a:buChar char="•"/>
              <a:defRPr>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buChar char="–"/>
              <a:defRPr>
                <a:solidFill>
                  <a:srgbClr val="002C6C"/>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ja-JP" sz="1200">
                <a:solidFill>
                  <a:schemeClr val="tx1"/>
                </a:solidFill>
              </a:rPr>
              <a:t>unit-sales-share of smartphones in Japan by Manufacturers </a:t>
            </a:r>
            <a:endParaRPr lang="ja-JP" altLang="en-US" sz="1200">
              <a:solidFill>
                <a:schemeClr val="tx1"/>
              </a:solidFill>
            </a:endParaRPr>
          </a:p>
        </p:txBody>
      </p:sp>
      <p:sp>
        <p:nvSpPr>
          <p:cNvPr id="24585" name="テキスト ボックス 4"/>
          <p:cNvSpPr txBox="1">
            <a:spLocks noChangeArrowheads="1"/>
          </p:cNvSpPr>
          <p:nvPr/>
        </p:nvSpPr>
        <p:spPr bwMode="auto">
          <a:xfrm>
            <a:off x="889000" y="5389563"/>
            <a:ext cx="29892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a:solidFill>
                  <a:srgbClr val="002C6C"/>
                </a:solidFill>
                <a:latin typeface="Arial" panose="020B0604020202020204" pitchFamily="34" charset="0"/>
              </a:defRPr>
            </a:lvl1pPr>
            <a:lvl2pPr marL="742950" indent="-285750" eaLnBrk="0" hangingPunct="0">
              <a:spcBef>
                <a:spcPct val="20000"/>
              </a:spcBef>
              <a:buClr>
                <a:srgbClr val="F26334"/>
              </a:buClr>
              <a:buChar char="•"/>
              <a:defRPr>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buChar char="–"/>
              <a:defRPr>
                <a:solidFill>
                  <a:srgbClr val="002C6C"/>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ja-JP" sz="1200">
                <a:solidFill>
                  <a:schemeClr val="tx1"/>
                </a:solidFill>
              </a:rPr>
              <a:t>Android has large market share in Japan.</a:t>
            </a:r>
          </a:p>
          <a:p>
            <a:pPr eaLnBrk="1" hangingPunct="1">
              <a:spcBef>
                <a:spcPct val="0"/>
              </a:spcBef>
            </a:pPr>
            <a:r>
              <a:rPr lang="en-US" altLang="ja-JP" sz="1200">
                <a:solidFill>
                  <a:schemeClr val="tx1"/>
                </a:solidFill>
              </a:rPr>
              <a:t>It would be similar trend other countries.</a:t>
            </a:r>
            <a:endParaRPr lang="ja-JP" altLang="en-US" sz="1200">
              <a:solidFill>
                <a:schemeClr val="tx1"/>
              </a:solidFill>
            </a:endParaRPr>
          </a:p>
        </p:txBody>
      </p:sp>
      <p:sp>
        <p:nvSpPr>
          <p:cNvPr id="24586" name="テキスト ボックス 9"/>
          <p:cNvSpPr txBox="1">
            <a:spLocks noChangeArrowheads="1"/>
          </p:cNvSpPr>
          <p:nvPr/>
        </p:nvSpPr>
        <p:spPr bwMode="auto">
          <a:xfrm>
            <a:off x="5500688" y="5368925"/>
            <a:ext cx="27114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a:solidFill>
                  <a:srgbClr val="002C6C"/>
                </a:solidFill>
                <a:latin typeface="Arial" panose="020B0604020202020204" pitchFamily="34" charset="0"/>
              </a:defRPr>
            </a:lvl1pPr>
            <a:lvl2pPr marL="742950" indent="-285750" eaLnBrk="0" hangingPunct="0">
              <a:spcBef>
                <a:spcPct val="20000"/>
              </a:spcBef>
              <a:buClr>
                <a:srgbClr val="F26334"/>
              </a:buClr>
              <a:buChar char="•"/>
              <a:defRPr>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buChar char="–"/>
              <a:defRPr>
                <a:solidFill>
                  <a:srgbClr val="002C6C"/>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ja-JP" sz="1200">
                <a:solidFill>
                  <a:schemeClr val="tx1"/>
                </a:solidFill>
              </a:rPr>
              <a:t>Apple has large market share. </a:t>
            </a:r>
          </a:p>
          <a:p>
            <a:pPr eaLnBrk="1" hangingPunct="1">
              <a:spcBef>
                <a:spcPct val="0"/>
              </a:spcBef>
            </a:pPr>
            <a:r>
              <a:rPr lang="en-US" altLang="ja-JP" sz="1200">
                <a:solidFill>
                  <a:schemeClr val="tx1"/>
                </a:solidFill>
              </a:rPr>
              <a:t>Japanese people love to use iPone.</a:t>
            </a:r>
          </a:p>
          <a:p>
            <a:pPr eaLnBrk="1" hangingPunct="1">
              <a:spcBef>
                <a:spcPct val="0"/>
              </a:spcBef>
            </a:pPr>
            <a:r>
              <a:rPr lang="en-US" altLang="ja-JP" sz="1200">
                <a:solidFill>
                  <a:schemeClr val="tx1"/>
                </a:solidFill>
              </a:rPr>
              <a:t>Samsung is incresing market share.  </a:t>
            </a:r>
            <a:endParaRPr lang="ja-JP" altLang="en-US" sz="1200">
              <a:solidFill>
                <a:schemeClr val="tx1"/>
              </a:solidFill>
            </a:endParaRPr>
          </a:p>
        </p:txBody>
      </p:sp>
      <p:sp>
        <p:nvSpPr>
          <p:cNvPr id="12" name="タイトル 1"/>
          <p:cNvSpPr txBox="1">
            <a:spLocks/>
          </p:cNvSpPr>
          <p:nvPr/>
        </p:nvSpPr>
        <p:spPr>
          <a:xfrm>
            <a:off x="1544638" y="476250"/>
            <a:ext cx="6877050" cy="762000"/>
          </a:xfrm>
          <a:prstGeom prst="rect">
            <a:avLst/>
          </a:prstGeom>
        </p:spPr>
        <p:txBody>
          <a:bodyPr/>
          <a:lstStyle>
            <a:lvl1pPr algn="l" rtl="0" eaLnBrk="0" fontAlgn="base" hangingPunct="0">
              <a:spcBef>
                <a:spcPct val="0"/>
              </a:spcBef>
              <a:spcAft>
                <a:spcPct val="0"/>
              </a:spcAft>
              <a:defRPr sz="3000" b="1">
                <a:solidFill>
                  <a:srgbClr val="002C6C"/>
                </a:solidFill>
                <a:latin typeface="+mj-lt"/>
                <a:ea typeface="+mj-ea"/>
                <a:cs typeface="+mj-cs"/>
              </a:defRPr>
            </a:lvl1pPr>
            <a:lvl2pPr algn="l" rtl="0" eaLnBrk="0" fontAlgn="base" hangingPunct="0">
              <a:spcBef>
                <a:spcPct val="0"/>
              </a:spcBef>
              <a:spcAft>
                <a:spcPct val="0"/>
              </a:spcAft>
              <a:defRPr sz="3000" b="1">
                <a:solidFill>
                  <a:srgbClr val="002C6C"/>
                </a:solidFill>
                <a:latin typeface="Arial" charset="0"/>
              </a:defRPr>
            </a:lvl2pPr>
            <a:lvl3pPr algn="l" rtl="0" eaLnBrk="0" fontAlgn="base" hangingPunct="0">
              <a:spcBef>
                <a:spcPct val="0"/>
              </a:spcBef>
              <a:spcAft>
                <a:spcPct val="0"/>
              </a:spcAft>
              <a:defRPr sz="3000" b="1">
                <a:solidFill>
                  <a:srgbClr val="002C6C"/>
                </a:solidFill>
                <a:latin typeface="Arial" charset="0"/>
              </a:defRPr>
            </a:lvl3pPr>
            <a:lvl4pPr algn="l" rtl="0" eaLnBrk="0" fontAlgn="base" hangingPunct="0">
              <a:spcBef>
                <a:spcPct val="0"/>
              </a:spcBef>
              <a:spcAft>
                <a:spcPct val="0"/>
              </a:spcAft>
              <a:defRPr sz="3000" b="1">
                <a:solidFill>
                  <a:srgbClr val="002C6C"/>
                </a:solidFill>
                <a:latin typeface="Arial" charset="0"/>
              </a:defRPr>
            </a:lvl4pPr>
            <a:lvl5pPr algn="l" rtl="0" eaLnBrk="0" fontAlgn="base" hangingPunct="0">
              <a:spcBef>
                <a:spcPct val="0"/>
              </a:spcBef>
              <a:spcAft>
                <a:spcPct val="0"/>
              </a:spcAft>
              <a:defRPr sz="3000" b="1">
                <a:solidFill>
                  <a:srgbClr val="002C6C"/>
                </a:solidFill>
                <a:latin typeface="Arial" charset="0"/>
              </a:defRPr>
            </a:lvl5pPr>
            <a:lvl6pPr marL="457200" algn="l" rtl="0" eaLnBrk="1" fontAlgn="base" hangingPunct="1">
              <a:spcBef>
                <a:spcPct val="0"/>
              </a:spcBef>
              <a:spcAft>
                <a:spcPct val="0"/>
              </a:spcAft>
              <a:defRPr sz="3000" b="1">
                <a:solidFill>
                  <a:srgbClr val="002C6C"/>
                </a:solidFill>
                <a:latin typeface="Arial" charset="0"/>
              </a:defRPr>
            </a:lvl6pPr>
            <a:lvl7pPr marL="914400" algn="l" rtl="0" eaLnBrk="1" fontAlgn="base" hangingPunct="1">
              <a:spcBef>
                <a:spcPct val="0"/>
              </a:spcBef>
              <a:spcAft>
                <a:spcPct val="0"/>
              </a:spcAft>
              <a:defRPr sz="3000" b="1">
                <a:solidFill>
                  <a:srgbClr val="002C6C"/>
                </a:solidFill>
                <a:latin typeface="Arial" charset="0"/>
              </a:defRPr>
            </a:lvl7pPr>
            <a:lvl8pPr marL="1371600" algn="l" rtl="0" eaLnBrk="1" fontAlgn="base" hangingPunct="1">
              <a:spcBef>
                <a:spcPct val="0"/>
              </a:spcBef>
              <a:spcAft>
                <a:spcPct val="0"/>
              </a:spcAft>
              <a:defRPr sz="3000" b="1">
                <a:solidFill>
                  <a:srgbClr val="002C6C"/>
                </a:solidFill>
                <a:latin typeface="Arial" charset="0"/>
              </a:defRPr>
            </a:lvl8pPr>
            <a:lvl9pPr marL="1828800" algn="l" rtl="0" eaLnBrk="1" fontAlgn="base" hangingPunct="1">
              <a:spcBef>
                <a:spcPct val="0"/>
              </a:spcBef>
              <a:spcAft>
                <a:spcPct val="0"/>
              </a:spcAft>
              <a:defRPr sz="3000" b="1">
                <a:solidFill>
                  <a:srgbClr val="002C6C"/>
                </a:solidFill>
                <a:latin typeface="Arial" charset="0"/>
              </a:defRPr>
            </a:lvl9pPr>
          </a:lstStyle>
          <a:p>
            <a:pPr>
              <a:defRPr/>
            </a:pPr>
            <a:r>
              <a:rPr lang="en-US" altLang="ja-JP" kern="0" dirty="0">
                <a:ea typeface="ＭＳ Ｐゴシック" pitchFamily="50" charset="-128"/>
              </a:rPr>
              <a:t>Market trends in Japan</a:t>
            </a:r>
            <a:endParaRPr lang="en-US" altLang="ja-JP" kern="0" dirty="0" smtClean="0">
              <a:ea typeface="ＭＳ Ｐゴシック" pitchFamily="50" charset="-128"/>
            </a:endParaRPr>
          </a:p>
        </p:txBody>
      </p:sp>
    </p:spTree>
    <p:extLst>
      <p:ext uri="{BB962C8B-B14F-4D97-AF65-F5344CB8AC3E}">
        <p14:creationId xmlns:p14="http://schemas.microsoft.com/office/powerpoint/2010/main" val="37937894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0443" y="1470476"/>
            <a:ext cx="8486357" cy="5387523"/>
          </a:xfrm>
        </p:spPr>
        <p:txBody>
          <a:bodyPr>
            <a:normAutofit fontScale="85000" lnSpcReduction="20000"/>
          </a:bodyPr>
          <a:lstStyle/>
          <a:p>
            <a:pPr lvl="1"/>
            <a:r>
              <a:rPr lang="en-US" sz="2400" b="1" dirty="0" smtClean="0">
                <a:solidFill>
                  <a:schemeClr val="tx1"/>
                </a:solidFill>
              </a:rPr>
              <a:t>Introduction – GS1 Digital</a:t>
            </a:r>
          </a:p>
          <a:p>
            <a:pPr lvl="2"/>
            <a:r>
              <a:rPr lang="en-US" b="1" dirty="0" smtClean="0">
                <a:solidFill>
                  <a:schemeClr val="tx1"/>
                </a:solidFill>
              </a:rPr>
              <a:t>Steve Bratt, GS1</a:t>
            </a:r>
          </a:p>
          <a:p>
            <a:pPr lvl="1"/>
            <a:r>
              <a:rPr lang="en-US" sz="2400" b="1" dirty="0" smtClean="0">
                <a:solidFill>
                  <a:schemeClr val="tx1"/>
                </a:solidFill>
              </a:rPr>
              <a:t>Market Perspective</a:t>
            </a:r>
          </a:p>
          <a:p>
            <a:pPr lvl="2"/>
            <a:r>
              <a:rPr lang="en-US" sz="2200" b="1" dirty="0" smtClean="0">
                <a:solidFill>
                  <a:schemeClr val="tx1"/>
                </a:solidFill>
              </a:rPr>
              <a:t>GS1 UK</a:t>
            </a:r>
          </a:p>
          <a:p>
            <a:pPr lvl="3"/>
            <a:r>
              <a:rPr lang="en-US" b="1" dirty="0" smtClean="0">
                <a:solidFill>
                  <a:schemeClr val="tx1"/>
                </a:solidFill>
              </a:rPr>
              <a:t>David Smith, GS1 UK</a:t>
            </a:r>
          </a:p>
          <a:p>
            <a:pPr lvl="2"/>
            <a:r>
              <a:rPr lang="en-US" sz="2200" b="1" dirty="0" smtClean="0">
                <a:solidFill>
                  <a:schemeClr val="tx1"/>
                </a:solidFill>
              </a:rPr>
              <a:t>GS1 Germany</a:t>
            </a:r>
            <a:endParaRPr lang="en-US" sz="2200" b="1" dirty="0">
              <a:solidFill>
                <a:schemeClr val="tx1"/>
              </a:solidFill>
            </a:endParaRPr>
          </a:p>
          <a:p>
            <a:pPr lvl="3"/>
            <a:r>
              <a:rPr lang="en-US" b="1" dirty="0" smtClean="0">
                <a:solidFill>
                  <a:schemeClr val="tx1"/>
                </a:solidFill>
              </a:rPr>
              <a:t>Andreas </a:t>
            </a:r>
            <a:r>
              <a:rPr lang="en-US" b="1" dirty="0" err="1" smtClean="0">
                <a:solidFill>
                  <a:schemeClr val="tx1"/>
                </a:solidFill>
              </a:rPr>
              <a:t>Fuessler</a:t>
            </a:r>
            <a:r>
              <a:rPr lang="en-US" b="1" dirty="0" smtClean="0">
                <a:solidFill>
                  <a:schemeClr val="tx1"/>
                </a:solidFill>
              </a:rPr>
              <a:t>, </a:t>
            </a:r>
            <a:r>
              <a:rPr lang="en-US" b="1" dirty="0">
                <a:solidFill>
                  <a:schemeClr val="tx1"/>
                </a:solidFill>
              </a:rPr>
              <a:t>GS1 </a:t>
            </a:r>
            <a:r>
              <a:rPr lang="en-US" b="1" dirty="0" smtClean="0">
                <a:solidFill>
                  <a:schemeClr val="tx1"/>
                </a:solidFill>
              </a:rPr>
              <a:t>Germany</a:t>
            </a:r>
          </a:p>
          <a:p>
            <a:pPr lvl="2"/>
            <a:r>
              <a:rPr lang="en-US" sz="2200" b="1" dirty="0" smtClean="0">
                <a:solidFill>
                  <a:schemeClr val="tx1"/>
                </a:solidFill>
              </a:rPr>
              <a:t>GS1 Japan</a:t>
            </a:r>
            <a:endParaRPr lang="en-US" sz="2200" b="1" dirty="0">
              <a:solidFill>
                <a:schemeClr val="tx1"/>
              </a:solidFill>
            </a:endParaRPr>
          </a:p>
          <a:p>
            <a:pPr lvl="3"/>
            <a:r>
              <a:rPr lang="en-US" b="1" dirty="0" smtClean="0">
                <a:solidFill>
                  <a:schemeClr val="tx1"/>
                </a:solidFill>
              </a:rPr>
              <a:t>Hideki Ichihara, </a:t>
            </a:r>
            <a:r>
              <a:rPr lang="en-US" b="1" dirty="0">
                <a:solidFill>
                  <a:schemeClr val="tx1"/>
                </a:solidFill>
              </a:rPr>
              <a:t>GS1 </a:t>
            </a:r>
            <a:r>
              <a:rPr lang="en-US" b="1" dirty="0" smtClean="0">
                <a:solidFill>
                  <a:schemeClr val="tx1"/>
                </a:solidFill>
              </a:rPr>
              <a:t>Japan</a:t>
            </a:r>
            <a:endParaRPr lang="en-US" b="1" dirty="0">
              <a:solidFill>
                <a:schemeClr val="tx1"/>
              </a:solidFill>
            </a:endParaRPr>
          </a:p>
          <a:p>
            <a:pPr lvl="2"/>
            <a:r>
              <a:rPr lang="en-US" sz="2200" b="1" dirty="0" smtClean="0">
                <a:solidFill>
                  <a:schemeClr val="tx1"/>
                </a:solidFill>
              </a:rPr>
              <a:t>GS1 US</a:t>
            </a:r>
            <a:endParaRPr lang="en-US" b="1" dirty="0">
              <a:solidFill>
                <a:schemeClr val="tx1"/>
              </a:solidFill>
            </a:endParaRPr>
          </a:p>
          <a:p>
            <a:pPr lvl="3"/>
            <a:r>
              <a:rPr lang="en-US" b="1" dirty="0" smtClean="0">
                <a:solidFill>
                  <a:schemeClr val="tx1"/>
                </a:solidFill>
              </a:rPr>
              <a:t>Rich Richardson, </a:t>
            </a:r>
            <a:r>
              <a:rPr lang="en-US" b="1" dirty="0">
                <a:solidFill>
                  <a:schemeClr val="tx1"/>
                </a:solidFill>
              </a:rPr>
              <a:t>GS1 </a:t>
            </a:r>
            <a:r>
              <a:rPr lang="en-US" b="1" dirty="0" smtClean="0">
                <a:solidFill>
                  <a:schemeClr val="tx1"/>
                </a:solidFill>
              </a:rPr>
              <a:t>US</a:t>
            </a:r>
          </a:p>
          <a:p>
            <a:pPr lvl="1"/>
            <a:r>
              <a:rPr lang="en-US" sz="2400" b="1" dirty="0">
                <a:solidFill>
                  <a:schemeClr val="tx1"/>
                </a:solidFill>
              </a:rPr>
              <a:t>GS1 Digital – </a:t>
            </a:r>
            <a:r>
              <a:rPr lang="en-US" sz="2400" b="1" dirty="0" smtClean="0">
                <a:solidFill>
                  <a:schemeClr val="tx1"/>
                </a:solidFill>
              </a:rPr>
              <a:t>Background, Strategy, </a:t>
            </a:r>
            <a:r>
              <a:rPr lang="en-US" sz="2400" b="1" dirty="0">
                <a:solidFill>
                  <a:schemeClr val="tx1"/>
                </a:solidFill>
              </a:rPr>
              <a:t>and </a:t>
            </a:r>
            <a:r>
              <a:rPr lang="en-US" sz="2400" b="1" dirty="0" smtClean="0">
                <a:solidFill>
                  <a:schemeClr val="tx1"/>
                </a:solidFill>
              </a:rPr>
              <a:t>Current Work</a:t>
            </a:r>
            <a:endParaRPr lang="en-US" sz="2400" b="1" dirty="0">
              <a:solidFill>
                <a:schemeClr val="tx1"/>
              </a:solidFill>
            </a:endParaRPr>
          </a:p>
          <a:p>
            <a:pPr lvl="2"/>
            <a:r>
              <a:rPr lang="en-US" b="1" dirty="0">
                <a:solidFill>
                  <a:schemeClr val="tx1"/>
                </a:solidFill>
              </a:rPr>
              <a:t>Robert Beideman, GS1</a:t>
            </a:r>
          </a:p>
          <a:p>
            <a:pPr lvl="1"/>
            <a:r>
              <a:rPr lang="en-US" sz="2400" b="1" dirty="0" smtClean="0">
                <a:solidFill>
                  <a:schemeClr val="tx1"/>
                </a:solidFill>
              </a:rPr>
              <a:t>GTIN+ on the Web - Technical Aspects</a:t>
            </a:r>
            <a:endParaRPr lang="en-US" sz="2400" b="1" dirty="0">
              <a:solidFill>
                <a:schemeClr val="tx1"/>
              </a:solidFill>
            </a:endParaRPr>
          </a:p>
          <a:p>
            <a:pPr lvl="2"/>
            <a:r>
              <a:rPr lang="en-US" b="1" dirty="0">
                <a:solidFill>
                  <a:schemeClr val="tx1"/>
                </a:solidFill>
              </a:rPr>
              <a:t>Mark Harrison, Auto-ID Labs, </a:t>
            </a:r>
            <a:r>
              <a:rPr lang="en-US" b="1" dirty="0" smtClean="0">
                <a:solidFill>
                  <a:schemeClr val="tx1"/>
                </a:solidFill>
              </a:rPr>
              <a:t>Cambridge</a:t>
            </a:r>
          </a:p>
          <a:p>
            <a:pPr lvl="1"/>
            <a:r>
              <a:rPr lang="en-US" sz="2400" b="1" dirty="0" smtClean="0">
                <a:solidFill>
                  <a:schemeClr val="tx1"/>
                </a:solidFill>
              </a:rPr>
              <a:t>Discussions</a:t>
            </a:r>
            <a:endParaRPr lang="en-US" sz="2400" b="1" dirty="0">
              <a:solidFill>
                <a:schemeClr val="tx1"/>
              </a:solidFill>
            </a:endParaRPr>
          </a:p>
          <a:p>
            <a:pPr lvl="2"/>
            <a:r>
              <a:rPr lang="en-US" b="1" dirty="0" smtClean="0">
                <a:solidFill>
                  <a:schemeClr val="tx1"/>
                </a:solidFill>
              </a:rPr>
              <a:t>GTIN+ on the Web MSWG – Get Involved!</a:t>
            </a:r>
          </a:p>
          <a:p>
            <a:pPr lvl="2"/>
            <a:r>
              <a:rPr lang="en-US" b="1" dirty="0" smtClean="0">
                <a:solidFill>
                  <a:schemeClr val="tx1"/>
                </a:solidFill>
              </a:rPr>
              <a:t>Digital Media work underway</a:t>
            </a:r>
          </a:p>
          <a:p>
            <a:pPr lvl="2"/>
            <a:r>
              <a:rPr lang="en-US" b="1" dirty="0" smtClean="0">
                <a:solidFill>
                  <a:schemeClr val="tx1"/>
                </a:solidFill>
              </a:rPr>
              <a:t>GTIN Validation work underway</a:t>
            </a:r>
          </a:p>
          <a:p>
            <a:pPr lvl="2"/>
            <a:r>
              <a:rPr lang="en-US" b="1" dirty="0" smtClean="0">
                <a:solidFill>
                  <a:schemeClr val="tx1"/>
                </a:solidFill>
              </a:rPr>
              <a:t>Next Priorities</a:t>
            </a:r>
          </a:p>
          <a:p>
            <a:pPr lvl="2"/>
            <a:endParaRPr lang="en-US" b="1" dirty="0">
              <a:solidFill>
                <a:schemeClr val="accent2"/>
              </a:solidFill>
            </a:endParaRPr>
          </a:p>
          <a:p>
            <a:pPr lvl="2"/>
            <a:endParaRPr lang="en-US" b="1" dirty="0">
              <a:solidFill>
                <a:schemeClr val="accent2"/>
              </a:solidFill>
            </a:endParaRPr>
          </a:p>
          <a:p>
            <a:pPr lvl="1"/>
            <a:endParaRPr lang="en-US" b="1" dirty="0">
              <a:solidFill>
                <a:schemeClr val="tx1"/>
              </a:solidFill>
            </a:endParaRPr>
          </a:p>
        </p:txBody>
      </p:sp>
      <p:sp>
        <p:nvSpPr>
          <p:cNvPr id="4" name="Slide Number Placeholder 3"/>
          <p:cNvSpPr>
            <a:spLocks noGrp="1"/>
          </p:cNvSpPr>
          <p:nvPr>
            <p:ph type="sldNum" sz="quarter" idx="10"/>
          </p:nvPr>
        </p:nvSpPr>
        <p:spPr/>
        <p:txBody>
          <a:bodyPr/>
          <a:lstStyle/>
          <a:p>
            <a:pPr>
              <a:defRPr/>
            </a:pPr>
            <a:fld id="{0B02F406-A951-4782-A125-F0F9A54F00BD}" type="slidenum">
              <a:rPr lang="en-US" smtClean="0">
                <a:solidFill>
                  <a:srgbClr val="002C6C"/>
                </a:solidFill>
              </a:rPr>
              <a:pPr>
                <a:defRPr/>
              </a:pPr>
              <a:t>5</a:t>
            </a:fld>
            <a:endParaRPr lang="en-US" dirty="0">
              <a:solidFill>
                <a:srgbClr val="002C6C"/>
              </a:solidFill>
            </a:endParaRPr>
          </a:p>
        </p:txBody>
      </p:sp>
      <p:sp>
        <p:nvSpPr>
          <p:cNvPr id="5" name="Title 4"/>
          <p:cNvSpPr>
            <a:spLocks noGrp="1"/>
          </p:cNvSpPr>
          <p:nvPr>
            <p:ph type="title"/>
          </p:nvPr>
        </p:nvSpPr>
        <p:spPr>
          <a:xfrm>
            <a:off x="1676399" y="365342"/>
            <a:ext cx="7141745" cy="935998"/>
          </a:xfrm>
        </p:spPr>
        <p:txBody>
          <a:bodyPr/>
          <a:lstStyle/>
          <a:p>
            <a:r>
              <a:rPr lang="en-US" sz="3200" dirty="0" smtClean="0"/>
              <a:t>The discussion today</a:t>
            </a:r>
            <a:endParaRPr lang="en-GB" sz="3200" dirty="0"/>
          </a:p>
        </p:txBody>
      </p:sp>
    </p:spTree>
    <p:extLst>
      <p:ext uri="{BB962C8B-B14F-4D97-AF65-F5344CB8AC3E}">
        <p14:creationId xmlns:p14="http://schemas.microsoft.com/office/powerpoint/2010/main" val="35441637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スライド番号プレースホルダー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400">
                <a:solidFill>
                  <a:srgbClr val="002C6C"/>
                </a:solidFill>
                <a:latin typeface="Arial" panose="020B0604020202020204" pitchFamily="34" charset="0"/>
              </a:defRPr>
            </a:lvl1pPr>
            <a:lvl2pPr marL="742950" indent="-285750" eaLnBrk="0" hangingPunct="0">
              <a:spcBef>
                <a:spcPct val="20000"/>
              </a:spcBef>
              <a:buClr>
                <a:srgbClr val="F26334"/>
              </a:buClr>
              <a:buChar char="•"/>
              <a:defRPr>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buChar char="–"/>
              <a:defRPr>
                <a:solidFill>
                  <a:srgbClr val="002C6C"/>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fld id="{7BB59EB5-6859-41BF-AA0E-8F9F76A37B90}" type="slidenum">
              <a:rPr lang="en-GB" altLang="ja-JP" sz="900"/>
              <a:pPr eaLnBrk="1" hangingPunct="1">
                <a:spcBef>
                  <a:spcPct val="0"/>
                </a:spcBef>
              </a:pPr>
              <a:t>50</a:t>
            </a:fld>
            <a:endParaRPr lang="en-GB" altLang="ja-JP" sz="900"/>
          </a:p>
        </p:txBody>
      </p:sp>
      <p:sp>
        <p:nvSpPr>
          <p:cNvPr id="25603" name="テキスト ボックス 3"/>
          <p:cNvSpPr txBox="1">
            <a:spLocks noChangeArrowheads="1"/>
          </p:cNvSpPr>
          <p:nvPr/>
        </p:nvSpPr>
        <p:spPr bwMode="auto">
          <a:xfrm>
            <a:off x="900113" y="1330325"/>
            <a:ext cx="3492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a:solidFill>
                  <a:srgbClr val="002C6C"/>
                </a:solidFill>
                <a:latin typeface="Arial" panose="020B0604020202020204" pitchFamily="34" charset="0"/>
              </a:defRPr>
            </a:lvl1pPr>
            <a:lvl2pPr marL="742950" indent="-285750" eaLnBrk="0" hangingPunct="0">
              <a:spcBef>
                <a:spcPct val="20000"/>
              </a:spcBef>
              <a:buClr>
                <a:srgbClr val="F26334"/>
              </a:buClr>
              <a:buChar char="•"/>
              <a:defRPr>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buChar char="–"/>
              <a:defRPr>
                <a:solidFill>
                  <a:srgbClr val="002C6C"/>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ja-JP" sz="1800">
                <a:solidFill>
                  <a:schemeClr val="tx1"/>
                </a:solidFill>
              </a:rPr>
              <a:t>5. EC service per mobile device.</a:t>
            </a:r>
            <a:endParaRPr lang="ja-JP" altLang="en-US" sz="1800">
              <a:solidFill>
                <a:schemeClr val="tx1"/>
              </a:solidFill>
            </a:endParaRPr>
          </a:p>
        </p:txBody>
      </p:sp>
      <p:graphicFrame>
        <p:nvGraphicFramePr>
          <p:cNvPr id="5" name="表 4"/>
          <p:cNvGraphicFramePr>
            <a:graphicFrameLocks noGrp="1"/>
          </p:cNvGraphicFramePr>
          <p:nvPr/>
        </p:nvGraphicFramePr>
        <p:xfrm>
          <a:off x="1308100" y="2205038"/>
          <a:ext cx="6600825" cy="3343275"/>
        </p:xfrm>
        <a:graphic>
          <a:graphicData uri="http://schemas.openxmlformats.org/drawingml/2006/table">
            <a:tbl>
              <a:tblPr/>
              <a:tblGrid>
                <a:gridCol w="2536825"/>
                <a:gridCol w="2032000"/>
                <a:gridCol w="2032000"/>
              </a:tblGrid>
              <a:tr h="371475">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800" b="1" i="0" u="none" strike="noStrike" cap="none" normalizeH="0" baseline="0" smtClean="0">
                        <a:ln>
                          <a:noFill/>
                        </a:ln>
                        <a:solidFill>
                          <a:srgbClr val="FFFFFF"/>
                        </a:solidFill>
                        <a:effectLst/>
                        <a:latin typeface="Arial" panose="020B0604020202020204" pitchFamily="34" charset="0"/>
                        <a:ea typeface="ＭＳ Ｐゴシック" panose="020B0600070205080204" pitchFamily="34" charset="-128"/>
                      </a:endParaRPr>
                    </a:p>
                  </a:txBody>
                  <a:tcPr marL="91441" marR="91441"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smartphone</a:t>
                      </a:r>
                      <a:endParaRPr kumimoji="1" lang="ja-JP" altLang="en-US" sz="18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91441" marR="91441"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Feature phone</a:t>
                      </a:r>
                      <a:endParaRPr kumimoji="1" lang="ja-JP" altLang="en-US" sz="18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91441" marR="91441"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71475">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rPr>
                        <a:t>Online shopping</a:t>
                      </a:r>
                      <a:endParaRPr kumimoji="1" lang="ja-JP" altLang="en-US"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endParaRPr>
                    </a:p>
                  </a:txBody>
                  <a:tcPr marL="91441" marR="91441"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rPr>
                        <a:t>32.6%</a:t>
                      </a:r>
                      <a:endParaRPr kumimoji="1" lang="ja-JP" altLang="en-US"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endParaRPr>
                    </a:p>
                  </a:txBody>
                  <a:tcPr marL="91441" marR="91441"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rPr>
                        <a:t>19.6%</a:t>
                      </a:r>
                      <a:endParaRPr kumimoji="1" lang="ja-JP" altLang="en-US"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endParaRPr>
                    </a:p>
                  </a:txBody>
                  <a:tcPr marL="91441" marR="91441"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371475">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rPr>
                        <a:t>Air line booking</a:t>
                      </a:r>
                      <a:endParaRPr kumimoji="1" lang="ja-JP" altLang="en-US"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endParaRPr>
                    </a:p>
                  </a:txBody>
                  <a:tcPr marL="91441" marR="91441"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rPr>
                        <a:t>12.7%</a:t>
                      </a:r>
                      <a:endParaRPr kumimoji="1" lang="ja-JP" altLang="en-US"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endParaRPr>
                    </a:p>
                  </a:txBody>
                  <a:tcPr marL="91441" marR="91441"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rPr>
                        <a:t>  8.0%</a:t>
                      </a:r>
                      <a:endParaRPr kumimoji="1" lang="ja-JP" altLang="en-US"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endParaRPr>
                    </a:p>
                  </a:txBody>
                  <a:tcPr marL="91441" marR="91441"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371475">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rPr>
                        <a:t>Hotel booking</a:t>
                      </a:r>
                      <a:endParaRPr kumimoji="1" lang="ja-JP" altLang="en-US"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endParaRPr>
                    </a:p>
                  </a:txBody>
                  <a:tcPr marL="91441" marR="91441"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rPr>
                        <a:t>13.8%</a:t>
                      </a:r>
                      <a:endParaRPr kumimoji="1" lang="ja-JP" altLang="en-US"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endParaRPr>
                    </a:p>
                  </a:txBody>
                  <a:tcPr marL="91441" marR="91441"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rPr>
                        <a:t>  8.3%</a:t>
                      </a:r>
                      <a:endParaRPr kumimoji="1" lang="ja-JP" altLang="en-US"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endParaRPr>
                    </a:p>
                  </a:txBody>
                  <a:tcPr marL="91441" marR="91441"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371475">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rPr>
                        <a:t>Event ticket booking</a:t>
                      </a:r>
                      <a:endParaRPr kumimoji="1" lang="ja-JP" altLang="en-US"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endParaRPr>
                    </a:p>
                  </a:txBody>
                  <a:tcPr marL="91441" marR="91441"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rPr>
                        <a:t>  8.1%</a:t>
                      </a:r>
                      <a:endParaRPr kumimoji="1" lang="ja-JP" altLang="en-US"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endParaRPr>
                    </a:p>
                  </a:txBody>
                  <a:tcPr marL="91441" marR="91441"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rPr>
                        <a:t>  6.3%</a:t>
                      </a:r>
                      <a:endParaRPr kumimoji="1" lang="ja-JP" altLang="en-US"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endParaRPr>
                    </a:p>
                  </a:txBody>
                  <a:tcPr marL="91441" marR="91441"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371475">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rPr>
                        <a:t>Net auction</a:t>
                      </a:r>
                      <a:endParaRPr kumimoji="1" lang="ja-JP" altLang="en-US"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endParaRPr>
                    </a:p>
                  </a:txBody>
                  <a:tcPr marL="91441" marR="91441"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rPr>
                        <a:t>15.8%</a:t>
                      </a:r>
                      <a:endParaRPr kumimoji="1" lang="ja-JP" altLang="en-US"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endParaRPr>
                    </a:p>
                  </a:txBody>
                  <a:tcPr marL="91441" marR="91441"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rPr>
                        <a:t>10.6%</a:t>
                      </a:r>
                      <a:endParaRPr kumimoji="1" lang="ja-JP" altLang="en-US"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endParaRPr>
                    </a:p>
                  </a:txBody>
                  <a:tcPr marL="91441" marR="91441"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371475">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rPr>
                        <a:t>Coupon</a:t>
                      </a:r>
                      <a:endParaRPr kumimoji="1" lang="ja-JP" altLang="en-US"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endParaRPr>
                    </a:p>
                  </a:txBody>
                  <a:tcPr marL="91441" marR="91441"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rPr>
                        <a:t>18.3%</a:t>
                      </a:r>
                      <a:endParaRPr kumimoji="1" lang="ja-JP" altLang="en-US"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endParaRPr>
                    </a:p>
                  </a:txBody>
                  <a:tcPr marL="91441" marR="91441"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rPr>
                        <a:t>13.9%</a:t>
                      </a:r>
                      <a:endParaRPr kumimoji="1" lang="ja-JP" altLang="en-US"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endParaRPr>
                    </a:p>
                  </a:txBody>
                  <a:tcPr marL="91441" marR="91441"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371475">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rPr>
                        <a:t>Net Banking</a:t>
                      </a:r>
                      <a:endParaRPr kumimoji="1" lang="ja-JP" altLang="en-US"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endParaRPr>
                    </a:p>
                  </a:txBody>
                  <a:tcPr marL="91441" marR="91441"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rPr>
                        <a:t>15.4%</a:t>
                      </a:r>
                      <a:endParaRPr kumimoji="1" lang="ja-JP" altLang="en-US"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endParaRPr>
                    </a:p>
                  </a:txBody>
                  <a:tcPr marL="91441" marR="91441"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rPr>
                        <a:t>10.2%</a:t>
                      </a:r>
                      <a:endParaRPr kumimoji="1" lang="ja-JP" altLang="en-US"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endParaRPr>
                    </a:p>
                  </a:txBody>
                  <a:tcPr marL="91441" marR="91441"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371475">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rPr>
                        <a:t>No use</a:t>
                      </a:r>
                      <a:endParaRPr kumimoji="1" lang="ja-JP" altLang="en-US"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endParaRPr>
                    </a:p>
                  </a:txBody>
                  <a:tcPr marL="91441" marR="91441"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rPr>
                        <a:t>47.4%</a:t>
                      </a:r>
                      <a:endParaRPr kumimoji="1" lang="ja-JP" altLang="en-US"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endParaRPr>
                    </a:p>
                  </a:txBody>
                  <a:tcPr marL="91441" marR="91441"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000">
                          <a:solidFill>
                            <a:srgbClr val="002C6C"/>
                          </a:solidFill>
                          <a:latin typeface="Arial" panose="020B0604020202020204" pitchFamily="34" charset="0"/>
                        </a:defRPr>
                      </a:lvl1pPr>
                      <a:lvl2pPr marL="742950" indent="-285750" eaLnBrk="0" hangingPunct="0">
                        <a:spcBef>
                          <a:spcPct val="20000"/>
                        </a:spcBef>
                        <a:buClr>
                          <a:srgbClr val="F26334"/>
                        </a:buClr>
                        <a:defRPr sz="1600">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defRPr sz="1600">
                          <a:solidFill>
                            <a:srgbClr val="002C6C"/>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rPr>
                        <a:t>62.0%</a:t>
                      </a:r>
                      <a:endParaRPr kumimoji="1" lang="ja-JP" altLang="en-US" sz="1800" b="0" i="0" u="none" strike="noStrike" cap="none" normalizeH="0" baseline="0" smtClean="0">
                        <a:ln>
                          <a:noFill/>
                        </a:ln>
                        <a:solidFill>
                          <a:srgbClr val="002C6C"/>
                        </a:solidFill>
                        <a:effectLst/>
                        <a:latin typeface="Arial" panose="020B0604020202020204" pitchFamily="34" charset="0"/>
                        <a:ea typeface="ＭＳ Ｐゴシック" panose="020B0600070205080204" pitchFamily="34" charset="-128"/>
                      </a:endParaRPr>
                    </a:p>
                  </a:txBody>
                  <a:tcPr marL="91441" marR="91441"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bl>
          </a:graphicData>
        </a:graphic>
      </p:graphicFrame>
      <p:sp>
        <p:nvSpPr>
          <p:cNvPr id="25646" name="テキスト ボックス 1"/>
          <p:cNvSpPr txBox="1">
            <a:spLocks noChangeArrowheads="1"/>
          </p:cNvSpPr>
          <p:nvPr/>
        </p:nvSpPr>
        <p:spPr bwMode="auto">
          <a:xfrm>
            <a:off x="1331913" y="5892800"/>
            <a:ext cx="59769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400">
                <a:solidFill>
                  <a:srgbClr val="002C6C"/>
                </a:solidFill>
                <a:latin typeface="Arial" panose="020B0604020202020204" pitchFamily="34" charset="0"/>
              </a:defRPr>
            </a:lvl1pPr>
            <a:lvl2pPr marL="742950" indent="-285750" eaLnBrk="0" hangingPunct="0">
              <a:spcBef>
                <a:spcPct val="20000"/>
              </a:spcBef>
              <a:buClr>
                <a:srgbClr val="F26334"/>
              </a:buClr>
              <a:buChar char="•"/>
              <a:defRPr>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buChar char="–"/>
              <a:defRPr>
                <a:solidFill>
                  <a:srgbClr val="002C6C"/>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ja-JP" sz="1400">
                <a:solidFill>
                  <a:schemeClr val="tx1"/>
                </a:solidFill>
              </a:rPr>
              <a:t>Smart phone users more active in the internet than feature phone users.</a:t>
            </a:r>
            <a:endParaRPr lang="ja-JP" altLang="en-US" sz="1800">
              <a:solidFill>
                <a:schemeClr val="tx1"/>
              </a:solidFill>
            </a:endParaRPr>
          </a:p>
        </p:txBody>
      </p:sp>
      <p:sp>
        <p:nvSpPr>
          <p:cNvPr id="25647" name="正方形/長方形 6"/>
          <p:cNvSpPr>
            <a:spLocks noChangeArrowheads="1"/>
          </p:cNvSpPr>
          <p:nvPr/>
        </p:nvSpPr>
        <p:spPr bwMode="auto">
          <a:xfrm>
            <a:off x="4913313" y="5589588"/>
            <a:ext cx="37449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400">
                <a:solidFill>
                  <a:srgbClr val="002C6C"/>
                </a:solidFill>
                <a:latin typeface="Arial" panose="020B0604020202020204" pitchFamily="34" charset="0"/>
              </a:defRPr>
            </a:lvl1pPr>
            <a:lvl2pPr marL="742950" indent="-285750" eaLnBrk="0" hangingPunct="0">
              <a:spcBef>
                <a:spcPct val="20000"/>
              </a:spcBef>
              <a:buClr>
                <a:srgbClr val="F26334"/>
              </a:buClr>
              <a:buChar char="•"/>
              <a:defRPr>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buChar char="–"/>
              <a:defRPr>
                <a:solidFill>
                  <a:srgbClr val="002C6C"/>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fr-FR" altLang="ja-JP" sz="1200">
                <a:solidFill>
                  <a:schemeClr val="tx1"/>
                </a:solidFill>
              </a:rPr>
              <a:t>(source; Impress R&amp;D/ Mobile Content Forum,2012)</a:t>
            </a:r>
          </a:p>
        </p:txBody>
      </p:sp>
      <p:sp>
        <p:nvSpPr>
          <p:cNvPr id="8" name="タイトル 1"/>
          <p:cNvSpPr txBox="1">
            <a:spLocks/>
          </p:cNvSpPr>
          <p:nvPr/>
        </p:nvSpPr>
        <p:spPr>
          <a:xfrm>
            <a:off x="1544638" y="476250"/>
            <a:ext cx="6877050" cy="762000"/>
          </a:xfrm>
          <a:prstGeom prst="rect">
            <a:avLst/>
          </a:prstGeom>
        </p:spPr>
        <p:txBody>
          <a:bodyPr/>
          <a:lstStyle>
            <a:lvl1pPr algn="l" rtl="0" eaLnBrk="0" fontAlgn="base" hangingPunct="0">
              <a:spcBef>
                <a:spcPct val="0"/>
              </a:spcBef>
              <a:spcAft>
                <a:spcPct val="0"/>
              </a:spcAft>
              <a:defRPr sz="3000" b="1">
                <a:solidFill>
                  <a:srgbClr val="002C6C"/>
                </a:solidFill>
                <a:latin typeface="+mj-lt"/>
                <a:ea typeface="+mj-ea"/>
                <a:cs typeface="+mj-cs"/>
              </a:defRPr>
            </a:lvl1pPr>
            <a:lvl2pPr algn="l" rtl="0" eaLnBrk="0" fontAlgn="base" hangingPunct="0">
              <a:spcBef>
                <a:spcPct val="0"/>
              </a:spcBef>
              <a:spcAft>
                <a:spcPct val="0"/>
              </a:spcAft>
              <a:defRPr sz="3000" b="1">
                <a:solidFill>
                  <a:srgbClr val="002C6C"/>
                </a:solidFill>
                <a:latin typeface="Arial" charset="0"/>
              </a:defRPr>
            </a:lvl2pPr>
            <a:lvl3pPr algn="l" rtl="0" eaLnBrk="0" fontAlgn="base" hangingPunct="0">
              <a:spcBef>
                <a:spcPct val="0"/>
              </a:spcBef>
              <a:spcAft>
                <a:spcPct val="0"/>
              </a:spcAft>
              <a:defRPr sz="3000" b="1">
                <a:solidFill>
                  <a:srgbClr val="002C6C"/>
                </a:solidFill>
                <a:latin typeface="Arial" charset="0"/>
              </a:defRPr>
            </a:lvl3pPr>
            <a:lvl4pPr algn="l" rtl="0" eaLnBrk="0" fontAlgn="base" hangingPunct="0">
              <a:spcBef>
                <a:spcPct val="0"/>
              </a:spcBef>
              <a:spcAft>
                <a:spcPct val="0"/>
              </a:spcAft>
              <a:defRPr sz="3000" b="1">
                <a:solidFill>
                  <a:srgbClr val="002C6C"/>
                </a:solidFill>
                <a:latin typeface="Arial" charset="0"/>
              </a:defRPr>
            </a:lvl4pPr>
            <a:lvl5pPr algn="l" rtl="0" eaLnBrk="0" fontAlgn="base" hangingPunct="0">
              <a:spcBef>
                <a:spcPct val="0"/>
              </a:spcBef>
              <a:spcAft>
                <a:spcPct val="0"/>
              </a:spcAft>
              <a:defRPr sz="3000" b="1">
                <a:solidFill>
                  <a:srgbClr val="002C6C"/>
                </a:solidFill>
                <a:latin typeface="Arial" charset="0"/>
              </a:defRPr>
            </a:lvl5pPr>
            <a:lvl6pPr marL="457200" algn="l" rtl="0" eaLnBrk="1" fontAlgn="base" hangingPunct="1">
              <a:spcBef>
                <a:spcPct val="0"/>
              </a:spcBef>
              <a:spcAft>
                <a:spcPct val="0"/>
              </a:spcAft>
              <a:defRPr sz="3000" b="1">
                <a:solidFill>
                  <a:srgbClr val="002C6C"/>
                </a:solidFill>
                <a:latin typeface="Arial" charset="0"/>
              </a:defRPr>
            </a:lvl6pPr>
            <a:lvl7pPr marL="914400" algn="l" rtl="0" eaLnBrk="1" fontAlgn="base" hangingPunct="1">
              <a:spcBef>
                <a:spcPct val="0"/>
              </a:spcBef>
              <a:spcAft>
                <a:spcPct val="0"/>
              </a:spcAft>
              <a:defRPr sz="3000" b="1">
                <a:solidFill>
                  <a:srgbClr val="002C6C"/>
                </a:solidFill>
                <a:latin typeface="Arial" charset="0"/>
              </a:defRPr>
            </a:lvl7pPr>
            <a:lvl8pPr marL="1371600" algn="l" rtl="0" eaLnBrk="1" fontAlgn="base" hangingPunct="1">
              <a:spcBef>
                <a:spcPct val="0"/>
              </a:spcBef>
              <a:spcAft>
                <a:spcPct val="0"/>
              </a:spcAft>
              <a:defRPr sz="3000" b="1">
                <a:solidFill>
                  <a:srgbClr val="002C6C"/>
                </a:solidFill>
                <a:latin typeface="Arial" charset="0"/>
              </a:defRPr>
            </a:lvl8pPr>
            <a:lvl9pPr marL="1828800" algn="l" rtl="0" eaLnBrk="1" fontAlgn="base" hangingPunct="1">
              <a:spcBef>
                <a:spcPct val="0"/>
              </a:spcBef>
              <a:spcAft>
                <a:spcPct val="0"/>
              </a:spcAft>
              <a:defRPr sz="3000" b="1">
                <a:solidFill>
                  <a:srgbClr val="002C6C"/>
                </a:solidFill>
                <a:latin typeface="Arial" charset="0"/>
              </a:defRPr>
            </a:lvl9pPr>
          </a:lstStyle>
          <a:p>
            <a:pPr>
              <a:defRPr/>
            </a:pPr>
            <a:r>
              <a:rPr lang="en-US" altLang="ja-JP" kern="0" dirty="0">
                <a:ea typeface="ＭＳ Ｐゴシック" pitchFamily="50" charset="-128"/>
              </a:rPr>
              <a:t>Market trends in Japan</a:t>
            </a:r>
            <a:endParaRPr lang="en-US" altLang="ja-JP" kern="0" dirty="0" smtClean="0">
              <a:ea typeface="ＭＳ Ｐゴシック" pitchFamily="50" charset="-128"/>
            </a:endParaRPr>
          </a:p>
        </p:txBody>
      </p:sp>
    </p:spTree>
    <p:extLst>
      <p:ext uri="{BB962C8B-B14F-4D97-AF65-F5344CB8AC3E}">
        <p14:creationId xmlns:p14="http://schemas.microsoft.com/office/powerpoint/2010/main" val="370750493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番号プレースホルダ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400">
                <a:solidFill>
                  <a:srgbClr val="002C6C"/>
                </a:solidFill>
                <a:latin typeface="Arial" panose="020B0604020202020204" pitchFamily="34" charset="0"/>
              </a:defRPr>
            </a:lvl1pPr>
            <a:lvl2pPr marL="742950" indent="-285750" eaLnBrk="0" hangingPunct="0">
              <a:spcBef>
                <a:spcPct val="20000"/>
              </a:spcBef>
              <a:buClr>
                <a:srgbClr val="F26334"/>
              </a:buClr>
              <a:buChar char="•"/>
              <a:defRPr>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buChar char="–"/>
              <a:defRPr>
                <a:solidFill>
                  <a:srgbClr val="002C6C"/>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fld id="{C0E06E2A-6710-4C90-BE6D-10EE39D4501A}" type="slidenum">
              <a:rPr lang="en-GB" altLang="ja-JP" sz="900"/>
              <a:pPr eaLnBrk="1" hangingPunct="1">
                <a:spcBef>
                  <a:spcPct val="0"/>
                </a:spcBef>
              </a:pPr>
              <a:t>51</a:t>
            </a:fld>
            <a:endParaRPr lang="en-GB" altLang="ja-JP" sz="900"/>
          </a:p>
        </p:txBody>
      </p:sp>
      <p:pic>
        <p:nvPicPr>
          <p:cNvPr id="26627" name="Picture 2" descr="http://blog-imgs-59.fc2.com/p/c/g/pcgn/panasonic1hjytjyth.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6500" y="4830763"/>
            <a:ext cx="2225675"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4" descr="http://livedoor.blogimg.jp/ouensitemasu/imgs/1/5/154664cc.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9700" y="1887538"/>
            <a:ext cx="1800225" cy="186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6" descr="http://www.gotokyo.org/jp/tourists/info/profit/images/pasumo_suica.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4875" y="4175125"/>
            <a:ext cx="2382838"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8" descr="http://getnews.jp/img/archives/2013/12/chaochao10.jp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19863" y="1535113"/>
            <a:ext cx="216217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10" descr="http://i.gzn.jp/img/2013/11/13/nexus5-1week-review/008.jpg">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00113" y="1498600"/>
            <a:ext cx="2681287"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Picture 12" descr="http://k-tai.impress.co.jp/img/ktw/docs/430/621/mcdo01_s.jpg">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18313" y="4146550"/>
            <a:ext cx="2160587"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3" name="テキスト ボックス 1"/>
          <p:cNvSpPr txBox="1">
            <a:spLocks noChangeArrowheads="1"/>
          </p:cNvSpPr>
          <p:nvPr/>
        </p:nvSpPr>
        <p:spPr bwMode="auto">
          <a:xfrm>
            <a:off x="811213" y="1150938"/>
            <a:ext cx="1441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a:solidFill>
                  <a:srgbClr val="002C6C"/>
                </a:solidFill>
                <a:latin typeface="Arial" panose="020B0604020202020204" pitchFamily="34" charset="0"/>
              </a:defRPr>
            </a:lvl1pPr>
            <a:lvl2pPr marL="742950" indent="-285750" eaLnBrk="0" hangingPunct="0">
              <a:spcBef>
                <a:spcPct val="20000"/>
              </a:spcBef>
              <a:buClr>
                <a:srgbClr val="F26334"/>
              </a:buClr>
              <a:buChar char="•"/>
              <a:defRPr>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buChar char="–"/>
              <a:defRPr>
                <a:solidFill>
                  <a:srgbClr val="002C6C"/>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ja-JP" sz="1800">
                <a:solidFill>
                  <a:schemeClr val="tx1"/>
                </a:solidFill>
              </a:rPr>
              <a:t>Smartphone</a:t>
            </a:r>
            <a:endParaRPr lang="ja-JP" altLang="en-US" sz="1800">
              <a:solidFill>
                <a:schemeClr val="tx1"/>
              </a:solidFill>
            </a:endParaRPr>
          </a:p>
        </p:txBody>
      </p:sp>
      <p:sp>
        <p:nvSpPr>
          <p:cNvPr id="26634" name="テキスト ボックス 9"/>
          <p:cNvSpPr txBox="1">
            <a:spLocks noChangeArrowheads="1"/>
          </p:cNvSpPr>
          <p:nvPr/>
        </p:nvSpPr>
        <p:spPr bwMode="auto">
          <a:xfrm>
            <a:off x="3910013" y="1268413"/>
            <a:ext cx="21018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400">
                <a:solidFill>
                  <a:srgbClr val="002C6C"/>
                </a:solidFill>
                <a:latin typeface="Arial" panose="020B0604020202020204" pitchFamily="34" charset="0"/>
              </a:defRPr>
            </a:lvl1pPr>
            <a:lvl2pPr marL="742950" indent="-285750" eaLnBrk="0" hangingPunct="0">
              <a:spcBef>
                <a:spcPct val="20000"/>
              </a:spcBef>
              <a:buClr>
                <a:srgbClr val="F26334"/>
              </a:buClr>
              <a:buChar char="•"/>
              <a:defRPr>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buChar char="–"/>
              <a:defRPr>
                <a:solidFill>
                  <a:srgbClr val="002C6C"/>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ja-JP" sz="1800">
                <a:solidFill>
                  <a:schemeClr val="tx1"/>
                </a:solidFill>
              </a:rPr>
              <a:t>Entrance gate</a:t>
            </a:r>
          </a:p>
          <a:p>
            <a:pPr eaLnBrk="1" hangingPunct="1">
              <a:spcBef>
                <a:spcPct val="0"/>
              </a:spcBef>
            </a:pPr>
            <a:r>
              <a:rPr lang="en-US" altLang="ja-JP" sz="1800">
                <a:solidFill>
                  <a:schemeClr val="tx1"/>
                </a:solidFill>
              </a:rPr>
              <a:t>   at a train station.</a:t>
            </a:r>
            <a:endParaRPr lang="ja-JP" altLang="en-US" sz="1800">
              <a:solidFill>
                <a:schemeClr val="tx1"/>
              </a:solidFill>
            </a:endParaRPr>
          </a:p>
        </p:txBody>
      </p:sp>
      <p:sp>
        <p:nvSpPr>
          <p:cNvPr id="26635" name="テキスト ボックス 10"/>
          <p:cNvSpPr txBox="1">
            <a:spLocks noChangeArrowheads="1"/>
          </p:cNvSpPr>
          <p:nvPr/>
        </p:nvSpPr>
        <p:spPr bwMode="auto">
          <a:xfrm>
            <a:off x="6361113" y="808038"/>
            <a:ext cx="24288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a:solidFill>
                  <a:srgbClr val="002C6C"/>
                </a:solidFill>
                <a:latin typeface="Arial" panose="020B0604020202020204" pitchFamily="34" charset="0"/>
              </a:defRPr>
            </a:lvl1pPr>
            <a:lvl2pPr marL="742950" indent="-285750" eaLnBrk="0" hangingPunct="0">
              <a:spcBef>
                <a:spcPct val="20000"/>
              </a:spcBef>
              <a:buClr>
                <a:srgbClr val="F26334"/>
              </a:buClr>
              <a:buChar char="•"/>
              <a:defRPr>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buChar char="–"/>
              <a:defRPr>
                <a:solidFill>
                  <a:srgbClr val="002C6C"/>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ja-JP" sz="1800">
                <a:solidFill>
                  <a:schemeClr val="tx1"/>
                </a:solidFill>
              </a:rPr>
              <a:t>Reward and coupon</a:t>
            </a:r>
          </a:p>
          <a:p>
            <a:pPr eaLnBrk="1" hangingPunct="1">
              <a:spcBef>
                <a:spcPct val="0"/>
              </a:spcBef>
            </a:pPr>
            <a:r>
              <a:rPr lang="en-US" altLang="ja-JP" sz="1800">
                <a:solidFill>
                  <a:schemeClr val="tx1"/>
                </a:solidFill>
              </a:rPr>
              <a:t>terminal at restaurant.</a:t>
            </a:r>
            <a:endParaRPr lang="ja-JP" altLang="en-US" sz="1800">
              <a:solidFill>
                <a:schemeClr val="tx1"/>
              </a:solidFill>
            </a:endParaRPr>
          </a:p>
        </p:txBody>
      </p:sp>
      <p:sp>
        <p:nvSpPr>
          <p:cNvPr id="26636" name="テキスト ボックス 11"/>
          <p:cNvSpPr txBox="1">
            <a:spLocks noChangeArrowheads="1"/>
          </p:cNvSpPr>
          <p:nvPr/>
        </p:nvSpPr>
        <p:spPr bwMode="auto">
          <a:xfrm>
            <a:off x="4106863" y="4402138"/>
            <a:ext cx="2108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a:solidFill>
                  <a:srgbClr val="002C6C"/>
                </a:solidFill>
                <a:latin typeface="Arial" panose="020B0604020202020204" pitchFamily="34" charset="0"/>
              </a:defRPr>
            </a:lvl1pPr>
            <a:lvl2pPr marL="742950" indent="-285750" eaLnBrk="0" hangingPunct="0">
              <a:spcBef>
                <a:spcPct val="20000"/>
              </a:spcBef>
              <a:buClr>
                <a:srgbClr val="F26334"/>
              </a:buClr>
              <a:buChar char="•"/>
              <a:defRPr>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buChar char="–"/>
              <a:defRPr>
                <a:solidFill>
                  <a:srgbClr val="002C6C"/>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ja-JP" sz="1800">
                <a:solidFill>
                  <a:schemeClr val="tx1"/>
                </a:solidFill>
              </a:rPr>
              <a:t>Payment terminal.</a:t>
            </a:r>
            <a:endParaRPr lang="ja-JP" altLang="en-US" sz="1800">
              <a:solidFill>
                <a:schemeClr val="tx1"/>
              </a:solidFill>
            </a:endParaRPr>
          </a:p>
        </p:txBody>
      </p:sp>
      <p:sp>
        <p:nvSpPr>
          <p:cNvPr id="26637" name="テキスト ボックス 12"/>
          <p:cNvSpPr txBox="1">
            <a:spLocks noChangeArrowheads="1"/>
          </p:cNvSpPr>
          <p:nvPr/>
        </p:nvSpPr>
        <p:spPr bwMode="auto">
          <a:xfrm>
            <a:off x="6516688" y="3800475"/>
            <a:ext cx="1749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a:solidFill>
                  <a:srgbClr val="002C6C"/>
                </a:solidFill>
                <a:latin typeface="Arial" panose="020B0604020202020204" pitchFamily="34" charset="0"/>
              </a:defRPr>
            </a:lvl1pPr>
            <a:lvl2pPr marL="742950" indent="-285750" eaLnBrk="0" hangingPunct="0">
              <a:spcBef>
                <a:spcPct val="20000"/>
              </a:spcBef>
              <a:buClr>
                <a:srgbClr val="F26334"/>
              </a:buClr>
              <a:buChar char="•"/>
              <a:defRPr>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buChar char="–"/>
              <a:defRPr>
                <a:solidFill>
                  <a:srgbClr val="002C6C"/>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ja-JP" sz="1800">
                <a:solidFill>
                  <a:schemeClr val="tx1"/>
                </a:solidFill>
              </a:rPr>
              <a:t>Mobile coupon.</a:t>
            </a:r>
            <a:endParaRPr lang="ja-JP" altLang="en-US" sz="1800">
              <a:solidFill>
                <a:schemeClr val="tx1"/>
              </a:solidFill>
            </a:endParaRPr>
          </a:p>
        </p:txBody>
      </p:sp>
      <p:sp>
        <p:nvSpPr>
          <p:cNvPr id="26638" name="テキスト ボックス 13"/>
          <p:cNvSpPr txBox="1">
            <a:spLocks noChangeArrowheads="1"/>
          </p:cNvSpPr>
          <p:nvPr/>
        </p:nvSpPr>
        <p:spPr bwMode="auto">
          <a:xfrm>
            <a:off x="811213" y="3833813"/>
            <a:ext cx="3098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a:solidFill>
                  <a:srgbClr val="002C6C"/>
                </a:solidFill>
                <a:latin typeface="Arial" panose="020B0604020202020204" pitchFamily="34" charset="0"/>
              </a:defRPr>
            </a:lvl1pPr>
            <a:lvl2pPr marL="742950" indent="-285750" eaLnBrk="0" hangingPunct="0">
              <a:spcBef>
                <a:spcPct val="20000"/>
              </a:spcBef>
              <a:buClr>
                <a:srgbClr val="F26334"/>
              </a:buClr>
              <a:buChar char="•"/>
              <a:defRPr>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buChar char="–"/>
              <a:defRPr>
                <a:solidFill>
                  <a:srgbClr val="002C6C"/>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ja-JP" sz="1800">
                <a:solidFill>
                  <a:schemeClr val="tx1"/>
                </a:solidFill>
              </a:rPr>
              <a:t>Ticket with electronic wallet. </a:t>
            </a:r>
            <a:endParaRPr lang="ja-JP" altLang="en-US" sz="1800">
              <a:solidFill>
                <a:schemeClr val="tx1"/>
              </a:solidFill>
            </a:endParaRPr>
          </a:p>
        </p:txBody>
      </p:sp>
      <p:sp>
        <p:nvSpPr>
          <p:cNvPr id="26639" name="テキスト ボックス 1"/>
          <p:cNvSpPr txBox="1">
            <a:spLocks noChangeArrowheads="1"/>
          </p:cNvSpPr>
          <p:nvPr/>
        </p:nvSpPr>
        <p:spPr bwMode="auto">
          <a:xfrm>
            <a:off x="890588" y="3059113"/>
            <a:ext cx="2690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400">
                <a:solidFill>
                  <a:srgbClr val="002C6C"/>
                </a:solidFill>
                <a:latin typeface="Arial" panose="020B0604020202020204" pitchFamily="34" charset="0"/>
              </a:defRPr>
            </a:lvl1pPr>
            <a:lvl2pPr marL="742950" indent="-285750" eaLnBrk="0" hangingPunct="0">
              <a:spcBef>
                <a:spcPct val="20000"/>
              </a:spcBef>
              <a:buClr>
                <a:srgbClr val="F26334"/>
              </a:buClr>
              <a:buChar char="•"/>
              <a:defRPr>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buChar char="–"/>
              <a:defRPr>
                <a:solidFill>
                  <a:srgbClr val="002C6C"/>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ja-JP" sz="1200">
                <a:solidFill>
                  <a:schemeClr val="tx1"/>
                </a:solidFill>
              </a:rPr>
              <a:t>Many kinds of smartphone are used. </a:t>
            </a:r>
            <a:r>
              <a:rPr lang="en-US" altLang="ja-JP" sz="1800">
                <a:solidFill>
                  <a:schemeClr val="tx1"/>
                </a:solidFill>
              </a:rPr>
              <a:t> </a:t>
            </a:r>
            <a:endParaRPr lang="ja-JP" altLang="en-US" sz="1800">
              <a:solidFill>
                <a:schemeClr val="tx1"/>
              </a:solidFill>
            </a:endParaRPr>
          </a:p>
        </p:txBody>
      </p:sp>
      <p:sp>
        <p:nvSpPr>
          <p:cNvPr id="26640" name="テキスト ボックス 16"/>
          <p:cNvSpPr txBox="1">
            <a:spLocks noChangeArrowheads="1"/>
          </p:cNvSpPr>
          <p:nvPr/>
        </p:nvSpPr>
        <p:spPr bwMode="auto">
          <a:xfrm>
            <a:off x="712788" y="6511925"/>
            <a:ext cx="56483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400">
                <a:solidFill>
                  <a:srgbClr val="002C6C"/>
                </a:solidFill>
                <a:latin typeface="Arial" panose="020B0604020202020204" pitchFamily="34" charset="0"/>
              </a:defRPr>
            </a:lvl1pPr>
            <a:lvl2pPr marL="742950" indent="-285750" eaLnBrk="0" hangingPunct="0">
              <a:spcBef>
                <a:spcPct val="20000"/>
              </a:spcBef>
              <a:buClr>
                <a:srgbClr val="F26334"/>
              </a:buClr>
              <a:buChar char="•"/>
              <a:defRPr>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buChar char="–"/>
              <a:defRPr>
                <a:solidFill>
                  <a:srgbClr val="002C6C"/>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ja-JP" sz="1200">
                <a:solidFill>
                  <a:schemeClr val="tx1"/>
                </a:solidFill>
              </a:rPr>
              <a:t>The terminal can accept payment by credit card, mobile phone and smartphone. </a:t>
            </a:r>
            <a:endParaRPr lang="ja-JP" altLang="en-US" sz="1800">
              <a:solidFill>
                <a:schemeClr val="tx1"/>
              </a:solidFill>
            </a:endParaRPr>
          </a:p>
        </p:txBody>
      </p:sp>
      <p:sp>
        <p:nvSpPr>
          <p:cNvPr id="26641" name="テキスト ボックス 17"/>
          <p:cNvSpPr txBox="1">
            <a:spLocks noChangeArrowheads="1"/>
          </p:cNvSpPr>
          <p:nvPr/>
        </p:nvSpPr>
        <p:spPr bwMode="auto">
          <a:xfrm>
            <a:off x="179388" y="5784850"/>
            <a:ext cx="3354387"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400">
                <a:solidFill>
                  <a:srgbClr val="002C6C"/>
                </a:solidFill>
                <a:latin typeface="Arial" panose="020B0604020202020204" pitchFamily="34" charset="0"/>
              </a:defRPr>
            </a:lvl1pPr>
            <a:lvl2pPr marL="742950" indent="-285750" eaLnBrk="0" hangingPunct="0">
              <a:spcBef>
                <a:spcPct val="20000"/>
              </a:spcBef>
              <a:buClr>
                <a:srgbClr val="F26334"/>
              </a:buClr>
              <a:buChar char="•"/>
              <a:defRPr>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buChar char="–"/>
              <a:defRPr>
                <a:solidFill>
                  <a:srgbClr val="002C6C"/>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ja-JP" sz="1200">
                <a:solidFill>
                  <a:schemeClr val="tx1"/>
                </a:solidFill>
              </a:rPr>
              <a:t>.The card can be used for ticket and payment at retail stores.    </a:t>
            </a:r>
            <a:r>
              <a:rPr lang="en-US" altLang="ja-JP" sz="1800">
                <a:solidFill>
                  <a:schemeClr val="tx1"/>
                </a:solidFill>
              </a:rPr>
              <a:t> </a:t>
            </a:r>
            <a:endParaRPr lang="ja-JP" altLang="en-US" sz="1800">
              <a:solidFill>
                <a:schemeClr val="tx1"/>
              </a:solidFill>
            </a:endParaRPr>
          </a:p>
        </p:txBody>
      </p:sp>
      <p:sp>
        <p:nvSpPr>
          <p:cNvPr id="26642" name="テキスト ボックス 1"/>
          <p:cNvSpPr txBox="1">
            <a:spLocks noChangeArrowheads="1"/>
          </p:cNvSpPr>
          <p:nvPr/>
        </p:nvSpPr>
        <p:spPr bwMode="auto">
          <a:xfrm>
            <a:off x="6453188" y="3068638"/>
            <a:ext cx="26908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400">
                <a:solidFill>
                  <a:srgbClr val="002C6C"/>
                </a:solidFill>
                <a:latin typeface="Arial" panose="020B0604020202020204" pitchFamily="34" charset="0"/>
              </a:defRPr>
            </a:lvl1pPr>
            <a:lvl2pPr marL="742950" indent="-285750" eaLnBrk="0" hangingPunct="0">
              <a:spcBef>
                <a:spcPct val="20000"/>
              </a:spcBef>
              <a:buClr>
                <a:srgbClr val="F26334"/>
              </a:buClr>
              <a:buChar char="•"/>
              <a:defRPr>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buChar char="–"/>
              <a:defRPr>
                <a:solidFill>
                  <a:srgbClr val="002C6C"/>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ja-JP" sz="1200">
                <a:solidFill>
                  <a:schemeClr val="tx1"/>
                </a:solidFill>
              </a:rPr>
              <a:t>Consumer touches the terminal with mobile phone, they can get electronic coupon or rewards.   </a:t>
            </a:r>
            <a:r>
              <a:rPr lang="en-US" altLang="ja-JP" sz="1800">
                <a:solidFill>
                  <a:schemeClr val="tx1"/>
                </a:solidFill>
              </a:rPr>
              <a:t> </a:t>
            </a:r>
            <a:endParaRPr lang="ja-JP" altLang="en-US" sz="1800">
              <a:solidFill>
                <a:schemeClr val="tx1"/>
              </a:solidFill>
            </a:endParaRPr>
          </a:p>
        </p:txBody>
      </p:sp>
      <p:sp>
        <p:nvSpPr>
          <p:cNvPr id="26643" name="テキスト ボックス 1"/>
          <p:cNvSpPr txBox="1">
            <a:spLocks noChangeArrowheads="1"/>
          </p:cNvSpPr>
          <p:nvPr/>
        </p:nvSpPr>
        <p:spPr bwMode="auto">
          <a:xfrm>
            <a:off x="6421438" y="5875338"/>
            <a:ext cx="26892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400">
                <a:solidFill>
                  <a:srgbClr val="002C6C"/>
                </a:solidFill>
                <a:latin typeface="Arial" panose="020B0604020202020204" pitchFamily="34" charset="0"/>
              </a:defRPr>
            </a:lvl1pPr>
            <a:lvl2pPr marL="742950" indent="-285750" eaLnBrk="0" hangingPunct="0">
              <a:spcBef>
                <a:spcPct val="20000"/>
              </a:spcBef>
              <a:buClr>
                <a:srgbClr val="F26334"/>
              </a:buClr>
              <a:buChar char="•"/>
              <a:defRPr>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buChar char="–"/>
              <a:defRPr>
                <a:solidFill>
                  <a:srgbClr val="002C6C"/>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ja-JP" sz="1200">
                <a:solidFill>
                  <a:schemeClr val="tx1"/>
                </a:solidFill>
              </a:rPr>
              <a:t>Consumer download application to their own phone in advance, and they can get electronic coupon.</a:t>
            </a:r>
            <a:endParaRPr lang="ja-JP" altLang="en-US" sz="1800">
              <a:solidFill>
                <a:schemeClr val="tx1"/>
              </a:solidFill>
            </a:endParaRPr>
          </a:p>
        </p:txBody>
      </p:sp>
      <p:sp>
        <p:nvSpPr>
          <p:cNvPr id="26644" name="テキスト ボックス 17"/>
          <p:cNvSpPr txBox="1">
            <a:spLocks noChangeArrowheads="1"/>
          </p:cNvSpPr>
          <p:nvPr/>
        </p:nvSpPr>
        <p:spPr bwMode="auto">
          <a:xfrm>
            <a:off x="3746500" y="3776663"/>
            <a:ext cx="2986088"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400">
                <a:solidFill>
                  <a:srgbClr val="002C6C"/>
                </a:solidFill>
                <a:latin typeface="Arial" panose="020B0604020202020204" pitchFamily="34" charset="0"/>
              </a:defRPr>
            </a:lvl1pPr>
            <a:lvl2pPr marL="742950" indent="-285750" eaLnBrk="0" hangingPunct="0">
              <a:spcBef>
                <a:spcPct val="20000"/>
              </a:spcBef>
              <a:buClr>
                <a:srgbClr val="F26334"/>
              </a:buClr>
              <a:buChar char="•"/>
              <a:defRPr>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buChar char="–"/>
              <a:defRPr>
                <a:solidFill>
                  <a:srgbClr val="002C6C"/>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ja-JP" sz="1200">
                <a:solidFill>
                  <a:schemeClr val="tx1"/>
                </a:solidFill>
              </a:rPr>
              <a:t>Smartphone with application or IC</a:t>
            </a:r>
          </a:p>
          <a:p>
            <a:pPr eaLnBrk="1" hangingPunct="1">
              <a:spcBef>
                <a:spcPct val="0"/>
              </a:spcBef>
            </a:pPr>
            <a:r>
              <a:rPr lang="en-US" altLang="ja-JP" sz="1200">
                <a:solidFill>
                  <a:schemeClr val="tx1"/>
                </a:solidFill>
              </a:rPr>
              <a:t>Card  ticket allows you to enter entrance gates at a station.      </a:t>
            </a:r>
            <a:r>
              <a:rPr lang="en-US" altLang="ja-JP" sz="1800">
                <a:solidFill>
                  <a:schemeClr val="tx1"/>
                </a:solidFill>
              </a:rPr>
              <a:t> </a:t>
            </a:r>
            <a:endParaRPr lang="ja-JP" altLang="en-US" sz="1800">
              <a:solidFill>
                <a:schemeClr val="tx1"/>
              </a:solidFill>
            </a:endParaRPr>
          </a:p>
        </p:txBody>
      </p:sp>
      <p:sp>
        <p:nvSpPr>
          <p:cNvPr id="23" name="タイトル 1"/>
          <p:cNvSpPr txBox="1">
            <a:spLocks/>
          </p:cNvSpPr>
          <p:nvPr/>
        </p:nvSpPr>
        <p:spPr>
          <a:xfrm>
            <a:off x="1544638" y="476250"/>
            <a:ext cx="6877050" cy="762000"/>
          </a:xfrm>
          <a:prstGeom prst="rect">
            <a:avLst/>
          </a:prstGeom>
        </p:spPr>
        <p:txBody>
          <a:bodyPr/>
          <a:lstStyle>
            <a:lvl1pPr algn="l" rtl="0" eaLnBrk="0" fontAlgn="base" hangingPunct="0">
              <a:spcBef>
                <a:spcPct val="0"/>
              </a:spcBef>
              <a:spcAft>
                <a:spcPct val="0"/>
              </a:spcAft>
              <a:defRPr sz="3000" b="1">
                <a:solidFill>
                  <a:srgbClr val="002C6C"/>
                </a:solidFill>
                <a:latin typeface="+mj-lt"/>
                <a:ea typeface="+mj-ea"/>
                <a:cs typeface="+mj-cs"/>
              </a:defRPr>
            </a:lvl1pPr>
            <a:lvl2pPr algn="l" rtl="0" eaLnBrk="0" fontAlgn="base" hangingPunct="0">
              <a:spcBef>
                <a:spcPct val="0"/>
              </a:spcBef>
              <a:spcAft>
                <a:spcPct val="0"/>
              </a:spcAft>
              <a:defRPr sz="3000" b="1">
                <a:solidFill>
                  <a:srgbClr val="002C6C"/>
                </a:solidFill>
                <a:latin typeface="Arial" charset="0"/>
              </a:defRPr>
            </a:lvl2pPr>
            <a:lvl3pPr algn="l" rtl="0" eaLnBrk="0" fontAlgn="base" hangingPunct="0">
              <a:spcBef>
                <a:spcPct val="0"/>
              </a:spcBef>
              <a:spcAft>
                <a:spcPct val="0"/>
              </a:spcAft>
              <a:defRPr sz="3000" b="1">
                <a:solidFill>
                  <a:srgbClr val="002C6C"/>
                </a:solidFill>
                <a:latin typeface="Arial" charset="0"/>
              </a:defRPr>
            </a:lvl3pPr>
            <a:lvl4pPr algn="l" rtl="0" eaLnBrk="0" fontAlgn="base" hangingPunct="0">
              <a:spcBef>
                <a:spcPct val="0"/>
              </a:spcBef>
              <a:spcAft>
                <a:spcPct val="0"/>
              </a:spcAft>
              <a:defRPr sz="3000" b="1">
                <a:solidFill>
                  <a:srgbClr val="002C6C"/>
                </a:solidFill>
                <a:latin typeface="Arial" charset="0"/>
              </a:defRPr>
            </a:lvl4pPr>
            <a:lvl5pPr algn="l" rtl="0" eaLnBrk="0" fontAlgn="base" hangingPunct="0">
              <a:spcBef>
                <a:spcPct val="0"/>
              </a:spcBef>
              <a:spcAft>
                <a:spcPct val="0"/>
              </a:spcAft>
              <a:defRPr sz="3000" b="1">
                <a:solidFill>
                  <a:srgbClr val="002C6C"/>
                </a:solidFill>
                <a:latin typeface="Arial" charset="0"/>
              </a:defRPr>
            </a:lvl5pPr>
            <a:lvl6pPr marL="457200" algn="l" rtl="0" eaLnBrk="1" fontAlgn="base" hangingPunct="1">
              <a:spcBef>
                <a:spcPct val="0"/>
              </a:spcBef>
              <a:spcAft>
                <a:spcPct val="0"/>
              </a:spcAft>
              <a:defRPr sz="3000" b="1">
                <a:solidFill>
                  <a:srgbClr val="002C6C"/>
                </a:solidFill>
                <a:latin typeface="Arial" charset="0"/>
              </a:defRPr>
            </a:lvl6pPr>
            <a:lvl7pPr marL="914400" algn="l" rtl="0" eaLnBrk="1" fontAlgn="base" hangingPunct="1">
              <a:spcBef>
                <a:spcPct val="0"/>
              </a:spcBef>
              <a:spcAft>
                <a:spcPct val="0"/>
              </a:spcAft>
              <a:defRPr sz="3000" b="1">
                <a:solidFill>
                  <a:srgbClr val="002C6C"/>
                </a:solidFill>
                <a:latin typeface="Arial" charset="0"/>
              </a:defRPr>
            </a:lvl7pPr>
            <a:lvl8pPr marL="1371600" algn="l" rtl="0" eaLnBrk="1" fontAlgn="base" hangingPunct="1">
              <a:spcBef>
                <a:spcPct val="0"/>
              </a:spcBef>
              <a:spcAft>
                <a:spcPct val="0"/>
              </a:spcAft>
              <a:defRPr sz="3000" b="1">
                <a:solidFill>
                  <a:srgbClr val="002C6C"/>
                </a:solidFill>
                <a:latin typeface="Arial" charset="0"/>
              </a:defRPr>
            </a:lvl8pPr>
            <a:lvl9pPr marL="1828800" algn="l" rtl="0" eaLnBrk="1" fontAlgn="base" hangingPunct="1">
              <a:spcBef>
                <a:spcPct val="0"/>
              </a:spcBef>
              <a:spcAft>
                <a:spcPct val="0"/>
              </a:spcAft>
              <a:defRPr sz="3000" b="1">
                <a:solidFill>
                  <a:srgbClr val="002C6C"/>
                </a:solidFill>
                <a:latin typeface="Arial" charset="0"/>
              </a:defRPr>
            </a:lvl9pPr>
          </a:lstStyle>
          <a:p>
            <a:pPr>
              <a:defRPr/>
            </a:pPr>
            <a:r>
              <a:rPr lang="en-US" altLang="ja-JP" kern="0" dirty="0">
                <a:ea typeface="ＭＳ Ｐゴシック" pitchFamily="50" charset="-128"/>
              </a:rPr>
              <a:t>Market trends in Japan</a:t>
            </a:r>
            <a:endParaRPr lang="en-US" altLang="ja-JP" kern="0" dirty="0" smtClean="0">
              <a:ea typeface="ＭＳ Ｐゴシック" pitchFamily="50" charset="-128"/>
            </a:endParaRPr>
          </a:p>
        </p:txBody>
      </p:sp>
    </p:spTree>
    <p:extLst>
      <p:ext uri="{BB962C8B-B14F-4D97-AF65-F5344CB8AC3E}">
        <p14:creationId xmlns:p14="http://schemas.microsoft.com/office/powerpoint/2010/main" val="345381286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スライド番号プレースホルダ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400">
                <a:solidFill>
                  <a:srgbClr val="002C6C"/>
                </a:solidFill>
                <a:latin typeface="Arial" panose="020B0604020202020204" pitchFamily="34" charset="0"/>
              </a:defRPr>
            </a:lvl1pPr>
            <a:lvl2pPr marL="742950" indent="-285750" eaLnBrk="0" hangingPunct="0">
              <a:spcBef>
                <a:spcPct val="20000"/>
              </a:spcBef>
              <a:buClr>
                <a:srgbClr val="F26334"/>
              </a:buClr>
              <a:buChar char="•"/>
              <a:defRPr>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buChar char="–"/>
              <a:defRPr>
                <a:solidFill>
                  <a:srgbClr val="002C6C"/>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fld id="{1513425F-905F-4C7B-9DE5-21E11AE96259}" type="slidenum">
              <a:rPr lang="en-GB" altLang="ja-JP" sz="900"/>
              <a:pPr eaLnBrk="1" hangingPunct="1">
                <a:spcBef>
                  <a:spcPct val="0"/>
                </a:spcBef>
              </a:pPr>
              <a:t>52</a:t>
            </a:fld>
            <a:endParaRPr lang="en-GB" altLang="ja-JP" sz="900"/>
          </a:p>
        </p:txBody>
      </p:sp>
      <p:pic>
        <p:nvPicPr>
          <p:cNvPr id="27651" name="Picture 4" descr="image:【レポート】イオン、オムニチャネルを実現する戦略店を幕張にオープン">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788" y="2781300"/>
            <a:ext cx="20701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14" descr="http://www.happycom.co.jp/wp-content/uploads/2013/12/Aeonmall_D.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988" y="5040313"/>
            <a:ext cx="2109787"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AutoShape 20" descr="data:image/jpeg;base64,/9j/4AAQSkZJRgABAQAAAQABAAD/2wCEAAkGBxQSEhUUEhQVFBQUGBUVFBQVFxYUFRQUFBQWFhUVFxQYHCggGBwlHBQUITEhJSkrLi4uFx8zODMsNygtLisBCgoKDg0OGhAQGywlHCQsLiwsLCwsLCw0LCwsLCwsKywsLCwsLCwsLCwtLCwsLCwsLCwsLCwsLCwsLCwsLCwrLP/AABEIALcBFAMBIgACEQEDEQH/xAAbAAABBQEBAAAAAAAAAAAAAAACAAEDBAUGB//EAEkQAAEDAQQFCAYGCAUEAwAAAAEAAgMRBBIhMQUGQVGRIjJhcYGhsdETQlJyksEUU2KCovAHFRYjQ7LC0iQzY+LxNHOj4VSDk//EABoBAQEAAwEBAAAAAAAAAAAAAAABAgMEBQb/xAAnEQEBAAICAgIBAwUBAAAAAAAAAQIRAyESMQRBUTJhkSJxgbHBE//aAAwDAQACEQMRAD8A8/okjomovpXlhST0SogaiSeiVEDJIqJqIGSRUSUNhSRJURdhSRUSQ2ZJPROAgTUbUICNoUUYKdCpAFiIXNQEKeSgxOHWqMtuYNterzUvJjj7rKY2+kwamIVCTSR9UAdeKrSTudmT4Bc+XzMJ67bZwZX21HyNGZAUDra3ZU9yzqJXlzZfNzvqabJwYz2tutx2ADvULpnHMlQGVS2WzSy4RRvf7jXO7wKLny5uTL3W2YYz1CCV4Bblk1ItkmbBGPtuAPwjFbdi/Rptln7I2/Ny1bZOGMoTCWpoAvV7JqJY2ZsdIftuJHAUW1ZNEwx/5cUbepo8VNwePWHRU8vNjeR0NPitqHUi1PyaG19twHcF6m0I2Zp5DzuP9HMlOVKwHoBPekvSSElluo8ZSoiolRfQvMDRNRSXU1EAJIqJUVApIqJUQCkiolRAKSJKiAUkVEqKBk6SrzW5jdtTuGKxyymM3aslvpZASLg0VJAHTgsibSbjzQGjiVUe4uNXEnrXHyfNxn6e3Rj8e322JdJsGVXHoy4qpLpR5yo3qxPEqgXBJricguTP5PJk348WESPcXGriSenFCaBXrBoG0TnkRuI35DicF02jv0dk4zSAfZZieOXiue/u2f2cQZQp7JZJpTSKN7z9lpPevVtH6oWWLKO+d8nK7su5bscYaKNAA3AADgFNweV2DUO1yYvuxD7bqn4W1XR2D9HcTaelle87mAMHfU+C7VJTyppl2LVqyxYsgZX2nC+7i6q1WimAwG4YKq/ScQNPSNcfZZ+8d8LKlD9NceZDK7pcGxD8ZDu5Y9i6kqrWzu+qj678p4ckd5QmwvPPnkPQwMjbxAvfiTQvFVJNJwtNDKyvshwc74RUoRoeH1mXzvkc6T+clXIYmtFGtDRuAA8EFNukgeZHM/8A+ssHGS6ETZ5iRSFrffkx+FjT4q6nCorFlp+sgHR6KR3f6UeCSvplsR44E6ScL6B5ZqJwEVEmtQC5AQpnMQXUAUSoiolRAACeiKiVEA0SoioqNp0k1uDeUe4dqxz5McJvKsscbldRbOGaoz6SaMG8o8Bx2rPnmc/nGvRkB2KK8F5/L823rB1YfHk/UlntL35nDcMAq5ICljs735Cg3nALY0Vqs+XEAke0eSzjmexcduWXeVb5qdRghxPNFVesWh5pjRrSegCvGmXavQtF6pRR0v8ALO4clvmV0MELWi61oaNwAA4BYWyL24XReoBwMzqdHOPdgO9dXYNXLPCBdjDiNrse7LuV6W2RsNHOF72RynfCKnuQ/SZDzIj70hEY4CruICxuVXS4Ak5wAqSAN5NBxKqCzyu58t3oiaB2Fz7x4UTs0bGDUtvn2pCZD2F5NOxYqf8AWcZwYTIf9NrpB2uaLo7SibNK7mxBnTI8V+Fl7xCthOEFT6NI7nTFvRExrRxfePCiQ0XFXlNLz/qOdJ3OJA7AridA0bA3AAAbgABwCNMiQHFt7ELsyiiTOzKX0hJBIJKBJ0kkE9EydJbUeO0Tp6JL6F5RJwknCBVTFEnooqMhDRSFqFVA0UdomawVcfM9Sa2WoRipz2Bc9NOXmrjX85Bc3P8AInH1PbfxcNz7vpZtNsdJhzW7ht6yqryAiY1zsGDrJyC0bPYBUYXnbNuPQF5eVy5LuuySYzUZ0Nmc/ZdGwlbeitAmQ8htd7nc0LodF6vYXpuu5X+Y/JbUdoFAIWXgMiORGM/Wpj90FY2yel9qujdXY2UL/wB47p5o6m7e1az7UxhAJx2MaC53YxtT3KAWdzue809mOrB2u5x4jqVizwtZgxoaDiaCleveeta7d+2QRNI7msDB7Uhx6wxp8SEQsV7/ADHvf0A+jbwZQkdDiVBpXS8dna0yV5XNDRUmmeZA2qbSVs9HA+UbGXm9Z5veQpqtk48rq69rVnhawUY1rRjg0AeCf6Sy/cvNv0rcqL1N9Fi6nW6SaJ7pXXnXyAcBQXWmgA61z0tpcy0C2fw3TPjHuNAb3tr8KymHenRj8XeeWNvr/f07HTGlRZxHVt4yPDAK0pXMrTpiuX12PJs5H1ox7F1Jz4rGzqVqzwk48b99ud1Vtj5JbXfcXXXgNBJIaL0go0bMgujC5TU//qLZ/wBz+uRdWFc/bL5U1n1+J/oQTpk9Fi5zp0zU6A40n5p480n5/ncn0gQnCQSCggc43qV2hWBkqsvO7R8laH54BSKnCZJuSS2sXkNE9E9EqL6J5JUTAokQCAUkV1KigaijncGguOQUqztMvwa3eans/wCVr5c/DC5NnHj5ZSMa0SF7i4/8BKyWUvNcm79/V0KWOC+abBi75DtWlG3ENAqTQABeRJcr5ZPQ9dQdkspcQ1g8hvJO5dLouytZ/lAPdtldgwdDdp7M96WjtFBsdX0JJxaObgAcfaz24dC1WLHLLfUWQLLJWheb53HmA9DMu01PSg0lpeKz09ITU5NaKupvpuXNzaQktDngzNggBwOTntcTdpTFxNMla0VJBNO/0rS97y5sd4VaI2CgAO/AlY+P5dU4Nfq/ho27WFjBC9lHRyOIcdrQKVw2EVCntch+mWYA8ktlPQeTgVyztHVtBs45vpX3egmMEV4NV3QNpc60wRvHKhErMdou4cMRwV8Z9OqcOEkuPvVv+LP+LWusBe+BozIkp2XT8k8Vp9NY7NFmZJGRO92N14ngGq7psf4qx+87+lZ2r1hLba9hrcgL3gbKyANb+Ejgk/SceWP/AJY7+t2f4tS6HtfobJa3DAtkeG9bgGt7yOCzSLRLZWxNs9IoxfvkEEkVJcLxGdTgAc1q2LQczmljgGMdaTK+pxMba0FOk+C7A4rG5avTHk+RMe8dW73/ABHn9vt/pLFZiTjFLcd91pu/hots65se8NhikkJdTGgzNK0F4rTs+r9nYLojDhevUfyuVQgGhwyJWnFE1oo1oaNzQAO5S5S/TXyfIwymvH7t9/lxUNltsc9oNnjoJJHct4aBQPcQRePTuK6DQFjtTHOdaZQ+oAawEkNNak5ADsWynUuVrXn8jLKauv4OE6ZOsGg7c+HinKYZ8E5QGzNPJn+dyZmY/OxPJmr9IFOEI27ticKCtaOdwVsfnvVW0jHsVlv571FqZmSSBr0ls8ojymiVEdEqL6N44KJ0VE9FAKVEVEqIGAVa12a8rVEEzSQaGhph1rTz4XPjsjbxZTHOWsmKK7UbST5eC2tD2SgLzmaU6lnWaMuIBzOB6N/zXSltCRuLRwAXmZdTTund2vN5g6z4NVbSkpbE67zn0Y33n0aPGvYrDeaOt3g1VpWl88bfVjDpXbrxF1g/nPYtLfx6325ywRy+meI4Wve261rnjCJrcG4ZA0Az3KbQNthgD3zFxlZVrWkE8nMhm6prVaVs0C+aZ5MhZG8tqGk1ddaBiMt+a2BouK+JLgvDad420yr0q3KOnLnln99b+mTYtHyekgkc03nvlll3MDmgNaT1AcStUaHH0oWgGlGkObTnOILa16vBaI/PFG1a/KtOXNlajfZGOcx7mguZW4T6pOZ7lPGOO1M1EFi1jCIIQUQQEiQp0BJApJ1A6cJBOgaiJMiQO0Yo5Nn52oW5hFLsV+kAE6YJ1FV7TmrDMuweA81Badnapo8h1eSgJJKiSo8xolRSUSovpNvGBRKiOiVE2AolRHRRzztYKuIHieobVLdEmz0SosyfTIHMaT0uwHBUJdKyH1qD7I+ZqtGXysMf3b8fj51u2BnLed1e8racOUfeHyXOaMcS6PE7z0n0ZNTxXTPHK+98153Jd3bsxmoteq3rd/SjiG3aaV7BggHNb1u+SkjWltTNUjUDUYCwBhG1C0fntRtQO1GAhCMKKIJ0wRAIHRBMESgScJAJwEDp0yKiBJ0JcN44p743hATcwpJdn53KJpUjzVX6QATovR9I4hO5gFKuaK4CppippVa07FJCcB1eactDqbQaEEZEEVBCNraKBBJJOqjzaiV1HdSovotvHBdSuqSiVE2IyFz2krI+8Dzi7I7MOnYF0tFBJZb72tArmTsww2rm+TjvHe+o6Pj5ay1plaK1dfNjsGZODRXdtJ6l1Nj1Ys8YF8XscS43W+PiVo2OzG7QmgBpdZyRTrz7wrLLO0EG6K1OJxO31jivLyy/DvkcXHGBOLvNvGnVdct0tq4+8T3lUbJYy55eRRoJxOAJI79q1LuJ6z4rZaxEwfOnarDAoWBTMWqs0rQjAUbHjfXqx8FIH9B7hn2rESN/PFE1Ri9hl3nyRtYa57sgPnVBIEQUccW8k4nad+4YIXBjWVN0cnM03bymhN6Ru8eKf0g3HgRt6VStGmrO0Gs0Q6LwJ4BUrRrfZBlIXYjmsfsPSAmhuFx9k7MyPkSieXDdmN529i5S06+wZNZK7EbGtGB61TtH6Qq4Ng+J/TuATxo7eQECteA8yUT2YHlO27h4Bec2jX6dwoI4m9jj4uVObXS2Pw9KG9DWM+YJV8aPVREOni7zSjiFByRwXkn67tr/AOLMfdqP5QmEVtfstLuv0nzTxHrwoK5DHqQvtTBnIwdbmjxK8lZoC2O/gyHrIHiVPFqpaz/Cp1vZ/cnj+49O/WsAzmi//RnmoJdPWcYelYSdgII+LIcVwMWp1qqOSwffHyVtuptp/wBP4j/anjB2Uum4Cf8AqI2j7JvO4kU7lWGlbOYxWRpeKYmpdUPBzIwyyXO/sdP7UY7Xf2qx+yM3ts4nyV1B0sWmIA1oMrMGtGe4U+SvwTNe0OYQ5pyIyOxceNU5drmcT5Lp9DWQxQsYSCW1xGWLiR4rHKQXUkklirz2iVEdE9F9Bt4yOiV1SUSATYCisWFvKr2eKhorNkYb1MBh1nMhc/yL/RY38E/r21I5Qxhc40AJJ6gSuO01pqSc0AIZXBo2+8dp6F0ptLGCsjw0VB5Tg0Y9G1YumdPw3WtY69RwLrowoMaVNF52OPbutZVihe5wbg3nVJJwujEYda62zwkMjFRkBXE1x6etcVHp0sdea0Hnc44croCl/XlrloGVwy9Gz50Kyyxm+iWu2bDhjXDspnuQSWuFnOfG3rcK5cVxo0NbZucJMfrH0HAn5K1Z9SZTz5I29V53ksNT8q35dabM3+IXe61x7yAFQl13jAoyJ5pTnFra0puruSg1IjHPle7qAaO+q0INU7M31C73nOPcCp0rCn15lPNijb1lzvJUn602x55L6V2MYPIld3BoeBnNhjHTcBPEq2AG5Ub1UCm4PNqW+X/5Brsq5o4GgTx6q2t+LmU6Xvb8iV6K61MGb28VG7SMY9avUD5J5DiotR5zznxN6i5x8ArsWoftTfCzzK6N2l2DY49g81E/TYGTeJA+SnkrMh1HgHOfI7taPAK5HqhZW/wyfee8/NNJp/cGjrJKgfrA77PYD81PI0049A2ZuUEfa0O8VdgsjG81jG9TWjwC5d+nZPaPYGhdZqY/0sZL+UakcrHBJdiRgoiquc1oBs85YwuLS0PAc5xpUkUxPQsj6Y87RwWNyNO59KN44hL6Qz228QuG9M/f4IXPcfWPFPI07v6ZH7beKc2+La8d/kvPmsNcSfiJ7VII03TTu3aVh+sb3+SE6ag+tb3+S5eyaBmkyZdG9/JHDPuW5ZNVmDGRxd0N5I45nuTYut01AcBJU7g15J7A1aETqior2gtPA4oLNZWRijGNb1DHtOZUwTYVElxVp0eHSykyTV9LJgJZAAL5oAAcBSiZXSbRXUrqtDRloPqxDrkJ8GIv1TNkXwtJyHKcfkvWvyOOfbgnBnfpTup7RdiFZXBv2a+WJR6Usc0DWuD2ucXBrWtjINaE1FXHduVCz6uueb07zU4kA1cetxWGXPjZuVnjw2e1S16wtGEbK9LsBlTBo/8ASrNNsn5oe0H2f3YzrzjicyulbDZrPsY0jaeU/wCZUVp1jjbk1zj1XR349y58uW1vx45GLZ9TpHYySNb1Ve7iaLUs+qEDecXvPSbo4BVZ9Z3nmhreLj5dyz59NSuzlcPd5P8AKtNyyrZqOth0TZ48RFG3pIBPFyldb4m4X29Qx7guS1eszbTaGseSQQ4k1xwG8qTWPR7rLIWH7rhheacisaron6bjGV53UKeJUD9PjYzi6ngFxhtLsOlTMcTtWKumk0+/YGjsJ8SqsmmpD69OoAfJZLWIwxTsdhq5o76XE8ukkDqkNdfdQUAzZWhC57SIfDI6N3OaaHGvaOhdf+j4fune8fALB12H+Ld7rPBWkY4tTtmCYyuwx/NChY1StZWn52FY+NXZsd5TXFM1lcAmp+Tgnim0VxMWo2PBIFRiQM96TiK0wrXf3rLxNoy1d1qB/ln3j8lxE9GuLSRUEjNdVqrbPRUbsddcTuvAeCyk0iLX1n+Ib/2x/M5c81q7DWaxCZ98PvBjWg3QHHEnd2rMbZImXC5j3Xq1vOu5DZQLC6VjtjrgMTuGK0bNoGZ/qXRvebvdn3Lp3RxRN5JDDSoAddKltUjY2XjV2VBeONe1Ta6ZVk1XaMZHF3Q3kjjme5a9lsEcXMY1p37fiOKqaKtLJXOaWCoqRWjsKjeFHaLewSAMiDqXhgAK03ABBrF42kcQmMzfaHEKjNpBgjvXaVqA2gBqM+xBZNMXgBcPNrga5Dbhgg0fSt3hIygf8HyWUNM4k3DsGfX0LTvX471M2g06xVXSOR0hZ3meYtlcwX8GhjTnGwnMVzKSsaYq2d9Bzrjv/GwfJOtk9MK2bzPrT2AeSz5bNZzN6V0shcKUbXAUBaKClfWKsyh4aT9HBAFaX21PQMEAibSno4ukG7gduawbZbj3KpaxaRjiDSA5zquAqTTIVxXKaT0pMRiaA0N0YChAIyNTgVu65sfdY03PXoGVJyaBUbNiztbLFSKBzR/Ca19QRRzKDbng5vBbcZ01W9uaNpK7HXzRdyOOdowcA1/vAcl3aB3Lj4tHvqytMXhu3MOHmvTNbD6SxSMIAoGY1rQggg0olmjceTmZRmZXItHAmPlHlk7sADTtTR2JtGn2r+0+qKilAsvE22/0dyXra2g9R572j5rrP0mRVEJpjVw7CBhxWBqtYhFLfbgWh+RPKaHtFCdmC3Nb7XEDFy2VFwmhDnYOiNTTHK93rC49rK4R0BqMNl77tQ2vFXY7ORXoDXdjrtP5gqkltbQZk+jLPvelv+CUmmOdRubWtxPs3f7VfE21I7Pi0V5wB418kwYLpO2rRxB8lkHTb6ggNF0UGZ+fSoHaWkpS8ADQ5DZ/ypoesajQgw9ZO0+GS5rTY/xDPdi7Vydl09a2C7FNK0bmEjwUT22mQ1ImecMSHnAZYppXSWdvLHWUoHtDhVwHWR7JXON0PaXfwZD1tI8VK3Vu1H+C7tLR81NDehtcYcKyMGebhuQvtMV0kzR4DIOLicNlAslmqVqPqNHW4fJTN1LtJzMY+8T/AEqdA22mytZUzEvDhQNY4YUO2m+ilfpaxNuENe40F6rTzq9JUbNRptssY+I/IKVmob9s7R1MJ/qCmoy2x7TpRhc40cSTUbFo6N1qZFS9G51AAaODcB2FXo9RPanPYz/cpm6ix7Zn9jWjzV3EUJddeU5zISA4AUMlaUdUYhmKrz64vcG/u24EmpcTWtFtN1Gi2yyfhHyUg1Jg9qQnpI+QCmou3Pza5TEk3Isa5hzsxT2kEuuVpc1rP3dG5ck1x63LpxqZZ/t/EVM3VKzewficfmnRtx0WttpY+81zWnoaKZUOCgl1ltJNfSUNScGtFK7sF3f7LWb6sd58SpG6uWYU/dR4b2tNfzgE6NvP59Y7U8C9M40w9XLgo2aetAqBM8VFMHEYbsF6KdX4NkbB0hjOnoTt0HGMqDqYzyTpNvMXaUl+tf8AGfNSfrWUgAzPpTIvdThVenDRLRt/C3yVuOBoAAAqBnQCv5xVlLXkTrU44lxPTWqS9hupK+SbXav9r8IWTpC3NjJ9LI4DEZVbUHc0JJKYdlczpfT0LiLjnOp9mnrNO2m4qLTetbJoRE2NwILTeJGwDCg6kkluYaYQ0oQQbo5LzJiSakkGnctHSGuU8zHRlsTWupWgdXADIl3RuTpJVkYQtjhdpQXa0w3mpSje80AOVadFc0ySmxowWGd+NCetw81ch0HK7A3WdtfBJJY3Ki7Dqqw8+Rx90AeNVdi1Ys4za53W4/KiZJYeVWLkOhLOMoWdor4q7FY4xkxg6mgfJJJSqsxiiMJJKB6oHygZlMkghOkYxm7ud5KCXT0Dc5Pwv8kkkVGNYbOcnk/dd8wnOsEOy9w/9pkljaaM7WKLc/gPNRHWWMeq/u80kk2ugnWln1buI8lCda2/V/i/2pJJs0D9rR9X+I/2oDredkbeJ8kkk2aA7XB2xjPxH5oDrdJ7MfB39ySSbNIzrbL7Mfwn+5CdbZtzPh/3JJJtNA/aqc7W/CPNSftBaPab8LUyS2YTcu2OXSJ2ss/tD4W+SSSS17Z6j//Z"/>
          <p:cNvSpPr>
            <a:spLocks noChangeAspect="1" noChangeArrowheads="1"/>
          </p:cNvSpPr>
          <p:nvPr/>
        </p:nvSpPr>
        <p:spPr bwMode="auto">
          <a:xfrm>
            <a:off x="0"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400">
                <a:solidFill>
                  <a:srgbClr val="002C6C"/>
                </a:solidFill>
                <a:latin typeface="Arial" panose="020B0604020202020204" pitchFamily="34" charset="0"/>
              </a:defRPr>
            </a:lvl1pPr>
            <a:lvl2pPr marL="742950" indent="-285750" eaLnBrk="0" hangingPunct="0">
              <a:spcBef>
                <a:spcPct val="20000"/>
              </a:spcBef>
              <a:buClr>
                <a:srgbClr val="F26334"/>
              </a:buClr>
              <a:buChar char="•"/>
              <a:defRPr>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buChar char="–"/>
              <a:defRPr>
                <a:solidFill>
                  <a:srgbClr val="002C6C"/>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endParaRPr lang="ja-JP" altLang="en-US" sz="1800">
              <a:solidFill>
                <a:schemeClr val="tx1"/>
              </a:solidFill>
            </a:endParaRPr>
          </a:p>
        </p:txBody>
      </p:sp>
      <p:pic>
        <p:nvPicPr>
          <p:cNvPr id="27654" name="Picture 24" descr="http://livedoor.blogimg.jp/nobutyannnobu/imgs/a/0/a09e31c3.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650" y="1874838"/>
            <a:ext cx="3382963"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テキスト ボックス 9"/>
          <p:cNvSpPr txBox="1">
            <a:spLocks noChangeArrowheads="1"/>
          </p:cNvSpPr>
          <p:nvPr/>
        </p:nvSpPr>
        <p:spPr bwMode="auto">
          <a:xfrm>
            <a:off x="657225" y="1200150"/>
            <a:ext cx="78660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a:solidFill>
                  <a:srgbClr val="002C6C"/>
                </a:solidFill>
                <a:latin typeface="Arial" panose="020B0604020202020204" pitchFamily="34" charset="0"/>
              </a:defRPr>
            </a:lvl1pPr>
            <a:lvl2pPr marL="742950" indent="-285750" eaLnBrk="0" hangingPunct="0">
              <a:spcBef>
                <a:spcPct val="20000"/>
              </a:spcBef>
              <a:buClr>
                <a:srgbClr val="F26334"/>
              </a:buClr>
              <a:buChar char="•"/>
              <a:defRPr>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buChar char="–"/>
              <a:defRPr>
                <a:solidFill>
                  <a:srgbClr val="002C6C"/>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ja-JP" sz="1800">
                <a:solidFill>
                  <a:schemeClr val="tx1"/>
                </a:solidFill>
              </a:rPr>
              <a:t>AEON opened a new shopping center last December in Chiba pref., Japan. </a:t>
            </a:r>
          </a:p>
          <a:p>
            <a:pPr eaLnBrk="1" hangingPunct="1">
              <a:spcBef>
                <a:spcPct val="0"/>
              </a:spcBef>
            </a:pPr>
            <a:r>
              <a:rPr lang="en-US" altLang="ja-JP" sz="1800">
                <a:solidFill>
                  <a:schemeClr val="tx1"/>
                </a:solidFill>
              </a:rPr>
              <a:t>Designed  for  “Omni channel” experience.    </a:t>
            </a:r>
            <a:endParaRPr lang="ja-JP" altLang="en-US" sz="1800">
              <a:solidFill>
                <a:schemeClr val="tx1"/>
              </a:solidFill>
            </a:endParaRPr>
          </a:p>
        </p:txBody>
      </p:sp>
      <p:sp>
        <p:nvSpPr>
          <p:cNvPr id="27656" name="正方形/長方形 1"/>
          <p:cNvSpPr>
            <a:spLocks noChangeArrowheads="1"/>
          </p:cNvSpPr>
          <p:nvPr/>
        </p:nvSpPr>
        <p:spPr bwMode="auto">
          <a:xfrm>
            <a:off x="4138613" y="1912938"/>
            <a:ext cx="26733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a:solidFill>
                  <a:srgbClr val="002C6C"/>
                </a:solidFill>
                <a:latin typeface="Arial" panose="020B0604020202020204" pitchFamily="34" charset="0"/>
              </a:defRPr>
            </a:lvl1pPr>
            <a:lvl2pPr marL="742950" indent="-285750" eaLnBrk="0" hangingPunct="0">
              <a:spcBef>
                <a:spcPct val="20000"/>
              </a:spcBef>
              <a:buClr>
                <a:srgbClr val="F26334"/>
              </a:buClr>
              <a:buChar char="•"/>
              <a:defRPr>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buChar char="–"/>
              <a:defRPr>
                <a:solidFill>
                  <a:srgbClr val="002C6C"/>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ja-JP" sz="1200">
                <a:solidFill>
                  <a:schemeClr val="tx1"/>
                </a:solidFill>
              </a:rPr>
              <a:t>Appearance of new shopping center.</a:t>
            </a:r>
            <a:endParaRPr lang="ja-JP" altLang="en-US" sz="1200">
              <a:solidFill>
                <a:schemeClr val="tx1"/>
              </a:solidFill>
            </a:endParaRPr>
          </a:p>
        </p:txBody>
      </p:sp>
      <p:sp>
        <p:nvSpPr>
          <p:cNvPr id="27657" name="正方形/長方形 12"/>
          <p:cNvSpPr>
            <a:spLocks noChangeArrowheads="1"/>
          </p:cNvSpPr>
          <p:nvPr/>
        </p:nvSpPr>
        <p:spPr bwMode="auto">
          <a:xfrm>
            <a:off x="4929188" y="2301875"/>
            <a:ext cx="37639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a:solidFill>
                  <a:srgbClr val="002C6C"/>
                </a:solidFill>
                <a:latin typeface="Arial" panose="020B0604020202020204" pitchFamily="34" charset="0"/>
              </a:defRPr>
            </a:lvl1pPr>
            <a:lvl2pPr marL="742950" indent="-285750" eaLnBrk="0" hangingPunct="0">
              <a:spcBef>
                <a:spcPct val="20000"/>
              </a:spcBef>
              <a:buClr>
                <a:srgbClr val="F26334"/>
              </a:buClr>
              <a:buChar char="•"/>
              <a:defRPr>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buChar char="–"/>
              <a:defRPr>
                <a:solidFill>
                  <a:srgbClr val="002C6C"/>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ja-JP" sz="1200">
                <a:solidFill>
                  <a:schemeClr val="tx1"/>
                </a:solidFill>
              </a:rPr>
              <a:t>The automatic vending machine with Digital Signage.</a:t>
            </a:r>
          </a:p>
          <a:p>
            <a:pPr eaLnBrk="1" hangingPunct="1">
              <a:spcBef>
                <a:spcPct val="0"/>
              </a:spcBef>
            </a:pPr>
            <a:r>
              <a:rPr lang="en-US" altLang="ja-JP" sz="1200">
                <a:solidFill>
                  <a:schemeClr val="tx1"/>
                </a:solidFill>
              </a:rPr>
              <a:t>Consumer can pay by electronic money and cash. </a:t>
            </a:r>
            <a:endParaRPr lang="ja-JP" altLang="en-US" sz="1200">
              <a:solidFill>
                <a:schemeClr val="tx1"/>
              </a:solidFill>
            </a:endParaRPr>
          </a:p>
        </p:txBody>
      </p:sp>
      <p:sp>
        <p:nvSpPr>
          <p:cNvPr id="27658" name="正方形/長方形 13"/>
          <p:cNvSpPr>
            <a:spLocks noChangeArrowheads="1"/>
          </p:cNvSpPr>
          <p:nvPr/>
        </p:nvSpPr>
        <p:spPr bwMode="auto">
          <a:xfrm>
            <a:off x="657225" y="4600575"/>
            <a:ext cx="42735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a:solidFill>
                  <a:srgbClr val="002C6C"/>
                </a:solidFill>
                <a:latin typeface="Arial" panose="020B0604020202020204" pitchFamily="34" charset="0"/>
              </a:defRPr>
            </a:lvl1pPr>
            <a:lvl2pPr marL="742950" indent="-285750" eaLnBrk="0" hangingPunct="0">
              <a:spcBef>
                <a:spcPct val="20000"/>
              </a:spcBef>
              <a:buClr>
                <a:srgbClr val="F26334"/>
              </a:buClr>
              <a:buChar char="•"/>
              <a:defRPr>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buChar char="–"/>
              <a:defRPr>
                <a:solidFill>
                  <a:srgbClr val="002C6C"/>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ja-JP" sz="1200">
                <a:solidFill>
                  <a:schemeClr val="tx1"/>
                </a:solidFill>
              </a:rPr>
              <a:t>In store tablet to access product and service information.   </a:t>
            </a:r>
            <a:endParaRPr lang="ja-JP" altLang="en-US" sz="1200">
              <a:solidFill>
                <a:schemeClr val="tx1"/>
              </a:solidFill>
            </a:endParaRPr>
          </a:p>
        </p:txBody>
      </p:sp>
      <p:sp>
        <p:nvSpPr>
          <p:cNvPr id="12" name="タイトル 1"/>
          <p:cNvSpPr txBox="1">
            <a:spLocks/>
          </p:cNvSpPr>
          <p:nvPr/>
        </p:nvSpPr>
        <p:spPr>
          <a:xfrm>
            <a:off x="1544638" y="476250"/>
            <a:ext cx="6877050" cy="762000"/>
          </a:xfrm>
          <a:prstGeom prst="rect">
            <a:avLst/>
          </a:prstGeom>
        </p:spPr>
        <p:txBody>
          <a:bodyPr/>
          <a:lstStyle>
            <a:lvl1pPr algn="l" rtl="0" eaLnBrk="0" fontAlgn="base" hangingPunct="0">
              <a:spcBef>
                <a:spcPct val="0"/>
              </a:spcBef>
              <a:spcAft>
                <a:spcPct val="0"/>
              </a:spcAft>
              <a:defRPr sz="3000" b="1">
                <a:solidFill>
                  <a:srgbClr val="002C6C"/>
                </a:solidFill>
                <a:latin typeface="+mj-lt"/>
                <a:ea typeface="+mj-ea"/>
                <a:cs typeface="+mj-cs"/>
              </a:defRPr>
            </a:lvl1pPr>
            <a:lvl2pPr algn="l" rtl="0" eaLnBrk="0" fontAlgn="base" hangingPunct="0">
              <a:spcBef>
                <a:spcPct val="0"/>
              </a:spcBef>
              <a:spcAft>
                <a:spcPct val="0"/>
              </a:spcAft>
              <a:defRPr sz="3000" b="1">
                <a:solidFill>
                  <a:srgbClr val="002C6C"/>
                </a:solidFill>
                <a:latin typeface="Arial" charset="0"/>
              </a:defRPr>
            </a:lvl2pPr>
            <a:lvl3pPr algn="l" rtl="0" eaLnBrk="0" fontAlgn="base" hangingPunct="0">
              <a:spcBef>
                <a:spcPct val="0"/>
              </a:spcBef>
              <a:spcAft>
                <a:spcPct val="0"/>
              </a:spcAft>
              <a:defRPr sz="3000" b="1">
                <a:solidFill>
                  <a:srgbClr val="002C6C"/>
                </a:solidFill>
                <a:latin typeface="Arial" charset="0"/>
              </a:defRPr>
            </a:lvl3pPr>
            <a:lvl4pPr algn="l" rtl="0" eaLnBrk="0" fontAlgn="base" hangingPunct="0">
              <a:spcBef>
                <a:spcPct val="0"/>
              </a:spcBef>
              <a:spcAft>
                <a:spcPct val="0"/>
              </a:spcAft>
              <a:defRPr sz="3000" b="1">
                <a:solidFill>
                  <a:srgbClr val="002C6C"/>
                </a:solidFill>
                <a:latin typeface="Arial" charset="0"/>
              </a:defRPr>
            </a:lvl4pPr>
            <a:lvl5pPr algn="l" rtl="0" eaLnBrk="0" fontAlgn="base" hangingPunct="0">
              <a:spcBef>
                <a:spcPct val="0"/>
              </a:spcBef>
              <a:spcAft>
                <a:spcPct val="0"/>
              </a:spcAft>
              <a:defRPr sz="3000" b="1">
                <a:solidFill>
                  <a:srgbClr val="002C6C"/>
                </a:solidFill>
                <a:latin typeface="Arial" charset="0"/>
              </a:defRPr>
            </a:lvl5pPr>
            <a:lvl6pPr marL="457200" algn="l" rtl="0" eaLnBrk="1" fontAlgn="base" hangingPunct="1">
              <a:spcBef>
                <a:spcPct val="0"/>
              </a:spcBef>
              <a:spcAft>
                <a:spcPct val="0"/>
              </a:spcAft>
              <a:defRPr sz="3000" b="1">
                <a:solidFill>
                  <a:srgbClr val="002C6C"/>
                </a:solidFill>
                <a:latin typeface="Arial" charset="0"/>
              </a:defRPr>
            </a:lvl6pPr>
            <a:lvl7pPr marL="914400" algn="l" rtl="0" eaLnBrk="1" fontAlgn="base" hangingPunct="1">
              <a:spcBef>
                <a:spcPct val="0"/>
              </a:spcBef>
              <a:spcAft>
                <a:spcPct val="0"/>
              </a:spcAft>
              <a:defRPr sz="3000" b="1">
                <a:solidFill>
                  <a:srgbClr val="002C6C"/>
                </a:solidFill>
                <a:latin typeface="Arial" charset="0"/>
              </a:defRPr>
            </a:lvl7pPr>
            <a:lvl8pPr marL="1371600" algn="l" rtl="0" eaLnBrk="1" fontAlgn="base" hangingPunct="1">
              <a:spcBef>
                <a:spcPct val="0"/>
              </a:spcBef>
              <a:spcAft>
                <a:spcPct val="0"/>
              </a:spcAft>
              <a:defRPr sz="3000" b="1">
                <a:solidFill>
                  <a:srgbClr val="002C6C"/>
                </a:solidFill>
                <a:latin typeface="Arial" charset="0"/>
              </a:defRPr>
            </a:lvl8pPr>
            <a:lvl9pPr marL="1828800" algn="l" rtl="0" eaLnBrk="1" fontAlgn="base" hangingPunct="1">
              <a:spcBef>
                <a:spcPct val="0"/>
              </a:spcBef>
              <a:spcAft>
                <a:spcPct val="0"/>
              </a:spcAft>
              <a:defRPr sz="3000" b="1">
                <a:solidFill>
                  <a:srgbClr val="002C6C"/>
                </a:solidFill>
                <a:latin typeface="Arial" charset="0"/>
              </a:defRPr>
            </a:lvl9pPr>
          </a:lstStyle>
          <a:p>
            <a:pPr>
              <a:defRPr/>
            </a:pPr>
            <a:r>
              <a:rPr lang="en-US" altLang="ja-JP" kern="0" dirty="0">
                <a:ea typeface="ＭＳ Ｐゴシック" pitchFamily="50" charset="-128"/>
              </a:rPr>
              <a:t>Market trends in Japan</a:t>
            </a:r>
            <a:endParaRPr lang="en-US" altLang="ja-JP" kern="0" dirty="0" smtClean="0">
              <a:ea typeface="ＭＳ Ｐゴシック" pitchFamily="50" charset="-128"/>
            </a:endParaRPr>
          </a:p>
        </p:txBody>
      </p:sp>
    </p:spTree>
    <p:extLst>
      <p:ext uri="{BB962C8B-B14F-4D97-AF65-F5344CB8AC3E}">
        <p14:creationId xmlns:p14="http://schemas.microsoft.com/office/powerpoint/2010/main" val="335213804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番号プレースホルダ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400">
                <a:solidFill>
                  <a:srgbClr val="002C6C"/>
                </a:solidFill>
                <a:latin typeface="Arial" panose="020B0604020202020204" pitchFamily="34" charset="0"/>
              </a:defRPr>
            </a:lvl1pPr>
            <a:lvl2pPr marL="742950" indent="-285750" eaLnBrk="0" hangingPunct="0">
              <a:spcBef>
                <a:spcPct val="20000"/>
              </a:spcBef>
              <a:buClr>
                <a:srgbClr val="F26334"/>
              </a:buClr>
              <a:buChar char="•"/>
              <a:defRPr>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buChar char="–"/>
              <a:defRPr>
                <a:solidFill>
                  <a:srgbClr val="002C6C"/>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fld id="{CF7272FF-91F3-4AFC-B748-9976228B9B9D}" type="slidenum">
              <a:rPr lang="en-GB" altLang="ja-JP" sz="900"/>
              <a:pPr eaLnBrk="1" hangingPunct="1">
                <a:spcBef>
                  <a:spcPct val="0"/>
                </a:spcBef>
              </a:pPr>
              <a:t>53</a:t>
            </a:fld>
            <a:endParaRPr lang="en-GB" altLang="ja-JP" sz="900"/>
          </a:p>
        </p:txBody>
      </p:sp>
      <p:pic>
        <p:nvPicPr>
          <p:cNvPr id="28675" name="Picture 2" descr="http://www.gs1jp.org/2013/barcodes_identification/image/1-7-1-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2079625"/>
            <a:ext cx="249555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4" descr="http://www.gs1jp.org/2013/solutions/image/4-3-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058988"/>
            <a:ext cx="2603500" cy="241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6" descr="http://www.gs1jp.org/2013/solutions/image/4-3-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0338" y="4508500"/>
            <a:ext cx="3400425"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テキスト ボックス 1"/>
          <p:cNvSpPr txBox="1">
            <a:spLocks noChangeArrowheads="1"/>
          </p:cNvSpPr>
          <p:nvPr/>
        </p:nvSpPr>
        <p:spPr bwMode="auto">
          <a:xfrm>
            <a:off x="1485900" y="1035050"/>
            <a:ext cx="70199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a:solidFill>
                  <a:srgbClr val="002C6C"/>
                </a:solidFill>
                <a:latin typeface="Arial" panose="020B0604020202020204" pitchFamily="34" charset="0"/>
              </a:defRPr>
            </a:lvl1pPr>
            <a:lvl2pPr marL="742950" indent="-285750" eaLnBrk="0" hangingPunct="0">
              <a:spcBef>
                <a:spcPct val="20000"/>
              </a:spcBef>
              <a:buClr>
                <a:srgbClr val="F26334"/>
              </a:buClr>
              <a:buChar char="•"/>
              <a:defRPr>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buChar char="–"/>
              <a:defRPr>
                <a:solidFill>
                  <a:srgbClr val="002C6C"/>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ja-JP" sz="1800">
                <a:solidFill>
                  <a:schemeClr val="tx1"/>
                </a:solidFill>
              </a:rPr>
              <a:t>There are many kinds of business cases by using mobile devices.</a:t>
            </a:r>
          </a:p>
          <a:p>
            <a:pPr eaLnBrk="1" hangingPunct="1">
              <a:spcBef>
                <a:spcPct val="0"/>
              </a:spcBef>
            </a:pPr>
            <a:r>
              <a:rPr lang="en-US" altLang="ja-JP" sz="1800">
                <a:solidFill>
                  <a:schemeClr val="tx1"/>
                </a:solidFill>
              </a:rPr>
              <a:t>QR code is one key feature to expand  mobile market in Japan.   </a:t>
            </a:r>
            <a:endParaRPr lang="ja-JP" altLang="en-US" sz="1800">
              <a:solidFill>
                <a:schemeClr val="tx1"/>
              </a:solidFill>
            </a:endParaRPr>
          </a:p>
        </p:txBody>
      </p:sp>
      <p:sp>
        <p:nvSpPr>
          <p:cNvPr id="28679" name="テキスト ボックス 8"/>
          <p:cNvSpPr txBox="1">
            <a:spLocks noChangeArrowheads="1"/>
          </p:cNvSpPr>
          <p:nvPr/>
        </p:nvSpPr>
        <p:spPr bwMode="auto">
          <a:xfrm>
            <a:off x="2339975" y="4438650"/>
            <a:ext cx="4052888"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a:solidFill>
                  <a:srgbClr val="002C6C"/>
                </a:solidFill>
                <a:latin typeface="Arial" panose="020B0604020202020204" pitchFamily="34" charset="0"/>
              </a:defRPr>
            </a:lvl1pPr>
            <a:lvl2pPr marL="742950" indent="-285750" eaLnBrk="0" hangingPunct="0">
              <a:spcBef>
                <a:spcPct val="20000"/>
              </a:spcBef>
              <a:buClr>
                <a:srgbClr val="F26334"/>
              </a:buClr>
              <a:buChar char="•"/>
              <a:defRPr>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buChar char="–"/>
              <a:defRPr>
                <a:solidFill>
                  <a:srgbClr val="002C6C"/>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ja-JP" sz="1400">
                <a:solidFill>
                  <a:schemeClr val="tx1"/>
                </a:solidFill>
              </a:rPr>
              <a:t>Product safety information by using QR Code.  </a:t>
            </a:r>
            <a:endParaRPr lang="ja-JP" altLang="en-US" sz="1400">
              <a:solidFill>
                <a:schemeClr val="tx1"/>
              </a:solidFill>
            </a:endParaRPr>
          </a:p>
        </p:txBody>
      </p:sp>
      <p:sp>
        <p:nvSpPr>
          <p:cNvPr id="10" name="タイトル 1"/>
          <p:cNvSpPr txBox="1">
            <a:spLocks/>
          </p:cNvSpPr>
          <p:nvPr/>
        </p:nvSpPr>
        <p:spPr>
          <a:xfrm>
            <a:off x="1522413" y="457200"/>
            <a:ext cx="6877050" cy="762000"/>
          </a:xfrm>
          <a:prstGeom prst="rect">
            <a:avLst/>
          </a:prstGeom>
        </p:spPr>
        <p:txBody>
          <a:bodyPr/>
          <a:lstStyle>
            <a:lvl1pPr eaLnBrk="0" hangingPunct="0">
              <a:spcBef>
                <a:spcPct val="20000"/>
              </a:spcBef>
              <a:defRPr sz="2400">
                <a:solidFill>
                  <a:srgbClr val="002C6C"/>
                </a:solidFill>
                <a:latin typeface="Arial" panose="020B0604020202020204" pitchFamily="34" charset="0"/>
              </a:defRPr>
            </a:lvl1pPr>
            <a:lvl2pPr marL="742950" indent="-285750" eaLnBrk="0" hangingPunct="0">
              <a:spcBef>
                <a:spcPct val="20000"/>
              </a:spcBef>
              <a:buClr>
                <a:srgbClr val="F26334"/>
              </a:buClr>
              <a:buChar char="•"/>
              <a:defRPr>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buChar char="–"/>
              <a:defRPr>
                <a:solidFill>
                  <a:srgbClr val="002C6C"/>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pPr>
            <a:r>
              <a:rPr lang="en-US" altLang="ja-JP" sz="3000" b="1"/>
              <a:t>Business Cases</a:t>
            </a:r>
            <a:br>
              <a:rPr lang="en-US" altLang="ja-JP" sz="3000" b="1"/>
            </a:br>
            <a:endParaRPr lang="ja-JP" altLang="en-US" sz="3000" b="1"/>
          </a:p>
        </p:txBody>
      </p:sp>
      <p:sp>
        <p:nvSpPr>
          <p:cNvPr id="28681" name="テキスト ボックス 2"/>
          <p:cNvSpPr txBox="1">
            <a:spLocks noChangeArrowheads="1"/>
          </p:cNvSpPr>
          <p:nvPr/>
        </p:nvSpPr>
        <p:spPr bwMode="auto">
          <a:xfrm>
            <a:off x="5580063" y="2144713"/>
            <a:ext cx="3455987"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400">
                <a:solidFill>
                  <a:srgbClr val="002C6C"/>
                </a:solidFill>
                <a:latin typeface="Arial" panose="020B0604020202020204" pitchFamily="34" charset="0"/>
              </a:defRPr>
            </a:lvl1pPr>
            <a:lvl2pPr marL="742950" indent="-285750" eaLnBrk="0" hangingPunct="0">
              <a:spcBef>
                <a:spcPct val="20000"/>
              </a:spcBef>
              <a:buClr>
                <a:srgbClr val="F26334"/>
              </a:buClr>
              <a:buChar char="•"/>
              <a:defRPr>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buChar char="–"/>
              <a:defRPr>
                <a:solidFill>
                  <a:srgbClr val="002C6C"/>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ja-JP" sz="1400">
                <a:solidFill>
                  <a:schemeClr val="tx1"/>
                </a:solidFill>
              </a:rPr>
              <a:t>Product information by using QR Code  .       </a:t>
            </a:r>
            <a:endParaRPr lang="ja-JP" altLang="en-US" sz="1400">
              <a:solidFill>
                <a:schemeClr val="tx1"/>
              </a:solidFill>
            </a:endParaRPr>
          </a:p>
        </p:txBody>
      </p:sp>
      <p:sp>
        <p:nvSpPr>
          <p:cNvPr id="28682" name="テキスト ボックス 2"/>
          <p:cNvSpPr txBox="1">
            <a:spLocks noChangeArrowheads="1"/>
          </p:cNvSpPr>
          <p:nvPr/>
        </p:nvSpPr>
        <p:spPr bwMode="auto">
          <a:xfrm>
            <a:off x="188913" y="1990725"/>
            <a:ext cx="336867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a:solidFill>
                  <a:srgbClr val="002C6C"/>
                </a:solidFill>
                <a:latin typeface="Arial" panose="020B0604020202020204" pitchFamily="34" charset="0"/>
              </a:defRPr>
            </a:lvl1pPr>
            <a:lvl2pPr marL="742950" indent="-285750" eaLnBrk="0" hangingPunct="0">
              <a:spcBef>
                <a:spcPct val="20000"/>
              </a:spcBef>
              <a:buClr>
                <a:srgbClr val="F26334"/>
              </a:buClr>
              <a:buChar char="•"/>
              <a:defRPr>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buChar char="–"/>
              <a:defRPr>
                <a:solidFill>
                  <a:srgbClr val="002C6C"/>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ja-JP" sz="1400">
                <a:solidFill>
                  <a:schemeClr val="tx1"/>
                </a:solidFill>
              </a:rPr>
              <a:t>Product  promotion using QR Code .      </a:t>
            </a:r>
            <a:endParaRPr lang="ja-JP" altLang="en-US" sz="1400">
              <a:solidFill>
                <a:schemeClr val="tx1"/>
              </a:solidFill>
            </a:endParaRPr>
          </a:p>
        </p:txBody>
      </p:sp>
    </p:spTree>
    <p:extLst>
      <p:ext uri="{BB962C8B-B14F-4D97-AF65-F5344CB8AC3E}">
        <p14:creationId xmlns:p14="http://schemas.microsoft.com/office/powerpoint/2010/main" val="381648688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522413" y="981075"/>
            <a:ext cx="7334250" cy="762000"/>
          </a:xfrm>
        </p:spPr>
        <p:txBody>
          <a:bodyPr/>
          <a:lstStyle/>
          <a:p>
            <a:r>
              <a:rPr lang="en-US" altLang="ja-JP" sz="2400" smtClean="0">
                <a:ea typeface="ＭＳ Ｐゴシック" panose="020B0600070205080204" pitchFamily="34" charset="-128"/>
              </a:rPr>
              <a:t>Promotion activity with drug store chain and cosmetic company  </a:t>
            </a:r>
            <a:r>
              <a:rPr lang="ja-JP" altLang="en-US" sz="2600" smtClean="0">
                <a:ea typeface="ＭＳ Ｐゴシック" panose="020B0600070205080204" pitchFamily="34" charset="-128"/>
              </a:rPr>
              <a:t>　</a:t>
            </a:r>
          </a:p>
        </p:txBody>
      </p:sp>
      <p:sp>
        <p:nvSpPr>
          <p:cNvPr id="29699" name="Rectangle 3"/>
          <p:cNvSpPr>
            <a:spLocks noGrp="1" noChangeArrowheads="1"/>
          </p:cNvSpPr>
          <p:nvPr>
            <p:ph type="body" idx="1"/>
          </p:nvPr>
        </p:nvSpPr>
        <p:spPr>
          <a:xfrm>
            <a:off x="685800" y="1676400"/>
            <a:ext cx="8077200" cy="4495800"/>
          </a:xfrm>
        </p:spPr>
        <p:txBody>
          <a:bodyPr/>
          <a:lstStyle/>
          <a:p>
            <a:r>
              <a:rPr lang="en-US" altLang="ja-JP" sz="1800" smtClean="0">
                <a:ea typeface="ＭＳ Ｐゴシック" panose="020B0600070205080204" pitchFamily="34" charset="-128"/>
              </a:rPr>
              <a:t> Promotion was started on 11</a:t>
            </a:r>
            <a:r>
              <a:rPr lang="en-US" altLang="ja-JP" sz="1800" baseline="30000" smtClean="0">
                <a:ea typeface="ＭＳ Ｐゴシック" panose="020B0600070205080204" pitchFamily="34" charset="-128"/>
              </a:rPr>
              <a:t>th </a:t>
            </a:r>
            <a:r>
              <a:rPr lang="en-US" altLang="ja-JP" sz="1800" smtClean="0">
                <a:ea typeface="ＭＳ Ｐゴシック" panose="020B0600070205080204" pitchFamily="34" charset="-128"/>
              </a:rPr>
              <a:t>June 2012</a:t>
            </a:r>
            <a:r>
              <a:rPr lang="en-US" altLang="ja-JP" smtClean="0">
                <a:ea typeface="ＭＳ Ｐゴシック" panose="020B0600070205080204" pitchFamily="34" charset="-128"/>
              </a:rPr>
              <a:t>.</a:t>
            </a:r>
          </a:p>
          <a:p>
            <a:r>
              <a:rPr lang="en-US" altLang="ja-JP" sz="1800" smtClean="0">
                <a:ea typeface="ＭＳ Ｐゴシック" panose="020B0600070205080204" pitchFamily="34" charset="-128"/>
              </a:rPr>
              <a:t> Target product : 7 kinds of Hair wax, all Styling Forms items.</a:t>
            </a:r>
            <a:endParaRPr lang="ja-JP" altLang="en-US" sz="1800" smtClean="0">
              <a:ea typeface="ＭＳ Ｐゴシック" panose="020B0600070205080204" pitchFamily="34" charset="-128"/>
            </a:endParaRPr>
          </a:p>
          <a:p>
            <a:r>
              <a:rPr lang="en-US" altLang="ja-JP" sz="1600" smtClean="0">
                <a:ea typeface="ＭＳ Ｐゴシック" panose="020B0600070205080204" pitchFamily="34" charset="-128"/>
              </a:rPr>
              <a:t> </a:t>
            </a:r>
          </a:p>
          <a:p>
            <a:r>
              <a:rPr lang="en-US" altLang="ja-JP" sz="1600" smtClean="0">
                <a:ea typeface="ＭＳ Ｐゴシック" panose="020B0600070205080204" pitchFamily="34" charset="-128"/>
              </a:rPr>
              <a:t>Process:</a:t>
            </a:r>
          </a:p>
          <a:p>
            <a:r>
              <a:rPr lang="en-US" altLang="ja-JP" sz="1600" smtClean="0">
                <a:ea typeface="ＭＳ Ｐゴシック" panose="020B0600070205080204" pitchFamily="34" charset="-128"/>
              </a:rPr>
              <a:t> A cosmetic company prepared a card with QR code encording “URL”/product “GTIN”. the company use “native” QR Code.  Promotion’s Applicants read QR code to access the web site that prepared for each product. </a:t>
            </a:r>
          </a:p>
          <a:p>
            <a:r>
              <a:rPr lang="en-US" altLang="ja-JP" sz="1600" smtClean="0">
                <a:ea typeface="ＭＳ Ｐゴシック" panose="020B0600070205080204" pitchFamily="34" charset="-128"/>
              </a:rPr>
              <a:t>Merit: </a:t>
            </a:r>
          </a:p>
          <a:p>
            <a:r>
              <a:rPr lang="en-US" altLang="ja-JP" sz="1600" smtClean="0">
                <a:ea typeface="ＭＳ Ｐゴシック" panose="020B0600070205080204" pitchFamily="34" charset="-128"/>
              </a:rPr>
              <a:t>	consumer : easy participation.</a:t>
            </a:r>
          </a:p>
          <a:p>
            <a:r>
              <a:rPr lang="en-US" altLang="ja-JP" sz="1600" smtClean="0">
                <a:ea typeface="ＭＳ Ｐゴシック" panose="020B0600070205080204" pitchFamily="34" charset="-128"/>
              </a:rPr>
              <a:t>	cosmetic company : Analysis of promotion participants per point-of-sale.</a:t>
            </a:r>
            <a:endParaRPr lang="en-US" altLang="ja-JP" smtClean="0">
              <a:ea typeface="ＭＳ Ｐゴシック" panose="020B0600070205080204" pitchFamily="34" charset="-128"/>
            </a:endParaRPr>
          </a:p>
        </p:txBody>
      </p:sp>
      <p:grpSp>
        <p:nvGrpSpPr>
          <p:cNvPr id="29700" name="Group 4"/>
          <p:cNvGrpSpPr>
            <a:grpSpLocks/>
          </p:cNvGrpSpPr>
          <p:nvPr/>
        </p:nvGrpSpPr>
        <p:grpSpPr bwMode="auto">
          <a:xfrm>
            <a:off x="822325" y="5300663"/>
            <a:ext cx="7583488" cy="1220787"/>
            <a:chOff x="480" y="960"/>
            <a:chExt cx="4777" cy="769"/>
          </a:xfrm>
        </p:grpSpPr>
        <p:pic>
          <p:nvPicPr>
            <p:cNvPr id="29702" name="Picture 5" descr="C:\Documents and Settings\04664\デスクトップ\1_11359_11W011359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 y="960"/>
              <a:ext cx="678"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6" descr="C:\Documents and Settings\04664\デスクトップ\1_11366_11W011366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2" y="960"/>
              <a:ext cx="681"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7" descr="C:\Documents and Settings\04664\デスクトップ\1_11374_11W011374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7" y="966"/>
              <a:ext cx="674" cy="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8" descr="C:\Documents and Settings\04664\デスクトップ\1_11381_11W011381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0" y="966"/>
              <a:ext cx="673" cy="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Picture 9" descr="C:\Documents and Settings\04664\デスクトップ\1_11398_11W011398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 y="960"/>
              <a:ext cx="685"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Picture 10" descr="C:\Documents and Settings\04664\デスクトップ\1_30990_13S030990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42" y="960"/>
              <a:ext cx="686"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8" name="Picture 11" descr="C:\Documents and Settings\04664\デスクトップ\1_31761_13S031761T.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89" y="960"/>
              <a:ext cx="677"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タイトル 1"/>
          <p:cNvSpPr txBox="1">
            <a:spLocks/>
          </p:cNvSpPr>
          <p:nvPr/>
        </p:nvSpPr>
        <p:spPr>
          <a:xfrm>
            <a:off x="1522413" y="457200"/>
            <a:ext cx="6877050" cy="762000"/>
          </a:xfrm>
          <a:prstGeom prst="rect">
            <a:avLst/>
          </a:prstGeom>
        </p:spPr>
        <p:txBody>
          <a:bodyPr/>
          <a:lstStyle>
            <a:lvl1pPr eaLnBrk="0" hangingPunct="0">
              <a:spcBef>
                <a:spcPct val="20000"/>
              </a:spcBef>
              <a:defRPr sz="2400">
                <a:solidFill>
                  <a:srgbClr val="002C6C"/>
                </a:solidFill>
                <a:latin typeface="Arial" panose="020B0604020202020204" pitchFamily="34" charset="0"/>
              </a:defRPr>
            </a:lvl1pPr>
            <a:lvl2pPr marL="742950" indent="-285750" eaLnBrk="0" hangingPunct="0">
              <a:spcBef>
                <a:spcPct val="20000"/>
              </a:spcBef>
              <a:buClr>
                <a:srgbClr val="F26334"/>
              </a:buClr>
              <a:buChar char="•"/>
              <a:defRPr>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buChar char="–"/>
              <a:defRPr>
                <a:solidFill>
                  <a:srgbClr val="002C6C"/>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pPr>
            <a:r>
              <a:rPr lang="en-US" altLang="ja-JP" sz="3000" b="1"/>
              <a:t>Business Case 1</a:t>
            </a:r>
            <a:endParaRPr lang="ja-JP" altLang="en-US" sz="3000" b="1"/>
          </a:p>
        </p:txBody>
      </p:sp>
    </p:spTree>
    <p:extLst>
      <p:ext uri="{BB962C8B-B14F-4D97-AF65-F5344CB8AC3E}">
        <p14:creationId xmlns:p14="http://schemas.microsoft.com/office/powerpoint/2010/main" val="30426530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番号プレースホルダー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400">
                <a:solidFill>
                  <a:srgbClr val="002C6C"/>
                </a:solidFill>
                <a:latin typeface="Arial" panose="020B0604020202020204" pitchFamily="34" charset="0"/>
              </a:defRPr>
            </a:lvl1pPr>
            <a:lvl2pPr marL="742950" indent="-285750" eaLnBrk="0" hangingPunct="0">
              <a:spcBef>
                <a:spcPct val="20000"/>
              </a:spcBef>
              <a:buClr>
                <a:srgbClr val="F26334"/>
              </a:buClr>
              <a:buChar char="•"/>
              <a:defRPr>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buChar char="–"/>
              <a:defRPr>
                <a:solidFill>
                  <a:srgbClr val="002C6C"/>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fld id="{8CA36701-2354-42A1-BF24-DAF47BC7A73D}" type="slidenum">
              <a:rPr lang="en-GB" altLang="ja-JP" sz="900"/>
              <a:pPr eaLnBrk="1" hangingPunct="1">
                <a:spcBef>
                  <a:spcPct val="0"/>
                </a:spcBef>
              </a:pPr>
              <a:t>55</a:t>
            </a:fld>
            <a:endParaRPr lang="en-GB" altLang="ja-JP" sz="900"/>
          </a:p>
        </p:txBody>
      </p:sp>
      <p:pic>
        <p:nvPicPr>
          <p:cNvPr id="3072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6113" y="3609975"/>
            <a:ext cx="1463675"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7163" y="3654425"/>
            <a:ext cx="1417637"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テキスト ボックス 1"/>
          <p:cNvSpPr txBox="1">
            <a:spLocks noChangeArrowheads="1"/>
          </p:cNvSpPr>
          <p:nvPr/>
        </p:nvSpPr>
        <p:spPr bwMode="auto">
          <a:xfrm>
            <a:off x="468313" y="1628775"/>
            <a:ext cx="8280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400">
                <a:solidFill>
                  <a:srgbClr val="002C6C"/>
                </a:solidFill>
                <a:latin typeface="Arial" panose="020B0604020202020204" pitchFamily="34" charset="0"/>
              </a:defRPr>
            </a:lvl1pPr>
            <a:lvl2pPr marL="742950" indent="-285750" eaLnBrk="0" hangingPunct="0">
              <a:spcBef>
                <a:spcPct val="20000"/>
              </a:spcBef>
              <a:buClr>
                <a:srgbClr val="F26334"/>
              </a:buClr>
              <a:buChar char="•"/>
              <a:defRPr>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buChar char="–"/>
              <a:defRPr>
                <a:solidFill>
                  <a:srgbClr val="002C6C"/>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ja-JP" sz="1800">
                <a:solidFill>
                  <a:schemeClr val="tx1"/>
                </a:solidFill>
              </a:rPr>
              <a:t>JTDNA is a non-profit organization for product safety.   </a:t>
            </a:r>
          </a:p>
          <a:p>
            <a:pPr eaLnBrk="1" hangingPunct="1">
              <a:spcBef>
                <a:spcPct val="0"/>
              </a:spcBef>
            </a:pPr>
            <a:r>
              <a:rPr lang="en-US" altLang="ja-JP" sz="1800">
                <a:solidFill>
                  <a:schemeClr val="tx1"/>
                </a:solidFill>
              </a:rPr>
              <a:t>They are testing trial system.  The organization asks manufacturers to mark</a:t>
            </a:r>
          </a:p>
          <a:p>
            <a:pPr eaLnBrk="1" hangingPunct="1">
              <a:spcBef>
                <a:spcPct val="0"/>
              </a:spcBef>
            </a:pPr>
            <a:r>
              <a:rPr lang="en-US" altLang="ja-JP" sz="1800">
                <a:solidFill>
                  <a:schemeClr val="tx1"/>
                </a:solidFill>
              </a:rPr>
              <a:t>Product label. The label shows QR code encording “URL + product ID” to access product’s instruction manual.      </a:t>
            </a:r>
          </a:p>
        </p:txBody>
      </p:sp>
      <p:sp>
        <p:nvSpPr>
          <p:cNvPr id="30726" name="テキスト ボックス 2"/>
          <p:cNvSpPr txBox="1">
            <a:spLocks noChangeArrowheads="1"/>
          </p:cNvSpPr>
          <p:nvPr/>
        </p:nvSpPr>
        <p:spPr bwMode="auto">
          <a:xfrm>
            <a:off x="1835150" y="5734050"/>
            <a:ext cx="16843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a:solidFill>
                  <a:srgbClr val="002C6C"/>
                </a:solidFill>
                <a:latin typeface="Arial" panose="020B0604020202020204" pitchFamily="34" charset="0"/>
              </a:defRPr>
            </a:lvl1pPr>
            <a:lvl2pPr marL="742950" indent="-285750" eaLnBrk="0" hangingPunct="0">
              <a:spcBef>
                <a:spcPct val="20000"/>
              </a:spcBef>
              <a:buClr>
                <a:srgbClr val="F26334"/>
              </a:buClr>
              <a:buChar char="•"/>
              <a:defRPr>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buChar char="–"/>
              <a:defRPr>
                <a:solidFill>
                  <a:srgbClr val="002C6C"/>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ja-JP" sz="1200">
                <a:solidFill>
                  <a:schemeClr val="tx1"/>
                </a:solidFill>
              </a:rPr>
              <a:t>label on space heater.</a:t>
            </a:r>
            <a:endParaRPr lang="ja-JP" altLang="en-US" sz="1200">
              <a:solidFill>
                <a:schemeClr val="tx1"/>
              </a:solidFill>
            </a:endParaRPr>
          </a:p>
        </p:txBody>
      </p:sp>
      <p:sp>
        <p:nvSpPr>
          <p:cNvPr id="30727" name="テキスト ボックス 3"/>
          <p:cNvSpPr txBox="1">
            <a:spLocks noChangeArrowheads="1"/>
          </p:cNvSpPr>
          <p:nvPr/>
        </p:nvSpPr>
        <p:spPr bwMode="auto">
          <a:xfrm>
            <a:off x="4859338" y="5734050"/>
            <a:ext cx="2717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a:solidFill>
                  <a:srgbClr val="002C6C"/>
                </a:solidFill>
                <a:latin typeface="Arial" panose="020B0604020202020204" pitchFamily="34" charset="0"/>
              </a:defRPr>
            </a:lvl1pPr>
            <a:lvl2pPr marL="742950" indent="-285750" eaLnBrk="0" hangingPunct="0">
              <a:spcBef>
                <a:spcPct val="20000"/>
              </a:spcBef>
              <a:buClr>
                <a:srgbClr val="F26334"/>
              </a:buClr>
              <a:buChar char="•"/>
              <a:defRPr>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buChar char="–"/>
              <a:defRPr>
                <a:solidFill>
                  <a:srgbClr val="002C6C"/>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ja-JP" sz="1200">
                <a:solidFill>
                  <a:schemeClr val="tx1"/>
                </a:solidFill>
              </a:rPr>
              <a:t>Close-up of label showing QR code. </a:t>
            </a:r>
            <a:endParaRPr lang="ja-JP" altLang="en-US" sz="1200">
              <a:solidFill>
                <a:schemeClr val="tx1"/>
              </a:solidFill>
            </a:endParaRPr>
          </a:p>
        </p:txBody>
      </p:sp>
      <p:sp>
        <p:nvSpPr>
          <p:cNvPr id="10" name="タイトル 1"/>
          <p:cNvSpPr txBox="1">
            <a:spLocks/>
          </p:cNvSpPr>
          <p:nvPr/>
        </p:nvSpPr>
        <p:spPr>
          <a:xfrm>
            <a:off x="1522413" y="457200"/>
            <a:ext cx="6877050" cy="762000"/>
          </a:xfrm>
          <a:prstGeom prst="rect">
            <a:avLst/>
          </a:prstGeom>
        </p:spPr>
        <p:txBody>
          <a:bodyPr/>
          <a:lstStyle>
            <a:lvl1pPr eaLnBrk="0" hangingPunct="0">
              <a:spcBef>
                <a:spcPct val="20000"/>
              </a:spcBef>
              <a:defRPr sz="2400">
                <a:solidFill>
                  <a:srgbClr val="002C6C"/>
                </a:solidFill>
                <a:latin typeface="Arial" panose="020B0604020202020204" pitchFamily="34" charset="0"/>
              </a:defRPr>
            </a:lvl1pPr>
            <a:lvl2pPr marL="742950" indent="-285750" eaLnBrk="0" hangingPunct="0">
              <a:spcBef>
                <a:spcPct val="20000"/>
              </a:spcBef>
              <a:buClr>
                <a:srgbClr val="F26334"/>
              </a:buClr>
              <a:buChar char="•"/>
              <a:defRPr>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buChar char="–"/>
              <a:defRPr>
                <a:solidFill>
                  <a:srgbClr val="002C6C"/>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pPr>
            <a:r>
              <a:rPr lang="en-US" altLang="ja-JP" sz="3000" b="1"/>
              <a:t>Business Case 2</a:t>
            </a:r>
            <a:endParaRPr lang="ja-JP" altLang="en-US" sz="3000" b="1"/>
          </a:p>
        </p:txBody>
      </p:sp>
      <p:sp>
        <p:nvSpPr>
          <p:cNvPr id="30729" name="Rectangle 2"/>
          <p:cNvSpPr>
            <a:spLocks noGrp="1" noChangeArrowheads="1"/>
          </p:cNvSpPr>
          <p:nvPr>
            <p:ph type="title"/>
          </p:nvPr>
        </p:nvSpPr>
        <p:spPr>
          <a:xfrm>
            <a:off x="1522413" y="981075"/>
            <a:ext cx="7334250" cy="762000"/>
          </a:xfrm>
        </p:spPr>
        <p:txBody>
          <a:bodyPr/>
          <a:lstStyle/>
          <a:p>
            <a:r>
              <a:rPr lang="en-US" altLang="ja-JP" sz="2400" smtClean="0">
                <a:ea typeface="ＭＳ Ｐゴシック" panose="020B0600070205080204" pitchFamily="34" charset="-128"/>
              </a:rPr>
              <a:t>Product safety  </a:t>
            </a:r>
            <a:r>
              <a:rPr lang="ja-JP" altLang="en-US" sz="2600" smtClean="0">
                <a:ea typeface="ＭＳ Ｐゴシック" panose="020B0600070205080204" pitchFamily="34" charset="-128"/>
              </a:rPr>
              <a:t>　</a:t>
            </a:r>
          </a:p>
        </p:txBody>
      </p:sp>
    </p:spTree>
    <p:extLst>
      <p:ext uri="{BB962C8B-B14F-4D97-AF65-F5344CB8AC3E}">
        <p14:creationId xmlns:p14="http://schemas.microsoft.com/office/powerpoint/2010/main" val="34026427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タイトル 1"/>
          <p:cNvSpPr>
            <a:spLocks noGrp="1"/>
          </p:cNvSpPr>
          <p:nvPr>
            <p:ph type="title"/>
          </p:nvPr>
        </p:nvSpPr>
        <p:spPr>
          <a:xfrm>
            <a:off x="1547813" y="506413"/>
            <a:ext cx="6696075" cy="762000"/>
          </a:xfrm>
        </p:spPr>
        <p:txBody>
          <a:bodyPr/>
          <a:lstStyle/>
          <a:p>
            <a:r>
              <a:rPr kumimoji="1" lang="en-US" altLang="ja-JP" smtClean="0">
                <a:ea typeface="ＭＳ Ｐゴシック" panose="020B0600070205080204" pitchFamily="34" charset="-128"/>
              </a:rPr>
              <a:t>GS1 Japan’s actions for mobile</a:t>
            </a:r>
            <a:endParaRPr kumimoji="1" lang="ja-JP" altLang="en-US" smtClean="0">
              <a:ea typeface="ＭＳ Ｐゴシック" panose="020B0600070205080204" pitchFamily="34" charset="-128"/>
            </a:endParaRPr>
          </a:p>
        </p:txBody>
      </p:sp>
      <p:sp>
        <p:nvSpPr>
          <p:cNvPr id="31747" name="スライド番号プレースホルダー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400">
                <a:solidFill>
                  <a:srgbClr val="002C6C"/>
                </a:solidFill>
                <a:latin typeface="Arial" panose="020B0604020202020204" pitchFamily="34" charset="0"/>
              </a:defRPr>
            </a:lvl1pPr>
            <a:lvl2pPr marL="742950" indent="-285750" eaLnBrk="0" hangingPunct="0">
              <a:spcBef>
                <a:spcPct val="20000"/>
              </a:spcBef>
              <a:buClr>
                <a:srgbClr val="F26334"/>
              </a:buClr>
              <a:buChar char="•"/>
              <a:defRPr>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buChar char="–"/>
              <a:defRPr>
                <a:solidFill>
                  <a:srgbClr val="002C6C"/>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fld id="{BDE8C72E-DFA1-4E9B-9699-730446765B75}" type="slidenum">
              <a:rPr lang="en-GB" altLang="ja-JP" sz="900"/>
              <a:pPr eaLnBrk="1" hangingPunct="1">
                <a:spcBef>
                  <a:spcPct val="0"/>
                </a:spcBef>
              </a:pPr>
              <a:t>56</a:t>
            </a:fld>
            <a:endParaRPr lang="en-GB" altLang="ja-JP" sz="900"/>
          </a:p>
        </p:txBody>
      </p:sp>
      <p:sp>
        <p:nvSpPr>
          <p:cNvPr id="31748" name="テキスト ボックス 1"/>
          <p:cNvSpPr txBox="1">
            <a:spLocks noChangeArrowheads="1"/>
          </p:cNvSpPr>
          <p:nvPr/>
        </p:nvSpPr>
        <p:spPr bwMode="auto">
          <a:xfrm>
            <a:off x="496888" y="1700213"/>
            <a:ext cx="8280400" cy="504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defRPr sz="2400">
                <a:solidFill>
                  <a:srgbClr val="002C6C"/>
                </a:solidFill>
                <a:latin typeface="Arial" panose="020B0604020202020204" pitchFamily="34" charset="0"/>
              </a:defRPr>
            </a:lvl1pPr>
            <a:lvl2pPr marL="742950" indent="-285750" eaLnBrk="0" hangingPunct="0">
              <a:spcBef>
                <a:spcPct val="20000"/>
              </a:spcBef>
              <a:buClr>
                <a:srgbClr val="F26334"/>
              </a:buClr>
              <a:buChar char="•"/>
              <a:defRPr>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buChar char="–"/>
              <a:defRPr>
                <a:solidFill>
                  <a:srgbClr val="002C6C"/>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Char char="•"/>
            </a:pPr>
            <a:r>
              <a:rPr lang="en-US" altLang="ja-JP" b="1">
                <a:solidFill>
                  <a:schemeClr val="tx1"/>
                </a:solidFill>
              </a:rPr>
              <a:t>Information sharing with user companies.</a:t>
            </a:r>
          </a:p>
          <a:p>
            <a:pPr eaLnBrk="1" hangingPunct="1">
              <a:spcBef>
                <a:spcPct val="0"/>
              </a:spcBef>
            </a:pPr>
            <a:r>
              <a:rPr lang="en-US" altLang="ja-JP" sz="1800">
                <a:solidFill>
                  <a:schemeClr val="tx1"/>
                </a:solidFill>
              </a:rPr>
              <a:t>  	</a:t>
            </a:r>
            <a:r>
              <a:rPr lang="en-US" altLang="ja-JP" sz="1600">
                <a:solidFill>
                  <a:schemeClr val="tx1"/>
                </a:solidFill>
              </a:rPr>
              <a:t>Mobile sector In Japan unfamiliar with GS1 standardization’s activities.</a:t>
            </a:r>
            <a:br>
              <a:rPr lang="en-US" altLang="ja-JP" sz="1600">
                <a:solidFill>
                  <a:schemeClr val="tx1"/>
                </a:solidFill>
              </a:rPr>
            </a:br>
            <a:r>
              <a:rPr lang="en-US" altLang="ja-JP" sz="1600">
                <a:solidFill>
                  <a:schemeClr val="tx1"/>
                </a:solidFill>
              </a:rPr>
              <a:t>  	GS1 Japan held  seminars for user companies three times to share GS1’s 	activities.</a:t>
            </a:r>
          </a:p>
          <a:p>
            <a:pPr eaLnBrk="1" hangingPunct="1">
              <a:spcBef>
                <a:spcPct val="0"/>
              </a:spcBef>
            </a:pPr>
            <a:r>
              <a:rPr lang="en-US" altLang="ja-JP" sz="1600">
                <a:solidFill>
                  <a:schemeClr val="tx1"/>
                </a:solidFill>
              </a:rPr>
              <a:t>       		14</a:t>
            </a:r>
            <a:r>
              <a:rPr lang="en-US" altLang="ja-JP" sz="1600" baseline="30000">
                <a:solidFill>
                  <a:schemeClr val="tx1"/>
                </a:solidFill>
              </a:rPr>
              <a:t>th</a:t>
            </a:r>
            <a:r>
              <a:rPr lang="en-US" altLang="ja-JP" sz="1600">
                <a:solidFill>
                  <a:schemeClr val="tx1"/>
                </a:solidFill>
              </a:rPr>
              <a:t>  June, 2011</a:t>
            </a:r>
          </a:p>
          <a:p>
            <a:pPr eaLnBrk="1" hangingPunct="1">
              <a:spcBef>
                <a:spcPct val="0"/>
              </a:spcBef>
            </a:pPr>
            <a:r>
              <a:rPr lang="en-US" altLang="ja-JP" sz="1600">
                <a:solidFill>
                  <a:schemeClr val="tx1"/>
                </a:solidFill>
              </a:rPr>
              <a:t>       		12</a:t>
            </a:r>
            <a:r>
              <a:rPr lang="en-US" altLang="ja-JP" sz="1600" baseline="30000">
                <a:solidFill>
                  <a:schemeClr val="tx1"/>
                </a:solidFill>
              </a:rPr>
              <a:t>th</a:t>
            </a:r>
            <a:r>
              <a:rPr lang="en-US" altLang="ja-JP" sz="1600">
                <a:solidFill>
                  <a:schemeClr val="tx1"/>
                </a:solidFill>
              </a:rPr>
              <a:t>  March,2013  </a:t>
            </a:r>
          </a:p>
          <a:p>
            <a:pPr eaLnBrk="1" hangingPunct="1">
              <a:spcBef>
                <a:spcPct val="0"/>
              </a:spcBef>
            </a:pPr>
            <a:r>
              <a:rPr lang="en-US" altLang="ja-JP" sz="1600">
                <a:solidFill>
                  <a:schemeClr val="tx1"/>
                </a:solidFill>
              </a:rPr>
              <a:t>       		14</a:t>
            </a:r>
            <a:r>
              <a:rPr lang="en-US" altLang="ja-JP" sz="1600" baseline="30000">
                <a:solidFill>
                  <a:schemeClr val="tx1"/>
                </a:solidFill>
              </a:rPr>
              <a:t>th</a:t>
            </a:r>
            <a:r>
              <a:rPr lang="en-US" altLang="ja-JP" sz="1600">
                <a:solidFill>
                  <a:schemeClr val="tx1"/>
                </a:solidFill>
              </a:rPr>
              <a:t>  March,2014</a:t>
            </a:r>
          </a:p>
          <a:p>
            <a:pPr eaLnBrk="1" hangingPunct="1">
              <a:spcBef>
                <a:spcPct val="0"/>
              </a:spcBef>
            </a:pPr>
            <a:endParaRPr lang="en-US" altLang="ja-JP" sz="1800">
              <a:solidFill>
                <a:schemeClr val="tx1"/>
              </a:solidFill>
            </a:endParaRPr>
          </a:p>
          <a:p>
            <a:pPr eaLnBrk="1" hangingPunct="1">
              <a:spcBef>
                <a:spcPct val="0"/>
              </a:spcBef>
              <a:buFontTx/>
              <a:buChar char="•"/>
            </a:pPr>
            <a:r>
              <a:rPr lang="en-US" altLang="ja-JP" b="1">
                <a:solidFill>
                  <a:schemeClr val="tx1"/>
                </a:solidFill>
              </a:rPr>
              <a:t>Promotion activities for GS1 2D symbols.</a:t>
            </a:r>
          </a:p>
          <a:p>
            <a:pPr eaLnBrk="1" hangingPunct="1">
              <a:spcBef>
                <a:spcPct val="0"/>
              </a:spcBef>
            </a:pPr>
            <a:r>
              <a:rPr lang="ja-JP" altLang="en-US" sz="1600">
                <a:solidFill>
                  <a:schemeClr val="tx1"/>
                </a:solidFill>
              </a:rPr>
              <a:t>  </a:t>
            </a:r>
            <a:r>
              <a:rPr lang="en-US" altLang="ja-JP" sz="1600">
                <a:solidFill>
                  <a:schemeClr val="tx1"/>
                </a:solidFill>
              </a:rPr>
              <a:t>	We are promoting 2D barcode in Japanese mobile industry.  DENSOWAVE 	developed demo software to decode GS1 QR symbol. We showed it at trade 	show .  And we published flyer to show GS1’s mobile.</a:t>
            </a:r>
            <a:r>
              <a:rPr lang="en-US" altLang="ja-JP" sz="1800">
                <a:solidFill>
                  <a:schemeClr val="tx1"/>
                </a:solidFill>
              </a:rPr>
              <a:t>  </a:t>
            </a:r>
          </a:p>
          <a:p>
            <a:pPr eaLnBrk="1" hangingPunct="1">
              <a:spcBef>
                <a:spcPct val="0"/>
              </a:spcBef>
            </a:pPr>
            <a:r>
              <a:rPr lang="ja-JP" altLang="en-US" sz="1800">
                <a:solidFill>
                  <a:schemeClr val="tx1"/>
                </a:solidFill>
              </a:rPr>
              <a:t>　</a:t>
            </a:r>
            <a:endParaRPr lang="en-US" altLang="ja-JP" sz="1800">
              <a:solidFill>
                <a:schemeClr val="tx1"/>
              </a:solidFill>
            </a:endParaRPr>
          </a:p>
          <a:p>
            <a:pPr eaLnBrk="1" hangingPunct="1">
              <a:spcBef>
                <a:spcPct val="0"/>
              </a:spcBef>
              <a:buFontTx/>
              <a:buChar char="•"/>
            </a:pPr>
            <a:r>
              <a:rPr lang="en-US" altLang="ja-JP" b="1">
                <a:solidFill>
                  <a:schemeClr val="tx1"/>
                </a:solidFill>
              </a:rPr>
              <a:t>New study group.</a:t>
            </a:r>
          </a:p>
          <a:p>
            <a:pPr eaLnBrk="1" hangingPunct="1">
              <a:spcBef>
                <a:spcPct val="0"/>
              </a:spcBef>
            </a:pPr>
            <a:r>
              <a:rPr lang="en-US" altLang="ja-JP" sz="1600">
                <a:solidFill>
                  <a:schemeClr val="tx1"/>
                </a:solidFill>
              </a:rPr>
              <a:t>  	We asked some manufacturers, retailers, Information  providers to form study 	group to discuss standardization activities. The study group started this past 	January.</a:t>
            </a:r>
          </a:p>
          <a:p>
            <a:pPr eaLnBrk="1" hangingPunct="1">
              <a:spcBef>
                <a:spcPct val="0"/>
              </a:spcBef>
            </a:pPr>
            <a:endParaRPr lang="ja-JP" altLang="en-US" sz="1800">
              <a:solidFill>
                <a:schemeClr val="tx1"/>
              </a:solidFill>
            </a:endParaRPr>
          </a:p>
        </p:txBody>
      </p:sp>
    </p:spTree>
    <p:extLst>
      <p:ext uri="{BB962C8B-B14F-4D97-AF65-F5344CB8AC3E}">
        <p14:creationId xmlns:p14="http://schemas.microsoft.com/office/powerpoint/2010/main" val="305316093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スライド番号プレースホルダー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hangingPunct="1"/>
            <a:fld id="{FDD42C90-861A-4377-BA9F-160749791008}" type="slidenum">
              <a:rPr lang="en-GB" altLang="ja-JP">
                <a:solidFill>
                  <a:srgbClr val="002C6C"/>
                </a:solidFill>
              </a:rPr>
              <a:pPr eaLnBrk="1" hangingPunct="1"/>
              <a:t>57</a:t>
            </a:fld>
            <a:endParaRPr lang="en-GB" altLang="ja-JP">
              <a:solidFill>
                <a:srgbClr val="002C6C"/>
              </a:solidFill>
            </a:endParaRPr>
          </a:p>
        </p:txBody>
      </p:sp>
      <p:pic>
        <p:nvPicPr>
          <p:cNvPr id="839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0338" y="2309813"/>
            <a:ext cx="2808287" cy="3832225"/>
          </a:xfrm>
          <a:prstGeom prst="rect">
            <a:avLst/>
          </a:prstGeom>
          <a:noFill/>
          <a:ln>
            <a:noFill/>
          </a:ln>
          <a:effectLst>
            <a:prstShdw prst="shdw17" dist="17961" dir="2700000">
              <a:srgbClr val="708688"/>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772" name="正方形/長方形 2"/>
          <p:cNvSpPr>
            <a:spLocks noChangeArrowheads="1"/>
          </p:cNvSpPr>
          <p:nvPr/>
        </p:nvSpPr>
        <p:spPr bwMode="auto">
          <a:xfrm>
            <a:off x="539750" y="1412875"/>
            <a:ext cx="75612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ja-JP"/>
              <a:t>Mobile seminar in Tokyo was held  on 14th  March,2014.</a:t>
            </a:r>
          </a:p>
          <a:p>
            <a:pPr eaLnBrk="1" hangingPunct="1"/>
            <a:r>
              <a:rPr lang="en-US" altLang="ja-JP"/>
              <a:t>Final number of participants ware around 120. </a:t>
            </a:r>
            <a:endParaRPr lang="ja-JP" altLang="en-US"/>
          </a:p>
        </p:txBody>
      </p:sp>
      <p:sp>
        <p:nvSpPr>
          <p:cNvPr id="6" name="タイトル 1"/>
          <p:cNvSpPr txBox="1">
            <a:spLocks/>
          </p:cNvSpPr>
          <p:nvPr/>
        </p:nvSpPr>
        <p:spPr>
          <a:xfrm>
            <a:off x="1547813" y="506413"/>
            <a:ext cx="6696075" cy="762000"/>
          </a:xfrm>
          <a:prstGeom prst="rect">
            <a:avLst/>
          </a:prstGeom>
        </p:spPr>
        <p:txBody>
          <a:bodyPr/>
          <a:lstStyle>
            <a:lvl1pPr eaLnBrk="0" hangingPunct="0">
              <a:spcBef>
                <a:spcPct val="20000"/>
              </a:spcBef>
              <a:defRPr sz="2400">
                <a:solidFill>
                  <a:srgbClr val="002C6C"/>
                </a:solidFill>
                <a:latin typeface="Arial" panose="020B0604020202020204" pitchFamily="34" charset="0"/>
              </a:defRPr>
            </a:lvl1pPr>
            <a:lvl2pPr marL="742950" indent="-285750" eaLnBrk="0" hangingPunct="0">
              <a:spcBef>
                <a:spcPct val="20000"/>
              </a:spcBef>
              <a:buClr>
                <a:srgbClr val="F26334"/>
              </a:buClr>
              <a:buChar char="•"/>
              <a:defRPr>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buChar char="–"/>
              <a:defRPr>
                <a:solidFill>
                  <a:srgbClr val="002C6C"/>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pPr>
            <a:r>
              <a:rPr lang="en-US" altLang="ja-JP" sz="3000" b="1"/>
              <a:t>GS1 Japan’s actions for mobile</a:t>
            </a:r>
            <a:endParaRPr lang="ja-JP" altLang="en-US" sz="3000" b="1"/>
          </a:p>
        </p:txBody>
      </p:sp>
    </p:spTree>
    <p:extLst>
      <p:ext uri="{BB962C8B-B14F-4D97-AF65-F5344CB8AC3E}">
        <p14:creationId xmlns:p14="http://schemas.microsoft.com/office/powerpoint/2010/main" val="74760869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タイトル 1"/>
          <p:cNvSpPr>
            <a:spLocks noGrp="1"/>
          </p:cNvSpPr>
          <p:nvPr>
            <p:ph type="title"/>
          </p:nvPr>
        </p:nvSpPr>
        <p:spPr>
          <a:xfrm>
            <a:off x="1547813" y="476250"/>
            <a:ext cx="6696075" cy="762000"/>
          </a:xfrm>
        </p:spPr>
        <p:txBody>
          <a:bodyPr/>
          <a:lstStyle/>
          <a:p>
            <a:r>
              <a:rPr kumimoji="1" lang="en-US" altLang="ja-JP" smtClean="0">
                <a:ea typeface="ＭＳ Ｐゴシック" panose="020B0600070205080204" pitchFamily="34" charset="-128"/>
              </a:rPr>
              <a:t>GS1 Japan’s challenge for mobile</a:t>
            </a:r>
            <a:endParaRPr kumimoji="1" lang="ja-JP" altLang="en-US" smtClean="0">
              <a:ea typeface="ＭＳ Ｐゴシック" panose="020B0600070205080204" pitchFamily="34" charset="-128"/>
            </a:endParaRPr>
          </a:p>
        </p:txBody>
      </p:sp>
      <p:sp>
        <p:nvSpPr>
          <p:cNvPr id="33795" name="スライド番号プレースホルダー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400">
                <a:solidFill>
                  <a:srgbClr val="002C6C"/>
                </a:solidFill>
                <a:latin typeface="Arial" panose="020B0604020202020204" pitchFamily="34" charset="0"/>
              </a:defRPr>
            </a:lvl1pPr>
            <a:lvl2pPr marL="742950" indent="-285750" eaLnBrk="0" hangingPunct="0">
              <a:spcBef>
                <a:spcPct val="20000"/>
              </a:spcBef>
              <a:buClr>
                <a:srgbClr val="F26334"/>
              </a:buClr>
              <a:buChar char="•"/>
              <a:defRPr>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buChar char="–"/>
              <a:defRPr>
                <a:solidFill>
                  <a:srgbClr val="002C6C"/>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fld id="{A61F2B74-8EFD-48CF-AF0C-4BC14199509A}" type="slidenum">
              <a:rPr lang="en-GB" altLang="ja-JP" sz="900"/>
              <a:pPr eaLnBrk="1" hangingPunct="1">
                <a:spcBef>
                  <a:spcPct val="0"/>
                </a:spcBef>
              </a:pPr>
              <a:t>58</a:t>
            </a:fld>
            <a:endParaRPr lang="en-GB" altLang="ja-JP" sz="900"/>
          </a:p>
        </p:txBody>
      </p:sp>
      <p:sp>
        <p:nvSpPr>
          <p:cNvPr id="33796" name="テキスト ボックス 1"/>
          <p:cNvSpPr txBox="1">
            <a:spLocks noChangeArrowheads="1"/>
          </p:cNvSpPr>
          <p:nvPr/>
        </p:nvSpPr>
        <p:spPr bwMode="auto">
          <a:xfrm>
            <a:off x="468313" y="1628775"/>
            <a:ext cx="8280400"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defRPr sz="2400">
                <a:solidFill>
                  <a:srgbClr val="002C6C"/>
                </a:solidFill>
                <a:latin typeface="Arial" panose="020B0604020202020204" pitchFamily="34" charset="0"/>
              </a:defRPr>
            </a:lvl1pPr>
            <a:lvl2pPr marL="742950" indent="-285750" eaLnBrk="0" hangingPunct="0">
              <a:spcBef>
                <a:spcPct val="20000"/>
              </a:spcBef>
              <a:buClr>
                <a:srgbClr val="F26334"/>
              </a:buClr>
              <a:buChar char="•"/>
              <a:defRPr>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buChar char="–"/>
              <a:defRPr>
                <a:solidFill>
                  <a:srgbClr val="002C6C"/>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Char char="•"/>
            </a:pPr>
            <a:r>
              <a:rPr lang="en-US" altLang="ja-JP" b="1">
                <a:solidFill>
                  <a:schemeClr val="tx1"/>
                </a:solidFill>
              </a:rPr>
              <a:t>GTIN value promotion with user companies.</a:t>
            </a:r>
          </a:p>
          <a:p>
            <a:pPr eaLnBrk="1" hangingPunct="1">
              <a:spcBef>
                <a:spcPct val="0"/>
              </a:spcBef>
            </a:pPr>
            <a:r>
              <a:rPr lang="en-US" altLang="ja-JP" sz="1800">
                <a:solidFill>
                  <a:schemeClr val="tx1"/>
                </a:solidFill>
              </a:rPr>
              <a:t>  	We share GTIN value with potential users. We will encourage  e-tailers 	to use GTIN</a:t>
            </a:r>
            <a:r>
              <a:rPr lang="en-US" altLang="ja-JP" sz="1600">
                <a:solidFill>
                  <a:schemeClr val="tx1"/>
                </a:solidFill>
              </a:rPr>
              <a:t>.</a:t>
            </a:r>
          </a:p>
          <a:p>
            <a:pPr eaLnBrk="1" hangingPunct="1">
              <a:spcBef>
                <a:spcPct val="0"/>
              </a:spcBef>
            </a:pPr>
            <a:endParaRPr lang="en-US" altLang="ja-JP" sz="1800">
              <a:solidFill>
                <a:schemeClr val="tx1"/>
              </a:solidFill>
            </a:endParaRPr>
          </a:p>
          <a:p>
            <a:pPr eaLnBrk="1" hangingPunct="1">
              <a:spcBef>
                <a:spcPct val="0"/>
              </a:spcBef>
              <a:buFontTx/>
              <a:buChar char="•"/>
            </a:pPr>
            <a:r>
              <a:rPr lang="en-US" altLang="ja-JP" b="1">
                <a:solidFill>
                  <a:schemeClr val="tx1"/>
                </a:solidFill>
              </a:rPr>
              <a:t>Promotion for GS1 2D symbols.</a:t>
            </a:r>
          </a:p>
          <a:p>
            <a:pPr eaLnBrk="1" hangingPunct="1">
              <a:spcBef>
                <a:spcPct val="0"/>
              </a:spcBef>
            </a:pPr>
            <a:r>
              <a:rPr lang="en-US" altLang="ja-JP" sz="1600">
                <a:solidFill>
                  <a:schemeClr val="tx1"/>
                </a:solidFill>
              </a:rPr>
              <a:t>   	</a:t>
            </a:r>
            <a:r>
              <a:rPr lang="en-US" altLang="ja-JP" sz="1800">
                <a:solidFill>
                  <a:schemeClr val="tx1"/>
                </a:solidFill>
              </a:rPr>
              <a:t>We’ll discuss user companies to find the way to use GS1’s 2D barcode 	for mobile.  </a:t>
            </a:r>
          </a:p>
          <a:p>
            <a:pPr eaLnBrk="1" hangingPunct="1">
              <a:spcBef>
                <a:spcPct val="0"/>
              </a:spcBef>
            </a:pPr>
            <a:r>
              <a:rPr lang="en-US" altLang="ja-JP" sz="1800">
                <a:solidFill>
                  <a:schemeClr val="tx1"/>
                </a:solidFill>
              </a:rPr>
              <a:t>  </a:t>
            </a:r>
          </a:p>
          <a:p>
            <a:pPr eaLnBrk="1" hangingPunct="1">
              <a:spcBef>
                <a:spcPct val="0"/>
              </a:spcBef>
              <a:buFontTx/>
              <a:buChar char="•"/>
            </a:pPr>
            <a:r>
              <a:rPr lang="en-US" altLang="ja-JP" b="1">
                <a:solidFill>
                  <a:schemeClr val="tx1"/>
                </a:solidFill>
              </a:rPr>
              <a:t>We’ll need to discuss how product information sharing would be in Japan.</a:t>
            </a:r>
          </a:p>
          <a:p>
            <a:pPr eaLnBrk="1" hangingPunct="1">
              <a:spcBef>
                <a:spcPct val="0"/>
              </a:spcBef>
            </a:pPr>
            <a:r>
              <a:rPr lang="ja-JP" altLang="en-US" sz="1600">
                <a:solidFill>
                  <a:schemeClr val="tx1"/>
                </a:solidFill>
              </a:rPr>
              <a:t>　</a:t>
            </a:r>
            <a:r>
              <a:rPr lang="en-US" altLang="ja-JP" sz="1600">
                <a:solidFill>
                  <a:schemeClr val="tx1"/>
                </a:solidFill>
              </a:rPr>
              <a:t>	</a:t>
            </a:r>
            <a:r>
              <a:rPr lang="en-US" altLang="ja-JP" sz="1800">
                <a:solidFill>
                  <a:schemeClr val="tx1"/>
                </a:solidFill>
              </a:rPr>
              <a:t>As GS1 Source will be started this year, we share the status on GS1 	Source 	for user companies. We intend to increase our study group’s  	member 	companies to discuss.    </a:t>
            </a:r>
            <a:r>
              <a:rPr lang="ja-JP" altLang="en-US" sz="1800">
                <a:solidFill>
                  <a:schemeClr val="tx1"/>
                </a:solidFill>
              </a:rPr>
              <a:t>　</a:t>
            </a:r>
            <a:endParaRPr lang="en-US" altLang="ja-JP" sz="1800">
              <a:solidFill>
                <a:schemeClr val="tx1"/>
              </a:solidFill>
            </a:endParaRPr>
          </a:p>
          <a:p>
            <a:pPr eaLnBrk="1" hangingPunct="1">
              <a:spcBef>
                <a:spcPct val="0"/>
              </a:spcBef>
            </a:pPr>
            <a:r>
              <a:rPr lang="en-US" altLang="ja-JP" sz="1800">
                <a:solidFill>
                  <a:schemeClr val="tx1"/>
                </a:solidFill>
              </a:rPr>
              <a:t>     </a:t>
            </a:r>
            <a:endParaRPr lang="ja-JP" altLang="en-US" sz="1800">
              <a:solidFill>
                <a:schemeClr val="tx1"/>
              </a:solidFill>
            </a:endParaRPr>
          </a:p>
        </p:txBody>
      </p:sp>
    </p:spTree>
    <p:extLst>
      <p:ext uri="{BB962C8B-B14F-4D97-AF65-F5344CB8AC3E}">
        <p14:creationId xmlns:p14="http://schemas.microsoft.com/office/powerpoint/2010/main" val="80779150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番号プレースホルダー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400">
                <a:solidFill>
                  <a:srgbClr val="002C6C"/>
                </a:solidFill>
                <a:latin typeface="Arial" panose="020B0604020202020204" pitchFamily="34" charset="0"/>
              </a:defRPr>
            </a:lvl1pPr>
            <a:lvl2pPr marL="742950" indent="-285750" eaLnBrk="0" hangingPunct="0">
              <a:spcBef>
                <a:spcPct val="20000"/>
              </a:spcBef>
              <a:buClr>
                <a:srgbClr val="F26334"/>
              </a:buClr>
              <a:buChar char="•"/>
              <a:defRPr>
                <a:solidFill>
                  <a:srgbClr val="002C6C"/>
                </a:solidFill>
                <a:latin typeface="Arial" panose="020B0604020202020204" pitchFamily="34" charset="0"/>
              </a:defRPr>
            </a:lvl2pPr>
            <a:lvl3pPr marL="1143000" indent="-228600" eaLnBrk="0" hangingPunct="0">
              <a:spcBef>
                <a:spcPct val="20000"/>
              </a:spcBef>
              <a:buClr>
                <a:srgbClr val="F26334"/>
              </a:buClr>
              <a:buFont typeface="Arial" panose="020B0604020202020204" pitchFamily="34" charset="0"/>
              <a:buChar char="–"/>
              <a:defRPr>
                <a:solidFill>
                  <a:srgbClr val="002C6C"/>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fld id="{F2214659-8CAF-4B68-94AC-E0459E5D2320}" type="slidenum">
              <a:rPr lang="en-GB" altLang="ja-JP" sz="900"/>
              <a:pPr eaLnBrk="1" hangingPunct="1">
                <a:spcBef>
                  <a:spcPct val="0"/>
                </a:spcBef>
              </a:pPr>
              <a:t>59</a:t>
            </a:fld>
            <a:endParaRPr lang="en-GB" altLang="ja-JP" sz="900"/>
          </a:p>
        </p:txBody>
      </p:sp>
      <p:sp>
        <p:nvSpPr>
          <p:cNvPr id="34819" name="Rectangle 2"/>
          <p:cNvSpPr>
            <a:spLocks noGrp="1" noChangeArrowheads="1"/>
          </p:cNvSpPr>
          <p:nvPr>
            <p:ph type="ctrTitle" idx="4294967295"/>
          </p:nvPr>
        </p:nvSpPr>
        <p:spPr>
          <a:xfrm>
            <a:off x="4572000" y="469900"/>
            <a:ext cx="4572000" cy="696913"/>
          </a:xfrm>
        </p:spPr>
        <p:txBody>
          <a:bodyPr anchor="t"/>
          <a:lstStyle/>
          <a:p>
            <a:pPr eaLnBrk="1" hangingPunct="1"/>
            <a:r>
              <a:rPr lang="en-US" altLang="ja-JP" sz="3800" smtClean="0">
                <a:ea typeface="ＭＳ Ｐゴシック" panose="020B0600070205080204" pitchFamily="34" charset="-128"/>
              </a:rPr>
              <a:t>Contact</a:t>
            </a:r>
            <a:endParaRPr lang="ja-JP" altLang="en-US" sz="3800" smtClean="0">
              <a:ea typeface="ＭＳ Ｐゴシック" panose="020B0600070205080204" pitchFamily="34" charset="-128"/>
            </a:endParaRPr>
          </a:p>
        </p:txBody>
      </p:sp>
      <p:sp>
        <p:nvSpPr>
          <p:cNvPr id="34820" name="Rectangle 3"/>
          <p:cNvSpPr>
            <a:spLocks noGrp="1" noChangeArrowheads="1"/>
          </p:cNvSpPr>
          <p:nvPr>
            <p:ph type="subTitle" idx="4294967295"/>
          </p:nvPr>
        </p:nvSpPr>
        <p:spPr>
          <a:xfrm>
            <a:off x="3598863" y="1557338"/>
            <a:ext cx="4502150" cy="1295400"/>
          </a:xfrm>
        </p:spPr>
        <p:txBody>
          <a:bodyPr/>
          <a:lstStyle/>
          <a:p>
            <a:pPr marL="0" indent="0" eaLnBrk="1" hangingPunct="1"/>
            <a:r>
              <a:rPr lang="en-US" altLang="ja-JP" b="1" smtClean="0">
                <a:ea typeface="ＭＳ Ｐゴシック" panose="020B0600070205080204" pitchFamily="34" charset="-128"/>
              </a:rPr>
              <a:t>Hideki Ichihara</a:t>
            </a:r>
            <a:endParaRPr lang="ja-JP" altLang="en-US" b="1" smtClean="0">
              <a:ea typeface="ＭＳ Ｐゴシック" panose="020B0600070205080204" pitchFamily="34" charset="-128"/>
            </a:endParaRPr>
          </a:p>
          <a:p>
            <a:pPr marL="0" indent="0" eaLnBrk="1" hangingPunct="1"/>
            <a:r>
              <a:rPr lang="ja-JP" altLang="en-US" sz="1800" smtClean="0">
                <a:ea typeface="ＭＳ Ｐゴシック" panose="020B0600070205080204" pitchFamily="34" charset="-128"/>
              </a:rPr>
              <a:t>　</a:t>
            </a:r>
            <a:r>
              <a:rPr lang="en-US" altLang="ja-JP" sz="1800" smtClean="0">
                <a:ea typeface="ＭＳ Ｐゴシック" panose="020B0600070205080204" pitchFamily="34" charset="-128"/>
              </a:rPr>
              <a:t>GS1 Japan     </a:t>
            </a:r>
            <a:endParaRPr lang="ja-JP" altLang="en-US" sz="1800" smtClean="0">
              <a:ea typeface="ＭＳ Ｐゴシック" panose="020B0600070205080204" pitchFamily="34" charset="-128"/>
            </a:endParaRPr>
          </a:p>
          <a:p>
            <a:pPr marL="0" indent="0" eaLnBrk="1" hangingPunct="1"/>
            <a:endParaRPr lang="en-US" altLang="ja-JP" sz="1600" smtClean="0">
              <a:ea typeface="ＭＳ Ｐゴシック" panose="020B0600070205080204" pitchFamily="34" charset="-128"/>
            </a:endParaRPr>
          </a:p>
          <a:p>
            <a:pPr marL="0" indent="0" eaLnBrk="1" hangingPunct="1"/>
            <a:r>
              <a:rPr lang="en-US" altLang="ja-JP" sz="1600" smtClean="0">
                <a:solidFill>
                  <a:srgbClr val="FF0000"/>
                </a:solidFill>
                <a:ea typeface="ＭＳ Ｐゴシック" panose="020B0600070205080204" pitchFamily="34" charset="-128"/>
              </a:rPr>
              <a:t>Tel </a:t>
            </a:r>
          </a:p>
          <a:p>
            <a:pPr marL="0" indent="0" eaLnBrk="1" hangingPunct="1"/>
            <a:r>
              <a:rPr lang="en-US" altLang="ja-JP" sz="1600" smtClean="0">
                <a:ea typeface="ＭＳ Ｐゴシック" panose="020B0600070205080204" pitchFamily="34" charset="-128"/>
              </a:rPr>
              <a:t>  +81-3-5414-8520 </a:t>
            </a:r>
          </a:p>
          <a:p>
            <a:pPr marL="0" indent="0" eaLnBrk="1" hangingPunct="1"/>
            <a:r>
              <a:rPr lang="en-US" altLang="ja-JP" sz="1600" smtClean="0">
                <a:solidFill>
                  <a:srgbClr val="FF0000"/>
                </a:solidFill>
                <a:ea typeface="ＭＳ Ｐゴシック" panose="020B0600070205080204" pitchFamily="34" charset="-128"/>
              </a:rPr>
              <a:t>E-mail</a:t>
            </a:r>
          </a:p>
          <a:p>
            <a:pPr marL="0" indent="0" eaLnBrk="1" hangingPunct="1"/>
            <a:r>
              <a:rPr lang="en-US" altLang="ja-JP" sz="1600" smtClean="0">
                <a:ea typeface="ＭＳ Ｐゴシック" panose="020B0600070205080204" pitchFamily="34" charset="-128"/>
              </a:rPr>
              <a:t>  ichihara@gs1jp.org </a:t>
            </a:r>
          </a:p>
          <a:p>
            <a:pPr marL="0" indent="0" eaLnBrk="1" hangingPunct="1"/>
            <a:r>
              <a:rPr lang="en-US" altLang="ja-JP" sz="1600" smtClean="0">
                <a:solidFill>
                  <a:srgbClr val="FF0000"/>
                </a:solidFill>
                <a:ea typeface="ＭＳ Ｐゴシック" panose="020B0600070205080204" pitchFamily="34" charset="-128"/>
              </a:rPr>
              <a:t>Web site</a:t>
            </a:r>
          </a:p>
          <a:p>
            <a:pPr marL="0" indent="0" eaLnBrk="1" hangingPunct="1"/>
            <a:r>
              <a:rPr lang="ja-JP" altLang="en-US" sz="1600" smtClean="0">
                <a:ea typeface="ＭＳ Ｐゴシック" panose="020B0600070205080204" pitchFamily="34" charset="-128"/>
              </a:rPr>
              <a:t>　</a:t>
            </a:r>
            <a:r>
              <a:rPr lang="en-US" altLang="ja-JP" sz="1600" smtClean="0">
                <a:ea typeface="ＭＳ Ｐゴシック" panose="020B0600070205080204" pitchFamily="34" charset="-128"/>
              </a:rPr>
              <a:t>GS1 Japan    www.gs1jp.org/</a:t>
            </a:r>
          </a:p>
          <a:p>
            <a:pPr marL="0" indent="0" eaLnBrk="1" hangingPunct="1"/>
            <a:r>
              <a:rPr lang="ja-JP" altLang="en-US" sz="1600" smtClean="0">
                <a:ea typeface="ＭＳ Ｐゴシック" panose="020B0600070205080204" pitchFamily="34" charset="-128"/>
              </a:rPr>
              <a:t>   </a:t>
            </a:r>
            <a:endParaRPr lang="en-US" altLang="ja-JP" smtClean="0">
              <a:ea typeface="ＭＳ Ｐゴシック" panose="020B0600070205080204" pitchFamily="34" charset="-128"/>
            </a:endParaRPr>
          </a:p>
          <a:p>
            <a:pPr marL="0" indent="0" eaLnBrk="1" hangingPunct="1"/>
            <a:r>
              <a:rPr lang="ja-JP" altLang="en-US" smtClean="0">
                <a:ea typeface="ＭＳ Ｐゴシック" panose="020B0600070205080204" pitchFamily="34" charset="-128"/>
              </a:rPr>
              <a:t>　</a:t>
            </a:r>
            <a:endParaRPr lang="ja-JP" altLang="en-US" i="1" smtClean="0">
              <a:ea typeface="ＭＳ Ｐゴシック" panose="020B0600070205080204" pitchFamily="34" charset="-128"/>
            </a:endParaRPr>
          </a:p>
        </p:txBody>
      </p:sp>
    </p:spTree>
    <p:extLst>
      <p:ext uri="{BB962C8B-B14F-4D97-AF65-F5344CB8AC3E}">
        <p14:creationId xmlns:p14="http://schemas.microsoft.com/office/powerpoint/2010/main" val="28365280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0443" y="1470476"/>
            <a:ext cx="8486357" cy="5387523"/>
          </a:xfrm>
        </p:spPr>
        <p:txBody>
          <a:bodyPr>
            <a:normAutofit fontScale="85000" lnSpcReduction="20000"/>
          </a:bodyPr>
          <a:lstStyle/>
          <a:p>
            <a:pPr lvl="1"/>
            <a:r>
              <a:rPr lang="en-US" sz="2400" b="1" dirty="0" smtClean="0">
                <a:solidFill>
                  <a:schemeClr val="accent2"/>
                </a:solidFill>
              </a:rPr>
              <a:t>Introduction – GS1 Digital</a:t>
            </a:r>
          </a:p>
          <a:p>
            <a:pPr lvl="2"/>
            <a:r>
              <a:rPr lang="en-US" b="1" dirty="0" smtClean="0">
                <a:solidFill>
                  <a:schemeClr val="accent2"/>
                </a:solidFill>
              </a:rPr>
              <a:t>Steve Bratt, GS1</a:t>
            </a:r>
          </a:p>
          <a:p>
            <a:pPr lvl="1"/>
            <a:r>
              <a:rPr lang="en-US" sz="2400" b="1" dirty="0" smtClean="0">
                <a:solidFill>
                  <a:schemeClr val="tx1"/>
                </a:solidFill>
              </a:rPr>
              <a:t>Market Perspective</a:t>
            </a:r>
          </a:p>
          <a:p>
            <a:pPr lvl="2"/>
            <a:r>
              <a:rPr lang="en-US" sz="2200" b="1" dirty="0" smtClean="0">
                <a:solidFill>
                  <a:schemeClr val="tx1"/>
                </a:solidFill>
              </a:rPr>
              <a:t>GS1 UK</a:t>
            </a:r>
          </a:p>
          <a:p>
            <a:pPr lvl="3"/>
            <a:r>
              <a:rPr lang="en-US" b="1" dirty="0" smtClean="0">
                <a:solidFill>
                  <a:schemeClr val="tx1"/>
                </a:solidFill>
              </a:rPr>
              <a:t>David Smith, GS1 UK</a:t>
            </a:r>
          </a:p>
          <a:p>
            <a:pPr lvl="2"/>
            <a:r>
              <a:rPr lang="en-US" sz="2200" b="1" dirty="0" smtClean="0">
                <a:solidFill>
                  <a:schemeClr val="tx1"/>
                </a:solidFill>
              </a:rPr>
              <a:t>GS1 Germany</a:t>
            </a:r>
            <a:endParaRPr lang="en-US" sz="2200" b="1" dirty="0">
              <a:solidFill>
                <a:schemeClr val="tx1"/>
              </a:solidFill>
            </a:endParaRPr>
          </a:p>
          <a:p>
            <a:pPr lvl="3"/>
            <a:r>
              <a:rPr lang="en-US" b="1" dirty="0" smtClean="0">
                <a:solidFill>
                  <a:schemeClr val="tx1"/>
                </a:solidFill>
              </a:rPr>
              <a:t>Andreas </a:t>
            </a:r>
            <a:r>
              <a:rPr lang="en-US" b="1" dirty="0" err="1" smtClean="0">
                <a:solidFill>
                  <a:schemeClr val="tx1"/>
                </a:solidFill>
              </a:rPr>
              <a:t>Fuessler</a:t>
            </a:r>
            <a:r>
              <a:rPr lang="en-US" b="1" dirty="0" smtClean="0">
                <a:solidFill>
                  <a:schemeClr val="tx1"/>
                </a:solidFill>
              </a:rPr>
              <a:t>, </a:t>
            </a:r>
            <a:r>
              <a:rPr lang="en-US" b="1" dirty="0">
                <a:solidFill>
                  <a:schemeClr val="tx1"/>
                </a:solidFill>
              </a:rPr>
              <a:t>GS1 </a:t>
            </a:r>
            <a:r>
              <a:rPr lang="en-US" b="1" dirty="0" smtClean="0">
                <a:solidFill>
                  <a:schemeClr val="tx1"/>
                </a:solidFill>
              </a:rPr>
              <a:t>Germany</a:t>
            </a:r>
          </a:p>
          <a:p>
            <a:pPr lvl="2"/>
            <a:r>
              <a:rPr lang="en-US" sz="2200" b="1" dirty="0" smtClean="0">
                <a:solidFill>
                  <a:schemeClr val="tx1"/>
                </a:solidFill>
              </a:rPr>
              <a:t>GS1 Japan</a:t>
            </a:r>
            <a:endParaRPr lang="en-US" sz="2200" b="1" dirty="0">
              <a:solidFill>
                <a:schemeClr val="tx1"/>
              </a:solidFill>
            </a:endParaRPr>
          </a:p>
          <a:p>
            <a:pPr lvl="3"/>
            <a:r>
              <a:rPr lang="en-US" b="1" dirty="0" smtClean="0">
                <a:solidFill>
                  <a:schemeClr val="tx1"/>
                </a:solidFill>
              </a:rPr>
              <a:t>Hideki Ichihara, </a:t>
            </a:r>
            <a:r>
              <a:rPr lang="en-US" b="1" dirty="0">
                <a:solidFill>
                  <a:schemeClr val="tx1"/>
                </a:solidFill>
              </a:rPr>
              <a:t>GS1 </a:t>
            </a:r>
            <a:r>
              <a:rPr lang="en-US" b="1" dirty="0" smtClean="0">
                <a:solidFill>
                  <a:schemeClr val="tx1"/>
                </a:solidFill>
              </a:rPr>
              <a:t>Japan</a:t>
            </a:r>
            <a:endParaRPr lang="en-US" b="1" dirty="0">
              <a:solidFill>
                <a:schemeClr val="tx1"/>
              </a:solidFill>
            </a:endParaRPr>
          </a:p>
          <a:p>
            <a:pPr lvl="2"/>
            <a:r>
              <a:rPr lang="en-US" sz="2200" b="1" dirty="0" smtClean="0">
                <a:solidFill>
                  <a:schemeClr val="tx1"/>
                </a:solidFill>
              </a:rPr>
              <a:t>GS1 US</a:t>
            </a:r>
            <a:endParaRPr lang="en-US" b="1" dirty="0">
              <a:solidFill>
                <a:schemeClr val="tx1"/>
              </a:solidFill>
            </a:endParaRPr>
          </a:p>
          <a:p>
            <a:pPr lvl="3"/>
            <a:r>
              <a:rPr lang="en-US" b="1" dirty="0" smtClean="0">
                <a:solidFill>
                  <a:schemeClr val="tx1"/>
                </a:solidFill>
              </a:rPr>
              <a:t>Rich Richardson, </a:t>
            </a:r>
            <a:r>
              <a:rPr lang="en-US" b="1" dirty="0">
                <a:solidFill>
                  <a:schemeClr val="tx1"/>
                </a:solidFill>
              </a:rPr>
              <a:t>GS1 </a:t>
            </a:r>
            <a:r>
              <a:rPr lang="en-US" b="1" dirty="0" smtClean="0">
                <a:solidFill>
                  <a:schemeClr val="tx1"/>
                </a:solidFill>
              </a:rPr>
              <a:t>US</a:t>
            </a:r>
          </a:p>
          <a:p>
            <a:pPr lvl="1"/>
            <a:r>
              <a:rPr lang="en-US" sz="2400" b="1" dirty="0">
                <a:solidFill>
                  <a:schemeClr val="tx1"/>
                </a:solidFill>
              </a:rPr>
              <a:t>GS1 Digital – </a:t>
            </a:r>
            <a:r>
              <a:rPr lang="en-US" sz="2400" b="1" dirty="0" smtClean="0">
                <a:solidFill>
                  <a:schemeClr val="tx1"/>
                </a:solidFill>
              </a:rPr>
              <a:t>Background, Strategy, </a:t>
            </a:r>
            <a:r>
              <a:rPr lang="en-US" sz="2400" b="1" dirty="0">
                <a:solidFill>
                  <a:schemeClr val="tx1"/>
                </a:solidFill>
              </a:rPr>
              <a:t>and </a:t>
            </a:r>
            <a:r>
              <a:rPr lang="en-US" sz="2400" b="1" dirty="0" smtClean="0">
                <a:solidFill>
                  <a:schemeClr val="tx1"/>
                </a:solidFill>
              </a:rPr>
              <a:t>Current Work</a:t>
            </a:r>
            <a:endParaRPr lang="en-US" sz="2400" b="1" dirty="0">
              <a:solidFill>
                <a:schemeClr val="tx1"/>
              </a:solidFill>
            </a:endParaRPr>
          </a:p>
          <a:p>
            <a:pPr lvl="2"/>
            <a:r>
              <a:rPr lang="en-US" b="1" dirty="0">
                <a:solidFill>
                  <a:schemeClr val="tx1"/>
                </a:solidFill>
              </a:rPr>
              <a:t>Robert Beideman, GS1</a:t>
            </a:r>
          </a:p>
          <a:p>
            <a:pPr lvl="1"/>
            <a:r>
              <a:rPr lang="en-US" sz="2400" b="1" dirty="0" smtClean="0">
                <a:solidFill>
                  <a:schemeClr val="tx1"/>
                </a:solidFill>
              </a:rPr>
              <a:t>GTIN+ on the Web - Technical Aspects</a:t>
            </a:r>
            <a:endParaRPr lang="en-US" sz="2400" b="1" dirty="0">
              <a:solidFill>
                <a:schemeClr val="tx1"/>
              </a:solidFill>
            </a:endParaRPr>
          </a:p>
          <a:p>
            <a:pPr lvl="2"/>
            <a:r>
              <a:rPr lang="en-US" b="1" dirty="0">
                <a:solidFill>
                  <a:schemeClr val="tx1"/>
                </a:solidFill>
              </a:rPr>
              <a:t>Mark Harrison, Auto-ID Labs, </a:t>
            </a:r>
            <a:r>
              <a:rPr lang="en-US" b="1" dirty="0" smtClean="0">
                <a:solidFill>
                  <a:schemeClr val="tx1"/>
                </a:solidFill>
              </a:rPr>
              <a:t>Cambridge</a:t>
            </a:r>
          </a:p>
          <a:p>
            <a:pPr lvl="1"/>
            <a:r>
              <a:rPr lang="en-US" sz="2400" b="1" dirty="0" smtClean="0">
                <a:solidFill>
                  <a:schemeClr val="tx1"/>
                </a:solidFill>
              </a:rPr>
              <a:t>Discussions</a:t>
            </a:r>
            <a:endParaRPr lang="en-US" sz="2400" b="1" dirty="0">
              <a:solidFill>
                <a:schemeClr val="tx1"/>
              </a:solidFill>
            </a:endParaRPr>
          </a:p>
          <a:p>
            <a:pPr lvl="2"/>
            <a:r>
              <a:rPr lang="en-US" b="1" dirty="0" smtClean="0">
                <a:solidFill>
                  <a:schemeClr val="tx1"/>
                </a:solidFill>
              </a:rPr>
              <a:t>GTIN+ on the Web MSWG – Get Involved!</a:t>
            </a:r>
          </a:p>
          <a:p>
            <a:pPr lvl="2"/>
            <a:r>
              <a:rPr lang="en-US" b="1" dirty="0" smtClean="0">
                <a:solidFill>
                  <a:schemeClr val="tx1"/>
                </a:solidFill>
              </a:rPr>
              <a:t>Digital Media work underway</a:t>
            </a:r>
          </a:p>
          <a:p>
            <a:pPr lvl="2"/>
            <a:r>
              <a:rPr lang="en-US" b="1" dirty="0" smtClean="0">
                <a:solidFill>
                  <a:schemeClr val="tx1"/>
                </a:solidFill>
              </a:rPr>
              <a:t>GTIN Validation work underway</a:t>
            </a:r>
          </a:p>
          <a:p>
            <a:pPr lvl="2"/>
            <a:r>
              <a:rPr lang="en-US" b="1" dirty="0" smtClean="0">
                <a:solidFill>
                  <a:schemeClr val="tx1"/>
                </a:solidFill>
              </a:rPr>
              <a:t>Next Priorities</a:t>
            </a:r>
          </a:p>
          <a:p>
            <a:pPr lvl="2"/>
            <a:endParaRPr lang="en-US" b="1" dirty="0">
              <a:solidFill>
                <a:schemeClr val="accent2"/>
              </a:solidFill>
            </a:endParaRPr>
          </a:p>
          <a:p>
            <a:pPr lvl="2"/>
            <a:endParaRPr lang="en-US" b="1" dirty="0">
              <a:solidFill>
                <a:schemeClr val="accent2"/>
              </a:solidFill>
            </a:endParaRPr>
          </a:p>
          <a:p>
            <a:pPr lvl="1"/>
            <a:endParaRPr lang="en-US" b="1" dirty="0">
              <a:solidFill>
                <a:schemeClr val="tx1"/>
              </a:solidFill>
            </a:endParaRPr>
          </a:p>
        </p:txBody>
      </p:sp>
      <p:sp>
        <p:nvSpPr>
          <p:cNvPr id="4" name="Slide Number Placeholder 3"/>
          <p:cNvSpPr>
            <a:spLocks noGrp="1"/>
          </p:cNvSpPr>
          <p:nvPr>
            <p:ph type="sldNum" sz="quarter" idx="10"/>
          </p:nvPr>
        </p:nvSpPr>
        <p:spPr/>
        <p:txBody>
          <a:bodyPr/>
          <a:lstStyle/>
          <a:p>
            <a:pPr>
              <a:defRPr/>
            </a:pPr>
            <a:fld id="{0B02F406-A951-4782-A125-F0F9A54F00BD}" type="slidenum">
              <a:rPr lang="en-US" smtClean="0">
                <a:solidFill>
                  <a:srgbClr val="002C6C"/>
                </a:solidFill>
              </a:rPr>
              <a:pPr>
                <a:defRPr/>
              </a:pPr>
              <a:t>6</a:t>
            </a:fld>
            <a:endParaRPr lang="en-US" dirty="0">
              <a:solidFill>
                <a:srgbClr val="002C6C"/>
              </a:solidFill>
            </a:endParaRPr>
          </a:p>
        </p:txBody>
      </p:sp>
      <p:sp>
        <p:nvSpPr>
          <p:cNvPr id="5" name="Title 4"/>
          <p:cNvSpPr>
            <a:spLocks noGrp="1"/>
          </p:cNvSpPr>
          <p:nvPr>
            <p:ph type="title"/>
          </p:nvPr>
        </p:nvSpPr>
        <p:spPr>
          <a:xfrm>
            <a:off x="1676399" y="365342"/>
            <a:ext cx="7141745" cy="935998"/>
          </a:xfrm>
        </p:spPr>
        <p:txBody>
          <a:bodyPr/>
          <a:lstStyle/>
          <a:p>
            <a:r>
              <a:rPr lang="en-US" sz="3200" dirty="0" smtClean="0"/>
              <a:t>The discussion today</a:t>
            </a:r>
            <a:endParaRPr lang="en-GB" sz="3200" dirty="0"/>
          </a:p>
        </p:txBody>
      </p:sp>
    </p:spTree>
    <p:extLst>
      <p:ext uri="{BB962C8B-B14F-4D97-AF65-F5344CB8AC3E}">
        <p14:creationId xmlns:p14="http://schemas.microsoft.com/office/powerpoint/2010/main" val="33432218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0443" y="1470476"/>
            <a:ext cx="8486357" cy="5387523"/>
          </a:xfrm>
        </p:spPr>
        <p:txBody>
          <a:bodyPr>
            <a:normAutofit fontScale="85000" lnSpcReduction="20000"/>
          </a:bodyPr>
          <a:lstStyle/>
          <a:p>
            <a:pPr lvl="1"/>
            <a:r>
              <a:rPr lang="en-US" sz="2400" b="1" dirty="0" smtClean="0">
                <a:solidFill>
                  <a:schemeClr val="tx1"/>
                </a:solidFill>
              </a:rPr>
              <a:t>Introduction – </a:t>
            </a:r>
            <a:r>
              <a:rPr lang="en-US" sz="2400" b="1" dirty="0">
                <a:solidFill>
                  <a:schemeClr val="tx1"/>
                </a:solidFill>
              </a:rPr>
              <a:t>GS1 Digital</a:t>
            </a:r>
            <a:endParaRPr lang="en-US" sz="2400" b="1" dirty="0" smtClean="0">
              <a:solidFill>
                <a:schemeClr val="tx1"/>
              </a:solidFill>
            </a:endParaRPr>
          </a:p>
          <a:p>
            <a:pPr lvl="2"/>
            <a:r>
              <a:rPr lang="en-US" b="1" dirty="0" smtClean="0">
                <a:solidFill>
                  <a:schemeClr val="tx1"/>
                </a:solidFill>
              </a:rPr>
              <a:t>Steve Bratt, GS1</a:t>
            </a:r>
          </a:p>
          <a:p>
            <a:pPr lvl="1"/>
            <a:r>
              <a:rPr lang="en-US" sz="2400" b="1" dirty="0" smtClean="0">
                <a:solidFill>
                  <a:schemeClr val="accent2"/>
                </a:solidFill>
              </a:rPr>
              <a:t>Market Perspective</a:t>
            </a:r>
          </a:p>
          <a:p>
            <a:pPr lvl="2"/>
            <a:r>
              <a:rPr lang="en-US" sz="2200" b="1" dirty="0" smtClean="0">
                <a:solidFill>
                  <a:schemeClr val="tx1"/>
                </a:solidFill>
              </a:rPr>
              <a:t>GS1 UK</a:t>
            </a:r>
          </a:p>
          <a:p>
            <a:pPr lvl="3"/>
            <a:r>
              <a:rPr lang="en-US" b="1" dirty="0" smtClean="0">
                <a:solidFill>
                  <a:schemeClr val="tx1"/>
                </a:solidFill>
              </a:rPr>
              <a:t>David Smith, GS1 UK</a:t>
            </a:r>
          </a:p>
          <a:p>
            <a:pPr lvl="2"/>
            <a:r>
              <a:rPr lang="en-US" sz="2200" b="1" dirty="0" smtClean="0">
                <a:solidFill>
                  <a:schemeClr val="tx1"/>
                </a:solidFill>
              </a:rPr>
              <a:t>GS1 Germany</a:t>
            </a:r>
            <a:endParaRPr lang="en-US" sz="2200" b="1" dirty="0">
              <a:solidFill>
                <a:schemeClr val="tx1"/>
              </a:solidFill>
            </a:endParaRPr>
          </a:p>
          <a:p>
            <a:pPr lvl="3"/>
            <a:r>
              <a:rPr lang="en-US" b="1" dirty="0" smtClean="0">
                <a:solidFill>
                  <a:schemeClr val="tx1"/>
                </a:solidFill>
              </a:rPr>
              <a:t>Andreas </a:t>
            </a:r>
            <a:r>
              <a:rPr lang="en-US" b="1" dirty="0" err="1" smtClean="0">
                <a:solidFill>
                  <a:schemeClr val="tx1"/>
                </a:solidFill>
              </a:rPr>
              <a:t>Fuessler</a:t>
            </a:r>
            <a:r>
              <a:rPr lang="en-US" b="1" dirty="0" smtClean="0">
                <a:solidFill>
                  <a:schemeClr val="tx1"/>
                </a:solidFill>
              </a:rPr>
              <a:t>, </a:t>
            </a:r>
            <a:r>
              <a:rPr lang="en-US" b="1" dirty="0">
                <a:solidFill>
                  <a:schemeClr val="tx1"/>
                </a:solidFill>
              </a:rPr>
              <a:t>GS1 </a:t>
            </a:r>
            <a:r>
              <a:rPr lang="en-US" b="1" dirty="0" smtClean="0">
                <a:solidFill>
                  <a:schemeClr val="tx1"/>
                </a:solidFill>
              </a:rPr>
              <a:t>Germany</a:t>
            </a:r>
          </a:p>
          <a:p>
            <a:pPr lvl="2"/>
            <a:r>
              <a:rPr lang="en-US" sz="2200" b="1" dirty="0" smtClean="0">
                <a:solidFill>
                  <a:schemeClr val="tx1"/>
                </a:solidFill>
              </a:rPr>
              <a:t>GS1 Japan</a:t>
            </a:r>
            <a:endParaRPr lang="en-US" sz="2200" b="1" dirty="0">
              <a:solidFill>
                <a:schemeClr val="tx1"/>
              </a:solidFill>
            </a:endParaRPr>
          </a:p>
          <a:p>
            <a:pPr lvl="3"/>
            <a:r>
              <a:rPr lang="en-US" b="1" dirty="0" smtClean="0">
                <a:solidFill>
                  <a:schemeClr val="tx1"/>
                </a:solidFill>
              </a:rPr>
              <a:t>Hideki Ichihara, </a:t>
            </a:r>
            <a:r>
              <a:rPr lang="en-US" b="1" dirty="0">
                <a:solidFill>
                  <a:schemeClr val="tx1"/>
                </a:solidFill>
              </a:rPr>
              <a:t>GS1 </a:t>
            </a:r>
            <a:r>
              <a:rPr lang="en-US" b="1" dirty="0" smtClean="0">
                <a:solidFill>
                  <a:schemeClr val="tx1"/>
                </a:solidFill>
              </a:rPr>
              <a:t>Japan</a:t>
            </a:r>
            <a:endParaRPr lang="en-US" b="1" dirty="0">
              <a:solidFill>
                <a:schemeClr val="tx1"/>
              </a:solidFill>
            </a:endParaRPr>
          </a:p>
          <a:p>
            <a:pPr lvl="2"/>
            <a:r>
              <a:rPr lang="en-US" sz="2200" b="1" dirty="0" smtClean="0">
                <a:solidFill>
                  <a:schemeClr val="accent2"/>
                </a:solidFill>
              </a:rPr>
              <a:t>GS1 US</a:t>
            </a:r>
            <a:endParaRPr lang="en-US" b="1" dirty="0">
              <a:solidFill>
                <a:schemeClr val="accent2"/>
              </a:solidFill>
            </a:endParaRPr>
          </a:p>
          <a:p>
            <a:pPr lvl="3"/>
            <a:r>
              <a:rPr lang="en-US" b="1" dirty="0" smtClean="0">
                <a:solidFill>
                  <a:schemeClr val="accent2"/>
                </a:solidFill>
              </a:rPr>
              <a:t>Rich Richardson, </a:t>
            </a:r>
            <a:r>
              <a:rPr lang="en-US" b="1" dirty="0">
                <a:solidFill>
                  <a:schemeClr val="accent2"/>
                </a:solidFill>
              </a:rPr>
              <a:t>GS1 </a:t>
            </a:r>
            <a:r>
              <a:rPr lang="en-US" b="1" dirty="0" smtClean="0">
                <a:solidFill>
                  <a:schemeClr val="accent2"/>
                </a:solidFill>
              </a:rPr>
              <a:t>US</a:t>
            </a:r>
          </a:p>
          <a:p>
            <a:pPr lvl="1"/>
            <a:r>
              <a:rPr lang="en-US" sz="2400" b="1" dirty="0">
                <a:solidFill>
                  <a:schemeClr val="tx1"/>
                </a:solidFill>
              </a:rPr>
              <a:t>GS1 Digital – </a:t>
            </a:r>
            <a:r>
              <a:rPr lang="en-US" sz="2400" b="1" dirty="0" smtClean="0">
                <a:solidFill>
                  <a:schemeClr val="tx1"/>
                </a:solidFill>
              </a:rPr>
              <a:t>Background, Strategy, </a:t>
            </a:r>
            <a:r>
              <a:rPr lang="en-US" sz="2400" b="1" dirty="0">
                <a:solidFill>
                  <a:schemeClr val="tx1"/>
                </a:solidFill>
              </a:rPr>
              <a:t>and </a:t>
            </a:r>
            <a:r>
              <a:rPr lang="en-US" sz="2400" b="1" dirty="0" smtClean="0">
                <a:solidFill>
                  <a:schemeClr val="tx1"/>
                </a:solidFill>
              </a:rPr>
              <a:t>Current Work</a:t>
            </a:r>
            <a:endParaRPr lang="en-US" sz="2400" b="1" dirty="0">
              <a:solidFill>
                <a:schemeClr val="tx1"/>
              </a:solidFill>
            </a:endParaRPr>
          </a:p>
          <a:p>
            <a:pPr lvl="2"/>
            <a:r>
              <a:rPr lang="en-US" b="1" dirty="0">
                <a:solidFill>
                  <a:schemeClr val="tx1"/>
                </a:solidFill>
              </a:rPr>
              <a:t>Robert Beideman, GS1</a:t>
            </a:r>
          </a:p>
          <a:p>
            <a:pPr lvl="1"/>
            <a:r>
              <a:rPr lang="en-US" sz="2400" b="1" dirty="0" smtClean="0">
                <a:solidFill>
                  <a:schemeClr val="tx1"/>
                </a:solidFill>
              </a:rPr>
              <a:t>GTIN+ on the Web - Technical Aspects</a:t>
            </a:r>
            <a:endParaRPr lang="en-US" sz="2400" b="1" dirty="0">
              <a:solidFill>
                <a:schemeClr val="tx1"/>
              </a:solidFill>
            </a:endParaRPr>
          </a:p>
          <a:p>
            <a:pPr lvl="2"/>
            <a:r>
              <a:rPr lang="en-US" b="1" dirty="0">
                <a:solidFill>
                  <a:schemeClr val="tx1"/>
                </a:solidFill>
              </a:rPr>
              <a:t>Mark Harrison, Auto-ID Labs, </a:t>
            </a:r>
            <a:r>
              <a:rPr lang="en-US" b="1" dirty="0" smtClean="0">
                <a:solidFill>
                  <a:schemeClr val="tx1"/>
                </a:solidFill>
              </a:rPr>
              <a:t>Cambridge</a:t>
            </a:r>
          </a:p>
          <a:p>
            <a:pPr lvl="1"/>
            <a:r>
              <a:rPr lang="en-US" sz="2400" b="1" dirty="0" smtClean="0">
                <a:solidFill>
                  <a:schemeClr val="tx1"/>
                </a:solidFill>
              </a:rPr>
              <a:t>Discussions</a:t>
            </a:r>
            <a:endParaRPr lang="en-US" sz="2400" b="1" dirty="0">
              <a:solidFill>
                <a:schemeClr val="tx1"/>
              </a:solidFill>
            </a:endParaRPr>
          </a:p>
          <a:p>
            <a:pPr lvl="2"/>
            <a:r>
              <a:rPr lang="en-US" b="1" dirty="0" smtClean="0">
                <a:solidFill>
                  <a:schemeClr val="tx1"/>
                </a:solidFill>
              </a:rPr>
              <a:t>GTIN+ on the Web MSWG – Get Involved!</a:t>
            </a:r>
          </a:p>
          <a:p>
            <a:pPr lvl="2"/>
            <a:r>
              <a:rPr lang="en-US" b="1" dirty="0" smtClean="0">
                <a:solidFill>
                  <a:schemeClr val="tx1"/>
                </a:solidFill>
              </a:rPr>
              <a:t>Digital Media work underway</a:t>
            </a:r>
          </a:p>
          <a:p>
            <a:pPr lvl="2"/>
            <a:r>
              <a:rPr lang="en-US" b="1" dirty="0" smtClean="0">
                <a:solidFill>
                  <a:schemeClr val="tx1"/>
                </a:solidFill>
              </a:rPr>
              <a:t>GTIN Validation work underway</a:t>
            </a:r>
          </a:p>
          <a:p>
            <a:pPr lvl="2"/>
            <a:r>
              <a:rPr lang="en-US" b="1" dirty="0" smtClean="0">
                <a:solidFill>
                  <a:schemeClr val="tx1"/>
                </a:solidFill>
              </a:rPr>
              <a:t>Next Priorities</a:t>
            </a:r>
          </a:p>
          <a:p>
            <a:pPr lvl="2"/>
            <a:endParaRPr lang="en-US" b="1" dirty="0">
              <a:solidFill>
                <a:schemeClr val="accent2"/>
              </a:solidFill>
            </a:endParaRPr>
          </a:p>
          <a:p>
            <a:pPr lvl="2"/>
            <a:endParaRPr lang="en-US" b="1" dirty="0">
              <a:solidFill>
                <a:schemeClr val="accent2"/>
              </a:solidFill>
            </a:endParaRPr>
          </a:p>
          <a:p>
            <a:pPr lvl="1"/>
            <a:endParaRPr lang="en-US" b="1" dirty="0">
              <a:solidFill>
                <a:schemeClr val="tx1"/>
              </a:solidFill>
            </a:endParaRPr>
          </a:p>
        </p:txBody>
      </p:sp>
      <p:sp>
        <p:nvSpPr>
          <p:cNvPr id="4" name="Slide Number Placeholder 3"/>
          <p:cNvSpPr>
            <a:spLocks noGrp="1"/>
          </p:cNvSpPr>
          <p:nvPr>
            <p:ph type="sldNum" sz="quarter" idx="10"/>
          </p:nvPr>
        </p:nvSpPr>
        <p:spPr/>
        <p:txBody>
          <a:bodyPr/>
          <a:lstStyle/>
          <a:p>
            <a:pPr>
              <a:defRPr/>
            </a:pPr>
            <a:fld id="{0B02F406-A951-4782-A125-F0F9A54F00BD}" type="slidenum">
              <a:rPr lang="en-US" smtClean="0">
                <a:solidFill>
                  <a:srgbClr val="002C6C"/>
                </a:solidFill>
              </a:rPr>
              <a:pPr>
                <a:defRPr/>
              </a:pPr>
              <a:t>60</a:t>
            </a:fld>
            <a:endParaRPr lang="en-US" dirty="0">
              <a:solidFill>
                <a:srgbClr val="002C6C"/>
              </a:solidFill>
            </a:endParaRPr>
          </a:p>
        </p:txBody>
      </p:sp>
      <p:sp>
        <p:nvSpPr>
          <p:cNvPr id="5" name="Title 4"/>
          <p:cNvSpPr>
            <a:spLocks noGrp="1"/>
          </p:cNvSpPr>
          <p:nvPr>
            <p:ph type="title"/>
          </p:nvPr>
        </p:nvSpPr>
        <p:spPr>
          <a:xfrm>
            <a:off x="1676399" y="365342"/>
            <a:ext cx="7141745" cy="935998"/>
          </a:xfrm>
        </p:spPr>
        <p:txBody>
          <a:bodyPr/>
          <a:lstStyle/>
          <a:p>
            <a:r>
              <a:rPr lang="en-US" sz="3200" dirty="0" smtClean="0"/>
              <a:t>The discussion today</a:t>
            </a:r>
            <a:endParaRPr lang="en-GB" sz="3200" dirty="0"/>
          </a:p>
        </p:txBody>
      </p:sp>
    </p:spTree>
    <p:extLst>
      <p:ext uri="{BB962C8B-B14F-4D97-AF65-F5344CB8AC3E}">
        <p14:creationId xmlns:p14="http://schemas.microsoft.com/office/powerpoint/2010/main" val="8239098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435522" y="2601578"/>
            <a:ext cx="4708478" cy="1039089"/>
          </a:xfrm>
        </p:spPr>
        <p:txBody>
          <a:bodyPr/>
          <a:lstStyle/>
          <a:p>
            <a:pPr algn="ctr"/>
            <a:r>
              <a:rPr lang="en-US" dirty="0" smtClean="0"/>
              <a:t>GS1 Digital Session</a:t>
            </a:r>
            <a:endParaRPr lang="en-US" dirty="0"/>
          </a:p>
        </p:txBody>
      </p:sp>
      <p:sp>
        <p:nvSpPr>
          <p:cNvPr id="9" name="Text Placeholder 8"/>
          <p:cNvSpPr>
            <a:spLocks noGrp="1"/>
          </p:cNvSpPr>
          <p:nvPr>
            <p:ph type="body" sz="quarter" idx="13"/>
          </p:nvPr>
        </p:nvSpPr>
        <p:spPr/>
        <p:txBody>
          <a:bodyPr/>
          <a:lstStyle/>
          <a:p>
            <a:r>
              <a:rPr lang="en-US" dirty="0" smtClean="0"/>
              <a:t>GS1 Global Standards Event</a:t>
            </a:r>
          </a:p>
          <a:p>
            <a:r>
              <a:rPr lang="en-US" dirty="0" smtClean="0"/>
              <a:t>March 2014</a:t>
            </a:r>
            <a:endParaRPr lang="en-US" dirty="0"/>
          </a:p>
        </p:txBody>
      </p:sp>
    </p:spTree>
    <p:extLst>
      <p:ext uri="{BB962C8B-B14F-4D97-AF65-F5344CB8AC3E}">
        <p14:creationId xmlns:p14="http://schemas.microsoft.com/office/powerpoint/2010/main" val="5847865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dirty="0" smtClean="0">
                <a:latin typeface="Arial" panose="020B0604020202020204" pitchFamily="34" charset="0"/>
              </a:rPr>
              <a:t>The New Retail Ecosystem</a:t>
            </a:r>
          </a:p>
        </p:txBody>
      </p:sp>
      <p:sp>
        <p:nvSpPr>
          <p:cNvPr id="7171" name="Content Placeholder 6"/>
          <p:cNvSpPr>
            <a:spLocks noGrp="1"/>
          </p:cNvSpPr>
          <p:nvPr>
            <p:ph idx="1"/>
          </p:nvPr>
        </p:nvSpPr>
        <p:spPr>
          <a:xfrm>
            <a:off x="119063" y="1127125"/>
            <a:ext cx="4649787" cy="1414463"/>
          </a:xfrm>
        </p:spPr>
        <p:txBody>
          <a:bodyPr/>
          <a:lstStyle/>
          <a:p>
            <a:pPr marL="0" indent="0" algn="ctr">
              <a:buFont typeface="Arial" panose="020B0604020202020204" pitchFamily="34" charset="0"/>
              <a:buNone/>
            </a:pPr>
            <a:r>
              <a:rPr lang="en-US" sz="2600" smtClean="0">
                <a:latin typeface="Arial" panose="020B0604020202020204" pitchFamily="34" charset="0"/>
              </a:rPr>
              <a:t>Consumers are demanding a </a:t>
            </a:r>
            <a:r>
              <a:rPr lang="en-US" sz="2600" b="1" smtClean="0">
                <a:latin typeface="Arial" panose="020B0604020202020204" pitchFamily="34" charset="0"/>
              </a:rPr>
              <a:t>seamless, simple </a:t>
            </a:r>
            <a:r>
              <a:rPr lang="en-US" sz="2600" smtClean="0">
                <a:latin typeface="Arial" panose="020B0604020202020204" pitchFamily="34" charset="0"/>
              </a:rPr>
              <a:t>shopping experience.</a:t>
            </a:r>
          </a:p>
        </p:txBody>
      </p:sp>
      <p:sp>
        <p:nvSpPr>
          <p:cNvPr id="7172"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26334"/>
              </a:buClr>
              <a:buFont typeface="Arial" panose="020B0604020202020204" pitchFamily="34" charset="0"/>
              <a:buChar char="•"/>
              <a:defRPr>
                <a:solidFill>
                  <a:srgbClr val="002C6C"/>
                </a:solidFill>
                <a:latin typeface="Arial" panose="020B0604020202020204" pitchFamily="34" charset="0"/>
                <a:ea typeface="MS PGothic" panose="020B0600070205080204" pitchFamily="34" charset="-128"/>
              </a:defRPr>
            </a:lvl1pPr>
            <a:lvl2pPr marL="742950" indent="-285750">
              <a:spcBef>
                <a:spcPct val="20000"/>
              </a:spcBef>
              <a:buClr>
                <a:srgbClr val="F26334"/>
              </a:buClr>
              <a:buFont typeface="Arial" panose="020B0604020202020204" pitchFamily="34" charset="0"/>
              <a:buChar char="–"/>
              <a:defRPr>
                <a:solidFill>
                  <a:srgbClr val="002C6C"/>
                </a:solidFill>
                <a:latin typeface="Arial" panose="020B0604020202020204" pitchFamily="34" charset="0"/>
                <a:ea typeface="MS PGothic" panose="020B0600070205080204" pitchFamily="34" charset="-128"/>
              </a:defRPr>
            </a:lvl2pPr>
            <a:lvl3pPr marL="1143000" indent="-228600">
              <a:spcBef>
                <a:spcPct val="20000"/>
              </a:spcBef>
              <a:buClr>
                <a:srgbClr val="F26334"/>
              </a:buClr>
              <a:buFont typeface="Arial" panose="020B0604020202020204" pitchFamily="34" charset="0"/>
              <a:buChar char="•"/>
              <a:defRPr>
                <a:solidFill>
                  <a:srgbClr val="002C6C"/>
                </a:solidFill>
                <a:latin typeface="Arial" panose="020B0604020202020204" pitchFamily="34" charset="0"/>
                <a:ea typeface="MS PGothic" panose="020B0600070205080204" pitchFamily="34" charset="-128"/>
              </a:defRPr>
            </a:lvl3pPr>
            <a:lvl4pPr marL="1600200" indent="-228600">
              <a:spcBef>
                <a:spcPct val="20000"/>
              </a:spcBef>
              <a:buClr>
                <a:srgbClr val="F26334"/>
              </a:buClr>
              <a:buFont typeface="Arial" panose="020B0604020202020204" pitchFamily="34" charset="0"/>
              <a:buChar char="–"/>
              <a:defRPr>
                <a:solidFill>
                  <a:srgbClr val="002C6C"/>
                </a:solidFill>
                <a:latin typeface="Arial" panose="020B0604020202020204" pitchFamily="34" charset="0"/>
                <a:ea typeface="MS PGothic" panose="020B0600070205080204" pitchFamily="34" charset="-128"/>
              </a:defRPr>
            </a:lvl4pPr>
            <a:lvl5pPr marL="2057400" indent="-228600">
              <a:spcBef>
                <a:spcPct val="20000"/>
              </a:spcBef>
              <a:buClr>
                <a:srgbClr val="F26334"/>
              </a:buClr>
              <a:buFont typeface="Arial" panose="020B0604020202020204" pitchFamily="34" charset="0"/>
              <a:buChar char="»"/>
              <a:defRPr>
                <a:solidFill>
                  <a:srgbClr val="002C6C"/>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rgbClr val="F26334"/>
              </a:buClr>
              <a:buFont typeface="Arial" panose="020B0604020202020204" pitchFamily="34" charset="0"/>
              <a:buChar char="»"/>
              <a:defRPr>
                <a:solidFill>
                  <a:srgbClr val="002C6C"/>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rgbClr val="F26334"/>
              </a:buClr>
              <a:buFont typeface="Arial" panose="020B0604020202020204" pitchFamily="34" charset="0"/>
              <a:buChar char="»"/>
              <a:defRPr>
                <a:solidFill>
                  <a:srgbClr val="002C6C"/>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rgbClr val="F26334"/>
              </a:buClr>
              <a:buFont typeface="Arial" panose="020B0604020202020204" pitchFamily="34" charset="0"/>
              <a:buChar char="»"/>
              <a:defRPr>
                <a:solidFill>
                  <a:srgbClr val="002C6C"/>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rgbClr val="F26334"/>
              </a:buClr>
              <a:buFont typeface="Arial" panose="020B0604020202020204" pitchFamily="34" charset="0"/>
              <a:buChar char="»"/>
              <a:defRPr>
                <a:solidFill>
                  <a:srgbClr val="002C6C"/>
                </a:solidFill>
                <a:latin typeface="Arial" panose="020B0604020202020204" pitchFamily="34" charset="0"/>
                <a:ea typeface="MS PGothic" panose="020B0600070205080204" pitchFamily="34" charset="-128"/>
              </a:defRPr>
            </a:lvl9pPr>
          </a:lstStyle>
          <a:p>
            <a:pPr>
              <a:spcBef>
                <a:spcPct val="0"/>
              </a:spcBef>
              <a:buClrTx/>
              <a:buFontTx/>
              <a:buNone/>
            </a:pPr>
            <a:fld id="{EDAB96F2-BE0C-48A7-8AEC-E04FEA097FC7}" type="slidenum">
              <a:rPr lang="en-US">
                <a:solidFill>
                  <a:srgbClr val="898989"/>
                </a:solidFill>
                <a:latin typeface="Calibri" panose="020F0502020204030204" pitchFamily="34" charset="0"/>
              </a:rPr>
              <a:pPr>
                <a:spcBef>
                  <a:spcPct val="0"/>
                </a:spcBef>
                <a:buClrTx/>
                <a:buFontTx/>
                <a:buNone/>
              </a:pPr>
              <a:t>62</a:t>
            </a:fld>
            <a:endParaRPr lang="en-US">
              <a:solidFill>
                <a:srgbClr val="898989"/>
              </a:solidFill>
              <a:latin typeface="Calibri" panose="020F0502020204030204" pitchFamily="34" charset="0"/>
            </a:endParaRPr>
          </a:p>
        </p:txBody>
      </p:sp>
      <p:pic>
        <p:nvPicPr>
          <p:cNvPr id="7173" name="Picture 8" descr="CONSUMER.png"/>
          <p:cNvPicPr>
            <a:picLocks noChangeAspect="1"/>
          </p:cNvPicPr>
          <p:nvPr/>
        </p:nvPicPr>
        <p:blipFill>
          <a:blip r:embed="rId3" cstate="screen">
            <a:extLst>
              <a:ext uri="{28A0092B-C50C-407E-A947-70E740481C1C}">
                <a14:useLocalDpi xmlns:a14="http://schemas.microsoft.com/office/drawing/2010/main"/>
              </a:ext>
            </a:extLst>
          </a:blip>
          <a:srcRect r="-5748"/>
          <a:stretch>
            <a:fillRect/>
          </a:stretch>
        </p:blipFill>
        <p:spPr bwMode="auto">
          <a:xfrm>
            <a:off x="6896100" y="1201738"/>
            <a:ext cx="2179638" cy="481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4" descr="GS1US_D01_OmniChannelRetail_1a.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62463" y="2557463"/>
            <a:ext cx="3154362" cy="315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6513" y="2874963"/>
            <a:ext cx="6859587" cy="3354387"/>
          </a:xfrm>
          <a:prstGeom prst="rect">
            <a:avLst/>
          </a:prstGeom>
          <a:noFill/>
        </p:spPr>
        <p:txBody>
          <a:bodyPr>
            <a:spAutoFit/>
          </a:bodyPr>
          <a:lstStyle/>
          <a:p>
            <a:pPr defTabSz="914310">
              <a:spcBef>
                <a:spcPts val="600"/>
              </a:spcBef>
              <a:spcAft>
                <a:spcPts val="1800"/>
              </a:spcAft>
              <a:buFont typeface="Arial" pitchFamily="34" charset="0"/>
              <a:buNone/>
              <a:defRPr/>
            </a:pPr>
            <a:r>
              <a:rPr lang="en-US" b="1" dirty="0">
                <a:solidFill>
                  <a:srgbClr val="555555"/>
                </a:solidFill>
                <a:ea typeface="ＭＳ Ｐゴシック" pitchFamily="34" charset="-128"/>
              </a:rPr>
              <a:t>With expectations of:</a:t>
            </a:r>
          </a:p>
          <a:p>
            <a:pPr marL="342900" indent="-342900" defTabSz="914310">
              <a:spcBef>
                <a:spcPts val="600"/>
              </a:spcBef>
              <a:spcAft>
                <a:spcPts val="1800"/>
              </a:spcAft>
              <a:buFont typeface="Arial" pitchFamily="34" charset="0"/>
              <a:buChar char="•"/>
              <a:defRPr/>
            </a:pPr>
            <a:r>
              <a:rPr lang="en-US" sz="2000" b="1" dirty="0">
                <a:solidFill>
                  <a:srgbClr val="555555"/>
                </a:solidFill>
                <a:ea typeface="ＭＳ Ｐゴシック" pitchFamily="34" charset="-128"/>
              </a:rPr>
              <a:t>Infinite choices in assortment, </a:t>
            </a:r>
            <a:br>
              <a:rPr lang="en-US" sz="2000" b="1" dirty="0">
                <a:solidFill>
                  <a:srgbClr val="555555"/>
                </a:solidFill>
                <a:ea typeface="ＭＳ Ｐゴシック" pitchFamily="34" charset="-128"/>
              </a:rPr>
            </a:br>
            <a:r>
              <a:rPr lang="en-US" sz="2000" b="1" dirty="0">
                <a:solidFill>
                  <a:srgbClr val="555555"/>
                </a:solidFill>
                <a:ea typeface="ＭＳ Ｐゴシック" pitchFamily="34" charset="-128"/>
              </a:rPr>
              <a:t>price and fulfillment</a:t>
            </a:r>
          </a:p>
          <a:p>
            <a:pPr marL="342900" indent="-342900" defTabSz="914310">
              <a:spcBef>
                <a:spcPts val="600"/>
              </a:spcBef>
              <a:spcAft>
                <a:spcPts val="1800"/>
              </a:spcAft>
              <a:buFont typeface="Arial" pitchFamily="34" charset="0"/>
              <a:buChar char="•"/>
              <a:defRPr/>
            </a:pPr>
            <a:r>
              <a:rPr lang="en-US" sz="2000" b="1" dirty="0">
                <a:solidFill>
                  <a:srgbClr val="555555"/>
                </a:solidFill>
                <a:ea typeface="ＭＳ Ｐゴシック" pitchFamily="34" charset="-128"/>
              </a:rPr>
              <a:t>Increased amounts of accurate                        product data for decision making</a:t>
            </a:r>
          </a:p>
          <a:p>
            <a:pPr defTabSz="914310">
              <a:spcBef>
                <a:spcPts val="600"/>
              </a:spcBef>
              <a:spcAft>
                <a:spcPts val="1800"/>
              </a:spcAft>
              <a:buFont typeface="Arial" pitchFamily="34" charset="0"/>
              <a:buNone/>
              <a:defRPr/>
            </a:pPr>
            <a:r>
              <a:rPr lang="en-US" b="1" i="1" dirty="0">
                <a:solidFill>
                  <a:srgbClr val="F26334"/>
                </a:solidFill>
                <a:ea typeface="ＭＳ Ｐゴシック" pitchFamily="34" charset="-128"/>
              </a:rPr>
              <a:t>Access to any product, </a:t>
            </a:r>
            <a:br>
              <a:rPr lang="en-US" b="1" i="1" dirty="0">
                <a:solidFill>
                  <a:srgbClr val="F26334"/>
                </a:solidFill>
                <a:ea typeface="ＭＳ Ｐゴシック" pitchFamily="34" charset="-128"/>
              </a:rPr>
            </a:br>
            <a:r>
              <a:rPr lang="en-US" b="1" i="1" dirty="0">
                <a:solidFill>
                  <a:srgbClr val="F26334"/>
                </a:solidFill>
                <a:ea typeface="ＭＳ Ｐゴシック" pitchFamily="34" charset="-128"/>
              </a:rPr>
              <a:t>anywhere, anytime from any device</a:t>
            </a:r>
          </a:p>
        </p:txBody>
      </p:sp>
    </p:spTree>
    <p:extLst>
      <p:ext uri="{BB962C8B-B14F-4D97-AF65-F5344CB8AC3E}">
        <p14:creationId xmlns:p14="http://schemas.microsoft.com/office/powerpoint/2010/main" val="3967631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bwMode="auto">
          <a:xfrm>
            <a:off x="656423" y="154775"/>
            <a:ext cx="8286038" cy="574675"/>
          </a:xfrm>
          <a:prstGeom prst="rect">
            <a:avLst/>
          </a:prstGeom>
          <a:noFill/>
          <a:ln>
            <a:noFill/>
          </a:ln>
          <a:extLst/>
        </p:spPr>
        <p:txBody>
          <a:bodyPr vert="horz" wrap="square" lIns="91431" tIns="45716" rIns="91431" bIns="45716" numCol="1" anchor="t" anchorCtr="0" compatLnSpc="1">
            <a:prstTxWarp prst="textNoShape">
              <a:avLst/>
            </a:prstTxWarp>
          </a:bodyPr>
          <a:lstStyle>
            <a:lvl1pPr algn="l" defTabSz="457155" rtl="0" eaLnBrk="1" fontAlgn="base" hangingPunct="1">
              <a:spcBef>
                <a:spcPct val="0"/>
              </a:spcBef>
              <a:spcAft>
                <a:spcPct val="0"/>
              </a:spcAft>
              <a:defRPr sz="2600" kern="1200" cap="all" spc="100">
                <a:solidFill>
                  <a:srgbClr val="F26334"/>
                </a:solidFill>
                <a:latin typeface="Arial" charset="0"/>
                <a:ea typeface="ＭＳ Ｐゴシック" charset="0"/>
                <a:cs typeface="ＭＳ Ｐゴシック" charset="0"/>
              </a:defRPr>
            </a:lvl1pPr>
            <a:lvl2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2pPr>
            <a:lvl3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3pPr>
            <a:lvl4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4pPr>
            <a:lvl5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5pPr>
            <a:lvl6pPr marL="457155"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6pPr>
            <a:lvl7pPr marL="914310"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7pPr>
            <a:lvl8pPr marL="1371466"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8pPr>
            <a:lvl9pPr marL="1828622"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9pPr>
          </a:lstStyle>
          <a:p>
            <a:r>
              <a:rPr lang="en-US" cap="none" spc="0" dirty="0">
                <a:solidFill>
                  <a:srgbClr val="002C6C"/>
                </a:solidFill>
                <a:latin typeface="Arial" panose="020B0604020202020204" pitchFamily="34" charset="0"/>
                <a:ea typeface="MS PGothic" pitchFamily="34" charset="-128"/>
              </a:rPr>
              <a:t>Extending and Leveraging your standards investment</a:t>
            </a:r>
            <a:endParaRPr lang="en-US" dirty="0">
              <a:solidFill>
                <a:srgbClr val="002C6C"/>
              </a:solidFill>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1535" y="1018460"/>
            <a:ext cx="7448269" cy="4934478"/>
          </a:xfrm>
          <a:prstGeom prst="rect">
            <a:avLst/>
          </a:prstGeom>
        </p:spPr>
      </p:pic>
      <p:sp>
        <p:nvSpPr>
          <p:cNvPr id="2" name="Slide Number Placeholder 1"/>
          <p:cNvSpPr>
            <a:spLocks noGrp="1"/>
          </p:cNvSpPr>
          <p:nvPr>
            <p:ph type="sldNum" sz="quarter" idx="10"/>
          </p:nvPr>
        </p:nvSpPr>
        <p:spPr/>
        <p:txBody>
          <a:bodyPr/>
          <a:lstStyle/>
          <a:p>
            <a:pPr>
              <a:defRPr/>
            </a:pPr>
            <a:fld id="{0B02F406-A951-4782-A125-F0F9A54F00BD}" type="slidenum">
              <a:rPr lang="en-US" smtClean="0">
                <a:solidFill>
                  <a:srgbClr val="002C6C"/>
                </a:solidFill>
              </a:rPr>
              <a:pPr>
                <a:defRPr/>
              </a:pPr>
              <a:t>63</a:t>
            </a:fld>
            <a:endParaRPr lang="en-US" dirty="0">
              <a:solidFill>
                <a:srgbClr val="002C6C"/>
              </a:solidFill>
            </a:endParaRPr>
          </a:p>
        </p:txBody>
      </p:sp>
    </p:spTree>
    <p:extLst>
      <p:ext uri="{BB962C8B-B14F-4D97-AF65-F5344CB8AC3E}">
        <p14:creationId xmlns:p14="http://schemas.microsoft.com/office/powerpoint/2010/main" val="10635140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200" dirty="0" smtClean="0"/>
              <a:t>Apparel and general merchandise imperatives</a:t>
            </a:r>
            <a:endParaRPr lang="en-US" sz="2200" dirty="0"/>
          </a:p>
        </p:txBody>
      </p:sp>
      <p:sp>
        <p:nvSpPr>
          <p:cNvPr id="3" name="Content Placeholder 2"/>
          <p:cNvSpPr>
            <a:spLocks noGrp="1"/>
          </p:cNvSpPr>
          <p:nvPr>
            <p:ph idx="1"/>
          </p:nvPr>
        </p:nvSpPr>
        <p:spPr/>
        <p:txBody>
          <a:bodyPr/>
          <a:lstStyle/>
          <a:p>
            <a:r>
              <a:rPr lang="en-US" b="1" dirty="0" smtClean="0"/>
              <a:t>Network-wide inventory visibility and accuracy</a:t>
            </a:r>
          </a:p>
          <a:p>
            <a:pPr lvl="1"/>
            <a:r>
              <a:rPr lang="en-US" dirty="0" smtClean="0"/>
              <a:t>The ability to see to “the last item” within the enterprise and consumer-direct supplier partners</a:t>
            </a:r>
          </a:p>
          <a:p>
            <a:pPr lvl="1"/>
            <a:r>
              <a:rPr lang="en-US" dirty="0" smtClean="0"/>
              <a:t>Delivering on the promise to the consumer</a:t>
            </a:r>
          </a:p>
          <a:p>
            <a:r>
              <a:rPr lang="en-US" b="1" dirty="0" smtClean="0"/>
              <a:t>Web-ready products</a:t>
            </a:r>
          </a:p>
          <a:p>
            <a:pPr lvl="1"/>
            <a:r>
              <a:rPr lang="en-US" dirty="0" smtClean="0"/>
              <a:t>Improving speed to web for both product attributes and images</a:t>
            </a:r>
          </a:p>
          <a:p>
            <a:pPr lvl="1"/>
            <a:r>
              <a:rPr lang="en-US" dirty="0" smtClean="0"/>
              <a:t>Meeting consumer demand for rich product information</a:t>
            </a:r>
          </a:p>
          <a:p>
            <a:r>
              <a:rPr lang="en-US" b="1" dirty="0" smtClean="0"/>
              <a:t>Optimized fulfillment strategies</a:t>
            </a:r>
          </a:p>
          <a:p>
            <a:pPr lvl="1"/>
            <a:r>
              <a:rPr lang="en-US" dirty="0" smtClean="0"/>
              <a:t>Ensuring that processes, infrastructure and systems are streamlined and integrated to meet desired service levels and delivery commitments</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0B02F406-A951-4782-A125-F0F9A54F00BD}" type="slidenum">
              <a:rPr lang="en-US" smtClean="0">
                <a:solidFill>
                  <a:srgbClr val="002C6C"/>
                </a:solidFill>
              </a:rPr>
              <a:pPr>
                <a:defRPr/>
              </a:pPr>
              <a:t>64</a:t>
            </a:fld>
            <a:endParaRPr lang="en-US" dirty="0">
              <a:solidFill>
                <a:srgbClr val="002C6C"/>
              </a:solidFill>
            </a:endParaRPr>
          </a:p>
        </p:txBody>
      </p:sp>
    </p:spTree>
    <p:extLst>
      <p:ext uri="{BB962C8B-B14F-4D97-AF65-F5344CB8AC3E}">
        <p14:creationId xmlns:p14="http://schemas.microsoft.com/office/powerpoint/2010/main" val="15795077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dirty="0">
                <a:latin typeface="Arial" pitchFamily="34" charset="0"/>
              </a:rPr>
              <a:t>Current digital initiatives</a:t>
            </a:r>
          </a:p>
        </p:txBody>
      </p:sp>
      <p:sp>
        <p:nvSpPr>
          <p:cNvPr id="8195" name="Content Placeholder 2"/>
          <p:cNvSpPr>
            <a:spLocks noGrp="1"/>
          </p:cNvSpPr>
          <p:nvPr>
            <p:ph idx="4294967295"/>
          </p:nvPr>
        </p:nvSpPr>
        <p:spPr>
          <a:xfrm>
            <a:off x="272955" y="984017"/>
            <a:ext cx="8761861" cy="5089238"/>
          </a:xfrm>
        </p:spPr>
        <p:txBody>
          <a:bodyPr/>
          <a:lstStyle/>
          <a:p>
            <a:pPr lvl="0"/>
            <a:r>
              <a:rPr lang="en-US" sz="2000" b="1" dirty="0"/>
              <a:t>Identification </a:t>
            </a:r>
            <a:r>
              <a:rPr lang="en-US" sz="2000" b="1" dirty="0" smtClean="0"/>
              <a:t>Integrity</a:t>
            </a:r>
          </a:p>
          <a:p>
            <a:pPr lvl="1"/>
            <a:r>
              <a:rPr lang="en-US" sz="2000" dirty="0" smtClean="0"/>
              <a:t>Helping </a:t>
            </a:r>
            <a:r>
              <a:rPr lang="en-US" sz="2000" dirty="0"/>
              <a:t>industry determine if </a:t>
            </a:r>
            <a:r>
              <a:rPr lang="en-US" sz="2000" dirty="0" smtClean="0"/>
              <a:t>an identifier </a:t>
            </a:r>
            <a:r>
              <a:rPr lang="en-US" sz="2000" dirty="0"/>
              <a:t>is valid and correctly assigned according to GS1 </a:t>
            </a:r>
            <a:r>
              <a:rPr lang="en-US" sz="2000" dirty="0" smtClean="0"/>
              <a:t>Standards </a:t>
            </a:r>
            <a:endParaRPr lang="en-US" sz="2000" dirty="0"/>
          </a:p>
          <a:p>
            <a:pPr lvl="0"/>
            <a:endParaRPr lang="en-US" sz="2000" b="1" dirty="0" smtClean="0"/>
          </a:p>
          <a:p>
            <a:pPr lvl="0"/>
            <a:r>
              <a:rPr lang="en-US" sz="2000" b="1" dirty="0" smtClean="0"/>
              <a:t>Unique </a:t>
            </a:r>
            <a:r>
              <a:rPr lang="en-US" sz="2000" b="1" dirty="0"/>
              <a:t>Online Product </a:t>
            </a:r>
            <a:r>
              <a:rPr lang="en-US" sz="2000" b="1" dirty="0" smtClean="0"/>
              <a:t>Identification</a:t>
            </a:r>
          </a:p>
          <a:p>
            <a:pPr lvl="1"/>
            <a:r>
              <a:rPr lang="en-US" sz="2000" dirty="0" smtClean="0"/>
              <a:t>Using </a:t>
            </a:r>
            <a:r>
              <a:rPr lang="en-US" sz="2000" dirty="0"/>
              <a:t>GS1 standardized identifiers to improve </a:t>
            </a:r>
            <a:r>
              <a:rPr lang="en-US" sz="2000" dirty="0" smtClean="0"/>
              <a:t>search</a:t>
            </a:r>
            <a:r>
              <a:rPr lang="en-US" sz="2000" dirty="0"/>
              <a:t>, </a:t>
            </a:r>
            <a:r>
              <a:rPr lang="en-US" sz="2000" dirty="0" smtClean="0"/>
              <a:t>visibility</a:t>
            </a:r>
            <a:r>
              <a:rPr lang="en-US" sz="2000" dirty="0"/>
              <a:t>, and sharing </a:t>
            </a:r>
            <a:r>
              <a:rPr lang="en-US" sz="2000" dirty="0" smtClean="0"/>
              <a:t>trusted </a:t>
            </a:r>
            <a:r>
              <a:rPr lang="en-US" sz="2000" dirty="0"/>
              <a:t>product data with consumers</a:t>
            </a:r>
            <a:r>
              <a:rPr lang="en-US" sz="2000" dirty="0" smtClean="0"/>
              <a:t>.</a:t>
            </a:r>
          </a:p>
          <a:p>
            <a:pPr lvl="0"/>
            <a:endParaRPr lang="en-US" sz="2000" dirty="0"/>
          </a:p>
          <a:p>
            <a:pPr lvl="0"/>
            <a:r>
              <a:rPr lang="en-US" sz="2000" b="1" dirty="0" smtClean="0"/>
              <a:t>Consumer </a:t>
            </a:r>
            <a:r>
              <a:rPr lang="en-US" sz="2000" b="1" dirty="0"/>
              <a:t>Friendly Product </a:t>
            </a:r>
            <a:r>
              <a:rPr lang="en-US" sz="2000" b="1" dirty="0" smtClean="0"/>
              <a:t>Classification</a:t>
            </a:r>
          </a:p>
          <a:p>
            <a:pPr lvl="1"/>
            <a:r>
              <a:rPr lang="en-US" sz="2000" dirty="0" smtClean="0"/>
              <a:t>An </a:t>
            </a:r>
            <a:r>
              <a:rPr lang="en-US" sz="2000" dirty="0"/>
              <a:t>industry wide </a:t>
            </a:r>
            <a:r>
              <a:rPr lang="en-US" sz="2000" i="1" dirty="0"/>
              <a:t>reference model</a:t>
            </a:r>
            <a:r>
              <a:rPr lang="en-US" sz="2000" dirty="0"/>
              <a:t> </a:t>
            </a:r>
            <a:r>
              <a:rPr lang="en-US" sz="2000" dirty="0" smtClean="0"/>
              <a:t> that improves seller </a:t>
            </a:r>
            <a:r>
              <a:rPr lang="en-US" sz="2000" dirty="0"/>
              <a:t>efficiency, product exposure, </a:t>
            </a:r>
            <a:r>
              <a:rPr lang="en-US" sz="2000" dirty="0" smtClean="0"/>
              <a:t>shopping, data </a:t>
            </a:r>
            <a:r>
              <a:rPr lang="en-US" sz="2000" dirty="0"/>
              <a:t>handling and </a:t>
            </a:r>
            <a:r>
              <a:rPr lang="en-US" sz="2000" dirty="0" smtClean="0"/>
              <a:t>interoperability</a:t>
            </a:r>
          </a:p>
          <a:p>
            <a:pPr lvl="1"/>
            <a:endParaRPr lang="en-US" sz="2000" dirty="0" smtClean="0"/>
          </a:p>
          <a:p>
            <a:pPr lvl="0"/>
            <a:r>
              <a:rPr lang="en-US" sz="2000" b="1" dirty="0" smtClean="0"/>
              <a:t>Trusted </a:t>
            </a:r>
            <a:r>
              <a:rPr lang="en-US" sz="2000" b="1" dirty="0"/>
              <a:t>Source of Data</a:t>
            </a:r>
          </a:p>
          <a:p>
            <a:pPr lvl="1"/>
            <a:r>
              <a:rPr lang="en-US" sz="2000" dirty="0"/>
              <a:t>Providing standardized product data and images through GS1 Source.</a:t>
            </a:r>
          </a:p>
          <a:p>
            <a:endParaRPr lang="en-US" sz="2000" dirty="0"/>
          </a:p>
        </p:txBody>
      </p:sp>
      <p:sp>
        <p:nvSpPr>
          <p:cNvPr id="3" name="TextBox 2"/>
          <p:cNvSpPr txBox="1"/>
          <p:nvPr/>
        </p:nvSpPr>
        <p:spPr>
          <a:xfrm>
            <a:off x="2514342" y="6268907"/>
            <a:ext cx="4579348" cy="492443"/>
          </a:xfrm>
          <a:prstGeom prst="rect">
            <a:avLst/>
          </a:prstGeom>
          <a:noFill/>
        </p:spPr>
        <p:txBody>
          <a:bodyPr wrap="square" rtlCol="0">
            <a:spAutoFit/>
          </a:bodyPr>
          <a:lstStyle/>
          <a:p>
            <a:pPr marL="0" lvl="1" defTabSz="914310"/>
            <a:r>
              <a:rPr lang="en-US" sz="1400" b="1" dirty="0" smtClean="0">
                <a:solidFill>
                  <a:srgbClr val="4C4C4C"/>
                </a:solidFill>
              </a:rPr>
              <a:t>Helping  improve </a:t>
            </a:r>
            <a:r>
              <a:rPr lang="en-US" sz="1400" b="1" dirty="0">
                <a:solidFill>
                  <a:srgbClr val="4C4C4C"/>
                </a:solidFill>
              </a:rPr>
              <a:t>product search and </a:t>
            </a:r>
            <a:r>
              <a:rPr lang="en-US" sz="1400" b="1" dirty="0" smtClean="0">
                <a:solidFill>
                  <a:srgbClr val="4C4C4C"/>
                </a:solidFill>
              </a:rPr>
              <a:t>data </a:t>
            </a:r>
            <a:r>
              <a:rPr lang="en-US" sz="1400" b="1" dirty="0">
                <a:solidFill>
                  <a:srgbClr val="4C4C4C"/>
                </a:solidFill>
              </a:rPr>
              <a:t>integrity</a:t>
            </a:r>
            <a:endParaRPr lang="en-US" sz="1400" b="1" dirty="0">
              <a:solidFill>
                <a:srgbClr val="555555">
                  <a:lumMod val="50000"/>
                </a:srgbClr>
              </a:solidFill>
              <a:ea typeface="ＭＳ Ｐゴシック" pitchFamily="34" charset="-128"/>
            </a:endParaRPr>
          </a:p>
          <a:p>
            <a:pPr defTabSz="914310"/>
            <a:endParaRPr lang="en-US" sz="1200" b="1" dirty="0">
              <a:solidFill>
                <a:srgbClr val="555555"/>
              </a:solidFill>
            </a:endParaRPr>
          </a:p>
        </p:txBody>
      </p:sp>
      <p:sp>
        <p:nvSpPr>
          <p:cNvPr id="4" name="Slide Number Placeholder 3"/>
          <p:cNvSpPr>
            <a:spLocks noGrp="1"/>
          </p:cNvSpPr>
          <p:nvPr>
            <p:ph type="sldNum" sz="quarter" idx="10"/>
          </p:nvPr>
        </p:nvSpPr>
        <p:spPr/>
        <p:txBody>
          <a:bodyPr/>
          <a:lstStyle/>
          <a:p>
            <a:pPr>
              <a:defRPr/>
            </a:pPr>
            <a:fld id="{0B02F406-A951-4782-A125-F0F9A54F00BD}" type="slidenum">
              <a:rPr lang="en-US" smtClean="0">
                <a:solidFill>
                  <a:srgbClr val="002C6C"/>
                </a:solidFill>
              </a:rPr>
              <a:pPr>
                <a:defRPr/>
              </a:pPr>
              <a:t>65</a:t>
            </a:fld>
            <a:endParaRPr lang="en-US" dirty="0">
              <a:solidFill>
                <a:srgbClr val="002C6C"/>
              </a:solidFill>
            </a:endParaRPr>
          </a:p>
        </p:txBody>
      </p:sp>
    </p:spTree>
    <p:extLst>
      <p:ext uri="{BB962C8B-B14F-4D97-AF65-F5344CB8AC3E}">
        <p14:creationId xmlns:p14="http://schemas.microsoft.com/office/powerpoint/2010/main" val="2087152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55711" y="230189"/>
            <a:ext cx="8229600" cy="574675"/>
          </a:xfrm>
        </p:spPr>
        <p:txBody>
          <a:bodyPr/>
          <a:lstStyle/>
          <a:p>
            <a:r>
              <a:rPr lang="en-US" dirty="0" smtClean="0">
                <a:latin typeface="Arial" pitchFamily="34" charset="0"/>
              </a:rPr>
              <a:t>Some initial Learnings </a:t>
            </a:r>
            <a:endParaRPr lang="en-US" dirty="0">
              <a:latin typeface="Arial" pitchFamily="34" charset="0"/>
            </a:endParaRPr>
          </a:p>
        </p:txBody>
      </p:sp>
      <p:sp>
        <p:nvSpPr>
          <p:cNvPr id="8195" name="Content Placeholder 2"/>
          <p:cNvSpPr>
            <a:spLocks noGrp="1"/>
          </p:cNvSpPr>
          <p:nvPr>
            <p:ph idx="4294967295"/>
          </p:nvPr>
        </p:nvSpPr>
        <p:spPr>
          <a:xfrm>
            <a:off x="263528" y="1032164"/>
            <a:ext cx="8761861" cy="4503762"/>
          </a:xfrm>
        </p:spPr>
        <p:txBody>
          <a:bodyPr/>
          <a:lstStyle/>
          <a:p>
            <a:pPr lvl="0">
              <a:lnSpc>
                <a:spcPct val="150000"/>
              </a:lnSpc>
            </a:pPr>
            <a:r>
              <a:rPr lang="en-US" sz="2000" dirty="0" smtClean="0"/>
              <a:t>Consumer is driving the agenda like never before </a:t>
            </a:r>
          </a:p>
          <a:p>
            <a:pPr>
              <a:lnSpc>
                <a:spcPct val="150000"/>
              </a:lnSpc>
            </a:pPr>
            <a:r>
              <a:rPr lang="en-US" sz="2000" dirty="0"/>
              <a:t>This is all about helping companies to grow their business</a:t>
            </a:r>
          </a:p>
          <a:p>
            <a:pPr lvl="0">
              <a:lnSpc>
                <a:spcPct val="150000"/>
              </a:lnSpc>
            </a:pPr>
            <a:r>
              <a:rPr lang="en-US" sz="2000" dirty="0" smtClean="0"/>
              <a:t>Technology is moving at an incredible pace</a:t>
            </a:r>
          </a:p>
          <a:p>
            <a:pPr lvl="0">
              <a:lnSpc>
                <a:spcPct val="150000"/>
              </a:lnSpc>
            </a:pPr>
            <a:r>
              <a:rPr lang="en-US" sz="2000" dirty="0" smtClean="0"/>
              <a:t>Stakeholder is very different than our traditional partners</a:t>
            </a:r>
          </a:p>
          <a:p>
            <a:pPr lvl="0">
              <a:lnSpc>
                <a:spcPct val="150000"/>
              </a:lnSpc>
            </a:pPr>
            <a:r>
              <a:rPr lang="en-US" sz="2000" dirty="0" smtClean="0"/>
              <a:t>Our message and value proposition needs to be clear and simple</a:t>
            </a:r>
          </a:p>
          <a:p>
            <a:pPr lvl="1">
              <a:lnSpc>
                <a:spcPct val="150000"/>
              </a:lnSpc>
            </a:pPr>
            <a:r>
              <a:rPr lang="en-US" sz="1100" dirty="0">
                <a:hlinkClick r:id="rId3"/>
              </a:rPr>
              <a:t>http://</a:t>
            </a:r>
            <a:r>
              <a:rPr lang="en-US" sz="1100" dirty="0" smtClean="0">
                <a:hlinkClick r:id="rId3"/>
              </a:rPr>
              <a:t>www.gs1us.org/industries/apparel-general-merchandise/tools-and-resources/videos-and-demos/omni-channel-video</a:t>
            </a:r>
            <a:r>
              <a:rPr lang="en-US" sz="1100" dirty="0" smtClean="0"/>
              <a:t>  </a:t>
            </a:r>
          </a:p>
          <a:p>
            <a:pPr lvl="0">
              <a:lnSpc>
                <a:spcPct val="150000"/>
              </a:lnSpc>
            </a:pPr>
            <a:r>
              <a:rPr lang="en-US" sz="2000" dirty="0" smtClean="0"/>
              <a:t>GS1 must reestablish its leadership position  </a:t>
            </a:r>
          </a:p>
          <a:p>
            <a:pPr lvl="0"/>
            <a:endParaRPr lang="en-US" sz="2000" b="1" dirty="0" smtClean="0"/>
          </a:p>
        </p:txBody>
      </p:sp>
      <p:sp>
        <p:nvSpPr>
          <p:cNvPr id="4" name="Slide Number Placeholder 3"/>
          <p:cNvSpPr>
            <a:spLocks noGrp="1"/>
          </p:cNvSpPr>
          <p:nvPr>
            <p:ph type="sldNum" sz="quarter" idx="10"/>
          </p:nvPr>
        </p:nvSpPr>
        <p:spPr/>
        <p:txBody>
          <a:bodyPr/>
          <a:lstStyle/>
          <a:p>
            <a:pPr>
              <a:defRPr/>
            </a:pPr>
            <a:fld id="{0B02F406-A951-4782-A125-F0F9A54F00BD}" type="slidenum">
              <a:rPr lang="en-US" smtClean="0">
                <a:solidFill>
                  <a:srgbClr val="002C6C"/>
                </a:solidFill>
              </a:rPr>
              <a:pPr>
                <a:defRPr/>
              </a:pPr>
              <a:t>66</a:t>
            </a:fld>
            <a:endParaRPr lang="en-US" dirty="0">
              <a:solidFill>
                <a:srgbClr val="002C6C"/>
              </a:solidFill>
            </a:endParaRPr>
          </a:p>
        </p:txBody>
      </p:sp>
    </p:spTree>
    <p:extLst>
      <p:ext uri="{BB962C8B-B14F-4D97-AF65-F5344CB8AC3E}">
        <p14:creationId xmlns:p14="http://schemas.microsoft.com/office/powerpoint/2010/main" val="8904749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1" name="Object 90" hidden="1"/>
          <p:cNvGraphicFramePr>
            <a:graphicFrameLocks/>
          </p:cNvGraphicFramePr>
          <p:nvPr>
            <p:custDataLst>
              <p:tags r:id="rId2"/>
            </p:custDataLst>
            <p:extLst/>
          </p:nvPr>
        </p:nvGraphicFramePr>
        <p:xfrm>
          <a:off x="0" y="0"/>
          <a:ext cx="161984" cy="161974"/>
        </p:xfrm>
        <a:graphic>
          <a:graphicData uri="http://schemas.openxmlformats.org/presentationml/2006/ole">
            <mc:AlternateContent xmlns:mc="http://schemas.openxmlformats.org/markup-compatibility/2006">
              <mc:Choice xmlns:v="urn:schemas-microsoft-com:vml" Requires="v">
                <p:oleObj spid="_x0000_s28702" name="think-cell Slide" r:id="rId27" imgW="270" imgH="270" progId="TCLayout.ActiveDocument.1">
                  <p:embed/>
                </p:oleObj>
              </mc:Choice>
              <mc:Fallback>
                <p:oleObj name="think-cell Slide" r:id="rId27" imgW="270" imgH="270" progId="TCLayout.ActiveDocument.1">
                  <p:embed/>
                  <p:pic>
                    <p:nvPicPr>
                      <p:cNvPr id="0" name=""/>
                      <p:cNvPicPr/>
                      <p:nvPr/>
                    </p:nvPicPr>
                    <p:blipFill>
                      <a:blip r:embed="rId28"/>
                      <a:stretch>
                        <a:fillRect/>
                      </a:stretch>
                    </p:blipFill>
                    <p:spPr>
                      <a:xfrm>
                        <a:off x="0" y="0"/>
                        <a:ext cx="161984" cy="161974"/>
                      </a:xfrm>
                      <a:prstGeom prst="rect">
                        <a:avLst/>
                      </a:prstGeom>
                    </p:spPr>
                  </p:pic>
                </p:oleObj>
              </mc:Fallback>
            </mc:AlternateContent>
          </a:graphicData>
        </a:graphic>
      </p:graphicFrame>
      <p:sp>
        <p:nvSpPr>
          <p:cNvPr id="2" name="Title 1"/>
          <p:cNvSpPr>
            <a:spLocks noGrp="1"/>
          </p:cNvSpPr>
          <p:nvPr>
            <p:ph type="title"/>
            <p:custDataLst>
              <p:tags r:id="rId3"/>
            </p:custDataLst>
          </p:nvPr>
        </p:nvSpPr>
        <p:spPr>
          <a:xfrm>
            <a:off x="1521024" y="373216"/>
            <a:ext cx="7368185" cy="923330"/>
          </a:xfrm>
          <a:noFill/>
          <a:ln w="9525">
            <a:noFill/>
            <a:miter lim="800000"/>
            <a:headEnd/>
            <a:tailEnd/>
          </a:ln>
        </p:spPr>
        <p:txBody>
          <a:bodyPr vert="horz" wrap="square" lIns="0" tIns="0" rIns="0" bIns="0" numCol="1" anchor="t" anchorCtr="0" compatLnSpc="1">
            <a:prstTxWarp prst="textNoShape">
              <a:avLst/>
            </a:prstTxWarp>
            <a:spAutoFit/>
          </a:bodyPr>
          <a:lstStyle/>
          <a:p>
            <a:r>
              <a:rPr lang="en-US" dirty="0" smtClean="0">
                <a:solidFill>
                  <a:srgbClr val="F26334"/>
                </a:solidFill>
              </a:rPr>
              <a:t>The world </a:t>
            </a:r>
            <a:r>
              <a:rPr lang="en-US" dirty="0">
                <a:solidFill>
                  <a:srgbClr val="F26334"/>
                </a:solidFill>
              </a:rPr>
              <a:t>is changing, key external forces </a:t>
            </a:r>
            <a:r>
              <a:rPr lang="en-US" dirty="0" smtClean="0">
                <a:solidFill>
                  <a:srgbClr val="F26334"/>
                </a:solidFill>
              </a:rPr>
              <a:t>are at </a:t>
            </a:r>
            <a:r>
              <a:rPr lang="en-US" dirty="0">
                <a:solidFill>
                  <a:srgbClr val="F26334"/>
                </a:solidFill>
              </a:rPr>
              <a:t>play…</a:t>
            </a:r>
          </a:p>
        </p:txBody>
      </p:sp>
      <p:sp>
        <p:nvSpPr>
          <p:cNvPr id="3" name="Slide Number Placeholder 2"/>
          <p:cNvSpPr>
            <a:spLocks noGrp="1"/>
          </p:cNvSpPr>
          <p:nvPr>
            <p:ph type="sldNum" sz="quarter" idx="10"/>
            <p:custDataLst>
              <p:tags r:id="rId4"/>
            </p:custDataLst>
          </p:nvPr>
        </p:nvSpPr>
        <p:spPr>
          <a:xfrm>
            <a:off x="8730905" y="6532651"/>
            <a:ext cx="217059" cy="158735"/>
          </a:xfrm>
        </p:spPr>
        <p:txBody>
          <a:bodyPr/>
          <a:lstStyle/>
          <a:p>
            <a:fld id="{809C04C5-64C1-475A-8DCD-6B5D2611923C}" type="slidenum">
              <a:rPr lang="en-US" smtClean="0">
                <a:solidFill>
                  <a:srgbClr val="002C6C"/>
                </a:solidFill>
              </a:rPr>
              <a:pPr/>
              <a:t>67</a:t>
            </a:fld>
            <a:endParaRPr lang="en-US" dirty="0">
              <a:solidFill>
                <a:srgbClr val="002C6C"/>
              </a:solidFill>
            </a:endParaRPr>
          </a:p>
        </p:txBody>
      </p:sp>
      <p:sp>
        <p:nvSpPr>
          <p:cNvPr id="49" name="Rectangle 13"/>
          <p:cNvSpPr>
            <a:spLocks noChangeArrowheads="1"/>
          </p:cNvSpPr>
          <p:nvPr>
            <p:custDataLst>
              <p:tags r:id="rId5"/>
            </p:custDataLst>
          </p:nvPr>
        </p:nvSpPr>
        <p:spPr bwMode="gray">
          <a:xfrm>
            <a:off x="2104290" y="1821339"/>
            <a:ext cx="6784919" cy="390033"/>
          </a:xfrm>
          <a:prstGeom prst="rect">
            <a:avLst/>
          </a:prstGeom>
          <a:solidFill>
            <a:srgbClr val="808080"/>
          </a:solidFill>
          <a:ln w="9525">
            <a:noFill/>
            <a:miter lim="800000"/>
            <a:headEnd/>
            <a:tailEnd/>
          </a:ln>
        </p:spPr>
        <p:txBody>
          <a:bodyPr lIns="77575" tIns="77575" rIns="77575" bIns="77575"/>
          <a:lstStyle/>
          <a:p>
            <a:pPr defTabSz="911906">
              <a:buClr>
                <a:srgbClr val="002960"/>
              </a:buClr>
            </a:pPr>
            <a:endParaRPr lang="en-US" sz="1200" b="1" dirty="0">
              <a:solidFill>
                <a:srgbClr val="002960"/>
              </a:solidFill>
            </a:endParaRPr>
          </a:p>
        </p:txBody>
      </p:sp>
      <p:sp>
        <p:nvSpPr>
          <p:cNvPr id="50" name="Rectangle 13"/>
          <p:cNvSpPr>
            <a:spLocks noChangeArrowheads="1"/>
          </p:cNvSpPr>
          <p:nvPr>
            <p:custDataLst>
              <p:tags r:id="rId6"/>
            </p:custDataLst>
          </p:nvPr>
        </p:nvSpPr>
        <p:spPr bwMode="gray">
          <a:xfrm>
            <a:off x="2104290" y="2242023"/>
            <a:ext cx="6784919" cy="940725"/>
          </a:xfrm>
          <a:prstGeom prst="rect">
            <a:avLst/>
          </a:prstGeom>
          <a:solidFill>
            <a:srgbClr val="FFFFFF">
              <a:alpha val="60000"/>
            </a:srgbClr>
          </a:solidFill>
          <a:ln w="9525">
            <a:noFill/>
            <a:miter lim="800000"/>
            <a:headEnd/>
            <a:tailEnd/>
          </a:ln>
        </p:spPr>
        <p:txBody>
          <a:bodyPr lIns="77575" tIns="77575" rIns="77575" bIns="77575">
            <a:noAutofit/>
          </a:bodyPr>
          <a:lstStyle/>
          <a:p>
            <a:pPr defTabSz="911906">
              <a:buClr>
                <a:srgbClr val="002960"/>
              </a:buClr>
            </a:pPr>
            <a:endParaRPr lang="en-US" sz="1200" dirty="0">
              <a:solidFill>
                <a:srgbClr val="002960"/>
              </a:solidFill>
            </a:endParaRPr>
          </a:p>
        </p:txBody>
      </p:sp>
      <p:sp>
        <p:nvSpPr>
          <p:cNvPr id="52" name="Rectangle 25"/>
          <p:cNvSpPr>
            <a:spLocks noChangeArrowheads="1"/>
          </p:cNvSpPr>
          <p:nvPr>
            <p:custDataLst>
              <p:tags r:id="rId7"/>
            </p:custDataLst>
          </p:nvPr>
        </p:nvSpPr>
        <p:spPr bwMode="gray">
          <a:xfrm>
            <a:off x="2203323" y="1876924"/>
            <a:ext cx="3212943" cy="278863"/>
          </a:xfrm>
          <a:prstGeom prst="rect">
            <a:avLst/>
          </a:prstGeom>
          <a:noFill/>
          <a:ln w="9525">
            <a:noFill/>
            <a:miter lim="800000"/>
            <a:headEnd/>
            <a:tailEnd/>
          </a:ln>
        </p:spPr>
        <p:txBody>
          <a:bodyPr wrap="square" lIns="46643" tIns="46643" rIns="46643" bIns="46643" anchor="ctr">
            <a:spAutoFit/>
          </a:bodyPr>
          <a:lstStyle/>
          <a:p>
            <a:pPr defTabSz="931343"/>
            <a:r>
              <a:rPr lang="en-US" sz="1200" b="1" dirty="0" smtClean="0">
                <a:solidFill>
                  <a:srgbClr val="FFFFFF"/>
                </a:solidFill>
              </a:rPr>
              <a:t>Why it matters</a:t>
            </a:r>
            <a:endParaRPr lang="en-US" sz="1200" b="1" dirty="0">
              <a:solidFill>
                <a:srgbClr val="FFFFFF"/>
              </a:solidFill>
            </a:endParaRPr>
          </a:p>
        </p:txBody>
      </p:sp>
      <p:sp>
        <p:nvSpPr>
          <p:cNvPr id="58" name="Rectangle 13"/>
          <p:cNvSpPr>
            <a:spLocks noChangeArrowheads="1"/>
          </p:cNvSpPr>
          <p:nvPr>
            <p:custDataLst>
              <p:tags r:id="rId8"/>
            </p:custDataLst>
          </p:nvPr>
        </p:nvSpPr>
        <p:spPr bwMode="gray">
          <a:xfrm>
            <a:off x="2118805" y="3366376"/>
            <a:ext cx="6784918" cy="940725"/>
          </a:xfrm>
          <a:prstGeom prst="rect">
            <a:avLst/>
          </a:prstGeom>
          <a:solidFill>
            <a:srgbClr val="FFFFFF">
              <a:alpha val="60000"/>
            </a:srgbClr>
          </a:solidFill>
          <a:ln w="9525">
            <a:noFill/>
            <a:miter lim="800000"/>
            <a:headEnd/>
            <a:tailEnd/>
          </a:ln>
        </p:spPr>
        <p:txBody>
          <a:bodyPr lIns="77575" tIns="77575" rIns="77575" bIns="77575">
            <a:noAutofit/>
          </a:bodyPr>
          <a:lstStyle/>
          <a:p>
            <a:pPr defTabSz="911906">
              <a:buClr>
                <a:srgbClr val="002960"/>
              </a:buClr>
            </a:pPr>
            <a:endParaRPr lang="en-US" sz="1200" dirty="0">
              <a:solidFill>
                <a:srgbClr val="002960"/>
              </a:solidFill>
            </a:endParaRPr>
          </a:p>
        </p:txBody>
      </p:sp>
      <p:sp>
        <p:nvSpPr>
          <p:cNvPr id="62" name="Rectangle 13"/>
          <p:cNvSpPr>
            <a:spLocks noChangeArrowheads="1"/>
          </p:cNvSpPr>
          <p:nvPr>
            <p:custDataLst>
              <p:tags r:id="rId9"/>
            </p:custDataLst>
          </p:nvPr>
        </p:nvSpPr>
        <p:spPr bwMode="gray">
          <a:xfrm>
            <a:off x="2118805" y="4431169"/>
            <a:ext cx="6784918" cy="940725"/>
          </a:xfrm>
          <a:prstGeom prst="rect">
            <a:avLst/>
          </a:prstGeom>
          <a:solidFill>
            <a:srgbClr val="FFFFFF">
              <a:alpha val="60000"/>
            </a:srgbClr>
          </a:solidFill>
          <a:ln w="9525">
            <a:noFill/>
            <a:miter lim="800000"/>
            <a:headEnd/>
            <a:tailEnd/>
          </a:ln>
        </p:spPr>
        <p:txBody>
          <a:bodyPr lIns="77575" tIns="77575" rIns="77575" bIns="77575">
            <a:noAutofit/>
          </a:bodyPr>
          <a:lstStyle/>
          <a:p>
            <a:pPr defTabSz="911906">
              <a:buClr>
                <a:srgbClr val="002960"/>
              </a:buClr>
            </a:pPr>
            <a:endParaRPr lang="en-US" sz="1200" dirty="0">
              <a:solidFill>
                <a:srgbClr val="002960"/>
              </a:solidFill>
            </a:endParaRPr>
          </a:p>
        </p:txBody>
      </p:sp>
      <p:sp>
        <p:nvSpPr>
          <p:cNvPr id="74" name="Rectangle 13"/>
          <p:cNvSpPr>
            <a:spLocks noChangeArrowheads="1"/>
          </p:cNvSpPr>
          <p:nvPr>
            <p:custDataLst>
              <p:tags r:id="rId10"/>
            </p:custDataLst>
          </p:nvPr>
        </p:nvSpPr>
        <p:spPr bwMode="gray">
          <a:xfrm>
            <a:off x="2118805" y="5518354"/>
            <a:ext cx="6784918" cy="940725"/>
          </a:xfrm>
          <a:prstGeom prst="rect">
            <a:avLst/>
          </a:prstGeom>
          <a:noFill/>
          <a:ln w="9525">
            <a:noFill/>
            <a:miter lim="800000"/>
            <a:headEnd/>
            <a:tailEnd/>
          </a:ln>
        </p:spPr>
        <p:txBody>
          <a:bodyPr lIns="77575" tIns="77575" rIns="77575" bIns="77575">
            <a:noAutofit/>
          </a:bodyPr>
          <a:lstStyle/>
          <a:p>
            <a:pPr defTabSz="911906">
              <a:buClr>
                <a:srgbClr val="002960"/>
              </a:buClr>
            </a:pPr>
            <a:endParaRPr lang="en-US" sz="1200" dirty="0">
              <a:solidFill>
                <a:srgbClr val="002960"/>
              </a:solidFill>
            </a:endParaRPr>
          </a:p>
        </p:txBody>
      </p:sp>
      <p:sp>
        <p:nvSpPr>
          <p:cNvPr id="30" name="Rectangle 13"/>
          <p:cNvSpPr>
            <a:spLocks noChangeArrowheads="1"/>
          </p:cNvSpPr>
          <p:nvPr>
            <p:custDataLst>
              <p:tags r:id="rId11"/>
            </p:custDataLst>
          </p:nvPr>
        </p:nvSpPr>
        <p:spPr bwMode="gray">
          <a:xfrm>
            <a:off x="145448" y="1821339"/>
            <a:ext cx="1899740" cy="390033"/>
          </a:xfrm>
          <a:prstGeom prst="rect">
            <a:avLst/>
          </a:prstGeom>
          <a:solidFill>
            <a:srgbClr val="808080"/>
          </a:solidFill>
          <a:ln w="9525">
            <a:noFill/>
            <a:miter lim="800000"/>
            <a:headEnd/>
            <a:tailEnd/>
          </a:ln>
        </p:spPr>
        <p:txBody>
          <a:bodyPr lIns="77575" tIns="77575" rIns="77575" bIns="77575"/>
          <a:lstStyle/>
          <a:p>
            <a:pPr defTabSz="911906">
              <a:buClr>
                <a:srgbClr val="002960"/>
              </a:buClr>
            </a:pPr>
            <a:endParaRPr lang="en-US" sz="1600" dirty="0">
              <a:solidFill>
                <a:srgbClr val="002960"/>
              </a:solidFill>
            </a:endParaRPr>
          </a:p>
        </p:txBody>
      </p:sp>
      <p:sp>
        <p:nvSpPr>
          <p:cNvPr id="32" name="Rectangle 25"/>
          <p:cNvSpPr>
            <a:spLocks noChangeArrowheads="1"/>
          </p:cNvSpPr>
          <p:nvPr>
            <p:custDataLst>
              <p:tags r:id="rId12"/>
            </p:custDataLst>
          </p:nvPr>
        </p:nvSpPr>
        <p:spPr bwMode="gray">
          <a:xfrm>
            <a:off x="159552" y="1876924"/>
            <a:ext cx="1577128" cy="278863"/>
          </a:xfrm>
          <a:prstGeom prst="rect">
            <a:avLst/>
          </a:prstGeom>
          <a:noFill/>
          <a:ln w="9525">
            <a:noFill/>
            <a:miter lim="800000"/>
            <a:headEnd/>
            <a:tailEnd/>
          </a:ln>
        </p:spPr>
        <p:txBody>
          <a:bodyPr wrap="square" lIns="46643" tIns="46643" rIns="46643" bIns="46643" anchor="ctr">
            <a:spAutoFit/>
          </a:bodyPr>
          <a:lstStyle/>
          <a:p>
            <a:pPr defTabSz="931343"/>
            <a:r>
              <a:rPr lang="en-US" sz="1200" b="1" dirty="0" smtClean="0">
                <a:solidFill>
                  <a:srgbClr val="FFFFFF"/>
                </a:solidFill>
              </a:rPr>
              <a:t>Force</a:t>
            </a:r>
            <a:endParaRPr lang="en-US" sz="1200" b="1" dirty="0">
              <a:solidFill>
                <a:srgbClr val="FFFFFF"/>
              </a:solidFill>
            </a:endParaRPr>
          </a:p>
        </p:txBody>
      </p:sp>
      <p:pic>
        <p:nvPicPr>
          <p:cNvPr id="140306" name="Picture 18"/>
          <p:cNvPicPr>
            <a:picLocks noChangeArrowheads="1"/>
          </p:cNvPicPr>
          <p:nvPr>
            <p:custDataLst>
              <p:tags r:id="rId13"/>
            </p:custDataLst>
          </p:nvPr>
        </p:nvPicPr>
        <p:blipFill>
          <a:blip r:embed="rId29">
            <a:extLst>
              <a:ext uri="{28A0092B-C50C-407E-A947-70E740481C1C}">
                <a14:useLocalDpi xmlns:a14="http://schemas.microsoft.com/office/drawing/2010/main" val="0"/>
              </a:ext>
            </a:extLst>
          </a:blip>
          <a:srcRect/>
          <a:stretch>
            <a:fillRect/>
          </a:stretch>
        </p:blipFill>
        <p:spPr bwMode="auto">
          <a:xfrm>
            <a:off x="145448" y="2244668"/>
            <a:ext cx="1899740" cy="936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Rectangle 13"/>
          <p:cNvSpPr>
            <a:spLocks noChangeArrowheads="1"/>
          </p:cNvSpPr>
          <p:nvPr>
            <p:custDataLst>
              <p:tags r:id="rId14"/>
            </p:custDataLst>
          </p:nvPr>
        </p:nvSpPr>
        <p:spPr bwMode="gray">
          <a:xfrm>
            <a:off x="145448" y="2242023"/>
            <a:ext cx="1899740" cy="940725"/>
          </a:xfrm>
          <a:prstGeom prst="rect">
            <a:avLst/>
          </a:prstGeom>
          <a:solidFill>
            <a:schemeClr val="tx2">
              <a:alpha val="40000"/>
            </a:schemeClr>
          </a:solidFill>
          <a:ln w="9525">
            <a:noFill/>
            <a:miter lim="800000"/>
            <a:headEnd/>
            <a:tailEnd/>
          </a:ln>
        </p:spPr>
        <p:txBody>
          <a:bodyPr lIns="77575" tIns="77575" rIns="77575" bIns="77575">
            <a:noAutofit/>
          </a:bodyPr>
          <a:lstStyle/>
          <a:p>
            <a:pPr defTabSz="911906">
              <a:buClr>
                <a:srgbClr val="002960"/>
              </a:buClr>
            </a:pPr>
            <a:endParaRPr lang="en-US" sz="1600" dirty="0">
              <a:solidFill>
                <a:srgbClr val="FFFFFF"/>
              </a:solidFill>
            </a:endParaRPr>
          </a:p>
        </p:txBody>
      </p:sp>
      <p:sp>
        <p:nvSpPr>
          <p:cNvPr id="42" name="Rectangle 49"/>
          <p:cNvSpPr>
            <a:spLocks noChangeArrowheads="1"/>
          </p:cNvSpPr>
          <p:nvPr>
            <p:custDataLst>
              <p:tags r:id="rId15"/>
            </p:custDataLst>
          </p:nvPr>
        </p:nvSpPr>
        <p:spPr bwMode="gray">
          <a:xfrm>
            <a:off x="159552" y="2573708"/>
            <a:ext cx="1803513" cy="278863"/>
          </a:xfrm>
          <a:prstGeom prst="rect">
            <a:avLst/>
          </a:prstGeom>
          <a:noFill/>
          <a:ln w="9525">
            <a:noFill/>
            <a:miter lim="800000"/>
            <a:headEnd/>
            <a:tailEnd/>
          </a:ln>
        </p:spPr>
        <p:txBody>
          <a:bodyPr wrap="square" lIns="46643" tIns="46643" rIns="46643" bIns="46643" anchor="ctr" anchorCtr="0">
            <a:spAutoFit/>
          </a:bodyPr>
          <a:lstStyle/>
          <a:p>
            <a:pPr defTabSz="931343"/>
            <a:r>
              <a:rPr lang="en-US" sz="1200" b="1" dirty="0" smtClean="0">
                <a:solidFill>
                  <a:srgbClr val="FFFFFF"/>
                </a:solidFill>
              </a:rPr>
              <a:t>Digital tipping point </a:t>
            </a:r>
            <a:endParaRPr lang="en-US" sz="1200" b="1" dirty="0">
              <a:solidFill>
                <a:srgbClr val="FFFFFF"/>
              </a:solidFill>
            </a:endParaRPr>
          </a:p>
        </p:txBody>
      </p:sp>
      <p:pic>
        <p:nvPicPr>
          <p:cNvPr id="140309" name="Picture 21" descr="http://cfile6.uf.tistory.com/image/115C77415179682135936A"/>
          <p:cNvPicPr>
            <a:picLocks noChangeAspect="1" noChangeArrowheads="1"/>
          </p:cNvPicPr>
          <p:nvPr>
            <p:custDataLst>
              <p:tags r:id="rId16"/>
            </p:custDataLst>
          </p:nvPr>
        </p:nvPicPr>
        <p:blipFill rotWithShape="1">
          <a:blip r:embed="rId30" cstate="print">
            <a:extLst>
              <a:ext uri="{28A0092B-C50C-407E-A947-70E740481C1C}">
                <a14:useLocalDpi xmlns:a14="http://schemas.microsoft.com/office/drawing/2010/main" val="0"/>
              </a:ext>
            </a:extLst>
          </a:blip>
          <a:srcRect/>
          <a:stretch/>
        </p:blipFill>
        <p:spPr bwMode="auto">
          <a:xfrm>
            <a:off x="133427" y="3366376"/>
            <a:ext cx="1911761" cy="91094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5" name="Rectangle 13"/>
          <p:cNvSpPr>
            <a:spLocks noChangeArrowheads="1"/>
          </p:cNvSpPr>
          <p:nvPr>
            <p:custDataLst>
              <p:tags r:id="rId17"/>
            </p:custDataLst>
          </p:nvPr>
        </p:nvSpPr>
        <p:spPr bwMode="gray">
          <a:xfrm>
            <a:off x="159962" y="3366376"/>
            <a:ext cx="1885226" cy="910945"/>
          </a:xfrm>
          <a:prstGeom prst="rect">
            <a:avLst/>
          </a:prstGeom>
          <a:solidFill>
            <a:schemeClr val="tx2">
              <a:alpha val="40000"/>
            </a:schemeClr>
          </a:solidFill>
          <a:ln w="9525">
            <a:noFill/>
            <a:miter lim="800000"/>
            <a:headEnd/>
            <a:tailEnd/>
          </a:ln>
        </p:spPr>
        <p:txBody>
          <a:bodyPr lIns="77575" tIns="77575" rIns="77575" bIns="77575">
            <a:noAutofit/>
          </a:bodyPr>
          <a:lstStyle/>
          <a:p>
            <a:pPr defTabSz="911906">
              <a:buClr>
                <a:srgbClr val="002960"/>
              </a:buClr>
            </a:pPr>
            <a:endParaRPr lang="en-US" sz="1600" dirty="0">
              <a:solidFill>
                <a:srgbClr val="FFFFFF"/>
              </a:solidFill>
            </a:endParaRPr>
          </a:p>
        </p:txBody>
      </p:sp>
      <p:sp>
        <p:nvSpPr>
          <p:cNvPr id="57" name="Rectangle 49"/>
          <p:cNvSpPr>
            <a:spLocks noChangeArrowheads="1"/>
          </p:cNvSpPr>
          <p:nvPr>
            <p:custDataLst>
              <p:tags r:id="rId18"/>
            </p:custDataLst>
          </p:nvPr>
        </p:nvSpPr>
        <p:spPr bwMode="gray">
          <a:xfrm>
            <a:off x="159552" y="3497751"/>
            <a:ext cx="1803513" cy="648195"/>
          </a:xfrm>
          <a:prstGeom prst="rect">
            <a:avLst/>
          </a:prstGeom>
          <a:noFill/>
          <a:ln w="9525">
            <a:noFill/>
            <a:miter lim="800000"/>
            <a:headEnd/>
            <a:tailEnd/>
          </a:ln>
        </p:spPr>
        <p:txBody>
          <a:bodyPr wrap="square" lIns="46643" tIns="46643" rIns="46643" bIns="46643" anchor="ctr" anchorCtr="0">
            <a:spAutoFit/>
          </a:bodyPr>
          <a:lstStyle/>
          <a:p>
            <a:pPr defTabSz="931343"/>
            <a:r>
              <a:rPr lang="en-US" sz="1200" b="1" dirty="0" smtClean="0">
                <a:solidFill>
                  <a:srgbClr val="FFFFFF"/>
                </a:solidFill>
              </a:rPr>
              <a:t>Omni channel – anytime, any-where commerce</a:t>
            </a:r>
            <a:endParaRPr lang="en-US" sz="1200" b="1" dirty="0">
              <a:solidFill>
                <a:srgbClr val="FFFFFF"/>
              </a:solidFill>
            </a:endParaRPr>
          </a:p>
        </p:txBody>
      </p:sp>
      <p:pic>
        <p:nvPicPr>
          <p:cNvPr id="140315" name="Picture 27"/>
          <p:cNvPicPr>
            <a:picLocks noChangeAspect="1" noChangeArrowheads="1"/>
          </p:cNvPicPr>
          <p:nvPr>
            <p:custDataLst>
              <p:tags r:id="rId19"/>
            </p:custDataLst>
          </p:nvPr>
        </p:nvPicPr>
        <p:blipFill rotWithShape="1">
          <a:blip r:embed="rId31" cstate="print">
            <a:extLst>
              <a:ext uri="{28A0092B-C50C-407E-A947-70E740481C1C}">
                <a14:useLocalDpi xmlns:a14="http://schemas.microsoft.com/office/drawing/2010/main" val="0"/>
              </a:ext>
            </a:extLst>
          </a:blip>
          <a:srcRect/>
          <a:stretch/>
        </p:blipFill>
        <p:spPr bwMode="auto">
          <a:xfrm>
            <a:off x="133427" y="4431169"/>
            <a:ext cx="1899740" cy="94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 name="Rectangle 13"/>
          <p:cNvSpPr>
            <a:spLocks noChangeArrowheads="1"/>
          </p:cNvSpPr>
          <p:nvPr>
            <p:custDataLst>
              <p:tags r:id="rId20"/>
            </p:custDataLst>
          </p:nvPr>
        </p:nvSpPr>
        <p:spPr bwMode="gray">
          <a:xfrm>
            <a:off x="156930" y="4431169"/>
            <a:ext cx="1876236" cy="940725"/>
          </a:xfrm>
          <a:prstGeom prst="rect">
            <a:avLst/>
          </a:prstGeom>
          <a:solidFill>
            <a:schemeClr val="tx2">
              <a:alpha val="40000"/>
            </a:schemeClr>
          </a:solidFill>
          <a:ln w="9525">
            <a:noFill/>
            <a:miter lim="800000"/>
            <a:headEnd/>
            <a:tailEnd/>
          </a:ln>
        </p:spPr>
        <p:txBody>
          <a:bodyPr lIns="77575" tIns="77575" rIns="77575" bIns="77575">
            <a:noAutofit/>
          </a:bodyPr>
          <a:lstStyle/>
          <a:p>
            <a:pPr defTabSz="911906">
              <a:buClr>
                <a:srgbClr val="002960"/>
              </a:buClr>
            </a:pPr>
            <a:endParaRPr lang="en-US" sz="1600" dirty="0">
              <a:solidFill>
                <a:srgbClr val="FFFFFF"/>
              </a:solidFill>
            </a:endParaRPr>
          </a:p>
        </p:txBody>
      </p:sp>
      <p:sp>
        <p:nvSpPr>
          <p:cNvPr id="101" name="Rectangle 49"/>
          <p:cNvSpPr>
            <a:spLocks noChangeArrowheads="1"/>
          </p:cNvSpPr>
          <p:nvPr>
            <p:custDataLst>
              <p:tags r:id="rId21"/>
            </p:custDataLst>
          </p:nvPr>
        </p:nvSpPr>
        <p:spPr bwMode="gray">
          <a:xfrm>
            <a:off x="159552" y="4762099"/>
            <a:ext cx="1803513" cy="278863"/>
          </a:xfrm>
          <a:prstGeom prst="rect">
            <a:avLst/>
          </a:prstGeom>
          <a:noFill/>
          <a:ln w="9525">
            <a:noFill/>
            <a:miter lim="800000"/>
            <a:headEnd/>
            <a:tailEnd/>
          </a:ln>
        </p:spPr>
        <p:txBody>
          <a:bodyPr wrap="square" lIns="46643" tIns="46643" rIns="46643" bIns="46643" anchor="ctr" anchorCtr="0">
            <a:spAutoFit/>
          </a:bodyPr>
          <a:lstStyle/>
          <a:p>
            <a:pPr defTabSz="931343"/>
            <a:r>
              <a:rPr lang="en-US" sz="1200" b="1" dirty="0" smtClean="0">
                <a:solidFill>
                  <a:srgbClr val="FFFFFF"/>
                </a:solidFill>
              </a:rPr>
              <a:t>Data Quality</a:t>
            </a:r>
            <a:endParaRPr lang="en-US" sz="1200" b="1" dirty="0">
              <a:solidFill>
                <a:srgbClr val="FFFFFF"/>
              </a:solidFill>
            </a:endParaRPr>
          </a:p>
        </p:txBody>
      </p:sp>
      <p:pic>
        <p:nvPicPr>
          <p:cNvPr id="140312" name="Picture 24" descr="http://info.fonality.com/Portals/65551/images/Digital%20Strategy.jpg"/>
          <p:cNvPicPr>
            <a:picLocks noChangeAspect="1" noChangeArrowheads="1"/>
          </p:cNvPicPr>
          <p:nvPr>
            <p:custDataLst>
              <p:tags r:id="rId22"/>
            </p:custDataLst>
          </p:nvPr>
        </p:nvPicPr>
        <p:blipFill rotWithShape="1">
          <a:blip r:embed="rId32" cstate="print">
            <a:extLst>
              <a:ext uri="{28A0092B-C50C-407E-A947-70E740481C1C}">
                <a14:useLocalDpi xmlns:a14="http://schemas.microsoft.com/office/drawing/2010/main" val="0"/>
              </a:ext>
            </a:extLst>
          </a:blip>
          <a:srcRect/>
          <a:stretch/>
        </p:blipFill>
        <p:spPr bwMode="auto">
          <a:xfrm>
            <a:off x="133426" y="5518354"/>
            <a:ext cx="1899740" cy="906679"/>
          </a:xfrm>
          <a:prstGeom prst="rect">
            <a:avLst/>
          </a:prstGeom>
          <a:noFill/>
          <a:extLst>
            <a:ext uri="{909E8E84-426E-40DD-AFC4-6F175D3DCCD1}">
              <a14:hiddenFill xmlns:a14="http://schemas.microsoft.com/office/drawing/2010/main">
                <a:solidFill>
                  <a:srgbClr val="FFFFFF"/>
                </a:solidFill>
              </a14:hiddenFill>
            </a:ext>
          </a:extLst>
        </p:spPr>
      </p:pic>
      <p:sp>
        <p:nvSpPr>
          <p:cNvPr id="72" name="Rectangle 13"/>
          <p:cNvSpPr>
            <a:spLocks noChangeArrowheads="1"/>
          </p:cNvSpPr>
          <p:nvPr>
            <p:custDataLst>
              <p:tags r:id="rId23"/>
            </p:custDataLst>
          </p:nvPr>
        </p:nvSpPr>
        <p:spPr bwMode="gray">
          <a:xfrm>
            <a:off x="156929" y="5553844"/>
            <a:ext cx="1876237" cy="869747"/>
          </a:xfrm>
          <a:prstGeom prst="rect">
            <a:avLst/>
          </a:prstGeom>
          <a:solidFill>
            <a:schemeClr val="tx2">
              <a:alpha val="40000"/>
            </a:schemeClr>
          </a:solidFill>
          <a:ln w="9525">
            <a:noFill/>
            <a:miter lim="800000"/>
            <a:headEnd/>
            <a:tailEnd/>
          </a:ln>
        </p:spPr>
        <p:txBody>
          <a:bodyPr lIns="77575" tIns="77575" rIns="77575" bIns="77575">
            <a:noAutofit/>
          </a:bodyPr>
          <a:lstStyle/>
          <a:p>
            <a:pPr defTabSz="911906">
              <a:buClr>
                <a:srgbClr val="002960"/>
              </a:buClr>
            </a:pPr>
            <a:endParaRPr lang="en-US" sz="1600" dirty="0">
              <a:solidFill>
                <a:srgbClr val="FFFFFF"/>
              </a:solidFill>
            </a:endParaRPr>
          </a:p>
        </p:txBody>
      </p:sp>
      <p:sp>
        <p:nvSpPr>
          <p:cNvPr id="103" name="Rectangle 49"/>
          <p:cNvSpPr>
            <a:spLocks noChangeArrowheads="1"/>
          </p:cNvSpPr>
          <p:nvPr>
            <p:custDataLst>
              <p:tags r:id="rId24"/>
            </p:custDataLst>
          </p:nvPr>
        </p:nvSpPr>
        <p:spPr bwMode="gray">
          <a:xfrm>
            <a:off x="159552" y="5756953"/>
            <a:ext cx="1803513" cy="463529"/>
          </a:xfrm>
          <a:prstGeom prst="rect">
            <a:avLst/>
          </a:prstGeom>
          <a:noFill/>
          <a:ln w="9525">
            <a:noFill/>
            <a:miter lim="800000"/>
            <a:headEnd/>
            <a:tailEnd/>
          </a:ln>
        </p:spPr>
        <p:txBody>
          <a:bodyPr wrap="square" lIns="46643" tIns="46643" rIns="46643" bIns="46643" anchor="ctr" anchorCtr="0">
            <a:spAutoFit/>
          </a:bodyPr>
          <a:lstStyle/>
          <a:p>
            <a:pPr defTabSz="931343"/>
            <a:r>
              <a:rPr lang="en-US" sz="1200" b="1" dirty="0" smtClean="0">
                <a:solidFill>
                  <a:srgbClr val="FFFFFF"/>
                </a:solidFill>
              </a:rPr>
              <a:t>Value the “new normal”</a:t>
            </a:r>
            <a:endParaRPr lang="en-US" sz="1200" b="1" dirty="0">
              <a:solidFill>
                <a:srgbClr val="FFFFFF"/>
              </a:solidFill>
            </a:endParaRPr>
          </a:p>
        </p:txBody>
      </p:sp>
      <p:sp>
        <p:nvSpPr>
          <p:cNvPr id="4" name="Rectangle 4"/>
          <p:cNvSpPr txBox="1">
            <a:spLocks/>
          </p:cNvSpPr>
          <p:nvPr/>
        </p:nvSpPr>
        <p:spPr>
          <a:xfrm>
            <a:off x="2203323" y="2319504"/>
            <a:ext cx="6615882" cy="785762"/>
          </a:xfrm>
          <a:prstGeom prst="rect">
            <a:avLst/>
          </a:prstGeom>
          <a:noFill/>
          <a:ln w="9525">
            <a:noFill/>
            <a:miter lim="800000"/>
            <a:headEnd/>
            <a:tailEnd/>
          </a:ln>
        </p:spPr>
        <p:txBody>
          <a:bodyPr vert="horz" wrap="square" lIns="0" tIns="0" rIns="0" bIns="46643" numCol="1" anchor="t" anchorCtr="0" compatLnSpc="1">
            <a:prstTxWarp prst="textNoShape">
              <a:avLst/>
            </a:prstTxWarp>
            <a:spAutoFit/>
          </a:bodyPr>
          <a:lstStyle>
            <a:lvl1pPr marL="348823" lvl="0" indent="-348823" defTabSz="910817" eaLnBrk="0" hangingPunct="0">
              <a:spcBef>
                <a:spcPct val="0"/>
              </a:spcBef>
              <a:buClr>
                <a:schemeClr val="tx2"/>
              </a:buClr>
              <a:defRPr sz="1600">
                <a:solidFill>
                  <a:schemeClr val="tx1"/>
                </a:solidFill>
                <a:ea typeface="+mn-ea"/>
              </a:defRPr>
            </a:lvl1pPr>
            <a:lvl2pPr marL="197021" lvl="1" indent="-195408" defTabSz="910817" eaLnBrk="0" hangingPunct="0">
              <a:spcBef>
                <a:spcPct val="0"/>
              </a:spcBef>
              <a:buClr>
                <a:schemeClr val="tx2"/>
              </a:buClr>
              <a:buSzPct val="125000"/>
              <a:buFont typeface="Arial" charset="0"/>
              <a:buChar char="▪"/>
              <a:defRPr sz="1600">
                <a:solidFill>
                  <a:schemeClr val="tx1"/>
                </a:solidFill>
              </a:defRPr>
            </a:lvl2pPr>
            <a:lvl3pPr marL="465081" lvl="2" indent="-266464" defTabSz="910817" eaLnBrk="0" hangingPunct="0">
              <a:spcBef>
                <a:spcPct val="0"/>
              </a:spcBef>
              <a:buClr>
                <a:schemeClr val="tx2"/>
              </a:buClr>
              <a:buSzPct val="120000"/>
              <a:buFont typeface="Arial" charset="0"/>
              <a:buChar char="–"/>
              <a:defRPr sz="1600">
                <a:solidFill>
                  <a:schemeClr val="tx1"/>
                </a:solidFill>
              </a:defRPr>
            </a:lvl3pPr>
            <a:lvl4pPr marL="624978" lvl="3" indent="-158266" defTabSz="910817" eaLnBrk="0" hangingPunct="0">
              <a:spcBef>
                <a:spcPct val="0"/>
              </a:spcBef>
              <a:buClr>
                <a:schemeClr val="tx2"/>
              </a:buClr>
              <a:buSzPct val="120000"/>
              <a:buFont typeface="Arial" charset="0"/>
              <a:buChar char="▫"/>
              <a:defRPr sz="1600">
                <a:solidFill>
                  <a:schemeClr val="tx1"/>
                </a:solidFill>
              </a:defRPr>
            </a:lvl4pPr>
            <a:lvl5pPr marL="759014" lvl="4" indent="-132423" defTabSz="910817" eaLnBrk="0" hangingPunct="0">
              <a:spcBef>
                <a:spcPct val="0"/>
              </a:spcBef>
              <a:buClr>
                <a:schemeClr val="tx2"/>
              </a:buClr>
              <a:buSzPct val="89000"/>
              <a:buFont typeface="Arial" charset="0"/>
              <a:buChar char="-"/>
              <a:defRPr sz="1600">
                <a:solidFill>
                  <a:schemeClr val="tx1"/>
                </a:solidFill>
              </a:defRPr>
            </a:lvl5pPr>
            <a:lvl6pPr marL="1224115" indent="-132423" defTabSz="910817" fontAlgn="base">
              <a:spcBef>
                <a:spcPct val="0"/>
              </a:spcBef>
              <a:spcAft>
                <a:spcPct val="0"/>
              </a:spcAft>
              <a:buClr>
                <a:schemeClr val="tx2"/>
              </a:buClr>
              <a:buSzPct val="89000"/>
              <a:buFont typeface="Arial" pitchFamily="34" charset="0"/>
              <a:buChar char="-"/>
              <a:defRPr sz="1600">
                <a:solidFill>
                  <a:schemeClr val="tx1"/>
                </a:solidFill>
                <a:latin typeface="+mn-lt"/>
              </a:defRPr>
            </a:lvl6pPr>
            <a:lvl7pPr marL="1689213" indent="-132423" defTabSz="910817" fontAlgn="base">
              <a:spcBef>
                <a:spcPct val="0"/>
              </a:spcBef>
              <a:spcAft>
                <a:spcPct val="0"/>
              </a:spcAft>
              <a:buClr>
                <a:schemeClr val="tx2"/>
              </a:buClr>
              <a:buSzPct val="89000"/>
              <a:buFont typeface="Arial" pitchFamily="34" charset="0"/>
              <a:buChar char="-"/>
              <a:defRPr sz="1600">
                <a:solidFill>
                  <a:schemeClr val="tx1"/>
                </a:solidFill>
                <a:latin typeface="+mn-lt"/>
              </a:defRPr>
            </a:lvl7pPr>
            <a:lvl8pPr marL="2154312" indent="-132423" defTabSz="910817" fontAlgn="base">
              <a:spcBef>
                <a:spcPct val="0"/>
              </a:spcBef>
              <a:spcAft>
                <a:spcPct val="0"/>
              </a:spcAft>
              <a:buClr>
                <a:schemeClr val="tx2"/>
              </a:buClr>
              <a:buSzPct val="89000"/>
              <a:buFont typeface="Arial" pitchFamily="34" charset="0"/>
              <a:buChar char="-"/>
              <a:defRPr sz="1600">
                <a:solidFill>
                  <a:schemeClr val="tx1"/>
                </a:solidFill>
                <a:latin typeface="+mn-lt"/>
              </a:defRPr>
            </a:lvl8pPr>
            <a:lvl9pPr marL="2619410" indent="-132423" defTabSz="910817" fontAlgn="base">
              <a:spcBef>
                <a:spcPct val="0"/>
              </a:spcBef>
              <a:spcAft>
                <a:spcPct val="0"/>
              </a:spcAft>
              <a:buClr>
                <a:schemeClr val="tx2"/>
              </a:buClr>
              <a:buSzPct val="89000"/>
              <a:buFont typeface="Arial" pitchFamily="34" charset="0"/>
              <a:buChar char="-"/>
              <a:defRPr sz="1600">
                <a:solidFill>
                  <a:schemeClr val="tx1"/>
                </a:solidFill>
                <a:latin typeface="+mn-lt"/>
              </a:defRPr>
            </a:lvl9pPr>
          </a:lstStyle>
          <a:p>
            <a:pPr lvl="1">
              <a:buClr>
                <a:srgbClr val="002960"/>
              </a:buClr>
            </a:pPr>
            <a:r>
              <a:rPr lang="en-US" sz="1200" b="1" dirty="0">
                <a:solidFill>
                  <a:srgbClr val="002960"/>
                </a:solidFill>
                <a:ea typeface="ＭＳ Ｐゴシック"/>
              </a:rPr>
              <a:t>Loss of relevance as fewer items go over </a:t>
            </a:r>
            <a:r>
              <a:rPr lang="en-US" sz="1200" b="1" dirty="0" smtClean="0">
                <a:solidFill>
                  <a:srgbClr val="002960"/>
                </a:solidFill>
                <a:ea typeface="ＭＳ Ｐゴシック"/>
              </a:rPr>
              <a:t>Point-of-Sale</a:t>
            </a:r>
          </a:p>
          <a:p>
            <a:pPr lvl="1">
              <a:buClr>
                <a:srgbClr val="002960"/>
              </a:buClr>
            </a:pPr>
            <a:r>
              <a:rPr lang="en-US" sz="1200" b="1" dirty="0" smtClean="0">
                <a:solidFill>
                  <a:srgbClr val="002960"/>
                </a:solidFill>
                <a:ea typeface="ＭＳ Ｐゴシック"/>
              </a:rPr>
              <a:t>Possible emergence </a:t>
            </a:r>
            <a:r>
              <a:rPr lang="en-US" sz="1200" b="1" dirty="0">
                <a:solidFill>
                  <a:srgbClr val="002960"/>
                </a:solidFill>
                <a:ea typeface="ＭＳ Ｐゴシック"/>
              </a:rPr>
              <a:t>of other </a:t>
            </a:r>
            <a:r>
              <a:rPr lang="en-US" sz="1200" b="1" dirty="0" smtClean="0">
                <a:solidFill>
                  <a:srgbClr val="002960"/>
                </a:solidFill>
                <a:ea typeface="ＭＳ Ｐゴシック"/>
              </a:rPr>
              <a:t>standards</a:t>
            </a:r>
          </a:p>
          <a:p>
            <a:pPr lvl="1">
              <a:buClr>
                <a:srgbClr val="002960"/>
              </a:buClr>
            </a:pPr>
            <a:r>
              <a:rPr lang="en-US" sz="1200" b="1" dirty="0">
                <a:solidFill>
                  <a:srgbClr val="002960"/>
                </a:solidFill>
                <a:ea typeface="ＭＳ Ｐゴシック"/>
              </a:rPr>
              <a:t>Pace of change eclipsing traditional commerce change</a:t>
            </a:r>
            <a:r>
              <a:rPr lang="en-US" sz="1200" dirty="0">
                <a:solidFill>
                  <a:srgbClr val="002960"/>
                </a:solidFill>
                <a:ea typeface="ＭＳ Ｐゴシック"/>
              </a:rPr>
              <a:t>, e.g. use of QR codes jumped 28% to 62% in 1 year</a:t>
            </a:r>
          </a:p>
        </p:txBody>
      </p:sp>
      <p:sp>
        <p:nvSpPr>
          <p:cNvPr id="9" name="Rectangle 9"/>
          <p:cNvSpPr txBox="1">
            <a:spLocks/>
          </p:cNvSpPr>
          <p:nvPr/>
        </p:nvSpPr>
        <p:spPr>
          <a:xfrm>
            <a:off x="2203323" y="3387511"/>
            <a:ext cx="6615882" cy="785762"/>
          </a:xfrm>
          <a:prstGeom prst="rect">
            <a:avLst/>
          </a:prstGeom>
          <a:noFill/>
          <a:ln w="9525">
            <a:noFill/>
            <a:miter lim="800000"/>
            <a:headEnd/>
            <a:tailEnd/>
          </a:ln>
        </p:spPr>
        <p:txBody>
          <a:bodyPr vert="horz" wrap="square" lIns="0" tIns="0" rIns="0" bIns="46643" numCol="1" anchor="t" anchorCtr="0" compatLnSpc="1">
            <a:prstTxWarp prst="textNoShape">
              <a:avLst/>
            </a:prstTxWarp>
            <a:spAutoFit/>
          </a:bodyPr>
          <a:lstStyle>
            <a:lvl1pPr marL="348823" lvl="0" indent="-348823" defTabSz="910817" eaLnBrk="0" hangingPunct="0">
              <a:spcBef>
                <a:spcPct val="0"/>
              </a:spcBef>
              <a:buClr>
                <a:schemeClr val="tx2"/>
              </a:buClr>
              <a:defRPr sz="1600">
                <a:solidFill>
                  <a:schemeClr val="tx1"/>
                </a:solidFill>
                <a:ea typeface="+mn-ea"/>
              </a:defRPr>
            </a:lvl1pPr>
            <a:lvl2pPr marL="197021" lvl="1" indent="-195408" defTabSz="910817" eaLnBrk="0" hangingPunct="0">
              <a:spcBef>
                <a:spcPct val="0"/>
              </a:spcBef>
              <a:buClr>
                <a:schemeClr val="tx2"/>
              </a:buClr>
              <a:buSzPct val="125000"/>
              <a:buFont typeface="Arial" charset="0"/>
              <a:buChar char="▪"/>
              <a:defRPr sz="1600">
                <a:solidFill>
                  <a:schemeClr val="tx1"/>
                </a:solidFill>
              </a:defRPr>
            </a:lvl2pPr>
            <a:lvl3pPr marL="465081" lvl="2" indent="-266464" defTabSz="910817" eaLnBrk="0" hangingPunct="0">
              <a:spcBef>
                <a:spcPct val="0"/>
              </a:spcBef>
              <a:buClr>
                <a:schemeClr val="tx2"/>
              </a:buClr>
              <a:buSzPct val="120000"/>
              <a:buFont typeface="Arial" charset="0"/>
              <a:buChar char="–"/>
              <a:defRPr sz="1600">
                <a:solidFill>
                  <a:schemeClr val="tx1"/>
                </a:solidFill>
              </a:defRPr>
            </a:lvl3pPr>
            <a:lvl4pPr marL="624978" lvl="3" indent="-158266" defTabSz="910817" eaLnBrk="0" hangingPunct="0">
              <a:spcBef>
                <a:spcPct val="0"/>
              </a:spcBef>
              <a:buClr>
                <a:schemeClr val="tx2"/>
              </a:buClr>
              <a:buSzPct val="120000"/>
              <a:buFont typeface="Arial" charset="0"/>
              <a:buChar char="▫"/>
              <a:defRPr sz="1600">
                <a:solidFill>
                  <a:schemeClr val="tx1"/>
                </a:solidFill>
              </a:defRPr>
            </a:lvl4pPr>
            <a:lvl5pPr marL="759014" lvl="4" indent="-132423" defTabSz="910817" eaLnBrk="0" hangingPunct="0">
              <a:spcBef>
                <a:spcPct val="0"/>
              </a:spcBef>
              <a:buClr>
                <a:schemeClr val="tx2"/>
              </a:buClr>
              <a:buSzPct val="89000"/>
              <a:buFont typeface="Arial" charset="0"/>
              <a:buChar char="-"/>
              <a:defRPr sz="1600">
                <a:solidFill>
                  <a:schemeClr val="tx1"/>
                </a:solidFill>
              </a:defRPr>
            </a:lvl5pPr>
            <a:lvl6pPr marL="1224115" indent="-132423" defTabSz="910817" fontAlgn="base">
              <a:spcBef>
                <a:spcPct val="0"/>
              </a:spcBef>
              <a:spcAft>
                <a:spcPct val="0"/>
              </a:spcAft>
              <a:buClr>
                <a:schemeClr val="tx2"/>
              </a:buClr>
              <a:buSzPct val="89000"/>
              <a:buFont typeface="Arial" pitchFamily="34" charset="0"/>
              <a:buChar char="-"/>
              <a:defRPr sz="1600">
                <a:solidFill>
                  <a:schemeClr val="tx1"/>
                </a:solidFill>
                <a:latin typeface="+mn-lt"/>
              </a:defRPr>
            </a:lvl6pPr>
            <a:lvl7pPr marL="1689213" indent="-132423" defTabSz="910817" fontAlgn="base">
              <a:spcBef>
                <a:spcPct val="0"/>
              </a:spcBef>
              <a:spcAft>
                <a:spcPct val="0"/>
              </a:spcAft>
              <a:buClr>
                <a:schemeClr val="tx2"/>
              </a:buClr>
              <a:buSzPct val="89000"/>
              <a:buFont typeface="Arial" pitchFamily="34" charset="0"/>
              <a:buChar char="-"/>
              <a:defRPr sz="1600">
                <a:solidFill>
                  <a:schemeClr val="tx1"/>
                </a:solidFill>
                <a:latin typeface="+mn-lt"/>
              </a:defRPr>
            </a:lvl7pPr>
            <a:lvl8pPr marL="2154312" indent="-132423" defTabSz="910817" fontAlgn="base">
              <a:spcBef>
                <a:spcPct val="0"/>
              </a:spcBef>
              <a:spcAft>
                <a:spcPct val="0"/>
              </a:spcAft>
              <a:buClr>
                <a:schemeClr val="tx2"/>
              </a:buClr>
              <a:buSzPct val="89000"/>
              <a:buFont typeface="Arial" pitchFamily="34" charset="0"/>
              <a:buChar char="-"/>
              <a:defRPr sz="1600">
                <a:solidFill>
                  <a:schemeClr val="tx1"/>
                </a:solidFill>
                <a:latin typeface="+mn-lt"/>
              </a:defRPr>
            </a:lvl8pPr>
            <a:lvl9pPr marL="2619410" indent="-132423" defTabSz="910817" fontAlgn="base">
              <a:spcBef>
                <a:spcPct val="0"/>
              </a:spcBef>
              <a:spcAft>
                <a:spcPct val="0"/>
              </a:spcAft>
              <a:buClr>
                <a:schemeClr val="tx2"/>
              </a:buClr>
              <a:buSzPct val="89000"/>
              <a:buFont typeface="Arial" pitchFamily="34" charset="0"/>
              <a:buChar char="-"/>
              <a:defRPr sz="1600">
                <a:solidFill>
                  <a:schemeClr val="tx1"/>
                </a:solidFill>
                <a:latin typeface="+mn-lt"/>
              </a:defRPr>
            </a:lvl9pPr>
          </a:lstStyle>
          <a:p>
            <a:pPr lvl="1">
              <a:buClr>
                <a:srgbClr val="002960"/>
              </a:buClr>
            </a:pPr>
            <a:r>
              <a:rPr lang="en-US" sz="1200" b="1" dirty="0">
                <a:solidFill>
                  <a:srgbClr val="002960"/>
                </a:solidFill>
                <a:ea typeface="ＭＳ Ｐゴシック"/>
              </a:rPr>
              <a:t>Consumers engage across channels - online, mobile, </a:t>
            </a:r>
            <a:r>
              <a:rPr lang="en-US" sz="1200" b="1" dirty="0" smtClean="0">
                <a:solidFill>
                  <a:srgbClr val="002960"/>
                </a:solidFill>
                <a:ea typeface="ＭＳ Ｐゴシック"/>
              </a:rPr>
              <a:t>in-store - and suffer from less-than-optimal experiences across search, discovery, purchase, delivery, use, and returns business processes</a:t>
            </a:r>
          </a:p>
          <a:p>
            <a:pPr lvl="1">
              <a:buClr>
                <a:srgbClr val="002960"/>
              </a:buClr>
            </a:pPr>
            <a:r>
              <a:rPr lang="en-US" sz="1200" b="1" dirty="0" smtClean="0">
                <a:solidFill>
                  <a:srgbClr val="002960"/>
                </a:solidFill>
                <a:ea typeface="ＭＳ Ｐゴシック"/>
              </a:rPr>
              <a:t>Demand </a:t>
            </a:r>
            <a:r>
              <a:rPr lang="en-US" sz="1200" b="1" dirty="0">
                <a:solidFill>
                  <a:srgbClr val="002960"/>
                </a:solidFill>
                <a:ea typeface="ＭＳ Ｐゴシック"/>
              </a:rPr>
              <a:t>for standards to support </a:t>
            </a:r>
            <a:r>
              <a:rPr lang="en-US" sz="1200" b="1" dirty="0" smtClean="0">
                <a:solidFill>
                  <a:srgbClr val="002960"/>
                </a:solidFill>
                <a:ea typeface="ＭＳ Ｐゴシック"/>
              </a:rPr>
              <a:t>new </a:t>
            </a:r>
            <a:r>
              <a:rPr lang="en-US" sz="1200" b="1" dirty="0" err="1" smtClean="0">
                <a:solidFill>
                  <a:srgbClr val="002960"/>
                </a:solidFill>
                <a:ea typeface="ＭＳ Ｐゴシック"/>
              </a:rPr>
              <a:t>omni</a:t>
            </a:r>
            <a:r>
              <a:rPr lang="en-US" sz="1200" b="1" dirty="0" smtClean="0">
                <a:solidFill>
                  <a:srgbClr val="002960"/>
                </a:solidFill>
                <a:ea typeface="ＭＳ Ｐゴシック"/>
              </a:rPr>
              <a:t>-channel inventory and fulfillment models</a:t>
            </a:r>
            <a:endParaRPr lang="en-US" sz="1200" b="1" dirty="0">
              <a:solidFill>
                <a:srgbClr val="002960"/>
              </a:solidFill>
              <a:ea typeface="ＭＳ Ｐゴシック"/>
            </a:endParaRPr>
          </a:p>
        </p:txBody>
      </p:sp>
      <p:sp>
        <p:nvSpPr>
          <p:cNvPr id="13" name="Rectangle 13"/>
          <p:cNvSpPr txBox="1">
            <a:spLocks/>
          </p:cNvSpPr>
          <p:nvPr/>
        </p:nvSpPr>
        <p:spPr>
          <a:xfrm>
            <a:off x="2203323" y="4600983"/>
            <a:ext cx="6615882" cy="601096"/>
          </a:xfrm>
          <a:prstGeom prst="rect">
            <a:avLst/>
          </a:prstGeom>
          <a:noFill/>
          <a:ln w="9525">
            <a:noFill/>
            <a:miter lim="800000"/>
            <a:headEnd/>
            <a:tailEnd/>
          </a:ln>
        </p:spPr>
        <p:txBody>
          <a:bodyPr vert="horz" wrap="square" lIns="0" tIns="0" rIns="0" bIns="46643" numCol="1" anchor="t" anchorCtr="0" compatLnSpc="1">
            <a:prstTxWarp prst="textNoShape">
              <a:avLst/>
            </a:prstTxWarp>
            <a:spAutoFit/>
          </a:bodyPr>
          <a:lstStyle>
            <a:lvl1pPr marL="348823" lvl="0" indent="-348823" defTabSz="910817" eaLnBrk="0" hangingPunct="0">
              <a:spcBef>
                <a:spcPct val="0"/>
              </a:spcBef>
              <a:buClr>
                <a:schemeClr val="tx2"/>
              </a:buClr>
              <a:defRPr sz="1600">
                <a:solidFill>
                  <a:schemeClr val="tx1"/>
                </a:solidFill>
                <a:ea typeface="+mn-ea"/>
              </a:defRPr>
            </a:lvl1pPr>
            <a:lvl2pPr marL="197021" lvl="1" indent="-195408" defTabSz="910817" eaLnBrk="0" hangingPunct="0">
              <a:spcBef>
                <a:spcPct val="0"/>
              </a:spcBef>
              <a:buClr>
                <a:schemeClr val="tx2"/>
              </a:buClr>
              <a:buSzPct val="125000"/>
              <a:buFont typeface="Arial" charset="0"/>
              <a:buChar char="▪"/>
              <a:defRPr sz="1600">
                <a:solidFill>
                  <a:schemeClr val="tx1"/>
                </a:solidFill>
              </a:defRPr>
            </a:lvl2pPr>
            <a:lvl3pPr marL="465081" lvl="2" indent="-266464" defTabSz="910817" eaLnBrk="0" hangingPunct="0">
              <a:spcBef>
                <a:spcPct val="0"/>
              </a:spcBef>
              <a:buClr>
                <a:schemeClr val="tx2"/>
              </a:buClr>
              <a:buSzPct val="120000"/>
              <a:buFont typeface="Arial" charset="0"/>
              <a:buChar char="–"/>
              <a:defRPr sz="1600">
                <a:solidFill>
                  <a:schemeClr val="tx1"/>
                </a:solidFill>
              </a:defRPr>
            </a:lvl3pPr>
            <a:lvl4pPr marL="624978" lvl="3" indent="-158266" defTabSz="910817" eaLnBrk="0" hangingPunct="0">
              <a:spcBef>
                <a:spcPct val="0"/>
              </a:spcBef>
              <a:buClr>
                <a:schemeClr val="tx2"/>
              </a:buClr>
              <a:buSzPct val="120000"/>
              <a:buFont typeface="Arial" charset="0"/>
              <a:buChar char="▫"/>
              <a:defRPr sz="1600">
                <a:solidFill>
                  <a:schemeClr val="tx1"/>
                </a:solidFill>
              </a:defRPr>
            </a:lvl4pPr>
            <a:lvl5pPr marL="759014" lvl="4" indent="-132423" defTabSz="910817" eaLnBrk="0" hangingPunct="0">
              <a:spcBef>
                <a:spcPct val="0"/>
              </a:spcBef>
              <a:buClr>
                <a:schemeClr val="tx2"/>
              </a:buClr>
              <a:buSzPct val="89000"/>
              <a:buFont typeface="Arial" charset="0"/>
              <a:buChar char="-"/>
              <a:defRPr sz="1600">
                <a:solidFill>
                  <a:schemeClr val="tx1"/>
                </a:solidFill>
              </a:defRPr>
            </a:lvl5pPr>
            <a:lvl6pPr marL="1224115" indent="-132423" defTabSz="910817" fontAlgn="base">
              <a:spcBef>
                <a:spcPct val="0"/>
              </a:spcBef>
              <a:spcAft>
                <a:spcPct val="0"/>
              </a:spcAft>
              <a:buClr>
                <a:schemeClr val="tx2"/>
              </a:buClr>
              <a:buSzPct val="89000"/>
              <a:buFont typeface="Arial" pitchFamily="34" charset="0"/>
              <a:buChar char="-"/>
              <a:defRPr sz="1600">
                <a:solidFill>
                  <a:schemeClr val="tx1"/>
                </a:solidFill>
                <a:latin typeface="+mn-lt"/>
              </a:defRPr>
            </a:lvl6pPr>
            <a:lvl7pPr marL="1689213" indent="-132423" defTabSz="910817" fontAlgn="base">
              <a:spcBef>
                <a:spcPct val="0"/>
              </a:spcBef>
              <a:spcAft>
                <a:spcPct val="0"/>
              </a:spcAft>
              <a:buClr>
                <a:schemeClr val="tx2"/>
              </a:buClr>
              <a:buSzPct val="89000"/>
              <a:buFont typeface="Arial" pitchFamily="34" charset="0"/>
              <a:buChar char="-"/>
              <a:defRPr sz="1600">
                <a:solidFill>
                  <a:schemeClr val="tx1"/>
                </a:solidFill>
                <a:latin typeface="+mn-lt"/>
              </a:defRPr>
            </a:lvl7pPr>
            <a:lvl8pPr marL="2154312" indent="-132423" defTabSz="910817" fontAlgn="base">
              <a:spcBef>
                <a:spcPct val="0"/>
              </a:spcBef>
              <a:spcAft>
                <a:spcPct val="0"/>
              </a:spcAft>
              <a:buClr>
                <a:schemeClr val="tx2"/>
              </a:buClr>
              <a:buSzPct val="89000"/>
              <a:buFont typeface="Arial" pitchFamily="34" charset="0"/>
              <a:buChar char="-"/>
              <a:defRPr sz="1600">
                <a:solidFill>
                  <a:schemeClr val="tx1"/>
                </a:solidFill>
                <a:latin typeface="+mn-lt"/>
              </a:defRPr>
            </a:lvl8pPr>
            <a:lvl9pPr marL="2619410" indent="-132423" defTabSz="910817" fontAlgn="base">
              <a:spcBef>
                <a:spcPct val="0"/>
              </a:spcBef>
              <a:spcAft>
                <a:spcPct val="0"/>
              </a:spcAft>
              <a:buClr>
                <a:schemeClr val="tx2"/>
              </a:buClr>
              <a:buSzPct val="89000"/>
              <a:buFont typeface="Arial" pitchFamily="34" charset="0"/>
              <a:buChar char="-"/>
              <a:defRPr sz="1600">
                <a:solidFill>
                  <a:schemeClr val="tx1"/>
                </a:solidFill>
                <a:latin typeface="+mn-lt"/>
              </a:defRPr>
            </a:lvl9pPr>
          </a:lstStyle>
          <a:p>
            <a:pPr lvl="1">
              <a:buClr>
                <a:srgbClr val="002960"/>
              </a:buClr>
            </a:pPr>
            <a:r>
              <a:rPr lang="en-US" sz="1200" dirty="0">
                <a:solidFill>
                  <a:srgbClr val="002960"/>
                </a:solidFill>
                <a:ea typeface="ＭＳ Ｐゴシック"/>
              </a:rPr>
              <a:t>Emphasize need for accuracy of data </a:t>
            </a:r>
            <a:r>
              <a:rPr lang="en-US" sz="1200" dirty="0" smtClean="0">
                <a:solidFill>
                  <a:srgbClr val="002960"/>
                </a:solidFill>
                <a:ea typeface="ＭＳ Ｐゴシック"/>
              </a:rPr>
              <a:t>pools</a:t>
            </a:r>
          </a:p>
          <a:p>
            <a:pPr lvl="1">
              <a:buClr>
                <a:srgbClr val="002960"/>
              </a:buClr>
            </a:pPr>
            <a:r>
              <a:rPr lang="en-US" sz="1200" b="1" dirty="0">
                <a:solidFill>
                  <a:srgbClr val="002960"/>
                </a:solidFill>
                <a:ea typeface="ＭＳ Ｐゴシック"/>
              </a:rPr>
              <a:t>GS1 identifiers act as key data element across platforms to enable 360 product views for big data analytics</a:t>
            </a:r>
          </a:p>
        </p:txBody>
      </p:sp>
      <p:sp>
        <p:nvSpPr>
          <p:cNvPr id="21" name="Rectangle 21"/>
          <p:cNvSpPr txBox="1">
            <a:spLocks/>
          </p:cNvSpPr>
          <p:nvPr/>
        </p:nvSpPr>
        <p:spPr>
          <a:xfrm>
            <a:off x="2203323" y="5780501"/>
            <a:ext cx="6615882" cy="416430"/>
          </a:xfrm>
          <a:prstGeom prst="rect">
            <a:avLst/>
          </a:prstGeom>
          <a:noFill/>
          <a:ln w="9525">
            <a:noFill/>
            <a:miter lim="800000"/>
            <a:headEnd/>
            <a:tailEnd/>
          </a:ln>
        </p:spPr>
        <p:txBody>
          <a:bodyPr vert="horz" wrap="square" lIns="0" tIns="0" rIns="0" bIns="46643" numCol="1" anchor="t" anchorCtr="0" compatLnSpc="1">
            <a:prstTxWarp prst="textNoShape">
              <a:avLst/>
            </a:prstTxWarp>
            <a:spAutoFit/>
          </a:bodyPr>
          <a:lstStyle>
            <a:lvl1pPr marL="348823" lvl="0" indent="-348823" defTabSz="910817" eaLnBrk="0" hangingPunct="0">
              <a:spcBef>
                <a:spcPct val="0"/>
              </a:spcBef>
              <a:buClr>
                <a:schemeClr val="tx2"/>
              </a:buClr>
              <a:defRPr sz="1600">
                <a:solidFill>
                  <a:schemeClr val="tx1"/>
                </a:solidFill>
                <a:ea typeface="+mn-ea"/>
              </a:defRPr>
            </a:lvl1pPr>
            <a:lvl2pPr marL="197021" lvl="1" indent="-195408" defTabSz="910817" eaLnBrk="0" hangingPunct="0">
              <a:spcBef>
                <a:spcPct val="0"/>
              </a:spcBef>
              <a:buClr>
                <a:schemeClr val="tx2"/>
              </a:buClr>
              <a:buSzPct val="125000"/>
              <a:buFont typeface="Arial" charset="0"/>
              <a:buChar char="▪"/>
              <a:defRPr sz="1600">
                <a:solidFill>
                  <a:schemeClr val="tx1"/>
                </a:solidFill>
              </a:defRPr>
            </a:lvl2pPr>
            <a:lvl3pPr marL="465081" lvl="2" indent="-266464" defTabSz="910817" eaLnBrk="0" hangingPunct="0">
              <a:spcBef>
                <a:spcPct val="0"/>
              </a:spcBef>
              <a:buClr>
                <a:schemeClr val="tx2"/>
              </a:buClr>
              <a:buSzPct val="120000"/>
              <a:buFont typeface="Arial" charset="0"/>
              <a:buChar char="–"/>
              <a:defRPr sz="1600">
                <a:solidFill>
                  <a:schemeClr val="tx1"/>
                </a:solidFill>
              </a:defRPr>
            </a:lvl3pPr>
            <a:lvl4pPr marL="624978" lvl="3" indent="-158266" defTabSz="910817" eaLnBrk="0" hangingPunct="0">
              <a:spcBef>
                <a:spcPct val="0"/>
              </a:spcBef>
              <a:buClr>
                <a:schemeClr val="tx2"/>
              </a:buClr>
              <a:buSzPct val="120000"/>
              <a:buFont typeface="Arial" charset="0"/>
              <a:buChar char="▫"/>
              <a:defRPr sz="1600">
                <a:solidFill>
                  <a:schemeClr val="tx1"/>
                </a:solidFill>
              </a:defRPr>
            </a:lvl4pPr>
            <a:lvl5pPr marL="759014" lvl="4" indent="-132423" defTabSz="910817" eaLnBrk="0" hangingPunct="0">
              <a:spcBef>
                <a:spcPct val="0"/>
              </a:spcBef>
              <a:buClr>
                <a:schemeClr val="tx2"/>
              </a:buClr>
              <a:buSzPct val="89000"/>
              <a:buFont typeface="Arial" charset="0"/>
              <a:buChar char="-"/>
              <a:defRPr sz="1600">
                <a:solidFill>
                  <a:schemeClr val="tx1"/>
                </a:solidFill>
              </a:defRPr>
            </a:lvl5pPr>
            <a:lvl6pPr marL="1224115" indent="-132423" defTabSz="910817" fontAlgn="base">
              <a:spcBef>
                <a:spcPct val="0"/>
              </a:spcBef>
              <a:spcAft>
                <a:spcPct val="0"/>
              </a:spcAft>
              <a:buClr>
                <a:schemeClr val="tx2"/>
              </a:buClr>
              <a:buSzPct val="89000"/>
              <a:buFont typeface="Arial" pitchFamily="34" charset="0"/>
              <a:buChar char="-"/>
              <a:defRPr sz="1600">
                <a:solidFill>
                  <a:schemeClr val="tx1"/>
                </a:solidFill>
                <a:latin typeface="+mn-lt"/>
              </a:defRPr>
            </a:lvl6pPr>
            <a:lvl7pPr marL="1689213" indent="-132423" defTabSz="910817" fontAlgn="base">
              <a:spcBef>
                <a:spcPct val="0"/>
              </a:spcBef>
              <a:spcAft>
                <a:spcPct val="0"/>
              </a:spcAft>
              <a:buClr>
                <a:schemeClr val="tx2"/>
              </a:buClr>
              <a:buSzPct val="89000"/>
              <a:buFont typeface="Arial" pitchFamily="34" charset="0"/>
              <a:buChar char="-"/>
              <a:defRPr sz="1600">
                <a:solidFill>
                  <a:schemeClr val="tx1"/>
                </a:solidFill>
                <a:latin typeface="+mn-lt"/>
              </a:defRPr>
            </a:lvl7pPr>
            <a:lvl8pPr marL="2154312" indent="-132423" defTabSz="910817" fontAlgn="base">
              <a:spcBef>
                <a:spcPct val="0"/>
              </a:spcBef>
              <a:spcAft>
                <a:spcPct val="0"/>
              </a:spcAft>
              <a:buClr>
                <a:schemeClr val="tx2"/>
              </a:buClr>
              <a:buSzPct val="89000"/>
              <a:buFont typeface="Arial" pitchFamily="34" charset="0"/>
              <a:buChar char="-"/>
              <a:defRPr sz="1600">
                <a:solidFill>
                  <a:schemeClr val="tx1"/>
                </a:solidFill>
                <a:latin typeface="+mn-lt"/>
              </a:defRPr>
            </a:lvl8pPr>
            <a:lvl9pPr marL="2619410" indent="-132423" defTabSz="910817" fontAlgn="base">
              <a:spcBef>
                <a:spcPct val="0"/>
              </a:spcBef>
              <a:spcAft>
                <a:spcPct val="0"/>
              </a:spcAft>
              <a:buClr>
                <a:schemeClr val="tx2"/>
              </a:buClr>
              <a:buSzPct val="89000"/>
              <a:buFont typeface="Arial" pitchFamily="34" charset="0"/>
              <a:buChar char="-"/>
              <a:defRPr sz="1600">
                <a:solidFill>
                  <a:schemeClr val="tx1"/>
                </a:solidFill>
                <a:latin typeface="+mn-lt"/>
              </a:defRPr>
            </a:lvl9pPr>
          </a:lstStyle>
          <a:p>
            <a:pPr lvl="1">
              <a:buClr>
                <a:srgbClr val="002960"/>
              </a:buClr>
            </a:pPr>
            <a:r>
              <a:rPr lang="en-US" sz="1200" dirty="0">
                <a:solidFill>
                  <a:srgbClr val="002960"/>
                </a:solidFill>
                <a:ea typeface="ＭＳ Ｐゴシック"/>
              </a:rPr>
              <a:t>Growth of </a:t>
            </a:r>
            <a:r>
              <a:rPr lang="en-US" sz="1200" dirty="0" smtClean="0">
                <a:solidFill>
                  <a:srgbClr val="002960"/>
                </a:solidFill>
                <a:ea typeface="ＭＳ Ｐゴシック"/>
              </a:rPr>
              <a:t>vertical/private label focused </a:t>
            </a:r>
            <a:r>
              <a:rPr lang="en-US" sz="1200" dirty="0">
                <a:solidFill>
                  <a:srgbClr val="002960"/>
                </a:solidFill>
                <a:ea typeface="ＭＳ Ｐゴシック"/>
              </a:rPr>
              <a:t>value retailers reduces need for </a:t>
            </a:r>
            <a:r>
              <a:rPr lang="en-US" sz="1200" dirty="0" smtClean="0">
                <a:solidFill>
                  <a:srgbClr val="002960"/>
                </a:solidFill>
                <a:ea typeface="ＭＳ Ｐゴシック"/>
              </a:rPr>
              <a:t>GS1</a:t>
            </a:r>
          </a:p>
          <a:p>
            <a:pPr lvl="1">
              <a:buClr>
                <a:srgbClr val="002960"/>
              </a:buClr>
            </a:pPr>
            <a:r>
              <a:rPr lang="en-US" sz="1200" b="1" dirty="0">
                <a:solidFill>
                  <a:srgbClr val="002960"/>
                </a:solidFill>
                <a:ea typeface="ＭＳ Ｐゴシック"/>
              </a:rPr>
              <a:t>Potential to leverage omni-channel growth to bring them into GS1</a:t>
            </a:r>
          </a:p>
        </p:txBody>
      </p:sp>
      <p:sp>
        <p:nvSpPr>
          <p:cNvPr id="5" name="TextBox 4"/>
          <p:cNvSpPr txBox="1"/>
          <p:nvPr/>
        </p:nvSpPr>
        <p:spPr>
          <a:xfrm>
            <a:off x="4250724" y="6518372"/>
            <a:ext cx="4109244" cy="307777"/>
          </a:xfrm>
          <a:prstGeom prst="rect">
            <a:avLst/>
          </a:prstGeom>
          <a:noFill/>
        </p:spPr>
        <p:txBody>
          <a:bodyPr wrap="square" rtlCol="0">
            <a:spAutoFit/>
          </a:bodyPr>
          <a:lstStyle/>
          <a:p>
            <a:r>
              <a:rPr lang="en-US" sz="1400" dirty="0" smtClean="0">
                <a:solidFill>
                  <a:srgbClr val="F26334"/>
                </a:solidFill>
              </a:rPr>
              <a:t>From McKinsey GS1 Global Strategy deck, 2013 </a:t>
            </a:r>
            <a:endParaRPr lang="en-GB" sz="1400" dirty="0">
              <a:solidFill>
                <a:srgbClr val="F26334"/>
              </a:solidFill>
            </a:endParaRPr>
          </a:p>
        </p:txBody>
      </p:sp>
    </p:spTree>
    <p:extLst>
      <p:ext uri="{BB962C8B-B14F-4D97-AF65-F5344CB8AC3E}">
        <p14:creationId xmlns:p14="http://schemas.microsoft.com/office/powerpoint/2010/main" val="2145931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0B02F406-A951-4782-A125-F0F9A54F00BD}" type="slidenum">
              <a:rPr lang="en-US" smtClean="0">
                <a:solidFill>
                  <a:srgbClr val="002C6C"/>
                </a:solidFill>
              </a:rPr>
              <a:pPr>
                <a:defRPr/>
              </a:pPr>
              <a:t>68</a:t>
            </a:fld>
            <a:endParaRPr lang="en-US" dirty="0">
              <a:solidFill>
                <a:srgbClr val="002C6C"/>
              </a:solidFill>
            </a:endParaRPr>
          </a:p>
        </p:txBody>
      </p:sp>
      <p:sp>
        <p:nvSpPr>
          <p:cNvPr id="6" name="Content Placeholder 2"/>
          <p:cNvSpPr txBox="1">
            <a:spLocks/>
          </p:cNvSpPr>
          <p:nvPr/>
        </p:nvSpPr>
        <p:spPr>
          <a:xfrm>
            <a:off x="676941" y="2016851"/>
            <a:ext cx="7817477" cy="4679224"/>
          </a:xfrm>
          <a:prstGeom prst="rect">
            <a:avLst/>
          </a:prstGeom>
        </p:spPr>
        <p:txBody>
          <a:bodyPr vert="horz" lIns="91440" tIns="45720" rIns="91440" bIns="45720" rtlCol="0">
            <a:normAutofit lnSpcReduction="10000"/>
          </a:bodyPr>
          <a:lstStyle>
            <a:lvl1pPr marL="342900" indent="-342900" algn="l" rtl="0" eaLnBrk="1" fontAlgn="base" hangingPunct="1">
              <a:spcBef>
                <a:spcPct val="20000"/>
              </a:spcBef>
              <a:spcAft>
                <a:spcPct val="0"/>
              </a:spcAft>
              <a:buClr>
                <a:srgbClr val="F26334"/>
              </a:buClr>
              <a:buFont typeface="Arial"/>
              <a:buChar char="•"/>
              <a:defRPr sz="2400">
                <a:solidFill>
                  <a:srgbClr val="002C6C"/>
                </a:solidFill>
                <a:latin typeface="+mn-lt"/>
                <a:ea typeface="ＭＳ Ｐゴシック" charset="0"/>
                <a:cs typeface="+mn-cs"/>
              </a:defRPr>
            </a:lvl1pPr>
            <a:lvl2pPr marL="742950" indent="-285750" algn="l" rtl="0" eaLnBrk="1" fontAlgn="base" hangingPunct="1">
              <a:spcBef>
                <a:spcPct val="20000"/>
              </a:spcBef>
              <a:spcAft>
                <a:spcPct val="0"/>
              </a:spcAft>
              <a:buClr>
                <a:srgbClr val="F26334"/>
              </a:buClr>
              <a:buChar char="•"/>
              <a:defRPr sz="2000">
                <a:solidFill>
                  <a:srgbClr val="002C6C"/>
                </a:solidFill>
                <a:latin typeface="+mn-lt"/>
                <a:ea typeface="ＭＳ Ｐゴシック" charset="0"/>
              </a:defRPr>
            </a:lvl2pPr>
            <a:lvl3pPr marL="1143000" indent="-228600" algn="l" rtl="0" eaLnBrk="1" fontAlgn="base" hangingPunct="1">
              <a:spcBef>
                <a:spcPct val="20000"/>
              </a:spcBef>
              <a:spcAft>
                <a:spcPct val="0"/>
              </a:spcAft>
              <a:buClr>
                <a:srgbClr val="F26334"/>
              </a:buClr>
              <a:buFont typeface="Arial" charset="0"/>
              <a:buChar char="–"/>
              <a:defRPr>
                <a:solidFill>
                  <a:srgbClr val="002C6C"/>
                </a:solidFill>
                <a:latin typeface="+mn-lt"/>
                <a:ea typeface="ＭＳ Ｐゴシック" charset="0"/>
              </a:defRPr>
            </a:lvl3pPr>
            <a:lvl4pPr marL="1600200" indent="-228600" algn="l" rtl="0" eaLnBrk="1" fontAlgn="base" hangingPunct="1">
              <a:spcBef>
                <a:spcPct val="20000"/>
              </a:spcBef>
              <a:spcAft>
                <a:spcPct val="0"/>
              </a:spcAft>
              <a:buClr>
                <a:srgbClr val="F26334"/>
              </a:buClr>
              <a:buChar char="–"/>
              <a:defRPr sz="1600">
                <a:solidFill>
                  <a:srgbClr val="002C6C"/>
                </a:solidFill>
                <a:latin typeface="+mn-lt"/>
                <a:ea typeface="ＭＳ Ｐゴシック" charset="0"/>
              </a:defRPr>
            </a:lvl4pPr>
            <a:lvl5pPr marL="2057400" indent="-228600" algn="l" rtl="0" eaLnBrk="1" fontAlgn="base" hangingPunct="1">
              <a:spcBef>
                <a:spcPct val="20000"/>
              </a:spcBef>
              <a:spcAft>
                <a:spcPct val="0"/>
              </a:spcAft>
              <a:buClr>
                <a:srgbClr val="F26334"/>
              </a:buClr>
              <a:buChar char="»"/>
              <a:defRPr sz="1600">
                <a:solidFill>
                  <a:srgbClr val="4C4C4C"/>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ctr">
              <a:buFont typeface="Arial"/>
              <a:buNone/>
            </a:pPr>
            <a:r>
              <a:rPr lang="en-US" sz="4000" kern="0" dirty="0" smtClean="0"/>
              <a:t>“</a:t>
            </a:r>
            <a:r>
              <a:rPr lang="en-US" sz="4000" dirty="0"/>
              <a:t>As technology blurs the distinctions between physical and online retailing, retailers and their supply-chain partners will need to rethink their competitive strategies</a:t>
            </a:r>
            <a:r>
              <a:rPr lang="en-US" sz="4000" dirty="0" smtClean="0"/>
              <a:t>.”</a:t>
            </a:r>
          </a:p>
          <a:p>
            <a:pPr marL="0" indent="0" algn="ctr">
              <a:buFont typeface="Arial"/>
              <a:buNone/>
            </a:pPr>
            <a:endParaRPr lang="en-US" sz="4000" kern="0" dirty="0" smtClean="0"/>
          </a:p>
          <a:p>
            <a:pPr marL="0" indent="0" algn="ctr">
              <a:buFont typeface="Arial"/>
              <a:buNone/>
            </a:pPr>
            <a:endParaRPr lang="en-US" sz="2000" kern="0" dirty="0" smtClean="0"/>
          </a:p>
          <a:p>
            <a:pPr marL="0" indent="0" algn="ctr">
              <a:buFont typeface="Arial"/>
              <a:buNone/>
            </a:pPr>
            <a:r>
              <a:rPr lang="en-US" sz="1600" kern="0" dirty="0" smtClean="0"/>
              <a:t>MIT Sloan Management Review, May 2013</a:t>
            </a:r>
            <a:endParaRPr lang="en-US" sz="1600" b="1" kern="0" dirty="0">
              <a:solidFill>
                <a:srgbClr val="F26334"/>
              </a:solidFill>
            </a:endParaRPr>
          </a:p>
        </p:txBody>
      </p:sp>
      <p:sp>
        <p:nvSpPr>
          <p:cNvPr id="5" name="Title 1"/>
          <p:cNvSpPr>
            <a:spLocks noGrp="1"/>
          </p:cNvSpPr>
          <p:nvPr>
            <p:ph type="title"/>
          </p:nvPr>
        </p:nvSpPr>
        <p:spPr>
          <a:xfrm>
            <a:off x="1683835" y="362090"/>
            <a:ext cx="7460166" cy="935998"/>
          </a:xfrm>
        </p:spPr>
        <p:txBody>
          <a:bodyPr/>
          <a:lstStyle/>
          <a:p>
            <a:r>
              <a:rPr lang="en-US" sz="3200" dirty="0" smtClean="0"/>
              <a:t>The Challenge and Opportunity</a:t>
            </a:r>
            <a:endParaRPr lang="en-GB" sz="3200" dirty="0"/>
          </a:p>
        </p:txBody>
      </p:sp>
    </p:spTree>
    <p:extLst>
      <p:ext uri="{BB962C8B-B14F-4D97-AF65-F5344CB8AC3E}">
        <p14:creationId xmlns:p14="http://schemas.microsoft.com/office/powerpoint/2010/main" val="25880681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1731" y="384392"/>
            <a:ext cx="7232526" cy="935998"/>
          </a:xfrm>
        </p:spPr>
        <p:txBody>
          <a:bodyPr/>
          <a:lstStyle/>
          <a:p>
            <a:r>
              <a:rPr lang="en-GB" dirty="0" smtClean="0"/>
              <a:t>Vision/Mission:  </a:t>
            </a:r>
            <a:br>
              <a:rPr lang="en-GB" dirty="0" smtClean="0"/>
            </a:br>
            <a:r>
              <a:rPr lang="en-GB" sz="2400" dirty="0" smtClean="0"/>
              <a:t>Our Winning Aspiration</a:t>
            </a:r>
            <a:endParaRPr lang="en-GB" sz="2400" dirty="0"/>
          </a:p>
        </p:txBody>
      </p:sp>
      <p:sp>
        <p:nvSpPr>
          <p:cNvPr id="3" name="Content Placeholder 2"/>
          <p:cNvSpPr>
            <a:spLocks noGrp="1"/>
          </p:cNvSpPr>
          <p:nvPr>
            <p:ph idx="1"/>
          </p:nvPr>
        </p:nvSpPr>
        <p:spPr>
          <a:xfrm>
            <a:off x="465142" y="1915297"/>
            <a:ext cx="8559115" cy="4072158"/>
          </a:xfrm>
        </p:spPr>
        <p:txBody>
          <a:bodyPr/>
          <a:lstStyle/>
          <a:p>
            <a:pPr marL="0" indent="0">
              <a:buNone/>
            </a:pPr>
            <a:r>
              <a:rPr lang="en-GB" sz="2800" b="1" dirty="0" smtClean="0"/>
              <a:t>Make the GS1 System as important in the digital world as it is today across traditional supply chains</a:t>
            </a:r>
          </a:p>
          <a:p>
            <a:pPr marL="0" indent="0">
              <a:buNone/>
            </a:pPr>
            <a:endParaRPr lang="en-US" b="1" dirty="0" smtClean="0">
              <a:solidFill>
                <a:schemeClr val="tx1"/>
              </a:solidFill>
            </a:endParaRPr>
          </a:p>
          <a:p>
            <a:pPr marL="528638"/>
            <a:r>
              <a:rPr lang="en-US" dirty="0" smtClean="0">
                <a:solidFill>
                  <a:schemeClr val="tx1"/>
                </a:solidFill>
              </a:rPr>
              <a:t>Empower </a:t>
            </a:r>
            <a:r>
              <a:rPr lang="en-US" dirty="0">
                <a:solidFill>
                  <a:schemeClr val="tx1"/>
                </a:solidFill>
              </a:rPr>
              <a:t>industry to more efficiently connect with consumers across physical and digital </a:t>
            </a:r>
            <a:r>
              <a:rPr lang="en-US" dirty="0" smtClean="0">
                <a:solidFill>
                  <a:schemeClr val="tx1"/>
                </a:solidFill>
              </a:rPr>
              <a:t>paths </a:t>
            </a:r>
            <a:r>
              <a:rPr lang="en-US" dirty="0">
                <a:solidFill>
                  <a:schemeClr val="tx1"/>
                </a:solidFill>
              </a:rPr>
              <a:t>to purchase </a:t>
            </a:r>
            <a:endParaRPr lang="en-US" dirty="0" smtClean="0">
              <a:solidFill>
                <a:schemeClr val="tx1"/>
              </a:solidFill>
            </a:endParaRPr>
          </a:p>
          <a:p>
            <a:pPr marL="528638"/>
            <a:r>
              <a:rPr lang="en-US" dirty="0" smtClean="0">
                <a:solidFill>
                  <a:schemeClr val="tx1"/>
                </a:solidFill>
              </a:rPr>
              <a:t>Expand GS1 standards to </a:t>
            </a:r>
            <a:r>
              <a:rPr lang="en-US" dirty="0"/>
              <a:t>enable the trusted identification, classification, description, relationship, and sharing of data about </a:t>
            </a:r>
            <a:r>
              <a:rPr lang="en-US" dirty="0" smtClean="0"/>
              <a:t>things in the digital world</a:t>
            </a:r>
            <a:endParaRPr lang="en-US" sz="2000" dirty="0">
              <a:solidFill>
                <a:schemeClr val="tx1"/>
              </a:solidFill>
            </a:endParaRPr>
          </a:p>
          <a:p>
            <a:pPr marL="0" indent="0">
              <a:buNone/>
            </a:pPr>
            <a:endParaRPr lang="en-GB" dirty="0"/>
          </a:p>
        </p:txBody>
      </p:sp>
      <p:sp>
        <p:nvSpPr>
          <p:cNvPr id="4" name="Slide Number Placeholder 3"/>
          <p:cNvSpPr>
            <a:spLocks noGrp="1"/>
          </p:cNvSpPr>
          <p:nvPr>
            <p:ph type="sldNum" sz="quarter" idx="10"/>
          </p:nvPr>
        </p:nvSpPr>
        <p:spPr/>
        <p:txBody>
          <a:bodyPr/>
          <a:lstStyle/>
          <a:p>
            <a:pPr>
              <a:defRPr/>
            </a:pPr>
            <a:fld id="{0B02F406-A951-4782-A125-F0F9A54F00BD}" type="slidenum">
              <a:rPr lang="en-US" smtClean="0"/>
              <a:pPr>
                <a:defRPr/>
              </a:pPr>
              <a:t>69</a:t>
            </a:fld>
            <a:endParaRPr lang="en-US" dirty="0"/>
          </a:p>
        </p:txBody>
      </p:sp>
    </p:spTree>
    <p:extLst>
      <p:ext uri="{BB962C8B-B14F-4D97-AF65-F5344CB8AC3E}">
        <p14:creationId xmlns:p14="http://schemas.microsoft.com/office/powerpoint/2010/main" val="24199136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76162" name="AutoShape 2" hidden="1"/>
          <p:cNvGraphicFramePr>
            <a:graphicFrameLocks/>
          </p:cNvGraphicFramePr>
          <p:nvPr>
            <p:custDataLst>
              <p:tags r:id="rId2"/>
            </p:custDataLst>
            <p:extLst/>
          </p:nvPr>
        </p:nvGraphicFramePr>
        <p:xfrm>
          <a:off x="0" y="0"/>
          <a:ext cx="161984" cy="161974"/>
        </p:xfrm>
        <a:graphic>
          <a:graphicData uri="http://schemas.openxmlformats.org/presentationml/2006/ole">
            <mc:AlternateContent xmlns:mc="http://schemas.openxmlformats.org/markup-compatibility/2006">
              <mc:Choice xmlns:v="urn:schemas-microsoft-com:vml" Requires="v">
                <p:oleObj spid="_x0000_s10277" name="think-cell Slide" r:id="rId36" imgW="0" imgH="0" progId="TCLayout.ActiveDocument.1">
                  <p:embed/>
                </p:oleObj>
              </mc:Choice>
              <mc:Fallback>
                <p:oleObj name="think-cell Slide" r:id="rId36" imgW="0" imgH="0" progId="TCLayout.ActiveDocument.1">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61984" cy="1619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676163" name="Rectangle 26" hidden="1"/>
          <p:cNvSpPr>
            <a:spLocks noChangeArrowheads="1"/>
          </p:cNvSpPr>
          <p:nvPr>
            <p:custDataLst>
              <p:tags r:id="rId3"/>
            </p:custDataLst>
          </p:nvPr>
        </p:nvSpPr>
        <p:spPr bwMode="auto">
          <a:xfrm>
            <a:off x="0" y="0"/>
            <a:ext cx="161984" cy="161974"/>
          </a:xfrm>
          <a:prstGeom prst="rect">
            <a:avLst/>
          </a:prstGeom>
          <a:solidFill>
            <a:schemeClr val="accent1"/>
          </a:solidFill>
          <a:ln w="9525">
            <a:solidFill>
              <a:schemeClr val="tx1"/>
            </a:solidFill>
            <a:miter lim="800000"/>
            <a:headEnd/>
            <a:tailEnd/>
          </a:ln>
        </p:spPr>
        <p:txBody>
          <a:bodyPr wrap="none" lIns="0" tIns="0" rIns="0" bIns="0" anchor="ctr"/>
          <a:lstStyle/>
          <a:p>
            <a:pPr algn="ctr" fontAlgn="base">
              <a:lnSpc>
                <a:spcPct val="90000"/>
              </a:lnSpc>
              <a:spcBef>
                <a:spcPct val="0"/>
              </a:spcBef>
              <a:spcAft>
                <a:spcPct val="0"/>
              </a:spcAft>
            </a:pPr>
            <a:endParaRPr lang="en-US" sz="1900" b="1" dirty="0">
              <a:solidFill>
                <a:srgbClr val="000000"/>
              </a:solidFill>
              <a:latin typeface="Arial" charset="0"/>
              <a:ea typeface="ＭＳ Ｐゴシック" charset="0"/>
              <a:cs typeface="Arial" charset="0"/>
            </a:endParaRPr>
          </a:p>
        </p:txBody>
      </p:sp>
      <p:sp>
        <p:nvSpPr>
          <p:cNvPr id="70" name="Rectangle 4"/>
          <p:cNvSpPr>
            <a:spLocks noChangeArrowheads="1"/>
          </p:cNvSpPr>
          <p:nvPr>
            <p:custDataLst>
              <p:tags r:id="rId4"/>
            </p:custDataLst>
          </p:nvPr>
        </p:nvSpPr>
        <p:spPr bwMode="auto">
          <a:xfrm>
            <a:off x="429612" y="5040338"/>
            <a:ext cx="8291722" cy="1382673"/>
          </a:xfrm>
          <a:prstGeom prst="rect">
            <a:avLst/>
          </a:prstGeom>
          <a:solidFill>
            <a:schemeClr val="bg1"/>
          </a:solidFill>
          <a:ln w="9525">
            <a:noFill/>
            <a:miter lim="800000"/>
            <a:headEnd/>
            <a:tailEnd/>
          </a:ln>
        </p:spPr>
        <p:txBody>
          <a:bodyPr wrap="none" anchor="ctr"/>
          <a:lstStyle/>
          <a:p>
            <a:pPr fontAlgn="base">
              <a:spcBef>
                <a:spcPct val="20000"/>
              </a:spcBef>
              <a:spcAft>
                <a:spcPct val="0"/>
              </a:spcAft>
            </a:pPr>
            <a:endParaRPr lang="en-US" dirty="0">
              <a:solidFill>
                <a:srgbClr val="002C6C"/>
              </a:solidFill>
              <a:latin typeface="Arial" charset="0"/>
              <a:ea typeface="ＭＳ Ｐゴシック" charset="0"/>
            </a:endParaRPr>
          </a:p>
        </p:txBody>
      </p:sp>
      <p:sp>
        <p:nvSpPr>
          <p:cNvPr id="71" name="Rectangle 21"/>
          <p:cNvSpPr>
            <a:spLocks noChangeArrowheads="1"/>
          </p:cNvSpPr>
          <p:nvPr>
            <p:custDataLst>
              <p:tags r:id="rId5"/>
            </p:custDataLst>
          </p:nvPr>
        </p:nvSpPr>
        <p:spPr bwMode="gray">
          <a:xfrm>
            <a:off x="1070439" y="5220610"/>
            <a:ext cx="1266372" cy="246221"/>
          </a:xfrm>
          <a:prstGeom prst="rect">
            <a:avLst/>
          </a:prstGeom>
          <a:noFill/>
          <a:ln w="9525">
            <a:noFill/>
            <a:miter lim="800000"/>
            <a:headEnd/>
            <a:tailEnd/>
          </a:ln>
        </p:spPr>
        <p:txBody>
          <a:bodyPr wrap="square" lIns="0" tIns="0" rIns="0" bIns="0" anchor="t" anchorCtr="0">
            <a:spAutoFit/>
          </a:bodyPr>
          <a:lstStyle/>
          <a:p>
            <a:pPr defTabSz="913526" fontAlgn="base">
              <a:spcBef>
                <a:spcPct val="20000"/>
              </a:spcBef>
              <a:spcAft>
                <a:spcPct val="0"/>
              </a:spcAft>
              <a:buClr>
                <a:srgbClr val="002960"/>
              </a:buClr>
            </a:pPr>
            <a:r>
              <a:rPr lang="en-CA" sz="1600" b="1" dirty="0">
                <a:solidFill>
                  <a:srgbClr val="F26334"/>
                </a:solidFill>
                <a:ea typeface="ＭＳ Ｐゴシック" charset="0"/>
              </a:rPr>
              <a:t>Organisation</a:t>
            </a:r>
            <a:endParaRPr lang="en-US" sz="1600" b="1" dirty="0">
              <a:solidFill>
                <a:srgbClr val="F26334"/>
              </a:solidFill>
              <a:ea typeface="ＭＳ Ｐゴシック" charset="0"/>
            </a:endParaRPr>
          </a:p>
        </p:txBody>
      </p:sp>
      <p:sp>
        <p:nvSpPr>
          <p:cNvPr id="72" name="Rectangle 5"/>
          <p:cNvSpPr>
            <a:spLocks noChangeArrowheads="1"/>
          </p:cNvSpPr>
          <p:nvPr>
            <p:custDataLst>
              <p:tags r:id="rId6"/>
            </p:custDataLst>
          </p:nvPr>
        </p:nvSpPr>
        <p:spPr bwMode="gray">
          <a:xfrm>
            <a:off x="511355" y="5011881"/>
            <a:ext cx="57785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0" tIns="45705" rIns="91410" bIns="45705" anchor="ct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fontAlgn="base">
              <a:spcBef>
                <a:spcPct val="0"/>
              </a:spcBef>
              <a:spcAft>
                <a:spcPct val="0"/>
              </a:spcAft>
              <a:defRPr sz="2400">
                <a:solidFill>
                  <a:schemeClr val="tx1"/>
                </a:solidFill>
                <a:latin typeface="Arial" pitchFamily="34" charset="0"/>
              </a:defRPr>
            </a:lvl6pPr>
            <a:lvl7pPr marL="2971800" indent="-228600" fontAlgn="base">
              <a:spcBef>
                <a:spcPct val="0"/>
              </a:spcBef>
              <a:spcAft>
                <a:spcPct val="0"/>
              </a:spcAft>
              <a:defRPr sz="2400">
                <a:solidFill>
                  <a:schemeClr val="tx1"/>
                </a:solidFill>
                <a:latin typeface="Arial" pitchFamily="34" charset="0"/>
              </a:defRPr>
            </a:lvl7pPr>
            <a:lvl8pPr marL="3429000" indent="-228600" fontAlgn="base">
              <a:spcBef>
                <a:spcPct val="0"/>
              </a:spcBef>
              <a:spcAft>
                <a:spcPct val="0"/>
              </a:spcAft>
              <a:defRPr sz="2400">
                <a:solidFill>
                  <a:schemeClr val="tx1"/>
                </a:solidFill>
                <a:latin typeface="Arial" pitchFamily="34" charset="0"/>
              </a:defRPr>
            </a:lvl8pPr>
            <a:lvl9pPr marL="3886200" indent="-228600" fontAlgn="base">
              <a:spcBef>
                <a:spcPct val="0"/>
              </a:spcBef>
              <a:spcAft>
                <a:spcPct val="0"/>
              </a:spcAft>
              <a:defRPr sz="2400">
                <a:solidFill>
                  <a:schemeClr val="tx1"/>
                </a:solidFill>
                <a:latin typeface="Arial" pitchFamily="34" charset="0"/>
              </a:defRPr>
            </a:lvl9pPr>
          </a:lstStyle>
          <a:p>
            <a:pPr algn="ctr" fontAlgn="base">
              <a:spcBef>
                <a:spcPct val="20000"/>
              </a:spcBef>
              <a:spcAft>
                <a:spcPct val="0"/>
              </a:spcAft>
            </a:pPr>
            <a:r>
              <a:rPr lang="en-US" sz="6500" b="1" dirty="0" smtClean="0">
                <a:solidFill>
                  <a:srgbClr val="002C6C"/>
                </a:solidFill>
                <a:ea typeface="MS PGothic" pitchFamily="34" charset="-128"/>
                <a:cs typeface="Arial" pitchFamily="34" charset="0"/>
              </a:rPr>
              <a:t>6</a:t>
            </a:r>
            <a:endParaRPr lang="en-US" sz="6500" b="1" dirty="0">
              <a:solidFill>
                <a:srgbClr val="002C6C"/>
              </a:solidFill>
              <a:ea typeface="MS PGothic" pitchFamily="34" charset="-128"/>
              <a:cs typeface="Arial" pitchFamily="34" charset="0"/>
            </a:endParaRPr>
          </a:p>
        </p:txBody>
      </p:sp>
      <p:sp>
        <p:nvSpPr>
          <p:cNvPr id="52" name="Rectangle 4"/>
          <p:cNvSpPr>
            <a:spLocks noChangeArrowheads="1"/>
          </p:cNvSpPr>
          <p:nvPr>
            <p:custDataLst>
              <p:tags r:id="rId7"/>
            </p:custDataLst>
          </p:nvPr>
        </p:nvSpPr>
        <p:spPr bwMode="auto">
          <a:xfrm>
            <a:off x="429613" y="1747768"/>
            <a:ext cx="1994189" cy="3237744"/>
          </a:xfrm>
          <a:prstGeom prst="rect">
            <a:avLst/>
          </a:prstGeom>
          <a:solidFill>
            <a:schemeClr val="bg1"/>
          </a:solidFill>
          <a:ln w="9525">
            <a:noFill/>
            <a:miter lim="800000"/>
            <a:headEnd/>
            <a:tailEnd/>
          </a:ln>
        </p:spPr>
        <p:txBody>
          <a:bodyPr wrap="none" anchor="ctr"/>
          <a:lstStyle/>
          <a:p>
            <a:pPr fontAlgn="base">
              <a:spcBef>
                <a:spcPct val="20000"/>
              </a:spcBef>
              <a:spcAft>
                <a:spcPct val="0"/>
              </a:spcAft>
            </a:pPr>
            <a:endParaRPr lang="en-US" dirty="0">
              <a:solidFill>
                <a:srgbClr val="002C6C"/>
              </a:solidFill>
              <a:latin typeface="Arial" charset="0"/>
              <a:ea typeface="ＭＳ Ｐゴシック" charset="0"/>
            </a:endParaRPr>
          </a:p>
        </p:txBody>
      </p:sp>
      <p:sp>
        <p:nvSpPr>
          <p:cNvPr id="54" name="Rectangle 4"/>
          <p:cNvSpPr>
            <a:spLocks noChangeArrowheads="1"/>
          </p:cNvSpPr>
          <p:nvPr>
            <p:custDataLst>
              <p:tags r:id="rId8"/>
            </p:custDataLst>
          </p:nvPr>
        </p:nvSpPr>
        <p:spPr bwMode="auto">
          <a:xfrm>
            <a:off x="2524431" y="1747768"/>
            <a:ext cx="1994189" cy="3237744"/>
          </a:xfrm>
          <a:prstGeom prst="rect">
            <a:avLst/>
          </a:prstGeom>
          <a:solidFill>
            <a:schemeClr val="bg1"/>
          </a:solidFill>
          <a:ln w="9525">
            <a:noFill/>
            <a:miter lim="800000"/>
            <a:headEnd/>
            <a:tailEnd/>
          </a:ln>
        </p:spPr>
        <p:txBody>
          <a:bodyPr wrap="none" anchor="ctr"/>
          <a:lstStyle/>
          <a:p>
            <a:pPr fontAlgn="base">
              <a:spcBef>
                <a:spcPct val="20000"/>
              </a:spcBef>
              <a:spcAft>
                <a:spcPct val="0"/>
              </a:spcAft>
            </a:pPr>
            <a:endParaRPr lang="en-US" dirty="0">
              <a:solidFill>
                <a:srgbClr val="002C6C"/>
              </a:solidFill>
              <a:latin typeface="Arial" charset="0"/>
              <a:ea typeface="ＭＳ Ｐゴシック" charset="0"/>
            </a:endParaRPr>
          </a:p>
        </p:txBody>
      </p:sp>
      <p:sp>
        <p:nvSpPr>
          <p:cNvPr id="55" name="Rectangle 4"/>
          <p:cNvSpPr>
            <a:spLocks noChangeArrowheads="1"/>
          </p:cNvSpPr>
          <p:nvPr>
            <p:custDataLst>
              <p:tags r:id="rId9"/>
            </p:custDataLst>
          </p:nvPr>
        </p:nvSpPr>
        <p:spPr bwMode="auto">
          <a:xfrm>
            <a:off x="4632326" y="1747768"/>
            <a:ext cx="1994189" cy="3237744"/>
          </a:xfrm>
          <a:prstGeom prst="rect">
            <a:avLst/>
          </a:prstGeom>
          <a:solidFill>
            <a:schemeClr val="bg1"/>
          </a:solidFill>
          <a:ln w="9525">
            <a:noFill/>
            <a:miter lim="800000"/>
            <a:headEnd/>
            <a:tailEnd/>
          </a:ln>
        </p:spPr>
        <p:txBody>
          <a:bodyPr wrap="none" anchor="ctr"/>
          <a:lstStyle/>
          <a:p>
            <a:pPr fontAlgn="base">
              <a:spcBef>
                <a:spcPct val="20000"/>
              </a:spcBef>
              <a:spcAft>
                <a:spcPct val="0"/>
              </a:spcAft>
            </a:pPr>
            <a:endParaRPr lang="en-US" dirty="0">
              <a:solidFill>
                <a:srgbClr val="002C6C"/>
              </a:solidFill>
              <a:latin typeface="Arial" charset="0"/>
              <a:ea typeface="ＭＳ Ｐゴシック" charset="0"/>
            </a:endParaRPr>
          </a:p>
        </p:txBody>
      </p:sp>
      <p:sp>
        <p:nvSpPr>
          <p:cNvPr id="56" name="Rectangle 55"/>
          <p:cNvSpPr/>
          <p:nvPr>
            <p:custDataLst>
              <p:tags r:id="rId10"/>
            </p:custDataLst>
          </p:nvPr>
        </p:nvSpPr>
        <p:spPr bwMode="auto">
          <a:xfrm>
            <a:off x="1340515" y="1737658"/>
            <a:ext cx="1089719" cy="978958"/>
          </a:xfrm>
          <a:prstGeom prst="rect">
            <a:avLst/>
          </a:prstGeom>
          <a:blipFill>
            <a:blip r:embed="rId37" cstate="print">
              <a:extLst>
                <a:ext uri="{28A0092B-C50C-407E-A947-70E740481C1C}">
                  <a14:useLocalDpi xmlns:a14="http://schemas.microsoft.com/office/drawing/2010/main" val="0"/>
                </a:ext>
              </a:extLst>
            </a:blip>
            <a:srcRect/>
            <a:stretch>
              <a:fillRect/>
            </a:stretch>
          </a:blipFill>
          <a:ln w="9525" cap="flat" cmpd="sng" algn="ctr">
            <a:noFill/>
            <a:prstDash val="solid"/>
            <a:round/>
            <a:headEnd type="none" w="med" len="med"/>
            <a:tailEnd type="none" w="med" len="med"/>
          </a:ln>
          <a:effectLst/>
          <a:extLst/>
        </p:spPr>
        <p:txBody>
          <a:bodyPr vert="horz" wrap="square" lIns="365760" tIns="0" rIns="0" bIns="0" numCol="1" rtlCol="0" anchor="t" anchorCtr="0" compatLnSpc="1">
            <a:prstTxWarp prst="textNoShape">
              <a:avLst/>
            </a:prstTxWarp>
            <a:noAutofit/>
          </a:bodyPr>
          <a:lstStyle/>
          <a:p>
            <a:pPr algn="ctr" fontAlgn="base">
              <a:spcBef>
                <a:spcPct val="20000"/>
              </a:spcBef>
              <a:spcAft>
                <a:spcPct val="0"/>
              </a:spcAft>
            </a:pPr>
            <a:endParaRPr lang="en-US" dirty="0">
              <a:solidFill>
                <a:srgbClr val="002C6C"/>
              </a:solidFill>
              <a:latin typeface="Arial" charset="0"/>
              <a:ea typeface="ＭＳ Ｐゴシック" charset="0"/>
            </a:endParaRPr>
          </a:p>
        </p:txBody>
      </p:sp>
      <p:sp>
        <p:nvSpPr>
          <p:cNvPr id="58" name="Rectangle 57"/>
          <p:cNvSpPr/>
          <p:nvPr>
            <p:custDataLst>
              <p:tags r:id="rId11"/>
            </p:custDataLst>
          </p:nvPr>
        </p:nvSpPr>
        <p:spPr bwMode="auto">
          <a:xfrm>
            <a:off x="3428901" y="1747768"/>
            <a:ext cx="1089719" cy="978958"/>
          </a:xfrm>
          <a:prstGeom prst="rect">
            <a:avLst/>
          </a:prstGeom>
          <a:blipFill>
            <a:blip r:embed="rId38" cstate="print">
              <a:extLst>
                <a:ext uri="{28A0092B-C50C-407E-A947-70E740481C1C}">
                  <a14:useLocalDpi xmlns:a14="http://schemas.microsoft.com/office/drawing/2010/main" val="0"/>
                </a:ext>
              </a:extLst>
            </a:blip>
            <a:srcRect/>
            <a:stretch>
              <a:fillRect/>
            </a:stretch>
          </a:blipFill>
          <a:ln w="9525" cap="flat" cmpd="sng" algn="ctr">
            <a:noFill/>
            <a:prstDash val="solid"/>
            <a:round/>
            <a:headEnd type="none" w="med" len="med"/>
            <a:tailEnd type="none" w="med" len="med"/>
          </a:ln>
          <a:effectLst/>
          <a:extLst/>
        </p:spPr>
        <p:txBody>
          <a:bodyPr vert="horz" wrap="square" lIns="365760" tIns="0" rIns="0" bIns="0" numCol="1" rtlCol="0" anchor="t" anchorCtr="0" compatLnSpc="1">
            <a:prstTxWarp prst="textNoShape">
              <a:avLst/>
            </a:prstTxWarp>
            <a:noAutofit/>
          </a:bodyPr>
          <a:lstStyle/>
          <a:p>
            <a:pPr algn="ctr" fontAlgn="base">
              <a:spcBef>
                <a:spcPct val="20000"/>
              </a:spcBef>
              <a:spcAft>
                <a:spcPct val="0"/>
              </a:spcAft>
            </a:pPr>
            <a:endParaRPr lang="en-US" dirty="0">
              <a:solidFill>
                <a:srgbClr val="002C6C"/>
              </a:solidFill>
              <a:latin typeface="Arial" charset="0"/>
              <a:ea typeface="ＭＳ Ｐゴシック" charset="0"/>
            </a:endParaRPr>
          </a:p>
        </p:txBody>
      </p:sp>
      <p:sp>
        <p:nvSpPr>
          <p:cNvPr id="59" name="Rectangle 58"/>
          <p:cNvSpPr/>
          <p:nvPr>
            <p:custDataLst>
              <p:tags r:id="rId12"/>
            </p:custDataLst>
          </p:nvPr>
        </p:nvSpPr>
        <p:spPr bwMode="auto">
          <a:xfrm>
            <a:off x="5536796" y="1747768"/>
            <a:ext cx="1089719" cy="978958"/>
          </a:xfrm>
          <a:prstGeom prst="rect">
            <a:avLst/>
          </a:prstGeom>
          <a:blipFill>
            <a:blip r:embed="rId39" cstate="screen">
              <a:extLst>
                <a:ext uri="{28A0092B-C50C-407E-A947-70E740481C1C}">
                  <a14:useLocalDpi xmlns:a14="http://schemas.microsoft.com/office/drawing/2010/main" val="0"/>
                </a:ext>
              </a:extLst>
            </a:blip>
            <a:stretch>
              <a:fillRect/>
            </a:stretch>
          </a:blipFill>
          <a:ln w="9525" cap="flat" cmpd="sng" algn="ctr">
            <a:noFill/>
            <a:prstDash val="solid"/>
            <a:round/>
            <a:headEnd type="none" w="med" len="med"/>
            <a:tailEnd type="none" w="med" len="med"/>
          </a:ln>
          <a:effectLst/>
          <a:extLst/>
        </p:spPr>
        <p:txBody>
          <a:bodyPr vert="horz" wrap="square" lIns="365760" tIns="0" rIns="0" bIns="0" numCol="1" rtlCol="0" anchor="t" anchorCtr="0" compatLnSpc="1">
            <a:prstTxWarp prst="textNoShape">
              <a:avLst/>
            </a:prstTxWarp>
            <a:noAutofit/>
          </a:bodyPr>
          <a:lstStyle/>
          <a:p>
            <a:pPr algn="ctr" fontAlgn="base">
              <a:spcBef>
                <a:spcPct val="20000"/>
              </a:spcBef>
              <a:spcAft>
                <a:spcPct val="0"/>
              </a:spcAft>
            </a:pPr>
            <a:endParaRPr lang="en-US" dirty="0">
              <a:solidFill>
                <a:srgbClr val="002C6C"/>
              </a:solidFill>
              <a:latin typeface="Arial" charset="0"/>
              <a:ea typeface="ＭＳ Ｐゴシック" charset="0"/>
            </a:endParaRPr>
          </a:p>
        </p:txBody>
      </p:sp>
      <p:sp>
        <p:nvSpPr>
          <p:cNvPr id="60" name="Rectangle 21"/>
          <p:cNvSpPr>
            <a:spLocks noChangeArrowheads="1"/>
          </p:cNvSpPr>
          <p:nvPr>
            <p:custDataLst>
              <p:tags r:id="rId13"/>
            </p:custDataLst>
          </p:nvPr>
        </p:nvSpPr>
        <p:spPr bwMode="gray">
          <a:xfrm>
            <a:off x="492246" y="2854860"/>
            <a:ext cx="1868923" cy="246221"/>
          </a:xfrm>
          <a:prstGeom prst="rect">
            <a:avLst/>
          </a:prstGeom>
          <a:noFill/>
          <a:ln w="9525">
            <a:noFill/>
            <a:miter lim="800000"/>
            <a:headEnd/>
            <a:tailEnd/>
          </a:ln>
        </p:spPr>
        <p:txBody>
          <a:bodyPr wrap="square" lIns="0" tIns="0" rIns="0" bIns="0" anchor="t" anchorCtr="0">
            <a:spAutoFit/>
          </a:bodyPr>
          <a:lstStyle/>
          <a:p>
            <a:pPr defTabSz="913526" fontAlgn="base">
              <a:spcBef>
                <a:spcPct val="20000"/>
              </a:spcBef>
              <a:spcAft>
                <a:spcPct val="0"/>
              </a:spcAft>
              <a:buClr>
                <a:srgbClr val="002960"/>
              </a:buClr>
            </a:pPr>
            <a:r>
              <a:rPr lang="en-US" sz="1600" b="1" dirty="0">
                <a:solidFill>
                  <a:srgbClr val="F26334"/>
                </a:solidFill>
                <a:ea typeface="ＭＳ Ｐゴシック" charset="0"/>
              </a:rPr>
              <a:t>Execution Quality</a:t>
            </a:r>
          </a:p>
        </p:txBody>
      </p:sp>
      <p:sp>
        <p:nvSpPr>
          <p:cNvPr id="62" name="Rectangle 4"/>
          <p:cNvSpPr>
            <a:spLocks noChangeArrowheads="1"/>
          </p:cNvSpPr>
          <p:nvPr>
            <p:custDataLst>
              <p:tags r:id="rId14"/>
            </p:custDataLst>
          </p:nvPr>
        </p:nvSpPr>
        <p:spPr bwMode="auto">
          <a:xfrm>
            <a:off x="6727145" y="1747768"/>
            <a:ext cx="1994189" cy="3237744"/>
          </a:xfrm>
          <a:prstGeom prst="rect">
            <a:avLst/>
          </a:prstGeom>
          <a:solidFill>
            <a:schemeClr val="bg1"/>
          </a:solidFill>
          <a:ln w="38100">
            <a:noFill/>
            <a:miter lim="800000"/>
            <a:headEnd/>
            <a:tailEnd/>
          </a:ln>
        </p:spPr>
        <p:txBody>
          <a:bodyPr wrap="none" anchor="ctr"/>
          <a:lstStyle/>
          <a:p>
            <a:pPr fontAlgn="base">
              <a:spcBef>
                <a:spcPct val="20000"/>
              </a:spcBef>
              <a:spcAft>
                <a:spcPct val="0"/>
              </a:spcAft>
            </a:pPr>
            <a:endParaRPr lang="en-US" dirty="0">
              <a:solidFill>
                <a:srgbClr val="002C6C"/>
              </a:solidFill>
              <a:latin typeface="Arial" charset="0"/>
              <a:ea typeface="ＭＳ Ｐゴシック" charset="0"/>
            </a:endParaRPr>
          </a:p>
        </p:txBody>
      </p:sp>
      <p:sp>
        <p:nvSpPr>
          <p:cNvPr id="63" name="Rectangle 21"/>
          <p:cNvSpPr>
            <a:spLocks noChangeArrowheads="1"/>
          </p:cNvSpPr>
          <p:nvPr>
            <p:custDataLst>
              <p:tags r:id="rId15"/>
            </p:custDataLst>
          </p:nvPr>
        </p:nvSpPr>
        <p:spPr bwMode="gray">
          <a:xfrm>
            <a:off x="6789778" y="2854860"/>
            <a:ext cx="1868923" cy="246221"/>
          </a:xfrm>
          <a:prstGeom prst="rect">
            <a:avLst/>
          </a:prstGeom>
          <a:noFill/>
          <a:ln w="9525">
            <a:noFill/>
            <a:miter lim="800000"/>
            <a:headEnd/>
            <a:tailEnd/>
          </a:ln>
        </p:spPr>
        <p:txBody>
          <a:bodyPr wrap="square" lIns="0" tIns="0" rIns="0" bIns="0" anchor="t" anchorCtr="0">
            <a:spAutoFit/>
          </a:bodyPr>
          <a:lstStyle/>
          <a:p>
            <a:pPr defTabSz="913526" fontAlgn="base">
              <a:spcBef>
                <a:spcPct val="20000"/>
              </a:spcBef>
              <a:spcAft>
                <a:spcPct val="0"/>
              </a:spcAft>
              <a:buClr>
                <a:srgbClr val="002960"/>
              </a:buClr>
            </a:pPr>
            <a:r>
              <a:rPr lang="en-US" sz="1600" b="1" dirty="0" smtClean="0">
                <a:solidFill>
                  <a:srgbClr val="F26334"/>
                </a:solidFill>
                <a:ea typeface="ＭＳ Ｐゴシック" charset="0"/>
              </a:rPr>
              <a:t>Innovation</a:t>
            </a:r>
            <a:endParaRPr lang="en-US" sz="1600" b="1" dirty="0">
              <a:solidFill>
                <a:srgbClr val="F26334"/>
              </a:solidFill>
              <a:ea typeface="ＭＳ Ｐゴシック" charset="0"/>
            </a:endParaRPr>
          </a:p>
        </p:txBody>
      </p:sp>
      <p:sp>
        <p:nvSpPr>
          <p:cNvPr id="64" name="Rectangle 5"/>
          <p:cNvSpPr>
            <a:spLocks noChangeArrowheads="1"/>
          </p:cNvSpPr>
          <p:nvPr>
            <p:custDataLst>
              <p:tags r:id="rId16"/>
            </p:custDataLst>
          </p:nvPr>
        </p:nvSpPr>
        <p:spPr bwMode="gray">
          <a:xfrm>
            <a:off x="496841" y="1644051"/>
            <a:ext cx="57785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0" tIns="45705" rIns="91410" bIns="45705" anchor="ct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fontAlgn="base">
              <a:spcBef>
                <a:spcPct val="0"/>
              </a:spcBef>
              <a:spcAft>
                <a:spcPct val="0"/>
              </a:spcAft>
              <a:defRPr sz="2400">
                <a:solidFill>
                  <a:schemeClr val="tx1"/>
                </a:solidFill>
                <a:latin typeface="Arial" pitchFamily="34" charset="0"/>
              </a:defRPr>
            </a:lvl6pPr>
            <a:lvl7pPr marL="2971800" indent="-228600" fontAlgn="base">
              <a:spcBef>
                <a:spcPct val="0"/>
              </a:spcBef>
              <a:spcAft>
                <a:spcPct val="0"/>
              </a:spcAft>
              <a:defRPr sz="2400">
                <a:solidFill>
                  <a:schemeClr val="tx1"/>
                </a:solidFill>
                <a:latin typeface="Arial" pitchFamily="34" charset="0"/>
              </a:defRPr>
            </a:lvl7pPr>
            <a:lvl8pPr marL="3429000" indent="-228600" fontAlgn="base">
              <a:spcBef>
                <a:spcPct val="0"/>
              </a:spcBef>
              <a:spcAft>
                <a:spcPct val="0"/>
              </a:spcAft>
              <a:defRPr sz="2400">
                <a:solidFill>
                  <a:schemeClr val="tx1"/>
                </a:solidFill>
                <a:latin typeface="Arial" pitchFamily="34" charset="0"/>
              </a:defRPr>
            </a:lvl8pPr>
            <a:lvl9pPr marL="3886200" indent="-228600" fontAlgn="base">
              <a:spcBef>
                <a:spcPct val="0"/>
              </a:spcBef>
              <a:spcAft>
                <a:spcPct val="0"/>
              </a:spcAft>
              <a:defRPr sz="2400">
                <a:solidFill>
                  <a:schemeClr val="tx1"/>
                </a:solidFill>
                <a:latin typeface="Arial" pitchFamily="34" charset="0"/>
              </a:defRPr>
            </a:lvl9pPr>
          </a:lstStyle>
          <a:p>
            <a:pPr algn="ctr" fontAlgn="base">
              <a:spcBef>
                <a:spcPct val="20000"/>
              </a:spcBef>
              <a:spcAft>
                <a:spcPct val="0"/>
              </a:spcAft>
            </a:pPr>
            <a:r>
              <a:rPr lang="en-US" sz="6500" b="1" dirty="0" smtClean="0">
                <a:solidFill>
                  <a:srgbClr val="002C6C"/>
                </a:solidFill>
                <a:ea typeface="MS PGothic" pitchFamily="34" charset="-128"/>
                <a:cs typeface="Arial" pitchFamily="34" charset="0"/>
              </a:rPr>
              <a:t>2</a:t>
            </a:r>
            <a:endParaRPr lang="en-US" sz="6500" b="1" dirty="0">
              <a:solidFill>
                <a:srgbClr val="002C6C"/>
              </a:solidFill>
              <a:ea typeface="MS PGothic" pitchFamily="34" charset="-128"/>
              <a:cs typeface="Arial" pitchFamily="34" charset="0"/>
            </a:endParaRPr>
          </a:p>
        </p:txBody>
      </p:sp>
      <p:sp>
        <p:nvSpPr>
          <p:cNvPr id="65" name="Rectangle 5"/>
          <p:cNvSpPr>
            <a:spLocks noChangeArrowheads="1"/>
          </p:cNvSpPr>
          <p:nvPr>
            <p:custDataLst>
              <p:tags r:id="rId17"/>
            </p:custDataLst>
          </p:nvPr>
        </p:nvSpPr>
        <p:spPr bwMode="gray">
          <a:xfrm>
            <a:off x="2593882" y="1644051"/>
            <a:ext cx="57785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0" tIns="45705" rIns="91410" bIns="45705" anchor="ct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fontAlgn="base">
              <a:spcBef>
                <a:spcPct val="0"/>
              </a:spcBef>
              <a:spcAft>
                <a:spcPct val="0"/>
              </a:spcAft>
              <a:defRPr sz="2400">
                <a:solidFill>
                  <a:schemeClr val="tx1"/>
                </a:solidFill>
                <a:latin typeface="Arial" pitchFamily="34" charset="0"/>
              </a:defRPr>
            </a:lvl6pPr>
            <a:lvl7pPr marL="2971800" indent="-228600" fontAlgn="base">
              <a:spcBef>
                <a:spcPct val="0"/>
              </a:spcBef>
              <a:spcAft>
                <a:spcPct val="0"/>
              </a:spcAft>
              <a:defRPr sz="2400">
                <a:solidFill>
                  <a:schemeClr val="tx1"/>
                </a:solidFill>
                <a:latin typeface="Arial" pitchFamily="34" charset="0"/>
              </a:defRPr>
            </a:lvl7pPr>
            <a:lvl8pPr marL="3429000" indent="-228600" fontAlgn="base">
              <a:spcBef>
                <a:spcPct val="0"/>
              </a:spcBef>
              <a:spcAft>
                <a:spcPct val="0"/>
              </a:spcAft>
              <a:defRPr sz="2400">
                <a:solidFill>
                  <a:schemeClr val="tx1"/>
                </a:solidFill>
                <a:latin typeface="Arial" pitchFamily="34" charset="0"/>
              </a:defRPr>
            </a:lvl8pPr>
            <a:lvl9pPr marL="3886200" indent="-228600" fontAlgn="base">
              <a:spcBef>
                <a:spcPct val="0"/>
              </a:spcBef>
              <a:spcAft>
                <a:spcPct val="0"/>
              </a:spcAft>
              <a:defRPr sz="2400">
                <a:solidFill>
                  <a:schemeClr val="tx1"/>
                </a:solidFill>
                <a:latin typeface="Arial" pitchFamily="34" charset="0"/>
              </a:defRPr>
            </a:lvl9pPr>
          </a:lstStyle>
          <a:p>
            <a:pPr algn="ctr" fontAlgn="base">
              <a:spcBef>
                <a:spcPct val="20000"/>
              </a:spcBef>
              <a:spcAft>
                <a:spcPct val="0"/>
              </a:spcAft>
            </a:pPr>
            <a:r>
              <a:rPr lang="en-US" sz="6500" b="1" dirty="0" smtClean="0">
                <a:solidFill>
                  <a:srgbClr val="002C6C"/>
                </a:solidFill>
                <a:ea typeface="MS PGothic" pitchFamily="34" charset="-128"/>
                <a:cs typeface="Arial" pitchFamily="34" charset="0"/>
              </a:rPr>
              <a:t>3</a:t>
            </a:r>
            <a:endParaRPr lang="en-US" sz="6500" b="1" dirty="0">
              <a:solidFill>
                <a:srgbClr val="002C6C"/>
              </a:solidFill>
              <a:ea typeface="MS PGothic" pitchFamily="34" charset="-128"/>
              <a:cs typeface="Arial" pitchFamily="34" charset="0"/>
            </a:endParaRPr>
          </a:p>
        </p:txBody>
      </p:sp>
      <p:sp>
        <p:nvSpPr>
          <p:cNvPr id="66" name="Rectangle 5"/>
          <p:cNvSpPr>
            <a:spLocks noChangeArrowheads="1"/>
          </p:cNvSpPr>
          <p:nvPr>
            <p:custDataLst>
              <p:tags r:id="rId18"/>
            </p:custDataLst>
          </p:nvPr>
        </p:nvSpPr>
        <p:spPr bwMode="gray">
          <a:xfrm>
            <a:off x="4733574" y="1644051"/>
            <a:ext cx="57785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0" tIns="45705" rIns="91410" bIns="45705" anchor="ct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fontAlgn="base">
              <a:spcBef>
                <a:spcPct val="0"/>
              </a:spcBef>
              <a:spcAft>
                <a:spcPct val="0"/>
              </a:spcAft>
              <a:defRPr sz="2400">
                <a:solidFill>
                  <a:schemeClr val="tx1"/>
                </a:solidFill>
                <a:latin typeface="Arial" pitchFamily="34" charset="0"/>
              </a:defRPr>
            </a:lvl6pPr>
            <a:lvl7pPr marL="2971800" indent="-228600" fontAlgn="base">
              <a:spcBef>
                <a:spcPct val="0"/>
              </a:spcBef>
              <a:spcAft>
                <a:spcPct val="0"/>
              </a:spcAft>
              <a:defRPr sz="2400">
                <a:solidFill>
                  <a:schemeClr val="tx1"/>
                </a:solidFill>
                <a:latin typeface="Arial" pitchFamily="34" charset="0"/>
              </a:defRPr>
            </a:lvl7pPr>
            <a:lvl8pPr marL="3429000" indent="-228600" fontAlgn="base">
              <a:spcBef>
                <a:spcPct val="0"/>
              </a:spcBef>
              <a:spcAft>
                <a:spcPct val="0"/>
              </a:spcAft>
              <a:defRPr sz="2400">
                <a:solidFill>
                  <a:schemeClr val="tx1"/>
                </a:solidFill>
                <a:latin typeface="Arial" pitchFamily="34" charset="0"/>
              </a:defRPr>
            </a:lvl8pPr>
            <a:lvl9pPr marL="3886200" indent="-228600" fontAlgn="base">
              <a:spcBef>
                <a:spcPct val="0"/>
              </a:spcBef>
              <a:spcAft>
                <a:spcPct val="0"/>
              </a:spcAft>
              <a:defRPr sz="2400">
                <a:solidFill>
                  <a:schemeClr val="tx1"/>
                </a:solidFill>
                <a:latin typeface="Arial" pitchFamily="34" charset="0"/>
              </a:defRPr>
            </a:lvl9pPr>
          </a:lstStyle>
          <a:p>
            <a:pPr algn="ctr" fontAlgn="base">
              <a:spcBef>
                <a:spcPct val="20000"/>
              </a:spcBef>
              <a:spcAft>
                <a:spcPct val="0"/>
              </a:spcAft>
            </a:pPr>
            <a:r>
              <a:rPr lang="en-US" sz="6500" b="1" dirty="0" smtClean="0">
                <a:solidFill>
                  <a:srgbClr val="002C6C"/>
                </a:solidFill>
                <a:ea typeface="MS PGothic" pitchFamily="34" charset="-128"/>
                <a:cs typeface="Arial" pitchFamily="34" charset="0"/>
              </a:rPr>
              <a:t>4</a:t>
            </a:r>
            <a:endParaRPr lang="en-US" sz="6500" b="1" dirty="0">
              <a:solidFill>
                <a:srgbClr val="002C6C"/>
              </a:solidFill>
              <a:ea typeface="MS PGothic" pitchFamily="34" charset="-128"/>
              <a:cs typeface="Arial" pitchFamily="34" charset="0"/>
            </a:endParaRPr>
          </a:p>
        </p:txBody>
      </p:sp>
      <p:sp>
        <p:nvSpPr>
          <p:cNvPr id="67" name="Rectangle 5"/>
          <p:cNvSpPr>
            <a:spLocks noChangeArrowheads="1"/>
          </p:cNvSpPr>
          <p:nvPr>
            <p:custDataLst>
              <p:tags r:id="rId19"/>
            </p:custDataLst>
          </p:nvPr>
        </p:nvSpPr>
        <p:spPr bwMode="gray">
          <a:xfrm>
            <a:off x="6756173" y="1644051"/>
            <a:ext cx="57785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0" tIns="45705" rIns="91410" bIns="45705" anchor="ct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fontAlgn="base">
              <a:spcBef>
                <a:spcPct val="0"/>
              </a:spcBef>
              <a:spcAft>
                <a:spcPct val="0"/>
              </a:spcAft>
              <a:defRPr sz="2400">
                <a:solidFill>
                  <a:schemeClr val="tx1"/>
                </a:solidFill>
                <a:latin typeface="Arial" pitchFamily="34" charset="0"/>
              </a:defRPr>
            </a:lvl6pPr>
            <a:lvl7pPr marL="2971800" indent="-228600" fontAlgn="base">
              <a:spcBef>
                <a:spcPct val="0"/>
              </a:spcBef>
              <a:spcAft>
                <a:spcPct val="0"/>
              </a:spcAft>
              <a:defRPr sz="2400">
                <a:solidFill>
                  <a:schemeClr val="tx1"/>
                </a:solidFill>
                <a:latin typeface="Arial" pitchFamily="34" charset="0"/>
              </a:defRPr>
            </a:lvl7pPr>
            <a:lvl8pPr marL="3429000" indent="-228600" fontAlgn="base">
              <a:spcBef>
                <a:spcPct val="0"/>
              </a:spcBef>
              <a:spcAft>
                <a:spcPct val="0"/>
              </a:spcAft>
              <a:defRPr sz="2400">
                <a:solidFill>
                  <a:schemeClr val="tx1"/>
                </a:solidFill>
                <a:latin typeface="Arial" pitchFamily="34" charset="0"/>
              </a:defRPr>
            </a:lvl8pPr>
            <a:lvl9pPr marL="3886200" indent="-228600" fontAlgn="base">
              <a:spcBef>
                <a:spcPct val="0"/>
              </a:spcBef>
              <a:spcAft>
                <a:spcPct val="0"/>
              </a:spcAft>
              <a:defRPr sz="2400">
                <a:solidFill>
                  <a:schemeClr val="tx1"/>
                </a:solidFill>
                <a:latin typeface="Arial" pitchFamily="34" charset="0"/>
              </a:defRPr>
            </a:lvl9pPr>
          </a:lstStyle>
          <a:p>
            <a:pPr algn="ctr" fontAlgn="base">
              <a:spcBef>
                <a:spcPct val="20000"/>
              </a:spcBef>
              <a:spcAft>
                <a:spcPct val="0"/>
              </a:spcAft>
            </a:pPr>
            <a:r>
              <a:rPr lang="en-US" sz="6500" b="1" dirty="0">
                <a:solidFill>
                  <a:srgbClr val="002C6C"/>
                </a:solidFill>
                <a:ea typeface="MS PGothic" pitchFamily="34" charset="-128"/>
                <a:cs typeface="Arial" pitchFamily="34" charset="0"/>
              </a:rPr>
              <a:t>5</a:t>
            </a:r>
          </a:p>
        </p:txBody>
      </p:sp>
      <p:sp>
        <p:nvSpPr>
          <p:cNvPr id="68" name="Rectangle 67"/>
          <p:cNvSpPr/>
          <p:nvPr>
            <p:custDataLst>
              <p:tags r:id="rId20"/>
            </p:custDataLst>
          </p:nvPr>
        </p:nvSpPr>
        <p:spPr bwMode="auto">
          <a:xfrm>
            <a:off x="7607551" y="1783865"/>
            <a:ext cx="1089719" cy="978958"/>
          </a:xfrm>
          <a:prstGeom prst="rect">
            <a:avLst/>
          </a:prstGeom>
          <a:blipFill>
            <a:blip r:embed="rId40" cstate="print">
              <a:extLst>
                <a:ext uri="{28A0092B-C50C-407E-A947-70E740481C1C}">
                  <a14:useLocalDpi xmlns:a14="http://schemas.microsoft.com/office/drawing/2010/main" val="0"/>
                </a:ext>
              </a:extLst>
            </a:blip>
            <a:srcRect/>
            <a:stretch>
              <a:fillRect/>
            </a:stretch>
          </a:blipFill>
          <a:ln w="9525" cap="flat" cmpd="sng" algn="ctr">
            <a:noFill/>
            <a:prstDash val="solid"/>
            <a:round/>
            <a:headEnd type="none" w="med" len="med"/>
            <a:tailEnd type="none" w="med" len="med"/>
          </a:ln>
          <a:effectLst/>
          <a:extLst/>
        </p:spPr>
        <p:txBody>
          <a:bodyPr vert="horz" wrap="square" lIns="365760" tIns="0" rIns="0" bIns="0" numCol="1" rtlCol="0" anchor="t" anchorCtr="0" compatLnSpc="1">
            <a:prstTxWarp prst="textNoShape">
              <a:avLst/>
            </a:prstTxWarp>
            <a:noAutofit/>
          </a:bodyPr>
          <a:lstStyle/>
          <a:p>
            <a:pPr algn="ctr" fontAlgn="base">
              <a:spcBef>
                <a:spcPct val="20000"/>
              </a:spcBef>
              <a:spcAft>
                <a:spcPct val="0"/>
              </a:spcAft>
            </a:pPr>
            <a:endParaRPr lang="en-US" dirty="0">
              <a:solidFill>
                <a:srgbClr val="002C6C"/>
              </a:solidFill>
              <a:latin typeface="Arial" charset="0"/>
              <a:ea typeface="ＭＳ Ｐゴシック" charset="0"/>
            </a:endParaRPr>
          </a:p>
        </p:txBody>
      </p:sp>
      <p:sp>
        <p:nvSpPr>
          <p:cNvPr id="46" name="Rectangle 4"/>
          <p:cNvSpPr>
            <a:spLocks noChangeArrowheads="1"/>
          </p:cNvSpPr>
          <p:nvPr>
            <p:custDataLst>
              <p:tags r:id="rId21"/>
            </p:custDataLst>
          </p:nvPr>
        </p:nvSpPr>
        <p:spPr bwMode="auto">
          <a:xfrm>
            <a:off x="429612" y="575018"/>
            <a:ext cx="8291722" cy="1117203"/>
          </a:xfrm>
          <a:prstGeom prst="rect">
            <a:avLst/>
          </a:prstGeom>
          <a:solidFill>
            <a:schemeClr val="bg1"/>
          </a:solidFill>
          <a:ln w="9525">
            <a:noFill/>
            <a:miter lim="800000"/>
            <a:headEnd/>
            <a:tailEnd/>
          </a:ln>
        </p:spPr>
        <p:txBody>
          <a:bodyPr wrap="none" anchor="ctr"/>
          <a:lstStyle/>
          <a:p>
            <a:pPr fontAlgn="base">
              <a:spcBef>
                <a:spcPct val="20000"/>
              </a:spcBef>
              <a:spcAft>
                <a:spcPct val="0"/>
              </a:spcAft>
            </a:pPr>
            <a:endParaRPr lang="en-US" dirty="0">
              <a:solidFill>
                <a:srgbClr val="002C6C"/>
              </a:solidFill>
              <a:latin typeface="Arial" charset="0"/>
              <a:ea typeface="ＭＳ Ｐゴシック" charset="0"/>
            </a:endParaRPr>
          </a:p>
        </p:txBody>
      </p:sp>
      <p:sp>
        <p:nvSpPr>
          <p:cNvPr id="3676171" name="Rectangle 27"/>
          <p:cNvSpPr>
            <a:spLocks noGrp="1" noChangeArrowheads="1"/>
          </p:cNvSpPr>
          <p:nvPr>
            <p:ph type="title" idx="4294967295"/>
            <p:custDataLst>
              <p:tags r:id="rId22"/>
            </p:custDataLst>
          </p:nvPr>
        </p:nvSpPr>
        <p:spPr>
          <a:xfrm>
            <a:off x="121513" y="85258"/>
            <a:ext cx="8794113" cy="415498"/>
          </a:xfrm>
          <a:noFill/>
          <a:ln w="9525">
            <a:noFill/>
            <a:miter lim="800000"/>
            <a:headEnd/>
            <a:tailEnd/>
          </a:ln>
        </p:spPr>
        <p:txBody>
          <a:bodyPr vert="horz" wrap="square" lIns="0" tIns="0" rIns="0" bIns="0" numCol="1" anchor="t" anchorCtr="0" compatLnSpc="1">
            <a:prstTxWarp prst="textNoShape">
              <a:avLst/>
            </a:prstTxWarp>
            <a:spAutoFit/>
          </a:bodyPr>
          <a:lstStyle/>
          <a:p>
            <a:r>
              <a:rPr lang="en-US" dirty="0">
                <a:latin typeface="+mn-lt"/>
              </a:rPr>
              <a:t>GS1 Global Strategy – </a:t>
            </a:r>
            <a:r>
              <a:rPr lang="en-US" dirty="0" smtClean="0">
                <a:latin typeface="+mn-lt"/>
              </a:rPr>
              <a:t>our strategic priorities</a:t>
            </a:r>
            <a:endParaRPr lang="en-US" dirty="0">
              <a:latin typeface="+mn-lt"/>
            </a:endParaRPr>
          </a:p>
        </p:txBody>
      </p:sp>
      <p:sp>
        <p:nvSpPr>
          <p:cNvPr id="47" name="Rectangle 21"/>
          <p:cNvSpPr>
            <a:spLocks noChangeArrowheads="1"/>
          </p:cNvSpPr>
          <p:nvPr>
            <p:custDataLst>
              <p:tags r:id="rId23"/>
            </p:custDataLst>
          </p:nvPr>
        </p:nvSpPr>
        <p:spPr bwMode="gray">
          <a:xfrm>
            <a:off x="366321" y="730307"/>
            <a:ext cx="3670257" cy="246221"/>
          </a:xfrm>
          <a:prstGeom prst="rect">
            <a:avLst/>
          </a:prstGeom>
          <a:noFill/>
          <a:ln w="9525">
            <a:noFill/>
            <a:miter lim="800000"/>
            <a:headEnd/>
            <a:tailEnd/>
          </a:ln>
        </p:spPr>
        <p:txBody>
          <a:bodyPr wrap="square" lIns="0" tIns="0" rIns="0" bIns="0" anchorCtr="1">
            <a:spAutoFit/>
          </a:bodyPr>
          <a:lstStyle/>
          <a:p>
            <a:pPr defTabSz="913526" fontAlgn="base">
              <a:spcBef>
                <a:spcPct val="20000"/>
              </a:spcBef>
              <a:spcAft>
                <a:spcPct val="0"/>
              </a:spcAft>
              <a:buClr>
                <a:srgbClr val="002960"/>
              </a:buClr>
            </a:pPr>
            <a:r>
              <a:rPr lang="en-CA" sz="1600" b="1" dirty="0" smtClean="0">
                <a:solidFill>
                  <a:srgbClr val="F26334"/>
                </a:solidFill>
                <a:ea typeface="ＭＳ Ｐゴシック" charset="0"/>
              </a:rPr>
              <a:t>Mission/vision</a:t>
            </a:r>
            <a:endParaRPr lang="en-US" sz="1600" b="1" dirty="0">
              <a:solidFill>
                <a:srgbClr val="F26334"/>
              </a:solidFill>
              <a:ea typeface="ＭＳ Ｐゴシック" charset="0"/>
            </a:endParaRPr>
          </a:p>
        </p:txBody>
      </p:sp>
      <p:sp>
        <p:nvSpPr>
          <p:cNvPr id="82" name="Rectangle 9"/>
          <p:cNvSpPr>
            <a:spLocks noChangeArrowheads="1"/>
          </p:cNvSpPr>
          <p:nvPr>
            <p:custDataLst>
              <p:tags r:id="rId24"/>
            </p:custDataLst>
          </p:nvPr>
        </p:nvSpPr>
        <p:spPr bwMode="gray">
          <a:xfrm>
            <a:off x="2587064" y="3111966"/>
            <a:ext cx="1868923" cy="1648143"/>
          </a:xfrm>
          <a:prstGeom prst="rect">
            <a:avLst/>
          </a:prstGeom>
          <a:noFill/>
          <a:ln w="9525">
            <a:noFill/>
            <a:miter lim="800000"/>
            <a:headEnd/>
            <a:tailEnd/>
          </a:ln>
        </p:spPr>
        <p:txBody>
          <a:bodyPr wrap="square" lIns="0" tIns="0" rIns="0" bIns="0">
            <a:spAutoFit/>
          </a:bodyPr>
          <a:lstStyle/>
          <a:p>
            <a:pPr marL="197105" lvl="1" indent="-195491" defTabSz="911202" fontAlgn="base">
              <a:lnSpc>
                <a:spcPct val="90000"/>
              </a:lnSpc>
              <a:spcBef>
                <a:spcPct val="0"/>
              </a:spcBef>
              <a:spcAft>
                <a:spcPct val="45000"/>
              </a:spcAft>
              <a:buSzPct val="115000"/>
              <a:buFont typeface="Wingdings" pitchFamily="2" charset="2"/>
              <a:buChar char="§"/>
            </a:pPr>
            <a:r>
              <a:rPr lang="en-US" sz="1400" dirty="0" smtClean="0">
                <a:solidFill>
                  <a:srgbClr val="000000"/>
                </a:solidFill>
                <a:latin typeface="Arial" charset="0"/>
                <a:ea typeface="ＭＳ Ｐゴシック" charset="0"/>
                <a:cs typeface="Arial" charset="0"/>
              </a:rPr>
              <a:t>Adoption of GS1 standards in Core and Emerging Sectors</a:t>
            </a:r>
          </a:p>
          <a:p>
            <a:pPr marL="197105" lvl="1" indent="-195491" defTabSz="911202" fontAlgn="base">
              <a:lnSpc>
                <a:spcPct val="90000"/>
              </a:lnSpc>
              <a:spcBef>
                <a:spcPct val="0"/>
              </a:spcBef>
              <a:spcAft>
                <a:spcPct val="45000"/>
              </a:spcAft>
              <a:buSzPct val="115000"/>
              <a:buFont typeface="Wingdings" pitchFamily="2" charset="2"/>
              <a:buChar char="§"/>
            </a:pPr>
            <a:r>
              <a:rPr lang="en-US" sz="1400" dirty="0" smtClean="0">
                <a:solidFill>
                  <a:srgbClr val="000000"/>
                </a:solidFill>
                <a:latin typeface="Arial" charset="0"/>
                <a:ea typeface="ＭＳ Ｐゴシック" charset="0"/>
                <a:cs typeface="Arial" charset="0"/>
              </a:rPr>
              <a:t>Global Classification of sectors and business processes to</a:t>
            </a:r>
          </a:p>
        </p:txBody>
      </p:sp>
      <p:sp>
        <p:nvSpPr>
          <p:cNvPr id="83" name="Rectangle 21"/>
          <p:cNvSpPr>
            <a:spLocks noChangeArrowheads="1"/>
          </p:cNvSpPr>
          <p:nvPr>
            <p:custDataLst>
              <p:tags r:id="rId25"/>
            </p:custDataLst>
          </p:nvPr>
        </p:nvSpPr>
        <p:spPr bwMode="gray">
          <a:xfrm>
            <a:off x="2587064" y="2854860"/>
            <a:ext cx="1868923" cy="246221"/>
          </a:xfrm>
          <a:prstGeom prst="rect">
            <a:avLst/>
          </a:prstGeom>
          <a:noFill/>
          <a:ln w="9525">
            <a:noFill/>
            <a:miter lim="800000"/>
            <a:headEnd/>
            <a:tailEnd/>
          </a:ln>
        </p:spPr>
        <p:txBody>
          <a:bodyPr wrap="square" lIns="0" tIns="0" rIns="0" bIns="0" anchor="t" anchorCtr="0">
            <a:spAutoFit/>
          </a:bodyPr>
          <a:lstStyle/>
          <a:p>
            <a:pPr defTabSz="913526" fontAlgn="base">
              <a:spcBef>
                <a:spcPct val="20000"/>
              </a:spcBef>
              <a:spcAft>
                <a:spcPct val="0"/>
              </a:spcAft>
              <a:buClr>
                <a:srgbClr val="002960"/>
              </a:buClr>
            </a:pPr>
            <a:r>
              <a:rPr lang="en-US" sz="1600" b="1" dirty="0" smtClean="0">
                <a:solidFill>
                  <a:srgbClr val="F26334"/>
                </a:solidFill>
                <a:ea typeface="ＭＳ Ｐゴシック" charset="0"/>
              </a:rPr>
              <a:t>Sector Focus </a:t>
            </a:r>
            <a:endParaRPr lang="en-US" sz="1600" b="1" dirty="0">
              <a:solidFill>
                <a:srgbClr val="F26334"/>
              </a:solidFill>
              <a:ea typeface="ＭＳ Ｐゴシック" charset="0"/>
            </a:endParaRPr>
          </a:p>
        </p:txBody>
      </p:sp>
      <p:sp>
        <p:nvSpPr>
          <p:cNvPr id="85" name="Rectangle 9"/>
          <p:cNvSpPr>
            <a:spLocks noChangeArrowheads="1"/>
          </p:cNvSpPr>
          <p:nvPr>
            <p:custDataLst>
              <p:tags r:id="rId26"/>
            </p:custDataLst>
          </p:nvPr>
        </p:nvSpPr>
        <p:spPr bwMode="gray">
          <a:xfrm>
            <a:off x="4694959" y="3111966"/>
            <a:ext cx="1868923" cy="1842043"/>
          </a:xfrm>
          <a:prstGeom prst="rect">
            <a:avLst/>
          </a:prstGeom>
          <a:noFill/>
          <a:ln w="9525">
            <a:noFill/>
            <a:miter lim="800000"/>
            <a:headEnd/>
            <a:tailEnd/>
          </a:ln>
        </p:spPr>
        <p:txBody>
          <a:bodyPr wrap="square" lIns="0" tIns="0" rIns="0" bIns="0">
            <a:spAutoFit/>
          </a:bodyPr>
          <a:lstStyle/>
          <a:p>
            <a:pPr marL="197105" lvl="1" indent="-195491" defTabSz="911202" fontAlgn="base">
              <a:lnSpc>
                <a:spcPct val="90000"/>
              </a:lnSpc>
              <a:spcBef>
                <a:spcPct val="0"/>
              </a:spcBef>
              <a:spcAft>
                <a:spcPct val="45000"/>
              </a:spcAft>
              <a:buSzPct val="115000"/>
              <a:buFont typeface="Wingdings" pitchFamily="2" charset="2"/>
              <a:buChar char="§"/>
            </a:pPr>
            <a:r>
              <a:rPr lang="en-US" sz="1400" dirty="0" smtClean="0">
                <a:solidFill>
                  <a:srgbClr val="000000"/>
                </a:solidFill>
                <a:latin typeface="Arial" charset="0"/>
                <a:ea typeface="ＭＳ Ｐゴシック" charset="0"/>
                <a:cs typeface="Arial" charset="0"/>
              </a:rPr>
              <a:t>GS1 Digital Strategy with emphasis on GS1 Strategy for Omni-channel</a:t>
            </a:r>
          </a:p>
          <a:p>
            <a:pPr marL="197105" lvl="1" indent="-195491" defTabSz="911202" fontAlgn="base">
              <a:lnSpc>
                <a:spcPct val="90000"/>
              </a:lnSpc>
              <a:spcBef>
                <a:spcPct val="0"/>
              </a:spcBef>
              <a:spcAft>
                <a:spcPct val="45000"/>
              </a:spcAft>
              <a:buSzPct val="115000"/>
              <a:buFont typeface="Wingdings" pitchFamily="2" charset="2"/>
              <a:buChar char="§"/>
            </a:pPr>
            <a:r>
              <a:rPr lang="en-US" sz="1400" dirty="0" smtClean="0">
                <a:solidFill>
                  <a:srgbClr val="000000"/>
                </a:solidFill>
                <a:latin typeface="Arial" charset="0"/>
                <a:ea typeface="ＭＳ Ｐゴシック" charset="0"/>
                <a:cs typeface="Arial" charset="0"/>
              </a:rPr>
              <a:t>Key Projects</a:t>
            </a:r>
          </a:p>
          <a:p>
            <a:pPr marL="654305" lvl="2" indent="-195491" defTabSz="911202" fontAlgn="base">
              <a:lnSpc>
                <a:spcPct val="90000"/>
              </a:lnSpc>
              <a:spcBef>
                <a:spcPct val="0"/>
              </a:spcBef>
              <a:spcAft>
                <a:spcPct val="45000"/>
              </a:spcAft>
              <a:buSzPct val="115000"/>
              <a:buFont typeface="Wingdings" pitchFamily="2" charset="2"/>
              <a:buChar char="§"/>
            </a:pPr>
            <a:r>
              <a:rPr lang="en-US" sz="1400" dirty="0" smtClean="0">
                <a:solidFill>
                  <a:srgbClr val="000000"/>
                </a:solidFill>
                <a:latin typeface="Arial" charset="0"/>
                <a:ea typeface="ＭＳ Ｐゴシック" charset="0"/>
                <a:cs typeface="Arial" charset="0"/>
              </a:rPr>
              <a:t>GS1 Source</a:t>
            </a:r>
          </a:p>
          <a:p>
            <a:pPr marL="654305" lvl="2" indent="-195491" defTabSz="911202" fontAlgn="base">
              <a:lnSpc>
                <a:spcPct val="90000"/>
              </a:lnSpc>
              <a:spcBef>
                <a:spcPct val="0"/>
              </a:spcBef>
              <a:spcAft>
                <a:spcPct val="45000"/>
              </a:spcAft>
              <a:buSzPct val="115000"/>
              <a:buFont typeface="Wingdings" pitchFamily="2" charset="2"/>
              <a:buChar char="§"/>
            </a:pPr>
            <a:r>
              <a:rPr lang="en-US" sz="1400" dirty="0" smtClean="0">
                <a:solidFill>
                  <a:srgbClr val="000000"/>
                </a:solidFill>
                <a:latin typeface="Arial" charset="0"/>
                <a:ea typeface="ＭＳ Ｐゴシック" charset="0"/>
                <a:cs typeface="Arial" charset="0"/>
              </a:rPr>
              <a:t>GTIN+ on the Web</a:t>
            </a:r>
            <a:endParaRPr lang="en-US" sz="1400" dirty="0">
              <a:solidFill>
                <a:srgbClr val="000000"/>
              </a:solidFill>
              <a:latin typeface="Arial" charset="0"/>
              <a:ea typeface="ＭＳ Ｐゴシック" charset="0"/>
              <a:cs typeface="Arial" charset="0"/>
            </a:endParaRPr>
          </a:p>
        </p:txBody>
      </p:sp>
      <p:sp>
        <p:nvSpPr>
          <p:cNvPr id="88" name="Rectangle 9"/>
          <p:cNvSpPr>
            <a:spLocks noChangeArrowheads="1"/>
          </p:cNvSpPr>
          <p:nvPr>
            <p:custDataLst>
              <p:tags r:id="rId27"/>
            </p:custDataLst>
          </p:nvPr>
        </p:nvSpPr>
        <p:spPr bwMode="gray">
          <a:xfrm>
            <a:off x="6789778" y="3111966"/>
            <a:ext cx="1868923" cy="1260345"/>
          </a:xfrm>
          <a:prstGeom prst="rect">
            <a:avLst/>
          </a:prstGeom>
          <a:noFill/>
          <a:ln w="9525">
            <a:noFill/>
            <a:miter lim="800000"/>
            <a:headEnd/>
            <a:tailEnd/>
          </a:ln>
        </p:spPr>
        <p:txBody>
          <a:bodyPr wrap="square" lIns="0" tIns="0" rIns="0" bIns="0">
            <a:spAutoFit/>
          </a:bodyPr>
          <a:lstStyle/>
          <a:p>
            <a:pPr marL="197105" lvl="1" indent="-195491" defTabSz="911202" fontAlgn="base">
              <a:lnSpc>
                <a:spcPct val="90000"/>
              </a:lnSpc>
              <a:spcBef>
                <a:spcPct val="0"/>
              </a:spcBef>
              <a:spcAft>
                <a:spcPct val="45000"/>
              </a:spcAft>
              <a:buSzPct val="115000"/>
              <a:buFont typeface="Wingdings" pitchFamily="2" charset="2"/>
              <a:buChar char="§"/>
            </a:pPr>
            <a:r>
              <a:rPr lang="en-US" sz="1400" dirty="0" smtClean="0">
                <a:solidFill>
                  <a:srgbClr val="000000"/>
                </a:solidFill>
                <a:latin typeface="Arial" charset="0"/>
                <a:ea typeface="ＭＳ Ｐゴシック" charset="0"/>
                <a:cs typeface="Arial" charset="0"/>
              </a:rPr>
              <a:t>Global Business Technology Innovation</a:t>
            </a:r>
            <a:endParaRPr lang="en-US" sz="1400" dirty="0">
              <a:solidFill>
                <a:srgbClr val="000000"/>
              </a:solidFill>
              <a:latin typeface="Arial" charset="0"/>
              <a:ea typeface="ＭＳ Ｐゴシック" charset="0"/>
              <a:cs typeface="Arial" charset="0"/>
            </a:endParaRPr>
          </a:p>
          <a:p>
            <a:pPr marL="197105" lvl="1" indent="-195491" defTabSz="911202" fontAlgn="base">
              <a:lnSpc>
                <a:spcPct val="90000"/>
              </a:lnSpc>
              <a:spcBef>
                <a:spcPct val="0"/>
              </a:spcBef>
              <a:spcAft>
                <a:spcPct val="45000"/>
              </a:spcAft>
              <a:buSzPct val="115000"/>
              <a:buFont typeface="Wingdings" pitchFamily="2" charset="2"/>
              <a:buChar char="§"/>
            </a:pPr>
            <a:r>
              <a:rPr lang="en-US" sz="1400" dirty="0" smtClean="0">
                <a:solidFill>
                  <a:srgbClr val="000000"/>
                </a:solidFill>
                <a:latin typeface="Arial" charset="0"/>
                <a:ea typeface="ＭＳ Ｐゴシック" charset="0"/>
                <a:cs typeface="Arial" charset="0"/>
              </a:rPr>
              <a:t>Local </a:t>
            </a:r>
            <a:r>
              <a:rPr lang="en-US" sz="1400" dirty="0">
                <a:solidFill>
                  <a:srgbClr val="000000"/>
                </a:solidFill>
                <a:latin typeface="Arial" charset="0"/>
                <a:ea typeface="ＭＳ Ｐゴシック" charset="0"/>
                <a:cs typeface="Arial" charset="0"/>
              </a:rPr>
              <a:t>entrepreneurship </a:t>
            </a:r>
            <a:r>
              <a:rPr lang="en-US" sz="1400" dirty="0" smtClean="0">
                <a:solidFill>
                  <a:srgbClr val="000000"/>
                </a:solidFill>
                <a:latin typeface="Arial" charset="0"/>
                <a:ea typeface="ＭＳ Ｐゴシック" charset="0"/>
                <a:cs typeface="Arial" charset="0"/>
              </a:rPr>
              <a:t/>
            </a:r>
            <a:br>
              <a:rPr lang="en-US" sz="1400" dirty="0" smtClean="0">
                <a:solidFill>
                  <a:srgbClr val="000000"/>
                </a:solidFill>
                <a:latin typeface="Arial" charset="0"/>
                <a:ea typeface="ＭＳ Ｐゴシック" charset="0"/>
                <a:cs typeface="Arial" charset="0"/>
              </a:rPr>
            </a:br>
            <a:r>
              <a:rPr lang="en-US" sz="1400" dirty="0" smtClean="0">
                <a:solidFill>
                  <a:srgbClr val="000000"/>
                </a:solidFill>
                <a:latin typeface="Arial" charset="0"/>
                <a:ea typeface="ＭＳ Ｐゴシック" charset="0"/>
                <a:cs typeface="Arial" charset="0"/>
              </a:rPr>
              <a:t>and </a:t>
            </a:r>
            <a:r>
              <a:rPr lang="en-US" sz="1400" dirty="0">
                <a:solidFill>
                  <a:srgbClr val="000000"/>
                </a:solidFill>
                <a:latin typeface="Arial" charset="0"/>
                <a:ea typeface="ＭＳ Ｐゴシック" charset="0"/>
                <a:cs typeface="Arial" charset="0"/>
              </a:rPr>
              <a:t>MO-MO sharing</a:t>
            </a:r>
          </a:p>
        </p:txBody>
      </p:sp>
      <p:sp>
        <p:nvSpPr>
          <p:cNvPr id="94" name="Rectangle 5"/>
          <p:cNvSpPr>
            <a:spLocks noChangeArrowheads="1"/>
          </p:cNvSpPr>
          <p:nvPr>
            <p:custDataLst>
              <p:tags r:id="rId28"/>
            </p:custDataLst>
          </p:nvPr>
        </p:nvSpPr>
        <p:spPr bwMode="gray">
          <a:xfrm>
            <a:off x="544871" y="606570"/>
            <a:ext cx="577850" cy="1054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0" tIns="45705" rIns="91410" bIns="45705" anchor="ct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fontAlgn="base">
              <a:spcBef>
                <a:spcPct val="0"/>
              </a:spcBef>
              <a:spcAft>
                <a:spcPct val="0"/>
              </a:spcAft>
              <a:defRPr sz="2400">
                <a:solidFill>
                  <a:schemeClr val="tx1"/>
                </a:solidFill>
                <a:latin typeface="Arial" pitchFamily="34" charset="0"/>
              </a:defRPr>
            </a:lvl6pPr>
            <a:lvl7pPr marL="2971800" indent="-228600" fontAlgn="base">
              <a:spcBef>
                <a:spcPct val="0"/>
              </a:spcBef>
              <a:spcAft>
                <a:spcPct val="0"/>
              </a:spcAft>
              <a:defRPr sz="2400">
                <a:solidFill>
                  <a:schemeClr val="tx1"/>
                </a:solidFill>
                <a:latin typeface="Arial" pitchFamily="34" charset="0"/>
              </a:defRPr>
            </a:lvl7pPr>
            <a:lvl8pPr marL="3429000" indent="-228600" fontAlgn="base">
              <a:spcBef>
                <a:spcPct val="0"/>
              </a:spcBef>
              <a:spcAft>
                <a:spcPct val="0"/>
              </a:spcAft>
              <a:defRPr sz="2400">
                <a:solidFill>
                  <a:schemeClr val="tx1"/>
                </a:solidFill>
                <a:latin typeface="Arial" pitchFamily="34" charset="0"/>
              </a:defRPr>
            </a:lvl8pPr>
            <a:lvl9pPr marL="3886200" indent="-228600" fontAlgn="base">
              <a:spcBef>
                <a:spcPct val="0"/>
              </a:spcBef>
              <a:spcAft>
                <a:spcPct val="0"/>
              </a:spcAft>
              <a:defRPr sz="2400">
                <a:solidFill>
                  <a:schemeClr val="tx1"/>
                </a:solidFill>
                <a:latin typeface="Arial" pitchFamily="34" charset="0"/>
              </a:defRPr>
            </a:lvl9pPr>
          </a:lstStyle>
          <a:p>
            <a:pPr algn="ctr" fontAlgn="base">
              <a:spcBef>
                <a:spcPct val="20000"/>
              </a:spcBef>
              <a:spcAft>
                <a:spcPct val="0"/>
              </a:spcAft>
            </a:pPr>
            <a:r>
              <a:rPr lang="en-US" sz="6500" b="1" dirty="0">
                <a:solidFill>
                  <a:srgbClr val="002C6C"/>
                </a:solidFill>
                <a:ea typeface="MS PGothic" pitchFamily="34" charset="-128"/>
                <a:cs typeface="Arial" pitchFamily="34" charset="0"/>
              </a:rPr>
              <a:t>1</a:t>
            </a:r>
          </a:p>
        </p:txBody>
      </p:sp>
      <p:sp>
        <p:nvSpPr>
          <p:cNvPr id="39" name="Rectangle 9"/>
          <p:cNvSpPr>
            <a:spLocks noChangeArrowheads="1"/>
          </p:cNvSpPr>
          <p:nvPr>
            <p:custDataLst>
              <p:tags r:id="rId29"/>
            </p:custDataLst>
          </p:nvPr>
        </p:nvSpPr>
        <p:spPr bwMode="gray">
          <a:xfrm>
            <a:off x="1448651" y="993297"/>
            <a:ext cx="5213050" cy="430887"/>
          </a:xfrm>
          <a:prstGeom prst="rect">
            <a:avLst/>
          </a:prstGeom>
          <a:noFill/>
          <a:ln w="9525">
            <a:noFill/>
            <a:miter lim="800000"/>
            <a:headEnd/>
            <a:tailEnd/>
          </a:ln>
        </p:spPr>
        <p:txBody>
          <a:bodyPr wrap="square" lIns="0" tIns="0" rIns="0" bIns="0">
            <a:spAutoFit/>
          </a:bodyPr>
          <a:lstStyle/>
          <a:p>
            <a:pPr marL="197105" lvl="1" indent="-195491" defTabSz="911202" fontAlgn="base">
              <a:spcBef>
                <a:spcPct val="0"/>
              </a:spcBef>
              <a:buSzPct val="115000"/>
              <a:buFont typeface="Wingdings" pitchFamily="2" charset="2"/>
              <a:buChar char="§"/>
            </a:pPr>
            <a:r>
              <a:rPr lang="en-US" sz="1400" dirty="0" smtClean="0">
                <a:solidFill>
                  <a:srgbClr val="000000"/>
                </a:solidFill>
                <a:latin typeface="Arial" charset="0"/>
                <a:ea typeface="ＭＳ Ｐゴシック" charset="0"/>
                <a:cs typeface="Arial" charset="0"/>
              </a:rPr>
              <a:t>Common mission/vision</a:t>
            </a:r>
          </a:p>
          <a:p>
            <a:pPr marL="197105" lvl="1" indent="-195491" defTabSz="911202" fontAlgn="base">
              <a:spcBef>
                <a:spcPct val="0"/>
              </a:spcBef>
              <a:buSzPct val="115000"/>
              <a:buFont typeface="Wingdings" pitchFamily="2" charset="2"/>
              <a:buChar char="§"/>
            </a:pPr>
            <a:r>
              <a:rPr lang="en-US" sz="1400" dirty="0" smtClean="0">
                <a:solidFill>
                  <a:srgbClr val="000000"/>
                </a:solidFill>
                <a:latin typeface="Arial" charset="0"/>
                <a:ea typeface="ＭＳ Ｐゴシック" charset="0"/>
                <a:cs typeface="Arial" charset="0"/>
              </a:rPr>
              <a:t>Common brand visual identity</a:t>
            </a:r>
          </a:p>
        </p:txBody>
      </p:sp>
      <p:sp>
        <p:nvSpPr>
          <p:cNvPr id="49" name="Rectangle 9"/>
          <p:cNvSpPr>
            <a:spLocks noChangeArrowheads="1"/>
          </p:cNvSpPr>
          <p:nvPr>
            <p:custDataLst>
              <p:tags r:id="rId30"/>
            </p:custDataLst>
          </p:nvPr>
        </p:nvSpPr>
        <p:spPr bwMode="gray">
          <a:xfrm>
            <a:off x="492246" y="3111966"/>
            <a:ext cx="1868923" cy="678647"/>
          </a:xfrm>
          <a:prstGeom prst="rect">
            <a:avLst/>
          </a:prstGeom>
          <a:noFill/>
          <a:ln w="9525">
            <a:noFill/>
            <a:miter lim="800000"/>
            <a:headEnd/>
            <a:tailEnd/>
          </a:ln>
        </p:spPr>
        <p:txBody>
          <a:bodyPr wrap="square" lIns="0" tIns="0" rIns="0" bIns="0">
            <a:spAutoFit/>
          </a:bodyPr>
          <a:lstStyle/>
          <a:p>
            <a:pPr marL="197105" lvl="1" indent="-195491" defTabSz="911202" fontAlgn="base">
              <a:lnSpc>
                <a:spcPct val="90000"/>
              </a:lnSpc>
              <a:spcBef>
                <a:spcPct val="0"/>
              </a:spcBef>
              <a:spcAft>
                <a:spcPct val="45000"/>
              </a:spcAft>
              <a:buSzPct val="115000"/>
              <a:buFont typeface="Wingdings" pitchFamily="2" charset="2"/>
              <a:buChar char="§"/>
            </a:pPr>
            <a:r>
              <a:rPr lang="en-US" sz="1400" dirty="0" smtClean="0">
                <a:solidFill>
                  <a:srgbClr val="000000"/>
                </a:solidFill>
                <a:latin typeface="Arial" charset="0"/>
                <a:ea typeface="ＭＳ Ｐゴシック" charset="0"/>
                <a:cs typeface="Arial" charset="0"/>
              </a:rPr>
              <a:t>Standards Implementation</a:t>
            </a:r>
          </a:p>
          <a:p>
            <a:pPr marL="197105" lvl="1" indent="-195491" defTabSz="911202" fontAlgn="base">
              <a:lnSpc>
                <a:spcPct val="90000"/>
              </a:lnSpc>
              <a:spcBef>
                <a:spcPct val="0"/>
              </a:spcBef>
              <a:spcAft>
                <a:spcPct val="45000"/>
              </a:spcAft>
              <a:buSzPct val="115000"/>
              <a:buFont typeface="Wingdings" pitchFamily="2" charset="2"/>
              <a:buChar char="§"/>
            </a:pPr>
            <a:r>
              <a:rPr lang="en-US" sz="1400" dirty="0" smtClean="0">
                <a:solidFill>
                  <a:srgbClr val="000000"/>
                </a:solidFill>
                <a:latin typeface="Arial" charset="0"/>
                <a:ea typeface="ＭＳ Ｐゴシック" charset="0"/>
                <a:cs typeface="Arial" charset="0"/>
              </a:rPr>
              <a:t>Data Quality</a:t>
            </a:r>
          </a:p>
        </p:txBody>
      </p:sp>
      <p:sp>
        <p:nvSpPr>
          <p:cNvPr id="2" name="Slide Number Placeholder 1"/>
          <p:cNvSpPr>
            <a:spLocks noGrp="1"/>
          </p:cNvSpPr>
          <p:nvPr>
            <p:ph type="sldNum" sz="quarter" idx="10"/>
            <p:custDataLst>
              <p:tags r:id="rId31"/>
            </p:custDataLst>
          </p:nvPr>
        </p:nvSpPr>
        <p:spPr/>
        <p:txBody>
          <a:bodyPr/>
          <a:lstStyle/>
          <a:p>
            <a:pPr>
              <a:defRPr/>
            </a:pPr>
            <a:fld id="{809C04C5-64C1-475A-8DCD-6B5D2611923C}" type="slidenum">
              <a:rPr lang="en-US" smtClean="0"/>
              <a:pPr>
                <a:defRPr/>
              </a:pPr>
              <a:t>7</a:t>
            </a:fld>
            <a:endParaRPr lang="en-US" dirty="0"/>
          </a:p>
        </p:txBody>
      </p:sp>
      <p:sp>
        <p:nvSpPr>
          <p:cNvPr id="69" name="Rectangle 21"/>
          <p:cNvSpPr>
            <a:spLocks noChangeArrowheads="1"/>
          </p:cNvSpPr>
          <p:nvPr>
            <p:custDataLst>
              <p:tags r:id="rId32"/>
            </p:custDataLst>
          </p:nvPr>
        </p:nvSpPr>
        <p:spPr bwMode="gray">
          <a:xfrm>
            <a:off x="4695247" y="2854860"/>
            <a:ext cx="1868923" cy="246221"/>
          </a:xfrm>
          <a:prstGeom prst="rect">
            <a:avLst/>
          </a:prstGeom>
          <a:noFill/>
          <a:ln w="9525">
            <a:noFill/>
            <a:miter lim="800000"/>
            <a:headEnd/>
            <a:tailEnd/>
          </a:ln>
        </p:spPr>
        <p:txBody>
          <a:bodyPr wrap="square" lIns="0" tIns="0" rIns="0" bIns="0" anchor="t" anchorCtr="0">
            <a:spAutoFit/>
          </a:bodyPr>
          <a:lstStyle/>
          <a:p>
            <a:pPr defTabSz="913526" fontAlgn="base">
              <a:spcBef>
                <a:spcPct val="20000"/>
              </a:spcBef>
              <a:spcAft>
                <a:spcPct val="0"/>
              </a:spcAft>
              <a:buClr>
                <a:srgbClr val="002960"/>
              </a:buClr>
            </a:pPr>
            <a:r>
              <a:rPr lang="en-US" sz="1600" b="1" dirty="0" smtClean="0">
                <a:solidFill>
                  <a:srgbClr val="F26334"/>
                </a:solidFill>
                <a:ea typeface="ＭＳ Ｐゴシック" charset="0"/>
              </a:rPr>
              <a:t>Digital</a:t>
            </a:r>
            <a:endParaRPr lang="en-US" sz="1600" b="1" dirty="0">
              <a:solidFill>
                <a:srgbClr val="F26334"/>
              </a:solidFill>
              <a:ea typeface="ＭＳ Ｐゴシック" charset="0"/>
            </a:endParaRPr>
          </a:p>
        </p:txBody>
      </p:sp>
      <p:sp>
        <p:nvSpPr>
          <p:cNvPr id="73" name="Rectangle 72"/>
          <p:cNvSpPr/>
          <p:nvPr/>
        </p:nvSpPr>
        <p:spPr bwMode="auto">
          <a:xfrm>
            <a:off x="5754913" y="5192737"/>
            <a:ext cx="2966421" cy="1117203"/>
          </a:xfrm>
          <a:prstGeom prst="rect">
            <a:avLst/>
          </a:prstGeom>
          <a:blipFill>
            <a:blip r:embed="rId41" cstate="print">
              <a:extLst>
                <a:ext uri="{28A0092B-C50C-407E-A947-70E740481C1C}">
                  <a14:useLocalDpi xmlns:a14="http://schemas.microsoft.com/office/drawing/2010/main" val="0"/>
                </a:ext>
              </a:extLst>
            </a:blip>
            <a:srcRect/>
            <a:stretch>
              <a:fillRect/>
            </a:stretch>
          </a:blipFill>
          <a:ln w="9525" cap="flat" cmpd="sng" algn="ctr">
            <a:noFill/>
            <a:prstDash val="solid"/>
            <a:round/>
            <a:headEnd type="none" w="med" len="med"/>
            <a:tailEnd type="none" w="med" len="med"/>
          </a:ln>
          <a:effectLst/>
          <a:extLst/>
        </p:spPr>
        <p:txBody>
          <a:bodyPr vert="horz" wrap="square" lIns="365760" tIns="0" rIns="0" bIns="0" numCol="1" rtlCol="0" anchor="t" anchorCtr="0" compatLnSpc="1">
            <a:prstTxWarp prst="textNoShape">
              <a:avLst/>
            </a:prstTxWarp>
            <a:spAutoFit/>
          </a:bodyPr>
          <a:lstStyle/>
          <a:p>
            <a:pPr algn="ctr" fontAlgn="base">
              <a:spcBef>
                <a:spcPct val="20000"/>
              </a:spcBef>
              <a:spcAft>
                <a:spcPct val="0"/>
              </a:spcAft>
            </a:pPr>
            <a:endParaRPr lang="en-US" dirty="0">
              <a:solidFill>
                <a:srgbClr val="002C6C"/>
              </a:solidFill>
              <a:latin typeface="Arial" charset="0"/>
              <a:ea typeface="ＭＳ Ｐゴシック" charset="0"/>
            </a:endParaRPr>
          </a:p>
        </p:txBody>
      </p:sp>
      <p:sp>
        <p:nvSpPr>
          <p:cNvPr id="74" name="Rectangle 73"/>
          <p:cNvSpPr/>
          <p:nvPr/>
        </p:nvSpPr>
        <p:spPr bwMode="auto">
          <a:xfrm>
            <a:off x="5754913" y="575017"/>
            <a:ext cx="2966421" cy="1117203"/>
          </a:xfrm>
          <a:prstGeom prst="rect">
            <a:avLst/>
          </a:prstGeom>
          <a:blipFill>
            <a:blip r:embed="rId42" cstate="print">
              <a:extLst>
                <a:ext uri="{28A0092B-C50C-407E-A947-70E740481C1C}">
                  <a14:useLocalDpi xmlns:a14="http://schemas.microsoft.com/office/drawing/2010/main" val="0"/>
                </a:ext>
              </a:extLst>
            </a:blip>
            <a:srcRect/>
            <a:stretch>
              <a:fillRect/>
            </a:stretch>
          </a:blipFill>
          <a:ln w="9525" cap="flat" cmpd="sng" algn="ctr">
            <a:noFill/>
            <a:prstDash val="solid"/>
            <a:round/>
            <a:headEnd type="none" w="med" len="med"/>
            <a:tailEnd type="none" w="med" len="med"/>
          </a:ln>
          <a:effectLst/>
          <a:extLst/>
        </p:spPr>
        <p:txBody>
          <a:bodyPr vert="horz" wrap="square" lIns="365760" tIns="0" rIns="0" bIns="0" numCol="1" rtlCol="0" anchor="t" anchorCtr="0" compatLnSpc="1">
            <a:prstTxWarp prst="textNoShape">
              <a:avLst/>
            </a:prstTxWarp>
            <a:spAutoFit/>
          </a:bodyPr>
          <a:lstStyle/>
          <a:p>
            <a:pPr algn="ctr" fontAlgn="base">
              <a:spcBef>
                <a:spcPct val="20000"/>
              </a:spcBef>
              <a:spcAft>
                <a:spcPct val="0"/>
              </a:spcAft>
            </a:pPr>
            <a:endParaRPr lang="en-US" dirty="0">
              <a:solidFill>
                <a:srgbClr val="002C6C"/>
              </a:solidFill>
              <a:latin typeface="Arial" charset="0"/>
              <a:ea typeface="ＭＳ Ｐゴシック" charset="0"/>
            </a:endParaRPr>
          </a:p>
        </p:txBody>
      </p:sp>
      <p:sp>
        <p:nvSpPr>
          <p:cNvPr id="50" name="Rectangle 9"/>
          <p:cNvSpPr>
            <a:spLocks noChangeArrowheads="1"/>
          </p:cNvSpPr>
          <p:nvPr>
            <p:custDataLst>
              <p:tags r:id="rId33"/>
            </p:custDataLst>
          </p:nvPr>
        </p:nvSpPr>
        <p:spPr bwMode="gray">
          <a:xfrm>
            <a:off x="2520954" y="5065716"/>
            <a:ext cx="4524144" cy="1357295"/>
          </a:xfrm>
          <a:prstGeom prst="rect">
            <a:avLst/>
          </a:prstGeom>
          <a:noFill/>
          <a:ln w="9525">
            <a:noFill/>
            <a:miter lim="800000"/>
            <a:headEnd/>
            <a:tailEnd/>
          </a:ln>
        </p:spPr>
        <p:txBody>
          <a:bodyPr wrap="square" lIns="0" tIns="0" rIns="0" bIns="0">
            <a:spAutoFit/>
          </a:bodyPr>
          <a:lstStyle/>
          <a:p>
            <a:pPr marL="197105" lvl="1" indent="-195491" defTabSz="911202" fontAlgn="base">
              <a:lnSpc>
                <a:spcPct val="90000"/>
              </a:lnSpc>
              <a:spcBef>
                <a:spcPct val="0"/>
              </a:spcBef>
              <a:spcAft>
                <a:spcPct val="45000"/>
              </a:spcAft>
              <a:buSzPct val="115000"/>
              <a:buFont typeface="Wingdings" pitchFamily="2" charset="2"/>
              <a:buChar char="§"/>
            </a:pPr>
            <a:r>
              <a:rPr lang="en-US" sz="1400" dirty="0">
                <a:solidFill>
                  <a:srgbClr val="000000"/>
                </a:solidFill>
                <a:latin typeface="Arial" charset="0"/>
                <a:ea typeface="ＭＳ Ｐゴシック" charset="0"/>
                <a:cs typeface="Arial" charset="0"/>
              </a:rPr>
              <a:t>Common </a:t>
            </a:r>
            <a:r>
              <a:rPr lang="en-US" sz="1400" dirty="0" smtClean="0">
                <a:solidFill>
                  <a:srgbClr val="000000"/>
                </a:solidFill>
                <a:latin typeface="Arial" charset="0"/>
                <a:ea typeface="ＭＳ Ｐゴシック" charset="0"/>
                <a:cs typeface="Arial" charset="0"/>
              </a:rPr>
              <a:t>KPIs</a:t>
            </a:r>
            <a:endParaRPr lang="en-US" sz="1400" dirty="0">
              <a:solidFill>
                <a:srgbClr val="000000"/>
              </a:solidFill>
              <a:latin typeface="Arial" charset="0"/>
              <a:ea typeface="ＭＳ Ｐゴシック" charset="0"/>
              <a:cs typeface="Arial" charset="0"/>
            </a:endParaRPr>
          </a:p>
          <a:p>
            <a:pPr marL="197105" lvl="1" indent="-195491" defTabSz="911202" fontAlgn="base">
              <a:lnSpc>
                <a:spcPct val="90000"/>
              </a:lnSpc>
              <a:spcBef>
                <a:spcPct val="0"/>
              </a:spcBef>
              <a:spcAft>
                <a:spcPct val="45000"/>
              </a:spcAft>
              <a:buSzPct val="115000"/>
              <a:buFont typeface="Wingdings" pitchFamily="2" charset="2"/>
              <a:buChar char="§"/>
            </a:pPr>
            <a:r>
              <a:rPr lang="en-US" sz="1400" dirty="0" smtClean="0">
                <a:solidFill>
                  <a:srgbClr val="000000"/>
                </a:solidFill>
                <a:latin typeface="Arial" charset="0"/>
                <a:ea typeface="ＭＳ Ｐゴシック" charset="0"/>
                <a:cs typeface="Arial" charset="0"/>
              </a:rPr>
              <a:t>MO Clustering supported by GO Cluster Managers </a:t>
            </a:r>
            <a:endParaRPr lang="en-US" sz="1400" dirty="0">
              <a:solidFill>
                <a:srgbClr val="000000"/>
              </a:solidFill>
              <a:latin typeface="Arial" charset="0"/>
              <a:ea typeface="ＭＳ Ｐゴシック" charset="0"/>
              <a:cs typeface="Arial" charset="0"/>
            </a:endParaRPr>
          </a:p>
          <a:p>
            <a:pPr marL="197105" lvl="1" indent="-195491" defTabSz="911202" fontAlgn="base">
              <a:lnSpc>
                <a:spcPct val="90000"/>
              </a:lnSpc>
              <a:spcBef>
                <a:spcPct val="0"/>
              </a:spcBef>
              <a:spcAft>
                <a:spcPct val="45000"/>
              </a:spcAft>
              <a:buSzPct val="115000"/>
              <a:buFont typeface="Wingdings" pitchFamily="2" charset="2"/>
              <a:buChar char="§"/>
            </a:pPr>
            <a:r>
              <a:rPr lang="en-US" sz="1400" dirty="0" smtClean="0">
                <a:solidFill>
                  <a:srgbClr val="000000"/>
                </a:solidFill>
                <a:latin typeface="Arial" charset="0"/>
                <a:ea typeface="ＭＳ Ｐゴシック" charset="0"/>
                <a:cs typeface="Arial" charset="0"/>
              </a:rPr>
              <a:t>Common Trademark Agreement </a:t>
            </a:r>
            <a:endParaRPr lang="en-US" sz="1400" dirty="0">
              <a:solidFill>
                <a:srgbClr val="000000"/>
              </a:solidFill>
              <a:latin typeface="Arial" charset="0"/>
              <a:ea typeface="ＭＳ Ｐゴシック" charset="0"/>
              <a:cs typeface="Arial" charset="0"/>
            </a:endParaRPr>
          </a:p>
          <a:p>
            <a:pPr marL="197105" lvl="1" indent="-195491" defTabSz="911202" fontAlgn="base">
              <a:lnSpc>
                <a:spcPct val="90000"/>
              </a:lnSpc>
              <a:spcBef>
                <a:spcPct val="0"/>
              </a:spcBef>
              <a:spcAft>
                <a:spcPct val="45000"/>
              </a:spcAft>
              <a:buSzPct val="115000"/>
              <a:buFont typeface="Wingdings" pitchFamily="2" charset="2"/>
              <a:buChar char="§"/>
            </a:pPr>
            <a:r>
              <a:rPr lang="en-US" sz="1400" dirty="0" smtClean="0">
                <a:solidFill>
                  <a:srgbClr val="000000"/>
                </a:solidFill>
                <a:latin typeface="Arial" charset="0"/>
                <a:ea typeface="ＭＳ Ｐゴシック" charset="0"/>
                <a:cs typeface="Arial" charset="0"/>
              </a:rPr>
              <a:t>Review Advisory </a:t>
            </a:r>
            <a:r>
              <a:rPr lang="en-US" sz="1400" dirty="0">
                <a:solidFill>
                  <a:srgbClr val="000000"/>
                </a:solidFill>
                <a:latin typeface="Arial" charset="0"/>
                <a:ea typeface="ＭＳ Ｐゴシック" charset="0"/>
                <a:cs typeface="Arial" charset="0"/>
              </a:rPr>
              <a:t>Council </a:t>
            </a:r>
            <a:endParaRPr lang="en-US" sz="1400" dirty="0" smtClean="0">
              <a:solidFill>
                <a:srgbClr val="000000"/>
              </a:solidFill>
              <a:latin typeface="Arial" charset="0"/>
              <a:ea typeface="ＭＳ Ｐゴシック" charset="0"/>
              <a:cs typeface="Arial" charset="0"/>
            </a:endParaRPr>
          </a:p>
          <a:p>
            <a:pPr marL="197105" lvl="1" indent="-195491" defTabSz="911202" fontAlgn="base">
              <a:lnSpc>
                <a:spcPct val="90000"/>
              </a:lnSpc>
              <a:spcBef>
                <a:spcPct val="0"/>
              </a:spcBef>
              <a:spcAft>
                <a:spcPct val="45000"/>
              </a:spcAft>
              <a:buSzPct val="115000"/>
              <a:buFont typeface="Wingdings" pitchFamily="2" charset="2"/>
              <a:buChar char="§"/>
            </a:pPr>
            <a:r>
              <a:rPr lang="en-US" sz="1400" dirty="0" smtClean="0">
                <a:solidFill>
                  <a:srgbClr val="000000"/>
                </a:solidFill>
                <a:latin typeface="Arial" charset="0"/>
                <a:ea typeface="ＭＳ Ｐゴシック" charset="0"/>
                <a:cs typeface="Arial" charset="0"/>
              </a:rPr>
              <a:t>GS1 Organizational Culture</a:t>
            </a:r>
            <a:endParaRPr lang="en-US" sz="1400" dirty="0">
              <a:solidFill>
                <a:srgbClr val="000000"/>
              </a:solidFill>
              <a:latin typeface="Arial" charset="0"/>
              <a:ea typeface="ＭＳ Ｐゴシック" charset="0"/>
              <a:cs typeface="Arial" charset="0"/>
            </a:endParaRPr>
          </a:p>
        </p:txBody>
      </p:sp>
      <p:sp>
        <p:nvSpPr>
          <p:cNvPr id="37" name="Rectangle 36"/>
          <p:cNvSpPr/>
          <p:nvPr/>
        </p:nvSpPr>
        <p:spPr bwMode="auto">
          <a:xfrm>
            <a:off x="4632326" y="1737658"/>
            <a:ext cx="1994190" cy="3247853"/>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pPr>
            <a:endParaRPr lang="en-GB" dirty="0" smtClean="0">
              <a:solidFill>
                <a:srgbClr val="002C6C"/>
              </a:solidFill>
              <a:latin typeface="Arial" charset="0"/>
            </a:endParaRPr>
          </a:p>
        </p:txBody>
      </p:sp>
    </p:spTree>
    <p:extLst>
      <p:ext uri="{BB962C8B-B14F-4D97-AF65-F5344CB8AC3E}">
        <p14:creationId xmlns:p14="http://schemas.microsoft.com/office/powerpoint/2010/main" val="15637033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2228708" y="3862941"/>
            <a:ext cx="657545" cy="383300"/>
          </a:xfrm>
          <a:prstGeom prst="rect">
            <a:avLst/>
          </a:prstGeom>
          <a:solidFill>
            <a:schemeClr val="tx1"/>
          </a:solidFill>
          <a:ln>
            <a:solidFill>
              <a:srgbClr val="00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pPr>
            <a:r>
              <a:rPr lang="en-US" sz="1400" dirty="0" smtClean="0">
                <a:solidFill>
                  <a:srgbClr val="FFFFFF"/>
                </a:solidFill>
              </a:rPr>
              <a:t>3PL’s</a:t>
            </a:r>
            <a:endParaRPr lang="en-GB" sz="1400" dirty="0" smtClean="0">
              <a:solidFill>
                <a:srgbClr val="FFFFFF"/>
              </a:solidFill>
            </a:endParaRPr>
          </a:p>
        </p:txBody>
      </p:sp>
      <p:pic>
        <p:nvPicPr>
          <p:cNvPr id="146436" name="Picture 4" descr="http://library.corporate-ir.net/library/17/176/176060/mediaitems/93/a.com_logo_RGB.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56861" y="3904687"/>
            <a:ext cx="1551027" cy="455042"/>
          </a:xfrm>
          <a:prstGeom prst="rect">
            <a:avLst/>
          </a:prstGeom>
          <a:noFill/>
          <a:extLst>
            <a:ext uri="{909E8E84-426E-40DD-AFC4-6F175D3DCCD1}">
              <a14:hiddenFill xmlns:a14="http://schemas.microsoft.com/office/drawing/2010/main">
                <a:solidFill>
                  <a:srgbClr val="FFFFFF"/>
                </a:solidFill>
              </a14:hiddenFill>
            </a:ext>
          </a:extLst>
        </p:spPr>
      </p:pic>
      <p:pic>
        <p:nvPicPr>
          <p:cNvPr id="146434" name="Picture 2" descr="http://www.mcommerce.io/wp-content/uploads/2013/01/ebay-logo-580x333.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10308" y="4564045"/>
            <a:ext cx="603772" cy="346649"/>
          </a:xfrm>
          <a:prstGeom prst="rect">
            <a:avLst/>
          </a:prstGeom>
          <a:noFill/>
          <a:extLst>
            <a:ext uri="{909E8E84-426E-40DD-AFC4-6F175D3DCCD1}">
              <a14:hiddenFill xmlns:a14="http://schemas.microsoft.com/office/drawing/2010/main">
                <a:solidFill>
                  <a:srgbClr val="FFFFFF"/>
                </a:solidFill>
              </a14:hiddenFill>
            </a:ext>
          </a:extLst>
        </p:spPr>
      </p:pic>
      <p:cxnSp>
        <p:nvCxnSpPr>
          <p:cNvPr id="87" name="Straight Connector 86"/>
          <p:cNvCxnSpPr/>
          <p:nvPr/>
        </p:nvCxnSpPr>
        <p:spPr bwMode="auto">
          <a:xfrm>
            <a:off x="5113962" y="5342350"/>
            <a:ext cx="1816875" cy="288552"/>
          </a:xfrm>
          <a:prstGeom prst="line">
            <a:avLst/>
          </a:prstGeom>
          <a:ln w="25400">
            <a:prstDash val="sysDot"/>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a:xfrm>
            <a:off x="1680307" y="361390"/>
            <a:ext cx="7177860" cy="935998"/>
          </a:xfrm>
        </p:spPr>
        <p:txBody>
          <a:bodyPr/>
          <a:lstStyle/>
          <a:p>
            <a:r>
              <a:rPr lang="en-US" sz="3200" dirty="0" smtClean="0"/>
              <a:t>Expanding Relevance of GS1</a:t>
            </a:r>
            <a:endParaRPr lang="en-GB" sz="3200" dirty="0"/>
          </a:p>
        </p:txBody>
      </p:sp>
      <p:sp>
        <p:nvSpPr>
          <p:cNvPr id="4" name="Slide Number Placeholder 3"/>
          <p:cNvSpPr>
            <a:spLocks noGrp="1"/>
          </p:cNvSpPr>
          <p:nvPr>
            <p:ph type="sldNum" sz="quarter" idx="10"/>
          </p:nvPr>
        </p:nvSpPr>
        <p:spPr/>
        <p:txBody>
          <a:bodyPr/>
          <a:lstStyle/>
          <a:p>
            <a:pPr>
              <a:defRPr/>
            </a:pPr>
            <a:fld id="{0B02F406-A951-4782-A125-F0F9A54F00BD}" type="slidenum">
              <a:rPr lang="en-US" smtClean="0">
                <a:solidFill>
                  <a:srgbClr val="002C6C"/>
                </a:solidFill>
              </a:rPr>
              <a:pPr>
                <a:defRPr/>
              </a:pPr>
              <a:t>70</a:t>
            </a:fld>
            <a:endParaRPr lang="en-US" dirty="0">
              <a:solidFill>
                <a:srgbClr val="002C6C"/>
              </a:solidFill>
            </a:endParaRPr>
          </a:p>
        </p:txBody>
      </p:sp>
      <p:pic>
        <p:nvPicPr>
          <p:cNvPr id="16" name="Picture 15"/>
          <p:cNvPicPr>
            <a:picLocks noChangeAspect="1"/>
          </p:cNvPicPr>
          <p:nvPr/>
        </p:nvPicPr>
        <p:blipFill>
          <a:blip r:embed="rId5" cstate="email">
            <a:clrChange>
              <a:clrFrom>
                <a:srgbClr val="FFFEFD"/>
              </a:clrFrom>
              <a:clrTo>
                <a:srgbClr val="FFFEFD">
                  <a:alpha val="0"/>
                </a:srgbClr>
              </a:clrTo>
            </a:clrChange>
            <a:extLst>
              <a:ext uri="{28A0092B-C50C-407E-A947-70E740481C1C}">
                <a14:useLocalDpi xmlns:a14="http://schemas.microsoft.com/office/drawing/2010/main"/>
              </a:ext>
            </a:extLst>
          </a:blip>
          <a:stretch>
            <a:fillRect/>
          </a:stretch>
        </p:blipFill>
        <p:spPr>
          <a:xfrm>
            <a:off x="2316073" y="6165716"/>
            <a:ext cx="685160" cy="640439"/>
          </a:xfrm>
          <a:prstGeom prst="rect">
            <a:avLst/>
          </a:prstGeom>
        </p:spPr>
      </p:pic>
      <p:pic>
        <p:nvPicPr>
          <p:cNvPr id="18" name="Picture 17"/>
          <p:cNvPicPr>
            <a:picLocks noChangeAspect="1"/>
          </p:cNvPicPr>
          <p:nvPr/>
        </p:nvPicPr>
        <p:blipFill>
          <a:blip r:embed="rId6" cstate="email">
            <a:clrChange>
              <a:clrFrom>
                <a:srgbClr val="FFFEFD"/>
              </a:clrFrom>
              <a:clrTo>
                <a:srgbClr val="FFFEFD">
                  <a:alpha val="0"/>
                </a:srgbClr>
              </a:clrTo>
            </a:clrChange>
            <a:extLst>
              <a:ext uri="{28A0092B-C50C-407E-A947-70E740481C1C}">
                <a14:useLocalDpi xmlns:a14="http://schemas.microsoft.com/office/drawing/2010/main"/>
              </a:ext>
            </a:extLst>
          </a:blip>
          <a:stretch>
            <a:fillRect/>
          </a:stretch>
        </p:blipFill>
        <p:spPr>
          <a:xfrm>
            <a:off x="5507198" y="6075336"/>
            <a:ext cx="621860" cy="732907"/>
          </a:xfrm>
          <a:prstGeom prst="rect">
            <a:avLst/>
          </a:prstGeom>
        </p:spPr>
      </p:pic>
      <p:pic>
        <p:nvPicPr>
          <p:cNvPr id="19" name="Picture 18"/>
          <p:cNvPicPr>
            <a:picLocks noChangeAspect="1"/>
          </p:cNvPicPr>
          <p:nvPr/>
        </p:nvPicPr>
        <p:blipFill>
          <a:blip r:embed="rId7" cstate="email">
            <a:clrChange>
              <a:clrFrom>
                <a:srgbClr val="FFFEFD"/>
              </a:clrFrom>
              <a:clrTo>
                <a:srgbClr val="FFFEFD">
                  <a:alpha val="0"/>
                </a:srgbClr>
              </a:clrTo>
            </a:clrChange>
            <a:extLst>
              <a:ext uri="{28A0092B-C50C-407E-A947-70E740481C1C}">
                <a14:useLocalDpi xmlns:a14="http://schemas.microsoft.com/office/drawing/2010/main"/>
              </a:ext>
            </a:extLst>
          </a:blip>
          <a:stretch>
            <a:fillRect/>
          </a:stretch>
        </p:blipFill>
        <p:spPr>
          <a:xfrm>
            <a:off x="1914273" y="4616248"/>
            <a:ext cx="705886" cy="663900"/>
          </a:xfrm>
          <a:prstGeom prst="rect">
            <a:avLst/>
          </a:prstGeom>
        </p:spPr>
      </p:pic>
      <p:pic>
        <p:nvPicPr>
          <p:cNvPr id="28" name="Picture 27"/>
          <p:cNvPicPr>
            <a:picLocks noChangeAspect="1"/>
          </p:cNvPicPr>
          <p:nvPr/>
        </p:nvPicPr>
        <p:blipFill>
          <a:blip r:embed="rId8" cstate="email">
            <a:clrChange>
              <a:clrFrom>
                <a:srgbClr val="FFFEFD"/>
              </a:clrFrom>
              <a:clrTo>
                <a:srgbClr val="FFFEFD">
                  <a:alpha val="0"/>
                </a:srgbClr>
              </a:clrTo>
            </a:clrChange>
            <a:extLst>
              <a:ext uri="{28A0092B-C50C-407E-A947-70E740481C1C}">
                <a14:useLocalDpi xmlns:a14="http://schemas.microsoft.com/office/drawing/2010/main"/>
              </a:ext>
            </a:extLst>
          </a:blip>
          <a:stretch>
            <a:fillRect/>
          </a:stretch>
        </p:blipFill>
        <p:spPr>
          <a:xfrm>
            <a:off x="1137300" y="3948875"/>
            <a:ext cx="793246" cy="615170"/>
          </a:xfrm>
          <a:prstGeom prst="rect">
            <a:avLst/>
          </a:prstGeom>
        </p:spPr>
      </p:pic>
      <p:pic>
        <p:nvPicPr>
          <p:cNvPr id="30" name="Picture 29"/>
          <p:cNvPicPr>
            <a:picLocks noChangeAspect="1"/>
          </p:cNvPicPr>
          <p:nvPr/>
        </p:nvPicPr>
        <p:blipFill>
          <a:blip r:embed="rId9" cstate="email">
            <a:clrChange>
              <a:clrFrom>
                <a:srgbClr val="FFFEFD"/>
              </a:clrFrom>
              <a:clrTo>
                <a:srgbClr val="FFFEFD">
                  <a:alpha val="0"/>
                </a:srgbClr>
              </a:clrTo>
            </a:clrChange>
            <a:extLst>
              <a:ext uri="{28A0092B-C50C-407E-A947-70E740481C1C}">
                <a14:useLocalDpi xmlns:a14="http://schemas.microsoft.com/office/drawing/2010/main"/>
              </a:ext>
            </a:extLst>
          </a:blip>
          <a:stretch>
            <a:fillRect/>
          </a:stretch>
        </p:blipFill>
        <p:spPr>
          <a:xfrm>
            <a:off x="6400872" y="6087641"/>
            <a:ext cx="760174" cy="679590"/>
          </a:xfrm>
          <a:prstGeom prst="rect">
            <a:avLst/>
          </a:prstGeom>
        </p:spPr>
      </p:pic>
      <p:pic>
        <p:nvPicPr>
          <p:cNvPr id="32" name="Picture 31"/>
          <p:cNvPicPr>
            <a:picLocks noChangeAspect="1"/>
          </p:cNvPicPr>
          <p:nvPr/>
        </p:nvPicPr>
        <p:blipFill>
          <a:blip r:embed="rId10" cstate="email">
            <a:clrChange>
              <a:clrFrom>
                <a:srgbClr val="FFFEFD"/>
              </a:clrFrom>
              <a:clrTo>
                <a:srgbClr val="FFFEFD">
                  <a:alpha val="0"/>
                </a:srgbClr>
              </a:clrTo>
            </a:clrChange>
            <a:extLst>
              <a:ext uri="{28A0092B-C50C-407E-A947-70E740481C1C}">
                <a14:useLocalDpi xmlns:a14="http://schemas.microsoft.com/office/drawing/2010/main"/>
              </a:ext>
            </a:extLst>
          </a:blip>
          <a:stretch>
            <a:fillRect/>
          </a:stretch>
        </p:blipFill>
        <p:spPr>
          <a:xfrm>
            <a:off x="2975801" y="3084138"/>
            <a:ext cx="824366" cy="971574"/>
          </a:xfrm>
          <a:prstGeom prst="rect">
            <a:avLst/>
          </a:prstGeom>
        </p:spPr>
      </p:pic>
      <p:pic>
        <p:nvPicPr>
          <p:cNvPr id="33" name="Picture 32"/>
          <p:cNvPicPr>
            <a:picLocks noChangeAspect="1"/>
          </p:cNvPicPr>
          <p:nvPr/>
        </p:nvPicPr>
        <p:blipFill>
          <a:blip r:embed="rId11" cstate="email">
            <a:clrChange>
              <a:clrFrom>
                <a:srgbClr val="FFFEFD"/>
              </a:clrFrom>
              <a:clrTo>
                <a:srgbClr val="FFFEFD">
                  <a:alpha val="0"/>
                </a:srgbClr>
              </a:clrTo>
            </a:clrChange>
            <a:extLst>
              <a:ext uri="{28A0092B-C50C-407E-A947-70E740481C1C}">
                <a14:useLocalDpi xmlns:a14="http://schemas.microsoft.com/office/drawing/2010/main"/>
              </a:ext>
            </a:extLst>
          </a:blip>
          <a:stretch>
            <a:fillRect/>
          </a:stretch>
        </p:blipFill>
        <p:spPr>
          <a:xfrm>
            <a:off x="6276470" y="3192593"/>
            <a:ext cx="773363" cy="851933"/>
          </a:xfrm>
          <a:prstGeom prst="rect">
            <a:avLst/>
          </a:prstGeom>
        </p:spPr>
      </p:pic>
      <p:cxnSp>
        <p:nvCxnSpPr>
          <p:cNvPr id="35" name="Straight Connector 34"/>
          <p:cNvCxnSpPr/>
          <p:nvPr/>
        </p:nvCxnSpPr>
        <p:spPr bwMode="auto">
          <a:xfrm flipH="1" flipV="1">
            <a:off x="1679737" y="4509138"/>
            <a:ext cx="201503" cy="263613"/>
          </a:xfrm>
          <a:prstGeom prst="line">
            <a:avLst/>
          </a:prstGeom>
          <a:ln w="25400">
            <a:prstDash val="sysDot"/>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6" name="Straight Connector 35"/>
          <p:cNvCxnSpPr/>
          <p:nvPr/>
        </p:nvCxnSpPr>
        <p:spPr bwMode="auto">
          <a:xfrm flipV="1">
            <a:off x="3045788" y="6150288"/>
            <a:ext cx="1193411" cy="151945"/>
          </a:xfrm>
          <a:prstGeom prst="line">
            <a:avLst/>
          </a:prstGeom>
          <a:ln w="25400">
            <a:prstDash val="sysDot"/>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8" name="Straight Connector 37"/>
          <p:cNvCxnSpPr/>
          <p:nvPr/>
        </p:nvCxnSpPr>
        <p:spPr bwMode="auto">
          <a:xfrm>
            <a:off x="1618504" y="6181665"/>
            <a:ext cx="589004" cy="260337"/>
          </a:xfrm>
          <a:prstGeom prst="line">
            <a:avLst/>
          </a:prstGeom>
          <a:ln w="25400">
            <a:prstDash val="sysDot"/>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0" name="Straight Connector 39"/>
          <p:cNvCxnSpPr/>
          <p:nvPr/>
        </p:nvCxnSpPr>
        <p:spPr bwMode="auto">
          <a:xfrm>
            <a:off x="1981023" y="4350647"/>
            <a:ext cx="2111441" cy="467091"/>
          </a:xfrm>
          <a:prstGeom prst="line">
            <a:avLst/>
          </a:prstGeom>
          <a:ln w="25400">
            <a:prstDash val="sysDot"/>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2" name="Straight Connector 41"/>
          <p:cNvCxnSpPr/>
          <p:nvPr/>
        </p:nvCxnSpPr>
        <p:spPr bwMode="auto">
          <a:xfrm>
            <a:off x="4980672" y="5844415"/>
            <a:ext cx="507216" cy="533406"/>
          </a:xfrm>
          <a:prstGeom prst="line">
            <a:avLst/>
          </a:prstGeom>
          <a:ln w="25400">
            <a:prstDash val="sysDot"/>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5" name="Straight Connector 44"/>
          <p:cNvCxnSpPr>
            <a:stCxn id="16" idx="0"/>
          </p:cNvCxnSpPr>
          <p:nvPr/>
        </p:nvCxnSpPr>
        <p:spPr bwMode="auto">
          <a:xfrm flipH="1" flipV="1">
            <a:off x="2398810" y="5216199"/>
            <a:ext cx="259843" cy="949517"/>
          </a:xfrm>
          <a:prstGeom prst="line">
            <a:avLst/>
          </a:prstGeom>
          <a:ln w="25400">
            <a:prstDash val="sysDot"/>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114690" name="Picture 2" descr="http://foureyeddev.com/img/iconmonstr-tablet-icon.pn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096745" y="5357318"/>
            <a:ext cx="733386" cy="733386"/>
          </a:xfrm>
          <a:prstGeom prst="rect">
            <a:avLst/>
          </a:prstGeom>
          <a:noFill/>
          <a:extLst>
            <a:ext uri="{909E8E84-426E-40DD-AFC4-6F175D3DCCD1}">
              <a14:hiddenFill xmlns:a14="http://schemas.microsoft.com/office/drawing/2010/main">
                <a:solidFill>
                  <a:srgbClr val="FFFFFF"/>
                </a:solidFill>
              </a14:hiddenFill>
            </a:ext>
          </a:extLst>
        </p:spPr>
      </p:pic>
      <p:pic>
        <p:nvPicPr>
          <p:cNvPr id="114694" name="Picture 6" descr="http://www.enceinte-portable.com/wp-content/uploads/2013/07/iphone-4-icon1.pn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3181430" y="3984663"/>
            <a:ext cx="298363" cy="596557"/>
          </a:xfrm>
          <a:prstGeom prst="rect">
            <a:avLst/>
          </a:prstGeom>
          <a:noFill/>
          <a:extLst>
            <a:ext uri="{909E8E84-426E-40DD-AFC4-6F175D3DCCD1}">
              <a14:hiddenFill xmlns:a14="http://schemas.microsoft.com/office/drawing/2010/main">
                <a:solidFill>
                  <a:srgbClr val="FFFFFF"/>
                </a:solidFill>
              </a14:hiddenFill>
            </a:ext>
          </a:extLst>
        </p:spPr>
      </p:pic>
      <p:pic>
        <p:nvPicPr>
          <p:cNvPr id="114696" name="Picture 8" descr="http://www.psdgraphics.com/wp-content/uploads/2011/04/laptop-icon.jpg"/>
          <p:cNvPicPr>
            <a:picLocks noChangeAspect="1" noChangeArrowheads="1"/>
          </p:cNvPicPr>
          <p:nvPr/>
        </p:nvPicPr>
        <p:blipFill>
          <a:blip r:embed="rId1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340832" y="5434257"/>
            <a:ext cx="752457" cy="564960"/>
          </a:xfrm>
          <a:prstGeom prst="rect">
            <a:avLst/>
          </a:prstGeom>
          <a:noFill/>
          <a:extLst>
            <a:ext uri="{909E8E84-426E-40DD-AFC4-6F175D3DCCD1}">
              <a14:hiddenFill xmlns:a14="http://schemas.microsoft.com/office/drawing/2010/main">
                <a:solidFill>
                  <a:srgbClr val="FFFFFF"/>
                </a:solidFill>
              </a14:hiddenFill>
            </a:ext>
          </a:extLst>
        </p:spPr>
      </p:pic>
      <p:cxnSp>
        <p:nvCxnSpPr>
          <p:cNvPr id="66" name="Straight Connector 65"/>
          <p:cNvCxnSpPr/>
          <p:nvPr/>
        </p:nvCxnSpPr>
        <p:spPr bwMode="auto">
          <a:xfrm flipV="1">
            <a:off x="2620159" y="4966052"/>
            <a:ext cx="1408237" cy="101437"/>
          </a:xfrm>
          <a:prstGeom prst="line">
            <a:avLst/>
          </a:prstGeom>
          <a:ln w="25400">
            <a:prstDash val="sysDot"/>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p:cNvCxnSpPr/>
          <p:nvPr/>
        </p:nvCxnSpPr>
        <p:spPr bwMode="auto">
          <a:xfrm>
            <a:off x="3637387" y="3955290"/>
            <a:ext cx="575757" cy="457451"/>
          </a:xfrm>
          <a:prstGeom prst="line">
            <a:avLst/>
          </a:prstGeom>
          <a:ln w="25400">
            <a:prstDash val="sysDot"/>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p:cNvCxnSpPr/>
          <p:nvPr/>
        </p:nvCxnSpPr>
        <p:spPr bwMode="auto">
          <a:xfrm>
            <a:off x="5160042" y="5024161"/>
            <a:ext cx="1599509" cy="91494"/>
          </a:xfrm>
          <a:prstGeom prst="line">
            <a:avLst/>
          </a:prstGeom>
          <a:ln w="25400">
            <a:prstDash val="sysDot"/>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p:cNvCxnSpPr/>
          <p:nvPr/>
        </p:nvCxnSpPr>
        <p:spPr bwMode="auto">
          <a:xfrm flipV="1">
            <a:off x="1805502" y="5112518"/>
            <a:ext cx="2222894" cy="475474"/>
          </a:xfrm>
          <a:prstGeom prst="line">
            <a:avLst/>
          </a:prstGeom>
          <a:ln w="25400">
            <a:prstDash val="sysDot"/>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p:cNvCxnSpPr/>
          <p:nvPr/>
        </p:nvCxnSpPr>
        <p:spPr bwMode="auto">
          <a:xfrm flipH="1">
            <a:off x="4899518" y="3792848"/>
            <a:ext cx="105869" cy="224158"/>
          </a:xfrm>
          <a:prstGeom prst="line">
            <a:avLst/>
          </a:prstGeom>
          <a:ln w="25400">
            <a:prstDash val="sysDot"/>
            <a:headEnd type="none" w="med" len="med"/>
            <a:tailEnd type="none" w="med" len="med"/>
          </a:ln>
        </p:spPr>
        <p:style>
          <a:lnRef idx="1">
            <a:schemeClr val="dk1"/>
          </a:lnRef>
          <a:fillRef idx="0">
            <a:schemeClr val="dk1"/>
          </a:fillRef>
          <a:effectRef idx="0">
            <a:schemeClr val="dk1"/>
          </a:effectRef>
          <a:fontRef idx="minor">
            <a:schemeClr val="tx1"/>
          </a:fontRef>
        </p:style>
      </p:cxnSp>
      <p:grpSp>
        <p:nvGrpSpPr>
          <p:cNvPr id="9" name="Group 8"/>
          <p:cNvGrpSpPr/>
          <p:nvPr/>
        </p:nvGrpSpPr>
        <p:grpSpPr>
          <a:xfrm>
            <a:off x="4217312" y="5957321"/>
            <a:ext cx="1028598" cy="772292"/>
            <a:chOff x="3290538" y="4065343"/>
            <a:chExt cx="1028598" cy="772292"/>
          </a:xfrm>
        </p:grpSpPr>
        <p:pic>
          <p:nvPicPr>
            <p:cNvPr id="78" name="Picture 8" descr="http://www.psdgraphics.com/wp-content/uploads/2011/04/laptop-icon.jpg"/>
            <p:cNvPicPr>
              <a:picLocks noChangeAspect="1" noChangeArrowheads="1"/>
            </p:cNvPicPr>
            <p:nvPr/>
          </p:nvPicPr>
          <p:blipFill>
            <a:blip r:embed="rId1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290538" y="4065343"/>
              <a:ext cx="1028598" cy="772292"/>
            </a:xfrm>
            <a:prstGeom prst="rect">
              <a:avLst/>
            </a:prstGeom>
            <a:noFill/>
            <a:extLst>
              <a:ext uri="{909E8E84-426E-40DD-AFC4-6F175D3DCCD1}">
                <a14:hiddenFill xmlns:a14="http://schemas.microsoft.com/office/drawing/2010/main">
                  <a:solidFill>
                    <a:srgbClr val="FFFFFF"/>
                  </a:solidFill>
                </a14:hiddenFill>
              </a:ext>
            </a:extLst>
          </p:spPr>
        </p:pic>
        <p:sp>
          <p:nvSpPr>
            <p:cNvPr id="79" name="TextBox 78"/>
            <p:cNvSpPr txBox="1"/>
            <p:nvPr/>
          </p:nvSpPr>
          <p:spPr>
            <a:xfrm>
              <a:off x="3325356" y="4186348"/>
              <a:ext cx="910827" cy="447815"/>
            </a:xfrm>
            <a:prstGeom prst="rect">
              <a:avLst/>
            </a:prstGeom>
            <a:noFill/>
          </p:spPr>
          <p:txBody>
            <a:bodyPr wrap="none" rtlCol="0">
              <a:spAutoFit/>
            </a:bodyPr>
            <a:lstStyle/>
            <a:p>
              <a:pPr algn="ctr" fontAlgn="base">
                <a:spcBef>
                  <a:spcPct val="20000"/>
                </a:spcBef>
                <a:spcAft>
                  <a:spcPct val="0"/>
                </a:spcAft>
              </a:pPr>
              <a:r>
                <a:rPr lang="en-US" sz="1050" dirty="0" smtClean="0">
                  <a:solidFill>
                    <a:srgbClr val="FFFFFF"/>
                  </a:solidFill>
                </a:rPr>
                <a:t>Brick/Mortar</a:t>
              </a:r>
            </a:p>
            <a:p>
              <a:pPr algn="ctr" fontAlgn="base">
                <a:spcBef>
                  <a:spcPct val="20000"/>
                </a:spcBef>
                <a:spcAft>
                  <a:spcPct val="0"/>
                </a:spcAft>
              </a:pPr>
              <a:r>
                <a:rPr lang="en-US" sz="1050" dirty="0" smtClean="0">
                  <a:solidFill>
                    <a:srgbClr val="FFFFFF"/>
                  </a:solidFill>
                </a:rPr>
                <a:t>Webpages</a:t>
              </a:r>
              <a:endParaRPr lang="en-GB" sz="1050" dirty="0">
                <a:solidFill>
                  <a:srgbClr val="FFFFFF"/>
                </a:solidFill>
              </a:endParaRPr>
            </a:p>
          </p:txBody>
        </p:sp>
      </p:grpSp>
      <p:pic>
        <p:nvPicPr>
          <p:cNvPr id="80" name="Picture 8" descr="http://www.psdgraphics.com/wp-content/uploads/2011/04/laptop-icon.jpg"/>
          <p:cNvPicPr>
            <a:picLocks noChangeAspect="1" noChangeArrowheads="1"/>
          </p:cNvPicPr>
          <p:nvPr/>
        </p:nvPicPr>
        <p:blipFill>
          <a:blip r:embed="rId1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849857" y="5393305"/>
            <a:ext cx="978673" cy="734807"/>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p:cNvSpPr txBox="1"/>
          <p:nvPr/>
        </p:nvSpPr>
        <p:spPr>
          <a:xfrm>
            <a:off x="6905884" y="5498224"/>
            <a:ext cx="866618" cy="447815"/>
          </a:xfrm>
          <a:prstGeom prst="rect">
            <a:avLst/>
          </a:prstGeom>
          <a:noFill/>
        </p:spPr>
        <p:txBody>
          <a:bodyPr wrap="square" rtlCol="0">
            <a:spAutoFit/>
          </a:bodyPr>
          <a:lstStyle/>
          <a:p>
            <a:pPr algn="ctr" fontAlgn="base">
              <a:spcBef>
                <a:spcPct val="20000"/>
              </a:spcBef>
              <a:spcAft>
                <a:spcPct val="0"/>
              </a:spcAft>
            </a:pPr>
            <a:r>
              <a:rPr lang="en-US" sz="1050" dirty="0" smtClean="0">
                <a:solidFill>
                  <a:srgbClr val="FFFFFF"/>
                </a:solidFill>
              </a:rPr>
              <a:t>Online</a:t>
            </a:r>
          </a:p>
          <a:p>
            <a:pPr algn="ctr" fontAlgn="base">
              <a:spcBef>
                <a:spcPct val="20000"/>
              </a:spcBef>
              <a:spcAft>
                <a:spcPct val="0"/>
              </a:spcAft>
            </a:pPr>
            <a:r>
              <a:rPr lang="en-US" sz="1050" dirty="0" err="1" smtClean="0">
                <a:solidFill>
                  <a:srgbClr val="FFFFFF"/>
                </a:solidFill>
              </a:rPr>
              <a:t>Pureplays</a:t>
            </a:r>
            <a:endParaRPr lang="en-GB" sz="1050" dirty="0">
              <a:solidFill>
                <a:srgbClr val="FFFFFF"/>
              </a:solidFill>
            </a:endParaRPr>
          </a:p>
        </p:txBody>
      </p:sp>
      <p:cxnSp>
        <p:nvCxnSpPr>
          <p:cNvPr id="82" name="Straight Connector 81"/>
          <p:cNvCxnSpPr/>
          <p:nvPr/>
        </p:nvCxnSpPr>
        <p:spPr bwMode="auto">
          <a:xfrm flipV="1">
            <a:off x="5166742" y="4772751"/>
            <a:ext cx="2068446" cy="91743"/>
          </a:xfrm>
          <a:prstGeom prst="line">
            <a:avLst/>
          </a:prstGeom>
          <a:ln w="25400">
            <a:prstDash val="sysDot"/>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p:cNvCxnSpPr/>
          <p:nvPr/>
        </p:nvCxnSpPr>
        <p:spPr bwMode="auto">
          <a:xfrm flipV="1">
            <a:off x="5198201" y="4346171"/>
            <a:ext cx="1523269" cy="310513"/>
          </a:xfrm>
          <a:prstGeom prst="line">
            <a:avLst/>
          </a:prstGeom>
          <a:ln w="25400">
            <a:prstDash val="sysDot"/>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p:cNvCxnSpPr/>
          <p:nvPr/>
        </p:nvCxnSpPr>
        <p:spPr bwMode="auto">
          <a:xfrm flipH="1" flipV="1">
            <a:off x="2904416" y="4395966"/>
            <a:ext cx="841528" cy="1753708"/>
          </a:xfrm>
          <a:prstGeom prst="line">
            <a:avLst/>
          </a:prstGeom>
          <a:ln w="25400">
            <a:prstDash val="sysDot"/>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114714" name="Picture 14" descr="http://www.underconsideration.com/brandnew/archives/facebook_logo_detail.gif"/>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6753047" y="4058498"/>
            <a:ext cx="394971" cy="422495"/>
          </a:xfrm>
          <a:prstGeom prst="rect">
            <a:avLst/>
          </a:prstGeom>
          <a:noFill/>
          <a:extLst>
            <a:ext uri="{909E8E84-426E-40DD-AFC4-6F175D3DCCD1}">
              <a14:hiddenFill xmlns:a14="http://schemas.microsoft.com/office/drawing/2010/main">
                <a:solidFill>
                  <a:srgbClr val="FFFFFF"/>
                </a:solidFill>
              </a14:hiddenFill>
            </a:ext>
          </a:extLst>
        </p:spPr>
      </p:pic>
      <p:pic>
        <p:nvPicPr>
          <p:cNvPr id="114715" name="Picture 16" descr="http://cormachogan.com/wp-content/uploads/2012/12/google-plus-ios-icon.png"/>
          <p:cNvPicPr>
            <a:picLocks noChangeAspect="1" noChangeArrowheads="1"/>
          </p:cNvPicPr>
          <p:nvPr/>
        </p:nvPicPr>
        <p:blipFill>
          <a:blip r:embed="rId1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041555" y="3373599"/>
            <a:ext cx="662148" cy="662148"/>
          </a:xfrm>
          <a:prstGeom prst="rect">
            <a:avLst/>
          </a:prstGeom>
          <a:noFill/>
          <a:extLst>
            <a:ext uri="{909E8E84-426E-40DD-AFC4-6F175D3DCCD1}">
              <a14:hiddenFill xmlns:a14="http://schemas.microsoft.com/office/drawing/2010/main">
                <a:solidFill>
                  <a:srgbClr val="FFFFFF"/>
                </a:solidFill>
              </a14:hiddenFill>
            </a:ext>
          </a:extLst>
        </p:spPr>
      </p:pic>
      <p:pic>
        <p:nvPicPr>
          <p:cNvPr id="114716" name="Picture 18" descr="http://icons.iconarchive.com/icons/danleech/simple/256/pinterest-icon.png"/>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5493938" y="3362933"/>
            <a:ext cx="442177" cy="442177"/>
          </a:xfrm>
          <a:prstGeom prst="rect">
            <a:avLst/>
          </a:prstGeom>
          <a:noFill/>
          <a:extLst>
            <a:ext uri="{909E8E84-426E-40DD-AFC4-6F175D3DCCD1}">
              <a14:hiddenFill xmlns:a14="http://schemas.microsoft.com/office/drawing/2010/main">
                <a:solidFill>
                  <a:srgbClr val="FFFFFF"/>
                </a:solidFill>
              </a14:hiddenFill>
            </a:ext>
          </a:extLst>
        </p:spPr>
      </p:pic>
      <p:cxnSp>
        <p:nvCxnSpPr>
          <p:cNvPr id="112" name="Straight Connector 111"/>
          <p:cNvCxnSpPr/>
          <p:nvPr/>
        </p:nvCxnSpPr>
        <p:spPr bwMode="auto">
          <a:xfrm flipV="1">
            <a:off x="4389502" y="5859709"/>
            <a:ext cx="4767" cy="144299"/>
          </a:xfrm>
          <a:prstGeom prst="line">
            <a:avLst/>
          </a:prstGeom>
          <a:ln w="25400">
            <a:prstDash val="sysDot"/>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13" name="Straight Connector 112"/>
          <p:cNvCxnSpPr/>
          <p:nvPr/>
        </p:nvCxnSpPr>
        <p:spPr bwMode="auto">
          <a:xfrm>
            <a:off x="3605798" y="4494218"/>
            <a:ext cx="479336" cy="141991"/>
          </a:xfrm>
          <a:prstGeom prst="line">
            <a:avLst/>
          </a:prstGeom>
          <a:ln w="25400">
            <a:prstDash val="sysDot"/>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15" name="Straight Connector 114"/>
          <p:cNvCxnSpPr/>
          <p:nvPr/>
        </p:nvCxnSpPr>
        <p:spPr bwMode="auto">
          <a:xfrm flipV="1">
            <a:off x="5149531" y="4292722"/>
            <a:ext cx="626159" cy="240037"/>
          </a:xfrm>
          <a:prstGeom prst="line">
            <a:avLst/>
          </a:prstGeom>
          <a:ln w="25400">
            <a:prstDash val="sysDot"/>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16" name="Straight Connector 115"/>
          <p:cNvCxnSpPr>
            <a:endCxn id="63" idx="2"/>
          </p:cNvCxnSpPr>
          <p:nvPr/>
        </p:nvCxnSpPr>
        <p:spPr bwMode="auto">
          <a:xfrm>
            <a:off x="5166742" y="5205818"/>
            <a:ext cx="725541" cy="78603"/>
          </a:xfrm>
          <a:prstGeom prst="line">
            <a:avLst/>
          </a:prstGeom>
          <a:ln w="25400">
            <a:prstDash val="sysDot"/>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21" name="Straight Connector 120"/>
          <p:cNvCxnSpPr/>
          <p:nvPr/>
        </p:nvCxnSpPr>
        <p:spPr bwMode="auto">
          <a:xfrm flipV="1">
            <a:off x="2912719" y="5278748"/>
            <a:ext cx="1185876" cy="922018"/>
          </a:xfrm>
          <a:prstGeom prst="line">
            <a:avLst/>
          </a:prstGeom>
          <a:ln w="25400">
            <a:prstDash val="sysDot"/>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9" name="Straight Connector 58"/>
          <p:cNvCxnSpPr/>
          <p:nvPr/>
        </p:nvCxnSpPr>
        <p:spPr bwMode="auto">
          <a:xfrm flipV="1">
            <a:off x="7410" y="3215889"/>
            <a:ext cx="9113481" cy="16057"/>
          </a:xfrm>
          <a:prstGeom prst="line">
            <a:avLst/>
          </a:prstGeom>
          <a:ln w="47625">
            <a:prstDash val="solid"/>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146440" name="Picture 8" descr="http://hackshackers.com/wp-content/uploads/2013/04/HHNYC-iconathon-drone-icon-450.png"/>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4700645" y="3303436"/>
            <a:ext cx="593877" cy="580680"/>
          </a:xfrm>
          <a:prstGeom prst="rect">
            <a:avLst/>
          </a:prstGeom>
          <a:noFill/>
          <a:extLst>
            <a:ext uri="{909E8E84-426E-40DD-AFC4-6F175D3DCCD1}">
              <a14:hiddenFill xmlns:a14="http://schemas.microsoft.com/office/drawing/2010/main">
                <a:solidFill>
                  <a:srgbClr val="FFFFFF"/>
                </a:solidFill>
              </a14:hiddenFill>
            </a:ext>
          </a:extLst>
        </p:spPr>
      </p:pic>
      <p:pic>
        <p:nvPicPr>
          <p:cNvPr id="146442" name="Picture 10" descr="https://cdn1.iconfinder.com/data/icons/dot/256/air_plane_airport.png"/>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3353305" y="6216402"/>
            <a:ext cx="707691" cy="707691"/>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
          <p:cNvPicPr>
            <a:picLocks noChangeAspect="1"/>
          </p:cNvPicPr>
          <p:nvPr/>
        </p:nvPicPr>
        <p:blipFill rotWithShape="1">
          <a:blip r:embed="rId2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4239863" y="4006248"/>
            <a:ext cx="726431" cy="1896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3" name="Straight Connector 82"/>
          <p:cNvCxnSpPr/>
          <p:nvPr/>
        </p:nvCxnSpPr>
        <p:spPr bwMode="auto">
          <a:xfrm>
            <a:off x="5085230" y="5432650"/>
            <a:ext cx="1327382" cy="803711"/>
          </a:xfrm>
          <a:prstGeom prst="line">
            <a:avLst/>
          </a:prstGeom>
          <a:ln w="25400">
            <a:prstDash val="sysDot"/>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24" name="Picture 23"/>
          <p:cNvPicPr>
            <a:picLocks noChangeAspect="1"/>
          </p:cNvPicPr>
          <p:nvPr/>
        </p:nvPicPr>
        <p:blipFill>
          <a:blip r:embed="rId23" cstate="email">
            <a:clrChange>
              <a:clrFrom>
                <a:srgbClr val="FFFEFD"/>
              </a:clrFrom>
              <a:clrTo>
                <a:srgbClr val="FFFEFD">
                  <a:alpha val="0"/>
                </a:srgbClr>
              </a:clrTo>
            </a:clrChange>
            <a:extLst>
              <a:ext uri="{28A0092B-C50C-407E-A947-70E740481C1C}">
                <a14:useLocalDpi xmlns:a14="http://schemas.microsoft.com/office/drawing/2010/main"/>
              </a:ext>
            </a:extLst>
          </a:blip>
          <a:stretch>
            <a:fillRect/>
          </a:stretch>
        </p:blipFill>
        <p:spPr>
          <a:xfrm>
            <a:off x="6821483" y="4797133"/>
            <a:ext cx="877996" cy="726090"/>
          </a:xfrm>
          <a:prstGeom prst="rect">
            <a:avLst/>
          </a:prstGeom>
        </p:spPr>
      </p:pic>
      <p:pic>
        <p:nvPicPr>
          <p:cNvPr id="63" name="Picture 2" descr="http://foureyeddev.com/img/iconmonstr-tablet-icon.pn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rot="5400000">
            <a:off x="5892283" y="4917728"/>
            <a:ext cx="733386" cy="733386"/>
          </a:xfrm>
          <a:prstGeom prst="rect">
            <a:avLst/>
          </a:prstGeom>
          <a:noFill/>
          <a:extLst>
            <a:ext uri="{909E8E84-426E-40DD-AFC4-6F175D3DCCD1}">
              <a14:hiddenFill xmlns:a14="http://schemas.microsoft.com/office/drawing/2010/main">
                <a:solidFill>
                  <a:srgbClr val="FFFFFF"/>
                </a:solidFill>
              </a14:hiddenFill>
            </a:ext>
          </a:extLst>
        </p:spPr>
      </p:pic>
      <p:sp>
        <p:nvSpPr>
          <p:cNvPr id="114691" name="TextBox 114690"/>
          <p:cNvSpPr txBox="1"/>
          <p:nvPr/>
        </p:nvSpPr>
        <p:spPr>
          <a:xfrm>
            <a:off x="5971895" y="5058241"/>
            <a:ext cx="596638" cy="447815"/>
          </a:xfrm>
          <a:prstGeom prst="rect">
            <a:avLst/>
          </a:prstGeom>
          <a:noFill/>
        </p:spPr>
        <p:txBody>
          <a:bodyPr wrap="none" rtlCol="0">
            <a:spAutoFit/>
          </a:bodyPr>
          <a:lstStyle/>
          <a:p>
            <a:pPr fontAlgn="base">
              <a:spcBef>
                <a:spcPct val="20000"/>
              </a:spcBef>
              <a:spcAft>
                <a:spcPct val="0"/>
              </a:spcAft>
            </a:pPr>
            <a:r>
              <a:rPr lang="en-US" sz="1050" dirty="0" smtClean="0">
                <a:solidFill>
                  <a:srgbClr val="000000"/>
                </a:solidFill>
              </a:rPr>
              <a:t>Market</a:t>
            </a:r>
          </a:p>
          <a:p>
            <a:pPr fontAlgn="base">
              <a:spcBef>
                <a:spcPct val="20000"/>
              </a:spcBef>
              <a:spcAft>
                <a:spcPct val="0"/>
              </a:spcAft>
            </a:pPr>
            <a:r>
              <a:rPr lang="en-US" sz="1050" dirty="0" smtClean="0">
                <a:solidFill>
                  <a:srgbClr val="000000"/>
                </a:solidFill>
              </a:rPr>
              <a:t>places</a:t>
            </a:r>
            <a:endParaRPr lang="en-GB" sz="1050" dirty="0">
              <a:solidFill>
                <a:srgbClr val="000000"/>
              </a:solidFill>
            </a:endParaRPr>
          </a:p>
        </p:txBody>
      </p:sp>
      <p:cxnSp>
        <p:nvCxnSpPr>
          <p:cNvPr id="90" name="Straight Connector 89"/>
          <p:cNvCxnSpPr/>
          <p:nvPr/>
        </p:nvCxnSpPr>
        <p:spPr bwMode="auto">
          <a:xfrm flipH="1">
            <a:off x="2445568" y="4257808"/>
            <a:ext cx="229835" cy="385620"/>
          </a:xfrm>
          <a:prstGeom prst="line">
            <a:avLst/>
          </a:prstGeom>
          <a:ln w="25400">
            <a:prstDash val="sysDot"/>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3" name="Straight Connector 92"/>
          <p:cNvCxnSpPr/>
          <p:nvPr/>
        </p:nvCxnSpPr>
        <p:spPr bwMode="auto">
          <a:xfrm flipH="1">
            <a:off x="2597969" y="3939422"/>
            <a:ext cx="576131" cy="856406"/>
          </a:xfrm>
          <a:prstGeom prst="line">
            <a:avLst/>
          </a:prstGeom>
          <a:ln w="25400">
            <a:prstDash val="sysDot"/>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p:cNvCxnSpPr/>
          <p:nvPr/>
        </p:nvCxnSpPr>
        <p:spPr bwMode="auto">
          <a:xfrm>
            <a:off x="7206205" y="3854102"/>
            <a:ext cx="323529" cy="698722"/>
          </a:xfrm>
          <a:prstGeom prst="line">
            <a:avLst/>
          </a:prstGeom>
          <a:ln w="25400">
            <a:prstDash val="sysDot"/>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p:cNvCxnSpPr/>
          <p:nvPr/>
        </p:nvCxnSpPr>
        <p:spPr bwMode="auto">
          <a:xfrm flipH="1">
            <a:off x="7206205" y="6129758"/>
            <a:ext cx="255309" cy="356177"/>
          </a:xfrm>
          <a:prstGeom prst="line">
            <a:avLst/>
          </a:prstGeom>
          <a:ln w="25400">
            <a:prstDash val="sysDot"/>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p:cNvCxnSpPr/>
          <p:nvPr/>
        </p:nvCxnSpPr>
        <p:spPr bwMode="auto">
          <a:xfrm flipH="1">
            <a:off x="5913328" y="6317639"/>
            <a:ext cx="490350" cy="86659"/>
          </a:xfrm>
          <a:prstGeom prst="line">
            <a:avLst/>
          </a:prstGeom>
          <a:ln w="25400">
            <a:prstDash val="sysDot"/>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p:cNvCxnSpPr/>
          <p:nvPr/>
        </p:nvCxnSpPr>
        <p:spPr bwMode="auto">
          <a:xfrm flipH="1">
            <a:off x="2988809" y="6519882"/>
            <a:ext cx="490350" cy="86659"/>
          </a:xfrm>
          <a:prstGeom prst="line">
            <a:avLst/>
          </a:prstGeom>
          <a:ln w="25400">
            <a:prstDash val="sysDot"/>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5" name="Straight Connector 104"/>
          <p:cNvCxnSpPr/>
          <p:nvPr/>
        </p:nvCxnSpPr>
        <p:spPr bwMode="auto">
          <a:xfrm flipH="1" flipV="1">
            <a:off x="6590495" y="5451683"/>
            <a:ext cx="245175" cy="314744"/>
          </a:xfrm>
          <a:prstGeom prst="line">
            <a:avLst/>
          </a:prstGeom>
          <a:ln w="25400">
            <a:prstDash val="sysDot"/>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6" name="Straight Connector 105"/>
          <p:cNvCxnSpPr/>
          <p:nvPr/>
        </p:nvCxnSpPr>
        <p:spPr bwMode="auto">
          <a:xfrm flipH="1" flipV="1">
            <a:off x="5964759" y="3579696"/>
            <a:ext cx="245175" cy="314744"/>
          </a:xfrm>
          <a:prstGeom prst="line">
            <a:avLst/>
          </a:prstGeom>
          <a:ln w="25400">
            <a:prstDash val="sysDot"/>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7" name="Straight Connector 106"/>
          <p:cNvCxnSpPr/>
          <p:nvPr/>
        </p:nvCxnSpPr>
        <p:spPr bwMode="auto">
          <a:xfrm flipH="1" flipV="1">
            <a:off x="4683412" y="3728219"/>
            <a:ext cx="502490" cy="280714"/>
          </a:xfrm>
          <a:prstGeom prst="line">
            <a:avLst/>
          </a:prstGeom>
          <a:ln w="25400">
            <a:prstDash val="sysDot"/>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9" name="Straight Connector 108"/>
          <p:cNvCxnSpPr>
            <a:endCxn id="114690" idx="0"/>
          </p:cNvCxnSpPr>
          <p:nvPr/>
        </p:nvCxnSpPr>
        <p:spPr bwMode="auto">
          <a:xfrm flipH="1">
            <a:off x="1463438" y="5025806"/>
            <a:ext cx="441385" cy="331512"/>
          </a:xfrm>
          <a:prstGeom prst="line">
            <a:avLst/>
          </a:prstGeom>
          <a:ln w="25400">
            <a:prstDash val="sysDot"/>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11" name="Straight Connector 110"/>
          <p:cNvCxnSpPr/>
          <p:nvPr/>
        </p:nvCxnSpPr>
        <p:spPr bwMode="auto">
          <a:xfrm>
            <a:off x="2057224" y="5178206"/>
            <a:ext cx="266894" cy="532259"/>
          </a:xfrm>
          <a:prstGeom prst="line">
            <a:avLst/>
          </a:prstGeom>
          <a:ln w="25400">
            <a:prstDash val="sysDot"/>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17" name="Straight Connector 116"/>
          <p:cNvCxnSpPr/>
          <p:nvPr/>
        </p:nvCxnSpPr>
        <p:spPr bwMode="auto">
          <a:xfrm flipV="1">
            <a:off x="5183835" y="4220107"/>
            <a:ext cx="978803" cy="1773555"/>
          </a:xfrm>
          <a:prstGeom prst="line">
            <a:avLst/>
          </a:prstGeom>
          <a:ln w="25400">
            <a:prstDash val="sysDot"/>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18" name="Straight Connector 117"/>
          <p:cNvCxnSpPr>
            <a:stCxn id="114691" idx="0"/>
          </p:cNvCxnSpPr>
          <p:nvPr/>
        </p:nvCxnSpPr>
        <p:spPr bwMode="auto">
          <a:xfrm flipV="1">
            <a:off x="6270214" y="3865181"/>
            <a:ext cx="478952" cy="1193060"/>
          </a:xfrm>
          <a:prstGeom prst="line">
            <a:avLst/>
          </a:prstGeom>
          <a:ln w="25400">
            <a:prstDash val="sysDot"/>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69" name="Picture 68"/>
          <p:cNvPicPr>
            <a:picLocks noChangeAspect="1"/>
          </p:cNvPicPr>
          <p:nvPr/>
        </p:nvPicPr>
        <p:blipFill>
          <a:blip r:embed="rId24" cstate="email">
            <a:clrChange>
              <a:clrFrom>
                <a:srgbClr val="FFFEFD"/>
              </a:clrFrom>
              <a:clrTo>
                <a:srgbClr val="FFFEFD">
                  <a:alpha val="0"/>
                </a:srgbClr>
              </a:clrTo>
            </a:clrChange>
            <a:extLst>
              <a:ext uri="{28A0092B-C50C-407E-A947-70E740481C1C}">
                <a14:useLocalDpi xmlns:a14="http://schemas.microsoft.com/office/drawing/2010/main"/>
              </a:ext>
            </a:extLst>
          </a:blip>
          <a:stretch>
            <a:fillRect/>
          </a:stretch>
        </p:blipFill>
        <p:spPr>
          <a:xfrm>
            <a:off x="177504" y="1604855"/>
            <a:ext cx="8966496" cy="569976"/>
          </a:xfrm>
          <a:prstGeom prst="rect">
            <a:avLst/>
          </a:prstGeom>
        </p:spPr>
      </p:pic>
      <p:cxnSp>
        <p:nvCxnSpPr>
          <p:cNvPr id="71" name="Straight Arrow Connector 70"/>
          <p:cNvCxnSpPr/>
          <p:nvPr/>
        </p:nvCxnSpPr>
        <p:spPr bwMode="auto">
          <a:xfrm>
            <a:off x="416209" y="2323485"/>
            <a:ext cx="8441958" cy="19504"/>
          </a:xfrm>
          <a:prstGeom prst="straightConnector1">
            <a:avLst/>
          </a:prstGeom>
          <a:noFill/>
          <a:ln w="9525" cap="flat" cmpd="sng" algn="ctr">
            <a:solidFill>
              <a:schemeClr val="tx2"/>
            </a:solidFill>
            <a:prstDash val="solid"/>
            <a:round/>
            <a:headEnd type="none" w="med" len="med"/>
            <a:tailEnd type="arrow"/>
          </a:ln>
          <a:effectLst/>
        </p:spPr>
      </p:cxnSp>
      <p:sp>
        <p:nvSpPr>
          <p:cNvPr id="73" name="TextBox 72"/>
          <p:cNvSpPr txBox="1"/>
          <p:nvPr/>
        </p:nvSpPr>
        <p:spPr>
          <a:xfrm>
            <a:off x="2295851" y="2342989"/>
            <a:ext cx="1192955" cy="307777"/>
          </a:xfrm>
          <a:prstGeom prst="rect">
            <a:avLst/>
          </a:prstGeom>
          <a:noFill/>
        </p:spPr>
        <p:txBody>
          <a:bodyPr wrap="none" rtlCol="0">
            <a:spAutoFit/>
          </a:bodyPr>
          <a:lstStyle/>
          <a:p>
            <a:r>
              <a:rPr lang="fr-BE" sz="1400" dirty="0" smtClean="0">
                <a:solidFill>
                  <a:srgbClr val="002C6C"/>
                </a:solidFill>
              </a:rPr>
              <a:t>PRODUCTS</a:t>
            </a:r>
            <a:endParaRPr lang="en-GB" sz="1400" dirty="0">
              <a:solidFill>
                <a:srgbClr val="002C6C"/>
              </a:solidFill>
            </a:endParaRPr>
          </a:p>
        </p:txBody>
      </p:sp>
      <p:cxnSp>
        <p:nvCxnSpPr>
          <p:cNvPr id="75" name="Straight Arrow Connector 74"/>
          <p:cNvCxnSpPr/>
          <p:nvPr/>
        </p:nvCxnSpPr>
        <p:spPr bwMode="auto">
          <a:xfrm>
            <a:off x="416209" y="2616205"/>
            <a:ext cx="7813391" cy="34561"/>
          </a:xfrm>
          <a:prstGeom prst="straightConnector1">
            <a:avLst/>
          </a:prstGeom>
          <a:noFill/>
          <a:ln w="9525" cap="flat" cmpd="sng" algn="ctr">
            <a:solidFill>
              <a:schemeClr val="accent2"/>
            </a:solidFill>
            <a:prstDash val="solid"/>
            <a:round/>
            <a:headEnd type="none" w="med" len="med"/>
            <a:tailEnd type="arrow"/>
          </a:ln>
          <a:effectLst/>
        </p:spPr>
      </p:cxnSp>
      <p:sp>
        <p:nvSpPr>
          <p:cNvPr id="76" name="TextBox 75"/>
          <p:cNvSpPr txBox="1"/>
          <p:nvPr/>
        </p:nvSpPr>
        <p:spPr>
          <a:xfrm>
            <a:off x="2295851" y="2654348"/>
            <a:ext cx="1426481" cy="307777"/>
          </a:xfrm>
          <a:prstGeom prst="rect">
            <a:avLst/>
          </a:prstGeom>
          <a:noFill/>
        </p:spPr>
        <p:txBody>
          <a:bodyPr wrap="none" rtlCol="0">
            <a:spAutoFit/>
          </a:bodyPr>
          <a:lstStyle/>
          <a:p>
            <a:r>
              <a:rPr lang="fr-BE" sz="1400" dirty="0" smtClean="0">
                <a:solidFill>
                  <a:srgbClr val="F26334"/>
                </a:solidFill>
              </a:rPr>
              <a:t>INFORMATION</a:t>
            </a:r>
            <a:endParaRPr lang="en-GB" sz="1400" dirty="0">
              <a:solidFill>
                <a:srgbClr val="F26334"/>
              </a:solidFill>
            </a:endParaRPr>
          </a:p>
        </p:txBody>
      </p:sp>
    </p:spTree>
    <p:extLst>
      <p:ext uri="{BB962C8B-B14F-4D97-AF65-F5344CB8AC3E}">
        <p14:creationId xmlns:p14="http://schemas.microsoft.com/office/powerpoint/2010/main" val="3417090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46436"/>
                                        </p:tgtEl>
                                        <p:attrNameLst>
                                          <p:attrName>style.visibility</p:attrName>
                                        </p:attrNameLst>
                                      </p:cBhvr>
                                      <p:to>
                                        <p:strVal val="visible"/>
                                      </p:to>
                                    </p:set>
                                    <p:animEffect transition="in" filter="fade">
                                      <p:cBhvr>
                                        <p:cTn id="10" dur="500"/>
                                        <p:tgtEl>
                                          <p:spTgt spid="146436"/>
                                        </p:tgtEl>
                                      </p:cBhvr>
                                    </p:animEffect>
                                  </p:childTnLst>
                                </p:cTn>
                              </p:par>
                              <p:par>
                                <p:cTn id="11" presetID="10" presetClass="entr" presetSubtype="0" fill="hold" nodeType="withEffect">
                                  <p:stCondLst>
                                    <p:cond delay="0"/>
                                  </p:stCondLst>
                                  <p:childTnLst>
                                    <p:set>
                                      <p:cBhvr>
                                        <p:cTn id="12" dur="1" fill="hold">
                                          <p:stCondLst>
                                            <p:cond delay="0"/>
                                          </p:stCondLst>
                                        </p:cTn>
                                        <p:tgtEl>
                                          <p:spTgt spid="146434"/>
                                        </p:tgtEl>
                                        <p:attrNameLst>
                                          <p:attrName>style.visibility</p:attrName>
                                        </p:attrNameLst>
                                      </p:cBhvr>
                                      <p:to>
                                        <p:strVal val="visible"/>
                                      </p:to>
                                    </p:set>
                                    <p:animEffect transition="in" filter="fade">
                                      <p:cBhvr>
                                        <p:cTn id="13" dur="500"/>
                                        <p:tgtEl>
                                          <p:spTgt spid="146434"/>
                                        </p:tgtEl>
                                      </p:cBhvr>
                                    </p:animEffect>
                                  </p:childTnLst>
                                </p:cTn>
                              </p:par>
                              <p:par>
                                <p:cTn id="14" presetID="10" presetClass="entr" presetSubtype="0" fill="hold" nodeType="withEffect">
                                  <p:stCondLst>
                                    <p:cond delay="0"/>
                                  </p:stCondLst>
                                  <p:childTnLst>
                                    <p:set>
                                      <p:cBhvr>
                                        <p:cTn id="15" dur="1" fill="hold">
                                          <p:stCondLst>
                                            <p:cond delay="0"/>
                                          </p:stCondLst>
                                        </p:cTn>
                                        <p:tgtEl>
                                          <p:spTgt spid="87"/>
                                        </p:tgtEl>
                                        <p:attrNameLst>
                                          <p:attrName>style.visibility</p:attrName>
                                        </p:attrNameLst>
                                      </p:cBhvr>
                                      <p:to>
                                        <p:strVal val="visible"/>
                                      </p:to>
                                    </p:set>
                                    <p:animEffect transition="in" filter="fade">
                                      <p:cBhvr>
                                        <p:cTn id="16" dur="500"/>
                                        <p:tgtEl>
                                          <p:spTgt spid="87"/>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10"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par>
                                <p:cTn id="32" presetID="10" presetClass="entr" presetSubtype="0"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par>
                                <p:cTn id="35" presetID="10"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par>
                                <p:cTn id="38" presetID="10" presetClass="entr" presetSubtype="0" fill="hold"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500"/>
                                        <p:tgtEl>
                                          <p:spTgt spid="35"/>
                                        </p:tgtEl>
                                      </p:cBhvr>
                                    </p:animEffect>
                                  </p:childTnLst>
                                </p:cTn>
                              </p:par>
                              <p:par>
                                <p:cTn id="41" presetID="10" presetClass="entr" presetSubtype="0" fill="hold" nodeType="with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500"/>
                                        <p:tgtEl>
                                          <p:spTgt spid="36"/>
                                        </p:tgtEl>
                                      </p:cBhvr>
                                    </p:animEffect>
                                  </p:childTnLst>
                                </p:cTn>
                              </p:par>
                              <p:par>
                                <p:cTn id="44" presetID="10" presetClass="entr" presetSubtype="0" fill="hold" nodeType="with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fade">
                                      <p:cBhvr>
                                        <p:cTn id="46" dur="500"/>
                                        <p:tgtEl>
                                          <p:spTgt spid="38"/>
                                        </p:tgtEl>
                                      </p:cBhvr>
                                    </p:animEffect>
                                  </p:childTnLst>
                                </p:cTn>
                              </p:par>
                              <p:par>
                                <p:cTn id="47" presetID="10" presetClass="entr" presetSubtype="0" fill="hold"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500"/>
                                        <p:tgtEl>
                                          <p:spTgt spid="40"/>
                                        </p:tgtEl>
                                      </p:cBhvr>
                                    </p:animEffect>
                                  </p:childTnLst>
                                </p:cTn>
                              </p:par>
                              <p:par>
                                <p:cTn id="50" presetID="10" presetClass="entr" presetSubtype="0" fill="hold" nodeType="with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fade">
                                      <p:cBhvr>
                                        <p:cTn id="52" dur="500"/>
                                        <p:tgtEl>
                                          <p:spTgt spid="42"/>
                                        </p:tgtEl>
                                      </p:cBhvr>
                                    </p:animEffect>
                                  </p:childTnLst>
                                </p:cTn>
                              </p:par>
                              <p:par>
                                <p:cTn id="53" presetID="10" presetClass="entr" presetSubtype="0" fill="hold" nodeType="withEffect">
                                  <p:stCondLst>
                                    <p:cond delay="0"/>
                                  </p:stCondLst>
                                  <p:childTnLst>
                                    <p:set>
                                      <p:cBhvr>
                                        <p:cTn id="54" dur="1" fill="hold">
                                          <p:stCondLst>
                                            <p:cond delay="0"/>
                                          </p:stCondLst>
                                        </p:cTn>
                                        <p:tgtEl>
                                          <p:spTgt spid="45"/>
                                        </p:tgtEl>
                                        <p:attrNameLst>
                                          <p:attrName>style.visibility</p:attrName>
                                        </p:attrNameLst>
                                      </p:cBhvr>
                                      <p:to>
                                        <p:strVal val="visible"/>
                                      </p:to>
                                    </p:set>
                                    <p:animEffect transition="in" filter="fade">
                                      <p:cBhvr>
                                        <p:cTn id="55" dur="500"/>
                                        <p:tgtEl>
                                          <p:spTgt spid="45"/>
                                        </p:tgtEl>
                                      </p:cBhvr>
                                    </p:animEffect>
                                  </p:childTnLst>
                                </p:cTn>
                              </p:par>
                              <p:par>
                                <p:cTn id="56" presetID="10" presetClass="entr" presetSubtype="0" fill="hold" nodeType="withEffect">
                                  <p:stCondLst>
                                    <p:cond delay="0"/>
                                  </p:stCondLst>
                                  <p:childTnLst>
                                    <p:set>
                                      <p:cBhvr>
                                        <p:cTn id="57" dur="1" fill="hold">
                                          <p:stCondLst>
                                            <p:cond delay="0"/>
                                          </p:stCondLst>
                                        </p:cTn>
                                        <p:tgtEl>
                                          <p:spTgt spid="114690"/>
                                        </p:tgtEl>
                                        <p:attrNameLst>
                                          <p:attrName>style.visibility</p:attrName>
                                        </p:attrNameLst>
                                      </p:cBhvr>
                                      <p:to>
                                        <p:strVal val="visible"/>
                                      </p:to>
                                    </p:set>
                                    <p:animEffect transition="in" filter="fade">
                                      <p:cBhvr>
                                        <p:cTn id="58" dur="500"/>
                                        <p:tgtEl>
                                          <p:spTgt spid="114690"/>
                                        </p:tgtEl>
                                      </p:cBhvr>
                                    </p:animEffect>
                                  </p:childTnLst>
                                </p:cTn>
                              </p:par>
                              <p:par>
                                <p:cTn id="59" presetID="10" presetClass="entr" presetSubtype="0" fill="hold" nodeType="withEffect">
                                  <p:stCondLst>
                                    <p:cond delay="0"/>
                                  </p:stCondLst>
                                  <p:childTnLst>
                                    <p:set>
                                      <p:cBhvr>
                                        <p:cTn id="60" dur="1" fill="hold">
                                          <p:stCondLst>
                                            <p:cond delay="0"/>
                                          </p:stCondLst>
                                        </p:cTn>
                                        <p:tgtEl>
                                          <p:spTgt spid="114694"/>
                                        </p:tgtEl>
                                        <p:attrNameLst>
                                          <p:attrName>style.visibility</p:attrName>
                                        </p:attrNameLst>
                                      </p:cBhvr>
                                      <p:to>
                                        <p:strVal val="visible"/>
                                      </p:to>
                                    </p:set>
                                    <p:animEffect transition="in" filter="fade">
                                      <p:cBhvr>
                                        <p:cTn id="61" dur="500"/>
                                        <p:tgtEl>
                                          <p:spTgt spid="114694"/>
                                        </p:tgtEl>
                                      </p:cBhvr>
                                    </p:animEffect>
                                  </p:childTnLst>
                                </p:cTn>
                              </p:par>
                              <p:par>
                                <p:cTn id="62" presetID="10" presetClass="entr" presetSubtype="0" fill="hold" nodeType="withEffect">
                                  <p:stCondLst>
                                    <p:cond delay="0"/>
                                  </p:stCondLst>
                                  <p:childTnLst>
                                    <p:set>
                                      <p:cBhvr>
                                        <p:cTn id="63" dur="1" fill="hold">
                                          <p:stCondLst>
                                            <p:cond delay="0"/>
                                          </p:stCondLst>
                                        </p:cTn>
                                        <p:tgtEl>
                                          <p:spTgt spid="114696"/>
                                        </p:tgtEl>
                                        <p:attrNameLst>
                                          <p:attrName>style.visibility</p:attrName>
                                        </p:attrNameLst>
                                      </p:cBhvr>
                                      <p:to>
                                        <p:strVal val="visible"/>
                                      </p:to>
                                    </p:set>
                                    <p:animEffect transition="in" filter="fade">
                                      <p:cBhvr>
                                        <p:cTn id="64" dur="500"/>
                                        <p:tgtEl>
                                          <p:spTgt spid="114696"/>
                                        </p:tgtEl>
                                      </p:cBhvr>
                                    </p:animEffect>
                                  </p:childTnLst>
                                </p:cTn>
                              </p:par>
                              <p:par>
                                <p:cTn id="65" presetID="10" presetClass="entr" presetSubtype="0" fill="hold" nodeType="withEffect">
                                  <p:stCondLst>
                                    <p:cond delay="0"/>
                                  </p:stCondLst>
                                  <p:childTnLst>
                                    <p:set>
                                      <p:cBhvr>
                                        <p:cTn id="66" dur="1" fill="hold">
                                          <p:stCondLst>
                                            <p:cond delay="0"/>
                                          </p:stCondLst>
                                        </p:cTn>
                                        <p:tgtEl>
                                          <p:spTgt spid="66"/>
                                        </p:tgtEl>
                                        <p:attrNameLst>
                                          <p:attrName>style.visibility</p:attrName>
                                        </p:attrNameLst>
                                      </p:cBhvr>
                                      <p:to>
                                        <p:strVal val="visible"/>
                                      </p:to>
                                    </p:set>
                                    <p:animEffect transition="in" filter="fade">
                                      <p:cBhvr>
                                        <p:cTn id="67" dur="500"/>
                                        <p:tgtEl>
                                          <p:spTgt spid="66"/>
                                        </p:tgtEl>
                                      </p:cBhvr>
                                    </p:animEffect>
                                  </p:childTnLst>
                                </p:cTn>
                              </p:par>
                              <p:par>
                                <p:cTn id="68" presetID="10" presetClass="entr" presetSubtype="0" fill="hold" nodeType="withEffect">
                                  <p:stCondLst>
                                    <p:cond delay="0"/>
                                  </p:stCondLst>
                                  <p:childTnLst>
                                    <p:set>
                                      <p:cBhvr>
                                        <p:cTn id="69" dur="1" fill="hold">
                                          <p:stCondLst>
                                            <p:cond delay="0"/>
                                          </p:stCondLst>
                                        </p:cTn>
                                        <p:tgtEl>
                                          <p:spTgt spid="68"/>
                                        </p:tgtEl>
                                        <p:attrNameLst>
                                          <p:attrName>style.visibility</p:attrName>
                                        </p:attrNameLst>
                                      </p:cBhvr>
                                      <p:to>
                                        <p:strVal val="visible"/>
                                      </p:to>
                                    </p:set>
                                    <p:animEffect transition="in" filter="fade">
                                      <p:cBhvr>
                                        <p:cTn id="70" dur="500"/>
                                        <p:tgtEl>
                                          <p:spTgt spid="68"/>
                                        </p:tgtEl>
                                      </p:cBhvr>
                                    </p:animEffect>
                                  </p:childTnLst>
                                </p:cTn>
                              </p:par>
                              <p:par>
                                <p:cTn id="71" presetID="10" presetClass="entr" presetSubtype="0" fill="hold" nodeType="withEffect">
                                  <p:stCondLst>
                                    <p:cond delay="0"/>
                                  </p:stCondLst>
                                  <p:childTnLst>
                                    <p:set>
                                      <p:cBhvr>
                                        <p:cTn id="72" dur="1" fill="hold">
                                          <p:stCondLst>
                                            <p:cond delay="0"/>
                                          </p:stCondLst>
                                        </p:cTn>
                                        <p:tgtEl>
                                          <p:spTgt spid="70"/>
                                        </p:tgtEl>
                                        <p:attrNameLst>
                                          <p:attrName>style.visibility</p:attrName>
                                        </p:attrNameLst>
                                      </p:cBhvr>
                                      <p:to>
                                        <p:strVal val="visible"/>
                                      </p:to>
                                    </p:set>
                                    <p:animEffect transition="in" filter="fade">
                                      <p:cBhvr>
                                        <p:cTn id="73" dur="500"/>
                                        <p:tgtEl>
                                          <p:spTgt spid="70"/>
                                        </p:tgtEl>
                                      </p:cBhvr>
                                    </p:animEffect>
                                  </p:childTnLst>
                                </p:cTn>
                              </p:par>
                              <p:par>
                                <p:cTn id="74" presetID="10" presetClass="entr" presetSubtype="0" fill="hold" nodeType="withEffect">
                                  <p:stCondLst>
                                    <p:cond delay="0"/>
                                  </p:stCondLst>
                                  <p:childTnLst>
                                    <p:set>
                                      <p:cBhvr>
                                        <p:cTn id="75" dur="1" fill="hold">
                                          <p:stCondLst>
                                            <p:cond delay="0"/>
                                          </p:stCondLst>
                                        </p:cTn>
                                        <p:tgtEl>
                                          <p:spTgt spid="72"/>
                                        </p:tgtEl>
                                        <p:attrNameLst>
                                          <p:attrName>style.visibility</p:attrName>
                                        </p:attrNameLst>
                                      </p:cBhvr>
                                      <p:to>
                                        <p:strVal val="visible"/>
                                      </p:to>
                                    </p:set>
                                    <p:animEffect transition="in" filter="fade">
                                      <p:cBhvr>
                                        <p:cTn id="76" dur="500"/>
                                        <p:tgtEl>
                                          <p:spTgt spid="72"/>
                                        </p:tgtEl>
                                      </p:cBhvr>
                                    </p:animEffect>
                                  </p:childTnLst>
                                </p:cTn>
                              </p:par>
                              <p:par>
                                <p:cTn id="77" presetID="10" presetClass="entr" presetSubtype="0" fill="hold" nodeType="withEffect">
                                  <p:stCondLst>
                                    <p:cond delay="0"/>
                                  </p:stCondLst>
                                  <p:childTnLst>
                                    <p:set>
                                      <p:cBhvr>
                                        <p:cTn id="78" dur="1" fill="hold">
                                          <p:stCondLst>
                                            <p:cond delay="0"/>
                                          </p:stCondLst>
                                        </p:cTn>
                                        <p:tgtEl>
                                          <p:spTgt spid="74"/>
                                        </p:tgtEl>
                                        <p:attrNameLst>
                                          <p:attrName>style.visibility</p:attrName>
                                        </p:attrNameLst>
                                      </p:cBhvr>
                                      <p:to>
                                        <p:strVal val="visible"/>
                                      </p:to>
                                    </p:set>
                                    <p:animEffect transition="in" filter="fade">
                                      <p:cBhvr>
                                        <p:cTn id="79" dur="500"/>
                                        <p:tgtEl>
                                          <p:spTgt spid="74"/>
                                        </p:tgtEl>
                                      </p:cBhvr>
                                    </p:animEffect>
                                  </p:childTnLst>
                                </p:cTn>
                              </p:par>
                              <p:par>
                                <p:cTn id="80" presetID="10" presetClass="entr" presetSubtype="0" fill="hold" nodeType="withEffect">
                                  <p:stCondLst>
                                    <p:cond delay="0"/>
                                  </p:stCondLst>
                                  <p:childTnLst>
                                    <p:set>
                                      <p:cBhvr>
                                        <p:cTn id="81" dur="1" fill="hold">
                                          <p:stCondLst>
                                            <p:cond delay="0"/>
                                          </p:stCondLst>
                                        </p:cTn>
                                        <p:tgtEl>
                                          <p:spTgt spid="9"/>
                                        </p:tgtEl>
                                        <p:attrNameLst>
                                          <p:attrName>style.visibility</p:attrName>
                                        </p:attrNameLst>
                                      </p:cBhvr>
                                      <p:to>
                                        <p:strVal val="visible"/>
                                      </p:to>
                                    </p:set>
                                    <p:animEffect transition="in" filter="fade">
                                      <p:cBhvr>
                                        <p:cTn id="82" dur="500"/>
                                        <p:tgtEl>
                                          <p:spTgt spid="9"/>
                                        </p:tgtEl>
                                      </p:cBhvr>
                                    </p:animEffect>
                                  </p:childTnLst>
                                </p:cTn>
                              </p:par>
                              <p:par>
                                <p:cTn id="83" presetID="10" presetClass="entr" presetSubtype="0" fill="hold" nodeType="withEffect">
                                  <p:stCondLst>
                                    <p:cond delay="0"/>
                                  </p:stCondLst>
                                  <p:childTnLst>
                                    <p:set>
                                      <p:cBhvr>
                                        <p:cTn id="84" dur="1" fill="hold">
                                          <p:stCondLst>
                                            <p:cond delay="0"/>
                                          </p:stCondLst>
                                        </p:cTn>
                                        <p:tgtEl>
                                          <p:spTgt spid="80"/>
                                        </p:tgtEl>
                                        <p:attrNameLst>
                                          <p:attrName>style.visibility</p:attrName>
                                        </p:attrNameLst>
                                      </p:cBhvr>
                                      <p:to>
                                        <p:strVal val="visible"/>
                                      </p:to>
                                    </p:set>
                                    <p:animEffect transition="in" filter="fade">
                                      <p:cBhvr>
                                        <p:cTn id="85" dur="500"/>
                                        <p:tgtEl>
                                          <p:spTgt spid="80"/>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81"/>
                                        </p:tgtEl>
                                        <p:attrNameLst>
                                          <p:attrName>style.visibility</p:attrName>
                                        </p:attrNameLst>
                                      </p:cBhvr>
                                      <p:to>
                                        <p:strVal val="visible"/>
                                      </p:to>
                                    </p:set>
                                    <p:animEffect transition="in" filter="fade">
                                      <p:cBhvr>
                                        <p:cTn id="88" dur="500"/>
                                        <p:tgtEl>
                                          <p:spTgt spid="81"/>
                                        </p:tgtEl>
                                      </p:cBhvr>
                                    </p:animEffect>
                                  </p:childTnLst>
                                </p:cTn>
                              </p:par>
                              <p:par>
                                <p:cTn id="89" presetID="10" presetClass="entr" presetSubtype="0" fill="hold" nodeType="withEffect">
                                  <p:stCondLst>
                                    <p:cond delay="0"/>
                                  </p:stCondLst>
                                  <p:childTnLst>
                                    <p:set>
                                      <p:cBhvr>
                                        <p:cTn id="90" dur="1" fill="hold">
                                          <p:stCondLst>
                                            <p:cond delay="0"/>
                                          </p:stCondLst>
                                        </p:cTn>
                                        <p:tgtEl>
                                          <p:spTgt spid="82"/>
                                        </p:tgtEl>
                                        <p:attrNameLst>
                                          <p:attrName>style.visibility</p:attrName>
                                        </p:attrNameLst>
                                      </p:cBhvr>
                                      <p:to>
                                        <p:strVal val="visible"/>
                                      </p:to>
                                    </p:set>
                                    <p:animEffect transition="in" filter="fade">
                                      <p:cBhvr>
                                        <p:cTn id="91" dur="500"/>
                                        <p:tgtEl>
                                          <p:spTgt spid="82"/>
                                        </p:tgtEl>
                                      </p:cBhvr>
                                    </p:animEffect>
                                  </p:childTnLst>
                                </p:cTn>
                              </p:par>
                              <p:par>
                                <p:cTn id="92" presetID="10" presetClass="entr" presetSubtype="0" fill="hold" nodeType="withEffect">
                                  <p:stCondLst>
                                    <p:cond delay="0"/>
                                  </p:stCondLst>
                                  <p:childTnLst>
                                    <p:set>
                                      <p:cBhvr>
                                        <p:cTn id="93" dur="1" fill="hold">
                                          <p:stCondLst>
                                            <p:cond delay="0"/>
                                          </p:stCondLst>
                                        </p:cTn>
                                        <p:tgtEl>
                                          <p:spTgt spid="84"/>
                                        </p:tgtEl>
                                        <p:attrNameLst>
                                          <p:attrName>style.visibility</p:attrName>
                                        </p:attrNameLst>
                                      </p:cBhvr>
                                      <p:to>
                                        <p:strVal val="visible"/>
                                      </p:to>
                                    </p:set>
                                    <p:animEffect transition="in" filter="fade">
                                      <p:cBhvr>
                                        <p:cTn id="94" dur="500"/>
                                        <p:tgtEl>
                                          <p:spTgt spid="84"/>
                                        </p:tgtEl>
                                      </p:cBhvr>
                                    </p:animEffect>
                                  </p:childTnLst>
                                </p:cTn>
                              </p:par>
                              <p:par>
                                <p:cTn id="95" presetID="10" presetClass="entr" presetSubtype="0" fill="hold" nodeType="withEffect">
                                  <p:stCondLst>
                                    <p:cond delay="0"/>
                                  </p:stCondLst>
                                  <p:childTnLst>
                                    <p:set>
                                      <p:cBhvr>
                                        <p:cTn id="96" dur="1" fill="hold">
                                          <p:stCondLst>
                                            <p:cond delay="0"/>
                                          </p:stCondLst>
                                        </p:cTn>
                                        <p:tgtEl>
                                          <p:spTgt spid="89"/>
                                        </p:tgtEl>
                                        <p:attrNameLst>
                                          <p:attrName>style.visibility</p:attrName>
                                        </p:attrNameLst>
                                      </p:cBhvr>
                                      <p:to>
                                        <p:strVal val="visible"/>
                                      </p:to>
                                    </p:set>
                                    <p:animEffect transition="in" filter="fade">
                                      <p:cBhvr>
                                        <p:cTn id="97" dur="500"/>
                                        <p:tgtEl>
                                          <p:spTgt spid="89"/>
                                        </p:tgtEl>
                                      </p:cBhvr>
                                    </p:animEffect>
                                  </p:childTnLst>
                                </p:cTn>
                              </p:par>
                              <p:par>
                                <p:cTn id="98" presetID="10" presetClass="entr" presetSubtype="0" fill="hold" nodeType="withEffect">
                                  <p:stCondLst>
                                    <p:cond delay="0"/>
                                  </p:stCondLst>
                                  <p:childTnLst>
                                    <p:set>
                                      <p:cBhvr>
                                        <p:cTn id="99" dur="1" fill="hold">
                                          <p:stCondLst>
                                            <p:cond delay="0"/>
                                          </p:stCondLst>
                                        </p:cTn>
                                        <p:tgtEl>
                                          <p:spTgt spid="114714"/>
                                        </p:tgtEl>
                                        <p:attrNameLst>
                                          <p:attrName>style.visibility</p:attrName>
                                        </p:attrNameLst>
                                      </p:cBhvr>
                                      <p:to>
                                        <p:strVal val="visible"/>
                                      </p:to>
                                    </p:set>
                                    <p:animEffect transition="in" filter="fade">
                                      <p:cBhvr>
                                        <p:cTn id="100" dur="500"/>
                                        <p:tgtEl>
                                          <p:spTgt spid="114714"/>
                                        </p:tgtEl>
                                      </p:cBhvr>
                                    </p:animEffect>
                                  </p:childTnLst>
                                </p:cTn>
                              </p:par>
                              <p:par>
                                <p:cTn id="101" presetID="10" presetClass="entr" presetSubtype="0" fill="hold" nodeType="withEffect">
                                  <p:stCondLst>
                                    <p:cond delay="0"/>
                                  </p:stCondLst>
                                  <p:childTnLst>
                                    <p:set>
                                      <p:cBhvr>
                                        <p:cTn id="102" dur="1" fill="hold">
                                          <p:stCondLst>
                                            <p:cond delay="0"/>
                                          </p:stCondLst>
                                        </p:cTn>
                                        <p:tgtEl>
                                          <p:spTgt spid="114715"/>
                                        </p:tgtEl>
                                        <p:attrNameLst>
                                          <p:attrName>style.visibility</p:attrName>
                                        </p:attrNameLst>
                                      </p:cBhvr>
                                      <p:to>
                                        <p:strVal val="visible"/>
                                      </p:to>
                                    </p:set>
                                    <p:animEffect transition="in" filter="fade">
                                      <p:cBhvr>
                                        <p:cTn id="103" dur="500"/>
                                        <p:tgtEl>
                                          <p:spTgt spid="114715"/>
                                        </p:tgtEl>
                                      </p:cBhvr>
                                    </p:animEffect>
                                  </p:childTnLst>
                                </p:cTn>
                              </p:par>
                              <p:par>
                                <p:cTn id="104" presetID="10" presetClass="entr" presetSubtype="0" fill="hold" nodeType="withEffect">
                                  <p:stCondLst>
                                    <p:cond delay="0"/>
                                  </p:stCondLst>
                                  <p:childTnLst>
                                    <p:set>
                                      <p:cBhvr>
                                        <p:cTn id="105" dur="1" fill="hold">
                                          <p:stCondLst>
                                            <p:cond delay="0"/>
                                          </p:stCondLst>
                                        </p:cTn>
                                        <p:tgtEl>
                                          <p:spTgt spid="114716"/>
                                        </p:tgtEl>
                                        <p:attrNameLst>
                                          <p:attrName>style.visibility</p:attrName>
                                        </p:attrNameLst>
                                      </p:cBhvr>
                                      <p:to>
                                        <p:strVal val="visible"/>
                                      </p:to>
                                    </p:set>
                                    <p:animEffect transition="in" filter="fade">
                                      <p:cBhvr>
                                        <p:cTn id="106" dur="500"/>
                                        <p:tgtEl>
                                          <p:spTgt spid="114716"/>
                                        </p:tgtEl>
                                      </p:cBhvr>
                                    </p:animEffect>
                                  </p:childTnLst>
                                </p:cTn>
                              </p:par>
                              <p:par>
                                <p:cTn id="107" presetID="10" presetClass="entr" presetSubtype="0" fill="hold" nodeType="withEffect">
                                  <p:stCondLst>
                                    <p:cond delay="0"/>
                                  </p:stCondLst>
                                  <p:childTnLst>
                                    <p:set>
                                      <p:cBhvr>
                                        <p:cTn id="108" dur="1" fill="hold">
                                          <p:stCondLst>
                                            <p:cond delay="0"/>
                                          </p:stCondLst>
                                        </p:cTn>
                                        <p:tgtEl>
                                          <p:spTgt spid="112"/>
                                        </p:tgtEl>
                                        <p:attrNameLst>
                                          <p:attrName>style.visibility</p:attrName>
                                        </p:attrNameLst>
                                      </p:cBhvr>
                                      <p:to>
                                        <p:strVal val="visible"/>
                                      </p:to>
                                    </p:set>
                                    <p:animEffect transition="in" filter="fade">
                                      <p:cBhvr>
                                        <p:cTn id="109" dur="500"/>
                                        <p:tgtEl>
                                          <p:spTgt spid="112"/>
                                        </p:tgtEl>
                                      </p:cBhvr>
                                    </p:animEffect>
                                  </p:childTnLst>
                                </p:cTn>
                              </p:par>
                              <p:par>
                                <p:cTn id="110" presetID="10" presetClass="entr" presetSubtype="0" fill="hold" nodeType="withEffect">
                                  <p:stCondLst>
                                    <p:cond delay="0"/>
                                  </p:stCondLst>
                                  <p:childTnLst>
                                    <p:set>
                                      <p:cBhvr>
                                        <p:cTn id="111" dur="1" fill="hold">
                                          <p:stCondLst>
                                            <p:cond delay="0"/>
                                          </p:stCondLst>
                                        </p:cTn>
                                        <p:tgtEl>
                                          <p:spTgt spid="113"/>
                                        </p:tgtEl>
                                        <p:attrNameLst>
                                          <p:attrName>style.visibility</p:attrName>
                                        </p:attrNameLst>
                                      </p:cBhvr>
                                      <p:to>
                                        <p:strVal val="visible"/>
                                      </p:to>
                                    </p:set>
                                    <p:animEffect transition="in" filter="fade">
                                      <p:cBhvr>
                                        <p:cTn id="112" dur="500"/>
                                        <p:tgtEl>
                                          <p:spTgt spid="113"/>
                                        </p:tgtEl>
                                      </p:cBhvr>
                                    </p:animEffect>
                                  </p:childTnLst>
                                </p:cTn>
                              </p:par>
                              <p:par>
                                <p:cTn id="113" presetID="10" presetClass="entr" presetSubtype="0" fill="hold" nodeType="withEffect">
                                  <p:stCondLst>
                                    <p:cond delay="0"/>
                                  </p:stCondLst>
                                  <p:childTnLst>
                                    <p:set>
                                      <p:cBhvr>
                                        <p:cTn id="114" dur="1" fill="hold">
                                          <p:stCondLst>
                                            <p:cond delay="0"/>
                                          </p:stCondLst>
                                        </p:cTn>
                                        <p:tgtEl>
                                          <p:spTgt spid="115"/>
                                        </p:tgtEl>
                                        <p:attrNameLst>
                                          <p:attrName>style.visibility</p:attrName>
                                        </p:attrNameLst>
                                      </p:cBhvr>
                                      <p:to>
                                        <p:strVal val="visible"/>
                                      </p:to>
                                    </p:set>
                                    <p:animEffect transition="in" filter="fade">
                                      <p:cBhvr>
                                        <p:cTn id="115" dur="500"/>
                                        <p:tgtEl>
                                          <p:spTgt spid="115"/>
                                        </p:tgtEl>
                                      </p:cBhvr>
                                    </p:animEffect>
                                  </p:childTnLst>
                                </p:cTn>
                              </p:par>
                              <p:par>
                                <p:cTn id="116" presetID="10" presetClass="entr" presetSubtype="0" fill="hold" nodeType="withEffect">
                                  <p:stCondLst>
                                    <p:cond delay="0"/>
                                  </p:stCondLst>
                                  <p:childTnLst>
                                    <p:set>
                                      <p:cBhvr>
                                        <p:cTn id="117" dur="1" fill="hold">
                                          <p:stCondLst>
                                            <p:cond delay="0"/>
                                          </p:stCondLst>
                                        </p:cTn>
                                        <p:tgtEl>
                                          <p:spTgt spid="116"/>
                                        </p:tgtEl>
                                        <p:attrNameLst>
                                          <p:attrName>style.visibility</p:attrName>
                                        </p:attrNameLst>
                                      </p:cBhvr>
                                      <p:to>
                                        <p:strVal val="visible"/>
                                      </p:to>
                                    </p:set>
                                    <p:animEffect transition="in" filter="fade">
                                      <p:cBhvr>
                                        <p:cTn id="118" dur="500"/>
                                        <p:tgtEl>
                                          <p:spTgt spid="116"/>
                                        </p:tgtEl>
                                      </p:cBhvr>
                                    </p:animEffect>
                                  </p:childTnLst>
                                </p:cTn>
                              </p:par>
                              <p:par>
                                <p:cTn id="119" presetID="10" presetClass="entr" presetSubtype="0" fill="hold" nodeType="withEffect">
                                  <p:stCondLst>
                                    <p:cond delay="0"/>
                                  </p:stCondLst>
                                  <p:childTnLst>
                                    <p:set>
                                      <p:cBhvr>
                                        <p:cTn id="120" dur="1" fill="hold">
                                          <p:stCondLst>
                                            <p:cond delay="0"/>
                                          </p:stCondLst>
                                        </p:cTn>
                                        <p:tgtEl>
                                          <p:spTgt spid="121"/>
                                        </p:tgtEl>
                                        <p:attrNameLst>
                                          <p:attrName>style.visibility</p:attrName>
                                        </p:attrNameLst>
                                      </p:cBhvr>
                                      <p:to>
                                        <p:strVal val="visible"/>
                                      </p:to>
                                    </p:set>
                                    <p:animEffect transition="in" filter="fade">
                                      <p:cBhvr>
                                        <p:cTn id="121" dur="500"/>
                                        <p:tgtEl>
                                          <p:spTgt spid="121"/>
                                        </p:tgtEl>
                                      </p:cBhvr>
                                    </p:animEffect>
                                  </p:childTnLst>
                                </p:cTn>
                              </p:par>
                              <p:par>
                                <p:cTn id="122" presetID="10" presetClass="entr" presetSubtype="0" fill="hold" nodeType="withEffect">
                                  <p:stCondLst>
                                    <p:cond delay="0"/>
                                  </p:stCondLst>
                                  <p:childTnLst>
                                    <p:set>
                                      <p:cBhvr>
                                        <p:cTn id="123" dur="1" fill="hold">
                                          <p:stCondLst>
                                            <p:cond delay="0"/>
                                          </p:stCondLst>
                                        </p:cTn>
                                        <p:tgtEl>
                                          <p:spTgt spid="146440"/>
                                        </p:tgtEl>
                                        <p:attrNameLst>
                                          <p:attrName>style.visibility</p:attrName>
                                        </p:attrNameLst>
                                      </p:cBhvr>
                                      <p:to>
                                        <p:strVal val="visible"/>
                                      </p:to>
                                    </p:set>
                                    <p:animEffect transition="in" filter="fade">
                                      <p:cBhvr>
                                        <p:cTn id="124" dur="500"/>
                                        <p:tgtEl>
                                          <p:spTgt spid="146440"/>
                                        </p:tgtEl>
                                      </p:cBhvr>
                                    </p:animEffect>
                                  </p:childTnLst>
                                </p:cTn>
                              </p:par>
                              <p:par>
                                <p:cTn id="125" presetID="10" presetClass="entr" presetSubtype="0" fill="hold" nodeType="withEffect">
                                  <p:stCondLst>
                                    <p:cond delay="0"/>
                                  </p:stCondLst>
                                  <p:childTnLst>
                                    <p:set>
                                      <p:cBhvr>
                                        <p:cTn id="126" dur="1" fill="hold">
                                          <p:stCondLst>
                                            <p:cond delay="0"/>
                                          </p:stCondLst>
                                        </p:cTn>
                                        <p:tgtEl>
                                          <p:spTgt spid="146442"/>
                                        </p:tgtEl>
                                        <p:attrNameLst>
                                          <p:attrName>style.visibility</p:attrName>
                                        </p:attrNameLst>
                                      </p:cBhvr>
                                      <p:to>
                                        <p:strVal val="visible"/>
                                      </p:to>
                                    </p:set>
                                    <p:animEffect transition="in" filter="fade">
                                      <p:cBhvr>
                                        <p:cTn id="127" dur="500"/>
                                        <p:tgtEl>
                                          <p:spTgt spid="146442"/>
                                        </p:tgtEl>
                                      </p:cBhvr>
                                    </p:animEffect>
                                  </p:childTnLst>
                                </p:cTn>
                              </p:par>
                              <p:par>
                                <p:cTn id="128" presetID="10" presetClass="entr" presetSubtype="0" fill="hold" nodeType="withEffect">
                                  <p:stCondLst>
                                    <p:cond delay="0"/>
                                  </p:stCondLst>
                                  <p:childTnLst>
                                    <p:set>
                                      <p:cBhvr>
                                        <p:cTn id="129" dur="1" fill="hold">
                                          <p:stCondLst>
                                            <p:cond delay="0"/>
                                          </p:stCondLst>
                                        </p:cTn>
                                        <p:tgtEl>
                                          <p:spTgt spid="62"/>
                                        </p:tgtEl>
                                        <p:attrNameLst>
                                          <p:attrName>style.visibility</p:attrName>
                                        </p:attrNameLst>
                                      </p:cBhvr>
                                      <p:to>
                                        <p:strVal val="visible"/>
                                      </p:to>
                                    </p:set>
                                    <p:animEffect transition="in" filter="fade">
                                      <p:cBhvr>
                                        <p:cTn id="130" dur="500"/>
                                        <p:tgtEl>
                                          <p:spTgt spid="62"/>
                                        </p:tgtEl>
                                      </p:cBhvr>
                                    </p:animEffect>
                                  </p:childTnLst>
                                </p:cTn>
                              </p:par>
                              <p:par>
                                <p:cTn id="131" presetID="10" presetClass="entr" presetSubtype="0" fill="hold" nodeType="withEffect">
                                  <p:stCondLst>
                                    <p:cond delay="0"/>
                                  </p:stCondLst>
                                  <p:childTnLst>
                                    <p:set>
                                      <p:cBhvr>
                                        <p:cTn id="132" dur="1" fill="hold">
                                          <p:stCondLst>
                                            <p:cond delay="0"/>
                                          </p:stCondLst>
                                        </p:cTn>
                                        <p:tgtEl>
                                          <p:spTgt spid="83"/>
                                        </p:tgtEl>
                                        <p:attrNameLst>
                                          <p:attrName>style.visibility</p:attrName>
                                        </p:attrNameLst>
                                      </p:cBhvr>
                                      <p:to>
                                        <p:strVal val="visible"/>
                                      </p:to>
                                    </p:set>
                                    <p:animEffect transition="in" filter="fade">
                                      <p:cBhvr>
                                        <p:cTn id="133" dur="500"/>
                                        <p:tgtEl>
                                          <p:spTgt spid="83"/>
                                        </p:tgtEl>
                                      </p:cBhvr>
                                    </p:animEffect>
                                  </p:childTnLst>
                                </p:cTn>
                              </p:par>
                              <p:par>
                                <p:cTn id="134" presetID="10" presetClass="entr" presetSubtype="0" fill="hold" nodeType="withEffect">
                                  <p:stCondLst>
                                    <p:cond delay="0"/>
                                  </p:stCondLst>
                                  <p:childTnLst>
                                    <p:set>
                                      <p:cBhvr>
                                        <p:cTn id="135" dur="1" fill="hold">
                                          <p:stCondLst>
                                            <p:cond delay="0"/>
                                          </p:stCondLst>
                                        </p:cTn>
                                        <p:tgtEl>
                                          <p:spTgt spid="24"/>
                                        </p:tgtEl>
                                        <p:attrNameLst>
                                          <p:attrName>style.visibility</p:attrName>
                                        </p:attrNameLst>
                                      </p:cBhvr>
                                      <p:to>
                                        <p:strVal val="visible"/>
                                      </p:to>
                                    </p:set>
                                    <p:animEffect transition="in" filter="fade">
                                      <p:cBhvr>
                                        <p:cTn id="136" dur="500"/>
                                        <p:tgtEl>
                                          <p:spTgt spid="24"/>
                                        </p:tgtEl>
                                      </p:cBhvr>
                                    </p:animEffect>
                                  </p:childTnLst>
                                </p:cTn>
                              </p:par>
                              <p:par>
                                <p:cTn id="137" presetID="10" presetClass="entr" presetSubtype="0" fill="hold" nodeType="withEffect">
                                  <p:stCondLst>
                                    <p:cond delay="0"/>
                                  </p:stCondLst>
                                  <p:childTnLst>
                                    <p:set>
                                      <p:cBhvr>
                                        <p:cTn id="138" dur="1" fill="hold">
                                          <p:stCondLst>
                                            <p:cond delay="0"/>
                                          </p:stCondLst>
                                        </p:cTn>
                                        <p:tgtEl>
                                          <p:spTgt spid="63"/>
                                        </p:tgtEl>
                                        <p:attrNameLst>
                                          <p:attrName>style.visibility</p:attrName>
                                        </p:attrNameLst>
                                      </p:cBhvr>
                                      <p:to>
                                        <p:strVal val="visible"/>
                                      </p:to>
                                    </p:set>
                                    <p:animEffect transition="in" filter="fade">
                                      <p:cBhvr>
                                        <p:cTn id="139" dur="500"/>
                                        <p:tgtEl>
                                          <p:spTgt spid="63"/>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114691"/>
                                        </p:tgtEl>
                                        <p:attrNameLst>
                                          <p:attrName>style.visibility</p:attrName>
                                        </p:attrNameLst>
                                      </p:cBhvr>
                                      <p:to>
                                        <p:strVal val="visible"/>
                                      </p:to>
                                    </p:set>
                                    <p:animEffect transition="in" filter="fade">
                                      <p:cBhvr>
                                        <p:cTn id="142" dur="500"/>
                                        <p:tgtEl>
                                          <p:spTgt spid="114691"/>
                                        </p:tgtEl>
                                      </p:cBhvr>
                                    </p:animEffect>
                                  </p:childTnLst>
                                </p:cTn>
                              </p:par>
                              <p:par>
                                <p:cTn id="143" presetID="10" presetClass="entr" presetSubtype="0" fill="hold" nodeType="withEffect">
                                  <p:stCondLst>
                                    <p:cond delay="0"/>
                                  </p:stCondLst>
                                  <p:childTnLst>
                                    <p:set>
                                      <p:cBhvr>
                                        <p:cTn id="144" dur="1" fill="hold">
                                          <p:stCondLst>
                                            <p:cond delay="0"/>
                                          </p:stCondLst>
                                        </p:cTn>
                                        <p:tgtEl>
                                          <p:spTgt spid="90"/>
                                        </p:tgtEl>
                                        <p:attrNameLst>
                                          <p:attrName>style.visibility</p:attrName>
                                        </p:attrNameLst>
                                      </p:cBhvr>
                                      <p:to>
                                        <p:strVal val="visible"/>
                                      </p:to>
                                    </p:set>
                                    <p:animEffect transition="in" filter="fade">
                                      <p:cBhvr>
                                        <p:cTn id="145" dur="500"/>
                                        <p:tgtEl>
                                          <p:spTgt spid="90"/>
                                        </p:tgtEl>
                                      </p:cBhvr>
                                    </p:animEffect>
                                  </p:childTnLst>
                                </p:cTn>
                              </p:par>
                              <p:par>
                                <p:cTn id="146" presetID="10" presetClass="entr" presetSubtype="0" fill="hold" nodeType="withEffect">
                                  <p:stCondLst>
                                    <p:cond delay="0"/>
                                  </p:stCondLst>
                                  <p:childTnLst>
                                    <p:set>
                                      <p:cBhvr>
                                        <p:cTn id="147" dur="1" fill="hold">
                                          <p:stCondLst>
                                            <p:cond delay="0"/>
                                          </p:stCondLst>
                                        </p:cTn>
                                        <p:tgtEl>
                                          <p:spTgt spid="93"/>
                                        </p:tgtEl>
                                        <p:attrNameLst>
                                          <p:attrName>style.visibility</p:attrName>
                                        </p:attrNameLst>
                                      </p:cBhvr>
                                      <p:to>
                                        <p:strVal val="visible"/>
                                      </p:to>
                                    </p:set>
                                    <p:animEffect transition="in" filter="fade">
                                      <p:cBhvr>
                                        <p:cTn id="148" dur="500"/>
                                        <p:tgtEl>
                                          <p:spTgt spid="93"/>
                                        </p:tgtEl>
                                      </p:cBhvr>
                                    </p:animEffect>
                                  </p:childTnLst>
                                </p:cTn>
                              </p:par>
                              <p:par>
                                <p:cTn id="149" presetID="10" presetClass="entr" presetSubtype="0" fill="hold" nodeType="withEffect">
                                  <p:stCondLst>
                                    <p:cond delay="0"/>
                                  </p:stCondLst>
                                  <p:childTnLst>
                                    <p:set>
                                      <p:cBhvr>
                                        <p:cTn id="150" dur="1" fill="hold">
                                          <p:stCondLst>
                                            <p:cond delay="0"/>
                                          </p:stCondLst>
                                        </p:cTn>
                                        <p:tgtEl>
                                          <p:spTgt spid="95"/>
                                        </p:tgtEl>
                                        <p:attrNameLst>
                                          <p:attrName>style.visibility</p:attrName>
                                        </p:attrNameLst>
                                      </p:cBhvr>
                                      <p:to>
                                        <p:strVal val="visible"/>
                                      </p:to>
                                    </p:set>
                                    <p:animEffect transition="in" filter="fade">
                                      <p:cBhvr>
                                        <p:cTn id="151" dur="500"/>
                                        <p:tgtEl>
                                          <p:spTgt spid="95"/>
                                        </p:tgtEl>
                                      </p:cBhvr>
                                    </p:animEffect>
                                  </p:childTnLst>
                                </p:cTn>
                              </p:par>
                              <p:par>
                                <p:cTn id="152" presetID="10" presetClass="entr" presetSubtype="0" fill="hold" nodeType="withEffect">
                                  <p:stCondLst>
                                    <p:cond delay="0"/>
                                  </p:stCondLst>
                                  <p:childTnLst>
                                    <p:set>
                                      <p:cBhvr>
                                        <p:cTn id="153" dur="1" fill="hold">
                                          <p:stCondLst>
                                            <p:cond delay="0"/>
                                          </p:stCondLst>
                                        </p:cTn>
                                        <p:tgtEl>
                                          <p:spTgt spid="98"/>
                                        </p:tgtEl>
                                        <p:attrNameLst>
                                          <p:attrName>style.visibility</p:attrName>
                                        </p:attrNameLst>
                                      </p:cBhvr>
                                      <p:to>
                                        <p:strVal val="visible"/>
                                      </p:to>
                                    </p:set>
                                    <p:animEffect transition="in" filter="fade">
                                      <p:cBhvr>
                                        <p:cTn id="154" dur="500"/>
                                        <p:tgtEl>
                                          <p:spTgt spid="98"/>
                                        </p:tgtEl>
                                      </p:cBhvr>
                                    </p:animEffect>
                                  </p:childTnLst>
                                </p:cTn>
                              </p:par>
                              <p:par>
                                <p:cTn id="155" presetID="10" presetClass="entr" presetSubtype="0" fill="hold" nodeType="withEffect">
                                  <p:stCondLst>
                                    <p:cond delay="0"/>
                                  </p:stCondLst>
                                  <p:childTnLst>
                                    <p:set>
                                      <p:cBhvr>
                                        <p:cTn id="156" dur="1" fill="hold">
                                          <p:stCondLst>
                                            <p:cond delay="0"/>
                                          </p:stCondLst>
                                        </p:cTn>
                                        <p:tgtEl>
                                          <p:spTgt spid="100"/>
                                        </p:tgtEl>
                                        <p:attrNameLst>
                                          <p:attrName>style.visibility</p:attrName>
                                        </p:attrNameLst>
                                      </p:cBhvr>
                                      <p:to>
                                        <p:strVal val="visible"/>
                                      </p:to>
                                    </p:set>
                                    <p:animEffect transition="in" filter="fade">
                                      <p:cBhvr>
                                        <p:cTn id="157" dur="500"/>
                                        <p:tgtEl>
                                          <p:spTgt spid="100"/>
                                        </p:tgtEl>
                                      </p:cBhvr>
                                    </p:animEffect>
                                  </p:childTnLst>
                                </p:cTn>
                              </p:par>
                              <p:par>
                                <p:cTn id="158" presetID="10" presetClass="entr" presetSubtype="0" fill="hold" nodeType="withEffect">
                                  <p:stCondLst>
                                    <p:cond delay="0"/>
                                  </p:stCondLst>
                                  <p:childTnLst>
                                    <p:set>
                                      <p:cBhvr>
                                        <p:cTn id="159" dur="1" fill="hold">
                                          <p:stCondLst>
                                            <p:cond delay="0"/>
                                          </p:stCondLst>
                                        </p:cTn>
                                        <p:tgtEl>
                                          <p:spTgt spid="102"/>
                                        </p:tgtEl>
                                        <p:attrNameLst>
                                          <p:attrName>style.visibility</p:attrName>
                                        </p:attrNameLst>
                                      </p:cBhvr>
                                      <p:to>
                                        <p:strVal val="visible"/>
                                      </p:to>
                                    </p:set>
                                    <p:animEffect transition="in" filter="fade">
                                      <p:cBhvr>
                                        <p:cTn id="160" dur="500"/>
                                        <p:tgtEl>
                                          <p:spTgt spid="102"/>
                                        </p:tgtEl>
                                      </p:cBhvr>
                                    </p:animEffect>
                                  </p:childTnLst>
                                </p:cTn>
                              </p:par>
                              <p:par>
                                <p:cTn id="161" presetID="10" presetClass="entr" presetSubtype="0" fill="hold" nodeType="withEffect">
                                  <p:stCondLst>
                                    <p:cond delay="0"/>
                                  </p:stCondLst>
                                  <p:childTnLst>
                                    <p:set>
                                      <p:cBhvr>
                                        <p:cTn id="162" dur="1" fill="hold">
                                          <p:stCondLst>
                                            <p:cond delay="0"/>
                                          </p:stCondLst>
                                        </p:cTn>
                                        <p:tgtEl>
                                          <p:spTgt spid="105"/>
                                        </p:tgtEl>
                                        <p:attrNameLst>
                                          <p:attrName>style.visibility</p:attrName>
                                        </p:attrNameLst>
                                      </p:cBhvr>
                                      <p:to>
                                        <p:strVal val="visible"/>
                                      </p:to>
                                    </p:set>
                                    <p:animEffect transition="in" filter="fade">
                                      <p:cBhvr>
                                        <p:cTn id="163" dur="500"/>
                                        <p:tgtEl>
                                          <p:spTgt spid="105"/>
                                        </p:tgtEl>
                                      </p:cBhvr>
                                    </p:animEffect>
                                  </p:childTnLst>
                                </p:cTn>
                              </p:par>
                              <p:par>
                                <p:cTn id="164" presetID="10" presetClass="entr" presetSubtype="0" fill="hold" nodeType="withEffect">
                                  <p:stCondLst>
                                    <p:cond delay="0"/>
                                  </p:stCondLst>
                                  <p:childTnLst>
                                    <p:set>
                                      <p:cBhvr>
                                        <p:cTn id="165" dur="1" fill="hold">
                                          <p:stCondLst>
                                            <p:cond delay="0"/>
                                          </p:stCondLst>
                                        </p:cTn>
                                        <p:tgtEl>
                                          <p:spTgt spid="106"/>
                                        </p:tgtEl>
                                        <p:attrNameLst>
                                          <p:attrName>style.visibility</p:attrName>
                                        </p:attrNameLst>
                                      </p:cBhvr>
                                      <p:to>
                                        <p:strVal val="visible"/>
                                      </p:to>
                                    </p:set>
                                    <p:animEffect transition="in" filter="fade">
                                      <p:cBhvr>
                                        <p:cTn id="166" dur="500"/>
                                        <p:tgtEl>
                                          <p:spTgt spid="106"/>
                                        </p:tgtEl>
                                      </p:cBhvr>
                                    </p:animEffect>
                                  </p:childTnLst>
                                </p:cTn>
                              </p:par>
                              <p:par>
                                <p:cTn id="167" presetID="10" presetClass="entr" presetSubtype="0" fill="hold" nodeType="withEffect">
                                  <p:stCondLst>
                                    <p:cond delay="0"/>
                                  </p:stCondLst>
                                  <p:childTnLst>
                                    <p:set>
                                      <p:cBhvr>
                                        <p:cTn id="168" dur="1" fill="hold">
                                          <p:stCondLst>
                                            <p:cond delay="0"/>
                                          </p:stCondLst>
                                        </p:cTn>
                                        <p:tgtEl>
                                          <p:spTgt spid="107"/>
                                        </p:tgtEl>
                                        <p:attrNameLst>
                                          <p:attrName>style.visibility</p:attrName>
                                        </p:attrNameLst>
                                      </p:cBhvr>
                                      <p:to>
                                        <p:strVal val="visible"/>
                                      </p:to>
                                    </p:set>
                                    <p:animEffect transition="in" filter="fade">
                                      <p:cBhvr>
                                        <p:cTn id="169" dur="500"/>
                                        <p:tgtEl>
                                          <p:spTgt spid="107"/>
                                        </p:tgtEl>
                                      </p:cBhvr>
                                    </p:animEffect>
                                  </p:childTnLst>
                                </p:cTn>
                              </p:par>
                              <p:par>
                                <p:cTn id="170" presetID="10" presetClass="entr" presetSubtype="0" fill="hold" nodeType="withEffect">
                                  <p:stCondLst>
                                    <p:cond delay="0"/>
                                  </p:stCondLst>
                                  <p:childTnLst>
                                    <p:set>
                                      <p:cBhvr>
                                        <p:cTn id="171" dur="1" fill="hold">
                                          <p:stCondLst>
                                            <p:cond delay="0"/>
                                          </p:stCondLst>
                                        </p:cTn>
                                        <p:tgtEl>
                                          <p:spTgt spid="109"/>
                                        </p:tgtEl>
                                        <p:attrNameLst>
                                          <p:attrName>style.visibility</p:attrName>
                                        </p:attrNameLst>
                                      </p:cBhvr>
                                      <p:to>
                                        <p:strVal val="visible"/>
                                      </p:to>
                                    </p:set>
                                    <p:animEffect transition="in" filter="fade">
                                      <p:cBhvr>
                                        <p:cTn id="172" dur="500"/>
                                        <p:tgtEl>
                                          <p:spTgt spid="109"/>
                                        </p:tgtEl>
                                      </p:cBhvr>
                                    </p:animEffect>
                                  </p:childTnLst>
                                </p:cTn>
                              </p:par>
                              <p:par>
                                <p:cTn id="173" presetID="10" presetClass="entr" presetSubtype="0" fill="hold" nodeType="withEffect">
                                  <p:stCondLst>
                                    <p:cond delay="0"/>
                                  </p:stCondLst>
                                  <p:childTnLst>
                                    <p:set>
                                      <p:cBhvr>
                                        <p:cTn id="174" dur="1" fill="hold">
                                          <p:stCondLst>
                                            <p:cond delay="0"/>
                                          </p:stCondLst>
                                        </p:cTn>
                                        <p:tgtEl>
                                          <p:spTgt spid="111"/>
                                        </p:tgtEl>
                                        <p:attrNameLst>
                                          <p:attrName>style.visibility</p:attrName>
                                        </p:attrNameLst>
                                      </p:cBhvr>
                                      <p:to>
                                        <p:strVal val="visible"/>
                                      </p:to>
                                    </p:set>
                                    <p:animEffect transition="in" filter="fade">
                                      <p:cBhvr>
                                        <p:cTn id="175" dur="500"/>
                                        <p:tgtEl>
                                          <p:spTgt spid="111"/>
                                        </p:tgtEl>
                                      </p:cBhvr>
                                    </p:animEffect>
                                  </p:childTnLst>
                                </p:cTn>
                              </p:par>
                              <p:par>
                                <p:cTn id="176" presetID="10" presetClass="entr" presetSubtype="0" fill="hold" nodeType="withEffect">
                                  <p:stCondLst>
                                    <p:cond delay="0"/>
                                  </p:stCondLst>
                                  <p:childTnLst>
                                    <p:set>
                                      <p:cBhvr>
                                        <p:cTn id="177" dur="1" fill="hold">
                                          <p:stCondLst>
                                            <p:cond delay="0"/>
                                          </p:stCondLst>
                                        </p:cTn>
                                        <p:tgtEl>
                                          <p:spTgt spid="117"/>
                                        </p:tgtEl>
                                        <p:attrNameLst>
                                          <p:attrName>style.visibility</p:attrName>
                                        </p:attrNameLst>
                                      </p:cBhvr>
                                      <p:to>
                                        <p:strVal val="visible"/>
                                      </p:to>
                                    </p:set>
                                    <p:animEffect transition="in" filter="fade">
                                      <p:cBhvr>
                                        <p:cTn id="178" dur="500"/>
                                        <p:tgtEl>
                                          <p:spTgt spid="117"/>
                                        </p:tgtEl>
                                      </p:cBhvr>
                                    </p:animEffect>
                                  </p:childTnLst>
                                </p:cTn>
                              </p:par>
                              <p:par>
                                <p:cTn id="179" presetID="10" presetClass="entr" presetSubtype="0" fill="hold" nodeType="withEffect">
                                  <p:stCondLst>
                                    <p:cond delay="0"/>
                                  </p:stCondLst>
                                  <p:childTnLst>
                                    <p:set>
                                      <p:cBhvr>
                                        <p:cTn id="180" dur="1" fill="hold">
                                          <p:stCondLst>
                                            <p:cond delay="0"/>
                                          </p:stCondLst>
                                        </p:cTn>
                                        <p:tgtEl>
                                          <p:spTgt spid="118"/>
                                        </p:tgtEl>
                                        <p:attrNameLst>
                                          <p:attrName>style.visibility</p:attrName>
                                        </p:attrNameLst>
                                      </p:cBhvr>
                                      <p:to>
                                        <p:strVal val="visible"/>
                                      </p:to>
                                    </p:set>
                                    <p:animEffect transition="in" filter="fade">
                                      <p:cBhvr>
                                        <p:cTn id="181"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1" grpId="0"/>
      <p:bldP spid="114691"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9750" y="360328"/>
            <a:ext cx="6877050" cy="935998"/>
          </a:xfrm>
        </p:spPr>
        <p:txBody>
          <a:bodyPr/>
          <a:lstStyle/>
          <a:p>
            <a:r>
              <a:rPr lang="en-US" dirty="0" smtClean="0"/>
              <a:t>Data Sharing in an </a:t>
            </a:r>
            <a:r>
              <a:rPr lang="en-US" dirty="0" err="1" smtClean="0"/>
              <a:t>omni</a:t>
            </a:r>
            <a:r>
              <a:rPr lang="en-US" dirty="0" smtClean="0"/>
              <a:t>-channel world</a:t>
            </a:r>
            <a:endParaRPr lang="en-GB" dirty="0"/>
          </a:p>
        </p:txBody>
      </p:sp>
      <p:sp>
        <p:nvSpPr>
          <p:cNvPr id="4" name="Slide Number Placeholder 3"/>
          <p:cNvSpPr>
            <a:spLocks noGrp="1"/>
          </p:cNvSpPr>
          <p:nvPr>
            <p:ph type="sldNum" sz="quarter" idx="10"/>
          </p:nvPr>
        </p:nvSpPr>
        <p:spPr/>
        <p:txBody>
          <a:bodyPr/>
          <a:lstStyle/>
          <a:p>
            <a:pPr>
              <a:defRPr/>
            </a:pPr>
            <a:fld id="{0B02F406-A951-4782-A125-F0F9A54F00BD}" type="slidenum">
              <a:rPr lang="en-US" smtClean="0">
                <a:solidFill>
                  <a:srgbClr val="002C6C"/>
                </a:solidFill>
              </a:rPr>
              <a:pPr>
                <a:defRPr/>
              </a:pPr>
              <a:t>71</a:t>
            </a:fld>
            <a:endParaRPr lang="en-US" dirty="0">
              <a:solidFill>
                <a:srgbClr val="002C6C"/>
              </a:solidFill>
            </a:endParaRPr>
          </a:p>
        </p:txBody>
      </p:sp>
      <p:sp>
        <p:nvSpPr>
          <p:cNvPr id="7" name="Oval 6"/>
          <p:cNvSpPr/>
          <p:nvPr/>
        </p:nvSpPr>
        <p:spPr bwMode="auto">
          <a:xfrm>
            <a:off x="3617139" y="2816601"/>
            <a:ext cx="1964266" cy="1929218"/>
          </a:xfrm>
          <a:prstGeom prst="ellipse">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dirty="0" smtClean="0">
              <a:solidFill>
                <a:srgbClr val="002C6C"/>
              </a:solidFill>
            </a:endParaRPr>
          </a:p>
        </p:txBody>
      </p:sp>
      <p:sp>
        <p:nvSpPr>
          <p:cNvPr id="8" name="Oval 7"/>
          <p:cNvSpPr/>
          <p:nvPr/>
        </p:nvSpPr>
        <p:spPr bwMode="auto">
          <a:xfrm>
            <a:off x="3778006" y="3456306"/>
            <a:ext cx="1270000" cy="1185334"/>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smtClean="0">
              <a:solidFill>
                <a:srgbClr val="002C6C"/>
              </a:solidFill>
            </a:endParaRPr>
          </a:p>
        </p:txBody>
      </p:sp>
      <p:sp>
        <p:nvSpPr>
          <p:cNvPr id="9" name="Oval 8"/>
          <p:cNvSpPr/>
          <p:nvPr/>
        </p:nvSpPr>
        <p:spPr bwMode="auto">
          <a:xfrm>
            <a:off x="3921938" y="3099628"/>
            <a:ext cx="1354667" cy="1363163"/>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dirty="0" smtClean="0">
                <a:solidFill>
                  <a:srgbClr val="002C6C"/>
                </a:solidFill>
                <a:latin typeface="Calibri Light" panose="020F0302020204030204" pitchFamily="34" charset="0"/>
              </a:rPr>
              <a:t>Product Data Mgmt.</a:t>
            </a:r>
            <a:endParaRPr lang="en-GB" dirty="0" smtClean="0">
              <a:solidFill>
                <a:srgbClr val="002C6C"/>
              </a:solidFill>
              <a:latin typeface="Calibri Light" panose="020F0302020204030204" pitchFamily="34" charset="0"/>
            </a:endParaRPr>
          </a:p>
        </p:txBody>
      </p:sp>
      <p:pic>
        <p:nvPicPr>
          <p:cNvPr id="10" name="Picture 4" descr="http://colouringbook.org/SVG/2011/COLOURINGBOOK.ORG/CBOOK/fotocamera_foto_camera_icon_black_white_line_art_coloring_book_colouring-555px.png"/>
          <p:cNvPicPr>
            <a:picLocks noChangeAspect="1" noChangeArrowheads="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803934" y="3189741"/>
            <a:ext cx="247261" cy="19023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http://www.iconsdb.com/icons/preview/white/video-play-xx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2264" y="2903719"/>
            <a:ext cx="304272" cy="3042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http://davidbrianmurphy.drupalgardens.com/sites/g/files/g424681/f/styles/1000_wide/public/mag_glass_white.png?itok=Rvs3wLu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16581" y="2914278"/>
            <a:ext cx="195260" cy="1952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http://icondatabase.net/download/icon/986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11519" y="3119535"/>
            <a:ext cx="234947" cy="23494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149903" y="3972261"/>
            <a:ext cx="336492" cy="461665"/>
          </a:xfrm>
          <a:prstGeom prst="rect">
            <a:avLst/>
          </a:prstGeom>
          <a:noFill/>
        </p:spPr>
        <p:txBody>
          <a:bodyPr wrap="square" rtlCol="0">
            <a:spAutoFit/>
          </a:bodyPr>
          <a:lstStyle/>
          <a:p>
            <a:r>
              <a:rPr lang="en-US" sz="2400" dirty="0" smtClean="0">
                <a:solidFill>
                  <a:srgbClr val="FFFFFF"/>
                </a:solidFill>
                <a:latin typeface="Algerian" panose="04020705040A02060702" pitchFamily="82" charset="0"/>
              </a:rPr>
              <a:t>T</a:t>
            </a:r>
            <a:endParaRPr lang="en-GB" sz="2400" dirty="0">
              <a:solidFill>
                <a:srgbClr val="FFFFFF"/>
              </a:solidFill>
              <a:latin typeface="Algerian" panose="04020705040A02060702" pitchFamily="82" charset="0"/>
            </a:endParaRPr>
          </a:p>
        </p:txBody>
      </p:sp>
      <p:pic>
        <p:nvPicPr>
          <p:cNvPr id="15" name="Picture 16" descr="http://get.viggle.com/wp-content/uploads/2013/10/partners_developers_icon_white1.png"/>
          <p:cNvPicPr>
            <a:picLocks noChangeAspect="1" noChangeArrowheads="1"/>
          </p:cNvPicPr>
          <p:nvPr/>
        </p:nvPicPr>
        <p:blipFill rotWithShape="1">
          <a:blip r:embed="rId7" cstate="print">
            <a:clrChange>
              <a:clrFrom>
                <a:srgbClr val="E6E6E6"/>
              </a:clrFrom>
              <a:clrTo>
                <a:srgbClr val="E6E6E6">
                  <a:alpha val="0"/>
                </a:srgbClr>
              </a:clrTo>
            </a:clrChange>
            <a:extLst>
              <a:ext uri="{28A0092B-C50C-407E-A947-70E740481C1C}">
                <a14:useLocalDpi xmlns:a14="http://schemas.microsoft.com/office/drawing/2010/main" val="0"/>
              </a:ext>
            </a:extLst>
          </a:blip>
          <a:srcRect l="1142" t="3872" r="4774" b="2045"/>
          <a:stretch/>
        </p:blipFill>
        <p:spPr bwMode="auto">
          <a:xfrm>
            <a:off x="4732708" y="4326164"/>
            <a:ext cx="457200" cy="3657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descr="https://cdn1.iconfinder.com/data/icons/Blend-png/512/Document-Generic-whit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32399" y="2832305"/>
            <a:ext cx="260505" cy="26050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0" descr="http://www.iconsdb.com/icons/preview/white/flow-chart-xxl.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89711" y="4217727"/>
            <a:ext cx="218857" cy="218857"/>
          </a:xfrm>
          <a:prstGeom prst="rect">
            <a:avLst/>
          </a:prstGeom>
          <a:noFill/>
          <a:extLst>
            <a:ext uri="{909E8E84-426E-40DD-AFC4-6F175D3DCCD1}">
              <a14:hiddenFill xmlns:a14="http://schemas.microsoft.com/office/drawing/2010/main">
                <a:solidFill>
                  <a:srgbClr val="FFFFFF"/>
                </a:solidFill>
              </a14:hiddenFill>
            </a:ext>
          </a:extLst>
        </p:spPr>
      </p:pic>
      <p:sp>
        <p:nvSpPr>
          <p:cNvPr id="18" name="Trapezoid 17"/>
          <p:cNvSpPr/>
          <p:nvPr/>
        </p:nvSpPr>
        <p:spPr bwMode="auto">
          <a:xfrm rot="5400000">
            <a:off x="3304184" y="3523229"/>
            <a:ext cx="769578" cy="550069"/>
          </a:xfrm>
          <a:prstGeom prst="trapezoid">
            <a:avLst>
              <a:gd name="adj" fmla="val 65335"/>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smtClean="0">
              <a:solidFill>
                <a:srgbClr val="002C6C"/>
              </a:solidFill>
            </a:endParaRPr>
          </a:p>
        </p:txBody>
      </p:sp>
      <p:sp>
        <p:nvSpPr>
          <p:cNvPr id="19" name="Trapezoid 18"/>
          <p:cNvSpPr/>
          <p:nvPr/>
        </p:nvSpPr>
        <p:spPr bwMode="auto">
          <a:xfrm rot="16200000">
            <a:off x="5116184" y="3507603"/>
            <a:ext cx="769578" cy="550069"/>
          </a:xfrm>
          <a:prstGeom prst="trapezoid">
            <a:avLst>
              <a:gd name="adj" fmla="val 65335"/>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smtClean="0">
              <a:solidFill>
                <a:srgbClr val="002C6C"/>
              </a:solidFill>
            </a:endParaRPr>
          </a:p>
        </p:txBody>
      </p:sp>
      <p:pic>
        <p:nvPicPr>
          <p:cNvPr id="20" name="Picture 22" descr="https://cdn4.iconfinder.com/data/icons/shopping-w/512/YPS__Cart_full_W-512.png"/>
          <p:cNvPicPr>
            <a:picLocks noChangeAspect="1" noChangeArrowheads="1"/>
          </p:cNvPicPr>
          <p:nvPr/>
        </p:nvPicPr>
        <p:blipFill>
          <a:blip r:embed="rId10"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743911" y="1325230"/>
            <a:ext cx="675746" cy="67574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4" descr="http://www.cromwellct.com/Town%20Departments/Library%20info/2013/catalog_icon.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b="46074"/>
          <a:stretch/>
        </p:blipFill>
        <p:spPr bwMode="auto">
          <a:xfrm>
            <a:off x="7803641" y="2390838"/>
            <a:ext cx="680775" cy="27432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8" descr="http://www.trainingliveandonline.com/2013/jpg/Laptop_icon_BW.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865048" y="3956538"/>
            <a:ext cx="596290" cy="4431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0" descr="http://icons.iconarchive.com/icons/visualpharm/icons8-metro-style/512/Very-Basic-Search-icon.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915729" y="4696231"/>
            <a:ext cx="627742" cy="62774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2" descr="http://www.ipadenclosures.com/php-oak/themes/global/admin_images/800/ipad_kiosk_radius_black_v2_stand.jpg"/>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17912" y="5574021"/>
            <a:ext cx="1157255" cy="771021"/>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Curved Connector 25"/>
          <p:cNvCxnSpPr/>
          <p:nvPr/>
        </p:nvCxnSpPr>
        <p:spPr bwMode="auto">
          <a:xfrm flipV="1">
            <a:off x="5569293" y="2523711"/>
            <a:ext cx="2251282" cy="1231843"/>
          </a:xfrm>
          <a:prstGeom prst="curvedConnector3">
            <a:avLst/>
          </a:prstGeom>
          <a:ln w="130175" cap="rnd" cmpd="sng">
            <a:solidFill>
              <a:srgbClr val="F26334"/>
            </a:solidFill>
            <a:headEnd type="none" w="med" len="med"/>
            <a:tailEnd type="stealth"/>
          </a:ln>
        </p:spPr>
        <p:style>
          <a:lnRef idx="1">
            <a:schemeClr val="accent4"/>
          </a:lnRef>
          <a:fillRef idx="0">
            <a:schemeClr val="accent4"/>
          </a:fillRef>
          <a:effectRef idx="0">
            <a:schemeClr val="accent4"/>
          </a:effectRef>
          <a:fontRef idx="minor">
            <a:schemeClr val="tx1"/>
          </a:fontRef>
        </p:style>
      </p:cxnSp>
      <p:cxnSp>
        <p:nvCxnSpPr>
          <p:cNvPr id="27" name="Curved Connector 26"/>
          <p:cNvCxnSpPr/>
          <p:nvPr/>
        </p:nvCxnSpPr>
        <p:spPr bwMode="auto">
          <a:xfrm flipV="1">
            <a:off x="5509338" y="1783358"/>
            <a:ext cx="2275306" cy="1938651"/>
          </a:xfrm>
          <a:prstGeom prst="curvedConnector3">
            <a:avLst>
              <a:gd name="adj1" fmla="val 50000"/>
            </a:avLst>
          </a:prstGeom>
          <a:ln w="130175" cap="rnd" cmpd="sng">
            <a:solidFill>
              <a:srgbClr val="F26334"/>
            </a:solidFill>
            <a:headEnd type="none" w="med" len="med"/>
            <a:tailEnd type="stealth"/>
          </a:ln>
        </p:spPr>
        <p:style>
          <a:lnRef idx="1">
            <a:schemeClr val="accent4"/>
          </a:lnRef>
          <a:fillRef idx="0">
            <a:schemeClr val="accent4"/>
          </a:fillRef>
          <a:effectRef idx="0">
            <a:schemeClr val="accent4"/>
          </a:effectRef>
          <a:fontRef idx="minor">
            <a:schemeClr val="tx1"/>
          </a:fontRef>
        </p:style>
      </p:cxnSp>
      <p:cxnSp>
        <p:nvCxnSpPr>
          <p:cNvPr id="28" name="Curved Connector 27"/>
          <p:cNvCxnSpPr/>
          <p:nvPr/>
        </p:nvCxnSpPr>
        <p:spPr bwMode="auto">
          <a:xfrm flipV="1">
            <a:off x="5509306" y="3368699"/>
            <a:ext cx="2311269" cy="394769"/>
          </a:xfrm>
          <a:prstGeom prst="curvedConnector3">
            <a:avLst/>
          </a:prstGeom>
          <a:ln w="130175" cap="rnd" cmpd="sng">
            <a:solidFill>
              <a:srgbClr val="F26334"/>
            </a:solidFill>
            <a:headEnd type="none" w="med" len="med"/>
            <a:tailEnd type="stealth"/>
          </a:ln>
        </p:spPr>
        <p:style>
          <a:lnRef idx="1">
            <a:schemeClr val="accent4"/>
          </a:lnRef>
          <a:fillRef idx="0">
            <a:schemeClr val="accent4"/>
          </a:fillRef>
          <a:effectRef idx="0">
            <a:schemeClr val="accent4"/>
          </a:effectRef>
          <a:fontRef idx="minor">
            <a:schemeClr val="tx1"/>
          </a:fontRef>
        </p:style>
      </p:cxnSp>
      <p:cxnSp>
        <p:nvCxnSpPr>
          <p:cNvPr id="29" name="Curved Connector 28"/>
          <p:cNvCxnSpPr/>
          <p:nvPr/>
        </p:nvCxnSpPr>
        <p:spPr bwMode="auto">
          <a:xfrm>
            <a:off x="5509306" y="3786600"/>
            <a:ext cx="2355624" cy="476687"/>
          </a:xfrm>
          <a:prstGeom prst="curvedConnector3">
            <a:avLst>
              <a:gd name="adj1" fmla="val 50000"/>
            </a:avLst>
          </a:prstGeom>
          <a:ln w="130175" cap="rnd" cmpd="sng">
            <a:solidFill>
              <a:srgbClr val="F26334"/>
            </a:solidFill>
            <a:headEnd type="none" w="med" len="med"/>
            <a:tailEnd type="stealth"/>
          </a:ln>
        </p:spPr>
        <p:style>
          <a:lnRef idx="1">
            <a:schemeClr val="accent4"/>
          </a:lnRef>
          <a:fillRef idx="0">
            <a:schemeClr val="accent4"/>
          </a:fillRef>
          <a:effectRef idx="0">
            <a:schemeClr val="accent4"/>
          </a:effectRef>
          <a:fontRef idx="minor">
            <a:schemeClr val="tx1"/>
          </a:fontRef>
        </p:style>
      </p:cxnSp>
      <p:cxnSp>
        <p:nvCxnSpPr>
          <p:cNvPr id="30" name="Curved Connector 29"/>
          <p:cNvCxnSpPr/>
          <p:nvPr/>
        </p:nvCxnSpPr>
        <p:spPr bwMode="auto">
          <a:xfrm>
            <a:off x="5512620" y="3803275"/>
            <a:ext cx="2361454" cy="1187182"/>
          </a:xfrm>
          <a:prstGeom prst="curvedConnector3">
            <a:avLst/>
          </a:prstGeom>
          <a:ln w="130175" cap="rnd" cmpd="sng">
            <a:solidFill>
              <a:srgbClr val="F26334"/>
            </a:solidFill>
            <a:headEnd type="none" w="med" len="med"/>
            <a:tailEnd type="stealth"/>
          </a:ln>
        </p:spPr>
        <p:style>
          <a:lnRef idx="1">
            <a:schemeClr val="accent4"/>
          </a:lnRef>
          <a:fillRef idx="0">
            <a:schemeClr val="accent4"/>
          </a:fillRef>
          <a:effectRef idx="0">
            <a:schemeClr val="accent4"/>
          </a:effectRef>
          <a:fontRef idx="minor">
            <a:schemeClr val="tx1"/>
          </a:fontRef>
        </p:style>
      </p:cxnSp>
      <p:cxnSp>
        <p:nvCxnSpPr>
          <p:cNvPr id="31" name="Curved Connector 30"/>
          <p:cNvCxnSpPr/>
          <p:nvPr/>
        </p:nvCxnSpPr>
        <p:spPr bwMode="auto">
          <a:xfrm>
            <a:off x="5515068" y="3841719"/>
            <a:ext cx="2282417" cy="1867026"/>
          </a:xfrm>
          <a:prstGeom prst="curvedConnector3">
            <a:avLst>
              <a:gd name="adj1" fmla="val 50000"/>
            </a:avLst>
          </a:prstGeom>
          <a:ln w="130175" cap="rnd" cmpd="sng">
            <a:solidFill>
              <a:srgbClr val="F26334"/>
            </a:solidFill>
            <a:headEnd type="none" w="med" len="med"/>
            <a:tailEnd type="stealth"/>
          </a:ln>
        </p:spPr>
        <p:style>
          <a:lnRef idx="1">
            <a:schemeClr val="accent4"/>
          </a:lnRef>
          <a:fillRef idx="0">
            <a:schemeClr val="accent4"/>
          </a:fillRef>
          <a:effectRef idx="0">
            <a:schemeClr val="accent4"/>
          </a:effectRef>
          <a:fontRef idx="minor">
            <a:schemeClr val="tx1"/>
          </a:fontRef>
        </p:style>
      </p:cxnSp>
      <p:cxnSp>
        <p:nvCxnSpPr>
          <p:cNvPr id="32" name="Curved Connector 31"/>
          <p:cNvCxnSpPr/>
          <p:nvPr/>
        </p:nvCxnSpPr>
        <p:spPr bwMode="auto">
          <a:xfrm flipV="1">
            <a:off x="1620549" y="3922118"/>
            <a:ext cx="2045659" cy="1592407"/>
          </a:xfrm>
          <a:prstGeom prst="curvedConnector3">
            <a:avLst>
              <a:gd name="adj1" fmla="val 50000"/>
            </a:avLst>
          </a:prstGeom>
          <a:ln w="130175" cap="rnd" cmpd="sng">
            <a:solidFill>
              <a:srgbClr val="000000"/>
            </a:solidFill>
            <a:headEnd type="none" w="med" len="med"/>
            <a:tailEnd type="stealth"/>
          </a:ln>
        </p:spPr>
        <p:style>
          <a:lnRef idx="1">
            <a:schemeClr val="accent4"/>
          </a:lnRef>
          <a:fillRef idx="0">
            <a:schemeClr val="accent4"/>
          </a:fillRef>
          <a:effectRef idx="0">
            <a:schemeClr val="accent4"/>
          </a:effectRef>
          <a:fontRef idx="minor">
            <a:schemeClr val="tx1"/>
          </a:fontRef>
        </p:style>
      </p:cxnSp>
      <p:cxnSp>
        <p:nvCxnSpPr>
          <p:cNvPr id="33" name="Curved Connector 32"/>
          <p:cNvCxnSpPr/>
          <p:nvPr/>
        </p:nvCxnSpPr>
        <p:spPr bwMode="auto">
          <a:xfrm>
            <a:off x="1606372" y="3778508"/>
            <a:ext cx="2052646" cy="15324"/>
          </a:xfrm>
          <a:prstGeom prst="curvedConnector3">
            <a:avLst>
              <a:gd name="adj1" fmla="val 50000"/>
            </a:avLst>
          </a:prstGeom>
          <a:ln w="130175" cap="rnd" cmpd="sng">
            <a:solidFill>
              <a:srgbClr val="000000"/>
            </a:solidFill>
            <a:headEnd type="none" w="med" len="med"/>
            <a:tailEnd type="stealth"/>
          </a:ln>
        </p:spPr>
        <p:style>
          <a:lnRef idx="1">
            <a:schemeClr val="accent4"/>
          </a:lnRef>
          <a:fillRef idx="0">
            <a:schemeClr val="accent4"/>
          </a:fillRef>
          <a:effectRef idx="0">
            <a:schemeClr val="accent4"/>
          </a:effectRef>
          <a:fontRef idx="minor">
            <a:schemeClr val="tx1"/>
          </a:fontRef>
        </p:style>
      </p:cxnSp>
      <p:cxnSp>
        <p:nvCxnSpPr>
          <p:cNvPr id="34" name="Curved Connector 33"/>
          <p:cNvCxnSpPr/>
          <p:nvPr/>
        </p:nvCxnSpPr>
        <p:spPr bwMode="auto">
          <a:xfrm>
            <a:off x="1620549" y="2154396"/>
            <a:ext cx="2038258" cy="1517978"/>
          </a:xfrm>
          <a:prstGeom prst="curvedConnector3">
            <a:avLst>
              <a:gd name="adj1" fmla="val 50000"/>
            </a:avLst>
          </a:prstGeom>
          <a:ln w="130175" cap="rnd" cmpd="sng">
            <a:solidFill>
              <a:srgbClr val="000000"/>
            </a:solidFill>
            <a:headEnd type="none" w="med" len="med"/>
            <a:tailEnd type="stealth"/>
          </a:ln>
        </p:spPr>
        <p:style>
          <a:lnRef idx="1">
            <a:schemeClr val="accent4"/>
          </a:lnRef>
          <a:fillRef idx="0">
            <a:schemeClr val="accent4"/>
          </a:fillRef>
          <a:effectRef idx="0">
            <a:schemeClr val="accent4"/>
          </a:effectRef>
          <a:fontRef idx="minor">
            <a:schemeClr val="tx1"/>
          </a:fontRef>
        </p:style>
      </p:cxnSp>
      <p:pic>
        <p:nvPicPr>
          <p:cNvPr id="35" name="Picture 34" descr="http://static.freepik.com/free-photo/box-with-black-top_318-9426.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00431" y="3388280"/>
            <a:ext cx="832378" cy="81110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6" descr="http://etc-mysitemyway.s3.amazonaws.com/icons/legacy-previews/icons/glossy-black-icons-business/080694-glossy-black-icon-business-box2.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71285" y="5064153"/>
            <a:ext cx="829258" cy="82925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8" descr="http://etc-mysitemyway.s3.amazonaws.com/icons/legacy-previews/icons/glossy-black-icons-business/080693-glossy-black-icon-business-box1.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51856" y="1476938"/>
            <a:ext cx="1226631" cy="1226631"/>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p:cNvSpPr txBox="1"/>
          <p:nvPr/>
        </p:nvSpPr>
        <p:spPr>
          <a:xfrm>
            <a:off x="556206" y="2343332"/>
            <a:ext cx="1008546" cy="369332"/>
          </a:xfrm>
          <a:prstGeom prst="rect">
            <a:avLst/>
          </a:prstGeom>
          <a:noFill/>
        </p:spPr>
        <p:txBody>
          <a:bodyPr wrap="none" rtlCol="0">
            <a:spAutoFit/>
          </a:bodyPr>
          <a:lstStyle/>
          <a:p>
            <a:r>
              <a:rPr lang="en-US" dirty="0" smtClean="0">
                <a:solidFill>
                  <a:srgbClr val="000000"/>
                </a:solidFill>
                <a:latin typeface="Calibri Light" panose="020F0302020204030204" pitchFamily="34" charset="0"/>
              </a:rPr>
              <a:t>Agencies</a:t>
            </a:r>
            <a:endParaRPr lang="en-GB" dirty="0">
              <a:solidFill>
                <a:srgbClr val="000000"/>
              </a:solidFill>
              <a:latin typeface="Calibri Light" panose="020F0302020204030204" pitchFamily="34" charset="0"/>
            </a:endParaRPr>
          </a:p>
        </p:txBody>
      </p:sp>
      <p:sp>
        <p:nvSpPr>
          <p:cNvPr id="39" name="TextBox 38"/>
          <p:cNvSpPr txBox="1"/>
          <p:nvPr/>
        </p:nvSpPr>
        <p:spPr>
          <a:xfrm>
            <a:off x="549861" y="4017089"/>
            <a:ext cx="930576" cy="701731"/>
          </a:xfrm>
          <a:prstGeom prst="rect">
            <a:avLst/>
          </a:prstGeom>
          <a:noFill/>
        </p:spPr>
        <p:txBody>
          <a:bodyPr wrap="none" rtlCol="0">
            <a:spAutoFit/>
          </a:bodyPr>
          <a:lstStyle/>
          <a:p>
            <a:pPr algn="ctr"/>
            <a:r>
              <a:rPr lang="en-US" dirty="0" smtClean="0">
                <a:solidFill>
                  <a:srgbClr val="000000"/>
                </a:solidFill>
                <a:latin typeface="Calibri Light" panose="020F0302020204030204" pitchFamily="34" charset="0"/>
              </a:rPr>
              <a:t>ERP</a:t>
            </a:r>
          </a:p>
          <a:p>
            <a:pPr algn="ctr"/>
            <a:r>
              <a:rPr lang="en-US" dirty="0" smtClean="0">
                <a:solidFill>
                  <a:srgbClr val="000000"/>
                </a:solidFill>
                <a:latin typeface="Calibri Light" panose="020F0302020204030204" pitchFamily="34" charset="0"/>
              </a:rPr>
              <a:t>Systems</a:t>
            </a:r>
            <a:endParaRPr lang="en-GB" dirty="0">
              <a:solidFill>
                <a:srgbClr val="000000"/>
              </a:solidFill>
              <a:latin typeface="Calibri Light" panose="020F0302020204030204" pitchFamily="34" charset="0"/>
            </a:endParaRPr>
          </a:p>
        </p:txBody>
      </p:sp>
      <p:sp>
        <p:nvSpPr>
          <p:cNvPr id="40" name="TextBox 39"/>
          <p:cNvSpPr txBox="1"/>
          <p:nvPr/>
        </p:nvSpPr>
        <p:spPr>
          <a:xfrm>
            <a:off x="406813" y="5708745"/>
            <a:ext cx="1158202" cy="369332"/>
          </a:xfrm>
          <a:prstGeom prst="rect">
            <a:avLst/>
          </a:prstGeom>
          <a:noFill/>
        </p:spPr>
        <p:txBody>
          <a:bodyPr wrap="none" rtlCol="0">
            <a:spAutoFit/>
          </a:bodyPr>
          <a:lstStyle/>
          <a:p>
            <a:r>
              <a:rPr lang="en-US" dirty="0" smtClean="0">
                <a:solidFill>
                  <a:srgbClr val="000000"/>
                </a:solidFill>
                <a:latin typeface="Calibri Light" panose="020F0302020204030204" pitchFamily="34" charset="0"/>
              </a:rPr>
              <a:t>Data Pools</a:t>
            </a:r>
            <a:endParaRPr lang="en-GB" dirty="0">
              <a:solidFill>
                <a:srgbClr val="000000"/>
              </a:solidFill>
              <a:latin typeface="Calibri Light" panose="020F0302020204030204" pitchFamily="34" charset="0"/>
            </a:endParaRPr>
          </a:p>
        </p:txBody>
      </p:sp>
      <p:sp>
        <p:nvSpPr>
          <p:cNvPr id="41" name="TextBox 40"/>
          <p:cNvSpPr txBox="1"/>
          <p:nvPr/>
        </p:nvSpPr>
        <p:spPr>
          <a:xfrm>
            <a:off x="7566667" y="1906083"/>
            <a:ext cx="1155445" cy="307777"/>
          </a:xfrm>
          <a:prstGeom prst="rect">
            <a:avLst/>
          </a:prstGeom>
          <a:noFill/>
        </p:spPr>
        <p:txBody>
          <a:bodyPr wrap="none" rtlCol="0">
            <a:spAutoFit/>
          </a:bodyPr>
          <a:lstStyle/>
          <a:p>
            <a:pPr algn="ctr"/>
            <a:r>
              <a:rPr lang="en-US" sz="1400" dirty="0" smtClean="0">
                <a:solidFill>
                  <a:srgbClr val="F26334"/>
                </a:solidFill>
                <a:latin typeface="Calibri Light" panose="020F0302020204030204" pitchFamily="34" charset="0"/>
              </a:rPr>
              <a:t>Marketplaces</a:t>
            </a:r>
            <a:endParaRPr lang="en-GB" sz="1400" dirty="0">
              <a:solidFill>
                <a:srgbClr val="F26334"/>
              </a:solidFill>
              <a:latin typeface="Calibri Light" panose="020F0302020204030204" pitchFamily="34" charset="0"/>
            </a:endParaRPr>
          </a:p>
        </p:txBody>
      </p:sp>
      <p:sp>
        <p:nvSpPr>
          <p:cNvPr id="42" name="TextBox 41"/>
          <p:cNvSpPr txBox="1"/>
          <p:nvPr/>
        </p:nvSpPr>
        <p:spPr>
          <a:xfrm>
            <a:off x="7431936" y="2616359"/>
            <a:ext cx="1417568" cy="307777"/>
          </a:xfrm>
          <a:prstGeom prst="rect">
            <a:avLst/>
          </a:prstGeom>
          <a:noFill/>
        </p:spPr>
        <p:txBody>
          <a:bodyPr wrap="none" rtlCol="0">
            <a:spAutoFit/>
          </a:bodyPr>
          <a:lstStyle/>
          <a:p>
            <a:pPr algn="ctr"/>
            <a:r>
              <a:rPr lang="en-US" sz="1400" dirty="0" smtClean="0">
                <a:solidFill>
                  <a:srgbClr val="F26334"/>
                </a:solidFill>
                <a:latin typeface="Calibri Light" panose="020F0302020204030204" pitchFamily="34" charset="0"/>
              </a:rPr>
              <a:t>Catalog and Print</a:t>
            </a:r>
            <a:endParaRPr lang="en-GB" sz="1400" dirty="0">
              <a:solidFill>
                <a:srgbClr val="F26334"/>
              </a:solidFill>
              <a:latin typeface="Calibri Light" panose="020F0302020204030204" pitchFamily="34" charset="0"/>
            </a:endParaRPr>
          </a:p>
        </p:txBody>
      </p:sp>
      <p:sp>
        <p:nvSpPr>
          <p:cNvPr id="43" name="TextBox 42"/>
          <p:cNvSpPr txBox="1"/>
          <p:nvPr/>
        </p:nvSpPr>
        <p:spPr>
          <a:xfrm>
            <a:off x="7566131" y="3479918"/>
            <a:ext cx="1111202" cy="307777"/>
          </a:xfrm>
          <a:prstGeom prst="rect">
            <a:avLst/>
          </a:prstGeom>
          <a:noFill/>
        </p:spPr>
        <p:txBody>
          <a:bodyPr wrap="none" rtlCol="0">
            <a:spAutoFit/>
          </a:bodyPr>
          <a:lstStyle/>
          <a:p>
            <a:pPr algn="ctr"/>
            <a:r>
              <a:rPr lang="en-US" sz="1400" dirty="0" smtClean="0">
                <a:solidFill>
                  <a:srgbClr val="F26334"/>
                </a:solidFill>
                <a:latin typeface="Calibri Light" panose="020F0302020204030204" pitchFamily="34" charset="0"/>
              </a:rPr>
              <a:t>Supply Chain</a:t>
            </a:r>
            <a:endParaRPr lang="en-GB" sz="1400" dirty="0">
              <a:solidFill>
                <a:srgbClr val="F26334"/>
              </a:solidFill>
              <a:latin typeface="Calibri Light" panose="020F0302020204030204" pitchFamily="34" charset="0"/>
            </a:endParaRPr>
          </a:p>
        </p:txBody>
      </p:sp>
      <p:sp>
        <p:nvSpPr>
          <p:cNvPr id="44" name="TextBox 43"/>
          <p:cNvSpPr txBox="1"/>
          <p:nvPr/>
        </p:nvSpPr>
        <p:spPr>
          <a:xfrm>
            <a:off x="7243861" y="4357105"/>
            <a:ext cx="1814279" cy="307777"/>
          </a:xfrm>
          <a:prstGeom prst="rect">
            <a:avLst/>
          </a:prstGeom>
          <a:noFill/>
        </p:spPr>
        <p:txBody>
          <a:bodyPr wrap="none" rtlCol="0">
            <a:spAutoFit/>
          </a:bodyPr>
          <a:lstStyle/>
          <a:p>
            <a:pPr algn="ctr"/>
            <a:r>
              <a:rPr lang="en-US" sz="1400" dirty="0" smtClean="0">
                <a:solidFill>
                  <a:srgbClr val="F26334"/>
                </a:solidFill>
                <a:latin typeface="Calibri Light" panose="020F0302020204030204" pitchFamily="34" charset="0"/>
              </a:rPr>
              <a:t>Advertising, Marketing</a:t>
            </a:r>
            <a:endParaRPr lang="en-GB" sz="1400" dirty="0">
              <a:solidFill>
                <a:srgbClr val="F26334"/>
              </a:solidFill>
              <a:latin typeface="Calibri Light" panose="020F0302020204030204" pitchFamily="34" charset="0"/>
            </a:endParaRPr>
          </a:p>
        </p:txBody>
      </p:sp>
      <p:sp>
        <p:nvSpPr>
          <p:cNvPr id="45" name="TextBox 44"/>
          <p:cNvSpPr txBox="1"/>
          <p:nvPr/>
        </p:nvSpPr>
        <p:spPr>
          <a:xfrm>
            <a:off x="7558922" y="5221195"/>
            <a:ext cx="1265667" cy="307777"/>
          </a:xfrm>
          <a:prstGeom prst="rect">
            <a:avLst/>
          </a:prstGeom>
          <a:noFill/>
        </p:spPr>
        <p:txBody>
          <a:bodyPr wrap="none" rtlCol="0">
            <a:spAutoFit/>
          </a:bodyPr>
          <a:lstStyle/>
          <a:p>
            <a:pPr algn="ctr"/>
            <a:r>
              <a:rPr lang="en-US" sz="1400" dirty="0" smtClean="0">
                <a:solidFill>
                  <a:srgbClr val="F26334"/>
                </a:solidFill>
                <a:latin typeface="Calibri Light" panose="020F0302020204030204" pitchFamily="34" charset="0"/>
              </a:rPr>
              <a:t>Search Engines</a:t>
            </a:r>
            <a:endParaRPr lang="en-GB" sz="1400" dirty="0">
              <a:solidFill>
                <a:srgbClr val="F26334"/>
              </a:solidFill>
              <a:latin typeface="Calibri Light" panose="020F0302020204030204" pitchFamily="34" charset="0"/>
            </a:endParaRPr>
          </a:p>
        </p:txBody>
      </p:sp>
      <p:sp>
        <p:nvSpPr>
          <p:cNvPr id="46" name="TextBox 45"/>
          <p:cNvSpPr txBox="1"/>
          <p:nvPr/>
        </p:nvSpPr>
        <p:spPr>
          <a:xfrm>
            <a:off x="7685510" y="6233841"/>
            <a:ext cx="1042593" cy="307777"/>
          </a:xfrm>
          <a:prstGeom prst="rect">
            <a:avLst/>
          </a:prstGeom>
          <a:noFill/>
        </p:spPr>
        <p:txBody>
          <a:bodyPr wrap="none" rtlCol="0">
            <a:spAutoFit/>
          </a:bodyPr>
          <a:lstStyle/>
          <a:p>
            <a:pPr algn="ctr"/>
            <a:r>
              <a:rPr lang="en-US" sz="1400" dirty="0" smtClean="0">
                <a:solidFill>
                  <a:srgbClr val="F26334"/>
                </a:solidFill>
                <a:latin typeface="Calibri Light" panose="020F0302020204030204" pitchFamily="34" charset="0"/>
              </a:rPr>
              <a:t>Store Kiosks</a:t>
            </a:r>
            <a:endParaRPr lang="en-GB" sz="1400" dirty="0">
              <a:solidFill>
                <a:srgbClr val="F26334"/>
              </a:solidFill>
              <a:latin typeface="Calibri Light" panose="020F0302020204030204" pitchFamily="34" charset="0"/>
            </a:endParaRPr>
          </a:p>
        </p:txBody>
      </p:sp>
      <p:sp>
        <p:nvSpPr>
          <p:cNvPr id="47" name="TextBox 46"/>
          <p:cNvSpPr txBox="1"/>
          <p:nvPr/>
        </p:nvSpPr>
        <p:spPr>
          <a:xfrm>
            <a:off x="3265401" y="3077186"/>
            <a:ext cx="585417" cy="261610"/>
          </a:xfrm>
          <a:prstGeom prst="rect">
            <a:avLst/>
          </a:prstGeom>
          <a:noFill/>
        </p:spPr>
        <p:txBody>
          <a:bodyPr wrap="none" rtlCol="0">
            <a:spAutoFit/>
          </a:bodyPr>
          <a:lstStyle/>
          <a:p>
            <a:r>
              <a:rPr lang="en-US" sz="1100" dirty="0" smtClean="0">
                <a:solidFill>
                  <a:srgbClr val="002C6C"/>
                </a:solidFill>
                <a:latin typeface="Calibri Light" panose="020F0302020204030204" pitchFamily="34" charset="0"/>
              </a:rPr>
              <a:t>Images</a:t>
            </a:r>
            <a:endParaRPr lang="en-GB" sz="1100" dirty="0">
              <a:solidFill>
                <a:srgbClr val="002C6C"/>
              </a:solidFill>
              <a:latin typeface="Calibri Light" panose="020F0302020204030204" pitchFamily="34" charset="0"/>
            </a:endParaRPr>
          </a:p>
        </p:txBody>
      </p:sp>
      <p:sp>
        <p:nvSpPr>
          <p:cNvPr id="48" name="TextBox 47"/>
          <p:cNvSpPr txBox="1"/>
          <p:nvPr/>
        </p:nvSpPr>
        <p:spPr>
          <a:xfrm>
            <a:off x="3735301" y="2678143"/>
            <a:ext cx="564578" cy="261610"/>
          </a:xfrm>
          <a:prstGeom prst="rect">
            <a:avLst/>
          </a:prstGeom>
          <a:noFill/>
        </p:spPr>
        <p:txBody>
          <a:bodyPr wrap="none" rtlCol="0">
            <a:spAutoFit/>
          </a:bodyPr>
          <a:lstStyle/>
          <a:p>
            <a:r>
              <a:rPr lang="en-US" sz="1100" dirty="0" smtClean="0">
                <a:solidFill>
                  <a:srgbClr val="002C6C"/>
                </a:solidFill>
                <a:latin typeface="Calibri Light" panose="020F0302020204030204" pitchFamily="34" charset="0"/>
              </a:rPr>
              <a:t>Videos</a:t>
            </a:r>
            <a:endParaRPr lang="en-GB" sz="1100" dirty="0">
              <a:solidFill>
                <a:srgbClr val="002C6C"/>
              </a:solidFill>
              <a:latin typeface="Calibri Light" panose="020F0302020204030204" pitchFamily="34" charset="0"/>
            </a:endParaRPr>
          </a:p>
        </p:txBody>
      </p:sp>
      <p:sp>
        <p:nvSpPr>
          <p:cNvPr id="49" name="TextBox 48"/>
          <p:cNvSpPr txBox="1"/>
          <p:nvPr/>
        </p:nvSpPr>
        <p:spPr>
          <a:xfrm>
            <a:off x="5295356" y="3009558"/>
            <a:ext cx="843501" cy="261610"/>
          </a:xfrm>
          <a:prstGeom prst="rect">
            <a:avLst/>
          </a:prstGeom>
          <a:noFill/>
        </p:spPr>
        <p:txBody>
          <a:bodyPr wrap="none" rtlCol="0">
            <a:spAutoFit/>
          </a:bodyPr>
          <a:lstStyle/>
          <a:p>
            <a:r>
              <a:rPr lang="en-US" sz="1100" dirty="0" smtClean="0">
                <a:solidFill>
                  <a:srgbClr val="002C6C"/>
                </a:solidFill>
                <a:latin typeface="Calibri Light" panose="020F0302020204030204" pitchFamily="34" charset="0"/>
              </a:rPr>
              <a:t>Promotions</a:t>
            </a:r>
            <a:endParaRPr lang="en-GB" sz="1100" dirty="0">
              <a:solidFill>
                <a:srgbClr val="002C6C"/>
              </a:solidFill>
              <a:latin typeface="Calibri Light" panose="020F0302020204030204" pitchFamily="34" charset="0"/>
            </a:endParaRPr>
          </a:p>
        </p:txBody>
      </p:sp>
      <p:sp>
        <p:nvSpPr>
          <p:cNvPr id="50" name="TextBox 49"/>
          <p:cNvSpPr txBox="1"/>
          <p:nvPr/>
        </p:nvSpPr>
        <p:spPr>
          <a:xfrm>
            <a:off x="4815247" y="2653875"/>
            <a:ext cx="906017" cy="261610"/>
          </a:xfrm>
          <a:prstGeom prst="rect">
            <a:avLst/>
          </a:prstGeom>
          <a:noFill/>
        </p:spPr>
        <p:txBody>
          <a:bodyPr wrap="none" rtlCol="0">
            <a:spAutoFit/>
          </a:bodyPr>
          <a:lstStyle/>
          <a:p>
            <a:r>
              <a:rPr lang="en-US" sz="1100" dirty="0" smtClean="0">
                <a:solidFill>
                  <a:srgbClr val="002C6C"/>
                </a:solidFill>
                <a:latin typeface="Calibri Light" panose="020F0302020204030204" pitchFamily="34" charset="0"/>
              </a:rPr>
              <a:t>Search / SEO</a:t>
            </a:r>
            <a:endParaRPr lang="en-GB" sz="1100" dirty="0">
              <a:solidFill>
                <a:srgbClr val="002C6C"/>
              </a:solidFill>
              <a:latin typeface="Calibri Light" panose="020F0302020204030204" pitchFamily="34" charset="0"/>
            </a:endParaRPr>
          </a:p>
        </p:txBody>
      </p:sp>
      <p:sp>
        <p:nvSpPr>
          <p:cNvPr id="51" name="TextBox 50"/>
          <p:cNvSpPr txBox="1"/>
          <p:nvPr/>
        </p:nvSpPr>
        <p:spPr>
          <a:xfrm>
            <a:off x="5397051" y="4175819"/>
            <a:ext cx="428322" cy="261610"/>
          </a:xfrm>
          <a:prstGeom prst="rect">
            <a:avLst/>
          </a:prstGeom>
          <a:noFill/>
        </p:spPr>
        <p:txBody>
          <a:bodyPr wrap="none" rtlCol="0">
            <a:spAutoFit/>
          </a:bodyPr>
          <a:lstStyle/>
          <a:p>
            <a:r>
              <a:rPr lang="en-US" sz="1100" dirty="0" smtClean="0">
                <a:solidFill>
                  <a:srgbClr val="002C6C"/>
                </a:solidFill>
                <a:latin typeface="Calibri Light" panose="020F0302020204030204" pitchFamily="34" charset="0"/>
              </a:rPr>
              <a:t>Text</a:t>
            </a:r>
            <a:endParaRPr lang="en-GB" sz="1100" dirty="0">
              <a:solidFill>
                <a:srgbClr val="002C6C"/>
              </a:solidFill>
              <a:latin typeface="Calibri Light" panose="020F0302020204030204" pitchFamily="34" charset="0"/>
            </a:endParaRPr>
          </a:p>
        </p:txBody>
      </p:sp>
      <p:sp>
        <p:nvSpPr>
          <p:cNvPr id="52" name="TextBox 51"/>
          <p:cNvSpPr txBox="1"/>
          <p:nvPr/>
        </p:nvSpPr>
        <p:spPr>
          <a:xfrm>
            <a:off x="5015424" y="4609705"/>
            <a:ext cx="753732" cy="261610"/>
          </a:xfrm>
          <a:prstGeom prst="rect">
            <a:avLst/>
          </a:prstGeom>
          <a:noFill/>
        </p:spPr>
        <p:txBody>
          <a:bodyPr wrap="none" rtlCol="0">
            <a:spAutoFit/>
          </a:bodyPr>
          <a:lstStyle/>
          <a:p>
            <a:r>
              <a:rPr lang="en-US" sz="1100" dirty="0" smtClean="0">
                <a:solidFill>
                  <a:srgbClr val="002C6C"/>
                </a:solidFill>
                <a:latin typeface="Calibri Light" panose="020F0302020204030204" pitchFamily="34" charset="0"/>
              </a:rPr>
              <a:t>Attributes</a:t>
            </a:r>
            <a:endParaRPr lang="en-GB" sz="1100" dirty="0">
              <a:solidFill>
                <a:srgbClr val="002C6C"/>
              </a:solidFill>
              <a:latin typeface="Calibri Light" panose="020F0302020204030204" pitchFamily="34" charset="0"/>
            </a:endParaRPr>
          </a:p>
        </p:txBody>
      </p:sp>
      <p:sp>
        <p:nvSpPr>
          <p:cNvPr id="53" name="TextBox 52"/>
          <p:cNvSpPr txBox="1"/>
          <p:nvPr/>
        </p:nvSpPr>
        <p:spPr>
          <a:xfrm>
            <a:off x="3168585" y="4382785"/>
            <a:ext cx="801823" cy="261610"/>
          </a:xfrm>
          <a:prstGeom prst="rect">
            <a:avLst/>
          </a:prstGeom>
          <a:noFill/>
        </p:spPr>
        <p:txBody>
          <a:bodyPr wrap="none" rtlCol="0">
            <a:spAutoFit/>
          </a:bodyPr>
          <a:lstStyle/>
          <a:p>
            <a:r>
              <a:rPr lang="en-US" sz="1100" dirty="0" smtClean="0">
                <a:solidFill>
                  <a:srgbClr val="002C6C"/>
                </a:solidFill>
                <a:latin typeface="Calibri Light" panose="020F0302020204030204" pitchFamily="34" charset="0"/>
              </a:rPr>
              <a:t>Collections</a:t>
            </a:r>
            <a:endParaRPr lang="en-GB" sz="1100" dirty="0">
              <a:solidFill>
                <a:srgbClr val="002C6C"/>
              </a:solidFill>
              <a:latin typeface="Calibri Light" panose="020F0302020204030204" pitchFamily="34" charset="0"/>
            </a:endParaRPr>
          </a:p>
        </p:txBody>
      </p:sp>
      <p:sp>
        <p:nvSpPr>
          <p:cNvPr id="54" name="TextBox 53"/>
          <p:cNvSpPr txBox="1"/>
          <p:nvPr/>
        </p:nvSpPr>
        <p:spPr>
          <a:xfrm>
            <a:off x="4058759" y="2391297"/>
            <a:ext cx="992579" cy="261610"/>
          </a:xfrm>
          <a:prstGeom prst="rect">
            <a:avLst/>
          </a:prstGeom>
          <a:noFill/>
        </p:spPr>
        <p:txBody>
          <a:bodyPr wrap="none" rtlCol="0">
            <a:spAutoFit/>
          </a:bodyPr>
          <a:lstStyle/>
          <a:p>
            <a:r>
              <a:rPr lang="en-US" sz="1100" dirty="0" smtClean="0">
                <a:solidFill>
                  <a:srgbClr val="002C6C"/>
                </a:solidFill>
                <a:latin typeface="Calibri Light" panose="020F0302020204030204" pitchFamily="34" charset="0"/>
              </a:rPr>
              <a:t>PDF / Ad Copy</a:t>
            </a:r>
            <a:endParaRPr lang="en-GB" sz="1100" dirty="0">
              <a:solidFill>
                <a:srgbClr val="002C6C"/>
              </a:solidFill>
              <a:latin typeface="Calibri Light" panose="020F0302020204030204" pitchFamily="34" charset="0"/>
            </a:endParaRPr>
          </a:p>
        </p:txBody>
      </p:sp>
      <p:sp>
        <p:nvSpPr>
          <p:cNvPr id="55" name="TextBox 54"/>
          <p:cNvSpPr txBox="1"/>
          <p:nvPr/>
        </p:nvSpPr>
        <p:spPr>
          <a:xfrm>
            <a:off x="1568374" y="2338812"/>
            <a:ext cx="655949" cy="261610"/>
          </a:xfrm>
          <a:prstGeom prst="rect">
            <a:avLst/>
          </a:prstGeom>
          <a:noFill/>
        </p:spPr>
        <p:txBody>
          <a:bodyPr wrap="none" rtlCol="0">
            <a:spAutoFit/>
          </a:bodyPr>
          <a:lstStyle/>
          <a:p>
            <a:r>
              <a:rPr lang="en-US" sz="1100" dirty="0" smtClean="0">
                <a:solidFill>
                  <a:srgbClr val="000000"/>
                </a:solidFill>
                <a:latin typeface="Calibri Light" panose="020F0302020204030204" pitchFamily="34" charset="0"/>
              </a:rPr>
              <a:t>Ad Copy</a:t>
            </a:r>
          </a:p>
        </p:txBody>
      </p:sp>
      <p:sp>
        <p:nvSpPr>
          <p:cNvPr id="56" name="TextBox 55"/>
          <p:cNvSpPr txBox="1"/>
          <p:nvPr/>
        </p:nvSpPr>
        <p:spPr>
          <a:xfrm>
            <a:off x="1675077" y="3420648"/>
            <a:ext cx="500458" cy="261610"/>
          </a:xfrm>
          <a:prstGeom prst="rect">
            <a:avLst/>
          </a:prstGeom>
          <a:noFill/>
        </p:spPr>
        <p:txBody>
          <a:bodyPr wrap="none" rtlCol="0">
            <a:spAutoFit/>
          </a:bodyPr>
          <a:lstStyle/>
          <a:p>
            <a:r>
              <a:rPr lang="en-US" sz="1100" dirty="0" smtClean="0">
                <a:solidFill>
                  <a:srgbClr val="000000"/>
                </a:solidFill>
                <a:latin typeface="Calibri Light" panose="020F0302020204030204" pitchFamily="34" charset="0"/>
              </a:rPr>
              <a:t>Items</a:t>
            </a:r>
          </a:p>
        </p:txBody>
      </p:sp>
      <p:sp>
        <p:nvSpPr>
          <p:cNvPr id="57" name="TextBox 56"/>
          <p:cNvSpPr txBox="1"/>
          <p:nvPr/>
        </p:nvSpPr>
        <p:spPr>
          <a:xfrm>
            <a:off x="2210291" y="2065538"/>
            <a:ext cx="930063" cy="261610"/>
          </a:xfrm>
          <a:prstGeom prst="rect">
            <a:avLst/>
          </a:prstGeom>
          <a:noFill/>
        </p:spPr>
        <p:txBody>
          <a:bodyPr wrap="none" rtlCol="0">
            <a:spAutoFit/>
          </a:bodyPr>
          <a:lstStyle/>
          <a:p>
            <a:r>
              <a:rPr lang="en-US" sz="1100" dirty="0" smtClean="0">
                <a:solidFill>
                  <a:srgbClr val="000000"/>
                </a:solidFill>
                <a:latin typeface="Calibri Light" panose="020F0302020204030204" pitchFamily="34" charset="0"/>
              </a:rPr>
              <a:t>Digital Assets</a:t>
            </a:r>
          </a:p>
        </p:txBody>
      </p:sp>
      <p:sp>
        <p:nvSpPr>
          <p:cNvPr id="58" name="Isosceles Triangle 57"/>
          <p:cNvSpPr/>
          <p:nvPr/>
        </p:nvSpPr>
        <p:spPr bwMode="auto">
          <a:xfrm>
            <a:off x="2305190" y="2266348"/>
            <a:ext cx="173621" cy="181971"/>
          </a:xfrm>
          <a:prstGeom prst="triangle">
            <a:avLst/>
          </a:prstGeom>
          <a:solidFill>
            <a:srgbClr val="0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smtClean="0">
              <a:ln>
                <a:solidFill>
                  <a:srgbClr val="000000"/>
                </a:solidFill>
              </a:ln>
              <a:solidFill>
                <a:srgbClr val="000000"/>
              </a:solidFill>
            </a:endParaRPr>
          </a:p>
        </p:txBody>
      </p:sp>
      <p:sp>
        <p:nvSpPr>
          <p:cNvPr id="59" name="Isosceles Triangle 58"/>
          <p:cNvSpPr/>
          <p:nvPr/>
        </p:nvSpPr>
        <p:spPr bwMode="auto">
          <a:xfrm>
            <a:off x="2089436" y="2248681"/>
            <a:ext cx="173621" cy="181971"/>
          </a:xfrm>
          <a:prstGeom prst="triangle">
            <a:avLst/>
          </a:prstGeom>
          <a:solidFill>
            <a:srgbClr val="0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smtClean="0">
              <a:ln>
                <a:solidFill>
                  <a:srgbClr val="000000"/>
                </a:solidFill>
              </a:ln>
              <a:solidFill>
                <a:srgbClr val="000000"/>
              </a:solidFill>
            </a:endParaRPr>
          </a:p>
        </p:txBody>
      </p:sp>
      <p:sp>
        <p:nvSpPr>
          <p:cNvPr id="60" name="Isosceles Triangle 59"/>
          <p:cNvSpPr/>
          <p:nvPr/>
        </p:nvSpPr>
        <p:spPr bwMode="auto">
          <a:xfrm>
            <a:off x="1826920" y="3608569"/>
            <a:ext cx="173621" cy="181971"/>
          </a:xfrm>
          <a:prstGeom prst="triangle">
            <a:avLst/>
          </a:prstGeom>
          <a:solidFill>
            <a:srgbClr val="0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smtClean="0">
              <a:ln>
                <a:solidFill>
                  <a:srgbClr val="000000"/>
                </a:solidFill>
              </a:ln>
              <a:solidFill>
                <a:srgbClr val="000000"/>
              </a:solidFill>
            </a:endParaRPr>
          </a:p>
        </p:txBody>
      </p:sp>
      <p:sp>
        <p:nvSpPr>
          <p:cNvPr id="61" name="TextBox 60"/>
          <p:cNvSpPr txBox="1"/>
          <p:nvPr/>
        </p:nvSpPr>
        <p:spPr>
          <a:xfrm>
            <a:off x="1587608" y="3862935"/>
            <a:ext cx="801823" cy="261610"/>
          </a:xfrm>
          <a:prstGeom prst="rect">
            <a:avLst/>
          </a:prstGeom>
          <a:noFill/>
        </p:spPr>
        <p:txBody>
          <a:bodyPr wrap="none" rtlCol="0">
            <a:spAutoFit/>
          </a:bodyPr>
          <a:lstStyle/>
          <a:p>
            <a:r>
              <a:rPr lang="en-US" sz="1100" dirty="0" smtClean="0">
                <a:solidFill>
                  <a:srgbClr val="000000"/>
                </a:solidFill>
                <a:latin typeface="Calibri Light" panose="020F0302020204030204" pitchFamily="34" charset="0"/>
              </a:rPr>
              <a:t>Collections</a:t>
            </a:r>
          </a:p>
        </p:txBody>
      </p:sp>
      <p:sp>
        <p:nvSpPr>
          <p:cNvPr id="62" name="TextBox 61"/>
          <p:cNvSpPr txBox="1"/>
          <p:nvPr/>
        </p:nvSpPr>
        <p:spPr>
          <a:xfrm>
            <a:off x="1353565" y="5075340"/>
            <a:ext cx="881973" cy="261610"/>
          </a:xfrm>
          <a:prstGeom prst="rect">
            <a:avLst/>
          </a:prstGeom>
          <a:noFill/>
        </p:spPr>
        <p:txBody>
          <a:bodyPr wrap="none" rtlCol="0">
            <a:spAutoFit/>
          </a:bodyPr>
          <a:lstStyle/>
          <a:p>
            <a:r>
              <a:rPr lang="en-US" sz="1100" dirty="0" smtClean="0">
                <a:solidFill>
                  <a:srgbClr val="000000"/>
                </a:solidFill>
                <a:latin typeface="Calibri Light" panose="020F0302020204030204" pitchFamily="34" charset="0"/>
              </a:rPr>
              <a:t>Master Data</a:t>
            </a:r>
          </a:p>
        </p:txBody>
      </p:sp>
      <p:sp>
        <p:nvSpPr>
          <p:cNvPr id="63" name="TextBox 62"/>
          <p:cNvSpPr txBox="1"/>
          <p:nvPr/>
        </p:nvSpPr>
        <p:spPr>
          <a:xfrm>
            <a:off x="1894833" y="5553433"/>
            <a:ext cx="933269" cy="261610"/>
          </a:xfrm>
          <a:prstGeom prst="rect">
            <a:avLst/>
          </a:prstGeom>
          <a:noFill/>
        </p:spPr>
        <p:txBody>
          <a:bodyPr wrap="none" rtlCol="0">
            <a:spAutoFit/>
          </a:bodyPr>
          <a:lstStyle/>
          <a:p>
            <a:r>
              <a:rPr lang="en-US" sz="1100" dirty="0" smtClean="0">
                <a:solidFill>
                  <a:srgbClr val="000000"/>
                </a:solidFill>
                <a:latin typeface="Calibri Light" panose="020F0302020204030204" pitchFamily="34" charset="0"/>
              </a:rPr>
              <a:t>Identification</a:t>
            </a:r>
          </a:p>
        </p:txBody>
      </p:sp>
      <p:sp>
        <p:nvSpPr>
          <p:cNvPr id="64" name="TextBox 63"/>
          <p:cNvSpPr txBox="1"/>
          <p:nvPr/>
        </p:nvSpPr>
        <p:spPr>
          <a:xfrm>
            <a:off x="2405042" y="5187466"/>
            <a:ext cx="930063" cy="261610"/>
          </a:xfrm>
          <a:prstGeom prst="rect">
            <a:avLst/>
          </a:prstGeom>
          <a:noFill/>
        </p:spPr>
        <p:txBody>
          <a:bodyPr wrap="none" rtlCol="0">
            <a:spAutoFit/>
          </a:bodyPr>
          <a:lstStyle/>
          <a:p>
            <a:r>
              <a:rPr lang="en-US" sz="1100" dirty="0" smtClean="0">
                <a:solidFill>
                  <a:srgbClr val="000000"/>
                </a:solidFill>
                <a:latin typeface="Calibri Light" panose="020F0302020204030204" pitchFamily="34" charset="0"/>
              </a:rPr>
              <a:t>Digital Assets</a:t>
            </a:r>
          </a:p>
        </p:txBody>
      </p:sp>
      <p:sp>
        <p:nvSpPr>
          <p:cNvPr id="65" name="TextBox 64"/>
          <p:cNvSpPr txBox="1"/>
          <p:nvPr/>
        </p:nvSpPr>
        <p:spPr>
          <a:xfrm>
            <a:off x="2187743" y="3421755"/>
            <a:ext cx="675185" cy="261610"/>
          </a:xfrm>
          <a:prstGeom prst="rect">
            <a:avLst/>
          </a:prstGeom>
          <a:noFill/>
        </p:spPr>
        <p:txBody>
          <a:bodyPr wrap="none" rtlCol="0">
            <a:spAutoFit/>
          </a:bodyPr>
          <a:lstStyle/>
          <a:p>
            <a:r>
              <a:rPr lang="en-US" sz="1100" dirty="0" smtClean="0">
                <a:solidFill>
                  <a:srgbClr val="000000"/>
                </a:solidFill>
                <a:latin typeface="Calibri Light" panose="020F0302020204030204" pitchFamily="34" charset="0"/>
              </a:rPr>
              <a:t>Wording</a:t>
            </a:r>
          </a:p>
        </p:txBody>
      </p:sp>
      <p:sp>
        <p:nvSpPr>
          <p:cNvPr id="66" name="TextBox 65"/>
          <p:cNvSpPr txBox="1"/>
          <p:nvPr/>
        </p:nvSpPr>
        <p:spPr>
          <a:xfrm>
            <a:off x="2380303" y="3871349"/>
            <a:ext cx="564578" cy="261610"/>
          </a:xfrm>
          <a:prstGeom prst="rect">
            <a:avLst/>
          </a:prstGeom>
          <a:noFill/>
        </p:spPr>
        <p:txBody>
          <a:bodyPr wrap="none" rtlCol="0">
            <a:spAutoFit/>
          </a:bodyPr>
          <a:lstStyle/>
          <a:p>
            <a:r>
              <a:rPr lang="en-US" sz="1100" dirty="0" smtClean="0">
                <a:solidFill>
                  <a:srgbClr val="000000"/>
                </a:solidFill>
                <a:latin typeface="Calibri Light" panose="020F0302020204030204" pitchFamily="34" charset="0"/>
              </a:rPr>
              <a:t>Pricing</a:t>
            </a:r>
          </a:p>
        </p:txBody>
      </p:sp>
      <p:sp>
        <p:nvSpPr>
          <p:cNvPr id="67" name="Isosceles Triangle 66"/>
          <p:cNvSpPr/>
          <p:nvPr/>
        </p:nvSpPr>
        <p:spPr bwMode="auto">
          <a:xfrm>
            <a:off x="2437817" y="3614839"/>
            <a:ext cx="173621" cy="181971"/>
          </a:xfrm>
          <a:prstGeom prst="triangle">
            <a:avLst/>
          </a:prstGeom>
          <a:solidFill>
            <a:srgbClr val="0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smtClean="0">
              <a:ln>
                <a:solidFill>
                  <a:srgbClr val="000000"/>
                </a:solidFill>
              </a:ln>
              <a:solidFill>
                <a:srgbClr val="000000"/>
              </a:solidFill>
            </a:endParaRPr>
          </a:p>
        </p:txBody>
      </p:sp>
      <p:sp>
        <p:nvSpPr>
          <p:cNvPr id="68" name="Isosceles Triangle 67"/>
          <p:cNvSpPr/>
          <p:nvPr/>
        </p:nvSpPr>
        <p:spPr bwMode="auto">
          <a:xfrm>
            <a:off x="2427085" y="5028746"/>
            <a:ext cx="173621" cy="181971"/>
          </a:xfrm>
          <a:prstGeom prst="triangle">
            <a:avLst/>
          </a:prstGeom>
          <a:solidFill>
            <a:srgbClr val="0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smtClean="0">
              <a:ln>
                <a:solidFill>
                  <a:srgbClr val="000000"/>
                </a:solidFill>
              </a:ln>
              <a:solidFill>
                <a:srgbClr val="000000"/>
              </a:solidFill>
            </a:endParaRPr>
          </a:p>
        </p:txBody>
      </p:sp>
      <p:sp>
        <p:nvSpPr>
          <p:cNvPr id="69" name="Isosceles Triangle 68"/>
          <p:cNvSpPr/>
          <p:nvPr/>
        </p:nvSpPr>
        <p:spPr bwMode="auto">
          <a:xfrm>
            <a:off x="1869161" y="5283265"/>
            <a:ext cx="173621" cy="181971"/>
          </a:xfrm>
          <a:prstGeom prst="triangle">
            <a:avLst/>
          </a:prstGeom>
          <a:solidFill>
            <a:srgbClr val="0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smtClean="0">
              <a:ln>
                <a:solidFill>
                  <a:srgbClr val="000000"/>
                </a:solidFill>
              </a:ln>
              <a:solidFill>
                <a:srgbClr val="000000"/>
              </a:solidFill>
            </a:endParaRPr>
          </a:p>
        </p:txBody>
      </p:sp>
      <p:sp>
        <p:nvSpPr>
          <p:cNvPr id="70" name="Isosceles Triangle 69"/>
          <p:cNvSpPr/>
          <p:nvPr/>
        </p:nvSpPr>
        <p:spPr bwMode="auto">
          <a:xfrm flipV="1">
            <a:off x="2134994" y="5327754"/>
            <a:ext cx="189430" cy="197407"/>
          </a:xfrm>
          <a:prstGeom prst="triangle">
            <a:avLst/>
          </a:prstGeom>
          <a:solidFill>
            <a:srgbClr val="0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smtClean="0">
              <a:ln>
                <a:solidFill>
                  <a:srgbClr val="000000"/>
                </a:solidFill>
              </a:ln>
              <a:solidFill>
                <a:srgbClr val="000000"/>
              </a:solidFill>
            </a:endParaRPr>
          </a:p>
        </p:txBody>
      </p:sp>
      <p:sp>
        <p:nvSpPr>
          <p:cNvPr id="71" name="Isosceles Triangle 70"/>
          <p:cNvSpPr/>
          <p:nvPr/>
        </p:nvSpPr>
        <p:spPr bwMode="auto">
          <a:xfrm flipV="1">
            <a:off x="1916004" y="3758626"/>
            <a:ext cx="173431" cy="160199"/>
          </a:xfrm>
          <a:prstGeom prst="triangle">
            <a:avLst/>
          </a:prstGeom>
          <a:solidFill>
            <a:srgbClr val="0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smtClean="0">
              <a:ln>
                <a:solidFill>
                  <a:srgbClr val="000000"/>
                </a:solidFill>
              </a:ln>
              <a:solidFill>
                <a:srgbClr val="000000"/>
              </a:solidFill>
            </a:endParaRPr>
          </a:p>
        </p:txBody>
      </p:sp>
      <p:sp>
        <p:nvSpPr>
          <p:cNvPr id="72" name="Isosceles Triangle 71"/>
          <p:cNvSpPr/>
          <p:nvPr/>
        </p:nvSpPr>
        <p:spPr bwMode="auto">
          <a:xfrm flipV="1">
            <a:off x="2585763" y="3790066"/>
            <a:ext cx="173431" cy="160199"/>
          </a:xfrm>
          <a:prstGeom prst="triangle">
            <a:avLst/>
          </a:prstGeom>
          <a:solidFill>
            <a:srgbClr val="0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smtClean="0">
              <a:ln>
                <a:solidFill>
                  <a:srgbClr val="000000"/>
                </a:solidFill>
              </a:ln>
              <a:solidFill>
                <a:srgbClr val="000000"/>
              </a:solidFill>
            </a:endParaRPr>
          </a:p>
        </p:txBody>
      </p:sp>
      <p:sp>
        <p:nvSpPr>
          <p:cNvPr id="73" name="TextBox 72"/>
          <p:cNvSpPr txBox="1"/>
          <p:nvPr/>
        </p:nvSpPr>
        <p:spPr>
          <a:xfrm>
            <a:off x="1628119" y="2693776"/>
            <a:ext cx="843501" cy="261610"/>
          </a:xfrm>
          <a:prstGeom prst="rect">
            <a:avLst/>
          </a:prstGeom>
          <a:noFill/>
        </p:spPr>
        <p:txBody>
          <a:bodyPr wrap="none" rtlCol="0">
            <a:spAutoFit/>
          </a:bodyPr>
          <a:lstStyle/>
          <a:p>
            <a:r>
              <a:rPr lang="en-US" sz="1100" dirty="0" smtClean="0">
                <a:solidFill>
                  <a:srgbClr val="000000"/>
                </a:solidFill>
                <a:latin typeface="Calibri Light" panose="020F0302020204030204" pitchFamily="34" charset="0"/>
              </a:rPr>
              <a:t>Promotions</a:t>
            </a:r>
          </a:p>
        </p:txBody>
      </p:sp>
      <p:sp>
        <p:nvSpPr>
          <p:cNvPr id="74" name="Isosceles Triangle 73"/>
          <p:cNvSpPr/>
          <p:nvPr/>
        </p:nvSpPr>
        <p:spPr bwMode="auto">
          <a:xfrm rot="19725401" flipV="1">
            <a:off x="2453595" y="2759832"/>
            <a:ext cx="254317" cy="203599"/>
          </a:xfrm>
          <a:prstGeom prst="triangle">
            <a:avLst/>
          </a:prstGeom>
          <a:solidFill>
            <a:srgbClr val="0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smtClean="0">
              <a:ln>
                <a:solidFill>
                  <a:srgbClr val="000000"/>
                </a:solidFill>
              </a:ln>
              <a:solidFill>
                <a:srgbClr val="000000"/>
              </a:solidFill>
            </a:endParaRPr>
          </a:p>
        </p:txBody>
      </p:sp>
      <p:sp>
        <p:nvSpPr>
          <p:cNvPr id="75" name="Content Placeholder 2"/>
          <p:cNvSpPr>
            <a:spLocks noGrp="1"/>
          </p:cNvSpPr>
          <p:nvPr>
            <p:ph idx="1"/>
          </p:nvPr>
        </p:nvSpPr>
        <p:spPr>
          <a:xfrm>
            <a:off x="2282671" y="1185483"/>
            <a:ext cx="4714119" cy="785599"/>
          </a:xfrm>
        </p:spPr>
        <p:txBody>
          <a:bodyPr>
            <a:noAutofit/>
          </a:bodyPr>
          <a:lstStyle/>
          <a:p>
            <a:pPr marL="0" indent="0" algn="ctr">
              <a:buNone/>
            </a:pPr>
            <a:r>
              <a:rPr lang="en-US" sz="1400" b="1" dirty="0" smtClean="0">
                <a:latin typeface="Calibri Light" panose="020F0302020204030204" pitchFamily="34" charset="0"/>
              </a:rPr>
              <a:t>Better Data </a:t>
            </a:r>
            <a:r>
              <a:rPr lang="en-US" sz="1400" dirty="0" smtClean="0">
                <a:latin typeface="Calibri Light" panose="020F0302020204030204" pitchFamily="34" charset="0"/>
              </a:rPr>
              <a:t>= GS1’s Focus on Data Quality</a:t>
            </a:r>
          </a:p>
          <a:p>
            <a:pPr marL="0" indent="0" algn="ctr">
              <a:buNone/>
            </a:pPr>
            <a:r>
              <a:rPr lang="en-US" sz="1400" b="1" dirty="0" smtClean="0">
                <a:latin typeface="Calibri Light" panose="020F0302020204030204" pitchFamily="34" charset="0"/>
              </a:rPr>
              <a:t>Smarter Data </a:t>
            </a:r>
            <a:r>
              <a:rPr lang="en-US" sz="1400" dirty="0" smtClean="0">
                <a:latin typeface="Calibri Light" panose="020F0302020204030204" pitchFamily="34" charset="0"/>
              </a:rPr>
              <a:t>= GTIN+ on the Web</a:t>
            </a:r>
          </a:p>
        </p:txBody>
      </p:sp>
      <p:pic>
        <p:nvPicPr>
          <p:cNvPr id="155650" name="Picture 2" descr="http://www.clker.com/cliparts/4/C/q/D/m/Q/forklift-md.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820576" y="3006154"/>
            <a:ext cx="615718" cy="447795"/>
          </a:xfrm>
          <a:prstGeom prst="rect">
            <a:avLst/>
          </a:prstGeom>
          <a:noFill/>
          <a:extLst>
            <a:ext uri="{909E8E84-426E-40DD-AFC4-6F175D3DCCD1}">
              <a14:hiddenFill xmlns:a14="http://schemas.microsoft.com/office/drawing/2010/main">
                <a:solidFill>
                  <a:srgbClr val="FFFFFF"/>
                </a:solidFill>
              </a14:hiddenFill>
            </a:ext>
          </a:extLst>
        </p:spPr>
      </p:pic>
      <p:sp>
        <p:nvSpPr>
          <p:cNvPr id="77" name="Content Placeholder 2"/>
          <p:cNvSpPr txBox="1">
            <a:spLocks/>
          </p:cNvSpPr>
          <p:nvPr/>
        </p:nvSpPr>
        <p:spPr>
          <a:xfrm>
            <a:off x="2437817" y="6088938"/>
            <a:ext cx="4714119" cy="785599"/>
          </a:xfrm>
          <a:prstGeom prst="rect">
            <a:avLst/>
          </a:prstGeom>
        </p:spPr>
        <p:txBody>
          <a:bodyPr vert="horz" lIns="91440" tIns="45720" rIns="91440" bIns="45720" rtlCol="0">
            <a:noAutofit/>
          </a:bodyPr>
          <a:lstStyle>
            <a:lvl1pPr marL="342900" indent="-342900" algn="l" rtl="0" eaLnBrk="1" fontAlgn="base" hangingPunct="1">
              <a:spcBef>
                <a:spcPct val="20000"/>
              </a:spcBef>
              <a:spcAft>
                <a:spcPct val="0"/>
              </a:spcAft>
              <a:buClr>
                <a:srgbClr val="F26334"/>
              </a:buClr>
              <a:buFont typeface="Arial"/>
              <a:buChar char="•"/>
              <a:defRPr sz="2400">
                <a:solidFill>
                  <a:srgbClr val="002C6C"/>
                </a:solidFill>
                <a:latin typeface="+mn-lt"/>
                <a:ea typeface="ＭＳ Ｐゴシック" charset="0"/>
                <a:cs typeface="+mn-cs"/>
              </a:defRPr>
            </a:lvl1pPr>
            <a:lvl2pPr marL="742950" indent="-285750" algn="l" rtl="0" eaLnBrk="1" fontAlgn="base" hangingPunct="1">
              <a:spcBef>
                <a:spcPct val="20000"/>
              </a:spcBef>
              <a:spcAft>
                <a:spcPct val="0"/>
              </a:spcAft>
              <a:buClr>
                <a:srgbClr val="F26334"/>
              </a:buClr>
              <a:buChar char="•"/>
              <a:defRPr sz="2000">
                <a:solidFill>
                  <a:srgbClr val="002C6C"/>
                </a:solidFill>
                <a:latin typeface="+mn-lt"/>
                <a:ea typeface="ＭＳ Ｐゴシック" charset="0"/>
              </a:defRPr>
            </a:lvl2pPr>
            <a:lvl3pPr marL="1143000" indent="-228600" algn="l" rtl="0" eaLnBrk="1" fontAlgn="base" hangingPunct="1">
              <a:spcBef>
                <a:spcPct val="20000"/>
              </a:spcBef>
              <a:spcAft>
                <a:spcPct val="0"/>
              </a:spcAft>
              <a:buClr>
                <a:srgbClr val="F26334"/>
              </a:buClr>
              <a:buFont typeface="Arial" charset="0"/>
              <a:buChar char="–"/>
              <a:defRPr>
                <a:solidFill>
                  <a:srgbClr val="002C6C"/>
                </a:solidFill>
                <a:latin typeface="+mn-lt"/>
                <a:ea typeface="ＭＳ Ｐゴシック" charset="0"/>
              </a:defRPr>
            </a:lvl3pPr>
            <a:lvl4pPr marL="1600200" indent="-228600" algn="l" rtl="0" eaLnBrk="1" fontAlgn="base" hangingPunct="1">
              <a:spcBef>
                <a:spcPct val="20000"/>
              </a:spcBef>
              <a:spcAft>
                <a:spcPct val="0"/>
              </a:spcAft>
              <a:buClr>
                <a:srgbClr val="F26334"/>
              </a:buClr>
              <a:buChar char="–"/>
              <a:defRPr sz="1600">
                <a:solidFill>
                  <a:srgbClr val="002C6C"/>
                </a:solidFill>
                <a:latin typeface="+mn-lt"/>
                <a:ea typeface="ＭＳ Ｐゴシック" charset="0"/>
              </a:defRPr>
            </a:lvl4pPr>
            <a:lvl5pPr marL="2057400" indent="-228600" algn="l" rtl="0" eaLnBrk="1" fontAlgn="base" hangingPunct="1">
              <a:spcBef>
                <a:spcPct val="20000"/>
              </a:spcBef>
              <a:spcAft>
                <a:spcPct val="0"/>
              </a:spcAft>
              <a:buClr>
                <a:srgbClr val="F26334"/>
              </a:buClr>
              <a:buChar char="»"/>
              <a:defRPr sz="1600">
                <a:solidFill>
                  <a:srgbClr val="4C4C4C"/>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ctr">
              <a:buFont typeface="Arial"/>
              <a:buNone/>
            </a:pPr>
            <a:r>
              <a:rPr lang="en-US" sz="1400" b="1" kern="0" dirty="0" smtClean="0">
                <a:latin typeface="Calibri Light" panose="020F0302020204030204" pitchFamily="34" charset="0"/>
              </a:rPr>
              <a:t>Faster Data </a:t>
            </a:r>
            <a:r>
              <a:rPr lang="en-US" sz="1400" kern="0" dirty="0" smtClean="0">
                <a:latin typeface="Calibri Light" panose="020F0302020204030204" pitchFamily="34" charset="0"/>
              </a:rPr>
              <a:t>= </a:t>
            </a:r>
            <a:r>
              <a:rPr lang="en-US" sz="1400" b="1" kern="0" dirty="0" smtClean="0">
                <a:latin typeface="Calibri Light" panose="020F0302020204030204" pitchFamily="34" charset="0"/>
              </a:rPr>
              <a:t>Better Data + Smarter Data </a:t>
            </a:r>
            <a:r>
              <a:rPr lang="en-US" sz="1400" kern="0" dirty="0" smtClean="0">
                <a:latin typeface="Calibri Light" panose="020F0302020204030204" pitchFamily="34" charset="0"/>
              </a:rPr>
              <a:t>= </a:t>
            </a:r>
          </a:p>
          <a:p>
            <a:pPr marL="0" indent="0" algn="ctr">
              <a:buFont typeface="Arial"/>
              <a:buNone/>
            </a:pPr>
            <a:r>
              <a:rPr lang="en-US" sz="1400" kern="0" dirty="0" smtClean="0">
                <a:latin typeface="Calibri Light" panose="020F0302020204030204" pitchFamily="34" charset="0"/>
              </a:rPr>
              <a:t>Focus on Frictionless Flow of Data and Process Interoperability</a:t>
            </a:r>
          </a:p>
        </p:txBody>
      </p:sp>
      <p:sp>
        <p:nvSpPr>
          <p:cNvPr id="76" name="TextBox 75"/>
          <p:cNvSpPr txBox="1"/>
          <p:nvPr/>
        </p:nvSpPr>
        <p:spPr>
          <a:xfrm>
            <a:off x="3876065" y="4740510"/>
            <a:ext cx="933269" cy="261610"/>
          </a:xfrm>
          <a:prstGeom prst="rect">
            <a:avLst/>
          </a:prstGeom>
          <a:noFill/>
        </p:spPr>
        <p:txBody>
          <a:bodyPr wrap="none" rtlCol="0">
            <a:spAutoFit/>
          </a:bodyPr>
          <a:lstStyle/>
          <a:p>
            <a:r>
              <a:rPr lang="en-US" sz="1100" dirty="0" smtClean="0">
                <a:solidFill>
                  <a:srgbClr val="002C6C"/>
                </a:solidFill>
                <a:latin typeface="Calibri Light" panose="020F0302020204030204" pitchFamily="34" charset="0"/>
              </a:rPr>
              <a:t>Identification</a:t>
            </a:r>
            <a:endParaRPr lang="en-GB" sz="1100" dirty="0">
              <a:solidFill>
                <a:srgbClr val="002C6C"/>
              </a:solidFill>
              <a:latin typeface="Calibri Light" panose="020F0302020204030204" pitchFamily="34" charset="0"/>
            </a:endParaRPr>
          </a:p>
        </p:txBody>
      </p:sp>
      <p:sp>
        <p:nvSpPr>
          <p:cNvPr id="3" name="TextBox 2"/>
          <p:cNvSpPr txBox="1"/>
          <p:nvPr/>
        </p:nvSpPr>
        <p:spPr>
          <a:xfrm>
            <a:off x="4163130" y="4487789"/>
            <a:ext cx="582211" cy="200055"/>
          </a:xfrm>
          <a:prstGeom prst="rect">
            <a:avLst/>
          </a:prstGeom>
          <a:noFill/>
        </p:spPr>
        <p:txBody>
          <a:bodyPr wrap="none" rtlCol="0">
            <a:spAutoFit/>
          </a:bodyPr>
          <a:lstStyle/>
          <a:p>
            <a:r>
              <a:rPr lang="en-US" sz="700" dirty="0" smtClean="0">
                <a:solidFill>
                  <a:srgbClr val="FFFFFF"/>
                </a:solidFill>
              </a:rPr>
              <a:t>01010010</a:t>
            </a:r>
            <a:endParaRPr lang="en-GB" sz="700" dirty="0">
              <a:solidFill>
                <a:srgbClr val="FFFFFF"/>
              </a:solidFill>
            </a:endParaRPr>
          </a:p>
        </p:txBody>
      </p:sp>
    </p:spTree>
    <p:extLst>
      <p:ext uri="{BB962C8B-B14F-4D97-AF65-F5344CB8AC3E}">
        <p14:creationId xmlns:p14="http://schemas.microsoft.com/office/powerpoint/2010/main" val="17941165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8"/>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7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71"/>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1"/>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7"/>
                                        </p:tgtEl>
                                        <p:attrNameLst>
                                          <p:attrName>style.visibility</p:attrName>
                                        </p:attrNameLst>
                                      </p:cBhvr>
                                      <p:to>
                                        <p:strVal val="visible"/>
                                      </p:to>
                                    </p:set>
                                  </p:childTnLst>
                                </p:cTn>
                              </p:par>
                              <p:par>
                                <p:cTn id="81" presetID="10" presetClass="entr" presetSubtype="0" fill="hold" grpId="0" nodeType="withEffect">
                                  <p:stCondLst>
                                    <p:cond delay="0"/>
                                  </p:stCondLst>
                                  <p:childTnLst>
                                    <p:set>
                                      <p:cBhvr>
                                        <p:cTn id="82" dur="1" fill="hold">
                                          <p:stCondLst>
                                            <p:cond delay="0"/>
                                          </p:stCondLst>
                                        </p:cTn>
                                        <p:tgtEl>
                                          <p:spTgt spid="75">
                                            <p:txEl>
                                              <p:pRg st="0" end="0"/>
                                            </p:txEl>
                                          </p:spTgt>
                                        </p:tgtEl>
                                        <p:attrNameLst>
                                          <p:attrName>style.visibility</p:attrName>
                                        </p:attrNameLst>
                                      </p:cBhvr>
                                      <p:to>
                                        <p:strVal val="visible"/>
                                      </p:to>
                                    </p:set>
                                    <p:animEffect transition="in" filter="fade">
                                      <p:cBhvr>
                                        <p:cTn id="83" dur="500"/>
                                        <p:tgtEl>
                                          <p:spTgt spid="75">
                                            <p:txEl>
                                              <p:pRg st="0" end="0"/>
                                            </p:txEl>
                                          </p:spTgt>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75">
                                            <p:txEl>
                                              <p:pRg st="1" end="1"/>
                                            </p:txEl>
                                          </p:spTgt>
                                        </p:tgtEl>
                                        <p:attrNameLst>
                                          <p:attrName>style.visibility</p:attrName>
                                        </p:attrNameLst>
                                      </p:cBhvr>
                                      <p:to>
                                        <p:strVal val="visible"/>
                                      </p:to>
                                    </p:set>
                                    <p:animEffect transition="in" filter="fade">
                                      <p:cBhvr>
                                        <p:cTn id="86" dur="500"/>
                                        <p:tgtEl>
                                          <p:spTgt spid="75">
                                            <p:txEl>
                                              <p:pRg st="1" end="1"/>
                                            </p:txEl>
                                          </p:spTgt>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77">
                                            <p:txEl>
                                              <p:pRg st="0" end="0"/>
                                            </p:txEl>
                                          </p:spTgt>
                                        </p:tgtEl>
                                        <p:attrNameLst>
                                          <p:attrName>style.visibility</p:attrName>
                                        </p:attrNameLst>
                                      </p:cBhvr>
                                      <p:to>
                                        <p:strVal val="visible"/>
                                      </p:to>
                                    </p:set>
                                    <p:animEffect transition="in" filter="fade">
                                      <p:cBhvr>
                                        <p:cTn id="89" dur="500"/>
                                        <p:tgtEl>
                                          <p:spTgt spid="77">
                                            <p:txEl>
                                              <p:pRg st="0" end="0"/>
                                            </p:txEl>
                                          </p:spTgt>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77">
                                            <p:txEl>
                                              <p:pRg st="1" end="1"/>
                                            </p:txEl>
                                          </p:spTgt>
                                        </p:tgtEl>
                                        <p:attrNameLst>
                                          <p:attrName>style.visibility</p:attrName>
                                        </p:attrNameLst>
                                      </p:cBhvr>
                                      <p:to>
                                        <p:strVal val="visible"/>
                                      </p:to>
                                    </p:set>
                                    <p:animEffect transition="in" filter="fade">
                                      <p:cBhvr>
                                        <p:cTn id="92" dur="500"/>
                                        <p:tgtEl>
                                          <p:spTgt spid="7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1" grpId="0"/>
      <p:bldP spid="42" grpId="0"/>
      <p:bldP spid="44" grpId="0"/>
      <p:bldP spid="45" grpId="0"/>
      <p:bldP spid="46" grpId="0"/>
      <p:bldP spid="47" grpId="0"/>
      <p:bldP spid="48" grpId="0"/>
      <p:bldP spid="49" grpId="0"/>
      <p:bldP spid="50" grpId="0"/>
      <p:bldP spid="54" grpId="0"/>
      <p:bldP spid="55" grpId="0"/>
      <p:bldP spid="57" grpId="0"/>
      <p:bldP spid="58" grpId="0" animBg="1"/>
      <p:bldP spid="59" grpId="0" animBg="1"/>
      <p:bldP spid="61" grpId="0"/>
      <p:bldP spid="66" grpId="0"/>
      <p:bldP spid="71" grpId="0" animBg="1"/>
      <p:bldP spid="72" grpId="0" animBg="1"/>
      <p:bldP spid="73" grpId="0"/>
      <p:bldP spid="74" grpId="0" animBg="1"/>
      <p:bldP spid="75" grpId="0" build="p"/>
      <p:bldP spid="77"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Digital?</a:t>
            </a:r>
            <a:endParaRPr lang="en-GB" dirty="0"/>
          </a:p>
        </p:txBody>
      </p:sp>
      <p:sp>
        <p:nvSpPr>
          <p:cNvPr id="4" name="Slide Number Placeholder 3"/>
          <p:cNvSpPr>
            <a:spLocks noGrp="1"/>
          </p:cNvSpPr>
          <p:nvPr>
            <p:ph type="sldNum" sz="quarter" idx="10"/>
          </p:nvPr>
        </p:nvSpPr>
        <p:spPr/>
        <p:txBody>
          <a:bodyPr/>
          <a:lstStyle/>
          <a:p>
            <a:pPr>
              <a:defRPr/>
            </a:pPr>
            <a:fld id="{0B02F406-A951-4782-A125-F0F9A54F00BD}" type="slidenum">
              <a:rPr lang="en-US" smtClean="0">
                <a:solidFill>
                  <a:srgbClr val="002C6C"/>
                </a:solidFill>
              </a:rPr>
              <a:pPr>
                <a:defRPr/>
              </a:pPr>
              <a:t>72</a:t>
            </a:fld>
            <a:endParaRPr lang="en-US" dirty="0">
              <a:solidFill>
                <a:srgbClr val="002C6C"/>
              </a:solidFill>
            </a:endParaRPr>
          </a:p>
        </p:txBody>
      </p:sp>
      <p:pic>
        <p:nvPicPr>
          <p:cNvPr id="5" name="Picture 4"/>
          <p:cNvPicPr>
            <a:picLocks noChangeAspect="1"/>
          </p:cNvPicPr>
          <p:nvPr/>
        </p:nvPicPr>
        <p:blipFill rotWithShape="1">
          <a:blip r:embed="rId3">
            <a:clrChange>
              <a:clrFrom>
                <a:srgbClr val="FFFFFF"/>
              </a:clrFrom>
              <a:clrTo>
                <a:srgbClr val="FFFFFF">
                  <a:alpha val="0"/>
                </a:srgbClr>
              </a:clrTo>
            </a:clrChange>
          </a:blip>
          <a:srcRect b="4326"/>
          <a:stretch/>
        </p:blipFill>
        <p:spPr>
          <a:xfrm>
            <a:off x="137708" y="1394572"/>
            <a:ext cx="8807081" cy="4846320"/>
          </a:xfrm>
          <a:prstGeom prst="rect">
            <a:avLst/>
          </a:prstGeom>
        </p:spPr>
      </p:pic>
      <p:sp>
        <p:nvSpPr>
          <p:cNvPr id="6" name="Rounded Rectangle 5"/>
          <p:cNvSpPr/>
          <p:nvPr/>
        </p:nvSpPr>
        <p:spPr bwMode="auto">
          <a:xfrm>
            <a:off x="219919" y="3032567"/>
            <a:ext cx="4328932" cy="1527858"/>
          </a:xfrm>
          <a:prstGeom prst="roundRect">
            <a:avLst/>
          </a:prstGeom>
          <a:noFill/>
          <a:ln w="412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pPr>
            <a:endParaRPr lang="en-GB" smtClean="0">
              <a:ln w="38100">
                <a:solidFill>
                  <a:srgbClr val="002C6C"/>
                </a:solidFill>
              </a:ln>
              <a:solidFill>
                <a:srgbClr val="002C6C"/>
              </a:solidFill>
            </a:endParaRPr>
          </a:p>
        </p:txBody>
      </p:sp>
      <p:sp>
        <p:nvSpPr>
          <p:cNvPr id="7" name="TextBox 6"/>
          <p:cNvSpPr txBox="1"/>
          <p:nvPr/>
        </p:nvSpPr>
        <p:spPr>
          <a:xfrm>
            <a:off x="3673061" y="6534149"/>
            <a:ext cx="1736373" cy="246221"/>
          </a:xfrm>
          <a:prstGeom prst="rect">
            <a:avLst/>
          </a:prstGeom>
          <a:noFill/>
        </p:spPr>
        <p:txBody>
          <a:bodyPr wrap="none" rtlCol="0">
            <a:spAutoFit/>
          </a:bodyPr>
          <a:lstStyle/>
          <a:p>
            <a:r>
              <a:rPr lang="en-US" sz="1000" dirty="0" smtClean="0">
                <a:solidFill>
                  <a:srgbClr val="002C6C"/>
                </a:solidFill>
              </a:rPr>
              <a:t>RSR Research:  June 2013</a:t>
            </a:r>
            <a:endParaRPr lang="en-GB" sz="1000" dirty="0">
              <a:solidFill>
                <a:srgbClr val="002C6C"/>
              </a:solidFill>
            </a:endParaRPr>
          </a:p>
        </p:txBody>
      </p:sp>
    </p:spTree>
    <p:extLst>
      <p:ext uri="{BB962C8B-B14F-4D97-AF65-F5344CB8AC3E}">
        <p14:creationId xmlns:p14="http://schemas.microsoft.com/office/powerpoint/2010/main" val="10280404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Why an Omni-channel Perspective?</a:t>
            </a:r>
            <a:endParaRPr lang="en-GB" sz="2800" dirty="0"/>
          </a:p>
        </p:txBody>
      </p:sp>
      <p:sp>
        <p:nvSpPr>
          <p:cNvPr id="3" name="Content Placeholder 2"/>
          <p:cNvSpPr>
            <a:spLocks noGrp="1"/>
          </p:cNvSpPr>
          <p:nvPr>
            <p:ph idx="1"/>
          </p:nvPr>
        </p:nvSpPr>
        <p:spPr>
          <a:xfrm>
            <a:off x="5746124" y="2398297"/>
            <a:ext cx="3397876" cy="2156417"/>
          </a:xfrm>
          <a:solidFill>
            <a:schemeClr val="bg1">
              <a:lumMod val="85000"/>
            </a:schemeClr>
          </a:solidFill>
          <a:scene3d>
            <a:camera prst="orthographicFront"/>
            <a:lightRig rig="chilly" dir="t"/>
          </a:scene3d>
          <a:sp3d extrusionH="146050">
            <a:bevelT w="88900" prst="coolSlant"/>
            <a:bevelB/>
          </a:sp3d>
        </p:spPr>
        <p:txBody>
          <a:bodyPr anchor="ctr">
            <a:normAutofit/>
          </a:bodyPr>
          <a:lstStyle/>
          <a:p>
            <a:pPr marL="0" indent="0" algn="ctr">
              <a:buNone/>
            </a:pPr>
            <a:r>
              <a:rPr lang="en-US" sz="2000" dirty="0">
                <a:solidFill>
                  <a:sysClr val="windowText" lastClr="000000"/>
                </a:solidFill>
              </a:rPr>
              <a:t>“The world’s largest store in every pocket”  </a:t>
            </a:r>
            <a:r>
              <a:rPr lang="en-US" sz="1200" dirty="0">
                <a:solidFill>
                  <a:sysClr val="windowText" lastClr="000000"/>
                </a:solidFill>
              </a:rPr>
              <a:t>- McKinsey</a:t>
            </a:r>
            <a:endParaRPr lang="en-GB" sz="1200" dirty="0">
              <a:solidFill>
                <a:sysClr val="windowText" lastClr="000000"/>
              </a:solidFill>
            </a:endParaRPr>
          </a:p>
        </p:txBody>
      </p:sp>
      <p:sp>
        <p:nvSpPr>
          <p:cNvPr id="4" name="Slide Number Placeholder 3"/>
          <p:cNvSpPr>
            <a:spLocks noGrp="1"/>
          </p:cNvSpPr>
          <p:nvPr>
            <p:ph type="sldNum" sz="quarter" idx="10"/>
          </p:nvPr>
        </p:nvSpPr>
        <p:spPr/>
        <p:txBody>
          <a:bodyPr/>
          <a:lstStyle/>
          <a:p>
            <a:pPr>
              <a:defRPr/>
            </a:pPr>
            <a:fld id="{0B02F406-A951-4782-A125-F0F9A54F00BD}" type="slidenum">
              <a:rPr lang="en-US" smtClean="0">
                <a:solidFill>
                  <a:srgbClr val="002C6C"/>
                </a:solidFill>
              </a:rPr>
              <a:pPr>
                <a:defRPr/>
              </a:pPr>
              <a:t>73</a:t>
            </a:fld>
            <a:endParaRPr lang="en-US" dirty="0">
              <a:solidFill>
                <a:srgbClr val="002C6C"/>
              </a:solidFill>
            </a:endParaRPr>
          </a:p>
        </p:txBody>
      </p:sp>
      <p:sp>
        <p:nvSpPr>
          <p:cNvPr id="5" name="Content Placeholder 2"/>
          <p:cNvSpPr txBox="1">
            <a:spLocks/>
          </p:cNvSpPr>
          <p:nvPr/>
        </p:nvSpPr>
        <p:spPr>
          <a:xfrm>
            <a:off x="4283571" y="1243478"/>
            <a:ext cx="4860429" cy="1227103"/>
          </a:xfrm>
          <a:prstGeom prst="rect">
            <a:avLst/>
          </a:prstGeom>
          <a:solidFill>
            <a:schemeClr val="tx1"/>
          </a:solidFill>
          <a:scene3d>
            <a:camera prst="orthographicFront"/>
            <a:lightRig rig="chilly" dir="t"/>
          </a:scene3d>
          <a:sp3d extrusionH="146050">
            <a:bevelT w="88900" prst="coolSlant"/>
            <a:bevelB/>
          </a:sp3d>
        </p:spPr>
        <p:txBody>
          <a:bodyPr vert="horz" lIns="91440" tIns="45720" rIns="91440" bIns="45720" rtlCol="0" anchor="ctr">
            <a:normAutofit/>
          </a:bodyPr>
          <a:lstStyle>
            <a:lvl1pPr marL="342900" indent="-342900" algn="l" rtl="0" eaLnBrk="1" fontAlgn="base" hangingPunct="1">
              <a:spcBef>
                <a:spcPct val="20000"/>
              </a:spcBef>
              <a:spcAft>
                <a:spcPct val="0"/>
              </a:spcAft>
              <a:buClr>
                <a:srgbClr val="F26334"/>
              </a:buClr>
              <a:buFont typeface="Arial"/>
              <a:buChar char="•"/>
              <a:defRPr sz="2400">
                <a:solidFill>
                  <a:srgbClr val="002C6C"/>
                </a:solidFill>
                <a:latin typeface="+mn-lt"/>
                <a:ea typeface="ＭＳ Ｐゴシック" charset="0"/>
                <a:cs typeface="+mn-cs"/>
              </a:defRPr>
            </a:lvl1pPr>
            <a:lvl2pPr marL="742950" indent="-285750" algn="l" rtl="0" eaLnBrk="1" fontAlgn="base" hangingPunct="1">
              <a:spcBef>
                <a:spcPct val="20000"/>
              </a:spcBef>
              <a:spcAft>
                <a:spcPct val="0"/>
              </a:spcAft>
              <a:buClr>
                <a:srgbClr val="F26334"/>
              </a:buClr>
              <a:buChar char="•"/>
              <a:defRPr sz="2000">
                <a:solidFill>
                  <a:srgbClr val="002C6C"/>
                </a:solidFill>
                <a:latin typeface="+mn-lt"/>
                <a:ea typeface="ＭＳ Ｐゴシック" charset="0"/>
              </a:defRPr>
            </a:lvl2pPr>
            <a:lvl3pPr marL="1143000" indent="-228600" algn="l" rtl="0" eaLnBrk="1" fontAlgn="base" hangingPunct="1">
              <a:spcBef>
                <a:spcPct val="20000"/>
              </a:spcBef>
              <a:spcAft>
                <a:spcPct val="0"/>
              </a:spcAft>
              <a:buClr>
                <a:srgbClr val="F26334"/>
              </a:buClr>
              <a:buFont typeface="Arial" charset="0"/>
              <a:buChar char="–"/>
              <a:defRPr>
                <a:solidFill>
                  <a:srgbClr val="002C6C"/>
                </a:solidFill>
                <a:latin typeface="+mn-lt"/>
                <a:ea typeface="ＭＳ Ｐゴシック" charset="0"/>
              </a:defRPr>
            </a:lvl3pPr>
            <a:lvl4pPr marL="1600200" indent="-228600" algn="l" rtl="0" eaLnBrk="1" fontAlgn="base" hangingPunct="1">
              <a:spcBef>
                <a:spcPct val="20000"/>
              </a:spcBef>
              <a:spcAft>
                <a:spcPct val="0"/>
              </a:spcAft>
              <a:buClr>
                <a:srgbClr val="F26334"/>
              </a:buClr>
              <a:buChar char="–"/>
              <a:defRPr sz="1600">
                <a:solidFill>
                  <a:srgbClr val="002C6C"/>
                </a:solidFill>
                <a:latin typeface="+mn-lt"/>
                <a:ea typeface="ＭＳ Ｐゴシック" charset="0"/>
              </a:defRPr>
            </a:lvl4pPr>
            <a:lvl5pPr marL="2057400" indent="-228600" algn="l" rtl="0" eaLnBrk="1" fontAlgn="base" hangingPunct="1">
              <a:spcBef>
                <a:spcPct val="20000"/>
              </a:spcBef>
              <a:spcAft>
                <a:spcPct val="0"/>
              </a:spcAft>
              <a:buClr>
                <a:srgbClr val="F26334"/>
              </a:buClr>
              <a:buChar char="»"/>
              <a:defRPr sz="1600">
                <a:solidFill>
                  <a:srgbClr val="4C4C4C"/>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ctr">
              <a:buFont typeface="Arial"/>
              <a:buNone/>
            </a:pPr>
            <a:r>
              <a:rPr lang="en-US" sz="2000" dirty="0" smtClean="0">
                <a:solidFill>
                  <a:srgbClr val="FFFFFF"/>
                </a:solidFill>
              </a:rPr>
              <a:t>“I can’t overstate how mobile is changing how we interact with our consumers, we have to embrace these changes” </a:t>
            </a:r>
          </a:p>
          <a:p>
            <a:pPr marL="0" indent="0" algn="ctr">
              <a:buFont typeface="Arial"/>
              <a:buNone/>
            </a:pPr>
            <a:r>
              <a:rPr lang="en-US" sz="1200" dirty="0" smtClean="0">
                <a:solidFill>
                  <a:srgbClr val="FFFFFF"/>
                </a:solidFill>
              </a:rPr>
              <a:t>– Joel Anderson, </a:t>
            </a:r>
            <a:r>
              <a:rPr lang="en-US" sz="1200" dirty="0">
                <a:solidFill>
                  <a:srgbClr val="FFFFFF"/>
                </a:solidFill>
              </a:rPr>
              <a:t>CEO of </a:t>
            </a:r>
            <a:r>
              <a:rPr lang="en-US" sz="1200" dirty="0" smtClean="0">
                <a:solidFill>
                  <a:srgbClr val="FFFFFF"/>
                </a:solidFill>
              </a:rPr>
              <a:t>Walmart</a:t>
            </a:r>
            <a:endParaRPr lang="en-GB" sz="1100" kern="0" dirty="0">
              <a:solidFill>
                <a:srgbClr val="FFFFFF"/>
              </a:solidFill>
            </a:endParaRPr>
          </a:p>
        </p:txBody>
      </p:sp>
      <p:sp>
        <p:nvSpPr>
          <p:cNvPr id="6" name="Content Placeholder 2"/>
          <p:cNvSpPr txBox="1">
            <a:spLocks/>
          </p:cNvSpPr>
          <p:nvPr/>
        </p:nvSpPr>
        <p:spPr>
          <a:xfrm>
            <a:off x="0" y="2470581"/>
            <a:ext cx="5746124" cy="2084133"/>
          </a:xfrm>
          <a:prstGeom prst="rect">
            <a:avLst/>
          </a:prstGeom>
          <a:solidFill>
            <a:schemeClr val="tx1"/>
          </a:solidFill>
          <a:scene3d>
            <a:camera prst="orthographicFront"/>
            <a:lightRig rig="chilly" dir="t"/>
          </a:scene3d>
          <a:sp3d extrusionH="146050">
            <a:bevelT w="88900" prst="coolSlant"/>
            <a:bevelB/>
          </a:sp3d>
        </p:spPr>
        <p:txBody>
          <a:bodyPr vert="horz" lIns="91440" tIns="45720" rIns="91440" bIns="45720" rtlCol="0" anchor="ctr">
            <a:normAutofit/>
          </a:bodyPr>
          <a:lstStyle>
            <a:lvl1pPr marL="342900" indent="-342900" algn="l" rtl="0" eaLnBrk="1" fontAlgn="base" hangingPunct="1">
              <a:spcBef>
                <a:spcPct val="20000"/>
              </a:spcBef>
              <a:spcAft>
                <a:spcPct val="0"/>
              </a:spcAft>
              <a:buClr>
                <a:srgbClr val="F26334"/>
              </a:buClr>
              <a:buFont typeface="Arial"/>
              <a:buChar char="•"/>
              <a:defRPr sz="2400">
                <a:solidFill>
                  <a:srgbClr val="002C6C"/>
                </a:solidFill>
                <a:latin typeface="+mn-lt"/>
                <a:ea typeface="ＭＳ Ｐゴシック" charset="0"/>
                <a:cs typeface="+mn-cs"/>
              </a:defRPr>
            </a:lvl1pPr>
            <a:lvl2pPr marL="742950" indent="-285750" algn="l" rtl="0" eaLnBrk="1" fontAlgn="base" hangingPunct="1">
              <a:spcBef>
                <a:spcPct val="20000"/>
              </a:spcBef>
              <a:spcAft>
                <a:spcPct val="0"/>
              </a:spcAft>
              <a:buClr>
                <a:srgbClr val="F26334"/>
              </a:buClr>
              <a:buChar char="•"/>
              <a:defRPr sz="2000">
                <a:solidFill>
                  <a:srgbClr val="002C6C"/>
                </a:solidFill>
                <a:latin typeface="+mn-lt"/>
                <a:ea typeface="ＭＳ Ｐゴシック" charset="0"/>
              </a:defRPr>
            </a:lvl2pPr>
            <a:lvl3pPr marL="1143000" indent="-228600" algn="l" rtl="0" eaLnBrk="1" fontAlgn="base" hangingPunct="1">
              <a:spcBef>
                <a:spcPct val="20000"/>
              </a:spcBef>
              <a:spcAft>
                <a:spcPct val="0"/>
              </a:spcAft>
              <a:buClr>
                <a:srgbClr val="F26334"/>
              </a:buClr>
              <a:buFont typeface="Arial" charset="0"/>
              <a:buChar char="–"/>
              <a:defRPr>
                <a:solidFill>
                  <a:srgbClr val="002C6C"/>
                </a:solidFill>
                <a:latin typeface="+mn-lt"/>
                <a:ea typeface="ＭＳ Ｐゴシック" charset="0"/>
              </a:defRPr>
            </a:lvl3pPr>
            <a:lvl4pPr marL="1600200" indent="-228600" algn="l" rtl="0" eaLnBrk="1" fontAlgn="base" hangingPunct="1">
              <a:spcBef>
                <a:spcPct val="20000"/>
              </a:spcBef>
              <a:spcAft>
                <a:spcPct val="0"/>
              </a:spcAft>
              <a:buClr>
                <a:srgbClr val="F26334"/>
              </a:buClr>
              <a:buChar char="–"/>
              <a:defRPr sz="1600">
                <a:solidFill>
                  <a:srgbClr val="002C6C"/>
                </a:solidFill>
                <a:latin typeface="+mn-lt"/>
                <a:ea typeface="ＭＳ Ｐゴシック" charset="0"/>
              </a:defRPr>
            </a:lvl4pPr>
            <a:lvl5pPr marL="2057400" indent="-228600" algn="l" rtl="0" eaLnBrk="1" fontAlgn="base" hangingPunct="1">
              <a:spcBef>
                <a:spcPct val="20000"/>
              </a:spcBef>
              <a:spcAft>
                <a:spcPct val="0"/>
              </a:spcAft>
              <a:buClr>
                <a:srgbClr val="F26334"/>
              </a:buClr>
              <a:buChar char="»"/>
              <a:defRPr sz="1600">
                <a:solidFill>
                  <a:srgbClr val="4C4C4C"/>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ctr">
              <a:buFont typeface="Arial"/>
              <a:buNone/>
            </a:pPr>
            <a:r>
              <a:rPr lang="en-US" sz="2000" dirty="0" smtClean="0">
                <a:solidFill>
                  <a:srgbClr val="FFFFFF"/>
                </a:solidFill>
              </a:rPr>
              <a:t>“We will continue to see a convergence of the digital and physical world.  Those who conquer that trend will be market leaders.” </a:t>
            </a:r>
          </a:p>
          <a:p>
            <a:pPr marL="0" indent="0" algn="ctr">
              <a:buFont typeface="Arial"/>
              <a:buNone/>
            </a:pPr>
            <a:r>
              <a:rPr lang="en-US" sz="1200" dirty="0" smtClean="0">
                <a:solidFill>
                  <a:srgbClr val="FFFFFF"/>
                </a:solidFill>
              </a:rPr>
              <a:t>- John Phillips, SVP Customer Supply Chain and Logistics, </a:t>
            </a:r>
            <a:r>
              <a:rPr lang="en-US" sz="1200" dirty="0" err="1" smtClean="0">
                <a:solidFill>
                  <a:srgbClr val="FFFFFF"/>
                </a:solidFill>
              </a:rPr>
              <a:t>Pepsico</a:t>
            </a:r>
            <a:r>
              <a:rPr lang="en-US" sz="1200" dirty="0" smtClean="0">
                <a:solidFill>
                  <a:srgbClr val="FFFFFF"/>
                </a:solidFill>
              </a:rPr>
              <a:t>, Inc.</a:t>
            </a:r>
            <a:endParaRPr lang="en-GB" sz="1200" kern="0" dirty="0">
              <a:solidFill>
                <a:srgbClr val="FFFFFF"/>
              </a:solidFill>
            </a:endParaRPr>
          </a:p>
        </p:txBody>
      </p:sp>
      <p:sp>
        <p:nvSpPr>
          <p:cNvPr id="9" name="Content Placeholder 2"/>
          <p:cNvSpPr txBox="1">
            <a:spLocks/>
          </p:cNvSpPr>
          <p:nvPr/>
        </p:nvSpPr>
        <p:spPr>
          <a:xfrm>
            <a:off x="3283497" y="4554714"/>
            <a:ext cx="5860503" cy="1979436"/>
          </a:xfrm>
          <a:prstGeom prst="rect">
            <a:avLst/>
          </a:prstGeom>
          <a:solidFill>
            <a:schemeClr val="tx1"/>
          </a:solidFill>
          <a:scene3d>
            <a:camera prst="orthographicFront"/>
            <a:lightRig rig="chilly" dir="t"/>
          </a:scene3d>
          <a:sp3d extrusionH="146050">
            <a:bevelT w="88900" prst="coolSlant"/>
            <a:bevelB/>
          </a:sp3d>
        </p:spPr>
        <p:txBody>
          <a:bodyPr vert="horz" lIns="91440" tIns="45720" rIns="91440" bIns="45720" rtlCol="0" anchor="ctr">
            <a:normAutofit lnSpcReduction="10000"/>
          </a:bodyPr>
          <a:lstStyle>
            <a:lvl1pPr marL="342900" indent="-342900" algn="l" rtl="0" eaLnBrk="1" fontAlgn="base" hangingPunct="1">
              <a:spcBef>
                <a:spcPct val="20000"/>
              </a:spcBef>
              <a:spcAft>
                <a:spcPct val="0"/>
              </a:spcAft>
              <a:buClr>
                <a:srgbClr val="F26334"/>
              </a:buClr>
              <a:buFont typeface="Arial"/>
              <a:buChar char="•"/>
              <a:defRPr sz="2400">
                <a:solidFill>
                  <a:srgbClr val="002C6C"/>
                </a:solidFill>
                <a:latin typeface="+mn-lt"/>
                <a:ea typeface="ＭＳ Ｐゴシック" charset="0"/>
                <a:cs typeface="+mn-cs"/>
              </a:defRPr>
            </a:lvl1pPr>
            <a:lvl2pPr marL="742950" indent="-285750" algn="l" rtl="0" eaLnBrk="1" fontAlgn="base" hangingPunct="1">
              <a:spcBef>
                <a:spcPct val="20000"/>
              </a:spcBef>
              <a:spcAft>
                <a:spcPct val="0"/>
              </a:spcAft>
              <a:buClr>
                <a:srgbClr val="F26334"/>
              </a:buClr>
              <a:buChar char="•"/>
              <a:defRPr sz="2000">
                <a:solidFill>
                  <a:srgbClr val="002C6C"/>
                </a:solidFill>
                <a:latin typeface="+mn-lt"/>
                <a:ea typeface="ＭＳ Ｐゴシック" charset="0"/>
              </a:defRPr>
            </a:lvl2pPr>
            <a:lvl3pPr marL="1143000" indent="-228600" algn="l" rtl="0" eaLnBrk="1" fontAlgn="base" hangingPunct="1">
              <a:spcBef>
                <a:spcPct val="20000"/>
              </a:spcBef>
              <a:spcAft>
                <a:spcPct val="0"/>
              </a:spcAft>
              <a:buClr>
                <a:srgbClr val="F26334"/>
              </a:buClr>
              <a:buFont typeface="Arial" charset="0"/>
              <a:buChar char="–"/>
              <a:defRPr>
                <a:solidFill>
                  <a:srgbClr val="002C6C"/>
                </a:solidFill>
                <a:latin typeface="+mn-lt"/>
                <a:ea typeface="ＭＳ Ｐゴシック" charset="0"/>
              </a:defRPr>
            </a:lvl3pPr>
            <a:lvl4pPr marL="1600200" indent="-228600" algn="l" rtl="0" eaLnBrk="1" fontAlgn="base" hangingPunct="1">
              <a:spcBef>
                <a:spcPct val="20000"/>
              </a:spcBef>
              <a:spcAft>
                <a:spcPct val="0"/>
              </a:spcAft>
              <a:buClr>
                <a:srgbClr val="F26334"/>
              </a:buClr>
              <a:buChar char="–"/>
              <a:defRPr sz="1600">
                <a:solidFill>
                  <a:srgbClr val="002C6C"/>
                </a:solidFill>
                <a:latin typeface="+mn-lt"/>
                <a:ea typeface="ＭＳ Ｐゴシック" charset="0"/>
              </a:defRPr>
            </a:lvl4pPr>
            <a:lvl5pPr marL="2057400" indent="-228600" algn="l" rtl="0" eaLnBrk="1" fontAlgn="base" hangingPunct="1">
              <a:spcBef>
                <a:spcPct val="20000"/>
              </a:spcBef>
              <a:spcAft>
                <a:spcPct val="0"/>
              </a:spcAft>
              <a:buClr>
                <a:srgbClr val="F26334"/>
              </a:buClr>
              <a:buChar char="»"/>
              <a:defRPr sz="1600">
                <a:solidFill>
                  <a:srgbClr val="4C4C4C"/>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ctr">
              <a:buFont typeface="Arial"/>
              <a:buNone/>
            </a:pPr>
            <a:r>
              <a:rPr lang="en-US" sz="2000" dirty="0">
                <a:solidFill>
                  <a:srgbClr val="FFFFFF"/>
                </a:solidFill>
              </a:rPr>
              <a:t>“Starting with the Internet and moving into today’s connected mobile devices, people have more information and purchasing choices than ever before. Customers use technology in every facet of their lives, including in how they shop. This is increasingly disruptive to retailers.”</a:t>
            </a:r>
          </a:p>
          <a:p>
            <a:pPr marL="0" indent="0" algn="ctr">
              <a:buFont typeface="Arial"/>
              <a:buNone/>
            </a:pPr>
            <a:r>
              <a:rPr lang="en-US" sz="1300" dirty="0">
                <a:solidFill>
                  <a:srgbClr val="FFFFFF"/>
                </a:solidFill>
              </a:rPr>
              <a:t>- Mike McNamara, CIO, Tesco</a:t>
            </a:r>
            <a:endParaRPr lang="en-GB" sz="1200" kern="0" dirty="0">
              <a:solidFill>
                <a:srgbClr val="FFFFFF"/>
              </a:solidFill>
            </a:endParaRPr>
          </a:p>
        </p:txBody>
      </p:sp>
      <p:sp>
        <p:nvSpPr>
          <p:cNvPr id="11" name="Content Placeholder 2"/>
          <p:cNvSpPr txBox="1">
            <a:spLocks/>
          </p:cNvSpPr>
          <p:nvPr/>
        </p:nvSpPr>
        <p:spPr>
          <a:xfrm>
            <a:off x="0" y="1243478"/>
            <a:ext cx="4283571" cy="1227103"/>
          </a:xfrm>
          <a:prstGeom prst="rect">
            <a:avLst/>
          </a:prstGeom>
          <a:solidFill>
            <a:schemeClr val="bg1">
              <a:lumMod val="85000"/>
            </a:schemeClr>
          </a:solidFill>
          <a:scene3d>
            <a:camera prst="orthographicFront"/>
            <a:lightRig rig="chilly" dir="t"/>
          </a:scene3d>
          <a:sp3d extrusionH="146050">
            <a:bevelT w="88900" prst="coolSlant"/>
            <a:bevelB/>
          </a:sp3d>
        </p:spPr>
        <p:txBody>
          <a:bodyPr vert="horz" lIns="91440" tIns="45720" rIns="91440" bIns="45720" rtlCol="0" anchor="ctr">
            <a:normAutofit fontScale="92500" lnSpcReduction="20000"/>
          </a:bodyPr>
          <a:lstStyle>
            <a:lvl1pPr marL="342900" indent="-342900" algn="l" rtl="0" eaLnBrk="1" fontAlgn="base" hangingPunct="1">
              <a:spcBef>
                <a:spcPct val="20000"/>
              </a:spcBef>
              <a:spcAft>
                <a:spcPct val="0"/>
              </a:spcAft>
              <a:buClr>
                <a:srgbClr val="F26334"/>
              </a:buClr>
              <a:buFont typeface="Arial"/>
              <a:buChar char="•"/>
              <a:defRPr sz="2400">
                <a:solidFill>
                  <a:srgbClr val="002C6C"/>
                </a:solidFill>
                <a:latin typeface="+mn-lt"/>
                <a:ea typeface="ＭＳ Ｐゴシック" charset="0"/>
                <a:cs typeface="+mn-cs"/>
              </a:defRPr>
            </a:lvl1pPr>
            <a:lvl2pPr marL="742950" indent="-285750" algn="l" rtl="0" eaLnBrk="1" fontAlgn="base" hangingPunct="1">
              <a:spcBef>
                <a:spcPct val="20000"/>
              </a:spcBef>
              <a:spcAft>
                <a:spcPct val="0"/>
              </a:spcAft>
              <a:buClr>
                <a:srgbClr val="F26334"/>
              </a:buClr>
              <a:buChar char="•"/>
              <a:defRPr sz="2000">
                <a:solidFill>
                  <a:srgbClr val="002C6C"/>
                </a:solidFill>
                <a:latin typeface="+mn-lt"/>
                <a:ea typeface="ＭＳ Ｐゴシック" charset="0"/>
              </a:defRPr>
            </a:lvl2pPr>
            <a:lvl3pPr marL="1143000" indent="-228600" algn="l" rtl="0" eaLnBrk="1" fontAlgn="base" hangingPunct="1">
              <a:spcBef>
                <a:spcPct val="20000"/>
              </a:spcBef>
              <a:spcAft>
                <a:spcPct val="0"/>
              </a:spcAft>
              <a:buClr>
                <a:srgbClr val="F26334"/>
              </a:buClr>
              <a:buFont typeface="Arial" charset="0"/>
              <a:buChar char="–"/>
              <a:defRPr>
                <a:solidFill>
                  <a:srgbClr val="002C6C"/>
                </a:solidFill>
                <a:latin typeface="+mn-lt"/>
                <a:ea typeface="ＭＳ Ｐゴシック" charset="0"/>
              </a:defRPr>
            </a:lvl3pPr>
            <a:lvl4pPr marL="1600200" indent="-228600" algn="l" rtl="0" eaLnBrk="1" fontAlgn="base" hangingPunct="1">
              <a:spcBef>
                <a:spcPct val="20000"/>
              </a:spcBef>
              <a:spcAft>
                <a:spcPct val="0"/>
              </a:spcAft>
              <a:buClr>
                <a:srgbClr val="F26334"/>
              </a:buClr>
              <a:buChar char="–"/>
              <a:defRPr sz="1600">
                <a:solidFill>
                  <a:srgbClr val="002C6C"/>
                </a:solidFill>
                <a:latin typeface="+mn-lt"/>
                <a:ea typeface="ＭＳ Ｐゴシック" charset="0"/>
              </a:defRPr>
            </a:lvl4pPr>
            <a:lvl5pPr marL="2057400" indent="-228600" algn="l" rtl="0" eaLnBrk="1" fontAlgn="base" hangingPunct="1">
              <a:spcBef>
                <a:spcPct val="20000"/>
              </a:spcBef>
              <a:spcAft>
                <a:spcPct val="0"/>
              </a:spcAft>
              <a:buClr>
                <a:srgbClr val="F26334"/>
              </a:buClr>
              <a:buChar char="»"/>
              <a:defRPr sz="1600">
                <a:solidFill>
                  <a:srgbClr val="4C4C4C"/>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ctr">
              <a:buFont typeface="Arial"/>
              <a:buNone/>
            </a:pPr>
            <a:r>
              <a:rPr lang="en-US" sz="2000" dirty="0">
                <a:solidFill>
                  <a:srgbClr val="000000"/>
                </a:solidFill>
              </a:rPr>
              <a:t>“Omni-channel presence is delivering a much more seamless experience all across the board in one clear message” </a:t>
            </a:r>
          </a:p>
          <a:p>
            <a:pPr marL="0" indent="0" algn="ctr">
              <a:buFont typeface="Arial"/>
              <a:buNone/>
            </a:pPr>
            <a:r>
              <a:rPr lang="en-US" sz="1200" dirty="0">
                <a:solidFill>
                  <a:srgbClr val="000000"/>
                </a:solidFill>
              </a:rPr>
              <a:t>- Karen Katz, CEO of Neiman Marcus Group, 2011</a:t>
            </a:r>
            <a:endParaRPr lang="en-GB" sz="1100" kern="0" dirty="0">
              <a:solidFill>
                <a:srgbClr val="000000"/>
              </a:solidFill>
            </a:endParaRPr>
          </a:p>
        </p:txBody>
      </p:sp>
      <p:sp>
        <p:nvSpPr>
          <p:cNvPr id="12" name="Content Placeholder 2"/>
          <p:cNvSpPr txBox="1">
            <a:spLocks/>
          </p:cNvSpPr>
          <p:nvPr/>
        </p:nvSpPr>
        <p:spPr>
          <a:xfrm>
            <a:off x="1" y="4554714"/>
            <a:ext cx="3283494" cy="1979436"/>
          </a:xfrm>
          <a:prstGeom prst="rect">
            <a:avLst/>
          </a:prstGeom>
          <a:solidFill>
            <a:schemeClr val="bg1">
              <a:lumMod val="85000"/>
            </a:schemeClr>
          </a:solidFill>
          <a:scene3d>
            <a:camera prst="orthographicFront"/>
            <a:lightRig rig="chilly" dir="t"/>
          </a:scene3d>
          <a:sp3d extrusionH="146050">
            <a:bevelT w="88900" prst="coolSlant"/>
            <a:bevelB/>
          </a:sp3d>
        </p:spPr>
        <p:txBody>
          <a:bodyPr vert="horz" lIns="91440" tIns="45720" rIns="91440" bIns="45720" rtlCol="0" anchor="ctr">
            <a:normAutofit/>
          </a:bodyPr>
          <a:lstStyle>
            <a:lvl1pPr marL="342900" indent="-342900" algn="l" rtl="0" eaLnBrk="1" fontAlgn="base" hangingPunct="1">
              <a:spcBef>
                <a:spcPct val="20000"/>
              </a:spcBef>
              <a:spcAft>
                <a:spcPct val="0"/>
              </a:spcAft>
              <a:buClr>
                <a:srgbClr val="F26334"/>
              </a:buClr>
              <a:buFont typeface="Arial"/>
              <a:buChar char="•"/>
              <a:defRPr sz="2400">
                <a:solidFill>
                  <a:srgbClr val="002C6C"/>
                </a:solidFill>
                <a:latin typeface="+mn-lt"/>
                <a:ea typeface="ＭＳ Ｐゴシック" charset="0"/>
                <a:cs typeface="+mn-cs"/>
              </a:defRPr>
            </a:lvl1pPr>
            <a:lvl2pPr marL="742950" indent="-285750" algn="l" rtl="0" eaLnBrk="1" fontAlgn="base" hangingPunct="1">
              <a:spcBef>
                <a:spcPct val="20000"/>
              </a:spcBef>
              <a:spcAft>
                <a:spcPct val="0"/>
              </a:spcAft>
              <a:buClr>
                <a:srgbClr val="F26334"/>
              </a:buClr>
              <a:buChar char="•"/>
              <a:defRPr sz="2000">
                <a:solidFill>
                  <a:srgbClr val="002C6C"/>
                </a:solidFill>
                <a:latin typeface="+mn-lt"/>
                <a:ea typeface="ＭＳ Ｐゴシック" charset="0"/>
              </a:defRPr>
            </a:lvl2pPr>
            <a:lvl3pPr marL="1143000" indent="-228600" algn="l" rtl="0" eaLnBrk="1" fontAlgn="base" hangingPunct="1">
              <a:spcBef>
                <a:spcPct val="20000"/>
              </a:spcBef>
              <a:spcAft>
                <a:spcPct val="0"/>
              </a:spcAft>
              <a:buClr>
                <a:srgbClr val="F26334"/>
              </a:buClr>
              <a:buFont typeface="Arial" charset="0"/>
              <a:buChar char="–"/>
              <a:defRPr>
                <a:solidFill>
                  <a:srgbClr val="002C6C"/>
                </a:solidFill>
                <a:latin typeface="+mn-lt"/>
                <a:ea typeface="ＭＳ Ｐゴシック" charset="0"/>
              </a:defRPr>
            </a:lvl3pPr>
            <a:lvl4pPr marL="1600200" indent="-228600" algn="l" rtl="0" eaLnBrk="1" fontAlgn="base" hangingPunct="1">
              <a:spcBef>
                <a:spcPct val="20000"/>
              </a:spcBef>
              <a:spcAft>
                <a:spcPct val="0"/>
              </a:spcAft>
              <a:buClr>
                <a:srgbClr val="F26334"/>
              </a:buClr>
              <a:buChar char="–"/>
              <a:defRPr sz="1600">
                <a:solidFill>
                  <a:srgbClr val="002C6C"/>
                </a:solidFill>
                <a:latin typeface="+mn-lt"/>
                <a:ea typeface="ＭＳ Ｐゴシック" charset="0"/>
              </a:defRPr>
            </a:lvl4pPr>
            <a:lvl5pPr marL="2057400" indent="-228600" algn="l" rtl="0" eaLnBrk="1" fontAlgn="base" hangingPunct="1">
              <a:spcBef>
                <a:spcPct val="20000"/>
              </a:spcBef>
              <a:spcAft>
                <a:spcPct val="0"/>
              </a:spcAft>
              <a:buClr>
                <a:srgbClr val="F26334"/>
              </a:buClr>
              <a:buChar char="»"/>
              <a:defRPr sz="1600">
                <a:solidFill>
                  <a:srgbClr val="4C4C4C"/>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ctr">
              <a:buFont typeface="Arial"/>
              <a:buNone/>
            </a:pPr>
            <a:r>
              <a:rPr lang="en-US" sz="2000" kern="0" dirty="0">
                <a:solidFill>
                  <a:sysClr val="windowText" lastClr="000000"/>
                </a:solidFill>
              </a:rPr>
              <a:t>“Digital has been a catalyst for everything in the company”  </a:t>
            </a:r>
          </a:p>
          <a:p>
            <a:pPr marL="0" indent="0" algn="ctr">
              <a:buFont typeface="Arial"/>
              <a:buNone/>
            </a:pPr>
            <a:r>
              <a:rPr lang="en-US" sz="1200" kern="0" dirty="0">
                <a:solidFill>
                  <a:sysClr val="windowText" lastClr="000000"/>
                </a:solidFill>
              </a:rPr>
              <a:t>- Angela </a:t>
            </a:r>
            <a:r>
              <a:rPr lang="en-US" sz="1200" kern="0" dirty="0" err="1">
                <a:solidFill>
                  <a:sysClr val="windowText" lastClr="000000"/>
                </a:solidFill>
              </a:rPr>
              <a:t>Ahrendts</a:t>
            </a:r>
            <a:r>
              <a:rPr lang="en-US" sz="1200" kern="0" dirty="0">
                <a:solidFill>
                  <a:sysClr val="windowText" lastClr="000000"/>
                </a:solidFill>
              </a:rPr>
              <a:t>, CEO of Burberry, now with Apple</a:t>
            </a:r>
            <a:endParaRPr lang="en-GB" sz="1100" kern="0" dirty="0">
              <a:solidFill>
                <a:sysClr val="windowText" lastClr="000000"/>
              </a:solidFill>
            </a:endParaRPr>
          </a:p>
        </p:txBody>
      </p:sp>
    </p:spTree>
    <p:extLst>
      <p:ext uri="{BB962C8B-B14F-4D97-AF65-F5344CB8AC3E}">
        <p14:creationId xmlns:p14="http://schemas.microsoft.com/office/powerpoint/2010/main" val="42834254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0292" y="1495841"/>
            <a:ext cx="8486357" cy="4496311"/>
          </a:xfrm>
        </p:spPr>
        <p:txBody>
          <a:bodyPr>
            <a:normAutofit lnSpcReduction="10000"/>
          </a:bodyPr>
          <a:lstStyle/>
          <a:p>
            <a:pPr marL="0" indent="0">
              <a:buNone/>
            </a:pPr>
            <a:r>
              <a:rPr lang="en-US" b="1" dirty="0" smtClean="0">
                <a:solidFill>
                  <a:schemeClr val="tx1"/>
                </a:solidFill>
              </a:rPr>
              <a:t>Omni-channel …</a:t>
            </a:r>
          </a:p>
          <a:p>
            <a:pPr marL="0" indent="0">
              <a:buNone/>
            </a:pPr>
            <a:endParaRPr lang="en-US" b="1" dirty="0" smtClean="0">
              <a:solidFill>
                <a:schemeClr val="tx1"/>
              </a:solidFill>
            </a:endParaRPr>
          </a:p>
          <a:p>
            <a:r>
              <a:rPr lang="en-US" dirty="0" smtClean="0">
                <a:solidFill>
                  <a:schemeClr val="tx1"/>
                </a:solidFill>
              </a:rPr>
              <a:t>.. is a </a:t>
            </a:r>
            <a:r>
              <a:rPr lang="en-US" b="1" dirty="0" smtClean="0">
                <a:solidFill>
                  <a:srgbClr val="F26334"/>
                </a:solidFill>
              </a:rPr>
              <a:t>disruptive</a:t>
            </a:r>
            <a:r>
              <a:rPr lang="en-US" dirty="0" smtClean="0">
                <a:solidFill>
                  <a:srgbClr val="F26334"/>
                </a:solidFill>
              </a:rPr>
              <a:t> </a:t>
            </a:r>
            <a:r>
              <a:rPr lang="en-US" dirty="0" smtClean="0">
                <a:solidFill>
                  <a:schemeClr val="tx1"/>
                </a:solidFill>
              </a:rPr>
              <a:t>evolution in our core sector of retail</a:t>
            </a:r>
            <a:r>
              <a:rPr lang="en-US" dirty="0" smtClean="0">
                <a:solidFill>
                  <a:srgbClr val="F26334"/>
                </a:solidFill>
              </a:rPr>
              <a:t> </a:t>
            </a:r>
            <a:endParaRPr lang="en-US" sz="2000" dirty="0" smtClean="0">
              <a:solidFill>
                <a:srgbClr val="F26334"/>
              </a:solidFill>
            </a:endParaRPr>
          </a:p>
          <a:p>
            <a:endParaRPr lang="en-US" dirty="0" smtClean="0">
              <a:solidFill>
                <a:schemeClr val="tx1"/>
              </a:solidFill>
            </a:endParaRPr>
          </a:p>
          <a:p>
            <a:r>
              <a:rPr lang="en-US" dirty="0" smtClean="0">
                <a:solidFill>
                  <a:schemeClr val="tx1"/>
                </a:solidFill>
              </a:rPr>
              <a:t>.. about </a:t>
            </a:r>
            <a:r>
              <a:rPr lang="en-US" b="1" dirty="0" smtClean="0">
                <a:solidFill>
                  <a:srgbClr val="F26334"/>
                </a:solidFill>
              </a:rPr>
              <a:t>connecting</a:t>
            </a:r>
            <a:r>
              <a:rPr lang="en-US" dirty="0" smtClean="0">
                <a:solidFill>
                  <a:srgbClr val="F26334"/>
                </a:solidFill>
              </a:rPr>
              <a:t> </a:t>
            </a:r>
            <a:r>
              <a:rPr lang="en-US" dirty="0" smtClean="0">
                <a:solidFill>
                  <a:schemeClr val="tx1"/>
                </a:solidFill>
              </a:rPr>
              <a:t>all aspects of a company’s </a:t>
            </a:r>
            <a:r>
              <a:rPr lang="en-US" b="1" dirty="0" smtClean="0">
                <a:solidFill>
                  <a:schemeClr val="accent2"/>
                </a:solidFill>
              </a:rPr>
              <a:t>business</a:t>
            </a:r>
            <a:r>
              <a:rPr lang="en-US" dirty="0" smtClean="0">
                <a:solidFill>
                  <a:schemeClr val="accent2"/>
                </a:solidFill>
              </a:rPr>
              <a:t> </a:t>
            </a:r>
            <a:r>
              <a:rPr lang="en-US" b="1" dirty="0" smtClean="0">
                <a:solidFill>
                  <a:srgbClr val="F26334"/>
                </a:solidFill>
              </a:rPr>
              <a:t>processes </a:t>
            </a:r>
            <a:r>
              <a:rPr lang="en-US" dirty="0" smtClean="0">
                <a:solidFill>
                  <a:schemeClr val="tx1"/>
                </a:solidFill>
              </a:rPr>
              <a:t>with a constant focus on a </a:t>
            </a:r>
            <a:r>
              <a:rPr lang="en-US" b="1" dirty="0" smtClean="0">
                <a:solidFill>
                  <a:schemeClr val="accent2"/>
                </a:solidFill>
              </a:rPr>
              <a:t>seamless</a:t>
            </a:r>
            <a:r>
              <a:rPr lang="en-US" dirty="0" smtClean="0">
                <a:solidFill>
                  <a:schemeClr val="tx1"/>
                </a:solidFill>
              </a:rPr>
              <a:t> </a:t>
            </a:r>
            <a:r>
              <a:rPr lang="en-US" b="1" dirty="0" smtClean="0">
                <a:solidFill>
                  <a:srgbClr val="FF0000"/>
                </a:solidFill>
              </a:rPr>
              <a:t>consumer</a:t>
            </a:r>
            <a:r>
              <a:rPr lang="en-US" dirty="0" smtClean="0">
                <a:solidFill>
                  <a:schemeClr val="tx1"/>
                </a:solidFill>
              </a:rPr>
              <a:t> </a:t>
            </a:r>
            <a:r>
              <a:rPr lang="en-US" b="1" dirty="0" smtClean="0">
                <a:solidFill>
                  <a:schemeClr val="accent2"/>
                </a:solidFill>
              </a:rPr>
              <a:t>experience</a:t>
            </a:r>
          </a:p>
          <a:p>
            <a:endParaRPr lang="en-US" dirty="0" smtClean="0">
              <a:solidFill>
                <a:schemeClr val="tx1"/>
              </a:solidFill>
            </a:endParaRPr>
          </a:p>
          <a:p>
            <a:r>
              <a:rPr lang="en-US" dirty="0" smtClean="0">
                <a:solidFill>
                  <a:schemeClr val="tx1"/>
                </a:solidFill>
              </a:rPr>
              <a:t>.. requires an (natural) extension of GS1 standards to empower </a:t>
            </a:r>
            <a:r>
              <a:rPr lang="en-US" b="1" dirty="0" smtClean="0">
                <a:solidFill>
                  <a:srgbClr val="F26334"/>
                </a:solidFill>
              </a:rPr>
              <a:t>supply-side</a:t>
            </a:r>
            <a:r>
              <a:rPr lang="en-US" dirty="0" smtClean="0">
                <a:solidFill>
                  <a:srgbClr val="F26334"/>
                </a:solidFill>
              </a:rPr>
              <a:t> </a:t>
            </a:r>
            <a:r>
              <a:rPr lang="en-US" dirty="0" smtClean="0">
                <a:solidFill>
                  <a:schemeClr val="tx1"/>
                </a:solidFill>
              </a:rPr>
              <a:t>and</a:t>
            </a:r>
            <a:r>
              <a:rPr lang="en-US" dirty="0" smtClean="0">
                <a:solidFill>
                  <a:srgbClr val="F26334"/>
                </a:solidFill>
              </a:rPr>
              <a:t> </a:t>
            </a:r>
            <a:r>
              <a:rPr lang="en-US" b="1" dirty="0" smtClean="0">
                <a:solidFill>
                  <a:srgbClr val="F26334"/>
                </a:solidFill>
              </a:rPr>
              <a:t>demand-side</a:t>
            </a:r>
            <a:r>
              <a:rPr lang="en-US" dirty="0" smtClean="0">
                <a:solidFill>
                  <a:srgbClr val="F26334"/>
                </a:solidFill>
              </a:rPr>
              <a:t> </a:t>
            </a:r>
            <a:r>
              <a:rPr lang="en-US" dirty="0" smtClean="0">
                <a:solidFill>
                  <a:schemeClr val="tx1"/>
                </a:solidFill>
              </a:rPr>
              <a:t>business </a:t>
            </a:r>
            <a:r>
              <a:rPr lang="en-US" b="1" dirty="0" smtClean="0">
                <a:solidFill>
                  <a:schemeClr val="accent2"/>
                </a:solidFill>
              </a:rPr>
              <a:t>processes </a:t>
            </a:r>
            <a:r>
              <a:rPr lang="en-US" dirty="0" smtClean="0">
                <a:solidFill>
                  <a:schemeClr val="tx1"/>
                </a:solidFill>
              </a:rPr>
              <a:t>(plus some new standards)</a:t>
            </a:r>
            <a:endParaRPr lang="en-US" dirty="0">
              <a:solidFill>
                <a:schemeClr val="tx1"/>
              </a:solidFill>
            </a:endParaRPr>
          </a:p>
        </p:txBody>
      </p:sp>
      <p:sp>
        <p:nvSpPr>
          <p:cNvPr id="4" name="Slide Number Placeholder 3"/>
          <p:cNvSpPr>
            <a:spLocks noGrp="1"/>
          </p:cNvSpPr>
          <p:nvPr>
            <p:ph type="sldNum" sz="quarter" idx="10"/>
          </p:nvPr>
        </p:nvSpPr>
        <p:spPr/>
        <p:txBody>
          <a:bodyPr/>
          <a:lstStyle/>
          <a:p>
            <a:pPr>
              <a:defRPr/>
            </a:pPr>
            <a:fld id="{0B02F406-A951-4782-A125-F0F9A54F00BD}" type="slidenum">
              <a:rPr lang="en-US" smtClean="0">
                <a:solidFill>
                  <a:srgbClr val="002C6C"/>
                </a:solidFill>
              </a:rPr>
              <a:pPr>
                <a:defRPr/>
              </a:pPr>
              <a:t>74</a:t>
            </a:fld>
            <a:endParaRPr lang="en-US" dirty="0">
              <a:solidFill>
                <a:srgbClr val="002C6C"/>
              </a:solidFill>
            </a:endParaRPr>
          </a:p>
        </p:txBody>
      </p:sp>
      <p:sp>
        <p:nvSpPr>
          <p:cNvPr id="5" name="Title 4"/>
          <p:cNvSpPr>
            <a:spLocks noGrp="1"/>
          </p:cNvSpPr>
          <p:nvPr>
            <p:ph type="title"/>
          </p:nvPr>
        </p:nvSpPr>
        <p:spPr>
          <a:xfrm>
            <a:off x="1676399" y="365342"/>
            <a:ext cx="7141745" cy="935998"/>
          </a:xfrm>
        </p:spPr>
        <p:txBody>
          <a:bodyPr/>
          <a:lstStyle/>
          <a:p>
            <a:r>
              <a:rPr lang="en-US" sz="2800" dirty="0"/>
              <a:t>Why an </a:t>
            </a:r>
            <a:r>
              <a:rPr lang="en-US" sz="2800" dirty="0" err="1"/>
              <a:t>omni</a:t>
            </a:r>
            <a:r>
              <a:rPr lang="en-US" sz="2800" dirty="0"/>
              <a:t>-channel perspective?</a:t>
            </a:r>
            <a:endParaRPr lang="en-GB" sz="2800" dirty="0"/>
          </a:p>
        </p:txBody>
      </p:sp>
    </p:spTree>
    <p:extLst>
      <p:ext uri="{BB962C8B-B14F-4D97-AF65-F5344CB8AC3E}">
        <p14:creationId xmlns:p14="http://schemas.microsoft.com/office/powerpoint/2010/main" val="11322716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Relevant business needs</a:t>
            </a:r>
            <a:endParaRPr lang="en-GB" sz="3200" dirty="0"/>
          </a:p>
        </p:txBody>
      </p:sp>
      <p:sp>
        <p:nvSpPr>
          <p:cNvPr id="3" name="Content Placeholder 2"/>
          <p:cNvSpPr>
            <a:spLocks noGrp="1"/>
          </p:cNvSpPr>
          <p:nvPr>
            <p:ph idx="1"/>
          </p:nvPr>
        </p:nvSpPr>
        <p:spPr>
          <a:xfrm>
            <a:off x="122080" y="1433099"/>
            <a:ext cx="8917861" cy="5101051"/>
          </a:xfrm>
        </p:spPr>
        <p:txBody>
          <a:bodyPr>
            <a:normAutofit fontScale="92500" lnSpcReduction="20000"/>
          </a:bodyPr>
          <a:lstStyle/>
          <a:p>
            <a:r>
              <a:rPr lang="en-US" b="1" dirty="0" smtClean="0">
                <a:solidFill>
                  <a:srgbClr val="F26334"/>
                </a:solidFill>
              </a:rPr>
              <a:t>Consistent ID: </a:t>
            </a:r>
            <a:r>
              <a:rPr lang="en-US" dirty="0" smtClean="0">
                <a:solidFill>
                  <a:schemeClr val="tx1"/>
                </a:solidFill>
              </a:rPr>
              <a:t>Lack </a:t>
            </a:r>
            <a:r>
              <a:rPr lang="en-US" dirty="0">
                <a:solidFill>
                  <a:schemeClr val="tx1"/>
                </a:solidFill>
              </a:rPr>
              <a:t>of consistent and unique identification </a:t>
            </a:r>
            <a:r>
              <a:rPr lang="en-US" dirty="0"/>
              <a:t>of a trade item across </a:t>
            </a:r>
            <a:r>
              <a:rPr lang="en-US" dirty="0" err="1" smtClean="0"/>
              <a:t>omni</a:t>
            </a:r>
            <a:r>
              <a:rPr lang="en-US" dirty="0" smtClean="0"/>
              <a:t>-channel ecosystem </a:t>
            </a:r>
            <a:r>
              <a:rPr lang="en-US" dirty="0"/>
              <a:t>resulting in less-than-optimal web traffic and search </a:t>
            </a:r>
            <a:r>
              <a:rPr lang="en-US" dirty="0" smtClean="0"/>
              <a:t>results</a:t>
            </a:r>
          </a:p>
          <a:p>
            <a:endParaRPr lang="en-US" b="1" dirty="0" smtClean="0"/>
          </a:p>
          <a:p>
            <a:r>
              <a:rPr lang="en-US" b="1" dirty="0" smtClean="0">
                <a:solidFill>
                  <a:srgbClr val="F26334"/>
                </a:solidFill>
              </a:rPr>
              <a:t>Consistent Attribute Info: </a:t>
            </a:r>
            <a:r>
              <a:rPr lang="en-US" dirty="0" smtClean="0">
                <a:solidFill>
                  <a:schemeClr val="tx1"/>
                </a:solidFill>
              </a:rPr>
              <a:t>Lack </a:t>
            </a:r>
            <a:r>
              <a:rPr lang="en-US" dirty="0">
                <a:solidFill>
                  <a:schemeClr val="tx1"/>
                </a:solidFill>
              </a:rPr>
              <a:t>of consistent and robust product attribute information </a:t>
            </a:r>
            <a:r>
              <a:rPr lang="en-US" dirty="0" smtClean="0"/>
              <a:t>across </a:t>
            </a:r>
            <a:r>
              <a:rPr lang="en-US" dirty="0" err="1" smtClean="0"/>
              <a:t>omni</a:t>
            </a:r>
            <a:r>
              <a:rPr lang="en-US" dirty="0" smtClean="0"/>
              <a:t>-channel ecosystem </a:t>
            </a:r>
            <a:r>
              <a:rPr lang="en-US" dirty="0"/>
              <a:t>creating </a:t>
            </a:r>
            <a:r>
              <a:rPr lang="en-US" dirty="0" smtClean="0"/>
              <a:t>inefficiencies on the business side and consumer </a:t>
            </a:r>
            <a:r>
              <a:rPr lang="en-US" dirty="0"/>
              <a:t>confusion and lowered </a:t>
            </a:r>
            <a:r>
              <a:rPr lang="en-US" dirty="0" smtClean="0"/>
              <a:t>trust</a:t>
            </a:r>
          </a:p>
          <a:p>
            <a:endParaRPr lang="en-US" dirty="0" smtClean="0"/>
          </a:p>
          <a:p>
            <a:r>
              <a:rPr lang="en-US" b="1" dirty="0">
                <a:solidFill>
                  <a:srgbClr val="F26334"/>
                </a:solidFill>
              </a:rPr>
              <a:t>Identification Granularity:</a:t>
            </a:r>
            <a:r>
              <a:rPr lang="en-US" dirty="0"/>
              <a:t> </a:t>
            </a:r>
            <a:r>
              <a:rPr lang="en-US" dirty="0">
                <a:solidFill>
                  <a:schemeClr val="tx1"/>
                </a:solidFill>
              </a:rPr>
              <a:t>Retailers and Consumers need increased identification granularity for certain trade items that cause current </a:t>
            </a:r>
            <a:r>
              <a:rPr lang="en-US" dirty="0" err="1">
                <a:solidFill>
                  <a:schemeClr val="tx1"/>
                </a:solidFill>
              </a:rPr>
              <a:t>omni</a:t>
            </a:r>
            <a:r>
              <a:rPr lang="en-US" dirty="0">
                <a:solidFill>
                  <a:schemeClr val="tx1"/>
                </a:solidFill>
              </a:rPr>
              <a:t>-channel </a:t>
            </a:r>
            <a:r>
              <a:rPr lang="en-US" dirty="0"/>
              <a:t>fulfillment challenges</a:t>
            </a:r>
          </a:p>
          <a:p>
            <a:pPr marL="0" indent="0">
              <a:buNone/>
            </a:pPr>
            <a:endParaRPr lang="en-US" b="1" dirty="0"/>
          </a:p>
          <a:p>
            <a:r>
              <a:rPr lang="en-US" b="1" dirty="0" smtClean="0">
                <a:solidFill>
                  <a:srgbClr val="F26334"/>
                </a:solidFill>
              </a:rPr>
              <a:t>Search Visibility: </a:t>
            </a:r>
            <a:r>
              <a:rPr lang="en-US" dirty="0" smtClean="0">
                <a:solidFill>
                  <a:schemeClr val="tx1"/>
                </a:solidFill>
              </a:rPr>
              <a:t>Lower </a:t>
            </a:r>
            <a:r>
              <a:rPr lang="en-US" dirty="0">
                <a:solidFill>
                  <a:schemeClr val="tx1"/>
                </a:solidFill>
              </a:rPr>
              <a:t>than desired visibility </a:t>
            </a:r>
            <a:r>
              <a:rPr lang="en-US" dirty="0"/>
              <a:t>of trade items in search and on social media resulting in lower brand penetration and reduced </a:t>
            </a:r>
            <a:r>
              <a:rPr lang="en-US" dirty="0" err="1"/>
              <a:t>searchability</a:t>
            </a:r>
            <a:endParaRPr lang="en-US" dirty="0"/>
          </a:p>
          <a:p>
            <a:endParaRPr lang="en-US" sz="2000" dirty="0"/>
          </a:p>
          <a:p>
            <a:endParaRPr lang="en-US" sz="2000" dirty="0" smtClean="0"/>
          </a:p>
          <a:p>
            <a:endParaRPr lang="en-US" sz="2000" dirty="0" smtClean="0"/>
          </a:p>
          <a:p>
            <a:endParaRPr lang="en-GB" sz="2000" dirty="0"/>
          </a:p>
        </p:txBody>
      </p:sp>
      <p:sp>
        <p:nvSpPr>
          <p:cNvPr id="4" name="Slide Number Placeholder 3"/>
          <p:cNvSpPr>
            <a:spLocks noGrp="1"/>
          </p:cNvSpPr>
          <p:nvPr>
            <p:ph type="sldNum" sz="quarter" idx="10"/>
          </p:nvPr>
        </p:nvSpPr>
        <p:spPr/>
        <p:txBody>
          <a:bodyPr/>
          <a:lstStyle/>
          <a:p>
            <a:pPr>
              <a:defRPr/>
            </a:pPr>
            <a:fld id="{0B02F406-A951-4782-A125-F0F9A54F00BD}" type="slidenum">
              <a:rPr lang="en-US" smtClean="0">
                <a:solidFill>
                  <a:srgbClr val="002C6C"/>
                </a:solidFill>
              </a:rPr>
              <a:pPr>
                <a:defRPr/>
              </a:pPr>
              <a:t>75</a:t>
            </a:fld>
            <a:endParaRPr lang="en-US" dirty="0">
              <a:solidFill>
                <a:srgbClr val="002C6C"/>
              </a:solidFill>
            </a:endParaRPr>
          </a:p>
        </p:txBody>
      </p:sp>
    </p:spTree>
    <p:extLst>
      <p:ext uri="{BB962C8B-B14F-4D97-AF65-F5344CB8AC3E}">
        <p14:creationId xmlns:p14="http://schemas.microsoft.com/office/powerpoint/2010/main" val="35734221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Relevant business needs</a:t>
            </a:r>
            <a:endParaRPr lang="en-GB" sz="3200" dirty="0"/>
          </a:p>
        </p:txBody>
      </p:sp>
      <p:sp>
        <p:nvSpPr>
          <p:cNvPr id="3" name="Content Placeholder 2"/>
          <p:cNvSpPr>
            <a:spLocks noGrp="1"/>
          </p:cNvSpPr>
          <p:nvPr>
            <p:ph idx="1"/>
          </p:nvPr>
        </p:nvSpPr>
        <p:spPr>
          <a:xfrm>
            <a:off x="194908" y="1322523"/>
            <a:ext cx="8917861" cy="5101051"/>
          </a:xfrm>
        </p:spPr>
        <p:txBody>
          <a:bodyPr>
            <a:noAutofit/>
          </a:bodyPr>
          <a:lstStyle/>
          <a:p>
            <a:r>
              <a:rPr lang="en-US" b="1" dirty="0" smtClean="0">
                <a:solidFill>
                  <a:srgbClr val="F26334"/>
                </a:solidFill>
              </a:rPr>
              <a:t>Trusted Open Data: </a:t>
            </a:r>
            <a:r>
              <a:rPr lang="en-US" dirty="0" smtClean="0"/>
              <a:t>Brand Owners, Retailers, and Consumers wish </a:t>
            </a:r>
            <a:r>
              <a:rPr lang="en-US" dirty="0" smtClean="0">
                <a:solidFill>
                  <a:schemeClr val="tx1"/>
                </a:solidFill>
              </a:rPr>
              <a:t>to distinguish/identify authentic or trusted product data on the open Web</a:t>
            </a:r>
          </a:p>
          <a:p>
            <a:endParaRPr lang="en-US" dirty="0" smtClean="0">
              <a:solidFill>
                <a:schemeClr val="tx1"/>
              </a:solidFill>
            </a:endParaRPr>
          </a:p>
          <a:p>
            <a:r>
              <a:rPr lang="en-US" b="1" dirty="0" smtClean="0">
                <a:solidFill>
                  <a:srgbClr val="F26334"/>
                </a:solidFill>
              </a:rPr>
              <a:t>Local Availability: </a:t>
            </a:r>
            <a:r>
              <a:rPr lang="en-US" dirty="0" smtClean="0">
                <a:solidFill>
                  <a:schemeClr val="tx1"/>
                </a:solidFill>
              </a:rPr>
              <a:t>Consumers want accurate information on local availability </a:t>
            </a:r>
            <a:r>
              <a:rPr lang="en-US" dirty="0" smtClean="0"/>
              <a:t>of products that they desire</a:t>
            </a:r>
          </a:p>
          <a:p>
            <a:endParaRPr lang="en-US" dirty="0" smtClean="0"/>
          </a:p>
          <a:p>
            <a:r>
              <a:rPr lang="en-US" b="1" dirty="0" smtClean="0">
                <a:solidFill>
                  <a:srgbClr val="F26334"/>
                </a:solidFill>
              </a:rPr>
              <a:t>Inventory Visibility: </a:t>
            </a:r>
            <a:r>
              <a:rPr lang="en-US" dirty="0" smtClean="0">
                <a:solidFill>
                  <a:schemeClr val="tx1"/>
                </a:solidFill>
              </a:rPr>
              <a:t>Retailers must improve inventory visibility across organizational silos</a:t>
            </a:r>
          </a:p>
          <a:p>
            <a:endParaRPr lang="en-US" dirty="0" smtClean="0"/>
          </a:p>
          <a:p>
            <a:r>
              <a:rPr lang="en-US" b="1" dirty="0" smtClean="0">
                <a:solidFill>
                  <a:srgbClr val="F26334"/>
                </a:solidFill>
              </a:rPr>
              <a:t>Returns Complexity: </a:t>
            </a:r>
            <a:r>
              <a:rPr lang="en-US" dirty="0" smtClean="0">
                <a:solidFill>
                  <a:schemeClr val="tx1"/>
                </a:solidFill>
              </a:rPr>
              <a:t>Online </a:t>
            </a:r>
            <a:r>
              <a:rPr lang="en-US" dirty="0">
                <a:solidFill>
                  <a:schemeClr val="tx1"/>
                </a:solidFill>
              </a:rPr>
              <a:t>retailers increasingly inviting other merchants to sell through their sites, creating potential for delivery/returns complexity and </a:t>
            </a:r>
            <a:r>
              <a:rPr lang="en-US" dirty="0" smtClean="0">
                <a:solidFill>
                  <a:schemeClr val="tx1"/>
                </a:solidFill>
              </a:rPr>
              <a:t>challenges</a:t>
            </a:r>
          </a:p>
          <a:p>
            <a:endParaRPr lang="en-US" sz="3200" dirty="0">
              <a:solidFill>
                <a:srgbClr val="F26334"/>
              </a:solidFill>
            </a:endParaRPr>
          </a:p>
        </p:txBody>
      </p:sp>
      <p:sp>
        <p:nvSpPr>
          <p:cNvPr id="4" name="Slide Number Placeholder 3"/>
          <p:cNvSpPr>
            <a:spLocks noGrp="1"/>
          </p:cNvSpPr>
          <p:nvPr>
            <p:ph type="sldNum" sz="quarter" idx="10"/>
          </p:nvPr>
        </p:nvSpPr>
        <p:spPr/>
        <p:txBody>
          <a:bodyPr/>
          <a:lstStyle/>
          <a:p>
            <a:pPr>
              <a:defRPr/>
            </a:pPr>
            <a:fld id="{0B02F406-A951-4782-A125-F0F9A54F00BD}" type="slidenum">
              <a:rPr lang="en-US" smtClean="0">
                <a:solidFill>
                  <a:srgbClr val="002C6C"/>
                </a:solidFill>
              </a:rPr>
              <a:pPr>
                <a:defRPr/>
              </a:pPr>
              <a:t>76</a:t>
            </a:fld>
            <a:endParaRPr lang="en-US" dirty="0">
              <a:solidFill>
                <a:srgbClr val="002C6C"/>
              </a:solidFill>
            </a:endParaRPr>
          </a:p>
        </p:txBody>
      </p:sp>
    </p:spTree>
    <p:extLst>
      <p:ext uri="{BB962C8B-B14F-4D97-AF65-F5344CB8AC3E}">
        <p14:creationId xmlns:p14="http://schemas.microsoft.com/office/powerpoint/2010/main" val="9003306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Relevant business needs</a:t>
            </a:r>
            <a:endParaRPr lang="en-GB" sz="3200" dirty="0"/>
          </a:p>
        </p:txBody>
      </p:sp>
      <p:sp>
        <p:nvSpPr>
          <p:cNvPr id="3" name="Content Placeholder 2"/>
          <p:cNvSpPr>
            <a:spLocks noGrp="1"/>
          </p:cNvSpPr>
          <p:nvPr>
            <p:ph idx="1"/>
          </p:nvPr>
        </p:nvSpPr>
        <p:spPr>
          <a:xfrm>
            <a:off x="122080" y="1916832"/>
            <a:ext cx="8917861" cy="4617318"/>
          </a:xfrm>
        </p:spPr>
        <p:txBody>
          <a:bodyPr>
            <a:normAutofit/>
          </a:bodyPr>
          <a:lstStyle/>
          <a:p>
            <a:r>
              <a:rPr lang="en-US" b="1" dirty="0">
                <a:solidFill>
                  <a:srgbClr val="F26334"/>
                </a:solidFill>
              </a:rPr>
              <a:t>Asset Duplication: </a:t>
            </a:r>
            <a:r>
              <a:rPr lang="en-US" dirty="0">
                <a:solidFill>
                  <a:schemeClr val="tx1"/>
                </a:solidFill>
              </a:rPr>
              <a:t>Duplication of Product Image creation across trading partners causing wasted time and money and creating inconsistency in product representation</a:t>
            </a:r>
          </a:p>
          <a:p>
            <a:endParaRPr lang="en-US" dirty="0"/>
          </a:p>
          <a:p>
            <a:r>
              <a:rPr lang="en-US" b="1" dirty="0" smtClean="0">
                <a:solidFill>
                  <a:srgbClr val="F26334"/>
                </a:solidFill>
              </a:rPr>
              <a:t>Post Sale: </a:t>
            </a:r>
            <a:r>
              <a:rPr lang="en-US" dirty="0" smtClean="0">
                <a:solidFill>
                  <a:schemeClr val="tx1"/>
                </a:solidFill>
              </a:rPr>
              <a:t>Consumers </a:t>
            </a:r>
            <a:r>
              <a:rPr lang="en-US" dirty="0">
                <a:solidFill>
                  <a:schemeClr val="tx1"/>
                </a:solidFill>
              </a:rPr>
              <a:t>desire support for their product purchases </a:t>
            </a:r>
            <a:r>
              <a:rPr lang="en-US" dirty="0"/>
              <a:t>(manuals, recipes, user forums, </a:t>
            </a:r>
            <a:r>
              <a:rPr lang="en-US" dirty="0" err="1"/>
              <a:t>etc</a:t>
            </a:r>
            <a:r>
              <a:rPr lang="en-US" dirty="0"/>
              <a:t>)</a:t>
            </a:r>
          </a:p>
          <a:p>
            <a:endParaRPr lang="en-US" dirty="0" smtClean="0"/>
          </a:p>
          <a:p>
            <a:r>
              <a:rPr lang="en-US" b="1" dirty="0" smtClean="0">
                <a:solidFill>
                  <a:srgbClr val="F26334"/>
                </a:solidFill>
              </a:rPr>
              <a:t>Social Media: </a:t>
            </a:r>
            <a:r>
              <a:rPr lang="en-US" dirty="0" smtClean="0">
                <a:solidFill>
                  <a:schemeClr val="tx1"/>
                </a:solidFill>
              </a:rPr>
              <a:t>Consumers </a:t>
            </a:r>
            <a:r>
              <a:rPr lang="en-US" dirty="0">
                <a:solidFill>
                  <a:schemeClr val="tx1"/>
                </a:solidFill>
              </a:rPr>
              <a:t>want to provide feedback about their products and share experiences on social </a:t>
            </a:r>
            <a:r>
              <a:rPr lang="en-US" dirty="0" smtClean="0">
                <a:solidFill>
                  <a:schemeClr val="tx1"/>
                </a:solidFill>
              </a:rPr>
              <a:t>media</a:t>
            </a:r>
            <a:endParaRPr lang="en-US" dirty="0">
              <a:solidFill>
                <a:schemeClr val="tx1"/>
              </a:solidFill>
            </a:endParaRPr>
          </a:p>
          <a:p>
            <a:endParaRPr lang="en-US" sz="2000" b="1" dirty="0" smtClean="0"/>
          </a:p>
          <a:p>
            <a:endParaRPr lang="en-US" sz="2000" dirty="0"/>
          </a:p>
          <a:p>
            <a:endParaRPr lang="en-US" sz="2000" dirty="0" smtClean="0"/>
          </a:p>
          <a:p>
            <a:endParaRPr lang="en-US" sz="2000" dirty="0" smtClean="0"/>
          </a:p>
          <a:p>
            <a:endParaRPr lang="en-GB" sz="2000" dirty="0"/>
          </a:p>
        </p:txBody>
      </p:sp>
      <p:sp>
        <p:nvSpPr>
          <p:cNvPr id="4" name="Slide Number Placeholder 3"/>
          <p:cNvSpPr>
            <a:spLocks noGrp="1"/>
          </p:cNvSpPr>
          <p:nvPr>
            <p:ph type="sldNum" sz="quarter" idx="10"/>
          </p:nvPr>
        </p:nvSpPr>
        <p:spPr/>
        <p:txBody>
          <a:bodyPr/>
          <a:lstStyle/>
          <a:p>
            <a:pPr>
              <a:defRPr/>
            </a:pPr>
            <a:fld id="{0B02F406-A951-4782-A125-F0F9A54F00BD}" type="slidenum">
              <a:rPr lang="en-US" smtClean="0">
                <a:solidFill>
                  <a:srgbClr val="002C6C"/>
                </a:solidFill>
              </a:rPr>
              <a:pPr>
                <a:defRPr/>
              </a:pPr>
              <a:t>77</a:t>
            </a:fld>
            <a:endParaRPr lang="en-US" dirty="0">
              <a:solidFill>
                <a:srgbClr val="002C6C"/>
              </a:solidFill>
            </a:endParaRPr>
          </a:p>
        </p:txBody>
      </p:sp>
    </p:spTree>
    <p:extLst>
      <p:ext uri="{BB962C8B-B14F-4D97-AF65-F5344CB8AC3E}">
        <p14:creationId xmlns:p14="http://schemas.microsoft.com/office/powerpoint/2010/main" val="200878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9749" y="384392"/>
            <a:ext cx="7190559" cy="935998"/>
          </a:xfrm>
        </p:spPr>
        <p:txBody>
          <a:bodyPr/>
          <a:lstStyle/>
          <a:p>
            <a:r>
              <a:rPr lang="en-US" sz="2800" dirty="0" smtClean="0"/>
              <a:t>Areas of Potential Involvement? *</a:t>
            </a:r>
            <a:endParaRPr lang="en-GB" sz="2800" dirty="0"/>
          </a:p>
        </p:txBody>
      </p:sp>
      <p:sp>
        <p:nvSpPr>
          <p:cNvPr id="4" name="Slide Number Placeholder 3"/>
          <p:cNvSpPr>
            <a:spLocks noGrp="1"/>
          </p:cNvSpPr>
          <p:nvPr>
            <p:ph type="sldNum" sz="quarter" idx="10"/>
          </p:nvPr>
        </p:nvSpPr>
        <p:spPr/>
        <p:txBody>
          <a:bodyPr/>
          <a:lstStyle/>
          <a:p>
            <a:pPr>
              <a:defRPr/>
            </a:pPr>
            <a:fld id="{0B02F406-A951-4782-A125-F0F9A54F00BD}" type="slidenum">
              <a:rPr lang="en-US" smtClean="0">
                <a:solidFill>
                  <a:srgbClr val="002C6C"/>
                </a:solidFill>
              </a:rPr>
              <a:pPr>
                <a:defRPr/>
              </a:pPr>
              <a:t>78</a:t>
            </a:fld>
            <a:endParaRPr lang="en-US" dirty="0">
              <a:solidFill>
                <a:srgbClr val="002C6C"/>
              </a:solidFill>
            </a:endParaRPr>
          </a:p>
        </p:txBody>
      </p:sp>
      <p:sp>
        <p:nvSpPr>
          <p:cNvPr id="6" name="Content Placeholder 5"/>
          <p:cNvSpPr>
            <a:spLocks noGrp="1"/>
          </p:cNvSpPr>
          <p:nvPr>
            <p:ph idx="1"/>
          </p:nvPr>
        </p:nvSpPr>
        <p:spPr>
          <a:xfrm>
            <a:off x="400050" y="1548990"/>
            <a:ext cx="3674724" cy="4737510"/>
          </a:xfrm>
        </p:spPr>
        <p:txBody>
          <a:bodyPr>
            <a:noAutofit/>
          </a:bodyPr>
          <a:lstStyle/>
          <a:p>
            <a:pPr marL="0" indent="0" fontAlgn="ctr">
              <a:buNone/>
            </a:pPr>
            <a:r>
              <a:rPr lang="en-US" sz="2000" b="1" kern="1200" dirty="0" smtClean="0">
                <a:solidFill>
                  <a:schemeClr val="tx1"/>
                </a:solidFill>
                <a:latin typeface="Arial" charset="0"/>
              </a:rPr>
              <a:t>Enabling Technologies in GS1 Digital</a:t>
            </a:r>
          </a:p>
          <a:p>
            <a:pPr marL="571500" lvl="1" indent="-171450" fontAlgn="ctr">
              <a:buFont typeface="Arial" panose="020B0604020202020204" pitchFamily="34" charset="0"/>
              <a:buChar char="•"/>
            </a:pPr>
            <a:r>
              <a:rPr lang="en-US" sz="1800" b="1" kern="1200" dirty="0" smtClean="0">
                <a:solidFill>
                  <a:srgbClr val="F26334"/>
                </a:solidFill>
                <a:latin typeface="Arial" charset="0"/>
              </a:rPr>
              <a:t>GTIN</a:t>
            </a:r>
            <a:r>
              <a:rPr lang="en-US" sz="1800" b="1" kern="1200" dirty="0">
                <a:solidFill>
                  <a:srgbClr val="F26334"/>
                </a:solidFill>
                <a:latin typeface="Arial" charset="0"/>
              </a:rPr>
              <a:t>+ on the </a:t>
            </a:r>
            <a:r>
              <a:rPr lang="en-US" sz="1800" b="1" kern="1200" dirty="0" smtClean="0">
                <a:solidFill>
                  <a:srgbClr val="F26334"/>
                </a:solidFill>
                <a:latin typeface="Arial" charset="0"/>
              </a:rPr>
              <a:t>Web</a:t>
            </a:r>
          </a:p>
          <a:p>
            <a:pPr marL="571500" lvl="1" indent="-171450" fontAlgn="ctr">
              <a:buFont typeface="Arial" panose="020B0604020202020204" pitchFamily="34" charset="0"/>
              <a:buChar char="•"/>
            </a:pPr>
            <a:r>
              <a:rPr lang="en-US" sz="1800" i="1" kern="1200" dirty="0" smtClean="0">
                <a:solidFill>
                  <a:srgbClr val="F26334"/>
                </a:solidFill>
                <a:latin typeface="Arial" charset="0"/>
              </a:rPr>
              <a:t>Digital Media</a:t>
            </a:r>
            <a:endParaRPr lang="en-GB" sz="1800" i="1" dirty="0">
              <a:solidFill>
                <a:srgbClr val="F26334"/>
              </a:solidFill>
            </a:endParaRPr>
          </a:p>
          <a:p>
            <a:pPr marL="571500" lvl="1" indent="-171450" fontAlgn="ctr">
              <a:buFont typeface="Arial" panose="020B0604020202020204" pitchFamily="34" charset="0"/>
              <a:buChar char="•"/>
            </a:pPr>
            <a:r>
              <a:rPr lang="en-US" sz="1800" kern="1200" dirty="0" smtClean="0">
                <a:solidFill>
                  <a:schemeClr val="tx1"/>
                </a:solidFill>
                <a:latin typeface="Arial" charset="0"/>
              </a:rPr>
              <a:t>Web Data Authenticity</a:t>
            </a:r>
            <a:endParaRPr lang="en-US" sz="1800" kern="1200" dirty="0">
              <a:solidFill>
                <a:schemeClr val="tx1"/>
              </a:solidFill>
              <a:latin typeface="Arial" charset="0"/>
            </a:endParaRPr>
          </a:p>
          <a:p>
            <a:pPr marL="571500" lvl="1" indent="-171450" fontAlgn="ctr">
              <a:buFont typeface="Arial" panose="020B0604020202020204" pitchFamily="34" charset="0"/>
              <a:buChar char="•"/>
            </a:pPr>
            <a:r>
              <a:rPr lang="en-US" sz="1800" kern="1200" dirty="0" smtClean="0">
                <a:solidFill>
                  <a:schemeClr val="tx1"/>
                </a:solidFill>
                <a:latin typeface="Arial" charset="0"/>
              </a:rPr>
              <a:t>Category hierarchy</a:t>
            </a:r>
          </a:p>
          <a:p>
            <a:pPr marL="571500" lvl="1" indent="-171450" fontAlgn="ctr">
              <a:buFont typeface="Arial" panose="020B0604020202020204" pitchFamily="34" charset="0"/>
              <a:buChar char="•"/>
            </a:pPr>
            <a:r>
              <a:rPr lang="en-US" sz="1800" kern="1200" dirty="0">
                <a:solidFill>
                  <a:schemeClr val="tx1"/>
                </a:solidFill>
                <a:latin typeface="Arial" charset="0"/>
              </a:rPr>
              <a:t>Mobile </a:t>
            </a:r>
            <a:r>
              <a:rPr lang="en-US" sz="1800" kern="1200" dirty="0" smtClean="0">
                <a:solidFill>
                  <a:schemeClr val="tx1"/>
                </a:solidFill>
                <a:latin typeface="Arial" charset="0"/>
              </a:rPr>
              <a:t>ID</a:t>
            </a:r>
          </a:p>
          <a:p>
            <a:pPr marL="571500" lvl="1" indent="-171450" fontAlgn="ctr">
              <a:buFont typeface="Arial" panose="020B0604020202020204" pitchFamily="34" charset="0"/>
              <a:buChar char="•"/>
            </a:pPr>
            <a:endParaRPr lang="en-US" sz="1700" kern="1200" dirty="0">
              <a:solidFill>
                <a:schemeClr val="tx1"/>
              </a:solidFill>
              <a:latin typeface="Arial" charset="0"/>
            </a:endParaRPr>
          </a:p>
          <a:p>
            <a:pPr marL="0" indent="0" fontAlgn="ctr">
              <a:buNone/>
            </a:pPr>
            <a:r>
              <a:rPr lang="en-US" sz="2000" b="1" kern="1200" dirty="0" smtClean="0">
                <a:solidFill>
                  <a:schemeClr val="tx1"/>
                </a:solidFill>
                <a:latin typeface="Arial" charset="0"/>
              </a:rPr>
              <a:t>Related Enabling Technologies</a:t>
            </a:r>
          </a:p>
          <a:p>
            <a:pPr marL="571500" lvl="1" indent="-171450" fontAlgn="ctr">
              <a:buFont typeface="Arial" panose="020B0604020202020204" pitchFamily="34" charset="0"/>
              <a:buChar char="•"/>
            </a:pPr>
            <a:r>
              <a:rPr lang="en-US" sz="1800" b="1" kern="1200" dirty="0" smtClean="0">
                <a:solidFill>
                  <a:srgbClr val="F26334"/>
                </a:solidFill>
                <a:latin typeface="Arial" charset="0"/>
              </a:rPr>
              <a:t>Next Generation Product Identification**</a:t>
            </a:r>
            <a:endParaRPr lang="en-US" sz="1800" b="1" kern="1200" dirty="0">
              <a:solidFill>
                <a:srgbClr val="F26334"/>
              </a:solidFill>
              <a:latin typeface="Arial" charset="0"/>
            </a:endParaRPr>
          </a:p>
          <a:p>
            <a:pPr marL="571500" lvl="1" indent="-171450" fontAlgn="ctr">
              <a:buFont typeface="Arial" panose="020B0604020202020204" pitchFamily="34" charset="0"/>
              <a:buChar char="•"/>
            </a:pPr>
            <a:r>
              <a:rPr lang="en-US" sz="1800" i="1" kern="1200" dirty="0" smtClean="0">
                <a:solidFill>
                  <a:srgbClr val="F26334"/>
                </a:solidFill>
                <a:latin typeface="Arial" charset="0"/>
              </a:rPr>
              <a:t>Allocation Rules**</a:t>
            </a:r>
            <a:endParaRPr lang="en-US" sz="1800" i="1" kern="1200" dirty="0">
              <a:solidFill>
                <a:srgbClr val="F26334"/>
              </a:solidFill>
              <a:latin typeface="Arial" charset="0"/>
            </a:endParaRPr>
          </a:p>
          <a:p>
            <a:pPr marL="571500" lvl="1" indent="-171450" fontAlgn="ctr">
              <a:buFont typeface="Arial" panose="020B0604020202020204" pitchFamily="34" charset="0"/>
              <a:buChar char="•"/>
            </a:pPr>
            <a:endParaRPr lang="en-US" sz="1700" kern="1200" dirty="0" smtClean="0">
              <a:solidFill>
                <a:schemeClr val="tx1"/>
              </a:solidFill>
              <a:latin typeface="Arial" charset="0"/>
            </a:endParaRPr>
          </a:p>
        </p:txBody>
      </p:sp>
      <p:sp>
        <p:nvSpPr>
          <p:cNvPr id="9" name="Content Placeholder 5"/>
          <p:cNvSpPr txBox="1">
            <a:spLocks/>
          </p:cNvSpPr>
          <p:nvPr/>
        </p:nvSpPr>
        <p:spPr>
          <a:xfrm>
            <a:off x="4074774" y="1482314"/>
            <a:ext cx="5221626" cy="5246960"/>
          </a:xfrm>
          <a:prstGeom prst="rect">
            <a:avLst/>
          </a:prstGeom>
        </p:spPr>
        <p:txBody>
          <a:bodyPr vert="horz" lIns="91440" tIns="45720" rIns="91440" bIns="45720" rtlCol="0">
            <a:normAutofit/>
          </a:bodyPr>
          <a:lstStyle>
            <a:lvl1pPr marL="342900" indent="-342900" algn="l" rtl="0" eaLnBrk="1" fontAlgn="base" hangingPunct="1">
              <a:spcBef>
                <a:spcPct val="20000"/>
              </a:spcBef>
              <a:spcAft>
                <a:spcPct val="0"/>
              </a:spcAft>
              <a:buClr>
                <a:srgbClr val="F26334"/>
              </a:buClr>
              <a:buFont typeface="Arial"/>
              <a:buChar char="•"/>
              <a:defRPr sz="2400">
                <a:solidFill>
                  <a:srgbClr val="002C6C"/>
                </a:solidFill>
                <a:latin typeface="+mn-lt"/>
                <a:ea typeface="ＭＳ Ｐゴシック" charset="0"/>
                <a:cs typeface="+mn-cs"/>
              </a:defRPr>
            </a:lvl1pPr>
            <a:lvl2pPr marL="742950" indent="-285750" algn="l" rtl="0" eaLnBrk="1" fontAlgn="base" hangingPunct="1">
              <a:spcBef>
                <a:spcPct val="20000"/>
              </a:spcBef>
              <a:spcAft>
                <a:spcPct val="0"/>
              </a:spcAft>
              <a:buClr>
                <a:srgbClr val="F26334"/>
              </a:buClr>
              <a:buChar char="•"/>
              <a:defRPr sz="2000">
                <a:solidFill>
                  <a:srgbClr val="002C6C"/>
                </a:solidFill>
                <a:latin typeface="+mn-lt"/>
                <a:ea typeface="ＭＳ Ｐゴシック" charset="0"/>
              </a:defRPr>
            </a:lvl2pPr>
            <a:lvl3pPr marL="1143000" indent="-228600" algn="l" rtl="0" eaLnBrk="1" fontAlgn="base" hangingPunct="1">
              <a:spcBef>
                <a:spcPct val="20000"/>
              </a:spcBef>
              <a:spcAft>
                <a:spcPct val="0"/>
              </a:spcAft>
              <a:buClr>
                <a:srgbClr val="F26334"/>
              </a:buClr>
              <a:buFont typeface="Arial" charset="0"/>
              <a:buChar char="–"/>
              <a:defRPr>
                <a:solidFill>
                  <a:srgbClr val="002C6C"/>
                </a:solidFill>
                <a:latin typeface="+mn-lt"/>
                <a:ea typeface="ＭＳ Ｐゴシック" charset="0"/>
              </a:defRPr>
            </a:lvl3pPr>
            <a:lvl4pPr marL="1600200" indent="-228600" algn="l" rtl="0" eaLnBrk="1" fontAlgn="base" hangingPunct="1">
              <a:spcBef>
                <a:spcPct val="20000"/>
              </a:spcBef>
              <a:spcAft>
                <a:spcPct val="0"/>
              </a:spcAft>
              <a:buClr>
                <a:srgbClr val="F26334"/>
              </a:buClr>
              <a:buChar char="–"/>
              <a:defRPr sz="1600">
                <a:solidFill>
                  <a:srgbClr val="002C6C"/>
                </a:solidFill>
                <a:latin typeface="+mn-lt"/>
                <a:ea typeface="ＭＳ Ｐゴシック" charset="0"/>
              </a:defRPr>
            </a:lvl4pPr>
            <a:lvl5pPr marL="2057400" indent="-228600" algn="l" rtl="0" eaLnBrk="1" fontAlgn="base" hangingPunct="1">
              <a:spcBef>
                <a:spcPct val="20000"/>
              </a:spcBef>
              <a:spcAft>
                <a:spcPct val="0"/>
              </a:spcAft>
              <a:buClr>
                <a:srgbClr val="F26334"/>
              </a:buClr>
              <a:buChar char="»"/>
              <a:defRPr sz="1600">
                <a:solidFill>
                  <a:srgbClr val="4C4C4C"/>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fontAlgn="ctr">
              <a:buFont typeface="Arial"/>
              <a:buNone/>
            </a:pPr>
            <a:r>
              <a:rPr lang="en-US" sz="2000" b="1" dirty="0" smtClean="0"/>
              <a:t>Application of GS1 System to address Business Needs</a:t>
            </a:r>
          </a:p>
          <a:p>
            <a:pPr marL="571500" lvl="1" indent="-171450" fontAlgn="ctr">
              <a:spcBef>
                <a:spcPts val="900"/>
              </a:spcBef>
              <a:buFont typeface="Arial" panose="020B0604020202020204" pitchFamily="34" charset="0"/>
              <a:buChar char="•"/>
            </a:pPr>
            <a:r>
              <a:rPr lang="en-US" sz="1800" b="1" dirty="0">
                <a:solidFill>
                  <a:srgbClr val="F26334"/>
                </a:solidFill>
              </a:rPr>
              <a:t>GS1 Source</a:t>
            </a:r>
          </a:p>
          <a:p>
            <a:pPr marL="571500" lvl="1" indent="-171450" fontAlgn="ctr">
              <a:spcBef>
                <a:spcPts val="900"/>
              </a:spcBef>
              <a:buFont typeface="Arial" panose="020B0604020202020204" pitchFamily="34" charset="0"/>
              <a:buChar char="•"/>
            </a:pPr>
            <a:r>
              <a:rPr lang="en-US" sz="1800" dirty="0" err="1"/>
              <a:t>ePayments</a:t>
            </a:r>
            <a:endParaRPr lang="en-US" sz="1800" dirty="0"/>
          </a:p>
          <a:p>
            <a:pPr marL="571500" lvl="1" indent="-171450" fontAlgn="ctr">
              <a:spcBef>
                <a:spcPts val="900"/>
              </a:spcBef>
              <a:buFont typeface="Arial" panose="020B0604020202020204" pitchFamily="34" charset="0"/>
              <a:buChar char="•"/>
            </a:pPr>
            <a:r>
              <a:rPr lang="en-US" sz="1800" dirty="0"/>
              <a:t>u</a:t>
            </a:r>
            <a:r>
              <a:rPr lang="en-US" sz="1800" dirty="0" smtClean="0"/>
              <a:t>pdated </a:t>
            </a:r>
            <a:r>
              <a:rPr lang="en-US" sz="1800" dirty="0" err="1" smtClean="0"/>
              <a:t>eCoupon</a:t>
            </a:r>
            <a:r>
              <a:rPr lang="en-US" sz="1800" dirty="0" smtClean="0"/>
              <a:t> </a:t>
            </a:r>
            <a:r>
              <a:rPr lang="en-US" sz="1800" dirty="0"/>
              <a:t>standard</a:t>
            </a:r>
            <a:endParaRPr lang="en-GB" sz="1800" dirty="0"/>
          </a:p>
          <a:p>
            <a:pPr marL="571500" lvl="1" indent="-171450" fontAlgn="ctr">
              <a:spcBef>
                <a:spcPts val="900"/>
              </a:spcBef>
              <a:buFont typeface="Arial" panose="020B0604020202020204" pitchFamily="34" charset="0"/>
              <a:buChar char="•"/>
            </a:pPr>
            <a:r>
              <a:rPr lang="en-US" sz="1800" dirty="0" err="1"/>
              <a:t>eReceipt</a:t>
            </a:r>
            <a:r>
              <a:rPr lang="en-US" sz="1800" dirty="0"/>
              <a:t> </a:t>
            </a:r>
            <a:r>
              <a:rPr lang="en-US" sz="1800" dirty="0" smtClean="0"/>
              <a:t>standard</a:t>
            </a:r>
          </a:p>
          <a:p>
            <a:pPr marL="571500" lvl="1" indent="-171450" fontAlgn="ctr">
              <a:spcBef>
                <a:spcPts val="900"/>
              </a:spcBef>
              <a:buFont typeface="Arial" panose="020B0604020202020204" pitchFamily="34" charset="0"/>
              <a:buChar char="•"/>
            </a:pPr>
            <a:r>
              <a:rPr lang="en-US" sz="1800" dirty="0" smtClean="0"/>
              <a:t>Store-based </a:t>
            </a:r>
            <a:r>
              <a:rPr lang="en-US" sz="1800" dirty="0"/>
              <a:t>e-fulfillment</a:t>
            </a:r>
          </a:p>
          <a:p>
            <a:pPr marL="571500" lvl="1" indent="-171450" fontAlgn="ctr">
              <a:spcBef>
                <a:spcPts val="900"/>
              </a:spcBef>
              <a:buFont typeface="Arial" panose="020B0604020202020204" pitchFamily="34" charset="0"/>
              <a:buChar char="•"/>
            </a:pPr>
            <a:r>
              <a:rPr lang="en-US" sz="1800" dirty="0"/>
              <a:t>Connection of Products to Social Media </a:t>
            </a:r>
            <a:r>
              <a:rPr lang="en-US" sz="1800" dirty="0" err="1"/>
              <a:t>Touchpoints</a:t>
            </a:r>
            <a:endParaRPr lang="en-US" sz="1800" dirty="0"/>
          </a:p>
          <a:p>
            <a:pPr marL="571500" lvl="1" indent="-171450" fontAlgn="ctr">
              <a:spcBef>
                <a:spcPts val="900"/>
              </a:spcBef>
              <a:buFont typeface="Arial" panose="020B0604020202020204" pitchFamily="34" charset="0"/>
              <a:buChar char="•"/>
            </a:pPr>
            <a:r>
              <a:rPr lang="en-US" sz="1800" dirty="0"/>
              <a:t>Inventory visibility</a:t>
            </a:r>
          </a:p>
          <a:p>
            <a:pPr marL="571500" lvl="1" indent="-171450" fontAlgn="ctr">
              <a:spcBef>
                <a:spcPts val="900"/>
              </a:spcBef>
              <a:buFont typeface="Arial" panose="020B0604020202020204" pitchFamily="34" charset="0"/>
              <a:buChar char="•"/>
            </a:pPr>
            <a:r>
              <a:rPr lang="en-US" sz="1800" dirty="0"/>
              <a:t>RFID inventory</a:t>
            </a:r>
          </a:p>
          <a:p>
            <a:pPr marL="571500" lvl="1" indent="-171450" fontAlgn="ctr">
              <a:spcBef>
                <a:spcPts val="900"/>
              </a:spcBef>
              <a:buFont typeface="Arial" panose="020B0604020202020204" pitchFamily="34" charset="0"/>
              <a:buChar char="•"/>
            </a:pPr>
            <a:r>
              <a:rPr lang="en-US" sz="1800" dirty="0"/>
              <a:t>Consumer </a:t>
            </a:r>
            <a:r>
              <a:rPr lang="en-US" sz="1800" dirty="0" smtClean="0"/>
              <a:t>Privacy</a:t>
            </a:r>
          </a:p>
          <a:p>
            <a:pPr marL="571500" lvl="1" indent="-171450" fontAlgn="ctr">
              <a:spcBef>
                <a:spcPts val="900"/>
              </a:spcBef>
              <a:buFont typeface="Arial" panose="020B0604020202020204" pitchFamily="34" charset="0"/>
              <a:buChar char="•"/>
            </a:pPr>
            <a:r>
              <a:rPr lang="en-US" sz="1800" dirty="0" smtClean="0"/>
              <a:t>Guidelines for use of GS1 System on the Web</a:t>
            </a:r>
            <a:endParaRPr lang="en-US" sz="1800" dirty="0"/>
          </a:p>
        </p:txBody>
      </p:sp>
      <p:sp>
        <p:nvSpPr>
          <p:cNvPr id="3" name="TextBox 2"/>
          <p:cNvSpPr txBox="1"/>
          <p:nvPr/>
        </p:nvSpPr>
        <p:spPr>
          <a:xfrm>
            <a:off x="4235055" y="6597744"/>
            <a:ext cx="3970959" cy="261610"/>
          </a:xfrm>
          <a:prstGeom prst="rect">
            <a:avLst/>
          </a:prstGeom>
          <a:noFill/>
        </p:spPr>
        <p:txBody>
          <a:bodyPr wrap="none" rtlCol="0">
            <a:spAutoFit/>
          </a:bodyPr>
          <a:lstStyle/>
          <a:p>
            <a:pPr fontAlgn="base">
              <a:spcBef>
                <a:spcPct val="20000"/>
              </a:spcBef>
              <a:spcAft>
                <a:spcPct val="0"/>
              </a:spcAft>
            </a:pPr>
            <a:r>
              <a:rPr lang="en-US" sz="1100" dirty="0" smtClean="0">
                <a:solidFill>
                  <a:srgbClr val="002C6C"/>
                </a:solidFill>
              </a:rPr>
              <a:t>*  Compiled from McKinsey, AC, MO’s, Digital Interest Group</a:t>
            </a:r>
            <a:endParaRPr lang="en-GB" sz="1100" dirty="0">
              <a:solidFill>
                <a:srgbClr val="002C6C"/>
              </a:solidFill>
            </a:endParaRPr>
          </a:p>
        </p:txBody>
      </p:sp>
      <p:sp>
        <p:nvSpPr>
          <p:cNvPr id="10" name="TextBox 9"/>
          <p:cNvSpPr txBox="1"/>
          <p:nvPr/>
        </p:nvSpPr>
        <p:spPr>
          <a:xfrm>
            <a:off x="1020741" y="6598506"/>
            <a:ext cx="2767104" cy="261610"/>
          </a:xfrm>
          <a:prstGeom prst="rect">
            <a:avLst/>
          </a:prstGeom>
          <a:noFill/>
        </p:spPr>
        <p:txBody>
          <a:bodyPr wrap="none" rtlCol="0">
            <a:spAutoFit/>
          </a:bodyPr>
          <a:lstStyle/>
          <a:p>
            <a:pPr fontAlgn="base">
              <a:spcBef>
                <a:spcPct val="20000"/>
              </a:spcBef>
              <a:spcAft>
                <a:spcPct val="0"/>
              </a:spcAft>
            </a:pPr>
            <a:r>
              <a:rPr lang="en-US" sz="1100" dirty="0" smtClean="0">
                <a:solidFill>
                  <a:srgbClr val="002C6C"/>
                </a:solidFill>
              </a:rPr>
              <a:t>**  Outside of GS1 Digital / a dependency</a:t>
            </a:r>
            <a:endParaRPr lang="en-GB" sz="1100" dirty="0">
              <a:solidFill>
                <a:srgbClr val="002C6C"/>
              </a:solidFill>
            </a:endParaRPr>
          </a:p>
        </p:txBody>
      </p:sp>
      <p:pic>
        <p:nvPicPr>
          <p:cNvPr id="11" name="Picture 44" descr="http://i739.photobucket.com/albums/xx38/articlestack/tutorial/Bar-code-edited.jpg"/>
          <p:cNvPicPr>
            <a:picLocks noChangeArrowheads="1"/>
          </p:cNvPicPr>
          <p:nvPr>
            <p:custDataLst>
              <p:tags r:id="rId1"/>
            </p:custDataLst>
          </p:nvPr>
        </p:nvPicPr>
        <p:blipFill>
          <a:blip r:embed="rId12" cstate="screen">
            <a:extLst>
              <a:ext uri="{28A0092B-C50C-407E-A947-70E740481C1C}">
                <a14:useLocalDpi xmlns:a14="http://schemas.microsoft.com/office/drawing/2010/main"/>
              </a:ext>
            </a:extLst>
          </a:blip>
          <a:srcRect/>
          <a:stretch>
            <a:fillRect/>
          </a:stretch>
        </p:blipFill>
        <p:spPr bwMode="auto">
          <a:xfrm>
            <a:off x="400050" y="2257761"/>
            <a:ext cx="397328" cy="19426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C:\Users\Steve.Bratt\AppData\Local\Microsoft\Windows\Temporary Internet Files\Content.IE5\0T7KN4RH\MP900438755[1].jp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483831" y="2589677"/>
            <a:ext cx="282431" cy="21203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C:\Users\Steve.Bratt\AppData\Local\Microsoft\Windows\Temporary Internet Files\Content.IE5\0T7KN4RH\MC900024297[1].wmf"/>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399298" y="2841388"/>
            <a:ext cx="366964" cy="33752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7" descr="https://encrypted-tbn1.gstatic.com/images?q=tbn:ANd9GcT-iu3TBh2NP5NbcEZxX-dqc-6Rz3RxzGzitsh1cw-TBHmPuPgk"/>
          <p:cNvPicPr>
            <a:picLocks noChangeAspect="1" noChangeArrowheads="1"/>
          </p:cNvPicPr>
          <p:nvPr>
            <p:custDataLst>
              <p:tags r:id="rId2"/>
            </p:custDataLst>
          </p:nvPr>
        </p:nvPicPr>
        <p:blipFill rotWithShape="1">
          <a:blip r:embed="rId15" cstate="screen">
            <a:extLst>
              <a:ext uri="{28A0092B-C50C-407E-A947-70E740481C1C}">
                <a14:useLocalDpi xmlns:a14="http://schemas.microsoft.com/office/drawing/2010/main"/>
              </a:ext>
            </a:extLst>
          </a:blip>
          <a:srcRect/>
          <a:stretch/>
        </p:blipFill>
        <p:spPr bwMode="auto">
          <a:xfrm>
            <a:off x="414489" y="3245604"/>
            <a:ext cx="368449" cy="3348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38" descr="http://www.couponaholic.net/wp-content/uploads/2011/12/cvs-extra-care-card.jpg"/>
          <p:cNvPicPr>
            <a:picLocks noChangeAspect="1" noChangeArrowheads="1"/>
          </p:cNvPicPr>
          <p:nvPr>
            <p:custDataLst>
              <p:tags r:id="rId3"/>
            </p:custDataLst>
          </p:nvPr>
        </p:nvPicPr>
        <p:blipFill rotWithShape="1">
          <a:blip r:embed="rId16" cstate="screen">
            <a:extLst>
              <a:ext uri="{28A0092B-C50C-407E-A947-70E740481C1C}">
                <a14:useLocalDpi xmlns:a14="http://schemas.microsoft.com/office/drawing/2010/main"/>
              </a:ext>
            </a:extLst>
          </a:blip>
          <a:srcRect/>
          <a:stretch/>
        </p:blipFill>
        <p:spPr bwMode="auto">
          <a:xfrm>
            <a:off x="475565" y="3671324"/>
            <a:ext cx="298962" cy="18089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9"/>
          <p:cNvPicPr>
            <a:picLocks noChangeAspect="1" noChangeArrowheads="1"/>
          </p:cNvPicPr>
          <p:nvPr/>
        </p:nvPicPr>
        <p:blipFill rotWithShape="1">
          <a:blip r:embed="rId17" cstate="email">
            <a:extLst>
              <a:ext uri="{28A0092B-C50C-407E-A947-70E740481C1C}">
                <a14:useLocalDpi xmlns:a14="http://schemas.microsoft.com/office/drawing/2010/main"/>
              </a:ext>
            </a:extLst>
          </a:blip>
          <a:srcRect t="-2881" b="-1"/>
          <a:stretch/>
        </p:blipFill>
        <p:spPr bwMode="auto">
          <a:xfrm rot="20071059">
            <a:off x="478140" y="5525670"/>
            <a:ext cx="293812" cy="212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14" descr="64, gnome, network, preferences, system icon"/>
          <p:cNvPicPr>
            <a:picLocks noChangeArrowheads="1"/>
          </p:cNvPicPr>
          <p:nvPr>
            <p:custDataLst>
              <p:tags r:id="rId4"/>
            </p:custDataLst>
          </p:nvPr>
        </p:nvPicPr>
        <p:blipFill>
          <a:blip r:embed="rId18" cstate="screen">
            <a:extLst>
              <a:ext uri="{28A0092B-C50C-407E-A947-70E740481C1C}">
                <a14:useLocalDpi xmlns:a14="http://schemas.microsoft.com/office/drawing/2010/main"/>
              </a:ext>
            </a:extLst>
          </a:blip>
          <a:srcRect/>
          <a:stretch>
            <a:fillRect/>
          </a:stretch>
        </p:blipFill>
        <p:spPr bwMode="gray">
          <a:xfrm>
            <a:off x="4158555" y="2263992"/>
            <a:ext cx="345459" cy="28554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30" descr="http://t1.gstatic.com/images?q=tbn:ANd9GcT8IErFbqjKjviJ2LgLk2_O9RZXTFjV8-AFV5FwNsCNM2Zpq8uX"/>
          <p:cNvPicPr>
            <a:picLocks noChangeAspect="1" noChangeArrowheads="1"/>
          </p:cNvPicPr>
          <p:nvPr>
            <p:custDataLst>
              <p:tags r:id="rId5"/>
            </p:custDataLst>
          </p:nvPr>
        </p:nvPicPr>
        <p:blipFill>
          <a:blip r:embed="rId19" cstate="screen">
            <a:extLst>
              <a:ext uri="{28A0092B-C50C-407E-A947-70E740481C1C}">
                <a14:useLocalDpi xmlns:a14="http://schemas.microsoft.com/office/drawing/2010/main"/>
              </a:ext>
            </a:extLst>
          </a:blip>
          <a:srcRect/>
          <a:stretch>
            <a:fillRect/>
          </a:stretch>
        </p:blipFill>
        <p:spPr bwMode="auto">
          <a:xfrm>
            <a:off x="4132569" y="2693073"/>
            <a:ext cx="371445" cy="16167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19"/>
          <p:cNvPicPr>
            <a:picLocks noChangeAspect="1" noChangeArrowheads="1"/>
          </p:cNvPicPr>
          <p:nvPr>
            <p:custDataLst>
              <p:tags r:id="rId6"/>
            </p:custDataLst>
          </p:nvPr>
        </p:nvPicPr>
        <p:blipFill rotWithShape="1">
          <a:blip r:embed="rId20" cstate="screen">
            <a:extLst>
              <a:ext uri="{28A0092B-C50C-407E-A947-70E740481C1C}">
                <a14:useLocalDpi xmlns:a14="http://schemas.microsoft.com/office/drawing/2010/main"/>
              </a:ext>
            </a:extLst>
          </a:blip>
          <a:srcRect/>
          <a:stretch/>
        </p:blipFill>
        <p:spPr bwMode="gray">
          <a:xfrm>
            <a:off x="4132569" y="3009949"/>
            <a:ext cx="346902" cy="262851"/>
          </a:xfrm>
          <a:prstGeom prst="rect">
            <a:avLst/>
          </a:prstGeom>
          <a:noFill/>
          <a:ln>
            <a:noFill/>
          </a:ln>
          <a:effectLst>
            <a:outerShdw blurRad="50800" dist="381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43" descr="https://encrypted-tbn2.gstatic.com/images?q=tbn:ANd9GcSWR9u7HkHqYK1czMdodD3-tj6_cQtbyzzTmdGoe0mATveCdNAC"/>
          <p:cNvPicPr>
            <a:picLocks noChangeAspect="1" noChangeArrowheads="1"/>
          </p:cNvPicPr>
          <p:nvPr>
            <p:custDataLst>
              <p:tags r:id="rId7"/>
            </p:custDataLst>
          </p:nvPr>
        </p:nvPicPr>
        <p:blipFill rotWithShape="1">
          <a:blip r:embed="rId21" cstate="screen">
            <a:extLst>
              <a:ext uri="{28A0092B-C50C-407E-A947-70E740481C1C}">
                <a14:useLocalDpi xmlns:a14="http://schemas.microsoft.com/office/drawing/2010/main"/>
              </a:ext>
            </a:extLst>
          </a:blip>
          <a:srcRect/>
          <a:stretch/>
        </p:blipFill>
        <p:spPr bwMode="auto">
          <a:xfrm>
            <a:off x="4090795" y="3358524"/>
            <a:ext cx="430450" cy="2497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3861863" y="5189272"/>
            <a:ext cx="642151" cy="191907"/>
          </a:xfrm>
          <a:prstGeom prst="rect">
            <a:avLst/>
          </a:prstGeom>
        </p:spPr>
      </p:pic>
      <p:pic>
        <p:nvPicPr>
          <p:cNvPr id="21" name="Picture 143" descr="http://t2.gstatic.com/images?q=tbn:ANd9GcTUW-ghZG3peX4epMdO9dviszyZ086wO3I-Dl4V_YbFkP_1ZqQo"/>
          <p:cNvPicPr>
            <a:picLocks noChangeAspect="1" noChangeArrowheads="1"/>
          </p:cNvPicPr>
          <p:nvPr>
            <p:custDataLst>
              <p:tags r:id="rId8"/>
            </p:custDataLst>
          </p:nvPr>
        </p:nvPicPr>
        <p:blipFill rotWithShape="1">
          <a:blip r:embed="rId23" cstate="screen">
            <a:extLst>
              <a:ext uri="{28A0092B-C50C-407E-A947-70E740481C1C}">
                <a14:useLocalDpi xmlns:a14="http://schemas.microsoft.com/office/drawing/2010/main"/>
              </a:ext>
            </a:extLst>
          </a:blip>
          <a:srcRect/>
          <a:stretch/>
        </p:blipFill>
        <p:spPr bwMode="auto">
          <a:xfrm>
            <a:off x="4027602" y="4771336"/>
            <a:ext cx="493643" cy="31589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6" descr="https://encrypted-tbn3.gstatic.com/images?q=tbn:ANd9GcTd58GOkHdsZP5F4LS2J7cPMExPsWRpQpDWb1iQGVtYIUa0ff6C"/>
          <p:cNvPicPr>
            <a:picLocks noChangeAspect="1" noChangeArrowheads="1"/>
          </p:cNvPicPr>
          <p:nvPr>
            <p:custDataLst>
              <p:tags r:id="rId9"/>
            </p:custDataLst>
          </p:nvPr>
        </p:nvPicPr>
        <p:blipFill>
          <a:blip r:embed="rId24" cstate="screen">
            <a:extLst>
              <a:ext uri="{28A0092B-C50C-407E-A947-70E740481C1C}">
                <a14:useLocalDpi xmlns:a14="http://schemas.microsoft.com/office/drawing/2010/main"/>
              </a:ext>
            </a:extLst>
          </a:blip>
          <a:srcRect/>
          <a:stretch>
            <a:fillRect/>
          </a:stretch>
        </p:blipFill>
        <p:spPr bwMode="auto">
          <a:xfrm>
            <a:off x="4121946" y="3730384"/>
            <a:ext cx="375710" cy="29229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Steve.Bratt\AppData\Local\Microsoft\Windows\Temporary Internet Files\Content.IE5\TFID0VN0\MC900104742[1].wmf"/>
          <p:cNvPicPr>
            <a:picLocks noChangeAspect="1" noChangeArrowheads="1"/>
          </p:cNvPicPr>
          <p:nvPr/>
        </p:nvPicPr>
        <p:blipFill rotWithShape="1">
          <a:blip r:embed="rId25" cstate="email">
            <a:extLst>
              <a:ext uri="{28A0092B-C50C-407E-A947-70E740481C1C}">
                <a14:useLocalDpi xmlns:a14="http://schemas.microsoft.com/office/drawing/2010/main"/>
              </a:ext>
            </a:extLst>
          </a:blip>
          <a:srcRect t="33389"/>
          <a:stretch/>
        </p:blipFill>
        <p:spPr bwMode="auto">
          <a:xfrm>
            <a:off x="4035091" y="5614371"/>
            <a:ext cx="486154" cy="3429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4090795" y="4186315"/>
            <a:ext cx="433666" cy="300856"/>
          </a:xfrm>
          <a:prstGeom prst="rect">
            <a:avLst/>
          </a:prstGeom>
        </p:spPr>
      </p:pic>
      <p:pic>
        <p:nvPicPr>
          <p:cNvPr id="153602" name="Picture 2" descr="QR code for QRpedia.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rot="19873027">
            <a:off x="447664" y="4907103"/>
            <a:ext cx="355553" cy="35555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8" descr="https://cdn1.iconfinder.com/data/icons/Blend-png/512/Document-Generic-white.png"/>
          <p:cNvPicPr>
            <a:picLocks noChangeAspect="1" noChangeArrowheads="1"/>
          </p:cNvPicPr>
          <p:nvPr/>
        </p:nvPicPr>
        <p:blipFill>
          <a:blip r:embed="rId28" cstate="print">
            <a:clrChange>
              <a:clrFrom>
                <a:srgbClr val="EBEBEB"/>
              </a:clrFrom>
              <a:clrTo>
                <a:srgbClr val="EBEBEB">
                  <a:alpha val="0"/>
                </a:srgbClr>
              </a:clrTo>
            </a:clrChange>
            <a:extLst>
              <a:ext uri="{28A0092B-C50C-407E-A947-70E740481C1C}">
                <a14:useLocalDpi xmlns:a14="http://schemas.microsoft.com/office/drawing/2010/main" val="0"/>
              </a:ext>
            </a:extLst>
          </a:blip>
          <a:srcRect/>
          <a:stretch>
            <a:fillRect/>
          </a:stretch>
        </p:blipFill>
        <p:spPr bwMode="auto">
          <a:xfrm>
            <a:off x="4132569" y="5990332"/>
            <a:ext cx="404041" cy="404041"/>
          </a:xfrm>
          <a:prstGeom prst="rect">
            <a:avLst/>
          </a:prstGeom>
          <a:noFill/>
          <a:extLst>
            <a:ext uri="{909E8E84-426E-40DD-AFC4-6F175D3DCCD1}">
              <a14:hiddenFill xmlns:a14="http://schemas.microsoft.com/office/drawing/2010/main">
                <a:solidFill>
                  <a:srgbClr val="FFFFFF"/>
                </a:solidFill>
              </a14:hiddenFill>
            </a:ext>
          </a:extLst>
        </p:spPr>
      </p:pic>
      <p:pic>
        <p:nvPicPr>
          <p:cNvPr id="162818" name="Picture 2" descr="https://encrypted-tbn3.gstatic.com/images?q=tbn:ANd9GcS1TkSpSHuCEc6aB9yy_GNEYYe4uOJLqxTGtpzK4F2xdodOx2My"/>
          <p:cNvPicPr>
            <a:picLocks noChangeAspect="1" noChangeArrowheads="1"/>
          </p:cNvPicPr>
          <p:nvPr/>
        </p:nvPicPr>
        <p:blipFill>
          <a:blip r:embed="rId2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74382" y="6068040"/>
            <a:ext cx="374641" cy="336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13175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0862" y="357936"/>
            <a:ext cx="6877050" cy="935998"/>
          </a:xfrm>
        </p:spPr>
        <p:txBody>
          <a:bodyPr/>
          <a:lstStyle/>
          <a:p>
            <a:r>
              <a:rPr lang="en-US" dirty="0" smtClean="0"/>
              <a:t>Priorities – 2014/2015</a:t>
            </a:r>
            <a:endParaRPr lang="en-GB" dirty="0"/>
          </a:p>
        </p:txBody>
      </p:sp>
      <p:sp>
        <p:nvSpPr>
          <p:cNvPr id="3" name="Content Placeholder 2"/>
          <p:cNvSpPr>
            <a:spLocks noGrp="1"/>
          </p:cNvSpPr>
          <p:nvPr>
            <p:ph idx="1"/>
          </p:nvPr>
        </p:nvSpPr>
        <p:spPr>
          <a:xfrm>
            <a:off x="465142" y="1347722"/>
            <a:ext cx="8541072" cy="5380249"/>
          </a:xfrm>
        </p:spPr>
        <p:txBody>
          <a:bodyPr>
            <a:normAutofit fontScale="92500"/>
          </a:bodyPr>
          <a:lstStyle/>
          <a:p>
            <a:pPr marL="0" indent="0">
              <a:buNone/>
            </a:pPr>
            <a:r>
              <a:rPr lang="en-US" sz="3200" b="1" dirty="0" smtClean="0">
                <a:solidFill>
                  <a:srgbClr val="F26334"/>
                </a:solidFill>
              </a:rPr>
              <a:t>GS1 Digital</a:t>
            </a:r>
            <a:r>
              <a:rPr lang="en-US" sz="3200" b="1" dirty="0" smtClean="0">
                <a:solidFill>
                  <a:schemeClr val="tx1"/>
                </a:solidFill>
              </a:rPr>
              <a:t>:</a:t>
            </a:r>
          </a:p>
          <a:p>
            <a:pPr lvl="1"/>
            <a:r>
              <a:rPr lang="en-US" sz="2800" b="1" dirty="0" smtClean="0">
                <a:solidFill>
                  <a:schemeClr val="tx1"/>
                </a:solidFill>
              </a:rPr>
              <a:t>GTIN</a:t>
            </a:r>
            <a:r>
              <a:rPr lang="en-US" sz="2800" b="1" dirty="0">
                <a:solidFill>
                  <a:schemeClr val="tx1"/>
                </a:solidFill>
              </a:rPr>
              <a:t>+ on the Web</a:t>
            </a:r>
            <a:r>
              <a:rPr lang="en-US" sz="2800" dirty="0">
                <a:solidFill>
                  <a:schemeClr val="tx1"/>
                </a:solidFill>
              </a:rPr>
              <a:t>: </a:t>
            </a:r>
            <a:r>
              <a:rPr lang="en-US" sz="2800" dirty="0" smtClean="0">
                <a:solidFill>
                  <a:schemeClr val="tx1"/>
                </a:solidFill>
              </a:rPr>
              <a:t>Unique </a:t>
            </a:r>
            <a:r>
              <a:rPr lang="en-US" sz="2800" dirty="0">
                <a:solidFill>
                  <a:schemeClr val="tx1"/>
                </a:solidFill>
              </a:rPr>
              <a:t>online product </a:t>
            </a:r>
            <a:r>
              <a:rPr lang="en-US" sz="2800" dirty="0" smtClean="0">
                <a:solidFill>
                  <a:schemeClr val="tx1"/>
                </a:solidFill>
              </a:rPr>
              <a:t>identification and associated attribute representation</a:t>
            </a:r>
          </a:p>
          <a:p>
            <a:pPr lvl="1"/>
            <a:r>
              <a:rPr lang="en-US" sz="2800" b="1" dirty="0" smtClean="0">
                <a:solidFill>
                  <a:schemeClr val="tx1"/>
                </a:solidFill>
              </a:rPr>
              <a:t>GS1 Source</a:t>
            </a:r>
            <a:r>
              <a:rPr lang="en-US" sz="2800" dirty="0" smtClean="0">
                <a:solidFill>
                  <a:schemeClr val="tx1"/>
                </a:solidFill>
              </a:rPr>
              <a:t>:  Trusted Master Data Exchange</a:t>
            </a:r>
          </a:p>
          <a:p>
            <a:pPr lvl="1"/>
            <a:r>
              <a:rPr lang="en-US" sz="2800" b="1" dirty="0" smtClean="0">
                <a:solidFill>
                  <a:schemeClr val="tx1"/>
                </a:solidFill>
              </a:rPr>
              <a:t>Digital Media </a:t>
            </a:r>
            <a:r>
              <a:rPr lang="en-US" sz="1900" b="1" dirty="0" smtClean="0">
                <a:solidFill>
                  <a:schemeClr val="tx1"/>
                </a:solidFill>
              </a:rPr>
              <a:t>(Images, Video, </a:t>
            </a:r>
            <a:r>
              <a:rPr lang="en-US" sz="1900" b="1" dirty="0" err="1" smtClean="0">
                <a:solidFill>
                  <a:schemeClr val="tx1"/>
                </a:solidFill>
              </a:rPr>
              <a:t>etc</a:t>
            </a:r>
            <a:r>
              <a:rPr lang="en-US" sz="1900" b="1" dirty="0" smtClean="0">
                <a:solidFill>
                  <a:schemeClr val="tx1"/>
                </a:solidFill>
              </a:rPr>
              <a:t>)</a:t>
            </a:r>
            <a:endParaRPr lang="en-US" sz="2800" b="1" dirty="0" smtClean="0">
              <a:solidFill>
                <a:schemeClr val="tx1"/>
              </a:solidFill>
            </a:endParaRPr>
          </a:p>
          <a:p>
            <a:pPr lvl="1"/>
            <a:r>
              <a:rPr lang="en-US" sz="2800" b="1" dirty="0" smtClean="0">
                <a:solidFill>
                  <a:schemeClr val="tx1"/>
                </a:solidFill>
              </a:rPr>
              <a:t>Guidelines for use of GS1 System on the Web</a:t>
            </a:r>
          </a:p>
          <a:p>
            <a:pPr marL="0" lvl="1" indent="0">
              <a:buNone/>
            </a:pPr>
            <a:endParaRPr lang="en-US" sz="2800" dirty="0">
              <a:solidFill>
                <a:schemeClr val="tx1"/>
              </a:solidFill>
            </a:endParaRPr>
          </a:p>
          <a:p>
            <a:pPr marL="0" lvl="1" indent="0">
              <a:buNone/>
            </a:pPr>
            <a:r>
              <a:rPr lang="en-US" sz="2800" b="1" dirty="0" smtClean="0">
                <a:solidFill>
                  <a:srgbClr val="F26334"/>
                </a:solidFill>
              </a:rPr>
              <a:t>Other Initiatives outside GS1 Digital </a:t>
            </a:r>
          </a:p>
          <a:p>
            <a:pPr marL="741363" lvl="2" indent="-284163">
              <a:buFont typeface="Arial" panose="020B0604020202020204" pitchFamily="34" charset="0"/>
              <a:buChar char="•"/>
            </a:pPr>
            <a:r>
              <a:rPr lang="en-US" sz="2600" b="1" dirty="0" smtClean="0">
                <a:solidFill>
                  <a:schemeClr val="tx1"/>
                </a:solidFill>
              </a:rPr>
              <a:t>NGPI</a:t>
            </a:r>
            <a:r>
              <a:rPr lang="en-US" sz="2600" dirty="0" smtClean="0">
                <a:solidFill>
                  <a:schemeClr val="tx1"/>
                </a:solidFill>
              </a:rPr>
              <a:t>	</a:t>
            </a:r>
          </a:p>
          <a:p>
            <a:pPr marL="741363" lvl="2" indent="-284163">
              <a:buFont typeface="Arial" panose="020B0604020202020204" pitchFamily="34" charset="0"/>
              <a:buChar char="•"/>
            </a:pPr>
            <a:r>
              <a:rPr lang="en-US" sz="2800" b="1" dirty="0">
                <a:solidFill>
                  <a:schemeClr val="tx1"/>
                </a:solidFill>
              </a:rPr>
              <a:t>Allocation</a:t>
            </a:r>
            <a:r>
              <a:rPr lang="en-US" sz="2800" dirty="0">
                <a:solidFill>
                  <a:schemeClr val="tx1"/>
                </a:solidFill>
              </a:rPr>
              <a:t> </a:t>
            </a:r>
            <a:r>
              <a:rPr lang="en-US" sz="2800" b="1" dirty="0">
                <a:solidFill>
                  <a:schemeClr val="tx1"/>
                </a:solidFill>
              </a:rPr>
              <a:t>Rules </a:t>
            </a:r>
            <a:r>
              <a:rPr lang="en-US" sz="2600" dirty="0" smtClean="0">
                <a:solidFill>
                  <a:schemeClr val="tx1"/>
                </a:solidFill>
              </a:rPr>
              <a:t>		</a:t>
            </a:r>
            <a:endParaRPr lang="en-GB" sz="260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0B02F406-A951-4782-A125-F0F9A54F00BD}" type="slidenum">
              <a:rPr lang="en-US" smtClean="0">
                <a:solidFill>
                  <a:srgbClr val="002C6C"/>
                </a:solidFill>
              </a:rPr>
              <a:pPr>
                <a:defRPr/>
              </a:pPr>
              <a:t>79</a:t>
            </a:fld>
            <a:endParaRPr lang="en-US" dirty="0">
              <a:solidFill>
                <a:srgbClr val="002C6C"/>
              </a:solidFill>
            </a:endParaRPr>
          </a:p>
        </p:txBody>
      </p:sp>
      <p:pic>
        <p:nvPicPr>
          <p:cNvPr id="7" name="Picture 4" descr="http://www.picoainc.com/images/icon_activ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502" y="1996990"/>
            <a:ext cx="699833" cy="2519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www.picoainc.com/images/icon_activ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501" y="3286212"/>
            <a:ext cx="699833" cy="2519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www.picoainc.com/images/icon_activ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501" y="5613402"/>
            <a:ext cx="699833" cy="251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69102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500"/>
                                        <p:tgtEl>
                                          <p:spTgt spid="3">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7" end="7"/>
                                            </p:txEl>
                                          </p:spTgt>
                                        </p:tgtEl>
                                        <p:attrNameLst>
                                          <p:attrName>style.visibility</p:attrName>
                                        </p:attrNameLst>
                                      </p:cBhvr>
                                      <p:to>
                                        <p:strVal val="visible"/>
                                      </p:to>
                                    </p:set>
                                    <p:animEffect transition="in" filter="fade">
                                      <p:cBhvr>
                                        <p:cTn id="10" dur="500"/>
                                        <p:tgtEl>
                                          <p:spTgt spid="3">
                                            <p:txEl>
                                              <p:pRg st="7" end="7"/>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animEffect transition="in" filter="fade">
                                      <p:cBhvr>
                                        <p:cTn id="13" dur="500"/>
                                        <p:tgtEl>
                                          <p:spTgt spid="3">
                                            <p:txEl>
                                              <p:pRg st="8" end="8"/>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8869" y="4958623"/>
            <a:ext cx="2860572" cy="1853002"/>
          </a:xfrm>
          <a:prstGeom prst="rect">
            <a:avLst/>
          </a:prstGeom>
        </p:spPr>
      </p:pic>
      <p:sp>
        <p:nvSpPr>
          <p:cNvPr id="3" name="Slide Number Placeholder 2"/>
          <p:cNvSpPr>
            <a:spLocks noGrp="1"/>
          </p:cNvSpPr>
          <p:nvPr>
            <p:ph type="sldNum" sz="quarter" idx="10"/>
          </p:nvPr>
        </p:nvSpPr>
        <p:spPr/>
        <p:txBody>
          <a:bodyPr/>
          <a:lstStyle/>
          <a:p>
            <a:pPr>
              <a:defRPr/>
            </a:pPr>
            <a:fld id="{54BE02A5-23D4-4D2A-8545-DA6D75FF2956}" type="slidenum">
              <a:rPr lang="en-US" smtClean="0"/>
              <a:pPr>
                <a:defRPr/>
              </a:pPr>
              <a:t>8</a:t>
            </a:fld>
            <a:endParaRPr lang="en-US" dirty="0"/>
          </a:p>
        </p:txBody>
      </p:sp>
      <p:sp>
        <p:nvSpPr>
          <p:cNvPr id="32" name="Circular Arrow 31"/>
          <p:cNvSpPr/>
          <p:nvPr/>
        </p:nvSpPr>
        <p:spPr bwMode="auto">
          <a:xfrm rot="17092239">
            <a:off x="491318" y="2734969"/>
            <a:ext cx="1222010" cy="1116281"/>
          </a:xfrm>
          <a:prstGeom prst="circularArrow">
            <a:avLst>
              <a:gd name="adj1" fmla="val 12500"/>
              <a:gd name="adj2" fmla="val 1142319"/>
              <a:gd name="adj3" fmla="val 20457681"/>
              <a:gd name="adj4" fmla="val 16890761"/>
              <a:gd name="adj5" fmla="val 12500"/>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GB" sz="1800" b="0" i="0" u="none" strike="noStrike" cap="none" normalizeH="0" baseline="0" dirty="0" smtClean="0">
              <a:ln>
                <a:noFill/>
              </a:ln>
              <a:solidFill>
                <a:srgbClr val="002C6C"/>
              </a:solidFill>
              <a:effectLst/>
              <a:latin typeface="Arial" charset="0"/>
            </a:endParaRPr>
          </a:p>
        </p:txBody>
      </p:sp>
      <p:pic>
        <p:nvPicPr>
          <p:cNvPr id="69" name="Picture 11" descr="http://www.veteran.uci.edu/images/facebookicon.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2887" y="3154521"/>
            <a:ext cx="1198130" cy="1231138"/>
          </a:xfrm>
          <a:prstGeom prst="rect">
            <a:avLst/>
          </a:prstGeom>
          <a:noFill/>
          <a:extLst>
            <a:ext uri="{909E8E84-426E-40DD-AFC4-6F175D3DCCD1}">
              <a14:hiddenFill xmlns:a14="http://schemas.microsoft.com/office/drawing/2010/main">
                <a:solidFill>
                  <a:srgbClr val="FFFFFF"/>
                </a:solidFill>
              </a14:hiddenFill>
            </a:ext>
          </a:extLst>
        </p:spPr>
      </p:pic>
      <p:sp>
        <p:nvSpPr>
          <p:cNvPr id="4" name="Circular Arrow 3"/>
          <p:cNvSpPr/>
          <p:nvPr/>
        </p:nvSpPr>
        <p:spPr bwMode="auto">
          <a:xfrm rot="15338627">
            <a:off x="100117" y="4331243"/>
            <a:ext cx="1039255" cy="923885"/>
          </a:xfrm>
          <a:prstGeom prst="circularArrow">
            <a:avLst>
              <a:gd name="adj1" fmla="val 12500"/>
              <a:gd name="adj2" fmla="val 1142319"/>
              <a:gd name="adj3" fmla="val 20457681"/>
              <a:gd name="adj4" fmla="val 17503043"/>
              <a:gd name="adj5" fmla="val 12500"/>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GB" sz="1800" b="0" i="0" u="none" strike="noStrike" cap="none" normalizeH="0" baseline="0" dirty="0" smtClean="0">
              <a:ln>
                <a:noFill/>
              </a:ln>
              <a:solidFill>
                <a:srgbClr val="002C6C"/>
              </a:solidFill>
              <a:effectLst/>
              <a:latin typeface="Arial" charset="0"/>
            </a:endParaRPr>
          </a:p>
        </p:txBody>
      </p:sp>
      <p:sp>
        <p:nvSpPr>
          <p:cNvPr id="44" name="Circular Arrow 43"/>
          <p:cNvSpPr/>
          <p:nvPr/>
        </p:nvSpPr>
        <p:spPr bwMode="auto">
          <a:xfrm rot="445075" flipH="1">
            <a:off x="4924264" y="5079212"/>
            <a:ext cx="1222010" cy="1116281"/>
          </a:xfrm>
          <a:prstGeom prst="circularArrow">
            <a:avLst>
              <a:gd name="adj1" fmla="val 12500"/>
              <a:gd name="adj2" fmla="val 1142319"/>
              <a:gd name="adj3" fmla="val 20457681"/>
              <a:gd name="adj4" fmla="val 16465353"/>
              <a:gd name="adj5" fmla="val 12500"/>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GB" sz="1800" b="0" i="0" u="none" strike="noStrike" cap="none" normalizeH="0" baseline="0" dirty="0" smtClean="0">
              <a:ln>
                <a:noFill/>
              </a:ln>
              <a:solidFill>
                <a:srgbClr val="002C6C"/>
              </a:solidFill>
              <a:effectLst/>
              <a:latin typeface="Arial" charset="0"/>
            </a:endParaRPr>
          </a:p>
        </p:txBody>
      </p:sp>
      <p:sp>
        <p:nvSpPr>
          <p:cNvPr id="13" name="Notched Right Arrow 12"/>
          <p:cNvSpPr/>
          <p:nvPr/>
        </p:nvSpPr>
        <p:spPr bwMode="auto">
          <a:xfrm>
            <a:off x="4063337" y="2949393"/>
            <a:ext cx="2347307" cy="389035"/>
          </a:xfrm>
          <a:prstGeom prst="notched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GB" sz="1800" b="0" i="0" u="none" strike="noStrike" cap="none" normalizeH="0" baseline="0" dirty="0" smtClean="0">
              <a:ln>
                <a:noFill/>
              </a:ln>
              <a:solidFill>
                <a:srgbClr val="002C6C"/>
              </a:solidFill>
              <a:effectLst/>
              <a:latin typeface="Arial" charset="0"/>
            </a:endParaRPr>
          </a:p>
        </p:txBody>
      </p:sp>
      <p:sp>
        <p:nvSpPr>
          <p:cNvPr id="54" name="Title 1"/>
          <p:cNvSpPr txBox="1">
            <a:spLocks/>
          </p:cNvSpPr>
          <p:nvPr/>
        </p:nvSpPr>
        <p:spPr bwMode="auto">
          <a:xfrm>
            <a:off x="1546978" y="535924"/>
            <a:ext cx="5796171" cy="52149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002C6C"/>
                </a:solidFill>
                <a:latin typeface="+mj-lt"/>
                <a:ea typeface="+mj-ea"/>
                <a:cs typeface="+mj-cs"/>
              </a:defRPr>
            </a:lvl1pPr>
            <a:lvl2pPr algn="l" rtl="0" eaLnBrk="0" fontAlgn="base" hangingPunct="0">
              <a:spcBef>
                <a:spcPct val="0"/>
              </a:spcBef>
              <a:spcAft>
                <a:spcPct val="0"/>
              </a:spcAft>
              <a:defRPr sz="3000" b="1">
                <a:solidFill>
                  <a:srgbClr val="002C6C"/>
                </a:solidFill>
                <a:latin typeface="Arial" charset="0"/>
              </a:defRPr>
            </a:lvl2pPr>
            <a:lvl3pPr algn="l" rtl="0" eaLnBrk="0" fontAlgn="base" hangingPunct="0">
              <a:spcBef>
                <a:spcPct val="0"/>
              </a:spcBef>
              <a:spcAft>
                <a:spcPct val="0"/>
              </a:spcAft>
              <a:defRPr sz="3000" b="1">
                <a:solidFill>
                  <a:srgbClr val="002C6C"/>
                </a:solidFill>
                <a:latin typeface="Arial" charset="0"/>
              </a:defRPr>
            </a:lvl3pPr>
            <a:lvl4pPr algn="l" rtl="0" eaLnBrk="0" fontAlgn="base" hangingPunct="0">
              <a:spcBef>
                <a:spcPct val="0"/>
              </a:spcBef>
              <a:spcAft>
                <a:spcPct val="0"/>
              </a:spcAft>
              <a:defRPr sz="3000" b="1">
                <a:solidFill>
                  <a:srgbClr val="002C6C"/>
                </a:solidFill>
                <a:latin typeface="Arial" charset="0"/>
              </a:defRPr>
            </a:lvl4pPr>
            <a:lvl5pPr algn="l" rtl="0" eaLnBrk="0" fontAlgn="base" hangingPunct="0">
              <a:spcBef>
                <a:spcPct val="0"/>
              </a:spcBef>
              <a:spcAft>
                <a:spcPct val="0"/>
              </a:spcAft>
              <a:defRPr sz="3000" b="1">
                <a:solidFill>
                  <a:srgbClr val="002C6C"/>
                </a:solidFill>
                <a:latin typeface="Arial" charset="0"/>
              </a:defRPr>
            </a:lvl5pPr>
            <a:lvl6pPr marL="457200" algn="l" rtl="0" fontAlgn="base">
              <a:spcBef>
                <a:spcPct val="0"/>
              </a:spcBef>
              <a:spcAft>
                <a:spcPct val="0"/>
              </a:spcAft>
              <a:defRPr sz="3000" b="1">
                <a:solidFill>
                  <a:srgbClr val="002C6C"/>
                </a:solidFill>
                <a:latin typeface="Arial" charset="0"/>
              </a:defRPr>
            </a:lvl6pPr>
            <a:lvl7pPr marL="914400" algn="l" rtl="0" fontAlgn="base">
              <a:spcBef>
                <a:spcPct val="0"/>
              </a:spcBef>
              <a:spcAft>
                <a:spcPct val="0"/>
              </a:spcAft>
              <a:defRPr sz="3000" b="1">
                <a:solidFill>
                  <a:srgbClr val="002C6C"/>
                </a:solidFill>
                <a:latin typeface="Arial" charset="0"/>
              </a:defRPr>
            </a:lvl7pPr>
            <a:lvl8pPr marL="1371600" algn="l" rtl="0" fontAlgn="base">
              <a:spcBef>
                <a:spcPct val="0"/>
              </a:spcBef>
              <a:spcAft>
                <a:spcPct val="0"/>
              </a:spcAft>
              <a:defRPr sz="3000" b="1">
                <a:solidFill>
                  <a:srgbClr val="002C6C"/>
                </a:solidFill>
                <a:latin typeface="Arial" charset="0"/>
              </a:defRPr>
            </a:lvl8pPr>
            <a:lvl9pPr marL="1828800" algn="l" rtl="0" fontAlgn="base">
              <a:spcBef>
                <a:spcPct val="0"/>
              </a:spcBef>
              <a:spcAft>
                <a:spcPct val="0"/>
              </a:spcAft>
              <a:defRPr sz="3000" b="1">
                <a:solidFill>
                  <a:srgbClr val="002C6C"/>
                </a:solidFill>
                <a:latin typeface="Arial" charset="0"/>
              </a:defRPr>
            </a:lvl9pPr>
          </a:lstStyle>
          <a:p>
            <a:r>
              <a:rPr lang="en-US" sz="3200" kern="0" dirty="0" smtClean="0">
                <a:solidFill>
                  <a:schemeClr val="accent2"/>
                </a:solidFill>
              </a:rPr>
              <a:t>A “Demand-Chain Story” …</a:t>
            </a:r>
            <a:endParaRPr lang="en-GB" sz="2400" kern="0" dirty="0">
              <a:solidFill>
                <a:schemeClr val="accent2"/>
              </a:solidFill>
            </a:endParaRPr>
          </a:p>
        </p:txBody>
      </p:sp>
      <p:grpSp>
        <p:nvGrpSpPr>
          <p:cNvPr id="16" name="Group 15"/>
          <p:cNvGrpSpPr/>
          <p:nvPr/>
        </p:nvGrpSpPr>
        <p:grpSpPr>
          <a:xfrm>
            <a:off x="4825610" y="1367508"/>
            <a:ext cx="2535749" cy="1458056"/>
            <a:chOff x="4825610" y="1367508"/>
            <a:chExt cx="2535749" cy="1458056"/>
          </a:xfrm>
        </p:grpSpPr>
        <p:pic>
          <p:nvPicPr>
            <p:cNvPr id="156674" name="Picture 2" descr="http://media.dontpayfull.com/media/deals/affliction-t-shirt-coup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5610" y="1367508"/>
              <a:ext cx="2535749" cy="1458056"/>
            </a:xfrm>
            <a:prstGeom prst="rect">
              <a:avLst/>
            </a:prstGeom>
            <a:noFill/>
            <a:extLst>
              <a:ext uri="{909E8E84-426E-40DD-AFC4-6F175D3DCCD1}">
                <a14:hiddenFill xmlns:a14="http://schemas.microsoft.com/office/drawing/2010/main">
                  <a:solidFill>
                    <a:srgbClr val="FFFFFF"/>
                  </a:solidFill>
                </a14:hiddenFill>
              </a:ext>
            </a:extLst>
          </p:spPr>
        </p:pic>
        <p:pic>
          <p:nvPicPr>
            <p:cNvPr id="53" name="Content Placeholder 1"/>
            <p:cNvPicPr>
              <a:picLocks noChangeAspect="1"/>
            </p:cNvPicPr>
            <p:nvPr/>
          </p:nvPicPr>
          <p:blipFill>
            <a:blip r:embed="rId6" cstate="print">
              <a:extLst>
                <a:ext uri="{BEBA8EAE-BF5A-486C-A8C5-ECC9F3942E4B}">
                  <a14:imgProps xmlns:a14="http://schemas.microsoft.com/office/drawing/2010/main">
                    <a14:imgLayer r:embed="rId7">
                      <a14:imgEffect>
                        <a14:sharpenSoften amount="1000"/>
                      </a14:imgEffect>
                    </a14:imgLayer>
                  </a14:imgProps>
                </a:ext>
                <a:ext uri="{28A0092B-C50C-407E-A947-70E740481C1C}">
                  <a14:useLocalDpi xmlns:a14="http://schemas.microsoft.com/office/drawing/2010/main" val="0"/>
                </a:ext>
              </a:extLst>
            </a:blip>
            <a:stretch>
              <a:fillRect/>
            </a:stretch>
          </p:blipFill>
          <p:spPr>
            <a:xfrm>
              <a:off x="6758750" y="1473967"/>
              <a:ext cx="558094" cy="497068"/>
            </a:xfrm>
            <a:prstGeom prst="rect">
              <a:avLst/>
            </a:prstGeom>
          </p:spPr>
        </p:pic>
      </p:grpSp>
      <p:pic>
        <p:nvPicPr>
          <p:cNvPr id="156676" name="Picture 4" descr="http://www.kulturekritic.com/wp-content/uploads/2013/04/05/market-store-icon.jpg"/>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17287" y="2370408"/>
            <a:ext cx="2999795" cy="239983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79122" t="15073"/>
          <a:stretch/>
        </p:blipFill>
        <p:spPr>
          <a:xfrm>
            <a:off x="1220997" y="1315372"/>
            <a:ext cx="1023637" cy="2756872"/>
          </a:xfrm>
          <a:prstGeom prst="rect">
            <a:avLst/>
          </a:prstGeom>
        </p:spPr>
      </p:pic>
      <p:pic>
        <p:nvPicPr>
          <p:cNvPr id="6" name="Picture 5"/>
          <p:cNvPicPr>
            <a:picLocks noChangeAspect="1"/>
          </p:cNvPicPr>
          <p:nvPr/>
        </p:nvPicPr>
        <p:blipFill>
          <a:blip r:embed="rId10">
            <a:clrChange>
              <a:clrFrom>
                <a:srgbClr val="FFFFFF"/>
              </a:clrFrom>
              <a:clrTo>
                <a:srgbClr val="FFFFFF">
                  <a:alpha val="0"/>
                </a:srgbClr>
              </a:clrTo>
            </a:clrChange>
          </a:blip>
          <a:stretch>
            <a:fillRect/>
          </a:stretch>
        </p:blipFill>
        <p:spPr>
          <a:xfrm>
            <a:off x="2758373" y="1132062"/>
            <a:ext cx="1508942" cy="2985710"/>
          </a:xfrm>
          <a:prstGeom prst="rect">
            <a:avLst/>
          </a:prstGeom>
        </p:spPr>
      </p:pic>
      <p:grpSp>
        <p:nvGrpSpPr>
          <p:cNvPr id="75" name="Group 74"/>
          <p:cNvGrpSpPr/>
          <p:nvPr/>
        </p:nvGrpSpPr>
        <p:grpSpPr>
          <a:xfrm>
            <a:off x="2327810" y="3903583"/>
            <a:ext cx="1821298" cy="1428786"/>
            <a:chOff x="2401568" y="3397198"/>
            <a:chExt cx="2102825" cy="1686364"/>
          </a:xfrm>
        </p:grpSpPr>
        <p:grpSp>
          <p:nvGrpSpPr>
            <p:cNvPr id="77" name="Group 76"/>
            <p:cNvGrpSpPr/>
            <p:nvPr/>
          </p:nvGrpSpPr>
          <p:grpSpPr>
            <a:xfrm>
              <a:off x="2401568" y="3397198"/>
              <a:ext cx="2102825" cy="1686364"/>
              <a:chOff x="2763296" y="3698638"/>
              <a:chExt cx="2102825" cy="1686364"/>
            </a:xfrm>
          </p:grpSpPr>
          <p:pic>
            <p:nvPicPr>
              <p:cNvPr id="81" name="Picture 9" descr="C:\Users\Steve.Bratt\AppData\Local\Microsoft\Windows\Temporary Internet Files\Content.IE5\PFOK60OA\MP900382990[1].jpg"/>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2763296" y="3698638"/>
                <a:ext cx="2102825" cy="1686364"/>
              </a:xfrm>
              <a:prstGeom prst="rect">
                <a:avLst/>
              </a:prstGeom>
              <a:noFill/>
              <a:extLst>
                <a:ext uri="{909E8E84-426E-40DD-AFC4-6F175D3DCCD1}">
                  <a14:hiddenFill xmlns:a14="http://schemas.microsoft.com/office/drawing/2010/main">
                    <a:solidFill>
                      <a:srgbClr val="FFFFFF"/>
                    </a:solidFill>
                  </a14:hiddenFill>
                </a:ext>
              </a:extLst>
            </p:spPr>
          </p:pic>
          <p:sp>
            <p:nvSpPr>
              <p:cNvPr id="80" name="Snip Same Side Corner Rectangle 79"/>
              <p:cNvSpPr/>
              <p:nvPr/>
            </p:nvSpPr>
            <p:spPr bwMode="auto">
              <a:xfrm rot="11926234">
                <a:off x="2853530" y="4358678"/>
                <a:ext cx="324126" cy="208316"/>
              </a:xfrm>
              <a:prstGeom prst="snip2SameRect">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GB" sz="1800" b="0" i="0" u="none" strike="noStrike" cap="none" normalizeH="0" baseline="0" dirty="0" smtClean="0">
                  <a:ln>
                    <a:noFill/>
                  </a:ln>
                  <a:solidFill>
                    <a:srgbClr val="002C6C"/>
                  </a:solidFill>
                  <a:effectLst/>
                  <a:latin typeface="Arial" charset="0"/>
                </a:endParaRPr>
              </a:p>
            </p:txBody>
          </p:sp>
        </p:grpSp>
        <p:sp>
          <p:nvSpPr>
            <p:cNvPr id="78" name="Rectangle 77"/>
            <p:cNvSpPr/>
            <p:nvPr/>
          </p:nvSpPr>
          <p:spPr bwMode="auto">
            <a:xfrm rot="19546992">
              <a:off x="2700291" y="4078487"/>
              <a:ext cx="158467" cy="45719"/>
            </a:xfrm>
            <a:prstGeom prst="rect">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GB" sz="1800" b="0" i="0" u="none" strike="noStrike" cap="none" normalizeH="0" baseline="0" dirty="0" smtClean="0">
                <a:ln>
                  <a:noFill/>
                </a:ln>
                <a:solidFill>
                  <a:srgbClr val="002C6C"/>
                </a:solidFill>
                <a:effectLst/>
                <a:latin typeface="Arial" charset="0"/>
              </a:endParaRPr>
            </a:p>
          </p:txBody>
        </p:sp>
      </p:grpSp>
      <p:sp>
        <p:nvSpPr>
          <p:cNvPr id="76" name="Circular Arrow 75"/>
          <p:cNvSpPr/>
          <p:nvPr/>
        </p:nvSpPr>
        <p:spPr bwMode="auto">
          <a:xfrm rot="4790079" flipH="1">
            <a:off x="3135001" y="5151314"/>
            <a:ext cx="1035358" cy="966833"/>
          </a:xfrm>
          <a:prstGeom prst="circularArrow">
            <a:avLst>
              <a:gd name="adj1" fmla="val 12500"/>
              <a:gd name="adj2" fmla="val 1142319"/>
              <a:gd name="adj3" fmla="val 20457681"/>
              <a:gd name="adj4" fmla="val 16465353"/>
              <a:gd name="adj5" fmla="val 12500"/>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GB" sz="1800" b="0" i="0" u="none" strike="noStrike" cap="none" normalizeH="0" baseline="0" dirty="0" smtClean="0">
              <a:ln>
                <a:noFill/>
              </a:ln>
              <a:solidFill>
                <a:srgbClr val="002C6C"/>
              </a:solidFill>
              <a:effectLst/>
              <a:latin typeface="Arial" charset="0"/>
            </a:endParaRPr>
          </a:p>
        </p:txBody>
      </p:sp>
      <p:sp>
        <p:nvSpPr>
          <p:cNvPr id="74" name="Circular Arrow 73"/>
          <p:cNvSpPr/>
          <p:nvPr/>
        </p:nvSpPr>
        <p:spPr bwMode="auto">
          <a:xfrm rot="380713" flipH="1" flipV="1">
            <a:off x="1905176" y="3070185"/>
            <a:ext cx="1161491" cy="1088697"/>
          </a:xfrm>
          <a:prstGeom prst="circularArrow">
            <a:avLst>
              <a:gd name="adj1" fmla="val 12500"/>
              <a:gd name="adj2" fmla="val 1142319"/>
              <a:gd name="adj3" fmla="val 20457681"/>
              <a:gd name="adj4" fmla="val 16465353"/>
              <a:gd name="adj5" fmla="val 12500"/>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GB" sz="1800" b="0" i="0" u="none" strike="noStrike" cap="none" normalizeH="0" baseline="0" dirty="0" smtClean="0">
              <a:ln>
                <a:noFill/>
              </a:ln>
              <a:solidFill>
                <a:srgbClr val="002C6C"/>
              </a:solidFill>
              <a:effectLst/>
              <a:latin typeface="Arial" charset="0"/>
            </a:endParaRPr>
          </a:p>
        </p:txBody>
      </p:sp>
      <p:pic>
        <p:nvPicPr>
          <p:cNvPr id="52" name="Picture 2" descr="http://www.barcodeart.com/store/wearable/shirts/black_custom.jpg"/>
          <p:cNvPicPr>
            <a:picLocks noChangeAspect="1" noChangeArrowheads="1"/>
          </p:cNvPicPr>
          <p:nvPr/>
        </p:nvPicPr>
        <p:blipFill>
          <a:blip r:embed="rId12" cstate="print">
            <a:clrChange>
              <a:clrFrom>
                <a:srgbClr val="CCCCCC"/>
              </a:clrFrom>
              <a:clrTo>
                <a:srgbClr val="CCCCCC">
                  <a:alpha val="0"/>
                </a:srgbClr>
              </a:clrTo>
            </a:clrChange>
            <a:extLst>
              <a:ext uri="{28A0092B-C50C-407E-A947-70E740481C1C}">
                <a14:useLocalDpi xmlns:a14="http://schemas.microsoft.com/office/drawing/2010/main" val="0"/>
              </a:ext>
            </a:extLst>
          </a:blip>
          <a:srcRect/>
          <a:stretch>
            <a:fillRect/>
          </a:stretch>
        </p:blipFill>
        <p:spPr bwMode="auto">
          <a:xfrm>
            <a:off x="3229164" y="2449189"/>
            <a:ext cx="1817276" cy="177382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5695151" y="4483853"/>
            <a:ext cx="3322441" cy="2243567"/>
            <a:chOff x="5695151" y="4483853"/>
            <a:chExt cx="3322441" cy="2243567"/>
          </a:xfrm>
        </p:grpSpPr>
        <p:pic>
          <p:nvPicPr>
            <p:cNvPr id="34" name="Picture 6"/>
            <p:cNvPicPr>
              <a:picLocks noChangeAspect="1" noChangeArrowheads="1"/>
            </p:cNvPicPr>
            <p:nvPr/>
          </p:nvPicPr>
          <p:blipFill rotWithShape="1">
            <a:blip r:embed="rId13" cstate="print">
              <a:extLst>
                <a:ext uri="{28A0092B-C50C-407E-A947-70E740481C1C}">
                  <a14:useLocalDpi xmlns:a14="http://schemas.microsoft.com/office/drawing/2010/main"/>
                </a:ext>
              </a:extLst>
            </a:blip>
            <a:srcRect/>
            <a:stretch/>
          </p:blipFill>
          <p:spPr bwMode="auto">
            <a:xfrm>
              <a:off x="5695151" y="4483853"/>
              <a:ext cx="3322441" cy="224356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TextBox 8"/>
            <p:cNvSpPr txBox="1"/>
            <p:nvPr/>
          </p:nvSpPr>
          <p:spPr>
            <a:xfrm>
              <a:off x="7025156" y="5305274"/>
              <a:ext cx="1024639" cy="200055"/>
            </a:xfrm>
            <a:prstGeom prst="rect">
              <a:avLst/>
            </a:prstGeom>
            <a:solidFill>
              <a:schemeClr val="bg1"/>
            </a:solidFill>
            <a:ln>
              <a:noFill/>
            </a:ln>
          </p:spPr>
          <p:txBody>
            <a:bodyPr wrap="none" rtlCol="0">
              <a:spAutoFit/>
            </a:bodyPr>
            <a:lstStyle/>
            <a:p>
              <a:r>
                <a:rPr lang="en-GB" sz="700" b="1" dirty="0" smtClean="0">
                  <a:solidFill>
                    <a:schemeClr val="bg2">
                      <a:lumMod val="75000"/>
                    </a:schemeClr>
                  </a:solidFill>
                </a:rPr>
                <a:t>UPC: </a:t>
              </a:r>
              <a:r>
                <a:rPr lang="en-GB" sz="700" b="1" dirty="0">
                  <a:solidFill>
                    <a:schemeClr val="bg2">
                      <a:lumMod val="75000"/>
                    </a:schemeClr>
                  </a:solidFill>
                </a:rPr>
                <a:t>052000241204</a:t>
              </a:r>
            </a:p>
          </p:txBody>
        </p:sp>
        <p:pic>
          <p:nvPicPr>
            <p:cNvPr id="8" name="Picture 7"/>
            <p:cNvPicPr>
              <a:picLocks noChangeAspect="1"/>
            </p:cNvPicPr>
            <p:nvPr/>
          </p:nvPicPr>
          <p:blipFill>
            <a:blip r:embed="rId14"/>
            <a:stretch>
              <a:fillRect/>
            </a:stretch>
          </p:blipFill>
          <p:spPr>
            <a:xfrm>
              <a:off x="5782828" y="4828356"/>
              <a:ext cx="1215694" cy="1843405"/>
            </a:xfrm>
            <a:prstGeom prst="rect">
              <a:avLst/>
            </a:prstGeom>
          </p:spPr>
        </p:pic>
        <p:sp>
          <p:nvSpPr>
            <p:cNvPr id="11" name="TextBox 10"/>
            <p:cNvSpPr txBox="1"/>
            <p:nvPr/>
          </p:nvSpPr>
          <p:spPr>
            <a:xfrm>
              <a:off x="6982487" y="4820058"/>
              <a:ext cx="1704313" cy="529376"/>
            </a:xfrm>
            <a:prstGeom prst="rect">
              <a:avLst/>
            </a:prstGeom>
            <a:solidFill>
              <a:schemeClr val="bg1"/>
            </a:solidFill>
          </p:spPr>
          <p:txBody>
            <a:bodyPr wrap="none" rtlCol="0">
              <a:spAutoFit/>
            </a:bodyPr>
            <a:lstStyle/>
            <a:p>
              <a:r>
                <a:rPr lang="en-US" sz="1400" dirty="0" err="1" smtClean="0"/>
                <a:t>Etsy</a:t>
              </a:r>
              <a:endParaRPr lang="en-US" sz="1400" dirty="0" smtClean="0"/>
            </a:p>
            <a:p>
              <a:r>
                <a:rPr lang="en-US" sz="1200" dirty="0" smtClean="0"/>
                <a:t>Custom Barcode </a:t>
              </a:r>
              <a:r>
                <a:rPr lang="en-US" sz="1200" dirty="0" err="1" smtClean="0"/>
                <a:t>tshirt</a:t>
              </a:r>
              <a:endParaRPr lang="en-GB" sz="1200" dirty="0"/>
            </a:p>
          </p:txBody>
        </p:sp>
        <p:sp>
          <p:nvSpPr>
            <p:cNvPr id="12" name="TextBox 11"/>
            <p:cNvSpPr txBox="1"/>
            <p:nvPr/>
          </p:nvSpPr>
          <p:spPr>
            <a:xfrm>
              <a:off x="6982487" y="5495949"/>
              <a:ext cx="652743" cy="276999"/>
            </a:xfrm>
            <a:prstGeom prst="rect">
              <a:avLst/>
            </a:prstGeom>
            <a:solidFill>
              <a:schemeClr val="bg1"/>
            </a:solidFill>
          </p:spPr>
          <p:txBody>
            <a:bodyPr wrap="none" rtlCol="0">
              <a:spAutoFit/>
            </a:bodyPr>
            <a:lstStyle/>
            <a:p>
              <a:r>
                <a:rPr lang="en-US" sz="1200" dirty="0" smtClean="0"/>
                <a:t>$18.00</a:t>
              </a:r>
              <a:endParaRPr lang="en-GB" dirty="0"/>
            </a:p>
          </p:txBody>
        </p:sp>
      </p:grpSp>
      <p:pic>
        <p:nvPicPr>
          <p:cNvPr id="56" name="Content Placeholder 1"/>
          <p:cNvPicPr>
            <a:picLocks noChangeAspect="1"/>
          </p:cNvPicPr>
          <p:nvPr/>
        </p:nvPicPr>
        <p:blipFill>
          <a:blip r:embed="rId15" cstate="print">
            <a:extLst>
              <a:ext uri="{BEBA8EAE-BF5A-486C-A8C5-ECC9F3942E4B}">
                <a14:imgProps xmlns:a14="http://schemas.microsoft.com/office/drawing/2010/main">
                  <a14:imgLayer r:embed="rId16">
                    <a14:imgEffect>
                      <a14:sharpenSoften amount="1000"/>
                    </a14:imgEffect>
                  </a14:imgLayer>
                </a14:imgProps>
              </a:ext>
              <a:ext uri="{28A0092B-C50C-407E-A947-70E740481C1C}">
                <a14:useLocalDpi xmlns:a14="http://schemas.microsoft.com/office/drawing/2010/main" val="0"/>
              </a:ext>
            </a:extLst>
          </a:blip>
          <a:stretch>
            <a:fillRect/>
          </a:stretch>
        </p:blipFill>
        <p:spPr>
          <a:xfrm>
            <a:off x="8661938" y="5980912"/>
            <a:ext cx="171110" cy="152400"/>
          </a:xfrm>
          <a:prstGeom prst="rect">
            <a:avLst/>
          </a:prstGeom>
        </p:spPr>
      </p:pic>
      <p:sp>
        <p:nvSpPr>
          <p:cNvPr id="36" name="Circular Arrow 35"/>
          <p:cNvSpPr/>
          <p:nvPr/>
        </p:nvSpPr>
        <p:spPr bwMode="auto">
          <a:xfrm rot="17092239">
            <a:off x="3973504" y="2050565"/>
            <a:ext cx="1222010" cy="1892667"/>
          </a:xfrm>
          <a:prstGeom prst="circularArrow">
            <a:avLst>
              <a:gd name="adj1" fmla="val 12500"/>
              <a:gd name="adj2" fmla="val 1142319"/>
              <a:gd name="adj3" fmla="val 20457681"/>
              <a:gd name="adj4" fmla="val 17633299"/>
              <a:gd name="adj5" fmla="val 12500"/>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GB" sz="1800" b="0" i="0" u="none" strike="noStrike" cap="none" normalizeH="0" baseline="0" dirty="0" smtClean="0">
              <a:ln>
                <a:noFill/>
              </a:ln>
              <a:solidFill>
                <a:srgbClr val="002C6C"/>
              </a:solidFill>
              <a:effectLst/>
              <a:latin typeface="Arial" charset="0"/>
            </a:endParaRPr>
          </a:p>
        </p:txBody>
      </p:sp>
      <p:sp>
        <p:nvSpPr>
          <p:cNvPr id="50" name="Notched Right Arrow 49"/>
          <p:cNvSpPr/>
          <p:nvPr/>
        </p:nvSpPr>
        <p:spPr bwMode="auto">
          <a:xfrm rot="2285098">
            <a:off x="3692920" y="4016904"/>
            <a:ext cx="2415459" cy="365820"/>
          </a:xfrm>
          <a:prstGeom prst="notched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GB" sz="1800" b="0" i="0" u="none" strike="noStrike" cap="none" normalizeH="0" baseline="0" dirty="0" smtClean="0">
              <a:ln>
                <a:noFill/>
              </a:ln>
              <a:solidFill>
                <a:srgbClr val="002C6C"/>
              </a:solidFill>
              <a:effectLst/>
              <a:latin typeface="Arial" charset="0"/>
            </a:endParaRPr>
          </a:p>
        </p:txBody>
      </p:sp>
      <p:sp>
        <p:nvSpPr>
          <p:cNvPr id="37" name="Circular Arrow 36"/>
          <p:cNvSpPr/>
          <p:nvPr/>
        </p:nvSpPr>
        <p:spPr bwMode="auto">
          <a:xfrm rot="21391017">
            <a:off x="2046792" y="995390"/>
            <a:ext cx="3093535" cy="2065202"/>
          </a:xfrm>
          <a:prstGeom prst="circularArrow">
            <a:avLst>
              <a:gd name="adj1" fmla="val 6719"/>
              <a:gd name="adj2" fmla="val 471687"/>
              <a:gd name="adj3" fmla="val 20523255"/>
              <a:gd name="adj4" fmla="val 11494439"/>
              <a:gd name="adj5" fmla="val 6678"/>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GB" sz="1800" b="0" i="0" u="none" strike="noStrike" cap="none" normalizeH="0" baseline="0" dirty="0" smtClean="0">
              <a:ln>
                <a:noFill/>
              </a:ln>
              <a:solidFill>
                <a:srgbClr val="002C6C"/>
              </a:solidFill>
              <a:effectLst/>
              <a:latin typeface="Arial" charset="0"/>
            </a:endParaRPr>
          </a:p>
        </p:txBody>
      </p:sp>
      <p:pic>
        <p:nvPicPr>
          <p:cNvPr id="35" name="Picture 2" descr="http://4.bp.blogspot.com/-UfWJtI2R-lk/Un-9W_6-k9I/AAAAAAAACGs/vkwaC_05lJk/s1600/dog-glass.jpg"/>
          <p:cNvPicPr>
            <a:picLocks noChangeAspect="1" noChangeArrowheads="1"/>
          </p:cNvPicPr>
          <p:nvPr/>
        </p:nvPicPr>
        <p:blipFill rotWithShape="1">
          <a:blip r:embed="rId17" cstate="screen">
            <a:extLst>
              <a:ext uri="{28A0092B-C50C-407E-A947-70E740481C1C}">
                <a14:useLocalDpi xmlns:a14="http://schemas.microsoft.com/office/drawing/2010/main"/>
              </a:ext>
            </a:extLst>
          </a:blip>
          <a:srcRect l="5863" r="33976"/>
          <a:stretch/>
        </p:blipFill>
        <p:spPr bwMode="auto">
          <a:xfrm flipH="1">
            <a:off x="5868" y="4730670"/>
            <a:ext cx="1821518" cy="2124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26572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5E-6 5.92593E-6 L -2.5E-6 5.92593E-6 C -0.00121 5.92593E-6 -0.07274 0.00857 -0.09201 0.01783 C -0.09323 0.01853 -0.09236 0.022 -0.09323 0.02339 C -0.09479 0.02524 -0.09705 0.02547 -0.09861 0.02686 C -0.10243 0.03033 -0.1059 0.03403 -0.10955 0.03774 C -0.1118 0.04005 -0.11371 0.04306 -0.11632 0.04491 C -0.12083 0.04862 -0.12569 0.0514 -0.12968 0.05579 C -0.13906 0.06598 -0.13941 0.06598 -0.14861 0.07917 C -0.15156 0.08334 -0.15399 0.08774 -0.15677 0.0919 C -0.16527 0.1044 -0.15642 0.08936 -0.16493 0.1044 C -0.16527 0.10626 -0.16562 0.10811 -0.16632 0.10996 C -0.16736 0.11297 -0.16927 0.11575 -0.17031 0.11899 C -0.17118 0.12177 -0.17083 0.12501 -0.1717 0.12802 C -0.17291 0.13311 -0.17673 0.13959 -0.17847 0.14422 C -0.17899 0.14584 -0.17916 0.14769 -0.17968 0.14954 C -0.18177 0.15603 -0.18246 0.15672 -0.18507 0.16204 C -0.18958 0.18265 -0.18941 0.17663 -0.18646 0.20718 C -0.18611 0.21112 -0.18472 0.21459 -0.18385 0.21806 C -0.18229 0.22362 -0.1809 0.22709 -0.17968 0.23241 C -0.17882 0.23728 -0.17795 0.24214 -0.17708 0.247 C -0.17656 0.24931 -0.17621 0.25186 -0.17569 0.25417 L -0.1743 0.2595 C -0.18107 0.31089 -0.1743 0.27616 -0.18107 0.29746 C -0.18159 0.29908 -0.18159 0.3014 -0.18246 0.30278 C -0.18385 0.3051 -0.18628 0.30603 -0.18784 0.30811 C -0.18941 0.31042 -0.19045 0.3132 -0.19184 0.31552 C -0.19757 0.32431 -0.19461 0.31714 -0.19722 0.32454 L -0.196 0.32084 " pathEditMode="relative" ptsTypes="AAAAAAAAAAAAAAAAAAAAAAAAAAAAA">
                                      <p:cBhvr>
                                        <p:cTn id="6" dur="2000" fill="hold"/>
                                        <p:tgtEl>
                                          <p:spTgt spid="52"/>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5667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6"/>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4" grpId="0" animBg="1"/>
      <p:bldP spid="44" grpId="0" animBg="1"/>
      <p:bldP spid="13" grpId="0" animBg="1"/>
      <p:bldP spid="76" grpId="0" animBg="1"/>
      <p:bldP spid="74" grpId="0" animBg="1"/>
      <p:bldP spid="36" grpId="0" animBg="1"/>
      <p:bldP spid="50" grpId="0" animBg="1"/>
      <p:bldP spid="3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0B02F406-A951-4782-A125-F0F9A54F00BD}" type="slidenum">
              <a:rPr lang="en-US" smtClean="0">
                <a:solidFill>
                  <a:srgbClr val="002C6C"/>
                </a:solidFill>
              </a:rPr>
              <a:pPr>
                <a:defRPr/>
              </a:pPr>
              <a:t>80</a:t>
            </a:fld>
            <a:endParaRPr lang="en-US" dirty="0">
              <a:solidFill>
                <a:srgbClr val="002C6C"/>
              </a:solidFill>
            </a:endParaRPr>
          </a:p>
        </p:txBody>
      </p:sp>
      <p:sp>
        <p:nvSpPr>
          <p:cNvPr id="38" name="Title 1"/>
          <p:cNvSpPr>
            <a:spLocks noGrp="1"/>
          </p:cNvSpPr>
          <p:nvPr>
            <p:ph type="title"/>
          </p:nvPr>
        </p:nvSpPr>
        <p:spPr>
          <a:xfrm>
            <a:off x="1680306" y="361390"/>
            <a:ext cx="7463693" cy="935998"/>
          </a:xfrm>
        </p:spPr>
        <p:txBody>
          <a:bodyPr/>
          <a:lstStyle/>
          <a:p>
            <a:r>
              <a:rPr lang="en-US" sz="2800" dirty="0" smtClean="0"/>
              <a:t>GTIN+ on the Web relevance in an </a:t>
            </a:r>
            <a:br>
              <a:rPr lang="en-US" sz="2800" dirty="0" smtClean="0"/>
            </a:br>
            <a:r>
              <a:rPr lang="en-US" sz="2800" dirty="0" err="1" smtClean="0"/>
              <a:t>omni</a:t>
            </a:r>
            <a:r>
              <a:rPr lang="en-US" sz="2800" dirty="0" smtClean="0"/>
              <a:t>-channel ecosystem</a:t>
            </a:r>
            <a:endParaRPr lang="en-GB" sz="2800" dirty="0"/>
          </a:p>
        </p:txBody>
      </p:sp>
      <p:pic>
        <p:nvPicPr>
          <p:cNvPr id="24" name="Picture 1"/>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51460" y="1449403"/>
            <a:ext cx="8641080" cy="5084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p:cNvSpPr/>
          <p:nvPr/>
        </p:nvSpPr>
        <p:spPr bwMode="auto">
          <a:xfrm>
            <a:off x="489861" y="3151416"/>
            <a:ext cx="1142999" cy="3004455"/>
          </a:xfrm>
          <a:prstGeom prst="round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pPr>
            <a:endParaRPr lang="en-GB" smtClean="0">
              <a:solidFill>
                <a:srgbClr val="002C6C"/>
              </a:solidFill>
            </a:endParaRPr>
          </a:p>
        </p:txBody>
      </p:sp>
      <p:sp>
        <p:nvSpPr>
          <p:cNvPr id="6" name="Rounded Rectangle 5"/>
          <p:cNvSpPr/>
          <p:nvPr/>
        </p:nvSpPr>
        <p:spPr bwMode="auto">
          <a:xfrm>
            <a:off x="1680306" y="3271160"/>
            <a:ext cx="1142999" cy="676151"/>
          </a:xfrm>
          <a:prstGeom prst="round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pPr>
            <a:endParaRPr lang="en-GB" smtClean="0">
              <a:solidFill>
                <a:srgbClr val="002C6C"/>
              </a:solidFill>
            </a:endParaRPr>
          </a:p>
        </p:txBody>
      </p:sp>
      <p:sp>
        <p:nvSpPr>
          <p:cNvPr id="7" name="Rounded Rectangle 6"/>
          <p:cNvSpPr/>
          <p:nvPr/>
        </p:nvSpPr>
        <p:spPr bwMode="auto">
          <a:xfrm>
            <a:off x="5947506" y="3370997"/>
            <a:ext cx="1142999" cy="709684"/>
          </a:xfrm>
          <a:prstGeom prst="round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pPr>
            <a:endParaRPr lang="en-GB" smtClean="0">
              <a:solidFill>
                <a:srgbClr val="002C6C"/>
              </a:solidFill>
            </a:endParaRPr>
          </a:p>
        </p:txBody>
      </p:sp>
      <p:sp>
        <p:nvSpPr>
          <p:cNvPr id="8" name="Rounded Rectangle 7"/>
          <p:cNvSpPr/>
          <p:nvPr/>
        </p:nvSpPr>
        <p:spPr bwMode="auto">
          <a:xfrm rot="5400000">
            <a:off x="3846371" y="1431284"/>
            <a:ext cx="1012755" cy="1839684"/>
          </a:xfrm>
          <a:prstGeom prst="round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pPr>
            <a:endParaRPr lang="en-GB" smtClean="0">
              <a:solidFill>
                <a:srgbClr val="002C6C"/>
              </a:solidFill>
            </a:endParaRPr>
          </a:p>
        </p:txBody>
      </p:sp>
      <p:sp>
        <p:nvSpPr>
          <p:cNvPr id="14" name="Rectangle 13"/>
          <p:cNvSpPr/>
          <p:nvPr/>
        </p:nvSpPr>
        <p:spPr bwMode="auto">
          <a:xfrm>
            <a:off x="2700670" y="1268501"/>
            <a:ext cx="3519669" cy="54226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pPr>
            <a:endParaRPr lang="en-GB" smtClean="0">
              <a:solidFill>
                <a:srgbClr val="002C6C"/>
              </a:solidFill>
            </a:endParaRPr>
          </a:p>
        </p:txBody>
      </p:sp>
    </p:spTree>
    <p:extLst>
      <p:ext uri="{BB962C8B-B14F-4D97-AF65-F5344CB8AC3E}">
        <p14:creationId xmlns:p14="http://schemas.microsoft.com/office/powerpoint/2010/main" val="5458072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bwMode="auto">
          <a:xfrm>
            <a:off x="228821" y="5848130"/>
            <a:ext cx="8793404" cy="677214"/>
          </a:xfrm>
          <a:prstGeom prst="roundRect">
            <a:avLst/>
          </a:prstGeom>
          <a:solidFill>
            <a:schemeClr val="tx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pPr>
            <a:r>
              <a:rPr lang="en-US" dirty="0" smtClean="0">
                <a:solidFill>
                  <a:srgbClr val="FFFFFF"/>
                </a:solidFill>
              </a:rPr>
              <a:t>Standards</a:t>
            </a:r>
            <a:endParaRPr lang="en-GB" dirty="0" smtClean="0">
              <a:solidFill>
                <a:srgbClr val="FFFFFF"/>
              </a:solidFill>
            </a:endParaRPr>
          </a:p>
        </p:txBody>
      </p:sp>
      <p:sp>
        <p:nvSpPr>
          <p:cNvPr id="12" name="Rounded Rectangle 11"/>
          <p:cNvSpPr/>
          <p:nvPr/>
        </p:nvSpPr>
        <p:spPr bwMode="auto">
          <a:xfrm>
            <a:off x="6545497" y="3794028"/>
            <a:ext cx="1192430" cy="677214"/>
          </a:xfrm>
          <a:prstGeom prst="roundRect">
            <a:avLst/>
          </a:prstGeom>
          <a:solidFill>
            <a:schemeClr val="bg1">
              <a:lumMod val="85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pPr>
            <a:r>
              <a:rPr lang="en-US" sz="1400" dirty="0" smtClean="0">
                <a:solidFill>
                  <a:srgbClr val="002C6C"/>
                </a:solidFill>
              </a:rPr>
              <a:t>Visibility</a:t>
            </a:r>
            <a:endParaRPr lang="en-GB" sz="1400" dirty="0" smtClean="0">
              <a:solidFill>
                <a:srgbClr val="002C6C"/>
              </a:solidFill>
            </a:endParaRPr>
          </a:p>
        </p:txBody>
      </p:sp>
      <p:sp>
        <p:nvSpPr>
          <p:cNvPr id="14" name="Rounded Rectangle 13"/>
          <p:cNvSpPr/>
          <p:nvPr/>
        </p:nvSpPr>
        <p:spPr bwMode="auto">
          <a:xfrm>
            <a:off x="2691643" y="3795523"/>
            <a:ext cx="1292980" cy="677214"/>
          </a:xfrm>
          <a:prstGeom prst="roundRect">
            <a:avLst/>
          </a:prstGeom>
          <a:solidFill>
            <a:schemeClr val="bg1">
              <a:lumMod val="85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pPr>
            <a:r>
              <a:rPr lang="en-US" sz="1400" dirty="0" smtClean="0">
                <a:solidFill>
                  <a:srgbClr val="002C6C"/>
                </a:solidFill>
              </a:rPr>
              <a:t>Accuracy</a:t>
            </a:r>
            <a:endParaRPr lang="en-GB" sz="1400" dirty="0" smtClean="0">
              <a:solidFill>
                <a:srgbClr val="002C6C"/>
              </a:solidFill>
            </a:endParaRPr>
          </a:p>
        </p:txBody>
      </p:sp>
      <p:sp>
        <p:nvSpPr>
          <p:cNvPr id="15" name="Rounded Rectangle 14"/>
          <p:cNvSpPr/>
          <p:nvPr/>
        </p:nvSpPr>
        <p:spPr bwMode="auto">
          <a:xfrm>
            <a:off x="3991883" y="3794028"/>
            <a:ext cx="1271812" cy="677214"/>
          </a:xfrm>
          <a:prstGeom prst="roundRect">
            <a:avLst/>
          </a:prstGeom>
          <a:solidFill>
            <a:schemeClr val="bg1">
              <a:lumMod val="85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pPr>
            <a:r>
              <a:rPr lang="en-US" sz="1400" dirty="0" smtClean="0">
                <a:solidFill>
                  <a:srgbClr val="002C6C"/>
                </a:solidFill>
              </a:rPr>
              <a:t>Control</a:t>
            </a:r>
            <a:endParaRPr lang="en-GB" sz="1400" dirty="0" smtClean="0">
              <a:solidFill>
                <a:srgbClr val="002C6C"/>
              </a:solidFill>
            </a:endParaRPr>
          </a:p>
        </p:txBody>
      </p:sp>
      <p:sp>
        <p:nvSpPr>
          <p:cNvPr id="16" name="Rounded Rectangle 15"/>
          <p:cNvSpPr/>
          <p:nvPr/>
        </p:nvSpPr>
        <p:spPr bwMode="auto">
          <a:xfrm>
            <a:off x="5265060" y="3803529"/>
            <a:ext cx="1271812" cy="677214"/>
          </a:xfrm>
          <a:prstGeom prst="roundRect">
            <a:avLst/>
          </a:prstGeom>
          <a:solidFill>
            <a:schemeClr val="bg1">
              <a:lumMod val="85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pPr>
            <a:r>
              <a:rPr lang="en-US" sz="1400" dirty="0" smtClean="0">
                <a:solidFill>
                  <a:srgbClr val="002C6C"/>
                </a:solidFill>
              </a:rPr>
              <a:t>Flexibility</a:t>
            </a:r>
            <a:endParaRPr lang="en-GB" sz="1400" dirty="0" smtClean="0">
              <a:solidFill>
                <a:srgbClr val="002C6C"/>
              </a:solidFill>
            </a:endParaRPr>
          </a:p>
        </p:txBody>
      </p:sp>
      <p:sp>
        <p:nvSpPr>
          <p:cNvPr id="17" name="Rounded Rectangle 16"/>
          <p:cNvSpPr/>
          <p:nvPr/>
        </p:nvSpPr>
        <p:spPr bwMode="auto">
          <a:xfrm>
            <a:off x="1452319" y="3801505"/>
            <a:ext cx="1232064" cy="677214"/>
          </a:xfrm>
          <a:prstGeom prst="roundRect">
            <a:avLst/>
          </a:prstGeom>
          <a:solidFill>
            <a:schemeClr val="bg1">
              <a:lumMod val="85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pPr>
            <a:r>
              <a:rPr lang="en-US" sz="1400" dirty="0" smtClean="0">
                <a:solidFill>
                  <a:srgbClr val="002C6C"/>
                </a:solidFill>
              </a:rPr>
              <a:t>Consistency</a:t>
            </a:r>
            <a:endParaRPr lang="en-GB" sz="1400" dirty="0" smtClean="0">
              <a:solidFill>
                <a:srgbClr val="002C6C"/>
              </a:solidFill>
            </a:endParaRPr>
          </a:p>
        </p:txBody>
      </p:sp>
      <p:sp>
        <p:nvSpPr>
          <p:cNvPr id="18" name="Rounded Rectangle 17"/>
          <p:cNvSpPr/>
          <p:nvPr/>
        </p:nvSpPr>
        <p:spPr bwMode="auto">
          <a:xfrm>
            <a:off x="2537389" y="2438068"/>
            <a:ext cx="4194850" cy="677214"/>
          </a:xfrm>
          <a:prstGeom prst="roundRect">
            <a:avLst/>
          </a:prstGeom>
          <a:solidFill>
            <a:schemeClr val="bg1">
              <a:lumMod val="85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pPr>
            <a:r>
              <a:rPr lang="en-US" sz="1400" dirty="0" smtClean="0">
                <a:solidFill>
                  <a:srgbClr val="002C6C"/>
                </a:solidFill>
              </a:rPr>
              <a:t>Sharing accurate data across organization</a:t>
            </a:r>
          </a:p>
          <a:p>
            <a:pPr algn="ctr" fontAlgn="base">
              <a:spcBef>
                <a:spcPct val="20000"/>
              </a:spcBef>
              <a:spcAft>
                <a:spcPct val="0"/>
              </a:spcAft>
            </a:pPr>
            <a:r>
              <a:rPr lang="en-US" sz="1400" dirty="0" smtClean="0">
                <a:solidFill>
                  <a:srgbClr val="002C6C"/>
                </a:solidFill>
              </a:rPr>
              <a:t>Enabling re-use of data across channels</a:t>
            </a:r>
            <a:endParaRPr lang="en-GB" sz="1400" dirty="0" smtClean="0">
              <a:solidFill>
                <a:srgbClr val="002C6C"/>
              </a:solidFill>
            </a:endParaRPr>
          </a:p>
        </p:txBody>
      </p:sp>
      <p:sp>
        <p:nvSpPr>
          <p:cNvPr id="19" name="Rounded Rectangle 18"/>
          <p:cNvSpPr/>
          <p:nvPr/>
        </p:nvSpPr>
        <p:spPr bwMode="auto">
          <a:xfrm>
            <a:off x="1925402" y="3129006"/>
            <a:ext cx="5418824" cy="677214"/>
          </a:xfrm>
          <a:prstGeom prst="roundRect">
            <a:avLst/>
          </a:prstGeom>
          <a:solidFill>
            <a:schemeClr val="tx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pPr>
            <a:r>
              <a:rPr lang="en-US" sz="1400" dirty="0" smtClean="0">
                <a:solidFill>
                  <a:srgbClr val="FFFFFF"/>
                </a:solidFill>
              </a:rPr>
              <a:t>Supply Chain Efficiency</a:t>
            </a:r>
            <a:endParaRPr lang="en-GB" sz="1400" dirty="0" smtClean="0">
              <a:solidFill>
                <a:srgbClr val="FFFFFF"/>
              </a:solidFill>
            </a:endParaRPr>
          </a:p>
        </p:txBody>
      </p:sp>
      <p:sp>
        <p:nvSpPr>
          <p:cNvPr id="20" name="Rounded Rectangle 19"/>
          <p:cNvSpPr/>
          <p:nvPr/>
        </p:nvSpPr>
        <p:spPr bwMode="auto">
          <a:xfrm>
            <a:off x="3149600" y="1748662"/>
            <a:ext cx="2960914" cy="677214"/>
          </a:xfrm>
          <a:prstGeom prst="roundRect">
            <a:avLst/>
          </a:prstGeom>
          <a:solidFill>
            <a:schemeClr val="tx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pPr>
            <a:r>
              <a:rPr lang="en-US" sz="1400" dirty="0" smtClean="0">
                <a:solidFill>
                  <a:srgbClr val="FFFFFF"/>
                </a:solidFill>
              </a:rPr>
              <a:t>Consumer-centric business model</a:t>
            </a:r>
            <a:endParaRPr lang="en-GB" sz="1400" dirty="0" smtClean="0">
              <a:solidFill>
                <a:srgbClr val="FFFFFF"/>
              </a:solidFill>
            </a:endParaRPr>
          </a:p>
        </p:txBody>
      </p:sp>
      <p:sp>
        <p:nvSpPr>
          <p:cNvPr id="21" name="Rounded Rectangle 20"/>
          <p:cNvSpPr/>
          <p:nvPr/>
        </p:nvSpPr>
        <p:spPr bwMode="auto">
          <a:xfrm>
            <a:off x="3770086" y="1052007"/>
            <a:ext cx="1710875" cy="677214"/>
          </a:xfrm>
          <a:prstGeom prst="roundRect">
            <a:avLst/>
          </a:prstGeom>
          <a:solidFill>
            <a:schemeClr val="bg1">
              <a:lumMod val="85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pPr>
            <a:r>
              <a:rPr lang="en-US" sz="1400" dirty="0" smtClean="0">
                <a:solidFill>
                  <a:srgbClr val="002C6C"/>
                </a:solidFill>
              </a:rPr>
              <a:t>Enabling </a:t>
            </a:r>
          </a:p>
          <a:p>
            <a:pPr algn="ctr" fontAlgn="base">
              <a:spcBef>
                <a:spcPct val="20000"/>
              </a:spcBef>
              <a:spcAft>
                <a:spcPct val="0"/>
              </a:spcAft>
            </a:pPr>
            <a:r>
              <a:rPr lang="en-US" sz="1400" dirty="0" smtClean="0">
                <a:solidFill>
                  <a:srgbClr val="002C6C"/>
                </a:solidFill>
              </a:rPr>
              <a:t>Omni-channel Transformation</a:t>
            </a:r>
            <a:endParaRPr lang="en-GB" sz="1400" dirty="0" smtClean="0">
              <a:solidFill>
                <a:srgbClr val="002C6C"/>
              </a:solidFill>
            </a:endParaRPr>
          </a:p>
        </p:txBody>
      </p:sp>
      <p:sp>
        <p:nvSpPr>
          <p:cNvPr id="26" name="Title 1"/>
          <p:cNvSpPr>
            <a:spLocks noGrp="1"/>
          </p:cNvSpPr>
          <p:nvPr>
            <p:ph type="title"/>
          </p:nvPr>
        </p:nvSpPr>
        <p:spPr>
          <a:xfrm>
            <a:off x="1809750" y="332762"/>
            <a:ext cx="6877050" cy="935998"/>
          </a:xfrm>
        </p:spPr>
        <p:txBody>
          <a:bodyPr/>
          <a:lstStyle/>
          <a:p>
            <a:r>
              <a:rPr lang="en-US" dirty="0" smtClean="0"/>
              <a:t>GTIN+ on the Web - foundational</a:t>
            </a:r>
            <a:endParaRPr lang="en-GB" dirty="0"/>
          </a:p>
        </p:txBody>
      </p:sp>
      <p:sp>
        <p:nvSpPr>
          <p:cNvPr id="28" name="Rounded Rectangle 27"/>
          <p:cNvSpPr/>
          <p:nvPr/>
        </p:nvSpPr>
        <p:spPr bwMode="auto">
          <a:xfrm>
            <a:off x="598576" y="5153064"/>
            <a:ext cx="1911447" cy="677214"/>
          </a:xfrm>
          <a:prstGeom prst="roundRect">
            <a:avLst/>
          </a:prstGeom>
          <a:solidFill>
            <a:schemeClr val="bg2">
              <a:lumMod val="40000"/>
              <a:lumOff val="60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pPr>
            <a:r>
              <a:rPr lang="en-US" sz="1600" dirty="0" smtClean="0">
                <a:solidFill>
                  <a:srgbClr val="002C6C"/>
                </a:solidFill>
              </a:rPr>
              <a:t>Unique Identification</a:t>
            </a:r>
            <a:endParaRPr lang="en-GB" sz="1600" dirty="0" smtClean="0">
              <a:solidFill>
                <a:srgbClr val="002C6C"/>
              </a:solidFill>
            </a:endParaRPr>
          </a:p>
        </p:txBody>
      </p:sp>
      <p:sp>
        <p:nvSpPr>
          <p:cNvPr id="29" name="Rounded Rectangle 28"/>
          <p:cNvSpPr/>
          <p:nvPr/>
        </p:nvSpPr>
        <p:spPr bwMode="auto">
          <a:xfrm>
            <a:off x="2518030" y="5153064"/>
            <a:ext cx="2110840" cy="677214"/>
          </a:xfrm>
          <a:prstGeom prst="roundRect">
            <a:avLst/>
          </a:prstGeom>
          <a:solidFill>
            <a:schemeClr val="bg2">
              <a:lumMod val="40000"/>
              <a:lumOff val="60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pPr>
            <a:r>
              <a:rPr lang="en-US" sz="1600" dirty="0" smtClean="0">
                <a:solidFill>
                  <a:srgbClr val="002C6C"/>
                </a:solidFill>
              </a:rPr>
              <a:t>Product Description</a:t>
            </a:r>
            <a:endParaRPr lang="en-GB" sz="1600" dirty="0" smtClean="0">
              <a:solidFill>
                <a:srgbClr val="002C6C"/>
              </a:solidFill>
            </a:endParaRPr>
          </a:p>
        </p:txBody>
      </p:sp>
      <p:sp>
        <p:nvSpPr>
          <p:cNvPr id="30" name="Rounded Rectangle 29"/>
          <p:cNvSpPr/>
          <p:nvPr/>
        </p:nvSpPr>
        <p:spPr bwMode="auto">
          <a:xfrm>
            <a:off x="4644883" y="5153064"/>
            <a:ext cx="2211351" cy="677214"/>
          </a:xfrm>
          <a:prstGeom prst="roundRect">
            <a:avLst/>
          </a:prstGeom>
          <a:solidFill>
            <a:schemeClr val="bg2">
              <a:lumMod val="40000"/>
              <a:lumOff val="60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pPr>
            <a:r>
              <a:rPr lang="en-US" sz="1600" dirty="0" smtClean="0">
                <a:solidFill>
                  <a:srgbClr val="002C6C"/>
                </a:solidFill>
              </a:rPr>
              <a:t>Product Classification</a:t>
            </a:r>
            <a:endParaRPr lang="en-GB" sz="1600" dirty="0" smtClean="0">
              <a:solidFill>
                <a:srgbClr val="002C6C"/>
              </a:solidFill>
            </a:endParaRPr>
          </a:p>
        </p:txBody>
      </p:sp>
      <p:sp>
        <p:nvSpPr>
          <p:cNvPr id="31" name="Rounded Rectangle 30"/>
          <p:cNvSpPr/>
          <p:nvPr/>
        </p:nvSpPr>
        <p:spPr bwMode="auto">
          <a:xfrm>
            <a:off x="6863193" y="5162912"/>
            <a:ext cx="1886317" cy="677214"/>
          </a:xfrm>
          <a:prstGeom prst="roundRect">
            <a:avLst/>
          </a:prstGeom>
          <a:solidFill>
            <a:schemeClr val="bg2">
              <a:lumMod val="40000"/>
              <a:lumOff val="60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pPr>
            <a:r>
              <a:rPr lang="en-US" sz="1600" dirty="0" smtClean="0">
                <a:solidFill>
                  <a:srgbClr val="002C6C"/>
                </a:solidFill>
              </a:rPr>
              <a:t>Methods for Data Sharing</a:t>
            </a:r>
            <a:endParaRPr lang="en-GB" sz="1600" dirty="0" smtClean="0">
              <a:solidFill>
                <a:srgbClr val="002C6C"/>
              </a:solidFill>
            </a:endParaRPr>
          </a:p>
        </p:txBody>
      </p:sp>
      <p:sp>
        <p:nvSpPr>
          <p:cNvPr id="32" name="Rounded Rectangle 31"/>
          <p:cNvSpPr/>
          <p:nvPr/>
        </p:nvSpPr>
        <p:spPr bwMode="auto">
          <a:xfrm>
            <a:off x="1047457" y="4471242"/>
            <a:ext cx="1649775" cy="677214"/>
          </a:xfrm>
          <a:prstGeom prst="roundRect">
            <a:avLst/>
          </a:prstGeom>
          <a:solidFill>
            <a:schemeClr val="tx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pPr>
            <a:r>
              <a:rPr lang="en-US" sz="1600" dirty="0" smtClean="0">
                <a:solidFill>
                  <a:srgbClr val="FFFFFF"/>
                </a:solidFill>
              </a:rPr>
              <a:t>In Barcodes and Tags</a:t>
            </a:r>
            <a:endParaRPr lang="en-GB" sz="1600" dirty="0" smtClean="0">
              <a:solidFill>
                <a:srgbClr val="FFFFFF"/>
              </a:solidFill>
            </a:endParaRPr>
          </a:p>
        </p:txBody>
      </p:sp>
      <p:sp>
        <p:nvSpPr>
          <p:cNvPr id="33" name="Rounded Rectangle 32"/>
          <p:cNvSpPr/>
          <p:nvPr/>
        </p:nvSpPr>
        <p:spPr bwMode="auto">
          <a:xfrm>
            <a:off x="2710081" y="4476613"/>
            <a:ext cx="1914078" cy="677214"/>
          </a:xfrm>
          <a:prstGeom prst="roundRect">
            <a:avLst/>
          </a:prstGeom>
          <a:solidFill>
            <a:schemeClr val="tx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pPr>
            <a:r>
              <a:rPr lang="en-US" sz="1600" dirty="0" smtClean="0">
                <a:solidFill>
                  <a:srgbClr val="FFFFFF"/>
                </a:solidFill>
              </a:rPr>
              <a:t>In Business Messaging</a:t>
            </a:r>
            <a:endParaRPr lang="en-GB" sz="1600" dirty="0" smtClean="0">
              <a:solidFill>
                <a:srgbClr val="FFFFFF"/>
              </a:solidFill>
            </a:endParaRPr>
          </a:p>
        </p:txBody>
      </p:sp>
      <p:sp>
        <p:nvSpPr>
          <p:cNvPr id="34" name="Rounded Rectangle 33"/>
          <p:cNvSpPr/>
          <p:nvPr/>
        </p:nvSpPr>
        <p:spPr bwMode="auto">
          <a:xfrm>
            <a:off x="4627669" y="4471242"/>
            <a:ext cx="1976228" cy="677214"/>
          </a:xfrm>
          <a:prstGeom prst="roundRect">
            <a:avLst/>
          </a:prstGeom>
          <a:solidFill>
            <a:schemeClr val="tx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pPr>
            <a:r>
              <a:rPr lang="en-US" sz="1600" dirty="0" smtClean="0">
                <a:solidFill>
                  <a:srgbClr val="FFFFFF"/>
                </a:solidFill>
              </a:rPr>
              <a:t>For Event Data Sharing</a:t>
            </a:r>
            <a:endParaRPr lang="en-GB" sz="1600" dirty="0" smtClean="0">
              <a:solidFill>
                <a:srgbClr val="FFFFFF"/>
              </a:solidFill>
            </a:endParaRPr>
          </a:p>
        </p:txBody>
      </p:sp>
      <p:sp>
        <p:nvSpPr>
          <p:cNvPr id="35" name="Rounded Rectangle 34"/>
          <p:cNvSpPr/>
          <p:nvPr/>
        </p:nvSpPr>
        <p:spPr bwMode="auto">
          <a:xfrm>
            <a:off x="6609799" y="4466924"/>
            <a:ext cx="1850633" cy="677214"/>
          </a:xfrm>
          <a:prstGeom prst="roundRect">
            <a:avLst/>
          </a:prstGeom>
          <a:solidFill>
            <a:schemeClr val="tx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pPr>
            <a:r>
              <a:rPr lang="en-US" sz="1600" dirty="0" smtClean="0">
                <a:solidFill>
                  <a:srgbClr val="FFFFFF"/>
                </a:solidFill>
              </a:rPr>
              <a:t>On the Web</a:t>
            </a:r>
            <a:endParaRPr lang="en-GB" sz="1600" dirty="0" smtClean="0">
              <a:solidFill>
                <a:srgbClr val="FFFFFF"/>
              </a:solidFill>
            </a:endParaRPr>
          </a:p>
        </p:txBody>
      </p:sp>
      <p:sp>
        <p:nvSpPr>
          <p:cNvPr id="27" name="Rounded Rectangle 26"/>
          <p:cNvSpPr/>
          <p:nvPr/>
        </p:nvSpPr>
        <p:spPr bwMode="auto">
          <a:xfrm>
            <a:off x="6634892" y="4418831"/>
            <a:ext cx="1832499" cy="738361"/>
          </a:xfrm>
          <a:prstGeom prst="roundRect">
            <a:avLst/>
          </a:prstGeom>
          <a:noFill/>
          <a:ln w="476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pPr>
            <a:endParaRPr lang="en-GB" dirty="0" smtClean="0">
              <a:solidFill>
                <a:srgbClr val="002C6C"/>
              </a:solidFill>
            </a:endParaRPr>
          </a:p>
        </p:txBody>
      </p:sp>
    </p:spTree>
    <p:extLst>
      <p:ext uri="{BB962C8B-B14F-4D97-AF65-F5344CB8AC3E}">
        <p14:creationId xmlns:p14="http://schemas.microsoft.com/office/powerpoint/2010/main" val="1022558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365342"/>
            <a:ext cx="6877050" cy="935998"/>
          </a:xfrm>
        </p:spPr>
        <p:txBody>
          <a:bodyPr/>
          <a:lstStyle/>
          <a:p>
            <a:r>
              <a:rPr lang="en-US" sz="3200" dirty="0" smtClean="0">
                <a:solidFill>
                  <a:schemeClr val="accent2"/>
                </a:solidFill>
              </a:rPr>
              <a:t>GTIN+ on the Web relevance</a:t>
            </a:r>
            <a:endParaRPr lang="en-GB" sz="3200" dirty="0">
              <a:solidFill>
                <a:schemeClr val="accent2"/>
              </a:solidFill>
            </a:endParaRPr>
          </a:p>
        </p:txBody>
      </p:sp>
      <p:sp>
        <p:nvSpPr>
          <p:cNvPr id="3" name="Content Placeholder 2"/>
          <p:cNvSpPr>
            <a:spLocks noGrp="1"/>
          </p:cNvSpPr>
          <p:nvPr>
            <p:ph idx="1"/>
          </p:nvPr>
        </p:nvSpPr>
        <p:spPr>
          <a:xfrm>
            <a:off x="824948" y="1452149"/>
            <a:ext cx="7728501" cy="5101051"/>
          </a:xfrm>
        </p:spPr>
        <p:txBody>
          <a:bodyPr>
            <a:noAutofit/>
          </a:bodyPr>
          <a:lstStyle/>
          <a:p>
            <a:pPr marL="0" indent="0">
              <a:spcBef>
                <a:spcPts val="1800"/>
              </a:spcBef>
              <a:buNone/>
            </a:pPr>
            <a:r>
              <a:rPr lang="en-US" b="1" dirty="0" smtClean="0">
                <a:solidFill>
                  <a:schemeClr val="tx1"/>
                </a:solidFill>
              </a:rPr>
              <a:t>Business Needs Relevance</a:t>
            </a:r>
          </a:p>
          <a:p>
            <a:pPr>
              <a:spcBef>
                <a:spcPts val="1800"/>
              </a:spcBef>
            </a:pPr>
            <a:r>
              <a:rPr lang="en-US" dirty="0">
                <a:solidFill>
                  <a:schemeClr val="tx1"/>
                </a:solidFill>
              </a:rPr>
              <a:t>Search Visibility</a:t>
            </a:r>
          </a:p>
          <a:p>
            <a:pPr>
              <a:spcBef>
                <a:spcPts val="1800"/>
              </a:spcBef>
            </a:pPr>
            <a:r>
              <a:rPr lang="en-US" dirty="0">
                <a:solidFill>
                  <a:schemeClr val="tx1"/>
                </a:solidFill>
              </a:rPr>
              <a:t>Consistent ID</a:t>
            </a:r>
          </a:p>
          <a:p>
            <a:pPr>
              <a:spcBef>
                <a:spcPts val="1800"/>
              </a:spcBef>
            </a:pPr>
            <a:r>
              <a:rPr lang="en-US" dirty="0">
                <a:solidFill>
                  <a:schemeClr val="tx1"/>
                </a:solidFill>
              </a:rPr>
              <a:t>Consistent Attribute Info</a:t>
            </a:r>
          </a:p>
          <a:p>
            <a:pPr>
              <a:spcBef>
                <a:spcPts val="1800"/>
              </a:spcBef>
            </a:pPr>
            <a:r>
              <a:rPr lang="en-US" dirty="0">
                <a:solidFill>
                  <a:schemeClr val="tx1"/>
                </a:solidFill>
              </a:rPr>
              <a:t>Trusted Open Data</a:t>
            </a:r>
          </a:p>
          <a:p>
            <a:pPr>
              <a:spcBef>
                <a:spcPts val="1800"/>
              </a:spcBef>
            </a:pPr>
            <a:r>
              <a:rPr lang="en-US" dirty="0" smtClean="0">
                <a:solidFill>
                  <a:schemeClr val="tx1"/>
                </a:solidFill>
              </a:rPr>
              <a:t>Local </a:t>
            </a:r>
            <a:r>
              <a:rPr lang="en-US" dirty="0">
                <a:solidFill>
                  <a:schemeClr val="tx1"/>
                </a:solidFill>
              </a:rPr>
              <a:t>Availability</a:t>
            </a:r>
          </a:p>
          <a:p>
            <a:pPr>
              <a:spcBef>
                <a:spcPts val="1800"/>
              </a:spcBef>
            </a:pPr>
            <a:r>
              <a:rPr lang="en-US" dirty="0" smtClean="0">
                <a:solidFill>
                  <a:schemeClr val="tx1"/>
                </a:solidFill>
              </a:rPr>
              <a:t>Inventory </a:t>
            </a:r>
            <a:r>
              <a:rPr lang="en-US" dirty="0">
                <a:solidFill>
                  <a:schemeClr val="tx1"/>
                </a:solidFill>
              </a:rPr>
              <a:t>Visibility</a:t>
            </a:r>
          </a:p>
          <a:p>
            <a:pPr>
              <a:spcBef>
                <a:spcPts val="1800"/>
              </a:spcBef>
            </a:pPr>
            <a:r>
              <a:rPr lang="en-US" dirty="0" smtClean="0">
                <a:solidFill>
                  <a:schemeClr val="tx1"/>
                </a:solidFill>
              </a:rPr>
              <a:t>Post Sale needs</a:t>
            </a:r>
          </a:p>
          <a:p>
            <a:pPr>
              <a:spcBef>
                <a:spcPts val="1800"/>
              </a:spcBef>
            </a:pPr>
            <a:r>
              <a:rPr lang="en-US" dirty="0" smtClean="0">
                <a:solidFill>
                  <a:schemeClr val="tx1"/>
                </a:solidFill>
              </a:rPr>
              <a:t>Returns Complexity</a:t>
            </a:r>
          </a:p>
          <a:p>
            <a:pPr>
              <a:spcBef>
                <a:spcPts val="1800"/>
              </a:spcBef>
            </a:pPr>
            <a:endParaRPr lang="en-US" sz="2800" dirty="0">
              <a:solidFill>
                <a:schemeClr val="tx1"/>
              </a:solidFill>
            </a:endParaRPr>
          </a:p>
          <a:p>
            <a:pPr>
              <a:spcBef>
                <a:spcPts val="1800"/>
              </a:spcBef>
            </a:pPr>
            <a:endParaRPr lang="en-US" sz="2800" dirty="0">
              <a:solidFill>
                <a:schemeClr val="tx1"/>
              </a:solidFill>
            </a:endParaRPr>
          </a:p>
          <a:p>
            <a:pPr>
              <a:spcBef>
                <a:spcPts val="1800"/>
              </a:spcBef>
            </a:pPr>
            <a:endParaRPr lang="en-US" sz="2800" dirty="0" smtClean="0">
              <a:solidFill>
                <a:schemeClr val="tx1"/>
              </a:solidFill>
            </a:endParaRPr>
          </a:p>
          <a:p>
            <a:pPr>
              <a:spcBef>
                <a:spcPts val="1800"/>
              </a:spcBef>
            </a:pPr>
            <a:endParaRPr lang="en-US" sz="2800" dirty="0" smtClean="0">
              <a:solidFill>
                <a:schemeClr val="tx1"/>
              </a:solidFill>
            </a:endParaRPr>
          </a:p>
          <a:p>
            <a:pPr>
              <a:spcBef>
                <a:spcPts val="1800"/>
              </a:spcBef>
            </a:pPr>
            <a:endParaRPr lang="en-GB" sz="2800" dirty="0">
              <a:solidFill>
                <a:schemeClr val="tx1"/>
              </a:solidFill>
            </a:endParaRPr>
          </a:p>
        </p:txBody>
      </p:sp>
      <p:sp>
        <p:nvSpPr>
          <p:cNvPr id="4" name="Slide Number Placeholder 3"/>
          <p:cNvSpPr>
            <a:spLocks noGrp="1"/>
          </p:cNvSpPr>
          <p:nvPr>
            <p:ph type="sldNum" sz="quarter" idx="10"/>
          </p:nvPr>
        </p:nvSpPr>
        <p:spPr/>
        <p:txBody>
          <a:bodyPr/>
          <a:lstStyle/>
          <a:p>
            <a:pPr>
              <a:defRPr/>
            </a:pPr>
            <a:fld id="{0B02F406-A951-4782-A125-F0F9A54F00BD}" type="slidenum">
              <a:rPr lang="en-US" smtClean="0">
                <a:solidFill>
                  <a:srgbClr val="002C6C"/>
                </a:solidFill>
              </a:rPr>
              <a:pPr>
                <a:defRPr/>
              </a:pPr>
              <a:t>82</a:t>
            </a:fld>
            <a:endParaRPr lang="en-US" dirty="0">
              <a:solidFill>
                <a:srgbClr val="002C6C"/>
              </a:solidFill>
            </a:endParaRPr>
          </a:p>
        </p:txBody>
      </p:sp>
      <p:sp>
        <p:nvSpPr>
          <p:cNvPr id="6" name="TextBox 5"/>
          <p:cNvSpPr txBox="1"/>
          <p:nvPr/>
        </p:nvSpPr>
        <p:spPr>
          <a:xfrm>
            <a:off x="5326042" y="2625083"/>
            <a:ext cx="3110948" cy="2585323"/>
          </a:xfrm>
          <a:prstGeom prst="rect">
            <a:avLst/>
          </a:prstGeom>
          <a:noFill/>
        </p:spPr>
        <p:txBody>
          <a:bodyPr wrap="square" rtlCol="0">
            <a:spAutoFit/>
          </a:bodyPr>
          <a:lstStyle/>
          <a:p>
            <a:pPr algn="ctr"/>
            <a:r>
              <a:rPr lang="en-US" dirty="0" smtClean="0">
                <a:solidFill>
                  <a:srgbClr val="002C6C"/>
                </a:solidFill>
              </a:rPr>
              <a:t>GTIN+ on the Web is a foundational expansion of the GS1 System intended to drive relevance of our System across business processes that are focused on search, discovery, purchase, receipt, and use in the digital world.</a:t>
            </a:r>
            <a:endParaRPr lang="en-GB" dirty="0">
              <a:solidFill>
                <a:srgbClr val="002C6C"/>
              </a:solidFill>
            </a:endParaRPr>
          </a:p>
        </p:txBody>
      </p:sp>
    </p:spTree>
    <p:extLst>
      <p:ext uri="{BB962C8B-B14F-4D97-AF65-F5344CB8AC3E}">
        <p14:creationId xmlns:p14="http://schemas.microsoft.com/office/powerpoint/2010/main" val="19003602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041486" y="1220557"/>
            <a:ext cx="6986550" cy="4918307"/>
          </a:xfrm>
          <a:prstGeom prst="rect">
            <a:avLst/>
          </a:prstGeom>
        </p:spPr>
      </p:pic>
      <p:sp>
        <p:nvSpPr>
          <p:cNvPr id="346" name="Rectangle 13"/>
          <p:cNvSpPr>
            <a:spLocks noChangeArrowheads="1"/>
          </p:cNvSpPr>
          <p:nvPr>
            <p:custDataLst>
              <p:tags r:id="rId2"/>
            </p:custDataLst>
          </p:nvPr>
        </p:nvSpPr>
        <p:spPr bwMode="gray">
          <a:xfrm>
            <a:off x="0" y="1525857"/>
            <a:ext cx="9144000" cy="943590"/>
          </a:xfrm>
          <a:prstGeom prst="rect">
            <a:avLst/>
          </a:prstGeom>
          <a:solidFill>
            <a:schemeClr val="bg1">
              <a:alpha val="49019"/>
            </a:schemeClr>
          </a:solidFill>
          <a:ln w="9525">
            <a:noFill/>
            <a:miter lim="800000"/>
            <a:headEnd/>
            <a:tailEnd/>
          </a:ln>
        </p:spPr>
        <p:txBody>
          <a:bodyPr lIns="77575" tIns="77575" rIns="77575" bIns="77575"/>
          <a:lstStyle/>
          <a:p>
            <a:pPr defTabSz="911906">
              <a:buClr>
                <a:srgbClr val="002960"/>
              </a:buClr>
            </a:pPr>
            <a:endParaRPr lang="en-US" sz="1600">
              <a:solidFill>
                <a:srgbClr val="002960"/>
              </a:solidFill>
            </a:endParaRPr>
          </a:p>
        </p:txBody>
      </p:sp>
      <p:sp>
        <p:nvSpPr>
          <p:cNvPr id="347" name="Rectangle 13"/>
          <p:cNvSpPr>
            <a:spLocks noChangeArrowheads="1"/>
          </p:cNvSpPr>
          <p:nvPr>
            <p:custDataLst>
              <p:tags r:id="rId3"/>
            </p:custDataLst>
          </p:nvPr>
        </p:nvSpPr>
        <p:spPr bwMode="gray">
          <a:xfrm>
            <a:off x="0" y="2597568"/>
            <a:ext cx="9144000" cy="1383881"/>
          </a:xfrm>
          <a:prstGeom prst="rect">
            <a:avLst/>
          </a:prstGeom>
          <a:solidFill>
            <a:schemeClr val="bg1">
              <a:alpha val="49019"/>
            </a:schemeClr>
          </a:solidFill>
          <a:ln w="9525">
            <a:noFill/>
            <a:miter lim="800000"/>
            <a:headEnd/>
            <a:tailEnd/>
          </a:ln>
        </p:spPr>
        <p:txBody>
          <a:bodyPr lIns="77575" tIns="77575" rIns="77575" bIns="77575"/>
          <a:lstStyle/>
          <a:p>
            <a:pPr defTabSz="911906">
              <a:buClr>
                <a:srgbClr val="002960"/>
              </a:buClr>
            </a:pPr>
            <a:endParaRPr lang="en-US" sz="1600">
              <a:solidFill>
                <a:srgbClr val="002960"/>
              </a:solidFill>
            </a:endParaRPr>
          </a:p>
        </p:txBody>
      </p:sp>
      <p:sp>
        <p:nvSpPr>
          <p:cNvPr id="348" name="Rectangle 13"/>
          <p:cNvSpPr>
            <a:spLocks noChangeArrowheads="1"/>
          </p:cNvSpPr>
          <p:nvPr>
            <p:custDataLst>
              <p:tags r:id="rId4"/>
            </p:custDataLst>
          </p:nvPr>
        </p:nvSpPr>
        <p:spPr bwMode="gray">
          <a:xfrm>
            <a:off x="0" y="4183630"/>
            <a:ext cx="9144000" cy="1245619"/>
          </a:xfrm>
          <a:prstGeom prst="rect">
            <a:avLst/>
          </a:prstGeom>
          <a:solidFill>
            <a:schemeClr val="bg1">
              <a:alpha val="49019"/>
            </a:schemeClr>
          </a:solidFill>
          <a:ln w="9525">
            <a:noFill/>
            <a:miter lim="800000"/>
            <a:headEnd/>
            <a:tailEnd/>
          </a:ln>
        </p:spPr>
        <p:txBody>
          <a:bodyPr lIns="77575" tIns="77575" rIns="77575" bIns="77575"/>
          <a:lstStyle/>
          <a:p>
            <a:pPr defTabSz="911906">
              <a:buClr>
                <a:srgbClr val="002960"/>
              </a:buClr>
            </a:pPr>
            <a:endParaRPr lang="en-US" sz="1600">
              <a:solidFill>
                <a:srgbClr val="002960"/>
              </a:solidFill>
            </a:endParaRPr>
          </a:p>
        </p:txBody>
      </p:sp>
      <p:sp>
        <p:nvSpPr>
          <p:cNvPr id="1494355" name="Rectangle 339"/>
          <p:cNvSpPr>
            <a:spLocks noGrp="1" noChangeArrowheads="1"/>
          </p:cNvSpPr>
          <p:nvPr>
            <p:ph type="title"/>
            <p:custDataLst>
              <p:tags r:id="rId5"/>
            </p:custDataLst>
          </p:nvPr>
        </p:nvSpPr>
        <p:spPr>
          <a:xfrm>
            <a:off x="1451045" y="610925"/>
            <a:ext cx="7305195" cy="415498"/>
          </a:xfrm>
        </p:spPr>
        <p:txBody>
          <a:bodyPr/>
          <a:lstStyle/>
          <a:p>
            <a:r>
              <a:rPr lang="en-US" sz="2800" dirty="0" smtClean="0">
                <a:solidFill>
                  <a:srgbClr val="F26334"/>
                </a:solidFill>
              </a:rPr>
              <a:t>Benefits of GTIN+ on the Web</a:t>
            </a:r>
            <a:endParaRPr lang="en-US" sz="2800" dirty="0">
              <a:solidFill>
                <a:srgbClr val="F26334"/>
              </a:solidFill>
            </a:endParaRPr>
          </a:p>
        </p:txBody>
      </p:sp>
      <p:sp>
        <p:nvSpPr>
          <p:cNvPr id="340" name="Slide Number Placeholder 2"/>
          <p:cNvSpPr>
            <a:spLocks noGrp="1"/>
          </p:cNvSpPr>
          <p:nvPr>
            <p:ph type="sldNum" sz="quarter" idx="10"/>
            <p:custDataLst>
              <p:tags r:id="rId6"/>
            </p:custDataLst>
          </p:nvPr>
        </p:nvSpPr>
        <p:spPr/>
        <p:txBody>
          <a:bodyPr/>
          <a:lstStyle/>
          <a:p>
            <a:fld id="{6F600F1C-D6BD-4160-BEB3-54D058078076}" type="slidenum">
              <a:rPr lang="en-US" smtClean="0">
                <a:solidFill>
                  <a:srgbClr val="002C6C"/>
                </a:solidFill>
              </a:rPr>
              <a:pPr/>
              <a:t>83</a:t>
            </a:fld>
            <a:r>
              <a:rPr lang="en-US" smtClean="0">
                <a:solidFill>
                  <a:srgbClr val="002C6C"/>
                </a:solidFill>
              </a:rPr>
              <a:t> </a:t>
            </a:r>
            <a:endParaRPr lang="en-US">
              <a:solidFill>
                <a:srgbClr val="002C6C"/>
              </a:solidFill>
            </a:endParaRPr>
          </a:p>
        </p:txBody>
      </p:sp>
      <p:graphicFrame>
        <p:nvGraphicFramePr>
          <p:cNvPr id="1494018" name="Object 2" hidden="1"/>
          <p:cNvGraphicFramePr>
            <a:graphicFrameLocks/>
          </p:cNvGraphicFramePr>
          <p:nvPr>
            <p:custDataLst>
              <p:tags r:id="rId7"/>
            </p:custDataLst>
            <p:extLst/>
          </p:nvPr>
        </p:nvGraphicFramePr>
        <p:xfrm>
          <a:off x="0" y="0"/>
          <a:ext cx="161984" cy="161974"/>
        </p:xfrm>
        <a:graphic>
          <a:graphicData uri="http://schemas.openxmlformats.org/presentationml/2006/ole">
            <mc:AlternateContent xmlns:mc="http://schemas.openxmlformats.org/markup-compatibility/2006">
              <mc:Choice xmlns:v="urn:schemas-microsoft-com:vml" Requires="v">
                <p:oleObj spid="_x0000_s32798" name="think-cell Slide" r:id="rId14" imgW="270" imgH="270" progId="TCLayout.ActiveDocument.1">
                  <p:embed/>
                </p:oleObj>
              </mc:Choice>
              <mc:Fallback>
                <p:oleObj name="think-cell Slide" r:id="rId14" imgW="270" imgH="270" progId="TCLayout.ActiveDocument.1">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gray">
                      <a:xfrm>
                        <a:off x="0" y="0"/>
                        <a:ext cx="161984" cy="1619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94019" name="Rectangle 3" hidden="1"/>
          <p:cNvSpPr>
            <a:spLocks noChangeArrowheads="1"/>
          </p:cNvSpPr>
          <p:nvPr>
            <p:custDataLst>
              <p:tags r:id="rId8"/>
            </p:custDataLst>
          </p:nvPr>
        </p:nvSpPr>
        <p:spPr bwMode="gray">
          <a:xfrm>
            <a:off x="0" y="0"/>
            <a:ext cx="161984" cy="16197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endParaRPr lang="en-US" sz="1200">
              <a:solidFill>
                <a:srgbClr val="002C6C"/>
              </a:solidFill>
              <a:cs typeface="Arial" pitchFamily="34" charset="0"/>
            </a:endParaRPr>
          </a:p>
        </p:txBody>
      </p:sp>
      <p:sp>
        <p:nvSpPr>
          <p:cNvPr id="1494351" name="Rectangle 335"/>
          <p:cNvSpPr>
            <a:spLocks noChangeArrowheads="1"/>
          </p:cNvSpPr>
          <p:nvPr/>
        </p:nvSpPr>
        <p:spPr bwMode="gray">
          <a:xfrm>
            <a:off x="-30912" y="1720486"/>
            <a:ext cx="6419428" cy="557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296" tIns="93296" rIns="93296" bIns="93296">
            <a:spAutoFit/>
          </a:bodyPr>
          <a:lstStyle>
            <a:lvl1pPr defTabSz="895350">
              <a:buClr>
                <a:schemeClr val="tx2"/>
              </a:buClr>
              <a:defRPr sz="1600">
                <a:solidFill>
                  <a:schemeClr val="tx1"/>
                </a:solidFill>
                <a:latin typeface="Arial" pitchFamily="34" charset="0"/>
              </a:defRPr>
            </a:lvl1pPr>
            <a:lvl2pPr marL="193675" indent="-192088" defTabSz="895350">
              <a:buClr>
                <a:schemeClr val="tx2"/>
              </a:buClr>
              <a:buSzPct val="125000"/>
              <a:buFont typeface="Arial" pitchFamily="34" charset="0"/>
              <a:buChar char="▪"/>
              <a:defRPr sz="1600">
                <a:solidFill>
                  <a:schemeClr val="tx1"/>
                </a:solidFill>
                <a:latin typeface="Arial" pitchFamily="34" charset="0"/>
              </a:defRPr>
            </a:lvl2pPr>
            <a:lvl3pPr marL="457200" indent="-261938" defTabSz="895350">
              <a:buClr>
                <a:schemeClr val="tx2"/>
              </a:buClr>
              <a:buSzPct val="120000"/>
              <a:buFont typeface="Arial" pitchFamily="34" charset="0"/>
              <a:buChar char="–"/>
              <a:defRPr sz="1600">
                <a:solidFill>
                  <a:schemeClr val="tx1"/>
                </a:solidFill>
                <a:latin typeface="Arial" pitchFamily="34" charset="0"/>
              </a:defRPr>
            </a:lvl3pPr>
            <a:lvl4pPr marL="614363" indent="-155575" defTabSz="895350">
              <a:buClr>
                <a:schemeClr val="tx2"/>
              </a:buClr>
              <a:buSzPct val="120000"/>
              <a:buFont typeface="Arial" pitchFamily="34" charset="0"/>
              <a:buChar char="▫"/>
              <a:defRPr sz="1600">
                <a:solidFill>
                  <a:schemeClr val="tx1"/>
                </a:solidFill>
                <a:latin typeface="Arial" pitchFamily="34" charset="0"/>
              </a:defRPr>
            </a:lvl4pPr>
            <a:lvl5pPr marL="746125" indent="-130175" defTabSz="895350">
              <a:buClr>
                <a:schemeClr val="tx2"/>
              </a:buClr>
              <a:buSzPct val="89000"/>
              <a:buFont typeface="Arial" pitchFamily="34" charset="0"/>
              <a:buChar char="-"/>
              <a:defRPr sz="1600">
                <a:solidFill>
                  <a:schemeClr val="tx1"/>
                </a:solidFill>
                <a:latin typeface="Arial" pitchFamily="34" charset="0"/>
              </a:defRPr>
            </a:lvl5pPr>
            <a:lvl6pPr marL="1203325" indent="-130175" defTabSz="895350" fontAlgn="base">
              <a:spcBef>
                <a:spcPct val="0"/>
              </a:spcBef>
              <a:spcAft>
                <a:spcPct val="0"/>
              </a:spcAft>
              <a:buClr>
                <a:schemeClr val="tx2"/>
              </a:buClr>
              <a:buSzPct val="89000"/>
              <a:buFont typeface="Arial" pitchFamily="34" charset="0"/>
              <a:buChar char="-"/>
              <a:defRPr sz="1600">
                <a:solidFill>
                  <a:schemeClr val="tx1"/>
                </a:solidFill>
                <a:latin typeface="Arial" pitchFamily="34" charset="0"/>
              </a:defRPr>
            </a:lvl6pPr>
            <a:lvl7pPr marL="1660525" indent="-130175" defTabSz="895350" fontAlgn="base">
              <a:spcBef>
                <a:spcPct val="0"/>
              </a:spcBef>
              <a:spcAft>
                <a:spcPct val="0"/>
              </a:spcAft>
              <a:buClr>
                <a:schemeClr val="tx2"/>
              </a:buClr>
              <a:buSzPct val="89000"/>
              <a:buFont typeface="Arial" pitchFamily="34" charset="0"/>
              <a:buChar char="-"/>
              <a:defRPr sz="1600">
                <a:solidFill>
                  <a:schemeClr val="tx1"/>
                </a:solidFill>
                <a:latin typeface="Arial" pitchFamily="34" charset="0"/>
              </a:defRPr>
            </a:lvl7pPr>
            <a:lvl8pPr marL="2117725" indent="-130175" defTabSz="895350" fontAlgn="base">
              <a:spcBef>
                <a:spcPct val="0"/>
              </a:spcBef>
              <a:spcAft>
                <a:spcPct val="0"/>
              </a:spcAft>
              <a:buClr>
                <a:schemeClr val="tx2"/>
              </a:buClr>
              <a:buSzPct val="89000"/>
              <a:buFont typeface="Arial" pitchFamily="34" charset="0"/>
              <a:buChar char="-"/>
              <a:defRPr sz="1600">
                <a:solidFill>
                  <a:schemeClr val="tx1"/>
                </a:solidFill>
                <a:latin typeface="Arial" pitchFamily="34" charset="0"/>
              </a:defRPr>
            </a:lvl8pPr>
            <a:lvl9pPr marL="2574925" indent="-130175" defTabSz="895350" fontAlgn="base">
              <a:spcBef>
                <a:spcPct val="0"/>
              </a:spcBef>
              <a:spcAft>
                <a:spcPct val="0"/>
              </a:spcAft>
              <a:buClr>
                <a:schemeClr val="tx2"/>
              </a:buClr>
              <a:buSzPct val="89000"/>
              <a:buFont typeface="Arial" pitchFamily="34" charset="0"/>
              <a:buChar char="-"/>
              <a:defRPr sz="1600">
                <a:solidFill>
                  <a:schemeClr val="tx1"/>
                </a:solidFill>
                <a:latin typeface="Arial" pitchFamily="34" charset="0"/>
              </a:defRPr>
            </a:lvl9pPr>
          </a:lstStyle>
          <a:p>
            <a:pPr>
              <a:buClr>
                <a:srgbClr val="002960"/>
              </a:buClr>
            </a:pPr>
            <a:r>
              <a:rPr lang="en-US" sz="2400" dirty="0" smtClean="0">
                <a:solidFill>
                  <a:srgbClr val="002960"/>
                </a:solidFill>
              </a:rPr>
              <a:t>Consumers</a:t>
            </a:r>
            <a:endParaRPr lang="en-US" sz="2400" dirty="0">
              <a:solidFill>
                <a:srgbClr val="002960"/>
              </a:solidFill>
            </a:endParaRPr>
          </a:p>
        </p:txBody>
      </p:sp>
      <p:sp>
        <p:nvSpPr>
          <p:cNvPr id="341" name="Rectangle 335"/>
          <p:cNvSpPr>
            <a:spLocks noChangeArrowheads="1"/>
          </p:cNvSpPr>
          <p:nvPr/>
        </p:nvSpPr>
        <p:spPr bwMode="gray">
          <a:xfrm>
            <a:off x="-30912" y="2914144"/>
            <a:ext cx="6419428" cy="557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296" tIns="93296" rIns="93296" bIns="93296">
            <a:spAutoFit/>
          </a:bodyPr>
          <a:lstStyle>
            <a:lvl1pPr defTabSz="895350">
              <a:buClr>
                <a:schemeClr val="tx2"/>
              </a:buClr>
              <a:defRPr sz="1600">
                <a:solidFill>
                  <a:schemeClr val="tx1"/>
                </a:solidFill>
                <a:latin typeface="Arial" pitchFamily="34" charset="0"/>
              </a:defRPr>
            </a:lvl1pPr>
            <a:lvl2pPr marL="193675" indent="-192088" defTabSz="895350">
              <a:buClr>
                <a:schemeClr val="tx2"/>
              </a:buClr>
              <a:buSzPct val="125000"/>
              <a:buFont typeface="Arial" pitchFamily="34" charset="0"/>
              <a:buChar char="▪"/>
              <a:defRPr sz="1600">
                <a:solidFill>
                  <a:schemeClr val="tx1"/>
                </a:solidFill>
                <a:latin typeface="Arial" pitchFamily="34" charset="0"/>
              </a:defRPr>
            </a:lvl2pPr>
            <a:lvl3pPr marL="457200" indent="-261938" defTabSz="895350">
              <a:buClr>
                <a:schemeClr val="tx2"/>
              </a:buClr>
              <a:buSzPct val="120000"/>
              <a:buFont typeface="Arial" pitchFamily="34" charset="0"/>
              <a:buChar char="–"/>
              <a:defRPr sz="1600">
                <a:solidFill>
                  <a:schemeClr val="tx1"/>
                </a:solidFill>
                <a:latin typeface="Arial" pitchFamily="34" charset="0"/>
              </a:defRPr>
            </a:lvl3pPr>
            <a:lvl4pPr marL="614363" indent="-155575" defTabSz="895350">
              <a:buClr>
                <a:schemeClr val="tx2"/>
              </a:buClr>
              <a:buSzPct val="120000"/>
              <a:buFont typeface="Arial" pitchFamily="34" charset="0"/>
              <a:buChar char="▫"/>
              <a:defRPr sz="1600">
                <a:solidFill>
                  <a:schemeClr val="tx1"/>
                </a:solidFill>
                <a:latin typeface="Arial" pitchFamily="34" charset="0"/>
              </a:defRPr>
            </a:lvl4pPr>
            <a:lvl5pPr marL="746125" indent="-130175" defTabSz="895350">
              <a:buClr>
                <a:schemeClr val="tx2"/>
              </a:buClr>
              <a:buSzPct val="89000"/>
              <a:buFont typeface="Arial" pitchFamily="34" charset="0"/>
              <a:buChar char="-"/>
              <a:defRPr sz="1600">
                <a:solidFill>
                  <a:schemeClr val="tx1"/>
                </a:solidFill>
                <a:latin typeface="Arial" pitchFamily="34" charset="0"/>
              </a:defRPr>
            </a:lvl5pPr>
            <a:lvl6pPr marL="1203325" indent="-130175" defTabSz="895350" fontAlgn="base">
              <a:spcBef>
                <a:spcPct val="0"/>
              </a:spcBef>
              <a:spcAft>
                <a:spcPct val="0"/>
              </a:spcAft>
              <a:buClr>
                <a:schemeClr val="tx2"/>
              </a:buClr>
              <a:buSzPct val="89000"/>
              <a:buFont typeface="Arial" pitchFamily="34" charset="0"/>
              <a:buChar char="-"/>
              <a:defRPr sz="1600">
                <a:solidFill>
                  <a:schemeClr val="tx1"/>
                </a:solidFill>
                <a:latin typeface="Arial" pitchFamily="34" charset="0"/>
              </a:defRPr>
            </a:lvl6pPr>
            <a:lvl7pPr marL="1660525" indent="-130175" defTabSz="895350" fontAlgn="base">
              <a:spcBef>
                <a:spcPct val="0"/>
              </a:spcBef>
              <a:spcAft>
                <a:spcPct val="0"/>
              </a:spcAft>
              <a:buClr>
                <a:schemeClr val="tx2"/>
              </a:buClr>
              <a:buSzPct val="89000"/>
              <a:buFont typeface="Arial" pitchFamily="34" charset="0"/>
              <a:buChar char="-"/>
              <a:defRPr sz="1600">
                <a:solidFill>
                  <a:schemeClr val="tx1"/>
                </a:solidFill>
                <a:latin typeface="Arial" pitchFamily="34" charset="0"/>
              </a:defRPr>
            </a:lvl7pPr>
            <a:lvl8pPr marL="2117725" indent="-130175" defTabSz="895350" fontAlgn="base">
              <a:spcBef>
                <a:spcPct val="0"/>
              </a:spcBef>
              <a:spcAft>
                <a:spcPct val="0"/>
              </a:spcAft>
              <a:buClr>
                <a:schemeClr val="tx2"/>
              </a:buClr>
              <a:buSzPct val="89000"/>
              <a:buFont typeface="Arial" pitchFamily="34" charset="0"/>
              <a:buChar char="-"/>
              <a:defRPr sz="1600">
                <a:solidFill>
                  <a:schemeClr val="tx1"/>
                </a:solidFill>
                <a:latin typeface="Arial" pitchFamily="34" charset="0"/>
              </a:defRPr>
            </a:lvl8pPr>
            <a:lvl9pPr marL="2574925" indent="-130175" defTabSz="895350" fontAlgn="base">
              <a:spcBef>
                <a:spcPct val="0"/>
              </a:spcBef>
              <a:spcAft>
                <a:spcPct val="0"/>
              </a:spcAft>
              <a:buClr>
                <a:schemeClr val="tx2"/>
              </a:buClr>
              <a:buSzPct val="89000"/>
              <a:buFont typeface="Arial" pitchFamily="34" charset="0"/>
              <a:buChar char="-"/>
              <a:defRPr sz="1600">
                <a:solidFill>
                  <a:schemeClr val="tx1"/>
                </a:solidFill>
                <a:latin typeface="Arial" pitchFamily="34" charset="0"/>
              </a:defRPr>
            </a:lvl9pPr>
          </a:lstStyle>
          <a:p>
            <a:pPr>
              <a:buClr>
                <a:srgbClr val="002960"/>
              </a:buClr>
            </a:pPr>
            <a:r>
              <a:rPr lang="en-US" sz="2400" dirty="0" smtClean="0">
                <a:solidFill>
                  <a:srgbClr val="002960"/>
                </a:solidFill>
              </a:rPr>
              <a:t>Retailers</a:t>
            </a:r>
            <a:endParaRPr lang="en-US" sz="2400" dirty="0">
              <a:solidFill>
                <a:srgbClr val="002960"/>
              </a:solidFill>
            </a:endParaRPr>
          </a:p>
        </p:txBody>
      </p:sp>
      <p:sp>
        <p:nvSpPr>
          <p:cNvPr id="342" name="Rectangle 335"/>
          <p:cNvSpPr>
            <a:spLocks noChangeArrowheads="1"/>
          </p:cNvSpPr>
          <p:nvPr/>
        </p:nvSpPr>
        <p:spPr bwMode="gray">
          <a:xfrm>
            <a:off x="-30912" y="4208165"/>
            <a:ext cx="6419428" cy="927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296" tIns="93296" rIns="93296" bIns="93296">
            <a:spAutoFit/>
          </a:bodyPr>
          <a:lstStyle>
            <a:lvl1pPr defTabSz="895350">
              <a:buClr>
                <a:schemeClr val="tx2"/>
              </a:buClr>
              <a:defRPr sz="1600">
                <a:solidFill>
                  <a:schemeClr val="tx1"/>
                </a:solidFill>
                <a:latin typeface="Arial" pitchFamily="34" charset="0"/>
              </a:defRPr>
            </a:lvl1pPr>
            <a:lvl2pPr marL="193675" indent="-192088" defTabSz="895350">
              <a:buClr>
                <a:schemeClr val="tx2"/>
              </a:buClr>
              <a:buSzPct val="125000"/>
              <a:buFont typeface="Arial" pitchFamily="34" charset="0"/>
              <a:buChar char="▪"/>
              <a:defRPr sz="1600">
                <a:solidFill>
                  <a:schemeClr val="tx1"/>
                </a:solidFill>
                <a:latin typeface="Arial" pitchFamily="34" charset="0"/>
              </a:defRPr>
            </a:lvl2pPr>
            <a:lvl3pPr marL="457200" indent="-261938" defTabSz="895350">
              <a:buClr>
                <a:schemeClr val="tx2"/>
              </a:buClr>
              <a:buSzPct val="120000"/>
              <a:buFont typeface="Arial" pitchFamily="34" charset="0"/>
              <a:buChar char="–"/>
              <a:defRPr sz="1600">
                <a:solidFill>
                  <a:schemeClr val="tx1"/>
                </a:solidFill>
                <a:latin typeface="Arial" pitchFamily="34" charset="0"/>
              </a:defRPr>
            </a:lvl3pPr>
            <a:lvl4pPr marL="614363" indent="-155575" defTabSz="895350">
              <a:buClr>
                <a:schemeClr val="tx2"/>
              </a:buClr>
              <a:buSzPct val="120000"/>
              <a:buFont typeface="Arial" pitchFamily="34" charset="0"/>
              <a:buChar char="▫"/>
              <a:defRPr sz="1600">
                <a:solidFill>
                  <a:schemeClr val="tx1"/>
                </a:solidFill>
                <a:latin typeface="Arial" pitchFamily="34" charset="0"/>
              </a:defRPr>
            </a:lvl4pPr>
            <a:lvl5pPr marL="746125" indent="-130175" defTabSz="895350">
              <a:buClr>
                <a:schemeClr val="tx2"/>
              </a:buClr>
              <a:buSzPct val="89000"/>
              <a:buFont typeface="Arial" pitchFamily="34" charset="0"/>
              <a:buChar char="-"/>
              <a:defRPr sz="1600">
                <a:solidFill>
                  <a:schemeClr val="tx1"/>
                </a:solidFill>
                <a:latin typeface="Arial" pitchFamily="34" charset="0"/>
              </a:defRPr>
            </a:lvl5pPr>
            <a:lvl6pPr marL="1203325" indent="-130175" defTabSz="895350" fontAlgn="base">
              <a:spcBef>
                <a:spcPct val="0"/>
              </a:spcBef>
              <a:spcAft>
                <a:spcPct val="0"/>
              </a:spcAft>
              <a:buClr>
                <a:schemeClr val="tx2"/>
              </a:buClr>
              <a:buSzPct val="89000"/>
              <a:buFont typeface="Arial" pitchFamily="34" charset="0"/>
              <a:buChar char="-"/>
              <a:defRPr sz="1600">
                <a:solidFill>
                  <a:schemeClr val="tx1"/>
                </a:solidFill>
                <a:latin typeface="Arial" pitchFamily="34" charset="0"/>
              </a:defRPr>
            </a:lvl6pPr>
            <a:lvl7pPr marL="1660525" indent="-130175" defTabSz="895350" fontAlgn="base">
              <a:spcBef>
                <a:spcPct val="0"/>
              </a:spcBef>
              <a:spcAft>
                <a:spcPct val="0"/>
              </a:spcAft>
              <a:buClr>
                <a:schemeClr val="tx2"/>
              </a:buClr>
              <a:buSzPct val="89000"/>
              <a:buFont typeface="Arial" pitchFamily="34" charset="0"/>
              <a:buChar char="-"/>
              <a:defRPr sz="1600">
                <a:solidFill>
                  <a:schemeClr val="tx1"/>
                </a:solidFill>
                <a:latin typeface="Arial" pitchFamily="34" charset="0"/>
              </a:defRPr>
            </a:lvl7pPr>
            <a:lvl8pPr marL="2117725" indent="-130175" defTabSz="895350" fontAlgn="base">
              <a:spcBef>
                <a:spcPct val="0"/>
              </a:spcBef>
              <a:spcAft>
                <a:spcPct val="0"/>
              </a:spcAft>
              <a:buClr>
                <a:schemeClr val="tx2"/>
              </a:buClr>
              <a:buSzPct val="89000"/>
              <a:buFont typeface="Arial" pitchFamily="34" charset="0"/>
              <a:buChar char="-"/>
              <a:defRPr sz="1600">
                <a:solidFill>
                  <a:schemeClr val="tx1"/>
                </a:solidFill>
                <a:latin typeface="Arial" pitchFamily="34" charset="0"/>
              </a:defRPr>
            </a:lvl8pPr>
            <a:lvl9pPr marL="2574925" indent="-130175" defTabSz="895350" fontAlgn="base">
              <a:spcBef>
                <a:spcPct val="0"/>
              </a:spcBef>
              <a:spcAft>
                <a:spcPct val="0"/>
              </a:spcAft>
              <a:buClr>
                <a:schemeClr val="tx2"/>
              </a:buClr>
              <a:buSzPct val="89000"/>
              <a:buFont typeface="Arial" pitchFamily="34" charset="0"/>
              <a:buChar char="-"/>
              <a:defRPr sz="1600">
                <a:solidFill>
                  <a:schemeClr val="tx1"/>
                </a:solidFill>
                <a:latin typeface="Arial" pitchFamily="34" charset="0"/>
              </a:defRPr>
            </a:lvl9pPr>
          </a:lstStyle>
          <a:p>
            <a:pPr>
              <a:buClr>
                <a:srgbClr val="002960"/>
              </a:buClr>
            </a:pPr>
            <a:r>
              <a:rPr lang="en-US" sz="2400" dirty="0" smtClean="0">
                <a:solidFill>
                  <a:srgbClr val="002960"/>
                </a:solidFill>
              </a:rPr>
              <a:t>Brand</a:t>
            </a:r>
          </a:p>
          <a:p>
            <a:pPr>
              <a:buClr>
                <a:srgbClr val="002960"/>
              </a:buClr>
            </a:pPr>
            <a:r>
              <a:rPr lang="en-US" sz="2400" dirty="0" smtClean="0">
                <a:solidFill>
                  <a:srgbClr val="002960"/>
                </a:solidFill>
              </a:rPr>
              <a:t>owners</a:t>
            </a:r>
            <a:endParaRPr lang="en-US" sz="2400" dirty="0">
              <a:solidFill>
                <a:srgbClr val="002960"/>
              </a:solidFill>
            </a:endParaRPr>
          </a:p>
        </p:txBody>
      </p:sp>
      <p:sp>
        <p:nvSpPr>
          <p:cNvPr id="343" name="Rectangle 335"/>
          <p:cNvSpPr>
            <a:spLocks noChangeArrowheads="1"/>
          </p:cNvSpPr>
          <p:nvPr>
            <p:custDataLst>
              <p:tags r:id="rId9"/>
            </p:custDataLst>
          </p:nvPr>
        </p:nvSpPr>
        <p:spPr bwMode="gray">
          <a:xfrm>
            <a:off x="-30912" y="5449904"/>
            <a:ext cx="6419428" cy="927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296" tIns="93296" rIns="93296" bIns="93296">
            <a:spAutoFit/>
          </a:bodyPr>
          <a:lstStyle>
            <a:lvl1pPr defTabSz="895350">
              <a:buClr>
                <a:schemeClr val="tx2"/>
              </a:buClr>
              <a:defRPr sz="1600">
                <a:solidFill>
                  <a:schemeClr val="tx1"/>
                </a:solidFill>
                <a:latin typeface="Arial" pitchFamily="34" charset="0"/>
              </a:defRPr>
            </a:lvl1pPr>
            <a:lvl2pPr marL="193675" indent="-192088" defTabSz="895350">
              <a:buClr>
                <a:schemeClr val="tx2"/>
              </a:buClr>
              <a:buSzPct val="125000"/>
              <a:buFont typeface="Arial" pitchFamily="34" charset="0"/>
              <a:buChar char="▪"/>
              <a:defRPr sz="1600">
                <a:solidFill>
                  <a:schemeClr val="tx1"/>
                </a:solidFill>
                <a:latin typeface="Arial" pitchFamily="34" charset="0"/>
              </a:defRPr>
            </a:lvl2pPr>
            <a:lvl3pPr marL="457200" indent="-261938" defTabSz="895350">
              <a:buClr>
                <a:schemeClr val="tx2"/>
              </a:buClr>
              <a:buSzPct val="120000"/>
              <a:buFont typeface="Arial" pitchFamily="34" charset="0"/>
              <a:buChar char="–"/>
              <a:defRPr sz="1600">
                <a:solidFill>
                  <a:schemeClr val="tx1"/>
                </a:solidFill>
                <a:latin typeface="Arial" pitchFamily="34" charset="0"/>
              </a:defRPr>
            </a:lvl3pPr>
            <a:lvl4pPr marL="614363" indent="-155575" defTabSz="895350">
              <a:buClr>
                <a:schemeClr val="tx2"/>
              </a:buClr>
              <a:buSzPct val="120000"/>
              <a:buFont typeface="Arial" pitchFamily="34" charset="0"/>
              <a:buChar char="▫"/>
              <a:defRPr sz="1600">
                <a:solidFill>
                  <a:schemeClr val="tx1"/>
                </a:solidFill>
                <a:latin typeface="Arial" pitchFamily="34" charset="0"/>
              </a:defRPr>
            </a:lvl4pPr>
            <a:lvl5pPr marL="746125" indent="-130175" defTabSz="895350">
              <a:buClr>
                <a:schemeClr val="tx2"/>
              </a:buClr>
              <a:buSzPct val="89000"/>
              <a:buFont typeface="Arial" pitchFamily="34" charset="0"/>
              <a:buChar char="-"/>
              <a:defRPr sz="1600">
                <a:solidFill>
                  <a:schemeClr val="tx1"/>
                </a:solidFill>
                <a:latin typeface="Arial" pitchFamily="34" charset="0"/>
              </a:defRPr>
            </a:lvl5pPr>
            <a:lvl6pPr marL="1203325" indent="-130175" defTabSz="895350" fontAlgn="base">
              <a:spcBef>
                <a:spcPct val="0"/>
              </a:spcBef>
              <a:spcAft>
                <a:spcPct val="0"/>
              </a:spcAft>
              <a:buClr>
                <a:schemeClr val="tx2"/>
              </a:buClr>
              <a:buSzPct val="89000"/>
              <a:buFont typeface="Arial" pitchFamily="34" charset="0"/>
              <a:buChar char="-"/>
              <a:defRPr sz="1600">
                <a:solidFill>
                  <a:schemeClr val="tx1"/>
                </a:solidFill>
                <a:latin typeface="Arial" pitchFamily="34" charset="0"/>
              </a:defRPr>
            </a:lvl6pPr>
            <a:lvl7pPr marL="1660525" indent="-130175" defTabSz="895350" fontAlgn="base">
              <a:spcBef>
                <a:spcPct val="0"/>
              </a:spcBef>
              <a:spcAft>
                <a:spcPct val="0"/>
              </a:spcAft>
              <a:buClr>
                <a:schemeClr val="tx2"/>
              </a:buClr>
              <a:buSzPct val="89000"/>
              <a:buFont typeface="Arial" pitchFamily="34" charset="0"/>
              <a:buChar char="-"/>
              <a:defRPr sz="1600">
                <a:solidFill>
                  <a:schemeClr val="tx1"/>
                </a:solidFill>
                <a:latin typeface="Arial" pitchFamily="34" charset="0"/>
              </a:defRPr>
            </a:lvl7pPr>
            <a:lvl8pPr marL="2117725" indent="-130175" defTabSz="895350" fontAlgn="base">
              <a:spcBef>
                <a:spcPct val="0"/>
              </a:spcBef>
              <a:spcAft>
                <a:spcPct val="0"/>
              </a:spcAft>
              <a:buClr>
                <a:schemeClr val="tx2"/>
              </a:buClr>
              <a:buSzPct val="89000"/>
              <a:buFont typeface="Arial" pitchFamily="34" charset="0"/>
              <a:buChar char="-"/>
              <a:defRPr sz="1600">
                <a:solidFill>
                  <a:schemeClr val="tx1"/>
                </a:solidFill>
                <a:latin typeface="Arial" pitchFamily="34" charset="0"/>
              </a:defRPr>
            </a:lvl8pPr>
            <a:lvl9pPr marL="2574925" indent="-130175" defTabSz="895350" fontAlgn="base">
              <a:spcBef>
                <a:spcPct val="0"/>
              </a:spcBef>
              <a:spcAft>
                <a:spcPct val="0"/>
              </a:spcAft>
              <a:buClr>
                <a:schemeClr val="tx2"/>
              </a:buClr>
              <a:buSzPct val="89000"/>
              <a:buFont typeface="Arial" pitchFamily="34" charset="0"/>
              <a:buChar char="-"/>
              <a:defRPr sz="1600">
                <a:solidFill>
                  <a:schemeClr val="tx1"/>
                </a:solidFill>
                <a:latin typeface="Arial" pitchFamily="34" charset="0"/>
              </a:defRPr>
            </a:lvl9pPr>
          </a:lstStyle>
          <a:p>
            <a:pPr>
              <a:buClr>
                <a:srgbClr val="002960"/>
              </a:buClr>
            </a:pPr>
            <a:r>
              <a:rPr lang="en-US" sz="2400" dirty="0" smtClean="0">
                <a:solidFill>
                  <a:srgbClr val="002960"/>
                </a:solidFill>
              </a:rPr>
              <a:t>Search</a:t>
            </a:r>
          </a:p>
          <a:p>
            <a:pPr>
              <a:buClr>
                <a:srgbClr val="002960"/>
              </a:buClr>
            </a:pPr>
            <a:r>
              <a:rPr lang="en-US" sz="2400" dirty="0" smtClean="0">
                <a:solidFill>
                  <a:srgbClr val="002960"/>
                </a:solidFill>
              </a:rPr>
              <a:t>engines</a:t>
            </a:r>
            <a:endParaRPr lang="en-US" sz="2400" dirty="0">
              <a:solidFill>
                <a:srgbClr val="002960"/>
              </a:solidFill>
            </a:endParaRPr>
          </a:p>
        </p:txBody>
      </p:sp>
      <p:sp>
        <p:nvSpPr>
          <p:cNvPr id="3" name="Rectangle 2"/>
          <p:cNvSpPr/>
          <p:nvPr/>
        </p:nvSpPr>
        <p:spPr bwMode="auto">
          <a:xfrm>
            <a:off x="0" y="1237335"/>
            <a:ext cx="9144000" cy="492443"/>
          </a:xfrm>
          <a:prstGeom prst="rect">
            <a:avLst/>
          </a:prstGeom>
          <a:solidFill>
            <a:srgbClr val="F26334"/>
          </a:solidFill>
          <a:ln w="9525" cap="flat" cmpd="sng" algn="ctr">
            <a:noFill/>
            <a:prstDash val="solid"/>
            <a:round/>
            <a:headEnd type="none" w="med" len="med"/>
            <a:tailEnd type="none" w="med" len="med"/>
          </a:ln>
          <a:effectLst/>
          <a:extLst/>
        </p:spPr>
        <p:txBody>
          <a:bodyPr vert="horz" wrap="square" lIns="365760" tIns="0" rIns="0" bIns="0" numCol="1" rtlCol="0" anchor="t" anchorCtr="0" compatLnSpc="1">
            <a:prstTxWarp prst="textNoShape">
              <a:avLst/>
            </a:prstTxWarp>
            <a:spAutoFit/>
          </a:bodyPr>
          <a:lstStyle/>
          <a:p>
            <a:pPr algn="ctr"/>
            <a:endParaRPr lang="en-US" sz="3200">
              <a:solidFill>
                <a:srgbClr val="002C6C"/>
              </a:solidFill>
            </a:endParaRPr>
          </a:p>
        </p:txBody>
      </p:sp>
      <p:sp>
        <p:nvSpPr>
          <p:cNvPr id="1494354" name="Rectangle 338"/>
          <p:cNvSpPr>
            <a:spLocks noChangeArrowheads="1"/>
          </p:cNvSpPr>
          <p:nvPr>
            <p:custDataLst>
              <p:tags r:id="rId10"/>
            </p:custDataLst>
          </p:nvPr>
        </p:nvSpPr>
        <p:spPr bwMode="gray">
          <a:xfrm>
            <a:off x="29664" y="1204185"/>
            <a:ext cx="9781086" cy="557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3296" tIns="93296" rIns="93296" bIns="93296">
            <a:spAutoFit/>
          </a:bodyPr>
          <a:lstStyle>
            <a:lvl1pPr defTabSz="895350">
              <a:buClr>
                <a:schemeClr val="tx2"/>
              </a:buClr>
              <a:defRPr sz="1600">
                <a:solidFill>
                  <a:schemeClr val="tx1"/>
                </a:solidFill>
                <a:latin typeface="Arial" pitchFamily="34" charset="0"/>
              </a:defRPr>
            </a:lvl1pPr>
            <a:lvl2pPr marL="193675" indent="-192088" defTabSz="895350">
              <a:buClr>
                <a:schemeClr val="tx2"/>
              </a:buClr>
              <a:buSzPct val="125000"/>
              <a:buFont typeface="Arial" pitchFamily="34" charset="0"/>
              <a:buChar char="▪"/>
              <a:defRPr sz="1600">
                <a:solidFill>
                  <a:schemeClr val="tx1"/>
                </a:solidFill>
                <a:latin typeface="Arial" pitchFamily="34" charset="0"/>
              </a:defRPr>
            </a:lvl2pPr>
            <a:lvl3pPr marL="457200" indent="-261938" defTabSz="895350">
              <a:buClr>
                <a:schemeClr val="tx2"/>
              </a:buClr>
              <a:buSzPct val="120000"/>
              <a:buFont typeface="Arial" pitchFamily="34" charset="0"/>
              <a:buChar char="–"/>
              <a:defRPr sz="1600">
                <a:solidFill>
                  <a:schemeClr val="tx1"/>
                </a:solidFill>
                <a:latin typeface="Arial" pitchFamily="34" charset="0"/>
              </a:defRPr>
            </a:lvl3pPr>
            <a:lvl4pPr marL="614363" indent="-155575" defTabSz="895350">
              <a:buClr>
                <a:schemeClr val="tx2"/>
              </a:buClr>
              <a:buSzPct val="120000"/>
              <a:buFont typeface="Arial" pitchFamily="34" charset="0"/>
              <a:buChar char="▫"/>
              <a:defRPr sz="1600">
                <a:solidFill>
                  <a:schemeClr val="tx1"/>
                </a:solidFill>
                <a:latin typeface="Arial" pitchFamily="34" charset="0"/>
              </a:defRPr>
            </a:lvl4pPr>
            <a:lvl5pPr marL="746125" indent="-130175" defTabSz="895350">
              <a:buClr>
                <a:schemeClr val="tx2"/>
              </a:buClr>
              <a:buSzPct val="89000"/>
              <a:buFont typeface="Arial" pitchFamily="34" charset="0"/>
              <a:buChar char="-"/>
              <a:defRPr sz="1600">
                <a:solidFill>
                  <a:schemeClr val="tx1"/>
                </a:solidFill>
                <a:latin typeface="Arial" pitchFamily="34" charset="0"/>
              </a:defRPr>
            </a:lvl5pPr>
            <a:lvl6pPr marL="1203325" indent="-130175" defTabSz="895350" fontAlgn="base">
              <a:spcBef>
                <a:spcPct val="0"/>
              </a:spcBef>
              <a:spcAft>
                <a:spcPct val="0"/>
              </a:spcAft>
              <a:buClr>
                <a:schemeClr val="tx2"/>
              </a:buClr>
              <a:buSzPct val="89000"/>
              <a:buFont typeface="Arial" pitchFamily="34" charset="0"/>
              <a:buChar char="-"/>
              <a:defRPr sz="1600">
                <a:solidFill>
                  <a:schemeClr val="tx1"/>
                </a:solidFill>
                <a:latin typeface="Arial" pitchFamily="34" charset="0"/>
              </a:defRPr>
            </a:lvl6pPr>
            <a:lvl7pPr marL="1660525" indent="-130175" defTabSz="895350" fontAlgn="base">
              <a:spcBef>
                <a:spcPct val="0"/>
              </a:spcBef>
              <a:spcAft>
                <a:spcPct val="0"/>
              </a:spcAft>
              <a:buClr>
                <a:schemeClr val="tx2"/>
              </a:buClr>
              <a:buSzPct val="89000"/>
              <a:buFont typeface="Arial" pitchFamily="34" charset="0"/>
              <a:buChar char="-"/>
              <a:defRPr sz="1600">
                <a:solidFill>
                  <a:schemeClr val="tx1"/>
                </a:solidFill>
                <a:latin typeface="Arial" pitchFamily="34" charset="0"/>
              </a:defRPr>
            </a:lvl7pPr>
            <a:lvl8pPr marL="2117725" indent="-130175" defTabSz="895350" fontAlgn="base">
              <a:spcBef>
                <a:spcPct val="0"/>
              </a:spcBef>
              <a:spcAft>
                <a:spcPct val="0"/>
              </a:spcAft>
              <a:buClr>
                <a:schemeClr val="tx2"/>
              </a:buClr>
              <a:buSzPct val="89000"/>
              <a:buFont typeface="Arial" pitchFamily="34" charset="0"/>
              <a:buChar char="-"/>
              <a:defRPr sz="1600">
                <a:solidFill>
                  <a:schemeClr val="tx1"/>
                </a:solidFill>
                <a:latin typeface="Arial" pitchFamily="34" charset="0"/>
              </a:defRPr>
            </a:lvl8pPr>
            <a:lvl9pPr marL="2574925" indent="-130175" defTabSz="895350" fontAlgn="base">
              <a:spcBef>
                <a:spcPct val="0"/>
              </a:spcBef>
              <a:spcAft>
                <a:spcPct val="0"/>
              </a:spcAft>
              <a:buClr>
                <a:schemeClr val="tx2"/>
              </a:buClr>
              <a:buSzPct val="89000"/>
              <a:buFont typeface="Arial" pitchFamily="34" charset="0"/>
              <a:buChar char="-"/>
              <a:defRPr sz="1600">
                <a:solidFill>
                  <a:schemeClr val="tx1"/>
                </a:solidFill>
                <a:latin typeface="Arial" pitchFamily="34" charset="0"/>
              </a:defRPr>
            </a:lvl9pPr>
          </a:lstStyle>
          <a:p>
            <a:pPr>
              <a:buClr>
                <a:srgbClr val="002960"/>
              </a:buClr>
            </a:pPr>
            <a:r>
              <a:rPr lang="en-US" sz="2400" b="1" dirty="0" smtClean="0">
                <a:solidFill>
                  <a:srgbClr val="FFFFFF"/>
                </a:solidFill>
                <a:latin typeface=""/>
              </a:rPr>
              <a:t>Across the business system…</a:t>
            </a:r>
            <a:endParaRPr lang="en-US" sz="2400" b="1" dirty="0">
              <a:solidFill>
                <a:srgbClr val="FFFFFF"/>
              </a:solidFill>
              <a:latin typeface=""/>
            </a:endParaRPr>
          </a:p>
        </p:txBody>
      </p:sp>
      <p:sp>
        <p:nvSpPr>
          <p:cNvPr id="21" name="Rectangle 335"/>
          <p:cNvSpPr>
            <a:spLocks noChangeArrowheads="1"/>
          </p:cNvSpPr>
          <p:nvPr/>
        </p:nvSpPr>
        <p:spPr bwMode="gray">
          <a:xfrm>
            <a:off x="2556097" y="1758586"/>
            <a:ext cx="6501603" cy="619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3296" tIns="93296" rIns="93296" bIns="93296">
            <a:spAutoFit/>
          </a:bodyPr>
          <a:lstStyle>
            <a:lvl1pPr defTabSz="895350">
              <a:buClr>
                <a:schemeClr val="tx2"/>
              </a:buClr>
              <a:defRPr sz="1600">
                <a:solidFill>
                  <a:schemeClr val="tx1"/>
                </a:solidFill>
                <a:latin typeface="Arial" pitchFamily="34" charset="0"/>
              </a:defRPr>
            </a:lvl1pPr>
            <a:lvl2pPr marL="193675" indent="-192088" defTabSz="895350">
              <a:buClr>
                <a:schemeClr val="tx2"/>
              </a:buClr>
              <a:buSzPct val="125000"/>
              <a:buFont typeface="Arial" pitchFamily="34" charset="0"/>
              <a:buChar char="▪"/>
              <a:defRPr sz="1600">
                <a:solidFill>
                  <a:schemeClr val="tx1"/>
                </a:solidFill>
                <a:latin typeface="Arial" pitchFamily="34" charset="0"/>
              </a:defRPr>
            </a:lvl2pPr>
            <a:lvl3pPr marL="457200" indent="-261938" defTabSz="895350">
              <a:buClr>
                <a:schemeClr val="tx2"/>
              </a:buClr>
              <a:buSzPct val="120000"/>
              <a:buFont typeface="Arial" pitchFamily="34" charset="0"/>
              <a:buChar char="–"/>
              <a:defRPr sz="1600">
                <a:solidFill>
                  <a:schemeClr val="tx1"/>
                </a:solidFill>
                <a:latin typeface="Arial" pitchFamily="34" charset="0"/>
              </a:defRPr>
            </a:lvl3pPr>
            <a:lvl4pPr marL="614363" indent="-155575" defTabSz="895350">
              <a:buClr>
                <a:schemeClr val="tx2"/>
              </a:buClr>
              <a:buSzPct val="120000"/>
              <a:buFont typeface="Arial" pitchFamily="34" charset="0"/>
              <a:buChar char="▫"/>
              <a:defRPr sz="1600">
                <a:solidFill>
                  <a:schemeClr val="tx1"/>
                </a:solidFill>
                <a:latin typeface="Arial" pitchFamily="34" charset="0"/>
              </a:defRPr>
            </a:lvl4pPr>
            <a:lvl5pPr marL="746125" indent="-130175" defTabSz="895350">
              <a:buClr>
                <a:schemeClr val="tx2"/>
              </a:buClr>
              <a:buSzPct val="89000"/>
              <a:buFont typeface="Arial" pitchFamily="34" charset="0"/>
              <a:buChar char="-"/>
              <a:defRPr sz="1600">
                <a:solidFill>
                  <a:schemeClr val="tx1"/>
                </a:solidFill>
                <a:latin typeface="Arial" pitchFamily="34" charset="0"/>
              </a:defRPr>
            </a:lvl5pPr>
            <a:lvl6pPr marL="1203325" indent="-130175" defTabSz="895350" fontAlgn="base">
              <a:spcBef>
                <a:spcPct val="0"/>
              </a:spcBef>
              <a:spcAft>
                <a:spcPct val="0"/>
              </a:spcAft>
              <a:buClr>
                <a:schemeClr val="tx2"/>
              </a:buClr>
              <a:buSzPct val="89000"/>
              <a:buFont typeface="Arial" pitchFamily="34" charset="0"/>
              <a:buChar char="-"/>
              <a:defRPr sz="1600">
                <a:solidFill>
                  <a:schemeClr val="tx1"/>
                </a:solidFill>
                <a:latin typeface="Arial" pitchFamily="34" charset="0"/>
              </a:defRPr>
            </a:lvl6pPr>
            <a:lvl7pPr marL="1660525" indent="-130175" defTabSz="895350" fontAlgn="base">
              <a:spcBef>
                <a:spcPct val="0"/>
              </a:spcBef>
              <a:spcAft>
                <a:spcPct val="0"/>
              </a:spcAft>
              <a:buClr>
                <a:schemeClr val="tx2"/>
              </a:buClr>
              <a:buSzPct val="89000"/>
              <a:buFont typeface="Arial" pitchFamily="34" charset="0"/>
              <a:buChar char="-"/>
              <a:defRPr sz="1600">
                <a:solidFill>
                  <a:schemeClr val="tx1"/>
                </a:solidFill>
                <a:latin typeface="Arial" pitchFamily="34" charset="0"/>
              </a:defRPr>
            </a:lvl7pPr>
            <a:lvl8pPr marL="2117725" indent="-130175" defTabSz="895350" fontAlgn="base">
              <a:spcBef>
                <a:spcPct val="0"/>
              </a:spcBef>
              <a:spcAft>
                <a:spcPct val="0"/>
              </a:spcAft>
              <a:buClr>
                <a:schemeClr val="tx2"/>
              </a:buClr>
              <a:buSzPct val="89000"/>
              <a:buFont typeface="Arial" pitchFamily="34" charset="0"/>
              <a:buChar char="-"/>
              <a:defRPr sz="1600">
                <a:solidFill>
                  <a:schemeClr val="tx1"/>
                </a:solidFill>
                <a:latin typeface="Arial" pitchFamily="34" charset="0"/>
              </a:defRPr>
            </a:lvl8pPr>
            <a:lvl9pPr marL="2574925" indent="-130175" defTabSz="895350" fontAlgn="base">
              <a:spcBef>
                <a:spcPct val="0"/>
              </a:spcBef>
              <a:spcAft>
                <a:spcPct val="0"/>
              </a:spcAft>
              <a:buClr>
                <a:schemeClr val="tx2"/>
              </a:buClr>
              <a:buSzPct val="89000"/>
              <a:buFont typeface="Arial" pitchFamily="34" charset="0"/>
              <a:buChar char="-"/>
              <a:defRPr sz="1600">
                <a:solidFill>
                  <a:schemeClr val="tx1"/>
                </a:solidFill>
                <a:latin typeface="Arial" pitchFamily="34" charset="0"/>
              </a:defRPr>
            </a:lvl9pPr>
          </a:lstStyle>
          <a:p>
            <a:pPr marL="285750" indent="-285750">
              <a:buClr>
                <a:srgbClr val="002960"/>
              </a:buClr>
              <a:buFont typeface="Arial" pitchFamily="34" charset="0"/>
              <a:buChar char="•"/>
            </a:pPr>
            <a:r>
              <a:rPr lang="en-US" sz="1400" dirty="0" smtClean="0">
                <a:solidFill>
                  <a:srgbClr val="002960"/>
                </a:solidFill>
              </a:rPr>
              <a:t>More </a:t>
            </a:r>
            <a:r>
              <a:rPr lang="en-US" sz="1400" b="1" dirty="0" smtClean="0">
                <a:solidFill>
                  <a:srgbClr val="002960"/>
                </a:solidFill>
              </a:rPr>
              <a:t>relevant, complete search </a:t>
            </a:r>
            <a:r>
              <a:rPr lang="en-US" sz="1400" dirty="0" smtClean="0">
                <a:solidFill>
                  <a:srgbClr val="002960"/>
                </a:solidFill>
              </a:rPr>
              <a:t>results they can </a:t>
            </a:r>
            <a:r>
              <a:rPr lang="en-US" sz="1400" b="1" dirty="0" smtClean="0">
                <a:solidFill>
                  <a:srgbClr val="002960"/>
                </a:solidFill>
              </a:rPr>
              <a:t>trust</a:t>
            </a:r>
            <a:r>
              <a:rPr lang="en-US" sz="1400" dirty="0" smtClean="0">
                <a:solidFill>
                  <a:srgbClr val="002960"/>
                </a:solidFill>
              </a:rPr>
              <a:t> from Brand Owners and Retailers; easier to compare products.  Ease of product discovery.</a:t>
            </a:r>
            <a:endParaRPr lang="en-US" sz="1800" b="1" dirty="0">
              <a:solidFill>
                <a:srgbClr val="002960"/>
              </a:solidFill>
            </a:endParaRPr>
          </a:p>
        </p:txBody>
      </p:sp>
      <p:sp>
        <p:nvSpPr>
          <p:cNvPr id="25" name="Rectangle 335"/>
          <p:cNvSpPr>
            <a:spLocks noChangeArrowheads="1"/>
          </p:cNvSpPr>
          <p:nvPr/>
        </p:nvSpPr>
        <p:spPr bwMode="gray">
          <a:xfrm>
            <a:off x="2556097" y="2595393"/>
            <a:ext cx="6419428" cy="1308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296" tIns="93296" rIns="93296" bIns="93296">
            <a:spAutoFit/>
          </a:bodyPr>
          <a:lstStyle>
            <a:lvl1pPr defTabSz="895350">
              <a:buClr>
                <a:schemeClr val="tx2"/>
              </a:buClr>
              <a:defRPr sz="1600">
                <a:solidFill>
                  <a:schemeClr val="tx1"/>
                </a:solidFill>
                <a:latin typeface="Arial" pitchFamily="34" charset="0"/>
              </a:defRPr>
            </a:lvl1pPr>
            <a:lvl2pPr marL="193675" indent="-192088" defTabSz="895350">
              <a:buClr>
                <a:schemeClr val="tx2"/>
              </a:buClr>
              <a:buSzPct val="125000"/>
              <a:buFont typeface="Arial" pitchFamily="34" charset="0"/>
              <a:buChar char="▪"/>
              <a:defRPr sz="1600">
                <a:solidFill>
                  <a:schemeClr val="tx1"/>
                </a:solidFill>
                <a:latin typeface="Arial" pitchFamily="34" charset="0"/>
              </a:defRPr>
            </a:lvl2pPr>
            <a:lvl3pPr marL="457200" indent="-261938" defTabSz="895350">
              <a:buClr>
                <a:schemeClr val="tx2"/>
              </a:buClr>
              <a:buSzPct val="120000"/>
              <a:buFont typeface="Arial" pitchFamily="34" charset="0"/>
              <a:buChar char="–"/>
              <a:defRPr sz="1600">
                <a:solidFill>
                  <a:schemeClr val="tx1"/>
                </a:solidFill>
                <a:latin typeface="Arial" pitchFamily="34" charset="0"/>
              </a:defRPr>
            </a:lvl3pPr>
            <a:lvl4pPr marL="614363" indent="-155575" defTabSz="895350">
              <a:buClr>
                <a:schemeClr val="tx2"/>
              </a:buClr>
              <a:buSzPct val="120000"/>
              <a:buFont typeface="Arial" pitchFamily="34" charset="0"/>
              <a:buChar char="▫"/>
              <a:defRPr sz="1600">
                <a:solidFill>
                  <a:schemeClr val="tx1"/>
                </a:solidFill>
                <a:latin typeface="Arial" pitchFamily="34" charset="0"/>
              </a:defRPr>
            </a:lvl4pPr>
            <a:lvl5pPr marL="746125" indent="-130175" defTabSz="895350">
              <a:buClr>
                <a:schemeClr val="tx2"/>
              </a:buClr>
              <a:buSzPct val="89000"/>
              <a:buFont typeface="Arial" pitchFamily="34" charset="0"/>
              <a:buChar char="-"/>
              <a:defRPr sz="1600">
                <a:solidFill>
                  <a:schemeClr val="tx1"/>
                </a:solidFill>
                <a:latin typeface="Arial" pitchFamily="34" charset="0"/>
              </a:defRPr>
            </a:lvl5pPr>
            <a:lvl6pPr marL="1203325" indent="-130175" defTabSz="895350" fontAlgn="base">
              <a:spcBef>
                <a:spcPct val="0"/>
              </a:spcBef>
              <a:spcAft>
                <a:spcPct val="0"/>
              </a:spcAft>
              <a:buClr>
                <a:schemeClr val="tx2"/>
              </a:buClr>
              <a:buSzPct val="89000"/>
              <a:buFont typeface="Arial" pitchFamily="34" charset="0"/>
              <a:buChar char="-"/>
              <a:defRPr sz="1600">
                <a:solidFill>
                  <a:schemeClr val="tx1"/>
                </a:solidFill>
                <a:latin typeface="Arial" pitchFamily="34" charset="0"/>
              </a:defRPr>
            </a:lvl6pPr>
            <a:lvl7pPr marL="1660525" indent="-130175" defTabSz="895350" fontAlgn="base">
              <a:spcBef>
                <a:spcPct val="0"/>
              </a:spcBef>
              <a:spcAft>
                <a:spcPct val="0"/>
              </a:spcAft>
              <a:buClr>
                <a:schemeClr val="tx2"/>
              </a:buClr>
              <a:buSzPct val="89000"/>
              <a:buFont typeface="Arial" pitchFamily="34" charset="0"/>
              <a:buChar char="-"/>
              <a:defRPr sz="1600">
                <a:solidFill>
                  <a:schemeClr val="tx1"/>
                </a:solidFill>
                <a:latin typeface="Arial" pitchFamily="34" charset="0"/>
              </a:defRPr>
            </a:lvl7pPr>
            <a:lvl8pPr marL="2117725" indent="-130175" defTabSz="895350" fontAlgn="base">
              <a:spcBef>
                <a:spcPct val="0"/>
              </a:spcBef>
              <a:spcAft>
                <a:spcPct val="0"/>
              </a:spcAft>
              <a:buClr>
                <a:schemeClr val="tx2"/>
              </a:buClr>
              <a:buSzPct val="89000"/>
              <a:buFont typeface="Arial" pitchFamily="34" charset="0"/>
              <a:buChar char="-"/>
              <a:defRPr sz="1600">
                <a:solidFill>
                  <a:schemeClr val="tx1"/>
                </a:solidFill>
                <a:latin typeface="Arial" pitchFamily="34" charset="0"/>
              </a:defRPr>
            </a:lvl8pPr>
            <a:lvl9pPr marL="2574925" indent="-130175" defTabSz="895350" fontAlgn="base">
              <a:spcBef>
                <a:spcPct val="0"/>
              </a:spcBef>
              <a:spcAft>
                <a:spcPct val="0"/>
              </a:spcAft>
              <a:buClr>
                <a:schemeClr val="tx2"/>
              </a:buClr>
              <a:buSzPct val="89000"/>
              <a:buFont typeface="Arial" pitchFamily="34" charset="0"/>
              <a:buChar char="-"/>
              <a:defRPr sz="1600">
                <a:solidFill>
                  <a:schemeClr val="tx1"/>
                </a:solidFill>
                <a:latin typeface="Arial" pitchFamily="34" charset="0"/>
              </a:defRPr>
            </a:lvl9pPr>
          </a:lstStyle>
          <a:p>
            <a:pPr marL="285750" indent="-285750">
              <a:buClr>
                <a:srgbClr val="002960"/>
              </a:buClr>
              <a:buFont typeface="Arial" pitchFamily="34" charset="0"/>
              <a:buChar char="•"/>
            </a:pPr>
            <a:r>
              <a:rPr lang="en-US" sz="1400" dirty="0" smtClean="0">
                <a:solidFill>
                  <a:srgbClr val="002960"/>
                </a:solidFill>
              </a:rPr>
              <a:t>Improved accuracy and completeness of online search, resulting in </a:t>
            </a:r>
            <a:r>
              <a:rPr lang="en-US" sz="1400" b="1" dirty="0" smtClean="0">
                <a:solidFill>
                  <a:srgbClr val="002960"/>
                </a:solidFill>
              </a:rPr>
              <a:t>higher traffic, fewer missed items</a:t>
            </a:r>
            <a:r>
              <a:rPr lang="en-US" sz="1400" dirty="0" smtClean="0">
                <a:solidFill>
                  <a:srgbClr val="002960"/>
                </a:solidFill>
              </a:rPr>
              <a:t>, higher conversion rates, </a:t>
            </a:r>
            <a:r>
              <a:rPr lang="en-US" sz="1400" b="1" dirty="0" smtClean="0">
                <a:solidFill>
                  <a:srgbClr val="002960"/>
                </a:solidFill>
              </a:rPr>
              <a:t>sell more</a:t>
            </a:r>
            <a:r>
              <a:rPr lang="en-US" sz="1400" dirty="0" smtClean="0">
                <a:solidFill>
                  <a:srgbClr val="002960"/>
                </a:solidFill>
              </a:rPr>
              <a:t> product, lower SEO costs, more </a:t>
            </a:r>
            <a:r>
              <a:rPr lang="en-US" sz="1400" b="1" dirty="0" smtClean="0">
                <a:solidFill>
                  <a:srgbClr val="002960"/>
                </a:solidFill>
              </a:rPr>
              <a:t>accurately targeted ads</a:t>
            </a:r>
          </a:p>
          <a:p>
            <a:pPr marL="285750" indent="-285750">
              <a:buClr>
                <a:srgbClr val="002960"/>
              </a:buClr>
              <a:buFont typeface="Arial" pitchFamily="34" charset="0"/>
              <a:buChar char="•"/>
            </a:pPr>
            <a:r>
              <a:rPr lang="en-US" sz="1400" b="1" dirty="0" smtClean="0">
                <a:solidFill>
                  <a:srgbClr val="002960"/>
                </a:solidFill>
              </a:rPr>
              <a:t>Better integration </a:t>
            </a:r>
            <a:r>
              <a:rPr lang="en-US" sz="1400" dirty="0" smtClean="0">
                <a:solidFill>
                  <a:srgbClr val="002960"/>
                </a:solidFill>
              </a:rPr>
              <a:t>along supply &amp; demand chains based on consistent use of GS1 identifiers, e.g. pooled inventory</a:t>
            </a:r>
            <a:endParaRPr lang="en-US" sz="1800" dirty="0">
              <a:solidFill>
                <a:srgbClr val="002960"/>
              </a:solidFill>
            </a:endParaRPr>
          </a:p>
        </p:txBody>
      </p:sp>
      <p:sp>
        <p:nvSpPr>
          <p:cNvPr id="27" name="Rectangle 335"/>
          <p:cNvSpPr>
            <a:spLocks noChangeArrowheads="1"/>
          </p:cNvSpPr>
          <p:nvPr/>
        </p:nvSpPr>
        <p:spPr bwMode="gray">
          <a:xfrm>
            <a:off x="2556097" y="4085502"/>
            <a:ext cx="6419428" cy="1296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3296" tIns="93296" rIns="93296" bIns="93296">
            <a:spAutoFit/>
          </a:bodyPr>
          <a:lstStyle>
            <a:lvl1pPr defTabSz="895350">
              <a:buClr>
                <a:schemeClr val="tx2"/>
              </a:buClr>
              <a:defRPr sz="1600">
                <a:solidFill>
                  <a:schemeClr val="tx1"/>
                </a:solidFill>
                <a:latin typeface="Arial" pitchFamily="34" charset="0"/>
              </a:defRPr>
            </a:lvl1pPr>
            <a:lvl2pPr marL="193675" indent="-192088" defTabSz="895350">
              <a:buClr>
                <a:schemeClr val="tx2"/>
              </a:buClr>
              <a:buSzPct val="125000"/>
              <a:buFont typeface="Arial" pitchFamily="34" charset="0"/>
              <a:buChar char="▪"/>
              <a:defRPr sz="1600">
                <a:solidFill>
                  <a:schemeClr val="tx1"/>
                </a:solidFill>
                <a:latin typeface="Arial" pitchFamily="34" charset="0"/>
              </a:defRPr>
            </a:lvl2pPr>
            <a:lvl3pPr marL="457200" indent="-261938" defTabSz="895350">
              <a:buClr>
                <a:schemeClr val="tx2"/>
              </a:buClr>
              <a:buSzPct val="120000"/>
              <a:buFont typeface="Arial" pitchFamily="34" charset="0"/>
              <a:buChar char="–"/>
              <a:defRPr sz="1600">
                <a:solidFill>
                  <a:schemeClr val="tx1"/>
                </a:solidFill>
                <a:latin typeface="Arial" pitchFamily="34" charset="0"/>
              </a:defRPr>
            </a:lvl3pPr>
            <a:lvl4pPr marL="614363" indent="-155575" defTabSz="895350">
              <a:buClr>
                <a:schemeClr val="tx2"/>
              </a:buClr>
              <a:buSzPct val="120000"/>
              <a:buFont typeface="Arial" pitchFamily="34" charset="0"/>
              <a:buChar char="▫"/>
              <a:defRPr sz="1600">
                <a:solidFill>
                  <a:schemeClr val="tx1"/>
                </a:solidFill>
                <a:latin typeface="Arial" pitchFamily="34" charset="0"/>
              </a:defRPr>
            </a:lvl4pPr>
            <a:lvl5pPr marL="746125" indent="-130175" defTabSz="895350">
              <a:buClr>
                <a:schemeClr val="tx2"/>
              </a:buClr>
              <a:buSzPct val="89000"/>
              <a:buFont typeface="Arial" pitchFamily="34" charset="0"/>
              <a:buChar char="-"/>
              <a:defRPr sz="1600">
                <a:solidFill>
                  <a:schemeClr val="tx1"/>
                </a:solidFill>
                <a:latin typeface="Arial" pitchFamily="34" charset="0"/>
              </a:defRPr>
            </a:lvl5pPr>
            <a:lvl6pPr marL="1203325" indent="-130175" defTabSz="895350" fontAlgn="base">
              <a:spcBef>
                <a:spcPct val="0"/>
              </a:spcBef>
              <a:spcAft>
                <a:spcPct val="0"/>
              </a:spcAft>
              <a:buClr>
                <a:schemeClr val="tx2"/>
              </a:buClr>
              <a:buSzPct val="89000"/>
              <a:buFont typeface="Arial" pitchFamily="34" charset="0"/>
              <a:buChar char="-"/>
              <a:defRPr sz="1600">
                <a:solidFill>
                  <a:schemeClr val="tx1"/>
                </a:solidFill>
                <a:latin typeface="Arial" pitchFamily="34" charset="0"/>
              </a:defRPr>
            </a:lvl6pPr>
            <a:lvl7pPr marL="1660525" indent="-130175" defTabSz="895350" fontAlgn="base">
              <a:spcBef>
                <a:spcPct val="0"/>
              </a:spcBef>
              <a:spcAft>
                <a:spcPct val="0"/>
              </a:spcAft>
              <a:buClr>
                <a:schemeClr val="tx2"/>
              </a:buClr>
              <a:buSzPct val="89000"/>
              <a:buFont typeface="Arial" pitchFamily="34" charset="0"/>
              <a:buChar char="-"/>
              <a:defRPr sz="1600">
                <a:solidFill>
                  <a:schemeClr val="tx1"/>
                </a:solidFill>
                <a:latin typeface="Arial" pitchFamily="34" charset="0"/>
              </a:defRPr>
            </a:lvl7pPr>
            <a:lvl8pPr marL="2117725" indent="-130175" defTabSz="895350" fontAlgn="base">
              <a:spcBef>
                <a:spcPct val="0"/>
              </a:spcBef>
              <a:spcAft>
                <a:spcPct val="0"/>
              </a:spcAft>
              <a:buClr>
                <a:schemeClr val="tx2"/>
              </a:buClr>
              <a:buSzPct val="89000"/>
              <a:buFont typeface="Arial" pitchFamily="34" charset="0"/>
              <a:buChar char="-"/>
              <a:defRPr sz="1600">
                <a:solidFill>
                  <a:schemeClr val="tx1"/>
                </a:solidFill>
                <a:latin typeface="Arial" pitchFamily="34" charset="0"/>
              </a:defRPr>
            </a:lvl8pPr>
            <a:lvl9pPr marL="2574925" indent="-130175" defTabSz="895350" fontAlgn="base">
              <a:spcBef>
                <a:spcPct val="0"/>
              </a:spcBef>
              <a:spcAft>
                <a:spcPct val="0"/>
              </a:spcAft>
              <a:buClr>
                <a:schemeClr val="tx2"/>
              </a:buClr>
              <a:buSzPct val="89000"/>
              <a:buFont typeface="Arial" pitchFamily="34" charset="0"/>
              <a:buChar char="-"/>
              <a:defRPr sz="1600">
                <a:solidFill>
                  <a:schemeClr val="tx1"/>
                </a:solidFill>
                <a:latin typeface="Arial" pitchFamily="34" charset="0"/>
              </a:defRPr>
            </a:lvl9pPr>
          </a:lstStyle>
          <a:p>
            <a:pPr marL="285750" indent="-285750">
              <a:buClr>
                <a:srgbClr val="002960"/>
              </a:buClr>
              <a:buFont typeface="Arial" pitchFamily="34" charset="0"/>
              <a:buChar char="•"/>
            </a:pPr>
            <a:r>
              <a:rPr lang="en-US" sz="1400" b="1" dirty="0" smtClean="0">
                <a:solidFill>
                  <a:srgbClr val="002960"/>
                </a:solidFill>
              </a:rPr>
              <a:t>Sell more</a:t>
            </a:r>
          </a:p>
          <a:p>
            <a:pPr marL="285750" indent="-285750">
              <a:buClr>
                <a:srgbClr val="002960"/>
              </a:buClr>
              <a:buFont typeface="Arial" pitchFamily="34" charset="0"/>
              <a:buChar char="•"/>
            </a:pPr>
            <a:r>
              <a:rPr lang="en-US" sz="1400" b="1" dirty="0" smtClean="0">
                <a:solidFill>
                  <a:srgbClr val="002960"/>
                </a:solidFill>
              </a:rPr>
              <a:t>Improved data quality</a:t>
            </a:r>
            <a:r>
              <a:rPr lang="en-US" sz="1400" dirty="0" smtClean="0">
                <a:solidFill>
                  <a:srgbClr val="002960"/>
                </a:solidFill>
              </a:rPr>
              <a:t>, accuracy and brand equity </a:t>
            </a:r>
          </a:p>
          <a:p>
            <a:pPr marL="285750" indent="-285750">
              <a:buClr>
                <a:srgbClr val="002960"/>
              </a:buClr>
              <a:buFont typeface="Arial" pitchFamily="34" charset="0"/>
              <a:buChar char="•"/>
            </a:pPr>
            <a:r>
              <a:rPr lang="en-US" sz="1400" dirty="0" smtClean="0">
                <a:solidFill>
                  <a:srgbClr val="002960"/>
                </a:solidFill>
              </a:rPr>
              <a:t>Single point of contact for uploading product attributes, reducing </a:t>
            </a:r>
            <a:r>
              <a:rPr lang="en-US" sz="1400" b="1" dirty="0" smtClean="0">
                <a:solidFill>
                  <a:srgbClr val="002960"/>
                </a:solidFill>
              </a:rPr>
              <a:t>time to shelf and content creation costs </a:t>
            </a:r>
            <a:endParaRPr lang="en-US" sz="1800" b="1" dirty="0">
              <a:solidFill>
                <a:srgbClr val="002960"/>
              </a:solidFill>
            </a:endParaRPr>
          </a:p>
          <a:p>
            <a:pPr marL="285750" indent="-285750">
              <a:buClr>
                <a:srgbClr val="002960"/>
              </a:buClr>
              <a:buFont typeface="Arial" pitchFamily="34" charset="0"/>
              <a:buChar char="•"/>
            </a:pPr>
            <a:r>
              <a:rPr lang="en-US" sz="1400" b="1" dirty="0">
                <a:solidFill>
                  <a:srgbClr val="002960"/>
                </a:solidFill>
              </a:rPr>
              <a:t>Actionable consumer insights</a:t>
            </a:r>
            <a:r>
              <a:rPr lang="en-US" sz="1400" dirty="0">
                <a:solidFill>
                  <a:srgbClr val="002960"/>
                </a:solidFill>
              </a:rPr>
              <a:t>, better ability to target ads</a:t>
            </a:r>
          </a:p>
        </p:txBody>
      </p:sp>
      <p:sp>
        <p:nvSpPr>
          <p:cNvPr id="28" name="Rectangle 335"/>
          <p:cNvSpPr>
            <a:spLocks noChangeArrowheads="1"/>
          </p:cNvSpPr>
          <p:nvPr/>
        </p:nvSpPr>
        <p:spPr bwMode="gray">
          <a:xfrm>
            <a:off x="2556097" y="5665624"/>
            <a:ext cx="6419428" cy="619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296" tIns="93296" rIns="93296" bIns="93296">
            <a:spAutoFit/>
          </a:bodyPr>
          <a:lstStyle/>
          <a:p>
            <a:pPr marL="285750" indent="-285750" defTabSz="895350">
              <a:buClr>
                <a:srgbClr val="002960"/>
              </a:buClr>
              <a:buFont typeface="Arial" pitchFamily="34" charset="0"/>
              <a:buChar char="•"/>
            </a:pPr>
            <a:r>
              <a:rPr lang="en-US" sz="1400" b="1" dirty="0">
                <a:solidFill>
                  <a:srgbClr val="002960"/>
                </a:solidFill>
              </a:rPr>
              <a:t>Optimize search algorithms  </a:t>
            </a:r>
            <a:r>
              <a:rPr lang="en-US" sz="1400" dirty="0">
                <a:solidFill>
                  <a:srgbClr val="002960"/>
                </a:solidFill>
              </a:rPr>
              <a:t>by leveraging structured data model and machine readable content </a:t>
            </a:r>
          </a:p>
        </p:txBody>
      </p:sp>
      <p:cxnSp>
        <p:nvCxnSpPr>
          <p:cNvPr id="5" name="Straight Connector 4"/>
          <p:cNvCxnSpPr/>
          <p:nvPr/>
        </p:nvCxnSpPr>
        <p:spPr bwMode="auto">
          <a:xfrm>
            <a:off x="92279" y="2413078"/>
            <a:ext cx="8935757" cy="38690"/>
          </a:xfrm>
          <a:prstGeom prst="line">
            <a:avLst/>
          </a:prstGeom>
          <a:noFill/>
          <a:ln w="19050" cap="flat" cmpd="sng" algn="ctr">
            <a:solidFill>
              <a:schemeClr val="tx1"/>
            </a:solidFill>
            <a:prstDash val="solid"/>
            <a:round/>
            <a:headEnd type="none" w="med" len="med"/>
            <a:tailEnd type="none" w="med" len="med"/>
          </a:ln>
          <a:effectLst/>
        </p:spPr>
      </p:cxnSp>
      <p:cxnSp>
        <p:nvCxnSpPr>
          <p:cNvPr id="26" name="Straight Connector 25"/>
          <p:cNvCxnSpPr/>
          <p:nvPr/>
        </p:nvCxnSpPr>
        <p:spPr bwMode="auto">
          <a:xfrm>
            <a:off x="104121" y="4058079"/>
            <a:ext cx="8935757" cy="38690"/>
          </a:xfrm>
          <a:prstGeom prst="line">
            <a:avLst/>
          </a:prstGeom>
          <a:noFill/>
          <a:ln w="19050" cap="flat" cmpd="sng" algn="ctr">
            <a:solidFill>
              <a:schemeClr val="tx1"/>
            </a:solidFill>
            <a:prstDash val="solid"/>
            <a:round/>
            <a:headEnd type="none" w="med" len="med"/>
            <a:tailEnd type="none" w="med" len="med"/>
          </a:ln>
          <a:effectLst/>
        </p:spPr>
      </p:cxnSp>
      <p:cxnSp>
        <p:nvCxnSpPr>
          <p:cNvPr id="29" name="Straight Connector 28"/>
          <p:cNvCxnSpPr/>
          <p:nvPr/>
        </p:nvCxnSpPr>
        <p:spPr bwMode="auto">
          <a:xfrm>
            <a:off x="104121" y="5440617"/>
            <a:ext cx="8935757" cy="38690"/>
          </a:xfrm>
          <a:prstGeom prst="line">
            <a:avLst/>
          </a:prstGeom>
          <a:noFill/>
          <a:ln w="1905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10435937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26334"/>
                </a:solidFill>
              </a:rPr>
              <a:t>GTIN+ on the Web – 4 deliverables</a:t>
            </a:r>
            <a:endParaRPr lang="en-GB" dirty="0">
              <a:solidFill>
                <a:srgbClr val="F26334"/>
              </a:solidFill>
            </a:endParaRPr>
          </a:p>
        </p:txBody>
      </p:sp>
      <p:sp>
        <p:nvSpPr>
          <p:cNvPr id="3" name="Slide Number Placeholder 2"/>
          <p:cNvSpPr>
            <a:spLocks noGrp="1"/>
          </p:cNvSpPr>
          <p:nvPr>
            <p:ph type="sldNum" sz="quarter" idx="10"/>
          </p:nvPr>
        </p:nvSpPr>
        <p:spPr/>
        <p:txBody>
          <a:bodyPr/>
          <a:lstStyle/>
          <a:p>
            <a:pPr>
              <a:defRPr/>
            </a:pPr>
            <a:fld id="{5793F1EA-6756-48CC-B584-140A0C2F0B28}" type="slidenum">
              <a:rPr lang="en-US" smtClean="0">
                <a:solidFill>
                  <a:srgbClr val="002C6C"/>
                </a:solidFill>
              </a:rPr>
              <a:pPr>
                <a:defRPr/>
              </a:pPr>
              <a:t>84</a:t>
            </a:fld>
            <a:endParaRPr lang="en-US" dirty="0">
              <a:solidFill>
                <a:srgbClr val="002C6C"/>
              </a:solidFill>
            </a:endParaRPr>
          </a:p>
        </p:txBody>
      </p:sp>
      <p:sp>
        <p:nvSpPr>
          <p:cNvPr id="4" name="Content Placeholder 3"/>
          <p:cNvSpPr>
            <a:spLocks noGrp="1"/>
          </p:cNvSpPr>
          <p:nvPr>
            <p:ph sz="half" idx="1"/>
          </p:nvPr>
        </p:nvSpPr>
        <p:spPr>
          <a:xfrm>
            <a:off x="514800" y="1601999"/>
            <a:ext cx="8172000" cy="5060057"/>
          </a:xfrm>
        </p:spPr>
        <p:txBody>
          <a:bodyPr>
            <a:normAutofit lnSpcReduction="10000"/>
          </a:bodyPr>
          <a:lstStyle/>
          <a:p>
            <a:r>
              <a:rPr lang="en-US" b="1" dirty="0" smtClean="0">
                <a:solidFill>
                  <a:srgbClr val="F26334"/>
                </a:solidFill>
              </a:rPr>
              <a:t>URI structures/syntax </a:t>
            </a:r>
            <a:r>
              <a:rPr lang="en-US" dirty="0" smtClean="0"/>
              <a:t>for representation of GS1 Keys and Attributes on the Web (also relevant to NGPI and OMA…see next slide)</a:t>
            </a:r>
          </a:p>
          <a:p>
            <a:endParaRPr lang="en-US" dirty="0"/>
          </a:p>
          <a:p>
            <a:r>
              <a:rPr lang="en-US" b="1" dirty="0" smtClean="0">
                <a:solidFill>
                  <a:srgbClr val="F26334"/>
                </a:solidFill>
              </a:rPr>
              <a:t>Semantic Web representations </a:t>
            </a:r>
            <a:r>
              <a:rPr lang="en-US" dirty="0" smtClean="0"/>
              <a:t>of Attributes and Attribute values for webpage markup </a:t>
            </a:r>
          </a:p>
          <a:p>
            <a:endParaRPr lang="en-US" dirty="0"/>
          </a:p>
          <a:p>
            <a:r>
              <a:rPr lang="en-US" b="1" dirty="0" smtClean="0">
                <a:solidFill>
                  <a:srgbClr val="F26334"/>
                </a:solidFill>
              </a:rPr>
              <a:t>RDF representation of GPC </a:t>
            </a:r>
            <a:r>
              <a:rPr lang="en-US" dirty="0" smtClean="0"/>
              <a:t>(already created) for use as a resource on the open </a:t>
            </a:r>
            <a:r>
              <a:rPr lang="en-US" dirty="0"/>
              <a:t>Web</a:t>
            </a:r>
            <a:endParaRPr lang="en-US" dirty="0" smtClean="0"/>
          </a:p>
          <a:p>
            <a:endParaRPr lang="en-US" dirty="0"/>
          </a:p>
          <a:p>
            <a:r>
              <a:rPr lang="en-US" b="1" dirty="0" smtClean="0">
                <a:solidFill>
                  <a:srgbClr val="F26334"/>
                </a:solidFill>
              </a:rPr>
              <a:t>Guideline for best practices for Semantic markup </a:t>
            </a:r>
            <a:r>
              <a:rPr lang="en-US" dirty="0" smtClean="0"/>
              <a:t>for Product webpages for manufacturers, retailers, and solution providers</a:t>
            </a:r>
            <a:endParaRPr lang="en-GB" dirty="0"/>
          </a:p>
        </p:txBody>
      </p:sp>
    </p:spTree>
    <p:extLst>
      <p:ext uri="{BB962C8B-B14F-4D97-AF65-F5344CB8AC3E}">
        <p14:creationId xmlns:p14="http://schemas.microsoft.com/office/powerpoint/2010/main" val="30587226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3988" y="365965"/>
            <a:ext cx="7007412" cy="890587"/>
          </a:xfrm>
        </p:spPr>
        <p:txBody>
          <a:bodyPr/>
          <a:lstStyle/>
          <a:p>
            <a:r>
              <a:rPr lang="en-US" dirty="0" smtClean="0">
                <a:solidFill>
                  <a:srgbClr val="F26334"/>
                </a:solidFill>
              </a:rPr>
              <a:t>Interactions between GTIN+ on the Web, NGPI, OMA</a:t>
            </a:r>
            <a:endParaRPr lang="en-US" dirty="0">
              <a:solidFill>
                <a:srgbClr val="F26334"/>
              </a:solidFill>
            </a:endParaRPr>
          </a:p>
        </p:txBody>
      </p:sp>
      <p:graphicFrame>
        <p:nvGraphicFramePr>
          <p:cNvPr id="4" name="Table 3"/>
          <p:cNvGraphicFramePr>
            <a:graphicFrameLocks noGrp="1"/>
          </p:cNvGraphicFramePr>
          <p:nvPr>
            <p:extLst/>
          </p:nvPr>
        </p:nvGraphicFramePr>
        <p:xfrm>
          <a:off x="564777" y="2020941"/>
          <a:ext cx="7974105" cy="3971068"/>
        </p:xfrm>
        <a:graphic>
          <a:graphicData uri="http://schemas.openxmlformats.org/drawingml/2006/table">
            <a:tbl>
              <a:tblPr firstRow="1" bandRow="1">
                <a:tableStyleId>{EB9631B5-78F2-41C9-869B-9F39066F8104}</a:tableStyleId>
              </a:tblPr>
              <a:tblGrid>
                <a:gridCol w="3690526"/>
                <a:gridCol w="1296863"/>
                <a:gridCol w="1414761"/>
                <a:gridCol w="1571955"/>
              </a:tblGrid>
              <a:tr h="748802">
                <a:tc>
                  <a:txBody>
                    <a:bodyPr/>
                    <a:lstStyle/>
                    <a:p>
                      <a:pPr algn="ctr"/>
                      <a:r>
                        <a:rPr lang="en-US" dirty="0" smtClean="0"/>
                        <a:t>Group</a:t>
                      </a:r>
                      <a:endParaRPr lang="en-US" dirty="0"/>
                    </a:p>
                  </a:txBody>
                  <a:tcPr/>
                </a:tc>
                <a:tc>
                  <a:txBody>
                    <a:bodyPr/>
                    <a:lstStyle/>
                    <a:p>
                      <a:pPr algn="ctr"/>
                      <a:r>
                        <a:rPr lang="en-US" dirty="0" smtClean="0"/>
                        <a:t>Business</a:t>
                      </a:r>
                      <a:r>
                        <a:rPr lang="en-US" baseline="0" dirty="0" smtClean="0"/>
                        <a:t> Needs</a:t>
                      </a:r>
                      <a:endParaRPr lang="en-US" dirty="0"/>
                    </a:p>
                  </a:txBody>
                  <a:tcPr/>
                </a:tc>
                <a:tc>
                  <a:txBody>
                    <a:bodyPr/>
                    <a:lstStyle/>
                    <a:p>
                      <a:pPr algn="ctr"/>
                      <a:r>
                        <a:rPr lang="en-US" dirty="0" smtClean="0"/>
                        <a:t>Technical Standards</a:t>
                      </a:r>
                      <a:endParaRPr lang="en-US" dirty="0"/>
                    </a:p>
                  </a:txBody>
                  <a:tcPr/>
                </a:tc>
                <a:tc>
                  <a:txBody>
                    <a:bodyPr/>
                    <a:lstStyle/>
                    <a:p>
                      <a:pPr algn="ctr"/>
                      <a:r>
                        <a:rPr lang="en-US" dirty="0" smtClean="0"/>
                        <a:t>Application Standards</a:t>
                      </a:r>
                      <a:endParaRPr lang="en-US" dirty="0"/>
                    </a:p>
                  </a:txBody>
                  <a:tcPr/>
                </a:tc>
              </a:tr>
              <a:tr h="489824">
                <a:tc>
                  <a:txBody>
                    <a:bodyPr/>
                    <a:lstStyle/>
                    <a:p>
                      <a:r>
                        <a:rPr lang="en-US" baseline="0" dirty="0" smtClean="0"/>
                        <a:t>GS1 Retail: TCGF/GS1 NGPI</a:t>
                      </a:r>
                      <a:endParaRPr lang="en-US" dirty="0"/>
                    </a:p>
                  </a:txBody>
                  <a:tcPr/>
                </a:tc>
                <a:tc>
                  <a:txBody>
                    <a:bodyPr/>
                    <a:lstStyle/>
                    <a:p>
                      <a:pPr algn="ctr"/>
                      <a:r>
                        <a:rPr lang="en-US" sz="2400" b="1" dirty="0" smtClean="0">
                          <a:solidFill>
                            <a:schemeClr val="bg1"/>
                          </a:solidFill>
                        </a:rPr>
                        <a:t>What</a:t>
                      </a:r>
                      <a:endParaRPr lang="en-US" sz="2400" b="1" dirty="0">
                        <a:solidFill>
                          <a:schemeClr val="bg1"/>
                        </a:solidFill>
                      </a:endParaRPr>
                    </a:p>
                  </a:txBody>
                  <a:tcPr>
                    <a:solidFill>
                      <a:srgbClr val="92D050"/>
                    </a:solidFill>
                  </a:tcPr>
                </a:tc>
                <a:tc>
                  <a:txBody>
                    <a:bodyPr/>
                    <a:lstStyle/>
                    <a:p>
                      <a:endParaRPr lang="en-US" dirty="0"/>
                    </a:p>
                  </a:txBody>
                  <a:tcPr>
                    <a:noFill/>
                  </a:tcPr>
                </a:tc>
                <a:tc>
                  <a:txBody>
                    <a:bodyPr/>
                    <a:lstStyle/>
                    <a:p>
                      <a:endParaRPr lang="en-US" dirty="0"/>
                    </a:p>
                  </a:txBody>
                  <a:tcPr>
                    <a:noFill/>
                  </a:tcPr>
                </a:tc>
              </a:tr>
              <a:tr h="497541">
                <a:tc>
                  <a:txBody>
                    <a:bodyPr/>
                    <a:lstStyle/>
                    <a:p>
                      <a:r>
                        <a:rPr lang="en-US" dirty="0" smtClean="0"/>
                        <a:t>GS1 Healthcare</a:t>
                      </a:r>
                      <a:endParaRPr lang="en-US" dirty="0"/>
                    </a:p>
                  </a:txBody>
                  <a:tcPr/>
                </a:tc>
                <a:tc>
                  <a:txBody>
                    <a:bodyPr/>
                    <a:lstStyle/>
                    <a:p>
                      <a:pPr algn="ctr"/>
                      <a:r>
                        <a:rPr lang="en-US" sz="2400" b="1" dirty="0" smtClean="0">
                          <a:solidFill>
                            <a:schemeClr val="bg1"/>
                          </a:solidFill>
                        </a:rPr>
                        <a:t>What</a:t>
                      </a:r>
                      <a:endParaRPr lang="en-US" sz="2400" b="1" dirty="0">
                        <a:solidFill>
                          <a:schemeClr val="bg1"/>
                        </a:solidFill>
                      </a:endParaRPr>
                    </a:p>
                  </a:txBody>
                  <a:tcPr>
                    <a:solidFill>
                      <a:srgbClr val="92D050"/>
                    </a:solidFill>
                  </a:tcPr>
                </a:tc>
                <a:tc>
                  <a:txBody>
                    <a:bodyPr/>
                    <a:lstStyle/>
                    <a:p>
                      <a:endParaRPr lang="en-US" dirty="0"/>
                    </a:p>
                  </a:txBody>
                  <a:tcPr>
                    <a:noFill/>
                  </a:tcPr>
                </a:tc>
                <a:tc>
                  <a:txBody>
                    <a:bodyPr/>
                    <a:lstStyle/>
                    <a:p>
                      <a:endParaRPr lang="en-US" dirty="0"/>
                    </a:p>
                  </a:txBody>
                  <a:tcPr>
                    <a:noFill/>
                  </a:tcPr>
                </a:tc>
              </a:tr>
              <a:tr h="551330">
                <a:tc>
                  <a:txBody>
                    <a:bodyPr/>
                    <a:lstStyle/>
                    <a:p>
                      <a:r>
                        <a:rPr lang="en-US" dirty="0" smtClean="0"/>
                        <a:t>GS1 Digital</a:t>
                      </a:r>
                      <a:endParaRPr lang="en-US" dirty="0"/>
                    </a:p>
                  </a:txBody>
                  <a:tcPr/>
                </a:tc>
                <a:tc>
                  <a:txBody>
                    <a:bodyPr/>
                    <a:lstStyle/>
                    <a:p>
                      <a:pPr algn="ctr"/>
                      <a:r>
                        <a:rPr lang="en-US" sz="2400" b="1" dirty="0" smtClean="0">
                          <a:solidFill>
                            <a:schemeClr val="bg1"/>
                          </a:solidFill>
                        </a:rPr>
                        <a:t>What</a:t>
                      </a:r>
                      <a:endParaRPr lang="en-US" sz="2400" b="1" dirty="0">
                        <a:solidFill>
                          <a:schemeClr val="bg1"/>
                        </a:solidFill>
                      </a:endParaRPr>
                    </a:p>
                  </a:txBody>
                  <a:tcPr>
                    <a:solidFill>
                      <a:srgbClr val="92D050"/>
                    </a:solidFill>
                  </a:tcPr>
                </a:tc>
                <a:tc>
                  <a:txBody>
                    <a:bodyPr/>
                    <a:lstStyle/>
                    <a:p>
                      <a:endParaRPr lang="en-US" dirty="0"/>
                    </a:p>
                  </a:txBody>
                  <a:tcPr>
                    <a:noFill/>
                  </a:tcPr>
                </a:tc>
                <a:tc>
                  <a:txBody>
                    <a:bodyPr/>
                    <a:lstStyle/>
                    <a:p>
                      <a:endParaRPr lang="en-US" dirty="0"/>
                    </a:p>
                  </a:txBody>
                  <a:tcPr>
                    <a:noFill/>
                  </a:tcPr>
                </a:tc>
              </a:tr>
              <a:tr h="49754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GSMP WG: </a:t>
                      </a:r>
                      <a:r>
                        <a:rPr lang="en-US" dirty="0" smtClean="0"/>
                        <a:t>GTIN + on the Web</a:t>
                      </a:r>
                      <a:endParaRPr lang="en-US" dirty="0"/>
                    </a:p>
                  </a:txBody>
                  <a:tcPr/>
                </a:tc>
                <a:tc>
                  <a:txBody>
                    <a:bodyPr/>
                    <a:lstStyle/>
                    <a:p>
                      <a:endParaRPr lang="en-US" dirty="0"/>
                    </a:p>
                  </a:txBody>
                  <a:tcPr>
                    <a:solidFill>
                      <a:schemeClr val="bg1"/>
                    </a:solidFill>
                  </a:tcPr>
                </a:tc>
                <a:tc>
                  <a:txBody>
                    <a:bodyPr/>
                    <a:lstStyle/>
                    <a:p>
                      <a:pPr algn="ctr"/>
                      <a:r>
                        <a:rPr lang="en-US" sz="2400" b="1" kern="1200" dirty="0" smtClean="0">
                          <a:solidFill>
                            <a:schemeClr val="bg1"/>
                          </a:solidFill>
                          <a:latin typeface="+mn-lt"/>
                          <a:ea typeface="+mn-ea"/>
                          <a:cs typeface="+mn-cs"/>
                        </a:rPr>
                        <a:t>How</a:t>
                      </a:r>
                      <a:endParaRPr lang="en-US" sz="2400" b="1" kern="1200" dirty="0">
                        <a:solidFill>
                          <a:schemeClr val="bg1"/>
                        </a:solidFill>
                        <a:latin typeface="+mn-lt"/>
                        <a:ea typeface="+mn-ea"/>
                        <a:cs typeface="+mn-cs"/>
                      </a:endParaRPr>
                    </a:p>
                  </a:txBody>
                  <a:tcPr>
                    <a:solidFill>
                      <a:srgbClr val="92D050"/>
                    </a:solidFill>
                  </a:tcPr>
                </a:tc>
                <a:tc>
                  <a:txBody>
                    <a:bodyPr/>
                    <a:lstStyle/>
                    <a:p>
                      <a:endParaRPr lang="en-US" dirty="0"/>
                    </a:p>
                  </a:txBody>
                  <a:tcPr>
                    <a:noFill/>
                  </a:tcPr>
                </a:tc>
              </a:tr>
              <a:tr h="5459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Open Mobile Alliance</a:t>
                      </a:r>
                    </a:p>
                    <a:p>
                      <a:endParaRPr lang="en-US" dirty="0"/>
                    </a:p>
                  </a:txBody>
                  <a:tcPr/>
                </a:tc>
                <a:tc>
                  <a:txBody>
                    <a:bodyPr/>
                    <a:lstStyle/>
                    <a:p>
                      <a:endParaRPr lang="en-US" dirty="0"/>
                    </a:p>
                  </a:txBody>
                  <a:tcPr>
                    <a:solidFill>
                      <a:schemeClr val="bg1"/>
                    </a:solidFill>
                  </a:tcPr>
                </a:tc>
                <a:tc>
                  <a:txBody>
                    <a:bodyPr/>
                    <a:lstStyle/>
                    <a:p>
                      <a:pPr algn="ctr"/>
                      <a:r>
                        <a:rPr lang="en-US" sz="2400" b="1" kern="1200" dirty="0" smtClean="0">
                          <a:solidFill>
                            <a:schemeClr val="bg1"/>
                          </a:solidFill>
                          <a:latin typeface="+mn-lt"/>
                          <a:ea typeface="+mn-ea"/>
                          <a:cs typeface="+mn-cs"/>
                        </a:rPr>
                        <a:t>How</a:t>
                      </a:r>
                      <a:endParaRPr lang="en-US" sz="2400" b="1" kern="1200" dirty="0">
                        <a:solidFill>
                          <a:schemeClr val="bg1"/>
                        </a:solidFill>
                        <a:latin typeface="+mn-lt"/>
                        <a:ea typeface="+mn-ea"/>
                        <a:cs typeface="+mn-cs"/>
                      </a:endParaRPr>
                    </a:p>
                  </a:txBody>
                  <a:tcPr>
                    <a:solidFill>
                      <a:srgbClr val="92D050"/>
                    </a:solidFill>
                  </a:tcPr>
                </a:tc>
                <a:tc>
                  <a:txBody>
                    <a:bodyPr/>
                    <a:lstStyle/>
                    <a:p>
                      <a:endParaRPr lang="en-US" dirty="0"/>
                    </a:p>
                  </a:txBody>
                  <a:tcPr>
                    <a:noFill/>
                  </a:tcPr>
                </a:tc>
              </a:tr>
              <a:tr h="5459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GSMP WG: NGPI</a:t>
                      </a:r>
                      <a:endParaRPr lang="en-US" dirty="0"/>
                    </a:p>
                  </a:txBody>
                  <a:tcPr/>
                </a:tc>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pPr algn="ctr"/>
                      <a:r>
                        <a:rPr lang="en-US" sz="2400" b="1" kern="1200" dirty="0" smtClean="0">
                          <a:solidFill>
                            <a:schemeClr val="bg1"/>
                          </a:solidFill>
                          <a:latin typeface="+mn-lt"/>
                          <a:ea typeface="+mn-ea"/>
                          <a:cs typeface="+mn-cs"/>
                        </a:rPr>
                        <a:t>Where</a:t>
                      </a:r>
                      <a:endParaRPr lang="en-US" sz="2400" b="1" kern="1200" dirty="0">
                        <a:solidFill>
                          <a:schemeClr val="bg1"/>
                        </a:solidFill>
                        <a:latin typeface="+mn-lt"/>
                        <a:ea typeface="+mn-ea"/>
                        <a:cs typeface="+mn-cs"/>
                      </a:endParaRPr>
                    </a:p>
                  </a:txBody>
                  <a:tcPr>
                    <a:solidFill>
                      <a:srgbClr val="92D050"/>
                    </a:solidFill>
                  </a:tcPr>
                </a:tc>
              </a:tr>
            </a:tbl>
          </a:graphicData>
        </a:graphic>
      </p:graphicFrame>
      <p:sp>
        <p:nvSpPr>
          <p:cNvPr id="3" name="TextBox 2"/>
          <p:cNvSpPr txBox="1"/>
          <p:nvPr/>
        </p:nvSpPr>
        <p:spPr>
          <a:xfrm>
            <a:off x="1031965" y="6296297"/>
            <a:ext cx="7054175" cy="369332"/>
          </a:xfrm>
          <a:prstGeom prst="rect">
            <a:avLst/>
          </a:prstGeom>
          <a:noFill/>
        </p:spPr>
        <p:txBody>
          <a:bodyPr wrap="none" rtlCol="0">
            <a:spAutoFit/>
          </a:bodyPr>
          <a:lstStyle/>
          <a:p>
            <a:r>
              <a:rPr lang="en-US" dirty="0" smtClean="0">
                <a:solidFill>
                  <a:srgbClr val="F26334"/>
                </a:solidFill>
              </a:rPr>
              <a:t>Communication across work efforts designed to avoid all duplication</a:t>
            </a:r>
            <a:endParaRPr lang="en-GB" dirty="0">
              <a:solidFill>
                <a:srgbClr val="F26334"/>
              </a:solidFill>
            </a:endParaRPr>
          </a:p>
        </p:txBody>
      </p:sp>
    </p:spTree>
    <p:extLst>
      <p:ext uri="{BB962C8B-B14F-4D97-AF65-F5344CB8AC3E}">
        <p14:creationId xmlns:p14="http://schemas.microsoft.com/office/powerpoint/2010/main" val="9934885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p:cNvGraphicFramePr>
          <p:nvPr>
            <p:custDataLst>
              <p:tags r:id="rId2"/>
            </p:custDataLst>
            <p:extLst/>
          </p:nvPr>
        </p:nvGraphicFramePr>
        <p:xfrm>
          <a:off x="1144421" y="858467"/>
          <a:ext cx="1215" cy="1215"/>
        </p:xfrm>
        <a:graphic>
          <a:graphicData uri="http://schemas.openxmlformats.org/presentationml/2006/ole">
            <mc:AlternateContent xmlns:mc="http://schemas.openxmlformats.org/markup-compatibility/2006">
              <mc:Choice xmlns:v="urn:schemas-microsoft-com:vml" Requires="v">
                <p:oleObj spid="_x0000_s34846" name="think-cell Slide" r:id="rId7" imgW="270" imgH="270" progId="TCLayout.ActiveDocument.1">
                  <p:embed/>
                </p:oleObj>
              </mc:Choice>
              <mc:Fallback>
                <p:oleObj name="think-cell Slide" r:id="rId7" imgW="270" imgH="270" progId="TCLayout.ActiveDocument.1">
                  <p:embed/>
                  <p:pic>
                    <p:nvPicPr>
                      <p:cNvPr id="0" name=""/>
                      <p:cNvPicPr/>
                      <p:nvPr/>
                    </p:nvPicPr>
                    <p:blipFill>
                      <a:blip r:embed="rId8"/>
                      <a:stretch>
                        <a:fillRect/>
                      </a:stretch>
                    </p:blipFill>
                    <p:spPr>
                      <a:xfrm>
                        <a:off x="1144421" y="858467"/>
                        <a:ext cx="1215" cy="1215"/>
                      </a:xfrm>
                      <a:prstGeom prst="rect">
                        <a:avLst/>
                      </a:prstGeom>
                    </p:spPr>
                  </p:pic>
                </p:oleObj>
              </mc:Fallback>
            </mc:AlternateContent>
          </a:graphicData>
        </a:graphic>
      </p:graphicFrame>
      <p:sp>
        <p:nvSpPr>
          <p:cNvPr id="2" name="Title 1"/>
          <p:cNvSpPr>
            <a:spLocks noGrp="1"/>
          </p:cNvSpPr>
          <p:nvPr>
            <p:ph type="title"/>
          </p:nvPr>
        </p:nvSpPr>
        <p:spPr>
          <a:xfrm>
            <a:off x="1586942" y="370083"/>
            <a:ext cx="7248713" cy="830997"/>
          </a:xfrm>
          <a:noFill/>
          <a:ln w="9525">
            <a:noFill/>
            <a:miter lim="800000"/>
            <a:headEnd/>
            <a:tailEnd/>
          </a:ln>
        </p:spPr>
        <p:txBody>
          <a:bodyPr vert="horz" wrap="square" lIns="0" tIns="0" rIns="0" bIns="0" numCol="1" anchor="t" anchorCtr="0" compatLnSpc="1">
            <a:prstTxWarp prst="textNoShape">
              <a:avLst/>
            </a:prstTxWarp>
            <a:spAutoFit/>
          </a:bodyPr>
          <a:lstStyle/>
          <a:p>
            <a:r>
              <a:rPr lang="en-US" sz="2700" dirty="0" smtClean="0">
                <a:solidFill>
                  <a:schemeClr val="accent2"/>
                </a:solidFill>
              </a:rPr>
              <a:t>Global standards for Web page layout =</a:t>
            </a:r>
            <a:r>
              <a:rPr lang="en-US" sz="2700" dirty="0" smtClean="0">
                <a:solidFill>
                  <a:schemeClr val="tx1"/>
                </a:solidFill>
              </a:rPr>
              <a:t> </a:t>
            </a:r>
            <a:r>
              <a:rPr lang="en-US" sz="2700" dirty="0" smtClean="0">
                <a:solidFill>
                  <a:srgbClr val="00B050"/>
                </a:solidFill>
              </a:rPr>
              <a:t>YES</a:t>
            </a:r>
            <a:r>
              <a:rPr lang="en-US" sz="2700" dirty="0" smtClean="0">
                <a:solidFill>
                  <a:schemeClr val="tx1"/>
                </a:solidFill>
              </a:rPr>
              <a:t/>
            </a:r>
            <a:br>
              <a:rPr lang="en-US" sz="2700" dirty="0" smtClean="0">
                <a:solidFill>
                  <a:schemeClr val="tx1"/>
                </a:solidFill>
              </a:rPr>
            </a:br>
            <a:r>
              <a:rPr lang="en-US" sz="2700" dirty="0" smtClean="0">
                <a:solidFill>
                  <a:schemeClr val="accent2"/>
                </a:solidFill>
              </a:rPr>
              <a:t>For product data on Web page = </a:t>
            </a:r>
            <a:r>
              <a:rPr lang="en-US" sz="2700" dirty="0" smtClean="0">
                <a:solidFill>
                  <a:srgbClr val="FF0000"/>
                </a:solidFill>
              </a:rPr>
              <a:t>NO</a:t>
            </a:r>
            <a:endParaRPr lang="en-US" sz="2700" dirty="0">
              <a:solidFill>
                <a:srgbClr val="FF0000"/>
              </a:solidFill>
            </a:endParaRPr>
          </a:p>
        </p:txBody>
      </p:sp>
      <p:sp>
        <p:nvSpPr>
          <p:cNvPr id="18" name="Slide Number Placeholder 2"/>
          <p:cNvSpPr>
            <a:spLocks noGrp="1"/>
          </p:cNvSpPr>
          <p:nvPr>
            <p:ph type="sldNum" sz="quarter" idx="10"/>
          </p:nvPr>
        </p:nvSpPr>
        <p:spPr/>
        <p:txBody>
          <a:bodyPr/>
          <a:lstStyle/>
          <a:p>
            <a:fld id="{42C328C1-A84F-4A39-A664-DBA00541A8C6}" type="slidenum">
              <a:rPr lang="en-US" smtClean="0">
                <a:solidFill>
                  <a:srgbClr val="002C6C"/>
                </a:solidFill>
              </a:rPr>
              <a:pPr/>
              <a:t>86</a:t>
            </a:fld>
            <a:endParaRPr lang="en-US" dirty="0">
              <a:solidFill>
                <a:srgbClr val="002C6C"/>
              </a:solidFill>
            </a:endParaRPr>
          </a:p>
        </p:txBody>
      </p:sp>
      <p:pic>
        <p:nvPicPr>
          <p:cNvPr id="1026" name="Picture 2"/>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08622" y="1637413"/>
            <a:ext cx="4774341" cy="2286000"/>
          </a:xfrm>
          <a:prstGeom prst="rect">
            <a:avLst/>
          </a:prstGeom>
          <a:noFill/>
          <a:ln w="19050">
            <a:solidFill>
              <a:schemeClr val="accent6"/>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24" name="TextBox 23"/>
          <p:cNvSpPr txBox="1">
            <a:spLocks/>
          </p:cNvSpPr>
          <p:nvPr/>
        </p:nvSpPr>
        <p:spPr>
          <a:xfrm>
            <a:off x="7240772" y="1307805"/>
            <a:ext cx="1807535" cy="5231218"/>
          </a:xfrm>
          <a:prstGeom prst="rect">
            <a:avLst/>
          </a:prstGeom>
          <a:solidFill>
            <a:schemeClr val="bg1"/>
          </a:solidFill>
          <a:ln w="19050">
            <a:solidFill>
              <a:schemeClr val="accent4"/>
            </a:solidFill>
          </a:ln>
        </p:spPr>
        <p:txBody>
          <a:bodyPr wrap="square" lIns="55097" tIns="55097" rIns="55097" bIns="55097" rtlCol="0" anchor="ctr" anchorCtr="0">
            <a:noAutofit/>
          </a:bodyPr>
          <a:lstStyle/>
          <a:p>
            <a:pPr fontAlgn="base">
              <a:spcBef>
                <a:spcPct val="20000"/>
              </a:spcBef>
              <a:spcAft>
                <a:spcPct val="0"/>
              </a:spcAft>
            </a:pPr>
            <a:r>
              <a:rPr lang="en-US" dirty="0">
                <a:solidFill>
                  <a:srgbClr val="002C6C">
                    <a:lumMod val="50000"/>
                  </a:srgbClr>
                </a:solidFill>
              </a:rPr>
              <a:t>Search engines see global web standards for </a:t>
            </a:r>
            <a:r>
              <a:rPr lang="en-US" dirty="0">
                <a:solidFill>
                  <a:srgbClr val="FF0000"/>
                </a:solidFill>
              </a:rPr>
              <a:t>links, fonts, images, page layout</a:t>
            </a:r>
            <a:r>
              <a:rPr lang="en-US" dirty="0">
                <a:solidFill>
                  <a:srgbClr val="002C6C"/>
                </a:solidFill>
              </a:rPr>
              <a:t> </a:t>
            </a:r>
            <a:r>
              <a:rPr lang="en-US" dirty="0" smtClean="0">
                <a:solidFill>
                  <a:srgbClr val="002C6C"/>
                </a:solidFill>
              </a:rPr>
              <a:t>…</a:t>
            </a:r>
          </a:p>
          <a:p>
            <a:pPr fontAlgn="base">
              <a:spcBef>
                <a:spcPct val="20000"/>
              </a:spcBef>
              <a:spcAft>
                <a:spcPct val="0"/>
              </a:spcAft>
            </a:pPr>
            <a:endParaRPr lang="en-US" dirty="0">
              <a:solidFill>
                <a:srgbClr val="002C6C"/>
              </a:solidFill>
            </a:endParaRPr>
          </a:p>
          <a:p>
            <a:pPr fontAlgn="base">
              <a:spcBef>
                <a:spcPct val="20000"/>
              </a:spcBef>
              <a:spcAft>
                <a:spcPct val="0"/>
              </a:spcAft>
            </a:pPr>
            <a:r>
              <a:rPr lang="en-US" dirty="0">
                <a:solidFill>
                  <a:srgbClr val="002C6C">
                    <a:lumMod val="50000"/>
                  </a:srgbClr>
                </a:solidFill>
              </a:rPr>
              <a:t>There are no global standards for </a:t>
            </a:r>
            <a:r>
              <a:rPr lang="en-US" dirty="0" smtClean="0">
                <a:solidFill>
                  <a:srgbClr val="002C6C">
                    <a:lumMod val="50000"/>
                  </a:srgbClr>
                </a:solidFill>
              </a:rPr>
              <a:t>embedding </a:t>
            </a:r>
            <a:r>
              <a:rPr lang="en-US" dirty="0" smtClean="0">
                <a:solidFill>
                  <a:srgbClr val="FF0000"/>
                </a:solidFill>
              </a:rPr>
              <a:t>product IDs and attributed are in the code of a </a:t>
            </a:r>
            <a:r>
              <a:rPr lang="en-US" dirty="0">
                <a:solidFill>
                  <a:srgbClr val="FF0000"/>
                </a:solidFill>
              </a:rPr>
              <a:t>web </a:t>
            </a:r>
            <a:r>
              <a:rPr lang="en-US" dirty="0" smtClean="0">
                <a:solidFill>
                  <a:srgbClr val="FF0000"/>
                </a:solidFill>
              </a:rPr>
              <a:t>page</a:t>
            </a:r>
            <a:r>
              <a:rPr lang="en-US" dirty="0" smtClean="0">
                <a:solidFill>
                  <a:srgbClr val="002C6C"/>
                </a:solidFill>
              </a:rPr>
              <a:t>.</a:t>
            </a:r>
          </a:p>
          <a:p>
            <a:pPr fontAlgn="base">
              <a:spcBef>
                <a:spcPct val="20000"/>
              </a:spcBef>
              <a:spcAft>
                <a:spcPct val="0"/>
              </a:spcAft>
            </a:pPr>
            <a:r>
              <a:rPr lang="en-US" dirty="0" smtClean="0">
                <a:solidFill>
                  <a:srgbClr val="002C6C"/>
                </a:solidFill>
              </a:rPr>
              <a:t>  </a:t>
            </a:r>
            <a:endParaRPr lang="en-US" dirty="0">
              <a:solidFill>
                <a:srgbClr val="002C6C">
                  <a:lumMod val="50000"/>
                </a:srgbClr>
              </a:solidFill>
            </a:endParaRPr>
          </a:p>
          <a:p>
            <a:pPr fontAlgn="base">
              <a:spcBef>
                <a:spcPct val="20000"/>
              </a:spcBef>
              <a:spcAft>
                <a:spcPct val="0"/>
              </a:spcAft>
            </a:pPr>
            <a:r>
              <a:rPr lang="en-US" dirty="0" smtClean="0">
                <a:solidFill>
                  <a:srgbClr val="002C6C">
                    <a:lumMod val="50000"/>
                  </a:srgbClr>
                </a:solidFill>
              </a:rPr>
              <a:t>Search </a:t>
            </a:r>
            <a:r>
              <a:rPr lang="en-US" dirty="0">
                <a:solidFill>
                  <a:srgbClr val="002C6C">
                    <a:lumMod val="50000"/>
                  </a:srgbClr>
                </a:solidFill>
              </a:rPr>
              <a:t>engines </a:t>
            </a:r>
            <a:r>
              <a:rPr lang="en-US" dirty="0" smtClean="0">
                <a:solidFill>
                  <a:srgbClr val="002C6C">
                    <a:lumMod val="50000"/>
                  </a:srgbClr>
                </a:solidFill>
              </a:rPr>
              <a:t>can only infer </a:t>
            </a:r>
            <a:r>
              <a:rPr lang="en-US" dirty="0">
                <a:solidFill>
                  <a:srgbClr val="002C6C">
                    <a:lumMod val="50000"/>
                  </a:srgbClr>
                </a:solidFill>
              </a:rPr>
              <a:t>meaning.</a:t>
            </a:r>
          </a:p>
        </p:txBody>
      </p:sp>
      <p:sp>
        <p:nvSpPr>
          <p:cNvPr id="10" name="TextBox 9"/>
          <p:cNvSpPr txBox="1"/>
          <p:nvPr>
            <p:custDataLst>
              <p:tags r:id="rId3"/>
            </p:custDataLst>
          </p:nvPr>
        </p:nvSpPr>
        <p:spPr>
          <a:xfrm>
            <a:off x="350875" y="4007315"/>
            <a:ext cx="1107572" cy="1228028"/>
          </a:xfrm>
          <a:prstGeom prst="rect">
            <a:avLst/>
          </a:prstGeom>
          <a:noFill/>
        </p:spPr>
        <p:txBody>
          <a:bodyPr wrap="square" lIns="0" tIns="0" rIns="0" bIns="0" rtlCol="0">
            <a:spAutoFit/>
          </a:bodyPr>
          <a:lstStyle/>
          <a:p>
            <a:pPr fontAlgn="base">
              <a:spcBef>
                <a:spcPct val="20000"/>
              </a:spcBef>
              <a:spcAft>
                <a:spcPct val="0"/>
              </a:spcAft>
            </a:pPr>
            <a:r>
              <a:rPr lang="en-US" sz="1900" b="1" dirty="0">
                <a:solidFill>
                  <a:srgbClr val="002C6C"/>
                </a:solidFill>
              </a:rPr>
              <a:t>The web </a:t>
            </a:r>
            <a:br>
              <a:rPr lang="en-US" sz="1900" b="1" dirty="0">
                <a:solidFill>
                  <a:srgbClr val="002C6C"/>
                </a:solidFill>
              </a:rPr>
            </a:br>
            <a:r>
              <a:rPr lang="en-US" sz="1900" b="1" dirty="0">
                <a:solidFill>
                  <a:srgbClr val="002C6C"/>
                </a:solidFill>
              </a:rPr>
              <a:t>page </a:t>
            </a:r>
          </a:p>
          <a:p>
            <a:pPr fontAlgn="base">
              <a:spcBef>
                <a:spcPct val="20000"/>
              </a:spcBef>
              <a:spcAft>
                <a:spcPct val="0"/>
              </a:spcAft>
            </a:pPr>
            <a:r>
              <a:rPr lang="en-US" sz="1900" b="1" dirty="0">
                <a:solidFill>
                  <a:srgbClr val="002C6C"/>
                </a:solidFill>
              </a:rPr>
              <a:t>that you </a:t>
            </a:r>
            <a:br>
              <a:rPr lang="en-US" sz="1900" b="1" dirty="0">
                <a:solidFill>
                  <a:srgbClr val="002C6C"/>
                </a:solidFill>
              </a:rPr>
            </a:br>
            <a:r>
              <a:rPr lang="en-US" sz="1900" b="1" dirty="0">
                <a:solidFill>
                  <a:srgbClr val="002C6C"/>
                </a:solidFill>
              </a:rPr>
              <a:t>see…</a:t>
            </a:r>
          </a:p>
        </p:txBody>
      </p:sp>
      <p:sp>
        <p:nvSpPr>
          <p:cNvPr id="12" name="TextBox 11"/>
          <p:cNvSpPr txBox="1"/>
          <p:nvPr>
            <p:custDataLst>
              <p:tags r:id="rId4"/>
            </p:custDataLst>
          </p:nvPr>
        </p:nvSpPr>
        <p:spPr>
          <a:xfrm>
            <a:off x="1903813" y="5000357"/>
            <a:ext cx="1408969" cy="1461939"/>
          </a:xfrm>
          <a:prstGeom prst="rect">
            <a:avLst/>
          </a:prstGeom>
          <a:noFill/>
        </p:spPr>
        <p:txBody>
          <a:bodyPr wrap="square" lIns="0" tIns="0" rIns="0" bIns="0" rtlCol="0">
            <a:spAutoFit/>
          </a:bodyPr>
          <a:lstStyle>
            <a:defPPr>
              <a:defRPr lang="en-US"/>
            </a:defPPr>
          </a:lstStyle>
          <a:p>
            <a:pPr fontAlgn="base">
              <a:spcBef>
                <a:spcPct val="20000"/>
              </a:spcBef>
              <a:spcAft>
                <a:spcPct val="0"/>
              </a:spcAft>
            </a:pPr>
            <a:r>
              <a:rPr lang="en-US" sz="1900" b="1" dirty="0" smtClean="0">
                <a:solidFill>
                  <a:srgbClr val="002C6C"/>
                </a:solidFill>
              </a:rPr>
              <a:t>What computers see in the underlying Web code</a:t>
            </a:r>
            <a:endParaRPr lang="en-US" sz="1900" b="1" dirty="0">
              <a:solidFill>
                <a:srgbClr val="002C6C"/>
              </a:solidFill>
            </a:endParaRPr>
          </a:p>
        </p:txBody>
      </p:sp>
      <p:sp>
        <p:nvSpPr>
          <p:cNvPr id="11" name="TextBox 10"/>
          <p:cNvSpPr txBox="1"/>
          <p:nvPr/>
        </p:nvSpPr>
        <p:spPr>
          <a:xfrm>
            <a:off x="3516256" y="4226302"/>
            <a:ext cx="3446510" cy="2225221"/>
          </a:xfrm>
          <a:prstGeom prst="rect">
            <a:avLst/>
          </a:prstGeom>
          <a:noFill/>
          <a:ln w="25400">
            <a:solidFill>
              <a:srgbClr val="F26336"/>
            </a:solidFill>
          </a:ln>
          <a:effectLst>
            <a:outerShdw blurRad="50800" dist="38100" dir="2700000" algn="tl" rotWithShape="0">
              <a:prstClr val="black">
                <a:alpha val="40000"/>
              </a:prstClr>
            </a:outerShdw>
          </a:effectLst>
        </p:spPr>
        <p:txBody>
          <a:bodyPr wrap="square" lIns="91436" tIns="45718" rIns="91436" bIns="45718" rtlCol="0">
            <a:spAutoFit/>
          </a:bodyPr>
          <a:lstStyle/>
          <a:p>
            <a:pPr fontAlgn="base">
              <a:spcBef>
                <a:spcPct val="20000"/>
              </a:spcBef>
              <a:spcAft>
                <a:spcPct val="0"/>
              </a:spcAft>
            </a:pPr>
            <a:r>
              <a:rPr lang="en-US" sz="1050" dirty="0">
                <a:solidFill>
                  <a:srgbClr val="002C6C"/>
                </a:solidFill>
              </a:rPr>
              <a:t>&lt;div </a:t>
            </a:r>
            <a:r>
              <a:rPr lang="en-US" sz="1050" dirty="0" err="1">
                <a:solidFill>
                  <a:srgbClr val="002C6C"/>
                </a:solidFill>
              </a:rPr>
              <a:t>typeof</a:t>
            </a:r>
            <a:r>
              <a:rPr lang="en-US" sz="1050" dirty="0">
                <a:solidFill>
                  <a:srgbClr val="002C6C"/>
                </a:solidFill>
              </a:rPr>
              <a:t>="</a:t>
            </a:r>
            <a:r>
              <a:rPr lang="en-US" sz="1050" dirty="0" err="1">
                <a:solidFill>
                  <a:srgbClr val="002C6C"/>
                </a:solidFill>
              </a:rPr>
              <a:t>schema:Product</a:t>
            </a:r>
            <a:r>
              <a:rPr lang="en-US" sz="1050" dirty="0">
                <a:solidFill>
                  <a:srgbClr val="002C6C"/>
                </a:solidFill>
              </a:rPr>
              <a:t>" id="</a:t>
            </a:r>
            <a:r>
              <a:rPr lang="en-US" sz="1050" dirty="0" err="1">
                <a:solidFill>
                  <a:srgbClr val="002C6C"/>
                </a:solidFill>
              </a:rPr>
              <a:t>contentMain</a:t>
            </a:r>
            <a:r>
              <a:rPr lang="en-US" sz="1050" dirty="0">
                <a:solidFill>
                  <a:srgbClr val="002C6C"/>
                </a:solidFill>
              </a:rPr>
              <a:t>" about="gtin:05011476100885"&gt;</a:t>
            </a:r>
          </a:p>
          <a:p>
            <a:pPr fontAlgn="base">
              <a:spcBef>
                <a:spcPct val="20000"/>
              </a:spcBef>
              <a:spcAft>
                <a:spcPct val="0"/>
              </a:spcAft>
            </a:pPr>
            <a:r>
              <a:rPr lang="en-US" sz="1050" dirty="0">
                <a:solidFill>
                  <a:srgbClr val="002C6C"/>
                </a:solidFill>
              </a:rPr>
              <a:t>…</a:t>
            </a:r>
          </a:p>
          <a:p>
            <a:pPr fontAlgn="base">
              <a:spcBef>
                <a:spcPct val="20000"/>
              </a:spcBef>
              <a:spcAft>
                <a:spcPct val="0"/>
              </a:spcAft>
            </a:pPr>
            <a:r>
              <a:rPr lang="en-US" sz="1050" dirty="0">
                <a:solidFill>
                  <a:srgbClr val="002C6C"/>
                </a:solidFill>
              </a:rPr>
              <a:t>&lt;span property="</a:t>
            </a:r>
            <a:r>
              <a:rPr lang="en-US" sz="1050" dirty="0" err="1">
                <a:solidFill>
                  <a:srgbClr val="002C6C"/>
                </a:solidFill>
              </a:rPr>
              <a:t>schema:brand</a:t>
            </a:r>
            <a:r>
              <a:rPr lang="en-US" sz="1050" dirty="0">
                <a:solidFill>
                  <a:srgbClr val="002C6C"/>
                </a:solidFill>
              </a:rPr>
              <a:t>" </a:t>
            </a:r>
            <a:r>
              <a:rPr lang="en-US" sz="1050" dirty="0" err="1">
                <a:solidFill>
                  <a:srgbClr val="002C6C"/>
                </a:solidFill>
              </a:rPr>
              <a:t>typeof</a:t>
            </a:r>
            <a:r>
              <a:rPr lang="en-US" sz="1050" dirty="0">
                <a:solidFill>
                  <a:srgbClr val="002C6C"/>
                </a:solidFill>
              </a:rPr>
              <a:t>="</a:t>
            </a:r>
            <a:r>
              <a:rPr lang="en-US" sz="1050" dirty="0" err="1">
                <a:solidFill>
                  <a:srgbClr val="002C6C"/>
                </a:solidFill>
              </a:rPr>
              <a:t>schema:Brand</a:t>
            </a:r>
            <a:r>
              <a:rPr lang="en-US" sz="1050" dirty="0">
                <a:solidFill>
                  <a:srgbClr val="002C6C"/>
                </a:solidFill>
              </a:rPr>
              <a:t>"&gt;</a:t>
            </a:r>
          </a:p>
          <a:p>
            <a:pPr fontAlgn="base">
              <a:spcBef>
                <a:spcPct val="20000"/>
              </a:spcBef>
              <a:spcAft>
                <a:spcPct val="0"/>
              </a:spcAft>
            </a:pPr>
            <a:r>
              <a:rPr lang="en-US" sz="1050" dirty="0">
                <a:solidFill>
                  <a:srgbClr val="002C6C"/>
                </a:solidFill>
              </a:rPr>
              <a:t>&lt;span property="</a:t>
            </a:r>
            <a:r>
              <a:rPr lang="en-US" sz="1050" dirty="0" err="1">
                <a:solidFill>
                  <a:srgbClr val="002C6C"/>
                </a:solidFill>
              </a:rPr>
              <a:t>schema:name</a:t>
            </a:r>
            <a:r>
              <a:rPr lang="en-US" sz="1050" dirty="0">
                <a:solidFill>
                  <a:srgbClr val="002C6C"/>
                </a:solidFill>
              </a:rPr>
              <a:t>"&gt;Nestle&lt;/span&gt; &lt;/span&gt;</a:t>
            </a:r>
          </a:p>
          <a:p>
            <a:pPr fontAlgn="base">
              <a:spcBef>
                <a:spcPct val="20000"/>
              </a:spcBef>
              <a:spcAft>
                <a:spcPct val="0"/>
              </a:spcAft>
            </a:pPr>
            <a:r>
              <a:rPr lang="en-US" sz="1050" dirty="0">
                <a:solidFill>
                  <a:srgbClr val="002C6C"/>
                </a:solidFill>
              </a:rPr>
              <a:t>&lt;span property="</a:t>
            </a:r>
            <a:r>
              <a:rPr lang="en-US" sz="1050" dirty="0" err="1">
                <a:solidFill>
                  <a:srgbClr val="002C6C"/>
                </a:solidFill>
              </a:rPr>
              <a:t>schema:name</a:t>
            </a:r>
            <a:r>
              <a:rPr lang="en-US" sz="1050" dirty="0">
                <a:solidFill>
                  <a:srgbClr val="002C6C"/>
                </a:solidFill>
              </a:rPr>
              <a:t>"&gt;Cheerios 600G&lt;/span</a:t>
            </a:r>
            <a:r>
              <a:rPr lang="en-US" sz="1050" dirty="0" smtClean="0">
                <a:solidFill>
                  <a:srgbClr val="002C6C"/>
                </a:solidFill>
              </a:rPr>
              <a:t>&gt;</a:t>
            </a:r>
            <a:endParaRPr lang="en-US" sz="1050" dirty="0">
              <a:solidFill>
                <a:srgbClr val="002C6C"/>
              </a:solidFill>
            </a:endParaRPr>
          </a:p>
          <a:p>
            <a:pPr fontAlgn="base">
              <a:spcBef>
                <a:spcPct val="20000"/>
              </a:spcBef>
              <a:spcAft>
                <a:spcPct val="0"/>
              </a:spcAft>
            </a:pPr>
            <a:r>
              <a:rPr lang="en-US" sz="1050" dirty="0" smtClean="0">
                <a:solidFill>
                  <a:srgbClr val="002C6C"/>
                </a:solidFill>
              </a:rPr>
              <a:t>…</a:t>
            </a:r>
            <a:endParaRPr lang="en-US" sz="1050" dirty="0">
              <a:solidFill>
                <a:srgbClr val="002C6C"/>
              </a:solidFill>
            </a:endParaRPr>
          </a:p>
          <a:p>
            <a:pPr fontAlgn="base">
              <a:spcBef>
                <a:spcPct val="20000"/>
              </a:spcBef>
              <a:spcAft>
                <a:spcPct val="0"/>
              </a:spcAft>
            </a:pPr>
            <a:r>
              <a:rPr lang="en-US" sz="1050" dirty="0">
                <a:solidFill>
                  <a:srgbClr val="002C6C"/>
                </a:solidFill>
              </a:rPr>
              <a:t>&lt;td  property="food:sugarsPer100g" content="21.4" </a:t>
            </a:r>
            <a:r>
              <a:rPr lang="en-US" sz="1050" dirty="0" err="1">
                <a:solidFill>
                  <a:srgbClr val="002C6C"/>
                </a:solidFill>
              </a:rPr>
              <a:t>datatype</a:t>
            </a:r>
            <a:r>
              <a:rPr lang="en-US" sz="1050" dirty="0">
                <a:solidFill>
                  <a:srgbClr val="002C6C"/>
                </a:solidFill>
              </a:rPr>
              <a:t>="</a:t>
            </a:r>
            <a:r>
              <a:rPr lang="en-US" sz="1050" dirty="0" err="1">
                <a:solidFill>
                  <a:srgbClr val="002C6C"/>
                </a:solidFill>
              </a:rPr>
              <a:t>xsd:float</a:t>
            </a:r>
            <a:r>
              <a:rPr lang="en-US" sz="1050" dirty="0">
                <a:solidFill>
                  <a:srgbClr val="002C6C"/>
                </a:solidFill>
              </a:rPr>
              <a:t>"&gt;21.4g&lt;/td&gt;</a:t>
            </a:r>
            <a:endParaRPr lang="en-US" sz="1050" dirty="0">
              <a:solidFill>
                <a:srgbClr val="002C6C">
                  <a:lumMod val="50000"/>
                </a:srgbClr>
              </a:solidFill>
              <a:latin typeface="Calibri Light" panose="020F0302020204030204" pitchFamily="34" charset="0"/>
            </a:endParaRPr>
          </a:p>
        </p:txBody>
      </p:sp>
    </p:spTree>
    <p:extLst>
      <p:ext uri="{BB962C8B-B14F-4D97-AF65-F5344CB8AC3E}">
        <p14:creationId xmlns:p14="http://schemas.microsoft.com/office/powerpoint/2010/main" val="13743781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2" grpId="0"/>
      <p:bldP spid="11"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custDataLst>
              <p:tags r:id="rId2"/>
            </p:custDataLst>
          </p:nvPr>
        </p:nvPicPr>
        <p:blipFill>
          <a:blip r:embed="rId14" cstate="email">
            <a:extLst>
              <a:ext uri="{28A0092B-C50C-407E-A947-70E740481C1C}">
                <a14:useLocalDpi xmlns:a14="http://schemas.microsoft.com/office/drawing/2010/main"/>
              </a:ext>
            </a:extLst>
          </a:blip>
          <a:srcRect/>
          <a:stretch>
            <a:fillRect/>
          </a:stretch>
        </p:blipFill>
        <p:spPr bwMode="auto">
          <a:xfrm>
            <a:off x="404039" y="1637415"/>
            <a:ext cx="4784649" cy="2286000"/>
          </a:xfrm>
          <a:prstGeom prst="rect">
            <a:avLst/>
          </a:prstGeom>
          <a:noFill/>
          <a:ln w="19050">
            <a:solidFill>
              <a:schemeClr val="accent6"/>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16" name="Picture 41"/>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2039884" y="2693594"/>
            <a:ext cx="4372337" cy="2426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Object 4" hidden="1"/>
          <p:cNvGraphicFramePr>
            <a:graphicFrameLocks noChangeAspect="1"/>
          </p:cNvGraphicFramePr>
          <p:nvPr>
            <p:custDataLst>
              <p:tags r:id="rId3"/>
            </p:custDataLst>
            <p:extLst/>
          </p:nvPr>
        </p:nvGraphicFramePr>
        <p:xfrm>
          <a:off x="1143204" y="857253"/>
          <a:ext cx="121481" cy="121481"/>
        </p:xfrm>
        <a:graphic>
          <a:graphicData uri="http://schemas.openxmlformats.org/presentationml/2006/ole">
            <mc:AlternateContent xmlns:mc="http://schemas.openxmlformats.org/markup-compatibility/2006">
              <mc:Choice xmlns:v="urn:schemas-microsoft-com:vml" Requires="v">
                <p:oleObj spid="_x0000_s35870" name="think-cell Slide" r:id="rId16" imgW="381" imgH="406" progId="TCLayout.ActiveDocument.1">
                  <p:embed/>
                </p:oleObj>
              </mc:Choice>
              <mc:Fallback>
                <p:oleObj name="think-cell Slide" r:id="rId16" imgW="381" imgH="406" progId="TCLayout.ActiveDocument.1">
                  <p:embed/>
                  <p:pic>
                    <p:nvPicPr>
                      <p:cNvPr id="0" name=""/>
                      <p:cNvPicPr/>
                      <p:nvPr/>
                    </p:nvPicPr>
                    <p:blipFill>
                      <a:blip r:embed="rId17"/>
                      <a:stretch>
                        <a:fillRect/>
                      </a:stretch>
                    </p:blipFill>
                    <p:spPr>
                      <a:xfrm>
                        <a:off x="1143204" y="857253"/>
                        <a:ext cx="121481" cy="121481"/>
                      </a:xfrm>
                      <a:prstGeom prst="rect">
                        <a:avLst/>
                      </a:prstGeom>
                    </p:spPr>
                  </p:pic>
                </p:oleObj>
              </mc:Fallback>
            </mc:AlternateContent>
          </a:graphicData>
        </a:graphic>
      </p:graphicFrame>
      <p:sp>
        <p:nvSpPr>
          <p:cNvPr id="7" name="TextBox 6"/>
          <p:cNvSpPr txBox="1"/>
          <p:nvPr>
            <p:custDataLst>
              <p:tags r:id="rId4"/>
            </p:custDataLst>
          </p:nvPr>
        </p:nvSpPr>
        <p:spPr>
          <a:xfrm>
            <a:off x="350875" y="4007315"/>
            <a:ext cx="1107572" cy="1228028"/>
          </a:xfrm>
          <a:prstGeom prst="rect">
            <a:avLst/>
          </a:prstGeom>
          <a:noFill/>
        </p:spPr>
        <p:txBody>
          <a:bodyPr wrap="square" lIns="0" tIns="0" rIns="0" bIns="0" rtlCol="0">
            <a:spAutoFit/>
          </a:bodyPr>
          <a:lstStyle/>
          <a:p>
            <a:pPr fontAlgn="base">
              <a:spcBef>
                <a:spcPct val="20000"/>
              </a:spcBef>
              <a:spcAft>
                <a:spcPct val="0"/>
              </a:spcAft>
            </a:pPr>
            <a:r>
              <a:rPr lang="en-US" sz="1900" b="1" dirty="0">
                <a:solidFill>
                  <a:srgbClr val="002C6C"/>
                </a:solidFill>
              </a:rPr>
              <a:t>The web </a:t>
            </a:r>
            <a:br>
              <a:rPr lang="en-US" sz="1900" b="1" dirty="0">
                <a:solidFill>
                  <a:srgbClr val="002C6C"/>
                </a:solidFill>
              </a:rPr>
            </a:br>
            <a:r>
              <a:rPr lang="en-US" sz="1900" b="1" dirty="0">
                <a:solidFill>
                  <a:srgbClr val="002C6C"/>
                </a:solidFill>
              </a:rPr>
              <a:t>page </a:t>
            </a:r>
          </a:p>
          <a:p>
            <a:pPr fontAlgn="base">
              <a:spcBef>
                <a:spcPct val="20000"/>
              </a:spcBef>
              <a:spcAft>
                <a:spcPct val="0"/>
              </a:spcAft>
            </a:pPr>
            <a:r>
              <a:rPr lang="en-US" sz="1900" b="1" dirty="0">
                <a:solidFill>
                  <a:srgbClr val="002C6C"/>
                </a:solidFill>
              </a:rPr>
              <a:t>that you </a:t>
            </a:r>
            <a:br>
              <a:rPr lang="en-US" sz="1900" b="1" dirty="0">
                <a:solidFill>
                  <a:srgbClr val="002C6C"/>
                </a:solidFill>
              </a:rPr>
            </a:br>
            <a:r>
              <a:rPr lang="en-US" sz="1900" b="1" dirty="0">
                <a:solidFill>
                  <a:srgbClr val="002C6C"/>
                </a:solidFill>
              </a:rPr>
              <a:t>see…</a:t>
            </a:r>
          </a:p>
        </p:txBody>
      </p:sp>
      <p:sp>
        <p:nvSpPr>
          <p:cNvPr id="8" name="TextBox 7"/>
          <p:cNvSpPr txBox="1"/>
          <p:nvPr>
            <p:custDataLst>
              <p:tags r:id="rId5"/>
            </p:custDataLst>
          </p:nvPr>
        </p:nvSpPr>
        <p:spPr>
          <a:xfrm>
            <a:off x="1903813" y="5000357"/>
            <a:ext cx="1408969" cy="1461939"/>
          </a:xfrm>
          <a:prstGeom prst="rect">
            <a:avLst/>
          </a:prstGeom>
          <a:noFill/>
        </p:spPr>
        <p:txBody>
          <a:bodyPr wrap="square" lIns="0" tIns="0" rIns="0" bIns="0" rtlCol="0">
            <a:spAutoFit/>
          </a:bodyPr>
          <a:lstStyle>
            <a:defPPr>
              <a:defRPr lang="en-US"/>
            </a:defPPr>
          </a:lstStyle>
          <a:p>
            <a:pPr fontAlgn="base">
              <a:spcBef>
                <a:spcPct val="20000"/>
              </a:spcBef>
              <a:spcAft>
                <a:spcPct val="0"/>
              </a:spcAft>
            </a:pPr>
            <a:r>
              <a:rPr lang="en-US" sz="1900" b="1" dirty="0" smtClean="0">
                <a:solidFill>
                  <a:srgbClr val="002C6C"/>
                </a:solidFill>
              </a:rPr>
              <a:t>What computers see in the underlying Web code</a:t>
            </a:r>
            <a:endParaRPr lang="en-US" sz="1900" b="1" dirty="0">
              <a:solidFill>
                <a:srgbClr val="002C6C"/>
              </a:solidFill>
            </a:endParaRPr>
          </a:p>
        </p:txBody>
      </p:sp>
      <p:sp>
        <p:nvSpPr>
          <p:cNvPr id="11" name="TextBox 10"/>
          <p:cNvSpPr txBox="1"/>
          <p:nvPr>
            <p:custDataLst>
              <p:tags r:id="rId6"/>
            </p:custDataLst>
          </p:nvPr>
        </p:nvSpPr>
        <p:spPr>
          <a:xfrm>
            <a:off x="7000265" y="1818879"/>
            <a:ext cx="2156106" cy="1526572"/>
          </a:xfrm>
          <a:prstGeom prst="rect">
            <a:avLst/>
          </a:prstGeom>
          <a:noFill/>
          <a:ln>
            <a:solidFill>
              <a:schemeClr val="tx1"/>
            </a:solidFill>
          </a:ln>
        </p:spPr>
        <p:txBody>
          <a:bodyPr wrap="square" lIns="91440" tIns="0" rIns="91440" bIns="0" rtlCol="0">
            <a:spAutoFit/>
          </a:bodyPr>
          <a:lstStyle>
            <a:defPPr>
              <a:defRPr lang="en-US"/>
            </a:defPPr>
          </a:lstStyle>
          <a:p>
            <a:pPr fontAlgn="base">
              <a:spcBef>
                <a:spcPct val="20000"/>
              </a:spcBef>
              <a:spcAft>
                <a:spcPct val="0"/>
              </a:spcAft>
            </a:pPr>
            <a:r>
              <a:rPr lang="en-US" sz="1600" b="1" dirty="0" smtClean="0">
                <a:solidFill>
                  <a:srgbClr val="002C6C"/>
                </a:solidFill>
              </a:rPr>
              <a:t>If these were </a:t>
            </a:r>
            <a:r>
              <a:rPr lang="en-US" sz="1600" b="1" dirty="0" smtClean="0">
                <a:solidFill>
                  <a:srgbClr val="FF0000"/>
                </a:solidFill>
              </a:rPr>
              <a:t>real</a:t>
            </a:r>
            <a:r>
              <a:rPr lang="en-US" sz="1600" b="1" dirty="0" smtClean="0">
                <a:solidFill>
                  <a:srgbClr val="002C6C"/>
                </a:solidFill>
              </a:rPr>
              <a:t> standards</a:t>
            </a:r>
            <a:r>
              <a:rPr lang="en-US" sz="1600" b="1" dirty="0">
                <a:solidFill>
                  <a:srgbClr val="002C6C"/>
                </a:solidFill>
              </a:rPr>
              <a:t>, search engines </a:t>
            </a:r>
            <a:r>
              <a:rPr lang="en-US" sz="1600" b="1" dirty="0" smtClean="0">
                <a:solidFill>
                  <a:srgbClr val="002C6C"/>
                </a:solidFill>
              </a:rPr>
              <a:t>could better </a:t>
            </a:r>
            <a:r>
              <a:rPr lang="en-US" sz="1600" b="1" dirty="0">
                <a:solidFill>
                  <a:srgbClr val="002C6C"/>
                </a:solidFill>
              </a:rPr>
              <a:t>understand </a:t>
            </a:r>
            <a:r>
              <a:rPr lang="en-US" sz="1600" b="1" dirty="0" smtClean="0">
                <a:solidFill>
                  <a:srgbClr val="002C6C"/>
                </a:solidFill>
              </a:rPr>
              <a:t>product </a:t>
            </a:r>
            <a:r>
              <a:rPr lang="en-US" sz="1600" b="1" dirty="0">
                <a:solidFill>
                  <a:srgbClr val="002C6C"/>
                </a:solidFill>
              </a:rPr>
              <a:t>data</a:t>
            </a:r>
          </a:p>
          <a:p>
            <a:pPr fontAlgn="base">
              <a:spcBef>
                <a:spcPct val="20000"/>
              </a:spcBef>
              <a:spcAft>
                <a:spcPct val="0"/>
              </a:spcAft>
            </a:pPr>
            <a:r>
              <a:rPr lang="en-US" sz="1600" b="1" dirty="0">
                <a:solidFill>
                  <a:srgbClr val="002C6C"/>
                </a:solidFill>
              </a:rPr>
              <a:t>…</a:t>
            </a:r>
          </a:p>
        </p:txBody>
      </p:sp>
      <p:sp>
        <p:nvSpPr>
          <p:cNvPr id="23" name="Title 1"/>
          <p:cNvSpPr>
            <a:spLocks noGrp="1"/>
          </p:cNvSpPr>
          <p:nvPr>
            <p:ph type="title"/>
            <p:custDataLst>
              <p:tags r:id="rId7"/>
            </p:custDataLst>
          </p:nvPr>
        </p:nvSpPr>
        <p:spPr>
          <a:xfrm>
            <a:off x="1579418" y="367241"/>
            <a:ext cx="7294865" cy="830997"/>
          </a:xfrm>
          <a:noFill/>
          <a:ln w="9525">
            <a:noFill/>
            <a:miter lim="800000"/>
            <a:headEnd/>
            <a:tailEnd/>
          </a:ln>
        </p:spPr>
        <p:txBody>
          <a:bodyPr vert="horz" wrap="square" lIns="0" tIns="0" rIns="0" bIns="0" numCol="1" anchor="t" anchorCtr="0" compatLnSpc="1">
            <a:prstTxWarp prst="textNoShape">
              <a:avLst/>
            </a:prstTxWarp>
            <a:spAutoFit/>
          </a:bodyPr>
          <a:lstStyle/>
          <a:p>
            <a:r>
              <a:rPr lang="en-US" sz="2700" dirty="0">
                <a:solidFill>
                  <a:schemeClr val="accent2"/>
                </a:solidFill>
              </a:rPr>
              <a:t>Global standards for Web page layout = </a:t>
            </a:r>
            <a:r>
              <a:rPr lang="en-US" sz="2700" dirty="0">
                <a:solidFill>
                  <a:srgbClr val="00B050"/>
                </a:solidFill>
              </a:rPr>
              <a:t>YES</a:t>
            </a:r>
            <a:r>
              <a:rPr lang="en-US" sz="2700" dirty="0">
                <a:solidFill>
                  <a:schemeClr val="tx1"/>
                </a:solidFill>
              </a:rPr>
              <a:t/>
            </a:r>
            <a:br>
              <a:rPr lang="en-US" sz="2700" dirty="0">
                <a:solidFill>
                  <a:schemeClr val="tx1"/>
                </a:solidFill>
              </a:rPr>
            </a:br>
            <a:r>
              <a:rPr lang="en-US" sz="2700" dirty="0">
                <a:solidFill>
                  <a:schemeClr val="accent2"/>
                </a:solidFill>
              </a:rPr>
              <a:t>For product data on Web page = </a:t>
            </a:r>
            <a:r>
              <a:rPr lang="en-US" sz="2700" i="1" dirty="0" smtClean="0">
                <a:solidFill>
                  <a:srgbClr val="FF0000"/>
                </a:solidFill>
                <a:effectLst>
                  <a:outerShdw blurRad="38100" dist="38100" dir="2700000" algn="tl">
                    <a:srgbClr val="000000">
                      <a:alpha val="43137"/>
                    </a:srgbClr>
                  </a:outerShdw>
                </a:effectLst>
              </a:rPr>
              <a:t>WHAT IF?</a:t>
            </a:r>
            <a:endParaRPr lang="en-US" sz="2700" i="1" dirty="0">
              <a:solidFill>
                <a:schemeClr val="tx1"/>
              </a:solidFill>
              <a:effectLst>
                <a:outerShdw blurRad="38100" dist="38100" dir="2700000" algn="tl">
                  <a:srgbClr val="000000">
                    <a:alpha val="43137"/>
                  </a:srgbClr>
                </a:outerShdw>
              </a:effectLst>
            </a:endParaRPr>
          </a:p>
        </p:txBody>
      </p:sp>
      <p:sp>
        <p:nvSpPr>
          <p:cNvPr id="24" name="Slide Number Placeholder 2"/>
          <p:cNvSpPr>
            <a:spLocks noGrp="1"/>
          </p:cNvSpPr>
          <p:nvPr>
            <p:ph type="sldNum" sz="quarter" idx="10"/>
            <p:custDataLst>
              <p:tags r:id="rId8"/>
            </p:custDataLst>
          </p:nvPr>
        </p:nvSpPr>
        <p:spPr/>
        <p:txBody>
          <a:bodyPr/>
          <a:lstStyle/>
          <a:p>
            <a:fld id="{42C328C1-A84F-4A39-A664-DBA00541A8C6}" type="slidenum">
              <a:rPr lang="en-US" smtClean="0">
                <a:solidFill>
                  <a:srgbClr val="002C6C"/>
                </a:solidFill>
              </a:rPr>
              <a:pPr/>
              <a:t>87</a:t>
            </a:fld>
            <a:endParaRPr lang="en-US" dirty="0">
              <a:solidFill>
                <a:srgbClr val="002C6C"/>
              </a:solidFill>
            </a:endParaRPr>
          </a:p>
        </p:txBody>
      </p:sp>
      <p:grpSp>
        <p:nvGrpSpPr>
          <p:cNvPr id="4" name="Group 3"/>
          <p:cNvGrpSpPr/>
          <p:nvPr>
            <p:custDataLst>
              <p:tags r:id="rId9"/>
            </p:custDataLst>
          </p:nvPr>
        </p:nvGrpSpPr>
        <p:grpSpPr>
          <a:xfrm>
            <a:off x="3357304" y="3127435"/>
            <a:ext cx="4872296" cy="2987788"/>
            <a:chOff x="2751726" y="2886447"/>
            <a:chExt cx="6057069" cy="3429967"/>
          </a:xfrm>
          <a:effectLst/>
        </p:grpSpPr>
        <p:pic>
          <p:nvPicPr>
            <p:cNvPr id="2051" name="Picture 3"/>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2751726" y="2886447"/>
              <a:ext cx="6057069" cy="3429967"/>
            </a:xfrm>
            <a:prstGeom prst="rect">
              <a:avLst/>
            </a:prstGeom>
            <a:noFill/>
            <a:ln w="19050">
              <a:solidFill>
                <a:schemeClr val="accent6"/>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17" name="Oval 16"/>
            <p:cNvSpPr/>
            <p:nvPr/>
          </p:nvSpPr>
          <p:spPr bwMode="gray">
            <a:xfrm>
              <a:off x="2867199" y="4581934"/>
              <a:ext cx="981804" cy="397786"/>
            </a:xfrm>
            <a:prstGeom prst="ellipse">
              <a:avLst/>
            </a:prstGeom>
            <a:noFill/>
            <a:ln w="19050">
              <a:solidFill>
                <a:srgbClr val="C00000"/>
              </a:solidFill>
              <a:miter lim="800000"/>
              <a:headEnd/>
              <a:tailEnd/>
            </a:ln>
            <a:effectLst/>
          </p:spPr>
          <p:txBody>
            <a:bodyPr vert="horz" wrap="square" lIns="41323" tIns="41323" rIns="41323" bIns="41323" numCol="1" rtlCol="0" anchor="t" anchorCtr="0" compatLnSpc="1">
              <a:prstTxWarp prst="textNoShape">
                <a:avLst/>
              </a:prstTxWarp>
              <a:noAutofit/>
            </a:bodyPr>
            <a:lstStyle/>
            <a:p>
              <a:pPr defTabSz="685638" fontAlgn="base">
                <a:spcAft>
                  <a:spcPts val="225"/>
                </a:spcAft>
              </a:pPr>
              <a:endParaRPr lang="en-US" sz="1200" kern="0" dirty="0">
                <a:solidFill>
                  <a:sysClr val="windowText" lastClr="000000"/>
                </a:solidFill>
                <a:cs typeface="Arial" pitchFamily="34" charset="0"/>
              </a:endParaRPr>
            </a:p>
          </p:txBody>
        </p:sp>
        <p:sp>
          <p:nvSpPr>
            <p:cNvPr id="21" name="Left Brace 20"/>
            <p:cNvSpPr/>
            <p:nvPr/>
          </p:nvSpPr>
          <p:spPr>
            <a:xfrm>
              <a:off x="3844550" y="3523969"/>
              <a:ext cx="1431940" cy="2585924"/>
            </a:xfrm>
            <a:prstGeom prst="leftBrace">
              <a:avLst/>
            </a:prstGeom>
            <a:noFill/>
            <a:ln w="158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20000"/>
                </a:spcBef>
                <a:spcAft>
                  <a:spcPct val="0"/>
                </a:spcAft>
              </a:pPr>
              <a:endParaRPr lang="en-US" dirty="0">
                <a:solidFill>
                  <a:srgbClr val="002C6C"/>
                </a:solidFill>
              </a:endParaRPr>
            </a:p>
          </p:txBody>
        </p:sp>
      </p:grpSp>
      <p:pic>
        <p:nvPicPr>
          <p:cNvPr id="22" name="Picture 2"/>
          <p:cNvPicPr>
            <a:picLocks noChangeAspect="1" noChangeArrowheads="1"/>
          </p:cNvPicPr>
          <p:nvPr>
            <p:custDataLst>
              <p:tags r:id="rId10"/>
            </p:custDataLst>
          </p:nvPr>
        </p:nvPicPr>
        <p:blipFill rotWithShape="1">
          <a:blip r:embed="rId19" cstate="email">
            <a:extLst>
              <a:ext uri="{28A0092B-C50C-407E-A947-70E740481C1C}">
                <a14:useLocalDpi xmlns:a14="http://schemas.microsoft.com/office/drawing/2010/main"/>
              </a:ext>
            </a:extLst>
          </a:blip>
          <a:srcRect/>
          <a:stretch/>
        </p:blipFill>
        <p:spPr bwMode="auto">
          <a:xfrm>
            <a:off x="5091938" y="3889603"/>
            <a:ext cx="3816655" cy="145745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8" name="Curved Down Arrow 17"/>
          <p:cNvSpPr/>
          <p:nvPr>
            <p:custDataLst>
              <p:tags r:id="rId11"/>
            </p:custDataLst>
          </p:nvPr>
        </p:nvSpPr>
        <p:spPr bwMode="gray">
          <a:xfrm rot="19222245" flipH="1">
            <a:off x="3929710" y="2942439"/>
            <a:ext cx="3253332" cy="673409"/>
          </a:xfrm>
          <a:prstGeom prst="curvedDownArrow">
            <a:avLst>
              <a:gd name="adj1" fmla="val 14272"/>
              <a:gd name="adj2" fmla="val 35231"/>
              <a:gd name="adj3" fmla="val 30331"/>
            </a:avLst>
          </a:prstGeom>
          <a:solidFill>
            <a:srgbClr val="C00000"/>
          </a:solidFill>
          <a:ln w="6350">
            <a:solidFill>
              <a:srgbClr val="778888">
                <a:lumMod val="20000"/>
                <a:lumOff val="80000"/>
              </a:srgbClr>
            </a:solidFill>
            <a:miter lim="800000"/>
            <a:headEnd/>
            <a:tailEnd/>
          </a:ln>
          <a:effectLst/>
        </p:spPr>
        <p:txBody>
          <a:bodyPr vert="horz" wrap="square" lIns="55089" tIns="55089" rIns="55089" bIns="55089" numCol="1" rtlCol="0" anchor="t" anchorCtr="0" compatLnSpc="1">
            <a:prstTxWarp prst="textNoShape">
              <a:avLst/>
            </a:prstTxWarp>
            <a:noAutofit/>
          </a:bodyPr>
          <a:lstStyle/>
          <a:p>
            <a:pPr defTabSz="685638" fontAlgn="base">
              <a:spcAft>
                <a:spcPts val="225"/>
              </a:spcAft>
            </a:pPr>
            <a:endParaRPr lang="en-US" sz="1200" kern="0" dirty="0">
              <a:solidFill>
                <a:sysClr val="windowText" lastClr="000000"/>
              </a:solidFill>
              <a:cs typeface="Arial" pitchFamily="34" charset="0"/>
            </a:endParaRPr>
          </a:p>
        </p:txBody>
      </p:sp>
    </p:spTree>
    <p:extLst>
      <p:ext uri="{BB962C8B-B14F-4D97-AF65-F5344CB8AC3E}">
        <p14:creationId xmlns:p14="http://schemas.microsoft.com/office/powerpoint/2010/main" val="3259372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8"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0443" y="1470476"/>
            <a:ext cx="8486357" cy="5387523"/>
          </a:xfrm>
        </p:spPr>
        <p:txBody>
          <a:bodyPr>
            <a:normAutofit fontScale="85000" lnSpcReduction="20000"/>
          </a:bodyPr>
          <a:lstStyle/>
          <a:p>
            <a:pPr lvl="1"/>
            <a:r>
              <a:rPr lang="en-US" sz="2400" b="1" dirty="0" smtClean="0">
                <a:solidFill>
                  <a:schemeClr val="tx1"/>
                </a:solidFill>
              </a:rPr>
              <a:t>Introduction – </a:t>
            </a:r>
            <a:r>
              <a:rPr lang="en-US" sz="2400" b="1" dirty="0">
                <a:solidFill>
                  <a:schemeClr val="tx1"/>
                </a:solidFill>
              </a:rPr>
              <a:t>GS1 Digital</a:t>
            </a:r>
            <a:endParaRPr lang="en-US" sz="2400" b="1" dirty="0" smtClean="0">
              <a:solidFill>
                <a:schemeClr val="tx1"/>
              </a:solidFill>
            </a:endParaRPr>
          </a:p>
          <a:p>
            <a:pPr lvl="2"/>
            <a:r>
              <a:rPr lang="en-US" b="1" dirty="0" smtClean="0">
                <a:solidFill>
                  <a:schemeClr val="tx1"/>
                </a:solidFill>
              </a:rPr>
              <a:t>Steve Bratt, GS1</a:t>
            </a:r>
          </a:p>
          <a:p>
            <a:pPr lvl="1"/>
            <a:r>
              <a:rPr lang="en-US" sz="2400" b="1" dirty="0" smtClean="0">
                <a:solidFill>
                  <a:schemeClr val="tx1"/>
                </a:solidFill>
              </a:rPr>
              <a:t>Market Perspective</a:t>
            </a:r>
          </a:p>
          <a:p>
            <a:pPr lvl="2"/>
            <a:r>
              <a:rPr lang="en-US" sz="2200" b="1" dirty="0" smtClean="0">
                <a:solidFill>
                  <a:schemeClr val="tx1"/>
                </a:solidFill>
              </a:rPr>
              <a:t>GS1 UK</a:t>
            </a:r>
          </a:p>
          <a:p>
            <a:pPr lvl="3"/>
            <a:r>
              <a:rPr lang="en-US" b="1" dirty="0" smtClean="0">
                <a:solidFill>
                  <a:schemeClr val="tx1"/>
                </a:solidFill>
              </a:rPr>
              <a:t>David Smith, GS1 UK</a:t>
            </a:r>
          </a:p>
          <a:p>
            <a:pPr lvl="2"/>
            <a:r>
              <a:rPr lang="en-US" sz="2200" b="1" dirty="0" smtClean="0">
                <a:solidFill>
                  <a:schemeClr val="tx1"/>
                </a:solidFill>
              </a:rPr>
              <a:t>GS1 Germany</a:t>
            </a:r>
            <a:endParaRPr lang="en-US" sz="2200" b="1" dirty="0">
              <a:solidFill>
                <a:schemeClr val="tx1"/>
              </a:solidFill>
            </a:endParaRPr>
          </a:p>
          <a:p>
            <a:pPr lvl="3"/>
            <a:r>
              <a:rPr lang="en-US" b="1" dirty="0" smtClean="0">
                <a:solidFill>
                  <a:schemeClr val="tx1"/>
                </a:solidFill>
              </a:rPr>
              <a:t>Andreas </a:t>
            </a:r>
            <a:r>
              <a:rPr lang="en-US" b="1" dirty="0" err="1" smtClean="0">
                <a:solidFill>
                  <a:schemeClr val="tx1"/>
                </a:solidFill>
              </a:rPr>
              <a:t>Fuessler</a:t>
            </a:r>
            <a:r>
              <a:rPr lang="en-US" b="1" dirty="0" smtClean="0">
                <a:solidFill>
                  <a:schemeClr val="tx1"/>
                </a:solidFill>
              </a:rPr>
              <a:t>, </a:t>
            </a:r>
            <a:r>
              <a:rPr lang="en-US" b="1" dirty="0">
                <a:solidFill>
                  <a:schemeClr val="tx1"/>
                </a:solidFill>
              </a:rPr>
              <a:t>GS1 </a:t>
            </a:r>
            <a:r>
              <a:rPr lang="en-US" b="1" dirty="0" smtClean="0">
                <a:solidFill>
                  <a:schemeClr val="tx1"/>
                </a:solidFill>
              </a:rPr>
              <a:t>Germany</a:t>
            </a:r>
          </a:p>
          <a:p>
            <a:pPr lvl="2"/>
            <a:r>
              <a:rPr lang="en-US" sz="2200" b="1" dirty="0" smtClean="0">
                <a:solidFill>
                  <a:schemeClr val="tx1"/>
                </a:solidFill>
              </a:rPr>
              <a:t>GS1 Japan</a:t>
            </a:r>
            <a:endParaRPr lang="en-US" sz="2200" b="1" dirty="0">
              <a:solidFill>
                <a:schemeClr val="tx1"/>
              </a:solidFill>
            </a:endParaRPr>
          </a:p>
          <a:p>
            <a:pPr lvl="3"/>
            <a:r>
              <a:rPr lang="en-US" b="1" dirty="0" smtClean="0">
                <a:solidFill>
                  <a:schemeClr val="tx1"/>
                </a:solidFill>
              </a:rPr>
              <a:t>Hideki Ichihara, </a:t>
            </a:r>
            <a:r>
              <a:rPr lang="en-US" b="1" dirty="0">
                <a:solidFill>
                  <a:schemeClr val="tx1"/>
                </a:solidFill>
              </a:rPr>
              <a:t>GS1 </a:t>
            </a:r>
            <a:r>
              <a:rPr lang="en-US" b="1" dirty="0" smtClean="0">
                <a:solidFill>
                  <a:schemeClr val="tx1"/>
                </a:solidFill>
              </a:rPr>
              <a:t>Japan</a:t>
            </a:r>
            <a:endParaRPr lang="en-US" b="1" dirty="0">
              <a:solidFill>
                <a:schemeClr val="tx1"/>
              </a:solidFill>
            </a:endParaRPr>
          </a:p>
          <a:p>
            <a:pPr lvl="2"/>
            <a:r>
              <a:rPr lang="en-US" sz="2200" b="1" dirty="0" smtClean="0">
                <a:solidFill>
                  <a:schemeClr val="tx1"/>
                </a:solidFill>
              </a:rPr>
              <a:t>GS1 US</a:t>
            </a:r>
            <a:endParaRPr lang="en-US" b="1" dirty="0">
              <a:solidFill>
                <a:schemeClr val="tx1"/>
              </a:solidFill>
            </a:endParaRPr>
          </a:p>
          <a:p>
            <a:pPr lvl="3"/>
            <a:r>
              <a:rPr lang="en-US" b="1" dirty="0" smtClean="0">
                <a:solidFill>
                  <a:schemeClr val="tx1"/>
                </a:solidFill>
              </a:rPr>
              <a:t>Rich Richardson, </a:t>
            </a:r>
            <a:r>
              <a:rPr lang="en-US" b="1" dirty="0">
                <a:solidFill>
                  <a:schemeClr val="tx1"/>
                </a:solidFill>
              </a:rPr>
              <a:t>GS1 </a:t>
            </a:r>
            <a:r>
              <a:rPr lang="en-US" b="1" dirty="0" smtClean="0">
                <a:solidFill>
                  <a:schemeClr val="tx1"/>
                </a:solidFill>
              </a:rPr>
              <a:t>US</a:t>
            </a:r>
          </a:p>
          <a:p>
            <a:pPr lvl="1"/>
            <a:r>
              <a:rPr lang="en-US" sz="2400" b="1" dirty="0">
                <a:solidFill>
                  <a:schemeClr val="tx1"/>
                </a:solidFill>
              </a:rPr>
              <a:t>GS1 Digital – </a:t>
            </a:r>
            <a:r>
              <a:rPr lang="en-US" sz="2400" b="1" dirty="0" smtClean="0">
                <a:solidFill>
                  <a:schemeClr val="tx1"/>
                </a:solidFill>
              </a:rPr>
              <a:t>Background, Strategy, </a:t>
            </a:r>
            <a:r>
              <a:rPr lang="en-US" sz="2400" b="1" dirty="0">
                <a:solidFill>
                  <a:schemeClr val="tx1"/>
                </a:solidFill>
              </a:rPr>
              <a:t>and </a:t>
            </a:r>
            <a:r>
              <a:rPr lang="en-US" sz="2400" b="1" dirty="0" smtClean="0">
                <a:solidFill>
                  <a:schemeClr val="tx1"/>
                </a:solidFill>
              </a:rPr>
              <a:t>Current Work</a:t>
            </a:r>
            <a:endParaRPr lang="en-US" sz="2400" b="1" dirty="0">
              <a:solidFill>
                <a:schemeClr val="tx1"/>
              </a:solidFill>
            </a:endParaRPr>
          </a:p>
          <a:p>
            <a:pPr lvl="2"/>
            <a:r>
              <a:rPr lang="en-US" b="1" dirty="0">
                <a:solidFill>
                  <a:schemeClr val="tx1"/>
                </a:solidFill>
              </a:rPr>
              <a:t>Robert Beideman, GS1</a:t>
            </a:r>
          </a:p>
          <a:p>
            <a:pPr lvl="1"/>
            <a:r>
              <a:rPr lang="en-US" sz="2400" b="1" dirty="0" smtClean="0">
                <a:solidFill>
                  <a:schemeClr val="accent2"/>
                </a:solidFill>
              </a:rPr>
              <a:t>GTIN+ on the Web - Technical Aspects</a:t>
            </a:r>
            <a:endParaRPr lang="en-US" sz="2400" b="1" dirty="0">
              <a:solidFill>
                <a:schemeClr val="accent2"/>
              </a:solidFill>
            </a:endParaRPr>
          </a:p>
          <a:p>
            <a:pPr lvl="2"/>
            <a:r>
              <a:rPr lang="en-US" b="1" dirty="0">
                <a:solidFill>
                  <a:schemeClr val="accent2"/>
                </a:solidFill>
              </a:rPr>
              <a:t>Mark Harrison, Auto-ID Labs, </a:t>
            </a:r>
            <a:r>
              <a:rPr lang="en-US" b="1" dirty="0" smtClean="0">
                <a:solidFill>
                  <a:schemeClr val="accent2"/>
                </a:solidFill>
              </a:rPr>
              <a:t>Cambridge</a:t>
            </a:r>
          </a:p>
          <a:p>
            <a:pPr lvl="1"/>
            <a:r>
              <a:rPr lang="en-US" sz="2400" b="1" dirty="0" smtClean="0">
                <a:solidFill>
                  <a:schemeClr val="tx1"/>
                </a:solidFill>
              </a:rPr>
              <a:t>Discussions</a:t>
            </a:r>
            <a:endParaRPr lang="en-US" sz="2400" b="1" dirty="0">
              <a:solidFill>
                <a:schemeClr val="tx1"/>
              </a:solidFill>
            </a:endParaRPr>
          </a:p>
          <a:p>
            <a:pPr lvl="2"/>
            <a:r>
              <a:rPr lang="en-US" b="1" dirty="0" smtClean="0">
                <a:solidFill>
                  <a:schemeClr val="tx1"/>
                </a:solidFill>
              </a:rPr>
              <a:t>GTIN+ on the Web MSWG – Get Involved!</a:t>
            </a:r>
          </a:p>
          <a:p>
            <a:pPr lvl="2"/>
            <a:r>
              <a:rPr lang="en-US" b="1" dirty="0" smtClean="0">
                <a:solidFill>
                  <a:schemeClr val="tx1"/>
                </a:solidFill>
              </a:rPr>
              <a:t>Digital Media work underway</a:t>
            </a:r>
          </a:p>
          <a:p>
            <a:pPr lvl="2"/>
            <a:r>
              <a:rPr lang="en-US" b="1" dirty="0" smtClean="0">
                <a:solidFill>
                  <a:schemeClr val="tx1"/>
                </a:solidFill>
              </a:rPr>
              <a:t>GTIN Validation work underway</a:t>
            </a:r>
          </a:p>
          <a:p>
            <a:pPr lvl="2"/>
            <a:r>
              <a:rPr lang="en-US" b="1" dirty="0" smtClean="0">
                <a:solidFill>
                  <a:schemeClr val="tx1"/>
                </a:solidFill>
              </a:rPr>
              <a:t>Next Priorities</a:t>
            </a:r>
          </a:p>
          <a:p>
            <a:pPr lvl="2"/>
            <a:endParaRPr lang="en-US" b="1" dirty="0">
              <a:solidFill>
                <a:schemeClr val="accent2"/>
              </a:solidFill>
            </a:endParaRPr>
          </a:p>
          <a:p>
            <a:pPr lvl="2"/>
            <a:endParaRPr lang="en-US" b="1" dirty="0">
              <a:solidFill>
                <a:schemeClr val="accent2"/>
              </a:solidFill>
            </a:endParaRPr>
          </a:p>
          <a:p>
            <a:pPr lvl="1"/>
            <a:endParaRPr lang="en-US" b="1" dirty="0">
              <a:solidFill>
                <a:schemeClr val="tx1"/>
              </a:solidFill>
            </a:endParaRPr>
          </a:p>
        </p:txBody>
      </p:sp>
      <p:sp>
        <p:nvSpPr>
          <p:cNvPr id="4" name="Slide Number Placeholder 3"/>
          <p:cNvSpPr>
            <a:spLocks noGrp="1"/>
          </p:cNvSpPr>
          <p:nvPr>
            <p:ph type="sldNum" sz="quarter" idx="10"/>
          </p:nvPr>
        </p:nvSpPr>
        <p:spPr/>
        <p:txBody>
          <a:bodyPr/>
          <a:lstStyle/>
          <a:p>
            <a:pPr>
              <a:defRPr/>
            </a:pPr>
            <a:fld id="{0B02F406-A951-4782-A125-F0F9A54F00BD}" type="slidenum">
              <a:rPr lang="en-US" smtClean="0">
                <a:solidFill>
                  <a:srgbClr val="002C6C"/>
                </a:solidFill>
              </a:rPr>
              <a:pPr>
                <a:defRPr/>
              </a:pPr>
              <a:t>88</a:t>
            </a:fld>
            <a:endParaRPr lang="en-US" dirty="0">
              <a:solidFill>
                <a:srgbClr val="002C6C"/>
              </a:solidFill>
            </a:endParaRPr>
          </a:p>
        </p:txBody>
      </p:sp>
      <p:sp>
        <p:nvSpPr>
          <p:cNvPr id="5" name="Title 4"/>
          <p:cNvSpPr>
            <a:spLocks noGrp="1"/>
          </p:cNvSpPr>
          <p:nvPr>
            <p:ph type="title"/>
          </p:nvPr>
        </p:nvSpPr>
        <p:spPr>
          <a:xfrm>
            <a:off x="1676399" y="365342"/>
            <a:ext cx="7141745" cy="935998"/>
          </a:xfrm>
        </p:spPr>
        <p:txBody>
          <a:bodyPr/>
          <a:lstStyle/>
          <a:p>
            <a:r>
              <a:rPr lang="en-US" sz="3200" dirty="0" smtClean="0"/>
              <a:t>The discussion today</a:t>
            </a:r>
            <a:endParaRPr lang="en-GB" sz="3200" dirty="0"/>
          </a:p>
        </p:txBody>
      </p:sp>
    </p:spTree>
    <p:extLst>
      <p:ext uri="{BB962C8B-B14F-4D97-AF65-F5344CB8AC3E}">
        <p14:creationId xmlns:p14="http://schemas.microsoft.com/office/powerpoint/2010/main" val="3980960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2"/>
                </a:solidFill>
              </a:rPr>
              <a:t>GTIN+ on the </a:t>
            </a:r>
            <a:r>
              <a:rPr lang="en-US" dirty="0" smtClean="0">
                <a:solidFill>
                  <a:schemeClr val="accent2"/>
                </a:solidFill>
              </a:rPr>
              <a:t>Web</a:t>
            </a:r>
            <a:endParaRPr lang="en-GB" dirty="0">
              <a:solidFill>
                <a:schemeClr val="accent2"/>
              </a:solidFill>
            </a:endParaRPr>
          </a:p>
        </p:txBody>
      </p:sp>
      <p:sp>
        <p:nvSpPr>
          <p:cNvPr id="3" name="Slide Number Placeholder 2"/>
          <p:cNvSpPr>
            <a:spLocks noGrp="1"/>
          </p:cNvSpPr>
          <p:nvPr>
            <p:ph type="sldNum" sz="quarter" idx="10"/>
          </p:nvPr>
        </p:nvSpPr>
        <p:spPr/>
        <p:txBody>
          <a:bodyPr/>
          <a:lstStyle/>
          <a:p>
            <a:pPr>
              <a:defRPr/>
            </a:pPr>
            <a:fld id="{54BE02A5-23D4-4D2A-8545-DA6D75FF2956}" type="slidenum">
              <a:rPr lang="en-US" smtClean="0">
                <a:solidFill>
                  <a:srgbClr val="002C6C"/>
                </a:solidFill>
              </a:rPr>
              <a:pPr>
                <a:defRPr/>
              </a:pPr>
              <a:t>89</a:t>
            </a:fld>
            <a:endParaRPr lang="en-US" dirty="0">
              <a:solidFill>
                <a:srgbClr val="002C6C"/>
              </a:solidFill>
            </a:endParaRPr>
          </a:p>
        </p:txBody>
      </p:sp>
      <p:sp>
        <p:nvSpPr>
          <p:cNvPr id="4" name="Title 1"/>
          <p:cNvSpPr txBox="1">
            <a:spLocks/>
          </p:cNvSpPr>
          <p:nvPr/>
        </p:nvSpPr>
        <p:spPr bwMode="auto">
          <a:xfrm>
            <a:off x="0" y="14363"/>
            <a:ext cx="9144000" cy="745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normAutofit fontScale="97500"/>
          </a:bodyPr>
          <a:lstStyle>
            <a:lvl1pPr algn="l" rtl="0" eaLnBrk="1" fontAlgn="base" hangingPunct="1">
              <a:spcBef>
                <a:spcPct val="0"/>
              </a:spcBef>
              <a:spcAft>
                <a:spcPct val="0"/>
              </a:spcAft>
              <a:defRPr sz="3000" b="1" baseline="0">
                <a:solidFill>
                  <a:srgbClr val="002C6C"/>
                </a:solidFill>
                <a:latin typeface="+mj-lt"/>
                <a:ea typeface="ＭＳ Ｐゴシック" charset="0"/>
                <a:cs typeface="+mj-cs"/>
              </a:defRPr>
            </a:lvl1pPr>
            <a:lvl2pPr algn="l" rtl="0" eaLnBrk="1" fontAlgn="base" hangingPunct="1">
              <a:spcBef>
                <a:spcPct val="0"/>
              </a:spcBef>
              <a:spcAft>
                <a:spcPct val="0"/>
              </a:spcAft>
              <a:defRPr sz="3000" b="1">
                <a:solidFill>
                  <a:srgbClr val="002C6C"/>
                </a:solidFill>
                <a:latin typeface="Arial" charset="0"/>
                <a:ea typeface="ＭＳ Ｐゴシック" charset="0"/>
              </a:defRPr>
            </a:lvl2pPr>
            <a:lvl3pPr algn="l" rtl="0" eaLnBrk="1" fontAlgn="base" hangingPunct="1">
              <a:spcBef>
                <a:spcPct val="0"/>
              </a:spcBef>
              <a:spcAft>
                <a:spcPct val="0"/>
              </a:spcAft>
              <a:defRPr sz="3000" b="1">
                <a:solidFill>
                  <a:srgbClr val="002C6C"/>
                </a:solidFill>
                <a:latin typeface="Arial" charset="0"/>
                <a:ea typeface="ＭＳ Ｐゴシック" charset="0"/>
              </a:defRPr>
            </a:lvl3pPr>
            <a:lvl4pPr algn="l" rtl="0" eaLnBrk="1" fontAlgn="base" hangingPunct="1">
              <a:spcBef>
                <a:spcPct val="0"/>
              </a:spcBef>
              <a:spcAft>
                <a:spcPct val="0"/>
              </a:spcAft>
              <a:defRPr sz="3000" b="1">
                <a:solidFill>
                  <a:srgbClr val="002C6C"/>
                </a:solidFill>
                <a:latin typeface="Arial" charset="0"/>
                <a:ea typeface="ＭＳ Ｐゴシック" charset="0"/>
              </a:defRPr>
            </a:lvl4pPr>
            <a:lvl5pPr algn="l" rtl="0" eaLnBrk="1" fontAlgn="base" hangingPunct="1">
              <a:spcBef>
                <a:spcPct val="0"/>
              </a:spcBef>
              <a:spcAft>
                <a:spcPct val="0"/>
              </a:spcAft>
              <a:defRPr sz="3000" b="1">
                <a:solidFill>
                  <a:srgbClr val="002C6C"/>
                </a:solidFill>
                <a:latin typeface="Arial" charset="0"/>
                <a:ea typeface="ＭＳ Ｐゴシック" charset="0"/>
              </a:defRPr>
            </a:lvl5pPr>
            <a:lvl6pPr marL="457200" algn="l" rtl="0" eaLnBrk="1" fontAlgn="base" hangingPunct="1">
              <a:spcBef>
                <a:spcPct val="0"/>
              </a:spcBef>
              <a:spcAft>
                <a:spcPct val="0"/>
              </a:spcAft>
              <a:defRPr sz="3000" b="1">
                <a:solidFill>
                  <a:srgbClr val="002C6C"/>
                </a:solidFill>
                <a:latin typeface="Arial" charset="0"/>
              </a:defRPr>
            </a:lvl6pPr>
            <a:lvl7pPr marL="914400" algn="l" rtl="0" eaLnBrk="1" fontAlgn="base" hangingPunct="1">
              <a:spcBef>
                <a:spcPct val="0"/>
              </a:spcBef>
              <a:spcAft>
                <a:spcPct val="0"/>
              </a:spcAft>
              <a:defRPr sz="3000" b="1">
                <a:solidFill>
                  <a:srgbClr val="002C6C"/>
                </a:solidFill>
                <a:latin typeface="Arial" charset="0"/>
              </a:defRPr>
            </a:lvl7pPr>
            <a:lvl8pPr marL="1371600" algn="l" rtl="0" eaLnBrk="1" fontAlgn="base" hangingPunct="1">
              <a:spcBef>
                <a:spcPct val="0"/>
              </a:spcBef>
              <a:spcAft>
                <a:spcPct val="0"/>
              </a:spcAft>
              <a:defRPr sz="3000" b="1">
                <a:solidFill>
                  <a:srgbClr val="002C6C"/>
                </a:solidFill>
                <a:latin typeface="Arial" charset="0"/>
              </a:defRPr>
            </a:lvl8pPr>
            <a:lvl9pPr marL="1828800" algn="l" rtl="0" eaLnBrk="1" fontAlgn="base" hangingPunct="1">
              <a:spcBef>
                <a:spcPct val="0"/>
              </a:spcBef>
              <a:spcAft>
                <a:spcPct val="0"/>
              </a:spcAft>
              <a:defRPr sz="3000" b="1">
                <a:solidFill>
                  <a:srgbClr val="002C6C"/>
                </a:solidFill>
                <a:latin typeface="Arial" charset="0"/>
              </a:defRPr>
            </a:lvl9pPr>
          </a:lstStyle>
          <a:p>
            <a:endParaRPr lang="en-US" kern="0" dirty="0"/>
          </a:p>
        </p:txBody>
      </p:sp>
      <p:pic>
        <p:nvPicPr>
          <p:cNvPr id="5" name="Picture 4" descr="Graph.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58876" y="2210810"/>
            <a:ext cx="7436258" cy="3829175"/>
          </a:xfrm>
          <a:prstGeom prst="rect">
            <a:avLst/>
          </a:prstGeom>
        </p:spPr>
      </p:pic>
      <p:pic>
        <p:nvPicPr>
          <p:cNvPr id="6" name="Picture 5" descr="Cheerios-Barcode-Cropped.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5433" y="3622045"/>
            <a:ext cx="1386886" cy="966248"/>
          </a:xfrm>
          <a:prstGeom prst="rect">
            <a:avLst/>
          </a:prstGeom>
        </p:spPr>
      </p:pic>
      <p:pic>
        <p:nvPicPr>
          <p:cNvPr id="7" name="Picture 6" descr="GS1-pushpin.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5801" y="1214043"/>
            <a:ext cx="1666150" cy="2776405"/>
          </a:xfrm>
          <a:prstGeom prst="rect">
            <a:avLst/>
          </a:prstGeom>
        </p:spPr>
      </p:pic>
      <p:sp>
        <p:nvSpPr>
          <p:cNvPr id="8" name="Rounded Rectangle 7"/>
          <p:cNvSpPr/>
          <p:nvPr/>
        </p:nvSpPr>
        <p:spPr>
          <a:xfrm>
            <a:off x="610727" y="5371029"/>
            <a:ext cx="5438414" cy="572005"/>
          </a:xfrm>
          <a:prstGeom prst="roundRect">
            <a:avLst>
              <a:gd name="adj" fmla="val 50000"/>
            </a:avLst>
          </a:prstGeom>
          <a:solidFill>
            <a:schemeClr val="bg1"/>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en-US" dirty="0" smtClean="0">
                <a:solidFill>
                  <a:srgbClr val="0000FF"/>
                </a:solidFill>
              </a:rPr>
              <a:t>http://</a:t>
            </a:r>
            <a:r>
              <a:rPr lang="en-US" dirty="0" err="1" smtClean="0">
                <a:solidFill>
                  <a:srgbClr val="0000FF"/>
                </a:solidFill>
              </a:rPr>
              <a:t>id.example.com</a:t>
            </a:r>
            <a:r>
              <a:rPr lang="en-US" dirty="0" smtClean="0">
                <a:solidFill>
                  <a:srgbClr val="0000FF"/>
                </a:solidFill>
              </a:rPr>
              <a:t>/</a:t>
            </a:r>
            <a:r>
              <a:rPr lang="en-US" dirty="0" err="1" smtClean="0">
                <a:solidFill>
                  <a:srgbClr val="0000FF"/>
                </a:solidFill>
              </a:rPr>
              <a:t>gtin</a:t>
            </a:r>
            <a:r>
              <a:rPr lang="en-US" dirty="0" smtClean="0">
                <a:solidFill>
                  <a:srgbClr val="0000FF"/>
                </a:solidFill>
              </a:rPr>
              <a:t>/05011476100885</a:t>
            </a:r>
            <a:endParaRPr lang="en-US" dirty="0">
              <a:solidFill>
                <a:srgbClr val="0000FF"/>
              </a:solidFill>
            </a:endParaRPr>
          </a:p>
        </p:txBody>
      </p:sp>
      <p:grpSp>
        <p:nvGrpSpPr>
          <p:cNvPr id="9" name="Group 8"/>
          <p:cNvGrpSpPr/>
          <p:nvPr/>
        </p:nvGrpSpPr>
        <p:grpSpPr>
          <a:xfrm rot="2700000">
            <a:off x="5448202" y="5555082"/>
            <a:ext cx="484727" cy="242375"/>
            <a:chOff x="4430323" y="2299807"/>
            <a:chExt cx="484727" cy="242375"/>
          </a:xfrm>
        </p:grpSpPr>
        <p:sp>
          <p:nvSpPr>
            <p:cNvPr id="10" name="Oval 9"/>
            <p:cNvSpPr/>
            <p:nvPr/>
          </p:nvSpPr>
          <p:spPr>
            <a:xfrm>
              <a:off x="4430323" y="2299807"/>
              <a:ext cx="242375" cy="242375"/>
            </a:xfrm>
            <a:prstGeom prst="ellipse">
              <a:avLst/>
            </a:prstGeom>
            <a:solidFill>
              <a:srgbClr val="FFFFFF"/>
            </a:solidFill>
            <a:ln w="38100" cmpd="sng">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1" name="Rounded Rectangle 10"/>
            <p:cNvSpPr/>
            <p:nvPr/>
          </p:nvSpPr>
          <p:spPr>
            <a:xfrm>
              <a:off x="4672698" y="2398135"/>
              <a:ext cx="242352" cy="45719"/>
            </a:xfrm>
            <a:prstGeom prst="roundRect">
              <a:avLst>
                <a:gd name="adj" fmla="val 50000"/>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grpSp>
      <p:sp>
        <p:nvSpPr>
          <p:cNvPr id="12" name="Rounded Rectangle 11"/>
          <p:cNvSpPr/>
          <p:nvPr/>
        </p:nvSpPr>
        <p:spPr>
          <a:xfrm>
            <a:off x="3920823" y="1336833"/>
            <a:ext cx="3710887" cy="572005"/>
          </a:xfrm>
          <a:prstGeom prst="roundRect">
            <a:avLst>
              <a:gd name="adj" fmla="val 50000"/>
            </a:avLst>
          </a:prstGeom>
          <a:solidFill>
            <a:schemeClr val="bg1"/>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en-US" dirty="0" smtClean="0">
                <a:solidFill>
                  <a:srgbClr val="0000FF"/>
                </a:solidFill>
              </a:rPr>
              <a:t>whole grain breakfast cereal</a:t>
            </a:r>
            <a:endParaRPr lang="en-US" dirty="0">
              <a:solidFill>
                <a:srgbClr val="0000FF"/>
              </a:solidFill>
            </a:endParaRPr>
          </a:p>
        </p:txBody>
      </p:sp>
      <p:grpSp>
        <p:nvGrpSpPr>
          <p:cNvPr id="13" name="Group 12"/>
          <p:cNvGrpSpPr/>
          <p:nvPr/>
        </p:nvGrpSpPr>
        <p:grpSpPr>
          <a:xfrm rot="2700000">
            <a:off x="7030772" y="1520886"/>
            <a:ext cx="484727" cy="242375"/>
            <a:chOff x="4430323" y="2299807"/>
            <a:chExt cx="484727" cy="242375"/>
          </a:xfrm>
        </p:grpSpPr>
        <p:sp>
          <p:nvSpPr>
            <p:cNvPr id="14" name="Oval 13"/>
            <p:cNvSpPr/>
            <p:nvPr/>
          </p:nvSpPr>
          <p:spPr>
            <a:xfrm>
              <a:off x="4430323" y="2299807"/>
              <a:ext cx="242375" cy="242375"/>
            </a:xfrm>
            <a:prstGeom prst="ellipse">
              <a:avLst/>
            </a:prstGeom>
            <a:solidFill>
              <a:srgbClr val="FFFFFF"/>
            </a:solidFill>
            <a:ln w="38100" cmpd="sng">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5" name="Rounded Rectangle 14"/>
            <p:cNvSpPr/>
            <p:nvPr/>
          </p:nvSpPr>
          <p:spPr>
            <a:xfrm>
              <a:off x="4672698" y="2398135"/>
              <a:ext cx="242352" cy="45719"/>
            </a:xfrm>
            <a:prstGeom prst="roundRect">
              <a:avLst>
                <a:gd name="adj" fmla="val 50000"/>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grpSp>
      <p:cxnSp>
        <p:nvCxnSpPr>
          <p:cNvPr id="16" name="Elbow Connector 15"/>
          <p:cNvCxnSpPr>
            <a:stCxn id="12" idx="1"/>
          </p:cNvCxnSpPr>
          <p:nvPr/>
        </p:nvCxnSpPr>
        <p:spPr>
          <a:xfrm rot="10800000" flipV="1">
            <a:off x="2291953" y="1622836"/>
            <a:ext cx="1628870" cy="386414"/>
          </a:xfrm>
          <a:prstGeom prst="bentConnector3">
            <a:avLst>
              <a:gd name="adj1" fmla="val 50000"/>
            </a:avLst>
          </a:prstGeom>
          <a:ln>
            <a:solidFill>
              <a:srgbClr val="3366FF"/>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71775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l="5842" r="4791"/>
          <a:stretch/>
        </p:blipFill>
        <p:spPr>
          <a:xfrm>
            <a:off x="9053" y="1237390"/>
            <a:ext cx="9144000" cy="5190357"/>
          </a:xfrm>
          <a:prstGeom prst="rect">
            <a:avLst/>
          </a:prstGeom>
        </p:spPr>
      </p:pic>
      <p:sp>
        <p:nvSpPr>
          <p:cNvPr id="3" name="TextBox 2"/>
          <p:cNvSpPr txBox="1"/>
          <p:nvPr/>
        </p:nvSpPr>
        <p:spPr>
          <a:xfrm>
            <a:off x="3046818" y="6537612"/>
            <a:ext cx="2791149" cy="246221"/>
          </a:xfrm>
          <a:prstGeom prst="rect">
            <a:avLst/>
          </a:prstGeom>
          <a:noFill/>
        </p:spPr>
        <p:txBody>
          <a:bodyPr wrap="none" rtlCol="0">
            <a:spAutoFit/>
          </a:bodyPr>
          <a:lstStyle/>
          <a:p>
            <a:r>
              <a:rPr lang="en-US" sz="1000" dirty="0" smtClean="0">
                <a:solidFill>
                  <a:srgbClr val="002C6C"/>
                </a:solidFill>
              </a:rPr>
              <a:t>Google Retail Advertising Blog:  October 2012</a:t>
            </a:r>
            <a:endParaRPr lang="en-GB" sz="1000" dirty="0">
              <a:solidFill>
                <a:srgbClr val="002C6C"/>
              </a:solidFill>
            </a:endParaRPr>
          </a:p>
        </p:txBody>
      </p:sp>
      <p:sp>
        <p:nvSpPr>
          <p:cNvPr id="5" name="Title 4"/>
          <p:cNvSpPr>
            <a:spLocks noGrp="1"/>
          </p:cNvSpPr>
          <p:nvPr>
            <p:ph type="title"/>
          </p:nvPr>
        </p:nvSpPr>
        <p:spPr>
          <a:xfrm>
            <a:off x="1608084" y="441946"/>
            <a:ext cx="7535916" cy="756745"/>
          </a:xfrm>
        </p:spPr>
        <p:txBody>
          <a:bodyPr/>
          <a:lstStyle/>
          <a:p>
            <a:r>
              <a:rPr lang="en-US" sz="3200" dirty="0" smtClean="0">
                <a:solidFill>
                  <a:schemeClr val="accent2"/>
                </a:solidFill>
              </a:rPr>
              <a:t>Smarter Shoppers</a:t>
            </a:r>
            <a:endParaRPr lang="en-US" sz="3200" b="1" dirty="0">
              <a:solidFill>
                <a:schemeClr val="accent2"/>
              </a:solidFill>
            </a:endParaRPr>
          </a:p>
        </p:txBody>
      </p:sp>
    </p:spTree>
    <p:extLst>
      <p:ext uri="{BB962C8B-B14F-4D97-AF65-F5344CB8AC3E}">
        <p14:creationId xmlns:p14="http://schemas.microsoft.com/office/powerpoint/2010/main" val="30227534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2"/>
                </a:solidFill>
              </a:rPr>
              <a:t>Location-centric Information &amp; </a:t>
            </a:r>
            <a:r>
              <a:rPr lang="en-US" dirty="0" smtClean="0">
                <a:solidFill>
                  <a:schemeClr val="accent2"/>
                </a:solidFill>
              </a:rPr>
              <a:t>Services</a:t>
            </a:r>
            <a:endParaRPr lang="en-GB" dirty="0">
              <a:solidFill>
                <a:schemeClr val="accent2"/>
              </a:solidFill>
            </a:endParaRPr>
          </a:p>
        </p:txBody>
      </p:sp>
      <p:sp>
        <p:nvSpPr>
          <p:cNvPr id="3" name="Slide Number Placeholder 2"/>
          <p:cNvSpPr>
            <a:spLocks noGrp="1"/>
          </p:cNvSpPr>
          <p:nvPr>
            <p:ph type="sldNum" sz="quarter" idx="10"/>
          </p:nvPr>
        </p:nvSpPr>
        <p:spPr/>
        <p:txBody>
          <a:bodyPr/>
          <a:lstStyle/>
          <a:p>
            <a:pPr>
              <a:defRPr/>
            </a:pPr>
            <a:fld id="{54BE02A5-23D4-4D2A-8545-DA6D75FF2956}" type="slidenum">
              <a:rPr lang="en-US" smtClean="0">
                <a:solidFill>
                  <a:srgbClr val="002C6C"/>
                </a:solidFill>
              </a:rPr>
              <a:pPr>
                <a:defRPr/>
              </a:pPr>
              <a:t>90</a:t>
            </a:fld>
            <a:endParaRPr lang="en-US" dirty="0">
              <a:solidFill>
                <a:srgbClr val="002C6C"/>
              </a:solidFill>
            </a:endParaRPr>
          </a:p>
        </p:txBody>
      </p:sp>
      <p:sp>
        <p:nvSpPr>
          <p:cNvPr id="4" name="Title 1"/>
          <p:cNvSpPr txBox="1">
            <a:spLocks/>
          </p:cNvSpPr>
          <p:nvPr/>
        </p:nvSpPr>
        <p:spPr bwMode="auto">
          <a:xfrm>
            <a:off x="0" y="14363"/>
            <a:ext cx="9144000" cy="745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rmAutofit fontScale="97500"/>
          </a:bodyPr>
          <a:lstStyle>
            <a:lvl1pPr algn="l" rtl="0" eaLnBrk="1" fontAlgn="base" hangingPunct="1">
              <a:spcBef>
                <a:spcPct val="0"/>
              </a:spcBef>
              <a:spcAft>
                <a:spcPct val="0"/>
              </a:spcAft>
              <a:defRPr sz="3000" b="1" baseline="0">
                <a:solidFill>
                  <a:srgbClr val="002C6C"/>
                </a:solidFill>
                <a:latin typeface="+mj-lt"/>
                <a:ea typeface="ＭＳ Ｐゴシック" charset="0"/>
                <a:cs typeface="+mj-cs"/>
              </a:defRPr>
            </a:lvl1pPr>
            <a:lvl2pPr algn="l" rtl="0" eaLnBrk="1" fontAlgn="base" hangingPunct="1">
              <a:spcBef>
                <a:spcPct val="0"/>
              </a:spcBef>
              <a:spcAft>
                <a:spcPct val="0"/>
              </a:spcAft>
              <a:defRPr sz="3000" b="1">
                <a:solidFill>
                  <a:srgbClr val="002C6C"/>
                </a:solidFill>
                <a:latin typeface="Arial" charset="0"/>
                <a:ea typeface="ＭＳ Ｐゴシック" charset="0"/>
              </a:defRPr>
            </a:lvl2pPr>
            <a:lvl3pPr algn="l" rtl="0" eaLnBrk="1" fontAlgn="base" hangingPunct="1">
              <a:spcBef>
                <a:spcPct val="0"/>
              </a:spcBef>
              <a:spcAft>
                <a:spcPct val="0"/>
              </a:spcAft>
              <a:defRPr sz="3000" b="1">
                <a:solidFill>
                  <a:srgbClr val="002C6C"/>
                </a:solidFill>
                <a:latin typeface="Arial" charset="0"/>
                <a:ea typeface="ＭＳ Ｐゴシック" charset="0"/>
              </a:defRPr>
            </a:lvl3pPr>
            <a:lvl4pPr algn="l" rtl="0" eaLnBrk="1" fontAlgn="base" hangingPunct="1">
              <a:spcBef>
                <a:spcPct val="0"/>
              </a:spcBef>
              <a:spcAft>
                <a:spcPct val="0"/>
              </a:spcAft>
              <a:defRPr sz="3000" b="1">
                <a:solidFill>
                  <a:srgbClr val="002C6C"/>
                </a:solidFill>
                <a:latin typeface="Arial" charset="0"/>
                <a:ea typeface="ＭＳ Ｐゴシック" charset="0"/>
              </a:defRPr>
            </a:lvl4pPr>
            <a:lvl5pPr algn="l" rtl="0" eaLnBrk="1" fontAlgn="base" hangingPunct="1">
              <a:spcBef>
                <a:spcPct val="0"/>
              </a:spcBef>
              <a:spcAft>
                <a:spcPct val="0"/>
              </a:spcAft>
              <a:defRPr sz="3000" b="1">
                <a:solidFill>
                  <a:srgbClr val="002C6C"/>
                </a:solidFill>
                <a:latin typeface="Arial" charset="0"/>
                <a:ea typeface="ＭＳ Ｐゴシック" charset="0"/>
              </a:defRPr>
            </a:lvl5pPr>
            <a:lvl6pPr marL="457200" algn="l" rtl="0" eaLnBrk="1" fontAlgn="base" hangingPunct="1">
              <a:spcBef>
                <a:spcPct val="0"/>
              </a:spcBef>
              <a:spcAft>
                <a:spcPct val="0"/>
              </a:spcAft>
              <a:defRPr sz="3000" b="1">
                <a:solidFill>
                  <a:srgbClr val="002C6C"/>
                </a:solidFill>
                <a:latin typeface="Arial" charset="0"/>
              </a:defRPr>
            </a:lvl6pPr>
            <a:lvl7pPr marL="914400" algn="l" rtl="0" eaLnBrk="1" fontAlgn="base" hangingPunct="1">
              <a:spcBef>
                <a:spcPct val="0"/>
              </a:spcBef>
              <a:spcAft>
                <a:spcPct val="0"/>
              </a:spcAft>
              <a:defRPr sz="3000" b="1">
                <a:solidFill>
                  <a:srgbClr val="002C6C"/>
                </a:solidFill>
                <a:latin typeface="Arial" charset="0"/>
              </a:defRPr>
            </a:lvl7pPr>
            <a:lvl8pPr marL="1371600" algn="l" rtl="0" eaLnBrk="1" fontAlgn="base" hangingPunct="1">
              <a:spcBef>
                <a:spcPct val="0"/>
              </a:spcBef>
              <a:spcAft>
                <a:spcPct val="0"/>
              </a:spcAft>
              <a:defRPr sz="3000" b="1">
                <a:solidFill>
                  <a:srgbClr val="002C6C"/>
                </a:solidFill>
                <a:latin typeface="Arial" charset="0"/>
              </a:defRPr>
            </a:lvl8pPr>
            <a:lvl9pPr marL="1828800" algn="l" rtl="0" eaLnBrk="1" fontAlgn="base" hangingPunct="1">
              <a:spcBef>
                <a:spcPct val="0"/>
              </a:spcBef>
              <a:spcAft>
                <a:spcPct val="0"/>
              </a:spcAft>
              <a:defRPr sz="3000" b="1">
                <a:solidFill>
                  <a:srgbClr val="002C6C"/>
                </a:solidFill>
                <a:latin typeface="Arial" charset="0"/>
              </a:defRPr>
            </a:lvl9pPr>
          </a:lstStyle>
          <a:p>
            <a:endParaRPr lang="en-US" kern="0" dirty="0"/>
          </a:p>
        </p:txBody>
      </p:sp>
      <p:pic>
        <p:nvPicPr>
          <p:cNvPr id="5" name="Picture 4" descr="googlemaps-and-pushpin.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543673"/>
            <a:ext cx="9144000" cy="4855148"/>
          </a:xfrm>
          <a:prstGeom prst="rect">
            <a:avLst/>
          </a:prstGeom>
        </p:spPr>
      </p:pic>
      <p:cxnSp>
        <p:nvCxnSpPr>
          <p:cNvPr id="6" name="Straight Connector 5"/>
          <p:cNvCxnSpPr/>
          <p:nvPr/>
        </p:nvCxnSpPr>
        <p:spPr>
          <a:xfrm flipH="1" flipV="1">
            <a:off x="3470503" y="2520700"/>
            <a:ext cx="3247538" cy="257887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flipV="1">
            <a:off x="3470503" y="3781050"/>
            <a:ext cx="3247538" cy="140577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a:off x="3470503" y="5254690"/>
            <a:ext cx="324753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499369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9750" y="332656"/>
            <a:ext cx="7334250" cy="935998"/>
          </a:xfrm>
        </p:spPr>
        <p:txBody>
          <a:bodyPr/>
          <a:lstStyle/>
          <a:p>
            <a:r>
              <a:rPr lang="en-US" dirty="0">
                <a:solidFill>
                  <a:schemeClr val="accent2"/>
                </a:solidFill>
              </a:rPr>
              <a:t>Product-centric Information &amp; </a:t>
            </a:r>
            <a:r>
              <a:rPr lang="en-US" dirty="0" smtClean="0">
                <a:solidFill>
                  <a:schemeClr val="accent2"/>
                </a:solidFill>
              </a:rPr>
              <a:t>Services</a:t>
            </a:r>
            <a:endParaRPr lang="en-GB" dirty="0">
              <a:solidFill>
                <a:schemeClr val="accent2"/>
              </a:solidFill>
            </a:endParaRPr>
          </a:p>
        </p:txBody>
      </p:sp>
      <p:sp>
        <p:nvSpPr>
          <p:cNvPr id="3" name="Slide Number Placeholder 2"/>
          <p:cNvSpPr>
            <a:spLocks noGrp="1"/>
          </p:cNvSpPr>
          <p:nvPr>
            <p:ph type="sldNum" sz="quarter" idx="10"/>
          </p:nvPr>
        </p:nvSpPr>
        <p:spPr/>
        <p:txBody>
          <a:bodyPr/>
          <a:lstStyle/>
          <a:p>
            <a:pPr>
              <a:defRPr/>
            </a:pPr>
            <a:fld id="{54BE02A5-23D4-4D2A-8545-DA6D75FF2956}" type="slidenum">
              <a:rPr lang="en-US" smtClean="0">
                <a:solidFill>
                  <a:srgbClr val="002C6C"/>
                </a:solidFill>
              </a:rPr>
              <a:pPr>
                <a:defRPr/>
              </a:pPr>
              <a:t>91</a:t>
            </a:fld>
            <a:endParaRPr lang="en-US" dirty="0">
              <a:solidFill>
                <a:srgbClr val="002C6C"/>
              </a:solidFill>
            </a:endParaRPr>
          </a:p>
        </p:txBody>
      </p:sp>
      <p:pic>
        <p:nvPicPr>
          <p:cNvPr id="4" name="Picture 3" descr="cheerios-box.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60763" y="4484354"/>
            <a:ext cx="3299294" cy="2373646"/>
          </a:xfrm>
          <a:prstGeom prst="rect">
            <a:avLst/>
          </a:prstGeom>
        </p:spPr>
      </p:pic>
      <p:pic>
        <p:nvPicPr>
          <p:cNvPr id="5" name="Picture 4" descr="Cheerios-Facts.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62610" y="1581757"/>
            <a:ext cx="7969267" cy="4797552"/>
          </a:xfrm>
          <a:prstGeom prst="rect">
            <a:avLst/>
          </a:prstGeom>
        </p:spPr>
      </p:pic>
      <p:pic>
        <p:nvPicPr>
          <p:cNvPr id="6" name="Picture 5" descr="cheerios-barcod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4873" y="3391929"/>
            <a:ext cx="2209874" cy="1377742"/>
          </a:xfrm>
          <a:prstGeom prst="rect">
            <a:avLst/>
          </a:prstGeom>
        </p:spPr>
      </p:pic>
      <p:sp>
        <p:nvSpPr>
          <p:cNvPr id="7" name="Title 1"/>
          <p:cNvSpPr txBox="1">
            <a:spLocks/>
          </p:cNvSpPr>
          <p:nvPr/>
        </p:nvSpPr>
        <p:spPr bwMode="auto">
          <a:xfrm>
            <a:off x="0" y="14363"/>
            <a:ext cx="9144000" cy="745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normAutofit fontScale="97500"/>
          </a:bodyPr>
          <a:lstStyle>
            <a:lvl1pPr algn="l" rtl="0" eaLnBrk="1" fontAlgn="base" hangingPunct="1">
              <a:spcBef>
                <a:spcPct val="0"/>
              </a:spcBef>
              <a:spcAft>
                <a:spcPct val="0"/>
              </a:spcAft>
              <a:defRPr sz="3000" b="1" baseline="0">
                <a:solidFill>
                  <a:srgbClr val="002C6C"/>
                </a:solidFill>
                <a:latin typeface="+mj-lt"/>
                <a:ea typeface="ＭＳ Ｐゴシック" charset="0"/>
                <a:cs typeface="+mj-cs"/>
              </a:defRPr>
            </a:lvl1pPr>
            <a:lvl2pPr algn="l" rtl="0" eaLnBrk="1" fontAlgn="base" hangingPunct="1">
              <a:spcBef>
                <a:spcPct val="0"/>
              </a:spcBef>
              <a:spcAft>
                <a:spcPct val="0"/>
              </a:spcAft>
              <a:defRPr sz="3000" b="1">
                <a:solidFill>
                  <a:srgbClr val="002C6C"/>
                </a:solidFill>
                <a:latin typeface="Arial" charset="0"/>
                <a:ea typeface="ＭＳ Ｐゴシック" charset="0"/>
              </a:defRPr>
            </a:lvl2pPr>
            <a:lvl3pPr algn="l" rtl="0" eaLnBrk="1" fontAlgn="base" hangingPunct="1">
              <a:spcBef>
                <a:spcPct val="0"/>
              </a:spcBef>
              <a:spcAft>
                <a:spcPct val="0"/>
              </a:spcAft>
              <a:defRPr sz="3000" b="1">
                <a:solidFill>
                  <a:srgbClr val="002C6C"/>
                </a:solidFill>
                <a:latin typeface="Arial" charset="0"/>
                <a:ea typeface="ＭＳ Ｐゴシック" charset="0"/>
              </a:defRPr>
            </a:lvl3pPr>
            <a:lvl4pPr algn="l" rtl="0" eaLnBrk="1" fontAlgn="base" hangingPunct="1">
              <a:spcBef>
                <a:spcPct val="0"/>
              </a:spcBef>
              <a:spcAft>
                <a:spcPct val="0"/>
              </a:spcAft>
              <a:defRPr sz="3000" b="1">
                <a:solidFill>
                  <a:srgbClr val="002C6C"/>
                </a:solidFill>
                <a:latin typeface="Arial" charset="0"/>
                <a:ea typeface="ＭＳ Ｐゴシック" charset="0"/>
              </a:defRPr>
            </a:lvl4pPr>
            <a:lvl5pPr algn="l" rtl="0" eaLnBrk="1" fontAlgn="base" hangingPunct="1">
              <a:spcBef>
                <a:spcPct val="0"/>
              </a:spcBef>
              <a:spcAft>
                <a:spcPct val="0"/>
              </a:spcAft>
              <a:defRPr sz="3000" b="1">
                <a:solidFill>
                  <a:srgbClr val="002C6C"/>
                </a:solidFill>
                <a:latin typeface="Arial" charset="0"/>
                <a:ea typeface="ＭＳ Ｐゴシック" charset="0"/>
              </a:defRPr>
            </a:lvl5pPr>
            <a:lvl6pPr marL="457200" algn="l" rtl="0" eaLnBrk="1" fontAlgn="base" hangingPunct="1">
              <a:spcBef>
                <a:spcPct val="0"/>
              </a:spcBef>
              <a:spcAft>
                <a:spcPct val="0"/>
              </a:spcAft>
              <a:defRPr sz="3000" b="1">
                <a:solidFill>
                  <a:srgbClr val="002C6C"/>
                </a:solidFill>
                <a:latin typeface="Arial" charset="0"/>
              </a:defRPr>
            </a:lvl6pPr>
            <a:lvl7pPr marL="914400" algn="l" rtl="0" eaLnBrk="1" fontAlgn="base" hangingPunct="1">
              <a:spcBef>
                <a:spcPct val="0"/>
              </a:spcBef>
              <a:spcAft>
                <a:spcPct val="0"/>
              </a:spcAft>
              <a:defRPr sz="3000" b="1">
                <a:solidFill>
                  <a:srgbClr val="002C6C"/>
                </a:solidFill>
                <a:latin typeface="Arial" charset="0"/>
              </a:defRPr>
            </a:lvl7pPr>
            <a:lvl8pPr marL="1371600" algn="l" rtl="0" eaLnBrk="1" fontAlgn="base" hangingPunct="1">
              <a:spcBef>
                <a:spcPct val="0"/>
              </a:spcBef>
              <a:spcAft>
                <a:spcPct val="0"/>
              </a:spcAft>
              <a:defRPr sz="3000" b="1">
                <a:solidFill>
                  <a:srgbClr val="002C6C"/>
                </a:solidFill>
                <a:latin typeface="Arial" charset="0"/>
              </a:defRPr>
            </a:lvl8pPr>
            <a:lvl9pPr marL="1828800" algn="l" rtl="0" eaLnBrk="1" fontAlgn="base" hangingPunct="1">
              <a:spcBef>
                <a:spcPct val="0"/>
              </a:spcBef>
              <a:spcAft>
                <a:spcPct val="0"/>
              </a:spcAft>
              <a:defRPr sz="3000" b="1">
                <a:solidFill>
                  <a:srgbClr val="002C6C"/>
                </a:solidFill>
                <a:latin typeface="Arial" charset="0"/>
              </a:defRPr>
            </a:lvl9pPr>
          </a:lstStyle>
          <a:p>
            <a:endParaRPr lang="en-US" kern="0" dirty="0"/>
          </a:p>
        </p:txBody>
      </p:sp>
      <p:pic>
        <p:nvPicPr>
          <p:cNvPr id="8" name="Picture 7" descr="GS1-pushpin.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7200" y="1417638"/>
            <a:ext cx="1666150" cy="2776405"/>
          </a:xfrm>
          <a:prstGeom prst="rect">
            <a:avLst/>
          </a:prstGeom>
        </p:spPr>
      </p:pic>
    </p:spTree>
    <p:extLst>
      <p:ext uri="{BB962C8B-B14F-4D97-AF65-F5344CB8AC3E}">
        <p14:creationId xmlns:p14="http://schemas.microsoft.com/office/powerpoint/2010/main" val="18663946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9750" y="384392"/>
            <a:ext cx="7334250" cy="935998"/>
          </a:xfrm>
        </p:spPr>
        <p:txBody>
          <a:bodyPr/>
          <a:lstStyle/>
          <a:p>
            <a:r>
              <a:rPr lang="en-US" dirty="0">
                <a:solidFill>
                  <a:schemeClr val="accent2"/>
                </a:solidFill>
              </a:rPr>
              <a:t>Product-centric Information &amp; Services</a:t>
            </a:r>
            <a:endParaRPr lang="en-GB" dirty="0"/>
          </a:p>
        </p:txBody>
      </p:sp>
      <p:sp>
        <p:nvSpPr>
          <p:cNvPr id="3" name="Slide Number Placeholder 2"/>
          <p:cNvSpPr>
            <a:spLocks noGrp="1"/>
          </p:cNvSpPr>
          <p:nvPr>
            <p:ph type="sldNum" sz="quarter" idx="10"/>
          </p:nvPr>
        </p:nvSpPr>
        <p:spPr/>
        <p:txBody>
          <a:bodyPr/>
          <a:lstStyle/>
          <a:p>
            <a:pPr>
              <a:defRPr/>
            </a:pPr>
            <a:fld id="{54BE02A5-23D4-4D2A-8545-DA6D75FF2956}" type="slidenum">
              <a:rPr lang="en-US" smtClean="0">
                <a:solidFill>
                  <a:srgbClr val="002C6C"/>
                </a:solidFill>
              </a:rPr>
              <a:pPr>
                <a:defRPr/>
              </a:pPr>
              <a:t>92</a:t>
            </a:fld>
            <a:endParaRPr lang="en-US" dirty="0">
              <a:solidFill>
                <a:srgbClr val="002C6C"/>
              </a:solidFill>
            </a:endParaRPr>
          </a:p>
        </p:txBody>
      </p:sp>
      <p:pic>
        <p:nvPicPr>
          <p:cNvPr id="5" name="Picture 4" descr="LumixTZ40.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206" y="2479724"/>
            <a:ext cx="5255656" cy="4378275"/>
          </a:xfrm>
          <a:prstGeom prst="rect">
            <a:avLst/>
          </a:prstGeom>
        </p:spPr>
      </p:pic>
      <p:sp>
        <p:nvSpPr>
          <p:cNvPr id="6" name="TextBox 5"/>
          <p:cNvSpPr txBox="1"/>
          <p:nvPr/>
        </p:nvSpPr>
        <p:spPr>
          <a:xfrm>
            <a:off x="6553240" y="1822660"/>
            <a:ext cx="2590760" cy="369332"/>
          </a:xfrm>
          <a:prstGeom prst="rect">
            <a:avLst/>
          </a:prstGeom>
          <a:noFill/>
        </p:spPr>
        <p:txBody>
          <a:bodyPr wrap="square" rtlCol="0">
            <a:spAutoFit/>
          </a:bodyPr>
          <a:lstStyle/>
          <a:p>
            <a:pPr defTabSz="457200"/>
            <a:r>
              <a:rPr lang="en-US" dirty="0" smtClean="0">
                <a:solidFill>
                  <a:srgbClr val="FF0000"/>
                </a:solidFill>
              </a:rPr>
              <a:t>Technical Specifications</a:t>
            </a:r>
            <a:endParaRPr lang="en-US" dirty="0">
              <a:solidFill>
                <a:srgbClr val="FF0000"/>
              </a:solidFill>
            </a:endParaRPr>
          </a:p>
        </p:txBody>
      </p:sp>
      <p:sp>
        <p:nvSpPr>
          <p:cNvPr id="7" name="TextBox 6"/>
          <p:cNvSpPr txBox="1"/>
          <p:nvPr/>
        </p:nvSpPr>
        <p:spPr>
          <a:xfrm>
            <a:off x="6553240" y="2356051"/>
            <a:ext cx="2590760" cy="369332"/>
          </a:xfrm>
          <a:prstGeom prst="rect">
            <a:avLst/>
          </a:prstGeom>
          <a:noFill/>
        </p:spPr>
        <p:txBody>
          <a:bodyPr wrap="square" rtlCol="0">
            <a:spAutoFit/>
          </a:bodyPr>
          <a:lstStyle/>
          <a:p>
            <a:pPr defTabSz="457200"/>
            <a:r>
              <a:rPr lang="en-US" dirty="0" smtClean="0">
                <a:solidFill>
                  <a:srgbClr val="F79646">
                    <a:lumMod val="75000"/>
                  </a:srgbClr>
                </a:solidFill>
              </a:rPr>
              <a:t>Warranty Registration</a:t>
            </a:r>
            <a:endParaRPr lang="en-US" dirty="0">
              <a:solidFill>
                <a:srgbClr val="F79646">
                  <a:lumMod val="75000"/>
                </a:srgbClr>
              </a:solidFill>
            </a:endParaRPr>
          </a:p>
        </p:txBody>
      </p:sp>
      <p:sp>
        <p:nvSpPr>
          <p:cNvPr id="8" name="TextBox 7"/>
          <p:cNvSpPr txBox="1"/>
          <p:nvPr/>
        </p:nvSpPr>
        <p:spPr>
          <a:xfrm>
            <a:off x="6553240" y="2889442"/>
            <a:ext cx="2590760" cy="369332"/>
          </a:xfrm>
          <a:prstGeom prst="rect">
            <a:avLst/>
          </a:prstGeom>
          <a:noFill/>
        </p:spPr>
        <p:txBody>
          <a:bodyPr wrap="square" rtlCol="0">
            <a:spAutoFit/>
          </a:bodyPr>
          <a:lstStyle/>
          <a:p>
            <a:pPr defTabSz="457200"/>
            <a:r>
              <a:rPr lang="en-US" dirty="0" smtClean="0">
                <a:solidFill>
                  <a:srgbClr val="008000"/>
                </a:solidFill>
              </a:rPr>
              <a:t>Instruction Manual (PDF)</a:t>
            </a:r>
            <a:endParaRPr lang="en-US" dirty="0">
              <a:solidFill>
                <a:srgbClr val="008000"/>
              </a:solidFill>
            </a:endParaRPr>
          </a:p>
        </p:txBody>
      </p:sp>
      <p:sp>
        <p:nvSpPr>
          <p:cNvPr id="9" name="TextBox 8"/>
          <p:cNvSpPr txBox="1"/>
          <p:nvPr/>
        </p:nvSpPr>
        <p:spPr>
          <a:xfrm>
            <a:off x="6553240" y="3956224"/>
            <a:ext cx="2590760" cy="369332"/>
          </a:xfrm>
          <a:prstGeom prst="rect">
            <a:avLst/>
          </a:prstGeom>
          <a:noFill/>
        </p:spPr>
        <p:txBody>
          <a:bodyPr wrap="square" rtlCol="0">
            <a:spAutoFit/>
          </a:bodyPr>
          <a:lstStyle/>
          <a:p>
            <a:pPr defTabSz="457200"/>
            <a:r>
              <a:rPr lang="en-US" dirty="0" smtClean="0">
                <a:solidFill>
                  <a:srgbClr val="8064A2">
                    <a:lumMod val="75000"/>
                  </a:srgbClr>
                </a:solidFill>
              </a:rPr>
              <a:t>Firmware Updates</a:t>
            </a:r>
            <a:endParaRPr lang="en-US" dirty="0">
              <a:solidFill>
                <a:srgbClr val="8064A2">
                  <a:lumMod val="75000"/>
                </a:srgbClr>
              </a:solidFill>
            </a:endParaRPr>
          </a:p>
        </p:txBody>
      </p:sp>
      <p:sp>
        <p:nvSpPr>
          <p:cNvPr id="10" name="TextBox 9"/>
          <p:cNvSpPr txBox="1"/>
          <p:nvPr/>
        </p:nvSpPr>
        <p:spPr>
          <a:xfrm>
            <a:off x="6553240" y="3422833"/>
            <a:ext cx="2590760" cy="369332"/>
          </a:xfrm>
          <a:prstGeom prst="rect">
            <a:avLst/>
          </a:prstGeom>
          <a:noFill/>
        </p:spPr>
        <p:txBody>
          <a:bodyPr wrap="square" rtlCol="0">
            <a:spAutoFit/>
          </a:bodyPr>
          <a:lstStyle/>
          <a:p>
            <a:pPr defTabSz="457200"/>
            <a:r>
              <a:rPr lang="en-US" dirty="0" smtClean="0">
                <a:solidFill>
                  <a:srgbClr val="1F497D">
                    <a:lumMod val="60000"/>
                    <a:lumOff val="40000"/>
                  </a:srgbClr>
                </a:solidFill>
              </a:rPr>
              <a:t>Software Downloads</a:t>
            </a:r>
            <a:endParaRPr lang="en-US" dirty="0">
              <a:solidFill>
                <a:srgbClr val="1F497D">
                  <a:lumMod val="60000"/>
                  <a:lumOff val="40000"/>
                </a:srgbClr>
              </a:solidFill>
            </a:endParaRPr>
          </a:p>
        </p:txBody>
      </p:sp>
      <p:sp>
        <p:nvSpPr>
          <p:cNvPr id="11" name="TextBox 10"/>
          <p:cNvSpPr txBox="1"/>
          <p:nvPr/>
        </p:nvSpPr>
        <p:spPr>
          <a:xfrm>
            <a:off x="6553240" y="4489615"/>
            <a:ext cx="2590760" cy="646331"/>
          </a:xfrm>
          <a:prstGeom prst="rect">
            <a:avLst/>
          </a:prstGeom>
          <a:noFill/>
        </p:spPr>
        <p:txBody>
          <a:bodyPr wrap="square" rtlCol="0">
            <a:spAutoFit/>
          </a:bodyPr>
          <a:lstStyle/>
          <a:p>
            <a:pPr defTabSz="457200"/>
            <a:r>
              <a:rPr lang="en-US" dirty="0" smtClean="0">
                <a:solidFill>
                  <a:srgbClr val="000090"/>
                </a:solidFill>
              </a:rPr>
              <a:t>User Forum </a:t>
            </a:r>
            <a:br>
              <a:rPr lang="en-US" dirty="0" smtClean="0">
                <a:solidFill>
                  <a:srgbClr val="000090"/>
                </a:solidFill>
              </a:rPr>
            </a:br>
            <a:r>
              <a:rPr lang="en-US" dirty="0" smtClean="0">
                <a:solidFill>
                  <a:srgbClr val="000090"/>
                </a:solidFill>
              </a:rPr>
              <a:t>(advice, troubleshooting)</a:t>
            </a:r>
            <a:endParaRPr lang="en-US" dirty="0">
              <a:solidFill>
                <a:srgbClr val="000090"/>
              </a:solidFill>
            </a:endParaRPr>
          </a:p>
        </p:txBody>
      </p:sp>
      <p:cxnSp>
        <p:nvCxnSpPr>
          <p:cNvPr id="12" name="Curved Connector 11"/>
          <p:cNvCxnSpPr>
            <a:stCxn id="19" idx="3"/>
            <a:endCxn id="6" idx="1"/>
          </p:cNvCxnSpPr>
          <p:nvPr/>
        </p:nvCxnSpPr>
        <p:spPr>
          <a:xfrm flipV="1">
            <a:off x="5305980" y="2007326"/>
            <a:ext cx="1247260" cy="1309618"/>
          </a:xfrm>
          <a:prstGeom prst="curvedConnector3">
            <a:avLst>
              <a:gd name="adj1" fmla="val 50000"/>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Curved Connector 12"/>
          <p:cNvCxnSpPr>
            <a:stCxn id="19" idx="3"/>
            <a:endCxn id="7" idx="1"/>
          </p:cNvCxnSpPr>
          <p:nvPr/>
        </p:nvCxnSpPr>
        <p:spPr>
          <a:xfrm flipV="1">
            <a:off x="5305980" y="2540717"/>
            <a:ext cx="1247260" cy="776227"/>
          </a:xfrm>
          <a:prstGeom prst="curvedConnector3">
            <a:avLst/>
          </a:prstGeom>
          <a:ln>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4" name="Curved Connector 13"/>
          <p:cNvCxnSpPr>
            <a:stCxn id="19" idx="3"/>
            <a:endCxn id="8" idx="1"/>
          </p:cNvCxnSpPr>
          <p:nvPr/>
        </p:nvCxnSpPr>
        <p:spPr>
          <a:xfrm flipV="1">
            <a:off x="5305980" y="3074108"/>
            <a:ext cx="1247260" cy="242836"/>
          </a:xfrm>
          <a:prstGeom prst="curvedConnector3">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15" name="Curved Connector 14"/>
          <p:cNvCxnSpPr>
            <a:stCxn id="19" idx="3"/>
            <a:endCxn id="10" idx="1"/>
          </p:cNvCxnSpPr>
          <p:nvPr/>
        </p:nvCxnSpPr>
        <p:spPr>
          <a:xfrm>
            <a:off x="5305980" y="3316944"/>
            <a:ext cx="1247260" cy="290555"/>
          </a:xfrm>
          <a:prstGeom prst="curvedConnector3">
            <a:avLst/>
          </a:prstGeom>
          <a:ln>
            <a:solidFill>
              <a:schemeClr val="tx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6" name="Curved Connector 15"/>
          <p:cNvCxnSpPr>
            <a:stCxn id="19" idx="3"/>
            <a:endCxn id="9" idx="1"/>
          </p:cNvCxnSpPr>
          <p:nvPr/>
        </p:nvCxnSpPr>
        <p:spPr>
          <a:xfrm>
            <a:off x="5305980" y="3316944"/>
            <a:ext cx="1247260" cy="823946"/>
          </a:xfrm>
          <a:prstGeom prst="curvedConnector3">
            <a:avLst/>
          </a:prstGeom>
          <a:ln>
            <a:solidFill>
              <a:schemeClr val="accent4"/>
            </a:solidFill>
            <a:tailEnd type="arrow"/>
          </a:ln>
        </p:spPr>
        <p:style>
          <a:lnRef idx="2">
            <a:schemeClr val="accent1"/>
          </a:lnRef>
          <a:fillRef idx="0">
            <a:schemeClr val="accent1"/>
          </a:fillRef>
          <a:effectRef idx="1">
            <a:schemeClr val="accent1"/>
          </a:effectRef>
          <a:fontRef idx="minor">
            <a:schemeClr val="tx1"/>
          </a:fontRef>
        </p:style>
      </p:cxnSp>
      <p:cxnSp>
        <p:nvCxnSpPr>
          <p:cNvPr id="17" name="Curved Connector 16"/>
          <p:cNvCxnSpPr>
            <a:stCxn id="19" idx="3"/>
            <a:endCxn id="11" idx="1"/>
          </p:cNvCxnSpPr>
          <p:nvPr/>
        </p:nvCxnSpPr>
        <p:spPr>
          <a:xfrm>
            <a:off x="5305980" y="3316944"/>
            <a:ext cx="1247260" cy="1495837"/>
          </a:xfrm>
          <a:prstGeom prst="curvedConnector3">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6553240" y="5110259"/>
            <a:ext cx="2590760" cy="369332"/>
          </a:xfrm>
          <a:prstGeom prst="rect">
            <a:avLst/>
          </a:prstGeom>
          <a:noFill/>
        </p:spPr>
        <p:txBody>
          <a:bodyPr wrap="square" rtlCol="0">
            <a:spAutoFit/>
          </a:bodyPr>
          <a:lstStyle/>
          <a:p>
            <a:pPr defTabSz="457200"/>
            <a:r>
              <a:rPr lang="en-US" dirty="0" smtClean="0">
                <a:solidFill>
                  <a:prstClr val="white">
                    <a:lumMod val="50000"/>
                  </a:prstClr>
                </a:solidFill>
              </a:rPr>
              <a:t>Spares &amp; Accessories</a:t>
            </a:r>
            <a:endParaRPr lang="en-US" dirty="0">
              <a:solidFill>
                <a:prstClr val="white">
                  <a:lumMod val="50000"/>
                </a:prstClr>
              </a:solidFill>
            </a:endParaRPr>
          </a:p>
        </p:txBody>
      </p:sp>
      <p:pic>
        <p:nvPicPr>
          <p:cNvPr id="19" name="Picture 18" descr="EANbarcode.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71540" y="2878032"/>
            <a:ext cx="1234440" cy="877824"/>
          </a:xfrm>
          <a:prstGeom prst="rect">
            <a:avLst/>
          </a:prstGeom>
        </p:spPr>
      </p:pic>
      <p:pic>
        <p:nvPicPr>
          <p:cNvPr id="20" name="Picture 19" descr="GS1-pushpin.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85049" y="1096879"/>
            <a:ext cx="1315107" cy="2191441"/>
          </a:xfrm>
          <a:prstGeom prst="rect">
            <a:avLst/>
          </a:prstGeom>
        </p:spPr>
      </p:pic>
      <p:cxnSp>
        <p:nvCxnSpPr>
          <p:cNvPr id="21" name="Curved Connector 20"/>
          <p:cNvCxnSpPr>
            <a:stCxn id="19" idx="3"/>
            <a:endCxn id="18" idx="1"/>
          </p:cNvCxnSpPr>
          <p:nvPr/>
        </p:nvCxnSpPr>
        <p:spPr>
          <a:xfrm>
            <a:off x="5305980" y="3316944"/>
            <a:ext cx="1247260" cy="1977981"/>
          </a:xfrm>
          <a:prstGeom prst="curvedConnector3">
            <a:avLst>
              <a:gd name="adj1" fmla="val 50000"/>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633297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9750" y="384392"/>
            <a:ext cx="7154738" cy="935998"/>
          </a:xfrm>
        </p:spPr>
        <p:txBody>
          <a:bodyPr/>
          <a:lstStyle/>
          <a:p>
            <a:r>
              <a:rPr lang="en-US" dirty="0">
                <a:solidFill>
                  <a:schemeClr val="accent2"/>
                </a:solidFill>
              </a:rPr>
              <a:t>Building on our existing data </a:t>
            </a:r>
            <a:r>
              <a:rPr lang="en-US" dirty="0" smtClean="0">
                <a:solidFill>
                  <a:schemeClr val="accent2"/>
                </a:solidFill>
              </a:rPr>
              <a:t>models</a:t>
            </a:r>
            <a:endParaRPr lang="en-GB" dirty="0">
              <a:solidFill>
                <a:schemeClr val="accent2"/>
              </a:solidFill>
            </a:endParaRPr>
          </a:p>
        </p:txBody>
      </p:sp>
      <p:sp>
        <p:nvSpPr>
          <p:cNvPr id="3" name="Slide Number Placeholder 2"/>
          <p:cNvSpPr>
            <a:spLocks noGrp="1"/>
          </p:cNvSpPr>
          <p:nvPr>
            <p:ph type="sldNum" sz="quarter" idx="10"/>
          </p:nvPr>
        </p:nvSpPr>
        <p:spPr/>
        <p:txBody>
          <a:bodyPr/>
          <a:lstStyle/>
          <a:p>
            <a:pPr>
              <a:defRPr/>
            </a:pPr>
            <a:fld id="{54BE02A5-23D4-4D2A-8545-DA6D75FF2956}" type="slidenum">
              <a:rPr lang="en-US" smtClean="0">
                <a:solidFill>
                  <a:srgbClr val="002C6C"/>
                </a:solidFill>
              </a:rPr>
              <a:pPr>
                <a:defRPr/>
              </a:pPr>
              <a:t>93</a:t>
            </a:fld>
            <a:endParaRPr lang="en-US" dirty="0">
              <a:solidFill>
                <a:srgbClr val="002C6C"/>
              </a:solidFill>
            </a:endParaRPr>
          </a:p>
        </p:txBody>
      </p:sp>
      <p:sp>
        <p:nvSpPr>
          <p:cNvPr id="6" name="Title 1"/>
          <p:cNvSpPr txBox="1">
            <a:spLocks/>
          </p:cNvSpPr>
          <p:nvPr/>
        </p:nvSpPr>
        <p:spPr bwMode="auto">
          <a:xfrm>
            <a:off x="0" y="14363"/>
            <a:ext cx="9144000" cy="745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normAutofit fontScale="97500"/>
          </a:bodyPr>
          <a:lstStyle>
            <a:lvl1pPr algn="l" rtl="0" eaLnBrk="1" fontAlgn="base" hangingPunct="1">
              <a:spcBef>
                <a:spcPct val="0"/>
              </a:spcBef>
              <a:spcAft>
                <a:spcPct val="0"/>
              </a:spcAft>
              <a:defRPr sz="3000" b="1" baseline="0">
                <a:solidFill>
                  <a:srgbClr val="002C6C"/>
                </a:solidFill>
                <a:latin typeface="+mj-lt"/>
                <a:ea typeface="ＭＳ Ｐゴシック" charset="0"/>
                <a:cs typeface="+mj-cs"/>
              </a:defRPr>
            </a:lvl1pPr>
            <a:lvl2pPr algn="l" rtl="0" eaLnBrk="1" fontAlgn="base" hangingPunct="1">
              <a:spcBef>
                <a:spcPct val="0"/>
              </a:spcBef>
              <a:spcAft>
                <a:spcPct val="0"/>
              </a:spcAft>
              <a:defRPr sz="3000" b="1">
                <a:solidFill>
                  <a:srgbClr val="002C6C"/>
                </a:solidFill>
                <a:latin typeface="Arial" charset="0"/>
                <a:ea typeface="ＭＳ Ｐゴシック" charset="0"/>
              </a:defRPr>
            </a:lvl2pPr>
            <a:lvl3pPr algn="l" rtl="0" eaLnBrk="1" fontAlgn="base" hangingPunct="1">
              <a:spcBef>
                <a:spcPct val="0"/>
              </a:spcBef>
              <a:spcAft>
                <a:spcPct val="0"/>
              </a:spcAft>
              <a:defRPr sz="3000" b="1">
                <a:solidFill>
                  <a:srgbClr val="002C6C"/>
                </a:solidFill>
                <a:latin typeface="Arial" charset="0"/>
                <a:ea typeface="ＭＳ Ｐゴシック" charset="0"/>
              </a:defRPr>
            </a:lvl3pPr>
            <a:lvl4pPr algn="l" rtl="0" eaLnBrk="1" fontAlgn="base" hangingPunct="1">
              <a:spcBef>
                <a:spcPct val="0"/>
              </a:spcBef>
              <a:spcAft>
                <a:spcPct val="0"/>
              </a:spcAft>
              <a:defRPr sz="3000" b="1">
                <a:solidFill>
                  <a:srgbClr val="002C6C"/>
                </a:solidFill>
                <a:latin typeface="Arial" charset="0"/>
                <a:ea typeface="ＭＳ Ｐゴシック" charset="0"/>
              </a:defRPr>
            </a:lvl4pPr>
            <a:lvl5pPr algn="l" rtl="0" eaLnBrk="1" fontAlgn="base" hangingPunct="1">
              <a:spcBef>
                <a:spcPct val="0"/>
              </a:spcBef>
              <a:spcAft>
                <a:spcPct val="0"/>
              </a:spcAft>
              <a:defRPr sz="3000" b="1">
                <a:solidFill>
                  <a:srgbClr val="002C6C"/>
                </a:solidFill>
                <a:latin typeface="Arial" charset="0"/>
                <a:ea typeface="ＭＳ Ｐゴシック" charset="0"/>
              </a:defRPr>
            </a:lvl5pPr>
            <a:lvl6pPr marL="457200" algn="l" rtl="0" eaLnBrk="1" fontAlgn="base" hangingPunct="1">
              <a:spcBef>
                <a:spcPct val="0"/>
              </a:spcBef>
              <a:spcAft>
                <a:spcPct val="0"/>
              </a:spcAft>
              <a:defRPr sz="3000" b="1">
                <a:solidFill>
                  <a:srgbClr val="002C6C"/>
                </a:solidFill>
                <a:latin typeface="Arial" charset="0"/>
              </a:defRPr>
            </a:lvl6pPr>
            <a:lvl7pPr marL="914400" algn="l" rtl="0" eaLnBrk="1" fontAlgn="base" hangingPunct="1">
              <a:spcBef>
                <a:spcPct val="0"/>
              </a:spcBef>
              <a:spcAft>
                <a:spcPct val="0"/>
              </a:spcAft>
              <a:defRPr sz="3000" b="1">
                <a:solidFill>
                  <a:srgbClr val="002C6C"/>
                </a:solidFill>
                <a:latin typeface="Arial" charset="0"/>
              </a:defRPr>
            </a:lvl7pPr>
            <a:lvl8pPr marL="1371600" algn="l" rtl="0" eaLnBrk="1" fontAlgn="base" hangingPunct="1">
              <a:spcBef>
                <a:spcPct val="0"/>
              </a:spcBef>
              <a:spcAft>
                <a:spcPct val="0"/>
              </a:spcAft>
              <a:defRPr sz="3000" b="1">
                <a:solidFill>
                  <a:srgbClr val="002C6C"/>
                </a:solidFill>
                <a:latin typeface="Arial" charset="0"/>
              </a:defRPr>
            </a:lvl8pPr>
            <a:lvl9pPr marL="1828800" algn="l" rtl="0" eaLnBrk="1" fontAlgn="base" hangingPunct="1">
              <a:spcBef>
                <a:spcPct val="0"/>
              </a:spcBef>
              <a:spcAft>
                <a:spcPct val="0"/>
              </a:spcAft>
              <a:defRPr sz="3000" b="1">
                <a:solidFill>
                  <a:srgbClr val="002C6C"/>
                </a:solidFill>
                <a:latin typeface="Arial" charset="0"/>
              </a:defRPr>
            </a:lvl9pPr>
          </a:lstStyle>
          <a:p>
            <a:endParaRPr lang="en-US" kern="0" dirty="0"/>
          </a:p>
        </p:txBody>
      </p:sp>
      <p:pic>
        <p:nvPicPr>
          <p:cNvPr id="8" name="Picture 7" descr="Screen Shot 2014-02-14 at 18.27.20.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84989" y="3091956"/>
            <a:ext cx="5649112" cy="3626825"/>
          </a:xfrm>
          <a:prstGeom prst="rect">
            <a:avLst/>
          </a:prstGeom>
        </p:spPr>
      </p:pic>
      <p:sp>
        <p:nvSpPr>
          <p:cNvPr id="4" name="TextBox 3"/>
          <p:cNvSpPr txBox="1"/>
          <p:nvPr/>
        </p:nvSpPr>
        <p:spPr>
          <a:xfrm>
            <a:off x="1297459" y="1790674"/>
            <a:ext cx="1962397" cy="830997"/>
          </a:xfrm>
          <a:prstGeom prst="rect">
            <a:avLst/>
          </a:prstGeom>
          <a:noFill/>
        </p:spPr>
        <p:txBody>
          <a:bodyPr wrap="none" rtlCol="0">
            <a:spAutoFit/>
          </a:bodyPr>
          <a:lstStyle/>
          <a:p>
            <a:r>
              <a:rPr lang="en-US" sz="4800" dirty="0" smtClean="0"/>
              <a:t>GDSN</a:t>
            </a:r>
            <a:endParaRPr lang="en-GB" sz="4800" dirty="0"/>
          </a:p>
        </p:txBody>
      </p:sp>
    </p:spTree>
    <p:extLst>
      <p:ext uri="{BB962C8B-B14F-4D97-AF65-F5344CB8AC3E}">
        <p14:creationId xmlns:p14="http://schemas.microsoft.com/office/powerpoint/2010/main" val="14807439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9750" y="384392"/>
            <a:ext cx="7154738" cy="935998"/>
          </a:xfrm>
        </p:spPr>
        <p:txBody>
          <a:bodyPr/>
          <a:lstStyle/>
          <a:p>
            <a:r>
              <a:rPr lang="en-US" dirty="0">
                <a:solidFill>
                  <a:schemeClr val="accent2"/>
                </a:solidFill>
              </a:rPr>
              <a:t>Product Classification &amp; Contextual Search</a:t>
            </a:r>
          </a:p>
        </p:txBody>
      </p:sp>
      <p:sp>
        <p:nvSpPr>
          <p:cNvPr id="3" name="Slide Number Placeholder 2"/>
          <p:cNvSpPr>
            <a:spLocks noGrp="1"/>
          </p:cNvSpPr>
          <p:nvPr>
            <p:ph type="sldNum" sz="quarter" idx="10"/>
          </p:nvPr>
        </p:nvSpPr>
        <p:spPr/>
        <p:txBody>
          <a:bodyPr/>
          <a:lstStyle/>
          <a:p>
            <a:pPr>
              <a:defRPr/>
            </a:pPr>
            <a:fld id="{54BE02A5-23D4-4D2A-8545-DA6D75FF2956}" type="slidenum">
              <a:rPr lang="en-US" smtClean="0">
                <a:solidFill>
                  <a:srgbClr val="002C6C"/>
                </a:solidFill>
              </a:rPr>
              <a:pPr>
                <a:defRPr/>
              </a:pPr>
              <a:t>94</a:t>
            </a:fld>
            <a:endParaRPr lang="en-US" dirty="0">
              <a:solidFill>
                <a:srgbClr val="002C6C"/>
              </a:solidFill>
            </a:endParaRPr>
          </a:p>
        </p:txBody>
      </p:sp>
      <p:sp>
        <p:nvSpPr>
          <p:cNvPr id="6" name="Title 1"/>
          <p:cNvSpPr txBox="1">
            <a:spLocks/>
          </p:cNvSpPr>
          <p:nvPr/>
        </p:nvSpPr>
        <p:spPr bwMode="auto">
          <a:xfrm>
            <a:off x="0" y="14363"/>
            <a:ext cx="9144000" cy="745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normAutofit fontScale="97500"/>
          </a:bodyPr>
          <a:lstStyle>
            <a:lvl1pPr algn="l" rtl="0" eaLnBrk="1" fontAlgn="base" hangingPunct="1">
              <a:spcBef>
                <a:spcPct val="0"/>
              </a:spcBef>
              <a:spcAft>
                <a:spcPct val="0"/>
              </a:spcAft>
              <a:defRPr sz="3000" b="1" baseline="0">
                <a:solidFill>
                  <a:srgbClr val="002C6C"/>
                </a:solidFill>
                <a:latin typeface="+mj-lt"/>
                <a:ea typeface="ＭＳ Ｐゴシック" charset="0"/>
                <a:cs typeface="+mj-cs"/>
              </a:defRPr>
            </a:lvl1pPr>
            <a:lvl2pPr algn="l" rtl="0" eaLnBrk="1" fontAlgn="base" hangingPunct="1">
              <a:spcBef>
                <a:spcPct val="0"/>
              </a:spcBef>
              <a:spcAft>
                <a:spcPct val="0"/>
              </a:spcAft>
              <a:defRPr sz="3000" b="1">
                <a:solidFill>
                  <a:srgbClr val="002C6C"/>
                </a:solidFill>
                <a:latin typeface="Arial" charset="0"/>
                <a:ea typeface="ＭＳ Ｐゴシック" charset="0"/>
              </a:defRPr>
            </a:lvl2pPr>
            <a:lvl3pPr algn="l" rtl="0" eaLnBrk="1" fontAlgn="base" hangingPunct="1">
              <a:spcBef>
                <a:spcPct val="0"/>
              </a:spcBef>
              <a:spcAft>
                <a:spcPct val="0"/>
              </a:spcAft>
              <a:defRPr sz="3000" b="1">
                <a:solidFill>
                  <a:srgbClr val="002C6C"/>
                </a:solidFill>
                <a:latin typeface="Arial" charset="0"/>
                <a:ea typeface="ＭＳ Ｐゴシック" charset="0"/>
              </a:defRPr>
            </a:lvl3pPr>
            <a:lvl4pPr algn="l" rtl="0" eaLnBrk="1" fontAlgn="base" hangingPunct="1">
              <a:spcBef>
                <a:spcPct val="0"/>
              </a:spcBef>
              <a:spcAft>
                <a:spcPct val="0"/>
              </a:spcAft>
              <a:defRPr sz="3000" b="1">
                <a:solidFill>
                  <a:srgbClr val="002C6C"/>
                </a:solidFill>
                <a:latin typeface="Arial" charset="0"/>
                <a:ea typeface="ＭＳ Ｐゴシック" charset="0"/>
              </a:defRPr>
            </a:lvl4pPr>
            <a:lvl5pPr algn="l" rtl="0" eaLnBrk="1" fontAlgn="base" hangingPunct="1">
              <a:spcBef>
                <a:spcPct val="0"/>
              </a:spcBef>
              <a:spcAft>
                <a:spcPct val="0"/>
              </a:spcAft>
              <a:defRPr sz="3000" b="1">
                <a:solidFill>
                  <a:srgbClr val="002C6C"/>
                </a:solidFill>
                <a:latin typeface="Arial" charset="0"/>
                <a:ea typeface="ＭＳ Ｐゴシック" charset="0"/>
              </a:defRPr>
            </a:lvl5pPr>
            <a:lvl6pPr marL="457200" algn="l" rtl="0" eaLnBrk="1" fontAlgn="base" hangingPunct="1">
              <a:spcBef>
                <a:spcPct val="0"/>
              </a:spcBef>
              <a:spcAft>
                <a:spcPct val="0"/>
              </a:spcAft>
              <a:defRPr sz="3000" b="1">
                <a:solidFill>
                  <a:srgbClr val="002C6C"/>
                </a:solidFill>
                <a:latin typeface="Arial" charset="0"/>
              </a:defRPr>
            </a:lvl6pPr>
            <a:lvl7pPr marL="914400" algn="l" rtl="0" eaLnBrk="1" fontAlgn="base" hangingPunct="1">
              <a:spcBef>
                <a:spcPct val="0"/>
              </a:spcBef>
              <a:spcAft>
                <a:spcPct val="0"/>
              </a:spcAft>
              <a:defRPr sz="3000" b="1">
                <a:solidFill>
                  <a:srgbClr val="002C6C"/>
                </a:solidFill>
                <a:latin typeface="Arial" charset="0"/>
              </a:defRPr>
            </a:lvl7pPr>
            <a:lvl8pPr marL="1371600" algn="l" rtl="0" eaLnBrk="1" fontAlgn="base" hangingPunct="1">
              <a:spcBef>
                <a:spcPct val="0"/>
              </a:spcBef>
              <a:spcAft>
                <a:spcPct val="0"/>
              </a:spcAft>
              <a:defRPr sz="3000" b="1">
                <a:solidFill>
                  <a:srgbClr val="002C6C"/>
                </a:solidFill>
                <a:latin typeface="Arial" charset="0"/>
              </a:defRPr>
            </a:lvl8pPr>
            <a:lvl9pPr marL="1828800" algn="l" rtl="0" eaLnBrk="1" fontAlgn="base" hangingPunct="1">
              <a:spcBef>
                <a:spcPct val="0"/>
              </a:spcBef>
              <a:spcAft>
                <a:spcPct val="0"/>
              </a:spcAft>
              <a:defRPr sz="3000" b="1">
                <a:solidFill>
                  <a:srgbClr val="002C6C"/>
                </a:solidFill>
                <a:latin typeface="Arial" charset="0"/>
              </a:defRPr>
            </a:lvl9pPr>
          </a:lstStyle>
          <a:p>
            <a:endParaRPr lang="en-US" kern="0" dirty="0"/>
          </a:p>
        </p:txBody>
      </p:sp>
      <p:sp>
        <p:nvSpPr>
          <p:cNvPr id="9" name="Title 1"/>
          <p:cNvSpPr txBox="1">
            <a:spLocks/>
          </p:cNvSpPr>
          <p:nvPr/>
        </p:nvSpPr>
        <p:spPr bwMode="auto">
          <a:xfrm>
            <a:off x="0" y="14363"/>
            <a:ext cx="9144000" cy="745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normAutofit fontScale="97500"/>
          </a:bodyPr>
          <a:lstStyle>
            <a:lvl1pPr algn="l" rtl="0" eaLnBrk="1" fontAlgn="base" hangingPunct="1">
              <a:spcBef>
                <a:spcPct val="0"/>
              </a:spcBef>
              <a:spcAft>
                <a:spcPct val="0"/>
              </a:spcAft>
              <a:defRPr sz="3000" b="1" baseline="0">
                <a:solidFill>
                  <a:srgbClr val="002C6C"/>
                </a:solidFill>
                <a:latin typeface="+mj-lt"/>
                <a:ea typeface="ＭＳ Ｐゴシック" charset="0"/>
                <a:cs typeface="+mj-cs"/>
              </a:defRPr>
            </a:lvl1pPr>
            <a:lvl2pPr algn="l" rtl="0" eaLnBrk="1" fontAlgn="base" hangingPunct="1">
              <a:spcBef>
                <a:spcPct val="0"/>
              </a:spcBef>
              <a:spcAft>
                <a:spcPct val="0"/>
              </a:spcAft>
              <a:defRPr sz="3000" b="1">
                <a:solidFill>
                  <a:srgbClr val="002C6C"/>
                </a:solidFill>
                <a:latin typeface="Arial" charset="0"/>
                <a:ea typeface="ＭＳ Ｐゴシック" charset="0"/>
              </a:defRPr>
            </a:lvl2pPr>
            <a:lvl3pPr algn="l" rtl="0" eaLnBrk="1" fontAlgn="base" hangingPunct="1">
              <a:spcBef>
                <a:spcPct val="0"/>
              </a:spcBef>
              <a:spcAft>
                <a:spcPct val="0"/>
              </a:spcAft>
              <a:defRPr sz="3000" b="1">
                <a:solidFill>
                  <a:srgbClr val="002C6C"/>
                </a:solidFill>
                <a:latin typeface="Arial" charset="0"/>
                <a:ea typeface="ＭＳ Ｐゴシック" charset="0"/>
              </a:defRPr>
            </a:lvl3pPr>
            <a:lvl4pPr algn="l" rtl="0" eaLnBrk="1" fontAlgn="base" hangingPunct="1">
              <a:spcBef>
                <a:spcPct val="0"/>
              </a:spcBef>
              <a:spcAft>
                <a:spcPct val="0"/>
              </a:spcAft>
              <a:defRPr sz="3000" b="1">
                <a:solidFill>
                  <a:srgbClr val="002C6C"/>
                </a:solidFill>
                <a:latin typeface="Arial" charset="0"/>
                <a:ea typeface="ＭＳ Ｐゴシック" charset="0"/>
              </a:defRPr>
            </a:lvl4pPr>
            <a:lvl5pPr algn="l" rtl="0" eaLnBrk="1" fontAlgn="base" hangingPunct="1">
              <a:spcBef>
                <a:spcPct val="0"/>
              </a:spcBef>
              <a:spcAft>
                <a:spcPct val="0"/>
              </a:spcAft>
              <a:defRPr sz="3000" b="1">
                <a:solidFill>
                  <a:srgbClr val="002C6C"/>
                </a:solidFill>
                <a:latin typeface="Arial" charset="0"/>
                <a:ea typeface="ＭＳ Ｐゴシック" charset="0"/>
              </a:defRPr>
            </a:lvl5pPr>
            <a:lvl6pPr marL="457200" algn="l" rtl="0" eaLnBrk="1" fontAlgn="base" hangingPunct="1">
              <a:spcBef>
                <a:spcPct val="0"/>
              </a:spcBef>
              <a:spcAft>
                <a:spcPct val="0"/>
              </a:spcAft>
              <a:defRPr sz="3000" b="1">
                <a:solidFill>
                  <a:srgbClr val="002C6C"/>
                </a:solidFill>
                <a:latin typeface="Arial" charset="0"/>
              </a:defRPr>
            </a:lvl6pPr>
            <a:lvl7pPr marL="914400" algn="l" rtl="0" eaLnBrk="1" fontAlgn="base" hangingPunct="1">
              <a:spcBef>
                <a:spcPct val="0"/>
              </a:spcBef>
              <a:spcAft>
                <a:spcPct val="0"/>
              </a:spcAft>
              <a:defRPr sz="3000" b="1">
                <a:solidFill>
                  <a:srgbClr val="002C6C"/>
                </a:solidFill>
                <a:latin typeface="Arial" charset="0"/>
              </a:defRPr>
            </a:lvl7pPr>
            <a:lvl8pPr marL="1371600" algn="l" rtl="0" eaLnBrk="1" fontAlgn="base" hangingPunct="1">
              <a:spcBef>
                <a:spcPct val="0"/>
              </a:spcBef>
              <a:spcAft>
                <a:spcPct val="0"/>
              </a:spcAft>
              <a:defRPr sz="3000" b="1">
                <a:solidFill>
                  <a:srgbClr val="002C6C"/>
                </a:solidFill>
                <a:latin typeface="Arial" charset="0"/>
              </a:defRPr>
            </a:lvl8pPr>
            <a:lvl9pPr marL="1828800" algn="l" rtl="0" eaLnBrk="1" fontAlgn="base" hangingPunct="1">
              <a:spcBef>
                <a:spcPct val="0"/>
              </a:spcBef>
              <a:spcAft>
                <a:spcPct val="0"/>
              </a:spcAft>
              <a:defRPr sz="3000" b="1">
                <a:solidFill>
                  <a:srgbClr val="002C6C"/>
                </a:solidFill>
                <a:latin typeface="Arial" charset="0"/>
              </a:defRPr>
            </a:lvl9pPr>
          </a:lstStyle>
          <a:p>
            <a:endParaRPr lang="en-US" kern="0" dirty="0"/>
          </a:p>
        </p:txBody>
      </p:sp>
      <p:pic>
        <p:nvPicPr>
          <p:cNvPr id="10" name="Picture 9" descr="search_for_jacket.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6926" y="1552976"/>
            <a:ext cx="4159483" cy="1008038"/>
          </a:xfrm>
          <a:prstGeom prst="rect">
            <a:avLst/>
          </a:prstGeom>
        </p:spPr>
      </p:pic>
      <p:pic>
        <p:nvPicPr>
          <p:cNvPr id="11" name="Picture 10" descr="choose-category.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98432" y="2393867"/>
            <a:ext cx="6645567" cy="1866040"/>
          </a:xfrm>
          <a:prstGeom prst="rect">
            <a:avLst/>
          </a:prstGeom>
        </p:spPr>
      </p:pic>
      <p:pic>
        <p:nvPicPr>
          <p:cNvPr id="12" name="Picture 11" descr="refine-search.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4015806"/>
            <a:ext cx="9144000" cy="1570125"/>
          </a:xfrm>
          <a:prstGeom prst="rect">
            <a:avLst/>
          </a:prstGeom>
        </p:spPr>
      </p:pic>
      <p:pic>
        <p:nvPicPr>
          <p:cNvPr id="13" name="Picture 12" descr="Screen Shot 2014-02-14 at 18.17.38.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5811231"/>
            <a:ext cx="9144000" cy="1046769"/>
          </a:xfrm>
          <a:prstGeom prst="rect">
            <a:avLst/>
          </a:prstGeom>
        </p:spPr>
      </p:pic>
    </p:spTree>
    <p:extLst>
      <p:ext uri="{BB962C8B-B14F-4D97-AF65-F5344CB8AC3E}">
        <p14:creationId xmlns:p14="http://schemas.microsoft.com/office/powerpoint/2010/main" val="3791008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sz="half" idx="2"/>
          </p:nvPr>
        </p:nvSpPr>
        <p:spPr>
          <a:xfrm>
            <a:off x="683568" y="1268760"/>
            <a:ext cx="8003232" cy="5472608"/>
          </a:xfrm>
        </p:spPr>
        <p:txBody>
          <a:bodyPr/>
          <a:lstStyle/>
          <a:p>
            <a:pPr marL="0" lvl="0" indent="0">
              <a:buNone/>
            </a:pPr>
            <a:r>
              <a:rPr lang="en-GB" sz="2000" dirty="0" smtClean="0"/>
              <a:t>Uniform Resource Identifiers (URIs) are the general term including:</a:t>
            </a:r>
          </a:p>
          <a:p>
            <a:pPr marL="285750" lvl="0" indent="-285750">
              <a:buFont typeface="Arial"/>
              <a:buChar char="•"/>
            </a:pPr>
            <a:r>
              <a:rPr lang="en-GB" sz="2000" dirty="0" smtClean="0"/>
              <a:t>Uniform Resource Locators (URLs) – e.g. web addresses</a:t>
            </a:r>
          </a:p>
          <a:p>
            <a:pPr marL="285750" lvl="0" indent="-285750">
              <a:buFont typeface="Arial"/>
              <a:buChar char="•"/>
            </a:pPr>
            <a:r>
              <a:rPr lang="en-GB" sz="2000" dirty="0" smtClean="0"/>
              <a:t>Uniform Resource Names (URNs) – e.g. pure identity EPCs</a:t>
            </a:r>
            <a:endParaRPr lang="en-GB" sz="1400" dirty="0"/>
          </a:p>
        </p:txBody>
      </p:sp>
      <p:sp>
        <p:nvSpPr>
          <p:cNvPr id="3" name="Title 2"/>
          <p:cNvSpPr>
            <a:spLocks noGrp="1"/>
          </p:cNvSpPr>
          <p:nvPr>
            <p:ph type="title"/>
          </p:nvPr>
        </p:nvSpPr>
        <p:spPr>
          <a:xfrm>
            <a:off x="1691680" y="404664"/>
            <a:ext cx="7021540" cy="649436"/>
          </a:xfrm>
        </p:spPr>
        <p:txBody>
          <a:bodyPr/>
          <a:lstStyle/>
          <a:p>
            <a:r>
              <a:rPr lang="en-GB" sz="2800" dirty="0" smtClean="0">
                <a:solidFill>
                  <a:srgbClr val="002C6C"/>
                </a:solidFill>
              </a:rPr>
              <a:t>URLs </a:t>
            </a:r>
            <a:r>
              <a:rPr lang="en-GB" sz="2800" dirty="0" err="1" smtClean="0">
                <a:solidFill>
                  <a:srgbClr val="002C6C"/>
                </a:solidFill>
              </a:rPr>
              <a:t>vs</a:t>
            </a:r>
            <a:r>
              <a:rPr lang="en-GB" sz="2800" dirty="0" smtClean="0">
                <a:solidFill>
                  <a:srgbClr val="002C6C"/>
                </a:solidFill>
              </a:rPr>
              <a:t> URIs</a:t>
            </a:r>
            <a:endParaRPr lang="en-GB" b="1" dirty="0"/>
          </a:p>
        </p:txBody>
      </p:sp>
      <p:pic>
        <p:nvPicPr>
          <p:cNvPr id="2" name="Picture 1" descr="URI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6" y="2564904"/>
            <a:ext cx="7560840" cy="3762704"/>
          </a:xfrm>
          <a:prstGeom prst="rect">
            <a:avLst/>
          </a:prstGeom>
        </p:spPr>
      </p:pic>
    </p:spTree>
    <p:extLst>
      <p:ext uri="{BB962C8B-B14F-4D97-AF65-F5344CB8AC3E}">
        <p14:creationId xmlns:p14="http://schemas.microsoft.com/office/powerpoint/2010/main" val="117092265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sz="half" idx="2"/>
          </p:nvPr>
        </p:nvSpPr>
        <p:spPr>
          <a:xfrm>
            <a:off x="683568" y="1268760"/>
            <a:ext cx="8003232" cy="5472608"/>
          </a:xfrm>
        </p:spPr>
        <p:txBody>
          <a:bodyPr/>
          <a:lstStyle/>
          <a:p>
            <a:pPr marL="0" lvl="0" indent="0">
              <a:buNone/>
            </a:pPr>
            <a:r>
              <a:rPr lang="en-GB" sz="2000" dirty="0" smtClean="0"/>
              <a:t>HTTP URIs can function </a:t>
            </a:r>
            <a:r>
              <a:rPr lang="en-GB" sz="2000" b="1" dirty="0" smtClean="0"/>
              <a:t>both</a:t>
            </a:r>
            <a:r>
              <a:rPr lang="en-GB" sz="2000" dirty="0" smtClean="0"/>
              <a:t> as names and as locators</a:t>
            </a:r>
          </a:p>
          <a:p>
            <a:pPr marL="0" lvl="0" indent="0">
              <a:buNone/>
            </a:pPr>
            <a:r>
              <a:rPr lang="en-GB" sz="2000" dirty="0" smtClean="0"/>
              <a:t>They’re globally unambiguous (point to just one resource)</a:t>
            </a:r>
          </a:p>
          <a:p>
            <a:pPr marL="0" lvl="0" indent="0">
              <a:buNone/>
            </a:pPr>
            <a:r>
              <a:rPr lang="en-GB" sz="2000" dirty="0" smtClean="0"/>
              <a:t>They’re also self-resolving on the web (‘clickable’) – unlike URNs</a:t>
            </a:r>
          </a:p>
          <a:p>
            <a:pPr marL="0" lvl="0" indent="0">
              <a:buNone/>
            </a:pPr>
            <a:r>
              <a:rPr lang="en-GB" sz="2000" dirty="0" smtClean="0"/>
              <a:t>They’re widely used for semantic web </a:t>
            </a:r>
            <a:r>
              <a:rPr lang="en-GB" sz="2000" dirty="0" err="1" smtClean="0"/>
              <a:t>markup</a:t>
            </a:r>
            <a:r>
              <a:rPr lang="en-GB" sz="2000" dirty="0" smtClean="0"/>
              <a:t> / linked data</a:t>
            </a:r>
            <a:endParaRPr lang="en-GB" sz="1400" dirty="0"/>
          </a:p>
        </p:txBody>
      </p:sp>
      <p:sp>
        <p:nvSpPr>
          <p:cNvPr id="3" name="Title 2"/>
          <p:cNvSpPr>
            <a:spLocks noGrp="1"/>
          </p:cNvSpPr>
          <p:nvPr>
            <p:ph type="title"/>
          </p:nvPr>
        </p:nvSpPr>
        <p:spPr>
          <a:xfrm>
            <a:off x="1691680" y="404664"/>
            <a:ext cx="7021540" cy="649436"/>
          </a:xfrm>
        </p:spPr>
        <p:txBody>
          <a:bodyPr/>
          <a:lstStyle/>
          <a:p>
            <a:r>
              <a:rPr lang="en-GB" sz="2800" dirty="0" smtClean="0">
                <a:solidFill>
                  <a:srgbClr val="002C6C"/>
                </a:solidFill>
              </a:rPr>
              <a:t>HTTP URIs</a:t>
            </a:r>
            <a:endParaRPr lang="en-GB" b="1" dirty="0"/>
          </a:p>
        </p:txBody>
      </p:sp>
      <p:pic>
        <p:nvPicPr>
          <p:cNvPr id="2" name="Picture 1" descr="URI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664" y="2779916"/>
            <a:ext cx="7128792" cy="3547692"/>
          </a:xfrm>
          <a:prstGeom prst="rect">
            <a:avLst/>
          </a:prstGeom>
        </p:spPr>
      </p:pic>
    </p:spTree>
    <p:extLst>
      <p:ext uri="{BB962C8B-B14F-4D97-AF65-F5344CB8AC3E}">
        <p14:creationId xmlns:p14="http://schemas.microsoft.com/office/powerpoint/2010/main" val="100457125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2"/>
                </a:solidFill>
              </a:rPr>
              <a:t>Linked Data uses </a:t>
            </a:r>
            <a:r>
              <a:rPr lang="en-US" dirty="0" smtClean="0">
                <a:solidFill>
                  <a:schemeClr val="accent2"/>
                </a:solidFill>
              </a:rPr>
              <a:t>URIs</a:t>
            </a:r>
            <a:endParaRPr lang="en-GB" dirty="0">
              <a:solidFill>
                <a:schemeClr val="accent2"/>
              </a:solidFill>
            </a:endParaRPr>
          </a:p>
        </p:txBody>
      </p:sp>
      <p:sp>
        <p:nvSpPr>
          <p:cNvPr id="3" name="Slide Number Placeholder 2"/>
          <p:cNvSpPr>
            <a:spLocks noGrp="1"/>
          </p:cNvSpPr>
          <p:nvPr>
            <p:ph type="sldNum" sz="quarter" idx="10"/>
          </p:nvPr>
        </p:nvSpPr>
        <p:spPr/>
        <p:txBody>
          <a:bodyPr/>
          <a:lstStyle/>
          <a:p>
            <a:pPr>
              <a:defRPr/>
            </a:pPr>
            <a:fld id="{54BE02A5-23D4-4D2A-8545-DA6D75FF2956}" type="slidenum">
              <a:rPr lang="en-US" smtClean="0">
                <a:solidFill>
                  <a:srgbClr val="002C6C"/>
                </a:solidFill>
              </a:rPr>
              <a:pPr>
                <a:defRPr/>
              </a:pPr>
              <a:t>97</a:t>
            </a:fld>
            <a:endParaRPr lang="en-US" dirty="0">
              <a:solidFill>
                <a:srgbClr val="002C6C"/>
              </a:solidFill>
            </a:endParaRPr>
          </a:p>
        </p:txBody>
      </p:sp>
      <p:sp>
        <p:nvSpPr>
          <p:cNvPr id="4" name="Title 1"/>
          <p:cNvSpPr txBox="1">
            <a:spLocks/>
          </p:cNvSpPr>
          <p:nvPr/>
        </p:nvSpPr>
        <p:spPr bwMode="auto">
          <a:xfrm>
            <a:off x="0" y="14363"/>
            <a:ext cx="9144000" cy="745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normAutofit fontScale="97500"/>
          </a:bodyPr>
          <a:lstStyle>
            <a:lvl1pPr algn="l" rtl="0" eaLnBrk="1" fontAlgn="base" hangingPunct="1">
              <a:spcBef>
                <a:spcPct val="0"/>
              </a:spcBef>
              <a:spcAft>
                <a:spcPct val="0"/>
              </a:spcAft>
              <a:defRPr sz="3000" b="1" baseline="0">
                <a:solidFill>
                  <a:srgbClr val="002C6C"/>
                </a:solidFill>
                <a:latin typeface="+mj-lt"/>
                <a:ea typeface="ＭＳ Ｐゴシック" charset="0"/>
                <a:cs typeface="+mj-cs"/>
              </a:defRPr>
            </a:lvl1pPr>
            <a:lvl2pPr algn="l" rtl="0" eaLnBrk="1" fontAlgn="base" hangingPunct="1">
              <a:spcBef>
                <a:spcPct val="0"/>
              </a:spcBef>
              <a:spcAft>
                <a:spcPct val="0"/>
              </a:spcAft>
              <a:defRPr sz="3000" b="1">
                <a:solidFill>
                  <a:srgbClr val="002C6C"/>
                </a:solidFill>
                <a:latin typeface="Arial" charset="0"/>
                <a:ea typeface="ＭＳ Ｐゴシック" charset="0"/>
              </a:defRPr>
            </a:lvl2pPr>
            <a:lvl3pPr algn="l" rtl="0" eaLnBrk="1" fontAlgn="base" hangingPunct="1">
              <a:spcBef>
                <a:spcPct val="0"/>
              </a:spcBef>
              <a:spcAft>
                <a:spcPct val="0"/>
              </a:spcAft>
              <a:defRPr sz="3000" b="1">
                <a:solidFill>
                  <a:srgbClr val="002C6C"/>
                </a:solidFill>
                <a:latin typeface="Arial" charset="0"/>
                <a:ea typeface="ＭＳ Ｐゴシック" charset="0"/>
              </a:defRPr>
            </a:lvl3pPr>
            <a:lvl4pPr algn="l" rtl="0" eaLnBrk="1" fontAlgn="base" hangingPunct="1">
              <a:spcBef>
                <a:spcPct val="0"/>
              </a:spcBef>
              <a:spcAft>
                <a:spcPct val="0"/>
              </a:spcAft>
              <a:defRPr sz="3000" b="1">
                <a:solidFill>
                  <a:srgbClr val="002C6C"/>
                </a:solidFill>
                <a:latin typeface="Arial" charset="0"/>
                <a:ea typeface="ＭＳ Ｐゴシック" charset="0"/>
              </a:defRPr>
            </a:lvl4pPr>
            <a:lvl5pPr algn="l" rtl="0" eaLnBrk="1" fontAlgn="base" hangingPunct="1">
              <a:spcBef>
                <a:spcPct val="0"/>
              </a:spcBef>
              <a:spcAft>
                <a:spcPct val="0"/>
              </a:spcAft>
              <a:defRPr sz="3000" b="1">
                <a:solidFill>
                  <a:srgbClr val="002C6C"/>
                </a:solidFill>
                <a:latin typeface="Arial" charset="0"/>
                <a:ea typeface="ＭＳ Ｐゴシック" charset="0"/>
              </a:defRPr>
            </a:lvl5pPr>
            <a:lvl6pPr marL="457200" algn="l" rtl="0" eaLnBrk="1" fontAlgn="base" hangingPunct="1">
              <a:spcBef>
                <a:spcPct val="0"/>
              </a:spcBef>
              <a:spcAft>
                <a:spcPct val="0"/>
              </a:spcAft>
              <a:defRPr sz="3000" b="1">
                <a:solidFill>
                  <a:srgbClr val="002C6C"/>
                </a:solidFill>
                <a:latin typeface="Arial" charset="0"/>
              </a:defRPr>
            </a:lvl6pPr>
            <a:lvl7pPr marL="914400" algn="l" rtl="0" eaLnBrk="1" fontAlgn="base" hangingPunct="1">
              <a:spcBef>
                <a:spcPct val="0"/>
              </a:spcBef>
              <a:spcAft>
                <a:spcPct val="0"/>
              </a:spcAft>
              <a:defRPr sz="3000" b="1">
                <a:solidFill>
                  <a:srgbClr val="002C6C"/>
                </a:solidFill>
                <a:latin typeface="Arial" charset="0"/>
              </a:defRPr>
            </a:lvl7pPr>
            <a:lvl8pPr marL="1371600" algn="l" rtl="0" eaLnBrk="1" fontAlgn="base" hangingPunct="1">
              <a:spcBef>
                <a:spcPct val="0"/>
              </a:spcBef>
              <a:spcAft>
                <a:spcPct val="0"/>
              </a:spcAft>
              <a:defRPr sz="3000" b="1">
                <a:solidFill>
                  <a:srgbClr val="002C6C"/>
                </a:solidFill>
                <a:latin typeface="Arial" charset="0"/>
              </a:defRPr>
            </a:lvl8pPr>
            <a:lvl9pPr marL="1828800" algn="l" rtl="0" eaLnBrk="1" fontAlgn="base" hangingPunct="1">
              <a:spcBef>
                <a:spcPct val="0"/>
              </a:spcBef>
              <a:spcAft>
                <a:spcPct val="0"/>
              </a:spcAft>
              <a:defRPr sz="3000" b="1">
                <a:solidFill>
                  <a:srgbClr val="002C6C"/>
                </a:solidFill>
                <a:latin typeface="Arial" charset="0"/>
              </a:defRPr>
            </a:lvl9pPr>
          </a:lstStyle>
          <a:p>
            <a:endParaRPr lang="en-US" sz="2800" kern="0" dirty="0"/>
          </a:p>
        </p:txBody>
      </p:sp>
      <p:sp>
        <p:nvSpPr>
          <p:cNvPr id="5" name="TextBox 4"/>
          <p:cNvSpPr txBox="1"/>
          <p:nvPr/>
        </p:nvSpPr>
        <p:spPr>
          <a:xfrm>
            <a:off x="635018" y="1478289"/>
            <a:ext cx="7880470" cy="461665"/>
          </a:xfrm>
          <a:prstGeom prst="rect">
            <a:avLst/>
          </a:prstGeom>
          <a:noFill/>
        </p:spPr>
        <p:txBody>
          <a:bodyPr wrap="square" rtlCol="0">
            <a:spAutoFit/>
          </a:bodyPr>
          <a:lstStyle/>
          <a:p>
            <a:pPr algn="ctr" defTabSz="457200"/>
            <a:r>
              <a:rPr lang="en-US" sz="2400" dirty="0" smtClean="0">
                <a:solidFill>
                  <a:srgbClr val="0000FF"/>
                </a:solidFill>
              </a:rPr>
              <a:t>http://</a:t>
            </a:r>
            <a:r>
              <a:rPr lang="en-US" sz="2400" dirty="0" err="1" smtClean="0">
                <a:solidFill>
                  <a:srgbClr val="0000FF"/>
                </a:solidFill>
              </a:rPr>
              <a:t>dbpedia.org</a:t>
            </a:r>
            <a:r>
              <a:rPr lang="en-US" sz="2400" dirty="0" smtClean="0">
                <a:solidFill>
                  <a:srgbClr val="0000FF"/>
                </a:solidFill>
              </a:rPr>
              <a:t>/resource/Brussels</a:t>
            </a:r>
            <a:endParaRPr lang="en-US" sz="2400" dirty="0">
              <a:solidFill>
                <a:srgbClr val="0000FF"/>
              </a:solidFill>
            </a:endParaRPr>
          </a:p>
        </p:txBody>
      </p:sp>
      <p:sp>
        <p:nvSpPr>
          <p:cNvPr id="6" name="TextBox 5"/>
          <p:cNvSpPr txBox="1"/>
          <p:nvPr/>
        </p:nvSpPr>
        <p:spPr>
          <a:xfrm>
            <a:off x="1098269" y="4195458"/>
            <a:ext cx="6953969" cy="461665"/>
          </a:xfrm>
          <a:prstGeom prst="rect">
            <a:avLst/>
          </a:prstGeom>
          <a:noFill/>
        </p:spPr>
        <p:txBody>
          <a:bodyPr wrap="square" rtlCol="0">
            <a:spAutoFit/>
          </a:bodyPr>
          <a:lstStyle/>
          <a:p>
            <a:pPr algn="ctr" defTabSz="457200"/>
            <a:r>
              <a:rPr lang="en-US" sz="2400" dirty="0" smtClean="0">
                <a:solidFill>
                  <a:srgbClr val="800080"/>
                </a:solidFill>
              </a:rPr>
              <a:t>http://</a:t>
            </a:r>
            <a:r>
              <a:rPr lang="en-US" sz="2400" dirty="0" err="1" smtClean="0">
                <a:solidFill>
                  <a:srgbClr val="800080"/>
                </a:solidFill>
              </a:rPr>
              <a:t>dbpedia.org</a:t>
            </a:r>
            <a:r>
              <a:rPr lang="en-US" sz="2400" dirty="0" smtClean="0">
                <a:solidFill>
                  <a:srgbClr val="800080"/>
                </a:solidFill>
              </a:rPr>
              <a:t>/ontology/</a:t>
            </a:r>
            <a:r>
              <a:rPr lang="en-US" sz="2400" dirty="0" err="1" smtClean="0">
                <a:solidFill>
                  <a:srgbClr val="800080"/>
                </a:solidFill>
              </a:rPr>
              <a:t>populationMetro</a:t>
            </a:r>
            <a:endParaRPr lang="en-US" sz="2400" dirty="0">
              <a:solidFill>
                <a:srgbClr val="800080"/>
              </a:solidFill>
            </a:endParaRPr>
          </a:p>
        </p:txBody>
      </p:sp>
      <p:sp>
        <p:nvSpPr>
          <p:cNvPr id="7" name="TextBox 6"/>
          <p:cNvSpPr txBox="1"/>
          <p:nvPr/>
        </p:nvSpPr>
        <p:spPr>
          <a:xfrm>
            <a:off x="52051" y="2384012"/>
            <a:ext cx="9046404" cy="461665"/>
          </a:xfrm>
          <a:prstGeom prst="rect">
            <a:avLst/>
          </a:prstGeom>
          <a:noFill/>
        </p:spPr>
        <p:txBody>
          <a:bodyPr wrap="square" rtlCol="0">
            <a:spAutoFit/>
          </a:bodyPr>
          <a:lstStyle/>
          <a:p>
            <a:pPr algn="ctr" defTabSz="457200"/>
            <a:r>
              <a:rPr lang="en-GB" sz="2400" dirty="0">
                <a:solidFill>
                  <a:srgbClr val="008000"/>
                </a:solidFill>
              </a:rPr>
              <a:t>http://</a:t>
            </a:r>
            <a:r>
              <a:rPr lang="en-GB" sz="2400" dirty="0" err="1">
                <a:solidFill>
                  <a:srgbClr val="008000"/>
                </a:solidFill>
              </a:rPr>
              <a:t>data.ordnancesurvey.co.uk</a:t>
            </a:r>
            <a:r>
              <a:rPr lang="en-GB" sz="2400" dirty="0">
                <a:solidFill>
                  <a:srgbClr val="008000"/>
                </a:solidFill>
              </a:rPr>
              <a:t>/id/</a:t>
            </a:r>
            <a:r>
              <a:rPr lang="en-GB" sz="2400" dirty="0" err="1">
                <a:solidFill>
                  <a:srgbClr val="008000"/>
                </a:solidFill>
              </a:rPr>
              <a:t>postcodeunit</a:t>
            </a:r>
            <a:r>
              <a:rPr lang="en-GB" sz="2400" dirty="0">
                <a:solidFill>
                  <a:srgbClr val="008000"/>
                </a:solidFill>
              </a:rPr>
              <a:t>/</a:t>
            </a:r>
            <a:r>
              <a:rPr lang="en-GB" sz="2400" dirty="0" smtClean="0">
                <a:solidFill>
                  <a:srgbClr val="008000"/>
                </a:solidFill>
              </a:rPr>
              <a:t>CB30FS</a:t>
            </a:r>
            <a:endParaRPr lang="en-GB" sz="2400" dirty="0">
              <a:solidFill>
                <a:srgbClr val="008000"/>
              </a:solidFill>
            </a:endParaRPr>
          </a:p>
        </p:txBody>
      </p:sp>
      <p:sp>
        <p:nvSpPr>
          <p:cNvPr id="8" name="TextBox 7"/>
          <p:cNvSpPr txBox="1"/>
          <p:nvPr/>
        </p:nvSpPr>
        <p:spPr>
          <a:xfrm>
            <a:off x="2170513" y="5101181"/>
            <a:ext cx="4809481" cy="1200329"/>
          </a:xfrm>
          <a:prstGeom prst="rect">
            <a:avLst/>
          </a:prstGeom>
          <a:noFill/>
        </p:spPr>
        <p:txBody>
          <a:bodyPr wrap="square" rtlCol="0">
            <a:spAutoFit/>
          </a:bodyPr>
          <a:lstStyle/>
          <a:p>
            <a:pPr algn="ctr" defTabSz="457200"/>
            <a:r>
              <a:rPr lang="en-US" sz="2400" dirty="0" smtClean="0">
                <a:solidFill>
                  <a:srgbClr val="AF0005"/>
                </a:solidFill>
              </a:rPr>
              <a:t>http://</a:t>
            </a:r>
            <a:r>
              <a:rPr lang="en-US" sz="2400" dirty="0" err="1" smtClean="0">
                <a:solidFill>
                  <a:srgbClr val="AF0005"/>
                </a:solidFill>
              </a:rPr>
              <a:t>schema.org</a:t>
            </a:r>
            <a:r>
              <a:rPr lang="en-US" sz="2400" dirty="0" smtClean="0">
                <a:solidFill>
                  <a:srgbClr val="AF0005"/>
                </a:solidFill>
              </a:rPr>
              <a:t>/gtin14</a:t>
            </a:r>
          </a:p>
          <a:p>
            <a:pPr algn="ctr" defTabSz="457200"/>
            <a:endParaRPr lang="en-US" sz="2400" dirty="0" smtClean="0">
              <a:solidFill>
                <a:srgbClr val="AF0005"/>
              </a:solidFill>
            </a:endParaRPr>
          </a:p>
          <a:p>
            <a:pPr algn="ctr" defTabSz="457200"/>
            <a:r>
              <a:rPr lang="en-US" sz="2400" dirty="0" smtClean="0">
                <a:solidFill>
                  <a:srgbClr val="AF0005"/>
                </a:solidFill>
              </a:rPr>
              <a:t>http://</a:t>
            </a:r>
            <a:r>
              <a:rPr lang="en-US" sz="2400" dirty="0" err="1" smtClean="0">
                <a:solidFill>
                  <a:srgbClr val="AF0005"/>
                </a:solidFill>
              </a:rPr>
              <a:t>schema.org</a:t>
            </a:r>
            <a:r>
              <a:rPr lang="en-US" sz="2400" dirty="0" smtClean="0">
                <a:solidFill>
                  <a:srgbClr val="AF0005"/>
                </a:solidFill>
              </a:rPr>
              <a:t>/weight</a:t>
            </a:r>
            <a:endParaRPr lang="en-US" sz="2400" dirty="0">
              <a:solidFill>
                <a:srgbClr val="AF0005"/>
              </a:solidFill>
            </a:endParaRPr>
          </a:p>
        </p:txBody>
      </p:sp>
      <p:sp>
        <p:nvSpPr>
          <p:cNvPr id="9" name="TextBox 8"/>
          <p:cNvSpPr txBox="1"/>
          <p:nvPr/>
        </p:nvSpPr>
        <p:spPr>
          <a:xfrm>
            <a:off x="504892" y="3289735"/>
            <a:ext cx="8140722" cy="461665"/>
          </a:xfrm>
          <a:prstGeom prst="rect">
            <a:avLst/>
          </a:prstGeom>
          <a:noFill/>
        </p:spPr>
        <p:txBody>
          <a:bodyPr wrap="square" rtlCol="0">
            <a:spAutoFit/>
          </a:bodyPr>
          <a:lstStyle/>
          <a:p>
            <a:pPr algn="ctr" defTabSz="457200"/>
            <a:r>
              <a:rPr lang="en-US" sz="2400" dirty="0" smtClean="0">
                <a:solidFill>
                  <a:prstClr val="black"/>
                </a:solidFill>
              </a:rPr>
              <a:t>http://www.w3.org/2003/01/geo/wgs84_pos#lat</a:t>
            </a:r>
            <a:endParaRPr lang="en-US" sz="2400" dirty="0">
              <a:solidFill>
                <a:prstClr val="black"/>
              </a:solidFill>
            </a:endParaRPr>
          </a:p>
        </p:txBody>
      </p:sp>
    </p:spTree>
    <p:extLst>
      <p:ext uri="{BB962C8B-B14F-4D97-AF65-F5344CB8AC3E}">
        <p14:creationId xmlns:p14="http://schemas.microsoft.com/office/powerpoint/2010/main" val="288205688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2"/>
                </a:solidFill>
              </a:rPr>
              <a:t>HTTP URIs – just click for more info</a:t>
            </a:r>
            <a:r>
              <a:rPr lang="en-US" dirty="0" smtClean="0">
                <a:solidFill>
                  <a:schemeClr val="accent2"/>
                </a:solidFill>
              </a:rPr>
              <a:t>!</a:t>
            </a:r>
            <a:endParaRPr lang="en-GB" dirty="0">
              <a:solidFill>
                <a:schemeClr val="accent2"/>
              </a:solidFill>
            </a:endParaRPr>
          </a:p>
        </p:txBody>
      </p:sp>
      <p:sp>
        <p:nvSpPr>
          <p:cNvPr id="3" name="Slide Number Placeholder 2"/>
          <p:cNvSpPr>
            <a:spLocks noGrp="1"/>
          </p:cNvSpPr>
          <p:nvPr>
            <p:ph type="sldNum" sz="quarter" idx="10"/>
          </p:nvPr>
        </p:nvSpPr>
        <p:spPr/>
        <p:txBody>
          <a:bodyPr/>
          <a:lstStyle/>
          <a:p>
            <a:pPr>
              <a:defRPr/>
            </a:pPr>
            <a:fld id="{54BE02A5-23D4-4D2A-8545-DA6D75FF2956}" type="slidenum">
              <a:rPr lang="en-US" smtClean="0">
                <a:solidFill>
                  <a:srgbClr val="002C6C"/>
                </a:solidFill>
              </a:rPr>
              <a:pPr>
                <a:defRPr/>
              </a:pPr>
              <a:t>98</a:t>
            </a:fld>
            <a:endParaRPr lang="en-US" dirty="0">
              <a:solidFill>
                <a:srgbClr val="002C6C"/>
              </a:solidFill>
            </a:endParaRPr>
          </a:p>
        </p:txBody>
      </p:sp>
      <p:sp>
        <p:nvSpPr>
          <p:cNvPr id="4" name="Title 1"/>
          <p:cNvSpPr txBox="1">
            <a:spLocks/>
          </p:cNvSpPr>
          <p:nvPr/>
        </p:nvSpPr>
        <p:spPr bwMode="auto">
          <a:xfrm>
            <a:off x="0" y="14363"/>
            <a:ext cx="9144000" cy="745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normAutofit fontScale="97500"/>
          </a:bodyPr>
          <a:lstStyle>
            <a:lvl1pPr algn="l" rtl="0" eaLnBrk="1" fontAlgn="base" hangingPunct="1">
              <a:spcBef>
                <a:spcPct val="0"/>
              </a:spcBef>
              <a:spcAft>
                <a:spcPct val="0"/>
              </a:spcAft>
              <a:defRPr sz="3000" b="1" baseline="0">
                <a:solidFill>
                  <a:srgbClr val="002C6C"/>
                </a:solidFill>
                <a:latin typeface="+mj-lt"/>
                <a:ea typeface="ＭＳ Ｐゴシック" charset="0"/>
                <a:cs typeface="+mj-cs"/>
              </a:defRPr>
            </a:lvl1pPr>
            <a:lvl2pPr algn="l" rtl="0" eaLnBrk="1" fontAlgn="base" hangingPunct="1">
              <a:spcBef>
                <a:spcPct val="0"/>
              </a:spcBef>
              <a:spcAft>
                <a:spcPct val="0"/>
              </a:spcAft>
              <a:defRPr sz="3000" b="1">
                <a:solidFill>
                  <a:srgbClr val="002C6C"/>
                </a:solidFill>
                <a:latin typeface="Arial" charset="0"/>
                <a:ea typeface="ＭＳ Ｐゴシック" charset="0"/>
              </a:defRPr>
            </a:lvl2pPr>
            <a:lvl3pPr algn="l" rtl="0" eaLnBrk="1" fontAlgn="base" hangingPunct="1">
              <a:spcBef>
                <a:spcPct val="0"/>
              </a:spcBef>
              <a:spcAft>
                <a:spcPct val="0"/>
              </a:spcAft>
              <a:defRPr sz="3000" b="1">
                <a:solidFill>
                  <a:srgbClr val="002C6C"/>
                </a:solidFill>
                <a:latin typeface="Arial" charset="0"/>
                <a:ea typeface="ＭＳ Ｐゴシック" charset="0"/>
              </a:defRPr>
            </a:lvl3pPr>
            <a:lvl4pPr algn="l" rtl="0" eaLnBrk="1" fontAlgn="base" hangingPunct="1">
              <a:spcBef>
                <a:spcPct val="0"/>
              </a:spcBef>
              <a:spcAft>
                <a:spcPct val="0"/>
              </a:spcAft>
              <a:defRPr sz="3000" b="1">
                <a:solidFill>
                  <a:srgbClr val="002C6C"/>
                </a:solidFill>
                <a:latin typeface="Arial" charset="0"/>
                <a:ea typeface="ＭＳ Ｐゴシック" charset="0"/>
              </a:defRPr>
            </a:lvl4pPr>
            <a:lvl5pPr algn="l" rtl="0" eaLnBrk="1" fontAlgn="base" hangingPunct="1">
              <a:spcBef>
                <a:spcPct val="0"/>
              </a:spcBef>
              <a:spcAft>
                <a:spcPct val="0"/>
              </a:spcAft>
              <a:defRPr sz="3000" b="1">
                <a:solidFill>
                  <a:srgbClr val="002C6C"/>
                </a:solidFill>
                <a:latin typeface="Arial" charset="0"/>
                <a:ea typeface="ＭＳ Ｐゴシック" charset="0"/>
              </a:defRPr>
            </a:lvl5pPr>
            <a:lvl6pPr marL="457200" algn="l" rtl="0" eaLnBrk="1" fontAlgn="base" hangingPunct="1">
              <a:spcBef>
                <a:spcPct val="0"/>
              </a:spcBef>
              <a:spcAft>
                <a:spcPct val="0"/>
              </a:spcAft>
              <a:defRPr sz="3000" b="1">
                <a:solidFill>
                  <a:srgbClr val="002C6C"/>
                </a:solidFill>
                <a:latin typeface="Arial" charset="0"/>
              </a:defRPr>
            </a:lvl6pPr>
            <a:lvl7pPr marL="914400" algn="l" rtl="0" eaLnBrk="1" fontAlgn="base" hangingPunct="1">
              <a:spcBef>
                <a:spcPct val="0"/>
              </a:spcBef>
              <a:spcAft>
                <a:spcPct val="0"/>
              </a:spcAft>
              <a:defRPr sz="3000" b="1">
                <a:solidFill>
                  <a:srgbClr val="002C6C"/>
                </a:solidFill>
                <a:latin typeface="Arial" charset="0"/>
              </a:defRPr>
            </a:lvl7pPr>
            <a:lvl8pPr marL="1371600" algn="l" rtl="0" eaLnBrk="1" fontAlgn="base" hangingPunct="1">
              <a:spcBef>
                <a:spcPct val="0"/>
              </a:spcBef>
              <a:spcAft>
                <a:spcPct val="0"/>
              </a:spcAft>
              <a:defRPr sz="3000" b="1">
                <a:solidFill>
                  <a:srgbClr val="002C6C"/>
                </a:solidFill>
                <a:latin typeface="Arial" charset="0"/>
              </a:defRPr>
            </a:lvl8pPr>
            <a:lvl9pPr marL="1828800" algn="l" rtl="0" eaLnBrk="1" fontAlgn="base" hangingPunct="1">
              <a:spcBef>
                <a:spcPct val="0"/>
              </a:spcBef>
              <a:spcAft>
                <a:spcPct val="0"/>
              </a:spcAft>
              <a:defRPr sz="3000" b="1">
                <a:solidFill>
                  <a:srgbClr val="002C6C"/>
                </a:solidFill>
                <a:latin typeface="Arial" charset="0"/>
              </a:defRPr>
            </a:lvl9pPr>
          </a:lstStyle>
          <a:p>
            <a:endParaRPr lang="en-US" kern="0" dirty="0"/>
          </a:p>
        </p:txBody>
      </p:sp>
      <p:pic>
        <p:nvPicPr>
          <p:cNvPr id="5" name="Picture 4" descr="CB30FS-graph.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200" y="2685941"/>
            <a:ext cx="8535613" cy="3834076"/>
          </a:xfrm>
          <a:prstGeom prst="rect">
            <a:avLst/>
          </a:prstGeom>
        </p:spPr>
      </p:pic>
      <p:pic>
        <p:nvPicPr>
          <p:cNvPr id="6" name="Picture 5" descr="Screen Shot 2014-02-14 at 16.57.19.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08685" y="1303121"/>
            <a:ext cx="6910143" cy="5292997"/>
          </a:xfrm>
          <a:prstGeom prst="rect">
            <a:avLst/>
          </a:prstGeom>
        </p:spPr>
      </p:pic>
    </p:spTree>
    <p:extLst>
      <p:ext uri="{BB962C8B-B14F-4D97-AF65-F5344CB8AC3E}">
        <p14:creationId xmlns:p14="http://schemas.microsoft.com/office/powerpoint/2010/main" val="3329783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2"/>
                </a:solidFill>
              </a:rPr>
              <a:t>HTTP URIs – just click for more info</a:t>
            </a:r>
            <a:r>
              <a:rPr lang="en-US" dirty="0" smtClean="0">
                <a:solidFill>
                  <a:schemeClr val="accent2"/>
                </a:solidFill>
              </a:rPr>
              <a:t>!</a:t>
            </a:r>
            <a:endParaRPr lang="en-GB" dirty="0">
              <a:solidFill>
                <a:schemeClr val="accent2"/>
              </a:solidFill>
            </a:endParaRPr>
          </a:p>
        </p:txBody>
      </p:sp>
      <p:sp>
        <p:nvSpPr>
          <p:cNvPr id="3" name="Slide Number Placeholder 2"/>
          <p:cNvSpPr>
            <a:spLocks noGrp="1"/>
          </p:cNvSpPr>
          <p:nvPr>
            <p:ph type="sldNum" sz="quarter" idx="10"/>
          </p:nvPr>
        </p:nvSpPr>
        <p:spPr/>
        <p:txBody>
          <a:bodyPr/>
          <a:lstStyle/>
          <a:p>
            <a:pPr>
              <a:defRPr/>
            </a:pPr>
            <a:fld id="{54BE02A5-23D4-4D2A-8545-DA6D75FF2956}" type="slidenum">
              <a:rPr lang="en-US" smtClean="0">
                <a:solidFill>
                  <a:srgbClr val="002C6C"/>
                </a:solidFill>
              </a:rPr>
              <a:pPr>
                <a:defRPr/>
              </a:pPr>
              <a:t>99</a:t>
            </a:fld>
            <a:endParaRPr lang="en-US" dirty="0">
              <a:solidFill>
                <a:srgbClr val="002C6C"/>
              </a:solidFill>
            </a:endParaRPr>
          </a:p>
        </p:txBody>
      </p:sp>
      <p:sp>
        <p:nvSpPr>
          <p:cNvPr id="4" name="Title 1"/>
          <p:cNvSpPr txBox="1">
            <a:spLocks/>
          </p:cNvSpPr>
          <p:nvPr/>
        </p:nvSpPr>
        <p:spPr bwMode="auto">
          <a:xfrm>
            <a:off x="0" y="14363"/>
            <a:ext cx="9144000" cy="745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normAutofit fontScale="97500"/>
          </a:bodyPr>
          <a:lstStyle>
            <a:lvl1pPr algn="l" rtl="0" eaLnBrk="1" fontAlgn="base" hangingPunct="1">
              <a:spcBef>
                <a:spcPct val="0"/>
              </a:spcBef>
              <a:spcAft>
                <a:spcPct val="0"/>
              </a:spcAft>
              <a:defRPr sz="3000" b="1" baseline="0">
                <a:solidFill>
                  <a:srgbClr val="002C6C"/>
                </a:solidFill>
                <a:latin typeface="+mj-lt"/>
                <a:ea typeface="ＭＳ Ｐゴシック" charset="0"/>
                <a:cs typeface="+mj-cs"/>
              </a:defRPr>
            </a:lvl1pPr>
            <a:lvl2pPr algn="l" rtl="0" eaLnBrk="1" fontAlgn="base" hangingPunct="1">
              <a:spcBef>
                <a:spcPct val="0"/>
              </a:spcBef>
              <a:spcAft>
                <a:spcPct val="0"/>
              </a:spcAft>
              <a:defRPr sz="3000" b="1">
                <a:solidFill>
                  <a:srgbClr val="002C6C"/>
                </a:solidFill>
                <a:latin typeface="Arial" charset="0"/>
                <a:ea typeface="ＭＳ Ｐゴシック" charset="0"/>
              </a:defRPr>
            </a:lvl2pPr>
            <a:lvl3pPr algn="l" rtl="0" eaLnBrk="1" fontAlgn="base" hangingPunct="1">
              <a:spcBef>
                <a:spcPct val="0"/>
              </a:spcBef>
              <a:spcAft>
                <a:spcPct val="0"/>
              </a:spcAft>
              <a:defRPr sz="3000" b="1">
                <a:solidFill>
                  <a:srgbClr val="002C6C"/>
                </a:solidFill>
                <a:latin typeface="Arial" charset="0"/>
                <a:ea typeface="ＭＳ Ｐゴシック" charset="0"/>
              </a:defRPr>
            </a:lvl3pPr>
            <a:lvl4pPr algn="l" rtl="0" eaLnBrk="1" fontAlgn="base" hangingPunct="1">
              <a:spcBef>
                <a:spcPct val="0"/>
              </a:spcBef>
              <a:spcAft>
                <a:spcPct val="0"/>
              </a:spcAft>
              <a:defRPr sz="3000" b="1">
                <a:solidFill>
                  <a:srgbClr val="002C6C"/>
                </a:solidFill>
                <a:latin typeface="Arial" charset="0"/>
                <a:ea typeface="ＭＳ Ｐゴシック" charset="0"/>
              </a:defRPr>
            </a:lvl4pPr>
            <a:lvl5pPr algn="l" rtl="0" eaLnBrk="1" fontAlgn="base" hangingPunct="1">
              <a:spcBef>
                <a:spcPct val="0"/>
              </a:spcBef>
              <a:spcAft>
                <a:spcPct val="0"/>
              </a:spcAft>
              <a:defRPr sz="3000" b="1">
                <a:solidFill>
                  <a:srgbClr val="002C6C"/>
                </a:solidFill>
                <a:latin typeface="Arial" charset="0"/>
                <a:ea typeface="ＭＳ Ｐゴシック" charset="0"/>
              </a:defRPr>
            </a:lvl5pPr>
            <a:lvl6pPr marL="457200" algn="l" rtl="0" eaLnBrk="1" fontAlgn="base" hangingPunct="1">
              <a:spcBef>
                <a:spcPct val="0"/>
              </a:spcBef>
              <a:spcAft>
                <a:spcPct val="0"/>
              </a:spcAft>
              <a:defRPr sz="3000" b="1">
                <a:solidFill>
                  <a:srgbClr val="002C6C"/>
                </a:solidFill>
                <a:latin typeface="Arial" charset="0"/>
              </a:defRPr>
            </a:lvl6pPr>
            <a:lvl7pPr marL="914400" algn="l" rtl="0" eaLnBrk="1" fontAlgn="base" hangingPunct="1">
              <a:spcBef>
                <a:spcPct val="0"/>
              </a:spcBef>
              <a:spcAft>
                <a:spcPct val="0"/>
              </a:spcAft>
              <a:defRPr sz="3000" b="1">
                <a:solidFill>
                  <a:srgbClr val="002C6C"/>
                </a:solidFill>
                <a:latin typeface="Arial" charset="0"/>
              </a:defRPr>
            </a:lvl7pPr>
            <a:lvl8pPr marL="1371600" algn="l" rtl="0" eaLnBrk="1" fontAlgn="base" hangingPunct="1">
              <a:spcBef>
                <a:spcPct val="0"/>
              </a:spcBef>
              <a:spcAft>
                <a:spcPct val="0"/>
              </a:spcAft>
              <a:defRPr sz="3000" b="1">
                <a:solidFill>
                  <a:srgbClr val="002C6C"/>
                </a:solidFill>
                <a:latin typeface="Arial" charset="0"/>
              </a:defRPr>
            </a:lvl8pPr>
            <a:lvl9pPr marL="1828800" algn="l" rtl="0" eaLnBrk="1" fontAlgn="base" hangingPunct="1">
              <a:spcBef>
                <a:spcPct val="0"/>
              </a:spcBef>
              <a:spcAft>
                <a:spcPct val="0"/>
              </a:spcAft>
              <a:defRPr sz="3000" b="1">
                <a:solidFill>
                  <a:srgbClr val="002C6C"/>
                </a:solidFill>
                <a:latin typeface="Arial" charset="0"/>
              </a:defRPr>
            </a:lvl9pPr>
          </a:lstStyle>
          <a:p>
            <a:endParaRPr lang="en-US" kern="0" dirty="0"/>
          </a:p>
        </p:txBody>
      </p:sp>
      <p:pic>
        <p:nvPicPr>
          <p:cNvPr id="5" name="Picture 4" descr="Screen Shot 2014-02-14 at 17.07.58.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869020"/>
            <a:ext cx="9144000" cy="4138959"/>
          </a:xfrm>
          <a:prstGeom prst="rect">
            <a:avLst/>
          </a:prstGeom>
        </p:spPr>
      </p:pic>
    </p:spTree>
    <p:extLst>
      <p:ext uri="{BB962C8B-B14F-4D97-AF65-F5344CB8AC3E}">
        <p14:creationId xmlns:p14="http://schemas.microsoft.com/office/powerpoint/2010/main" val="424970835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acNvva8GzkqAouy8diXilg"/>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pAF26BJbjB02lLBh5GFqkHg"/>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pYvK7WhgXr0Cs8.5T77XsHQ"/>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pUS9mDiBhEEioUJ.yWrREsg"/>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prxLm21OAbkiOIGR2rYhKCg"/>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pgep6VcinTEa8undxcIRjmg"/>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pzhzvhGWyTEm.qE8XAMBViA"/>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pmHEuwuLfJUSibGvK6BK6NQ"/>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pYUeoQvopBEGqK6yNUc_BLQ"/>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peDtHnurEhEaWp.vDUaccpA"/>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pskQnYHsPb0GGucR83CUcD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pNTf6J7rnSkik4SPVE1pVgA"/>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p7RKzo_H3NkmVSiojBRwvRA"/>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pKRfb_lBLIkmAjPGgg_W8Gg"/>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p1qkyf6XWO0OSADYeAOP7vQ"/>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p9G_FeJ4tgUW0jlc12DJrPg"/>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pyQvN.GumXEiM4ifeTAxZhA"/>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pM_JI3CXqUE60IPxsqA.lsw"/>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pW78matda906F6nadiGoMGA"/>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peI4n5Mi390.yuFPPf4sAEQ"/>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piL2_Sedfl0eQ7u2pYFm6M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M9mp_t2GT0Kshryt4lW0dw"/>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pyGn68GBVyEm4uQptrnbTiQ"/>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pF18zuZJwe0i3jZa_s7XMSg"/>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pzi7bkzZwe0e64Vu3K5X4Cw"/>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pduwOannxBEmhA_.aBsQAkg"/>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pWBid4spi.Eiz27FVHBsTAg"/>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pv1mriq88t02skYEimbR37g"/>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pm5jinQAOAEio_fkpqqTaKA"/>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pO9y.6Rb81kWswAsxVgHuEg"/>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pSaJFmVYP1UW5.CFUr0SoFA"/>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pGTpxUKv1Y0GH7IMDO.fbHg"/>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rGXiSvrFs0OsYy8dupgPTg"/>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p3i5YI8OW80yN7REdYHlhBw"/>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pVKYYxK.PoE.Sius7vPoPVg"/>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pgbfIHduAZki_QO5Q_RtPYg"/>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pF7SdSM3i4EK_Q07DYWKKNQ"/>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pOBGCCTAoPEKGTUUGic1ZZQ"/>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pWtrSJUIV5E2v0MQAoQcofw"/>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pQyUVIlY7rUOjubvkdpWphw"/>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pjpZL2abKrUKUiOxCbTXZhw"/>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pGu3cd8w.YkqooKt1ZzSkIg"/>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pUPrdQPjdzESSrrLHGq_ifw"/>
</p:tagLst>
</file>

<file path=ppt/tags/tag14.xml><?xml version="1.0" encoding="utf-8"?>
<p:tagLst xmlns:a="http://schemas.openxmlformats.org/drawingml/2006/main" xmlns:r="http://schemas.openxmlformats.org/officeDocument/2006/relationships" xmlns:p="http://schemas.openxmlformats.org/presentationml/2006/main">
  <p:tag name="NAME" val="Logo"/>
  <p:tag name="THINKCELLSHAPEDONOTDELETE" val="piC1PYzJFcUmV0kNK2OL7ZA"/>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pBF0QKEKqPUuasraIPNERCA"/>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pgndB35Q7AkeYDcIJ2thclA"/>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pVsWo3D._eUKzaER5BKsn.Q"/>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p349RgDfhYUSvwxP6R84Vlg"/>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p5nVVuFs4YEC47O.nK5Oxaw"/>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pAF26BJbjB02lLBh5GFqkHg"/>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pYvK7WhgXr0Cs8.5T77XsHQ"/>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pUS9mDiBhEEioUJ.yWrREsg"/>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prxLm21OAbkiOIGR2rYhKCg"/>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pgep6VcinTEa8undxcIRjm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AgiG6AuH8UqKhiUkohkONg"/>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pzhzvhGWyTEm.qE8XAMBViA"/>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pmHEuwuLfJUSibGvK6BK6NQ"/>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pYG6BMiptx0q6koFM5dxLew"/>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p4P72_iUkzkS0d8lVFMhlHw"/>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pC7SVnwAInUOtuZZ43baf2w"/>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pvfsFu1gwtkuDRgpDrEWIBQ"/>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pdaQ0AuWcaEebekKqY4oIJA"/>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pz_m0GxJqbUqIZgDZ9KmyXw"/>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p_MqWR4LnIky_Yv.5vWTy7Q"/>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pT1H5HP8DIkq9yZL6sP2OgA"/>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CcELKmCNgUapFyfOEInoKA"/>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p7fLZLY472E6BviGkzq4B_g"/>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p1nO9RzvsWECFD_6BCOCDew"/>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p9GOn8DoXqEamyHtkoEQPFw"/>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p7fLZLY472E6BviGkzq4B_g"/>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p9GOn8DoXqEamyHtkoEQPFw"/>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pdaQ0AuWcaEebekKqY4oIJA"/>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p9GOn8DoXqEamyHtkoEQPFw"/>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pqmY5EBKpMk6kpLeXZtmXfA"/>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p9GOn8DoXqEamyHtkoEQPFw"/>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pdaQ0AuWcaEebekKqY4oIJ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I5BA6ce3o0qUUf4OqB.ddA"/>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p38s4Zr5rAUOlhgOxC2HWfQ"/>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pUbylSI4kA0i1q1V_eG4EBQ"/>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piTZ5Gg6YqkWdmm8WrcOMtg"/>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py0euVFSAYkWV9E8IbUrs0w"/>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peW1hZwsaQUqCGNyhUoVDLw"/>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pDZ8G2xb_yEGvZ0Fil._E8w"/>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pNBN4AwZMK0ay.y5CGc_jzQ"/>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p2YuE_RV12kG7YgJYVAPtaQ"/>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pxg9i1SjXB0yh4NmocB584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osFPDCIKn0ikK8mdE9eFxQ"/>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p0hQJ4Hgjx0C55fpf7NO7fw"/>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pYRDxf0gkDU.qSkdvMR01fQ"/>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p9vn0IBYL.E2Nt_gMZRbjIQ"/>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pfss84vNSF0GY0v92HW6YgQ"/>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pg_bzlsUUOkGZY4xtWVBPPg"/>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pXrVjFHTFd0iq9HLCiWkCXw"/>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pduwmZN83fU2QdJJquNgv2A"/>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p1izL2aFgXk245s5CoSxNIg"/>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pO5.Otj2cj0.cHR5ao.O0Bw"/>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pMJhiGmtIk0GGfAxYJ82kIA"/>
</p:tagLst>
</file>

<file path=ppt/tags/tag19.xml><?xml version="1.0" encoding="utf-8"?>
<p:tagLst xmlns:a="http://schemas.openxmlformats.org/drawingml/2006/main" xmlns:r="http://schemas.openxmlformats.org/officeDocument/2006/relationships" xmlns:p="http://schemas.openxmlformats.org/presentationml/2006/main">
  <p:tag name="NAME" val="Logo"/>
  <p:tag name="THINKCELLSHAPEDONOTDELETE" val="pE56mKXJO2EKXQGUhu8QxXw"/>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p_qPuxUpEoU.9YjQazoVl6Q"/>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pac1J19Ti10G7DzMq7uZpug"/>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ptsQdWgxwVEeYmygQagvodQ"/>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pJj.RszrYJ0mugASM_UOTJQ"/>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puJGrBw9lL0i4IcSsypUa8w"/>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pYPAb.g1U1kucPGwEvut8Zg"/>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pOzwXyglV6kmR6SZODxdeEw"/>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p6EBxBLtWf0icm1GGQuKb5w"/>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pHN1WNfSiBEqFHl9FwO6DMg"/>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p3vnf.JE99USjkAaCVnM50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acNvva8GzkqAouy8diXilg"/>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pRRZY3GvlV0WpL8PLP8Y9Ng"/>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pZ9svYzF_A0a9rfpy2w3t4w"/>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p7Z81T1KUIUm3WxNuglTZZg"/>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p7Z81T1KUIUm3WxNuglTZZg"/>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p7Z81T1KUIUm3WxNuglTZZg"/>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pOUigTjWVBEK3MNfqxw6tzg"/>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p5kYFvUKs8ki5YLUSY7Wpww"/>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tfvEn.RUqI0uxH229CdvapQ"/>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pLFJGzHgNWkCRheMcgj2erQ"/>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prH5QY8yqSkei39nla3RNag"/>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p2W.KJA0_9U.JBy.sW0u0uw"/>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ptPZH4OH0skOOThtnUQbTEA"/>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pieK077zvYUuRGQityCyLyg"/>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p2W.KJA0_9U.JBy.sW0u0uw"/>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ptPZH4OH0skOOThtnUQbTEA"/>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pXQklNUYjQ0Cs2CyVbIVTXA"/>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p.zTLMw72ikaTFFcF.INGg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wuoZLoAlnUaWUPKYi3Sxmg"/>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pMhQogbxxCUWXfVCN3bW0Tg"/>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pFribZ4dhyEKpX_VHn2BqPQ"/>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pgMmO4toEX0O8GZmiHQWAHA"/>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phz1OkWm9PUCyMahQB3xCo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P_yfarWcP0KAnGT64Dqvug"/>
</p:tagLst>
</file>

<file path=ppt/tags/tag24.xml><?xml version="1.0" encoding="utf-8"?>
<p:tagLst xmlns:a="http://schemas.openxmlformats.org/drawingml/2006/main" xmlns:r="http://schemas.openxmlformats.org/officeDocument/2006/relationships" xmlns:p="http://schemas.openxmlformats.org/presentationml/2006/main">
  <p:tag name="TOP" val=" 207"/>
  <p:tag name="LEFT" val=" 143.875"/>
  <p:tag name="THINKCELLSHAPEDONOTDELETE" val="pMYQ.8CIG2Uq16FzaIFxmYg"/>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SN9trVAVx02dMyRttel94Q"/>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3D9F2Utc10aAHM0G.NHUD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sC69K_oYYE.AOCqxpGANHA"/>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waw0KV2bR0SKhzS5gIdsUw"/>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l00nZHsAYk23kYqVWLZiY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uKFHXV9oU0CSWbL6xWMIiA"/>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IPv7b5u34UCblbFeWa_Y9Q"/>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QAKRIf4pQEKoWOsMDhhGEw"/>
</p:tagLst>
</file>

<file path=ppt/tags/tag32.xml><?xml version="1.0" encoding="utf-8"?>
<p:tagLst xmlns:a="http://schemas.openxmlformats.org/drawingml/2006/main" xmlns:r="http://schemas.openxmlformats.org/officeDocument/2006/relationships" xmlns:p="http://schemas.openxmlformats.org/presentationml/2006/main">
  <p:tag name="TOP" val=" 207"/>
  <p:tag name="LEFT" val=" 143.875"/>
  <p:tag name="THINKCELLSHAPEDONOTDELETE" val="pJyZrqEP50E2nrTAm8zC2aw"/>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DjfoSSFahUSKJ1UxrpQN4g"/>
</p:tagLst>
</file>

<file path=ppt/tags/tag34.xml><?xml version="1.0" encoding="utf-8"?>
<p:tagLst xmlns:a="http://schemas.openxmlformats.org/drawingml/2006/main" xmlns:r="http://schemas.openxmlformats.org/officeDocument/2006/relationships" xmlns:p="http://schemas.openxmlformats.org/presentationml/2006/main">
  <p:tag name="TOP" val=" 207"/>
  <p:tag name="LEFT" val=" 143.875"/>
  <p:tag name="THINKCELLSHAPEDONOTDELETE" val="pZyNWWD3jb0i5VcmNTK2uNw"/>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_iqp1VW8X0CB3nNygUxN3A"/>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aqMQign5FUqzGvLu1rQ3_Q"/>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umg94uNfREOeUz_U8iNFHA"/>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hXLUyy9gt0uKSJJnf5aP1g"/>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6oUz1AzEU0.Zv3QLL4XjX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uC0o1hzNpkKga_psbLC17w"/>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sVlvgg2Ko0GDldrI4cpHqQ"/>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Sa35XxtEf06RRkywQD5mGw"/>
</p:tagLst>
</file>

<file path=ppt/tags/tag42.xml><?xml version="1.0" encoding="utf-8"?>
<p:tagLst xmlns:a="http://schemas.openxmlformats.org/drawingml/2006/main" xmlns:r="http://schemas.openxmlformats.org/officeDocument/2006/relationships" xmlns:p="http://schemas.openxmlformats.org/presentationml/2006/main">
  <p:tag name="TOP" val=" 207"/>
  <p:tag name="LEFT" val=" 143.875"/>
  <p:tag name="THINKCELLSHAPEDONOTDELETE" val="pDchj8RvkT02SBQiNekkpWQ"/>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1xe4fA7XpEaSR1rbF863Tw"/>
</p:tagLst>
</file>

<file path=ppt/tags/tag44.xml><?xml version="1.0" encoding="utf-8"?>
<p:tagLst xmlns:a="http://schemas.openxmlformats.org/drawingml/2006/main" xmlns:r="http://schemas.openxmlformats.org/officeDocument/2006/relationships" xmlns:p="http://schemas.openxmlformats.org/presentationml/2006/main">
  <p:tag name="TOP" val=" 207"/>
  <p:tag name="LEFT" val=" 143.875"/>
  <p:tag name="THINKCELLSHAPEDONOTDELETE" val="pjAYDYnszv0ucgbMCM.epFg"/>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lwI9bw7wikqhf9yEeYzVrQ"/>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lcg6nHkU4kGgU2fIYh3MuQ"/>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tHeDEftXRU288.XNjd_oLg"/>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O0mCe02YUEKVt6rvm.LYOQ"/>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9fjqz_cUBEyRsRDwFQ6Pn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bto_xOVAbE2FNXcHTRfbqg"/>
</p:tagLst>
</file>

<file path=ppt/tags/tag51.xml><?xml version="1.0" encoding="utf-8"?>
<p:tagLst xmlns:a="http://schemas.openxmlformats.org/drawingml/2006/main" xmlns:r="http://schemas.openxmlformats.org/officeDocument/2006/relationships" xmlns:p="http://schemas.openxmlformats.org/presentationml/2006/main">
  <p:tag name="TOP" val=" 207"/>
  <p:tag name="LEFT" val=" 143.875"/>
  <p:tag name="THINKCELLSHAPEDONOTDELETE" val="pRnK12M6Gu0eK2XxJa2AweA"/>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FdG40cog9EmKGniLbh5krw"/>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Jj.RszrYJ0mugASM_UOTJQ"/>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uJGrBw9lL0i4IcSsypUa8w"/>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YPAb.g1U1kucPGwEvut8Zg"/>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pOzwXyglV6kmR6SZODxdeEw"/>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p6EBxBLtWf0icm1GGQuKb5w"/>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pHN1WNfSiBEqFHl9FwO6DMg"/>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p3vnf.JE99USjkAaCVnM50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uKFHXV9oU0CSWbL6xWMIiA"/>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pRRZY3GvlV0WpL8PLP8Y9Ng"/>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pZ9svYzF_A0a9rfpy2w3t4w"/>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pYUeoQvopBEGqK6yNUc_BLQ"/>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peDtHnurEhEaWp.vDUaccpA"/>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pskQnYHsPb0GGucR83CUcDQ"/>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pNTf6J7rnSkik4SPVE1pVgA"/>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p7RKzo_H3NkmVSiojBRwvRA"/>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pKRfb_lBLIkmAjPGgg_W8Gg"/>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p1qkyf6XWO0OSADYeAOP7vQ"/>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p9G_FeJ4tgUW0jlc12DJrP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uC0o1hzNpkKga_psbLC17w"/>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pyQvN.GumXEiM4ifeTAxZhA"/>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pM_JI3CXqUE60IPxsqA.lsw"/>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pW78matda906F6nadiGoMGA"/>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peI4n5Mi390.yuFPPf4sAEQ"/>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piL2_Sedfl0eQ7u2pYFm6MA"/>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pyGn68GBVyEm4uQptrnbTiQ"/>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pF18zuZJwe0i3jZa_s7XMSg"/>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pzi7bkzZwe0e64Vu3K5X4Cw"/>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pduwOannxBEmhA_.aBsQAkg"/>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pWBid4spi.Eiz27FVHBsTA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gZUb8Z0O2UqlWVzIHaVGBw"/>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pv1mriq88t02skYEimbR37g"/>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pm5jinQAOAEio_fkpqqTaKA"/>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pO9y.6Rb81kWswAsxVgHuEg"/>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pSaJFmVYP1UW5.CFUr0SoFA"/>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pGTpxUKv1Y0GH7IMDO.fbHg"/>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p3i5YI8OW80yN7REdYHlhBw"/>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pVKYYxK.PoE.Sius7vPoPVg"/>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pgbfIHduAZki_QO5Q_RtPYg"/>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pF7SdSM3i4EK_Q07DYWKKNQ"/>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pOBGCCTAoPEKGTUUGic1ZZ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UOjr5hGC7UKNwstlla11ZQ"/>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pWtrSJUIV5E2v0MQAoQcofw"/>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pQyUVIlY7rUOjubvkdpWphw"/>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pjpZL2abKrUKUiOxCbTXZhw"/>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pGu3cd8w.YkqooKt1ZzSkIg"/>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pUPrdQPjdzESSrrLHGq_ifw"/>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pBF0QKEKqPUuasraIPNERCA"/>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pgndB35Q7AkeYDcIJ2thclA"/>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pVsWo3D._eUKzaER5BKsn.Q"/>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p349RgDfhYUSvwxP6R84Vlg"/>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p5nVVuFs4YEC47O.nK5Oxaw"/>
</p:tagLst>
</file>

<file path=ppt/theme/theme1.xml><?xml version="1.0" encoding="utf-8"?>
<a:theme xmlns:a="http://schemas.openxmlformats.org/drawingml/2006/main" name="GS1 UK PowerPoint Template 09">
  <a:themeElements>
    <a:clrScheme name="GS1 UK PowerPoint Template 09 14">
      <a:dk1>
        <a:srgbClr val="002C6C"/>
      </a:dk1>
      <a:lt1>
        <a:srgbClr val="FFFFFF"/>
      </a:lt1>
      <a:dk2>
        <a:srgbClr val="002C6C"/>
      </a:dk2>
      <a:lt2>
        <a:srgbClr val="808080"/>
      </a:lt2>
      <a:accent1>
        <a:srgbClr val="BBE0E3"/>
      </a:accent1>
      <a:accent2>
        <a:srgbClr val="F26334"/>
      </a:accent2>
      <a:accent3>
        <a:srgbClr val="FFFFFF"/>
      </a:accent3>
      <a:accent4>
        <a:srgbClr val="00245B"/>
      </a:accent4>
      <a:accent5>
        <a:srgbClr val="DAEDEF"/>
      </a:accent5>
      <a:accent6>
        <a:srgbClr val="DB592E"/>
      </a:accent6>
      <a:hlink>
        <a:srgbClr val="F26334"/>
      </a:hlink>
      <a:folHlink>
        <a:srgbClr val="F26334"/>
      </a:folHlink>
    </a:clrScheme>
    <a:fontScheme name="GS1 UK PowerPoint Template 0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800" b="0" i="0" u="none" strike="noStrike" cap="none" normalizeH="0" baseline="0" smtClean="0">
            <a:ln>
              <a:noFill/>
            </a:ln>
            <a:solidFill>
              <a:srgbClr val="002C6C"/>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800" b="0" i="0" u="none" strike="noStrike" cap="none" normalizeH="0" baseline="0" smtClean="0">
            <a:ln>
              <a:noFill/>
            </a:ln>
            <a:solidFill>
              <a:srgbClr val="002C6C"/>
            </a:solidFill>
            <a:effectLst/>
            <a:latin typeface="Arial" charset="0"/>
          </a:defRPr>
        </a:defPPr>
      </a:lstStyle>
    </a:lnDef>
  </a:objectDefaults>
  <a:extraClrSchemeLst>
    <a:extraClrScheme>
      <a:clrScheme name="GS1 UK PowerPoint Template 0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S1 UK PowerPoint Template 09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S1 UK PowerPoint Template 09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S1 UK PowerPoint Template 09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S1 UK PowerPoint Template 09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S1 UK PowerPoint Template 09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S1 UK PowerPoint Template 09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S1 UK PowerPoint Template 09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S1 UK PowerPoint Template 09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S1 UK PowerPoint Template 09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S1 UK PowerPoint Template 09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S1 UK PowerPoint Template 09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GS1 UK PowerPoint Template 09 13">
        <a:dk1>
          <a:srgbClr val="002C6C"/>
        </a:dk1>
        <a:lt1>
          <a:srgbClr val="FFFFFF"/>
        </a:lt1>
        <a:dk2>
          <a:srgbClr val="002C6C"/>
        </a:dk2>
        <a:lt2>
          <a:srgbClr val="808080"/>
        </a:lt2>
        <a:accent1>
          <a:srgbClr val="BBE0E3"/>
        </a:accent1>
        <a:accent2>
          <a:srgbClr val="333399"/>
        </a:accent2>
        <a:accent3>
          <a:srgbClr val="FFFFFF"/>
        </a:accent3>
        <a:accent4>
          <a:srgbClr val="00245B"/>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S1 UK PowerPoint Template 09 14">
        <a:dk1>
          <a:srgbClr val="002C6C"/>
        </a:dk1>
        <a:lt1>
          <a:srgbClr val="FFFFFF"/>
        </a:lt1>
        <a:dk2>
          <a:srgbClr val="002C6C"/>
        </a:dk2>
        <a:lt2>
          <a:srgbClr val="808080"/>
        </a:lt2>
        <a:accent1>
          <a:srgbClr val="BBE0E3"/>
        </a:accent1>
        <a:accent2>
          <a:srgbClr val="F26334"/>
        </a:accent2>
        <a:accent3>
          <a:srgbClr val="FFFFFF"/>
        </a:accent3>
        <a:accent4>
          <a:srgbClr val="00245B"/>
        </a:accent4>
        <a:accent5>
          <a:srgbClr val="DAEDEF"/>
        </a:accent5>
        <a:accent6>
          <a:srgbClr val="DB592E"/>
        </a:accent6>
        <a:hlink>
          <a:srgbClr val="F26334"/>
        </a:hlink>
        <a:folHlink>
          <a:srgbClr val="F26334"/>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GS1">
  <a:themeElements>
    <a:clrScheme name="GS1_PPT_Final 14">
      <a:dk1>
        <a:srgbClr val="002C6C"/>
      </a:dk1>
      <a:lt1>
        <a:srgbClr val="FFFFFF"/>
      </a:lt1>
      <a:dk2>
        <a:srgbClr val="002C6C"/>
      </a:dk2>
      <a:lt2>
        <a:srgbClr val="808080"/>
      </a:lt2>
      <a:accent1>
        <a:srgbClr val="BBE0E3"/>
      </a:accent1>
      <a:accent2>
        <a:srgbClr val="F26334"/>
      </a:accent2>
      <a:accent3>
        <a:srgbClr val="FFFFFF"/>
      </a:accent3>
      <a:accent4>
        <a:srgbClr val="00245B"/>
      </a:accent4>
      <a:accent5>
        <a:srgbClr val="DAEDEF"/>
      </a:accent5>
      <a:accent6>
        <a:srgbClr val="DB592E"/>
      </a:accent6>
      <a:hlink>
        <a:srgbClr val="F26334"/>
      </a:hlink>
      <a:folHlink>
        <a:srgbClr val="F26334"/>
      </a:folHlink>
    </a:clrScheme>
    <a:fontScheme name="GS1_PPT_Fi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800" b="0" i="0" u="none" strike="noStrike" cap="none" normalizeH="0" baseline="0" smtClean="0">
            <a:ln>
              <a:noFill/>
            </a:ln>
            <a:solidFill>
              <a:srgbClr val="002C6C"/>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800" b="0" i="0" u="none" strike="noStrike" cap="none" normalizeH="0" baseline="0" smtClean="0">
            <a:ln>
              <a:noFill/>
            </a:ln>
            <a:solidFill>
              <a:srgbClr val="002C6C"/>
            </a:solidFill>
            <a:effectLst/>
            <a:latin typeface="Arial" charset="0"/>
          </a:defRPr>
        </a:defPPr>
      </a:lstStyle>
    </a:lnDef>
  </a:objectDefaults>
  <a:extraClrSchemeLst>
    <a:extraClrScheme>
      <a:clrScheme name="GS1_PPT_Fin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S1_PPT_Final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S1_PPT_Final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S1_PPT_Final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S1_PPT_Final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S1_PPT_Final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S1_PPT_Final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S1_PPT_Final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S1_PPT_Final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S1_PPT_Final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S1_PPT_Final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S1_PPT_Final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GS1_PPT_Final 13">
        <a:dk1>
          <a:srgbClr val="002C6C"/>
        </a:dk1>
        <a:lt1>
          <a:srgbClr val="FFFFFF"/>
        </a:lt1>
        <a:dk2>
          <a:srgbClr val="002C6C"/>
        </a:dk2>
        <a:lt2>
          <a:srgbClr val="808080"/>
        </a:lt2>
        <a:accent1>
          <a:srgbClr val="BBE0E3"/>
        </a:accent1>
        <a:accent2>
          <a:srgbClr val="333399"/>
        </a:accent2>
        <a:accent3>
          <a:srgbClr val="FFFFFF"/>
        </a:accent3>
        <a:accent4>
          <a:srgbClr val="00245B"/>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S1_PPT_Final 14">
        <a:dk1>
          <a:srgbClr val="002C6C"/>
        </a:dk1>
        <a:lt1>
          <a:srgbClr val="FFFFFF"/>
        </a:lt1>
        <a:dk2>
          <a:srgbClr val="002C6C"/>
        </a:dk2>
        <a:lt2>
          <a:srgbClr val="808080"/>
        </a:lt2>
        <a:accent1>
          <a:srgbClr val="BBE0E3"/>
        </a:accent1>
        <a:accent2>
          <a:srgbClr val="F26334"/>
        </a:accent2>
        <a:accent3>
          <a:srgbClr val="FFFFFF"/>
        </a:accent3>
        <a:accent4>
          <a:srgbClr val="00245B"/>
        </a:accent4>
        <a:accent5>
          <a:srgbClr val="DAEDEF"/>
        </a:accent5>
        <a:accent6>
          <a:srgbClr val="DB592E"/>
        </a:accent6>
        <a:hlink>
          <a:srgbClr val="F26334"/>
        </a:hlink>
        <a:folHlink>
          <a:srgbClr val="F26334"/>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S1 UK">
  <a:themeElements>
    <a:clrScheme name="GS1 UK PowerPoint Template 08 14">
      <a:dk1>
        <a:srgbClr val="002C6C"/>
      </a:dk1>
      <a:lt1>
        <a:srgbClr val="FFFFFF"/>
      </a:lt1>
      <a:dk2>
        <a:srgbClr val="002C6C"/>
      </a:dk2>
      <a:lt2>
        <a:srgbClr val="808080"/>
      </a:lt2>
      <a:accent1>
        <a:srgbClr val="BBE0E3"/>
      </a:accent1>
      <a:accent2>
        <a:srgbClr val="F26334"/>
      </a:accent2>
      <a:accent3>
        <a:srgbClr val="FFFFFF"/>
      </a:accent3>
      <a:accent4>
        <a:srgbClr val="00245B"/>
      </a:accent4>
      <a:accent5>
        <a:srgbClr val="DAEDEF"/>
      </a:accent5>
      <a:accent6>
        <a:srgbClr val="DB592E"/>
      </a:accent6>
      <a:hlink>
        <a:srgbClr val="F26334"/>
      </a:hlink>
      <a:folHlink>
        <a:srgbClr val="F26334"/>
      </a:folHlink>
    </a:clrScheme>
    <a:fontScheme name="GS1 UK PowerPoint Template 0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800" b="0" i="0" u="none" strike="noStrike" cap="none" normalizeH="0" baseline="0" smtClean="0">
            <a:ln>
              <a:noFill/>
            </a:ln>
            <a:solidFill>
              <a:srgbClr val="002C6C"/>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800" b="0" i="0" u="none" strike="noStrike" cap="none" normalizeH="0" baseline="0" smtClean="0">
            <a:ln>
              <a:noFill/>
            </a:ln>
            <a:solidFill>
              <a:srgbClr val="002C6C"/>
            </a:solidFill>
            <a:effectLst/>
            <a:latin typeface="Arial" charset="0"/>
          </a:defRPr>
        </a:defPPr>
      </a:lstStyle>
    </a:lnDef>
  </a:objectDefaults>
  <a:extraClrSchemeLst>
    <a:extraClrScheme>
      <a:clrScheme name="GS1 UK PowerPoint Template 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S1 UK PowerPoint Template 0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S1 UK PowerPoint Template 0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S1 UK PowerPoint Template 0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S1 UK PowerPoint Template 0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S1 UK PowerPoint Template 0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S1 UK PowerPoint Template 08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S1 UK PowerPoint Template 0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S1 UK PowerPoint Template 0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S1 UK PowerPoint Template 0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S1 UK PowerPoint Template 0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S1 UK PowerPoint Template 0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GS1 UK PowerPoint Template 08 13">
        <a:dk1>
          <a:srgbClr val="002C6C"/>
        </a:dk1>
        <a:lt1>
          <a:srgbClr val="FFFFFF"/>
        </a:lt1>
        <a:dk2>
          <a:srgbClr val="002C6C"/>
        </a:dk2>
        <a:lt2>
          <a:srgbClr val="808080"/>
        </a:lt2>
        <a:accent1>
          <a:srgbClr val="BBE0E3"/>
        </a:accent1>
        <a:accent2>
          <a:srgbClr val="333399"/>
        </a:accent2>
        <a:accent3>
          <a:srgbClr val="FFFFFF"/>
        </a:accent3>
        <a:accent4>
          <a:srgbClr val="00245B"/>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S1 UK PowerPoint Template 08 14">
        <a:dk1>
          <a:srgbClr val="002C6C"/>
        </a:dk1>
        <a:lt1>
          <a:srgbClr val="FFFFFF"/>
        </a:lt1>
        <a:dk2>
          <a:srgbClr val="002C6C"/>
        </a:dk2>
        <a:lt2>
          <a:srgbClr val="808080"/>
        </a:lt2>
        <a:accent1>
          <a:srgbClr val="BBE0E3"/>
        </a:accent1>
        <a:accent2>
          <a:srgbClr val="F26334"/>
        </a:accent2>
        <a:accent3>
          <a:srgbClr val="FFFFFF"/>
        </a:accent3>
        <a:accent4>
          <a:srgbClr val="00245B"/>
        </a:accent4>
        <a:accent5>
          <a:srgbClr val="DAEDEF"/>
        </a:accent5>
        <a:accent6>
          <a:srgbClr val="DB592E"/>
        </a:accent6>
        <a:hlink>
          <a:srgbClr val="F26334"/>
        </a:hlink>
        <a:folHlink>
          <a:srgbClr val="F26334"/>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GS1 US PPT Template 2013-07-31">
  <a:themeElements>
    <a:clrScheme name="Custom 17">
      <a:dk1>
        <a:srgbClr val="555555"/>
      </a:dk1>
      <a:lt1>
        <a:sysClr val="window" lastClr="FFFFFF"/>
      </a:lt1>
      <a:dk2>
        <a:srgbClr val="002C6C"/>
      </a:dk2>
      <a:lt2>
        <a:srgbClr val="BFBFBF"/>
      </a:lt2>
      <a:accent1>
        <a:srgbClr val="F26334"/>
      </a:accent1>
      <a:accent2>
        <a:srgbClr val="00B6DE"/>
      </a:accent2>
      <a:accent3>
        <a:srgbClr val="7AC143"/>
      </a:accent3>
      <a:accent4>
        <a:srgbClr val="F05587"/>
      </a:accent4>
      <a:accent5>
        <a:srgbClr val="FBB034"/>
      </a:accent5>
      <a:accent6>
        <a:srgbClr val="BF83B9"/>
      </a:accent6>
      <a:hlink>
        <a:srgbClr val="22BCB9"/>
      </a:hlink>
      <a:folHlink>
        <a:srgbClr val="C1D82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GS1_PPT_Template_2011">
  <a:themeElements>
    <a:clrScheme name="GS1_PPT_Final 14">
      <a:dk1>
        <a:srgbClr val="002C6C"/>
      </a:dk1>
      <a:lt1>
        <a:srgbClr val="FFFFFF"/>
      </a:lt1>
      <a:dk2>
        <a:srgbClr val="002C6C"/>
      </a:dk2>
      <a:lt2>
        <a:srgbClr val="808080"/>
      </a:lt2>
      <a:accent1>
        <a:srgbClr val="BBE0E3"/>
      </a:accent1>
      <a:accent2>
        <a:srgbClr val="F26334"/>
      </a:accent2>
      <a:accent3>
        <a:srgbClr val="FFFFFF"/>
      </a:accent3>
      <a:accent4>
        <a:srgbClr val="00245B"/>
      </a:accent4>
      <a:accent5>
        <a:srgbClr val="DAEDEF"/>
      </a:accent5>
      <a:accent6>
        <a:srgbClr val="DB592E"/>
      </a:accent6>
      <a:hlink>
        <a:srgbClr val="F26334"/>
      </a:hlink>
      <a:folHlink>
        <a:srgbClr val="F26334"/>
      </a:folHlink>
    </a:clrScheme>
    <a:fontScheme name="GS1_PPT_Fi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sz="1800" b="0" i="0" u="none" strike="noStrike" cap="none" normalizeH="0" baseline="0" smtClean="0">
            <a:ln>
              <a:noFill/>
            </a:ln>
            <a:solidFill>
              <a:srgbClr val="002C6C"/>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800" b="0" i="0" u="none" strike="noStrike" cap="none" normalizeH="0" baseline="0" smtClean="0">
            <a:ln>
              <a:noFill/>
            </a:ln>
            <a:solidFill>
              <a:srgbClr val="002C6C"/>
            </a:solidFill>
            <a:effectLst/>
            <a:latin typeface="Arial" charset="0"/>
          </a:defRPr>
        </a:defPPr>
      </a:lstStyle>
    </a:lnDef>
  </a:objectDefaults>
  <a:extraClrSchemeLst>
    <a:extraClrScheme>
      <a:clrScheme name="GS1_PPT_Fin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S1_PPT_Final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S1_PPT_Final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S1_PPT_Final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S1_PPT_Final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S1_PPT_Final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S1_PPT_Final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S1_PPT_Final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S1_PPT_Final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S1_PPT_Final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S1_PPT_Final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S1_PPT_Final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GS1_PPT_Final 13">
        <a:dk1>
          <a:srgbClr val="002C6C"/>
        </a:dk1>
        <a:lt1>
          <a:srgbClr val="FFFFFF"/>
        </a:lt1>
        <a:dk2>
          <a:srgbClr val="002C6C"/>
        </a:dk2>
        <a:lt2>
          <a:srgbClr val="808080"/>
        </a:lt2>
        <a:accent1>
          <a:srgbClr val="BBE0E3"/>
        </a:accent1>
        <a:accent2>
          <a:srgbClr val="333399"/>
        </a:accent2>
        <a:accent3>
          <a:srgbClr val="FFFFFF"/>
        </a:accent3>
        <a:accent4>
          <a:srgbClr val="00245B"/>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S1_PPT_Final 14">
        <a:dk1>
          <a:srgbClr val="002C6C"/>
        </a:dk1>
        <a:lt1>
          <a:srgbClr val="FFFFFF"/>
        </a:lt1>
        <a:dk2>
          <a:srgbClr val="002C6C"/>
        </a:dk2>
        <a:lt2>
          <a:srgbClr val="808080"/>
        </a:lt2>
        <a:accent1>
          <a:srgbClr val="BBE0E3"/>
        </a:accent1>
        <a:accent2>
          <a:srgbClr val="F26334"/>
        </a:accent2>
        <a:accent3>
          <a:srgbClr val="FFFFFF"/>
        </a:accent3>
        <a:accent4>
          <a:srgbClr val="00245B"/>
        </a:accent4>
        <a:accent5>
          <a:srgbClr val="DAEDEF"/>
        </a:accent5>
        <a:accent6>
          <a:srgbClr val="DB592E"/>
        </a:accent6>
        <a:hlink>
          <a:srgbClr val="F26334"/>
        </a:hlink>
        <a:folHlink>
          <a:srgbClr val="F26334"/>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PowerPointMaster">
  <a:themeElements>
    <a:clrScheme name="GS1-Update">
      <a:dk1>
        <a:srgbClr val="000000"/>
      </a:dk1>
      <a:lt1>
        <a:srgbClr val="FFFFFF"/>
      </a:lt1>
      <a:dk2>
        <a:srgbClr val="F26334"/>
      </a:dk2>
      <a:lt2>
        <a:srgbClr val="091351"/>
      </a:lt2>
      <a:accent1>
        <a:srgbClr val="5E5E5E"/>
      </a:accent1>
      <a:accent2>
        <a:srgbClr val="A5A5A5"/>
      </a:accent2>
      <a:accent3>
        <a:srgbClr val="CCCCCC"/>
      </a:accent3>
      <a:accent4>
        <a:srgbClr val="FFFFFF"/>
      </a:accent4>
      <a:accent5>
        <a:srgbClr val="F26334"/>
      </a:accent5>
      <a:accent6>
        <a:srgbClr val="091351"/>
      </a:accent6>
      <a:hlink>
        <a:srgbClr val="F26335"/>
      </a:hlink>
      <a:folHlink>
        <a:srgbClr val="FAC08F"/>
      </a:folHlink>
    </a:clrScheme>
    <a:fontScheme name="GS1-Fonts">
      <a:majorFont>
        <a:latin typeface="Arial"/>
        <a:ea typeface=""/>
        <a:cs typeface=""/>
      </a:majorFont>
      <a:minorFont>
        <a:latin typeface="Arial"/>
        <a:ea typeface=""/>
        <a:cs typeface=""/>
      </a:minorFont>
    </a:fontScheme>
    <a:fmtScheme name="GS1_20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spPr>
      <a:bodyPr lIns="72000" tIns="0" rIns="72000" bIns="0" rtlCol="0" anchor="ctr"/>
      <a:lstStyle>
        <a:defPPr algn="ctr">
          <a:lnSpc>
            <a:spcPct val="120000"/>
          </a:lnSpc>
          <a:defRPr sz="20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smtClean="0">
            <a:solidFill>
              <a:schemeClr val="bg2"/>
            </a:solidFill>
          </a:defRPr>
        </a:defPPr>
      </a:lstStyle>
    </a:txDef>
  </a:objectDefaults>
  <a:extraClrSchemeLst>
    <a:extraClrScheme>
      <a:clrScheme name="GS1_Color_2013">
        <a:dk1>
          <a:srgbClr val="000000"/>
        </a:dk1>
        <a:lt1>
          <a:srgbClr val="FFFFFF"/>
        </a:lt1>
        <a:dk2>
          <a:srgbClr val="F26334"/>
        </a:dk2>
        <a:lt2>
          <a:srgbClr val="091351"/>
        </a:lt2>
        <a:accent1>
          <a:srgbClr val="5E5E5E"/>
        </a:accent1>
        <a:accent2>
          <a:srgbClr val="A5A5A5"/>
        </a:accent2>
        <a:accent3>
          <a:srgbClr val="CCCCCC"/>
        </a:accent3>
        <a:accent4>
          <a:srgbClr val="AB1124"/>
        </a:accent4>
        <a:accent5>
          <a:srgbClr val="64AC4F"/>
        </a:accent5>
        <a:accent6>
          <a:srgbClr val="0075C1"/>
        </a:accent6>
        <a:hlink>
          <a:srgbClr val="F26335"/>
        </a:hlink>
        <a:folHlink>
          <a:srgbClr val="FAC08F"/>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GS1_PPT_Template_2011">
  <a:themeElements>
    <a:clrScheme name="GS1_PPT_Final 14">
      <a:dk1>
        <a:srgbClr val="002C6C"/>
      </a:dk1>
      <a:lt1>
        <a:srgbClr val="FFFFFF"/>
      </a:lt1>
      <a:dk2>
        <a:srgbClr val="002C6C"/>
      </a:dk2>
      <a:lt2>
        <a:srgbClr val="808080"/>
      </a:lt2>
      <a:accent1>
        <a:srgbClr val="BBE0E3"/>
      </a:accent1>
      <a:accent2>
        <a:srgbClr val="F26334"/>
      </a:accent2>
      <a:accent3>
        <a:srgbClr val="FFFFFF"/>
      </a:accent3>
      <a:accent4>
        <a:srgbClr val="00245B"/>
      </a:accent4>
      <a:accent5>
        <a:srgbClr val="DAEDEF"/>
      </a:accent5>
      <a:accent6>
        <a:srgbClr val="DB592E"/>
      </a:accent6>
      <a:hlink>
        <a:srgbClr val="F26334"/>
      </a:hlink>
      <a:folHlink>
        <a:srgbClr val="F26334"/>
      </a:folHlink>
    </a:clrScheme>
    <a:fontScheme name="GS1_PPT_Fi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sz="1800" b="0" i="0" u="none" strike="noStrike" cap="none" normalizeH="0" baseline="0" smtClean="0">
            <a:ln>
              <a:noFill/>
            </a:ln>
            <a:solidFill>
              <a:srgbClr val="002C6C"/>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800" b="0" i="0" u="none" strike="noStrike" cap="none" normalizeH="0" baseline="0" smtClean="0">
            <a:ln>
              <a:noFill/>
            </a:ln>
            <a:solidFill>
              <a:srgbClr val="002C6C"/>
            </a:solidFill>
            <a:effectLst/>
            <a:latin typeface="Arial" charset="0"/>
          </a:defRPr>
        </a:defPPr>
      </a:lstStyle>
    </a:lnDef>
  </a:objectDefaults>
  <a:extraClrSchemeLst>
    <a:extraClrScheme>
      <a:clrScheme name="GS1_PPT_Fin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S1_PPT_Final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S1_PPT_Final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S1_PPT_Final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S1_PPT_Final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S1_PPT_Final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S1_PPT_Final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S1_PPT_Final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S1_PPT_Final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S1_PPT_Final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S1_PPT_Final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S1_PPT_Final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GS1_PPT_Final 13">
        <a:dk1>
          <a:srgbClr val="002C6C"/>
        </a:dk1>
        <a:lt1>
          <a:srgbClr val="FFFFFF"/>
        </a:lt1>
        <a:dk2>
          <a:srgbClr val="002C6C"/>
        </a:dk2>
        <a:lt2>
          <a:srgbClr val="808080"/>
        </a:lt2>
        <a:accent1>
          <a:srgbClr val="BBE0E3"/>
        </a:accent1>
        <a:accent2>
          <a:srgbClr val="333399"/>
        </a:accent2>
        <a:accent3>
          <a:srgbClr val="FFFFFF"/>
        </a:accent3>
        <a:accent4>
          <a:srgbClr val="00245B"/>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S1_PPT_Final 14">
        <a:dk1>
          <a:srgbClr val="002C6C"/>
        </a:dk1>
        <a:lt1>
          <a:srgbClr val="FFFFFF"/>
        </a:lt1>
        <a:dk2>
          <a:srgbClr val="002C6C"/>
        </a:dk2>
        <a:lt2>
          <a:srgbClr val="808080"/>
        </a:lt2>
        <a:accent1>
          <a:srgbClr val="BBE0E3"/>
        </a:accent1>
        <a:accent2>
          <a:srgbClr val="F26334"/>
        </a:accent2>
        <a:accent3>
          <a:srgbClr val="FFFFFF"/>
        </a:accent3>
        <a:accent4>
          <a:srgbClr val="00245B"/>
        </a:accent4>
        <a:accent5>
          <a:srgbClr val="DAEDEF"/>
        </a:accent5>
        <a:accent6>
          <a:srgbClr val="DB592E"/>
        </a:accent6>
        <a:hlink>
          <a:srgbClr val="F26334"/>
        </a:hlink>
        <a:folHlink>
          <a:srgbClr val="F26334"/>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Blank">
  <a:themeElements>
    <a:clrScheme name="Blank 2">
      <a:dk1>
        <a:srgbClr val="000000"/>
      </a:dk1>
      <a:lt1>
        <a:srgbClr val="FFFFFF"/>
      </a:lt1>
      <a:dk2>
        <a:srgbClr val="002960"/>
      </a:dk2>
      <a:lt2>
        <a:srgbClr val="FFFFFF"/>
      </a:lt2>
      <a:accent1>
        <a:srgbClr val="C7E0FB"/>
      </a:accent1>
      <a:accent2>
        <a:srgbClr val="91B0FF"/>
      </a:accent2>
      <a:accent3>
        <a:srgbClr val="0066CC"/>
      </a:accent3>
      <a:accent4>
        <a:srgbClr val="002960"/>
      </a:accent4>
      <a:accent5>
        <a:srgbClr val="FF6600"/>
      </a:accent5>
      <a:accent6>
        <a:srgbClr val="808080"/>
      </a:accent6>
      <a:hlink>
        <a:srgbClr val="0066CC"/>
      </a:hlink>
      <a:folHlink>
        <a:srgbClr val="002960"/>
      </a:folHlink>
    </a:clrScheme>
    <a:fontScheme name="Blank">
      <a:majorFont>
        <a:latin typeface="Georgia"/>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folHlink"/>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365760" tIns="0" rIns="0" bIns="0" numCol="1" anchor="t" anchorCtr="0" compatLnSpc="1">
        <a:prstTxWarp prst="textNoShape">
          <a:avLst/>
        </a:prstTxWarp>
        <a:spAutoFit/>
      </a:bodyPr>
      <a:lstStyle>
        <a:defPPr>
          <a:defRPr/>
        </a:defPPr>
      </a:lstStyle>
    </a:spDef>
    <a:lnDef>
      <a:spPr bwMode="auto">
        <a:xfrm>
          <a:off x="0" y="0"/>
          <a:ext cx="1" cy="1"/>
        </a:xfrm>
        <a:custGeom>
          <a:avLst/>
          <a:gdLst/>
          <a:ahLst/>
          <a:cxnLst/>
          <a:rect l="0" t="0" r="0" b="0"/>
          <a:pathLst/>
        </a:custGeom>
        <a:noFill/>
        <a:ln w="9525" cap="flat" cmpd="sng" algn="ctr">
          <a:solidFill>
            <a:schemeClr val="folHlink"/>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36576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900" b="1" i="0" u="none" strike="noStrike" cap="none" normalizeH="0" baseline="0" smtClean="0">
            <a:ln>
              <a:noFill/>
            </a:ln>
            <a:solidFill>
              <a:schemeClr val="tx2"/>
            </a:solidFill>
            <a:effectLst/>
            <a:latin typeface="Arial" pitchFamily="34" charset="0"/>
          </a:defRPr>
        </a:defPPr>
      </a:lstStyle>
    </a:lnDef>
  </a:objectDefaults>
  <a:extraClrSchemeLst>
    <a:extraClrScheme>
      <a:clrScheme name="Color Scheme 1">
        <a:dk1>
          <a:srgbClr val="000000"/>
        </a:dk1>
        <a:lt1>
          <a:srgbClr val="FFFFFF"/>
        </a:lt1>
        <a:dk2>
          <a:srgbClr val="000000"/>
        </a:dk2>
        <a:lt2>
          <a:srgbClr val="FFFFFF"/>
        </a:lt2>
        <a:accent1>
          <a:srgbClr val="FFFFFF"/>
        </a:accent1>
        <a:accent2>
          <a:srgbClr val="D0D0D0"/>
        </a:accent2>
        <a:accent3>
          <a:srgbClr val="909090"/>
        </a:accent3>
        <a:accent4>
          <a:srgbClr val="606060"/>
        </a:accent4>
        <a:accent5>
          <a:srgbClr val="FF6600"/>
        </a:accent5>
        <a:accent6>
          <a:srgbClr val="808080"/>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Color Scheme 2">
        <a:dk1>
          <a:srgbClr val="000000"/>
        </a:dk1>
        <a:lt1>
          <a:srgbClr val="FFFFFF"/>
        </a:lt1>
        <a:dk2>
          <a:srgbClr val="002960"/>
        </a:dk2>
        <a:lt2>
          <a:srgbClr val="FFFFFF"/>
        </a:lt2>
        <a:accent1>
          <a:srgbClr val="C7E0FB"/>
        </a:accent1>
        <a:accent2>
          <a:srgbClr val="91B0FF"/>
        </a:accent2>
        <a:accent3>
          <a:srgbClr val="0066CC"/>
        </a:accent3>
        <a:accent4>
          <a:srgbClr val="002960"/>
        </a:accent4>
        <a:accent5>
          <a:srgbClr val="FF6600"/>
        </a:accent5>
        <a:accent6>
          <a:srgbClr val="808080"/>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Color Scheme 3">
        <a:dk1>
          <a:srgbClr val="000000"/>
        </a:dk1>
        <a:lt1>
          <a:srgbClr val="FFFFFF"/>
        </a:lt1>
        <a:dk2>
          <a:srgbClr val="002960"/>
        </a:dk2>
        <a:lt2>
          <a:srgbClr val="FFFFFF"/>
        </a:lt2>
        <a:accent1>
          <a:srgbClr val="C7E0FB"/>
        </a:accent1>
        <a:accent2>
          <a:srgbClr val="C7C293"/>
        </a:accent2>
        <a:accent3>
          <a:srgbClr val="50A2A0"/>
        </a:accent3>
        <a:accent4>
          <a:srgbClr val="002960"/>
        </a:accent4>
        <a:accent5>
          <a:srgbClr val="FF6600"/>
        </a:accent5>
        <a:accent6>
          <a:srgbClr val="808080"/>
        </a:accent6>
        <a:hlink>
          <a:srgbClr val="50A2A0"/>
        </a:hlink>
        <a:folHlink>
          <a:srgbClr val="00296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GS1">
  <a:themeElements>
    <a:clrScheme name="GS1_PPT_Final 14">
      <a:dk1>
        <a:srgbClr val="002C6C"/>
      </a:dk1>
      <a:lt1>
        <a:srgbClr val="FFFFFF"/>
      </a:lt1>
      <a:dk2>
        <a:srgbClr val="002C6C"/>
      </a:dk2>
      <a:lt2>
        <a:srgbClr val="808080"/>
      </a:lt2>
      <a:accent1>
        <a:srgbClr val="BBE0E3"/>
      </a:accent1>
      <a:accent2>
        <a:srgbClr val="F26334"/>
      </a:accent2>
      <a:accent3>
        <a:srgbClr val="FFFFFF"/>
      </a:accent3>
      <a:accent4>
        <a:srgbClr val="00245B"/>
      </a:accent4>
      <a:accent5>
        <a:srgbClr val="DAEDEF"/>
      </a:accent5>
      <a:accent6>
        <a:srgbClr val="DB592E"/>
      </a:accent6>
      <a:hlink>
        <a:srgbClr val="F26334"/>
      </a:hlink>
      <a:folHlink>
        <a:srgbClr val="F26334"/>
      </a:folHlink>
    </a:clrScheme>
    <a:fontScheme name="GS1_PPT_Fi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800" b="0" i="0" u="none" strike="noStrike" cap="none" normalizeH="0" baseline="0" smtClean="0">
            <a:ln>
              <a:noFill/>
            </a:ln>
            <a:solidFill>
              <a:srgbClr val="002C6C"/>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800" b="0" i="0" u="none" strike="noStrike" cap="none" normalizeH="0" baseline="0" smtClean="0">
            <a:ln>
              <a:noFill/>
            </a:ln>
            <a:solidFill>
              <a:srgbClr val="002C6C"/>
            </a:solidFill>
            <a:effectLst/>
            <a:latin typeface="Arial" charset="0"/>
          </a:defRPr>
        </a:defPPr>
      </a:lstStyle>
    </a:lnDef>
  </a:objectDefaults>
  <a:extraClrSchemeLst>
    <a:extraClrScheme>
      <a:clrScheme name="GS1_PPT_Fin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S1_PPT_Final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S1_PPT_Final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S1_PPT_Final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S1_PPT_Final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S1_PPT_Final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S1_PPT_Final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S1_PPT_Final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S1_PPT_Final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S1_PPT_Final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S1_PPT_Final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S1_PPT_Final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GS1_PPT_Final 13">
        <a:dk1>
          <a:srgbClr val="002C6C"/>
        </a:dk1>
        <a:lt1>
          <a:srgbClr val="FFFFFF"/>
        </a:lt1>
        <a:dk2>
          <a:srgbClr val="002C6C"/>
        </a:dk2>
        <a:lt2>
          <a:srgbClr val="808080"/>
        </a:lt2>
        <a:accent1>
          <a:srgbClr val="BBE0E3"/>
        </a:accent1>
        <a:accent2>
          <a:srgbClr val="333399"/>
        </a:accent2>
        <a:accent3>
          <a:srgbClr val="FFFFFF"/>
        </a:accent3>
        <a:accent4>
          <a:srgbClr val="00245B"/>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S1_PPT_Final 14">
        <a:dk1>
          <a:srgbClr val="002C6C"/>
        </a:dk1>
        <a:lt1>
          <a:srgbClr val="FFFFFF"/>
        </a:lt1>
        <a:dk2>
          <a:srgbClr val="002C6C"/>
        </a:dk2>
        <a:lt2>
          <a:srgbClr val="808080"/>
        </a:lt2>
        <a:accent1>
          <a:srgbClr val="BBE0E3"/>
        </a:accent1>
        <a:accent2>
          <a:srgbClr val="F26334"/>
        </a:accent2>
        <a:accent3>
          <a:srgbClr val="FFFFFF"/>
        </a:accent3>
        <a:accent4>
          <a:srgbClr val="00245B"/>
        </a:accent4>
        <a:accent5>
          <a:srgbClr val="DAEDEF"/>
        </a:accent5>
        <a:accent6>
          <a:srgbClr val="DB592E"/>
        </a:accent6>
        <a:hlink>
          <a:srgbClr val="F26334"/>
        </a:hlink>
        <a:folHlink>
          <a:srgbClr val="F26334"/>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GS1">
  <a:themeElements>
    <a:clrScheme name="GS1_PPT_Final 14">
      <a:dk1>
        <a:srgbClr val="002C6C"/>
      </a:dk1>
      <a:lt1>
        <a:srgbClr val="FFFFFF"/>
      </a:lt1>
      <a:dk2>
        <a:srgbClr val="002C6C"/>
      </a:dk2>
      <a:lt2>
        <a:srgbClr val="808080"/>
      </a:lt2>
      <a:accent1>
        <a:srgbClr val="BBE0E3"/>
      </a:accent1>
      <a:accent2>
        <a:srgbClr val="F26334"/>
      </a:accent2>
      <a:accent3>
        <a:srgbClr val="FFFFFF"/>
      </a:accent3>
      <a:accent4>
        <a:srgbClr val="00245B"/>
      </a:accent4>
      <a:accent5>
        <a:srgbClr val="DAEDEF"/>
      </a:accent5>
      <a:accent6>
        <a:srgbClr val="DB592E"/>
      </a:accent6>
      <a:hlink>
        <a:srgbClr val="F26334"/>
      </a:hlink>
      <a:folHlink>
        <a:srgbClr val="F26334"/>
      </a:folHlink>
    </a:clrScheme>
    <a:fontScheme name="GS1_PPT_Fi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800" b="0" i="0" u="none" strike="noStrike" cap="none" normalizeH="0" baseline="0" smtClean="0">
            <a:ln>
              <a:noFill/>
            </a:ln>
            <a:solidFill>
              <a:srgbClr val="002C6C"/>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800" b="0" i="0" u="none" strike="noStrike" cap="none" normalizeH="0" baseline="0" smtClean="0">
            <a:ln>
              <a:noFill/>
            </a:ln>
            <a:solidFill>
              <a:srgbClr val="002C6C"/>
            </a:solidFill>
            <a:effectLst/>
            <a:latin typeface="Arial" charset="0"/>
          </a:defRPr>
        </a:defPPr>
      </a:lstStyle>
    </a:lnDef>
  </a:objectDefaults>
  <a:extraClrSchemeLst>
    <a:extraClrScheme>
      <a:clrScheme name="GS1_PPT_Fin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S1_PPT_Final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S1_PPT_Final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S1_PPT_Final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S1_PPT_Final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S1_PPT_Final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S1_PPT_Final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S1_PPT_Final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S1_PPT_Final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S1_PPT_Final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S1_PPT_Final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S1_PPT_Final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GS1_PPT_Final 13">
        <a:dk1>
          <a:srgbClr val="002C6C"/>
        </a:dk1>
        <a:lt1>
          <a:srgbClr val="FFFFFF"/>
        </a:lt1>
        <a:dk2>
          <a:srgbClr val="002C6C"/>
        </a:dk2>
        <a:lt2>
          <a:srgbClr val="808080"/>
        </a:lt2>
        <a:accent1>
          <a:srgbClr val="BBE0E3"/>
        </a:accent1>
        <a:accent2>
          <a:srgbClr val="333399"/>
        </a:accent2>
        <a:accent3>
          <a:srgbClr val="FFFFFF"/>
        </a:accent3>
        <a:accent4>
          <a:srgbClr val="00245B"/>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S1_PPT_Final 14">
        <a:dk1>
          <a:srgbClr val="002C6C"/>
        </a:dk1>
        <a:lt1>
          <a:srgbClr val="FFFFFF"/>
        </a:lt1>
        <a:dk2>
          <a:srgbClr val="002C6C"/>
        </a:dk2>
        <a:lt2>
          <a:srgbClr val="808080"/>
        </a:lt2>
        <a:accent1>
          <a:srgbClr val="BBE0E3"/>
        </a:accent1>
        <a:accent2>
          <a:srgbClr val="F26334"/>
        </a:accent2>
        <a:accent3>
          <a:srgbClr val="FFFFFF"/>
        </a:accent3>
        <a:accent4>
          <a:srgbClr val="00245B"/>
        </a:accent4>
        <a:accent5>
          <a:srgbClr val="DAEDEF"/>
        </a:accent5>
        <a:accent6>
          <a:srgbClr val="DB592E"/>
        </a:accent6>
        <a:hlink>
          <a:srgbClr val="F26334"/>
        </a:hlink>
        <a:folHlink>
          <a:srgbClr val="F26334"/>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5433</TotalTime>
  <Words>5683</Words>
  <Application>Microsoft Office PowerPoint</Application>
  <PresentationFormat>On-screen Show (4:3)</PresentationFormat>
  <Paragraphs>1365</Paragraphs>
  <Slides>114</Slides>
  <Notes>59</Notes>
  <HiddenSlides>0</HiddenSlides>
  <MMClips>1</MMClips>
  <ScaleCrop>false</ScaleCrop>
  <HeadingPairs>
    <vt:vector size="8" baseType="variant">
      <vt:variant>
        <vt:lpstr>Fonts Used</vt:lpstr>
      </vt:variant>
      <vt:variant>
        <vt:i4>10</vt:i4>
      </vt:variant>
      <vt:variant>
        <vt:lpstr>Theme</vt:lpstr>
      </vt:variant>
      <vt:variant>
        <vt:i4>10</vt:i4>
      </vt:variant>
      <vt:variant>
        <vt:lpstr>Embedded OLE Servers</vt:lpstr>
      </vt:variant>
      <vt:variant>
        <vt:i4>2</vt:i4>
      </vt:variant>
      <vt:variant>
        <vt:lpstr>Slide Titles</vt:lpstr>
      </vt:variant>
      <vt:variant>
        <vt:i4>114</vt:i4>
      </vt:variant>
    </vt:vector>
  </HeadingPairs>
  <TitlesOfParts>
    <vt:vector size="136" baseType="lpstr">
      <vt:lpstr>MS PGothic</vt:lpstr>
      <vt:lpstr>MS PGothic</vt:lpstr>
      <vt:lpstr>Algerian</vt:lpstr>
      <vt:lpstr>Arial</vt:lpstr>
      <vt:lpstr>Calibri</vt:lpstr>
      <vt:lpstr>Calibri Light</vt:lpstr>
      <vt:lpstr>Georgia</vt:lpstr>
      <vt:lpstr>Times New Roman</vt:lpstr>
      <vt:lpstr>Verdana</vt:lpstr>
      <vt:lpstr>Wingdings</vt:lpstr>
      <vt:lpstr>GS1 UK PowerPoint Template 09</vt:lpstr>
      <vt:lpstr>GS1 UK</vt:lpstr>
      <vt:lpstr>GS1 US PPT Template 2013-07-31</vt:lpstr>
      <vt:lpstr>GS1_PPT_Template_2011</vt:lpstr>
      <vt:lpstr>1_PowerPointMaster</vt:lpstr>
      <vt:lpstr>1_GS1_PPT_Template_2011</vt:lpstr>
      <vt:lpstr>2_Blank</vt:lpstr>
      <vt:lpstr>1_GS1</vt:lpstr>
      <vt:lpstr>GS1</vt:lpstr>
      <vt:lpstr>2_GS1</vt:lpstr>
      <vt:lpstr>think-cell Slide</vt:lpstr>
      <vt:lpstr>Acrobat Document</vt:lpstr>
      <vt:lpstr>GS1 Global Standards Event 24-28 March 2014 – Atlanta Building Standards to Deliver Business Value</vt:lpstr>
      <vt:lpstr>Anti-Trust Caution</vt:lpstr>
      <vt:lpstr>Meeting Etiquette</vt:lpstr>
      <vt:lpstr>PowerPoint Presentation</vt:lpstr>
      <vt:lpstr>The discussion today</vt:lpstr>
      <vt:lpstr>The discussion today</vt:lpstr>
      <vt:lpstr>GS1 Global Strategy – our strategic priorities</vt:lpstr>
      <vt:lpstr>PowerPoint Presentation</vt:lpstr>
      <vt:lpstr>Smarter Shoppers</vt:lpstr>
      <vt:lpstr>PowerPoint Presentation</vt:lpstr>
      <vt:lpstr>Growing number of industry and analyst reports validate importance of omni-channel and the pain points that GS1 could help to address</vt:lpstr>
      <vt:lpstr>Vision/Mission:   Our Winning Aspiration</vt:lpstr>
      <vt:lpstr>GS1 Digital:  Empowering Omni-channel </vt:lpstr>
      <vt:lpstr>Why an omni-channel perspective?</vt:lpstr>
      <vt:lpstr>Areas of Potential Involvement? *</vt:lpstr>
      <vt:lpstr>The discussion today</vt:lpstr>
      <vt:lpstr>UK retail market update</vt:lpstr>
      <vt:lpstr>Latest Grocery Sector Performances Net growth ONLY in Premium &amp; Discount sectors. Excluding Aldi &amp; Lidl, grocery sector growth is just +1.0% … a net decrease! (Market +2.4%, vs +2.9% last time; inflation +2.1% YoY) </vt:lpstr>
      <vt:lpstr>UK retail market update</vt:lpstr>
      <vt:lpstr>UK retail market update</vt:lpstr>
      <vt:lpstr>UK retail market update</vt:lpstr>
      <vt:lpstr>UK retail market update</vt:lpstr>
      <vt:lpstr>The discussion today</vt:lpstr>
      <vt:lpstr>GS1 Digital Industry Engagement – Market View Germany  Shopper Approach within eCommerce/ Cross-Channel Environment</vt:lpstr>
      <vt:lpstr>Background: Online &amp; Offline Conglomerate</vt:lpstr>
      <vt:lpstr>GS1 Cross-Channel House</vt:lpstr>
      <vt:lpstr>Hot Topic in Content Management: EU Regulation 1169/2011</vt:lpstr>
      <vt:lpstr>Critical: Identification of Products with Different Declarations</vt:lpstr>
      <vt:lpstr>Position Paper on GTIN Allocation Rules for Compliance with EU 1169/2011</vt:lpstr>
      <vt:lpstr>Service of</vt:lpstr>
      <vt:lpstr>Service for Digital Content</vt:lpstr>
      <vt:lpstr>Service for Digital Content –  Example 3D Turn</vt:lpstr>
      <vt:lpstr>GS1 Cross-Channel House</vt:lpstr>
      <vt:lpstr>Hot Topic in Category Management: Does the CM Process for Brick &amp; Mortar works Online as well?</vt:lpstr>
      <vt:lpstr>Additional Content for  Online/Cross-Channel CM Process</vt:lpstr>
      <vt:lpstr>GS1 Cross-Channel House</vt:lpstr>
      <vt:lpstr>Hot Topic in Shopper Marketing: Consumer &amp; Shopper Journey</vt:lpstr>
      <vt:lpstr>Channel Overarching  Shopper Behavior</vt:lpstr>
      <vt:lpstr>Example: Booking of Holiday Journey</vt:lpstr>
      <vt:lpstr>Channel Overarching  Decision Process per Mission</vt:lpstr>
      <vt:lpstr>User Priorities</vt:lpstr>
      <vt:lpstr>The discussion today</vt:lpstr>
      <vt:lpstr>Current status  in Japanese mobile market.  How is digital world in Japan.  </vt:lpstr>
      <vt:lpstr>Agenda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Promotion activity with drug store chain and cosmetic company  　</vt:lpstr>
      <vt:lpstr>Product safety  　</vt:lpstr>
      <vt:lpstr>GS1 Japan’s actions for mobile</vt:lpstr>
      <vt:lpstr>PowerPoint Presentation</vt:lpstr>
      <vt:lpstr>GS1 Japan’s challenge for mobile</vt:lpstr>
      <vt:lpstr>Contact</vt:lpstr>
      <vt:lpstr>The discussion today</vt:lpstr>
      <vt:lpstr>GS1 Digital Session</vt:lpstr>
      <vt:lpstr>The New Retail Ecosystem</vt:lpstr>
      <vt:lpstr>PowerPoint Presentation</vt:lpstr>
      <vt:lpstr>Apparel and general merchandise imperatives</vt:lpstr>
      <vt:lpstr>Current digital initiatives</vt:lpstr>
      <vt:lpstr>Some initial Learnings </vt:lpstr>
      <vt:lpstr>The world is changing, key external forces are at play…</vt:lpstr>
      <vt:lpstr>The Challenge and Opportunity</vt:lpstr>
      <vt:lpstr>Vision/Mission:   Our Winning Aspiration</vt:lpstr>
      <vt:lpstr>Expanding Relevance of GS1</vt:lpstr>
      <vt:lpstr>Data Sharing in an omni-channel world</vt:lpstr>
      <vt:lpstr>Why Digital?</vt:lpstr>
      <vt:lpstr>Why an Omni-channel Perspective?</vt:lpstr>
      <vt:lpstr>Why an omni-channel perspective?</vt:lpstr>
      <vt:lpstr>Relevant business needs</vt:lpstr>
      <vt:lpstr>Relevant business needs</vt:lpstr>
      <vt:lpstr>Relevant business needs</vt:lpstr>
      <vt:lpstr>Areas of Potential Involvement? *</vt:lpstr>
      <vt:lpstr>Priorities – 2014/2015</vt:lpstr>
      <vt:lpstr>GTIN+ on the Web relevance in an  omni-channel ecosystem</vt:lpstr>
      <vt:lpstr>GTIN+ on the Web - foundational</vt:lpstr>
      <vt:lpstr>GTIN+ on the Web relevance</vt:lpstr>
      <vt:lpstr>Benefits of GTIN+ on the Web</vt:lpstr>
      <vt:lpstr>GTIN+ on the Web – 4 deliverables</vt:lpstr>
      <vt:lpstr>Interactions between GTIN+ on the Web, NGPI, OMA</vt:lpstr>
      <vt:lpstr>Global standards for Web page layout = YES For product data on Web page = NO</vt:lpstr>
      <vt:lpstr>Global standards for Web page layout = YES For product data on Web page = WHAT IF?</vt:lpstr>
      <vt:lpstr>The discussion today</vt:lpstr>
      <vt:lpstr>GTIN+ on the Web</vt:lpstr>
      <vt:lpstr>Location-centric Information &amp; Services</vt:lpstr>
      <vt:lpstr>Product-centric Information &amp; Services</vt:lpstr>
      <vt:lpstr>Product-centric Information &amp; Services</vt:lpstr>
      <vt:lpstr>Building on our existing data models</vt:lpstr>
      <vt:lpstr>Product Classification &amp; Contextual Search</vt:lpstr>
      <vt:lpstr>URLs vs URIs</vt:lpstr>
      <vt:lpstr>HTTP URIs</vt:lpstr>
      <vt:lpstr>Linked Data uses URIs</vt:lpstr>
      <vt:lpstr>HTTP URIs – just click for more info!</vt:lpstr>
      <vt:lpstr>HTTP URIs – just click for more info!</vt:lpstr>
      <vt:lpstr>Using HTTP URIs to write facts</vt:lpstr>
      <vt:lpstr>HTTP URIs &amp; Semantic Web / Linked Data</vt:lpstr>
      <vt:lpstr>Machine-readable facts in your web pages</vt:lpstr>
      <vt:lpstr>GTIN+ on the Web – supporting users</vt:lpstr>
      <vt:lpstr>Accurate product data online</vt:lpstr>
      <vt:lpstr>Beyond compliance, gain benefits</vt:lpstr>
      <vt:lpstr>Learn how to update your web templates!</vt:lpstr>
      <vt:lpstr>The discussion today</vt:lpstr>
      <vt:lpstr>Resources</vt:lpstr>
      <vt:lpstr>Resources</vt:lpstr>
      <vt:lpstr>Resources on Omni-channel</vt:lpstr>
      <vt:lpstr>Resources</vt:lpstr>
      <vt:lpstr>Your feedback drives our continual improvement </vt:lpstr>
      <vt:lpstr>PowerPoint Presentation</vt:lpstr>
      <vt:lpstr>Contact Details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GS1 Global Strategy – our strategic priorities</dc:title>
  <dc:creator>Steve Bratt</dc:creator>
  <cp:lastModifiedBy>Robert Beideman</cp:lastModifiedBy>
  <cp:revision>153</cp:revision>
  <cp:lastPrinted>2013-11-12T16:15:50Z</cp:lastPrinted>
  <dcterms:created xsi:type="dcterms:W3CDTF">2013-11-08T09:01:19Z</dcterms:created>
  <dcterms:modified xsi:type="dcterms:W3CDTF">2014-03-25T14:00:58Z</dcterms:modified>
</cp:coreProperties>
</file>