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E64F7-460D-4803-B17E-23D5269EF52B}" type="datetimeFigureOut">
              <a:rPr lang="en-US" smtClean="0"/>
              <a:t>3/25/2014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143BD-4603-419F-A888-F02AE2224B48}" type="slidenum">
              <a:rPr lang="en-US" smtClean="0"/>
              <a:t>‹#›</a:t>
            </a:fld>
            <a:endParaRPr lang="en-US"/>
          </a:p>
        </p:txBody>
      </p:sp>
    </p:spTree>
    <p:extLst>
      <p:ext uri="{BB962C8B-B14F-4D97-AF65-F5344CB8AC3E}">
        <p14:creationId xmlns:p14="http://schemas.microsoft.com/office/powerpoint/2010/main" val="330136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AA5E4-BAA7-424A-BE4D-EE4FB0BB4A8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3470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F2F3DB-3A6D-4DEA-9828-BF9EC4F9F11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335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AA5E4-BAA7-424A-BE4D-EE4FB0BB4A8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1928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Peachtree Street is not named for a peach tree of any sort. </a:t>
            </a:r>
            <a:r>
              <a:rPr lang="en-US" dirty="0"/>
              <a:t>Many of Atlanta's corridors follow the paths created by the Creek and Cherokee Indian nations who inhabited the area until the early 19th Century. A large Creek settlement was called Standing Pitch Tree after a tall lone tree. Over time, the "pitch tree" became "peach tree." </a:t>
            </a:r>
          </a:p>
        </p:txBody>
      </p:sp>
      <p:sp>
        <p:nvSpPr>
          <p:cNvPr id="4" name="Slide Number Placeholder 3"/>
          <p:cNvSpPr>
            <a:spLocks noGrp="1"/>
          </p:cNvSpPr>
          <p:nvPr>
            <p:ph type="sldNum" sz="quarter" idx="10"/>
          </p:nvPr>
        </p:nvSpPr>
        <p:spPr/>
        <p:txBody>
          <a:bodyPr/>
          <a:lstStyle/>
          <a:p>
            <a:fld id="{AFF2F3DB-3A6D-4DEA-9828-BF9EC4F9F11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0908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 a passenger terminal complex equivalent to more than 45 football fields, Hartsfield-Jackson Atlanta International Airport is the world's busiest passenger airport.</a:t>
            </a:r>
            <a:r>
              <a:rPr lang="en-US" dirty="0"/>
              <a:t> Atlanta is an ideal location for carriers like hometown Delta Air Lines, as the city is a 2-hour flight away from 83 percent of U.S. cities.</a:t>
            </a:r>
          </a:p>
        </p:txBody>
      </p:sp>
      <p:sp>
        <p:nvSpPr>
          <p:cNvPr id="4" name="Slide Number Placeholder 3"/>
          <p:cNvSpPr>
            <a:spLocks noGrp="1"/>
          </p:cNvSpPr>
          <p:nvPr>
            <p:ph type="sldNum" sz="quarter" idx="10"/>
          </p:nvPr>
        </p:nvSpPr>
        <p:spPr/>
        <p:txBody>
          <a:bodyPr/>
          <a:lstStyle/>
          <a:p>
            <a:fld id="{AFF2F3DB-3A6D-4DEA-9828-BF9EC4F9F11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7448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three</a:t>
            </a:r>
            <a:r>
              <a:rPr lang="en-US" baseline="0" dirty="0" smtClean="0"/>
              <a:t> inches of snow in the middle of the day (but more importantly ice…)  and a town of 4 million deciding to go home at the same time, </a:t>
            </a:r>
            <a:r>
              <a:rPr lang="en-US" baseline="0" dirty="0" err="1" smtClean="0"/>
              <a:t>Snowpocolypse</a:t>
            </a:r>
            <a:r>
              <a:rPr lang="en-US" baseline="0" dirty="0" smtClean="0"/>
              <a:t> 2014 was seen in ATL. People slept in their cars on 1-85 and in hotels on their commute home…which for some lasted 18 hours. </a:t>
            </a:r>
            <a:endParaRPr lang="en-US" dirty="0"/>
          </a:p>
        </p:txBody>
      </p:sp>
      <p:sp>
        <p:nvSpPr>
          <p:cNvPr id="4" name="Slide Number Placeholder 3"/>
          <p:cNvSpPr>
            <a:spLocks noGrp="1"/>
          </p:cNvSpPr>
          <p:nvPr>
            <p:ph type="sldNum" sz="quarter" idx="10"/>
          </p:nvPr>
        </p:nvSpPr>
        <p:spPr/>
        <p:txBody>
          <a:bodyPr/>
          <a:lstStyle/>
          <a:p>
            <a:fld id="{AFF2F3DB-3A6D-4DEA-9828-BF9EC4F9F11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4505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no bother…..those who weren’t stranded practiced what we are most famous for…our sweet Southern Hospitality. And order and faith in humanity were restored. </a:t>
            </a:r>
            <a:endParaRPr lang="en-US" dirty="0"/>
          </a:p>
        </p:txBody>
      </p:sp>
      <p:sp>
        <p:nvSpPr>
          <p:cNvPr id="4" name="Slide Number Placeholder 3"/>
          <p:cNvSpPr>
            <a:spLocks noGrp="1"/>
          </p:cNvSpPr>
          <p:nvPr>
            <p:ph type="sldNum" sz="quarter" idx="10"/>
          </p:nvPr>
        </p:nvSpPr>
        <p:spPr/>
        <p:txBody>
          <a:bodyPr/>
          <a:lstStyle/>
          <a:p>
            <a:fld id="{AFF2F3DB-3A6D-4DEA-9828-BF9EC4F9F11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83440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7.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7.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9.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73600" y="2601578"/>
            <a:ext cx="4156365" cy="1039089"/>
          </a:xfrm>
        </p:spPr>
        <p:txBody>
          <a:bodyPr lIns="0" tIns="0" rIns="0" bIns="0"/>
          <a:lstStyle>
            <a:lvl1pPr algn="l">
              <a:lnSpc>
                <a:spcPts val="3500"/>
              </a:lnSpc>
              <a:defRPr sz="3000" b="1" i="0" cap="none" spc="0">
                <a:solidFill>
                  <a:schemeClr val="tx2"/>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673600" y="3739497"/>
            <a:ext cx="4156303" cy="386080"/>
          </a:xfrm>
        </p:spPr>
        <p:txBody>
          <a:bodyPr lIns="0" tIns="0" rIns="0" bIns="0"/>
          <a:lstStyle>
            <a:lvl1pPr marL="0" indent="0" algn="l">
              <a:buNone/>
              <a:defRPr sz="1600" b="1" i="0" cap="none" spc="0" baseline="0">
                <a:solidFill>
                  <a:srgbClr val="555555"/>
                </a:solidFill>
              </a:defRPr>
            </a:lvl1pPr>
          </a:lstStyle>
          <a:p>
            <a:pPr lvl="0"/>
            <a:r>
              <a:rPr lang="en-US" dirty="0" smtClean="0"/>
              <a:t>Click To Add Subtitle</a:t>
            </a:r>
          </a:p>
        </p:txBody>
      </p:sp>
      <p:sp>
        <p:nvSpPr>
          <p:cNvPr id="4" name="Text Placeholder 19"/>
          <p:cNvSpPr>
            <a:spLocks noGrp="1"/>
          </p:cNvSpPr>
          <p:nvPr>
            <p:ph type="body" sz="quarter" idx="12" hasCustomPrompt="1"/>
          </p:nvPr>
        </p:nvSpPr>
        <p:spPr>
          <a:xfrm>
            <a:off x="4673600" y="5304165"/>
            <a:ext cx="3983168" cy="284787"/>
          </a:xfrm>
        </p:spPr>
        <p:txBody>
          <a:bodyPr lIns="0" tIns="0" rIns="0" bIns="0"/>
          <a:lstStyle>
            <a:lvl1pPr marL="0" indent="0" algn="l">
              <a:buNone/>
              <a:defRPr sz="1600" b="1" cap="none" spc="0" baseline="0">
                <a:solidFill>
                  <a:srgbClr val="002C6C"/>
                </a:solidFill>
              </a:defRPr>
            </a:lvl1pPr>
          </a:lstStyle>
          <a:p>
            <a:pPr lvl="0"/>
            <a:r>
              <a:rPr lang="en-US" dirty="0" smtClean="0"/>
              <a:t>Click to Add Presenter Name</a:t>
            </a:r>
          </a:p>
        </p:txBody>
      </p:sp>
      <p:sp>
        <p:nvSpPr>
          <p:cNvPr id="6" name="Text Placeholder 19"/>
          <p:cNvSpPr>
            <a:spLocks noGrp="1"/>
          </p:cNvSpPr>
          <p:nvPr>
            <p:ph type="body" sz="quarter" idx="13" hasCustomPrompt="1"/>
          </p:nvPr>
        </p:nvSpPr>
        <p:spPr>
          <a:xfrm>
            <a:off x="4673600" y="5664692"/>
            <a:ext cx="3971576" cy="232139"/>
          </a:xfrm>
        </p:spPr>
        <p:txBody>
          <a:bodyPr lIns="0" tIns="0" rIns="0" bIns="0"/>
          <a:lstStyle>
            <a:lvl1pPr marL="0" indent="0" algn="l">
              <a:buNone/>
              <a:defRPr sz="1200" b="0" cap="none" spc="0" baseline="0">
                <a:solidFill>
                  <a:srgbClr val="555555"/>
                </a:solidFill>
              </a:defRPr>
            </a:lvl1pPr>
          </a:lstStyle>
          <a:p>
            <a:pPr lvl="0"/>
            <a:r>
              <a:rPr lang="en-US" dirty="0" smtClean="0"/>
              <a:t>Click to Add Date</a:t>
            </a:r>
          </a:p>
        </p:txBody>
      </p:sp>
    </p:spTree>
    <p:extLst>
      <p:ext uri="{BB962C8B-B14F-4D97-AF65-F5344CB8AC3E}">
        <p14:creationId xmlns:p14="http://schemas.microsoft.com/office/powerpoint/2010/main" val="25833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407"/>
            <a:ext cx="6877050" cy="935999"/>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solidFill>
                  <a:srgbClr val="002C6C"/>
                </a:solidFill>
              </a:rPr>
              <a:pPr/>
              <a:t>‹#›</a:t>
            </a:fld>
            <a:endParaRPr lang="en-US">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835624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fld id="{1BEF5F10-9F25-7D49-9767-F650606EECC9}" type="slidenum">
              <a:rPr lang="en-US">
                <a:solidFill>
                  <a:srgbClr val="002C6C"/>
                </a:solidFill>
              </a:rPr>
              <a:pPr/>
              <a:t>‹#›</a:t>
            </a:fld>
            <a:endParaRPr lang="en-US">
              <a:solidFill>
                <a:srgbClr val="002C6C"/>
              </a:solidFill>
            </a:endParaRPr>
          </a:p>
        </p:txBody>
      </p:sp>
    </p:spTree>
    <p:extLst>
      <p:ext uri="{BB962C8B-B14F-4D97-AF65-F5344CB8AC3E}">
        <p14:creationId xmlns:p14="http://schemas.microsoft.com/office/powerpoint/2010/main" val="16687144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543067"/>
            <a:ext cx="4032000" cy="4552951"/>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58" y="1543067"/>
            <a:ext cx="4000967" cy="4552951"/>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fld id="{5534046F-A009-9142-887B-3C1E2AA1E3DE}" type="slidenum">
              <a:rPr lang="en-US">
                <a:solidFill>
                  <a:srgbClr val="002C6C"/>
                </a:solidFill>
              </a:rPr>
              <a:pPr/>
              <a:t>‹#›</a:t>
            </a:fld>
            <a:endParaRPr lang="en-US">
              <a:solidFill>
                <a:srgbClr val="002C6C"/>
              </a:solidFill>
            </a:endParaRPr>
          </a:p>
        </p:txBody>
      </p:sp>
    </p:spTree>
    <p:extLst>
      <p:ext uri="{BB962C8B-B14F-4D97-AF65-F5344CB8AC3E}">
        <p14:creationId xmlns:p14="http://schemas.microsoft.com/office/powerpoint/2010/main" val="13226136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12"/>
          <p:cNvSpPr>
            <a:spLocks noGrp="1" noChangeArrowheads="1"/>
          </p:cNvSpPr>
          <p:nvPr>
            <p:ph type="sldNum" sz="quarter" idx="10"/>
          </p:nvPr>
        </p:nvSpPr>
        <p:spPr>
          <a:ln/>
        </p:spPr>
        <p:txBody>
          <a:bodyPr/>
          <a:lstStyle>
            <a:lvl1pPr>
              <a:defRPr/>
            </a:lvl1pPr>
          </a:lstStyle>
          <a:p>
            <a:fld id="{90F2C98D-51BB-AB43-AF4C-89FAA7CC7AC8}" type="slidenum">
              <a:rPr lang="en-US">
                <a:solidFill>
                  <a:srgbClr val="002C6C"/>
                </a:solidFill>
              </a:rPr>
              <a:pPr/>
              <a:t>‹#›</a:t>
            </a:fld>
            <a:endParaRPr lang="en-US">
              <a:solidFill>
                <a:srgbClr val="002C6C"/>
              </a:solidFill>
            </a:endParaRPr>
          </a:p>
        </p:txBody>
      </p:sp>
    </p:spTree>
    <p:extLst>
      <p:ext uri="{BB962C8B-B14F-4D97-AF65-F5344CB8AC3E}">
        <p14:creationId xmlns:p14="http://schemas.microsoft.com/office/powerpoint/2010/main" val="41752549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08089" y="1502637"/>
            <a:ext cx="55440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808089" y="5626225"/>
            <a:ext cx="55440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fld id="{17B48733-5C11-D947-91FF-3142124DB91B}" type="slidenum">
              <a:rPr lang="en-US">
                <a:solidFill>
                  <a:srgbClr val="002C6C"/>
                </a:solidFill>
              </a:rPr>
              <a:pPr/>
              <a:t>‹#›</a:t>
            </a:fld>
            <a:endParaRPr lang="en-US">
              <a:solidFill>
                <a:srgbClr val="002C6C"/>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655770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details">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3176"/>
            <a:ext cx="9151938"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fontAlgn="base">
              <a:spcBef>
                <a:spcPct val="20000"/>
              </a:spcBef>
              <a:spcAft>
                <a:spcPct val="0"/>
              </a:spcAft>
              <a:defRPr/>
            </a:pPr>
            <a:endParaRPr lang="en-GB">
              <a:solidFill>
                <a:srgbClr val="002C6C"/>
              </a:solidFill>
            </a:endParaRPr>
          </a:p>
        </p:txBody>
      </p:sp>
      <p:sp>
        <p:nvSpPr>
          <p:cNvPr id="5123" name="Rectangle 3"/>
          <p:cNvSpPr>
            <a:spLocks noGrp="1" noChangeArrowheads="1"/>
          </p:cNvSpPr>
          <p:nvPr>
            <p:ph type="subTitle" idx="1" hasCustomPrompt="1"/>
          </p:nvPr>
        </p:nvSpPr>
        <p:spPr>
          <a:xfrm>
            <a:off x="3640226" y="1676687"/>
            <a:ext cx="5047755" cy="2384335"/>
          </a:xfrm>
          <a:prstGeom prst="rect">
            <a:avLst/>
          </a:prstGeom>
        </p:spPr>
        <p:txBody>
          <a:bodyPr/>
          <a:lstStyle>
            <a:lvl1pPr marL="0" indent="0">
              <a:buNone/>
              <a:defRPr b="0" baseline="0">
                <a:solidFill>
                  <a:srgbClr val="002C6C"/>
                </a:solidFill>
              </a:defRPr>
            </a:lvl1pPr>
          </a:lstStyle>
          <a:p>
            <a:r>
              <a:rPr lang="en-GB" dirty="0" smtClean="0"/>
              <a:t>GS1 Global Office</a:t>
            </a:r>
            <a:br>
              <a:rPr lang="en-GB" dirty="0" smtClean="0"/>
            </a:br>
            <a:r>
              <a:rPr lang="en-GB" dirty="0" smtClean="0"/>
              <a:t>Avenue Louise 326, </a:t>
            </a:r>
            <a:r>
              <a:rPr lang="en-GB" dirty="0" err="1" smtClean="0"/>
              <a:t>bte</a:t>
            </a:r>
            <a:r>
              <a:rPr lang="en-GB" dirty="0" smtClean="0"/>
              <a:t> 10</a:t>
            </a:r>
            <a:br>
              <a:rPr lang="en-GB" dirty="0" smtClean="0"/>
            </a:br>
            <a:r>
              <a:rPr lang="en-GB" dirty="0" smtClean="0"/>
              <a:t>B-1050 Brussels, Belgium</a:t>
            </a:r>
          </a:p>
          <a:p>
            <a:r>
              <a:rPr lang="en-GB" dirty="0" smtClean="0"/>
              <a:t>T +32 3 788 78 00</a:t>
            </a:r>
            <a:br>
              <a:rPr lang="en-GB" dirty="0" smtClean="0"/>
            </a:br>
            <a:r>
              <a:rPr lang="en-GB" dirty="0" smtClean="0"/>
              <a:t>W www.gs1.org</a:t>
            </a:r>
            <a:endParaRPr lang="en-GB" dirty="0"/>
          </a:p>
        </p:txBody>
      </p:sp>
      <p:sp>
        <p:nvSpPr>
          <p:cNvPr id="2" name="Title 1"/>
          <p:cNvSpPr>
            <a:spLocks noGrp="1"/>
          </p:cNvSpPr>
          <p:nvPr>
            <p:ph type="title" hasCustomPrompt="1"/>
          </p:nvPr>
        </p:nvSpPr>
        <p:spPr>
          <a:xfrm>
            <a:off x="3640208" y="384407"/>
            <a:ext cx="5046592" cy="935999"/>
          </a:xfrm>
        </p:spPr>
        <p:txBody>
          <a:bodyPr/>
          <a:lstStyle>
            <a:lvl1pPr>
              <a:defRPr/>
            </a:lvl1pPr>
          </a:lstStyle>
          <a:p>
            <a:r>
              <a:rPr lang="en-US" dirty="0" smtClean="0"/>
              <a:t>Contact details</a:t>
            </a:r>
            <a:endParaRPr lang="en-US" dirty="0"/>
          </a:p>
        </p:txBody>
      </p:sp>
      <p:pic>
        <p:nvPicPr>
          <p:cNvPr id="8" name="Content Placeholder 1"/>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tretch>
            <a:fillRect/>
          </a:stretch>
        </p:blipFill>
        <p:spPr>
          <a:xfrm>
            <a:off x="380458" y="406165"/>
            <a:ext cx="991142" cy="882763"/>
          </a:xfrm>
          <a:prstGeom prst="rect">
            <a:avLst/>
          </a:prstGeom>
        </p:spPr>
      </p:pic>
    </p:spTree>
    <p:extLst>
      <p:ext uri="{BB962C8B-B14F-4D97-AF65-F5344CB8AC3E}">
        <p14:creationId xmlns:p14="http://schemas.microsoft.com/office/powerpoint/2010/main" val="34968593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12"/>
          <p:cNvSpPr>
            <a:spLocks noGrp="1" noChangeArrowheads="1"/>
          </p:cNvSpPr>
          <p:nvPr>
            <p:ph type="sldNum" sz="quarter" idx="10"/>
          </p:nvPr>
        </p:nvSpPr>
        <p:spPr/>
        <p:txBody>
          <a:bodyPr/>
          <a:lstStyle>
            <a:lvl1pPr>
              <a:defRPr/>
            </a:lvl1pPr>
          </a:lstStyle>
          <a:p>
            <a:pPr>
              <a:defRPr/>
            </a:pPr>
            <a:fld id="{B45DBA96-5004-406C-845E-FC29920AFED1}" type="slidenum">
              <a:rPr lang="en-GB">
                <a:solidFill>
                  <a:srgbClr val="002C6C"/>
                </a:solidFill>
              </a:rPr>
              <a:pPr>
                <a:defRPr/>
              </a:pPr>
              <a:t>‹#›</a:t>
            </a:fld>
            <a:endParaRPr lang="en-GB">
              <a:solidFill>
                <a:srgbClr val="002C6C"/>
              </a:solidFill>
            </a:endParaRPr>
          </a:p>
        </p:txBody>
      </p:sp>
    </p:spTree>
    <p:extLst>
      <p:ext uri="{BB962C8B-B14F-4D97-AF65-F5344CB8AC3E}">
        <p14:creationId xmlns:p14="http://schemas.microsoft.com/office/powerpoint/2010/main" val="377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CB7E330F-CD44-4440-A227-8303848A02B2}" type="slidenum">
              <a:rPr lang="en-US" smtClean="0">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9883718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eneral 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C6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chemeClr val="accent1"/>
              </a:buClr>
              <a:defRPr sz="2400">
                <a:solidFill>
                  <a:srgbClr val="555555"/>
                </a:solidFill>
              </a:defRPr>
            </a:lvl1pPr>
            <a:lvl2pPr>
              <a:buClr>
                <a:schemeClr val="accent1"/>
              </a:buClr>
              <a:defRPr sz="2400">
                <a:solidFill>
                  <a:srgbClr val="555555"/>
                </a:solidFill>
              </a:defRPr>
            </a:lvl2pPr>
            <a:lvl3pPr>
              <a:buClr>
                <a:schemeClr val="accent1"/>
              </a:buClr>
              <a:defRPr sz="2400">
                <a:solidFill>
                  <a:srgbClr val="555555"/>
                </a:solidFill>
              </a:defRPr>
            </a:lvl3pPr>
            <a:lvl4pPr>
              <a:buClr>
                <a:schemeClr val="accent1"/>
              </a:buClr>
              <a:defRPr sz="2400">
                <a:solidFill>
                  <a:srgbClr val="555555"/>
                </a:solidFill>
              </a:defRPr>
            </a:lvl4pPr>
            <a:lvl5pPr>
              <a:buClr>
                <a:schemeClr val="accent1"/>
              </a:buClr>
              <a:defRPr sz="2400">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solidFill>
                  <a:srgbClr val="002C6C"/>
                </a:solidFill>
              </a:rPr>
              <a:pPr>
                <a:defRPr/>
              </a:pPr>
              <a:t>‹#›</a:t>
            </a:fld>
            <a:endParaRPr lang="en-US" dirty="0">
              <a:solidFill>
                <a:srgbClr val="002C6C"/>
              </a:solidFill>
            </a:endParaRPr>
          </a:p>
        </p:txBody>
      </p:sp>
      <p:sp>
        <p:nvSpPr>
          <p:cNvPr id="5" name="Slide Number Placeholder 9"/>
          <p:cNvSpPr txBox="1">
            <a:spLocks/>
          </p:cNvSpPr>
          <p:nvPr userDrawn="1"/>
        </p:nvSpPr>
        <p:spPr>
          <a:xfrm>
            <a:off x="7318374" y="6378879"/>
            <a:ext cx="1055159" cy="199721"/>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310" rtl="0" eaLnBrk="1" latinLnBrk="0" hangingPunct="1">
              <a:defRPr sz="800" kern="1200" smtClean="0">
                <a:solidFill>
                  <a:schemeClr val="tx2"/>
                </a:solidFill>
                <a:latin typeface="Arial"/>
                <a:ea typeface="+mn-ea"/>
                <a:cs typeface="Arial"/>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fontAlgn="base">
              <a:spcAft>
                <a:spcPct val="0"/>
              </a:spcAft>
              <a:defRPr/>
            </a:pPr>
            <a:r>
              <a:rPr lang="en-US" dirty="0">
                <a:solidFill>
                  <a:srgbClr val="555555"/>
                </a:solidFill>
              </a:rPr>
              <a:t>© GS1 US 2013</a:t>
            </a:r>
          </a:p>
        </p:txBody>
      </p:sp>
    </p:spTree>
    <p:extLst>
      <p:ext uri="{BB962C8B-B14F-4D97-AF65-F5344CB8AC3E}">
        <p14:creationId xmlns:p14="http://schemas.microsoft.com/office/powerpoint/2010/main" val="101486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S1 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819998"/>
            <a:ext cx="8239990" cy="574675"/>
          </a:xfrm>
        </p:spPr>
        <p:txBody>
          <a:bodyPr anchor="ctr" anchorCtr="0"/>
          <a:lstStyle>
            <a:lvl1pPr algn="ctr">
              <a:defRPr sz="3200" b="1" i="0" cap="none" spc="0">
                <a:solidFill>
                  <a:schemeClr val="bg1"/>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solidFill>
                  <a:srgbClr val="002C6C"/>
                </a:solidFill>
              </a:rPr>
              <a:pPr>
                <a:defRPr/>
              </a:pPr>
              <a:t>‹#›</a:t>
            </a:fld>
            <a:endParaRPr lang="en-US" dirty="0">
              <a:solidFill>
                <a:srgbClr val="002C6C"/>
              </a:solidFill>
            </a:endParaRPr>
          </a:p>
        </p:txBody>
      </p:sp>
      <p:sp>
        <p:nvSpPr>
          <p:cNvPr id="5" name="Slide Number Placeholder 9"/>
          <p:cNvSpPr txBox="1">
            <a:spLocks/>
          </p:cNvSpPr>
          <p:nvPr userDrawn="1"/>
        </p:nvSpPr>
        <p:spPr>
          <a:xfrm>
            <a:off x="7318374" y="6378879"/>
            <a:ext cx="1055159" cy="199721"/>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310" rtl="0" eaLnBrk="1" latinLnBrk="0" hangingPunct="1">
              <a:defRPr sz="800" kern="1200" smtClean="0">
                <a:solidFill>
                  <a:schemeClr val="tx2"/>
                </a:solidFill>
                <a:latin typeface="Arial"/>
                <a:ea typeface="+mn-ea"/>
                <a:cs typeface="Arial"/>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fontAlgn="base">
              <a:spcAft>
                <a:spcPct val="0"/>
              </a:spcAft>
              <a:defRPr/>
            </a:pPr>
            <a:r>
              <a:rPr lang="en-US" dirty="0">
                <a:solidFill>
                  <a:srgbClr val="555555"/>
                </a:solidFill>
              </a:rPr>
              <a:t>© GS1 US 2013</a:t>
            </a:r>
          </a:p>
        </p:txBody>
      </p:sp>
    </p:spTree>
    <p:extLst>
      <p:ext uri="{BB962C8B-B14F-4D97-AF65-F5344CB8AC3E}">
        <p14:creationId xmlns:p14="http://schemas.microsoft.com/office/powerpoint/2010/main" val="165935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eneral 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5139" y="1143001"/>
            <a:ext cx="3885289" cy="4707467"/>
          </a:xfrm>
        </p:spPr>
        <p:txBody>
          <a:bodyPr>
            <a:normAutofit/>
          </a:bodyPr>
          <a:lstStyle>
            <a:lvl1pPr>
              <a:defRPr sz="1800">
                <a:solidFill>
                  <a:srgbClr val="555555"/>
                </a:solidFill>
                <a:latin typeface=""/>
              </a:defRPr>
            </a:lvl1pPr>
            <a:lvl2pPr>
              <a:defRPr sz="1800">
                <a:solidFill>
                  <a:srgbClr val="555555"/>
                </a:solidFill>
                <a:latin typeface=""/>
              </a:defRPr>
            </a:lvl2pPr>
            <a:lvl3pPr>
              <a:defRPr sz="1800">
                <a:solidFill>
                  <a:srgbClr val="555555"/>
                </a:solidFill>
                <a:latin typeface=""/>
              </a:defRPr>
            </a:lvl3pPr>
            <a:lvl4pPr>
              <a:defRPr sz="1800">
                <a:solidFill>
                  <a:srgbClr val="555555"/>
                </a:solidFill>
                <a:latin typeface=""/>
              </a:defRPr>
            </a:lvl4pPr>
            <a:lvl5pPr>
              <a:defRPr sz="1800">
                <a:solidFill>
                  <a:srgbClr val="555555"/>
                </a:solidFill>
                <a:latin typefac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3"/>
          </p:nvPr>
        </p:nvSpPr>
        <p:spPr>
          <a:xfrm>
            <a:off x="4688168" y="1143001"/>
            <a:ext cx="4006570" cy="4707467"/>
          </a:xfrm>
        </p:spPr>
        <p:txBody>
          <a:bodyPr>
            <a:normAutofit/>
          </a:bodyPr>
          <a:lstStyle>
            <a:lvl1pPr>
              <a:defRPr sz="1800">
                <a:solidFill>
                  <a:srgbClr val="555555"/>
                </a:solidFill>
                <a:latin typeface=""/>
              </a:defRPr>
            </a:lvl1pPr>
            <a:lvl2pPr>
              <a:defRPr sz="1800">
                <a:solidFill>
                  <a:srgbClr val="555555"/>
                </a:solidFill>
                <a:latin typeface=""/>
              </a:defRPr>
            </a:lvl2pPr>
            <a:lvl3pPr>
              <a:defRPr sz="1800">
                <a:solidFill>
                  <a:srgbClr val="555555"/>
                </a:solidFill>
                <a:latin typeface=""/>
              </a:defRPr>
            </a:lvl3pPr>
            <a:lvl4pPr>
              <a:defRPr sz="1800">
                <a:solidFill>
                  <a:srgbClr val="555555"/>
                </a:solidFill>
                <a:latin typeface=""/>
              </a:defRPr>
            </a:lvl4pPr>
            <a:lvl5pPr>
              <a:defRPr sz="1800">
                <a:solidFill>
                  <a:srgbClr val="555555"/>
                </a:solidFill>
                <a:latin typefac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4"/>
          </p:nvPr>
        </p:nvSpPr>
        <p:spPr/>
        <p:txBody>
          <a:bodyPr/>
          <a:lstStyle>
            <a:lvl1pPr>
              <a:defRPr>
                <a:latin typeface="Arial"/>
                <a:cs typeface="Arial"/>
              </a:defRPr>
            </a:lvl1pPr>
          </a:lstStyle>
          <a:p>
            <a:pPr>
              <a:defRPr/>
            </a:pPr>
            <a:fld id="{4814C0E5-A8B9-43E2-8523-6EBAEB2B886C}" type="slidenum">
              <a:rPr lang="en-US" smtClean="0">
                <a:solidFill>
                  <a:srgbClr val="002C6C"/>
                </a:solidFill>
              </a:rPr>
              <a:pPr>
                <a:defRPr/>
              </a:pPr>
              <a:t>‹#›</a:t>
            </a:fld>
            <a:endParaRPr lang="en-US" dirty="0">
              <a:solidFill>
                <a:srgbClr val="002C6C"/>
              </a:solidFill>
            </a:endParaRPr>
          </a:p>
        </p:txBody>
      </p:sp>
      <p:sp>
        <p:nvSpPr>
          <p:cNvPr id="6" name="Slide Number Placeholder 9"/>
          <p:cNvSpPr txBox="1">
            <a:spLocks/>
          </p:cNvSpPr>
          <p:nvPr userDrawn="1"/>
        </p:nvSpPr>
        <p:spPr>
          <a:xfrm>
            <a:off x="7318374" y="6378879"/>
            <a:ext cx="1055159" cy="199721"/>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310" rtl="0" eaLnBrk="1" latinLnBrk="0" hangingPunct="1">
              <a:defRPr sz="800" kern="1200" smtClean="0">
                <a:solidFill>
                  <a:schemeClr val="tx2"/>
                </a:solidFill>
                <a:latin typeface="Arial"/>
                <a:ea typeface="+mn-ea"/>
                <a:cs typeface="Arial"/>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fontAlgn="base">
              <a:spcAft>
                <a:spcPct val="0"/>
              </a:spcAft>
              <a:defRPr/>
            </a:pPr>
            <a:r>
              <a:rPr lang="en-US" dirty="0">
                <a:solidFill>
                  <a:srgbClr val="555555"/>
                </a:solidFill>
              </a:rPr>
              <a:t>© GS1 US 2013</a:t>
            </a:r>
          </a:p>
        </p:txBody>
      </p:sp>
    </p:spTree>
    <p:extLst>
      <p:ext uri="{BB962C8B-B14F-4D97-AF65-F5344CB8AC3E}">
        <p14:creationId xmlns:p14="http://schemas.microsoft.com/office/powerpoint/2010/main" val="356088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eneral 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62957"/>
            <a:ext cx="3962400" cy="535139"/>
          </a:xfrm>
        </p:spPr>
        <p:txBody>
          <a:bodyPr>
            <a:noAutofit/>
          </a:bodyPr>
          <a:lstStyle>
            <a:lvl1pPr marL="0" indent="0">
              <a:buNone/>
              <a:defRPr sz="1800" b="1">
                <a:solidFill>
                  <a:srgbClr val="555555"/>
                </a:solidFill>
                <a:latin typeface=""/>
              </a:defRPr>
            </a:lvl1pPr>
            <a:lvl2pPr marL="457155" indent="0">
              <a:buNone/>
              <a:defRPr sz="2000" b="1"/>
            </a:lvl2pPr>
            <a:lvl3pPr marL="914310" indent="0">
              <a:buNone/>
              <a:defRPr sz="1800" b="1"/>
            </a:lvl3pPr>
            <a:lvl4pPr marL="1371466" indent="0">
              <a:buNone/>
              <a:defRPr sz="1600" b="1"/>
            </a:lvl4pPr>
            <a:lvl5pPr marL="1828622" indent="0">
              <a:buNone/>
              <a:defRPr sz="1600" b="1"/>
            </a:lvl5pPr>
            <a:lvl6pPr marL="2285777" indent="0">
              <a:buNone/>
              <a:defRPr sz="1600" b="1"/>
            </a:lvl6pPr>
            <a:lvl7pPr marL="2742932" indent="0">
              <a:buNone/>
              <a:defRPr sz="1600" b="1"/>
            </a:lvl7pPr>
            <a:lvl8pPr marL="3200087" indent="0">
              <a:buNone/>
              <a:defRPr sz="1600" b="1"/>
            </a:lvl8pPr>
            <a:lvl9pPr marL="36572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802718"/>
            <a:ext cx="3962400" cy="3951288"/>
          </a:xfrm>
        </p:spPr>
        <p:txBody>
          <a:bodyPr>
            <a:normAutofit/>
          </a:bodyPr>
          <a:lstStyle>
            <a:lvl1pPr>
              <a:defRPr sz="1800">
                <a:solidFill>
                  <a:srgbClr val="555555"/>
                </a:solidFill>
                <a:latin typeface=""/>
              </a:defRPr>
            </a:lvl1pPr>
            <a:lvl2pPr>
              <a:defRPr sz="1800">
                <a:solidFill>
                  <a:srgbClr val="555555"/>
                </a:solidFill>
                <a:latin typeface=""/>
              </a:defRPr>
            </a:lvl2pPr>
            <a:lvl3pPr>
              <a:defRPr sz="1800">
                <a:solidFill>
                  <a:srgbClr val="555555"/>
                </a:solidFill>
                <a:latin typeface=""/>
              </a:defRPr>
            </a:lvl3pPr>
            <a:lvl4pPr>
              <a:defRPr sz="1800">
                <a:solidFill>
                  <a:srgbClr val="555555"/>
                </a:solidFill>
                <a:latin typeface=""/>
              </a:defRPr>
            </a:lvl4pPr>
            <a:lvl5pPr>
              <a:defRPr sz="1800">
                <a:solidFill>
                  <a:srgbClr val="555555"/>
                </a:solidFill>
                <a:latin typeface=""/>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699001" y="1162957"/>
            <a:ext cx="3995739" cy="535139"/>
          </a:xfrm>
        </p:spPr>
        <p:txBody>
          <a:bodyPr>
            <a:noAutofit/>
          </a:bodyPr>
          <a:lstStyle>
            <a:lvl1pPr marL="0" indent="0">
              <a:buNone/>
              <a:defRPr sz="1800" b="1">
                <a:solidFill>
                  <a:srgbClr val="555555"/>
                </a:solidFill>
                <a:latin typeface=""/>
              </a:defRPr>
            </a:lvl1pPr>
            <a:lvl2pPr marL="457155" indent="0">
              <a:buNone/>
              <a:defRPr sz="2000" b="1"/>
            </a:lvl2pPr>
            <a:lvl3pPr marL="914310" indent="0">
              <a:buNone/>
              <a:defRPr sz="1800" b="1"/>
            </a:lvl3pPr>
            <a:lvl4pPr marL="1371466" indent="0">
              <a:buNone/>
              <a:defRPr sz="1600" b="1"/>
            </a:lvl4pPr>
            <a:lvl5pPr marL="1828622" indent="0">
              <a:buNone/>
              <a:defRPr sz="1600" b="1"/>
            </a:lvl5pPr>
            <a:lvl6pPr marL="2285777" indent="0">
              <a:buNone/>
              <a:defRPr sz="1600" b="1"/>
            </a:lvl6pPr>
            <a:lvl7pPr marL="2742932" indent="0">
              <a:buNone/>
              <a:defRPr sz="1600" b="1"/>
            </a:lvl7pPr>
            <a:lvl8pPr marL="3200087" indent="0">
              <a:buNone/>
              <a:defRPr sz="1600" b="1"/>
            </a:lvl8pPr>
            <a:lvl9pPr marL="3657243" indent="0">
              <a:buNone/>
              <a:defRPr sz="1600" b="1"/>
            </a:lvl9pPr>
          </a:lstStyle>
          <a:p>
            <a:pPr lvl="0"/>
            <a:r>
              <a:rPr lang="en-US" smtClean="0"/>
              <a:t>Click to edit Master text styles</a:t>
            </a:r>
          </a:p>
        </p:txBody>
      </p:sp>
      <p:sp>
        <p:nvSpPr>
          <p:cNvPr id="12" name="Content Placeholder 3"/>
          <p:cNvSpPr>
            <a:spLocks noGrp="1"/>
          </p:cNvSpPr>
          <p:nvPr>
            <p:ph sz="half" idx="14"/>
          </p:nvPr>
        </p:nvSpPr>
        <p:spPr>
          <a:xfrm>
            <a:off x="4699001" y="1802718"/>
            <a:ext cx="3995739" cy="3951288"/>
          </a:xfrm>
        </p:spPr>
        <p:txBody>
          <a:bodyPr>
            <a:normAutofit/>
          </a:bodyPr>
          <a:lstStyle>
            <a:lvl1pPr>
              <a:defRPr sz="1800">
                <a:solidFill>
                  <a:srgbClr val="555555"/>
                </a:solidFill>
                <a:latin typeface=""/>
              </a:defRPr>
            </a:lvl1pPr>
            <a:lvl2pPr>
              <a:defRPr sz="1800">
                <a:solidFill>
                  <a:srgbClr val="555555"/>
                </a:solidFill>
                <a:latin typeface=""/>
              </a:defRPr>
            </a:lvl2pPr>
            <a:lvl3pPr>
              <a:defRPr sz="1800">
                <a:solidFill>
                  <a:srgbClr val="555555"/>
                </a:solidFill>
                <a:latin typeface=""/>
              </a:defRPr>
            </a:lvl3pPr>
            <a:lvl4pPr>
              <a:defRPr sz="1800">
                <a:solidFill>
                  <a:srgbClr val="555555"/>
                </a:solidFill>
                <a:latin typeface=""/>
              </a:defRPr>
            </a:lvl4pPr>
            <a:lvl5pPr>
              <a:defRPr sz="1800">
                <a:solidFill>
                  <a:srgbClr val="555555"/>
                </a:solidFill>
                <a:latin typeface=""/>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9"/>
          <p:cNvSpPr>
            <a:spLocks noGrp="1"/>
          </p:cNvSpPr>
          <p:nvPr>
            <p:ph type="sldNum" sz="quarter" idx="15"/>
          </p:nvPr>
        </p:nvSpPr>
        <p:spPr/>
        <p:txBody>
          <a:bodyPr/>
          <a:lstStyle>
            <a:lvl1pPr>
              <a:defRPr sz="800">
                <a:latin typeface="Arial"/>
                <a:cs typeface="Arial"/>
              </a:defRPr>
            </a:lvl1pPr>
          </a:lstStyle>
          <a:p>
            <a:pPr>
              <a:defRPr/>
            </a:pPr>
            <a:fld id="{F48944A0-495E-4CAB-9D8C-B01CA6D3074C}" type="slidenum">
              <a:rPr lang="en-US" smtClean="0">
                <a:solidFill>
                  <a:srgbClr val="002C6C"/>
                </a:solidFill>
              </a:rPr>
              <a:pPr>
                <a:defRPr/>
              </a:pPr>
              <a:t>‹#›</a:t>
            </a:fld>
            <a:endParaRPr lang="en-US" dirty="0">
              <a:solidFill>
                <a:srgbClr val="002C6C"/>
              </a:solidFill>
            </a:endParaRPr>
          </a:p>
        </p:txBody>
      </p:sp>
      <p:sp>
        <p:nvSpPr>
          <p:cNvPr id="8" name="Slide Number Placeholder 9"/>
          <p:cNvSpPr txBox="1">
            <a:spLocks/>
          </p:cNvSpPr>
          <p:nvPr userDrawn="1"/>
        </p:nvSpPr>
        <p:spPr>
          <a:xfrm>
            <a:off x="7318374" y="6378879"/>
            <a:ext cx="1055159" cy="199721"/>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310" rtl="0" eaLnBrk="1" latinLnBrk="0" hangingPunct="1">
              <a:defRPr sz="800" kern="1200" smtClean="0">
                <a:solidFill>
                  <a:schemeClr val="tx2"/>
                </a:solidFill>
                <a:latin typeface="Arial"/>
                <a:ea typeface="+mn-ea"/>
                <a:cs typeface="Arial"/>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fontAlgn="base">
              <a:spcAft>
                <a:spcPct val="0"/>
              </a:spcAft>
              <a:defRPr/>
            </a:pPr>
            <a:r>
              <a:rPr lang="en-US" dirty="0">
                <a:solidFill>
                  <a:srgbClr val="555555"/>
                </a:solidFill>
              </a:rPr>
              <a:t>© GS1 US 2013</a:t>
            </a:r>
          </a:p>
        </p:txBody>
      </p:sp>
    </p:spTree>
    <p:extLst>
      <p:ext uri="{BB962C8B-B14F-4D97-AF65-F5344CB8AC3E}">
        <p14:creationId xmlns:p14="http://schemas.microsoft.com/office/powerpoint/2010/main" val="3660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C6C"/>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solidFill>
                  <a:srgbClr val="002C6C"/>
                </a:solidFill>
              </a:rPr>
              <a:pPr>
                <a:defRPr/>
              </a:pPr>
              <a:t>‹#›</a:t>
            </a:fld>
            <a:endParaRPr lang="en-US" dirty="0">
              <a:solidFill>
                <a:srgbClr val="002C6C"/>
              </a:solidFill>
            </a:endParaRPr>
          </a:p>
        </p:txBody>
      </p:sp>
      <p:sp>
        <p:nvSpPr>
          <p:cNvPr id="5" name="Slide Number Placeholder 9"/>
          <p:cNvSpPr txBox="1">
            <a:spLocks/>
          </p:cNvSpPr>
          <p:nvPr userDrawn="1"/>
        </p:nvSpPr>
        <p:spPr>
          <a:xfrm>
            <a:off x="6926221" y="6378880"/>
            <a:ext cx="1537729" cy="204525"/>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310" rtl="0" eaLnBrk="1" latinLnBrk="0" hangingPunct="1">
              <a:defRPr sz="800" kern="1200" smtClean="0">
                <a:solidFill>
                  <a:schemeClr val="tx2"/>
                </a:solidFill>
                <a:latin typeface="Arial"/>
                <a:ea typeface="+mn-ea"/>
                <a:cs typeface="Arial"/>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fontAlgn="base">
              <a:spcAft>
                <a:spcPct val="0"/>
              </a:spcAft>
              <a:defRPr/>
            </a:pPr>
            <a:r>
              <a:rPr lang="en-US" sz="600" dirty="0">
                <a:solidFill>
                  <a:srgbClr val="555555"/>
                </a:solidFill>
              </a:rPr>
              <a:t>© 2014 GS1 US ALL RIGHTS RESERVED </a:t>
            </a:r>
          </a:p>
        </p:txBody>
      </p:sp>
    </p:spTree>
    <p:extLst>
      <p:ext uri="{BB962C8B-B14F-4D97-AF65-F5344CB8AC3E}">
        <p14:creationId xmlns:p14="http://schemas.microsoft.com/office/powerpoint/2010/main" val="2200981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310"/>
            <a:fld id="{A838A6C3-F5E8-4FE9-B6AF-6989C3619923}" type="datetimeFigureOut">
              <a:rPr lang="en-US">
                <a:solidFill>
                  <a:srgbClr val="555555"/>
                </a:solidFill>
                <a:ea typeface="ＭＳ Ｐゴシック" charset="0"/>
              </a:rPr>
              <a:pPr defTabSz="914310"/>
              <a:t>3/25/2014</a:t>
            </a:fld>
            <a:endParaRPr lang="en-US">
              <a:solidFill>
                <a:srgbClr val="555555"/>
              </a:solidFill>
              <a:ea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310"/>
            <a:endParaRPr lang="en-US">
              <a:solidFill>
                <a:srgbClr val="555555"/>
              </a:solidFill>
              <a:ea typeface="ＭＳ Ｐゴシック" charset="0"/>
            </a:endParaRPr>
          </a:p>
        </p:txBody>
      </p:sp>
      <p:sp>
        <p:nvSpPr>
          <p:cNvPr id="5" name="Slide Number Placeholder 4"/>
          <p:cNvSpPr>
            <a:spLocks noGrp="1"/>
          </p:cNvSpPr>
          <p:nvPr>
            <p:ph type="sldNum" sz="quarter" idx="12"/>
          </p:nvPr>
        </p:nvSpPr>
        <p:spPr/>
        <p:txBody>
          <a:bodyPr/>
          <a:lstStyle/>
          <a:p>
            <a:fld id="{432F2A92-51CC-4EE0-89DA-E4286E22E546}" type="slidenum">
              <a:rPr lang="en-US">
                <a:solidFill>
                  <a:srgbClr val="002C6C"/>
                </a:solidFill>
              </a:rPr>
              <a:pPr/>
              <a:t>‹#›</a:t>
            </a:fld>
            <a:endParaRPr lang="en-US">
              <a:solidFill>
                <a:srgbClr val="002C6C"/>
              </a:solidFill>
            </a:endParaRPr>
          </a:p>
        </p:txBody>
      </p:sp>
    </p:spTree>
    <p:extLst>
      <p:ext uri="{BB962C8B-B14F-4D97-AF65-F5344CB8AC3E}">
        <p14:creationId xmlns:p14="http://schemas.microsoft.com/office/powerpoint/2010/main" val="206008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9" y="-3176"/>
            <a:ext cx="9151938"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fontAlgn="base">
              <a:spcBef>
                <a:spcPct val="20000"/>
              </a:spcBef>
              <a:spcAft>
                <a:spcPct val="0"/>
              </a:spcAft>
              <a:defRPr/>
            </a:pPr>
            <a:endParaRPr lang="en-GB">
              <a:solidFill>
                <a:srgbClr val="002C6C"/>
              </a:solidFill>
            </a:endParaRPr>
          </a:p>
        </p:txBody>
      </p:sp>
      <p:sp>
        <p:nvSpPr>
          <p:cNvPr id="5122" name="Rectangle 2"/>
          <p:cNvSpPr>
            <a:spLocks noGrp="1" noChangeArrowheads="1"/>
          </p:cNvSpPr>
          <p:nvPr>
            <p:ph type="ctrTitle"/>
          </p:nvPr>
        </p:nvSpPr>
        <p:spPr>
          <a:xfrm>
            <a:off x="3639200" y="1447800"/>
            <a:ext cx="4819000" cy="990600"/>
          </a:xfrm>
        </p:spPr>
        <p:txBody>
          <a:bodyPr anchor="b"/>
          <a:lstStyle>
            <a:lvl1pPr>
              <a:defRPr sz="36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15" y="2566531"/>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8" name="Content Placeholder 1"/>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tretch>
            <a:fillRect/>
          </a:stretch>
        </p:blipFill>
        <p:spPr>
          <a:xfrm>
            <a:off x="380458" y="406165"/>
            <a:ext cx="991142" cy="882763"/>
          </a:xfrm>
          <a:prstGeom prst="rect">
            <a:avLst/>
          </a:prstGeom>
        </p:spPr>
      </p:pic>
    </p:spTree>
    <p:extLst>
      <p:ext uri="{BB962C8B-B14F-4D97-AF65-F5344CB8AC3E}">
        <p14:creationId xmlns:p14="http://schemas.microsoft.com/office/powerpoint/2010/main" val="19254808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pic>
        <p:nvPicPr>
          <p:cNvPr id="9" name="Picture 8" descr="Untitle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 y="15"/>
            <a:ext cx="9143391" cy="6857543"/>
          </a:xfrm>
          <a:prstGeom prst="rect">
            <a:avLst/>
          </a:prstGeom>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fontAlgn="base">
              <a:spcBef>
                <a:spcPct val="20000"/>
              </a:spcBef>
              <a:spcAft>
                <a:spcPct val="0"/>
              </a:spcAft>
              <a:defRPr/>
            </a:pPr>
            <a:endParaRPr lang="en-GB">
              <a:solidFill>
                <a:srgbClr val="002C6C"/>
              </a:solidFill>
            </a:endParaRPr>
          </a:p>
        </p:txBody>
      </p:sp>
      <p:sp>
        <p:nvSpPr>
          <p:cNvPr id="5122" name="Rectangle 2"/>
          <p:cNvSpPr>
            <a:spLocks noGrp="1" noChangeArrowheads="1"/>
          </p:cNvSpPr>
          <p:nvPr>
            <p:ph type="ctrTitle"/>
          </p:nvPr>
        </p:nvSpPr>
        <p:spPr>
          <a:xfrm>
            <a:off x="3639200" y="1447800"/>
            <a:ext cx="4819000" cy="990600"/>
          </a:xfrm>
        </p:spPr>
        <p:txBody>
          <a:bodyPr anchor="b"/>
          <a:lstStyle>
            <a:lvl1pPr>
              <a:defRPr sz="32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15" y="2566531"/>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7" name="Content Placeholder 1"/>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tretch>
            <a:fillRect/>
          </a:stretch>
        </p:blipFill>
        <p:spPr>
          <a:xfrm>
            <a:off x="380458" y="406165"/>
            <a:ext cx="991142" cy="882763"/>
          </a:xfrm>
          <a:prstGeom prst="rect">
            <a:avLst/>
          </a:prstGeom>
        </p:spPr>
      </p:pic>
    </p:spTree>
    <p:extLst>
      <p:ext uri="{BB962C8B-B14F-4D97-AF65-F5344CB8AC3E}">
        <p14:creationId xmlns:p14="http://schemas.microsoft.com/office/powerpoint/2010/main" val="2913098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230189"/>
            <a:ext cx="8229600" cy="574675"/>
          </a:xfrm>
          <a:prstGeom prst="rect">
            <a:avLst/>
          </a:prstGeom>
          <a:noFill/>
          <a:ln>
            <a:noFill/>
          </a:ln>
          <a:extLst/>
        </p:spPr>
        <p:txBody>
          <a:bodyPr vert="horz" wrap="square" lIns="91431" tIns="45716" rIns="91431" bIns="45716"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65138" y="1143000"/>
            <a:ext cx="8229600" cy="467894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Slide Number Placeholder 9"/>
          <p:cNvSpPr>
            <a:spLocks noGrp="1"/>
          </p:cNvSpPr>
          <p:nvPr>
            <p:ph type="sldNum" sz="quarter" idx="4"/>
          </p:nvPr>
        </p:nvSpPr>
        <p:spPr>
          <a:xfrm>
            <a:off x="8689974" y="6378879"/>
            <a:ext cx="343959" cy="200260"/>
          </a:xfrm>
          <a:prstGeom prst="rect">
            <a:avLst/>
          </a:prstGeom>
        </p:spPr>
        <p:txBody>
          <a:bodyPr vert="horz" wrap="square" lIns="0" tIns="0" rIns="0" bIns="0" numCol="1" anchor="ctr" anchorCtr="0" compatLnSpc="1">
            <a:prstTxWarp prst="textNoShape">
              <a:avLst/>
            </a:prstTxWarp>
          </a:bodyPr>
          <a:lstStyle>
            <a:lvl1pPr algn="l">
              <a:defRPr sz="800" smtClean="0">
                <a:solidFill>
                  <a:schemeClr val="tx2"/>
                </a:solidFill>
                <a:latin typeface="Arial"/>
                <a:cs typeface="Arial"/>
              </a:defRPr>
            </a:lvl1pPr>
          </a:lstStyle>
          <a:p>
            <a:pPr defTabSz="914310" fontAlgn="base">
              <a:spcAft>
                <a:spcPct val="0"/>
              </a:spcAft>
              <a:defRPr/>
            </a:pPr>
            <a:fld id="{4472AB7F-E8D0-4874-A9B8-335B68DC5F05}" type="slidenum">
              <a:rPr lang="en-US">
                <a:solidFill>
                  <a:srgbClr val="002C6C"/>
                </a:solidFill>
                <a:ea typeface="ＭＳ Ｐゴシック" charset="0"/>
              </a:rPr>
              <a:pPr defTabSz="914310" fontAlgn="base">
                <a:spcAft>
                  <a:spcPct val="0"/>
                </a:spcAft>
                <a:defRPr/>
              </a:pPr>
              <a:t>‹#›</a:t>
            </a:fld>
            <a:endParaRPr lang="en-US" dirty="0">
              <a:solidFill>
                <a:srgbClr val="002C6C"/>
              </a:solidFill>
              <a:ea typeface="ＭＳ Ｐゴシック" charset="0"/>
            </a:endParaRPr>
          </a:p>
        </p:txBody>
      </p:sp>
    </p:spTree>
    <p:extLst>
      <p:ext uri="{BB962C8B-B14F-4D97-AF65-F5344CB8AC3E}">
        <p14:creationId xmlns:p14="http://schemas.microsoft.com/office/powerpoint/2010/main" val="4210886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155" rtl="0" eaLnBrk="1" fontAlgn="base" hangingPunct="1">
        <a:spcBef>
          <a:spcPct val="0"/>
        </a:spcBef>
        <a:spcAft>
          <a:spcPct val="0"/>
        </a:spcAft>
        <a:defRPr sz="2600" kern="1200" cap="all" spc="100">
          <a:solidFill>
            <a:srgbClr val="002C6C"/>
          </a:solidFill>
          <a:latin typeface="Arial" charset="0"/>
          <a:ea typeface="ＭＳ Ｐゴシック" charset="0"/>
          <a:cs typeface="ＭＳ Ｐゴシック" charset="0"/>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228578" indent="-228578" algn="l" defTabSz="457155" rtl="0" eaLnBrk="1" fontAlgn="base" hangingPunct="1">
        <a:spcBef>
          <a:spcPct val="20000"/>
        </a:spcBef>
        <a:spcAft>
          <a:spcPct val="0"/>
        </a:spcAft>
        <a:buClr>
          <a:schemeClr val="accent1"/>
        </a:buClr>
        <a:buFont typeface="Arial"/>
        <a:buChar char="•"/>
        <a:defRPr kern="1200">
          <a:solidFill>
            <a:schemeClr val="tx1"/>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chemeClr val="accent1"/>
        </a:buClr>
        <a:buFont typeface="Arial" pitchFamily="34" charset="0"/>
        <a:buChar char="–"/>
        <a:defRPr kern="1200">
          <a:solidFill>
            <a:schemeClr val="tx1"/>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chemeClr val="accent1"/>
        </a:buClr>
        <a:buFont typeface="Arial" pitchFamily="34" charset="0"/>
        <a:buChar char="•"/>
        <a:defRPr kern="1200">
          <a:solidFill>
            <a:schemeClr val="tx1"/>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chemeClr val="accent1"/>
        </a:buClr>
        <a:buFont typeface="Arial" pitchFamily="34" charset="0"/>
        <a:buChar char="–"/>
        <a:defRPr kern="1200">
          <a:solidFill>
            <a:schemeClr val="tx1"/>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chemeClr val="accent1"/>
        </a:buClr>
        <a:buFont typeface="Arial" pitchFamily="34" charset="0"/>
        <a:buChar char="»"/>
        <a:defRPr kern="1200">
          <a:solidFill>
            <a:schemeClr val="tx1"/>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GS1us Text 13"/>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5473718"/>
            <a:ext cx="9144000"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1809750" y="384407"/>
            <a:ext cx="687705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fr-FR" dirty="0"/>
          </a:p>
        </p:txBody>
      </p:sp>
      <p:sp>
        <p:nvSpPr>
          <p:cNvPr id="1035" name="Text Box 11"/>
          <p:cNvSpPr txBox="1">
            <a:spLocks noChangeArrowheads="1"/>
          </p:cNvSpPr>
          <p:nvPr/>
        </p:nvSpPr>
        <p:spPr bwMode="auto">
          <a:xfrm>
            <a:off x="16" y="6629400"/>
            <a:ext cx="2219325" cy="230832"/>
          </a:xfrm>
          <a:prstGeom prst="rect">
            <a:avLst/>
          </a:prstGeom>
          <a:noFill/>
          <a:ln w="9525">
            <a:noFill/>
            <a:miter lim="800000"/>
            <a:headEnd/>
            <a:tailEnd/>
          </a:ln>
          <a:effectLst/>
        </p:spPr>
        <p:txBody>
          <a:bodyPr>
            <a:spAutoFit/>
          </a:bodyPr>
          <a:lstStyle>
            <a:lvl1pPr eaLnBrk="0" hangingPunct="0">
              <a:defRPr>
                <a:solidFill>
                  <a:srgbClr val="002C6C"/>
                </a:solidFill>
                <a:latin typeface="Arial" charset="0"/>
                <a:ea typeface="ＭＳ Ｐゴシック" charset="0"/>
              </a:defRPr>
            </a:lvl1pPr>
            <a:lvl2pPr marL="742950" indent="-285750" eaLnBrk="0" hangingPunct="0">
              <a:defRPr>
                <a:solidFill>
                  <a:srgbClr val="002C6C"/>
                </a:solidFill>
                <a:latin typeface="Arial" charset="0"/>
                <a:ea typeface="ＭＳ Ｐゴシック" charset="0"/>
              </a:defRPr>
            </a:lvl2pPr>
            <a:lvl3pPr marL="1143000" indent="-228600" eaLnBrk="0" hangingPunct="0">
              <a:defRPr>
                <a:solidFill>
                  <a:srgbClr val="002C6C"/>
                </a:solidFill>
                <a:latin typeface="Arial" charset="0"/>
                <a:ea typeface="ＭＳ Ｐゴシック" charset="0"/>
              </a:defRPr>
            </a:lvl3pPr>
            <a:lvl4pPr marL="1600200" indent="-228600" eaLnBrk="0" hangingPunct="0">
              <a:defRPr>
                <a:solidFill>
                  <a:srgbClr val="002C6C"/>
                </a:solidFill>
                <a:latin typeface="Arial" charset="0"/>
                <a:ea typeface="ＭＳ Ｐゴシック" charset="0"/>
              </a:defRPr>
            </a:lvl4pPr>
            <a:lvl5pPr marL="2057400" indent="-228600" eaLnBrk="0" hangingPunct="0">
              <a:defRPr>
                <a:solidFill>
                  <a:srgbClr val="002C6C"/>
                </a:solidFill>
                <a:latin typeface="Arial" charset="0"/>
                <a:ea typeface="ＭＳ Ｐゴシック" charset="0"/>
              </a:defRPr>
            </a:lvl5pPr>
            <a:lvl6pPr marL="2514600" indent="-228600" eaLnBrk="0" fontAlgn="base" hangingPunct="0">
              <a:spcBef>
                <a:spcPct val="20000"/>
              </a:spcBef>
              <a:spcAft>
                <a:spcPct val="0"/>
              </a:spcAft>
              <a:defRPr>
                <a:solidFill>
                  <a:srgbClr val="002C6C"/>
                </a:solidFill>
                <a:latin typeface="Arial" charset="0"/>
                <a:ea typeface="ＭＳ Ｐゴシック" charset="0"/>
              </a:defRPr>
            </a:lvl6pPr>
            <a:lvl7pPr marL="2971800" indent="-228600" eaLnBrk="0" fontAlgn="base" hangingPunct="0">
              <a:spcBef>
                <a:spcPct val="20000"/>
              </a:spcBef>
              <a:spcAft>
                <a:spcPct val="0"/>
              </a:spcAft>
              <a:defRPr>
                <a:solidFill>
                  <a:srgbClr val="002C6C"/>
                </a:solidFill>
                <a:latin typeface="Arial" charset="0"/>
                <a:ea typeface="ＭＳ Ｐゴシック" charset="0"/>
              </a:defRPr>
            </a:lvl7pPr>
            <a:lvl8pPr marL="3429000" indent="-228600" eaLnBrk="0" fontAlgn="base" hangingPunct="0">
              <a:spcBef>
                <a:spcPct val="20000"/>
              </a:spcBef>
              <a:spcAft>
                <a:spcPct val="0"/>
              </a:spcAft>
              <a:defRPr>
                <a:solidFill>
                  <a:srgbClr val="002C6C"/>
                </a:solidFill>
                <a:latin typeface="Arial" charset="0"/>
                <a:ea typeface="ＭＳ Ｐゴシック" charset="0"/>
              </a:defRPr>
            </a:lvl8pPr>
            <a:lvl9pPr marL="3886200" indent="-228600" eaLnBrk="0" fontAlgn="base" hangingPunct="0">
              <a:spcBef>
                <a:spcPct val="20000"/>
              </a:spcBef>
              <a:spcAft>
                <a:spcPct val="0"/>
              </a:spcAft>
              <a:defRPr>
                <a:solidFill>
                  <a:srgbClr val="002C6C"/>
                </a:solidFill>
                <a:latin typeface="Arial" charset="0"/>
                <a:ea typeface="ＭＳ Ｐゴシック" charset="0"/>
              </a:defRPr>
            </a:lvl9pPr>
          </a:lstStyle>
          <a:p>
            <a:pPr fontAlgn="base">
              <a:spcBef>
                <a:spcPct val="50000"/>
              </a:spcBef>
              <a:spcAft>
                <a:spcPct val="0"/>
              </a:spcAft>
            </a:pPr>
            <a:r>
              <a:rPr lang="fr-FR" sz="900" dirty="0"/>
              <a:t>© </a:t>
            </a:r>
            <a:r>
              <a:rPr lang="fr-FR" sz="900" dirty="0" smtClean="0"/>
              <a:t>2014 </a:t>
            </a:r>
            <a:r>
              <a:rPr lang="fr-FR" sz="900" dirty="0"/>
              <a:t>GS1</a:t>
            </a:r>
          </a:p>
        </p:txBody>
      </p:sp>
      <p:sp>
        <p:nvSpPr>
          <p:cNvPr id="1036" name="Rectangle 12"/>
          <p:cNvSpPr>
            <a:spLocks noGrp="1" noChangeArrowheads="1"/>
          </p:cNvSpPr>
          <p:nvPr>
            <p:ph type="sldNum" sz="quarter" idx="4"/>
          </p:nvPr>
        </p:nvSpPr>
        <p:spPr bwMode="auto">
          <a:xfrm>
            <a:off x="8229600" y="6534149"/>
            <a:ext cx="914400" cy="3238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pPr fontAlgn="base">
              <a:spcAft>
                <a:spcPct val="0"/>
              </a:spcAft>
            </a:pPr>
            <a:fld id="{D249112C-79D0-AB48-870C-227D4433F86E}" type="slidenum">
              <a:rPr lang="en-US">
                <a:solidFill>
                  <a:srgbClr val="002C6C"/>
                </a:solidFill>
                <a:ea typeface="ＭＳ Ｐゴシック" charset="0"/>
              </a:rPr>
              <a:pPr fontAlgn="base">
                <a:spcAft>
                  <a:spcPct val="0"/>
                </a:spcAft>
              </a:pPr>
              <a:t>‹#›</a:t>
            </a:fld>
            <a:endParaRPr lang="en-US">
              <a:solidFill>
                <a:srgbClr val="002C6C"/>
              </a:solidFill>
              <a:ea typeface="ＭＳ Ｐゴシック" charset="0"/>
            </a:endParaRPr>
          </a:p>
        </p:txBody>
      </p:sp>
      <p:sp>
        <p:nvSpPr>
          <p:cNvPr id="2" name="Text Placeholder 1"/>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p:txBody>
      </p:sp>
      <p:pic>
        <p:nvPicPr>
          <p:cNvPr id="10" name="Content Placeholder 1"/>
          <p:cNvPicPr>
            <a:picLocks noChangeAspect="1"/>
          </p:cNvPicPr>
          <p:nvPr userDrawn="1"/>
        </p:nvPicPr>
        <p:blipFill>
          <a:blip r:embed="rId13" cstate="screen">
            <a:extLst>
              <a:ext uri="{BEBA8EAE-BF5A-486C-A8C5-ECC9F3942E4B}">
                <a14:imgProps xmlns:a14="http://schemas.microsoft.com/office/drawing/2010/main">
                  <a14:imgLayer r:embed="rId14">
                    <a14:imgEffect>
                      <a14:sharpenSoften amount="1000"/>
                    </a14:imgEffect>
                  </a14:imgLayer>
                </a14:imgProps>
              </a:ext>
              <a:ext uri="{28A0092B-C50C-407E-A947-70E740481C1C}">
                <a14:useLocalDpi xmlns:a14="http://schemas.microsoft.com/office/drawing/2010/main"/>
              </a:ext>
            </a:extLst>
          </a:blip>
          <a:stretch>
            <a:fillRect/>
          </a:stretch>
        </p:blipFill>
        <p:spPr>
          <a:xfrm>
            <a:off x="524397" y="456965"/>
            <a:ext cx="846312" cy="753771"/>
          </a:xfrm>
          <a:prstGeom prst="rect">
            <a:avLst/>
          </a:prstGeom>
        </p:spPr>
      </p:pic>
    </p:spTree>
    <p:extLst>
      <p:ext uri="{BB962C8B-B14F-4D97-AF65-F5344CB8AC3E}">
        <p14:creationId xmlns:p14="http://schemas.microsoft.com/office/powerpoint/2010/main" val="29662178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iming>
    <p:tnLst>
      <p:par>
        <p:cTn id="1" dur="indefinite" restart="never" nodeType="tmRoot"/>
      </p:par>
    </p:tnLst>
  </p:timing>
  <p:hf hdr="0"/>
  <p:txStyles>
    <p:title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p:titleStyle>
    <p:body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MEHkfQsezvMQ0M&amp;tbnid=qZNM-0mm7KxBYM:&amp;ved=0CAYQjRw&amp;url=http://www.buchananstation.com/directions.html&amp;ei=QIInU9DMKenT2wXd0oDwCQ&amp;bvm=bv.62922401,d.b2I&amp;psig=AFQjCNF1j2d_jWJlF6TAfHPu6XOX19GrHg&amp;ust=139518455683126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google.com/url?sa=i&amp;rct=j&amp;q=&amp;esrc=s&amp;source=images&amp;cd=&amp;cad=rja&amp;uact=8&amp;docid=5p5l_aJsDZYtmM&amp;tbnid=T3rPpzqHzxN0SM:&amp;ved=0CAYQjRw&amp;url=http://en.wikipedia.org/wiki/Hartsfield%E2%80%93Jackson_Atlanta_International_Airport&amp;ei=3YknU8mNH6Gc2QXPsoDABA&amp;bvm=bv.62922401,d.b2I&amp;psig=AFQjCNHFEjge9uWgEboY6X6vqcsOFFHgTw&amp;ust=1395186522103726" TargetMode="External"/><Relationship Id="rId4" Type="http://schemas.openxmlformats.org/officeDocument/2006/relationships/hyperlink" Target="http://www.google.com/url?sa=i&amp;rct=j&amp;q=&amp;esrc=s&amp;source=images&amp;cd=&amp;cad=rja&amp;uact=8&amp;docid=hqlq5dS0wzv6wM&amp;tbnid=mHl5VbRrbdQ5kM:&amp;ved=0CAYQjRw&amp;url=http://www.allairports.net/airports/atlanta-airport-address.shtm&amp;ei=o4knU5feEcX02QX0_YHQBQ&amp;bvm=bv.62922401,d.b2I&amp;psig=AFQjCNGN_Z0hFOwhlcKfYxpNorHrTkkwKw&amp;ust=139518644545669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J9oCH7dfG3-I5M&amp;tbnid=zJj7_6dhDLidvM:&amp;ved=0CAYQjRw&amp;url=http://www.politico.com/magazine/story/2014/01/atlanta-snow-storm-102839.html&amp;ei=PnonU9GAKKji2QWkxoDYCw&amp;bvm=bv.62922401,d.b2I&amp;psig=AFQjCNEmUt0sFb_3iN7V7oD2bRdI0lP2Gg&amp;ust=139518250782144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3awObm-QpigbeM&amp;tbnid=uYx5ILS1M1BGSM:&amp;ved=0CAYQjRw&amp;url=http://www.healthinsights.org/files/Spring2010/S10Travel.html&amp;ei=XpgnU-jLOOSm2gWH1YGwCg&amp;bvm=bv.62922401,d.b2I&amp;psig=AFQjCNEH2lwojO97LtY293Gj1Kf13rgyLA&amp;ust=139519016537725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GS1 Global</a:t>
            </a:r>
            <a:br>
              <a:rPr lang="en-US" dirty="0" smtClean="0"/>
            </a:br>
            <a:r>
              <a:rPr lang="en-US" dirty="0" smtClean="0"/>
              <a:t>Standards Event</a:t>
            </a:r>
            <a:endParaRPr lang="en-US" dirty="0"/>
          </a:p>
        </p:txBody>
      </p:sp>
      <p:sp>
        <p:nvSpPr>
          <p:cNvPr id="9" name="Text Placeholder 8"/>
          <p:cNvSpPr>
            <a:spLocks noGrp="1"/>
          </p:cNvSpPr>
          <p:nvPr>
            <p:ph type="body" sz="quarter" idx="13"/>
          </p:nvPr>
        </p:nvSpPr>
        <p:spPr>
          <a:xfrm>
            <a:off x="4267200" y="5725886"/>
            <a:ext cx="4377976" cy="413657"/>
          </a:xfrm>
        </p:spPr>
        <p:txBody>
          <a:bodyPr/>
          <a:lstStyle/>
          <a:p>
            <a:r>
              <a:rPr lang="en-US" dirty="0" smtClean="0"/>
              <a:t>Melanie F. Nuce, VP Retail Apparel and General Merchandise</a:t>
            </a:r>
          </a:p>
          <a:p>
            <a:r>
              <a:rPr lang="en-US" dirty="0" smtClean="0"/>
              <a:t>25 March 2014</a:t>
            </a:r>
            <a:endParaRPr lang="en-US" dirty="0"/>
          </a:p>
        </p:txBody>
      </p:sp>
    </p:spTree>
    <p:extLst>
      <p:ext uri="{BB962C8B-B14F-4D97-AF65-F5344CB8AC3E}">
        <p14:creationId xmlns:p14="http://schemas.microsoft.com/office/powerpoint/2010/main" val="250675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71 streets with Peachtree in the name</a:t>
            </a:r>
            <a:endParaRPr lang="en-US" dirty="0"/>
          </a:p>
        </p:txBody>
      </p:sp>
      <p:pic>
        <p:nvPicPr>
          <p:cNvPr id="3079" name="Picture 7" descr="http://www.buchananstation.com/images/ma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143125"/>
            <a:ext cx="3714750" cy="45910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s://encrypted-tbn0.gstatic.com/images?q=tbn:ANd9GcS50BRGKpFgY59GrGThfim-JYkp687s8LYf0E1WZhBb4TgQlV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11458"/>
            <a:ext cx="4363431" cy="325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35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World’s Busiest Airport </a:t>
            </a:r>
            <a:endParaRPr lang="en-US" dirty="0"/>
          </a:p>
        </p:txBody>
      </p:sp>
      <p:pic>
        <p:nvPicPr>
          <p:cNvPr id="8194" name="Picture 2" descr="https://encrypted-tbn3.gstatic.com/images?q=tbn:ANd9GcQkv8s6pH7hTKF-oe1jqPdNRzrCwIC_MIDFU1IOxu1Yp7ZSq44o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07708"/>
            <a:ext cx="4358259" cy="26574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UUExQVFRUWGBgaFxgXGBgYGhwcGB0aHBcXHRobHSYeHBolGhgcHy8gIycpLCwsFx4xNTAqNScrLCoBCQoKDgwOGg8PGiwkHyQsLCwsLCwsLCwsLCwsLCwsLCwsLCwsLCwsLCwsLCwsLCwsLCwsLCwsLCwsLCwsKSwsKf/AABEIAKoBKAMBIgACEQEDEQH/xAAbAAACAwEBAQAAAAAAAAAAAAADBAIFBgEAB//EAEQQAAIBAgQDBQYDBgUCBQUAAAECEQMhAAQSMQVBURMiYXGBBjKRobHBQtHwFCNSYoLhFXKSovEzQ0RjssLSBxYkNIP/xAAYAQEBAQEBAAAAAAAAAAAAAAABAgADBP/EACIRAAMAAgICAwEBAQAAAAAAAAABEQIhEjEDQRNRYSKBcf/aAAwDAQACEQMRAD8A0nbnqf8Adj37R/N8z+WEEzZ2NNweneHrflhgOejR117fEY4tNAg/b/zf7h9xjxbx+a4Esnk58ob7YlpMxDc/wDE7GEoJ5/8ApP3x7Q3j/pxKnl2PID/NTAwR8vUP4l8gWUfAGMFK4g1FQ9R/qGJt2g3I/wBX98BqZVx0iYnUfvgmWyeoTqP9L6h9Bh/TJAnzTcyD/UuOftA6fNcFq5YjY1D8CPmcKvTb+f1VT98amjD9qD1/2n7492c7R6xhDthMSP8AQuPdoOqH+n8sYB05U/wD5fnjnZsPwN8CcIk/5P8AeMeFY+HoxH1xqYaduo+I/MYia69F+A/LADnTFiR/WMeOaB/7h8jLf+04Y2YN2q9BjzVgZwLUx2lvJAfqBg9HKOw2j/MsfQ4HoUmLEtNn9LgfXE3En3qZPUTPzxyoQpgsvwbEO1Xqv+/DyaNCRk8wfT++ItqJ/B6AD7Y5A5R/qj6jHSP1rGNyZtkqNZ130ttEmdsHXMv/AAAjwnCwy5Owb0KnBk4a0A6iPAqPsYxtPspNokc00+5b1/LHDmPA4BmcowsTPiFb6i2FxQ6kjyDfljRfY8mOnMjrjhzQ6/PCip/5h/3Yl2f/AJq+uD/Tc/waDgi5HxH5YXdB1P8At/8AjiJpfz0z/Uv3x40T0U+RX88NaCr6PCivM/7UP2wvWqUwY5+NMfY4P2Ii6H0H9sD0UxspB8v74ebDX0JiuP4KZ/1D74IWESKaGf4XafhOGKmht/pH0OANlaRO/wA2/LFfKjm8RUZlCfc+DkfXHWqoNg4//ov5YL/hlOZDR6t91xL9gE2qf7x94xXyoOLEmzIndh6g49hp+Eg8/mv549h+XEODLJc3SQkGnUkEgkQR8v1ti04fntZIRGAAE6hG/mcZZMzt+umHl4k1MnTuR0nENU6Jw1hMiD8sBp5RF2L3P8Xpigy3HmmHkk/wkCPjbF1l89lqikMKl/4mBHpAj445vBo6ckw9WvoZRFmmTNx0J8P7Ymte5uNPUEEzPQT+pxR1Ki02Y0UQyI75tyuAoBF+c4Nkq7LSLdjSJ31O6qIn3VDtJNj44rgg5McqVlUsWYFGIgFhE89xIxxKFJWjSELX71977jYeuM3V41V1FkZE6wSxjwkn5YGa5rTrrA8pdqkEnyB5DFrCE8qaTM5igrRUZIjdCD8pJwlmOKZawp06jEcwAJ87G3piq7DSLNSYCDCu2o+AJAsfPB6dMPANE23K1H3O/W2HikFo0faOqJNNEpT0BJj+ogfAYRq8Qq1jFSpUaLmxt0OkMItg65eopJV6ij/MeW2y8hhmhlWiSxJ5kkyfEnnjckuhjA0EZDNjI201VJ6CRN8PVMnUI7yOmxiGvJ2JaI6+mJAKI5x+tz+eDUsxU2RnUfysy/QjHNsqCqcPZtyI/wAqm/wx3/DlBvoP9EfMYcpUDzYnzv8AM4YRQOnpviHlCljRKlwumTOmPUj74cXLwLfUnHTmB+jgJzJOwMfrnia2VEczGWBNyfRiPocJ1MqoZVLvLTp70zG4vzi8eeHVqAbknw5YBmcyjaQysVBB7qqSOh7xA+eKToNCleiEBJ1mP5UP1x6iyEA612Bg9hz9cdp8SqyQezbfSGQC3IkiQPjh7h9TMViVCKBzMNHoS/2HrikkSSygpmNKDUbagqyZ8VOLOrw8LTLVGVF5zMgc5Mi/l9cTpvTylPXVhWjvGQY6AC0zHyOPn/tF7UvmiROmmD3VtJ8Wj9fOXHCg8oWozFNydE2MCajAn0aTywnkOIirq0lhpMXqgfWMZZa5U2m56xtztguX42aTe7Tb/MNsU/F9Ec6bHvdXP9SN98RJb+b/AEKcZg+1BNmRG3I7zbndt7kxfFxw/wDfqoChREwGiB49283xzfja7LTTHWVuY+NMfYYC8cwnqrD6YnVJUyQdMgLBEzMfwAMLeXngpzTgwRIkGQ+kR+I32E7E8r4nixiFlCfw0/Oai/fBIU/hHpWj646ueYw2lio1AwQR58j6/HHe3EwATeCSqxfYTp8t/jjRmiCZfIK/OoPKojj5Xx2rwiJOtzHLSp/LCxzSC5UAjmaYseoOjacTf2hO+tTO3dJ89uXOdsaZD/ItUpkbh/Wkv54H2g6/FCPpgfE27VgQ4WeazvyBGox8sANNi8ir3RAKgkT6nnPhh40lqDXaL/L8KmOYWfL1YbvmfwmTA8wd8ew8CR7PZjLUj+7ZP9LE+k2wsvGkiyBj1qTE+WK2k7SAKaHTH4VM+Y6eBxaUa1OP3mUUty0oVBHWQ/Xw5Y7ydkW9HcvxkhpCUDEXuBfkIOK7PcaqM/uhR/KLec9MWdNqR/8ABx46qhj0Mj646mQA2EsSSxdiDyj8MbDGqQ9lJ+3GT717C7fSLY4M6TAg+sn8saSjwsk3pqB11Tg68DXpP0xPNIeLKdeMZiB3oA/kDT4kt+vDDGXdqpl+yY7A6VUx5FYxaDh1NdlB8hggyo/hAxPOlLGAaPDSLwp81EfIT88MNXCVFvKFTMT3SNj4g4NTy88j64kMiTufTHNv7LSfoH/i1O8MPWBt/mIxIOrbsB5kH+2JNwenuQfridLLKux0jrptbeY/LByT6GP2ETIgXEYl2fSMVmZ4yFOkO99zDKI8AASfWMSpMW/EY8iPrjPF9tmq9Dfbcpn449Tk/qBiKLp5X8QcQaq+J/4V/wBGGQfiPpywrSzTsz09MaT3WGxU7c7HlgRDnYkH+YD5Xws9NoJd1IE8o+x64VPZt+hw5AqzF5hyLNpABi8FiBeJ33x50pQCAwtuVWPOZ2xnqvbWMFRyh6bW6gb/AAGGsvTcrDOdP8HWNtQBA9NsdSBupXW4p6CY96IHwj7nHsjxnM0h3TSJI0mxAIG2xBkXuOuOU82DAIK9Zj4Dlgn7TSG7KZ6kfngsMR4jnWzBU1u9vKiyDaIvJJ3M+GKzMcOpMv8A02Ukkd1+V794NHLrh3t6POovoF+GxwOpxCgoYlhAE2nl6D64pZNEvFMz+Z4AVAC1KjAG0qLDfcHrgua4E+WWm9Ts2WrenJNwBJJW0WZefPFovHMqwN9v5rnwicKpxCoywlS4EL+8JC32AnbwxSbfZLxSK6pVJNlXyExyuATbYfo4e4ZxtqOruBpjmRET4HridOvKyzdoVuD3QARzsJMX3Jw3kMlTe/7v1KD6xjNqbMk/QlW4yjElqbyf4ai23uBoF5xFM7SuNNa46oec32+uLqrwqipVToJ2ibCb7gxed5nlhyn7LIwU9kX/AMjhbnlznlyG5wckVGUmX41TRCoNQSTcqG+jCORttgNLN0RI7WA0g/umjlFgTsQD6Yusp7L0aw1d5DJkK1rbxKnAB7K0WICdrvctHhaQI+WC4oZkxak5MMG1LeW0sJAkC1ybj7W5Sbh9Mi1UDmNVOoI+Rtc/3w/nMucvl1Smbhz3iFYNuxixBEmPNcNVPaimyMDSKkxdSCJG1rWwJ3odLTKqnTp90dvRY6rEkjflEC8Rj2YyyG69m7aY7pUgzcAibEkDzGHaHtMgYNVLADfmp8wZ64HneNZNyxD0zKCxQA6h0/DfrbGjpuS+in7KoAv7ib3tpgWtMXNrG/O3XmGMtxKjIBpoRNyAg+Y5c8ewshQO2czIB/6TA8iga3lBJP5Y7lsiZlhc3LKxWT8sNLboMSOajnjPJvoIkQ/Yyt1LG4kMxIjwgTOLKm6x/af164RXNk8pwwh64h32UhnX0j1v/bHQjHn+vLEVZepwVHxFLSOfs3U4KidBiLZhV3P5/DC9XiZNlEeJufyxts2kOOAB3j+vvgL58D3R67YT0MTJ+eGaNGLmB4nGiXY1s925PL7YN2ZIvAB/W2OCoBsB5kY81X44lv6GAhkqamQoJ6kY52o1FYMjwsfI4674Vr0p2JB6iJxk/sZ9DDEgE6bC/PYemEP8bpGe8tt7j0MbxhLNZJ1slQU15kkk/M/SMLGjWUwzVmFyraQ4Np2vFtp3x0WOLIrLJ0ZhrRiAbiQuk/1QDHrgVPNOSdXZ/Et8hPzwpU4a7aW1rO8PC/FeXljT8K9npE13RifcVSInlI/F107dZ5LEp8nwUVQzFloyO66qQTMGYYaeW564Fxf2Zr0ENRs0gQfxUhJnYDSbk411bNtk6OvM1FYAnSIOokmQoExIHoBj497b+1lTN1QCSApMKDZZtA6nqf8AjF4YtsjPKIlXrNu1YL1hFjyu2EzxJQb1qhPQU13+BwtlMioQtUPxv8B+eDpxuioZRSDb6SWIi1mgWmeV8dnEcazo4kpMTmL84UfacNVs4xUhU1WjvWEc5vJtipfjLxsohYJA+LbbxgH+MODIY8hboI+dv1OAdlvQN75an5q5B+uGqGVpT/8AquSbyKh+4OK1vaqrKgKojfug6vP8hjYcNqmtTPaUhpIg6FJk87iCOWJyyaKWNM5U4L+8kU64WYkKGER1B+3pjnYKpPfzSXO9Jh9GGNfU06QoVwByKSI6XXEqulacioomLBO8OexAHhifkK4GPXMqP/GOv+ZKg+5wTM5ttKsmbR7kSdS+P4lA6fHFjR46QrakJjrq+mq/phzhrrVF9Gq9jTJgcrkxOF5e2CXoqcrmczZhXpgnrUA25iLfDDeXz+dQyjUZ/lcAz194Ys6vA1P4aX+gD8/0cJv7NLPuU7ztIPn0+IODlixjInMZ1hekjAXtVB33gajG+PZapmC6h8o+kkSQSYE3Nh0xV1vZCqrd0qRYxqgx5+N8HqcKcHu0ag/y1wfqPtinw6TQf120I0PaG5V6ZDAHnHe0mLG/vcsFHH6ezI49AfvgeZyVcOGpCvH87hzP9Nh5eGGaFPNaZauy8gGRj67YprGVMndkBDjGWO8jzQfbHsMTmR/3qJ6akH3XHsTUMNcKZPLElyy898EKnkcR0EC+OFKJRG30xJR1IPyws2ZjxwJ82dj8MaMaWHbqvP0H54FVzZ5MB5fmcJJV6DDFM9RGGQx5UJ54LSocyceNYDbAalfqcajB79pA2E+JwNuIfr+2EmYnAZI8cTPsaWBzvpjn7SOv2xXO5wM1D0xuI0szmDe4jzwOpxEKJLD0M/ERIxX6/A4XVnTUabFdW4aGmNhLSR6Y3FezV+h/OVxV0hahVpldLaTbfn5/E4HlOF1nqFdJqEn+Ij1J+pxHg37RVNz2agsWZjCzNrzdoHLr0xsfZ1agUACmVP4gx1356SsR0v44qTo1onTorlaiU2o6yd2C6htMLPja9/piz4jxjLZWn2rJ3zIRYgk84nYdW/4wP2q9pqPD6eupDVWtTSbmbC/JfH4Y+Me1PtY9Z2JaXJhjyA/hXoP1vfFY4UnLKBPaz2rrV6zszTYBQNkHMKPPniq4dkye8bE7fngeSyWrvNtyGLGrVCDx+n9/0emPRpaRw72wuZprENf9WxPhfBKdS8qt47xmABMxz6AA9cIUmZjMWn/m53OLGvxLSmhNtj7pB8RKyNsDQoWOXTUVXSVn3tJEjrf6Y5XcIYhSeUBQYncgtP1wxlKZNgNRiSAQYFt+l/hOOFwXIIgjr1wCHoZSQDAmYED8R2+Ak43OSy4pUwDACrJJtECSTigyNOnqpnWIpj3TaWO7SSL2A9MXfEaoalAZYdlQwwMCbmAZO3zx58ndHbFBE4nSIkEG5FpO1tvvj1LOIZNoW7b2ExedumAZtafeViVJACqXCEhbLGk2k+J9cd0kHSyEqBuSrekb4mFVQYFMMDI1Kb+6Ign4RfAKVGnHdEeR8PA4BxSq1GiWVRyWDKgzuDEHFdlFVmkEAbaCkaSN4PMGJwyqoNWMviwA3O0/fHC3iMIssqFkxuACfzwB6DimxUk+7JJJEnaTym/njQai2QTIsZ2wIkadUDT1tHTfFTVzFRV1BnECNKBWLX6nwMeQjnOJq0LF4j8XjieMZqoPAAaoAGqxK2mOpG9wMBy1ALO99xqYifCdsU9Sj2imnp7JQx63udJ5AWMYDWydRisaVVRAhqgJ/iNjYm/XfHXj+nPkaLWQY5dZ+2PYpmpMghC9htruetytvjj2DiUmvZrXzQ6/fAXzIPjhYs4sFI+eGMunMjE6JIEScEGTwyKqiwB+GPSDzxLyFISe1gMC0k47XztXtAopDsxMm2pum7GB4WxzMZ1RAaQTFgpIE9Tz9LYrZgdRo2v+vnhd2J3v5/lh7swbifPAHUDnONRgBeIBJJFPaAHJ/wDaQf0cMU+PZJyA/bUWJvoBq0/mAyg/1euAPSkzAPmBOItRU8sUskvRLTF87x+mrEIFKgmGkkkDqpPdvy3xyjx6m0wBtYyRc9e9GAZ7KiA60kdl5ExqA8dwet/hzE3EyCBpSkYjugGJkiCQSefPF6fRO0Wi1WZbLJ6iSMcesiQXg8yBUG3iRMYps9xB9wwa2x1E/Iz9MV+TqLUcirUVA9jIJAWDNiR02JG++BY0eR9B/wDu3LvSFM0GCCICODt8MTPtjl8vSjL06of8IcjTJ5mGk+XPrj5bnMzT0mjRSVJ1fiQcv5iQbdeWEs9xF1UU0MCLgEk7zMkTzxfxwnmM+1XHjmHJdi76pZj12geA+A5YSyPDye+ynT1i3r+WIcP4aWILggchG8fbFpns+4UUQxCqSYHIn5ao8LDHT8I/TjZwbL6naPAeP0wMqGjTuPGR8cKKmLnhmVVF1sRJsqkat/xGDbwEHywNTZSHafC6iDsy4n+GSQDzFjY+FsCq8JZSC5SJ5tE+HejFlwvJBTrjvNFoiPhh3PV9CSdzZZ69fQX+GOOWTXR0xSfZm6lAklQpMG8X254DRpNSaezM7iVkHp4eN8PZdz3m1RyA2Fucc5Jj0xPOVCSoJmL7k7+f6vhxbegcQqyAAlyVLAGdRFwB6C55YWpFZP70ze3aIYt0ZQcaPJZYdmJAv9/7Y5V4TSaZQbRN9samhSIrmIdj6Uj62bDNDOZiQNbeqOPmGIGHT7P0YjT15mb7jHKHAadM6kDWiCdMXsRvPO3lyxzzySTZWKrLWrma9IU2qd9SPwJJgE7+O+PVhVemGTRqBvYe7G0HYzGLqtlkZEDr/wBsbEjcknYjBKNCBeY6Ezjz+HyN4Js7eTGZNGVqZqvTYABGMSQoNvAmACfLEWz9eCrUjB3A1CbzBve+NHUoSxMtMRvyExY+GKXKvR192udZkQV0ixJuCImSemPQmcYJjijC3ZMPCDiI42ZOpTvaBEDkPE+OLx6NUGRoPekXYDTFxF7yRcH4745WyzsLaVN+WqOmNUaMpX4xTMe+oEmJtfAsxxNGsGdb7gifP9dcP5/MU6TDtKbNKySi26b8uuOHJhhOgAxyHh8ji+tkiqcSXbVqMbmwmOcfGwx7DScDpEHVAgE97VeOXdBv549hWzbLuvn6YaJBPMzb++AvxSmD71/jjMftGJU3kwBJP69Bjz/zYh5mopcUpt+K52sfywBs8QW1wF1AITYkkco5eJjfwwLh+TCQTEn9c+X1x3MVkJ1d1ggJBAB23jFaRWxv9qKiYBFpJaNzAAEY7/iXVSPCV+V8ZnjfFH7AFAVMoTHLeD0F8Vp9oaraWkzMAHpA+pv6Yfjuw5+jc/4ircm+E/SccqZqmBLQBBOzcvSx8N8Y6pxllM2mL72N45+GC/49UGloHQ7bTv8AEfq2DgPI0dTPUiYXvGdhJ+2F6/FKayAQW/hFvt4YpK/FKleylkp873Pl0GJZfKkkKi32HOTsABcm3hikkuzX6LjL5lX5008C0GelwPyxHPcO1CRpYDmlSnP+7YHrhTPZJqLBXVRAAsdUHxOojV4W8sJsEO8dTN9+dvjhTSdJdaFauQ73fpu38JUAWnYXhj6gee2HKXD6aqD2enlBEnxJMeEnkAMCo1FQkoTFxOkrqjY3AMYpON8cdiUDT+ufXy/Rtt5aJixVZ3jGeTWVpwQNiBE+PWPPBuCcANU6m93r1xL2U9mmzDhmnRNz18MfSKVBVAUAaF8OmDLKaQY43bM8/DakSjoihYAZZE/xEi/pijPAAsmpUB5kgfEyTjeZ2gumWgL5fYbnwxjvaLN0wANu8NKLpLHnrYmRb+Abc+gnCt6LyiQh2eW3TW+nfQCR52Ees47U4rTpkA0jyuQJuJUjeQRHMb4maFWp+9rNrOyBiFmeUiAPTA3WKxZ8o2jYIultgb6tJO8eMCLb46xE+hyj7RLM6XCzExM3ibGIm25x7itdsyEFKxBOoMdLAAwbTuSPHCr18uEvQVHgGGQi5JlVAPujr9cBNXLaQx1K9QMGCOwAE2BmS0kAwLjoYxETeillEWVJu4INo30zIFhf+2Bopd/Eny/VsCqZpcu+im9QIS6FtUmHWGMFQ1+kyCJ3xL/C1RNas8QTqGqdpA0ggX2m8dMKi6Bqs0dOjYcsJcR4xToMqsCS3TlhTJ8Vem/Z14DeayLTDAEwcW2azKsoUaO0JlWJ5XkRBDfLbEOitgjn6bDusDcDfrtilo1ETMP7wAOxi1/BsdzWUdapVzTUAL3mhVg89USRF5PTrhBCA7wqyGEmQQ0T3lmLdDidZ4/jKsZu29osuYEsIUC4I2Hhgi8doxHageJB+4x89zGeR37xQstu+xkRJsRb9HAUROUf01yPrgw8KxxSQ5eRt1m8/amMRmKEXmQQSJ87GOnywFc/SCakYEsxMVBpUATqA7ki9xfmbYyDUm5dtsPddGG3icclgPeqgzzVftv/AGOOnEjkbfI5hn2qU2gLKqQYnow5HxHLDbVm1kBGgHusYg9J3g/LHztM04P/AFOvvUnX5jBU43VXaun+p1+pwcB5G14rTepUvTRwAIkgNvcGItuQfSDvjpycgiWW3I/e+MVTz1RXLKac7SKgB8jbDn+P5kXifJkO3jhaYaNZXyAolA1VXDrIIafQmBDC1jyOPYxo43V1l2p1J0xcKwi2wmP0cewPFmWSD5fKM223Xli4y+WWihY8hJ9Ov5YjlXaAXgRsANvtgOZBcEarHpiMceJKUKTiXHXrNANrwB0PXDWQpMRHXf8ALBKPA0TYmfHFiKKqMdHkpEZJnv2FWTTLKDuBHe8NsSrcECJJpm1piJOwHnNsD7a/dHe5RczhPiD5ogAF+UlQFg8xKmSPhM3wLfspwLma9GmgvqJ2QRPry9cV1SmWOp9psgFh+e849lsoVMsCW6n7Yfo1ShJAE8puACfEG8WnGpoNcJ4O1dtKdATJYACd2MRA3v6ScRzNRaTEKQzDmhtBsYJjlN/h1wLN8VbTCyWMCFRRJvE6QJG1uZOKatUzFOTUkc4ZTfawt4z0tjJUzcO5k1mbUSRufAeP3xytLMbMFMe8wYk8zYAX8R+eDUsy5EuoHQH6nwxVcQ4zDhVu0jUenh5/TFbZOkP5ihVdIolJ90ktER08cV/CPZipqBeNBvYgk+HhiPs5majHQBIBJZjPOcadMsABb646aShzdZc5XiHZIECADa1sPji6xcN1AFyY+3jsMZlqwTvGYgwAdzNh88U3G+J6iaaisC4HeYaPGNMSFm3jiOCbOiyaRbcU9rDUqBVRmIkWNlNx3REFo3Yk+EY5wX2eMPUrQNC6mLMBFxsCQNROwm+K/IZFaQ11JnnNvWTyw7xDOJVUKAXDAMQjGbRIgcwCT5A4r8Qd7YHM8bGpP3Yal+8U9oh58y3PSYIjYjnitzufFRpZ6SuQsWZLKIk7jvb9ZuOmJPk6LrOqsqjSttMCQdPuiJOncyZGAtngrgJUhSLtpUEafAC0G9h443XRu+xntzpajU70kEMGFjA1AEnYifUDxwwM9VRv3dI1aY90sUYlQTE6bSdjGERk3DlqlWlWY6oLMbMbltr25E4mmXZ62gKQiqCeyI90bQSYALR6E77Yjr9ElQ4moq1HaiWGkgIRZS0XEKVBHl6YllPaaqKmkqrKJB0ggRyIP2+mB8HFajWNTsX2cSrAwTcGdUSPHbocQbidW+lqhMib6gF5n3dz1wqLRqO5jJ0qqs4ABEWNrzeP1y8sPcFy2od4ggGysAYtuDyOKfg3HRRpksGNidMD3pEF9QBIie6PC+4w7kPaVKjMpXUvJoCHnMgSPSYtiOGVtK0aivwn9opgBfdIXcDuNOoX3jceZ64zvF8glCsyICohSQTNyJJv54t6vF1y9FmQmTGxPjzBEHnPgbdM5muItWY1GmWjcTsAPtgxwa36KbX+kc66RoLSSAf+mLEgWt02nww57O8IPaAh9JGm5VSLG0yPTyOK+tQQVT3gG3i3kTIxc8MrhdUyRp5C9iDbxx1y1jo5ruMjW9mO0qmoKlOWbWVNMR1II1Rpwpxjgo1lUK0zJqWLnSpju90QFFotN7nDScZoMDoLKeVw20k2gcthz9MBdiav7uoTq91gm9otG3SJ541d2U8dUqjkKlMlTWGraNbWgSZBFjGG8pkqpUl6jQyzS0mmZM2DBoIBE3+WGhwatXVWJq1AkgaUJIvM7QQb3B6gwcV3EKUlWFYjSO6CrQqr+FQSYVT+GLc8PZLU0xnN8OcSQSw1GA9FZKxY90kTNoJ6b4U4hlWQgCmjiAZ7Jk3Em3gbHyw/wzLmuhpgo9TTCQdEXLOWEd4xsJgRYHkfs67ibOyJfQQqgCQpgRbeW3JGAYZ41NIk01uJIVmUi8XB2Np9Rj2G8vVraCigswjSVqAgCZMiTJ36W3x3CSaPimbZKZ0Uw7bBpJ0/0Lv1nw2xScHqyx1gq3hN/McsahGXefhg1LMUtWl3CnkILb7e6LeuPO/IktlcY6Vy5KpUGqm9IBDfWxF+QsD15kb+GD06bkx3DG7K2pfIRufCfOMQ9p6y0VXUBdtjEkQYMTIWRvbA6PHCAAaaxFgDHyxk21UVoslypUd3cxJO5+W2EOwcEnW15i6MJPgwBNzOCf4+D+Ej0n7jBl4rRb8QHiVMjwFjh2h0xamlZVl2UgblkKgDaAoaC3QTc+uFRmi76VpqZ20GdI84EtHw8cXwq0HGkmmw6Eg/Xnij437QBf3OWA1RBYbKPT9Hl1wp0zUAcUzCINIu094k7b26ThOpVBg+H6nr5YrMxVK09U6ln3juxJ5R+GZv8NpwtxHiRWl3SNRMeMRfHRYaObyO8Y4zplUMsdz0/v8ATFJSF/HriFNJ88XvBuDVKjKSIUEGT4Yeujm3TRcE4d2dMCLm7euGMw526n4DEqeXcOzapUxA6Ysctwp3IbSdFxq5WifqPiMZuFJFPneJGkdSASgIXV/FzbcXiRInfGbyWZdn11TrM+H1A/UY03FMqxWpp0iCwDNy2i9rkKw7zAX5k4p+E1UDsriW2v8A8nDhl/NHJPlCxzPF1/dhk7jzLkNYCxiLk8uQ8cL5TJZZmhe5Clw3aBYS1yGaz393c4LxPJ0+yNR2qKgBVSs776BaJM843xT16NLvaalRygSRYCNgAQLkfG2CpKiywqtTyq1lWpUGtdDqygmJBiDYNYGJJwKmiml2a1abFqmpWZIYNF18j08MC4TlQXD61bQ+pqbrzI92TaLdDjtLLPl3NRhSiG02BjVvBgQYO4vjZZJLZlfRFfZ3MVlGhxUCnTIDXO4ExuAbRjqCrRY0ggLabDUDFoYFCdiTNxIIkeDXD+LVhTYUkDLoKKwWmSGLBiZPeBue9MiQOuK7jFEdq7U6VRFbTBYkkR7wm1j8tpwrK7oDlDKGnRRwKy5kOSYMrpAGhv8ANNjvIG18I0+M1qdbX2TKDqJRQ4HesVGqYHMbxgT5goJ7Wpq1nUomAAO609PDwO2G+HcbLsC1RaYCOSAoGpgJEg9d95Ow3xu1R9jXFONH/tVtUADvJBMz81spHhPgGOC8Xdl0sqMJMEwD4+YnDXAuIq4Jdtein2phPeJZR2YAYQo1QWtFrdH8nmDVAYoF8mDDBk4ugQvx/suy7zrLe6IYkaZEG6gTIMgtA5DGfpVAoAuNhAk36bbYe9o+E1nfu09a8isX23BNsWFHhlWnlCug6wLgg3jyxx5pFpNsz1cEVm7yaWYkAAwRP4T+tsXXDK0GI5dJ8sZuj2hfvBi1gAdRIHgD8IPI40/DabIwLISPQdMdm1CF2FOayqLNdVLd4dxFILbqoOraNzaDtPJPMZ/LDQVpqSwBJGpQOsSogLtqn64a4hxbL/tIApq9PVBRlCtvdPeN/GQCQRblOtRyeYrsmWSlcwiFihMkCF1AbcwzA9NWGDSppcfVIp0hURQzNZre7GoSDZvdI2I3BnCWV0NU96qhCySpWwERAAEcj1GHaGTpa9FWg1PUYmW5EAA973Z/FsCNhgj8CojvqtaFuXQFgpU31GDDDe/KCJkYaAB2Bq2rVFfWgA0QdVgpgbGQOm+GwlRWbVXVnIqK3aAh+8IaZOoGwmd4EyMQ/wAGXWNFRyQNWqNQAb/uE27st73Im+Fs/wANNNiO3GqYteDzgqSCb3I64hnTF7LTIvTpAlqOXYgJH7xlEi1x4gyCIIPMgxjuKOlkWqQGqJUVdgG2XkBbad7jHsLhB2nnsxTBlDfmeXw546nFHYd6mC+wbcz4zM+uIcJ48wEiCNoM2jcWwTN8XR2MDSY5R8/yxzeLAhk7MZM6htpAv6WxY5apNvePhv5WxX0qjMISoB4ER6+Prg9LIOh1Uu6YgFXJvzYzG/hGNYMHu0G2BUnBnz5+WK3NPXL6qhcwIkSdvMn9ThGjnXVjY+s74pIDS4AcspkkgJu4/i5QT/DHxt616cVPMEHHnqO8cl6dSOZ8cKMwPE65rGBZBsPv4eWB5D2dDEEkwPK8YtMrw0sb2GLrL5YARiqEE8twxViFHwxZ0qUHBKYEW+WJm2JopHRQsZw3mPaepl6LUqSq61ASSzBSG8FI72wtieUyxc+GGcxkEK+7tiW1SkmYfJV6tdaqaVZwSx1ELTVbAsyGzweVzewN8V2RCrWIFSm3L90r6bcoZQw2nbGg41wSmlUEg6XHnfkIkTeN+vPbGZqUTrARCpmx1GSL8pgDyxWGSyURstbZe1+HKxUsA4XZSY8rwdiel9sVOdydVSClIEkHWQFAkzACghYG2oiYOLATHPbnfl4RzxXPTKUS9aowInQoIIcblTaZtvP4hhx3onJlSuSqqpLIbGwg89zb6n0wftopAl4AABXpqm0NDMd77cumGsl7SaaaI7E6CbyApU7D3C0g852i2G34q7URV7PUnusQCYaTeSIgqRbqMOTfQ8dcqeznHVoUVp0pGlViCpGs++/eXUZP4TEXi2JZoOlJu2clzp0gRCz72ppALQRZZF+hBFQhIqkuoYKGgN3S3S3Pp0xYZitRKKNBKkawoJVZEh+6DAYaTy2AxKdW0bFNvQHhGdrOGCvTVVgk1IHmBYlmImQBYCSRjo42NRD0qcFjc7gTcm1+cAXOGOKZSlSWmcuWNKppJJgDVubBibEc9iDgXDOH0RV1qwDLqYCroZTuC0NYm8xuLHCmvo2xgjvgDKSReppViVWSJIABWwJ7wHiMXfDs7SjuCBuQARbCgp1GomildQurWQoImZ0kgNpsDAIWQBiCUnpIZYNtAv8A8xgynoFTnEszVVoXMozgSyKQpUkKYgiCQSRGonumQNsaLOcQcZdmZe9p/wAo+ZOMPXZWrSAdJeV1U7m9yHufUk9JxreMvGXibadyY+P/ACPMY4ebxYcseSO/jye1iU2R9o2NXSVXTeCDf52xfhlMTbx6fDHz7K1T29jaSRFvljc0qp0gm1pM/wBsdskl0ct2CPFlo06pWpRBAPeaDzJhrbqY3nngL5fL9ppKNSZWgMNVMajtEmeVielsJZviiuY7NLvBMC4BiZP18McqvR1aRTZpYKSjkgnwIkGJ288VA0XmV9n4ANNqkd8WIYXB1jYjaZB238cRy+VFBaq9oStRQrK/u2urd0ggiN52kG2I0qSpTLLXqKDUUxqLMagsGAIJkTE25DphfNIK5vWiXnToRRqtMAKAJkSLTbAOvYsvCmUMva0yrWAI2PKDMyPO/OcTzPD67gioVqsNOhmZhpVJ7m06b2AIiPHClTgi06gXtlJUlQBodTqHVCVK97/jDWQNegxU1EdHBBXUVJNyrAwdLKTII8r4awPZfL1KVXWuXpsuuYYq3dO43W9txHMY9iWbz+ZNRGgFoEqXUq2nY6SvTTqvBMm029jGZiMjmtDCbrIkfr9b4ezXEpqE6BGwFoiLe6Bipw2B3F9friorSLotcopMSBHOJGHOLcSoUwi0gdUd5gTf0kj4Yrsu3dGEcyoj1H2xC2y+kW9HjTQDr8IP6NsN5fjExq0GesYz/DjfGn4JQXW50iQjkGBY9R44jyNYY2F+NPNw63EKY96kOew9cMcIzeWaRUbSZtYgRjM55ye0ubNb54lweq0gSY8/HFLG40l6yh9DpDLn3agPSCDjlSmourBjyExPqbDCmWyyENKqbncA4q9RBgbSbYBaRpctlCy2Km52PicMUuHsbG3jjLrVI2JF+RjFtkarRueXPA6UsUzV06IVAB+HEwPgcI5BibG4I2N8OUj3B5D6YguFZxDhvaqUO63XxB/RHrjMZrMijRYKop1QSGZCwqVNRnvSYMEAeE7G8biue8MZH2koqczTBUEFkkECDJEz1wJ8cgyVRncg9QU2qMjGmDGvYSeQJA1X6fbDdXL06qAESOUnriz/APqJQVM5mFRQqrIUKAABAsALAWxnuGHuj1x6cl7OOOxHiHBqNPvEsoJ2978jhql2XYGiK4CEgsO7vcA3mDBIscMZ6ipIJAMaokAx3SfqMZzhl69IG4asoINwe8ogjnY4VtEtxlxxLhBFMB6g31BnEGNhHh+WI0Mky0Xp/uiWZWDTBWJmPAyD/SPLHfbumEzmYVQFUOQABAA3gAcpJ+OKh/cJ5wt+ex/L5YrjA5FqMtV7OovYoSzBlYR3QJsIiZlfRdr4MtK7t2boQJpWm4IsYkRpnoJGOexTls1TUkldOxuPd6bYt+Hnly1N9cS9bLSuimy9WoWlwbbGAvMneJNycXb8QanpYBtU922o6vwmIM3ix3xa1Bb1/PCNWsyrXZSVYUCQQSCDrp3BG2IvJlLGFTkqrvmAlVism4OpJ57EDz23ONfX4YtVSrFQEXUC76QNJA/qMHbxxjeD5ypUNEO7OCxJ1MWuZBN+cACfDF17VuRSUAkAlQQPpifIn8iTLU4tops5RormVFKoKix3iF07HpJ5c4HljRoQQMYPhvv42NJQEt0x08ihyw2D/wALNY1RRPePefRTggDf3Y7vM2Nx4YSp8EqUg0aSxA0lpXSOZGoGZHMEfAmWswP/AM+n40r+MqZnrjQZesyZuiEYrBKjSSLQe7bl4YysKzxSyiMpmadZo7ghVhR2moBuTd7pyiPjhbK1M5RgqW7p1KJLd8gS/vCHsO9c/LGmzCiR40qhPmGaDhT2aGp6mrvRQY3vftIm/OLTh2S1DJ5jM5hm1VEZzOoll95juSYk/Hlhesz2lGEXsGFzy8hi+y1U9u4kxp2n+Y4shyxm4aGPNcqBdgVkyCZkzboMexqq6DoMdxKZWTrP/9k=">
            <a:hlinkClick r:id="rId4"/>
          </p:cNvPr>
          <p:cNvSpPr>
            <a:spLocks noChangeAspect="1" noChangeArrowheads="1"/>
          </p:cNvSpPr>
          <p:nvPr/>
        </p:nvSpPr>
        <p:spPr bwMode="auto">
          <a:xfrm>
            <a:off x="53975" y="-776288"/>
            <a:ext cx="2819400" cy="161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4" name="AutoShape 8" descr="data:image/jpeg;base64,/9j/4AAQSkZJRgABAQAAAQABAAD/2wCEAAkGBxQTEhUUExQVFRUXGRUXGBcXGBwXHBoYFRcYGBgcGBcdHCggHBolHBcUITEhJSkrLi4vFx8zODMsNygtLiwBCgoKDg0OGxAQGywkHyQsLCwsLCwvLCwsLCwsLCwsLCwsLCwsLCwsLCwsLCwsLCwsLCwsLCwsLCwsLCwsLCwsLP/AABEIAMIBAwMBIgACEQEDEQH/xAAbAAACAwEBAQAAAAAAAAAAAAAEBQIDBgABB//EAEQQAAIBAgQDBQYEBAMHBAMBAAECEQADBBIhMQVBUSJhcYGRBhMyobHBFFLR8CNCYuFygvEWM1OissLSFUODkiST4gf/xAAZAQADAQEBAAAAAAAAAAAAAAABAgMABAX/xAApEQACAgICAQMDBAMAAAAAAAAAAQIREiEDMUETUWEEIrEygZHBQuHw/9oADAMBAAIRAxEAPwDKLa7qsVaafgaqfCxyqKkdriCrFW27UaqY8Kt9xXC3HOnTFaLLd4j4h5rofT9IpphOJtyOcdDv+v1pWG6iankB/cGmUhHA1GFxyP3HofsdjRZWseGYf1eO/rz86NwnFGWAD/lbbyP9x4UykK4tGiKVW9gHcVVh+JI2jdg9+3ry84o6KIBSuDe0ZsNk6odUPly8RTLBcbUkJeX3bnTXVWP9LbeRg1MrVN/DBhBAIPI1OUEx4zaGr2BuKoZKUWlu2f8AdNmX/huZH+Vt1+Yplg+K27pymUf8raH/ACnZh4VCUHE6IzUiRSqblvTaj3tVWRpSWOJXXrVRFMbqVQ1sVRMRoDKiolaJa2Kj7unTEaBilRKUS1uqWFOmIyllqMVNjUc1MIyaioCUYMP3/Y1JWqZ1ois0fCsYNGHwnRv31FaLDWq+fcPv5Gg7H69fsa3vAsSMuV9I2J5jp4ii3oRaYUbVee4oh8SnLWqmxFKrGbR4LFX2rIoF+J21/mnw1oa5x/8AKvqfsKamK5Ifi2K6syeN3e70H3NeUcGDMzSYEEbUPe4d3UwtuRuKuVga86z0hDd4X3UOOHn/AFre8P4k1tYUIR3rr6iD617fIvam3bU9VEE+OtUUtCNb6Pnl3BkUO+HPSt1ieF93pQOK4QY2o5GxMgCwqwXAdGFGYvCEBtNgfkKSW8cf5l9P0p0x4cMpq4oZKhHwnTodR/aicPjGTaV+a/vy86X2bynYweh0NGWrvWmUmRlx06Y6wvFQfiHmP0/SaYowYSCCO6syLanYwf3uOdW27joZHqP0/Y7qdTJOD8GgK0NicGriGE/vl0NU4bis/F6j7/sUejhtjNEUCsYq9Z01up0PxjwbZvP1prhcZbvDsHUbg6EeKmhnSgcVgwdRIYbMNCPA1GXGn0WjyNDW7YoV7BozCIxUZiT3/wClWGxUqaK2KzZprwzihsrlFu23OSuvrXLhu6irOAJp02hJJPsU8Sc3XzZAs8lED/Wg2wZ6VrhwkRQ9/h4FMmIZY4E91cMD3/KnN+wF3IHjQL4lBznwqqRNugdcAO+rU4evT51Bsd0FVtfY7mP30p0iTkGDDWhuB9aLHElA0E/KkvvB3moveI2Ao6BTHLcTc7afvvqVqxduagM3fy9TpVvA3RjlIBDjQkag8xPf9qZ8CuFC1ht0+HvQ/D6beQrN0rQErdMVjh7D4v1/tXvuAKdY1INLnWlUmx3BIFyV1XRXU1goxljEXV2ckdG7X11+dHWuKH+e35qY+R/Wh1SrAlcr40dimMrGNtn+fKej6fPb502wxMSII7tazXuhVlm2VMqSp7iR9KTChsjWLcner2RSKzlniV1dyrj+oa+oii7fGU/mRl71OYfY0KCQ4tgALN09Ec/8pr5tdwxUwwIPQiPka+k8Tx9trF0LcBlGEbHURsdaychpAIOZreaDpuZ7LCSJPdBNV4o2mdPDNxEzOSO1Db76nXv3p1gsJKKY5UI9gBZIhs7DeCAAD8Md9bLglmz7lPeBycq6qQNI6Eb0Z6N9Q04qkIPwI6VBsNHWn+KtLmOScvKd/ONKAvr3Gks5KFbWR3g9f71K2jLs0/I+oq1welV9rlVExGl5DrHECNG1+v79fGjPeKw0NIyrnmKssWSDJM91MT0jd4PBygPKBXlwKvMVm1xxURmaOk6VW3EG/lH3/tUvTZTM09txXYnjVqzlztuYMakaTJA1jSssfevzMfL7ChuIYEqoJ5mnwDxvKSTNViPa5I/hoW7yYHoJJ+VKMTxy9c2he5RHz1NLeA2Va8isAAZnWAYUxI6zFbIYJV0AAHdQclHwGfA1KrMm2HdtWnz/AL1E2YrV3MDIpViMAZrLlbE9FIUFqjIprf4O4XNKEdzqT6TS98KelPYtexTpUqi9kjkapIphGHYG7laORMjuPL7VosZdJVMQvx29HA5r/N9mFY4mnvA+Jaw2x7L/AGb999OiUjUPdDqGGulA3kr3hVlreZN1BOX/AA8h5bUU+HNJVMpaaFuSvaN/CmuphT5hbu3RzB/feKMtYlxuvpReI4OPzEV1rhfS7Hl/euZcp2PiR5bxY56eNGW2B2qCYBv+Kh8QK8bhz8inkSKOaYMGggCuZap9xiNgQR0JB+utSWzf5oD4ED71tM20DcQUC2x6R9RSN7qMeXmMvLqNKe8WDrZYshG3T8wrMuRuYoxeKPR+k4lOLd0GOhOozHzzDbqD3Ct3wy1Nq3H5E/6RXza2+sjSvo3DuJ2rdpJMkIugE/yjnt86HJsn9QsUtjazwnNuaGxvBQNqGu+1jbWrfm2vyED50uxHE8Rc+IwOg0H2pVE4rdleJwcGKH/D+H1PpXsGe2Wj+mPpoKNwrWfzT3N2floKLmkbCwNMKTsCf33VNsEw39BpTpSIjb5Ut4mjzKN86X1rG9JC65YuD4UHiTJoZ7d6Z1+VM8Jhr7zDppyZlX6xQVzFXhyB/fcabNgwRPDY26vxK0eBIo98UHA5dZ8QY138DSteKXBun1r1+I5viXLoe/8ATpVIz2aHGstBWDwy+8UEbgyD4Hl5U2t4i7a+E50/Kx1H+FvsZ8qz2GxgtkP8Q1EAzy5Trzpph+MW35x40Wkw87akPsHxBbuimGG6Now8uY7xIqrETO1APYVgD5gg6jvBFMMGjFO0S3eYmoyhQsZ2CO/dVczpB+tMjggeVSs4EgypIPUEj6VkZsSXoG+niKEcjurSYnhhOp1PUkk0vu4RRuAKrEnJiRlHdVeXKcwHiO6md2/ZXdl8taEu8dsr8KFvICqEm78Gu9nbudNTqIEnmOXnTUoOor5qfat9lUKOXP8AtV3C+NPda5buMS2jIZIBQ9wMSD9qWclHZoQb0fQyV6j1rq+ePua6p+tEp6DIWnuSASCO8fpTrC3biiFZlHRSQPSsLwniqt7wZsi27jW80kjKAGD6xEztWgs4kz2bxI65T+lQw9mdWVroejBhuUmhsRgRtliqVxTKJN8DxDf+NDtx7qxPfl/0plADkD3sCVPd1ojDoFIJoLHcfUXrFsnS4bkiB/KoOuv7mjxfsHp6TTULZHj91DYYIys/ZhQdTqJ7vnWGuWH/ACNp3GB9q39t7U6XCO6NP+mi0u2v+L+/OjbXRbj5nGOPg+dWdj6VtG4tlVQlu2ugEsMx26nT5UdirOGYHM9kn+sqNToNT36V2BsYe8gJYaErAYAhlMEa7ilbk/A3LyxmkLxxUn429Bp6A/arRjF6j6fWiL3s8hJKuO7Y/eh73suxWA6+c/aaycvYhUfc9N5Tzqp0nlVJ9lbq6h7Z7gWH/bULXDruwJD75SYMdYI1HfNG/gG/c4qy/CzL4HT02oXEcSuj8reUH1Gnyq5sPix/7ebxKj71BsHfOpsP4iD9DTKCYrk0e4Hir8xHzFX3UY66a1UmHKA50dR1ZSB6xFO2NsIGBzSNAon1O1SlCnoeMrWzPPZcV2MAWO2GBzToRHZPWmoGYy3ZHfpVPGMNauIvu7qhhOgBaZiO0oMbH1p4p+SnFyKM1IQJdJy5R+Y+sD7Vb2vy1LheEYXO1A7JEsYG/XX0p5c4cQB2x/lWdO6Tr8qZyiuzfUNyla9gHBYi8p09DWpwXHEtpFwKD3tG/dWSxmDeYVncHbTKT/lBNKsThXQwykHmGEH0NbJM58Wj6I3tCp+EE+A+5iqT7RkGCoRfzntgeIER47V88tY1kOhimWG48p0eB3j9KOvAu/JsMfjrrCRdJUj+UADyI1+dJsQ8qQQGP52LFh55o+Ve8ERWz5GETMTp4xROIRBuVqWTTqymKaM/jsMUicupGzK30JjzoK4tOsXeTSIOo2E/SqHcmcqExqYG3j0p0xWhNd2H75mjuAsrXO1AIBie+oX8QYEAUHdvXNx5gCjJ2qAlTs2Jsp+ZfWurIpZuESC0Gd/GuqFFrM3j8cUvYpUtgJcK6QSo7GU/ei+B425dIthC7RoFgEwCSe0QOVAXs7XbmUgAlZnQnQ84PWmfs5cexeS6LWfKrSEYliGESSRy+9V48W0pf9oXlU0m4+L/ACODw7Ec7N4eSn6NSzEY63bYrdNxSDEEa6AHUTpuK0w9riGn8HiZ7gD9Wpbg8Rfa7furbZFuMGg5VcQIAkyvLlNW5YcUY3B2c/FycspVJUZrF8QsnEWGUkhfeSY1GgiKdJxa0dnfmefLU1diUnF2M2GzNkvk5mV3aPdwc7GRlMxqIzGI1on2hxdw2SrWGCyvbZbOYCdQGRsx00+HxNRVOkXdq2UPc/rjxBH1FDXcSs/7xJEa6aTMax3GtQ/tphifjuL/APE5/wC2leO4hh8RiM5FxkW2oBFs/HmcnMrrJEEbRvvXXy8HHGOSlZy8XPyTkouNGXxGM94FUsuZryx2gIS3LanaCyKRPd1p1Ye6ohWRv/lVj/1+fnVmJuYM4mwfwtwAC7nyse32QFyyoKwSSdDoRqaD9q7eGFoNhluW3zbE3SIj81wAE+AFclI6rath4v39vdqfOf8Auqt8Ri86qlphOpKhthyEHUyRWITFPoDG+4ykxPSOlP8Ah1m06qDo/blmdbSxmYruh/ly+dFxSFjyOTpGhxfEb0WbSm4bvvGa4gBzi3aAJB0nVmAJI5GrcXxO7nR3suuWYLBgZYEGGgQdvQ90Y38Kbd92S6oyqJIuL/MSSFfmeyCdOfKjsBjGu37Vo3bjq1y0GDXCYBcTBDQDlzCRqJrQj0kwznVtofYn2mdBOa4OQEzJOwE86vwXHcQxGZ8vWQpjzitD/s1h50FwDr764fqTWI4vwy4ovOr3Eto1zKWAKkW7hX/eZt9NmAnvq3Lwygrsnxc0Zv8ASPMR7QXhee2GQrbhSxWc1zdojZRoPGaFv8duIwufw4EliOwCIOjCNeWu+3fSL8Fes4RbwJYGGJKaA3Cd7hBUmeQ17qf+w3Bl4hZuPddlCMigKLZlsoYntqdpXaKEE3pME5xW2gnCe1rNB92onuYfUijsd7Rm3bNx7YIEACdWYxCjXfUb0J7WezAw9pHt3WLNcCBWQa9l3/8AbUtMIeVYdr2Ia6yXlfLZlmERDPIDNExoGiYoTjOMqtDQlxyjdM3x4xYaGdEBjX+Lt12MVTg/aWx7xgq5kgQQI7ROvaCgFY7p8awV/HWi4VgdJMSMp2idde7z6UXYxYYSLLx12A8TqAO+i1rwJGSvyfQl4rbYwMNcI/MMsQOerCK63iMLdUsoKKCRmIWDG5BYkEb61hX4ziM/4dVI96ADGre73OWBqYntT5UImLwxYjM8ASAfgAA/wgE0sMn2kNyOC6b/AHR9C/GYRROa08dQqk/5vh+VNbNrDkA5VUkAxCkjuMAifA1hBw54EI/UAm3469ugW9sHQvaVVUt/DDEgi3lJBO8z3RG1PLOP+Iq9OS/VR9JQ2TmFtrZKmDygkTB00NQuWXI7LWAeYAz+G7JFfPsKuGCQb7sygtBY6g6swAMbnvJnnTxeFXbOqW769YB1HPan+5eLJ/a9XRpuHpcaSXtMokdkFCGB2IJPfRrW3A7KFv8ACV+7CvkmO9sVSyLY97LHtGWbKhM9nOYLdDtrOsRVGC9skVctpMSFHIP15mCde81oTcvFGnBR/wAkz7EFaJKMvdEx4lZHzqaXAdQQfCvkX+2x6Yr/APYf1qvDe2MEqq4kcyfeGSTuTB3PWq76oi0vc+yZ68rDTe/NifW7XUvqIf0mYfDHRjzLsPRU/U0wwWICBXOuQZvQGkXs1ausgm25Qmc4Kx2tBuddqYvhF91cVLgM6QzoCQ2hghiAAJ33ri9JuaVrx26PRXMsHp+TUWPaKy2UBXzFQxlRGok9oEgDfet37OcPwt7D2bzsy+9JVSSqBmzMAqgiSYHyr5LwXB5kayqhrmVYJZcoh5aTMGZAFH2VbBI9i6Vg3BiApX4WIKzbcExJCg+Iq6gn0czckrevz/B9OTgCHEXbYdgqG2F2JlwCZPmKAxVuxaxqYO7fC3Lig2wQTMmACQYEkMBMSRFIDxvGAj8KnvbjDM4fcBYCsCd+npWN9peP3b18teVVvWsyEqOhiJI2BnzJoyjGqonGc07b0fR/abhgs5QLivMfCBpvM6n9isV7U8XfC2rPugksWBzCdFA6EdaG9nnuFCtoKtpCuYmctsQTJA1JM668qNXgTXS6X7hNosy2soBlXylGttlI7UrHeD5wfC3NPwdS516bV7M7/tTdZReZLRKMUAAYA5wCZ7R10FU3fbFmBBsprzDEHy0NS4lwHEW3Ng2hIcFREZ1KkZsh1Gg59NzFCWvZjEKC72XyiQIjVgYiRPf6VRxXsQzl4ZK17TagtbMDcZlM/wDIK1uO4qthBdKtl7OimD2h4isBiERBYEan/e9xzxlE7EAH1rSceb37JasAujkhYb+ZQDBJEbTHnU5wtqivHy1GVsIw3tFbv3CqLdVnABLQQQug2Y/mNHW8Pb95eFwAquWBBO400Gp1PzrLcNt2yEa0xtXSXM3Cvuyogwh3zAgbgzr0rsdxS4yXyWCk+6PYbNMMAe0NI0J8gNdaEuN39o0OWNPPY74BaEtcvKhsIlxmcLABVCV0EN8WXbrQOHu27xgWkBytJUGTAkkgmNpNeYO8GsqsEhyrFZjVoTQ9ASfSaq4jgGw7B0PYc5e9Wgdk68wJn9Kqoze2Tc4RrE0uDsL7tkxKC2ly1Nkl2m4UZTNtSxGwMwI1O1Zm/wAYuYZslp7qAwx93duW9dtQrCTCjWjQ+Je8losIAhZYZWQrnldswheu4HOaX8f4NdVxnmXOVOyTmMnsjLMtyA50IRmpW+g8soOCrv8Aohivaq+4Aa5dYA5h7y7cuwYIkB2IBgkTvqaot8YvLndWZSwUk6gPDBRsw2z/ALmr8HwgvDG6BMwrZgSdREwYgjn0p3wz2IvXsM95CCEAAtn4mCspYry2Xzp/1MkotKzMtjh+SPBh90pnw3j/ALuBbVlbKROYbDtbZNRpS+3ZRw5RQ3uwC0cgSQdefI9+tdaw+Q5yoIyt2QZ+O2wUnzKnvjwl5YuNUJBSUrHmAw7X8UGUksQ2aQijOBLQvwEbCTvrpQOKwCC6yM/aB93BXmY003/l9fGjMbibRv21CIquFVs2gDPcaXbMOS5em1S4u+FN83bd0XhduMXV0ZMoKjVWICntZtoERU0nXQ7xbpv8mhxXEMVacLe92rMCw7DHRfiJh9ABJ8qT3uGKQ98Pae0toW2uBGhXJ35Q8QZJ589qUcXvI1sLbQKVkjKo1nKwBYHVuyd+4UoxOH+GXUnl5+W2lFzcu2ZQUOkPOFcLuNdzWyLhUo5QFj2QwaDpsdBW3xH/APorslz+HZVirjS4ZmCDAKakV874ct+2M1pzblZOUmWyj+nfaYPWrcZw66ltSUVVhv4muZi+pU9ogfF0H1qicorX4JOMW/8AZn7uggaCfsKlg3gz+/8AWrkwVy4cqKWIEnUQB1LEwBpULmFZGysIJiDuCDsVI0Yd4oxXuLk07XYY+LOsHTrzph7GXD7y6f6R9aBu8JZUcscroRNsjWDG+uh1kCNRrRHsq8G54L96XFRWjo5eefK1kfRbfECwBGIEHXW8oPpmryvkf/pF3/hMe8CQfA11SxXub1Jex9M4bwq0lo/xXWUJCgKRFte9Sd/rWLFxGYm3JWBvlGscuydK0/EbnYcyf4eDuzGnavtlHn2KyHD9AY2qsySbs2nsvaCISSAzHYkAwPIfuKf8Q45FtrQUtIjkRrptM9+3KvmGG4pcJYAwFMawfqO6mvEcQ6C2TcbKR2paBoeUd1BZYtoZuDas1t3iNxSt2wVNxJEGCCrCDIkabHyrL3OC3Lty47Mqu5LMCZEsSxggnrSa3imJeGbL2o15TprudK0OGTLa3OYe7YH/ABFSR8/nRp1Ytp6HXCMC+HVsgVmbLmOcCT2pjMy6ZT4b0ficcbmbPCM2gkgaqAAwPSRNYLHY0e/drhIU5REnQZQDGtC4t7RK+5uOdQCCzbHxNLlcsUh8Eo5Nn1THcWvE5rzW2BjVI0CyR8PLtN60vvXPeJcVbtrI2pVm12G3SSoPjNYriqZbLkAa5QDsfiy/Y15wdItZoJPaPU6aeNVcXv4JZLQwPCMM9wi4pLSP5m5eDUxt4RLV57dtUGXI0lSdXUn839TCshjcXeBLKHTy/UU59kb9y4br3CWJ93qdDs32ipJJlM2ujSX+Ci4AWI1k9nOn0fXfpQN72UF0LbLAhWlZdp8zuee9Oit0qoQAxMy+TeI2Bmh73CsSWlAEP5lva/8AMjD5VVQSJObZiuMcMuYfFpbNtssDIcxyuqiZzeI156VsuFcHYqWLJ2zJSC0ERBBkGdBsBVWKwN581tyXuAaF3VoA7WjLbQDwg779GXs6wuYcTPxHYwev3oRjuhpTaV/0i72es+5tgRo2rK2og8jM6AUU9vD5StgAKRBgloMyIJnQGIGwgVjr3Fbq3ntDLAdkBM7AkCdelJrntLfFwjsbnZY2McjNC5JBeLfZuP8A1hbjZFQq4KF9BlDrMkdxIiD1NMsF7V4e22W5dVHBy+6/nzXIy9jfmPDevhj426bhbO+bMTOYzM8jNdg2L3gzEks2YnmT8RPyrRlsSTVH1f2oAZG0CBgSQSRkI/wgnptzFYnAMcRiGaSJGoBCaDKigMyEbf0javMEl6/oHdm7RMudhA5nq1Llw5NvEqR2lUseZ7FxM093PyouO9mzVKjQ8U9nvd2zeLlgPdsBK6a6CVAB+LeKZ8Aw6X8NlWyP4bMEfPlZGbKzFeyQZhZzTttWEwfE7qWGsqewxzFcs66c9x8Ir6D7ByMLJB1djseij7UEk5a6Dm1H5BX9lYj+KwiDlKq0x1ZQhM1lrvFS1pi4X4yWVVjJnubdVeVbTUZYHKvod5r2YxbJEmO0g089ayuJ9l7zLdGUL7y972ZU6CYX4urH1ppQS6FU35E2E9oPc7Lm0iAd+/Y619Cs4Wy6lTdF+2xAZMyMDz1yQZBE6GvjziCR0J+Var2d9oHRXy20WSJCdgaCNta3qy6Nim7NO1iy929ZColtgiqMst2AIkggFQdACC39VJHZrN57JAJUHI39LdoRpoDAmB1pZY4ibl4kDLzic0knw+VHXOKHW5ChgjAGNRvGvrS5/wAj46+BFx7ir32DsUkqoAQkxlmMx6jMfWnNy3Yt52te9UEaKwWB4uG8eVZVrhdwWJJYiSdSetae+mYZdaDbk7YI0tICwvEb1tQgCmJ1KzzJ3rqHuY3KSuUaEjWeR8a6pV8FnJe5r7+CQZzlGY2s0xrIMNz5iluHQAbVq7mFBRmJPwum3fShMJqQoY+Gv0ppI0X8CDG2QokczTK7rbtk7BWnwEH7UVeww00PnRv4dQiiBqDy6x/eng6i0JNXJMw2C+FvKn64j+EdYPuhE8yuaB46Ci7eEWDoPSr8bwm20EqJRRBjz+9Nl9tCKOzIcfbtow2YGemy/rVfBbJe4IjQgnYfvatLieD2tFyrAnl1ifpV3DsGls9kRryFBOmZxsr41gnaygECSCfVyPrRXBMKUUAxt99abPbLWbhCghPdyTGkswET48qJ4DazGMmfQwvXUd2lGfJ2NDjVoW3cDnnYGrcDhDbLLIO21PL/AA45pOGvqOuYhQZ5j3f3oF4DHlz1PKoKWy8oaL8xUCGK+QaY8ah+Pc7XiOn8MRXXV7IJIMiBHjQ1ywDzI86pmT9NUDYHH3sl27dIS6hZYRc4uQAZBPwydIPTlRPsncnDjMhU520P9vL0qxVCoygCDqee2sg1ZhcZkQCOZ+x+9GL2LJa0ZTiZy4u5/jn1ANZzGf79/E19DvIHuEkDVqCv4VSxMD0p70I1s+bYDW4g6sv1FGtg8uKCKVJYtoNcubMD6CTFbCxwq0HDBEBnfKKvTBrnJUAHXWKC6FaAuFYa5YkqVJKx856HuobC8Gb/APJJcTct3Bz0zuCfGny2uRMb1FLZCtHMRt1P9qN7DjpCPgvBPdo+YhpOhywdtpnbnEedbDgluLUDYE/almFsN/aKY4YuqAKRrJ8PERSrTC1aoliLjAntkb/yrpSa7xa6BILbgaqNjOux6U+NzMoDQTB12+1AW8MCrDLtrqek/v1pcmO4pHyq/g7gYko3xHkeZorhakFhB9DW0dBzX6VHD2UElVA8utboSr6MvhFyuxP5TRWCOugzQg021md/A/OnwtKSZVT4gGpJhxyUAabLQbV9jqMq6Mfa4PdN1WKgDMCdf6pNafjV9rdslEJfYQJieZHdUyoDwdgfl60eLgcMO1HKWnw0o5ICgz51cw9wmWUydT56+te1osVxQK7KFkAkTO8V5Q0bBmlXFHXQwSTuNjRGFYFTmzb7BtPOlwEDlTDBLmB2HlSuLlospRjsFxwUMMoY6ayR17qIXWDA0C8+sk/b1oi3aGx1ivThsuukeH606tKicmm7FFlm17I9aOzsROXeOfTy7qJazyVQTvy+9VqQNzseVYADctOT8In/ABf2onC4NidQJ7j9stHC1MH08P3NRF0cxBkyBWoNo9S0dREjmJjUd0VbZbIZAy8pBPPfWo27upAiP1qq5eMAAaCszKxkl9SNSGPQtHzAmhvwBdyeyojYEn5kUMLoG6r46/ajLGInaZjYAn51OmuiuSfYaOGswCgxHU84A5DuoLiGDe0RJtmeh+0VZhrma2ZLT2jAEzGuoDDTv5QaDwiguZA2P1FGMW2Cckl0UPiCdNPnXFNRDL865khyK64QI671SiTZYlm4DPZPkf1qkYO5vK+h/wDKm+HOaOc1PEIF2o+AWZoK/Vf/AKn/AMqswyHMJI/+v/8AVMzYCxMS23lU7XDJJIaDvEemtagWU4tSBAYDTpz0PWh8DbJJBZdueg3FSZid5qVto86ASzDwrtroOkd23pUrGK0OZjMnkNuXKhlOp0Ou1SS0QdQQJG/jWo1hXvQf5j6D9KHu3d4Pdt/arWiDHftQYknx1rNGyF9zDSZJP0+lGYPAKVJ7W/5j0HfVgtCmCKEB6foOVGgWIkwcMYn1P61P8MV8Y/fOjPfAMdD+/KqnaZPWlxQykxbfw0mSJ66CoABQVA7R205UyvOAuYmAKV8BJu3blxhoIA+w8t6GKHt/sU3LOFtkrcdc4+KRrJ1+9e0k4/jSMRdHRjzrqWkbJmvw+FZgNtdaOw1ll009f1qXDyNgCdug08aZIR1A85rKTQzgmL+0pnKPUfahnDHn6k1oZkbgj0oW5hV6emtHJsGCQpVm1FUBTO1NMIqS8mIYgaxpUrFpRcZsxIO2hPzrWLiRwlhgP3+le3OH5pM/OaMN9AOdeHELGg+lBykx1GKFlrCjMVMzEj1irblojYRtuZ8eQqZuAXM2mojUxz8Kv/ElTp7v0P8ArW2akB+4eNtPCoBTMbedMHx1w7FB5frUrGMY/EFb0/SjsFICs3ChYAkbr3xzFRtNlMidetX4iCZy92g37z1NVKqmd6KYGiq+QWB+lTFrNtHnV9oIu65j3mPlRH42P5B66fSs2zJLyU4a6csAd28GrVYhYymZJ5HwqFm6UmIEmYifSoXcSzbn7VlJiuCPGtsSCVOm2n7FMcPcX3czqRGm+lLUxEdD4yag1zwHhpRtmpUF/hQdwV86qTDDYkeJ39KgMUevyH61O3jT0HoB9qXY1osvYWFkZTBmQZkHlXmSQI1kT2R9dK8u4jOIMDwH3mutOQIIbxDR8orLRm02QXDPzX6VZewYAJiDpBjarmxUDTN4kzULhnUR47/Ksa66KEwYeCCACNpAM+FdibBXWJXyrrrd6+kV5auiRm+HnG/1o2LRW1nY5R4aajxoj3ds8lqnE3RmOQtl5ToY9aW8Sx5Rd+0dBoPWe6inQGm2EcRwlt+xEjuYjXyNB8dRMHhGe2IYQFkz2nMTrvAk+VVcEZ2JYsYG3j+/rQ3t47fhCCZ7afejkCSa0fP7t0kySSTqSeZO9dXhH0H0r2kMfV8KkEAsVBIk7x3wBTHFpbUDJeNwzsFKwOsn6UjXEmrPfE/2paL5B/vvGvZY0Gl1qs/EmjQLLUslZjmZ3q+2o5j1oT8WeleG8x3PpRF0MhkO4jwqJVepoO22wo25b0kULGoqZD1nzqJB5rHlXoWa7OV/0ogJKBUy/fQ9y9O9dnEc5rGLzcrwAnlULZHn3iaIz+FK2FJEVsgCTvVcid4ry7cNDlqyMxtxOyiBRburd6hVYR6iljA0ybjX8D3Is2RoAXC9vTnmnfvpSWNFCsmFrmqsTVmWmARr0GvbaTVkKKxmStHu86YIdOVBWrZOp2qxn6UrCkFFh0qLWlOp08KF/EGp28SOdYxG5h1PM0LcsHkZoq7eQ/uKFaOTEef60yFYNe7IJOgG5rN37rXbmnPQDuprxbFE9gOO+fpVPC8PBLmOgj51mNHSsbYe2EUKOX7NKfbJc2EudRlI8mH2mj2ums/7V4k+7UDm6/etYlGOxB1/yp/0iuo3EYNmZmIEkkwGGk8hXUpjc26It8q6urFSa1Zyrq6iBlgFSYV1dWZkV2fvTK0a6upWNEgfioq1XV1YPkGv2xl2HxHlQV011dRQrLKkprq6iA9WuFeV1AJC4Kgm9dXVjF61XfNdXUTE8PsfGuT4h4murqLA+wt9qGBrq6lCyLfrXteV1EU8baqq6uogMox1PjTzDfCvgK8rqA0zrm1Zr2m2T/GPvXV1Bi+GKi1dXV1YU//Z">
            <a:hlinkClick r:id="rId5"/>
          </p:cNvPr>
          <p:cNvSpPr>
            <a:spLocks noChangeAspect="1" noChangeArrowheads="1"/>
          </p:cNvSpPr>
          <p:nvPr/>
        </p:nvSpPr>
        <p:spPr bwMode="auto">
          <a:xfrm>
            <a:off x="539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5" name="AutoShape 10" descr="data:image/jpeg;base64,/9j/4AAQSkZJRgABAQAAAQABAAD/2wCEAAkGBxQTEhUUExQVFRUXGRUXGBcXGBwXHBoYFRcYGBgcGBcdHCggHBolHBcUITEhJSkrLi4vFx8zODMsNygtLiwBCgoKDg0OGxAQGywkHyQsLCwsLCwvLCwsLCwsLCwsLCwsLCwsLCwsLCwsLCwsLCwsLCwsLCwsLCwsLCwsLCwsLP/AABEIAMIBAwMBIgACEQEDEQH/xAAbAAACAwEBAQAAAAAAAAAAAAAEBQIDBgABB//EAEQQAAIBAgQDBQYEBAMHBAMBAAECEQADBBIhMQVBUSJhcYGRBhMyobHBFFLR8CNCYuFygvEWM1OissLSFUODkiST4gf/xAAZAQADAQEBAAAAAAAAAAAAAAABAgMABAX/xAApEQACAgICAQMDBAMAAAAAAAAAAQIREiEDMUETUWEEIrEygZHBQuHw/9oADAMBAAIRAxEAPwDKLa7qsVaafgaqfCxyqKkdriCrFW27UaqY8Kt9xXC3HOnTFaLLd4j4h5rofT9IpphOJtyOcdDv+v1pWG6iankB/cGmUhHA1GFxyP3HofsdjRZWseGYf1eO/rz86NwnFGWAD/lbbyP9x4UykK4tGiKVW9gHcVVh+JI2jdg9+3ry84o6KIBSuDe0ZsNk6odUPly8RTLBcbUkJeX3bnTXVWP9LbeRg1MrVN/DBhBAIPI1OUEx4zaGr2BuKoZKUWlu2f8AdNmX/huZH+Vt1+Yplg+K27pymUf8raH/ACnZh4VCUHE6IzUiRSqblvTaj3tVWRpSWOJXXrVRFMbqVQ1sVRMRoDKiolaJa2Kj7unTEaBilRKUS1uqWFOmIyllqMVNjUc1MIyaioCUYMP3/Y1JWqZ1ois0fCsYNGHwnRv31FaLDWq+fcPv5Gg7H69fsa3vAsSMuV9I2J5jp4ii3oRaYUbVee4oh8SnLWqmxFKrGbR4LFX2rIoF+J21/mnw1oa5x/8AKvqfsKamK5Ifi2K6syeN3e70H3NeUcGDMzSYEEbUPe4d3UwtuRuKuVga86z0hDd4X3UOOHn/AFre8P4k1tYUIR3rr6iD617fIvam3bU9VEE+OtUUtCNb6Pnl3BkUO+HPSt1ieF93pQOK4QY2o5GxMgCwqwXAdGFGYvCEBtNgfkKSW8cf5l9P0p0x4cMpq4oZKhHwnTodR/aicPjGTaV+a/vy86X2bynYweh0NGWrvWmUmRlx06Y6wvFQfiHmP0/SaYowYSCCO6syLanYwf3uOdW27joZHqP0/Y7qdTJOD8GgK0NicGriGE/vl0NU4bis/F6j7/sUejhtjNEUCsYq9Z01up0PxjwbZvP1prhcZbvDsHUbg6EeKmhnSgcVgwdRIYbMNCPA1GXGn0WjyNDW7YoV7BozCIxUZiT3/wClWGxUqaK2KzZprwzihsrlFu23OSuvrXLhu6irOAJp02hJJPsU8Sc3XzZAs8lED/Wg2wZ6VrhwkRQ9/h4FMmIZY4E91cMD3/KnN+wF3IHjQL4lBznwqqRNugdcAO+rU4evT51Bsd0FVtfY7mP30p0iTkGDDWhuB9aLHElA0E/KkvvB3moveI2Ao6BTHLcTc7afvvqVqxduagM3fy9TpVvA3RjlIBDjQkag8xPf9qZ8CuFC1ht0+HvQ/D6beQrN0rQErdMVjh7D4v1/tXvuAKdY1INLnWlUmx3BIFyV1XRXU1goxljEXV2ckdG7X11+dHWuKH+e35qY+R/Wh1SrAlcr40dimMrGNtn+fKej6fPb502wxMSII7tazXuhVlm2VMqSp7iR9KTChsjWLcner2RSKzlniV1dyrj+oa+oii7fGU/mRl71OYfY0KCQ4tgALN09Ec/8pr5tdwxUwwIPQiPka+k8Tx9trF0LcBlGEbHURsdaychpAIOZreaDpuZ7LCSJPdBNV4o2mdPDNxEzOSO1Db76nXv3p1gsJKKY5UI9gBZIhs7DeCAAD8Md9bLglmz7lPeBycq6qQNI6Eb0Z6N9Q04qkIPwI6VBsNHWn+KtLmOScvKd/ONKAvr3Gks5KFbWR3g9f71K2jLs0/I+oq1welV9rlVExGl5DrHECNG1+v79fGjPeKw0NIyrnmKssWSDJM91MT0jd4PBygPKBXlwKvMVm1xxURmaOk6VW3EG/lH3/tUvTZTM09txXYnjVqzlztuYMakaTJA1jSssfevzMfL7ChuIYEqoJ5mnwDxvKSTNViPa5I/hoW7yYHoJJ+VKMTxy9c2he5RHz1NLeA2Va8isAAZnWAYUxI6zFbIYJV0AAHdQclHwGfA1KrMm2HdtWnz/AL1E2YrV3MDIpViMAZrLlbE9FIUFqjIprf4O4XNKEdzqT6TS98KelPYtexTpUqi9kjkapIphGHYG7laORMjuPL7VosZdJVMQvx29HA5r/N9mFY4mnvA+Jaw2x7L/AGb999OiUjUPdDqGGulA3kr3hVlreZN1BOX/AA8h5bUU+HNJVMpaaFuSvaN/CmuphT5hbu3RzB/feKMtYlxuvpReI4OPzEV1rhfS7Hl/euZcp2PiR5bxY56eNGW2B2qCYBv+Kh8QK8bhz8inkSKOaYMGggCuZap9xiNgQR0JB+utSWzf5oD4ED71tM20DcQUC2x6R9RSN7qMeXmMvLqNKe8WDrZYshG3T8wrMuRuYoxeKPR+k4lOLd0GOhOozHzzDbqD3Ct3wy1Nq3H5E/6RXza2+sjSvo3DuJ2rdpJMkIugE/yjnt86HJsn9QsUtjazwnNuaGxvBQNqGu+1jbWrfm2vyED50uxHE8Rc+IwOg0H2pVE4rdleJwcGKH/D+H1PpXsGe2Wj+mPpoKNwrWfzT3N2floKLmkbCwNMKTsCf33VNsEw39BpTpSIjb5Ut4mjzKN86X1rG9JC65YuD4UHiTJoZ7d6Z1+VM8Jhr7zDppyZlX6xQVzFXhyB/fcabNgwRPDY26vxK0eBIo98UHA5dZ8QY138DSteKXBun1r1+I5viXLoe/8ATpVIz2aHGstBWDwy+8UEbgyD4Hl5U2t4i7a+E50/Kx1H+FvsZ8qz2GxgtkP8Q1EAzy5Trzpph+MW35x40Wkw87akPsHxBbuimGG6Now8uY7xIqrETO1APYVgD5gg6jvBFMMGjFO0S3eYmoyhQsZ2CO/dVczpB+tMjggeVSs4EgypIPUEj6VkZsSXoG+niKEcjurSYnhhOp1PUkk0vu4RRuAKrEnJiRlHdVeXKcwHiO6md2/ZXdl8taEu8dsr8KFvICqEm78Gu9nbudNTqIEnmOXnTUoOor5qfat9lUKOXP8AtV3C+NPda5buMS2jIZIBQ9wMSD9qWclHZoQb0fQyV6j1rq+ePua6p+tEp6DIWnuSASCO8fpTrC3biiFZlHRSQPSsLwniqt7wZsi27jW80kjKAGD6xEztWgs4kz2bxI65T+lQw9mdWVroejBhuUmhsRgRtliqVxTKJN8DxDf+NDtx7qxPfl/0plADkD3sCVPd1ojDoFIJoLHcfUXrFsnS4bkiB/KoOuv7mjxfsHp6TTULZHj91DYYIys/ZhQdTqJ7vnWGuWH/ACNp3GB9q39t7U6XCO6NP+mi0u2v+L+/OjbXRbj5nGOPg+dWdj6VtG4tlVQlu2ugEsMx26nT5UdirOGYHM9kn+sqNToNT36V2BsYe8gJYaErAYAhlMEa7ilbk/A3LyxmkLxxUn429Bp6A/arRjF6j6fWiL3s8hJKuO7Y/eh73suxWA6+c/aaycvYhUfc9N5Tzqp0nlVJ9lbq6h7Z7gWH/bULXDruwJD75SYMdYI1HfNG/gG/c4qy/CzL4HT02oXEcSuj8reUH1Gnyq5sPix/7ebxKj71BsHfOpsP4iD9DTKCYrk0e4Hir8xHzFX3UY66a1UmHKA50dR1ZSB6xFO2NsIGBzSNAon1O1SlCnoeMrWzPPZcV2MAWO2GBzToRHZPWmoGYy3ZHfpVPGMNauIvu7qhhOgBaZiO0oMbH1p4p+SnFyKM1IQJdJy5R+Y+sD7Vb2vy1LheEYXO1A7JEsYG/XX0p5c4cQB2x/lWdO6Tr8qZyiuzfUNyla9gHBYi8p09DWpwXHEtpFwKD3tG/dWSxmDeYVncHbTKT/lBNKsThXQwykHmGEH0NbJM58Wj6I3tCp+EE+A+5iqT7RkGCoRfzntgeIER47V88tY1kOhimWG48p0eB3j9KOvAu/JsMfjrrCRdJUj+UADyI1+dJsQ8qQQGP52LFh55o+Ve8ERWz5GETMTp4xROIRBuVqWTTqymKaM/jsMUicupGzK30JjzoK4tOsXeTSIOo2E/SqHcmcqExqYG3j0p0xWhNd2H75mjuAsrXO1AIBie+oX8QYEAUHdvXNx5gCjJ2qAlTs2Jsp+ZfWurIpZuESC0Gd/GuqFFrM3j8cUvYpUtgJcK6QSo7GU/ei+B425dIthC7RoFgEwCSe0QOVAXs7XbmUgAlZnQnQ84PWmfs5cexeS6LWfKrSEYliGESSRy+9V48W0pf9oXlU0m4+L/ACODw7Ec7N4eSn6NSzEY63bYrdNxSDEEa6AHUTpuK0w9riGn8HiZ7gD9Wpbg8Rfa7furbZFuMGg5VcQIAkyvLlNW5YcUY3B2c/FycspVJUZrF8QsnEWGUkhfeSY1GgiKdJxa0dnfmefLU1diUnF2M2GzNkvk5mV3aPdwc7GRlMxqIzGI1on2hxdw2SrWGCyvbZbOYCdQGRsx00+HxNRVOkXdq2UPc/rjxBH1FDXcSs/7xJEa6aTMax3GtQ/tphifjuL/APE5/wC2leO4hh8RiM5FxkW2oBFs/HmcnMrrJEEbRvvXXy8HHGOSlZy8XPyTkouNGXxGM94FUsuZryx2gIS3LanaCyKRPd1p1Ye6ohWRv/lVj/1+fnVmJuYM4mwfwtwAC7nyse32QFyyoKwSSdDoRqaD9q7eGFoNhluW3zbE3SIj81wAE+AFclI6rath4v39vdqfOf8Auqt8Ri86qlphOpKhthyEHUyRWITFPoDG+4ykxPSOlP8Ah1m06qDo/blmdbSxmYruh/ly+dFxSFjyOTpGhxfEb0WbSm4bvvGa4gBzi3aAJB0nVmAJI5GrcXxO7nR3suuWYLBgZYEGGgQdvQ90Y38Kbd92S6oyqJIuL/MSSFfmeyCdOfKjsBjGu37Vo3bjq1y0GDXCYBcTBDQDlzCRqJrQj0kwznVtofYn2mdBOa4OQEzJOwE86vwXHcQxGZ8vWQpjzitD/s1h50FwDr764fqTWI4vwy4ovOr3Eto1zKWAKkW7hX/eZt9NmAnvq3Lwygrsnxc0Zv8ASPMR7QXhee2GQrbhSxWc1zdojZRoPGaFv8duIwufw4EliOwCIOjCNeWu+3fSL8Fes4RbwJYGGJKaA3Cd7hBUmeQ17qf+w3Bl4hZuPddlCMigKLZlsoYntqdpXaKEE3pME5xW2gnCe1rNB92onuYfUijsd7Rm3bNx7YIEACdWYxCjXfUb0J7WezAw9pHt3WLNcCBWQa9l3/8AbUtMIeVYdr2Ia6yXlfLZlmERDPIDNExoGiYoTjOMqtDQlxyjdM3x4xYaGdEBjX+Lt12MVTg/aWx7xgq5kgQQI7ROvaCgFY7p8awV/HWi4VgdJMSMp2idde7z6UXYxYYSLLx12A8TqAO+i1rwJGSvyfQl4rbYwMNcI/MMsQOerCK63iMLdUsoKKCRmIWDG5BYkEb61hX4ziM/4dVI96ADGre73OWBqYntT5UImLwxYjM8ASAfgAA/wgE0sMn2kNyOC6b/AHR9C/GYRROa08dQqk/5vh+VNbNrDkA5VUkAxCkjuMAifA1hBw54EI/UAm3469ugW9sHQvaVVUt/DDEgi3lJBO8z3RG1PLOP+Iq9OS/VR9JQ2TmFtrZKmDygkTB00NQuWXI7LWAeYAz+G7JFfPsKuGCQb7sygtBY6g6swAMbnvJnnTxeFXbOqW769YB1HPan+5eLJ/a9XRpuHpcaSXtMokdkFCGB2IJPfRrW3A7KFv8ACV+7CvkmO9sVSyLY97LHtGWbKhM9nOYLdDtrOsRVGC9skVctpMSFHIP15mCde81oTcvFGnBR/wAkz7EFaJKMvdEx4lZHzqaXAdQQfCvkX+2x6Yr/APYf1qvDe2MEqq4kcyfeGSTuTB3PWq76oi0vc+yZ68rDTe/NifW7XUvqIf0mYfDHRjzLsPRU/U0wwWICBXOuQZvQGkXs1ausgm25Qmc4Kx2tBuddqYvhF91cVLgM6QzoCQ2hghiAAJ33ri9JuaVrx26PRXMsHp+TUWPaKy2UBXzFQxlRGok9oEgDfet37OcPwt7D2bzsy+9JVSSqBmzMAqgiSYHyr5LwXB5kayqhrmVYJZcoh5aTMGZAFH2VbBI9i6Vg3BiApX4WIKzbcExJCg+Iq6gn0czckrevz/B9OTgCHEXbYdgqG2F2JlwCZPmKAxVuxaxqYO7fC3Lig2wQTMmACQYEkMBMSRFIDxvGAj8KnvbjDM4fcBYCsCd+npWN9peP3b18teVVvWsyEqOhiJI2BnzJoyjGqonGc07b0fR/abhgs5QLivMfCBpvM6n9isV7U8XfC2rPugksWBzCdFA6EdaG9nnuFCtoKtpCuYmctsQTJA1JM668qNXgTXS6X7hNosy2soBlXylGttlI7UrHeD5wfC3NPwdS516bV7M7/tTdZReZLRKMUAAYA5wCZ7R10FU3fbFmBBsprzDEHy0NS4lwHEW3Ng2hIcFREZ1KkZsh1Gg59NzFCWvZjEKC72XyiQIjVgYiRPf6VRxXsQzl4ZK17TagtbMDcZlM/wDIK1uO4qthBdKtl7OimD2h4isBiERBYEan/e9xzxlE7EAH1rSceb37JasAujkhYb+ZQDBJEbTHnU5wtqivHy1GVsIw3tFbv3CqLdVnABLQQQug2Y/mNHW8Pb95eFwAquWBBO400Gp1PzrLcNt2yEa0xtXSXM3Cvuyogwh3zAgbgzr0rsdxS4yXyWCk+6PYbNMMAe0NI0J8gNdaEuN39o0OWNPPY74BaEtcvKhsIlxmcLABVCV0EN8WXbrQOHu27xgWkBytJUGTAkkgmNpNeYO8GsqsEhyrFZjVoTQ9ASfSaq4jgGw7B0PYc5e9Wgdk68wJn9Kqoze2Tc4RrE0uDsL7tkxKC2ly1Nkl2m4UZTNtSxGwMwI1O1Zm/wAYuYZslp7qAwx93duW9dtQrCTCjWjQ+Je8losIAhZYZWQrnldswheu4HOaX8f4NdVxnmXOVOyTmMnsjLMtyA50IRmpW+g8soOCrv8Aohivaq+4Aa5dYA5h7y7cuwYIkB2IBgkTvqaot8YvLndWZSwUk6gPDBRsw2z/ALmr8HwgvDG6BMwrZgSdREwYgjn0p3wz2IvXsM95CCEAAtn4mCspYry2Xzp/1MkotKzMtjh+SPBh90pnw3j/ALuBbVlbKROYbDtbZNRpS+3ZRw5RQ3uwC0cgSQdefI9+tdaw+Q5yoIyt2QZ+O2wUnzKnvjwl5YuNUJBSUrHmAw7X8UGUksQ2aQijOBLQvwEbCTvrpQOKwCC6yM/aB93BXmY003/l9fGjMbibRv21CIquFVs2gDPcaXbMOS5em1S4u+FN83bd0XhduMXV0ZMoKjVWICntZtoERU0nXQ7xbpv8mhxXEMVacLe92rMCw7DHRfiJh9ABJ8qT3uGKQ98Pae0toW2uBGhXJ35Q8QZJ589qUcXvI1sLbQKVkjKo1nKwBYHVuyd+4UoxOH+GXUnl5+W2lFzcu2ZQUOkPOFcLuNdzWyLhUo5QFj2QwaDpsdBW3xH/APorslz+HZVirjS4ZmCDAKakV874ct+2M1pzblZOUmWyj+nfaYPWrcZw66ltSUVVhv4muZi+pU9ogfF0H1qicorX4JOMW/8AZn7uggaCfsKlg3gz+/8AWrkwVy4cqKWIEnUQB1LEwBpULmFZGysIJiDuCDsVI0Yd4oxXuLk07XYY+LOsHTrzph7GXD7y6f6R9aBu8JZUcscroRNsjWDG+uh1kCNRrRHsq8G54L96XFRWjo5eefK1kfRbfECwBGIEHXW8oPpmryvkf/pF3/hMe8CQfA11SxXub1Jex9M4bwq0lo/xXWUJCgKRFte9Sd/rWLFxGYm3JWBvlGscuydK0/EbnYcyf4eDuzGnavtlHn2KyHD9AY2qsySbs2nsvaCISSAzHYkAwPIfuKf8Q45FtrQUtIjkRrptM9+3KvmGG4pcJYAwFMawfqO6mvEcQ6C2TcbKR2paBoeUd1BZYtoZuDas1t3iNxSt2wVNxJEGCCrCDIkabHyrL3OC3Lty47Mqu5LMCZEsSxggnrSa3imJeGbL2o15TprudK0OGTLa3OYe7YH/ABFSR8/nRp1Ytp6HXCMC+HVsgVmbLmOcCT2pjMy6ZT4b0ficcbmbPCM2gkgaqAAwPSRNYLHY0e/drhIU5REnQZQDGtC4t7RK+5uOdQCCzbHxNLlcsUh8Eo5Nn1THcWvE5rzW2BjVI0CyR8PLtN60vvXPeJcVbtrI2pVm12G3SSoPjNYriqZbLkAa5QDsfiy/Y15wdItZoJPaPU6aeNVcXv4JZLQwPCMM9wi4pLSP5m5eDUxt4RLV57dtUGXI0lSdXUn839TCshjcXeBLKHTy/UU59kb9y4br3CWJ93qdDs32ipJJlM2ujSX+Ci4AWI1k9nOn0fXfpQN72UF0LbLAhWlZdp8zuee9Oit0qoQAxMy+TeI2Bmh73CsSWlAEP5lva/8AMjD5VVQSJObZiuMcMuYfFpbNtssDIcxyuqiZzeI156VsuFcHYqWLJ2zJSC0ERBBkGdBsBVWKwN581tyXuAaF3VoA7WjLbQDwg779GXs6wuYcTPxHYwev3oRjuhpTaV/0i72es+5tgRo2rK2og8jM6AUU9vD5StgAKRBgloMyIJnQGIGwgVjr3Fbq3ntDLAdkBM7AkCdelJrntLfFwjsbnZY2McjNC5JBeLfZuP8A1hbjZFQq4KF9BlDrMkdxIiD1NMsF7V4e22W5dVHBy+6/nzXIy9jfmPDevhj426bhbO+bMTOYzM8jNdg2L3gzEks2YnmT8RPyrRlsSTVH1f2oAZG0CBgSQSRkI/wgnptzFYnAMcRiGaSJGoBCaDKigMyEbf0javMEl6/oHdm7RMudhA5nq1Llw5NvEqR2lUseZ7FxM093PyouO9mzVKjQ8U9nvd2zeLlgPdsBK6a6CVAB+LeKZ8Aw6X8NlWyP4bMEfPlZGbKzFeyQZhZzTttWEwfE7qWGsqewxzFcs66c9x8Ir6D7ByMLJB1djseij7UEk5a6Dm1H5BX9lYj+KwiDlKq0x1ZQhM1lrvFS1pi4X4yWVVjJnubdVeVbTUZYHKvod5r2YxbJEmO0g089ayuJ9l7zLdGUL7y972ZU6CYX4urH1ppQS6FU35E2E9oPc7Lm0iAd+/Y619Cs4Wy6lTdF+2xAZMyMDz1yQZBE6GvjziCR0J+Var2d9oHRXy20WSJCdgaCNta3qy6Nim7NO1iy929ZColtgiqMst2AIkggFQdACC39VJHZrN57JAJUHI39LdoRpoDAmB1pZY4ibl4kDLzic0knw+VHXOKHW5ChgjAGNRvGvrS5/wAj46+BFx7ir32DsUkqoAQkxlmMx6jMfWnNy3Yt52te9UEaKwWB4uG8eVZVrhdwWJJYiSdSetae+mYZdaDbk7YI0tICwvEb1tQgCmJ1KzzJ3rqHuY3KSuUaEjWeR8a6pV8FnJe5r7+CQZzlGY2s0xrIMNz5iluHQAbVq7mFBRmJPwum3fShMJqQoY+Gv0ppI0X8CDG2QokczTK7rbtk7BWnwEH7UVeww00PnRv4dQiiBqDy6x/eng6i0JNXJMw2C+FvKn64j+EdYPuhE8yuaB46Ci7eEWDoPSr8bwm20EqJRRBjz+9Nl9tCKOzIcfbtow2YGemy/rVfBbJe4IjQgnYfvatLieD2tFyrAnl1ifpV3DsGls9kRryFBOmZxsr41gnaygECSCfVyPrRXBMKUUAxt99abPbLWbhCghPdyTGkswET48qJ4DazGMmfQwvXUd2lGfJ2NDjVoW3cDnnYGrcDhDbLLIO21PL/AA45pOGvqOuYhQZ5j3f3oF4DHlz1PKoKWy8oaL8xUCGK+QaY8ah+Pc7XiOn8MRXXV7IJIMiBHjQ1ywDzI86pmT9NUDYHH3sl27dIS6hZYRc4uQAZBPwydIPTlRPsncnDjMhU520P9vL0qxVCoygCDqee2sg1ZhcZkQCOZ+x+9GL2LJa0ZTiZy4u5/jn1ANZzGf79/E19DvIHuEkDVqCv4VSxMD0p70I1s+bYDW4g6sv1FGtg8uKCKVJYtoNcubMD6CTFbCxwq0HDBEBnfKKvTBrnJUAHXWKC6FaAuFYa5YkqVJKx856HuobC8Gb/APJJcTct3Bz0zuCfGny2uRMb1FLZCtHMRt1P9qN7DjpCPgvBPdo+YhpOhywdtpnbnEedbDgluLUDYE/almFsN/aKY4YuqAKRrJ8PERSrTC1aoliLjAntkb/yrpSa7xa6BILbgaqNjOux6U+NzMoDQTB12+1AW8MCrDLtrqek/v1pcmO4pHyq/g7gYko3xHkeZorhakFhB9DW0dBzX6VHD2UElVA8utboSr6MvhFyuxP5TRWCOugzQg021md/A/OnwtKSZVT4gGpJhxyUAabLQbV9jqMq6Mfa4PdN1WKgDMCdf6pNafjV9rdslEJfYQJieZHdUyoDwdgfl60eLgcMO1HKWnw0o5ICgz51cw9wmWUydT56+te1osVxQK7KFkAkTO8V5Q0bBmlXFHXQwSTuNjRGFYFTmzb7BtPOlwEDlTDBLmB2HlSuLlospRjsFxwUMMoY6ayR17qIXWDA0C8+sk/b1oi3aGx1ivThsuukeH606tKicmm7FFlm17I9aOzsROXeOfTy7qJazyVQTvy+9VqQNzseVYADctOT8In/ABf2onC4NidQJ7j9stHC1MH08P3NRF0cxBkyBWoNo9S0dREjmJjUd0VbZbIZAy8pBPPfWo27upAiP1qq5eMAAaCszKxkl9SNSGPQtHzAmhvwBdyeyojYEn5kUMLoG6r46/ajLGInaZjYAn51OmuiuSfYaOGswCgxHU84A5DuoLiGDe0RJtmeh+0VZhrma2ZLT2jAEzGuoDDTv5QaDwiguZA2P1FGMW2Cckl0UPiCdNPnXFNRDL865khyK64QI671SiTZYlm4DPZPkf1qkYO5vK+h/wDKm+HOaOc1PEIF2o+AWZoK/Vf/AKn/AMqswyHMJI/+v/8AVMzYCxMS23lU7XDJJIaDvEemtagWU4tSBAYDTpz0PWh8DbJJBZdueg3FSZid5qVto86ASzDwrtroOkd23pUrGK0OZjMnkNuXKhlOp0Ou1SS0QdQQJG/jWo1hXvQf5j6D9KHu3d4Pdt/arWiDHftQYknx1rNGyF9zDSZJP0+lGYPAKVJ7W/5j0HfVgtCmCKEB6foOVGgWIkwcMYn1P61P8MV8Y/fOjPfAMdD+/KqnaZPWlxQykxbfw0mSJ66CoABQVA7R205UyvOAuYmAKV8BJu3blxhoIA+w8t6GKHt/sU3LOFtkrcdc4+KRrJ1+9e0k4/jSMRdHRjzrqWkbJmvw+FZgNtdaOw1ll009f1qXDyNgCdug08aZIR1A85rKTQzgmL+0pnKPUfahnDHn6k1oZkbgj0oW5hV6emtHJsGCQpVm1FUBTO1NMIqS8mIYgaxpUrFpRcZsxIO2hPzrWLiRwlhgP3+le3OH5pM/OaMN9AOdeHELGg+lBykx1GKFlrCjMVMzEj1irblojYRtuZ8eQqZuAXM2mojUxz8Kv/ElTp7v0P8ArW2akB+4eNtPCoBTMbedMHx1w7FB5frUrGMY/EFb0/SjsFICs3ChYAkbr3xzFRtNlMidetX4iCZy92g37z1NVKqmd6KYGiq+QWB+lTFrNtHnV9oIu65j3mPlRH42P5B66fSs2zJLyU4a6csAd28GrVYhYymZJ5HwqFm6UmIEmYifSoXcSzbn7VlJiuCPGtsSCVOm2n7FMcPcX3czqRGm+lLUxEdD4yag1zwHhpRtmpUF/hQdwV86qTDDYkeJ39KgMUevyH61O3jT0HoB9qXY1osvYWFkZTBmQZkHlXmSQI1kT2R9dK8u4jOIMDwH3mutOQIIbxDR8orLRm02QXDPzX6VZewYAJiDpBjarmxUDTN4kzULhnUR47/Ksa66KEwYeCCACNpAM+FdibBXWJXyrrrd6+kV5auiRm+HnG/1o2LRW1nY5R4aajxoj3ds8lqnE3RmOQtl5ToY9aW8Sx5Rd+0dBoPWe6inQGm2EcRwlt+xEjuYjXyNB8dRMHhGe2IYQFkz2nMTrvAk+VVcEZ2JYsYG3j+/rQ3t47fhCCZ7afejkCSa0fP7t0kySSTqSeZO9dXhH0H0r2kMfV8KkEAsVBIk7x3wBTHFpbUDJeNwzsFKwOsn6UjXEmrPfE/2paL5B/vvGvZY0Gl1qs/EmjQLLUslZjmZ3q+2o5j1oT8WeleG8x3PpRF0MhkO4jwqJVepoO22wo25b0kULGoqZD1nzqJB5rHlXoWa7OV/0ogJKBUy/fQ9y9O9dnEc5rGLzcrwAnlULZHn3iaIz+FK2FJEVsgCTvVcid4ry7cNDlqyMxtxOyiBRburd6hVYR6iljA0ybjX8D3Is2RoAXC9vTnmnfvpSWNFCsmFrmqsTVmWmARr0GvbaTVkKKxmStHu86YIdOVBWrZOp2qxn6UrCkFFh0qLWlOp08KF/EGp28SOdYxG5h1PM0LcsHkZoq7eQ/uKFaOTEef60yFYNe7IJOgG5rN37rXbmnPQDuprxbFE9gOO+fpVPC8PBLmOgj51mNHSsbYe2EUKOX7NKfbJc2EudRlI8mH2mj2ums/7V4k+7UDm6/etYlGOxB1/yp/0iuo3EYNmZmIEkkwGGk8hXUpjc26It8q6urFSa1Zyrq6iBlgFSYV1dWZkV2fvTK0a6upWNEgfioq1XV1YPkGv2xl2HxHlQV011dRQrLKkprq6iA9WuFeV1AJC4Kgm9dXVjF61XfNdXUTE8PsfGuT4h4murqLA+wt9qGBrq6lCyLfrXteV1EU8baqq6uogMox1PjTzDfCvgK8rqA0zrm1Zr2m2T/GPvXV1Bi+GKi1dXV1YU//Z">
            <a:hlinkClick r:id="rId5"/>
          </p:cNvPr>
          <p:cNvSpPr>
            <a:spLocks noChangeAspect="1" noChangeArrowheads="1"/>
          </p:cNvSpPr>
          <p:nvPr/>
        </p:nvSpPr>
        <p:spPr bwMode="auto">
          <a:xfrm>
            <a:off x="206375" y="-16383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6" name="AutoShape 12" descr="data:image/jpeg;base64,/9j/4AAQSkZJRgABAQAAAQABAAD/2wCEAAkGBxQTEhUUExQVFRUXGRUXGBcXGBwXHBoYFRcYGBgcGBcdHCggHBolHBcUITEhJSkrLi4vFx8zODMsNygtLiwBCgoKDg0OGxAQGywkHyQsLCwsLCwvLCwsLCwsLCwsLCwsLCwsLCwsLCwsLCwsLCwsLCwsLCwsLCwsLCwsLCwsLP/AABEIAMIBAwMBIgACEQEDEQH/xAAbAAACAwEBAQAAAAAAAAAAAAAEBQIDBgABB//EAEQQAAIBAgQDBQYEBAMHBAMBAAECEQADBBIhMQVBUSJhcYGRBhMyobHBFFLR8CNCYuFygvEWM1OissLSFUODkiST4gf/xAAZAQADAQEBAAAAAAAAAAAAAAABAgMABAX/xAApEQACAgICAQMDBAMAAAAAAAAAAQIREiEDMUETUWEEIrEygZHBQuHw/9oADAMBAAIRAxEAPwDKLa7qsVaafgaqfCxyqKkdriCrFW27UaqY8Kt9xXC3HOnTFaLLd4j4h5rofT9IpphOJtyOcdDv+v1pWG6iankB/cGmUhHA1GFxyP3HofsdjRZWseGYf1eO/rz86NwnFGWAD/lbbyP9x4UykK4tGiKVW9gHcVVh+JI2jdg9+3ry84o6KIBSuDe0ZsNk6odUPly8RTLBcbUkJeX3bnTXVWP9LbeRg1MrVN/DBhBAIPI1OUEx4zaGr2BuKoZKUWlu2f8AdNmX/huZH+Vt1+Yplg+K27pymUf8raH/ACnZh4VCUHE6IzUiRSqblvTaj3tVWRpSWOJXXrVRFMbqVQ1sVRMRoDKiolaJa2Kj7unTEaBilRKUS1uqWFOmIyllqMVNjUc1MIyaioCUYMP3/Y1JWqZ1ois0fCsYNGHwnRv31FaLDWq+fcPv5Gg7H69fsa3vAsSMuV9I2J5jp4ii3oRaYUbVee4oh8SnLWqmxFKrGbR4LFX2rIoF+J21/mnw1oa5x/8AKvqfsKamK5Ifi2K6syeN3e70H3NeUcGDMzSYEEbUPe4d3UwtuRuKuVga86z0hDd4X3UOOHn/AFre8P4k1tYUIR3rr6iD617fIvam3bU9VEE+OtUUtCNb6Pnl3BkUO+HPSt1ieF93pQOK4QY2o5GxMgCwqwXAdGFGYvCEBtNgfkKSW8cf5l9P0p0x4cMpq4oZKhHwnTodR/aicPjGTaV+a/vy86X2bynYweh0NGWrvWmUmRlx06Y6wvFQfiHmP0/SaYowYSCCO6syLanYwf3uOdW27joZHqP0/Y7qdTJOD8GgK0NicGriGE/vl0NU4bis/F6j7/sUejhtjNEUCsYq9Z01up0PxjwbZvP1prhcZbvDsHUbg6EeKmhnSgcVgwdRIYbMNCPA1GXGn0WjyNDW7YoV7BozCIxUZiT3/wClWGxUqaK2KzZprwzihsrlFu23OSuvrXLhu6irOAJp02hJJPsU8Sc3XzZAs8lED/Wg2wZ6VrhwkRQ9/h4FMmIZY4E91cMD3/KnN+wF3IHjQL4lBznwqqRNugdcAO+rU4evT51Bsd0FVtfY7mP30p0iTkGDDWhuB9aLHElA0E/KkvvB3moveI2Ao6BTHLcTc7afvvqVqxduagM3fy9TpVvA3RjlIBDjQkag8xPf9qZ8CuFC1ht0+HvQ/D6beQrN0rQErdMVjh7D4v1/tXvuAKdY1INLnWlUmx3BIFyV1XRXU1goxljEXV2ckdG7X11+dHWuKH+e35qY+R/Wh1SrAlcr40dimMrGNtn+fKej6fPb502wxMSII7tazXuhVlm2VMqSp7iR9KTChsjWLcner2RSKzlniV1dyrj+oa+oii7fGU/mRl71OYfY0KCQ4tgALN09Ec/8pr5tdwxUwwIPQiPka+k8Tx9trF0LcBlGEbHURsdaychpAIOZreaDpuZ7LCSJPdBNV4o2mdPDNxEzOSO1Db76nXv3p1gsJKKY5UI9gBZIhs7DeCAAD8Md9bLglmz7lPeBycq6qQNI6Eb0Z6N9Q04qkIPwI6VBsNHWn+KtLmOScvKd/ONKAvr3Gks5KFbWR3g9f71K2jLs0/I+oq1welV9rlVExGl5DrHECNG1+v79fGjPeKw0NIyrnmKssWSDJM91MT0jd4PBygPKBXlwKvMVm1xxURmaOk6VW3EG/lH3/tUvTZTM09txXYnjVqzlztuYMakaTJA1jSssfevzMfL7ChuIYEqoJ5mnwDxvKSTNViPa5I/hoW7yYHoJJ+VKMTxy9c2he5RHz1NLeA2Va8isAAZnWAYUxI6zFbIYJV0AAHdQclHwGfA1KrMm2HdtWnz/AL1E2YrV3MDIpViMAZrLlbE9FIUFqjIprf4O4XNKEdzqT6TS98KelPYtexTpUqi9kjkapIphGHYG7laORMjuPL7VosZdJVMQvx29HA5r/N9mFY4mnvA+Jaw2x7L/AGb999OiUjUPdDqGGulA3kr3hVlreZN1BOX/AA8h5bUU+HNJVMpaaFuSvaN/CmuphT5hbu3RzB/feKMtYlxuvpReI4OPzEV1rhfS7Hl/euZcp2PiR5bxY56eNGW2B2qCYBv+Kh8QK8bhz8inkSKOaYMGggCuZap9xiNgQR0JB+utSWzf5oD4ED71tM20DcQUC2x6R9RSN7qMeXmMvLqNKe8WDrZYshG3T8wrMuRuYoxeKPR+k4lOLd0GOhOozHzzDbqD3Ct3wy1Nq3H5E/6RXza2+sjSvo3DuJ2rdpJMkIugE/yjnt86HJsn9QsUtjazwnNuaGxvBQNqGu+1jbWrfm2vyED50uxHE8Rc+IwOg0H2pVE4rdleJwcGKH/D+H1PpXsGe2Wj+mPpoKNwrWfzT3N2floKLmkbCwNMKTsCf33VNsEw39BpTpSIjb5Ut4mjzKN86X1rG9JC65YuD4UHiTJoZ7d6Z1+VM8Jhr7zDppyZlX6xQVzFXhyB/fcabNgwRPDY26vxK0eBIo98UHA5dZ8QY138DSteKXBun1r1+I5viXLoe/8ATpVIz2aHGstBWDwy+8UEbgyD4Hl5U2t4i7a+E50/Kx1H+FvsZ8qz2GxgtkP8Q1EAzy5Trzpph+MW35x40Wkw87akPsHxBbuimGG6Now8uY7xIqrETO1APYVgD5gg6jvBFMMGjFO0S3eYmoyhQsZ2CO/dVczpB+tMjggeVSs4EgypIPUEj6VkZsSXoG+niKEcjurSYnhhOp1PUkk0vu4RRuAKrEnJiRlHdVeXKcwHiO6md2/ZXdl8taEu8dsr8KFvICqEm78Gu9nbudNTqIEnmOXnTUoOor5qfat9lUKOXP8AtV3C+NPda5buMS2jIZIBQ9wMSD9qWclHZoQb0fQyV6j1rq+ePua6p+tEp6DIWnuSASCO8fpTrC3biiFZlHRSQPSsLwniqt7wZsi27jW80kjKAGD6xEztWgs4kz2bxI65T+lQw9mdWVroejBhuUmhsRgRtliqVxTKJN8DxDf+NDtx7qxPfl/0plADkD3sCVPd1ojDoFIJoLHcfUXrFsnS4bkiB/KoOuv7mjxfsHp6TTULZHj91DYYIys/ZhQdTqJ7vnWGuWH/ACNp3GB9q39t7U6XCO6NP+mi0u2v+L+/OjbXRbj5nGOPg+dWdj6VtG4tlVQlu2ugEsMx26nT5UdirOGYHM9kn+sqNToNT36V2BsYe8gJYaErAYAhlMEa7ilbk/A3LyxmkLxxUn429Bp6A/arRjF6j6fWiL3s8hJKuO7Y/eh73suxWA6+c/aaycvYhUfc9N5Tzqp0nlVJ9lbq6h7Z7gWH/bULXDruwJD75SYMdYI1HfNG/gG/c4qy/CzL4HT02oXEcSuj8reUH1Gnyq5sPix/7ebxKj71BsHfOpsP4iD9DTKCYrk0e4Hir8xHzFX3UY66a1UmHKA50dR1ZSB6xFO2NsIGBzSNAon1O1SlCnoeMrWzPPZcV2MAWO2GBzToRHZPWmoGYy3ZHfpVPGMNauIvu7qhhOgBaZiO0oMbH1p4p+SnFyKM1IQJdJy5R+Y+sD7Vb2vy1LheEYXO1A7JEsYG/XX0p5c4cQB2x/lWdO6Tr8qZyiuzfUNyla9gHBYi8p09DWpwXHEtpFwKD3tG/dWSxmDeYVncHbTKT/lBNKsThXQwykHmGEH0NbJM58Wj6I3tCp+EE+A+5iqT7RkGCoRfzntgeIER47V88tY1kOhimWG48p0eB3j9KOvAu/JsMfjrrCRdJUj+UADyI1+dJsQ8qQQGP52LFh55o+Ve8ERWz5GETMTp4xROIRBuVqWTTqymKaM/jsMUicupGzK30JjzoK4tOsXeTSIOo2E/SqHcmcqExqYG3j0p0xWhNd2H75mjuAsrXO1AIBie+oX8QYEAUHdvXNx5gCjJ2qAlTs2Jsp+ZfWurIpZuESC0Gd/GuqFFrM3j8cUvYpUtgJcK6QSo7GU/ei+B425dIthC7RoFgEwCSe0QOVAXs7XbmUgAlZnQnQ84PWmfs5cexeS6LWfKrSEYliGESSRy+9V48W0pf9oXlU0m4+L/ACODw7Ec7N4eSn6NSzEY63bYrdNxSDEEa6AHUTpuK0w9riGn8HiZ7gD9Wpbg8Rfa7furbZFuMGg5VcQIAkyvLlNW5YcUY3B2c/FycspVJUZrF8QsnEWGUkhfeSY1GgiKdJxa0dnfmefLU1diUnF2M2GzNkvk5mV3aPdwc7GRlMxqIzGI1on2hxdw2SrWGCyvbZbOYCdQGRsx00+HxNRVOkXdq2UPc/rjxBH1FDXcSs/7xJEa6aTMax3GtQ/tphifjuL/APE5/wC2leO4hh8RiM5FxkW2oBFs/HmcnMrrJEEbRvvXXy8HHGOSlZy8XPyTkouNGXxGM94FUsuZryx2gIS3LanaCyKRPd1p1Ye6ohWRv/lVj/1+fnVmJuYM4mwfwtwAC7nyse32QFyyoKwSSdDoRqaD9q7eGFoNhluW3zbE3SIj81wAE+AFclI6rath4v39vdqfOf8Auqt8Ri86qlphOpKhthyEHUyRWITFPoDG+4ykxPSOlP8Ah1m06qDo/blmdbSxmYruh/ly+dFxSFjyOTpGhxfEb0WbSm4bvvGa4gBzi3aAJB0nVmAJI5GrcXxO7nR3suuWYLBgZYEGGgQdvQ90Y38Kbd92S6oyqJIuL/MSSFfmeyCdOfKjsBjGu37Vo3bjq1y0GDXCYBcTBDQDlzCRqJrQj0kwznVtofYn2mdBOa4OQEzJOwE86vwXHcQxGZ8vWQpjzitD/s1h50FwDr764fqTWI4vwy4ovOr3Eto1zKWAKkW7hX/eZt9NmAnvq3Lwygrsnxc0Zv8ASPMR7QXhee2GQrbhSxWc1zdojZRoPGaFv8duIwufw4EliOwCIOjCNeWu+3fSL8Fes4RbwJYGGJKaA3Cd7hBUmeQ17qf+w3Bl4hZuPddlCMigKLZlsoYntqdpXaKEE3pME5xW2gnCe1rNB92onuYfUijsd7Rm3bNx7YIEACdWYxCjXfUb0J7WezAw9pHt3WLNcCBWQa9l3/8AbUtMIeVYdr2Ia6yXlfLZlmERDPIDNExoGiYoTjOMqtDQlxyjdM3x4xYaGdEBjX+Lt12MVTg/aWx7xgq5kgQQI7ROvaCgFY7p8awV/HWi4VgdJMSMp2idde7z6UXYxYYSLLx12A8TqAO+i1rwJGSvyfQl4rbYwMNcI/MMsQOerCK63iMLdUsoKKCRmIWDG5BYkEb61hX4ziM/4dVI96ADGre73OWBqYntT5UImLwxYjM8ASAfgAA/wgE0sMn2kNyOC6b/AHR9C/GYRROa08dQqk/5vh+VNbNrDkA5VUkAxCkjuMAifA1hBw54EI/UAm3469ugW9sHQvaVVUt/DDEgi3lJBO8z3RG1PLOP+Iq9OS/VR9JQ2TmFtrZKmDygkTB00NQuWXI7LWAeYAz+G7JFfPsKuGCQb7sygtBY6g6swAMbnvJnnTxeFXbOqW769YB1HPan+5eLJ/a9XRpuHpcaSXtMokdkFCGB2IJPfRrW3A7KFv8ACV+7CvkmO9sVSyLY97LHtGWbKhM9nOYLdDtrOsRVGC9skVctpMSFHIP15mCde81oTcvFGnBR/wAkz7EFaJKMvdEx4lZHzqaXAdQQfCvkX+2x6Yr/APYf1qvDe2MEqq4kcyfeGSTuTB3PWq76oi0vc+yZ68rDTe/NifW7XUvqIf0mYfDHRjzLsPRU/U0wwWICBXOuQZvQGkXs1ausgm25Qmc4Kx2tBuddqYvhF91cVLgM6QzoCQ2hghiAAJ33ri9JuaVrx26PRXMsHp+TUWPaKy2UBXzFQxlRGok9oEgDfet37OcPwt7D2bzsy+9JVSSqBmzMAqgiSYHyr5LwXB5kayqhrmVYJZcoh5aTMGZAFH2VbBI9i6Vg3BiApX4WIKzbcExJCg+Iq6gn0czckrevz/B9OTgCHEXbYdgqG2F2JlwCZPmKAxVuxaxqYO7fC3Lig2wQTMmACQYEkMBMSRFIDxvGAj8KnvbjDM4fcBYCsCd+npWN9peP3b18teVVvWsyEqOhiJI2BnzJoyjGqonGc07b0fR/abhgs5QLivMfCBpvM6n9isV7U8XfC2rPugksWBzCdFA6EdaG9nnuFCtoKtpCuYmctsQTJA1JM668qNXgTXS6X7hNosy2soBlXylGttlI7UrHeD5wfC3NPwdS516bV7M7/tTdZReZLRKMUAAYA5wCZ7R10FU3fbFmBBsprzDEHy0NS4lwHEW3Ng2hIcFREZ1KkZsh1Gg59NzFCWvZjEKC72XyiQIjVgYiRPf6VRxXsQzl4ZK17TagtbMDcZlM/wDIK1uO4qthBdKtl7OimD2h4isBiERBYEan/e9xzxlE7EAH1rSceb37JasAujkhYb+ZQDBJEbTHnU5wtqivHy1GVsIw3tFbv3CqLdVnABLQQQug2Y/mNHW8Pb95eFwAquWBBO400Gp1PzrLcNt2yEa0xtXSXM3Cvuyogwh3zAgbgzr0rsdxS4yXyWCk+6PYbNMMAe0NI0J8gNdaEuN39o0OWNPPY74BaEtcvKhsIlxmcLABVCV0EN8WXbrQOHu27xgWkBytJUGTAkkgmNpNeYO8GsqsEhyrFZjVoTQ9ASfSaq4jgGw7B0PYc5e9Wgdk68wJn9Kqoze2Tc4RrE0uDsL7tkxKC2ly1Nkl2m4UZTNtSxGwMwI1O1Zm/wAYuYZslp7qAwx93duW9dtQrCTCjWjQ+Je8losIAhZYZWQrnldswheu4HOaX8f4NdVxnmXOVOyTmMnsjLMtyA50IRmpW+g8soOCrv8Aohivaq+4Aa5dYA5h7y7cuwYIkB2IBgkTvqaot8YvLndWZSwUk6gPDBRsw2z/ALmr8HwgvDG6BMwrZgSdREwYgjn0p3wz2IvXsM95CCEAAtn4mCspYry2Xzp/1MkotKzMtjh+SPBh90pnw3j/ALuBbVlbKROYbDtbZNRpS+3ZRw5RQ3uwC0cgSQdefI9+tdaw+Q5yoIyt2QZ+O2wUnzKnvjwl5YuNUJBSUrHmAw7X8UGUksQ2aQijOBLQvwEbCTvrpQOKwCC6yM/aB93BXmY003/l9fGjMbibRv21CIquFVs2gDPcaXbMOS5em1S4u+FN83bd0XhduMXV0ZMoKjVWICntZtoERU0nXQ7xbpv8mhxXEMVacLe92rMCw7DHRfiJh9ABJ8qT3uGKQ98Pae0toW2uBGhXJ35Q8QZJ589qUcXvI1sLbQKVkjKo1nKwBYHVuyd+4UoxOH+GXUnl5+W2lFzcu2ZQUOkPOFcLuNdzWyLhUo5QFj2QwaDpsdBW3xH/APorslz+HZVirjS4ZmCDAKakV874ct+2M1pzblZOUmWyj+nfaYPWrcZw66ltSUVVhv4muZi+pU9ogfF0H1qicorX4JOMW/8AZn7uggaCfsKlg3gz+/8AWrkwVy4cqKWIEnUQB1LEwBpULmFZGysIJiDuCDsVI0Yd4oxXuLk07XYY+LOsHTrzph7GXD7y6f6R9aBu8JZUcscroRNsjWDG+uh1kCNRrRHsq8G54L96XFRWjo5eefK1kfRbfECwBGIEHXW8oPpmryvkf/pF3/hMe8CQfA11SxXub1Jex9M4bwq0lo/xXWUJCgKRFte9Sd/rWLFxGYm3JWBvlGscuydK0/EbnYcyf4eDuzGnavtlHn2KyHD9AY2qsySbs2nsvaCISSAzHYkAwPIfuKf8Q45FtrQUtIjkRrptM9+3KvmGG4pcJYAwFMawfqO6mvEcQ6C2TcbKR2paBoeUd1BZYtoZuDas1t3iNxSt2wVNxJEGCCrCDIkabHyrL3OC3Lty47Mqu5LMCZEsSxggnrSa3imJeGbL2o15TprudK0OGTLa3OYe7YH/ABFSR8/nRp1Ytp6HXCMC+HVsgVmbLmOcCT2pjMy6ZT4b0ficcbmbPCM2gkgaqAAwPSRNYLHY0e/drhIU5REnQZQDGtC4t7RK+5uOdQCCzbHxNLlcsUh8Eo5Nn1THcWvE5rzW2BjVI0CyR8PLtN60vvXPeJcVbtrI2pVm12G3SSoPjNYriqZbLkAa5QDsfiy/Y15wdItZoJPaPU6aeNVcXv4JZLQwPCMM9wi4pLSP5m5eDUxt4RLV57dtUGXI0lSdXUn839TCshjcXeBLKHTy/UU59kb9y4br3CWJ93qdDs32ipJJlM2ujSX+Ci4AWI1k9nOn0fXfpQN72UF0LbLAhWlZdp8zuee9Oit0qoQAxMy+TeI2Bmh73CsSWlAEP5lva/8AMjD5VVQSJObZiuMcMuYfFpbNtssDIcxyuqiZzeI156VsuFcHYqWLJ2zJSC0ERBBkGdBsBVWKwN581tyXuAaF3VoA7WjLbQDwg779GXs6wuYcTPxHYwev3oRjuhpTaV/0i72es+5tgRo2rK2og8jM6AUU9vD5StgAKRBgloMyIJnQGIGwgVjr3Fbq3ntDLAdkBM7AkCdelJrntLfFwjsbnZY2McjNC5JBeLfZuP8A1hbjZFQq4KF9BlDrMkdxIiD1NMsF7V4e22W5dVHBy+6/nzXIy9jfmPDevhj426bhbO+bMTOYzM8jNdg2L3gzEks2YnmT8RPyrRlsSTVH1f2oAZG0CBgSQSRkI/wgnptzFYnAMcRiGaSJGoBCaDKigMyEbf0javMEl6/oHdm7RMudhA5nq1Llw5NvEqR2lUseZ7FxM093PyouO9mzVKjQ8U9nvd2zeLlgPdsBK6a6CVAB+LeKZ8Aw6X8NlWyP4bMEfPlZGbKzFeyQZhZzTttWEwfE7qWGsqewxzFcs66c9x8Ir6D7ByMLJB1djseij7UEk5a6Dm1H5BX9lYj+KwiDlKq0x1ZQhM1lrvFS1pi4X4yWVVjJnubdVeVbTUZYHKvod5r2YxbJEmO0g089ayuJ9l7zLdGUL7y972ZU6CYX4urH1ppQS6FU35E2E9oPc7Lm0iAd+/Y619Cs4Wy6lTdF+2xAZMyMDz1yQZBE6GvjziCR0J+Var2d9oHRXy20WSJCdgaCNta3qy6Nim7NO1iy929ZColtgiqMst2AIkggFQdACC39VJHZrN57JAJUHI39LdoRpoDAmB1pZY4ibl4kDLzic0knw+VHXOKHW5ChgjAGNRvGvrS5/wAj46+BFx7ir32DsUkqoAQkxlmMx6jMfWnNy3Yt52te9UEaKwWB4uG8eVZVrhdwWJJYiSdSetae+mYZdaDbk7YI0tICwvEb1tQgCmJ1KzzJ3rqHuY3KSuUaEjWeR8a6pV8FnJe5r7+CQZzlGY2s0xrIMNz5iluHQAbVq7mFBRmJPwum3fShMJqQoY+Gv0ppI0X8CDG2QokczTK7rbtk7BWnwEH7UVeww00PnRv4dQiiBqDy6x/eng6i0JNXJMw2C+FvKn64j+EdYPuhE8yuaB46Ci7eEWDoPSr8bwm20EqJRRBjz+9Nl9tCKOzIcfbtow2YGemy/rVfBbJe4IjQgnYfvatLieD2tFyrAnl1ifpV3DsGls9kRryFBOmZxsr41gnaygECSCfVyPrRXBMKUUAxt99abPbLWbhCghPdyTGkswET48qJ4DazGMmfQwvXUd2lGfJ2NDjVoW3cDnnYGrcDhDbLLIO21PL/AA45pOGvqOuYhQZ5j3f3oF4DHlz1PKoKWy8oaL8xUCGK+QaY8ah+Pc7XiOn8MRXXV7IJIMiBHjQ1ywDzI86pmT9NUDYHH3sl27dIS6hZYRc4uQAZBPwydIPTlRPsncnDjMhU520P9vL0qxVCoygCDqee2sg1ZhcZkQCOZ+x+9GL2LJa0ZTiZy4u5/jn1ANZzGf79/E19DvIHuEkDVqCv4VSxMD0p70I1s+bYDW4g6sv1FGtg8uKCKVJYtoNcubMD6CTFbCxwq0HDBEBnfKKvTBrnJUAHXWKC6FaAuFYa5YkqVJKx856HuobC8Gb/APJJcTct3Bz0zuCfGny2uRMb1FLZCtHMRt1P9qN7DjpCPgvBPdo+YhpOhywdtpnbnEedbDgluLUDYE/almFsN/aKY4YuqAKRrJ8PERSrTC1aoliLjAntkb/yrpSa7xa6BILbgaqNjOux6U+NzMoDQTB12+1AW8MCrDLtrqek/v1pcmO4pHyq/g7gYko3xHkeZorhakFhB9DW0dBzX6VHD2UElVA8utboSr6MvhFyuxP5TRWCOugzQg021md/A/OnwtKSZVT4gGpJhxyUAabLQbV9jqMq6Mfa4PdN1WKgDMCdf6pNafjV9rdslEJfYQJieZHdUyoDwdgfl60eLgcMO1HKWnw0o5ICgz51cw9wmWUydT56+te1osVxQK7KFkAkTO8V5Q0bBmlXFHXQwSTuNjRGFYFTmzb7BtPOlwEDlTDBLmB2HlSuLlospRjsFxwUMMoY6ayR17qIXWDA0C8+sk/b1oi3aGx1ivThsuukeH606tKicmm7FFlm17I9aOzsROXeOfTy7qJazyVQTvy+9VqQNzseVYADctOT8In/ABf2onC4NidQJ7j9stHC1MH08P3NRF0cxBkyBWoNo9S0dREjmJjUd0VbZbIZAy8pBPPfWo27upAiP1qq5eMAAaCszKxkl9SNSGPQtHzAmhvwBdyeyojYEn5kUMLoG6r46/ajLGInaZjYAn51OmuiuSfYaOGswCgxHU84A5DuoLiGDe0RJtmeh+0VZhrma2ZLT2jAEzGuoDDTv5QaDwiguZA2P1FGMW2Cckl0UPiCdNPnXFNRDL865khyK64QI671SiTZYlm4DPZPkf1qkYO5vK+h/wDKm+HOaOc1PEIF2o+AWZoK/Vf/AKn/AMqswyHMJI/+v/8AVMzYCxMS23lU7XDJJIaDvEemtagWU4tSBAYDTpz0PWh8DbJJBZdueg3FSZid5qVto86ASzDwrtroOkd23pUrGK0OZjMnkNuXKhlOp0Ou1SS0QdQQJG/jWo1hXvQf5j6D9KHu3d4Pdt/arWiDHftQYknx1rNGyF9zDSZJP0+lGYPAKVJ7W/5j0HfVgtCmCKEB6foOVGgWIkwcMYn1P61P8MV8Y/fOjPfAMdD+/KqnaZPWlxQykxbfw0mSJ66CoABQVA7R205UyvOAuYmAKV8BJu3blxhoIA+w8t6GKHt/sU3LOFtkrcdc4+KRrJ1+9e0k4/jSMRdHRjzrqWkbJmvw+FZgNtdaOw1ll009f1qXDyNgCdug08aZIR1A85rKTQzgmL+0pnKPUfahnDHn6k1oZkbgj0oW5hV6emtHJsGCQpVm1FUBTO1NMIqS8mIYgaxpUrFpRcZsxIO2hPzrWLiRwlhgP3+le3OH5pM/OaMN9AOdeHELGg+lBykx1GKFlrCjMVMzEj1irblojYRtuZ8eQqZuAXM2mojUxz8Kv/ElTp7v0P8ArW2akB+4eNtPCoBTMbedMHx1w7FB5frUrGMY/EFb0/SjsFICs3ChYAkbr3xzFRtNlMidetX4iCZy92g37z1NVKqmd6KYGiq+QWB+lTFrNtHnV9oIu65j3mPlRH42P5B66fSs2zJLyU4a6csAd28GrVYhYymZJ5HwqFm6UmIEmYifSoXcSzbn7VlJiuCPGtsSCVOm2n7FMcPcX3czqRGm+lLUxEdD4yag1zwHhpRtmpUF/hQdwV86qTDDYkeJ39KgMUevyH61O3jT0HoB9qXY1osvYWFkZTBmQZkHlXmSQI1kT2R9dK8u4jOIMDwH3mutOQIIbxDR8orLRm02QXDPzX6VZewYAJiDpBjarmxUDTN4kzULhnUR47/Ksa66KEwYeCCACNpAM+FdibBXWJXyrrrd6+kV5auiRm+HnG/1o2LRW1nY5R4aajxoj3ds8lqnE3RmOQtl5ToY9aW8Sx5Rd+0dBoPWe6inQGm2EcRwlt+xEjuYjXyNB8dRMHhGe2IYQFkz2nMTrvAk+VVcEZ2JYsYG3j+/rQ3t47fhCCZ7afejkCSa0fP7t0kySSTqSeZO9dXhH0H0r2kMfV8KkEAsVBIk7x3wBTHFpbUDJeNwzsFKwOsn6UjXEmrPfE/2paL5B/vvGvZY0Gl1qs/EmjQLLUslZjmZ3q+2o5j1oT8WeleG8x3PpRF0MhkO4jwqJVepoO22wo25b0kULGoqZD1nzqJB5rHlXoWa7OV/0ogJKBUy/fQ9y9O9dnEc5rGLzcrwAnlULZHn3iaIz+FK2FJEVsgCTvVcid4ry7cNDlqyMxtxOyiBRburd6hVYR6iljA0ybjX8D3Is2RoAXC9vTnmnfvpSWNFCsmFrmqsTVmWmARr0GvbaTVkKKxmStHu86YIdOVBWrZOp2qxn6UrCkFFh0qLWlOp08KF/EGp28SOdYxG5h1PM0LcsHkZoq7eQ/uKFaOTEef60yFYNe7IJOgG5rN37rXbmnPQDuprxbFE9gOO+fpVPC8PBLmOgj51mNHSsbYe2EUKOX7NKfbJc2EudRlI8mH2mj2ums/7V4k+7UDm6/etYlGOxB1/yp/0iuo3EYNmZmIEkkwGGk8hXUpjc26It8q6urFSa1Zyrq6iBlgFSYV1dWZkV2fvTK0a6upWNEgfioq1XV1YPkGv2xl2HxHlQV011dRQrLKkprq6iA9WuFeV1AJC4Kgm9dXVjF61XfNdXUTE8PsfGuT4h4murqLA+wt9qGBrq6lCyLfrXteV1EU8baqq6uogMox1PjTzDfCvgK8rqA0zrm1Zr2m2T/GPvXV1Bi+GKi1dXV1YU//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3268472"/>
            <a:ext cx="4111013" cy="2743200"/>
          </a:xfrm>
          <a:prstGeom prst="rect">
            <a:avLst/>
          </a:prstGeom>
        </p:spPr>
      </p:pic>
      <p:pic>
        <p:nvPicPr>
          <p:cNvPr id="8198" name="Picture 6" descr="Atlanta Airport Addr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525" y="1150308"/>
            <a:ext cx="4145471" cy="234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485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ATL’S VIPs</a:t>
            </a:r>
            <a:endParaRPr lang="en-US" dirty="0"/>
          </a:p>
        </p:txBody>
      </p:sp>
      <p:sp>
        <p:nvSpPr>
          <p:cNvPr id="3" name="TextBox 2"/>
          <p:cNvSpPr txBox="1"/>
          <p:nvPr/>
        </p:nvSpPr>
        <p:spPr>
          <a:xfrm>
            <a:off x="770354" y="5562600"/>
            <a:ext cx="7593745" cy="461665"/>
          </a:xfrm>
          <a:prstGeom prst="rect">
            <a:avLst/>
          </a:prstGeom>
          <a:noFill/>
        </p:spPr>
        <p:txBody>
          <a:bodyPr wrap="none" rtlCol="0">
            <a:spAutoFit/>
          </a:bodyPr>
          <a:lstStyle/>
          <a:p>
            <a:pPr defTabSz="914310"/>
            <a:r>
              <a:rPr lang="en-US" sz="2400" dirty="0">
                <a:solidFill>
                  <a:srgbClr val="002C6C"/>
                </a:solidFill>
                <a:ea typeface="ＭＳ Ｐゴシック" charset="0"/>
              </a:rPr>
              <a:t> One of two cities with two Nobel Peace Prize Winners</a:t>
            </a:r>
            <a:endParaRPr lang="en-US" sz="2400" dirty="0">
              <a:solidFill>
                <a:srgbClr val="002C6C"/>
              </a:solidFill>
              <a:ea typeface="ＭＳ Ｐゴシック" charset="0"/>
            </a:endParaRPr>
          </a:p>
        </p:txBody>
      </p:sp>
      <p:sp>
        <p:nvSpPr>
          <p:cNvPr id="4" name="TextBox 3"/>
          <p:cNvSpPr txBox="1"/>
          <p:nvPr/>
        </p:nvSpPr>
        <p:spPr>
          <a:xfrm>
            <a:off x="397111" y="4788719"/>
            <a:ext cx="3903633" cy="369332"/>
          </a:xfrm>
          <a:prstGeom prst="rect">
            <a:avLst/>
          </a:prstGeom>
          <a:noFill/>
        </p:spPr>
        <p:txBody>
          <a:bodyPr wrap="none" rtlCol="0">
            <a:spAutoFit/>
          </a:bodyPr>
          <a:lstStyle/>
          <a:p>
            <a:pPr defTabSz="914310"/>
            <a:r>
              <a:rPr lang="en-US" dirty="0">
                <a:solidFill>
                  <a:srgbClr val="002C6C"/>
                </a:solidFill>
                <a:ea typeface="ＭＳ Ｐゴシック" charset="0"/>
              </a:rPr>
              <a:t>Leader of the Civil Rights Movement</a:t>
            </a:r>
            <a:endParaRPr lang="en-US" dirty="0">
              <a:solidFill>
                <a:srgbClr val="002C6C"/>
              </a:solidFill>
              <a:ea typeface="ＭＳ Ｐゴシック" charset="0"/>
            </a:endParaRPr>
          </a:p>
        </p:txBody>
      </p:sp>
      <p:sp>
        <p:nvSpPr>
          <p:cNvPr id="7" name="TextBox 6"/>
          <p:cNvSpPr txBox="1"/>
          <p:nvPr/>
        </p:nvSpPr>
        <p:spPr>
          <a:xfrm>
            <a:off x="4910306" y="5108030"/>
            <a:ext cx="3698448" cy="369332"/>
          </a:xfrm>
          <a:prstGeom prst="rect">
            <a:avLst/>
          </a:prstGeom>
          <a:noFill/>
        </p:spPr>
        <p:txBody>
          <a:bodyPr wrap="none" rtlCol="0">
            <a:spAutoFit/>
          </a:bodyPr>
          <a:lstStyle/>
          <a:p>
            <a:pPr defTabSz="914310"/>
            <a:r>
              <a:rPr lang="en-US" dirty="0">
                <a:solidFill>
                  <a:srgbClr val="002C6C"/>
                </a:solidFill>
                <a:ea typeface="ＭＳ Ｐゴシック" charset="0"/>
              </a:rPr>
              <a:t>39</a:t>
            </a:r>
            <a:r>
              <a:rPr lang="en-US" baseline="30000" dirty="0">
                <a:solidFill>
                  <a:srgbClr val="002C6C"/>
                </a:solidFill>
                <a:ea typeface="ＭＳ Ｐゴシック" charset="0"/>
              </a:rPr>
              <a:t>th</a:t>
            </a:r>
            <a:r>
              <a:rPr lang="en-US" dirty="0">
                <a:solidFill>
                  <a:srgbClr val="002C6C"/>
                </a:solidFill>
                <a:ea typeface="ＭＳ Ｐゴシック" charset="0"/>
              </a:rPr>
              <a:t> President of the United States</a:t>
            </a:r>
            <a:endParaRPr lang="en-US" dirty="0">
              <a:solidFill>
                <a:srgbClr val="002C6C"/>
              </a:solidFill>
              <a:ea typeface="ＭＳ Ｐゴシック"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781" y="1430673"/>
            <a:ext cx="4243499" cy="3657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79" y="1118837"/>
            <a:ext cx="4240696" cy="3657600"/>
          </a:xfrm>
          <a:prstGeom prst="rect">
            <a:avLst/>
          </a:prstGeom>
        </p:spPr>
      </p:pic>
    </p:spTree>
    <p:extLst>
      <p:ext uri="{BB962C8B-B14F-4D97-AF65-F5344CB8AC3E}">
        <p14:creationId xmlns:p14="http://schemas.microsoft.com/office/powerpoint/2010/main" val="942295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data:image/jpeg;base64,/9j/4AAQSkZJRgABAQAAAQABAAD/2wCEAAkGBxQTEhQUExQWFhUWGBoaGBgYGBwdIRoaGiAbHB8XHB8cHCggGx0nHRoaIjEiJSorLi4uHSAzODMsNygtLisBCgoKDg0OGhAQGiwkHCQsLCwsLCwsLCwsLCwsLCwsLCwsLCwsLCwsLCwsLCwsLCwsLCwsLCwsLCwsLCwsLCwsLP/AABEIAKUBMQMBIgACEQEDEQH/xAAbAAACAgMBAAAAAAAAAAAAAAAEBQMGAAECB//EAEcQAAEDAgQDBgIIAwUHAwUAAAECAxEAIQQSMUEFIlEGE2FxgZEyoRQjQlKxwdHwYuHxFTOSotIHFlNygrLiJERUNJOjpNP/xAAXAQEBAQEAAAAAAAAAAAAAAAAAAQID/8QAJhEBAQEAAgICAQIHAAAAAAAAAAERAiExQRJRYQMTIkJScYGR8P/aAAwDAQACEQMRAD8AcA10KiBrsV3jDsgVjetcFVbaVegKCBXQRW0InQzWkSbCPeiOwmu8lRlQmPl/SickJnwoI8n7mtoisbI1Pv8AvWsbAiZj9/12qLiTKK6SBUSjapJgCgkCRWLA610owAdq6y5hIoiICtTW8p2FQ6j3oOPpY6Gt/Sh41wcKPH3rkYYeNAUhUia6ioW1ZREmK0tQtzfv2oJSa1nrn1NcqNBJnrO8qIGsAJoJFO1wpw1opNcKB8KDcjwroK8BUcGu0IoOpHSuoHSuct4g/v1rajQZ3Yrkt1qfA1rNVHSG07n8a0CmYv7mo0uA1sKtQSLCdiT7/rQuOfCEk3na51rvN50r4w5dIvvt++lQT4DG5oSomZ1k6UU5i0AgT86ryXIM71xno0s/fp6/OtVXM5rdAzBralgXMAeND/S0D7SfcVtS0upKZSoEXAM/LUVUcqdm406ipmVGKXt8NSjQH1NGJHKIJBvM3Hl/SoGGDcgnyrMO4c0k2/KhlOZBlUIOpIuPLw8qmCgEE7qtqLVQSHAVa3JFdPOEE8xjyt5UJhbSZ0olpEwOpvcedBOM2xibmB8rVpa7XIP5xa1RPu3MT4a+XXrWLcKIAA0FQZ9MR8N5k2g/p50V3gCBJi5F5G2l6HcNkk75t6lmG7GObrpIiPagMa5myOmn61rBOiY6+FA4BZEhsKJ+79keZNh6VCVKB1CVeRIBHtNAyxZOYgJVHWRE+9BSYJJO9/6D8a2j6YVgK7pTRHxjb01zfKiW4BM/aBt66UEKHswvIOx6+FdJUDvBobFo7tRCTH5+lCodUdL/AIfzoJsSuVwDFpjyraVQKBfczKlRzHQ7R4W9K4WkHb/N/OpIl5ejdp6NSBvf+laOI3I9qXYEiTFtKLWq2vzqkujGHwRIEeYrHVKjU+lBpWd1GI1j5aV0HDqCfl+lBtWICRfSo/pyfvfI/pUWPJUBeTPgNj4UHBiIrUYvLsxVjU/e+R/SuHMd90j56UApCjrJrADrH7iifKjRxA9R7fzqdvFDKMxAJ6UqIVNgR+/5VI5onWw22mh8qMdx0RlIPX9yKh+nn+H9+tDyep/w9KjFxqYvtRPlTZpXKCRqK04rTyqFLpAGmlRpdJMW/frWXWCkydp8qUcWTC99BTFriKkWGU36fzpfxLElxcqG0W9fPrRQE1gNaUa0DRXUjxrK4rKA51tKplIPWQKIw2FQmCkRmH4VFh2ytUD+lE4twAiNEiqhpwwhSSlQmOtaxq2xYi4FrGB5xS3BY9KBmzJIO2a/tUOLc7xeeT4flQTIGY331qJ5PNy2AsBf5dPwqZlkkBIEkxOntEzW2EAqJBlKRrpfpQdpUUJuk7bRINrGIovDqASpdxsmdhsJ0oN1xZhJ0PidtoNTYxakZUDTW8a+E7efyqDgJgk/djNrabia29isxzR6DbbeouGSXnSEiwSfsgA5eqRp5VGoEm8EdNqBi+5yoEzY/COuxJt6RNdNtAtqMqkRbp4Tr+AvpXePjkEgQka13hv7lzzFDW+EOQsAAgXH76aV3xJEOGwve81DhcSorTmVaReDHpajeOC6D+/Wg3w4kpJ/A3Hv8Xr86BzqJcuTC1RAy2ESDvOhtRfCnRmgFJnoT+YroolLitcrqz5iYI9qCBzCBbaydQZjbQe/rUOCUkZRlsoAE9aPZcssa2JB8ItSt5laSkJ3SCNN/OgBxeGha72zED0isRgyRIymNrz5x0phhWu8SUn4s6z6wmusCgJPMm4kEmd9RA2pGbxlB4bC5c3MknYC8+FTsNhVjIPkbGocXhzMg8h0Pn9nzrTbRgnNl6D73zqrJgppRSSgievjXDxKb3CdutRLxQOUKBBEjb086IaeWg86belRQ+LYKwACCdb9KFTwtzpRD76UqISLHSRPpUrGPULWAGwTt5TVYvGXsKOEuR8JmfSKlRwhy0pvTvB40KEj2OvtW18RSJzWA3kR086l7Xjxk9ETnC1jUeO+lRupsADcCNT+zVkbxyFSEqBgXigBh0SeW9o8Knx/LXX0U9wRv5XNc/Rzsbb3+VHrVrRThysiNzU+P5ps+oVrSCPKljzlzTNR+dKH/iMaTWhyV1yFX9aw1gHMKKjcNz51xNdKN64NBuayuaygs7CQlOVOp1PWgcW3yqvtR2JcDaeY3O1KHcSV2HtVRCp9sggC14MmfC2g96IZdKQCTEwLgn8CPxrCxlTJEk6AfiYuKFexCoBgEAjUqIJ8ZURUDh2ACSu3/L/50FgMcS5GYJTeLkDwmJNROYhQTdpHjzg/IUNw5Izc2gSZtN9B8yKumGznETnUEmwIgqveBNcrxqisKOXMJva8beNA4vBQrTlyi469DXLSMpkTAtMbnb5Gstab4BxeZ+SOYoHrAi/SKkSjmAtMxYzOtx4W+dBIIQtxOVJ+HW8cgO289aO4YrMtFk/ELbny66fhVjIniGJWlwhJgWtJojhsqZdm586B4or61XnR/AFSlxPUD86qBSMqiCEggXBIF+vxTPpTfireZoKAFoNVleIg3WQZM/zqz8FdS6xlmYtUCTD4haVBRgiZjp5dKsHCxmSvxcc/7jVeU0QpSDtpTPsvixlU2dcyiPeiunvqypHUEo9ZlP7/ADohDXeCNCEIjwPNRmMw2dMaHY9DS/h2IIUUr+MADzAm/ib/AJ0CZl7Ks3g5lTr4bj1o5TAfRyqHeDXxH60OnCd9mSLELcPnGUx86Hwy+4XMkGIIP9RSCRhXdZgYVMSDt+hqHELJUYzW0EHxtMRTHFlDqApSktrM5TMZulLHe8bVEKJ6/ppQnSVt0BBLiT7C3vQr/ESTAJIGmgtRDjAUCpazJ1hVp8jNCMOZVRmIG6p22E/vWg062opC4sentesw+FzCc8HpBP4VMrG5LFRmLRYH2AHrUbPEJspSoMaEm+++lDEiXik8whIkTGut/OgsS9Jkn3t+NMsWhaUiDmTJMgDz9Kr3EHyV3keFKsuDGXoUCDfwP6GrYwqUhW5SPQ1QELBIudRT/A4stqIFk/a3mOlompFtvJ0+6rMYBiepptiiSw3HQT7UvbxPeSBEnQyQPmBehWnVNLBUQBJkzI9hqPWqwIBgidr1H9DCwCLneCBfy/SimMchc6KI1tt61sNJJzA5NtvPTeila+HHqB51yvCFN7EeBpvJvCgr1g/O3saFeasZSQdun6UCVxBGoNRxTdxox+X7tQmIZBuLdR+lFAxWql7o9DW6Dl/ElRlRqZju1cvMSehSn/u3t1oLFY1SQEs6GcyoEnprcelGYVx3ugt11CUqWQM4BMpA/hJ3FNMDvfVuRlJKZtI3BAki0gx7V1ghrPNINibA/e9KM7jO2tzO2sAgKIEGVXF8oOyutKlOAiEhQMnmm0Wi3vfxFQFlQbKSoSJmDv4aUx4Wl9OZSGkgqOq4TbYCSDFCMM5EB15SlNiwi53gCTYT+dbwuJYVICFgwYOawO0zHyvrrVQxxbjxSrvEIukgFJSTP+M+9BcMwyisKUrlTczpQ+DwbmfKlScpJJE2E6k+g18KcP49DSUoQgOEGVHY2On60ASns7rirXPh0A3o3hTbgxCUqSISTIIg6b2oPB45au9QGwS4ReBKYEW6UxfaThGeZRzrN4IJCTMipFc8VcBdUR1ors2v64DqCD+P5Uiwj3eEhOtpkpSI81ECrDwkIZzOLWjMBCQlaVa78pNVkDxZoJeWABr0o7s09ldy7KEUnffK1qUdzTvsxgypec/CPxoDO0+EsFjUa1X8O4QAsa5lfias3ax8Jajcn9/hVVZP1U/xGixe8A+HEBXvQHGsGSA4iy0XHjG1b7K/3Znr+/yps6ik8CscEWAUqP2i56HktRnGOHIcGcJGYeGvgaTY9nIlxcxDxCBtN5PnCRTzg761tgqi+nl70hVYu4k5UJBBA50id7XGnSmPCkuLXkWpJRpEGx1tYDaoe0ODWlYUlWUK1iRf0NQcPwqkqSsOKUQdMwg+BBUaCXi/CFNj6tJN9f2aQuhaCEk3OosddOtejYR0PIM+Rgg3jqDVU49wgoKlpBJIoSswrKED++RJg3UnWh8NiVFS+aUjcEC46HKqBS1rDkxlQkmLDmPnbMZqYYV4QO7NjaBlzWkjoTafQ0Xodj3DyqGVNyClSwDte4TsRSN9lRN75rzYj0IsfSmH05sjKpu465LHeJ8a2lpGIBKIbUiAkHKEnUkAzAvefGh0XowVpzJ/Ojme9j4FARrlJEdelCrW8n4pgdFdOkH8KsvBuEB5PeKSEoVBTMyeqtbDpQIXMQ73gAXlvl5BA84GvrTA4EoUf/UgqPVKrnpM/OmzfZllJJzrE7ZkgfhXWL4HhrqUtRsbZx0iBahVbOJWogFWlviHU3N626mLtqE6lNgJ8CFW0Fqm7nmCEtKNhcBsJBPiWlE6XPnQnF8IptSco1EmDMKuCJSlPQHQa0Mg/hRKlkvABJFt+aR4yN6dIwAiWlR4TIpFwgtIb5186rwFi0bbmjmVEjO3zDqlV/5+womIsagtnnShM3lKiLdYuNfCucK2h05W3JUNQpH52/Cl3EsVLuijI2EEnxtem2AZywoC4BJssgEyIlMA2iipP7FV0R/iVWVP9IP3m/8AN/qrKqaozPECICXVHomCAR92yrWnasL2ym5i18w/AipEcN7sGFtBZGUharpBvmETCvTc0LiQ4zkcKkuCYsrMJEGFApHUVFdpQFFXPlShOZQNs0fZSeu1Y2rOSU8qJtm1j0GtB4JanHFLIhJ3gBIJOnQUQ7xRoGA3AgCDCpIFzMjUgnS01CinQNNUk2BOnqYFd4fE93cJSQfvAEfvWhcRjEuhIbRkOWCRJzKmZ8LWgVPhezzvxOLDaeq5n0GpNVB5xqnUgpbSkA/FkSBPTofnUzSXVAxlUAJICU2HWybAUFiyonu2XCG9SVSBmuM0AEi0DrW2sO7By4hBlJlI7wSBciSgWgb9KphjwriZaS4EpGZR+I3gRoKhW+pZkjMTuq340Twnh6RnViVBIQrKQNzE2j00qt49anFk5YAsITHKCY0FzG5uetZamLFgizKvpAc6jIpIHkSr3F+tGLODyKKS5PQrbJ2j4Z/GqxgGnncrQbKkibBI0Jm5Ak36m1XXgnYxtMLeTJF8s2HmZqzUuBeB8FW8Qo8qBv18BVuxD7eGbvCQBYUs4l2jaaGRkBSha2g/fhVUxuKU4rM6qTsnp+lVBGOxynl5lfCNBUfDMKp5QSkWk/M0Twzgzj5BjK31/SrR2YwyUsCBcqXJ6wtQHyFQMcFhg2gJG2vnWYl0JSVKICRckmAPOg+M8baw4+sVzbITdR9Nh4mvP+N8ccxB5uVAulA0nqTufH2iluGJeL8TDisqTKEqWQYiSsyTE+g8ParH2WdJaE6DS9UZJi8elW/CvnDYUuFOaBMDqdJk6TE0i0b2rfCGpVuQNRr/AEnY1WW+LJUR9XbxUrQecRSviPaVb6crjYUAZFyL36R10qAYzlnIANBvEeZmiLx2X4gS4pJIg39QAOvSrFxBuUnxHSqH2Lc7x6RHLr5f1q/Y5UJ294qwqiKwsKXmVl5oSkOBBjdQsddNPvXrvBOoQUFo5U50kiXCFC+iu6SM0WFzMkUyOGJuttpYNxfN5gfWJn01qqcZcQFIcZBSZuEIKdLgiSb7TUana5cYwiSA82QfER723mq1hVKdW4EqyqzfEFQYG031tpGlWvgzgXg2lct0dfxqtpeSj6wFJzmAlKcxMHXLlNrRJoz7dDBPI5lOuKSJlJWVBXpFbYwKQLpBMm+UVrFcTDqQjkhaSRDZzJUDAEBII0npFS4dXJaCZMx1m9APhsMgOHlG+3XLU+KQlMKCRM9NbGuGT9ar97Ct8UWAidxpRC1vFDvVXSMpUTPT2v1jcV09x9wKytss80EDKbT9kzGZXyvTDFcMBYS6myykKm5uAAB7CKqLrxeUM5INhIESfHXpoBRvylxWJWpV0JSFHRBJ1tYBZ32prwp9xslCe8BV45CNpBkx60qTg2bZcQmbQMjipPSO5vTTi3DXilLyAVwkJWACYKbE8w0kaRQye0rnEVTlUTJtC8SFA/xfAU21vRS+FOZQtDjhQdgU9dikkVXMHjChZJTeUymcoIkcvqAfenoxuMVlU0wkJIFgyTPW8GR4gi1ECd290crKbfS8X/8ABR/9pdZQUr+0LmUo/wA3+qpsNxM/CDqNB1OoMi/8qDwfFGgVnuFOQ2dyMpJHOQc0gaba0JmJCRos3A0BET+mlTTDZ7ic/Goki1zPtsBT1rhbCAC+6J+43zHyJ0FVvBtlHmdp0/rRKHVQYBgawTv16VUWAcYSi2HaS3/GrmV7mwqLDYN/EqkBSz946D1Nqi4Pj2UAl1nOuZSCeUDxG96IxnaJ53lByJ+6i3z1ooHjA+jOd2opK4BtcX286Ga4ikz1NrW9+u9N8B2VefObu4B+0u38zViw/ZXBYYZsQpKjrBsPRIuamNz9TPSs8Pwq3z9UlSp/DxJ/OrZw/sgAMz6wB91J/FX6UtwXaDuu+Sw0DndUpJiAlJgAQNLCl2O4i46frXCrohOg9rVYxVsd4/hsOMjCQtWkJ09Van51XuKcXeds6vIn7ifz/nWcN4K+78CO7SftG386s3DeybTfM4c5FzOgoir8O4e46YZQQn7x/X9KtfCuy7bcKc51eOgqHiXbHCscqD3iujeg81ae01UeKdtMU7IQQyj+G59VG/tFNg9B4nxpjDD6xYB2QLq/wjTzMCqC52re7vumTkSCqVxCjmJVpJCddiT41XtySZJ1JMz5msB1/ftWbdXE5UTJJJJuSTM+9zWz469K1g0iMyjYGDmhKeoTmnUwa1hscRc/RgBpOY+kgk/OkgaJwimmV4hY+GMoPVRACj4AmfSlDvaN9xBQtQWn7pSki2lovpRvG+MFbbraVocQVAoAKpASSY+EEyDp4WpCh5ZTAQkDey4B8bkVQVyKGfJ0tOUTGpgb11w9QUopKRl6ASN48zeueDqWXOVBiYMA9CLT51ZsC+lhaQpCc2sqULegP40HPD+Nt4QlKGkqVaVFUDSYEA9aX4zjqlgrWparkWNhNzF4A8PCuuIhl1LikMpSuJzlxZEkjZSssRP5UowXD3dJSEk7rF9tBJ3NStTBjfF4hSipQSBbNEdLwf2KJ4Hg+/X3kpyn7JAiR9oih8D2fIcgvMEdOcSf+pA/rT5zHow+VtJSFGZgKkgD4Ry+9500qw5UlxnCcY8oqDC8ogJ+rKRlFhCTpOvmaTvMutOQoKQsXNiCBEz5RVmwvaANpyMkgX5QtdgbmxVE/Oq/xrGIcgpQElKUi0nw1KiT69BRI2MUtagErJWoxcwLgx7D8Yq04fEhIyq1E328ppT2Z4U2Icde7snROUm0xtbaKdPYZLbi3Wn21FeU5VJWkACEqUSI3gzHWiWy+QreM+sUZGwy36XMxe0Wit8TxIyk5jliTb1tanrOLbWj/wBuJkKWlxSyLaphIvMb15xxQL70pU4pSiBEKUREAb3uR0pST29D4E5mwiDMSmbD9fGqi+GQ8tQxCbmYyOGDodE5dJvJp81w5QbaSgnOgconXSSQDcR1trS/iHC0s/GEAx8PdNTEgSOWrSXLoBpbE/VJZciJSUvA3IAPMb3geE1ZuAStbq1JCM6UEFPLE5pTcTEidTtVK7TtBDaSkZTnvCUJtB+6AdqrBdPU+9RdmL1x7AFDwLaVKzkA6nymBYbetNmeFOABPdTAi+KQAY3Am3ka8sW5O9WbsQ0F/SEXlSAEZRPPCwnY7kfy1onpb/7Kc/4H/wC2j/VWUj/3V4j9z/On/VWVQM12DKQFYh5tkeJBV7C3zogMYBmMqXMQsaKWYSPID+dc4PgWJfMhCzP2l2+atfSaf4fsUlAzYl9KBuE2/wAyv0pg88e79RkkmLCSDA21ppwjgeNdgJbWpBIJkgJMb3sauieJcOw39033y9jE381WH/SKHx/a/ErskJYT8/n+QoO8B2NU2M2LfQkdBt4Zj+lMEcUwmHsw0XV7HKf+5V/YVUi8pxckuPL9f5n8Ke4Hs7i3bkBpJ1J1M+sn1NEax/ajEuSAoNJ8LH3+L2ilbDSnFciVOKO5m5/fU1av7AweFGbFPAnWFKifJIur2ND4nt/h2hlwrOaPtEZB+BUfWKaqLgvZtx8KzKyJSspUn+IRNqfBrAYH+8WgLH3jmV/hEn5V56rjr8LCVltK1FakoKhzHUySVXgbxSdSOvWs6Y9D4l/tHFxh2p6KcsPRKTPzHlVT4jxzEYn++cJE/ALJ9hY+smlSCJ1SI6kDS+50qRKgYgpPXKQfz8abaYkbFdJ0/etS4LAuLOVDZUr737sKY8W7POMYVT61HOkpgJ2lQEztE7UwQowKYBzEqjZMhPhJUJ/etd4TDtJVL6lEA3yxp11v5Cq0OKLvLiyTuXDWk8RX94m0XVPtQxd+3C8OnCNhnIsd6BAJ+6u8g6zHXWqL9LER3aY6FS/9dPuDNNrQrvVEhKgAjfQHU6C9GY5LaQkBtKEqmAE3Mb5jc61QlwzrQSFuZk5pCUNpkEJ+0StwEDMI9FaU5wfFWnlIaJcEmEpShITPQ85Mk2nbxm0RxTWUJLSFQIBUlJIuTF06SSfU1vh+OYRl5EJJuF5EynxsASR4GbVGls7M8UwaEyeV0FVjflEQoECACCOh16V5o9xZzPOVKiLAlsEwLD1ga61a8VjkFaWi5zGAomTKUonMATY5rRNTMIKjkw6DfVZEqPl0FVncUZt5alAXGZQkARMmnznZ14rCszeqd1bAD7vhV44f2XS2Ct2CqJiRr51S3e1KIlImfvFQ06Q3emFtoPCcNLriilxHxqzJJIVEkKi3SRNH8dwqs4cmSIB9jJkxIsemtC4ftG0JPdpSf4d51nkmgcfx5LoglYBVmsB0iLq0qLKgxiikpKCecXAnrp46U+4BgkkhbqXQREBKQf8AqMkEE3pfwDiqW1FSZOkZkiUm8FImDBvB18KejtwcpK3sVFxZtn83gasS2mWIWUhRHfbZR3KRlGgE5qVYzjgghLy5gcpQEzMGSZ9rVHiuMB5LZRiHUqunmGUlIlWZWRzlABMXJN9KDDLeIhapKjF7iYiKi9zz5Qjjz32W5GxCQJGxkJplwlC20pccZTJJCM56Sq485vI2qTDtd2ZAHIftAxPQCRpRfF8WXEw5BKUqCQkACTBBKVBRN0jQ9aqbDLh/F8L3ed5P1wzABDRVAm0KIVOus71VeOcYUuFAIHKQUhvLaSJumSY1gxaqziMYpIywkCZHL84VNRpxSnFQbk2skDXwAAosydi32ypIkKDczNrdSAB4kVycLgv+M+fJofmoU9/sBZaQUNLdynmtAjUIzSAJJk36Ud/ZZcSZ4WorAAkPi4HQJcHNtJnbWgqGLwmHKVFlTpKYMOJSARvodrfP1adnCGy6VQAUWAULwDpBkUvzozEBotlBMjmVI/imRruIGnnUGBnvSETHwi2qZFtOgiai+Fj/ALeZ6Of4lfpWVJ/Y5/4afb+VZU+EdP3/ANT+q/7HYvtXiV6KSyD01/M/hSdThcVfvHlnz/masi+GcOwv/wBRiA4saoBkz/yokj1oXEf7QWmgU4PCgR9pcD/KnX/EK04t8O7L4pz7IaT1NjHpf3NNVcAwWFvi8QCrXKTc+SRzH51SOIdrsbiJCnlISfstcgHqOYjzJpcyjUnXx3qauPQXu3mHZ5MJhp/iVCR5gCSfWKr3Eu2eNeJHe92no0Mv+aSr50jI/fvW2lXqaY7dEgKMlRJzEkkm41JNStosfOolJMxp5a1KyypRCQCTvNh86DsOXMX00rT6+U3CSASNZsNNPD8KsvCeyC1wpxwJHRBn56Ud2k4XhGcG+kR3hQSm8qKk8wHuNKvxNeZN5lExtrJj8al4c/zEzEAnz8BG/nQBbJAIi5gDf2ozD8JxAlXdOW27tV/lFCLJ2f4y4y4lWZXd5hKQRzajppJ61YuMPvYxtSIyNGJkwLEHU63AsKprOAXmYyIWDmBVm0JkEBNvcGb1cuL8NfGGW+8SAAAEk35iE+gvVTO1VXgsGCc7+cjcBQE+iLj1HlWv7Ow+blXnSADYKGu3MBNAJwaD9oDwn+VT4aEBRSArYmfHzqbFkemdluD4LukuJlZ3CoGU9CB6dapHbvjJVjFpSAQjKlETplBiAqNZ23obBKTmDhlKAeZSEKUQg2kJSComTHreKcp/sVaySMWtRF8yY0tbSDYUva8bYqr3FV2lIEbEf0rpvELclWkX5R1G0W2NW7G8F4d3PesYfEAheT6zOkAxrCgQoTa1pqtvY5AMFxwq/wCUR5T3gJ9qki/uXMQ4toMLAUokhIMwbZ+bLbeCJ8/A1EjiINuYnwuPW9d45cphZkmCnNrGxETF9p/GkzyFZrJtoCkGD71ZWbMva2DtC4G0thyUgXJzHKBrba22n5nYXsZnnkUR5xJ8pgetVXhuDeUlQQkoSfjUQYCRqSYmNZim+KxSXHCnOsqCr5soAG+UZpI9LiDarpn0I4v2JxIyhjDmDM/WInw+JdVR3DZMwWrK4k/DEg/9QkHfQ7HrayYZbJdSCpcpgyMkAi94M+16ixWEQ64Ut53NYIyx0keGmpk1DKQYZyJkSIvb9yaMdU8mA2NBqgdepuaZNdkMRIslPXMqfSwMUz7p/DApQ60hIgwDJUTqboM6E9Bp0oBOzHDsQ4VOOIccDcZUrK4JVbcjlCZmD93Y1aMHiVJUAG2Eq2hpVvOQSNNaCwL2OztqGIQUyk3UACnXdAGnj60HhcV9HecDhQUySXCoyEgmdEEyYHlB60TBvaTghdaQ6GmStLis+QBMghJBVMGZkR4g15++QhxQKACkkZTsRb5Ve3uOYeCtDoMkZuYkxm2SUjSTtNJ8H2e+knvEoPOomTbU/Oqvi9AeBspWrIcsgSVKNrnUk6QBV44LgcM1zKcQoj7SQSlJ2k5beFAP9n0sBKEtFyQMxDqRuZBk3iAfbpUbaGpU13B6khROl9QuKaXjYbP8Sbw62Xg73+qVALESBJkBoATm0iouL9s2nnUJUlaEpM5UrKSo21Pd2H7tSh1pASlK2C2kkqAU4rUAX6wRaKqfGse424ptC3Eo1yhaovc7yb9SalvXTU4yXOQvtDi0rzKaSpKSu6ZzAnmgi06Vbex3B8wSpSYPQCwqtdjMEt1xJKDkSZVM3MWi19a9H4ricQhKGsI23KwZUowU3HMJgRE3megNWJyzejT6CPGsqsd1xH/iYb/GmsrWsPMGmZNuoFHDAtJJ7zFMpIMFKQ4tQI+zyoiZtrXIwjrZK+7WCASFHIEpMWUSpY019PWgG+BvEBSULWIEKStqD4g5jPnXPGtN8InCnXElJ6Fhw6b8s0biOHJQ2lxt1LqVyUkJUPhMHUWg6gxSfDdm3lTIKLQczzcx5JSTVjY4UhtjuVLUYVn5TcGIITIFj47nariaQrckxBUT9kSL+WtNOHdm8W6eVvu0ndVv5047LuMYML7zmUsyCfiMACAPYnxJNH4nta4uQw3A6m/9KYan4d2MabEvLKusqgew8qMf45hWBDaQsjTKLe9VjEKUq+IdP/LN/bb1AoTF44NoUppBsNYkybA7xc9avgktuRNxbt4pRKQrIASCEpJPvEUvb4zhVXX3qjaREk+8VVw0hxIKFOFUwM6BBiLApUTIEm4uBUQayEhyQlMTAEkGYgE6mN9PlU0W5jjCZCmW0tgXEWV6q1nXerMv/aAy3AKXQQmLKJEnfNnv7CvN2cQEgSFQuVJkjSdzAv412+wQCpTSskaqVp0MBVhPUVPlPtq/p8pcsOsRxjvFqWSog6BW29r09wHFsVi2HWigvtIA5UqCF2VIha5BIjSCa85wUFQk69PKrDgOOONJUhuwMTqNJuCII1q6mT0YI7Q4ZolCuHqC0EghbyVQfElvWfCjsDx4Yht1ScAylLQBUvvGyUzMcpZBIMajTWZqtKcCiVpZSJsqBMxeQJ5fTXpRHCsO8pDncsPL7wFCi2hV07phIKQZGsSKaeTnAdpxh1iENpCgAoBGqZE3+IkSDc/lD3hONGJB7rCtloKgnuxEjeCiCYNVhrs9jQJRhXwTfmSQR62PtFR/2bxFoR3TjaRdSy2SPOYPl6ULMr0JeIfTCnHEpQjRsIHwgEQTM9D0tpe1T7XcRCsIVCFBzIrYGIKknzkx6mlDWKxNwXgQbH6rY6wZB08K3hcOFPJLrh7pIyqTlNtwYJtoNtqF5al7E8GcKfpZwynhmKUJIOUx8S1WuBMAaTm+7XojOIWn/wBkykQSMpF/4YtfzEeNeW8exLGdSPpCglK1Du+4CkwFHKQZMkDeLg9KXcSx7KgO7UAoHXuUmPKQNKacpPt6Z2mdfdwxCmu4BWpOQLCc7ZSBKuYCJJ1tXmDzjrJA+rIFgoJbXreM0H8eviKacEwoxj6GkOqKEoUVKW3FzJmA5JJUZBmr5guyWGaukFRiJUQPYC3TWTanlbnG5LryXEcQWoQcok/ZQlM+JygTrvRJaJYCgJSZnSwFgT6zXquO4Jh+7UQmFDSUoVNxYc3Tr/KqNxvCYdTYWlBSsj4pMkptBGbJpl0SNaZV48p/MqoQBcJTE+GvlrHjTPheHAzqWQhJTIjLzKBGxIO+sHyN6ARikZcuW3XKmdQdb7/KscxTYEJbGZQIKlmY8UgRl+f6y61wvGeZv+Vh4fxdLSpK3LAiM0CTuIAvHjULmLDhCVcwcNz87n960HgsKHnEMJSVLVcQLnpHpXonA8GWWwE8PSooMFXdFSj4kmST5W6ACrI5Xl6VvB9nGgkvL5W0XJ9Yt1N9K08WVrKkvqjNKR3SeUbJEu6ARV4xL2NIARhbHbuwU+s2FUfimHWytz/0o1zKEKRltMAIUkGNIANWksv90eJw7KjzPET0ZTfbZ2ucW+SXXGXCEgTcakATMWEmeutJHeOoUQS0gFOhlwx4iVGozxIrV9WDzESATEgkkmdzMVGv4c/LEcTxClCUk6bRVo7N8EdfPPFzKlRHoJph2Z4X3ipy6bnQefU+Feg4bCNtI2AAn+ZqyMosIhthsAAAJG3h1JrzTth2jQrErVmeSkpSlKmyAQEkzcmQCTMf0pp2q4+XiW2zDYP+I/pVSHZ9eJXIMJSOZR0A1pZrXHlePc/7TD/eZr/5Dnsf/wCdZQP+6zX/ABv/AMZrKmVk8WSREkSNbe9xFSsJMATPiY/KBWqytDj6JldU/IMIKcsa/amZ0tpHrXfY1xWLYQ44RnVmkgdFEfhFarKhbb5OX+yjbrjbilqlsqgcsXkGZB8PakfadwsOJbSVEFMzIHhAAFtKysq+kWvgHY1pQC3FKVImNB+Mmt/7SmEYfhrndtpgKakEajOmx39RWVlPS+3iDi25s3H/AFk+ld4RpKlpTlAkgTKv9VZWVhVsweFQ2f7ttZsJWhKj/mFHcU4k4pCrpAiCAhAmY15ZrKytZHP5VFwfBsh1tS2ULEtyCI+MxMxqDfSh+23EwjEKAaQUEJUlKs3ICIKQUlMjMCq/3jWqypWoVcGxLbz6EKYbCTJMFdwkFUXVvEV072oxSk/37gB0SlRSEg7ADQDQDpW6ykK0zxV4JlLroMXhxd48jTzg3FnX8Ni0urUotBDqVE33GU9U8vzNZWUQoXxgNk5kKVe+VYTtO6D1oxePbU0lbba094M5zOBR+7EhCfOsrKsUmxaQ4rLABiZ10G46+PnrUR4NdKc+v8P86ysqKtXYXgwSVLzq1ywmBrF5IPj71fcbwtPdlWd0RsFD80n8KysqxKrmJw6V94hJdSQSnMXM3qREegikiWEoSoEBUEnmCT0EXFtBesrKCv8AEWQtWYAImbD3oJHDpMZvl/OsrKirLwDiqMMpIS0Ss2U4XIJFrCE2HvTzGduglZScPMHUuf8AhW6ym9tZPjv5LHuOvrOZDhRmNgIIAJiNL1Hj8YsJVnOdWQkqiPDTasrKe2fRUnhbZI5Yq29neAtSkARmUBpp4+NarKsHpLWDQyjKhOgqh9sOMLUruhZO4G9ZWVqorODZ7xYSTE1aClKAtITyMxy/fVqCrqB0rdZUUt/3if8AvD2FZWVlB//Z">
            <a:hlinkClick r:id="rId3"/>
          </p:cNvPr>
          <p:cNvSpPr>
            <a:spLocks noChangeAspect="1" noChangeArrowheads="1"/>
          </p:cNvSpPr>
          <p:nvPr/>
        </p:nvSpPr>
        <p:spPr bwMode="auto">
          <a:xfrm>
            <a:off x="46038" y="-2338388"/>
            <a:ext cx="8467725" cy="4591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3" name="AutoShape 4" descr="data:image/jpeg;base64,/9j/4AAQSkZJRgABAQAAAQABAAD/2wCEAAkGBxQTEhQUExQWFhUWGBoaGBgYGBwdIRoaGiAbHB8XHB8cHCggGx0nHRoaIjEiJSorLi4uHSAzODMsNygtLisBCgoKDg0OGhAQGiwkHCQsLCwsLCwsLCwsLCwsLCwsLCwsLCwsLCwsLCwsLCwsLCwsLCwsLCwsLCwsLCwsLCwsLP/AABEIAKUBMQMBIgACEQEDEQH/xAAbAAACAgMBAAAAAAAAAAAAAAAEBQMGAAECB//EAEcQAAEDAgQDBgIIAwUHAwUAAAECAxEAIQQSMUEFIlEGE2FxgZEyoRQjQlKxwdHwYuHxFTOSotIHFlNygrLiJERUNJOjpNP/xAAXAQEBAQEAAAAAAAAAAAAAAAAAAQID/8QAJhEBAQEAAgICAQIHAAAAAAAAAAERAiExQRJRYQMTIkJScYGR8P/aAAwDAQACEQMRAD8AcA10KiBrsV3jDsgVjetcFVbaVegKCBXQRW0InQzWkSbCPeiOwmu8lRlQmPl/SickJnwoI8n7mtoisbI1Pv8AvWsbAiZj9/12qLiTKK6SBUSjapJgCgkCRWLA610owAdq6y5hIoiICtTW8p2FQ6j3oOPpY6Gt/Sh41wcKPH3rkYYeNAUhUia6ioW1ZREmK0tQtzfv2oJSa1nrn1NcqNBJnrO8qIGsAJoJFO1wpw1opNcKB8KDcjwroK8BUcGu0IoOpHSuoHSuct4g/v1rajQZ3Yrkt1qfA1rNVHSG07n8a0CmYv7mo0uA1sKtQSLCdiT7/rQuOfCEk3na51rvN50r4w5dIvvt++lQT4DG5oSomZ1k6UU5i0AgT86ryXIM71xno0s/fp6/OtVXM5rdAzBralgXMAeND/S0D7SfcVtS0upKZSoEXAM/LUVUcqdm406ipmVGKXt8NSjQH1NGJHKIJBvM3Hl/SoGGDcgnyrMO4c0k2/KhlOZBlUIOpIuPLw8qmCgEE7qtqLVQSHAVa3JFdPOEE8xjyt5UJhbSZ0olpEwOpvcedBOM2xibmB8rVpa7XIP5xa1RPu3MT4a+XXrWLcKIAA0FQZ9MR8N5k2g/p50V3gCBJi5F5G2l6HcNkk75t6lmG7GObrpIiPagMa5myOmn61rBOiY6+FA4BZEhsKJ+79keZNh6VCVKB1CVeRIBHtNAyxZOYgJVHWRE+9BSYJJO9/6D8a2j6YVgK7pTRHxjb01zfKiW4BM/aBt66UEKHswvIOx6+FdJUDvBobFo7tRCTH5+lCodUdL/AIfzoJsSuVwDFpjyraVQKBfczKlRzHQ7R4W9K4WkHb/N/OpIl5ejdp6NSBvf+laOI3I9qXYEiTFtKLWq2vzqkujGHwRIEeYrHVKjU+lBpWd1GI1j5aV0HDqCfl+lBtWICRfSo/pyfvfI/pUWPJUBeTPgNj4UHBiIrUYvLsxVjU/e+R/SuHMd90j56UApCjrJrADrH7iifKjRxA9R7fzqdvFDKMxAJ6UqIVNgR+/5VI5onWw22mh8qMdx0RlIPX9yKh+nn+H9+tDyep/w9KjFxqYvtRPlTZpXKCRqK04rTyqFLpAGmlRpdJMW/frWXWCkydp8qUcWTC99BTFriKkWGU36fzpfxLElxcqG0W9fPrRQE1gNaUa0DRXUjxrK4rKA51tKplIPWQKIw2FQmCkRmH4VFh2ytUD+lE4twAiNEiqhpwwhSSlQmOtaxq2xYi4FrGB5xS3BY9KBmzJIO2a/tUOLc7xeeT4flQTIGY331qJ5PNy2AsBf5dPwqZlkkBIEkxOntEzW2EAqJBlKRrpfpQdpUUJuk7bRINrGIovDqASpdxsmdhsJ0oN1xZhJ0PidtoNTYxakZUDTW8a+E7efyqDgJgk/djNrabia29isxzR6DbbeouGSXnSEiwSfsgA5eqRp5VGoEm8EdNqBi+5yoEzY/COuxJt6RNdNtAtqMqkRbp4Tr+AvpXePjkEgQka13hv7lzzFDW+EOQsAAgXH76aV3xJEOGwve81DhcSorTmVaReDHpajeOC6D+/Wg3w4kpJ/A3Hv8Xr86BzqJcuTC1RAy2ESDvOhtRfCnRmgFJnoT+YroolLitcrqz5iYI9qCBzCBbaydQZjbQe/rUOCUkZRlsoAE9aPZcssa2JB8ItSt5laSkJ3SCNN/OgBxeGha72zED0isRgyRIymNrz5x0phhWu8SUn4s6z6wmusCgJPMm4kEmd9RA2pGbxlB4bC5c3MknYC8+FTsNhVjIPkbGocXhzMg8h0Pn9nzrTbRgnNl6D73zqrJgppRSSgievjXDxKb3CdutRLxQOUKBBEjb086IaeWg86belRQ+LYKwACCdb9KFTwtzpRD76UqISLHSRPpUrGPULWAGwTt5TVYvGXsKOEuR8JmfSKlRwhy0pvTvB40KEj2OvtW18RSJzWA3kR086l7Xjxk9ETnC1jUeO+lRupsADcCNT+zVkbxyFSEqBgXigBh0SeW9o8Knx/LXX0U9wRv5XNc/Rzsbb3+VHrVrRThysiNzU+P5ps+oVrSCPKljzlzTNR+dKH/iMaTWhyV1yFX9aw1gHMKKjcNz51xNdKN64NBuayuaygs7CQlOVOp1PWgcW3yqvtR2JcDaeY3O1KHcSV2HtVRCp9sggC14MmfC2g96IZdKQCTEwLgn8CPxrCxlTJEk6AfiYuKFexCoBgEAjUqIJ8ZURUDh2ACSu3/L/50FgMcS5GYJTeLkDwmJNROYhQTdpHjzg/IUNw5Izc2gSZtN9B8yKumGznETnUEmwIgqveBNcrxqisKOXMJva8beNA4vBQrTlyi469DXLSMpkTAtMbnb5Gstab4BxeZ+SOYoHrAi/SKkSjmAtMxYzOtx4W+dBIIQtxOVJ+HW8cgO289aO4YrMtFk/ELbny66fhVjIniGJWlwhJgWtJojhsqZdm586B4or61XnR/AFSlxPUD86qBSMqiCEggXBIF+vxTPpTfireZoKAFoNVleIg3WQZM/zqz8FdS6xlmYtUCTD4haVBRgiZjp5dKsHCxmSvxcc/7jVeU0QpSDtpTPsvixlU2dcyiPeiunvqypHUEo9ZlP7/ADohDXeCNCEIjwPNRmMw2dMaHY9DS/h2IIUUr+MADzAm/ib/AJ0CZl7Ks3g5lTr4bj1o5TAfRyqHeDXxH60OnCd9mSLELcPnGUx86Hwy+4XMkGIIP9RSCRhXdZgYVMSDt+hqHELJUYzW0EHxtMRTHFlDqApSktrM5TMZulLHe8bVEKJ6/ppQnSVt0BBLiT7C3vQr/ESTAJIGmgtRDjAUCpazJ1hVp8jNCMOZVRmIG6p22E/vWg062opC4sentesw+FzCc8HpBP4VMrG5LFRmLRYH2AHrUbPEJspSoMaEm+++lDEiXik8whIkTGut/OgsS9Jkn3t+NMsWhaUiDmTJMgDz9Kr3EHyV3keFKsuDGXoUCDfwP6GrYwqUhW5SPQ1QELBIudRT/A4stqIFk/a3mOlompFtvJ0+6rMYBiepptiiSw3HQT7UvbxPeSBEnQyQPmBehWnVNLBUQBJkzI9hqPWqwIBgidr1H9DCwCLneCBfy/SimMchc6KI1tt61sNJJzA5NtvPTeila+HHqB51yvCFN7EeBpvJvCgr1g/O3saFeasZSQdun6UCVxBGoNRxTdxox+X7tQmIZBuLdR+lFAxWql7o9DW6Dl/ElRlRqZju1cvMSehSn/u3t1oLFY1SQEs6GcyoEnprcelGYVx3ugt11CUqWQM4BMpA/hJ3FNMDvfVuRlJKZtI3BAki0gx7V1ghrPNINibA/e9KM7jO2tzO2sAgKIEGVXF8oOyutKlOAiEhQMnmm0Wi3vfxFQFlQbKSoSJmDv4aUx4Wl9OZSGkgqOq4TbYCSDFCMM5EB15SlNiwi53gCTYT+dbwuJYVICFgwYOawO0zHyvrrVQxxbjxSrvEIukgFJSTP+M+9BcMwyisKUrlTczpQ+DwbmfKlScpJJE2E6k+g18KcP49DSUoQgOEGVHY2On60ASns7rirXPh0A3o3hTbgxCUqSISTIIg6b2oPB45au9QGwS4ReBKYEW6UxfaThGeZRzrN4IJCTMipFc8VcBdUR1ors2v64DqCD+P5Uiwj3eEhOtpkpSI81ECrDwkIZzOLWjMBCQlaVa78pNVkDxZoJeWABr0o7s09ldy7KEUnffK1qUdzTvsxgypec/CPxoDO0+EsFjUa1X8O4QAsa5lfias3ax8Jajcn9/hVVZP1U/xGixe8A+HEBXvQHGsGSA4iy0XHjG1b7K/3Znr+/yps6ik8CscEWAUqP2i56HktRnGOHIcGcJGYeGvgaTY9nIlxcxDxCBtN5PnCRTzg761tgqi+nl70hVYu4k5UJBBA50id7XGnSmPCkuLXkWpJRpEGx1tYDaoe0ODWlYUlWUK1iRf0NQcPwqkqSsOKUQdMwg+BBUaCXi/CFNj6tJN9f2aQuhaCEk3OosddOtejYR0PIM+Rgg3jqDVU49wgoKlpBJIoSswrKED++RJg3UnWh8NiVFS+aUjcEC46HKqBS1rDkxlQkmLDmPnbMZqYYV4QO7NjaBlzWkjoTafQ0Xodj3DyqGVNyClSwDte4TsRSN9lRN75rzYj0IsfSmH05sjKpu465LHeJ8a2lpGIBKIbUiAkHKEnUkAzAvefGh0XowVpzJ/Ojme9j4FARrlJEdelCrW8n4pgdFdOkH8KsvBuEB5PeKSEoVBTMyeqtbDpQIXMQ73gAXlvl5BA84GvrTA4EoUf/UgqPVKrnpM/OmzfZllJJzrE7ZkgfhXWL4HhrqUtRsbZx0iBahVbOJWogFWlviHU3N626mLtqE6lNgJ8CFW0Fqm7nmCEtKNhcBsJBPiWlE6XPnQnF8IptSco1EmDMKuCJSlPQHQa0Mg/hRKlkvABJFt+aR4yN6dIwAiWlR4TIpFwgtIb5186rwFi0bbmjmVEjO3zDqlV/5+womIsagtnnShM3lKiLdYuNfCucK2h05W3JUNQpH52/Cl3EsVLuijI2EEnxtem2AZywoC4BJssgEyIlMA2iipP7FV0R/iVWVP9IP3m/8AN/qrKqaozPECICXVHomCAR92yrWnasL2ym5i18w/AipEcN7sGFtBZGUharpBvmETCvTc0LiQ4zkcKkuCYsrMJEGFApHUVFdpQFFXPlShOZQNs0fZSeu1Y2rOSU8qJtm1j0GtB4JanHFLIhJ3gBIJOnQUQ7xRoGA3AgCDCpIFzMjUgnS01CinQNNUk2BOnqYFd4fE93cJSQfvAEfvWhcRjEuhIbRkOWCRJzKmZ8LWgVPhezzvxOLDaeq5n0GpNVB5xqnUgpbSkA/FkSBPTofnUzSXVAxlUAJICU2HWybAUFiyonu2XCG9SVSBmuM0AEi0DrW2sO7By4hBlJlI7wSBciSgWgb9KphjwriZaS4EpGZR+I3gRoKhW+pZkjMTuq340Twnh6RnViVBIQrKQNzE2j00qt49anFk5YAsITHKCY0FzG5uetZamLFgizKvpAc6jIpIHkSr3F+tGLODyKKS5PQrbJ2j4Z/GqxgGnncrQbKkibBI0Jm5Ak36m1XXgnYxtMLeTJF8s2HmZqzUuBeB8FW8Qo8qBv18BVuxD7eGbvCQBYUs4l2jaaGRkBSha2g/fhVUxuKU4rM6qTsnp+lVBGOxynl5lfCNBUfDMKp5QSkWk/M0Twzgzj5BjK31/SrR2YwyUsCBcqXJ6wtQHyFQMcFhg2gJG2vnWYl0JSVKICRckmAPOg+M8baw4+sVzbITdR9Nh4mvP+N8ccxB5uVAulA0nqTufH2iluGJeL8TDisqTKEqWQYiSsyTE+g8ParH2WdJaE6DS9UZJi8elW/CvnDYUuFOaBMDqdJk6TE0i0b2rfCGpVuQNRr/AEnY1WW+LJUR9XbxUrQecRSviPaVb6crjYUAZFyL36R10qAYzlnIANBvEeZmiLx2X4gS4pJIg39QAOvSrFxBuUnxHSqH2Lc7x6RHLr5f1q/Y5UJ294qwqiKwsKXmVl5oSkOBBjdQsddNPvXrvBOoQUFo5U50kiXCFC+iu6SM0WFzMkUyOGJuttpYNxfN5gfWJn01qqcZcQFIcZBSZuEIKdLgiSb7TUana5cYwiSA82QfER723mq1hVKdW4EqyqzfEFQYG031tpGlWvgzgXg2lct0dfxqtpeSj6wFJzmAlKcxMHXLlNrRJoz7dDBPI5lOuKSJlJWVBXpFbYwKQLpBMm+UVrFcTDqQjkhaSRDZzJUDAEBII0npFS4dXJaCZMx1m9APhsMgOHlG+3XLU+KQlMKCRM9NbGuGT9ar97Ct8UWAidxpRC1vFDvVXSMpUTPT2v1jcV09x9wKytss80EDKbT9kzGZXyvTDFcMBYS6myykKm5uAAB7CKqLrxeUM5INhIESfHXpoBRvylxWJWpV0JSFHRBJ1tYBZ32prwp9xslCe8BV45CNpBkx60qTg2bZcQmbQMjipPSO5vTTi3DXilLyAVwkJWACYKbE8w0kaRQye0rnEVTlUTJtC8SFA/xfAU21vRS+FOZQtDjhQdgU9dikkVXMHjChZJTeUymcoIkcvqAfenoxuMVlU0wkJIFgyTPW8GR4gi1ECd290crKbfS8X/8ABR/9pdZQUr+0LmUo/wA3+qpsNxM/CDqNB1OoMi/8qDwfFGgVnuFOQ2dyMpJHOQc0gaba0JmJCRos3A0BET+mlTTDZ7ic/Goki1zPtsBT1rhbCAC+6J+43zHyJ0FVvBtlHmdp0/rRKHVQYBgawTv16VUWAcYSi2HaS3/GrmV7mwqLDYN/EqkBSz946D1Nqi4Pj2UAl1nOuZSCeUDxG96IxnaJ53lByJ+6i3z1ooHjA+jOd2opK4BtcX286Ga4ikz1NrW9+u9N8B2VefObu4B+0u38zViw/ZXBYYZsQpKjrBsPRIuamNz9TPSs8Pwq3z9UlSp/DxJ/OrZw/sgAMz6wB91J/FX6UtwXaDuu+Sw0DndUpJiAlJgAQNLCl2O4i46frXCrohOg9rVYxVsd4/hsOMjCQtWkJ09Van51XuKcXeds6vIn7ifz/nWcN4K+78CO7SftG386s3DeybTfM4c5FzOgoir8O4e46YZQQn7x/X9KtfCuy7bcKc51eOgqHiXbHCscqD3iujeg81ae01UeKdtMU7IQQyj+G59VG/tFNg9B4nxpjDD6xYB2QLq/wjTzMCqC52re7vumTkSCqVxCjmJVpJCddiT41XtySZJ1JMz5msB1/ftWbdXE5UTJJJJuSTM+9zWz469K1g0iMyjYGDmhKeoTmnUwa1hscRc/RgBpOY+kgk/OkgaJwimmV4hY+GMoPVRACj4AmfSlDvaN9xBQtQWn7pSki2lovpRvG+MFbbraVocQVAoAKpASSY+EEyDp4WpCh5ZTAQkDey4B8bkVQVyKGfJ0tOUTGpgb11w9QUopKRl6ASN48zeueDqWXOVBiYMA9CLT51ZsC+lhaQpCc2sqULegP40HPD+Nt4QlKGkqVaVFUDSYEA9aX4zjqlgrWparkWNhNzF4A8PCuuIhl1LikMpSuJzlxZEkjZSssRP5UowXD3dJSEk7rF9tBJ3NStTBjfF4hSipQSBbNEdLwf2KJ4Hg+/X3kpyn7JAiR9oih8D2fIcgvMEdOcSf+pA/rT5zHow+VtJSFGZgKkgD4Ry+9500qw5UlxnCcY8oqDC8ogJ+rKRlFhCTpOvmaTvMutOQoKQsXNiCBEz5RVmwvaANpyMkgX5QtdgbmxVE/Oq/xrGIcgpQElKUi0nw1KiT69BRI2MUtagErJWoxcwLgx7D8Yq04fEhIyq1E328ppT2Z4U2Icde7snROUm0xtbaKdPYZLbi3Wn21FeU5VJWkACEqUSI3gzHWiWy+QreM+sUZGwy36XMxe0Wit8TxIyk5jliTb1tanrOLbWj/wBuJkKWlxSyLaphIvMb15xxQL70pU4pSiBEKUREAb3uR0pST29D4E5mwiDMSmbD9fGqi+GQ8tQxCbmYyOGDodE5dJvJp81w5QbaSgnOgconXSSQDcR1trS/iHC0s/GEAx8PdNTEgSOWrSXLoBpbE/VJZciJSUvA3IAPMb3geE1ZuAStbq1JCM6UEFPLE5pTcTEidTtVK7TtBDaSkZTnvCUJtB+6AdqrBdPU+9RdmL1x7AFDwLaVKzkA6nymBYbetNmeFOABPdTAi+KQAY3Am3ka8sW5O9WbsQ0F/SEXlSAEZRPPCwnY7kfy1onpb/7Kc/4H/wC2j/VWUj/3V4j9z/On/VWVQM12DKQFYh5tkeJBV7C3zogMYBmMqXMQsaKWYSPID+dc4PgWJfMhCzP2l2+atfSaf4fsUlAzYl9KBuE2/wAyv0pg88e79RkkmLCSDA21ppwjgeNdgJbWpBIJkgJMb3sauieJcOw39033y9jE381WH/SKHx/a/ErskJYT8/n+QoO8B2NU2M2LfQkdBt4Zj+lMEcUwmHsw0XV7HKf+5V/YVUi8pxckuPL9f5n8Ke4Hs7i3bkBpJ1J1M+sn1NEax/ajEuSAoNJ8LH3+L2ilbDSnFciVOKO5m5/fU1av7AweFGbFPAnWFKifJIur2ND4nt/h2hlwrOaPtEZB+BUfWKaqLgvZtx8KzKyJSspUn+IRNqfBrAYH+8WgLH3jmV/hEn5V56rjr8LCVltK1FakoKhzHUySVXgbxSdSOvWs6Y9D4l/tHFxh2p6KcsPRKTPzHlVT4jxzEYn++cJE/ALJ9hY+smlSCJ1SI6kDS+50qRKgYgpPXKQfz8abaYkbFdJ0/etS4LAuLOVDZUr737sKY8W7POMYVT61HOkpgJ2lQEztE7UwQowKYBzEqjZMhPhJUJ/etd4TDtJVL6lEA3yxp11v5Cq0OKLvLiyTuXDWk8RX94m0XVPtQxd+3C8OnCNhnIsd6BAJ+6u8g6zHXWqL9LER3aY6FS/9dPuDNNrQrvVEhKgAjfQHU6C9GY5LaQkBtKEqmAE3Mb5jc61QlwzrQSFuZk5pCUNpkEJ+0StwEDMI9FaU5wfFWnlIaJcEmEpShITPQ85Mk2nbxm0RxTWUJLSFQIBUlJIuTF06SSfU1vh+OYRl5EJJuF5EynxsASR4GbVGls7M8UwaEyeV0FVjflEQoECACCOh16V5o9xZzPOVKiLAlsEwLD1ga61a8VjkFaWi5zGAomTKUonMATY5rRNTMIKjkw6DfVZEqPl0FVncUZt5alAXGZQkARMmnznZ14rCszeqd1bAD7vhV44f2XS2Ct2CqJiRr51S3e1KIlImfvFQ06Q3emFtoPCcNLriilxHxqzJJIVEkKi3SRNH8dwqs4cmSIB9jJkxIsemtC4ftG0JPdpSf4d51nkmgcfx5LoglYBVmsB0iLq0qLKgxiikpKCecXAnrp46U+4BgkkhbqXQREBKQf8AqMkEE3pfwDiqW1FSZOkZkiUm8FImDBvB18KejtwcpK3sVFxZtn83gasS2mWIWUhRHfbZR3KRlGgE5qVYzjgghLy5gcpQEzMGSZ9rVHiuMB5LZRiHUqunmGUlIlWZWRzlABMXJN9KDDLeIhapKjF7iYiKi9zz5Qjjz32W5GxCQJGxkJplwlC20pccZTJJCM56Sq485vI2qTDtd2ZAHIftAxPQCRpRfF8WXEw5BKUqCQkACTBBKVBRN0jQ9aqbDLh/F8L3ed5P1wzABDRVAm0KIVOus71VeOcYUuFAIHKQUhvLaSJumSY1gxaqziMYpIywkCZHL84VNRpxSnFQbk2skDXwAAosydi32ypIkKDczNrdSAB4kVycLgv+M+fJofmoU9/sBZaQUNLdynmtAjUIzSAJJk36Ud/ZZcSZ4WorAAkPi4HQJcHNtJnbWgqGLwmHKVFlTpKYMOJSARvodrfP1adnCGy6VQAUWAULwDpBkUvzozEBotlBMjmVI/imRruIGnnUGBnvSETHwi2qZFtOgiai+Fj/ALeZ6Of4lfpWVJ/Y5/4afb+VZU+EdP3/ANT+q/7HYvtXiV6KSyD01/M/hSdThcVfvHlnz/masi+GcOwv/wBRiA4saoBkz/yokj1oXEf7QWmgU4PCgR9pcD/KnX/EK04t8O7L4pz7IaT1NjHpf3NNVcAwWFvi8QCrXKTc+SRzH51SOIdrsbiJCnlISfstcgHqOYjzJpcyjUnXx3qauPQXu3mHZ5MJhp/iVCR5gCSfWKr3Eu2eNeJHe92no0Mv+aSr50jI/fvW2lXqaY7dEgKMlRJzEkkm41JNStosfOolJMxp5a1KyypRCQCTvNh86DsOXMX00rT6+U3CSASNZsNNPD8KsvCeyC1wpxwJHRBn56Ud2k4XhGcG+kR3hQSm8qKk8wHuNKvxNeZN5lExtrJj8al4c/zEzEAnz8BG/nQBbJAIi5gDf2ozD8JxAlXdOW27tV/lFCLJ2f4y4y4lWZXd5hKQRzajppJ61YuMPvYxtSIyNGJkwLEHU63AsKprOAXmYyIWDmBVm0JkEBNvcGb1cuL8NfGGW+8SAAAEk35iE+gvVTO1VXgsGCc7+cjcBQE+iLj1HlWv7Ow+blXnSADYKGu3MBNAJwaD9oDwn+VT4aEBRSArYmfHzqbFkemdluD4LukuJlZ3CoGU9CB6dapHbvjJVjFpSAQjKlETplBiAqNZ23obBKTmDhlKAeZSEKUQg2kJSComTHreKcp/sVaySMWtRF8yY0tbSDYUva8bYqr3FV2lIEbEf0rpvELclWkX5R1G0W2NW7G8F4d3PesYfEAheT6zOkAxrCgQoTa1pqtvY5AMFxwq/wCUR5T3gJ9qki/uXMQ4toMLAUokhIMwbZ+bLbeCJ8/A1EjiINuYnwuPW9d45cphZkmCnNrGxETF9p/GkzyFZrJtoCkGD71ZWbMva2DtC4G0thyUgXJzHKBrba22n5nYXsZnnkUR5xJ8pgetVXhuDeUlQQkoSfjUQYCRqSYmNZim+KxSXHCnOsqCr5soAG+UZpI9LiDarpn0I4v2JxIyhjDmDM/WInw+JdVR3DZMwWrK4k/DEg/9QkHfQ7HrayYZbJdSCpcpgyMkAi94M+16ixWEQ64Ut53NYIyx0keGmpk1DKQYZyJkSIvb9yaMdU8mA2NBqgdepuaZNdkMRIslPXMqfSwMUz7p/DApQ60hIgwDJUTqboM6E9Bp0oBOzHDsQ4VOOIccDcZUrK4JVbcjlCZmD93Y1aMHiVJUAG2Eq2hpVvOQSNNaCwL2OztqGIQUyk3UACnXdAGnj60HhcV9HecDhQUySXCoyEgmdEEyYHlB60TBvaTghdaQ6GmStLis+QBMghJBVMGZkR4g15++QhxQKACkkZTsRb5Ve3uOYeCtDoMkZuYkxm2SUjSTtNJ8H2e+knvEoPOomTbU/Oqvi9AeBspWrIcsgSVKNrnUk6QBV44LgcM1zKcQoj7SQSlJ2k5beFAP9n0sBKEtFyQMxDqRuZBk3iAfbpUbaGpU13B6khROl9QuKaXjYbP8Sbw62Xg73+qVALESBJkBoATm0iouL9s2nnUJUlaEpM5UrKSo21Pd2H7tSh1pASlK2C2kkqAU4rUAX6wRaKqfGse424ptC3Eo1yhaovc7yb9SalvXTU4yXOQvtDi0rzKaSpKSu6ZzAnmgi06Vbex3B8wSpSYPQCwqtdjMEt1xJKDkSZVM3MWi19a9H4ricQhKGsI23KwZUowU3HMJgRE3megNWJyzejT6CPGsqsd1xH/iYb/GmsrWsPMGmZNuoFHDAtJJ7zFMpIMFKQ4tQI+zyoiZtrXIwjrZK+7WCASFHIEpMWUSpY019PWgG+BvEBSULWIEKStqD4g5jPnXPGtN8InCnXElJ6Fhw6b8s0biOHJQ2lxt1LqVyUkJUPhMHUWg6gxSfDdm3lTIKLQczzcx5JSTVjY4UhtjuVLUYVn5TcGIITIFj47nariaQrckxBUT9kSL+WtNOHdm8W6eVvu0ndVv5047LuMYML7zmUsyCfiMACAPYnxJNH4nta4uQw3A6m/9KYan4d2MabEvLKusqgew8qMf45hWBDaQsjTKLe9VjEKUq+IdP/LN/bb1AoTF44NoUppBsNYkybA7xc9avgktuRNxbt4pRKQrIASCEpJPvEUvb4zhVXX3qjaREk+8VVw0hxIKFOFUwM6BBiLApUTIEm4uBUQayEhyQlMTAEkGYgE6mN9PlU0W5jjCZCmW0tgXEWV6q1nXerMv/aAy3AKXQQmLKJEnfNnv7CvN2cQEgSFQuVJkjSdzAv412+wQCpTSskaqVp0MBVhPUVPlPtq/p8pcsOsRxjvFqWSog6BW29r09wHFsVi2HWigvtIA5UqCF2VIha5BIjSCa85wUFQk69PKrDgOOONJUhuwMTqNJuCII1q6mT0YI7Q4ZolCuHqC0EghbyVQfElvWfCjsDx4Yht1ScAylLQBUvvGyUzMcpZBIMajTWZqtKcCiVpZSJsqBMxeQJ5fTXpRHCsO8pDncsPL7wFCi2hV07phIKQZGsSKaeTnAdpxh1iENpCgAoBGqZE3+IkSDc/lD3hONGJB7rCtloKgnuxEjeCiCYNVhrs9jQJRhXwTfmSQR62PtFR/2bxFoR3TjaRdSy2SPOYPl6ULMr0JeIfTCnHEpQjRsIHwgEQTM9D0tpe1T7XcRCsIVCFBzIrYGIKknzkx6mlDWKxNwXgQbH6rY6wZB08K3hcOFPJLrh7pIyqTlNtwYJtoNtqF5al7E8GcKfpZwynhmKUJIOUx8S1WuBMAaTm+7XojOIWn/wBkykQSMpF/4YtfzEeNeW8exLGdSPpCglK1Du+4CkwFHKQZMkDeLg9KXcSx7KgO7UAoHXuUmPKQNKacpPt6Z2mdfdwxCmu4BWpOQLCc7ZSBKuYCJJ1tXmDzjrJA+rIFgoJbXreM0H8eviKacEwoxj6GkOqKEoUVKW3FzJmA5JJUZBmr5guyWGaukFRiJUQPYC3TWTanlbnG5LryXEcQWoQcok/ZQlM+JygTrvRJaJYCgJSZnSwFgT6zXquO4Jh+7UQmFDSUoVNxYc3Tr/KqNxvCYdTYWlBSsj4pMkptBGbJpl0SNaZV48p/MqoQBcJTE+GvlrHjTPheHAzqWQhJTIjLzKBGxIO+sHyN6ARikZcuW3XKmdQdb7/KscxTYEJbGZQIKlmY8UgRl+f6y61wvGeZv+Vh4fxdLSpK3LAiM0CTuIAvHjULmLDhCVcwcNz87n960HgsKHnEMJSVLVcQLnpHpXonA8GWWwE8PSooMFXdFSj4kmST5W6ACrI5Xl6VvB9nGgkvL5W0XJ9Yt1N9K08WVrKkvqjNKR3SeUbJEu6ARV4xL2NIARhbHbuwU+s2FUfimHWytz/0o1zKEKRltMAIUkGNIANWksv90eJw7KjzPET0ZTfbZ2ucW+SXXGXCEgTcakATMWEmeutJHeOoUQS0gFOhlwx4iVGozxIrV9WDzESATEgkkmdzMVGv4c/LEcTxClCUk6bRVo7N8EdfPPFzKlRHoJph2Z4X3ipy6bnQefU+Feg4bCNtI2AAn+ZqyMosIhthsAAAJG3h1JrzTth2jQrErVmeSkpSlKmyAQEkzcmQCTMf0pp2q4+XiW2zDYP+I/pVSHZ9eJXIMJSOZR0A1pZrXHlePc/7TD/eZr/5Dnsf/wCdZQP+6zX/ABv/AMZrKmVk8WSREkSNbe9xFSsJMATPiY/KBWqytDj6JldU/IMIKcsa/amZ0tpHrXfY1xWLYQ44RnVmkgdFEfhFarKhbb5OX+yjbrjbilqlsqgcsXkGZB8PakfadwsOJbSVEFMzIHhAAFtKysq+kWvgHY1pQC3FKVImNB+Mmt/7SmEYfhrndtpgKakEajOmx39RWVlPS+3iDi25s3H/AFk+ld4RpKlpTlAkgTKv9VZWVhVsweFQ2f7ttZsJWhKj/mFHcU4k4pCrpAiCAhAmY15ZrKytZHP5VFwfBsh1tS2ULEtyCI+MxMxqDfSh+23EwjEKAaQUEJUlKs3ICIKQUlMjMCq/3jWqypWoVcGxLbz6EKYbCTJMFdwkFUXVvEV072oxSk/37gB0SlRSEg7ADQDQDpW6ykK0zxV4JlLroMXhxd48jTzg3FnX8Ni0urUotBDqVE33GU9U8vzNZWUQoXxgNk5kKVe+VYTtO6D1oxePbU0lbba094M5zOBR+7EhCfOsrKsUmxaQ4rLABiZ10G46+PnrUR4NdKc+v8P86ysqKtXYXgwSVLzq1ywmBrF5IPj71fcbwtPdlWd0RsFD80n8KysqxKrmJw6V94hJdSQSnMXM3qREegikiWEoSoEBUEnmCT0EXFtBesrKCv8AEWQtWYAImbD3oJHDpMZvl/OsrKirLwDiqMMpIS0Ss2U4XIJFrCE2HvTzGduglZScPMHUuf8AhW6ym9tZPjv5LHuOvrOZDhRmNgIIAJiNL1Hj8YsJVnOdWQkqiPDTasrKe2fRUnhbZI5Yq29neAtSkARmUBpp4+NarKsHpLWDQyjKhOgqh9sOMLUruhZO4G9ZWVqorODZ7xYSTE1aClKAtITyMxy/fVqCrqB0rdZUUt/3if8AvD2FZWVlB//Z">
            <a:hlinkClick r:id="rId3"/>
          </p:cNvPr>
          <p:cNvSpPr>
            <a:spLocks noChangeAspect="1" noChangeArrowheads="1"/>
          </p:cNvSpPr>
          <p:nvPr/>
        </p:nvSpPr>
        <p:spPr bwMode="auto">
          <a:xfrm>
            <a:off x="457200" y="1371600"/>
            <a:ext cx="8467725" cy="4591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pic>
        <p:nvPicPr>
          <p:cNvPr id="2054" name="Picture 6" descr="Traffic inches along the connector of Interstate's 75 and 85 as snow blankets Metro Atlanta on Tuesday afternoon, Jan. 28, 2014 as seen from the Pryor Street overpass.  Georgia Gov. Nathan Deal is preparing to declare a state of emergency as a winter storm coats the region with snow and ice. State transportation officials said a mass of commuters leaving downtown Atlanta at once created traffic jams on interstates and surface streets. (AP Photo/The Atlanta Journal-Constitution, Ben 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72" y="1077152"/>
            <a:ext cx="8612780" cy="46702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08876" y="230189"/>
            <a:ext cx="8648700" cy="574675"/>
          </a:xfrm>
        </p:spPr>
        <p:txBody>
          <a:bodyPr>
            <a:normAutofit fontScale="90000"/>
          </a:bodyPr>
          <a:lstStyle/>
          <a:p>
            <a:r>
              <a:rPr lang="en-US" dirty="0" smtClean="0"/>
              <a:t>SNOW + TRAFFIC in the ATL = </a:t>
            </a:r>
            <a:r>
              <a:rPr lang="en-US" dirty="0" err="1"/>
              <a:t>S</a:t>
            </a:r>
            <a:r>
              <a:rPr lang="en-US" dirty="0" err="1" smtClean="0"/>
              <a:t>nowpocolypse</a:t>
            </a:r>
            <a:r>
              <a:rPr lang="en-US" dirty="0" smtClean="0"/>
              <a:t> 2014</a:t>
            </a:r>
            <a:endParaRPr lang="en-US" dirty="0"/>
          </a:p>
        </p:txBody>
      </p:sp>
    </p:spTree>
    <p:extLst>
      <p:ext uri="{BB962C8B-B14F-4D97-AF65-F5344CB8AC3E}">
        <p14:creationId xmlns:p14="http://schemas.microsoft.com/office/powerpoint/2010/main" val="3702968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6" y="230189"/>
            <a:ext cx="8991600" cy="574675"/>
          </a:xfrm>
        </p:spPr>
        <p:txBody>
          <a:bodyPr/>
          <a:lstStyle/>
          <a:p>
            <a:r>
              <a:rPr lang="en-US" sz="2400" dirty="0" smtClean="0"/>
              <a:t>You can always count on Southern Hospitality</a:t>
            </a:r>
            <a:endParaRPr lang="en-US" sz="2400" dirty="0"/>
          </a:p>
        </p:txBody>
      </p:sp>
      <p:pic>
        <p:nvPicPr>
          <p:cNvPr id="11266" name="Picture 2" descr="https://encrypted-tbn1.gstatic.com/images?q=tbn:ANd9GcSd0OgUCuSi88qVEueDHd0WZYoxb2ysG1IZqGaWNTiYnZcFT3Zy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600344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TEhUUExQWFBUXGB0YGBgYGBsYGBgaHRgYGBwYGRcaHSggGhwlHBoYITEkJSkrLi4uHB8zODMsNygtLisBCgoKDg0OFxAQFywcHBwsLCwsLCwsLCwtLCwsLCwsLCwsLCwsNyw3LCwsLCwsLDcsLCwrNSwsLCwsODcsLDcsLP/AABEIAMIBAwMBIgACEQEDEQH/xAAcAAABBQEBAQAAAAAAAAAAAAAAAwQFBgcCAQj/xABHEAACAQIEAgcEBQoFAwQDAAABAhEAAwQSITEFQQYTIlFhcYEykaGxB0JyktIUI1JigrLB0eHwFlNUwvEXM6JDY4PDFTRz/8QAGgEBAQEBAQEBAAAAAAAAAAAAAAECAwQGBf/EACERAQEBAAIDAQACAwAAAAAAAAABEQIhAxIxQQUTBCJx/9oADAMBAAIRAxEAPwDDaKKKAooooCiiigKKKKAooooCiiigKKKKAooooCiiigKKKKAooooCiiigKKKKAooooCiiigKKKKAooooCirnYsBm1EkiJ5++pDD4AG3d0MgkCfDv0oM8orWeGYIAZYGiLrr+ld/pUb0nsgNb3MgjYUnYzivYq03EEAxzP8KmeJcPXqLZMmBbAnuKhT8YqjPaKlbluDHiaSYUxnUfRT7KKURR3VfU9kbXlTJAgaDau7SabA/35UvE9kHXsVPdV+qPf/SnN2weptgABnulh+wsCTHeSamHsrFeVqFkK2YEAg6++vbeDAnurOrrLqK0/qBm0rvb6o91NVltFarpuAK9Zh3CmjKaK065cEbClrFsKpu3QIHspzY8uW1NGWUVpOUnrL7gaKYEaDQ7etQD3ADyqztNVSircMQPH3f0oGIHd8KuJqo0VbjiB/Yr03x3Cr6nsqFFW78oHcK6/KhptHpT1XVQoq+8MxiyRAMiN4M9w7JJ9O6njWUZA2XX7MfHnXO8sakZrRV8vYZZO48h/SvaexhfCWocA7R/CpOyB1dyI9pv7JpFH/OoPAn3A04LL1bxG7fOrUPbDj4D+NQnSVCzW4PeKnMO6kegqI6QAEppzJB7uy2nyqT6IPiFkJbtkc8xIPnU9xdIwqAn/ACh57VB8ZjJbMAEh5gfrf0qd46Yw6edv+FaopuKTn4n+NMXFSV0SBTG6utaiECKWQaUmwpVfZH2j8lqxmx0DTzBqsHMBqIElhB81YD3yKYindtJA8qtIXNlZ2Yep+c07yDPhl5AMT660ytAk5e8geGug0qQx1sm8CoOiGNhuY5kVj9UcPxmXKeTKP+amvysRpr/Cq9bw5W2gPIb6cj4E1J4VZHPb0p6h4l0TIpW7cimNm2QTO1SF3hN9lUrZvENseraDOxmIjxrnuXtYQzyPGkrsgamkSYJB0KsVP2lYqR7wRTnE2JGYmFHtHn5Dvq/oSwFuSXbRB8TyApzdJuNJ9kbD+VNAjXSNCttfZB38/OjiGMgZQdR3d9as7R7xjGDqbgUxDW097qTHoDUPh8H1mdiSMrAbTyBPMd4r3HJlt2ROr3Mx7oAjX1NK3VYYM5JJdyGjuYiZ0/REb1fix5asS7ITqsGY0g7aTM0rcwpH/H9aT4SILToQFG3nNSDsI10pvZhkmH8R7v610MITz+FdzSivO29Uwg2CMbj3f1pM4PbVfHTapEXR3Ukpk/KqzXCcNKmSwjvWQQf4edOLONBOTNsTGYyfKR864W2WJB28/wCFcOuUswaG20Gvca5cu25TwFTqSR6UVGhHO4k98A/Ovaxhp4l5HvplYGAZidJB01p8ijq203LfvEVF8Ca2rF2d94IyqQ3iO0IEnepwa2wRzEgeZrrYO8PEQJ5VGcaiU75PyNPFFJ4/D3XgJaLZgcrAFtRAaVVSdAw17zT1ypO1a4m4FtASAdY172OlWfjuGZ0t27SPdbMmioSYHOBsPE6U7wHC3s20uY3E3LNn6ltXuNdufq27ZgqO8xp4b15c6S3cvV4RFwlrwhrreL3CCAfKT+tWsS8sMcD9HmNuKuYJbHcSXbbuQEfGno+im59e+37Ng/7rlRV+9cfV7t259u47fAnSmpJHNh6mrieyyf8ASq3zv4jXusp+Oml36N3SQjrcAJy5wyGNPaCyOVQL426vs3bqk6CLrjz2b+9KVTjeKG2KxA/+e5+Krhqz4D6O0gdbesIe4YV2jwzBhPnTl/o8tfUxVj9qzdt/7jVXTpRjRti73qwb98GnFnprjlj8/m+1btH5IKWGpxfo/cEMl7BMy6ibrrt4lT3Ux4p0HxOtwravHQRZxEnfkOyOc+Qq39CuMXcXh7z3ltyj5VKrlzdgNqJIkEjURvUxxS7bsWLl64uZbSZiBEsdgo8SxA9aw0yMdDcQzKDhsQu5JLqUEa9ppIAO3ryrz/AWInsrc8Mr2m9JV50qdT6QF+tgbY8VvGfjapxb6f4fnhr6n/27qfxy1rGbVft9FcSh/OjFlfrZEZ3j9XtFffV3TpnhlUI64mzkCqRctvnEARmyksDEHYb01sfSFhjucav2sj/u3T8qa3uMcJuZi2UXDJDvhGzFo0zOqN3DnWOXjnL61LhUcX4a09Xf6vMD9W4AdSxMMsHUnaqxxHEBG7D2rsGVhjEd8bhu8RVvx/SDDqptjE4e6k5gBlyjTXshQF08tZqMxfE8CBbAXC3mvCXFtRNsCCvWOpnWToNtZpPFInLkqN/i77dXHirH55Kjrj69rT11PhH86vd7D4JkYmyIA16u+4J8u0Qd6aW8Ng2nXE+pRtPMI1dMJLVP4k5a6pAIUKoUGNNJkx4/KnTIHsLblhrmJBgEdxHOrVh+jGExBi1edXOgNwIQN4k/myP41zxToPiMKBLWr0qcqowW4YEGLTwW/YzVjlF4qtaMNc+0fgSKUe/Rh8FcdblxUZkVjmYRpAzGRM7eFMnamKV66lLdykFr1jWkPOtru2aa2Y3P8qkDhmUAspUGCCZEzMb+VApbXwpK+h108anML0XxLWxcylVYSspdJYHYjJbIiNd6iM8EhjEaQdwfXUVixTQZ+VFOiPH4UVhcPR0cxhs5xhmWQALbEJc0gE5HAEc/a2qVw/RrFhQsWgogABySB3aLuPOKvX/5TFf5dv8Aad2PvGWkuJ8Vx/UubRtq4ViBld5hSYX84IY8jr5GuzCntwS8CFbq1Y7A3ACTyGU6k0i2Kt8Odgtxr2MaeznbqcOGAJlQRJICmNz2ZjnBLj1W2DKm647QftXMxOrNJzK43k7Uy4l0vdsW98Lb7K9Vb7JgKCTMyJPKe4Cl7T5Ek7Ncc3Lrm5cbeZkgbAQIVfAQPnXtxyYUCABtrr46014Xxl8VcK21i6QTy1A1JDHl5607xtu5buZWJYg7mNR6HarrnZXKW5MRzj+lNcbcWQF5D3mpNnyKXMBoOg1VpGgI5Ge7aq/MSe75/wBxSLI5ujteQ+J1P8B6Vwa6QafOgiq08CUW0k6V2z9kD0HzNK4S4RIUSzdkeZ0Hxig1noNher4fZHO4TcP7TFx/4qopt9KF7Lw/L/m37ae7Ne/+oVabGFFtUtja2oX7oCj4A1S/peP5jCr/AO87/dtFf/srlPrdZewrkCu68rq5vSK5Nd0KKBzw3hjYi6EVlT8y90swYgLbt5m0UT3D19DH2GIYMOWvp61ffoxKDHWVcSL2FuWgDEMSEfKZ71R/dVDa3kbLoMrFDBn2SV357b1GqcpbHcKMq9w91eVyRJECSSAB3k6ACqkLW3KnskrpHZJGnoa6GLcEsWcuVhWnMV1mBm5d9WjhXRuyCRfD3GABaCVQEiYWCGaNASYnXSmvSHhNgB+pTq7ikEzcJXLlJ2YmGJ0jlWPebjeIXgXD0v8AWNcd0uJLOqKrG6kasgkZWG5EGVMjYxJpwXAH63EZ5kW7RHoCoNV2xjXs3ExFr27ZDAHYxyPhBIP6pYVp+Ex4vW0u2ycriQF0ynZkOuhUyNzyrWJqvWuA8O5vxI7f+jbEe9KUfgXCzr1nEQf/AOSaf+FTOJlYztlzbSYHv/rXtvhgbW5chYEZQSWJIiCSdNzNToM+G2OGWGzZ8Qx5dYLemhAiEB0OtLY7EYS8uX8oujtZiQttTI5EhdqdXottlXqxZgZmywInVmdpJ0rzopaweLv37Sln6qG0gKwLFSAw10McudSciwmuPc2lFzHply5RFmEIGgAOUnaNda64Pcwa2Ldt3s3SqwWtq5DETP1PnV4wvR+yvs2LaRsWVXY+8k/Kksbwhjo3WOvcGCKPNUg/+VS1YqZPDz9Q+irHxoqztwxBp+Tof2G/nXtY1TYWz/mN6hPw152/0x6p/JhXFykFuaCrqIvpJ0YXEsLkqt0aZwGWR3MJIPnE1GWugFgD/t5vEXnUzz0KkValY99KK5porGF6A2UIa319p4IlLlo6HQjtWxINejoWh7K4h/IpYYj7rg1bFYkEE76f8VRX+jJIyrfEDbPYVtPHKy1fYw8xfQa8R/8AsgeDYZ9e7VXNR936Pr8R19k6yZS6nzU6fyq/cCwYw9i1YBzC2p7URJJJ0WTA1MCdABUl11PYxklzoRihs+Gb/wCaPmtIt0MxvK3bf7F62fgSK2QXvGuSFO4U+YBp7DFLvRLHDfC3Y8AG+KsanehXQm8cSl6/aa1btMH7YhnYaqoB1iYJJ7qmel/F8VYu5cPgle3lUhxhmugn605CI7o30nnXXQ7pDiMTfFq7hQihGZnVb9mCIy6M0anSPXlVt6MXqNT6fz/jVD+lrB3HXCsiM6qbobKCcpYWSsxtora1d0sKdZcb7XH22GmaNgNYr1rJkRcuL5FT+8prMo+dmYTEie6vTG0+lfQz2mOhuFvtJab/AGCm93g9pvatYd+YzYZDB9CK17p6sCy12iVtl3odhGEHC4Xf6lt7XxS5XFr6N8Cx/wCwV+zicR8mJFX3PVlGJc2kwd1dGSHXzRzp6xHrUDjbqG45tgpbLsyLuQpYlRzmBAreuI9DsNZVAiM2nVqGYFRJJjNGbc7zyEagVnPSvoejYgsrlDdfRAFyglSWI5xnBP7VZnkm43/X/rqpYNXu3Ft21a5ccwqqJJ0JiPIE1M4bg2Lt3VJwl+UdSR1bEaENGdQV27ialuj3Rh8PcDl2AJGqNAIXNmFxQdVIMg7gjzpa3wC8XfLjsSLebspnY5QZIBcmMuugAkjc1fdn1OMZxK4EUth7iOwkqwAAI7JBb2jqNiswR31FcRfHXiQqsoJCwqIoO3tG4zHQc525VauH8PW0Ja4Xg5s945iTC+yT7I0A7/lSeNh0ZHDP9UHVVBB1yidPOuP63+MzxOHe22W4hWZ3iD3ww7J07qmvo4d0fFWw2W31YaSAcryQrAHTbMPGFqw4vBDqzbudV1bagOzz3GDJYGANiNqgeDPbtNiLUzca5a6hhD23Az5gwGp3Gh5geM9by6Yk7WrHcRNm0rXctyVAYMoDOTMKg2LE7nYCk+jeIvYrB3clotibV4OyLlUm3cUgW0JIELBGu/magk4E46sFR1zE9ZdZNWDMIBEZh3wCBFWHrchzByIOnVtDCCARAI5awZrm6ZFbsYa7imZWLlFaQCcqhgdASPaIPLlV36C4VcHcuviHBe4AoYAhEX2mVjmkktGscvOo7gODUdtrwZTcb83s4LMW1IIAGs6DYjapbGrFtkWQR2lEAliDMakxI079qnj5b8a8kk6XtQCNNVI0M7jvB511Cga8vGs3wvSl7Bs5QWRwSUcgmBAka9k7neNKmsR+Un86t9urdRcVfa7Jghckd3OutcllbGAaZSfT+tFVvDW7t1Q41nnEbGDpHhRWQwsYzrLSXObDUdx2I980jbbsgzyHyFRHRjiCG3cQkkf9wQDABGuo05fGpe5hwFUSwAUSSDGwqDsXfGlbd2mYtDkw99ddSamriRW6KWW5UWEalUnxqauJFL/aPkP40r1lRSXNT/fKlVxNa1EiLle9ZTJMRXtzERVQ+FyK6vY1LYm7cVB3uwA+Jqp8c4+bcKkdYwJE7Io3dvXQevdWbcU6UqWOUG85IzXXJ1gg9nmRp4DuqyI3BON4VYU37SnuLgfOpK0VcSjBhyKkMPeK+dW6YXDobVth5sPjJqU4D0jGcdUzWLkyFmAx8CNG56MKvqNzukruKBfqM6J9Ikxam1cgXQCY11jcjx8Jp1dXKSKyp2uIqh9PuNs982FzG3aCgopMXLrgN2gCMwVSoAOkk+FXBbg57Dfy51kGKvm4zXHBPWs1wjTMM7FhueUj3Vx83Kzj0/Y/hv8AG4+bzW8vkjvjmJVyjIipkClSqBGBABzZhqGmDPfUiemmIuKgvZGCzqqlZ3ALCSCfnTGzw/E3XLWUZz39hRuORaJ8KTws5dZBkgg8iGIPxBqeLbe3o/luPh4+LjOGbKlj0pU8hqsN2u+RoOQ1+FdWekFkWoXrEuAyuQjLHLc6DfSofJBqB44k3DpoUHvzGvRI+fXheLG4xKWmI5hEBKzE6iPrCe4TUrbtuyAZkQgBjAlp2PaOhJI3j31n/RPFC1fCHRb35sk6ANJKEnukkeorSThlZXUNqOy2gBOp2MQB9XxFY5TFhlcGpM9oMJKqxMbTnMT5DTemLXktZrrIocj2iFJ0nSRsTAHqalbFlFzaggSZZiYgb6H5+6kLqppqCTzIHzLf3NNFVxHE3uB7jAwqgeAgKB5wKQscYa44gqFTMxYgAKIMs2mwBJqTv4YWwy6NaIIyGdJmAu+kkx3VH8Pw2VlDQ+YhUSTDGQQzAEEgc9xp5Vmc+/WvRfDf6/7J8/UnYvXQ/WKhyl1PaEHLDqTl5aZNDG9WW5iZScpUaxIA5/qkE6c586YYN1bI5AulnMMYzQJAK7EgsPa7qd8ZRgq3RDBdChPf66kabitRx5XUBwzI1nOS5MKigQSAAS0ZtMzHvOgM1Z+j3G7lvKjllsByWuZwAJ5LC6orESOWsVUeid0FWzZjk0B3VQcxOk6uSFFTi4lLm4Nxs0MsTEEdkCZHIExrW2GoBz3euTfx8fOis9t4rFIAsPoANGMDwEEaDb0oqjM+jeOlFB1GXIQecGAdfKrXgsVoIZhp9V2G3kaznhWJbsoQFUGesMyo3mOevLnU6bKswY4kAajsIysPHV4j+ulZ5RZV6TGN/mP65W/eU0quLfvQ+aD5qRWbXcVibXsXjcGuoj5Gf7FFvpXiF0aD5rHyqeprUFxzfoqfJ3X55qcW+Jxuj/ssjfvZazOx01b61tYG8EjfbvipFelyfWVh5QamGr7b4opJzZ17RAm0x0ganJmHM99Krj7XN7f7WZP31FUXD9LLE6uV+0pHLvE1JYfj9lvZuof2hPuNMNXCyVb2crfYuI3wDTXOLtQpJV1A1JKnKB3kxAFVv8qRtYVvGAa5xGKVEcroQjRGg2PLY0hVB6acRZrzRIDqPVNgPLT51WkQnbU1K9J2m9HJURR7s3+6vcJhyoAClnbQKNTPLSu3xk0t4E89PSa4xGFI1mR393nzHnVkx/DHsHLiLgsvAJU2yVggEfnCQG3HsBqa4zCNacpcAnwMhgN4PhsZAINSVcTHRXi7iHk9dbIJP6UbGecjQ+ZrYUxq3kS6uzqCPXl6bVgIsPhsT1YPtJKdxBBYfIitQ6FYxuqa32IRgVBYg5XGf9E881Z5ET/HL2XD3j3oVHm/Y/3VnH5C0SHeB4g7faBq5dLcUy2AMubM4EKwkxmb60foiq/+UgW27Dg5SNlI28GNScZZ23x83Px3eHKz/hLgvFb2Fui4t17iDe0WVFPgWCExMcqbYjGpdvXDbsPhlJzC2wI9rUspI1UmWkd9MsQp7m+6f5Up0ax9i3fc4hwqm3ALozglWWBscum1b9ZGeXk5crvK6csh7qi8fYJc/Zn96tHXpDwh4D3MIdI1hfLkCOY9abXF4MQxN20eyNrz7SJX29DPMaGsyIz9sOYzEAz7MkCRAI18p3q1cI4tlsS8hrZUGBmZ5YKuQDdiWUDxpTE4XhXaCX0QiChF9yrCTp2iQNKkeHYOyuVrI3g5s7NK6nPLHsnuIjes8lRvEbl2zhmbIyCBKdkk+yAXc6+fLlrUJhbV1Lvbi4CfzmVgeWb09onQbVbMTfLaJtmYMubOuhAIE6kbyKj8XfVWyjOZEEKTruD2SdT5cjWVwmthCCO2FGgy3AV1JO0Q2/hSJwmZQwYWkHZZp7ef2XFsMIAn6xPfXLcgNgNtgCRMTETyg66VHYu4y9nQEtMbKdZ+t/Sa58/HeVllzHp8Pn5cOHLj+VJWry22sBckW2VBCgq3aCgZ8oAGuyk+dPeKYkF5CklFIIAhVnYALoDzM+tQOC4gQwa4EXu7OwJnTug606xOHW1h7YFzPIAYyGbbZoMSTuSZrs8pr0Yxotg2wC126QtuJ7Ig57jGYUAep1Aq0cOuZLfV6ZEUC5l1YGJZ2C6kk/MVWeiHDDcv3mf2FKjOCNZBIUTOkL8at4wJQEjNbtoJ5AHSeWh7/PlWr9QyvYm9mOW3A5CXX4AaV7THF8SuK7BX0B07Cn45taKmLqXu8YRhGXMD36DyIqtYzo5gnJZWu2T3Iy5d+5kMUpe6L3RA65iTroB/KmeI4G6f+tPkR7jXXY59l36MYOBF+6p75Qj1BT4Cm17ohIIGMtsvINbcTz17WnuNMTh3BnrGkeEfNqbPjWQ6lvuj5zTo7J4hcThSyBWCmCTbTOjcgc2T4TTXidxoUXrSoSuZSUyNl25GI5QRTpekLrsSPIlfgKiuP8Sa9lzEGJ11JiZiZ1FMhpp1AJ0eBPu8ta8OGflDUyCVdsHj7JVVazbICgDMoJ0A+tvNMhqsWluKdJGvIx8qeXMbeQEdYxEQdZEetWJMNhHM9WFJ/Ru3APQFoobgVsglHYd2bI6+4KrfGnqvsqgvddcBbfSY0mBHfVt4EOqz4kgHLKgEZgEW2bt3T9ZQLfhnplieDpbsm41xrl4MomAq5c2XbfaDqas3RvBK2DuN1aXSl4yLt4WrKpctIua6YLMspELqZrHPprinOFcBXG4axAS8lsi5hnuhhctIYcWWgt1irAEmPXnUOltnLdt2IgLZbES0Esz3mD6iAec+Qq5cK4qpJfDRiWCrbnDqwRXO9tJ9hZ1nuHhVY43xe3ctuqPYfJKFQHN61da6WYI50a0UDA+U86xPrSk8SfKLbg622jvMDtD0kR61beiXGQlzKxAzCBPhLr8Mw91UvHNJ9aLeOuRlzIAASM4XujSdzHKulmxje2ldJuJAi0QQUk6ggw2kfAsah7mLUgwRtvVNwuMdnk3Ap31AgxpFSLYW6VzLkg/WA7O0QI0mp8XNTV7EjlTG/ePeffUc+DxPIe6mjNdmC3yNalSzEr1mtdEjuHuH8qi0uMOYPoaWW+aJqU4Vh7d7EW7DAAO3a7I0UAs0kDSQCPWtB4hjWuWuyCrMUC5MuVLblVRdO5ddViSRVO6BW0N+6xbtC0cu+mZ1DExOwEetWXEXlEO/XELsqhcpIH1Qx28I51y5/W4SuzbVly5Sg1AgwZHMbEmTPpUVdxRe6Ldtys6FjuDtAK67f33WjEdGMVeH/be0jaqTbVrgmB2kzrl5nUimnC+gd2ziLLflByhjmjDXEYaEACSytJ0Ou0mrOPRac2OGIVVerU7KSXcmP09OQnvqtcdwoBzKQ4CkHmYBHaEgEaydZq337J7SMvaVyAJHJgQQpWdBlqK4xw8sSBndiDsjRzktqQBEjXfurM+qp1u52dTGuo09J7qlWxo/Jrtgkq9p1uZe+TEERIjPMd0VcehXRA5UxXWWGuAkC29titvSASZB6yOZUjXTvph9KvRy8CuOKpsLd0oxPL83cYFR9gkfq1vNSXDLoldi2SxKlrp1C9o6ATz7IykbU64ret3MxLNc1gBlOWTM5VL6CIE5ST4V7hka3aVFFwsAuiLmYnLGsRlETrpXOEwy9Ygu5UVnUZWzZssiTE8gGM7VP0/D7g/Qq9fspd/NoHEhTmBidDAbSRB9aK0uzibbKCqiI07LDQabZa8rbChLaMGGTUbkEzPKJg0k+GYDs2xPgJJ95qVBI+W0fCkn11kx5gelMVANausdbcKNCYHyO9ROO4bgzrduOngoyk+RykVY8VjrY7zG3b299V7F8QJP/bRh4yauCs4zC4SfzfWMJ1LQTv4AcqiLmBk6Lvzj+VXkX0WM2EwjdxNsE/GnJxc6JYsJ5Ise6BRGe2+Cs2gk+mnvipC3wa8o0eO4QT8KtrK0SVt+MIe/lB0rqysicpPgquZ9ATHqKCm4vgl4CWDaek+SsBTM8OupBhvunX1UmtCu4YuBqEj9OVJ9HivOHcCvFpm0666OsiPQkVdMZ+btyMpA8e1r7ianOjXGjhzMFkYBbigwSAQVZW2DowDKe/zrQW4EjCClscuyDHiYJqF4t0GFztWXS04gEZTkbzAJg9xis8u1nRPg/EsJZbrRe7XWteIW06sznD3LSkoFyA5rmY5TlkSIql8RuWkGWyrKn1QzZnP6zkaTy8PU1MYroXxFAYS3c+xcEn0cLVf4h0fxyyXwt7zADDTf2Caki2oW601N4To4GgvfCE7gJJGk7lhrOm1MrXDLwMmzemf8p4B929dlri7yOWsj51uM4vnBeF4WxbyKi3ZYMzXVVySNokQsaxFSWNupcVFdAyo4dVBKrmWSCVUgEAkmNqzu1i7gE9qO+DHvp3Y4yw3aR4n+ZrXSdpbppZzWWu2lFu4pzXGt9hriEQ2bLGaNG17jWdBztNXkdJI3WfSdKqnE0ts+ayrIDupgqPskGY8DWbimlsrrnzbdnKQO1ymQdK8tnvrwpTzhnDzcOr27Yn6x19FGp+FIiz/RpaunGBrYHYRy+acmUiMpI2lojyPdWicUsXHVrVwB3BnMqycrdqI2ygGNqg+jws4e1ktncy7EjMx7zGw5ACpFcYwLsWAzdhGW5BbQkkgwRE7CTXPyzvW+FWfo3j2OFtKGPZUpO7DKxXL255Cnr3HaS1wtGqjInZ05EZWnxkc6pnB+IsAwzLAcwAIJkDUg6mTJkb61KLxYZo6xQYkq2h17vWusksc7ezzpKxdUcsAbYKnssJViupZmYaZe/wCsabi6ClsntgakBiJ8ztFKNidTmJAIgiQUPKCDtUN+SvhQzW3LWiTIYnMJOhLEwRygDnXLnw/Y3xupixdS1cF5ArQAXQEwQd42lhqRv3c6uV5Ld+yUZS9q4kFZ0ZWEb+XurO7WODqtwOwzMRvLZhII8TtzG9THRnHOyuh2BnYLOeSSMp11nXzpwu9Ly6NMThTauXLU5oOXtALKgSCWgCYifOmOCzWLiX3ctLRklWBWMhyzHfMGRpTvjyD8p0uZC1sTEToDBJbwXeo3ieCIhoDgkfnJBdo0C540A1JHlU/T8XuxwZbyi4gslWEgi1aIPvWfQ7bV5WbWeNXUGW3duBBMZASu5JgjfWaK1ouD2rhWBpOvcahsdgbs9oH31kH+P+I/6lvup+GubnTviB3xLH9lPw1rUxpV7AP3H3Vxa4ZcJ9hj5Vmf+M8d/nn7qfhpW1074gvs4lh+yn4aaY008Mubm24H2SflXmXLuP5+6s2f6QOInfEt91Pw00fpdjCZN4z9lPw1NMaZexB5V6l9p3I8B/xWZJ0uxg2vH7qfhrr/ABjjf87/AMLf4aaY2Ph2Ic6QSPHX+FTeiiZjvisEtdNscvs348rdv8Fe3Om+PbfEE/sp+GmmN1V5MrdZRG0If3lml0sXIB61tzHZUTWCJ05x42vkfsW/w0ov0gcRERiTp+pb/BTTG9WrIH1ifcP4UniEnZc2v6WXTmdqwn/qDxHb8pP3Lf4K8/x9xH/UH7lv8FNG2PgySPzKMfaIa8SZjf2f405SwBsoUcxmJiI79qwsdP8AiP8AqDr+pb/BXqfSFxICBiWj7Fv8NNVt7YBm2ZBP6pPyYU3XhBO7T3wANvOaxj/qDxL/AFJ+5b/BXo+kPiX+pP3Lf4KaNdv9HbJmbSmTJlQZ/p4UxudDcMwk2sv2cy/CY+FZefpC4l/qT9y3+CvR9InEv9SfuW/wUF04h0GtgZ0doB1EA6ePdypG30EO4urt+iw1j/iqc3T/AIid8SfuW/wUf4+4jEflBj7Fv8FNGg8O6JXds6AcpcrPcNREnzqa4bwY2g2cqSY/W28hpuayJunXEDviDp+pb/DXS9P+IjbEt9y3+Gsc5eUxeNkrYsFwJbtw53yaSANSwkAgd0SOXOn1zoqJgO47pAaKxBPpA4iGzDEsGgictuYMT9Xwrl+nvETvin79l/DWuG8ZjPKbW8YTo7Bi5cDgkZdMnmI51X8Zg2B7C5AxK58+YESSBoecHfasoHT/AIj/AKl/up+Gkb/TPGuIe9mEzBt2yJ74yb1bdmE6afguHvZxAbOCoLEGRrIjRSZnYz4Vb8BhrlwC4BLAdo5gBE6TJiY/jXz9e6X4xjmN0T39XbB+CV7d6Y41k6s3yUmcuVIJHf2da5+vzGtbN0s4goW0HzBhcJMEqQuRl0IMnUjvFNzgkGVXN1kJEgXH1kQdCd9eWtY0vSXFAgi6dBA7KxA5RlinQ6a46I/KDH2U5bfVq2W3VlkmNdtcJZAFtO4tjRQ+QsB3EyPTnETrRWPf4wxv+e3uX8Ne1vphA0UUVFFFFFAUUUUBRRRQFFFFAUUUUBRRRQFFFFAUUUUBRRRQFFFFAUUUUBRRRQFFFFAUUUUBRRRQFFFFAUUUUBRRRQFFFFAUUUUBRRRQFFFFAUUUUBRRRQFFFFAUUUUBRRRQFFFFAUUUUBRRRQFFFFAUUUUBRRRQf//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4" name="AutoShape 6" descr="data:image/jpeg;base64,/9j/4AAQSkZJRgABAQAAAQABAAD/2wCEAAkGBxQTEhUUEhQWFhUXGSEYGBcWGBgYHxoZHRwaHRobHCAaHSghHh4lHBoaITEhJSkrLi4uGCAzODMsNyktLisBCgoKDg0OGxAQGywlICYsLiwvLCwsLDQsLCw0LCwsLCwsLCwsLCwsLCwsLCwsLCwsLCwsLCwsLCwsLCwsLCwsLP/AABEIAJEBXAMBIgACEQEDEQH/xAAbAAACAgMBAAAAAAAAAAAAAAAEBQMGAAECB//EAEcQAAIBAgQDBQQGCAQFAwUAAAECEQADBBIhMQVBUQYTImFxMoGRsSNCocHR8AcUM1JicoLhJHOSshU0wtLxQ1OzFmN0ouL/xAAaAQADAQEBAQAAAAAAAAAAAAACAwQBAAUG/8QAMBEAAgIBAwEGBQQDAQEAAAAAAAECEQMSITEEMkFRcZHwEyJhgcEFodHhQrHxMxT/2gAMAwEAAhEDEQA/AFhFckVOVrkrXqkpARXBOsTrvFTtpS9rTLdN05cmUI3JkJKlc4Ookv7pE0ueRQaT7w4QcrCDXJrrvFkLOpGYenX7a6K0YJFXJreKYqpI3AqDCYsPodG+fp+FA8kVLS+QXNJ6SU1o1IRXJFGERmtVIRXJFccRmuTUkVoiuOIzWq7IrhjWNpK2Y2oq2arBNdKpNWTg2GtthroATvoZvGjH6NFVvo2BhXHiJneVqTJ1aXZI5dYpPTj5EV/h9xFVnVlDTlJ0mI1HUajWhJqxdoMR3gsOWzMbIDmZOYO48XnEHXrVfZeVd02SUm9TO6XI5Tmm74OK1NdxWiKsLjma1XUVqK44xQSYHOpMZYNt2QkEqSJUyDHMHpW8NaJZYMAHU/cPztNFcXsic66qd46/DpFL+J8+k2thdNarqK1FMMOZrJrdZFccampQcgzETzGv591ZatyQK54i306pyDKPfpI9x0+NSdXn0Rpcsr6LpXnnXclb8iLH4pgzKCdBy6xJ19ZqC6hIB8o966fKPjUl1PE2YxqT56npvUllhBA1+tr5f29dq8TJNtuz7LpMOLHCKgrdb1+9v+yDDoQfCNfzvUt2wo8Q0HNRBg+R2Fcu5PPTp/at2Hg+L2TofTr7qBSXBVkwT7S2a8OWvPjy2++7NW8VGgBy8x+duumtE6E5ZMnVCefVSeo5HmPfQF+3lJHTf8akALKVBhl8SHzGsVT0+eUJHj/qf6bDJD4sOe/6rx993kifWt5vf8dPP7vfXbOGAYaZhJHQ7H7RXOWvoIyUlZ8i1To4msrqK1FECamtTXUVqK04tpWo3gEDmaLZarWPuElGV59raIkaEdd6my5dFB44agrFY7I1yRItorwNCSzFRqdAJg0BwTjF97qj/wBMvBhBCAn2Q0aTIGpk6c6Y4S2HxJDgENbs5huDN0SPMUZxe9ikxNm3cKLYe6RbRAslUYFWbnzU6H3CvN6jJeSj0+mhBY3tvX4K7wue/Akx3WgnT2hTsrSPhI/xI/yz8xVhK16ODs/ch6ntKvAX8S/Zn1HzrXDeDrew2Ju5iHs5CANiGJBB5zoCDXXFvZH833GrJ+jTDC4MSh2PdE+iuSfsFSdVvkr6HlzSn1Ci/D+SrZ3tubV9SjqYM9fP8djRBFWnt/wy2ExN91m4960ltukWlLeoIzD3DpVKsO6IrOp7tiQrxzG4B5x03pmLqa+WfqNWT4ctEvX+QoiuSKlGuo2qG9dC7n3c6scklbHtpK2aIqO44H4VE+IJ20H20xv8CdLdi5EreAIaDAJZgqk82IUtUeTrEtokc+q5+GroXyT5VLasyQAJJMQOZqyDs3aTF2MMbveXC8XgqkKo0aFJ1JKzry8qd8UxKd5hRdNoXLeJ9lMv0djMMqsV8IiBpM/bUc5ym7kySeLJkt5JcOv9bfuV7i3Zs2bXeC4rlX7u6qg+B4mJ+t0kc664Lh8Tdt91bYrZe5laYy5yJgkDNqFGmxIE047aC5bW4uW3atveLBRJe6dzdJM6SQI0gmNYoPsx2iTDWjm8X0ykpGpTK0kcpDBDuKw54sceo0bpVv753A8bgUt4a04WWuiSxcaQWBVUGseHVj1qu4hfEfcfiAfvptf40TZW0Ldvwgr3hEvlLl4E6LqdwJ86UNrVvTY5xdyK+mwuEtVUqXqcUThuHO4zAKEnLnd0trPSXIn3VmCwwdvE2RFGa5cIJCINzpz5AcyRSDtFjv1lwqqUtWxltrzIkksSN2JPiPKBVGTLp2Rco2OnbDJPeYpDG4tK1z7SFX4E0Hiu0WHSe4tFzqA15pjocqgLPkZqrvwhvqsPQz91RJwm4TBge+flU8skn3jFBDfC8au3bo7x2IUjKJgAeQGgHyqzJiCIO8A7+hEbVTuA8PLh3HIwBG/XWn2Ixk24UGYJPuBJiNeVLNo6s3AwkEGNDHI9D867qncP4k1tiwMz7QOx/PWrdhr63FDqdOY5g9D+dasx5dWz5FyjR3FZFbAroCmgkuCJBJABgTqYHLf411wHAPibpghVUG5caPqjU+sn7+lS4FJzjqh+Yo3spL4PG27Wt8qDG5ZNmgemYf1Ac68X9Qk1k9/Q+g/SVH4GR97petjG9hbrWHFoLbR7ZW1ZVMxygybjww9sjKGIaJG0zSiz2WymO/XMkm+AJW2oUMdQZJ1A2Ek6bGGS4+6lyy7WAgthRc724Lc5c+VZuRGXNmAEkkKelN+F22y3GtWbN5Xuh2yX8zFgQ8OSkEgkQsgeW5PnSdM9LFKeOOzr08ny/wDpXR2cQ3RYS8TdKq2UodM2pBIJAyrBMnmAKOW/Ys5lsZItMA7PlLXYDFjB3BICKBp4iToBRXDMQznF3XDW7oVUygMWto7EswkGdy56lfdXFuyrl2FlSLID27BAGXNCILvScrOwJMZh0oNu4pyZcklpyu68udvD7V3K39BZwXEd9bdMQiXERS7vHiTXTKV3LTlA69dqE45xe1paS2QyeE5soFoaZktgTuRqzGd43qy2cOrCxcTNlu3DnuiAWVO7QABYMubeYRqCSdDsp7V23Nm1bhVb9oUAAhdcqAgxCDw/xEk8qbduyODxvJpl2be17K/dFcwTKne5lzKj5ssxOYSBO8Tud96mfiF3LIt2lHICyD7peSfeTQgua3T/AAoffApndE2tt/WvewK4HzOZ1kdAf/EBdRQbardSc7poHB9nw7KywQY0M1xQuBMl/d9/96LC9KrhsieW7NRWop9xHhKpZRwtwMyhvHbuIu3iCs2jQCNefKkUVmLKsitGzg4umXLGOFUkkDQxJjWvP8WrKgXOASHO8jxFj0jcmrf2kQZkJBMAwBA2knU+4VWuL2tj3fhAOsmdCfz8agzScp0PxJKI34LdAuq7EKvdWGJJEAd4skmdhrvS63dD8TLqZDYhiGHMZjBB6REUB2dtE2cQqySVUAcyTcSB8afYDsnfsPavXMmUXFzKGlhmIA5RuQNDzqXI1q3PU6Wljk2+6v2BuEW/8QDH/pkbnqNd6flaQcIY98IWJBGp5SPEPwqxkV6WF7PzPK6hfMvIVcXtnKDyB1/Gm/YTiqYcYoswBNqUB+syyQB561Ey0txPD+aafw8vd0pOfE29UTzcuKSn8WHPgWj9IuKzWMGg+sneH/Sir82rnhd4LgcJauWxcs37z27mnskuFRlP1WBkjrBqs4jjDNaa1eQOwVEtu2jWlRmOUaaghiDP8O8CrDb49cweBwLWsrB+9zI4kGLgI2IIIJ5HnUd7i45VLJKb8PTdKimY4Ph7ly0D7Dsh9VJEjptXeHwNx7TX1RjbUw78gxiAfiPiKsdrgtu/he+uZjisS165bI9n6IFmQifrQ0HzHQzUUd1U5SQGGu8MAZ16wQPeKxttUJyQdK+O78fgv/G+E4c4dioYXrNiw2kBYeARG5YklierDzrjj2IZ/wDh5YkzaRiBoJLkTA0BgR7qSP2o744hcoQXLVlAurGbRXXNoACFbSCZZfOocVx29cS1YmUs6KFUTPLM3kNvWuUW+CrJgm29Kq0n9Hva/YeccxpscTu3VElLsx12kfCaD49xS3eIFq0LaAs2pzMzOQWJPTQADlSrL11NYarh0zfaFR6WctWt0m7r+zL11mMsxaBAkk6DYa8qjiu60RVUIRhwizHhhj7K/k4IqXCYRrrhEEsfOAOpJ5ADUmusNhmuOqIpZmMADn/bnPKt8YxgtIcLYILsfp7imZA/9NTyQbk/WMeQrp5NI2gftDjUb/C4cg2EP0lznffmT/8AbGoVffvFKRZWAr/0vqPKJ/fP/wC0+oqazaAEDYb+Z6fL3kCpxa5GDyPn5VI2MSoG7hl0za/xKD0/dK+VQYvD+FiSYiSFGUbT66b78qYfqaoJFx0VYJEqwEnkHDRryFcWcOfrOzdBAUD3CJ9/wrYQcuDm6E3Y+77a+h+c6+8U8w7AZjECYPnpPw12pTwfBkXHuzAZ2CgTqJOsDlI28ieQo7P4BJ0Z4PPTN8yBHvHvF8hFKxNgoxVgQfPpU2A4g9oypMHcciOhFWvE8NjVFVl522PLnkJ20010pbewNht17tv3TK66bawd+XStTo4bYLFrdXMvvHQ0Zh1JI+3lp61XuEkW7pQEQ2wnmCR91WbB3wrbxrvr4vDIAgj977aqWT5bYvTuS/rGW8WKhBJ8IMgA7b6xBB1pLxBe7ukeJSCSOUA7ag+7SiL+NOZhl8I1OUtAzazBaJMgbdalxyd8oj9qg/1KOX834HrUPVY9a1I9P9M6lYMtS4l7Xv6gtq6XRp9pfFuTK7NvroYPxqAvpB5/dtPx+2ocNiSrBhEjr9/uot7JJHdqWVtV026qehG3wrzXGz6rHkjjuLdJ7r8r8+pLhce6mVuOrREhmB02Eg7co86i/WiM2Vm8QhoJGYfxdffXIthfadQeieI7+sD41j40LGRFBOoZvEfcNhyG1Do8Rjzxr5Vf229f4skwy3NCSwQSASSAJBnLJjU66VDdvCfEz3XjLMsB0AJPiYbaaVEt8u4LsW8yZ5T/AH+Na4cktm5L8+nu1qjHHU0keV1WVY9U5+C2Xfu9r5++wc5MPPWAOgED5j5U1uL9BPlS24IU+VN7y/QDqesV7SWiKR8n2nZXuHnV/d99MLF9rbK6EBlYMCQCJBkaHQ68qBwEy8+X/V+NFMBpJgSJMT9mk/Eeopn+Bi7QW/HLxD+IAOuVhkXVdNNRpsNo2oJTIBrh1HLbr5TppJiu7Xsj0FDhSWyCyNvkuvF0BSDoCffsdB+eVVHjSDIFk/swDqffVwx8EAtyP41XO0FsFcwAjKeXT/zXn5HcymCqIP2JtsHgwT9HyjTvkA+ynvDx4sd/+Yn/AM4pHw+73IvvbMlERhOokXEMHap7Pam7ib9q2Ut20N1WZbakFjv4iSZ115axvFTyTbtF2KEnCVe9ka4eB+sIBH7LcczpvqadOwAk/DrVe4Qfp+Xstt7qZ8TxTL3QQElnIaP3cp8tPFFV4pacZH1MLyryCbdwMJFaahsBdJUzpBjX0HxqcmnxnasllGmUDjPEWTFXiD4cwGU+SgadNt6Y4HiC3V8JOmuU8iYnT3DXyFFcQNq7aaybc3DfNzOBrly5QojXeT00HuXYPskwcMbhRRtHtfgPzpUrXxG6RFPHj6jZbPxPSey3F7owY7pVuDDm4b1tiAe7Zcy3FO4IPeLpPta76BJwxv8AhpD3lYC136W8oDW/pIzA7lWBcHoYqt4jAldUJIiCOf2bjypzgOL2Wwl23cJW8th7KH6rozBwD0dSCByIPWlyi48gJuL0ZPCvoLn7MX7b2gVUtfAyANzIByPMZWhgY8+dBYLFZWFsgAa+6PnNW5cS7cTskT3N18PeBjSe4hdfTvBH8PlQF3gFu9cZ7SsEbCtiEthszB/EoQSCWGdfXUVkJuDtDoycU1Hdbqn/ALQCa5NK8PjSujar8v7UxDgiRqDXoQyqa2DxZI5FaOqya5Jra4o2yLgAJUggESJBESOetG5UrHJWxtx6xicC4S3kXvbKZwwgmQMwVxJXxAyOcCqjZW4Fb6M94TJMrB1+rrrEkxpOu00/4n2juYplW5lIUEg5SDrlkak6baUJNT4U5QTnz3hzSjKkDAt4QqHKJ3ZZnkTE9ST512rPp4VBB1OYnr0AqWtGm/DiBbI1QyCzEkbRoPhOp8zXOLcqjEbgGPXl9tGYPBvdbLbUsdzyAHVidFHmdK74vgUsiLrqxADHKTlEawToT1nY+YrXJRQPLEWEuLaW0HJG5HmApkfE0RhcNoFzArmcEfvW2LZdfIgfEVVu0HEBeuSvsgQNI9THw+FG8MU2TYbXLc9rcDMfZ38o9YqcYPVtXIBRp/huROh8XiXbWf3t6GxbuAM1p45xlYHUZufPlNHt4TIjKSM3WOo+8fkkKM4HMMGg+UwPnXSVHIpt67kuo4Qr4jqY2nXY9CauCTI6CNQBz7gAkx50m43hcyNHQMPz6A0w4ReL2lPOVBIn6rWR16iiT2NS3BuIZ8xGXN7J2k+yNo5fhRqGII0PUbigOJqTcI2BUR8F6f3ohsUAJyvA3PdvA9TFMhTVMGaZPctKSzZUDHZmBKz5jZSfT40DiBcQxeUlDp4YjyKxoCOh350VhsUrao22+4+dEW7scvhp9m32UjJ0t7xK8PXZIKpbr693k+UI3sc0Odeq+7QjkdAK6/VSAO8ITpm3I0mFHiO3Sn+D4VmBZSFTchVytOv1hvt0oJVslWE3BcJgkhYj+dWBn1X30hdOr3LZfqmZx2S8/fv6Aq2kSMoZj/GuWfRTr8YotAd236DYDoKEXEhdAvvmT751NGI0gHrV2HHGPB5WfLkyO5uznEeyfSnmIX/DDakOKbwH0qwYp/8ACqTPu3rc06aBxRuyscP+v7vvoi6RpOuorjs3YFy4qGQHZQY6EkaT9816dhOz1i3GW2CQfafxn110B9AKZq+WgO+zzcXQREJOmwbXqfagctvurMOhKg76D5U+7ccKKHv1HhYw/k3I+8D4jzp/g+zFhEUQzeEGWYg7fwwIoMctLCnukLLmIBiRNKu0V4d1OXSRy05zRWBKouVBMc/yNqD7S3GNnaASOvQ157lcitR2FvD7yt+tEg5MiFgP3e8SY84Bqx4rgljCvZyAFr2IXumJJK2lVS0dfGQJ6PVO7MWWa3ikA8RRQB5m6gHx0q+cYwducLkMthLyWGk6wyofUwcg97dKTk2kkVYpfJLf3SKrgrireHjXVYH8xYCDrv5U3vKSfrEHUSYBGm2mv9qQYd4vEALohMgQZLLM+c86tFq2TbRgoJCnU+kfn1p3GNeYvNvk+wk4azL4TI01Egjy160cbtBsIMxEjcc4J/E1rvKpw9myTJ2gi2qrOUATvFbL0NnrWamiwjP+fdQeLwwbUaN8/WpBjHtGVbKSInyP41wzwNaF1LZmTxxkqZ1wPtLct3LFu802LF0XMoAJU+IEdYGYmJ+safYPEx3bW2hk4bdIZTqrB7nwINVWxdzOWgAwNvQfGswnEjYvh1CtIZWVhKsrDKQ3UGflUco0Knj0q1wvf4G+K4XbuJhLVlct+5bDMxMIVm7LN0K5N+YPlSGXw9xlZRKkqyGYkaHY/aPKrLwTHW3xGGXVsuFayw2JbLfOUHzDAAj96p8Rg7WJTFXbdpmJIVWcENb7rDZ5I5FrihDyM+lCpNboljDV80Hv/Qit4wOBljw76QTP72usbCosY4yGdtJj1FS3SDh7bSGK2myEGCpF1BBHT6RpUjXLIiZoJ8VKAFNxvHOfUyNum4qjHmtUy7HLW15WR4JwbpiYynf1XQe6KYhpMfOl2HgOTEHUcvKmS2Zykcx1Uc4O5pylSDcbZzmorheFF1ypuKgVS7EnXKNTA6/2oA6EkmAQCAeuoaAs6ZgR8KDs6YoH95I9/iH4VrlatANFt4p2mSxYKIqogmAIlp1zE9SNDPSvM+OcRuXYLaKZIWdd41qzcfwMsjiSs7HWDyPz+Aqpccu5rxjkAPXSlI6KSF9XHhyC5hlVtisfA6fCPsqnxVw4YwSxbnQR9p1+RpkOTWTcJxRYG1c/aW9Ceo5N7xRIlGzLuN1nQzvHIHQGfKk3FgRlv2910bcSP7ffTPDYvvbeZdTGnr0reNnwYTs2ZVMaCUIMbbD7QB/VXHZrDk3Gw+YA5gylp1IZdo2JAB980JYIMxcysxAZSuYD+L1EDUeW9c/8TFq/bvDRkILL5qR8wYB/hpVcpBcbjriHDntX0Zp3XVQcoAOUzp1X7ZqfjOMBs3AG1y6DN5jzofi3FRduOc2ZMzZJnRCxK/YaC70cwDy93SsUG6bG2jjg1pQjtdvIs6qpdc3OZE5h6xBkbb057nDga3piPZGYGRyI3AOk6c/SlGdI0RR6R+FYMSOn2Uy5e6MUY/QZ3ccEOS1dTKRMsHnQaz4DzJqGwtkGRc3JB9s6HXQZB6b6/bQYxX51rDjPzJoafuv4C28ffqE3Utm6r94YU6AITI16kdYoTFuqv9EDlMaNv5xqfOkAvtOjEf1GrFgr6h1Z+h13g/8AiaJbNbgSdp7A2PxHhKxBPXSNutOL2MBwqecH7aV9osSrFcmpUEk+uUga79fyaCs3ybWUzvp84Hl5V2WOqXPedhlUXa7ht2QUjE2gZ/apof5tftmvaVsfnoK8V7En/F2hEfTIPP2ufnrXuhE+nWjfCFPkrvFOH9/YvWMwUvorHYNmGWfLMAPfRwtQFBMkACq124xrW7dwqY+ftD7at5WaFMw86stlBCAnmTqdY/8AFLu0Rufq6yOa/HKffTa25PsqAPdv+YpX2pz92onUtMeQBnl5j41Ai8R9mLge5dtNKm9bgEECGU5xvG5AHXWpuGYN7DtfxC92bYYp3sjNeAlRHtMOuXTqYrWBwwLuX2Zcu3nvXOIwVy5lLvntWlIVSF0CtGX2IPhXmZ0FY5Jsfjk4waXeD4HEK1wOTAKEEkGJzDTzE86tWFxuVVU+wAAGUyCOZPkdKUX7Ch5goQAnVYJ0gTtmBGnStWsMUMqSpJ0yaqfUf2rtQM/mdnfEXXKCX8J2gH5fnalaYpdoP80/DT860XxCHtWw4y6qWYCdMupiRPpPKlzYBwgbXxGBp4Zk6AzrtuOlUYppR3JckXewxsYi2HQ94yjctlnKZjb012J5a70RiYdy9t0K52UEtbt+ARlYqcsSJJ6c6R28OxBMRlAMEESs7jry9Z8jXVtwRBTMTJDSQdoAgnLEj1ijcvAFIaTqrZg28rmGwOs+KYMxJA51FcuKCQxgj2ohwR0EKJIPQ/Kg0XK2kDfaNqia2VALGAdidflQ6gtI34YAbjGc2bWddTEHfXcHeuLjZbhMBoGzDMIJiCOfLStcCYFt+gn0H9q1iscbLtAnMBuARoZG/qfOga+a0DF70QFWRlZGAeQ6hTqNmUrzHIieUHnTLB8eYriO9vOtxz3isqjxPkdDbYDQKwZeUDJ6UHc42rqBcCkSTrmkS2Zss+zmjWN5NRYt0uEv4iTMDvA3oJynbo0T1mgkm+4TPpV2sb+3cSXOGXFtLdTVXQlo5ANBnylQZpLjNAmu4PLbxfbtT3/iZNjuGAGVTlYzBkqY8m0MA6cudKLdo3CirqQGMEqvVtzp7jW4VUhWOGmdfQYdlcGLr3cwUhbLPqWABBERBXWDtMafCIuJguBl6htSNNMoPUn86kWwHRFWyoy5s7LILBo9vKNhB5czM1lrCKFA8KhjBEGVIG5J0HSnqSTKaILQUFgG0GikwmYEmfa/tS/GXYdGmRtv6EffTWxwxbuYL3hKgnw25AXrI1FCY7gyCy9xbhzL4gCGMwddQIFEml/wxpjbGuTZJicokfCft2qlYbCG8WYsFkk7ST1gdB1Jq4cPuZrQzdINKsdwl2uK1sM9swCLYHhQQIPTXyjX3VwBvB2bfdG2LSugOZmfNJMaQVIiPzNYttQFESAoGscgKeYXBZAQAQCNiCCPWaX/AKvl0KkkTqDAjWOR5a1lpGoi3BHI11wbg5tSc3hOoWNuhnrU5sQwGVlI0YHTxDfcAjXlRl+9kStuzpFf4qgNw6qPXN9ympMBh7WhuOCvMANvOnQnnRVrDBgZZASZ8QY7eYHT5VHjOFtusHyUfbrE12o3SEW1tjUKsbmbraeg/AVjOmecqxEZT3kTr+7HIb/Go8Dc7u1dBJVmBAjTlBHsncEjU7E9aDbDXU1ZSAecjY+gmuUwtITdhiIKIOcBzz8ydtBUJw2v7ZY/qmoxbue0Dm8hJ08/CTGg+ypfGQAbJB2LePy6qBy+01utmaUdG0o9q6Y20BJn0moO/UfWJ05q4+ZqQ4JzqUeCYkq0c/4Y+2u7fCCSQAs+R/7az4hqgLVtztJ9INWHhPDLuIYW7KhmyljJygAQCST6iux2blCSfHyA2jpMTPnVp/Rrh4uXLjIudIVDMlCcxZgYhZELOp1MdR04yVWjoyi06ZV+0XAhZKobgJVIeJ1fQsBy8OYKB/CaB4bgTcdLVq3cdyfCqCSTuCegHMnQAVbG4U+KxPdK8vIGd5OgVsxO517tffFel/o+7K28FYdiQ195F1+kfUUkA5dj5kz0AJ7AJ2iudl/0Wmy/6zibsOpFwWrYBhhqM7kGeWigbe0autu3Op2Gw61zjeO2bbMvfo86G2h7xhOnsrLbf+KEPFXIHc4W/c6ZgLC+83SGj0U1iYLKD+ktPBc8/wDuq/5CdhXnHbu/iYd7yWkGsorFzqdQTlg+6reeBY0xn4kwMbLZQD4Bq1V4mHlNjiQgMjMk/nlp8ah4jiiQGNwk8tzy6L+HKsJUjQfDb7NKCMAkg7I59Pon2qJF72VjDBO5n6O40xtbfXUE7qOlG3LTpbuTYuiQ7a92NPEebzt5Ul7P4qbAN0zIbxPD6z4dDrpBO8aeeseAULjL5Gimw5UAbKVAVdNNBpPPegUVKekY5uMFLxH1tnysbiPBTK2YZvEJDarIAkHeusRkYKymJA1UyJDJHwlvjSTtVjGTFpluNbmQWViIHfXNfcOtH2u9PizWb4OgLfROQAD7dvTeRr0oZRrcNSuTVcDXs4uHkHFZmtd2IC5ZDysHxEaRm28uVb7QY/Cq4TIXt7Kc4UooOsDxDUmZMaz50p760VUXbTosSodBcT/Ug035jnUZ4St0hrBUqAQe6fNqAYOniAzQYjadaOMo183v7iZwd2vQsNjitq3aZMqqrABldgrNbBEKNjMjkuo9KAsX1uA20VXYyVm25MbDRVEGSNZiRtrVX/4c5JDZpzAGQdJMSZ1iY+NFWODXVLQHUoQrHVYzdSNYjoDW/Dg99RiySX+JeLHZS3fwaIlsd/3stlKBzbHfDKGYgbhdNSckwQJCZOz7Ypybb96BqciXCR0KoqhdD5gfZIWFtG9iMKFfuzlYi47ZgMuVgQQNwdP5hrVxtYVMGq3LGL9vwt3BF0jYgt3ew368oNNnHUtUZcL6fcWp06a58ynHAdxdNtldTOzJkY7gHKSd/U+tT3eBXUcPds3Ao3D23g+RgjTzBqbjLYlMW3fnM5QXc2ZRK5mVWBJBnwEZdxHvLW7xx+4I/WnzFT4Gu3EmIICknL4hpqY1MxS8s2qvn7hQgn8xVL3DQo0LPmGsKBpMgak9AY09aTliGO4g6gAiD56ae/rVnGIAnxDxNEjXLJ1zDQ6CgLeNtlyH1Vj7QRSYneGGsHWNDodRND8SuLClGN7i+zdJkFYX5nnz03/MVll8twZRIVTpqfa3Ovr9gq38It4IFzcvKQwA9gLDZj9XSByjUDrWYngVic9sZyYgACNpnxQIkDSZM6TQPqVdNMP4Fq00V23imiAco9B9wo3C4G42YPca2ykAWyrMzE6+y0AevntzorFYi3cOttVIMeEjedNDI5ee9F8Rw6u8F1JZTLtAKkuSAGU9Ap1G/lTnk8CfS2BcO45ew73BKsSpQrfVUOU6ctjB2k1X+Il2UqTpH7y7e4+lWa/2WutLIqMskDIYBCiZ3mCNPUGk97hmIdshSTvlhQQOftAHpTPi7JA6fAXcMxn0LdQII86K4TddoIViPIE0ruWmsXcp+uMw1nqD9oq79juLpbS7sGGVgSJP7pg6ayRp5fF0n8toQ9mDF7sgnNsPbPLlvyiuMdZzDXlzUnT7aNx2Jt3DoWYKsZoAklid+YgnkPxEXQUJyZBcdJLuTmJLF/aJYmTMnrQOJclxPsrqfWNPh+FF8SwxackEiPZ1kGBP2jTenGB4LeuZkFi5lC5iGSCDHiYEjYzHwoZy0rYZjSbK/ZuAkQDvzgcvOmzuCg/mPTpXGE4XbVh3twqoMsCDmYDoAN49PdReOt3MTFyzauDQDIuFuqF2gEwQTHOec0lz3qvuPUNrYpFhe5ciCcixprEmDJHP46URxVJVM3l8oG0eX99q5uju7TK4ymANdNieXvHxqPtBxRCtsWyGManpt5b70WozZGsN4WkD2hrr1ynQnbUnWdzVuHZ4fqYxATFTlViWfCtbgkSfDcNyI8pqgXMczZFthi2wABYk6QFG5k8hvVz4jjMd+rJYfDopKwWa3bVgOWUznDREkjrWbvgGUlYDjx9GTGg+yq/w/iYFycpg7mNRp/bbpVjCXXwwsNbCuzBXuzmOT0nmdz0B61L/APSNhFBN0s5E5VUEA+Ia6gjZT7/LUEskrTTQbyQVUxI3GY0zqfPSrb+jR8/fQN7glifDOWZOmgPLzpRxLs53bZbYF0aHOAo6yNyJ99W39H1mxhMOO8BW85Y3faaScwXQSo8OXQVYnKSppk8tK3VDq/wkYfDvctlExK6NcGpGZjJggjwo2YaH2ddiKYYrhaI6hl77XU4hmvEnecrGBtuselJcdxez9IHJFp7bIz5dUlQNf4eh5RroZD63iheW286kAsByJTWemukislfeCqN28QwIVfAsjwooUakfu8qLk0DhxLTHMfNaZAxyHzrUceY/pKTwPO3/APVMO3X6Q7XDsQthrLOxthyeklhB8Q5KDtzqLt9YNzMo0JOnrmmvL+1XG8Pfxd+/eUv3rk2yP/aX6O3Mkaxbn31hxU7dthqpj0MfKmuAxL5VMyfEJueIFSMpG+uh2pWuJ20FOOGopQdJPU86XLgdjSsKt4m2BJu2U05YWddNJJI99McNZD6DG2tRBCJaB13A1k+6qvjlUFFeQDrPQHSToSR6dK4wl6wuj2zcE6alT8QdvdSXCTWzfov4KFOCdOK9X/ZfBwu4V1a1dEE/TWgd5J8SEnmedDngFvQ9xlI+vYuldeoDSaU2OP2ggJXYhQZHsiYGgzeyd9iQNqGxHF79s+DEGZ1R8mkgHQvMjX4VOoZr59/YqllwNW4+ntFstYbKgVXKgCB3qGTp1UnciZgc6DuYC5nLNh7d4aQbdwC4ANzspmOhHlQ44/fWznOUnKNgYJbrB1oKzx7EXGCxb1gAZI3Okknz3oVGatuvU6eTHsrfogPHYnEpAum4CJC95ObLIO5MkaDmaGscYuKxYs0nUwxB86N4/avSFvKQ4OkiIHOOoJE/KnXZXsN3oS7ibqpZIzZVOa4ZmB+7bn95yNqrg01bR5801LZsVA/SIbYmQxk7x9HvljUTv5+VWfFcAuDCfrFtCSxUic3i8Llpjn4IHUkaa1YuJ38HgRaazatotosjBjmLFxAzEwMwysdCw+5TxHt/YbMpCQBOiEgbaAZvOmQitrAk2rKlh79wuDdsumVZzFYgKJjVATudM1bQ4eQX75zzBCgEGZ1kkco667U+wfHrLEMQrI3iKskAgMywdTOo5A8qZ4Xh+Fx6hbNjurh1FxA2WADmBBgSYpmRJbxAVvZlNuWkcQgynTVivJY0O+pkxMa+QiSzw5Aogr3nQuSD5jTLJg6TzHPb0/A/o1w6Cbpu3CeSmB6wvijzmrJhuCYezlFq1aQ+0WyqzQD1eT5E/DWpdY3R4niWE7P4m4S+QJagEveuW7Qy/vA3GXMJ2I01pnZs2srWWxWGVpH0hZmUA5iYuDDZY1GoeBHrPqPHLFm4j27qKyLrlKjVtx6QPnVVu4fApayDDWpJ0MAHXlO8RyroxT5Opx4Ymw/6OnOUnE2MpEh7eZ80yegkDrOw8qsD9lXQAHFBlKKpm3r4QI1ZmjaBG0AajWo+FvZsW5tIUtFoUBmPi25scutF2uNoyw0AzzmY+3b7vPTJYrCjLTwV7Fdl8YPFh79rL6urARA1CGSfdvtQmDtX8M8Y23Iba/OYSSCJbWddpIg/Zb73FYA1X+WQOnWJ56/PSl13jiiRcdcp2giT13092u1b8PUqM1aXZRu0HCEc2/1eWuEjRRIMzm1zHUSvIbHYjVs/Zu3YRS14O/NUER/Vqdx5baDeNcaxaC4os5QCvjdFIlTEDT06TyNLxLqSHDDeP7fnan44yjFRsTkkpStBudbehto565iw9PDHL51yuJQtquUHknij0DGfiaDsyvKfkf711GuhNMoAbvg0BtvYud4CPpFAZSu0gzqdzqP3aFtYh8Pdvfq7ZFEqZY5ipJEeLxEaa/8AihUvFYZCQwOhGlSXGtXWZ7inOx1IdlAbmQAYAJ1IOnupeS0rHYKb0k1jG9zcW6EBAIIDtcyzAMldMyyD01irRxXt3cXCtatJ3b3B4CltkAViRILNJ0EAgctI2pGmLtqLVtGDEDLmNoMSCZltjptOsA7g0xxmKD5A9m2WUaMc20RtmI9oE7x5VDlyyfcXLBB+/wC/wU/H8MxLsygXbjAB7gOZmFwwHBkAk5iBzPrvVeCsDlIO+1XleLlmyWyuVbYylSqzEZhpGsjSdYiq3ieId5cBKwBqIGp8+p60MZzumhM8UEtmO/0cWSMdYMHRjr08LD769C7ZftfjVC7AXW/X8KCDBc6kEfVbTar921H03xr0ekTXJJnSRXrYqYnXf8/CorYqcjWrb3J6JAa7HvrhakFacbtjfpTzstc7p1tHVG0tzrECTbJ8gCVPRSDsCyW3zrr9dcFcpgqc238LLz/mqLqupx4tpcl/R9Dl6hNwql3s9MxKpbts4UaCT6DePw+VL8NikuCUYHrG49RyqmXO0GIyFWuSpEEMFiD5xpQKcVRTIuQeRUn7qHpc0c6em9vE3rekn0rSm078Dj9Jd4rauZfaMIv8zNlHzn3V4fjUDuSslR4VPVVGUH3gTXqnbniS3rlhA0gL3txhoRPgB23E3G/orzPjXgFkqAoe2XyjkGu3So/0xRvklQvVGjMAYBieQJq49heHC+1u0YBYka9cwHXzqpYi7mJyjcyQNqfdnsQEFotnWHktbjMoknMJU6jcabxS5q40Pg9MrQt7QWhnt5ATNsNAJO5bQUtS3qPUfbRWELO4BLEhDlAiYEmNY89taMvW5ttcKqiswNtSfFIKhso6QelbFNIx1JtojxAXusq21zb5gNYJ0jrsfhQpwcIrSdVLERzDFY+X2034YqKrtcKglCFLdRJhf4jED75ik2KxZfQCFG3vJbX3k1kTci2THOHZv1SSPAGCzymSQN9TEn0FRYXEBYJnqD06ctfjRFnGp+q9yqn2g5aIBIGUjXnznbWobYnkPlSmlZurgkxPEbtxSASoXxADqWC6efin0FWzgXChYdWxbGBBVFJQCASmjQw2B8Mzm5zVas2CraggjQgjUTtoNfsqbE8eQWblrK3e55S4VzCC7MQVZoHhIUCDt8TirdAye1s9R7VYqycOoS0iA3R4lDkkhHPiLi2x0zbk+tVSxZGVmzmBLa2zpqNP238QpXjO3VlbYWxhgxysrd7bVfbcsSMrsZACqPIsOlawv6SFXvO8wVtu8YMAjZAsKFIEqZHhU8tZp0Nluhcm33jQcTtjEfqx/aBTJ7kZfZLb99PM8tx76cYrjLWl8JCsAMjKDbymYJAQHfaNqo7duFbE98mHA5BC+k5AmvhjfXb8at3B+O3cajBeG2raNI764wgcjl+iliNdufMUaSYDb8SDDdtsYbYC3m1E6hCdzuWUsdo351jdqcVbHivFp1OcIdZEaRMevWtWOxN1WDC9aIAAAIfSK5PYm8favWiP6hznpUP/AM+SwlP6gnEe0Fx8yl2Y6k6gSeZOX7+VV5yxGr3JB1M6ALyBPPYf1Dzqyv2JvhmYXrWuuskg/wCmhLnYjEf+7bnXm+x9wo44siBcr7xZa4ndVO6745Cc+QhWyncGdNdtAYmohxjEISVeZkmQhEc5BEfdtTK32Dv5gxu2/P2/vFbPYTESfpbXP9/8KZomZb8RJjL9wgl3DgRodRPIREGI6UWHLWxcLksZkQFy+WxkjTUdRRj9gsRH7a0P9W+3StjsTiEQk37cKCTGcaAenlW6MlcnWu8XYa+6lXDeIQRr0jU8j8Kb3XW744COdSUhfsGh/CocFcW1mzow/jCyBG4PITp8KsPDuOWYCgH9mAFIUfveHeCsMselNZyEiA7N7iPzofzNb+dXFzbvoV1AdwASAviCruTt7Ma9aH4li7SMBctEmFgFVPssc3PQn7qGzSrOP7/2861h2CtrMc4gmOcAkTp503xXE7Btsq2yCBCkqunjJGs6eEit3ON2Vv8AfnOQqkEZVBA1iIPKY91dJXFoKLppiHFXI8SnXQzMEdefP7a6/WHdwQSWJAUDWJ2gHSOfvo9e0GDeALLFiAP2aEsZXTQ89eX1o0ihV4vZF4sisqG7bYgKo8FsaiM0Alj7oqL4DVIpeS7oRm4IB3MyQZgjoYM6ih3vBfeNqu1vtDhWDTaYgtmYG1bMnxHrr4mHw91BXeO4EQvcQPDP0VszlA3k/vSZrVBXVim2RcC7QHDm86iXtBGtiFcSdDmP8pnQDUAa709w3aNsYDduFiVIUgZVgsdCIgedSdmOI2cVeNgWR3AUKFZB1YkESRlhViOc0d2gW1g3yfq5yEZvokUgtAE6RroRtpM06Py7pmyWtlbxnGe7Z1cuNRl2BiZJOhG38wMDahcN2p5Szak5vCDvoCIjoDr6eTG5i8MwzG3mVlAy5EIEbxqQC07/AMIE7Vl3G4M95bFrIxB17pBEoFB308WvSsuXj+5Q9C4j+xFY7TgjxNBJ8IWICjfXmfhrA86bd9cMasJBOpA0Gp2NIuCYmzh1uF1L52QzbynwoSROYiNTtzj4Hr2wsy5ZXylrcQq6ZQpYbgfVaN/dRqUvEVOEW9lRPgca3egM5gg6E6TJojiPaCxZOVnlyYyjUyeR5D3mh7PaPChVOTNmVTAtT4gDI1iSM0zrzojhXEsNcvF1SGg5jlC5pYGYnXbeeY01qbJ0yyzUpP6FmDrp9PicILvu2E4jErkccyI+3lSwLtRT8VsZwpQz4R7I3BM6k9PjUHE+0WHtSGQ6DOYVdBmiD4t2BhR110AkX4oxxxqK2PMzZJ5Zapu2UHi3aAi5fCals1qTsEAygrHPW5v+/QfaDOhsi8qs3crAIK5Flgq+EjkJ1kySJMVa8PxDCYgpas2jbJvLc0tKobuwx1hpAMjrHvpD+kXEK+LhDORAjR+8CxI90gHzmhsEhubijuG+2ff/ALhWVlH13AfRdorfEPq+h/3tTLivsp/mn/alZWUlDJd/2Acb7A9fxoIVlZWoGfI54TsPQ/M0+PsP6/etbrKVl4XmcwXF7Cq9c/aN61lZXYu0zZ9klbYev3UFieVZWVQxKIlq9fo63f3VlZW4+TJcHptqpm/P21lZTHyLRDcoU1lZXGGCsetVlYccGgON/wDL3v8AKf8A2msrKIwWdjf2L/0f7GoLjn7Y+o+RrKyp32hneW5f+St/5zf7DSTtL7Nj+v8A6aysoV2jFyV5edQ479k38p++srKaMENr21/POmorVZQSDJcD7F3+T/qWh8b7R/m/GsrKkfbOZZv0b/8AM/D5PV47Y+3/AEn76ysqjD2WbLmPvvPMjs/o330Un7W1/lj5NWVlDDgdk5J737JPX/vpVwv219T/ANVbrKH/ADDf/mgW57HuT/bTzsdtc9R82rdZTIdoVLss1e/5hfX8arXaTe//AJ6f/E1arKc+CfvC+xf/ADFj+R/mKrWL/aP/ADN8zWVlAzT/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Tree>
    <p:extLst>
      <p:ext uri="{BB962C8B-B14F-4D97-AF65-F5344CB8AC3E}">
        <p14:creationId xmlns:p14="http://schemas.microsoft.com/office/powerpoint/2010/main" val="289149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Melanie F. </a:t>
            </a:r>
            <a:r>
              <a:rPr lang="en-US" dirty="0" err="1"/>
              <a:t>Nuce</a:t>
            </a:r>
            <a:r>
              <a:rPr lang="en-US" dirty="0"/>
              <a:t>, VP Retail Apparel and General Merchandise</a:t>
            </a:r>
          </a:p>
          <a:p>
            <a:endParaRPr lang="en-US" dirty="0"/>
          </a:p>
        </p:txBody>
      </p:sp>
      <p:sp>
        <p:nvSpPr>
          <p:cNvPr id="4" name="Title 3"/>
          <p:cNvSpPr>
            <a:spLocks noGrp="1"/>
          </p:cNvSpPr>
          <p:nvPr>
            <p:ph type="title"/>
          </p:nvPr>
        </p:nvSpPr>
        <p:spPr/>
        <p:txBody>
          <a:bodyPr/>
          <a:lstStyle/>
          <a:p>
            <a:endParaRPr lang="en-US"/>
          </a:p>
        </p:txBody>
      </p:sp>
      <p:sp>
        <p:nvSpPr>
          <p:cNvPr id="3" name="Slide Number Placeholder 2"/>
          <p:cNvSpPr>
            <a:spLocks noGrp="1"/>
          </p:cNvSpPr>
          <p:nvPr>
            <p:ph type="sldNum" sz="quarter" idx="4294967295"/>
          </p:nvPr>
        </p:nvSpPr>
        <p:spPr>
          <a:xfrm>
            <a:off x="8799513" y="6378575"/>
            <a:ext cx="344487" cy="200025"/>
          </a:xfrm>
        </p:spPr>
        <p:txBody>
          <a:bodyPr/>
          <a:lstStyle/>
          <a:p>
            <a:fld id="{432F2A92-51CC-4EE0-89DA-E4286E22E546}" type="slidenum">
              <a:rPr lang="en-US" smtClean="0">
                <a:solidFill>
                  <a:srgbClr val="002C6C"/>
                </a:solidFill>
              </a:rPr>
              <a:pPr/>
              <a:t>15</a:t>
            </a:fld>
            <a:endParaRPr lang="en-US">
              <a:solidFill>
                <a:srgbClr val="002C6C"/>
              </a:solidFill>
            </a:endParaRPr>
          </a:p>
        </p:txBody>
      </p:sp>
    </p:spTree>
    <p:extLst>
      <p:ext uri="{BB962C8B-B14F-4D97-AF65-F5344CB8AC3E}">
        <p14:creationId xmlns:p14="http://schemas.microsoft.com/office/powerpoint/2010/main" val="194229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8229600" cy="1143000"/>
          </a:xfrm>
        </p:spPr>
        <p:txBody>
          <a:bodyPr/>
          <a:lstStyle/>
          <a:p>
            <a:r>
              <a:rPr lang="en-US" dirty="0" smtClean="0"/>
              <a:t>WELCOME TO THE A-T-L</a:t>
            </a:r>
            <a:endParaRPr lang="en-US" dirty="0"/>
          </a:p>
        </p:txBody>
      </p:sp>
      <p:sp>
        <p:nvSpPr>
          <p:cNvPr id="3" name="AutoShape 2" descr="data:image/jpeg;base64,/9j/4AAQSkZJRgABAQAAAQABAAD/2wCEAAkGBhQSERUUExQWFBUWGRgYGBgYGBoaIBkYHBwYIBofHRoXICYfGhwjGRgYHy8gIycpLCwsHB8xNTAqNSYrLCkBCQoKDgwOGg8PGikkHyUtLCwsLCwsLSwsKSksLCksLCwsLCksLCwsLCwsLCwsLCwsLCwsLCwsKSkpLCwsKSwsLP/AABEIAJEBWwMBIgACEQEDEQH/xAAbAAACAgMBAAAAAAAAAAAAAAAEBQMGAAECB//EAEgQAAIBAgQDBQMKBAQDBwUAAAECEQMhAAQSMQUiQQYTUWFxMoGRFCNCUlOSobHB0TNysvAHJGKCFeHxFiU0Q3Oi0mNks8Li/8QAGQEAAwEBAQAAAAAAAAAAAAAAAgMEAQAF/8QALhEAAgIBAwMDAgUFAQAAAAAAAAECEQMSITEEQVETImEykXGBobHwFELB4fEj/9oADAMBAAIRAxEAPwB3m8w+t+dvab6R8T54g+Uv9d/vH98EZtfnH/mb8zgcrj3oJUtjw23Zy2Zf67/eb98RnMv9d/vH98dlccFcFUfAO5yc1U+u/wB5v3xwc3U+u/3m/fGyuI2GC0x8G7+TDm6n2j/fb98cHN1PtH++374wjHJGO0x8I3c18sqfaP8Afb98cnO1PtH++37402ODjtMfB1vydfLan2j/AH2/fHBztT7Sp99v3xwcctjKXg22dnPVPtKn32/fGvl1X7Sp99v3xGcc47SvB1sl+XVftKn32/fGjn6n2lT77fviLHOM0rwdbJvl9X7Sp99v3xo8Qq/aVPvt++Icc47SvBtsI+W1SCe8qQN+duu3XHPy+r9pU++374Ky6J3RDe0b+flAJv64XAzhUJQm2l2DlGUasn/4hV+0qffb98Z/xCp9pU++374gjGsM0R8AWyf5fV+1qffb98Z8vq/a1Pvt++IMZjtMfB2pk3y+r9rU++3746TO1Sf4zjrLVSoAHiSYwNjKqJ3TFmEn2VsS3jbfabm2FZpRxxt/sNxxc5UghuIPsMwWPgtVifgemNf8Qq/a1Pvt++JePIBmFgR8yn5jAZGOxVKO9HZNnSJxn6v2tT77fvjY4hV+0qffb98QDr5CT6YyMEtD4oH3Jbk//EKv2tT77fvjP+IVftKn32/fEMY0cbSOthA4hV+0qffb98b+X1ftan32/fA2OsZS8HWyf5fV+1qffb98b+X1ftan32/fA+MJx1I22EfL6v2tT77fvjBxCr9rU++374HGN46l4MthHy+r9rU++374wcQq/a1Pvt++B5xgxnt+Dtwj5fV+1qffb98b+X1ftKn32/fA2rGtWM9vwd7gr5fV+0qffb98WjgeZc0FJZj7VyxP0m8cU2cW3gB/y6erf1NgJ1Q2F2EZs87fzN+ZwO2N5ur84/8AM35nEBqY2M9hbhudnCnjHEO6ajchWqAOYkaYO5+jzEX8sF5zPCmhcyQPDfcD9cVviHaKnTqshUvMh9LQJsCpkQ20TaLxeThPUdT6cduSrpeleWWysszY4JxX8tmmGbFOSUQVQssSYkRPQxG5vhvXzSqLn3AE26m3hhseoi46nsJydLKEtJITgtKSfJ2YuA+tYWROkSD+f4YWU8wGAI2M726+GEOar/5rcDnQRG9h+uFdRllpi4PuvsFgxK5KXgfscRk40XxwzYs1E2k2TjicaLYjerGMczdJ2TjnGU2n3x+OB/ly969L6SzfoYj98A80U6bC9OVWETjWNYycMcgKNFsanEgp7E2B6/3vfG2ofVM7k2IsLnfCZdTCMtLY1YJyWpIlpUhK/wCzr/pwDQPKvoPyGG+X2Ugj6H9OFFEyAAJMDb06RiTpJrVKyjqIvTE6nGYd0OCFEcVVAJA0kEEiSAfQwcB8X4YlHToZ21T7TTtG1hihdXFz0IS+nko6gDHOIRnqevQXCsdh4+7B75QAfxaZ95/QYN9RDyCsE32B8KM8Yqm0+z+g6+EzhrTyrCSWn3H8IEePXCvjOXZSXsRIsDJGmLkDp+2JM+ZTgmvJTixOEty0doKROapgDeikepI/XAb5VgYI2xY6aq1Vc0BrFKlSCgXmoQWA8o5PTVJxB3T6iOUifL3+eELq3GKof/TRk22VrhvD9dUIFMAmoxuNgdyemoqPOcN6nBGG34j9sGZZNWW4pqUnQqooWNWg01Yqpjq17g3x5tkOKd0Yo52tlz9WqpK+nJqH/sGFY8koNyT5KMsYTSi1wXnM8HqIYIDbbeYnr64DZSNwR6gj88Zx/j2ZTMKtOtlqgNGgxSoQhYmkpLKW0WY3AB67DE6drSlHvM3lalIawnJzi6k6hMDTaNzvimPVzXKJJdLB8AwOCsxw2ohhkYG0iNpE38LYsHYzP5DM5gGkwaogLaCrKREXgiDE+eBO2fHq9DOuqZXv6elCSjc4JF7CTHhK+/BvrPCMXSLuxATixdjmR3ZLFgpLAiYgrpPlIYj/AG4GzHa7KjKUa1WnVpq9WpThkBIZQhMgGYvE7+WKXW4gKeYeplqusNcGmxUgXIUgwRzAA+k32wnN1DnGkh2Hpop7yLf2kQLmXAAA5dv5V/UnCvVjFzb1qfevqkFabFt2IUQ3vjbpiE1MV4clwVkeaFTaBK+RLVlYtyghgOoKwPgZwUah76mvQySPjv7wMR1syFIJMWP6YHyWd7yuhAIAkC4vYnYbX6YRnlFRasZii3JPsWSpnnIg6YP+hPz0zgCuOUnr0xIao/vwxDmao0Mf78sedqLaNvaPTFt7Pn/Lp/u/qbFGz1RwVCKpBH0mIvJnYH44uXZxj8mSbHmkXsdTeIxdHNHQlZI8UtTdC/NcXBzNWnEaGeTO/N4YhXiQZ2prdlgnoIPn16fHFR4jxSMzXPeBWNWoJgxAdrE9BAAsN8S5WoXVihVialEkqSY0sTJJgH44U83t0ocsXuth+ZzjNQqK0HmUgjb2x+ODeM5SnQptUGV756veM1ViStOajKIG2q4IxWHzbFiGuDpiPHUSduu2H/bbiLxRpLUIQioXQNYt3zxqA622OJszcqR6fRw91LuDZjM93nGYzC97b34ZpX77TBIV1boAfxthXxPL6s0d41VJiPGbfD8sMuE8Sy3eqVZw2iq1TXHtgGAsG+82Aw2WXTHQSZMdzUjqi+lFEg26EH+mw3wgzBT5WD9LvFO/kOmIMsYMBgG550spsLmfKFOI87TCFSrSzXDcvteE3Pxxr6i1GL7CVgabkWg1scVq4VdTGBMdT+AxXMlWLvp+UNYMTy+Hp5XjFh/4SmhC1ZQG+dWQboN7kxb98PydYlshMOlb5O6GpxKqzDyUn8hi1dkiqJUFSmZ1AjUh2gC0jxx53WyfOAraweZS3KNMkQJt0tg/M8bdx3dRvm5tTLFlKyRcK3LeDhObqvUjpGYsKhLUW/tlxAfJECiDrVjaLiD+Bx5xks+RUqFiSXQqT5tF/LbEdY82kRY2Cgxc7bm/pbGZKlFVQyErMtAM+n4fnieMqQ6W7uiwd+DecZ3uEubVIQaYMGTygEzaAJMR1wNw3MMKvtcosxJlYJERbfT09cXLrduCR9LvsyzPxdkXQI2Hu52ONHjTupEdH2Av8258d8Ks0AXJBtuCJvJP/P4Y1Spi+55W3aNkPgN8QyalLUWr2x0nOb4g00b2Kgf/AI/P/UcH5TjAo1FOgtpBiDHiB8MJVHetRpp7QI9ogA+zsScdtm1vqU77zEfjjYy02vIEo6qZaeJ9valUACiiROxYzt6RthfV43VYBnQEdJUxtBv5m/qBhRFM3hI8NXQ7XBkdOnwxrL8RNOQAAvVZBnwiQY9cYnE5pktdwXD6BqAJB6g269Yk74YcP4ytV9MopnYTzXNl88JaOW1sSEpgASdUQbiebbrhjkqyd7RVadMQ0cpneSSJnwExG2CtWmDb4HeVZvCR5Hr7sJ+O5tlqmJHKtj6Yf0svtCT1sf8Arit9pTFVhcQF5W9McNotvZet3mSHIwkVp0/SZmCwP9RCqs9ADhy9LmIjqdjhB2Jpf5EHSwlaolWkmahGlR0LRExa564f1BznltJuLj8sY2EkA5IBctxeSyiUkruAKKXW4uPdjzhc8zjlztKsPq5qn+tRXX4OMek5FtOV4sQ+iCkPBOn5mneBvG9sedAO4nVkM1/MFpt8SKTT78GuBcgvtP3nfBqmVo5hNFIK9OQQO7SwNFthcLqXaDiDKZmkmTZkbM5Qd+BIPeQe7Nj7B0wZvN8G8f4QDVLvksxGil87l21C1NLAFWEDb2rxOJHrpS4bTZc1maOrMuNT05MimnKwVzKiZnxnl640wbdgs8flNVxmqNSKD84pBKwgoT7SCbebXjHH+JeRVs+znLZh1FOlFaixkAKN1KkSPHlwf/he4qZ8lq2Wr/NMZWj3dUEFCJBRZ8ZvcDAf+KVBRxF6hp5tToQd9RPLYbQQLj+fHI1+AHO8RA4ZlyM5XQHMVl11qeuYWnyMupuUehvNsLKOW72hW+by2Zl6R+YPdO38S5ELDDw03k7xhrn+Kf8AdmWYZ2oJr1hrrUi2qFp8rLL2G83vOFtOh3mXrDRlMxNSkYov3LNHe3YcsMOg03k7xjTGd8OilRzAYZikqtTJStEKSXHIRGonb2Rtg9OHlyO7bUGEjUNPST1PTEHC+Hv3VemlLMIZpxTrnUkSxIpmB7QBEgbdb4CHauqjwJMnmABpgBbKAVht4JsJ+IwuWSaaS4NUINO+SHtFl2RtLXg7gb28cc9nf4i/30bHOYzpqsHZSTtBM9Bfb1wWqU6Oh1cMzSWTbRuAJO8iDbHSbbsxJJUgo1zbY/8ATHOaqnum9R/+uAkzzkrePAgj06YavT1KVIYj18PdjnSB3BuI111LqJAgkgC55iPQdbz19MWvsq5+S07Hd+p+u+K5WoMzAw6kfVYjxPTrzH44tvAck/ydIVo5uhP0m/1YFVYSZ5NxWmwzFZoJAq1SbeNRwN9+m04s3CqYNKlYsSqmBAAJ9PyAGIePx3tXnDHvHGx21Hq3gALDxw04FlVFKlBkI77AraG3E3vGNvazVzRUK9LTWpiCpm4PUTb8sWDNdlMxWfMV0Qd2tSqZJAkKzEwNzscLs3TJrhgZAUAz6iPSSfwxd82D8ppj/wC1ztv91W+BySaWxf0snBtrwyq8ehq1QQwHeMNXvBkeQ64ruZXu1DCoAxJICwSN/hfF0zaj5RGnX/GJC3Y7xa9x0wFmuzK1+8d2KQFFPk0kHe4FtI1AW392M16pULyrSisUuI1jJmSDHMn6+px2eM1CNVrED2YF9j4Xj+5w0yPBSqgO2kauYa1IMDpLCN/aIOHFHJ5VW5n1qYlZmLkm4mTtFsJn1GJOnZkcGRq0/wBSsNxBgkvPODp5BDdCQ0CYM/DGHOoaMEkMB9FYneCSI8fTFmzlPJlAoXSVM6oBkybEQLfrgam2WF+UsPrCBbpCx8MK/qIvhMP0Gv7kK+F13WmoRzUZmJKKRYQIJLD2iYtgrMVnaASSATpMiQQSY1D322wTlqhU6e9pkWnSSsgmFBjfqPQYAzvCx3RbWvKTN7tLkCZMNEETHXB+rvuA8VK0C5QM9bRqCydME8xN4Ai5MQMNM1xOlRrGnVplRT1EBNLE8pC6g3KDMEzMeBjA3BOBpUztM6CaOrmDGSLHqImGG/piy8S4FSWoWFAQTAmRIte5jFa6Z5I+pe3FEb6qMMnoVvV38cFHfiFFwoVCrXGom5lhE9DpEqDAsZjBOb4SKNYF11UjSp1dFNzzK0hZbTyt1IjFxzPYblFV8pAIEXYSAJ2Vr2vOM4T2No5hdQp5ekoj+IzKSCNwLkjzOM0RStSN1N7UVfJlSgKyLbHpzHbx6XtubY1UbSpMA7/Wty2iMXPOdjKCFVSrSvAPdswAvuS1z428MK6vZVGZ6QqguhIIDA7WmJsD0nyxNkzRx8/sU48TnwIeznD1etoqFdJUPrI9m4FuUm9haLziHjVN1YhAdJuCFixn4W6fri25bIdwlSICKshh9HoCxjxIthPQ7U1UIomonzY5dWhpESTzqfW974VhyvJNy7Deox+nCKXIhq5dik/TJOrfbptbebDEmY4C8BtQMwSAUJFjuNViB43w4o8e1uV1BiwLArSUyQTvA2AkzgbinHHrIaDrLCGWVUAMwgkaRJtIk+eLE22QuIHmeEqopmSRUL21+zDLBiIMzsCT4xiTgORqpmKUqQuu5sPEHr4YG4Vxepl2ISUhQWBIBBm56xzAfHDrgvarOVcyivWd6bGGE2uP0MHBO09gV8lnpUZE92TPVT0/HFa7R5f55pNoUQeY7WtaJ8bYsdOgbTTI2uD5geB9fQHC3NNFYjSan+lhKnSvh1AE2i5xzZTBWT8AqhMqUphkddaTb6ZLGLxIAiZ2Xe8YP4ZUdVIrA6tTRAI5TMe1vsRItthO3FGW4XSVIltTEgFIALHcWNhIvibh2cmqzFnGuOtgYvAmY8/TbbANjnCNbD3hz/5TixBX2kg1I0/waftAyNPjOPPhk6jD/wALlawY37ioAW3tFOpbx9npj0LIJOS4pC6yzLZzAY93TtIIt09rxvjzevwoxz8PqLNppVHM+QkVBNp9AcOjwST5GXH8ulOuWajnaB0Uh3lEgramggSq7RHt9Dg2vxj/ALtosM/XWcxVUVKtMsTCU+RlDtyjeb3JtgLjOYSlmD87ncsdNIcgBX+GlhDobCx85wXmu0X+RpBc67v3tYhqlCdcJT5CDqggkGTbm3xrMLB/hXmi+feXoVCKT8y0hTdrp4KpK+MixjC//FCoqcSqNrzdFtNPnpQUPL4Spkdbn0wD/hXxDu+I0wCrNUDJ4MS2kk7AaQAWjxBwf/ibxBafEqg+U5igdNOyLqT2R0DrfxscZF7HXYNn+Ik8MyzfLQZr1h3lagWDQtPlK6X2+teZ3wizaa8rWkZarNWlfLQrNatd1i0T9USSfDDnPcbDZDLp8sps/eVmL1cuSrLFMaYNNgGBuTHXfCfNkNlqoPyRy1WkR8nIVmAFWSy9IkfRHtYMxgvDuHuEI0ZhVJHKwIGxMiYBEdYw3p5JjQI0HUtRWXVpkSCDEkgbYk4fkyMugZMxSHeEjvXP2YPzfKvJ7uuD+F5FXD01lmqKkDVJYjUbT5TtjG6B02yt1uHVjIBCt7R1OIiTP5e7GuHZRu80OtKpAJjXEbdYw6GQpioy1EKwNryBqcE3EyIEHEOWylM5kjQhAU20jyxzbBSRJRo0gkmnlqbg7OZ28b7+7DhuG1WCmmtR5BllBCzaNJG4g7n8cVjOZt1dwsASbyB+M47y3bZ6T6KosWWLDSBa5iC1vE9MS5LfA1pJDnM5M0mp98DpqsQOcSqiBJA8TMSRMHFu4LlgKKgCwLxcG2po6+GKy3bvLMrK7qyspBCq0m07t4sIn9sWTs7kh8mTuGqtS5ipJSYLN4eBkYSnO/ALR5nxDPsuYrQEPztTpf22xauzmZD0VYrckjx2OKr2i4cy16pX5xTUqmAVBEOZ33F8W7s62nLUggMaQZPnc/jj0Ml1uzsfOyK/nqKh2ncFQPif2wRxnthXBrZYFAgeqmoKNZQu0jUTYXiwG+A+P52KzoRBLpFx5T+eLDmsvlxls3mNK99TqZiiZEy9SoNDX2IUmI88TzaR6fSuKfuV7CTjFbTmKh8Hfy6+ODcrxOqaabldNQsSbTqTTzN5asA8bzIXMPDEQzjbYkjyvbr54a1x3lKVjmRXGqTZtMTG3philUKJ88f/AET+EKGzlBBV+YBquLHUAFa0tpbeR9EWMzit16p9piQSSAotfr+h92H+azVtIA23N/hP64DdiRBC+ulZ9xAkYboi0QttOrF+RqFHDGnrIIN9XT0/u2O+IZhqlRn7vQWJYgAxJMmJFhPTBwrsNjjtM40zvt44H0VdmanVCSmQsyoMixOrl8xBA2tebeBxLwfOuuapFdjUQcyyBzr5xYwcOafEIFwfzxtuKKpJ9IsPKZt+uNcUkdFuy+1e2VeqRQcBtTFlIK6SFJHQSpkbG/XY4TPReGRkZ9B+sr6dXSAZvPQYqycbcOpDRo3MBt52NreU4nq8bqq6hXcqUJabCWtJvsBjtc44VCHNmemvWc34S+eWWjinaqrpFOqGUU7Q5IgQAJECJGFT9oEgBip9/n0jCCpVeoGuWZx1F4UCDJPu92MocGcAsSYIXS1wJsTMfCcL1ygqWw1JN8WWGjxlBcHUCSFBOmSI+sL77jEeTzSU9ABQPfUBBVVtBIMkm0gTGJsp2dorT1VJ1QSCsmfDp49JwBWo0qCMWKqSSS2kkgm4A8LxvbbEM5xyPS+T0IRlj9wZxGCNB0uI7xpYzAmBFrk9D5YpWXqCvXWVgl56beAOGeRqLSo1XLMxYSrQRIixgneT+GEGUQsw0hmabACZPhHxw3BDRYnqMjlQ5ytBaNczVYBZ2mWH1ZEgXsZtg+mSjXSCFnllBJgc8eHQGPxwgYc8LEztGkL/ANJj3Yf1A5eW3JiYk8sX2m/x3w9bCMStiDP02UkrJD8pgGCpMrbcXBgG9sOewtaKiLYy491j4dcQrTDK6zqXewgkLFhvFpkn9cT9jKB+UUyWQgkhV1XBufZN5kEX/bDLtHTx77F1p0Bu1Nx4+H9P64qvF8zT71yjlgQNOxDEKPXb88FcdzrUai/xEHdVjBaJaAEOwkgkm/nhf2fqUmQ9+qsFOoHrpIE/iCMA0GpUyelxKmSCz1Do1hTAZheQIgE+OonltY9GOXqwTL1AhIK6gCCdiTtzDa0jl6bYr9TMFampYWDKGIKk2F4met7Ym4VXUVqetm1M2ibco5iCCZ+F/wAcDQxT8l3yLzkc+oU1SXuoMEyiWiDvYbbk487fJUk3oZyje5BB8fZlF6+e049Eo5pKgq5UtIqU2qMUJQ6kViATEkQo2/DbAFLs3RlDSr5gS0GKzALytcDTvaPfg4yAmk3sKuJ56MyyJnc1ROmnKaCyj5tPq1Pjy7k41xGtUfJoO/TMFqlUEmhB9mjGkmnKkTJYETqFzFrWMg3eNU+UVCsR3TBXFgBbVzSYn1OFvFFmiV7ym7FmjkVNyoKyIEyu/nfbHOR3p7WLP8N1qJniKCUKjhCoebLOnmBPkCLX5sM/8SuJaOI1QM5UonTTJTuy6XUXsSL/AMuKO2VbL16WltNUEMrCRcgQQTfc/t0x6XxHgOZzirmflaIGp0JptSSpztTDEtqsJnpvjosVvwU7iLd5laI+UZR5arzVKfdzBp+yTTWD9baZG+Fv/Z6oaQK06FTniKVdD9H+c38vwxZuM8JqUqdJHOVqEGoZbKnTfRAHciVNiTG+FuYoJ3ApvSyhPel9KtmKQg015paTPSIi2GWY0SZHJmnRUdzVpMahGl21FjojkhVtPS9+uDOG1Fp5k06ol00B0gkjTB85s24vixf4fdmkWl33crTli1OKvegjTpLAwI6gD1wi7U0zS4wpt86iwfMqU6eajA3boNQpag7iPEaT1kSQ9Jiwmo0FS0Er3gGtJkkFtWxsMKv+HoaxbLV0L8y91VbSf9lQclTa3sk4F4nQJqk1LLe6KDBveTeI6WxHwXjtNadWlUpUqpMsA8iWAixF4IFo8fiSgtO3Iu99wDO0XWowqrUpvMle7v8AEkSMDZThVeu/IjVPa0yqxCzqmbGJv649A7LMuYpvTLs+kropVTJCGRC1BzGD5RESvXC3j+cr5GhopU5p87d4CyvTNQrqkK0NTgASttpg2wqXtlpoJptWV6r2UCsO/pNSKutN9DKeZhK8tyDYk6ZG+2PUezxcZamBmFIAIEKuwYwLLFhbHlbdt62bUU6xQFNJV1S/KIAaJJt9ICfdi9dk8xUOUpSFJ5riL87Y5Rd7gChMvT72sSCfna3QCfnH8ThvlyxVYhQfZFto/YYCoKTVqyhPzlXcf/VqYNGWc6SWCgEmPCVI/XASsoitih9paDfK9RJMOAfw64tmc4llkoZrLu411nzFQkAnS6uO6UgCxME+WKp2my7CvUZTIB/Hli3rhrm6dIVfljMIRkNSiFhmrQCQASV0uwY6psJtNj01aSK+npNuX8Yv7VCa9WZIGto32Zdvji2ZKnOTpMDE0qYA6xY7YqGTzFQ1ld0JYio0FucgkXkje9vGMWTK8WlSq81o0Nyso294gdMY3tQvKraa8Iq/Hc6KddkIYkAHlEi4nC+pxki3dP7xB/uDh7xbM0aWc1VIjRcMSIYA6TIvuNx8MBJxVDWqVKtTLw8iAajwIECAsFZib7Bo86oydIilBanZxw2jWrLUYUiFRGbUfZLAAhZ6Eg4HyuXzdUsFotIEwqk9AevkcM+FdpaGWQqtVXlT/wCQxMm9iWFgQPz6YX5zPZWoHqd5WJkCyIoltZELq25fGcdb7maUQUOC52qCBTqagSDICAeUtF/fgrL9lM5sQosQQai+NxaeuGXDM7SoIVXMUTrIbU24tER1szdf3HVXtYmkf5usan0okLql5jSl1/8AkPOO0p8hxlTVCmjwOr3mktTUTphifMWIW5kfiN8P6XZUghHqExykJaZmLEGegmLYT0+2dcW+XuFExC1I6Ha29x/t8xjTduKuqHzdd6ZmQoKnqOrHyPvIxyuqQOze4R2i4KcsVUuJI5fHT7p6yJthtwXi1Duh3gV2ACmTAUWAY+MWt+xwrpPTzstrzBFMQTUdJueVQSPEm3mMOMhwDL1agoU6qhhJNQHXIF+hAAkC8Dp44nnh9TZ2g4ScHaoIzfEWWl8sQB1X6JJAc6hTJ8iSenhhTXzVXiXzC0Ap9sFCJEET7XkYviPjvGq1BamTDo1JWMDuwskPM/G8YV5Lijo4KKgJGnYxFugPp1xkMUscXHbnYPNklNe3wEZ3hVaogo0KYZgByKVkKOpE+mFGX7PVlljqUKQCRIgyRE+Igi2LVluCBXp1WcAuAxLBx7S6rMeW5EDDN+Gh9KkAiGqagRpPsgAlomT4dALb4p9B49pCNTnuyl5rhhVlLzAJMsILT63ItPXc+OJhmQvtKGJ8LkHYT0U2O/uGLZm8miqmtj3ruys2osqKqMRpDiBcQBNpxR6lEhjJbTzaYi5B/GxPpOFyivI2FxJsxni4YAaFElgakkeUxJY+X5YzhFfu8xSbVppqRqa0KPC45vo7YB4pmIYU9JhZiSZAJJtHQz1vhdXc2PMFJ3jzmx8sakY5blh47xl6raSxI2WY3E9SJuRtiDhzTOwkC1/olv794xHxIglT1Mm02jYjztOOuFVNJY+LLHXedQjwlfxwFbAX3Ya2YM1HMEfGD4e8x7pwoZWUBiSTBYHwBIv4if28cP8AJcFqVFqNoIRTJNrC+/rPXe0YT8USajIDpVQAzHafd5dB4HwtsRcc8JS0xe5YeGcVHfiqGOko4nw1IV+MtHvx3wXiqtmXGqCyCJESVBte3XrFgfTFYpRpgHlWb72kXPqW/GMEcNrla2sAaVgOWUEBTEz4SARJ6xgK3odqao9GyGch3WqywObrJF5OobGBO9vDA9eqpqewa0XLBTaYJLdGUzcGIgWg4Wf9olDsqoFJRGm59q0gAwLMpmD5zAxy/HJkIoBJOljuek/CMBIp1qqEfaYutdKmzLp0yBEgg2DCTcg3Hjvh3wLt6UoPTq3aafsjcUqSog9SFjz3wl41VWAdQdrQFVhqY+0fKwWx8wOuK3lKg1X92GK2tiSTerY9Mp9rAySWCMZ5SQDMR138cF0OOoWF1YtpEiGmLCSNwMUXh2VBqtqdXhQwCtMahJv0I2j9sPOA5VXqliSKSDVv1BECSN5IwEm0EnJnteWyoVAgAAURYf31x5t/i/le7rZKvtBKk/ysrD8Ccej8Jrh0U+IkehxXv8Z+DGpw9WVSWSqhAAkwwZTt5lcEt5WUSdRSKNxNWVjBDCxv8Nxb8MKczRR/4ie//wDoYdVKa1aaMOUmmrNHL0BO9j1+BwGMowVmkEAgXBEzPUW6dcPjRDkTTozhOZ+TjQAroSGknmBG0Nv7wcWfJcZWqoR/nFj2WswsRZvpfgfPFQr5fk7yCsmPowL/API4g1lVpsJJYtPuMCw9+2NnjUzoycSbtF2NNCcxlOZOaVAkpfqCJG/QYfdkctU+SU9UzLk8sbu/jGJchxcqEkzK3IvG1m8Rf1GLFwvLr3Q0kBZaBExzN16ieuNgq2kdN+CuV8+6Vas3BeoQR/Ox6+uJqGcpEEmpBuSDY+djvhBxbK1Fq1mRx9NQJjm1teDI64Eq5p1PMAR1t/YxJdstrY1mKK1KjtMhnmPy/LBlfIpWqjWgtBJjeC4P4xhOtZTUEtoLhmUBCx0qWmSXC/ROGIz606tOm1SvqqsEBUUQPaufpGJY4GSd7DYyVWEgEqI01AqA6diIPNHn6dR545zFFVsZEEGSLgkg2bwN/wAcD1szTywValVgXVoLIGHMEYglIYczm8HBj5hqqhk01AAt0IcWM3jmFvEYBpxYW3BXO0WSNfNxOrkX2Yk+1EAm98E8J7OZZaYGaCpUuTqqRpHSVB856bCdxIPajiHd5maYAJQAHeLm6nof+mFfDOCVq0tTidpLAXO9ybbj+5x6EFcEQydSZajW4bTA0vTDCJim1SbGYmesGZm0YKHa/KKrmmjmAptSRQSDpUiSCd+o8N4xXOE8HWg7Lncu+kxpZWI0+YI5XHlj0bg+SohZprSCmGDqqjYrvYQRYwQDtjJVRsLbpFKq9paNTbKVqkkhWLgEEkwAyodRk7EnYeGI6WVzNQsKXD6Y2EvT5vC5fSCx1A2UbC2+L1meK0KarrempUcslTa1vEe84hyvahHsq1azQATRpu4P4Tbpq8Jtgk2uDnFXuysUOBcQaoQuXy1Njf2aY072EzG5tc2Hhg3/ALO8TOo6suvW1MCLxy/N/l+2LfQqPU52SrQg/wDmkISIF4IsD4eXngSpxRlYlKWXXoS2ZQTM9EDEeXrtjtXl/qdUEK+GdmMxLHOCnVpuNJ7sKpQ2OorpWRy2i8xbfBtXsnpprpPNaSkUybwTzlhfy69IxIvGqlxqyoBtHe1CJ6nlpfrGNnjzACHysRqv33WJ2p7SLdTgHV3a+5uvHVFJ49w1UqxqqbD6YnbqLwf7gbYCyvD1LqoapLEAXQ3Nvq4snEOErWqs5q0QzNcK1UCTeBqonEOX4EEdXFSkwU6gDWiQp66qa2kRjbT7r7k977B/EeF1BRZXd6lNEkK6woIsIYmZAJAVl6TbAvAc13FPnUrTqMQrgAjWANUz5EG36zhvxvjLtRqBqacwAla9J4kg3VTqM36dcMOx3Clr5CopAJ1VkQG/NUp04PqNOAnbfP8AkTlyuOdLH4Bs7k9VMgjljfukNvGU63Fx4edvM8xw2olZkIOoGxiZMSDB6EXn88XRsiVqZyll6Iq0kLSCAzBVbTqBiTBuR4YomZy/zkBTfbcxfafLx2wtbDo9TDIr4/MHGXeoYUMx9CT5Dfa+C37LZpUk0WjqTpEbeJwRQ7PkjUwOkQCfAkWvtsp+BxcMj2UjuFZgi1Kb1L8xREDn2Zm6rbYGfLHOfgmydZFbQVv9CoZXhNVzNRgBO25w/pcJNNVYowDTpZgeaN4Jsb+GLJlOG0RlKlQjVr74ISp1ro0aDy8qiSdRJ6gDEvaviNM01Wm9PuyVcAEkrFNUvNkiCNIvacZyeVnyZckW5S/BIhzNfvQRTEg0QrMeRV0upkBiYjlWAd2sMecdoBNYpAmxUWAOqLsSfUfDF74n/iBTCotKkahFMo2klQ0rSkkrexpwY3GEGXzFF3Hf0CGgk1FXVBGwA1XHgZ92N1ady/oummsmp8UIuF5QimzNadTWKkkKRbSD0N4I88M6NMa1JY9AYAFmU6YlL8x8TO2CspmMkUM0cxrunIQVg7mWG+9hJwVWyeSkxWraTp2orsmw0tFpEztPhhcpnsrGvKCc9laJXVSDk6fprbUsWOk228L4TVaIRAXIVTpKkbk35iLk7bDYMJN8PDWoi9Oq7gM2otR0wGvAgw11Iv0N8RUeC94UU1SXKkXCqWkMQARUIm5Pj6YGwtFspnEauonWGL2WCBaI+Fz74wx7IcJp1Kz95VWmU2BRnkbNAANx4eGGp7Hu4qPKOFYK7lwoQwsFiWIA6yZnD7gX+HrBlapVpooAfWjhiHmVKgjYi0nfBuaqgPSlYBl+zWX1P/mkDh+7ZRl76gSttBFpG4EDBqdjlTXTXMAHWEYCi3tgk6TDdI3mL4sGW4Dk8koIDNpJZalUgQx3IZ9IHuwv4r28y4Nqqn+QNU/EaV/E4Dl9xnppLei1cE4tSy9BEd9RQASFImLbE2+OBM52jRsvXolWY1XZla3LtpJBm4I222x5zV7ZBjpUVGJMC6JfpsGP44BzfaF5IKKCDB1M7/mYPwxTGKXIEpWqRZKAFKitEsCFESYBIv06WMemOKTUxIU2O4EkH3LbFQfj1Xoyr/Kij9JxBU4vWberUP8AuI/LD1pRPK2y78vSmx/2/wDyjHDZ0L0VfV0X8icUJqpO5J9ST+eOZA8MHrrgDQXl+MoPp0h/vJ/pGLLwHPq1BSKg3fYGPabxx5MlJiJCsR5A49D7K5GoMrTBQj2/62xmps7Sij8V7U1EzFZYVh3tTqQfbb1H4Y4pdqVeFKsCTHQ3/D8sLuOonymvzCe9q7+OtsCpSBKxHtL188TuER6nIf1oapTfvKa6VdGBqaSJZ5iL+yfxwVUrI1WlUetSmnUD8utrSCQAFjcYXNVqUrqYnV0Bn1nHfDe0uaLQRTaby6hf/cCMKkndpFMVFKm3v8DDiSDMtSanUpq1KOWqSmohaYtqERKHriSplqggvlWVpnvqLTcmZ1U9hvvNsNstxUunzlNCRZ7yAxPiZBEFTY9fXAlDtHlAQCKlBv5WX4aT+mJHlm/7ft/oreLHypfc3m3MQz066XOmsoLAAT/ESGBmRceHjiTh9ClScIqPSer7I1d4hgSdJEEGI3Hlg6vxHLssPURxBs6zIt5at8LU+RCorqQhUxyu2kFgRdaggWnY9MbhyP5+wvLjSdqvuWqm/TZTMgxBJIt59Y/uYaPB8u9RjWL6DMqtRgvTdRzfA9McZLOo3skFRMAEsNPohME4NqEiADHQmwPQ79b+Hn5Y9CxDSYDxWg2VfVToZemrElaq01ctPjUq6jqi/TywrzHF672etUYeBYx8NgPMjF94MgqU2R4ZTAgjxHgfP8ced1aMMy9QSIOxIMb7n0OJ8ya3shmqZgO3Xw/WJ/qONg/sI6+S/q2OAvkY2Pix8PEDDXK9nMxUAK0yJtqPKFXwGqPjiSwVGT4QuPXqNjHU9FX/AE+ONExJN9N283+iPQYstHsNVm7U1gcouY8zA39+JqfYFuUd6LGSNJufODjtSDWCfgqeoj/YpY/ztjRWBHhS/PFsq9gX0kCoksZMqwt4dcDZnsZmJcgI0rA0t/8AKMdqRzwzXYrVVZBHiisPUf8ALDPs92lfKMgYTTD97A3JNNk3PS+3liPN8Gq0mp94hUadJkW28dsJuIUW7lgvtrKj32G/rhsJUyTLhd6uH5LJwN6ajNs1V9I7n52mLhjVBDBWg2YXEzvhRxzhpOrNJAo1KjlFnmCF20kr0UlSB6HbFYpcZqUXejXDIQdLeqn6QFjBG+Lxw3jS1cvQy+tV+cpp7EnSausOr7CCdJVrbHxxS1RDKDXsl80/kl7N8cooHQEUhUa6OdUqKFYHmIAguRGxuBgap2kpUVom+pKFSkwNhzd4AREk2qE7Y1xvgSF2rB9B+aKqyhSzNT1PIFkIgmAIJJFsVzjHCGpV6iMDNMkEwwkSYN7gEQRO8jAofjwwl7Zuv+mVu11UIaVPUtMkEhpgnodItO2/wwkzFStVtzMZ8DH7Y6pc5I1qBN9Rg+fQ4cJmRTtpEsYFwb+Ow+OObo9PD0mLGvavz5FTCqUWnpJZTYT/AC2IHqN8FvSemPnFKE29uR0iwJsBGGuZpKrd4CCQCGWWHM0bmekbYTZniPfmCIgbwTHjJFyOt9sZdlDSQy4YhVSxLU/qQ1r2JC6r7++emNLUdkLDVy3gk6dgCVgRvBifLzxJSrk0SilCIiVN48gQCQY2xDwPPw2k6b29ljG++kHfz8ML8hOK4DMtVFSm4PM4vqBFzBAG8wNRviJKpa1NgKqwSBBk39kGJa98dvk2pVSyiVdTJUNFzcStwNvcdsbTs5VFUVqUIYkTqMfFgfHfGVZ3p72c8UdpKM0sblfZ12gcpF9tjfwwvftDXpkmk70zGmRAKoOgnmQehAw5zHCKxYMzFm66VIv09lhMdJwzyNTNyAVGnr82p+J63tBwaqPyasT7s85zGbeo2qo7Ox6sSx+LTjqlQdvZVm9ATj2rIZXKKJeggc3JFNRHpE4Jo51KbTTRQOkj9sE+o8IJdLfLPJeCdn65qI5ovoVgzEg2A64X8RbVmGUXJaPjt+mPaOP55O6nvLm2lbA2J6iTjx7hVMNnmYxAq0wSegLj9MOxTc02yfLjUGkmQUcgxzD0HOh6ZcN15kMMBBvcG/lgo8JAPtE/35YDzGcB4lVeQVevVv0IZ2v+OGFUAdfxxSkiWbfYyllUB9kGx8/zxLmKClYA38h5YB74hjf0Pvx1ls+zVVUmxP8Af5Y17ApNuxj3pQC4K7QTG2L12b4opyyHm+l0/wBTY84zFUCo1tjGLx2YqTlaf+/+tsdZnc8n4/8A+Kr/APq1f62xFkm51jqyj8Rg7iNAPnMwGYKBUrH4M1sC0XXvKYGkQQCR15tzPWMKZQl3LNxnIOtA1IlSrxv9ZZO19/xxUGrta5sIHkP7Jxb+0XH2+TU6PKU+eUMGE3amSCBcRAv1nywgbIpC8y6irnSCWKwJBMW5gOhMYVjTS3G5Hb2MTUKJfvRMjlvPu+P4YjqZ5yVZgCBGmRMDyJv0wbw3Ld8Gk8qoT4yRB6bW3OAq1UNopqeoE9N2j+rGqjJWkmWfO5mmCCTzaJUTGoMSWiRvy/jgLOrTQkBw4JRpQ6hLByRNttUbdMB8UoIXUahyoJjqb6vfOAqddQkA9dZHnBAAI9/4YGMUg53y1yXPsfRitW0srGBAHUlrCTFpgzIxcqAaAYEWUEkbRJkMBpUA+PQY8/7GVzUqVhqRZQHU19MGR1Bti+VzqWNI1EuZAklZibwAdOlZP1reOGLY2DtD3hNfQRqbUG2IBBAGwYX5hJk2iDMda12v4K1Oq1VRNOo0z9VjuD69D+2GGVrhYDgAHmFxywSJsQQpsCL+1fDbIZ6nVBotpZSI072HQn4EHe/iMblxqcbX8YmUb2Yg7NcZpUyBVTST/wCbHWTY+UAXHvxbOIcRp0U1s4Mg6RPt+QI36YovaDgLZVpHNSayneP9Lef54G4XxzQO7eKtI7oxt6qfonHlTxtPcOGZwWlj3NduKp9hFT15j+MD8MLzxDM5htIao5+qsx8FtGOK/Cwympl21oN1+mnqBuB4jz9cDcP4i9E6kfSTY3Fx5g2PX4YFV2FylNv3MmrrmKJGvvE+rJYfDpvhvw3t0wgVl1j6ywDt16H8MKOI8dq1lAd5C9AFAn0A8iMaynBatQSE0r9dzoXr9Jv0xrRik4v2Weg5Hi9OsORg1rg2I23B9fTCnj3ZCnWQ92BRckHUJAsbyo6+YjCXh+dpZOT35qsd0pgaLbS773+qMRZ/ttUccrLTXwWC3vY7Y5J3sUyyQcamhNnOzXct8+ZaSQTcNc3AP64HfLq7aaaHUxAF7k+QFsH5Pg1fMnUslTu7kx+pb3T7sWnhXCKWVMk66kRqtyzvA2UeZOKccJyZF6cWqS2KpxqpVy7d3nAa2vQ1OoH2ZBAJtLQpII6wpnDHPVlrhwCGFU0QH6jVmcwFPuQjlPSPAYi7bZnXUoXEc3LJt5kedhMDwxVX42ctXBkQSpIMQdDhhP8AuAuMUTjpdCZ4FGLcTrieQempI5qTMyq8WbTY2Nx6HwPhhBRqGm3MqsBcB56dRGL1wXjFKqtGm3dkhqttJdvZrMsD2XWahGneRiu8Uq0zTNPfSW0E/V1sRpO4tvhd09zsOeWNJXsCVe0QQQtNAY8J9fL0mcScPztNoIqVKRI5gIiR4Ejba2FdOkaiwioB4nTJ9C158xgrJ0GEqaiLa8kW94mJ8bYLSq2PSUmx/Sz9NhBLuRsRYnwMgDr1wVR4aCZDVFBuQGTTqPqDPqcJsrl2aF1B9oioQJ94BPu+OH/C+EGmQwjxgiR8Jv6n3YTKo9yiMXLsWHhnC9VxFramI914gn+UYerwFSs976m0fGdvfgDheWd7slNgbFuYSOg3m3hhnmuHNU+mABsoEAe7qfXE8peCqMUgBUpK1yagHhy/2MPMnnQwhFIjbaPjOEQyio8VHEDfTJPofDDihxaiAArADwgjAByoFzuXruZYCPIiw9/5464dTpAS7ISfrRYe+3vxvi+cYjSgJBF2E3HgP1x5x287Qd0ncqxV3F+hVP3P5YOEXJ0gJzUYWzjtB2jTMZ8pSAFKmrRH0jYFsVTIHmrHxqL/AFHA/Cs6A94YecCNv2wRlRGqYnUCLjYD98etCKiqPFnJydiNH5gRuDI+OLCeMIXYn2SbWP8AfjhQtBwD6eW8j9JxLl0DUmuNcgiSBb/pOCToBqxl/wATokAFhF+h67dMQ8OzCGusbg/jfb/nhWV80+IwRw3+MpJETuCB0PhtjeTFHSOc1Xp94Vtq1GRBJO//ACxduzFZPkqQer+P12x51nQO8ZpjSZF5m4G/oTi/dlXU5SmfHV/W2Md2dQxzf8ap/NU/NsDU/aHrjMZgXwEuSbN+0fU/piXhW7/yN+WMxmMXAS5C+E+xU/8ATf8ApGFC9MbxmBQc+UT0/wC/jiOpsPQfrjMZjUbP6YhPDNqn8v74f0/Yb/bjMZjTI8En01/lH5rhuv8AGPpR/rXG8Zhi+l/iDP6gjjP8Bvd+YxVOv9+JxvGYjy/ULkOOB+37hgZvp+rfm2MxmJohv6UQ0vaX+b98Pu0/sDGYzB9jYdyuNiCrt7jjMZjUAi4ZX2U/lGIDu38y/kcZjMXw4GdhLxX+Kf5j+S4ScW9s+mMxmOy/UYjfAv4tL+df6lxLndl/3/1NjMZiV8kXf8wJfZX0ONUdz78ZjMNfB6PYfZb2fePywRltj/fXGYzE0imPA/y/sj0x02+N4zAmCjqfU/njR3xvGY4YOf2H5YpPaz/xLei/ljMZhuH6iXL9IoXBK7HG8ZitE7OsQP1xmMxrMBDibJ+yfXGYzGLkwnrez8PzGLFwT+Anv/M4zGYNmH//2Q==">
            <a:hlinkClick r:id="rId3"/>
          </p:cNvPr>
          <p:cNvSpPr>
            <a:spLocks noChangeAspect="1" noChangeArrowheads="1"/>
          </p:cNvSpPr>
          <p:nvPr/>
        </p:nvSpPr>
        <p:spPr bwMode="auto">
          <a:xfrm>
            <a:off x="53975" y="-1211263"/>
            <a:ext cx="60198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4" name="AutoShape 4" descr="data:image/jpeg;base64,/9j/4AAQSkZJRgABAQAAAQABAAD/2wCEAAkGBhQSERUUExQWFBUWGRgYGBgYGBoaIBkYHBwYIBofHRoXICYfGhwjGRgYHy8gIycpLCwsHB8xNTAqNSYrLCkBCQoKDgwOGg8PGikkHyUtLCwsLCwsLSwsKSksLCksLCwsLCksLCwsLCwsLCwsLCwsLCwsLCwsKSkpLCwsKSwsLP/AABEIAJEBWwMBIgACEQEDEQH/xAAbAAACAgMBAAAAAAAAAAAAAAAEBQMGAAECB//EAEgQAAIBAgQDBQMKBAQDBwUAAAECEQMhAAQSMQUiQQYTUWFxMoGRFCNCUlOSobHB0TNysvAHJGKCFeHxFiU0Q3Oi0mNks8Li/8QAGQEAAwEBAQAAAAAAAAAAAAAAAgMEAQAF/8QALhEAAgIBAwMDAgUFAQAAAAAAAAECEQMSITEEQVETImEykXGBobHwFELB4fEj/9oADAMBAAIRAxEAPwB3m8w+t+dvab6R8T54g+Uv9d/vH98EZtfnH/mb8zgcrj3oJUtjw23Zy2Zf67/eb98RnMv9d/vH98dlccFcFUfAO5yc1U+u/wB5v3xwc3U+u/3m/fGyuI2GC0x8G7+TDm6n2j/fb98cHN1PtH++374wjHJGO0x8I3c18sqfaP8Afb98cnO1PtH++37402ODjtMfB1vydfLan2j/AH2/fHBztT7Sp99v3xwcctjKXg22dnPVPtKn32/fGvl1X7Sp99v3xGcc47SvB1sl+XVftKn32/fGjn6n2lT77fviLHOM0rwdbJvl9X7Sp99v3xo8Qq/aVPvt++Icc47SvBtsI+W1SCe8qQN+duu3XHPy+r9pU++374Ky6J3RDe0b+flAJv64XAzhUJQm2l2DlGUasn/4hV+0qffb98Z/xCp9pU++374gjGsM0R8AWyf5fV+1qffb98Z8vq/a1Pvt++IMZjtMfB2pk3y+r9rU++3746TO1Sf4zjrLVSoAHiSYwNjKqJ3TFmEn2VsS3jbfabm2FZpRxxt/sNxxc5UghuIPsMwWPgtVifgemNf8Qq/a1Pvt++JePIBmFgR8yn5jAZGOxVKO9HZNnSJxn6v2tT77fvjY4hV+0qffb98QDr5CT6YyMEtD4oH3Jbk//EKv2tT77fvjP+IVftKn32/fEMY0cbSOthA4hV+0qffb98b+X1ftan32/fA2OsZS8HWyf5fV+1qffb98b+X1ftan32/fA+MJx1I22EfL6v2tT77fvjBxCr9rU++374HGN46l4MthHy+r9rU++374wcQq/a1Pvt++B5xgxnt+Dtwj5fV+1qffb98b+X1ftKn32/fA2rGtWM9vwd7gr5fV+0qffb98WjgeZc0FJZj7VyxP0m8cU2cW3gB/y6erf1NgJ1Q2F2EZs87fzN+ZwO2N5ur84/8AM35nEBqY2M9hbhudnCnjHEO6ajchWqAOYkaYO5+jzEX8sF5zPCmhcyQPDfcD9cVviHaKnTqshUvMh9LQJsCpkQ20TaLxeThPUdT6cduSrpeleWWysszY4JxX8tmmGbFOSUQVQssSYkRPQxG5vhvXzSqLn3AE26m3hhseoi46nsJydLKEtJITgtKSfJ2YuA+tYWROkSD+f4YWU8wGAI2M726+GEOar/5rcDnQRG9h+uFdRllpi4PuvsFgxK5KXgfscRk40XxwzYs1E2k2TjicaLYjerGMczdJ2TjnGU2n3x+OB/ly969L6SzfoYj98A80U6bC9OVWETjWNYycMcgKNFsanEgp7E2B6/3vfG2ofVM7k2IsLnfCZdTCMtLY1YJyWpIlpUhK/wCzr/pwDQPKvoPyGG+X2Ugj6H9OFFEyAAJMDb06RiTpJrVKyjqIvTE6nGYd0OCFEcVVAJA0kEEiSAfQwcB8X4YlHToZ21T7TTtG1hihdXFz0IS+nko6gDHOIRnqevQXCsdh4+7B75QAfxaZ95/QYN9RDyCsE32B8KM8Yqm0+z+g6+EzhrTyrCSWn3H8IEePXCvjOXZSXsRIsDJGmLkDp+2JM+ZTgmvJTixOEty0doKROapgDeikepI/XAb5VgYI2xY6aq1Vc0BrFKlSCgXmoQWA8o5PTVJxB3T6iOUifL3+eELq3GKof/TRk22VrhvD9dUIFMAmoxuNgdyemoqPOcN6nBGG34j9sGZZNWW4pqUnQqooWNWg01Yqpjq17g3x5tkOKd0Yo52tlz9WqpK+nJqH/sGFY8koNyT5KMsYTSi1wXnM8HqIYIDbbeYnr64DZSNwR6gj88Zx/j2ZTMKtOtlqgNGgxSoQhYmkpLKW0WY3AB67DE6drSlHvM3lalIawnJzi6k6hMDTaNzvimPVzXKJJdLB8AwOCsxw2ohhkYG0iNpE38LYsHYzP5DM5gGkwaogLaCrKREXgiDE+eBO2fHq9DOuqZXv6elCSjc4JF7CTHhK+/BvrPCMXSLuxATixdjmR3ZLFgpLAiYgrpPlIYj/AG4GzHa7KjKUa1WnVpq9WpThkBIZQhMgGYvE7+WKXW4gKeYeplqusNcGmxUgXIUgwRzAA+k32wnN1DnGkh2Hpop7yLf2kQLmXAAA5dv5V/UnCvVjFzb1qfevqkFabFt2IUQ3vjbpiE1MV4clwVkeaFTaBK+RLVlYtyghgOoKwPgZwUah76mvQySPjv7wMR1syFIJMWP6YHyWd7yuhAIAkC4vYnYbX6YRnlFRasZii3JPsWSpnnIg6YP+hPz0zgCuOUnr0xIao/vwxDmao0Mf78sedqLaNvaPTFt7Pn/Lp/u/qbFGz1RwVCKpBH0mIvJnYH44uXZxj8mSbHmkXsdTeIxdHNHQlZI8UtTdC/NcXBzNWnEaGeTO/N4YhXiQZ2prdlgnoIPn16fHFR4jxSMzXPeBWNWoJgxAdrE9BAAsN8S5WoXVihVialEkqSY0sTJJgH44U83t0ocsXuth+ZzjNQqK0HmUgjb2x+ODeM5SnQptUGV756veM1ViStOajKIG2q4IxWHzbFiGuDpiPHUSduu2H/bbiLxRpLUIQioXQNYt3zxqA622OJszcqR6fRw91LuDZjM93nGYzC97b34ZpX77TBIV1boAfxthXxPL6s0d41VJiPGbfD8sMuE8Sy3eqVZw2iq1TXHtgGAsG+82Aw2WXTHQSZMdzUjqi+lFEg26EH+mw3wgzBT5WD9LvFO/kOmIMsYMBgG550spsLmfKFOI87TCFSrSzXDcvteE3Pxxr6i1GL7CVgabkWg1scVq4VdTGBMdT+AxXMlWLvp+UNYMTy+Hp5XjFh/4SmhC1ZQG+dWQboN7kxb98PydYlshMOlb5O6GpxKqzDyUn8hi1dkiqJUFSmZ1AjUh2gC0jxx53WyfOAraweZS3KNMkQJt0tg/M8bdx3dRvm5tTLFlKyRcK3LeDhObqvUjpGYsKhLUW/tlxAfJECiDrVjaLiD+Bx5xks+RUqFiSXQqT5tF/LbEdY82kRY2Cgxc7bm/pbGZKlFVQyErMtAM+n4fnieMqQ6W7uiwd+DecZ3uEubVIQaYMGTygEzaAJMR1wNw3MMKvtcosxJlYJERbfT09cXLrduCR9LvsyzPxdkXQI2Hu52ONHjTupEdH2Av8258d8Ks0AXJBtuCJvJP/P4Y1Spi+55W3aNkPgN8QyalLUWr2x0nOb4g00b2Kgf/AI/P/UcH5TjAo1FOgtpBiDHiB8MJVHetRpp7QI9ogA+zsScdtm1vqU77zEfjjYy02vIEo6qZaeJ9valUACiiROxYzt6RthfV43VYBnQEdJUxtBv5m/qBhRFM3hI8NXQ7XBkdOnwxrL8RNOQAAvVZBnwiQY9cYnE5pktdwXD6BqAJB6g269Yk74YcP4ytV9MopnYTzXNl88JaOW1sSEpgASdUQbiebbrhjkqyd7RVadMQ0cpneSSJnwExG2CtWmDb4HeVZvCR5Hr7sJ+O5tlqmJHKtj6Yf0svtCT1sf8Arit9pTFVhcQF5W9McNotvZet3mSHIwkVp0/SZmCwP9RCqs9ADhy9LmIjqdjhB2Jpf5EHSwlaolWkmahGlR0LRExa564f1BznltJuLj8sY2EkA5IBctxeSyiUkruAKKXW4uPdjzhc8zjlztKsPq5qn+tRXX4OMek5FtOV4sQ+iCkPBOn5mneBvG9sedAO4nVkM1/MFpt8SKTT78GuBcgvtP3nfBqmVo5hNFIK9OQQO7SwNFthcLqXaDiDKZmkmTZkbM5Qd+BIPeQe7Nj7B0wZvN8G8f4QDVLvksxGil87l21C1NLAFWEDb2rxOJHrpS4bTZc1maOrMuNT05MimnKwVzKiZnxnl640wbdgs8flNVxmqNSKD84pBKwgoT7SCbebXjHH+JeRVs+znLZh1FOlFaixkAKN1KkSPHlwf/he4qZ8lq2Wr/NMZWj3dUEFCJBRZ8ZvcDAf+KVBRxF6hp5tToQd9RPLYbQQLj+fHI1+AHO8RA4ZlyM5XQHMVl11qeuYWnyMupuUehvNsLKOW72hW+by2Zl6R+YPdO38S5ELDDw03k7xhrn+Kf8AdmWYZ2oJr1hrrUi2qFp8rLL2G83vOFtOh3mXrDRlMxNSkYov3LNHe3YcsMOg03k7xjTGd8OilRzAYZikqtTJStEKSXHIRGonb2Rtg9OHlyO7bUGEjUNPST1PTEHC+Hv3VemlLMIZpxTrnUkSxIpmB7QBEgbdb4CHauqjwJMnmABpgBbKAVht4JsJ+IwuWSaaS4NUINO+SHtFl2RtLXg7gb28cc9nf4i/30bHOYzpqsHZSTtBM9Bfb1wWqU6Oh1cMzSWTbRuAJO8iDbHSbbsxJJUgo1zbY/8ATHOaqnum9R/+uAkzzkrePAgj06YavT1KVIYj18PdjnSB3BuI111LqJAgkgC55iPQdbz19MWvsq5+S07Hd+p+u+K5WoMzAw6kfVYjxPTrzH44tvAck/ydIVo5uhP0m/1YFVYSZ5NxWmwzFZoJAq1SbeNRwN9+m04s3CqYNKlYsSqmBAAJ9PyAGIePx3tXnDHvHGx21Hq3gALDxw04FlVFKlBkI77AraG3E3vGNvazVzRUK9LTWpiCpm4PUTb8sWDNdlMxWfMV0Qd2tSqZJAkKzEwNzscLs3TJrhgZAUAz6iPSSfwxd82D8ppj/wC1ztv91W+BySaWxf0snBtrwyq8ehq1QQwHeMNXvBkeQ64ruZXu1DCoAxJICwSN/hfF0zaj5RGnX/GJC3Y7xa9x0wFmuzK1+8d2KQFFPk0kHe4FtI1AW392M16pULyrSisUuI1jJmSDHMn6+px2eM1CNVrED2YF9j4Xj+5w0yPBSqgO2kauYa1IMDpLCN/aIOHFHJ5VW5n1qYlZmLkm4mTtFsJn1GJOnZkcGRq0/wBSsNxBgkvPODp5BDdCQ0CYM/DGHOoaMEkMB9FYneCSI8fTFmzlPJlAoXSVM6oBkybEQLfrgam2WF+UsPrCBbpCx8MK/qIvhMP0Gv7kK+F13WmoRzUZmJKKRYQIJLD2iYtgrMVnaASSATpMiQQSY1D322wTlqhU6e9pkWnSSsgmFBjfqPQYAzvCx3RbWvKTN7tLkCZMNEETHXB+rvuA8VK0C5QM9bRqCydME8xN4Ai5MQMNM1xOlRrGnVplRT1EBNLE8pC6g3KDMEzMeBjA3BOBpUztM6CaOrmDGSLHqImGG/piy8S4FSWoWFAQTAmRIte5jFa6Z5I+pe3FEb6qMMnoVvV38cFHfiFFwoVCrXGom5lhE9DpEqDAsZjBOb4SKNYF11UjSp1dFNzzK0hZbTyt1IjFxzPYblFV8pAIEXYSAJ2Vr2vOM4T2No5hdQp5ekoj+IzKSCNwLkjzOM0RStSN1N7UVfJlSgKyLbHpzHbx6XtubY1UbSpMA7/Wty2iMXPOdjKCFVSrSvAPdswAvuS1z428MK6vZVGZ6QqguhIIDA7WmJsD0nyxNkzRx8/sU48TnwIeznD1etoqFdJUPrI9m4FuUm9haLziHjVN1YhAdJuCFixn4W6fri25bIdwlSICKshh9HoCxjxIthPQ7U1UIomonzY5dWhpESTzqfW974VhyvJNy7Deox+nCKXIhq5dik/TJOrfbptbebDEmY4C8BtQMwSAUJFjuNViB43w4o8e1uV1BiwLArSUyQTvA2AkzgbinHHrIaDrLCGWVUAMwgkaRJtIk+eLE22QuIHmeEqopmSRUL21+zDLBiIMzsCT4xiTgORqpmKUqQuu5sPEHr4YG4Vxepl2ISUhQWBIBBm56xzAfHDrgvarOVcyivWd6bGGE2uP0MHBO09gV8lnpUZE92TPVT0/HFa7R5f55pNoUQeY7WtaJ8bYsdOgbTTI2uD5geB9fQHC3NNFYjSan+lhKnSvh1AE2i5xzZTBWT8AqhMqUphkddaTb6ZLGLxIAiZ2Xe8YP4ZUdVIrA6tTRAI5TMe1vsRItthO3FGW4XSVIltTEgFIALHcWNhIvibh2cmqzFnGuOtgYvAmY8/TbbANjnCNbD3hz/5TixBX2kg1I0/waftAyNPjOPPhk6jD/wALlawY37ioAW3tFOpbx9npj0LIJOS4pC6yzLZzAY93TtIIt09rxvjzevwoxz8PqLNppVHM+QkVBNp9AcOjwST5GXH8ulOuWajnaB0Uh3lEgramggSq7RHt9Dg2vxj/ALtosM/XWcxVUVKtMsTCU+RlDtyjeb3JtgLjOYSlmD87ncsdNIcgBX+GlhDobCx85wXmu0X+RpBc67v3tYhqlCdcJT5CDqggkGTbm3xrMLB/hXmi+feXoVCKT8y0hTdrp4KpK+MixjC//FCoqcSqNrzdFtNPnpQUPL4Spkdbn0wD/hXxDu+I0wCrNUDJ4MS2kk7AaQAWjxBwf/ibxBafEqg+U5igdNOyLqT2R0DrfxscZF7HXYNn+Ik8MyzfLQZr1h3lagWDQtPlK6X2+teZ3wizaa8rWkZarNWlfLQrNatd1i0T9USSfDDnPcbDZDLp8sps/eVmL1cuSrLFMaYNNgGBuTHXfCfNkNlqoPyRy1WkR8nIVmAFWSy9IkfRHtYMxgvDuHuEI0ZhVJHKwIGxMiYBEdYw3p5JjQI0HUtRWXVpkSCDEkgbYk4fkyMugZMxSHeEjvXP2YPzfKvJ7uuD+F5FXD01lmqKkDVJYjUbT5TtjG6B02yt1uHVjIBCt7R1OIiTP5e7GuHZRu80OtKpAJjXEbdYw6GQpioy1EKwNryBqcE3EyIEHEOWylM5kjQhAU20jyxzbBSRJRo0gkmnlqbg7OZ28b7+7DhuG1WCmmtR5BllBCzaNJG4g7n8cVjOZt1dwsASbyB+M47y3bZ6T6KosWWLDSBa5iC1vE9MS5LfA1pJDnM5M0mp98DpqsQOcSqiBJA8TMSRMHFu4LlgKKgCwLxcG2po6+GKy3bvLMrK7qyspBCq0m07t4sIn9sWTs7kh8mTuGqtS5ipJSYLN4eBkYSnO/ALR5nxDPsuYrQEPztTpf22xauzmZD0VYrckjx2OKr2i4cy16pX5xTUqmAVBEOZ33F8W7s62nLUggMaQZPnc/jj0Ml1uzsfOyK/nqKh2ncFQPif2wRxnthXBrZYFAgeqmoKNZQu0jUTYXiwG+A+P52KzoRBLpFx5T+eLDmsvlxls3mNK99TqZiiZEy9SoNDX2IUmI88TzaR6fSuKfuV7CTjFbTmKh8Hfy6+ODcrxOqaabldNQsSbTqTTzN5asA8bzIXMPDEQzjbYkjyvbr54a1x3lKVjmRXGqTZtMTG3philUKJ88f/AET+EKGzlBBV+YBquLHUAFa0tpbeR9EWMzit16p9piQSSAotfr+h92H+azVtIA23N/hP64DdiRBC+ulZ9xAkYboi0QttOrF+RqFHDGnrIIN9XT0/u2O+IZhqlRn7vQWJYgAxJMmJFhPTBwrsNjjtM40zvt44H0VdmanVCSmQsyoMixOrl8xBA2tebeBxLwfOuuapFdjUQcyyBzr5xYwcOafEIFwfzxtuKKpJ9IsPKZt+uNcUkdFuy+1e2VeqRQcBtTFlIK6SFJHQSpkbG/XY4TPReGRkZ9B+sr6dXSAZvPQYqycbcOpDRo3MBt52NreU4nq8bqq6hXcqUJabCWtJvsBjtc44VCHNmemvWc34S+eWWjinaqrpFOqGUU7Q5IgQAJECJGFT9oEgBip9/n0jCCpVeoGuWZx1F4UCDJPu92MocGcAsSYIXS1wJsTMfCcL1ygqWw1JN8WWGjxlBcHUCSFBOmSI+sL77jEeTzSU9ABQPfUBBVVtBIMkm0gTGJsp2dorT1VJ1QSCsmfDp49JwBWo0qCMWKqSSS2kkgm4A8LxvbbEM5xyPS+T0IRlj9wZxGCNB0uI7xpYzAmBFrk9D5YpWXqCvXWVgl56beAOGeRqLSo1XLMxYSrQRIixgneT+GEGUQsw0hmabACZPhHxw3BDRYnqMjlQ5ytBaNczVYBZ2mWH1ZEgXsZtg+mSjXSCFnllBJgc8eHQGPxwgYc8LEztGkL/ANJj3Yf1A5eW3JiYk8sX2m/x3w9bCMStiDP02UkrJD8pgGCpMrbcXBgG9sOewtaKiLYy491j4dcQrTDK6zqXewgkLFhvFpkn9cT9jKB+UUyWQgkhV1XBufZN5kEX/bDLtHTx77F1p0Bu1Nx4+H9P64qvF8zT71yjlgQNOxDEKPXb88FcdzrUai/xEHdVjBaJaAEOwkgkm/nhf2fqUmQ9+qsFOoHrpIE/iCMA0GpUyelxKmSCz1Do1hTAZheQIgE+OonltY9GOXqwTL1AhIK6gCCdiTtzDa0jl6bYr9TMFampYWDKGIKk2F4met7Ym4VXUVqetm1M2ibco5iCCZ+F/wAcDQxT8l3yLzkc+oU1SXuoMEyiWiDvYbbk487fJUk3oZyje5BB8fZlF6+e049Eo5pKgq5UtIqU2qMUJQ6kViATEkQo2/DbAFLs3RlDSr5gS0GKzALytcDTvaPfg4yAmk3sKuJ56MyyJnc1ROmnKaCyj5tPq1Pjy7k41xGtUfJoO/TMFqlUEmhB9mjGkmnKkTJYETqFzFrWMg3eNU+UVCsR3TBXFgBbVzSYn1OFvFFmiV7ym7FmjkVNyoKyIEyu/nfbHOR3p7WLP8N1qJniKCUKjhCoebLOnmBPkCLX5sM/8SuJaOI1QM5UonTTJTuy6XUXsSL/AMuKO2VbL16WltNUEMrCRcgQQTfc/t0x6XxHgOZzirmflaIGp0JptSSpztTDEtqsJnpvjosVvwU7iLd5laI+UZR5arzVKfdzBp+yTTWD9baZG+Fv/Z6oaQK06FTniKVdD9H+c38vwxZuM8JqUqdJHOVqEGoZbKnTfRAHciVNiTG+FuYoJ3ApvSyhPel9KtmKQg015paTPSIi2GWY0SZHJmnRUdzVpMahGl21FjojkhVtPS9+uDOG1Fp5k06ol00B0gkjTB85s24vixf4fdmkWl33crTli1OKvegjTpLAwI6gD1wi7U0zS4wpt86iwfMqU6eajA3boNQpag7iPEaT1kSQ9Jiwmo0FS0Er3gGtJkkFtWxsMKv+HoaxbLV0L8y91VbSf9lQclTa3sk4F4nQJqk1LLe6KDBveTeI6WxHwXjtNadWlUpUqpMsA8iWAixF4IFo8fiSgtO3Iu99wDO0XWowqrUpvMle7v8AEkSMDZThVeu/IjVPa0yqxCzqmbGJv649A7LMuYpvTLs+kropVTJCGRC1BzGD5RESvXC3j+cr5GhopU5p87d4CyvTNQrqkK0NTgASttpg2wqXtlpoJptWV6r2UCsO/pNSKutN9DKeZhK8tyDYk6ZG+2PUezxcZamBmFIAIEKuwYwLLFhbHlbdt62bUU6xQFNJV1S/KIAaJJt9ICfdi9dk8xUOUpSFJ5riL87Y5Rd7gChMvT72sSCfna3QCfnH8ThvlyxVYhQfZFto/YYCoKTVqyhPzlXcf/VqYNGWc6SWCgEmPCVI/XASsoitih9paDfK9RJMOAfw64tmc4llkoZrLu411nzFQkAnS6uO6UgCxME+WKp2my7CvUZTIB/Hli3rhrm6dIVfljMIRkNSiFhmrQCQASV0uwY6psJtNj01aSK+npNuX8Yv7VCa9WZIGto32Zdvji2ZKnOTpMDE0qYA6xY7YqGTzFQ1ld0JYio0FucgkXkje9vGMWTK8WlSq81o0Nyso294gdMY3tQvKraa8Iq/Hc6KddkIYkAHlEi4nC+pxki3dP7xB/uDh7xbM0aWc1VIjRcMSIYA6TIvuNx8MBJxVDWqVKtTLw8iAajwIECAsFZib7Bo86oydIilBanZxw2jWrLUYUiFRGbUfZLAAhZ6Eg4HyuXzdUsFotIEwqk9AevkcM+FdpaGWQqtVXlT/wCQxMm9iWFgQPz6YX5zPZWoHqd5WJkCyIoltZELq25fGcdb7maUQUOC52qCBTqagSDICAeUtF/fgrL9lM5sQosQQai+NxaeuGXDM7SoIVXMUTrIbU24tER1szdf3HVXtYmkf5usan0okLql5jSl1/8AkPOO0p8hxlTVCmjwOr3mktTUTphifMWIW5kfiN8P6XZUghHqExykJaZmLEGegmLYT0+2dcW+XuFExC1I6Ha29x/t8xjTduKuqHzdd6ZmQoKnqOrHyPvIxyuqQOze4R2i4KcsVUuJI5fHT7p6yJthtwXi1Duh3gV2ACmTAUWAY+MWt+xwrpPTzstrzBFMQTUdJueVQSPEm3mMOMhwDL1agoU6qhhJNQHXIF+hAAkC8Dp44nnh9TZ2g4ScHaoIzfEWWl8sQB1X6JJAc6hTJ8iSenhhTXzVXiXzC0Ap9sFCJEET7XkYviPjvGq1BamTDo1JWMDuwskPM/G8YV5Lijo4KKgJGnYxFugPp1xkMUscXHbnYPNklNe3wEZ3hVaogo0KYZgByKVkKOpE+mFGX7PVlljqUKQCRIgyRE+Igi2LVluCBXp1WcAuAxLBx7S6rMeW5EDDN+Gh9KkAiGqagRpPsgAlomT4dALb4p9B49pCNTnuyl5rhhVlLzAJMsILT63ItPXc+OJhmQvtKGJ8LkHYT0U2O/uGLZm8miqmtj3ruys2osqKqMRpDiBcQBNpxR6lEhjJbTzaYi5B/GxPpOFyivI2FxJsxni4YAaFElgakkeUxJY+X5YzhFfu8xSbVppqRqa0KPC45vo7YB4pmIYU9JhZiSZAJJtHQz1vhdXc2PMFJ3jzmx8sakY5blh47xl6raSxI2WY3E9SJuRtiDhzTOwkC1/olv794xHxIglT1Mm02jYjztOOuFVNJY+LLHXedQjwlfxwFbAX3Ya2YM1HMEfGD4e8x7pwoZWUBiSTBYHwBIv4if28cP8AJcFqVFqNoIRTJNrC+/rPXe0YT8USajIDpVQAzHafd5dB4HwtsRcc8JS0xe5YeGcVHfiqGOko4nw1IV+MtHvx3wXiqtmXGqCyCJESVBte3XrFgfTFYpRpgHlWb72kXPqW/GMEcNrla2sAaVgOWUEBTEz4SARJ6xgK3odqao9GyGch3WqywObrJF5OobGBO9vDA9eqpqewa0XLBTaYJLdGUzcGIgWg4Wf9olDsqoFJRGm59q0gAwLMpmD5zAxy/HJkIoBJOljuek/CMBIp1qqEfaYutdKmzLp0yBEgg2DCTcg3Hjvh3wLt6UoPTq3aafsjcUqSog9SFjz3wl41VWAdQdrQFVhqY+0fKwWx8wOuK3lKg1X92GK2tiSTerY9Mp9rAySWCMZ5SQDMR138cF0OOoWF1YtpEiGmLCSNwMUXh2VBqtqdXhQwCtMahJv0I2j9sPOA5VXqliSKSDVv1BECSN5IwEm0EnJnteWyoVAgAAURYf31x5t/i/le7rZKvtBKk/ysrD8Ccej8Jrh0U+IkehxXv8Z+DGpw9WVSWSqhAAkwwZTt5lcEt5WUSdRSKNxNWVjBDCxv8Nxb8MKczRR/4ie//wDoYdVKa1aaMOUmmrNHL0BO9j1+BwGMowVmkEAgXBEzPUW6dcPjRDkTTozhOZ+TjQAroSGknmBG0Nv7wcWfJcZWqoR/nFj2WswsRZvpfgfPFQr5fk7yCsmPowL/API4g1lVpsJJYtPuMCw9+2NnjUzoycSbtF2NNCcxlOZOaVAkpfqCJG/QYfdkctU+SU9UzLk8sbu/jGJchxcqEkzK3IvG1m8Rf1GLFwvLr3Q0kBZaBExzN16ieuNgq2kdN+CuV8+6Vas3BeoQR/Ox6+uJqGcpEEmpBuSDY+djvhBxbK1Fq1mRx9NQJjm1teDI64Eq5p1PMAR1t/YxJdstrY1mKK1KjtMhnmPy/LBlfIpWqjWgtBJjeC4P4xhOtZTUEtoLhmUBCx0qWmSXC/ROGIz606tOm1SvqqsEBUUQPaufpGJY4GSd7DYyVWEgEqI01AqA6diIPNHn6dR545zFFVsZEEGSLgkg2bwN/wAcD1szTywValVgXVoLIGHMEYglIYczm8HBj5hqqhk01AAt0IcWM3jmFvEYBpxYW3BXO0WSNfNxOrkX2Yk+1EAm98E8J7OZZaYGaCpUuTqqRpHSVB856bCdxIPajiHd5maYAJQAHeLm6nof+mFfDOCVq0tTidpLAXO9ybbj+5x6EFcEQydSZajW4bTA0vTDCJim1SbGYmesGZm0YKHa/KKrmmjmAptSRQSDpUiSCd+o8N4xXOE8HWg7Lncu+kxpZWI0+YI5XHlj0bg+SohZprSCmGDqqjYrvYQRYwQDtjJVRsLbpFKq9paNTbKVqkkhWLgEEkwAyodRk7EnYeGI6WVzNQsKXD6Y2EvT5vC5fSCx1A2UbC2+L1meK0KarrempUcslTa1vEe84hyvahHsq1azQATRpu4P4Tbpq8Jtgk2uDnFXuysUOBcQaoQuXy1Njf2aY072EzG5tc2Hhg3/ALO8TOo6suvW1MCLxy/N/l+2LfQqPU52SrQg/wDmkISIF4IsD4eXngSpxRlYlKWXXoS2ZQTM9EDEeXrtjtXl/qdUEK+GdmMxLHOCnVpuNJ7sKpQ2OorpWRy2i8xbfBtXsnpprpPNaSkUybwTzlhfy69IxIvGqlxqyoBtHe1CJ6nlpfrGNnjzACHysRqv33WJ2p7SLdTgHV3a+5uvHVFJ49w1UqxqqbD6YnbqLwf7gbYCyvD1LqoapLEAXQ3Nvq4snEOErWqs5q0QzNcK1UCTeBqonEOX4EEdXFSkwU6gDWiQp66qa2kRjbT7r7k977B/EeF1BRZXd6lNEkK6woIsIYmZAJAVl6TbAvAc13FPnUrTqMQrgAjWANUz5EG36zhvxvjLtRqBqacwAla9J4kg3VTqM36dcMOx3Clr5CopAJ1VkQG/NUp04PqNOAnbfP8AkTlyuOdLH4Bs7k9VMgjljfukNvGU63Fx4edvM8xw2olZkIOoGxiZMSDB6EXn88XRsiVqZyll6Iq0kLSCAzBVbTqBiTBuR4YomZy/zkBTfbcxfafLx2wtbDo9TDIr4/MHGXeoYUMx9CT5Dfa+C37LZpUk0WjqTpEbeJwRQ7PkjUwOkQCfAkWvtsp+BxcMj2UjuFZgi1Kb1L8xREDn2Zm6rbYGfLHOfgmydZFbQVv9CoZXhNVzNRgBO25w/pcJNNVYowDTpZgeaN4Jsb+GLJlOG0RlKlQjVr74ISp1ro0aDy8qiSdRJ6gDEvaviNM01Wm9PuyVcAEkrFNUvNkiCNIvacZyeVnyZckW5S/BIhzNfvQRTEg0QrMeRV0upkBiYjlWAd2sMecdoBNYpAmxUWAOqLsSfUfDF74n/iBTCotKkahFMo2klQ0rSkkrexpwY3GEGXzFF3Hf0CGgk1FXVBGwA1XHgZ92N1ady/oummsmp8UIuF5QimzNadTWKkkKRbSD0N4I88M6NMa1JY9AYAFmU6YlL8x8TO2CspmMkUM0cxrunIQVg7mWG+9hJwVWyeSkxWraTp2orsmw0tFpEztPhhcpnsrGvKCc9laJXVSDk6fprbUsWOk228L4TVaIRAXIVTpKkbk35iLk7bDYMJN8PDWoi9Oq7gM2otR0wGvAgw11Iv0N8RUeC94UU1SXKkXCqWkMQARUIm5Pj6YGwtFspnEauonWGL2WCBaI+Fz74wx7IcJp1Kz95VWmU2BRnkbNAANx4eGGp7Hu4qPKOFYK7lwoQwsFiWIA6yZnD7gX+HrBlapVpooAfWjhiHmVKgjYi0nfBuaqgPSlYBl+zWX1P/mkDh+7ZRl76gSttBFpG4EDBqdjlTXTXMAHWEYCi3tgk6TDdI3mL4sGW4Dk8koIDNpJZalUgQx3IZ9IHuwv4r28y4Nqqn+QNU/EaV/E4Dl9xnppLei1cE4tSy9BEd9RQASFImLbE2+OBM52jRsvXolWY1XZla3LtpJBm4I222x5zV7ZBjpUVGJMC6JfpsGP44BzfaF5IKKCDB1M7/mYPwxTGKXIEpWqRZKAFKitEsCFESYBIv06WMemOKTUxIU2O4EkH3LbFQfj1Xoyr/Kij9JxBU4vWberUP8AuI/LD1pRPK2y78vSmx/2/wDyjHDZ0L0VfV0X8icUJqpO5J9ST+eOZA8MHrrgDQXl+MoPp0h/vJ/pGLLwHPq1BSKg3fYGPabxx5MlJiJCsR5A49D7K5GoMrTBQj2/62xmps7Sij8V7U1EzFZYVh3tTqQfbb1H4Y4pdqVeFKsCTHQ3/D8sLuOonymvzCe9q7+OtsCpSBKxHtL188TuER6nIf1oapTfvKa6VdGBqaSJZ5iL+yfxwVUrI1WlUetSmnUD8utrSCQAFjcYXNVqUrqYnV0Bn1nHfDe0uaLQRTaby6hf/cCMKkndpFMVFKm3v8DDiSDMtSanUpq1KOWqSmohaYtqERKHriSplqggvlWVpnvqLTcmZ1U9hvvNsNstxUunzlNCRZ7yAxPiZBEFTY9fXAlDtHlAQCKlBv5WX4aT+mJHlm/7ft/oreLHypfc3m3MQz066XOmsoLAAT/ESGBmRceHjiTh9ClScIqPSer7I1d4hgSdJEEGI3Hlg6vxHLssPURxBs6zIt5at8LU+RCorqQhUxyu2kFgRdaggWnY9MbhyP5+wvLjSdqvuWqm/TZTMgxBJIt59Y/uYaPB8u9RjWL6DMqtRgvTdRzfA9McZLOo3skFRMAEsNPohME4NqEiADHQmwPQ79b+Hn5Y9CxDSYDxWg2VfVToZemrElaq01ctPjUq6jqi/TywrzHF672etUYeBYx8NgPMjF94MgqU2R4ZTAgjxHgfP8ced1aMMy9QSIOxIMb7n0OJ8ya3shmqZgO3Xw/WJ/qONg/sI6+S/q2OAvkY2Pix8PEDDXK9nMxUAK0yJtqPKFXwGqPjiSwVGT4QuPXqNjHU9FX/AE+ONExJN9N283+iPQYstHsNVm7U1gcouY8zA39+JqfYFuUd6LGSNJufODjtSDWCfgqeoj/YpY/ztjRWBHhS/PFsq9gX0kCoksZMqwt4dcDZnsZmJcgI0rA0t/8AKMdqRzwzXYrVVZBHiisPUf8ALDPs92lfKMgYTTD97A3JNNk3PS+3liPN8Gq0mp94hUadJkW28dsJuIUW7lgvtrKj32G/rhsJUyTLhd6uH5LJwN6ajNs1V9I7n52mLhjVBDBWg2YXEzvhRxzhpOrNJAo1KjlFnmCF20kr0UlSB6HbFYpcZqUXejXDIQdLeqn6QFjBG+Lxw3jS1cvQy+tV+cpp7EnSausOr7CCdJVrbHxxS1RDKDXsl80/kl7N8cooHQEUhUa6OdUqKFYHmIAguRGxuBgap2kpUVom+pKFSkwNhzd4AREk2qE7Y1xvgSF2rB9B+aKqyhSzNT1PIFkIgmAIJJFsVzjHCGpV6iMDNMkEwwkSYN7gEQRO8jAofjwwl7Zuv+mVu11UIaVPUtMkEhpgnodItO2/wwkzFStVtzMZ8DH7Y6pc5I1qBN9Rg+fQ4cJmRTtpEsYFwb+Ow+OObo9PD0mLGvavz5FTCqUWnpJZTYT/AC2IHqN8FvSemPnFKE29uR0iwJsBGGuZpKrd4CCQCGWWHM0bmekbYTZniPfmCIgbwTHjJFyOt9sZdlDSQy4YhVSxLU/qQ1r2JC6r7++emNLUdkLDVy3gk6dgCVgRvBifLzxJSrk0SilCIiVN48gQCQY2xDwPPw2k6b29ljG++kHfz8ML8hOK4DMtVFSm4PM4vqBFzBAG8wNRviJKpa1NgKqwSBBk39kGJa98dvk2pVSyiVdTJUNFzcStwNvcdsbTs5VFUVqUIYkTqMfFgfHfGVZ3p72c8UdpKM0sblfZ12gcpF9tjfwwvftDXpkmk70zGmRAKoOgnmQehAw5zHCKxYMzFm66VIv09lhMdJwzyNTNyAVGnr82p+J63tBwaqPyasT7s85zGbeo2qo7Ox6sSx+LTjqlQdvZVm9ATj2rIZXKKJeggc3JFNRHpE4Jo51KbTTRQOkj9sE+o8IJdLfLPJeCdn65qI5ovoVgzEg2A64X8RbVmGUXJaPjt+mPaOP55O6nvLm2lbA2J6iTjx7hVMNnmYxAq0wSegLj9MOxTc02yfLjUGkmQUcgxzD0HOh6ZcN15kMMBBvcG/lgo8JAPtE/35YDzGcB4lVeQVevVv0IZ2v+OGFUAdfxxSkiWbfYyllUB9kGx8/zxLmKClYA38h5YB74hjf0Pvx1ls+zVVUmxP8Af5Y17ApNuxj3pQC4K7QTG2L12b4opyyHm+l0/wBTY84zFUCo1tjGLx2YqTlaf+/+tsdZnc8n4/8A+Kr/APq1f62xFkm51jqyj8Rg7iNAPnMwGYKBUrH4M1sC0XXvKYGkQQCR15tzPWMKZQl3LNxnIOtA1IlSrxv9ZZO19/xxUGrta5sIHkP7Jxb+0XH2+TU6PKU+eUMGE3amSCBcRAv1nywgbIpC8y6irnSCWKwJBMW5gOhMYVjTS3G5Hb2MTUKJfvRMjlvPu+P4YjqZ5yVZgCBGmRMDyJv0wbw3Ld8Gk8qoT4yRB6bW3OAq1UNopqeoE9N2j+rGqjJWkmWfO5mmCCTzaJUTGoMSWiRvy/jgLOrTQkBw4JRpQ6hLByRNttUbdMB8UoIXUahyoJjqb6vfOAqddQkA9dZHnBAAI9/4YGMUg53y1yXPsfRitW0srGBAHUlrCTFpgzIxcqAaAYEWUEkbRJkMBpUA+PQY8/7GVzUqVhqRZQHU19MGR1Bti+VzqWNI1EuZAklZibwAdOlZP1reOGLY2DtD3hNfQRqbUG2IBBAGwYX5hJk2iDMda12v4K1Oq1VRNOo0z9VjuD69D+2GGVrhYDgAHmFxywSJsQQpsCL+1fDbIZ6nVBotpZSI072HQn4EHe/iMblxqcbX8YmUb2Yg7NcZpUyBVTST/wCbHWTY+UAXHvxbOIcRp0U1s4Mg6RPt+QI36YovaDgLZVpHNSayneP9Lef54G4XxzQO7eKtI7oxt6qfonHlTxtPcOGZwWlj3NduKp9hFT15j+MD8MLzxDM5htIao5+qsx8FtGOK/Cwympl21oN1+mnqBuB4jz9cDcP4i9E6kfSTY3Fx5g2PX4YFV2FylNv3MmrrmKJGvvE+rJYfDpvhvw3t0wgVl1j6ywDt16H8MKOI8dq1lAd5C9AFAn0A8iMaynBatQSE0r9dzoXr9Jv0xrRik4v2Weg5Hi9OsORg1rg2I23B9fTCnj3ZCnWQ92BRckHUJAsbyo6+YjCXh+dpZOT35qsd0pgaLbS773+qMRZ/ttUccrLTXwWC3vY7Y5J3sUyyQcamhNnOzXct8+ZaSQTcNc3AP64HfLq7aaaHUxAF7k+QFsH5Pg1fMnUslTu7kx+pb3T7sWnhXCKWVMk66kRqtyzvA2UeZOKccJyZF6cWqS2KpxqpVy7d3nAa2vQ1OoH2ZBAJtLQpII6wpnDHPVlrhwCGFU0QH6jVmcwFPuQjlPSPAYi7bZnXUoXEc3LJt5kedhMDwxVX42ctXBkQSpIMQdDhhP8AuAuMUTjpdCZ4FGLcTrieQempI5qTMyq8WbTY2Nx6HwPhhBRqGm3MqsBcB56dRGL1wXjFKqtGm3dkhqttJdvZrMsD2XWahGneRiu8Uq0zTNPfSW0E/V1sRpO4tvhd09zsOeWNJXsCVe0QQQtNAY8J9fL0mcScPztNoIqVKRI5gIiR4Ejba2FdOkaiwioB4nTJ9C158xgrJ0GEqaiLa8kW94mJ8bYLSq2PSUmx/Sz9NhBLuRsRYnwMgDr1wVR4aCZDVFBuQGTTqPqDPqcJsrl2aF1B9oioQJ94BPu+OH/C+EGmQwjxgiR8Jv6n3YTKo9yiMXLsWHhnC9VxFramI914gn+UYerwFSs976m0fGdvfgDheWd7slNgbFuYSOg3m3hhnmuHNU+mABsoEAe7qfXE8peCqMUgBUpK1yagHhy/2MPMnnQwhFIjbaPjOEQyio8VHEDfTJPofDDihxaiAArADwgjAByoFzuXruZYCPIiw9/5464dTpAS7ISfrRYe+3vxvi+cYjSgJBF2E3HgP1x5x287Qd0ncqxV3F+hVP3P5YOEXJ0gJzUYWzjtB2jTMZ8pSAFKmrRH0jYFsVTIHmrHxqL/AFHA/Cs6A94YecCNv2wRlRGqYnUCLjYD98etCKiqPFnJydiNH5gRuDI+OLCeMIXYn2SbWP8AfjhQtBwD6eW8j9JxLl0DUmuNcgiSBb/pOCToBqxl/wATokAFhF+h67dMQ8OzCGusbg/jfb/nhWV80+IwRw3+MpJETuCB0PhtjeTFHSOc1Xp94Vtq1GRBJO//ACxduzFZPkqQer+P12x51nQO8ZpjSZF5m4G/oTi/dlXU5SmfHV/W2Md2dQxzf8ap/NU/NsDU/aHrjMZgXwEuSbN+0fU/piXhW7/yN+WMxmMXAS5C+E+xU/8ATf8ApGFC9MbxmBQc+UT0/wC/jiOpsPQfrjMZjUbP6YhPDNqn8v74f0/Yb/bjMZjTI8En01/lH5rhuv8AGPpR/rXG8Zhi+l/iDP6gjjP8Bvd+YxVOv9+JxvGYjy/ULkOOB+37hgZvp+rfm2MxmJohv6UQ0vaX+b98Pu0/sDGYzB9jYdyuNiCrt7jjMZjUAi4ZX2U/lGIDu38y/kcZjMXw4GdhLxX+Kf5j+S4ScW9s+mMxmOy/UYjfAv4tL+df6lxLndl/3/1NjMZiV8kXf8wJfZX0ONUdz78ZjMNfB6PYfZb2fePywRltj/fXGYzE0imPA/y/sj0x02+N4zAmCjqfU/njR3xvGY4YOf2H5YpPaz/xLei/ljMZhuH6iXL9IoXBK7HG8ZitE7OsQP1xmMxrMBDibJ+yfXGYzGLkwnrez8PzGLFwT+Anv/M4zGYNm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5" name="AutoShape 6" descr="data:image/jpeg;base64,/9j/4AAQSkZJRgABAQAAAQABAAD/2wCEAAkGBxQTEhUUEhQWFhUXGSEYGBcWGBgYHxoZHRwaHRobHCAaHSghHh4lHBoaITEhJSkrLi4uGCAzODMsNyktLisBCgoKDg0OGxAQGywlICYsLiwvLCwsLDQsLCw0LCwsLCwsLCwsLCwsLCwsLCwsLCwsLCwsLCwsLCwsLCwsLCwsLP/AABEIAJEBXAMBIgACEQEDEQH/xAAbAAACAgMBAAAAAAAAAAAAAAAEBQMGAAECB//EAEcQAAIBAgQDBQQGCAQFAwUAAAECEQADBBIhMQVBUQYTImFxMoGRsSNCocHR8AcUM1JicoLhJHOSshU0wtLxQ1OzFmN0ouL/xAAaAQADAQEBAQAAAAAAAAAAAAACAwQBAAUG/8QAMBEAAgIBAwEGBQQDAQEAAAAAAAECEQMSITEEMkFRcZHwEyJhgcEFodHhQrHxMxT/2gAMAwEAAhEDEQA/AFhFckVOVrkrXqkpARXBOsTrvFTtpS9rTLdN05cmUI3JkJKlc4Ookv7pE0ueRQaT7w4QcrCDXJrrvFkLOpGYenX7a6K0YJFXJreKYqpI3AqDCYsPodG+fp+FA8kVLS+QXNJ6SU1o1IRXJFGERmtVIRXJFccRmuTUkVoiuOIzWq7IrhjWNpK2Y2oq2arBNdKpNWTg2GtthroATvoZvGjH6NFVvo2BhXHiJneVqTJ1aXZI5dYpPTj5EV/h9xFVnVlDTlJ0mI1HUajWhJqxdoMR3gsOWzMbIDmZOYO48XnEHXrVfZeVd02SUm9TO6XI5Tmm74OK1NdxWiKsLjma1XUVqK44xQSYHOpMZYNt2QkEqSJUyDHMHpW8NaJZYMAHU/cPztNFcXsic66qd46/DpFL+J8+k2thdNarqK1FMMOZrJrdZFccampQcgzETzGv591ZatyQK54i306pyDKPfpI9x0+NSdXn0Rpcsr6LpXnnXclb8iLH4pgzKCdBy6xJ19ZqC6hIB8o966fKPjUl1PE2YxqT56npvUllhBA1+tr5f29dq8TJNtuz7LpMOLHCKgrdb1+9v+yDDoQfCNfzvUt2wo8Q0HNRBg+R2Fcu5PPTp/at2Hg+L2TofTr7qBSXBVkwT7S2a8OWvPjy2++7NW8VGgBy8x+duumtE6E5ZMnVCefVSeo5HmPfQF+3lJHTf8akALKVBhl8SHzGsVT0+eUJHj/qf6bDJD4sOe/6rx993kifWt5vf8dPP7vfXbOGAYaZhJHQ7H7RXOWvoIyUlZ8i1To4msrqK1FECamtTXUVqK04tpWo3gEDmaLZarWPuElGV59raIkaEdd6my5dFB44agrFY7I1yRItorwNCSzFRqdAJg0BwTjF97qj/wBMvBhBCAn2Q0aTIGpk6c6Y4S2HxJDgENbs5huDN0SPMUZxe9ikxNm3cKLYe6RbRAslUYFWbnzU6H3CvN6jJeSj0+mhBY3tvX4K7wue/Akx3WgnT2hTsrSPhI/xI/yz8xVhK16ODs/ch6ntKvAX8S/Zn1HzrXDeDrew2Ju5iHs5CANiGJBB5zoCDXXFvZH833GrJ+jTDC4MSh2PdE+iuSfsFSdVvkr6HlzSn1Ci/D+SrZ3tubV9SjqYM9fP8djRBFWnt/wy2ExN91m4960ltukWlLeoIzD3DpVKsO6IrOp7tiQrxzG4B5x03pmLqa+WfqNWT4ctEvX+QoiuSKlGuo2qG9dC7n3c6scklbHtpK2aIqO44H4VE+IJ20H20xv8CdLdi5EreAIaDAJZgqk82IUtUeTrEtokc+q5+GroXyT5VLasyQAJJMQOZqyDs3aTF2MMbveXC8XgqkKo0aFJ1JKzry8qd8UxKd5hRdNoXLeJ9lMv0djMMqsV8IiBpM/bUc5ym7kySeLJkt5JcOv9bfuV7i3Zs2bXeC4rlX7u6qg+B4mJ+t0kc664Lh8Tdt91bYrZe5laYy5yJgkDNqFGmxIE047aC5bW4uW3atveLBRJe6dzdJM6SQI0gmNYoPsx2iTDWjm8X0ykpGpTK0kcpDBDuKw54sceo0bpVv753A8bgUt4a04WWuiSxcaQWBVUGseHVj1qu4hfEfcfiAfvptf40TZW0Ldvwgr3hEvlLl4E6LqdwJ86UNrVvTY5xdyK+mwuEtVUqXqcUThuHO4zAKEnLnd0trPSXIn3VmCwwdvE2RFGa5cIJCINzpz5AcyRSDtFjv1lwqqUtWxltrzIkksSN2JPiPKBVGTLp2Rco2OnbDJPeYpDG4tK1z7SFX4E0Hiu0WHSe4tFzqA15pjocqgLPkZqrvwhvqsPQz91RJwm4TBge+flU8skn3jFBDfC8au3bo7x2IUjKJgAeQGgHyqzJiCIO8A7+hEbVTuA8PLh3HIwBG/XWn2Ixk24UGYJPuBJiNeVLNo6s3AwkEGNDHI9D867qncP4k1tiwMz7QOx/PWrdhr63FDqdOY5g9D+dasx5dWz5FyjR3FZFbAroCmgkuCJBJABgTqYHLf411wHAPibpghVUG5caPqjU+sn7+lS4FJzjqh+Yo3spL4PG27Wt8qDG5ZNmgemYf1Ac68X9Qk1k9/Q+g/SVH4GR97petjG9hbrWHFoLbR7ZW1ZVMxygybjww9sjKGIaJG0zSiz2WymO/XMkm+AJW2oUMdQZJ1A2Ek6bGGS4+6lyy7WAgthRc724Lc5c+VZuRGXNmAEkkKelN+F22y3GtWbN5Xuh2yX8zFgQ8OSkEgkQsgeW5PnSdM9LFKeOOzr08ny/wDpXR2cQ3RYS8TdKq2UodM2pBIJAyrBMnmAKOW/Ys5lsZItMA7PlLXYDFjB3BICKBp4iToBRXDMQznF3XDW7oVUygMWto7EswkGdy56lfdXFuyrl2FlSLID27BAGXNCILvScrOwJMZh0oNu4pyZcklpyu68udvD7V3K39BZwXEd9bdMQiXERS7vHiTXTKV3LTlA69dqE45xe1paS2QyeE5soFoaZktgTuRqzGd43qy2cOrCxcTNlu3DnuiAWVO7QABYMubeYRqCSdDsp7V23Nm1bhVb9oUAAhdcqAgxCDw/xEk8qbduyODxvJpl2be17K/dFcwTKne5lzKj5ssxOYSBO8Tud96mfiF3LIt2lHICyD7peSfeTQgua3T/AAoffApndE2tt/WvewK4HzOZ1kdAf/EBdRQbardSc7poHB9nw7KywQY0M1xQuBMl/d9/96LC9KrhsieW7NRWop9xHhKpZRwtwMyhvHbuIu3iCs2jQCNefKkUVmLKsitGzg4umXLGOFUkkDQxJjWvP8WrKgXOASHO8jxFj0jcmrf2kQZkJBMAwBA2knU+4VWuL2tj3fhAOsmdCfz8agzScp0PxJKI34LdAuq7EKvdWGJJEAd4skmdhrvS63dD8TLqZDYhiGHMZjBB6REUB2dtE2cQqySVUAcyTcSB8afYDsnfsPavXMmUXFzKGlhmIA5RuQNDzqXI1q3PU6Wljk2+6v2BuEW/8QDH/pkbnqNd6flaQcIY98IWJBGp5SPEPwqxkV6WF7PzPK6hfMvIVcXtnKDyB1/Gm/YTiqYcYoswBNqUB+syyQB561Ey0txPD+aafw8vd0pOfE29UTzcuKSn8WHPgWj9IuKzWMGg+sneH/Sir82rnhd4LgcJauWxcs37z27mnskuFRlP1WBkjrBqs4jjDNaa1eQOwVEtu2jWlRmOUaaghiDP8O8CrDb49cweBwLWsrB+9zI4kGLgI2IIIJ5HnUd7i45VLJKb8PTdKimY4Ph7ly0D7Dsh9VJEjptXeHwNx7TX1RjbUw78gxiAfiPiKsdrgtu/he+uZjisS165bI9n6IFmQifrQ0HzHQzUUd1U5SQGGu8MAZ16wQPeKxttUJyQdK+O78fgv/G+E4c4dioYXrNiw2kBYeARG5YklierDzrjj2IZ/wDh5YkzaRiBoJLkTA0BgR7qSP2o744hcoQXLVlAurGbRXXNoACFbSCZZfOocVx29cS1YmUs6KFUTPLM3kNvWuUW+CrJgm29Kq0n9Hva/YeccxpscTu3VElLsx12kfCaD49xS3eIFq0LaAs2pzMzOQWJPTQADlSrL11NYarh0zfaFR6WctWt0m7r+zL11mMsxaBAkk6DYa8qjiu60RVUIRhwizHhhj7K/k4IqXCYRrrhEEsfOAOpJ5ADUmusNhmuOqIpZmMADn/bnPKt8YxgtIcLYILsfp7imZA/9NTyQbk/WMeQrp5NI2gftDjUb/C4cg2EP0lznffmT/8AbGoVffvFKRZWAr/0vqPKJ/fP/wC0+oqazaAEDYb+Z6fL3kCpxa5GDyPn5VI2MSoG7hl0za/xKD0/dK+VQYvD+FiSYiSFGUbT66b78qYfqaoJFx0VYJEqwEnkHDRryFcWcOfrOzdBAUD3CJ9/wrYQcuDm6E3Y+77a+h+c6+8U8w7AZjECYPnpPw12pTwfBkXHuzAZ2CgTqJOsDlI28ieQo7P4BJ0Z4PPTN8yBHvHvF8hFKxNgoxVgQfPpU2A4g9oypMHcciOhFWvE8NjVFVl522PLnkJ20010pbewNht17tv3TK66bawd+XStTo4bYLFrdXMvvHQ0Zh1JI+3lp61XuEkW7pQEQ2wnmCR91WbB3wrbxrvr4vDIAgj977aqWT5bYvTuS/rGW8WKhBJ8IMgA7b6xBB1pLxBe7ukeJSCSOUA7ag+7SiL+NOZhl8I1OUtAzazBaJMgbdalxyd8oj9qg/1KOX834HrUPVY9a1I9P9M6lYMtS4l7Xv6gtq6XRp9pfFuTK7NvroYPxqAvpB5/dtPx+2ocNiSrBhEjr9/uot7JJHdqWVtV026qehG3wrzXGz6rHkjjuLdJ7r8r8+pLhce6mVuOrREhmB02Eg7co86i/WiM2Vm8QhoJGYfxdffXIthfadQeieI7+sD41j40LGRFBOoZvEfcNhyG1Do8Rjzxr5Vf229f4skwy3NCSwQSASSAJBnLJjU66VDdvCfEz3XjLMsB0AJPiYbaaVEt8u4LsW8yZ5T/AH+Na4cktm5L8+nu1qjHHU0keV1WVY9U5+C2Xfu9r5++wc5MPPWAOgED5j5U1uL9BPlS24IU+VN7y/QDqesV7SWiKR8n2nZXuHnV/d99MLF9rbK6EBlYMCQCJBkaHQ68qBwEy8+X/V+NFMBpJgSJMT9mk/Eeopn+Bi7QW/HLxD+IAOuVhkXVdNNRpsNo2oJTIBrh1HLbr5TppJiu7Xsj0FDhSWyCyNvkuvF0BSDoCffsdB+eVVHjSDIFk/swDqffVwx8EAtyP41XO0FsFcwAjKeXT/zXn5HcymCqIP2JtsHgwT9HyjTvkA+ynvDx4sd/+Yn/AM4pHw+73IvvbMlERhOokXEMHap7Pam7ib9q2Ut20N1WZbakFjv4iSZ115axvFTyTbtF2KEnCVe9ka4eB+sIBH7LcczpvqadOwAk/DrVe4Qfp+Xstt7qZ8TxTL3QQElnIaP3cp8tPFFV4pacZH1MLyryCbdwMJFaahsBdJUzpBjX0HxqcmnxnasllGmUDjPEWTFXiD4cwGU+SgadNt6Y4HiC3V8JOmuU8iYnT3DXyFFcQNq7aaybc3DfNzOBrly5QojXeT00HuXYPskwcMbhRRtHtfgPzpUrXxG6RFPHj6jZbPxPSey3F7owY7pVuDDm4b1tiAe7Zcy3FO4IPeLpPta76BJwxv8AhpD3lYC136W8oDW/pIzA7lWBcHoYqt4jAldUJIiCOf2bjypzgOL2Wwl23cJW8th7KH6rozBwD0dSCByIPWlyi48gJuL0ZPCvoLn7MX7b2gVUtfAyANzIByPMZWhgY8+dBYLFZWFsgAa+6PnNW5cS7cTskT3N18PeBjSe4hdfTvBH8PlQF3gFu9cZ7SsEbCtiEthszB/EoQSCWGdfXUVkJuDtDoycU1Hdbqn/ALQCa5NK8PjSujar8v7UxDgiRqDXoQyqa2DxZI5FaOqya5Jra4o2yLgAJUggESJBESOetG5UrHJWxtx6xicC4S3kXvbKZwwgmQMwVxJXxAyOcCqjZW4Fb6M94TJMrB1+rrrEkxpOu00/4n2juYplW5lIUEg5SDrlkak6baUJNT4U5QTnz3hzSjKkDAt4QqHKJ3ZZnkTE9ST512rPp4VBB1OYnr0AqWtGm/DiBbI1QyCzEkbRoPhOp8zXOLcqjEbgGPXl9tGYPBvdbLbUsdzyAHVidFHmdK74vgUsiLrqxADHKTlEawToT1nY+YrXJRQPLEWEuLaW0HJG5HmApkfE0RhcNoFzArmcEfvW2LZdfIgfEVVu0HEBeuSvsgQNI9THw+FG8MU2TYbXLc9rcDMfZ38o9YqcYPVtXIBRp/huROh8XiXbWf3t6GxbuAM1p45xlYHUZufPlNHt4TIjKSM3WOo+8fkkKM4HMMGg+UwPnXSVHIpt67kuo4Qr4jqY2nXY9CauCTI6CNQBz7gAkx50m43hcyNHQMPz6A0w4ReL2lPOVBIn6rWR16iiT2NS3BuIZ8xGXN7J2k+yNo5fhRqGII0PUbigOJqTcI2BUR8F6f3ohsUAJyvA3PdvA9TFMhTVMGaZPctKSzZUDHZmBKz5jZSfT40DiBcQxeUlDp4YjyKxoCOh350VhsUrao22+4+dEW7scvhp9m32UjJ0t7xK8PXZIKpbr693k+UI3sc0Odeq+7QjkdAK6/VSAO8ITpm3I0mFHiO3Sn+D4VmBZSFTchVytOv1hvt0oJVslWE3BcJgkhYj+dWBn1X30hdOr3LZfqmZx2S8/fv6Aq2kSMoZj/GuWfRTr8YotAd236DYDoKEXEhdAvvmT751NGI0gHrV2HHGPB5WfLkyO5uznEeyfSnmIX/DDakOKbwH0qwYp/8ACqTPu3rc06aBxRuyscP+v7vvoi6RpOuorjs3YFy4qGQHZQY6EkaT9816dhOz1i3GW2CQfafxn110B9AKZq+WgO+zzcXQREJOmwbXqfagctvurMOhKg76D5U+7ccKKHv1HhYw/k3I+8D4jzp/g+zFhEUQzeEGWYg7fwwIoMctLCnukLLmIBiRNKu0V4d1OXSRy05zRWBKouVBMc/yNqD7S3GNnaASOvQ157lcitR2FvD7yt+tEg5MiFgP3e8SY84Bqx4rgljCvZyAFr2IXumJJK2lVS0dfGQJ6PVO7MWWa3ikA8RRQB5m6gHx0q+cYwducLkMthLyWGk6wyofUwcg97dKTk2kkVYpfJLf3SKrgrireHjXVYH8xYCDrv5U3vKSfrEHUSYBGm2mv9qQYd4vEALohMgQZLLM+c86tFq2TbRgoJCnU+kfn1p3GNeYvNvk+wk4azL4TI01Egjy160cbtBsIMxEjcc4J/E1rvKpw9myTJ2gi2qrOUATvFbL0NnrWamiwjP+fdQeLwwbUaN8/WpBjHtGVbKSInyP41wzwNaF1LZmTxxkqZ1wPtLct3LFu802LF0XMoAJU+IEdYGYmJ+safYPEx3bW2hk4bdIZTqrB7nwINVWxdzOWgAwNvQfGswnEjYvh1CtIZWVhKsrDKQ3UGflUco0Knj0q1wvf4G+K4XbuJhLVlct+5bDMxMIVm7LN0K5N+YPlSGXw9xlZRKkqyGYkaHY/aPKrLwTHW3xGGXVsuFayw2JbLfOUHzDAAj96p8Rg7WJTFXbdpmJIVWcENb7rDZ5I5FrihDyM+lCpNboljDV80Hv/Qit4wOBljw76QTP72usbCosY4yGdtJj1FS3SDh7bSGK2myEGCpF1BBHT6RpUjXLIiZoJ8VKAFNxvHOfUyNum4qjHmtUy7HLW15WR4JwbpiYynf1XQe6KYhpMfOl2HgOTEHUcvKmS2Zykcx1Uc4O5pylSDcbZzmorheFF1ypuKgVS7EnXKNTA6/2oA6EkmAQCAeuoaAs6ZgR8KDs6YoH95I9/iH4VrlatANFt4p2mSxYKIqogmAIlp1zE9SNDPSvM+OcRuXYLaKZIWdd41qzcfwMsjiSs7HWDyPz+Aqpccu5rxjkAPXSlI6KSF9XHhyC5hlVtisfA6fCPsqnxVw4YwSxbnQR9p1+RpkOTWTcJxRYG1c/aW9Ceo5N7xRIlGzLuN1nQzvHIHQGfKk3FgRlv2910bcSP7ffTPDYvvbeZdTGnr0reNnwYTs2ZVMaCUIMbbD7QB/VXHZrDk3Gw+YA5gylp1IZdo2JAB980JYIMxcysxAZSuYD+L1EDUeW9c/8TFq/bvDRkILL5qR8wYB/hpVcpBcbjriHDntX0Zp3XVQcoAOUzp1X7ZqfjOMBs3AG1y6DN5jzofi3FRduOc2ZMzZJnRCxK/YaC70cwDy93SsUG6bG2jjg1pQjtdvIs6qpdc3OZE5h6xBkbb057nDga3piPZGYGRyI3AOk6c/SlGdI0RR6R+FYMSOn2Uy5e6MUY/QZ3ccEOS1dTKRMsHnQaz4DzJqGwtkGRc3JB9s6HXQZB6b6/bQYxX51rDjPzJoafuv4C28ffqE3Utm6r94YU6AITI16kdYoTFuqv9EDlMaNv5xqfOkAvtOjEf1GrFgr6h1Z+h13g/8AiaJbNbgSdp7A2PxHhKxBPXSNutOL2MBwqecH7aV9osSrFcmpUEk+uUga79fyaCs3ybWUzvp84Hl5V2WOqXPedhlUXa7ht2QUjE2gZ/apof5tftmvaVsfnoK8V7En/F2hEfTIPP2ufnrXuhE+nWjfCFPkrvFOH9/YvWMwUvorHYNmGWfLMAPfRwtQFBMkACq124xrW7dwqY+ftD7at5WaFMw86stlBCAnmTqdY/8AFLu0Rufq6yOa/HKffTa25PsqAPdv+YpX2pz92onUtMeQBnl5j41Ai8R9mLge5dtNKm9bgEECGU5xvG5AHXWpuGYN7DtfxC92bYYp3sjNeAlRHtMOuXTqYrWBwwLuX2Zcu3nvXOIwVy5lLvntWlIVSF0CtGX2IPhXmZ0FY5Jsfjk4waXeD4HEK1wOTAKEEkGJzDTzE86tWFxuVVU+wAAGUyCOZPkdKUX7Ch5goQAnVYJ0gTtmBGnStWsMUMqSpJ0yaqfUf2rtQM/mdnfEXXKCX8J2gH5fnalaYpdoP80/DT860XxCHtWw4y6qWYCdMupiRPpPKlzYBwgbXxGBp4Zk6AzrtuOlUYppR3JckXewxsYi2HQ94yjctlnKZjb012J5a70RiYdy9t0K52UEtbt+ARlYqcsSJJ6c6R28OxBMRlAMEESs7jry9Z8jXVtwRBTMTJDSQdoAgnLEj1ijcvAFIaTqrZg28rmGwOs+KYMxJA51FcuKCQxgj2ohwR0EKJIPQ/Kg0XK2kDfaNqia2VALGAdidflQ6gtI34YAbjGc2bWddTEHfXcHeuLjZbhMBoGzDMIJiCOfLStcCYFt+gn0H9q1iscbLtAnMBuARoZG/qfOga+a0DF70QFWRlZGAeQ6hTqNmUrzHIieUHnTLB8eYriO9vOtxz3isqjxPkdDbYDQKwZeUDJ6UHc42rqBcCkSTrmkS2Zss+zmjWN5NRYt0uEv4iTMDvA3oJynbo0T1mgkm+4TPpV2sb+3cSXOGXFtLdTVXQlo5ANBnylQZpLjNAmu4PLbxfbtT3/iZNjuGAGVTlYzBkqY8m0MA6cudKLdo3CirqQGMEqvVtzp7jW4VUhWOGmdfQYdlcGLr3cwUhbLPqWABBERBXWDtMafCIuJguBl6htSNNMoPUn86kWwHRFWyoy5s7LILBo9vKNhB5czM1lrCKFA8KhjBEGVIG5J0HSnqSTKaILQUFgG0GikwmYEmfa/tS/GXYdGmRtv6EffTWxwxbuYL3hKgnw25AXrI1FCY7gyCy9xbhzL4gCGMwddQIFEml/wxpjbGuTZJicokfCft2qlYbCG8WYsFkk7ST1gdB1Jq4cPuZrQzdINKsdwl2uK1sM9swCLYHhQQIPTXyjX3VwBvB2bfdG2LSugOZmfNJMaQVIiPzNYttQFESAoGscgKeYXBZAQAQCNiCCPWaX/AKvl0KkkTqDAjWOR5a1lpGoi3BHI11wbg5tSc3hOoWNuhnrU5sQwGVlI0YHTxDfcAjXlRl+9kStuzpFf4qgNw6qPXN9ympMBh7WhuOCvMANvOnQnnRVrDBgZZASZ8QY7eYHT5VHjOFtusHyUfbrE12o3SEW1tjUKsbmbraeg/AVjOmecqxEZT3kTr+7HIb/Go8Dc7u1dBJVmBAjTlBHsncEjU7E9aDbDXU1ZSAecjY+gmuUwtITdhiIKIOcBzz8ydtBUJw2v7ZY/qmoxbue0Dm8hJ08/CTGg+ypfGQAbJB2LePy6qBy+01utmaUdG0o9q6Y20BJn0moO/UfWJ05q4+ZqQ4JzqUeCYkq0c/4Y+2u7fCCSQAs+R/7az4hqgLVtztJ9INWHhPDLuIYW7KhmyljJygAQCST6iux2blCSfHyA2jpMTPnVp/Rrh4uXLjIudIVDMlCcxZgYhZELOp1MdR04yVWjoyi06ZV+0XAhZKobgJVIeJ1fQsBy8OYKB/CaB4bgTcdLVq3cdyfCqCSTuCegHMnQAVbG4U+KxPdK8vIGd5OgVsxO517tffFel/o+7K28FYdiQ195F1+kfUUkA5dj5kz0AJ7AJ2iudl/0Wmy/6zibsOpFwWrYBhhqM7kGeWigbe0autu3Op2Gw61zjeO2bbMvfo86G2h7xhOnsrLbf+KEPFXIHc4W/c6ZgLC+83SGj0U1iYLKD+ktPBc8/wDuq/5CdhXnHbu/iYd7yWkGsorFzqdQTlg+6reeBY0xn4kwMbLZQD4Bq1V4mHlNjiQgMjMk/nlp8ah4jiiQGNwk8tzy6L+HKsJUjQfDb7NKCMAkg7I59Pon2qJF72VjDBO5n6O40xtbfXUE7qOlG3LTpbuTYuiQ7a92NPEebzt5Ul7P4qbAN0zIbxPD6z4dDrpBO8aeeseAULjL5Gimw5UAbKVAVdNNBpPPegUVKekY5uMFLxH1tnysbiPBTK2YZvEJDarIAkHeusRkYKymJA1UyJDJHwlvjSTtVjGTFpluNbmQWViIHfXNfcOtH2u9PizWb4OgLfROQAD7dvTeRr0oZRrcNSuTVcDXs4uHkHFZmtd2IC5ZDysHxEaRm28uVb7QY/Cq4TIXt7Kc4UooOsDxDUmZMaz50p760VUXbTosSodBcT/Ug035jnUZ4St0hrBUqAQe6fNqAYOniAzQYjadaOMo183v7iZwd2vQsNjitq3aZMqqrABldgrNbBEKNjMjkuo9KAsX1uA20VXYyVm25MbDRVEGSNZiRtrVX/4c5JDZpzAGQdJMSZ1iY+NFWODXVLQHUoQrHVYzdSNYjoDW/Dg99RiySX+JeLHZS3fwaIlsd/3stlKBzbHfDKGYgbhdNSckwQJCZOz7Ypybb96BqciXCR0KoqhdD5gfZIWFtG9iMKFfuzlYi47ZgMuVgQQNwdP5hrVxtYVMGq3LGL9vwt3BF0jYgt3ew368oNNnHUtUZcL6fcWp06a58ynHAdxdNtldTOzJkY7gHKSd/U+tT3eBXUcPds3Ao3D23g+RgjTzBqbjLYlMW3fnM5QXc2ZRK5mVWBJBnwEZdxHvLW7xx+4I/WnzFT4Gu3EmIICknL4hpqY1MxS8s2qvn7hQgn8xVL3DQo0LPmGsKBpMgak9AY09aTliGO4g6gAiD56ae/rVnGIAnxDxNEjXLJ1zDQ6CgLeNtlyH1Vj7QRSYneGGsHWNDodRND8SuLClGN7i+zdJkFYX5nnz03/MVll8twZRIVTpqfa3Ovr9gq38It4IFzcvKQwA9gLDZj9XSByjUDrWYngVic9sZyYgACNpnxQIkDSZM6TQPqVdNMP4Fq00V23imiAco9B9wo3C4G42YPca2ykAWyrMzE6+y0AevntzorFYi3cOttVIMeEjedNDI5ee9F8Rw6u8F1JZTLtAKkuSAGU9Ap1G/lTnk8CfS2BcO45ew73BKsSpQrfVUOU6ctjB2k1X+Il2UqTpH7y7e4+lWa/2WutLIqMskDIYBCiZ3mCNPUGk97hmIdshSTvlhQQOftAHpTPi7JA6fAXcMxn0LdQII86K4TddoIViPIE0ruWmsXcp+uMw1nqD9oq79juLpbS7sGGVgSJP7pg6ayRp5fF0n8toQ9mDF7sgnNsPbPLlvyiuMdZzDXlzUnT7aNx2Jt3DoWYKsZoAklid+YgnkPxEXQUJyZBcdJLuTmJLF/aJYmTMnrQOJclxPsrqfWNPh+FF8SwxackEiPZ1kGBP2jTenGB4LeuZkFi5lC5iGSCDHiYEjYzHwoZy0rYZjSbK/ZuAkQDvzgcvOmzuCg/mPTpXGE4XbVh3twqoMsCDmYDoAN49PdReOt3MTFyzauDQDIuFuqF2gEwQTHOec0lz3qvuPUNrYpFhe5ciCcixprEmDJHP46URxVJVM3l8oG0eX99q5uju7TK4ymANdNieXvHxqPtBxRCtsWyGManpt5b70WozZGsN4WkD2hrr1ynQnbUnWdzVuHZ4fqYxATFTlViWfCtbgkSfDcNyI8pqgXMczZFthi2wABYk6QFG5k8hvVz4jjMd+rJYfDopKwWa3bVgOWUznDREkjrWbvgGUlYDjx9GTGg+yq/w/iYFycpg7mNRp/bbpVjCXXwwsNbCuzBXuzmOT0nmdz0B61L/APSNhFBN0s5E5VUEA+Ia6gjZT7/LUEskrTTQbyQVUxI3GY0zqfPSrb+jR8/fQN7glifDOWZOmgPLzpRxLs53bZbYF0aHOAo6yNyJ99W39H1mxhMOO8BW85Y3faaScwXQSo8OXQVYnKSppk8tK3VDq/wkYfDvctlExK6NcGpGZjJggjwo2YaH2ddiKYYrhaI6hl77XU4hmvEnecrGBtuselJcdxez9IHJFp7bIz5dUlQNf4eh5RroZD63iheW286kAsByJTWemukislfeCqN28QwIVfAsjwooUakfu8qLk0DhxLTHMfNaZAxyHzrUceY/pKTwPO3/APVMO3X6Q7XDsQthrLOxthyeklhB8Q5KDtzqLt9YNzMo0JOnrmmvL+1XG8Pfxd+/eUv3rk2yP/aX6O3Mkaxbn31hxU7dthqpj0MfKmuAxL5VMyfEJueIFSMpG+uh2pWuJ20FOOGopQdJPU86XLgdjSsKt4m2BJu2U05YWddNJJI99McNZD6DG2tRBCJaB13A1k+6qvjlUFFeQDrPQHSToSR6dK4wl6wuj2zcE6alT8QdvdSXCTWzfov4KFOCdOK9X/ZfBwu4V1a1dEE/TWgd5J8SEnmedDngFvQ9xlI+vYuldeoDSaU2OP2ggJXYhQZHsiYGgzeyd9iQNqGxHF79s+DEGZ1R8mkgHQvMjX4VOoZr59/YqllwNW4+ntFstYbKgVXKgCB3qGTp1UnciZgc6DuYC5nLNh7d4aQbdwC4ANzspmOhHlQ44/fWznOUnKNgYJbrB1oKzx7EXGCxb1gAZI3Okknz3oVGatuvU6eTHsrfogPHYnEpAum4CJC95ObLIO5MkaDmaGscYuKxYs0nUwxB86N4/avSFvKQ4OkiIHOOoJE/KnXZXsN3oS7ibqpZIzZVOa4ZmB+7bn95yNqrg01bR5801LZsVA/SIbYmQxk7x9HvljUTv5+VWfFcAuDCfrFtCSxUic3i8Llpjn4IHUkaa1YuJ38HgRaazatotosjBjmLFxAzEwMwysdCw+5TxHt/YbMpCQBOiEgbaAZvOmQitrAk2rKlh79wuDdsumVZzFYgKJjVATudM1bQ4eQX75zzBCgEGZ1kkco667U+wfHrLEMQrI3iKskAgMywdTOo5A8qZ4Xh+Fx6hbNjurh1FxA2WADmBBgSYpmRJbxAVvZlNuWkcQgynTVivJY0O+pkxMa+QiSzw5Aogr3nQuSD5jTLJg6TzHPb0/A/o1w6Cbpu3CeSmB6wvijzmrJhuCYezlFq1aQ+0WyqzQD1eT5E/DWpdY3R4niWE7P4m4S+QJagEveuW7Qy/vA3GXMJ2I01pnZs2srWWxWGVpH0hZmUA5iYuDDZY1GoeBHrPqPHLFm4j27qKyLrlKjVtx6QPnVVu4fApayDDWpJ0MAHXlO8RyroxT5Opx4Ymw/6OnOUnE2MpEh7eZ80yegkDrOw8qsD9lXQAHFBlKKpm3r4QI1ZmjaBG0AajWo+FvZsW5tIUtFoUBmPi25scutF2uNoyw0AzzmY+3b7vPTJYrCjLTwV7Fdl8YPFh79rL6urARA1CGSfdvtQmDtX8M8Y23Iba/OYSSCJbWddpIg/Zb73FYA1X+WQOnWJ56/PSl13jiiRcdcp2giT13092u1b8PUqM1aXZRu0HCEc2/1eWuEjRRIMzm1zHUSvIbHYjVs/Zu3YRS14O/NUER/Vqdx5baDeNcaxaC4os5QCvjdFIlTEDT06TyNLxLqSHDDeP7fnan44yjFRsTkkpStBudbehto565iw9PDHL51yuJQtquUHknij0DGfiaDsyvKfkf711GuhNMoAbvg0BtvYud4CPpFAZSu0gzqdzqP3aFtYh8Pdvfq7ZFEqZY5ipJEeLxEaa/8AihUvFYZCQwOhGlSXGtXWZ7inOx1IdlAbmQAYAJ1IOnupeS0rHYKb0k1jG9zcW6EBAIIDtcyzAMldMyyD01irRxXt3cXCtatJ3b3B4CltkAViRILNJ0EAgctI2pGmLtqLVtGDEDLmNoMSCZltjptOsA7g0xxmKD5A9m2WUaMc20RtmI9oE7x5VDlyyfcXLBB+/wC/wU/H8MxLsygXbjAB7gOZmFwwHBkAk5iBzPrvVeCsDlIO+1XleLlmyWyuVbYylSqzEZhpGsjSdYiq3ieId5cBKwBqIGp8+p60MZzumhM8UEtmO/0cWSMdYMHRjr08LD769C7ZftfjVC7AXW/X8KCDBc6kEfVbTar921H03xr0ekTXJJnSRXrYqYnXf8/CorYqcjWrb3J6JAa7HvrhakFacbtjfpTzstc7p1tHVG0tzrECTbJ8gCVPRSDsCyW3zrr9dcFcpgqc238LLz/mqLqupx4tpcl/R9Dl6hNwql3s9MxKpbts4UaCT6DePw+VL8NikuCUYHrG49RyqmXO0GIyFWuSpEEMFiD5xpQKcVRTIuQeRUn7qHpc0c6em9vE3rekn0rSm078Dj9Jd4rauZfaMIv8zNlHzn3V4fjUDuSslR4VPVVGUH3gTXqnbniS3rlhA0gL3txhoRPgB23E3G/orzPjXgFkqAoe2XyjkGu3So/0xRvklQvVGjMAYBieQJq49heHC+1u0YBYka9cwHXzqpYi7mJyjcyQNqfdnsQEFotnWHktbjMoknMJU6jcabxS5q40Pg9MrQt7QWhnt5ATNsNAJO5bQUtS3qPUfbRWELO4BLEhDlAiYEmNY89taMvW5ttcKqiswNtSfFIKhso6QelbFNIx1JtojxAXusq21zb5gNYJ0jrsfhQpwcIrSdVLERzDFY+X2034YqKrtcKglCFLdRJhf4jED75ik2KxZfQCFG3vJbX3k1kTci2THOHZv1SSPAGCzymSQN9TEn0FRYXEBYJnqD06ctfjRFnGp+q9yqn2g5aIBIGUjXnznbWobYnkPlSmlZurgkxPEbtxSASoXxADqWC6efin0FWzgXChYdWxbGBBVFJQCASmjQw2B8Mzm5zVas2CraggjQgjUTtoNfsqbE8eQWblrK3e55S4VzCC7MQVZoHhIUCDt8TirdAye1s9R7VYqycOoS0iA3R4lDkkhHPiLi2x0zbk+tVSxZGVmzmBLa2zpqNP238QpXjO3VlbYWxhgxysrd7bVfbcsSMrsZACqPIsOlawv6SFXvO8wVtu8YMAjZAsKFIEqZHhU8tZp0Nluhcm33jQcTtjEfqx/aBTJ7kZfZLb99PM8tx76cYrjLWl8JCsAMjKDbymYJAQHfaNqo7duFbE98mHA5BC+k5AmvhjfXb8at3B+O3cajBeG2raNI764wgcjl+iliNdufMUaSYDb8SDDdtsYbYC3m1E6hCdzuWUsdo351jdqcVbHivFp1OcIdZEaRMevWtWOxN1WDC9aIAAAIfSK5PYm8favWiP6hznpUP/AM+SwlP6gnEe0Fx8yl2Y6k6gSeZOX7+VV5yxGr3JB1M6ALyBPPYf1Dzqyv2JvhmYXrWuuskg/wCmhLnYjEf+7bnXm+x9wo44siBcr7xZa4ndVO6745Cc+QhWyncGdNdtAYmohxjEISVeZkmQhEc5BEfdtTK32Dv5gxu2/P2/vFbPYTESfpbXP9/8KZomZb8RJjL9wgl3DgRodRPIREGI6UWHLWxcLksZkQFy+WxkjTUdRRj9gsRH7a0P9W+3StjsTiEQk37cKCTGcaAenlW6MlcnWu8XYa+6lXDeIQRr0jU8j8Kb3XW744COdSUhfsGh/CocFcW1mzow/jCyBG4PITp8KsPDuOWYCgH9mAFIUfveHeCsMselNZyEiA7N7iPzofzNb+dXFzbvoV1AdwASAviCruTt7Ma9aH4li7SMBctEmFgFVPssc3PQn7qGzSrOP7/2861h2CtrMc4gmOcAkTp503xXE7Btsq2yCBCkqunjJGs6eEit3ON2Vv8AfnOQqkEZVBA1iIPKY91dJXFoKLppiHFXI8SnXQzMEdefP7a6/WHdwQSWJAUDWJ2gHSOfvo9e0GDeALLFiAP2aEsZXTQ89eX1o0ihV4vZF4sisqG7bYgKo8FsaiM0Alj7oqL4DVIpeS7oRm4IB3MyQZgjoYM6ih3vBfeNqu1vtDhWDTaYgtmYG1bMnxHrr4mHw91BXeO4EQvcQPDP0VszlA3k/vSZrVBXVim2RcC7QHDm86iXtBGtiFcSdDmP8pnQDUAa709w3aNsYDduFiVIUgZVgsdCIgedSdmOI2cVeNgWR3AUKFZB1YkESRlhViOc0d2gW1g3yfq5yEZvokUgtAE6RroRtpM06Py7pmyWtlbxnGe7Z1cuNRl2BiZJOhG38wMDahcN2p5Szak5vCDvoCIjoDr6eTG5i8MwzG3mVlAy5EIEbxqQC07/AMIE7Vl3G4M95bFrIxB17pBEoFB308WvSsuXj+5Q9C4j+xFY7TgjxNBJ8IWICjfXmfhrA86bd9cMasJBOpA0Gp2NIuCYmzh1uF1L52QzbynwoSROYiNTtzj4Hr2wsy5ZXylrcQq6ZQpYbgfVaN/dRqUvEVOEW9lRPgca3egM5gg6E6TJojiPaCxZOVnlyYyjUyeR5D3mh7PaPChVOTNmVTAtT4gDI1iSM0zrzojhXEsNcvF1SGg5jlC5pYGYnXbeeY01qbJ0yyzUpP6FmDrp9PicILvu2E4jErkccyI+3lSwLtRT8VsZwpQz4R7I3BM6k9PjUHE+0WHtSGQ6DOYVdBmiD4t2BhR110AkX4oxxxqK2PMzZJ5Zapu2UHi3aAi5fCals1qTsEAygrHPW5v+/QfaDOhsi8qs3crAIK5Flgq+EjkJ1kySJMVa8PxDCYgpas2jbJvLc0tKobuwx1hpAMjrHvpD+kXEK+LhDORAjR+8CxI90gHzmhsEhubijuG+2ff/ALhWVlH13AfRdorfEPq+h/3tTLivsp/mn/alZWUlDJd/2Acb7A9fxoIVlZWoGfI54TsPQ/M0+PsP6/etbrKVl4XmcwXF7Cq9c/aN61lZXYu0zZ9klbYev3UFieVZWVQxKIlq9fo63f3VlZW4+TJcHptqpm/P21lZTHyLRDcoU1lZXGGCsetVlYccGgON/wDL3v8AKf8A2msrKIwWdjf2L/0f7GoLjn7Y+o+RrKyp32hneW5f+St/5zf7DSTtL7Nj+v8A6aysoV2jFyV5edQ479k38p++srKaMENr21/POmorVZQSDJcD7F3+T/qWh8b7R/m/GsrKkfbOZZv0b/8AM/D5PV47Y+3/AEn76ysqjD2WbLmPvvPMjs/o330Un7W1/lj5NWVlDDgdk5J737JPX/vpVwv219T/ANVbrKH/ADDf/mgW57HuT/bTzsdtc9R82rdZTIdoVLss1e/5hfX8arXaTe//AJ6f/E1arKc+CfvC+xf/ADFj+R/mKrWL/aP/ADN8zWVlAzT/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6" name="AutoShape 8" descr="data:image/jpeg;base64,/9j/4AAQSkZJRgABAQAAAQABAAD/2wCEAAkGBhQSERUUExQWFBUWGRgYGBgYGBoaIBkYHBwYIBofHRoXICYfGhwjGRgYHy8gIycpLCwsHB8xNTAqNSYrLCkBCQoKDgwOGg8PGikkHyUtLCwsLCwsLSwsKSksLCksLCwsLCksLCwsLCwsLCwsLCwsLCwsLCwsKSkpLCwsKSwsLP/AABEIAJEBWwMBIgACEQEDEQH/xAAbAAACAgMBAAAAAAAAAAAAAAAEBQMGAAECB//EAEgQAAIBAgQDBQMKBAQDBwUAAAECEQMhAAQSMQUiQQYTUWFxMoGRFCNCUlOSobHB0TNysvAHJGKCFeHxFiU0Q3Oi0mNks8Li/8QAGQEAAwEBAQAAAAAAAAAAAAAAAgMEAQAF/8QALhEAAgIBAwMDAgUFAQAAAAAAAAECEQMSITEEQVETImEykXGBobHwFELB4fEj/9oADAMBAAIRAxEAPwB3m8w+t+dvab6R8T54g+Uv9d/vH98EZtfnH/mb8zgcrj3oJUtjw23Zy2Zf67/eb98RnMv9d/vH98dlccFcFUfAO5yc1U+u/wB5v3xwc3U+u/3m/fGyuI2GC0x8G7+TDm6n2j/fb98cHN1PtH++374wjHJGO0x8I3c18sqfaP8Afb98cnO1PtH++37402ODjtMfB1vydfLan2j/AH2/fHBztT7Sp99v3xwcctjKXg22dnPVPtKn32/fGvl1X7Sp99v3xGcc47SvB1sl+XVftKn32/fGjn6n2lT77fviLHOM0rwdbJvl9X7Sp99v3xo8Qq/aVPvt++Icc47SvBtsI+W1SCe8qQN+duu3XHPy+r9pU++374Ky6J3RDe0b+flAJv64XAzhUJQm2l2DlGUasn/4hV+0qffb98Z/xCp9pU++374gjGsM0R8AWyf5fV+1qffb98Z8vq/a1Pvt++IMZjtMfB2pk3y+r9rU++3746TO1Sf4zjrLVSoAHiSYwNjKqJ3TFmEn2VsS3jbfabm2FZpRxxt/sNxxc5UghuIPsMwWPgtVifgemNf8Qq/a1Pvt++JePIBmFgR8yn5jAZGOxVKO9HZNnSJxn6v2tT77fvjY4hV+0qffb98QDr5CT6YyMEtD4oH3Jbk//EKv2tT77fvjP+IVftKn32/fEMY0cbSOthA4hV+0qffb98b+X1ftan32/fA2OsZS8HWyf5fV+1qffb98b+X1ftan32/fA+MJx1I22EfL6v2tT77fvjBxCr9rU++374HGN46l4MthHy+r9rU++374wcQq/a1Pvt++B5xgxnt+Dtwj5fV+1qffb98b+X1ftKn32/fA2rGtWM9vwd7gr5fV+0qffb98WjgeZc0FJZj7VyxP0m8cU2cW3gB/y6erf1NgJ1Q2F2EZs87fzN+ZwO2N5ur84/8AM35nEBqY2M9hbhudnCnjHEO6ajchWqAOYkaYO5+jzEX8sF5zPCmhcyQPDfcD9cVviHaKnTqshUvMh9LQJsCpkQ20TaLxeThPUdT6cduSrpeleWWysszY4JxX8tmmGbFOSUQVQssSYkRPQxG5vhvXzSqLn3AE26m3hhseoi46nsJydLKEtJITgtKSfJ2YuA+tYWROkSD+f4YWU8wGAI2M726+GEOar/5rcDnQRG9h+uFdRllpi4PuvsFgxK5KXgfscRk40XxwzYs1E2k2TjicaLYjerGMczdJ2TjnGU2n3x+OB/ly969L6SzfoYj98A80U6bC9OVWETjWNYycMcgKNFsanEgp7E2B6/3vfG2ofVM7k2IsLnfCZdTCMtLY1YJyWpIlpUhK/wCzr/pwDQPKvoPyGG+X2Ugj6H9OFFEyAAJMDb06RiTpJrVKyjqIvTE6nGYd0OCFEcVVAJA0kEEiSAfQwcB8X4YlHToZ21T7TTtG1hihdXFz0IS+nko6gDHOIRnqevQXCsdh4+7B75QAfxaZ95/QYN9RDyCsE32B8KM8Yqm0+z+g6+EzhrTyrCSWn3H8IEePXCvjOXZSXsRIsDJGmLkDp+2JM+ZTgmvJTixOEty0doKROapgDeikepI/XAb5VgYI2xY6aq1Vc0BrFKlSCgXmoQWA8o5PTVJxB3T6iOUifL3+eELq3GKof/TRk22VrhvD9dUIFMAmoxuNgdyemoqPOcN6nBGG34j9sGZZNWW4pqUnQqooWNWg01Yqpjq17g3x5tkOKd0Yo52tlz9WqpK+nJqH/sGFY8koNyT5KMsYTSi1wXnM8HqIYIDbbeYnr64DZSNwR6gj88Zx/j2ZTMKtOtlqgNGgxSoQhYmkpLKW0WY3AB67DE6drSlHvM3lalIawnJzi6k6hMDTaNzvimPVzXKJJdLB8AwOCsxw2ohhkYG0iNpE38LYsHYzP5DM5gGkwaogLaCrKREXgiDE+eBO2fHq9DOuqZXv6elCSjc4JF7CTHhK+/BvrPCMXSLuxATixdjmR3ZLFgpLAiYgrpPlIYj/AG4GzHa7KjKUa1WnVpq9WpThkBIZQhMgGYvE7+WKXW4gKeYeplqusNcGmxUgXIUgwRzAA+k32wnN1DnGkh2Hpop7yLf2kQLmXAAA5dv5V/UnCvVjFzb1qfevqkFabFt2IUQ3vjbpiE1MV4clwVkeaFTaBK+RLVlYtyghgOoKwPgZwUah76mvQySPjv7wMR1syFIJMWP6YHyWd7yuhAIAkC4vYnYbX6YRnlFRasZii3JPsWSpnnIg6YP+hPz0zgCuOUnr0xIao/vwxDmao0Mf78sedqLaNvaPTFt7Pn/Lp/u/qbFGz1RwVCKpBH0mIvJnYH44uXZxj8mSbHmkXsdTeIxdHNHQlZI8UtTdC/NcXBzNWnEaGeTO/N4YhXiQZ2prdlgnoIPn16fHFR4jxSMzXPeBWNWoJgxAdrE9BAAsN8S5WoXVihVialEkqSY0sTJJgH44U83t0ocsXuth+ZzjNQqK0HmUgjb2x+ODeM5SnQptUGV756veM1ViStOajKIG2q4IxWHzbFiGuDpiPHUSduu2H/bbiLxRpLUIQioXQNYt3zxqA622OJszcqR6fRw91LuDZjM93nGYzC97b34ZpX77TBIV1boAfxthXxPL6s0d41VJiPGbfD8sMuE8Sy3eqVZw2iq1TXHtgGAsG+82Aw2WXTHQSZMdzUjqi+lFEg26EH+mw3wgzBT5WD9LvFO/kOmIMsYMBgG550spsLmfKFOI87TCFSrSzXDcvteE3Pxxr6i1GL7CVgabkWg1scVq4VdTGBMdT+AxXMlWLvp+UNYMTy+Hp5XjFh/4SmhC1ZQG+dWQboN7kxb98PydYlshMOlb5O6GpxKqzDyUn8hi1dkiqJUFSmZ1AjUh2gC0jxx53WyfOAraweZS3KNMkQJt0tg/M8bdx3dRvm5tTLFlKyRcK3LeDhObqvUjpGYsKhLUW/tlxAfJECiDrVjaLiD+Bx5xks+RUqFiSXQqT5tF/LbEdY82kRY2Cgxc7bm/pbGZKlFVQyErMtAM+n4fnieMqQ6W7uiwd+DecZ3uEubVIQaYMGTygEzaAJMR1wNw3MMKvtcosxJlYJERbfT09cXLrduCR9LvsyzPxdkXQI2Hu52ONHjTupEdH2Av8258d8Ks0AXJBtuCJvJP/P4Y1Spi+55W3aNkPgN8QyalLUWr2x0nOb4g00b2Kgf/AI/P/UcH5TjAo1FOgtpBiDHiB8MJVHetRpp7QI9ogA+zsScdtm1vqU77zEfjjYy02vIEo6qZaeJ9valUACiiROxYzt6RthfV43VYBnQEdJUxtBv5m/qBhRFM3hI8NXQ7XBkdOnwxrL8RNOQAAvVZBnwiQY9cYnE5pktdwXD6BqAJB6g269Yk74YcP4ytV9MopnYTzXNl88JaOW1sSEpgASdUQbiebbrhjkqyd7RVadMQ0cpneSSJnwExG2CtWmDb4HeVZvCR5Hr7sJ+O5tlqmJHKtj6Yf0svtCT1sf8Arit9pTFVhcQF5W9McNotvZet3mSHIwkVp0/SZmCwP9RCqs9ADhy9LmIjqdjhB2Jpf5EHSwlaolWkmahGlR0LRExa564f1BznltJuLj8sY2EkA5IBctxeSyiUkruAKKXW4uPdjzhc8zjlztKsPq5qn+tRXX4OMek5FtOV4sQ+iCkPBOn5mneBvG9sedAO4nVkM1/MFpt8SKTT78GuBcgvtP3nfBqmVo5hNFIK9OQQO7SwNFthcLqXaDiDKZmkmTZkbM5Qd+BIPeQe7Nj7B0wZvN8G8f4QDVLvksxGil87l21C1NLAFWEDb2rxOJHrpS4bTZc1maOrMuNT05MimnKwVzKiZnxnl640wbdgs8flNVxmqNSKD84pBKwgoT7SCbebXjHH+JeRVs+znLZh1FOlFaixkAKN1KkSPHlwf/he4qZ8lq2Wr/NMZWj3dUEFCJBRZ8ZvcDAf+KVBRxF6hp5tToQd9RPLYbQQLj+fHI1+AHO8RA4ZlyM5XQHMVl11qeuYWnyMupuUehvNsLKOW72hW+by2Zl6R+YPdO38S5ELDDw03k7xhrn+Kf8AdmWYZ2oJr1hrrUi2qFp8rLL2G83vOFtOh3mXrDRlMxNSkYov3LNHe3YcsMOg03k7xjTGd8OilRzAYZikqtTJStEKSXHIRGonb2Rtg9OHlyO7bUGEjUNPST1PTEHC+Hv3VemlLMIZpxTrnUkSxIpmB7QBEgbdb4CHauqjwJMnmABpgBbKAVht4JsJ+IwuWSaaS4NUINO+SHtFl2RtLXg7gb28cc9nf4i/30bHOYzpqsHZSTtBM9Bfb1wWqU6Oh1cMzSWTbRuAJO8iDbHSbbsxJJUgo1zbY/8ATHOaqnum9R/+uAkzzkrePAgj06YavT1KVIYj18PdjnSB3BuI111LqJAgkgC55iPQdbz19MWvsq5+S07Hd+p+u+K5WoMzAw6kfVYjxPTrzH44tvAck/ydIVo5uhP0m/1YFVYSZ5NxWmwzFZoJAq1SbeNRwN9+m04s3CqYNKlYsSqmBAAJ9PyAGIePx3tXnDHvHGx21Hq3gALDxw04FlVFKlBkI77AraG3E3vGNvazVzRUK9LTWpiCpm4PUTb8sWDNdlMxWfMV0Qd2tSqZJAkKzEwNzscLs3TJrhgZAUAz6iPSSfwxd82D8ppj/wC1ztv91W+BySaWxf0snBtrwyq8ehq1QQwHeMNXvBkeQ64ruZXu1DCoAxJICwSN/hfF0zaj5RGnX/GJC3Y7xa9x0wFmuzK1+8d2KQFFPk0kHe4FtI1AW392M16pULyrSisUuI1jJmSDHMn6+px2eM1CNVrED2YF9j4Xj+5w0yPBSqgO2kauYa1IMDpLCN/aIOHFHJ5VW5n1qYlZmLkm4mTtFsJn1GJOnZkcGRq0/wBSsNxBgkvPODp5BDdCQ0CYM/DGHOoaMEkMB9FYneCSI8fTFmzlPJlAoXSVM6oBkybEQLfrgam2WF+UsPrCBbpCx8MK/qIvhMP0Gv7kK+F13WmoRzUZmJKKRYQIJLD2iYtgrMVnaASSATpMiQQSY1D322wTlqhU6e9pkWnSSsgmFBjfqPQYAzvCx3RbWvKTN7tLkCZMNEETHXB+rvuA8VK0C5QM9bRqCydME8xN4Ai5MQMNM1xOlRrGnVplRT1EBNLE8pC6g3KDMEzMeBjA3BOBpUztM6CaOrmDGSLHqImGG/piy8S4FSWoWFAQTAmRIte5jFa6Z5I+pe3FEb6qMMnoVvV38cFHfiFFwoVCrXGom5lhE9DpEqDAsZjBOb4SKNYF11UjSp1dFNzzK0hZbTyt1IjFxzPYblFV8pAIEXYSAJ2Vr2vOM4T2No5hdQp5ekoj+IzKSCNwLkjzOM0RStSN1N7UVfJlSgKyLbHpzHbx6XtubY1UbSpMA7/Wty2iMXPOdjKCFVSrSvAPdswAvuS1z428MK6vZVGZ6QqguhIIDA7WmJsD0nyxNkzRx8/sU48TnwIeznD1etoqFdJUPrI9m4FuUm9haLziHjVN1YhAdJuCFixn4W6fri25bIdwlSICKshh9HoCxjxIthPQ7U1UIomonzY5dWhpESTzqfW974VhyvJNy7Deox+nCKXIhq5dik/TJOrfbptbebDEmY4C8BtQMwSAUJFjuNViB43w4o8e1uV1BiwLArSUyQTvA2AkzgbinHHrIaDrLCGWVUAMwgkaRJtIk+eLE22QuIHmeEqopmSRUL21+zDLBiIMzsCT4xiTgORqpmKUqQuu5sPEHr4YG4Vxepl2ISUhQWBIBBm56xzAfHDrgvarOVcyivWd6bGGE2uP0MHBO09gV8lnpUZE92TPVT0/HFa7R5f55pNoUQeY7WtaJ8bYsdOgbTTI2uD5geB9fQHC3NNFYjSan+lhKnSvh1AE2i5xzZTBWT8AqhMqUphkddaTb6ZLGLxIAiZ2Xe8YP4ZUdVIrA6tTRAI5TMe1vsRItthO3FGW4XSVIltTEgFIALHcWNhIvibh2cmqzFnGuOtgYvAmY8/TbbANjnCNbD3hz/5TixBX2kg1I0/waftAyNPjOPPhk6jD/wALlawY37ioAW3tFOpbx9npj0LIJOS4pC6yzLZzAY93TtIIt09rxvjzevwoxz8PqLNppVHM+QkVBNp9AcOjwST5GXH8ulOuWajnaB0Uh3lEgramggSq7RHt9Dg2vxj/ALtosM/XWcxVUVKtMsTCU+RlDtyjeb3JtgLjOYSlmD87ncsdNIcgBX+GlhDobCx85wXmu0X+RpBc67v3tYhqlCdcJT5CDqggkGTbm3xrMLB/hXmi+feXoVCKT8y0hTdrp4KpK+MixjC//FCoqcSqNrzdFtNPnpQUPL4Spkdbn0wD/hXxDu+I0wCrNUDJ4MS2kk7AaQAWjxBwf/ibxBafEqg+U5igdNOyLqT2R0DrfxscZF7HXYNn+Ik8MyzfLQZr1h3lagWDQtPlK6X2+teZ3wizaa8rWkZarNWlfLQrNatd1i0T9USSfDDnPcbDZDLp8sps/eVmL1cuSrLFMaYNNgGBuTHXfCfNkNlqoPyRy1WkR8nIVmAFWSy9IkfRHtYMxgvDuHuEI0ZhVJHKwIGxMiYBEdYw3p5JjQI0HUtRWXVpkSCDEkgbYk4fkyMugZMxSHeEjvXP2YPzfKvJ7uuD+F5FXD01lmqKkDVJYjUbT5TtjG6B02yt1uHVjIBCt7R1OIiTP5e7GuHZRu80OtKpAJjXEbdYw6GQpioy1EKwNryBqcE3EyIEHEOWylM5kjQhAU20jyxzbBSRJRo0gkmnlqbg7OZ28b7+7DhuG1WCmmtR5BllBCzaNJG4g7n8cVjOZt1dwsASbyB+M47y3bZ6T6KosWWLDSBa5iC1vE9MS5LfA1pJDnM5M0mp98DpqsQOcSqiBJA8TMSRMHFu4LlgKKgCwLxcG2po6+GKy3bvLMrK7qyspBCq0m07t4sIn9sWTs7kh8mTuGqtS5ipJSYLN4eBkYSnO/ALR5nxDPsuYrQEPztTpf22xauzmZD0VYrckjx2OKr2i4cy16pX5xTUqmAVBEOZ33F8W7s62nLUggMaQZPnc/jj0Ml1uzsfOyK/nqKh2ncFQPif2wRxnthXBrZYFAgeqmoKNZQu0jUTYXiwG+A+P52KzoRBLpFx5T+eLDmsvlxls3mNK99TqZiiZEy9SoNDX2IUmI88TzaR6fSuKfuV7CTjFbTmKh8Hfy6+ODcrxOqaabldNQsSbTqTTzN5asA8bzIXMPDEQzjbYkjyvbr54a1x3lKVjmRXGqTZtMTG3philUKJ88f/AET+EKGzlBBV+YBquLHUAFa0tpbeR9EWMzit16p9piQSSAotfr+h92H+azVtIA23N/hP64DdiRBC+ulZ9xAkYboi0QttOrF+RqFHDGnrIIN9XT0/u2O+IZhqlRn7vQWJYgAxJMmJFhPTBwrsNjjtM40zvt44H0VdmanVCSmQsyoMixOrl8xBA2tebeBxLwfOuuapFdjUQcyyBzr5xYwcOafEIFwfzxtuKKpJ9IsPKZt+uNcUkdFuy+1e2VeqRQcBtTFlIK6SFJHQSpkbG/XY4TPReGRkZ9B+sr6dXSAZvPQYqycbcOpDRo3MBt52NreU4nq8bqq6hXcqUJabCWtJvsBjtc44VCHNmemvWc34S+eWWjinaqrpFOqGUU7Q5IgQAJECJGFT9oEgBip9/n0jCCpVeoGuWZx1F4UCDJPu92MocGcAsSYIXS1wJsTMfCcL1ygqWw1JN8WWGjxlBcHUCSFBOmSI+sL77jEeTzSU9ABQPfUBBVVtBIMkm0gTGJsp2dorT1VJ1QSCsmfDp49JwBWo0qCMWKqSSS2kkgm4A8LxvbbEM5xyPS+T0IRlj9wZxGCNB0uI7xpYzAmBFrk9D5YpWXqCvXWVgl56beAOGeRqLSo1XLMxYSrQRIixgneT+GEGUQsw0hmabACZPhHxw3BDRYnqMjlQ5ytBaNczVYBZ2mWH1ZEgXsZtg+mSjXSCFnllBJgc8eHQGPxwgYc8LEztGkL/ANJj3Yf1A5eW3JiYk8sX2m/x3w9bCMStiDP02UkrJD8pgGCpMrbcXBgG9sOewtaKiLYy491j4dcQrTDK6zqXewgkLFhvFpkn9cT9jKB+UUyWQgkhV1XBufZN5kEX/bDLtHTx77F1p0Bu1Nx4+H9P64qvF8zT71yjlgQNOxDEKPXb88FcdzrUai/xEHdVjBaJaAEOwkgkm/nhf2fqUmQ9+qsFOoHrpIE/iCMA0GpUyelxKmSCz1Do1hTAZheQIgE+OonltY9GOXqwTL1AhIK6gCCdiTtzDa0jl6bYr9TMFampYWDKGIKk2F4met7Ym4VXUVqetm1M2ibco5iCCZ+F/wAcDQxT8l3yLzkc+oU1SXuoMEyiWiDvYbbk487fJUk3oZyje5BB8fZlF6+e049Eo5pKgq5UtIqU2qMUJQ6kViATEkQo2/DbAFLs3RlDSr5gS0GKzALytcDTvaPfg4yAmk3sKuJ56MyyJnc1ROmnKaCyj5tPq1Pjy7k41xGtUfJoO/TMFqlUEmhB9mjGkmnKkTJYETqFzFrWMg3eNU+UVCsR3TBXFgBbVzSYn1OFvFFmiV7ym7FmjkVNyoKyIEyu/nfbHOR3p7WLP8N1qJniKCUKjhCoebLOnmBPkCLX5sM/8SuJaOI1QM5UonTTJTuy6XUXsSL/AMuKO2VbL16WltNUEMrCRcgQQTfc/t0x6XxHgOZzirmflaIGp0JptSSpztTDEtqsJnpvjosVvwU7iLd5laI+UZR5arzVKfdzBp+yTTWD9baZG+Fv/Z6oaQK06FTniKVdD9H+c38vwxZuM8JqUqdJHOVqEGoZbKnTfRAHciVNiTG+FuYoJ3ApvSyhPel9KtmKQg015paTPSIi2GWY0SZHJmnRUdzVpMahGl21FjojkhVtPS9+uDOG1Fp5k06ol00B0gkjTB85s24vixf4fdmkWl33crTli1OKvegjTpLAwI6gD1wi7U0zS4wpt86iwfMqU6eajA3boNQpag7iPEaT1kSQ9Jiwmo0FS0Er3gGtJkkFtWxsMKv+HoaxbLV0L8y91VbSf9lQclTa3sk4F4nQJqk1LLe6KDBveTeI6WxHwXjtNadWlUpUqpMsA8iWAixF4IFo8fiSgtO3Iu99wDO0XWowqrUpvMle7v8AEkSMDZThVeu/IjVPa0yqxCzqmbGJv649A7LMuYpvTLs+kropVTJCGRC1BzGD5RESvXC3j+cr5GhopU5p87d4CyvTNQrqkK0NTgASttpg2wqXtlpoJptWV6r2UCsO/pNSKutN9DKeZhK8tyDYk6ZG+2PUezxcZamBmFIAIEKuwYwLLFhbHlbdt62bUU6xQFNJV1S/KIAaJJt9ICfdi9dk8xUOUpSFJ5riL87Y5Rd7gChMvT72sSCfna3QCfnH8ThvlyxVYhQfZFto/YYCoKTVqyhPzlXcf/VqYNGWc6SWCgEmPCVI/XASsoitih9paDfK9RJMOAfw64tmc4llkoZrLu411nzFQkAnS6uO6UgCxME+WKp2my7CvUZTIB/Hli3rhrm6dIVfljMIRkNSiFhmrQCQASV0uwY6psJtNj01aSK+npNuX8Yv7VCa9WZIGto32Zdvji2ZKnOTpMDE0qYA6xY7YqGTzFQ1ld0JYio0FucgkXkje9vGMWTK8WlSq81o0Nyso294gdMY3tQvKraa8Iq/Hc6KddkIYkAHlEi4nC+pxki3dP7xB/uDh7xbM0aWc1VIjRcMSIYA6TIvuNx8MBJxVDWqVKtTLw8iAajwIECAsFZib7Bo86oydIilBanZxw2jWrLUYUiFRGbUfZLAAhZ6Eg4HyuXzdUsFotIEwqk9AevkcM+FdpaGWQqtVXlT/wCQxMm9iWFgQPz6YX5zPZWoHqd5WJkCyIoltZELq25fGcdb7maUQUOC52qCBTqagSDICAeUtF/fgrL9lM5sQosQQai+NxaeuGXDM7SoIVXMUTrIbU24tER1szdf3HVXtYmkf5usan0okLql5jSl1/8AkPOO0p8hxlTVCmjwOr3mktTUTphifMWIW5kfiN8P6XZUghHqExykJaZmLEGegmLYT0+2dcW+XuFExC1I6Ha29x/t8xjTduKuqHzdd6ZmQoKnqOrHyPvIxyuqQOze4R2i4KcsVUuJI5fHT7p6yJthtwXi1Duh3gV2ACmTAUWAY+MWt+xwrpPTzstrzBFMQTUdJueVQSPEm3mMOMhwDL1agoU6qhhJNQHXIF+hAAkC8Dp44nnh9TZ2g4ScHaoIzfEWWl8sQB1X6JJAc6hTJ8iSenhhTXzVXiXzC0Ap9sFCJEET7XkYviPjvGq1BamTDo1JWMDuwskPM/G8YV5Lijo4KKgJGnYxFugPp1xkMUscXHbnYPNklNe3wEZ3hVaogo0KYZgByKVkKOpE+mFGX7PVlljqUKQCRIgyRE+Igi2LVluCBXp1WcAuAxLBx7S6rMeW5EDDN+Gh9KkAiGqagRpPsgAlomT4dALb4p9B49pCNTnuyl5rhhVlLzAJMsILT63ItPXc+OJhmQvtKGJ8LkHYT0U2O/uGLZm8miqmtj3ruys2osqKqMRpDiBcQBNpxR6lEhjJbTzaYi5B/GxPpOFyivI2FxJsxni4YAaFElgakkeUxJY+X5YzhFfu8xSbVppqRqa0KPC45vo7YB4pmIYU9JhZiSZAJJtHQz1vhdXc2PMFJ3jzmx8sakY5blh47xl6raSxI2WY3E9SJuRtiDhzTOwkC1/olv794xHxIglT1Mm02jYjztOOuFVNJY+LLHXedQjwlfxwFbAX3Ya2YM1HMEfGD4e8x7pwoZWUBiSTBYHwBIv4if28cP8AJcFqVFqNoIRTJNrC+/rPXe0YT8USajIDpVQAzHafd5dB4HwtsRcc8JS0xe5YeGcVHfiqGOko4nw1IV+MtHvx3wXiqtmXGqCyCJESVBte3XrFgfTFYpRpgHlWb72kXPqW/GMEcNrla2sAaVgOWUEBTEz4SARJ6xgK3odqao9GyGch3WqywObrJF5OobGBO9vDA9eqpqewa0XLBTaYJLdGUzcGIgWg4Wf9olDsqoFJRGm59q0gAwLMpmD5zAxy/HJkIoBJOljuek/CMBIp1qqEfaYutdKmzLp0yBEgg2DCTcg3Hjvh3wLt6UoPTq3aafsjcUqSog9SFjz3wl41VWAdQdrQFVhqY+0fKwWx8wOuK3lKg1X92GK2tiSTerY9Mp9rAySWCMZ5SQDMR138cF0OOoWF1YtpEiGmLCSNwMUXh2VBqtqdXhQwCtMahJv0I2j9sPOA5VXqliSKSDVv1BECSN5IwEm0EnJnteWyoVAgAAURYf31x5t/i/le7rZKvtBKk/ysrD8Ccej8Jrh0U+IkehxXv8Z+DGpw9WVSWSqhAAkwwZTt5lcEt5WUSdRSKNxNWVjBDCxv8Nxb8MKczRR/4ie//wDoYdVKa1aaMOUmmrNHL0BO9j1+BwGMowVmkEAgXBEzPUW6dcPjRDkTTozhOZ+TjQAroSGknmBG0Nv7wcWfJcZWqoR/nFj2WswsRZvpfgfPFQr5fk7yCsmPowL/API4g1lVpsJJYtPuMCw9+2NnjUzoycSbtF2NNCcxlOZOaVAkpfqCJG/QYfdkctU+SU9UzLk8sbu/jGJchxcqEkzK3IvG1m8Rf1GLFwvLr3Q0kBZaBExzN16ieuNgq2kdN+CuV8+6Vas3BeoQR/Ox6+uJqGcpEEmpBuSDY+djvhBxbK1Fq1mRx9NQJjm1teDI64Eq5p1PMAR1t/YxJdstrY1mKK1KjtMhnmPy/LBlfIpWqjWgtBJjeC4P4xhOtZTUEtoLhmUBCx0qWmSXC/ROGIz606tOm1SvqqsEBUUQPaufpGJY4GSd7DYyVWEgEqI01AqA6diIPNHn6dR545zFFVsZEEGSLgkg2bwN/wAcD1szTywValVgXVoLIGHMEYglIYczm8HBj5hqqhk01AAt0IcWM3jmFvEYBpxYW3BXO0WSNfNxOrkX2Yk+1EAm98E8J7OZZaYGaCpUuTqqRpHSVB856bCdxIPajiHd5maYAJQAHeLm6nof+mFfDOCVq0tTidpLAXO9ybbj+5x6EFcEQydSZajW4bTA0vTDCJim1SbGYmesGZm0YKHa/KKrmmjmAptSRQSDpUiSCd+o8N4xXOE8HWg7Lncu+kxpZWI0+YI5XHlj0bg+SohZprSCmGDqqjYrvYQRYwQDtjJVRsLbpFKq9paNTbKVqkkhWLgEEkwAyodRk7EnYeGI6WVzNQsKXD6Y2EvT5vC5fSCx1A2UbC2+L1meK0KarrempUcslTa1vEe84hyvahHsq1azQATRpu4P4Tbpq8Jtgk2uDnFXuysUOBcQaoQuXy1Njf2aY072EzG5tc2Hhg3/ALO8TOo6suvW1MCLxy/N/l+2LfQqPU52SrQg/wDmkISIF4IsD4eXngSpxRlYlKWXXoS2ZQTM9EDEeXrtjtXl/qdUEK+GdmMxLHOCnVpuNJ7sKpQ2OorpWRy2i8xbfBtXsnpprpPNaSkUybwTzlhfy69IxIvGqlxqyoBtHe1CJ6nlpfrGNnjzACHysRqv33WJ2p7SLdTgHV3a+5uvHVFJ49w1UqxqqbD6YnbqLwf7gbYCyvD1LqoapLEAXQ3Nvq4snEOErWqs5q0QzNcK1UCTeBqonEOX4EEdXFSkwU6gDWiQp66qa2kRjbT7r7k977B/EeF1BRZXd6lNEkK6woIsIYmZAJAVl6TbAvAc13FPnUrTqMQrgAjWANUz5EG36zhvxvjLtRqBqacwAla9J4kg3VTqM36dcMOx3Clr5CopAJ1VkQG/NUp04PqNOAnbfP8AkTlyuOdLH4Bs7k9VMgjljfukNvGU63Fx4edvM8xw2olZkIOoGxiZMSDB6EXn88XRsiVqZyll6Iq0kLSCAzBVbTqBiTBuR4YomZy/zkBTfbcxfafLx2wtbDo9TDIr4/MHGXeoYUMx9CT5Dfa+C37LZpUk0WjqTpEbeJwRQ7PkjUwOkQCfAkWvtsp+BxcMj2UjuFZgi1Kb1L8xREDn2Zm6rbYGfLHOfgmydZFbQVv9CoZXhNVzNRgBO25w/pcJNNVYowDTpZgeaN4Jsb+GLJlOG0RlKlQjVr74ISp1ro0aDy8qiSdRJ6gDEvaviNM01Wm9PuyVcAEkrFNUvNkiCNIvacZyeVnyZckW5S/BIhzNfvQRTEg0QrMeRV0upkBiYjlWAd2sMecdoBNYpAmxUWAOqLsSfUfDF74n/iBTCotKkahFMo2klQ0rSkkrexpwY3GEGXzFF3Hf0CGgk1FXVBGwA1XHgZ92N1ady/oummsmp8UIuF5QimzNadTWKkkKRbSD0N4I88M6NMa1JY9AYAFmU6YlL8x8TO2CspmMkUM0cxrunIQVg7mWG+9hJwVWyeSkxWraTp2orsmw0tFpEztPhhcpnsrGvKCc9laJXVSDk6fprbUsWOk228L4TVaIRAXIVTpKkbk35iLk7bDYMJN8PDWoi9Oq7gM2otR0wGvAgw11Iv0N8RUeC94UU1SXKkXCqWkMQARUIm5Pj6YGwtFspnEauonWGL2WCBaI+Fz74wx7IcJp1Kz95VWmU2BRnkbNAANx4eGGp7Hu4qPKOFYK7lwoQwsFiWIA6yZnD7gX+HrBlapVpooAfWjhiHmVKgjYi0nfBuaqgPSlYBl+zWX1P/mkDh+7ZRl76gSttBFpG4EDBqdjlTXTXMAHWEYCi3tgk6TDdI3mL4sGW4Dk8koIDNpJZalUgQx3IZ9IHuwv4r28y4Nqqn+QNU/EaV/E4Dl9xnppLei1cE4tSy9BEd9RQASFImLbE2+OBM52jRsvXolWY1XZla3LtpJBm4I222x5zV7ZBjpUVGJMC6JfpsGP44BzfaF5IKKCDB1M7/mYPwxTGKXIEpWqRZKAFKitEsCFESYBIv06WMemOKTUxIU2O4EkH3LbFQfj1Xoyr/Kij9JxBU4vWberUP8AuI/LD1pRPK2y78vSmx/2/wDyjHDZ0L0VfV0X8icUJqpO5J9ST+eOZA8MHrrgDQXl+MoPp0h/vJ/pGLLwHPq1BSKg3fYGPabxx5MlJiJCsR5A49D7K5GoMrTBQj2/62xmps7Sij8V7U1EzFZYVh3tTqQfbb1H4Y4pdqVeFKsCTHQ3/D8sLuOonymvzCe9q7+OtsCpSBKxHtL188TuER6nIf1oapTfvKa6VdGBqaSJZ5iL+yfxwVUrI1WlUetSmnUD8utrSCQAFjcYXNVqUrqYnV0Bn1nHfDe0uaLQRTaby6hf/cCMKkndpFMVFKm3v8DDiSDMtSanUpq1KOWqSmohaYtqERKHriSplqggvlWVpnvqLTcmZ1U9hvvNsNstxUunzlNCRZ7yAxPiZBEFTY9fXAlDtHlAQCKlBv5WX4aT+mJHlm/7ft/oreLHypfc3m3MQz066XOmsoLAAT/ESGBmRceHjiTh9ClScIqPSer7I1d4hgSdJEEGI3Hlg6vxHLssPURxBs6zIt5at8LU+RCorqQhUxyu2kFgRdaggWnY9MbhyP5+wvLjSdqvuWqm/TZTMgxBJIt59Y/uYaPB8u9RjWL6DMqtRgvTdRzfA9McZLOo3skFRMAEsNPohME4NqEiADHQmwPQ79b+Hn5Y9CxDSYDxWg2VfVToZemrElaq01ctPjUq6jqi/TywrzHF672etUYeBYx8NgPMjF94MgqU2R4ZTAgjxHgfP8ced1aMMy9QSIOxIMb7n0OJ8ya3shmqZgO3Xw/WJ/qONg/sI6+S/q2OAvkY2Pix8PEDDXK9nMxUAK0yJtqPKFXwGqPjiSwVGT4QuPXqNjHU9FX/AE+ONExJN9N283+iPQYstHsNVm7U1gcouY8zA39+JqfYFuUd6LGSNJufODjtSDWCfgqeoj/YpY/ztjRWBHhS/PFsq9gX0kCoksZMqwt4dcDZnsZmJcgI0rA0t/8AKMdqRzwzXYrVVZBHiisPUf8ALDPs92lfKMgYTTD97A3JNNk3PS+3liPN8Gq0mp94hUadJkW28dsJuIUW7lgvtrKj32G/rhsJUyTLhd6uH5LJwN6ajNs1V9I7n52mLhjVBDBWg2YXEzvhRxzhpOrNJAo1KjlFnmCF20kr0UlSB6HbFYpcZqUXejXDIQdLeqn6QFjBG+Lxw3jS1cvQy+tV+cpp7EnSausOr7CCdJVrbHxxS1RDKDXsl80/kl7N8cooHQEUhUa6OdUqKFYHmIAguRGxuBgap2kpUVom+pKFSkwNhzd4AREk2qE7Y1xvgSF2rB9B+aKqyhSzNT1PIFkIgmAIJJFsVzjHCGpV6iMDNMkEwwkSYN7gEQRO8jAofjwwl7Zuv+mVu11UIaVPUtMkEhpgnodItO2/wwkzFStVtzMZ8DH7Y6pc5I1qBN9Rg+fQ4cJmRTtpEsYFwb+Ow+OObo9PD0mLGvavz5FTCqUWnpJZTYT/AC2IHqN8FvSemPnFKE29uR0iwJsBGGuZpKrd4CCQCGWWHM0bmekbYTZniPfmCIgbwTHjJFyOt9sZdlDSQy4YhVSxLU/qQ1r2JC6r7++emNLUdkLDVy3gk6dgCVgRvBifLzxJSrk0SilCIiVN48gQCQY2xDwPPw2k6b29ljG++kHfz8ML8hOK4DMtVFSm4PM4vqBFzBAG8wNRviJKpa1NgKqwSBBk39kGJa98dvk2pVSyiVdTJUNFzcStwNvcdsbTs5VFUVqUIYkTqMfFgfHfGVZ3p72c8UdpKM0sblfZ12gcpF9tjfwwvftDXpkmk70zGmRAKoOgnmQehAw5zHCKxYMzFm66VIv09lhMdJwzyNTNyAVGnr82p+J63tBwaqPyasT7s85zGbeo2qo7Ox6sSx+LTjqlQdvZVm9ATj2rIZXKKJeggc3JFNRHpE4Jo51KbTTRQOkj9sE+o8IJdLfLPJeCdn65qI5ovoVgzEg2A64X8RbVmGUXJaPjt+mPaOP55O6nvLm2lbA2J6iTjx7hVMNnmYxAq0wSegLj9MOxTc02yfLjUGkmQUcgxzD0HOh6ZcN15kMMBBvcG/lgo8JAPtE/35YDzGcB4lVeQVevVv0IZ2v+OGFUAdfxxSkiWbfYyllUB9kGx8/zxLmKClYA38h5YB74hjf0Pvx1ls+zVVUmxP8Af5Y17ApNuxj3pQC4K7QTG2L12b4opyyHm+l0/wBTY84zFUCo1tjGLx2YqTlaf+/+tsdZnc8n4/8A+Kr/APq1f62xFkm51jqyj8Rg7iNAPnMwGYKBUrH4M1sC0XXvKYGkQQCR15tzPWMKZQl3LNxnIOtA1IlSrxv9ZZO19/xxUGrta5sIHkP7Jxb+0XH2+TU6PKU+eUMGE3amSCBcRAv1nywgbIpC8y6irnSCWKwJBMW5gOhMYVjTS3G5Hb2MTUKJfvRMjlvPu+P4YjqZ5yVZgCBGmRMDyJv0wbw3Ld8Gk8qoT4yRB6bW3OAq1UNopqeoE9N2j+rGqjJWkmWfO5mmCCTzaJUTGoMSWiRvy/jgLOrTQkBw4JRpQ6hLByRNttUbdMB8UoIXUahyoJjqb6vfOAqddQkA9dZHnBAAI9/4YGMUg53y1yXPsfRitW0srGBAHUlrCTFpgzIxcqAaAYEWUEkbRJkMBpUA+PQY8/7GVzUqVhqRZQHU19MGR1Bti+VzqWNI1EuZAklZibwAdOlZP1reOGLY2DtD3hNfQRqbUG2IBBAGwYX5hJk2iDMda12v4K1Oq1VRNOo0z9VjuD69D+2GGVrhYDgAHmFxywSJsQQpsCL+1fDbIZ6nVBotpZSI072HQn4EHe/iMblxqcbX8YmUb2Yg7NcZpUyBVTST/wCbHWTY+UAXHvxbOIcRp0U1s4Mg6RPt+QI36YovaDgLZVpHNSayneP9Lef54G4XxzQO7eKtI7oxt6qfonHlTxtPcOGZwWlj3NduKp9hFT15j+MD8MLzxDM5htIao5+qsx8FtGOK/Cwympl21oN1+mnqBuB4jz9cDcP4i9E6kfSTY3Fx5g2PX4YFV2FylNv3MmrrmKJGvvE+rJYfDpvhvw3t0wgVl1j6ywDt16H8MKOI8dq1lAd5C9AFAn0A8iMaynBatQSE0r9dzoXr9Jv0xrRik4v2Weg5Hi9OsORg1rg2I23B9fTCnj3ZCnWQ92BRckHUJAsbyo6+YjCXh+dpZOT35qsd0pgaLbS773+qMRZ/ttUccrLTXwWC3vY7Y5J3sUyyQcamhNnOzXct8+ZaSQTcNc3AP64HfLq7aaaHUxAF7k+QFsH5Pg1fMnUslTu7kx+pb3T7sWnhXCKWVMk66kRqtyzvA2UeZOKccJyZF6cWqS2KpxqpVy7d3nAa2vQ1OoH2ZBAJtLQpII6wpnDHPVlrhwCGFU0QH6jVmcwFPuQjlPSPAYi7bZnXUoXEc3LJt5kedhMDwxVX42ctXBkQSpIMQdDhhP8AuAuMUTjpdCZ4FGLcTrieQempI5qTMyq8WbTY2Nx6HwPhhBRqGm3MqsBcB56dRGL1wXjFKqtGm3dkhqttJdvZrMsD2XWahGneRiu8Uq0zTNPfSW0E/V1sRpO4tvhd09zsOeWNJXsCVe0QQQtNAY8J9fL0mcScPztNoIqVKRI5gIiR4Ejba2FdOkaiwioB4nTJ9C158xgrJ0GEqaiLa8kW94mJ8bYLSq2PSUmx/Sz9NhBLuRsRYnwMgDr1wVR4aCZDVFBuQGTTqPqDPqcJsrl2aF1B9oioQJ94BPu+OH/C+EGmQwjxgiR8Jv6n3YTKo9yiMXLsWHhnC9VxFramI914gn+UYerwFSs976m0fGdvfgDheWd7slNgbFuYSOg3m3hhnmuHNU+mABsoEAe7qfXE8peCqMUgBUpK1yagHhy/2MPMnnQwhFIjbaPjOEQyio8VHEDfTJPofDDihxaiAArADwgjAByoFzuXruZYCPIiw9/5464dTpAS7ISfrRYe+3vxvi+cYjSgJBF2E3HgP1x5x287Qd0ncqxV3F+hVP3P5YOEXJ0gJzUYWzjtB2jTMZ8pSAFKmrRH0jYFsVTIHmrHxqL/AFHA/Cs6A94YecCNv2wRlRGqYnUCLjYD98etCKiqPFnJydiNH5gRuDI+OLCeMIXYn2SbWP8AfjhQtBwD6eW8j9JxLl0DUmuNcgiSBb/pOCToBqxl/wATokAFhF+h67dMQ8OzCGusbg/jfb/nhWV80+IwRw3+MpJETuCB0PhtjeTFHSOc1Xp94Vtq1GRBJO//ACxduzFZPkqQer+P12x51nQO8ZpjSZF5m4G/oTi/dlXU5SmfHV/W2Md2dQxzf8ap/NU/NsDU/aHrjMZgXwEuSbN+0fU/piXhW7/yN+WMxmMXAS5C+E+xU/8ATf8ApGFC9MbxmBQc+UT0/wC/jiOpsPQfrjMZjUbP6YhPDNqn8v74f0/Yb/bjMZjTI8En01/lH5rhuv8AGPpR/rXG8Zhi+l/iDP6gjjP8Bvd+YxVOv9+JxvGYjy/ULkOOB+37hgZvp+rfm2MxmJohv6UQ0vaX+b98Pu0/sDGYzB9jYdyuNiCrt7jjMZjUAi4ZX2U/lGIDu38y/kcZjMXw4GdhLxX+Kf5j+S4ScW9s+mMxmOy/UYjfAv4tL+df6lxLndl/3/1NjMZiV8kXf8wJfZX0ONUdz78ZjMNfB6PYfZb2fePywRltj/fXGYzE0imPA/y/sj0x02+N4zAmCjqfU/njR3xvGY4YOf2H5YpPaz/xLei/ljMZhuH6iXL9IoXBK7HG8ZitE7OsQP1xmMxrMBDibJ+yfXGYzGLkwnrez8PzGLFwT+Anv/M4zGYNmH//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10"/>
            <a:endParaRPr lang="en-US">
              <a:solidFill>
                <a:srgbClr val="555555"/>
              </a:solidFill>
              <a:ea typeface="ＭＳ Ｐゴシック" charset="0"/>
            </a:endParaRPr>
          </a:p>
        </p:txBody>
      </p:sp>
      <p:sp>
        <p:nvSpPr>
          <p:cNvPr id="9" name="Title 1"/>
          <p:cNvSpPr txBox="1">
            <a:spLocks/>
          </p:cNvSpPr>
          <p:nvPr/>
        </p:nvSpPr>
        <p:spPr>
          <a:xfrm>
            <a:off x="587433" y="587523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srgbClr val="002C6C"/>
                </a:solidFill>
              </a:rPr>
              <a:t>Ya’ll</a:t>
            </a:r>
            <a:endParaRPr lang="en-US" dirty="0">
              <a:solidFill>
                <a:srgbClr val="002C6C"/>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0051"/>
          <a:stretch/>
        </p:blipFill>
        <p:spPr>
          <a:xfrm>
            <a:off x="362619" y="1028528"/>
            <a:ext cx="8389851" cy="5029200"/>
          </a:xfrm>
          <a:prstGeom prst="rect">
            <a:avLst/>
          </a:prstGeom>
        </p:spPr>
      </p:pic>
    </p:spTree>
    <p:extLst>
      <p:ext uri="{BB962C8B-B14F-4D97-AF65-F5344CB8AC3E}">
        <p14:creationId xmlns:p14="http://schemas.microsoft.com/office/powerpoint/2010/main" val="958519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3550" y="1139825"/>
            <a:ext cx="7621588" cy="4592638"/>
          </a:xfrm>
        </p:spPr>
        <p:txBody>
          <a:bodyPr/>
          <a:lstStyle/>
          <a:p>
            <a:pPr marL="0" indent="0">
              <a:spcBef>
                <a:spcPts val="1800"/>
              </a:spcBef>
              <a:buNone/>
            </a:pPr>
            <a:r>
              <a:rPr lang="en-US" sz="3200" b="1" dirty="0">
                <a:solidFill>
                  <a:schemeClr val="accent1"/>
                </a:solidFill>
              </a:rPr>
              <a:t>GS1 Standards are </a:t>
            </a:r>
            <a:r>
              <a:rPr lang="en-US" sz="3200" b="1" dirty="0" smtClean="0">
                <a:solidFill>
                  <a:schemeClr val="accent1"/>
                </a:solidFill>
              </a:rPr>
              <a:t>the </a:t>
            </a:r>
            <a:r>
              <a:rPr lang="en-US" sz="3200" b="1" dirty="0">
                <a:solidFill>
                  <a:schemeClr val="accent1"/>
                </a:solidFill>
              </a:rPr>
              <a:t>global </a:t>
            </a:r>
            <a:r>
              <a:rPr lang="en-US" sz="3200" b="1" dirty="0" smtClean="0">
                <a:solidFill>
                  <a:schemeClr val="accent1"/>
                </a:solidFill>
              </a:rPr>
              <a:t/>
            </a:r>
            <a:br>
              <a:rPr lang="en-US" sz="3200" b="1" dirty="0" smtClean="0">
                <a:solidFill>
                  <a:schemeClr val="accent1"/>
                </a:solidFill>
              </a:rPr>
            </a:br>
            <a:r>
              <a:rPr lang="en-US" sz="3200" b="1" dirty="0" smtClean="0">
                <a:solidFill>
                  <a:schemeClr val="accent1"/>
                </a:solidFill>
              </a:rPr>
              <a:t>language </a:t>
            </a:r>
            <a:r>
              <a:rPr lang="en-US" sz="3200" b="1" dirty="0">
                <a:solidFill>
                  <a:schemeClr val="accent1"/>
                </a:solidFill>
              </a:rPr>
              <a:t>of business — </a:t>
            </a:r>
          </a:p>
          <a:p>
            <a:pPr marL="0" indent="0">
              <a:spcBef>
                <a:spcPts val="1800"/>
              </a:spcBef>
              <a:buNone/>
            </a:pPr>
            <a:r>
              <a:rPr lang="en-US" sz="3200" dirty="0">
                <a:solidFill>
                  <a:schemeClr val="bg1"/>
                </a:solidFill>
              </a:rPr>
              <a:t>a language for </a:t>
            </a:r>
            <a:r>
              <a:rPr lang="en-US" sz="3200" b="1" dirty="0">
                <a:solidFill>
                  <a:schemeClr val="bg1"/>
                </a:solidFill>
              </a:rPr>
              <a:t>identifying</a:t>
            </a:r>
            <a:r>
              <a:rPr lang="en-US" sz="3200" dirty="0">
                <a:solidFill>
                  <a:schemeClr val="bg1"/>
                </a:solidFill>
              </a:rPr>
              <a:t>, </a:t>
            </a:r>
            <a:r>
              <a:rPr lang="en-US" sz="3200" b="1" dirty="0">
                <a:solidFill>
                  <a:schemeClr val="bg1"/>
                </a:solidFill>
              </a:rPr>
              <a:t>capturing</a:t>
            </a:r>
            <a:r>
              <a:rPr lang="en-US" sz="3200" dirty="0">
                <a:solidFill>
                  <a:schemeClr val="bg1"/>
                </a:solidFill>
              </a:rPr>
              <a:t>, and </a:t>
            </a:r>
            <a:r>
              <a:rPr lang="en-US" sz="3200" b="1" dirty="0">
                <a:solidFill>
                  <a:schemeClr val="bg1"/>
                </a:solidFill>
              </a:rPr>
              <a:t>sharing</a:t>
            </a:r>
            <a:r>
              <a:rPr lang="en-US" sz="3200" dirty="0">
                <a:solidFill>
                  <a:schemeClr val="bg1"/>
                </a:solidFill>
              </a:rPr>
              <a:t> information automatically and accurately, </a:t>
            </a:r>
            <a:endParaRPr lang="en-US" sz="3200" dirty="0" smtClean="0">
              <a:solidFill>
                <a:schemeClr val="bg1"/>
              </a:solidFill>
            </a:endParaRPr>
          </a:p>
          <a:p>
            <a:pPr marL="0" indent="0">
              <a:spcBef>
                <a:spcPts val="1800"/>
              </a:spcBef>
              <a:buNone/>
            </a:pPr>
            <a:r>
              <a:rPr lang="en-US" sz="3200" dirty="0" smtClean="0">
                <a:solidFill>
                  <a:schemeClr val="bg1"/>
                </a:solidFill>
              </a:rPr>
              <a:t>so </a:t>
            </a:r>
            <a:r>
              <a:rPr lang="en-US" sz="3200" dirty="0">
                <a:solidFill>
                  <a:schemeClr val="bg1"/>
                </a:solidFill>
              </a:rPr>
              <a:t>that anyone who wants that information can understand it, no matter who or where they are.</a:t>
            </a: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solidFill>
                  <a:srgbClr val="002C6C"/>
                </a:solidFill>
              </a:rPr>
              <a:pPr>
                <a:defRPr/>
              </a:pPr>
              <a:t>3</a:t>
            </a:fld>
            <a:endParaRPr lang="en-US" dirty="0">
              <a:solidFill>
                <a:srgbClr val="002C6C"/>
              </a:solidFill>
            </a:endParaRPr>
          </a:p>
        </p:txBody>
      </p:sp>
    </p:spTree>
    <p:extLst>
      <p:ext uri="{BB962C8B-B14F-4D97-AF65-F5344CB8AC3E}">
        <p14:creationId xmlns:p14="http://schemas.microsoft.com/office/powerpoint/2010/main" val="322191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language of business</a:t>
            </a: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solidFill>
                  <a:srgbClr val="002C6C"/>
                </a:solidFill>
              </a:rPr>
              <a:pPr>
                <a:defRPr/>
              </a:pPr>
              <a:t>4</a:t>
            </a:fld>
            <a:endParaRPr lang="en-US" dirty="0">
              <a:solidFill>
                <a:srgbClr val="002C6C"/>
              </a:solidFill>
            </a:endParaRPr>
          </a:p>
        </p:txBody>
      </p:sp>
      <p:sp>
        <p:nvSpPr>
          <p:cNvPr id="5" name="Content Placeholder 2"/>
          <p:cNvSpPr>
            <a:spLocks noGrp="1"/>
          </p:cNvSpPr>
          <p:nvPr>
            <p:ph idx="1"/>
          </p:nvPr>
        </p:nvSpPr>
        <p:spPr>
          <a:xfrm>
            <a:off x="465140" y="1141413"/>
            <a:ext cx="8005760" cy="534988"/>
          </a:xfrm>
        </p:spPr>
        <p:txBody>
          <a:bodyPr/>
          <a:lstStyle/>
          <a:p>
            <a:pPr marL="0" indent="0">
              <a:spcBef>
                <a:spcPts val="1800"/>
              </a:spcBef>
              <a:buNone/>
            </a:pPr>
            <a:r>
              <a:rPr lang="en-US" sz="2800" b="1" dirty="0" smtClean="0">
                <a:solidFill>
                  <a:srgbClr val="002C6C"/>
                </a:solidFill>
              </a:rPr>
              <a:t>Providing:</a:t>
            </a:r>
          </a:p>
        </p:txBody>
      </p:sp>
      <p:sp>
        <p:nvSpPr>
          <p:cNvPr id="3" name="TextBox 2"/>
          <p:cNvSpPr txBox="1"/>
          <p:nvPr/>
        </p:nvSpPr>
        <p:spPr>
          <a:xfrm>
            <a:off x="1312331" y="2125130"/>
            <a:ext cx="3208869" cy="2246769"/>
          </a:xfrm>
          <a:prstGeom prst="rect">
            <a:avLst/>
          </a:prstGeom>
          <a:solidFill>
            <a:schemeClr val="accent1"/>
          </a:solidFill>
          <a:ln w="28575" cmpd="sng">
            <a:noFill/>
          </a:ln>
        </p:spPr>
        <p:txBody>
          <a:bodyPr wrap="square" lIns="182880" tIns="91440" rIns="182880" bIns="182880" rtlCol="0">
            <a:spAutoFit/>
          </a:bodyPr>
          <a:lstStyle/>
          <a:p>
            <a:pPr defTabSz="914310">
              <a:spcAft>
                <a:spcPts val="600"/>
              </a:spcAft>
            </a:pPr>
            <a:r>
              <a:rPr lang="en-US" sz="3200" b="1" dirty="0">
                <a:solidFill>
                  <a:prstClr val="white"/>
                </a:solidFill>
                <a:ea typeface="ＭＳ Ｐゴシック" charset="0"/>
              </a:rPr>
              <a:t>visibility</a:t>
            </a:r>
            <a:r>
              <a:rPr lang="en-US" sz="3200" dirty="0">
                <a:solidFill>
                  <a:prstClr val="white"/>
                </a:solidFill>
                <a:ea typeface="ＭＳ Ｐゴシック" charset="0"/>
              </a:rPr>
              <a:t/>
            </a:r>
            <a:br>
              <a:rPr lang="en-US" sz="3200" dirty="0">
                <a:solidFill>
                  <a:prstClr val="white"/>
                </a:solidFill>
                <a:ea typeface="ＭＳ Ｐゴシック" charset="0"/>
              </a:rPr>
            </a:br>
            <a:r>
              <a:rPr lang="en-US" sz="3200" b="1" dirty="0">
                <a:solidFill>
                  <a:prstClr val="white"/>
                </a:solidFill>
                <a:ea typeface="ＭＳ Ｐゴシック" charset="0"/>
              </a:rPr>
              <a:t>efficiency</a:t>
            </a:r>
            <a:r>
              <a:rPr lang="en-US" sz="3200" dirty="0">
                <a:solidFill>
                  <a:prstClr val="white"/>
                </a:solidFill>
                <a:ea typeface="ＭＳ Ｐゴシック" charset="0"/>
              </a:rPr>
              <a:t/>
            </a:r>
            <a:br>
              <a:rPr lang="en-US" sz="3200" dirty="0">
                <a:solidFill>
                  <a:prstClr val="white"/>
                </a:solidFill>
                <a:ea typeface="ＭＳ Ｐゴシック" charset="0"/>
              </a:rPr>
            </a:br>
            <a:r>
              <a:rPr lang="en-US" sz="3200" b="1" dirty="0">
                <a:solidFill>
                  <a:prstClr val="white"/>
                </a:solidFill>
                <a:ea typeface="ＭＳ Ｐゴシック" charset="0"/>
              </a:rPr>
              <a:t>security</a:t>
            </a:r>
            <a:r>
              <a:rPr lang="en-US" sz="3200" dirty="0">
                <a:solidFill>
                  <a:prstClr val="white"/>
                </a:solidFill>
                <a:ea typeface="ＭＳ Ｐゴシック" charset="0"/>
              </a:rPr>
              <a:t/>
            </a:r>
            <a:br>
              <a:rPr lang="en-US" sz="3200" dirty="0">
                <a:solidFill>
                  <a:prstClr val="white"/>
                </a:solidFill>
                <a:ea typeface="ＭＳ Ｐゴシック" charset="0"/>
              </a:rPr>
            </a:br>
            <a:r>
              <a:rPr lang="en-US" sz="3200" b="1" dirty="0">
                <a:solidFill>
                  <a:prstClr val="white"/>
                </a:solidFill>
                <a:ea typeface="ＭＳ Ｐゴシック" charset="0"/>
              </a:rPr>
              <a:t>collaboration</a:t>
            </a:r>
            <a:endParaRPr lang="en-US" sz="3200" dirty="0">
              <a:solidFill>
                <a:srgbClr val="555555"/>
              </a:solidFill>
              <a:ea typeface="ＭＳ Ｐゴシック" charset="0"/>
            </a:endParaRPr>
          </a:p>
        </p:txBody>
      </p:sp>
      <p:sp>
        <p:nvSpPr>
          <p:cNvPr id="7" name="TextBox 6"/>
          <p:cNvSpPr txBox="1"/>
          <p:nvPr/>
        </p:nvSpPr>
        <p:spPr>
          <a:xfrm>
            <a:off x="4715931" y="2125130"/>
            <a:ext cx="3225802" cy="2243670"/>
          </a:xfrm>
          <a:prstGeom prst="rect">
            <a:avLst/>
          </a:prstGeom>
          <a:solidFill>
            <a:schemeClr val="accent2"/>
          </a:solidFill>
          <a:ln w="28575" cmpd="sng">
            <a:noFill/>
          </a:ln>
        </p:spPr>
        <p:txBody>
          <a:bodyPr wrap="square" lIns="182880" tIns="91440" rIns="182880" bIns="182880" rtlCol="0">
            <a:noAutofit/>
          </a:bodyPr>
          <a:lstStyle/>
          <a:p>
            <a:pPr defTabSz="914310">
              <a:spcBef>
                <a:spcPts val="1800"/>
              </a:spcBef>
            </a:pPr>
            <a:r>
              <a:rPr lang="en-US" sz="3200" b="1" dirty="0">
                <a:solidFill>
                  <a:prstClr val="white"/>
                </a:solidFill>
                <a:ea typeface="ＭＳ Ｐゴシック" charset="0"/>
              </a:rPr>
              <a:t>convenience</a:t>
            </a:r>
            <a:r>
              <a:rPr lang="en-US" sz="3200" dirty="0">
                <a:solidFill>
                  <a:prstClr val="white"/>
                </a:solidFill>
                <a:ea typeface="ＭＳ Ｐゴシック" charset="0"/>
              </a:rPr>
              <a:t/>
            </a:r>
            <a:br>
              <a:rPr lang="en-US" sz="3200" dirty="0">
                <a:solidFill>
                  <a:prstClr val="white"/>
                </a:solidFill>
                <a:ea typeface="ＭＳ Ｐゴシック" charset="0"/>
              </a:rPr>
            </a:br>
            <a:r>
              <a:rPr lang="en-US" sz="3200" b="1" dirty="0">
                <a:solidFill>
                  <a:prstClr val="white"/>
                </a:solidFill>
                <a:ea typeface="ＭＳ Ｐゴシック" charset="0"/>
              </a:rPr>
              <a:t>value</a:t>
            </a:r>
            <a:r>
              <a:rPr lang="en-US" sz="3200" dirty="0">
                <a:solidFill>
                  <a:prstClr val="white"/>
                </a:solidFill>
                <a:ea typeface="ＭＳ Ｐゴシック" charset="0"/>
              </a:rPr>
              <a:t/>
            </a:r>
            <a:br>
              <a:rPr lang="en-US" sz="3200" dirty="0">
                <a:solidFill>
                  <a:prstClr val="white"/>
                </a:solidFill>
                <a:ea typeface="ＭＳ Ｐゴシック" charset="0"/>
              </a:rPr>
            </a:br>
            <a:r>
              <a:rPr lang="en-US" sz="3200" b="1" dirty="0">
                <a:solidFill>
                  <a:prstClr val="white"/>
                </a:solidFill>
                <a:ea typeface="ＭＳ Ｐゴシック" charset="0"/>
              </a:rPr>
              <a:t>safety</a:t>
            </a:r>
            <a:r>
              <a:rPr lang="en-US" sz="3200" dirty="0">
                <a:solidFill>
                  <a:prstClr val="white"/>
                </a:solidFill>
                <a:ea typeface="ＭＳ Ｐゴシック" charset="0"/>
              </a:rPr>
              <a:t/>
            </a:r>
            <a:br>
              <a:rPr lang="en-US" sz="3200" dirty="0">
                <a:solidFill>
                  <a:prstClr val="white"/>
                </a:solidFill>
                <a:ea typeface="ＭＳ Ｐゴシック" charset="0"/>
              </a:rPr>
            </a:br>
            <a:r>
              <a:rPr lang="en-US" sz="3200" b="1" dirty="0">
                <a:solidFill>
                  <a:prstClr val="white"/>
                </a:solidFill>
                <a:ea typeface="ＭＳ Ｐゴシック" charset="0"/>
              </a:rPr>
              <a:t>satisfaction</a:t>
            </a:r>
            <a:endParaRPr lang="en-US" sz="3200" dirty="0">
              <a:solidFill>
                <a:srgbClr val="555555"/>
              </a:solidFill>
              <a:ea typeface="ＭＳ Ｐゴシック" charset="0"/>
            </a:endParaRPr>
          </a:p>
        </p:txBody>
      </p:sp>
      <p:sp>
        <p:nvSpPr>
          <p:cNvPr id="8" name="TextBox 7"/>
          <p:cNvSpPr txBox="1"/>
          <p:nvPr/>
        </p:nvSpPr>
        <p:spPr>
          <a:xfrm>
            <a:off x="1312331" y="4368797"/>
            <a:ext cx="3208869" cy="769441"/>
          </a:xfrm>
          <a:prstGeom prst="rect">
            <a:avLst/>
          </a:prstGeom>
          <a:noFill/>
          <a:ln w="28575" cmpd="sng">
            <a:noFill/>
          </a:ln>
        </p:spPr>
        <p:txBody>
          <a:bodyPr wrap="square" lIns="182880" tIns="91440" rIns="182880" bIns="182880" rtlCol="0">
            <a:spAutoFit/>
          </a:bodyPr>
          <a:lstStyle/>
          <a:p>
            <a:pPr defTabSz="914310">
              <a:spcAft>
                <a:spcPts val="600"/>
              </a:spcAft>
            </a:pPr>
            <a:r>
              <a:rPr lang="en-US" sz="3200" b="1" dirty="0">
                <a:solidFill>
                  <a:srgbClr val="F26334"/>
                </a:solidFill>
                <a:ea typeface="ＭＳ Ｐゴシック" charset="0"/>
              </a:rPr>
              <a:t>for business</a:t>
            </a:r>
          </a:p>
        </p:txBody>
      </p:sp>
      <p:sp>
        <p:nvSpPr>
          <p:cNvPr id="9" name="TextBox 8"/>
          <p:cNvSpPr txBox="1"/>
          <p:nvPr/>
        </p:nvSpPr>
        <p:spPr>
          <a:xfrm>
            <a:off x="4724398" y="4368797"/>
            <a:ext cx="3208869" cy="769441"/>
          </a:xfrm>
          <a:prstGeom prst="rect">
            <a:avLst/>
          </a:prstGeom>
          <a:noFill/>
          <a:ln w="28575" cmpd="sng">
            <a:noFill/>
          </a:ln>
        </p:spPr>
        <p:txBody>
          <a:bodyPr wrap="square" lIns="182880" tIns="91440" rIns="182880" bIns="182880" rtlCol="0">
            <a:spAutoFit/>
          </a:bodyPr>
          <a:lstStyle/>
          <a:p>
            <a:pPr defTabSz="914310">
              <a:spcAft>
                <a:spcPts val="600"/>
              </a:spcAft>
            </a:pPr>
            <a:r>
              <a:rPr lang="en-US" sz="3200" b="1" dirty="0">
                <a:solidFill>
                  <a:srgbClr val="00B6DE"/>
                </a:solidFill>
                <a:ea typeface="ＭＳ Ｐゴシック" charset="0"/>
              </a:rPr>
              <a:t>for </a:t>
            </a:r>
            <a:r>
              <a:rPr lang="en-US" sz="3200" b="1" dirty="0">
                <a:solidFill>
                  <a:srgbClr val="00B6DE"/>
                </a:solidFill>
                <a:ea typeface="ＭＳ Ｐゴシック" charset="0"/>
              </a:rPr>
              <a:t>consumers</a:t>
            </a:r>
            <a:endParaRPr lang="en-US" sz="3200" b="1" dirty="0">
              <a:solidFill>
                <a:srgbClr val="00B6DE"/>
              </a:solidFill>
              <a:ea typeface="ＭＳ Ｐゴシック" charset="0"/>
            </a:endParaRPr>
          </a:p>
        </p:txBody>
      </p:sp>
    </p:spTree>
    <p:extLst>
      <p:ext uri="{BB962C8B-B14F-4D97-AF65-F5344CB8AC3E}">
        <p14:creationId xmlns:p14="http://schemas.microsoft.com/office/powerpoint/2010/main" val="1138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400" dirty="0" err="1" smtClean="0"/>
              <a:t>From</a:t>
            </a:r>
            <a:r>
              <a:rPr lang="fr-BE" sz="2400" dirty="0" smtClean="0"/>
              <a:t> 1974 to 2014</a:t>
            </a:r>
            <a:endParaRPr lang="en-US" dirty="0"/>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solidFill>
                  <a:srgbClr val="002C6C"/>
                </a:solidFill>
              </a:rPr>
              <a:pPr>
                <a:defRPr/>
              </a:pPr>
              <a:t>5</a:t>
            </a:fld>
            <a:endParaRPr lang="en-US" dirty="0">
              <a:solidFill>
                <a:srgbClr val="002C6C"/>
              </a:solidFill>
            </a:endParaRPr>
          </a:p>
        </p:txBody>
      </p:sp>
      <p:sp>
        <p:nvSpPr>
          <p:cNvPr id="19" name="Content Placeholder 4"/>
          <p:cNvSpPr txBox="1">
            <a:spLocks/>
          </p:cNvSpPr>
          <p:nvPr/>
        </p:nvSpPr>
        <p:spPr>
          <a:xfrm>
            <a:off x="465138" y="1143001"/>
            <a:ext cx="5154612" cy="4876799"/>
          </a:xfrm>
          <a:prstGeom prst="rect">
            <a:avLst/>
          </a:prstGeom>
        </p:spPr>
        <p:txBody>
          <a:bodyPr>
            <a:normAutofit/>
          </a:bodyPr>
          <a:lstStyle>
            <a:lvl1pPr marL="228578" indent="-228578" algn="l" defTabSz="457155" rtl="0" eaLnBrk="1" fontAlgn="base" hangingPunct="1">
              <a:spcBef>
                <a:spcPct val="20000"/>
              </a:spcBef>
              <a:spcAft>
                <a:spcPct val="0"/>
              </a:spcAft>
              <a:buClr>
                <a:schemeClr val="accent1"/>
              </a:buClr>
              <a:buFont typeface="Arial"/>
              <a:buChar char="•"/>
              <a:defRPr kern="1200">
                <a:solidFill>
                  <a:srgbClr val="656565"/>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chemeClr val="accent1"/>
              </a:buClr>
              <a:buFont typeface="Arial" pitchFamily="34" charset="0"/>
              <a:buChar char="–"/>
              <a:defRPr kern="1200">
                <a:solidFill>
                  <a:srgbClr val="656565"/>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chemeClr val="accent1"/>
              </a:buClr>
              <a:buFont typeface="Arial" pitchFamily="34" charset="0"/>
              <a:buChar char="•"/>
              <a:defRPr kern="1200">
                <a:solidFill>
                  <a:srgbClr val="656565"/>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chemeClr val="accent1"/>
              </a:buClr>
              <a:buFont typeface="Arial" pitchFamily="34" charset="0"/>
              <a:buChar char="–"/>
              <a:defRPr kern="1200">
                <a:solidFill>
                  <a:srgbClr val="656565"/>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chemeClr val="accent1"/>
              </a:buClr>
              <a:buFont typeface="Arial" pitchFamily="34" charset="0"/>
              <a:buChar char="»"/>
              <a:defRPr kern="1200">
                <a:solidFill>
                  <a:srgbClr val="656565"/>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228577" lvl="1" indent="0">
              <a:spcBef>
                <a:spcPts val="600"/>
              </a:spcBef>
              <a:buClr>
                <a:srgbClr val="F26334"/>
              </a:buClr>
              <a:buFont typeface="Arial" pitchFamily="34" charset="0"/>
              <a:buNone/>
            </a:pPr>
            <a:r>
              <a:rPr lang="en-US" altLang="zh-TW" sz="2200" dirty="0" smtClean="0">
                <a:solidFill>
                  <a:srgbClr val="555555"/>
                </a:solidFill>
              </a:rPr>
              <a:t>On June 26th, a pack of Wrigley’s gum becomes the first product to be scanned with a GS1 barcode in a Marsh supermarket in Ohio, United States.</a:t>
            </a:r>
          </a:p>
        </p:txBody>
      </p:sp>
      <p:pic>
        <p:nvPicPr>
          <p:cNvPr id="7" name="Picture 6" descr="Wrigleys10pk-Hi.jpg"/>
          <p:cNvPicPr>
            <a:picLocks noChangeAspect="1"/>
          </p:cNvPicPr>
          <p:nvPr/>
        </p:nvPicPr>
        <p:blipFill>
          <a:blip r:embed="rId3" cstate="screen"/>
          <a:srcRect l="14949" t="4444" r="10635" b="7778"/>
          <a:stretch>
            <a:fillRect/>
          </a:stretch>
        </p:blipFill>
        <p:spPr>
          <a:xfrm>
            <a:off x="5905500" y="304800"/>
            <a:ext cx="2628900" cy="6019800"/>
          </a:xfrm>
          <a:prstGeom prst="rect">
            <a:avLst/>
          </a:prstGeom>
        </p:spPr>
      </p:pic>
      <p:sp>
        <p:nvSpPr>
          <p:cNvPr id="8" name="TextBox 7"/>
          <p:cNvSpPr txBox="1"/>
          <p:nvPr/>
        </p:nvSpPr>
        <p:spPr>
          <a:xfrm>
            <a:off x="2528207" y="6517822"/>
            <a:ext cx="4124847" cy="230832"/>
          </a:xfrm>
          <a:prstGeom prst="rect">
            <a:avLst/>
          </a:prstGeom>
          <a:noFill/>
        </p:spPr>
        <p:txBody>
          <a:bodyPr wrap="none" rtlCol="0">
            <a:spAutoFit/>
          </a:bodyPr>
          <a:lstStyle/>
          <a:p>
            <a:pPr defTabSz="914310"/>
            <a:r>
              <a:rPr lang="en-US" sz="900" dirty="0">
                <a:solidFill>
                  <a:srgbClr val="555555"/>
                </a:solidFill>
                <a:ea typeface="ＭＳ Ｐゴシック" charset="0"/>
              </a:rPr>
              <a:t>"Mock up of the original product that was created with permission of Wrigley”.</a:t>
            </a:r>
            <a:endParaRPr lang="en-US" sz="900" dirty="0">
              <a:solidFill>
                <a:srgbClr val="555555"/>
              </a:solidFill>
              <a:ea typeface="ＭＳ Ｐゴシック" charset="0"/>
            </a:endParaRPr>
          </a:p>
        </p:txBody>
      </p:sp>
      <p:pic>
        <p:nvPicPr>
          <p:cNvPr id="10" name="Picture 2" descr="http://mozone.gs1.org/40/pages/campaign-tools/10.jpg"/>
          <p:cNvPicPr>
            <a:picLocks noChangeAspect="1" noChangeArrowheads="1"/>
          </p:cNvPicPr>
          <p:nvPr/>
        </p:nvPicPr>
        <p:blipFill>
          <a:blip r:embed="rId4" cstate="screen"/>
          <a:srcRect/>
          <a:stretch>
            <a:fillRect/>
          </a:stretch>
        </p:blipFill>
        <p:spPr bwMode="auto">
          <a:xfrm>
            <a:off x="1524000" y="3164742"/>
            <a:ext cx="3200400" cy="2243015"/>
          </a:xfrm>
          <a:prstGeom prst="rect">
            <a:avLst/>
          </a:prstGeom>
          <a:noFill/>
        </p:spPr>
      </p:pic>
    </p:spTree>
    <p:extLst>
      <p:ext uri="{BB962C8B-B14F-4D97-AF65-F5344CB8AC3E}">
        <p14:creationId xmlns:p14="http://schemas.microsoft.com/office/powerpoint/2010/main" val="153278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1313" y="1582738"/>
            <a:ext cx="1873250" cy="1873250"/>
          </a:xfrm>
          <a:prstGeom prst="ellipse">
            <a:avLst/>
          </a:prstGeom>
          <a:solidFill>
            <a:srgbClr val="002C6C"/>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2" name="Title 1"/>
          <p:cNvSpPr>
            <a:spLocks noGrp="1"/>
          </p:cNvSpPr>
          <p:nvPr>
            <p:ph type="title"/>
          </p:nvPr>
        </p:nvSpPr>
        <p:spPr/>
        <p:txBody>
          <a:bodyPr/>
          <a:lstStyle/>
          <a:p>
            <a:r>
              <a:rPr lang="en-US" dirty="0">
                <a:solidFill>
                  <a:srgbClr val="002C6C"/>
                </a:solidFill>
              </a:rPr>
              <a:t>GS1: Solving industry needs </a:t>
            </a:r>
          </a:p>
        </p:txBody>
      </p:sp>
      <p:sp>
        <p:nvSpPr>
          <p:cNvPr id="6" name="Oval 5"/>
          <p:cNvSpPr/>
          <p:nvPr/>
        </p:nvSpPr>
        <p:spPr>
          <a:xfrm>
            <a:off x="412750" y="1654175"/>
            <a:ext cx="1731337" cy="173133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7" name="TextBox 6"/>
          <p:cNvSpPr txBox="1"/>
          <p:nvPr/>
        </p:nvSpPr>
        <p:spPr>
          <a:xfrm>
            <a:off x="403754" y="2040445"/>
            <a:ext cx="1748367" cy="923330"/>
          </a:xfrm>
          <a:prstGeom prst="rect">
            <a:avLst/>
          </a:prstGeom>
          <a:noFill/>
          <a:ln>
            <a:noFill/>
          </a:ln>
        </p:spPr>
        <p:txBody>
          <a:bodyPr wrap="square" rtlCol="0">
            <a:spAutoFit/>
          </a:bodyPr>
          <a:lstStyle/>
          <a:p>
            <a:pPr algn="ctr" defTabSz="914310"/>
            <a:r>
              <a:rPr lang="en-US" b="1" dirty="0">
                <a:solidFill>
                  <a:prstClr val="white"/>
                </a:solidFill>
                <a:ea typeface="ＭＳ Ｐゴシック" charset="0"/>
              </a:rPr>
              <a:t>Industry</a:t>
            </a:r>
          </a:p>
          <a:p>
            <a:pPr algn="ctr" defTabSz="914310"/>
            <a:r>
              <a:rPr lang="en-US" b="1" dirty="0">
                <a:solidFill>
                  <a:prstClr val="white"/>
                </a:solidFill>
                <a:ea typeface="ＭＳ Ｐゴシック" charset="0"/>
              </a:rPr>
              <a:t>Problem / Opportunity</a:t>
            </a:r>
            <a:endParaRPr lang="en-US" b="1" dirty="0">
              <a:solidFill>
                <a:prstClr val="white"/>
              </a:solidFill>
              <a:ea typeface="ＭＳ Ｐゴシック" charset="0"/>
            </a:endParaRPr>
          </a:p>
        </p:txBody>
      </p:sp>
      <p:grpSp>
        <p:nvGrpSpPr>
          <p:cNvPr id="44" name="Group 43"/>
          <p:cNvGrpSpPr/>
          <p:nvPr/>
        </p:nvGrpSpPr>
        <p:grpSpPr>
          <a:xfrm>
            <a:off x="2480204" y="1582257"/>
            <a:ext cx="1913996" cy="1873250"/>
            <a:chOff x="2480204" y="1582257"/>
            <a:chExt cx="1913996" cy="1873250"/>
          </a:xfrm>
        </p:grpSpPr>
        <p:sp>
          <p:nvSpPr>
            <p:cNvPr id="14" name="Oval 13"/>
            <p:cNvSpPr/>
            <p:nvPr/>
          </p:nvSpPr>
          <p:spPr>
            <a:xfrm>
              <a:off x="2500313" y="1582257"/>
              <a:ext cx="1873250" cy="1873250"/>
            </a:xfrm>
            <a:prstGeom prst="ellipse">
              <a:avLst/>
            </a:prstGeom>
            <a:solidFill>
              <a:srgbClr val="002C6C"/>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12" name="Oval 11"/>
            <p:cNvSpPr/>
            <p:nvPr/>
          </p:nvSpPr>
          <p:spPr>
            <a:xfrm>
              <a:off x="2571750" y="1653694"/>
              <a:ext cx="1731337" cy="173133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srgbClr val="7F7F7F"/>
                </a:solidFill>
              </a:endParaRPr>
            </a:p>
          </p:txBody>
        </p:sp>
        <p:sp>
          <p:nvSpPr>
            <p:cNvPr id="13" name="TextBox 12"/>
            <p:cNvSpPr txBox="1"/>
            <p:nvPr/>
          </p:nvSpPr>
          <p:spPr>
            <a:xfrm>
              <a:off x="2480204" y="2315928"/>
              <a:ext cx="1913996" cy="369332"/>
            </a:xfrm>
            <a:prstGeom prst="rect">
              <a:avLst/>
            </a:prstGeom>
            <a:noFill/>
          </p:spPr>
          <p:txBody>
            <a:bodyPr wrap="square" rtlCol="0">
              <a:spAutoFit/>
            </a:bodyPr>
            <a:lstStyle/>
            <a:p>
              <a:pPr algn="ctr" defTabSz="914310"/>
              <a:r>
                <a:rPr lang="en-US" b="1" dirty="0">
                  <a:solidFill>
                    <a:prstClr val="white"/>
                  </a:solidFill>
                  <a:ea typeface="ＭＳ Ｐゴシック" charset="0"/>
                </a:rPr>
                <a:t>Requirements</a:t>
              </a:r>
              <a:endParaRPr lang="en-US" b="1" dirty="0">
                <a:solidFill>
                  <a:prstClr val="white"/>
                </a:solidFill>
                <a:ea typeface="ＭＳ Ｐゴシック" charset="0"/>
              </a:endParaRPr>
            </a:p>
          </p:txBody>
        </p:sp>
      </p:grpSp>
      <p:grpSp>
        <p:nvGrpSpPr>
          <p:cNvPr id="35" name="Group 34"/>
          <p:cNvGrpSpPr/>
          <p:nvPr/>
        </p:nvGrpSpPr>
        <p:grpSpPr>
          <a:xfrm>
            <a:off x="4652963" y="1582257"/>
            <a:ext cx="1873250" cy="1873250"/>
            <a:chOff x="4545013" y="1165851"/>
            <a:chExt cx="1873250" cy="1873250"/>
          </a:xfrm>
        </p:grpSpPr>
        <p:sp>
          <p:nvSpPr>
            <p:cNvPr id="17" name="Oval 16"/>
            <p:cNvSpPr/>
            <p:nvPr/>
          </p:nvSpPr>
          <p:spPr>
            <a:xfrm>
              <a:off x="4545013" y="1165851"/>
              <a:ext cx="1873250" cy="1873250"/>
            </a:xfrm>
            <a:prstGeom prst="ellipse">
              <a:avLst/>
            </a:prstGeom>
            <a:solidFill>
              <a:srgbClr val="002C6C"/>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15" name="Oval 14"/>
            <p:cNvSpPr/>
            <p:nvPr/>
          </p:nvSpPr>
          <p:spPr>
            <a:xfrm>
              <a:off x="4616450" y="1237288"/>
              <a:ext cx="1731337" cy="173133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16" name="TextBox 15"/>
            <p:cNvSpPr txBox="1"/>
            <p:nvPr/>
          </p:nvSpPr>
          <p:spPr>
            <a:xfrm>
              <a:off x="4607454" y="1899522"/>
              <a:ext cx="1748367" cy="369332"/>
            </a:xfrm>
            <a:prstGeom prst="rect">
              <a:avLst/>
            </a:prstGeom>
            <a:noFill/>
          </p:spPr>
          <p:txBody>
            <a:bodyPr wrap="square" rtlCol="0">
              <a:spAutoFit/>
            </a:bodyPr>
            <a:lstStyle/>
            <a:p>
              <a:pPr algn="ctr" defTabSz="914310"/>
              <a:r>
                <a:rPr lang="en-US" b="1" dirty="0">
                  <a:solidFill>
                    <a:prstClr val="white"/>
                  </a:solidFill>
                  <a:ea typeface="ＭＳ Ｐゴシック" charset="0"/>
                </a:rPr>
                <a:t>Solutions</a:t>
              </a:r>
              <a:endParaRPr lang="en-US" b="1" dirty="0">
                <a:solidFill>
                  <a:prstClr val="white"/>
                </a:solidFill>
                <a:ea typeface="ＭＳ Ｐゴシック" charset="0"/>
              </a:endParaRPr>
            </a:p>
          </p:txBody>
        </p:sp>
      </p:grpSp>
      <p:grpSp>
        <p:nvGrpSpPr>
          <p:cNvPr id="34" name="Group 33"/>
          <p:cNvGrpSpPr/>
          <p:nvPr/>
        </p:nvGrpSpPr>
        <p:grpSpPr>
          <a:xfrm>
            <a:off x="6811963" y="1582257"/>
            <a:ext cx="1873250" cy="1873250"/>
            <a:chOff x="6811963" y="1165851"/>
            <a:chExt cx="1873250" cy="1873250"/>
          </a:xfrm>
        </p:grpSpPr>
        <p:sp>
          <p:nvSpPr>
            <p:cNvPr id="20" name="Oval 19"/>
            <p:cNvSpPr/>
            <p:nvPr/>
          </p:nvSpPr>
          <p:spPr>
            <a:xfrm>
              <a:off x="6811963" y="1165851"/>
              <a:ext cx="1873250" cy="1873250"/>
            </a:xfrm>
            <a:prstGeom prst="ellipse">
              <a:avLst/>
            </a:prstGeom>
            <a:solidFill>
              <a:srgbClr val="002C6C"/>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18" name="Oval 17"/>
            <p:cNvSpPr/>
            <p:nvPr/>
          </p:nvSpPr>
          <p:spPr>
            <a:xfrm>
              <a:off x="6883400" y="1237288"/>
              <a:ext cx="1731337" cy="173133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19" name="TextBox 18"/>
            <p:cNvSpPr txBox="1"/>
            <p:nvPr/>
          </p:nvSpPr>
          <p:spPr>
            <a:xfrm>
              <a:off x="6880754" y="1774095"/>
              <a:ext cx="1748367" cy="646331"/>
            </a:xfrm>
            <a:prstGeom prst="rect">
              <a:avLst/>
            </a:prstGeom>
            <a:noFill/>
          </p:spPr>
          <p:txBody>
            <a:bodyPr wrap="square" rtlCol="0">
              <a:spAutoFit/>
            </a:bodyPr>
            <a:lstStyle/>
            <a:p>
              <a:pPr algn="ctr" defTabSz="914310"/>
              <a:r>
                <a:rPr lang="en-US" b="1" dirty="0">
                  <a:solidFill>
                    <a:prstClr val="white"/>
                  </a:solidFill>
                  <a:ea typeface="ＭＳ Ｐゴシック" charset="0"/>
                </a:rPr>
                <a:t>Adoption</a:t>
              </a:r>
            </a:p>
            <a:p>
              <a:pPr algn="ctr" defTabSz="914310"/>
              <a:r>
                <a:rPr lang="en-US" b="1" dirty="0">
                  <a:solidFill>
                    <a:prstClr val="white"/>
                  </a:solidFill>
                  <a:ea typeface="ＭＳ Ｐゴシック" charset="0"/>
                </a:rPr>
                <a:t>&amp; Usage</a:t>
              </a:r>
              <a:endParaRPr lang="en-US" b="1" dirty="0">
                <a:solidFill>
                  <a:prstClr val="white"/>
                </a:solidFill>
                <a:ea typeface="ＭＳ Ｐゴシック" charset="0"/>
              </a:endParaRPr>
            </a:p>
          </p:txBody>
        </p:sp>
      </p:grpSp>
      <p:sp>
        <p:nvSpPr>
          <p:cNvPr id="21" name="TextBox 20"/>
          <p:cNvSpPr txBox="1"/>
          <p:nvPr/>
        </p:nvSpPr>
        <p:spPr>
          <a:xfrm>
            <a:off x="381000" y="3623156"/>
            <a:ext cx="1847850" cy="1169551"/>
          </a:xfrm>
          <a:prstGeom prst="rect">
            <a:avLst/>
          </a:prstGeom>
          <a:noFill/>
        </p:spPr>
        <p:txBody>
          <a:bodyPr wrap="square" rtlCol="0">
            <a:spAutoFit/>
          </a:bodyPr>
          <a:lstStyle/>
          <a:p>
            <a:pPr marL="0" lvl="1" defTabSz="914310"/>
            <a:r>
              <a:rPr lang="en-US" sz="1400" b="1" dirty="0">
                <a:solidFill>
                  <a:srgbClr val="555555">
                    <a:lumMod val="75000"/>
                  </a:srgbClr>
                </a:solidFill>
                <a:ea typeface="ＭＳ Ｐゴシック" charset="0"/>
              </a:rPr>
              <a:t>GS1 helps industry identify a problem or opportunity and </a:t>
            </a:r>
            <a:r>
              <a:rPr lang="en-US" sz="1400" b="1" dirty="0">
                <a:solidFill>
                  <a:srgbClr val="555555">
                    <a:lumMod val="75000"/>
                  </a:srgbClr>
                </a:solidFill>
                <a:ea typeface="ＭＳ Ｐゴシック" charset="0"/>
              </a:rPr>
              <a:t>organize to </a:t>
            </a:r>
            <a:r>
              <a:rPr lang="en-US" sz="1400" b="1" dirty="0">
                <a:solidFill>
                  <a:srgbClr val="555555">
                    <a:lumMod val="75000"/>
                  </a:srgbClr>
                </a:solidFill>
                <a:ea typeface="ＭＳ Ｐゴシック" charset="0"/>
              </a:rPr>
              <a:t>solve it</a:t>
            </a:r>
          </a:p>
          <a:p>
            <a:pPr defTabSz="914310"/>
            <a:endParaRPr lang="en-US" sz="1400" dirty="0">
              <a:solidFill>
                <a:srgbClr val="555555">
                  <a:lumMod val="75000"/>
                </a:srgbClr>
              </a:solidFill>
              <a:ea typeface="ＭＳ Ｐゴシック" charset="0"/>
            </a:endParaRPr>
          </a:p>
        </p:txBody>
      </p:sp>
      <p:sp>
        <p:nvSpPr>
          <p:cNvPr id="22" name="TextBox 21"/>
          <p:cNvSpPr txBox="1"/>
          <p:nvPr/>
        </p:nvSpPr>
        <p:spPr>
          <a:xfrm>
            <a:off x="2527300" y="3623156"/>
            <a:ext cx="1866900" cy="1169551"/>
          </a:xfrm>
          <a:prstGeom prst="rect">
            <a:avLst/>
          </a:prstGeom>
          <a:noFill/>
        </p:spPr>
        <p:txBody>
          <a:bodyPr wrap="square" rtlCol="0">
            <a:spAutoFit/>
          </a:bodyPr>
          <a:lstStyle/>
          <a:p>
            <a:pPr defTabSz="914310"/>
            <a:r>
              <a:rPr lang="en-US" sz="1400" b="1" dirty="0">
                <a:solidFill>
                  <a:srgbClr val="555555">
                    <a:lumMod val="75000"/>
                  </a:srgbClr>
                </a:solidFill>
                <a:ea typeface="ＭＳ Ｐゴシック" charset="0"/>
              </a:rPr>
              <a:t>GS1 helps industry </a:t>
            </a:r>
            <a:r>
              <a:rPr lang="en-US" sz="1400" b="1" dirty="0">
                <a:solidFill>
                  <a:srgbClr val="555555">
                    <a:lumMod val="75000"/>
                  </a:srgbClr>
                </a:solidFill>
                <a:ea typeface="ＭＳ Ｐゴシック" charset="0"/>
              </a:rPr>
              <a:t>and government define </a:t>
            </a:r>
            <a:r>
              <a:rPr lang="en-US" sz="1400" b="1" dirty="0">
                <a:solidFill>
                  <a:srgbClr val="555555">
                    <a:lumMod val="75000"/>
                  </a:srgbClr>
                </a:solidFill>
                <a:ea typeface="ＭＳ Ｐゴシック" charset="0"/>
              </a:rPr>
              <a:t>their </a:t>
            </a:r>
            <a:r>
              <a:rPr lang="en-US" sz="1400" b="1" dirty="0">
                <a:solidFill>
                  <a:srgbClr val="555555">
                    <a:lumMod val="75000"/>
                  </a:srgbClr>
                </a:solidFill>
                <a:ea typeface="ＭＳ Ｐゴシック" charset="0"/>
              </a:rPr>
              <a:t>needs /goals </a:t>
            </a:r>
            <a:r>
              <a:rPr lang="en-US" sz="1400" b="1" dirty="0">
                <a:solidFill>
                  <a:srgbClr val="555555">
                    <a:lumMod val="75000"/>
                  </a:srgbClr>
                </a:solidFill>
                <a:ea typeface="ＭＳ Ｐゴシック" charset="0"/>
              </a:rPr>
              <a:t>and create adoption </a:t>
            </a:r>
            <a:r>
              <a:rPr lang="en-US" sz="1400" b="1" dirty="0">
                <a:solidFill>
                  <a:srgbClr val="555555">
                    <a:lumMod val="75000"/>
                  </a:srgbClr>
                </a:solidFill>
                <a:ea typeface="ＭＳ Ｐゴシック" charset="0"/>
              </a:rPr>
              <a:t>plans</a:t>
            </a:r>
            <a:endParaRPr lang="en-US" sz="1400" b="1" dirty="0">
              <a:solidFill>
                <a:srgbClr val="555555">
                  <a:lumMod val="75000"/>
                </a:srgbClr>
              </a:solidFill>
              <a:ea typeface="ＭＳ Ｐゴシック" charset="0"/>
            </a:endParaRPr>
          </a:p>
        </p:txBody>
      </p:sp>
      <p:sp>
        <p:nvSpPr>
          <p:cNvPr id="32" name="Isosceles Triangle 31"/>
          <p:cNvSpPr/>
          <p:nvPr/>
        </p:nvSpPr>
        <p:spPr>
          <a:xfrm rot="5400000">
            <a:off x="2249972" y="2387203"/>
            <a:ext cx="236249" cy="203663"/>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39" name="Isosceles Triangle 38"/>
          <p:cNvSpPr/>
          <p:nvPr/>
        </p:nvSpPr>
        <p:spPr>
          <a:xfrm rot="5400000">
            <a:off x="4402622" y="2387203"/>
            <a:ext cx="236249" cy="203663"/>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40" name="Isosceles Triangle 39"/>
          <p:cNvSpPr/>
          <p:nvPr/>
        </p:nvSpPr>
        <p:spPr>
          <a:xfrm rot="5400000">
            <a:off x="6555272" y="2387203"/>
            <a:ext cx="236249" cy="203663"/>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
        <p:nvSpPr>
          <p:cNvPr id="41" name="TextBox 40"/>
          <p:cNvSpPr txBox="1"/>
          <p:nvPr/>
        </p:nvSpPr>
        <p:spPr>
          <a:xfrm>
            <a:off x="4654550" y="3623156"/>
            <a:ext cx="2114550" cy="1461939"/>
          </a:xfrm>
          <a:prstGeom prst="rect">
            <a:avLst/>
          </a:prstGeom>
          <a:noFill/>
        </p:spPr>
        <p:txBody>
          <a:bodyPr wrap="square" rtlCol="0">
            <a:spAutoFit/>
          </a:bodyPr>
          <a:lstStyle/>
          <a:p>
            <a:pPr defTabSz="914310">
              <a:spcBef>
                <a:spcPts val="600"/>
              </a:spcBef>
              <a:spcAft>
                <a:spcPts val="600"/>
              </a:spcAft>
            </a:pPr>
            <a:r>
              <a:rPr lang="en-US" sz="1400" b="1" dirty="0">
                <a:solidFill>
                  <a:srgbClr val="555555">
                    <a:lumMod val="75000"/>
                  </a:srgbClr>
                </a:solidFill>
                <a:ea typeface="ＭＳ Ｐゴシック" charset="0"/>
              </a:rPr>
              <a:t>GS1 </a:t>
            </a:r>
            <a:r>
              <a:rPr lang="en-US" sz="1400" b="1" dirty="0">
                <a:solidFill>
                  <a:srgbClr val="555555">
                    <a:lumMod val="75000"/>
                  </a:srgbClr>
                </a:solidFill>
                <a:ea typeface="ＭＳ Ｐゴシック" charset="0"/>
              </a:rPr>
              <a:t>develops:</a:t>
            </a:r>
          </a:p>
          <a:p>
            <a:pPr marL="137160" indent="-137160" defTabSz="914310">
              <a:buClr>
                <a:srgbClr val="BF83B9"/>
              </a:buClr>
              <a:buFont typeface="Arial"/>
              <a:buChar char="•"/>
            </a:pPr>
            <a:r>
              <a:rPr lang="en-US" sz="1400" b="1" dirty="0">
                <a:solidFill>
                  <a:srgbClr val="555555">
                    <a:lumMod val="75000"/>
                  </a:srgbClr>
                </a:solidFill>
                <a:ea typeface="ＭＳ Ｐゴシック" charset="0"/>
              </a:rPr>
              <a:t>Standards</a:t>
            </a:r>
          </a:p>
          <a:p>
            <a:pPr marL="137160" indent="-137160" defTabSz="914310">
              <a:buClr>
                <a:srgbClr val="BF83B9"/>
              </a:buClr>
              <a:buFont typeface="Arial"/>
              <a:buChar char="•"/>
            </a:pPr>
            <a:r>
              <a:rPr lang="en-US" sz="1400" b="1" dirty="0">
                <a:solidFill>
                  <a:srgbClr val="555555">
                    <a:lumMod val="75000"/>
                  </a:srgbClr>
                </a:solidFill>
                <a:ea typeface="ＭＳ Ｐゴシック" charset="0"/>
              </a:rPr>
              <a:t>Guidelines</a:t>
            </a:r>
          </a:p>
          <a:p>
            <a:pPr marL="137160" indent="-137160" defTabSz="914310">
              <a:buClr>
                <a:srgbClr val="BF83B9"/>
              </a:buClr>
              <a:buFont typeface="Arial"/>
              <a:buChar char="•"/>
            </a:pPr>
            <a:r>
              <a:rPr lang="en-US" sz="1400" b="1" dirty="0">
                <a:solidFill>
                  <a:srgbClr val="555555">
                    <a:lumMod val="75000"/>
                  </a:srgbClr>
                </a:solidFill>
                <a:ea typeface="ＭＳ Ｐゴシック" charset="0"/>
              </a:rPr>
              <a:t>Tools</a:t>
            </a:r>
          </a:p>
          <a:p>
            <a:pPr marL="137160" indent="-137160" defTabSz="914310">
              <a:buClr>
                <a:srgbClr val="BF83B9"/>
              </a:buClr>
              <a:buFont typeface="Arial"/>
              <a:buChar char="•"/>
            </a:pPr>
            <a:r>
              <a:rPr lang="en-US" sz="1400" b="1" dirty="0">
                <a:solidFill>
                  <a:srgbClr val="555555">
                    <a:lumMod val="75000"/>
                  </a:srgbClr>
                </a:solidFill>
                <a:ea typeface="ＭＳ Ｐゴシック" charset="0"/>
              </a:rPr>
              <a:t>R</a:t>
            </a:r>
            <a:r>
              <a:rPr lang="en-US" sz="1400" b="1" dirty="0">
                <a:solidFill>
                  <a:srgbClr val="555555">
                    <a:lumMod val="75000"/>
                  </a:srgbClr>
                </a:solidFill>
                <a:ea typeface="ＭＳ Ｐゴシック" charset="0"/>
              </a:rPr>
              <a:t>eadiness Programs</a:t>
            </a:r>
          </a:p>
          <a:p>
            <a:pPr marL="137160" indent="-137160" defTabSz="914310">
              <a:buClr>
                <a:srgbClr val="BF83B9"/>
              </a:buClr>
              <a:buFont typeface="Arial"/>
              <a:buChar char="•"/>
            </a:pPr>
            <a:r>
              <a:rPr lang="en-US" sz="1400" b="1" dirty="0">
                <a:solidFill>
                  <a:srgbClr val="555555">
                    <a:lumMod val="75000"/>
                  </a:srgbClr>
                </a:solidFill>
                <a:ea typeface="ＭＳ Ｐゴシック" charset="0"/>
              </a:rPr>
              <a:t>Education &amp; Training</a:t>
            </a:r>
            <a:endParaRPr lang="en-US" sz="1400" b="1" dirty="0">
              <a:solidFill>
                <a:srgbClr val="555555">
                  <a:lumMod val="75000"/>
                </a:srgbClr>
              </a:solidFill>
              <a:ea typeface="ＭＳ Ｐゴシック" charset="0"/>
            </a:endParaRPr>
          </a:p>
        </p:txBody>
      </p:sp>
      <p:sp>
        <p:nvSpPr>
          <p:cNvPr id="42" name="TextBox 41"/>
          <p:cNvSpPr txBox="1"/>
          <p:nvPr/>
        </p:nvSpPr>
        <p:spPr>
          <a:xfrm>
            <a:off x="6813549" y="3623156"/>
            <a:ext cx="2169584" cy="954107"/>
          </a:xfrm>
          <a:prstGeom prst="rect">
            <a:avLst/>
          </a:prstGeom>
          <a:noFill/>
        </p:spPr>
        <p:txBody>
          <a:bodyPr wrap="square" rtlCol="0">
            <a:spAutoFit/>
          </a:bodyPr>
          <a:lstStyle/>
          <a:p>
            <a:pPr defTabSz="914310"/>
            <a:r>
              <a:rPr lang="en-US" sz="1400" b="1" dirty="0">
                <a:solidFill>
                  <a:srgbClr val="555555">
                    <a:lumMod val="75000"/>
                  </a:srgbClr>
                </a:solidFill>
                <a:ea typeface="ＭＳ Ｐゴシック" charset="0"/>
              </a:rPr>
              <a:t>GS1 </a:t>
            </a:r>
            <a:r>
              <a:rPr lang="en-US" sz="1400" b="1" dirty="0">
                <a:solidFill>
                  <a:srgbClr val="555555">
                    <a:lumMod val="75000"/>
                  </a:srgbClr>
                </a:solidFill>
                <a:ea typeface="ＭＳ Ｐゴシック" charset="0"/>
              </a:rPr>
              <a:t>measures </a:t>
            </a:r>
            <a:br>
              <a:rPr lang="en-US" sz="1400" b="1" dirty="0">
                <a:solidFill>
                  <a:srgbClr val="555555">
                    <a:lumMod val="75000"/>
                  </a:srgbClr>
                </a:solidFill>
                <a:ea typeface="ＭＳ Ｐゴシック" charset="0"/>
              </a:rPr>
            </a:br>
            <a:r>
              <a:rPr lang="en-US" sz="1400" b="1" dirty="0">
                <a:solidFill>
                  <a:srgbClr val="555555">
                    <a:lumMod val="75000"/>
                  </a:srgbClr>
                </a:solidFill>
                <a:ea typeface="ＭＳ Ｐゴシック" charset="0"/>
              </a:rPr>
              <a:t>how industry adopts and uses standardized technology</a:t>
            </a:r>
            <a:endParaRPr lang="en-US" sz="1400" b="1" dirty="0">
              <a:solidFill>
                <a:srgbClr val="555555">
                  <a:lumMod val="75000"/>
                </a:srgbClr>
              </a:solidFill>
              <a:ea typeface="ＭＳ Ｐゴシック" charset="0"/>
            </a:endParaRP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solidFill>
                  <a:srgbClr val="002C6C"/>
                </a:solidFill>
              </a:rPr>
              <a:pPr>
                <a:defRPr/>
              </a:pPr>
              <a:t>6</a:t>
            </a:fld>
            <a:endParaRPr lang="en-US" dirty="0">
              <a:solidFill>
                <a:srgbClr val="002C6C"/>
              </a:solidFill>
            </a:endParaRPr>
          </a:p>
        </p:txBody>
      </p:sp>
    </p:spTree>
    <p:extLst>
      <p:ext uri="{BB962C8B-B14F-4D97-AF65-F5344CB8AC3E}">
        <p14:creationId xmlns:p14="http://schemas.microsoft.com/office/powerpoint/2010/main" val="37581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gs1 By the numbers</a:t>
            </a:r>
            <a:endParaRPr lang="en-US" dirty="0"/>
          </a:p>
        </p:txBody>
      </p:sp>
      <p:sp>
        <p:nvSpPr>
          <p:cNvPr id="3" name="Content Placeholder 2"/>
          <p:cNvSpPr>
            <a:spLocks noGrp="1"/>
          </p:cNvSpPr>
          <p:nvPr>
            <p:ph idx="1"/>
          </p:nvPr>
        </p:nvSpPr>
        <p:spPr>
          <a:xfrm>
            <a:off x="465139" y="1143001"/>
            <a:ext cx="7942261" cy="4639733"/>
          </a:xfrm>
        </p:spPr>
        <p:txBody>
          <a:bodyPr/>
          <a:lstStyle/>
          <a:p>
            <a:pPr>
              <a:spcBef>
                <a:spcPts val="1800"/>
              </a:spcBef>
            </a:pPr>
            <a:r>
              <a:rPr lang="en-US" sz="2600" b="1" dirty="0">
                <a:solidFill>
                  <a:schemeClr val="accent1"/>
                </a:solidFill>
              </a:rPr>
              <a:t>2 million companies </a:t>
            </a:r>
            <a:r>
              <a:rPr lang="en-US" sz="2600" b="1" dirty="0">
                <a:solidFill>
                  <a:srgbClr val="F26334"/>
                </a:solidFill>
              </a:rPr>
              <a:t>around the world </a:t>
            </a:r>
            <a:r>
              <a:rPr lang="en-US" sz="2600" b="1" dirty="0"/>
              <a:t/>
            </a:r>
            <a:br>
              <a:rPr lang="en-US" sz="2600" b="1" dirty="0"/>
            </a:br>
            <a:r>
              <a:rPr lang="en-US" sz="2600" dirty="0">
                <a:solidFill>
                  <a:srgbClr val="555555"/>
                </a:solidFill>
              </a:rPr>
              <a:t>use GS1 Standards</a:t>
            </a:r>
          </a:p>
          <a:p>
            <a:pPr>
              <a:spcBef>
                <a:spcPts val="1800"/>
              </a:spcBef>
            </a:pPr>
            <a:r>
              <a:rPr lang="en-US" sz="2600" b="1" dirty="0" smtClean="0">
                <a:solidFill>
                  <a:srgbClr val="F26334"/>
                </a:solidFill>
              </a:rPr>
              <a:t>More </a:t>
            </a:r>
            <a:r>
              <a:rPr lang="en-US" sz="2600" b="1" dirty="0">
                <a:solidFill>
                  <a:srgbClr val="F26334"/>
                </a:solidFill>
              </a:rPr>
              <a:t>than 5 billion GS1 barcodes </a:t>
            </a:r>
            <a:br>
              <a:rPr lang="en-US" sz="2600" b="1" dirty="0">
                <a:solidFill>
                  <a:srgbClr val="F26334"/>
                </a:solidFill>
              </a:rPr>
            </a:br>
            <a:r>
              <a:rPr lang="en-US" sz="2600" dirty="0">
                <a:solidFill>
                  <a:srgbClr val="555555"/>
                </a:solidFill>
              </a:rPr>
              <a:t>are scanned every day</a:t>
            </a:r>
          </a:p>
          <a:p>
            <a:pPr>
              <a:spcBef>
                <a:spcPts val="1800"/>
              </a:spcBef>
            </a:pPr>
            <a:r>
              <a:rPr lang="en-US" sz="2600" b="1" dirty="0">
                <a:solidFill>
                  <a:srgbClr val="F26334"/>
                </a:solidFill>
              </a:rPr>
              <a:t>6 million products</a:t>
            </a:r>
            <a:r>
              <a:rPr lang="en-US" sz="2600" b="1" dirty="0"/>
              <a:t> </a:t>
            </a:r>
            <a:r>
              <a:rPr lang="en-US" sz="2600" dirty="0">
                <a:solidFill>
                  <a:srgbClr val="555555"/>
                </a:solidFill>
              </a:rPr>
              <a:t>are assigned U.P.C.s </a:t>
            </a:r>
            <a:br>
              <a:rPr lang="en-US" sz="2600" dirty="0">
                <a:solidFill>
                  <a:srgbClr val="555555"/>
                </a:solidFill>
              </a:rPr>
            </a:br>
            <a:r>
              <a:rPr lang="en-US" sz="2600" dirty="0">
                <a:solidFill>
                  <a:srgbClr val="555555"/>
                </a:solidFill>
              </a:rPr>
              <a:t>in the GS1 </a:t>
            </a:r>
            <a:r>
              <a:rPr lang="en-US" sz="2600" dirty="0" smtClean="0">
                <a:solidFill>
                  <a:srgbClr val="555555"/>
                </a:solidFill>
              </a:rPr>
              <a:t>US Data </a:t>
            </a:r>
            <a:r>
              <a:rPr lang="en-US" sz="2600" dirty="0">
                <a:solidFill>
                  <a:srgbClr val="555555"/>
                </a:solidFill>
              </a:rPr>
              <a:t>Driver</a:t>
            </a:r>
            <a:r>
              <a:rPr lang="en-US" sz="2600" baseline="30000" dirty="0">
                <a:solidFill>
                  <a:srgbClr val="555555"/>
                </a:solidFill>
              </a:rPr>
              <a:t>®</a:t>
            </a:r>
            <a:r>
              <a:rPr lang="en-US" sz="2600" dirty="0">
                <a:solidFill>
                  <a:srgbClr val="555555"/>
                </a:solidFill>
              </a:rPr>
              <a:t> </a:t>
            </a:r>
            <a:r>
              <a:rPr lang="en-US" sz="2600" dirty="0" smtClean="0">
                <a:solidFill>
                  <a:srgbClr val="555555"/>
                </a:solidFill>
              </a:rPr>
              <a:t>tool</a:t>
            </a:r>
            <a:endParaRPr lang="en-US" sz="2600" dirty="0">
              <a:solidFill>
                <a:srgbClr val="555555"/>
              </a:solidFill>
            </a:endParaRPr>
          </a:p>
          <a:p>
            <a:pPr>
              <a:spcBef>
                <a:spcPts val="1800"/>
              </a:spcBef>
            </a:pPr>
            <a:r>
              <a:rPr lang="en-US" sz="2600" b="1" dirty="0" smtClean="0">
                <a:solidFill>
                  <a:srgbClr val="F26334"/>
                </a:solidFill>
              </a:rPr>
              <a:t>13+ </a:t>
            </a:r>
            <a:r>
              <a:rPr lang="en-US" sz="2600" b="1" dirty="0">
                <a:solidFill>
                  <a:srgbClr val="F26334"/>
                </a:solidFill>
              </a:rPr>
              <a:t>million products </a:t>
            </a:r>
            <a:r>
              <a:rPr lang="en-US" sz="2600" dirty="0">
                <a:solidFill>
                  <a:srgbClr val="555555"/>
                </a:solidFill>
              </a:rPr>
              <a:t>are registered by brand owners in the GS1 Global Data Synchronization </a:t>
            </a:r>
            <a:r>
              <a:rPr lang="en-US" sz="2600" dirty="0" smtClean="0">
                <a:solidFill>
                  <a:srgbClr val="555555"/>
                </a:solidFill>
              </a:rPr>
              <a:t>Network™ (GDSN</a:t>
            </a:r>
            <a:r>
              <a:rPr lang="en-US" sz="2600" baseline="30000" dirty="0">
                <a:solidFill>
                  <a:srgbClr val="555555"/>
                </a:solidFill>
              </a:rPr>
              <a:t>®</a:t>
            </a:r>
            <a:r>
              <a:rPr lang="en-US" sz="2600" dirty="0">
                <a:solidFill>
                  <a:srgbClr val="555555"/>
                </a:solidFill>
              </a:rPr>
              <a:t>)</a:t>
            </a: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solidFill>
                  <a:srgbClr val="002C6C"/>
                </a:solidFill>
              </a:rPr>
              <a:pPr>
                <a:defRPr/>
              </a:pPr>
              <a:t>7</a:t>
            </a:fld>
            <a:endParaRPr lang="en-US" dirty="0">
              <a:solidFill>
                <a:srgbClr val="002C6C"/>
              </a:solidFill>
            </a:endParaRPr>
          </a:p>
        </p:txBody>
      </p:sp>
    </p:spTree>
    <p:extLst>
      <p:ext uri="{BB962C8B-B14F-4D97-AF65-F5344CB8AC3E}">
        <p14:creationId xmlns:p14="http://schemas.microsoft.com/office/powerpoint/2010/main" val="144940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GS1 US 2014–2016 strategy – Foundation</a:t>
            </a:r>
            <a:endParaRPr lang="en-US" dirty="0"/>
          </a:p>
        </p:txBody>
      </p:sp>
      <p:sp>
        <p:nvSpPr>
          <p:cNvPr id="3" name="Content Placeholder 2"/>
          <p:cNvSpPr>
            <a:spLocks noGrp="1"/>
          </p:cNvSpPr>
          <p:nvPr>
            <p:ph idx="1"/>
          </p:nvPr>
        </p:nvSpPr>
        <p:spPr/>
        <p:txBody>
          <a:bodyPr/>
          <a:lstStyle/>
          <a:p>
            <a:pPr marL="0" indent="0">
              <a:buNone/>
            </a:pPr>
            <a:r>
              <a:rPr lang="en-US" sz="2000" b="1" dirty="0" smtClean="0">
                <a:solidFill>
                  <a:srgbClr val="F26334"/>
                </a:solidFill>
              </a:rPr>
              <a:t>Using </a:t>
            </a:r>
            <a:r>
              <a:rPr lang="en-US" sz="2000" dirty="0"/>
              <a:t>GS1 Standards as a key component of business processes will deliver lower costs and higher revenue for industry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solidFill>
                  <a:srgbClr val="002C6C"/>
                </a:solidFill>
              </a:rPr>
              <a:pPr>
                <a:defRPr/>
              </a:pPr>
              <a:t>8</a:t>
            </a:fld>
            <a:endParaRPr lang="en-US" dirty="0">
              <a:solidFill>
                <a:srgbClr val="002C6C"/>
              </a:solidFill>
            </a:endParaRPr>
          </a:p>
        </p:txBody>
      </p:sp>
      <p:sp>
        <p:nvSpPr>
          <p:cNvPr id="5" name="Pentagon 4"/>
          <p:cNvSpPr/>
          <p:nvPr/>
        </p:nvSpPr>
        <p:spPr>
          <a:xfrm>
            <a:off x="516461" y="2438400"/>
            <a:ext cx="2590800" cy="2667000"/>
          </a:xfrm>
          <a:prstGeom prst="homePlate">
            <a:avLst>
              <a:gd name="adj" fmla="val 17735"/>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rIns="0" rtlCol="0" anchor="t" anchorCtr="0"/>
          <a:lstStyle/>
          <a:p>
            <a:pPr defTabSz="914310">
              <a:spcBef>
                <a:spcPct val="0"/>
              </a:spcBef>
            </a:pPr>
            <a:endParaRPr lang="en-US" sz="1500" dirty="0">
              <a:solidFill>
                <a:srgbClr val="FFFFFF"/>
              </a:solidFill>
            </a:endParaRPr>
          </a:p>
        </p:txBody>
      </p:sp>
      <p:sp>
        <p:nvSpPr>
          <p:cNvPr id="7" name="Chevron 6"/>
          <p:cNvSpPr/>
          <p:nvPr/>
        </p:nvSpPr>
        <p:spPr>
          <a:xfrm>
            <a:off x="5528811" y="2455313"/>
            <a:ext cx="3259582" cy="2650074"/>
          </a:xfrm>
          <a:prstGeom prst="chevron">
            <a:avLst>
              <a:gd name="adj" fmla="val 17693"/>
            </a:avLst>
          </a:prstGeom>
          <a:solidFill>
            <a:srgbClr val="22BCB9"/>
          </a:solidFill>
          <a:ln>
            <a:noFill/>
          </a:ln>
        </p:spPr>
        <p:style>
          <a:lnRef idx="1">
            <a:schemeClr val="accent1"/>
          </a:lnRef>
          <a:fillRef idx="3">
            <a:schemeClr val="accent1"/>
          </a:fillRef>
          <a:effectRef idx="2">
            <a:schemeClr val="accent1"/>
          </a:effectRef>
          <a:fontRef idx="minor">
            <a:schemeClr val="lt1"/>
          </a:fontRef>
        </p:style>
        <p:txBody>
          <a:bodyPr lIns="91440" rIns="0" rtlCol="0" anchor="t" anchorCtr="0"/>
          <a:lstStyle/>
          <a:p>
            <a:pPr defTabSz="914310"/>
            <a:endParaRPr lang="en-US" sz="1400" dirty="0">
              <a:solidFill>
                <a:prstClr val="white"/>
              </a:solidFill>
            </a:endParaRPr>
          </a:p>
          <a:p>
            <a:pPr defTabSz="914310"/>
            <a:endParaRPr lang="en-US" sz="1400" dirty="0">
              <a:solidFill>
                <a:prstClr val="white"/>
              </a:solidFill>
            </a:endParaRPr>
          </a:p>
        </p:txBody>
      </p:sp>
      <p:sp>
        <p:nvSpPr>
          <p:cNvPr id="8" name="Rectangle 7"/>
          <p:cNvSpPr/>
          <p:nvPr/>
        </p:nvSpPr>
        <p:spPr>
          <a:xfrm>
            <a:off x="6206065" y="2523061"/>
            <a:ext cx="2565403" cy="2235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914310"/>
            <a:r>
              <a:rPr lang="en-US" sz="1400" b="1" dirty="0">
                <a:solidFill>
                  <a:prstClr val="white"/>
                </a:solidFill>
              </a:rPr>
              <a:t>STRATEGY</a:t>
            </a:r>
          </a:p>
          <a:p>
            <a:pPr defTabSz="914310"/>
            <a:endParaRPr lang="en-US" sz="1400" dirty="0">
              <a:solidFill>
                <a:prstClr val="white"/>
              </a:solidFill>
            </a:endParaRPr>
          </a:p>
          <a:p>
            <a:pPr defTabSz="914310"/>
            <a:endParaRPr lang="en-US" sz="1400" dirty="0">
              <a:solidFill>
                <a:prstClr val="white"/>
              </a:solidFill>
            </a:endParaRPr>
          </a:p>
          <a:p>
            <a:pPr defTabSz="914310"/>
            <a:r>
              <a:rPr lang="en-US" sz="1400" dirty="0">
                <a:solidFill>
                  <a:prstClr val="white"/>
                </a:solidFill>
              </a:rPr>
              <a:t>Customer </a:t>
            </a:r>
            <a:r>
              <a:rPr lang="en-US" sz="1400" dirty="0">
                <a:solidFill>
                  <a:prstClr val="white"/>
                </a:solidFill>
              </a:rPr>
              <a:t>Experience </a:t>
            </a:r>
            <a:endParaRPr lang="en-US" sz="1400" dirty="0">
              <a:solidFill>
                <a:prstClr val="white"/>
              </a:solidFill>
            </a:endParaRPr>
          </a:p>
          <a:p>
            <a:pPr defTabSz="914310">
              <a:lnSpc>
                <a:spcPct val="110000"/>
              </a:lnSpc>
            </a:pPr>
            <a:r>
              <a:rPr lang="en-US" sz="1400" dirty="0">
                <a:solidFill>
                  <a:prstClr val="white"/>
                </a:solidFill>
              </a:rPr>
              <a:t>Leveraging </a:t>
            </a:r>
            <a:r>
              <a:rPr lang="en-US" sz="1400" dirty="0">
                <a:solidFill>
                  <a:prstClr val="white"/>
                </a:solidFill>
              </a:rPr>
              <a:t>Partners </a:t>
            </a:r>
          </a:p>
          <a:p>
            <a:pPr defTabSz="914310">
              <a:lnSpc>
                <a:spcPct val="110000"/>
              </a:lnSpc>
            </a:pPr>
            <a:r>
              <a:rPr lang="en-US" sz="1400" dirty="0">
                <a:solidFill>
                  <a:prstClr val="white"/>
                </a:solidFill>
              </a:rPr>
              <a:t>Data </a:t>
            </a:r>
            <a:r>
              <a:rPr lang="en-US" sz="1400" dirty="0">
                <a:solidFill>
                  <a:prstClr val="white"/>
                </a:solidFill>
              </a:rPr>
              <a:t>Quality</a:t>
            </a:r>
            <a:endParaRPr lang="en-US" sz="1400" dirty="0">
              <a:solidFill>
                <a:prstClr val="white"/>
              </a:solidFill>
            </a:endParaRPr>
          </a:p>
          <a:p>
            <a:pPr defTabSz="914310">
              <a:lnSpc>
                <a:spcPct val="110000"/>
              </a:lnSpc>
            </a:pPr>
            <a:r>
              <a:rPr lang="en-US" sz="1400" dirty="0">
                <a:solidFill>
                  <a:prstClr val="white"/>
                </a:solidFill>
              </a:rPr>
              <a:t>B2B2C</a:t>
            </a:r>
            <a:endParaRPr lang="en-US" sz="1400" dirty="0">
              <a:solidFill>
                <a:prstClr val="white"/>
              </a:solidFill>
            </a:endParaRPr>
          </a:p>
          <a:p>
            <a:pPr defTabSz="914310">
              <a:lnSpc>
                <a:spcPct val="110000"/>
              </a:lnSpc>
            </a:pPr>
            <a:r>
              <a:rPr lang="en-US" sz="1400" dirty="0">
                <a:solidFill>
                  <a:prstClr val="white"/>
                </a:solidFill>
              </a:rPr>
              <a:t>Culture &amp; </a:t>
            </a:r>
            <a:r>
              <a:rPr lang="en-US" sz="1400" dirty="0">
                <a:solidFill>
                  <a:prstClr val="white"/>
                </a:solidFill>
              </a:rPr>
              <a:t>Capabilities</a:t>
            </a:r>
            <a:endParaRPr lang="en-US" sz="1400" dirty="0">
              <a:solidFill>
                <a:prstClr val="white"/>
              </a:solidFill>
            </a:endParaRPr>
          </a:p>
        </p:txBody>
      </p:sp>
      <p:sp>
        <p:nvSpPr>
          <p:cNvPr id="9" name="Chevron 8"/>
          <p:cNvSpPr/>
          <p:nvPr/>
        </p:nvSpPr>
        <p:spPr>
          <a:xfrm>
            <a:off x="2700945" y="2455313"/>
            <a:ext cx="3259582" cy="2650074"/>
          </a:xfrm>
          <a:prstGeom prst="chevron">
            <a:avLst>
              <a:gd name="adj" fmla="val 17693"/>
            </a:avLst>
          </a:prstGeom>
          <a:solidFill>
            <a:srgbClr val="F26334"/>
          </a:solidFill>
          <a:ln>
            <a:noFill/>
          </a:ln>
        </p:spPr>
        <p:style>
          <a:lnRef idx="1">
            <a:schemeClr val="accent1"/>
          </a:lnRef>
          <a:fillRef idx="3">
            <a:schemeClr val="accent1"/>
          </a:fillRef>
          <a:effectRef idx="2">
            <a:schemeClr val="accent1"/>
          </a:effectRef>
          <a:fontRef idx="minor">
            <a:schemeClr val="lt1"/>
          </a:fontRef>
        </p:style>
        <p:txBody>
          <a:bodyPr lIns="91440" rIns="0" rtlCol="0" anchor="t" anchorCtr="0"/>
          <a:lstStyle/>
          <a:p>
            <a:pPr defTabSz="914310"/>
            <a:endParaRPr lang="en-US" sz="1400" dirty="0">
              <a:solidFill>
                <a:prstClr val="white"/>
              </a:solidFill>
            </a:endParaRPr>
          </a:p>
        </p:txBody>
      </p:sp>
      <p:sp>
        <p:nvSpPr>
          <p:cNvPr id="10" name="Rectangle 9"/>
          <p:cNvSpPr/>
          <p:nvPr/>
        </p:nvSpPr>
        <p:spPr>
          <a:xfrm>
            <a:off x="3488270" y="2506126"/>
            <a:ext cx="2074335" cy="19811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914310"/>
            <a:r>
              <a:rPr lang="en-US" sz="1400" b="1" dirty="0">
                <a:solidFill>
                  <a:prstClr val="white"/>
                </a:solidFill>
              </a:rPr>
              <a:t>BUSINESS NEEDS*</a:t>
            </a:r>
          </a:p>
          <a:p>
            <a:pPr defTabSz="914310"/>
            <a:endParaRPr lang="en-US" sz="1400" dirty="0">
              <a:solidFill>
                <a:prstClr val="white"/>
              </a:solidFill>
            </a:endParaRPr>
          </a:p>
          <a:p>
            <a:pPr defTabSz="914310"/>
            <a:endParaRPr lang="en-US" sz="1400" dirty="0">
              <a:solidFill>
                <a:prstClr val="white"/>
              </a:solidFill>
            </a:endParaRPr>
          </a:p>
          <a:p>
            <a:pPr defTabSz="914310"/>
            <a:endParaRPr lang="en-US" sz="1400" dirty="0">
              <a:solidFill>
                <a:prstClr val="white"/>
              </a:solidFill>
            </a:endParaRPr>
          </a:p>
          <a:p>
            <a:pPr defTabSz="914310">
              <a:lnSpc>
                <a:spcPct val="110000"/>
              </a:lnSpc>
            </a:pPr>
            <a:r>
              <a:rPr lang="en-US" sz="1400" dirty="0">
                <a:solidFill>
                  <a:prstClr val="white"/>
                </a:solidFill>
              </a:rPr>
              <a:t>Efficiency</a:t>
            </a:r>
          </a:p>
          <a:p>
            <a:pPr defTabSz="914310">
              <a:lnSpc>
                <a:spcPct val="110000"/>
              </a:lnSpc>
            </a:pPr>
            <a:r>
              <a:rPr lang="en-US" sz="1400" dirty="0">
                <a:solidFill>
                  <a:prstClr val="white"/>
                </a:solidFill>
              </a:rPr>
              <a:t>Growth</a:t>
            </a:r>
          </a:p>
          <a:p>
            <a:pPr defTabSz="914310">
              <a:lnSpc>
                <a:spcPct val="110000"/>
              </a:lnSpc>
            </a:pPr>
            <a:r>
              <a:rPr lang="en-US" sz="1400" dirty="0">
                <a:solidFill>
                  <a:prstClr val="white"/>
                </a:solidFill>
              </a:rPr>
              <a:t>Risk Management</a:t>
            </a:r>
            <a:endParaRPr lang="en-US" sz="1400" dirty="0">
              <a:solidFill>
                <a:prstClr val="white"/>
              </a:solidFill>
            </a:endParaRPr>
          </a:p>
        </p:txBody>
      </p:sp>
      <p:sp>
        <p:nvSpPr>
          <p:cNvPr id="11" name="Rectangle 10"/>
          <p:cNvSpPr/>
          <p:nvPr/>
        </p:nvSpPr>
        <p:spPr>
          <a:xfrm>
            <a:off x="761993" y="2489195"/>
            <a:ext cx="2565403" cy="24722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914310">
              <a:spcBef>
                <a:spcPct val="0"/>
              </a:spcBef>
            </a:pPr>
            <a:r>
              <a:rPr lang="en-US" sz="1400" b="1" dirty="0">
                <a:solidFill>
                  <a:srgbClr val="FFFFFF"/>
                </a:solidFill>
              </a:rPr>
              <a:t>TARGET SECTORS</a:t>
            </a:r>
          </a:p>
          <a:p>
            <a:pPr defTabSz="914310">
              <a:spcBef>
                <a:spcPct val="0"/>
              </a:spcBef>
            </a:pPr>
            <a:endParaRPr lang="en-US" sz="1400" dirty="0">
              <a:solidFill>
                <a:srgbClr val="FFFFFF"/>
              </a:solidFill>
            </a:endParaRPr>
          </a:p>
          <a:p>
            <a:pPr defTabSz="914310">
              <a:spcBef>
                <a:spcPct val="0"/>
              </a:spcBef>
            </a:pPr>
            <a:endParaRPr lang="en-US" sz="1400" dirty="0">
              <a:solidFill>
                <a:srgbClr val="FFFFFF"/>
              </a:solidFill>
            </a:endParaRPr>
          </a:p>
          <a:p>
            <a:pPr defTabSz="914310">
              <a:lnSpc>
                <a:spcPct val="110000"/>
              </a:lnSpc>
              <a:spcBef>
                <a:spcPct val="0"/>
              </a:spcBef>
            </a:pPr>
            <a:r>
              <a:rPr lang="en-US" sz="1400" dirty="0">
                <a:solidFill>
                  <a:srgbClr val="FFFFFF"/>
                </a:solidFill>
              </a:rPr>
              <a:t>Retail/Grocery</a:t>
            </a:r>
            <a:endParaRPr lang="en-US" sz="1400" dirty="0">
              <a:solidFill>
                <a:srgbClr val="FFFFFF"/>
              </a:solidFill>
            </a:endParaRPr>
          </a:p>
          <a:p>
            <a:pPr defTabSz="914310">
              <a:lnSpc>
                <a:spcPct val="110000"/>
              </a:lnSpc>
              <a:spcBef>
                <a:spcPct val="0"/>
              </a:spcBef>
            </a:pPr>
            <a:r>
              <a:rPr lang="en-US" sz="1400" dirty="0">
                <a:solidFill>
                  <a:srgbClr val="FFFFFF"/>
                </a:solidFill>
              </a:rPr>
              <a:t>Healthcare</a:t>
            </a:r>
          </a:p>
          <a:p>
            <a:pPr defTabSz="914310">
              <a:lnSpc>
                <a:spcPct val="110000"/>
              </a:lnSpc>
              <a:spcBef>
                <a:spcPct val="0"/>
              </a:spcBef>
            </a:pPr>
            <a:r>
              <a:rPr lang="en-US" sz="1400" dirty="0">
                <a:solidFill>
                  <a:srgbClr val="FFFFFF"/>
                </a:solidFill>
              </a:rPr>
              <a:t>Foodservice</a:t>
            </a:r>
          </a:p>
          <a:p>
            <a:pPr defTabSz="914310">
              <a:lnSpc>
                <a:spcPct val="110000"/>
              </a:lnSpc>
              <a:spcBef>
                <a:spcPct val="0"/>
              </a:spcBef>
            </a:pPr>
            <a:r>
              <a:rPr lang="en-US" sz="1400" dirty="0">
                <a:solidFill>
                  <a:srgbClr val="FFFFFF"/>
                </a:solidFill>
              </a:rPr>
              <a:t>Apparel/</a:t>
            </a:r>
            <a:endParaRPr lang="en-US" sz="1400" dirty="0">
              <a:solidFill>
                <a:srgbClr val="FFFFFF"/>
              </a:solidFill>
            </a:endParaRPr>
          </a:p>
          <a:p>
            <a:pPr defTabSz="914310">
              <a:lnSpc>
                <a:spcPct val="110000"/>
              </a:lnSpc>
              <a:spcBef>
                <a:spcPct val="0"/>
              </a:spcBef>
            </a:pPr>
            <a:r>
              <a:rPr lang="en-US" sz="1400" dirty="0">
                <a:solidFill>
                  <a:srgbClr val="FFFFFF"/>
                </a:solidFill>
              </a:rPr>
              <a:t>General Merchandise</a:t>
            </a:r>
          </a:p>
          <a:p>
            <a:pPr defTabSz="914310">
              <a:lnSpc>
                <a:spcPct val="110000"/>
              </a:lnSpc>
              <a:spcBef>
                <a:spcPct val="0"/>
              </a:spcBef>
            </a:pPr>
            <a:endParaRPr lang="en-US" sz="1400" dirty="0">
              <a:solidFill>
                <a:srgbClr val="FFFFFF"/>
              </a:solidFill>
            </a:endParaRPr>
          </a:p>
        </p:txBody>
      </p:sp>
      <p:sp>
        <p:nvSpPr>
          <p:cNvPr id="13" name="TextBox 12"/>
          <p:cNvSpPr txBox="1"/>
          <p:nvPr/>
        </p:nvSpPr>
        <p:spPr>
          <a:xfrm>
            <a:off x="2480744" y="5198530"/>
            <a:ext cx="3258437" cy="523220"/>
          </a:xfrm>
          <a:prstGeom prst="rect">
            <a:avLst/>
          </a:prstGeom>
          <a:noFill/>
        </p:spPr>
        <p:txBody>
          <a:bodyPr wrap="none" rtlCol="0">
            <a:spAutoFit/>
          </a:bodyPr>
          <a:lstStyle/>
          <a:p>
            <a:pPr defTabSz="914310"/>
            <a:r>
              <a:rPr lang="en-US" sz="1400" dirty="0">
                <a:solidFill>
                  <a:srgbClr val="555555"/>
                </a:solidFill>
                <a:ea typeface="ＭＳ Ｐゴシック" charset="0"/>
              </a:rPr>
              <a:t>*17 </a:t>
            </a:r>
            <a:r>
              <a:rPr lang="en-US" sz="1400" dirty="0">
                <a:solidFill>
                  <a:srgbClr val="555555"/>
                </a:solidFill>
                <a:ea typeface="ＭＳ Ｐゴシック" charset="0"/>
              </a:rPr>
              <a:t>Key Business Processes Identified</a:t>
            </a:r>
          </a:p>
          <a:p>
            <a:pPr defTabSz="914310"/>
            <a:endParaRPr lang="en-US" sz="1400" dirty="0">
              <a:solidFill>
                <a:srgbClr val="555555"/>
              </a:solidFill>
              <a:ea typeface="ＭＳ Ｐゴシック" charset="0"/>
            </a:endParaRPr>
          </a:p>
        </p:txBody>
      </p:sp>
    </p:spTree>
    <p:extLst>
      <p:ext uri="{BB962C8B-B14F-4D97-AF65-F5344CB8AC3E}">
        <p14:creationId xmlns:p14="http://schemas.microsoft.com/office/powerpoint/2010/main" val="22351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FLAVOR</a:t>
            </a:r>
            <a:endParaRPr lang="en-US" dirty="0"/>
          </a:p>
        </p:txBody>
      </p:sp>
      <p:sp>
        <p:nvSpPr>
          <p:cNvPr id="3" name="Slide Number Placeholder 2"/>
          <p:cNvSpPr>
            <a:spLocks noGrp="1"/>
          </p:cNvSpPr>
          <p:nvPr>
            <p:ph type="sldNum" sz="quarter" idx="10"/>
          </p:nvPr>
        </p:nvSpPr>
        <p:spPr/>
        <p:txBody>
          <a:bodyPr/>
          <a:lstStyle/>
          <a:p>
            <a:pPr>
              <a:defRPr/>
            </a:pPr>
            <a:fld id="{0B02F406-A951-4782-A125-F0F9A54F00BD}" type="slidenum">
              <a:rPr lang="en-US" smtClean="0">
                <a:solidFill>
                  <a:srgbClr val="002C6C"/>
                </a:solidFill>
              </a:rPr>
              <a:pPr>
                <a:defRPr/>
              </a:pPr>
              <a:t>9</a:t>
            </a:fld>
            <a:endParaRPr lang="en-US" dirty="0">
              <a:solidFill>
                <a:srgbClr val="002C6C"/>
              </a:solidFill>
            </a:endParaRPr>
          </a:p>
        </p:txBody>
      </p:sp>
    </p:spTree>
    <p:extLst>
      <p:ext uri="{BB962C8B-B14F-4D97-AF65-F5344CB8AC3E}">
        <p14:creationId xmlns:p14="http://schemas.microsoft.com/office/powerpoint/2010/main" val="19270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S1 US PPT Template 2013-07-31">
  <a:themeElements>
    <a:clrScheme name="Custom 17">
      <a:dk1>
        <a:srgbClr val="555555"/>
      </a:dk1>
      <a:lt1>
        <a:sysClr val="window" lastClr="FFFFFF"/>
      </a:lt1>
      <a:dk2>
        <a:srgbClr val="002C6C"/>
      </a:dk2>
      <a:lt2>
        <a:srgbClr val="BFBFBF"/>
      </a:lt2>
      <a:accent1>
        <a:srgbClr val="F26334"/>
      </a:accent1>
      <a:accent2>
        <a:srgbClr val="00B6DE"/>
      </a:accent2>
      <a:accent3>
        <a:srgbClr val="7AC143"/>
      </a:accent3>
      <a:accent4>
        <a:srgbClr val="F05587"/>
      </a:accent4>
      <a:accent5>
        <a:srgbClr val="FBB034"/>
      </a:accent5>
      <a:accent6>
        <a:srgbClr val="BF83B9"/>
      </a:accent6>
      <a:hlink>
        <a:srgbClr val="22BCB9"/>
      </a:hlink>
      <a:folHlink>
        <a:srgbClr val="C1D8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S1_PPT_Template_2011">
  <a:themeElements>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_PPT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lnDef>
  </a:objectDefaults>
  <a:extraClrSchemeLst>
    <a:extraClrScheme>
      <a:clrScheme name="GS1_PPT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_PPT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_PPT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_PPT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_PPT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_PPT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_PPT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_PPT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_PPT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_PPT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_PPT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_PPT_Final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833EA36F62CA641BAB9F648970D91ED" ma:contentTypeVersion="7" ma:contentTypeDescription="Create a new document." ma:contentTypeScope="" ma:versionID="463cd083f89018924c57c5588d4e5df5">
  <xsd:schema xmlns:xsd="http://www.w3.org/2001/XMLSchema" xmlns:xs="http://www.w3.org/2001/XMLSchema" xmlns:p="http://schemas.microsoft.com/office/2006/metadata/properties" xmlns:ns1="http://schemas.microsoft.com/sharepoint/v3" xmlns:ns2="ece5e4fa-18c3-44d0-99a5-ccc0cf1cf713" xmlns:ns3="8797ad7b-07b3-4654-b53b-363493926508" xmlns:ns4="http://schemas.microsoft.com/sharepoint/v4" targetNamespace="http://schemas.microsoft.com/office/2006/metadata/properties" ma:root="true" ma:fieldsID="c8e8b0d6699849c0e739ea7493c99ac5" ns1:_="" ns2:_="" ns3:_="" ns4:_="">
    <xsd:import namespace="http://schemas.microsoft.com/sharepoint/v3"/>
    <xsd:import namespace="ece5e4fa-18c3-44d0-99a5-ccc0cf1cf713"/>
    <xsd:import namespace="8797ad7b-07b3-4654-b53b-36349392650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Year"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97ad7b-07b3-4654-b53b-363493926508" elementFormDefault="qualified">
    <xsd:import namespace="http://schemas.microsoft.com/office/2006/documentManagement/types"/>
    <xsd:import namespace="http://schemas.microsoft.com/office/infopath/2007/PartnerControls"/>
    <xsd:element name="Year" ma:index="11"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Year xmlns="8797ad7b-07b3-4654-b53b-363493926508" xsi:nil="true"/>
    <EmailSender xmlns="http://schemas.microsoft.com/sharepoint/v3" xsi:nil="true"/>
    <EmailFrom xmlns="http://schemas.microsoft.com/sharepoint/v3" xsi:nil="true"/>
    <EmailSubject xmlns="http://schemas.microsoft.com/sharepoint/v3" xsi:nil="true"/>
    <EmailCc xmlns="http://schemas.microsoft.com/sharepoint/v3" xsi:nil="true"/>
    <_dlc_DocId xmlns="ece5e4fa-18c3-44d0-99a5-ccc0cf1cf713">GS1GO-106-289</_dlc_DocId>
    <_dlc_DocIdUrl xmlns="ece5e4fa-18c3-44d0-99a5-ccc0cf1cf713">
      <Url>http://intranet.gs1.org/events/_layouts/15/DocIdRedir.aspx?ID=GS1GO-106-289</Url>
      <Description>GS1GO-106-289</Description>
    </_dlc_DocIdUrl>
  </documentManagement>
</p:properties>
</file>

<file path=customXml/itemProps1.xml><?xml version="1.0" encoding="utf-8"?>
<ds:datastoreItem xmlns:ds="http://schemas.openxmlformats.org/officeDocument/2006/customXml" ds:itemID="{1E06A03F-CE88-453F-8DAA-517AD8A40AB4}"/>
</file>

<file path=customXml/itemProps2.xml><?xml version="1.0" encoding="utf-8"?>
<ds:datastoreItem xmlns:ds="http://schemas.openxmlformats.org/officeDocument/2006/customXml" ds:itemID="{E7C93A16-5B10-4C8A-BDC6-FD250B293278}"/>
</file>

<file path=customXml/itemProps3.xml><?xml version="1.0" encoding="utf-8"?>
<ds:datastoreItem xmlns:ds="http://schemas.openxmlformats.org/officeDocument/2006/customXml" ds:itemID="{CF83CF2C-DC1B-4E5D-BE3C-4646E2C94227}"/>
</file>

<file path=customXml/itemProps4.xml><?xml version="1.0" encoding="utf-8"?>
<ds:datastoreItem xmlns:ds="http://schemas.openxmlformats.org/officeDocument/2006/customXml" ds:itemID="{0AF8F7C0-D064-4941-8D5A-2CD19A6C8602}"/>
</file>

<file path=docProps/app.xml><?xml version="1.0" encoding="utf-8"?>
<Properties xmlns="http://schemas.openxmlformats.org/officeDocument/2006/extended-properties" xmlns:vt="http://schemas.openxmlformats.org/officeDocument/2006/docPropsVTypes">
  <TotalTime>1</TotalTime>
  <Words>432</Words>
  <Application>Microsoft Office PowerPoint</Application>
  <PresentationFormat>On-screen Show (4:3)</PresentationFormat>
  <Paragraphs>93</Paragraphs>
  <Slides>15</Slides>
  <Notes>7</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GS1 US PPT Template 2013-07-31</vt:lpstr>
      <vt:lpstr>GS1_PPT_Template_2011</vt:lpstr>
      <vt:lpstr>GS1 Global Standards Event</vt:lpstr>
      <vt:lpstr>WELCOME TO THE A-T-L</vt:lpstr>
      <vt:lpstr>PowerPoint Presentation</vt:lpstr>
      <vt:lpstr>The global language of business</vt:lpstr>
      <vt:lpstr>From 1974 to 2014</vt:lpstr>
      <vt:lpstr>GS1: Solving industry needs </vt:lpstr>
      <vt:lpstr>gs1 By the numbers</vt:lpstr>
      <vt:lpstr>GS1 US 2014–2016 strategy – Foundation</vt:lpstr>
      <vt:lpstr>LOCAL FLAVOR</vt:lpstr>
      <vt:lpstr>71 streets with Peachtree in the name</vt:lpstr>
      <vt:lpstr>World’s Busiest Airport </vt:lpstr>
      <vt:lpstr>The ATL’S VIPs</vt:lpstr>
      <vt:lpstr>SNOW + TRAFFIC in the ATL = Snowpocolypse 2014</vt:lpstr>
      <vt:lpstr>You can always count on Southern Hospitality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GS1 Global Standards Event</dc:title>
  <dc:creator>Eileen Harpell</dc:creator>
  <cp:lastModifiedBy>Eileen Harpell</cp:lastModifiedBy>
  <cp:revision>1</cp:revision>
  <dcterms:created xsi:type="dcterms:W3CDTF">2014-03-25T15:55:30Z</dcterms:created>
  <dcterms:modified xsi:type="dcterms:W3CDTF">2014-03-25T15:56:42Z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0x0101004833EA36F62CA641BAB9F648970D91ED</vt:lpwstr>
  </property>
  <property fmtid="{D5CDD505-2E9C-101B-9397-08002B2CF9AE}" pid="3" name="_dlc_DocIdItemGuid">
    <vt:lpwstr>822f7b0f-449b-44f4-98e8-2a138392d05e</vt:lpwstr>
  </property>
</Properties>
</file>