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emf" ContentType="image/x-emf"/>
  <Default Extension="xml" ContentType="application/xml"/>
  <Default Extension="wdp" ContentType="image/vnd.ms-photo"/>
  <Override PartName="/ppt/presentation.xml" ContentType="application/vnd.openxmlformats-officedocument.presentationml.presentation.main+xml"/>
  <Override PartName="/ppt/slides/slide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notesSlides/notesSlide19.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63" r:id="rId3"/>
    <p:sldId id="264" r:id="rId4"/>
    <p:sldId id="265" r:id="rId5"/>
    <p:sldId id="268" r:id="rId6"/>
    <p:sldId id="275" r:id="rId7"/>
    <p:sldId id="279" r:id="rId8"/>
    <p:sldId id="271" r:id="rId9"/>
    <p:sldId id="284" r:id="rId10"/>
    <p:sldId id="285" r:id="rId11"/>
    <p:sldId id="270" r:id="rId12"/>
    <p:sldId id="283" r:id="rId13"/>
    <p:sldId id="281" r:id="rId14"/>
    <p:sldId id="278" r:id="rId15"/>
    <p:sldId id="276" r:id="rId16"/>
    <p:sldId id="274" r:id="rId17"/>
    <p:sldId id="277" r:id="rId18"/>
    <p:sldId id="267" r:id="rId19"/>
    <p:sldId id="262" r:id="rId20"/>
    <p:sldId id="259" r:id="rId21"/>
    <p:sldId id="286" r:id="rId22"/>
  </p:sldIdLst>
  <p:sldSz cx="9144000" cy="6858000" type="screen4x3"/>
  <p:notesSz cx="6858000" cy="9144000"/>
  <p:defaultTextStyle>
    <a:defPPr>
      <a:defRPr lang="en-US"/>
    </a:defPPr>
    <a:lvl1pPr algn="l" rtl="0" fontAlgn="base">
      <a:spcBef>
        <a:spcPct val="20000"/>
      </a:spcBef>
      <a:spcAft>
        <a:spcPct val="0"/>
      </a:spcAft>
      <a:defRPr kern="1200">
        <a:solidFill>
          <a:srgbClr val="002C6C"/>
        </a:solidFill>
        <a:latin typeface="Arial" charset="0"/>
        <a:ea typeface="ＭＳ Ｐゴシック" charset="0"/>
        <a:cs typeface="+mn-cs"/>
      </a:defRPr>
    </a:lvl1pPr>
    <a:lvl2pPr marL="457200" algn="l" rtl="0" fontAlgn="base">
      <a:spcBef>
        <a:spcPct val="20000"/>
      </a:spcBef>
      <a:spcAft>
        <a:spcPct val="0"/>
      </a:spcAft>
      <a:defRPr kern="1200">
        <a:solidFill>
          <a:srgbClr val="002C6C"/>
        </a:solidFill>
        <a:latin typeface="Arial" charset="0"/>
        <a:ea typeface="ＭＳ Ｐゴシック" charset="0"/>
        <a:cs typeface="+mn-cs"/>
      </a:defRPr>
    </a:lvl2pPr>
    <a:lvl3pPr marL="914400" algn="l" rtl="0" fontAlgn="base">
      <a:spcBef>
        <a:spcPct val="20000"/>
      </a:spcBef>
      <a:spcAft>
        <a:spcPct val="0"/>
      </a:spcAft>
      <a:defRPr kern="1200">
        <a:solidFill>
          <a:srgbClr val="002C6C"/>
        </a:solidFill>
        <a:latin typeface="Arial" charset="0"/>
        <a:ea typeface="ＭＳ Ｐゴシック" charset="0"/>
        <a:cs typeface="+mn-cs"/>
      </a:defRPr>
    </a:lvl3pPr>
    <a:lvl4pPr marL="1371600" algn="l" rtl="0" fontAlgn="base">
      <a:spcBef>
        <a:spcPct val="20000"/>
      </a:spcBef>
      <a:spcAft>
        <a:spcPct val="0"/>
      </a:spcAft>
      <a:defRPr kern="1200">
        <a:solidFill>
          <a:srgbClr val="002C6C"/>
        </a:solidFill>
        <a:latin typeface="Arial" charset="0"/>
        <a:ea typeface="ＭＳ Ｐゴシック" charset="0"/>
        <a:cs typeface="+mn-cs"/>
      </a:defRPr>
    </a:lvl4pPr>
    <a:lvl5pPr marL="1828800" algn="l" rtl="0" fontAlgn="base">
      <a:spcBef>
        <a:spcPct val="20000"/>
      </a:spcBef>
      <a:spcAft>
        <a:spcPct val="0"/>
      </a:spcAft>
      <a:defRPr kern="1200">
        <a:solidFill>
          <a:srgbClr val="002C6C"/>
        </a:solidFill>
        <a:latin typeface="Arial" charset="0"/>
        <a:ea typeface="ＭＳ Ｐゴシック" charset="0"/>
        <a:cs typeface="+mn-cs"/>
      </a:defRPr>
    </a:lvl5pPr>
    <a:lvl6pPr marL="2286000" algn="l" defTabSz="457200" rtl="0" eaLnBrk="1" latinLnBrk="0" hangingPunct="1">
      <a:defRPr kern="1200">
        <a:solidFill>
          <a:srgbClr val="002C6C"/>
        </a:solidFill>
        <a:latin typeface="Arial" charset="0"/>
        <a:ea typeface="ＭＳ Ｐゴシック" charset="0"/>
        <a:cs typeface="+mn-cs"/>
      </a:defRPr>
    </a:lvl6pPr>
    <a:lvl7pPr marL="2743200" algn="l" defTabSz="457200" rtl="0" eaLnBrk="1" latinLnBrk="0" hangingPunct="1">
      <a:defRPr kern="1200">
        <a:solidFill>
          <a:srgbClr val="002C6C"/>
        </a:solidFill>
        <a:latin typeface="Arial" charset="0"/>
        <a:ea typeface="ＭＳ Ｐゴシック" charset="0"/>
        <a:cs typeface="+mn-cs"/>
      </a:defRPr>
    </a:lvl7pPr>
    <a:lvl8pPr marL="3200400" algn="l" defTabSz="457200" rtl="0" eaLnBrk="1" latinLnBrk="0" hangingPunct="1">
      <a:defRPr kern="1200">
        <a:solidFill>
          <a:srgbClr val="002C6C"/>
        </a:solidFill>
        <a:latin typeface="Arial" charset="0"/>
        <a:ea typeface="ＭＳ Ｐゴシック" charset="0"/>
        <a:cs typeface="+mn-cs"/>
      </a:defRPr>
    </a:lvl8pPr>
    <a:lvl9pPr marL="3657600" algn="l" defTabSz="457200" rtl="0" eaLnBrk="1" latinLnBrk="0" hangingPunct="1">
      <a:defRPr kern="1200">
        <a:solidFill>
          <a:srgbClr val="002C6C"/>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A84C"/>
    <a:srgbClr val="2760A9"/>
    <a:srgbClr val="F26334"/>
    <a:srgbClr val="002C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496" autoAdjust="0"/>
  </p:normalViewPr>
  <p:slideViewPr>
    <p:cSldViewPr snapToGrid="0" showGuides="1">
      <p:cViewPr>
        <p:scale>
          <a:sx n="120" d="100"/>
          <a:sy n="120" d="100"/>
        </p:scale>
        <p:origin x="-96" y="7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2" d="100"/>
          <a:sy n="92" d="100"/>
        </p:scale>
        <p:origin x="-37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33" Type="http://schemas.openxmlformats.org/officeDocument/2006/relationships/customXml" Target="../customXml/item4.xml"/><Relationship Id="rId20" Type="http://schemas.openxmlformats.org/officeDocument/2006/relationships/slide" Target="slides/slide19.xml"/><Relationship Id="rId29" Type="http://schemas.openxmlformats.org/officeDocument/2006/relationships/tableStyles" Target="tableStyles.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handoutMaster" Target="handoutMasters/handoutMaster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32" Type="http://schemas.openxmlformats.org/officeDocument/2006/relationships/customXml" Target="../customXml/item3.xml"/><Relationship Id="rId23" Type="http://schemas.openxmlformats.org/officeDocument/2006/relationships/notesMaster" Target="notesMasters/notesMaster1.xml"/><Relationship Id="rId28" Type="http://schemas.openxmlformats.org/officeDocument/2006/relationships/theme" Target="theme/theme1.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viewProps" Target="viewProps.xml"/><Relationship Id="rId14" Type="http://schemas.openxmlformats.org/officeDocument/2006/relationships/slide" Target="slides/slide13.xml"/><Relationship Id="rId4" Type="http://schemas.openxmlformats.org/officeDocument/2006/relationships/slide" Target="slides/slide3.xml"/><Relationship Id="rId30" Type="http://schemas.openxmlformats.org/officeDocument/2006/relationships/customXml" Target="../customXml/item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ea typeface="+mn-ea"/>
              </a:defRPr>
            </a:lvl1pPr>
          </a:lstStyle>
          <a:p>
            <a:pPr>
              <a:defRPr/>
            </a:pPr>
            <a:endParaRPr lang="en-GB"/>
          </a:p>
        </p:txBody>
      </p:sp>
      <p:sp>
        <p:nvSpPr>
          <p:cNvPr id="307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ea typeface="+mn-ea"/>
              </a:defRPr>
            </a:lvl1pPr>
          </a:lstStyle>
          <a:p>
            <a:pPr>
              <a:defRPr/>
            </a:pPr>
            <a:endParaRPr lang="en-GB"/>
          </a:p>
        </p:txBody>
      </p:sp>
      <p:sp>
        <p:nvSpPr>
          <p:cNvPr id="307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ea typeface="+mn-ea"/>
              </a:defRPr>
            </a:lvl1pPr>
          </a:lstStyle>
          <a:p>
            <a:pPr>
              <a:defRPr/>
            </a:pPr>
            <a:endParaRPr lang="en-GB"/>
          </a:p>
        </p:txBody>
      </p:sp>
      <p:sp>
        <p:nvSpPr>
          <p:cNvPr id="307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defRPr>
            </a:lvl1pPr>
          </a:lstStyle>
          <a:p>
            <a:fld id="{A6AA16F7-E748-8D47-B12A-B6A8AF856ED4}" type="slidenum">
              <a:rPr lang="en-US"/>
              <a:pPr/>
              <a:t>‹#›</a:t>
            </a:fld>
            <a:endParaRPr lang="en-US"/>
          </a:p>
        </p:txBody>
      </p:sp>
    </p:spTree>
    <p:extLst>
      <p:ext uri="{BB962C8B-B14F-4D97-AF65-F5344CB8AC3E}">
        <p14:creationId xmlns:p14="http://schemas.microsoft.com/office/powerpoint/2010/main" val="28086159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ea typeface="+mn-ea"/>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ea typeface="+mn-ea"/>
              </a:defRPr>
            </a:lvl1pPr>
          </a:lstStyle>
          <a:p>
            <a:pPr>
              <a:defRPr/>
            </a:pPr>
            <a:endParaRPr lang="en-GB"/>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ea typeface="+mn-ea"/>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defRPr>
            </a:lvl1pPr>
          </a:lstStyle>
          <a:p>
            <a:fld id="{AF7B2957-CF1F-CD46-A189-F8AD9629F84A}" type="slidenum">
              <a:rPr lang="en-US"/>
              <a:pPr/>
              <a:t>‹#›</a:t>
            </a:fld>
            <a:endParaRPr lang="en-US"/>
          </a:p>
        </p:txBody>
      </p:sp>
    </p:spTree>
    <p:extLst>
      <p:ext uri="{BB962C8B-B14F-4D97-AF65-F5344CB8AC3E}">
        <p14:creationId xmlns:p14="http://schemas.microsoft.com/office/powerpoint/2010/main" val="4681131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1</a:t>
            </a:fld>
            <a:endParaRPr lang="en-US"/>
          </a:p>
        </p:txBody>
      </p:sp>
    </p:spTree>
    <p:extLst>
      <p:ext uri="{BB962C8B-B14F-4D97-AF65-F5344CB8AC3E}">
        <p14:creationId xmlns:p14="http://schemas.microsoft.com/office/powerpoint/2010/main" val="520500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71EB1438-C54F-4662-98ED-89A96F4793D4}" type="slidenum">
              <a:rPr lang="en-US" smtClean="0"/>
              <a:pPr/>
              <a:t>11</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71EB1438-C54F-4662-98ED-89A96F4793D4}" type="slidenum">
              <a:rPr lang="en-US" smtClean="0"/>
              <a:pPr/>
              <a:t>12</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endParaRPr lang="en-US" sz="1200" kern="1200" dirty="0" smtClean="0">
              <a:solidFill>
                <a:schemeClr val="tx1"/>
              </a:solidFill>
              <a:effectLst/>
              <a:latin typeface="Arial" charset="0"/>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71EB1438-C54F-4662-98ED-89A96F4793D4}" type="slidenum">
              <a:rPr lang="en-US" smtClean="0"/>
              <a:pPr/>
              <a:t>13</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71EB1438-C54F-4662-98ED-89A96F4793D4}" type="slidenum">
              <a:rPr lang="en-US" smtClean="0"/>
              <a:pPr/>
              <a:t>14</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71EB1438-C54F-4662-98ED-89A96F4793D4}" type="slidenum">
              <a:rPr lang="en-US" smtClean="0"/>
              <a:pPr/>
              <a:t>15</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71EB1438-C54F-4662-98ED-89A96F4793D4}" type="slidenum">
              <a:rPr lang="en-US" smtClean="0"/>
              <a:pPr/>
              <a:t>16</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71EB1438-C54F-4662-98ED-89A96F4793D4}" type="slidenum">
              <a:rPr lang="en-US" smtClean="0"/>
              <a:pPr/>
              <a:t>17</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18</a:t>
            </a:fld>
            <a:endParaRPr lang="en-US"/>
          </a:p>
        </p:txBody>
      </p:sp>
    </p:spTree>
    <p:extLst>
      <p:ext uri="{BB962C8B-B14F-4D97-AF65-F5344CB8AC3E}">
        <p14:creationId xmlns:p14="http://schemas.microsoft.com/office/powerpoint/2010/main" val="2287892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19</a:t>
            </a:fld>
            <a:endParaRPr lang="en-US"/>
          </a:p>
        </p:txBody>
      </p:sp>
    </p:spTree>
    <p:extLst>
      <p:ext uri="{BB962C8B-B14F-4D97-AF65-F5344CB8AC3E}">
        <p14:creationId xmlns:p14="http://schemas.microsoft.com/office/powerpoint/2010/main" val="1231906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20</a:t>
            </a:fld>
            <a:endParaRPr lang="en-US"/>
          </a:p>
        </p:txBody>
      </p:sp>
    </p:spTree>
    <p:extLst>
      <p:ext uri="{BB962C8B-B14F-4D97-AF65-F5344CB8AC3E}">
        <p14:creationId xmlns:p14="http://schemas.microsoft.com/office/powerpoint/2010/main" val="2554815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2</a:t>
            </a:fld>
            <a:endParaRPr lang="en-US"/>
          </a:p>
        </p:txBody>
      </p:sp>
    </p:spTree>
    <p:extLst>
      <p:ext uri="{BB962C8B-B14F-4D97-AF65-F5344CB8AC3E}">
        <p14:creationId xmlns:p14="http://schemas.microsoft.com/office/powerpoint/2010/main" val="258350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71EB1438-C54F-4662-98ED-89A96F4793D4}" type="slidenum">
              <a:rPr lang="en-US" smtClean="0"/>
              <a:pPr/>
              <a:t>21</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AF72697A-2603-482A-9B72-C91501A6D2F1}" type="slidenum">
              <a:rPr lang="fr-FR" smtClean="0"/>
              <a:pPr>
                <a:defRPr/>
              </a:pPr>
              <a:t>3</a:t>
            </a:fld>
            <a:endParaRPr lang="fr-FR"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marL="227150" indent="-227150" eaLnBrk="1" hangingPunct="1"/>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4</a:t>
            </a:fld>
            <a:endParaRPr lang="en-US"/>
          </a:p>
        </p:txBody>
      </p:sp>
    </p:spTree>
    <p:extLst>
      <p:ext uri="{BB962C8B-B14F-4D97-AF65-F5344CB8AC3E}">
        <p14:creationId xmlns:p14="http://schemas.microsoft.com/office/powerpoint/2010/main" val="401631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71EB1438-C54F-4662-98ED-89A96F4793D4}" type="slidenum">
              <a:rPr lang="en-US" smtClean="0"/>
              <a:pPr/>
              <a:t>5</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endParaRPr lang="en-US" sz="1200" kern="1200" dirty="0" smtClean="0">
              <a:solidFill>
                <a:schemeClr val="tx1"/>
              </a:solidFill>
              <a:effectLst/>
              <a:latin typeface="Arial" charset="0"/>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71EB1438-C54F-4662-98ED-89A96F4793D4}" type="slidenum">
              <a:rPr lang="en-US" smtClean="0"/>
              <a:pPr/>
              <a:t>6</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ＭＳ Ｐゴシック"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71EB1438-C54F-4662-98ED-89A96F4793D4}" type="slidenum">
              <a:rPr lang="en-US" smtClean="0"/>
              <a:pPr/>
              <a:t>8</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57300">
              <a:tabLst>
                <a:tab pos="457200" algn="l"/>
                <a:tab pos="1427163" algn="l"/>
                <a:tab pos="3086100" algn="l"/>
              </a:tabLst>
            </a:pPr>
            <a:endParaRPr lang="en-US" dirty="0"/>
          </a:p>
        </p:txBody>
      </p:sp>
      <p:sp>
        <p:nvSpPr>
          <p:cNvPr id="4" name="Slide Number Placeholder 3"/>
          <p:cNvSpPr>
            <a:spLocks noGrp="1"/>
          </p:cNvSpPr>
          <p:nvPr>
            <p:ph type="sldNum" sz="quarter" idx="10"/>
          </p:nvPr>
        </p:nvSpPr>
        <p:spPr/>
        <p:txBody>
          <a:bodyPr/>
          <a:lstStyle/>
          <a:p>
            <a:fld id="{AF7B2957-CF1F-CD46-A189-F8AD9629F84A}" type="slidenum">
              <a:rPr lang="en-US" smtClean="0"/>
              <a:pPr/>
              <a:t>9</a:t>
            </a:fld>
            <a:endParaRPr lang="en-US"/>
          </a:p>
        </p:txBody>
      </p:sp>
    </p:spTree>
    <p:extLst>
      <p:ext uri="{BB962C8B-B14F-4D97-AF65-F5344CB8AC3E}">
        <p14:creationId xmlns:p14="http://schemas.microsoft.com/office/powerpoint/2010/main" val="253234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F7B2957-CF1F-CD46-A189-F8AD9629F84A}" type="slidenum">
              <a:rPr lang="en-US" smtClean="0"/>
              <a:pPr/>
              <a:t>10</a:t>
            </a:fld>
            <a:endParaRPr lang="en-US"/>
          </a:p>
        </p:txBody>
      </p:sp>
    </p:spTree>
    <p:extLst>
      <p:ext uri="{BB962C8B-B14F-4D97-AF65-F5344CB8AC3E}">
        <p14:creationId xmlns:p14="http://schemas.microsoft.com/office/powerpoint/2010/main" val="1768554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gs1.org/" TargetMode="External"/><Relationship Id="rId4" Type="http://schemas.openxmlformats.org/officeDocument/2006/relationships/image" Target="../media/image5.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gs1.org/" TargetMode="External"/><Relationship Id="rId4" Type="http://schemas.openxmlformats.org/officeDocument/2006/relationships/image" Target="../media/image5.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gs1.org/" TargetMode="External"/><Relationship Id="rId4" Type="http://schemas.openxmlformats.org/officeDocument/2006/relationships/image" Target="../media/image5.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GS1-Corp-templates-TIT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9" y="-3175"/>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a:hlinkClick r:id="rId3" highlightClick="1"/>
          </p:cNvPr>
          <p:cNvSpPr>
            <a:spLocks noChangeArrowheads="1"/>
          </p:cNvSpPr>
          <p:nvPr/>
        </p:nvSpPr>
        <p:spPr bwMode="auto">
          <a:xfrm>
            <a:off x="7696200" y="6324600"/>
            <a:ext cx="1219200" cy="304800"/>
          </a:xfrm>
          <a:prstGeom prst="actionButtonBlank">
            <a:avLst/>
          </a:prstGeom>
          <a:noFill/>
          <a:ln w="9525">
            <a:noFill/>
            <a:miter lim="800000"/>
            <a:headEnd/>
            <a:tailEnd/>
          </a:ln>
          <a:effectLst/>
        </p:spPr>
        <p:txBody>
          <a:bodyPr wrap="none" anchor="ctr"/>
          <a:lstStyle/>
          <a:p>
            <a:pPr>
              <a:defRPr/>
            </a:pPr>
            <a:endParaRPr lang="en-GB">
              <a:ea typeface="+mn-ea"/>
            </a:endParaRPr>
          </a:p>
        </p:txBody>
      </p:sp>
      <p:sp>
        <p:nvSpPr>
          <p:cNvPr id="5122" name="Rectangle 2"/>
          <p:cNvSpPr>
            <a:spLocks noGrp="1" noChangeArrowheads="1"/>
          </p:cNvSpPr>
          <p:nvPr>
            <p:ph type="ctrTitle"/>
          </p:nvPr>
        </p:nvSpPr>
        <p:spPr>
          <a:xfrm>
            <a:off x="3639200" y="1447800"/>
            <a:ext cx="4819000" cy="990600"/>
          </a:xfrm>
          <a:prstGeom prst="rect">
            <a:avLst/>
          </a:prstGeom>
        </p:spPr>
        <p:txBody>
          <a:bodyPr anchor="b"/>
          <a:lstStyle>
            <a:lvl1pPr>
              <a:defRPr sz="3600"/>
            </a:lvl1pPr>
          </a:lstStyle>
          <a:p>
            <a:r>
              <a:rPr lang="en-US" smtClean="0"/>
              <a:t>Click to edit Master title style</a:t>
            </a:r>
            <a:endParaRPr lang="en-GB" dirty="0"/>
          </a:p>
        </p:txBody>
      </p:sp>
      <p:sp>
        <p:nvSpPr>
          <p:cNvPr id="5123" name="Rectangle 3"/>
          <p:cNvSpPr>
            <a:spLocks noGrp="1" noChangeArrowheads="1"/>
          </p:cNvSpPr>
          <p:nvPr>
            <p:ph type="subTitle" idx="1"/>
          </p:nvPr>
        </p:nvSpPr>
        <p:spPr>
          <a:xfrm>
            <a:off x="3640208" y="2566530"/>
            <a:ext cx="3694567" cy="1295400"/>
          </a:xfrm>
          <a:prstGeom prst="rect">
            <a:avLst/>
          </a:prstGeom>
        </p:spPr>
        <p:txBody>
          <a:bodyPr/>
          <a:lstStyle>
            <a:lvl1pPr marL="0" indent="0">
              <a:buNone/>
              <a:defRPr b="1">
                <a:solidFill>
                  <a:srgbClr val="F26334"/>
                </a:solidFill>
              </a:defRPr>
            </a:lvl1pPr>
          </a:lstStyle>
          <a:p>
            <a:r>
              <a:rPr lang="en-US" smtClean="0"/>
              <a:t>Click to edit Master subtitle style</a:t>
            </a:r>
            <a:endParaRPr lang="en-GB" dirty="0"/>
          </a:p>
        </p:txBody>
      </p:sp>
      <p:pic>
        <p:nvPicPr>
          <p:cNvPr id="8" name="Content Placeholder 1"/>
          <p:cNvPicPr>
            <a:picLocks noChangeAspect="1"/>
          </p:cNvPicPr>
          <p:nvPr userDrawn="1"/>
        </p:nvPicPr>
        <p:blipFill>
          <a:blip r:embed="rId4" cstate="screen">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a:ext>
            </a:extLst>
          </a:blip>
          <a:stretch>
            <a:fillRect/>
          </a:stretch>
        </p:blipFill>
        <p:spPr>
          <a:xfrm>
            <a:off x="380458" y="406163"/>
            <a:ext cx="991142" cy="882763"/>
          </a:xfrm>
          <a:prstGeom prst="rect">
            <a:avLst/>
          </a:prstGeom>
        </p:spPr>
      </p:pic>
    </p:spTree>
    <p:extLst>
      <p:ext uri="{BB962C8B-B14F-4D97-AF65-F5344CB8AC3E}">
        <p14:creationId xmlns:p14="http://schemas.microsoft.com/office/powerpoint/2010/main" val="273710790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343439" y="6395217"/>
            <a:ext cx="2412930" cy="46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l"/>
            <a:r>
              <a:rPr lang="en-US" sz="900" b="0" dirty="0" smtClean="0">
                <a:solidFill>
                  <a:srgbClr val="0C4B91"/>
                </a:solidFill>
                <a:latin typeface="Arial Narrow"/>
                <a:cs typeface="Arial Narrow"/>
              </a:rPr>
              <a:t>Technical Publications Workshop</a:t>
            </a:r>
          </a:p>
          <a:p>
            <a:pPr algn="l"/>
            <a:r>
              <a:rPr lang="en-US" sz="900" b="0" kern="1200" baseline="0" dirty="0" smtClean="0">
                <a:solidFill>
                  <a:srgbClr val="0C4B91"/>
                </a:solidFill>
                <a:latin typeface="Arial Narrow"/>
                <a:ea typeface="ＭＳ Ｐゴシック" charset="0"/>
                <a:cs typeface="Arial Narrow"/>
              </a:rPr>
              <a:t>All contents © 2014 GS1 </a:t>
            </a:r>
          </a:p>
        </p:txBody>
      </p:sp>
    </p:spTree>
    <p:extLst>
      <p:ext uri="{BB962C8B-B14F-4D97-AF65-F5344CB8AC3E}">
        <p14:creationId xmlns:p14="http://schemas.microsoft.com/office/powerpoint/2010/main" val="386738082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343439" y="6395217"/>
            <a:ext cx="2412930" cy="46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l"/>
            <a:r>
              <a:rPr lang="en-US" sz="900" b="0" dirty="0" smtClean="0">
                <a:solidFill>
                  <a:srgbClr val="0C4B91"/>
                </a:solidFill>
                <a:latin typeface="Arial Narrow"/>
                <a:cs typeface="Arial Narrow"/>
              </a:rPr>
              <a:t>Technical Publications Workshop</a:t>
            </a:r>
          </a:p>
          <a:p>
            <a:pPr algn="l"/>
            <a:r>
              <a:rPr lang="en-US" sz="900" b="0" kern="1200" baseline="0" dirty="0" smtClean="0">
                <a:solidFill>
                  <a:srgbClr val="0C4B91"/>
                </a:solidFill>
                <a:latin typeface="Arial Narrow"/>
                <a:ea typeface="ＭＳ Ｐゴシック" charset="0"/>
                <a:cs typeface="Arial Narrow"/>
              </a:rPr>
              <a:t>All contents © 2014 GS1 </a:t>
            </a:r>
          </a:p>
        </p:txBody>
      </p:sp>
    </p:spTree>
    <p:extLst>
      <p:ext uri="{BB962C8B-B14F-4D97-AF65-F5344CB8AC3E}">
        <p14:creationId xmlns:p14="http://schemas.microsoft.com/office/powerpoint/2010/main" val="386738082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343439" y="6395217"/>
            <a:ext cx="2412930" cy="46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l"/>
            <a:r>
              <a:rPr lang="en-US" sz="900" b="0" dirty="0" smtClean="0">
                <a:solidFill>
                  <a:srgbClr val="0C4B91"/>
                </a:solidFill>
                <a:latin typeface="Arial Narrow"/>
                <a:cs typeface="Arial Narrow"/>
              </a:rPr>
              <a:t>Technical Publications Workshop</a:t>
            </a:r>
          </a:p>
          <a:p>
            <a:pPr algn="l"/>
            <a:r>
              <a:rPr lang="en-US" sz="900" b="0" kern="1200" baseline="0" dirty="0" smtClean="0">
                <a:solidFill>
                  <a:srgbClr val="0C4B91"/>
                </a:solidFill>
                <a:latin typeface="Arial Narrow"/>
                <a:ea typeface="ＭＳ Ｐゴシック" charset="0"/>
                <a:cs typeface="Arial Narrow"/>
              </a:rPr>
              <a:t>All contents © 2014 GS1 </a:t>
            </a:r>
          </a:p>
        </p:txBody>
      </p:sp>
    </p:spTree>
    <p:extLst>
      <p:ext uri="{BB962C8B-B14F-4D97-AF65-F5344CB8AC3E}">
        <p14:creationId xmlns:p14="http://schemas.microsoft.com/office/powerpoint/2010/main" val="386738082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vider Slide">
    <p:spTree>
      <p:nvGrpSpPr>
        <p:cNvPr id="1" name=""/>
        <p:cNvGrpSpPr/>
        <p:nvPr/>
      </p:nvGrpSpPr>
      <p:grpSpPr>
        <a:xfrm>
          <a:off x="0" y="0"/>
          <a:ext cx="0" cy="0"/>
          <a:chOff x="0" y="0"/>
          <a:chExt cx="0" cy="0"/>
        </a:xfrm>
      </p:grpSpPr>
      <p:pic>
        <p:nvPicPr>
          <p:cNvPr id="9" name="Picture 8" descr="Untitle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9143391" cy="6857543"/>
          </a:xfrm>
          <a:prstGeom prst="rect">
            <a:avLst/>
          </a:prstGeom>
        </p:spPr>
      </p:pic>
      <p:sp>
        <p:nvSpPr>
          <p:cNvPr id="5" name="AutoShape 10">
            <a:hlinkClick r:id="rId3" highlightClick="1"/>
          </p:cNvPr>
          <p:cNvSpPr>
            <a:spLocks noChangeArrowheads="1"/>
          </p:cNvSpPr>
          <p:nvPr/>
        </p:nvSpPr>
        <p:spPr bwMode="auto">
          <a:xfrm>
            <a:off x="7696200" y="6324600"/>
            <a:ext cx="1219200" cy="304800"/>
          </a:xfrm>
          <a:prstGeom prst="actionButtonBlank">
            <a:avLst/>
          </a:prstGeom>
          <a:noFill/>
          <a:ln w="9525">
            <a:noFill/>
            <a:miter lim="800000"/>
            <a:headEnd/>
            <a:tailEnd/>
          </a:ln>
          <a:effectLst/>
        </p:spPr>
        <p:txBody>
          <a:bodyPr wrap="none" anchor="ctr"/>
          <a:lstStyle/>
          <a:p>
            <a:pPr>
              <a:defRPr/>
            </a:pPr>
            <a:endParaRPr lang="en-GB">
              <a:ea typeface="+mn-ea"/>
            </a:endParaRPr>
          </a:p>
        </p:txBody>
      </p:sp>
      <p:sp>
        <p:nvSpPr>
          <p:cNvPr id="5122" name="Rectangle 2"/>
          <p:cNvSpPr>
            <a:spLocks noGrp="1" noChangeArrowheads="1"/>
          </p:cNvSpPr>
          <p:nvPr>
            <p:ph type="ctrTitle"/>
          </p:nvPr>
        </p:nvSpPr>
        <p:spPr>
          <a:xfrm>
            <a:off x="3639200" y="1447800"/>
            <a:ext cx="4819000" cy="990600"/>
          </a:xfrm>
          <a:prstGeom prst="rect">
            <a:avLst/>
          </a:prstGeom>
        </p:spPr>
        <p:txBody>
          <a:bodyPr anchor="b"/>
          <a:lstStyle>
            <a:lvl1pPr>
              <a:defRPr sz="3200"/>
            </a:lvl1pPr>
          </a:lstStyle>
          <a:p>
            <a:r>
              <a:rPr lang="en-US" smtClean="0"/>
              <a:t>Click to edit Master title style</a:t>
            </a:r>
            <a:endParaRPr lang="en-GB" dirty="0"/>
          </a:p>
        </p:txBody>
      </p:sp>
      <p:sp>
        <p:nvSpPr>
          <p:cNvPr id="5123" name="Rectangle 3"/>
          <p:cNvSpPr>
            <a:spLocks noGrp="1" noChangeArrowheads="1"/>
          </p:cNvSpPr>
          <p:nvPr>
            <p:ph type="subTitle" idx="1"/>
          </p:nvPr>
        </p:nvSpPr>
        <p:spPr>
          <a:xfrm>
            <a:off x="3640208" y="2566530"/>
            <a:ext cx="3694567" cy="1295400"/>
          </a:xfrm>
          <a:prstGeom prst="rect">
            <a:avLst/>
          </a:prstGeom>
        </p:spPr>
        <p:txBody>
          <a:bodyPr/>
          <a:lstStyle>
            <a:lvl1pPr marL="0" indent="0">
              <a:buNone/>
              <a:defRPr b="1">
                <a:solidFill>
                  <a:srgbClr val="F26334"/>
                </a:solidFill>
              </a:defRPr>
            </a:lvl1pPr>
          </a:lstStyle>
          <a:p>
            <a:r>
              <a:rPr lang="en-US" smtClean="0"/>
              <a:t>Click to edit Master subtitle style</a:t>
            </a:r>
            <a:endParaRPr lang="en-GB" dirty="0"/>
          </a:p>
        </p:txBody>
      </p:sp>
      <p:pic>
        <p:nvPicPr>
          <p:cNvPr id="7" name="Content Placeholder 1"/>
          <p:cNvPicPr>
            <a:picLocks noChangeAspect="1"/>
          </p:cNvPicPr>
          <p:nvPr userDrawn="1"/>
        </p:nvPicPr>
        <p:blipFill>
          <a:blip r:embed="rId4" cstate="screen">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a:ext>
            </a:extLst>
          </a:blip>
          <a:stretch>
            <a:fillRect/>
          </a:stretch>
        </p:blipFill>
        <p:spPr>
          <a:xfrm>
            <a:off x="380458" y="406163"/>
            <a:ext cx="991142" cy="882763"/>
          </a:xfrm>
          <a:prstGeom prst="rect">
            <a:avLst/>
          </a:prstGeom>
        </p:spPr>
      </p:pic>
    </p:spTree>
    <p:extLst>
      <p:ext uri="{BB962C8B-B14F-4D97-AF65-F5344CB8AC3E}">
        <p14:creationId xmlns:p14="http://schemas.microsoft.com/office/powerpoint/2010/main" val="199298183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0" y="384392"/>
            <a:ext cx="6877050" cy="935998"/>
          </a:xfrm>
          <a:prstGeom prst="rect">
            <a:avLst/>
          </a:prstGeom>
        </p:spPr>
        <p:txBody>
          <a:bodyPr/>
          <a:lstStyle/>
          <a:p>
            <a:r>
              <a:rPr lang="en-US" smtClean="0"/>
              <a:t>Click to edit Master title style</a:t>
            </a:r>
            <a:endParaRPr lang="en-GB" dirty="0"/>
          </a:p>
        </p:txBody>
      </p:sp>
      <p:sp>
        <p:nvSpPr>
          <p:cNvPr id="4" name="Rectangle 12"/>
          <p:cNvSpPr>
            <a:spLocks noGrp="1" noChangeArrowheads="1"/>
          </p:cNvSpPr>
          <p:nvPr>
            <p:ph type="sldNum" sz="quarter" idx="10"/>
          </p:nvPr>
        </p:nvSpPr>
        <p:spPr>
          <a:ln/>
        </p:spPr>
        <p:txBody>
          <a:bodyPr/>
          <a:lstStyle>
            <a:lvl1pPr>
              <a:defRPr/>
            </a:lvl1pPr>
          </a:lstStyle>
          <a:p>
            <a:fld id="{128BF9BD-1E52-D64C-B18B-359DD3253BCC}" type="slidenum">
              <a:rPr lang="en-US"/>
              <a:pPr/>
              <a:t>‹#›</a:t>
            </a:fld>
            <a:endParaRPr lang="en-US"/>
          </a:p>
        </p:txBody>
      </p:sp>
      <p:sp>
        <p:nvSpPr>
          <p:cNvPr id="8" name="Content Placeholder 2"/>
          <p:cNvSpPr>
            <a:spLocks noGrp="1"/>
          </p:cNvSpPr>
          <p:nvPr>
            <p:ph sz="half" idx="1"/>
          </p:nvPr>
        </p:nvSpPr>
        <p:spPr>
          <a:xfrm>
            <a:off x="514800" y="1602000"/>
            <a:ext cx="8172000" cy="457200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64661496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fld id="{1BEF5F10-9F25-7D49-9767-F650606EECC9}" type="slidenum">
              <a:rPr lang="en-US"/>
              <a:pPr/>
              <a:t>‹#›</a:t>
            </a:fld>
            <a:endParaRPr lang="en-US"/>
          </a:p>
        </p:txBody>
      </p:sp>
    </p:spTree>
    <p:extLst>
      <p:ext uri="{BB962C8B-B14F-4D97-AF65-F5344CB8AC3E}">
        <p14:creationId xmlns:p14="http://schemas.microsoft.com/office/powerpoint/2010/main" val="72671362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0" y="384392"/>
            <a:ext cx="6877050" cy="935998"/>
          </a:xfrm>
          <a:prstGeom prst="rect">
            <a:avLst/>
          </a:prstGeo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33400" y="1543050"/>
            <a:ext cx="4032000" cy="455295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83734" y="1543050"/>
            <a:ext cx="4000967" cy="455295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12"/>
          <p:cNvSpPr>
            <a:spLocks noGrp="1" noChangeArrowheads="1"/>
          </p:cNvSpPr>
          <p:nvPr>
            <p:ph type="sldNum" sz="quarter" idx="10"/>
          </p:nvPr>
        </p:nvSpPr>
        <p:spPr>
          <a:ln/>
        </p:spPr>
        <p:txBody>
          <a:bodyPr/>
          <a:lstStyle>
            <a:lvl1pPr>
              <a:defRPr/>
            </a:lvl1pPr>
          </a:lstStyle>
          <a:p>
            <a:fld id="{5534046F-A009-9142-887B-3C1E2AA1E3DE}" type="slidenum">
              <a:rPr lang="en-US"/>
              <a:pPr/>
              <a:t>‹#›</a:t>
            </a:fld>
            <a:endParaRPr lang="en-US"/>
          </a:p>
        </p:txBody>
      </p:sp>
    </p:spTree>
    <p:extLst>
      <p:ext uri="{BB962C8B-B14F-4D97-AF65-F5344CB8AC3E}">
        <p14:creationId xmlns:p14="http://schemas.microsoft.com/office/powerpoint/2010/main" val="387184223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09750" y="384392"/>
            <a:ext cx="6877050" cy="935998"/>
          </a:xfrm>
          <a:prstGeom prst="rect">
            <a:avLst/>
          </a:prstGeom>
        </p:spPr>
        <p:txBody>
          <a:bodyPr/>
          <a:lstStyle/>
          <a:p>
            <a:r>
              <a:rPr lang="en-US" smtClean="0"/>
              <a:t>Click to edit Master title style</a:t>
            </a:r>
            <a:endParaRPr lang="en-GB" dirty="0"/>
          </a:p>
        </p:txBody>
      </p:sp>
      <p:sp>
        <p:nvSpPr>
          <p:cNvPr id="3" name="Rectangle 12"/>
          <p:cNvSpPr>
            <a:spLocks noGrp="1" noChangeArrowheads="1"/>
          </p:cNvSpPr>
          <p:nvPr>
            <p:ph type="sldNum" sz="quarter" idx="10"/>
          </p:nvPr>
        </p:nvSpPr>
        <p:spPr>
          <a:ln/>
        </p:spPr>
        <p:txBody>
          <a:bodyPr/>
          <a:lstStyle>
            <a:lvl1pPr>
              <a:defRPr/>
            </a:lvl1pPr>
          </a:lstStyle>
          <a:p>
            <a:fld id="{90F2C98D-51BB-AB43-AF4C-89FAA7CC7AC8}" type="slidenum">
              <a:rPr lang="en-US"/>
              <a:pPr/>
              <a:t>‹#›</a:t>
            </a:fld>
            <a:endParaRPr lang="en-US"/>
          </a:p>
        </p:txBody>
      </p:sp>
    </p:spTree>
    <p:extLst>
      <p:ext uri="{BB962C8B-B14F-4D97-AF65-F5344CB8AC3E}">
        <p14:creationId xmlns:p14="http://schemas.microsoft.com/office/powerpoint/2010/main" val="2712046330"/>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08089" y="1502637"/>
            <a:ext cx="55440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808089" y="5626207"/>
            <a:ext cx="55440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fld id="{17B48733-5C11-D947-91FF-3142124DB91B}" type="slidenum">
              <a:rPr lang="en-US"/>
              <a:pPr/>
              <a:t>‹#›</a:t>
            </a:fld>
            <a:endParaRPr lang="en-US"/>
          </a:p>
        </p:txBody>
      </p:sp>
      <p:sp>
        <p:nvSpPr>
          <p:cNvPr id="6" name="Title 5"/>
          <p:cNvSpPr>
            <a:spLocks noGrp="1"/>
          </p:cNvSpPr>
          <p:nvPr>
            <p:ph type="title"/>
          </p:nvPr>
        </p:nvSpPr>
        <p:spPr>
          <a:xfrm>
            <a:off x="1809750" y="384392"/>
            <a:ext cx="6877050" cy="935998"/>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345475916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act details">
    <p:spTree>
      <p:nvGrpSpPr>
        <p:cNvPr id="1" name=""/>
        <p:cNvGrpSpPr/>
        <p:nvPr/>
      </p:nvGrpSpPr>
      <p:grpSpPr>
        <a:xfrm>
          <a:off x="0" y="0"/>
          <a:ext cx="0" cy="0"/>
          <a:chOff x="0" y="0"/>
          <a:chExt cx="0" cy="0"/>
        </a:xfrm>
      </p:grpSpPr>
      <p:pic>
        <p:nvPicPr>
          <p:cNvPr id="4" name="Picture 19" descr="GS1-Corp-templates-TIT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 y="-3175"/>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a:hlinkClick r:id="rId3" highlightClick="1"/>
          </p:cNvPr>
          <p:cNvSpPr>
            <a:spLocks noChangeArrowheads="1"/>
          </p:cNvSpPr>
          <p:nvPr/>
        </p:nvSpPr>
        <p:spPr bwMode="auto">
          <a:xfrm>
            <a:off x="7696200" y="6324600"/>
            <a:ext cx="1219200" cy="304800"/>
          </a:xfrm>
          <a:prstGeom prst="actionButtonBlank">
            <a:avLst/>
          </a:prstGeom>
          <a:noFill/>
          <a:ln w="9525">
            <a:noFill/>
            <a:miter lim="800000"/>
            <a:headEnd/>
            <a:tailEnd/>
          </a:ln>
          <a:effectLst/>
        </p:spPr>
        <p:txBody>
          <a:bodyPr wrap="none" anchor="ctr"/>
          <a:lstStyle/>
          <a:p>
            <a:pPr>
              <a:defRPr/>
            </a:pPr>
            <a:endParaRPr lang="en-GB">
              <a:ea typeface="+mn-ea"/>
            </a:endParaRPr>
          </a:p>
        </p:txBody>
      </p:sp>
      <p:sp>
        <p:nvSpPr>
          <p:cNvPr id="5123" name="Rectangle 3"/>
          <p:cNvSpPr>
            <a:spLocks noGrp="1" noChangeArrowheads="1"/>
          </p:cNvSpPr>
          <p:nvPr>
            <p:ph type="subTitle" idx="1" hasCustomPrompt="1"/>
          </p:nvPr>
        </p:nvSpPr>
        <p:spPr>
          <a:xfrm>
            <a:off x="3640208" y="1676668"/>
            <a:ext cx="5047755" cy="2384335"/>
          </a:xfrm>
          <a:prstGeom prst="rect">
            <a:avLst/>
          </a:prstGeom>
        </p:spPr>
        <p:txBody>
          <a:bodyPr/>
          <a:lstStyle>
            <a:lvl1pPr marL="0" indent="0">
              <a:buNone/>
              <a:defRPr b="0" baseline="0">
                <a:solidFill>
                  <a:srgbClr val="002C6C"/>
                </a:solidFill>
              </a:defRPr>
            </a:lvl1pPr>
          </a:lstStyle>
          <a:p>
            <a:r>
              <a:rPr lang="en-GB" dirty="0" smtClean="0"/>
              <a:t>GS1 Global Office</a:t>
            </a:r>
            <a:br>
              <a:rPr lang="en-GB" dirty="0" smtClean="0"/>
            </a:br>
            <a:r>
              <a:rPr lang="en-GB" dirty="0" smtClean="0"/>
              <a:t>Avenue Louise 326, </a:t>
            </a:r>
            <a:r>
              <a:rPr lang="en-GB" dirty="0" err="1" smtClean="0"/>
              <a:t>bte</a:t>
            </a:r>
            <a:r>
              <a:rPr lang="en-GB" dirty="0" smtClean="0"/>
              <a:t> 10</a:t>
            </a:r>
            <a:br>
              <a:rPr lang="en-GB" dirty="0" smtClean="0"/>
            </a:br>
            <a:r>
              <a:rPr lang="en-GB" dirty="0" smtClean="0"/>
              <a:t>B-1050 Brussels, Belgium</a:t>
            </a:r>
          </a:p>
          <a:p>
            <a:r>
              <a:rPr lang="en-GB" dirty="0" smtClean="0"/>
              <a:t>T +32 3 788 78 00</a:t>
            </a:r>
            <a:br>
              <a:rPr lang="en-GB" dirty="0" smtClean="0"/>
            </a:br>
            <a:r>
              <a:rPr lang="en-GB" dirty="0" smtClean="0"/>
              <a:t>W www.gs1.org</a:t>
            </a:r>
            <a:endParaRPr lang="en-GB" dirty="0"/>
          </a:p>
        </p:txBody>
      </p:sp>
      <p:sp>
        <p:nvSpPr>
          <p:cNvPr id="2" name="Title 1"/>
          <p:cNvSpPr>
            <a:spLocks noGrp="1"/>
          </p:cNvSpPr>
          <p:nvPr>
            <p:ph type="title" hasCustomPrompt="1"/>
          </p:nvPr>
        </p:nvSpPr>
        <p:spPr>
          <a:xfrm>
            <a:off x="3640208" y="384392"/>
            <a:ext cx="5046592" cy="935998"/>
          </a:xfrm>
          <a:prstGeom prst="rect">
            <a:avLst/>
          </a:prstGeom>
        </p:spPr>
        <p:txBody>
          <a:bodyPr/>
          <a:lstStyle>
            <a:lvl1pPr>
              <a:defRPr/>
            </a:lvl1pPr>
          </a:lstStyle>
          <a:p>
            <a:r>
              <a:rPr lang="en-US" dirty="0" smtClean="0"/>
              <a:t>Contact details</a:t>
            </a:r>
            <a:endParaRPr lang="en-US" dirty="0"/>
          </a:p>
        </p:txBody>
      </p:sp>
      <p:pic>
        <p:nvPicPr>
          <p:cNvPr id="8" name="Content Placeholder 1"/>
          <p:cNvPicPr>
            <a:picLocks noChangeAspect="1"/>
          </p:cNvPicPr>
          <p:nvPr userDrawn="1"/>
        </p:nvPicPr>
        <p:blipFill>
          <a:blip r:embed="rId4" cstate="screen">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a:ext>
            </a:extLst>
          </a:blip>
          <a:stretch>
            <a:fillRect/>
          </a:stretch>
        </p:blipFill>
        <p:spPr>
          <a:xfrm>
            <a:off x="380458" y="406163"/>
            <a:ext cx="991142" cy="882763"/>
          </a:xfrm>
          <a:prstGeom prst="rect">
            <a:avLst/>
          </a:prstGeom>
        </p:spPr>
      </p:pic>
    </p:spTree>
    <p:extLst>
      <p:ext uri="{BB962C8B-B14F-4D97-AF65-F5344CB8AC3E}">
        <p14:creationId xmlns:p14="http://schemas.microsoft.com/office/powerpoint/2010/main" val="3319352296"/>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343439" y="6395217"/>
            <a:ext cx="2412930" cy="46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l"/>
            <a:r>
              <a:rPr lang="en-US" sz="900" b="0" dirty="0" smtClean="0">
                <a:solidFill>
                  <a:srgbClr val="0C4B91"/>
                </a:solidFill>
                <a:latin typeface="Arial Narrow"/>
                <a:cs typeface="Arial Narrow"/>
              </a:rPr>
              <a:t>Technical Publications Workshop</a:t>
            </a:r>
          </a:p>
          <a:p>
            <a:pPr algn="l"/>
            <a:r>
              <a:rPr lang="en-US" sz="900" b="0" kern="1200" baseline="0" dirty="0" smtClean="0">
                <a:solidFill>
                  <a:srgbClr val="0C4B91"/>
                </a:solidFill>
                <a:latin typeface="Arial Narrow"/>
                <a:ea typeface="ＭＳ Ｐゴシック" charset="0"/>
                <a:cs typeface="Arial Narrow"/>
              </a:rPr>
              <a:t>All contents © 2014 GS1 </a:t>
            </a:r>
          </a:p>
        </p:txBody>
      </p:sp>
    </p:spTree>
    <p:extLst>
      <p:ext uri="{BB962C8B-B14F-4D97-AF65-F5344CB8AC3E}">
        <p14:creationId xmlns:p14="http://schemas.microsoft.com/office/powerpoint/2010/main" val="386738082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2" descr="GS1us Text 13"/>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5473700"/>
            <a:ext cx="91440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11"/>
          <p:cNvSpPr txBox="1">
            <a:spLocks noChangeArrowheads="1"/>
          </p:cNvSpPr>
          <p:nvPr/>
        </p:nvSpPr>
        <p:spPr bwMode="auto">
          <a:xfrm>
            <a:off x="0" y="6629400"/>
            <a:ext cx="2219325" cy="228600"/>
          </a:xfrm>
          <a:prstGeom prst="rect">
            <a:avLst/>
          </a:prstGeom>
          <a:noFill/>
          <a:ln w="9525">
            <a:noFill/>
            <a:miter lim="800000"/>
            <a:headEnd/>
            <a:tailEnd/>
          </a:ln>
          <a:effectLst/>
        </p:spPr>
        <p:txBody>
          <a:bodyPr>
            <a:spAutoFit/>
          </a:bodyPr>
          <a:lstStyle>
            <a:lvl1pPr eaLnBrk="0" hangingPunct="0">
              <a:defRPr>
                <a:solidFill>
                  <a:srgbClr val="002C6C"/>
                </a:solidFill>
                <a:latin typeface="Arial" charset="0"/>
                <a:ea typeface="ＭＳ Ｐゴシック" charset="0"/>
              </a:defRPr>
            </a:lvl1pPr>
            <a:lvl2pPr marL="742950" indent="-285750" eaLnBrk="0" hangingPunct="0">
              <a:defRPr>
                <a:solidFill>
                  <a:srgbClr val="002C6C"/>
                </a:solidFill>
                <a:latin typeface="Arial" charset="0"/>
                <a:ea typeface="ＭＳ Ｐゴシック" charset="0"/>
              </a:defRPr>
            </a:lvl2pPr>
            <a:lvl3pPr marL="1143000" indent="-228600" eaLnBrk="0" hangingPunct="0">
              <a:defRPr>
                <a:solidFill>
                  <a:srgbClr val="002C6C"/>
                </a:solidFill>
                <a:latin typeface="Arial" charset="0"/>
                <a:ea typeface="ＭＳ Ｐゴシック" charset="0"/>
              </a:defRPr>
            </a:lvl3pPr>
            <a:lvl4pPr marL="1600200" indent="-228600" eaLnBrk="0" hangingPunct="0">
              <a:defRPr>
                <a:solidFill>
                  <a:srgbClr val="002C6C"/>
                </a:solidFill>
                <a:latin typeface="Arial" charset="0"/>
                <a:ea typeface="ＭＳ Ｐゴシック" charset="0"/>
              </a:defRPr>
            </a:lvl4pPr>
            <a:lvl5pPr marL="2057400" indent="-228600" eaLnBrk="0" hangingPunct="0">
              <a:defRPr>
                <a:solidFill>
                  <a:srgbClr val="002C6C"/>
                </a:solidFill>
                <a:latin typeface="Arial" charset="0"/>
                <a:ea typeface="ＭＳ Ｐゴシック" charset="0"/>
              </a:defRPr>
            </a:lvl5pPr>
            <a:lvl6pPr marL="2514600" indent="-228600" eaLnBrk="0" fontAlgn="base" hangingPunct="0">
              <a:spcBef>
                <a:spcPct val="20000"/>
              </a:spcBef>
              <a:spcAft>
                <a:spcPct val="0"/>
              </a:spcAft>
              <a:defRPr>
                <a:solidFill>
                  <a:srgbClr val="002C6C"/>
                </a:solidFill>
                <a:latin typeface="Arial" charset="0"/>
                <a:ea typeface="ＭＳ Ｐゴシック" charset="0"/>
              </a:defRPr>
            </a:lvl6pPr>
            <a:lvl7pPr marL="2971800" indent="-228600" eaLnBrk="0" fontAlgn="base" hangingPunct="0">
              <a:spcBef>
                <a:spcPct val="20000"/>
              </a:spcBef>
              <a:spcAft>
                <a:spcPct val="0"/>
              </a:spcAft>
              <a:defRPr>
                <a:solidFill>
                  <a:srgbClr val="002C6C"/>
                </a:solidFill>
                <a:latin typeface="Arial" charset="0"/>
                <a:ea typeface="ＭＳ Ｐゴシック" charset="0"/>
              </a:defRPr>
            </a:lvl7pPr>
            <a:lvl8pPr marL="3429000" indent="-228600" eaLnBrk="0" fontAlgn="base" hangingPunct="0">
              <a:spcBef>
                <a:spcPct val="20000"/>
              </a:spcBef>
              <a:spcAft>
                <a:spcPct val="0"/>
              </a:spcAft>
              <a:defRPr>
                <a:solidFill>
                  <a:srgbClr val="002C6C"/>
                </a:solidFill>
                <a:latin typeface="Arial" charset="0"/>
                <a:ea typeface="ＭＳ Ｐゴシック" charset="0"/>
              </a:defRPr>
            </a:lvl8pPr>
            <a:lvl9pPr marL="3886200" indent="-228600" eaLnBrk="0" fontAlgn="base" hangingPunct="0">
              <a:spcBef>
                <a:spcPct val="20000"/>
              </a:spcBef>
              <a:spcAft>
                <a:spcPct val="0"/>
              </a:spcAft>
              <a:defRPr>
                <a:solidFill>
                  <a:srgbClr val="002C6C"/>
                </a:solidFill>
                <a:latin typeface="Arial" charset="0"/>
                <a:ea typeface="ＭＳ Ｐゴシック" charset="0"/>
              </a:defRPr>
            </a:lvl9pPr>
          </a:lstStyle>
          <a:p>
            <a:pPr>
              <a:spcBef>
                <a:spcPct val="50000"/>
              </a:spcBef>
            </a:pPr>
            <a:r>
              <a:rPr lang="fr-FR" sz="900" dirty="0"/>
              <a:t>© </a:t>
            </a:r>
            <a:r>
              <a:rPr lang="fr-FR" sz="900" dirty="0" smtClean="0"/>
              <a:t>2014 </a:t>
            </a:r>
            <a:r>
              <a:rPr lang="fr-FR" sz="900" dirty="0"/>
              <a:t>GS1</a:t>
            </a:r>
          </a:p>
        </p:txBody>
      </p:sp>
      <p:sp>
        <p:nvSpPr>
          <p:cNvPr id="1036" name="Rectangle 12"/>
          <p:cNvSpPr>
            <a:spLocks noGrp="1" noChangeArrowheads="1"/>
          </p:cNvSpPr>
          <p:nvPr>
            <p:ph type="sldNum" sz="quarter" idx="4"/>
          </p:nvPr>
        </p:nvSpPr>
        <p:spPr bwMode="auto">
          <a:xfrm>
            <a:off x="8229600" y="6534150"/>
            <a:ext cx="914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900">
                <a:solidFill>
                  <a:schemeClr val="tx1"/>
                </a:solidFill>
              </a:defRPr>
            </a:lvl1pPr>
          </a:lstStyle>
          <a:p>
            <a:fld id="{D249112C-79D0-AB48-870C-227D4433F86E}" type="slidenum">
              <a:rPr lang="en-US"/>
              <a:pPr/>
              <a:t>‹#›</a:t>
            </a:fld>
            <a:endParaRPr lang="en-US"/>
          </a:p>
        </p:txBody>
      </p:sp>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dirty="0" smtClean="0"/>
              <a:t>Click to edit Master text styles</a:t>
            </a:r>
          </a:p>
          <a:p>
            <a:pPr lvl="1"/>
            <a:r>
              <a:rPr lang="nl-BE" dirty="0" smtClean="0"/>
              <a:t>Second level</a:t>
            </a:r>
          </a:p>
          <a:p>
            <a:pPr lvl="2"/>
            <a:r>
              <a:rPr lang="nl-BE" dirty="0" smtClean="0"/>
              <a:t>Third level</a:t>
            </a:r>
          </a:p>
          <a:p>
            <a:pPr lvl="3"/>
            <a:r>
              <a:rPr lang="nl-BE" dirty="0" smtClean="0"/>
              <a:t>Fourth level</a:t>
            </a:r>
          </a:p>
        </p:txBody>
      </p:sp>
      <p:pic>
        <p:nvPicPr>
          <p:cNvPr id="8" name="Picture 7"/>
          <p:cNvPicPr>
            <a:picLocks noChangeAspect="1"/>
          </p:cNvPicPr>
          <p:nvPr userDrawn="1"/>
        </p:nvPicPr>
        <p:blipFill>
          <a:blip r:embed="rId15"/>
          <a:stretch>
            <a:fillRect/>
          </a:stretch>
        </p:blipFill>
        <p:spPr>
          <a:xfrm>
            <a:off x="10269" y="1244600"/>
            <a:ext cx="4151046" cy="5843156"/>
          </a:xfrm>
          <a:prstGeom prst="rect">
            <a:avLst/>
          </a:prstGeom>
        </p:spPr>
      </p:pic>
      <p:pic>
        <p:nvPicPr>
          <p:cNvPr id="9" name="Picture 8"/>
          <p:cNvPicPr>
            <a:picLocks noChangeAspect="1"/>
          </p:cNvPicPr>
          <p:nvPr userDrawn="1"/>
        </p:nvPicPr>
        <p:blipFill>
          <a:blip r:embed="rId15"/>
          <a:stretch>
            <a:fillRect/>
          </a:stretch>
        </p:blipFill>
        <p:spPr>
          <a:xfrm>
            <a:off x="4992954" y="1244601"/>
            <a:ext cx="4151046" cy="5843156"/>
          </a:xfrm>
          <a:prstGeom prst="rect">
            <a:avLst/>
          </a:prstGeom>
        </p:spPr>
      </p:pic>
      <p:pic>
        <p:nvPicPr>
          <p:cNvPr id="11" name="Picture 10"/>
          <p:cNvPicPr>
            <a:picLocks noChangeAspect="1"/>
          </p:cNvPicPr>
          <p:nvPr userDrawn="1"/>
        </p:nvPicPr>
        <p:blipFill>
          <a:blip r:embed="rId15"/>
          <a:stretch>
            <a:fillRect/>
          </a:stretch>
        </p:blipFill>
        <p:spPr>
          <a:xfrm>
            <a:off x="2513420" y="1244600"/>
            <a:ext cx="4151046" cy="5843156"/>
          </a:xfrm>
          <a:prstGeom prst="rect">
            <a:avLst/>
          </a:prstGeom>
        </p:spPr>
      </p:pic>
      <p:sp>
        <p:nvSpPr>
          <p:cNvPr id="12" name="Rectangle 2"/>
          <p:cNvSpPr txBox="1">
            <a:spLocks noChangeArrowheads="1"/>
          </p:cNvSpPr>
          <p:nvPr userDrawn="1"/>
        </p:nvSpPr>
        <p:spPr bwMode="auto">
          <a:xfrm>
            <a:off x="343439" y="6395217"/>
            <a:ext cx="2412930" cy="46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l"/>
            <a:r>
              <a:rPr lang="en-US" sz="900" b="0" dirty="0" smtClean="0">
                <a:solidFill>
                  <a:srgbClr val="0C4B91"/>
                </a:solidFill>
                <a:latin typeface="Arial Narrow"/>
                <a:cs typeface="Arial Narrow"/>
              </a:rPr>
              <a:t>Technical Publications Workshop</a:t>
            </a:r>
          </a:p>
          <a:p>
            <a:pPr algn="l"/>
            <a:r>
              <a:rPr lang="en-US" sz="900" b="0" kern="1200" baseline="0" dirty="0" smtClean="0">
                <a:solidFill>
                  <a:srgbClr val="0C4B91"/>
                </a:solidFill>
                <a:latin typeface="Arial Narrow"/>
                <a:ea typeface="ＭＳ Ｐゴシック" charset="0"/>
                <a:cs typeface="Arial Narrow"/>
              </a:rPr>
              <a:t>All contents © 2014 GS1 </a:t>
            </a:r>
          </a:p>
        </p:txBody>
      </p:sp>
      <p:pic>
        <p:nvPicPr>
          <p:cNvPr id="13" name="Picture 12"/>
          <p:cNvPicPr/>
          <p:nvPr userDrawn="1"/>
        </p:nvPicPr>
        <p:blipFill>
          <a:blip r:embed="rId16">
            <a:extLst>
              <a:ext uri="{28A0092B-C50C-407E-A947-70E740481C1C}">
                <a14:useLocalDpi xmlns:a14="http://schemas.microsoft.com/office/drawing/2010/main" val="0"/>
              </a:ext>
            </a:extLst>
          </a:blip>
          <a:stretch>
            <a:fillRect/>
          </a:stretch>
        </p:blipFill>
        <p:spPr>
          <a:xfrm>
            <a:off x="347830" y="239045"/>
            <a:ext cx="686538" cy="612067"/>
          </a:xfrm>
          <a:prstGeom prst="rect">
            <a:avLst/>
          </a:prstGeom>
        </p:spPr>
      </p:pic>
    </p:spTree>
  </p:cSld>
  <p:clrMap bg1="lt1" tx1="dk1" bg2="lt2" tx2="dk2" accent1="accent1" accent2="accent2" accent3="accent3" accent4="accent4" accent5="accent5" accent6="accent6" hlink="hlink" folHlink="folHlink"/>
  <p:sldLayoutIdLst>
    <p:sldLayoutId id="2147483741" r:id="rId1"/>
    <p:sldLayoutId id="2147483743" r:id="rId2"/>
    <p:sldLayoutId id="2147483720" r:id="rId3"/>
    <p:sldLayoutId id="2147483721" r:id="rId4"/>
    <p:sldLayoutId id="2147483722" r:id="rId5"/>
    <p:sldLayoutId id="2147483724" r:id="rId6"/>
    <p:sldLayoutId id="2147483727" r:id="rId7"/>
    <p:sldLayoutId id="2147483742" r:id="rId8"/>
    <p:sldLayoutId id="2147483744" r:id="rId9"/>
    <p:sldLayoutId id="2147483746" r:id="rId10"/>
    <p:sldLayoutId id="2147483747" r:id="rId11"/>
    <p:sldLayoutId id="2147483749" r:id="rId12"/>
  </p:sldLayoutIdLst>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p:titleStyle>
    <p:bodyStyle>
      <a:lvl1pPr marL="342900" indent="-342900"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50" indent="-285750"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3000" indent="-228600" algn="l" rtl="0" eaLnBrk="1" fontAlgn="base" hangingPunct="1">
        <a:spcBef>
          <a:spcPct val="20000"/>
        </a:spcBef>
        <a:spcAft>
          <a:spcPct val="0"/>
        </a:spcAft>
        <a:buClr>
          <a:srgbClr val="F26334"/>
        </a:buClr>
        <a:buFont typeface="Arial" charset="0"/>
        <a:buChar char="–"/>
        <a:defRPr>
          <a:solidFill>
            <a:srgbClr val="002C6C"/>
          </a:solidFill>
          <a:latin typeface="+mn-lt"/>
          <a:ea typeface="ＭＳ Ｐゴシック" charset="0"/>
        </a:defRPr>
      </a:lvl3pPr>
      <a:lvl4pPr marL="1600200" indent="-228600" algn="l" rtl="0" eaLnBrk="1" fontAlgn="base" hangingPunct="1">
        <a:spcBef>
          <a:spcPct val="20000"/>
        </a:spcBef>
        <a:spcAft>
          <a:spcPct val="0"/>
        </a:spcAft>
        <a:buChar char="–"/>
        <a:defRPr sz="1600">
          <a:solidFill>
            <a:srgbClr val="002C6C"/>
          </a:solidFill>
          <a:latin typeface="+mn-lt"/>
          <a:ea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hyperlink" Target="http://psychology.wichita.edu/surl/usabilitynews/62/whitespace.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jpeg"/><Relationship Id="rId5" Type="http://schemas.microsoft.com/office/2007/relationships/hdphoto" Target="../media/hdphoto3.wdp"/><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jpeg"/><Relationship Id="rId5" Type="http://schemas.microsoft.com/office/2007/relationships/hdphoto" Target="../media/hdphoto4.wdp"/><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2.wdp"/><Relationship Id="rId5" Type="http://schemas.openxmlformats.org/officeDocument/2006/relationships/image" Target="../media/image1.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mozone.gs1.org/technical-documentation-toolkit" TargetMode="External"/><Relationship Id="rId4" Type="http://schemas.openxmlformats.org/officeDocument/2006/relationships/hyperlink" Target="http://www.gs1.org/gsmp/mo" TargetMode="External"/><Relationship Id="rId5" Type="http://schemas.openxmlformats.org/officeDocument/2006/relationships/hyperlink" Target="http://www.gs1.org/gsmp/kc/updates" TargetMode="External"/><Relationship Id="rId6" Type="http://schemas.openxmlformats.org/officeDocument/2006/relationships/hyperlink" Target="http://www.gs1us.org/resources/standards/standards-development" TargetMode="External"/><Relationship Id="rId7" Type="http://schemas.openxmlformats.org/officeDocument/2006/relationships/hyperlink" Target="http://www.gs1.org/gsmp/kc/gdsn" TargetMode="External"/><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0599" y="1447800"/>
            <a:ext cx="5059167" cy="990600"/>
          </a:xfrm>
        </p:spPr>
        <p:txBody>
          <a:bodyPr/>
          <a:lstStyle/>
          <a:p>
            <a:r>
              <a:rPr lang="en-US" sz="2400" b="0" dirty="0"/>
              <a:t>GS1 </a:t>
            </a:r>
            <a:r>
              <a:rPr lang="en-US" sz="2400" b="0" dirty="0" smtClean="0"/>
              <a:t>Global Standards Event</a:t>
            </a:r>
            <a:r>
              <a:rPr lang="en-US" sz="2400" b="0" dirty="0"/>
              <a:t/>
            </a:r>
            <a:br>
              <a:rPr lang="en-US" sz="2400" b="0" dirty="0"/>
            </a:br>
            <a:r>
              <a:rPr lang="en-US" sz="2400" b="0" dirty="0" smtClean="0"/>
              <a:t>24-28 </a:t>
            </a:r>
            <a:r>
              <a:rPr lang="en-US" sz="2400" b="0" dirty="0"/>
              <a:t>March </a:t>
            </a:r>
            <a:r>
              <a:rPr lang="en-US" sz="2400" b="0" dirty="0" smtClean="0"/>
              <a:t>2014 </a:t>
            </a:r>
            <a:r>
              <a:rPr lang="en-US" sz="2400" b="0" dirty="0"/>
              <a:t>– </a:t>
            </a:r>
            <a:r>
              <a:rPr lang="en-US" sz="2400" b="0" dirty="0" smtClean="0"/>
              <a:t>Atlanta</a:t>
            </a:r>
            <a:r>
              <a:rPr lang="en-US" sz="2000" b="0" dirty="0"/>
              <a:t/>
            </a:r>
            <a:br>
              <a:rPr lang="en-US" sz="2000" b="0" dirty="0"/>
            </a:br>
            <a:r>
              <a:rPr lang="en-US" sz="1600" b="0" dirty="0" smtClean="0"/>
              <a:t>Building </a:t>
            </a:r>
            <a:r>
              <a:rPr lang="en-US" sz="1600" b="0" dirty="0"/>
              <a:t>Standards to Deliver Business Value</a:t>
            </a:r>
            <a:endParaRPr lang="en-GB" sz="2000" b="0" dirty="0"/>
          </a:p>
        </p:txBody>
      </p:sp>
      <p:sp>
        <p:nvSpPr>
          <p:cNvPr id="3" name="Subtitle 2"/>
          <p:cNvSpPr>
            <a:spLocks noGrp="1"/>
          </p:cNvSpPr>
          <p:nvPr>
            <p:ph type="subTitle" idx="1"/>
          </p:nvPr>
        </p:nvSpPr>
        <p:spPr>
          <a:xfrm>
            <a:off x="3411608" y="2566530"/>
            <a:ext cx="5618092" cy="1643520"/>
          </a:xfrm>
        </p:spPr>
        <p:txBody>
          <a:bodyPr>
            <a:normAutofit/>
          </a:bodyPr>
          <a:lstStyle/>
          <a:p>
            <a:r>
              <a:rPr lang="en-US" sz="1800" b="0" dirty="0" smtClean="0">
                <a:solidFill>
                  <a:srgbClr val="F2632A"/>
                </a:solidFill>
              </a:rPr>
              <a:t>Session: Technical Publications</a:t>
            </a:r>
            <a:endParaRPr lang="en-US" sz="1800" b="0" dirty="0">
              <a:solidFill>
                <a:srgbClr val="F2632A"/>
              </a:solidFill>
            </a:endParaRPr>
          </a:p>
          <a:p>
            <a:r>
              <a:rPr lang="en-US" sz="1800" b="0" dirty="0" smtClean="0">
                <a:solidFill>
                  <a:srgbClr val="F2632A"/>
                </a:solidFill>
              </a:rPr>
              <a:t>Time: Tues 25 Mar 2014 @ 11am</a:t>
            </a:r>
            <a:endParaRPr lang="en-US" sz="1800" b="0" dirty="0">
              <a:solidFill>
                <a:srgbClr val="F2632A"/>
              </a:solidFill>
            </a:endParaRPr>
          </a:p>
          <a:p>
            <a:r>
              <a:rPr lang="en-US" sz="1800" b="0" dirty="0">
                <a:solidFill>
                  <a:srgbClr val="F2632A"/>
                </a:solidFill>
              </a:rPr>
              <a:t>Who May A</a:t>
            </a:r>
            <a:r>
              <a:rPr lang="en-US" sz="1800" b="0" dirty="0" smtClean="0">
                <a:solidFill>
                  <a:srgbClr val="F2632A"/>
                </a:solidFill>
              </a:rPr>
              <a:t>ttend</a:t>
            </a:r>
            <a:r>
              <a:rPr lang="en-US" sz="1800" b="0" dirty="0">
                <a:solidFill>
                  <a:srgbClr val="F2632A"/>
                </a:solidFill>
              </a:rPr>
              <a:t>: </a:t>
            </a:r>
            <a:r>
              <a:rPr lang="en-US" sz="1800" b="0" dirty="0" smtClean="0">
                <a:solidFill>
                  <a:srgbClr val="F2632A"/>
                </a:solidFill>
              </a:rPr>
              <a:t>Anyone interested in Publications</a:t>
            </a:r>
          </a:p>
          <a:p>
            <a:r>
              <a:rPr lang="en-US" sz="1800" b="0" dirty="0" smtClean="0">
                <a:solidFill>
                  <a:srgbClr val="F2632A"/>
                </a:solidFill>
              </a:rPr>
              <a:t>Speaker(s): Charlotte Michaels</a:t>
            </a:r>
          </a:p>
          <a:p>
            <a:endParaRPr lang="en-GB" b="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45400" y="1490388"/>
            <a:ext cx="8298600" cy="4513531"/>
          </a:xfrm>
          <a:prstGeom prst="rect">
            <a:avLst/>
          </a:prstGeom>
        </p:spPr>
        <p:txBody>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defTabSz="1257300">
              <a:tabLst>
                <a:tab pos="457200" algn="l"/>
                <a:tab pos="1427163" algn="l"/>
                <a:tab pos="3086100" algn="l"/>
              </a:tabLst>
            </a:pPr>
            <a:r>
              <a:rPr kumimoji="0" lang="en-US" sz="24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t>Reading</a:t>
            </a:r>
            <a:r>
              <a:rPr kumimoji="0" lang="en-US" sz="2400" b="1" i="0" u="none" strike="noStrike" kern="0" cap="none" spc="0" normalizeH="0" noProof="0" dirty="0" smtClean="0">
                <a:ln>
                  <a:noFill/>
                </a:ln>
                <a:solidFill>
                  <a:srgbClr val="2A4C76"/>
                </a:solidFill>
                <a:effectLst/>
                <a:uLnTx/>
                <a:uFillTx/>
                <a:latin typeface="Helvetica Light"/>
                <a:ea typeface="ＭＳ Ｐゴシック" charset="0"/>
                <a:cs typeface="Helvetica Light"/>
              </a:rPr>
              <a:t> behavior: how we read</a:t>
            </a:r>
            <a:endParaRPr lang="en-US" sz="3200" dirty="0">
              <a:solidFill>
                <a:srgbClr val="FF0000"/>
              </a:solidFill>
              <a:latin typeface="Cambria"/>
              <a:cs typeface="Cambria"/>
            </a:endParaRPr>
          </a:p>
          <a:p>
            <a:pPr marL="0" marR="0" lvl="0" indent="0" algn="l" defTabSz="1257300" rtl="0" eaLnBrk="1" fontAlgn="base" latinLnBrk="0" hangingPunct="1">
              <a:lnSpc>
                <a:spcPct val="100000"/>
              </a:lnSpc>
              <a:spcBef>
                <a:spcPct val="0"/>
              </a:spcBef>
              <a:spcAft>
                <a:spcPct val="0"/>
              </a:spcAft>
              <a:buClrTx/>
              <a:buSzTx/>
              <a:buFontTx/>
              <a:buNone/>
              <a:tabLst>
                <a:tab pos="457200" algn="l"/>
                <a:tab pos="1427163" algn="l"/>
                <a:tab pos="3086100" algn="l"/>
              </a:tabLst>
              <a:defRPr/>
            </a:pPr>
            <a:endParaRPr kumimoji="0" lang="en-US" sz="10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endParaRPr>
          </a:p>
          <a:p>
            <a:pPr defTabSz="1257300">
              <a:tabLst>
                <a:tab pos="177800" algn="l"/>
                <a:tab pos="2235200" algn="l"/>
                <a:tab pos="3086100" algn="l"/>
              </a:tabLst>
            </a:pPr>
            <a:r>
              <a:rPr lang="en-US" sz="1800" b="0" kern="0" dirty="0">
                <a:solidFill>
                  <a:srgbClr val="2A4C76"/>
                </a:solidFill>
                <a:latin typeface="Helvetica Light"/>
                <a:cs typeface="Helvetica Light"/>
              </a:rPr>
              <a:t>t</a:t>
            </a:r>
            <a:r>
              <a:rPr lang="en-US" sz="1800" b="0" kern="0" dirty="0" smtClean="0">
                <a:solidFill>
                  <a:srgbClr val="2A4C76"/>
                </a:solidFill>
                <a:latin typeface="Helvetica Light"/>
                <a:cs typeface="Helvetica Light"/>
              </a:rPr>
              <a:t>he </a:t>
            </a:r>
            <a:r>
              <a:rPr lang="en-US" sz="3200" kern="0" dirty="0" smtClean="0">
                <a:solidFill>
                  <a:srgbClr val="3366FF"/>
                </a:solidFill>
                <a:latin typeface="Cambria"/>
                <a:cs typeface="Cambria"/>
              </a:rPr>
              <a:t>eye</a:t>
            </a:r>
            <a:r>
              <a:rPr lang="en-US" sz="1800" b="0" kern="0" dirty="0" smtClean="0">
                <a:solidFill>
                  <a:srgbClr val="2A4C76"/>
                </a:solidFill>
                <a:latin typeface="Helvetica Light"/>
                <a:cs typeface="Helvetica Light"/>
              </a:rPr>
              <a:t> constantly polls information coordinating activities with the brain.</a:t>
            </a:r>
          </a:p>
          <a:p>
            <a:pPr defTabSz="1257300">
              <a:tabLst>
                <a:tab pos="177800" algn="l"/>
                <a:tab pos="2235200" algn="l"/>
                <a:tab pos="3086100" algn="l"/>
              </a:tabLst>
            </a:pPr>
            <a:r>
              <a:rPr lang="en-US" sz="1800" b="0" kern="0" dirty="0">
                <a:solidFill>
                  <a:srgbClr val="2A4C76"/>
                </a:solidFill>
                <a:latin typeface="Helvetica Light"/>
                <a:cs typeface="Helvetica Light"/>
              </a:rPr>
              <a:t>p</a:t>
            </a:r>
            <a:r>
              <a:rPr lang="en-US" sz="1800" b="0" kern="0" dirty="0" smtClean="0">
                <a:solidFill>
                  <a:srgbClr val="2A4C76"/>
                </a:solidFill>
                <a:latin typeface="Helvetica Light"/>
                <a:cs typeface="Helvetica Light"/>
              </a:rPr>
              <a:t>erception occurs in the first </a:t>
            </a:r>
            <a:r>
              <a:rPr lang="en-US" sz="3200" kern="0" dirty="0">
                <a:solidFill>
                  <a:srgbClr val="3366FF"/>
                </a:solidFill>
                <a:latin typeface="Cambria"/>
                <a:cs typeface="Cambria"/>
              </a:rPr>
              <a:t>50 </a:t>
            </a:r>
            <a:r>
              <a:rPr lang="en-US" sz="3200" kern="0" dirty="0" err="1" smtClean="0">
                <a:solidFill>
                  <a:srgbClr val="3366FF"/>
                </a:solidFill>
                <a:latin typeface="Cambria"/>
                <a:cs typeface="Cambria"/>
              </a:rPr>
              <a:t>ms</a:t>
            </a:r>
            <a:r>
              <a:rPr lang="en-US" sz="3200" kern="0" dirty="0" smtClean="0">
                <a:solidFill>
                  <a:srgbClr val="3366FF"/>
                </a:solidFill>
                <a:latin typeface="Cambria"/>
                <a:cs typeface="Cambria"/>
              </a:rPr>
              <a:t> </a:t>
            </a:r>
            <a:r>
              <a:rPr lang="en-US" sz="1800" b="0" kern="0" dirty="0" smtClean="0">
                <a:solidFill>
                  <a:srgbClr val="2A4C76"/>
                </a:solidFill>
                <a:latin typeface="Helvetica Light"/>
                <a:cs typeface="Helvetica Light"/>
              </a:rPr>
              <a:t>of fixation</a:t>
            </a:r>
          </a:p>
          <a:p>
            <a:pPr defTabSz="1257300">
              <a:tabLst>
                <a:tab pos="177800" algn="l"/>
                <a:tab pos="2235200" algn="l"/>
                <a:tab pos="3086100" algn="l"/>
              </a:tabLst>
            </a:pPr>
            <a:r>
              <a:rPr lang="en-US" sz="1800" b="0" kern="0" dirty="0" smtClean="0">
                <a:solidFill>
                  <a:srgbClr val="2A4C76"/>
                </a:solidFill>
                <a:latin typeface="Helvetica Light"/>
                <a:cs typeface="Helvetica Light"/>
              </a:rPr>
              <a:t>we determine what will be fixated upon in the first </a:t>
            </a:r>
            <a:r>
              <a:rPr lang="en-US" sz="3200" kern="0" dirty="0">
                <a:solidFill>
                  <a:srgbClr val="3366FF"/>
                </a:solidFill>
                <a:latin typeface="Cambria"/>
                <a:cs typeface="Cambria"/>
              </a:rPr>
              <a:t>25-100 </a:t>
            </a:r>
            <a:r>
              <a:rPr lang="en-US" sz="3200" kern="0" dirty="0" err="1" smtClean="0">
                <a:solidFill>
                  <a:srgbClr val="3366FF"/>
                </a:solidFill>
                <a:latin typeface="Cambria"/>
                <a:cs typeface="Cambria"/>
              </a:rPr>
              <a:t>ms</a:t>
            </a:r>
            <a:r>
              <a:rPr lang="en-US" sz="3200" kern="0" dirty="0" smtClean="0">
                <a:solidFill>
                  <a:srgbClr val="FF0000"/>
                </a:solidFill>
                <a:latin typeface="Cambria"/>
                <a:cs typeface="Cambria"/>
              </a:rPr>
              <a:t>*</a:t>
            </a:r>
          </a:p>
          <a:p>
            <a:pPr defTabSz="1257300">
              <a:tabLst>
                <a:tab pos="177800" algn="l"/>
                <a:tab pos="2235200" algn="l"/>
                <a:tab pos="3086100" algn="l"/>
              </a:tabLst>
            </a:pPr>
            <a:r>
              <a:rPr lang="en-US" sz="1800" b="0" kern="0" dirty="0" smtClean="0">
                <a:solidFill>
                  <a:srgbClr val="2A4C76"/>
                </a:solidFill>
                <a:latin typeface="Helvetica Light"/>
                <a:cs typeface="Helvetica Light"/>
              </a:rPr>
              <a:t>we are only interested in information during the first </a:t>
            </a:r>
            <a:r>
              <a:rPr lang="en-US" sz="3200" kern="0" dirty="0" smtClean="0">
                <a:solidFill>
                  <a:srgbClr val="3366FF"/>
                </a:solidFill>
                <a:latin typeface="Cambria"/>
                <a:cs typeface="Cambria"/>
              </a:rPr>
              <a:t>200ms</a:t>
            </a:r>
            <a:r>
              <a:rPr lang="en-US" sz="3200" kern="0" dirty="0" smtClean="0">
                <a:solidFill>
                  <a:srgbClr val="FF6600"/>
                </a:solidFill>
                <a:latin typeface="Cambria"/>
                <a:cs typeface="Cambria"/>
              </a:rPr>
              <a:t>*</a:t>
            </a:r>
            <a:endParaRPr lang="en-US" sz="3200" kern="0" dirty="0">
              <a:solidFill>
                <a:srgbClr val="FF6600"/>
              </a:solidFill>
              <a:latin typeface="Cambria"/>
              <a:cs typeface="Cambria"/>
            </a:endParaRPr>
          </a:p>
          <a:p>
            <a:pPr defTabSz="1257300">
              <a:tabLst>
                <a:tab pos="177800" algn="l"/>
                <a:tab pos="2235200" algn="l"/>
                <a:tab pos="3086100" algn="l"/>
              </a:tabLst>
            </a:pPr>
            <a:endParaRPr lang="en-US" sz="1800" b="0" kern="0" dirty="0" smtClean="0">
              <a:solidFill>
                <a:srgbClr val="2A4C76"/>
              </a:solidFill>
              <a:latin typeface="Helvetica Light"/>
              <a:cs typeface="Helvetica Light"/>
            </a:endParaRPr>
          </a:p>
          <a:p>
            <a:pPr defTabSz="1257300">
              <a:tabLst>
                <a:tab pos="177800" algn="l"/>
                <a:tab pos="2235200" algn="l"/>
                <a:tab pos="3086100" algn="l"/>
              </a:tabLst>
            </a:pPr>
            <a:r>
              <a:rPr lang="en-US" sz="3200" dirty="0" smtClean="0">
                <a:solidFill>
                  <a:srgbClr val="FF6600"/>
                </a:solidFill>
                <a:latin typeface="Cambria"/>
                <a:cs typeface="Cambria"/>
              </a:rPr>
              <a:t>fewer</a:t>
            </a:r>
            <a:r>
              <a:rPr lang="en-US" sz="1800" b="0" kern="0" dirty="0" smtClean="0">
                <a:solidFill>
                  <a:srgbClr val="2A4C76"/>
                </a:solidFill>
                <a:latin typeface="Helvetica Light"/>
                <a:cs typeface="Helvetica Light"/>
              </a:rPr>
              <a:t> </a:t>
            </a:r>
            <a:r>
              <a:rPr lang="en-US" sz="1800" b="0" kern="0" dirty="0">
                <a:solidFill>
                  <a:srgbClr val="2A4C76"/>
                </a:solidFill>
                <a:latin typeface="Helvetica Light"/>
                <a:cs typeface="Helvetica Light"/>
              </a:rPr>
              <a:t>elements on a page means less </a:t>
            </a:r>
            <a:r>
              <a:rPr lang="en-US" sz="1800" b="0" kern="0" dirty="0" smtClean="0">
                <a:solidFill>
                  <a:srgbClr val="2A4C76"/>
                </a:solidFill>
                <a:latin typeface="Helvetica Light"/>
                <a:cs typeface="Helvetica Light"/>
              </a:rPr>
              <a:t>distractions.</a:t>
            </a:r>
            <a:endParaRPr lang="en-US" sz="1800" b="0" kern="0" dirty="0">
              <a:solidFill>
                <a:srgbClr val="2A4C76"/>
              </a:solidFill>
              <a:latin typeface="Helvetica Light"/>
              <a:cs typeface="Helvetica Light"/>
            </a:endParaRPr>
          </a:p>
          <a:p>
            <a:pPr defTabSz="1257300">
              <a:tabLst>
                <a:tab pos="177800" algn="l"/>
                <a:tab pos="2235200" algn="l"/>
                <a:tab pos="3086100" algn="l"/>
              </a:tabLst>
            </a:pPr>
            <a:r>
              <a:rPr lang="en-US" sz="1800" b="0" kern="0" dirty="0" smtClean="0">
                <a:solidFill>
                  <a:srgbClr val="2A4C76"/>
                </a:solidFill>
                <a:latin typeface="Helvetica Light"/>
                <a:cs typeface="Helvetica Light"/>
              </a:rPr>
              <a:t>increased </a:t>
            </a:r>
            <a:r>
              <a:rPr lang="en-US" sz="3200" dirty="0">
                <a:solidFill>
                  <a:srgbClr val="FF6600"/>
                </a:solidFill>
                <a:latin typeface="Cambria"/>
                <a:cs typeface="Cambria"/>
              </a:rPr>
              <a:t>white </a:t>
            </a:r>
            <a:r>
              <a:rPr lang="en-US" sz="3200" dirty="0" smtClean="0">
                <a:solidFill>
                  <a:srgbClr val="FF6600"/>
                </a:solidFill>
                <a:latin typeface="Cambria"/>
                <a:cs typeface="Cambria"/>
              </a:rPr>
              <a:t>space</a:t>
            </a:r>
            <a:r>
              <a:rPr lang="en-US" sz="1800" b="0" kern="0" dirty="0" smtClean="0">
                <a:solidFill>
                  <a:srgbClr val="FF6600"/>
                </a:solidFill>
                <a:latin typeface="Helvetica Light"/>
                <a:cs typeface="Helvetica Light"/>
              </a:rPr>
              <a:t> </a:t>
            </a:r>
            <a:r>
              <a:rPr lang="en-US" sz="1800" b="0" kern="0" dirty="0" smtClean="0">
                <a:solidFill>
                  <a:srgbClr val="2A4C76"/>
                </a:solidFill>
                <a:latin typeface="Helvetica Light"/>
                <a:cs typeface="Helvetica Light"/>
              </a:rPr>
              <a:t>increases </a:t>
            </a:r>
            <a:r>
              <a:rPr lang="en-US" sz="1800" b="0" kern="0" dirty="0">
                <a:solidFill>
                  <a:srgbClr val="2A4C76"/>
                </a:solidFill>
                <a:latin typeface="Helvetica Light"/>
                <a:cs typeface="Helvetica Light"/>
              </a:rPr>
              <a:t>comprehension</a:t>
            </a:r>
            <a:r>
              <a:rPr lang="en-US" sz="3200" dirty="0" smtClean="0">
                <a:solidFill>
                  <a:srgbClr val="3366FF"/>
                </a:solidFill>
                <a:latin typeface="Cambria"/>
                <a:cs typeface="Cambria"/>
              </a:rPr>
              <a:t>*</a:t>
            </a:r>
            <a:endParaRPr lang="en-US" sz="1800" b="0" kern="0" dirty="0" smtClean="0">
              <a:solidFill>
                <a:srgbClr val="2A4C76"/>
              </a:solidFill>
              <a:latin typeface="Helvetica Light"/>
              <a:cs typeface="Helvetica Light"/>
            </a:endParaRPr>
          </a:p>
          <a:p>
            <a:pPr defTabSz="1257300">
              <a:tabLst>
                <a:tab pos="177800" algn="l"/>
                <a:tab pos="2235200" algn="l"/>
                <a:tab pos="3086100" algn="l"/>
              </a:tabLst>
            </a:pPr>
            <a:r>
              <a:rPr lang="en-US" sz="1800" b="0" kern="0" dirty="0">
                <a:solidFill>
                  <a:srgbClr val="2A4C76"/>
                </a:solidFill>
                <a:latin typeface="Helvetica Light"/>
                <a:cs typeface="Helvetica Light"/>
              </a:rPr>
              <a:t>Numbered and bulleted lists provide </a:t>
            </a:r>
            <a:r>
              <a:rPr lang="en-US" sz="3200" dirty="0">
                <a:solidFill>
                  <a:srgbClr val="FF6600"/>
                </a:solidFill>
                <a:latin typeface="Cambria"/>
                <a:cs typeface="Cambria"/>
              </a:rPr>
              <a:t>high</a:t>
            </a:r>
            <a:r>
              <a:rPr lang="en-US" sz="1800" b="0" kern="0" spc="-70" dirty="0" smtClean="0">
                <a:solidFill>
                  <a:srgbClr val="2A4C76"/>
                </a:solidFill>
                <a:latin typeface="Helvetica Light"/>
                <a:cs typeface="Helvetica Light"/>
              </a:rPr>
              <a:t> skim value. </a:t>
            </a:r>
            <a:endParaRPr lang="en-US" sz="1800" b="0" kern="0" spc="-70" dirty="0" smtClean="0">
              <a:solidFill>
                <a:srgbClr val="2A4C76"/>
              </a:solidFill>
              <a:latin typeface="Helvetica Light"/>
              <a:cs typeface="Helvetica Light"/>
            </a:endParaRPr>
          </a:p>
          <a:p>
            <a:pPr defTabSz="1257300">
              <a:tabLst>
                <a:tab pos="177800" algn="l"/>
                <a:tab pos="2235200" algn="l"/>
                <a:tab pos="3086100" algn="l"/>
              </a:tabLst>
            </a:pPr>
            <a:endParaRPr lang="en-US" sz="1800" b="0" kern="0" spc="-70" dirty="0">
              <a:solidFill>
                <a:srgbClr val="2A4C76"/>
              </a:solidFill>
              <a:latin typeface="Helvetica Light"/>
              <a:cs typeface="Helvetica Light"/>
            </a:endParaRPr>
          </a:p>
          <a:p>
            <a:pPr defTabSz="1257300">
              <a:tabLst>
                <a:tab pos="177800" algn="l"/>
                <a:tab pos="2235200" algn="l"/>
                <a:tab pos="3086100" algn="l"/>
              </a:tabLst>
            </a:pPr>
            <a:r>
              <a:rPr lang="en-US" sz="1800" b="0" kern="0" spc="-70" dirty="0" smtClean="0">
                <a:solidFill>
                  <a:srgbClr val="2A4C76"/>
                </a:solidFill>
                <a:latin typeface="Helvetica Light"/>
                <a:cs typeface="Helvetica Light"/>
              </a:rPr>
              <a:t>To improve our site Marketing and Publications conducted a usability study. </a:t>
            </a:r>
            <a:endParaRPr lang="en-US" sz="1800" b="0" kern="0" spc="-70" dirty="0" smtClean="0">
              <a:solidFill>
                <a:srgbClr val="2A4C76"/>
              </a:solidFill>
              <a:latin typeface="Helvetica Light"/>
              <a:cs typeface="Helvetica Light"/>
            </a:endParaRPr>
          </a:p>
          <a:p>
            <a:pPr defTabSz="1257300">
              <a:tabLst>
                <a:tab pos="177800" algn="l"/>
                <a:tab pos="1427163" algn="l"/>
                <a:tab pos="3086100" algn="l"/>
              </a:tabLst>
            </a:pPr>
            <a:endParaRPr lang="en-US" sz="1000" kern="0" dirty="0" smtClean="0">
              <a:solidFill>
                <a:srgbClr val="2A4C76"/>
              </a:solidFill>
              <a:latin typeface="Helvetica Light"/>
              <a:cs typeface="Helvetica Light"/>
            </a:endParaRPr>
          </a:p>
          <a:p>
            <a:pPr lvl="0" defTabSz="1257300">
              <a:tabLst>
                <a:tab pos="228600" algn="l"/>
                <a:tab pos="1427163" algn="l"/>
                <a:tab pos="3086100" algn="l"/>
              </a:tabLst>
            </a:pPr>
            <a:endParaRPr lang="en-US" sz="1800" b="0" kern="0" dirty="0" smtClean="0">
              <a:solidFill>
                <a:srgbClr val="2A4C76"/>
              </a:solidFill>
              <a:latin typeface="Helvetica Light"/>
              <a:cs typeface="Helvetica Light"/>
            </a:endParaRPr>
          </a:p>
          <a:p>
            <a:pPr lvl="0" defTabSz="1257300">
              <a:tabLst>
                <a:tab pos="228600" algn="l"/>
                <a:tab pos="1427163" algn="l"/>
                <a:tab pos="3086100" algn="l"/>
              </a:tabLst>
            </a:pPr>
            <a:endParaRPr lang="en-US" sz="1800" b="0" kern="0" dirty="0" smtClean="0">
              <a:solidFill>
                <a:srgbClr val="2A4C76"/>
              </a:solidFill>
              <a:latin typeface="Helvetica Light"/>
              <a:cs typeface="Helvetica Light"/>
            </a:endParaRPr>
          </a:p>
          <a:p>
            <a:pPr defTabSz="1257300">
              <a:tabLst>
                <a:tab pos="228600" algn="l"/>
                <a:tab pos="1427163" algn="l"/>
                <a:tab pos="3086100" algn="l"/>
              </a:tabLst>
            </a:pPr>
            <a:r>
              <a:rPr lang="en-US" sz="1800" b="0" kern="0" dirty="0" smtClean="0">
                <a:solidFill>
                  <a:srgbClr val="2A4C76"/>
                </a:solidFill>
                <a:latin typeface="Helvetica Light"/>
                <a:cs typeface="Helvetica Light"/>
              </a:rPr>
              <a:t>	</a:t>
            </a:r>
          </a:p>
          <a:p>
            <a:pPr lvl="0" defTabSz="1257300">
              <a:tabLst>
                <a:tab pos="228600" algn="l"/>
                <a:tab pos="1427163" algn="l"/>
                <a:tab pos="3086100" algn="l"/>
              </a:tabLst>
            </a:pPr>
            <a:endParaRPr lang="en-US" sz="1800" kern="0" dirty="0">
              <a:solidFill>
                <a:srgbClr val="F04510"/>
              </a:solidFill>
              <a:latin typeface="Helvetica Light"/>
              <a:cs typeface="Helvetica Light"/>
            </a:endParaRPr>
          </a:p>
          <a:p>
            <a:pPr defTabSz="1257300">
              <a:tabLst>
                <a:tab pos="457200" algn="l"/>
                <a:tab pos="1427163" algn="l"/>
                <a:tab pos="3086100" algn="l"/>
              </a:tabLst>
              <a:defRPr/>
            </a:pPr>
            <a:r>
              <a:rPr lang="en-US" sz="1800" kern="0" dirty="0" smtClean="0">
                <a:solidFill>
                  <a:srgbClr val="F04510"/>
                </a:solidFill>
                <a:latin typeface="Helvetica Light"/>
                <a:cs typeface="Helvetica Light"/>
              </a:rPr>
              <a:t>	</a:t>
            </a:r>
            <a:endParaRPr lang="en-US" sz="2800" kern="0" dirty="0" smtClean="0">
              <a:solidFill>
                <a:srgbClr val="2760A9"/>
              </a:solidFill>
              <a:latin typeface="Helvetica Light"/>
              <a:cs typeface="Helvetica Light"/>
            </a:endParaRPr>
          </a:p>
        </p:txBody>
      </p:sp>
      <p:sp>
        <p:nvSpPr>
          <p:cNvPr id="6" name="Subtitle 1"/>
          <p:cNvSpPr txBox="1">
            <a:spLocks/>
          </p:cNvSpPr>
          <p:nvPr/>
        </p:nvSpPr>
        <p:spPr>
          <a:xfrm>
            <a:off x="2535990" y="455375"/>
            <a:ext cx="6163510" cy="589898"/>
          </a:xfrm>
          <a:prstGeom prst="rect">
            <a:avLst/>
          </a:prstGeom>
        </p:spPr>
        <p:txBody>
          <a:bodyPr vert="horz" lIns="91440" tIns="45720" rIns="91440" bIns="45720" rtlCol="0">
            <a:normAutofit lnSpcReduction="10000"/>
          </a:bodyPr>
          <a:lstStyle>
            <a:lvl1pPr marL="342900" indent="-342900"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50" indent="-285750"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3000" indent="-228600" algn="l" rtl="0" eaLnBrk="1" fontAlgn="base" hangingPunct="1">
              <a:spcBef>
                <a:spcPct val="20000"/>
              </a:spcBef>
              <a:spcAft>
                <a:spcPct val="0"/>
              </a:spcAft>
              <a:buClr>
                <a:srgbClr val="F26334"/>
              </a:buClr>
              <a:buFont typeface="Arial" charset="0"/>
              <a:buChar char="–"/>
              <a:defRPr>
                <a:solidFill>
                  <a:srgbClr val="002C6C"/>
                </a:solidFill>
                <a:latin typeface="+mn-lt"/>
                <a:ea typeface="ＭＳ Ｐゴシック" charset="0"/>
              </a:defRPr>
            </a:lvl3pPr>
            <a:lvl4pPr marL="1600200" indent="-228600" algn="l" rtl="0" eaLnBrk="1" fontAlgn="base" hangingPunct="1">
              <a:spcBef>
                <a:spcPct val="20000"/>
              </a:spcBef>
              <a:spcAft>
                <a:spcPct val="0"/>
              </a:spcAft>
              <a:buChar char="–"/>
              <a:defRPr sz="1600">
                <a:solidFill>
                  <a:srgbClr val="002C6C"/>
                </a:solidFill>
                <a:latin typeface="+mn-lt"/>
                <a:ea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buFont typeface="Arial"/>
              <a:buNone/>
            </a:pPr>
            <a:r>
              <a:rPr lang="en-US" baseline="30000" dirty="0" smtClean="0">
                <a:solidFill>
                  <a:srgbClr val="2A4C76"/>
                </a:solidFill>
                <a:latin typeface="Helvetica Light"/>
                <a:cs typeface="Helvetica Light"/>
              </a:rPr>
              <a:t>technical publications workshop</a:t>
            </a:r>
          </a:p>
          <a:p>
            <a:pPr marL="0" indent="0" algn="r">
              <a:buFont typeface="Arial"/>
              <a:buNone/>
            </a:pPr>
            <a:r>
              <a:rPr lang="en-US" b="1" baseline="30000" dirty="0">
                <a:solidFill>
                  <a:srgbClr val="2A4C76"/>
                </a:solidFill>
                <a:latin typeface="Helvetica Light"/>
                <a:cs typeface="Helvetica Light"/>
              </a:rPr>
              <a:t>r</a:t>
            </a:r>
            <a:r>
              <a:rPr lang="en-US" b="1" baseline="30000" dirty="0" smtClean="0">
                <a:solidFill>
                  <a:srgbClr val="2A4C76"/>
                </a:solidFill>
                <a:latin typeface="Helvetica Light"/>
                <a:cs typeface="Helvetica Light"/>
              </a:rPr>
              <a:t>eading behavior on the Web</a:t>
            </a:r>
            <a:endParaRPr lang="en-US" b="1" baseline="30000" dirty="0">
              <a:solidFill>
                <a:srgbClr val="2A4C76"/>
              </a:solidFill>
              <a:latin typeface="Helvetica Light"/>
              <a:cs typeface="Helvetica Light"/>
            </a:endParaRPr>
          </a:p>
        </p:txBody>
      </p:sp>
      <p:sp>
        <p:nvSpPr>
          <p:cNvPr id="10" name="TextBox 9"/>
          <p:cNvSpPr txBox="1"/>
          <p:nvPr/>
        </p:nvSpPr>
        <p:spPr>
          <a:xfrm>
            <a:off x="6782260" y="6507627"/>
            <a:ext cx="1967205" cy="246221"/>
          </a:xfrm>
          <a:prstGeom prst="rect">
            <a:avLst/>
          </a:prstGeom>
          <a:noFill/>
        </p:spPr>
        <p:txBody>
          <a:bodyPr wrap="none" rtlCol="0">
            <a:spAutoFit/>
          </a:bodyPr>
          <a:lstStyle/>
          <a:p>
            <a:r>
              <a:rPr lang="en-US" sz="1000" dirty="0" smtClean="0">
                <a:hlinkClick r:id="rId3"/>
              </a:rPr>
              <a:t>*Acc. White space layout, 2004</a:t>
            </a:r>
            <a:endParaRPr lang="en-US" sz="1000" dirty="0"/>
          </a:p>
        </p:txBody>
      </p:sp>
      <p:sp>
        <p:nvSpPr>
          <p:cNvPr id="12" name="TextBox 11"/>
          <p:cNvSpPr txBox="1"/>
          <p:nvPr/>
        </p:nvSpPr>
        <p:spPr>
          <a:xfrm>
            <a:off x="7377977" y="6381352"/>
            <a:ext cx="1346655" cy="246221"/>
          </a:xfrm>
          <a:prstGeom prst="rect">
            <a:avLst/>
          </a:prstGeom>
          <a:noFill/>
        </p:spPr>
        <p:txBody>
          <a:bodyPr wrap="none" rtlCol="0">
            <a:spAutoFit/>
          </a:bodyPr>
          <a:lstStyle/>
          <a:p>
            <a:r>
              <a:rPr lang="en-US" sz="1000" dirty="0" smtClean="0">
                <a:solidFill>
                  <a:srgbClr val="FF0000"/>
                </a:solidFill>
              </a:rPr>
              <a:t>*</a:t>
            </a:r>
            <a:r>
              <a:rPr lang="en-US" sz="1000" dirty="0" smtClean="0"/>
              <a:t>Acc. </a:t>
            </a:r>
            <a:r>
              <a:rPr lang="en-US" sz="1000" dirty="0" err="1" smtClean="0"/>
              <a:t>Sperling</a:t>
            </a:r>
            <a:r>
              <a:rPr lang="en-US" sz="1000" dirty="0" smtClean="0"/>
              <a:t>, 1960</a:t>
            </a:r>
            <a:endParaRPr lang="en-US" sz="1000" dirty="0"/>
          </a:p>
        </p:txBody>
      </p:sp>
      <p:sp>
        <p:nvSpPr>
          <p:cNvPr id="13" name="TextBox 12"/>
          <p:cNvSpPr txBox="1"/>
          <p:nvPr/>
        </p:nvSpPr>
        <p:spPr>
          <a:xfrm>
            <a:off x="6408579" y="6237428"/>
            <a:ext cx="2327618" cy="246221"/>
          </a:xfrm>
          <a:prstGeom prst="rect">
            <a:avLst/>
          </a:prstGeom>
          <a:noFill/>
        </p:spPr>
        <p:txBody>
          <a:bodyPr wrap="none" rtlCol="0">
            <a:spAutoFit/>
          </a:bodyPr>
          <a:lstStyle/>
          <a:p>
            <a:r>
              <a:rPr lang="en-US" sz="1000" dirty="0" smtClean="0">
                <a:solidFill>
                  <a:srgbClr val="FF0000"/>
                </a:solidFill>
              </a:rPr>
              <a:t>*</a:t>
            </a:r>
            <a:r>
              <a:rPr lang="en-US" sz="1000" dirty="0" smtClean="0"/>
              <a:t>Acc. Irwin, Carlson-</a:t>
            </a:r>
            <a:r>
              <a:rPr lang="en-US" sz="1000" dirty="0" err="1" smtClean="0"/>
              <a:t>Radvansky</a:t>
            </a:r>
            <a:r>
              <a:rPr lang="en-US" sz="1000" dirty="0" smtClean="0"/>
              <a:t>, 1996 </a:t>
            </a:r>
            <a:endParaRPr lang="en-US" sz="1000" dirty="0"/>
          </a:p>
        </p:txBody>
      </p:sp>
    </p:spTree>
    <p:extLst>
      <p:ext uri="{BB962C8B-B14F-4D97-AF65-F5344CB8AC3E}">
        <p14:creationId xmlns:p14="http://schemas.microsoft.com/office/powerpoint/2010/main" val="322551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GS1us Text 13"/>
          <p:cNvPicPr>
            <a:picLocks noChangeAspect="1" noChangeArrowheads="1"/>
          </p:cNvPicPr>
          <p:nvPr/>
        </p:nvPicPr>
        <p:blipFill>
          <a:blip r:embed="rId3" cstate="print">
            <a:alphaModFix amt="38000"/>
            <a:extLst>
              <a:ext uri="{28A0092B-C50C-407E-A947-70E740481C1C}">
                <a14:useLocalDpi xmlns:a14="http://schemas.microsoft.com/office/drawing/2010/main"/>
              </a:ext>
            </a:extLst>
          </a:blip>
          <a:srcRect/>
          <a:stretch>
            <a:fillRect/>
          </a:stretch>
        </p:blipFill>
        <p:spPr bwMode="auto">
          <a:xfrm>
            <a:off x="-88900" y="5765800"/>
            <a:ext cx="92329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4294967295"/>
          </p:nvPr>
        </p:nvSpPr>
        <p:spPr>
          <a:xfrm>
            <a:off x="2535990" y="455375"/>
            <a:ext cx="6163510" cy="589898"/>
          </a:xfrm>
          <a:prstGeom prst="rect">
            <a:avLst/>
          </a:prstGeom>
        </p:spPr>
        <p:txBody>
          <a:bodyPr>
            <a:normAutofit lnSpcReduction="10000"/>
          </a:bodyPr>
          <a:lstStyle/>
          <a:p>
            <a:pPr marL="0" indent="0" algn="r">
              <a:buNone/>
            </a:pPr>
            <a:r>
              <a:rPr lang="en-US" sz="2400" baseline="30000" dirty="0">
                <a:solidFill>
                  <a:srgbClr val="2A4C76"/>
                </a:solidFill>
                <a:latin typeface="Helvetica Light"/>
                <a:cs typeface="Helvetica Light"/>
              </a:rPr>
              <a:t>technical publications workshop</a:t>
            </a:r>
          </a:p>
          <a:p>
            <a:pPr marL="0" indent="0" algn="r">
              <a:buNone/>
            </a:pPr>
            <a:r>
              <a:rPr lang="en-US" b="1" baseline="30000" dirty="0" smtClean="0">
                <a:solidFill>
                  <a:srgbClr val="2A4C76"/>
                </a:solidFill>
                <a:latin typeface="Helvetica Light"/>
                <a:cs typeface="Helvetica Light"/>
              </a:rPr>
              <a:t>GS1 2012 </a:t>
            </a:r>
            <a:r>
              <a:rPr lang="en-US" b="1" baseline="30000" dirty="0" smtClean="0">
                <a:solidFill>
                  <a:srgbClr val="2A4C76"/>
                </a:solidFill>
                <a:latin typeface="Helvetica Light"/>
                <a:cs typeface="Helvetica Light"/>
              </a:rPr>
              <a:t>Dublin Usability </a:t>
            </a:r>
            <a:r>
              <a:rPr lang="en-US" b="1" baseline="30000" dirty="0" smtClean="0">
                <a:solidFill>
                  <a:srgbClr val="2A4C76"/>
                </a:solidFill>
                <a:latin typeface="Helvetica Light"/>
                <a:cs typeface="Helvetica Light"/>
              </a:rPr>
              <a:t>Study</a:t>
            </a:r>
            <a:endParaRPr lang="en-US" sz="2400" b="1" baseline="30000" dirty="0">
              <a:solidFill>
                <a:srgbClr val="2A4C76"/>
              </a:solidFill>
              <a:latin typeface="Helvetica Light"/>
              <a:cs typeface="Helvetica Light"/>
            </a:endParaRPr>
          </a:p>
        </p:txBody>
      </p:sp>
      <p:sp>
        <p:nvSpPr>
          <p:cNvPr id="22" name="Rectangle 2"/>
          <p:cNvSpPr txBox="1">
            <a:spLocks noChangeArrowheads="1"/>
          </p:cNvSpPr>
          <p:nvPr/>
        </p:nvSpPr>
        <p:spPr>
          <a:xfrm>
            <a:off x="845400" y="1490389"/>
            <a:ext cx="8298600" cy="770212"/>
          </a:xfrm>
          <a:prstGeom prst="rect">
            <a:avLst/>
          </a:prstGeom>
        </p:spPr>
        <p:txBody>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defTabSz="1257300">
              <a:tabLst>
                <a:tab pos="457200" algn="l"/>
                <a:tab pos="1427163" algn="l"/>
                <a:tab pos="3086100" algn="l"/>
              </a:tabLst>
            </a:pPr>
            <a:r>
              <a:rPr kumimoji="0" lang="en-US" sz="24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t>GS1 2012 </a:t>
            </a:r>
            <a:r>
              <a:rPr kumimoji="0" lang="en-US" sz="24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t>Dublin </a:t>
            </a:r>
            <a:r>
              <a:rPr kumimoji="0" lang="en-US" sz="2400"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t>Usability</a:t>
            </a:r>
            <a:r>
              <a:rPr kumimoji="0" lang="en-US" sz="24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t> </a:t>
            </a:r>
            <a:r>
              <a:rPr kumimoji="0" lang="en-US" sz="24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t>Study</a:t>
            </a:r>
            <a:endParaRPr lang="en-US" sz="1000" kern="0" dirty="0">
              <a:solidFill>
                <a:srgbClr val="2A4C76"/>
              </a:solidFill>
              <a:latin typeface="Helvetica Light"/>
              <a:cs typeface="Helvetica Light"/>
            </a:endParaRPr>
          </a:p>
          <a:p>
            <a:pPr lvl="0" defTabSz="1257300">
              <a:tabLst>
                <a:tab pos="228600" algn="l"/>
                <a:tab pos="1427163" algn="l"/>
                <a:tab pos="3086100" algn="l"/>
              </a:tabLst>
            </a:pPr>
            <a:endParaRPr lang="en-US" sz="1800" b="0" kern="0" dirty="0">
              <a:solidFill>
                <a:srgbClr val="2A4C76"/>
              </a:solidFill>
              <a:latin typeface="Helvetica Light"/>
              <a:cs typeface="Helvetica Light"/>
            </a:endParaRPr>
          </a:p>
          <a:p>
            <a:pPr lvl="0" defTabSz="1257300">
              <a:tabLst>
                <a:tab pos="228600" algn="l"/>
                <a:tab pos="1427163" algn="l"/>
                <a:tab pos="3086100" algn="l"/>
              </a:tabLst>
            </a:pPr>
            <a:endParaRPr lang="en-US" sz="1800" b="0" kern="0" dirty="0" smtClean="0">
              <a:solidFill>
                <a:srgbClr val="2A4C76"/>
              </a:solidFill>
              <a:latin typeface="Helvetica Light"/>
              <a:cs typeface="Helvetica Light"/>
            </a:endParaRPr>
          </a:p>
          <a:p>
            <a:pPr lvl="0" defTabSz="1257300">
              <a:tabLst>
                <a:tab pos="228600" algn="l"/>
                <a:tab pos="1427163" algn="l"/>
                <a:tab pos="3086100" algn="l"/>
              </a:tabLst>
            </a:pPr>
            <a:endParaRPr lang="en-US" sz="1800" b="0" kern="0" dirty="0" smtClean="0">
              <a:solidFill>
                <a:srgbClr val="2A4C76"/>
              </a:solidFill>
              <a:latin typeface="Helvetica Light"/>
              <a:cs typeface="Helvetica Light"/>
            </a:endParaRPr>
          </a:p>
          <a:p>
            <a:pPr defTabSz="1257300">
              <a:tabLst>
                <a:tab pos="228600" algn="l"/>
                <a:tab pos="1427163" algn="l"/>
                <a:tab pos="3086100" algn="l"/>
              </a:tabLst>
            </a:pPr>
            <a:r>
              <a:rPr lang="en-US" sz="1800" b="0" kern="0" dirty="0" smtClean="0">
                <a:solidFill>
                  <a:srgbClr val="2A4C76"/>
                </a:solidFill>
                <a:latin typeface="Helvetica Light"/>
                <a:cs typeface="Helvetica Light"/>
              </a:rPr>
              <a:t>	</a:t>
            </a:r>
          </a:p>
          <a:p>
            <a:pPr lvl="0" defTabSz="1257300">
              <a:tabLst>
                <a:tab pos="228600" algn="l"/>
                <a:tab pos="1427163" algn="l"/>
                <a:tab pos="3086100" algn="l"/>
              </a:tabLst>
            </a:pPr>
            <a:endParaRPr lang="en-US" sz="1800" kern="0" dirty="0">
              <a:solidFill>
                <a:srgbClr val="F04510"/>
              </a:solidFill>
              <a:latin typeface="Helvetica Light"/>
              <a:cs typeface="Helvetica Light"/>
            </a:endParaRPr>
          </a:p>
          <a:p>
            <a:pPr marL="0" marR="0" lvl="0" indent="0" algn="l" defTabSz="1257300" rtl="0" eaLnBrk="1" fontAlgn="base" latinLnBrk="0" hangingPunct="1">
              <a:lnSpc>
                <a:spcPct val="100000"/>
              </a:lnSpc>
              <a:spcBef>
                <a:spcPct val="0"/>
              </a:spcBef>
              <a:spcAft>
                <a:spcPct val="0"/>
              </a:spcAft>
              <a:buClrTx/>
              <a:buSzTx/>
              <a:buFontTx/>
              <a:buNone/>
              <a:tabLst>
                <a:tab pos="457200" algn="l"/>
                <a:tab pos="1427163" algn="l"/>
                <a:tab pos="3086100" algn="l"/>
              </a:tabLst>
              <a:defRPr/>
            </a:pPr>
            <a:r>
              <a:rPr lang="en-US" sz="1800" kern="0" dirty="0" smtClean="0">
                <a:solidFill>
                  <a:srgbClr val="F04510"/>
                </a:solidFill>
                <a:latin typeface="Helvetica Light"/>
                <a:cs typeface="Helvetica Light"/>
              </a:rPr>
              <a:t>	</a:t>
            </a:r>
            <a:endParaRPr lang="en-US" sz="2800" kern="0" dirty="0" smtClean="0">
              <a:solidFill>
                <a:srgbClr val="2760A9"/>
              </a:solidFill>
              <a:latin typeface="Helvetica Light"/>
              <a:cs typeface="Helvetica Light"/>
            </a:endParaRPr>
          </a:p>
        </p:txBody>
      </p:sp>
      <p:sp>
        <p:nvSpPr>
          <p:cNvPr id="12" name="Rectangle 3"/>
          <p:cNvSpPr txBox="1">
            <a:spLocks noChangeArrowheads="1"/>
          </p:cNvSpPr>
          <p:nvPr/>
        </p:nvSpPr>
        <p:spPr>
          <a:xfrm>
            <a:off x="845000" y="2070100"/>
            <a:ext cx="8172000" cy="4219165"/>
          </a:xfrm>
          <a:prstGeom prst="rect">
            <a:avLst/>
          </a:prstGeom>
        </p:spPr>
        <p:txBody>
          <a:bodyPr>
            <a:noAutofit/>
          </a:bodyPr>
          <a:lstStyle>
            <a:lvl1pPr marL="342900" indent="-342900"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50" indent="-285750"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3000" indent="-228600" algn="l" rtl="0" eaLnBrk="1" fontAlgn="base" hangingPunct="1">
              <a:spcBef>
                <a:spcPct val="20000"/>
              </a:spcBef>
              <a:spcAft>
                <a:spcPct val="0"/>
              </a:spcAft>
              <a:buClr>
                <a:srgbClr val="F26334"/>
              </a:buClr>
              <a:buFont typeface="Arial" charset="0"/>
              <a:buChar char="–"/>
              <a:defRPr>
                <a:solidFill>
                  <a:srgbClr val="002C6C"/>
                </a:solidFill>
                <a:latin typeface="+mn-lt"/>
                <a:ea typeface="ＭＳ Ｐゴシック" charset="0"/>
              </a:defRPr>
            </a:lvl3pPr>
            <a:lvl4pPr marL="1600200" indent="-228600" algn="l" rtl="0" eaLnBrk="1" fontAlgn="base" hangingPunct="1">
              <a:spcBef>
                <a:spcPct val="20000"/>
              </a:spcBef>
              <a:spcAft>
                <a:spcPct val="0"/>
              </a:spcAft>
              <a:buChar char="–"/>
              <a:defRPr sz="1600">
                <a:solidFill>
                  <a:srgbClr val="002C6C"/>
                </a:solidFill>
                <a:latin typeface="+mn-lt"/>
                <a:ea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80000"/>
              </a:lnSpc>
              <a:buFont typeface="Arial"/>
              <a:buNone/>
            </a:pPr>
            <a:r>
              <a:rPr lang="en-US" sz="1800" b="1" kern="0" dirty="0" smtClean="0">
                <a:solidFill>
                  <a:srgbClr val="2A4C76"/>
                </a:solidFill>
                <a:latin typeface="Helvetica Light"/>
                <a:cs typeface="Helvetica Light"/>
              </a:rPr>
              <a:t>What is usability testing?</a:t>
            </a:r>
          </a:p>
          <a:p>
            <a:pPr marL="0" indent="0">
              <a:lnSpc>
                <a:spcPct val="80000"/>
              </a:lnSpc>
              <a:buFont typeface="Arial"/>
              <a:buNone/>
            </a:pPr>
            <a:r>
              <a:rPr lang="en-US" sz="1800" kern="0" dirty="0" smtClean="0">
                <a:solidFill>
                  <a:srgbClr val="2A4C76"/>
                </a:solidFill>
                <a:latin typeface="Helvetica Light"/>
                <a:cs typeface="Helvetica Light"/>
              </a:rPr>
              <a:t>usability studies site functionality.</a:t>
            </a:r>
          </a:p>
          <a:p>
            <a:pPr marL="0" indent="0">
              <a:lnSpc>
                <a:spcPct val="80000"/>
              </a:lnSpc>
              <a:buFont typeface="Arial"/>
              <a:buNone/>
            </a:pPr>
            <a:endParaRPr lang="en-US" sz="1800" kern="0" dirty="0">
              <a:solidFill>
                <a:srgbClr val="2A4C76"/>
              </a:solidFill>
              <a:latin typeface="Helvetica Light"/>
              <a:cs typeface="Helvetica Light"/>
            </a:endParaRPr>
          </a:p>
          <a:p>
            <a:pPr marL="0" indent="0">
              <a:lnSpc>
                <a:spcPct val="80000"/>
              </a:lnSpc>
              <a:buFont typeface="Arial"/>
              <a:buNone/>
            </a:pPr>
            <a:r>
              <a:rPr lang="en-US" sz="1800" b="1" kern="0" dirty="0">
                <a:solidFill>
                  <a:srgbClr val="2A4C76"/>
                </a:solidFill>
                <a:latin typeface="Helvetica Light"/>
                <a:cs typeface="Helvetica Light"/>
              </a:rPr>
              <a:t>Why study it?</a:t>
            </a:r>
          </a:p>
          <a:p>
            <a:pPr marL="0" indent="0">
              <a:lnSpc>
                <a:spcPct val="80000"/>
              </a:lnSpc>
              <a:buFont typeface="Arial"/>
              <a:buNone/>
            </a:pPr>
            <a:r>
              <a:rPr lang="en-US" sz="1800" kern="0" dirty="0">
                <a:solidFill>
                  <a:srgbClr val="2A4C76"/>
                </a:solidFill>
                <a:latin typeface="Helvetica Light"/>
                <a:cs typeface="Helvetica Light"/>
              </a:rPr>
              <a:t>w</a:t>
            </a:r>
            <a:r>
              <a:rPr lang="en-US" sz="1800" kern="0" dirty="0" smtClean="0">
                <a:solidFill>
                  <a:srgbClr val="2A4C76"/>
                </a:solidFill>
                <a:latin typeface="Helvetica Light"/>
                <a:cs typeface="Helvetica Light"/>
              </a:rPr>
              <a:t>e gauge </a:t>
            </a:r>
            <a:r>
              <a:rPr lang="en-US" sz="1800" kern="0" dirty="0">
                <a:solidFill>
                  <a:srgbClr val="2A4C76"/>
                </a:solidFill>
                <a:latin typeface="Helvetica Light"/>
                <a:cs typeface="Helvetica Light"/>
              </a:rPr>
              <a:t>how users interface with web site </a:t>
            </a:r>
            <a:r>
              <a:rPr lang="en-US" sz="1800" kern="0" dirty="0" smtClean="0">
                <a:solidFill>
                  <a:srgbClr val="2A4C76"/>
                </a:solidFill>
                <a:latin typeface="Helvetica Light"/>
                <a:cs typeface="Helvetica Light"/>
              </a:rPr>
              <a:t>content (Knowledge Centre) </a:t>
            </a:r>
            <a:endParaRPr lang="en-US" sz="1800" kern="0" dirty="0">
              <a:solidFill>
                <a:srgbClr val="2A4C76"/>
              </a:solidFill>
              <a:latin typeface="Helvetica Light"/>
              <a:cs typeface="Helvetica Light"/>
            </a:endParaRPr>
          </a:p>
          <a:p>
            <a:pPr marL="0" indent="0">
              <a:lnSpc>
                <a:spcPct val="80000"/>
              </a:lnSpc>
              <a:buFont typeface="Arial"/>
              <a:buNone/>
            </a:pPr>
            <a:endParaRPr lang="en-US" sz="1800" kern="0" dirty="0" smtClean="0">
              <a:solidFill>
                <a:srgbClr val="2A4C76"/>
              </a:solidFill>
              <a:latin typeface="Helvetica Light"/>
              <a:cs typeface="Helvetica Light"/>
            </a:endParaRPr>
          </a:p>
          <a:p>
            <a:pPr marL="0" indent="0">
              <a:lnSpc>
                <a:spcPct val="80000"/>
              </a:lnSpc>
              <a:buFont typeface="Arial"/>
              <a:buNone/>
            </a:pPr>
            <a:r>
              <a:rPr lang="en-US" sz="1800" b="1" kern="0" dirty="0" smtClean="0">
                <a:solidFill>
                  <a:srgbClr val="2A4C76"/>
                </a:solidFill>
                <a:latin typeface="Helvetica Light"/>
                <a:cs typeface="Helvetica Light"/>
              </a:rPr>
              <a:t>How </a:t>
            </a:r>
            <a:r>
              <a:rPr lang="en-US" sz="1800" b="1" kern="0" dirty="0">
                <a:solidFill>
                  <a:srgbClr val="2A4C76"/>
                </a:solidFill>
                <a:latin typeface="Helvetica Light"/>
                <a:cs typeface="Helvetica Light"/>
              </a:rPr>
              <a:t>does it work?</a:t>
            </a:r>
          </a:p>
          <a:p>
            <a:pPr marL="0" indent="0">
              <a:lnSpc>
                <a:spcPct val="80000"/>
              </a:lnSpc>
              <a:buFont typeface="Arial"/>
              <a:buNone/>
            </a:pPr>
            <a:r>
              <a:rPr lang="en-US" sz="1800" kern="0" dirty="0" smtClean="0">
                <a:solidFill>
                  <a:srgbClr val="2A4C76"/>
                </a:solidFill>
                <a:latin typeface="Helvetica Light"/>
                <a:cs typeface="Helvetica Light"/>
              </a:rPr>
              <a:t>remove </a:t>
            </a:r>
            <a:r>
              <a:rPr lang="en-US" sz="1800" kern="0" dirty="0">
                <a:solidFill>
                  <a:srgbClr val="2A4C76"/>
                </a:solidFill>
                <a:latin typeface="Helvetica Light"/>
                <a:cs typeface="Helvetica Light"/>
              </a:rPr>
              <a:t>design elements (logo, colors) to determine site </a:t>
            </a:r>
            <a:r>
              <a:rPr lang="en-US" sz="1800" kern="0" dirty="0" smtClean="0">
                <a:solidFill>
                  <a:srgbClr val="2A4C76"/>
                </a:solidFill>
                <a:latin typeface="Helvetica Light"/>
                <a:cs typeface="Helvetica Light"/>
              </a:rPr>
              <a:t>effectiveness</a:t>
            </a:r>
            <a:endParaRPr lang="en-US" sz="1800" kern="0" dirty="0">
              <a:solidFill>
                <a:srgbClr val="2A4C76"/>
              </a:solidFill>
              <a:latin typeface="Helvetica Light"/>
              <a:cs typeface="Helvetica Light"/>
            </a:endParaRPr>
          </a:p>
          <a:p>
            <a:pPr marL="0" indent="0">
              <a:lnSpc>
                <a:spcPct val="80000"/>
              </a:lnSpc>
              <a:buFont typeface="Arial"/>
              <a:buNone/>
            </a:pPr>
            <a:endParaRPr lang="en-US" sz="1800" kern="0" dirty="0">
              <a:solidFill>
                <a:srgbClr val="2A4C76"/>
              </a:solidFill>
              <a:latin typeface="Helvetica Light"/>
              <a:cs typeface="Helvetica Light"/>
            </a:endParaRPr>
          </a:p>
          <a:p>
            <a:pPr marL="0" indent="0">
              <a:lnSpc>
                <a:spcPct val="80000"/>
              </a:lnSpc>
              <a:buFont typeface="Arial"/>
              <a:buNone/>
            </a:pPr>
            <a:r>
              <a:rPr lang="en-US" sz="1800" kern="0" dirty="0">
                <a:solidFill>
                  <a:srgbClr val="2A4C76"/>
                </a:solidFill>
                <a:latin typeface="Helvetica Light"/>
                <a:cs typeface="Helvetica Light"/>
              </a:rPr>
              <a:t>	1. </a:t>
            </a:r>
            <a:r>
              <a:rPr lang="en-US" sz="1800" kern="0" dirty="0" err="1" smtClean="0">
                <a:solidFill>
                  <a:srgbClr val="2A4C76"/>
                </a:solidFill>
                <a:latin typeface="Helvetica Light"/>
                <a:cs typeface="Helvetica Light"/>
              </a:rPr>
              <a:t>utilised</a:t>
            </a:r>
            <a:r>
              <a:rPr lang="en-US" sz="1800" kern="0" dirty="0" smtClean="0">
                <a:solidFill>
                  <a:srgbClr val="2A4C76"/>
                </a:solidFill>
                <a:latin typeface="Helvetica Light"/>
                <a:cs typeface="Helvetica Light"/>
              </a:rPr>
              <a:t> </a:t>
            </a:r>
            <a:r>
              <a:rPr lang="en-US" sz="1800" kern="0" dirty="0">
                <a:solidFill>
                  <a:srgbClr val="2A4C76"/>
                </a:solidFill>
                <a:latin typeface="Helvetica Light"/>
                <a:cs typeface="Helvetica Light"/>
              </a:rPr>
              <a:t>online software</a:t>
            </a:r>
          </a:p>
          <a:p>
            <a:pPr marL="0" indent="0">
              <a:lnSpc>
                <a:spcPct val="80000"/>
              </a:lnSpc>
              <a:buFont typeface="Arial"/>
              <a:buNone/>
            </a:pPr>
            <a:r>
              <a:rPr lang="en-US" sz="1800" kern="0" dirty="0">
                <a:solidFill>
                  <a:srgbClr val="2A4C76"/>
                </a:solidFill>
                <a:latin typeface="Helvetica Light"/>
                <a:cs typeface="Helvetica Light"/>
              </a:rPr>
              <a:t>	2. </a:t>
            </a:r>
            <a:r>
              <a:rPr lang="en-US" sz="1800" kern="0" dirty="0" smtClean="0">
                <a:solidFill>
                  <a:srgbClr val="2A4C76"/>
                </a:solidFill>
                <a:latin typeface="Helvetica Light"/>
                <a:cs typeface="Helvetica Light"/>
              </a:rPr>
              <a:t>hierarchy </a:t>
            </a:r>
            <a:r>
              <a:rPr lang="en-US" sz="1800" kern="0" dirty="0">
                <a:solidFill>
                  <a:srgbClr val="2A4C76"/>
                </a:solidFill>
                <a:latin typeface="Helvetica Light"/>
                <a:cs typeface="Helvetica Light"/>
              </a:rPr>
              <a:t>tree created (1200+ links)</a:t>
            </a:r>
          </a:p>
          <a:p>
            <a:pPr marL="0" indent="0">
              <a:lnSpc>
                <a:spcPct val="80000"/>
              </a:lnSpc>
              <a:buFont typeface="Arial"/>
              <a:buNone/>
            </a:pPr>
            <a:r>
              <a:rPr lang="en-US" sz="1800" kern="0" dirty="0">
                <a:solidFill>
                  <a:srgbClr val="2A4C76"/>
                </a:solidFill>
                <a:latin typeface="Helvetica Light"/>
                <a:cs typeface="Helvetica Light"/>
              </a:rPr>
              <a:t>	3. </a:t>
            </a:r>
            <a:r>
              <a:rPr lang="en-US" sz="1800" kern="0" dirty="0" smtClean="0">
                <a:solidFill>
                  <a:srgbClr val="2A4C76"/>
                </a:solidFill>
                <a:latin typeface="Helvetica Light"/>
                <a:cs typeface="Helvetica Light"/>
              </a:rPr>
              <a:t>test </a:t>
            </a:r>
            <a:r>
              <a:rPr lang="en-US" sz="1800" kern="0" dirty="0">
                <a:solidFill>
                  <a:srgbClr val="2A4C76"/>
                </a:solidFill>
                <a:latin typeface="Helvetica Light"/>
                <a:cs typeface="Helvetica Light"/>
              </a:rPr>
              <a:t>script created (10 tasks – 5 basic and 5 advanced)</a:t>
            </a:r>
          </a:p>
          <a:p>
            <a:pPr marL="0" indent="0">
              <a:lnSpc>
                <a:spcPct val="80000"/>
              </a:lnSpc>
              <a:buFont typeface="Arial"/>
              <a:buNone/>
            </a:pPr>
            <a:r>
              <a:rPr lang="en-US" sz="1800" kern="0" dirty="0">
                <a:solidFill>
                  <a:srgbClr val="2A4C76"/>
                </a:solidFill>
                <a:latin typeface="Helvetica Light"/>
                <a:cs typeface="Helvetica Light"/>
              </a:rPr>
              <a:t>	4. </a:t>
            </a:r>
            <a:r>
              <a:rPr lang="en-US" sz="1800" kern="0" dirty="0" smtClean="0">
                <a:solidFill>
                  <a:srgbClr val="2A4C76"/>
                </a:solidFill>
                <a:latin typeface="Helvetica Light"/>
                <a:cs typeface="Helvetica Light"/>
              </a:rPr>
              <a:t>screen</a:t>
            </a:r>
            <a:r>
              <a:rPr lang="en-US" sz="1800" kern="0" dirty="0">
                <a:solidFill>
                  <a:srgbClr val="2A4C76"/>
                </a:solidFill>
                <a:latin typeface="Helvetica Light"/>
                <a:cs typeface="Helvetica Light"/>
              </a:rPr>
              <a:t>, record and log behaviors</a:t>
            </a:r>
          </a:p>
          <a:p>
            <a:pPr marL="0" indent="0">
              <a:lnSpc>
                <a:spcPct val="80000"/>
              </a:lnSpc>
              <a:buFont typeface="Arial"/>
              <a:buNone/>
            </a:pPr>
            <a:r>
              <a:rPr lang="en-US" sz="1800" kern="0" dirty="0">
                <a:solidFill>
                  <a:srgbClr val="2A4C76"/>
                </a:solidFill>
                <a:latin typeface="Helvetica Light"/>
                <a:cs typeface="Helvetica Light"/>
              </a:rPr>
              <a:t>	5. </a:t>
            </a:r>
            <a:r>
              <a:rPr lang="en-US" sz="1800" kern="0" dirty="0" err="1" smtClean="0">
                <a:solidFill>
                  <a:srgbClr val="2A4C76"/>
                </a:solidFill>
                <a:latin typeface="Helvetica Light"/>
                <a:cs typeface="Helvetica Light"/>
              </a:rPr>
              <a:t>analyse</a:t>
            </a:r>
            <a:r>
              <a:rPr lang="en-US" sz="1800" kern="0" dirty="0" smtClean="0">
                <a:solidFill>
                  <a:srgbClr val="2A4C76"/>
                </a:solidFill>
                <a:latin typeface="Helvetica Light"/>
                <a:cs typeface="Helvetica Light"/>
              </a:rPr>
              <a:t> </a:t>
            </a:r>
            <a:r>
              <a:rPr lang="en-US" sz="1800" kern="0" dirty="0">
                <a:solidFill>
                  <a:srgbClr val="2A4C76"/>
                </a:solidFill>
                <a:latin typeface="Helvetica Light"/>
                <a:cs typeface="Helvetica Light"/>
              </a:rPr>
              <a:t>data</a:t>
            </a:r>
          </a:p>
          <a:p>
            <a:pPr marL="0" indent="0">
              <a:lnSpc>
                <a:spcPct val="80000"/>
              </a:lnSpc>
              <a:buFont typeface="Arial"/>
              <a:buNone/>
            </a:pPr>
            <a:endParaRPr lang="en-US" sz="2000" dirty="0" smtClean="0">
              <a:latin typeface="Arial Narrow"/>
              <a:cs typeface="Arial Narrow"/>
            </a:endParaRPr>
          </a:p>
        </p:txBody>
      </p:sp>
    </p:spTree>
    <p:extLst>
      <p:ext uri="{BB962C8B-B14F-4D97-AF65-F5344CB8AC3E}">
        <p14:creationId xmlns:p14="http://schemas.microsoft.com/office/powerpoint/2010/main" val="47353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GS1us Text 13"/>
          <p:cNvPicPr>
            <a:picLocks noChangeAspect="1" noChangeArrowheads="1"/>
          </p:cNvPicPr>
          <p:nvPr/>
        </p:nvPicPr>
        <p:blipFill>
          <a:blip r:embed="rId3" cstate="print">
            <a:alphaModFix amt="38000"/>
            <a:extLst>
              <a:ext uri="{28A0092B-C50C-407E-A947-70E740481C1C}">
                <a14:useLocalDpi xmlns:a14="http://schemas.microsoft.com/office/drawing/2010/main"/>
              </a:ext>
            </a:extLst>
          </a:blip>
          <a:srcRect/>
          <a:stretch>
            <a:fillRect/>
          </a:stretch>
        </p:blipFill>
        <p:spPr bwMode="auto">
          <a:xfrm>
            <a:off x="-88900" y="5765800"/>
            <a:ext cx="92329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4294967295"/>
          </p:nvPr>
        </p:nvSpPr>
        <p:spPr>
          <a:xfrm>
            <a:off x="2535990" y="455375"/>
            <a:ext cx="6163510" cy="589898"/>
          </a:xfrm>
          <a:prstGeom prst="rect">
            <a:avLst/>
          </a:prstGeom>
        </p:spPr>
        <p:txBody>
          <a:bodyPr>
            <a:normAutofit lnSpcReduction="10000"/>
          </a:bodyPr>
          <a:lstStyle/>
          <a:p>
            <a:pPr marL="0" indent="0" algn="r">
              <a:buNone/>
            </a:pPr>
            <a:r>
              <a:rPr lang="en-US" sz="2400" baseline="30000" dirty="0">
                <a:solidFill>
                  <a:srgbClr val="2A4C76"/>
                </a:solidFill>
                <a:latin typeface="Helvetica Light"/>
                <a:cs typeface="Helvetica Light"/>
              </a:rPr>
              <a:t>technical publications workshop</a:t>
            </a:r>
          </a:p>
          <a:p>
            <a:pPr marL="0" indent="0" algn="r">
              <a:buNone/>
            </a:pPr>
            <a:r>
              <a:rPr lang="en-US" b="1" baseline="30000" dirty="0" smtClean="0">
                <a:solidFill>
                  <a:srgbClr val="2A4C76"/>
                </a:solidFill>
                <a:latin typeface="Helvetica Light"/>
                <a:cs typeface="Helvetica Light"/>
              </a:rPr>
              <a:t>GS1 2012 </a:t>
            </a:r>
            <a:r>
              <a:rPr lang="en-US" b="1" baseline="30000" dirty="0" smtClean="0">
                <a:solidFill>
                  <a:srgbClr val="2A4C76"/>
                </a:solidFill>
                <a:latin typeface="Helvetica Light"/>
                <a:cs typeface="Helvetica Light"/>
              </a:rPr>
              <a:t>Dublin Usability </a:t>
            </a:r>
            <a:r>
              <a:rPr lang="en-US" b="1" baseline="30000" dirty="0" smtClean="0">
                <a:solidFill>
                  <a:srgbClr val="2A4C76"/>
                </a:solidFill>
                <a:latin typeface="Helvetica Light"/>
                <a:cs typeface="Helvetica Light"/>
              </a:rPr>
              <a:t>Study</a:t>
            </a:r>
            <a:endParaRPr lang="en-US" sz="2400" b="1" baseline="30000" dirty="0">
              <a:solidFill>
                <a:srgbClr val="2A4C76"/>
              </a:solidFill>
              <a:latin typeface="Helvetica Light"/>
              <a:cs typeface="Helvetica Light"/>
            </a:endParaRPr>
          </a:p>
        </p:txBody>
      </p:sp>
      <p:sp>
        <p:nvSpPr>
          <p:cNvPr id="22" name="Rectangle 2"/>
          <p:cNvSpPr txBox="1">
            <a:spLocks noChangeArrowheads="1"/>
          </p:cNvSpPr>
          <p:nvPr/>
        </p:nvSpPr>
        <p:spPr>
          <a:xfrm>
            <a:off x="845400" y="1490388"/>
            <a:ext cx="8298600" cy="4513531"/>
          </a:xfrm>
          <a:prstGeom prst="rect">
            <a:avLst/>
          </a:prstGeom>
        </p:spPr>
        <p:txBody>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defTabSz="1257300">
              <a:tabLst>
                <a:tab pos="457200" algn="l"/>
                <a:tab pos="1427163" algn="l"/>
                <a:tab pos="3086100" algn="l"/>
              </a:tabLst>
            </a:pPr>
            <a:r>
              <a:rPr kumimoji="0" lang="en-US" sz="24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t>GS1 2012 </a:t>
            </a:r>
            <a:r>
              <a:rPr kumimoji="0" lang="en-US" sz="24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t>Dublin Usability </a:t>
            </a:r>
            <a:r>
              <a:rPr kumimoji="0" lang="en-US" sz="24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t>Study</a:t>
            </a:r>
            <a:endParaRPr lang="en-US" sz="1000" kern="0" dirty="0" smtClean="0">
              <a:solidFill>
                <a:srgbClr val="2A4C76"/>
              </a:solidFill>
              <a:latin typeface="Helvetica Light"/>
              <a:cs typeface="Helvetica Light"/>
            </a:endParaRPr>
          </a:p>
          <a:p>
            <a:pPr defTabSz="1257300">
              <a:tabLst>
                <a:tab pos="177800" algn="l"/>
                <a:tab pos="1427163" algn="l"/>
                <a:tab pos="3086100" algn="l"/>
              </a:tabLst>
            </a:pPr>
            <a:endParaRPr lang="en-US" sz="1000" kern="0" dirty="0" smtClean="0">
              <a:solidFill>
                <a:srgbClr val="2A4C76"/>
              </a:solidFill>
              <a:latin typeface="Helvetica Light"/>
              <a:cs typeface="Helvetica Light"/>
            </a:endParaRPr>
          </a:p>
          <a:p>
            <a:pPr lvl="0" defTabSz="1257300">
              <a:tabLst>
                <a:tab pos="177800" algn="l"/>
                <a:tab pos="1427163" algn="l"/>
                <a:tab pos="3086100" algn="l"/>
              </a:tabLst>
            </a:pPr>
            <a:r>
              <a:rPr lang="en-US" sz="1800" b="0" kern="0" dirty="0" smtClean="0">
                <a:solidFill>
                  <a:srgbClr val="2A4C76"/>
                </a:solidFill>
                <a:latin typeface="Helvetica Light"/>
                <a:cs typeface="Helvetica Light"/>
              </a:rPr>
              <a:t>The study tested </a:t>
            </a:r>
            <a:r>
              <a:rPr lang="en-US" sz="1800" b="0" u="sng" kern="0" dirty="0" smtClean="0">
                <a:solidFill>
                  <a:srgbClr val="2A4C76"/>
                </a:solidFill>
                <a:latin typeface="Helvetica Light"/>
                <a:cs typeface="Helvetica Light"/>
              </a:rPr>
              <a:t>how well users performed tasks</a:t>
            </a:r>
            <a:r>
              <a:rPr lang="en-US" sz="1800" b="0" kern="0" dirty="0" smtClean="0">
                <a:solidFill>
                  <a:srgbClr val="2A4C76"/>
                </a:solidFill>
                <a:latin typeface="Helvetica Light"/>
                <a:cs typeface="Helvetica Light"/>
              </a:rPr>
              <a:t>.</a:t>
            </a:r>
          </a:p>
          <a:p>
            <a:pPr lvl="0" defTabSz="1257300">
              <a:tabLst>
                <a:tab pos="228600" algn="l"/>
                <a:tab pos="1427163" algn="l"/>
                <a:tab pos="3086100" algn="l"/>
              </a:tabLst>
            </a:pPr>
            <a:endParaRPr lang="en-US" sz="1800" b="0" kern="0" dirty="0">
              <a:solidFill>
                <a:srgbClr val="2A4C76"/>
              </a:solidFill>
              <a:latin typeface="Helvetica Light"/>
              <a:cs typeface="Helvetica Light"/>
            </a:endParaRPr>
          </a:p>
          <a:p>
            <a:pPr lvl="0" defTabSz="1257300">
              <a:tabLst>
                <a:tab pos="228600" algn="l"/>
                <a:tab pos="1427163" algn="l"/>
                <a:tab pos="3086100" algn="l"/>
              </a:tabLst>
            </a:pPr>
            <a:endParaRPr lang="en-US" sz="1800" b="0" kern="0" dirty="0" smtClean="0">
              <a:solidFill>
                <a:srgbClr val="2A4C76"/>
              </a:solidFill>
              <a:latin typeface="Helvetica Light"/>
              <a:cs typeface="Helvetica Light"/>
            </a:endParaRPr>
          </a:p>
          <a:p>
            <a:pPr lvl="0" defTabSz="1257300">
              <a:tabLst>
                <a:tab pos="228600" algn="l"/>
                <a:tab pos="1427163" algn="l"/>
                <a:tab pos="3086100" algn="l"/>
              </a:tabLst>
            </a:pPr>
            <a:endParaRPr lang="en-US" sz="1800" b="0" kern="0" dirty="0" smtClean="0">
              <a:solidFill>
                <a:srgbClr val="2A4C76"/>
              </a:solidFill>
              <a:latin typeface="Helvetica Light"/>
              <a:cs typeface="Helvetica Light"/>
            </a:endParaRPr>
          </a:p>
          <a:p>
            <a:pPr defTabSz="1257300">
              <a:tabLst>
                <a:tab pos="228600" algn="l"/>
                <a:tab pos="1427163" algn="l"/>
                <a:tab pos="3086100" algn="l"/>
              </a:tabLst>
            </a:pPr>
            <a:r>
              <a:rPr lang="en-US" sz="1800" b="0" kern="0" dirty="0" smtClean="0">
                <a:solidFill>
                  <a:srgbClr val="2A4C76"/>
                </a:solidFill>
                <a:latin typeface="Helvetica Light"/>
                <a:cs typeface="Helvetica Light"/>
              </a:rPr>
              <a:t>	</a:t>
            </a:r>
          </a:p>
          <a:p>
            <a:pPr lvl="0" defTabSz="1257300">
              <a:tabLst>
                <a:tab pos="228600" algn="l"/>
                <a:tab pos="1427163" algn="l"/>
                <a:tab pos="3086100" algn="l"/>
              </a:tabLst>
            </a:pPr>
            <a:endParaRPr lang="en-US" sz="1800" kern="0" dirty="0">
              <a:solidFill>
                <a:srgbClr val="F04510"/>
              </a:solidFill>
              <a:latin typeface="Helvetica Light"/>
              <a:cs typeface="Helvetica Light"/>
            </a:endParaRPr>
          </a:p>
          <a:p>
            <a:pPr marL="0" marR="0" lvl="0" indent="0" algn="l" defTabSz="1257300" rtl="0" eaLnBrk="1" fontAlgn="base" latinLnBrk="0" hangingPunct="1">
              <a:lnSpc>
                <a:spcPct val="100000"/>
              </a:lnSpc>
              <a:spcBef>
                <a:spcPct val="0"/>
              </a:spcBef>
              <a:spcAft>
                <a:spcPct val="0"/>
              </a:spcAft>
              <a:buClrTx/>
              <a:buSzTx/>
              <a:buFontTx/>
              <a:buNone/>
              <a:tabLst>
                <a:tab pos="457200" algn="l"/>
                <a:tab pos="1427163" algn="l"/>
                <a:tab pos="3086100" algn="l"/>
              </a:tabLst>
              <a:defRPr/>
            </a:pPr>
            <a:r>
              <a:rPr lang="en-US" sz="1800" kern="0" dirty="0" smtClean="0">
                <a:solidFill>
                  <a:srgbClr val="F04510"/>
                </a:solidFill>
                <a:latin typeface="Helvetica Light"/>
                <a:cs typeface="Helvetica Light"/>
              </a:rPr>
              <a:t>	</a:t>
            </a:r>
            <a:endParaRPr lang="en-US" sz="2800" kern="0" dirty="0" smtClean="0">
              <a:solidFill>
                <a:srgbClr val="2760A9"/>
              </a:solidFill>
              <a:latin typeface="Helvetica Light"/>
              <a:cs typeface="Helvetica Light"/>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2645749" y="2547915"/>
            <a:ext cx="5397326" cy="4071906"/>
          </a:xfrm>
          <a:prstGeom prst="rect">
            <a:avLst/>
          </a:prstGeom>
        </p:spPr>
      </p:pic>
    </p:spTree>
    <p:extLst>
      <p:ext uri="{BB962C8B-B14F-4D97-AF65-F5344CB8AC3E}">
        <p14:creationId xmlns:p14="http://schemas.microsoft.com/office/powerpoint/2010/main" val="234121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GS1us Text 13"/>
          <p:cNvPicPr>
            <a:picLocks noChangeAspect="1" noChangeArrowheads="1"/>
          </p:cNvPicPr>
          <p:nvPr/>
        </p:nvPicPr>
        <p:blipFill>
          <a:blip r:embed="rId3" cstate="print">
            <a:alphaModFix amt="38000"/>
            <a:extLst>
              <a:ext uri="{28A0092B-C50C-407E-A947-70E740481C1C}">
                <a14:useLocalDpi xmlns:a14="http://schemas.microsoft.com/office/drawing/2010/main"/>
              </a:ext>
            </a:extLst>
          </a:blip>
          <a:srcRect/>
          <a:stretch>
            <a:fillRect/>
          </a:stretch>
        </p:blipFill>
        <p:spPr bwMode="auto">
          <a:xfrm>
            <a:off x="-88900" y="5765800"/>
            <a:ext cx="92329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4294967295"/>
          </p:nvPr>
        </p:nvSpPr>
        <p:spPr>
          <a:xfrm>
            <a:off x="2535990" y="455375"/>
            <a:ext cx="6163510" cy="589898"/>
          </a:xfrm>
          <a:prstGeom prst="rect">
            <a:avLst/>
          </a:prstGeom>
        </p:spPr>
        <p:txBody>
          <a:bodyPr>
            <a:normAutofit lnSpcReduction="10000"/>
          </a:bodyPr>
          <a:lstStyle/>
          <a:p>
            <a:pPr marL="0" indent="0" algn="r">
              <a:buNone/>
            </a:pPr>
            <a:r>
              <a:rPr lang="en-US" sz="2400" baseline="30000" dirty="0">
                <a:solidFill>
                  <a:srgbClr val="2A4C76"/>
                </a:solidFill>
                <a:latin typeface="Helvetica Light"/>
                <a:cs typeface="Helvetica Light"/>
              </a:rPr>
              <a:t>technical publications workshop</a:t>
            </a:r>
          </a:p>
          <a:p>
            <a:pPr marL="0" indent="0" algn="r">
              <a:buNone/>
            </a:pPr>
            <a:r>
              <a:rPr lang="en-US" b="1" baseline="30000" dirty="0">
                <a:solidFill>
                  <a:srgbClr val="2A4C76"/>
                </a:solidFill>
                <a:latin typeface="Helvetica Light"/>
                <a:cs typeface="Helvetica Light"/>
              </a:rPr>
              <a:t>t</a:t>
            </a:r>
            <a:r>
              <a:rPr lang="en-US" b="1" baseline="30000" dirty="0" smtClean="0">
                <a:solidFill>
                  <a:srgbClr val="2A4C76"/>
                </a:solidFill>
                <a:latin typeface="Helvetica Light"/>
                <a:cs typeface="Helvetica Light"/>
              </a:rPr>
              <a:t>ask by task statistics</a:t>
            </a:r>
            <a:endParaRPr lang="en-US" sz="2400" b="1" baseline="30000" dirty="0">
              <a:solidFill>
                <a:srgbClr val="2A4C76"/>
              </a:solidFill>
              <a:latin typeface="Helvetica Light"/>
              <a:cs typeface="Helvetica Light"/>
            </a:endParaRPr>
          </a:p>
        </p:txBody>
      </p:sp>
      <p:sp>
        <p:nvSpPr>
          <p:cNvPr id="22" name="Rectangle 2"/>
          <p:cNvSpPr txBox="1">
            <a:spLocks noChangeArrowheads="1"/>
          </p:cNvSpPr>
          <p:nvPr/>
        </p:nvSpPr>
        <p:spPr>
          <a:xfrm>
            <a:off x="845400" y="1490388"/>
            <a:ext cx="8298600" cy="4513531"/>
          </a:xfrm>
          <a:prstGeom prst="rect">
            <a:avLst/>
          </a:prstGeom>
        </p:spPr>
        <p:txBody>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defTabSz="1257300">
              <a:tabLst>
                <a:tab pos="457200" algn="l"/>
                <a:tab pos="1427163" algn="l"/>
                <a:tab pos="3086100" algn="l"/>
              </a:tabLst>
            </a:pPr>
            <a:r>
              <a:rPr kumimoji="0" lang="en-US" sz="24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t>GS1 2012 Usability Study, task by task statistics</a:t>
            </a:r>
            <a:endParaRPr lang="en-US" sz="1000" kern="0" dirty="0">
              <a:solidFill>
                <a:srgbClr val="2A4C76"/>
              </a:solidFill>
              <a:latin typeface="Helvetica Light"/>
              <a:cs typeface="Helvetica Light"/>
            </a:endParaRPr>
          </a:p>
          <a:p>
            <a:pPr defTabSz="1257300">
              <a:tabLst>
                <a:tab pos="177800" algn="l"/>
                <a:tab pos="1427163" algn="l"/>
                <a:tab pos="3086100" algn="l"/>
              </a:tabLst>
            </a:pPr>
            <a:endParaRPr lang="en-US" sz="1000" kern="0" dirty="0" smtClean="0">
              <a:solidFill>
                <a:srgbClr val="2A4C76"/>
              </a:solidFill>
              <a:latin typeface="Helvetica Light"/>
              <a:cs typeface="Helvetica Light"/>
            </a:endParaRPr>
          </a:p>
          <a:p>
            <a:pPr lvl="0" defTabSz="1257300">
              <a:tabLst>
                <a:tab pos="177800" algn="l"/>
                <a:tab pos="1427163" algn="l"/>
                <a:tab pos="3086100" algn="l"/>
              </a:tabLst>
            </a:pPr>
            <a:r>
              <a:rPr lang="en-US" sz="1800" b="0" kern="0" dirty="0" smtClean="0">
                <a:solidFill>
                  <a:srgbClr val="2A4C76"/>
                </a:solidFill>
                <a:latin typeface="Helvetica Light"/>
                <a:cs typeface="Helvetica Light"/>
              </a:rPr>
              <a:t>	</a:t>
            </a:r>
          </a:p>
          <a:p>
            <a:pPr lvl="0" defTabSz="1257300">
              <a:tabLst>
                <a:tab pos="177800" algn="l"/>
                <a:tab pos="1427163" algn="l"/>
                <a:tab pos="3086100" algn="l"/>
              </a:tabLst>
            </a:pPr>
            <a:r>
              <a:rPr lang="en-US" sz="1800" b="0" kern="0" dirty="0">
                <a:solidFill>
                  <a:srgbClr val="2A4C76"/>
                </a:solidFill>
                <a:latin typeface="Helvetica Light"/>
                <a:cs typeface="Helvetica Light"/>
              </a:rPr>
              <a:t>	</a:t>
            </a:r>
          </a:p>
          <a:p>
            <a:pPr lvl="0" defTabSz="1257300">
              <a:tabLst>
                <a:tab pos="228600" algn="l"/>
                <a:tab pos="1427163" algn="l"/>
                <a:tab pos="3086100" algn="l"/>
              </a:tabLst>
            </a:pPr>
            <a:endParaRPr lang="en-US" sz="1800" b="0" kern="0" dirty="0" smtClean="0">
              <a:solidFill>
                <a:srgbClr val="2A4C76"/>
              </a:solidFill>
              <a:latin typeface="Helvetica Light"/>
              <a:cs typeface="Helvetica Light"/>
            </a:endParaRPr>
          </a:p>
          <a:p>
            <a:pPr lvl="0" defTabSz="1257300">
              <a:tabLst>
                <a:tab pos="228600" algn="l"/>
                <a:tab pos="1427163" algn="l"/>
                <a:tab pos="3086100" algn="l"/>
              </a:tabLst>
            </a:pPr>
            <a:endParaRPr lang="en-US" sz="1800" b="0" kern="0" dirty="0" smtClean="0">
              <a:solidFill>
                <a:srgbClr val="2A4C76"/>
              </a:solidFill>
              <a:latin typeface="Helvetica Light"/>
              <a:cs typeface="Helvetica Light"/>
            </a:endParaRPr>
          </a:p>
          <a:p>
            <a:pPr defTabSz="1257300">
              <a:tabLst>
                <a:tab pos="228600" algn="l"/>
                <a:tab pos="1427163" algn="l"/>
                <a:tab pos="3086100" algn="l"/>
              </a:tabLst>
            </a:pPr>
            <a:r>
              <a:rPr lang="en-US" sz="1800" b="0" kern="0" dirty="0" smtClean="0">
                <a:solidFill>
                  <a:srgbClr val="2A4C76"/>
                </a:solidFill>
                <a:latin typeface="Helvetica Light"/>
                <a:cs typeface="Helvetica Light"/>
              </a:rPr>
              <a:t>	</a:t>
            </a:r>
          </a:p>
          <a:p>
            <a:pPr lvl="0" defTabSz="1257300">
              <a:tabLst>
                <a:tab pos="228600" algn="l"/>
                <a:tab pos="1427163" algn="l"/>
                <a:tab pos="3086100" algn="l"/>
              </a:tabLst>
            </a:pPr>
            <a:endParaRPr lang="en-US" sz="1800" kern="0" dirty="0">
              <a:solidFill>
                <a:srgbClr val="F04510"/>
              </a:solidFill>
              <a:latin typeface="Helvetica Light"/>
              <a:cs typeface="Helvetica Light"/>
            </a:endParaRPr>
          </a:p>
          <a:p>
            <a:pPr marL="0" marR="0" lvl="0" indent="0" algn="l" defTabSz="1257300" rtl="0" eaLnBrk="1" fontAlgn="base" latinLnBrk="0" hangingPunct="1">
              <a:lnSpc>
                <a:spcPct val="100000"/>
              </a:lnSpc>
              <a:spcBef>
                <a:spcPct val="0"/>
              </a:spcBef>
              <a:spcAft>
                <a:spcPct val="0"/>
              </a:spcAft>
              <a:buClrTx/>
              <a:buSzTx/>
              <a:buFontTx/>
              <a:buNone/>
              <a:tabLst>
                <a:tab pos="457200" algn="l"/>
                <a:tab pos="1427163" algn="l"/>
                <a:tab pos="3086100" algn="l"/>
              </a:tabLst>
              <a:defRPr/>
            </a:pPr>
            <a:r>
              <a:rPr lang="en-US" sz="1800" kern="0" dirty="0" smtClean="0">
                <a:solidFill>
                  <a:srgbClr val="F04510"/>
                </a:solidFill>
                <a:latin typeface="Helvetica Light"/>
                <a:cs typeface="Helvetica Light"/>
              </a:rPr>
              <a:t>	</a:t>
            </a:r>
            <a:endParaRPr lang="en-US" sz="2800" kern="0" dirty="0" smtClean="0">
              <a:solidFill>
                <a:srgbClr val="2760A9"/>
              </a:solidFill>
              <a:latin typeface="Helvetica Light"/>
              <a:cs typeface="Helvetica Light"/>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7000"/>
                    </a14:imgEffect>
                  </a14:imgLayer>
                </a14:imgProps>
              </a:ext>
            </a:extLst>
          </a:blip>
          <a:stretch>
            <a:fillRect/>
          </a:stretch>
        </p:blipFill>
        <p:spPr>
          <a:xfrm>
            <a:off x="2374900" y="1954950"/>
            <a:ext cx="5118100" cy="4548391"/>
          </a:xfrm>
          <a:prstGeom prst="rect">
            <a:avLst/>
          </a:prstGeom>
        </p:spPr>
      </p:pic>
    </p:spTree>
    <p:extLst>
      <p:ext uri="{BB962C8B-B14F-4D97-AF65-F5344CB8AC3E}">
        <p14:creationId xmlns:p14="http://schemas.microsoft.com/office/powerpoint/2010/main" val="234121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GS1us Text 13"/>
          <p:cNvPicPr>
            <a:picLocks noChangeAspect="1" noChangeArrowheads="1"/>
          </p:cNvPicPr>
          <p:nvPr/>
        </p:nvPicPr>
        <p:blipFill>
          <a:blip r:embed="rId3" cstate="print">
            <a:alphaModFix amt="38000"/>
            <a:extLst>
              <a:ext uri="{28A0092B-C50C-407E-A947-70E740481C1C}">
                <a14:useLocalDpi xmlns:a14="http://schemas.microsoft.com/office/drawing/2010/main"/>
              </a:ext>
            </a:extLst>
          </a:blip>
          <a:srcRect/>
          <a:stretch>
            <a:fillRect/>
          </a:stretch>
        </p:blipFill>
        <p:spPr bwMode="auto">
          <a:xfrm>
            <a:off x="-88900" y="5765800"/>
            <a:ext cx="92329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4294967295"/>
          </p:nvPr>
        </p:nvSpPr>
        <p:spPr>
          <a:xfrm>
            <a:off x="2535990" y="455375"/>
            <a:ext cx="6163510" cy="589898"/>
          </a:xfrm>
          <a:prstGeom prst="rect">
            <a:avLst/>
          </a:prstGeom>
        </p:spPr>
        <p:txBody>
          <a:bodyPr>
            <a:normAutofit lnSpcReduction="10000"/>
          </a:bodyPr>
          <a:lstStyle/>
          <a:p>
            <a:pPr marL="0" indent="0" algn="r">
              <a:buNone/>
            </a:pPr>
            <a:r>
              <a:rPr lang="en-US" sz="2400" baseline="30000" dirty="0">
                <a:solidFill>
                  <a:srgbClr val="2A4C76"/>
                </a:solidFill>
                <a:latin typeface="Helvetica Light"/>
                <a:cs typeface="Helvetica Light"/>
              </a:rPr>
              <a:t>technical publications workshop</a:t>
            </a:r>
          </a:p>
          <a:p>
            <a:pPr marL="0" indent="0" algn="r">
              <a:buNone/>
            </a:pPr>
            <a:r>
              <a:rPr lang="en-US" b="1" baseline="30000" dirty="0" smtClean="0">
                <a:solidFill>
                  <a:srgbClr val="2A4C76"/>
                </a:solidFill>
                <a:latin typeface="Helvetica Light"/>
                <a:cs typeface="Helvetica Light"/>
              </a:rPr>
              <a:t>u</a:t>
            </a:r>
            <a:r>
              <a:rPr lang="en-US" b="1" baseline="30000" dirty="0">
                <a:solidFill>
                  <a:srgbClr val="2A4C76"/>
                </a:solidFill>
                <a:latin typeface="Helvetica Light"/>
                <a:cs typeface="Helvetica Light"/>
              </a:rPr>
              <a:t>s</a:t>
            </a:r>
            <a:r>
              <a:rPr lang="en-US" b="1" baseline="30000" dirty="0" smtClean="0">
                <a:solidFill>
                  <a:srgbClr val="2A4C76"/>
                </a:solidFill>
                <a:latin typeface="Helvetica Light"/>
                <a:cs typeface="Helvetica Light"/>
              </a:rPr>
              <a:t>ability study results</a:t>
            </a:r>
            <a:endParaRPr lang="en-US" sz="2400" b="1" baseline="30000" dirty="0">
              <a:solidFill>
                <a:srgbClr val="2A4C76"/>
              </a:solidFill>
              <a:latin typeface="Helvetica Light"/>
              <a:cs typeface="Helvetica Light"/>
            </a:endParaRPr>
          </a:p>
        </p:txBody>
      </p:sp>
      <p:sp>
        <p:nvSpPr>
          <p:cNvPr id="22" name="Rectangle 2"/>
          <p:cNvSpPr txBox="1">
            <a:spLocks noChangeArrowheads="1"/>
          </p:cNvSpPr>
          <p:nvPr/>
        </p:nvSpPr>
        <p:spPr>
          <a:xfrm>
            <a:off x="845400" y="1490388"/>
            <a:ext cx="8298600" cy="4513531"/>
          </a:xfrm>
          <a:prstGeom prst="rect">
            <a:avLst/>
          </a:prstGeom>
        </p:spPr>
        <p:txBody>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defTabSz="1257300">
              <a:tabLst>
                <a:tab pos="457200" algn="l"/>
                <a:tab pos="1427163" algn="l"/>
                <a:tab pos="3086100" algn="l"/>
              </a:tabLst>
            </a:pPr>
            <a:r>
              <a:rPr kumimoji="0" lang="en-US" sz="24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t>Usability study</a:t>
            </a:r>
            <a:r>
              <a:rPr kumimoji="0" lang="en-US" sz="2400" b="1" i="0" u="none" strike="noStrike" kern="0" cap="none" spc="0" normalizeH="0" noProof="0" dirty="0" smtClean="0">
                <a:ln>
                  <a:noFill/>
                </a:ln>
                <a:solidFill>
                  <a:srgbClr val="2A4C76"/>
                </a:solidFill>
                <a:effectLst/>
                <a:uLnTx/>
                <a:uFillTx/>
                <a:latin typeface="Helvetica Light"/>
                <a:ea typeface="ＭＳ Ｐゴシック" charset="0"/>
                <a:cs typeface="Helvetica Light"/>
              </a:rPr>
              <a:t> results</a:t>
            </a:r>
            <a:endParaRPr kumimoji="0" lang="en-US" sz="10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endParaRPr>
          </a:p>
          <a:p>
            <a:pPr defTabSz="1257300">
              <a:tabLst>
                <a:tab pos="177800" algn="l"/>
                <a:tab pos="2235200" algn="l"/>
                <a:tab pos="3086100" algn="l"/>
              </a:tabLst>
            </a:pPr>
            <a:r>
              <a:rPr lang="en-US" sz="1800" b="0" kern="0" dirty="0" smtClean="0">
                <a:solidFill>
                  <a:srgbClr val="2A4C76"/>
                </a:solidFill>
                <a:latin typeface="Helvetica Light"/>
                <a:cs typeface="Helvetica Light"/>
              </a:rPr>
              <a:t>	</a:t>
            </a:r>
            <a:r>
              <a:rPr lang="en-US" sz="1800" b="0" kern="0" dirty="0">
                <a:solidFill>
                  <a:srgbClr val="2A4C76"/>
                </a:solidFill>
                <a:latin typeface="Helvetica Light"/>
                <a:cs typeface="Helvetica Light"/>
              </a:rPr>
              <a:t>	</a:t>
            </a:r>
            <a:r>
              <a:rPr lang="en-US" sz="1800" b="0" kern="0" dirty="0" smtClean="0">
                <a:solidFill>
                  <a:srgbClr val="2A4C76"/>
                </a:solidFill>
                <a:latin typeface="Helvetica Light"/>
                <a:cs typeface="Helvetica Light"/>
              </a:rPr>
              <a:t>	</a:t>
            </a:r>
            <a:endParaRPr lang="en-US" sz="2000" kern="0" dirty="0" smtClean="0">
              <a:solidFill>
                <a:srgbClr val="2A4C76"/>
              </a:solidFill>
              <a:latin typeface="Helvetica Light"/>
              <a:cs typeface="Helvetica Light"/>
            </a:endParaRPr>
          </a:p>
          <a:p>
            <a:pPr lvl="0" defTabSz="1257300">
              <a:tabLst>
                <a:tab pos="228600" algn="l"/>
                <a:tab pos="1427163" algn="l"/>
                <a:tab pos="3086100" algn="l"/>
              </a:tabLst>
            </a:pPr>
            <a:r>
              <a:rPr lang="en-US" sz="1800" b="0" kern="0" dirty="0">
                <a:solidFill>
                  <a:srgbClr val="2A4C76"/>
                </a:solidFill>
                <a:latin typeface="Helvetica Light"/>
                <a:cs typeface="Helvetica Light"/>
              </a:rPr>
              <a:t>o</a:t>
            </a:r>
            <a:r>
              <a:rPr lang="en-US" sz="1800" b="0" kern="0" dirty="0" smtClean="0">
                <a:solidFill>
                  <a:srgbClr val="2A4C76"/>
                </a:solidFill>
                <a:latin typeface="Helvetica Light"/>
                <a:cs typeface="Helvetica Light"/>
              </a:rPr>
              <a:t>f those who participated  </a:t>
            </a:r>
            <a:r>
              <a:rPr lang="en-US" sz="3200" dirty="0">
                <a:solidFill>
                  <a:srgbClr val="FF0000"/>
                </a:solidFill>
                <a:latin typeface="Cambria"/>
                <a:cs typeface="Cambria"/>
              </a:rPr>
              <a:t>41.9</a:t>
            </a:r>
            <a:r>
              <a:rPr lang="en-US" sz="3200" dirty="0" smtClean="0">
                <a:solidFill>
                  <a:srgbClr val="FF0000"/>
                </a:solidFill>
                <a:latin typeface="Cambria"/>
                <a:cs typeface="Cambria"/>
              </a:rPr>
              <a:t>% </a:t>
            </a:r>
            <a:r>
              <a:rPr lang="en-US" sz="1800" b="0" kern="0" dirty="0" smtClean="0">
                <a:solidFill>
                  <a:srgbClr val="2A4C76"/>
                </a:solidFill>
                <a:latin typeface="Helvetica Light"/>
                <a:cs typeface="Helvetica Light"/>
              </a:rPr>
              <a:t>visit the Knowledge Centre monthly.</a:t>
            </a:r>
          </a:p>
          <a:p>
            <a:pPr defTabSz="1257300">
              <a:tabLst>
                <a:tab pos="228600" algn="l"/>
                <a:tab pos="1427163" algn="l"/>
                <a:tab pos="3086100" algn="l"/>
              </a:tabLst>
            </a:pPr>
            <a:r>
              <a:rPr lang="en-US" sz="1800" b="0" kern="0" dirty="0" smtClean="0">
                <a:solidFill>
                  <a:srgbClr val="2A4C76"/>
                </a:solidFill>
                <a:latin typeface="Helvetica Light"/>
                <a:cs typeface="Helvetica Light"/>
              </a:rPr>
              <a:t>more </a:t>
            </a:r>
            <a:r>
              <a:rPr lang="en-US" sz="1800" b="0" kern="0" dirty="0">
                <a:solidFill>
                  <a:srgbClr val="2A4C76"/>
                </a:solidFill>
                <a:latin typeface="Helvetica Light"/>
                <a:cs typeface="Helvetica Light"/>
              </a:rPr>
              <a:t>than </a:t>
            </a:r>
            <a:r>
              <a:rPr lang="en-US" sz="3200" dirty="0">
                <a:solidFill>
                  <a:srgbClr val="FF0000"/>
                </a:solidFill>
                <a:latin typeface="Cambria"/>
                <a:cs typeface="Cambria"/>
              </a:rPr>
              <a:t>75.6% </a:t>
            </a:r>
            <a:r>
              <a:rPr lang="en-US" sz="1800" b="0" kern="0" dirty="0">
                <a:solidFill>
                  <a:srgbClr val="2A4C76"/>
                </a:solidFill>
                <a:latin typeface="Helvetica Light"/>
                <a:cs typeface="Helvetica Light"/>
              </a:rPr>
              <a:t>were </a:t>
            </a:r>
            <a:r>
              <a:rPr lang="en-US" sz="1800" b="0" kern="0" dirty="0" smtClean="0">
                <a:solidFill>
                  <a:srgbClr val="2A4C76"/>
                </a:solidFill>
                <a:latin typeface="Helvetica Light"/>
                <a:cs typeface="Helvetica Light"/>
              </a:rPr>
              <a:t>GO or MO and were </a:t>
            </a:r>
            <a:r>
              <a:rPr lang="en-US" sz="1800" b="0" kern="0" dirty="0">
                <a:solidFill>
                  <a:srgbClr val="2A4C76"/>
                </a:solidFill>
                <a:latin typeface="Helvetica Light"/>
                <a:cs typeface="Helvetica Light"/>
              </a:rPr>
              <a:t>familiar with </a:t>
            </a:r>
            <a:r>
              <a:rPr lang="en-US" sz="1800" b="0" kern="0" dirty="0" smtClean="0">
                <a:solidFill>
                  <a:srgbClr val="2A4C76"/>
                </a:solidFill>
                <a:latin typeface="Helvetica Light"/>
                <a:cs typeface="Helvetica Light"/>
              </a:rPr>
              <a:t>content.</a:t>
            </a:r>
          </a:p>
          <a:p>
            <a:pPr defTabSz="1257300">
              <a:tabLst>
                <a:tab pos="228600" algn="l"/>
                <a:tab pos="1427163" algn="l"/>
                <a:tab pos="3086100" algn="l"/>
              </a:tabLst>
            </a:pPr>
            <a:r>
              <a:rPr lang="en-US" sz="1800" b="0" kern="0" dirty="0">
                <a:solidFill>
                  <a:srgbClr val="2A4C76"/>
                </a:solidFill>
                <a:latin typeface="Helvetica Light"/>
                <a:cs typeface="Helvetica Light"/>
              </a:rPr>
              <a:t>o</a:t>
            </a:r>
            <a:r>
              <a:rPr lang="en-US" sz="1800" b="0" kern="0" dirty="0" smtClean="0">
                <a:solidFill>
                  <a:srgbClr val="2A4C76"/>
                </a:solidFill>
                <a:latin typeface="Helvetica Light"/>
                <a:cs typeface="Helvetica Light"/>
              </a:rPr>
              <a:t>ther participants </a:t>
            </a:r>
            <a:r>
              <a:rPr lang="en-US" sz="1800" b="0" kern="0" dirty="0">
                <a:solidFill>
                  <a:srgbClr val="2A4C76"/>
                </a:solidFill>
                <a:latin typeface="Helvetica Light"/>
                <a:cs typeface="Helvetica Light"/>
              </a:rPr>
              <a:t>worked for an organisation outside of </a:t>
            </a:r>
            <a:r>
              <a:rPr lang="en-US" sz="1800" b="0" kern="0" dirty="0" smtClean="0">
                <a:solidFill>
                  <a:srgbClr val="2A4C76"/>
                </a:solidFill>
                <a:latin typeface="Helvetica Light"/>
                <a:cs typeface="Helvetica Light"/>
              </a:rPr>
              <a:t>GS1 </a:t>
            </a:r>
            <a:r>
              <a:rPr lang="en-US" sz="3200" dirty="0" smtClean="0">
                <a:solidFill>
                  <a:srgbClr val="FF0000"/>
                </a:solidFill>
                <a:latin typeface="Cambria"/>
                <a:cs typeface="Cambria"/>
              </a:rPr>
              <a:t>9.3%</a:t>
            </a:r>
          </a:p>
          <a:p>
            <a:pPr defTabSz="1257300">
              <a:tabLst>
                <a:tab pos="228600" algn="l"/>
                <a:tab pos="1427163" algn="l"/>
                <a:tab pos="3086100" algn="l"/>
              </a:tabLst>
            </a:pPr>
            <a:endParaRPr lang="en-US" sz="2400" kern="0" dirty="0" smtClean="0">
              <a:solidFill>
                <a:srgbClr val="2A4C76"/>
              </a:solidFill>
              <a:latin typeface="Helvetica Light"/>
              <a:cs typeface="Helvetica Light"/>
            </a:endParaRPr>
          </a:p>
          <a:p>
            <a:pPr defTabSz="1257300">
              <a:tabLst>
                <a:tab pos="228600" algn="l"/>
                <a:tab pos="1427163" algn="l"/>
                <a:tab pos="3086100" algn="l"/>
              </a:tabLst>
            </a:pPr>
            <a:r>
              <a:rPr lang="en-US" sz="2400" kern="0" dirty="0" smtClean="0">
                <a:solidFill>
                  <a:srgbClr val="2A4C76"/>
                </a:solidFill>
                <a:latin typeface="Helvetica Light"/>
                <a:cs typeface="Helvetica Light"/>
              </a:rPr>
              <a:t>How do GS1 users compare to other users?</a:t>
            </a:r>
            <a:endParaRPr lang="en-US" sz="2400" kern="0" dirty="0">
              <a:solidFill>
                <a:srgbClr val="2A4C76"/>
              </a:solidFill>
              <a:latin typeface="Helvetica Light"/>
              <a:cs typeface="Helvetica Light"/>
            </a:endParaRPr>
          </a:p>
          <a:p>
            <a:pPr lvl="0" defTabSz="1257300">
              <a:tabLst>
                <a:tab pos="177800" algn="l"/>
                <a:tab pos="1427163" algn="l"/>
                <a:tab pos="3086100" algn="l"/>
              </a:tabLst>
            </a:pPr>
            <a:r>
              <a:rPr lang="en-US" sz="1800" b="0" kern="0" dirty="0" smtClean="0">
                <a:solidFill>
                  <a:srgbClr val="2A4C76"/>
                </a:solidFill>
                <a:latin typeface="Helvetica Light"/>
                <a:cs typeface="Helvetica Light"/>
              </a:rPr>
              <a:t>	 </a:t>
            </a:r>
            <a:r>
              <a:rPr lang="en-US" sz="1800" b="0" kern="0" dirty="0">
                <a:solidFill>
                  <a:srgbClr val="2A4C76"/>
                </a:solidFill>
                <a:latin typeface="Helvetica Light"/>
                <a:cs typeface="Helvetica Light"/>
              </a:rPr>
              <a:t>the average person spends </a:t>
            </a:r>
            <a:r>
              <a:rPr lang="en-US" sz="3200" dirty="0">
                <a:solidFill>
                  <a:srgbClr val="FF0000"/>
                </a:solidFill>
                <a:latin typeface="Cambria"/>
                <a:cs typeface="Cambria"/>
              </a:rPr>
              <a:t>10-20 </a:t>
            </a:r>
            <a:r>
              <a:rPr lang="en-US" sz="1800" b="0" kern="0" dirty="0">
                <a:solidFill>
                  <a:srgbClr val="2A4C76"/>
                </a:solidFill>
                <a:latin typeface="Helvetica Light"/>
                <a:cs typeface="Helvetica Light"/>
              </a:rPr>
              <a:t>seconds</a:t>
            </a:r>
            <a:r>
              <a:rPr lang="en-US" sz="1800" kern="0" dirty="0">
                <a:solidFill>
                  <a:srgbClr val="F26334"/>
                </a:solidFill>
                <a:latin typeface="Helvetica Light"/>
                <a:cs typeface="Helvetica Light"/>
              </a:rPr>
              <a:t> </a:t>
            </a:r>
            <a:r>
              <a:rPr lang="en-US" sz="1800" b="0" kern="0" dirty="0">
                <a:solidFill>
                  <a:srgbClr val="2A4C76"/>
                </a:solidFill>
                <a:latin typeface="Helvetica Light"/>
                <a:cs typeface="Helvetica Light"/>
              </a:rPr>
              <a:t>searching for content.</a:t>
            </a:r>
            <a:r>
              <a:rPr lang="en-US" sz="1800" kern="0" dirty="0">
                <a:solidFill>
                  <a:srgbClr val="2A4C76"/>
                </a:solidFill>
                <a:latin typeface="Helvetica Light"/>
                <a:cs typeface="Helvetica Light"/>
              </a:rPr>
              <a:t> </a:t>
            </a:r>
            <a:endParaRPr lang="en-US" sz="1000" b="0" kern="0" dirty="0">
              <a:solidFill>
                <a:srgbClr val="2A4C76"/>
              </a:solidFill>
              <a:latin typeface="Helvetica Light"/>
              <a:cs typeface="Helvetica Light"/>
            </a:endParaRPr>
          </a:p>
          <a:p>
            <a:pPr lvl="0" defTabSz="1257300">
              <a:tabLst>
                <a:tab pos="228600" algn="l"/>
                <a:tab pos="1427163" algn="l"/>
                <a:tab pos="3086100" algn="l"/>
              </a:tabLst>
            </a:pPr>
            <a:r>
              <a:rPr lang="en-US" sz="1800" b="0" kern="0" dirty="0">
                <a:solidFill>
                  <a:srgbClr val="2A4C76"/>
                </a:solidFill>
                <a:latin typeface="Helvetica Light"/>
                <a:cs typeface="Helvetica Light"/>
              </a:rPr>
              <a:t>	GS1 2012 Usability </a:t>
            </a:r>
            <a:r>
              <a:rPr lang="en-US" sz="1800" b="0" kern="0" dirty="0" smtClean="0">
                <a:solidFill>
                  <a:srgbClr val="2A4C76"/>
                </a:solidFill>
                <a:latin typeface="Helvetica Light"/>
                <a:cs typeface="Helvetica Light"/>
              </a:rPr>
              <a:t>Study : </a:t>
            </a:r>
            <a:r>
              <a:rPr lang="en-US" sz="1800" b="0" kern="0" dirty="0">
                <a:solidFill>
                  <a:srgbClr val="2A4C76"/>
                </a:solidFill>
                <a:latin typeface="Helvetica Light"/>
                <a:cs typeface="Helvetica Light"/>
              </a:rPr>
              <a:t>users spend </a:t>
            </a:r>
            <a:r>
              <a:rPr lang="en-US" sz="3200" dirty="0">
                <a:solidFill>
                  <a:srgbClr val="FF0000"/>
                </a:solidFill>
                <a:latin typeface="Cambria"/>
                <a:cs typeface="Cambria"/>
              </a:rPr>
              <a:t>21.98s</a:t>
            </a:r>
            <a:r>
              <a:rPr lang="en-US" sz="1800" b="0" kern="0" dirty="0">
                <a:solidFill>
                  <a:srgbClr val="2A4C76"/>
                </a:solidFill>
                <a:latin typeface="Helvetica Light"/>
                <a:cs typeface="Helvetica Light"/>
              </a:rPr>
              <a:t> finding content.</a:t>
            </a:r>
          </a:p>
          <a:p>
            <a:pPr defTabSz="1257300">
              <a:tabLst>
                <a:tab pos="228600" algn="l"/>
                <a:tab pos="1427163" algn="l"/>
                <a:tab pos="3086100" algn="l"/>
              </a:tabLst>
            </a:pPr>
            <a:endParaRPr lang="en-US" sz="1800" kern="0" dirty="0">
              <a:solidFill>
                <a:srgbClr val="2A4C76"/>
              </a:solidFill>
              <a:latin typeface="Helvetica Light"/>
              <a:cs typeface="Helvetica Light"/>
            </a:endParaRPr>
          </a:p>
        </p:txBody>
      </p:sp>
      <p:sp>
        <p:nvSpPr>
          <p:cNvPr id="3" name="TextBox 2"/>
          <p:cNvSpPr txBox="1"/>
          <p:nvPr/>
        </p:nvSpPr>
        <p:spPr>
          <a:xfrm>
            <a:off x="8001000" y="2146300"/>
            <a:ext cx="184666" cy="369332"/>
          </a:xfrm>
          <a:prstGeom prst="rect">
            <a:avLst/>
          </a:prstGeom>
          <a:noFill/>
        </p:spPr>
        <p:txBody>
          <a:bodyPr wrap="none" rtlCol="0">
            <a:spAutoFit/>
          </a:bodyPr>
          <a:lstStyle/>
          <a:p>
            <a:endParaRPr lang="en-US" dirty="0"/>
          </a:p>
        </p:txBody>
      </p:sp>
      <p:sp>
        <p:nvSpPr>
          <p:cNvPr id="5" name="TextBox 4"/>
          <p:cNvSpPr txBox="1"/>
          <p:nvPr/>
        </p:nvSpPr>
        <p:spPr>
          <a:xfrm>
            <a:off x="6311900" y="6542901"/>
            <a:ext cx="2187606" cy="246221"/>
          </a:xfrm>
          <a:prstGeom prst="rect">
            <a:avLst/>
          </a:prstGeom>
          <a:noFill/>
        </p:spPr>
        <p:txBody>
          <a:bodyPr wrap="none" rtlCol="0">
            <a:spAutoFit/>
          </a:bodyPr>
          <a:lstStyle/>
          <a:p>
            <a:r>
              <a:rPr lang="en-US" sz="1000" dirty="0" smtClean="0"/>
              <a:t>*Acc. Nielson/Norman Group, 1997 </a:t>
            </a:r>
            <a:endParaRPr lang="en-US" sz="1000" dirty="0"/>
          </a:p>
        </p:txBody>
      </p:sp>
    </p:spTree>
    <p:extLst>
      <p:ext uri="{BB962C8B-B14F-4D97-AF65-F5344CB8AC3E}">
        <p14:creationId xmlns:p14="http://schemas.microsoft.com/office/powerpoint/2010/main" val="303720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2" descr="GS1us Text 13"/>
          <p:cNvPicPr>
            <a:picLocks noChangeAspect="1" noChangeArrowheads="1"/>
          </p:cNvPicPr>
          <p:nvPr/>
        </p:nvPicPr>
        <p:blipFill>
          <a:blip r:embed="rId3" cstate="print">
            <a:alphaModFix amt="38000"/>
            <a:extLst>
              <a:ext uri="{28A0092B-C50C-407E-A947-70E740481C1C}">
                <a14:useLocalDpi xmlns:a14="http://schemas.microsoft.com/office/drawing/2010/main"/>
              </a:ext>
            </a:extLst>
          </a:blip>
          <a:srcRect/>
          <a:stretch>
            <a:fillRect/>
          </a:stretch>
        </p:blipFill>
        <p:spPr bwMode="auto">
          <a:xfrm>
            <a:off x="-88900" y="5765800"/>
            <a:ext cx="92329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ctrTitle" idx="4294967295"/>
          </p:nvPr>
        </p:nvSpPr>
        <p:spPr>
          <a:xfrm>
            <a:off x="685800" y="1490388"/>
            <a:ext cx="8025375" cy="4513531"/>
          </a:xfrm>
          <a:prstGeom prst="rect">
            <a:avLst/>
          </a:prstGeom>
        </p:spPr>
        <p:txBody>
          <a:bodyPr/>
          <a:lstStyle/>
          <a:p>
            <a:pPr>
              <a:tabLst>
                <a:tab pos="228600" algn="l"/>
                <a:tab pos="2349500" algn="l"/>
              </a:tabLst>
            </a:pPr>
            <a:r>
              <a:rPr lang="en-US" sz="2400" dirty="0" smtClean="0">
                <a:solidFill>
                  <a:srgbClr val="2A4C76"/>
                </a:solidFill>
                <a:latin typeface="Helvetica Light"/>
                <a:cs typeface="Helvetica Light"/>
              </a:rPr>
              <a:t>Global Web site </a:t>
            </a:r>
            <a:r>
              <a:rPr lang="en-US" sz="1000" dirty="0" smtClean="0">
                <a:solidFill>
                  <a:srgbClr val="2A4C76"/>
                </a:solidFill>
                <a:latin typeface="Helvetica Light"/>
                <a:cs typeface="Helvetica Light"/>
              </a:rPr>
              <a:t/>
            </a:r>
            <a:br>
              <a:rPr lang="en-US" sz="1000" dirty="0" smtClean="0">
                <a:solidFill>
                  <a:srgbClr val="2A4C76"/>
                </a:solidFill>
                <a:latin typeface="Helvetica Light"/>
                <a:cs typeface="Helvetica Light"/>
              </a:rPr>
            </a:br>
            <a:r>
              <a:rPr lang="en-US" sz="1400" dirty="0" smtClean="0">
                <a:solidFill>
                  <a:schemeClr val="bg1"/>
                </a:solidFill>
                <a:latin typeface="Helvetica Light"/>
                <a:cs typeface="Helvetica Light"/>
              </a:rPr>
              <a:t>m</a:t>
            </a:r>
            <a:r>
              <a:rPr lang="en-US" sz="1000" dirty="0">
                <a:solidFill>
                  <a:schemeClr val="bg1"/>
                </a:solidFill>
                <a:latin typeface="Helvetica Light"/>
                <a:cs typeface="Helvetica Light"/>
              </a:rPr>
              <a:t/>
            </a:r>
            <a:br>
              <a:rPr lang="en-US" sz="1000" dirty="0">
                <a:solidFill>
                  <a:schemeClr val="bg1"/>
                </a:solidFill>
                <a:latin typeface="Helvetica Light"/>
                <a:cs typeface="Helvetica Light"/>
              </a:rPr>
            </a:br>
            <a:r>
              <a:rPr lang="en-US" sz="1000" dirty="0" smtClean="0">
                <a:solidFill>
                  <a:schemeClr val="bg1"/>
                </a:solidFill>
                <a:latin typeface="Helvetica Light"/>
                <a:cs typeface="Helvetica Light"/>
              </a:rPr>
              <a:t>	</a:t>
            </a:r>
            <a:r>
              <a:rPr lang="en-US" sz="1600" b="0" dirty="0">
                <a:solidFill>
                  <a:srgbClr val="2760A9"/>
                </a:solidFill>
              </a:rPr>
              <a:t>Create a global brand identity		</a:t>
            </a:r>
            <a:br>
              <a:rPr lang="en-US" sz="1600" b="0" dirty="0">
                <a:solidFill>
                  <a:srgbClr val="2760A9"/>
                </a:solidFill>
              </a:rPr>
            </a:br>
            <a:r>
              <a:rPr lang="en-US" sz="1600" b="0" dirty="0">
                <a:solidFill>
                  <a:srgbClr val="2760A9"/>
                </a:solidFill>
              </a:rPr>
              <a:t>	Common template for all MOs		</a:t>
            </a:r>
            <a:br>
              <a:rPr lang="en-US" sz="1600" b="0" dirty="0">
                <a:solidFill>
                  <a:srgbClr val="2760A9"/>
                </a:solidFill>
              </a:rPr>
            </a:br>
            <a:r>
              <a:rPr lang="en-US" sz="1600" b="0" dirty="0">
                <a:solidFill>
                  <a:srgbClr val="2760A9"/>
                </a:solidFill>
              </a:rPr>
              <a:t>	Refresh current site to support MOs</a:t>
            </a:r>
            <a:br>
              <a:rPr lang="en-US" sz="1600" b="0" dirty="0">
                <a:solidFill>
                  <a:srgbClr val="2760A9"/>
                </a:solidFill>
              </a:rPr>
            </a:br>
            <a:r>
              <a:rPr lang="en-US" sz="1600" b="0" dirty="0">
                <a:solidFill>
                  <a:srgbClr val="2760A9"/>
                </a:solidFill>
              </a:rPr>
              <a:t>	User centric (less is more)</a:t>
            </a:r>
            <a:br>
              <a:rPr lang="en-US" sz="1600" b="0" dirty="0">
                <a:solidFill>
                  <a:srgbClr val="2760A9"/>
                </a:solidFill>
              </a:rPr>
            </a:br>
            <a:r>
              <a:rPr lang="en-US" sz="1600" b="0" dirty="0">
                <a:solidFill>
                  <a:srgbClr val="2760A9"/>
                </a:solidFill>
              </a:rPr>
              <a:t>	Improved SEO and interface</a:t>
            </a:r>
            <a:br>
              <a:rPr lang="en-US" sz="1600" b="0" dirty="0">
                <a:solidFill>
                  <a:srgbClr val="2760A9"/>
                </a:solidFill>
              </a:rPr>
            </a:br>
            <a:r>
              <a:rPr lang="en-US" sz="1600" b="0" dirty="0">
                <a:solidFill>
                  <a:srgbClr val="2760A9"/>
                </a:solidFill>
              </a:rPr>
              <a:t>	No change in URLs</a:t>
            </a:r>
            <a:r>
              <a:rPr lang="en-US" sz="2000" b="0" dirty="0" smtClean="0">
                <a:solidFill>
                  <a:srgbClr val="2760A9"/>
                </a:solidFill>
                <a:latin typeface="Helvetica Light"/>
                <a:cs typeface="Helvetica Light"/>
              </a:rPr>
              <a:t/>
            </a:r>
            <a:br>
              <a:rPr lang="en-US" sz="2000" b="0" dirty="0" smtClean="0">
                <a:solidFill>
                  <a:srgbClr val="2760A9"/>
                </a:solidFill>
                <a:latin typeface="Helvetica Light"/>
                <a:cs typeface="Helvetica Light"/>
              </a:rPr>
            </a:br>
            <a:r>
              <a:rPr lang="en-US" sz="2000" dirty="0" smtClean="0">
                <a:solidFill>
                  <a:srgbClr val="2760A9"/>
                </a:solidFill>
                <a:latin typeface="Helvetica Light"/>
                <a:cs typeface="Helvetica Light"/>
              </a:rPr>
              <a:t> </a:t>
            </a:r>
            <a:r>
              <a:rPr lang="en-US" sz="2000" dirty="0">
                <a:solidFill>
                  <a:srgbClr val="2A4C76"/>
                </a:solidFill>
                <a:latin typeface="Helvetica Light"/>
                <a:cs typeface="Helvetica Light"/>
              </a:rPr>
              <a:t>	</a:t>
            </a:r>
            <a:r>
              <a:rPr lang="en-US" sz="2000" dirty="0" smtClean="0">
                <a:solidFill>
                  <a:srgbClr val="2A4C76"/>
                </a:solidFill>
                <a:latin typeface="Helvetica Light"/>
                <a:cs typeface="Helvetica Light"/>
              </a:rPr>
              <a:t/>
            </a:r>
            <a:br>
              <a:rPr lang="en-US" sz="2000" dirty="0" smtClean="0">
                <a:solidFill>
                  <a:srgbClr val="2A4C76"/>
                </a:solidFill>
                <a:latin typeface="Helvetica Light"/>
                <a:cs typeface="Helvetica Light"/>
              </a:rPr>
            </a:br>
            <a:r>
              <a:rPr lang="en-US" sz="2000" dirty="0" smtClean="0">
                <a:solidFill>
                  <a:srgbClr val="2A4C76"/>
                </a:solidFill>
                <a:latin typeface="Helvetica Light"/>
                <a:cs typeface="Helvetica Light"/>
              </a:rPr>
              <a:t>Simpler structure</a:t>
            </a:r>
            <a:br>
              <a:rPr lang="en-US" sz="2000" dirty="0" smtClean="0">
                <a:solidFill>
                  <a:srgbClr val="2A4C76"/>
                </a:solidFill>
                <a:latin typeface="Helvetica Light"/>
                <a:cs typeface="Helvetica Light"/>
              </a:rPr>
            </a:br>
            <a:r>
              <a:rPr lang="en-US" sz="1000" dirty="0">
                <a:solidFill>
                  <a:srgbClr val="2A4C76"/>
                </a:solidFill>
                <a:latin typeface="Helvetica Light"/>
                <a:cs typeface="Helvetica Light"/>
              </a:rPr>
              <a:t/>
            </a:r>
            <a:br>
              <a:rPr lang="en-US" sz="1000" dirty="0">
                <a:solidFill>
                  <a:srgbClr val="2A4C76"/>
                </a:solidFill>
                <a:latin typeface="Helvetica Light"/>
                <a:cs typeface="Helvetica Light"/>
              </a:rPr>
            </a:br>
            <a:r>
              <a:rPr lang="en-US" sz="1000" dirty="0">
                <a:solidFill>
                  <a:srgbClr val="2A4C76"/>
                </a:solidFill>
                <a:latin typeface="Helvetica Light"/>
                <a:cs typeface="Helvetica Light"/>
              </a:rPr>
              <a:t>	</a:t>
            </a:r>
            <a:r>
              <a:rPr lang="en-US" sz="2000" dirty="0" smtClean="0">
                <a:solidFill>
                  <a:srgbClr val="2A4C76"/>
                </a:solidFill>
                <a:latin typeface="Helvetica Light"/>
                <a:cs typeface="Helvetica Light"/>
              </a:rPr>
              <a:t>From this 	to 	this</a:t>
            </a:r>
            <a:br>
              <a:rPr lang="en-US" sz="2000" dirty="0" smtClean="0">
                <a:solidFill>
                  <a:srgbClr val="2A4C76"/>
                </a:solidFill>
                <a:latin typeface="Helvetica Light"/>
                <a:cs typeface="Helvetica Light"/>
              </a:rPr>
            </a:br>
            <a:r>
              <a:rPr lang="en-US" sz="2000" dirty="0" smtClean="0">
                <a:solidFill>
                  <a:srgbClr val="2A4C76"/>
                </a:solidFill>
                <a:latin typeface="Helvetica Light"/>
                <a:cs typeface="Helvetica Light"/>
              </a:rPr>
              <a:t>	</a:t>
            </a:r>
            <a:r>
              <a:rPr lang="en-GB" sz="1600" b="0" dirty="0" smtClean="0">
                <a:solidFill>
                  <a:srgbClr val="2760A9"/>
                </a:solidFill>
              </a:rPr>
              <a:t>About Us	About Us</a:t>
            </a:r>
            <a:r>
              <a:rPr lang="en-GB" sz="1600" b="0" dirty="0">
                <a:solidFill>
                  <a:srgbClr val="2760A9"/>
                </a:solidFill>
              </a:rPr>
              <a:t/>
            </a:r>
            <a:br>
              <a:rPr lang="en-GB" sz="1600" b="0" dirty="0">
                <a:solidFill>
                  <a:srgbClr val="2760A9"/>
                </a:solidFill>
              </a:rPr>
            </a:br>
            <a:r>
              <a:rPr lang="en-GB" sz="1600" b="0" dirty="0" smtClean="0">
                <a:solidFill>
                  <a:srgbClr val="2760A9"/>
                </a:solidFill>
              </a:rPr>
              <a:t>	Standards 	Standards</a:t>
            </a:r>
            <a:r>
              <a:rPr lang="en-GB" sz="1600" b="0" dirty="0">
                <a:solidFill>
                  <a:srgbClr val="2760A9"/>
                </a:solidFill>
              </a:rPr>
              <a:t/>
            </a:r>
            <a:br>
              <a:rPr lang="en-GB" sz="1600" b="0" dirty="0">
                <a:solidFill>
                  <a:srgbClr val="2760A9"/>
                </a:solidFill>
              </a:rPr>
            </a:br>
            <a:r>
              <a:rPr lang="en-GB" sz="1600" b="0" dirty="0" smtClean="0">
                <a:solidFill>
                  <a:srgbClr val="2760A9"/>
                </a:solidFill>
              </a:rPr>
              <a:t>	Products </a:t>
            </a:r>
            <a:r>
              <a:rPr lang="en-GB" sz="1600" b="0" dirty="0">
                <a:solidFill>
                  <a:srgbClr val="2760A9"/>
                </a:solidFill>
              </a:rPr>
              <a:t>&amp; </a:t>
            </a:r>
            <a:r>
              <a:rPr lang="en-GB" sz="1600" b="0" dirty="0" smtClean="0">
                <a:solidFill>
                  <a:srgbClr val="2760A9"/>
                </a:solidFill>
              </a:rPr>
              <a:t>Solutions 	Industries</a:t>
            </a:r>
            <a:r>
              <a:rPr lang="en-GB" sz="1600" b="0" dirty="0">
                <a:solidFill>
                  <a:srgbClr val="2760A9"/>
                </a:solidFill>
              </a:rPr>
              <a:t/>
            </a:r>
            <a:br>
              <a:rPr lang="en-GB" sz="1600" b="0" dirty="0">
                <a:solidFill>
                  <a:srgbClr val="2760A9"/>
                </a:solidFill>
              </a:rPr>
            </a:br>
            <a:r>
              <a:rPr lang="en-GB" sz="1600" b="0" dirty="0" smtClean="0">
                <a:solidFill>
                  <a:srgbClr val="2760A9"/>
                </a:solidFill>
              </a:rPr>
              <a:t>	Services	News and Events</a:t>
            </a:r>
            <a:br>
              <a:rPr lang="en-GB" sz="1600" b="0" dirty="0" smtClean="0">
                <a:solidFill>
                  <a:srgbClr val="2760A9"/>
                </a:solidFill>
              </a:rPr>
            </a:br>
            <a:r>
              <a:rPr lang="en-GB" sz="1600" b="0" dirty="0" smtClean="0">
                <a:solidFill>
                  <a:srgbClr val="2760A9"/>
                </a:solidFill>
              </a:rPr>
              <a:t>	Sectors</a:t>
            </a:r>
            <a:r>
              <a:rPr lang="en-GB" sz="1600" b="0" dirty="0">
                <a:solidFill>
                  <a:srgbClr val="2760A9"/>
                </a:solidFill>
              </a:rPr>
              <a:t/>
            </a:r>
            <a:br>
              <a:rPr lang="en-GB" sz="1600" b="0" dirty="0">
                <a:solidFill>
                  <a:srgbClr val="2760A9"/>
                </a:solidFill>
              </a:rPr>
            </a:br>
            <a:endParaRPr lang="en-US" sz="1600" b="0" dirty="0">
              <a:solidFill>
                <a:srgbClr val="2760A9"/>
              </a:solidFill>
              <a:latin typeface="Helvetica Light"/>
              <a:cs typeface="Helvetica Light"/>
            </a:endParaRPr>
          </a:p>
        </p:txBody>
      </p:sp>
      <p:sp>
        <p:nvSpPr>
          <p:cNvPr id="2" name="Subtitle 1"/>
          <p:cNvSpPr>
            <a:spLocks noGrp="1"/>
          </p:cNvSpPr>
          <p:nvPr>
            <p:ph type="subTitle" idx="4294967295"/>
          </p:nvPr>
        </p:nvSpPr>
        <p:spPr>
          <a:xfrm>
            <a:off x="2535990" y="455375"/>
            <a:ext cx="6163510" cy="589898"/>
          </a:xfrm>
          <a:prstGeom prst="rect">
            <a:avLst/>
          </a:prstGeom>
        </p:spPr>
        <p:txBody>
          <a:bodyPr>
            <a:normAutofit lnSpcReduction="10000"/>
          </a:bodyPr>
          <a:lstStyle/>
          <a:p>
            <a:pPr marL="0" indent="0" algn="r">
              <a:buNone/>
            </a:pPr>
            <a:r>
              <a:rPr lang="en-US" sz="2400" baseline="30000" dirty="0">
                <a:solidFill>
                  <a:srgbClr val="2A4C76"/>
                </a:solidFill>
                <a:latin typeface="Helvetica Light"/>
                <a:cs typeface="Helvetica Light"/>
              </a:rPr>
              <a:t>technical publications </a:t>
            </a:r>
            <a:r>
              <a:rPr lang="en-US" sz="2400" baseline="30000" dirty="0" smtClean="0">
                <a:solidFill>
                  <a:srgbClr val="2A4C76"/>
                </a:solidFill>
                <a:latin typeface="Helvetica Light"/>
                <a:cs typeface="Helvetica Light"/>
              </a:rPr>
              <a:t>workshop</a:t>
            </a:r>
          </a:p>
          <a:p>
            <a:pPr marL="0" indent="0" algn="r">
              <a:buNone/>
            </a:pPr>
            <a:r>
              <a:rPr lang="en-US" b="1" spc="-40" baseline="30000" dirty="0">
                <a:solidFill>
                  <a:srgbClr val="2A4C76"/>
                </a:solidFill>
                <a:latin typeface="Helvetica Light"/>
                <a:cs typeface="Helvetica Light"/>
              </a:rPr>
              <a:t>g</a:t>
            </a:r>
            <a:r>
              <a:rPr lang="en-US" sz="2400" b="1" spc="-40" baseline="30000" dirty="0" smtClean="0">
                <a:solidFill>
                  <a:srgbClr val="2A4C76"/>
                </a:solidFill>
                <a:latin typeface="Helvetica Light"/>
                <a:cs typeface="Helvetica Light"/>
              </a:rPr>
              <a:t>lobal Web site project update</a:t>
            </a:r>
            <a:endParaRPr lang="en-US" sz="2400" b="1" spc="-40" baseline="30000" dirty="0">
              <a:solidFill>
                <a:srgbClr val="2A4C76"/>
              </a:solidFill>
              <a:latin typeface="Helvetica Light"/>
              <a:cs typeface="Helvetica Light"/>
            </a:endParaRPr>
          </a:p>
        </p:txBody>
      </p:sp>
      <p:pic>
        <p:nvPicPr>
          <p:cNvPr id="2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64099" y="1116989"/>
            <a:ext cx="4064001" cy="5600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3868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2535990" y="455375"/>
            <a:ext cx="6163510" cy="589898"/>
          </a:xfrm>
          <a:prstGeom prst="rect">
            <a:avLst/>
          </a:prstGeom>
        </p:spPr>
        <p:txBody>
          <a:bodyPr>
            <a:normAutofit lnSpcReduction="10000"/>
          </a:bodyPr>
          <a:lstStyle/>
          <a:p>
            <a:pPr marL="0" indent="0" algn="r">
              <a:buNone/>
            </a:pPr>
            <a:r>
              <a:rPr lang="en-US" sz="2400" baseline="30000" dirty="0">
                <a:solidFill>
                  <a:srgbClr val="2A4C76"/>
                </a:solidFill>
                <a:latin typeface="Helvetica Light"/>
                <a:cs typeface="Helvetica Light"/>
              </a:rPr>
              <a:t>technical publications </a:t>
            </a:r>
            <a:r>
              <a:rPr lang="en-US" sz="2400" baseline="30000" dirty="0" smtClean="0">
                <a:solidFill>
                  <a:srgbClr val="2A4C76"/>
                </a:solidFill>
                <a:latin typeface="Helvetica Light"/>
                <a:cs typeface="Helvetica Light"/>
              </a:rPr>
              <a:t>workshop</a:t>
            </a:r>
          </a:p>
          <a:p>
            <a:pPr marL="0" indent="0" algn="r">
              <a:buNone/>
            </a:pPr>
            <a:r>
              <a:rPr lang="en-US" sz="2400" b="1" spc="-40" baseline="30000" dirty="0" smtClean="0">
                <a:solidFill>
                  <a:srgbClr val="2A4C76"/>
                </a:solidFill>
                <a:latin typeface="Helvetica Light"/>
                <a:cs typeface="Helvetica Light"/>
              </a:rPr>
              <a:t>Q/A</a:t>
            </a:r>
            <a:endParaRPr lang="en-US" sz="2400" b="1" spc="-40" baseline="30000" dirty="0">
              <a:solidFill>
                <a:srgbClr val="2A4C76"/>
              </a:solidFill>
              <a:latin typeface="Helvetica Light"/>
              <a:cs typeface="Helvetica Light"/>
            </a:endParaRPr>
          </a:p>
        </p:txBody>
      </p:sp>
      <p:sp>
        <p:nvSpPr>
          <p:cNvPr id="6" name="Rectangle 2"/>
          <p:cNvSpPr>
            <a:spLocks noGrp="1" noChangeArrowheads="1"/>
          </p:cNvSpPr>
          <p:nvPr>
            <p:ph type="ctrTitle" idx="4294967295"/>
          </p:nvPr>
        </p:nvSpPr>
        <p:spPr>
          <a:xfrm>
            <a:off x="845401" y="1490388"/>
            <a:ext cx="7865774" cy="4513531"/>
          </a:xfrm>
          <a:prstGeom prst="rect">
            <a:avLst/>
          </a:prstGeom>
        </p:spPr>
        <p:txBody>
          <a:bodyPr/>
          <a:lstStyle/>
          <a:p>
            <a:pPr>
              <a:tabLst>
                <a:tab pos="457200" algn="l"/>
                <a:tab pos="1427163" algn="l"/>
              </a:tabLst>
            </a:pPr>
            <a:r>
              <a:rPr lang="en-US" sz="2400" dirty="0" smtClean="0">
                <a:solidFill>
                  <a:srgbClr val="2A4C76"/>
                </a:solidFill>
                <a:latin typeface="Helvetica Light"/>
                <a:cs typeface="Helvetica Light"/>
              </a:rPr>
              <a:t>Q/A</a:t>
            </a:r>
            <a:br>
              <a:rPr lang="en-US" sz="2400" dirty="0" smtClean="0">
                <a:solidFill>
                  <a:srgbClr val="2A4C76"/>
                </a:solidFill>
                <a:latin typeface="Helvetica Light"/>
                <a:cs typeface="Helvetica Light"/>
              </a:rPr>
            </a:br>
            <a:r>
              <a:rPr lang="en-US" sz="1400" dirty="0" smtClean="0">
                <a:solidFill>
                  <a:schemeClr val="bg1"/>
                </a:solidFill>
                <a:latin typeface="Helvetica Light"/>
                <a:cs typeface="Helvetica Light"/>
              </a:rPr>
              <a:t>m</a:t>
            </a:r>
            <a:r>
              <a:rPr lang="en-US" sz="1000" dirty="0">
                <a:solidFill>
                  <a:schemeClr val="bg1"/>
                </a:solidFill>
                <a:latin typeface="Helvetica Light"/>
                <a:cs typeface="Helvetica Light"/>
              </a:rPr>
              <a:t/>
            </a:r>
            <a:br>
              <a:rPr lang="en-US" sz="1000" dirty="0">
                <a:solidFill>
                  <a:schemeClr val="bg1"/>
                </a:solidFill>
                <a:latin typeface="Helvetica Light"/>
                <a:cs typeface="Helvetica Light"/>
              </a:rPr>
            </a:br>
            <a:r>
              <a:rPr lang="en-US" sz="1000" dirty="0" smtClean="0">
                <a:solidFill>
                  <a:schemeClr val="bg1"/>
                </a:solidFill>
                <a:latin typeface="Helvetica Light"/>
                <a:cs typeface="Helvetica Light"/>
              </a:rPr>
              <a:t>	</a:t>
            </a:r>
            <a:r>
              <a:rPr lang="en-US" sz="2000" b="0" dirty="0" smtClean="0">
                <a:solidFill>
                  <a:srgbClr val="2A4C76"/>
                </a:solidFill>
                <a:latin typeface="Helvetica Light"/>
                <a:cs typeface="Helvetica Light"/>
              </a:rPr>
              <a:t>Do we want or need HTML5</a:t>
            </a:r>
            <a:r>
              <a:rPr lang="en-US" sz="2000" b="0" dirty="0">
                <a:solidFill>
                  <a:srgbClr val="2A4C76"/>
                </a:solidFill>
                <a:latin typeface="Helvetica Light"/>
                <a:cs typeface="Helvetica Light"/>
              </a:rPr>
              <a:t>?</a:t>
            </a:r>
            <a:br>
              <a:rPr lang="en-US" sz="2000" b="0" dirty="0">
                <a:solidFill>
                  <a:srgbClr val="2A4C76"/>
                </a:solidFill>
                <a:latin typeface="Helvetica Light"/>
                <a:cs typeface="Helvetica Light"/>
              </a:rPr>
            </a:br>
            <a:r>
              <a:rPr lang="en-US" sz="2000" b="0" dirty="0" smtClean="0">
                <a:solidFill>
                  <a:srgbClr val="2A4C76"/>
                </a:solidFill>
                <a:latin typeface="Helvetica Light"/>
                <a:cs typeface="Helvetica Light"/>
              </a:rPr>
              <a:t/>
            </a:r>
            <a:br>
              <a:rPr lang="en-US" sz="2000" b="0" dirty="0" smtClean="0">
                <a:solidFill>
                  <a:srgbClr val="2A4C76"/>
                </a:solidFill>
                <a:latin typeface="Helvetica Light"/>
                <a:cs typeface="Helvetica Light"/>
              </a:rPr>
            </a:br>
            <a:r>
              <a:rPr lang="en-US" sz="2000" b="0" dirty="0" smtClean="0">
                <a:solidFill>
                  <a:srgbClr val="2A4C76"/>
                </a:solidFill>
                <a:latin typeface="Helvetica Light"/>
                <a:cs typeface="Helvetica Light"/>
              </a:rPr>
              <a:t>	</a:t>
            </a:r>
            <a:r>
              <a:rPr lang="en-US" sz="2000" b="0" dirty="0" smtClean="0">
                <a:solidFill>
                  <a:srgbClr val="2A4C76"/>
                </a:solidFill>
                <a:latin typeface="Helvetica Light"/>
                <a:cs typeface="Helvetica Light"/>
              </a:rPr>
              <a:t>Discuss other MOs single repository.</a:t>
            </a:r>
            <a:r>
              <a:rPr lang="en-US" sz="2000" b="0" dirty="0">
                <a:solidFill>
                  <a:srgbClr val="2A4C76"/>
                </a:solidFill>
                <a:latin typeface="Helvetica Light"/>
                <a:cs typeface="Helvetica Light"/>
              </a:rPr>
              <a:t>	</a:t>
            </a:r>
            <a:r>
              <a:rPr lang="en-US" sz="2000" b="0" dirty="0" smtClean="0">
                <a:solidFill>
                  <a:srgbClr val="2A4C76"/>
                </a:solidFill>
                <a:latin typeface="Helvetica Light"/>
                <a:cs typeface="Helvetica Light"/>
              </a:rPr>
              <a:t/>
            </a:r>
            <a:br>
              <a:rPr lang="en-US" sz="2000" b="0" dirty="0" smtClean="0">
                <a:solidFill>
                  <a:srgbClr val="2A4C76"/>
                </a:solidFill>
                <a:latin typeface="Helvetica Light"/>
                <a:cs typeface="Helvetica Light"/>
              </a:rPr>
            </a:br>
            <a:r>
              <a:rPr lang="en-US" sz="2000" b="0" dirty="0" smtClean="0">
                <a:solidFill>
                  <a:srgbClr val="2A4C76"/>
                </a:solidFill>
                <a:latin typeface="Helvetica Light"/>
                <a:cs typeface="Helvetica Light"/>
              </a:rPr>
              <a:t/>
            </a:r>
            <a:br>
              <a:rPr lang="en-US" sz="2000" b="0" dirty="0" smtClean="0">
                <a:solidFill>
                  <a:srgbClr val="2A4C76"/>
                </a:solidFill>
                <a:latin typeface="Helvetica Light"/>
                <a:cs typeface="Helvetica Light"/>
              </a:rPr>
            </a:br>
            <a:r>
              <a:rPr lang="en-US" sz="2000" b="0" dirty="0">
                <a:solidFill>
                  <a:srgbClr val="2A4C76"/>
                </a:solidFill>
                <a:latin typeface="Helvetica Light"/>
                <a:cs typeface="Helvetica Light"/>
              </a:rPr>
              <a:t>	</a:t>
            </a:r>
            <a:r>
              <a:rPr lang="en-US" sz="2000" b="0" dirty="0" smtClean="0">
                <a:solidFill>
                  <a:srgbClr val="2A4C76"/>
                </a:solidFill>
                <a:latin typeface="Helvetica Light"/>
                <a:cs typeface="Helvetica Light"/>
              </a:rPr>
              <a:t>Other topics … </a:t>
            </a:r>
            <a:r>
              <a:rPr lang="en-US" sz="2000" dirty="0">
                <a:solidFill>
                  <a:srgbClr val="2A4C76"/>
                </a:solidFill>
                <a:latin typeface="Helvetica Light"/>
                <a:cs typeface="Helvetica Light"/>
              </a:rPr>
              <a:t>?</a:t>
            </a:r>
            <a:r>
              <a:rPr lang="en-US" sz="2000" dirty="0" smtClean="0">
                <a:solidFill>
                  <a:srgbClr val="2A4C76"/>
                </a:solidFill>
                <a:latin typeface="Helvetica Light"/>
                <a:cs typeface="Helvetica Light"/>
              </a:rPr>
              <a:t/>
            </a:r>
            <a:br>
              <a:rPr lang="en-US" sz="2000" dirty="0" smtClean="0">
                <a:solidFill>
                  <a:srgbClr val="2A4C76"/>
                </a:solidFill>
                <a:latin typeface="Helvetica Light"/>
                <a:cs typeface="Helvetica Light"/>
              </a:rPr>
            </a:br>
            <a:endParaRPr lang="en-US" sz="2400" dirty="0">
              <a:solidFill>
                <a:srgbClr val="2A4C76"/>
              </a:solidFill>
              <a:latin typeface="Helvetica Light"/>
              <a:cs typeface="Helvetica Light"/>
            </a:endParaRPr>
          </a:p>
        </p:txBody>
      </p:sp>
      <p:pic>
        <p:nvPicPr>
          <p:cNvPr id="21" name="Picture 22" descr="GS1us Text 13"/>
          <p:cNvPicPr>
            <a:picLocks noChangeAspect="1" noChangeArrowheads="1"/>
          </p:cNvPicPr>
          <p:nvPr/>
        </p:nvPicPr>
        <p:blipFill>
          <a:blip r:embed="rId3" cstate="print">
            <a:alphaModFix amt="38000"/>
            <a:extLst>
              <a:ext uri="{28A0092B-C50C-407E-A947-70E740481C1C}">
                <a14:useLocalDpi xmlns:a14="http://schemas.microsoft.com/office/drawing/2010/main"/>
              </a:ext>
            </a:extLst>
          </a:blip>
          <a:srcRect/>
          <a:stretch>
            <a:fillRect/>
          </a:stretch>
        </p:blipFill>
        <p:spPr bwMode="auto">
          <a:xfrm>
            <a:off x="-88900" y="5765800"/>
            <a:ext cx="92329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1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2535990" y="455375"/>
            <a:ext cx="6163510" cy="589898"/>
          </a:xfrm>
          <a:prstGeom prst="rect">
            <a:avLst/>
          </a:prstGeom>
        </p:spPr>
        <p:txBody>
          <a:bodyPr>
            <a:normAutofit lnSpcReduction="10000"/>
          </a:bodyPr>
          <a:lstStyle/>
          <a:p>
            <a:pPr marL="0" indent="0" algn="r">
              <a:buNone/>
            </a:pPr>
            <a:r>
              <a:rPr lang="en-US" sz="2400" baseline="30000" dirty="0">
                <a:solidFill>
                  <a:srgbClr val="2A4C76"/>
                </a:solidFill>
                <a:latin typeface="Helvetica Light"/>
                <a:cs typeface="Helvetica Light"/>
              </a:rPr>
              <a:t>technical publications </a:t>
            </a:r>
            <a:r>
              <a:rPr lang="en-US" sz="2400" baseline="30000" dirty="0" smtClean="0">
                <a:solidFill>
                  <a:srgbClr val="2A4C76"/>
                </a:solidFill>
                <a:latin typeface="Helvetica Light"/>
                <a:cs typeface="Helvetica Light"/>
              </a:rPr>
              <a:t>workshop</a:t>
            </a:r>
          </a:p>
          <a:p>
            <a:pPr marL="0" indent="0" algn="r">
              <a:buNone/>
            </a:pPr>
            <a:r>
              <a:rPr lang="en-US" b="1" spc="-40" baseline="30000" dirty="0" smtClean="0">
                <a:solidFill>
                  <a:srgbClr val="2A4C76"/>
                </a:solidFill>
                <a:latin typeface="Helvetica Light"/>
                <a:cs typeface="Helvetica Light"/>
              </a:rPr>
              <a:t>survey</a:t>
            </a:r>
            <a:endParaRPr lang="en-US" sz="2400" b="1" spc="-40" baseline="30000" dirty="0">
              <a:solidFill>
                <a:srgbClr val="2A4C76"/>
              </a:solidFill>
              <a:latin typeface="Helvetica Light"/>
              <a:cs typeface="Helvetica Light"/>
            </a:endParaRPr>
          </a:p>
        </p:txBody>
      </p:sp>
      <p:sp>
        <p:nvSpPr>
          <p:cNvPr id="6" name="Rectangle 2"/>
          <p:cNvSpPr>
            <a:spLocks noGrp="1" noChangeArrowheads="1"/>
          </p:cNvSpPr>
          <p:nvPr>
            <p:ph type="ctrTitle" idx="4294967295"/>
          </p:nvPr>
        </p:nvSpPr>
        <p:spPr>
          <a:xfrm>
            <a:off x="845401" y="1490388"/>
            <a:ext cx="7865774" cy="4513531"/>
          </a:xfrm>
          <a:prstGeom prst="rect">
            <a:avLst/>
          </a:prstGeom>
        </p:spPr>
        <p:txBody>
          <a:bodyPr/>
          <a:lstStyle/>
          <a:p>
            <a:pPr>
              <a:tabLst>
                <a:tab pos="457200" algn="l"/>
                <a:tab pos="1427163" algn="l"/>
              </a:tabLst>
            </a:pPr>
            <a:r>
              <a:rPr lang="en-US" sz="2400" dirty="0" smtClean="0">
                <a:solidFill>
                  <a:srgbClr val="2A4C76"/>
                </a:solidFill>
                <a:latin typeface="Helvetica Light"/>
                <a:cs typeface="Helvetica Light"/>
              </a:rPr>
              <a:t>Complete session survey</a:t>
            </a:r>
            <a:br>
              <a:rPr lang="en-US" sz="2400" dirty="0" smtClean="0">
                <a:solidFill>
                  <a:srgbClr val="2A4C76"/>
                </a:solidFill>
                <a:latin typeface="Helvetica Light"/>
                <a:cs typeface="Helvetica Light"/>
              </a:rPr>
            </a:br>
            <a:r>
              <a:rPr lang="en-US" sz="2400" dirty="0">
                <a:solidFill>
                  <a:srgbClr val="2A4C76"/>
                </a:solidFill>
                <a:latin typeface="Helvetica Light"/>
                <a:cs typeface="Helvetica Light"/>
              </a:rPr>
              <a:t/>
            </a:r>
            <a:br>
              <a:rPr lang="en-US" sz="2400" dirty="0">
                <a:solidFill>
                  <a:srgbClr val="2A4C76"/>
                </a:solidFill>
                <a:latin typeface="Helvetica Light"/>
                <a:cs typeface="Helvetica Light"/>
              </a:rPr>
            </a:br>
            <a:r>
              <a:rPr lang="en-US" sz="2400" dirty="0" smtClean="0">
                <a:solidFill>
                  <a:srgbClr val="2A4C76"/>
                </a:solidFill>
                <a:latin typeface="Helvetica Light"/>
                <a:cs typeface="Helvetica Light"/>
              </a:rPr>
              <a:t>	</a:t>
            </a:r>
            <a:endParaRPr lang="en-US" sz="2400" b="0" dirty="0">
              <a:solidFill>
                <a:srgbClr val="2A4C76"/>
              </a:solidFill>
              <a:latin typeface="Helvetica Light"/>
              <a:cs typeface="Helvetica Light"/>
            </a:endParaRPr>
          </a:p>
        </p:txBody>
      </p:sp>
      <p:pic>
        <p:nvPicPr>
          <p:cNvPr id="21" name="Picture 22" descr="GS1us Text 13"/>
          <p:cNvPicPr>
            <a:picLocks noChangeAspect="1" noChangeArrowheads="1"/>
          </p:cNvPicPr>
          <p:nvPr/>
        </p:nvPicPr>
        <p:blipFill>
          <a:blip r:embed="rId3" cstate="print">
            <a:alphaModFix amt="38000"/>
            <a:extLst>
              <a:ext uri="{28A0092B-C50C-407E-A947-70E740481C1C}">
                <a14:useLocalDpi xmlns:a14="http://schemas.microsoft.com/office/drawing/2010/main"/>
              </a:ext>
            </a:extLst>
          </a:blip>
          <a:srcRect/>
          <a:stretch>
            <a:fillRect/>
          </a:stretch>
        </p:blipFill>
        <p:spPr bwMode="auto">
          <a:xfrm>
            <a:off x="-88900" y="5765800"/>
            <a:ext cx="92329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81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216462" y="0"/>
            <a:ext cx="9360461" cy="6857999"/>
          </a:xfrm>
        </p:spPr>
      </p:pic>
      <p:sp>
        <p:nvSpPr>
          <p:cNvPr id="4" name="Slide Number Placeholder 3"/>
          <p:cNvSpPr>
            <a:spLocks noGrp="1"/>
          </p:cNvSpPr>
          <p:nvPr>
            <p:ph type="sldNum" sz="quarter" idx="10"/>
          </p:nvPr>
        </p:nvSpPr>
        <p:spPr/>
        <p:txBody>
          <a:bodyPr/>
          <a:lstStyle/>
          <a:p>
            <a:pPr>
              <a:defRPr/>
            </a:pPr>
            <a:fld id="{B45DBA96-5004-406C-845E-FC29920AFED1}" type="slidenum">
              <a:rPr lang="en-GB" smtClean="0"/>
              <a:pPr>
                <a:defRPr/>
              </a:pPr>
              <a:t>18</a:t>
            </a:fld>
            <a:endParaRPr lang="en-GB"/>
          </a:p>
        </p:txBody>
      </p:sp>
      <p:sp>
        <p:nvSpPr>
          <p:cNvPr id="5" name="Title 4"/>
          <p:cNvSpPr>
            <a:spLocks noGrp="1"/>
          </p:cNvSpPr>
          <p:nvPr>
            <p:ph type="title"/>
          </p:nvPr>
        </p:nvSpPr>
        <p:spPr>
          <a:xfrm>
            <a:off x="66675" y="470117"/>
            <a:ext cx="6877050" cy="935998"/>
          </a:xfrm>
        </p:spPr>
        <p:txBody>
          <a:bodyPr/>
          <a:lstStyle/>
          <a:p>
            <a:r>
              <a:rPr lang="en-US" sz="3200" dirty="0">
                <a:solidFill>
                  <a:schemeClr val="bg1"/>
                </a:solidFill>
                <a:effectLst>
                  <a:outerShdw blurRad="38100" dist="38100" dir="2700000" algn="tl">
                    <a:srgbClr val="000000">
                      <a:alpha val="43137"/>
                    </a:srgbClr>
                  </a:outerShdw>
                </a:effectLst>
              </a:rPr>
              <a:t>Your feedback drives our continual improvement</a:t>
            </a:r>
            <a:r>
              <a:rPr lang="en-US" sz="3200" dirty="0">
                <a:solidFill>
                  <a:srgbClr val="002060"/>
                </a:solidFill>
              </a:rPr>
              <a:t/>
            </a:r>
            <a:br>
              <a:rPr lang="en-US" sz="3200" dirty="0">
                <a:solidFill>
                  <a:srgbClr val="002060"/>
                </a:solidFill>
              </a:rPr>
            </a:br>
            <a:endParaRPr lang="en-US" dirty="0"/>
          </a:p>
        </p:txBody>
      </p:sp>
      <p:sp>
        <p:nvSpPr>
          <p:cNvPr id="9" name="Rectangle 8"/>
          <p:cNvSpPr/>
          <p:nvPr/>
        </p:nvSpPr>
        <p:spPr>
          <a:xfrm>
            <a:off x="131763" y="2637574"/>
            <a:ext cx="4792662" cy="3564053"/>
          </a:xfrm>
          <a:prstGeom prst="rect">
            <a:avLst/>
          </a:prstGeom>
        </p:spPr>
        <p:txBody>
          <a:bodyPr wrap="square">
            <a:spAutoFit/>
          </a:bodyPr>
          <a:lstStyle/>
          <a:p>
            <a:pPr marL="287338" indent="-287338">
              <a:defRPr/>
            </a:pPr>
            <a:r>
              <a:rPr lang="en-GB" sz="1600" b="1" dirty="0"/>
              <a:t>1.  Individual Session Surveys </a:t>
            </a:r>
            <a:r>
              <a:rPr lang="en-GB" sz="1600" dirty="0"/>
              <a:t>-  Please complete the hard copy satisfaction survey at the end of each work group session. Your group leader will provide it to you.   </a:t>
            </a:r>
          </a:p>
          <a:p>
            <a:pPr marL="625475" lvl="1" indent="-285750">
              <a:buFont typeface="Arial" pitchFamily="34" charset="0"/>
              <a:buChar char="•"/>
              <a:defRPr/>
            </a:pPr>
            <a:endParaRPr lang="en-GB" sz="1600" i="1" dirty="0">
              <a:solidFill>
                <a:schemeClr val="accent6"/>
              </a:solidFill>
            </a:endParaRPr>
          </a:p>
          <a:p>
            <a:pPr marL="234950" indent="-234950">
              <a:defRPr/>
            </a:pPr>
            <a:r>
              <a:rPr lang="en-GB" sz="1600" b="1" dirty="0"/>
              <a:t>2. Overall Event Survey </a:t>
            </a:r>
            <a:r>
              <a:rPr lang="en-GB" sz="1600" dirty="0"/>
              <a:t>– All attendees will receive an email on Friday to rate </a:t>
            </a:r>
            <a:r>
              <a:rPr lang="en-GB" sz="1600" u="sng" dirty="0"/>
              <a:t>overall</a:t>
            </a:r>
            <a:r>
              <a:rPr lang="en-GB" sz="1600" dirty="0"/>
              <a:t> satisfaction of the event. </a:t>
            </a:r>
          </a:p>
          <a:p>
            <a:pPr marL="234950" indent="-234950">
              <a:defRPr/>
            </a:pPr>
            <a:endParaRPr lang="en-GB" sz="1600" dirty="0"/>
          </a:p>
          <a:p>
            <a:pPr marL="234950" indent="-234950">
              <a:defRPr/>
            </a:pPr>
            <a:endParaRPr lang="en-GB" sz="1600" dirty="0"/>
          </a:p>
          <a:p>
            <a:pPr marL="234950" indent="-234950">
              <a:defRPr/>
            </a:pPr>
            <a:r>
              <a:rPr lang="en-GB" sz="2400" b="1" i="1" dirty="0"/>
              <a:t>You might win an Amazon Gift Card!</a:t>
            </a:r>
          </a:p>
        </p:txBody>
      </p:sp>
      <p:sp>
        <p:nvSpPr>
          <p:cNvPr id="10" name="TextBox 1"/>
          <p:cNvSpPr txBox="1">
            <a:spLocks noChangeArrowheads="1"/>
          </p:cNvSpPr>
          <p:nvPr/>
        </p:nvSpPr>
        <p:spPr bwMode="auto">
          <a:xfrm>
            <a:off x="196851" y="1947861"/>
            <a:ext cx="439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en-US" b="1" dirty="0"/>
              <a:t>There are </a:t>
            </a:r>
            <a:r>
              <a:rPr lang="en-US" b="1" dirty="0" smtClean="0"/>
              <a:t>2 </a:t>
            </a:r>
            <a:r>
              <a:rPr lang="en-US" b="1" dirty="0"/>
              <a:t>types surveys: </a:t>
            </a:r>
            <a:endParaRPr lang="en-GB" b="1" dirty="0"/>
          </a:p>
        </p:txBody>
      </p:sp>
    </p:spTree>
    <p:extLst>
      <p:ext uri="{BB962C8B-B14F-4D97-AF65-F5344CB8AC3E}">
        <p14:creationId xmlns:p14="http://schemas.microsoft.com/office/powerpoint/2010/main" val="6431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8408" y="0"/>
            <a:ext cx="10484525" cy="6958858"/>
          </a:xfrm>
          <a:prstGeom prst="rect">
            <a:avLst/>
          </a:prstGeom>
        </p:spPr>
      </p:pic>
      <p:sp>
        <p:nvSpPr>
          <p:cNvPr id="14" name="Title 1"/>
          <p:cNvSpPr txBox="1">
            <a:spLocks/>
          </p:cNvSpPr>
          <p:nvPr/>
        </p:nvSpPr>
        <p:spPr bwMode="auto">
          <a:xfrm>
            <a:off x="3893854" y="1274338"/>
            <a:ext cx="37458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r>
              <a:rPr lang="fr-BE" sz="3600" kern="0" dirty="0" smtClean="0">
                <a:solidFill>
                  <a:srgbClr val="F26334"/>
                </a:solidFill>
              </a:rPr>
              <a:t>Rome, </a:t>
            </a:r>
            <a:r>
              <a:rPr lang="fr-BE" sz="3600" kern="0" dirty="0" err="1" smtClean="0">
                <a:solidFill>
                  <a:srgbClr val="F26334"/>
                </a:solidFill>
              </a:rPr>
              <a:t>Italy</a:t>
            </a:r>
            <a:endParaRPr lang="en-US" sz="3600" b="0" kern="0" dirty="0">
              <a:solidFill>
                <a:srgbClr val="F26334"/>
              </a:solidFill>
            </a:endParaRPr>
          </a:p>
        </p:txBody>
      </p:sp>
      <p:sp>
        <p:nvSpPr>
          <p:cNvPr id="19" name="TextBox 18"/>
          <p:cNvSpPr txBox="1"/>
          <p:nvPr/>
        </p:nvSpPr>
        <p:spPr>
          <a:xfrm>
            <a:off x="1386617" y="4682698"/>
            <a:ext cx="6400800" cy="830997"/>
          </a:xfrm>
          <a:prstGeom prst="rect">
            <a:avLst/>
          </a:prstGeom>
          <a:solidFill>
            <a:schemeClr val="accent5">
              <a:alpha val="62000"/>
            </a:schemeClr>
          </a:solidFill>
        </p:spPr>
        <p:txBody>
          <a:bodyPr wrap="square" rtlCol="0">
            <a:spAutoFit/>
          </a:bodyPr>
          <a:lstStyle/>
          <a:p>
            <a:pPr algn="ctr"/>
            <a:r>
              <a:rPr lang="fr-BE" sz="4800" b="1" dirty="0" smtClean="0">
                <a:solidFill>
                  <a:srgbClr val="002C6C"/>
                </a:solidFill>
              </a:rPr>
              <a:t>6 – 10 </a:t>
            </a:r>
            <a:r>
              <a:rPr lang="fr-BE" sz="4800" b="1" dirty="0" err="1" smtClean="0">
                <a:solidFill>
                  <a:srgbClr val="002C6C"/>
                </a:solidFill>
              </a:rPr>
              <a:t>October</a:t>
            </a:r>
            <a:r>
              <a:rPr lang="fr-BE" sz="4800" b="1" dirty="0" smtClean="0">
                <a:solidFill>
                  <a:srgbClr val="002C6C"/>
                </a:solidFill>
              </a:rPr>
              <a:t> 2014</a:t>
            </a:r>
            <a:endParaRPr lang="en-US" sz="3600" b="1" i="1" dirty="0">
              <a:solidFill>
                <a:srgbClr val="002C6C"/>
              </a:solidFill>
            </a:endParaRPr>
          </a:p>
        </p:txBody>
      </p:sp>
      <p:sp>
        <p:nvSpPr>
          <p:cNvPr id="20" name="Rectangle 19"/>
          <p:cNvSpPr/>
          <p:nvPr/>
        </p:nvSpPr>
        <p:spPr bwMode="auto">
          <a:xfrm>
            <a:off x="-7883" y="0"/>
            <a:ext cx="9144000" cy="9923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2C6C"/>
              </a:solidFill>
              <a:effectLst/>
              <a:latin typeface="Arial" charset="0"/>
            </a:endParaRPr>
          </a:p>
        </p:txBody>
      </p:sp>
      <p:sp>
        <p:nvSpPr>
          <p:cNvPr id="21" name="TextBox 20"/>
          <p:cNvSpPr txBox="1"/>
          <p:nvPr/>
        </p:nvSpPr>
        <p:spPr>
          <a:xfrm>
            <a:off x="-7883" y="173014"/>
            <a:ext cx="9144000" cy="584775"/>
          </a:xfrm>
          <a:prstGeom prst="rect">
            <a:avLst/>
          </a:prstGeom>
          <a:noFill/>
        </p:spPr>
        <p:txBody>
          <a:bodyPr wrap="square" rtlCol="0">
            <a:spAutoFit/>
          </a:bodyPr>
          <a:lstStyle/>
          <a:p>
            <a:pPr algn="ctr"/>
            <a:r>
              <a:rPr lang="fr-BE" sz="3200" b="1" dirty="0" smtClean="0">
                <a:solidFill>
                  <a:srgbClr val="002C6C"/>
                </a:solidFill>
              </a:rPr>
              <a:t>Save the date! GS1 Global Standards Event!</a:t>
            </a:r>
            <a:endParaRPr lang="en-US" sz="3200" i="1" dirty="0">
              <a:solidFill>
                <a:srgbClr val="002C6C"/>
              </a:solidFill>
            </a:endParaRPr>
          </a:p>
        </p:txBody>
      </p:sp>
    </p:spTree>
    <p:extLst>
      <p:ext uri="{BB962C8B-B14F-4D97-AF65-F5344CB8AC3E}">
        <p14:creationId xmlns:p14="http://schemas.microsoft.com/office/powerpoint/2010/main" val="10055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pPr>
              <a:defRPr/>
            </a:pPr>
            <a:fld id="{D5703668-1D02-48BC-B07F-EF05C42BC316}" type="slidenum">
              <a:rPr lang="en-US" smtClean="0"/>
              <a:pPr>
                <a:defRPr/>
              </a:pPr>
              <a:t>2</a:t>
            </a:fld>
            <a:endParaRPr lang="en-US" dirty="0"/>
          </a:p>
        </p:txBody>
      </p:sp>
      <p:sp>
        <p:nvSpPr>
          <p:cNvPr id="12" name="Subtitle 1"/>
          <p:cNvSpPr txBox="1">
            <a:spLocks/>
          </p:cNvSpPr>
          <p:nvPr/>
        </p:nvSpPr>
        <p:spPr>
          <a:xfrm>
            <a:off x="2535990" y="328375"/>
            <a:ext cx="5706310" cy="589898"/>
          </a:xfrm>
          <a:prstGeom prst="rect">
            <a:avLst/>
          </a:prstGeom>
        </p:spPr>
        <p:txBody>
          <a:bodyPr vert="horz" lIns="91440" tIns="45720" rIns="91440" bIns="45720" rtlCol="0">
            <a:normAutofit lnSpcReduction="10000"/>
          </a:bodyPr>
          <a:lstStyle>
            <a:lvl1pPr marL="342900" indent="-342900"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50" indent="-285750"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3000" indent="-228600" algn="l" rtl="0" eaLnBrk="1" fontAlgn="base" hangingPunct="1">
              <a:spcBef>
                <a:spcPct val="20000"/>
              </a:spcBef>
              <a:spcAft>
                <a:spcPct val="0"/>
              </a:spcAft>
              <a:buClr>
                <a:srgbClr val="F26334"/>
              </a:buClr>
              <a:buFont typeface="Arial" charset="0"/>
              <a:buChar char="–"/>
              <a:defRPr>
                <a:solidFill>
                  <a:srgbClr val="002C6C"/>
                </a:solidFill>
                <a:latin typeface="+mn-lt"/>
                <a:ea typeface="ＭＳ Ｐゴシック" charset="0"/>
              </a:defRPr>
            </a:lvl3pPr>
            <a:lvl4pPr marL="1600200" indent="-228600" algn="l" rtl="0" eaLnBrk="1" fontAlgn="base" hangingPunct="1">
              <a:spcBef>
                <a:spcPct val="20000"/>
              </a:spcBef>
              <a:spcAft>
                <a:spcPct val="0"/>
              </a:spcAft>
              <a:buChar char="–"/>
              <a:defRPr sz="1600">
                <a:solidFill>
                  <a:srgbClr val="002C6C"/>
                </a:solidFill>
                <a:latin typeface="+mn-lt"/>
                <a:ea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buFont typeface="Arial"/>
              <a:buNone/>
            </a:pPr>
            <a:r>
              <a:rPr lang="en-US" baseline="30000" dirty="0" smtClean="0">
                <a:solidFill>
                  <a:srgbClr val="2A4C76"/>
                </a:solidFill>
                <a:latin typeface="Helvetica Light"/>
                <a:cs typeface="Helvetica Light"/>
              </a:rPr>
              <a:t>technical publications workshop</a:t>
            </a:r>
          </a:p>
          <a:p>
            <a:pPr marL="0" indent="0" algn="r">
              <a:buFont typeface="Arial"/>
              <a:buNone/>
            </a:pPr>
            <a:r>
              <a:rPr lang="en-US" b="1" baseline="30000" dirty="0" smtClean="0">
                <a:solidFill>
                  <a:srgbClr val="2A4C76"/>
                </a:solidFill>
                <a:latin typeface="Helvetica Light"/>
                <a:cs typeface="Helvetica Light"/>
              </a:rPr>
              <a:t>Anti-trust caution</a:t>
            </a:r>
            <a:endParaRPr lang="en-US" b="1" baseline="30000" dirty="0">
              <a:solidFill>
                <a:srgbClr val="2A4C76"/>
              </a:solidFill>
              <a:latin typeface="Helvetica Light"/>
              <a:cs typeface="Helvetica Light"/>
            </a:endParaRPr>
          </a:p>
        </p:txBody>
      </p:sp>
      <p:pic>
        <p:nvPicPr>
          <p:cNvPr id="17" name="Picture 22" descr="GS1us Text 13"/>
          <p:cNvPicPr>
            <a:picLocks noChangeAspect="1" noChangeArrowheads="1"/>
          </p:cNvPicPr>
          <p:nvPr/>
        </p:nvPicPr>
        <p:blipFill>
          <a:blip r:embed="rId3" cstate="print">
            <a:alphaModFix amt="38000"/>
            <a:extLst>
              <a:ext uri="{28A0092B-C50C-407E-A947-70E740481C1C}">
                <a14:useLocalDpi xmlns:a14="http://schemas.microsoft.com/office/drawing/2010/main"/>
              </a:ext>
            </a:extLst>
          </a:blip>
          <a:srcRect/>
          <a:stretch>
            <a:fillRect/>
          </a:stretch>
        </p:blipFill>
        <p:spPr bwMode="auto">
          <a:xfrm>
            <a:off x="-88900" y="5765800"/>
            <a:ext cx="92329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sz="half" idx="1"/>
          </p:nvPr>
        </p:nvSpPr>
        <p:spPr>
          <a:xfrm>
            <a:off x="698500" y="1602000"/>
            <a:ext cx="7543800" cy="4572000"/>
          </a:xfrm>
        </p:spPr>
        <p:txBody>
          <a:bodyPr>
            <a:normAutofit/>
          </a:bodyPr>
          <a:lstStyle/>
          <a:p>
            <a:pPr marL="0" indent="0" algn="just" eaLnBrk="1" hangingPunct="1">
              <a:lnSpc>
                <a:spcPct val="80000"/>
              </a:lnSpc>
              <a:buNone/>
            </a:pPr>
            <a:r>
              <a:rPr lang="en-US" sz="2000" kern="1200" dirty="0">
                <a:solidFill>
                  <a:srgbClr val="2A4C76"/>
                </a:solidFill>
                <a:latin typeface="Helvetica Light"/>
                <a:ea typeface="+mj-ea"/>
                <a:cs typeface="Helvetica Light"/>
              </a:rPr>
              <a:t>GS1</a:t>
            </a:r>
            <a:r>
              <a:rPr lang="en-US" sz="1800" dirty="0" smtClean="0">
                <a:latin typeface="Helvetica"/>
                <a:cs typeface="Helvetica"/>
              </a:rPr>
              <a:t> </a:t>
            </a:r>
            <a:r>
              <a:rPr lang="en-US" sz="2000" kern="1200" dirty="0">
                <a:solidFill>
                  <a:srgbClr val="2A4C76"/>
                </a:solidFill>
                <a:latin typeface="Helvetica Light"/>
                <a:ea typeface="+mj-ea"/>
                <a:cs typeface="Helvetica Light"/>
              </a:rPr>
              <a:t>and the GSMP operate under the GS1 anti-trust caution.  Strict compliance with anti-trust laws is and always has been the policy of GS1. </a:t>
            </a:r>
          </a:p>
          <a:p>
            <a:pPr marL="0" indent="0" algn="l" eaLnBrk="1" hangingPunct="1">
              <a:lnSpc>
                <a:spcPct val="80000"/>
              </a:lnSpc>
            </a:pPr>
            <a:endParaRPr lang="en-US" sz="2000" kern="1200" dirty="0">
              <a:solidFill>
                <a:srgbClr val="2A4C76"/>
              </a:solidFill>
              <a:latin typeface="Helvetica Light"/>
              <a:ea typeface="+mj-ea"/>
              <a:cs typeface="Helvetica Light"/>
            </a:endParaRPr>
          </a:p>
          <a:p>
            <a:pPr marL="0" indent="0" algn="l" eaLnBrk="1" hangingPunct="1">
              <a:lnSpc>
                <a:spcPct val="80000"/>
              </a:lnSpc>
              <a:buNone/>
            </a:pPr>
            <a:r>
              <a:rPr lang="en-US" sz="2000" kern="1200" dirty="0">
                <a:solidFill>
                  <a:srgbClr val="2A4C76"/>
                </a:solidFill>
                <a:latin typeface="Helvetica Light"/>
                <a:ea typeface="+mj-ea"/>
                <a:cs typeface="Helvetica Light"/>
              </a:rPr>
              <a:t>The best way to avoid problems is to remember that the purpose of the committee is to enhance the ability of all industry members to compete more efficiently. </a:t>
            </a:r>
          </a:p>
          <a:p>
            <a:pPr marL="0" indent="0" algn="l" eaLnBrk="1" hangingPunct="1">
              <a:lnSpc>
                <a:spcPct val="80000"/>
              </a:lnSpc>
            </a:pPr>
            <a:endParaRPr lang="en-US" sz="2000" kern="1200" dirty="0">
              <a:solidFill>
                <a:srgbClr val="2A4C76"/>
              </a:solidFill>
              <a:latin typeface="Helvetica Light"/>
              <a:ea typeface="+mj-ea"/>
              <a:cs typeface="Helvetica Light"/>
            </a:endParaRPr>
          </a:p>
          <a:p>
            <a:pPr marL="0" indent="0" algn="l" eaLnBrk="1" hangingPunct="1">
              <a:lnSpc>
                <a:spcPct val="80000"/>
              </a:lnSpc>
              <a:buNone/>
            </a:pPr>
            <a:r>
              <a:rPr lang="en-US" sz="2000" kern="1200" dirty="0">
                <a:solidFill>
                  <a:srgbClr val="2A4C76"/>
                </a:solidFill>
                <a:latin typeface="Helvetica Light"/>
                <a:ea typeface="+mj-ea"/>
                <a:cs typeface="Helvetica Light"/>
              </a:rPr>
              <a:t>This means:</a:t>
            </a:r>
          </a:p>
          <a:p>
            <a:pPr lvl="1">
              <a:lnSpc>
                <a:spcPct val="80000"/>
              </a:lnSpc>
            </a:pPr>
            <a:r>
              <a:rPr lang="en-US" kern="1200" dirty="0" smtClean="0">
                <a:solidFill>
                  <a:srgbClr val="2A4C76"/>
                </a:solidFill>
                <a:latin typeface="Helvetica Light"/>
                <a:ea typeface="+mj-ea"/>
                <a:cs typeface="Helvetica Light"/>
              </a:rPr>
              <a:t>there </a:t>
            </a:r>
            <a:r>
              <a:rPr lang="en-US" kern="1200" dirty="0">
                <a:solidFill>
                  <a:srgbClr val="2A4C76"/>
                </a:solidFill>
                <a:latin typeface="Helvetica Light"/>
                <a:ea typeface="+mj-ea"/>
                <a:cs typeface="Helvetica Light"/>
              </a:rPr>
              <a:t>shall be no discussion of prices, allocation of customers, or products, etc. </a:t>
            </a:r>
          </a:p>
          <a:p>
            <a:pPr lvl="1">
              <a:lnSpc>
                <a:spcPct val="80000"/>
              </a:lnSpc>
            </a:pPr>
            <a:r>
              <a:rPr lang="en-US" kern="1200" dirty="0" smtClean="0">
                <a:solidFill>
                  <a:srgbClr val="2A4C76"/>
                </a:solidFill>
                <a:latin typeface="Helvetica Light"/>
                <a:ea typeface="+mj-ea"/>
                <a:cs typeface="Helvetica Light"/>
              </a:rPr>
              <a:t>if </a:t>
            </a:r>
            <a:r>
              <a:rPr lang="en-US" kern="1200" dirty="0">
                <a:solidFill>
                  <a:srgbClr val="2A4C76"/>
                </a:solidFill>
                <a:latin typeface="Helvetica Light"/>
                <a:ea typeface="+mj-ea"/>
                <a:cs typeface="Helvetica Light"/>
              </a:rPr>
              <a:t>any participant believes the group is drifting towards an impermissible discussion, the topic shall be tabled until the opinion of counsel can be obtained.</a:t>
            </a:r>
          </a:p>
          <a:p>
            <a:pPr lvl="1">
              <a:lnSpc>
                <a:spcPct val="80000"/>
              </a:lnSpc>
            </a:pPr>
            <a:r>
              <a:rPr lang="en-US" kern="1200" dirty="0" smtClean="0">
                <a:solidFill>
                  <a:srgbClr val="2A4C76"/>
                </a:solidFill>
                <a:latin typeface="Helvetica Light"/>
                <a:ea typeface="+mj-ea"/>
                <a:cs typeface="Helvetica Light"/>
              </a:rPr>
              <a:t>the </a:t>
            </a:r>
            <a:r>
              <a:rPr lang="en-US" kern="1200" dirty="0">
                <a:solidFill>
                  <a:srgbClr val="2A4C76"/>
                </a:solidFill>
                <a:latin typeface="Helvetica Light"/>
                <a:ea typeface="+mj-ea"/>
                <a:cs typeface="Helvetica Light"/>
              </a:rPr>
              <a:t>full anti-trust caution is available in the Community Room if you would like to read it in its entirety.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GB" dirty="0" smtClean="0">
                <a:solidFill>
                  <a:srgbClr val="2760A9"/>
                </a:solidFill>
              </a:rPr>
              <a:t>GS1 Global Office</a:t>
            </a:r>
          </a:p>
          <a:p>
            <a:r>
              <a:rPr lang="en-GB" dirty="0" smtClean="0">
                <a:solidFill>
                  <a:srgbClr val="2760A9"/>
                </a:solidFill>
              </a:rPr>
              <a:t>Avenue Louise 326, </a:t>
            </a:r>
            <a:r>
              <a:rPr lang="en-GB" dirty="0" err="1" smtClean="0">
                <a:solidFill>
                  <a:srgbClr val="2760A9"/>
                </a:solidFill>
              </a:rPr>
              <a:t>bte</a:t>
            </a:r>
            <a:r>
              <a:rPr lang="en-GB" dirty="0" smtClean="0">
                <a:solidFill>
                  <a:srgbClr val="2760A9"/>
                </a:solidFill>
              </a:rPr>
              <a:t> 10</a:t>
            </a:r>
          </a:p>
          <a:p>
            <a:r>
              <a:rPr lang="en-GB" dirty="0" smtClean="0">
                <a:solidFill>
                  <a:srgbClr val="2760A9"/>
                </a:solidFill>
              </a:rPr>
              <a:t>B-1050 Brussels, Belgium</a:t>
            </a:r>
          </a:p>
          <a:p>
            <a:r>
              <a:rPr lang="en-GB" dirty="0" smtClean="0">
                <a:solidFill>
                  <a:srgbClr val="2760A9"/>
                </a:solidFill>
              </a:rPr>
              <a:t>T  + 32 2 788 78 00</a:t>
            </a:r>
          </a:p>
          <a:p>
            <a:r>
              <a:rPr lang="en-GB" dirty="0" smtClean="0">
                <a:solidFill>
                  <a:srgbClr val="2760A9"/>
                </a:solidFill>
              </a:rPr>
              <a:t>W  www.gs1.org</a:t>
            </a:r>
          </a:p>
        </p:txBody>
      </p:sp>
      <p:sp>
        <p:nvSpPr>
          <p:cNvPr id="4" name="Title 3"/>
          <p:cNvSpPr>
            <a:spLocks noGrp="1"/>
          </p:cNvSpPr>
          <p:nvPr>
            <p:ph type="title"/>
          </p:nvPr>
        </p:nvSpPr>
        <p:spPr/>
        <p:txBody>
          <a:bodyPr/>
          <a:lstStyle/>
          <a:p>
            <a:r>
              <a:rPr lang="en-GB" b="0" dirty="0" smtClean="0"/>
              <a:t>Contact Details</a:t>
            </a:r>
            <a:endParaRPr lang="en-GB" b="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2535990" y="455375"/>
            <a:ext cx="6163510" cy="589898"/>
          </a:xfrm>
          <a:prstGeom prst="rect">
            <a:avLst/>
          </a:prstGeom>
        </p:spPr>
        <p:txBody>
          <a:bodyPr>
            <a:normAutofit lnSpcReduction="10000"/>
          </a:bodyPr>
          <a:lstStyle/>
          <a:p>
            <a:pPr marL="0" indent="0" algn="r">
              <a:buNone/>
            </a:pPr>
            <a:r>
              <a:rPr lang="en-US" sz="2400" baseline="30000" dirty="0">
                <a:solidFill>
                  <a:srgbClr val="2A4C76"/>
                </a:solidFill>
                <a:latin typeface="Helvetica Light"/>
                <a:cs typeface="Helvetica Light"/>
              </a:rPr>
              <a:t>technical publications workshop</a:t>
            </a:r>
          </a:p>
          <a:p>
            <a:pPr marL="0" indent="0" algn="r">
              <a:buNone/>
            </a:pPr>
            <a:r>
              <a:rPr lang="en-US" sz="2400" b="1" baseline="30000" dirty="0">
                <a:solidFill>
                  <a:srgbClr val="2A4C76"/>
                </a:solidFill>
                <a:latin typeface="Helvetica Light"/>
                <a:cs typeface="Helvetica Light"/>
              </a:rPr>
              <a:t>c</a:t>
            </a:r>
            <a:r>
              <a:rPr lang="en-US" sz="2400" b="1" baseline="30000" dirty="0" smtClean="0">
                <a:solidFill>
                  <a:srgbClr val="2A4C76"/>
                </a:solidFill>
                <a:latin typeface="Helvetica Light"/>
                <a:cs typeface="Helvetica Light"/>
              </a:rPr>
              <a:t>hange management</a:t>
            </a:r>
            <a:endParaRPr lang="en-US" sz="2400" b="1" baseline="30000" dirty="0">
              <a:solidFill>
                <a:srgbClr val="2A4C76"/>
              </a:solidFill>
              <a:latin typeface="Helvetica Light"/>
              <a:cs typeface="Helvetica Light"/>
            </a:endParaRPr>
          </a:p>
        </p:txBody>
      </p:sp>
      <p:sp>
        <p:nvSpPr>
          <p:cNvPr id="22" name="Rectangle 2"/>
          <p:cNvSpPr txBox="1">
            <a:spLocks noChangeArrowheads="1"/>
          </p:cNvSpPr>
          <p:nvPr/>
        </p:nvSpPr>
        <p:spPr>
          <a:xfrm>
            <a:off x="845401" y="1490388"/>
            <a:ext cx="7865774" cy="4669112"/>
          </a:xfrm>
          <a:prstGeom prst="rect">
            <a:avLst/>
          </a:prstGeom>
        </p:spPr>
        <p:txBody>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defTabSz="463550">
              <a:lnSpc>
                <a:spcPct val="90000"/>
              </a:lnSpc>
              <a:tabLst>
                <a:tab pos="457200" algn="l"/>
                <a:tab pos="1600200" algn="l"/>
              </a:tabLst>
            </a:pPr>
            <a:r>
              <a:rPr lang="en-US" sz="2400" kern="0" dirty="0" smtClean="0">
                <a:solidFill>
                  <a:srgbClr val="2A4C76"/>
                </a:solidFill>
                <a:latin typeface="Helvetica Light"/>
                <a:cs typeface="Helvetica Light"/>
              </a:rPr>
              <a:t>Glossary of terms in this presentation</a:t>
            </a:r>
            <a:r>
              <a:rPr lang="en-US" sz="2400" kern="0" dirty="0">
                <a:solidFill>
                  <a:srgbClr val="2A4C76"/>
                </a:solidFill>
                <a:latin typeface="Helvetica Light"/>
                <a:cs typeface="Helvetica Light"/>
              </a:rPr>
              <a:t/>
            </a:r>
            <a:br>
              <a:rPr lang="en-US" sz="2400" kern="0" dirty="0">
                <a:solidFill>
                  <a:srgbClr val="2A4C76"/>
                </a:solidFill>
                <a:latin typeface="Helvetica Light"/>
                <a:cs typeface="Helvetica Light"/>
              </a:rPr>
            </a:br>
            <a:r>
              <a:rPr kumimoji="0" lang="en-US" sz="1800" b="1" i="0" u="none" strike="noStrike" kern="0" cap="none" spc="0" normalizeH="0" baseline="0" noProof="0" dirty="0" smtClean="0">
                <a:ln>
                  <a:noFill/>
                </a:ln>
                <a:solidFill>
                  <a:sysClr val="window" lastClr="FFFFFF"/>
                </a:solidFill>
                <a:effectLst/>
                <a:uLnTx/>
                <a:uFillTx/>
                <a:latin typeface="Helvetica Light"/>
                <a:cs typeface="Helvetica Light"/>
              </a:rPr>
              <a:t>m</a:t>
            </a:r>
            <a:br>
              <a:rPr kumimoji="0" lang="en-US" sz="1800" b="1" i="0" u="none" strike="noStrike" kern="0" cap="none" spc="0" normalizeH="0" baseline="0" noProof="0" dirty="0" smtClean="0">
                <a:ln>
                  <a:noFill/>
                </a:ln>
                <a:solidFill>
                  <a:sysClr val="window" lastClr="FFFFFF"/>
                </a:solidFill>
                <a:effectLst/>
                <a:uLnTx/>
                <a:uFillTx/>
                <a:latin typeface="Helvetica Light"/>
                <a:cs typeface="Helvetica Light"/>
              </a:rPr>
            </a:br>
            <a:r>
              <a:rPr kumimoji="0" lang="en-US" sz="1800" b="1" i="0" u="none" strike="noStrike" kern="0" cap="none" spc="0" normalizeH="0" baseline="0" noProof="0" dirty="0" smtClean="0">
                <a:ln>
                  <a:noFill/>
                </a:ln>
                <a:solidFill>
                  <a:srgbClr val="FF0000"/>
                </a:solidFill>
                <a:effectLst/>
                <a:uLnTx/>
                <a:uFillTx/>
                <a:latin typeface="Helvetica Light"/>
                <a:cs typeface="Helvetica Light"/>
              </a:rPr>
              <a:t>abbreviation		</a:t>
            </a:r>
            <a:r>
              <a:rPr kumimoji="0" lang="en-US" sz="1800" b="1" i="0" u="none" strike="noStrike" kern="0" cap="none" spc="0" normalizeH="0" baseline="0" noProof="0" dirty="0" smtClean="0">
                <a:ln>
                  <a:noFill/>
                </a:ln>
                <a:solidFill>
                  <a:srgbClr val="2A4C76"/>
                </a:solidFill>
                <a:effectLst/>
                <a:uLnTx/>
                <a:uFillTx/>
                <a:latin typeface="Helvetica Light"/>
                <a:cs typeface="Helvetica Light"/>
              </a:rPr>
              <a:t>	</a:t>
            </a:r>
            <a:r>
              <a:rPr lang="en-US" sz="1800" kern="0" dirty="0" smtClean="0">
                <a:solidFill>
                  <a:srgbClr val="F04510"/>
                </a:solidFill>
                <a:latin typeface="Helvetica Light"/>
                <a:cs typeface="Helvetica Light"/>
              </a:rPr>
              <a:t>definition</a:t>
            </a:r>
            <a:r>
              <a:rPr kumimoji="0" lang="en-US" sz="1800" b="1" i="0" u="none" strike="noStrike" kern="0" cap="none" spc="0" normalizeH="0" baseline="0" noProof="0" dirty="0" smtClean="0">
                <a:ln>
                  <a:noFill/>
                </a:ln>
                <a:solidFill>
                  <a:srgbClr val="F04510"/>
                </a:solidFill>
                <a:effectLst/>
                <a:uLnTx/>
                <a:uFillTx/>
                <a:latin typeface="Helvetica Light"/>
                <a:cs typeface="Helvetica Light"/>
              </a:rPr>
              <a:t>	</a:t>
            </a:r>
            <a:r>
              <a:rPr kumimoji="0" lang="en-US" sz="1800" b="1" i="0" u="none" strike="noStrike" kern="0" cap="none" spc="0" normalizeH="0" baseline="0" noProof="0" dirty="0" smtClean="0">
                <a:ln>
                  <a:noFill/>
                </a:ln>
                <a:solidFill>
                  <a:srgbClr val="2A4C76"/>
                </a:solidFill>
                <a:effectLst/>
                <a:uLnTx/>
                <a:uFillTx/>
                <a:latin typeface="Helvetica Light"/>
                <a:cs typeface="Helvetica Light"/>
              </a:rPr>
              <a:t>			</a:t>
            </a: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	</a:t>
            </a:r>
            <a:br>
              <a:rPr kumimoji="0" lang="en-US" sz="1600" b="0" i="0" u="none" strike="noStrike" kern="0" cap="none" spc="0" normalizeH="0" baseline="0" noProof="0" dirty="0" smtClean="0">
                <a:ln>
                  <a:noFill/>
                </a:ln>
                <a:solidFill>
                  <a:srgbClr val="2A4C76"/>
                </a:solidFill>
                <a:effectLst/>
                <a:uLnTx/>
                <a:uFillTx/>
                <a:latin typeface="Helvetica Light"/>
                <a:cs typeface="Helvetica Light"/>
              </a:rPr>
            </a:br>
            <a:r>
              <a:rPr lang="en-US" sz="1600" b="0" kern="0" dirty="0">
                <a:solidFill>
                  <a:srgbClr val="2A4C76"/>
                </a:solidFill>
                <a:latin typeface="Helvetica Light"/>
                <a:cs typeface="Helvetica Light"/>
              </a:rPr>
              <a:t>GO				global office</a:t>
            </a:r>
          </a:p>
          <a:p>
            <a:pPr defTabSz="463550">
              <a:lnSpc>
                <a:spcPct val="90000"/>
              </a:lnSpc>
              <a:tabLst>
                <a:tab pos="457200" algn="l"/>
                <a:tab pos="1600200" algn="l"/>
              </a:tabLst>
            </a:pP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GSMP 			global standards management</a:t>
            </a:r>
            <a:r>
              <a:rPr kumimoji="0" lang="en-US" sz="1600" b="0" i="0" u="none" strike="noStrike" kern="0" cap="none" spc="0" normalizeH="0" noProof="0" dirty="0" smtClean="0">
                <a:ln>
                  <a:noFill/>
                </a:ln>
                <a:solidFill>
                  <a:srgbClr val="2A4C76"/>
                </a:solidFill>
                <a:effectLst/>
                <a:uLnTx/>
                <a:uFillTx/>
                <a:latin typeface="Helvetica Light"/>
                <a:cs typeface="Helvetica Light"/>
              </a:rPr>
              <a:t> process</a:t>
            </a:r>
            <a:endParaRPr kumimoji="0" lang="en-US" sz="1600" b="0" i="0" u="none" strike="noStrike" kern="0" cap="none" spc="0" normalizeH="0" baseline="0" noProof="0" dirty="0" smtClean="0">
              <a:ln>
                <a:noFill/>
              </a:ln>
              <a:solidFill>
                <a:srgbClr val="2A4C76"/>
              </a:solidFill>
              <a:effectLst/>
              <a:uLnTx/>
              <a:uFillTx/>
              <a:latin typeface="Helvetica Light"/>
              <a:cs typeface="Helvetica Light"/>
            </a:endParaRPr>
          </a:p>
          <a:p>
            <a:pPr defTabSz="463550">
              <a:lnSpc>
                <a:spcPct val="90000"/>
              </a:lnSpc>
              <a:tabLst>
                <a:tab pos="457200" algn="l"/>
                <a:tab pos="1600200" algn="l"/>
              </a:tabLst>
            </a:pPr>
            <a:r>
              <a:rPr lang="en-US" sz="1600" b="0" kern="0" dirty="0">
                <a:solidFill>
                  <a:srgbClr val="2A4C76"/>
                </a:solidFill>
                <a:latin typeface="Helvetica Light"/>
                <a:cs typeface="Helvetica Light"/>
              </a:rPr>
              <a:t>MO				member organisation</a:t>
            </a:r>
          </a:p>
          <a:p>
            <a:pPr defTabSz="463550">
              <a:lnSpc>
                <a:spcPct val="90000"/>
              </a:lnSpc>
              <a:tabLst>
                <a:tab pos="457200" algn="l"/>
                <a:tab pos="1600200" algn="l"/>
              </a:tabLst>
            </a:pPr>
            <a:r>
              <a:rPr lang="en-US" sz="1600" b="0" kern="0" dirty="0">
                <a:solidFill>
                  <a:srgbClr val="2A4C76"/>
                </a:solidFill>
                <a:latin typeface="Helvetica Light"/>
                <a:cs typeface="Helvetica Light"/>
              </a:rPr>
              <a:t>PMR				package measurement rules				</a:t>
            </a:r>
            <a:r>
              <a:rPr lang="en-US" sz="1600" b="0" kern="0" dirty="0" smtClean="0">
                <a:solidFill>
                  <a:srgbClr val="2A4C76"/>
                </a:solidFill>
                <a:latin typeface="Helvetica Light"/>
                <a:cs typeface="Helvetica Light"/>
              </a:rPr>
              <a:t>	</a:t>
            </a:r>
          </a:p>
          <a:p>
            <a:pPr defTabSz="463550">
              <a:lnSpc>
                <a:spcPct val="90000"/>
              </a:lnSpc>
              <a:tabLst>
                <a:tab pos="457200" algn="l"/>
                <a:tab pos="1600200" algn="l"/>
              </a:tabLst>
            </a:pPr>
            <a:r>
              <a:rPr lang="en-US" sz="1600" b="0" kern="0" dirty="0" smtClean="0">
                <a:solidFill>
                  <a:srgbClr val="2A4C76"/>
                </a:solidFill>
                <a:latin typeface="Helvetica Light"/>
                <a:cs typeface="Helvetica Light"/>
              </a:rPr>
              <a:t>QA</a:t>
            </a:r>
            <a:r>
              <a:rPr lang="en-US" sz="1600" b="0" kern="0" dirty="0">
                <a:solidFill>
                  <a:srgbClr val="2A4C76"/>
                </a:solidFill>
                <a:latin typeface="Helvetica Light"/>
                <a:cs typeface="Helvetica Light"/>
              </a:rPr>
              <a:t>				quality assurance</a:t>
            </a:r>
          </a:p>
          <a:p>
            <a:pPr defTabSz="463550">
              <a:lnSpc>
                <a:spcPct val="90000"/>
              </a:lnSpc>
              <a:tabLst>
                <a:tab pos="457200" algn="l"/>
                <a:tab pos="1600200" algn="l"/>
              </a:tabLst>
            </a:pPr>
            <a:r>
              <a:rPr lang="en-US" sz="1600" b="0" kern="0" dirty="0" smtClean="0">
                <a:solidFill>
                  <a:srgbClr val="2A4C76"/>
                </a:solidFill>
                <a:latin typeface="Helvetica Light"/>
                <a:cs typeface="Helvetica Light"/>
              </a:rPr>
              <a:t>QC</a:t>
            </a:r>
            <a:r>
              <a:rPr lang="en-US" sz="1600" b="0" kern="0" dirty="0">
                <a:solidFill>
                  <a:srgbClr val="2A4C76"/>
                </a:solidFill>
                <a:latin typeface="Helvetica Light"/>
                <a:cs typeface="Helvetica Light"/>
              </a:rPr>
              <a:t>				quality control</a:t>
            </a:r>
          </a:p>
          <a:p>
            <a:pPr defTabSz="463550">
              <a:lnSpc>
                <a:spcPct val="90000"/>
              </a:lnSpc>
              <a:tabLst>
                <a:tab pos="457200" algn="l"/>
                <a:tab pos="1600200" algn="l"/>
              </a:tabLst>
            </a:pPr>
            <a:r>
              <a:rPr lang="en-US" sz="1600" b="0" kern="0" dirty="0" smtClean="0">
                <a:solidFill>
                  <a:srgbClr val="2A4C76"/>
                </a:solidFill>
                <a:latin typeface="Helvetica Light"/>
                <a:cs typeface="Helvetica Light"/>
              </a:rPr>
              <a:t>Rx</a:t>
            </a:r>
            <a:r>
              <a:rPr lang="en-US" sz="1600" b="0" kern="0" dirty="0">
                <a:solidFill>
                  <a:srgbClr val="2A4C76"/>
                </a:solidFill>
                <a:latin typeface="Helvetica Light"/>
                <a:cs typeface="Helvetica Light"/>
              </a:rPr>
              <a:t>				derives from Latin word “prescription” (to take)</a:t>
            </a:r>
          </a:p>
          <a:p>
            <a:pPr defTabSz="463550">
              <a:lnSpc>
                <a:spcPct val="90000"/>
              </a:lnSpc>
              <a:tabLst>
                <a:tab pos="457200" algn="l"/>
                <a:tab pos="1600200" algn="l"/>
              </a:tabLst>
            </a:pP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SD				standards development </a:t>
            </a:r>
          </a:p>
          <a:p>
            <a:pPr defTabSz="463550">
              <a:lnSpc>
                <a:spcPct val="90000"/>
              </a:lnSpc>
              <a:tabLst>
                <a:tab pos="457200" algn="l"/>
                <a:tab pos="1600200" algn="l"/>
              </a:tabLst>
            </a:pPr>
            <a:r>
              <a:rPr lang="en-US" sz="1600" b="0" kern="0" dirty="0" smtClean="0">
                <a:solidFill>
                  <a:srgbClr val="2A4C76"/>
                </a:solidFill>
                <a:latin typeface="Helvetica Light"/>
                <a:cs typeface="Helvetica Light"/>
              </a:rPr>
              <a:t>SDLs</a:t>
            </a:r>
            <a:r>
              <a:rPr lang="en-US" sz="1600" b="0" kern="0" dirty="0">
                <a:solidFill>
                  <a:srgbClr val="2A4C76"/>
                </a:solidFill>
                <a:latin typeface="Helvetica Light"/>
                <a:cs typeface="Helvetica Light"/>
              </a:rPr>
              <a:t>			standards development leader			</a:t>
            </a:r>
          </a:p>
          <a:p>
            <a:pPr defTabSz="463550">
              <a:lnSpc>
                <a:spcPct val="90000"/>
              </a:lnSpc>
              <a:tabLst>
                <a:tab pos="457200" algn="l"/>
                <a:tab pos="1600200" algn="l"/>
              </a:tabLst>
            </a:pPr>
            <a:r>
              <a:rPr lang="en-US" sz="1600" b="0" kern="0" dirty="0">
                <a:solidFill>
                  <a:srgbClr val="2A4C76"/>
                </a:solidFill>
                <a:latin typeface="Helvetica Light"/>
                <a:cs typeface="Helvetica Light"/>
              </a:rPr>
              <a:t>SEO				search engine optimization</a:t>
            </a:r>
          </a:p>
          <a:p>
            <a:pPr defTabSz="463550">
              <a:lnSpc>
                <a:spcPct val="90000"/>
              </a:lnSpc>
              <a:tabLst>
                <a:tab pos="457200" algn="l"/>
                <a:tab pos="1600200" algn="l"/>
              </a:tabLst>
            </a:pPr>
            <a:r>
              <a:rPr lang="en-US" sz="1600" b="0" kern="0" dirty="0" smtClean="0">
                <a:solidFill>
                  <a:srgbClr val="2A4C76"/>
                </a:solidFill>
                <a:latin typeface="Helvetica Light"/>
                <a:cs typeface="Helvetica Light"/>
              </a:rPr>
              <a:t>SMEs</a:t>
            </a:r>
            <a:r>
              <a:rPr lang="en-US" sz="1600" b="0" kern="0" dirty="0">
                <a:solidFill>
                  <a:srgbClr val="2A4C76"/>
                </a:solidFill>
                <a:latin typeface="Helvetica Light"/>
                <a:cs typeface="Helvetica Light"/>
              </a:rPr>
              <a:t>			subject matter expert</a:t>
            </a:r>
          </a:p>
          <a:p>
            <a:pPr defTabSz="463550">
              <a:lnSpc>
                <a:spcPct val="90000"/>
              </a:lnSpc>
              <a:tabLst>
                <a:tab pos="457200" algn="l"/>
                <a:tab pos="1600200" algn="l"/>
              </a:tabLst>
            </a:pPr>
            <a:r>
              <a:rPr kumimoji="0" lang="en-US" sz="1600" b="0" i="0" u="none" strike="noStrike" kern="0" cap="none" spc="0" normalizeH="0" baseline="0" dirty="0" smtClean="0">
                <a:ln>
                  <a:noFill/>
                </a:ln>
                <a:solidFill>
                  <a:srgbClr val="2A4C76"/>
                </a:solidFill>
                <a:effectLst/>
                <a:uLnTx/>
                <a:uFillTx/>
                <a:latin typeface="Helvetica Light"/>
                <a:cs typeface="Helvetica Light"/>
              </a:rPr>
              <a:t>TPR 				technical publications</a:t>
            </a:r>
            <a:r>
              <a:rPr kumimoji="0" lang="en-US" sz="1600" b="0" i="0" u="none" strike="noStrike" kern="0" cap="none" spc="0" normalizeH="0" dirty="0" smtClean="0">
                <a:ln>
                  <a:noFill/>
                </a:ln>
                <a:solidFill>
                  <a:srgbClr val="2A4C76"/>
                </a:solidFill>
                <a:effectLst/>
                <a:uLnTx/>
                <a:uFillTx/>
                <a:latin typeface="Helvetica Light"/>
                <a:cs typeface="Helvetica Light"/>
              </a:rPr>
              <a:t> </a:t>
            </a:r>
            <a:r>
              <a:rPr kumimoji="0" lang="en-US" sz="1600" b="0" i="0" u="none" strike="noStrike" kern="0" cap="none" spc="0" normalizeH="0" dirty="0" smtClean="0">
                <a:ln>
                  <a:noFill/>
                </a:ln>
                <a:solidFill>
                  <a:srgbClr val="2A4C76"/>
                </a:solidFill>
                <a:effectLst/>
                <a:uLnTx/>
                <a:uFillTx/>
                <a:latin typeface="Helvetica Light"/>
                <a:cs typeface="Helvetica Light"/>
              </a:rPr>
              <a:t>review</a:t>
            </a:r>
          </a:p>
          <a:p>
            <a:pPr defTabSz="463550">
              <a:lnSpc>
                <a:spcPct val="90000"/>
              </a:lnSpc>
              <a:tabLst>
                <a:tab pos="457200" algn="l"/>
                <a:tab pos="1600200" algn="l"/>
              </a:tabLst>
            </a:pPr>
            <a:r>
              <a:rPr lang="en-US" sz="1600" b="0" kern="0" dirty="0" err="1">
                <a:solidFill>
                  <a:srgbClr val="2A4C76"/>
                </a:solidFill>
                <a:latin typeface="Helvetica Light"/>
                <a:cs typeface="Helvetica Light"/>
              </a:rPr>
              <a:t>u</a:t>
            </a:r>
            <a:r>
              <a:rPr lang="en-US" sz="1600" b="0" kern="0" dirty="0" err="1" smtClean="0">
                <a:solidFill>
                  <a:srgbClr val="2A4C76"/>
                </a:solidFill>
                <a:latin typeface="Helvetica Light"/>
                <a:cs typeface="Helvetica Light"/>
              </a:rPr>
              <a:t>nk</a:t>
            </a:r>
            <a:r>
              <a:rPr lang="en-US" sz="1600" b="0" kern="0" dirty="0" smtClean="0">
                <a:solidFill>
                  <a:srgbClr val="2A4C76"/>
                </a:solidFill>
                <a:latin typeface="Helvetica Light"/>
                <a:cs typeface="Helvetica Light"/>
              </a:rPr>
              <a:t>				unknown</a:t>
            </a:r>
            <a:endParaRPr kumimoji="0" lang="en-US" sz="1600" b="0" i="0" u="none" strike="noStrike" kern="0" cap="none" spc="0" normalizeH="0" dirty="0" smtClean="0">
              <a:ln>
                <a:noFill/>
              </a:ln>
              <a:solidFill>
                <a:srgbClr val="2A4C76"/>
              </a:solidFill>
              <a:effectLst/>
              <a:uLnTx/>
              <a:uFillTx/>
              <a:latin typeface="Helvetica Light"/>
              <a:cs typeface="Helvetica Light"/>
            </a:endParaRPr>
          </a:p>
          <a:p>
            <a:pPr defTabSz="463550">
              <a:lnSpc>
                <a:spcPct val="90000"/>
              </a:lnSpc>
              <a:tabLst>
                <a:tab pos="457200" algn="l"/>
                <a:tab pos="1600200" algn="l"/>
              </a:tabLst>
            </a:pPr>
            <a:r>
              <a:rPr lang="en-US" sz="1600" b="0" kern="0" dirty="0" smtClean="0">
                <a:solidFill>
                  <a:srgbClr val="2A4C76"/>
                </a:solidFill>
                <a:latin typeface="Helvetica Light"/>
                <a:cs typeface="Helvetica Light"/>
              </a:rPr>
              <a:t>WG 				work group</a:t>
            </a:r>
          </a:p>
          <a:p>
            <a:pPr defTabSz="463550">
              <a:lnSpc>
                <a:spcPct val="90000"/>
              </a:lnSpc>
              <a:tabLst>
                <a:tab pos="457200" algn="l"/>
                <a:tab pos="1600200" algn="l"/>
              </a:tabLst>
            </a:pPr>
            <a:r>
              <a:rPr lang="en-US" sz="1600" b="0" kern="0" dirty="0" smtClean="0">
                <a:solidFill>
                  <a:srgbClr val="2A4C76"/>
                </a:solidFill>
                <a:latin typeface="Helvetica Light"/>
                <a:cs typeface="Helvetica Light"/>
              </a:rPr>
              <a:t>				</a:t>
            </a:r>
            <a:r>
              <a:rPr kumimoji="0" lang="en-US" sz="24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t>				</a:t>
            </a:r>
            <a:br>
              <a:rPr kumimoji="0" lang="en-US" sz="24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br>
            <a:r>
              <a:rPr kumimoji="0" lang="en-US" sz="2400" b="1" i="0" u="none" strike="noStrike" kern="0" cap="none" spc="0" normalizeH="0" baseline="0" noProof="0" dirty="0" smtClean="0">
                <a:ln>
                  <a:noFill/>
                </a:ln>
                <a:solidFill>
                  <a:srgbClr val="F04510"/>
                </a:solidFill>
                <a:effectLst/>
                <a:uLnTx/>
                <a:uFillTx/>
                <a:latin typeface="Helvetica Light"/>
                <a:ea typeface="ＭＳ Ｐゴシック" charset="0"/>
                <a:cs typeface="Helvetica Light"/>
              </a:rPr>
              <a:t/>
            </a:r>
            <a:br>
              <a:rPr kumimoji="0" lang="en-US" sz="2400" b="1" i="0" u="none" strike="noStrike" kern="0" cap="none" spc="0" normalizeH="0" baseline="0" noProof="0" dirty="0" smtClean="0">
                <a:ln>
                  <a:noFill/>
                </a:ln>
                <a:solidFill>
                  <a:srgbClr val="F04510"/>
                </a:solidFill>
                <a:effectLst/>
                <a:uLnTx/>
                <a:uFillTx/>
                <a:latin typeface="Helvetica Light"/>
                <a:ea typeface="ＭＳ Ｐゴシック" charset="0"/>
                <a:cs typeface="Helvetica Light"/>
              </a:rPr>
            </a:br>
            <a:r>
              <a:rPr kumimoji="0" lang="en-US" sz="2400" b="1" i="0" u="none" strike="noStrike" kern="0" cap="none" spc="0" normalizeH="0" baseline="0" noProof="0" dirty="0" smtClean="0">
                <a:ln>
                  <a:noFill/>
                </a:ln>
                <a:solidFill>
                  <a:srgbClr val="F04510"/>
                </a:solidFill>
                <a:effectLst/>
                <a:uLnTx/>
                <a:uFillTx/>
                <a:latin typeface="Helvetica Light"/>
                <a:ea typeface="ＭＳ Ｐゴシック" charset="0"/>
                <a:cs typeface="Helvetica Light"/>
              </a:rPr>
              <a:t>		</a:t>
            </a:r>
            <a:endParaRPr lang="en-US" sz="2400" dirty="0"/>
          </a:p>
          <a:p>
            <a:pPr marL="0" marR="0" lvl="0" indent="0" algn="l" defTabSz="463550" rtl="0" eaLnBrk="1" fontAlgn="base" latinLnBrk="0" hangingPunct="1">
              <a:lnSpc>
                <a:spcPct val="100000"/>
              </a:lnSpc>
              <a:spcBef>
                <a:spcPct val="0"/>
              </a:spcBef>
              <a:spcAft>
                <a:spcPct val="0"/>
              </a:spcAft>
              <a:buClrTx/>
              <a:buSzTx/>
              <a:buFontTx/>
              <a:buNone/>
              <a:tabLst>
                <a:tab pos="457200" algn="l"/>
                <a:tab pos="1427163" algn="l"/>
              </a:tabLst>
              <a:defRPr/>
            </a:pPr>
            <a:endParaRPr kumimoji="0" lang="en-US" sz="2400" b="1" i="0" u="none" strike="noStrike" kern="0" cap="none" spc="0" normalizeH="0" baseline="0" noProof="0" dirty="0">
              <a:ln>
                <a:noFill/>
              </a:ln>
              <a:solidFill>
                <a:srgbClr val="2A4C76"/>
              </a:solidFill>
              <a:effectLst/>
              <a:uLnTx/>
              <a:uFillTx/>
              <a:latin typeface="Helvetica Light"/>
              <a:ea typeface="ＭＳ Ｐゴシック" charset="0"/>
              <a:cs typeface="Helvetica Light"/>
            </a:endParaRPr>
          </a:p>
        </p:txBody>
      </p:sp>
    </p:spTree>
    <p:extLst>
      <p:ext uri="{BB962C8B-B14F-4D97-AF65-F5344CB8AC3E}">
        <p14:creationId xmlns:p14="http://schemas.microsoft.com/office/powerpoint/2010/main" val="396061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prstGeom prst="rect">
            <a:avLst/>
          </a:prstGeom>
        </p:spPr>
        <p:txBody>
          <a:bodyPr/>
          <a:lstStyle/>
          <a:p>
            <a:pPr>
              <a:defRPr/>
            </a:pPr>
            <a:fld id="{D5703668-1D02-48BC-B07F-EF05C42BC316}" type="slidenum">
              <a:rPr lang="en-US" smtClean="0"/>
              <a:pPr>
                <a:defRPr/>
              </a:pPr>
              <a:t>3</a:t>
            </a:fld>
            <a:endParaRPr lang="en-US" dirty="0"/>
          </a:p>
        </p:txBody>
      </p:sp>
      <p:sp>
        <p:nvSpPr>
          <p:cNvPr id="52227" name="Rectangle 3"/>
          <p:cNvSpPr>
            <a:spLocks noGrp="1" noChangeArrowheads="1"/>
          </p:cNvSpPr>
          <p:nvPr>
            <p:ph sz="half" idx="1"/>
          </p:nvPr>
        </p:nvSpPr>
        <p:spPr>
          <a:xfrm>
            <a:off x="698500" y="1371600"/>
            <a:ext cx="7543800" cy="4695825"/>
          </a:xfrm>
        </p:spPr>
        <p:txBody>
          <a:bodyPr>
            <a:normAutofit/>
          </a:bodyPr>
          <a:lstStyle/>
          <a:p>
            <a:pPr marL="0" indent="0" eaLnBrk="1" hangingPunct="1">
              <a:buNone/>
            </a:pPr>
            <a:r>
              <a:rPr lang="en-GB" sz="2000" kern="1200" dirty="0" smtClean="0">
                <a:solidFill>
                  <a:srgbClr val="2A4C76"/>
                </a:solidFill>
                <a:latin typeface="Helvetica Light"/>
                <a:ea typeface="+mj-ea"/>
                <a:cs typeface="Helvetica Light"/>
              </a:rPr>
              <a:t>Meetings will begin promptly at designated start time</a:t>
            </a:r>
            <a:r>
              <a:rPr lang="en-GB" sz="2000" kern="1200" dirty="0">
                <a:solidFill>
                  <a:srgbClr val="2A4C76"/>
                </a:solidFill>
                <a:latin typeface="Helvetica Light"/>
                <a:ea typeface="+mj-ea"/>
                <a:cs typeface="Helvetica Light"/>
              </a:rPr>
              <a:t/>
            </a:r>
            <a:br>
              <a:rPr lang="en-GB" sz="2000" kern="1200" dirty="0">
                <a:solidFill>
                  <a:srgbClr val="2A4C76"/>
                </a:solidFill>
                <a:latin typeface="Helvetica Light"/>
                <a:ea typeface="+mj-ea"/>
                <a:cs typeface="Helvetica Light"/>
              </a:rPr>
            </a:br>
            <a:endParaRPr lang="en-GB" sz="2000" kern="1200" dirty="0">
              <a:solidFill>
                <a:srgbClr val="2A4C76"/>
              </a:solidFill>
              <a:latin typeface="Helvetica Light"/>
              <a:ea typeface="+mj-ea"/>
              <a:cs typeface="Helvetica Light"/>
            </a:endParaRPr>
          </a:p>
          <a:p>
            <a:pPr marL="0" indent="0" eaLnBrk="1" hangingPunct="1">
              <a:buNone/>
            </a:pPr>
            <a:r>
              <a:rPr lang="en-GB" sz="2000" kern="1200" dirty="0" smtClean="0">
                <a:solidFill>
                  <a:srgbClr val="2A4C76"/>
                </a:solidFill>
                <a:latin typeface="Helvetica Light"/>
                <a:ea typeface="+mj-ea"/>
                <a:cs typeface="Helvetica Light"/>
              </a:rPr>
              <a:t>To improve session:</a:t>
            </a:r>
          </a:p>
          <a:p>
            <a:pPr marL="0" indent="0" eaLnBrk="1" hangingPunct="1">
              <a:buNone/>
            </a:pPr>
            <a:endParaRPr lang="en-GB" sz="1800" kern="1200" dirty="0">
              <a:solidFill>
                <a:srgbClr val="2A4C76"/>
              </a:solidFill>
              <a:latin typeface="Helvetica Light"/>
              <a:ea typeface="+mj-ea"/>
              <a:cs typeface="Helvetica Light"/>
            </a:endParaRPr>
          </a:p>
          <a:p>
            <a:pPr marL="450850" lvl="1">
              <a:lnSpc>
                <a:spcPct val="80000"/>
              </a:lnSpc>
            </a:pPr>
            <a:r>
              <a:rPr lang="en-GB" sz="1800" kern="1200" dirty="0">
                <a:solidFill>
                  <a:srgbClr val="2A4C76"/>
                </a:solidFill>
                <a:latin typeface="Helvetica Light"/>
                <a:cs typeface="Helvetica Light"/>
              </a:rPr>
              <a:t>a</a:t>
            </a:r>
            <a:r>
              <a:rPr lang="en-GB" sz="1800" kern="1200" dirty="0" smtClean="0">
                <a:solidFill>
                  <a:srgbClr val="2A4C76"/>
                </a:solidFill>
                <a:latin typeface="Helvetica Light"/>
                <a:cs typeface="Helvetica Light"/>
              </a:rPr>
              <a:t>void </a:t>
            </a:r>
            <a:r>
              <a:rPr lang="en-GB" sz="1800" kern="1200" dirty="0">
                <a:solidFill>
                  <a:srgbClr val="2A4C76"/>
                </a:solidFill>
                <a:latin typeface="Helvetica Light"/>
                <a:cs typeface="Helvetica Light"/>
              </a:rPr>
              <a:t>distracting </a:t>
            </a:r>
            <a:r>
              <a:rPr lang="en-GB" sz="1800" kern="1200" dirty="0" smtClean="0">
                <a:solidFill>
                  <a:srgbClr val="2A4C76"/>
                </a:solidFill>
                <a:latin typeface="Helvetica Light"/>
                <a:cs typeface="Helvetica Light"/>
              </a:rPr>
              <a:t>behaviou</a:t>
            </a:r>
            <a:r>
              <a:rPr lang="en-GB" sz="1800" kern="1200" dirty="0">
                <a:solidFill>
                  <a:srgbClr val="2A4C76"/>
                </a:solidFill>
                <a:latin typeface="Helvetica Light"/>
                <a:cs typeface="Helvetica Light"/>
              </a:rPr>
              <a:t>r</a:t>
            </a:r>
          </a:p>
          <a:p>
            <a:pPr marL="450850" lvl="1">
              <a:lnSpc>
                <a:spcPct val="80000"/>
              </a:lnSpc>
              <a:buFontTx/>
              <a:buChar char="•"/>
            </a:pPr>
            <a:r>
              <a:rPr lang="en-GB" sz="1800" kern="1200" dirty="0">
                <a:solidFill>
                  <a:srgbClr val="2A4C76"/>
                </a:solidFill>
                <a:latin typeface="Helvetica Light"/>
                <a:ea typeface="+mj-ea"/>
                <a:cs typeface="Helvetica Light"/>
              </a:rPr>
              <a:t>p</a:t>
            </a:r>
            <a:r>
              <a:rPr lang="en-GB" sz="1800" kern="1200" dirty="0" smtClean="0">
                <a:solidFill>
                  <a:srgbClr val="2A4C76"/>
                </a:solidFill>
                <a:latin typeface="Helvetica Light"/>
                <a:ea typeface="+mj-ea"/>
                <a:cs typeface="Helvetica Light"/>
              </a:rPr>
              <a:t>lace mobile </a:t>
            </a:r>
            <a:r>
              <a:rPr lang="en-GB" sz="1800" kern="1200" dirty="0">
                <a:solidFill>
                  <a:srgbClr val="2A4C76"/>
                </a:solidFill>
                <a:latin typeface="Helvetica Light"/>
                <a:ea typeface="+mj-ea"/>
                <a:cs typeface="Helvetica Light"/>
              </a:rPr>
              <a:t>devices on </a:t>
            </a:r>
            <a:r>
              <a:rPr lang="en-GB" sz="1800" kern="1200" dirty="0" smtClean="0">
                <a:solidFill>
                  <a:srgbClr val="2A4C76"/>
                </a:solidFill>
                <a:latin typeface="Helvetica Light"/>
                <a:ea typeface="+mj-ea"/>
                <a:cs typeface="Helvetica Light"/>
              </a:rPr>
              <a:t>silent</a:t>
            </a:r>
            <a:endParaRPr lang="en-GB" sz="1800" kern="1200" dirty="0">
              <a:solidFill>
                <a:srgbClr val="2A4C76"/>
              </a:solidFill>
              <a:latin typeface="Helvetica Light"/>
              <a:ea typeface="+mj-ea"/>
              <a:cs typeface="Helvetica Light"/>
            </a:endParaRPr>
          </a:p>
          <a:p>
            <a:pPr marL="450850" lvl="1">
              <a:lnSpc>
                <a:spcPct val="80000"/>
              </a:lnSpc>
              <a:buFontTx/>
              <a:buChar char="•"/>
            </a:pPr>
            <a:r>
              <a:rPr lang="en-GB" sz="1800" kern="1200" dirty="0">
                <a:solidFill>
                  <a:srgbClr val="2A4C76"/>
                </a:solidFill>
                <a:latin typeface="Helvetica Light"/>
                <a:ea typeface="+mj-ea"/>
                <a:cs typeface="Helvetica Light"/>
              </a:rPr>
              <a:t>a</a:t>
            </a:r>
            <a:r>
              <a:rPr lang="en-GB" sz="1800" kern="1200" dirty="0" smtClean="0">
                <a:solidFill>
                  <a:srgbClr val="2A4C76"/>
                </a:solidFill>
                <a:latin typeface="Helvetica Light"/>
                <a:ea typeface="+mj-ea"/>
                <a:cs typeface="Helvetica Light"/>
              </a:rPr>
              <a:t>void </a:t>
            </a:r>
            <a:r>
              <a:rPr lang="en-GB" sz="1800" kern="1200" dirty="0">
                <a:solidFill>
                  <a:srgbClr val="2A4C76"/>
                </a:solidFill>
                <a:latin typeface="Helvetica Light"/>
                <a:ea typeface="+mj-ea"/>
                <a:cs typeface="Helvetica Light"/>
              </a:rPr>
              <a:t>cell phones </a:t>
            </a:r>
          </a:p>
          <a:p>
            <a:pPr marL="450850" lvl="1">
              <a:lnSpc>
                <a:spcPct val="80000"/>
              </a:lnSpc>
              <a:buFontTx/>
              <a:buChar char="•"/>
            </a:pPr>
            <a:r>
              <a:rPr lang="en-GB" sz="1800" kern="1200" dirty="0">
                <a:solidFill>
                  <a:srgbClr val="2A4C76"/>
                </a:solidFill>
                <a:latin typeface="Helvetica Light"/>
                <a:ea typeface="+mj-ea"/>
                <a:cs typeface="Helvetica Light"/>
              </a:rPr>
              <a:t>a</a:t>
            </a:r>
            <a:r>
              <a:rPr lang="en-GB" sz="1800" kern="1200" dirty="0" smtClean="0">
                <a:solidFill>
                  <a:srgbClr val="2A4C76"/>
                </a:solidFill>
                <a:latin typeface="Helvetica Light"/>
                <a:ea typeface="+mj-ea"/>
                <a:cs typeface="Helvetica Light"/>
              </a:rPr>
              <a:t>void </a:t>
            </a:r>
            <a:r>
              <a:rPr lang="en-GB" sz="1800" kern="1200" dirty="0">
                <a:solidFill>
                  <a:srgbClr val="2A4C76"/>
                </a:solidFill>
                <a:latin typeface="Helvetica Light"/>
                <a:ea typeface="+mj-ea"/>
                <a:cs typeface="Helvetica Light"/>
              </a:rPr>
              <a:t>sidebar conversations</a:t>
            </a:r>
            <a:r>
              <a:rPr lang="en-GB" kern="1200" dirty="0">
                <a:solidFill>
                  <a:srgbClr val="2A4C76"/>
                </a:solidFill>
                <a:latin typeface="Helvetica Light"/>
                <a:ea typeface="+mj-ea"/>
                <a:cs typeface="Helvetica Light"/>
              </a:rPr>
              <a:t/>
            </a:r>
            <a:br>
              <a:rPr lang="en-GB" kern="1200" dirty="0">
                <a:solidFill>
                  <a:srgbClr val="2A4C76"/>
                </a:solidFill>
                <a:latin typeface="Helvetica Light"/>
                <a:ea typeface="+mj-ea"/>
                <a:cs typeface="Helvetica Light"/>
              </a:rPr>
            </a:br>
            <a:endParaRPr lang="en-GB" kern="1200" dirty="0">
              <a:solidFill>
                <a:srgbClr val="2A4C76"/>
              </a:solidFill>
              <a:latin typeface="Helvetica Light"/>
              <a:ea typeface="+mj-ea"/>
              <a:cs typeface="Helvetica Light"/>
            </a:endParaRPr>
          </a:p>
          <a:p>
            <a:pPr marL="0" indent="0" eaLnBrk="1" hangingPunct="1">
              <a:buNone/>
            </a:pPr>
            <a:r>
              <a:rPr lang="en-GB" sz="2000" kern="1200" dirty="0">
                <a:solidFill>
                  <a:srgbClr val="2A4C76"/>
                </a:solidFill>
                <a:latin typeface="Helvetica Light"/>
                <a:ea typeface="+mj-ea"/>
                <a:cs typeface="Helvetica Light"/>
              </a:rPr>
              <a:t>Speak in turn </a:t>
            </a:r>
          </a:p>
          <a:p>
            <a:pPr marL="0" indent="0" eaLnBrk="1" hangingPunct="1">
              <a:buNone/>
            </a:pPr>
            <a:endParaRPr lang="en-GB" sz="1200" kern="1200" dirty="0" smtClean="0">
              <a:solidFill>
                <a:srgbClr val="2A4C76"/>
              </a:solidFill>
              <a:latin typeface="Helvetica Light"/>
              <a:ea typeface="+mj-ea"/>
              <a:cs typeface="Helvetica Light"/>
            </a:endParaRPr>
          </a:p>
          <a:p>
            <a:pPr marL="0" indent="0" eaLnBrk="1" hangingPunct="1">
              <a:buNone/>
            </a:pPr>
            <a:r>
              <a:rPr lang="en-GB" sz="2000" kern="1200" dirty="0">
                <a:solidFill>
                  <a:srgbClr val="2A4C76"/>
                </a:solidFill>
                <a:latin typeface="Helvetica Light"/>
                <a:ea typeface="+mj-ea"/>
                <a:cs typeface="Helvetica Light"/>
              </a:rPr>
              <a:t>B</a:t>
            </a:r>
            <a:r>
              <a:rPr lang="en-GB" sz="2000" kern="1200" dirty="0" smtClean="0">
                <a:solidFill>
                  <a:srgbClr val="2A4C76"/>
                </a:solidFill>
                <a:latin typeface="Helvetica Light"/>
                <a:ea typeface="+mj-ea"/>
                <a:cs typeface="Helvetica Light"/>
              </a:rPr>
              <a:t>e </a:t>
            </a:r>
            <a:r>
              <a:rPr lang="en-GB" sz="2000" kern="1200" dirty="0">
                <a:solidFill>
                  <a:srgbClr val="2A4C76"/>
                </a:solidFill>
                <a:latin typeface="Helvetica Light"/>
                <a:ea typeface="+mj-ea"/>
                <a:cs typeface="Helvetica Light"/>
              </a:rPr>
              <a:t>respectful of others </a:t>
            </a:r>
            <a:br>
              <a:rPr lang="en-GB" sz="2000" kern="1200" dirty="0">
                <a:solidFill>
                  <a:srgbClr val="2A4C76"/>
                </a:solidFill>
                <a:latin typeface="Helvetica Light"/>
                <a:ea typeface="+mj-ea"/>
                <a:cs typeface="Helvetica Light"/>
              </a:rPr>
            </a:br>
            <a:endParaRPr lang="en-GB" sz="1200" kern="1200" dirty="0">
              <a:solidFill>
                <a:srgbClr val="2A4C76"/>
              </a:solidFill>
              <a:latin typeface="Helvetica Light"/>
              <a:ea typeface="+mj-ea"/>
              <a:cs typeface="Helvetica Light"/>
            </a:endParaRPr>
          </a:p>
          <a:p>
            <a:pPr marL="0" indent="0" eaLnBrk="1" hangingPunct="1">
              <a:buNone/>
            </a:pPr>
            <a:r>
              <a:rPr lang="en-GB" sz="2000" kern="1200" dirty="0">
                <a:solidFill>
                  <a:srgbClr val="2A4C76"/>
                </a:solidFill>
                <a:latin typeface="Helvetica Light"/>
                <a:ea typeface="+mj-ea"/>
                <a:cs typeface="Helvetica Light"/>
              </a:rPr>
              <a:t>Be collaborative in support of the meeting objectives</a:t>
            </a:r>
          </a:p>
          <a:p>
            <a:pPr eaLnBrk="1" hangingPunct="1"/>
            <a:endParaRPr lang="en-GB" sz="2000" kern="1200" dirty="0">
              <a:solidFill>
                <a:srgbClr val="2A4C76"/>
              </a:solidFill>
              <a:latin typeface="Helvetica Light"/>
              <a:ea typeface="+mj-ea"/>
              <a:cs typeface="Helvetica Light"/>
            </a:endParaRPr>
          </a:p>
          <a:p>
            <a:pPr eaLnBrk="1" hangingPunct="1"/>
            <a:endParaRPr lang="en-GB" sz="2000" dirty="0" smtClean="0">
              <a:latin typeface="Helvetica"/>
              <a:cs typeface="Helvetica"/>
            </a:endParaRPr>
          </a:p>
        </p:txBody>
      </p:sp>
      <p:sp>
        <p:nvSpPr>
          <p:cNvPr id="7" name="Subtitle 1"/>
          <p:cNvSpPr txBox="1">
            <a:spLocks/>
          </p:cNvSpPr>
          <p:nvPr/>
        </p:nvSpPr>
        <p:spPr>
          <a:xfrm>
            <a:off x="2535990" y="328375"/>
            <a:ext cx="5706310" cy="589898"/>
          </a:xfrm>
          <a:prstGeom prst="rect">
            <a:avLst/>
          </a:prstGeom>
        </p:spPr>
        <p:txBody>
          <a:bodyPr vert="horz" lIns="91440" tIns="45720" rIns="91440" bIns="45720" rtlCol="0">
            <a:normAutofit lnSpcReduction="10000"/>
          </a:bodyPr>
          <a:lstStyle>
            <a:lvl1pPr marL="342900" indent="-342900"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50" indent="-285750"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3000" indent="-228600" algn="l" rtl="0" eaLnBrk="1" fontAlgn="base" hangingPunct="1">
              <a:spcBef>
                <a:spcPct val="20000"/>
              </a:spcBef>
              <a:spcAft>
                <a:spcPct val="0"/>
              </a:spcAft>
              <a:buClr>
                <a:srgbClr val="F26334"/>
              </a:buClr>
              <a:buFont typeface="Arial" charset="0"/>
              <a:buChar char="–"/>
              <a:defRPr>
                <a:solidFill>
                  <a:srgbClr val="002C6C"/>
                </a:solidFill>
                <a:latin typeface="+mn-lt"/>
                <a:ea typeface="ＭＳ Ｐゴシック" charset="0"/>
              </a:defRPr>
            </a:lvl3pPr>
            <a:lvl4pPr marL="1600200" indent="-228600" algn="l" rtl="0" eaLnBrk="1" fontAlgn="base" hangingPunct="1">
              <a:spcBef>
                <a:spcPct val="20000"/>
              </a:spcBef>
              <a:spcAft>
                <a:spcPct val="0"/>
              </a:spcAft>
              <a:buChar char="–"/>
              <a:defRPr sz="1600">
                <a:solidFill>
                  <a:srgbClr val="002C6C"/>
                </a:solidFill>
                <a:latin typeface="+mn-lt"/>
                <a:ea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buFont typeface="Arial"/>
              <a:buNone/>
            </a:pPr>
            <a:r>
              <a:rPr lang="en-US" baseline="30000" dirty="0" smtClean="0">
                <a:solidFill>
                  <a:srgbClr val="2A4C76"/>
                </a:solidFill>
                <a:latin typeface="Helvetica Light"/>
                <a:cs typeface="Helvetica Light"/>
              </a:rPr>
              <a:t>technical publications workshop</a:t>
            </a:r>
          </a:p>
          <a:p>
            <a:pPr marL="0" indent="0" algn="r">
              <a:buFont typeface="Arial"/>
              <a:buNone/>
            </a:pPr>
            <a:r>
              <a:rPr lang="en-US" b="1" baseline="30000" dirty="0" smtClean="0">
                <a:solidFill>
                  <a:srgbClr val="2A4C76"/>
                </a:solidFill>
                <a:latin typeface="Helvetica Light"/>
                <a:cs typeface="Helvetica Light"/>
              </a:rPr>
              <a:t>Meeting etiquette </a:t>
            </a:r>
            <a:endParaRPr lang="en-US" b="1" baseline="30000" dirty="0">
              <a:solidFill>
                <a:srgbClr val="2A4C76"/>
              </a:solidFill>
              <a:latin typeface="Helvetica Light"/>
              <a:cs typeface="Helvetica Light"/>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13000"/>
                    </a14:imgEffect>
                  </a14:imgLayer>
                </a14:imgProps>
              </a:ext>
            </a:extLst>
          </a:blip>
          <a:stretch>
            <a:fillRect/>
          </a:stretch>
        </p:blipFill>
        <p:spPr>
          <a:xfrm>
            <a:off x="4508500" y="2208529"/>
            <a:ext cx="4368800" cy="2894330"/>
          </a:xfrm>
          <a:prstGeom prst="rect">
            <a:avLst/>
          </a:prstGeom>
        </p:spPr>
      </p:pic>
      <p:pic>
        <p:nvPicPr>
          <p:cNvPr id="10" name="Picture 22" descr="GS1us Text 13"/>
          <p:cNvPicPr>
            <a:picLocks noChangeAspect="1" noChangeArrowheads="1"/>
          </p:cNvPicPr>
          <p:nvPr/>
        </p:nvPicPr>
        <p:blipFill>
          <a:blip r:embed="rId5" cstate="print">
            <a:alphaModFix amt="38000"/>
            <a:extLst>
              <a:ext uri="{28A0092B-C50C-407E-A947-70E740481C1C}">
                <a14:useLocalDpi xmlns:a14="http://schemas.microsoft.com/office/drawing/2010/main"/>
              </a:ext>
            </a:extLst>
          </a:blip>
          <a:srcRect/>
          <a:stretch>
            <a:fillRect/>
          </a:stretch>
        </p:blipFill>
        <p:spPr bwMode="auto">
          <a:xfrm>
            <a:off x="-88900" y="5765800"/>
            <a:ext cx="92329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900" y="1318683"/>
            <a:ext cx="9232900" cy="5778499"/>
          </a:xfrm>
          <a:prstGeom prst="rect">
            <a:avLst/>
          </a:prstGeom>
        </p:spPr>
      </p:pic>
      <p:sp>
        <p:nvSpPr>
          <p:cNvPr id="3" name="Slide Number Placeholder 2"/>
          <p:cNvSpPr>
            <a:spLocks noGrp="1"/>
          </p:cNvSpPr>
          <p:nvPr>
            <p:ph type="sldNum" sz="quarter" idx="10"/>
          </p:nvPr>
        </p:nvSpPr>
        <p:spPr/>
        <p:txBody>
          <a:bodyPr/>
          <a:lstStyle/>
          <a:p>
            <a:pPr>
              <a:defRPr/>
            </a:pPr>
            <a:fld id="{5793F1EA-6756-48CC-B584-140A0C2F0B28}" type="slidenum">
              <a:rPr lang="en-US" smtClean="0"/>
              <a:pPr>
                <a:defRPr/>
              </a:pPr>
              <a:t>4</a:t>
            </a:fld>
            <a:endParaRPr lang="en-US" dirty="0"/>
          </a:p>
        </p:txBody>
      </p:sp>
      <p:sp>
        <p:nvSpPr>
          <p:cNvPr id="4" name="Content Placeholder 3"/>
          <p:cNvSpPr>
            <a:spLocks noGrp="1"/>
          </p:cNvSpPr>
          <p:nvPr>
            <p:ph sz="half" idx="1"/>
          </p:nvPr>
        </p:nvSpPr>
        <p:spPr>
          <a:xfrm>
            <a:off x="730250" y="1346201"/>
            <a:ext cx="8229600" cy="3619500"/>
          </a:xfrm>
        </p:spPr>
        <p:txBody>
          <a:bodyPr/>
          <a:lstStyle/>
          <a:p>
            <a:pPr marL="0" indent="0">
              <a:buNone/>
              <a:defRPr/>
            </a:pPr>
            <a:r>
              <a:rPr lang="en-US" sz="3200" dirty="0" err="1" smtClean="0">
                <a:solidFill>
                  <a:schemeClr val="bg1"/>
                </a:solidFill>
                <a:effectLst>
                  <a:outerShdw blurRad="38100" dist="38100" dir="2700000" algn="tl">
                    <a:srgbClr val="000000">
                      <a:alpha val="43137"/>
                    </a:srgbClr>
                  </a:outerShdw>
                </a:effectLst>
              </a:rPr>
              <a:t>Wi-fi</a:t>
            </a:r>
            <a:r>
              <a:rPr lang="en-US" sz="3200" dirty="0" smtClean="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I</a:t>
            </a:r>
            <a:r>
              <a:rPr lang="en-US" sz="3200" dirty="0" smtClean="0">
                <a:solidFill>
                  <a:schemeClr val="bg1"/>
                </a:solidFill>
                <a:effectLst>
                  <a:outerShdw blurRad="38100" dist="38100" dir="2700000" algn="tl">
                    <a:srgbClr val="000000">
                      <a:alpha val="43137"/>
                    </a:srgbClr>
                  </a:outerShdw>
                </a:effectLst>
              </a:rPr>
              <a:t>nternet access is complimentary!</a:t>
            </a:r>
            <a:endParaRPr lang="en-US" sz="3200" dirty="0">
              <a:solidFill>
                <a:schemeClr val="bg1"/>
              </a:solidFill>
              <a:effectLst>
                <a:outerShdw blurRad="38100" dist="38100" dir="2700000" algn="tl">
                  <a:srgbClr val="000000">
                    <a:alpha val="43137"/>
                  </a:srgbClr>
                </a:outerShdw>
              </a:effectLst>
            </a:endParaRPr>
          </a:p>
          <a:p>
            <a:pPr marL="0" indent="0">
              <a:buNone/>
              <a:defRPr/>
            </a:pPr>
            <a:endParaRPr lang="en-US" dirty="0" smtClean="0">
              <a:solidFill>
                <a:schemeClr val="bg1"/>
              </a:solidFill>
            </a:endParaRPr>
          </a:p>
          <a:p>
            <a:pPr marL="0" indent="0">
              <a:buNone/>
              <a:defRPr/>
            </a:pPr>
            <a:r>
              <a:rPr lang="en-US" dirty="0">
                <a:solidFill>
                  <a:schemeClr val="bg1"/>
                </a:solidFill>
                <a:effectLst>
                  <a:outerShdw blurRad="38100" dist="38100" dir="2700000" algn="tl">
                    <a:srgbClr val="000000">
                      <a:alpha val="43137"/>
                    </a:srgbClr>
                  </a:outerShdw>
                </a:effectLst>
              </a:rPr>
              <a:t>P</a:t>
            </a:r>
            <a:r>
              <a:rPr lang="en-US" dirty="0" smtClean="0">
                <a:solidFill>
                  <a:schemeClr val="bg1"/>
                </a:solidFill>
                <a:effectLst>
                  <a:outerShdw blurRad="38100" dist="38100" dir="2700000" algn="tl">
                    <a:srgbClr val="000000">
                      <a:alpha val="43137"/>
                    </a:srgbClr>
                  </a:outerShdw>
                </a:effectLst>
              </a:rPr>
              <a:t>lease </a:t>
            </a:r>
            <a:r>
              <a:rPr lang="en-US" dirty="0">
                <a:solidFill>
                  <a:schemeClr val="bg1"/>
                </a:solidFill>
                <a:effectLst>
                  <a:outerShdw blurRad="38100" dist="38100" dir="2700000" algn="tl">
                    <a:srgbClr val="000000">
                      <a:alpha val="43137"/>
                    </a:srgbClr>
                  </a:outerShdw>
                </a:effectLst>
              </a:rPr>
              <a:t>connect only </a:t>
            </a:r>
            <a:r>
              <a:rPr lang="en-US" dirty="0" smtClean="0">
                <a:solidFill>
                  <a:srgbClr val="FFFF00"/>
                </a:solidFill>
                <a:effectLst>
                  <a:outerShdw blurRad="38100" dist="38100" dir="2700000" algn="tl">
                    <a:srgbClr val="000000">
                      <a:alpha val="43137"/>
                    </a:srgbClr>
                  </a:outerShdw>
                </a:effectLst>
              </a:rPr>
              <a:t>ONE </a:t>
            </a:r>
            <a:r>
              <a:rPr lang="en-US" dirty="0">
                <a:solidFill>
                  <a:srgbClr val="FFFF00"/>
                </a:solidFill>
                <a:effectLst>
                  <a:outerShdw blurRad="38100" dist="38100" dir="2700000" algn="tl">
                    <a:srgbClr val="000000">
                      <a:alpha val="43137"/>
                    </a:srgbClr>
                  </a:outerShdw>
                </a:effectLst>
              </a:rPr>
              <a:t>device</a:t>
            </a:r>
          </a:p>
          <a:p>
            <a:pPr marL="0" indent="0">
              <a:buNone/>
              <a:defRPr/>
            </a:pPr>
            <a:endParaRPr lang="en-US" sz="1400" dirty="0" smtClean="0">
              <a:solidFill>
                <a:schemeClr val="bg1"/>
              </a:solidFill>
              <a:effectLst>
                <a:outerShdw blurRad="38100" dist="38100" dir="2700000" algn="tl">
                  <a:srgbClr val="000000">
                    <a:alpha val="43137"/>
                  </a:srgbClr>
                </a:outerShdw>
              </a:effectLst>
            </a:endParaRPr>
          </a:p>
          <a:p>
            <a:pPr marL="0" indent="0">
              <a:buNone/>
              <a:defRPr/>
            </a:pPr>
            <a:r>
              <a:rPr lang="en-US" dirty="0" smtClean="0">
                <a:solidFill>
                  <a:schemeClr val="bg1"/>
                </a:solidFill>
                <a:effectLst>
                  <a:outerShdw blurRad="38100" dist="38100" dir="2700000" algn="tl">
                    <a:srgbClr val="000000">
                      <a:alpha val="43137"/>
                    </a:srgbClr>
                  </a:outerShdw>
                </a:effectLst>
              </a:rPr>
              <a:t>Connect to: </a:t>
            </a:r>
            <a:r>
              <a:rPr lang="en-US" dirty="0" smtClean="0">
                <a:solidFill>
                  <a:srgbClr val="FFFF00"/>
                </a:solidFill>
                <a:effectLst>
                  <a:outerShdw blurRad="38100" dist="38100" dir="2700000" algn="tl">
                    <a:srgbClr val="000000">
                      <a:alpha val="43137"/>
                    </a:srgbClr>
                  </a:outerShdw>
                </a:effectLst>
              </a:rPr>
              <a:t>WESTIN-MEETING</a:t>
            </a:r>
            <a:endParaRPr lang="en-US" dirty="0">
              <a:solidFill>
                <a:schemeClr val="bg1"/>
              </a:solidFill>
              <a:effectLst>
                <a:outerShdw blurRad="38100" dist="38100" dir="2700000" algn="tl">
                  <a:srgbClr val="000000">
                    <a:alpha val="43137"/>
                  </a:srgbClr>
                </a:outerShdw>
              </a:effectLst>
            </a:endParaRPr>
          </a:p>
          <a:p>
            <a:pPr marL="0" indent="0">
              <a:buNone/>
              <a:defRPr/>
            </a:pPr>
            <a:endParaRPr lang="en-US" sz="1400" dirty="0" smtClean="0">
              <a:solidFill>
                <a:schemeClr val="bg1"/>
              </a:solidFill>
              <a:effectLst>
                <a:outerShdw blurRad="38100" dist="38100" dir="2700000" algn="tl">
                  <a:srgbClr val="000000">
                    <a:alpha val="43137"/>
                  </a:srgbClr>
                </a:outerShdw>
              </a:effectLst>
            </a:endParaRPr>
          </a:p>
          <a:p>
            <a:pPr marL="0" indent="0">
              <a:buNone/>
              <a:defRPr/>
            </a:pPr>
            <a:r>
              <a:rPr lang="en-US" dirty="0" smtClean="0">
                <a:solidFill>
                  <a:schemeClr val="bg1"/>
                </a:solidFill>
                <a:effectLst>
                  <a:outerShdw blurRad="38100" dist="38100" dir="2700000" algn="tl">
                    <a:srgbClr val="000000">
                      <a:alpha val="43137"/>
                    </a:srgbClr>
                  </a:outerShdw>
                </a:effectLst>
              </a:rPr>
              <a:t>Password: </a:t>
            </a:r>
            <a:r>
              <a:rPr lang="en-US" dirty="0" smtClean="0">
                <a:solidFill>
                  <a:srgbClr val="FFFF00"/>
                </a:solidFill>
                <a:effectLst>
                  <a:outerShdw blurRad="38100" dist="38100" dir="2700000" algn="tl">
                    <a:srgbClr val="000000">
                      <a:alpha val="43137"/>
                    </a:srgbClr>
                  </a:outerShdw>
                </a:effectLst>
              </a:rPr>
              <a:t>GS1WB</a:t>
            </a:r>
            <a:r>
              <a:rPr lang="en-US" dirty="0" smtClean="0">
                <a:solidFill>
                  <a:schemeClr val="bg1"/>
                </a:solidFill>
                <a:effectLst>
                  <a:outerShdw blurRad="38100" dist="38100" dir="2700000" algn="tl">
                    <a:srgbClr val="000000">
                      <a:alpha val="43137"/>
                    </a:srgbClr>
                  </a:outerShdw>
                </a:effectLst>
              </a:rPr>
              <a:t> </a:t>
            </a:r>
            <a:endParaRPr lang="en-US" dirty="0">
              <a:solidFill>
                <a:schemeClr val="bg1"/>
              </a:solidFill>
              <a:effectLst>
                <a:outerShdw blurRad="38100" dist="38100" dir="2700000" algn="tl">
                  <a:srgbClr val="000000">
                    <a:alpha val="43137"/>
                  </a:srgbClr>
                </a:outerShdw>
              </a:effectLst>
            </a:endParaRPr>
          </a:p>
          <a:p>
            <a:endParaRPr lang="en-US" dirty="0"/>
          </a:p>
        </p:txBody>
      </p:sp>
      <p:sp>
        <p:nvSpPr>
          <p:cNvPr id="7" name="Subtitle 1"/>
          <p:cNvSpPr txBox="1">
            <a:spLocks/>
          </p:cNvSpPr>
          <p:nvPr/>
        </p:nvSpPr>
        <p:spPr>
          <a:xfrm>
            <a:off x="2535990" y="328375"/>
            <a:ext cx="5706310" cy="589898"/>
          </a:xfrm>
          <a:prstGeom prst="rect">
            <a:avLst/>
          </a:prstGeom>
        </p:spPr>
        <p:txBody>
          <a:bodyPr vert="horz" lIns="91440" tIns="45720" rIns="91440" bIns="45720" rtlCol="0">
            <a:normAutofit lnSpcReduction="10000"/>
          </a:bodyPr>
          <a:lstStyle>
            <a:lvl1pPr marL="342900" indent="-342900"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50" indent="-285750"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3000" indent="-228600" algn="l" rtl="0" eaLnBrk="1" fontAlgn="base" hangingPunct="1">
              <a:spcBef>
                <a:spcPct val="20000"/>
              </a:spcBef>
              <a:spcAft>
                <a:spcPct val="0"/>
              </a:spcAft>
              <a:buClr>
                <a:srgbClr val="F26334"/>
              </a:buClr>
              <a:buFont typeface="Arial" charset="0"/>
              <a:buChar char="–"/>
              <a:defRPr>
                <a:solidFill>
                  <a:srgbClr val="002C6C"/>
                </a:solidFill>
                <a:latin typeface="+mn-lt"/>
                <a:ea typeface="ＭＳ Ｐゴシック" charset="0"/>
              </a:defRPr>
            </a:lvl3pPr>
            <a:lvl4pPr marL="1600200" indent="-228600" algn="l" rtl="0" eaLnBrk="1" fontAlgn="base" hangingPunct="1">
              <a:spcBef>
                <a:spcPct val="20000"/>
              </a:spcBef>
              <a:spcAft>
                <a:spcPct val="0"/>
              </a:spcAft>
              <a:buChar char="–"/>
              <a:defRPr sz="1600">
                <a:solidFill>
                  <a:srgbClr val="002C6C"/>
                </a:solidFill>
                <a:latin typeface="+mn-lt"/>
                <a:ea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buFont typeface="Arial"/>
              <a:buNone/>
            </a:pPr>
            <a:r>
              <a:rPr lang="en-US" baseline="30000" dirty="0" smtClean="0">
                <a:solidFill>
                  <a:srgbClr val="2A4C76"/>
                </a:solidFill>
                <a:latin typeface="Helvetica Light"/>
                <a:cs typeface="Helvetica Light"/>
              </a:rPr>
              <a:t>technical publications workshop</a:t>
            </a:r>
          </a:p>
          <a:p>
            <a:pPr marL="0" indent="0" algn="r">
              <a:buFont typeface="Arial"/>
              <a:buNone/>
            </a:pPr>
            <a:r>
              <a:rPr lang="en-US" b="1" baseline="30000" dirty="0" err="1" smtClean="0">
                <a:solidFill>
                  <a:srgbClr val="2A4C76"/>
                </a:solidFill>
                <a:latin typeface="Helvetica Light"/>
                <a:cs typeface="Helvetica Light"/>
              </a:rPr>
              <a:t>Wi-fi</a:t>
            </a:r>
            <a:r>
              <a:rPr lang="en-US" b="1" baseline="30000" dirty="0" smtClean="0">
                <a:solidFill>
                  <a:srgbClr val="2A4C76"/>
                </a:solidFill>
                <a:latin typeface="Helvetica Light"/>
                <a:cs typeface="Helvetica Light"/>
              </a:rPr>
              <a:t> Internet</a:t>
            </a:r>
            <a:endParaRPr lang="en-US" b="1" baseline="30000" dirty="0">
              <a:solidFill>
                <a:srgbClr val="2A4C76"/>
              </a:solidFill>
              <a:latin typeface="Helvetica Light"/>
              <a:cs typeface="Helvetica Light"/>
            </a:endParaRPr>
          </a:p>
        </p:txBody>
      </p:sp>
    </p:spTree>
    <p:extLst>
      <p:ext uri="{BB962C8B-B14F-4D97-AF65-F5344CB8AC3E}">
        <p14:creationId xmlns:p14="http://schemas.microsoft.com/office/powerpoint/2010/main" val="207674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descr="GS1us Text 13"/>
          <p:cNvPicPr>
            <a:picLocks noChangeAspect="1" noChangeArrowheads="1"/>
          </p:cNvPicPr>
          <p:nvPr/>
        </p:nvPicPr>
        <p:blipFill>
          <a:blip r:embed="rId3" cstate="print">
            <a:alphaModFix amt="38000"/>
            <a:extLst>
              <a:ext uri="{28A0092B-C50C-407E-A947-70E740481C1C}">
                <a14:useLocalDpi xmlns:a14="http://schemas.microsoft.com/office/drawing/2010/main"/>
              </a:ext>
            </a:extLst>
          </a:blip>
          <a:srcRect/>
          <a:stretch>
            <a:fillRect/>
          </a:stretch>
        </p:blipFill>
        <p:spPr bwMode="auto">
          <a:xfrm>
            <a:off x="-88900" y="5765800"/>
            <a:ext cx="92329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4294967295"/>
          </p:nvPr>
        </p:nvSpPr>
        <p:spPr>
          <a:xfrm>
            <a:off x="2535990" y="455375"/>
            <a:ext cx="6163510" cy="589898"/>
          </a:xfrm>
          <a:prstGeom prst="rect">
            <a:avLst/>
          </a:prstGeom>
        </p:spPr>
        <p:txBody>
          <a:bodyPr>
            <a:normAutofit lnSpcReduction="10000"/>
          </a:bodyPr>
          <a:lstStyle/>
          <a:p>
            <a:pPr marL="0" indent="0" algn="r">
              <a:buNone/>
            </a:pPr>
            <a:r>
              <a:rPr lang="en-US" sz="2400" baseline="30000" dirty="0">
                <a:solidFill>
                  <a:srgbClr val="2A4C76"/>
                </a:solidFill>
                <a:latin typeface="Helvetica Light"/>
                <a:cs typeface="Helvetica Light"/>
              </a:rPr>
              <a:t>technical publications workshop</a:t>
            </a:r>
          </a:p>
          <a:p>
            <a:pPr marL="0" indent="0" algn="r">
              <a:buNone/>
            </a:pPr>
            <a:r>
              <a:rPr lang="en-US" sz="2400" b="1" baseline="30000" dirty="0">
                <a:solidFill>
                  <a:srgbClr val="2A4C76"/>
                </a:solidFill>
                <a:latin typeface="Helvetica Light"/>
                <a:cs typeface="Helvetica Light"/>
              </a:rPr>
              <a:t>a</a:t>
            </a:r>
            <a:r>
              <a:rPr lang="en-US" sz="2400" b="1" baseline="30000" dirty="0" smtClean="0">
                <a:solidFill>
                  <a:srgbClr val="2A4C76"/>
                </a:solidFill>
                <a:latin typeface="Helvetica Light"/>
                <a:cs typeface="Helvetica Light"/>
              </a:rPr>
              <a:t>genda and goal</a:t>
            </a:r>
            <a:endParaRPr lang="en-US" sz="2400" b="1" baseline="30000" dirty="0">
              <a:solidFill>
                <a:srgbClr val="2A4C76"/>
              </a:solidFill>
              <a:latin typeface="Helvetica Light"/>
              <a:cs typeface="Helvetica Light"/>
            </a:endParaRPr>
          </a:p>
        </p:txBody>
      </p:sp>
      <p:sp>
        <p:nvSpPr>
          <p:cNvPr id="6" name="Rectangle 2"/>
          <p:cNvSpPr>
            <a:spLocks noGrp="1" noChangeArrowheads="1"/>
          </p:cNvSpPr>
          <p:nvPr>
            <p:ph type="ctrTitle" idx="4294967295"/>
          </p:nvPr>
        </p:nvSpPr>
        <p:spPr>
          <a:xfrm>
            <a:off x="845401" y="1749548"/>
            <a:ext cx="8120799" cy="4513531"/>
          </a:xfrm>
          <a:prstGeom prst="rect">
            <a:avLst/>
          </a:prstGeom>
        </p:spPr>
        <p:txBody>
          <a:bodyPr/>
          <a:lstStyle/>
          <a:p>
            <a:pPr>
              <a:tabLst>
                <a:tab pos="457200" algn="l"/>
                <a:tab pos="1427163" algn="l"/>
              </a:tabLst>
            </a:pPr>
            <a:r>
              <a:rPr lang="en-US" sz="2800" dirty="0">
                <a:solidFill>
                  <a:srgbClr val="2A4C76"/>
                </a:solidFill>
                <a:latin typeface="Helvetica Light"/>
                <a:cs typeface="Helvetica Light"/>
              </a:rPr>
              <a:t>W</a:t>
            </a:r>
            <a:r>
              <a:rPr lang="en-US" sz="2800" dirty="0" smtClean="0">
                <a:solidFill>
                  <a:srgbClr val="2A4C76"/>
                </a:solidFill>
                <a:latin typeface="Helvetica Light"/>
                <a:cs typeface="Helvetica Light"/>
              </a:rPr>
              <a:t>elcome</a:t>
            </a:r>
            <a:br>
              <a:rPr lang="en-US" sz="2800" dirty="0" smtClean="0">
                <a:solidFill>
                  <a:srgbClr val="2A4C76"/>
                </a:solidFill>
                <a:latin typeface="Helvetica Light"/>
                <a:cs typeface="Helvetica Light"/>
              </a:rPr>
            </a:br>
            <a:r>
              <a:rPr lang="en-US" sz="800" dirty="0" smtClean="0">
                <a:solidFill>
                  <a:schemeClr val="bg1"/>
                </a:solidFill>
                <a:latin typeface="Helvetica Light"/>
                <a:cs typeface="Helvetica Light"/>
              </a:rPr>
              <a:t>m</a:t>
            </a:r>
            <a:r>
              <a:rPr lang="en-US" sz="800" dirty="0">
                <a:solidFill>
                  <a:schemeClr val="bg1"/>
                </a:solidFill>
                <a:latin typeface="Helvetica Light"/>
                <a:cs typeface="Helvetica Light"/>
              </a:rPr>
              <a:t/>
            </a:r>
            <a:br>
              <a:rPr lang="en-US" sz="800" dirty="0">
                <a:solidFill>
                  <a:schemeClr val="bg1"/>
                </a:solidFill>
                <a:latin typeface="Helvetica Light"/>
                <a:cs typeface="Helvetica Light"/>
              </a:rPr>
            </a:br>
            <a:r>
              <a:rPr lang="en-US" sz="1400" dirty="0">
                <a:solidFill>
                  <a:srgbClr val="2A4C76"/>
                </a:solidFill>
                <a:latin typeface="Helvetica Light"/>
                <a:cs typeface="Helvetica Light"/>
              </a:rPr>
              <a:t>	</a:t>
            </a:r>
            <a:r>
              <a:rPr lang="en-US" sz="2400" b="0" dirty="0" smtClean="0">
                <a:solidFill>
                  <a:srgbClr val="F04510"/>
                </a:solidFill>
                <a:latin typeface="Helvetica Light"/>
                <a:cs typeface="Helvetica Light"/>
              </a:rPr>
              <a:t>introductions</a:t>
            </a:r>
            <a:r>
              <a:rPr lang="en-US" sz="2800" dirty="0" smtClean="0">
                <a:solidFill>
                  <a:srgbClr val="F04510"/>
                </a:solidFill>
                <a:latin typeface="Helvetica Light"/>
                <a:cs typeface="Helvetica Light"/>
              </a:rPr>
              <a:t/>
            </a:r>
            <a:br>
              <a:rPr lang="en-US" sz="2800" dirty="0" smtClean="0">
                <a:solidFill>
                  <a:srgbClr val="F04510"/>
                </a:solidFill>
                <a:latin typeface="Helvetica Light"/>
                <a:cs typeface="Helvetica Light"/>
              </a:rPr>
            </a:br>
            <a:r>
              <a:rPr lang="en-US" sz="2800" dirty="0" smtClean="0">
                <a:solidFill>
                  <a:srgbClr val="F04510"/>
                </a:solidFill>
                <a:latin typeface="Helvetica Light"/>
                <a:cs typeface="Helvetica Light"/>
              </a:rPr>
              <a:t/>
            </a:r>
            <a:br>
              <a:rPr lang="en-US" sz="2800" dirty="0" smtClean="0">
                <a:solidFill>
                  <a:srgbClr val="F04510"/>
                </a:solidFill>
                <a:latin typeface="Helvetica Light"/>
                <a:cs typeface="Helvetica Light"/>
              </a:rPr>
            </a:br>
            <a:r>
              <a:rPr lang="en-US" sz="2800" dirty="0" smtClean="0">
                <a:solidFill>
                  <a:srgbClr val="2A4C76"/>
                </a:solidFill>
                <a:latin typeface="Helvetica Light"/>
                <a:cs typeface="Helvetica Light"/>
              </a:rPr>
              <a:t>Agenda</a:t>
            </a:r>
            <a:r>
              <a:rPr lang="en-US" sz="3200" dirty="0">
                <a:solidFill>
                  <a:srgbClr val="2A4C76"/>
                </a:solidFill>
                <a:latin typeface="Helvetica Light"/>
                <a:cs typeface="Helvetica Light"/>
              </a:rPr>
              <a:t/>
            </a:r>
            <a:br>
              <a:rPr lang="en-US" sz="3200" dirty="0">
                <a:solidFill>
                  <a:srgbClr val="2A4C76"/>
                </a:solidFill>
                <a:latin typeface="Helvetica Light"/>
                <a:cs typeface="Helvetica Light"/>
              </a:rPr>
            </a:br>
            <a:r>
              <a:rPr lang="en-US" sz="1050" dirty="0">
                <a:solidFill>
                  <a:schemeClr val="bg1"/>
                </a:solidFill>
                <a:latin typeface="Helvetica Light"/>
                <a:cs typeface="Helvetica Light"/>
              </a:rPr>
              <a:t>m</a:t>
            </a:r>
            <a:br>
              <a:rPr lang="en-US" sz="1050" dirty="0">
                <a:solidFill>
                  <a:schemeClr val="bg1"/>
                </a:solidFill>
                <a:latin typeface="Helvetica Light"/>
                <a:cs typeface="Helvetica Light"/>
              </a:rPr>
            </a:br>
            <a:r>
              <a:rPr lang="en-US" sz="2800" dirty="0">
                <a:solidFill>
                  <a:srgbClr val="2A4C76"/>
                </a:solidFill>
                <a:latin typeface="Helvetica Light"/>
                <a:cs typeface="Helvetica Light"/>
              </a:rPr>
              <a:t>	</a:t>
            </a:r>
            <a:r>
              <a:rPr lang="en-US" sz="2400" b="0" dirty="0">
                <a:solidFill>
                  <a:srgbClr val="F04510"/>
                </a:solidFill>
                <a:latin typeface="Helvetica Light"/>
                <a:cs typeface="Helvetica Light"/>
              </a:rPr>
              <a:t>change management in </a:t>
            </a:r>
            <a:r>
              <a:rPr lang="en-US" sz="2400" b="0" dirty="0" smtClean="0">
                <a:solidFill>
                  <a:srgbClr val="F04510"/>
                </a:solidFill>
                <a:latin typeface="Helvetica Light"/>
                <a:cs typeface="Helvetica Light"/>
              </a:rPr>
              <a:t>technical publications </a:t>
            </a:r>
            <a:br>
              <a:rPr lang="en-US" sz="2400" b="0" dirty="0" smtClean="0">
                <a:solidFill>
                  <a:srgbClr val="F04510"/>
                </a:solidFill>
                <a:latin typeface="Helvetica Light"/>
                <a:cs typeface="Helvetica Light"/>
              </a:rPr>
            </a:br>
            <a:r>
              <a:rPr lang="en-US" sz="2400" b="0" dirty="0">
                <a:solidFill>
                  <a:srgbClr val="F04510"/>
                </a:solidFill>
                <a:latin typeface="Helvetica Light"/>
                <a:cs typeface="Helvetica Light"/>
              </a:rPr>
              <a:t>	</a:t>
            </a:r>
            <a:r>
              <a:rPr lang="en-US" sz="2400" b="0" dirty="0" smtClean="0">
                <a:solidFill>
                  <a:srgbClr val="F04510"/>
                </a:solidFill>
                <a:latin typeface="Helvetica Light"/>
                <a:cs typeface="Helvetica Light"/>
              </a:rPr>
              <a:t>and on </a:t>
            </a:r>
            <a:r>
              <a:rPr lang="en-US" sz="2400" b="0" dirty="0" smtClean="0">
                <a:solidFill>
                  <a:srgbClr val="F04510"/>
                </a:solidFill>
                <a:latin typeface="Helvetica Light"/>
                <a:cs typeface="Helvetica Light"/>
              </a:rPr>
              <a:t>the Knowledge Centre</a:t>
            </a:r>
            <a:r>
              <a:rPr lang="en-US" sz="2400" b="0" dirty="0" smtClean="0">
                <a:solidFill>
                  <a:srgbClr val="F04510"/>
                </a:solidFill>
                <a:latin typeface="Helvetica Light"/>
                <a:cs typeface="Helvetica Light"/>
              </a:rPr>
              <a:t/>
            </a:r>
            <a:br>
              <a:rPr lang="en-US" sz="2400" b="0" dirty="0" smtClean="0">
                <a:solidFill>
                  <a:srgbClr val="F04510"/>
                </a:solidFill>
                <a:latin typeface="Helvetica Light"/>
                <a:cs typeface="Helvetica Light"/>
              </a:rPr>
            </a:br>
            <a:r>
              <a:rPr lang="en-US" sz="2400" b="0" dirty="0">
                <a:solidFill>
                  <a:srgbClr val="F04510"/>
                </a:solidFill>
                <a:latin typeface="Helvetica Light"/>
                <a:cs typeface="Helvetica Light"/>
              </a:rPr>
              <a:t>	</a:t>
            </a:r>
            <a:r>
              <a:rPr lang="en-US" sz="2800" dirty="0" smtClean="0">
                <a:solidFill>
                  <a:srgbClr val="2A4C76"/>
                </a:solidFill>
                <a:latin typeface="Helvetica Light"/>
                <a:cs typeface="Helvetica Light"/>
              </a:rPr>
              <a:t/>
            </a:r>
            <a:br>
              <a:rPr lang="en-US" sz="2800" dirty="0" smtClean="0">
                <a:solidFill>
                  <a:srgbClr val="2A4C76"/>
                </a:solidFill>
                <a:latin typeface="Helvetica Light"/>
                <a:cs typeface="Helvetica Light"/>
              </a:rPr>
            </a:br>
            <a:r>
              <a:rPr lang="en-US" sz="2800" dirty="0" smtClean="0">
                <a:solidFill>
                  <a:srgbClr val="2A4C76"/>
                </a:solidFill>
                <a:latin typeface="Helvetica Light"/>
                <a:cs typeface="Helvetica Light"/>
              </a:rPr>
              <a:t>Session goal</a:t>
            </a:r>
            <a:r>
              <a:rPr lang="en-US" sz="2800" dirty="0">
                <a:solidFill>
                  <a:srgbClr val="2A4C76"/>
                </a:solidFill>
                <a:latin typeface="Helvetica Light"/>
                <a:cs typeface="Helvetica Light"/>
              </a:rPr>
              <a:t> </a:t>
            </a:r>
            <a:r>
              <a:rPr lang="en-US" sz="2800" dirty="0" smtClean="0">
                <a:solidFill>
                  <a:srgbClr val="2A4C76"/>
                </a:solidFill>
                <a:latin typeface="Helvetica Light"/>
                <a:cs typeface="Helvetica Light"/>
              </a:rPr>
              <a:t>and success factor</a:t>
            </a:r>
            <a:r>
              <a:rPr lang="en-US" sz="1000" dirty="0">
                <a:solidFill>
                  <a:srgbClr val="2A4C76"/>
                </a:solidFill>
                <a:latin typeface="Helvetica Light"/>
                <a:cs typeface="Helvetica Light"/>
              </a:rPr>
              <a:t/>
            </a:r>
            <a:br>
              <a:rPr lang="en-US" sz="1000" dirty="0">
                <a:solidFill>
                  <a:srgbClr val="2A4C76"/>
                </a:solidFill>
                <a:latin typeface="Helvetica Light"/>
                <a:cs typeface="Helvetica Light"/>
              </a:rPr>
            </a:br>
            <a:r>
              <a:rPr lang="en-US" sz="2800" dirty="0" smtClean="0">
                <a:solidFill>
                  <a:srgbClr val="2A4C76"/>
                </a:solidFill>
                <a:latin typeface="Helvetica Light"/>
                <a:cs typeface="Helvetica Light"/>
              </a:rPr>
              <a:t>	</a:t>
            </a:r>
            <a:r>
              <a:rPr lang="en-US" sz="2400" b="0" dirty="0" smtClean="0">
                <a:solidFill>
                  <a:srgbClr val="F04510"/>
                </a:solidFill>
                <a:latin typeface="Helvetica Light"/>
                <a:cs typeface="Helvetica Light"/>
              </a:rPr>
              <a:t>improve </a:t>
            </a:r>
            <a:r>
              <a:rPr lang="en-US" sz="2400" b="0" spc="-50" dirty="0" smtClean="0">
                <a:solidFill>
                  <a:srgbClr val="F04510"/>
                </a:solidFill>
                <a:latin typeface="Helvetica Light"/>
                <a:cs typeface="Helvetica Light"/>
              </a:rPr>
              <a:t>quality</a:t>
            </a:r>
            <a:r>
              <a:rPr lang="en-US" sz="2400" b="0" spc="-50" dirty="0">
                <a:solidFill>
                  <a:srgbClr val="F04510"/>
                </a:solidFill>
                <a:latin typeface="Helvetica Light"/>
                <a:cs typeface="Helvetica Light"/>
              </a:rPr>
              <a:t> </a:t>
            </a:r>
            <a:r>
              <a:rPr lang="en-US" sz="2400" b="0" spc="-50" dirty="0" smtClean="0">
                <a:solidFill>
                  <a:srgbClr val="F04510"/>
                </a:solidFill>
                <a:latin typeface="Helvetica Light"/>
                <a:cs typeface="Helvetica Light"/>
              </a:rPr>
              <a:t>of technical </a:t>
            </a:r>
            <a:r>
              <a:rPr lang="en-US" sz="2400" b="0" dirty="0" smtClean="0">
                <a:solidFill>
                  <a:srgbClr val="F04510"/>
                </a:solidFill>
                <a:latin typeface="Helvetica Light"/>
                <a:cs typeface="Helvetica Light"/>
              </a:rPr>
              <a:t>publications</a:t>
            </a:r>
            <a:endParaRPr lang="en-US" sz="2400" b="0" dirty="0">
              <a:solidFill>
                <a:srgbClr val="2A4C76"/>
              </a:solidFill>
              <a:latin typeface="Helvetica Light"/>
              <a:cs typeface="Helvetica Light"/>
            </a:endParaRPr>
          </a:p>
        </p:txBody>
      </p:sp>
    </p:spTree>
    <p:extLst>
      <p:ext uri="{BB962C8B-B14F-4D97-AF65-F5344CB8AC3E}">
        <p14:creationId xmlns:p14="http://schemas.microsoft.com/office/powerpoint/2010/main" val="369351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GS1us Text 13"/>
          <p:cNvPicPr>
            <a:picLocks noChangeAspect="1" noChangeArrowheads="1"/>
          </p:cNvPicPr>
          <p:nvPr/>
        </p:nvPicPr>
        <p:blipFill>
          <a:blip r:embed="rId3" cstate="print">
            <a:alphaModFix amt="38000"/>
            <a:extLst>
              <a:ext uri="{28A0092B-C50C-407E-A947-70E740481C1C}">
                <a14:useLocalDpi xmlns:a14="http://schemas.microsoft.com/office/drawing/2010/main"/>
              </a:ext>
            </a:extLst>
          </a:blip>
          <a:srcRect/>
          <a:stretch>
            <a:fillRect/>
          </a:stretch>
        </p:blipFill>
        <p:spPr bwMode="auto">
          <a:xfrm>
            <a:off x="-88900" y="5765800"/>
            <a:ext cx="92329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4294967295"/>
          </p:nvPr>
        </p:nvSpPr>
        <p:spPr>
          <a:xfrm>
            <a:off x="2535990" y="455375"/>
            <a:ext cx="6163510" cy="589898"/>
          </a:xfrm>
          <a:prstGeom prst="rect">
            <a:avLst/>
          </a:prstGeom>
        </p:spPr>
        <p:txBody>
          <a:bodyPr>
            <a:normAutofit lnSpcReduction="10000"/>
          </a:bodyPr>
          <a:lstStyle/>
          <a:p>
            <a:pPr marL="0" indent="0" algn="r">
              <a:buNone/>
            </a:pPr>
            <a:r>
              <a:rPr lang="en-US" sz="2400" baseline="30000" dirty="0">
                <a:solidFill>
                  <a:srgbClr val="2A4C76"/>
                </a:solidFill>
                <a:latin typeface="Helvetica Light"/>
                <a:cs typeface="Helvetica Light"/>
              </a:rPr>
              <a:t>technical publications workshop</a:t>
            </a:r>
          </a:p>
          <a:p>
            <a:pPr marL="0" indent="0" algn="r">
              <a:buNone/>
            </a:pPr>
            <a:r>
              <a:rPr lang="en-US" sz="2400" b="1" baseline="30000" dirty="0">
                <a:solidFill>
                  <a:srgbClr val="2A4C76"/>
                </a:solidFill>
                <a:latin typeface="Helvetica Light"/>
                <a:cs typeface="Helvetica Light"/>
              </a:rPr>
              <a:t>t</a:t>
            </a:r>
            <a:r>
              <a:rPr lang="en-US" sz="2400" b="1" baseline="30000" dirty="0" smtClean="0">
                <a:solidFill>
                  <a:srgbClr val="2A4C76"/>
                </a:solidFill>
                <a:latin typeface="Helvetica Light"/>
                <a:cs typeface="Helvetica Light"/>
              </a:rPr>
              <a:t>ypes of publications</a:t>
            </a:r>
            <a:endParaRPr lang="en-US" sz="2400" b="1" baseline="30000" dirty="0">
              <a:solidFill>
                <a:srgbClr val="2A4C76"/>
              </a:solidFill>
              <a:latin typeface="Helvetica Light"/>
              <a:cs typeface="Helvetica Light"/>
            </a:endParaRPr>
          </a:p>
        </p:txBody>
      </p:sp>
      <p:sp>
        <p:nvSpPr>
          <p:cNvPr id="22" name="Rectangle 2"/>
          <p:cNvSpPr txBox="1">
            <a:spLocks noChangeArrowheads="1"/>
          </p:cNvSpPr>
          <p:nvPr/>
        </p:nvSpPr>
        <p:spPr>
          <a:xfrm>
            <a:off x="845400" y="1490388"/>
            <a:ext cx="8298599" cy="4513531"/>
          </a:xfrm>
          <a:prstGeom prst="rect">
            <a:avLst/>
          </a:prstGeom>
        </p:spPr>
        <p:txBody>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marL="0" marR="0" lvl="0" indent="0" algn="l" defTabSz="1257300" rtl="0" eaLnBrk="1" fontAlgn="base" latinLnBrk="0" hangingPunct="1">
              <a:lnSpc>
                <a:spcPct val="100000"/>
              </a:lnSpc>
              <a:spcBef>
                <a:spcPct val="0"/>
              </a:spcBef>
              <a:spcAft>
                <a:spcPct val="0"/>
              </a:spcAft>
              <a:buClrTx/>
              <a:buSzTx/>
              <a:buFontTx/>
              <a:buNone/>
              <a:tabLst>
                <a:tab pos="457200" algn="l"/>
                <a:tab pos="1427163" algn="l"/>
                <a:tab pos="3086100" algn="l"/>
              </a:tabLst>
              <a:defRPr/>
            </a:pPr>
            <a:r>
              <a:rPr kumimoji="0" lang="en-US" sz="24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t>Different types of publications</a:t>
            </a:r>
            <a:endParaRPr lang="en-US" sz="1000" kern="0" dirty="0" smtClean="0">
              <a:solidFill>
                <a:srgbClr val="2A4C76"/>
              </a:solidFill>
              <a:latin typeface="Helvetica Light"/>
              <a:cs typeface="Helvetica Light"/>
            </a:endParaRPr>
          </a:p>
          <a:p>
            <a:pPr defTabSz="1257300">
              <a:tabLst>
                <a:tab pos="457200" algn="l"/>
                <a:tab pos="1427163" algn="l"/>
                <a:tab pos="3086100" algn="l"/>
              </a:tabLst>
            </a:pPr>
            <a:r>
              <a:rPr kumimoji="0" lang="en-US" sz="1400" b="1" i="0" u="none" strike="noStrike" kern="0" cap="none" spc="0" normalizeH="0" baseline="0" noProof="0" dirty="0" smtClean="0">
                <a:ln>
                  <a:noFill/>
                </a:ln>
                <a:solidFill>
                  <a:sysClr val="window" lastClr="FFFFFF"/>
                </a:solidFill>
                <a:effectLst/>
                <a:uLnTx/>
                <a:uFillTx/>
                <a:latin typeface="Helvetica Light"/>
                <a:ea typeface="ＭＳ Ｐゴシック" charset="0"/>
                <a:cs typeface="Helvetica Light"/>
              </a:rPr>
              <a:t>M</a:t>
            </a:r>
            <a:r>
              <a:rPr kumimoji="0" lang="en-US" sz="2400" b="1" i="0" u="none" strike="noStrike" kern="0" cap="none" spc="0" normalizeH="0" baseline="0" noProof="0" dirty="0" smtClean="0">
                <a:ln>
                  <a:noFill/>
                </a:ln>
                <a:solidFill>
                  <a:sysClr val="window" lastClr="FFFFFF"/>
                </a:solidFill>
                <a:effectLst/>
                <a:uLnTx/>
                <a:uFillTx/>
                <a:latin typeface="Helvetica Light"/>
                <a:ea typeface="ＭＳ Ｐゴシック" charset="0"/>
                <a:cs typeface="Helvetica Light"/>
              </a:rPr>
              <a:t/>
            </a:r>
            <a:br>
              <a:rPr kumimoji="0" lang="en-US" sz="2400" b="1" i="0" u="none" strike="noStrike" kern="0" cap="none" spc="0" normalizeH="0" baseline="0" noProof="0" dirty="0" smtClean="0">
                <a:ln>
                  <a:noFill/>
                </a:ln>
                <a:solidFill>
                  <a:sysClr val="window" lastClr="FFFFFF"/>
                </a:solidFill>
                <a:effectLst/>
                <a:uLnTx/>
                <a:uFillTx/>
                <a:latin typeface="Helvetica Light"/>
                <a:ea typeface="ＭＳ Ｐゴシック" charset="0"/>
                <a:cs typeface="Helvetica Light"/>
              </a:rPr>
            </a:br>
            <a:r>
              <a:rPr lang="en-US" sz="2000" kern="0" dirty="0" smtClean="0">
                <a:solidFill>
                  <a:srgbClr val="F04510"/>
                </a:solidFill>
                <a:latin typeface="Helvetica Light"/>
                <a:cs typeface="Helvetica Light"/>
              </a:rPr>
              <a:t>general</a:t>
            </a:r>
            <a:r>
              <a:rPr kumimoji="0" lang="en-US" sz="2000" b="1" i="0" u="none" strike="noStrike" kern="0" cap="none" spc="0" normalizeH="0" baseline="0" noProof="0" dirty="0" smtClean="0">
                <a:ln>
                  <a:noFill/>
                </a:ln>
                <a:solidFill>
                  <a:srgbClr val="FF0000"/>
                </a:solidFill>
                <a:effectLst/>
                <a:uLnTx/>
                <a:uFillTx/>
                <a:latin typeface="Helvetica Light"/>
                <a:ea typeface="ＭＳ Ｐゴシック" charset="0"/>
                <a:cs typeface="Helvetica Light"/>
              </a:rPr>
              <a:t> 	</a:t>
            </a:r>
            <a:r>
              <a:rPr kumimoji="0" lang="en-US" sz="2000" b="1" i="0" u="none" strike="noStrike" kern="0" cap="none" spc="0" normalizeH="0" baseline="0" noProof="0" dirty="0" smtClean="0">
                <a:ln>
                  <a:noFill/>
                </a:ln>
                <a:solidFill>
                  <a:srgbClr val="F04510"/>
                </a:solidFill>
                <a:effectLst/>
                <a:uLnTx/>
                <a:uFillTx/>
                <a:latin typeface="Helvetica Light"/>
                <a:ea typeface="ＭＳ Ｐゴシック" charset="0"/>
                <a:cs typeface="Helvetica Light"/>
              </a:rPr>
              <a:t>	created by	read by</a:t>
            </a:r>
            <a:br>
              <a:rPr kumimoji="0" lang="en-US" sz="2000" b="1" i="0" u="none" strike="noStrike" kern="0" cap="none" spc="0" normalizeH="0" baseline="0" noProof="0" dirty="0" smtClean="0">
                <a:ln>
                  <a:noFill/>
                </a:ln>
                <a:solidFill>
                  <a:srgbClr val="F04510"/>
                </a:solidFill>
                <a:effectLst/>
                <a:uLnTx/>
                <a:uFillTx/>
                <a:latin typeface="Helvetica Light"/>
                <a:ea typeface="ＭＳ Ｐゴシック" charset="0"/>
                <a:cs typeface="Helvetica Light"/>
              </a:rPr>
            </a:b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books and magazines</a:t>
            </a:r>
            <a:r>
              <a:rPr lang="en-US" sz="1600" b="0" kern="0" dirty="0" smtClean="0">
                <a:solidFill>
                  <a:srgbClr val="2A4C76"/>
                </a:solidFill>
                <a:latin typeface="Helvetica Light"/>
                <a:cs typeface="Helvetica Light"/>
              </a:rPr>
              <a:t>	</a:t>
            </a: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journalists	</a:t>
            </a:r>
            <a:r>
              <a:rPr lang="en-US" sz="1600" b="0" kern="0" dirty="0" smtClean="0">
                <a:solidFill>
                  <a:srgbClr val="2A4C76"/>
                </a:solidFill>
                <a:latin typeface="Helvetica Light"/>
                <a:cs typeface="Helvetica Light"/>
              </a:rPr>
              <a:t>general public</a:t>
            </a:r>
            <a:br>
              <a:rPr lang="en-US" sz="1600" b="0" kern="0" dirty="0" smtClean="0">
                <a:solidFill>
                  <a:srgbClr val="2A4C76"/>
                </a:solidFill>
                <a:latin typeface="Helvetica Light"/>
                <a:cs typeface="Helvetica Light"/>
              </a:rPr>
            </a:br>
            <a:r>
              <a:rPr lang="en-US" sz="1600" b="0" kern="0" dirty="0" smtClean="0">
                <a:solidFill>
                  <a:srgbClr val="2A4C76"/>
                </a:solidFill>
                <a:latin typeface="Helvetica Light"/>
                <a:cs typeface="Helvetica Light"/>
              </a:rPr>
              <a:t>brochures		marketing	consumers</a:t>
            </a:r>
          </a:p>
          <a:p>
            <a:pPr lvl="0" defTabSz="1257300">
              <a:tabLst>
                <a:tab pos="457200" algn="l"/>
                <a:tab pos="1427163" algn="l"/>
                <a:tab pos="3086100" algn="l"/>
              </a:tabLst>
            </a:pP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training</a:t>
            </a:r>
            <a:r>
              <a:rPr kumimoji="0" lang="en-US" sz="1600" b="0" i="0" u="none" strike="noStrike" kern="0" cap="none" spc="0" normalizeH="0" noProof="0" dirty="0" smtClean="0">
                <a:ln>
                  <a:noFill/>
                </a:ln>
                <a:solidFill>
                  <a:srgbClr val="2A4C76"/>
                </a:solidFill>
                <a:effectLst/>
                <a:uLnTx/>
                <a:uFillTx/>
                <a:latin typeface="Helvetica Light"/>
                <a:cs typeface="Helvetica Light"/>
              </a:rPr>
              <a:t> manuals, </a:t>
            </a: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FAQs, help	HR/</a:t>
            </a:r>
            <a:r>
              <a:rPr kumimoji="0" lang="en-US" sz="1600" b="0" i="0" u="none" strike="noStrike" kern="0" cap="none" spc="0" normalizeH="0" baseline="0" noProof="0" dirty="0" err="1" smtClean="0">
                <a:ln>
                  <a:noFill/>
                </a:ln>
                <a:solidFill>
                  <a:srgbClr val="2A4C76"/>
                </a:solidFill>
                <a:effectLst/>
                <a:uLnTx/>
                <a:uFillTx/>
                <a:latin typeface="Helvetica Light"/>
                <a:cs typeface="Helvetica Light"/>
              </a:rPr>
              <a:t>cust</a:t>
            </a: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 support	employees,</a:t>
            </a:r>
            <a:r>
              <a:rPr kumimoji="0" lang="en-US" sz="1600" b="0" i="0" u="none" strike="noStrike" kern="0" cap="none" spc="0" normalizeH="0" noProof="0" dirty="0" smtClean="0">
                <a:ln>
                  <a:noFill/>
                </a:ln>
                <a:solidFill>
                  <a:srgbClr val="2A4C76"/>
                </a:solidFill>
                <a:effectLst/>
                <a:uLnTx/>
                <a:uFillTx/>
                <a:latin typeface="Helvetica Light"/>
                <a:cs typeface="Helvetica Light"/>
              </a:rPr>
              <a:t> </a:t>
            </a: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sales teams </a:t>
            </a:r>
          </a:p>
          <a:p>
            <a:pPr lvl="0" defTabSz="1257300">
              <a:tabLst>
                <a:tab pos="457200" algn="l"/>
                <a:tab pos="1427163" algn="l"/>
                <a:tab pos="3086100" algn="l"/>
              </a:tabLst>
            </a:pP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end user software manuals</a:t>
            </a:r>
            <a:r>
              <a:rPr lang="en-US" sz="1600" b="0" kern="0" dirty="0">
                <a:solidFill>
                  <a:srgbClr val="2A4C76"/>
                </a:solidFill>
                <a:latin typeface="Helvetica Light"/>
                <a:cs typeface="Helvetica Light"/>
              </a:rPr>
              <a:t>	</a:t>
            </a:r>
            <a:r>
              <a:rPr lang="en-US" sz="1600" b="0" kern="0" dirty="0" err="1" smtClean="0">
                <a:solidFill>
                  <a:srgbClr val="2A4C76"/>
                </a:solidFill>
                <a:latin typeface="Helvetica Light"/>
                <a:cs typeface="Helvetica Light"/>
              </a:rPr>
              <a:t>sw</a:t>
            </a:r>
            <a:r>
              <a:rPr lang="en-US" sz="1600" b="0" kern="0" dirty="0" smtClean="0">
                <a:solidFill>
                  <a:srgbClr val="2A4C76"/>
                </a:solidFill>
                <a:latin typeface="Helvetica Light"/>
                <a:cs typeface="Helvetica Light"/>
              </a:rPr>
              <a:t>/</a:t>
            </a:r>
            <a:r>
              <a:rPr lang="en-US" sz="1600" b="0" kern="0" dirty="0" err="1" smtClean="0">
                <a:solidFill>
                  <a:srgbClr val="2A4C76"/>
                </a:solidFill>
                <a:latin typeface="Helvetica Light"/>
                <a:cs typeface="Helvetica Light"/>
              </a:rPr>
              <a:t>hw</a:t>
            </a:r>
            <a:r>
              <a:rPr lang="en-US" sz="1600" b="0" kern="0" dirty="0" smtClean="0">
                <a:solidFill>
                  <a:srgbClr val="2A4C76"/>
                </a:solidFill>
                <a:latin typeface="Helvetica Light"/>
                <a:cs typeface="Helvetica Light"/>
              </a:rPr>
              <a:t> companies</a:t>
            </a: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	users</a:t>
            </a:r>
            <a:br>
              <a:rPr kumimoji="0" lang="en-US" sz="1600" b="0" i="0" u="none" strike="noStrike" kern="0" cap="none" spc="0" normalizeH="0" baseline="0" noProof="0" dirty="0" smtClean="0">
                <a:ln>
                  <a:noFill/>
                </a:ln>
                <a:solidFill>
                  <a:srgbClr val="2A4C76"/>
                </a:solidFill>
                <a:effectLst/>
                <a:uLnTx/>
                <a:uFillTx/>
                <a:latin typeface="Helvetica Light"/>
                <a:cs typeface="Helvetica Light"/>
              </a:rPr>
            </a:br>
            <a:endParaRPr kumimoji="0" lang="en-US" sz="16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endParaRPr>
          </a:p>
          <a:p>
            <a:pPr lvl="0" defTabSz="1257300">
              <a:tabLst>
                <a:tab pos="457200" algn="l"/>
                <a:tab pos="1427163" algn="l"/>
                <a:tab pos="3086100" algn="l"/>
              </a:tabLst>
            </a:pPr>
            <a:r>
              <a:rPr lang="en-US" sz="2000" kern="0" dirty="0">
                <a:solidFill>
                  <a:srgbClr val="F04510"/>
                </a:solidFill>
                <a:latin typeface="Helvetica Light"/>
                <a:cs typeface="Helvetica Light"/>
              </a:rPr>
              <a:t>t</a:t>
            </a:r>
            <a:r>
              <a:rPr lang="en-US" sz="2000" kern="0" dirty="0" smtClean="0">
                <a:solidFill>
                  <a:srgbClr val="F04510"/>
                </a:solidFill>
                <a:latin typeface="Helvetica Light"/>
                <a:cs typeface="Helvetica Light"/>
              </a:rPr>
              <a:t>echnical 	</a:t>
            </a:r>
            <a:r>
              <a:rPr lang="en-US" sz="2000" kern="0" dirty="0">
                <a:solidFill>
                  <a:srgbClr val="F04510"/>
                </a:solidFill>
                <a:latin typeface="Helvetica Light"/>
                <a:cs typeface="Helvetica Light"/>
              </a:rPr>
              <a:t>	created by	read by	</a:t>
            </a:r>
          </a:p>
          <a:p>
            <a:pPr defTabSz="1257300">
              <a:tabLst>
                <a:tab pos="457200" algn="l"/>
                <a:tab pos="1427163" algn="l"/>
                <a:tab pos="3086100" algn="l"/>
              </a:tabLst>
            </a:pPr>
            <a:r>
              <a:rPr lang="en-US" sz="1600" b="0" kern="0" dirty="0">
                <a:solidFill>
                  <a:srgbClr val="2A4C76"/>
                </a:solidFill>
                <a:latin typeface="Helvetica Light"/>
                <a:cs typeface="Helvetica Light"/>
              </a:rPr>
              <a:t>operating instructions	aviation	pilots</a:t>
            </a:r>
          </a:p>
          <a:p>
            <a:pPr lvl="0" defTabSz="1257300">
              <a:tabLst>
                <a:tab pos="457200" algn="l"/>
                <a:tab pos="1427163" algn="l"/>
                <a:tab pos="3086100" algn="l"/>
              </a:tabLst>
            </a:pPr>
            <a:r>
              <a:rPr lang="en-US" sz="1600" b="0" kern="0" dirty="0" smtClean="0">
                <a:solidFill>
                  <a:srgbClr val="2A4C76"/>
                </a:solidFill>
                <a:latin typeface="Helvetica Light"/>
                <a:cs typeface="Helvetica Light"/>
              </a:rPr>
              <a:t>laws</a:t>
            </a:r>
            <a:r>
              <a:rPr lang="en-US" sz="1600" b="0" kern="0" dirty="0">
                <a:solidFill>
                  <a:srgbClr val="2A4C76"/>
                </a:solidFill>
                <a:latin typeface="Helvetica Light"/>
                <a:cs typeface="Helvetica Light"/>
              </a:rPr>
              <a:t>			</a:t>
            </a:r>
            <a:r>
              <a:rPr lang="en-US" sz="1600" b="0" kern="0" dirty="0" smtClean="0">
                <a:solidFill>
                  <a:srgbClr val="2A4C76"/>
                </a:solidFill>
                <a:latin typeface="Helvetica Light"/>
                <a:cs typeface="Helvetica Light"/>
              </a:rPr>
              <a:t>legal profession	citizens, judicial system</a:t>
            </a:r>
          </a:p>
          <a:p>
            <a:pPr marL="0" marR="0" lvl="0" indent="0" algn="l" defTabSz="1257300" rtl="0" eaLnBrk="1" fontAlgn="base" latinLnBrk="0" hangingPunct="1">
              <a:lnSpc>
                <a:spcPct val="100000"/>
              </a:lnSpc>
              <a:spcBef>
                <a:spcPct val="0"/>
              </a:spcBef>
              <a:spcAft>
                <a:spcPct val="0"/>
              </a:spcAft>
              <a:buClrTx/>
              <a:buSzTx/>
              <a:buFontTx/>
              <a:buNone/>
              <a:tabLst>
                <a:tab pos="457200" algn="l"/>
                <a:tab pos="1427163" algn="l"/>
                <a:tab pos="3086100" algn="l"/>
              </a:tabLst>
              <a:defRPr/>
            </a:pP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medical records	healthcare	</a:t>
            </a:r>
            <a:r>
              <a:rPr kumimoji="0" lang="en-US" sz="1600" b="0" i="0" u="none" strike="noStrike" kern="0" cap="none" spc="0" normalizeH="0" baseline="0" noProof="0" dirty="0" err="1" smtClean="0">
                <a:ln>
                  <a:noFill/>
                </a:ln>
                <a:solidFill>
                  <a:srgbClr val="2A4C76"/>
                </a:solidFill>
                <a:effectLst/>
                <a:uLnTx/>
                <a:uFillTx/>
                <a:latin typeface="Helvetica Light"/>
                <a:cs typeface="Helvetica Light"/>
              </a:rPr>
              <a:t>Drs</a:t>
            </a:r>
            <a:r>
              <a:rPr lang="en-US" sz="1600" b="0" kern="0" dirty="0" smtClean="0">
                <a:solidFill>
                  <a:srgbClr val="2A4C76"/>
                </a:solidFill>
                <a:latin typeface="Helvetica Light"/>
                <a:cs typeface="Helvetica Light"/>
              </a:rPr>
              <a:t>, </a:t>
            </a: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nurses</a:t>
            </a:r>
            <a:r>
              <a:rPr lang="en-US" sz="1600" b="0" kern="0" dirty="0" smtClean="0">
                <a:solidFill>
                  <a:srgbClr val="2A4C76"/>
                </a:solidFill>
                <a:latin typeface="Helvetica Light"/>
                <a:cs typeface="Helvetica Light"/>
              </a:rPr>
              <a:t>, </a:t>
            </a: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Rx</a:t>
            </a:r>
            <a:r>
              <a:rPr kumimoji="0" lang="en-US" sz="1600" b="0" i="0" u="none" strike="noStrike" kern="0" cap="none" spc="0" normalizeH="0" noProof="0" dirty="0" smtClean="0">
                <a:ln>
                  <a:noFill/>
                </a:ln>
                <a:solidFill>
                  <a:srgbClr val="2A4C76"/>
                </a:solidFill>
                <a:effectLst/>
                <a:uLnTx/>
                <a:uFillTx/>
                <a:latin typeface="Helvetica Light"/>
                <a:cs typeface="Helvetica Light"/>
              </a:rPr>
              <a:t> </a:t>
            </a: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
            </a:r>
            <a:br>
              <a:rPr kumimoji="0" lang="en-US" sz="1600" b="0" i="0" u="none" strike="noStrike" kern="0" cap="none" spc="0" normalizeH="0" baseline="0" noProof="0" dirty="0" smtClean="0">
                <a:ln>
                  <a:noFill/>
                </a:ln>
                <a:solidFill>
                  <a:srgbClr val="2A4C76"/>
                </a:solidFill>
                <a:effectLst/>
                <a:uLnTx/>
                <a:uFillTx/>
                <a:latin typeface="Helvetica Light"/>
                <a:cs typeface="Helvetica Light"/>
              </a:rPr>
            </a:b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technical manuals/documents	SMEs</a:t>
            </a:r>
            <a:r>
              <a:rPr kumimoji="0" lang="en-US" sz="1600" b="0" i="0" u="none" strike="noStrike" kern="0" cap="none" spc="0" normalizeH="0" noProof="0" dirty="0" smtClean="0">
                <a:ln>
                  <a:noFill/>
                </a:ln>
                <a:solidFill>
                  <a:srgbClr val="2A4C76"/>
                </a:solidFill>
                <a:effectLst/>
                <a:uLnTx/>
                <a:uFillTx/>
                <a:latin typeface="Helvetica Light"/>
                <a:cs typeface="Helvetica Light"/>
              </a:rPr>
              <a:t> industry</a:t>
            </a: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	technicians</a:t>
            </a:r>
          </a:p>
          <a:p>
            <a:pPr marL="0" marR="0" lvl="0" indent="0" algn="l" defTabSz="1257300" rtl="0" eaLnBrk="1" fontAlgn="base" latinLnBrk="0" hangingPunct="1">
              <a:lnSpc>
                <a:spcPct val="100000"/>
              </a:lnSpc>
              <a:spcBef>
                <a:spcPct val="0"/>
              </a:spcBef>
              <a:spcAft>
                <a:spcPct val="0"/>
              </a:spcAft>
              <a:buClrTx/>
              <a:buSzTx/>
              <a:buFontTx/>
              <a:buNone/>
              <a:tabLst>
                <a:tab pos="457200" algn="l"/>
                <a:tab pos="1427163" algn="l"/>
                <a:tab pos="3086100" algn="l"/>
              </a:tabLst>
              <a:defRPr/>
            </a:pPr>
            <a:r>
              <a:rPr kumimoji="0" lang="en-US" sz="20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t/>
            </a:r>
            <a:br>
              <a:rPr kumimoji="0" lang="en-US" sz="20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br>
            <a:r>
              <a:rPr lang="en-US" sz="2000" kern="0" dirty="0">
                <a:solidFill>
                  <a:srgbClr val="2A4C76"/>
                </a:solidFill>
                <a:latin typeface="Helvetica Light"/>
                <a:cs typeface="Helvetica Light"/>
              </a:rPr>
              <a:t>	</a:t>
            </a:r>
            <a:r>
              <a:rPr lang="en-US" sz="2000" kern="0" dirty="0" smtClean="0">
                <a:solidFill>
                  <a:srgbClr val="2A4C76"/>
                </a:solidFill>
                <a:latin typeface="Helvetica Light"/>
                <a:cs typeface="Helvetica Light"/>
              </a:rPr>
              <a:t>    </a:t>
            </a:r>
            <a:r>
              <a:rPr kumimoji="0" lang="en-US" sz="20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t>technical publications</a:t>
            </a:r>
            <a:r>
              <a:rPr kumimoji="0" lang="en-US" sz="2000" b="1" i="0" u="none" strike="noStrike" kern="0" cap="none" spc="0" normalizeH="0" noProof="0" dirty="0" smtClean="0">
                <a:ln>
                  <a:noFill/>
                </a:ln>
                <a:solidFill>
                  <a:srgbClr val="2A4C76"/>
                </a:solidFill>
                <a:effectLst/>
                <a:uLnTx/>
                <a:uFillTx/>
                <a:latin typeface="Helvetica Light"/>
                <a:ea typeface="ＭＳ Ｐゴシック" charset="0"/>
                <a:cs typeface="Helvetica Light"/>
              </a:rPr>
              <a:t> requires </a:t>
            </a:r>
            <a:r>
              <a:rPr kumimoji="0" lang="en-US" sz="2000" b="1" i="0" u="none" strike="noStrike" kern="0" cap="none" spc="0" normalizeH="0" noProof="0" dirty="0" err="1" smtClean="0">
                <a:ln>
                  <a:noFill/>
                </a:ln>
                <a:solidFill>
                  <a:srgbClr val="2A4C76"/>
                </a:solidFill>
                <a:effectLst/>
                <a:uLnTx/>
                <a:uFillTx/>
                <a:latin typeface="Helvetica Light"/>
                <a:ea typeface="ＭＳ Ｐゴシック" charset="0"/>
                <a:cs typeface="Helvetica Light"/>
              </a:rPr>
              <a:t>specialised</a:t>
            </a:r>
            <a:r>
              <a:rPr kumimoji="0" lang="en-US" sz="2000" b="1" i="0" u="none" strike="noStrike" kern="0" cap="none" spc="0" normalizeH="0" noProof="0" dirty="0" smtClean="0">
                <a:ln>
                  <a:noFill/>
                </a:ln>
                <a:solidFill>
                  <a:srgbClr val="2A4C76"/>
                </a:solidFill>
                <a:effectLst/>
                <a:uLnTx/>
                <a:uFillTx/>
                <a:latin typeface="Helvetica Light"/>
                <a:ea typeface="ＭＳ Ｐゴシック" charset="0"/>
                <a:cs typeface="Helvetica Light"/>
              </a:rPr>
              <a:t> knowledge </a:t>
            </a:r>
            <a:r>
              <a:rPr kumimoji="0" lang="en-US" sz="20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t>	</a:t>
            </a:r>
            <a:br>
              <a:rPr kumimoji="0" lang="en-US" sz="20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br>
            <a:endParaRPr kumimoji="0" lang="en-US" sz="2000" b="1" i="0" u="none" strike="noStrike" kern="0" cap="none" spc="0" normalizeH="0" baseline="0" noProof="0" dirty="0">
              <a:ln>
                <a:noFill/>
              </a:ln>
              <a:solidFill>
                <a:srgbClr val="2A4C76"/>
              </a:solidFill>
              <a:effectLst/>
              <a:uLnTx/>
              <a:uFillTx/>
              <a:latin typeface="Helvetica Light"/>
              <a:ea typeface="ＭＳ Ｐゴシック" charset="0"/>
              <a:cs typeface="Helvetica Light"/>
            </a:endParaRPr>
          </a:p>
        </p:txBody>
      </p:sp>
    </p:spTree>
    <p:extLst>
      <p:ext uri="{BB962C8B-B14F-4D97-AF65-F5344CB8AC3E}">
        <p14:creationId xmlns:p14="http://schemas.microsoft.com/office/powerpoint/2010/main" val="366085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45400" y="1490388"/>
            <a:ext cx="8298600" cy="4513531"/>
          </a:xfrm>
          <a:prstGeom prst="rect">
            <a:avLst/>
          </a:prstGeom>
        </p:spPr>
        <p:txBody>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lvl="0" defTabSz="1257300">
              <a:tabLst>
                <a:tab pos="228600" algn="l"/>
                <a:tab pos="1427163" algn="l"/>
                <a:tab pos="3086100" algn="l"/>
              </a:tabLst>
            </a:pPr>
            <a:r>
              <a:rPr lang="en-US" sz="2400" kern="0" dirty="0" smtClean="0">
                <a:solidFill>
                  <a:srgbClr val="2A4C76"/>
                </a:solidFill>
                <a:latin typeface="Helvetica Light"/>
                <a:cs typeface="Helvetica Light"/>
              </a:rPr>
              <a:t>Problems in documentation occur because …</a:t>
            </a:r>
            <a:endParaRPr lang="en-US" sz="2400" kern="0" dirty="0">
              <a:solidFill>
                <a:srgbClr val="2A4C76"/>
              </a:solidFill>
              <a:latin typeface="Helvetica Light"/>
              <a:cs typeface="Helvetica Light"/>
            </a:endParaRPr>
          </a:p>
          <a:p>
            <a:pPr defTabSz="1257300">
              <a:tabLst>
                <a:tab pos="457200" algn="l"/>
                <a:tab pos="1427163" algn="l"/>
                <a:tab pos="3086100" algn="l"/>
              </a:tabLst>
            </a:pPr>
            <a:r>
              <a:rPr lang="en-US" sz="1400" kern="0" dirty="0">
                <a:solidFill>
                  <a:sysClr val="window" lastClr="FFFFFF"/>
                </a:solidFill>
                <a:latin typeface="Helvetica Light"/>
                <a:cs typeface="Helvetica Light"/>
              </a:rPr>
              <a:t>M</a:t>
            </a:r>
            <a:endParaRPr lang="en-US" sz="1000" kern="0" dirty="0">
              <a:solidFill>
                <a:srgbClr val="2A4C76"/>
              </a:solidFill>
              <a:latin typeface="Helvetica Light"/>
              <a:cs typeface="Helvetica Light"/>
            </a:endParaRPr>
          </a:p>
          <a:p>
            <a:pPr lvl="0" defTabSz="1257300">
              <a:tabLst>
                <a:tab pos="228600" algn="l"/>
                <a:tab pos="1427163" algn="l"/>
                <a:tab pos="3086100" algn="l"/>
                <a:tab pos="3886200" algn="l"/>
              </a:tabLst>
            </a:pPr>
            <a:r>
              <a:rPr lang="en-US" sz="1000" kern="0" dirty="0" smtClean="0">
                <a:solidFill>
                  <a:srgbClr val="2A4C76"/>
                </a:solidFill>
                <a:latin typeface="Helvetica Light"/>
                <a:cs typeface="Helvetica Light"/>
              </a:rPr>
              <a:t>	</a:t>
            </a:r>
          </a:p>
          <a:p>
            <a:pPr lvl="0" defTabSz="1257300">
              <a:tabLst>
                <a:tab pos="228600" algn="l"/>
                <a:tab pos="1427163" algn="l"/>
                <a:tab pos="3086100" algn="l"/>
                <a:tab pos="3886200" algn="l"/>
              </a:tabLst>
            </a:pPr>
            <a:r>
              <a:rPr lang="en-US" sz="1000" b="0" kern="0" dirty="0">
                <a:solidFill>
                  <a:srgbClr val="2A4C76"/>
                </a:solidFill>
                <a:latin typeface="Helvetica Light"/>
                <a:cs typeface="Helvetica Light"/>
              </a:rPr>
              <a:t>	</a:t>
            </a:r>
            <a:r>
              <a:rPr lang="en-US" sz="1800" kern="0" dirty="0" smtClean="0">
                <a:solidFill>
                  <a:srgbClr val="F26334"/>
                </a:solidFill>
                <a:latin typeface="Helvetica Light"/>
                <a:cs typeface="Helvetica Light"/>
              </a:rPr>
              <a:t>documentation is/has …</a:t>
            </a:r>
            <a:r>
              <a:rPr lang="en-US" sz="1800" kern="0" dirty="0">
                <a:solidFill>
                  <a:srgbClr val="F26334"/>
                </a:solidFill>
                <a:latin typeface="Helvetica Light"/>
                <a:cs typeface="Helvetica Light"/>
              </a:rPr>
              <a:t>	</a:t>
            </a:r>
            <a:r>
              <a:rPr lang="en-US" sz="1800" kern="0" dirty="0" smtClean="0">
                <a:solidFill>
                  <a:srgbClr val="F26334"/>
                </a:solidFill>
                <a:latin typeface="Helvetica Light"/>
                <a:cs typeface="Helvetica Light"/>
              </a:rPr>
              <a:t>this is due to …</a:t>
            </a:r>
          </a:p>
          <a:p>
            <a:pPr lvl="0" defTabSz="1257300">
              <a:tabLst>
                <a:tab pos="228600" algn="l"/>
                <a:tab pos="1427163" algn="l"/>
                <a:tab pos="3086100" algn="l"/>
                <a:tab pos="3886200" algn="l"/>
              </a:tabLst>
            </a:pPr>
            <a:endParaRPr lang="en-US" sz="1800" kern="0" dirty="0">
              <a:solidFill>
                <a:srgbClr val="F26334"/>
              </a:solidFill>
              <a:latin typeface="Helvetica Light"/>
              <a:cs typeface="Helvetica Light"/>
            </a:endParaRPr>
          </a:p>
          <a:p>
            <a:pPr lvl="0" defTabSz="1257300">
              <a:tabLst>
                <a:tab pos="228600" algn="l"/>
                <a:tab pos="1427163" algn="l"/>
                <a:tab pos="3086100" algn="l"/>
                <a:tab pos="3886200" algn="l"/>
              </a:tabLst>
            </a:pPr>
            <a:r>
              <a:rPr lang="en-US" sz="1000" b="0" kern="0" dirty="0">
                <a:solidFill>
                  <a:srgbClr val="2A4C76"/>
                </a:solidFill>
                <a:latin typeface="Helvetica Light"/>
                <a:cs typeface="Helvetica Light"/>
              </a:rPr>
              <a:t>	</a:t>
            </a:r>
            <a:r>
              <a:rPr lang="en-US" sz="1800" b="0" kern="0" dirty="0" smtClean="0">
                <a:solidFill>
                  <a:srgbClr val="2A4C76"/>
                </a:solidFill>
                <a:latin typeface="Helvetica Light"/>
                <a:cs typeface="Helvetica Light"/>
              </a:rPr>
              <a:t>difficult to find 	</a:t>
            </a:r>
            <a:r>
              <a:rPr lang="en-US" sz="1800" b="0" kern="0" spc="-100" dirty="0" smtClean="0">
                <a:solidFill>
                  <a:srgbClr val="2A4C76"/>
                </a:solidFill>
                <a:latin typeface="Helvetica Light"/>
                <a:cs typeface="Helvetica Light"/>
              </a:rPr>
              <a:t>missing metadata/search </a:t>
            </a:r>
            <a:r>
              <a:rPr lang="en-US" sz="1800" b="0" kern="0" spc="-100" dirty="0">
                <a:solidFill>
                  <a:srgbClr val="2A4C76"/>
                </a:solidFill>
                <a:latin typeface="Helvetica Light"/>
                <a:cs typeface="Helvetica Light"/>
              </a:rPr>
              <a:t>engine </a:t>
            </a:r>
            <a:r>
              <a:rPr lang="en-US" sz="1800" b="0" kern="0" spc="-100" dirty="0" err="1">
                <a:solidFill>
                  <a:srgbClr val="2A4C76"/>
                </a:solidFill>
                <a:latin typeface="Helvetica Light"/>
                <a:cs typeface="Helvetica Light"/>
              </a:rPr>
              <a:t>optimisation</a:t>
            </a:r>
            <a:r>
              <a:rPr lang="en-US" sz="1800" b="0" kern="0" spc="-100" dirty="0">
                <a:solidFill>
                  <a:srgbClr val="2A4C76"/>
                </a:solidFill>
                <a:latin typeface="Helvetica Light"/>
                <a:cs typeface="Helvetica Light"/>
              </a:rPr>
              <a:t> </a:t>
            </a:r>
            <a:r>
              <a:rPr lang="en-US" sz="1800" b="0" kern="0" dirty="0">
                <a:solidFill>
                  <a:srgbClr val="2A4C76"/>
                </a:solidFill>
                <a:latin typeface="Helvetica Light"/>
                <a:cs typeface="Helvetica Light"/>
              </a:rPr>
              <a:t>(SEO) </a:t>
            </a:r>
          </a:p>
          <a:p>
            <a:pPr defTabSz="1257300">
              <a:tabLst>
                <a:tab pos="228600" algn="l"/>
                <a:tab pos="1427163" algn="l"/>
                <a:tab pos="3086100" algn="l"/>
                <a:tab pos="3949700" algn="l"/>
              </a:tabLst>
            </a:pPr>
            <a:r>
              <a:rPr lang="en-US" sz="1800" b="0" kern="0" spc="-70" dirty="0">
                <a:solidFill>
                  <a:srgbClr val="2A4C76"/>
                </a:solidFill>
                <a:latin typeface="Helvetica Light"/>
                <a:cs typeface="Helvetica Light"/>
              </a:rPr>
              <a:t>	dense </a:t>
            </a:r>
            <a:r>
              <a:rPr lang="en-US" sz="1800" b="0" kern="0" spc="-70" dirty="0" smtClean="0">
                <a:solidFill>
                  <a:srgbClr val="2A4C76"/>
                </a:solidFill>
                <a:latin typeface="Helvetica Light"/>
                <a:cs typeface="Helvetica Light"/>
              </a:rPr>
              <a:t>to read	lengthy </a:t>
            </a:r>
            <a:r>
              <a:rPr lang="en-US" sz="1800" b="0" kern="0" spc="-70" dirty="0">
                <a:solidFill>
                  <a:srgbClr val="2A4C76"/>
                </a:solidFill>
                <a:latin typeface="Helvetica Light"/>
                <a:cs typeface="Helvetica Light"/>
              </a:rPr>
              <a:t>sentence structure		</a:t>
            </a:r>
            <a:r>
              <a:rPr lang="en-US" sz="1800" b="0" kern="0" dirty="0" smtClean="0">
                <a:solidFill>
                  <a:srgbClr val="2A4C76"/>
                </a:solidFill>
                <a:latin typeface="Helvetica Light"/>
                <a:cs typeface="Helvetica Light"/>
              </a:rPr>
              <a:t>	</a:t>
            </a:r>
            <a:r>
              <a:rPr lang="en-US" sz="1800" b="0" kern="0" dirty="0" smtClean="0">
                <a:solidFill>
                  <a:srgbClr val="2A4C76"/>
                </a:solidFill>
                <a:latin typeface="Helvetica Light"/>
                <a:cs typeface="Helvetica Light"/>
              </a:rPr>
              <a:t>different </a:t>
            </a:r>
            <a:r>
              <a:rPr lang="en-US" sz="1800" b="0" kern="0" dirty="0" smtClean="0">
                <a:solidFill>
                  <a:srgbClr val="2A4C76"/>
                </a:solidFill>
                <a:latin typeface="Helvetica Light"/>
                <a:cs typeface="Helvetica Light"/>
              </a:rPr>
              <a:t>word spellings	GS1 subscription to GBR </a:t>
            </a:r>
            <a:r>
              <a:rPr lang="en-US" sz="1800" b="0" kern="0" dirty="0">
                <a:solidFill>
                  <a:srgbClr val="2A4C76"/>
                </a:solidFill>
                <a:latin typeface="Helvetica Light"/>
                <a:cs typeface="Helvetica Light"/>
              </a:rPr>
              <a:t>versus Am. </a:t>
            </a:r>
            <a:r>
              <a:rPr lang="en-US" sz="1800" b="0" kern="0" dirty="0" smtClean="0">
                <a:solidFill>
                  <a:srgbClr val="2A4C76"/>
                </a:solidFill>
                <a:latin typeface="Helvetica Light"/>
                <a:cs typeface="Helvetica Light"/>
              </a:rPr>
              <a:t>English</a:t>
            </a:r>
            <a:r>
              <a:rPr lang="en-US" sz="1800" b="0" kern="0" dirty="0">
                <a:solidFill>
                  <a:srgbClr val="2A4C76"/>
                </a:solidFill>
                <a:latin typeface="Helvetica Light"/>
                <a:cs typeface="Helvetica Light"/>
              </a:rPr>
              <a:t>	</a:t>
            </a:r>
            <a:r>
              <a:rPr lang="en-US" sz="1800" b="0" kern="0" dirty="0" smtClean="0">
                <a:solidFill>
                  <a:srgbClr val="2A4C76"/>
                </a:solidFill>
                <a:latin typeface="Helvetica Light"/>
                <a:cs typeface="Helvetica Light"/>
              </a:rPr>
              <a:t>version control issues	source document not </a:t>
            </a:r>
            <a:r>
              <a:rPr lang="en-US" sz="1800" b="0" kern="0" dirty="0" smtClean="0">
                <a:solidFill>
                  <a:srgbClr val="2A4C76"/>
                </a:solidFill>
                <a:latin typeface="Helvetica Light"/>
                <a:cs typeface="Helvetica Light"/>
              </a:rPr>
              <a:t>updated </a:t>
            </a:r>
            <a:r>
              <a:rPr lang="en-US" sz="1800" b="0" kern="0" dirty="0">
                <a:solidFill>
                  <a:srgbClr val="2A4C76"/>
                </a:solidFill>
                <a:latin typeface="Helvetica Light"/>
                <a:cs typeface="Helvetica Light"/>
              </a:rPr>
              <a:t>	</a:t>
            </a:r>
            <a:endParaRPr lang="en-US" sz="1800" b="0" kern="0" dirty="0" smtClean="0">
              <a:solidFill>
                <a:srgbClr val="2A4C76"/>
              </a:solidFill>
              <a:latin typeface="Helvetica Light"/>
              <a:cs typeface="Helvetica Light"/>
            </a:endParaRPr>
          </a:p>
          <a:p>
            <a:pPr defTabSz="1257300">
              <a:tabLst>
                <a:tab pos="228600" algn="l"/>
                <a:tab pos="1427163" algn="l"/>
                <a:tab pos="3086100" algn="l"/>
              </a:tabLst>
            </a:pPr>
            <a:r>
              <a:rPr lang="en-US" sz="1800" b="0" kern="0" spc="-70" dirty="0" smtClean="0">
                <a:solidFill>
                  <a:srgbClr val="2A4C76"/>
                </a:solidFill>
                <a:latin typeface="Helvetica Light"/>
                <a:cs typeface="Helvetica Light"/>
              </a:rPr>
              <a:t>	errors</a:t>
            </a:r>
            <a:r>
              <a:rPr lang="en-US" sz="1800" b="0" kern="0" spc="-70" dirty="0">
                <a:solidFill>
                  <a:srgbClr val="2A4C76"/>
                </a:solidFill>
                <a:latin typeface="Helvetica Light"/>
                <a:cs typeface="Helvetica Light"/>
              </a:rPr>
              <a:t>, inconsistencies       </a:t>
            </a:r>
            <a:r>
              <a:rPr lang="en-US" sz="1800" b="0" kern="0" spc="-70" dirty="0" smtClean="0">
                <a:solidFill>
                  <a:srgbClr val="2A4C76"/>
                </a:solidFill>
                <a:latin typeface="Helvetica Light"/>
                <a:cs typeface="Helvetica Light"/>
              </a:rPr>
              <a:t>	</a:t>
            </a:r>
            <a:r>
              <a:rPr lang="en-US" sz="1800" b="0" kern="0" spc="-70" dirty="0" smtClean="0">
                <a:solidFill>
                  <a:srgbClr val="2A4C76"/>
                </a:solidFill>
                <a:latin typeface="Helvetica Light"/>
                <a:cs typeface="Helvetica Light"/>
              </a:rPr>
              <a:t>incorrect branding, not acc</a:t>
            </a:r>
            <a:r>
              <a:rPr lang="en-US" sz="1800" b="0" kern="0" spc="-70" dirty="0">
                <a:solidFill>
                  <a:srgbClr val="2A4C76"/>
                </a:solidFill>
                <a:latin typeface="Helvetica Light"/>
                <a:cs typeface="Helvetica Light"/>
              </a:rPr>
              <a:t>. </a:t>
            </a:r>
            <a:r>
              <a:rPr lang="en-US" sz="1800" b="0" i="1" kern="0" spc="-70" dirty="0">
                <a:solidFill>
                  <a:srgbClr val="2A4C76"/>
                </a:solidFill>
                <a:latin typeface="Helvetica Light"/>
                <a:cs typeface="Helvetica Light"/>
              </a:rPr>
              <a:t>GS1 style </a:t>
            </a:r>
            <a:r>
              <a:rPr lang="en-US" sz="1800" b="0" i="1" kern="0" spc="-70" dirty="0" smtClean="0">
                <a:solidFill>
                  <a:srgbClr val="2A4C76"/>
                </a:solidFill>
                <a:latin typeface="Helvetica Light"/>
                <a:cs typeface="Helvetica Light"/>
              </a:rPr>
              <a:t>guide</a:t>
            </a:r>
          </a:p>
          <a:p>
            <a:pPr defTabSz="1257300">
              <a:tabLst>
                <a:tab pos="228600" algn="l"/>
                <a:tab pos="1427163" algn="l"/>
                <a:tab pos="3086100" algn="l"/>
              </a:tabLst>
            </a:pPr>
            <a:endParaRPr lang="en-US" sz="1800" b="0" i="1" kern="0" spc="-70" dirty="0">
              <a:solidFill>
                <a:srgbClr val="2A4C76"/>
              </a:solidFill>
              <a:latin typeface="Helvetica Light"/>
              <a:cs typeface="Helvetica Light"/>
            </a:endParaRPr>
          </a:p>
          <a:p>
            <a:pPr defTabSz="1257300">
              <a:tabLst>
                <a:tab pos="228600" algn="l"/>
                <a:tab pos="1427163" algn="l"/>
                <a:tab pos="3086100" algn="l"/>
              </a:tabLst>
            </a:pPr>
            <a:endParaRPr lang="en-US" sz="1800" b="0" i="1" kern="0" spc="-70" dirty="0" smtClean="0">
              <a:solidFill>
                <a:srgbClr val="2A4C76"/>
              </a:solidFill>
              <a:latin typeface="Helvetica Light"/>
              <a:cs typeface="Helvetica Light"/>
            </a:endParaRPr>
          </a:p>
          <a:p>
            <a:pPr defTabSz="1257300">
              <a:tabLst>
                <a:tab pos="228600" algn="l"/>
                <a:tab pos="1427163" algn="l"/>
                <a:tab pos="3086100" algn="l"/>
              </a:tabLst>
            </a:pPr>
            <a:r>
              <a:rPr lang="en-US" sz="1800" b="0" kern="0" spc="-70" dirty="0" smtClean="0">
                <a:solidFill>
                  <a:srgbClr val="2A4C76"/>
                </a:solidFill>
                <a:latin typeface="Helvetica Light"/>
                <a:cs typeface="Helvetica Light"/>
              </a:rPr>
              <a:t>To improve upon the above issues, quality control and assurance check points </a:t>
            </a:r>
          </a:p>
          <a:p>
            <a:pPr defTabSz="1257300">
              <a:tabLst>
                <a:tab pos="228600" algn="l"/>
                <a:tab pos="1427163" algn="l"/>
                <a:tab pos="3086100" algn="l"/>
              </a:tabLst>
            </a:pPr>
            <a:r>
              <a:rPr lang="en-US" sz="1800" b="0" kern="0" spc="-70" dirty="0" smtClean="0">
                <a:solidFill>
                  <a:srgbClr val="2A4C76"/>
                </a:solidFill>
                <a:latin typeface="Helvetica Light"/>
                <a:cs typeface="Helvetica Light"/>
              </a:rPr>
              <a:t>were installed at the Technical Publications leve</a:t>
            </a:r>
            <a:r>
              <a:rPr lang="en-US" sz="1800" b="0" kern="0" spc="-70" dirty="0" smtClean="0">
                <a:solidFill>
                  <a:srgbClr val="2A4C76"/>
                </a:solidFill>
                <a:latin typeface="Helvetica Light"/>
                <a:cs typeface="Helvetica Light"/>
              </a:rPr>
              <a:t>l in 2013. The following slide shows </a:t>
            </a:r>
            <a:r>
              <a:rPr lang="en-US" sz="1800" b="0" kern="0" spc="-70" dirty="0" smtClean="0">
                <a:solidFill>
                  <a:srgbClr val="2A4C76"/>
                </a:solidFill>
                <a:latin typeface="Helvetica Light"/>
                <a:cs typeface="Helvetica Light"/>
              </a:rPr>
              <a:t>what has been done to date to improve technical documentation.</a:t>
            </a:r>
            <a:endParaRPr lang="en-US" sz="1800" b="0" kern="0" spc="-70" dirty="0" smtClean="0">
              <a:solidFill>
                <a:srgbClr val="2A4C76"/>
              </a:solidFill>
              <a:latin typeface="Helvetica Light"/>
              <a:cs typeface="Helvetica Light"/>
            </a:endParaRPr>
          </a:p>
          <a:p>
            <a:pPr defTabSz="1257300">
              <a:tabLst>
                <a:tab pos="228600" algn="l"/>
                <a:tab pos="1427163" algn="l"/>
                <a:tab pos="3086100" algn="l"/>
              </a:tabLst>
            </a:pPr>
            <a:endParaRPr lang="en-US" sz="1800" b="0" kern="0" spc="-70" dirty="0">
              <a:solidFill>
                <a:srgbClr val="2A4C76"/>
              </a:solidFill>
              <a:latin typeface="Helvetica Light"/>
              <a:cs typeface="Helvetica Light"/>
            </a:endParaRPr>
          </a:p>
          <a:p>
            <a:pPr lvl="0" defTabSz="1257300">
              <a:tabLst>
                <a:tab pos="177800" algn="l"/>
                <a:tab pos="1427163" algn="l"/>
                <a:tab pos="3086100" algn="l"/>
              </a:tabLst>
            </a:pPr>
            <a:r>
              <a:rPr lang="en-US" sz="1000" b="0" kern="0" dirty="0" smtClean="0">
                <a:solidFill>
                  <a:srgbClr val="2A4C76"/>
                </a:solidFill>
                <a:latin typeface="Helvetica Light"/>
                <a:cs typeface="Helvetica Light"/>
              </a:rPr>
              <a:t>.</a:t>
            </a:r>
            <a:endParaRPr lang="en-US" sz="1000" b="0" kern="0" dirty="0">
              <a:solidFill>
                <a:srgbClr val="2A4C76"/>
              </a:solidFill>
              <a:latin typeface="Helvetica Light"/>
              <a:cs typeface="Helvetica Light"/>
            </a:endParaRPr>
          </a:p>
          <a:p>
            <a:pPr defTabSz="1257300">
              <a:tabLst>
                <a:tab pos="177800" algn="l"/>
                <a:tab pos="1427163" algn="l"/>
                <a:tab pos="3086100" algn="l"/>
              </a:tabLst>
            </a:pPr>
            <a:endParaRPr lang="en-US" sz="1000" kern="0" dirty="0">
              <a:solidFill>
                <a:srgbClr val="2A4C76"/>
              </a:solidFill>
              <a:latin typeface="Helvetica Light"/>
              <a:cs typeface="Helvetica Light"/>
            </a:endParaRPr>
          </a:p>
          <a:p>
            <a:pPr lvl="0" defTabSz="1257300">
              <a:tabLst>
                <a:tab pos="228600" algn="l"/>
                <a:tab pos="1427163" algn="l"/>
                <a:tab pos="3086100" algn="l"/>
              </a:tabLst>
            </a:pPr>
            <a:endParaRPr lang="en-US" sz="1800" b="0" kern="0" dirty="0" smtClean="0">
              <a:solidFill>
                <a:srgbClr val="2A4C76"/>
              </a:solidFill>
              <a:latin typeface="Helvetica Light"/>
              <a:cs typeface="Helvetica Light"/>
            </a:endParaRPr>
          </a:p>
          <a:p>
            <a:pPr lvl="0" defTabSz="1257300">
              <a:tabLst>
                <a:tab pos="228600" algn="l"/>
                <a:tab pos="1427163" algn="l"/>
                <a:tab pos="3086100" algn="l"/>
              </a:tabLst>
            </a:pPr>
            <a:endParaRPr lang="en-US" sz="1800" b="0" kern="0" dirty="0" smtClean="0">
              <a:solidFill>
                <a:srgbClr val="2A4C76"/>
              </a:solidFill>
              <a:latin typeface="Helvetica Light"/>
              <a:cs typeface="Helvetica Light"/>
            </a:endParaRPr>
          </a:p>
          <a:p>
            <a:pPr defTabSz="1257300">
              <a:tabLst>
                <a:tab pos="228600" algn="l"/>
                <a:tab pos="1427163" algn="l"/>
                <a:tab pos="3086100" algn="l"/>
              </a:tabLst>
            </a:pPr>
            <a:r>
              <a:rPr lang="en-US" sz="1800" b="0" kern="0" dirty="0" smtClean="0">
                <a:solidFill>
                  <a:srgbClr val="2A4C76"/>
                </a:solidFill>
                <a:latin typeface="Helvetica Light"/>
                <a:cs typeface="Helvetica Light"/>
              </a:rPr>
              <a:t>	</a:t>
            </a:r>
          </a:p>
          <a:p>
            <a:pPr lvl="0" defTabSz="1257300">
              <a:tabLst>
                <a:tab pos="228600" algn="l"/>
                <a:tab pos="1427163" algn="l"/>
                <a:tab pos="3086100" algn="l"/>
              </a:tabLst>
            </a:pPr>
            <a:endParaRPr lang="en-US" sz="1800" kern="0" dirty="0">
              <a:solidFill>
                <a:srgbClr val="F04510"/>
              </a:solidFill>
              <a:latin typeface="Helvetica Light"/>
              <a:cs typeface="Helvetica Light"/>
            </a:endParaRPr>
          </a:p>
          <a:p>
            <a:pPr marL="0" marR="0" lvl="0" indent="0" algn="l" defTabSz="1257300" rtl="0" eaLnBrk="1" fontAlgn="base" latinLnBrk="0" hangingPunct="1">
              <a:lnSpc>
                <a:spcPct val="100000"/>
              </a:lnSpc>
              <a:spcBef>
                <a:spcPct val="0"/>
              </a:spcBef>
              <a:spcAft>
                <a:spcPct val="0"/>
              </a:spcAft>
              <a:buClrTx/>
              <a:buSzTx/>
              <a:buFontTx/>
              <a:buNone/>
              <a:tabLst>
                <a:tab pos="457200" algn="l"/>
                <a:tab pos="1427163" algn="l"/>
                <a:tab pos="3086100" algn="l"/>
              </a:tabLst>
              <a:defRPr/>
            </a:pPr>
            <a:r>
              <a:rPr lang="en-US" sz="1800" kern="0" dirty="0" smtClean="0">
                <a:solidFill>
                  <a:srgbClr val="F04510"/>
                </a:solidFill>
                <a:latin typeface="Helvetica Light"/>
                <a:cs typeface="Helvetica Light"/>
              </a:rPr>
              <a:t>	</a:t>
            </a:r>
            <a:endParaRPr lang="en-US" sz="2800" kern="0" dirty="0" smtClean="0">
              <a:solidFill>
                <a:srgbClr val="2760A9"/>
              </a:solidFill>
              <a:latin typeface="Helvetica Light"/>
              <a:cs typeface="Helvetica Light"/>
            </a:endParaRPr>
          </a:p>
        </p:txBody>
      </p:sp>
      <p:sp>
        <p:nvSpPr>
          <p:cNvPr id="6" name="Subtitle 1"/>
          <p:cNvSpPr txBox="1">
            <a:spLocks/>
          </p:cNvSpPr>
          <p:nvPr/>
        </p:nvSpPr>
        <p:spPr>
          <a:xfrm>
            <a:off x="2535990" y="455375"/>
            <a:ext cx="6163510" cy="589898"/>
          </a:xfrm>
          <a:prstGeom prst="rect">
            <a:avLst/>
          </a:prstGeom>
        </p:spPr>
        <p:txBody>
          <a:bodyPr vert="horz" lIns="91440" tIns="45720" rIns="91440" bIns="45720" rtlCol="0">
            <a:normAutofit lnSpcReduction="10000"/>
          </a:bodyPr>
          <a:lstStyle>
            <a:lvl1pPr marL="342900" indent="-342900"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50" indent="-285750"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3000" indent="-228600" algn="l" rtl="0" eaLnBrk="1" fontAlgn="base" hangingPunct="1">
              <a:spcBef>
                <a:spcPct val="20000"/>
              </a:spcBef>
              <a:spcAft>
                <a:spcPct val="0"/>
              </a:spcAft>
              <a:buClr>
                <a:srgbClr val="F26334"/>
              </a:buClr>
              <a:buFont typeface="Arial" charset="0"/>
              <a:buChar char="–"/>
              <a:defRPr>
                <a:solidFill>
                  <a:srgbClr val="002C6C"/>
                </a:solidFill>
                <a:latin typeface="+mn-lt"/>
                <a:ea typeface="ＭＳ Ｐゴシック" charset="0"/>
              </a:defRPr>
            </a:lvl3pPr>
            <a:lvl4pPr marL="1600200" indent="-228600" algn="l" rtl="0" eaLnBrk="1" fontAlgn="base" hangingPunct="1">
              <a:spcBef>
                <a:spcPct val="20000"/>
              </a:spcBef>
              <a:spcAft>
                <a:spcPct val="0"/>
              </a:spcAft>
              <a:buChar char="–"/>
              <a:defRPr sz="1600">
                <a:solidFill>
                  <a:srgbClr val="002C6C"/>
                </a:solidFill>
                <a:latin typeface="+mn-lt"/>
                <a:ea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buFont typeface="Arial"/>
              <a:buNone/>
            </a:pPr>
            <a:r>
              <a:rPr lang="en-US" baseline="30000" dirty="0" smtClean="0">
                <a:solidFill>
                  <a:srgbClr val="2A4C76"/>
                </a:solidFill>
                <a:latin typeface="Helvetica Light"/>
                <a:cs typeface="Helvetica Light"/>
              </a:rPr>
              <a:t>technical publications workshop</a:t>
            </a:r>
          </a:p>
          <a:p>
            <a:pPr marL="0" indent="0" algn="r">
              <a:buFont typeface="Arial"/>
              <a:buNone/>
            </a:pPr>
            <a:r>
              <a:rPr lang="en-US" b="1" baseline="30000" dirty="0">
                <a:solidFill>
                  <a:srgbClr val="2A4C76"/>
                </a:solidFill>
                <a:latin typeface="Helvetica Light"/>
                <a:cs typeface="Helvetica Light"/>
              </a:rPr>
              <a:t>p</a:t>
            </a:r>
            <a:r>
              <a:rPr lang="en-US" b="1" baseline="30000" dirty="0" smtClean="0">
                <a:solidFill>
                  <a:srgbClr val="2A4C76"/>
                </a:solidFill>
                <a:latin typeface="Helvetica Light"/>
                <a:cs typeface="Helvetica Light"/>
              </a:rPr>
              <a:t>roblems in documentation</a:t>
            </a:r>
            <a:endParaRPr lang="en-US" b="1" baseline="30000" dirty="0">
              <a:solidFill>
                <a:srgbClr val="2A4C76"/>
              </a:solidFill>
              <a:latin typeface="Helvetica Light"/>
              <a:cs typeface="Helvetica Light"/>
            </a:endParaRPr>
          </a:p>
        </p:txBody>
      </p:sp>
    </p:spTree>
    <p:extLst>
      <p:ext uri="{BB962C8B-B14F-4D97-AF65-F5344CB8AC3E}">
        <p14:creationId xmlns:p14="http://schemas.microsoft.com/office/powerpoint/2010/main" val="216867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2535990" y="455375"/>
            <a:ext cx="6163510" cy="589898"/>
          </a:xfrm>
          <a:prstGeom prst="rect">
            <a:avLst/>
          </a:prstGeom>
        </p:spPr>
        <p:txBody>
          <a:bodyPr>
            <a:normAutofit fontScale="77500" lnSpcReduction="20000"/>
          </a:bodyPr>
          <a:lstStyle/>
          <a:p>
            <a:pPr marL="0" indent="0" algn="r">
              <a:buNone/>
            </a:pPr>
            <a:r>
              <a:rPr lang="en-US" sz="3100" kern="1200" baseline="30000" dirty="0">
                <a:solidFill>
                  <a:srgbClr val="2A4C76"/>
                </a:solidFill>
                <a:latin typeface="Helvetica Light"/>
                <a:cs typeface="Helvetica Light"/>
              </a:rPr>
              <a:t>technical</a:t>
            </a:r>
            <a:r>
              <a:rPr lang="en-US" sz="2400" baseline="30000" dirty="0">
                <a:solidFill>
                  <a:srgbClr val="2A4C76"/>
                </a:solidFill>
                <a:latin typeface="Helvetica Light"/>
                <a:cs typeface="Helvetica Light"/>
              </a:rPr>
              <a:t> publications workshop</a:t>
            </a:r>
          </a:p>
          <a:p>
            <a:pPr marL="0" indent="0" algn="r">
              <a:buNone/>
            </a:pPr>
            <a:r>
              <a:rPr lang="en-US" b="1" baseline="30000" dirty="0" smtClean="0">
                <a:solidFill>
                  <a:srgbClr val="2A4C76"/>
                </a:solidFill>
                <a:latin typeface="Helvetica Light"/>
                <a:cs typeface="Helvetica Light"/>
              </a:rPr>
              <a:t>quality</a:t>
            </a:r>
            <a:r>
              <a:rPr lang="en-US" b="1" dirty="0" smtClean="0">
                <a:solidFill>
                  <a:srgbClr val="2A4C76"/>
                </a:solidFill>
                <a:latin typeface="Helvetica Light"/>
                <a:cs typeface="Helvetica Light"/>
              </a:rPr>
              <a:t> </a:t>
            </a:r>
            <a:r>
              <a:rPr lang="en-US" sz="2400" b="1" baseline="30000" dirty="0" smtClean="0">
                <a:solidFill>
                  <a:srgbClr val="2A4C76"/>
                </a:solidFill>
                <a:latin typeface="Helvetica Light"/>
                <a:cs typeface="Helvetica Light"/>
              </a:rPr>
              <a:t>control and assurance</a:t>
            </a:r>
            <a:endParaRPr lang="en-US" sz="2400" b="1" baseline="30000" dirty="0">
              <a:solidFill>
                <a:srgbClr val="2A4C76"/>
              </a:solidFill>
              <a:latin typeface="Helvetica Light"/>
              <a:cs typeface="Helvetica Light"/>
            </a:endParaRPr>
          </a:p>
        </p:txBody>
      </p:sp>
      <p:sp>
        <p:nvSpPr>
          <p:cNvPr id="22" name="Rectangle 2"/>
          <p:cNvSpPr txBox="1">
            <a:spLocks noChangeArrowheads="1"/>
          </p:cNvSpPr>
          <p:nvPr/>
        </p:nvSpPr>
        <p:spPr>
          <a:xfrm>
            <a:off x="845401" y="1490388"/>
            <a:ext cx="7865774" cy="4669112"/>
          </a:xfrm>
          <a:prstGeom prst="rect">
            <a:avLst/>
          </a:prstGeom>
        </p:spPr>
        <p:txBody>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defTabSz="463550">
              <a:lnSpc>
                <a:spcPct val="90000"/>
              </a:lnSpc>
              <a:tabLst>
                <a:tab pos="457200" algn="l"/>
                <a:tab pos="1600200" algn="l"/>
              </a:tabLst>
            </a:pPr>
            <a:r>
              <a:rPr lang="en-US" sz="2400" kern="0" spc="-100" dirty="0" smtClean="0">
                <a:solidFill>
                  <a:srgbClr val="2A4C76"/>
                </a:solidFill>
                <a:latin typeface="Helvetica Light"/>
                <a:cs typeface="Helvetica Light"/>
              </a:rPr>
              <a:t>Quality control and assurance in </a:t>
            </a:r>
            <a:r>
              <a:rPr lang="en-US" sz="2400" kern="0" spc="-100" dirty="0" smtClean="0">
                <a:solidFill>
                  <a:srgbClr val="2A4C76"/>
                </a:solidFill>
                <a:latin typeface="Helvetica Light"/>
                <a:cs typeface="Helvetica Light"/>
              </a:rPr>
              <a:t>technical documentation</a:t>
            </a:r>
            <a:r>
              <a:rPr lang="en-US" sz="2400" kern="0" dirty="0">
                <a:solidFill>
                  <a:srgbClr val="2A4C76"/>
                </a:solidFill>
                <a:latin typeface="Helvetica Light"/>
                <a:cs typeface="Helvetica Light"/>
              </a:rPr>
              <a:t/>
            </a:r>
            <a:br>
              <a:rPr lang="en-US" sz="2400" kern="0" dirty="0">
                <a:solidFill>
                  <a:srgbClr val="2A4C76"/>
                </a:solidFill>
                <a:latin typeface="Helvetica Light"/>
                <a:cs typeface="Helvetica Light"/>
              </a:rPr>
            </a:br>
            <a:r>
              <a:rPr kumimoji="0" lang="en-US" sz="1800" b="1" i="0" u="none" strike="noStrike" kern="0" cap="none" spc="0" normalizeH="0" baseline="0" noProof="0" dirty="0" smtClean="0">
                <a:ln>
                  <a:noFill/>
                </a:ln>
                <a:solidFill>
                  <a:sysClr val="window" lastClr="FFFFFF"/>
                </a:solidFill>
                <a:effectLst/>
                <a:uLnTx/>
                <a:uFillTx/>
                <a:latin typeface="Helvetica Light"/>
                <a:cs typeface="Helvetica Light"/>
              </a:rPr>
              <a:t>m</a:t>
            </a:r>
            <a:br>
              <a:rPr kumimoji="0" lang="en-US" sz="1800" b="1" i="0" u="none" strike="noStrike" kern="0" cap="none" spc="0" normalizeH="0" baseline="0" noProof="0" dirty="0" smtClean="0">
                <a:ln>
                  <a:noFill/>
                </a:ln>
                <a:solidFill>
                  <a:sysClr val="window" lastClr="FFFFFF"/>
                </a:solidFill>
                <a:effectLst/>
                <a:uLnTx/>
                <a:uFillTx/>
                <a:latin typeface="Helvetica Light"/>
                <a:cs typeface="Helvetica Light"/>
              </a:rPr>
            </a:br>
            <a:r>
              <a:rPr kumimoji="0" lang="en-US" sz="1800" b="1" i="0" u="none" strike="noStrike" kern="0" cap="none" spc="0" normalizeH="0" baseline="0" noProof="0" dirty="0" smtClean="0">
                <a:ln>
                  <a:noFill/>
                </a:ln>
                <a:solidFill>
                  <a:srgbClr val="FF0000"/>
                </a:solidFill>
                <a:effectLst/>
                <a:uLnTx/>
                <a:uFillTx/>
                <a:latin typeface="Helvetica Light"/>
                <a:cs typeface="Helvetica Light"/>
              </a:rPr>
              <a:t>level</a:t>
            </a:r>
            <a:r>
              <a:rPr kumimoji="0" lang="en-US" sz="1800" b="1" i="0" u="none" strike="noStrike" kern="0" cap="none" spc="0" normalizeH="0" baseline="0" noProof="0" dirty="0" smtClean="0">
                <a:ln>
                  <a:noFill/>
                </a:ln>
                <a:solidFill>
                  <a:srgbClr val="2A4C76"/>
                </a:solidFill>
                <a:effectLst/>
                <a:uLnTx/>
                <a:uFillTx/>
                <a:latin typeface="Helvetica Light"/>
                <a:cs typeface="Helvetica Light"/>
              </a:rPr>
              <a:t>	</a:t>
            </a:r>
            <a:r>
              <a:rPr kumimoji="0" lang="en-US" sz="1800" b="1" i="0" u="none" strike="noStrike" kern="0" cap="none" spc="0" normalizeH="0" baseline="0" noProof="0" dirty="0" smtClean="0">
                <a:ln>
                  <a:noFill/>
                </a:ln>
                <a:solidFill>
                  <a:srgbClr val="F04510"/>
                </a:solidFill>
                <a:effectLst/>
                <a:uLnTx/>
                <a:uFillTx/>
                <a:latin typeface="Helvetica Light"/>
                <a:cs typeface="Helvetica Light"/>
              </a:rPr>
              <a:t>role	</a:t>
            </a:r>
            <a:r>
              <a:rPr kumimoji="0" lang="en-US" sz="1800" b="1" i="0" u="none" strike="noStrike" kern="0" cap="none" spc="0" normalizeH="0" baseline="0" noProof="0" dirty="0" smtClean="0">
                <a:ln>
                  <a:noFill/>
                </a:ln>
                <a:solidFill>
                  <a:srgbClr val="2A4C76"/>
                </a:solidFill>
                <a:effectLst/>
                <a:uLnTx/>
                <a:uFillTx/>
                <a:latin typeface="Helvetica Light"/>
                <a:cs typeface="Helvetica Light"/>
              </a:rPr>
              <a:t>			</a:t>
            </a:r>
            <a:r>
              <a:rPr kumimoji="0" lang="en-US" sz="1800" b="1" i="0" u="none" strike="noStrike" kern="0" cap="none" spc="0" normalizeH="0" baseline="0" noProof="0" dirty="0" smtClean="0">
                <a:ln>
                  <a:noFill/>
                </a:ln>
                <a:solidFill>
                  <a:srgbClr val="FF0000"/>
                </a:solidFill>
                <a:effectLst/>
                <a:uLnTx/>
                <a:uFillTx/>
                <a:latin typeface="Helvetica Light"/>
                <a:cs typeface="Helvetica Light"/>
              </a:rPr>
              <a:t>resource(s) for each level</a:t>
            </a:r>
            <a:br>
              <a:rPr kumimoji="0" lang="en-US" sz="1800" b="1" i="0" u="none" strike="noStrike" kern="0" cap="none" spc="0" normalizeH="0" baseline="0" noProof="0" dirty="0" smtClean="0">
                <a:ln>
                  <a:noFill/>
                </a:ln>
                <a:solidFill>
                  <a:srgbClr val="FF0000"/>
                </a:solidFill>
                <a:effectLst/>
                <a:uLnTx/>
                <a:uFillTx/>
                <a:latin typeface="Helvetica Light"/>
                <a:cs typeface="Helvetica Light"/>
              </a:rPr>
            </a:br>
            <a:r>
              <a:rPr kumimoji="0" lang="en-US" sz="1600" b="0" i="0" u="none" strike="noStrike" kern="0" cap="none" spc="0" normalizeH="0" baseline="0" noProof="0" dirty="0" smtClean="0">
                <a:ln>
                  <a:noFill/>
                </a:ln>
                <a:solidFill>
                  <a:srgbClr val="215968"/>
                </a:solidFill>
                <a:effectLst/>
                <a:uLnTx/>
                <a:uFillTx/>
                <a:latin typeface="Helvetica Light"/>
                <a:cs typeface="Helvetica Light"/>
              </a:rPr>
              <a:t>individual</a:t>
            </a: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 	content authors		</a:t>
            </a:r>
            <a:r>
              <a:rPr kumimoji="0" lang="en-US" sz="1600" b="0" i="0" u="none" strike="noStrike" kern="0" cap="none" spc="0" normalizeH="0" baseline="0" noProof="0" dirty="0" smtClean="0">
                <a:ln>
                  <a:noFill/>
                </a:ln>
                <a:solidFill>
                  <a:srgbClr val="3366FF"/>
                </a:solidFill>
                <a:effectLst/>
                <a:uLnTx/>
                <a:uFillTx/>
                <a:latin typeface="Helvetica Light"/>
                <a:cs typeface="Helvetica Light"/>
                <a:hlinkClick r:id="rId3"/>
              </a:rPr>
              <a:t>templates</a:t>
            </a: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
            </a:r>
            <a:br>
              <a:rPr kumimoji="0" lang="en-US" sz="1600" b="0" i="0" u="none" strike="noStrike" kern="0" cap="none" spc="0" normalizeH="0" baseline="0" noProof="0" dirty="0" smtClean="0">
                <a:ln>
                  <a:noFill/>
                </a:ln>
                <a:solidFill>
                  <a:srgbClr val="2A4C76"/>
                </a:solidFill>
                <a:effectLst/>
                <a:uLnTx/>
                <a:uFillTx/>
                <a:latin typeface="Helvetica Light"/>
                <a:cs typeface="Helvetica Light"/>
              </a:rPr>
            </a:b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		SDLs				customer support notification					SMEs				</a:t>
            </a:r>
            <a:r>
              <a:rPr kumimoji="0" lang="en-US" sz="1600" b="0" i="0" u="none" strike="noStrike" kern="0" cap="none" spc="0" normalizeH="0" baseline="0" noProof="0" dirty="0" smtClean="0">
                <a:ln>
                  <a:noFill/>
                </a:ln>
                <a:solidFill>
                  <a:srgbClr val="2A4C76"/>
                </a:solidFill>
                <a:effectLst/>
                <a:uLnTx/>
                <a:uFillTx/>
                <a:latin typeface="Helvetica Light"/>
                <a:cs typeface="Helvetica Light"/>
                <a:hlinkClick r:id="rId4"/>
              </a:rPr>
              <a:t>content author resources</a:t>
            </a:r>
            <a:br>
              <a:rPr kumimoji="0" lang="en-US" sz="1600" b="0" i="0" u="none" strike="noStrike" kern="0" cap="none" spc="0" normalizeH="0" baseline="0" noProof="0" dirty="0" smtClean="0">
                <a:ln>
                  <a:noFill/>
                </a:ln>
                <a:solidFill>
                  <a:srgbClr val="2A4C76"/>
                </a:solidFill>
                <a:effectLst/>
                <a:uLnTx/>
                <a:uFillTx/>
                <a:latin typeface="Helvetica Light"/>
                <a:cs typeface="Helvetica Light"/>
                <a:hlinkClick r:id="rId4"/>
              </a:rPr>
            </a:br>
            <a:r>
              <a:rPr kumimoji="0" lang="en-US" sz="1200" b="0" i="0" u="none" strike="noStrike" kern="0" cap="none" spc="0" normalizeH="0" baseline="0" noProof="0" dirty="0" smtClean="0">
                <a:ln>
                  <a:noFill/>
                </a:ln>
                <a:solidFill>
                  <a:srgbClr val="2A4C76"/>
                </a:solidFill>
                <a:effectLst/>
                <a:uLnTx/>
                <a:uFillTx/>
                <a:latin typeface="Helvetica Light"/>
                <a:cs typeface="Helvetica Light"/>
              </a:rPr>
              <a:t>								</a:t>
            </a:r>
            <a:endParaRPr kumimoji="0" lang="en-US" sz="1200" b="0" i="0" u="none" strike="noStrike" kern="0" cap="none" spc="0" normalizeH="0" baseline="0" noProof="0" dirty="0" smtClean="0">
              <a:ln>
                <a:noFill/>
              </a:ln>
              <a:solidFill>
                <a:sysClr val="window" lastClr="FFFFFF"/>
              </a:solidFill>
              <a:effectLst/>
              <a:uLnTx/>
              <a:uFillTx/>
              <a:latin typeface="Helvetica Light"/>
              <a:cs typeface="Helvetica Light"/>
            </a:endParaRPr>
          </a:p>
          <a:p>
            <a:pPr defTabSz="463550">
              <a:lnSpc>
                <a:spcPct val="90000"/>
              </a:lnSpc>
              <a:tabLst>
                <a:tab pos="457200" algn="l"/>
                <a:tab pos="1600200" algn="l"/>
              </a:tabLst>
            </a:pPr>
            <a:r>
              <a:rPr kumimoji="0" lang="en-US" sz="1600" b="0" i="0" u="none" strike="noStrike" kern="0" cap="none" spc="0" normalizeH="0" baseline="0" noProof="0" dirty="0" smtClean="0">
                <a:ln>
                  <a:noFill/>
                </a:ln>
                <a:solidFill>
                  <a:srgbClr val="215968"/>
                </a:solidFill>
                <a:effectLst/>
                <a:uLnTx/>
                <a:uFillTx/>
                <a:latin typeface="Helvetica Light"/>
                <a:cs typeface="Helvetica Light"/>
              </a:rPr>
              <a:t>team</a:t>
            </a:r>
            <a:r>
              <a:rPr kumimoji="0" lang="en-US" sz="1600" b="0" i="0" u="none" strike="noStrike" kern="0" cap="none" spc="0" normalizeH="0" baseline="0" noProof="0" dirty="0" smtClean="0">
                <a:ln>
                  <a:noFill/>
                </a:ln>
                <a:solidFill>
                  <a:sysClr val="window" lastClr="FFFFFF"/>
                </a:solidFill>
                <a:effectLst/>
                <a:uLnTx/>
                <a:uFillTx/>
                <a:latin typeface="Helvetica Light"/>
                <a:cs typeface="Helvetica Light"/>
              </a:rPr>
              <a:t>		</a:t>
            </a: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GSMP and SD		quality assurance installed</a:t>
            </a:r>
          </a:p>
          <a:p>
            <a:pPr defTabSz="463550">
              <a:lnSpc>
                <a:spcPct val="90000"/>
              </a:lnSpc>
              <a:tabLst>
                <a:tab pos="457200" algn="l"/>
                <a:tab pos="1600200" algn="l"/>
              </a:tabLst>
            </a:pPr>
            <a:r>
              <a:rPr lang="en-US" sz="1600" b="0" kern="0" dirty="0" smtClean="0">
                <a:solidFill>
                  <a:srgbClr val="2A4C76"/>
                </a:solidFill>
                <a:latin typeface="Helvetica Light"/>
                <a:cs typeface="Helvetica Light"/>
              </a:rPr>
              <a:t>							</a:t>
            </a:r>
            <a:r>
              <a:rPr lang="en-US" sz="1600" kern="0" dirty="0" smtClean="0">
                <a:solidFill>
                  <a:srgbClr val="2A4C76"/>
                </a:solidFill>
                <a:latin typeface="Helvetica Light"/>
                <a:cs typeface="Helvetica Light"/>
              </a:rPr>
              <a:t>quality control </a:t>
            </a:r>
            <a:r>
              <a:rPr lang="en-US" sz="1600" b="0" kern="0" dirty="0" smtClean="0">
                <a:solidFill>
                  <a:srgbClr val="2A4C76"/>
                </a:solidFill>
                <a:latin typeface="Helvetica Light"/>
                <a:cs typeface="Helvetica Light"/>
              </a:rPr>
              <a:t>check points</a:t>
            </a:r>
          </a:p>
          <a:p>
            <a:pPr defTabSz="463550">
              <a:lnSpc>
                <a:spcPct val="90000"/>
              </a:lnSpc>
              <a:tabLst>
                <a:tab pos="457200" algn="l"/>
                <a:tab pos="1600200" algn="l"/>
              </a:tabLst>
            </a:pPr>
            <a:r>
              <a:rPr lang="en-US" sz="1600" b="0" kern="0" dirty="0" smtClean="0">
                <a:solidFill>
                  <a:srgbClr val="2A4C76"/>
                </a:solidFill>
                <a:latin typeface="Helvetica Light"/>
                <a:cs typeface="Helvetica Light"/>
              </a:rPr>
              <a:t>								Tech Pubs </a:t>
            </a:r>
            <a:r>
              <a:rPr lang="en-US" sz="1600" b="0" kern="0" dirty="0" smtClean="0">
                <a:solidFill>
                  <a:srgbClr val="2A4C76"/>
                </a:solidFill>
                <a:latin typeface="Helvetica Light"/>
                <a:cs typeface="Helvetica Light"/>
              </a:rPr>
              <a:t>included in Community Review</a:t>
            </a:r>
            <a:r>
              <a:rPr lang="en-US" sz="1600" b="0" kern="0" dirty="0" smtClean="0">
                <a:solidFill>
                  <a:srgbClr val="2A4C76"/>
                </a:solidFill>
                <a:latin typeface="Helvetica Light"/>
                <a:cs typeface="Helvetica Light"/>
              </a:rPr>
              <a:t>							</a:t>
            </a:r>
            <a:r>
              <a:rPr lang="en-US" sz="1600" kern="0" dirty="0" smtClean="0">
                <a:solidFill>
                  <a:srgbClr val="2A4C76"/>
                </a:solidFill>
                <a:latin typeface="Helvetica Light"/>
                <a:cs typeface="Helvetica Light"/>
              </a:rPr>
              <a:t>quality</a:t>
            </a:r>
            <a:r>
              <a:rPr lang="en-US" sz="1600" b="0" kern="0" dirty="0" smtClean="0">
                <a:solidFill>
                  <a:srgbClr val="2A4C76"/>
                </a:solidFill>
                <a:latin typeface="Helvetica Light"/>
                <a:cs typeface="Helvetica Light"/>
              </a:rPr>
              <a:t> </a:t>
            </a:r>
            <a:r>
              <a:rPr lang="en-US" sz="1600" kern="0" dirty="0" smtClean="0">
                <a:solidFill>
                  <a:srgbClr val="2A4C76"/>
                </a:solidFill>
                <a:latin typeface="Helvetica Light"/>
                <a:cs typeface="Helvetica Light"/>
              </a:rPr>
              <a:t>assurance </a:t>
            </a:r>
            <a:r>
              <a:rPr lang="en-US" sz="1600" b="0" kern="0" dirty="0" smtClean="0">
                <a:solidFill>
                  <a:srgbClr val="2A4C76"/>
                </a:solidFill>
                <a:latin typeface="Helvetica Light"/>
                <a:cs typeface="Helvetica Light"/>
              </a:rPr>
              <a:t>check points								after </a:t>
            </a:r>
            <a:r>
              <a:rPr lang="en-US" sz="1600" b="0" kern="0" dirty="0" err="1" smtClean="0">
                <a:solidFill>
                  <a:srgbClr val="2A4C76"/>
                </a:solidFill>
                <a:latin typeface="Helvetica Light"/>
                <a:cs typeface="Helvetica Light"/>
              </a:rPr>
              <a:t>eBallot</a:t>
            </a:r>
            <a:r>
              <a:rPr lang="en-US" sz="1600" b="0" kern="0" dirty="0" smtClean="0">
                <a:solidFill>
                  <a:srgbClr val="2A4C76"/>
                </a:solidFill>
                <a:latin typeface="Helvetica Light"/>
                <a:cs typeface="Helvetica Light"/>
              </a:rPr>
              <a:t>, tech pubs review</a:t>
            </a:r>
          </a:p>
          <a:p>
            <a:pPr defTabSz="463550">
              <a:lnSpc>
                <a:spcPct val="90000"/>
              </a:lnSpc>
              <a:tabLst>
                <a:tab pos="457200" algn="l"/>
                <a:tab pos="1600200" algn="l"/>
              </a:tabLst>
            </a:pPr>
            <a:r>
              <a:rPr lang="en-US" sz="1600" b="0" kern="0" dirty="0" smtClean="0">
                <a:solidFill>
                  <a:srgbClr val="2A4C76"/>
                </a:solidFill>
                <a:latin typeface="Helvetica Light"/>
                <a:cs typeface="Helvetica Light"/>
              </a:rPr>
              <a:t>								update legacy documents</a:t>
            </a:r>
            <a:br>
              <a:rPr lang="en-US" sz="1600" b="0" kern="0" dirty="0" smtClean="0">
                <a:solidFill>
                  <a:srgbClr val="2A4C76"/>
                </a:solidFill>
                <a:latin typeface="Helvetica Light"/>
                <a:cs typeface="Helvetica Light"/>
              </a:rPr>
            </a:br>
            <a:r>
              <a:rPr lang="en-US" sz="1600" b="0" kern="0" dirty="0" smtClean="0">
                <a:solidFill>
                  <a:srgbClr val="2A4C76"/>
                </a:solidFill>
                <a:latin typeface="Helvetica Light"/>
                <a:cs typeface="Helvetica Light"/>
              </a:rPr>
              <a:t>								branding: logo and copyright</a:t>
            </a:r>
          </a:p>
          <a:p>
            <a:pPr defTabSz="463550">
              <a:lnSpc>
                <a:spcPct val="90000"/>
              </a:lnSpc>
              <a:tabLst>
                <a:tab pos="457200" algn="l"/>
                <a:tab pos="1600200" algn="l"/>
              </a:tabLst>
            </a:pPr>
            <a:r>
              <a:rPr lang="en-US" sz="1600" b="0" kern="0" dirty="0" smtClean="0">
                <a:solidFill>
                  <a:srgbClr val="2A4C76"/>
                </a:solidFill>
                <a:latin typeface="Helvetica Light"/>
                <a:cs typeface="Helvetica Light"/>
              </a:rPr>
              <a:t>								SDL/WG approve PDF 	</a:t>
            </a:r>
          </a:p>
          <a:p>
            <a:pPr defTabSz="463550">
              <a:tabLst>
                <a:tab pos="457200" algn="l"/>
                <a:tab pos="1600200" algn="l"/>
              </a:tabLst>
            </a:pPr>
            <a:r>
              <a:rPr lang="en-US" sz="1600" b="0" kern="0" dirty="0" smtClean="0">
                <a:solidFill>
                  <a:srgbClr val="2A4C76"/>
                </a:solidFill>
                <a:latin typeface="Helvetica Light"/>
                <a:cs typeface="Helvetica Light"/>
              </a:rPr>
              <a:t>							</a:t>
            </a: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	after action report to SDL</a:t>
            </a:r>
            <a:r>
              <a:rPr kumimoji="0" lang="en-US" sz="1800" b="0" i="0" u="none" strike="noStrike" kern="0" cap="none" spc="0" normalizeH="0" baseline="0" noProof="0" dirty="0" smtClean="0">
                <a:ln>
                  <a:noFill/>
                </a:ln>
                <a:solidFill>
                  <a:srgbClr val="2A4C76"/>
                </a:solidFill>
                <a:effectLst/>
                <a:uLnTx/>
                <a:uFillTx/>
                <a:latin typeface="Helvetica Light"/>
                <a:cs typeface="Helvetica Light"/>
              </a:rPr>
              <a:t>		</a:t>
            </a:r>
            <a:r>
              <a:rPr lang="en-US" sz="1800" b="0" kern="0" dirty="0" smtClean="0">
                <a:solidFill>
                  <a:srgbClr val="2A4C76"/>
                </a:solidFill>
                <a:latin typeface="Helvetica Light"/>
                <a:cs typeface="Helvetica Light"/>
              </a:rPr>
              <a:t>	</a:t>
            </a:r>
            <a:r>
              <a:rPr lang="en-US" sz="1200" b="0" kern="0" dirty="0">
                <a:solidFill>
                  <a:srgbClr val="2A4C76"/>
                </a:solidFill>
                <a:latin typeface="Helvetica Light"/>
                <a:cs typeface="Helvetica Light"/>
              </a:rPr>
              <a:t>								</a:t>
            </a:r>
            <a:endParaRPr lang="en-US" sz="1200" b="0" kern="0" dirty="0">
              <a:solidFill>
                <a:sysClr val="window" lastClr="FFFFFF"/>
              </a:solidFill>
              <a:latin typeface="Helvetica Light"/>
              <a:cs typeface="Helvetica Light"/>
            </a:endParaRPr>
          </a:p>
          <a:p>
            <a:pPr defTabSz="463550">
              <a:tabLst>
                <a:tab pos="457200" algn="l"/>
                <a:tab pos="1600200" algn="l"/>
              </a:tabLst>
            </a:pPr>
            <a:r>
              <a:rPr kumimoji="0" lang="en-US" sz="1600" b="0" i="0" u="none" strike="noStrike" kern="0" cap="none" spc="-100" normalizeH="0" baseline="0" noProof="0" dirty="0" smtClean="0">
                <a:ln>
                  <a:noFill/>
                </a:ln>
                <a:solidFill>
                  <a:srgbClr val="215968"/>
                </a:solidFill>
                <a:effectLst/>
                <a:uLnTx/>
                <a:uFillTx/>
                <a:latin typeface="Helvetica Light"/>
                <a:cs typeface="Helvetica Light"/>
              </a:rPr>
              <a:t>organisation</a:t>
            </a:r>
            <a:r>
              <a:rPr kumimoji="0" lang="en-US" sz="1600" b="0" i="0" u="none" strike="noStrike" kern="0" cap="none" spc="0" normalizeH="0" baseline="0" noProof="0" dirty="0" smtClean="0">
                <a:ln>
                  <a:noFill/>
                </a:ln>
                <a:solidFill>
                  <a:srgbClr val="215968"/>
                </a:solidFill>
                <a:effectLst/>
                <a:uLnTx/>
                <a:uFillTx/>
                <a:latin typeface="Helvetica Light"/>
                <a:cs typeface="Helvetica Light"/>
              </a:rPr>
              <a:t>	</a:t>
            </a: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GO and MOs		</a:t>
            </a:r>
            <a:r>
              <a:rPr lang="en-US" sz="1600" b="0" kern="0" dirty="0" smtClean="0">
                <a:solidFill>
                  <a:srgbClr val="2A4C76"/>
                </a:solidFill>
                <a:latin typeface="Helvetica Light"/>
                <a:cs typeface="Helvetica Light"/>
                <a:hlinkClick r:id="rId5"/>
              </a:rPr>
              <a:t>r</a:t>
            </a:r>
            <a:r>
              <a:rPr kumimoji="0" lang="en-US" sz="1600" b="0" i="0" u="none" strike="noStrike" kern="0" cap="none" spc="0" normalizeH="0" baseline="0" noProof="0" dirty="0" smtClean="0">
                <a:ln>
                  <a:noFill/>
                </a:ln>
                <a:solidFill>
                  <a:srgbClr val="2A4C76"/>
                </a:solidFill>
                <a:effectLst/>
                <a:uLnTx/>
                <a:uFillTx/>
                <a:latin typeface="Helvetica Light"/>
                <a:cs typeface="Helvetica Light"/>
                <a:hlinkClick r:id="rId5"/>
              </a:rPr>
              <a:t>ecent updates </a:t>
            </a: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Knowledge</a:t>
            </a:r>
            <a:r>
              <a:rPr kumimoji="0" lang="en-US" sz="1600" b="0" i="0" u="none" strike="noStrike" kern="0" cap="none" spc="0" normalizeH="0" noProof="0" dirty="0" smtClean="0">
                <a:ln>
                  <a:noFill/>
                </a:ln>
                <a:solidFill>
                  <a:srgbClr val="2A4C76"/>
                </a:solidFill>
                <a:effectLst/>
                <a:uLnTx/>
                <a:uFillTx/>
                <a:latin typeface="Helvetica Light"/>
                <a:cs typeface="Helvetica Light"/>
              </a:rPr>
              <a:t> Centre</a:t>
            </a: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
            </a:r>
            <a:br>
              <a:rPr kumimoji="0" lang="en-US" sz="1600" b="0" i="0" u="none" strike="noStrike" kern="0" cap="none" spc="0" normalizeH="0" baseline="0" noProof="0" dirty="0" smtClean="0">
                <a:ln>
                  <a:noFill/>
                </a:ln>
                <a:solidFill>
                  <a:srgbClr val="2A4C76"/>
                </a:solidFill>
                <a:effectLst/>
                <a:uLnTx/>
                <a:uFillTx/>
                <a:latin typeface="Helvetica Light"/>
                <a:cs typeface="Helvetica Light"/>
              </a:rPr>
            </a:br>
            <a:r>
              <a:rPr kumimoji="0" lang="en-US" sz="1600" b="0" i="0" u="none" strike="noStrike" kern="0" cap="none" spc="0" normalizeH="0" baseline="0" noProof="0" dirty="0" smtClean="0">
                <a:ln>
                  <a:noFill/>
                </a:ln>
                <a:solidFill>
                  <a:srgbClr val="2A4C76"/>
                </a:solidFill>
                <a:effectLst/>
                <a:uLnTx/>
                <a:uFillTx/>
                <a:latin typeface="Helvetica Light"/>
                <a:cs typeface="Helvetica Light"/>
              </a:rPr>
              <a:t>					</a:t>
            </a:r>
            <a:r>
              <a:rPr lang="en-US" sz="1600" b="0" kern="0" dirty="0" smtClean="0">
                <a:solidFill>
                  <a:srgbClr val="2A4C76"/>
                </a:solidFill>
                <a:latin typeface="Helvetica Light"/>
                <a:cs typeface="Helvetica Light"/>
              </a:rPr>
              <a:t>		GS1 U.S. </a:t>
            </a:r>
            <a:r>
              <a:rPr lang="en-US" sz="1600" b="0" kern="0" dirty="0" smtClean="0">
                <a:solidFill>
                  <a:srgbClr val="2A4C76"/>
                </a:solidFill>
                <a:latin typeface="Helvetica Light"/>
                <a:cs typeface="Helvetica Light"/>
                <a:hlinkClick r:id="rId6"/>
              </a:rPr>
              <a:t>link to SD and GSMP</a:t>
            </a:r>
            <a:endParaRPr lang="en-US" sz="1600" b="0" kern="0" dirty="0" smtClean="0">
              <a:solidFill>
                <a:srgbClr val="2A4C76"/>
              </a:solidFill>
              <a:latin typeface="Helvetica Light"/>
              <a:cs typeface="Helvetica Light"/>
            </a:endParaRPr>
          </a:p>
          <a:p>
            <a:pPr defTabSz="463550">
              <a:tabLst>
                <a:tab pos="457200" algn="l"/>
                <a:tab pos="1600200" algn="l"/>
              </a:tabLst>
            </a:pPr>
            <a:r>
              <a:rPr lang="en-US" sz="1600" b="0" kern="0" dirty="0">
                <a:solidFill>
                  <a:srgbClr val="2A4C76"/>
                </a:solidFill>
                <a:latin typeface="Helvetica Light"/>
                <a:cs typeface="Helvetica Light"/>
              </a:rPr>
              <a:t>	</a:t>
            </a:r>
            <a:r>
              <a:rPr lang="en-US" sz="1600" b="0" kern="0" dirty="0" smtClean="0">
                <a:solidFill>
                  <a:srgbClr val="2A4C76"/>
                </a:solidFill>
                <a:latin typeface="Helvetica Light"/>
                <a:cs typeface="Helvetica Light"/>
              </a:rPr>
              <a:t>						posted </a:t>
            </a:r>
            <a:r>
              <a:rPr lang="en-US" sz="1600" b="0" kern="0" dirty="0" smtClean="0">
                <a:solidFill>
                  <a:srgbClr val="2A4C76"/>
                </a:solidFill>
                <a:latin typeface="Helvetica Light"/>
                <a:cs typeface="Helvetica Light"/>
                <a:hlinkClick r:id="rId7"/>
              </a:rPr>
              <a:t>GS1 NL PMR </a:t>
            </a:r>
            <a:r>
              <a:rPr lang="en-US" sz="1600" b="0" kern="0" dirty="0" smtClean="0">
                <a:solidFill>
                  <a:srgbClr val="2A4C76"/>
                </a:solidFill>
                <a:latin typeface="Helvetica Light"/>
                <a:cs typeface="Helvetica Light"/>
              </a:rPr>
              <a:t>video </a:t>
            </a:r>
          </a:p>
          <a:p>
            <a:pPr defTabSz="463550">
              <a:tabLst>
                <a:tab pos="457200" algn="l"/>
                <a:tab pos="1600200" algn="l"/>
              </a:tabLst>
            </a:pPr>
            <a:r>
              <a:rPr lang="en-US" sz="1600" b="0" kern="0" dirty="0">
                <a:solidFill>
                  <a:srgbClr val="2A4C76"/>
                </a:solidFill>
                <a:latin typeface="Helvetica Light"/>
                <a:cs typeface="Helvetica Light"/>
              </a:rPr>
              <a:t>	</a:t>
            </a:r>
            <a:r>
              <a:rPr lang="en-US" sz="1600" b="0" kern="0" dirty="0" smtClean="0">
                <a:solidFill>
                  <a:srgbClr val="2A4C76"/>
                </a:solidFill>
                <a:latin typeface="Helvetica Light"/>
                <a:cs typeface="Helvetica Light"/>
              </a:rPr>
              <a:t>						Web site update </a:t>
            </a:r>
          </a:p>
          <a:p>
            <a:pPr defTabSz="463550">
              <a:tabLst>
                <a:tab pos="457200" algn="l"/>
                <a:tab pos="1600200" algn="l"/>
              </a:tabLst>
            </a:pPr>
            <a:r>
              <a:rPr lang="en-US" sz="1600" b="0" kern="0" dirty="0">
                <a:solidFill>
                  <a:srgbClr val="2A4C76"/>
                </a:solidFill>
                <a:latin typeface="Helvetica Light"/>
                <a:cs typeface="Helvetica Light"/>
              </a:rPr>
              <a:t>	</a:t>
            </a:r>
            <a:r>
              <a:rPr lang="en-US" sz="1600" b="0" kern="0" dirty="0" smtClean="0">
                <a:solidFill>
                  <a:srgbClr val="2A4C76"/>
                </a:solidFill>
                <a:latin typeface="Helvetica Light"/>
                <a:cs typeface="Helvetica Light"/>
              </a:rPr>
              <a:t>						</a:t>
            </a:r>
            <a:r>
              <a:rPr lang="en-US" sz="1600" b="0" kern="0" dirty="0" smtClean="0">
                <a:solidFill>
                  <a:srgbClr val="2A4C76"/>
                </a:solidFill>
                <a:latin typeface="Helvetica Light"/>
                <a:cs typeface="Helvetica Light"/>
              </a:rPr>
              <a:t>monthly </a:t>
            </a:r>
            <a:r>
              <a:rPr lang="en-US" sz="1600" b="0" i="1" kern="0" dirty="0" smtClean="0">
                <a:solidFill>
                  <a:srgbClr val="2A4C76"/>
                </a:solidFill>
                <a:latin typeface="Helvetica Light"/>
                <a:cs typeface="Helvetica Light"/>
              </a:rPr>
              <a:t>O</a:t>
            </a:r>
            <a:r>
              <a:rPr lang="en-US" sz="1600" b="0" i="1" kern="0" dirty="0" smtClean="0">
                <a:solidFill>
                  <a:srgbClr val="2A4C76"/>
                </a:solidFill>
                <a:latin typeface="Helvetica Light"/>
                <a:cs typeface="Helvetica Light"/>
              </a:rPr>
              <a:t>n </a:t>
            </a:r>
            <a:r>
              <a:rPr lang="en-US" sz="1600" b="0" i="1" kern="0" dirty="0" smtClean="0">
                <a:solidFill>
                  <a:srgbClr val="2A4C76"/>
                </a:solidFill>
                <a:latin typeface="Helvetica Light"/>
                <a:cs typeface="Helvetica Light"/>
              </a:rPr>
              <a:t>writing well </a:t>
            </a:r>
            <a:r>
              <a:rPr lang="en-US" sz="1600" b="0" kern="0" dirty="0" smtClean="0">
                <a:solidFill>
                  <a:srgbClr val="2A4C76"/>
                </a:solidFill>
                <a:latin typeface="Helvetica Light"/>
                <a:cs typeface="Helvetica Light"/>
              </a:rPr>
              <a:t>articles</a:t>
            </a:r>
          </a:p>
          <a:p>
            <a:pPr defTabSz="463550">
              <a:lnSpc>
                <a:spcPct val="80000"/>
              </a:lnSpc>
              <a:tabLst>
                <a:tab pos="457200" algn="l"/>
                <a:tab pos="1600200" algn="l"/>
              </a:tabLst>
            </a:pPr>
            <a:r>
              <a:rPr lang="en-US" sz="1600" b="0" kern="0" dirty="0">
                <a:solidFill>
                  <a:srgbClr val="2A4C76"/>
                </a:solidFill>
                <a:latin typeface="Helvetica Light"/>
                <a:cs typeface="Helvetica Light"/>
              </a:rPr>
              <a:t>	</a:t>
            </a:r>
            <a:r>
              <a:rPr lang="en-US" sz="1600" b="0" kern="0" dirty="0" smtClean="0">
                <a:solidFill>
                  <a:srgbClr val="2A4C76"/>
                </a:solidFill>
                <a:latin typeface="Helvetica Light"/>
                <a:cs typeface="Helvetica Light"/>
              </a:rPr>
              <a:t>							</a:t>
            </a:r>
            <a:r>
              <a:rPr kumimoji="0" lang="en-US" sz="24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t>				</a:t>
            </a:r>
            <a:br>
              <a:rPr kumimoji="0" lang="en-US" sz="24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br>
            <a:r>
              <a:rPr kumimoji="0" lang="en-US" sz="2400" b="1" i="0" u="none" strike="noStrike" kern="0" cap="none" spc="0" normalizeH="0" baseline="0" noProof="0" dirty="0" smtClean="0">
                <a:ln>
                  <a:noFill/>
                </a:ln>
                <a:solidFill>
                  <a:srgbClr val="F04510"/>
                </a:solidFill>
                <a:effectLst/>
                <a:uLnTx/>
                <a:uFillTx/>
                <a:latin typeface="Helvetica Light"/>
                <a:ea typeface="ＭＳ Ｐゴシック" charset="0"/>
                <a:cs typeface="Helvetica Light"/>
              </a:rPr>
              <a:t/>
            </a:r>
            <a:br>
              <a:rPr kumimoji="0" lang="en-US" sz="2400" b="1" i="0" u="none" strike="noStrike" kern="0" cap="none" spc="0" normalizeH="0" baseline="0" noProof="0" dirty="0" smtClean="0">
                <a:ln>
                  <a:noFill/>
                </a:ln>
                <a:solidFill>
                  <a:srgbClr val="F04510"/>
                </a:solidFill>
                <a:effectLst/>
                <a:uLnTx/>
                <a:uFillTx/>
                <a:latin typeface="Helvetica Light"/>
                <a:ea typeface="ＭＳ Ｐゴシック" charset="0"/>
                <a:cs typeface="Helvetica Light"/>
              </a:rPr>
            </a:br>
            <a:r>
              <a:rPr kumimoji="0" lang="en-US" sz="2400" b="1" i="0" u="none" strike="noStrike" kern="0" cap="none" spc="0" normalizeH="0" baseline="0" noProof="0" dirty="0" smtClean="0">
                <a:ln>
                  <a:noFill/>
                </a:ln>
                <a:solidFill>
                  <a:srgbClr val="F04510"/>
                </a:solidFill>
                <a:effectLst/>
                <a:uLnTx/>
                <a:uFillTx/>
                <a:latin typeface="Helvetica Light"/>
                <a:ea typeface="ＭＳ Ｐゴシック" charset="0"/>
                <a:cs typeface="Helvetica Light"/>
              </a:rPr>
              <a:t>		</a:t>
            </a:r>
            <a:endParaRPr lang="en-US" sz="2400" dirty="0"/>
          </a:p>
          <a:p>
            <a:pPr marL="0" marR="0" lvl="0" indent="0" algn="l" defTabSz="463550" rtl="0" eaLnBrk="1" fontAlgn="base" latinLnBrk="0" hangingPunct="1">
              <a:lnSpc>
                <a:spcPct val="100000"/>
              </a:lnSpc>
              <a:spcBef>
                <a:spcPct val="0"/>
              </a:spcBef>
              <a:spcAft>
                <a:spcPct val="0"/>
              </a:spcAft>
              <a:buClrTx/>
              <a:buSzTx/>
              <a:buFontTx/>
              <a:buNone/>
              <a:tabLst>
                <a:tab pos="457200" algn="l"/>
                <a:tab pos="1427163" algn="l"/>
              </a:tabLst>
              <a:defRPr/>
            </a:pPr>
            <a:endParaRPr kumimoji="0" lang="en-US" sz="2400" b="1" i="0" u="none" strike="noStrike" kern="0" cap="none" spc="0" normalizeH="0" baseline="0" noProof="0" dirty="0">
              <a:ln>
                <a:noFill/>
              </a:ln>
              <a:solidFill>
                <a:srgbClr val="2A4C76"/>
              </a:solidFill>
              <a:effectLst/>
              <a:uLnTx/>
              <a:uFillTx/>
              <a:latin typeface="Helvetica Light"/>
              <a:ea typeface="ＭＳ Ｐゴシック" charset="0"/>
              <a:cs typeface="Helvetica Light"/>
            </a:endParaRPr>
          </a:p>
        </p:txBody>
      </p:sp>
    </p:spTree>
    <p:extLst>
      <p:ext uri="{BB962C8B-B14F-4D97-AF65-F5344CB8AC3E}">
        <p14:creationId xmlns:p14="http://schemas.microsoft.com/office/powerpoint/2010/main" val="38001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45400" y="1490388"/>
            <a:ext cx="7409600" cy="4513531"/>
          </a:xfrm>
          <a:prstGeom prst="rect">
            <a:avLst/>
          </a:prstGeom>
        </p:spPr>
        <p:txBody>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defTabSz="1257300">
              <a:tabLst>
                <a:tab pos="457200" algn="l"/>
                <a:tab pos="1427163" algn="l"/>
                <a:tab pos="3086100" algn="l"/>
              </a:tabLst>
            </a:pPr>
            <a:r>
              <a:rPr lang="en-US" sz="2400" kern="0" dirty="0">
                <a:solidFill>
                  <a:srgbClr val="2A4C76"/>
                </a:solidFill>
                <a:latin typeface="Helvetica Light"/>
                <a:cs typeface="Helvetica Light"/>
              </a:rPr>
              <a:t>B</a:t>
            </a:r>
            <a:r>
              <a:rPr lang="en-US" sz="2400" kern="0" dirty="0" smtClean="0">
                <a:solidFill>
                  <a:srgbClr val="2A4C76"/>
                </a:solidFill>
                <a:latin typeface="Helvetica Light"/>
                <a:cs typeface="Helvetica Light"/>
              </a:rPr>
              <a:t>ehavior </a:t>
            </a:r>
            <a:r>
              <a:rPr lang="en-US" sz="2400" kern="0" dirty="0">
                <a:solidFill>
                  <a:srgbClr val="2A4C76"/>
                </a:solidFill>
                <a:latin typeface="Helvetica Light"/>
                <a:cs typeface="Helvetica Light"/>
              </a:rPr>
              <a:t>on the </a:t>
            </a:r>
            <a:r>
              <a:rPr lang="en-US" sz="2400" kern="0" dirty="0" smtClean="0">
                <a:solidFill>
                  <a:srgbClr val="2A4C76"/>
                </a:solidFill>
                <a:latin typeface="Helvetica Light"/>
                <a:cs typeface="Helvetica Light"/>
              </a:rPr>
              <a:t>Web</a:t>
            </a:r>
          </a:p>
          <a:p>
            <a:pPr defTabSz="1257300">
              <a:tabLst>
                <a:tab pos="457200" algn="l"/>
                <a:tab pos="1427163" algn="l"/>
                <a:tab pos="3086100" algn="l"/>
              </a:tabLst>
            </a:pPr>
            <a:endParaRPr lang="en-US" sz="1600" kern="0" dirty="0">
              <a:solidFill>
                <a:srgbClr val="2A4C76"/>
              </a:solidFill>
              <a:latin typeface="Helvetica Light"/>
              <a:cs typeface="Helvetica Light"/>
            </a:endParaRPr>
          </a:p>
          <a:p>
            <a:pPr defTabSz="1257300">
              <a:tabLst>
                <a:tab pos="457200" algn="l"/>
                <a:tab pos="1427163" algn="l"/>
                <a:tab pos="3086100" algn="l"/>
              </a:tabLst>
            </a:pPr>
            <a:r>
              <a:rPr lang="en-US" sz="2400" kern="0" dirty="0" smtClean="0">
                <a:solidFill>
                  <a:srgbClr val="2A4C76"/>
                </a:solidFill>
                <a:latin typeface="Helvetica Light"/>
                <a:cs typeface="Helvetica Light"/>
              </a:rPr>
              <a:t>Why </a:t>
            </a:r>
            <a:r>
              <a:rPr lang="en-US" sz="2400" kern="0" dirty="0">
                <a:solidFill>
                  <a:srgbClr val="2A4C76"/>
                </a:solidFill>
                <a:latin typeface="Helvetica Light"/>
                <a:cs typeface="Helvetica Light"/>
              </a:rPr>
              <a:t>pay attention to how people read?</a:t>
            </a:r>
          </a:p>
          <a:p>
            <a:pPr lvl="0" defTabSz="1257300">
              <a:tabLst>
                <a:tab pos="228600" algn="l"/>
                <a:tab pos="1427163" algn="l"/>
                <a:tab pos="3086100" algn="l"/>
              </a:tabLst>
            </a:pPr>
            <a:endParaRPr lang="en-US" sz="1000" b="0" kern="0" dirty="0">
              <a:solidFill>
                <a:srgbClr val="2A4C76"/>
              </a:solidFill>
              <a:latin typeface="Helvetica Light"/>
              <a:cs typeface="Helvetica Light"/>
            </a:endParaRPr>
          </a:p>
          <a:p>
            <a:pPr defTabSz="1257300">
              <a:tabLst>
                <a:tab pos="177800" algn="l"/>
                <a:tab pos="2235200" algn="l"/>
                <a:tab pos="3086100" algn="l"/>
              </a:tabLst>
            </a:pPr>
            <a:r>
              <a:rPr lang="en-US" sz="1800" b="0" kern="0" dirty="0">
                <a:solidFill>
                  <a:srgbClr val="2A4C76"/>
                </a:solidFill>
                <a:latin typeface="Helvetica Light"/>
                <a:cs typeface="Helvetica Light"/>
              </a:rPr>
              <a:t>	79% scan content</a:t>
            </a:r>
            <a:r>
              <a:rPr lang="en-US" sz="1800" b="0" kern="0" dirty="0" smtClean="0">
                <a:solidFill>
                  <a:srgbClr val="2A4C76"/>
                </a:solidFill>
                <a:latin typeface="Helvetica Light"/>
                <a:cs typeface="Helvetica Light"/>
              </a:rPr>
              <a:t>* while 16</a:t>
            </a:r>
            <a:r>
              <a:rPr lang="en-US" sz="1800" b="0" kern="0" dirty="0">
                <a:solidFill>
                  <a:srgbClr val="2A4C76"/>
                </a:solidFill>
                <a:latin typeface="Helvetica Light"/>
                <a:cs typeface="Helvetica Light"/>
              </a:rPr>
              <a:t>% read word for word* </a:t>
            </a:r>
            <a:r>
              <a:rPr lang="en-US" sz="1800" b="0" kern="0" dirty="0" smtClean="0">
                <a:solidFill>
                  <a:srgbClr val="2A4C76"/>
                </a:solidFill>
                <a:latin typeface="Helvetica Light"/>
                <a:cs typeface="Helvetica Light"/>
              </a:rPr>
              <a:t>(the rest </a:t>
            </a:r>
            <a:r>
              <a:rPr lang="en-US" sz="1800" b="0" kern="0" dirty="0" err="1" smtClean="0">
                <a:solidFill>
                  <a:srgbClr val="2A4C76"/>
                </a:solidFill>
                <a:latin typeface="Helvetica Light"/>
                <a:cs typeface="Helvetica Light"/>
              </a:rPr>
              <a:t>unk</a:t>
            </a:r>
            <a:r>
              <a:rPr lang="en-US" sz="1800" b="0" kern="0" dirty="0" smtClean="0">
                <a:solidFill>
                  <a:srgbClr val="2A4C76"/>
                </a:solidFill>
                <a:latin typeface="Helvetica Light"/>
                <a:cs typeface="Helvetica Light"/>
              </a:rPr>
              <a:t>.)</a:t>
            </a:r>
            <a:endParaRPr lang="en-US" sz="1800" b="0" kern="0" dirty="0">
              <a:solidFill>
                <a:srgbClr val="2A4C76"/>
              </a:solidFill>
              <a:latin typeface="Helvetica Light"/>
              <a:cs typeface="Helvetica Light"/>
            </a:endParaRPr>
          </a:p>
          <a:p>
            <a:pPr defTabSz="1257300">
              <a:tabLst>
                <a:tab pos="457200" algn="l"/>
                <a:tab pos="1427163" algn="l"/>
                <a:tab pos="3086100" algn="l"/>
              </a:tabLst>
            </a:pPr>
            <a:endParaRPr kumimoji="0" lang="en-US" sz="18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endParaRPr>
          </a:p>
          <a:p>
            <a:pPr defTabSz="1257300">
              <a:tabLst>
                <a:tab pos="457200" algn="l"/>
                <a:tab pos="1427163" algn="l"/>
                <a:tab pos="3086100" algn="l"/>
              </a:tabLst>
            </a:pPr>
            <a:r>
              <a:rPr kumimoji="0" lang="en-US" sz="24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rPr>
              <a:t>Reading</a:t>
            </a:r>
            <a:r>
              <a:rPr kumimoji="0" lang="en-US" sz="2400" b="1" i="0" u="none" strike="noStrike" kern="0" cap="none" spc="0" normalizeH="0" noProof="0" dirty="0" smtClean="0">
                <a:ln>
                  <a:noFill/>
                </a:ln>
                <a:solidFill>
                  <a:srgbClr val="2A4C76"/>
                </a:solidFill>
                <a:effectLst/>
                <a:uLnTx/>
                <a:uFillTx/>
                <a:latin typeface="Helvetica Light"/>
                <a:ea typeface="ＭＳ Ｐゴシック" charset="0"/>
                <a:cs typeface="Helvetica Light"/>
              </a:rPr>
              <a:t> behavior </a:t>
            </a:r>
            <a:endParaRPr lang="en-US" sz="2400" kern="0" dirty="0" smtClean="0">
              <a:solidFill>
                <a:srgbClr val="2A4C76"/>
              </a:solidFill>
              <a:latin typeface="Helvetica Light"/>
              <a:cs typeface="Helvetica Light"/>
            </a:endParaRPr>
          </a:p>
          <a:p>
            <a:pPr marL="0" marR="0" lvl="0" indent="0" algn="l" defTabSz="1257300" rtl="0" eaLnBrk="1" fontAlgn="base" latinLnBrk="0" hangingPunct="1">
              <a:lnSpc>
                <a:spcPct val="100000"/>
              </a:lnSpc>
              <a:spcBef>
                <a:spcPct val="0"/>
              </a:spcBef>
              <a:spcAft>
                <a:spcPct val="0"/>
              </a:spcAft>
              <a:buClrTx/>
              <a:buSzTx/>
              <a:buFontTx/>
              <a:buNone/>
              <a:tabLst>
                <a:tab pos="457200" algn="l"/>
                <a:tab pos="1427163" algn="l"/>
                <a:tab pos="3086100" algn="l"/>
              </a:tabLst>
              <a:defRPr/>
            </a:pPr>
            <a:endParaRPr kumimoji="0" lang="en-US" sz="1000" b="1" i="0" u="none" strike="noStrike" kern="0" cap="none" spc="0" normalizeH="0" baseline="0" noProof="0" dirty="0" smtClean="0">
              <a:ln>
                <a:noFill/>
              </a:ln>
              <a:solidFill>
                <a:srgbClr val="2A4C76"/>
              </a:solidFill>
              <a:effectLst/>
              <a:uLnTx/>
              <a:uFillTx/>
              <a:latin typeface="Helvetica Light"/>
              <a:ea typeface="ＭＳ Ｐゴシック" charset="0"/>
              <a:cs typeface="Helvetica Light"/>
            </a:endParaRPr>
          </a:p>
          <a:p>
            <a:pPr defTabSz="1257300">
              <a:tabLst>
                <a:tab pos="177800" algn="l"/>
                <a:tab pos="2235200" algn="l"/>
                <a:tab pos="3086100" algn="l"/>
              </a:tabLst>
            </a:pPr>
            <a:r>
              <a:rPr lang="en-US" sz="1800" b="0" kern="0" dirty="0" smtClean="0">
                <a:solidFill>
                  <a:srgbClr val="2A4C76"/>
                </a:solidFill>
                <a:latin typeface="Helvetica Light"/>
                <a:cs typeface="Helvetica Light"/>
              </a:rPr>
              <a:t>Real-life page views on how people read show the average person spends </a:t>
            </a:r>
            <a:r>
              <a:rPr lang="en-US" sz="1800" kern="0" dirty="0" smtClean="0">
                <a:solidFill>
                  <a:srgbClr val="F26334"/>
                </a:solidFill>
                <a:latin typeface="Helvetica Light"/>
                <a:cs typeface="Helvetica Light"/>
              </a:rPr>
              <a:t>10-20 seconds </a:t>
            </a:r>
            <a:r>
              <a:rPr lang="en-US" sz="1800" b="0" kern="0" dirty="0" smtClean="0">
                <a:solidFill>
                  <a:srgbClr val="2A4C76"/>
                </a:solidFill>
                <a:latin typeface="Helvetica Light"/>
                <a:cs typeface="Helvetica Light"/>
              </a:rPr>
              <a:t>searching for content.</a:t>
            </a:r>
            <a:r>
              <a:rPr lang="en-US" sz="1800" kern="0" dirty="0" smtClean="0">
                <a:solidFill>
                  <a:srgbClr val="2A4C76"/>
                </a:solidFill>
                <a:latin typeface="Helvetica Light"/>
                <a:cs typeface="Helvetica Light"/>
              </a:rPr>
              <a:t> </a:t>
            </a:r>
            <a:r>
              <a:rPr lang="en-US" sz="1800" b="0" kern="0" dirty="0">
                <a:solidFill>
                  <a:srgbClr val="2A4C76"/>
                </a:solidFill>
                <a:latin typeface="Helvetica Light"/>
                <a:cs typeface="Helvetica Light"/>
              </a:rPr>
              <a:t>After that, they bounce. </a:t>
            </a:r>
            <a:endParaRPr lang="en-US" sz="1800" b="0" kern="0" dirty="0" smtClean="0">
              <a:solidFill>
                <a:srgbClr val="2A4C76"/>
              </a:solidFill>
              <a:latin typeface="Helvetica Light"/>
              <a:cs typeface="Helvetica Light"/>
            </a:endParaRPr>
          </a:p>
          <a:p>
            <a:pPr defTabSz="1257300">
              <a:tabLst>
                <a:tab pos="177800" algn="l"/>
                <a:tab pos="2235200" algn="l"/>
                <a:tab pos="3086100" algn="l"/>
              </a:tabLst>
            </a:pPr>
            <a:endParaRPr lang="en-US" sz="1800" b="0" kern="0" dirty="0" smtClean="0">
              <a:solidFill>
                <a:srgbClr val="2A4C76"/>
              </a:solidFill>
              <a:latin typeface="Helvetica Light"/>
              <a:cs typeface="Helvetica Light"/>
            </a:endParaRPr>
          </a:p>
          <a:p>
            <a:pPr defTabSz="1257300">
              <a:tabLst>
                <a:tab pos="177800" algn="l"/>
                <a:tab pos="2235200" algn="l"/>
                <a:tab pos="3086100" algn="l"/>
              </a:tabLst>
            </a:pPr>
            <a:r>
              <a:rPr lang="en-US" sz="2400" kern="0" dirty="0">
                <a:solidFill>
                  <a:srgbClr val="2A4C76"/>
                </a:solidFill>
                <a:latin typeface="Helvetica Light"/>
                <a:cs typeface="Helvetica Light"/>
              </a:rPr>
              <a:t>B</a:t>
            </a:r>
            <a:r>
              <a:rPr lang="en-US" sz="2400" kern="0" dirty="0" smtClean="0">
                <a:solidFill>
                  <a:srgbClr val="2A4C76"/>
                </a:solidFill>
                <a:latin typeface="Helvetica Light"/>
                <a:cs typeface="Helvetica Light"/>
              </a:rPr>
              <a:t>ounce rate </a:t>
            </a:r>
          </a:p>
          <a:p>
            <a:pPr defTabSz="1257300">
              <a:tabLst>
                <a:tab pos="177800" algn="l"/>
                <a:tab pos="2235200" algn="l"/>
                <a:tab pos="3086100" algn="l"/>
              </a:tabLst>
            </a:pPr>
            <a:r>
              <a:rPr lang="en-US" sz="1800" b="0" kern="0" dirty="0">
                <a:solidFill>
                  <a:srgbClr val="2A4C76"/>
                </a:solidFill>
                <a:latin typeface="Helvetica Light"/>
                <a:cs typeface="Helvetica Light"/>
              </a:rPr>
              <a:t>These are users who visit one page then … </a:t>
            </a:r>
            <a:r>
              <a:rPr lang="en-US" sz="1800" b="0" kern="0" dirty="0" smtClean="0">
                <a:solidFill>
                  <a:srgbClr val="2A4C76"/>
                </a:solidFill>
                <a:latin typeface="Helvetica Light"/>
                <a:cs typeface="Helvetica Light"/>
              </a:rPr>
              <a:t>bounce</a:t>
            </a:r>
            <a:r>
              <a:rPr lang="en-US" sz="1800" b="0" kern="0" dirty="0">
                <a:solidFill>
                  <a:srgbClr val="2A4C76"/>
                </a:solidFill>
                <a:latin typeface="Helvetica Light"/>
                <a:cs typeface="Helvetica Light"/>
              </a:rPr>
              <a:t> </a:t>
            </a:r>
            <a:r>
              <a:rPr lang="en-US" sz="1800" b="0" kern="0" dirty="0" smtClean="0">
                <a:solidFill>
                  <a:srgbClr val="2A4C76"/>
                </a:solidFill>
                <a:latin typeface="Helvetica Light"/>
                <a:cs typeface="Helvetica Light"/>
              </a:rPr>
              <a:t>(leave the site)</a:t>
            </a:r>
            <a:endParaRPr lang="en-US" sz="1800" b="0" kern="0" dirty="0" smtClean="0">
              <a:solidFill>
                <a:srgbClr val="2A4C76"/>
              </a:solidFill>
              <a:latin typeface="Helvetica Light"/>
              <a:cs typeface="Helvetica Light"/>
            </a:endParaRPr>
          </a:p>
          <a:p>
            <a:pPr defTabSz="1257300">
              <a:tabLst>
                <a:tab pos="177800" algn="l"/>
                <a:tab pos="2235200" algn="l"/>
                <a:tab pos="3086100" algn="l"/>
              </a:tabLst>
            </a:pPr>
            <a:r>
              <a:rPr lang="en-US" sz="1800" b="0" kern="0" dirty="0" smtClean="0">
                <a:solidFill>
                  <a:srgbClr val="2A4C76"/>
                </a:solidFill>
                <a:latin typeface="Helvetica Light"/>
                <a:cs typeface="Helvetica Light"/>
              </a:rPr>
              <a:t/>
            </a:r>
            <a:br>
              <a:rPr lang="en-US" sz="1800" b="0" kern="0" dirty="0" smtClean="0">
                <a:solidFill>
                  <a:srgbClr val="2A4C76"/>
                </a:solidFill>
                <a:latin typeface="Helvetica Light"/>
                <a:cs typeface="Helvetica Light"/>
              </a:rPr>
            </a:br>
            <a:r>
              <a:rPr lang="en-US" sz="2400" kern="0" dirty="0">
                <a:solidFill>
                  <a:srgbClr val="2A4C76"/>
                </a:solidFill>
                <a:latin typeface="Helvetica Light"/>
                <a:cs typeface="Helvetica Light"/>
              </a:rPr>
              <a:t>HIGH</a:t>
            </a:r>
            <a:r>
              <a:rPr lang="en-US" sz="2400" kern="0" dirty="0" smtClean="0">
                <a:solidFill>
                  <a:srgbClr val="2A4C76"/>
                </a:solidFill>
                <a:latin typeface="Helvetica Light"/>
                <a:cs typeface="Helvetica Light"/>
              </a:rPr>
              <a:t> </a:t>
            </a:r>
            <a:r>
              <a:rPr lang="en-US" sz="2400" kern="0" dirty="0">
                <a:solidFill>
                  <a:srgbClr val="2A4C76"/>
                </a:solidFill>
                <a:latin typeface="Helvetica Light"/>
                <a:cs typeface="Helvetica Light"/>
              </a:rPr>
              <a:t>bounce rate could be due to:</a:t>
            </a:r>
          </a:p>
          <a:p>
            <a:pPr marL="519113" indent="-285750" defTabSz="1257300">
              <a:buFont typeface="Arial"/>
              <a:buChar char="•"/>
              <a:tabLst>
                <a:tab pos="177800" algn="l"/>
                <a:tab pos="2235200" algn="l"/>
                <a:tab pos="3086100" algn="l"/>
              </a:tabLst>
            </a:pPr>
            <a:r>
              <a:rPr lang="en-US" sz="1800" b="0" kern="0" dirty="0">
                <a:solidFill>
                  <a:srgbClr val="2A4C76"/>
                </a:solidFill>
                <a:latin typeface="Helvetica Light"/>
                <a:cs typeface="Helvetica Light"/>
              </a:rPr>
              <a:t>i</a:t>
            </a:r>
            <a:r>
              <a:rPr lang="en-US" sz="1800" b="0" kern="0" dirty="0" smtClean="0">
                <a:solidFill>
                  <a:srgbClr val="2A4C76"/>
                </a:solidFill>
                <a:latin typeface="Helvetica Light"/>
                <a:cs typeface="Helvetica Light"/>
              </a:rPr>
              <a:t>ncorrect key word on the site</a:t>
            </a:r>
          </a:p>
          <a:p>
            <a:pPr marL="519113" indent="-285750" defTabSz="1257300">
              <a:buFont typeface="Arial"/>
              <a:buChar char="•"/>
              <a:tabLst>
                <a:tab pos="177800" algn="l"/>
                <a:tab pos="2235200" algn="l"/>
                <a:tab pos="3086100" algn="l"/>
              </a:tabLst>
            </a:pPr>
            <a:r>
              <a:rPr lang="en-US" sz="1800" b="0" kern="0" dirty="0" smtClean="0">
                <a:solidFill>
                  <a:srgbClr val="2A4C76"/>
                </a:solidFill>
                <a:latin typeface="Helvetica Light"/>
                <a:cs typeface="Helvetica Light"/>
              </a:rPr>
              <a:t>poor </a:t>
            </a:r>
            <a:r>
              <a:rPr lang="en-US" sz="1800" b="0" kern="0" dirty="0" smtClean="0">
                <a:solidFill>
                  <a:srgbClr val="2A4C76"/>
                </a:solidFill>
                <a:latin typeface="Helvetica Light"/>
                <a:cs typeface="Helvetica Light"/>
              </a:rPr>
              <a:t>navigation and design</a:t>
            </a:r>
          </a:p>
          <a:p>
            <a:pPr lvl="0" defTabSz="1257300">
              <a:tabLst>
                <a:tab pos="228600" algn="l"/>
                <a:tab pos="1427163" algn="l"/>
                <a:tab pos="3086100" algn="l"/>
              </a:tabLst>
            </a:pPr>
            <a:endParaRPr lang="en-US" sz="1800" kern="0" dirty="0">
              <a:solidFill>
                <a:srgbClr val="F04510"/>
              </a:solidFill>
              <a:latin typeface="Helvetica Light"/>
              <a:cs typeface="Helvetica Light"/>
            </a:endParaRPr>
          </a:p>
          <a:p>
            <a:pPr marL="0" marR="0" lvl="0" indent="0" algn="l" defTabSz="1257300" rtl="0" eaLnBrk="1" fontAlgn="base" latinLnBrk="0" hangingPunct="1">
              <a:lnSpc>
                <a:spcPct val="100000"/>
              </a:lnSpc>
              <a:spcBef>
                <a:spcPct val="0"/>
              </a:spcBef>
              <a:spcAft>
                <a:spcPct val="0"/>
              </a:spcAft>
              <a:buClrTx/>
              <a:buSzTx/>
              <a:buFontTx/>
              <a:buNone/>
              <a:tabLst>
                <a:tab pos="457200" algn="l"/>
                <a:tab pos="1427163" algn="l"/>
                <a:tab pos="3086100" algn="l"/>
              </a:tabLst>
              <a:defRPr/>
            </a:pPr>
            <a:r>
              <a:rPr lang="en-US" sz="1800" kern="0" dirty="0" smtClean="0">
                <a:solidFill>
                  <a:srgbClr val="F04510"/>
                </a:solidFill>
                <a:latin typeface="Helvetica Light"/>
                <a:cs typeface="Helvetica Light"/>
              </a:rPr>
              <a:t>	</a:t>
            </a:r>
            <a:endParaRPr lang="en-US" sz="2800" kern="0" dirty="0" smtClean="0">
              <a:solidFill>
                <a:srgbClr val="2760A9"/>
              </a:solidFill>
              <a:latin typeface="Helvetica Light"/>
              <a:cs typeface="Helvetica Light"/>
            </a:endParaRPr>
          </a:p>
        </p:txBody>
      </p:sp>
      <p:sp>
        <p:nvSpPr>
          <p:cNvPr id="6" name="Subtitle 1"/>
          <p:cNvSpPr txBox="1">
            <a:spLocks/>
          </p:cNvSpPr>
          <p:nvPr/>
        </p:nvSpPr>
        <p:spPr>
          <a:xfrm>
            <a:off x="2535990" y="455375"/>
            <a:ext cx="6163510" cy="589898"/>
          </a:xfrm>
          <a:prstGeom prst="rect">
            <a:avLst/>
          </a:prstGeom>
        </p:spPr>
        <p:txBody>
          <a:bodyPr vert="horz" lIns="91440" tIns="45720" rIns="91440" bIns="45720" rtlCol="0">
            <a:normAutofit lnSpcReduction="10000"/>
          </a:bodyPr>
          <a:lstStyle>
            <a:lvl1pPr marL="342900" indent="-342900"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50" indent="-285750"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3000" indent="-228600" algn="l" rtl="0" eaLnBrk="1" fontAlgn="base" hangingPunct="1">
              <a:spcBef>
                <a:spcPct val="20000"/>
              </a:spcBef>
              <a:spcAft>
                <a:spcPct val="0"/>
              </a:spcAft>
              <a:buClr>
                <a:srgbClr val="F26334"/>
              </a:buClr>
              <a:buFont typeface="Arial" charset="0"/>
              <a:buChar char="–"/>
              <a:defRPr>
                <a:solidFill>
                  <a:srgbClr val="002C6C"/>
                </a:solidFill>
                <a:latin typeface="+mn-lt"/>
                <a:ea typeface="ＭＳ Ｐゴシック" charset="0"/>
              </a:defRPr>
            </a:lvl3pPr>
            <a:lvl4pPr marL="1600200" indent="-228600" algn="l" rtl="0" eaLnBrk="1" fontAlgn="base" hangingPunct="1">
              <a:spcBef>
                <a:spcPct val="20000"/>
              </a:spcBef>
              <a:spcAft>
                <a:spcPct val="0"/>
              </a:spcAft>
              <a:buChar char="–"/>
              <a:defRPr sz="1600">
                <a:solidFill>
                  <a:srgbClr val="002C6C"/>
                </a:solidFill>
                <a:latin typeface="+mn-lt"/>
                <a:ea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buFont typeface="Arial"/>
              <a:buNone/>
            </a:pPr>
            <a:r>
              <a:rPr lang="en-US" baseline="30000" dirty="0" smtClean="0">
                <a:solidFill>
                  <a:srgbClr val="2A4C76"/>
                </a:solidFill>
                <a:latin typeface="Helvetica Light"/>
                <a:cs typeface="Helvetica Light"/>
              </a:rPr>
              <a:t>technical publications workshop</a:t>
            </a:r>
          </a:p>
          <a:p>
            <a:pPr marL="0" indent="0" algn="r">
              <a:buFont typeface="Arial"/>
              <a:buNone/>
            </a:pPr>
            <a:r>
              <a:rPr lang="en-US" b="1" baseline="30000" dirty="0" smtClean="0">
                <a:solidFill>
                  <a:srgbClr val="2A4C76"/>
                </a:solidFill>
                <a:latin typeface="Helvetica Light"/>
                <a:cs typeface="Helvetica Light"/>
              </a:rPr>
              <a:t>behavior </a:t>
            </a:r>
            <a:r>
              <a:rPr lang="en-US" b="1" baseline="30000" dirty="0" smtClean="0">
                <a:solidFill>
                  <a:srgbClr val="2A4C76"/>
                </a:solidFill>
                <a:latin typeface="Helvetica Light"/>
                <a:cs typeface="Helvetica Light"/>
              </a:rPr>
              <a:t>on the Web</a:t>
            </a:r>
            <a:endParaRPr lang="en-US" b="1" baseline="30000" dirty="0">
              <a:solidFill>
                <a:srgbClr val="2A4C76"/>
              </a:solidFill>
              <a:latin typeface="Helvetica Light"/>
              <a:cs typeface="Helvetica Light"/>
            </a:endParaRPr>
          </a:p>
        </p:txBody>
      </p:sp>
      <p:sp>
        <p:nvSpPr>
          <p:cNvPr id="8" name="TextBox 7"/>
          <p:cNvSpPr txBox="1"/>
          <p:nvPr/>
        </p:nvSpPr>
        <p:spPr>
          <a:xfrm>
            <a:off x="6311900" y="6542901"/>
            <a:ext cx="2187606" cy="246221"/>
          </a:xfrm>
          <a:prstGeom prst="rect">
            <a:avLst/>
          </a:prstGeom>
          <a:noFill/>
        </p:spPr>
        <p:txBody>
          <a:bodyPr wrap="none" rtlCol="0">
            <a:spAutoFit/>
          </a:bodyPr>
          <a:lstStyle/>
          <a:p>
            <a:r>
              <a:rPr lang="en-US" sz="1000" dirty="0" smtClean="0"/>
              <a:t>*Acc. Nielson/Norman Group, 1997 </a:t>
            </a:r>
            <a:endParaRPr lang="en-US" sz="1000" dirty="0"/>
          </a:p>
        </p:txBody>
      </p:sp>
    </p:spTree>
    <p:extLst>
      <p:ext uri="{BB962C8B-B14F-4D97-AF65-F5344CB8AC3E}">
        <p14:creationId xmlns:p14="http://schemas.microsoft.com/office/powerpoint/2010/main" val="127882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GS1_PPT_Template_2011">
  <a:themeElements>
    <a:clrScheme name="Custom 2">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0F3CF2"/>
      </a:hlink>
      <a:folHlink>
        <a:srgbClr val="2E4AF2"/>
      </a:folHlink>
    </a:clrScheme>
    <a:fontScheme name="GS1_PPT_Fi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800" b="0" i="0" u="none" strike="noStrike" cap="none" normalizeH="0" baseline="0" smtClean="0">
            <a:ln>
              <a:noFill/>
            </a:ln>
            <a:solidFill>
              <a:srgbClr val="002C6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2C6C"/>
            </a:solidFill>
            <a:effectLst/>
            <a:latin typeface="Arial" charset="0"/>
          </a:defRPr>
        </a:defPPr>
      </a:lstStyle>
    </a:lnDef>
  </a:objectDefaults>
  <a:extraClrSchemeLst>
    <a:extraClrScheme>
      <a:clrScheme name="GS1_PPT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_PPT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1_PPT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1_PPT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1_PPT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1_PPT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1_PPT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1_PPT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1_PPT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1_PPT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1_PPT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1_PPT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S1_PPT_Final 13">
        <a:dk1>
          <a:srgbClr val="002C6C"/>
        </a:dk1>
        <a:lt1>
          <a:srgbClr val="FFFFFF"/>
        </a:lt1>
        <a:dk2>
          <a:srgbClr val="002C6C"/>
        </a:dk2>
        <a:lt2>
          <a:srgbClr val="808080"/>
        </a:lt2>
        <a:accent1>
          <a:srgbClr val="BBE0E3"/>
        </a:accent1>
        <a:accent2>
          <a:srgbClr val="333399"/>
        </a:accent2>
        <a:accent3>
          <a:srgbClr val="FFFFFF"/>
        </a:accent3>
        <a:accent4>
          <a:srgbClr val="00245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_PPT_Final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833EA36F62CA641BAB9F648970D91ED" ma:contentTypeVersion="7" ma:contentTypeDescription="Create a new document." ma:contentTypeScope="" ma:versionID="463cd083f89018924c57c5588d4e5df5">
  <xsd:schema xmlns:xsd="http://www.w3.org/2001/XMLSchema" xmlns:xs="http://www.w3.org/2001/XMLSchema" xmlns:p="http://schemas.microsoft.com/office/2006/metadata/properties" xmlns:ns1="http://schemas.microsoft.com/sharepoint/v3" xmlns:ns2="ece5e4fa-18c3-44d0-99a5-ccc0cf1cf713" xmlns:ns3="8797ad7b-07b3-4654-b53b-363493926508" xmlns:ns4="http://schemas.microsoft.com/sharepoint/v4" targetNamespace="http://schemas.microsoft.com/office/2006/metadata/properties" ma:root="true" ma:fieldsID="c8e8b0d6699849c0e739ea7493c99ac5" ns1:_="" ns2:_="" ns3:_="" ns4:_="">
    <xsd:import namespace="http://schemas.microsoft.com/sharepoint/v3"/>
    <xsd:import namespace="ece5e4fa-18c3-44d0-99a5-ccc0cf1cf713"/>
    <xsd:import namespace="8797ad7b-07b3-4654-b53b-363493926508"/>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Year" minOccurs="0"/>
                <xsd:element ref="ns1:EmailSender" minOccurs="0"/>
                <xsd:element ref="ns1:EmailTo" minOccurs="0"/>
                <xsd:element ref="ns1:EmailCc" minOccurs="0"/>
                <xsd:element ref="ns1:EmailFrom" minOccurs="0"/>
                <xsd:element ref="ns1:EmailSubject" minOccurs="0"/>
                <xsd:element ref="ns4: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2" nillable="true" ma:displayName="E-Mail Sender" ma:hidden="true" ma:internalName="EmailSender">
      <xsd:simpleType>
        <xsd:restriction base="dms:Note">
          <xsd:maxLength value="255"/>
        </xsd:restriction>
      </xsd:simpleType>
    </xsd:element>
    <xsd:element name="EmailTo" ma:index="13" nillable="true" ma:displayName="E-Mail To" ma:hidden="true" ma:internalName="EmailTo">
      <xsd:simpleType>
        <xsd:restriction base="dms:Note">
          <xsd:maxLength value="255"/>
        </xsd:restriction>
      </xsd:simpleType>
    </xsd:element>
    <xsd:element name="EmailCc" ma:index="14" nillable="true" ma:displayName="E-Mail Cc" ma:hidden="true" ma:internalName="EmailCc">
      <xsd:simpleType>
        <xsd:restriction base="dms:Note">
          <xsd:maxLength value="255"/>
        </xsd:restriction>
      </xsd:simpleType>
    </xsd:element>
    <xsd:element name="EmailFrom" ma:index="15" nillable="true" ma:displayName="E-Mail From" ma:hidden="true" ma:internalName="EmailFrom">
      <xsd:simpleType>
        <xsd:restriction base="dms:Text"/>
      </xsd:simpleType>
    </xsd:element>
    <xsd:element name="EmailSubject" ma:index="16"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e5e4fa-18c3-44d0-99a5-ccc0cf1cf7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797ad7b-07b3-4654-b53b-363493926508" elementFormDefault="qualified">
    <xsd:import namespace="http://schemas.microsoft.com/office/2006/documentManagement/types"/>
    <xsd:import namespace="http://schemas.microsoft.com/office/infopath/2007/PartnerControls"/>
    <xsd:element name="Year" ma:index="11" nillable="true" ma:displayName="Year" ma:internalName="Ye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7"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Year xmlns="8797ad7b-07b3-4654-b53b-363493926508" xsi:nil="true"/>
    <EmailSender xmlns="http://schemas.microsoft.com/sharepoint/v3" xsi:nil="true"/>
    <EmailFrom xmlns="http://schemas.microsoft.com/sharepoint/v3" xsi:nil="true"/>
    <EmailSubject xmlns="http://schemas.microsoft.com/sharepoint/v3" xsi:nil="true"/>
    <EmailCc xmlns="http://schemas.microsoft.com/sharepoint/v3" xsi:nil="true"/>
    <_dlc_DocId xmlns="ece5e4fa-18c3-44d0-99a5-ccc0cf1cf713">GS1GO-106-282</_dlc_DocId>
    <_dlc_DocIdUrl xmlns="ece5e4fa-18c3-44d0-99a5-ccc0cf1cf713">
      <Url>http://intranet.gs1.org/events/_layouts/15/DocIdRedir.aspx?ID=GS1GO-106-282</Url>
      <Description>GS1GO-106-282</Description>
    </_dlc_DocIdUrl>
  </documentManagement>
</p:properties>
</file>

<file path=customXml/itemProps1.xml><?xml version="1.0" encoding="utf-8"?>
<ds:datastoreItem xmlns:ds="http://schemas.openxmlformats.org/officeDocument/2006/customXml" ds:itemID="{6BA4968C-2649-478E-962E-4B87BFC60BB6}"/>
</file>

<file path=customXml/itemProps2.xml><?xml version="1.0" encoding="utf-8"?>
<ds:datastoreItem xmlns:ds="http://schemas.openxmlformats.org/officeDocument/2006/customXml" ds:itemID="{E634291D-D917-4185-A5CC-A80DFBBE849A}"/>
</file>

<file path=customXml/itemProps3.xml><?xml version="1.0" encoding="utf-8"?>
<ds:datastoreItem xmlns:ds="http://schemas.openxmlformats.org/officeDocument/2006/customXml" ds:itemID="{5739D789-CD3D-4B13-91F6-A5C2A2D475D1}"/>
</file>

<file path=customXml/itemProps4.xml><?xml version="1.0" encoding="utf-8"?>
<ds:datastoreItem xmlns:ds="http://schemas.openxmlformats.org/officeDocument/2006/customXml" ds:itemID="{3D1CB929-EDD9-4030-AC87-9E9B7763FEBB}"/>
</file>

<file path=docProps/app.xml><?xml version="1.0" encoding="utf-8"?>
<Properties xmlns="http://schemas.openxmlformats.org/officeDocument/2006/extended-properties" xmlns:vt="http://schemas.openxmlformats.org/officeDocument/2006/docPropsVTypes">
  <Template/>
  <TotalTime>11458</TotalTime>
  <Words>695</Words>
  <Application>Microsoft Macintosh PowerPoint</Application>
  <PresentationFormat>On-screen Show (4:3)</PresentationFormat>
  <Paragraphs>254</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GS1_PPT_Template_2011</vt:lpstr>
      <vt:lpstr>GS1 Global Standards Event 24-28 March 2014 – Atlanta Building Standards to Deliver Business Value</vt:lpstr>
      <vt:lpstr>PowerPoint Presentation</vt:lpstr>
      <vt:lpstr>PowerPoint Presentation</vt:lpstr>
      <vt:lpstr>PowerPoint Presentation</vt:lpstr>
      <vt:lpstr>Welcome m  introductions  Agenda m  change management in technical publications   and on the Knowledge Centre   Session goal and success factor  improve quality of technical publications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Web site  m  Create a global brand identity    Common template for all MOs    Refresh current site to support MOs  User centric (less is more)  Improved SEO and interface  No change in URLs    Simpler structure   From this  to  this  About Us About Us  Standards  Standards  Products &amp; Solutions  Industries  Services News and Events  Sectors </vt:lpstr>
      <vt:lpstr>Q/A m  Do we want or need HTML5?   Discuss other MOs single repository.    Other topics … ? </vt:lpstr>
      <vt:lpstr>Complete session survey   </vt:lpstr>
      <vt:lpstr>Your feedback drives our continual improvement </vt:lpstr>
      <vt:lpstr>PowerPoint Presentation</vt:lpstr>
      <vt:lpstr>Contact Details</vt:lpstr>
      <vt:lpstr>PowerPoint Presentation</vt:lpstr>
    </vt:vector>
  </TitlesOfParts>
  <Company>GS1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Publications Workshop</dc:title>
  <dc:creator>GS1</dc:creator>
  <cp:lastModifiedBy>CHARLOTTE MICHAELS</cp:lastModifiedBy>
  <cp:revision>610</cp:revision>
  <cp:lastPrinted>2014-03-25T13:07:56Z</cp:lastPrinted>
  <dcterms:created xsi:type="dcterms:W3CDTF">2011-08-02T09:34:59Z</dcterms:created>
  <dcterms:modified xsi:type="dcterms:W3CDTF">2014-03-26T14:59:58Z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0x0101004833EA36F62CA641BAB9F648970D91ED</vt:lpwstr>
  </property>
  <property fmtid="{D5CDD505-2E9C-101B-9397-08002B2CF9AE}" pid="3" name="_dlc_DocIdItemGuid">
    <vt:lpwstr>96e0acd5-9ee2-4c6f-8f00-a684ee3b5cc4</vt:lpwstr>
  </property>
</Properties>
</file>