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4" r:id="rId3"/>
  </p:sldMasterIdLst>
  <p:notesMasterIdLst>
    <p:notesMasterId r:id="rId20"/>
  </p:notesMasterIdLst>
  <p:sldIdLst>
    <p:sldId id="268" r:id="rId4"/>
    <p:sldId id="283" r:id="rId5"/>
    <p:sldId id="277" r:id="rId6"/>
    <p:sldId id="276" r:id="rId7"/>
    <p:sldId id="281" r:id="rId8"/>
    <p:sldId id="282" r:id="rId9"/>
    <p:sldId id="272" r:id="rId10"/>
    <p:sldId id="289" r:id="rId11"/>
    <p:sldId id="280" r:id="rId12"/>
    <p:sldId id="291" r:id="rId13"/>
    <p:sldId id="290" r:id="rId14"/>
    <p:sldId id="284" r:id="rId15"/>
    <p:sldId id="285" r:id="rId16"/>
    <p:sldId id="286" r:id="rId17"/>
    <p:sldId id="287" r:id="rId18"/>
    <p:sldId id="288" r:id="rId19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008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0EC860F3-F53F-4DBC-8FCE-1CCEB6AF8846}" type="datetimeFigureOut">
              <a:rPr lang="de-DE" smtClean="0"/>
              <a:t>02.10.2014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5D3FFE7D-26C6-4724-A9CA-A95FEDC7A5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1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9B01-5EAD-47EC-B383-F7D8E8012BF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8D20-7B7A-409C-BEF9-5A7042634E7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58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8D20-7B7A-409C-BEF9-5A7042634E7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58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8D20-7B7A-409C-BEF9-5A7042634E7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84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8D20-7B7A-409C-BEF9-5A7042634E7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6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018800"/>
            <a:ext cx="8388000" cy="33944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3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achser_Original_Ursprung_bmp_v1_optimiert_farboptimiert_Blau_Gel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2924"/>
            <a:ext cx="9144000" cy="431482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965178"/>
            <a:ext cx="5197851" cy="478800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60001" y="1511298"/>
            <a:ext cx="435805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0" y="1928808"/>
            <a:ext cx="6876255" cy="2365253"/>
            <a:chOff x="0" y="1928808"/>
            <a:chExt cx="6876255" cy="2365253"/>
          </a:xfrm>
        </p:grpSpPr>
        <p:pic>
          <p:nvPicPr>
            <p:cNvPr id="12" name="Grafik 11" descr="DSC_5645_orginal-Bild_bearbeitet_final_klein.jpg"/>
            <p:cNvPicPr>
              <a:picLocks noChangeAspect="1"/>
            </p:cNvPicPr>
            <p:nvPr userDrawn="1"/>
          </p:nvPicPr>
          <p:blipFill>
            <a:blip r:embed="rId2" cstate="print"/>
            <a:srcRect l="944" t="7111"/>
            <a:stretch>
              <a:fillRect/>
            </a:stretch>
          </p:blipFill>
          <p:spPr>
            <a:xfrm>
              <a:off x="0" y="2000246"/>
              <a:ext cx="6794852" cy="2202792"/>
            </a:xfrm>
            <a:prstGeom prst="rect">
              <a:avLst/>
            </a:prstGeom>
          </p:spPr>
        </p:pic>
        <p:pic>
          <p:nvPicPr>
            <p:cNvPr id="10" name="Grafik 9" descr="Klammer_final.png"/>
            <p:cNvPicPr>
              <a:picLocks noChangeAspect="1"/>
            </p:cNvPicPr>
            <p:nvPr userDrawn="1"/>
          </p:nvPicPr>
          <p:blipFill>
            <a:blip r:embed="rId3" cstate="print"/>
            <a:srcRect l="4245"/>
            <a:stretch>
              <a:fillRect/>
            </a:stretch>
          </p:blipFill>
          <p:spPr>
            <a:xfrm>
              <a:off x="0" y="1928808"/>
              <a:ext cx="6876255" cy="2365253"/>
            </a:xfrm>
            <a:prstGeom prst="rect">
              <a:avLst/>
            </a:prstGeom>
          </p:spPr>
        </p:pic>
      </p:grpSp>
      <p:sp>
        <p:nvSpPr>
          <p:cNvPr id="4" name="Titel 6"/>
          <p:cNvSpPr>
            <a:spLocks noGrp="1"/>
          </p:cNvSpPr>
          <p:nvPr>
            <p:ph type="title"/>
          </p:nvPr>
        </p:nvSpPr>
        <p:spPr>
          <a:xfrm>
            <a:off x="190440" y="2097081"/>
            <a:ext cx="4965768" cy="478800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90440" y="2643201"/>
            <a:ext cx="3176631" cy="7318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018799"/>
            <a:ext cx="8388000" cy="2903931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616064" y="4118400"/>
            <a:ext cx="1836000" cy="8413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600" baseline="0"/>
            </a:lvl1pPr>
          </a:lstStyle>
          <a:p>
            <a:endParaRPr lang="de-DE" dirty="0" smtClean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7297952" y="4118400"/>
            <a:ext cx="1836000" cy="84137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600" baseline="0"/>
            </a:lvl1pPr>
          </a:lstStyle>
          <a:p>
            <a:endParaRPr lang="en-GB" dirty="0" smtClean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/>
          </p:nvPr>
        </p:nvSpPr>
        <p:spPr>
          <a:xfrm>
            <a:off x="5457314" y="4118400"/>
            <a:ext cx="1836000" cy="8413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600" baseline="0"/>
            </a:lvl1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03334"/>
            <a:ext cx="8388000" cy="2519396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616064" y="4118400"/>
            <a:ext cx="1836000" cy="84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7297952" y="4118400"/>
            <a:ext cx="1836000" cy="8413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2"/>
          </p:nvPr>
        </p:nvSpPr>
        <p:spPr>
          <a:xfrm>
            <a:off x="5457314" y="4118400"/>
            <a:ext cx="1836000" cy="8413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1600" baseline="0"/>
            </a:lvl1pPr>
          </a:lstStyle>
          <a:p>
            <a:endParaRPr lang="en-GB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855664"/>
            <a:ext cx="8388000" cy="5476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/>
            </a:lvl1pPr>
            <a:lvl5pPr>
              <a:buNone/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03334"/>
            <a:ext cx="8388000" cy="3016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60000" y="855664"/>
            <a:ext cx="8388000" cy="5476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/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018800"/>
            <a:ext cx="4102461" cy="33944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572000" y="644525"/>
            <a:ext cx="4572000" cy="4367213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02800"/>
            <a:ext cx="4102461" cy="301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572000" y="644525"/>
            <a:ext cx="4572000" cy="43668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855664"/>
            <a:ext cx="4104000" cy="54767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/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018800"/>
            <a:ext cx="4102461" cy="33944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570413" y="644525"/>
            <a:ext cx="4572000" cy="217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570413" y="2833738"/>
            <a:ext cx="4572000" cy="217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03334"/>
            <a:ext cx="4102461" cy="301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60000" y="855664"/>
            <a:ext cx="4104000" cy="5476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 baseline="0"/>
            </a:lvl1pPr>
            <a:lvl5pPr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572000" y="644525"/>
            <a:ext cx="4572000" cy="217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572000" y="2833738"/>
            <a:ext cx="4572000" cy="21780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0" y="644525"/>
            <a:ext cx="9144000" cy="431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achser_Original_Ursprung_bmp_v1_optimiert_farboptimiert_Blau_Gel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2924"/>
            <a:ext cx="9144000" cy="431482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0000" y="965178"/>
            <a:ext cx="5197851" cy="478800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60001" y="1511298"/>
            <a:ext cx="435805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887"/>
            <a:ext cx="9144000" cy="6480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0" y="4959900"/>
            <a:ext cx="9144000" cy="1836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57463"/>
            <a:ext cx="6984000" cy="47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58887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0" y="5016351"/>
            <a:ext cx="9144000" cy="0"/>
          </a:xfrm>
          <a:prstGeom prst="line">
            <a:avLst/>
          </a:prstGeom>
          <a:ln>
            <a:solidFill>
              <a:srgbClr val="0B3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0" y="3813191"/>
            <a:ext cx="9144000" cy="115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EA0A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01880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2" name="Grafik 11" descr="Intelligent Logistics_RGB(CMYK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01106" y="87313"/>
            <a:ext cx="1257169" cy="421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51" r:id="rId3"/>
    <p:sldLayoutId id="2147483667" r:id="rId4"/>
    <p:sldLayoutId id="2147483652" r:id="rId5"/>
    <p:sldLayoutId id="2147483668" r:id="rId6"/>
    <p:sldLayoutId id="2147483653" r:id="rId7"/>
    <p:sldLayoutId id="2147483659" r:id="rId8"/>
    <p:sldLayoutId id="2147483670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B3D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14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44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15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04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15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15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887"/>
            <a:ext cx="9144000" cy="6480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0" y="4959900"/>
            <a:ext cx="9144000" cy="1836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57463"/>
            <a:ext cx="6984000" cy="47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58887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0" y="3813191"/>
            <a:ext cx="9144000" cy="1152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EA0A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Intelligent Logistics_RGB(CMYK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1106" y="87313"/>
            <a:ext cx="1257169" cy="421200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5016351"/>
            <a:ext cx="9144000" cy="0"/>
          </a:xfrm>
          <a:prstGeom prst="line">
            <a:avLst/>
          </a:prstGeom>
          <a:ln>
            <a:solidFill>
              <a:srgbClr val="0B3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B3D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5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44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04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1887"/>
            <a:ext cx="9144000" cy="6480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0" y="4959900"/>
            <a:ext cx="9144000" cy="1836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57463"/>
            <a:ext cx="6984000" cy="47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58887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0" y="4062525"/>
            <a:ext cx="9144000" cy="900000"/>
          </a:xfrm>
          <a:prstGeom prst="rect">
            <a:avLst/>
          </a:prstGeom>
          <a:solidFill>
            <a:srgbClr val="9E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018800"/>
            <a:ext cx="8229600" cy="294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0" y="4248341"/>
            <a:ext cx="2160000" cy="1323"/>
          </a:xfrm>
          <a:prstGeom prst="straightConnector1">
            <a:avLst/>
          </a:prstGeom>
          <a:ln w="9525" cap="flat">
            <a:solidFill>
              <a:schemeClr val="bg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0" y="4435618"/>
            <a:ext cx="1800000" cy="1684"/>
          </a:xfrm>
          <a:prstGeom prst="straightConnector1">
            <a:avLst/>
          </a:prstGeom>
          <a:ln w="9525" cap="flat">
            <a:solidFill>
              <a:schemeClr val="bg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0" y="4614794"/>
            <a:ext cx="2808000" cy="2166"/>
          </a:xfrm>
          <a:prstGeom prst="straightConnector1">
            <a:avLst/>
          </a:prstGeom>
          <a:ln w="9525" cap="flat">
            <a:solidFill>
              <a:schemeClr val="bg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0" y="4797359"/>
            <a:ext cx="2520000" cy="1684"/>
          </a:xfrm>
          <a:prstGeom prst="straightConnector1">
            <a:avLst/>
          </a:prstGeom>
          <a:ln w="9525" cap="flat">
            <a:solidFill>
              <a:schemeClr val="bg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3610800" y="4112940"/>
            <a:ext cx="5533200" cy="8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fik 17" descr="Intelligent Logistics_RGB(CMYK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1106" y="87313"/>
            <a:ext cx="1257169" cy="421200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>
            <a:off x="0" y="5016351"/>
            <a:ext cx="9144000" cy="0"/>
          </a:xfrm>
          <a:prstGeom prst="line">
            <a:avLst/>
          </a:prstGeom>
          <a:ln>
            <a:solidFill>
              <a:srgbClr val="0B3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B3D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5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44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04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500"/>
        </a:spcBef>
        <a:spcAft>
          <a:spcPts val="1000"/>
        </a:spcAft>
        <a:buFontTx/>
        <a:buBlip>
          <a:blip r:embed="rId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ActiveReport_01_2009-10-06.ex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gif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Scan-Steps.ex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SSCC in </a:t>
            </a:r>
            <a:r>
              <a:rPr lang="de-DE" dirty="0" err="1" smtClean="0"/>
              <a:t>Airfreight</a:t>
            </a:r>
            <a:r>
              <a:rPr lang="de-DE" dirty="0" smtClean="0"/>
              <a:t> – Pilot </a:t>
            </a:r>
            <a:r>
              <a:rPr lang="de-DE" dirty="0" err="1" smtClean="0"/>
              <a:t>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</a:t>
            </a:r>
            <a:r>
              <a:rPr lang="en-GB" dirty="0"/>
              <a:t> </a:t>
            </a:r>
            <a:r>
              <a:rPr lang="en-GB" dirty="0" smtClean="0"/>
              <a:t>        modules</a:t>
            </a:r>
            <a:endParaRPr lang="en-US" dirty="0"/>
          </a:p>
        </p:txBody>
      </p:sp>
      <p:pic>
        <p:nvPicPr>
          <p:cNvPr id="16" name="Bildplatzhalter 29" descr="Gersth1261_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87" b="87"/>
          <a:stretch>
            <a:fillRect/>
          </a:stretch>
        </p:blipFill>
        <p:spPr/>
      </p:pic>
      <p:pic>
        <p:nvPicPr>
          <p:cNvPr id="9" name="Bildplatzhalter 27" descr="_AHS0426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130" b="130"/>
          <a:stretch>
            <a:fillRect/>
          </a:stretch>
        </p:blipFill>
        <p:spPr/>
      </p:pic>
      <p:pic>
        <p:nvPicPr>
          <p:cNvPr id="10" name="Bildplatzhalter 30" descr="_AH39562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t="87" b="87"/>
          <a:stretch>
            <a:fillRect/>
          </a:stretch>
        </p:blipFill>
        <p:spPr/>
      </p:pic>
      <p:sp>
        <p:nvSpPr>
          <p:cNvPr id="11" name="Rechteck 10"/>
          <p:cNvSpPr/>
          <p:nvPr/>
        </p:nvSpPr>
        <p:spPr>
          <a:xfrm>
            <a:off x="2934000" y="928676"/>
            <a:ext cx="3276000" cy="4286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5706" y="2000246"/>
            <a:ext cx="2718294" cy="57150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55174"/>
              <a:satOff val="-32776"/>
              <a:lumOff val="19305"/>
              <a:alphaOff val="0"/>
            </a:schemeClr>
          </a:fillRef>
          <a:effectRef idx="2">
            <a:schemeClr val="accent1">
              <a:shade val="80000"/>
              <a:hueOff val="355174"/>
              <a:satOff val="-32776"/>
              <a:lumOff val="1930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prstClr val="white"/>
                </a:solidFill>
              </a:rPr>
              <a:t>Send </a:t>
            </a:r>
            <a:r>
              <a:rPr lang="de-DE" sz="1600" dirty="0" smtClean="0">
                <a:solidFill>
                  <a:prstClr val="white"/>
                </a:solidFill>
              </a:rPr>
              <a:t>(</a:t>
            </a:r>
            <a:r>
              <a:rPr lang="de-DE" sz="1600" dirty="0" err="1" smtClean="0">
                <a:solidFill>
                  <a:prstClr val="white"/>
                </a:solidFill>
              </a:rPr>
              <a:t>distribution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12853" y="2000246"/>
            <a:ext cx="2718294" cy="57150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55174"/>
              <a:satOff val="-32776"/>
              <a:lumOff val="19305"/>
              <a:alphaOff val="0"/>
            </a:schemeClr>
          </a:fillRef>
          <a:effectRef idx="2">
            <a:schemeClr val="accent1">
              <a:shade val="80000"/>
              <a:hueOff val="355174"/>
              <a:satOff val="-32776"/>
              <a:lumOff val="1930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Collect</a:t>
            </a:r>
            <a:r>
              <a:rPr lang="de-DE" dirty="0" smtClean="0">
                <a:solidFill>
                  <a:prstClr val="white"/>
                </a:solidFill>
              </a:rPr>
              <a:t> </a:t>
            </a:r>
            <a:r>
              <a:rPr lang="de-DE" sz="1600" dirty="0" smtClean="0">
                <a:solidFill>
                  <a:prstClr val="white"/>
                </a:solidFill>
              </a:rPr>
              <a:t>(</a:t>
            </a:r>
            <a:r>
              <a:rPr lang="de-DE" sz="1600" dirty="0" err="1" smtClean="0">
                <a:solidFill>
                  <a:prstClr val="white"/>
                </a:solidFill>
              </a:rPr>
              <a:t>procurement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14" name="Gerade Verbindung mit Pfeil 13"/>
          <p:cNvCxnSpPr>
            <a:stCxn id="11" idx="2"/>
            <a:endCxn id="13" idx="0"/>
          </p:cNvCxnSpPr>
          <p:nvPr/>
        </p:nvCxnSpPr>
        <p:spPr>
          <a:xfrm>
            <a:off x="4572000" y="1357304"/>
            <a:ext cx="0" cy="64294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1" idx="2"/>
            <a:endCxn id="12" idx="0"/>
          </p:cNvCxnSpPr>
          <p:nvPr/>
        </p:nvCxnSpPr>
        <p:spPr>
          <a:xfrm flipH="1">
            <a:off x="1574853" y="1357304"/>
            <a:ext cx="2997147" cy="64294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210000" y="2000246"/>
            <a:ext cx="2718294" cy="57150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55174"/>
              <a:satOff val="-32776"/>
              <a:lumOff val="19305"/>
              <a:alphaOff val="0"/>
            </a:schemeClr>
          </a:fillRef>
          <a:effectRef idx="2">
            <a:schemeClr val="accent1">
              <a:shade val="80000"/>
              <a:hueOff val="355174"/>
              <a:satOff val="-32776"/>
              <a:lumOff val="19305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dirty="0" smtClean="0">
                <a:solidFill>
                  <a:prstClr val="white"/>
                </a:solidFill>
              </a:rPr>
              <a:t>Extend</a:t>
            </a:r>
            <a:r>
              <a:rPr lang="de-DE" dirty="0" smtClean="0">
                <a:solidFill>
                  <a:prstClr val="white"/>
                </a:solidFill>
              </a:rPr>
              <a:t> </a:t>
            </a:r>
            <a:br>
              <a:rPr lang="de-DE" dirty="0" smtClean="0">
                <a:solidFill>
                  <a:prstClr val="white"/>
                </a:solidFill>
              </a:rPr>
            </a:br>
            <a:r>
              <a:rPr lang="de-DE" sz="1600" dirty="0" smtClean="0">
                <a:solidFill>
                  <a:prstClr val="white"/>
                </a:solidFill>
              </a:rPr>
              <a:t>(</a:t>
            </a:r>
            <a:r>
              <a:rPr lang="de-DE" sz="1600" dirty="0" err="1" smtClean="0">
                <a:solidFill>
                  <a:prstClr val="white"/>
                </a:solidFill>
              </a:rPr>
              <a:t>special</a:t>
            </a:r>
            <a:r>
              <a:rPr lang="de-DE" sz="1600" dirty="0" smtClean="0">
                <a:solidFill>
                  <a:prstClr val="white"/>
                </a:solidFill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</a:rPr>
              <a:t>delivery</a:t>
            </a:r>
            <a:r>
              <a:rPr lang="de-DE" sz="1600" dirty="0" smtClean="0">
                <a:solidFill>
                  <a:prstClr val="white"/>
                </a:solidFill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</a:rPr>
              <a:t>scenarios</a:t>
            </a:r>
            <a:r>
              <a:rPr lang="de-DE" sz="1600" dirty="0" smtClean="0">
                <a:solidFill>
                  <a:prstClr val="white"/>
                </a:solidFill>
              </a:rPr>
              <a:t>)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18" name="Gerade Verbindung mit Pfeil 17"/>
          <p:cNvCxnSpPr>
            <a:stCxn id="11" idx="2"/>
            <a:endCxn id="17" idx="0"/>
          </p:cNvCxnSpPr>
          <p:nvPr/>
        </p:nvCxnSpPr>
        <p:spPr>
          <a:xfrm>
            <a:off x="4572000" y="1357304"/>
            <a:ext cx="2997147" cy="64294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6210000" y="2643757"/>
            <a:ext cx="2718294" cy="53971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710349"/>
              <a:satOff val="-65553"/>
              <a:lumOff val="38610"/>
              <a:alphaOff val="0"/>
            </a:schemeClr>
          </a:fillRef>
          <a:effectRef idx="2">
            <a:schemeClr val="accent1">
              <a:shade val="80000"/>
              <a:hueOff val="710349"/>
              <a:satOff val="-65553"/>
              <a:lumOff val="3861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prstClr val="white"/>
                </a:solidFill>
              </a:rPr>
              <a:t>Neutralization</a:t>
            </a:r>
            <a:r>
              <a:rPr lang="de-DE" sz="1400" dirty="0" smtClean="0">
                <a:solidFill>
                  <a:prstClr val="white"/>
                </a:solidFill>
              </a:rPr>
              <a:t> (</a:t>
            </a:r>
            <a:r>
              <a:rPr lang="de-DE" sz="1400" dirty="0" err="1" smtClean="0">
                <a:solidFill>
                  <a:prstClr val="white"/>
                </a:solidFill>
              </a:rPr>
              <a:t>cover</a:t>
            </a:r>
            <a:r>
              <a:rPr lang="de-DE" sz="1400" dirty="0" smtClean="0">
                <a:solidFill>
                  <a:prstClr val="white"/>
                </a:solidFill>
              </a:rPr>
              <a:t> </a:t>
            </a:r>
            <a:r>
              <a:rPr lang="de-DE" sz="1400" dirty="0" err="1" smtClean="0">
                <a:solidFill>
                  <a:prstClr val="white"/>
                </a:solidFill>
              </a:rPr>
              <a:t>address</a:t>
            </a:r>
            <a:r>
              <a:rPr lang="de-DE" sz="1400" dirty="0" smtClean="0">
                <a:solidFill>
                  <a:prstClr val="white"/>
                </a:solidFill>
              </a:rPr>
              <a:t>)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210000" y="3256175"/>
            <a:ext cx="2718294" cy="53971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710349"/>
              <a:satOff val="-65553"/>
              <a:lumOff val="38610"/>
              <a:alphaOff val="0"/>
            </a:schemeClr>
          </a:fillRef>
          <a:effectRef idx="2">
            <a:schemeClr val="accent1">
              <a:shade val="80000"/>
              <a:hueOff val="710349"/>
              <a:satOff val="-65553"/>
              <a:lumOff val="3861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white"/>
                </a:solidFill>
              </a:rPr>
              <a:t>Special </a:t>
            </a:r>
            <a:r>
              <a:rPr lang="de-DE" sz="1400" dirty="0" err="1" smtClean="0">
                <a:solidFill>
                  <a:prstClr val="white"/>
                </a:solidFill>
              </a:rPr>
              <a:t>projects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12853" y="2643757"/>
            <a:ext cx="2718294" cy="53971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710349"/>
              <a:satOff val="-65553"/>
              <a:lumOff val="38610"/>
              <a:alphaOff val="0"/>
            </a:schemeClr>
          </a:fillRef>
          <a:effectRef idx="2">
            <a:schemeClr val="accent1">
              <a:shade val="80000"/>
              <a:hueOff val="710349"/>
              <a:satOff val="-65553"/>
              <a:lumOff val="3861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Collection orders</a:t>
            </a:r>
          </a:p>
        </p:txBody>
      </p:sp>
      <p:sp>
        <p:nvSpPr>
          <p:cNvPr id="22" name="Rechteck 21"/>
          <p:cNvSpPr/>
          <p:nvPr/>
        </p:nvSpPr>
        <p:spPr>
          <a:xfrm>
            <a:off x="3212853" y="3256175"/>
            <a:ext cx="2718294" cy="53971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710349"/>
              <a:satOff val="-65553"/>
              <a:lumOff val="38610"/>
              <a:alphaOff val="0"/>
            </a:schemeClr>
          </a:fillRef>
          <a:effectRef idx="2">
            <a:schemeClr val="accent1">
              <a:shade val="80000"/>
              <a:hueOff val="710349"/>
              <a:satOff val="-65553"/>
              <a:lumOff val="3861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Forwarding orders</a:t>
            </a:r>
            <a:br>
              <a:rPr lang="en-GB" sz="1400" dirty="0">
                <a:solidFill>
                  <a:prstClr val="white"/>
                </a:solidFill>
              </a:rPr>
            </a:br>
            <a:r>
              <a:rPr lang="en-GB" sz="1400" dirty="0">
                <a:solidFill>
                  <a:prstClr val="white"/>
                </a:solidFill>
              </a:rPr>
              <a:t>(consignee view)</a:t>
            </a:r>
          </a:p>
        </p:txBody>
      </p:sp>
      <p:sp>
        <p:nvSpPr>
          <p:cNvPr id="23" name="Rechteck 22"/>
          <p:cNvSpPr/>
          <p:nvPr/>
        </p:nvSpPr>
        <p:spPr>
          <a:xfrm>
            <a:off x="215706" y="2643757"/>
            <a:ext cx="2718294" cy="539711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710349"/>
              <a:satOff val="-65553"/>
              <a:lumOff val="38610"/>
              <a:alphaOff val="0"/>
            </a:schemeClr>
          </a:fillRef>
          <a:effectRef idx="2">
            <a:schemeClr val="accent1">
              <a:shade val="80000"/>
              <a:hueOff val="710349"/>
              <a:satOff val="-65553"/>
              <a:lumOff val="3861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prstClr val="white"/>
                </a:solidFill>
              </a:rPr>
              <a:t>Forwarding orders</a:t>
            </a:r>
            <a:br>
              <a:rPr lang="en-GB" sz="1400" dirty="0">
                <a:solidFill>
                  <a:prstClr val="white"/>
                </a:solidFill>
              </a:rPr>
            </a:br>
            <a:r>
              <a:rPr lang="en-GB" sz="1400" dirty="0">
                <a:solidFill>
                  <a:prstClr val="white"/>
                </a:solidFill>
              </a:rPr>
              <a:t>(shipper view)</a:t>
            </a:r>
          </a:p>
        </p:txBody>
      </p:sp>
      <p:pic>
        <p:nvPicPr>
          <p:cNvPr id="24" name="Grafik 4" descr="2011_shipmentcontrol_RGB_P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15" y="148718"/>
            <a:ext cx="2427301" cy="334800"/>
          </a:xfrm>
          <a:prstGeom prst="rect">
            <a:avLst/>
          </a:prstGeom>
        </p:spPr>
      </p:pic>
      <p:pic>
        <p:nvPicPr>
          <p:cNvPr id="25" name="Grafik 3" descr="2011_shipmentcontrol_white_PP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1252" y="962187"/>
            <a:ext cx="2621495" cy="3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pieren 87"/>
          <p:cNvGrpSpPr/>
          <p:nvPr/>
        </p:nvGrpSpPr>
        <p:grpSpPr>
          <a:xfrm>
            <a:off x="4155034" y="2937070"/>
            <a:ext cx="1902876" cy="142876"/>
            <a:chOff x="4155034" y="2937070"/>
            <a:chExt cx="1902876" cy="142876"/>
          </a:xfrm>
        </p:grpSpPr>
        <p:cxnSp>
          <p:nvCxnSpPr>
            <p:cNvPr id="15" name="Gerade Verbindung 14"/>
            <p:cNvCxnSpPr>
              <a:endCxn id="21" idx="3"/>
            </p:cNvCxnSpPr>
            <p:nvPr/>
          </p:nvCxnSpPr>
          <p:spPr>
            <a:xfrm flipV="1">
              <a:off x="4155034" y="3008508"/>
              <a:ext cx="1831438" cy="133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Gleichschenkliges Dreieck 20"/>
            <p:cNvSpPr/>
            <p:nvPr/>
          </p:nvSpPr>
          <p:spPr>
            <a:xfrm rot="5400000">
              <a:off x="5950753" y="2972789"/>
              <a:ext cx="142876" cy="7143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" name="Gruppieren 32"/>
          <p:cNvGrpSpPr/>
          <p:nvPr/>
        </p:nvGrpSpPr>
        <p:grpSpPr>
          <a:xfrm>
            <a:off x="5492446" y="3805246"/>
            <a:ext cx="2065152" cy="1086922"/>
            <a:chOff x="6786578" y="3143254"/>
            <a:chExt cx="1357322" cy="714380"/>
          </a:xfrm>
        </p:grpSpPr>
        <p:sp>
          <p:nvSpPr>
            <p:cNvPr id="34" name="Rechteck 33"/>
            <p:cNvSpPr/>
            <p:nvPr/>
          </p:nvSpPr>
          <p:spPr>
            <a:xfrm>
              <a:off x="6786578" y="3143254"/>
              <a:ext cx="1357322" cy="714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726" y="3388647"/>
              <a:ext cx="1156902" cy="223594"/>
            </a:xfrm>
            <a:prstGeom prst="rect">
              <a:avLst/>
            </a:prstGeom>
          </p:spPr>
        </p:pic>
      </p:grpSp>
      <p:grpSp>
        <p:nvGrpSpPr>
          <p:cNvPr id="82" name="Gruppieren 81"/>
          <p:cNvGrpSpPr/>
          <p:nvPr/>
        </p:nvGrpSpPr>
        <p:grpSpPr>
          <a:xfrm>
            <a:off x="323528" y="1357304"/>
            <a:ext cx="3831506" cy="3500462"/>
            <a:chOff x="323528" y="1357304"/>
            <a:chExt cx="3831506" cy="3500462"/>
          </a:xfrm>
        </p:grpSpPr>
        <p:sp>
          <p:nvSpPr>
            <p:cNvPr id="14" name="Rechteck 13"/>
            <p:cNvSpPr/>
            <p:nvPr/>
          </p:nvSpPr>
          <p:spPr>
            <a:xfrm>
              <a:off x="868026" y="1714494"/>
              <a:ext cx="3287008" cy="2071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ichtungspfeil 5"/>
            <p:cNvSpPr/>
            <p:nvPr/>
          </p:nvSpPr>
          <p:spPr>
            <a:xfrm>
              <a:off x="323528" y="2777807"/>
              <a:ext cx="2754212" cy="500066"/>
            </a:xfrm>
            <a:prstGeom prst="homePlate">
              <a:avLst>
                <a:gd name="adj" fmla="val 63061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876167"/>
              <a:ext cx="2357454" cy="341110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868026" y="1357304"/>
              <a:ext cx="3287008" cy="4286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Status information</a:t>
              </a:r>
              <a:endParaRPr lang="en-GB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1082340" y="185737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18" name="Rechteck 17"/>
            <p:cNvSpPr/>
            <p:nvPr/>
          </p:nvSpPr>
          <p:spPr>
            <a:xfrm rot="1131238">
              <a:off x="1396856" y="1886134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868026" y="3281822"/>
              <a:ext cx="1715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Shipments </a:t>
              </a:r>
              <a:r>
                <a:rPr lang="en-GB" sz="1400" b="1" dirty="0" smtClean="0"/>
                <a:t>without</a:t>
              </a:r>
              <a:br>
                <a:rPr lang="en-GB" sz="1400" b="1" dirty="0" smtClean="0"/>
              </a:br>
              <a:r>
                <a:rPr lang="en-GB" sz="1400" dirty="0" smtClean="0"/>
                <a:t>discrepancies</a:t>
              </a:r>
              <a:endParaRPr lang="en-GB" sz="1400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868026" y="3929072"/>
              <a:ext cx="3287008" cy="92869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Constant comparison of target shipment process with actual shipment process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2555875" y="3457582"/>
              <a:ext cx="412428" cy="287118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OK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 rot="1131238">
              <a:off x="3682871" y="3529207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42" name="Rechteck 41"/>
            <p:cNvSpPr/>
            <p:nvPr/>
          </p:nvSpPr>
          <p:spPr>
            <a:xfrm rot="20327396">
              <a:off x="3042549" y="3460389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R</a:t>
              </a:r>
              <a:endParaRPr lang="en-GB" sz="1400" dirty="0"/>
            </a:p>
          </p:txBody>
        </p:sp>
        <p:sp>
          <p:nvSpPr>
            <p:cNvPr id="43" name="Rechteck 42"/>
            <p:cNvSpPr/>
            <p:nvPr/>
          </p:nvSpPr>
          <p:spPr>
            <a:xfrm rot="21425778">
              <a:off x="3373626" y="3505713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44" name="Rechteck 43"/>
            <p:cNvSpPr/>
            <p:nvPr/>
          </p:nvSpPr>
          <p:spPr>
            <a:xfrm rot="370788">
              <a:off x="2950597" y="3154124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45" name="Rechteck 44"/>
            <p:cNvSpPr/>
            <p:nvPr/>
          </p:nvSpPr>
          <p:spPr>
            <a:xfrm rot="1131238">
              <a:off x="3254243" y="3172017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46" name="Rechteck 45"/>
            <p:cNvSpPr/>
            <p:nvPr/>
          </p:nvSpPr>
          <p:spPr>
            <a:xfrm rot="370788">
              <a:off x="3593539" y="3154124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47" name="Rechteck 46"/>
            <p:cNvSpPr/>
            <p:nvPr/>
          </p:nvSpPr>
          <p:spPr>
            <a:xfrm rot="21425778">
              <a:off x="3873691" y="3219963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49" name="Rechteck 48"/>
            <p:cNvSpPr/>
            <p:nvPr/>
          </p:nvSpPr>
          <p:spPr>
            <a:xfrm rot="1131238">
              <a:off x="3911955" y="2171886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50" name="Rechteck 49"/>
            <p:cNvSpPr/>
            <p:nvPr/>
          </p:nvSpPr>
          <p:spPr>
            <a:xfrm rot="20327396">
              <a:off x="3191729" y="2248935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R</a:t>
              </a:r>
              <a:endParaRPr lang="en-GB" sz="1400" dirty="0"/>
            </a:p>
          </p:txBody>
        </p:sp>
        <p:sp>
          <p:nvSpPr>
            <p:cNvPr id="51" name="Rechteck 50"/>
            <p:cNvSpPr/>
            <p:nvPr/>
          </p:nvSpPr>
          <p:spPr>
            <a:xfrm rot="20942698">
              <a:off x="3493754" y="226852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52" name="Rechteck 51"/>
            <p:cNvSpPr/>
            <p:nvPr/>
          </p:nvSpPr>
          <p:spPr>
            <a:xfrm rot="370788">
              <a:off x="950332" y="215399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53" name="Rechteck 52"/>
            <p:cNvSpPr/>
            <p:nvPr/>
          </p:nvSpPr>
          <p:spPr>
            <a:xfrm rot="1131238">
              <a:off x="3255102" y="1962217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54" name="Rechteck 53"/>
            <p:cNvSpPr/>
            <p:nvPr/>
          </p:nvSpPr>
          <p:spPr>
            <a:xfrm rot="370788">
              <a:off x="3665837" y="2012384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55" name="Rechteck 54"/>
            <p:cNvSpPr/>
            <p:nvPr/>
          </p:nvSpPr>
          <p:spPr>
            <a:xfrm rot="21425778">
              <a:off x="3903344" y="1838364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56" name="Rechteck 55"/>
            <p:cNvSpPr/>
            <p:nvPr/>
          </p:nvSpPr>
          <p:spPr>
            <a:xfrm rot="1131238">
              <a:off x="2682739" y="2527661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57" name="Rechteck 56"/>
            <p:cNvSpPr/>
            <p:nvPr/>
          </p:nvSpPr>
          <p:spPr>
            <a:xfrm rot="20327396">
              <a:off x="1970979" y="2465023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R</a:t>
              </a:r>
              <a:endParaRPr lang="en-GB" sz="1400" dirty="0"/>
            </a:p>
          </p:txBody>
        </p:sp>
        <p:sp>
          <p:nvSpPr>
            <p:cNvPr id="58" name="Rechteck 57"/>
            <p:cNvSpPr/>
            <p:nvPr/>
          </p:nvSpPr>
          <p:spPr>
            <a:xfrm rot="21425778">
              <a:off x="2482414" y="221015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59" name="Rechteck 58"/>
            <p:cNvSpPr/>
            <p:nvPr/>
          </p:nvSpPr>
          <p:spPr>
            <a:xfrm rot="370788">
              <a:off x="1736151" y="1868239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60" name="Rechteck 59"/>
            <p:cNvSpPr/>
            <p:nvPr/>
          </p:nvSpPr>
          <p:spPr>
            <a:xfrm rot="1131238">
              <a:off x="2182674" y="1886134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61" name="Rechteck 60"/>
            <p:cNvSpPr/>
            <p:nvPr/>
          </p:nvSpPr>
          <p:spPr>
            <a:xfrm rot="370788">
              <a:off x="2715405" y="2011115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62" name="Rechteck 61"/>
            <p:cNvSpPr/>
            <p:nvPr/>
          </p:nvSpPr>
          <p:spPr>
            <a:xfrm rot="21425778">
              <a:off x="2944997" y="1862639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63" name="Rechteck 62"/>
            <p:cNvSpPr/>
            <p:nvPr/>
          </p:nvSpPr>
          <p:spPr>
            <a:xfrm rot="1131238">
              <a:off x="3840517" y="2758159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64" name="Rechteck 63"/>
            <p:cNvSpPr/>
            <p:nvPr/>
          </p:nvSpPr>
          <p:spPr>
            <a:xfrm rot="20327396">
              <a:off x="3232189" y="2726117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R</a:t>
              </a:r>
              <a:endParaRPr lang="en-GB" sz="1400" dirty="0"/>
            </a:p>
          </p:txBody>
        </p:sp>
        <p:sp>
          <p:nvSpPr>
            <p:cNvPr id="65" name="Rechteck 64"/>
            <p:cNvSpPr/>
            <p:nvPr/>
          </p:nvSpPr>
          <p:spPr>
            <a:xfrm rot="648929">
              <a:off x="3506822" y="256734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66" name="Rechteck 65"/>
            <p:cNvSpPr/>
            <p:nvPr/>
          </p:nvSpPr>
          <p:spPr>
            <a:xfrm rot="370788">
              <a:off x="2950597" y="2654057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3868422" y="2428874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2883944" y="2285998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2210347" y="221456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70" name="Rechteck 69"/>
            <p:cNvSpPr/>
            <p:nvPr/>
          </p:nvSpPr>
          <p:spPr>
            <a:xfrm rot="20527430">
              <a:off x="1038510" y="2465022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71" name="Rechteck 70"/>
            <p:cNvSpPr/>
            <p:nvPr/>
          </p:nvSpPr>
          <p:spPr>
            <a:xfrm rot="1131238">
              <a:off x="1682606" y="2329532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72" name="Rechteck 71"/>
            <p:cNvSpPr/>
            <p:nvPr/>
          </p:nvSpPr>
          <p:spPr>
            <a:xfrm rot="370788">
              <a:off x="1378961" y="2465023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73" name="Rechteck 72"/>
            <p:cNvSpPr/>
            <p:nvPr/>
          </p:nvSpPr>
          <p:spPr>
            <a:xfrm rot="370788">
              <a:off x="2451391" y="1869510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74" name="Rechteck 73"/>
            <p:cNvSpPr/>
            <p:nvPr/>
          </p:nvSpPr>
          <p:spPr>
            <a:xfrm rot="21425778">
              <a:off x="3471613" y="1814184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E</a:t>
              </a:r>
              <a:endParaRPr lang="en-GB" sz="1400" dirty="0"/>
            </a:p>
          </p:txBody>
        </p:sp>
        <p:sp>
          <p:nvSpPr>
            <p:cNvPr id="77" name="Rechteck 76"/>
            <p:cNvSpPr/>
            <p:nvPr/>
          </p:nvSpPr>
          <p:spPr>
            <a:xfrm rot="905843">
              <a:off x="2317073" y="2477057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3487816" y="2881778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  <p:sp>
          <p:nvSpPr>
            <p:cNvPr id="79" name="Rechteck 78"/>
            <p:cNvSpPr/>
            <p:nvPr/>
          </p:nvSpPr>
          <p:spPr>
            <a:xfrm rot="1131238">
              <a:off x="1396855" y="2171885"/>
              <a:ext cx="213455" cy="2134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</a:t>
              </a:r>
              <a:endParaRPr lang="en-GB" sz="1400" dirty="0"/>
            </a:p>
          </p:txBody>
        </p:sp>
        <p:sp>
          <p:nvSpPr>
            <p:cNvPr id="80" name="Rechteck 79"/>
            <p:cNvSpPr/>
            <p:nvPr/>
          </p:nvSpPr>
          <p:spPr>
            <a:xfrm rot="21230217">
              <a:off x="1895184" y="2114892"/>
              <a:ext cx="213454" cy="213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Z</a:t>
              </a:r>
              <a:endParaRPr lang="en-GB" sz="1400" dirty="0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Supply chain event management (SCEM)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Proactive quality monitoring</a:t>
            </a:r>
            <a:endParaRPr lang="en-GB" dirty="0"/>
          </a:p>
        </p:txBody>
      </p:sp>
      <p:sp>
        <p:nvSpPr>
          <p:cNvPr id="19" name="Rechteck 18"/>
          <p:cNvSpPr/>
          <p:nvPr/>
        </p:nvSpPr>
        <p:spPr>
          <a:xfrm>
            <a:off x="4583662" y="2870776"/>
            <a:ext cx="213454" cy="213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K</a:t>
            </a:r>
            <a:endParaRPr lang="en-GB" sz="1400" dirty="0"/>
          </a:p>
        </p:txBody>
      </p:sp>
      <p:sp>
        <p:nvSpPr>
          <p:cNvPr id="20" name="Rechteck 19"/>
          <p:cNvSpPr/>
          <p:nvPr/>
        </p:nvSpPr>
        <p:spPr>
          <a:xfrm>
            <a:off x="5155166" y="2870776"/>
            <a:ext cx="213454" cy="213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K</a:t>
            </a:r>
            <a:endParaRPr lang="en-GB" sz="1400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6440190" y="2071684"/>
            <a:ext cx="143736" cy="1714512"/>
            <a:chOff x="6440190" y="2071684"/>
            <a:chExt cx="143736" cy="1714512"/>
          </a:xfrm>
        </p:grpSpPr>
        <p:cxnSp>
          <p:nvCxnSpPr>
            <p:cNvPr id="24" name="Gerade Verbindung 23"/>
            <p:cNvCxnSpPr>
              <a:stCxn id="28" idx="3"/>
              <a:endCxn id="27" idx="3"/>
            </p:cNvCxnSpPr>
            <p:nvPr/>
          </p:nvCxnSpPr>
          <p:spPr>
            <a:xfrm rot="16200000" flipV="1">
              <a:off x="5726240" y="2928510"/>
              <a:ext cx="1571636" cy="86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leichschenkliges Dreieck 26"/>
            <p:cNvSpPr/>
            <p:nvPr/>
          </p:nvSpPr>
          <p:spPr>
            <a:xfrm>
              <a:off x="6440190" y="2071684"/>
              <a:ext cx="142876" cy="7143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Gleichschenkliges Dreieck 27"/>
            <p:cNvSpPr/>
            <p:nvPr/>
          </p:nvSpPr>
          <p:spPr>
            <a:xfrm flipV="1">
              <a:off x="6441050" y="3714758"/>
              <a:ext cx="142876" cy="7143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4359730" y="3066060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Shipments </a:t>
            </a:r>
            <a:r>
              <a:rPr lang="en-GB" sz="1400" b="1" dirty="0" smtClean="0"/>
              <a:t>with</a:t>
            </a:r>
            <a:br>
              <a:rPr lang="en-GB" sz="1400" b="1" dirty="0" smtClean="0"/>
            </a:br>
            <a:r>
              <a:rPr lang="en-GB" sz="1400" dirty="0" smtClean="0"/>
              <a:t>discrepancies</a:t>
            </a:r>
            <a:endParaRPr lang="en-GB" sz="1400" dirty="0"/>
          </a:p>
        </p:txBody>
      </p:sp>
      <p:sp>
        <p:nvSpPr>
          <p:cNvPr id="32" name="Rechteck 31"/>
          <p:cNvSpPr/>
          <p:nvPr/>
        </p:nvSpPr>
        <p:spPr>
          <a:xfrm>
            <a:off x="5480388" y="928676"/>
            <a:ext cx="2065152" cy="1086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CUSTOMER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6" name="Gerade Verbindung 15"/>
          <p:cNvCxnSpPr>
            <a:stCxn id="6" idx="3"/>
          </p:cNvCxnSpPr>
          <p:nvPr/>
        </p:nvCxnSpPr>
        <p:spPr>
          <a:xfrm flipV="1">
            <a:off x="3077740" y="3019826"/>
            <a:ext cx="1137070" cy="80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hteck 74"/>
          <p:cNvSpPr/>
          <p:nvPr/>
        </p:nvSpPr>
        <p:spPr>
          <a:xfrm>
            <a:off x="6060107" y="2643188"/>
            <a:ext cx="1337733" cy="72031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Report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6578906" y="2071684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as individual e-mail</a:t>
            </a:r>
          </a:p>
          <a:p>
            <a:r>
              <a:rPr lang="en-GB" sz="1400" dirty="0" smtClean="0"/>
              <a:t>as e-mail with Excel overview</a:t>
            </a:r>
            <a:endParaRPr lang="en-GB" sz="1400" dirty="0"/>
          </a:p>
        </p:txBody>
      </p:sp>
      <p:sp>
        <p:nvSpPr>
          <p:cNvPr id="22" name="Gleichschenkliges Dreieck 21"/>
          <p:cNvSpPr/>
          <p:nvPr/>
        </p:nvSpPr>
        <p:spPr>
          <a:xfrm rot="5400000">
            <a:off x="4127195" y="2988252"/>
            <a:ext cx="142876" cy="7143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hteck 2">
            <a:hlinkClick r:id="rId4" action="ppaction://hlinkfile"/>
          </p:cNvPr>
          <p:cNvSpPr/>
          <p:nvPr/>
        </p:nvSpPr>
        <p:spPr>
          <a:xfrm>
            <a:off x="107504" y="771550"/>
            <a:ext cx="8928992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Identifiers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Chain (</a:t>
            </a:r>
            <a:r>
              <a:rPr lang="de-DE" dirty="0" err="1"/>
              <a:t>Airfreight</a:t>
            </a:r>
            <a:r>
              <a:rPr lang="de-DE" dirty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7" y="987573"/>
            <a:ext cx="1430967" cy="8663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03" y="1196721"/>
            <a:ext cx="1459777" cy="4401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10" y="1665758"/>
            <a:ext cx="803707" cy="88705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0" y="3389081"/>
            <a:ext cx="1684765" cy="6531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63912"/>
            <a:ext cx="1244735" cy="66075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79" y="2499742"/>
            <a:ext cx="1295593" cy="33020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3" y="2859782"/>
            <a:ext cx="846207" cy="5075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70049"/>
            <a:ext cx="922710" cy="462528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644887" y="2139702"/>
            <a:ext cx="591897" cy="599418"/>
            <a:chOff x="9324528" y="625417"/>
            <a:chExt cx="2053158" cy="198883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33" y="1665758"/>
            <a:ext cx="803707" cy="88705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03" y="3411446"/>
            <a:ext cx="1684765" cy="65317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11560" y="182147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/>
              <a:t>Shipper</a:t>
            </a:r>
            <a:endParaRPr lang="de-DE" sz="1000" dirty="0"/>
          </a:p>
        </p:txBody>
      </p:sp>
      <p:sp>
        <p:nvSpPr>
          <p:cNvPr id="30" name="Textfeld 29"/>
          <p:cNvSpPr txBox="1"/>
          <p:nvPr/>
        </p:nvSpPr>
        <p:spPr>
          <a:xfrm>
            <a:off x="7720734" y="1677457"/>
            <a:ext cx="883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/>
              <a:t>Consignee</a:t>
            </a:r>
            <a:endParaRPr lang="de-DE" sz="1000" dirty="0"/>
          </a:p>
        </p:txBody>
      </p:sp>
      <p:cxnSp>
        <p:nvCxnSpPr>
          <p:cNvPr id="55" name="Gewinkelte Verbindung 54"/>
          <p:cNvCxnSpPr>
            <a:stCxn id="9" idx="3"/>
            <a:endCxn id="12" idx="1"/>
          </p:cNvCxnSpPr>
          <p:nvPr/>
        </p:nvCxnSpPr>
        <p:spPr>
          <a:xfrm>
            <a:off x="1692274" y="1420741"/>
            <a:ext cx="714836" cy="688544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shade val="95000"/>
                <a:satMod val="105000"/>
                <a:alpha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winkelte Verbindung 62"/>
          <p:cNvCxnSpPr/>
          <p:nvPr/>
        </p:nvCxnSpPr>
        <p:spPr>
          <a:xfrm flipV="1">
            <a:off x="6804248" y="1563638"/>
            <a:ext cx="642828" cy="54291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shade val="95000"/>
                <a:satMod val="105000"/>
                <a:alpha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fik 66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41" y="2859782"/>
            <a:ext cx="846207" cy="507520"/>
          </a:xfrm>
          <a:prstGeom prst="rect">
            <a:avLst/>
          </a:prstGeom>
        </p:spPr>
      </p:pic>
      <p:grpSp>
        <p:nvGrpSpPr>
          <p:cNvPr id="84" name="Gruppieren 83"/>
          <p:cNvGrpSpPr/>
          <p:nvPr/>
        </p:nvGrpSpPr>
        <p:grpSpPr>
          <a:xfrm>
            <a:off x="3188015" y="4083918"/>
            <a:ext cx="591897" cy="599418"/>
            <a:chOff x="9324528" y="625417"/>
            <a:chExt cx="2053158" cy="1988834"/>
          </a:xfrm>
        </p:grpSpPr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86" name="Grafik 85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87" name="Gruppieren 86"/>
          <p:cNvGrpSpPr/>
          <p:nvPr/>
        </p:nvGrpSpPr>
        <p:grpSpPr>
          <a:xfrm>
            <a:off x="5220072" y="4132572"/>
            <a:ext cx="591897" cy="599418"/>
            <a:chOff x="9324528" y="625417"/>
            <a:chExt cx="2053158" cy="1988834"/>
          </a:xfrm>
        </p:grpSpPr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92" name="Gruppieren 91"/>
          <p:cNvGrpSpPr/>
          <p:nvPr/>
        </p:nvGrpSpPr>
        <p:grpSpPr>
          <a:xfrm>
            <a:off x="7236296" y="3291830"/>
            <a:ext cx="591897" cy="599418"/>
            <a:chOff x="9324528" y="625417"/>
            <a:chExt cx="2053158" cy="1988834"/>
          </a:xfrm>
        </p:grpSpPr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94" name="Grafik 93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cxnSp>
        <p:nvCxnSpPr>
          <p:cNvPr id="3" name="Gerade Verbindung mit Pfeil 2"/>
          <p:cNvCxnSpPr/>
          <p:nvPr/>
        </p:nvCxnSpPr>
        <p:spPr>
          <a:xfrm>
            <a:off x="1692274" y="1160193"/>
            <a:ext cx="5754802" cy="0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V="1">
            <a:off x="3275856" y="2139094"/>
            <a:ext cx="2801343" cy="60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2915816" y="2614171"/>
            <a:ext cx="0" cy="73354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6453733" y="2611245"/>
            <a:ext cx="0" cy="73354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ieren 56"/>
          <p:cNvGrpSpPr/>
          <p:nvPr/>
        </p:nvGrpSpPr>
        <p:grpSpPr>
          <a:xfrm>
            <a:off x="1436847" y="3071921"/>
            <a:ext cx="591897" cy="599418"/>
            <a:chOff x="9324528" y="625417"/>
            <a:chExt cx="2053158" cy="1988834"/>
          </a:xfrm>
        </p:grpSpPr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>
          <a:xfrm>
            <a:off x="8025279" y="2125088"/>
            <a:ext cx="591897" cy="599418"/>
            <a:chOff x="9324528" y="625417"/>
            <a:chExt cx="2053158" cy="1988834"/>
          </a:xfrm>
        </p:grpSpPr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60" name="Gruppieren 59"/>
          <p:cNvGrpSpPr/>
          <p:nvPr/>
        </p:nvGrpSpPr>
        <p:grpSpPr>
          <a:xfrm>
            <a:off x="2433234" y="758387"/>
            <a:ext cx="4325130" cy="4189627"/>
            <a:chOff x="2407110" y="749051"/>
            <a:chExt cx="4325130" cy="4189627"/>
          </a:xfrm>
        </p:grpSpPr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110" y="749051"/>
              <a:ext cx="4325130" cy="4189627"/>
            </a:xfrm>
            <a:prstGeom prst="rect">
              <a:avLst/>
            </a:prstGeom>
          </p:spPr>
        </p:pic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480" y="2520014"/>
              <a:ext cx="1000464" cy="1389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514" y="1384123"/>
              <a:ext cx="1573872" cy="2199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Textfeld 69"/>
            <p:cNvSpPr txBox="1"/>
            <p:nvPr/>
          </p:nvSpPr>
          <p:spPr>
            <a:xfrm>
              <a:off x="2843808" y="1491630"/>
              <a:ext cx="1296144" cy="92333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1"/>
                  </a:solidFill>
                </a:rPr>
                <a:t>Marks</a:t>
              </a:r>
              <a:br>
                <a:rPr lang="de-DE" dirty="0" smtClean="0">
                  <a:solidFill>
                    <a:schemeClr val="accent1"/>
                  </a:solidFill>
                </a:rPr>
              </a:br>
              <a:r>
                <a:rPr lang="de-DE" dirty="0" smtClean="0">
                  <a:solidFill>
                    <a:schemeClr val="accent1"/>
                  </a:solidFill>
                </a:rPr>
                <a:t>&amp; </a:t>
              </a:r>
              <a:r>
                <a:rPr lang="de-DE" dirty="0" err="1" smtClean="0">
                  <a:solidFill>
                    <a:schemeClr val="accent1"/>
                  </a:solidFill>
                </a:rPr>
                <a:t>Addresses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0000" y="57463"/>
            <a:ext cx="7380352" cy="4788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Piece-Level-Tracking (</a:t>
            </a:r>
            <a:r>
              <a:rPr lang="de-DE" dirty="0" err="1"/>
              <a:t>Airfreight</a:t>
            </a:r>
            <a:r>
              <a:rPr lang="de-DE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7" y="648315"/>
            <a:ext cx="8582101" cy="43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SSCC </a:t>
            </a:r>
            <a:r>
              <a:rPr lang="de-DE" dirty="0" err="1"/>
              <a:t>along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Chain (</a:t>
            </a:r>
            <a:r>
              <a:rPr lang="de-DE" dirty="0" err="1"/>
              <a:t>Airfreight</a:t>
            </a:r>
            <a:r>
              <a:rPr lang="de-DE" dirty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7" y="987573"/>
            <a:ext cx="1430967" cy="8663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03" y="1196721"/>
            <a:ext cx="1459777" cy="4401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10" y="1665758"/>
            <a:ext cx="803707" cy="88705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80" y="3389081"/>
            <a:ext cx="1684765" cy="65317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3" y="2859782"/>
            <a:ext cx="846207" cy="50752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923928" y="2499742"/>
            <a:ext cx="1296144" cy="1924923"/>
            <a:chOff x="3923928" y="2499742"/>
            <a:chExt cx="1296144" cy="1924923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763912"/>
              <a:ext cx="1244735" cy="660753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79" y="2499742"/>
              <a:ext cx="1295593" cy="33020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170049"/>
              <a:ext cx="922710" cy="462528"/>
            </a:xfrm>
            <a:prstGeom prst="rect">
              <a:avLst/>
            </a:prstGeom>
          </p:spPr>
        </p:pic>
      </p:grpSp>
      <p:grpSp>
        <p:nvGrpSpPr>
          <p:cNvPr id="23" name="Gruppieren 22"/>
          <p:cNvGrpSpPr/>
          <p:nvPr/>
        </p:nvGrpSpPr>
        <p:grpSpPr>
          <a:xfrm>
            <a:off x="644887" y="2139702"/>
            <a:ext cx="591897" cy="599418"/>
            <a:chOff x="9324528" y="625417"/>
            <a:chExt cx="2053158" cy="1988834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33" y="1665758"/>
            <a:ext cx="803707" cy="887054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03" y="3411446"/>
            <a:ext cx="1684765" cy="653179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611560" y="182147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/>
              <a:t>Shipper</a:t>
            </a:r>
            <a:endParaRPr lang="de-DE" sz="1000" dirty="0"/>
          </a:p>
        </p:txBody>
      </p:sp>
      <p:sp>
        <p:nvSpPr>
          <p:cNvPr id="30" name="Textfeld 29"/>
          <p:cNvSpPr txBox="1"/>
          <p:nvPr/>
        </p:nvSpPr>
        <p:spPr>
          <a:xfrm>
            <a:off x="7720734" y="1677457"/>
            <a:ext cx="883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err="1" smtClean="0"/>
              <a:t>Consignee</a:t>
            </a:r>
            <a:endParaRPr lang="de-DE" sz="1000" dirty="0"/>
          </a:p>
        </p:txBody>
      </p:sp>
      <p:cxnSp>
        <p:nvCxnSpPr>
          <p:cNvPr id="55" name="Gewinkelte Verbindung 54"/>
          <p:cNvCxnSpPr>
            <a:stCxn id="9" idx="3"/>
            <a:endCxn id="12" idx="1"/>
          </p:cNvCxnSpPr>
          <p:nvPr/>
        </p:nvCxnSpPr>
        <p:spPr>
          <a:xfrm>
            <a:off x="1692274" y="1420741"/>
            <a:ext cx="714836" cy="688544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winkelte Verbindung 62"/>
          <p:cNvCxnSpPr/>
          <p:nvPr/>
        </p:nvCxnSpPr>
        <p:spPr>
          <a:xfrm flipV="1">
            <a:off x="6804248" y="1563638"/>
            <a:ext cx="642828" cy="54291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fik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41" y="2859782"/>
            <a:ext cx="846207" cy="507520"/>
          </a:xfrm>
          <a:prstGeom prst="rect">
            <a:avLst/>
          </a:prstGeom>
        </p:spPr>
      </p:pic>
      <p:grpSp>
        <p:nvGrpSpPr>
          <p:cNvPr id="84" name="Gruppieren 83"/>
          <p:cNvGrpSpPr/>
          <p:nvPr/>
        </p:nvGrpSpPr>
        <p:grpSpPr>
          <a:xfrm>
            <a:off x="3188015" y="4083918"/>
            <a:ext cx="591897" cy="599418"/>
            <a:chOff x="9324528" y="625417"/>
            <a:chExt cx="2053158" cy="1988834"/>
          </a:xfrm>
        </p:grpSpPr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86" name="Grafik 8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87" name="Gruppieren 86"/>
          <p:cNvGrpSpPr/>
          <p:nvPr/>
        </p:nvGrpSpPr>
        <p:grpSpPr>
          <a:xfrm>
            <a:off x="5220072" y="4132572"/>
            <a:ext cx="591897" cy="599418"/>
            <a:chOff x="9324528" y="625417"/>
            <a:chExt cx="2053158" cy="1988834"/>
          </a:xfrm>
        </p:grpSpPr>
        <p:pic>
          <p:nvPicPr>
            <p:cNvPr id="88" name="Grafik 8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92" name="Gruppieren 91"/>
          <p:cNvGrpSpPr/>
          <p:nvPr/>
        </p:nvGrpSpPr>
        <p:grpSpPr>
          <a:xfrm>
            <a:off x="7236296" y="3291830"/>
            <a:ext cx="591897" cy="599418"/>
            <a:chOff x="9324528" y="625417"/>
            <a:chExt cx="2053158" cy="1988834"/>
          </a:xfrm>
        </p:grpSpPr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94" name="Grafik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cxnSp>
        <p:nvCxnSpPr>
          <p:cNvPr id="3" name="Gerade Verbindung mit Pfeil 2"/>
          <p:cNvCxnSpPr/>
          <p:nvPr/>
        </p:nvCxnSpPr>
        <p:spPr>
          <a:xfrm>
            <a:off x="1692274" y="1160193"/>
            <a:ext cx="57548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V="1">
            <a:off x="3275856" y="2139094"/>
            <a:ext cx="2801343" cy="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2915816" y="2614171"/>
            <a:ext cx="0" cy="7335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6453733" y="2611245"/>
            <a:ext cx="0" cy="7335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ieren 56"/>
          <p:cNvGrpSpPr/>
          <p:nvPr/>
        </p:nvGrpSpPr>
        <p:grpSpPr>
          <a:xfrm>
            <a:off x="1436847" y="3071921"/>
            <a:ext cx="591897" cy="599418"/>
            <a:chOff x="9324528" y="625417"/>
            <a:chExt cx="2053158" cy="1988834"/>
          </a:xfrm>
        </p:grpSpPr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>
          <a:xfrm>
            <a:off x="8025279" y="2125088"/>
            <a:ext cx="591897" cy="599418"/>
            <a:chOff x="9324528" y="625417"/>
            <a:chExt cx="2053158" cy="1988834"/>
          </a:xfrm>
        </p:grpSpPr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28" y="625417"/>
              <a:ext cx="2053158" cy="1988834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1452587"/>
              <a:ext cx="747401" cy="183059"/>
            </a:xfrm>
            <a:prstGeom prst="rect">
              <a:avLst/>
            </a:prstGeom>
          </p:spPr>
        </p:pic>
      </p:grpSp>
      <p:cxnSp>
        <p:nvCxnSpPr>
          <p:cNvPr id="46" name="Gerade Verbindung mit Pfeil 45"/>
          <p:cNvCxnSpPr/>
          <p:nvPr/>
        </p:nvCxnSpPr>
        <p:spPr>
          <a:xfrm flipH="1">
            <a:off x="1363940" y="2571750"/>
            <a:ext cx="104317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3210817" y="2571750"/>
            <a:ext cx="713111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6732240" y="2571750"/>
            <a:ext cx="98849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H="1">
            <a:off x="5168663" y="2571750"/>
            <a:ext cx="759871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60000" y="699542"/>
            <a:ext cx="7164328" cy="3394472"/>
          </a:xfrm>
        </p:spPr>
        <p:txBody>
          <a:bodyPr>
            <a:noAutofit/>
          </a:bodyPr>
          <a:lstStyle/>
          <a:p>
            <a:r>
              <a:rPr lang="de-DE" sz="1600" dirty="0" smtClean="0"/>
              <a:t>Timeline</a:t>
            </a:r>
          </a:p>
          <a:p>
            <a:pPr lvl="1"/>
            <a:r>
              <a:rPr lang="de-DE" sz="1600" dirty="0" smtClean="0"/>
              <a:t>2009 Kickoff </a:t>
            </a:r>
            <a:r>
              <a:rPr lang="de-DE" sz="1600" dirty="0" err="1" smtClean="0"/>
              <a:t>together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        Germany</a:t>
            </a:r>
          </a:p>
          <a:p>
            <a:pPr lvl="1"/>
            <a:r>
              <a:rPr lang="de-DE" sz="1600" dirty="0" smtClean="0"/>
              <a:t>2010 Argumentation Paper</a:t>
            </a:r>
          </a:p>
          <a:p>
            <a:pPr lvl="1"/>
            <a:r>
              <a:rPr lang="de-DE" sz="1600" dirty="0" smtClean="0"/>
              <a:t>2014 </a:t>
            </a:r>
            <a:r>
              <a:rPr lang="de-DE" sz="1600" dirty="0" err="1" smtClean="0"/>
              <a:t>Launching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pilot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</a:t>
            </a:r>
            <a:r>
              <a:rPr lang="de-DE" sz="1600" dirty="0" smtClean="0"/>
              <a:t> (</a:t>
            </a:r>
            <a:r>
              <a:rPr lang="de-DE" sz="1600" dirty="0" err="1" smtClean="0"/>
              <a:t>definition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showcase</a:t>
            </a:r>
            <a:r>
              <a:rPr lang="de-DE" sz="1600" dirty="0" smtClean="0"/>
              <a:t>, etc.)</a:t>
            </a:r>
            <a:br>
              <a:rPr lang="de-DE" sz="1600" dirty="0" smtClean="0"/>
            </a:br>
            <a:r>
              <a:rPr lang="de-DE" sz="1600" dirty="0" smtClean="0"/>
              <a:t>	      </a:t>
            </a:r>
            <a:r>
              <a:rPr lang="de-DE" sz="1600" dirty="0" err="1" smtClean="0"/>
              <a:t>together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an </a:t>
            </a:r>
            <a:r>
              <a:rPr lang="de-DE" sz="1600" dirty="0" err="1" smtClean="0"/>
              <a:t>airline</a:t>
            </a:r>
            <a:endParaRPr lang="de-DE" sz="1600" dirty="0" smtClean="0"/>
          </a:p>
          <a:p>
            <a:r>
              <a:rPr lang="de-DE" sz="1600" dirty="0" smtClean="0"/>
              <a:t>Goal</a:t>
            </a:r>
          </a:p>
          <a:p>
            <a:pPr lvl="1"/>
            <a:r>
              <a:rPr lang="de-DE" sz="1600" dirty="0" smtClean="0"/>
              <a:t>Sharing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on </a:t>
            </a:r>
            <a:r>
              <a:rPr lang="de-DE" sz="1600" dirty="0" err="1" smtClean="0"/>
              <a:t>piece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 (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using</a:t>
            </a:r>
            <a:r>
              <a:rPr lang="de-DE" sz="1600" dirty="0" smtClean="0"/>
              <a:t> SSCC)</a:t>
            </a:r>
          </a:p>
          <a:p>
            <a:r>
              <a:rPr lang="de-DE" sz="1600" dirty="0" smtClean="0"/>
              <a:t>Approach</a:t>
            </a:r>
          </a:p>
          <a:p>
            <a:pPr lvl="1"/>
            <a:r>
              <a:rPr lang="de-DE" sz="1600" dirty="0" smtClean="0"/>
              <a:t>SSCC(s) </a:t>
            </a:r>
            <a:r>
              <a:rPr lang="de-DE" sz="1600" dirty="0" err="1" smtClean="0"/>
              <a:t>linked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corresponding</a:t>
            </a:r>
            <a:r>
              <a:rPr lang="de-DE" sz="1600" dirty="0" smtClean="0"/>
              <a:t> MAWB-</a:t>
            </a:r>
            <a:r>
              <a:rPr lang="de-DE" sz="1600" dirty="0" err="1" smtClean="0"/>
              <a:t>No</a:t>
            </a:r>
            <a:r>
              <a:rPr lang="de-DE" sz="1600" dirty="0" smtClean="0"/>
              <a:t>.</a:t>
            </a:r>
            <a:br>
              <a:rPr lang="de-DE" sz="1600" dirty="0" smtClean="0"/>
            </a:br>
            <a:r>
              <a:rPr lang="de-DE" sz="1600" dirty="0" err="1" smtClean="0"/>
              <a:t>within</a:t>
            </a:r>
            <a:r>
              <a:rPr lang="de-DE" sz="1600" dirty="0" smtClean="0"/>
              <a:t> </a:t>
            </a:r>
            <a:r>
              <a:rPr lang="de-DE" sz="1600" dirty="0" err="1" smtClean="0"/>
              <a:t>both</a:t>
            </a:r>
            <a:r>
              <a:rPr lang="de-DE" sz="1600" dirty="0" smtClean="0"/>
              <a:t> (Airline &amp; </a:t>
            </a:r>
            <a:r>
              <a:rPr lang="de-DE" sz="1600" dirty="0" err="1" smtClean="0"/>
              <a:t>Dachser</a:t>
            </a:r>
            <a:r>
              <a:rPr lang="de-DE" sz="1600" dirty="0" smtClean="0"/>
              <a:t>) IT-systems</a:t>
            </a:r>
            <a:endParaRPr lang="de-DE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57463"/>
            <a:ext cx="7452360" cy="478800"/>
          </a:xfrm>
        </p:spPr>
        <p:txBody>
          <a:bodyPr>
            <a:normAutofit/>
          </a:bodyPr>
          <a:lstStyle/>
          <a:p>
            <a:r>
              <a:rPr lang="de-DE" sz="2200" dirty="0" smtClean="0"/>
              <a:t>SSCC </a:t>
            </a:r>
            <a:r>
              <a:rPr lang="de-DE" sz="2200" dirty="0"/>
              <a:t>in </a:t>
            </a:r>
            <a:r>
              <a:rPr lang="de-DE" sz="2200" dirty="0" err="1" smtClean="0"/>
              <a:t>Airfreight</a:t>
            </a:r>
            <a:r>
              <a:rPr lang="de-DE" sz="2200" dirty="0" smtClean="0"/>
              <a:t> – Pilot </a:t>
            </a:r>
            <a:r>
              <a:rPr lang="de-DE" sz="2200" dirty="0" err="1" smtClean="0"/>
              <a:t>project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      Germany</a:t>
            </a:r>
            <a:endParaRPr lang="de-DE" sz="2200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10026"/>
          <a:stretch>
            <a:fillRect/>
          </a:stretch>
        </p:blipFill>
        <p:spPr>
          <a:xfrm>
            <a:off x="6732240" y="657225"/>
            <a:ext cx="2411760" cy="4354513"/>
          </a:xfrm>
        </p:spPr>
      </p:pic>
      <p:pic>
        <p:nvPicPr>
          <p:cNvPr id="13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98770"/>
            <a:ext cx="443910" cy="392860"/>
          </a:xfrm>
          <a:prstGeom prst="rect">
            <a:avLst/>
          </a:prstGeom>
        </p:spPr>
      </p:pic>
      <p:pic>
        <p:nvPicPr>
          <p:cNvPr id="7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42" y="90658"/>
            <a:ext cx="443910" cy="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60000" y="1018800"/>
            <a:ext cx="4212000" cy="392921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de-DE" sz="4800" b="1" dirty="0" err="1" smtClean="0"/>
              <a:t>Let´s</a:t>
            </a:r>
            <a:r>
              <a:rPr lang="de-DE" sz="4800" b="1" dirty="0" smtClean="0"/>
              <a:t> find </a:t>
            </a:r>
            <a:r>
              <a:rPr lang="de-DE" sz="4800" b="1" dirty="0" err="1" smtClean="0"/>
              <a:t>more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players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joining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us</a:t>
            </a:r>
            <a:r>
              <a:rPr lang="de-DE" sz="4800" b="1" dirty="0" smtClean="0"/>
              <a:t/>
            </a:r>
            <a:br>
              <a:rPr lang="de-DE" sz="4800" b="1" dirty="0" smtClean="0"/>
            </a:br>
            <a:r>
              <a:rPr lang="de-DE" sz="4800" b="1" dirty="0" err="1" smtClean="0"/>
              <a:t>to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make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it</a:t>
            </a:r>
            <a:r>
              <a:rPr lang="de-DE" sz="4800" b="1" dirty="0" smtClean="0"/>
              <a:t> happen!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44" y="649105"/>
            <a:ext cx="4572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8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Corporate </a:t>
            </a:r>
            <a:r>
              <a:rPr lang="de-DE" dirty="0" err="1" smtClean="0"/>
              <a:t>figures</a:t>
            </a:r>
            <a:r>
              <a:rPr lang="de-DE" dirty="0" smtClean="0"/>
              <a:t> 2013</a:t>
            </a:r>
            <a:endParaRPr lang="de-DE" dirty="0"/>
          </a:p>
        </p:txBody>
      </p:sp>
      <p:pic>
        <p:nvPicPr>
          <p:cNvPr id="5" name="Bildplatzhalter 10" descr="_DSC7624_rz.jpg"/>
          <p:cNvPicPr>
            <a:picLocks noChangeAspect="1"/>
          </p:cNvPicPr>
          <p:nvPr/>
        </p:nvPicPr>
        <p:blipFill rotWithShape="1">
          <a:blip r:embed="rId2" cstate="print"/>
          <a:srcRect l="51" r="6996" b="2901"/>
          <a:stretch/>
        </p:blipFill>
        <p:spPr>
          <a:xfrm>
            <a:off x="6063450" y="660480"/>
            <a:ext cx="3080550" cy="1474651"/>
          </a:xfrm>
          <a:prstGeom prst="rect">
            <a:avLst/>
          </a:prstGeom>
        </p:spPr>
      </p:pic>
      <p:sp>
        <p:nvSpPr>
          <p:cNvPr id="14" name="Inhaltsplatzhalter 1"/>
          <p:cNvSpPr>
            <a:spLocks noGrp="1"/>
          </p:cNvSpPr>
          <p:nvPr>
            <p:ph idx="1"/>
          </p:nvPr>
        </p:nvSpPr>
        <p:spPr>
          <a:xfrm>
            <a:off x="251520" y="1078713"/>
            <a:ext cx="5904656" cy="3149221"/>
          </a:xfrm>
        </p:spPr>
        <p:txBody>
          <a:bodyPr>
            <a:noAutofit/>
          </a:bodyPr>
          <a:lstStyle/>
          <a:p>
            <a:pPr marL="630238" lvl="1" indent="-360363">
              <a:lnSpc>
                <a:spcPct val="150000"/>
              </a:lnSpc>
              <a:spcAft>
                <a:spcPts val="0"/>
              </a:spcAft>
            </a:pPr>
            <a:r>
              <a:rPr lang="de-DE" dirty="0" smtClean="0"/>
              <a:t>Revenue:	</a:t>
            </a:r>
            <a:r>
              <a:rPr lang="de-DE" dirty="0"/>
              <a:t>	 </a:t>
            </a:r>
            <a:r>
              <a:rPr lang="de-DE" dirty="0" smtClean="0"/>
              <a:t>             </a:t>
            </a:r>
            <a:r>
              <a:rPr lang="de-DE" dirty="0" err="1" smtClean="0"/>
              <a:t>bn</a:t>
            </a:r>
            <a:r>
              <a:rPr lang="de-DE" dirty="0" smtClean="0"/>
              <a:t> € 4,99</a:t>
            </a:r>
            <a:endParaRPr lang="de-DE" dirty="0"/>
          </a:p>
          <a:p>
            <a:pPr marL="630238" lvl="1" indent="-360363">
              <a:lnSpc>
                <a:spcPct val="150000"/>
              </a:lnSpc>
              <a:spcAft>
                <a:spcPts val="0"/>
              </a:spcAft>
            </a:pPr>
            <a:r>
              <a:rPr lang="de-DE" dirty="0" err="1" smtClean="0"/>
              <a:t>Employees</a:t>
            </a:r>
            <a:r>
              <a:rPr lang="de-DE" dirty="0" smtClean="0"/>
              <a:t>:   </a:t>
            </a:r>
            <a:r>
              <a:rPr lang="de-DE" dirty="0"/>
              <a:t>	</a:t>
            </a:r>
            <a:r>
              <a:rPr lang="de-DE" dirty="0" smtClean="0"/>
              <a:t>	24.900</a:t>
            </a:r>
            <a:endParaRPr lang="de-DE" dirty="0"/>
          </a:p>
          <a:p>
            <a:pPr marL="630238" lvl="1" indent="-360363">
              <a:lnSpc>
                <a:spcPct val="150000"/>
              </a:lnSpc>
              <a:spcAft>
                <a:spcPts val="0"/>
              </a:spcAft>
            </a:pP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locations</a:t>
            </a:r>
            <a:r>
              <a:rPr lang="de-DE" dirty="0" smtClean="0"/>
              <a:t>:</a:t>
            </a:r>
            <a:r>
              <a:rPr lang="de-DE" dirty="0"/>
              <a:t>	</a:t>
            </a:r>
            <a:r>
              <a:rPr lang="de-DE" dirty="0" smtClean="0"/>
              <a:t>  	471</a:t>
            </a:r>
            <a:endParaRPr lang="de-DE" dirty="0"/>
          </a:p>
          <a:p>
            <a:pPr marL="630238" lvl="1" indent="-360363">
              <a:lnSpc>
                <a:spcPct val="150000"/>
              </a:lnSpc>
              <a:spcAft>
                <a:spcPts val="0"/>
              </a:spcAft>
            </a:pPr>
            <a:r>
              <a:rPr lang="de-DE" dirty="0" smtClean="0"/>
              <a:t>Transport </a:t>
            </a:r>
            <a:r>
              <a:rPr lang="de-DE" dirty="0" err="1" smtClean="0"/>
              <a:t>equipment</a:t>
            </a:r>
            <a:r>
              <a:rPr lang="de-DE" dirty="0" smtClean="0"/>
              <a:t> in </a:t>
            </a:r>
            <a:r>
              <a:rPr lang="de-DE" dirty="0" err="1" smtClean="0"/>
              <a:t>units</a:t>
            </a:r>
            <a:r>
              <a:rPr lang="de-DE" dirty="0" smtClean="0"/>
              <a:t>:	10.008</a:t>
            </a:r>
            <a:endParaRPr lang="de-DE" dirty="0"/>
          </a:p>
          <a:p>
            <a:pPr marL="630238" lvl="1" indent="-360363">
              <a:spcAft>
                <a:spcPts val="0"/>
              </a:spcAft>
            </a:pPr>
            <a:endParaRPr lang="de-DE" sz="2400" dirty="0"/>
          </a:p>
        </p:txBody>
      </p:sp>
      <p:pic>
        <p:nvPicPr>
          <p:cNvPr id="15" name="Bildplatzhalter 5" descr="Bild2.jpg"/>
          <p:cNvPicPr>
            <a:picLocks noChangeAspect="1"/>
          </p:cNvPicPr>
          <p:nvPr/>
        </p:nvPicPr>
        <p:blipFill rotWithShape="1">
          <a:blip r:embed="rId3" cstate="print"/>
          <a:srcRect t="2658" r="2684" b="3566"/>
          <a:stretch/>
        </p:blipFill>
        <p:spPr>
          <a:xfrm>
            <a:off x="6064969" y="2154105"/>
            <a:ext cx="3079031" cy="1413454"/>
          </a:xfrm>
          <a:prstGeom prst="rect">
            <a:avLst/>
          </a:prstGeom>
        </p:spPr>
      </p:pic>
      <p:pic>
        <p:nvPicPr>
          <p:cNvPr id="1026" name="Picture 2" descr="C:\Users\ANDERSF\Downloads\_ahp8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9" r="2857" b="12220"/>
          <a:stretch/>
        </p:blipFill>
        <p:spPr bwMode="auto">
          <a:xfrm>
            <a:off x="6063450" y="3589883"/>
            <a:ext cx="3080550" cy="14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ERSF\Downloads\_AH339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5"/>
          <a:stretch/>
        </p:blipFill>
        <p:spPr bwMode="auto">
          <a:xfrm>
            <a:off x="2933287" y="3589883"/>
            <a:ext cx="3112236" cy="14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Homogeneity of IT systems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750067" y="857238"/>
            <a:ext cx="7643866" cy="428628"/>
          </a:xfrm>
          <a:prstGeom prst="rect">
            <a:avLst/>
          </a:prstGeom>
          <a:gradFill>
            <a:gsLst>
              <a:gs pos="0">
                <a:srgbClr val="B8BABC"/>
              </a:gs>
              <a:gs pos="80000">
                <a:srgbClr val="9EA0A3"/>
              </a:gs>
              <a:gs pos="100000">
                <a:srgbClr val="9EA0A3"/>
              </a:gs>
            </a:gsLst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Homogeneity</a:t>
            </a:r>
            <a:endParaRPr lang="en-GB" dirty="0"/>
          </a:p>
        </p:txBody>
      </p:sp>
      <p:grpSp>
        <p:nvGrpSpPr>
          <p:cNvPr id="46" name="Gruppieren 45"/>
          <p:cNvGrpSpPr/>
          <p:nvPr/>
        </p:nvGrpSpPr>
        <p:grpSpPr>
          <a:xfrm>
            <a:off x="748800" y="1357304"/>
            <a:ext cx="2160000" cy="3500462"/>
            <a:chOff x="748800" y="1357304"/>
            <a:chExt cx="2160000" cy="3500462"/>
          </a:xfrm>
        </p:grpSpPr>
        <p:sp>
          <p:nvSpPr>
            <p:cNvPr id="10" name="Rechteck 9"/>
            <p:cNvSpPr/>
            <p:nvPr/>
          </p:nvSpPr>
          <p:spPr>
            <a:xfrm>
              <a:off x="748800" y="1357304"/>
              <a:ext cx="2160000" cy="3500462"/>
            </a:xfrm>
            <a:prstGeom prst="rect">
              <a:avLst/>
            </a:prstGeom>
            <a:gradFill>
              <a:gsLst>
                <a:gs pos="0">
                  <a:srgbClr val="B8BABC"/>
                </a:gs>
                <a:gs pos="80000">
                  <a:srgbClr val="9EA0A3"/>
                </a:gs>
                <a:gs pos="100000">
                  <a:srgbClr val="9EA0A3"/>
                </a:gs>
              </a:gsLst>
            </a:gra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GB" sz="1600" dirty="0" smtClean="0"/>
            </a:p>
            <a:p>
              <a:pPr algn="ctr"/>
              <a:r>
                <a:rPr lang="en-GB" sz="1600" dirty="0" smtClean="0"/>
                <a:t>DACHSER infrastructure</a:t>
              </a:r>
              <a:endParaRPr lang="en-GB" sz="1600" dirty="0"/>
            </a:p>
          </p:txBody>
        </p:sp>
        <p:pic>
          <p:nvPicPr>
            <p:cNvPr id="31" name="Grafik 30" descr="Bild-Rechenzentr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271" y="2347200"/>
              <a:ext cx="1979058" cy="15120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49" name="Gruppieren 48"/>
          <p:cNvGrpSpPr/>
          <p:nvPr/>
        </p:nvGrpSpPr>
        <p:grpSpPr>
          <a:xfrm>
            <a:off x="6223166" y="1357304"/>
            <a:ext cx="2160000" cy="3500462"/>
            <a:chOff x="6223166" y="1357304"/>
            <a:chExt cx="2160000" cy="3500462"/>
          </a:xfrm>
        </p:grpSpPr>
        <p:sp>
          <p:nvSpPr>
            <p:cNvPr id="13" name="Rechteck 12"/>
            <p:cNvSpPr/>
            <p:nvPr/>
          </p:nvSpPr>
          <p:spPr>
            <a:xfrm>
              <a:off x="6223166" y="1357304"/>
              <a:ext cx="2160000" cy="3500462"/>
            </a:xfrm>
            <a:prstGeom prst="rect">
              <a:avLst/>
            </a:prstGeom>
            <a:gradFill>
              <a:gsLst>
                <a:gs pos="0">
                  <a:srgbClr val="B8BABC"/>
                </a:gs>
                <a:gs pos="80000">
                  <a:srgbClr val="9EA0A3"/>
                </a:gs>
                <a:gs pos="100000">
                  <a:srgbClr val="9EA0A3"/>
                </a:gs>
              </a:gsLst>
            </a:gra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GB" sz="1600" dirty="0" smtClean="0"/>
            </a:p>
            <a:p>
              <a:pPr algn="ctr"/>
              <a:r>
                <a:rPr lang="en-GB" sz="1600" dirty="0" smtClean="0"/>
                <a:t>Wide range of customer applications</a:t>
              </a:r>
              <a:endParaRPr lang="en-GB" sz="1600" dirty="0"/>
            </a:p>
          </p:txBody>
        </p:sp>
        <p:pic>
          <p:nvPicPr>
            <p:cNvPr id="48" name="Grafik 47" descr="_MG_1287_RZ02.jpg"/>
            <p:cNvPicPr>
              <a:picLocks noChangeAspect="1"/>
            </p:cNvPicPr>
            <p:nvPr/>
          </p:nvPicPr>
          <p:blipFill>
            <a:blip r:embed="rId3" cstate="print"/>
            <a:srcRect t="9722" b="17321"/>
            <a:stretch>
              <a:fillRect/>
            </a:stretch>
          </p:blipFill>
          <p:spPr>
            <a:xfrm>
              <a:off x="6313166" y="2351562"/>
              <a:ext cx="1980000" cy="151194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grpSp>
        <p:nvGrpSpPr>
          <p:cNvPr id="52" name="Gruppieren 51"/>
          <p:cNvGrpSpPr/>
          <p:nvPr/>
        </p:nvGrpSpPr>
        <p:grpSpPr>
          <a:xfrm>
            <a:off x="3528000" y="1357304"/>
            <a:ext cx="2160000" cy="3529037"/>
            <a:chOff x="3528000" y="1357304"/>
            <a:chExt cx="2160000" cy="3529037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3528000" y="1357304"/>
              <a:ext cx="2160000" cy="3529037"/>
              <a:chOff x="3528000" y="1357304"/>
              <a:chExt cx="2160000" cy="3529037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3528000" y="1357304"/>
                <a:ext cx="2160000" cy="3500462"/>
              </a:xfrm>
              <a:prstGeom prst="rect">
                <a:avLst/>
              </a:prstGeom>
              <a:gradFill>
                <a:gsLst>
                  <a:gs pos="0">
                    <a:srgbClr val="B8BABC"/>
                  </a:gs>
                  <a:gs pos="80000">
                    <a:srgbClr val="9EA0A3"/>
                  </a:gs>
                  <a:gs pos="100000">
                    <a:srgbClr val="9EA0A3"/>
                  </a:gs>
                </a:gsLst>
              </a:gradFill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40" name="Gruppieren 39"/>
              <p:cNvGrpSpPr/>
              <p:nvPr/>
            </p:nvGrpSpPr>
            <p:grpSpPr>
              <a:xfrm>
                <a:off x="3588629" y="1425370"/>
                <a:ext cx="2038741" cy="851103"/>
                <a:chOff x="3588629" y="1425370"/>
                <a:chExt cx="2038741" cy="851103"/>
              </a:xfrm>
            </p:grpSpPr>
            <p:sp>
              <p:nvSpPr>
                <p:cNvPr id="42" name="Rectangle 48"/>
                <p:cNvSpPr>
                  <a:spLocks noChangeArrowheads="1"/>
                </p:cNvSpPr>
                <p:nvPr/>
              </p:nvSpPr>
              <p:spPr bwMode="auto">
                <a:xfrm>
                  <a:off x="3588629" y="1812627"/>
                  <a:ext cx="2038741" cy="4638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en-GB" sz="1200" b="1" dirty="0" smtClean="0"/>
                    <a:t>Warehouse management </a:t>
                  </a:r>
                </a:p>
                <a:p>
                  <a:pPr algn="ctr"/>
                  <a:r>
                    <a:rPr lang="en-GB" sz="1200" b="1" dirty="0"/>
                    <a:t>s</a:t>
                  </a:r>
                  <a:r>
                    <a:rPr lang="en-GB" sz="1200" b="1" dirty="0" smtClean="0"/>
                    <a:t>ystem </a:t>
                  </a:r>
                  <a:r>
                    <a:rPr lang="en-GB" sz="1200" dirty="0" smtClean="0"/>
                    <a:t>(WMS)</a:t>
                  </a:r>
                  <a:endParaRPr lang="en-GB" sz="1200" dirty="0"/>
                </a:p>
              </p:txBody>
            </p:sp>
            <p:grpSp>
              <p:nvGrpSpPr>
                <p:cNvPr id="33" name="Gruppieren 32"/>
                <p:cNvGrpSpPr/>
                <p:nvPr/>
              </p:nvGrpSpPr>
              <p:grpSpPr>
                <a:xfrm>
                  <a:off x="3708000" y="1425370"/>
                  <a:ext cx="1800000" cy="432000"/>
                  <a:chOff x="3708000" y="1425370"/>
                  <a:chExt cx="1800000" cy="432000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1" name="Rechteck 60"/>
                  <p:cNvSpPr/>
                  <p:nvPr/>
                </p:nvSpPr>
                <p:spPr>
                  <a:xfrm>
                    <a:off x="3708000" y="1425370"/>
                    <a:ext cx="1800000" cy="43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56" name="Grafik 55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43244" y="1522479"/>
                    <a:ext cx="929512" cy="23778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1" name="Gruppieren 40"/>
              <p:cNvGrpSpPr/>
              <p:nvPr/>
            </p:nvGrpSpPr>
            <p:grpSpPr>
              <a:xfrm>
                <a:off x="3645312" y="2266948"/>
                <a:ext cx="1925377" cy="859136"/>
                <a:chOff x="3645312" y="2266948"/>
                <a:chExt cx="1925377" cy="859136"/>
              </a:xfrm>
            </p:grpSpPr>
            <p:sp>
              <p:nvSpPr>
                <p:cNvPr id="45" name="Rectangle 47"/>
                <p:cNvSpPr>
                  <a:spLocks noChangeArrowheads="1"/>
                </p:cNvSpPr>
                <p:nvPr/>
              </p:nvSpPr>
              <p:spPr bwMode="auto">
                <a:xfrm>
                  <a:off x="3645312" y="2662238"/>
                  <a:ext cx="1925377" cy="4638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en-GB" sz="1200" b="1" dirty="0" smtClean="0"/>
                    <a:t>Transport management </a:t>
                  </a:r>
                </a:p>
                <a:p>
                  <a:pPr algn="ctr"/>
                  <a:r>
                    <a:rPr lang="en-GB" sz="1200" b="1" dirty="0" smtClean="0"/>
                    <a:t>system road </a:t>
                  </a:r>
                  <a:r>
                    <a:rPr lang="en-GB" sz="1200" dirty="0" smtClean="0"/>
                    <a:t>(TMS)</a:t>
                  </a:r>
                  <a:endParaRPr lang="en-GB" sz="1200" dirty="0"/>
                </a:p>
              </p:txBody>
            </p:sp>
            <p:grpSp>
              <p:nvGrpSpPr>
                <p:cNvPr id="35" name="Gruppieren 34"/>
                <p:cNvGrpSpPr/>
                <p:nvPr/>
              </p:nvGrpSpPr>
              <p:grpSpPr>
                <a:xfrm>
                  <a:off x="3708000" y="2266948"/>
                  <a:ext cx="1800000" cy="432000"/>
                  <a:chOff x="3708000" y="2266948"/>
                  <a:chExt cx="1800000" cy="432000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0" name="Rechteck 59"/>
                  <p:cNvSpPr/>
                  <p:nvPr/>
                </p:nvSpPr>
                <p:spPr>
                  <a:xfrm>
                    <a:off x="3708000" y="2266948"/>
                    <a:ext cx="1800000" cy="43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57" name="Grafik 56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095657" y="2352304"/>
                    <a:ext cx="1024686" cy="261287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4" name="Gruppieren 43"/>
              <p:cNvGrpSpPr/>
              <p:nvPr/>
            </p:nvGrpSpPr>
            <p:grpSpPr>
              <a:xfrm>
                <a:off x="3708000" y="4027205"/>
                <a:ext cx="1800000" cy="859136"/>
                <a:chOff x="3708000" y="4027205"/>
                <a:chExt cx="1800000" cy="859136"/>
              </a:xfrm>
            </p:grpSpPr>
            <p:sp>
              <p:nvSpPr>
                <p:cNvPr id="3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779345" y="4422495"/>
                  <a:ext cx="1645299" cy="4638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en-GB" sz="1200" b="1" dirty="0" smtClean="0"/>
                    <a:t>Communication via </a:t>
                  </a:r>
                  <a:br>
                    <a:rPr lang="en-GB" sz="1200" b="1" dirty="0" smtClean="0"/>
                  </a:br>
                  <a:r>
                    <a:rPr lang="en-GB" sz="1200" b="1" dirty="0" smtClean="0"/>
                    <a:t>the EDI </a:t>
                  </a:r>
                  <a:r>
                    <a:rPr lang="en-GB" sz="1200" b="1" dirty="0" err="1" smtClean="0"/>
                    <a:t>center</a:t>
                  </a:r>
                  <a:endParaRPr lang="en-GB" sz="1200" b="1" dirty="0"/>
                </a:p>
              </p:txBody>
            </p:sp>
            <p:grpSp>
              <p:nvGrpSpPr>
                <p:cNvPr id="38" name="Gruppieren 37"/>
                <p:cNvGrpSpPr/>
                <p:nvPr/>
              </p:nvGrpSpPr>
              <p:grpSpPr>
                <a:xfrm>
                  <a:off x="3708000" y="4027205"/>
                  <a:ext cx="1800000" cy="432000"/>
                  <a:chOff x="3708000" y="4027205"/>
                  <a:chExt cx="1800000" cy="432000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3" name="Rechteck 62"/>
                  <p:cNvSpPr/>
                  <p:nvPr/>
                </p:nvSpPr>
                <p:spPr>
                  <a:xfrm>
                    <a:off x="3708000" y="4027205"/>
                    <a:ext cx="1800000" cy="43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58" name="Grafik 5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35451" y="4112688"/>
                    <a:ext cx="545099" cy="26103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" name="Gruppieren 42"/>
              <p:cNvGrpSpPr/>
              <p:nvPr/>
            </p:nvGrpSpPr>
            <p:grpSpPr>
              <a:xfrm>
                <a:off x="3641305" y="3149407"/>
                <a:ext cx="1933391" cy="851103"/>
                <a:chOff x="3641305" y="3149407"/>
                <a:chExt cx="1933391" cy="851103"/>
              </a:xfrm>
            </p:grpSpPr>
            <p:sp>
              <p:nvSpPr>
                <p:cNvPr id="50" name="Rectangle 47"/>
                <p:cNvSpPr>
                  <a:spLocks noChangeArrowheads="1"/>
                </p:cNvSpPr>
                <p:nvPr/>
              </p:nvSpPr>
              <p:spPr bwMode="auto">
                <a:xfrm>
                  <a:off x="3641305" y="3536664"/>
                  <a:ext cx="1933391" cy="46384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en-GB" sz="1200" b="1" dirty="0" smtClean="0"/>
                    <a:t>Transport management </a:t>
                  </a:r>
                </a:p>
                <a:p>
                  <a:pPr algn="ctr"/>
                  <a:r>
                    <a:rPr lang="en-GB" sz="1200" b="1" dirty="0"/>
                    <a:t>s</a:t>
                  </a:r>
                  <a:r>
                    <a:rPr lang="en-GB" sz="1200" b="1" dirty="0" smtClean="0"/>
                    <a:t>ystem air &amp; sea </a:t>
                  </a:r>
                  <a:r>
                    <a:rPr lang="en-GB" sz="1200" dirty="0" smtClean="0"/>
                    <a:t>(TMS)</a:t>
                  </a:r>
                  <a:endParaRPr lang="en-GB" sz="1200" dirty="0"/>
                </a:p>
              </p:txBody>
            </p:sp>
            <p:grpSp>
              <p:nvGrpSpPr>
                <p:cNvPr id="37" name="Gruppieren 36"/>
                <p:cNvGrpSpPr/>
                <p:nvPr/>
              </p:nvGrpSpPr>
              <p:grpSpPr>
                <a:xfrm>
                  <a:off x="3708000" y="3149407"/>
                  <a:ext cx="1800000" cy="432000"/>
                  <a:chOff x="3708000" y="3149407"/>
                  <a:chExt cx="1800000" cy="432000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2" name="Rechteck 61"/>
                  <p:cNvSpPr/>
                  <p:nvPr/>
                </p:nvSpPr>
                <p:spPr>
                  <a:xfrm>
                    <a:off x="3708000" y="3149407"/>
                    <a:ext cx="1800000" cy="432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pic>
                <p:nvPicPr>
                  <p:cNvPr id="54" name="Grafik 53"/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77236" y="3246822"/>
                    <a:ext cx="861528" cy="237170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unde Klammer links 35"/>
            <p:cNvSpPr/>
            <p:nvPr/>
          </p:nvSpPr>
          <p:spPr>
            <a:xfrm>
              <a:off x="3624256" y="3133729"/>
              <a:ext cx="71438" cy="785818"/>
            </a:xfrm>
            <a:prstGeom prst="leftBracket">
              <a:avLst/>
            </a:prstGeom>
            <a:ln w="25400">
              <a:solidFill>
                <a:srgbClr val="0B3D9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unde Klammer rechts 50"/>
            <p:cNvSpPr/>
            <p:nvPr/>
          </p:nvSpPr>
          <p:spPr>
            <a:xfrm>
              <a:off x="5500693" y="3143254"/>
              <a:ext cx="72000" cy="785818"/>
            </a:xfrm>
            <a:prstGeom prst="rightBracket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2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800"/>
              </a:spcAft>
            </a:pPr>
            <a:endParaRPr lang="de-DE" dirty="0" smtClean="0"/>
          </a:p>
          <a:p>
            <a:pPr>
              <a:spcAft>
                <a:spcPts val="800"/>
              </a:spcAft>
            </a:pPr>
            <a:endParaRPr lang="de-DE" dirty="0" smtClean="0"/>
          </a:p>
          <a:p>
            <a:pPr>
              <a:spcAft>
                <a:spcPts val="800"/>
              </a:spcAft>
            </a:pPr>
            <a:r>
              <a:rPr lang="en-GB" dirty="0" smtClean="0"/>
              <a:t>Continuous improvement process</a:t>
            </a:r>
          </a:p>
          <a:p>
            <a:pPr>
              <a:spcAft>
                <a:spcPts val="800"/>
              </a:spcAft>
            </a:pPr>
            <a:r>
              <a:rPr lang="en-GB" dirty="0" smtClean="0"/>
              <a:t>New functions</a:t>
            </a:r>
          </a:p>
          <a:p>
            <a:pPr>
              <a:spcAft>
                <a:spcPts val="800"/>
              </a:spcAft>
            </a:pPr>
            <a:r>
              <a:rPr lang="en-GB" dirty="0" smtClean="0"/>
              <a:t>Prompt troubleshooting</a:t>
            </a:r>
          </a:p>
          <a:p>
            <a:pPr>
              <a:spcAft>
                <a:spcPts val="800"/>
              </a:spcAft>
            </a:pPr>
            <a:r>
              <a:rPr lang="en-GB" dirty="0" smtClean="0"/>
              <a:t>Rapid response time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high degree of innovation</a:t>
            </a:r>
            <a:endParaRPr lang="en-GB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Weekly program updates</a:t>
            </a:r>
            <a:endParaRPr lang="en-GB" dirty="0"/>
          </a:p>
        </p:txBody>
      </p:sp>
      <p:sp>
        <p:nvSpPr>
          <p:cNvPr id="9" name="Richtungspfeil 8"/>
          <p:cNvSpPr/>
          <p:nvPr/>
        </p:nvSpPr>
        <p:spPr>
          <a:xfrm>
            <a:off x="5398252" y="1673792"/>
            <a:ext cx="2428892" cy="928694"/>
          </a:xfrm>
          <a:prstGeom prst="homePlate">
            <a:avLst/>
          </a:prstGeom>
          <a:gradFill>
            <a:gsLst>
              <a:gs pos="15000">
                <a:srgbClr val="E1AE2B"/>
              </a:gs>
              <a:gs pos="40000">
                <a:srgbClr val="106634"/>
              </a:gs>
              <a:gs pos="60000">
                <a:srgbClr val="0B3D91"/>
              </a:gs>
              <a:gs pos="89000">
                <a:srgbClr val="9EA0A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5398252" y="3214692"/>
            <a:ext cx="2428892" cy="928694"/>
            <a:chOff x="4929190" y="2571750"/>
            <a:chExt cx="2428892" cy="928694"/>
          </a:xfrm>
          <a:effectLst/>
        </p:grpSpPr>
        <p:sp>
          <p:nvSpPr>
            <p:cNvPr id="11" name="Richtungspfeil 10"/>
            <p:cNvSpPr/>
            <p:nvPr/>
          </p:nvSpPr>
          <p:spPr>
            <a:xfrm>
              <a:off x="4929190" y="2571750"/>
              <a:ext cx="2428892" cy="928694"/>
            </a:xfrm>
            <a:prstGeom prst="homePlate">
              <a:avLst/>
            </a:prstGeom>
            <a:solidFill>
              <a:srgbClr val="9EA0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929190" y="2571750"/>
              <a:ext cx="642942" cy="928694"/>
            </a:xfrm>
            <a:prstGeom prst="rect">
              <a:avLst/>
            </a:prstGeom>
            <a:solidFill>
              <a:srgbClr val="E1AE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572132" y="2571750"/>
              <a:ext cx="642942" cy="928694"/>
            </a:xfrm>
            <a:prstGeom prst="rect">
              <a:avLst/>
            </a:prstGeom>
            <a:solidFill>
              <a:srgbClr val="1066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6215074" y="2571750"/>
              <a:ext cx="642942" cy="928694"/>
            </a:xfrm>
            <a:prstGeom prst="rect">
              <a:avLst/>
            </a:prstGeom>
            <a:solidFill>
              <a:srgbClr val="0B3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5326814" y="1017579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Proactive approach</a:t>
            </a:r>
            <a:br>
              <a:rPr lang="en-GB" sz="1600" dirty="0" smtClean="0"/>
            </a:br>
            <a:r>
              <a:rPr lang="en-GB" sz="1600" dirty="0" smtClean="0"/>
              <a:t>(PGM change)</a:t>
            </a:r>
            <a:endParaRPr lang="en-GB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5326814" y="4184088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Conventional approach</a:t>
            </a:r>
            <a:br>
              <a:rPr lang="en-GB" sz="1600" dirty="0" smtClean="0"/>
            </a:br>
            <a:r>
              <a:rPr lang="en-GB" sz="1600" dirty="0" smtClean="0"/>
              <a:t>(release changes)</a:t>
            </a:r>
            <a:endParaRPr lang="en-GB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7960564" y="276988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time</a:t>
            </a:r>
            <a:endParaRPr lang="en-GB" sz="1400" dirty="0"/>
          </a:p>
        </p:txBody>
      </p:sp>
      <p:sp>
        <p:nvSpPr>
          <p:cNvPr id="23" name="Pfeil nach rechts 22"/>
          <p:cNvSpPr/>
          <p:nvPr/>
        </p:nvSpPr>
        <p:spPr>
          <a:xfrm>
            <a:off x="5400000" y="2819403"/>
            <a:ext cx="2602800" cy="2160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428596" y="1571618"/>
            <a:ext cx="4472958" cy="366810"/>
            <a:chOff x="428596" y="1571618"/>
            <a:chExt cx="4472958" cy="366810"/>
          </a:xfrm>
        </p:grpSpPr>
        <p:grpSp>
          <p:nvGrpSpPr>
            <p:cNvPr id="19" name="Gruppieren 14"/>
            <p:cNvGrpSpPr>
              <a:grpSpLocks noChangeAspect="1"/>
            </p:cNvGrpSpPr>
            <p:nvPr/>
          </p:nvGrpSpPr>
          <p:grpSpPr>
            <a:xfrm>
              <a:off x="2000233" y="1571618"/>
              <a:ext cx="1329685" cy="366810"/>
              <a:chOff x="642910" y="1500180"/>
              <a:chExt cx="2071702" cy="5715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hteck 20"/>
              <p:cNvSpPr/>
              <p:nvPr/>
            </p:nvSpPr>
            <p:spPr>
              <a:xfrm>
                <a:off x="642910" y="1500180"/>
                <a:ext cx="2071702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42" y="1593658"/>
                <a:ext cx="1503239" cy="384549"/>
              </a:xfrm>
              <a:prstGeom prst="rect">
                <a:avLst/>
              </a:prstGeom>
            </p:spPr>
          </p:pic>
        </p:grpSp>
        <p:grpSp>
          <p:nvGrpSpPr>
            <p:cNvPr id="24" name="Gruppieren 16"/>
            <p:cNvGrpSpPr>
              <a:grpSpLocks noChangeAspect="1"/>
            </p:cNvGrpSpPr>
            <p:nvPr/>
          </p:nvGrpSpPr>
          <p:grpSpPr>
            <a:xfrm>
              <a:off x="428596" y="1571618"/>
              <a:ext cx="1329686" cy="366810"/>
              <a:chOff x="642910" y="2285998"/>
              <a:chExt cx="2071702" cy="5715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echteck 24"/>
              <p:cNvSpPr/>
              <p:nvPr/>
            </p:nvSpPr>
            <p:spPr>
              <a:xfrm>
                <a:off x="642910" y="2285998"/>
                <a:ext cx="2071702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6" name="Grafik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608" y="2361086"/>
                <a:ext cx="1652308" cy="421325"/>
              </a:xfrm>
              <a:prstGeom prst="rect">
                <a:avLst/>
              </a:prstGeom>
            </p:spPr>
          </p:pic>
        </p:grpSp>
        <p:grpSp>
          <p:nvGrpSpPr>
            <p:cNvPr id="27" name="Gruppieren 42"/>
            <p:cNvGrpSpPr/>
            <p:nvPr/>
          </p:nvGrpSpPr>
          <p:grpSpPr>
            <a:xfrm>
              <a:off x="3571868" y="1571618"/>
              <a:ext cx="1329686" cy="366810"/>
              <a:chOff x="1500166" y="3673287"/>
              <a:chExt cx="1761750" cy="486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hteck 27"/>
              <p:cNvSpPr/>
              <p:nvPr/>
            </p:nvSpPr>
            <p:spPr>
              <a:xfrm>
                <a:off x="1500166" y="3673287"/>
                <a:ext cx="1761750" cy="48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099" y="3739293"/>
                <a:ext cx="1285884" cy="3539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21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64292" name="Picture 4" descr="DSCF24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2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55339" y="1434154"/>
            <a:ext cx="181822" cy="40229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</a:pPr>
            <a:endParaRPr lang="de-DE" sz="2000">
              <a:solidFill>
                <a:srgbClr val="000066"/>
              </a:solidFill>
            </a:endParaRPr>
          </a:p>
        </p:txBody>
      </p:sp>
      <p:pic>
        <p:nvPicPr>
          <p:cNvPr id="10243" name="Picture 3" descr="barcod1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2EF"/>
              </a:clrFrom>
              <a:clrTo>
                <a:srgbClr val="F6F2EF">
                  <a:alpha val="0"/>
                </a:srgbClr>
              </a:clrTo>
            </a:clrChange>
          </a:blip>
          <a:srcRect t="3575" b="7074"/>
          <a:stretch>
            <a:fillRect/>
          </a:stretch>
        </p:blipFill>
        <p:spPr bwMode="auto">
          <a:xfrm>
            <a:off x="1133103" y="915566"/>
            <a:ext cx="7399337" cy="142875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5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Barcode - SSCC </a:t>
            </a:r>
          </a:p>
        </p:txBody>
      </p:sp>
      <p:sp>
        <p:nvSpPr>
          <p:cNvPr id="10257" name="Rechteck 25"/>
          <p:cNvSpPr>
            <a:spLocks noChangeArrowheads="1"/>
          </p:cNvSpPr>
          <p:nvPr/>
        </p:nvSpPr>
        <p:spPr bwMode="auto">
          <a:xfrm>
            <a:off x="2774578" y="1954691"/>
            <a:ext cx="3000380" cy="25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</a:pPr>
            <a:endParaRPr lang="de-DE" sz="2000">
              <a:solidFill>
                <a:srgbClr val="000066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593590" y="1915091"/>
            <a:ext cx="56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00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876158" y="1915684"/>
            <a:ext cx="28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22216" y="1915684"/>
            <a:ext cx="12144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4012345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008063" y="1915091"/>
            <a:ext cx="1481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123456789</a:t>
            </a:r>
          </a:p>
        </p:txBody>
      </p:sp>
      <p:sp>
        <p:nvSpPr>
          <p:cNvPr id="1629188" name="Rectangle 4"/>
          <p:cNvSpPr>
            <a:spLocks noChangeArrowheads="1"/>
          </p:cNvSpPr>
          <p:nvPr/>
        </p:nvSpPr>
        <p:spPr bwMode="auto">
          <a:xfrm>
            <a:off x="5293944" y="1915091"/>
            <a:ext cx="28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11" name="Inhaltsplatzhalter 6"/>
          <p:cNvSpPr txBox="1">
            <a:spLocks/>
          </p:cNvSpPr>
          <p:nvPr/>
        </p:nvSpPr>
        <p:spPr>
          <a:xfrm>
            <a:off x="1115616" y="2651294"/>
            <a:ext cx="6912768" cy="20806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50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4400" algn="l" defTabSz="914400" rtl="0" eaLnBrk="1" latinLnBrk="0" hangingPunct="1">
              <a:spcBef>
                <a:spcPts val="500"/>
              </a:spcBef>
              <a:spcAft>
                <a:spcPts val="10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30400" algn="l" defTabSz="914400" rtl="0" eaLnBrk="1" latinLnBrk="0" hangingPunct="1">
              <a:spcBef>
                <a:spcPts val="500"/>
              </a:spcBef>
              <a:spcAft>
                <a:spcPts val="10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500"/>
              </a:spcBef>
              <a:spcAft>
                <a:spcPts val="1000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GB" dirty="0" smtClean="0"/>
              <a:t>Europe network</a:t>
            </a:r>
          </a:p>
          <a:p>
            <a:pPr>
              <a:spcAft>
                <a:spcPts val="800"/>
              </a:spcAft>
            </a:pPr>
            <a:r>
              <a:rPr lang="en-GB" dirty="0"/>
              <a:t>O</a:t>
            </a:r>
            <a:r>
              <a:rPr lang="en-GB" dirty="0" smtClean="0"/>
              <a:t>nly with SSCC</a:t>
            </a:r>
          </a:p>
          <a:p>
            <a:pPr>
              <a:spcAft>
                <a:spcPts val="800"/>
              </a:spcAft>
            </a:pPr>
            <a:r>
              <a:rPr lang="en-GB" dirty="0" smtClean="0"/>
              <a:t>Created by</a:t>
            </a:r>
          </a:p>
          <a:p>
            <a:pPr lvl="1">
              <a:spcAft>
                <a:spcPts val="800"/>
              </a:spcAft>
            </a:pPr>
            <a:r>
              <a:rPr lang="en-GB" dirty="0" smtClean="0"/>
              <a:t>Customer via ERP and transferred via EDI</a:t>
            </a:r>
          </a:p>
          <a:p>
            <a:pPr lvl="1">
              <a:spcAft>
                <a:spcPts val="800"/>
              </a:spcAft>
            </a:pPr>
            <a:r>
              <a:rPr lang="en-GB" dirty="0" smtClean="0"/>
              <a:t>Customer via DACHSER application “transport order”</a:t>
            </a:r>
          </a:p>
        </p:txBody>
      </p:sp>
    </p:spTree>
    <p:extLst>
      <p:ext uri="{BB962C8B-B14F-4D97-AF65-F5344CB8AC3E}">
        <p14:creationId xmlns:p14="http://schemas.microsoft.com/office/powerpoint/2010/main" val="4718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Work-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338" y="3938604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 defTabSz="762000">
              <a:spcBef>
                <a:spcPct val="0"/>
              </a:spcBef>
              <a:buClrTx/>
              <a:defRPr/>
            </a:pPr>
            <a:r>
              <a:rPr lang="de-DE" sz="2000" b="1" dirty="0"/>
              <a:t>Scanning </a:t>
            </a:r>
          </a:p>
          <a:p>
            <a:pPr algn="ctr" defTabSz="762000">
              <a:spcBef>
                <a:spcPct val="0"/>
              </a:spcBef>
              <a:buClrTx/>
              <a:defRPr/>
            </a:pPr>
            <a:r>
              <a:rPr lang="de-DE" sz="2000" b="1" dirty="0"/>
              <a:t>i</a:t>
            </a:r>
            <a:r>
              <a:rPr lang="de-DE" sz="2000" b="1" dirty="0" smtClean="0"/>
              <a:t>n </a:t>
            </a:r>
            <a:r>
              <a:rPr lang="de-DE" sz="2000" b="1" dirty="0" err="1" smtClean="0"/>
              <a:t>the</a:t>
            </a:r>
            <a:r>
              <a:rPr lang="de-DE" sz="2000" b="1" dirty="0" smtClean="0"/>
              <a:t>  Warehouse</a:t>
            </a:r>
            <a:endParaRPr lang="de-DE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24338" y="3938604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 algn="ctr" defTabSz="762000">
              <a:spcBef>
                <a:spcPct val="0"/>
              </a:spcBef>
              <a:buClrTx/>
              <a:defRPr/>
            </a:pPr>
            <a:r>
              <a:rPr lang="de-DE" sz="2000" b="1" dirty="0" err="1" smtClean="0"/>
              <a:t>Delifery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 </a:t>
            </a:r>
            <a:endParaRPr lang="de-DE" sz="2000" b="1" dirty="0"/>
          </a:p>
          <a:p>
            <a:pPr algn="ctr" defTabSz="762000">
              <a:spcBef>
                <a:spcPct val="0"/>
              </a:spcBef>
              <a:buClrTx/>
              <a:defRPr/>
            </a:pPr>
            <a:r>
              <a:rPr lang="de-DE" sz="2000" b="1" dirty="0" smtClean="0"/>
              <a:t>ST-Online</a:t>
            </a:r>
            <a:endParaRPr lang="de-DE" sz="2000" b="1" dirty="0"/>
          </a:p>
        </p:txBody>
      </p:sp>
      <p:pic>
        <p:nvPicPr>
          <p:cNvPr id="7" name="_MG_7172.tif" descr="_MG_7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" y="1491630"/>
            <a:ext cx="3780000" cy="2520000"/>
          </a:xfrm>
          <a:prstGeom prst="rect">
            <a:avLst/>
          </a:prstGeom>
        </p:spPr>
      </p:pic>
      <p:pic>
        <p:nvPicPr>
          <p:cNvPr id="8" name="_AHS0426.tif" descr="_AHS0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91630"/>
            <a:ext cx="3859208" cy="25200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hteck 9">
            <a:hlinkClick r:id="rId4" action="ppaction://hlinkfile"/>
          </p:cNvPr>
          <p:cNvSpPr/>
          <p:nvPr/>
        </p:nvSpPr>
        <p:spPr>
          <a:xfrm>
            <a:off x="107504" y="771550"/>
            <a:ext cx="8928992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eLogistics –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–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endParaRPr lang="de-DE" dirty="0" smtClean="0"/>
          </a:p>
        </p:txBody>
      </p:sp>
      <p:pic>
        <p:nvPicPr>
          <p:cNvPr id="14" name="Picture 3" descr="4-e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12" y="1844022"/>
            <a:ext cx="28258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nhaltsplatzhalter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053933"/>
            <a:ext cx="4196537" cy="790089"/>
          </a:xfrm>
          <a:prstGeom prst="rect">
            <a:avLst/>
          </a:prstGeom>
        </p:spPr>
      </p:pic>
      <p:pic>
        <p:nvPicPr>
          <p:cNvPr id="24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46443"/>
            <a:ext cx="2437857" cy="281291"/>
          </a:xfrm>
          <a:prstGeom prst="rect">
            <a:avLst/>
          </a:prstGeom>
        </p:spPr>
      </p:pic>
      <p:pic>
        <p:nvPicPr>
          <p:cNvPr id="25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13" y="2146443"/>
            <a:ext cx="2414881" cy="280800"/>
          </a:xfrm>
          <a:prstGeom prst="rect">
            <a:avLst/>
          </a:prstGeom>
        </p:spPr>
      </p:pic>
      <p:pic>
        <p:nvPicPr>
          <p:cNvPr id="26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71080"/>
            <a:ext cx="1803361" cy="280800"/>
          </a:xfrm>
          <a:prstGeom prst="rect">
            <a:avLst/>
          </a:prstGeom>
        </p:spPr>
      </p:pic>
      <p:pic>
        <p:nvPicPr>
          <p:cNvPr id="28" name="Inhaltsplatzhalt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13" y="2877831"/>
            <a:ext cx="2658059" cy="224944"/>
          </a:xfrm>
          <a:prstGeom prst="rect">
            <a:avLst/>
          </a:prstGeom>
        </p:spPr>
      </p:pic>
      <p:pic>
        <p:nvPicPr>
          <p:cNvPr id="29" name="Inhaltsplatzhalt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5415"/>
            <a:ext cx="2344785" cy="280800"/>
          </a:xfrm>
          <a:prstGeom prst="rect">
            <a:avLst/>
          </a:prstGeom>
        </p:spPr>
      </p:pic>
      <p:pic>
        <p:nvPicPr>
          <p:cNvPr id="30" name="Inhaltsplatzhalt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13" y="3573542"/>
            <a:ext cx="2006097" cy="232622"/>
          </a:xfrm>
          <a:prstGeom prst="rect">
            <a:avLst/>
          </a:prstGeom>
        </p:spPr>
      </p:pic>
      <p:pic>
        <p:nvPicPr>
          <p:cNvPr id="31" name="Inhaltsplatzhalt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64" y="4273356"/>
            <a:ext cx="2179841" cy="280800"/>
          </a:xfrm>
          <a:prstGeom prst="rect">
            <a:avLst/>
          </a:prstGeom>
        </p:spPr>
      </p:pic>
      <p:pic>
        <p:nvPicPr>
          <p:cNvPr id="32" name="Inhaltsplatzhalt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59" y="4274478"/>
            <a:ext cx="1995431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20" y="748997"/>
            <a:ext cx="4724400" cy="3117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smtClean="0"/>
              <a:t>SSCC</a:t>
            </a:r>
            <a:r>
              <a:rPr lang="de-DE" dirty="0"/>
              <a:t>,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, </a:t>
            </a:r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note number</a:t>
            </a:r>
            <a:r>
              <a:rPr lang="de-DE" dirty="0" smtClean="0"/>
              <a:t>, PO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/>
              <a:t> </a:t>
            </a:r>
            <a:r>
              <a:rPr lang="de-DE" dirty="0" err="1" smtClean="0"/>
              <a:t>shipment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 smtClean="0"/>
          </a:p>
          <a:p>
            <a:r>
              <a:rPr lang="en-US" dirty="0" smtClean="0"/>
              <a:t>Shipment pointer app</a:t>
            </a:r>
            <a:r>
              <a:rPr lang="en-GB" dirty="0"/>
              <a:t> </a:t>
            </a:r>
            <a:r>
              <a:rPr lang="en-GB" dirty="0" smtClean="0"/>
              <a:t>available</a:t>
            </a:r>
            <a:br>
              <a:rPr lang="en-GB" dirty="0" smtClean="0"/>
            </a:br>
            <a:r>
              <a:rPr lang="en-US" dirty="0" smtClean="0"/>
              <a:t>f</a:t>
            </a:r>
            <a:r>
              <a:rPr lang="en-GB" dirty="0" smtClean="0"/>
              <a:t>or Apple </a:t>
            </a:r>
            <a:r>
              <a:rPr lang="en-GB" dirty="0"/>
              <a:t>iOS, Android </a:t>
            </a:r>
            <a:r>
              <a:rPr lang="en-GB" dirty="0" smtClean="0"/>
              <a:t>and Blackberry OS</a:t>
            </a:r>
            <a:endParaRPr lang="de-DE" dirty="0"/>
          </a:p>
          <a:p>
            <a:r>
              <a:rPr lang="de-DE" dirty="0" smtClean="0"/>
              <a:t>Available in 13 languages, on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app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Tracking </a:t>
            </a:r>
            <a:r>
              <a:rPr lang="de-DE" dirty="0" smtClean="0"/>
              <a:t>and tracing made easy</a:t>
            </a:r>
            <a:endParaRPr lang="de-DE" dirty="0"/>
          </a:p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	        – 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797299"/>
            <a:ext cx="1363320" cy="2368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42" y="3168932"/>
            <a:ext cx="994520" cy="1723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46" y="3018956"/>
            <a:ext cx="1352172" cy="1995084"/>
          </a:xfrm>
          <a:prstGeom prst="rect">
            <a:avLst/>
          </a:prstGeom>
        </p:spPr>
      </p:pic>
      <p:pic>
        <p:nvPicPr>
          <p:cNvPr id="9" name="Grafik 4" descr="2011_eLogistics_RGB_P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478" y="152053"/>
            <a:ext cx="1524233" cy="334431"/>
          </a:xfrm>
          <a:prstGeom prst="rect">
            <a:avLst/>
          </a:prstGeom>
        </p:spPr>
      </p:pic>
      <p:pic>
        <p:nvPicPr>
          <p:cNvPr id="11" name="Grafik 4" descr="2011_shipmentpointer_RGB_PP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148718"/>
            <a:ext cx="2442324" cy="3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ACHS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3D91"/>
      </a:accent1>
      <a:accent2>
        <a:srgbClr val="E1AE2B"/>
      </a:accent2>
      <a:accent3>
        <a:srgbClr val="9EA0A3"/>
      </a:accent3>
      <a:accent4>
        <a:srgbClr val="106634"/>
      </a:accent4>
      <a:accent5>
        <a:srgbClr val="841E36"/>
      </a:accent5>
      <a:accent6>
        <a:srgbClr val="BCAF93"/>
      </a:accent6>
      <a:hlink>
        <a:srgbClr val="0000FF"/>
      </a:hlink>
      <a:folHlink>
        <a:srgbClr val="800080"/>
      </a:folHlink>
    </a:clrScheme>
    <a:fontScheme name="DACHS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_DACHSER_Intelligent_Logistics_Cover_and_Chapter">
  <a:themeElements>
    <a:clrScheme name="DACHS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3D91"/>
      </a:accent1>
      <a:accent2>
        <a:srgbClr val="E1AE2B"/>
      </a:accent2>
      <a:accent3>
        <a:srgbClr val="9EA0A3"/>
      </a:accent3>
      <a:accent4>
        <a:srgbClr val="106634"/>
      </a:accent4>
      <a:accent5>
        <a:srgbClr val="841E36"/>
      </a:accent5>
      <a:accent6>
        <a:srgbClr val="BCAF93"/>
      </a:accent6>
      <a:hlink>
        <a:srgbClr val="0000FF"/>
      </a:hlink>
      <a:folHlink>
        <a:srgbClr val="800080"/>
      </a:folHlink>
    </a:clrScheme>
    <a:fontScheme name="DACHS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_DACHSER_Intelligent_Logistics_VisualStrip">
  <a:themeElements>
    <a:clrScheme name="DACHS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3D91"/>
      </a:accent1>
      <a:accent2>
        <a:srgbClr val="E1AE2B"/>
      </a:accent2>
      <a:accent3>
        <a:srgbClr val="9EA0A3"/>
      </a:accent3>
      <a:accent4>
        <a:srgbClr val="106634"/>
      </a:accent4>
      <a:accent5>
        <a:srgbClr val="841E36"/>
      </a:accent5>
      <a:accent6>
        <a:srgbClr val="BCAF93"/>
      </a:accent6>
      <a:hlink>
        <a:srgbClr val="0000FF"/>
      </a:hlink>
      <a:folHlink>
        <a:srgbClr val="800080"/>
      </a:folHlink>
    </a:clrScheme>
    <a:fontScheme name="DACHS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291</Words>
  <Application>Microsoft Office PowerPoint</Application>
  <PresentationFormat>On-screen Show (16:9)</PresentationFormat>
  <Paragraphs>136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Default Theme</vt:lpstr>
      <vt:lpstr>Master_DACHSER_Intelligent_Logistics_Cover_and_Chapter</vt:lpstr>
      <vt:lpstr>Master_DACHSER_Intelligent_Logistics_VisualStrip</vt:lpstr>
      <vt:lpstr>SSCC in Airfreight – Pilot project</vt:lpstr>
      <vt:lpstr>Corporate figures 2013</vt:lpstr>
      <vt:lpstr>Homogeneity of IT systems</vt:lpstr>
      <vt:lpstr>A high degree of innovation</vt:lpstr>
      <vt:lpstr>PowerPoint Presentation</vt:lpstr>
      <vt:lpstr>Barcode - SSCC </vt:lpstr>
      <vt:lpstr>Work-flow </vt:lpstr>
      <vt:lpstr>eLogistics – many applications – one solution</vt:lpstr>
      <vt:lpstr>         – </vt:lpstr>
      <vt:lpstr>           modules</vt:lpstr>
      <vt:lpstr>Supply chain event management (SCEM)</vt:lpstr>
      <vt:lpstr>Identifiers along the Supply Chain (Airfreight)</vt:lpstr>
      <vt:lpstr>Current challenges Piece-Level-Tracking (Airfreight)</vt:lpstr>
      <vt:lpstr>SSCC along the Supply Chain (Airfreight)</vt:lpstr>
      <vt:lpstr>SSCC in Airfreight – Pilot project with       Germany</vt:lpstr>
      <vt:lpstr>PowerPoint Presentation</vt:lpstr>
    </vt:vector>
  </TitlesOfParts>
  <Company>Dachser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 Schmidt</dc:creator>
  <cp:lastModifiedBy>Eileen Harpell</cp:lastModifiedBy>
  <cp:revision>20</cp:revision>
  <cp:lastPrinted>2014-10-01T17:53:54Z</cp:lastPrinted>
  <dcterms:created xsi:type="dcterms:W3CDTF">2014-09-01T11:27:14Z</dcterms:created>
  <dcterms:modified xsi:type="dcterms:W3CDTF">2014-10-02T12:06:39Z</dcterms:modified>
</cp:coreProperties>
</file>