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389" r:id="rId6"/>
    <p:sldId id="396" r:id="rId7"/>
    <p:sldId id="388" r:id="rId8"/>
    <p:sldId id="397" r:id="rId9"/>
    <p:sldId id="361" r:id="rId10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kern="1200">
        <a:solidFill>
          <a:srgbClr val="002C6C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kern="1200">
        <a:solidFill>
          <a:srgbClr val="002C6C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kern="1200">
        <a:solidFill>
          <a:srgbClr val="002C6C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kern="1200">
        <a:solidFill>
          <a:srgbClr val="002C6C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kern="1200">
        <a:solidFill>
          <a:srgbClr val="002C6C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rgbClr val="002C6C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rgbClr val="002C6C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rgbClr val="002C6C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rgbClr val="002C6C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642"/>
    <a:srgbClr val="002C6C"/>
    <a:srgbClr val="F263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88991" autoAdjust="0"/>
  </p:normalViewPr>
  <p:slideViewPr>
    <p:cSldViewPr snapToGrid="0" showGuides="1">
      <p:cViewPr varScale="1">
        <p:scale>
          <a:sx n="77" d="100"/>
          <a:sy n="77" d="100"/>
        </p:scale>
        <p:origin x="144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88" d="100"/>
          <a:sy n="88" d="100"/>
        </p:scale>
        <p:origin x="-3810" y="-120"/>
      </p:cViewPr>
      <p:guideLst>
        <p:guide orient="horz" pos="2208"/>
        <p:guide pos="29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5810" y="0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8664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810" y="6658664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A6AA16F7-E748-8D47-B12A-B6A8AF856ED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6159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810" y="0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30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641" y="3329940"/>
            <a:ext cx="7437120" cy="315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8664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810" y="6658664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AF7B2957-CF1F-CD46-A189-F8AD9629F84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1131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B2957-CF1F-CD46-A189-F8AD9629F84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775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The table</a:t>
            </a:r>
            <a:r>
              <a:rPr lang="en-US" baseline="0" dirty="0" smtClean="0"/>
              <a:t> is the middle shows what we have learnt about how MOs are using their local GLN registries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The last bullet point is the punch line. The visual on the next slide is to re-enforce the points made on this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B2957-CF1F-CD46-A189-F8AD9629F84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513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 build slide which re-enforces the points made in the previous slide in a VISUAL way</a:t>
            </a:r>
          </a:p>
          <a:p>
            <a:r>
              <a:rPr lang="en-US" baseline="0" dirty="0" smtClean="0"/>
              <a:t>It shows that once connected, the local user has access to more and complete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7B2957-CF1F-CD46-A189-F8AD9629F84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657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s1.org/" TargetMode="Externa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s1.org/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s1.org/" TargetMode="Externa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 descr="GS1-Corp-templates-TITL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9" y="-3175"/>
            <a:ext cx="9151938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10">
            <a:hlinkClick r:id="rId3" highlightClick="1"/>
          </p:cNvPr>
          <p:cNvSpPr>
            <a:spLocks noChangeArrowheads="1"/>
          </p:cNvSpPr>
          <p:nvPr/>
        </p:nvSpPr>
        <p:spPr bwMode="auto">
          <a:xfrm>
            <a:off x="7696200" y="6324600"/>
            <a:ext cx="1219200" cy="304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ea typeface="+mn-ea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39200" y="1447800"/>
            <a:ext cx="4819000" cy="9906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40208" y="2566530"/>
            <a:ext cx="3694567" cy="1295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F26334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8" name="Content Placeholder 1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58" y="406163"/>
            <a:ext cx="991142" cy="882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107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Untitled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9143391" cy="6857543"/>
          </a:xfrm>
          <a:prstGeom prst="rect">
            <a:avLst/>
          </a:prstGeom>
        </p:spPr>
      </p:pic>
      <p:sp>
        <p:nvSpPr>
          <p:cNvPr id="5" name="AutoShape 10">
            <a:hlinkClick r:id="rId3" highlightClick="1"/>
          </p:cNvPr>
          <p:cNvSpPr>
            <a:spLocks noChangeArrowheads="1"/>
          </p:cNvSpPr>
          <p:nvPr/>
        </p:nvSpPr>
        <p:spPr bwMode="auto">
          <a:xfrm>
            <a:off x="7696200" y="6324600"/>
            <a:ext cx="1219200" cy="304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ea typeface="+mn-ea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39200" y="1447800"/>
            <a:ext cx="4819000" cy="990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40208" y="2566530"/>
            <a:ext cx="3694567" cy="1295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F26334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7" name="Content Placeholder 1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58" y="406163"/>
            <a:ext cx="991142" cy="882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981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750" y="384392"/>
            <a:ext cx="6877050" cy="9359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8BF9BD-1E52-D64C-B18B-359DD3253BC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514800" y="1602000"/>
            <a:ext cx="8172000" cy="4572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646614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EF5F10-9F25-7D49-9767-F650606EECC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713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43050"/>
            <a:ext cx="4032000" cy="45529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734" y="1543050"/>
            <a:ext cx="4000967" cy="45529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34046F-A009-9142-887B-3C1E2AA1E3D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842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F2C98D-51BB-AB43-AF4C-89FAA7CC7AC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046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08089" y="1502637"/>
            <a:ext cx="55440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08089" y="5626207"/>
            <a:ext cx="55440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B48733-5C11-D947-91FF-3142124DB91B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759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det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 descr="GS1-Corp-templates-TITL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3175"/>
            <a:ext cx="9151938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10">
            <a:hlinkClick r:id="rId3" highlightClick="1"/>
          </p:cNvPr>
          <p:cNvSpPr>
            <a:spLocks noChangeArrowheads="1"/>
          </p:cNvSpPr>
          <p:nvPr/>
        </p:nvSpPr>
        <p:spPr bwMode="auto">
          <a:xfrm>
            <a:off x="7696200" y="6324600"/>
            <a:ext cx="1219200" cy="304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ea typeface="+mn-ea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640208" y="1676668"/>
            <a:ext cx="5047755" cy="238433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baseline="0">
                <a:solidFill>
                  <a:srgbClr val="002C6C"/>
                </a:solidFill>
              </a:defRPr>
            </a:lvl1pPr>
          </a:lstStyle>
          <a:p>
            <a:r>
              <a:rPr lang="en-GB" dirty="0" smtClean="0"/>
              <a:t>GS1 Global Office</a:t>
            </a:r>
            <a:br>
              <a:rPr lang="en-GB" dirty="0" smtClean="0"/>
            </a:br>
            <a:r>
              <a:rPr lang="en-GB" dirty="0" smtClean="0"/>
              <a:t>Avenue Louise 326, </a:t>
            </a:r>
            <a:r>
              <a:rPr lang="en-GB" dirty="0" err="1" smtClean="0"/>
              <a:t>bte</a:t>
            </a:r>
            <a:r>
              <a:rPr lang="en-GB" dirty="0" smtClean="0"/>
              <a:t> 10</a:t>
            </a:r>
            <a:br>
              <a:rPr lang="en-GB" dirty="0" smtClean="0"/>
            </a:br>
            <a:r>
              <a:rPr lang="en-GB" dirty="0" smtClean="0"/>
              <a:t>B-1050 Brussels, Belgium</a:t>
            </a:r>
          </a:p>
          <a:p>
            <a:r>
              <a:rPr lang="en-GB" dirty="0" smtClean="0"/>
              <a:t>T +32 3 788 78 00</a:t>
            </a:r>
            <a:br>
              <a:rPr lang="en-GB" dirty="0" smtClean="0"/>
            </a:br>
            <a:r>
              <a:rPr lang="en-GB" dirty="0" smtClean="0"/>
              <a:t>W www.gs1.org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40208" y="384392"/>
            <a:ext cx="5046592" cy="93599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Contact details</a:t>
            </a:r>
            <a:endParaRPr lang="en-US" dirty="0"/>
          </a:p>
        </p:txBody>
      </p:sp>
      <p:pic>
        <p:nvPicPr>
          <p:cNvPr id="8" name="Content Placeholder 1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58" y="406163"/>
            <a:ext cx="991142" cy="882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352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2" descr="GS1us Text 1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73700"/>
            <a:ext cx="91440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809750" y="384392"/>
            <a:ext cx="6877050" cy="935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0" y="6629400"/>
            <a:ext cx="22193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900" dirty="0"/>
              <a:t>© </a:t>
            </a:r>
            <a:r>
              <a:rPr lang="fr-FR" sz="900" dirty="0" smtClean="0"/>
              <a:t>2014 </a:t>
            </a:r>
            <a:r>
              <a:rPr lang="fr-FR" sz="900" dirty="0"/>
              <a:t>GS1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534150"/>
            <a:ext cx="914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900">
                <a:solidFill>
                  <a:schemeClr val="tx1"/>
                </a:solidFill>
              </a:defRPr>
            </a:lvl1pPr>
          </a:lstStyle>
          <a:p>
            <a:fld id="{D249112C-79D0-AB48-870C-227D4433F86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dirty="0" smtClean="0"/>
              <a:t>Click to edit Master text styles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</p:txBody>
      </p:sp>
      <p:pic>
        <p:nvPicPr>
          <p:cNvPr id="10" name="Content Placeholder 1"/>
          <p:cNvPicPr>
            <a:picLocks noChangeAspect="1"/>
          </p:cNvPicPr>
          <p:nvPr userDrawn="1"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harpenSoften amoun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97" y="456966"/>
            <a:ext cx="846312" cy="75377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3" r:id="rId2"/>
    <p:sldLayoutId id="2147483720" r:id="rId3"/>
    <p:sldLayoutId id="2147483721" r:id="rId4"/>
    <p:sldLayoutId id="2147483722" r:id="rId5"/>
    <p:sldLayoutId id="2147483724" r:id="rId6"/>
    <p:sldLayoutId id="2147483727" r:id="rId7"/>
    <p:sldLayoutId id="2147483742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 baseline="0">
          <a:solidFill>
            <a:srgbClr val="002C6C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2C6C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26334"/>
        </a:buClr>
        <a:buFont typeface="Arial"/>
        <a:buChar char="•"/>
        <a:defRPr sz="2400">
          <a:solidFill>
            <a:srgbClr val="002C6C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26334"/>
        </a:buClr>
        <a:buChar char="•"/>
        <a:defRPr sz="2000">
          <a:solidFill>
            <a:srgbClr val="002C6C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26334"/>
        </a:buClr>
        <a:buFont typeface="Arial" charset="0"/>
        <a:buChar char="–"/>
        <a:defRPr>
          <a:solidFill>
            <a:srgbClr val="002C6C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2C6C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peter.alvarez@gs1.org" TargetMode="External"/><Relationship Id="rId2" Type="http://schemas.openxmlformats.org/officeDocument/2006/relationships/hyperlink" Target="mailto:kerry.angelo@gs1.org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320" y="1426866"/>
            <a:ext cx="4290135" cy="1634532"/>
          </a:xfrm>
        </p:spPr>
        <p:txBody>
          <a:bodyPr/>
          <a:lstStyle/>
          <a:p>
            <a:r>
              <a:rPr lang="en-GB" dirty="0" smtClean="0"/>
              <a:t>GLN Service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31280" y="3199554"/>
            <a:ext cx="3694567" cy="960441"/>
          </a:xfrm>
        </p:spPr>
        <p:txBody>
          <a:bodyPr>
            <a:normAutofit/>
          </a:bodyPr>
          <a:lstStyle/>
          <a:p>
            <a:r>
              <a:rPr lang="en-GB" sz="2000" i="1" dirty="0" smtClean="0"/>
              <a:t>6 October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User Needs and Expectations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Our users need and expect a: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simple and effective means </a:t>
            </a:r>
            <a:r>
              <a:rPr lang="en-US" dirty="0" smtClean="0"/>
              <a:t>of exchanging GLN and basic information with their trading partners “globally”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single point of local access </a:t>
            </a:r>
            <a:r>
              <a:rPr lang="en-US" dirty="0" smtClean="0"/>
              <a:t>with </a:t>
            </a:r>
            <a:r>
              <a:rPr lang="en-US" dirty="0" smtClean="0">
                <a:solidFill>
                  <a:schemeClr val="accent2"/>
                </a:solidFill>
              </a:rPr>
              <a:t>ability to search globally</a:t>
            </a:r>
            <a:r>
              <a:rPr lang="en-US" dirty="0" smtClean="0"/>
              <a:t>. They do not want to join multiple registries and pay multiple fees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</a:rPr>
              <a:t>m</a:t>
            </a:r>
            <a:r>
              <a:rPr lang="en-US" dirty="0" smtClean="0">
                <a:solidFill>
                  <a:schemeClr val="accent2"/>
                </a:solidFill>
              </a:rPr>
              <a:t>inimum</a:t>
            </a:r>
            <a:r>
              <a:rPr lang="en-US" dirty="0" smtClean="0"/>
              <a:t> set of </a:t>
            </a:r>
            <a:r>
              <a:rPr lang="en-US" dirty="0" smtClean="0">
                <a:solidFill>
                  <a:schemeClr val="accent2"/>
                </a:solidFill>
              </a:rPr>
              <a:t>attributes</a:t>
            </a:r>
            <a:r>
              <a:rPr lang="en-US" dirty="0" smtClean="0"/>
              <a:t> supported by </a:t>
            </a:r>
            <a:r>
              <a:rPr lang="en-US" dirty="0" smtClean="0">
                <a:solidFill>
                  <a:schemeClr val="accent2"/>
                </a:solidFill>
              </a:rPr>
              <a:t>all registries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solution which can </a:t>
            </a:r>
            <a:r>
              <a:rPr lang="en-US" dirty="0" smtClean="0">
                <a:solidFill>
                  <a:schemeClr val="accent2"/>
                </a:solidFill>
              </a:rPr>
              <a:t>scale as the needs </a:t>
            </a:r>
            <a:r>
              <a:rPr lang="en-US" dirty="0" smtClean="0"/>
              <a:t>of the community </a:t>
            </a:r>
            <a:r>
              <a:rPr lang="en-US" dirty="0" smtClean="0">
                <a:solidFill>
                  <a:schemeClr val="accent2"/>
                </a:solidFill>
              </a:rPr>
              <a:t>grows</a:t>
            </a:r>
          </a:p>
        </p:txBody>
      </p:sp>
    </p:spTree>
    <p:extLst>
      <p:ext uri="{BB962C8B-B14F-4D97-AF65-F5344CB8AC3E}">
        <p14:creationId xmlns:p14="http://schemas.microsoft.com/office/powerpoint/2010/main" val="142057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99" y="1353524"/>
            <a:ext cx="8430417" cy="532557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GLNs are now widely used globally in many sectors for various applications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Today, this information is commonly exchanged via email, letter, spreadsheet, or alternatively stored on trading partner web sites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Based on requests from their membership, some GS1 MOs have developed local GLN registries:</a:t>
            </a:r>
          </a:p>
          <a:p>
            <a:pPr marL="0" indent="0">
              <a:spcBef>
                <a:spcPts val="1200"/>
              </a:spcBef>
              <a:buNone/>
            </a:pPr>
            <a:endParaRPr lang="en-GB" dirty="0" smtClean="0"/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endParaRPr lang="en-GB" dirty="0"/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endParaRPr lang="en-GB" dirty="0" smtClean="0"/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endParaRPr lang="en-GB" dirty="0" smtClean="0"/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GB" dirty="0" smtClean="0"/>
              <a:t>In order for any multinational trading partner to find GLN information they would have to join multiple registries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505118"/>
              </p:ext>
            </p:extLst>
          </p:nvPr>
        </p:nvGraphicFramePr>
        <p:xfrm>
          <a:off x="1331844" y="3915214"/>
          <a:ext cx="6380922" cy="18539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65451"/>
                <a:gridCol w="2915471"/>
              </a:tblGrid>
              <a:tr h="2592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solidFill>
                            <a:srgbClr val="F26334"/>
                          </a:solidFill>
                          <a:effectLst/>
                        </a:rPr>
                        <a:t>Industry</a:t>
                      </a:r>
                      <a:endParaRPr lang="en-US" sz="1400" b="1" i="0" u="none" strike="noStrike" dirty="0">
                        <a:solidFill>
                          <a:srgbClr val="F26334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1016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F26334"/>
                          </a:solidFill>
                          <a:effectLst/>
                          <a:latin typeface="+mn-lt"/>
                        </a:rPr>
                        <a:t>Number</a:t>
                      </a:r>
                      <a:r>
                        <a:rPr lang="en-US" sz="1400" b="1" i="0" u="none" strike="noStrike" baseline="0" dirty="0" smtClean="0">
                          <a:solidFill>
                            <a:srgbClr val="F26334"/>
                          </a:solidFill>
                          <a:effectLst/>
                          <a:latin typeface="+mn-lt"/>
                        </a:rPr>
                        <a:t> of MOs Reporting</a:t>
                      </a:r>
                      <a:endParaRPr lang="en-US" sz="1400" b="1" i="0" u="none" strike="noStrike" dirty="0">
                        <a:solidFill>
                          <a:srgbClr val="F26334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10160" marB="0"/>
                </a:tc>
              </a:tr>
              <a:tr h="227812">
                <a:tc>
                  <a:txBody>
                    <a:bodyPr/>
                    <a:lstStyle/>
                    <a:p>
                      <a:pPr algn="l" fontAlgn="b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400" u="none" strike="noStrike" dirty="0" smtClean="0">
                          <a:effectLst/>
                        </a:rPr>
                        <a:t>FMCG</a:t>
                      </a:r>
                    </a:p>
                  </a:txBody>
                  <a:tcPr marL="7620" marR="7620" marT="10160" marB="0" anchor="b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120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10160" marB="0" anchor="b"/>
                </a:tc>
              </a:tr>
              <a:tr h="227812">
                <a:tc>
                  <a:txBody>
                    <a:bodyPr/>
                    <a:lstStyle/>
                    <a:p>
                      <a:pPr algn="l" fontAlgn="b">
                        <a:spcBef>
                          <a:spcPts val="1200"/>
                        </a:spcBef>
                      </a:pPr>
                      <a:r>
                        <a:rPr lang="en-US" sz="1400" u="none" strike="noStrike" dirty="0" smtClean="0">
                          <a:effectLst/>
                        </a:rPr>
                        <a:t>Healthcare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1016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1016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27812">
                <a:tc>
                  <a:txBody>
                    <a:bodyPr/>
                    <a:lstStyle/>
                    <a:p>
                      <a:pPr algn="l" fontAlgn="b">
                        <a:spcBef>
                          <a:spcPts val="1200"/>
                        </a:spcBef>
                      </a:pPr>
                      <a:r>
                        <a:rPr lang="en-US" sz="1400" u="none" strike="noStrike" dirty="0">
                          <a:effectLst/>
                        </a:rPr>
                        <a:t>Transport &amp; </a:t>
                      </a:r>
                      <a:r>
                        <a:rPr lang="en-US" sz="1400" u="none" strike="noStrike" dirty="0" smtClean="0">
                          <a:effectLst/>
                        </a:rPr>
                        <a:t>Logistics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101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10160" marB="0" anchor="b"/>
                </a:tc>
              </a:tr>
              <a:tr h="227812">
                <a:tc>
                  <a:txBody>
                    <a:bodyPr/>
                    <a:lstStyle/>
                    <a:p>
                      <a:pPr algn="l" fontAlgn="b">
                        <a:spcBef>
                          <a:spcPts val="1200"/>
                        </a:spcBef>
                      </a:pPr>
                      <a:r>
                        <a:rPr lang="en-US" sz="1400" u="none" strike="noStrike" dirty="0">
                          <a:effectLst/>
                        </a:rPr>
                        <a:t>Electrical / </a:t>
                      </a:r>
                      <a:r>
                        <a:rPr lang="en-US" sz="1400" u="none" strike="noStrike" dirty="0" smtClean="0">
                          <a:effectLst/>
                        </a:rPr>
                        <a:t>Electronics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1016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1016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27812">
                <a:tc>
                  <a:txBody>
                    <a:bodyPr/>
                    <a:lstStyle/>
                    <a:p>
                      <a:pPr algn="l" fontAlgn="b">
                        <a:spcBef>
                          <a:spcPts val="1200"/>
                        </a:spcBef>
                      </a:pPr>
                      <a:r>
                        <a:rPr lang="en-US" sz="1400" u="none" strike="noStrike" dirty="0" smtClean="0">
                          <a:effectLst/>
                        </a:rPr>
                        <a:t>Agriculture </a:t>
                      </a:r>
                      <a:r>
                        <a:rPr lang="en-US" sz="1400" u="none" strike="noStrike" dirty="0">
                          <a:effectLst/>
                        </a:rPr>
                        <a:t>/ Farms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1016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10160" marB="0" anchor="b"/>
                </a:tc>
              </a:tr>
              <a:tr h="227812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Chemicals</a:t>
                      </a:r>
                    </a:p>
                  </a:txBody>
                  <a:tcPr marL="7620" marR="7620" marT="1016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1016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27812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1200"/>
                        </a:spcBef>
                      </a:pP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Textile</a:t>
                      </a:r>
                    </a:p>
                  </a:txBody>
                  <a:tcPr marL="7620" marR="7620" marT="1016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620" marR="7620" marT="1016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40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GLN Service Solution</a:t>
            </a:r>
          </a:p>
        </p:txBody>
      </p:sp>
      <p:pic>
        <p:nvPicPr>
          <p:cNvPr id="13314" name="Picture 5" descr="8492648-illustration-of-a-woman-wearing-slippers-at-her-worksta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600200"/>
            <a:ext cx="76517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7" descr="035-phone-support-300x16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1181100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9" descr="computer_workstation_108377_tn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95800"/>
            <a:ext cx="12192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11" descr="computer_workstation_108375_tn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724400"/>
            <a:ext cx="12192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318" name="Group 31"/>
          <p:cNvGrpSpPr>
            <a:grpSpLocks/>
          </p:cNvGrpSpPr>
          <p:nvPr/>
        </p:nvGrpSpPr>
        <p:grpSpPr bwMode="auto">
          <a:xfrm>
            <a:off x="2057400" y="1600200"/>
            <a:ext cx="1676400" cy="1066800"/>
            <a:chOff x="1632" y="1248"/>
            <a:chExt cx="1056" cy="672"/>
          </a:xfrm>
        </p:grpSpPr>
        <p:grpSp>
          <p:nvGrpSpPr>
            <p:cNvPr id="13369" name="Group 18"/>
            <p:cNvGrpSpPr>
              <a:grpSpLocks/>
            </p:cNvGrpSpPr>
            <p:nvPr/>
          </p:nvGrpSpPr>
          <p:grpSpPr bwMode="auto">
            <a:xfrm>
              <a:off x="1632" y="1248"/>
              <a:ext cx="1056" cy="672"/>
              <a:chOff x="1632" y="1248"/>
              <a:chExt cx="1056" cy="672"/>
            </a:xfrm>
          </p:grpSpPr>
          <p:sp>
            <p:nvSpPr>
              <p:cNvPr id="13373" name="AutoShape 12"/>
              <p:cNvSpPr>
                <a:spLocks noChangeArrowheads="1"/>
              </p:cNvSpPr>
              <p:nvPr/>
            </p:nvSpPr>
            <p:spPr bwMode="auto">
              <a:xfrm>
                <a:off x="1632" y="1248"/>
                <a:ext cx="1056" cy="672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dirty="0"/>
              </a:p>
              <a:p>
                <a:pPr algn="ctr"/>
                <a:r>
                  <a:rPr lang="en-US" dirty="0"/>
                  <a:t>GLN Registry</a:t>
                </a:r>
              </a:p>
            </p:txBody>
          </p:sp>
          <p:pic>
            <p:nvPicPr>
              <p:cNvPr id="13374" name="Picture 14" descr="GS1_60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28" y="1296"/>
                <a:ext cx="288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375" name="Text Box 14"/>
              <p:cNvSpPr txBox="1">
                <a:spLocks noChangeArrowheads="1"/>
              </p:cNvSpPr>
              <p:nvPr/>
            </p:nvSpPr>
            <p:spPr bwMode="auto">
              <a:xfrm>
                <a:off x="1920" y="1392"/>
                <a:ext cx="3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US</a:t>
                </a:r>
              </a:p>
            </p:txBody>
          </p:sp>
        </p:grpSp>
        <p:sp>
          <p:nvSpPr>
            <p:cNvPr id="13370" name="AutoShape 19"/>
            <p:cNvSpPr>
              <a:spLocks noChangeArrowheads="1"/>
            </p:cNvSpPr>
            <p:nvPr/>
          </p:nvSpPr>
          <p:spPr bwMode="auto">
            <a:xfrm>
              <a:off x="1632" y="1248"/>
              <a:ext cx="1056" cy="67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/>
            </a:p>
            <a:p>
              <a:pPr algn="ctr"/>
              <a:r>
                <a:rPr lang="en-US" dirty="0"/>
                <a:t>GLN Registry</a:t>
              </a:r>
            </a:p>
          </p:txBody>
        </p:sp>
        <p:pic>
          <p:nvPicPr>
            <p:cNvPr id="13371" name="Picture 14" descr="GS1_60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1296"/>
              <a:ext cx="2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72" name="Text Box 21"/>
            <p:cNvSpPr txBox="1">
              <a:spLocks noChangeArrowheads="1"/>
            </p:cNvSpPr>
            <p:nvPr/>
          </p:nvSpPr>
          <p:spPr bwMode="auto">
            <a:xfrm>
              <a:off x="1920" y="1392"/>
              <a:ext cx="31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US</a:t>
              </a:r>
              <a:endParaRPr lang="en-US" dirty="0"/>
            </a:p>
          </p:txBody>
        </p:sp>
      </p:grpSp>
      <p:grpSp>
        <p:nvGrpSpPr>
          <p:cNvPr id="13319" name="Group 32"/>
          <p:cNvGrpSpPr>
            <a:grpSpLocks/>
          </p:cNvGrpSpPr>
          <p:nvPr/>
        </p:nvGrpSpPr>
        <p:grpSpPr bwMode="auto">
          <a:xfrm>
            <a:off x="5410203" y="4495800"/>
            <a:ext cx="1789114" cy="1066800"/>
            <a:chOff x="1632" y="1248"/>
            <a:chExt cx="1127" cy="672"/>
          </a:xfrm>
        </p:grpSpPr>
        <p:grpSp>
          <p:nvGrpSpPr>
            <p:cNvPr id="13362" name="Group 33"/>
            <p:cNvGrpSpPr>
              <a:grpSpLocks/>
            </p:cNvGrpSpPr>
            <p:nvPr/>
          </p:nvGrpSpPr>
          <p:grpSpPr bwMode="auto">
            <a:xfrm>
              <a:off x="1632" y="1248"/>
              <a:ext cx="1056" cy="672"/>
              <a:chOff x="1632" y="1248"/>
              <a:chExt cx="1056" cy="672"/>
            </a:xfrm>
          </p:grpSpPr>
          <p:sp>
            <p:nvSpPr>
              <p:cNvPr id="13366" name="AutoShape 34"/>
              <p:cNvSpPr>
                <a:spLocks noChangeArrowheads="1"/>
              </p:cNvSpPr>
              <p:nvPr/>
            </p:nvSpPr>
            <p:spPr bwMode="auto">
              <a:xfrm>
                <a:off x="1632" y="1248"/>
                <a:ext cx="1056" cy="672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dirty="0"/>
              </a:p>
              <a:p>
                <a:pPr algn="ctr"/>
                <a:r>
                  <a:rPr lang="en-US" dirty="0"/>
                  <a:t>GLN Registry</a:t>
                </a:r>
              </a:p>
            </p:txBody>
          </p:sp>
          <p:pic>
            <p:nvPicPr>
              <p:cNvPr id="13367" name="Picture 14" descr="GS1_60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28" y="1296"/>
                <a:ext cx="288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368" name="Text Box 36"/>
              <p:cNvSpPr txBox="1">
                <a:spLocks noChangeArrowheads="1"/>
              </p:cNvSpPr>
              <p:nvPr/>
            </p:nvSpPr>
            <p:spPr bwMode="auto">
              <a:xfrm>
                <a:off x="1920" y="1392"/>
                <a:ext cx="3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US</a:t>
                </a:r>
              </a:p>
            </p:txBody>
          </p:sp>
        </p:grpSp>
        <p:sp>
          <p:nvSpPr>
            <p:cNvPr id="13363" name="AutoShape 37"/>
            <p:cNvSpPr>
              <a:spLocks noChangeArrowheads="1"/>
            </p:cNvSpPr>
            <p:nvPr/>
          </p:nvSpPr>
          <p:spPr bwMode="auto">
            <a:xfrm>
              <a:off x="1632" y="1248"/>
              <a:ext cx="1056" cy="67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/>
            </a:p>
            <a:p>
              <a:pPr algn="ctr"/>
              <a:r>
                <a:rPr lang="en-US" dirty="0"/>
                <a:t>GLN Registry</a:t>
              </a:r>
            </a:p>
          </p:txBody>
        </p:sp>
        <p:pic>
          <p:nvPicPr>
            <p:cNvPr id="13364" name="Picture 14" descr="GS1_60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1296"/>
              <a:ext cx="2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65" name="Text Box 39"/>
            <p:cNvSpPr txBox="1">
              <a:spLocks noChangeArrowheads="1"/>
            </p:cNvSpPr>
            <p:nvPr/>
          </p:nvSpPr>
          <p:spPr bwMode="auto">
            <a:xfrm>
              <a:off x="1916" y="1392"/>
              <a:ext cx="84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Hong Kong</a:t>
              </a:r>
              <a:endParaRPr lang="en-US" dirty="0"/>
            </a:p>
          </p:txBody>
        </p:sp>
      </p:grpSp>
      <p:grpSp>
        <p:nvGrpSpPr>
          <p:cNvPr id="13320" name="Group 40"/>
          <p:cNvGrpSpPr>
            <a:grpSpLocks/>
          </p:cNvGrpSpPr>
          <p:nvPr/>
        </p:nvGrpSpPr>
        <p:grpSpPr bwMode="auto">
          <a:xfrm>
            <a:off x="5791200" y="1600200"/>
            <a:ext cx="1676400" cy="1066800"/>
            <a:chOff x="1632" y="1248"/>
            <a:chExt cx="1056" cy="672"/>
          </a:xfrm>
        </p:grpSpPr>
        <p:grpSp>
          <p:nvGrpSpPr>
            <p:cNvPr id="13355" name="Group 41"/>
            <p:cNvGrpSpPr>
              <a:grpSpLocks/>
            </p:cNvGrpSpPr>
            <p:nvPr/>
          </p:nvGrpSpPr>
          <p:grpSpPr bwMode="auto">
            <a:xfrm>
              <a:off x="1632" y="1248"/>
              <a:ext cx="1056" cy="672"/>
              <a:chOff x="1632" y="1248"/>
              <a:chExt cx="1056" cy="672"/>
            </a:xfrm>
          </p:grpSpPr>
          <p:sp>
            <p:nvSpPr>
              <p:cNvPr id="13359" name="AutoShape 42"/>
              <p:cNvSpPr>
                <a:spLocks noChangeArrowheads="1"/>
              </p:cNvSpPr>
              <p:nvPr/>
            </p:nvSpPr>
            <p:spPr bwMode="auto">
              <a:xfrm>
                <a:off x="1632" y="1248"/>
                <a:ext cx="1056" cy="672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dirty="0"/>
              </a:p>
              <a:p>
                <a:pPr algn="ctr"/>
                <a:r>
                  <a:rPr lang="en-US" dirty="0"/>
                  <a:t>GLN Registry</a:t>
                </a:r>
              </a:p>
            </p:txBody>
          </p:sp>
          <p:pic>
            <p:nvPicPr>
              <p:cNvPr id="13360" name="Picture 14" descr="GS1_60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28" y="1296"/>
                <a:ext cx="288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361" name="Text Box 44"/>
              <p:cNvSpPr txBox="1">
                <a:spLocks noChangeArrowheads="1"/>
              </p:cNvSpPr>
              <p:nvPr/>
            </p:nvSpPr>
            <p:spPr bwMode="auto">
              <a:xfrm>
                <a:off x="1920" y="1392"/>
                <a:ext cx="3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US</a:t>
                </a:r>
              </a:p>
            </p:txBody>
          </p:sp>
        </p:grpSp>
        <p:sp>
          <p:nvSpPr>
            <p:cNvPr id="13356" name="AutoShape 45"/>
            <p:cNvSpPr>
              <a:spLocks noChangeArrowheads="1"/>
            </p:cNvSpPr>
            <p:nvPr/>
          </p:nvSpPr>
          <p:spPr bwMode="auto">
            <a:xfrm>
              <a:off x="1632" y="1248"/>
              <a:ext cx="1056" cy="67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/>
            </a:p>
            <a:p>
              <a:pPr algn="ctr"/>
              <a:r>
                <a:rPr lang="en-US" dirty="0"/>
                <a:t>GLN Registry</a:t>
              </a:r>
            </a:p>
          </p:txBody>
        </p:sp>
        <p:pic>
          <p:nvPicPr>
            <p:cNvPr id="13357" name="Picture 14" descr="GS1_60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1296"/>
              <a:ext cx="2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58" name="Text Box 47"/>
            <p:cNvSpPr txBox="1">
              <a:spLocks noChangeArrowheads="1"/>
            </p:cNvSpPr>
            <p:nvPr/>
          </p:nvSpPr>
          <p:spPr bwMode="auto">
            <a:xfrm>
              <a:off x="1920" y="1392"/>
              <a:ext cx="73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Colombia</a:t>
              </a:r>
              <a:endParaRPr lang="en-US" dirty="0"/>
            </a:p>
          </p:txBody>
        </p:sp>
      </p:grpSp>
      <p:grpSp>
        <p:nvGrpSpPr>
          <p:cNvPr id="13321" name="Group 48"/>
          <p:cNvGrpSpPr>
            <a:grpSpLocks/>
          </p:cNvGrpSpPr>
          <p:nvPr/>
        </p:nvGrpSpPr>
        <p:grpSpPr bwMode="auto">
          <a:xfrm>
            <a:off x="1828800" y="4495800"/>
            <a:ext cx="1676400" cy="1066800"/>
            <a:chOff x="1632" y="1248"/>
            <a:chExt cx="1056" cy="672"/>
          </a:xfrm>
        </p:grpSpPr>
        <p:grpSp>
          <p:nvGrpSpPr>
            <p:cNvPr id="13348" name="Group 49"/>
            <p:cNvGrpSpPr>
              <a:grpSpLocks/>
            </p:cNvGrpSpPr>
            <p:nvPr/>
          </p:nvGrpSpPr>
          <p:grpSpPr bwMode="auto">
            <a:xfrm>
              <a:off x="1632" y="1248"/>
              <a:ext cx="1056" cy="672"/>
              <a:chOff x="1632" y="1248"/>
              <a:chExt cx="1056" cy="672"/>
            </a:xfrm>
          </p:grpSpPr>
          <p:sp>
            <p:nvSpPr>
              <p:cNvPr id="13352" name="AutoShape 50"/>
              <p:cNvSpPr>
                <a:spLocks noChangeArrowheads="1"/>
              </p:cNvSpPr>
              <p:nvPr/>
            </p:nvSpPr>
            <p:spPr bwMode="auto">
              <a:xfrm>
                <a:off x="1632" y="1248"/>
                <a:ext cx="1056" cy="672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dirty="0"/>
              </a:p>
              <a:p>
                <a:pPr algn="ctr"/>
                <a:r>
                  <a:rPr lang="en-US" dirty="0"/>
                  <a:t>GLN Registry</a:t>
                </a:r>
              </a:p>
            </p:txBody>
          </p:sp>
          <p:pic>
            <p:nvPicPr>
              <p:cNvPr id="13353" name="Picture 14" descr="GS1_60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28" y="1296"/>
                <a:ext cx="288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354" name="Text Box 52"/>
              <p:cNvSpPr txBox="1">
                <a:spLocks noChangeArrowheads="1"/>
              </p:cNvSpPr>
              <p:nvPr/>
            </p:nvSpPr>
            <p:spPr bwMode="auto">
              <a:xfrm>
                <a:off x="1920" y="1392"/>
                <a:ext cx="3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US</a:t>
                </a:r>
              </a:p>
            </p:txBody>
          </p:sp>
        </p:grpSp>
        <p:sp>
          <p:nvSpPr>
            <p:cNvPr id="13349" name="AutoShape 53"/>
            <p:cNvSpPr>
              <a:spLocks noChangeArrowheads="1"/>
            </p:cNvSpPr>
            <p:nvPr/>
          </p:nvSpPr>
          <p:spPr bwMode="auto">
            <a:xfrm>
              <a:off x="1632" y="1248"/>
              <a:ext cx="1056" cy="67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dirty="0"/>
            </a:p>
            <a:p>
              <a:pPr algn="ctr"/>
              <a:r>
                <a:rPr lang="en-US" dirty="0"/>
                <a:t>GLN Registry</a:t>
              </a:r>
            </a:p>
          </p:txBody>
        </p:sp>
        <p:pic>
          <p:nvPicPr>
            <p:cNvPr id="13350" name="Picture 14" descr="GS1_60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1296"/>
              <a:ext cx="2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51" name="Text Box 55"/>
            <p:cNvSpPr txBox="1">
              <a:spLocks noChangeArrowheads="1"/>
            </p:cNvSpPr>
            <p:nvPr/>
          </p:nvSpPr>
          <p:spPr bwMode="auto">
            <a:xfrm>
              <a:off x="1920" y="1392"/>
              <a:ext cx="49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China</a:t>
              </a:r>
              <a:endParaRPr lang="en-US" dirty="0"/>
            </a:p>
          </p:txBody>
        </p:sp>
      </p:grpSp>
      <p:sp>
        <p:nvSpPr>
          <p:cNvPr id="13326" name="AutoShape 64"/>
          <p:cNvSpPr>
            <a:spLocks noChangeArrowheads="1"/>
          </p:cNvSpPr>
          <p:nvPr/>
        </p:nvSpPr>
        <p:spPr bwMode="auto">
          <a:xfrm>
            <a:off x="21776" y="2438400"/>
            <a:ext cx="1828800" cy="914400"/>
          </a:xfrm>
          <a:prstGeom prst="flowChartDocumen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dirty="0"/>
              <a:t>Query:  “Acme”</a:t>
            </a:r>
          </a:p>
          <a:p>
            <a:pPr algn="ctr"/>
            <a:r>
              <a:rPr lang="en-US" sz="900" dirty="0"/>
              <a:t>Response:</a:t>
            </a:r>
          </a:p>
          <a:p>
            <a:pPr algn="ctr"/>
            <a:r>
              <a:rPr lang="en-US" sz="900" dirty="0"/>
              <a:t>GLN 123:  Acme Pharmaceutical</a:t>
            </a:r>
          </a:p>
          <a:p>
            <a:pPr algn="ctr"/>
            <a:r>
              <a:rPr lang="en-US" sz="900" dirty="0"/>
              <a:t>GLN 456:  Acme </a:t>
            </a:r>
            <a:r>
              <a:rPr lang="en-US" sz="900" dirty="0" err="1"/>
              <a:t>Pharma</a:t>
            </a:r>
            <a:r>
              <a:rPr lang="en-US" sz="900" dirty="0"/>
              <a:t> US</a:t>
            </a:r>
          </a:p>
        </p:txBody>
      </p:sp>
      <p:sp>
        <p:nvSpPr>
          <p:cNvPr id="13327" name="AutoShape 65"/>
          <p:cNvSpPr>
            <a:spLocks noChangeArrowheads="1"/>
          </p:cNvSpPr>
          <p:nvPr/>
        </p:nvSpPr>
        <p:spPr bwMode="auto">
          <a:xfrm>
            <a:off x="7315200" y="2819400"/>
            <a:ext cx="1600200" cy="990600"/>
          </a:xfrm>
          <a:prstGeom prst="flowChartDocumen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dirty="0"/>
              <a:t>Query:  “Acme”</a:t>
            </a:r>
          </a:p>
          <a:p>
            <a:pPr algn="ctr"/>
            <a:r>
              <a:rPr lang="en-US" sz="900" dirty="0"/>
              <a:t>Response:</a:t>
            </a:r>
          </a:p>
          <a:p>
            <a:pPr algn="ctr"/>
            <a:r>
              <a:rPr lang="en-US" sz="900" dirty="0"/>
              <a:t>GLN 456:  Acme  </a:t>
            </a:r>
            <a:r>
              <a:rPr lang="en-US" sz="900" dirty="0" smtClean="0"/>
              <a:t>Colombia</a:t>
            </a:r>
            <a:endParaRPr lang="en-US" sz="900" dirty="0"/>
          </a:p>
        </p:txBody>
      </p:sp>
      <p:sp>
        <p:nvSpPr>
          <p:cNvPr id="13328" name="AutoShape 66"/>
          <p:cNvSpPr>
            <a:spLocks noChangeArrowheads="1"/>
          </p:cNvSpPr>
          <p:nvPr/>
        </p:nvSpPr>
        <p:spPr bwMode="auto">
          <a:xfrm>
            <a:off x="1905000" y="3200400"/>
            <a:ext cx="1905000" cy="762000"/>
          </a:xfrm>
          <a:prstGeom prst="can">
            <a:avLst>
              <a:gd name="adj" fmla="val 25000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/>
              <a:t>GLN 123:  Acme Pharmaceutical</a:t>
            </a:r>
            <a:br>
              <a:rPr lang="en-US" sz="1000"/>
            </a:br>
            <a:r>
              <a:rPr lang="en-US" sz="1000"/>
              <a:t>GLN 456: Acme Pharma US</a:t>
            </a:r>
          </a:p>
        </p:txBody>
      </p:sp>
      <p:sp>
        <p:nvSpPr>
          <p:cNvPr id="13329" name="Line 67"/>
          <p:cNvSpPr>
            <a:spLocks noChangeShapeType="1"/>
          </p:cNvSpPr>
          <p:nvPr/>
        </p:nvSpPr>
        <p:spPr bwMode="auto">
          <a:xfrm>
            <a:off x="2971800" y="2667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0" name="Line 68"/>
          <p:cNvSpPr>
            <a:spLocks noChangeShapeType="1"/>
          </p:cNvSpPr>
          <p:nvPr/>
        </p:nvSpPr>
        <p:spPr bwMode="auto">
          <a:xfrm>
            <a:off x="1600200" y="1905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1" name="Line 69"/>
          <p:cNvSpPr>
            <a:spLocks noChangeShapeType="1"/>
          </p:cNvSpPr>
          <p:nvPr/>
        </p:nvSpPr>
        <p:spPr bwMode="auto">
          <a:xfrm>
            <a:off x="914400" y="2286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2" name="AutoShape 70"/>
          <p:cNvSpPr>
            <a:spLocks noChangeArrowheads="1"/>
          </p:cNvSpPr>
          <p:nvPr/>
        </p:nvSpPr>
        <p:spPr bwMode="auto">
          <a:xfrm>
            <a:off x="5333999" y="3124200"/>
            <a:ext cx="1865318" cy="762000"/>
          </a:xfrm>
          <a:prstGeom prst="can">
            <a:avLst>
              <a:gd name="adj" fmla="val 25000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/>
              <a:t>GLN 123:  Acme Pharmaceutical</a:t>
            </a:r>
            <a:br>
              <a:rPr lang="en-US" sz="1000" dirty="0"/>
            </a:br>
            <a:r>
              <a:rPr lang="en-US" sz="1000" dirty="0"/>
              <a:t>GLN 333: Acme </a:t>
            </a:r>
            <a:r>
              <a:rPr lang="en-US" sz="1000" dirty="0" err="1"/>
              <a:t>Pharma</a:t>
            </a:r>
            <a:r>
              <a:rPr lang="en-US" sz="1000" dirty="0"/>
              <a:t> </a:t>
            </a:r>
            <a:r>
              <a:rPr lang="en-US" sz="1000" dirty="0" smtClean="0"/>
              <a:t>Colom.</a:t>
            </a:r>
            <a:endParaRPr lang="en-US" sz="1000" dirty="0"/>
          </a:p>
        </p:txBody>
      </p:sp>
      <p:sp>
        <p:nvSpPr>
          <p:cNvPr id="13333" name="Line 71"/>
          <p:cNvSpPr>
            <a:spLocks noChangeShapeType="1"/>
          </p:cNvSpPr>
          <p:nvPr/>
        </p:nvSpPr>
        <p:spPr bwMode="auto">
          <a:xfrm>
            <a:off x="6019800" y="2667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4" name="Line 72"/>
          <p:cNvSpPr>
            <a:spLocks noChangeShapeType="1"/>
          </p:cNvSpPr>
          <p:nvPr/>
        </p:nvSpPr>
        <p:spPr bwMode="auto">
          <a:xfrm>
            <a:off x="8229600" y="2590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5" name="Line 73"/>
          <p:cNvSpPr>
            <a:spLocks noChangeShapeType="1"/>
          </p:cNvSpPr>
          <p:nvPr/>
        </p:nvSpPr>
        <p:spPr bwMode="auto">
          <a:xfrm>
            <a:off x="7467600" y="1981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6" name="Line 74"/>
          <p:cNvSpPr>
            <a:spLocks noChangeShapeType="1"/>
          </p:cNvSpPr>
          <p:nvPr/>
        </p:nvSpPr>
        <p:spPr bwMode="auto">
          <a:xfrm>
            <a:off x="1371600" y="4876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7" name="AutoShape 75"/>
          <p:cNvSpPr>
            <a:spLocks noChangeArrowheads="1"/>
          </p:cNvSpPr>
          <p:nvPr/>
        </p:nvSpPr>
        <p:spPr bwMode="auto">
          <a:xfrm>
            <a:off x="1600200" y="5867400"/>
            <a:ext cx="2057400" cy="762000"/>
          </a:xfrm>
          <a:prstGeom prst="can">
            <a:avLst>
              <a:gd name="adj" fmla="val 25000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/>
              <a:t>GLN 777:  Acme </a:t>
            </a:r>
            <a:r>
              <a:rPr lang="en-US" sz="1000" dirty="0" smtClean="0"/>
              <a:t>Beijing</a:t>
            </a:r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/>
              <a:t>GLN 778:  Acme </a:t>
            </a:r>
            <a:r>
              <a:rPr lang="en-US" sz="1000" dirty="0" smtClean="0"/>
              <a:t>Shanghai</a:t>
            </a:r>
            <a:endParaRPr lang="en-US" sz="1000" dirty="0"/>
          </a:p>
        </p:txBody>
      </p:sp>
      <p:sp>
        <p:nvSpPr>
          <p:cNvPr id="13338" name="Line 76"/>
          <p:cNvSpPr>
            <a:spLocks noChangeShapeType="1"/>
          </p:cNvSpPr>
          <p:nvPr/>
        </p:nvSpPr>
        <p:spPr bwMode="auto">
          <a:xfrm>
            <a:off x="2514600" y="556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9" name="AutoShape 77"/>
          <p:cNvSpPr>
            <a:spLocks noChangeArrowheads="1"/>
          </p:cNvSpPr>
          <p:nvPr/>
        </p:nvSpPr>
        <p:spPr bwMode="auto">
          <a:xfrm>
            <a:off x="5486400" y="5867400"/>
            <a:ext cx="2057400" cy="762000"/>
          </a:xfrm>
          <a:prstGeom prst="can">
            <a:avLst>
              <a:gd name="adj" fmla="val 25000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/>
              <a:t>GLN 999:  Acme </a:t>
            </a:r>
            <a:r>
              <a:rPr lang="en-US" sz="1000" dirty="0" smtClean="0"/>
              <a:t>Hong Kong</a:t>
            </a:r>
            <a:endParaRPr lang="en-US" sz="1000" dirty="0"/>
          </a:p>
        </p:txBody>
      </p:sp>
      <p:sp>
        <p:nvSpPr>
          <p:cNvPr id="13340" name="Line 78"/>
          <p:cNvSpPr>
            <a:spLocks noChangeShapeType="1"/>
          </p:cNvSpPr>
          <p:nvPr/>
        </p:nvSpPr>
        <p:spPr bwMode="auto">
          <a:xfrm>
            <a:off x="6400800" y="556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735" name="AutoShape 79"/>
          <p:cNvSpPr>
            <a:spLocks noChangeArrowheads="1"/>
          </p:cNvSpPr>
          <p:nvPr/>
        </p:nvSpPr>
        <p:spPr bwMode="auto">
          <a:xfrm>
            <a:off x="21776" y="2438400"/>
            <a:ext cx="1828800" cy="1447800"/>
          </a:xfrm>
          <a:prstGeom prst="flowChartDocumen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/>
              <a:t>Query</a:t>
            </a:r>
            <a:r>
              <a:rPr lang="en-US" sz="900" dirty="0"/>
              <a:t>:  “Acme”</a:t>
            </a:r>
          </a:p>
          <a:p>
            <a:pPr algn="ctr"/>
            <a:r>
              <a:rPr lang="en-US" sz="900" b="1" dirty="0"/>
              <a:t>Response</a:t>
            </a:r>
            <a:r>
              <a:rPr lang="en-US" sz="900" dirty="0"/>
              <a:t>:</a:t>
            </a:r>
          </a:p>
          <a:p>
            <a:pPr algn="ctr"/>
            <a:r>
              <a:rPr lang="en-US" sz="900" dirty="0"/>
              <a:t>GLN 123:  Acme Pharmaceutical</a:t>
            </a:r>
          </a:p>
          <a:p>
            <a:pPr algn="ctr"/>
            <a:r>
              <a:rPr lang="en-US" sz="900" dirty="0"/>
              <a:t>GLN 456:  Acme </a:t>
            </a:r>
            <a:r>
              <a:rPr lang="en-US" sz="900" dirty="0" err="1"/>
              <a:t>Pharma</a:t>
            </a:r>
            <a:r>
              <a:rPr lang="en-US" sz="900" dirty="0"/>
              <a:t> US</a:t>
            </a:r>
            <a:br>
              <a:rPr lang="en-US" sz="900" dirty="0"/>
            </a:br>
            <a:r>
              <a:rPr lang="en-US" sz="900" dirty="0">
                <a:solidFill>
                  <a:srgbClr val="FF5050"/>
                </a:solidFill>
              </a:rPr>
              <a:t>GLN 333:  Acme </a:t>
            </a:r>
            <a:r>
              <a:rPr lang="en-US" sz="900" dirty="0" err="1" smtClean="0">
                <a:solidFill>
                  <a:srgbClr val="FF5050"/>
                </a:solidFill>
              </a:rPr>
              <a:t>Pharma</a:t>
            </a:r>
            <a:r>
              <a:rPr lang="en-US" sz="900" dirty="0">
                <a:solidFill>
                  <a:srgbClr val="FF5050"/>
                </a:solidFill>
              </a:rPr>
              <a:t> </a:t>
            </a:r>
            <a:r>
              <a:rPr lang="en-US" sz="900" dirty="0" smtClean="0">
                <a:solidFill>
                  <a:srgbClr val="FF5050"/>
                </a:solidFill>
              </a:rPr>
              <a:t>Colombia</a:t>
            </a:r>
            <a:r>
              <a:rPr lang="en-US" sz="900" dirty="0"/>
              <a:t/>
            </a:r>
            <a:br>
              <a:rPr lang="en-US" sz="900" dirty="0"/>
            </a:br>
            <a:r>
              <a:rPr lang="en-US" sz="900" dirty="0">
                <a:solidFill>
                  <a:srgbClr val="FF5050"/>
                </a:solidFill>
              </a:rPr>
              <a:t>GLN 777: Acme </a:t>
            </a:r>
            <a:r>
              <a:rPr lang="en-US" sz="900" dirty="0" smtClean="0">
                <a:solidFill>
                  <a:srgbClr val="FF5050"/>
                </a:solidFill>
              </a:rPr>
              <a:t>Medellin</a:t>
            </a:r>
            <a:r>
              <a:rPr lang="en-US" sz="900" dirty="0">
                <a:solidFill>
                  <a:srgbClr val="FF5050"/>
                </a:solidFill>
              </a:rPr>
              <a:t/>
            </a:r>
            <a:br>
              <a:rPr lang="en-US" sz="900" dirty="0">
                <a:solidFill>
                  <a:srgbClr val="FF5050"/>
                </a:solidFill>
              </a:rPr>
            </a:br>
            <a:r>
              <a:rPr lang="en-US" sz="900" dirty="0">
                <a:solidFill>
                  <a:srgbClr val="FF5050"/>
                </a:solidFill>
              </a:rPr>
              <a:t>GLN 778:  Acme </a:t>
            </a:r>
            <a:r>
              <a:rPr lang="en-US" sz="900" dirty="0" smtClean="0">
                <a:solidFill>
                  <a:srgbClr val="FF5050"/>
                </a:solidFill>
              </a:rPr>
              <a:t>Bogota</a:t>
            </a:r>
            <a:r>
              <a:rPr lang="en-US" sz="900" dirty="0">
                <a:solidFill>
                  <a:srgbClr val="FF5050"/>
                </a:solidFill>
              </a:rPr>
              <a:t/>
            </a:r>
            <a:br>
              <a:rPr lang="en-US" sz="900" dirty="0">
                <a:solidFill>
                  <a:srgbClr val="FF5050"/>
                </a:solidFill>
              </a:rPr>
            </a:br>
            <a:r>
              <a:rPr lang="en-US" sz="900" dirty="0">
                <a:solidFill>
                  <a:srgbClr val="FF5050"/>
                </a:solidFill>
              </a:rPr>
              <a:t>GLN 999:  Acme </a:t>
            </a:r>
            <a:r>
              <a:rPr lang="en-US" sz="900" dirty="0" smtClean="0">
                <a:solidFill>
                  <a:srgbClr val="FF5050"/>
                </a:solidFill>
              </a:rPr>
              <a:t>Barranquilla</a:t>
            </a:r>
            <a:endParaRPr lang="en-US" sz="1000" dirty="0">
              <a:solidFill>
                <a:srgbClr val="FF5050"/>
              </a:solidFill>
            </a:endParaRPr>
          </a:p>
        </p:txBody>
      </p:sp>
      <p:sp>
        <p:nvSpPr>
          <p:cNvPr id="70737" name="AutoShape 81"/>
          <p:cNvSpPr>
            <a:spLocks noChangeArrowheads="1"/>
          </p:cNvSpPr>
          <p:nvPr/>
        </p:nvSpPr>
        <p:spPr bwMode="auto">
          <a:xfrm>
            <a:off x="7315200" y="2819400"/>
            <a:ext cx="1828800" cy="1447800"/>
          </a:xfrm>
          <a:prstGeom prst="flowChartDocumen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b="1" dirty="0"/>
              <a:t>Query</a:t>
            </a:r>
            <a:r>
              <a:rPr lang="en-US" sz="900" dirty="0"/>
              <a:t>:  “Acme”</a:t>
            </a:r>
          </a:p>
          <a:p>
            <a:pPr algn="ctr"/>
            <a:r>
              <a:rPr lang="en-US" sz="900" b="1" dirty="0"/>
              <a:t>Response</a:t>
            </a:r>
            <a:r>
              <a:rPr lang="en-US" sz="900" dirty="0"/>
              <a:t>:</a:t>
            </a:r>
          </a:p>
          <a:p>
            <a:pPr algn="ctr"/>
            <a:r>
              <a:rPr lang="en-US" sz="900" dirty="0"/>
              <a:t>GLN 123:  Acme Pharmaceutical</a:t>
            </a:r>
          </a:p>
          <a:p>
            <a:pPr algn="ctr"/>
            <a:r>
              <a:rPr lang="en-US" sz="900" dirty="0">
                <a:solidFill>
                  <a:srgbClr val="FF5050"/>
                </a:solidFill>
              </a:rPr>
              <a:t>GLN 456:  Acme </a:t>
            </a:r>
            <a:r>
              <a:rPr lang="en-US" sz="900" dirty="0" err="1">
                <a:solidFill>
                  <a:srgbClr val="FF5050"/>
                </a:solidFill>
              </a:rPr>
              <a:t>Pharma</a:t>
            </a:r>
            <a:r>
              <a:rPr lang="en-US" sz="900" dirty="0">
                <a:solidFill>
                  <a:srgbClr val="FF5050"/>
                </a:solidFill>
              </a:rPr>
              <a:t> US</a:t>
            </a:r>
            <a:r>
              <a:rPr lang="en-US" sz="900" dirty="0"/>
              <a:t/>
            </a:r>
            <a:br>
              <a:rPr lang="en-US" sz="900" dirty="0"/>
            </a:br>
            <a:r>
              <a:rPr lang="en-US" sz="900" dirty="0"/>
              <a:t>GLN 333:  Acme </a:t>
            </a:r>
            <a:r>
              <a:rPr lang="en-US" sz="900" dirty="0" err="1"/>
              <a:t>Pharma</a:t>
            </a:r>
            <a:r>
              <a:rPr lang="en-US" sz="900" dirty="0"/>
              <a:t> </a:t>
            </a:r>
            <a:r>
              <a:rPr lang="en-US" sz="900" dirty="0" smtClean="0"/>
              <a:t>Colombia</a:t>
            </a:r>
            <a:r>
              <a:rPr lang="en-US" sz="900" dirty="0"/>
              <a:t/>
            </a:r>
            <a:br>
              <a:rPr lang="en-US" sz="900" dirty="0"/>
            </a:br>
            <a:r>
              <a:rPr lang="en-US" sz="900" dirty="0" smtClean="0">
                <a:solidFill>
                  <a:srgbClr val="FF5050"/>
                </a:solidFill>
              </a:rPr>
              <a:t>GLN </a:t>
            </a:r>
            <a:r>
              <a:rPr lang="en-US" sz="900" dirty="0">
                <a:solidFill>
                  <a:srgbClr val="FF5050"/>
                </a:solidFill>
              </a:rPr>
              <a:t>777: Acme </a:t>
            </a:r>
            <a:r>
              <a:rPr lang="en-US" sz="900" dirty="0" smtClean="0">
                <a:solidFill>
                  <a:srgbClr val="FF5050"/>
                </a:solidFill>
              </a:rPr>
              <a:t>Medellin</a:t>
            </a:r>
            <a:r>
              <a:rPr lang="en-US" sz="900" dirty="0">
                <a:solidFill>
                  <a:srgbClr val="FF5050"/>
                </a:solidFill>
              </a:rPr>
              <a:t/>
            </a:r>
            <a:br>
              <a:rPr lang="en-US" sz="900" dirty="0">
                <a:solidFill>
                  <a:srgbClr val="FF5050"/>
                </a:solidFill>
              </a:rPr>
            </a:br>
            <a:r>
              <a:rPr lang="en-US" sz="900" dirty="0">
                <a:solidFill>
                  <a:srgbClr val="FF5050"/>
                </a:solidFill>
              </a:rPr>
              <a:t>GLN 778:  Acme  </a:t>
            </a:r>
            <a:r>
              <a:rPr lang="en-US" sz="900" dirty="0" smtClean="0">
                <a:solidFill>
                  <a:srgbClr val="FF5050"/>
                </a:solidFill>
              </a:rPr>
              <a:t>Bogota</a:t>
            </a:r>
            <a:r>
              <a:rPr lang="en-US" sz="900" dirty="0">
                <a:solidFill>
                  <a:srgbClr val="FF5050"/>
                </a:solidFill>
              </a:rPr>
              <a:t/>
            </a:r>
            <a:br>
              <a:rPr lang="en-US" sz="900" dirty="0">
                <a:solidFill>
                  <a:srgbClr val="FF5050"/>
                </a:solidFill>
              </a:rPr>
            </a:br>
            <a:r>
              <a:rPr lang="en-US" sz="900" dirty="0">
                <a:solidFill>
                  <a:srgbClr val="FF5050"/>
                </a:solidFill>
              </a:rPr>
              <a:t>GLN 999:  Acme </a:t>
            </a:r>
            <a:r>
              <a:rPr lang="en-US" sz="900" dirty="0" smtClean="0">
                <a:solidFill>
                  <a:srgbClr val="FF5050"/>
                </a:solidFill>
              </a:rPr>
              <a:t>Barranquilla</a:t>
            </a:r>
            <a:endParaRPr lang="en-US" sz="1000" dirty="0">
              <a:solidFill>
                <a:srgbClr val="FF5050"/>
              </a:solidFill>
            </a:endParaRPr>
          </a:p>
        </p:txBody>
      </p:sp>
      <p:sp>
        <p:nvSpPr>
          <p:cNvPr id="70738" name="AutoShape 82"/>
          <p:cNvSpPr>
            <a:spLocks noChangeArrowheads="1"/>
          </p:cNvSpPr>
          <p:nvPr/>
        </p:nvSpPr>
        <p:spPr bwMode="auto">
          <a:xfrm>
            <a:off x="4114800" y="1752600"/>
            <a:ext cx="1143000" cy="4800600"/>
          </a:xfrm>
          <a:prstGeom prst="cloudCallout">
            <a:avLst>
              <a:gd name="adj1" fmla="val -26250"/>
              <a:gd name="adj2" fmla="val 33699"/>
            </a:avLst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vert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Global Solution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0739" name="AutoShape 83"/>
          <p:cNvSpPr>
            <a:spLocks noChangeArrowheads="1"/>
          </p:cNvSpPr>
          <p:nvPr/>
        </p:nvSpPr>
        <p:spPr bwMode="auto">
          <a:xfrm>
            <a:off x="3733800" y="2286000"/>
            <a:ext cx="533400" cy="228600"/>
          </a:xfrm>
          <a:prstGeom prst="leftRightArrow">
            <a:avLst>
              <a:gd name="adj1" fmla="val 50000"/>
              <a:gd name="adj2" fmla="val 4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40" name="AutoShape 84"/>
          <p:cNvSpPr>
            <a:spLocks noChangeArrowheads="1"/>
          </p:cNvSpPr>
          <p:nvPr/>
        </p:nvSpPr>
        <p:spPr bwMode="auto">
          <a:xfrm>
            <a:off x="5181600" y="2209800"/>
            <a:ext cx="533400" cy="228600"/>
          </a:xfrm>
          <a:prstGeom prst="leftRightArrow">
            <a:avLst>
              <a:gd name="adj1" fmla="val 50000"/>
              <a:gd name="adj2" fmla="val 4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41" name="AutoShape 85"/>
          <p:cNvSpPr>
            <a:spLocks noChangeArrowheads="1"/>
          </p:cNvSpPr>
          <p:nvPr/>
        </p:nvSpPr>
        <p:spPr bwMode="auto">
          <a:xfrm>
            <a:off x="3581400" y="4953000"/>
            <a:ext cx="533400" cy="228600"/>
          </a:xfrm>
          <a:prstGeom prst="leftRightArrow">
            <a:avLst>
              <a:gd name="adj1" fmla="val 50000"/>
              <a:gd name="adj2" fmla="val 4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742" name="AutoShape 86"/>
          <p:cNvSpPr>
            <a:spLocks noChangeArrowheads="1"/>
          </p:cNvSpPr>
          <p:nvPr/>
        </p:nvSpPr>
        <p:spPr bwMode="auto">
          <a:xfrm>
            <a:off x="5105400" y="5105400"/>
            <a:ext cx="304800" cy="228600"/>
          </a:xfrm>
          <a:prstGeom prst="leftRightArrow">
            <a:avLst>
              <a:gd name="adj1" fmla="val 50000"/>
              <a:gd name="adj2" fmla="val 2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2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35" grpId="0" animBg="1"/>
      <p:bldP spid="70737" grpId="0" animBg="1"/>
      <p:bldP spid="70738" grpId="0" animBg="1"/>
      <p:bldP spid="70739" grpId="0" animBg="1"/>
      <p:bldP spid="70740" grpId="0" animBg="1"/>
      <p:bldP spid="70741" grpId="0" animBg="1"/>
      <p:bldP spid="707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GLN Service Roadmap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120120" y="6553341"/>
            <a:ext cx="914400" cy="323851"/>
          </a:xfrm>
        </p:spPr>
        <p:txBody>
          <a:bodyPr/>
          <a:lstStyle/>
          <a:p>
            <a:pPr>
              <a:defRPr/>
            </a:pPr>
            <a:fld id="{2662B19D-F1A6-4C8B-BCF3-4D6FF037C901}" type="slidenum">
              <a:rPr lang="en-GB" smtClean="0">
                <a:solidFill>
                  <a:srgbClr val="002C6C"/>
                </a:solidFill>
              </a:rPr>
              <a:pPr>
                <a:defRPr/>
              </a:pPr>
              <a:t>5</a:t>
            </a:fld>
            <a:endParaRPr lang="en-GB">
              <a:solidFill>
                <a:srgbClr val="002C6C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78646459"/>
              </p:ext>
            </p:extLst>
          </p:nvPr>
        </p:nvGraphicFramePr>
        <p:xfrm>
          <a:off x="179512" y="1359513"/>
          <a:ext cx="8856985" cy="5312334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254741"/>
                <a:gridCol w="1385147"/>
                <a:gridCol w="914400"/>
                <a:gridCol w="874205"/>
                <a:gridCol w="1107123"/>
                <a:gridCol w="1107123"/>
                <a:gridCol w="1107123"/>
                <a:gridCol w="1107123"/>
              </a:tblGrid>
              <a:tr h="603033">
                <a:tc>
                  <a:txBody>
                    <a:bodyPr/>
                    <a:lstStyle/>
                    <a:p>
                      <a:pPr algn="ctr"/>
                      <a:endParaRPr lang="en-GB" sz="16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900" baseline="0" noProof="0" dirty="0" smtClean="0">
                          <a:solidFill>
                            <a:schemeClr val="tx1"/>
                          </a:solidFill>
                        </a:rPr>
                        <a:t>2013 </a:t>
                      </a:r>
                      <a:r>
                        <a:rPr lang="en-GB" sz="1600" baseline="0" noProof="0" dirty="0" smtClean="0">
                          <a:solidFill>
                            <a:schemeClr val="tx1"/>
                          </a:solidFill>
                        </a:rPr>
                        <a:t>&amp; Prior</a:t>
                      </a:r>
                      <a:endParaRPr lang="en-GB" sz="16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900" noProof="0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en-GB" sz="19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900" noProof="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en-GB" sz="19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900" noProof="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en-GB" sz="19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614160">
                <a:tc>
                  <a:txBody>
                    <a:bodyPr/>
                    <a:lstStyle/>
                    <a:p>
                      <a:r>
                        <a:rPr lang="en-GB" sz="1200" b="1" noProof="0" dirty="0" smtClean="0">
                          <a:solidFill>
                            <a:schemeClr val="tx1"/>
                          </a:solidFill>
                        </a:rPr>
                        <a:t>Development</a:t>
                      </a:r>
                      <a:endParaRPr lang="en-GB" sz="12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9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9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9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9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9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9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9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35487">
                <a:tc>
                  <a:txBody>
                    <a:bodyPr/>
                    <a:lstStyle/>
                    <a:p>
                      <a:endParaRPr lang="en-GB" sz="1200" b="1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100" b="1" noProof="0" dirty="0" smtClean="0">
                          <a:solidFill>
                            <a:schemeClr val="tx1"/>
                          </a:solidFill>
                        </a:rPr>
                        <a:t>Piloting</a:t>
                      </a:r>
                      <a:r>
                        <a:rPr lang="en-GB" sz="1100" b="1" baseline="0" noProof="0" dirty="0" smtClean="0">
                          <a:solidFill>
                            <a:schemeClr val="tx1"/>
                          </a:solidFill>
                        </a:rPr>
                        <a:t> &amp; Enhancements</a:t>
                      </a:r>
                      <a:endParaRPr lang="en-GB" sz="11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9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9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9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9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9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9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9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37847">
                <a:tc>
                  <a:txBody>
                    <a:bodyPr/>
                    <a:lstStyle/>
                    <a:p>
                      <a:r>
                        <a:rPr lang="en-GB" sz="1200" b="1" noProof="0" dirty="0" smtClean="0">
                          <a:solidFill>
                            <a:schemeClr val="tx1"/>
                          </a:solidFill>
                        </a:rPr>
                        <a:t>Adoption</a:t>
                      </a:r>
                      <a:endParaRPr lang="en-GB" sz="12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9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9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9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9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9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9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9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Line 11"/>
          <p:cNvSpPr>
            <a:spLocks noChangeShapeType="1"/>
          </p:cNvSpPr>
          <p:nvPr/>
        </p:nvSpPr>
        <p:spPr bwMode="auto">
          <a:xfrm flipV="1">
            <a:off x="1427584" y="1981200"/>
            <a:ext cx="7591128" cy="0"/>
          </a:xfrm>
          <a:prstGeom prst="line">
            <a:avLst/>
          </a:prstGeom>
          <a:gradFill rotWithShape="0">
            <a:gsLst>
              <a:gs pos="0">
                <a:srgbClr val="92D9F6"/>
              </a:gs>
              <a:gs pos="50000">
                <a:srgbClr val="FFFFFF"/>
              </a:gs>
              <a:gs pos="100000">
                <a:srgbClr val="92D9F6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/>
          <a:p>
            <a:pPr algn="ctr" eaLnBrk="0" hangingPunct="0">
              <a:tabLst>
                <a:tab pos="6464300" algn="r"/>
              </a:tabLst>
            </a:pPr>
            <a:endParaRPr lang="en-GB" sz="1200">
              <a:solidFill>
                <a:srgbClr val="002C6C"/>
              </a:solidFill>
              <a:ea typeface="ＭＳ Ｐゴシック" charset="-128"/>
            </a:endParaRPr>
          </a:p>
        </p:txBody>
      </p:sp>
      <p:sp>
        <p:nvSpPr>
          <p:cNvPr id="9" name="Text Box 38"/>
          <p:cNvSpPr txBox="1">
            <a:spLocks noChangeArrowheads="1"/>
          </p:cNvSpPr>
          <p:nvPr/>
        </p:nvSpPr>
        <p:spPr bwMode="auto">
          <a:xfrm>
            <a:off x="6070526" y="6556374"/>
            <a:ext cx="2376488" cy="276999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chemeClr val="bg1"/>
              </a:gs>
              <a:gs pos="100000">
                <a:srgbClr val="FF990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200" dirty="0">
                <a:ea typeface="ＭＳ Ｐゴシック" charset="-128"/>
                <a:cs typeface="+mn-cs"/>
              </a:rPr>
              <a:t>Work in progress or planned </a:t>
            </a:r>
          </a:p>
        </p:txBody>
      </p:sp>
      <p:sp>
        <p:nvSpPr>
          <p:cNvPr id="10" name="Text Box 39"/>
          <p:cNvSpPr txBox="1">
            <a:spLocks noChangeArrowheads="1"/>
          </p:cNvSpPr>
          <p:nvPr/>
        </p:nvSpPr>
        <p:spPr bwMode="auto">
          <a:xfrm>
            <a:off x="3598791" y="6556374"/>
            <a:ext cx="2376487" cy="276999"/>
          </a:xfrm>
          <a:prstGeom prst="rect">
            <a:avLst/>
          </a:prstGeom>
          <a:gradFill rotWithShape="0">
            <a:gsLst>
              <a:gs pos="0">
                <a:srgbClr val="92D9F6"/>
              </a:gs>
              <a:gs pos="50000">
                <a:srgbClr val="FFFFFF"/>
              </a:gs>
              <a:gs pos="100000">
                <a:srgbClr val="92D9F6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rgbClr val="002C6C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2C6C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2C6C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2C6C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2C6C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200" dirty="0"/>
              <a:t>Work near closure</a:t>
            </a: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755576" y="6553200"/>
            <a:ext cx="2743200" cy="276999"/>
          </a:xfrm>
          <a:prstGeom prst="rect">
            <a:avLst/>
          </a:prstGeom>
          <a:gradFill>
            <a:gsLst>
              <a:gs pos="0">
                <a:srgbClr val="92D050"/>
              </a:gs>
              <a:gs pos="50000">
                <a:schemeClr val="bg1"/>
              </a:gs>
              <a:gs pos="100000">
                <a:srgbClr val="92D05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tabLst>
                <a:tab pos="6464300" algn="r"/>
              </a:tabLst>
              <a:defRPr/>
            </a:pPr>
            <a:r>
              <a:rPr lang="en-GB" sz="1200" dirty="0" smtClean="0">
                <a:ea typeface="ＭＳ Ｐゴシック" charset="-128"/>
                <a:cs typeface="+mn-cs"/>
              </a:rPr>
              <a:t>Completed</a:t>
            </a:r>
            <a:endParaRPr lang="en-GB" sz="1200" dirty="0">
              <a:ea typeface="ＭＳ Ｐゴシック" charset="-128"/>
              <a:cs typeface="+mn-cs"/>
            </a:endParaRP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3733800" y="3429000"/>
            <a:ext cx="685799" cy="732508"/>
          </a:xfrm>
          <a:prstGeom prst="rect">
            <a:avLst/>
          </a:prstGeom>
          <a:solidFill>
            <a:srgbClr val="66CCFF"/>
          </a:soli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tabLst>
                <a:tab pos="6464300" algn="r"/>
              </a:tabLst>
              <a:defRPr/>
            </a:pPr>
            <a:r>
              <a:rPr lang="en-US" sz="800" b="1" dirty="0" smtClean="0">
                <a:solidFill>
                  <a:srgbClr val="002C6C"/>
                </a:solidFill>
                <a:ea typeface="ＭＳ Ｐゴシック" charset="-128"/>
              </a:rPr>
              <a:t>October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tabLst>
                <a:tab pos="6464300" algn="r"/>
              </a:tabLst>
              <a:defRPr/>
            </a:pPr>
            <a:r>
              <a:rPr lang="en-US" sz="800" b="1" dirty="0" smtClean="0">
                <a:solidFill>
                  <a:srgbClr val="002C6C"/>
                </a:solidFill>
                <a:ea typeface="ＭＳ Ｐゴシック" charset="-128"/>
              </a:rPr>
              <a:t>Launch GO Hosted Registries</a:t>
            </a:r>
            <a:endParaRPr lang="en-US" sz="800" b="1" dirty="0">
              <a:solidFill>
                <a:srgbClr val="002C6C"/>
              </a:solidFill>
              <a:ea typeface="ＭＳ Ｐゴシック" charset="-128"/>
            </a:endParaRPr>
          </a:p>
        </p:txBody>
      </p:sp>
      <p:sp>
        <p:nvSpPr>
          <p:cNvPr id="28" name="Text Box 38"/>
          <p:cNvSpPr txBox="1">
            <a:spLocks noChangeArrowheads="1"/>
          </p:cNvSpPr>
          <p:nvPr/>
        </p:nvSpPr>
        <p:spPr bwMode="auto">
          <a:xfrm>
            <a:off x="3124200" y="3796553"/>
            <a:ext cx="609600" cy="707886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800" b="1" dirty="0" smtClean="0">
                <a:ea typeface="ＭＳ Ｐゴシック" charset="-128"/>
                <a:cs typeface="+mn-cs"/>
              </a:rPr>
              <a:t>June Launch of GS1 Global Index </a:t>
            </a:r>
            <a:endParaRPr lang="en-GB" sz="800" b="1" dirty="0">
              <a:ea typeface="ＭＳ Ｐゴシック" charset="-128"/>
              <a:cs typeface="+mn-cs"/>
            </a:endParaRP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1427584" y="3796553"/>
            <a:ext cx="1087016" cy="646331"/>
          </a:xfrm>
          <a:prstGeom prst="rect">
            <a:avLst/>
          </a:prstGeom>
          <a:gradFill>
            <a:gsLst>
              <a:gs pos="0">
                <a:srgbClr val="92D050"/>
              </a:gs>
              <a:gs pos="50000">
                <a:schemeClr val="bg1"/>
              </a:gs>
              <a:gs pos="100000">
                <a:srgbClr val="92D05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6464300" algn="r"/>
              </a:tabLst>
              <a:defRPr/>
            </a:pPr>
            <a:r>
              <a:rPr lang="en-GB" sz="1200" dirty="0" smtClean="0">
                <a:ea typeface="ＭＳ Ｐゴシック" charset="-128"/>
              </a:rPr>
              <a:t>Initial Pilot</a:t>
            </a:r>
          </a:p>
          <a:p>
            <a:pPr algn="ctr">
              <a:tabLst>
                <a:tab pos="6464300" algn="r"/>
              </a:tabLst>
              <a:defRPr/>
            </a:pPr>
            <a:r>
              <a:rPr lang="en-GB" sz="1200" dirty="0" smtClean="0">
                <a:ea typeface="ＭＳ Ｐゴシック" charset="-128"/>
              </a:rPr>
              <a:t>Q4 CY 2012 for learning’s</a:t>
            </a:r>
            <a:endParaRPr lang="en-GB" sz="1200" dirty="0">
              <a:ea typeface="ＭＳ Ｐゴシック" charset="-128"/>
            </a:endParaRPr>
          </a:p>
        </p:txBody>
      </p:sp>
      <p:sp>
        <p:nvSpPr>
          <p:cNvPr id="32" name="Text Box 23"/>
          <p:cNvSpPr txBox="1">
            <a:spLocks noChangeArrowheads="1"/>
          </p:cNvSpPr>
          <p:nvPr/>
        </p:nvSpPr>
        <p:spPr bwMode="auto">
          <a:xfrm>
            <a:off x="0" y="2252008"/>
            <a:ext cx="2819400" cy="1384995"/>
          </a:xfrm>
          <a:prstGeom prst="rect">
            <a:avLst/>
          </a:prstGeom>
          <a:gradFill>
            <a:gsLst>
              <a:gs pos="0">
                <a:srgbClr val="92D050"/>
              </a:gs>
              <a:gs pos="50000">
                <a:schemeClr val="bg1"/>
              </a:gs>
              <a:gs pos="100000">
                <a:srgbClr val="92D05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1200" dirty="0" smtClean="0"/>
              <a:t>GSMP WG Requirements, GLN Reg. Framework, MO </a:t>
            </a:r>
            <a:r>
              <a:rPr lang="en-US" sz="1200" dirty="0"/>
              <a:t>team formed; </a:t>
            </a:r>
            <a:r>
              <a:rPr lang="en-US" sz="1200" dirty="0" smtClean="0"/>
              <a:t>D</a:t>
            </a:r>
            <a:r>
              <a:rPr lang="en-US" sz="1200" dirty="0" smtClean="0">
                <a:solidFill>
                  <a:srgbClr val="002060"/>
                </a:solidFill>
              </a:rPr>
              <a:t>eveloped </a:t>
            </a:r>
            <a:r>
              <a:rPr lang="en-US" sz="1200" dirty="0">
                <a:solidFill>
                  <a:srgbClr val="002060"/>
                </a:solidFill>
              </a:rPr>
              <a:t>and </a:t>
            </a:r>
            <a:r>
              <a:rPr lang="en-US" sz="1200" dirty="0" smtClean="0">
                <a:solidFill>
                  <a:srgbClr val="002060"/>
                </a:solidFill>
              </a:rPr>
              <a:t>Approved </a:t>
            </a:r>
            <a:r>
              <a:rPr lang="en-US" sz="1200" dirty="0">
                <a:solidFill>
                  <a:srgbClr val="002060"/>
                </a:solidFill>
              </a:rPr>
              <a:t>Functional Requirements, </a:t>
            </a:r>
            <a:r>
              <a:rPr lang="en-US" sz="1200" dirty="0" smtClean="0">
                <a:solidFill>
                  <a:srgbClr val="002060"/>
                </a:solidFill>
              </a:rPr>
              <a:t>Aligned </a:t>
            </a:r>
            <a:r>
              <a:rPr lang="en-US" sz="1200" dirty="0">
                <a:solidFill>
                  <a:srgbClr val="002060"/>
                </a:solidFill>
              </a:rPr>
              <a:t>on Technical </a:t>
            </a:r>
            <a:r>
              <a:rPr lang="en-US" sz="1200" dirty="0" smtClean="0"/>
              <a:t>Design, </a:t>
            </a:r>
            <a:r>
              <a:rPr lang="en-GB" sz="1200" dirty="0" smtClean="0">
                <a:ea typeface="ＭＳ Ｐゴシック" charset="-128"/>
              </a:rPr>
              <a:t>Functional </a:t>
            </a:r>
            <a:r>
              <a:rPr lang="en-GB" sz="1200" dirty="0">
                <a:ea typeface="ＭＳ Ｐゴシック" charset="-128"/>
              </a:rPr>
              <a:t>Requirements Document, Business Model, Summary Use </a:t>
            </a:r>
            <a:r>
              <a:rPr lang="en-GB" sz="1200" dirty="0" smtClean="0">
                <a:ea typeface="ＭＳ Ｐゴシック" charset="-128"/>
              </a:rPr>
              <a:t>Cases</a:t>
            </a:r>
            <a:endParaRPr lang="en-US" sz="1200" dirty="0"/>
          </a:p>
        </p:txBody>
      </p:sp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3741576" y="5806886"/>
            <a:ext cx="1905000" cy="600164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chemeClr val="bg1"/>
              </a:gs>
              <a:gs pos="100000">
                <a:srgbClr val="FF990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tabLst>
                <a:tab pos="6464300" algn="r"/>
              </a:tabLst>
              <a:defRPr/>
            </a:pPr>
            <a:r>
              <a:rPr lang="en-US" sz="1100" dirty="0" smtClean="0">
                <a:solidFill>
                  <a:srgbClr val="002C6C"/>
                </a:solidFill>
                <a:ea typeface="ＭＳ Ｐゴシック" charset="-128"/>
              </a:rPr>
              <a:t>Develop Engagement Kit, </a:t>
            </a:r>
            <a:r>
              <a:rPr lang="en-US" sz="1100" dirty="0" err="1" smtClean="0">
                <a:solidFill>
                  <a:srgbClr val="002C6C"/>
                </a:solidFill>
                <a:ea typeface="ＭＳ Ｐゴシック" charset="-128"/>
              </a:rPr>
              <a:t>inc.</a:t>
            </a:r>
            <a:r>
              <a:rPr lang="en-US" sz="1100" dirty="0" smtClean="0">
                <a:solidFill>
                  <a:srgbClr val="002C6C"/>
                </a:solidFill>
                <a:ea typeface="ＭＳ Ｐゴシック" charset="-128"/>
              </a:rPr>
              <a:t> Sectors and Use Cases</a:t>
            </a:r>
          </a:p>
        </p:txBody>
      </p: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3733800" y="5105400"/>
            <a:ext cx="789992" cy="507831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800" b="1">
                <a:ea typeface="ＭＳ Ｐゴシック" charset="-128"/>
              </a:defRPr>
            </a:lvl1pPr>
          </a:lstStyle>
          <a:p>
            <a:r>
              <a:rPr lang="en-US" sz="900" b="0" dirty="0" smtClean="0"/>
              <a:t>Launched </a:t>
            </a:r>
            <a:r>
              <a:rPr lang="en-US" sz="900" b="0" dirty="0"/>
              <a:t>Interest Group</a:t>
            </a: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3796004" y="4534714"/>
            <a:ext cx="1850572" cy="430887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chemeClr val="bg1"/>
              </a:gs>
              <a:gs pos="100000">
                <a:srgbClr val="FF990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tabLst>
                <a:tab pos="6464300" algn="r"/>
              </a:tabLst>
              <a:defRPr/>
            </a:pPr>
            <a:r>
              <a:rPr lang="en-US" sz="1100" dirty="0" smtClean="0">
                <a:solidFill>
                  <a:srgbClr val="002C6C"/>
                </a:solidFill>
                <a:ea typeface="ＭＳ Ｐゴシック" charset="-128"/>
              </a:rPr>
              <a:t>Develop Data Quality Framework</a:t>
            </a: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5764696" y="5781261"/>
            <a:ext cx="1626704" cy="600164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chemeClr val="bg1"/>
              </a:gs>
              <a:gs pos="100000">
                <a:srgbClr val="FF990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tabLst>
                <a:tab pos="6464300" algn="r"/>
              </a:tabLst>
              <a:defRPr/>
            </a:pPr>
            <a:r>
              <a:rPr lang="en-US" sz="1100" dirty="0" smtClean="0">
                <a:solidFill>
                  <a:srgbClr val="002C6C"/>
                </a:solidFill>
                <a:ea typeface="ＭＳ Ｐゴシック" charset="-128"/>
              </a:rPr>
              <a:t>MO training </a:t>
            </a:r>
            <a:r>
              <a:rPr lang="en-US" sz="1100" dirty="0" smtClean="0">
                <a:solidFill>
                  <a:srgbClr val="002C6C"/>
                </a:solidFill>
                <a:ea typeface="ＭＳ Ｐゴシック" charset="-128"/>
              </a:rPr>
              <a:t>to </a:t>
            </a:r>
            <a:r>
              <a:rPr lang="en-US" sz="1100" dirty="0" smtClean="0">
                <a:solidFill>
                  <a:srgbClr val="002C6C"/>
                </a:solidFill>
                <a:ea typeface="ＭＳ Ｐゴシック" charset="-128"/>
              </a:rPr>
              <a:t>help drive adoption of Service</a:t>
            </a:r>
          </a:p>
        </p:txBody>
      </p:sp>
    </p:spTree>
    <p:extLst>
      <p:ext uri="{BB962C8B-B14F-4D97-AF65-F5344CB8AC3E}">
        <p14:creationId xmlns:p14="http://schemas.microsoft.com/office/powerpoint/2010/main" val="152200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Kerry Angelo</a:t>
            </a:r>
          </a:p>
          <a:p>
            <a:r>
              <a:rPr lang="en-GB" dirty="0"/>
              <a:t>E</a:t>
            </a:r>
            <a:r>
              <a:rPr lang="en-GB" dirty="0" smtClean="0"/>
              <a:t>: </a:t>
            </a:r>
            <a:r>
              <a:rPr lang="en-GB" dirty="0" smtClean="0">
                <a:hlinkClick r:id="rId2"/>
              </a:rPr>
              <a:t>kerry.angelo@gs1.org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Pete Alvarez</a:t>
            </a:r>
          </a:p>
          <a:p>
            <a:r>
              <a:rPr lang="en-GB" dirty="0" smtClean="0"/>
              <a:t>E: </a:t>
            </a:r>
            <a:r>
              <a:rPr lang="en-GB" dirty="0" smtClean="0">
                <a:hlinkClick r:id="rId3"/>
              </a:rPr>
              <a:t>peter.alvarez@gs1.org</a:t>
            </a:r>
            <a:endParaRPr lang="en-GB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 Details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90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S1_PPT_Template_2011">
  <a:themeElements>
    <a:clrScheme name="GS1_PPT_Final 14">
      <a:dk1>
        <a:srgbClr val="002C6C"/>
      </a:dk1>
      <a:lt1>
        <a:srgbClr val="FFFFFF"/>
      </a:lt1>
      <a:dk2>
        <a:srgbClr val="002C6C"/>
      </a:dk2>
      <a:lt2>
        <a:srgbClr val="808080"/>
      </a:lt2>
      <a:accent1>
        <a:srgbClr val="BBE0E3"/>
      </a:accent1>
      <a:accent2>
        <a:srgbClr val="F26334"/>
      </a:accent2>
      <a:accent3>
        <a:srgbClr val="FFFFFF"/>
      </a:accent3>
      <a:accent4>
        <a:srgbClr val="00245B"/>
      </a:accent4>
      <a:accent5>
        <a:srgbClr val="DAEDEF"/>
      </a:accent5>
      <a:accent6>
        <a:srgbClr val="DB592E"/>
      </a:accent6>
      <a:hlink>
        <a:srgbClr val="F26334"/>
      </a:hlink>
      <a:folHlink>
        <a:srgbClr val="F26334"/>
      </a:folHlink>
    </a:clrScheme>
    <a:fontScheme name="GS1_PPT_Fin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002C6C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002C6C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S1_PPT_Fin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1_PPT_Fin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1_PPT_Fin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1_PPT_Fin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1_PPT_Fin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1_PPT_Fin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1_PPT_Fin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1_PPT_Fin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1_PPT_Fin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1_PPT_Fin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1_PPT_Fin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1_PPT_Fin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1_PPT_Final 13">
        <a:dk1>
          <a:srgbClr val="002C6C"/>
        </a:dk1>
        <a:lt1>
          <a:srgbClr val="FFFFFF"/>
        </a:lt1>
        <a:dk2>
          <a:srgbClr val="002C6C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245B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1_PPT_Final 14">
        <a:dk1>
          <a:srgbClr val="002C6C"/>
        </a:dk1>
        <a:lt1>
          <a:srgbClr val="FFFFFF"/>
        </a:lt1>
        <a:dk2>
          <a:srgbClr val="002C6C"/>
        </a:dk2>
        <a:lt2>
          <a:srgbClr val="808080"/>
        </a:lt2>
        <a:accent1>
          <a:srgbClr val="BBE0E3"/>
        </a:accent1>
        <a:accent2>
          <a:srgbClr val="F26334"/>
        </a:accent2>
        <a:accent3>
          <a:srgbClr val="FFFFFF"/>
        </a:accent3>
        <a:accent4>
          <a:srgbClr val="00245B"/>
        </a:accent4>
        <a:accent5>
          <a:srgbClr val="DAEDEF"/>
        </a:accent5>
        <a:accent6>
          <a:srgbClr val="DB592E"/>
        </a:accent6>
        <a:hlink>
          <a:srgbClr val="F26334"/>
        </a:hlink>
        <a:folHlink>
          <a:srgbClr val="F2633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ACmeeting xmlns="6ea76ce8-7065-44b1-ae23-daf982c4b393">1. Pre-Reads</ACmeeting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11EEF6CF474B44A972863810DB16DF" ma:contentTypeVersion="1" ma:contentTypeDescription="Create a new document." ma:contentTypeScope="" ma:versionID="d9cbb2c3cd761d18816994cef1fb3da7">
  <xsd:schema xmlns:xsd="http://www.w3.org/2001/XMLSchema" xmlns:p="http://schemas.microsoft.com/office/2006/metadata/properties" xmlns:ns2="6ea76ce8-7065-44b1-ae23-daf982c4b393" targetNamespace="http://schemas.microsoft.com/office/2006/metadata/properties" ma:root="true" ma:fieldsID="734bd2ac03865d8f74ae2efa03a45b48" ns2:_="">
    <xsd:import namespace="6ea76ce8-7065-44b1-ae23-daf982c4b393"/>
    <xsd:element name="properties">
      <xsd:complexType>
        <xsd:sequence>
          <xsd:element name="documentManagement">
            <xsd:complexType>
              <xsd:all>
                <xsd:element ref="ns2:ACmeeting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6ea76ce8-7065-44b1-ae23-daf982c4b393" elementFormDefault="qualified">
    <xsd:import namespace="http://schemas.microsoft.com/office/2006/documentManagement/types"/>
    <xsd:element name="ACmeeting" ma:index="8" ma:displayName="Docs Type" ma:default="1. Pre-Reads" ma:format="Dropdown" ma:internalName="ACmeeting">
      <xsd:simpleType>
        <xsd:restriction base="dms:Choice">
          <xsd:enumeration value="1. Pre-Reads"/>
          <xsd:enumeration value="2. Meeting Minutes and Actions"/>
          <xsd:enumeration value="3. Post-Meeting Document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0B5FF4E0-F615-4278-A550-06EE550A653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8BBB15-66F3-4BF9-9464-2F9CE7BD8E6F}">
  <ds:schemaRefs>
    <ds:schemaRef ds:uri="http://www.w3.org/XML/1998/namespace"/>
    <ds:schemaRef ds:uri="http://purl.org/dc/elements/1.1/"/>
    <ds:schemaRef ds:uri="http://purl.org/dc/terms/"/>
    <ds:schemaRef ds:uri="http://schemas.microsoft.com/office/2006/documentManagement/types"/>
    <ds:schemaRef ds:uri="6ea76ce8-7065-44b1-ae23-daf982c4b393"/>
    <ds:schemaRef ds:uri="http://purl.org/dc/dcmitype/"/>
    <ds:schemaRef ds:uri="http://schemas.microsoft.com/office/2006/metadata/propertie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A304C552-C9A9-4245-8177-1A14B7BBE0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a76ce8-7065-44b1-ae23-daf982c4b39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5195</TotalTime>
  <Words>482</Words>
  <Application>Microsoft Office PowerPoint</Application>
  <PresentationFormat>On-screen Show (4:3)</PresentationFormat>
  <Paragraphs>117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ＭＳ Ｐゴシック</vt:lpstr>
      <vt:lpstr>Arial</vt:lpstr>
      <vt:lpstr>Calibri</vt:lpstr>
      <vt:lpstr>GS1_PPT_Template_2011</vt:lpstr>
      <vt:lpstr>GLN Service</vt:lpstr>
      <vt:lpstr>Global User Needs and Expectations</vt:lpstr>
      <vt:lpstr>Current Situation</vt:lpstr>
      <vt:lpstr>The GLN Service Solution</vt:lpstr>
      <vt:lpstr>GLN Service Roadmap</vt:lpstr>
      <vt:lpstr>Contact Details</vt:lpstr>
    </vt:vector>
  </TitlesOfParts>
  <Company>GS1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GLN Registries Framework</dc:title>
  <dc:creator>christine.cecil</dc:creator>
  <cp:lastModifiedBy>Peter Alvarez</cp:lastModifiedBy>
  <cp:revision>509</cp:revision>
  <cp:lastPrinted>2013-04-08T14:34:00Z</cp:lastPrinted>
  <dcterms:created xsi:type="dcterms:W3CDTF">2011-08-02T09:34:59Z</dcterms:created>
  <dcterms:modified xsi:type="dcterms:W3CDTF">2014-09-24T17:37:44Z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0x0101001811EEF6CF474B44A972863810DB16DF</vt:lpwstr>
  </property>
</Properties>
</file>