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9" r:id="rId3"/>
    <p:sldId id="272" r:id="rId4"/>
    <p:sldId id="270" r:id="rId5"/>
    <p:sldId id="273" r:id="rId6"/>
    <p:sldId id="267" r:id="rId7"/>
    <p:sldId id="275" r:id="rId8"/>
    <p:sldId id="274" r:id="rId9"/>
    <p:sldId id="277" r:id="rId10"/>
    <p:sldId id="278" r:id="rId11"/>
    <p:sldId id="276" r:id="rId12"/>
  </p:sldIdLst>
  <p:sldSz cx="9144000" cy="6858000" type="screen4x3"/>
  <p:notesSz cx="7053263" cy="93726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rry Angelo" initials="K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6C"/>
    <a:srgbClr val="FFFFCC"/>
    <a:srgbClr val="F26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90" d="100"/>
          <a:sy n="90" d="100"/>
        </p:scale>
        <p:origin x="-2558" y="1286"/>
      </p:cViewPr>
      <p:guideLst>
        <p:guide orient="horz" pos="295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344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902344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6AA16F7-E748-8D47-B12A-B6A8AF856E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159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3263"/>
            <a:ext cx="4684713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51985"/>
            <a:ext cx="5642610" cy="421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344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902344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F7B2957-CF1F-CD46-A189-F8AD9629F8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13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93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8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services, products and devices are conformant to GS1 Standards</a:t>
            </a:r>
          </a:p>
          <a:p>
            <a:pPr lvl="1"/>
            <a:r>
              <a:rPr lang="en-US" dirty="0"/>
              <a:t>Assurance that the certified characteristics are accurate and are determined on the basis of a standardized, industry test procedure</a:t>
            </a:r>
          </a:p>
          <a:p>
            <a:pPr lvl="1"/>
            <a:r>
              <a:rPr lang="en-US" dirty="0"/>
              <a:t>That the standards work as specified and intended in an efficient manner </a:t>
            </a:r>
          </a:p>
          <a:p>
            <a:endParaRPr lang="en-US" dirty="0"/>
          </a:p>
          <a:p>
            <a:r>
              <a:rPr lang="en-US" dirty="0"/>
              <a:t>Of interoperability across user communities and between RFID devices</a:t>
            </a:r>
          </a:p>
          <a:p>
            <a:pPr lvl="1"/>
            <a:r>
              <a:rPr lang="en-US" dirty="0"/>
              <a:t>Users are more confidant in their selection of products / services related to GS1 Systems and Standards</a:t>
            </a:r>
          </a:p>
          <a:p>
            <a:pPr marL="460538"/>
            <a:endParaRPr lang="en-US" dirty="0"/>
          </a:p>
          <a:p>
            <a:pPr marL="518105">
              <a:buFont typeface="Wingdings" panose="05000000000000000000" pitchFamily="2" charset="2"/>
              <a:buChar char="Ø"/>
            </a:pPr>
            <a:r>
              <a:rPr lang="en-US" dirty="0"/>
              <a:t>GS1 Certification </a:t>
            </a:r>
            <a:r>
              <a:rPr lang="en-US" dirty="0" err="1"/>
              <a:t>Programmes</a:t>
            </a:r>
            <a:r>
              <a:rPr lang="en-US" dirty="0"/>
              <a:t> are executed by appointed ‘qualified’ Certification Agents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5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0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9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0538" indent="-460538">
              <a:buFont typeface="+mj-lt"/>
              <a:buAutoNum type="arabicPeriod"/>
            </a:pPr>
            <a:r>
              <a:rPr lang="en-US" b="1" dirty="0"/>
              <a:t>GS1 </a:t>
            </a:r>
            <a:r>
              <a:rPr lang="en-US" b="1" dirty="0" err="1"/>
              <a:t>EPCglobal</a:t>
            </a:r>
            <a:r>
              <a:rPr lang="en-US" b="1" dirty="0"/>
              <a:t> </a:t>
            </a:r>
            <a:r>
              <a:rPr lang="en-US" b="1" i="1" dirty="0"/>
              <a:t>Software</a:t>
            </a:r>
            <a:r>
              <a:rPr lang="en-US" b="1" dirty="0"/>
              <a:t> Certification</a:t>
            </a:r>
          </a:p>
          <a:p>
            <a:pPr lvl="1"/>
            <a:r>
              <a:rPr lang="en-US" dirty="0" smtClean="0"/>
              <a:t>Conformance </a:t>
            </a:r>
            <a:r>
              <a:rPr lang="en-US" dirty="0"/>
              <a:t>to GS1 </a:t>
            </a:r>
            <a:r>
              <a:rPr lang="en-US" dirty="0" err="1"/>
              <a:t>EPCglobal</a:t>
            </a:r>
            <a:r>
              <a:rPr lang="en-US" dirty="0"/>
              <a:t> standards – Measures Software Application conformance to </a:t>
            </a:r>
            <a:r>
              <a:rPr lang="en-US" dirty="0" err="1"/>
              <a:t>EPCglobal</a:t>
            </a:r>
            <a:r>
              <a:rPr lang="en-US" dirty="0"/>
              <a:t> Specifications within supply chain solutions (i.e. Track and Trace Solutions, Pedigree Solutions) using GS1 </a:t>
            </a:r>
            <a:r>
              <a:rPr lang="en-US" dirty="0" err="1"/>
              <a:t>EPCglobal</a:t>
            </a:r>
            <a:r>
              <a:rPr lang="en-US" dirty="0"/>
              <a:t> software standards such as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Standards:  EPCIS</a:t>
            </a:r>
            <a:r>
              <a:rPr lang="en-US" dirty="0"/>
              <a:t>, Pedigree, ALE</a:t>
            </a:r>
          </a:p>
          <a:p>
            <a:pPr lvl="1"/>
            <a:endParaRPr lang="en-US" dirty="0"/>
          </a:p>
          <a:p>
            <a:pPr marL="460538" indent="-460538">
              <a:buFont typeface="+mj-lt"/>
              <a:buAutoNum type="arabicPeriod"/>
            </a:pPr>
            <a:r>
              <a:rPr lang="en-US" b="1" dirty="0" smtClean="0"/>
              <a:t>GS1 </a:t>
            </a:r>
            <a:r>
              <a:rPr lang="en-US" b="1" dirty="0" err="1"/>
              <a:t>EPCglobal</a:t>
            </a:r>
            <a:r>
              <a:rPr lang="en-US" b="1" dirty="0"/>
              <a:t> </a:t>
            </a:r>
            <a:r>
              <a:rPr lang="en-US" b="1" i="1" dirty="0"/>
              <a:t>Hardware</a:t>
            </a:r>
            <a:r>
              <a:rPr lang="en-US" b="1" dirty="0"/>
              <a:t> Conformance &amp; Interoperability Certification</a:t>
            </a:r>
          </a:p>
          <a:p>
            <a:pPr lvl="1" indent="-345403"/>
            <a:r>
              <a:rPr lang="en-US" dirty="0"/>
              <a:t>Certification of RFID Devices (Tags, Readers, Printers)</a:t>
            </a:r>
          </a:p>
          <a:p>
            <a:pPr marL="1093777" lvl="2" indent="-287836"/>
            <a:r>
              <a:rPr lang="en-US" dirty="0"/>
              <a:t>Conformance Testing – Measures a device’s conformance to the </a:t>
            </a:r>
            <a:r>
              <a:rPr lang="en-US" dirty="0" err="1"/>
              <a:t>EPCglobal</a:t>
            </a:r>
            <a:r>
              <a:rPr lang="en-US" dirty="0"/>
              <a:t> Specification</a:t>
            </a:r>
          </a:p>
          <a:p>
            <a:pPr marL="1093777" lvl="2" indent="-287836"/>
            <a:r>
              <a:rPr lang="en-US" dirty="0"/>
              <a:t>Interoperability Testing – Measures the ability of a RFID Tag to interoperate with a RFID Reader or with a RFID Printer </a:t>
            </a:r>
          </a:p>
          <a:p>
            <a:pPr marL="805941" lvl="2"/>
            <a:endParaRPr lang="en-US" dirty="0"/>
          </a:p>
          <a:p>
            <a:pPr marL="863508" lvl="1" indent="-460538"/>
            <a:r>
              <a:rPr lang="en-US" dirty="0"/>
              <a:t>Provides supply chain End Users with confidence that can deploy</a:t>
            </a:r>
            <a:r>
              <a:rPr lang="en-US" i="1" dirty="0"/>
              <a:t> RDID </a:t>
            </a:r>
            <a:r>
              <a:rPr lang="en-US" dirty="0"/>
              <a:t>tags which fulfill a number of key performance criteria, such as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high read rate and that they properly interoperate with RFID Readers &amp; Printers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5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0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3391" cy="6857543"/>
          </a:xfrm>
          <a:prstGeom prst="rect">
            <a:avLst/>
          </a:prstGeom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4392"/>
            <a:ext cx="6877050" cy="935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BF9BD-1E52-D64C-B18B-359DD3253B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14800" y="1602000"/>
            <a:ext cx="8172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4661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F5F10-9F25-7D49-9767-F650606EEC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1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4032000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34" y="1543050"/>
            <a:ext cx="4000967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4046F-A009-9142-887B-3C1E2AA1E3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2C98D-51BB-AB43-AF4C-89FAA7CC7A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8089" y="1502637"/>
            <a:ext cx="5544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8089" y="5626207"/>
            <a:ext cx="5544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48733-5C11-D947-91FF-3142124DB91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5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40208" y="1676668"/>
            <a:ext cx="5047755" cy="2384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rgbClr val="002C6C"/>
                </a:solidFill>
              </a:defRPr>
            </a:lvl1pPr>
          </a:lstStyle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/>
              <a:t>T +32 3 788 78 00</a:t>
            </a:r>
            <a:br>
              <a:rPr lang="en-GB" dirty="0" smtClean="0"/>
            </a:br>
            <a:r>
              <a:rPr lang="en-GB" dirty="0" smtClean="0"/>
              <a:t>W www.gs1.org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0208" y="384392"/>
            <a:ext cx="5046592" cy="9359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Contact details</a:t>
            </a:r>
            <a:endParaRPr lang="en-US" dirty="0"/>
          </a:p>
        </p:txBody>
      </p:sp>
      <p:pic>
        <p:nvPicPr>
          <p:cNvPr id="8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GS1us Text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370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09750" y="384392"/>
            <a:ext cx="6877050" cy="9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629400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2013 </a:t>
            </a:r>
            <a:r>
              <a:rPr lang="fr-FR" sz="900" dirty="0"/>
              <a:t>GS1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D249112C-79D0-AB48-870C-227D4433F86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pic>
        <p:nvPicPr>
          <p:cNvPr id="10" name="Content Placeholder 1"/>
          <p:cNvPicPr>
            <a:picLocks noChangeAspect="1"/>
          </p:cNvPicPr>
          <p:nvPr userDrawn="1"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7" y="456966"/>
            <a:ext cx="846312" cy="7537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3" r:id="rId2"/>
    <p:sldLayoutId id="2147483720" r:id="rId3"/>
    <p:sldLayoutId id="2147483721" r:id="rId4"/>
    <p:sldLayoutId id="2147483722" r:id="rId5"/>
    <p:sldLayoutId id="2147483724" r:id="rId6"/>
    <p:sldLayoutId id="2147483727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baseline="0">
          <a:solidFill>
            <a:srgbClr val="002C6C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/>
        <a:buChar char="•"/>
        <a:defRPr sz="2400">
          <a:solidFill>
            <a:srgbClr val="002C6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Char char="•"/>
        <a:defRPr sz="2000">
          <a:solidFill>
            <a:srgbClr val="002C6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2C6C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mark.Widman@gs1.org" TargetMode="External"/><Relationship Id="rId3" Type="http://schemas.openxmlformats.org/officeDocument/2006/relationships/hyperlink" Target="http://www.gs1.org/" TargetMode="External"/><Relationship Id="rId7" Type="http://schemas.openxmlformats.org/officeDocument/2006/relationships/hyperlink" Target="mailto:Cameron.green@gs1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Kerry.angelo@gs1.org" TargetMode="External"/><Relationship Id="rId5" Type="http://schemas.openxmlformats.org/officeDocument/2006/relationships/hyperlink" Target="mailto:susie.mcintoshhinson@gs1.org" TargetMode="External"/><Relationship Id="rId4" Type="http://schemas.openxmlformats.org/officeDocument/2006/relationships/hyperlink" Target="mailto:alan.hyler@gs1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9200" y="982766"/>
            <a:ext cx="4819000" cy="1455634"/>
          </a:xfrm>
        </p:spPr>
        <p:txBody>
          <a:bodyPr/>
          <a:lstStyle/>
          <a:p>
            <a:r>
              <a:rPr lang="en-US" sz="2800" dirty="0" smtClean="0"/>
              <a:t>GS1 Certification &amp; Accreditation Programmes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2014</a:t>
            </a:r>
          </a:p>
          <a:p>
            <a:r>
              <a:rPr lang="en-US" dirty="0" smtClean="0"/>
              <a:t>Rome Standards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384392"/>
            <a:ext cx="7324165" cy="935998"/>
          </a:xfrm>
        </p:spPr>
        <p:txBody>
          <a:bodyPr/>
          <a:lstStyle/>
          <a:p>
            <a:r>
              <a:rPr lang="en-US" sz="2400" dirty="0"/>
              <a:t>GS1 Certification and Conformance </a:t>
            </a:r>
            <a:r>
              <a:rPr lang="en-US" sz="2400" dirty="0" err="1"/>
              <a:t>Programmes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 smtClean="0"/>
              <a:t>Anticipated 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39906" y="1602000"/>
            <a:ext cx="7646894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GS1 GLN Service certification</a:t>
            </a:r>
          </a:p>
          <a:p>
            <a:pPr lvl="1"/>
            <a:r>
              <a:rPr lang="en-US" sz="1800" dirty="0" smtClean="0"/>
              <a:t>Discussions planned once the network matures through participation / utilization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GS1 Source</a:t>
            </a:r>
          </a:p>
          <a:p>
            <a:pPr lvl="1"/>
            <a:r>
              <a:rPr lang="en-US" sz="1800" dirty="0" smtClean="0"/>
              <a:t>Health &amp; Beauty Aid standard in development </a:t>
            </a:r>
          </a:p>
          <a:p>
            <a:pPr lvl="2"/>
            <a:r>
              <a:rPr lang="en-US" sz="1600" dirty="0" smtClean="0"/>
              <a:t>Date – TBD, pending ratification of standard</a:t>
            </a:r>
            <a:endParaRPr lang="en-US" sz="1600" dirty="0"/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6616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Contacts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4800" y="1530280"/>
            <a:ext cx="8172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more information on the following programmes please refer to the GS1 website </a:t>
            </a:r>
            <a:r>
              <a:rPr lang="en-US" dirty="0" smtClean="0">
                <a:hlinkClick r:id="rId3"/>
              </a:rPr>
              <a:t>www.gs1.org</a:t>
            </a:r>
            <a:r>
              <a:rPr lang="en-US" dirty="0" smtClean="0"/>
              <a:t> and/or contact: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GDSN Certification</a:t>
            </a:r>
          </a:p>
          <a:p>
            <a:pPr lvl="1"/>
            <a:r>
              <a:rPr lang="en-US" dirty="0" smtClean="0"/>
              <a:t>Alan Hyler; </a:t>
            </a:r>
            <a:r>
              <a:rPr lang="en-US" dirty="0" smtClean="0">
                <a:hlinkClick r:id="rId4"/>
              </a:rPr>
              <a:t>alan.hyler@gs1.org</a:t>
            </a:r>
            <a:endParaRPr lang="en-US" dirty="0" smtClean="0"/>
          </a:p>
          <a:p>
            <a:pPr lvl="1"/>
            <a:r>
              <a:rPr lang="en-US" dirty="0" smtClean="0"/>
              <a:t>Susie McIntosh-Hinson</a:t>
            </a:r>
            <a:r>
              <a:rPr lang="en-US" dirty="0"/>
              <a:t>; </a:t>
            </a:r>
            <a:r>
              <a:rPr lang="en-US" dirty="0" smtClean="0">
                <a:hlinkClick r:id="rId5"/>
              </a:rPr>
              <a:t>susie.mcintoshhinson@gs1.org</a:t>
            </a:r>
            <a:endParaRPr lang="en-US" dirty="0" smtClean="0"/>
          </a:p>
          <a:p>
            <a:pPr marL="0" indent="0">
              <a:buNone/>
            </a:pPr>
            <a:endParaRPr lang="en-US" sz="1900" dirty="0"/>
          </a:p>
          <a:p>
            <a:r>
              <a:rPr lang="en-US" dirty="0" smtClean="0"/>
              <a:t>GS1 EPCglobal Certification</a:t>
            </a:r>
          </a:p>
          <a:p>
            <a:pPr lvl="1"/>
            <a:r>
              <a:rPr lang="en-US" dirty="0" smtClean="0"/>
              <a:t>Kerry Angelo; </a:t>
            </a:r>
            <a:r>
              <a:rPr lang="en-US" dirty="0" smtClean="0">
                <a:hlinkClick r:id="rId6"/>
              </a:rPr>
              <a:t>Kerry.angelo@gs1.org</a:t>
            </a:r>
            <a:endParaRPr lang="en-US" dirty="0" smtClean="0"/>
          </a:p>
          <a:p>
            <a:pPr lvl="1"/>
            <a:r>
              <a:rPr lang="en-US" dirty="0"/>
              <a:t>Susie </a:t>
            </a:r>
            <a:r>
              <a:rPr lang="en-US" dirty="0" smtClean="0"/>
              <a:t>McIntosh-Hinson</a:t>
            </a:r>
            <a:r>
              <a:rPr lang="en-US" dirty="0"/>
              <a:t>; </a:t>
            </a:r>
            <a:r>
              <a:rPr lang="en-US" dirty="0">
                <a:hlinkClick r:id="rId5"/>
              </a:rPr>
              <a:t>susie.mcintoshhinson@gs1.org</a:t>
            </a:r>
            <a:endParaRPr lang="en-US" dirty="0"/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dirty="0" smtClean="0"/>
              <a:t>GS1 Source Certification</a:t>
            </a:r>
          </a:p>
          <a:p>
            <a:pPr lvl="1"/>
            <a:r>
              <a:rPr lang="en-US" dirty="0" smtClean="0"/>
              <a:t>Cameron Green; </a:t>
            </a:r>
            <a:r>
              <a:rPr lang="en-US" dirty="0" smtClean="0">
                <a:hlinkClick r:id="rId7"/>
              </a:rPr>
              <a:t>Cameron.green@gs1.org</a:t>
            </a:r>
            <a:endParaRPr lang="en-US" dirty="0" smtClean="0"/>
          </a:p>
          <a:p>
            <a:pPr marL="0" indent="0">
              <a:buNone/>
            </a:pPr>
            <a:endParaRPr lang="en-US" sz="1900" dirty="0"/>
          </a:p>
          <a:p>
            <a:r>
              <a:rPr lang="en-US" dirty="0" smtClean="0"/>
              <a:t>GEPIR Data Quality Conformance Programme</a:t>
            </a:r>
          </a:p>
          <a:p>
            <a:pPr lvl="1"/>
            <a:r>
              <a:rPr lang="en-US" dirty="0" smtClean="0"/>
              <a:t>Mark Widman; </a:t>
            </a:r>
            <a:r>
              <a:rPr lang="en-US" dirty="0" smtClean="0">
                <a:hlinkClick r:id="rId8"/>
              </a:rPr>
              <a:t>mark.Widman@gs1.org</a:t>
            </a:r>
            <a:endParaRPr lang="en-US" dirty="0" smtClean="0"/>
          </a:p>
          <a:p>
            <a:pPr marL="0" indent="0">
              <a:buNone/>
            </a:pPr>
            <a:endParaRPr lang="en-US" sz="1900" dirty="0"/>
          </a:p>
          <a:p>
            <a:r>
              <a:rPr lang="en-US" dirty="0"/>
              <a:t>MO Data Quality Validation &amp; Monitoring Service Programme</a:t>
            </a:r>
          </a:p>
          <a:p>
            <a:pPr lvl="1"/>
            <a:r>
              <a:rPr lang="en-US" dirty="0" smtClean="0"/>
              <a:t>Mark </a:t>
            </a:r>
            <a:r>
              <a:rPr lang="en-US" dirty="0"/>
              <a:t>Widman; </a:t>
            </a:r>
            <a:r>
              <a:rPr lang="en-US" dirty="0" smtClean="0">
                <a:hlinkClick r:id="rId8"/>
              </a:rPr>
              <a:t>mark.Widman@gs1.org</a:t>
            </a:r>
            <a:endParaRPr lang="en-US" dirty="0" smtClean="0"/>
          </a:p>
          <a:p>
            <a:endParaRPr lang="en-US" sz="1900" dirty="0"/>
          </a:p>
          <a:p>
            <a:r>
              <a:rPr lang="en-US" dirty="0" smtClean="0"/>
              <a:t>GS1 GLN Service</a:t>
            </a:r>
          </a:p>
          <a:p>
            <a:pPr lvl="1"/>
            <a:r>
              <a:rPr lang="en-US" dirty="0"/>
              <a:t>Kerry Angelo; </a:t>
            </a:r>
            <a:r>
              <a:rPr lang="en-US" dirty="0">
                <a:hlinkClick r:id="rId6"/>
              </a:rPr>
              <a:t>Kerry.angelo@gs1.org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4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Session material is important to:</a:t>
            </a:r>
          </a:p>
          <a:p>
            <a:pPr lvl="1"/>
            <a:r>
              <a:rPr lang="en-US" dirty="0" smtClean="0"/>
              <a:t>Member Organizations</a:t>
            </a:r>
          </a:p>
          <a:p>
            <a:pPr lvl="1"/>
            <a:r>
              <a:rPr lang="en-US" dirty="0" smtClean="0"/>
              <a:t>Supply Chain End Users</a:t>
            </a:r>
          </a:p>
          <a:p>
            <a:pPr lvl="1"/>
            <a:r>
              <a:rPr lang="en-US" dirty="0" smtClean="0"/>
              <a:t>GDSN Certified Data Pools</a:t>
            </a:r>
          </a:p>
          <a:p>
            <a:pPr lvl="1"/>
            <a:r>
              <a:rPr lang="en-US" dirty="0" smtClean="0"/>
              <a:t>GS1 Source Data Aggregators</a:t>
            </a:r>
          </a:p>
          <a:p>
            <a:pPr lvl="1"/>
            <a:r>
              <a:rPr lang="en-US" dirty="0" smtClean="0"/>
              <a:t>RFID Solution Providers</a:t>
            </a:r>
          </a:p>
          <a:p>
            <a:pPr lvl="1"/>
            <a:r>
              <a:rPr lang="en-US" dirty="0" smtClean="0"/>
              <a:t>GLN Service Local Registry Operators</a:t>
            </a:r>
          </a:p>
          <a:p>
            <a:pPr lvl="2"/>
            <a:endParaRPr lang="en-US" dirty="0"/>
          </a:p>
          <a:p>
            <a:r>
              <a:rPr lang="en-US" dirty="0" smtClean="0"/>
              <a:t>Will cover:</a:t>
            </a:r>
          </a:p>
          <a:p>
            <a:pPr lvl="1"/>
            <a:r>
              <a:rPr lang="en-US" dirty="0" smtClean="0"/>
              <a:t>GS1 Certification &amp; Accreditation Programmes </a:t>
            </a:r>
          </a:p>
          <a:p>
            <a:pPr lvl="2"/>
            <a:r>
              <a:rPr lang="en-US" dirty="0" smtClean="0"/>
              <a:t>Current and Future</a:t>
            </a:r>
          </a:p>
        </p:txBody>
      </p:sp>
    </p:spTree>
    <p:extLst>
      <p:ext uri="{BB962C8B-B14F-4D97-AF65-F5344CB8AC3E}">
        <p14:creationId xmlns:p14="http://schemas.microsoft.com/office/powerpoint/2010/main" val="175337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GS1 Certification &amp; Accreditation Programmes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77153" y="1470212"/>
            <a:ext cx="7557248" cy="4703788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endParaRPr lang="en-US" sz="2200" dirty="0"/>
          </a:p>
          <a:p>
            <a:r>
              <a:rPr lang="en-US" dirty="0"/>
              <a:t>Provides </a:t>
            </a:r>
            <a:r>
              <a:rPr lang="en-US" dirty="0" smtClean="0"/>
              <a:t>confidence </a:t>
            </a:r>
            <a:r>
              <a:rPr lang="en-US" dirty="0"/>
              <a:t>to GS1 member companies and key </a:t>
            </a:r>
            <a:r>
              <a:rPr lang="en-US" dirty="0" smtClean="0"/>
              <a:t>stakeholders that services, products and devices are conformant to GS1 Standards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Confirms that services, products and devices are interoperable across user communities, platforms and devices</a:t>
            </a: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262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GS1 Certification &amp; Accreditation Programmes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Executed </a:t>
            </a:r>
            <a:r>
              <a:rPr lang="en-US" dirty="0"/>
              <a:t>by appointed </a:t>
            </a:r>
            <a:r>
              <a:rPr lang="en-US" dirty="0" smtClean="0"/>
              <a:t>independent Certification </a:t>
            </a:r>
            <a:r>
              <a:rPr lang="en-US" dirty="0"/>
              <a:t>Agents </a:t>
            </a:r>
          </a:p>
          <a:p>
            <a:endParaRPr lang="en-US" dirty="0" smtClean="0"/>
          </a:p>
          <a:p>
            <a:r>
              <a:rPr lang="en-US" dirty="0" smtClean="0"/>
              <a:t>Global Data Synchronization Network (GDSN)</a:t>
            </a:r>
          </a:p>
          <a:p>
            <a:pPr lvl="1"/>
            <a:r>
              <a:rPr lang="en-US" dirty="0" smtClean="0"/>
              <a:t>Certification of Data Pools for participation in the GDSN </a:t>
            </a:r>
          </a:p>
          <a:p>
            <a:pPr lvl="1"/>
            <a:r>
              <a:rPr lang="en-US" dirty="0" smtClean="0"/>
              <a:t>Administered by Drummond Group</a:t>
            </a:r>
          </a:p>
          <a:p>
            <a:endParaRPr lang="en-US" dirty="0"/>
          </a:p>
          <a:p>
            <a:r>
              <a:rPr lang="en-US" dirty="0" smtClean="0"/>
              <a:t>GS1 EPCglobal Capabilities</a:t>
            </a:r>
          </a:p>
          <a:p>
            <a:pPr lvl="1"/>
            <a:r>
              <a:rPr lang="en-US" dirty="0" smtClean="0"/>
              <a:t>3 Programmes administered by MET Laboratories</a:t>
            </a:r>
          </a:p>
          <a:p>
            <a:pPr lvl="2"/>
            <a:r>
              <a:rPr lang="en-US" dirty="0" smtClean="0"/>
              <a:t>Certification of RFID Hardware Devices</a:t>
            </a:r>
          </a:p>
          <a:p>
            <a:pPr lvl="2"/>
            <a:r>
              <a:rPr lang="en-US" dirty="0" smtClean="0"/>
              <a:t>Software Solutions </a:t>
            </a:r>
          </a:p>
          <a:p>
            <a:pPr lvl="2"/>
            <a:r>
              <a:rPr lang="en-US" dirty="0" smtClean="0"/>
              <a:t>Accreditation of Test Labs for EPC/RFID Capabilities</a:t>
            </a:r>
          </a:p>
          <a:p>
            <a:pPr lvl="1"/>
            <a:endParaRPr lang="en-US" dirty="0"/>
          </a:p>
          <a:p>
            <a:r>
              <a:rPr lang="en-US" dirty="0"/>
              <a:t>GS1 </a:t>
            </a:r>
            <a:r>
              <a:rPr lang="en-US" dirty="0" smtClean="0"/>
              <a:t>Source Framework </a:t>
            </a:r>
          </a:p>
          <a:p>
            <a:pPr lvl="1"/>
            <a:r>
              <a:rPr lang="en-US" dirty="0" smtClean="0"/>
              <a:t>Certification </a:t>
            </a:r>
            <a:r>
              <a:rPr lang="en-US" dirty="0"/>
              <a:t>of Data Aggregators to participate in the GS1 Source </a:t>
            </a:r>
            <a:r>
              <a:rPr lang="en-US" dirty="0" smtClean="0"/>
              <a:t>framework </a:t>
            </a:r>
          </a:p>
          <a:p>
            <a:pPr lvl="1"/>
            <a:r>
              <a:rPr lang="en-US" dirty="0" smtClean="0"/>
              <a:t>Administered by MET Laboratories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GDSN Data Pool Certification Programme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4800" y="1541934"/>
            <a:ext cx="8172000" cy="4766541"/>
          </a:xfrm>
        </p:spPr>
        <p:txBody>
          <a:bodyPr>
            <a:normAutofit/>
          </a:bodyPr>
          <a:lstStyle/>
          <a:p>
            <a:r>
              <a:rPr lang="en-US" sz="1700" dirty="0" smtClean="0"/>
              <a:t>Provides </a:t>
            </a:r>
            <a:r>
              <a:rPr lang="en-US" sz="1700" dirty="0" smtClean="0"/>
              <a:t>assurance  </a:t>
            </a:r>
            <a:r>
              <a:rPr lang="en-US" sz="1700" dirty="0" smtClean="0"/>
              <a:t>that </a:t>
            </a:r>
            <a:r>
              <a:rPr lang="en-US" sz="1700" dirty="0" smtClean="0"/>
              <a:t>each </a:t>
            </a:r>
            <a:r>
              <a:rPr lang="en-US" sz="1700" dirty="0" smtClean="0"/>
              <a:t>Certified Data Pool </a:t>
            </a:r>
            <a:r>
              <a:rPr lang="en-US" sz="1700" dirty="0" smtClean="0"/>
              <a:t>can provide for secure </a:t>
            </a:r>
            <a:r>
              <a:rPr lang="en-US" sz="1700" dirty="0"/>
              <a:t>and continuous </a:t>
            </a:r>
            <a:r>
              <a:rPr lang="en-US" sz="1700" dirty="0" smtClean="0"/>
              <a:t>synchronization of item data </a:t>
            </a:r>
            <a:r>
              <a:rPr lang="en-US" sz="1700" dirty="0" smtClean="0"/>
              <a:t>at </a:t>
            </a:r>
            <a:r>
              <a:rPr lang="en-US" sz="1700" dirty="0"/>
              <a:t>the same </a:t>
            </a:r>
            <a:r>
              <a:rPr lang="en-US" sz="1700" dirty="0" smtClean="0"/>
              <a:t>time using standards and message choreography that are conformant to GDSN Standards and Message Choreographies</a:t>
            </a:r>
          </a:p>
          <a:p>
            <a:endParaRPr lang="en-US" sz="1700" dirty="0"/>
          </a:p>
          <a:p>
            <a:r>
              <a:rPr lang="en-US" sz="1700" dirty="0" smtClean="0"/>
              <a:t>DPs much successfully demonstrate:</a:t>
            </a:r>
          </a:p>
          <a:p>
            <a:pPr lvl="1"/>
            <a:r>
              <a:rPr lang="en-US" sz="1600" dirty="0" smtClean="0"/>
              <a:t>Initial DP Certification:</a:t>
            </a:r>
          </a:p>
          <a:p>
            <a:pPr lvl="2"/>
            <a:r>
              <a:rPr lang="en-US" sz="1400" dirty="0" smtClean="0"/>
              <a:t>Technical connectivity via AS2 Protocol</a:t>
            </a:r>
          </a:p>
          <a:p>
            <a:pPr lvl="2"/>
            <a:r>
              <a:rPr lang="en-US" sz="1400" dirty="0" smtClean="0"/>
              <a:t>Standards and Interoperability conformance (message orchestration)</a:t>
            </a:r>
          </a:p>
          <a:p>
            <a:pPr lvl="1"/>
            <a:r>
              <a:rPr lang="en-US" sz="1600" dirty="0" smtClean="0"/>
              <a:t>Annual DP Audit</a:t>
            </a:r>
          </a:p>
          <a:p>
            <a:pPr lvl="2"/>
            <a:r>
              <a:rPr lang="en-US" sz="1400" dirty="0" smtClean="0"/>
              <a:t>Technical Performance – Using current versions of certified AS2 products</a:t>
            </a:r>
          </a:p>
          <a:p>
            <a:pPr lvl="2"/>
            <a:r>
              <a:rPr lang="en-US" sz="1400" dirty="0" smtClean="0"/>
              <a:t>Third Party Security Audit – Required every 2 years</a:t>
            </a:r>
          </a:p>
          <a:p>
            <a:pPr lvl="2"/>
            <a:r>
              <a:rPr lang="en-US" sz="1400" dirty="0" smtClean="0"/>
              <a:t>Legal compliance – Adherence to DP Contracts (GRALA / TPA)</a:t>
            </a:r>
          </a:p>
          <a:p>
            <a:pPr lvl="2"/>
            <a:r>
              <a:rPr lang="en-US" sz="1400" dirty="0" smtClean="0"/>
              <a:t>Implementation and Operational Performance adherence</a:t>
            </a:r>
          </a:p>
          <a:p>
            <a:pPr marL="623888" lvl="1" indent="-174625">
              <a:lnSpc>
                <a:spcPct val="80000"/>
              </a:lnSpc>
            </a:pPr>
            <a:r>
              <a:rPr lang="en-US" sz="1600" dirty="0" smtClean="0"/>
              <a:t>Re-certification for Major network releases to introduce new functionality or material changes</a:t>
            </a:r>
            <a:endParaRPr lang="en-US" sz="1600" dirty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endParaRPr lang="en-US" sz="1800" dirty="0" smtClean="0"/>
          </a:p>
          <a:p>
            <a:endParaRPr lang="en-US" sz="18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EPC Certification / Accreditation </a:t>
            </a:r>
            <a:r>
              <a:rPr lang="en-US" sz="2800" dirty="0" err="1" smtClean="0"/>
              <a:t>Programmes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4800" y="1404770"/>
            <a:ext cx="81720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3 </a:t>
            </a:r>
            <a:r>
              <a:rPr lang="en-US" sz="2900" b="1" dirty="0" err="1" smtClean="0"/>
              <a:t>Programmes</a:t>
            </a:r>
            <a:r>
              <a:rPr lang="en-US" sz="2900" b="1" dirty="0" smtClean="0"/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GS1 </a:t>
            </a:r>
            <a:r>
              <a:rPr lang="en-US" b="1" dirty="0"/>
              <a:t>EPCglobal </a:t>
            </a:r>
            <a:r>
              <a:rPr lang="en-US" b="1" i="1" dirty="0" smtClean="0"/>
              <a:t>Software</a:t>
            </a:r>
            <a:r>
              <a:rPr lang="en-US" b="1" dirty="0" smtClean="0"/>
              <a:t> Certification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Conformance to GS1 </a:t>
            </a:r>
            <a:r>
              <a:rPr lang="en-US" dirty="0" err="1" smtClean="0"/>
              <a:t>EPCglobal</a:t>
            </a:r>
            <a:r>
              <a:rPr lang="en-US" dirty="0" smtClean="0"/>
              <a:t> standards </a:t>
            </a:r>
            <a:r>
              <a:rPr lang="en-US" dirty="0"/>
              <a:t>– </a:t>
            </a:r>
            <a:r>
              <a:rPr lang="en-US" dirty="0" smtClean="0"/>
              <a:t>Software </a:t>
            </a:r>
            <a:r>
              <a:rPr lang="en-US" dirty="0"/>
              <a:t>Application conformance to EPCglobal Specifications </a:t>
            </a:r>
            <a:r>
              <a:rPr lang="en-US" dirty="0" smtClean="0"/>
              <a:t>within supply chain solutions (i.e. Track and Trace Solutions, Pedigree Solutions)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GS1 </a:t>
            </a:r>
            <a:r>
              <a:rPr lang="en-US" b="1" dirty="0"/>
              <a:t>EPCglobal </a:t>
            </a:r>
            <a:r>
              <a:rPr lang="en-US" b="1" i="1" dirty="0" smtClean="0"/>
              <a:t>Hardware</a:t>
            </a:r>
            <a:r>
              <a:rPr lang="en-US" b="1" dirty="0" smtClean="0"/>
              <a:t> Conformance </a:t>
            </a:r>
            <a:r>
              <a:rPr lang="en-US" b="1" dirty="0"/>
              <a:t>&amp; Interoperability 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endParaRPr lang="en-US" sz="1900" b="1" dirty="0"/>
          </a:p>
          <a:p>
            <a:pPr marL="857250" lvl="1" indent="-457200"/>
            <a:r>
              <a:rPr lang="en-US" sz="2100" dirty="0" smtClean="0"/>
              <a:t>Certification </a:t>
            </a:r>
            <a:r>
              <a:rPr lang="en-US" sz="2100" dirty="0"/>
              <a:t>of RFID Devices (Tags, Readers, Printers)</a:t>
            </a:r>
          </a:p>
          <a:p>
            <a:pPr marL="1085850" lvl="2" indent="-285750"/>
            <a:r>
              <a:rPr lang="en-US" dirty="0"/>
              <a:t>Conformance Testing – </a:t>
            </a:r>
            <a:r>
              <a:rPr lang="en-US" dirty="0" smtClean="0"/>
              <a:t>Device </a:t>
            </a:r>
            <a:r>
              <a:rPr lang="en-US" dirty="0"/>
              <a:t>conformance to the </a:t>
            </a:r>
            <a:r>
              <a:rPr lang="en-US" dirty="0" err="1"/>
              <a:t>EPCglobal</a:t>
            </a:r>
            <a:r>
              <a:rPr lang="en-US" dirty="0"/>
              <a:t> Specification</a:t>
            </a:r>
          </a:p>
          <a:p>
            <a:pPr marL="1085850" lvl="2" indent="-285750"/>
            <a:r>
              <a:rPr lang="en-US" dirty="0"/>
              <a:t>Interoperability Testing – </a:t>
            </a:r>
            <a:r>
              <a:rPr lang="en-US" dirty="0" smtClean="0"/>
              <a:t>Ability </a:t>
            </a:r>
            <a:r>
              <a:rPr lang="en-US" dirty="0"/>
              <a:t>of a RFID Tag to interoperate with a RFID Reader or with a RFID Printer </a:t>
            </a:r>
          </a:p>
          <a:p>
            <a:pPr marL="857250" lvl="1" indent="-457200"/>
            <a:endParaRPr lang="en-US" sz="1900" dirty="0" smtClean="0"/>
          </a:p>
          <a:p>
            <a:pPr marL="857250" lvl="1" indent="-457200"/>
            <a:r>
              <a:rPr lang="en-US" sz="1900" dirty="0" smtClean="0"/>
              <a:t>Provides </a:t>
            </a:r>
            <a:r>
              <a:rPr lang="en-US" sz="1900" dirty="0"/>
              <a:t>supply chain End Users with confidence that </a:t>
            </a:r>
            <a:r>
              <a:rPr lang="en-US" sz="1900" i="1" dirty="0" smtClean="0"/>
              <a:t>RFID </a:t>
            </a:r>
            <a:r>
              <a:rPr lang="en-US" sz="1900" dirty="0" smtClean="0"/>
              <a:t>tags can be deployed and </a:t>
            </a:r>
            <a:r>
              <a:rPr lang="en-US" sz="1900" dirty="0"/>
              <a:t>fulfill a number of key performance criteria, such as a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</a:rPr>
              <a:t>high read 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rate and </a:t>
            </a:r>
            <a:r>
              <a:rPr lang="en-US" sz="1900" b="1" dirty="0" err="1" smtClean="0">
                <a:solidFill>
                  <a:schemeClr val="accent6">
                    <a:lumMod val="50000"/>
                  </a:schemeClr>
                </a:solidFill>
              </a:rPr>
              <a:t>interoberability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 with RFID Readers &amp; Printers</a:t>
            </a: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endParaRPr lang="en-US" sz="2900" b="1" dirty="0"/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6961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EPC </a:t>
            </a:r>
            <a:r>
              <a:rPr lang="en-US" sz="2800" dirty="0"/>
              <a:t>Certification / Accreditation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, cont.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 smtClean="0"/>
              <a:t>Accredited </a:t>
            </a:r>
            <a:r>
              <a:rPr lang="en-US" b="1" dirty="0"/>
              <a:t>Test Centers (ATCs</a:t>
            </a:r>
            <a:r>
              <a:rPr lang="en-US" b="1" dirty="0" smtClean="0"/>
              <a:t>) Program</a:t>
            </a:r>
          </a:p>
          <a:p>
            <a:pPr marL="0" indent="0">
              <a:buNone/>
            </a:pPr>
            <a:endParaRPr lang="en-US" b="1" dirty="0" smtClean="0"/>
          </a:p>
          <a:p>
            <a:pPr lvl="1" indent="-342900"/>
            <a:r>
              <a:rPr lang="en-US" sz="2200" dirty="0"/>
              <a:t>ATC’s are ‘accredited’ on their capability to evaluate RFID tagged unit performance testing in a variety of real-world environments common within the supply chain (i.e. on conveyor belts, at dock doors</a:t>
            </a:r>
            <a:r>
              <a:rPr lang="en-US" sz="2200" dirty="0" smtClean="0"/>
              <a:t>)</a:t>
            </a:r>
            <a:endParaRPr lang="en-US" sz="2200" dirty="0"/>
          </a:p>
          <a:p>
            <a:pPr lvl="1" indent="-342900"/>
            <a:endParaRPr lang="en-US" sz="2300" dirty="0"/>
          </a:p>
          <a:p>
            <a:pPr lvl="1" indent="-342900"/>
            <a:r>
              <a:rPr lang="en-US" sz="2200" dirty="0" smtClean="0"/>
              <a:t>Test Centers/test labs must:</a:t>
            </a:r>
          </a:p>
          <a:p>
            <a:pPr lvl="2" indent="-342900"/>
            <a:r>
              <a:rPr lang="en-US" dirty="0" smtClean="0"/>
              <a:t>Demonstrate their ability to execute </a:t>
            </a:r>
            <a:r>
              <a:rPr lang="en-US" dirty="0"/>
              <a:t>performance testing on </a:t>
            </a:r>
            <a:r>
              <a:rPr lang="en-US" dirty="0" smtClean="0"/>
              <a:t>RFID tagged units</a:t>
            </a:r>
            <a:endParaRPr lang="en-US" dirty="0"/>
          </a:p>
          <a:p>
            <a:pPr lvl="2">
              <a:lnSpc>
                <a:spcPct val="110000"/>
              </a:lnSpc>
            </a:pPr>
            <a:r>
              <a:rPr lang="en-US" dirty="0" smtClean="0"/>
              <a:t>Have an </a:t>
            </a:r>
            <a:r>
              <a:rPr lang="en-US" dirty="0"/>
              <a:t>established Quality Programme (ISO 17025 </a:t>
            </a:r>
            <a:r>
              <a:rPr lang="en-US" dirty="0" smtClean="0"/>
              <a:t>based)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Demonstrate core </a:t>
            </a:r>
            <a:r>
              <a:rPr lang="en-US" dirty="0"/>
              <a:t>technical </a:t>
            </a:r>
            <a:r>
              <a:rPr lang="en-US" dirty="0" smtClean="0"/>
              <a:t>competencies  </a:t>
            </a:r>
            <a:r>
              <a:rPr lang="en-US" dirty="0"/>
              <a:t>on RFID technology, EPC Keys, tag placement &amp; </a:t>
            </a:r>
            <a:r>
              <a:rPr lang="en-US" dirty="0" smtClean="0"/>
              <a:t>command operations</a:t>
            </a:r>
            <a:r>
              <a:rPr lang="en-US" dirty="0"/>
              <a:t>, RFID Device operation (RFID Reader, Printer, Spectrum Analyzer</a:t>
            </a:r>
            <a:r>
              <a:rPr lang="en-US" dirty="0" smtClean="0"/>
              <a:t>)</a:t>
            </a:r>
            <a:endParaRPr lang="en-US" dirty="0"/>
          </a:p>
          <a:p>
            <a:pPr lvl="1" indent="-342900"/>
            <a:endParaRPr lang="en-US" dirty="0" smtClean="0"/>
          </a:p>
          <a:p>
            <a:pPr marL="857250" lvl="1" indent="-457200"/>
            <a:endParaRPr lang="en-US" sz="2900" b="1" dirty="0"/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8916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GS1 Source Certification </a:t>
            </a:r>
            <a:r>
              <a:rPr lang="en-US" sz="2800" dirty="0" smtClean="0"/>
              <a:t>Programme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3065" y="1602000"/>
            <a:ext cx="7938918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GS1 Source Certified Data Aggregators enable the communication of ‘trusted’ brand-owner product data with </a:t>
            </a:r>
            <a:r>
              <a:rPr lang="en-US" sz="2000" dirty="0"/>
              <a:t>consumers in </a:t>
            </a:r>
            <a:r>
              <a:rPr lang="en-US" sz="2000" dirty="0" smtClean="0"/>
              <a:t>the </a:t>
            </a:r>
            <a:r>
              <a:rPr lang="en-US" sz="2000" dirty="0"/>
              <a:t>digital, </a:t>
            </a:r>
            <a:r>
              <a:rPr lang="en-US" sz="2000" dirty="0" smtClean="0"/>
              <a:t>omni-channel world in </a:t>
            </a:r>
            <a:r>
              <a:rPr lang="en-US" sz="2000" dirty="0"/>
              <a:t>a simple, efficient and scalable </a:t>
            </a:r>
            <a:r>
              <a:rPr lang="en-US" sz="2000" dirty="0" smtClean="0"/>
              <a:t>way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 smtClean="0"/>
              <a:t>GS1 Source Certification focuses on basic and nutritional product information</a:t>
            </a:r>
          </a:p>
          <a:p>
            <a:endParaRPr lang="en-US" sz="2000" dirty="0"/>
          </a:p>
          <a:p>
            <a:r>
              <a:rPr lang="en-US" sz="2000" dirty="0" smtClean="0"/>
              <a:t>GS1 Source Certification ensures that Data Aggregator messaging is conformant to the GS1 Source standards and Message Choreographies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689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894" y="384392"/>
            <a:ext cx="7333130" cy="935998"/>
          </a:xfrm>
        </p:spPr>
        <p:txBody>
          <a:bodyPr/>
          <a:lstStyle/>
          <a:p>
            <a:r>
              <a:rPr lang="en-US" sz="2400" dirty="0" smtClean="0"/>
              <a:t>GS1 Certification and Conformance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In Progress</a:t>
            </a:r>
            <a:endParaRPr lang="en-US" sz="2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BF9BD-1E52-D64C-B18B-359DD3253BC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38918" y="1431663"/>
            <a:ext cx="8010635" cy="486155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EPC:</a:t>
            </a:r>
          </a:p>
          <a:p>
            <a:pPr lvl="1"/>
            <a:r>
              <a:rPr lang="en-US" sz="1600" dirty="0" smtClean="0"/>
              <a:t>EPCIS Certification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- update for EPCIS v1.1 Standard</a:t>
            </a:r>
          </a:p>
          <a:p>
            <a:pPr lvl="2"/>
            <a:r>
              <a:rPr lang="en-US" sz="1600" dirty="0" smtClean="0"/>
              <a:t>Available Q1 CY 2015</a:t>
            </a:r>
          </a:p>
          <a:p>
            <a:pPr lvl="1"/>
            <a:r>
              <a:rPr lang="en-US" sz="1600" dirty="0" smtClean="0"/>
              <a:t>EPC Hardware Certification Programme for RFID Devices to align w/new UHF Gen2 </a:t>
            </a:r>
            <a:r>
              <a:rPr lang="en-US" sz="1600" dirty="0"/>
              <a:t>V2 standard </a:t>
            </a:r>
            <a:endParaRPr lang="en-US" sz="1600" dirty="0" smtClean="0"/>
          </a:p>
          <a:p>
            <a:pPr lvl="2"/>
            <a:r>
              <a:rPr lang="en-US" sz="1600" dirty="0" smtClean="0"/>
              <a:t>Required ‘conformance’ document under development by work group; </a:t>
            </a:r>
          </a:p>
          <a:p>
            <a:pPr lvl="2"/>
            <a:r>
              <a:rPr lang="en-US" sz="1600" dirty="0" smtClean="0"/>
              <a:t>Delivery of updated UHF Gen2 V2 related HW Certification </a:t>
            </a:r>
            <a:r>
              <a:rPr lang="en-US" sz="1600" dirty="0" err="1" smtClean="0"/>
              <a:t>Programmes</a:t>
            </a:r>
            <a:r>
              <a:rPr lang="en-US" sz="1600" dirty="0" smtClean="0"/>
              <a:t> </a:t>
            </a:r>
            <a:r>
              <a:rPr lang="en-US" sz="1600" dirty="0" smtClean="0"/>
              <a:t>planned</a:t>
            </a:r>
            <a:endParaRPr lang="en-US" sz="1600" dirty="0" smtClean="0"/>
          </a:p>
          <a:p>
            <a:pPr lvl="1"/>
            <a:r>
              <a:rPr lang="en-US" sz="1600" dirty="0" smtClean="0"/>
              <a:t>Event Based Traceability Certification Programme (Checking Services software solutions)</a:t>
            </a:r>
          </a:p>
          <a:p>
            <a:pPr lvl="2"/>
            <a:r>
              <a:rPr lang="en-US" sz="1600" dirty="0" smtClean="0"/>
              <a:t>Date </a:t>
            </a:r>
            <a:r>
              <a:rPr lang="en-US" sz="1600" b="1" i="1" dirty="0" smtClean="0"/>
              <a:t>tbd</a:t>
            </a:r>
            <a:r>
              <a:rPr lang="en-US" sz="1600" dirty="0" smtClean="0"/>
              <a:t> post completion of standards and required conformance documents by the work group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GDSN 3.0 Major Release / Certification Event </a:t>
            </a:r>
            <a:endParaRPr lang="en-US" sz="2000" dirty="0">
              <a:solidFill>
                <a:srgbClr val="00B050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Target date(s) for DP Certification </a:t>
            </a:r>
            <a:r>
              <a:rPr lang="en-US" sz="1600" dirty="0" smtClean="0"/>
              <a:t>– Q2 CY 2015</a:t>
            </a:r>
          </a:p>
          <a:p>
            <a:pPr lvl="0">
              <a:lnSpc>
                <a:spcPct val="80000"/>
              </a:lnSpc>
            </a:pPr>
            <a:r>
              <a:rPr lang="en-US" sz="2000" dirty="0" smtClean="0"/>
              <a:t>GEPIR DQ Conformance </a:t>
            </a:r>
            <a:r>
              <a:rPr lang="en-US" sz="2000" dirty="0" smtClean="0"/>
              <a:t>(new)</a:t>
            </a:r>
            <a:endParaRPr lang="en-US" sz="2000" dirty="0">
              <a:solidFill>
                <a:srgbClr val="00B050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Spot check audits under GS1 MO core service requirements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Aligned with GEPIR 4.0 release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Target date – Q2 CY 2015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13357444"/>
      </p:ext>
    </p:extLst>
  </p:cSld>
  <p:clrMapOvr>
    <a:masterClrMapping/>
  </p:clrMapOvr>
</p:sld>
</file>

<file path=ppt/theme/theme1.xml><?xml version="1.0" encoding="utf-8"?>
<a:theme xmlns:a="http://schemas.openxmlformats.org/drawingml/2006/main" name="GS1_PPT_Template_2011">
  <a:themeElements>
    <a:clrScheme name="GS1_PPT_Final 14">
      <a:dk1>
        <a:srgbClr val="002C6C"/>
      </a:dk1>
      <a:lt1>
        <a:srgbClr val="FFFFFF"/>
      </a:lt1>
      <a:dk2>
        <a:srgbClr val="002C6C"/>
      </a:dk2>
      <a:lt2>
        <a:srgbClr val="808080"/>
      </a:lt2>
      <a:accent1>
        <a:srgbClr val="BBE0E3"/>
      </a:accent1>
      <a:accent2>
        <a:srgbClr val="F26334"/>
      </a:accent2>
      <a:accent3>
        <a:srgbClr val="FFFFFF"/>
      </a:accent3>
      <a:accent4>
        <a:srgbClr val="00245B"/>
      </a:accent4>
      <a:accent5>
        <a:srgbClr val="DAEDEF"/>
      </a:accent5>
      <a:accent6>
        <a:srgbClr val="DB592E"/>
      </a:accent6>
      <a:hlink>
        <a:srgbClr val="F26334"/>
      </a:hlink>
      <a:folHlink>
        <a:srgbClr val="F26334"/>
      </a:folHlink>
    </a:clrScheme>
    <a:fontScheme name="GS1_PPT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1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Words>942</Words>
  <Application>Microsoft Office PowerPoint</Application>
  <PresentationFormat>On-screen Show (4:3)</PresentationFormat>
  <Paragraphs>164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GS1_PPT_Template_2011</vt:lpstr>
      <vt:lpstr>GS1 Certification &amp; Accreditation Programmes</vt:lpstr>
      <vt:lpstr>Session Overview</vt:lpstr>
      <vt:lpstr>GS1 Certification &amp; Accreditation Programmes</vt:lpstr>
      <vt:lpstr>GS1 Certification &amp; Accreditation Programmes</vt:lpstr>
      <vt:lpstr>GDSN Data Pool Certification Programme</vt:lpstr>
      <vt:lpstr>EPC Certification / Accreditation Programmes</vt:lpstr>
      <vt:lpstr>EPC Certification / Accreditation Programmes, cont.</vt:lpstr>
      <vt:lpstr>GS1 Source Certification Programme</vt:lpstr>
      <vt:lpstr>GS1 Certification and Conformance Programmes In Progress</vt:lpstr>
      <vt:lpstr>GS1 Certification and Conformance Programmes Anticipated </vt:lpstr>
      <vt:lpstr>Key Contacts</vt:lpstr>
    </vt:vector>
  </TitlesOfParts>
  <Company>GS1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christine.cecil</dc:creator>
  <cp:lastModifiedBy>Susie McIntosh-Hinson</cp:lastModifiedBy>
  <cp:revision>412</cp:revision>
  <cp:lastPrinted>2014-09-24T17:30:31Z</cp:lastPrinted>
  <dcterms:created xsi:type="dcterms:W3CDTF">2011-08-02T09:34:59Z</dcterms:created>
  <dcterms:modified xsi:type="dcterms:W3CDTF">2014-09-29T15:58:57Z</dcterms:modified>
</cp:coreProperties>
</file>