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9"/>
  </p:notesMasterIdLst>
  <p:sldIdLst>
    <p:sldId id="257" r:id="rId6"/>
    <p:sldId id="302" r:id="rId7"/>
    <p:sldId id="303" r:id="rId8"/>
    <p:sldId id="304" r:id="rId9"/>
    <p:sldId id="305" r:id="rId10"/>
    <p:sldId id="306" r:id="rId11"/>
    <p:sldId id="307" r:id="rId12"/>
    <p:sldId id="309" r:id="rId13"/>
    <p:sldId id="323" r:id="rId14"/>
    <p:sldId id="324" r:id="rId15"/>
    <p:sldId id="341" r:id="rId16"/>
    <p:sldId id="327" r:id="rId17"/>
    <p:sldId id="326" r:id="rId18"/>
    <p:sldId id="328" r:id="rId19"/>
    <p:sldId id="329" r:id="rId20"/>
    <p:sldId id="330" r:id="rId21"/>
    <p:sldId id="333" r:id="rId22"/>
    <p:sldId id="317" r:id="rId23"/>
    <p:sldId id="318" r:id="rId24"/>
    <p:sldId id="319" r:id="rId25"/>
    <p:sldId id="320" r:id="rId26"/>
    <p:sldId id="334" r:id="rId27"/>
    <p:sldId id="335"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336" r:id="rId44"/>
    <p:sldId id="337" r:id="rId45"/>
    <p:sldId id="340" r:id="rId46"/>
    <p:sldId id="293" r:id="rId47"/>
    <p:sldId id="34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38"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E2703-5392-42C7-B6B3-5E2A0DCFDCDB}" type="doc">
      <dgm:prSet loTypeId="urn:microsoft.com/office/officeart/2005/8/layout/orgChart1" loCatId="hierarchy" qsTypeId="urn:microsoft.com/office/officeart/2005/8/quickstyle/simple1" qsCatId="simple" csTypeId="urn:microsoft.com/office/officeart/2005/8/colors/accent1_2" csCatId="accent1" phldr="1"/>
      <dgm:spPr/>
    </dgm:pt>
    <dgm:pt modelId="{33C30476-F235-4F42-8445-815FD8F2CAF9}">
      <dgm:prSet custT="1"/>
      <dgm:spPr>
        <a:solidFill>
          <a:schemeClr val="tx1">
            <a:lumMod val="20000"/>
            <a:lumOff val="80000"/>
            <a:alpha val="98000"/>
          </a:schemeClr>
        </a:solidFill>
        <a:ln>
          <a:solidFill>
            <a:schemeClr val="tx1"/>
          </a:solidFill>
        </a:ln>
      </dgm:spPr>
      <dgm:t>
        <a:bodyPr lIns="0" tIns="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10" charset="-128"/>
            </a:rPr>
            <a:t>Miguel Lopera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10" charset="-128"/>
            </a:rPr>
            <a:t>President &amp; CEO</a:t>
          </a:r>
        </a:p>
      </dgm:t>
    </dgm:pt>
    <dgm:pt modelId="{0205A7FC-8D41-4C8E-A826-462952F2A9EB}" type="parTrans" cxnId="{996ADA4F-C932-4E0B-8DE5-FEC5810667F5}">
      <dgm:prSet/>
      <dgm:spPr/>
      <dgm:t>
        <a:bodyPr/>
        <a:lstStyle/>
        <a:p>
          <a:endParaRPr lang="en-US"/>
        </a:p>
      </dgm:t>
    </dgm:pt>
    <dgm:pt modelId="{BF56FDE8-224F-4BDE-AE83-10BCE1CB228E}" type="sibTrans" cxnId="{996ADA4F-C932-4E0B-8DE5-FEC5810667F5}">
      <dgm:prSet/>
      <dgm:spPr/>
      <dgm:t>
        <a:bodyPr/>
        <a:lstStyle/>
        <a:p>
          <a:endParaRPr lang="en-US"/>
        </a:p>
      </dgm:t>
    </dgm:pt>
    <dgm:pt modelId="{214CCF02-EB5F-437D-9C6C-EA20D77DAFEF}">
      <dgm:prSet custT="1"/>
      <dgm:spPr>
        <a:solidFill>
          <a:schemeClr val="tx1">
            <a:lumMod val="20000"/>
            <a:lumOff val="80000"/>
          </a:schemeClr>
        </a:solidFill>
        <a:ln>
          <a:solidFill>
            <a:schemeClr val="tx1">
              <a:lumMod val="50000"/>
            </a:schemeClr>
          </a:solidFill>
        </a:ln>
      </dgm:spPr>
      <dgm:t>
        <a:bodyPr/>
        <a:lstStyle/>
        <a:p>
          <a:r>
            <a:rPr lang="en-GB" sz="900" b="1" i="0" dirty="0" smtClean="0">
              <a:solidFill>
                <a:schemeClr val="tx1"/>
              </a:solidFill>
            </a:rPr>
            <a:t>Marianne Timmons </a:t>
          </a:r>
          <a:r>
            <a:rPr lang="en-GB" sz="900" b="1" noProof="0" dirty="0" smtClean="0">
              <a:solidFill>
                <a:schemeClr val="tx1"/>
              </a:solidFill>
            </a:rPr>
            <a:t>President</a:t>
          </a:r>
        </a:p>
        <a:p>
          <a:r>
            <a:rPr lang="fr-BE" sz="900" b="1" dirty="0" smtClean="0">
              <a:solidFill>
                <a:schemeClr val="tx1"/>
              </a:solidFill>
            </a:rPr>
            <a:t>Industry Engagement</a:t>
          </a:r>
        </a:p>
      </dgm:t>
    </dgm:pt>
    <dgm:pt modelId="{14E20793-FEC8-4030-8145-48E2BCB9E29A}" type="parTrans" cxnId="{72A191CE-C3F4-47EE-9186-6A8011704E8A}">
      <dgm:prSet/>
      <dgm:spPr/>
      <dgm:t>
        <a:bodyPr/>
        <a:lstStyle/>
        <a:p>
          <a:endParaRPr lang="en-US" dirty="0"/>
        </a:p>
      </dgm:t>
    </dgm:pt>
    <dgm:pt modelId="{56394C20-75A8-4F2B-8944-E7DB09CEF5CD}" type="sibTrans" cxnId="{72A191CE-C3F4-47EE-9186-6A8011704E8A}">
      <dgm:prSet/>
      <dgm:spPr/>
      <dgm:t>
        <a:bodyPr/>
        <a:lstStyle/>
        <a:p>
          <a:endParaRPr lang="en-US"/>
        </a:p>
      </dgm:t>
    </dgm:pt>
    <dgm:pt modelId="{12366663-1C08-4B81-B535-B4A94CEF8A6B}">
      <dgm:prSet custT="1"/>
      <dgm:spPr>
        <a:solidFill>
          <a:schemeClr val="tx1">
            <a:lumMod val="20000"/>
            <a:lumOff val="80000"/>
          </a:schemeClr>
        </a:solidFill>
        <a:ln>
          <a:solidFill>
            <a:schemeClr val="tx1">
              <a:lumMod val="50000"/>
            </a:schemeClr>
          </a:solidFill>
        </a:ln>
      </dgm:spPr>
      <dgm:t>
        <a:bodyPr/>
        <a:lstStyle/>
        <a:p>
          <a:r>
            <a:rPr lang="fr-BE" sz="900" b="1" dirty="0" smtClean="0">
              <a:solidFill>
                <a:schemeClr val="tx1"/>
              </a:solidFill>
            </a:rPr>
            <a:t>Steve Bratt</a:t>
          </a:r>
        </a:p>
        <a:p>
          <a:r>
            <a:rPr lang="fr-BE" sz="900" b="1" baseline="0" dirty="0" smtClean="0">
              <a:solidFill>
                <a:schemeClr val="tx1"/>
              </a:solidFill>
            </a:rPr>
            <a:t>CTO &amp; President,</a:t>
          </a:r>
        </a:p>
        <a:p>
          <a:r>
            <a:rPr lang="fr-BE" sz="900" b="1" baseline="0" dirty="0" smtClean="0">
              <a:solidFill>
                <a:schemeClr val="tx1"/>
              </a:solidFill>
            </a:rPr>
            <a:t> Standards </a:t>
          </a:r>
        </a:p>
        <a:p>
          <a:r>
            <a:rPr lang="fr-BE" sz="900" b="1" baseline="0" dirty="0" smtClean="0">
              <a:solidFill>
                <a:schemeClr val="tx1"/>
              </a:solidFill>
            </a:rPr>
            <a:t>Development </a:t>
          </a:r>
          <a:r>
            <a:rPr lang="fr-BE" sz="900" b="1" dirty="0" smtClean="0">
              <a:solidFill>
                <a:schemeClr val="tx1"/>
              </a:solidFill>
            </a:rPr>
            <a:t>and EPCglobal</a:t>
          </a:r>
          <a:endParaRPr lang="en-US" sz="900" b="1" dirty="0">
            <a:solidFill>
              <a:schemeClr val="tx1"/>
            </a:solidFill>
          </a:endParaRPr>
        </a:p>
      </dgm:t>
    </dgm:pt>
    <dgm:pt modelId="{C9078F1A-324B-44BA-B9E7-0FF371814D8A}" type="parTrans" cxnId="{A7564BB6-717E-4494-A771-E5FCE871BA3D}">
      <dgm:prSet/>
      <dgm:spPr/>
      <dgm:t>
        <a:bodyPr/>
        <a:lstStyle/>
        <a:p>
          <a:endParaRPr lang="en-US" dirty="0"/>
        </a:p>
      </dgm:t>
    </dgm:pt>
    <dgm:pt modelId="{42301D0F-A5D1-4FAB-8467-31087C5D4925}" type="sibTrans" cxnId="{A7564BB6-717E-4494-A771-E5FCE871BA3D}">
      <dgm:prSet/>
      <dgm:spPr/>
      <dgm:t>
        <a:bodyPr/>
        <a:lstStyle/>
        <a:p>
          <a:endParaRPr lang="en-US"/>
        </a:p>
      </dgm:t>
    </dgm:pt>
    <dgm:pt modelId="{D31FD4EF-F7C8-49B6-BD8D-14DAA5353EF7}">
      <dgm:prSet custT="1"/>
      <dgm:spPr>
        <a:solidFill>
          <a:schemeClr val="tx1">
            <a:lumMod val="20000"/>
            <a:lumOff val="80000"/>
          </a:schemeClr>
        </a:solidFill>
        <a:ln>
          <a:solidFill>
            <a:schemeClr val="tx1">
              <a:lumMod val="50000"/>
            </a:schemeClr>
          </a:solidFill>
        </a:ln>
      </dgm:spPr>
      <dgm:t>
        <a:bodyPr/>
        <a:lstStyle/>
        <a:p>
          <a:r>
            <a:rPr lang="fr-BE" sz="880" b="1" baseline="0" dirty="0" smtClean="0">
              <a:solidFill>
                <a:schemeClr val="tx1"/>
              </a:solidFill>
            </a:rPr>
            <a:t>Malcolm Bowden</a:t>
          </a:r>
        </a:p>
        <a:p>
          <a:r>
            <a:rPr lang="fr-BE" sz="880" b="1" dirty="0" smtClean="0">
              <a:solidFill>
                <a:schemeClr val="tx1"/>
              </a:solidFill>
            </a:rPr>
            <a:t>President </a:t>
          </a:r>
        </a:p>
        <a:p>
          <a:r>
            <a:rPr lang="fr-BE" sz="880" b="1" dirty="0" smtClean="0">
              <a:solidFill>
                <a:schemeClr val="tx1"/>
              </a:solidFill>
            </a:rPr>
            <a:t>Global Solutions &amp; GDSN</a:t>
          </a:r>
        </a:p>
        <a:p>
          <a:r>
            <a:rPr lang="fr-BE" sz="880" b="1" dirty="0" smtClean="0">
              <a:solidFill>
                <a:schemeClr val="tx1"/>
              </a:solidFill>
            </a:rPr>
            <a:t>Inc.</a:t>
          </a:r>
        </a:p>
      </dgm:t>
    </dgm:pt>
    <dgm:pt modelId="{2783441A-53C4-48B3-9713-FFCFF4B0C7A0}" type="parTrans" cxnId="{F826F5B8-D079-4BA2-AD26-0111B7B5428D}">
      <dgm:prSet/>
      <dgm:spPr/>
      <dgm:t>
        <a:bodyPr/>
        <a:lstStyle/>
        <a:p>
          <a:endParaRPr lang="en-US" dirty="0"/>
        </a:p>
      </dgm:t>
    </dgm:pt>
    <dgm:pt modelId="{90E98A7F-AAC5-44AB-B18F-27269166C735}" type="sibTrans" cxnId="{F826F5B8-D079-4BA2-AD26-0111B7B5428D}">
      <dgm:prSet/>
      <dgm:spPr/>
      <dgm:t>
        <a:bodyPr/>
        <a:lstStyle/>
        <a:p>
          <a:endParaRPr lang="en-US"/>
        </a:p>
      </dgm:t>
    </dgm:pt>
    <dgm:pt modelId="{98891C8A-C560-409F-92BB-64928142C83B}">
      <dgm:prSet custT="1"/>
      <dgm:spPr>
        <a:solidFill>
          <a:schemeClr val="tx1">
            <a:lumMod val="20000"/>
            <a:lumOff val="80000"/>
          </a:schemeClr>
        </a:solidFill>
        <a:ln>
          <a:solidFill>
            <a:schemeClr val="tx1">
              <a:lumMod val="50000"/>
            </a:schemeClr>
          </a:solidFill>
        </a:ln>
      </dgm:spPr>
      <dgm:t>
        <a:bodyPr/>
        <a:lstStyle/>
        <a:p>
          <a:r>
            <a:rPr lang="fr-BE" sz="900" b="1" dirty="0" smtClean="0">
              <a:solidFill>
                <a:schemeClr val="tx1"/>
              </a:solidFill>
            </a:rPr>
            <a:t>Patrick Vanlombeek</a:t>
          </a:r>
        </a:p>
        <a:p>
          <a:r>
            <a:rPr lang="fr-BE" sz="900" b="1" dirty="0" smtClean="0">
              <a:solidFill>
                <a:schemeClr val="tx1"/>
              </a:solidFill>
            </a:rPr>
            <a:t>Chief Marketing Officer</a:t>
          </a:r>
          <a:endParaRPr lang="en-US" sz="900" b="1" dirty="0">
            <a:solidFill>
              <a:schemeClr val="tx1"/>
            </a:solidFill>
          </a:endParaRPr>
        </a:p>
      </dgm:t>
    </dgm:pt>
    <dgm:pt modelId="{9B82BD38-30F9-4EEA-894F-1C003D2912E1}" type="parTrans" cxnId="{54A69D0D-6B8B-4510-8721-E42BDC545BF5}">
      <dgm:prSet/>
      <dgm:spPr/>
      <dgm:t>
        <a:bodyPr/>
        <a:lstStyle/>
        <a:p>
          <a:endParaRPr lang="en-US" dirty="0"/>
        </a:p>
      </dgm:t>
    </dgm:pt>
    <dgm:pt modelId="{F6C4426D-8E23-4060-A1F2-5AA60DDE9B62}" type="sibTrans" cxnId="{54A69D0D-6B8B-4510-8721-E42BDC545BF5}">
      <dgm:prSet/>
      <dgm:spPr/>
      <dgm:t>
        <a:bodyPr/>
        <a:lstStyle/>
        <a:p>
          <a:endParaRPr lang="en-US"/>
        </a:p>
      </dgm:t>
    </dgm:pt>
    <dgm:pt modelId="{DFE98DA1-85A6-48B1-B697-93AB1E78E0F7}">
      <dgm:prSet custT="1"/>
      <dgm:spPr>
        <a:solidFill>
          <a:schemeClr val="tx1">
            <a:lumMod val="20000"/>
            <a:lumOff val="80000"/>
          </a:schemeClr>
        </a:solidFill>
        <a:ln>
          <a:solidFill>
            <a:schemeClr val="tx1">
              <a:lumMod val="50000"/>
            </a:schemeClr>
          </a:solidFill>
        </a:ln>
      </dgm:spPr>
      <dgm:t>
        <a:bodyPr/>
        <a:lstStyle/>
        <a:p>
          <a:r>
            <a:rPr lang="fr-BE" sz="900" b="1" dirty="0" smtClean="0">
              <a:solidFill>
                <a:schemeClr val="tx1"/>
              </a:solidFill>
            </a:rPr>
            <a:t>Philippe Wéry</a:t>
          </a:r>
        </a:p>
        <a:p>
          <a:r>
            <a:rPr lang="fr-BE" sz="900" b="1" dirty="0" smtClean="0">
              <a:solidFill>
                <a:schemeClr val="tx1"/>
              </a:solidFill>
            </a:rPr>
            <a:t>Chief Financial and </a:t>
          </a:r>
        </a:p>
        <a:p>
          <a:r>
            <a:rPr lang="fr-BE" sz="900" b="1" dirty="0" smtClean="0">
              <a:solidFill>
                <a:schemeClr val="tx1"/>
              </a:solidFill>
            </a:rPr>
            <a:t>Administration</a:t>
          </a:r>
        </a:p>
        <a:p>
          <a:r>
            <a:rPr lang="fr-BE" sz="900" b="1" dirty="0" smtClean="0">
              <a:solidFill>
                <a:schemeClr val="tx1"/>
              </a:solidFill>
            </a:rPr>
            <a:t>Officer</a:t>
          </a:r>
          <a:endParaRPr lang="en-US" sz="900" b="1" dirty="0">
            <a:solidFill>
              <a:schemeClr val="tx1"/>
            </a:solidFill>
          </a:endParaRPr>
        </a:p>
      </dgm:t>
    </dgm:pt>
    <dgm:pt modelId="{7889F384-6CEE-4524-9520-EE014B229188}" type="parTrans" cxnId="{CB27257A-440B-4831-BB0A-9ADE91560550}">
      <dgm:prSet/>
      <dgm:spPr/>
      <dgm:t>
        <a:bodyPr/>
        <a:lstStyle/>
        <a:p>
          <a:endParaRPr lang="en-US" dirty="0"/>
        </a:p>
      </dgm:t>
    </dgm:pt>
    <dgm:pt modelId="{2F7BDDF2-4782-40FD-A797-EB1527ABD0EA}" type="sibTrans" cxnId="{CB27257A-440B-4831-BB0A-9ADE91560550}">
      <dgm:prSet/>
      <dgm:spPr/>
      <dgm:t>
        <a:bodyPr/>
        <a:lstStyle/>
        <a:p>
          <a:endParaRPr lang="en-US"/>
        </a:p>
      </dgm:t>
    </dgm:pt>
    <dgm:pt modelId="{2B0BE8FD-A085-458C-857B-7A2D1A390055}" type="pres">
      <dgm:prSet presAssocID="{3B6E2703-5392-42C7-B6B3-5E2A0DCFDCDB}" presName="hierChild1" presStyleCnt="0">
        <dgm:presLayoutVars>
          <dgm:orgChart val="1"/>
          <dgm:chPref val="1"/>
          <dgm:dir/>
          <dgm:animOne val="branch"/>
          <dgm:animLvl val="lvl"/>
          <dgm:resizeHandles/>
        </dgm:presLayoutVars>
      </dgm:prSet>
      <dgm:spPr/>
    </dgm:pt>
    <dgm:pt modelId="{F1016C4A-9DBA-446D-AEDA-B6B4BF28DA2F}" type="pres">
      <dgm:prSet presAssocID="{33C30476-F235-4F42-8445-815FD8F2CAF9}" presName="hierRoot1" presStyleCnt="0">
        <dgm:presLayoutVars>
          <dgm:hierBranch/>
        </dgm:presLayoutVars>
      </dgm:prSet>
      <dgm:spPr/>
    </dgm:pt>
    <dgm:pt modelId="{39210185-E934-4C25-9116-8FAC978A06D1}" type="pres">
      <dgm:prSet presAssocID="{33C30476-F235-4F42-8445-815FD8F2CAF9}" presName="rootComposite1" presStyleCnt="0"/>
      <dgm:spPr/>
    </dgm:pt>
    <dgm:pt modelId="{95766E3A-1138-4838-888A-A0EC9032EB8D}" type="pres">
      <dgm:prSet presAssocID="{33C30476-F235-4F42-8445-815FD8F2CAF9}" presName="rootText1" presStyleLbl="node0" presStyleIdx="0" presStyleCnt="1" custScaleX="133100" custScaleY="133100" custLinFactNeighborX="666" custLinFactNeighborY="-2471">
        <dgm:presLayoutVars>
          <dgm:chPref val="3"/>
        </dgm:presLayoutVars>
      </dgm:prSet>
      <dgm:spPr/>
      <dgm:t>
        <a:bodyPr/>
        <a:lstStyle/>
        <a:p>
          <a:endParaRPr lang="en-US"/>
        </a:p>
      </dgm:t>
    </dgm:pt>
    <dgm:pt modelId="{10BD2ABB-C1F1-481A-AC0F-7DCF593A03FF}" type="pres">
      <dgm:prSet presAssocID="{33C30476-F235-4F42-8445-815FD8F2CAF9}" presName="rootConnector1" presStyleLbl="node1" presStyleIdx="0" presStyleCnt="0"/>
      <dgm:spPr/>
      <dgm:t>
        <a:bodyPr/>
        <a:lstStyle/>
        <a:p>
          <a:endParaRPr lang="en-US"/>
        </a:p>
      </dgm:t>
    </dgm:pt>
    <dgm:pt modelId="{56EEA0A2-9BF6-4068-AE92-F847FFE75867}" type="pres">
      <dgm:prSet presAssocID="{33C30476-F235-4F42-8445-815FD8F2CAF9}" presName="hierChild2" presStyleCnt="0"/>
      <dgm:spPr/>
    </dgm:pt>
    <dgm:pt modelId="{F271ADE1-53C3-41B5-BEC0-926D55BFDC3A}" type="pres">
      <dgm:prSet presAssocID="{14E20793-FEC8-4030-8145-48E2BCB9E29A}" presName="Name35" presStyleLbl="parChTrans1D2" presStyleIdx="0" presStyleCnt="5"/>
      <dgm:spPr/>
      <dgm:t>
        <a:bodyPr/>
        <a:lstStyle/>
        <a:p>
          <a:endParaRPr lang="en-US"/>
        </a:p>
      </dgm:t>
    </dgm:pt>
    <dgm:pt modelId="{D811D6C5-131D-48B4-8C4D-7DCD1FEBED59}" type="pres">
      <dgm:prSet presAssocID="{214CCF02-EB5F-437D-9C6C-EA20D77DAFEF}" presName="hierRoot2" presStyleCnt="0">
        <dgm:presLayoutVars>
          <dgm:hierBranch val="init"/>
        </dgm:presLayoutVars>
      </dgm:prSet>
      <dgm:spPr/>
    </dgm:pt>
    <dgm:pt modelId="{7BF7A4F9-2FC9-4B27-A013-DC3239EAE8EA}" type="pres">
      <dgm:prSet presAssocID="{214CCF02-EB5F-437D-9C6C-EA20D77DAFEF}" presName="rootComposite" presStyleCnt="0"/>
      <dgm:spPr/>
    </dgm:pt>
    <dgm:pt modelId="{5962B53C-CE73-47D2-9D0A-24B2D25D2276}" type="pres">
      <dgm:prSet presAssocID="{214CCF02-EB5F-437D-9C6C-EA20D77DAFEF}" presName="rootText" presStyleLbl="node2" presStyleIdx="0" presStyleCnt="5" custScaleX="133100" custScaleY="167375">
        <dgm:presLayoutVars>
          <dgm:chPref val="3"/>
        </dgm:presLayoutVars>
      </dgm:prSet>
      <dgm:spPr/>
      <dgm:t>
        <a:bodyPr/>
        <a:lstStyle/>
        <a:p>
          <a:endParaRPr lang="en-US"/>
        </a:p>
      </dgm:t>
    </dgm:pt>
    <dgm:pt modelId="{3E016020-DD22-4E75-9A09-4C030D04A882}" type="pres">
      <dgm:prSet presAssocID="{214CCF02-EB5F-437D-9C6C-EA20D77DAFEF}" presName="rootConnector" presStyleLbl="node2" presStyleIdx="0" presStyleCnt="5"/>
      <dgm:spPr/>
      <dgm:t>
        <a:bodyPr/>
        <a:lstStyle/>
        <a:p>
          <a:endParaRPr lang="en-US"/>
        </a:p>
      </dgm:t>
    </dgm:pt>
    <dgm:pt modelId="{CEF9CEE5-CF4F-4F65-9505-F2479537F3FB}" type="pres">
      <dgm:prSet presAssocID="{214CCF02-EB5F-437D-9C6C-EA20D77DAFEF}" presName="hierChild4" presStyleCnt="0"/>
      <dgm:spPr/>
    </dgm:pt>
    <dgm:pt modelId="{E30E702F-9613-4B78-9100-5C437DD6DB12}" type="pres">
      <dgm:prSet presAssocID="{214CCF02-EB5F-437D-9C6C-EA20D77DAFEF}" presName="hierChild5" presStyleCnt="0"/>
      <dgm:spPr/>
    </dgm:pt>
    <dgm:pt modelId="{B2CAEAB7-66A8-48A2-8058-45270EBE0378}" type="pres">
      <dgm:prSet presAssocID="{C9078F1A-324B-44BA-B9E7-0FF371814D8A}" presName="Name35" presStyleLbl="parChTrans1D2" presStyleIdx="1" presStyleCnt="5"/>
      <dgm:spPr/>
      <dgm:t>
        <a:bodyPr/>
        <a:lstStyle/>
        <a:p>
          <a:endParaRPr lang="en-US"/>
        </a:p>
      </dgm:t>
    </dgm:pt>
    <dgm:pt modelId="{9C13F31C-4AAD-4A63-9BCA-4BAB8119618F}" type="pres">
      <dgm:prSet presAssocID="{12366663-1C08-4B81-B535-B4A94CEF8A6B}" presName="hierRoot2" presStyleCnt="0">
        <dgm:presLayoutVars>
          <dgm:hierBranch val="init"/>
        </dgm:presLayoutVars>
      </dgm:prSet>
      <dgm:spPr/>
    </dgm:pt>
    <dgm:pt modelId="{DF7175CB-8F78-411E-B54B-2E83CFDEB57A}" type="pres">
      <dgm:prSet presAssocID="{12366663-1C08-4B81-B535-B4A94CEF8A6B}" presName="rootComposite" presStyleCnt="0"/>
      <dgm:spPr/>
    </dgm:pt>
    <dgm:pt modelId="{8D742693-A1A9-449E-8818-34D154F9191A}" type="pres">
      <dgm:prSet presAssocID="{12366663-1C08-4B81-B535-B4A94CEF8A6B}" presName="rootText" presStyleLbl="node2" presStyleIdx="1" presStyleCnt="5" custScaleX="133100" custScaleY="167375">
        <dgm:presLayoutVars>
          <dgm:chPref val="3"/>
        </dgm:presLayoutVars>
      </dgm:prSet>
      <dgm:spPr/>
      <dgm:t>
        <a:bodyPr/>
        <a:lstStyle/>
        <a:p>
          <a:endParaRPr lang="en-US"/>
        </a:p>
      </dgm:t>
    </dgm:pt>
    <dgm:pt modelId="{8C6D4E18-DE1E-43AF-9B7C-520E9CA403B5}" type="pres">
      <dgm:prSet presAssocID="{12366663-1C08-4B81-B535-B4A94CEF8A6B}" presName="rootConnector" presStyleLbl="node2" presStyleIdx="1" presStyleCnt="5"/>
      <dgm:spPr/>
      <dgm:t>
        <a:bodyPr/>
        <a:lstStyle/>
        <a:p>
          <a:endParaRPr lang="en-US"/>
        </a:p>
      </dgm:t>
    </dgm:pt>
    <dgm:pt modelId="{8F511A24-EC14-4641-9B27-19FB9ED605B0}" type="pres">
      <dgm:prSet presAssocID="{12366663-1C08-4B81-B535-B4A94CEF8A6B}" presName="hierChild4" presStyleCnt="0"/>
      <dgm:spPr/>
    </dgm:pt>
    <dgm:pt modelId="{9D855738-DC4B-4F06-8F03-A0100DDC26DE}" type="pres">
      <dgm:prSet presAssocID="{12366663-1C08-4B81-B535-B4A94CEF8A6B}" presName="hierChild5" presStyleCnt="0"/>
      <dgm:spPr/>
    </dgm:pt>
    <dgm:pt modelId="{2B719253-1F81-45C7-9314-AAB997255C17}" type="pres">
      <dgm:prSet presAssocID="{2783441A-53C4-48B3-9713-FFCFF4B0C7A0}" presName="Name35" presStyleLbl="parChTrans1D2" presStyleIdx="2" presStyleCnt="5"/>
      <dgm:spPr/>
      <dgm:t>
        <a:bodyPr/>
        <a:lstStyle/>
        <a:p>
          <a:endParaRPr lang="en-US"/>
        </a:p>
      </dgm:t>
    </dgm:pt>
    <dgm:pt modelId="{3E5C3AF6-CAB6-4D75-8343-97A7148063D2}" type="pres">
      <dgm:prSet presAssocID="{D31FD4EF-F7C8-49B6-BD8D-14DAA5353EF7}" presName="hierRoot2" presStyleCnt="0">
        <dgm:presLayoutVars>
          <dgm:hierBranch val="init"/>
        </dgm:presLayoutVars>
      </dgm:prSet>
      <dgm:spPr/>
    </dgm:pt>
    <dgm:pt modelId="{D93E8D7B-EF40-40A3-967E-FD35A9EA37C1}" type="pres">
      <dgm:prSet presAssocID="{D31FD4EF-F7C8-49B6-BD8D-14DAA5353EF7}" presName="rootComposite" presStyleCnt="0"/>
      <dgm:spPr/>
    </dgm:pt>
    <dgm:pt modelId="{A6F7FF43-5FE5-4A67-A349-E66DA27C623C}" type="pres">
      <dgm:prSet presAssocID="{D31FD4EF-F7C8-49B6-BD8D-14DAA5353EF7}" presName="rootText" presStyleLbl="node2" presStyleIdx="2" presStyleCnt="5" custScaleX="133100" custScaleY="167375">
        <dgm:presLayoutVars>
          <dgm:chPref val="3"/>
        </dgm:presLayoutVars>
      </dgm:prSet>
      <dgm:spPr/>
      <dgm:t>
        <a:bodyPr/>
        <a:lstStyle/>
        <a:p>
          <a:endParaRPr lang="en-US"/>
        </a:p>
      </dgm:t>
    </dgm:pt>
    <dgm:pt modelId="{CC575D6E-7521-4E39-80EE-18AAD3E69C79}" type="pres">
      <dgm:prSet presAssocID="{D31FD4EF-F7C8-49B6-BD8D-14DAA5353EF7}" presName="rootConnector" presStyleLbl="node2" presStyleIdx="2" presStyleCnt="5"/>
      <dgm:spPr/>
      <dgm:t>
        <a:bodyPr/>
        <a:lstStyle/>
        <a:p>
          <a:endParaRPr lang="en-US"/>
        </a:p>
      </dgm:t>
    </dgm:pt>
    <dgm:pt modelId="{99E05DC7-4E93-48A9-ADC9-CE970041D0FF}" type="pres">
      <dgm:prSet presAssocID="{D31FD4EF-F7C8-49B6-BD8D-14DAA5353EF7}" presName="hierChild4" presStyleCnt="0"/>
      <dgm:spPr/>
    </dgm:pt>
    <dgm:pt modelId="{5A5BDAAF-F1DA-4018-8948-940C3D417289}" type="pres">
      <dgm:prSet presAssocID="{D31FD4EF-F7C8-49B6-BD8D-14DAA5353EF7}" presName="hierChild5" presStyleCnt="0"/>
      <dgm:spPr/>
    </dgm:pt>
    <dgm:pt modelId="{8FAF72C1-CB12-48F2-85DA-957068800715}" type="pres">
      <dgm:prSet presAssocID="{9B82BD38-30F9-4EEA-894F-1C003D2912E1}" presName="Name35" presStyleLbl="parChTrans1D2" presStyleIdx="3" presStyleCnt="5"/>
      <dgm:spPr/>
      <dgm:t>
        <a:bodyPr/>
        <a:lstStyle/>
        <a:p>
          <a:endParaRPr lang="en-US"/>
        </a:p>
      </dgm:t>
    </dgm:pt>
    <dgm:pt modelId="{9FE16088-3015-4F5A-B6BF-6ABC8FBBA923}" type="pres">
      <dgm:prSet presAssocID="{98891C8A-C560-409F-92BB-64928142C83B}" presName="hierRoot2" presStyleCnt="0">
        <dgm:presLayoutVars>
          <dgm:hierBranch val="init"/>
        </dgm:presLayoutVars>
      </dgm:prSet>
      <dgm:spPr/>
    </dgm:pt>
    <dgm:pt modelId="{1EE93A7D-FAAE-4C83-8A3F-E754AA9D824F}" type="pres">
      <dgm:prSet presAssocID="{98891C8A-C560-409F-92BB-64928142C83B}" presName="rootComposite" presStyleCnt="0"/>
      <dgm:spPr/>
    </dgm:pt>
    <dgm:pt modelId="{93E38FC7-77F8-4364-A280-D918EEA72711}" type="pres">
      <dgm:prSet presAssocID="{98891C8A-C560-409F-92BB-64928142C83B}" presName="rootText" presStyleLbl="node2" presStyleIdx="3" presStyleCnt="5" custScaleX="133100" custScaleY="167375">
        <dgm:presLayoutVars>
          <dgm:chPref val="3"/>
        </dgm:presLayoutVars>
      </dgm:prSet>
      <dgm:spPr/>
      <dgm:t>
        <a:bodyPr/>
        <a:lstStyle/>
        <a:p>
          <a:endParaRPr lang="en-US"/>
        </a:p>
      </dgm:t>
    </dgm:pt>
    <dgm:pt modelId="{3EC4CDB4-5C99-41C8-BEC7-EAAEFE2EB871}" type="pres">
      <dgm:prSet presAssocID="{98891C8A-C560-409F-92BB-64928142C83B}" presName="rootConnector" presStyleLbl="node2" presStyleIdx="3" presStyleCnt="5"/>
      <dgm:spPr/>
      <dgm:t>
        <a:bodyPr/>
        <a:lstStyle/>
        <a:p>
          <a:endParaRPr lang="en-US"/>
        </a:p>
      </dgm:t>
    </dgm:pt>
    <dgm:pt modelId="{E8029F9A-8714-49F6-8832-FC270EE6BC4B}" type="pres">
      <dgm:prSet presAssocID="{98891C8A-C560-409F-92BB-64928142C83B}" presName="hierChild4" presStyleCnt="0"/>
      <dgm:spPr/>
    </dgm:pt>
    <dgm:pt modelId="{78F07A3D-C6EF-4E7D-9251-B8D7D0F0E764}" type="pres">
      <dgm:prSet presAssocID="{98891C8A-C560-409F-92BB-64928142C83B}" presName="hierChild5" presStyleCnt="0"/>
      <dgm:spPr/>
    </dgm:pt>
    <dgm:pt modelId="{A2B357D0-5201-4831-8AD7-EABE7D67173A}" type="pres">
      <dgm:prSet presAssocID="{7889F384-6CEE-4524-9520-EE014B229188}" presName="Name35" presStyleLbl="parChTrans1D2" presStyleIdx="4" presStyleCnt="5"/>
      <dgm:spPr/>
      <dgm:t>
        <a:bodyPr/>
        <a:lstStyle/>
        <a:p>
          <a:endParaRPr lang="en-US"/>
        </a:p>
      </dgm:t>
    </dgm:pt>
    <dgm:pt modelId="{7A2D9C36-5390-41B6-A714-D86DCA10494E}" type="pres">
      <dgm:prSet presAssocID="{DFE98DA1-85A6-48B1-B697-93AB1E78E0F7}" presName="hierRoot2" presStyleCnt="0">
        <dgm:presLayoutVars>
          <dgm:hierBranch val="init"/>
        </dgm:presLayoutVars>
      </dgm:prSet>
      <dgm:spPr/>
    </dgm:pt>
    <dgm:pt modelId="{5793D210-645D-48D6-8ECE-C5080DA2D3A3}" type="pres">
      <dgm:prSet presAssocID="{DFE98DA1-85A6-48B1-B697-93AB1E78E0F7}" presName="rootComposite" presStyleCnt="0"/>
      <dgm:spPr/>
    </dgm:pt>
    <dgm:pt modelId="{EAFA413B-1846-4DEA-A9E4-1EA88CF7E50B}" type="pres">
      <dgm:prSet presAssocID="{DFE98DA1-85A6-48B1-B697-93AB1E78E0F7}" presName="rootText" presStyleLbl="node2" presStyleIdx="4" presStyleCnt="5" custScaleX="133100" custScaleY="167375">
        <dgm:presLayoutVars>
          <dgm:chPref val="3"/>
        </dgm:presLayoutVars>
      </dgm:prSet>
      <dgm:spPr/>
      <dgm:t>
        <a:bodyPr/>
        <a:lstStyle/>
        <a:p>
          <a:endParaRPr lang="en-US"/>
        </a:p>
      </dgm:t>
    </dgm:pt>
    <dgm:pt modelId="{148E09F9-9635-48DB-8E6A-532AA8E88853}" type="pres">
      <dgm:prSet presAssocID="{DFE98DA1-85A6-48B1-B697-93AB1E78E0F7}" presName="rootConnector" presStyleLbl="node2" presStyleIdx="4" presStyleCnt="5"/>
      <dgm:spPr/>
      <dgm:t>
        <a:bodyPr/>
        <a:lstStyle/>
        <a:p>
          <a:endParaRPr lang="en-US"/>
        </a:p>
      </dgm:t>
    </dgm:pt>
    <dgm:pt modelId="{81BB4841-58DF-40A1-9C1C-48B98134E746}" type="pres">
      <dgm:prSet presAssocID="{DFE98DA1-85A6-48B1-B697-93AB1E78E0F7}" presName="hierChild4" presStyleCnt="0"/>
      <dgm:spPr/>
    </dgm:pt>
    <dgm:pt modelId="{8A6FA1DF-ECAE-472C-B1C6-21550F0E523D}" type="pres">
      <dgm:prSet presAssocID="{DFE98DA1-85A6-48B1-B697-93AB1E78E0F7}" presName="hierChild5" presStyleCnt="0"/>
      <dgm:spPr/>
    </dgm:pt>
    <dgm:pt modelId="{C8B7CDAF-D53B-40B4-930E-5508D6345299}" type="pres">
      <dgm:prSet presAssocID="{33C30476-F235-4F42-8445-815FD8F2CAF9}" presName="hierChild3" presStyleCnt="0"/>
      <dgm:spPr/>
    </dgm:pt>
  </dgm:ptLst>
  <dgm:cxnLst>
    <dgm:cxn modelId="{8E0A615A-41E1-4498-8D7F-5351FF1C6DD2}" type="presOf" srcId="{DFE98DA1-85A6-48B1-B697-93AB1E78E0F7}" destId="{EAFA413B-1846-4DEA-A9E4-1EA88CF7E50B}" srcOrd="0" destOrd="0" presId="urn:microsoft.com/office/officeart/2005/8/layout/orgChart1"/>
    <dgm:cxn modelId="{CEE0185F-1ECE-4199-ABD3-E4CBD2663FB2}" type="presOf" srcId="{D31FD4EF-F7C8-49B6-BD8D-14DAA5353EF7}" destId="{CC575D6E-7521-4E39-80EE-18AAD3E69C79}" srcOrd="1" destOrd="0" presId="urn:microsoft.com/office/officeart/2005/8/layout/orgChart1"/>
    <dgm:cxn modelId="{45E09005-EE75-4065-AA26-11F2D2661663}" type="presOf" srcId="{214CCF02-EB5F-437D-9C6C-EA20D77DAFEF}" destId="{5962B53C-CE73-47D2-9D0A-24B2D25D2276}" srcOrd="0" destOrd="0" presId="urn:microsoft.com/office/officeart/2005/8/layout/orgChart1"/>
    <dgm:cxn modelId="{45F4312A-8826-4099-99EC-96A67EE49D8D}" type="presOf" srcId="{2783441A-53C4-48B3-9713-FFCFF4B0C7A0}" destId="{2B719253-1F81-45C7-9314-AAB997255C17}" srcOrd="0" destOrd="0" presId="urn:microsoft.com/office/officeart/2005/8/layout/orgChart1"/>
    <dgm:cxn modelId="{349B3027-4E85-460E-9FC6-EEE0ABA067DB}" type="presOf" srcId="{9B82BD38-30F9-4EEA-894F-1C003D2912E1}" destId="{8FAF72C1-CB12-48F2-85DA-957068800715}" srcOrd="0" destOrd="0" presId="urn:microsoft.com/office/officeart/2005/8/layout/orgChart1"/>
    <dgm:cxn modelId="{84560254-1A34-46C4-A1AD-698057ED8E91}" type="presOf" srcId="{C9078F1A-324B-44BA-B9E7-0FF371814D8A}" destId="{B2CAEAB7-66A8-48A2-8058-45270EBE0378}" srcOrd="0" destOrd="0" presId="urn:microsoft.com/office/officeart/2005/8/layout/orgChart1"/>
    <dgm:cxn modelId="{8BFD3E3D-6B74-408F-BDC9-978EE10D908C}" type="presOf" srcId="{3B6E2703-5392-42C7-B6B3-5E2A0DCFDCDB}" destId="{2B0BE8FD-A085-458C-857B-7A2D1A390055}" srcOrd="0" destOrd="0" presId="urn:microsoft.com/office/officeart/2005/8/layout/orgChart1"/>
    <dgm:cxn modelId="{4BEACDE3-2F7F-403D-A14E-AE09AD071420}" type="presOf" srcId="{98891C8A-C560-409F-92BB-64928142C83B}" destId="{3EC4CDB4-5C99-41C8-BEC7-EAAEFE2EB871}" srcOrd="1" destOrd="0" presId="urn:microsoft.com/office/officeart/2005/8/layout/orgChart1"/>
    <dgm:cxn modelId="{AD9F216E-046A-44B0-BF9F-5F2CAAB62154}" type="presOf" srcId="{98891C8A-C560-409F-92BB-64928142C83B}" destId="{93E38FC7-77F8-4364-A280-D918EEA72711}" srcOrd="0" destOrd="0" presId="urn:microsoft.com/office/officeart/2005/8/layout/orgChart1"/>
    <dgm:cxn modelId="{3AACB9FA-005A-402F-8C99-8CD30286B64E}" type="presOf" srcId="{D31FD4EF-F7C8-49B6-BD8D-14DAA5353EF7}" destId="{A6F7FF43-5FE5-4A67-A349-E66DA27C623C}" srcOrd="0" destOrd="0" presId="urn:microsoft.com/office/officeart/2005/8/layout/orgChart1"/>
    <dgm:cxn modelId="{AB9142FE-1843-412F-9D94-F37DCAF70817}" type="presOf" srcId="{214CCF02-EB5F-437D-9C6C-EA20D77DAFEF}" destId="{3E016020-DD22-4E75-9A09-4C030D04A882}" srcOrd="1" destOrd="0" presId="urn:microsoft.com/office/officeart/2005/8/layout/orgChart1"/>
    <dgm:cxn modelId="{E0480B22-1414-473E-B62C-81E408CB014B}" type="presOf" srcId="{14E20793-FEC8-4030-8145-48E2BCB9E29A}" destId="{F271ADE1-53C3-41B5-BEC0-926D55BFDC3A}" srcOrd="0" destOrd="0" presId="urn:microsoft.com/office/officeart/2005/8/layout/orgChart1"/>
    <dgm:cxn modelId="{8A7FF17E-F33D-43EB-B5BE-2E24DBC11001}" type="presOf" srcId="{33C30476-F235-4F42-8445-815FD8F2CAF9}" destId="{95766E3A-1138-4838-888A-A0EC9032EB8D}" srcOrd="0" destOrd="0" presId="urn:microsoft.com/office/officeart/2005/8/layout/orgChart1"/>
    <dgm:cxn modelId="{59F39B33-A9C9-414F-B01F-75C67D561B73}" type="presOf" srcId="{12366663-1C08-4B81-B535-B4A94CEF8A6B}" destId="{8D742693-A1A9-449E-8818-34D154F9191A}" srcOrd="0" destOrd="0" presId="urn:microsoft.com/office/officeart/2005/8/layout/orgChart1"/>
    <dgm:cxn modelId="{54A69D0D-6B8B-4510-8721-E42BDC545BF5}" srcId="{33C30476-F235-4F42-8445-815FD8F2CAF9}" destId="{98891C8A-C560-409F-92BB-64928142C83B}" srcOrd="3" destOrd="0" parTransId="{9B82BD38-30F9-4EEA-894F-1C003D2912E1}" sibTransId="{F6C4426D-8E23-4060-A1F2-5AA60DDE9B62}"/>
    <dgm:cxn modelId="{01C2527C-0718-44C1-A5E3-5B3FA4502E85}" type="presOf" srcId="{12366663-1C08-4B81-B535-B4A94CEF8A6B}" destId="{8C6D4E18-DE1E-43AF-9B7C-520E9CA403B5}" srcOrd="1" destOrd="0" presId="urn:microsoft.com/office/officeart/2005/8/layout/orgChart1"/>
    <dgm:cxn modelId="{CB27257A-440B-4831-BB0A-9ADE91560550}" srcId="{33C30476-F235-4F42-8445-815FD8F2CAF9}" destId="{DFE98DA1-85A6-48B1-B697-93AB1E78E0F7}" srcOrd="4" destOrd="0" parTransId="{7889F384-6CEE-4524-9520-EE014B229188}" sibTransId="{2F7BDDF2-4782-40FD-A797-EB1527ABD0EA}"/>
    <dgm:cxn modelId="{773F3FD8-6ADC-418F-9BCE-CF2624AEE5CE}" type="presOf" srcId="{DFE98DA1-85A6-48B1-B697-93AB1E78E0F7}" destId="{148E09F9-9635-48DB-8E6A-532AA8E88853}" srcOrd="1" destOrd="0" presId="urn:microsoft.com/office/officeart/2005/8/layout/orgChart1"/>
    <dgm:cxn modelId="{996ADA4F-C932-4E0B-8DE5-FEC5810667F5}" srcId="{3B6E2703-5392-42C7-B6B3-5E2A0DCFDCDB}" destId="{33C30476-F235-4F42-8445-815FD8F2CAF9}" srcOrd="0" destOrd="0" parTransId="{0205A7FC-8D41-4C8E-A826-462952F2A9EB}" sibTransId="{BF56FDE8-224F-4BDE-AE83-10BCE1CB228E}"/>
    <dgm:cxn modelId="{5C6A5DB4-DDFB-4C22-8083-A07494C6EAA4}" type="presOf" srcId="{33C30476-F235-4F42-8445-815FD8F2CAF9}" destId="{10BD2ABB-C1F1-481A-AC0F-7DCF593A03FF}" srcOrd="1" destOrd="0" presId="urn:microsoft.com/office/officeart/2005/8/layout/orgChart1"/>
    <dgm:cxn modelId="{A7564BB6-717E-4494-A771-E5FCE871BA3D}" srcId="{33C30476-F235-4F42-8445-815FD8F2CAF9}" destId="{12366663-1C08-4B81-B535-B4A94CEF8A6B}" srcOrd="1" destOrd="0" parTransId="{C9078F1A-324B-44BA-B9E7-0FF371814D8A}" sibTransId="{42301D0F-A5D1-4FAB-8467-31087C5D4925}"/>
    <dgm:cxn modelId="{CFF4358F-4AC5-4904-94E8-050C541049AD}" type="presOf" srcId="{7889F384-6CEE-4524-9520-EE014B229188}" destId="{A2B357D0-5201-4831-8AD7-EABE7D67173A}" srcOrd="0" destOrd="0" presId="urn:microsoft.com/office/officeart/2005/8/layout/orgChart1"/>
    <dgm:cxn modelId="{F826F5B8-D079-4BA2-AD26-0111B7B5428D}" srcId="{33C30476-F235-4F42-8445-815FD8F2CAF9}" destId="{D31FD4EF-F7C8-49B6-BD8D-14DAA5353EF7}" srcOrd="2" destOrd="0" parTransId="{2783441A-53C4-48B3-9713-FFCFF4B0C7A0}" sibTransId="{90E98A7F-AAC5-44AB-B18F-27269166C735}"/>
    <dgm:cxn modelId="{72A191CE-C3F4-47EE-9186-6A8011704E8A}" srcId="{33C30476-F235-4F42-8445-815FD8F2CAF9}" destId="{214CCF02-EB5F-437D-9C6C-EA20D77DAFEF}" srcOrd="0" destOrd="0" parTransId="{14E20793-FEC8-4030-8145-48E2BCB9E29A}" sibTransId="{56394C20-75A8-4F2B-8944-E7DB09CEF5CD}"/>
    <dgm:cxn modelId="{01BF20FE-50E2-402A-B820-A34BA9F41613}" type="presParOf" srcId="{2B0BE8FD-A085-458C-857B-7A2D1A390055}" destId="{F1016C4A-9DBA-446D-AEDA-B6B4BF28DA2F}" srcOrd="0" destOrd="0" presId="urn:microsoft.com/office/officeart/2005/8/layout/orgChart1"/>
    <dgm:cxn modelId="{BBDFA338-6956-47D4-B496-BB8C9F4D3CE6}" type="presParOf" srcId="{F1016C4A-9DBA-446D-AEDA-B6B4BF28DA2F}" destId="{39210185-E934-4C25-9116-8FAC978A06D1}" srcOrd="0" destOrd="0" presId="urn:microsoft.com/office/officeart/2005/8/layout/orgChart1"/>
    <dgm:cxn modelId="{EB61AC96-58CE-4945-91CA-6D70446E3080}" type="presParOf" srcId="{39210185-E934-4C25-9116-8FAC978A06D1}" destId="{95766E3A-1138-4838-888A-A0EC9032EB8D}" srcOrd="0" destOrd="0" presId="urn:microsoft.com/office/officeart/2005/8/layout/orgChart1"/>
    <dgm:cxn modelId="{60C0C06C-3455-4FE5-B46C-7010487383D4}" type="presParOf" srcId="{39210185-E934-4C25-9116-8FAC978A06D1}" destId="{10BD2ABB-C1F1-481A-AC0F-7DCF593A03FF}" srcOrd="1" destOrd="0" presId="urn:microsoft.com/office/officeart/2005/8/layout/orgChart1"/>
    <dgm:cxn modelId="{0B9799F8-FBDA-4F55-A87E-8CF052FA467E}" type="presParOf" srcId="{F1016C4A-9DBA-446D-AEDA-B6B4BF28DA2F}" destId="{56EEA0A2-9BF6-4068-AE92-F847FFE75867}" srcOrd="1" destOrd="0" presId="urn:microsoft.com/office/officeart/2005/8/layout/orgChart1"/>
    <dgm:cxn modelId="{2C463607-AFC8-4F64-B863-7C4DCC7F6965}" type="presParOf" srcId="{56EEA0A2-9BF6-4068-AE92-F847FFE75867}" destId="{F271ADE1-53C3-41B5-BEC0-926D55BFDC3A}" srcOrd="0" destOrd="0" presId="urn:microsoft.com/office/officeart/2005/8/layout/orgChart1"/>
    <dgm:cxn modelId="{0DEF119C-37FC-42C7-8C00-0C10C21945F5}" type="presParOf" srcId="{56EEA0A2-9BF6-4068-AE92-F847FFE75867}" destId="{D811D6C5-131D-48B4-8C4D-7DCD1FEBED59}" srcOrd="1" destOrd="0" presId="urn:microsoft.com/office/officeart/2005/8/layout/orgChart1"/>
    <dgm:cxn modelId="{18068575-26F0-4C7E-97D0-2655BF4DFC33}" type="presParOf" srcId="{D811D6C5-131D-48B4-8C4D-7DCD1FEBED59}" destId="{7BF7A4F9-2FC9-4B27-A013-DC3239EAE8EA}" srcOrd="0" destOrd="0" presId="urn:microsoft.com/office/officeart/2005/8/layout/orgChart1"/>
    <dgm:cxn modelId="{15283914-428B-46FA-8567-A1971149B24B}" type="presParOf" srcId="{7BF7A4F9-2FC9-4B27-A013-DC3239EAE8EA}" destId="{5962B53C-CE73-47D2-9D0A-24B2D25D2276}" srcOrd="0" destOrd="0" presId="urn:microsoft.com/office/officeart/2005/8/layout/orgChart1"/>
    <dgm:cxn modelId="{C3ADF792-40C7-4137-A11F-B0329DB167D1}" type="presParOf" srcId="{7BF7A4F9-2FC9-4B27-A013-DC3239EAE8EA}" destId="{3E016020-DD22-4E75-9A09-4C030D04A882}" srcOrd="1" destOrd="0" presId="urn:microsoft.com/office/officeart/2005/8/layout/orgChart1"/>
    <dgm:cxn modelId="{8B979FC8-FEAA-499B-B2F5-94A36897C7A2}" type="presParOf" srcId="{D811D6C5-131D-48B4-8C4D-7DCD1FEBED59}" destId="{CEF9CEE5-CF4F-4F65-9505-F2479537F3FB}" srcOrd="1" destOrd="0" presId="urn:microsoft.com/office/officeart/2005/8/layout/orgChart1"/>
    <dgm:cxn modelId="{07BD406A-35A7-40F8-86D9-362113502B94}" type="presParOf" srcId="{D811D6C5-131D-48B4-8C4D-7DCD1FEBED59}" destId="{E30E702F-9613-4B78-9100-5C437DD6DB12}" srcOrd="2" destOrd="0" presId="urn:microsoft.com/office/officeart/2005/8/layout/orgChart1"/>
    <dgm:cxn modelId="{6C98E7B5-EFC9-402B-81A2-147899A9C002}" type="presParOf" srcId="{56EEA0A2-9BF6-4068-AE92-F847FFE75867}" destId="{B2CAEAB7-66A8-48A2-8058-45270EBE0378}" srcOrd="2" destOrd="0" presId="urn:microsoft.com/office/officeart/2005/8/layout/orgChart1"/>
    <dgm:cxn modelId="{EE863C3E-C1C3-467E-9984-657E3B4728AC}" type="presParOf" srcId="{56EEA0A2-9BF6-4068-AE92-F847FFE75867}" destId="{9C13F31C-4AAD-4A63-9BCA-4BAB8119618F}" srcOrd="3" destOrd="0" presId="urn:microsoft.com/office/officeart/2005/8/layout/orgChart1"/>
    <dgm:cxn modelId="{434005FA-56B6-41C8-B3DB-9B25986BF14A}" type="presParOf" srcId="{9C13F31C-4AAD-4A63-9BCA-4BAB8119618F}" destId="{DF7175CB-8F78-411E-B54B-2E83CFDEB57A}" srcOrd="0" destOrd="0" presId="urn:microsoft.com/office/officeart/2005/8/layout/orgChart1"/>
    <dgm:cxn modelId="{D854054D-161F-4D5F-BFDF-E1CD19FC150B}" type="presParOf" srcId="{DF7175CB-8F78-411E-B54B-2E83CFDEB57A}" destId="{8D742693-A1A9-449E-8818-34D154F9191A}" srcOrd="0" destOrd="0" presId="urn:microsoft.com/office/officeart/2005/8/layout/orgChart1"/>
    <dgm:cxn modelId="{947CBAA4-7310-4A0B-A1BD-1188013E55D2}" type="presParOf" srcId="{DF7175CB-8F78-411E-B54B-2E83CFDEB57A}" destId="{8C6D4E18-DE1E-43AF-9B7C-520E9CA403B5}" srcOrd="1" destOrd="0" presId="urn:microsoft.com/office/officeart/2005/8/layout/orgChart1"/>
    <dgm:cxn modelId="{F0E61161-A9DB-42C6-9373-79245D846C49}" type="presParOf" srcId="{9C13F31C-4AAD-4A63-9BCA-4BAB8119618F}" destId="{8F511A24-EC14-4641-9B27-19FB9ED605B0}" srcOrd="1" destOrd="0" presId="urn:microsoft.com/office/officeart/2005/8/layout/orgChart1"/>
    <dgm:cxn modelId="{6B5EB3FF-FE17-46F5-B6D0-7E28CA897090}" type="presParOf" srcId="{9C13F31C-4AAD-4A63-9BCA-4BAB8119618F}" destId="{9D855738-DC4B-4F06-8F03-A0100DDC26DE}" srcOrd="2" destOrd="0" presId="urn:microsoft.com/office/officeart/2005/8/layout/orgChart1"/>
    <dgm:cxn modelId="{24369CA8-4F41-45DA-B785-671EF7AA302C}" type="presParOf" srcId="{56EEA0A2-9BF6-4068-AE92-F847FFE75867}" destId="{2B719253-1F81-45C7-9314-AAB997255C17}" srcOrd="4" destOrd="0" presId="urn:microsoft.com/office/officeart/2005/8/layout/orgChart1"/>
    <dgm:cxn modelId="{E084A2A4-10F9-4687-A09F-1F592D172828}" type="presParOf" srcId="{56EEA0A2-9BF6-4068-AE92-F847FFE75867}" destId="{3E5C3AF6-CAB6-4D75-8343-97A7148063D2}" srcOrd="5" destOrd="0" presId="urn:microsoft.com/office/officeart/2005/8/layout/orgChart1"/>
    <dgm:cxn modelId="{44E6F8CD-128D-489A-AB93-D3059328325A}" type="presParOf" srcId="{3E5C3AF6-CAB6-4D75-8343-97A7148063D2}" destId="{D93E8D7B-EF40-40A3-967E-FD35A9EA37C1}" srcOrd="0" destOrd="0" presId="urn:microsoft.com/office/officeart/2005/8/layout/orgChart1"/>
    <dgm:cxn modelId="{F58AEB5B-4F15-44D9-BAD8-E36406D335C2}" type="presParOf" srcId="{D93E8D7B-EF40-40A3-967E-FD35A9EA37C1}" destId="{A6F7FF43-5FE5-4A67-A349-E66DA27C623C}" srcOrd="0" destOrd="0" presId="urn:microsoft.com/office/officeart/2005/8/layout/orgChart1"/>
    <dgm:cxn modelId="{A3DD2283-59FF-472D-BA41-FF001ED15C78}" type="presParOf" srcId="{D93E8D7B-EF40-40A3-967E-FD35A9EA37C1}" destId="{CC575D6E-7521-4E39-80EE-18AAD3E69C79}" srcOrd="1" destOrd="0" presId="urn:microsoft.com/office/officeart/2005/8/layout/orgChart1"/>
    <dgm:cxn modelId="{E6680E85-DB10-4F0F-A414-E22276930EBC}" type="presParOf" srcId="{3E5C3AF6-CAB6-4D75-8343-97A7148063D2}" destId="{99E05DC7-4E93-48A9-ADC9-CE970041D0FF}" srcOrd="1" destOrd="0" presId="urn:microsoft.com/office/officeart/2005/8/layout/orgChart1"/>
    <dgm:cxn modelId="{8C7FB8A8-5255-4323-B2BE-DDE80D9348CB}" type="presParOf" srcId="{3E5C3AF6-CAB6-4D75-8343-97A7148063D2}" destId="{5A5BDAAF-F1DA-4018-8948-940C3D417289}" srcOrd="2" destOrd="0" presId="urn:microsoft.com/office/officeart/2005/8/layout/orgChart1"/>
    <dgm:cxn modelId="{F02AACFB-A12D-4753-901B-EF9DAB5362EE}" type="presParOf" srcId="{56EEA0A2-9BF6-4068-AE92-F847FFE75867}" destId="{8FAF72C1-CB12-48F2-85DA-957068800715}" srcOrd="6" destOrd="0" presId="urn:microsoft.com/office/officeart/2005/8/layout/orgChart1"/>
    <dgm:cxn modelId="{C327ADEC-61E7-4794-8F0E-E126F89BD14B}" type="presParOf" srcId="{56EEA0A2-9BF6-4068-AE92-F847FFE75867}" destId="{9FE16088-3015-4F5A-B6BF-6ABC8FBBA923}" srcOrd="7" destOrd="0" presId="urn:microsoft.com/office/officeart/2005/8/layout/orgChart1"/>
    <dgm:cxn modelId="{A19BC604-40FB-4918-8769-439731D853A9}" type="presParOf" srcId="{9FE16088-3015-4F5A-B6BF-6ABC8FBBA923}" destId="{1EE93A7D-FAAE-4C83-8A3F-E754AA9D824F}" srcOrd="0" destOrd="0" presId="urn:microsoft.com/office/officeart/2005/8/layout/orgChart1"/>
    <dgm:cxn modelId="{B8C8FE23-ABE0-4E9A-AF99-1FD6FD60C8EC}" type="presParOf" srcId="{1EE93A7D-FAAE-4C83-8A3F-E754AA9D824F}" destId="{93E38FC7-77F8-4364-A280-D918EEA72711}" srcOrd="0" destOrd="0" presId="urn:microsoft.com/office/officeart/2005/8/layout/orgChart1"/>
    <dgm:cxn modelId="{589B0A9E-AF25-42AF-9237-17B642934785}" type="presParOf" srcId="{1EE93A7D-FAAE-4C83-8A3F-E754AA9D824F}" destId="{3EC4CDB4-5C99-41C8-BEC7-EAAEFE2EB871}" srcOrd="1" destOrd="0" presId="urn:microsoft.com/office/officeart/2005/8/layout/orgChart1"/>
    <dgm:cxn modelId="{1B60CFD9-E1A5-484B-A9B7-1DE7E65DF26F}" type="presParOf" srcId="{9FE16088-3015-4F5A-B6BF-6ABC8FBBA923}" destId="{E8029F9A-8714-49F6-8832-FC270EE6BC4B}" srcOrd="1" destOrd="0" presId="urn:microsoft.com/office/officeart/2005/8/layout/orgChart1"/>
    <dgm:cxn modelId="{A1EEF89B-322E-416D-8B4A-4336E3B56D29}" type="presParOf" srcId="{9FE16088-3015-4F5A-B6BF-6ABC8FBBA923}" destId="{78F07A3D-C6EF-4E7D-9251-B8D7D0F0E764}" srcOrd="2" destOrd="0" presId="urn:microsoft.com/office/officeart/2005/8/layout/orgChart1"/>
    <dgm:cxn modelId="{B2881641-2CBC-4841-A5CF-41AB2DA44D9F}" type="presParOf" srcId="{56EEA0A2-9BF6-4068-AE92-F847FFE75867}" destId="{A2B357D0-5201-4831-8AD7-EABE7D67173A}" srcOrd="8" destOrd="0" presId="urn:microsoft.com/office/officeart/2005/8/layout/orgChart1"/>
    <dgm:cxn modelId="{3BB8CC46-EC96-44FC-93C6-CA17EA45E67D}" type="presParOf" srcId="{56EEA0A2-9BF6-4068-AE92-F847FFE75867}" destId="{7A2D9C36-5390-41B6-A714-D86DCA10494E}" srcOrd="9" destOrd="0" presId="urn:microsoft.com/office/officeart/2005/8/layout/orgChart1"/>
    <dgm:cxn modelId="{C4954922-17DA-49F3-8A4D-B973FE83BA0B}" type="presParOf" srcId="{7A2D9C36-5390-41B6-A714-D86DCA10494E}" destId="{5793D210-645D-48D6-8ECE-C5080DA2D3A3}" srcOrd="0" destOrd="0" presId="urn:microsoft.com/office/officeart/2005/8/layout/orgChart1"/>
    <dgm:cxn modelId="{D8F818ED-7F50-45C1-BD1F-1064DCC2B1E9}" type="presParOf" srcId="{5793D210-645D-48D6-8ECE-C5080DA2D3A3}" destId="{EAFA413B-1846-4DEA-A9E4-1EA88CF7E50B}" srcOrd="0" destOrd="0" presId="urn:microsoft.com/office/officeart/2005/8/layout/orgChart1"/>
    <dgm:cxn modelId="{C8C73129-1877-43E4-81CD-EAFC1EE2477C}" type="presParOf" srcId="{5793D210-645D-48D6-8ECE-C5080DA2D3A3}" destId="{148E09F9-9635-48DB-8E6A-532AA8E88853}" srcOrd="1" destOrd="0" presId="urn:microsoft.com/office/officeart/2005/8/layout/orgChart1"/>
    <dgm:cxn modelId="{4F9690E8-599C-476A-AE25-BC4D6DCACFA1}" type="presParOf" srcId="{7A2D9C36-5390-41B6-A714-D86DCA10494E}" destId="{81BB4841-58DF-40A1-9C1C-48B98134E746}" srcOrd="1" destOrd="0" presId="urn:microsoft.com/office/officeart/2005/8/layout/orgChart1"/>
    <dgm:cxn modelId="{12BD5BA6-EABF-42D3-9866-A5E3A8D91883}" type="presParOf" srcId="{7A2D9C36-5390-41B6-A714-D86DCA10494E}" destId="{8A6FA1DF-ECAE-472C-B1C6-21550F0E523D}" srcOrd="2" destOrd="0" presId="urn:microsoft.com/office/officeart/2005/8/layout/orgChart1"/>
    <dgm:cxn modelId="{710EEA2F-9A4A-43F2-A7B0-AF6DEA427644}" type="presParOf" srcId="{F1016C4A-9DBA-446D-AEDA-B6B4BF28DA2F}" destId="{C8B7CDAF-D53B-40B4-930E-5508D634529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12C52-D855-45C4-A65F-4506349F65A5}" type="doc">
      <dgm:prSet loTypeId="urn:microsoft.com/office/officeart/2005/8/layout/hProcess9" loCatId="process" qsTypeId="urn:microsoft.com/office/officeart/2005/8/quickstyle/3d1" qsCatId="3D" csTypeId="urn:microsoft.com/office/officeart/2005/8/colors/accent4_3" csCatId="accent4" phldr="1"/>
      <dgm:spPr/>
    </dgm:pt>
    <dgm:pt modelId="{2346B1D5-F04D-4FF7-84EB-A99BECD881F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Sign GS1 Intellectual Property Policy </a:t>
          </a:r>
        </a:p>
      </dgm:t>
    </dgm:pt>
    <dgm:pt modelId="{1B5E3439-73FF-4C36-8820-207568944A1D}" type="parTrans" cxnId="{064F18B0-BECE-4DE7-BC8D-50DFA08380A3}">
      <dgm:prSet/>
      <dgm:spPr/>
      <dgm:t>
        <a:bodyPr/>
        <a:lstStyle/>
        <a:p>
          <a:endParaRPr lang="en-US"/>
        </a:p>
      </dgm:t>
    </dgm:pt>
    <dgm:pt modelId="{E4E5119F-7219-4309-BC62-F62E9B35C91B}" type="sibTrans" cxnId="{064F18B0-BECE-4DE7-BC8D-50DFA08380A3}">
      <dgm:prSet/>
      <dgm:spPr/>
      <dgm:t>
        <a:bodyPr/>
        <a:lstStyle/>
        <a:p>
          <a:endParaRPr lang="en-US"/>
        </a:p>
      </dgm:t>
    </dgm:pt>
    <dgm:pt modelId="{3C9C482F-47A8-48BE-89A3-26890DDC56EC}">
      <dgm:prSet phldrT="[Text]"/>
      <dgm:spPr/>
      <dgm:t>
        <a:bodyPr/>
        <a:lstStyle/>
        <a:p>
          <a:r>
            <a:rPr lang="en-US" dirty="0" smtClean="0"/>
            <a:t>Sign </a:t>
          </a:r>
          <a:br>
            <a:rPr lang="en-US" dirty="0" smtClean="0"/>
          </a:br>
          <a:r>
            <a:rPr lang="en-US" dirty="0" smtClean="0"/>
            <a:t>Work Group Opt-In Agreement</a:t>
          </a:r>
          <a:endParaRPr lang="en-US" dirty="0"/>
        </a:p>
      </dgm:t>
    </dgm:pt>
    <dgm:pt modelId="{9F991BFD-BDE5-4FFD-8F46-B423819A9B87}" type="parTrans" cxnId="{129C4181-8773-4FB0-BC49-D8F8644C1756}">
      <dgm:prSet/>
      <dgm:spPr/>
      <dgm:t>
        <a:bodyPr/>
        <a:lstStyle/>
        <a:p>
          <a:endParaRPr lang="en-US"/>
        </a:p>
      </dgm:t>
    </dgm:pt>
    <dgm:pt modelId="{6498B5ED-878B-4BC3-A869-29BD327F71BA}" type="sibTrans" cxnId="{129C4181-8773-4FB0-BC49-D8F8644C1756}">
      <dgm:prSet/>
      <dgm:spPr/>
      <dgm:t>
        <a:bodyPr/>
        <a:lstStyle/>
        <a:p>
          <a:endParaRPr lang="en-US"/>
        </a:p>
      </dgm:t>
    </dgm:pt>
    <dgm:pt modelId="{A5BD65F8-F912-425D-9EFE-D6520D591089}">
      <dgm:prSet phldrT="[Text]"/>
      <dgm:spPr>
        <a:gradFill rotWithShape="0">
          <a:gsLst>
            <a:gs pos="0">
              <a:srgbClr val="000000"/>
            </a:gs>
            <a:gs pos="20000">
              <a:srgbClr val="000040"/>
            </a:gs>
            <a:gs pos="42000">
              <a:srgbClr val="400040"/>
            </a:gs>
            <a:gs pos="62000">
              <a:srgbClr val="8F0040"/>
            </a:gs>
            <a:gs pos="100000">
              <a:srgbClr val="F26334"/>
            </a:gs>
            <a:gs pos="100000">
              <a:srgbClr val="FFBF00"/>
            </a:gs>
          </a:gsLst>
          <a:lin ang="16200000" scaled="0"/>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Join Group in GS1 Community Room</a:t>
          </a:r>
        </a:p>
      </dgm:t>
    </dgm:pt>
    <dgm:pt modelId="{A9380C72-BC8F-474A-9ECF-ECC35A36C263}" type="parTrans" cxnId="{C272448F-AC60-41F4-ACE3-814FEA8F24FA}">
      <dgm:prSet/>
      <dgm:spPr/>
      <dgm:t>
        <a:bodyPr/>
        <a:lstStyle/>
        <a:p>
          <a:endParaRPr lang="en-GB"/>
        </a:p>
      </dgm:t>
    </dgm:pt>
    <dgm:pt modelId="{0725D032-0A70-4FFF-878E-2CA3C57120B6}" type="sibTrans" cxnId="{C272448F-AC60-41F4-ACE3-814FEA8F24FA}">
      <dgm:prSet/>
      <dgm:spPr/>
      <dgm:t>
        <a:bodyPr/>
        <a:lstStyle/>
        <a:p>
          <a:endParaRPr lang="en-GB"/>
        </a:p>
      </dgm:t>
    </dgm:pt>
    <dgm:pt modelId="{2C3F2580-5D99-4CC1-BB78-6E8B307C7BD5}" type="pres">
      <dgm:prSet presAssocID="{69612C52-D855-45C4-A65F-4506349F65A5}" presName="CompostProcess" presStyleCnt="0">
        <dgm:presLayoutVars>
          <dgm:dir/>
          <dgm:resizeHandles val="exact"/>
        </dgm:presLayoutVars>
      </dgm:prSet>
      <dgm:spPr/>
    </dgm:pt>
    <dgm:pt modelId="{83D3AD23-734E-49E7-9BFC-DDD40A19F64C}" type="pres">
      <dgm:prSet presAssocID="{69612C52-D855-45C4-A65F-4506349F65A5}" presName="arrow" presStyleLbl="bgShp" presStyleIdx="0" presStyleCnt="1"/>
      <dgm:spPr/>
    </dgm:pt>
    <dgm:pt modelId="{DD2CE7E2-9B17-46C2-A2A6-A7FCDF0043C1}" type="pres">
      <dgm:prSet presAssocID="{69612C52-D855-45C4-A65F-4506349F65A5}" presName="linearProcess" presStyleCnt="0"/>
      <dgm:spPr/>
    </dgm:pt>
    <dgm:pt modelId="{73969BDA-403B-429F-9E67-94C4AD3256AB}" type="pres">
      <dgm:prSet presAssocID="{2346B1D5-F04D-4FF7-84EB-A99BECD881F8}" presName="textNode" presStyleLbl="node1" presStyleIdx="0" presStyleCnt="3">
        <dgm:presLayoutVars>
          <dgm:bulletEnabled val="1"/>
        </dgm:presLayoutVars>
      </dgm:prSet>
      <dgm:spPr/>
      <dgm:t>
        <a:bodyPr/>
        <a:lstStyle/>
        <a:p>
          <a:endParaRPr lang="en-US"/>
        </a:p>
      </dgm:t>
    </dgm:pt>
    <dgm:pt modelId="{695939BB-1D46-4052-88E1-8659117178EC}" type="pres">
      <dgm:prSet presAssocID="{E4E5119F-7219-4309-BC62-F62E9B35C91B}" presName="sibTrans" presStyleCnt="0"/>
      <dgm:spPr/>
    </dgm:pt>
    <dgm:pt modelId="{DFD028A9-1F88-44D1-A024-788D8932F725}" type="pres">
      <dgm:prSet presAssocID="{3C9C482F-47A8-48BE-89A3-26890DDC56EC}" presName="textNode" presStyleLbl="node1" presStyleIdx="1" presStyleCnt="3" custLinFactNeighborX="8725" custLinFactNeighborY="-676">
        <dgm:presLayoutVars>
          <dgm:bulletEnabled val="1"/>
        </dgm:presLayoutVars>
      </dgm:prSet>
      <dgm:spPr/>
      <dgm:t>
        <a:bodyPr/>
        <a:lstStyle/>
        <a:p>
          <a:endParaRPr lang="en-US"/>
        </a:p>
      </dgm:t>
    </dgm:pt>
    <dgm:pt modelId="{00F6540F-D6C3-48D6-B3C0-8F29969F640D}" type="pres">
      <dgm:prSet presAssocID="{6498B5ED-878B-4BC3-A869-29BD327F71BA}" presName="sibTrans" presStyleCnt="0"/>
      <dgm:spPr/>
    </dgm:pt>
    <dgm:pt modelId="{B230A996-07AA-4450-942C-ED506F10D838}" type="pres">
      <dgm:prSet presAssocID="{A5BD65F8-F912-425D-9EFE-D6520D591089}" presName="textNode" presStyleLbl="node1" presStyleIdx="2" presStyleCnt="3">
        <dgm:presLayoutVars>
          <dgm:bulletEnabled val="1"/>
        </dgm:presLayoutVars>
      </dgm:prSet>
      <dgm:spPr/>
      <dgm:t>
        <a:bodyPr/>
        <a:lstStyle/>
        <a:p>
          <a:endParaRPr lang="en-GB"/>
        </a:p>
      </dgm:t>
    </dgm:pt>
  </dgm:ptLst>
  <dgm:cxnLst>
    <dgm:cxn modelId="{129C4181-8773-4FB0-BC49-D8F8644C1756}" srcId="{69612C52-D855-45C4-A65F-4506349F65A5}" destId="{3C9C482F-47A8-48BE-89A3-26890DDC56EC}" srcOrd="1" destOrd="0" parTransId="{9F991BFD-BDE5-4FFD-8F46-B423819A9B87}" sibTransId="{6498B5ED-878B-4BC3-A869-29BD327F71BA}"/>
    <dgm:cxn modelId="{064F18B0-BECE-4DE7-BC8D-50DFA08380A3}" srcId="{69612C52-D855-45C4-A65F-4506349F65A5}" destId="{2346B1D5-F04D-4FF7-84EB-A99BECD881F8}" srcOrd="0" destOrd="0" parTransId="{1B5E3439-73FF-4C36-8820-207568944A1D}" sibTransId="{E4E5119F-7219-4309-BC62-F62E9B35C91B}"/>
    <dgm:cxn modelId="{9E7F6F1B-4C36-43F7-A7D5-20DA7627B6B4}" type="presOf" srcId="{69612C52-D855-45C4-A65F-4506349F65A5}" destId="{2C3F2580-5D99-4CC1-BB78-6E8B307C7BD5}" srcOrd="0" destOrd="0" presId="urn:microsoft.com/office/officeart/2005/8/layout/hProcess9"/>
    <dgm:cxn modelId="{C272448F-AC60-41F4-ACE3-814FEA8F24FA}" srcId="{69612C52-D855-45C4-A65F-4506349F65A5}" destId="{A5BD65F8-F912-425D-9EFE-D6520D591089}" srcOrd="2" destOrd="0" parTransId="{A9380C72-BC8F-474A-9ECF-ECC35A36C263}" sibTransId="{0725D032-0A70-4FFF-878E-2CA3C57120B6}"/>
    <dgm:cxn modelId="{9DF1450B-F45A-44EB-9837-CD9FB0521CD8}" type="presOf" srcId="{2346B1D5-F04D-4FF7-84EB-A99BECD881F8}" destId="{73969BDA-403B-429F-9E67-94C4AD3256AB}" srcOrd="0" destOrd="0" presId="urn:microsoft.com/office/officeart/2005/8/layout/hProcess9"/>
    <dgm:cxn modelId="{6676AA70-D430-4810-BAA2-C76EB23BF2F3}" type="presOf" srcId="{A5BD65F8-F912-425D-9EFE-D6520D591089}" destId="{B230A996-07AA-4450-942C-ED506F10D838}" srcOrd="0" destOrd="0" presId="urn:microsoft.com/office/officeart/2005/8/layout/hProcess9"/>
    <dgm:cxn modelId="{2CD4E8A1-625A-4279-A517-7E7C37F1A274}" type="presOf" srcId="{3C9C482F-47A8-48BE-89A3-26890DDC56EC}" destId="{DFD028A9-1F88-44D1-A024-788D8932F725}" srcOrd="0" destOrd="0" presId="urn:microsoft.com/office/officeart/2005/8/layout/hProcess9"/>
    <dgm:cxn modelId="{BD5161FE-698C-4008-ABB3-1C1D50C0C40C}" type="presParOf" srcId="{2C3F2580-5D99-4CC1-BB78-6E8B307C7BD5}" destId="{83D3AD23-734E-49E7-9BFC-DDD40A19F64C}" srcOrd="0" destOrd="0" presId="urn:microsoft.com/office/officeart/2005/8/layout/hProcess9"/>
    <dgm:cxn modelId="{AD70079C-5090-4A92-9B1F-19C6AA18ACA6}" type="presParOf" srcId="{2C3F2580-5D99-4CC1-BB78-6E8B307C7BD5}" destId="{DD2CE7E2-9B17-46C2-A2A6-A7FCDF0043C1}" srcOrd="1" destOrd="0" presId="urn:microsoft.com/office/officeart/2005/8/layout/hProcess9"/>
    <dgm:cxn modelId="{EB47D5AB-E5B4-4778-8B15-0F0B8CC0A11C}" type="presParOf" srcId="{DD2CE7E2-9B17-46C2-A2A6-A7FCDF0043C1}" destId="{73969BDA-403B-429F-9E67-94C4AD3256AB}" srcOrd="0" destOrd="0" presId="urn:microsoft.com/office/officeart/2005/8/layout/hProcess9"/>
    <dgm:cxn modelId="{F2ED49A8-561B-403C-A0B7-2A76A9EFA088}" type="presParOf" srcId="{DD2CE7E2-9B17-46C2-A2A6-A7FCDF0043C1}" destId="{695939BB-1D46-4052-88E1-8659117178EC}" srcOrd="1" destOrd="0" presId="urn:microsoft.com/office/officeart/2005/8/layout/hProcess9"/>
    <dgm:cxn modelId="{26771F11-77D2-492E-B895-B0CD7117963E}" type="presParOf" srcId="{DD2CE7E2-9B17-46C2-A2A6-A7FCDF0043C1}" destId="{DFD028A9-1F88-44D1-A024-788D8932F725}" srcOrd="2" destOrd="0" presId="urn:microsoft.com/office/officeart/2005/8/layout/hProcess9"/>
    <dgm:cxn modelId="{6906FA4A-8584-4C00-81D9-9421F7F98ADF}" type="presParOf" srcId="{DD2CE7E2-9B17-46C2-A2A6-A7FCDF0043C1}" destId="{00F6540F-D6C3-48D6-B3C0-8F29969F640D}" srcOrd="3" destOrd="0" presId="urn:microsoft.com/office/officeart/2005/8/layout/hProcess9"/>
    <dgm:cxn modelId="{099BAB48-345D-4373-AD38-FB2A6DA239EA}" type="presParOf" srcId="{DD2CE7E2-9B17-46C2-A2A6-A7FCDF0043C1}" destId="{B230A996-07AA-4450-942C-ED506F10D83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357D0-5201-4831-8AD7-EABE7D67173A}">
      <dsp:nvSpPr>
        <dsp:cNvPr id="0" name=""/>
        <dsp:cNvSpPr/>
      </dsp:nvSpPr>
      <dsp:spPr>
        <a:xfrm>
          <a:off x="4093483" y="2064705"/>
          <a:ext cx="3351790" cy="242343"/>
        </a:xfrm>
        <a:custGeom>
          <a:avLst/>
          <a:gdLst/>
          <a:ahLst/>
          <a:cxnLst/>
          <a:rect l="0" t="0" r="0" b="0"/>
          <a:pathLst>
            <a:path>
              <a:moveTo>
                <a:pt x="0" y="0"/>
              </a:moveTo>
              <a:lnTo>
                <a:pt x="0" y="127904"/>
              </a:lnTo>
              <a:lnTo>
                <a:pt x="3351790" y="127904"/>
              </a:lnTo>
              <a:lnTo>
                <a:pt x="3351790" y="24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F72C1-CB12-48F2-85DA-957068800715}">
      <dsp:nvSpPr>
        <dsp:cNvPr id="0" name=""/>
        <dsp:cNvSpPr/>
      </dsp:nvSpPr>
      <dsp:spPr>
        <a:xfrm>
          <a:off x="4093483" y="2064705"/>
          <a:ext cx="1672266" cy="242343"/>
        </a:xfrm>
        <a:custGeom>
          <a:avLst/>
          <a:gdLst/>
          <a:ahLst/>
          <a:cxnLst/>
          <a:rect l="0" t="0" r="0" b="0"/>
          <a:pathLst>
            <a:path>
              <a:moveTo>
                <a:pt x="0" y="0"/>
              </a:moveTo>
              <a:lnTo>
                <a:pt x="0" y="127904"/>
              </a:lnTo>
              <a:lnTo>
                <a:pt x="1672266" y="127904"/>
              </a:lnTo>
              <a:lnTo>
                <a:pt x="1672266" y="24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19253-1F81-45C7-9314-AAB997255C17}">
      <dsp:nvSpPr>
        <dsp:cNvPr id="0" name=""/>
        <dsp:cNvSpPr/>
      </dsp:nvSpPr>
      <dsp:spPr>
        <a:xfrm>
          <a:off x="4040505" y="2064705"/>
          <a:ext cx="91440" cy="242343"/>
        </a:xfrm>
        <a:custGeom>
          <a:avLst/>
          <a:gdLst/>
          <a:ahLst/>
          <a:cxnLst/>
          <a:rect l="0" t="0" r="0" b="0"/>
          <a:pathLst>
            <a:path>
              <a:moveTo>
                <a:pt x="52978" y="0"/>
              </a:moveTo>
              <a:lnTo>
                <a:pt x="52978" y="127904"/>
              </a:lnTo>
              <a:lnTo>
                <a:pt x="45720" y="127904"/>
              </a:lnTo>
              <a:lnTo>
                <a:pt x="45720" y="24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AEAB7-66A8-48A2-8058-45270EBE0378}">
      <dsp:nvSpPr>
        <dsp:cNvPr id="0" name=""/>
        <dsp:cNvSpPr/>
      </dsp:nvSpPr>
      <dsp:spPr>
        <a:xfrm>
          <a:off x="2406700" y="2064705"/>
          <a:ext cx="1686783" cy="242343"/>
        </a:xfrm>
        <a:custGeom>
          <a:avLst/>
          <a:gdLst/>
          <a:ahLst/>
          <a:cxnLst/>
          <a:rect l="0" t="0" r="0" b="0"/>
          <a:pathLst>
            <a:path>
              <a:moveTo>
                <a:pt x="1686783" y="0"/>
              </a:moveTo>
              <a:lnTo>
                <a:pt x="1686783" y="127904"/>
              </a:lnTo>
              <a:lnTo>
                <a:pt x="0" y="127904"/>
              </a:lnTo>
              <a:lnTo>
                <a:pt x="0" y="24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1ADE1-53C3-41B5-BEC0-926D55BFDC3A}">
      <dsp:nvSpPr>
        <dsp:cNvPr id="0" name=""/>
        <dsp:cNvSpPr/>
      </dsp:nvSpPr>
      <dsp:spPr>
        <a:xfrm>
          <a:off x="727175" y="2064705"/>
          <a:ext cx="3366308" cy="242343"/>
        </a:xfrm>
        <a:custGeom>
          <a:avLst/>
          <a:gdLst/>
          <a:ahLst/>
          <a:cxnLst/>
          <a:rect l="0" t="0" r="0" b="0"/>
          <a:pathLst>
            <a:path>
              <a:moveTo>
                <a:pt x="3366308" y="0"/>
              </a:moveTo>
              <a:lnTo>
                <a:pt x="3366308" y="127904"/>
              </a:lnTo>
              <a:lnTo>
                <a:pt x="0" y="127904"/>
              </a:lnTo>
              <a:lnTo>
                <a:pt x="0" y="242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66E3A-1138-4838-888A-A0EC9032EB8D}">
      <dsp:nvSpPr>
        <dsp:cNvPr id="0" name=""/>
        <dsp:cNvSpPr/>
      </dsp:nvSpPr>
      <dsp:spPr>
        <a:xfrm>
          <a:off x="3368160" y="1339381"/>
          <a:ext cx="1450647" cy="725323"/>
        </a:xfrm>
        <a:prstGeom prst="rect">
          <a:avLst/>
        </a:prstGeom>
        <a:solidFill>
          <a:schemeClr val="tx1">
            <a:lumMod val="20000"/>
            <a:lumOff val="80000"/>
            <a:alpha val="98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ＭＳ Ｐゴシック" pitchFamily="-110" charset="-128"/>
            </a:rPr>
            <a:t>Miguel Lopera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ＭＳ Ｐゴシック" pitchFamily="-110" charset="-128"/>
            </a:rPr>
            <a:t>President &amp; CEO</a:t>
          </a:r>
        </a:p>
      </dsp:txBody>
      <dsp:txXfrm>
        <a:off x="3368160" y="1339381"/>
        <a:ext cx="1450647" cy="725323"/>
      </dsp:txXfrm>
    </dsp:sp>
    <dsp:sp modelId="{5962B53C-CE73-47D2-9D0A-24B2D25D2276}">
      <dsp:nvSpPr>
        <dsp:cNvPr id="0" name=""/>
        <dsp:cNvSpPr/>
      </dsp:nvSpPr>
      <dsp:spPr>
        <a:xfrm>
          <a:off x="1851" y="2307048"/>
          <a:ext cx="1450647" cy="912104"/>
        </a:xfrm>
        <a:prstGeom prst="rect">
          <a:avLst/>
        </a:prstGeom>
        <a:solidFill>
          <a:schemeClr val="tx1">
            <a:lumMod val="20000"/>
            <a:lumOff val="80000"/>
          </a:schemeClr>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i="0" kern="1200" dirty="0" smtClean="0">
              <a:solidFill>
                <a:schemeClr val="tx1"/>
              </a:solidFill>
            </a:rPr>
            <a:t>Marianne Timmons </a:t>
          </a:r>
          <a:r>
            <a:rPr lang="en-GB" sz="900" b="1" kern="1200" noProof="0" dirty="0" smtClean="0">
              <a:solidFill>
                <a:schemeClr val="tx1"/>
              </a:solidFill>
            </a:rPr>
            <a:t>President</a:t>
          </a:r>
        </a:p>
        <a:p>
          <a:pPr lvl="0" algn="ctr" defTabSz="400050">
            <a:lnSpc>
              <a:spcPct val="90000"/>
            </a:lnSpc>
            <a:spcBef>
              <a:spcPct val="0"/>
            </a:spcBef>
            <a:spcAft>
              <a:spcPct val="35000"/>
            </a:spcAft>
          </a:pPr>
          <a:r>
            <a:rPr lang="fr-BE" sz="900" b="1" kern="1200" dirty="0" smtClean="0">
              <a:solidFill>
                <a:schemeClr val="tx1"/>
              </a:solidFill>
            </a:rPr>
            <a:t>Industry Engagement</a:t>
          </a:r>
        </a:p>
      </dsp:txBody>
      <dsp:txXfrm>
        <a:off x="1851" y="2307048"/>
        <a:ext cx="1450647" cy="912104"/>
      </dsp:txXfrm>
    </dsp:sp>
    <dsp:sp modelId="{8D742693-A1A9-449E-8818-34D154F9191A}">
      <dsp:nvSpPr>
        <dsp:cNvPr id="0" name=""/>
        <dsp:cNvSpPr/>
      </dsp:nvSpPr>
      <dsp:spPr>
        <a:xfrm>
          <a:off x="1681376" y="2307048"/>
          <a:ext cx="1450647" cy="912104"/>
        </a:xfrm>
        <a:prstGeom prst="rect">
          <a:avLst/>
        </a:prstGeom>
        <a:solidFill>
          <a:schemeClr val="tx1">
            <a:lumMod val="20000"/>
            <a:lumOff val="80000"/>
          </a:schemeClr>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BE" sz="900" b="1" kern="1200" dirty="0" smtClean="0">
              <a:solidFill>
                <a:schemeClr val="tx1"/>
              </a:solidFill>
            </a:rPr>
            <a:t>Steve Bratt</a:t>
          </a:r>
        </a:p>
        <a:p>
          <a:pPr lvl="0" algn="ctr" defTabSz="400050">
            <a:lnSpc>
              <a:spcPct val="90000"/>
            </a:lnSpc>
            <a:spcBef>
              <a:spcPct val="0"/>
            </a:spcBef>
            <a:spcAft>
              <a:spcPct val="35000"/>
            </a:spcAft>
          </a:pPr>
          <a:r>
            <a:rPr lang="fr-BE" sz="900" b="1" kern="1200" baseline="0" dirty="0" smtClean="0">
              <a:solidFill>
                <a:schemeClr val="tx1"/>
              </a:solidFill>
            </a:rPr>
            <a:t>CTO &amp; President,</a:t>
          </a:r>
        </a:p>
        <a:p>
          <a:pPr lvl="0" algn="ctr" defTabSz="400050">
            <a:lnSpc>
              <a:spcPct val="90000"/>
            </a:lnSpc>
            <a:spcBef>
              <a:spcPct val="0"/>
            </a:spcBef>
            <a:spcAft>
              <a:spcPct val="35000"/>
            </a:spcAft>
          </a:pPr>
          <a:r>
            <a:rPr lang="fr-BE" sz="900" b="1" kern="1200" baseline="0" dirty="0" smtClean="0">
              <a:solidFill>
                <a:schemeClr val="tx1"/>
              </a:solidFill>
            </a:rPr>
            <a:t> Standards </a:t>
          </a:r>
        </a:p>
        <a:p>
          <a:pPr lvl="0" algn="ctr" defTabSz="400050">
            <a:lnSpc>
              <a:spcPct val="90000"/>
            </a:lnSpc>
            <a:spcBef>
              <a:spcPct val="0"/>
            </a:spcBef>
            <a:spcAft>
              <a:spcPct val="35000"/>
            </a:spcAft>
          </a:pPr>
          <a:r>
            <a:rPr lang="fr-BE" sz="900" b="1" kern="1200" baseline="0" dirty="0" smtClean="0">
              <a:solidFill>
                <a:schemeClr val="tx1"/>
              </a:solidFill>
            </a:rPr>
            <a:t>Development </a:t>
          </a:r>
          <a:r>
            <a:rPr lang="fr-BE" sz="900" b="1" kern="1200" dirty="0" smtClean="0">
              <a:solidFill>
                <a:schemeClr val="tx1"/>
              </a:solidFill>
            </a:rPr>
            <a:t>and EPCglobal</a:t>
          </a:r>
          <a:endParaRPr lang="en-US" sz="900" b="1" kern="1200" dirty="0">
            <a:solidFill>
              <a:schemeClr val="tx1"/>
            </a:solidFill>
          </a:endParaRPr>
        </a:p>
      </dsp:txBody>
      <dsp:txXfrm>
        <a:off x="1681376" y="2307048"/>
        <a:ext cx="1450647" cy="912104"/>
      </dsp:txXfrm>
    </dsp:sp>
    <dsp:sp modelId="{A6F7FF43-5FE5-4A67-A349-E66DA27C623C}">
      <dsp:nvSpPr>
        <dsp:cNvPr id="0" name=""/>
        <dsp:cNvSpPr/>
      </dsp:nvSpPr>
      <dsp:spPr>
        <a:xfrm>
          <a:off x="3360901" y="2307048"/>
          <a:ext cx="1450647" cy="912104"/>
        </a:xfrm>
        <a:prstGeom prst="rect">
          <a:avLst/>
        </a:prstGeom>
        <a:solidFill>
          <a:schemeClr val="tx1">
            <a:lumMod val="20000"/>
            <a:lumOff val="80000"/>
          </a:schemeClr>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91160">
            <a:lnSpc>
              <a:spcPct val="90000"/>
            </a:lnSpc>
            <a:spcBef>
              <a:spcPct val="0"/>
            </a:spcBef>
            <a:spcAft>
              <a:spcPct val="35000"/>
            </a:spcAft>
          </a:pPr>
          <a:r>
            <a:rPr lang="fr-BE" sz="880" b="1" kern="1200" baseline="0" dirty="0" smtClean="0">
              <a:solidFill>
                <a:schemeClr val="tx1"/>
              </a:solidFill>
            </a:rPr>
            <a:t>Malcolm Bowden</a:t>
          </a:r>
        </a:p>
        <a:p>
          <a:pPr lvl="0" algn="ctr" defTabSz="391160">
            <a:lnSpc>
              <a:spcPct val="90000"/>
            </a:lnSpc>
            <a:spcBef>
              <a:spcPct val="0"/>
            </a:spcBef>
            <a:spcAft>
              <a:spcPct val="35000"/>
            </a:spcAft>
          </a:pPr>
          <a:r>
            <a:rPr lang="fr-BE" sz="880" b="1" kern="1200" dirty="0" smtClean="0">
              <a:solidFill>
                <a:schemeClr val="tx1"/>
              </a:solidFill>
            </a:rPr>
            <a:t>President </a:t>
          </a:r>
        </a:p>
        <a:p>
          <a:pPr lvl="0" algn="ctr" defTabSz="391160">
            <a:lnSpc>
              <a:spcPct val="90000"/>
            </a:lnSpc>
            <a:spcBef>
              <a:spcPct val="0"/>
            </a:spcBef>
            <a:spcAft>
              <a:spcPct val="35000"/>
            </a:spcAft>
          </a:pPr>
          <a:r>
            <a:rPr lang="fr-BE" sz="880" b="1" kern="1200" dirty="0" smtClean="0">
              <a:solidFill>
                <a:schemeClr val="tx1"/>
              </a:solidFill>
            </a:rPr>
            <a:t>Global Solutions &amp; GDSN</a:t>
          </a:r>
        </a:p>
        <a:p>
          <a:pPr lvl="0" algn="ctr" defTabSz="391160">
            <a:lnSpc>
              <a:spcPct val="90000"/>
            </a:lnSpc>
            <a:spcBef>
              <a:spcPct val="0"/>
            </a:spcBef>
            <a:spcAft>
              <a:spcPct val="35000"/>
            </a:spcAft>
          </a:pPr>
          <a:r>
            <a:rPr lang="fr-BE" sz="880" b="1" kern="1200" dirty="0" smtClean="0">
              <a:solidFill>
                <a:schemeClr val="tx1"/>
              </a:solidFill>
            </a:rPr>
            <a:t>Inc.</a:t>
          </a:r>
        </a:p>
      </dsp:txBody>
      <dsp:txXfrm>
        <a:off x="3360901" y="2307048"/>
        <a:ext cx="1450647" cy="912104"/>
      </dsp:txXfrm>
    </dsp:sp>
    <dsp:sp modelId="{93E38FC7-77F8-4364-A280-D918EEA72711}">
      <dsp:nvSpPr>
        <dsp:cNvPr id="0" name=""/>
        <dsp:cNvSpPr/>
      </dsp:nvSpPr>
      <dsp:spPr>
        <a:xfrm>
          <a:off x="5040426" y="2307048"/>
          <a:ext cx="1450647" cy="912104"/>
        </a:xfrm>
        <a:prstGeom prst="rect">
          <a:avLst/>
        </a:prstGeom>
        <a:solidFill>
          <a:schemeClr val="tx1">
            <a:lumMod val="20000"/>
            <a:lumOff val="80000"/>
          </a:schemeClr>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BE" sz="900" b="1" kern="1200" dirty="0" smtClean="0">
              <a:solidFill>
                <a:schemeClr val="tx1"/>
              </a:solidFill>
            </a:rPr>
            <a:t>Patrick Vanlombeek</a:t>
          </a:r>
        </a:p>
        <a:p>
          <a:pPr lvl="0" algn="ctr" defTabSz="400050">
            <a:lnSpc>
              <a:spcPct val="90000"/>
            </a:lnSpc>
            <a:spcBef>
              <a:spcPct val="0"/>
            </a:spcBef>
            <a:spcAft>
              <a:spcPct val="35000"/>
            </a:spcAft>
          </a:pPr>
          <a:r>
            <a:rPr lang="fr-BE" sz="900" b="1" kern="1200" dirty="0" smtClean="0">
              <a:solidFill>
                <a:schemeClr val="tx1"/>
              </a:solidFill>
            </a:rPr>
            <a:t>Chief Marketing Officer</a:t>
          </a:r>
          <a:endParaRPr lang="en-US" sz="900" b="1" kern="1200" dirty="0">
            <a:solidFill>
              <a:schemeClr val="tx1"/>
            </a:solidFill>
          </a:endParaRPr>
        </a:p>
      </dsp:txBody>
      <dsp:txXfrm>
        <a:off x="5040426" y="2307048"/>
        <a:ext cx="1450647" cy="912104"/>
      </dsp:txXfrm>
    </dsp:sp>
    <dsp:sp modelId="{EAFA413B-1846-4DEA-A9E4-1EA88CF7E50B}">
      <dsp:nvSpPr>
        <dsp:cNvPr id="0" name=""/>
        <dsp:cNvSpPr/>
      </dsp:nvSpPr>
      <dsp:spPr>
        <a:xfrm>
          <a:off x="6719950" y="2307048"/>
          <a:ext cx="1450647" cy="912104"/>
        </a:xfrm>
        <a:prstGeom prst="rect">
          <a:avLst/>
        </a:prstGeom>
        <a:solidFill>
          <a:schemeClr val="tx1">
            <a:lumMod val="20000"/>
            <a:lumOff val="80000"/>
          </a:schemeClr>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BE" sz="900" b="1" kern="1200" dirty="0" smtClean="0">
              <a:solidFill>
                <a:schemeClr val="tx1"/>
              </a:solidFill>
            </a:rPr>
            <a:t>Philippe Wéry</a:t>
          </a:r>
        </a:p>
        <a:p>
          <a:pPr lvl="0" algn="ctr" defTabSz="400050">
            <a:lnSpc>
              <a:spcPct val="90000"/>
            </a:lnSpc>
            <a:spcBef>
              <a:spcPct val="0"/>
            </a:spcBef>
            <a:spcAft>
              <a:spcPct val="35000"/>
            </a:spcAft>
          </a:pPr>
          <a:r>
            <a:rPr lang="fr-BE" sz="900" b="1" kern="1200" dirty="0" smtClean="0">
              <a:solidFill>
                <a:schemeClr val="tx1"/>
              </a:solidFill>
            </a:rPr>
            <a:t>Chief Financial and </a:t>
          </a:r>
        </a:p>
        <a:p>
          <a:pPr lvl="0" algn="ctr" defTabSz="400050">
            <a:lnSpc>
              <a:spcPct val="90000"/>
            </a:lnSpc>
            <a:spcBef>
              <a:spcPct val="0"/>
            </a:spcBef>
            <a:spcAft>
              <a:spcPct val="35000"/>
            </a:spcAft>
          </a:pPr>
          <a:r>
            <a:rPr lang="fr-BE" sz="900" b="1" kern="1200" dirty="0" smtClean="0">
              <a:solidFill>
                <a:schemeClr val="tx1"/>
              </a:solidFill>
            </a:rPr>
            <a:t>Administration</a:t>
          </a:r>
        </a:p>
        <a:p>
          <a:pPr lvl="0" algn="ctr" defTabSz="400050">
            <a:lnSpc>
              <a:spcPct val="90000"/>
            </a:lnSpc>
            <a:spcBef>
              <a:spcPct val="0"/>
            </a:spcBef>
            <a:spcAft>
              <a:spcPct val="35000"/>
            </a:spcAft>
          </a:pPr>
          <a:r>
            <a:rPr lang="fr-BE" sz="900" b="1" kern="1200" dirty="0" smtClean="0">
              <a:solidFill>
                <a:schemeClr val="tx1"/>
              </a:solidFill>
            </a:rPr>
            <a:t>Officer</a:t>
          </a:r>
          <a:endParaRPr lang="en-US" sz="900" b="1" kern="1200" dirty="0">
            <a:solidFill>
              <a:schemeClr val="tx1"/>
            </a:solidFill>
          </a:endParaRPr>
        </a:p>
      </dsp:txBody>
      <dsp:txXfrm>
        <a:off x="6719950" y="2307048"/>
        <a:ext cx="1450647" cy="912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3AD23-734E-49E7-9BFC-DDD40A19F64C}">
      <dsp:nvSpPr>
        <dsp:cNvPr id="0" name=""/>
        <dsp:cNvSpPr/>
      </dsp:nvSpPr>
      <dsp:spPr>
        <a:xfrm>
          <a:off x="545771" y="0"/>
          <a:ext cx="6185408" cy="3431155"/>
        </a:xfrm>
        <a:prstGeom prs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3969BDA-403B-429F-9E67-94C4AD3256AB}">
      <dsp:nvSpPr>
        <dsp:cNvPr id="0" name=""/>
        <dsp:cNvSpPr/>
      </dsp:nvSpPr>
      <dsp:spPr>
        <a:xfrm>
          <a:off x="7817" y="1029346"/>
          <a:ext cx="2342268" cy="1372461"/>
        </a:xfrm>
        <a:prstGeom prst="round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kern="1200" dirty="0" smtClean="0"/>
            <a:t>Sign GS1 Intellectual Property Policy </a:t>
          </a:r>
        </a:p>
      </dsp:txBody>
      <dsp:txXfrm>
        <a:off x="74815" y="1096344"/>
        <a:ext cx="2208272" cy="1238465"/>
      </dsp:txXfrm>
    </dsp:sp>
    <dsp:sp modelId="{DFD028A9-1F88-44D1-A024-788D8932F725}">
      <dsp:nvSpPr>
        <dsp:cNvPr id="0" name=""/>
        <dsp:cNvSpPr/>
      </dsp:nvSpPr>
      <dsp:spPr>
        <a:xfrm>
          <a:off x="2477571" y="1020068"/>
          <a:ext cx="2342268" cy="1372461"/>
        </a:xfrm>
        <a:prstGeom prst="roundRect">
          <a:avLst/>
        </a:prstGeom>
        <a:gradFill rotWithShape="0">
          <a:gsLst>
            <a:gs pos="0">
              <a:schemeClr val="accent4">
                <a:shade val="80000"/>
                <a:hueOff val="375114"/>
                <a:satOff val="-46055"/>
                <a:lumOff val="22706"/>
                <a:alphaOff val="0"/>
                <a:shade val="51000"/>
                <a:satMod val="130000"/>
              </a:schemeClr>
            </a:gs>
            <a:gs pos="80000">
              <a:schemeClr val="accent4">
                <a:shade val="80000"/>
                <a:hueOff val="375114"/>
                <a:satOff val="-46055"/>
                <a:lumOff val="22706"/>
                <a:alphaOff val="0"/>
                <a:shade val="93000"/>
                <a:satMod val="130000"/>
              </a:schemeClr>
            </a:gs>
            <a:gs pos="100000">
              <a:schemeClr val="accent4">
                <a:shade val="80000"/>
                <a:hueOff val="375114"/>
                <a:satOff val="-46055"/>
                <a:lumOff val="22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Sign </a:t>
          </a:r>
          <a:br>
            <a:rPr lang="en-US" sz="2100" kern="1200" dirty="0" smtClean="0"/>
          </a:br>
          <a:r>
            <a:rPr lang="en-US" sz="2100" kern="1200" dirty="0" smtClean="0"/>
            <a:t>Work Group Opt-In Agreement</a:t>
          </a:r>
          <a:endParaRPr lang="en-US" sz="2100" kern="1200" dirty="0"/>
        </a:p>
      </dsp:txBody>
      <dsp:txXfrm>
        <a:off x="2544569" y="1087066"/>
        <a:ext cx="2208272" cy="1238465"/>
      </dsp:txXfrm>
    </dsp:sp>
    <dsp:sp modelId="{B230A996-07AA-4450-942C-ED506F10D838}">
      <dsp:nvSpPr>
        <dsp:cNvPr id="0" name=""/>
        <dsp:cNvSpPr/>
      </dsp:nvSpPr>
      <dsp:spPr>
        <a:xfrm>
          <a:off x="4926865" y="1029346"/>
          <a:ext cx="2342268" cy="1372461"/>
        </a:xfrm>
        <a:prstGeom prst="roundRect">
          <a:avLst/>
        </a:prstGeom>
        <a:gradFill rotWithShape="0">
          <a:gsLst>
            <a:gs pos="0">
              <a:srgbClr val="000000"/>
            </a:gs>
            <a:gs pos="20000">
              <a:srgbClr val="000040"/>
            </a:gs>
            <a:gs pos="42000">
              <a:srgbClr val="400040"/>
            </a:gs>
            <a:gs pos="62000">
              <a:srgbClr val="8F0040"/>
            </a:gs>
            <a:gs pos="100000">
              <a:srgbClr val="F26334"/>
            </a:gs>
            <a:gs pos="100000">
              <a:srgbClr val="FFBF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kern="1200" dirty="0" smtClean="0"/>
            <a:t>Join Group in GS1 Community Room</a:t>
          </a:r>
        </a:p>
      </dsp:txBody>
      <dsp:txXfrm>
        <a:off x="4993863" y="1096344"/>
        <a:ext cx="2208272" cy="12384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233F0-9C45-42B3-ACC4-2C677231B985}" type="datetimeFigureOut">
              <a:rPr lang="en-US" smtClean="0"/>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7BAB4-286C-4124-99D8-6CD757A37635}" type="slidenum">
              <a:rPr lang="en-US" smtClean="0"/>
              <a:t>‹#›</a:t>
            </a:fld>
            <a:endParaRPr lang="en-US"/>
          </a:p>
        </p:txBody>
      </p:sp>
    </p:spTree>
    <p:extLst>
      <p:ext uri="{BB962C8B-B14F-4D97-AF65-F5344CB8AC3E}">
        <p14:creationId xmlns:p14="http://schemas.microsoft.com/office/powerpoint/2010/main" val="419219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000" dirty="0"/>
              <a:t>Welcome to the world of Standards Development.  I hope you enjoyed the session so far.  </a:t>
            </a:r>
          </a:p>
          <a:p>
            <a:endParaRPr lang="en-US" sz="2000" dirty="0"/>
          </a:p>
          <a:p>
            <a:r>
              <a:rPr lang="en-US" sz="2000" dirty="0"/>
              <a:t>Please welcome Justin Childs and Greg Rowe as they provide into to GS1, GSMP and Industry Engagement for you!</a:t>
            </a:r>
          </a:p>
        </p:txBody>
      </p:sp>
      <p:sp>
        <p:nvSpPr>
          <p:cNvPr id="4" name="Slide Number Placeholder 3"/>
          <p:cNvSpPr>
            <a:spLocks noGrp="1"/>
          </p:cNvSpPr>
          <p:nvPr>
            <p:ph type="sldNum" sz="quarter" idx="10"/>
          </p:nvPr>
        </p:nvSpPr>
        <p:spPr/>
        <p:txBody>
          <a:bodyPr/>
          <a:lstStyle/>
          <a:p>
            <a:fld id="{AF7B2957-CF1F-CD46-A189-F8AD9629F84A}" type="slidenum">
              <a:rPr lang="en-US" smtClean="0"/>
              <a:pPr/>
              <a:t>1</a:t>
            </a:fld>
            <a:endParaRPr lang="en-US" dirty="0"/>
          </a:p>
        </p:txBody>
      </p:sp>
    </p:spTree>
    <p:extLst>
      <p:ext uri="{BB962C8B-B14F-4D97-AF65-F5344CB8AC3E}">
        <p14:creationId xmlns:p14="http://schemas.microsoft.com/office/powerpoint/2010/main" val="178338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43000" y="685800"/>
            <a:ext cx="4572000" cy="3429000"/>
          </a:xfrm>
          <a:ln/>
        </p:spPr>
      </p:sp>
      <p:sp>
        <p:nvSpPr>
          <p:cNvPr id="13315" name="Notes Placeholder 2"/>
          <p:cNvSpPr>
            <a:spLocks noGrp="1"/>
          </p:cNvSpPr>
          <p:nvPr>
            <p:ph type="body" idx="1"/>
          </p:nvPr>
        </p:nvSpPr>
        <p:spPr>
          <a:noFill/>
          <a:ln/>
        </p:spPr>
        <p:txBody>
          <a:bodyPr/>
          <a:lstStyle/>
          <a:p>
            <a:pPr>
              <a:buFontTx/>
              <a:buChar char="-"/>
            </a:pPr>
            <a:r>
              <a:rPr lang="fr-BE" dirty="0" smtClean="0">
                <a:latin typeface="Arial" pitchFamily="34" charset="0"/>
              </a:rPr>
              <a:t>The Retail Value Chain encompasses all products that can be sold through a retail channel : online or offline, B2C or even B2B…</a:t>
            </a:r>
          </a:p>
          <a:p>
            <a:pPr>
              <a:buFontTx/>
              <a:buChar char="-"/>
            </a:pPr>
            <a:r>
              <a:rPr lang="fr-BE" dirty="0" smtClean="0">
                <a:latin typeface="Arial" pitchFamily="34" charset="0"/>
              </a:rPr>
              <a:t> </a:t>
            </a:r>
            <a:r>
              <a:rPr lang="fr-BE" dirty="0" err="1" smtClean="0">
                <a:latin typeface="Arial" pitchFamily="34" charset="0"/>
              </a:rPr>
              <a:t>It’s</a:t>
            </a:r>
            <a:r>
              <a:rPr lang="fr-BE" dirty="0" smtClean="0">
                <a:latin typeface="Arial" pitchFamily="34" charset="0"/>
              </a:rPr>
              <a:t> not </a:t>
            </a:r>
            <a:r>
              <a:rPr lang="fr-BE" dirty="0" err="1" smtClean="0">
                <a:latin typeface="Arial" pitchFamily="34" charset="0"/>
              </a:rPr>
              <a:t>only</a:t>
            </a:r>
            <a:r>
              <a:rPr lang="fr-BE" dirty="0" smtClean="0">
                <a:latin typeface="Arial" pitchFamily="34" charset="0"/>
              </a:rPr>
              <a:t> about </a:t>
            </a:r>
            <a:r>
              <a:rPr lang="fr-BE" dirty="0" err="1" smtClean="0">
                <a:latin typeface="Arial" pitchFamily="34" charset="0"/>
              </a:rPr>
              <a:t>Fast-moving</a:t>
            </a:r>
            <a:r>
              <a:rPr lang="fr-BE" dirty="0" smtClean="0">
                <a:latin typeface="Arial" pitchFamily="34" charset="0"/>
              </a:rPr>
              <a:t> Consumer </a:t>
            </a:r>
            <a:r>
              <a:rPr lang="fr-BE" dirty="0" err="1" smtClean="0">
                <a:latin typeface="Arial" pitchFamily="34" charset="0"/>
              </a:rPr>
              <a:t>Goods</a:t>
            </a:r>
            <a:r>
              <a:rPr lang="fr-BE" dirty="0" smtClean="0">
                <a:latin typeface="Arial" pitchFamily="34" charset="0"/>
              </a:rPr>
              <a:t>, </a:t>
            </a:r>
            <a:r>
              <a:rPr lang="fr-BE" dirty="0" err="1" smtClean="0">
                <a:latin typeface="Arial" pitchFamily="34" charset="0"/>
              </a:rPr>
              <a:t>it’s</a:t>
            </a:r>
            <a:r>
              <a:rPr lang="fr-BE" dirty="0" smtClean="0">
                <a:latin typeface="Arial" pitchFamily="34" charset="0"/>
              </a:rPr>
              <a:t> </a:t>
            </a:r>
            <a:r>
              <a:rPr lang="fr-BE" dirty="0" err="1" smtClean="0">
                <a:latin typeface="Arial" pitchFamily="34" charset="0"/>
              </a:rPr>
              <a:t>also</a:t>
            </a:r>
            <a:r>
              <a:rPr lang="fr-BE" dirty="0" smtClean="0">
                <a:latin typeface="Arial" pitchFamily="34" charset="0"/>
              </a:rPr>
              <a:t> about </a:t>
            </a:r>
            <a:r>
              <a:rPr lang="fr-BE" dirty="0" err="1" smtClean="0">
                <a:latin typeface="Arial" pitchFamily="34" charset="0"/>
              </a:rPr>
              <a:t>Fresh</a:t>
            </a:r>
            <a:r>
              <a:rPr lang="fr-BE" dirty="0" smtClean="0">
                <a:latin typeface="Arial" pitchFamily="34" charset="0"/>
              </a:rPr>
              <a:t> </a:t>
            </a:r>
            <a:r>
              <a:rPr lang="fr-BE" dirty="0" err="1" smtClean="0">
                <a:latin typeface="Arial" pitchFamily="34" charset="0"/>
              </a:rPr>
              <a:t>Foods</a:t>
            </a:r>
            <a:r>
              <a:rPr lang="fr-BE" dirty="0" smtClean="0">
                <a:latin typeface="Arial" pitchFamily="34" charset="0"/>
              </a:rPr>
              <a:t>, </a:t>
            </a:r>
            <a:r>
              <a:rPr lang="fr-BE" dirty="0" err="1" smtClean="0">
                <a:latin typeface="Arial" pitchFamily="34" charset="0"/>
              </a:rPr>
              <a:t>Apparel</a:t>
            </a:r>
            <a:r>
              <a:rPr lang="fr-BE" dirty="0" smtClean="0">
                <a:latin typeface="Arial" pitchFamily="34" charset="0"/>
              </a:rPr>
              <a:t> &amp; </a:t>
            </a:r>
            <a:r>
              <a:rPr lang="fr-BE" dirty="0" err="1" smtClean="0">
                <a:latin typeface="Arial" pitchFamily="34" charset="0"/>
              </a:rPr>
              <a:t>Footware</a:t>
            </a:r>
            <a:r>
              <a:rPr lang="fr-BE" dirty="0" smtClean="0">
                <a:latin typeface="Arial" pitchFamily="34" charset="0"/>
              </a:rPr>
              <a:t>, Consumer </a:t>
            </a:r>
            <a:r>
              <a:rPr lang="fr-BE" dirty="0" err="1" smtClean="0">
                <a:latin typeface="Arial" pitchFamily="34" charset="0"/>
              </a:rPr>
              <a:t>Electronics</a:t>
            </a:r>
            <a:r>
              <a:rPr lang="fr-BE" dirty="0" smtClean="0">
                <a:latin typeface="Arial" pitchFamily="34" charset="0"/>
              </a:rPr>
              <a:t>, </a:t>
            </a:r>
            <a:r>
              <a:rPr lang="fr-BE" dirty="0" err="1" smtClean="0">
                <a:latin typeface="Arial" pitchFamily="34" charset="0"/>
              </a:rPr>
              <a:t>Hardline</a:t>
            </a:r>
            <a:r>
              <a:rPr lang="fr-BE" dirty="0" smtClean="0">
                <a:latin typeface="Arial" pitchFamily="34" charset="0"/>
              </a:rPr>
              <a:t> or DIY…</a:t>
            </a:r>
          </a:p>
          <a:p>
            <a:pPr>
              <a:buFontTx/>
              <a:buChar char="-"/>
            </a:pPr>
            <a:r>
              <a:rPr lang="fr-BE" dirty="0" smtClean="0">
                <a:latin typeface="Arial" pitchFamily="34" charset="0"/>
              </a:rPr>
              <a:t> </a:t>
            </a:r>
            <a:r>
              <a:rPr lang="fr-BE" dirty="0" err="1" smtClean="0">
                <a:latin typeface="Arial" pitchFamily="34" charset="0"/>
              </a:rPr>
              <a:t>We</a:t>
            </a:r>
            <a:r>
              <a:rPr lang="fr-BE" dirty="0" smtClean="0">
                <a:latin typeface="Arial" pitchFamily="34" charset="0"/>
              </a:rPr>
              <a:t> have </a:t>
            </a:r>
            <a:r>
              <a:rPr lang="fr-BE" dirty="0" err="1" smtClean="0">
                <a:latin typeface="Arial" pitchFamily="34" charset="0"/>
              </a:rPr>
              <a:t>common</a:t>
            </a:r>
            <a:r>
              <a:rPr lang="fr-BE" dirty="0" smtClean="0">
                <a:latin typeface="Arial" pitchFamily="34" charset="0"/>
              </a:rPr>
              <a:t> </a:t>
            </a:r>
            <a:r>
              <a:rPr lang="fr-BE" dirty="0" err="1" smtClean="0">
                <a:latin typeface="Arial" pitchFamily="34" charset="0"/>
              </a:rPr>
              <a:t>needs</a:t>
            </a:r>
            <a:r>
              <a:rPr lang="fr-BE" dirty="0" smtClean="0">
                <a:latin typeface="Arial" pitchFamily="34" charset="0"/>
              </a:rPr>
              <a:t> in </a:t>
            </a:r>
            <a:r>
              <a:rPr lang="fr-BE" dirty="0" err="1" smtClean="0">
                <a:latin typeface="Arial" pitchFamily="34" charset="0"/>
              </a:rPr>
              <a:t>terms</a:t>
            </a:r>
            <a:r>
              <a:rPr lang="fr-BE" dirty="0" smtClean="0">
                <a:latin typeface="Arial" pitchFamily="34" charset="0"/>
              </a:rPr>
              <a:t> of </a:t>
            </a:r>
            <a:r>
              <a:rPr lang="fr-BE" dirty="0" err="1" smtClean="0">
                <a:latin typeface="Arial" pitchFamily="34" charset="0"/>
              </a:rPr>
              <a:t>supply</a:t>
            </a:r>
            <a:r>
              <a:rPr lang="fr-BE" dirty="0" smtClean="0">
                <a:latin typeface="Arial" pitchFamily="34" charset="0"/>
              </a:rPr>
              <a:t> </a:t>
            </a:r>
            <a:r>
              <a:rPr lang="fr-BE" dirty="0" err="1" smtClean="0">
                <a:latin typeface="Arial" pitchFamily="34" charset="0"/>
              </a:rPr>
              <a:t>chain</a:t>
            </a:r>
            <a:r>
              <a:rPr lang="fr-BE" dirty="0" smtClean="0">
                <a:latin typeface="Arial" pitchFamily="34" charset="0"/>
              </a:rPr>
              <a:t> </a:t>
            </a:r>
            <a:r>
              <a:rPr lang="fr-BE" dirty="0" err="1" smtClean="0">
                <a:latin typeface="Arial" pitchFamily="34" charset="0"/>
              </a:rPr>
              <a:t>processes</a:t>
            </a:r>
            <a:r>
              <a:rPr lang="fr-BE" dirty="0" smtClean="0">
                <a:latin typeface="Arial" pitchFamily="34" charset="0"/>
              </a:rPr>
              <a:t> and </a:t>
            </a:r>
            <a:r>
              <a:rPr lang="fr-BE" dirty="0" err="1" smtClean="0">
                <a:latin typeface="Arial" pitchFamily="34" charset="0"/>
              </a:rPr>
              <a:t>exchanging</a:t>
            </a:r>
            <a:r>
              <a:rPr lang="fr-BE" dirty="0" smtClean="0">
                <a:latin typeface="Arial" pitchFamily="34" charset="0"/>
              </a:rPr>
              <a:t> information </a:t>
            </a:r>
            <a:r>
              <a:rPr lang="fr-BE" dirty="0" err="1" smtClean="0">
                <a:latin typeface="Arial" pitchFamily="34" charset="0"/>
              </a:rPr>
              <a:t>where</a:t>
            </a:r>
            <a:r>
              <a:rPr lang="fr-BE" dirty="0" smtClean="0">
                <a:latin typeface="Arial" pitchFamily="34" charset="0"/>
              </a:rPr>
              <a:t> </a:t>
            </a:r>
            <a:r>
              <a:rPr lang="fr-BE" dirty="0" err="1" smtClean="0">
                <a:latin typeface="Arial" pitchFamily="34" charset="0"/>
              </a:rPr>
              <a:t>we</a:t>
            </a:r>
            <a:r>
              <a:rPr lang="fr-BE" dirty="0" smtClean="0">
                <a:latin typeface="Arial" pitchFamily="34" charset="0"/>
              </a:rPr>
              <a:t> </a:t>
            </a:r>
            <a:r>
              <a:rPr lang="fr-BE" dirty="0" err="1" smtClean="0">
                <a:latin typeface="Arial" pitchFamily="34" charset="0"/>
              </a:rPr>
              <a:t>need</a:t>
            </a:r>
            <a:r>
              <a:rPr lang="fr-BE" dirty="0" smtClean="0">
                <a:latin typeface="Arial" pitchFamily="34" charset="0"/>
              </a:rPr>
              <a:t> to </a:t>
            </a:r>
            <a:r>
              <a:rPr lang="fr-BE" dirty="0" err="1" smtClean="0">
                <a:latin typeface="Arial" pitchFamily="34" charset="0"/>
              </a:rPr>
              <a:t>collaborate</a:t>
            </a:r>
            <a:r>
              <a:rPr lang="fr-BE" dirty="0" smtClean="0">
                <a:latin typeface="Arial" pitchFamily="34" charset="0"/>
              </a:rPr>
              <a:t>.</a:t>
            </a:r>
          </a:p>
          <a:p>
            <a:pPr>
              <a:buFontTx/>
              <a:buChar char="-"/>
            </a:pPr>
            <a:r>
              <a:rPr lang="fr-BE" dirty="0" smtClean="0">
                <a:latin typeface="Arial" pitchFamily="34" charset="0"/>
              </a:rPr>
              <a:t> But </a:t>
            </a:r>
            <a:r>
              <a:rPr lang="fr-BE" dirty="0" err="1" smtClean="0">
                <a:latin typeface="Arial" pitchFamily="34" charset="0"/>
              </a:rPr>
              <a:t>also</a:t>
            </a:r>
            <a:r>
              <a:rPr lang="fr-BE" dirty="0" smtClean="0">
                <a:latin typeface="Arial" pitchFamily="34" charset="0"/>
              </a:rPr>
              <a:t> </a:t>
            </a:r>
            <a:r>
              <a:rPr lang="fr-BE" dirty="0" err="1" smtClean="0">
                <a:latin typeface="Arial" pitchFamily="34" charset="0"/>
              </a:rPr>
              <a:t>specific</a:t>
            </a:r>
            <a:r>
              <a:rPr lang="fr-BE" dirty="0" smtClean="0">
                <a:latin typeface="Arial" pitchFamily="34" charset="0"/>
              </a:rPr>
              <a:t> issues </a:t>
            </a:r>
            <a:r>
              <a:rPr lang="fr-BE" dirty="0" err="1" smtClean="0">
                <a:latin typeface="Arial" pitchFamily="34" charset="0"/>
              </a:rPr>
              <a:t>like</a:t>
            </a:r>
            <a:r>
              <a:rPr lang="fr-BE" dirty="0" smtClean="0">
                <a:latin typeface="Arial" pitchFamily="34" charset="0"/>
              </a:rPr>
              <a:t> </a:t>
            </a:r>
            <a:r>
              <a:rPr lang="fr-BE" dirty="0" err="1" smtClean="0">
                <a:latin typeface="Arial" pitchFamily="34" charset="0"/>
              </a:rPr>
              <a:t>fresh</a:t>
            </a:r>
            <a:r>
              <a:rPr lang="fr-BE" dirty="0" smtClean="0">
                <a:latin typeface="Arial" pitchFamily="34" charset="0"/>
              </a:rPr>
              <a:t> </a:t>
            </a:r>
            <a:r>
              <a:rPr lang="fr-BE" dirty="0" err="1" smtClean="0">
                <a:latin typeface="Arial" pitchFamily="34" charset="0"/>
              </a:rPr>
              <a:t>food</a:t>
            </a:r>
            <a:r>
              <a:rPr lang="fr-BE" dirty="0" smtClean="0">
                <a:latin typeface="Arial" pitchFamily="34" charset="0"/>
              </a:rPr>
              <a:t> </a:t>
            </a:r>
            <a:r>
              <a:rPr lang="fr-BE" dirty="0" err="1" smtClean="0">
                <a:latin typeface="Arial" pitchFamily="34" charset="0"/>
              </a:rPr>
              <a:t>spoilage</a:t>
            </a:r>
            <a:r>
              <a:rPr lang="fr-BE" dirty="0" smtClean="0">
                <a:latin typeface="Arial" pitchFamily="34" charset="0"/>
              </a:rPr>
              <a:t>, consumer </a:t>
            </a:r>
            <a:r>
              <a:rPr lang="fr-BE" dirty="0" err="1" smtClean="0">
                <a:latin typeface="Arial" pitchFamily="34" charset="0"/>
              </a:rPr>
              <a:t>electronic</a:t>
            </a:r>
            <a:r>
              <a:rPr lang="fr-BE" dirty="0" smtClean="0">
                <a:latin typeface="Arial" pitchFamily="34" charset="0"/>
              </a:rPr>
              <a:t> </a:t>
            </a:r>
            <a:r>
              <a:rPr lang="fr-BE" dirty="0" err="1" smtClean="0">
                <a:latin typeface="Arial" pitchFamily="34" charset="0"/>
              </a:rPr>
              <a:t>recycling</a:t>
            </a:r>
            <a:r>
              <a:rPr lang="fr-BE" dirty="0" smtClean="0">
                <a:latin typeface="Arial" pitchFamily="34" charset="0"/>
              </a:rPr>
              <a:t>, </a:t>
            </a:r>
            <a:r>
              <a:rPr lang="fr-BE" dirty="0" err="1" smtClean="0">
                <a:latin typeface="Arial" pitchFamily="34" charset="0"/>
              </a:rPr>
              <a:t>clothing</a:t>
            </a:r>
            <a:r>
              <a:rPr lang="fr-BE" dirty="0" smtClean="0">
                <a:latin typeface="Arial" pitchFamily="34" charset="0"/>
              </a:rPr>
              <a:t> </a:t>
            </a:r>
            <a:r>
              <a:rPr lang="fr-BE" dirty="0" err="1" smtClean="0">
                <a:latin typeface="Arial" pitchFamily="34" charset="0"/>
              </a:rPr>
              <a:t>theft</a:t>
            </a:r>
            <a:r>
              <a:rPr lang="fr-BE" dirty="0" smtClean="0">
                <a:latin typeface="Arial" pitchFamily="34" charset="0"/>
              </a:rPr>
              <a:t> or </a:t>
            </a:r>
            <a:r>
              <a:rPr lang="fr-BE" dirty="0" err="1" smtClean="0">
                <a:latin typeface="Arial" pitchFamily="34" charset="0"/>
              </a:rPr>
              <a:t>luxury</a:t>
            </a:r>
            <a:r>
              <a:rPr lang="fr-BE" dirty="0" smtClean="0">
                <a:latin typeface="Arial" pitchFamily="34" charset="0"/>
              </a:rPr>
              <a:t> </a:t>
            </a:r>
            <a:r>
              <a:rPr lang="fr-BE" dirty="0" err="1" smtClean="0">
                <a:latin typeface="Arial" pitchFamily="34" charset="0"/>
              </a:rPr>
              <a:t>counterfeiting</a:t>
            </a:r>
            <a:r>
              <a:rPr lang="fr-BE" dirty="0" smtClean="0">
                <a:latin typeface="Arial" pitchFamily="34" charset="0"/>
              </a:rPr>
              <a:t>. </a:t>
            </a:r>
            <a:r>
              <a:rPr lang="fr-BE" dirty="0" err="1" smtClean="0">
                <a:latin typeface="Arial" pitchFamily="34" charset="0"/>
              </a:rPr>
              <a:t>Yet</a:t>
            </a:r>
            <a:r>
              <a:rPr lang="fr-BE" dirty="0" smtClean="0">
                <a:latin typeface="Arial" pitchFamily="34" charset="0"/>
              </a:rPr>
              <a:t> all of </a:t>
            </a:r>
            <a:r>
              <a:rPr lang="fr-BE" dirty="0" err="1" smtClean="0">
                <a:latin typeface="Arial" pitchFamily="34" charset="0"/>
              </a:rPr>
              <a:t>these</a:t>
            </a:r>
            <a:r>
              <a:rPr lang="fr-BE" dirty="0" smtClean="0">
                <a:latin typeface="Arial" pitchFamily="34" charset="0"/>
              </a:rPr>
              <a:t> </a:t>
            </a:r>
            <a:r>
              <a:rPr lang="fr-BE" dirty="0" err="1" smtClean="0">
                <a:latin typeface="Arial" pitchFamily="34" charset="0"/>
              </a:rPr>
              <a:t>require</a:t>
            </a:r>
            <a:r>
              <a:rPr lang="fr-BE" dirty="0" smtClean="0">
                <a:latin typeface="Arial" pitchFamily="34" charset="0"/>
              </a:rPr>
              <a:t> a </a:t>
            </a:r>
            <a:r>
              <a:rPr lang="fr-BE" dirty="0" err="1" smtClean="0">
                <a:latin typeface="Arial" pitchFamily="34" charset="0"/>
              </a:rPr>
              <a:t>holistic</a:t>
            </a:r>
            <a:r>
              <a:rPr lang="fr-BE" dirty="0" smtClean="0">
                <a:latin typeface="Arial" pitchFamily="34" charset="0"/>
              </a:rPr>
              <a:t> retail value </a:t>
            </a:r>
            <a:r>
              <a:rPr lang="fr-BE" dirty="0" err="1" smtClean="0">
                <a:latin typeface="Arial" pitchFamily="34" charset="0"/>
              </a:rPr>
              <a:t>chain</a:t>
            </a:r>
            <a:r>
              <a:rPr lang="fr-BE" dirty="0" smtClean="0">
                <a:latin typeface="Arial" pitchFamily="34" charset="0"/>
              </a:rPr>
              <a:t> </a:t>
            </a:r>
            <a:r>
              <a:rPr lang="fr-BE" dirty="0" err="1" smtClean="0">
                <a:latin typeface="Arial" pitchFamily="34" charset="0"/>
              </a:rPr>
              <a:t>approach</a:t>
            </a:r>
            <a:r>
              <a:rPr lang="fr-BE" dirty="0" smtClean="0">
                <a:latin typeface="Arial" pitchFamily="34" charset="0"/>
              </a:rPr>
              <a:t> to </a:t>
            </a:r>
            <a:r>
              <a:rPr lang="fr-BE" dirty="0" err="1" smtClean="0">
                <a:latin typeface="Arial" pitchFamily="34" charset="0"/>
              </a:rPr>
              <a:t>better</a:t>
            </a:r>
            <a:r>
              <a:rPr lang="fr-BE" dirty="0" smtClean="0">
                <a:latin typeface="Arial" pitchFamily="34" charset="0"/>
              </a:rPr>
              <a:t> </a:t>
            </a:r>
            <a:r>
              <a:rPr lang="fr-BE" dirty="0" err="1" smtClean="0">
                <a:latin typeface="Arial" pitchFamily="34" charset="0"/>
              </a:rPr>
              <a:t>resolve</a:t>
            </a:r>
            <a:r>
              <a:rPr lang="fr-BE" dirty="0" smtClean="0">
                <a:latin typeface="Arial" pitchFamily="34" charset="0"/>
              </a:rPr>
              <a:t> </a:t>
            </a:r>
            <a:r>
              <a:rPr lang="fr-BE" dirty="0" err="1" smtClean="0">
                <a:latin typeface="Arial" pitchFamily="34" charset="0"/>
              </a:rPr>
              <a:t>them</a:t>
            </a:r>
            <a:endParaRPr lang="fr-BE" dirty="0" smtClean="0">
              <a:latin typeface="Arial" pitchFamily="34" charset="0"/>
            </a:endParaRPr>
          </a:p>
        </p:txBody>
      </p:sp>
      <p:sp>
        <p:nvSpPr>
          <p:cNvPr id="13316" name="Slide Number Placeholder 3"/>
          <p:cNvSpPr>
            <a:spLocks noGrp="1"/>
          </p:cNvSpPr>
          <p:nvPr>
            <p:ph type="sldNum" sz="quarter" idx="5"/>
          </p:nvPr>
        </p:nvSpPr>
        <p:spPr>
          <a:noFill/>
        </p:spPr>
        <p:txBody>
          <a:bodyPr/>
          <a:lstStyle/>
          <a:p>
            <a:fld id="{AEFDE5ED-5D00-4B97-B639-D1B3AD0C061C}"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356781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2D3E998-13A6-4B5A-B560-67DD50D2ED9C}" type="slidenum">
              <a:rPr lang="en-GB"/>
              <a:pPr/>
              <a:t>20</a:t>
            </a:fld>
            <a:endParaRPr lang="en-GB"/>
          </a:p>
        </p:txBody>
      </p:sp>
      <p:sp>
        <p:nvSpPr>
          <p:cNvPr id="106499" name="Rectangle 2"/>
          <p:cNvSpPr>
            <a:spLocks noGrp="1" noRot="1" noChangeAspect="1" noChangeArrowheads="1" noTextEdit="1"/>
          </p:cNvSpPr>
          <p:nvPr>
            <p:ph type="sldImg"/>
          </p:nvPr>
        </p:nvSpPr>
        <p:spPr>
          <a:xfrm>
            <a:off x="1143000" y="685800"/>
            <a:ext cx="4572000" cy="3429000"/>
          </a:xfrm>
          <a:ln/>
        </p:spPr>
      </p:sp>
      <p:sp>
        <p:nvSpPr>
          <p:cNvPr id="106500" name="Rectangle 3"/>
          <p:cNvSpPr>
            <a:spLocks noGrp="1" noChangeArrowheads="1"/>
          </p:cNvSpPr>
          <p:nvPr>
            <p:ph type="body" idx="1"/>
          </p:nvPr>
        </p:nvSpPr>
        <p:spPr>
          <a:noFill/>
          <a:ln/>
        </p:spPr>
        <p:txBody>
          <a:bodyPr/>
          <a:lstStyle/>
          <a:p>
            <a:pPr marL="380979" indent="-380979">
              <a:lnSpc>
                <a:spcPct val="90000"/>
              </a:lnSpc>
              <a:spcBef>
                <a:spcPct val="20000"/>
              </a:spcBef>
              <a:buFontTx/>
              <a:buChar char="•"/>
            </a:pPr>
            <a:r>
              <a:rPr lang="en-US" sz="1600">
                <a:solidFill>
                  <a:srgbClr val="000000"/>
                </a:solidFill>
                <a:ea typeface="ＭＳ Ｐゴシック" pitchFamily="-111" charset="-128"/>
              </a:rPr>
              <a:t>Problem / Opportunity Statement:</a:t>
            </a:r>
          </a:p>
          <a:p>
            <a:pPr marL="863552" lvl="1" indent="-342881">
              <a:lnSpc>
                <a:spcPct val="90000"/>
              </a:lnSpc>
              <a:spcBef>
                <a:spcPct val="20000"/>
              </a:spcBef>
              <a:buClr>
                <a:srgbClr val="F2632A"/>
              </a:buClr>
              <a:buSzPct val="125000"/>
              <a:buFont typeface="Times" pitchFamily="-111" charset="0"/>
              <a:buChar char="•"/>
            </a:pPr>
            <a:r>
              <a:rPr lang="en-US" sz="1600">
                <a:solidFill>
                  <a:srgbClr val="000000"/>
                </a:solidFill>
                <a:ea typeface="ＭＳ Ｐゴシック" pitchFamily="-111" charset="-128"/>
              </a:rPr>
              <a:t>Need to expand infrastructure used to share data among trading partners</a:t>
            </a:r>
          </a:p>
          <a:p>
            <a:pPr marL="863552" lvl="1" indent="-342881">
              <a:lnSpc>
                <a:spcPct val="90000"/>
              </a:lnSpc>
              <a:spcBef>
                <a:spcPct val="20000"/>
              </a:spcBef>
              <a:buClr>
                <a:srgbClr val="F2632A"/>
              </a:buClr>
              <a:buSzPct val="125000"/>
              <a:buFont typeface="Times" pitchFamily="-111" charset="0"/>
              <a:buChar char="•"/>
            </a:pPr>
            <a:r>
              <a:rPr lang="en-US" sz="1600">
                <a:solidFill>
                  <a:srgbClr val="000000"/>
                </a:solidFill>
                <a:ea typeface="ＭＳ Ｐゴシック" pitchFamily="-111" charset="-128"/>
              </a:rPr>
              <a:t>No consistent data standards throughout supply chain</a:t>
            </a:r>
          </a:p>
          <a:p>
            <a:pPr marL="863552" lvl="1" indent="-342881">
              <a:lnSpc>
                <a:spcPct val="90000"/>
              </a:lnSpc>
              <a:spcBef>
                <a:spcPct val="20000"/>
              </a:spcBef>
              <a:buClr>
                <a:srgbClr val="F2632A"/>
              </a:buClr>
              <a:buSzPct val="125000"/>
              <a:buFont typeface="Times" pitchFamily="-111" charset="0"/>
              <a:buChar char="•"/>
            </a:pPr>
            <a:r>
              <a:rPr lang="en-US" sz="1600">
                <a:solidFill>
                  <a:srgbClr val="000000"/>
                </a:solidFill>
                <a:ea typeface="ＭＳ Ｐゴシック" pitchFamily="-111" charset="-128"/>
              </a:rPr>
              <a:t>Inaccurate or bad data at many points in the supply chain</a:t>
            </a:r>
          </a:p>
          <a:p>
            <a:pPr marL="863552" lvl="1" indent="-342881">
              <a:lnSpc>
                <a:spcPct val="90000"/>
              </a:lnSpc>
              <a:spcBef>
                <a:spcPct val="20000"/>
              </a:spcBef>
              <a:buClr>
                <a:srgbClr val="F2632A"/>
              </a:buClr>
              <a:buSzPct val="125000"/>
              <a:buFont typeface="Times" pitchFamily="-111" charset="0"/>
              <a:buChar char="•"/>
            </a:pPr>
            <a:r>
              <a:rPr lang="en-US" sz="1600">
                <a:solidFill>
                  <a:srgbClr val="000000"/>
                </a:solidFill>
                <a:ea typeface="ＭＳ Ｐゴシック" pitchFamily="-111" charset="-128"/>
              </a:rPr>
              <a:t>Everyone pays the ultimate price for bad data</a:t>
            </a:r>
            <a:r>
              <a:rPr lang="en-US" sz="1600" i="1">
                <a:solidFill>
                  <a:srgbClr val="000000"/>
                </a:solidFill>
                <a:ea typeface="ＭＳ Ｐゴシック" pitchFamily="-111" charset="-128"/>
              </a:rPr>
              <a:t> – unnecessary interruptions and costs</a:t>
            </a:r>
            <a:endParaRPr lang="en-GB" sz="1600" i="1">
              <a:solidFill>
                <a:srgbClr val="000000"/>
              </a:solidFill>
              <a:ea typeface="ＭＳ Ｐゴシック" pitchFamily="-111" charset="-128"/>
            </a:endParaRPr>
          </a:p>
          <a:p>
            <a:pPr marL="380979" indent="-380979"/>
            <a:endParaRPr lang="fr-BE" smtClean="0">
              <a:solidFill>
                <a:srgbClr val="000000"/>
              </a:solidFill>
              <a:ea typeface="ＭＳ Ｐゴシック" pitchFamily="-111" charset="-128"/>
            </a:endParaRPr>
          </a:p>
          <a:p>
            <a:pPr marL="380979" indent="-380979"/>
            <a:r>
              <a:rPr lang="en-US" i="1" smtClean="0">
                <a:solidFill>
                  <a:srgbClr val="000000"/>
                </a:solidFill>
                <a:ea typeface="ＭＳ Ｐゴシック" pitchFamily="-111" charset="-128"/>
              </a:rPr>
              <a:t>Each participant in the Healthcare Supply Chain has a different product number for the same product.  Makes ordering, recalls, and proper identification to the patient difficult.</a:t>
            </a:r>
          </a:p>
          <a:p>
            <a:pPr marL="380979" indent="-380979"/>
            <a:endParaRPr lang="en-US" smtClean="0">
              <a:ea typeface="ＭＳ Ｐゴシック" pitchFamily="-111" charset="-128"/>
            </a:endParaRPr>
          </a:p>
        </p:txBody>
      </p:sp>
    </p:spTree>
    <p:extLst>
      <p:ext uri="{BB962C8B-B14F-4D97-AF65-F5344CB8AC3E}">
        <p14:creationId xmlns:p14="http://schemas.microsoft.com/office/powerpoint/2010/main" val="412478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21</a:t>
            </a:fld>
            <a:endParaRPr lang="en-US"/>
          </a:p>
        </p:txBody>
      </p:sp>
    </p:spTree>
    <p:extLst>
      <p:ext uri="{BB962C8B-B14F-4D97-AF65-F5344CB8AC3E}">
        <p14:creationId xmlns:p14="http://schemas.microsoft.com/office/powerpoint/2010/main" val="100366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24</a:t>
            </a:fld>
            <a:endParaRPr lang="en-US"/>
          </a:p>
        </p:txBody>
      </p:sp>
    </p:spTree>
    <p:extLst>
      <p:ext uri="{BB962C8B-B14F-4D97-AF65-F5344CB8AC3E}">
        <p14:creationId xmlns:p14="http://schemas.microsoft.com/office/powerpoint/2010/main" val="214888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25</a:t>
            </a:fld>
            <a:endParaRPr lang="en-US"/>
          </a:p>
        </p:txBody>
      </p:sp>
    </p:spTree>
    <p:extLst>
      <p:ext uri="{BB962C8B-B14F-4D97-AF65-F5344CB8AC3E}">
        <p14:creationId xmlns:p14="http://schemas.microsoft.com/office/powerpoint/2010/main" val="139753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26</a:t>
            </a:fld>
            <a:endParaRPr lang="en-US"/>
          </a:p>
        </p:txBody>
      </p:sp>
    </p:spTree>
    <p:extLst>
      <p:ext uri="{BB962C8B-B14F-4D97-AF65-F5344CB8AC3E}">
        <p14:creationId xmlns:p14="http://schemas.microsoft.com/office/powerpoint/2010/main" val="236882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the 4 steps to participate in a working group.  </a:t>
            </a:r>
          </a:p>
          <a:p>
            <a:endParaRPr lang="en-US" smtClean="0"/>
          </a:p>
          <a:p>
            <a:r>
              <a:rPr lang="en-US" smtClean="0"/>
              <a:t>Our website includes a list of all active working groups. Once you decide where you want to participate, ask your company to sign the IP Policy and the desired Working Group Opt-In Agreement. There is an Opt-In agreement for each working group.</a:t>
            </a:r>
          </a:p>
          <a:p>
            <a:endParaRPr lang="en-US" smtClean="0"/>
          </a:p>
          <a:p>
            <a:r>
              <a:rPr lang="en-US" smtClean="0"/>
              <a:t>After the IP Policy and Opt-in Agreement are signed, any employee of your company may participate in the working group your company has opted-in to participate.  The person who intends to participate in the working group must then join the online GS1 Community room and the Working Group in GS1 Community room. </a:t>
            </a:r>
          </a:p>
          <a:p>
            <a:endParaRPr lang="en-US" smtClean="0"/>
          </a:p>
          <a:p>
            <a:r>
              <a:rPr lang="en-US" smtClean="0"/>
              <a:t>Visit our website www.gs1.org/gsmp/participation to step through this process. </a:t>
            </a:r>
          </a:p>
          <a:p>
            <a:endParaRPr lang="en-US" smtClean="0"/>
          </a:p>
          <a:p>
            <a:endParaRPr lang="en-US" smtClean="0"/>
          </a:p>
          <a:p>
            <a:endParaRPr lang="en-US" smtClean="0"/>
          </a:p>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28141" indent="-280054" eaLnBrk="0" hangingPunct="0">
              <a:defRPr>
                <a:solidFill>
                  <a:srgbClr val="002C6C"/>
                </a:solidFill>
                <a:latin typeface="Arial" charset="0"/>
              </a:defRPr>
            </a:lvl2pPr>
            <a:lvl3pPr marL="1120218" indent="-224044" eaLnBrk="0" hangingPunct="0">
              <a:defRPr>
                <a:solidFill>
                  <a:srgbClr val="002C6C"/>
                </a:solidFill>
                <a:latin typeface="Arial" charset="0"/>
              </a:defRPr>
            </a:lvl3pPr>
            <a:lvl4pPr marL="1568305" indent="-224044" eaLnBrk="0" hangingPunct="0">
              <a:defRPr>
                <a:solidFill>
                  <a:srgbClr val="002C6C"/>
                </a:solidFill>
                <a:latin typeface="Arial" charset="0"/>
              </a:defRPr>
            </a:lvl4pPr>
            <a:lvl5pPr marL="2016393" indent="-224044" eaLnBrk="0" hangingPunct="0">
              <a:defRPr>
                <a:solidFill>
                  <a:srgbClr val="002C6C"/>
                </a:solidFill>
                <a:latin typeface="Arial" charset="0"/>
              </a:defRPr>
            </a:lvl5pPr>
            <a:lvl6pPr marL="2464479" indent="-224044" eaLnBrk="0" fontAlgn="base" hangingPunct="0">
              <a:spcBef>
                <a:spcPct val="20000"/>
              </a:spcBef>
              <a:spcAft>
                <a:spcPct val="0"/>
              </a:spcAft>
              <a:defRPr>
                <a:solidFill>
                  <a:srgbClr val="002C6C"/>
                </a:solidFill>
                <a:latin typeface="Arial" charset="0"/>
              </a:defRPr>
            </a:lvl6pPr>
            <a:lvl7pPr marL="2912567" indent="-224044" eaLnBrk="0" fontAlgn="base" hangingPunct="0">
              <a:spcBef>
                <a:spcPct val="20000"/>
              </a:spcBef>
              <a:spcAft>
                <a:spcPct val="0"/>
              </a:spcAft>
              <a:defRPr>
                <a:solidFill>
                  <a:srgbClr val="002C6C"/>
                </a:solidFill>
                <a:latin typeface="Arial" charset="0"/>
              </a:defRPr>
            </a:lvl7pPr>
            <a:lvl8pPr marL="3360654" indent="-224044" eaLnBrk="0" fontAlgn="base" hangingPunct="0">
              <a:spcBef>
                <a:spcPct val="20000"/>
              </a:spcBef>
              <a:spcAft>
                <a:spcPct val="0"/>
              </a:spcAft>
              <a:defRPr>
                <a:solidFill>
                  <a:srgbClr val="002C6C"/>
                </a:solidFill>
                <a:latin typeface="Arial" charset="0"/>
              </a:defRPr>
            </a:lvl8pPr>
            <a:lvl9pPr marL="3808741" indent="-224044" eaLnBrk="0" fontAlgn="base" hangingPunct="0">
              <a:spcBef>
                <a:spcPct val="20000"/>
              </a:spcBef>
              <a:spcAft>
                <a:spcPct val="0"/>
              </a:spcAft>
              <a:defRPr>
                <a:solidFill>
                  <a:srgbClr val="002C6C"/>
                </a:solidFill>
                <a:latin typeface="Arial" charset="0"/>
              </a:defRPr>
            </a:lvl9pPr>
          </a:lstStyle>
          <a:p>
            <a:pPr eaLnBrk="1" hangingPunct="1"/>
            <a:fld id="{8D77E654-619E-44A5-984C-D4612FF151EA}" type="slidenum">
              <a:rPr lang="en-GB" smtClean="0">
                <a:solidFill>
                  <a:prstClr val="black"/>
                </a:solidFill>
              </a:rPr>
              <a:pPr eaLnBrk="1" hangingPunct="1"/>
              <a:t>27</a:t>
            </a:fld>
            <a:endParaRPr lang="en-GB" smtClean="0">
              <a:solidFill>
                <a:prstClr val="black"/>
              </a:solidFill>
            </a:endParaRPr>
          </a:p>
        </p:txBody>
      </p:sp>
    </p:spTree>
    <p:extLst>
      <p:ext uri="{BB962C8B-B14F-4D97-AF65-F5344CB8AC3E}">
        <p14:creationId xmlns:p14="http://schemas.microsoft.com/office/powerpoint/2010/main" val="286196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28</a:t>
            </a:fld>
            <a:endParaRPr lang="en-US"/>
          </a:p>
        </p:txBody>
      </p:sp>
    </p:spTree>
    <p:extLst>
      <p:ext uri="{BB962C8B-B14F-4D97-AF65-F5344CB8AC3E}">
        <p14:creationId xmlns:p14="http://schemas.microsoft.com/office/powerpoint/2010/main" val="36321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29</a:t>
            </a:fld>
            <a:endParaRPr lang="en-US"/>
          </a:p>
        </p:txBody>
      </p:sp>
    </p:spTree>
    <p:extLst>
      <p:ext uri="{BB962C8B-B14F-4D97-AF65-F5344CB8AC3E}">
        <p14:creationId xmlns:p14="http://schemas.microsoft.com/office/powerpoint/2010/main" val="269973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D57C0-8C72-4D17-A786-6FD7BE8411A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6620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2</a:t>
            </a:fld>
            <a:endParaRPr lang="en-US" dirty="0"/>
          </a:p>
        </p:txBody>
      </p:sp>
    </p:spTree>
    <p:extLst>
      <p:ext uri="{BB962C8B-B14F-4D97-AF65-F5344CB8AC3E}">
        <p14:creationId xmlns:p14="http://schemas.microsoft.com/office/powerpoint/2010/main" val="813278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31</a:t>
            </a:fld>
            <a:endParaRPr lang="en-US"/>
          </a:p>
        </p:txBody>
      </p:sp>
    </p:spTree>
    <p:extLst>
      <p:ext uri="{BB962C8B-B14F-4D97-AF65-F5344CB8AC3E}">
        <p14:creationId xmlns:p14="http://schemas.microsoft.com/office/powerpoint/2010/main" val="587160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32</a:t>
            </a:fld>
            <a:endParaRPr lang="en-US"/>
          </a:p>
        </p:txBody>
      </p:sp>
    </p:spTree>
    <p:extLst>
      <p:ext uri="{BB962C8B-B14F-4D97-AF65-F5344CB8AC3E}">
        <p14:creationId xmlns:p14="http://schemas.microsoft.com/office/powerpoint/2010/main" val="82466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33</a:t>
            </a:fld>
            <a:endParaRPr lang="en-US"/>
          </a:p>
        </p:txBody>
      </p:sp>
    </p:spTree>
    <p:extLst>
      <p:ext uri="{BB962C8B-B14F-4D97-AF65-F5344CB8AC3E}">
        <p14:creationId xmlns:p14="http://schemas.microsoft.com/office/powerpoint/2010/main" val="2357333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34</a:t>
            </a:fld>
            <a:endParaRPr lang="en-US"/>
          </a:p>
        </p:txBody>
      </p:sp>
    </p:spTree>
    <p:extLst>
      <p:ext uri="{BB962C8B-B14F-4D97-AF65-F5344CB8AC3E}">
        <p14:creationId xmlns:p14="http://schemas.microsoft.com/office/powerpoint/2010/main" val="2224032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35</a:t>
            </a:fld>
            <a:endParaRPr lang="en-US"/>
          </a:p>
        </p:txBody>
      </p:sp>
    </p:spTree>
    <p:extLst>
      <p:ext uri="{BB962C8B-B14F-4D97-AF65-F5344CB8AC3E}">
        <p14:creationId xmlns:p14="http://schemas.microsoft.com/office/powerpoint/2010/main" val="2466026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36</a:t>
            </a:fld>
            <a:endParaRPr lang="en-US"/>
          </a:p>
        </p:txBody>
      </p:sp>
    </p:spTree>
    <p:extLst>
      <p:ext uri="{BB962C8B-B14F-4D97-AF65-F5344CB8AC3E}">
        <p14:creationId xmlns:p14="http://schemas.microsoft.com/office/powerpoint/2010/main" val="71914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37</a:t>
            </a:fld>
            <a:endParaRPr lang="en-US"/>
          </a:p>
        </p:txBody>
      </p:sp>
    </p:spTree>
    <p:extLst>
      <p:ext uri="{BB962C8B-B14F-4D97-AF65-F5344CB8AC3E}">
        <p14:creationId xmlns:p14="http://schemas.microsoft.com/office/powerpoint/2010/main" val="157440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5F87A-91F2-42B0-9E20-A6C98B6415E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44080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ＭＳ Ｐゴシック" charset="0"/>
                <a:cs typeface="+mn-cs"/>
              </a:rPr>
              <a:t>The GS1 Architecture Group is a formal part of the GS1 Governance Structure. It is important to stress that it is an advisory body.</a:t>
            </a:r>
          </a:p>
          <a:p>
            <a:endParaRPr lang="en-US" sz="1200" b="0" i="0" u="none" strike="noStrike" kern="1200" baseline="0" dirty="0" smtClean="0">
              <a:solidFill>
                <a:schemeClr val="tx1"/>
              </a:solidFill>
              <a:latin typeface="Arial" charset="0"/>
              <a:ea typeface="ＭＳ Ｐゴシック" charset="0"/>
              <a:cs typeface="+mn-cs"/>
            </a:endParaRPr>
          </a:p>
          <a:p>
            <a:r>
              <a:rPr lang="en-US" sz="1200" b="0" i="0" u="none" strike="noStrike" kern="1200" baseline="0" dirty="0" smtClean="0">
                <a:solidFill>
                  <a:schemeClr val="tx1"/>
                </a:solidFill>
                <a:latin typeface="Arial" charset="0"/>
                <a:ea typeface="ＭＳ Ｐゴシック" charset="0"/>
                <a:cs typeface="+mn-cs"/>
              </a:rPr>
              <a:t>Central Operations is a governance support entity which represents the staff function and reports to the Vice President of Global Standards.</a:t>
            </a:r>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39</a:t>
            </a:fld>
            <a:endParaRPr lang="en-US" dirty="0"/>
          </a:p>
        </p:txBody>
      </p:sp>
    </p:spTree>
    <p:extLst>
      <p:ext uri="{BB962C8B-B14F-4D97-AF65-F5344CB8AC3E}">
        <p14:creationId xmlns:p14="http://schemas.microsoft.com/office/powerpoint/2010/main" val="2925375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about RFF in high-level</a:t>
            </a:r>
            <a:r>
              <a:rPr lang="en-US" baseline="0" dirty="0" smtClean="0"/>
              <a:t> detail</a:t>
            </a:r>
          </a:p>
          <a:p>
            <a:pPr lvl="1"/>
            <a:r>
              <a:rPr lang="en-US" b="1" dirty="0" smtClean="0"/>
              <a:t>Use of GRAI in eCOM Trade Messages  </a:t>
            </a:r>
            <a:r>
              <a:rPr lang="en-US" dirty="0" smtClean="0"/>
              <a:t>- GSMP team</a:t>
            </a:r>
            <a:r>
              <a:rPr lang="en-US" baseline="0" dirty="0" smtClean="0"/>
              <a:t> </a:t>
            </a:r>
            <a:r>
              <a:rPr lang="en-US" dirty="0" smtClean="0">
                <a:effectLst/>
              </a:rPr>
              <a:t>developing guidelines for Management of Reusable Transport Items (RTIs) submitted to AG as some countries</a:t>
            </a:r>
            <a:r>
              <a:rPr lang="en-US" baseline="0" dirty="0" smtClean="0">
                <a:effectLst/>
              </a:rPr>
              <a:t> used GRAI for orders and others insisted on GTIN</a:t>
            </a:r>
            <a:r>
              <a:rPr lang="en-US" dirty="0" smtClean="0">
                <a:effectLst/>
              </a:rPr>
              <a:t> </a:t>
            </a:r>
            <a:endParaRPr lang="en-US" dirty="0" smtClean="0"/>
          </a:p>
          <a:p>
            <a:pPr lvl="1"/>
            <a:r>
              <a:rPr lang="en-US" b="1" dirty="0" smtClean="0"/>
              <a:t>Compatibility of GS1 EANCOM and GS1 XML </a:t>
            </a:r>
            <a:r>
              <a:rPr lang="en-US" dirty="0" smtClean="0"/>
              <a:t>-  When to use GS1 EANCOM and when</a:t>
            </a:r>
            <a:r>
              <a:rPr lang="en-US" baseline="0" dirty="0" smtClean="0"/>
              <a:t> to use GS1 XML and ensuring </a:t>
            </a:r>
            <a:r>
              <a:rPr lang="en-US" baseline="0" dirty="0" err="1" smtClean="0"/>
              <a:t>comptiblity</a:t>
            </a:r>
            <a:endParaRPr lang="en-US" dirty="0" smtClean="0"/>
          </a:p>
          <a:p>
            <a:pPr lvl="1"/>
            <a:r>
              <a:rPr lang="en-GB" b="1" dirty="0" smtClean="0"/>
              <a:t>GTIN Allocation &amp; Importers – </a:t>
            </a:r>
            <a:r>
              <a:rPr lang="en-GB" b="0" dirty="0" smtClean="0"/>
              <a:t>major issue, partly led to GTIN on the web, when same</a:t>
            </a:r>
            <a:r>
              <a:rPr lang="en-GB" b="0" baseline="0" dirty="0" smtClean="0"/>
              <a:t> product sold by multiple suppliers (typically on web). Source marking</a:t>
            </a:r>
            <a:endParaRPr lang="en-GB" b="1" dirty="0" smtClean="0"/>
          </a:p>
          <a:p>
            <a:pPr lvl="1"/>
            <a:r>
              <a:rPr lang="en-US" b="1" dirty="0" smtClean="0"/>
              <a:t>Attributes Association with GS1 keys </a:t>
            </a:r>
            <a:r>
              <a:rPr lang="en-US" b="0" dirty="0" smtClean="0"/>
              <a:t>– new from</a:t>
            </a:r>
            <a:r>
              <a:rPr lang="en-US" b="0" baseline="0" dirty="0" smtClean="0"/>
              <a:t> the ID SMG. Can, say, a Expiry Date be on a Trade Item, A Coupon and an Asset? Same AI or different AI </a:t>
            </a:r>
            <a:endParaRPr lang="en-US" b="0" dirty="0" smtClean="0"/>
          </a:p>
          <a:p>
            <a:pPr lvl="1"/>
            <a:r>
              <a:rPr lang="en-US" b="1" dirty="0" smtClean="0"/>
              <a:t>External identifiers embedded in GS1 Keys for transport equipment</a:t>
            </a:r>
            <a:r>
              <a:rPr lang="en-US" b="0" dirty="0" smtClean="0"/>
              <a:t>– new from</a:t>
            </a:r>
            <a:r>
              <a:rPr lang="en-US" b="0" baseline="0" dirty="0" smtClean="0"/>
              <a:t> the T&amp;L IE group. When creating GS1 ID Keys, especially GIAI, some users are embedding a BIC code or other structure. Have to balance rules for ‘issues or the number’ and ‘processer of the number’</a:t>
            </a:r>
          </a:p>
          <a:p>
            <a:pPr lvl="1"/>
            <a:endParaRPr lang="en-US" b="0" baseline="0" dirty="0" smtClean="0"/>
          </a:p>
          <a:p>
            <a:pPr lvl="1"/>
            <a:r>
              <a:rPr lang="en-US" b="0" baseline="0" dirty="0" smtClean="0"/>
              <a:t>None are easy simple questions: often balancing one principle against another.</a:t>
            </a:r>
            <a:endParaRPr lang="en-GB" b="1" dirty="0" smtClean="0"/>
          </a:p>
          <a:p>
            <a:endParaRPr lang="en-GB"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41</a:t>
            </a:fld>
            <a:endParaRPr lang="en-US"/>
          </a:p>
        </p:txBody>
      </p:sp>
    </p:spTree>
    <p:extLst>
      <p:ext uri="{BB962C8B-B14F-4D97-AF65-F5344CB8AC3E}">
        <p14:creationId xmlns:p14="http://schemas.microsoft.com/office/powerpoint/2010/main" val="359710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CA1F4FC-20B3-486A-AD81-ABBAAE2EBBAB}" type="slidenum">
              <a:rPr lang="en-US"/>
              <a:pPr/>
              <a:t>3</a:t>
            </a:fld>
            <a:endParaRPr lang="en-US" dirty="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p:spPr>
        <p:txBody>
          <a:bodyPr/>
          <a:lstStyle/>
          <a:p>
            <a:r>
              <a:rPr lang="en-GB" dirty="0" smtClean="0">
                <a:ea typeface="ＭＳ Ｐゴシック" pitchFamily="-111" charset="-128"/>
              </a:rPr>
              <a:t>For the last 30 years, we at GS1 have dedicated ourselves to the design and implementation of global standards for use in the supply chain.  GS1 standards provide a framework that allows products, services, and information about them to move efficiently and securely for the benefit of businesses and the improvement of people’s lives, everyday, everywhere. Our standards ensure effective exchanges between companies, and act as basic guidelines that facilitate interoperability and provide structure to many industries.  </a:t>
            </a:r>
          </a:p>
          <a:p>
            <a:endParaRPr lang="en-GB" dirty="0" smtClean="0">
              <a:ea typeface="ＭＳ Ｐゴシック" pitchFamily="-111" charset="-128"/>
            </a:endParaRPr>
          </a:p>
          <a:p>
            <a:endParaRPr lang="en-GB" dirty="0" smtClean="0">
              <a:ea typeface="ＭＳ Ｐゴシック" pitchFamily="-111" charset="-128"/>
            </a:endParaRPr>
          </a:p>
          <a:p>
            <a:endParaRPr lang="en-GB" dirty="0" smtClean="0">
              <a:ea typeface="ＭＳ Ｐゴシック" pitchFamily="-111" charset="-128"/>
            </a:endParaRPr>
          </a:p>
          <a:p>
            <a:endParaRPr lang="en-US" dirty="0" smtClean="0">
              <a:ea typeface="ＭＳ Ｐゴシック" pitchFamily="-111" charset="-128"/>
            </a:endParaRPr>
          </a:p>
          <a:p>
            <a:endParaRPr lang="en-US" dirty="0" smtClean="0">
              <a:ea typeface="ＭＳ Ｐゴシック" pitchFamily="-111" charset="-128"/>
            </a:endParaRPr>
          </a:p>
        </p:txBody>
      </p:sp>
    </p:spTree>
    <p:extLst>
      <p:ext uri="{BB962C8B-B14F-4D97-AF65-F5344CB8AC3E}">
        <p14:creationId xmlns:p14="http://schemas.microsoft.com/office/powerpoint/2010/main" val="942210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7B2957-CF1F-CD46-A189-F8AD9629F84A}" type="slidenum">
              <a:rPr lang="en-US" smtClean="0"/>
              <a:pPr/>
              <a:t>42</a:t>
            </a:fld>
            <a:endParaRPr lang="en-US"/>
          </a:p>
        </p:txBody>
      </p:sp>
    </p:spTree>
    <p:extLst>
      <p:ext uri="{BB962C8B-B14F-4D97-AF65-F5344CB8AC3E}">
        <p14:creationId xmlns:p14="http://schemas.microsoft.com/office/powerpoint/2010/main" val="425727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CA1F4FC-20B3-486A-AD81-ABBAAE2EBBAB}" type="slidenum">
              <a:rPr lang="en-US"/>
              <a:pPr/>
              <a:t>4</a:t>
            </a:fld>
            <a:endParaRPr lang="en-US" dirty="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p:spPr>
        <p:txBody>
          <a:bodyPr/>
          <a:lstStyle/>
          <a:p>
            <a:endParaRPr lang="en-US" dirty="0" smtClean="0">
              <a:ea typeface="ＭＳ Ｐゴシック" pitchFamily="-111" charset="-128"/>
            </a:endParaRPr>
          </a:p>
        </p:txBody>
      </p:sp>
    </p:spTree>
    <p:extLst>
      <p:ext uri="{BB962C8B-B14F-4D97-AF65-F5344CB8AC3E}">
        <p14:creationId xmlns:p14="http://schemas.microsoft.com/office/powerpoint/2010/main" val="415018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E9BF955-EACE-4F25-858D-ABFD03F17FD6}" type="slidenum">
              <a:rPr lang="en-US"/>
              <a:pPr/>
              <a:t>5</a:t>
            </a:fld>
            <a:endParaRPr lang="en-US" dirty="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noFill/>
          <a:ln/>
        </p:spPr>
        <p:txBody>
          <a:bodyPr/>
          <a:lstStyle/>
          <a:p>
            <a:r>
              <a:rPr lang="en-GB" dirty="0" smtClean="0">
                <a:ea typeface="ＭＳ Ｐゴシック" pitchFamily="-111" charset="-128"/>
              </a:rPr>
              <a:t>GS1 standards bring together companies representing all parts of the supply chain – manufacturers, distributors, retailers, hospitals, transporters, customs organisations, software developers, local and international regulatory authorities, and more. </a:t>
            </a:r>
          </a:p>
          <a:p>
            <a:endParaRPr lang="en-US" dirty="0" smtClean="0">
              <a:ea typeface="ＭＳ Ｐゴシック" pitchFamily="-111" charset="-128"/>
            </a:endParaRPr>
          </a:p>
        </p:txBody>
      </p:sp>
    </p:spTree>
    <p:extLst>
      <p:ext uri="{BB962C8B-B14F-4D97-AF65-F5344CB8AC3E}">
        <p14:creationId xmlns:p14="http://schemas.microsoft.com/office/powerpoint/2010/main" val="257470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0A9D788-9AEB-4C6B-9A93-93CFDF5A2309}" type="slidenum">
              <a:rPr lang="en-US"/>
              <a:pPr/>
              <a:t>6</a:t>
            </a:fld>
            <a:endParaRPr lang="en-US" dirty="0"/>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noFill/>
          <a:ln/>
        </p:spPr>
        <p:txBody>
          <a:bodyPr/>
          <a:lstStyle/>
          <a:p>
            <a:endParaRPr lang="en-GB" dirty="0" smtClean="0">
              <a:ea typeface="ＭＳ Ｐゴシック" pitchFamily="-111" charset="-128"/>
            </a:endParaRPr>
          </a:p>
        </p:txBody>
      </p:sp>
    </p:spTree>
    <p:extLst>
      <p:ext uri="{BB962C8B-B14F-4D97-AF65-F5344CB8AC3E}">
        <p14:creationId xmlns:p14="http://schemas.microsoft.com/office/powerpoint/2010/main" val="160514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BAAD088-E803-4D84-A30A-DD00A53407AB}" type="slidenum">
              <a:rPr lang="en-US"/>
              <a:pPr/>
              <a:t>7</a:t>
            </a:fld>
            <a:endParaRPr lang="en-US" dirty="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endParaRPr lang="en-GB" dirty="0" smtClean="0">
              <a:ea typeface="ＭＳ Ｐゴシック" pitchFamily="-111" charset="-128"/>
            </a:endParaRPr>
          </a:p>
        </p:txBody>
      </p:sp>
    </p:spTree>
    <p:extLst>
      <p:ext uri="{BB962C8B-B14F-4D97-AF65-F5344CB8AC3E}">
        <p14:creationId xmlns:p14="http://schemas.microsoft.com/office/powerpoint/2010/main" val="14062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8</a:t>
            </a:fld>
            <a:endParaRPr lang="en-US" dirty="0"/>
          </a:p>
        </p:txBody>
      </p:sp>
    </p:spTree>
    <p:extLst>
      <p:ext uri="{BB962C8B-B14F-4D97-AF65-F5344CB8AC3E}">
        <p14:creationId xmlns:p14="http://schemas.microsoft.com/office/powerpoint/2010/main" val="339728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18</a:t>
            </a:fld>
            <a:endParaRPr lang="en-US" dirty="0"/>
          </a:p>
        </p:txBody>
      </p:sp>
    </p:spTree>
    <p:extLst>
      <p:ext uri="{BB962C8B-B14F-4D97-AF65-F5344CB8AC3E}">
        <p14:creationId xmlns:p14="http://schemas.microsoft.com/office/powerpoint/2010/main" val="216697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 y="-3176"/>
            <a:ext cx="9151939"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lIns="91438" tIns="45719" rIns="91438" bIns="45719" anchor="ctr"/>
          <a:lstStyle/>
          <a:p>
            <a:pPr defTabSz="914377">
              <a:defRPr/>
            </a:pPr>
            <a:endParaRPr lang="en-GB" sz="1900">
              <a:solidFill>
                <a:srgbClr val="002C6C"/>
              </a:solidFill>
              <a:ea typeface="ＭＳ Ｐゴシック" charset="0"/>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6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15" y="2566531"/>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8" name="Content Placeholder 1"/>
          <p:cNvPicPr>
            <a:picLocks noChangeAspect="1"/>
          </p:cNvPicPr>
          <p:nvPr/>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9" y="406165"/>
            <a:ext cx="991143" cy="882763"/>
          </a:xfrm>
          <a:prstGeom prst="rect">
            <a:avLst/>
          </a:prstGeom>
        </p:spPr>
      </p:pic>
    </p:spTree>
    <p:extLst>
      <p:ext uri="{BB962C8B-B14F-4D97-AF65-F5344CB8AC3E}">
        <p14:creationId xmlns:p14="http://schemas.microsoft.com/office/powerpoint/2010/main" val="17367155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09"/>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02" y="445433"/>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16196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09"/>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02" y="445433"/>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32890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09"/>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02" y="445433"/>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0093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7" y="384401"/>
            <a:ext cx="6877051"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510922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fontAlgn="base">
              <a:spcBef>
                <a:spcPct val="20000"/>
              </a:spcBef>
              <a:spcAft>
                <a:spcPct val="0"/>
              </a:spcAft>
              <a:defRPr/>
            </a:pPr>
            <a:endParaRPr lang="en-US">
              <a:solidFill>
                <a:srgbClr val="002C6C"/>
              </a:solidFill>
              <a:ea typeface="ＭＳ Ｐゴシック" charset="0"/>
            </a:endParaRPr>
          </a:p>
        </p:txBody>
      </p:sp>
      <p:sp>
        <p:nvSpPr>
          <p:cNvPr id="3"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fontAlgn="base">
              <a:spcBef>
                <a:spcPct val="20000"/>
              </a:spcBef>
              <a:spcAft>
                <a:spcPct val="0"/>
              </a:spcAft>
              <a:defRPr/>
            </a:pPr>
            <a:endParaRPr lang="en-US">
              <a:solidFill>
                <a:srgbClr val="002C6C"/>
              </a:solidFill>
              <a:ea typeface="ＭＳ Ｐゴシック" charset="0"/>
            </a:endParaRPr>
          </a:p>
        </p:txBody>
      </p:sp>
    </p:spTree>
    <p:extLst>
      <p:ext uri="{BB962C8B-B14F-4D97-AF65-F5344CB8AC3E}">
        <p14:creationId xmlns:p14="http://schemas.microsoft.com/office/powerpoint/2010/main" val="10475869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402"/>
            <a:ext cx="6877050"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590341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17"/>
            <a:ext cx="55440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7B48733-5C11-D947-91FF-3142124DB91B}" type="slidenum">
              <a:rPr lang="en-US">
                <a:solidFill>
                  <a:srgbClr val="002C6C"/>
                </a:solidFill>
              </a:rPr>
              <a:pPr/>
              <a:t>‹#›</a:t>
            </a:fld>
            <a:endParaRPr lang="en-US">
              <a:solidFill>
                <a:srgbClr val="002C6C"/>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556416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act details">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3176"/>
            <a:ext cx="9151938"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fontAlgn="base">
              <a:spcBef>
                <a:spcPct val="20000"/>
              </a:spcBef>
              <a:spcAft>
                <a:spcPct val="0"/>
              </a:spcAft>
              <a:defRPr/>
            </a:pPr>
            <a:endParaRPr lang="en-GB">
              <a:solidFill>
                <a:srgbClr val="002C6C"/>
              </a:solidFill>
            </a:endParaRPr>
          </a:p>
        </p:txBody>
      </p:sp>
      <p:sp>
        <p:nvSpPr>
          <p:cNvPr id="5123" name="Rectangle 3"/>
          <p:cNvSpPr>
            <a:spLocks noGrp="1" noChangeArrowheads="1"/>
          </p:cNvSpPr>
          <p:nvPr>
            <p:ph type="subTitle" idx="1" hasCustomPrompt="1"/>
          </p:nvPr>
        </p:nvSpPr>
        <p:spPr>
          <a:xfrm>
            <a:off x="3640224" y="1676679"/>
            <a:ext cx="5047755" cy="2384335"/>
          </a:xfrm>
          <a:prstGeom prst="rect">
            <a:avLst/>
          </a:prstGeom>
        </p:spPr>
        <p:txBody>
          <a:bodyPr/>
          <a:lstStyle>
            <a:lvl1pPr marL="0" indent="0">
              <a:buNone/>
              <a:defRPr b="0" baseline="0">
                <a:solidFill>
                  <a:srgbClr val="002C6C"/>
                </a:solidFill>
              </a:defRPr>
            </a:lvl1pPr>
          </a:lstStyle>
          <a:p>
            <a:r>
              <a:rPr lang="en-GB" dirty="0" smtClean="0"/>
              <a:t>GS1 Global Office</a:t>
            </a:r>
            <a:br>
              <a:rPr lang="en-GB" dirty="0" smtClean="0"/>
            </a:br>
            <a:r>
              <a:rPr lang="en-GB" dirty="0" smtClean="0"/>
              <a:t>Avenue Louise 326, </a:t>
            </a:r>
            <a:r>
              <a:rPr lang="en-GB" dirty="0" err="1" smtClean="0"/>
              <a:t>bte</a:t>
            </a:r>
            <a:r>
              <a:rPr lang="en-GB" dirty="0" smtClean="0"/>
              <a:t> 10</a:t>
            </a:r>
            <a:br>
              <a:rPr lang="en-GB" dirty="0" smtClean="0"/>
            </a:br>
            <a:r>
              <a:rPr lang="en-GB" dirty="0" smtClean="0"/>
              <a:t>B-1050 Brussels, Belgium</a:t>
            </a:r>
          </a:p>
          <a:p>
            <a:r>
              <a:rPr lang="en-GB" dirty="0" smtClean="0"/>
              <a:t>T +32 3 788 78 00</a:t>
            </a:r>
            <a:br>
              <a:rPr lang="en-GB" dirty="0" smtClean="0"/>
            </a:br>
            <a:r>
              <a:rPr lang="en-GB" dirty="0" smtClean="0"/>
              <a:t>W www.gs1.org</a:t>
            </a:r>
            <a:endParaRPr lang="en-GB" dirty="0"/>
          </a:p>
        </p:txBody>
      </p:sp>
      <p:sp>
        <p:nvSpPr>
          <p:cNvPr id="2" name="Title 1"/>
          <p:cNvSpPr>
            <a:spLocks noGrp="1"/>
          </p:cNvSpPr>
          <p:nvPr>
            <p:ph type="title" hasCustomPrompt="1"/>
          </p:nvPr>
        </p:nvSpPr>
        <p:spPr>
          <a:xfrm>
            <a:off x="3640208" y="384402"/>
            <a:ext cx="5046592" cy="935999"/>
          </a:xfrm>
        </p:spPr>
        <p:txBody>
          <a:bodyPr/>
          <a:lstStyle>
            <a:lvl1pPr>
              <a:defRPr/>
            </a:lvl1pPr>
          </a:lstStyle>
          <a:p>
            <a:r>
              <a:rPr lang="en-US" dirty="0" smtClean="0"/>
              <a:t>Contact details</a:t>
            </a:r>
            <a:endParaRPr lang="en-US" dirty="0"/>
          </a:p>
        </p:txBody>
      </p:sp>
      <p:pic>
        <p:nvPicPr>
          <p:cNvPr id="8" name="Content Placeholder 1"/>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8" y="406165"/>
            <a:ext cx="991142" cy="882763"/>
          </a:xfrm>
          <a:prstGeom prst="rect">
            <a:avLst/>
          </a:prstGeom>
        </p:spPr>
      </p:pic>
    </p:spTree>
    <p:extLst>
      <p:ext uri="{BB962C8B-B14F-4D97-AF65-F5344CB8AC3E}">
        <p14:creationId xmlns:p14="http://schemas.microsoft.com/office/powerpoint/2010/main" val="35883393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15"/>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12" y="445439"/>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17111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7" y="384407"/>
            <a:ext cx="6877051"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040878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pic>
        <p:nvPicPr>
          <p:cNvPr id="9" name="Picture 8" descr="Untitl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 y="9"/>
            <a:ext cx="9143391" cy="6857543"/>
          </a:xfrm>
          <a:prstGeom prst="rect">
            <a:avLst/>
          </a:prstGeom>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lIns="91438" tIns="45719" rIns="91438" bIns="45719" anchor="ctr"/>
          <a:lstStyle/>
          <a:p>
            <a:pPr defTabSz="914377">
              <a:defRPr/>
            </a:pPr>
            <a:endParaRPr lang="en-GB" sz="1900">
              <a:solidFill>
                <a:srgbClr val="002C6C"/>
              </a:solidFill>
              <a:ea typeface="ＭＳ Ｐゴシック" charset="0"/>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2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15" y="2566531"/>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7" name="Content Placeholder 1"/>
          <p:cNvPicPr>
            <a:picLocks noChangeAspect="1"/>
          </p:cNvPicPr>
          <p:nvPr/>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9" y="406165"/>
            <a:ext cx="991143" cy="882763"/>
          </a:xfrm>
          <a:prstGeom prst="rect">
            <a:avLst/>
          </a:prstGeom>
        </p:spPr>
      </p:pic>
    </p:spTree>
    <p:extLst>
      <p:ext uri="{BB962C8B-B14F-4D97-AF65-F5344CB8AC3E}">
        <p14:creationId xmlns:p14="http://schemas.microsoft.com/office/powerpoint/2010/main" val="336227349"/>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402"/>
            <a:ext cx="6877050"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246556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17"/>
            <a:ext cx="55440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7B48733-5C11-D947-91FF-3142124DB91B}" type="slidenum">
              <a:rPr lang="en-US">
                <a:solidFill>
                  <a:srgbClr val="002C6C"/>
                </a:solidFill>
              </a:rPr>
              <a:pPr/>
              <a:t>‹#›</a:t>
            </a:fld>
            <a:endParaRPr lang="en-US">
              <a:solidFill>
                <a:srgbClr val="002C6C"/>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895981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ontact details">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3176"/>
            <a:ext cx="9151938"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fontAlgn="base">
              <a:spcBef>
                <a:spcPct val="20000"/>
              </a:spcBef>
              <a:spcAft>
                <a:spcPct val="0"/>
              </a:spcAft>
              <a:defRPr/>
            </a:pPr>
            <a:endParaRPr lang="en-GB">
              <a:solidFill>
                <a:srgbClr val="002C6C"/>
              </a:solidFill>
              <a:ea typeface="ＭＳ Ｐゴシック" charset="0"/>
            </a:endParaRPr>
          </a:p>
        </p:txBody>
      </p:sp>
      <p:sp>
        <p:nvSpPr>
          <p:cNvPr id="5123" name="Rectangle 3"/>
          <p:cNvSpPr>
            <a:spLocks noGrp="1" noChangeArrowheads="1"/>
          </p:cNvSpPr>
          <p:nvPr>
            <p:ph type="subTitle" idx="1" hasCustomPrompt="1"/>
          </p:nvPr>
        </p:nvSpPr>
        <p:spPr>
          <a:xfrm>
            <a:off x="3640224" y="1676679"/>
            <a:ext cx="5047755" cy="2384335"/>
          </a:xfrm>
          <a:prstGeom prst="rect">
            <a:avLst/>
          </a:prstGeom>
        </p:spPr>
        <p:txBody>
          <a:bodyPr/>
          <a:lstStyle>
            <a:lvl1pPr marL="0" indent="0">
              <a:buNone/>
              <a:defRPr b="0" baseline="0">
                <a:solidFill>
                  <a:srgbClr val="002C6C"/>
                </a:solidFill>
              </a:defRPr>
            </a:lvl1pPr>
          </a:lstStyle>
          <a:p>
            <a:r>
              <a:rPr lang="en-GB" dirty="0" smtClean="0"/>
              <a:t>GS1 Global Office</a:t>
            </a:r>
            <a:br>
              <a:rPr lang="en-GB" dirty="0" smtClean="0"/>
            </a:br>
            <a:r>
              <a:rPr lang="en-GB" dirty="0" smtClean="0"/>
              <a:t>Avenue Louise 326, </a:t>
            </a:r>
            <a:r>
              <a:rPr lang="en-GB" dirty="0" err="1" smtClean="0"/>
              <a:t>bte</a:t>
            </a:r>
            <a:r>
              <a:rPr lang="en-GB" dirty="0" smtClean="0"/>
              <a:t> 10</a:t>
            </a:r>
            <a:br>
              <a:rPr lang="en-GB" dirty="0" smtClean="0"/>
            </a:br>
            <a:r>
              <a:rPr lang="en-GB" dirty="0" smtClean="0"/>
              <a:t>B-1050 Brussels, Belgium</a:t>
            </a:r>
          </a:p>
          <a:p>
            <a:r>
              <a:rPr lang="en-GB" dirty="0" smtClean="0"/>
              <a:t>T +32 3 788 78 00</a:t>
            </a:r>
            <a:br>
              <a:rPr lang="en-GB" dirty="0" smtClean="0"/>
            </a:br>
            <a:r>
              <a:rPr lang="en-GB" dirty="0" smtClean="0"/>
              <a:t>W www.gs1.org</a:t>
            </a:r>
            <a:endParaRPr lang="en-GB" dirty="0"/>
          </a:p>
        </p:txBody>
      </p:sp>
      <p:sp>
        <p:nvSpPr>
          <p:cNvPr id="2" name="Title 1"/>
          <p:cNvSpPr>
            <a:spLocks noGrp="1"/>
          </p:cNvSpPr>
          <p:nvPr>
            <p:ph type="title" hasCustomPrompt="1"/>
          </p:nvPr>
        </p:nvSpPr>
        <p:spPr>
          <a:xfrm>
            <a:off x="3640208" y="384402"/>
            <a:ext cx="5046592" cy="935999"/>
          </a:xfrm>
        </p:spPr>
        <p:txBody>
          <a:bodyPr/>
          <a:lstStyle>
            <a:lvl1pPr>
              <a:defRPr/>
            </a:lvl1pPr>
          </a:lstStyle>
          <a:p>
            <a:r>
              <a:rPr lang="en-US" dirty="0" smtClean="0"/>
              <a:t>Contact details</a:t>
            </a:r>
            <a:endParaRPr lang="en-US" dirty="0"/>
          </a:p>
        </p:txBody>
      </p:sp>
      <p:pic>
        <p:nvPicPr>
          <p:cNvPr id="8" name="Content Placeholder 1"/>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8" y="406165"/>
            <a:ext cx="991142" cy="882763"/>
          </a:xfrm>
          <a:prstGeom prst="rect">
            <a:avLst/>
          </a:prstGeom>
        </p:spPr>
      </p:pic>
    </p:spTree>
    <p:extLst>
      <p:ext uri="{BB962C8B-B14F-4D97-AF65-F5344CB8AC3E}">
        <p14:creationId xmlns:p14="http://schemas.microsoft.com/office/powerpoint/2010/main" val="24136804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57"/>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74" y="445481"/>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62500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57"/>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74" y="445481"/>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03229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pic>
        <p:nvPicPr>
          <p:cNvPr id="4" name="Picture 16" descr="GS1-Corp-templates-TITLE"/>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700" y="-3176"/>
            <a:ext cx="9151939" cy="6864351"/>
          </a:xfrm>
          <a:prstGeom prst="rect">
            <a:avLst/>
          </a:prstGeom>
          <a:noFill/>
          <a:ln w="9525">
            <a:noFill/>
            <a:miter lim="800000"/>
            <a:headEnd/>
            <a:tailEnd/>
          </a:ln>
        </p:spPr>
      </p:pic>
      <p:sp>
        <p:nvSpPr>
          <p:cNvPr id="5" name="Text Box 8"/>
          <p:cNvSpPr txBox="1">
            <a:spLocks noChangeArrowheads="1"/>
          </p:cNvSpPr>
          <p:nvPr userDrawn="1"/>
        </p:nvSpPr>
        <p:spPr bwMode="auto">
          <a:xfrm>
            <a:off x="3352800" y="4800657"/>
            <a:ext cx="5410200" cy="384719"/>
          </a:xfrm>
          <a:prstGeom prst="rect">
            <a:avLst/>
          </a:prstGeom>
          <a:noFill/>
          <a:ln w="9525">
            <a:noFill/>
            <a:miter lim="800000"/>
            <a:headEnd/>
            <a:tailEnd/>
          </a:ln>
          <a:effectLst/>
        </p:spPr>
        <p:txBody>
          <a:bodyPr lIns="91438" tIns="45719" rIns="91438" bIns="45719">
            <a:spAutoFit/>
          </a:bodyPr>
          <a:lstStyle/>
          <a:p>
            <a:pPr defTabSz="914377" fontAlgn="base">
              <a:spcBef>
                <a:spcPct val="50000"/>
              </a:spcBef>
              <a:spcAft>
                <a:spcPct val="0"/>
              </a:spcAft>
              <a:defRPr/>
            </a:pPr>
            <a:endParaRPr lang="en-US" sz="1900" dirty="0">
              <a:solidFill>
                <a:srgbClr val="002C6C"/>
              </a:solidFill>
              <a:ea typeface="ＭＳ Ｐゴシック" charset="0"/>
            </a:endParaRPr>
          </a:p>
        </p:txBody>
      </p:sp>
      <p:sp>
        <p:nvSpPr>
          <p:cNvPr id="6" name="Rectangle 5"/>
          <p:cNvSpPr>
            <a:spLocks noChangeArrowheads="1"/>
          </p:cNvSpPr>
          <p:nvPr userDrawn="1"/>
        </p:nvSpPr>
        <p:spPr bwMode="auto">
          <a:xfrm>
            <a:off x="1219200" y="1066800"/>
            <a:ext cx="304800" cy="228600"/>
          </a:xfrm>
          <a:prstGeom prst="rect">
            <a:avLst/>
          </a:prstGeom>
          <a:solidFill>
            <a:srgbClr val="FFFFFF"/>
          </a:solidFill>
          <a:ln w="9525">
            <a:noFill/>
            <a:miter lim="800000"/>
            <a:headEnd/>
            <a:tailEnd/>
          </a:ln>
          <a:effectLst/>
        </p:spPr>
        <p:txBody>
          <a:bodyPr wrap="none" lIns="91438" tIns="45719" rIns="91438" bIns="45719" anchor="ctr"/>
          <a:lstStyle/>
          <a:p>
            <a:pPr defTabSz="914377" fontAlgn="base">
              <a:spcBef>
                <a:spcPct val="20000"/>
              </a:spcBef>
              <a:spcAft>
                <a:spcPct val="0"/>
              </a:spcAft>
              <a:defRPr/>
            </a:pPr>
            <a:endParaRPr lang="en-US" sz="1900" dirty="0">
              <a:solidFill>
                <a:srgbClr val="002C6C"/>
              </a:solidFill>
              <a:ea typeface="ＭＳ Ｐゴシック" charset="0"/>
            </a:endParaRPr>
          </a:p>
        </p:txBody>
      </p:sp>
      <p:pic>
        <p:nvPicPr>
          <p:cNvPr id="7" name="Picture 1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66174" y="445481"/>
            <a:ext cx="1462711" cy="1302415"/>
          </a:xfrm>
          <a:prstGeom prst="rect">
            <a:avLst/>
          </a:prstGeom>
          <a:noFill/>
          <a:ln w="9525">
            <a:noFill/>
            <a:miter lim="800000"/>
            <a:headEnd/>
            <a:tailEnd/>
          </a:ln>
        </p:spPr>
      </p:pic>
      <p:sp>
        <p:nvSpPr>
          <p:cNvPr id="3075" name="Rectangle 3"/>
          <p:cNvSpPr>
            <a:spLocks noGrp="1" noChangeArrowheads="1"/>
          </p:cNvSpPr>
          <p:nvPr>
            <p:ph type="subTitle" idx="1"/>
          </p:nvPr>
        </p:nvSpPr>
        <p:spPr>
          <a:xfrm>
            <a:off x="4114800" y="2590800"/>
            <a:ext cx="4724400" cy="1143000"/>
          </a:xfrm>
        </p:spPr>
        <p:txBody>
          <a:bodyPr/>
          <a:lstStyle>
            <a:lvl1pPr marL="0" indent="0">
              <a:buFontTx/>
              <a:buNone/>
              <a:defRPr sz="2300" b="1">
                <a:solidFill>
                  <a:srgbClr val="F2632A"/>
                </a:solidFill>
              </a:defRPr>
            </a:lvl1pPr>
          </a:lstStyle>
          <a:p>
            <a:r>
              <a:rPr lang="en-US"/>
              <a:t>Place + Date</a:t>
            </a:r>
          </a:p>
          <a:p>
            <a:r>
              <a:rPr lang="en-US"/>
              <a:t>Speaker</a:t>
            </a:r>
          </a:p>
        </p:txBody>
      </p:sp>
      <p:sp>
        <p:nvSpPr>
          <p:cNvPr id="10" name="Date Placeholder 9"/>
          <p:cNvSpPr>
            <a:spLocks noGrp="1"/>
          </p:cNvSpPr>
          <p:nvPr>
            <p:ph type="dt" sz="half" idx="10"/>
          </p:nvPr>
        </p:nvSpPr>
        <p:spPr>
          <a:xfrm>
            <a:off x="457200" y="6356352"/>
            <a:ext cx="2133600" cy="365125"/>
          </a:xfrm>
          <a:prstGeom prst="rect">
            <a:avLst/>
          </a:prstGeom>
        </p:spPr>
        <p:txBody>
          <a:bodyPr lIns="91438" tIns="45719" rIns="91438" bIns="45719"/>
          <a:lstStyle/>
          <a:p>
            <a:pPr defTabSz="914377" fontAlgn="base">
              <a:spcBef>
                <a:spcPct val="20000"/>
              </a:spcBef>
              <a:spcAft>
                <a:spcPct val="0"/>
              </a:spcAft>
            </a:pPr>
            <a:fld id="{7C451184-FC98-4314-BE85-5B027C9C72A5}" type="datetime1">
              <a:rPr lang="en-US" sz="1900">
                <a:solidFill>
                  <a:srgbClr val="002C6C"/>
                </a:solidFill>
                <a:ea typeface="ＭＳ Ｐゴシック" charset="0"/>
              </a:rPr>
              <a:pPr defTabSz="914377" fontAlgn="base">
                <a:spcBef>
                  <a:spcPct val="20000"/>
                </a:spcBef>
                <a:spcAft>
                  <a:spcPct val="0"/>
                </a:spcAft>
              </a:pPr>
              <a:t>10/1/2014</a:t>
            </a:fld>
            <a:endParaRPr lang="en-US" sz="1900" dirty="0">
              <a:solidFill>
                <a:srgbClr val="002C6C"/>
              </a:solidFill>
              <a:ea typeface="ＭＳ Ｐゴシック" charset="0"/>
            </a:endParaRPr>
          </a:p>
        </p:txBody>
      </p:sp>
      <p:sp>
        <p:nvSpPr>
          <p:cNvPr id="11" name="Footer Placeholder 10"/>
          <p:cNvSpPr>
            <a:spLocks noGrp="1"/>
          </p:cNvSpPr>
          <p:nvPr>
            <p:ph type="ftr" sz="quarter" idx="11"/>
          </p:nvPr>
        </p:nvSpPr>
        <p:spPr>
          <a:xfrm>
            <a:off x="3124200" y="6245225"/>
            <a:ext cx="2895600" cy="476251"/>
          </a:xfrm>
          <a:prstGeom prst="rect">
            <a:avLst/>
          </a:prstGeom>
        </p:spPr>
        <p:txBody>
          <a:bodyPr lIns="91438" tIns="45719" rIns="91438" bIns="45719"/>
          <a:lstStyle/>
          <a:p>
            <a:pPr defTabSz="914377" fontAlgn="base">
              <a:spcBef>
                <a:spcPct val="20000"/>
              </a:spcBef>
              <a:spcAft>
                <a:spcPct val="0"/>
              </a:spcAft>
              <a:defRPr/>
            </a:pPr>
            <a:endParaRPr lang="en-US" sz="1900" dirty="0">
              <a:solidFill>
                <a:srgbClr val="002C6C"/>
              </a:solidFill>
              <a:ea typeface="ＭＳ Ｐゴシック" charset="0"/>
            </a:endParaRPr>
          </a:p>
        </p:txBody>
      </p:sp>
      <p:sp>
        <p:nvSpPr>
          <p:cNvPr id="12" name="Slide Number Placeholder 11"/>
          <p:cNvSpPr>
            <a:spLocks noGrp="1"/>
          </p:cNvSpPr>
          <p:nvPr>
            <p:ph type="sldNum" sz="quarter" idx="12"/>
          </p:nvPr>
        </p:nvSpPr>
        <p:spPr/>
        <p:txBody>
          <a:bodyPr/>
          <a:lstStyle/>
          <a:p>
            <a:fld id="{DF9FBF0E-0FD8-42E1-BB89-966626A1A4BC}" type="slidenum">
              <a:rPr lang="en-US" smtClean="0">
                <a:solidFill>
                  <a:srgbClr val="002C6C"/>
                </a:solidFill>
              </a:rPr>
              <a:pPr/>
              <a:t>‹#›</a:t>
            </a:fld>
            <a:endParaRPr lang="en-US" dirty="0">
              <a:solidFill>
                <a:srgbClr val="002C6C"/>
              </a:solidFill>
            </a:endParaRP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69801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7" y="384449"/>
            <a:ext cx="6877051"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dirty="0">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76835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7" y="384401"/>
            <a:ext cx="6877051" cy="935999"/>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pPr>
              <a:defRPr/>
            </a:pPr>
            <a:fld id="{5793F1EA-6756-48CC-B584-140A0C2F0B28}" type="slidenum">
              <a:rPr lang="en-US" smtClean="0">
                <a:solidFill>
                  <a:srgbClr val="002C6C"/>
                </a:solidFill>
              </a:rPr>
              <a:pPr>
                <a:defRPr/>
              </a:pPr>
              <a:t>‹#›</a:t>
            </a:fld>
            <a:endParaRPr lang="en-US" dirty="0">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268182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89" indent="0">
              <a:buNone/>
              <a:defRPr sz="1900"/>
            </a:lvl2pPr>
            <a:lvl3pPr marL="914377" indent="0">
              <a:buNone/>
              <a:defRPr sz="1600"/>
            </a:lvl3pPr>
            <a:lvl4pPr marL="1371566" indent="0">
              <a:buNone/>
              <a:defRPr sz="1500"/>
            </a:lvl4pPr>
            <a:lvl5pPr marL="1828754" indent="0">
              <a:buNone/>
              <a:defRPr sz="1500"/>
            </a:lvl5pPr>
            <a:lvl6pPr marL="2285943" indent="0">
              <a:buNone/>
              <a:defRPr sz="1500"/>
            </a:lvl6pPr>
            <a:lvl7pPr marL="2743131" indent="0">
              <a:buNone/>
              <a:defRPr sz="1500"/>
            </a:lvl7pPr>
            <a:lvl8pPr marL="3200320" indent="0">
              <a:buNone/>
              <a:defRPr sz="1500"/>
            </a:lvl8pPr>
            <a:lvl9pPr marL="3657509" indent="0">
              <a:buNone/>
              <a:defRPr sz="15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C30ECA6F-7593-42C3-BF2F-9C121F7F9F1C}" type="slidenum">
              <a:rPr lang="en-US" smtClean="0">
                <a:solidFill>
                  <a:srgbClr val="002C6C"/>
                </a:solidFill>
              </a:rPr>
              <a:pPr>
                <a:defRPr/>
              </a:pPr>
              <a:t>‹#›</a:t>
            </a:fld>
            <a:endParaRPr lang="en-US" dirty="0">
              <a:solidFill>
                <a:srgbClr val="002C6C"/>
              </a:solidFill>
            </a:endParaRPr>
          </a:p>
        </p:txBody>
      </p:sp>
    </p:spTree>
    <p:extLst>
      <p:ext uri="{BB962C8B-B14F-4D97-AF65-F5344CB8AC3E}">
        <p14:creationId xmlns:p14="http://schemas.microsoft.com/office/powerpoint/2010/main" val="298688466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543058"/>
            <a:ext cx="4032000" cy="4552951"/>
          </a:xfrm>
          <a:prstGeom prst="rect">
            <a:avLst/>
          </a:prstGeo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47" y="1543058"/>
            <a:ext cx="4000967" cy="4552951"/>
          </a:xfrm>
          <a:prstGeom prst="rect">
            <a:avLst/>
          </a:prstGeo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C30ECA6F-7593-42C3-BF2F-9C121F7F9F1C}" type="slidenum">
              <a:rPr lang="en-US" smtClean="0">
                <a:solidFill>
                  <a:srgbClr val="002C6C"/>
                </a:solidFill>
              </a:rPr>
              <a:pPr>
                <a:defRPr/>
              </a:pPr>
              <a:t>‹#›</a:t>
            </a:fld>
            <a:endParaRPr lang="en-US" dirty="0">
              <a:solidFill>
                <a:srgbClr val="002C6C"/>
              </a:solidFill>
            </a:endParaRPr>
          </a:p>
        </p:txBody>
      </p:sp>
    </p:spTree>
    <p:extLst>
      <p:ext uri="{BB962C8B-B14F-4D97-AF65-F5344CB8AC3E}">
        <p14:creationId xmlns:p14="http://schemas.microsoft.com/office/powerpoint/2010/main" val="51382307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12"/>
          <p:cNvSpPr>
            <a:spLocks noGrp="1" noChangeArrowheads="1"/>
          </p:cNvSpPr>
          <p:nvPr>
            <p:ph type="sldNum" sz="quarter" idx="10"/>
          </p:nvPr>
        </p:nvSpPr>
        <p:spPr>
          <a:ln/>
        </p:spPr>
        <p:txBody>
          <a:bodyPr/>
          <a:lstStyle>
            <a:lvl1pPr>
              <a:defRPr/>
            </a:lvl1pPr>
          </a:lstStyle>
          <a:p>
            <a:pPr>
              <a:defRPr/>
            </a:pPr>
            <a:fld id="{54BE02A5-23D4-4D2A-8545-DA6D75FF2956}" type="slidenum">
              <a:rPr lang="en-US" smtClean="0">
                <a:solidFill>
                  <a:srgbClr val="002C6C"/>
                </a:solidFill>
              </a:rPr>
              <a:pPr>
                <a:defRPr/>
              </a:pPr>
              <a:t>‹#›</a:t>
            </a:fld>
            <a:endParaRPr lang="en-US" dirty="0">
              <a:solidFill>
                <a:srgbClr val="002C6C"/>
              </a:solidFill>
            </a:endParaRPr>
          </a:p>
        </p:txBody>
      </p:sp>
    </p:spTree>
    <p:extLst>
      <p:ext uri="{BB962C8B-B14F-4D97-AF65-F5344CB8AC3E}">
        <p14:creationId xmlns:p14="http://schemas.microsoft.com/office/powerpoint/2010/main" val="24608577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15"/>
            <a:ext cx="5544000" cy="804863"/>
          </a:xfrm>
          <a:prstGeom prst="rect">
            <a:avLst/>
          </a:prstGeo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C30ECA6F-7593-42C3-BF2F-9C121F7F9F1C}" type="slidenum">
              <a:rPr lang="en-US" smtClean="0">
                <a:solidFill>
                  <a:srgbClr val="002C6C"/>
                </a:solidFill>
              </a:rPr>
              <a:pPr>
                <a:defRPr/>
              </a:pPr>
              <a:t>‹#›</a:t>
            </a:fld>
            <a:endParaRPr lang="en-US" dirty="0">
              <a:solidFill>
                <a:srgbClr val="002C6C"/>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3321321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 details">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3176"/>
            <a:ext cx="9151939"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lIns="91438" tIns="45719" rIns="91438" bIns="45719" anchor="ctr"/>
          <a:lstStyle/>
          <a:p>
            <a:pPr defTabSz="914377">
              <a:defRPr/>
            </a:pPr>
            <a:endParaRPr lang="en-GB" sz="1900">
              <a:solidFill>
                <a:srgbClr val="002C6C"/>
              </a:solidFill>
              <a:ea typeface="ＭＳ Ｐゴシック" charset="0"/>
            </a:endParaRPr>
          </a:p>
        </p:txBody>
      </p:sp>
      <p:sp>
        <p:nvSpPr>
          <p:cNvPr id="5123" name="Rectangle 3"/>
          <p:cNvSpPr>
            <a:spLocks noGrp="1" noChangeArrowheads="1"/>
          </p:cNvSpPr>
          <p:nvPr>
            <p:ph type="subTitle" idx="1" hasCustomPrompt="1"/>
          </p:nvPr>
        </p:nvSpPr>
        <p:spPr>
          <a:xfrm>
            <a:off x="3640221" y="1676678"/>
            <a:ext cx="5047755" cy="2384335"/>
          </a:xfrm>
          <a:prstGeom prst="rect">
            <a:avLst/>
          </a:prstGeom>
        </p:spPr>
        <p:txBody>
          <a:bodyPr/>
          <a:lstStyle>
            <a:lvl1pPr marL="0" indent="0">
              <a:buNone/>
              <a:defRPr b="0" baseline="0">
                <a:solidFill>
                  <a:srgbClr val="002C6C"/>
                </a:solidFill>
              </a:defRPr>
            </a:lvl1pPr>
          </a:lstStyle>
          <a:p>
            <a:r>
              <a:rPr lang="en-GB" dirty="0" smtClean="0"/>
              <a:t>GS1 Global Office</a:t>
            </a:r>
            <a:br>
              <a:rPr lang="en-GB" dirty="0" smtClean="0"/>
            </a:br>
            <a:r>
              <a:rPr lang="en-GB" dirty="0" smtClean="0"/>
              <a:t>Avenue Louise 326, </a:t>
            </a:r>
            <a:r>
              <a:rPr lang="en-GB" dirty="0" err="1" smtClean="0"/>
              <a:t>bte</a:t>
            </a:r>
            <a:r>
              <a:rPr lang="en-GB" dirty="0" smtClean="0"/>
              <a:t> 10</a:t>
            </a:r>
            <a:br>
              <a:rPr lang="en-GB" dirty="0" smtClean="0"/>
            </a:br>
            <a:r>
              <a:rPr lang="en-GB" dirty="0" smtClean="0"/>
              <a:t>B-1050 Brussels, Belgium</a:t>
            </a:r>
          </a:p>
          <a:p>
            <a:r>
              <a:rPr lang="en-GB" dirty="0" smtClean="0"/>
              <a:t>T +32 3 788 78 00</a:t>
            </a:r>
            <a:br>
              <a:rPr lang="en-GB" dirty="0" smtClean="0"/>
            </a:br>
            <a:r>
              <a:rPr lang="en-GB" dirty="0" smtClean="0"/>
              <a:t>W www.gs1.org</a:t>
            </a:r>
            <a:endParaRPr lang="en-GB" dirty="0"/>
          </a:p>
        </p:txBody>
      </p:sp>
      <p:sp>
        <p:nvSpPr>
          <p:cNvPr id="2" name="Title 1"/>
          <p:cNvSpPr>
            <a:spLocks noGrp="1"/>
          </p:cNvSpPr>
          <p:nvPr>
            <p:ph type="title" hasCustomPrompt="1"/>
          </p:nvPr>
        </p:nvSpPr>
        <p:spPr>
          <a:xfrm>
            <a:off x="3640208" y="384401"/>
            <a:ext cx="5046592" cy="935999"/>
          </a:xfrm>
        </p:spPr>
        <p:txBody>
          <a:bodyPr/>
          <a:lstStyle>
            <a:lvl1pPr>
              <a:defRPr/>
            </a:lvl1pPr>
          </a:lstStyle>
          <a:p>
            <a:r>
              <a:rPr lang="en-US" dirty="0" smtClean="0"/>
              <a:t>Contact details</a:t>
            </a:r>
            <a:endParaRPr lang="en-US" dirty="0"/>
          </a:p>
        </p:txBody>
      </p:sp>
      <p:pic>
        <p:nvPicPr>
          <p:cNvPr id="8" name="Content Placeholder 1"/>
          <p:cNvPicPr>
            <a:picLocks noChangeAspect="1"/>
          </p:cNvPicPr>
          <p:nvPr/>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9" y="406165"/>
            <a:ext cx="991143" cy="882763"/>
          </a:xfrm>
          <a:prstGeom prst="rect">
            <a:avLst/>
          </a:prstGeom>
        </p:spPr>
      </p:pic>
    </p:spTree>
    <p:extLst>
      <p:ext uri="{BB962C8B-B14F-4D97-AF65-F5344CB8AC3E}">
        <p14:creationId xmlns:p14="http://schemas.microsoft.com/office/powerpoint/2010/main" val="744886546"/>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942986" y="1930400"/>
            <a:ext cx="7272339" cy="416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12"/>
          <p:cNvSpPr>
            <a:spLocks noGrp="1" noChangeArrowheads="1"/>
          </p:cNvSpPr>
          <p:nvPr>
            <p:ph type="sldNum" sz="quarter" idx="10"/>
          </p:nvPr>
        </p:nvSpPr>
        <p:spPr>
          <a:ln/>
        </p:spPr>
        <p:txBody>
          <a:bodyPr/>
          <a:lstStyle>
            <a:lvl1pPr>
              <a:defRPr/>
            </a:lvl1pPr>
          </a:lstStyle>
          <a:p>
            <a:pPr>
              <a:defRPr/>
            </a:pPr>
            <a:fld id="{44559E38-EAE8-CF40-ADCF-17D7373ACA10}" type="slidenum">
              <a:rPr lang="en-GB">
                <a:solidFill>
                  <a:srgbClr val="002C6C"/>
                </a:solidFill>
              </a:rPr>
              <a:pPr>
                <a:defRPr/>
              </a:pPr>
              <a:t>‹#›</a:t>
            </a:fld>
            <a:endParaRPr lang="en-GB" dirty="0">
              <a:solidFill>
                <a:srgbClr val="002C6C"/>
              </a:solidFill>
            </a:endParaRPr>
          </a:p>
        </p:txBody>
      </p:sp>
    </p:spTree>
    <p:extLst>
      <p:ext uri="{BB962C8B-B14F-4D97-AF65-F5344CB8AC3E}">
        <p14:creationId xmlns:p14="http://schemas.microsoft.com/office/powerpoint/2010/main" val="2363989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GS1us Text 1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5473709"/>
            <a:ext cx="9144000" cy="12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1809757" y="384401"/>
            <a:ext cx="6877051"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8" tIns="45719" rIns="91438" bIns="45719" numCol="1" anchor="ctr" anchorCtr="0" compatLnSpc="1">
            <a:prstTxWarp prst="textNoShape">
              <a:avLst/>
            </a:prstTxWarp>
          </a:bodyPr>
          <a:lstStyle/>
          <a:p>
            <a:pPr lvl="0"/>
            <a:endParaRPr lang="fr-FR" dirty="0"/>
          </a:p>
        </p:txBody>
      </p:sp>
      <p:sp>
        <p:nvSpPr>
          <p:cNvPr id="1035" name="Text Box 11"/>
          <p:cNvSpPr txBox="1">
            <a:spLocks noChangeArrowheads="1"/>
          </p:cNvSpPr>
          <p:nvPr/>
        </p:nvSpPr>
        <p:spPr bwMode="auto">
          <a:xfrm>
            <a:off x="12" y="6629402"/>
            <a:ext cx="2219325" cy="230830"/>
          </a:xfrm>
          <a:prstGeom prst="rect">
            <a:avLst/>
          </a:prstGeom>
          <a:noFill/>
          <a:ln w="9525">
            <a:noFill/>
            <a:miter lim="800000"/>
            <a:headEnd/>
            <a:tailEnd/>
          </a:ln>
          <a:effectLst/>
        </p:spPr>
        <p:txBody>
          <a:bodyPr lIns="91438" tIns="45719" rIns="91438" bIns="45719">
            <a:spAutoFit/>
          </a:bodyPr>
          <a:lstStyle>
            <a:lvl1pPr eaLnBrk="0" hangingPunct="0">
              <a:defRPr>
                <a:solidFill>
                  <a:srgbClr val="002C6C"/>
                </a:solidFill>
                <a:latin typeface="Arial" charset="0"/>
                <a:ea typeface="ＭＳ Ｐゴシック" charset="0"/>
              </a:defRPr>
            </a:lvl1pPr>
            <a:lvl2pPr marL="742950" indent="-285750" eaLnBrk="0" hangingPunct="0">
              <a:defRPr>
                <a:solidFill>
                  <a:srgbClr val="002C6C"/>
                </a:solidFill>
                <a:latin typeface="Arial" charset="0"/>
                <a:ea typeface="ＭＳ Ｐゴシック" charset="0"/>
              </a:defRPr>
            </a:lvl2pPr>
            <a:lvl3pPr marL="1143000" indent="-228600" eaLnBrk="0" hangingPunct="0">
              <a:defRPr>
                <a:solidFill>
                  <a:srgbClr val="002C6C"/>
                </a:solidFill>
                <a:latin typeface="Arial" charset="0"/>
                <a:ea typeface="ＭＳ Ｐゴシック" charset="0"/>
              </a:defRPr>
            </a:lvl3pPr>
            <a:lvl4pPr marL="1600200" indent="-228600" eaLnBrk="0" hangingPunct="0">
              <a:defRPr>
                <a:solidFill>
                  <a:srgbClr val="002C6C"/>
                </a:solidFill>
                <a:latin typeface="Arial" charset="0"/>
                <a:ea typeface="ＭＳ Ｐゴシック" charset="0"/>
              </a:defRPr>
            </a:lvl4pPr>
            <a:lvl5pPr marL="2057400" indent="-228600" eaLnBrk="0" hangingPunct="0">
              <a:defRPr>
                <a:solidFill>
                  <a:srgbClr val="002C6C"/>
                </a:solidFill>
                <a:latin typeface="Arial" charset="0"/>
                <a:ea typeface="ＭＳ Ｐゴシック" charset="0"/>
              </a:defRPr>
            </a:lvl5pPr>
            <a:lvl6pPr marL="2514600" indent="-228600" eaLnBrk="0" fontAlgn="base" hangingPunct="0">
              <a:spcBef>
                <a:spcPct val="20000"/>
              </a:spcBef>
              <a:spcAft>
                <a:spcPct val="0"/>
              </a:spcAft>
              <a:defRPr>
                <a:solidFill>
                  <a:srgbClr val="002C6C"/>
                </a:solidFill>
                <a:latin typeface="Arial" charset="0"/>
                <a:ea typeface="ＭＳ Ｐゴシック" charset="0"/>
              </a:defRPr>
            </a:lvl6pPr>
            <a:lvl7pPr marL="2971800" indent="-228600" eaLnBrk="0" fontAlgn="base" hangingPunct="0">
              <a:spcBef>
                <a:spcPct val="20000"/>
              </a:spcBef>
              <a:spcAft>
                <a:spcPct val="0"/>
              </a:spcAft>
              <a:defRPr>
                <a:solidFill>
                  <a:srgbClr val="002C6C"/>
                </a:solidFill>
                <a:latin typeface="Arial" charset="0"/>
                <a:ea typeface="ＭＳ Ｐゴシック" charset="0"/>
              </a:defRPr>
            </a:lvl7pPr>
            <a:lvl8pPr marL="3429000" indent="-228600" eaLnBrk="0" fontAlgn="base" hangingPunct="0">
              <a:spcBef>
                <a:spcPct val="20000"/>
              </a:spcBef>
              <a:spcAft>
                <a:spcPct val="0"/>
              </a:spcAft>
              <a:defRPr>
                <a:solidFill>
                  <a:srgbClr val="002C6C"/>
                </a:solidFill>
                <a:latin typeface="Arial" charset="0"/>
                <a:ea typeface="ＭＳ Ｐゴシック" charset="0"/>
              </a:defRPr>
            </a:lvl8pPr>
            <a:lvl9pPr marL="3886200" indent="-228600" eaLnBrk="0" fontAlgn="base" hangingPunct="0">
              <a:spcBef>
                <a:spcPct val="20000"/>
              </a:spcBef>
              <a:spcAft>
                <a:spcPct val="0"/>
              </a:spcAft>
              <a:defRPr>
                <a:solidFill>
                  <a:srgbClr val="002C6C"/>
                </a:solidFill>
                <a:latin typeface="Arial" charset="0"/>
                <a:ea typeface="ＭＳ Ｐゴシック" charset="0"/>
              </a:defRPr>
            </a:lvl9pPr>
          </a:lstStyle>
          <a:p>
            <a:pPr defTabSz="914377">
              <a:spcBef>
                <a:spcPct val="50000"/>
              </a:spcBef>
            </a:pPr>
            <a:r>
              <a:rPr lang="fr-FR" sz="900" dirty="0"/>
              <a:t>© </a:t>
            </a:r>
            <a:r>
              <a:rPr lang="fr-FR" sz="900" dirty="0" smtClean="0"/>
              <a:t>2014 </a:t>
            </a:r>
            <a:r>
              <a:rPr lang="fr-FR" sz="900" dirty="0"/>
              <a:t>GS1</a:t>
            </a:r>
          </a:p>
        </p:txBody>
      </p:sp>
      <p:sp>
        <p:nvSpPr>
          <p:cNvPr id="1036" name="Rectangle 12"/>
          <p:cNvSpPr>
            <a:spLocks noGrp="1" noChangeArrowheads="1"/>
          </p:cNvSpPr>
          <p:nvPr>
            <p:ph type="sldNum" sz="quarter" idx="4"/>
          </p:nvPr>
        </p:nvSpPr>
        <p:spPr bwMode="auto">
          <a:xfrm>
            <a:off x="8229600" y="6534149"/>
            <a:ext cx="914400" cy="3238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spcBef>
                <a:spcPct val="0"/>
              </a:spcBef>
              <a:defRPr sz="900">
                <a:solidFill>
                  <a:schemeClr val="tx1"/>
                </a:solidFill>
              </a:defRPr>
            </a:lvl1pPr>
          </a:lstStyle>
          <a:p>
            <a:pPr defTabSz="914377" fontAlgn="base">
              <a:spcAft>
                <a:spcPct val="0"/>
              </a:spcAft>
              <a:defRPr/>
            </a:pPr>
            <a:fld id="{C30ECA6F-7593-42C3-BF2F-9C121F7F9F1C}" type="slidenum">
              <a:rPr lang="en-US" smtClean="0">
                <a:solidFill>
                  <a:srgbClr val="002C6C"/>
                </a:solidFill>
                <a:ea typeface="ＭＳ Ｐゴシック" charset="0"/>
              </a:rPr>
              <a:pPr defTabSz="914377" fontAlgn="base">
                <a:spcAft>
                  <a:spcPct val="0"/>
                </a:spcAft>
                <a:defRPr/>
              </a:pPr>
              <a:t>‹#›</a:t>
            </a:fld>
            <a:endParaRPr lang="en-US" dirty="0">
              <a:solidFill>
                <a:srgbClr val="002C6C"/>
              </a:solidFill>
              <a:ea typeface="ＭＳ Ｐゴシック" charset="0"/>
            </a:endParaRPr>
          </a:p>
        </p:txBody>
      </p:sp>
      <p:sp>
        <p:nvSpPr>
          <p:cNvPr id="2" name="Text Placeholder 1"/>
          <p:cNvSpPr>
            <a:spLocks noGrp="1"/>
          </p:cNvSpPr>
          <p:nvPr>
            <p:ph type="body" idx="1"/>
          </p:nvPr>
        </p:nvSpPr>
        <p:spPr>
          <a:xfrm>
            <a:off x="457200" y="1600201"/>
            <a:ext cx="8229600" cy="4525963"/>
          </a:xfrm>
          <a:prstGeom prst="rect">
            <a:avLst/>
          </a:prstGeom>
        </p:spPr>
        <p:txBody>
          <a:bodyPr vert="horz" lIns="91438" tIns="45719" rIns="91438" bIns="45719" rtlCol="0">
            <a:normAutofit/>
          </a:body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p:txBody>
      </p:sp>
      <p:pic>
        <p:nvPicPr>
          <p:cNvPr id="10" name="Content Placeholder 1"/>
          <p:cNvPicPr>
            <a:picLocks noChangeAspect="1"/>
          </p:cNvPicPr>
          <p:nvPr/>
        </p:nvPicPr>
        <p:blipFill>
          <a:blip r:embed="rId29" cstate="print">
            <a:extLst>
              <a:ext uri="{BEBA8EAE-BF5A-486C-A8C5-ECC9F3942E4B}">
                <a14:imgProps xmlns:a14="http://schemas.microsoft.com/office/drawing/2010/main">
                  <a14:imgLayer r:embed="rId30">
                    <a14:imgEffect>
                      <a14:sharpenSoften amount="1000"/>
                    </a14:imgEffect>
                  </a14:imgLayer>
                </a14:imgProps>
              </a:ext>
              <a:ext uri="{28A0092B-C50C-407E-A947-70E740481C1C}">
                <a14:useLocalDpi xmlns:a14="http://schemas.microsoft.com/office/drawing/2010/main" val="0"/>
              </a:ext>
            </a:extLst>
          </a:blip>
          <a:stretch>
            <a:fillRect/>
          </a:stretch>
        </p:blipFill>
        <p:spPr>
          <a:xfrm>
            <a:off x="524397" y="456965"/>
            <a:ext cx="846312" cy="753771"/>
          </a:xfrm>
          <a:prstGeom prst="rect">
            <a:avLst/>
          </a:prstGeom>
        </p:spPr>
      </p:pic>
    </p:spTree>
    <p:extLst>
      <p:ext uri="{BB962C8B-B14F-4D97-AF65-F5344CB8AC3E}">
        <p14:creationId xmlns:p14="http://schemas.microsoft.com/office/powerpoint/2010/main" val="3098433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par>
    </p:tnLst>
  </p:timing>
  <p:hf hdr="0" ftr="0" dt="0"/>
  <p:txStyles>
    <p:titleStyle>
      <a:lvl1pPr algn="l" rtl="0" eaLnBrk="1" fontAlgn="base" hangingPunct="1">
        <a:spcBef>
          <a:spcPct val="0"/>
        </a:spcBef>
        <a:spcAft>
          <a:spcPct val="0"/>
        </a:spcAft>
        <a:defRPr sz="31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100" b="1">
          <a:solidFill>
            <a:srgbClr val="002C6C"/>
          </a:solidFill>
          <a:latin typeface="Arial" charset="0"/>
          <a:ea typeface="ＭＳ Ｐゴシック" charset="0"/>
        </a:defRPr>
      </a:lvl2pPr>
      <a:lvl3pPr algn="l" rtl="0" eaLnBrk="1" fontAlgn="base" hangingPunct="1">
        <a:spcBef>
          <a:spcPct val="0"/>
        </a:spcBef>
        <a:spcAft>
          <a:spcPct val="0"/>
        </a:spcAft>
        <a:defRPr sz="3100" b="1">
          <a:solidFill>
            <a:srgbClr val="002C6C"/>
          </a:solidFill>
          <a:latin typeface="Arial" charset="0"/>
          <a:ea typeface="ＭＳ Ｐゴシック" charset="0"/>
        </a:defRPr>
      </a:lvl3pPr>
      <a:lvl4pPr algn="l" rtl="0" eaLnBrk="1" fontAlgn="base" hangingPunct="1">
        <a:spcBef>
          <a:spcPct val="0"/>
        </a:spcBef>
        <a:spcAft>
          <a:spcPct val="0"/>
        </a:spcAft>
        <a:defRPr sz="3100" b="1">
          <a:solidFill>
            <a:srgbClr val="002C6C"/>
          </a:solidFill>
          <a:latin typeface="Arial" charset="0"/>
          <a:ea typeface="ＭＳ Ｐゴシック" charset="0"/>
        </a:defRPr>
      </a:lvl4pPr>
      <a:lvl5pPr algn="l" rtl="0" eaLnBrk="1" fontAlgn="base" hangingPunct="1">
        <a:spcBef>
          <a:spcPct val="0"/>
        </a:spcBef>
        <a:spcAft>
          <a:spcPct val="0"/>
        </a:spcAft>
        <a:defRPr sz="3100" b="1">
          <a:solidFill>
            <a:srgbClr val="002C6C"/>
          </a:solidFill>
          <a:latin typeface="Arial" charset="0"/>
          <a:ea typeface="ＭＳ Ｐゴシック" charset="0"/>
        </a:defRPr>
      </a:lvl5pPr>
      <a:lvl6pPr marL="457189" algn="l" rtl="0" eaLnBrk="1" fontAlgn="base" hangingPunct="1">
        <a:spcBef>
          <a:spcPct val="0"/>
        </a:spcBef>
        <a:spcAft>
          <a:spcPct val="0"/>
        </a:spcAft>
        <a:defRPr sz="3100" b="1">
          <a:solidFill>
            <a:srgbClr val="002C6C"/>
          </a:solidFill>
          <a:latin typeface="Arial" charset="0"/>
        </a:defRPr>
      </a:lvl6pPr>
      <a:lvl7pPr marL="914377" algn="l" rtl="0" eaLnBrk="1" fontAlgn="base" hangingPunct="1">
        <a:spcBef>
          <a:spcPct val="0"/>
        </a:spcBef>
        <a:spcAft>
          <a:spcPct val="0"/>
        </a:spcAft>
        <a:defRPr sz="3100" b="1">
          <a:solidFill>
            <a:srgbClr val="002C6C"/>
          </a:solidFill>
          <a:latin typeface="Arial" charset="0"/>
        </a:defRPr>
      </a:lvl7pPr>
      <a:lvl8pPr marL="1371566" algn="l" rtl="0" eaLnBrk="1" fontAlgn="base" hangingPunct="1">
        <a:spcBef>
          <a:spcPct val="0"/>
        </a:spcBef>
        <a:spcAft>
          <a:spcPct val="0"/>
        </a:spcAft>
        <a:defRPr sz="3100" b="1">
          <a:solidFill>
            <a:srgbClr val="002C6C"/>
          </a:solidFill>
          <a:latin typeface="Arial" charset="0"/>
        </a:defRPr>
      </a:lvl8pPr>
      <a:lvl9pPr marL="1828754" algn="l" rtl="0" eaLnBrk="1" fontAlgn="base" hangingPunct="1">
        <a:spcBef>
          <a:spcPct val="0"/>
        </a:spcBef>
        <a:spcAft>
          <a:spcPct val="0"/>
        </a:spcAft>
        <a:defRPr sz="3100" b="1">
          <a:solidFill>
            <a:srgbClr val="002C6C"/>
          </a:solidFill>
          <a:latin typeface="Arial" charset="0"/>
        </a:defRPr>
      </a:lvl9pPr>
    </p:titleStyle>
    <p:bodyStyle>
      <a:lvl1pPr marL="342891" indent="-342891"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32" indent="-285744"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2971" indent="-228594"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160" indent="-228594" algn="l" rtl="0" eaLnBrk="1" fontAlgn="base" hangingPunct="1">
        <a:spcBef>
          <a:spcPct val="20000"/>
        </a:spcBef>
        <a:spcAft>
          <a:spcPct val="0"/>
        </a:spcAft>
        <a:buChar char="–"/>
        <a:defRPr sz="1600">
          <a:solidFill>
            <a:srgbClr val="002C6C"/>
          </a:solidFill>
          <a:latin typeface="+mn-lt"/>
          <a:ea typeface="ＭＳ Ｐゴシック" charset="0"/>
        </a:defRPr>
      </a:lvl4pPr>
      <a:lvl5pPr marL="2057349" indent="-228594" algn="l" rtl="0" eaLnBrk="1" fontAlgn="base" hangingPunct="1">
        <a:spcBef>
          <a:spcPct val="20000"/>
        </a:spcBef>
        <a:spcAft>
          <a:spcPct val="0"/>
        </a:spcAft>
        <a:buChar char="»"/>
        <a:defRPr sz="1600">
          <a:solidFill>
            <a:schemeClr val="tx1"/>
          </a:solidFill>
          <a:latin typeface="+mn-lt"/>
          <a:ea typeface="ＭＳ Ｐゴシック"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13.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r.gs1.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gs1.org/gsmp/participa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hyperlink" Target="http://wr.gs1.org/" TargetMode="External"/><Relationship Id="rId4" Type="http://schemas.openxmlformats.org/officeDocument/2006/relationships/hyperlink" Target="http://www.gs1.org/gsm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gs1.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gs1.org/gsmp"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gs1.org/gsmp/proces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gs1.org/gsmp/insigh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www.gs1.org/architectur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gs1.org/gsmp/news" TargetMode="External"/><Relationship Id="rId7"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hyperlink" Target="http://www.gs1.org/sites/default/files/docs/gsmp/news/GS1-Standards-System-Devt-News-March2013.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4.png"/><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Member </a:t>
            </a:r>
            <a:r>
              <a:rPr lang="en-US" dirty="0" smtClean="0"/>
              <a:t>Session</a:t>
            </a:r>
            <a:br>
              <a:rPr lang="en-US" dirty="0" smtClean="0"/>
            </a:br>
            <a:r>
              <a:rPr lang="en-US" dirty="0"/>
              <a:t/>
            </a:r>
            <a:br>
              <a:rPr lang="en-US" dirty="0"/>
            </a:br>
            <a:endParaRPr lang="en-US" dirty="0"/>
          </a:p>
        </p:txBody>
      </p:sp>
      <p:sp>
        <p:nvSpPr>
          <p:cNvPr id="5" name="Text Placeholder 4"/>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pPr>
            <a:r>
              <a:rPr lang="en-US" dirty="0"/>
              <a:t>Intro to </a:t>
            </a:r>
            <a:r>
              <a:rPr lang="en-US" dirty="0" smtClean="0"/>
              <a:t>GS1</a:t>
            </a:r>
            <a:endParaRPr lang="en-US" dirty="0"/>
          </a:p>
          <a:p>
            <a:pPr marL="171450" indent="-171450">
              <a:spcBef>
                <a:spcPts val="0"/>
              </a:spcBef>
              <a:spcAft>
                <a:spcPts val="0"/>
              </a:spcAft>
              <a:buFont typeface="Arial" panose="020B0604020202020204" pitchFamily="34" charset="0"/>
              <a:buChar char="•"/>
            </a:pPr>
            <a:r>
              <a:rPr lang="en-US" dirty="0"/>
              <a:t>Intro to </a:t>
            </a:r>
            <a:r>
              <a:rPr lang="en-US" dirty="0" smtClean="0"/>
              <a:t>Standards Development </a:t>
            </a:r>
            <a:endParaRPr lang="en-US" dirty="0"/>
          </a:p>
        </p:txBody>
      </p:sp>
    </p:spTree>
    <p:extLst>
      <p:ext uri="{BB962C8B-B14F-4D97-AF65-F5344CB8AC3E}">
        <p14:creationId xmlns:p14="http://schemas.microsoft.com/office/powerpoint/2010/main" val="122818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10</a:t>
            </a:fld>
            <a:endParaRPr lang="en-US" dirty="0">
              <a:solidFill>
                <a:srgbClr val="002C6C"/>
              </a:solidFill>
            </a:endParaRPr>
          </a:p>
        </p:txBody>
      </p:sp>
      <p:sp>
        <p:nvSpPr>
          <p:cNvPr id="4" name="Content Placeholder 3"/>
          <p:cNvSpPr>
            <a:spLocks noGrp="1"/>
          </p:cNvSpPr>
          <p:nvPr>
            <p:ph sz="half" idx="1"/>
          </p:nvPr>
        </p:nvSpPr>
        <p:spPr/>
        <p:txBody>
          <a:bodyPr/>
          <a:lstStyle/>
          <a:p>
            <a:endParaRPr lang="en-GB" dirty="0"/>
          </a:p>
        </p:txBody>
      </p:sp>
      <p:pic>
        <p:nvPicPr>
          <p:cNvPr id="8" name="Picture 7"/>
          <p:cNvPicPr>
            <a:picLocks noChangeAspect="1"/>
          </p:cNvPicPr>
          <p:nvPr/>
        </p:nvPicPr>
        <p:blipFill>
          <a:blip r:embed="rId2"/>
          <a:stretch>
            <a:fillRect/>
          </a:stretch>
        </p:blipFill>
        <p:spPr>
          <a:xfrm>
            <a:off x="-1" y="0"/>
            <a:ext cx="9135777" cy="6864178"/>
          </a:xfrm>
          <a:prstGeom prst="rect">
            <a:avLst/>
          </a:prstGeom>
        </p:spPr>
      </p:pic>
    </p:spTree>
    <p:extLst>
      <p:ext uri="{BB962C8B-B14F-4D97-AF65-F5344CB8AC3E}">
        <p14:creationId xmlns:p14="http://schemas.microsoft.com/office/powerpoint/2010/main" val="3990762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331420"/>
            <a:ext cx="6877050" cy="936625"/>
          </a:xfrm>
        </p:spPr>
        <p:txBody>
          <a:bodyPr/>
          <a:lstStyle/>
          <a:p>
            <a:r>
              <a:rPr lang="en-US" dirty="0" smtClean="0"/>
              <a:t>Your Global Office IE Team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4538" y="5187044"/>
            <a:ext cx="1601343" cy="160134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023" y="3571929"/>
            <a:ext cx="1815841" cy="15553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288" y="3547982"/>
            <a:ext cx="1830766" cy="15703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8389" y="1620749"/>
            <a:ext cx="1158611" cy="173791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7550" y="3538818"/>
            <a:ext cx="1322793" cy="160570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7550" y="1580504"/>
            <a:ext cx="1322794" cy="184459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0288" y="1590965"/>
            <a:ext cx="1194922" cy="181870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4126" y="5206564"/>
            <a:ext cx="1255134" cy="161827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4312" y="1615973"/>
            <a:ext cx="1374087" cy="1740311"/>
          </a:xfrm>
          <a:prstGeom prst="rect">
            <a:avLst/>
          </a:prstGeom>
        </p:spPr>
      </p:pic>
      <p:sp>
        <p:nvSpPr>
          <p:cNvPr id="4" name="TextBox 3"/>
          <p:cNvSpPr txBox="1"/>
          <p:nvPr/>
        </p:nvSpPr>
        <p:spPr>
          <a:xfrm>
            <a:off x="2141390" y="3166534"/>
            <a:ext cx="1175096" cy="276999"/>
          </a:xfrm>
          <a:prstGeom prst="rect">
            <a:avLst/>
          </a:prstGeom>
          <a:noFill/>
        </p:spPr>
        <p:txBody>
          <a:bodyPr wrap="square" rtlCol="0">
            <a:spAutoFit/>
          </a:bodyPr>
          <a:lstStyle/>
          <a:p>
            <a:pPr algn="r"/>
            <a:r>
              <a:rPr lang="en-US" sz="1200" dirty="0" smtClean="0">
                <a:solidFill>
                  <a:schemeClr val="bg1">
                    <a:lumMod val="95000"/>
                  </a:schemeClr>
                </a:solidFill>
              </a:rPr>
              <a:t>Ulrike Kreysa</a:t>
            </a:r>
            <a:endParaRPr lang="en-US" sz="1200" dirty="0">
              <a:solidFill>
                <a:schemeClr val="bg1">
                  <a:lumMod val="95000"/>
                </a:schemeClr>
              </a:solidFill>
            </a:endParaRPr>
          </a:p>
        </p:txBody>
      </p:sp>
      <p:sp>
        <p:nvSpPr>
          <p:cNvPr id="19" name="TextBox 18"/>
          <p:cNvSpPr txBox="1"/>
          <p:nvPr/>
        </p:nvSpPr>
        <p:spPr>
          <a:xfrm>
            <a:off x="3614589" y="3132671"/>
            <a:ext cx="1175096" cy="276999"/>
          </a:xfrm>
          <a:prstGeom prst="rect">
            <a:avLst/>
          </a:prstGeom>
          <a:noFill/>
        </p:spPr>
        <p:txBody>
          <a:bodyPr wrap="square" rtlCol="0">
            <a:spAutoFit/>
          </a:bodyPr>
          <a:lstStyle/>
          <a:p>
            <a:pPr algn="ctr"/>
            <a:r>
              <a:rPr lang="en-US" sz="1200" dirty="0" smtClean="0">
                <a:solidFill>
                  <a:schemeClr val="bg1">
                    <a:lumMod val="95000"/>
                  </a:schemeClr>
                </a:solidFill>
              </a:rPr>
              <a:t>Greg Rowe</a:t>
            </a:r>
            <a:endParaRPr lang="en-US" sz="1200" dirty="0">
              <a:solidFill>
                <a:schemeClr val="bg1">
                  <a:lumMod val="95000"/>
                </a:schemeClr>
              </a:solidFill>
            </a:endParaRPr>
          </a:p>
        </p:txBody>
      </p:sp>
      <p:sp>
        <p:nvSpPr>
          <p:cNvPr id="20" name="TextBox 19"/>
          <p:cNvSpPr txBox="1"/>
          <p:nvPr/>
        </p:nvSpPr>
        <p:spPr>
          <a:xfrm>
            <a:off x="4821226" y="3098805"/>
            <a:ext cx="1495790" cy="276999"/>
          </a:xfrm>
          <a:prstGeom prst="rect">
            <a:avLst/>
          </a:prstGeom>
          <a:noFill/>
        </p:spPr>
        <p:txBody>
          <a:bodyPr wrap="square" rtlCol="0">
            <a:spAutoFit/>
          </a:bodyPr>
          <a:lstStyle/>
          <a:p>
            <a:r>
              <a:rPr lang="en-US" sz="1200" dirty="0" smtClean="0">
                <a:solidFill>
                  <a:schemeClr val="bg1">
                    <a:lumMod val="95000"/>
                  </a:schemeClr>
                </a:solidFill>
              </a:rPr>
              <a:t>Marianne Timmons</a:t>
            </a:r>
            <a:endParaRPr lang="en-US" sz="1200" dirty="0">
              <a:solidFill>
                <a:schemeClr val="bg1">
                  <a:lumMod val="95000"/>
                </a:schemeClr>
              </a:solidFill>
            </a:endParaRPr>
          </a:p>
        </p:txBody>
      </p:sp>
      <p:sp>
        <p:nvSpPr>
          <p:cNvPr id="21" name="TextBox 20"/>
          <p:cNvSpPr txBox="1"/>
          <p:nvPr/>
        </p:nvSpPr>
        <p:spPr>
          <a:xfrm>
            <a:off x="6412958" y="3048009"/>
            <a:ext cx="1495790" cy="276999"/>
          </a:xfrm>
          <a:prstGeom prst="rect">
            <a:avLst/>
          </a:prstGeom>
          <a:noFill/>
        </p:spPr>
        <p:txBody>
          <a:bodyPr wrap="square" rtlCol="0">
            <a:spAutoFit/>
          </a:bodyPr>
          <a:lstStyle/>
          <a:p>
            <a:r>
              <a:rPr lang="en-US" sz="1200" dirty="0" smtClean="0">
                <a:solidFill>
                  <a:schemeClr val="bg1">
                    <a:lumMod val="95000"/>
                  </a:schemeClr>
                </a:solidFill>
              </a:rPr>
              <a:t>Jim Bracken</a:t>
            </a:r>
            <a:endParaRPr lang="en-US" sz="1200" dirty="0">
              <a:solidFill>
                <a:schemeClr val="bg1">
                  <a:lumMod val="95000"/>
                </a:schemeClr>
              </a:solidFill>
            </a:endParaRPr>
          </a:p>
        </p:txBody>
      </p:sp>
      <p:sp>
        <p:nvSpPr>
          <p:cNvPr id="22" name="TextBox 21"/>
          <p:cNvSpPr txBox="1"/>
          <p:nvPr/>
        </p:nvSpPr>
        <p:spPr>
          <a:xfrm>
            <a:off x="2038180" y="4825995"/>
            <a:ext cx="1478919" cy="276999"/>
          </a:xfrm>
          <a:prstGeom prst="rect">
            <a:avLst/>
          </a:prstGeom>
          <a:noFill/>
        </p:spPr>
        <p:txBody>
          <a:bodyPr wrap="square" rtlCol="0">
            <a:spAutoFit/>
          </a:bodyPr>
          <a:lstStyle/>
          <a:p>
            <a:r>
              <a:rPr lang="en-US" sz="1200" dirty="0" smtClean="0">
                <a:solidFill>
                  <a:schemeClr val="bg1">
                    <a:lumMod val="95000"/>
                  </a:schemeClr>
                </a:solidFill>
              </a:rPr>
              <a:t>Agathe Daskalides</a:t>
            </a:r>
            <a:endParaRPr lang="en-US" sz="1200" dirty="0">
              <a:solidFill>
                <a:schemeClr val="bg1">
                  <a:lumMod val="95000"/>
                </a:schemeClr>
              </a:solidFill>
            </a:endParaRPr>
          </a:p>
        </p:txBody>
      </p:sp>
      <p:sp>
        <p:nvSpPr>
          <p:cNvPr id="23" name="TextBox 22"/>
          <p:cNvSpPr txBox="1"/>
          <p:nvPr/>
        </p:nvSpPr>
        <p:spPr>
          <a:xfrm>
            <a:off x="3507591" y="4842931"/>
            <a:ext cx="1478919" cy="276999"/>
          </a:xfrm>
          <a:prstGeom prst="rect">
            <a:avLst/>
          </a:prstGeom>
          <a:noFill/>
        </p:spPr>
        <p:txBody>
          <a:bodyPr wrap="square" rtlCol="0">
            <a:spAutoFit/>
          </a:bodyPr>
          <a:lstStyle/>
          <a:p>
            <a:pPr algn="ctr"/>
            <a:r>
              <a:rPr lang="en-US" sz="1200" dirty="0" smtClean="0">
                <a:solidFill>
                  <a:schemeClr val="bg1">
                    <a:lumMod val="95000"/>
                  </a:schemeClr>
                </a:solidFill>
              </a:rPr>
              <a:t>Enzo </a:t>
            </a:r>
            <a:r>
              <a:rPr lang="en-US" sz="1200" dirty="0" err="1" smtClean="0">
                <a:solidFill>
                  <a:schemeClr val="bg1">
                    <a:lumMod val="95000"/>
                  </a:schemeClr>
                </a:solidFill>
              </a:rPr>
              <a:t>Blonk</a:t>
            </a:r>
            <a:endParaRPr lang="en-US" sz="1200" dirty="0">
              <a:solidFill>
                <a:schemeClr val="bg1">
                  <a:lumMod val="95000"/>
                </a:schemeClr>
              </a:solidFill>
            </a:endParaRPr>
          </a:p>
        </p:txBody>
      </p:sp>
      <p:sp>
        <p:nvSpPr>
          <p:cNvPr id="24" name="TextBox 23"/>
          <p:cNvSpPr txBox="1"/>
          <p:nvPr/>
        </p:nvSpPr>
        <p:spPr>
          <a:xfrm>
            <a:off x="5556529" y="4876800"/>
            <a:ext cx="1478919" cy="276999"/>
          </a:xfrm>
          <a:prstGeom prst="rect">
            <a:avLst/>
          </a:prstGeom>
          <a:noFill/>
        </p:spPr>
        <p:txBody>
          <a:bodyPr wrap="square" rtlCol="0">
            <a:spAutoFit/>
          </a:bodyPr>
          <a:lstStyle/>
          <a:p>
            <a:r>
              <a:rPr lang="en-US" sz="1200" dirty="0" smtClean="0">
                <a:solidFill>
                  <a:schemeClr val="bg1">
                    <a:lumMod val="95000"/>
                  </a:schemeClr>
                </a:solidFill>
              </a:rPr>
              <a:t>Robert Beideman</a:t>
            </a:r>
            <a:endParaRPr lang="en-US" sz="1200" dirty="0">
              <a:solidFill>
                <a:schemeClr val="bg1">
                  <a:lumMod val="95000"/>
                </a:schemeClr>
              </a:solidFill>
            </a:endParaRPr>
          </a:p>
        </p:txBody>
      </p:sp>
      <p:sp>
        <p:nvSpPr>
          <p:cNvPr id="25" name="TextBox 24"/>
          <p:cNvSpPr txBox="1"/>
          <p:nvPr/>
        </p:nvSpPr>
        <p:spPr>
          <a:xfrm>
            <a:off x="5708929" y="6451597"/>
            <a:ext cx="1478919" cy="276999"/>
          </a:xfrm>
          <a:prstGeom prst="rect">
            <a:avLst/>
          </a:prstGeom>
          <a:noFill/>
        </p:spPr>
        <p:txBody>
          <a:bodyPr wrap="square" rtlCol="0">
            <a:spAutoFit/>
          </a:bodyPr>
          <a:lstStyle/>
          <a:p>
            <a:pPr algn="ctr"/>
            <a:r>
              <a:rPr lang="en-US" sz="1200" dirty="0" smtClean="0">
                <a:solidFill>
                  <a:schemeClr val="bg1">
                    <a:lumMod val="95000"/>
                  </a:schemeClr>
                </a:solidFill>
              </a:rPr>
              <a:t>Diane </a:t>
            </a:r>
            <a:r>
              <a:rPr lang="en-US" sz="1200" dirty="0" err="1" smtClean="0">
                <a:solidFill>
                  <a:schemeClr val="bg1">
                    <a:lumMod val="95000"/>
                  </a:schemeClr>
                </a:solidFill>
              </a:rPr>
              <a:t>Tailard</a:t>
            </a:r>
            <a:endParaRPr lang="en-US" sz="1200" dirty="0">
              <a:solidFill>
                <a:schemeClr val="bg1">
                  <a:lumMod val="95000"/>
                </a:schemeClr>
              </a:solidFill>
            </a:endParaRPr>
          </a:p>
        </p:txBody>
      </p:sp>
      <p:sp>
        <p:nvSpPr>
          <p:cNvPr id="26" name="TextBox 25"/>
          <p:cNvSpPr txBox="1"/>
          <p:nvPr/>
        </p:nvSpPr>
        <p:spPr>
          <a:xfrm>
            <a:off x="4015596" y="6451600"/>
            <a:ext cx="1478919" cy="276999"/>
          </a:xfrm>
          <a:prstGeom prst="rect">
            <a:avLst/>
          </a:prstGeom>
          <a:noFill/>
        </p:spPr>
        <p:txBody>
          <a:bodyPr wrap="square" rtlCol="0">
            <a:spAutoFit/>
          </a:bodyPr>
          <a:lstStyle/>
          <a:p>
            <a:pPr algn="ctr"/>
            <a:r>
              <a:rPr lang="en-US" sz="1200" dirty="0" smtClean="0">
                <a:solidFill>
                  <a:schemeClr val="bg1">
                    <a:lumMod val="95000"/>
                  </a:schemeClr>
                </a:solidFill>
              </a:rPr>
              <a:t>Pete Alvarez</a:t>
            </a:r>
            <a:endParaRPr lang="en-US" sz="1200" dirty="0">
              <a:solidFill>
                <a:schemeClr val="bg1">
                  <a:lumMod val="95000"/>
                </a:schemeClr>
              </a:solidFill>
            </a:endParaRPr>
          </a:p>
        </p:txBody>
      </p:sp>
      <p:sp>
        <p:nvSpPr>
          <p:cNvPr id="27" name="TextBox 26"/>
          <p:cNvSpPr txBox="1"/>
          <p:nvPr/>
        </p:nvSpPr>
        <p:spPr>
          <a:xfrm>
            <a:off x="2023539" y="6434672"/>
            <a:ext cx="1478919" cy="276999"/>
          </a:xfrm>
          <a:prstGeom prst="rect">
            <a:avLst/>
          </a:prstGeom>
          <a:noFill/>
        </p:spPr>
        <p:txBody>
          <a:bodyPr wrap="square" rtlCol="0">
            <a:spAutoFit/>
          </a:bodyPr>
          <a:lstStyle/>
          <a:p>
            <a:r>
              <a:rPr lang="en-US" sz="1200" dirty="0" smtClean="0">
                <a:solidFill>
                  <a:schemeClr val="bg1"/>
                </a:solidFill>
              </a:rPr>
              <a:t>Audrey Kremer</a:t>
            </a:r>
            <a:endParaRPr lang="en-US" sz="1200" dirty="0">
              <a:solidFill>
                <a:schemeClr val="bg1"/>
              </a:solidFill>
            </a:endParaRPr>
          </a:p>
        </p:txBody>
      </p:sp>
      <p:sp>
        <p:nvSpPr>
          <p:cNvPr id="28" name="TextBox 27"/>
          <p:cNvSpPr txBox="1"/>
          <p:nvPr/>
        </p:nvSpPr>
        <p:spPr>
          <a:xfrm>
            <a:off x="2209800" y="6231460"/>
            <a:ext cx="1478919" cy="276999"/>
          </a:xfrm>
          <a:prstGeom prst="rect">
            <a:avLst/>
          </a:prstGeom>
          <a:noFill/>
        </p:spPr>
        <p:txBody>
          <a:bodyPr wrap="square" rtlCol="0">
            <a:spAutoFit/>
          </a:bodyPr>
          <a:lstStyle/>
          <a:p>
            <a:r>
              <a:rPr lang="en-US" sz="1200" dirty="0" smtClean="0">
                <a:solidFill>
                  <a:schemeClr val="bg1"/>
                </a:solidFill>
              </a:rPr>
              <a:t>Agathe Daskalides</a:t>
            </a:r>
            <a:endParaRPr lang="en-US" sz="1200" dirty="0">
              <a:solidFill>
                <a:schemeClr val="bg1"/>
              </a:solidFill>
            </a:endParaRPr>
          </a:p>
        </p:txBody>
      </p:sp>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080101" y="5258242"/>
            <a:ext cx="1783545" cy="1445298"/>
          </a:xfrm>
          <a:prstGeom prst="rect">
            <a:avLst/>
          </a:prstGeom>
          <a:noFill/>
        </p:spPr>
      </p:pic>
      <p:sp>
        <p:nvSpPr>
          <p:cNvPr id="30" name="TextBox 29"/>
          <p:cNvSpPr txBox="1"/>
          <p:nvPr/>
        </p:nvSpPr>
        <p:spPr>
          <a:xfrm>
            <a:off x="2241385" y="6356067"/>
            <a:ext cx="1478919" cy="276999"/>
          </a:xfrm>
          <a:prstGeom prst="rect">
            <a:avLst/>
          </a:prstGeom>
          <a:noFill/>
        </p:spPr>
        <p:txBody>
          <a:bodyPr wrap="square" rtlCol="0">
            <a:spAutoFit/>
          </a:bodyPr>
          <a:lstStyle/>
          <a:p>
            <a:pPr algn="ctr"/>
            <a:r>
              <a:rPr lang="en-US" sz="1200" dirty="0" smtClean="0">
                <a:solidFill>
                  <a:schemeClr val="bg1">
                    <a:lumMod val="95000"/>
                  </a:schemeClr>
                </a:solidFill>
              </a:rPr>
              <a:t>Audrey Kremer</a:t>
            </a:r>
            <a:endParaRPr lang="en-US" sz="1200" dirty="0">
              <a:solidFill>
                <a:schemeClr val="bg1">
                  <a:lumMod val="95000"/>
                </a:schemeClr>
              </a:solidFill>
            </a:endParaRPr>
          </a:p>
        </p:txBody>
      </p:sp>
    </p:spTree>
    <p:extLst>
      <p:ext uri="{BB962C8B-B14F-4D97-AF65-F5344CB8AC3E}">
        <p14:creationId xmlns:p14="http://schemas.microsoft.com/office/powerpoint/2010/main" val="2974165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12</a:t>
            </a:fld>
            <a:endParaRPr lang="en-US" dirty="0">
              <a:solidFill>
                <a:srgbClr val="002C6C"/>
              </a:solidFill>
            </a:endParaRPr>
          </a:p>
        </p:txBody>
      </p:sp>
      <p:sp>
        <p:nvSpPr>
          <p:cNvPr id="4" name="Content Placeholder 3"/>
          <p:cNvSpPr>
            <a:spLocks noGrp="1"/>
          </p:cNvSpPr>
          <p:nvPr>
            <p:ph sz="half"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15240" y="39654"/>
            <a:ext cx="9067800" cy="6833586"/>
          </a:xfrm>
          <a:prstGeom prst="rect">
            <a:avLst/>
          </a:prstGeom>
        </p:spPr>
      </p:pic>
    </p:spTree>
    <p:extLst>
      <p:ext uri="{BB962C8B-B14F-4D97-AF65-F5344CB8AC3E}">
        <p14:creationId xmlns:p14="http://schemas.microsoft.com/office/powerpoint/2010/main" val="208640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13</a:t>
            </a:fld>
            <a:endParaRPr lang="en-US" dirty="0">
              <a:solidFill>
                <a:srgbClr val="002C6C"/>
              </a:solidFill>
            </a:endParaRPr>
          </a:p>
        </p:txBody>
      </p:sp>
      <p:sp>
        <p:nvSpPr>
          <p:cNvPr id="4" name="Content Placeholder 3"/>
          <p:cNvSpPr>
            <a:spLocks noGrp="1"/>
          </p:cNvSpPr>
          <p:nvPr>
            <p:ph sz="half"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0" y="60190"/>
            <a:ext cx="9071927" cy="6797810"/>
          </a:xfrm>
          <a:prstGeom prst="rect">
            <a:avLst/>
          </a:prstGeom>
        </p:spPr>
      </p:pic>
    </p:spTree>
    <p:extLst>
      <p:ext uri="{BB962C8B-B14F-4D97-AF65-F5344CB8AC3E}">
        <p14:creationId xmlns:p14="http://schemas.microsoft.com/office/powerpoint/2010/main" val="93432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14</a:t>
            </a:fld>
            <a:endParaRPr lang="en-US" dirty="0">
              <a:solidFill>
                <a:srgbClr val="002C6C"/>
              </a:solidFill>
            </a:endParaRPr>
          </a:p>
        </p:txBody>
      </p:sp>
      <p:sp>
        <p:nvSpPr>
          <p:cNvPr id="4" name="Content Placeholder 3"/>
          <p:cNvSpPr>
            <a:spLocks noGrp="1"/>
          </p:cNvSpPr>
          <p:nvPr>
            <p:ph sz="half"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15240" y="1"/>
            <a:ext cx="9128760" cy="6850682"/>
          </a:xfrm>
          <a:prstGeom prst="rect">
            <a:avLst/>
          </a:prstGeom>
        </p:spPr>
      </p:pic>
    </p:spTree>
    <p:extLst>
      <p:ext uri="{BB962C8B-B14F-4D97-AF65-F5344CB8AC3E}">
        <p14:creationId xmlns:p14="http://schemas.microsoft.com/office/powerpoint/2010/main" val="278025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15</a:t>
            </a:fld>
            <a:endParaRPr lang="en-US" dirty="0">
              <a:solidFill>
                <a:srgbClr val="002C6C"/>
              </a:solidFill>
            </a:endParaRPr>
          </a:p>
        </p:txBody>
      </p:sp>
      <p:sp>
        <p:nvSpPr>
          <p:cNvPr id="4" name="Content Placeholder 3"/>
          <p:cNvSpPr>
            <a:spLocks noGrp="1"/>
          </p:cNvSpPr>
          <p:nvPr>
            <p:ph sz="half"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30481" y="15240"/>
            <a:ext cx="9113520" cy="6804323"/>
          </a:xfrm>
          <a:prstGeom prst="rect">
            <a:avLst/>
          </a:prstGeom>
        </p:spPr>
      </p:pic>
    </p:spTree>
    <p:extLst>
      <p:ext uri="{BB962C8B-B14F-4D97-AF65-F5344CB8AC3E}">
        <p14:creationId xmlns:p14="http://schemas.microsoft.com/office/powerpoint/2010/main" val="246143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pPr>
              <a:defRPr/>
            </a:pPr>
            <a:fld id="{54BE02A5-23D4-4D2A-8545-DA6D75FF2956}" type="slidenum">
              <a:rPr lang="en-US" smtClean="0">
                <a:solidFill>
                  <a:srgbClr val="002C6C"/>
                </a:solidFill>
              </a:rPr>
              <a:pPr>
                <a:defRPr/>
              </a:pPr>
              <a:t>16</a:t>
            </a:fld>
            <a:endParaRPr lang="en-US" dirty="0">
              <a:solidFill>
                <a:srgbClr val="002C6C"/>
              </a:solidFill>
            </a:endParaRPr>
          </a:p>
        </p:txBody>
      </p:sp>
      <p:pic>
        <p:nvPicPr>
          <p:cNvPr id="4" name="Picture 3"/>
          <p:cNvPicPr>
            <a:picLocks noChangeAspect="1"/>
          </p:cNvPicPr>
          <p:nvPr/>
        </p:nvPicPr>
        <p:blipFill>
          <a:blip r:embed="rId2"/>
          <a:stretch>
            <a:fillRect/>
          </a:stretch>
        </p:blipFill>
        <p:spPr>
          <a:xfrm>
            <a:off x="-23805" y="-15239"/>
            <a:ext cx="9091606" cy="6824864"/>
          </a:xfrm>
          <a:prstGeom prst="rect">
            <a:avLst/>
          </a:prstGeom>
        </p:spPr>
      </p:pic>
    </p:spTree>
    <p:extLst>
      <p:ext uri="{BB962C8B-B14F-4D97-AF65-F5344CB8AC3E}">
        <p14:creationId xmlns:p14="http://schemas.microsoft.com/office/powerpoint/2010/main" val="202445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809750" y="384175"/>
            <a:ext cx="6452244" cy="936625"/>
          </a:xfrm>
        </p:spPr>
        <p:txBody>
          <a:bodyPr/>
          <a:lstStyle/>
          <a:p>
            <a:r>
              <a:rPr lang="en-US" sz="2400" dirty="0" smtClean="0"/>
              <a:t>What GS1 Offers</a:t>
            </a:r>
            <a:endParaRPr lang="en-US" sz="2400" b="0" dirty="0" smtClean="0">
              <a:ea typeface="ＭＳ Ｐゴシック" pitchFamily="34" charset="-128"/>
            </a:endParaRPr>
          </a:p>
        </p:txBody>
      </p:sp>
      <p:sp>
        <p:nvSpPr>
          <p:cNvPr id="52226" name="Slide Number Placeholder 3"/>
          <p:cNvSpPr>
            <a:spLocks noGrp="1"/>
          </p:cNvSpPr>
          <p:nvPr>
            <p:ph type="sldNum" sz="quarter" idx="10"/>
          </p:nvPr>
        </p:nvSpPr>
        <p:spPr>
          <a:noFill/>
        </p:spPr>
        <p:txBody>
          <a:bodyPr/>
          <a:lstStyle/>
          <a:p>
            <a:fld id="{7940ED00-5CF6-4098-A5F0-6DCCC38C8DC7}" type="slidenum">
              <a:rPr lang="en-US" smtClean="0">
                <a:ea typeface="ＭＳ Ｐゴシック" pitchFamily="34" charset="-128"/>
              </a:rPr>
              <a:pPr/>
              <a:t>17</a:t>
            </a:fld>
            <a:endParaRPr lang="en-US" dirty="0" smtClean="0">
              <a:ea typeface="ＭＳ Ｐゴシック" pitchFamily="34" charset="-128"/>
            </a:endParaRPr>
          </a:p>
        </p:txBody>
      </p:sp>
      <p:sp>
        <p:nvSpPr>
          <p:cNvPr id="52227" name="Content Placeholder 2"/>
          <p:cNvSpPr>
            <a:spLocks noGrp="1"/>
          </p:cNvSpPr>
          <p:nvPr>
            <p:ph sz="half" idx="1"/>
          </p:nvPr>
        </p:nvSpPr>
        <p:spPr>
          <a:xfrm>
            <a:off x="942066" y="3279727"/>
            <a:ext cx="7319928" cy="1322388"/>
          </a:xfrm>
        </p:spPr>
        <p:txBody>
          <a:bodyPr/>
          <a:lstStyle/>
          <a:p>
            <a:pPr marL="0" indent="0" algn="ctr">
              <a:buFont typeface="Arial" charset="0"/>
              <a:buNone/>
            </a:pPr>
            <a:r>
              <a:rPr lang="en-US" sz="1800" dirty="0" smtClean="0">
                <a:ea typeface="ＭＳ Ｐゴシック" pitchFamily="34" charset="-128"/>
              </a:rPr>
              <a:t>GS1 Standards for </a:t>
            </a:r>
            <a:r>
              <a:rPr lang="en-US" sz="1800" b="1" dirty="0" smtClean="0">
                <a:ea typeface="ＭＳ Ｐゴシック" pitchFamily="34" charset="-128"/>
              </a:rPr>
              <a:t>identify, capture, </a:t>
            </a:r>
            <a:r>
              <a:rPr lang="en-US" sz="1800" dirty="0" smtClean="0">
                <a:ea typeface="ＭＳ Ｐゴシック" pitchFamily="34" charset="-128"/>
              </a:rPr>
              <a:t>and</a:t>
            </a:r>
            <a:r>
              <a:rPr lang="en-US" sz="1800" b="1" dirty="0" smtClean="0">
                <a:ea typeface="ＭＳ Ｐゴシック" pitchFamily="34" charset="-128"/>
              </a:rPr>
              <a:t> share</a:t>
            </a:r>
            <a:r>
              <a:rPr lang="en-US" sz="1800" dirty="0" smtClean="0">
                <a:ea typeface="ＭＳ Ｐゴシック" pitchFamily="34" charset="-128"/>
              </a:rPr>
              <a:t> information—about products, business locations, and more—make it possible for companies to speak the same language, connect with each other, and move their business forward.</a:t>
            </a:r>
          </a:p>
        </p:txBody>
      </p:sp>
      <p:pic>
        <p:nvPicPr>
          <p:cNvPr id="52228" name="Picture 8" descr="ICS_type.png"/>
          <p:cNvPicPr>
            <a:picLocks noChangeAspect="1"/>
          </p:cNvPicPr>
          <p:nvPr/>
        </p:nvPicPr>
        <p:blipFill>
          <a:blip r:embed="rId2"/>
          <a:srcRect/>
          <a:stretch>
            <a:fillRect/>
          </a:stretch>
        </p:blipFill>
        <p:spPr bwMode="auto">
          <a:xfrm>
            <a:off x="942066" y="1448994"/>
            <a:ext cx="7312635" cy="1652320"/>
          </a:xfrm>
          <a:prstGeom prst="rect">
            <a:avLst/>
          </a:prstGeom>
          <a:noFill/>
          <a:ln w="9525">
            <a:noFill/>
            <a:miter lim="800000"/>
            <a:headEnd/>
            <a:tailEnd/>
          </a:ln>
        </p:spPr>
      </p:pic>
      <p:sp>
        <p:nvSpPr>
          <p:cNvPr id="6" name="Text Box 4"/>
          <p:cNvSpPr txBox="1">
            <a:spLocks noChangeArrowheads="1"/>
          </p:cNvSpPr>
          <p:nvPr/>
        </p:nvSpPr>
        <p:spPr bwMode="auto">
          <a:xfrm>
            <a:off x="942066" y="4876800"/>
            <a:ext cx="7319928" cy="923330"/>
          </a:xfrm>
          <a:prstGeom prst="rect">
            <a:avLst/>
          </a:prstGeom>
          <a:noFill/>
          <a:ln w="9525">
            <a:noFill/>
            <a:miter lim="800000"/>
            <a:headEnd/>
            <a:tailEnd/>
          </a:ln>
        </p:spPr>
        <p:txBody>
          <a:bodyPr wrap="square">
            <a:spAutoFit/>
          </a:bodyPr>
          <a:lstStyle/>
          <a:p>
            <a:pPr fontAlgn="base">
              <a:spcBef>
                <a:spcPct val="0"/>
              </a:spcBef>
              <a:spcAft>
                <a:spcPct val="0"/>
              </a:spcAft>
            </a:pPr>
            <a:r>
              <a:rPr lang="en-GB" dirty="0">
                <a:solidFill>
                  <a:srgbClr val="002C6C"/>
                </a:solidFill>
                <a:ea typeface="ＭＳ Ｐゴシック" charset="0"/>
              </a:rPr>
              <a:t>GS1 provides a </a:t>
            </a:r>
            <a:r>
              <a:rPr lang="en-GB" b="1" dirty="0">
                <a:solidFill>
                  <a:srgbClr val="F26334"/>
                </a:solidFill>
                <a:ea typeface="ＭＳ Ｐゴシック" charset="0"/>
              </a:rPr>
              <a:t>system of standards </a:t>
            </a:r>
            <a:r>
              <a:rPr lang="en-GB" dirty="0">
                <a:solidFill>
                  <a:srgbClr val="002C6C"/>
                </a:solidFill>
                <a:ea typeface="ＭＳ Ｐゴシック" charset="0"/>
              </a:rPr>
              <a:t>and supporting </a:t>
            </a:r>
            <a:r>
              <a:rPr lang="en-GB" b="1" dirty="0">
                <a:solidFill>
                  <a:srgbClr val="F26334"/>
                </a:solidFill>
                <a:ea typeface="ＭＳ Ｐゴシック" charset="0"/>
              </a:rPr>
              <a:t>services</a:t>
            </a:r>
            <a:r>
              <a:rPr lang="en-GB" dirty="0">
                <a:solidFill>
                  <a:srgbClr val="002C6C"/>
                </a:solidFill>
                <a:ea typeface="ＭＳ Ｐゴシック" charset="0"/>
              </a:rPr>
              <a:t> and </a:t>
            </a:r>
            <a:r>
              <a:rPr lang="en-GB" b="1" dirty="0">
                <a:solidFill>
                  <a:srgbClr val="F26334"/>
                </a:solidFill>
                <a:ea typeface="ＭＳ Ｐゴシック" charset="0"/>
              </a:rPr>
              <a:t>solutions</a:t>
            </a:r>
            <a:r>
              <a:rPr lang="en-GB" dirty="0">
                <a:solidFill>
                  <a:srgbClr val="002C6C"/>
                </a:solidFill>
                <a:ea typeface="ＭＳ Ｐゴシック" charset="0"/>
              </a:rPr>
              <a:t> to help companies in our </a:t>
            </a:r>
            <a:r>
              <a:rPr lang="en-GB" b="1" dirty="0">
                <a:solidFill>
                  <a:srgbClr val="002C6C"/>
                </a:solidFill>
                <a:ea typeface="ＭＳ Ｐゴシック" charset="0"/>
              </a:rPr>
              <a:t>key sectors</a:t>
            </a:r>
            <a:r>
              <a:rPr lang="en-GB" dirty="0">
                <a:solidFill>
                  <a:srgbClr val="002C6C"/>
                </a:solidFill>
                <a:ea typeface="ＭＳ Ｐゴシック" charset="0"/>
              </a:rPr>
              <a:t> solve together </a:t>
            </a:r>
            <a:r>
              <a:rPr lang="en-GB" b="1" dirty="0">
                <a:solidFill>
                  <a:srgbClr val="002C6C"/>
                </a:solidFill>
                <a:ea typeface="ＭＳ Ｐゴシック" charset="0"/>
              </a:rPr>
              <a:t>business challenges </a:t>
            </a:r>
            <a:r>
              <a:rPr lang="en-GB" dirty="0">
                <a:solidFill>
                  <a:srgbClr val="002C6C"/>
                </a:solidFill>
                <a:ea typeface="ＭＳ Ｐゴシック" charset="0"/>
              </a:rPr>
              <a:t>in the value-chain</a:t>
            </a:r>
            <a:endParaRPr lang="en-US" dirty="0">
              <a:solidFill>
                <a:srgbClr val="002C6C"/>
              </a:solidFill>
              <a:ea typeface="ＭＳ Ｐゴシック" charset="0"/>
            </a:endParaRPr>
          </a:p>
        </p:txBody>
      </p:sp>
    </p:spTree>
    <p:extLst>
      <p:ext uri="{BB962C8B-B14F-4D97-AF65-F5344CB8AC3E}">
        <p14:creationId xmlns:p14="http://schemas.microsoft.com/office/powerpoint/2010/main" val="32914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5" name="Picture 5" descr="What_is_GS1-5"/>
          <p:cNvPicPr>
            <a:picLocks noChangeAspect="1" noChangeArrowheads="1"/>
          </p:cNvPicPr>
          <p:nvPr/>
        </p:nvPicPr>
        <p:blipFill>
          <a:blip r:embed="rId3" cstate="screen"/>
          <a:srcRect/>
          <a:stretch>
            <a:fillRect/>
          </a:stretch>
        </p:blipFill>
        <p:spPr bwMode="auto">
          <a:xfrm>
            <a:off x="4195663" y="3216779"/>
            <a:ext cx="2009854" cy="2024772"/>
          </a:xfrm>
          <a:prstGeom prst="rect">
            <a:avLst/>
          </a:prstGeom>
          <a:noFill/>
          <a:ln w="9525">
            <a:solidFill>
              <a:srgbClr val="F26334"/>
            </a:solidFill>
            <a:miter lim="800000"/>
            <a:headEnd/>
            <a:tailEnd/>
          </a:ln>
        </p:spPr>
      </p:pic>
      <p:sp>
        <p:nvSpPr>
          <p:cNvPr id="100366" name="TextBox 8"/>
          <p:cNvSpPr>
            <a:spLocks noChangeArrowheads="1"/>
          </p:cNvSpPr>
          <p:nvPr/>
        </p:nvSpPr>
        <p:spPr bwMode="auto">
          <a:xfrm>
            <a:off x="744053" y="4508066"/>
            <a:ext cx="3267175" cy="733663"/>
          </a:xfrm>
          <a:prstGeom prst="rightArrow">
            <a:avLst>
              <a:gd name="adj1" fmla="val 50000"/>
              <a:gd name="adj2" fmla="val 50007"/>
            </a:avLst>
          </a:prstGeom>
          <a:solidFill>
            <a:srgbClr val="F26334"/>
          </a:solidFill>
          <a:ln w="9525">
            <a:noFill/>
            <a:miter lim="800000"/>
            <a:headEnd/>
            <a:tailEnd/>
          </a:ln>
        </p:spPr>
        <p:txBody>
          <a:bodyPr wrap="square" anchor="ctr">
            <a:spAutoFit/>
          </a:bodyPr>
          <a:lstStyle/>
          <a:p>
            <a:pPr algn="ctr" fontAlgn="base">
              <a:spcBef>
                <a:spcPct val="20000"/>
              </a:spcBef>
              <a:spcAft>
                <a:spcPct val="0"/>
              </a:spcAft>
            </a:pPr>
            <a:r>
              <a:rPr lang="en-US" b="1" dirty="0">
                <a:solidFill>
                  <a:srgbClr val="FFFFFF"/>
                </a:solidFill>
                <a:ea typeface="ＭＳ Ｐゴシック" charset="0"/>
              </a:rPr>
              <a:t>Healthcare</a:t>
            </a:r>
          </a:p>
        </p:txBody>
      </p:sp>
      <p:pic>
        <p:nvPicPr>
          <p:cNvPr id="100363" name="Picture 7" descr="What_is_GS1-8"/>
          <p:cNvPicPr>
            <a:picLocks noChangeAspect="1" noChangeArrowheads="1"/>
          </p:cNvPicPr>
          <p:nvPr/>
        </p:nvPicPr>
        <p:blipFill>
          <a:blip r:embed="rId4" cstate="screen"/>
          <a:srcRect/>
          <a:stretch>
            <a:fillRect/>
          </a:stretch>
        </p:blipFill>
        <p:spPr bwMode="auto">
          <a:xfrm>
            <a:off x="1040868" y="2370118"/>
            <a:ext cx="1808285" cy="1842769"/>
          </a:xfrm>
          <a:prstGeom prst="rect">
            <a:avLst/>
          </a:prstGeom>
          <a:noFill/>
          <a:ln w="9525">
            <a:solidFill>
              <a:srgbClr val="F26334"/>
            </a:solidFill>
            <a:miter lim="800000"/>
            <a:headEnd/>
            <a:tailEnd/>
          </a:ln>
        </p:spPr>
      </p:pic>
      <p:sp>
        <p:nvSpPr>
          <p:cNvPr id="100364" name="TextBox 10"/>
          <p:cNvSpPr>
            <a:spLocks noChangeArrowheads="1"/>
          </p:cNvSpPr>
          <p:nvPr/>
        </p:nvSpPr>
        <p:spPr bwMode="auto">
          <a:xfrm>
            <a:off x="3055890" y="2277541"/>
            <a:ext cx="4716286" cy="733663"/>
          </a:xfrm>
          <a:prstGeom prst="leftArrow">
            <a:avLst>
              <a:gd name="adj1" fmla="val 50000"/>
              <a:gd name="adj2" fmla="val 49992"/>
            </a:avLst>
          </a:prstGeom>
          <a:solidFill>
            <a:srgbClr val="F26334"/>
          </a:solidFill>
          <a:ln w="9525">
            <a:noFill/>
            <a:miter lim="800000"/>
            <a:headEnd/>
            <a:tailEnd/>
          </a:ln>
        </p:spPr>
        <p:txBody>
          <a:bodyPr anchor="ctr">
            <a:spAutoFit/>
          </a:bodyPr>
          <a:lstStyle/>
          <a:p>
            <a:pPr algn="ctr" fontAlgn="base">
              <a:spcBef>
                <a:spcPct val="20000"/>
              </a:spcBef>
              <a:spcAft>
                <a:spcPct val="0"/>
              </a:spcAft>
            </a:pPr>
            <a:r>
              <a:rPr lang="en-US" b="1" dirty="0">
                <a:solidFill>
                  <a:srgbClr val="FFFFFF"/>
                </a:solidFill>
                <a:ea typeface="ＭＳ Ｐゴシック" charset="0"/>
              </a:rPr>
              <a:t>Retail &amp; Consumer Goods</a:t>
            </a:r>
          </a:p>
        </p:txBody>
      </p:sp>
      <p:pic>
        <p:nvPicPr>
          <p:cNvPr id="100359" name="Picture 13" descr="cargo_ship"/>
          <p:cNvPicPr>
            <a:picLocks noChangeAspect="1" noChangeArrowheads="1"/>
          </p:cNvPicPr>
          <p:nvPr/>
        </p:nvPicPr>
        <p:blipFill>
          <a:blip r:embed="rId5" cstate="screen"/>
          <a:srcRect/>
          <a:stretch>
            <a:fillRect/>
          </a:stretch>
        </p:blipFill>
        <p:spPr bwMode="auto">
          <a:xfrm>
            <a:off x="6746734" y="4468039"/>
            <a:ext cx="1986385" cy="1984559"/>
          </a:xfrm>
          <a:prstGeom prst="rect">
            <a:avLst/>
          </a:prstGeom>
          <a:noFill/>
          <a:ln w="9525">
            <a:solidFill>
              <a:srgbClr val="F26334"/>
            </a:solidFill>
            <a:miter lim="800000"/>
            <a:headEnd/>
            <a:tailEnd/>
          </a:ln>
        </p:spPr>
      </p:pic>
      <p:sp>
        <p:nvSpPr>
          <p:cNvPr id="100360" name="TextBox 12"/>
          <p:cNvSpPr>
            <a:spLocks noChangeArrowheads="1"/>
          </p:cNvSpPr>
          <p:nvPr/>
        </p:nvSpPr>
        <p:spPr bwMode="auto">
          <a:xfrm>
            <a:off x="1892370" y="5586435"/>
            <a:ext cx="4679974" cy="733663"/>
          </a:xfrm>
          <a:prstGeom prst="rightArrow">
            <a:avLst>
              <a:gd name="adj1" fmla="val 50000"/>
              <a:gd name="adj2" fmla="val 49998"/>
            </a:avLst>
          </a:prstGeom>
          <a:solidFill>
            <a:srgbClr val="F26334"/>
          </a:solidFill>
          <a:ln w="9525">
            <a:noFill/>
            <a:miter lim="800000"/>
            <a:headEnd/>
            <a:tailEnd/>
          </a:ln>
        </p:spPr>
        <p:txBody>
          <a:bodyPr anchor="ctr">
            <a:spAutoFit/>
          </a:bodyPr>
          <a:lstStyle/>
          <a:p>
            <a:pPr algn="ctr" fontAlgn="base">
              <a:spcBef>
                <a:spcPct val="20000"/>
              </a:spcBef>
              <a:spcAft>
                <a:spcPct val="0"/>
              </a:spcAft>
            </a:pPr>
            <a:r>
              <a:rPr lang="en-US" b="1" dirty="0">
                <a:solidFill>
                  <a:srgbClr val="FFFFFF"/>
                </a:solidFill>
                <a:ea typeface="ＭＳ Ｐゴシック" charset="0"/>
              </a:rPr>
              <a:t>Customs, transport &amp; logistics</a:t>
            </a:r>
          </a:p>
        </p:txBody>
      </p:sp>
      <p:sp>
        <p:nvSpPr>
          <p:cNvPr id="9" name="Title 1"/>
          <p:cNvSpPr txBox="1">
            <a:spLocks/>
          </p:cNvSpPr>
          <p:nvPr/>
        </p:nvSpPr>
        <p:spPr bwMode="auto">
          <a:xfrm>
            <a:off x="784364" y="1304822"/>
            <a:ext cx="687705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400" b="0" dirty="0" smtClean="0">
                <a:solidFill>
                  <a:srgbClr val="F26334"/>
                </a:solidFill>
              </a:rPr>
              <a:t>GS1 meets the needs of multiple industries</a:t>
            </a:r>
            <a:endParaRPr lang="en-US" sz="2400" b="0" dirty="0">
              <a:solidFill>
                <a:srgbClr val="F26334"/>
              </a:solidFill>
            </a:endParaRPr>
          </a:p>
        </p:txBody>
      </p:sp>
      <p:sp>
        <p:nvSpPr>
          <p:cNvPr id="16" name="Title 1"/>
          <p:cNvSpPr txBox="1">
            <a:spLocks/>
          </p:cNvSpPr>
          <p:nvPr/>
        </p:nvSpPr>
        <p:spPr bwMode="auto">
          <a:xfrm>
            <a:off x="1798165" y="287820"/>
            <a:ext cx="64125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GB" b="0" dirty="0" smtClean="0"/>
              <a:t>GS1 Business</a:t>
            </a:r>
            <a:endParaRPr lang="en-GB" b="0" dirty="0"/>
          </a:p>
        </p:txBody>
      </p:sp>
    </p:spTree>
    <p:extLst>
      <p:ext uri="{BB962C8B-B14F-4D97-AF65-F5344CB8AC3E}">
        <p14:creationId xmlns:p14="http://schemas.microsoft.com/office/powerpoint/2010/main" val="3130469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5"/>
          <p:cNvSpPr txBox="1">
            <a:spLocks noChangeArrowheads="1"/>
          </p:cNvSpPr>
          <p:nvPr/>
        </p:nvSpPr>
        <p:spPr bwMode="auto">
          <a:xfrm>
            <a:off x="527066" y="2068744"/>
            <a:ext cx="2386013" cy="707886"/>
          </a:xfrm>
          <a:prstGeom prst="rect">
            <a:avLst/>
          </a:prstGeom>
          <a:noFill/>
          <a:ln w="9525">
            <a:noFill/>
            <a:miter lim="800000"/>
            <a:headEnd/>
            <a:tailEnd/>
          </a:ln>
        </p:spPr>
        <p:txBody>
          <a:bodyPr>
            <a:spAutoFit/>
          </a:bodyPr>
          <a:lstStyle/>
          <a:p>
            <a:pPr algn="ctr" fontAlgn="base">
              <a:spcBef>
                <a:spcPct val="20000"/>
              </a:spcBef>
              <a:spcAft>
                <a:spcPct val="0"/>
              </a:spcAft>
            </a:pPr>
            <a:r>
              <a:rPr lang="en-GB" sz="2000" spc="-90" dirty="0">
                <a:solidFill>
                  <a:srgbClr val="002C6C"/>
                </a:solidFill>
                <a:ea typeface="ＭＳ Ｐゴシック" charset="0"/>
              </a:rPr>
              <a:t>Consumer Packaged Goods</a:t>
            </a:r>
          </a:p>
        </p:txBody>
      </p:sp>
      <p:sp>
        <p:nvSpPr>
          <p:cNvPr id="7173" name="TextBox 7"/>
          <p:cNvSpPr txBox="1">
            <a:spLocks noChangeArrowheads="1"/>
          </p:cNvSpPr>
          <p:nvPr/>
        </p:nvSpPr>
        <p:spPr bwMode="auto">
          <a:xfrm>
            <a:off x="1749523" y="6403721"/>
            <a:ext cx="2387600" cy="400110"/>
          </a:xfrm>
          <a:prstGeom prst="rect">
            <a:avLst/>
          </a:prstGeom>
          <a:noFill/>
          <a:ln w="9525">
            <a:noFill/>
            <a:miter lim="800000"/>
            <a:headEnd/>
            <a:tailEnd/>
          </a:ln>
        </p:spPr>
        <p:txBody>
          <a:bodyPr>
            <a:spAutoFit/>
          </a:bodyPr>
          <a:lstStyle/>
          <a:p>
            <a:pPr algn="ctr" fontAlgn="base">
              <a:spcBef>
                <a:spcPct val="20000"/>
              </a:spcBef>
              <a:spcAft>
                <a:spcPct val="0"/>
              </a:spcAft>
            </a:pPr>
            <a:r>
              <a:rPr lang="en-GB" sz="2000" dirty="0">
                <a:solidFill>
                  <a:srgbClr val="002C6C"/>
                </a:solidFill>
                <a:ea typeface="ＭＳ Ｐゴシック" charset="0"/>
              </a:rPr>
              <a:t>Fresh Foods</a:t>
            </a:r>
          </a:p>
        </p:txBody>
      </p:sp>
      <p:sp>
        <p:nvSpPr>
          <p:cNvPr id="7174" name="TextBox 9"/>
          <p:cNvSpPr txBox="1">
            <a:spLocks noChangeArrowheads="1"/>
          </p:cNvSpPr>
          <p:nvPr/>
        </p:nvSpPr>
        <p:spPr bwMode="auto">
          <a:xfrm>
            <a:off x="3237085" y="2214957"/>
            <a:ext cx="2850777"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2000" spc="-90" dirty="0">
                <a:solidFill>
                  <a:srgbClr val="002C6C"/>
                </a:solidFill>
                <a:ea typeface="ＭＳ Ｐゴシック" charset="0"/>
              </a:rPr>
              <a:t>Apparel &amp; Footwear</a:t>
            </a:r>
          </a:p>
        </p:txBody>
      </p:sp>
      <p:pic>
        <p:nvPicPr>
          <p:cNvPr id="7175" name="Picture 6" descr="Asset Preview"/>
          <p:cNvPicPr>
            <a:picLocks noChangeAspect="1" noChangeArrowheads="1"/>
          </p:cNvPicPr>
          <p:nvPr/>
        </p:nvPicPr>
        <p:blipFill>
          <a:blip r:embed="rId3" cstate="screen"/>
          <a:srcRect/>
          <a:stretch>
            <a:fillRect/>
          </a:stretch>
        </p:blipFill>
        <p:spPr bwMode="auto">
          <a:xfrm>
            <a:off x="3655114" y="2823726"/>
            <a:ext cx="2014721" cy="2301151"/>
          </a:xfrm>
          <a:prstGeom prst="rect">
            <a:avLst/>
          </a:prstGeom>
          <a:noFill/>
          <a:ln w="19050">
            <a:solidFill>
              <a:srgbClr val="F26334"/>
            </a:solidFill>
            <a:miter lim="800000"/>
            <a:headEnd/>
            <a:tailEnd/>
          </a:ln>
        </p:spPr>
      </p:pic>
      <p:sp>
        <p:nvSpPr>
          <p:cNvPr id="7176" name="TextBox 13"/>
          <p:cNvSpPr txBox="1">
            <a:spLocks noChangeArrowheads="1"/>
          </p:cNvSpPr>
          <p:nvPr/>
        </p:nvSpPr>
        <p:spPr bwMode="auto">
          <a:xfrm>
            <a:off x="5959498" y="2052100"/>
            <a:ext cx="2386013" cy="400110"/>
          </a:xfrm>
          <a:prstGeom prst="rect">
            <a:avLst/>
          </a:prstGeom>
          <a:noFill/>
          <a:ln w="9525">
            <a:noFill/>
            <a:miter lim="800000"/>
            <a:headEnd/>
            <a:tailEnd/>
          </a:ln>
        </p:spPr>
        <p:txBody>
          <a:bodyPr>
            <a:spAutoFit/>
          </a:bodyPr>
          <a:lstStyle/>
          <a:p>
            <a:pPr algn="ctr" fontAlgn="base">
              <a:spcBef>
                <a:spcPct val="0"/>
              </a:spcBef>
              <a:spcAft>
                <a:spcPct val="0"/>
              </a:spcAft>
            </a:pPr>
            <a:r>
              <a:rPr lang="en-GB" sz="2000" dirty="0">
                <a:solidFill>
                  <a:srgbClr val="002C6C"/>
                </a:solidFill>
                <a:ea typeface="ＭＳ Ｐゴシック" charset="0"/>
              </a:rPr>
              <a:t>DIY</a:t>
            </a:r>
          </a:p>
        </p:txBody>
      </p:sp>
      <p:sp>
        <p:nvSpPr>
          <p:cNvPr id="7177" name="TextBox 11"/>
          <p:cNvSpPr txBox="1">
            <a:spLocks noChangeArrowheads="1"/>
          </p:cNvSpPr>
          <p:nvPr/>
        </p:nvSpPr>
        <p:spPr bwMode="auto">
          <a:xfrm>
            <a:off x="4814888" y="6111811"/>
            <a:ext cx="2686050" cy="400110"/>
          </a:xfrm>
          <a:prstGeom prst="rect">
            <a:avLst/>
          </a:prstGeom>
          <a:noFill/>
          <a:ln w="9525">
            <a:noFill/>
            <a:miter lim="800000"/>
            <a:headEnd/>
            <a:tailEnd/>
          </a:ln>
        </p:spPr>
        <p:txBody>
          <a:bodyPr>
            <a:spAutoFit/>
          </a:bodyPr>
          <a:lstStyle/>
          <a:p>
            <a:pPr algn="ctr" fontAlgn="base">
              <a:spcBef>
                <a:spcPct val="20000"/>
              </a:spcBef>
              <a:spcAft>
                <a:spcPct val="0"/>
              </a:spcAft>
            </a:pPr>
            <a:r>
              <a:rPr lang="en-GB" sz="2000" dirty="0">
                <a:solidFill>
                  <a:srgbClr val="002C6C"/>
                </a:solidFill>
                <a:ea typeface="ＭＳ Ｐゴシック" charset="0"/>
              </a:rPr>
              <a:t>Consumer Electronics</a:t>
            </a:r>
          </a:p>
        </p:txBody>
      </p:sp>
      <p:sp>
        <p:nvSpPr>
          <p:cNvPr id="7178" name="TextBox 14"/>
          <p:cNvSpPr txBox="1">
            <a:spLocks noChangeArrowheads="1"/>
          </p:cNvSpPr>
          <p:nvPr/>
        </p:nvSpPr>
        <p:spPr bwMode="auto">
          <a:xfrm>
            <a:off x="7495501" y="5618331"/>
            <a:ext cx="1542190" cy="400110"/>
          </a:xfrm>
          <a:prstGeom prst="rect">
            <a:avLst/>
          </a:prstGeom>
          <a:noFill/>
          <a:ln w="9525">
            <a:noFill/>
            <a:miter lim="800000"/>
            <a:headEnd/>
            <a:tailEnd/>
          </a:ln>
        </p:spPr>
        <p:txBody>
          <a:bodyPr wrap="square">
            <a:spAutoFit/>
          </a:bodyPr>
          <a:lstStyle/>
          <a:p>
            <a:pPr fontAlgn="base">
              <a:spcBef>
                <a:spcPct val="20000"/>
              </a:spcBef>
              <a:spcAft>
                <a:spcPct val="0"/>
              </a:spcAft>
            </a:pPr>
            <a:r>
              <a:rPr lang="en-GB" sz="2000" dirty="0">
                <a:solidFill>
                  <a:srgbClr val="002C6C"/>
                </a:solidFill>
                <a:ea typeface="ＭＳ Ｐゴシック" charset="0"/>
              </a:rPr>
              <a:t>And more…</a:t>
            </a:r>
          </a:p>
        </p:txBody>
      </p:sp>
      <p:pic>
        <p:nvPicPr>
          <p:cNvPr id="7179" name="Picture 18"/>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197154" y="2585580"/>
            <a:ext cx="1910703" cy="1979335"/>
          </a:xfrm>
          <a:prstGeom prst="rect">
            <a:avLst/>
          </a:prstGeom>
          <a:noFill/>
          <a:ln w="19050">
            <a:solidFill>
              <a:srgbClr val="F26334"/>
            </a:solidFill>
            <a:miter lim="800000"/>
            <a:headEnd/>
            <a:tailEnd/>
          </a:ln>
        </p:spPr>
      </p:pic>
      <p:pic>
        <p:nvPicPr>
          <p:cNvPr id="7180"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auto">
          <a:xfrm>
            <a:off x="4865688" y="4462365"/>
            <a:ext cx="2489200" cy="1659467"/>
          </a:xfrm>
          <a:prstGeom prst="rect">
            <a:avLst/>
          </a:prstGeom>
          <a:noFill/>
          <a:ln w="19050">
            <a:solidFill>
              <a:srgbClr val="F26334"/>
            </a:solidFill>
            <a:miter lim="800000"/>
            <a:headEnd/>
            <a:tailEnd/>
          </a:ln>
        </p:spPr>
      </p:pic>
      <p:pic>
        <p:nvPicPr>
          <p:cNvPr id="7181" name="Picture 20" descr="Retail.jpg"/>
          <p:cNvPicPr>
            <a:picLocks noChangeAspect="1"/>
          </p:cNvPicPr>
          <p:nvPr/>
        </p:nvPicPr>
        <p:blipFill>
          <a:blip r:embed="rId6" cstate="screen"/>
          <a:srcRect/>
          <a:stretch>
            <a:fillRect/>
          </a:stretch>
        </p:blipFill>
        <p:spPr bwMode="auto">
          <a:xfrm>
            <a:off x="347673" y="3012592"/>
            <a:ext cx="2892425" cy="1939925"/>
          </a:xfrm>
          <a:prstGeom prst="rect">
            <a:avLst/>
          </a:prstGeom>
          <a:noFill/>
          <a:ln w="19050">
            <a:solidFill>
              <a:srgbClr val="F26334"/>
            </a:solidFill>
            <a:miter lim="800000"/>
            <a:headEnd/>
            <a:tailEnd/>
          </a:ln>
        </p:spPr>
      </p:pic>
      <p:pic>
        <p:nvPicPr>
          <p:cNvPr id="7182" name="Picture 19" descr="Apples production.jpg"/>
          <p:cNvPicPr>
            <a:picLocks noChangeAspect="1"/>
          </p:cNvPicPr>
          <p:nvPr/>
        </p:nvPicPr>
        <p:blipFill>
          <a:blip r:embed="rId7" cstate="screen"/>
          <a:srcRect/>
          <a:stretch>
            <a:fillRect/>
          </a:stretch>
        </p:blipFill>
        <p:spPr bwMode="auto">
          <a:xfrm>
            <a:off x="1806591" y="4723817"/>
            <a:ext cx="1935505" cy="1693735"/>
          </a:xfrm>
          <a:prstGeom prst="rect">
            <a:avLst/>
          </a:prstGeom>
          <a:noFill/>
          <a:ln w="19050">
            <a:solidFill>
              <a:srgbClr val="F26334"/>
            </a:solidFill>
            <a:miter lim="800000"/>
            <a:headEnd/>
            <a:tailEnd/>
          </a:ln>
        </p:spPr>
      </p:pic>
      <p:sp>
        <p:nvSpPr>
          <p:cNvPr id="14" name="Title 1"/>
          <p:cNvSpPr txBox="1">
            <a:spLocks/>
          </p:cNvSpPr>
          <p:nvPr/>
        </p:nvSpPr>
        <p:spPr bwMode="auto">
          <a:xfrm>
            <a:off x="784379" y="1304822"/>
            <a:ext cx="7493571"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400" b="0" dirty="0" smtClean="0">
                <a:solidFill>
                  <a:srgbClr val="F26334"/>
                </a:solidFill>
              </a:rPr>
              <a:t>GS1 meets sub-sectors needs in the retail value chain</a:t>
            </a:r>
            <a:endParaRPr lang="en-US" sz="2400" b="0" dirty="0">
              <a:solidFill>
                <a:srgbClr val="F26334"/>
              </a:solidFill>
            </a:endParaRPr>
          </a:p>
        </p:txBody>
      </p:sp>
      <p:sp>
        <p:nvSpPr>
          <p:cNvPr id="17" name="Title 1"/>
          <p:cNvSpPr txBox="1">
            <a:spLocks/>
          </p:cNvSpPr>
          <p:nvPr/>
        </p:nvSpPr>
        <p:spPr bwMode="auto">
          <a:xfrm>
            <a:off x="1798165" y="287820"/>
            <a:ext cx="64125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GB" b="0" dirty="0" smtClean="0"/>
              <a:t>GS1 Business</a:t>
            </a:r>
            <a:endParaRPr lang="en-GB" b="0" dirty="0"/>
          </a:p>
        </p:txBody>
      </p:sp>
    </p:spTree>
    <p:extLst>
      <p:ext uri="{BB962C8B-B14F-4D97-AF65-F5344CB8AC3E}">
        <p14:creationId xmlns:p14="http://schemas.microsoft.com/office/powerpoint/2010/main" val="226190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9200" y="2254615"/>
            <a:ext cx="4819000" cy="990600"/>
          </a:xfrm>
        </p:spPr>
        <p:txBody>
          <a:bodyPr/>
          <a:lstStyle/>
          <a:p>
            <a:pPr fontAlgn="t"/>
            <a:r>
              <a:rPr lang="en-US" b="0" dirty="0" smtClean="0"/>
              <a:t/>
            </a:r>
            <a:br>
              <a:rPr lang="en-US" b="0" dirty="0" smtClean="0"/>
            </a:br>
            <a:r>
              <a:rPr lang="en-US" b="0" dirty="0"/>
              <a:t/>
            </a:r>
            <a:br>
              <a:rPr lang="en-US" b="0" dirty="0"/>
            </a:br>
            <a:r>
              <a:rPr lang="en-US" b="0" dirty="0" smtClean="0"/>
              <a:t/>
            </a:r>
            <a:br>
              <a:rPr lang="en-US" b="0" dirty="0" smtClean="0"/>
            </a:br>
            <a:r>
              <a:rPr lang="en-US" b="0" dirty="0" smtClean="0"/>
              <a:t>GS1 </a:t>
            </a:r>
            <a:r>
              <a:rPr lang="en-US" b="0" dirty="0"/>
              <a:t>Overview</a:t>
            </a:r>
            <a:br>
              <a:rPr lang="en-US" b="0" dirty="0"/>
            </a:br>
            <a:r>
              <a:rPr lang="en-US" b="0" dirty="0" smtClean="0"/>
              <a:t>Organization structure</a:t>
            </a:r>
            <a:endParaRPr lang="en-GB" dirty="0"/>
          </a:p>
        </p:txBody>
      </p:sp>
      <p:sp>
        <p:nvSpPr>
          <p:cNvPr id="3" name="Subtitle 2"/>
          <p:cNvSpPr>
            <a:spLocks noGrp="1"/>
          </p:cNvSpPr>
          <p:nvPr>
            <p:ph type="subTitle" idx="1"/>
          </p:nvPr>
        </p:nvSpPr>
        <p:spPr>
          <a:xfrm>
            <a:off x="3640208" y="3373344"/>
            <a:ext cx="5045954" cy="1295400"/>
          </a:xfrm>
        </p:spPr>
        <p:txBody>
          <a:bodyPr/>
          <a:lstStyle/>
          <a:p>
            <a:r>
              <a:rPr lang="en-US" b="0" dirty="0" smtClean="0"/>
              <a:t>David Buckley &amp; Justin Childs</a:t>
            </a:r>
          </a:p>
        </p:txBody>
      </p:sp>
    </p:spTree>
    <p:extLst>
      <p:ext uri="{BB962C8B-B14F-4D97-AF65-F5344CB8AC3E}">
        <p14:creationId xmlns:p14="http://schemas.microsoft.com/office/powerpoint/2010/main" val="4013460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3" name="Right Brace 35"/>
          <p:cNvSpPr>
            <a:spLocks/>
          </p:cNvSpPr>
          <p:nvPr/>
        </p:nvSpPr>
        <p:spPr bwMode="auto">
          <a:xfrm rot="5400000">
            <a:off x="4421203" y="834183"/>
            <a:ext cx="285751" cy="8893175"/>
          </a:xfrm>
          <a:prstGeom prst="rightBrace">
            <a:avLst>
              <a:gd name="adj1" fmla="val 8357"/>
              <a:gd name="adj2" fmla="val 50000"/>
            </a:avLst>
          </a:prstGeom>
          <a:noFill/>
          <a:ln w="9525">
            <a:solidFill>
              <a:srgbClr val="002C6C"/>
            </a:solidFill>
            <a:prstDash val="sysDot"/>
            <a:round/>
            <a:headEnd/>
            <a:tailEnd/>
          </a:ln>
        </p:spPr>
        <p:txBody>
          <a:bodyPr/>
          <a:lstStyle/>
          <a:p>
            <a:pPr fontAlgn="base">
              <a:spcBef>
                <a:spcPct val="20000"/>
              </a:spcBef>
              <a:spcAft>
                <a:spcPct val="0"/>
              </a:spcAft>
            </a:pPr>
            <a:endParaRPr lang="en-GB">
              <a:solidFill>
                <a:srgbClr val="002C6C"/>
              </a:solidFill>
              <a:ea typeface="ＭＳ Ｐゴシック" charset="0"/>
            </a:endParaRPr>
          </a:p>
        </p:txBody>
      </p:sp>
      <p:sp>
        <p:nvSpPr>
          <p:cNvPr id="105487" name="TextBox 39"/>
          <p:cNvSpPr txBox="1">
            <a:spLocks noChangeArrowheads="1"/>
          </p:cNvSpPr>
          <p:nvPr/>
        </p:nvSpPr>
        <p:spPr bwMode="auto">
          <a:xfrm>
            <a:off x="550863" y="6205030"/>
            <a:ext cx="7962900" cy="461665"/>
          </a:xfrm>
          <a:prstGeom prst="rect">
            <a:avLst/>
          </a:prstGeom>
          <a:noFill/>
          <a:ln w="9525">
            <a:noFill/>
            <a:miter lim="800000"/>
            <a:headEnd/>
            <a:tailEnd/>
          </a:ln>
        </p:spPr>
        <p:txBody>
          <a:bodyPr>
            <a:spAutoFit/>
          </a:bodyPr>
          <a:lstStyle/>
          <a:p>
            <a:pPr algn="ctr" fontAlgn="base">
              <a:spcBef>
                <a:spcPct val="20000"/>
              </a:spcBef>
              <a:spcAft>
                <a:spcPct val="0"/>
              </a:spcAft>
            </a:pPr>
            <a:r>
              <a:rPr lang="fr-BE" sz="2400" dirty="0">
                <a:solidFill>
                  <a:srgbClr val="F26334"/>
                </a:solidFill>
                <a:ea typeface="ＭＳ Ｐゴシック" charset="0"/>
              </a:rPr>
              <a:t>Improving patient safety and supply chain efficiency</a:t>
            </a:r>
            <a:endParaRPr lang="en-US" sz="2400" dirty="0">
              <a:solidFill>
                <a:srgbClr val="F26334"/>
              </a:solidFill>
              <a:ea typeface="ＭＳ Ｐゴシック" charset="0"/>
            </a:endParaRPr>
          </a:p>
        </p:txBody>
      </p:sp>
      <p:grpSp>
        <p:nvGrpSpPr>
          <p:cNvPr id="2" name="Group 1"/>
          <p:cNvGrpSpPr/>
          <p:nvPr/>
        </p:nvGrpSpPr>
        <p:grpSpPr>
          <a:xfrm>
            <a:off x="16" y="1958562"/>
            <a:ext cx="8983663" cy="4131016"/>
            <a:chOff x="0" y="1580281"/>
            <a:chExt cx="8983663" cy="4131016"/>
          </a:xfrm>
        </p:grpSpPr>
        <p:pic>
          <p:nvPicPr>
            <p:cNvPr id="105474" name="Picture 26" descr="Picture 4.png"/>
            <p:cNvPicPr>
              <a:picLocks noChangeAspect="1"/>
            </p:cNvPicPr>
            <p:nvPr/>
          </p:nvPicPr>
          <p:blipFill>
            <a:blip r:embed="rId3" cstate="screen"/>
            <a:srcRect/>
            <a:stretch>
              <a:fillRect/>
            </a:stretch>
          </p:blipFill>
          <p:spPr bwMode="auto">
            <a:xfrm>
              <a:off x="367817" y="1580281"/>
              <a:ext cx="8333683" cy="1652874"/>
            </a:xfrm>
            <a:prstGeom prst="rect">
              <a:avLst/>
            </a:prstGeom>
            <a:noFill/>
            <a:ln w="9525">
              <a:noFill/>
              <a:miter lim="800000"/>
              <a:headEnd/>
              <a:tailEnd/>
            </a:ln>
          </p:spPr>
        </p:pic>
        <p:sp>
          <p:nvSpPr>
            <p:cNvPr id="105476" name="TextBox 10"/>
            <p:cNvSpPr txBox="1">
              <a:spLocks noChangeArrowheads="1"/>
            </p:cNvSpPr>
            <p:nvPr/>
          </p:nvSpPr>
          <p:spPr bwMode="auto">
            <a:xfrm>
              <a:off x="206558" y="3193499"/>
              <a:ext cx="2011362" cy="338554"/>
            </a:xfrm>
            <a:prstGeom prst="rect">
              <a:avLst/>
            </a:prstGeom>
            <a:noFill/>
            <a:ln w="9525">
              <a:noFill/>
              <a:miter lim="800000"/>
              <a:headEnd/>
              <a:tailEnd/>
            </a:ln>
          </p:spPr>
          <p:txBody>
            <a:bodyPr>
              <a:spAutoFit/>
            </a:bodyPr>
            <a:lstStyle/>
            <a:p>
              <a:pPr fontAlgn="base">
                <a:spcBef>
                  <a:spcPct val="20000"/>
                </a:spcBef>
                <a:spcAft>
                  <a:spcPct val="0"/>
                </a:spcAft>
              </a:pPr>
              <a:r>
                <a:rPr lang="fr-BE" sz="1600" b="1" dirty="0">
                  <a:solidFill>
                    <a:srgbClr val="002C6C"/>
                  </a:solidFill>
                  <a:ea typeface="ＭＳ Ｐゴシック" charset="0"/>
                </a:rPr>
                <a:t>Manufacturer</a:t>
              </a:r>
              <a:endParaRPr lang="en-US" sz="1600" b="1" dirty="0">
                <a:solidFill>
                  <a:srgbClr val="002C6C"/>
                </a:solidFill>
                <a:ea typeface="ＭＳ Ｐゴシック" charset="0"/>
              </a:endParaRPr>
            </a:p>
          </p:txBody>
        </p:sp>
        <p:sp>
          <p:nvSpPr>
            <p:cNvPr id="105477" name="TextBox 11"/>
            <p:cNvSpPr txBox="1">
              <a:spLocks noChangeArrowheads="1"/>
            </p:cNvSpPr>
            <p:nvPr/>
          </p:nvSpPr>
          <p:spPr bwMode="auto">
            <a:xfrm>
              <a:off x="2625205" y="3067083"/>
              <a:ext cx="2378075" cy="584775"/>
            </a:xfrm>
            <a:prstGeom prst="rect">
              <a:avLst/>
            </a:prstGeom>
            <a:noFill/>
            <a:ln w="9525">
              <a:noFill/>
              <a:miter lim="800000"/>
              <a:headEnd/>
              <a:tailEnd/>
            </a:ln>
          </p:spPr>
          <p:txBody>
            <a:bodyPr>
              <a:spAutoFit/>
            </a:bodyPr>
            <a:lstStyle/>
            <a:p>
              <a:pPr algn="ctr" fontAlgn="base">
                <a:spcBef>
                  <a:spcPct val="20000"/>
                </a:spcBef>
                <a:spcAft>
                  <a:spcPct val="0"/>
                </a:spcAft>
              </a:pPr>
              <a:r>
                <a:rPr lang="fr-BE" sz="1600" b="1" dirty="0">
                  <a:solidFill>
                    <a:srgbClr val="002C6C"/>
                  </a:solidFill>
                  <a:ea typeface="ＭＳ Ｐゴシック" charset="0"/>
                </a:rPr>
                <a:t>Distributor, wholesaler, GPO, …</a:t>
              </a:r>
              <a:endParaRPr lang="en-US" sz="1600" b="1" dirty="0">
                <a:solidFill>
                  <a:srgbClr val="002C6C"/>
                </a:solidFill>
                <a:ea typeface="ＭＳ Ｐゴシック" charset="0"/>
              </a:endParaRPr>
            </a:p>
          </p:txBody>
        </p:sp>
        <p:sp>
          <p:nvSpPr>
            <p:cNvPr id="105478" name="TextBox 12"/>
            <p:cNvSpPr txBox="1">
              <a:spLocks noChangeArrowheads="1"/>
            </p:cNvSpPr>
            <p:nvPr/>
          </p:nvSpPr>
          <p:spPr bwMode="auto">
            <a:xfrm>
              <a:off x="7562339" y="3262539"/>
              <a:ext cx="1014413" cy="338554"/>
            </a:xfrm>
            <a:prstGeom prst="rect">
              <a:avLst/>
            </a:prstGeom>
            <a:noFill/>
            <a:ln w="9525">
              <a:noFill/>
              <a:miter lim="800000"/>
              <a:headEnd/>
              <a:tailEnd/>
            </a:ln>
          </p:spPr>
          <p:txBody>
            <a:bodyPr>
              <a:spAutoFit/>
            </a:bodyPr>
            <a:lstStyle/>
            <a:p>
              <a:pPr fontAlgn="base">
                <a:spcBef>
                  <a:spcPct val="20000"/>
                </a:spcBef>
                <a:spcAft>
                  <a:spcPct val="0"/>
                </a:spcAft>
              </a:pPr>
              <a:r>
                <a:rPr lang="fr-BE" sz="1600" b="1" dirty="0">
                  <a:solidFill>
                    <a:srgbClr val="002C6C"/>
                  </a:solidFill>
                  <a:ea typeface="ＭＳ Ｐゴシック" charset="0"/>
                </a:rPr>
                <a:t>Patient</a:t>
              </a:r>
              <a:endParaRPr lang="en-US" sz="1600" b="1" dirty="0">
                <a:solidFill>
                  <a:srgbClr val="002C6C"/>
                </a:solidFill>
                <a:ea typeface="ＭＳ Ｐゴシック" charset="0"/>
              </a:endParaRPr>
            </a:p>
          </p:txBody>
        </p:sp>
        <p:sp>
          <p:nvSpPr>
            <p:cNvPr id="105479" name="TextBox 13"/>
            <p:cNvSpPr txBox="1">
              <a:spLocks noChangeArrowheads="1"/>
            </p:cNvSpPr>
            <p:nvPr/>
          </p:nvSpPr>
          <p:spPr bwMode="auto">
            <a:xfrm>
              <a:off x="5342640" y="3121123"/>
              <a:ext cx="1428750" cy="584775"/>
            </a:xfrm>
            <a:prstGeom prst="rect">
              <a:avLst/>
            </a:prstGeom>
            <a:noFill/>
            <a:ln w="9525">
              <a:noFill/>
              <a:miter lim="800000"/>
              <a:headEnd/>
              <a:tailEnd/>
            </a:ln>
          </p:spPr>
          <p:txBody>
            <a:bodyPr>
              <a:spAutoFit/>
            </a:bodyPr>
            <a:lstStyle/>
            <a:p>
              <a:pPr algn="ctr" fontAlgn="base">
                <a:spcBef>
                  <a:spcPct val="20000"/>
                </a:spcBef>
                <a:spcAft>
                  <a:spcPct val="0"/>
                </a:spcAft>
              </a:pPr>
              <a:r>
                <a:rPr lang="fr-BE" sz="1600" b="1" dirty="0">
                  <a:solidFill>
                    <a:srgbClr val="002C6C"/>
                  </a:solidFill>
                  <a:ea typeface="ＭＳ Ｐゴシック" charset="0"/>
                </a:rPr>
                <a:t>Healthcare provider</a:t>
              </a:r>
              <a:endParaRPr lang="en-US" sz="1600" b="1" dirty="0">
                <a:solidFill>
                  <a:srgbClr val="002C6C"/>
                </a:solidFill>
                <a:ea typeface="ＭＳ Ｐゴシック" charset="0"/>
              </a:endParaRPr>
            </a:p>
          </p:txBody>
        </p:sp>
        <p:sp>
          <p:nvSpPr>
            <p:cNvPr id="105480" name="TextBox 10"/>
            <p:cNvSpPr txBox="1">
              <a:spLocks noChangeArrowheads="1"/>
            </p:cNvSpPr>
            <p:nvPr/>
          </p:nvSpPr>
          <p:spPr bwMode="auto">
            <a:xfrm>
              <a:off x="1757837" y="2865438"/>
              <a:ext cx="1198563" cy="584775"/>
            </a:xfrm>
            <a:prstGeom prst="rect">
              <a:avLst/>
            </a:prstGeom>
            <a:noFill/>
            <a:ln w="9525">
              <a:noFill/>
              <a:miter lim="800000"/>
              <a:headEnd/>
              <a:tailEnd/>
            </a:ln>
          </p:spPr>
          <p:txBody>
            <a:bodyPr>
              <a:spAutoFit/>
            </a:bodyPr>
            <a:lstStyle/>
            <a:p>
              <a:pPr algn="ctr" fontAlgn="base">
                <a:spcBef>
                  <a:spcPct val="20000"/>
                </a:spcBef>
                <a:spcAft>
                  <a:spcPct val="0"/>
                </a:spcAft>
              </a:pPr>
              <a:r>
                <a:rPr lang="fr-BE" sz="1600" b="1" dirty="0">
                  <a:solidFill>
                    <a:srgbClr val="002C6C"/>
                  </a:solidFill>
                  <a:ea typeface="ＭＳ Ｐゴシック" charset="0"/>
                </a:rPr>
                <a:t>Transport provider</a:t>
              </a:r>
              <a:endParaRPr lang="en-US" sz="1600" b="1" dirty="0">
                <a:solidFill>
                  <a:srgbClr val="002C6C"/>
                </a:solidFill>
                <a:ea typeface="ＭＳ Ｐゴシック" charset="0"/>
              </a:endParaRPr>
            </a:p>
          </p:txBody>
        </p:sp>
        <p:sp>
          <p:nvSpPr>
            <p:cNvPr id="105481" name="TextBox 33"/>
            <p:cNvSpPr txBox="1">
              <a:spLocks noChangeArrowheads="1"/>
            </p:cNvSpPr>
            <p:nvPr/>
          </p:nvSpPr>
          <p:spPr bwMode="auto">
            <a:xfrm>
              <a:off x="5353050" y="3959226"/>
              <a:ext cx="3630613" cy="781752"/>
            </a:xfrm>
            <a:prstGeom prst="rect">
              <a:avLst/>
            </a:prstGeom>
            <a:noFill/>
            <a:ln w="9525">
              <a:noFill/>
              <a:miter lim="800000"/>
              <a:headEnd/>
              <a:tailEnd/>
            </a:ln>
          </p:spPr>
          <p:txBody>
            <a:bodyPr>
              <a:spAutoFit/>
            </a:bodyPr>
            <a:lstStyle/>
            <a:p>
              <a:pPr algn="ctr" fontAlgn="base">
                <a:spcBef>
                  <a:spcPct val="20000"/>
                </a:spcBef>
                <a:spcAft>
                  <a:spcPct val="0"/>
                </a:spcAft>
              </a:pPr>
              <a:r>
                <a:rPr lang="fr-BE" sz="1400" dirty="0">
                  <a:solidFill>
                    <a:srgbClr val="002C6C"/>
                  </a:solidFill>
                  <a:ea typeface="ＭＳ Ｐゴシック" charset="0"/>
                </a:rPr>
                <a:t>Automatic verification in dispensing &amp; administration processes </a:t>
              </a:r>
            </a:p>
            <a:p>
              <a:pPr algn="ctr" fontAlgn="base">
                <a:spcBef>
                  <a:spcPct val="20000"/>
                </a:spcBef>
                <a:spcAft>
                  <a:spcPct val="0"/>
                </a:spcAft>
              </a:pPr>
              <a:r>
                <a:rPr lang="fr-BE" sz="1400" dirty="0">
                  <a:solidFill>
                    <a:srgbClr val="002C6C"/>
                  </a:solidFill>
                  <a:ea typeface="ＭＳ Ｐゴシック" charset="0"/>
                </a:rPr>
                <a:t>reducing medical errors</a:t>
              </a:r>
              <a:endParaRPr lang="en-US" sz="1400" dirty="0">
                <a:solidFill>
                  <a:srgbClr val="002C6C"/>
                </a:solidFill>
                <a:ea typeface="ＭＳ Ｐゴシック" charset="0"/>
              </a:endParaRPr>
            </a:p>
          </p:txBody>
        </p:sp>
        <p:sp>
          <p:nvSpPr>
            <p:cNvPr id="105482" name="Right Brace 34"/>
            <p:cNvSpPr>
              <a:spLocks/>
            </p:cNvSpPr>
            <p:nvPr/>
          </p:nvSpPr>
          <p:spPr bwMode="auto">
            <a:xfrm rot="5400000">
              <a:off x="7080251" y="2162175"/>
              <a:ext cx="292100" cy="3336925"/>
            </a:xfrm>
            <a:prstGeom prst="rightBrace">
              <a:avLst>
                <a:gd name="adj1" fmla="val 8356"/>
                <a:gd name="adj2" fmla="val 50000"/>
              </a:avLst>
            </a:prstGeom>
            <a:noFill/>
            <a:ln w="9525">
              <a:solidFill>
                <a:srgbClr val="002C6C"/>
              </a:solidFill>
              <a:prstDash val="sysDot"/>
              <a:round/>
              <a:headEnd/>
              <a:tailEnd/>
            </a:ln>
          </p:spPr>
          <p:txBody>
            <a:bodyPr/>
            <a:lstStyle/>
            <a:p>
              <a:pPr fontAlgn="base">
                <a:spcBef>
                  <a:spcPct val="20000"/>
                </a:spcBef>
                <a:spcAft>
                  <a:spcPct val="0"/>
                </a:spcAft>
              </a:pPr>
              <a:endParaRPr lang="en-GB">
                <a:solidFill>
                  <a:srgbClr val="002C6C"/>
                </a:solidFill>
                <a:ea typeface="ＭＳ Ｐゴシック" charset="0"/>
              </a:endParaRPr>
            </a:p>
          </p:txBody>
        </p:sp>
        <p:sp>
          <p:nvSpPr>
            <p:cNvPr id="105484" name="TextBox 36"/>
            <p:cNvSpPr txBox="1">
              <a:spLocks noChangeArrowheads="1"/>
            </p:cNvSpPr>
            <p:nvPr/>
          </p:nvSpPr>
          <p:spPr bwMode="auto">
            <a:xfrm>
              <a:off x="1712913" y="4991100"/>
              <a:ext cx="6126162" cy="720197"/>
            </a:xfrm>
            <a:prstGeom prst="rect">
              <a:avLst/>
            </a:prstGeom>
            <a:noFill/>
            <a:ln w="9525">
              <a:noFill/>
              <a:miter lim="800000"/>
              <a:headEnd/>
              <a:tailEnd/>
            </a:ln>
          </p:spPr>
          <p:txBody>
            <a:bodyPr>
              <a:spAutoFit/>
            </a:bodyPr>
            <a:lstStyle/>
            <a:p>
              <a:pPr algn="ctr" fontAlgn="base">
                <a:spcBef>
                  <a:spcPct val="20000"/>
                </a:spcBef>
                <a:spcAft>
                  <a:spcPct val="0"/>
                </a:spcAft>
              </a:pPr>
              <a:r>
                <a:rPr lang="fr-BE" sz="1200" dirty="0">
                  <a:solidFill>
                    <a:srgbClr val="002C6C"/>
                  </a:solidFill>
                  <a:ea typeface="ＭＳ Ｐゴシック" charset="0"/>
                </a:rPr>
                <a:t>More accurate and efficient supply chain management</a:t>
              </a:r>
            </a:p>
            <a:p>
              <a:pPr algn="ctr" fontAlgn="base">
                <a:spcBef>
                  <a:spcPct val="20000"/>
                </a:spcBef>
                <a:spcAft>
                  <a:spcPct val="0"/>
                </a:spcAft>
              </a:pPr>
              <a:r>
                <a:rPr lang="fr-BE" sz="1200" dirty="0">
                  <a:solidFill>
                    <a:srgbClr val="002C6C"/>
                  </a:solidFill>
                  <a:ea typeface="ＭＳ Ｐゴシック" charset="0"/>
                </a:rPr>
                <a:t>Enabling traceability &amp; authentication (counterfeiting, product recalls, etc.)</a:t>
              </a:r>
            </a:p>
            <a:p>
              <a:pPr algn="ctr" fontAlgn="base">
                <a:spcBef>
                  <a:spcPct val="20000"/>
                </a:spcBef>
                <a:spcAft>
                  <a:spcPct val="0"/>
                </a:spcAft>
              </a:pPr>
              <a:r>
                <a:rPr lang="fr-BE" sz="1200" dirty="0">
                  <a:solidFill>
                    <a:srgbClr val="002C6C"/>
                  </a:solidFill>
                  <a:ea typeface="ＭＳ Ｐゴシック" charset="0"/>
                </a:rPr>
                <a:t>Enabling regulatory compliance</a:t>
              </a:r>
              <a:endParaRPr lang="en-US" sz="1200" dirty="0">
                <a:solidFill>
                  <a:srgbClr val="002C6C"/>
                </a:solidFill>
                <a:ea typeface="ＭＳ Ｐゴシック" charset="0"/>
              </a:endParaRPr>
            </a:p>
          </p:txBody>
        </p:sp>
        <p:sp>
          <p:nvSpPr>
            <p:cNvPr id="105485" name="Right Brace 37"/>
            <p:cNvSpPr>
              <a:spLocks/>
            </p:cNvSpPr>
            <p:nvPr/>
          </p:nvSpPr>
          <p:spPr bwMode="auto">
            <a:xfrm rot="5400000">
              <a:off x="860425" y="2957513"/>
              <a:ext cx="223838" cy="1712912"/>
            </a:xfrm>
            <a:prstGeom prst="rightBrace">
              <a:avLst>
                <a:gd name="adj1" fmla="val 8326"/>
                <a:gd name="adj2" fmla="val 50000"/>
              </a:avLst>
            </a:prstGeom>
            <a:noFill/>
            <a:ln w="9525">
              <a:solidFill>
                <a:srgbClr val="002C6C"/>
              </a:solidFill>
              <a:prstDash val="sysDot"/>
              <a:round/>
              <a:headEnd/>
              <a:tailEnd/>
            </a:ln>
          </p:spPr>
          <p:txBody>
            <a:bodyPr/>
            <a:lstStyle/>
            <a:p>
              <a:pPr fontAlgn="base">
                <a:spcBef>
                  <a:spcPct val="20000"/>
                </a:spcBef>
                <a:spcAft>
                  <a:spcPct val="0"/>
                </a:spcAft>
              </a:pPr>
              <a:endParaRPr lang="en-GB">
                <a:solidFill>
                  <a:srgbClr val="002C6C"/>
                </a:solidFill>
                <a:ea typeface="ＭＳ Ｐゴシック" charset="0"/>
              </a:endParaRPr>
            </a:p>
          </p:txBody>
        </p:sp>
        <p:sp>
          <p:nvSpPr>
            <p:cNvPr id="105486" name="TextBox 38"/>
            <p:cNvSpPr txBox="1">
              <a:spLocks noChangeArrowheads="1"/>
            </p:cNvSpPr>
            <p:nvPr/>
          </p:nvSpPr>
          <p:spPr bwMode="auto">
            <a:xfrm>
              <a:off x="0" y="3970338"/>
              <a:ext cx="1989138" cy="738664"/>
            </a:xfrm>
            <a:prstGeom prst="rect">
              <a:avLst/>
            </a:prstGeom>
            <a:noFill/>
            <a:ln w="9525">
              <a:noFill/>
              <a:miter lim="800000"/>
              <a:headEnd/>
              <a:tailEnd/>
            </a:ln>
          </p:spPr>
          <p:txBody>
            <a:bodyPr>
              <a:spAutoFit/>
            </a:bodyPr>
            <a:lstStyle/>
            <a:p>
              <a:pPr algn="ctr" fontAlgn="base">
                <a:spcBef>
                  <a:spcPct val="20000"/>
                </a:spcBef>
                <a:spcAft>
                  <a:spcPct val="0"/>
                </a:spcAft>
              </a:pPr>
              <a:r>
                <a:rPr lang="fr-BE" sz="1400">
                  <a:solidFill>
                    <a:srgbClr val="002C6C"/>
                  </a:solidFill>
                  <a:ea typeface="ＭＳ Ｐゴシック" charset="0"/>
                </a:rPr>
                <a:t>Improved production, packaging &amp; supply processes</a:t>
              </a:r>
              <a:endParaRPr lang="en-US" sz="1400">
                <a:solidFill>
                  <a:srgbClr val="002C6C"/>
                </a:solidFill>
                <a:ea typeface="ＭＳ Ｐゴシック" charset="0"/>
              </a:endParaRPr>
            </a:p>
          </p:txBody>
        </p:sp>
        <p:sp>
          <p:nvSpPr>
            <p:cNvPr id="105488" name="TextBox 40"/>
            <p:cNvSpPr txBox="1">
              <a:spLocks noChangeArrowheads="1"/>
            </p:cNvSpPr>
            <p:nvPr/>
          </p:nvSpPr>
          <p:spPr bwMode="auto">
            <a:xfrm>
              <a:off x="2273300" y="3997324"/>
              <a:ext cx="3178175" cy="523220"/>
            </a:xfrm>
            <a:prstGeom prst="rect">
              <a:avLst/>
            </a:prstGeom>
            <a:noFill/>
            <a:ln w="9525">
              <a:noFill/>
              <a:miter lim="800000"/>
              <a:headEnd/>
              <a:tailEnd/>
            </a:ln>
          </p:spPr>
          <p:txBody>
            <a:bodyPr>
              <a:spAutoFit/>
            </a:bodyPr>
            <a:lstStyle/>
            <a:p>
              <a:pPr algn="ctr" fontAlgn="base">
                <a:spcBef>
                  <a:spcPct val="20000"/>
                </a:spcBef>
                <a:spcAft>
                  <a:spcPct val="0"/>
                </a:spcAft>
              </a:pPr>
              <a:r>
                <a:rPr lang="en-US" sz="1400" dirty="0">
                  <a:solidFill>
                    <a:srgbClr val="002C6C"/>
                  </a:solidFill>
                  <a:ea typeface="ＭＳ Ｐゴシック" charset="0"/>
                </a:rPr>
                <a:t>Simplification and accuracy improvement in distribution processes </a:t>
              </a:r>
            </a:p>
          </p:txBody>
        </p:sp>
        <p:sp>
          <p:nvSpPr>
            <p:cNvPr id="105489" name="Right Brace 41"/>
            <p:cNvSpPr>
              <a:spLocks/>
            </p:cNvSpPr>
            <p:nvPr/>
          </p:nvSpPr>
          <p:spPr bwMode="auto">
            <a:xfrm rot="5400000">
              <a:off x="3728244" y="2823369"/>
              <a:ext cx="260350" cy="2052638"/>
            </a:xfrm>
            <a:prstGeom prst="rightBrace">
              <a:avLst>
                <a:gd name="adj1" fmla="val 8322"/>
                <a:gd name="adj2" fmla="val 50000"/>
              </a:avLst>
            </a:prstGeom>
            <a:noFill/>
            <a:ln w="9525">
              <a:solidFill>
                <a:srgbClr val="002C6C"/>
              </a:solidFill>
              <a:prstDash val="sysDot"/>
              <a:round/>
              <a:headEnd/>
              <a:tailEnd/>
            </a:ln>
          </p:spPr>
          <p:txBody>
            <a:bodyPr/>
            <a:lstStyle/>
            <a:p>
              <a:pPr fontAlgn="base">
                <a:spcBef>
                  <a:spcPct val="20000"/>
                </a:spcBef>
                <a:spcAft>
                  <a:spcPct val="0"/>
                </a:spcAft>
              </a:pPr>
              <a:endParaRPr lang="en-GB">
                <a:solidFill>
                  <a:srgbClr val="002C6C"/>
                </a:solidFill>
                <a:ea typeface="ＭＳ Ｐゴシック" charset="0"/>
              </a:endParaRPr>
            </a:p>
          </p:txBody>
        </p:sp>
      </p:grpSp>
      <p:sp>
        <p:nvSpPr>
          <p:cNvPr id="19" name="Title 1"/>
          <p:cNvSpPr txBox="1">
            <a:spLocks/>
          </p:cNvSpPr>
          <p:nvPr/>
        </p:nvSpPr>
        <p:spPr bwMode="auto">
          <a:xfrm>
            <a:off x="784379" y="1304822"/>
            <a:ext cx="7493571"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GB" sz="2400" b="0" spc="-10" dirty="0">
                <a:solidFill>
                  <a:srgbClr val="F26334"/>
                </a:solidFill>
                <a:ea typeface="ＭＳ Ｐゴシック" pitchFamily="-111" charset="-128"/>
              </a:rPr>
              <a:t>Standards in action </a:t>
            </a:r>
            <a:r>
              <a:rPr lang="en-GB" sz="2400" b="0" spc="-10" dirty="0" smtClean="0">
                <a:solidFill>
                  <a:srgbClr val="F26334"/>
                </a:solidFill>
                <a:ea typeface="ＭＳ Ｐゴシック" pitchFamily="-111" charset="-128"/>
              </a:rPr>
              <a:t>within the </a:t>
            </a:r>
            <a:r>
              <a:rPr lang="en-GB" sz="2400" b="0" spc="-10" dirty="0">
                <a:solidFill>
                  <a:srgbClr val="F26334"/>
                </a:solidFill>
                <a:ea typeface="ＭＳ Ｐゴシック" pitchFamily="-111" charset="-128"/>
              </a:rPr>
              <a:t>Healthcare supply chain </a:t>
            </a:r>
            <a:endParaRPr lang="en-US" sz="2400" b="0" spc="-10" dirty="0">
              <a:solidFill>
                <a:srgbClr val="F26334"/>
              </a:solidFill>
            </a:endParaRPr>
          </a:p>
        </p:txBody>
      </p:sp>
      <p:sp>
        <p:nvSpPr>
          <p:cNvPr id="20" name="Title 1"/>
          <p:cNvSpPr txBox="1">
            <a:spLocks/>
          </p:cNvSpPr>
          <p:nvPr/>
        </p:nvSpPr>
        <p:spPr bwMode="auto">
          <a:xfrm>
            <a:off x="1798165" y="287820"/>
            <a:ext cx="64125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GB" b="0" dirty="0" smtClean="0"/>
              <a:t>GS1 Business</a:t>
            </a:r>
            <a:endParaRPr lang="en-GB" b="0" dirty="0"/>
          </a:p>
        </p:txBody>
      </p:sp>
    </p:spTree>
    <p:extLst>
      <p:ext uri="{BB962C8B-B14F-4D97-AF65-F5344CB8AC3E}">
        <p14:creationId xmlns:p14="http://schemas.microsoft.com/office/powerpoint/2010/main" val="3673340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24516" y="3901849"/>
            <a:ext cx="4331094" cy="2388871"/>
          </a:xfrm>
        </p:spPr>
        <p:txBody>
          <a:bodyPr>
            <a:noAutofit/>
          </a:bodyPr>
          <a:lstStyle/>
          <a:p>
            <a:pPr marL="0" indent="0">
              <a:buNone/>
            </a:pPr>
            <a:r>
              <a:rPr lang="en-US" sz="1800" dirty="0" smtClean="0"/>
              <a:t>No transport and logistics company can be efficient without robust information technology and data systems.</a:t>
            </a:r>
            <a:br>
              <a:rPr lang="en-US" sz="1800" dirty="0" smtClean="0"/>
            </a:br>
            <a:endParaRPr lang="en-US" sz="1800" dirty="0" smtClean="0"/>
          </a:p>
          <a:p>
            <a:pPr marL="0" indent="0">
              <a:spcBef>
                <a:spcPts val="0"/>
              </a:spcBef>
              <a:buNone/>
            </a:pPr>
            <a:r>
              <a:rPr lang="en-US" sz="1800" dirty="0" smtClean="0"/>
              <a:t>GS1 standards are now well recognized in the Transport and Logistics sector.</a:t>
            </a:r>
          </a:p>
          <a:p>
            <a:pPr marL="0" indent="0"/>
            <a:endParaRPr lang="en-US" sz="1800" dirty="0" smtClean="0"/>
          </a:p>
          <a:p>
            <a:pPr marL="0" indent="0"/>
            <a:endParaRPr lang="en-US" sz="1800" dirty="0" smtClean="0"/>
          </a:p>
          <a:p>
            <a:endParaRPr lang="en-US" sz="1800" dirty="0"/>
          </a:p>
        </p:txBody>
      </p:sp>
      <p:pic>
        <p:nvPicPr>
          <p:cNvPr id="6" name="Picture 5" descr="logistics.jpg"/>
          <p:cNvPicPr>
            <a:picLocks noChangeAspect="1"/>
          </p:cNvPicPr>
          <p:nvPr/>
        </p:nvPicPr>
        <p:blipFill>
          <a:blip r:embed="rId3" cstate="screen"/>
          <a:stretch>
            <a:fillRect/>
          </a:stretch>
        </p:blipFill>
        <p:spPr>
          <a:xfrm>
            <a:off x="324288" y="2587069"/>
            <a:ext cx="3615690" cy="3615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905688" y="2263992"/>
            <a:ext cx="4363434" cy="1323439"/>
          </a:xfrm>
          <a:prstGeom prst="rect">
            <a:avLst/>
          </a:prstGeom>
        </p:spPr>
        <p:txBody>
          <a:bodyPr wrap="square">
            <a:spAutoFit/>
          </a:bodyPr>
          <a:lstStyle/>
          <a:p>
            <a:pPr fontAlgn="base">
              <a:spcBef>
                <a:spcPct val="20000"/>
              </a:spcBef>
              <a:spcAft>
                <a:spcPct val="0"/>
              </a:spcAft>
            </a:pPr>
            <a:r>
              <a:rPr lang="en-US" sz="2000" dirty="0">
                <a:solidFill>
                  <a:srgbClr val="F26334"/>
                </a:solidFill>
                <a:ea typeface="ＭＳ Ｐゴシック" charset="0"/>
              </a:rPr>
              <a:t>Improve the efficiency and visibility of the T&amp;L operations of supply chain stakeholders through the use of GS1 Global Standards  </a:t>
            </a:r>
          </a:p>
        </p:txBody>
      </p:sp>
      <p:sp>
        <p:nvSpPr>
          <p:cNvPr id="8" name="Title 1"/>
          <p:cNvSpPr txBox="1">
            <a:spLocks/>
          </p:cNvSpPr>
          <p:nvPr/>
        </p:nvSpPr>
        <p:spPr bwMode="auto">
          <a:xfrm>
            <a:off x="784379" y="1304822"/>
            <a:ext cx="7493571"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400" b="0" dirty="0" smtClean="0">
                <a:solidFill>
                  <a:srgbClr val="F26334"/>
                </a:solidFill>
              </a:rPr>
              <a:t>GS1 Objective in Transport </a:t>
            </a:r>
            <a:r>
              <a:rPr lang="en-US" sz="2400" b="0" dirty="0">
                <a:solidFill>
                  <a:srgbClr val="F26334"/>
                </a:solidFill>
              </a:rPr>
              <a:t>and Logistics (T&amp;L)</a:t>
            </a:r>
            <a:endParaRPr lang="en-US" sz="2400" b="0" spc="-10" dirty="0">
              <a:solidFill>
                <a:srgbClr val="F26334"/>
              </a:solidFill>
            </a:endParaRPr>
          </a:p>
        </p:txBody>
      </p:sp>
      <p:sp>
        <p:nvSpPr>
          <p:cNvPr id="9" name="Title 1"/>
          <p:cNvSpPr txBox="1">
            <a:spLocks/>
          </p:cNvSpPr>
          <p:nvPr/>
        </p:nvSpPr>
        <p:spPr bwMode="auto">
          <a:xfrm>
            <a:off x="1798165" y="287820"/>
            <a:ext cx="64125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GB" b="0" dirty="0" smtClean="0"/>
              <a:t>GS1 Business</a:t>
            </a:r>
            <a:endParaRPr lang="en-GB" b="0" dirty="0"/>
          </a:p>
        </p:txBody>
      </p:sp>
    </p:spTree>
    <p:extLst>
      <p:ext uri="{BB962C8B-B14F-4D97-AF65-F5344CB8AC3E}">
        <p14:creationId xmlns:p14="http://schemas.microsoft.com/office/powerpoint/2010/main" val="4088380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GS1 Organisation Summary</a:t>
            </a:r>
            <a:endParaRPr lang="en-GB" dirty="0"/>
          </a:p>
        </p:txBody>
      </p:sp>
      <p:sp>
        <p:nvSpPr>
          <p:cNvPr id="3" name="Slide Number Placeholder 2"/>
          <p:cNvSpPr>
            <a:spLocks noGrp="1"/>
          </p:cNvSpPr>
          <p:nvPr>
            <p:ph type="sldNum" sz="quarter" idx="10"/>
          </p:nvPr>
        </p:nvSpPr>
        <p:spPr/>
        <p:txBody>
          <a:bodyPr/>
          <a:lstStyle/>
          <a:p>
            <a:fld id="{90F2C98D-51BB-AB43-AF4C-89FAA7CC7AC8}" type="slidenum">
              <a:rPr lang="en-US" smtClean="0"/>
              <a:pPr/>
              <a:t>22</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645919"/>
            <a:ext cx="9066213" cy="3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2656" y="5999162"/>
            <a:ext cx="7200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smtClean="0"/>
              <a:t>Next Slide: </a:t>
            </a:r>
            <a:r>
              <a:rPr lang="en-GB" sz="2800" dirty="0" smtClean="0"/>
              <a:t>How GS1 is structured</a:t>
            </a:r>
            <a:endParaRPr lang="en-GB" sz="2800" dirty="0"/>
          </a:p>
        </p:txBody>
      </p:sp>
    </p:spTree>
    <p:extLst>
      <p:ext uri="{BB962C8B-B14F-4D97-AF65-F5344CB8AC3E}">
        <p14:creationId xmlns:p14="http://schemas.microsoft.com/office/powerpoint/2010/main" val="6716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GS1 are Structured</a:t>
            </a:r>
            <a:endParaRPr lang="en-GB" dirty="0"/>
          </a:p>
        </p:txBody>
      </p:sp>
      <p:sp>
        <p:nvSpPr>
          <p:cNvPr id="3" name="Slide Number Placeholder 2"/>
          <p:cNvSpPr>
            <a:spLocks noGrp="1"/>
          </p:cNvSpPr>
          <p:nvPr>
            <p:ph type="sldNum" sz="quarter" idx="10"/>
          </p:nvPr>
        </p:nvSpPr>
        <p:spPr/>
        <p:txBody>
          <a:bodyPr/>
          <a:lstStyle/>
          <a:p>
            <a:fld id="{90F2C98D-51BB-AB43-AF4C-89FAA7CC7AC8}" type="slidenum">
              <a:rPr lang="en-US" smtClean="0"/>
              <a:pPr/>
              <a:t>23</a:t>
            </a:fld>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380" t="12248" r="11110" b="3411"/>
          <a:stretch/>
        </p:blipFill>
        <p:spPr bwMode="auto">
          <a:xfrm>
            <a:off x="1310640" y="1330960"/>
            <a:ext cx="6482080" cy="552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512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7836" y="2084665"/>
            <a:ext cx="4819000" cy="990600"/>
          </a:xfrm>
        </p:spPr>
        <p:txBody>
          <a:bodyPr/>
          <a:lstStyle/>
          <a:p>
            <a:pPr fontAlgn="t"/>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3600" b="0" dirty="0" smtClean="0"/>
              <a:t>Participation in </a:t>
            </a:r>
            <a:br>
              <a:rPr lang="en-US" sz="3600" b="0" dirty="0" smtClean="0"/>
            </a:br>
            <a:r>
              <a:rPr lang="en-US" sz="3600" b="0" dirty="0" smtClean="0"/>
              <a:t>Standards</a:t>
            </a:r>
            <a:br>
              <a:rPr lang="en-US" sz="3600" b="0" dirty="0" smtClean="0"/>
            </a:br>
            <a:r>
              <a:rPr lang="en-US" sz="3600" b="0" dirty="0" smtClean="0"/>
              <a:t>Development</a:t>
            </a:r>
            <a:endParaRPr lang="en-US" sz="2000" b="0" dirty="0"/>
          </a:p>
        </p:txBody>
      </p:sp>
      <p:sp>
        <p:nvSpPr>
          <p:cNvPr id="3" name="Subtitle 2"/>
          <p:cNvSpPr>
            <a:spLocks noGrp="1"/>
          </p:cNvSpPr>
          <p:nvPr>
            <p:ph type="subTitle" idx="1"/>
          </p:nvPr>
        </p:nvSpPr>
        <p:spPr>
          <a:xfrm>
            <a:off x="3640215" y="3380244"/>
            <a:ext cx="3694567" cy="1295400"/>
          </a:xfrm>
        </p:spPr>
        <p:txBody>
          <a:bodyPr>
            <a:normAutofit/>
          </a:bodyPr>
          <a:lstStyle/>
          <a:p>
            <a:r>
              <a:rPr lang="en-US" b="0" dirty="0" smtClean="0"/>
              <a:t>Justin Childs</a:t>
            </a:r>
          </a:p>
        </p:txBody>
      </p:sp>
    </p:spTree>
    <p:extLst>
      <p:ext uri="{BB962C8B-B14F-4D97-AF65-F5344CB8AC3E}">
        <p14:creationId xmlns:p14="http://schemas.microsoft.com/office/powerpoint/2010/main" val="622871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66" y="384402"/>
            <a:ext cx="6399719" cy="935999"/>
          </a:xfrm>
        </p:spPr>
        <p:txBody>
          <a:bodyPr/>
          <a:lstStyle/>
          <a:p>
            <a:pPr algn="r"/>
            <a:r>
              <a:rPr lang="en-US" sz="2400" b="0" dirty="0" smtClean="0"/>
              <a:t>Participation in Standards Development</a:t>
            </a:r>
            <a:endParaRPr lang="en-GB" sz="2400" b="0" dirty="0"/>
          </a:p>
        </p:txBody>
      </p:sp>
      <p:sp>
        <p:nvSpPr>
          <p:cNvPr id="3"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25</a:t>
            </a:fld>
            <a:endParaRPr lang="en-US">
              <a:solidFill>
                <a:srgbClr val="002C6C"/>
              </a:solidFill>
            </a:endParaRPr>
          </a:p>
        </p:txBody>
      </p:sp>
      <p:sp>
        <p:nvSpPr>
          <p:cNvPr id="4" name="Content Placeholder 3"/>
          <p:cNvSpPr>
            <a:spLocks noGrp="1"/>
          </p:cNvSpPr>
          <p:nvPr>
            <p:ph sz="half" idx="1"/>
          </p:nvPr>
        </p:nvSpPr>
        <p:spPr>
          <a:xfrm>
            <a:off x="912396" y="2472324"/>
            <a:ext cx="7774404" cy="3701675"/>
          </a:xfrm>
        </p:spPr>
        <p:txBody>
          <a:bodyPr>
            <a:normAutofit/>
          </a:bodyPr>
          <a:lstStyle/>
          <a:p>
            <a:r>
              <a:rPr lang="en-US" dirty="0" smtClean="0"/>
              <a:t>Submit Work Requests for standards changes</a:t>
            </a:r>
          </a:p>
          <a:p>
            <a:endParaRPr lang="en-US" sz="1400" dirty="0"/>
          </a:p>
          <a:p>
            <a:r>
              <a:rPr lang="en-US" dirty="0" smtClean="0"/>
              <a:t>Join work groups</a:t>
            </a:r>
          </a:p>
          <a:p>
            <a:pPr marL="0" indent="0">
              <a:buNone/>
            </a:pPr>
            <a:endParaRPr lang="en-US" sz="1400" dirty="0"/>
          </a:p>
          <a:p>
            <a:r>
              <a:rPr lang="en-US" dirty="0" smtClean="0"/>
              <a:t>Attend work group meetings and events</a:t>
            </a:r>
          </a:p>
          <a:p>
            <a:endParaRPr lang="en-US" sz="1400" dirty="0"/>
          </a:p>
          <a:p>
            <a:r>
              <a:rPr lang="en-US" dirty="0" smtClean="0"/>
              <a:t>Vote on community review and ballots</a:t>
            </a:r>
          </a:p>
          <a:p>
            <a:endParaRPr lang="en-US" sz="1400" dirty="0" smtClean="0"/>
          </a:p>
          <a:p>
            <a:r>
              <a:rPr lang="en-US" dirty="0" smtClean="0"/>
              <a:t>(MOs) Represent members </a:t>
            </a:r>
          </a:p>
        </p:txBody>
      </p:sp>
      <p:sp>
        <p:nvSpPr>
          <p:cNvPr id="5" name="Title 1"/>
          <p:cNvSpPr txBox="1">
            <a:spLocks/>
          </p:cNvSpPr>
          <p:nvPr/>
        </p:nvSpPr>
        <p:spPr bwMode="auto">
          <a:xfrm>
            <a:off x="918806" y="1296747"/>
            <a:ext cx="6744645"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b="0" dirty="0" smtClean="0">
                <a:solidFill>
                  <a:srgbClr val="F26334"/>
                </a:solidFill>
              </a:rPr>
              <a:t>Agenda</a:t>
            </a:r>
            <a:endParaRPr lang="en-US" b="0" dirty="0">
              <a:solidFill>
                <a:srgbClr val="F26334"/>
              </a:solidFill>
            </a:endParaRPr>
          </a:p>
        </p:txBody>
      </p:sp>
    </p:spTree>
    <p:extLst>
      <p:ext uri="{BB962C8B-B14F-4D97-AF65-F5344CB8AC3E}">
        <p14:creationId xmlns:p14="http://schemas.microsoft.com/office/powerpoint/2010/main" val="380048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03976" y="1296747"/>
            <a:ext cx="687705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b="0" dirty="0" smtClean="0">
                <a:solidFill>
                  <a:srgbClr val="F26334"/>
                </a:solidFill>
              </a:rPr>
              <a:t>It all starts with a Work Request</a:t>
            </a:r>
            <a:endParaRPr lang="en-US" b="0" dirty="0">
              <a:solidFill>
                <a:srgbClr val="F26334"/>
              </a:solidFill>
            </a:endParaRPr>
          </a:p>
        </p:txBody>
      </p:sp>
      <p:sp>
        <p:nvSpPr>
          <p:cNvPr id="11" name="Title 1"/>
          <p:cNvSpPr>
            <a:spLocks noGrp="1"/>
          </p:cNvSpPr>
          <p:nvPr>
            <p:ph type="title"/>
          </p:nvPr>
        </p:nvSpPr>
        <p:spPr>
          <a:xfrm>
            <a:off x="1809766" y="384402"/>
            <a:ext cx="6399719" cy="935999"/>
          </a:xfrm>
        </p:spPr>
        <p:txBody>
          <a:bodyPr/>
          <a:lstStyle/>
          <a:p>
            <a:pPr algn="r"/>
            <a:r>
              <a:rPr lang="en-US" sz="2400" b="0" dirty="0" smtClean="0"/>
              <a:t>Participation in Standards Development</a:t>
            </a:r>
            <a:endParaRPr lang="en-GB" sz="2400" b="0" dirty="0"/>
          </a:p>
        </p:txBody>
      </p:sp>
      <p:sp>
        <p:nvSpPr>
          <p:cNvPr id="3"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26</a:t>
            </a:fld>
            <a:endParaRPr lang="en-US">
              <a:solidFill>
                <a:srgbClr val="002C6C"/>
              </a:solidFill>
            </a:endParaRPr>
          </a:p>
        </p:txBody>
      </p:sp>
      <p:sp>
        <p:nvSpPr>
          <p:cNvPr id="4" name="Content Placeholder 3"/>
          <p:cNvSpPr>
            <a:spLocks noGrp="1"/>
          </p:cNvSpPr>
          <p:nvPr>
            <p:ph sz="half" idx="1"/>
          </p:nvPr>
        </p:nvSpPr>
        <p:spPr>
          <a:xfrm>
            <a:off x="860031" y="2286000"/>
            <a:ext cx="8172000" cy="4572000"/>
          </a:xfrm>
        </p:spPr>
        <p:txBody>
          <a:bodyPr/>
          <a:lstStyle/>
          <a:p>
            <a:pPr marL="0" indent="0">
              <a:buNone/>
            </a:pPr>
            <a:r>
              <a:rPr lang="en-US" dirty="0" smtClean="0"/>
              <a:t>	Access the Work Request System portal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378" y="2757755"/>
            <a:ext cx="5068691" cy="312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16019" y="5907406"/>
            <a:ext cx="2835071" cy="461665"/>
          </a:xfrm>
          <a:prstGeom prst="rect">
            <a:avLst/>
          </a:prstGeom>
          <a:solidFill>
            <a:schemeClr val="bg1"/>
          </a:solidFill>
        </p:spPr>
        <p:txBody>
          <a:bodyPr wrap="none">
            <a:spAutoFit/>
          </a:bodyPr>
          <a:lstStyle/>
          <a:p>
            <a:pPr lvl="1" fontAlgn="base">
              <a:spcBef>
                <a:spcPct val="20000"/>
              </a:spcBef>
              <a:spcAft>
                <a:spcPct val="0"/>
              </a:spcAft>
            </a:pPr>
            <a:r>
              <a:rPr lang="en-US" sz="2400" dirty="0">
                <a:solidFill>
                  <a:srgbClr val="002C6C"/>
                </a:solidFill>
                <a:ea typeface="ＭＳ Ｐゴシック" charset="0"/>
                <a:hlinkClick r:id="rId4"/>
              </a:rPr>
              <a:t>http://wr.gs1.org</a:t>
            </a:r>
            <a:endParaRPr lang="en-US" sz="2400" dirty="0">
              <a:solidFill>
                <a:srgbClr val="002C6C"/>
              </a:solidFill>
              <a:ea typeface="ＭＳ Ｐゴシック" charset="0"/>
            </a:endParaRPr>
          </a:p>
        </p:txBody>
      </p:sp>
    </p:spTree>
    <p:extLst>
      <p:ext uri="{BB962C8B-B14F-4D97-AF65-F5344CB8AC3E}">
        <p14:creationId xmlns:p14="http://schemas.microsoft.com/office/powerpoint/2010/main" val="14660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109537601"/>
              </p:ext>
            </p:extLst>
          </p:nvPr>
        </p:nvGraphicFramePr>
        <p:xfrm>
          <a:off x="774347" y="2157573"/>
          <a:ext cx="7276951" cy="3431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1"/>
          <p:cNvSpPr txBox="1">
            <a:spLocks noChangeArrowheads="1"/>
          </p:cNvSpPr>
          <p:nvPr/>
        </p:nvSpPr>
        <p:spPr bwMode="auto">
          <a:xfrm>
            <a:off x="930275" y="5576410"/>
            <a:ext cx="7418388" cy="769441"/>
          </a:xfrm>
          <a:prstGeom prst="rect">
            <a:avLst/>
          </a:prstGeom>
          <a:solidFill>
            <a:schemeClr val="bg1">
              <a:alpha val="70000"/>
            </a:schemeClr>
          </a:solidFill>
          <a:ln>
            <a:noFill/>
          </a:ln>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fontAlgn="base" hangingPunct="1">
              <a:spcBef>
                <a:spcPct val="20000"/>
              </a:spcBef>
              <a:spcAft>
                <a:spcPct val="0"/>
              </a:spcAft>
            </a:pPr>
            <a:r>
              <a:rPr lang="en-US" sz="2200" dirty="0">
                <a:ea typeface="ＭＳ Ｐゴシック" charset="0"/>
              </a:rPr>
              <a:t>Visit </a:t>
            </a:r>
            <a:r>
              <a:rPr lang="en-US" sz="2200" dirty="0">
                <a:ea typeface="ＭＳ Ｐゴシック" charset="0"/>
                <a:hlinkClick r:id="rId8"/>
              </a:rPr>
              <a:t>http://www.gs1.org/gsmp/participation</a:t>
            </a:r>
            <a:r>
              <a:rPr lang="en-US" sz="2200" dirty="0">
                <a:ea typeface="ＭＳ Ｐゴシック" charset="0"/>
              </a:rPr>
              <a:t> </a:t>
            </a:r>
            <a:r>
              <a:rPr lang="en-US" sz="2200" dirty="0" smtClean="0">
                <a:ea typeface="ＭＳ Ｐゴシック" charset="0"/>
              </a:rPr>
              <a:t/>
            </a:r>
            <a:br>
              <a:rPr lang="en-US" sz="2200" dirty="0" smtClean="0">
                <a:ea typeface="ＭＳ Ｐゴシック" charset="0"/>
              </a:rPr>
            </a:br>
            <a:r>
              <a:rPr lang="en-US" sz="2200" dirty="0" smtClean="0">
                <a:ea typeface="ＭＳ Ｐゴシック" charset="0"/>
              </a:rPr>
              <a:t>to learn more about this process</a:t>
            </a:r>
            <a:endParaRPr lang="en-GB" sz="2200" dirty="0">
              <a:ea typeface="ＭＳ Ｐゴシック" charset="0"/>
            </a:endParaRPr>
          </a:p>
        </p:txBody>
      </p:sp>
      <p:sp>
        <p:nvSpPr>
          <p:cNvPr id="13" name="Title 1"/>
          <p:cNvSpPr>
            <a:spLocks noGrp="1"/>
          </p:cNvSpPr>
          <p:nvPr>
            <p:ph type="title"/>
          </p:nvPr>
        </p:nvSpPr>
        <p:spPr>
          <a:xfrm>
            <a:off x="786386" y="1296747"/>
            <a:ext cx="6877050" cy="935999"/>
          </a:xfrm>
        </p:spPr>
        <p:txBody>
          <a:bodyPr/>
          <a:lstStyle/>
          <a:p>
            <a:r>
              <a:rPr lang="en-US" b="0" dirty="0" smtClean="0">
                <a:solidFill>
                  <a:srgbClr val="F26334"/>
                </a:solidFill>
              </a:rPr>
              <a:t>Joining a GSMP Work Group</a:t>
            </a:r>
            <a:endParaRPr lang="en-US" b="0" dirty="0">
              <a:solidFill>
                <a:srgbClr val="F26334"/>
              </a:solidFill>
            </a:endParaRPr>
          </a:p>
        </p:txBody>
      </p:sp>
      <p:sp>
        <p:nvSpPr>
          <p:cNvPr id="6"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27</a:t>
            </a:fld>
            <a:endParaRPr lang="en-US" dirty="0">
              <a:solidFill>
                <a:srgbClr val="002C6C"/>
              </a:solidFill>
            </a:endParaRPr>
          </a:p>
        </p:txBody>
      </p:sp>
      <p:sp>
        <p:nvSpPr>
          <p:cNvPr id="15" name="Title 1"/>
          <p:cNvSpPr txBox="1">
            <a:spLocks/>
          </p:cNvSpPr>
          <p:nvPr/>
        </p:nvSpPr>
        <p:spPr bwMode="auto">
          <a:xfrm>
            <a:off x="1809766" y="384402"/>
            <a:ext cx="6399719"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dirty="0" smtClean="0"/>
              <a:t>Participation in Standards Development</a:t>
            </a:r>
            <a:endParaRPr lang="en-GB" sz="2400" b="0" dirty="0"/>
          </a:p>
        </p:txBody>
      </p:sp>
    </p:spTree>
    <p:extLst>
      <p:ext uri="{BB962C8B-B14F-4D97-AF65-F5344CB8AC3E}">
        <p14:creationId xmlns:p14="http://schemas.microsoft.com/office/powerpoint/2010/main" val="30225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86386" y="1296747"/>
            <a:ext cx="6877050" cy="935999"/>
          </a:xfrm>
        </p:spPr>
        <p:txBody>
          <a:bodyPr/>
          <a:lstStyle/>
          <a:p>
            <a:r>
              <a:rPr lang="en-US" b="0" dirty="0" smtClean="0">
                <a:solidFill>
                  <a:srgbClr val="F26334"/>
                </a:solidFill>
              </a:rPr>
              <a:t>New Join Assistance Website</a:t>
            </a:r>
            <a:endParaRPr lang="en-US" b="0" dirty="0">
              <a:solidFill>
                <a:srgbClr val="F26334"/>
              </a:solidFill>
            </a:endParaRPr>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28</a:t>
            </a:fld>
            <a:endParaRPr lang="en-US">
              <a:solidFill>
                <a:srgbClr val="002C6C"/>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893" t="19981" r="15926" b="20360"/>
          <a:stretch/>
        </p:blipFill>
        <p:spPr bwMode="auto">
          <a:xfrm>
            <a:off x="928254" y="2283936"/>
            <a:ext cx="7121236" cy="417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bwMode="auto">
          <a:xfrm>
            <a:off x="1809766" y="384402"/>
            <a:ext cx="6399719"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dirty="0" smtClean="0"/>
              <a:t>Participation in Standards Development</a:t>
            </a:r>
            <a:endParaRPr lang="en-GB" sz="2400" b="0" dirty="0"/>
          </a:p>
        </p:txBody>
      </p:sp>
    </p:spTree>
    <p:extLst>
      <p:ext uri="{BB962C8B-B14F-4D97-AF65-F5344CB8AC3E}">
        <p14:creationId xmlns:p14="http://schemas.microsoft.com/office/powerpoint/2010/main" val="2658079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86386" y="1296747"/>
            <a:ext cx="7595614" cy="935999"/>
          </a:xfrm>
        </p:spPr>
        <p:txBody>
          <a:bodyPr/>
          <a:lstStyle/>
          <a:p>
            <a:r>
              <a:rPr lang="en-US" b="0" dirty="0">
                <a:solidFill>
                  <a:srgbClr val="F26334"/>
                </a:solidFill>
              </a:rPr>
              <a:t>Active Work Groups on </a:t>
            </a:r>
            <a:r>
              <a:rPr lang="en-US" b="0" dirty="0" smtClean="0">
                <a:solidFill>
                  <a:srgbClr val="F26334"/>
                </a:solidFill>
              </a:rPr>
              <a:t>GSMP </a:t>
            </a:r>
            <a:r>
              <a:rPr lang="en-US" b="0" dirty="0">
                <a:solidFill>
                  <a:srgbClr val="F26334"/>
                </a:solidFill>
              </a:rPr>
              <a:t>Website</a:t>
            </a:r>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29</a:t>
            </a:fld>
            <a:endParaRPr lang="en-US">
              <a:solidFill>
                <a:srgbClr val="002C6C"/>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42" t="30522" r="28295" b="12310"/>
          <a:stretch/>
        </p:blipFill>
        <p:spPr bwMode="auto">
          <a:xfrm>
            <a:off x="888013" y="2071878"/>
            <a:ext cx="5772150" cy="418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85404" y="6211679"/>
            <a:ext cx="7275275" cy="430887"/>
          </a:xfrm>
          <a:prstGeom prst="rect">
            <a:avLst/>
          </a:prstGeom>
          <a:noFill/>
        </p:spPr>
        <p:txBody>
          <a:bodyPr wrap="square">
            <a:spAutoFit/>
          </a:bodyPr>
          <a:lstStyle/>
          <a:p>
            <a:pPr fontAlgn="base">
              <a:spcBef>
                <a:spcPct val="20000"/>
              </a:spcBef>
              <a:spcAft>
                <a:spcPct val="0"/>
              </a:spcAft>
            </a:pPr>
            <a:r>
              <a:rPr lang="en-US" sz="2200" dirty="0">
                <a:solidFill>
                  <a:srgbClr val="F26334"/>
                </a:solidFill>
                <a:ea typeface="ＭＳ Ｐゴシック" charset="0"/>
              </a:rPr>
              <a:t>http://www.gs1.org/gsmp/community/working_groups/</a:t>
            </a:r>
          </a:p>
        </p:txBody>
      </p:sp>
      <p:sp>
        <p:nvSpPr>
          <p:cNvPr id="10" name="Title 1"/>
          <p:cNvSpPr txBox="1">
            <a:spLocks/>
          </p:cNvSpPr>
          <p:nvPr/>
        </p:nvSpPr>
        <p:spPr bwMode="auto">
          <a:xfrm>
            <a:off x="1809766" y="384402"/>
            <a:ext cx="6399719"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dirty="0" smtClean="0"/>
              <a:t>Participation in Standards Development</a:t>
            </a:r>
            <a:endParaRPr lang="en-GB" sz="2400" b="0" dirty="0"/>
          </a:p>
        </p:txBody>
      </p:sp>
    </p:spTree>
    <p:extLst>
      <p:ext uri="{BB962C8B-B14F-4D97-AF65-F5344CB8AC3E}">
        <p14:creationId xmlns:p14="http://schemas.microsoft.com/office/powerpoint/2010/main" val="266673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0" name="Rectangle 10"/>
          <p:cNvSpPr>
            <a:spLocks noGrp="1" noChangeArrowheads="1"/>
          </p:cNvSpPr>
          <p:nvPr>
            <p:ph type="title"/>
          </p:nvPr>
        </p:nvSpPr>
        <p:spPr>
          <a:xfrm>
            <a:off x="910888" y="1384959"/>
            <a:ext cx="7312633" cy="718791"/>
          </a:xfrm>
        </p:spPr>
        <p:txBody>
          <a:bodyPr/>
          <a:lstStyle/>
          <a:p>
            <a:pPr eaLnBrk="1" hangingPunct="1"/>
            <a:r>
              <a:rPr lang="en-US" sz="2600" b="0" dirty="0" smtClean="0">
                <a:solidFill>
                  <a:srgbClr val="F26334"/>
                </a:solidFill>
                <a:ea typeface="ＭＳ Ｐゴシック" pitchFamily="-111" charset="-128"/>
              </a:rPr>
              <a:t>GS1: The Global Language of Business</a:t>
            </a:r>
          </a:p>
        </p:txBody>
      </p:sp>
      <p:sp>
        <p:nvSpPr>
          <p:cNvPr id="5"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3</a:t>
            </a:fld>
            <a:endParaRPr lang="en-US" dirty="0">
              <a:solidFill>
                <a:srgbClr val="002C6C"/>
              </a:solidFill>
            </a:endParaRPr>
          </a:p>
        </p:txBody>
      </p:sp>
      <p:sp>
        <p:nvSpPr>
          <p:cNvPr id="124939" name="Text Box 11"/>
          <p:cNvSpPr txBox="1">
            <a:spLocks noChangeArrowheads="1"/>
          </p:cNvSpPr>
          <p:nvPr/>
        </p:nvSpPr>
        <p:spPr bwMode="auto">
          <a:xfrm>
            <a:off x="3520351" y="2350737"/>
            <a:ext cx="4708236" cy="3202291"/>
          </a:xfrm>
          <a:prstGeom prst="rect">
            <a:avLst/>
          </a:prstGeom>
          <a:noFill/>
          <a:ln w="9525">
            <a:noFill/>
            <a:miter lim="800000"/>
            <a:headEnd/>
            <a:tailEnd/>
          </a:ln>
        </p:spPr>
        <p:txBody>
          <a:bodyPr anchor="ctr"/>
          <a:lstStyle/>
          <a:p>
            <a:pPr fontAlgn="base">
              <a:spcAft>
                <a:spcPct val="0"/>
              </a:spcAft>
            </a:pPr>
            <a:r>
              <a:rPr lang="en-US" sz="2600" dirty="0">
                <a:solidFill>
                  <a:srgbClr val="002C6C"/>
                </a:solidFill>
                <a:ea typeface="ＭＳ Ｐゴシック" charset="0"/>
              </a:rPr>
              <a:t>GS1 is a neutral not-for-profit organisation driven by its users, that facilitates collaboration amongst trading partners, to create more efficient, safer and sustainable value chains through global standards.</a:t>
            </a:r>
          </a:p>
        </p:txBody>
      </p:sp>
      <p:pic>
        <p:nvPicPr>
          <p:cNvPr id="7" name="Picture 6" descr="GS1_website_image.jpg"/>
          <p:cNvPicPr>
            <a:picLocks noChangeAspect="1"/>
          </p:cNvPicPr>
          <p:nvPr/>
        </p:nvPicPr>
        <p:blipFill>
          <a:blip r:embed="rId3" cstate="screen"/>
          <a:stretch>
            <a:fillRect/>
          </a:stretch>
        </p:blipFill>
        <p:spPr>
          <a:xfrm>
            <a:off x="1048592" y="2429816"/>
            <a:ext cx="2300325" cy="3253847"/>
          </a:xfrm>
          <a:prstGeom prst="rect">
            <a:avLst/>
          </a:prstGeom>
          <a:ln>
            <a:solidFill>
              <a:srgbClr val="F26334"/>
            </a:solidFill>
          </a:ln>
        </p:spPr>
      </p:pic>
      <p:sp>
        <p:nvSpPr>
          <p:cNvPr id="2" name="Rectangle 1"/>
          <p:cNvSpPr/>
          <p:nvPr/>
        </p:nvSpPr>
        <p:spPr>
          <a:xfrm>
            <a:off x="2626166" y="537693"/>
            <a:ext cx="5597355" cy="523220"/>
          </a:xfrm>
          <a:prstGeom prst="rect">
            <a:avLst/>
          </a:prstGeom>
        </p:spPr>
        <p:txBody>
          <a:bodyPr wrap="square">
            <a:spAutoFit/>
          </a:bodyPr>
          <a:lstStyle/>
          <a:p>
            <a:pPr algn="r" fontAlgn="base">
              <a:spcBef>
                <a:spcPct val="20000"/>
              </a:spcBef>
              <a:spcAft>
                <a:spcPct val="0"/>
              </a:spcAft>
            </a:pPr>
            <a:r>
              <a:rPr lang="en-US" sz="2800" dirty="0">
                <a:solidFill>
                  <a:srgbClr val="002C6C"/>
                </a:solidFill>
                <a:ea typeface="ＭＳ Ｐゴシック" charset="0"/>
              </a:rPr>
              <a:t>GS1 Overview</a:t>
            </a:r>
          </a:p>
        </p:txBody>
      </p:sp>
    </p:spTree>
    <p:extLst>
      <p:ext uri="{BB962C8B-B14F-4D97-AF65-F5344CB8AC3E}">
        <p14:creationId xmlns:p14="http://schemas.microsoft.com/office/powerpoint/2010/main" val="232163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8" t="63477" r="3588" b="31445"/>
          <a:stretch/>
        </p:blipFill>
        <p:spPr bwMode="auto">
          <a:xfrm>
            <a:off x="-34840" y="1810577"/>
            <a:ext cx="12387263"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062" r="28106"/>
          <a:stretch/>
        </p:blipFill>
        <p:spPr bwMode="auto">
          <a:xfrm>
            <a:off x="6956743" y="2124900"/>
            <a:ext cx="2187261" cy="465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86386" y="1188910"/>
            <a:ext cx="6877050" cy="935999"/>
          </a:xfrm>
        </p:spPr>
        <p:txBody>
          <a:bodyPr/>
          <a:lstStyle/>
          <a:p>
            <a:r>
              <a:rPr lang="en-US" b="0" dirty="0" smtClean="0">
                <a:solidFill>
                  <a:srgbClr val="F26334"/>
                </a:solidFill>
              </a:rPr>
              <a:t>My Groups Workspace – New!</a:t>
            </a:r>
            <a:endParaRPr lang="en-US" b="0" dirty="0">
              <a:solidFill>
                <a:srgbClr val="F26334"/>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5053"/>
          <a:stretch/>
        </p:blipFill>
        <p:spPr bwMode="auto">
          <a:xfrm>
            <a:off x="-34840" y="2124900"/>
            <a:ext cx="2827877" cy="465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062"/>
          <a:stretch/>
        </p:blipFill>
        <p:spPr bwMode="auto">
          <a:xfrm>
            <a:off x="2603384" y="2124900"/>
            <a:ext cx="4364612" cy="465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49899" b="1406"/>
          <a:stretch/>
        </p:blipFill>
        <p:spPr bwMode="auto">
          <a:xfrm>
            <a:off x="6533374" y="2255820"/>
            <a:ext cx="2610626" cy="454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1809766" y="384402"/>
            <a:ext cx="6399719"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smtClean="0"/>
              <a:t>Participation in Standards Development</a:t>
            </a:r>
            <a:endParaRPr lang="en-GB" sz="2400" b="0" dirty="0"/>
          </a:p>
        </p:txBody>
      </p:sp>
    </p:spTree>
    <p:extLst>
      <p:ext uri="{BB962C8B-B14F-4D97-AF65-F5344CB8AC3E}">
        <p14:creationId xmlns:p14="http://schemas.microsoft.com/office/powerpoint/2010/main" val="3353242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66" y="384402"/>
            <a:ext cx="6399719" cy="935999"/>
          </a:xfrm>
        </p:spPr>
        <p:txBody>
          <a:bodyPr/>
          <a:lstStyle/>
          <a:p>
            <a:pPr algn="r"/>
            <a:r>
              <a:rPr lang="en-US" sz="2400" b="0" dirty="0" smtClean="0"/>
              <a:t>Participation in Standards Development</a:t>
            </a:r>
            <a:endParaRPr lang="en-GB" sz="2400" b="0" dirty="0"/>
          </a:p>
        </p:txBody>
      </p:sp>
      <p:sp>
        <p:nvSpPr>
          <p:cNvPr id="3" name="Slide Number Placeholder 2"/>
          <p:cNvSpPr>
            <a:spLocks noGrp="1"/>
          </p:cNvSpPr>
          <p:nvPr>
            <p:ph type="sldNum" sz="quarter" idx="10"/>
          </p:nvPr>
        </p:nvSpPr>
        <p:spPr/>
        <p:txBody>
          <a:bodyPr/>
          <a:lstStyle/>
          <a:p>
            <a:fld id="{22D2BDF3-4FFB-844E-8B77-ECE1E4092A3A}" type="slidenum">
              <a:rPr lang="en-GB" smtClean="0">
                <a:solidFill>
                  <a:srgbClr val="002C6C"/>
                </a:solidFill>
              </a:rPr>
              <a:pPr/>
              <a:t>31</a:t>
            </a:fld>
            <a:endParaRPr lang="en-GB" dirty="0">
              <a:solidFill>
                <a:srgbClr val="002C6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63" y="2103594"/>
            <a:ext cx="8067510" cy="453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bwMode="auto">
          <a:xfrm>
            <a:off x="786386" y="1296747"/>
            <a:ext cx="687705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b="0" dirty="0" smtClean="0">
                <a:solidFill>
                  <a:srgbClr val="F26334"/>
                </a:solidFill>
              </a:rPr>
              <a:t>Monthly calendar for all work groups</a:t>
            </a:r>
            <a:endParaRPr lang="en-US" b="0" dirty="0">
              <a:solidFill>
                <a:srgbClr val="F26334"/>
              </a:solidFill>
            </a:endParaRPr>
          </a:p>
        </p:txBody>
      </p:sp>
    </p:spTree>
    <p:extLst>
      <p:ext uri="{BB962C8B-B14F-4D97-AF65-F5344CB8AC3E}">
        <p14:creationId xmlns:p14="http://schemas.microsoft.com/office/powerpoint/2010/main" val="3916032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86386" y="1296747"/>
            <a:ext cx="6877050" cy="935999"/>
          </a:xfrm>
        </p:spPr>
        <p:txBody>
          <a:bodyPr/>
          <a:lstStyle/>
          <a:p>
            <a:r>
              <a:rPr lang="en-US" b="0" dirty="0" smtClean="0">
                <a:solidFill>
                  <a:srgbClr val="F26334"/>
                </a:solidFill>
              </a:rPr>
              <a:t>Group Community Room</a:t>
            </a:r>
            <a:endParaRPr lang="en-US" b="0" dirty="0">
              <a:solidFill>
                <a:srgbClr val="F26334"/>
              </a:solidFill>
            </a:endParaRPr>
          </a:p>
        </p:txBody>
      </p:sp>
      <p:sp>
        <p:nvSpPr>
          <p:cNvPr id="3"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32</a:t>
            </a:fld>
            <a:endParaRPr lang="en-US">
              <a:solidFill>
                <a:srgbClr val="002C6C"/>
              </a:solidFill>
            </a:endParaRPr>
          </a:p>
        </p:txBody>
      </p:sp>
      <p:sp>
        <p:nvSpPr>
          <p:cNvPr id="8" name="Title 1"/>
          <p:cNvSpPr txBox="1">
            <a:spLocks/>
          </p:cNvSpPr>
          <p:nvPr/>
        </p:nvSpPr>
        <p:spPr bwMode="auto">
          <a:xfrm>
            <a:off x="1809766" y="384402"/>
            <a:ext cx="6399719"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smtClean="0"/>
              <a:t>Participation in Standards Development</a:t>
            </a:r>
            <a:endParaRPr lang="en-GB" sz="2400" b="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7" t="14339" r="3329" b="6250"/>
          <a:stretch/>
        </p:blipFill>
        <p:spPr bwMode="auto">
          <a:xfrm>
            <a:off x="498768" y="2210187"/>
            <a:ext cx="8274207" cy="418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327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64" t="54216" r="20169" b="24219"/>
          <a:stretch/>
        </p:blipFill>
        <p:spPr bwMode="auto">
          <a:xfrm>
            <a:off x="1033716" y="1923619"/>
            <a:ext cx="6943725" cy="157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24726" y="1111811"/>
            <a:ext cx="6590754" cy="935999"/>
          </a:xfrm>
        </p:spPr>
        <p:txBody>
          <a:bodyPr/>
          <a:lstStyle/>
          <a:p>
            <a:r>
              <a:rPr lang="en-US" b="0" dirty="0" smtClean="0">
                <a:solidFill>
                  <a:srgbClr val="F26334"/>
                </a:solidFill>
              </a:rPr>
              <a:t>GSMP Resources</a:t>
            </a:r>
            <a:endParaRPr lang="en-US" b="0" dirty="0">
              <a:solidFill>
                <a:srgbClr val="F26334"/>
              </a:solidFill>
            </a:endParaRPr>
          </a:p>
        </p:txBody>
      </p:sp>
      <p:sp>
        <p:nvSpPr>
          <p:cNvPr id="12" name="Slide Number Placeholder 2"/>
          <p:cNvSpPr>
            <a:spLocks noGrp="1"/>
          </p:cNvSpPr>
          <p:nvPr>
            <p:ph type="sldNum" sz="quarter" idx="10"/>
          </p:nvPr>
        </p:nvSpPr>
        <p:spPr/>
        <p:txBody>
          <a:bodyPr/>
          <a:lstStyle/>
          <a:p>
            <a:pPr>
              <a:defRPr/>
            </a:pPr>
            <a:fld id="{5793F1EA-6756-48CC-B584-140A0C2F0B28}" type="slidenum">
              <a:rPr lang="en-US" smtClean="0">
                <a:solidFill>
                  <a:srgbClr val="002C6C"/>
                </a:solidFill>
              </a:rPr>
              <a:pPr>
                <a:defRPr/>
              </a:pPr>
              <a:t>33</a:t>
            </a:fld>
            <a:endParaRPr lang="en-US" dirty="0">
              <a:solidFill>
                <a:srgbClr val="002C6C"/>
              </a:solidFill>
            </a:endParaRPr>
          </a:p>
        </p:txBody>
      </p:sp>
      <p:sp>
        <p:nvSpPr>
          <p:cNvPr id="3" name="Content Placeholder 2"/>
          <p:cNvSpPr>
            <a:spLocks noGrp="1"/>
          </p:cNvSpPr>
          <p:nvPr>
            <p:ph sz="half" idx="1"/>
          </p:nvPr>
        </p:nvSpPr>
        <p:spPr>
          <a:xfrm>
            <a:off x="3077309" y="3664307"/>
            <a:ext cx="2856506" cy="533400"/>
          </a:xfrm>
        </p:spPr>
        <p:txBody>
          <a:bodyPr>
            <a:noAutofit/>
          </a:bodyPr>
          <a:lstStyle/>
          <a:p>
            <a:pPr>
              <a:buNone/>
            </a:pPr>
            <a:r>
              <a:rPr lang="en-US" dirty="0" smtClean="0">
                <a:solidFill>
                  <a:srgbClr val="F2632A"/>
                </a:solidFill>
                <a:hlinkClick r:id="rId4"/>
              </a:rPr>
              <a:t>www.gs1.org/gsmp</a:t>
            </a:r>
            <a:endParaRPr lang="en-US" dirty="0">
              <a:solidFill>
                <a:srgbClr val="F2632A"/>
              </a:solidFill>
            </a:endParaRPr>
          </a:p>
        </p:txBody>
      </p:sp>
      <p:sp>
        <p:nvSpPr>
          <p:cNvPr id="8" name="Text Box 4"/>
          <p:cNvSpPr txBox="1">
            <a:spLocks noChangeArrowheads="1"/>
          </p:cNvSpPr>
          <p:nvPr/>
        </p:nvSpPr>
        <p:spPr bwMode="auto">
          <a:xfrm>
            <a:off x="4267276" y="5971623"/>
            <a:ext cx="4643623" cy="707886"/>
          </a:xfrm>
          <a:prstGeom prst="rect">
            <a:avLst/>
          </a:prstGeom>
          <a:noFill/>
          <a:ln w="9525">
            <a:noFill/>
            <a:miter lim="800000"/>
            <a:headEnd/>
            <a:tailEnd/>
          </a:ln>
          <a:effectLst/>
        </p:spPr>
        <p:txBody>
          <a:bodyPr wrap="square">
            <a:spAutoFit/>
          </a:bodyPr>
          <a:lstStyle/>
          <a:p>
            <a:pPr algn="ctr" eaLnBrk="0" fontAlgn="base" hangingPunct="0">
              <a:spcBef>
                <a:spcPct val="20000"/>
              </a:spcBef>
              <a:spcAft>
                <a:spcPct val="0"/>
              </a:spcAft>
            </a:pPr>
            <a:r>
              <a:rPr lang="en-US" sz="2000" dirty="0">
                <a:solidFill>
                  <a:srgbClr val="F2632A"/>
                </a:solidFill>
                <a:ea typeface="ＭＳ Ｐゴシック" charset="0"/>
              </a:rPr>
              <a:t>GSMP Work Request System</a:t>
            </a:r>
            <a:br>
              <a:rPr lang="en-US" sz="2000" dirty="0">
                <a:solidFill>
                  <a:srgbClr val="F2632A"/>
                </a:solidFill>
                <a:ea typeface="ＭＳ Ｐゴシック" charset="0"/>
              </a:rPr>
            </a:br>
            <a:r>
              <a:rPr lang="en-US" sz="2000" dirty="0">
                <a:solidFill>
                  <a:srgbClr val="F2632A"/>
                </a:solidFill>
                <a:ea typeface="ＭＳ Ｐゴシック" charset="0"/>
                <a:hlinkClick r:id="rId5"/>
              </a:rPr>
              <a:t>wr.gs1.org</a:t>
            </a:r>
            <a:endParaRPr lang="en-US" sz="2000" dirty="0">
              <a:solidFill>
                <a:srgbClr val="BBE0E3"/>
              </a:solidFill>
              <a:ea typeface="ＭＳ Ｐゴシック" charset="0"/>
            </a:endParaRPr>
          </a:p>
        </p:txBody>
      </p:sp>
      <p:sp>
        <p:nvSpPr>
          <p:cNvPr id="9" name="Text Box 4"/>
          <p:cNvSpPr txBox="1">
            <a:spLocks noChangeArrowheads="1"/>
          </p:cNvSpPr>
          <p:nvPr/>
        </p:nvSpPr>
        <p:spPr bwMode="auto">
          <a:xfrm>
            <a:off x="8" y="5952184"/>
            <a:ext cx="4091783" cy="769441"/>
          </a:xfrm>
          <a:prstGeom prst="rect">
            <a:avLst/>
          </a:prstGeom>
          <a:noFill/>
          <a:ln w="9525">
            <a:noFill/>
            <a:miter lim="800000"/>
            <a:headEnd/>
            <a:tailEnd/>
          </a:ln>
          <a:effectLst/>
        </p:spPr>
        <p:txBody>
          <a:bodyPr wrap="square">
            <a:spAutoFit/>
          </a:bodyPr>
          <a:lstStyle/>
          <a:p>
            <a:pPr algn="ctr" eaLnBrk="0" fontAlgn="base" hangingPunct="0">
              <a:spcBef>
                <a:spcPct val="20000"/>
              </a:spcBef>
              <a:spcAft>
                <a:spcPct val="0"/>
              </a:spcAft>
            </a:pPr>
            <a:r>
              <a:rPr lang="en-US" sz="2000" dirty="0">
                <a:solidFill>
                  <a:srgbClr val="F26334"/>
                </a:solidFill>
                <a:ea typeface="ＭＳ Ｐゴシック" charset="0"/>
              </a:rPr>
              <a:t>GS1 Community Room</a:t>
            </a:r>
          </a:p>
          <a:p>
            <a:pPr algn="ctr" eaLnBrk="0" fontAlgn="base" hangingPunct="0">
              <a:spcBef>
                <a:spcPct val="20000"/>
              </a:spcBef>
              <a:spcAft>
                <a:spcPct val="0"/>
              </a:spcAft>
            </a:pPr>
            <a:r>
              <a:rPr lang="en-US" sz="2000" dirty="0">
                <a:solidFill>
                  <a:srgbClr val="F26334"/>
                </a:solidFill>
                <a:ea typeface="ＭＳ Ｐゴシック" charset="0"/>
              </a:rPr>
              <a:t>http://community.gs1.org/join</a:t>
            </a:r>
          </a:p>
        </p:txBody>
      </p:sp>
      <p:pic>
        <p:nvPicPr>
          <p:cNvPr id="4" name="Picture 3"/>
          <p:cNvPicPr>
            <a:picLocks noChangeAspect="1" noChangeArrowheads="1"/>
          </p:cNvPicPr>
          <p:nvPr/>
        </p:nvPicPr>
        <p:blipFill>
          <a:blip r:embed="rId6" cstate="print"/>
          <a:srcRect l="1563" t="16667" r="4687" b="11458"/>
          <a:stretch>
            <a:fillRect/>
          </a:stretch>
        </p:blipFill>
        <p:spPr bwMode="auto">
          <a:xfrm>
            <a:off x="217517" y="4142068"/>
            <a:ext cx="2797324" cy="1608461"/>
          </a:xfrm>
          <a:prstGeom prst="rect">
            <a:avLst/>
          </a:prstGeom>
          <a:ln>
            <a:noFill/>
          </a:ln>
          <a:effectLst>
            <a:outerShdw blurRad="292100" dist="139700" dir="2700000" algn="tl" rotWithShape="0">
              <a:srgbClr val="333333">
                <a:alpha val="65000"/>
              </a:srgbClr>
            </a:outerShdw>
          </a:effectLst>
        </p:spPr>
      </p:pic>
      <p:sp>
        <p:nvSpPr>
          <p:cNvPr id="10" name="AutoShape 103"/>
          <p:cNvSpPr>
            <a:spLocks noChangeArrowheads="1"/>
          </p:cNvSpPr>
          <p:nvPr/>
        </p:nvSpPr>
        <p:spPr bwMode="auto">
          <a:xfrm rot="7552646">
            <a:off x="2083536" y="3171291"/>
            <a:ext cx="1104675" cy="659803"/>
          </a:xfrm>
          <a:prstGeom prst="rightArrow">
            <a:avLst>
              <a:gd name="adj1" fmla="val 50000"/>
              <a:gd name="adj2" fmla="val 44616"/>
            </a:avLst>
          </a:prstGeom>
          <a:solidFill>
            <a:srgbClr val="FF6600"/>
          </a:solidFill>
          <a:ln w="9525">
            <a:noFill/>
            <a:miter lim="800000"/>
            <a:headEnd/>
            <a:tailEnd/>
          </a:ln>
          <a:effectLst>
            <a:outerShdw blurRad="50800" dist="38100" dir="2700000" algn="tl" rotWithShape="0">
              <a:prstClr val="black">
                <a:alpha val="40000"/>
              </a:prstClr>
            </a:outerShdw>
          </a:effectLst>
        </p:spPr>
        <p:txBody>
          <a:bodyPr wrap="none" anchor="ctr"/>
          <a:lstStyle/>
          <a:p>
            <a:pPr fontAlgn="base">
              <a:spcBef>
                <a:spcPct val="20000"/>
              </a:spcBef>
              <a:spcAft>
                <a:spcPct val="0"/>
              </a:spcAft>
              <a:defRPr/>
            </a:pPr>
            <a:endParaRPr lang="en-US">
              <a:solidFill>
                <a:srgbClr val="002C6C"/>
              </a:solidFill>
              <a:ea typeface="ＭＳ Ｐゴシック" charset="0"/>
            </a:endParaRPr>
          </a:p>
        </p:txBody>
      </p:sp>
      <p:pic>
        <p:nvPicPr>
          <p:cNvPr id="1028" name="Picture 4"/>
          <p:cNvPicPr>
            <a:picLocks noChangeAspect="1" noChangeArrowheads="1"/>
          </p:cNvPicPr>
          <p:nvPr/>
        </p:nvPicPr>
        <p:blipFill rotWithShape="1">
          <a:blip r:embed="rId7" cstate="print"/>
          <a:srcRect t="10417" r="4688" b="23526"/>
          <a:stretch/>
        </p:blipFill>
        <p:spPr bwMode="auto">
          <a:xfrm>
            <a:off x="5434701" y="4343964"/>
            <a:ext cx="2706753" cy="1608211"/>
          </a:xfrm>
          <a:prstGeom prst="rect">
            <a:avLst/>
          </a:prstGeom>
          <a:ln>
            <a:noFill/>
          </a:ln>
          <a:effectLst>
            <a:outerShdw blurRad="292100" dist="139700" dir="2700000" algn="tl" rotWithShape="0">
              <a:srgbClr val="333333">
                <a:alpha val="65000"/>
              </a:srgbClr>
            </a:outerShdw>
          </a:effectLst>
        </p:spPr>
      </p:pic>
      <p:sp>
        <p:nvSpPr>
          <p:cNvPr id="11" name="AutoShape 103"/>
          <p:cNvSpPr>
            <a:spLocks noChangeArrowheads="1"/>
          </p:cNvSpPr>
          <p:nvPr/>
        </p:nvSpPr>
        <p:spPr bwMode="auto">
          <a:xfrm rot="14047354" flipH="1">
            <a:off x="5526003" y="3168554"/>
            <a:ext cx="991273" cy="683683"/>
          </a:xfrm>
          <a:prstGeom prst="rightArrow">
            <a:avLst>
              <a:gd name="adj1" fmla="val 50000"/>
              <a:gd name="adj2" fmla="val 44616"/>
            </a:avLst>
          </a:prstGeom>
          <a:solidFill>
            <a:srgbClr val="FF6600"/>
          </a:solidFill>
          <a:ln w="9525">
            <a:noFill/>
            <a:miter lim="800000"/>
            <a:headEnd/>
            <a:tailEnd/>
          </a:ln>
          <a:effectLst>
            <a:outerShdw blurRad="50800" dist="38100" dir="2700000" algn="tl" rotWithShape="0">
              <a:prstClr val="black">
                <a:alpha val="40000"/>
              </a:prstClr>
            </a:outerShdw>
          </a:effectLst>
        </p:spPr>
        <p:txBody>
          <a:bodyPr wrap="none" anchor="ctr"/>
          <a:lstStyle/>
          <a:p>
            <a:pPr fontAlgn="base">
              <a:spcBef>
                <a:spcPct val="20000"/>
              </a:spcBef>
              <a:spcAft>
                <a:spcPct val="0"/>
              </a:spcAft>
              <a:defRPr/>
            </a:pPr>
            <a:endParaRPr lang="en-US">
              <a:solidFill>
                <a:srgbClr val="002C6C"/>
              </a:solidFill>
              <a:ea typeface="ＭＳ Ｐゴシック" charset="0"/>
            </a:endParaRPr>
          </a:p>
        </p:txBody>
      </p:sp>
      <p:sp>
        <p:nvSpPr>
          <p:cNvPr id="15" name="Title 1"/>
          <p:cNvSpPr txBox="1">
            <a:spLocks/>
          </p:cNvSpPr>
          <p:nvPr/>
        </p:nvSpPr>
        <p:spPr bwMode="auto">
          <a:xfrm>
            <a:off x="1809766" y="384402"/>
            <a:ext cx="6399719"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dirty="0" smtClean="0"/>
              <a:t>Participation in Standards Development</a:t>
            </a:r>
            <a:endParaRPr lang="en-GB" sz="2400" b="0" dirty="0"/>
          </a:p>
        </p:txBody>
      </p:sp>
    </p:spTree>
    <p:extLst>
      <p:ext uri="{BB962C8B-B14F-4D97-AF65-F5344CB8AC3E}">
        <p14:creationId xmlns:p14="http://schemas.microsoft.com/office/powerpoint/2010/main" val="39551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809750" y="384402"/>
            <a:ext cx="6445250" cy="935999"/>
          </a:xfrm>
        </p:spPr>
        <p:txBody>
          <a:bodyPr/>
          <a:lstStyle/>
          <a:p>
            <a:pPr algn="r"/>
            <a:r>
              <a:rPr lang="en-GB" sz="2800" b="0" dirty="0"/>
              <a:t>GS1 Global </a:t>
            </a:r>
            <a:r>
              <a:rPr lang="en-GB" sz="2800" b="0" dirty="0" smtClean="0"/>
              <a:t>Marketing </a:t>
            </a:r>
            <a:endParaRPr lang="en-GB" sz="2800" b="0" dirty="0"/>
          </a:p>
        </p:txBody>
      </p:sp>
      <p:sp>
        <p:nvSpPr>
          <p:cNvPr id="3" name="Slide Number Placeholder 2"/>
          <p:cNvSpPr>
            <a:spLocks noGrp="1"/>
          </p:cNvSpPr>
          <p:nvPr>
            <p:ph type="sldNum" sz="quarter" idx="10"/>
          </p:nvPr>
        </p:nvSpPr>
        <p:spPr>
          <a:xfrm>
            <a:off x="8229600" y="7352589"/>
            <a:ext cx="914400" cy="323851"/>
          </a:xfrm>
        </p:spPr>
        <p:txBody>
          <a:bodyPr/>
          <a:lstStyle/>
          <a:p>
            <a:fld id="{128BF9BD-1E52-D64C-B18B-359DD3253BCC}" type="slidenum">
              <a:rPr lang="en-US" smtClean="0">
                <a:solidFill>
                  <a:srgbClr val="002C6C"/>
                </a:solidFill>
              </a:rPr>
              <a:pPr/>
              <a:t>34</a:t>
            </a:fld>
            <a:endParaRPr lang="en-US">
              <a:solidFill>
                <a:srgbClr val="002C6C"/>
              </a:solidFill>
            </a:endParaRPr>
          </a:p>
        </p:txBody>
      </p:sp>
      <p:sp>
        <p:nvSpPr>
          <p:cNvPr id="11" name="TextBox 10"/>
          <p:cNvSpPr txBox="1"/>
          <p:nvPr/>
        </p:nvSpPr>
        <p:spPr>
          <a:xfrm>
            <a:off x="604882" y="3990811"/>
            <a:ext cx="2543598" cy="369332"/>
          </a:xfrm>
          <a:prstGeom prst="rect">
            <a:avLst/>
          </a:prstGeom>
          <a:noFill/>
        </p:spPr>
        <p:txBody>
          <a:bodyPr wrap="square" rtlCol="0">
            <a:spAutoFit/>
          </a:bodyPr>
          <a:lstStyle/>
          <a:p>
            <a:pPr fontAlgn="base">
              <a:spcBef>
                <a:spcPct val="20000"/>
              </a:spcBef>
              <a:spcAft>
                <a:spcPct val="0"/>
              </a:spcAft>
            </a:pPr>
            <a:r>
              <a:rPr lang="en-GB" b="1" dirty="0">
                <a:solidFill>
                  <a:srgbClr val="002C6C"/>
                </a:solidFill>
                <a:ea typeface="ＭＳ Ｐゴシック" charset="0"/>
              </a:rPr>
              <a:t>Global Office website</a:t>
            </a:r>
          </a:p>
        </p:txBody>
      </p:sp>
      <p:sp>
        <p:nvSpPr>
          <p:cNvPr id="12" name="Rectangle 11"/>
          <p:cNvSpPr/>
          <p:nvPr/>
        </p:nvSpPr>
        <p:spPr>
          <a:xfrm>
            <a:off x="674644" y="3409162"/>
            <a:ext cx="2509369" cy="6194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en-GB" dirty="0">
                <a:solidFill>
                  <a:srgbClr val="FFFFFF"/>
                </a:solidFill>
              </a:rPr>
              <a:t>http://www.gs1.org</a:t>
            </a:r>
          </a:p>
        </p:txBody>
      </p:sp>
      <p:sp>
        <p:nvSpPr>
          <p:cNvPr id="32" name="TextBox 31"/>
          <p:cNvSpPr txBox="1"/>
          <p:nvPr/>
        </p:nvSpPr>
        <p:spPr>
          <a:xfrm>
            <a:off x="674644" y="2836344"/>
            <a:ext cx="2509369" cy="461665"/>
          </a:xfrm>
          <a:prstGeom prst="rect">
            <a:avLst/>
          </a:prstGeom>
          <a:solidFill>
            <a:schemeClr val="accent6"/>
          </a:solidFill>
        </p:spPr>
        <p:txBody>
          <a:bodyPr wrap="square" rtlCol="0">
            <a:spAutoFit/>
          </a:bodyPr>
          <a:lstStyle/>
          <a:p>
            <a:pPr algn="ctr" fontAlgn="base">
              <a:spcBef>
                <a:spcPct val="20000"/>
              </a:spcBef>
              <a:spcAft>
                <a:spcPct val="0"/>
              </a:spcAft>
            </a:pPr>
            <a:r>
              <a:rPr lang="en-GB" sz="2400" b="1" dirty="0">
                <a:solidFill>
                  <a:srgbClr val="FFFFFF"/>
                </a:solidFill>
                <a:ea typeface="ＭＳ Ｐゴシック" charset="0"/>
              </a:rPr>
              <a:t>PUBLIC</a:t>
            </a:r>
          </a:p>
        </p:txBody>
      </p:sp>
      <p:sp>
        <p:nvSpPr>
          <p:cNvPr id="35" name="Rectangle 34"/>
          <p:cNvSpPr/>
          <p:nvPr/>
        </p:nvSpPr>
        <p:spPr>
          <a:xfrm>
            <a:off x="3383075" y="3409162"/>
            <a:ext cx="2509369" cy="6194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en-GB" dirty="0">
                <a:solidFill>
                  <a:srgbClr val="FFFFFF"/>
                </a:solidFill>
              </a:rPr>
              <a:t>http://community.gs1.org</a:t>
            </a:r>
          </a:p>
        </p:txBody>
      </p:sp>
      <p:sp>
        <p:nvSpPr>
          <p:cNvPr id="36" name="TextBox 35"/>
          <p:cNvSpPr txBox="1"/>
          <p:nvPr/>
        </p:nvSpPr>
        <p:spPr>
          <a:xfrm>
            <a:off x="3383075" y="2836344"/>
            <a:ext cx="2509369" cy="461665"/>
          </a:xfrm>
          <a:prstGeom prst="rect">
            <a:avLst/>
          </a:prstGeom>
          <a:solidFill>
            <a:srgbClr val="92D050"/>
          </a:solidFill>
        </p:spPr>
        <p:txBody>
          <a:bodyPr wrap="square" rtlCol="0">
            <a:spAutoFit/>
          </a:bodyPr>
          <a:lstStyle/>
          <a:p>
            <a:pPr algn="ctr" fontAlgn="base">
              <a:spcBef>
                <a:spcPct val="20000"/>
              </a:spcBef>
              <a:spcAft>
                <a:spcPct val="0"/>
              </a:spcAft>
            </a:pPr>
            <a:r>
              <a:rPr lang="en-GB" sz="2400" b="1" dirty="0">
                <a:solidFill>
                  <a:srgbClr val="FFFFFF"/>
                </a:solidFill>
                <a:ea typeface="ＭＳ Ｐゴシック" charset="0"/>
              </a:rPr>
              <a:t>MO/USERS</a:t>
            </a:r>
          </a:p>
        </p:txBody>
      </p:sp>
      <p:sp>
        <p:nvSpPr>
          <p:cNvPr id="37" name="Rectangle 36"/>
          <p:cNvSpPr/>
          <p:nvPr/>
        </p:nvSpPr>
        <p:spPr>
          <a:xfrm>
            <a:off x="6096294" y="3409162"/>
            <a:ext cx="2509369" cy="6194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en-GB" dirty="0">
                <a:solidFill>
                  <a:srgbClr val="FFFFFF"/>
                </a:solidFill>
              </a:rPr>
              <a:t>http://mozone.gs1.org</a:t>
            </a:r>
          </a:p>
        </p:txBody>
      </p:sp>
      <p:sp>
        <p:nvSpPr>
          <p:cNvPr id="38" name="TextBox 37"/>
          <p:cNvSpPr txBox="1"/>
          <p:nvPr/>
        </p:nvSpPr>
        <p:spPr>
          <a:xfrm>
            <a:off x="6096294" y="2836344"/>
            <a:ext cx="2509369" cy="461665"/>
          </a:xfrm>
          <a:prstGeom prst="rect">
            <a:avLst/>
          </a:prstGeom>
          <a:solidFill>
            <a:schemeClr val="tx2"/>
          </a:solidFill>
        </p:spPr>
        <p:txBody>
          <a:bodyPr wrap="square" rtlCol="0">
            <a:spAutoFit/>
          </a:bodyPr>
          <a:lstStyle/>
          <a:p>
            <a:pPr algn="ctr" fontAlgn="base">
              <a:spcBef>
                <a:spcPct val="20000"/>
              </a:spcBef>
              <a:spcAft>
                <a:spcPct val="0"/>
              </a:spcAft>
            </a:pPr>
            <a:r>
              <a:rPr lang="en-GB" sz="2400" b="1" dirty="0">
                <a:solidFill>
                  <a:srgbClr val="FFFFFF"/>
                </a:solidFill>
                <a:ea typeface="ＭＳ Ｐゴシック" charset="0"/>
              </a:rPr>
              <a:t>MO</a:t>
            </a:r>
          </a:p>
        </p:txBody>
      </p:sp>
      <p:sp>
        <p:nvSpPr>
          <p:cNvPr id="39" name="Rectangle 38"/>
          <p:cNvSpPr/>
          <p:nvPr/>
        </p:nvSpPr>
        <p:spPr>
          <a:xfrm>
            <a:off x="3377909" y="4438859"/>
            <a:ext cx="2499654" cy="72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pPr>
            <a:r>
              <a:rPr lang="en-GB" dirty="0">
                <a:solidFill>
                  <a:srgbClr val="FFFFFF"/>
                </a:solidFill>
              </a:rPr>
              <a:t>http://learn.gs1.org</a:t>
            </a:r>
          </a:p>
        </p:txBody>
      </p:sp>
      <p:sp>
        <p:nvSpPr>
          <p:cNvPr id="40" name="TextBox 39"/>
          <p:cNvSpPr txBox="1"/>
          <p:nvPr/>
        </p:nvSpPr>
        <p:spPr>
          <a:xfrm>
            <a:off x="3327426" y="3990811"/>
            <a:ext cx="2543598" cy="369332"/>
          </a:xfrm>
          <a:prstGeom prst="rect">
            <a:avLst/>
          </a:prstGeom>
          <a:noFill/>
        </p:spPr>
        <p:txBody>
          <a:bodyPr wrap="square" rtlCol="0">
            <a:spAutoFit/>
          </a:bodyPr>
          <a:lstStyle/>
          <a:p>
            <a:pPr fontAlgn="base">
              <a:spcBef>
                <a:spcPct val="20000"/>
              </a:spcBef>
              <a:spcAft>
                <a:spcPct val="0"/>
              </a:spcAft>
            </a:pPr>
            <a:r>
              <a:rPr lang="en-GB" b="1" dirty="0">
                <a:solidFill>
                  <a:srgbClr val="002C6C"/>
                </a:solidFill>
                <a:ea typeface="ＭＳ Ｐゴシック" charset="0"/>
              </a:rPr>
              <a:t>Community Room</a:t>
            </a:r>
          </a:p>
        </p:txBody>
      </p:sp>
      <p:sp>
        <p:nvSpPr>
          <p:cNvPr id="41" name="TextBox 40"/>
          <p:cNvSpPr txBox="1"/>
          <p:nvPr/>
        </p:nvSpPr>
        <p:spPr>
          <a:xfrm>
            <a:off x="3391436" y="5137167"/>
            <a:ext cx="2225605" cy="369332"/>
          </a:xfrm>
          <a:prstGeom prst="rect">
            <a:avLst/>
          </a:prstGeom>
          <a:noFill/>
        </p:spPr>
        <p:txBody>
          <a:bodyPr wrap="square" rtlCol="0">
            <a:spAutoFit/>
          </a:bodyPr>
          <a:lstStyle/>
          <a:p>
            <a:pPr fontAlgn="base">
              <a:spcBef>
                <a:spcPct val="20000"/>
              </a:spcBef>
              <a:spcAft>
                <a:spcPct val="0"/>
              </a:spcAft>
            </a:pPr>
            <a:r>
              <a:rPr lang="en-GB" b="1" dirty="0">
                <a:solidFill>
                  <a:srgbClr val="002C6C"/>
                </a:solidFill>
                <a:ea typeface="ＭＳ Ｐゴシック" charset="0"/>
              </a:rPr>
              <a:t>Learn</a:t>
            </a:r>
          </a:p>
        </p:txBody>
      </p:sp>
      <p:sp>
        <p:nvSpPr>
          <p:cNvPr id="42" name="TextBox 41"/>
          <p:cNvSpPr txBox="1"/>
          <p:nvPr/>
        </p:nvSpPr>
        <p:spPr>
          <a:xfrm>
            <a:off x="6026526" y="3990811"/>
            <a:ext cx="2543598" cy="369332"/>
          </a:xfrm>
          <a:prstGeom prst="rect">
            <a:avLst/>
          </a:prstGeom>
          <a:noFill/>
        </p:spPr>
        <p:txBody>
          <a:bodyPr wrap="square" rtlCol="0">
            <a:spAutoFit/>
          </a:bodyPr>
          <a:lstStyle/>
          <a:p>
            <a:pPr fontAlgn="base">
              <a:spcBef>
                <a:spcPct val="20000"/>
              </a:spcBef>
              <a:spcAft>
                <a:spcPct val="0"/>
              </a:spcAft>
            </a:pPr>
            <a:r>
              <a:rPr lang="en-GB" b="1" dirty="0">
                <a:solidFill>
                  <a:srgbClr val="002C6C"/>
                </a:solidFill>
                <a:ea typeface="ＭＳ Ｐゴシック" charset="0"/>
              </a:rPr>
              <a:t>MO Zone</a:t>
            </a:r>
          </a:p>
        </p:txBody>
      </p:sp>
      <p:sp>
        <p:nvSpPr>
          <p:cNvPr id="18" name="Content Placeholder 2"/>
          <p:cNvSpPr txBox="1">
            <a:spLocks/>
          </p:cNvSpPr>
          <p:nvPr/>
        </p:nvSpPr>
        <p:spPr>
          <a:xfrm>
            <a:off x="931348" y="1489115"/>
            <a:ext cx="7755467" cy="2504332"/>
          </a:xfrm>
          <a:prstGeom prst="rect">
            <a:avLst/>
          </a:prstGeom>
        </p:spPr>
        <p:txBody>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Arial"/>
              <a:buNone/>
            </a:pPr>
            <a:r>
              <a:rPr lang="fr-BE" sz="2800" kern="0" dirty="0" smtClean="0">
                <a:solidFill>
                  <a:srgbClr val="F26334"/>
                </a:solidFill>
              </a:rPr>
              <a:t>Global Office Website and MO Zone</a:t>
            </a:r>
            <a:endParaRPr lang="en-US" sz="2800" kern="0" dirty="0">
              <a:solidFill>
                <a:srgbClr val="F26334"/>
              </a:solidFill>
            </a:endParaRPr>
          </a:p>
        </p:txBody>
      </p:sp>
    </p:spTree>
    <p:extLst>
      <p:ext uri="{BB962C8B-B14F-4D97-AF65-F5344CB8AC3E}">
        <p14:creationId xmlns:p14="http://schemas.microsoft.com/office/powerpoint/2010/main" val="459808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9200" y="1675408"/>
            <a:ext cx="6503056" cy="4604728"/>
          </a:xfrm>
          <a:prstGeom prst="rect">
            <a:avLst/>
          </a:prstGeom>
        </p:spPr>
      </p:pic>
      <p:sp>
        <p:nvSpPr>
          <p:cNvPr id="12" name="Rectangle 3"/>
          <p:cNvSpPr>
            <a:spLocks noGrp="1" noChangeArrowheads="1"/>
          </p:cNvSpPr>
          <p:nvPr>
            <p:ph sz="half" idx="1"/>
          </p:nvPr>
        </p:nvSpPr>
        <p:spPr>
          <a:xfrm>
            <a:off x="1143000" y="1067465"/>
            <a:ext cx="7822738" cy="4689895"/>
          </a:xfrm>
          <a:ln>
            <a:solidFill>
              <a:schemeClr val="bg2"/>
            </a:solidFill>
          </a:ln>
        </p:spPr>
        <p:txBody>
          <a:bodyPr>
            <a:normAutofit/>
          </a:bodyPr>
          <a:lstStyle/>
          <a:p>
            <a:pPr marL="57150" indent="0">
              <a:spcBef>
                <a:spcPts val="0"/>
              </a:spcBef>
              <a:buNone/>
            </a:pPr>
            <a:r>
              <a:rPr lang="en-US" sz="2800" dirty="0" smtClean="0">
                <a:solidFill>
                  <a:srgbClr val="0C4B91"/>
                </a:solidFill>
                <a:latin typeface="Arial Narrow"/>
                <a:cs typeface="Arial Narrow"/>
              </a:rPr>
              <a:t>Global Office Website</a:t>
            </a:r>
          </a:p>
          <a:p>
            <a:pPr marL="57150" indent="0">
              <a:spcBef>
                <a:spcPts val="0"/>
              </a:spcBef>
              <a:buNone/>
            </a:pPr>
            <a:endParaRPr lang="en-US" sz="2800" dirty="0">
              <a:solidFill>
                <a:srgbClr val="0C4B91"/>
              </a:solidFill>
              <a:latin typeface="Arial Narrow"/>
              <a:ea typeface="ＭＳ Ｐゴシック" charset="0"/>
              <a:cs typeface="Arial Narrow"/>
            </a:endParaRPr>
          </a:p>
          <a:p>
            <a:pPr marL="57150" indent="0">
              <a:spcBef>
                <a:spcPts val="0"/>
              </a:spcBef>
              <a:buNone/>
            </a:pPr>
            <a:endParaRPr lang="en-US" sz="2800" dirty="0" smtClean="0">
              <a:solidFill>
                <a:srgbClr val="0C4B91"/>
              </a:solidFill>
              <a:latin typeface="Arial Narrow"/>
              <a:cs typeface="Arial Narrow"/>
            </a:endParaRPr>
          </a:p>
          <a:p>
            <a:pPr marL="57150" indent="0">
              <a:spcBef>
                <a:spcPts val="0"/>
              </a:spcBef>
              <a:buNone/>
            </a:pPr>
            <a:endParaRPr lang="en-US" sz="2800" dirty="0">
              <a:solidFill>
                <a:srgbClr val="0C4B91"/>
              </a:solidFill>
              <a:latin typeface="Arial Narrow"/>
              <a:ea typeface="ＭＳ Ｐゴシック" charset="0"/>
              <a:cs typeface="Arial Narrow"/>
            </a:endParaRPr>
          </a:p>
          <a:p>
            <a:pPr marL="57150" indent="0">
              <a:spcBef>
                <a:spcPts val="0"/>
              </a:spcBef>
              <a:buNone/>
            </a:pPr>
            <a:endParaRPr lang="en-US" sz="2800" dirty="0" smtClean="0">
              <a:solidFill>
                <a:srgbClr val="0C4B91"/>
              </a:solidFill>
              <a:latin typeface="Arial Narrow"/>
              <a:cs typeface="Arial Narrow"/>
            </a:endParaRPr>
          </a:p>
          <a:p>
            <a:pPr marL="57150" indent="0">
              <a:spcBef>
                <a:spcPts val="0"/>
              </a:spcBef>
              <a:buNone/>
            </a:pPr>
            <a:endParaRPr lang="en-US" sz="2800" dirty="0">
              <a:solidFill>
                <a:srgbClr val="0C4B91"/>
              </a:solidFill>
              <a:latin typeface="Arial Narrow"/>
              <a:ea typeface="ＭＳ Ｐゴシック" charset="0"/>
              <a:cs typeface="Arial Narrow"/>
            </a:endParaRPr>
          </a:p>
          <a:p>
            <a:pPr marL="57150" indent="0">
              <a:spcBef>
                <a:spcPts val="0"/>
              </a:spcBef>
              <a:buNone/>
            </a:pPr>
            <a:endParaRPr lang="en-US" sz="2800" dirty="0" smtClean="0">
              <a:solidFill>
                <a:srgbClr val="0C4B91"/>
              </a:solidFill>
              <a:latin typeface="Arial Narrow"/>
              <a:cs typeface="Arial Narrow"/>
            </a:endParaRPr>
          </a:p>
          <a:p>
            <a:pPr marL="57150" indent="0">
              <a:spcBef>
                <a:spcPts val="0"/>
              </a:spcBef>
              <a:buNone/>
            </a:pPr>
            <a:endParaRPr lang="en-US" sz="2800" dirty="0">
              <a:solidFill>
                <a:srgbClr val="0C4B91"/>
              </a:solidFill>
              <a:latin typeface="Arial Narrow"/>
              <a:ea typeface="ＭＳ Ｐゴシック" charset="0"/>
              <a:cs typeface="Arial Narrow"/>
            </a:endParaRPr>
          </a:p>
          <a:p>
            <a:pPr marL="57150" indent="0">
              <a:spcBef>
                <a:spcPts val="0"/>
              </a:spcBef>
              <a:buNone/>
            </a:pPr>
            <a:endParaRPr lang="en-US" sz="1600" dirty="0" smtClean="0">
              <a:solidFill>
                <a:srgbClr val="0C4B91"/>
              </a:solidFill>
              <a:latin typeface="Arial Narrow"/>
              <a:cs typeface="Arial Narrow"/>
            </a:endParaRPr>
          </a:p>
          <a:p>
            <a:pPr marL="57150" indent="0">
              <a:spcBef>
                <a:spcPts val="0"/>
              </a:spcBef>
              <a:buNone/>
            </a:pPr>
            <a:r>
              <a:rPr lang="en-US" sz="2800" dirty="0" smtClean="0">
                <a:solidFill>
                  <a:srgbClr val="F04510"/>
                </a:solidFill>
                <a:latin typeface="Arial Narrow"/>
                <a:ea typeface="ＭＳ Ｐゴシック" charset="0"/>
                <a:cs typeface="Arial Narrow"/>
              </a:rPr>
              <a:t> </a:t>
            </a:r>
          </a:p>
          <a:p>
            <a:pPr marL="57150" indent="0">
              <a:spcBef>
                <a:spcPts val="0"/>
              </a:spcBef>
              <a:buNone/>
            </a:pPr>
            <a:endParaRPr lang="en-US" sz="1800" dirty="0" smtClean="0">
              <a:solidFill>
                <a:srgbClr val="0C4B91"/>
              </a:solidFill>
              <a:latin typeface="Arial Narrow"/>
              <a:ea typeface="ＭＳ Ｐゴシック" charset="0"/>
              <a:cs typeface="Arial Narrow"/>
            </a:endParaRPr>
          </a:p>
        </p:txBody>
      </p:sp>
      <p:sp>
        <p:nvSpPr>
          <p:cNvPr id="6" name="Rounded Rectangle 5"/>
          <p:cNvSpPr/>
          <p:nvPr/>
        </p:nvSpPr>
        <p:spPr bwMode="auto">
          <a:xfrm>
            <a:off x="2511794" y="390132"/>
            <a:ext cx="6801555" cy="677333"/>
          </a:xfrm>
          <a:prstGeom prst="roundRect">
            <a:avLst/>
          </a:prstGeom>
          <a:solidFill>
            <a:srgbClr val="10253F"/>
          </a:solidFill>
          <a:ln w="9525" cap="flat" cmpd="sng" algn="ctr">
            <a:solidFill>
              <a:srgbClr val="5AF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US">
              <a:solidFill>
                <a:srgbClr val="0C4B91"/>
              </a:solidFill>
              <a:ea typeface="ＭＳ Ｐゴシック" charset="0"/>
            </a:endParaRPr>
          </a:p>
        </p:txBody>
      </p:sp>
      <p:sp>
        <p:nvSpPr>
          <p:cNvPr id="10" name="Rectangle 2"/>
          <p:cNvSpPr txBox="1">
            <a:spLocks noChangeArrowheads="1"/>
          </p:cNvSpPr>
          <p:nvPr/>
        </p:nvSpPr>
        <p:spPr bwMode="auto">
          <a:xfrm>
            <a:off x="2836334" y="240175"/>
            <a:ext cx="543016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200" b="0" dirty="0">
                <a:solidFill>
                  <a:srgbClr val="96C0FF"/>
                </a:solidFill>
                <a:latin typeface="Arial Narrow"/>
                <a:cs typeface="Arial Narrow"/>
              </a:rPr>
              <a:t>Technical Publications</a:t>
            </a:r>
          </a:p>
          <a:p>
            <a:pPr algn="r"/>
            <a:r>
              <a:rPr lang="en-US" sz="2200" b="0" dirty="0" smtClean="0">
                <a:solidFill>
                  <a:srgbClr val="FFFFFF"/>
                </a:solidFill>
                <a:latin typeface="Arial Narrow"/>
                <a:cs typeface="Arial Narrow"/>
              </a:rPr>
              <a:t>Global Office Website</a:t>
            </a:r>
          </a:p>
        </p:txBody>
      </p:sp>
      <p:sp>
        <p:nvSpPr>
          <p:cNvPr id="8" name="Oval 7"/>
          <p:cNvSpPr/>
          <p:nvPr/>
        </p:nvSpPr>
        <p:spPr bwMode="auto">
          <a:xfrm>
            <a:off x="2133600" y="2071972"/>
            <a:ext cx="1158549" cy="893627"/>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GB">
              <a:solidFill>
                <a:srgbClr val="002C6C"/>
              </a:solidFill>
            </a:endParaRPr>
          </a:p>
        </p:txBody>
      </p:sp>
      <p:sp>
        <p:nvSpPr>
          <p:cNvPr id="5" name="TextBox 4"/>
          <p:cNvSpPr txBox="1"/>
          <p:nvPr/>
        </p:nvSpPr>
        <p:spPr>
          <a:xfrm>
            <a:off x="7273103" y="6280136"/>
            <a:ext cx="1870897" cy="523220"/>
          </a:xfrm>
          <a:prstGeom prst="rect">
            <a:avLst/>
          </a:prstGeom>
          <a:noFill/>
        </p:spPr>
        <p:txBody>
          <a:bodyPr wrap="none" rtlCol="0">
            <a:spAutoFit/>
          </a:bodyPr>
          <a:lstStyle/>
          <a:p>
            <a:pPr fontAlgn="base">
              <a:spcBef>
                <a:spcPct val="20000"/>
              </a:spcBef>
              <a:spcAft>
                <a:spcPct val="0"/>
              </a:spcAft>
            </a:pPr>
            <a:r>
              <a:rPr lang="en-US" sz="2800" dirty="0">
                <a:solidFill>
                  <a:srgbClr val="F04510"/>
                </a:solidFill>
                <a:latin typeface="Arial Narrow"/>
                <a:ea typeface="ＭＳ Ｐゴシック" charset="0"/>
                <a:cs typeface="Arial Narrow"/>
                <a:hlinkClick r:id="rId4"/>
              </a:rPr>
              <a:t>www.gs1.org</a:t>
            </a:r>
            <a:endParaRPr lang="en-US" sz="2800" dirty="0">
              <a:solidFill>
                <a:srgbClr val="0C4B91"/>
              </a:solidFill>
              <a:latin typeface="Arial Narrow"/>
              <a:ea typeface="ＭＳ Ｐゴシック" charset="0"/>
              <a:cs typeface="Arial Narrow"/>
            </a:endParaRPr>
          </a:p>
        </p:txBody>
      </p:sp>
    </p:spTree>
    <p:extLst>
      <p:ext uri="{BB962C8B-B14F-4D97-AF65-F5344CB8AC3E}">
        <p14:creationId xmlns:p14="http://schemas.microsoft.com/office/powerpoint/2010/main" val="210139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111224" y="1076335"/>
            <a:ext cx="7396333" cy="4441741"/>
          </a:xfrm>
          <a:prstGeom prst="rect">
            <a:avLst/>
          </a:prstGeom>
          <a:ln>
            <a:solidFill>
              <a:schemeClr val="bg2"/>
            </a:solidFill>
          </a:ln>
        </p:spPr>
        <p:txBody>
          <a:bodyPr vert="horz" lIns="91440" tIns="45720" rIns="91440" bIns="45720" rtlCol="0">
            <a:normAutofit fontScale="92500" lnSpcReduction="10000"/>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57150" indent="0">
              <a:spcBef>
                <a:spcPts val="0"/>
              </a:spcBef>
              <a:buFont typeface="Arial"/>
              <a:buNone/>
            </a:pPr>
            <a:r>
              <a:rPr lang="en-US" sz="2800" dirty="0" smtClean="0">
                <a:solidFill>
                  <a:srgbClr val="0C4B91"/>
                </a:solidFill>
                <a:latin typeface="Arial Narrow"/>
                <a:cs typeface="Arial Narrow"/>
              </a:rPr>
              <a:t>All GS1 standards published on public website</a:t>
            </a: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1600" dirty="0" smtClean="0">
              <a:solidFill>
                <a:srgbClr val="0C4B91"/>
              </a:solidFill>
              <a:latin typeface="Arial Narrow"/>
              <a:cs typeface="Arial Narrow"/>
            </a:endParaRPr>
          </a:p>
          <a:p>
            <a:pPr marL="57150" indent="0">
              <a:spcBef>
                <a:spcPts val="0"/>
              </a:spcBef>
              <a:buFont typeface="Arial"/>
              <a:buNone/>
            </a:pPr>
            <a:r>
              <a:rPr lang="en-US" sz="2800" dirty="0" smtClean="0">
                <a:solidFill>
                  <a:srgbClr val="F04510"/>
                </a:solidFill>
                <a:latin typeface="Arial Narrow"/>
                <a:cs typeface="Arial Narrow"/>
              </a:rPr>
              <a:t> </a:t>
            </a:r>
          </a:p>
          <a:p>
            <a:pPr marL="57150" indent="0">
              <a:spcBef>
                <a:spcPts val="0"/>
              </a:spcBef>
              <a:buFont typeface="Arial"/>
              <a:buNone/>
            </a:pPr>
            <a:r>
              <a:rPr lang="en-US" sz="2800" u="sng" dirty="0" smtClean="0">
                <a:solidFill>
                  <a:srgbClr val="F04510"/>
                </a:solidFill>
                <a:latin typeface="Arial Narrow"/>
                <a:cs typeface="Arial Narrow"/>
              </a:rPr>
              <a:t> </a:t>
            </a:r>
            <a:endParaRPr lang="en-US" sz="1800" dirty="0" smtClean="0">
              <a:solidFill>
                <a:srgbClr val="0C4B91"/>
              </a:solidFill>
              <a:latin typeface="Arial Narrow"/>
              <a:cs typeface="Arial Narrow"/>
            </a:endParaRPr>
          </a:p>
        </p:txBody>
      </p:sp>
      <p:sp>
        <p:nvSpPr>
          <p:cNvPr id="6" name="Rounded Rectangle 5"/>
          <p:cNvSpPr/>
          <p:nvPr/>
        </p:nvSpPr>
        <p:spPr bwMode="auto">
          <a:xfrm>
            <a:off x="2511794" y="390132"/>
            <a:ext cx="6801555" cy="677333"/>
          </a:xfrm>
          <a:prstGeom prst="roundRect">
            <a:avLst/>
          </a:prstGeom>
          <a:solidFill>
            <a:srgbClr val="10253F"/>
          </a:solidFill>
          <a:ln w="9525" cap="flat" cmpd="sng" algn="ctr">
            <a:solidFill>
              <a:srgbClr val="5AF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US">
              <a:solidFill>
                <a:srgbClr val="0C4B91"/>
              </a:solidFill>
              <a:ea typeface="ＭＳ Ｐゴシック" charset="0"/>
            </a:endParaRPr>
          </a:p>
        </p:txBody>
      </p:sp>
      <p:sp>
        <p:nvSpPr>
          <p:cNvPr id="10" name="Rectangle 2"/>
          <p:cNvSpPr txBox="1">
            <a:spLocks noChangeArrowheads="1"/>
          </p:cNvSpPr>
          <p:nvPr/>
        </p:nvSpPr>
        <p:spPr bwMode="auto">
          <a:xfrm>
            <a:off x="2836334" y="240175"/>
            <a:ext cx="543016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200" b="0" dirty="0">
                <a:solidFill>
                  <a:srgbClr val="96C0FF"/>
                </a:solidFill>
                <a:latin typeface="Arial Narrow"/>
                <a:cs typeface="Arial Narrow"/>
              </a:rPr>
              <a:t>Technical Publications</a:t>
            </a:r>
          </a:p>
          <a:p>
            <a:pPr algn="r"/>
            <a:r>
              <a:rPr lang="en-US" sz="2200" b="0" dirty="0" smtClean="0">
                <a:solidFill>
                  <a:srgbClr val="FFFFFF"/>
                </a:solidFill>
                <a:latin typeface="Arial Narrow"/>
                <a:cs typeface="Arial Narrow"/>
              </a:rPr>
              <a:t>Published Standards Website</a:t>
            </a:r>
            <a:endParaRPr lang="en-US" sz="2200" b="0" dirty="0">
              <a:solidFill>
                <a:srgbClr val="FFFFFF"/>
              </a:solidFill>
              <a:latin typeface="Arial Narrow"/>
              <a:cs typeface="Arial Narrow"/>
            </a:endParaRPr>
          </a:p>
        </p:txBody>
      </p:sp>
      <p:sp>
        <p:nvSpPr>
          <p:cNvPr id="13" name="TextBox 12"/>
          <p:cNvSpPr txBox="1"/>
          <p:nvPr/>
        </p:nvSpPr>
        <p:spPr>
          <a:xfrm>
            <a:off x="5565358" y="6158974"/>
            <a:ext cx="3408177" cy="523220"/>
          </a:xfrm>
          <a:prstGeom prst="rect">
            <a:avLst/>
          </a:prstGeom>
          <a:noFill/>
        </p:spPr>
        <p:txBody>
          <a:bodyPr wrap="none" rtlCol="0">
            <a:spAutoFit/>
          </a:bodyPr>
          <a:lstStyle/>
          <a:p>
            <a:pPr fontAlgn="base">
              <a:spcBef>
                <a:spcPct val="20000"/>
              </a:spcBef>
              <a:spcAft>
                <a:spcPct val="0"/>
              </a:spcAft>
            </a:pPr>
            <a:r>
              <a:rPr lang="en-US" sz="2800" dirty="0">
                <a:solidFill>
                  <a:srgbClr val="F04510"/>
                </a:solidFill>
                <a:latin typeface="Arial Narrow"/>
                <a:ea typeface="ＭＳ Ｐゴシック" charset="0"/>
                <a:cs typeface="Arial Narrow"/>
                <a:hlinkClick r:id="rId3"/>
              </a:rPr>
              <a:t>http://www.gs1.org/</a:t>
            </a:r>
            <a:r>
              <a:rPr lang="en-US" sz="2800" dirty="0" err="1">
                <a:solidFill>
                  <a:srgbClr val="F04510"/>
                </a:solidFill>
                <a:latin typeface="Arial Narrow"/>
                <a:ea typeface="ＭＳ Ｐゴシック" charset="0"/>
                <a:cs typeface="Arial Narrow"/>
                <a:hlinkClick r:id="rId3"/>
              </a:rPr>
              <a:t>gsmp</a:t>
            </a:r>
            <a:endParaRPr lang="en-US" sz="2800" dirty="0">
              <a:solidFill>
                <a:srgbClr val="0C4B91"/>
              </a:solidFill>
              <a:latin typeface="Arial Narrow"/>
              <a:ea typeface="ＭＳ Ｐゴシック" charset="0"/>
              <a:cs typeface="Arial Narrow"/>
            </a:endParaRPr>
          </a:p>
        </p:txBody>
      </p:sp>
      <p:pic>
        <p:nvPicPr>
          <p:cNvPr id="2" name="Picture 1"/>
          <p:cNvPicPr>
            <a:picLocks noChangeAspect="1"/>
          </p:cNvPicPr>
          <p:nvPr/>
        </p:nvPicPr>
        <p:blipFill>
          <a:blip r:embed="rId4"/>
          <a:stretch>
            <a:fillRect/>
          </a:stretch>
        </p:blipFill>
        <p:spPr>
          <a:xfrm>
            <a:off x="990599" y="1473225"/>
            <a:ext cx="7853727" cy="4288859"/>
          </a:xfrm>
          <a:prstGeom prst="rect">
            <a:avLst/>
          </a:prstGeom>
        </p:spPr>
      </p:pic>
      <p:sp>
        <p:nvSpPr>
          <p:cNvPr id="12" name="Oval 11"/>
          <p:cNvSpPr/>
          <p:nvPr/>
        </p:nvSpPr>
        <p:spPr bwMode="auto">
          <a:xfrm>
            <a:off x="6190419" y="2873984"/>
            <a:ext cx="2158053" cy="2383815"/>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GB">
              <a:solidFill>
                <a:srgbClr val="002C6C"/>
              </a:solidFill>
            </a:endParaRPr>
          </a:p>
        </p:txBody>
      </p:sp>
    </p:spTree>
    <p:extLst>
      <p:ext uri="{BB962C8B-B14F-4D97-AF65-F5344CB8AC3E}">
        <p14:creationId xmlns:p14="http://schemas.microsoft.com/office/powerpoint/2010/main" val="34906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2104633"/>
            <a:ext cx="6172200" cy="3827920"/>
          </a:xfrm>
          <a:prstGeom prst="rect">
            <a:avLst/>
          </a:prstGeom>
        </p:spPr>
      </p:pic>
      <p:sp>
        <p:nvSpPr>
          <p:cNvPr id="15" name="Rectangle 3"/>
          <p:cNvSpPr txBox="1">
            <a:spLocks noChangeArrowheads="1"/>
          </p:cNvSpPr>
          <p:nvPr/>
        </p:nvSpPr>
        <p:spPr>
          <a:xfrm>
            <a:off x="787862" y="1590243"/>
            <a:ext cx="7639249" cy="4335917"/>
          </a:xfrm>
          <a:prstGeom prst="rect">
            <a:avLst/>
          </a:prstGeom>
          <a:ln>
            <a:solidFill>
              <a:schemeClr val="bg2"/>
            </a:solidFill>
          </a:ln>
        </p:spPr>
        <p:txBody>
          <a:bodyPr vert="horz" lIns="91440" tIns="45720" rIns="91440" bIns="45720" rtlCol="0">
            <a:norm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57150" indent="0">
              <a:spcBef>
                <a:spcPts val="0"/>
              </a:spcBef>
              <a:buFont typeface="Arial"/>
              <a:buNone/>
            </a:pPr>
            <a:r>
              <a:rPr lang="en-US" sz="2800" dirty="0" smtClean="0">
                <a:solidFill>
                  <a:srgbClr val="0C4B91"/>
                </a:solidFill>
                <a:latin typeface="Arial Narrow"/>
                <a:cs typeface="Arial Narrow"/>
              </a:rPr>
              <a:t>Global Standards Management Process (GSMP)</a:t>
            </a: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2800" dirty="0" smtClean="0">
              <a:solidFill>
                <a:srgbClr val="0C4B91"/>
              </a:solidFill>
              <a:latin typeface="Arial Narrow"/>
              <a:cs typeface="Arial Narrow"/>
            </a:endParaRPr>
          </a:p>
          <a:p>
            <a:pPr marL="57150" indent="0">
              <a:spcBef>
                <a:spcPts val="0"/>
              </a:spcBef>
              <a:buFont typeface="Arial"/>
              <a:buNone/>
            </a:pPr>
            <a:endParaRPr lang="en-US" sz="1600" dirty="0" smtClean="0">
              <a:solidFill>
                <a:srgbClr val="0C4B91"/>
              </a:solidFill>
              <a:latin typeface="Arial Narrow"/>
              <a:cs typeface="Arial Narrow"/>
            </a:endParaRPr>
          </a:p>
          <a:p>
            <a:pPr marL="57150" indent="0">
              <a:spcBef>
                <a:spcPts val="0"/>
              </a:spcBef>
              <a:buFont typeface="Arial"/>
              <a:buNone/>
            </a:pPr>
            <a:endParaRPr lang="en-US" sz="1800" dirty="0" smtClean="0">
              <a:solidFill>
                <a:srgbClr val="0C4B91"/>
              </a:solidFill>
              <a:latin typeface="Arial Narrow"/>
              <a:cs typeface="Arial Narrow"/>
            </a:endParaRPr>
          </a:p>
        </p:txBody>
      </p:sp>
      <p:sp>
        <p:nvSpPr>
          <p:cNvPr id="6" name="Rounded Rectangle 5"/>
          <p:cNvSpPr/>
          <p:nvPr/>
        </p:nvSpPr>
        <p:spPr bwMode="auto">
          <a:xfrm>
            <a:off x="2511794" y="390132"/>
            <a:ext cx="6801555" cy="677333"/>
          </a:xfrm>
          <a:prstGeom prst="roundRect">
            <a:avLst/>
          </a:prstGeom>
          <a:solidFill>
            <a:srgbClr val="10253F"/>
          </a:solidFill>
          <a:ln w="9525" cap="flat" cmpd="sng" algn="ctr">
            <a:solidFill>
              <a:srgbClr val="5AFBF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US">
              <a:solidFill>
                <a:srgbClr val="0C4B91"/>
              </a:solidFill>
              <a:ea typeface="ＭＳ Ｐゴシック" charset="0"/>
            </a:endParaRPr>
          </a:p>
        </p:txBody>
      </p:sp>
      <p:sp>
        <p:nvSpPr>
          <p:cNvPr id="10" name="Rectangle 2"/>
          <p:cNvSpPr txBox="1">
            <a:spLocks noChangeArrowheads="1"/>
          </p:cNvSpPr>
          <p:nvPr/>
        </p:nvSpPr>
        <p:spPr bwMode="auto">
          <a:xfrm>
            <a:off x="2836334" y="240175"/>
            <a:ext cx="543016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200" b="0" dirty="0" smtClean="0">
                <a:solidFill>
                  <a:srgbClr val="96C0FF"/>
                </a:solidFill>
                <a:latin typeface="Arial Narrow"/>
                <a:cs typeface="Arial Narrow"/>
              </a:rPr>
              <a:t>Resources – lots of information on web</a:t>
            </a:r>
            <a:endParaRPr lang="en-US" sz="2200" b="0" dirty="0">
              <a:solidFill>
                <a:srgbClr val="96C0FF"/>
              </a:solidFill>
              <a:latin typeface="Arial Narrow"/>
              <a:cs typeface="Arial Narrow"/>
            </a:endParaRPr>
          </a:p>
          <a:p>
            <a:pPr algn="r"/>
            <a:r>
              <a:rPr lang="en-US" sz="2200" b="0" dirty="0" smtClean="0">
                <a:solidFill>
                  <a:srgbClr val="FFFFFF"/>
                </a:solidFill>
                <a:latin typeface="Arial Narrow"/>
                <a:cs typeface="Arial Narrow"/>
              </a:rPr>
              <a:t>Global Standards Management Process (GSMP)</a:t>
            </a:r>
          </a:p>
        </p:txBody>
      </p:sp>
      <p:sp>
        <p:nvSpPr>
          <p:cNvPr id="2" name="TextBox 1"/>
          <p:cNvSpPr txBox="1"/>
          <p:nvPr/>
        </p:nvSpPr>
        <p:spPr>
          <a:xfrm>
            <a:off x="905451" y="2092979"/>
            <a:ext cx="975987" cy="123111"/>
          </a:xfrm>
          <a:prstGeom prst="rect">
            <a:avLst/>
          </a:prstGeom>
          <a:solidFill>
            <a:srgbClr val="FFFFFF"/>
          </a:solidFill>
        </p:spPr>
        <p:txBody>
          <a:bodyPr wrap="square" rtlCol="0">
            <a:spAutoFit/>
          </a:bodyPr>
          <a:lstStyle/>
          <a:p>
            <a:pPr fontAlgn="base">
              <a:spcBef>
                <a:spcPct val="20000"/>
              </a:spcBef>
              <a:spcAft>
                <a:spcPct val="0"/>
              </a:spcAft>
            </a:pPr>
            <a:endParaRPr lang="en-US" sz="200" dirty="0">
              <a:solidFill>
                <a:srgbClr val="002C6C"/>
              </a:solidFill>
              <a:ea typeface="ＭＳ Ｐゴシック" charset="0"/>
            </a:endParaRPr>
          </a:p>
        </p:txBody>
      </p:sp>
      <p:sp>
        <p:nvSpPr>
          <p:cNvPr id="11" name="Oval 10"/>
          <p:cNvSpPr/>
          <p:nvPr/>
        </p:nvSpPr>
        <p:spPr bwMode="auto">
          <a:xfrm>
            <a:off x="2286000" y="3733800"/>
            <a:ext cx="1437285" cy="1473112"/>
          </a:xfrm>
          <a:prstGeom prst="ellipse">
            <a:avLst/>
          </a:prstGeom>
          <a:noFill/>
          <a:ln w="38100">
            <a:solidFill>
              <a:srgbClr val="008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GB">
              <a:solidFill>
                <a:srgbClr val="002C6C"/>
              </a:solidFill>
            </a:endParaRPr>
          </a:p>
        </p:txBody>
      </p:sp>
      <p:sp>
        <p:nvSpPr>
          <p:cNvPr id="19" name="TextBox 18"/>
          <p:cNvSpPr txBox="1"/>
          <p:nvPr/>
        </p:nvSpPr>
        <p:spPr>
          <a:xfrm>
            <a:off x="4536047" y="6326712"/>
            <a:ext cx="4578369" cy="523220"/>
          </a:xfrm>
          <a:prstGeom prst="rect">
            <a:avLst/>
          </a:prstGeom>
          <a:noFill/>
        </p:spPr>
        <p:txBody>
          <a:bodyPr wrap="none" rtlCol="0">
            <a:spAutoFit/>
          </a:bodyPr>
          <a:lstStyle/>
          <a:p>
            <a:pPr marL="57150" fontAlgn="base">
              <a:spcAft>
                <a:spcPct val="0"/>
              </a:spcAft>
            </a:pPr>
            <a:r>
              <a:rPr lang="en-US" sz="2800" dirty="0">
                <a:solidFill>
                  <a:srgbClr val="F04510"/>
                </a:solidFill>
                <a:latin typeface="Arial Narrow"/>
                <a:ea typeface="ＭＳ Ｐゴシック" charset="0"/>
                <a:cs typeface="Arial Narrow"/>
                <a:hlinkClick r:id="rId4"/>
              </a:rPr>
              <a:t>http://www.gs1.org/gsmp/process</a:t>
            </a:r>
            <a:endParaRPr lang="en-US" sz="2800" dirty="0">
              <a:solidFill>
                <a:srgbClr val="F04510"/>
              </a:solidFill>
              <a:latin typeface="Arial Narrow"/>
              <a:ea typeface="ＭＳ Ｐゴシック" charset="0"/>
              <a:cs typeface="Arial Narrow"/>
            </a:endParaRPr>
          </a:p>
        </p:txBody>
      </p:sp>
    </p:spTree>
    <p:extLst>
      <p:ext uri="{BB962C8B-B14F-4D97-AF65-F5344CB8AC3E}">
        <p14:creationId xmlns:p14="http://schemas.microsoft.com/office/powerpoint/2010/main" val="30962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smtClean="0"/>
              <a:t>Participation in Standards Development</a:t>
            </a:r>
            <a:endParaRPr lang="en-GB" sz="2400" b="0" dirty="0"/>
          </a:p>
        </p:txBody>
      </p:sp>
      <p:sp>
        <p:nvSpPr>
          <p:cNvPr id="5" name="Slide Number Placeholder 3"/>
          <p:cNvSpPr>
            <a:spLocks noGrp="1"/>
          </p:cNvSpPr>
          <p:nvPr>
            <p:ph type="sldNum" sz="quarter" idx="10"/>
          </p:nvPr>
        </p:nvSpPr>
        <p:spPr bwMode="auto">
          <a:prstGeom prst="rect">
            <a:avLst/>
          </a:prstGeom>
          <a:noFill/>
          <a:ln>
            <a:miter lim="800000"/>
            <a:headEnd/>
            <a:tailEnd/>
          </a:ln>
        </p:spPr>
        <p:txBody>
          <a:bodyPr/>
          <a:lstStyle/>
          <a:p>
            <a:fld id="{E806E719-BC17-46A6-BC54-789C6C51758A}" type="slidenum">
              <a:rPr lang="en-US">
                <a:solidFill>
                  <a:srgbClr val="002C6C"/>
                </a:solidFill>
              </a:rPr>
              <a:pPr/>
              <a:t>38</a:t>
            </a:fld>
            <a:endParaRPr lang="en-US" dirty="0">
              <a:solidFill>
                <a:srgbClr val="002C6C"/>
              </a:solidFill>
            </a:endParaRPr>
          </a:p>
        </p:txBody>
      </p:sp>
      <p:sp>
        <p:nvSpPr>
          <p:cNvPr id="14" name="Content Placeholder 3"/>
          <p:cNvSpPr>
            <a:spLocks noGrp="1"/>
          </p:cNvSpPr>
          <p:nvPr>
            <p:ph sz="half" idx="1"/>
          </p:nvPr>
        </p:nvSpPr>
        <p:spPr>
          <a:xfrm>
            <a:off x="769056" y="1508792"/>
            <a:ext cx="7434051" cy="4572000"/>
          </a:xfrm>
        </p:spPr>
        <p:txBody>
          <a:bodyPr>
            <a:normAutofit/>
          </a:bodyPr>
          <a:lstStyle/>
          <a:p>
            <a:pPr marL="0" indent="0">
              <a:buNone/>
            </a:pPr>
            <a:r>
              <a:rPr lang="en-US" sz="3000" dirty="0" smtClean="0">
                <a:solidFill>
                  <a:srgbClr val="F26334"/>
                </a:solidFill>
              </a:rPr>
              <a:t>GSMP reporting measurement of progress </a:t>
            </a:r>
          </a:p>
        </p:txBody>
      </p:sp>
      <p:sp>
        <p:nvSpPr>
          <p:cNvPr id="3" name="TextBox 2"/>
          <p:cNvSpPr txBox="1"/>
          <p:nvPr/>
        </p:nvSpPr>
        <p:spPr>
          <a:xfrm>
            <a:off x="706075" y="5580933"/>
            <a:ext cx="3784147" cy="461665"/>
          </a:xfrm>
          <a:prstGeom prst="rect">
            <a:avLst/>
          </a:prstGeom>
          <a:noFill/>
        </p:spPr>
        <p:txBody>
          <a:bodyPr wrap="square" rtlCol="0">
            <a:spAutoFit/>
          </a:bodyPr>
          <a:lstStyle/>
          <a:p>
            <a:pPr fontAlgn="base">
              <a:spcBef>
                <a:spcPct val="20000"/>
              </a:spcBef>
              <a:spcAft>
                <a:spcPct val="0"/>
              </a:spcAft>
            </a:pPr>
            <a:r>
              <a:rPr lang="en-US" sz="2400" dirty="0">
                <a:solidFill>
                  <a:srgbClr val="002C6C"/>
                </a:solidFill>
                <a:ea typeface="ＭＳ Ｐゴシック" charset="0"/>
                <a:hlinkClick r:id="rId3"/>
              </a:rPr>
              <a:t>www.gs1.org/gsmp/insight</a:t>
            </a:r>
            <a:r>
              <a:rPr lang="en-US" sz="2400" dirty="0">
                <a:solidFill>
                  <a:srgbClr val="002C6C"/>
                </a:solidFill>
                <a:ea typeface="ＭＳ Ｐゴシック" charset="0"/>
              </a:rPr>
              <a:t> </a:t>
            </a:r>
            <a:endParaRPr lang="en-GB" sz="2400" dirty="0">
              <a:solidFill>
                <a:srgbClr val="002C6C"/>
              </a:solidFill>
              <a:ea typeface="ＭＳ Ｐゴシック" charset="0"/>
            </a:endParaRPr>
          </a:p>
        </p:txBody>
      </p:sp>
      <p:sp>
        <p:nvSpPr>
          <p:cNvPr id="9" name="Rounded Rectangular Callout 8"/>
          <p:cNvSpPr/>
          <p:nvPr/>
        </p:nvSpPr>
        <p:spPr bwMode="auto">
          <a:xfrm>
            <a:off x="1703181" y="2264292"/>
            <a:ext cx="2209800" cy="914400"/>
          </a:xfrm>
          <a:prstGeom prst="wedgeRoundRectCallout">
            <a:avLst>
              <a:gd name="adj1" fmla="val -22738"/>
              <a:gd name="adj2" fmla="val 79543"/>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US" sz="1600" dirty="0">
                <a:solidFill>
                  <a:srgbClr val="002C6C"/>
                </a:solidFill>
              </a:rPr>
              <a:t>What’s in development?</a:t>
            </a:r>
          </a:p>
        </p:txBody>
      </p:sp>
      <p:sp>
        <p:nvSpPr>
          <p:cNvPr id="11" name="Rounded Rectangular Callout 10"/>
          <p:cNvSpPr/>
          <p:nvPr/>
        </p:nvSpPr>
        <p:spPr bwMode="auto">
          <a:xfrm>
            <a:off x="2465181" y="3509589"/>
            <a:ext cx="2209800" cy="914400"/>
          </a:xfrm>
          <a:prstGeom prst="wedgeRoundRectCallout">
            <a:avLst>
              <a:gd name="adj1" fmla="val -22738"/>
              <a:gd name="adj2" fmla="val 7954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US" sz="1600" dirty="0">
                <a:solidFill>
                  <a:srgbClr val="002C6C"/>
                </a:solidFill>
              </a:rPr>
              <a:t>How is GSMP performing? </a:t>
            </a:r>
          </a:p>
        </p:txBody>
      </p:sp>
      <p:sp>
        <p:nvSpPr>
          <p:cNvPr id="12" name="Rounded Rectangular Callout 11"/>
          <p:cNvSpPr/>
          <p:nvPr/>
        </p:nvSpPr>
        <p:spPr bwMode="auto">
          <a:xfrm>
            <a:off x="4435857" y="2249779"/>
            <a:ext cx="2209800" cy="914400"/>
          </a:xfrm>
          <a:prstGeom prst="wedgeRoundRectCallout">
            <a:avLst>
              <a:gd name="adj1" fmla="val -22738"/>
              <a:gd name="adj2" fmla="val 79543"/>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US" sz="1600" dirty="0">
                <a:solidFill>
                  <a:srgbClr val="002C6C"/>
                </a:solidFill>
              </a:rPr>
              <a:t>What’s the rate of membership growth? </a:t>
            </a:r>
          </a:p>
        </p:txBody>
      </p:sp>
      <p:sp>
        <p:nvSpPr>
          <p:cNvPr id="13" name="Rounded Rectangular Callout 12"/>
          <p:cNvSpPr/>
          <p:nvPr/>
        </p:nvSpPr>
        <p:spPr bwMode="auto">
          <a:xfrm>
            <a:off x="5569786" y="3476932"/>
            <a:ext cx="2209800" cy="914400"/>
          </a:xfrm>
          <a:prstGeom prst="wedgeRoundRectCallout">
            <a:avLst>
              <a:gd name="adj1" fmla="val -22738"/>
              <a:gd name="adj2" fmla="val 79543"/>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US" sz="1600" dirty="0">
                <a:solidFill>
                  <a:srgbClr val="002C6C"/>
                </a:solidFill>
              </a:rPr>
              <a:t>What’s the status of a work group?</a:t>
            </a:r>
          </a:p>
        </p:txBody>
      </p:sp>
      <p:sp>
        <p:nvSpPr>
          <p:cNvPr id="10" name="TextBox 9"/>
          <p:cNvSpPr txBox="1"/>
          <p:nvPr/>
        </p:nvSpPr>
        <p:spPr>
          <a:xfrm>
            <a:off x="952483" y="5071035"/>
            <a:ext cx="7302267" cy="369332"/>
          </a:xfrm>
          <a:prstGeom prst="rect">
            <a:avLst/>
          </a:prstGeom>
          <a:noFill/>
        </p:spPr>
        <p:txBody>
          <a:bodyPr wrap="square" rtlCol="0">
            <a:spAutoFit/>
          </a:bodyPr>
          <a:lstStyle/>
          <a:p>
            <a:pPr fontAlgn="base">
              <a:spcBef>
                <a:spcPct val="20000"/>
              </a:spcBef>
              <a:spcAft>
                <a:spcPct val="0"/>
              </a:spcAft>
            </a:pPr>
            <a:r>
              <a:rPr lang="en-US" b="1" dirty="0">
                <a:solidFill>
                  <a:srgbClr val="002C6C"/>
                </a:solidFill>
                <a:ea typeface="ＭＳ Ｐゴシック" charset="0"/>
              </a:rPr>
              <a:t>Visit our website “GSMP Reporting”  to find current information</a:t>
            </a:r>
          </a:p>
        </p:txBody>
      </p:sp>
    </p:spTree>
    <p:extLst>
      <p:ext uri="{BB962C8B-B14F-4D97-AF65-F5344CB8AC3E}">
        <p14:creationId xmlns:p14="http://schemas.microsoft.com/office/powerpoint/2010/main" val="320729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4392"/>
            <a:ext cx="6572765" cy="935998"/>
          </a:xfrm>
        </p:spPr>
        <p:txBody>
          <a:bodyPr/>
          <a:lstStyle/>
          <a:p>
            <a:pPr algn="r"/>
            <a:r>
              <a:rPr lang="en-GB" sz="2400" b="0" dirty="0" smtClean="0"/>
              <a:t>The GS1 Architecture Group</a:t>
            </a:r>
            <a:endParaRPr lang="en-GB" sz="2400" b="0" dirty="0"/>
          </a:p>
        </p:txBody>
      </p:sp>
      <p:sp>
        <p:nvSpPr>
          <p:cNvPr id="3" name="Content Placeholder 2"/>
          <p:cNvSpPr>
            <a:spLocks noGrp="1"/>
          </p:cNvSpPr>
          <p:nvPr>
            <p:ph idx="1"/>
          </p:nvPr>
        </p:nvSpPr>
        <p:spPr>
          <a:xfrm>
            <a:off x="551655" y="5425150"/>
            <a:ext cx="8120872" cy="1081300"/>
          </a:xfrm>
          <a:solidFill>
            <a:schemeClr val="bg1"/>
          </a:solidFill>
        </p:spPr>
        <p:txBody>
          <a:bodyPr>
            <a:normAutofit fontScale="85000" lnSpcReduction="20000"/>
          </a:bodyPr>
          <a:lstStyle/>
          <a:p>
            <a:pPr marL="0" indent="0" algn="just">
              <a:buNone/>
            </a:pPr>
            <a:r>
              <a:rPr lang="en-GB" dirty="0" smtClean="0"/>
              <a:t>The GS1 Architecture Group is an </a:t>
            </a:r>
            <a:r>
              <a:rPr lang="en-GB" b="1" dirty="0" smtClean="0"/>
              <a:t>advisory body</a:t>
            </a:r>
            <a:r>
              <a:rPr lang="en-GB" dirty="0" smtClean="0"/>
              <a:t> </a:t>
            </a:r>
            <a:r>
              <a:rPr lang="en-US" dirty="0"/>
              <a:t>composed of end users, </a:t>
            </a:r>
            <a:r>
              <a:rPr lang="en-US" dirty="0" smtClean="0"/>
              <a:t>solution providers</a:t>
            </a:r>
            <a:r>
              <a:rPr lang="en-US" dirty="0"/>
              <a:t>, and MO representatives to </a:t>
            </a:r>
            <a:r>
              <a:rPr lang="en-US" dirty="0" smtClean="0"/>
              <a:t>ensure </a:t>
            </a:r>
            <a:r>
              <a:rPr lang="en-GB" dirty="0" smtClean="0"/>
              <a:t>the </a:t>
            </a:r>
            <a:r>
              <a:rPr lang="en-GB" b="1" dirty="0" smtClean="0"/>
              <a:t>integrity</a:t>
            </a:r>
            <a:r>
              <a:rPr lang="en-GB" dirty="0" smtClean="0"/>
              <a:t>, </a:t>
            </a:r>
            <a:r>
              <a:rPr lang="en-GB" b="1" dirty="0" smtClean="0"/>
              <a:t>consistency</a:t>
            </a:r>
            <a:r>
              <a:rPr lang="en-GB" dirty="0" smtClean="0"/>
              <a:t> and </a:t>
            </a:r>
            <a:r>
              <a:rPr lang="en-GB" b="1" dirty="0" smtClean="0"/>
              <a:t>efficient interoperation </a:t>
            </a:r>
            <a:r>
              <a:rPr lang="en-GB" dirty="0" smtClean="0"/>
              <a:t>of the GS1 System via a documented GS1 System Architecture.</a:t>
            </a:r>
            <a:endParaRPr lang="en-GB" dirty="0"/>
          </a:p>
        </p:txBody>
      </p:sp>
      <p:sp>
        <p:nvSpPr>
          <p:cNvPr id="4" name="Slide Number Placeholder 3"/>
          <p:cNvSpPr>
            <a:spLocks noGrp="1"/>
          </p:cNvSpPr>
          <p:nvPr>
            <p:ph type="sldNum" sz="quarter" idx="10"/>
          </p:nvPr>
        </p:nvSpPr>
        <p:spPr/>
        <p:txBody>
          <a:bodyPr/>
          <a:lstStyle/>
          <a:p>
            <a:pPr>
              <a:defRPr/>
            </a:pPr>
            <a:fld id="{90B1FDBD-A10F-4C34-B75E-0835E603940E}" type="slidenum">
              <a:rPr lang="en-US" smtClean="0"/>
              <a:pPr>
                <a:defRPr/>
              </a:pPr>
              <a:t>39</a:t>
            </a:fld>
            <a:endParaRPr lang="en-US" dirty="0"/>
          </a:p>
        </p:txBody>
      </p:sp>
      <p:grpSp>
        <p:nvGrpSpPr>
          <p:cNvPr id="6" name="Group 5"/>
          <p:cNvGrpSpPr/>
          <p:nvPr/>
        </p:nvGrpSpPr>
        <p:grpSpPr>
          <a:xfrm>
            <a:off x="457200" y="1321602"/>
            <a:ext cx="8445500" cy="3915833"/>
            <a:chOff x="457200" y="1460499"/>
            <a:chExt cx="8445500" cy="3915833"/>
          </a:xfrm>
        </p:grpSpPr>
        <p:pic>
          <p:nvPicPr>
            <p:cNvPr id="3074" name="Picture 2"/>
            <p:cNvPicPr>
              <a:picLocks noChangeAspect="1" noChangeArrowheads="1"/>
            </p:cNvPicPr>
            <p:nvPr/>
          </p:nvPicPr>
          <p:blipFill>
            <a:blip r:embed="rId3" cstate="email"/>
            <a:srcRect/>
            <a:stretch>
              <a:fillRect/>
            </a:stretch>
          </p:blipFill>
          <p:spPr bwMode="auto">
            <a:xfrm>
              <a:off x="457200" y="1460499"/>
              <a:ext cx="8445500" cy="3915833"/>
            </a:xfrm>
            <a:prstGeom prst="rect">
              <a:avLst/>
            </a:prstGeom>
            <a:noFill/>
            <a:ln w="9525">
              <a:noFill/>
              <a:miter lim="800000"/>
              <a:headEnd/>
              <a:tailEnd/>
            </a:ln>
          </p:spPr>
        </p:pic>
        <p:sp>
          <p:nvSpPr>
            <p:cNvPr id="5" name="Rectangle 4"/>
            <p:cNvSpPr/>
            <p:nvPr/>
          </p:nvSpPr>
          <p:spPr bwMode="auto">
            <a:xfrm>
              <a:off x="1567544" y="3164114"/>
              <a:ext cx="2931885" cy="696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C6C"/>
                </a:solidFill>
                <a:effectLst/>
                <a:latin typeface="Arial"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678" y="3026457"/>
              <a:ext cx="29321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7964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844700" y="2056211"/>
            <a:ext cx="7301847" cy="4228647"/>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4</a:t>
            </a:fld>
            <a:endParaRPr lang="en-US" dirty="0">
              <a:solidFill>
                <a:srgbClr val="002C6C"/>
              </a:solidFill>
            </a:endParaRPr>
          </a:p>
        </p:txBody>
      </p:sp>
      <p:sp>
        <p:nvSpPr>
          <p:cNvPr id="6" name="Rectangle 10"/>
          <p:cNvSpPr txBox="1">
            <a:spLocks noChangeArrowheads="1"/>
          </p:cNvSpPr>
          <p:nvPr/>
        </p:nvSpPr>
        <p:spPr bwMode="auto">
          <a:xfrm>
            <a:off x="910888" y="1384959"/>
            <a:ext cx="7312633" cy="7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800" b="0" dirty="0">
                <a:solidFill>
                  <a:srgbClr val="F26334"/>
                </a:solidFill>
                <a:ea typeface="ＭＳ Ｐゴシック" pitchFamily="-111" charset="-128"/>
              </a:rPr>
              <a:t>GS1: A global system of standards </a:t>
            </a:r>
            <a:endParaRPr lang="en-US" sz="2600" b="0" dirty="0" smtClean="0">
              <a:solidFill>
                <a:srgbClr val="F26334"/>
              </a:solidFill>
              <a:ea typeface="ＭＳ Ｐゴシック" pitchFamily="-111" charset="-128"/>
            </a:endParaRPr>
          </a:p>
        </p:txBody>
      </p:sp>
      <p:sp>
        <p:nvSpPr>
          <p:cNvPr id="7" name="Rectangle 6"/>
          <p:cNvSpPr/>
          <p:nvPr/>
        </p:nvSpPr>
        <p:spPr>
          <a:xfrm>
            <a:off x="2626166" y="537693"/>
            <a:ext cx="5597355" cy="523220"/>
          </a:xfrm>
          <a:prstGeom prst="rect">
            <a:avLst/>
          </a:prstGeom>
        </p:spPr>
        <p:txBody>
          <a:bodyPr wrap="square">
            <a:spAutoFit/>
          </a:bodyPr>
          <a:lstStyle/>
          <a:p>
            <a:pPr algn="r" fontAlgn="base">
              <a:spcBef>
                <a:spcPct val="20000"/>
              </a:spcBef>
              <a:spcAft>
                <a:spcPct val="0"/>
              </a:spcAft>
            </a:pPr>
            <a:r>
              <a:rPr lang="en-US" sz="2800" dirty="0">
                <a:solidFill>
                  <a:srgbClr val="002C6C"/>
                </a:solidFill>
                <a:ea typeface="ＭＳ Ｐゴシック" charset="0"/>
              </a:rPr>
              <a:t>GS1 Overview</a:t>
            </a:r>
          </a:p>
        </p:txBody>
      </p:sp>
    </p:spTree>
    <p:extLst>
      <p:ext uri="{BB962C8B-B14F-4D97-AF65-F5344CB8AC3E}">
        <p14:creationId xmlns:p14="http://schemas.microsoft.com/office/powerpoint/2010/main" val="13076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439415" cy="935998"/>
          </a:xfrm>
        </p:spPr>
        <p:txBody>
          <a:bodyPr/>
          <a:lstStyle/>
          <a:p>
            <a:pPr algn="r"/>
            <a:r>
              <a:rPr lang="en-GB" sz="2400" b="0" dirty="0" smtClean="0"/>
              <a:t>Principal Responsibilities</a:t>
            </a:r>
            <a:endParaRPr lang="en-GB" sz="2400" b="0" dirty="0"/>
          </a:p>
        </p:txBody>
      </p:sp>
      <p:sp>
        <p:nvSpPr>
          <p:cNvPr id="3" name="Content Placeholder 2"/>
          <p:cNvSpPr>
            <a:spLocks noGrp="1"/>
          </p:cNvSpPr>
          <p:nvPr>
            <p:ph idx="1"/>
          </p:nvPr>
        </p:nvSpPr>
        <p:spPr>
          <a:xfrm>
            <a:off x="795408" y="1543050"/>
            <a:ext cx="7543561" cy="4552950"/>
          </a:xfrm>
        </p:spPr>
        <p:txBody>
          <a:bodyPr>
            <a:normAutofit fontScale="92500"/>
          </a:bodyPr>
          <a:lstStyle/>
          <a:p>
            <a:pPr>
              <a:buClr>
                <a:schemeClr val="accent2"/>
              </a:buClr>
              <a:buFont typeface="Arial" pitchFamily="34" charset="0"/>
              <a:buChar char="•"/>
            </a:pPr>
            <a:r>
              <a:rPr lang="en-GB" dirty="0" smtClean="0"/>
              <a:t>To promote and protect the </a:t>
            </a:r>
            <a:r>
              <a:rPr lang="en-GB" dirty="0" smtClean="0">
                <a:solidFill>
                  <a:srgbClr val="F26334"/>
                </a:solidFill>
              </a:rPr>
              <a:t>integrity of the GS1 System</a:t>
            </a:r>
          </a:p>
          <a:p>
            <a:pPr>
              <a:buClr>
                <a:schemeClr val="accent2"/>
              </a:buClr>
              <a:buFont typeface="Arial" pitchFamily="34" charset="0"/>
              <a:buChar char="•"/>
            </a:pPr>
            <a:r>
              <a:rPr lang="en-US" spc="-70" dirty="0" smtClean="0"/>
              <a:t>To ensure the GS1 System Architecture </a:t>
            </a:r>
            <a:r>
              <a:rPr lang="en-US" spc="-70" dirty="0" smtClean="0">
                <a:solidFill>
                  <a:srgbClr val="F26334"/>
                </a:solidFill>
              </a:rPr>
              <a:t>is well documented</a:t>
            </a:r>
            <a:r>
              <a:rPr lang="en-US" spc="-70" dirty="0" smtClean="0"/>
              <a:t>, accessible, extensible, and broadly understood </a:t>
            </a:r>
            <a:endParaRPr lang="en-GB" spc="-70" dirty="0" smtClean="0"/>
          </a:p>
          <a:p>
            <a:pPr lvl="0">
              <a:buClr>
                <a:schemeClr val="accent2"/>
              </a:buClr>
              <a:buFont typeface="Arial" pitchFamily="34" charset="0"/>
              <a:buChar char="•"/>
            </a:pPr>
            <a:r>
              <a:rPr lang="en-GB" dirty="0" smtClean="0"/>
              <a:t>To</a:t>
            </a:r>
            <a:r>
              <a:rPr lang="en-GB" dirty="0" smtClean="0">
                <a:solidFill>
                  <a:srgbClr val="F26334"/>
                </a:solidFill>
              </a:rPr>
              <a:t> review </a:t>
            </a:r>
            <a:r>
              <a:rPr lang="en-GB" dirty="0" smtClean="0"/>
              <a:t>and</a:t>
            </a:r>
            <a:r>
              <a:rPr lang="en-GB" dirty="0" smtClean="0">
                <a:solidFill>
                  <a:srgbClr val="F26334"/>
                </a:solidFill>
              </a:rPr>
              <a:t> </a:t>
            </a:r>
            <a:r>
              <a:rPr lang="en-GB" dirty="0">
                <a:solidFill>
                  <a:srgbClr val="F26334"/>
                </a:solidFill>
              </a:rPr>
              <a:t>p</a:t>
            </a:r>
            <a:r>
              <a:rPr lang="en-GB" dirty="0" smtClean="0">
                <a:solidFill>
                  <a:srgbClr val="F26334"/>
                </a:solidFill>
              </a:rPr>
              <a:t>rovide</a:t>
            </a:r>
            <a:r>
              <a:rPr lang="en-GB" dirty="0" smtClean="0">
                <a:solidFill>
                  <a:schemeClr val="tx1"/>
                </a:solidFill>
              </a:rPr>
              <a:t> </a:t>
            </a:r>
            <a:r>
              <a:rPr lang="en-GB" dirty="0" smtClean="0">
                <a:solidFill>
                  <a:srgbClr val="F26334"/>
                </a:solidFill>
              </a:rPr>
              <a:t>recommendations </a:t>
            </a:r>
            <a:r>
              <a:rPr lang="en-GB" dirty="0" smtClean="0">
                <a:solidFill>
                  <a:schemeClr val="tx1"/>
                </a:solidFill>
              </a:rPr>
              <a:t>for business standards</a:t>
            </a:r>
            <a:r>
              <a:rPr lang="en-GB" dirty="0" smtClean="0"/>
              <a:t> and services development</a:t>
            </a:r>
          </a:p>
          <a:p>
            <a:pPr lvl="0">
              <a:buClr>
                <a:schemeClr val="accent2"/>
              </a:buClr>
              <a:buFont typeface="Arial" pitchFamily="34" charset="0"/>
              <a:buChar char="•"/>
            </a:pPr>
            <a:r>
              <a:rPr lang="en-GB" dirty="0" smtClean="0"/>
              <a:t>To advise on </a:t>
            </a:r>
            <a:r>
              <a:rPr lang="en-GB" dirty="0" smtClean="0">
                <a:solidFill>
                  <a:srgbClr val="F26334"/>
                </a:solidFill>
              </a:rPr>
              <a:t>strategic direction </a:t>
            </a:r>
            <a:r>
              <a:rPr lang="en-GB" dirty="0" smtClean="0"/>
              <a:t>for the GS1 Portfolio</a:t>
            </a:r>
          </a:p>
          <a:p>
            <a:pPr>
              <a:buClr>
                <a:schemeClr val="accent2"/>
              </a:buClr>
              <a:buFont typeface="Arial" pitchFamily="34" charset="0"/>
              <a:buChar char="•"/>
            </a:pPr>
            <a:r>
              <a:rPr lang="en-GB" spc="-10" dirty="0" smtClean="0"/>
              <a:t>To respond to </a:t>
            </a:r>
            <a:r>
              <a:rPr lang="en-GB" spc="-10" dirty="0" smtClean="0">
                <a:solidFill>
                  <a:srgbClr val="F26334"/>
                </a:solidFill>
              </a:rPr>
              <a:t>issues or questions </a:t>
            </a:r>
            <a:r>
              <a:rPr lang="en-GB" spc="-10" dirty="0" smtClean="0"/>
              <a:t>submitted by members of the GS1 community regarding the GS1 System</a:t>
            </a:r>
          </a:p>
          <a:p>
            <a:pPr lvl="0">
              <a:buClr>
                <a:schemeClr val="accent2"/>
              </a:buClr>
              <a:buFont typeface="Arial" pitchFamily="34" charset="0"/>
              <a:buChar char="•"/>
            </a:pPr>
            <a:r>
              <a:rPr lang="en-GB" dirty="0" smtClean="0"/>
              <a:t>To</a:t>
            </a:r>
            <a:r>
              <a:rPr lang="en-GB" dirty="0" smtClean="0">
                <a:solidFill>
                  <a:srgbClr val="F26334"/>
                </a:solidFill>
              </a:rPr>
              <a:t> foster the integration </a:t>
            </a:r>
            <a:r>
              <a:rPr lang="en-GB" dirty="0" smtClean="0"/>
              <a:t>of the GS1 System into commercial solutions and products </a:t>
            </a:r>
          </a:p>
          <a:p>
            <a:pPr>
              <a:buClr>
                <a:schemeClr val="accent2"/>
              </a:buClr>
              <a:buFont typeface="Arial" pitchFamily="34" charset="0"/>
              <a:buChar char="•"/>
            </a:pPr>
            <a:endParaRPr lang="en-GB" sz="1800" dirty="0" smtClean="0"/>
          </a:p>
          <a:p>
            <a:pPr lvl="0">
              <a:buClr>
                <a:schemeClr val="accent2"/>
              </a:buClr>
              <a:buFont typeface="Arial" pitchFamily="34" charset="0"/>
              <a:buChar char="•"/>
            </a:pPr>
            <a:endParaRPr lang="en-GB" sz="1800" dirty="0" smtClean="0"/>
          </a:p>
          <a:p>
            <a:pPr>
              <a:buClr>
                <a:schemeClr val="accent2"/>
              </a:buClr>
            </a:pPr>
            <a:endParaRPr lang="en-GB" sz="1800" dirty="0"/>
          </a:p>
        </p:txBody>
      </p:sp>
      <p:sp>
        <p:nvSpPr>
          <p:cNvPr id="4" name="Slide Number Placeholder 3"/>
          <p:cNvSpPr>
            <a:spLocks noGrp="1"/>
          </p:cNvSpPr>
          <p:nvPr>
            <p:ph type="sldNum" sz="quarter" idx="10"/>
          </p:nvPr>
        </p:nvSpPr>
        <p:spPr/>
        <p:txBody>
          <a:bodyPr/>
          <a:lstStyle/>
          <a:p>
            <a:pPr>
              <a:defRPr/>
            </a:pPr>
            <a:fld id="{90B1FDBD-A10F-4C34-B75E-0835E603940E}" type="slidenum">
              <a:rPr lang="en-US" smtClean="0"/>
              <a:pPr>
                <a:defRPr/>
              </a:pPr>
              <a:t>40</a:t>
            </a:fld>
            <a:endParaRPr lang="en-US" dirty="0"/>
          </a:p>
        </p:txBody>
      </p:sp>
    </p:spTree>
    <p:extLst>
      <p:ext uri="{BB962C8B-B14F-4D97-AF65-F5344CB8AC3E}">
        <p14:creationId xmlns:p14="http://schemas.microsoft.com/office/powerpoint/2010/main" val="3889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352" y="384392"/>
            <a:ext cx="6502642" cy="935998"/>
          </a:xfrm>
        </p:spPr>
        <p:txBody>
          <a:bodyPr/>
          <a:lstStyle/>
          <a:p>
            <a:pPr algn="r"/>
            <a:r>
              <a:rPr lang="en-US" sz="2400" b="0" dirty="0" smtClean="0"/>
              <a:t>AG Deliverables</a:t>
            </a:r>
            <a:endParaRPr lang="en-GB" sz="2400" b="0" dirty="0"/>
          </a:p>
        </p:txBody>
      </p:sp>
      <p:sp>
        <p:nvSpPr>
          <p:cNvPr id="3" name="Slide Number Placeholder 2"/>
          <p:cNvSpPr>
            <a:spLocks noGrp="1"/>
          </p:cNvSpPr>
          <p:nvPr>
            <p:ph type="sldNum" sz="quarter" idx="10"/>
          </p:nvPr>
        </p:nvSpPr>
        <p:spPr/>
        <p:txBody>
          <a:bodyPr/>
          <a:lstStyle/>
          <a:p>
            <a:fld id="{128BF9BD-1E52-D64C-B18B-359DD3253BCC}" type="slidenum">
              <a:rPr lang="en-US" smtClean="0"/>
              <a:pPr/>
              <a:t>41</a:t>
            </a:fld>
            <a:endParaRPr lang="en-US"/>
          </a:p>
        </p:txBody>
      </p:sp>
      <p:sp>
        <p:nvSpPr>
          <p:cNvPr id="4" name="Content Placeholder 3"/>
          <p:cNvSpPr>
            <a:spLocks noGrp="1"/>
          </p:cNvSpPr>
          <p:nvPr>
            <p:ph sz="half" idx="1"/>
          </p:nvPr>
        </p:nvSpPr>
        <p:spPr>
          <a:xfrm>
            <a:off x="1161670" y="4572000"/>
            <a:ext cx="7775928" cy="4572000"/>
          </a:xfrm>
        </p:spPr>
        <p:txBody>
          <a:bodyPr>
            <a:normAutofit/>
          </a:bodyPr>
          <a:lstStyle/>
          <a:p>
            <a:pPr marL="457200" indent="-457200">
              <a:buFont typeface="+mj-lt"/>
              <a:buAutoNum type="alphaUcPeriod"/>
            </a:pPr>
            <a:endParaRPr lang="en-US" sz="1800" dirty="0"/>
          </a:p>
          <a:p>
            <a:pPr marL="457200" indent="-457200">
              <a:buFont typeface="+mj-lt"/>
              <a:buAutoNum type="alphaUcPeriod" startAt="4"/>
            </a:pPr>
            <a:r>
              <a:rPr lang="en-US" b="1" dirty="0" smtClean="0"/>
              <a:t>System Architecture</a:t>
            </a:r>
            <a:endParaRPr lang="en-US" dirty="0" smtClean="0"/>
          </a:p>
          <a:p>
            <a:pPr marL="400050" lvl="1" indent="0">
              <a:buNone/>
            </a:pPr>
            <a:r>
              <a:rPr lang="en-US" dirty="0" smtClean="0"/>
              <a:t>The ‘what and the why’ of the GS1 System</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26" t="10185" r="36874" b="32806"/>
          <a:stretch/>
        </p:blipFill>
        <p:spPr bwMode="auto">
          <a:xfrm>
            <a:off x="5049634" y="1436046"/>
            <a:ext cx="1613653" cy="20818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846727" y="6088340"/>
            <a:ext cx="7507855" cy="769660"/>
          </a:xfrm>
          <a:prstGeom prst="rect">
            <a:avLst/>
          </a:prstGeom>
        </p:spPr>
        <p:txBody>
          <a:bodyPr vert="horz" lIns="91440" tIns="45720" rIns="91440" bIns="45720" rtlCol="0">
            <a:normAutofit fontScale="32500" lnSpcReduction="20000"/>
          </a:bodyPr>
          <a:lstStyle/>
          <a:p>
            <a:pPr marL="342900" indent="-342900">
              <a:buClr>
                <a:srgbClr val="F26334"/>
              </a:buClr>
              <a:buFont typeface="Arial"/>
              <a:buChar char="•"/>
            </a:pPr>
            <a:endParaRPr lang="en-GB" sz="3700" i="1" kern="0" dirty="0" smtClean="0"/>
          </a:p>
          <a:p>
            <a:pPr>
              <a:buClr>
                <a:srgbClr val="F26334"/>
              </a:buClr>
            </a:pPr>
            <a:r>
              <a:rPr kumimoji="0" lang="en-GB" sz="5500" b="0" u="none" strike="noStrike" kern="0" cap="none" spc="0" normalizeH="0" baseline="0" noProof="0" dirty="0" smtClean="0">
                <a:ln>
                  <a:noFill/>
                </a:ln>
                <a:solidFill>
                  <a:schemeClr val="tx1"/>
                </a:solidFill>
                <a:effectLst/>
                <a:uLnTx/>
                <a:uFillTx/>
                <a:latin typeface="+mn-lt"/>
              </a:rPr>
              <a:t>All deliverables</a:t>
            </a:r>
            <a:r>
              <a:rPr kumimoji="0" lang="en-GB" sz="5500" b="0" u="none" strike="noStrike" kern="0" cap="none" spc="0" normalizeH="0" noProof="0" dirty="0" smtClean="0">
                <a:ln>
                  <a:noFill/>
                </a:ln>
                <a:solidFill>
                  <a:schemeClr val="tx1"/>
                </a:solidFill>
                <a:effectLst/>
                <a:uLnTx/>
                <a:uFillTx/>
                <a:latin typeface="+mn-lt"/>
              </a:rPr>
              <a:t> are</a:t>
            </a:r>
            <a:r>
              <a:rPr kumimoji="0" lang="en-GB" sz="5500" b="0" u="none" strike="noStrike" kern="0" cap="none" spc="0" normalizeH="0" baseline="0" noProof="0" dirty="0" smtClean="0">
                <a:ln>
                  <a:noFill/>
                </a:ln>
                <a:solidFill>
                  <a:schemeClr val="tx1"/>
                </a:solidFill>
                <a:effectLst/>
                <a:uLnTx/>
                <a:uFillTx/>
                <a:latin typeface="+mn-lt"/>
              </a:rPr>
              <a:t> published</a:t>
            </a:r>
            <a:r>
              <a:rPr kumimoji="0" lang="en-GB" sz="5500" b="0" u="none" strike="noStrike" kern="0" cap="none" spc="0" normalizeH="0" noProof="0" dirty="0" smtClean="0">
                <a:ln>
                  <a:noFill/>
                </a:ln>
                <a:solidFill>
                  <a:schemeClr val="tx1"/>
                </a:solidFill>
                <a:effectLst/>
                <a:uLnTx/>
                <a:uFillTx/>
                <a:latin typeface="+mn-lt"/>
              </a:rPr>
              <a:t> on</a:t>
            </a:r>
            <a:r>
              <a:rPr lang="en-GB" sz="5500" i="1" kern="0" noProof="0" dirty="0">
                <a:solidFill>
                  <a:schemeClr val="tx1"/>
                </a:solidFill>
                <a:latin typeface="+mn-lt"/>
              </a:rPr>
              <a:t>:</a:t>
            </a:r>
            <a:r>
              <a:rPr kumimoji="0" lang="en-GB" sz="5500" b="0" i="1" u="none" strike="noStrike" kern="0" cap="none" spc="0" normalizeH="0" noProof="0" dirty="0" smtClean="0">
                <a:ln>
                  <a:noFill/>
                </a:ln>
                <a:solidFill>
                  <a:schemeClr val="tx1"/>
                </a:solidFill>
                <a:effectLst/>
                <a:uLnTx/>
                <a:uFillTx/>
                <a:latin typeface="+mn-lt"/>
              </a:rPr>
              <a:t> </a:t>
            </a:r>
            <a:r>
              <a:rPr lang="en-GB" sz="5500" dirty="0">
                <a:hlinkClick r:id="rId4"/>
              </a:rPr>
              <a:t>http://www.gs1.org/architecture</a:t>
            </a:r>
            <a:endParaRPr lang="en-GB" sz="5500" dirty="0"/>
          </a:p>
          <a:p>
            <a:pPr lvl="1">
              <a:buClr>
                <a:srgbClr val="F26334"/>
              </a:buClr>
            </a:pP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
            </a:r>
            <a:b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br>
            <a:endParaRPr kumimoji="0" lang="en-GB" sz="2400" b="0" i="0" u="none" strike="noStrike" kern="0" cap="none" spc="0" normalizeH="0" baseline="0" noProof="0" dirty="0">
              <a:ln>
                <a:noFill/>
              </a:ln>
              <a:solidFill>
                <a:srgbClr val="002C6C"/>
              </a:solidFill>
              <a:effectLst/>
              <a:uLnTx/>
              <a:uFillTx/>
              <a:latin typeface="+mn-lt"/>
              <a:ea typeface="ＭＳ Ｐゴシック" charset="0"/>
              <a:cs typeface="+mn-cs"/>
            </a:endParaRPr>
          </a:p>
        </p:txBody>
      </p: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714" y="2019269"/>
            <a:ext cx="1438245" cy="20371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3051" t="13887" r="41447" b="44986"/>
          <a:stretch/>
        </p:blipFill>
        <p:spPr bwMode="auto">
          <a:xfrm>
            <a:off x="6414836" y="2592336"/>
            <a:ext cx="1551008" cy="2166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27792">
            <a:off x="6632209" y="3588670"/>
            <a:ext cx="1889413" cy="25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3"/>
          <p:cNvSpPr txBox="1">
            <a:spLocks/>
          </p:cNvSpPr>
          <p:nvPr/>
        </p:nvSpPr>
        <p:spPr>
          <a:xfrm>
            <a:off x="777522" y="2845832"/>
            <a:ext cx="7775928" cy="457200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457200" indent="-457200">
              <a:buFont typeface="+mj-lt"/>
              <a:buAutoNum type="alphaUcPeriod" startAt="2"/>
            </a:pPr>
            <a:r>
              <a:rPr lang="en-US" b="1" dirty="0" smtClean="0"/>
              <a:t>Architecture Principles</a:t>
            </a:r>
            <a:endParaRPr lang="en-US" dirty="0" smtClean="0"/>
          </a:p>
          <a:p>
            <a:pPr marL="400050" lvl="1" indent="0">
              <a:buFontTx/>
              <a:buNone/>
            </a:pPr>
            <a:r>
              <a:rPr lang="en-US" dirty="0" smtClean="0"/>
              <a:t>Ideals to be met where possible</a:t>
            </a:r>
          </a:p>
          <a:p>
            <a:pPr marL="457200" indent="-457200">
              <a:buFont typeface="+mj-lt"/>
              <a:buAutoNum type="alphaUcPeriod" startAt="2"/>
            </a:pPr>
            <a:endParaRPr lang="en-US" sz="1800" dirty="0" smtClean="0"/>
          </a:p>
        </p:txBody>
      </p:sp>
      <p:sp>
        <p:nvSpPr>
          <p:cNvPr id="12" name="Content Placeholder 3"/>
          <p:cNvSpPr txBox="1">
            <a:spLocks/>
          </p:cNvSpPr>
          <p:nvPr/>
        </p:nvSpPr>
        <p:spPr>
          <a:xfrm>
            <a:off x="968022" y="3818242"/>
            <a:ext cx="7775928" cy="457200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457200" indent="-457200">
              <a:buFont typeface="+mj-lt"/>
              <a:buAutoNum type="alphaUcPeriod" startAt="3"/>
            </a:pPr>
            <a:r>
              <a:rPr lang="en-US" b="1" dirty="0" smtClean="0"/>
              <a:t>System Landscape</a:t>
            </a:r>
          </a:p>
          <a:p>
            <a:pPr marL="400050" lvl="1" indent="0">
              <a:buFontTx/>
              <a:buNone/>
            </a:pPr>
            <a:r>
              <a:rPr lang="en-US" dirty="0" smtClean="0"/>
              <a:t>The ‘what’ of the GS1 System</a:t>
            </a:r>
            <a:endParaRPr lang="en-GB" dirty="0"/>
          </a:p>
        </p:txBody>
      </p:sp>
      <p:sp>
        <p:nvSpPr>
          <p:cNvPr id="14" name="Content Placeholder 3"/>
          <p:cNvSpPr txBox="1">
            <a:spLocks/>
          </p:cNvSpPr>
          <p:nvPr/>
        </p:nvSpPr>
        <p:spPr>
          <a:xfrm>
            <a:off x="386997" y="1602000"/>
            <a:ext cx="7775928" cy="457200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457200" indent="-457200">
              <a:buFont typeface="+mj-lt"/>
              <a:buAutoNum type="alphaUcPeriod"/>
            </a:pPr>
            <a:r>
              <a:rPr lang="en-US" b="1" dirty="0" smtClean="0"/>
              <a:t>Findings</a:t>
            </a:r>
            <a:endParaRPr lang="en-US" dirty="0" smtClean="0"/>
          </a:p>
          <a:p>
            <a:pPr marL="400050" lvl="1" indent="0">
              <a:buFontTx/>
              <a:buNone/>
            </a:pPr>
            <a:r>
              <a:rPr lang="en-US" dirty="0" smtClean="0"/>
              <a:t>Requests submitted by</a:t>
            </a:r>
          </a:p>
          <a:p>
            <a:pPr marL="400050" lvl="1" indent="0">
              <a:buFontTx/>
              <a:buNone/>
            </a:pPr>
            <a:r>
              <a:rPr lang="en-US" dirty="0" smtClean="0"/>
              <a:t>members of GSMP community</a:t>
            </a:r>
          </a:p>
        </p:txBody>
      </p:sp>
    </p:spTree>
    <p:extLst>
      <p:ext uri="{BB962C8B-B14F-4D97-AF65-F5344CB8AC3E}">
        <p14:creationId xmlns:p14="http://schemas.microsoft.com/office/powerpoint/2010/main" val="21622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774436" y="1217581"/>
            <a:ext cx="7412536" cy="4268819"/>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 typeface="Arial"/>
              <a:buNone/>
            </a:pPr>
            <a:r>
              <a:rPr lang="en-US" sz="3000" dirty="0" smtClean="0">
                <a:solidFill>
                  <a:srgbClr val="F26334"/>
                </a:solidFill>
              </a:rPr>
              <a:t>Learn More: events</a:t>
            </a:r>
          </a:p>
        </p:txBody>
      </p:sp>
      <p:sp>
        <p:nvSpPr>
          <p:cNvPr id="5" name="Content Placeholder 4"/>
          <p:cNvSpPr>
            <a:spLocks noGrp="1"/>
          </p:cNvSpPr>
          <p:nvPr>
            <p:ph sz="half" idx="1"/>
          </p:nvPr>
        </p:nvSpPr>
        <p:spPr>
          <a:xfrm>
            <a:off x="5240207" y="6230193"/>
            <a:ext cx="5638800" cy="621652"/>
          </a:xfrm>
        </p:spPr>
        <p:txBody>
          <a:bodyPr>
            <a:normAutofit/>
          </a:bodyPr>
          <a:lstStyle/>
          <a:p>
            <a:pPr marL="0" indent="0">
              <a:buNone/>
            </a:pPr>
            <a:r>
              <a:rPr lang="en-US" dirty="0" smtClean="0">
                <a:solidFill>
                  <a:srgbClr val="002C6C"/>
                </a:solidFill>
                <a:ea typeface="ＭＳ Ｐゴシック" charset="0"/>
                <a:hlinkClick r:id="rId3"/>
              </a:rPr>
              <a:t>www.gs1.org/gsmp/news</a:t>
            </a:r>
            <a:r>
              <a:rPr lang="en-US" dirty="0" smtClean="0">
                <a:solidFill>
                  <a:srgbClr val="002C6C"/>
                </a:solidFill>
                <a:ea typeface="ＭＳ Ｐゴシック" charset="0"/>
              </a:rPr>
              <a:t> </a:t>
            </a:r>
            <a:endParaRPr lang="en-US" dirty="0">
              <a:solidFill>
                <a:srgbClr val="002C6C"/>
              </a:solidFill>
              <a:ea typeface="ＭＳ Ｐゴシック" charset="0"/>
            </a:endParaRPr>
          </a:p>
        </p:txBody>
      </p:sp>
      <p:pic>
        <p:nvPicPr>
          <p:cNvPr id="1026" name="Picture 2" descr="http://www.gs1.org/sites/default/files/images/thumb_standards_sytem_devt_newslette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62" y="1761013"/>
            <a:ext cx="2773001" cy="35757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8453" t="27122" r="21726" b="32298"/>
          <a:stretch/>
        </p:blipFill>
        <p:spPr bwMode="auto">
          <a:xfrm>
            <a:off x="3972231" y="1761012"/>
            <a:ext cx="4214740" cy="243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1809750" y="384402"/>
            <a:ext cx="6877050"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pPr algn="r"/>
            <a:r>
              <a:rPr lang="en-US" sz="2400" b="0" smtClean="0"/>
              <a:t>Participation in Standards Development</a:t>
            </a:r>
            <a:endParaRPr lang="en-GB" sz="2400" b="0" dirty="0"/>
          </a:p>
        </p:txBody>
      </p:sp>
      <p:pic>
        <p:nvPicPr>
          <p:cNvPr id="2" name="Picture 1"/>
          <p:cNvPicPr>
            <a:picLocks noChangeAspect="1"/>
          </p:cNvPicPr>
          <p:nvPr/>
        </p:nvPicPr>
        <p:blipFill>
          <a:blip r:embed="rId7"/>
          <a:stretch>
            <a:fillRect/>
          </a:stretch>
        </p:blipFill>
        <p:spPr>
          <a:xfrm>
            <a:off x="3978506" y="4343185"/>
            <a:ext cx="4214740" cy="895439"/>
          </a:xfrm>
          <a:prstGeom prst="rect">
            <a:avLst/>
          </a:prstGeom>
        </p:spPr>
      </p:pic>
      <p:sp>
        <p:nvSpPr>
          <p:cNvPr id="3" name="Rectangle 2"/>
          <p:cNvSpPr/>
          <p:nvPr/>
        </p:nvSpPr>
        <p:spPr>
          <a:xfrm>
            <a:off x="136341" y="2967335"/>
            <a:ext cx="8871338" cy="3293209"/>
          </a:xfrm>
          <a:prstGeom prst="rect">
            <a:avLst/>
          </a:prstGeom>
          <a:solidFill>
            <a:srgbClr val="FFFF00"/>
          </a:solidFill>
        </p:spPr>
        <p:txBody>
          <a:bodyPr wrap="none" lIns="91440" tIns="45720" rIns="91440" bIns="45720">
            <a:spAutoFit/>
          </a:bodyPr>
          <a:lstStyle/>
          <a:p>
            <a:pPr algn="ctr"/>
            <a:endParaRPr lang="en-US" sz="5400" b="1" cap="none" spc="0" dirty="0" smtClean="0">
              <a:ln w="22225">
                <a:solidFill>
                  <a:schemeClr val="accent2"/>
                </a:solidFill>
                <a:prstDash val="solid"/>
              </a:ln>
              <a:solidFill>
                <a:schemeClr val="accent2">
                  <a:lumMod val="40000"/>
                  <a:lumOff val="60000"/>
                </a:schemeClr>
              </a:solidFill>
              <a:effectLst/>
            </a:endParaRPr>
          </a:p>
          <a:p>
            <a:pPr algn="ctr"/>
            <a:r>
              <a:rPr lang="en-US" sz="5000" b="1" cap="none" spc="0" dirty="0" smtClean="0">
                <a:ln w="22225">
                  <a:solidFill>
                    <a:schemeClr val="accent2"/>
                  </a:solidFill>
                  <a:prstDash val="solid"/>
                </a:ln>
                <a:solidFill>
                  <a:schemeClr val="accent2">
                    <a:lumMod val="40000"/>
                    <a:lumOff val="60000"/>
                  </a:schemeClr>
                </a:solidFill>
                <a:effectLst/>
              </a:rPr>
              <a:t>Any questions on </a:t>
            </a:r>
          </a:p>
          <a:p>
            <a:pPr algn="ctr"/>
            <a:r>
              <a:rPr lang="en-US" sz="5000" b="1" cap="none" spc="0" dirty="0" smtClean="0">
                <a:ln w="22225">
                  <a:solidFill>
                    <a:schemeClr val="accent2"/>
                  </a:solidFill>
                  <a:prstDash val="solid"/>
                </a:ln>
                <a:solidFill>
                  <a:schemeClr val="accent2">
                    <a:lumMod val="40000"/>
                    <a:lumOff val="60000"/>
                  </a:schemeClr>
                </a:solidFill>
                <a:effectLst/>
              </a:rPr>
              <a:t>GS1 </a:t>
            </a:r>
            <a:r>
              <a:rPr lang="en-US" sz="5000" b="1" cap="none" spc="0" dirty="0" err="1" smtClean="0">
                <a:ln w="22225">
                  <a:solidFill>
                    <a:schemeClr val="accent2"/>
                  </a:solidFill>
                  <a:prstDash val="solid"/>
                </a:ln>
                <a:solidFill>
                  <a:schemeClr val="accent2">
                    <a:lumMod val="40000"/>
                    <a:lumOff val="60000"/>
                  </a:schemeClr>
                </a:solidFill>
                <a:effectLst/>
              </a:rPr>
              <a:t>Organisation</a:t>
            </a:r>
            <a:r>
              <a:rPr lang="en-US" sz="5000" b="1" cap="none" spc="0" dirty="0" smtClean="0">
                <a:ln w="22225">
                  <a:solidFill>
                    <a:schemeClr val="accent2"/>
                  </a:solidFill>
                  <a:prstDash val="solid"/>
                </a:ln>
                <a:solidFill>
                  <a:schemeClr val="accent2">
                    <a:lumMod val="40000"/>
                    <a:lumOff val="60000"/>
                  </a:schemeClr>
                </a:solidFill>
                <a:effectLst/>
              </a:rPr>
              <a:t> or GSMP?</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801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3" name="Slide Number Placeholder 2"/>
          <p:cNvSpPr>
            <a:spLocks noGrp="1"/>
          </p:cNvSpPr>
          <p:nvPr>
            <p:ph type="sldNum" sz="quarter" idx="4294967295"/>
          </p:nvPr>
        </p:nvSpPr>
        <p:spPr>
          <a:xfrm>
            <a:off x="8229600" y="6534150"/>
            <a:ext cx="914400" cy="323850"/>
          </a:xfrm>
        </p:spPr>
        <p:txBody>
          <a:bodyPr/>
          <a:lstStyle/>
          <a:p>
            <a:pPr>
              <a:defRPr/>
            </a:pPr>
            <a:fld id="{5793F1EA-6756-48CC-B584-140A0C2F0B28}" type="slidenum">
              <a:rPr lang="en-US" smtClean="0">
                <a:solidFill>
                  <a:srgbClr val="002C6C"/>
                </a:solidFill>
              </a:rPr>
              <a:pPr>
                <a:defRPr/>
              </a:pPr>
              <a:t>43</a:t>
            </a:fld>
            <a:endParaRPr lang="en-US" dirty="0">
              <a:solidFill>
                <a:srgbClr val="002C6C"/>
              </a:solidFill>
            </a:endParaRPr>
          </a:p>
        </p:txBody>
      </p:sp>
    </p:spTree>
    <p:extLst>
      <p:ext uri="{BB962C8B-B14F-4D97-AF65-F5344CB8AC3E}">
        <p14:creationId xmlns:p14="http://schemas.microsoft.com/office/powerpoint/2010/main" val="7709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408980" y="2395152"/>
            <a:ext cx="2734170" cy="3581400"/>
          </a:xfrm>
          <a:prstGeom prst="rect">
            <a:avLst/>
          </a:prstGeom>
          <a:noFill/>
          <a:ln w="9525">
            <a:noFill/>
            <a:miter lim="800000"/>
            <a:headEnd/>
            <a:tailEnd/>
          </a:ln>
        </p:spPr>
        <p:txBody>
          <a:bodyPr anchor="ctr"/>
          <a:lstStyle/>
          <a:p>
            <a:pPr algn="r" fontAlgn="base">
              <a:spcBef>
                <a:spcPct val="50000"/>
              </a:spcBef>
              <a:spcAft>
                <a:spcPct val="0"/>
              </a:spcAft>
            </a:pPr>
            <a:r>
              <a:rPr lang="en-US" sz="2400" b="1" dirty="0">
                <a:solidFill>
                  <a:srgbClr val="F2632A"/>
                </a:solidFill>
                <a:ea typeface="ＭＳ Ｐゴシック" charset="0"/>
              </a:rPr>
              <a:t>GS1 </a:t>
            </a:r>
            <a:r>
              <a:rPr lang="en-GB" sz="2400" b="1" dirty="0">
                <a:solidFill>
                  <a:srgbClr val="F2632A"/>
                </a:solidFill>
                <a:ea typeface="ＭＳ Ｐゴシック" charset="0"/>
              </a:rPr>
              <a:t>brings together companies representing all parts of the supply chain</a:t>
            </a:r>
            <a:r>
              <a:rPr lang="en-GB" sz="2400" dirty="0">
                <a:solidFill>
                  <a:srgbClr val="002C6C"/>
                </a:solidFill>
                <a:ea typeface="ＭＳ Ｐゴシック" charset="0"/>
              </a:rPr>
              <a:t> </a:t>
            </a:r>
            <a:endParaRPr lang="en-US" sz="2400" dirty="0">
              <a:solidFill>
                <a:srgbClr val="002C6C"/>
              </a:solidFill>
              <a:ea typeface="ＭＳ Ｐゴシック" charset="0"/>
            </a:endParaRPr>
          </a:p>
        </p:txBody>
      </p:sp>
      <p:sp>
        <p:nvSpPr>
          <p:cNvPr id="151559" name="Text Box 7"/>
          <p:cNvSpPr txBox="1">
            <a:spLocks noChangeArrowheads="1"/>
          </p:cNvSpPr>
          <p:nvPr/>
        </p:nvSpPr>
        <p:spPr bwMode="auto">
          <a:xfrm>
            <a:off x="3533196" y="2488804"/>
            <a:ext cx="4703155" cy="3416320"/>
          </a:xfrm>
          <a:prstGeom prst="rect">
            <a:avLst/>
          </a:prstGeom>
          <a:noFill/>
          <a:ln w="9525">
            <a:noFill/>
            <a:miter lim="800000"/>
            <a:headEnd/>
            <a:tailEnd/>
          </a:ln>
        </p:spPr>
        <p:txBody>
          <a:bodyPr wrap="square" anchor="ctr">
            <a:spAutoFit/>
          </a:bodyPr>
          <a:lstStyle/>
          <a:p>
            <a:pPr fontAlgn="base">
              <a:spcBef>
                <a:spcPct val="10000"/>
              </a:spcBef>
              <a:spcAft>
                <a:spcPct val="0"/>
              </a:spcAft>
              <a:buClr>
                <a:srgbClr val="F26334"/>
              </a:buClr>
              <a:buSzPct val="120000"/>
            </a:pPr>
            <a:r>
              <a:rPr lang="en-GB" sz="2400" dirty="0">
                <a:solidFill>
                  <a:srgbClr val="002C6C"/>
                </a:solidFill>
                <a:ea typeface="ＭＳ Ｐゴシック" charset="0"/>
              </a:rPr>
              <a:t>Manufacturers, distributors, retailers, hospitals, transporters, customs organisations, software developers, local and international regulatory authorities, and more work together under our leadership to create, implement and use standards</a:t>
            </a:r>
            <a:endParaRPr lang="en-US" sz="2400" dirty="0">
              <a:solidFill>
                <a:srgbClr val="002C6C"/>
              </a:solidFill>
              <a:ea typeface="ＭＳ Ｐゴシック" charset="0"/>
            </a:endParaRPr>
          </a:p>
        </p:txBody>
      </p:sp>
      <p:sp>
        <p:nvSpPr>
          <p:cNvPr id="151560" name="Line 8"/>
          <p:cNvSpPr>
            <a:spLocks noChangeShapeType="1"/>
          </p:cNvSpPr>
          <p:nvPr/>
        </p:nvSpPr>
        <p:spPr bwMode="auto">
          <a:xfrm>
            <a:off x="3304580" y="2245926"/>
            <a:ext cx="0" cy="3879851"/>
          </a:xfrm>
          <a:prstGeom prst="line">
            <a:avLst/>
          </a:prstGeom>
          <a:noFill/>
          <a:ln w="28575">
            <a:solidFill>
              <a:srgbClr val="F26334"/>
            </a:solidFill>
            <a:round/>
            <a:headEnd/>
            <a:tailEnd/>
          </a:ln>
        </p:spPr>
        <p:txBody>
          <a:bodyPr wrap="none" anchor="ctr"/>
          <a:lstStyle/>
          <a:p>
            <a:pPr fontAlgn="base">
              <a:spcBef>
                <a:spcPct val="20000"/>
              </a:spcBef>
              <a:spcAft>
                <a:spcPct val="0"/>
              </a:spcAft>
            </a:pPr>
            <a:endParaRPr lang="en-GB" dirty="0">
              <a:solidFill>
                <a:srgbClr val="002C6C"/>
              </a:solidFill>
              <a:ea typeface="ＭＳ Ｐゴシック" charset="0"/>
            </a:endParaRPr>
          </a:p>
        </p:txBody>
      </p:sp>
      <p:sp>
        <p:nvSpPr>
          <p:cNvPr id="6"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5</a:t>
            </a:fld>
            <a:endParaRPr lang="en-US" dirty="0">
              <a:solidFill>
                <a:srgbClr val="002C6C"/>
              </a:solidFill>
            </a:endParaRPr>
          </a:p>
        </p:txBody>
      </p:sp>
      <p:sp>
        <p:nvSpPr>
          <p:cNvPr id="7" name="Rectangle 10"/>
          <p:cNvSpPr txBox="1">
            <a:spLocks noChangeArrowheads="1"/>
          </p:cNvSpPr>
          <p:nvPr/>
        </p:nvSpPr>
        <p:spPr bwMode="auto">
          <a:xfrm>
            <a:off x="910888" y="1384959"/>
            <a:ext cx="7312633" cy="7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800" b="0" dirty="0" smtClean="0">
                <a:solidFill>
                  <a:srgbClr val="F26334"/>
                </a:solidFill>
                <a:ea typeface="ＭＳ Ｐゴシック" pitchFamily="-111" charset="-128"/>
              </a:rPr>
              <a:t>GS1</a:t>
            </a:r>
            <a:r>
              <a:rPr lang="en-US" sz="2800" b="0" dirty="0">
                <a:solidFill>
                  <a:srgbClr val="F26334"/>
                </a:solidFill>
                <a:ea typeface="ＭＳ Ｐゴシック" pitchFamily="-111" charset="-128"/>
              </a:rPr>
              <a:t> </a:t>
            </a:r>
            <a:r>
              <a:rPr lang="en-US" sz="2800" b="0" dirty="0" smtClean="0">
                <a:solidFill>
                  <a:srgbClr val="F26334"/>
                </a:solidFill>
                <a:ea typeface="ＭＳ Ｐゴシック" pitchFamily="-111" charset="-128"/>
              </a:rPr>
              <a:t>– Bringing companies together</a:t>
            </a:r>
            <a:endParaRPr lang="en-US" sz="2600" b="0" dirty="0" smtClean="0">
              <a:solidFill>
                <a:srgbClr val="F26334"/>
              </a:solidFill>
              <a:ea typeface="ＭＳ Ｐゴシック" pitchFamily="-111" charset="-128"/>
            </a:endParaRPr>
          </a:p>
        </p:txBody>
      </p:sp>
      <p:sp>
        <p:nvSpPr>
          <p:cNvPr id="8" name="Rectangle 7"/>
          <p:cNvSpPr/>
          <p:nvPr/>
        </p:nvSpPr>
        <p:spPr>
          <a:xfrm>
            <a:off x="2626166" y="537693"/>
            <a:ext cx="5597355" cy="523220"/>
          </a:xfrm>
          <a:prstGeom prst="rect">
            <a:avLst/>
          </a:prstGeom>
        </p:spPr>
        <p:txBody>
          <a:bodyPr wrap="square">
            <a:spAutoFit/>
          </a:bodyPr>
          <a:lstStyle/>
          <a:p>
            <a:pPr algn="r" fontAlgn="base">
              <a:spcBef>
                <a:spcPct val="20000"/>
              </a:spcBef>
              <a:spcAft>
                <a:spcPct val="0"/>
              </a:spcAft>
            </a:pPr>
            <a:r>
              <a:rPr lang="en-US" sz="2800" dirty="0">
                <a:solidFill>
                  <a:srgbClr val="002C6C"/>
                </a:solidFill>
                <a:ea typeface="ＭＳ Ｐゴシック" charset="0"/>
              </a:rPr>
              <a:t>GS1 Overview</a:t>
            </a:r>
          </a:p>
        </p:txBody>
      </p:sp>
    </p:spTree>
    <p:extLst>
      <p:ext uri="{BB962C8B-B14F-4D97-AF65-F5344CB8AC3E}">
        <p14:creationId xmlns:p14="http://schemas.microsoft.com/office/powerpoint/2010/main" val="145726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4013715" y="2082733"/>
            <a:ext cx="4312424" cy="4154984"/>
          </a:xfrm>
          <a:prstGeom prst="rect">
            <a:avLst/>
          </a:prstGeom>
          <a:noFill/>
          <a:ln w="9525">
            <a:noFill/>
            <a:miter lim="800000"/>
            <a:headEnd/>
            <a:tailEnd/>
          </a:ln>
        </p:spPr>
        <p:txBody>
          <a:bodyPr wrap="square">
            <a:spAutoFit/>
          </a:bodyPr>
          <a:lstStyle/>
          <a:p>
            <a:pPr>
              <a:spcBef>
                <a:spcPct val="0"/>
              </a:spcBef>
            </a:pPr>
            <a:r>
              <a:rPr lang="en-US" sz="2400" dirty="0">
                <a:solidFill>
                  <a:srgbClr val="002C6C"/>
                </a:solidFill>
              </a:rPr>
              <a:t>Our </a:t>
            </a:r>
            <a:r>
              <a:rPr lang="en-US" sz="2400" b="1" dirty="0">
                <a:solidFill>
                  <a:srgbClr val="F26334"/>
                </a:solidFill>
              </a:rPr>
              <a:t>vision</a:t>
            </a:r>
            <a:r>
              <a:rPr lang="en-US" sz="2400" dirty="0">
                <a:solidFill>
                  <a:srgbClr val="002C6C"/>
                </a:solidFill>
              </a:rPr>
              <a:t> is a world where </a:t>
            </a:r>
            <a:r>
              <a:rPr lang="en-US" sz="2400" b="1" dirty="0">
                <a:solidFill>
                  <a:srgbClr val="002C6C"/>
                </a:solidFill>
              </a:rPr>
              <a:t>goods</a:t>
            </a:r>
            <a:r>
              <a:rPr lang="en-US" sz="2400" dirty="0">
                <a:solidFill>
                  <a:srgbClr val="002C6C"/>
                </a:solidFill>
              </a:rPr>
              <a:t> and related </a:t>
            </a:r>
            <a:r>
              <a:rPr lang="en-US" sz="2400" b="1" dirty="0">
                <a:solidFill>
                  <a:srgbClr val="002C6C"/>
                </a:solidFill>
              </a:rPr>
              <a:t>information</a:t>
            </a:r>
            <a:r>
              <a:rPr lang="en-US" sz="2400" dirty="0">
                <a:solidFill>
                  <a:srgbClr val="002C6C"/>
                </a:solidFill>
              </a:rPr>
              <a:t> move </a:t>
            </a:r>
            <a:r>
              <a:rPr lang="en-US" sz="2400" b="1" dirty="0">
                <a:solidFill>
                  <a:srgbClr val="002C6C"/>
                </a:solidFill>
              </a:rPr>
              <a:t>efficiently</a:t>
            </a:r>
            <a:r>
              <a:rPr lang="en-US" sz="2400" dirty="0">
                <a:solidFill>
                  <a:srgbClr val="002C6C"/>
                </a:solidFill>
              </a:rPr>
              <a:t> and </a:t>
            </a:r>
            <a:r>
              <a:rPr lang="en-US" sz="2400" b="1" dirty="0">
                <a:solidFill>
                  <a:srgbClr val="002C6C"/>
                </a:solidFill>
              </a:rPr>
              <a:t>securely</a:t>
            </a:r>
            <a:r>
              <a:rPr lang="en-US" sz="2400" dirty="0">
                <a:solidFill>
                  <a:srgbClr val="002C6C"/>
                </a:solidFill>
              </a:rPr>
              <a:t> for the benefit of businesses and people’s lives</a:t>
            </a:r>
          </a:p>
          <a:p>
            <a:pPr>
              <a:spcBef>
                <a:spcPct val="0"/>
              </a:spcBef>
            </a:pPr>
            <a:endParaRPr lang="en-GB" sz="2400" b="1" dirty="0">
              <a:solidFill>
                <a:srgbClr val="002C6C"/>
              </a:solidFill>
            </a:endParaRPr>
          </a:p>
          <a:p>
            <a:pPr>
              <a:spcBef>
                <a:spcPct val="0"/>
              </a:spcBef>
            </a:pPr>
            <a:r>
              <a:rPr lang="en-GB" sz="2400" dirty="0">
                <a:solidFill>
                  <a:srgbClr val="002C6C"/>
                </a:solidFill>
              </a:rPr>
              <a:t>Our </a:t>
            </a:r>
            <a:r>
              <a:rPr lang="en-GB" sz="2400" b="1" dirty="0">
                <a:solidFill>
                  <a:srgbClr val="F26334"/>
                </a:solidFill>
              </a:rPr>
              <a:t>mission</a:t>
            </a:r>
            <a:r>
              <a:rPr lang="en-GB" sz="2400" dirty="0">
                <a:solidFill>
                  <a:srgbClr val="002C6C"/>
                </a:solidFill>
              </a:rPr>
              <a:t> is to be the </a:t>
            </a:r>
            <a:r>
              <a:rPr lang="en-GB" sz="2400" b="1" dirty="0">
                <a:solidFill>
                  <a:srgbClr val="002C6C"/>
                </a:solidFill>
              </a:rPr>
              <a:t>neutral</a:t>
            </a:r>
            <a:r>
              <a:rPr lang="en-GB" sz="2400" dirty="0">
                <a:solidFill>
                  <a:srgbClr val="002C6C"/>
                </a:solidFill>
              </a:rPr>
              <a:t> leader enabling communities to develop and implement </a:t>
            </a:r>
            <a:r>
              <a:rPr lang="en-GB" sz="2400" b="1" dirty="0">
                <a:solidFill>
                  <a:srgbClr val="002C6C"/>
                </a:solidFill>
              </a:rPr>
              <a:t>open global standards</a:t>
            </a:r>
            <a:endParaRPr lang="en-US" sz="2400" b="1" dirty="0">
              <a:solidFill>
                <a:srgbClr val="002C6C"/>
              </a:solidFill>
            </a:endParaRPr>
          </a:p>
        </p:txBody>
      </p:sp>
      <p:grpSp>
        <p:nvGrpSpPr>
          <p:cNvPr id="7" name="Group 6"/>
          <p:cNvGrpSpPr/>
          <p:nvPr/>
        </p:nvGrpSpPr>
        <p:grpSpPr>
          <a:xfrm>
            <a:off x="1013506" y="2180720"/>
            <a:ext cx="2826972" cy="4000137"/>
            <a:chOff x="0" y="0"/>
            <a:chExt cx="3231254" cy="4706636"/>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r="-5229"/>
            <a:stretch/>
          </p:blipFill>
          <p:spPr bwMode="auto">
            <a:xfrm>
              <a:off x="5609" y="0"/>
              <a:ext cx="1127573" cy="1570749"/>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176608" y="0"/>
              <a:ext cx="1054646" cy="1570749"/>
            </a:xfrm>
            <a:prstGeom prst="rect">
              <a:avLst/>
            </a:prstGeom>
            <a:noFill/>
            <a:ln>
              <a:noFill/>
            </a:ln>
            <a:extLst>
              <a:ext uri="{53640926-AAD7-44D8-BBD7-CCE9431645EC}">
                <a14:shadowObscured xmlns:a14="http://schemas.microsoft.com/office/drawing/2010/main"/>
              </a:ext>
            </a:extLst>
          </p:spPr>
        </p:pic>
        <p:pic>
          <p:nvPicPr>
            <p:cNvPr id="10" name="Picture 9" descr="\\gs1november\personal$\enrica.francesconi\My Documents\1 MARKETING\ACTIONS\Presentations\David_Plas_gs1_3765.jpg"/>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bwMode="auto">
            <a:xfrm>
              <a:off x="0" y="1570749"/>
              <a:ext cx="1088304" cy="1570748"/>
            </a:xfrm>
            <a:prstGeom prst="rect">
              <a:avLst/>
            </a:prstGeom>
            <a:noFill/>
            <a:ln>
              <a:noFill/>
            </a:ln>
            <a:extLst>
              <a:ext uri="{53640926-AAD7-44D8-BBD7-CCE9431645EC}">
                <a14:shadowObscured xmlns:a14="http://schemas.microsoft.com/office/drawing/2010/main"/>
              </a:ext>
            </a:extLst>
          </p:spPr>
        </p:pic>
        <p:pic>
          <p:nvPicPr>
            <p:cNvPr id="11" name="Picture 10" descr="Q:\MARCOM\Information for all\Pictures\Events\Forums\Forum 2011\22\03 Market Place\David_Plas_gs1_3090.jpg"/>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bwMode="auto">
            <a:xfrm>
              <a:off x="1082694" y="1565139"/>
              <a:ext cx="1093914" cy="1570748"/>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bwMode="auto">
            <a:xfrm>
              <a:off x="1077084" y="5610"/>
              <a:ext cx="1105134" cy="1570749"/>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bwMode="auto">
            <a:xfrm>
              <a:off x="2176608" y="1565139"/>
              <a:ext cx="1054646" cy="1587578"/>
            </a:xfrm>
            <a:prstGeom prst="rect">
              <a:avLst/>
            </a:prstGeom>
            <a:noFill/>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bwMode="auto">
            <a:xfrm>
              <a:off x="1077084" y="3135887"/>
              <a:ext cx="1105134" cy="1570749"/>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2182218" y="3147107"/>
              <a:ext cx="1049036" cy="1553919"/>
            </a:xfrm>
            <a:prstGeom prst="rect">
              <a:avLst/>
            </a:prstGeom>
            <a:noFill/>
            <a:ln>
              <a:noFill/>
            </a:ln>
            <a:extLst>
              <a:ext uri="{53640926-AAD7-44D8-BBD7-CCE9431645EC}">
                <a14:shadowObscured xmlns:a14="http://schemas.microsoft.com/office/drawing/2010/main"/>
              </a:ext>
            </a:extLst>
          </p:spPr>
        </p:pic>
        <p:pic>
          <p:nvPicPr>
            <p:cNvPr id="16" name="Picture 15" descr="Q:\MARCOM\Information for all\Pictures\Events\Forums\Forum 2011\22\03 Market Place\David_Plas_gs1_3103.jpg"/>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bwMode="auto">
            <a:xfrm>
              <a:off x="0" y="3141497"/>
              <a:ext cx="1088304" cy="1565139"/>
            </a:xfrm>
            <a:prstGeom prst="rect">
              <a:avLst/>
            </a:prstGeom>
            <a:noFill/>
            <a:ln>
              <a:noFill/>
            </a:ln>
            <a:extLst>
              <a:ext uri="{53640926-AAD7-44D8-BBD7-CCE9431645EC}">
                <a14:shadowObscured xmlns:a14="http://schemas.microsoft.com/office/drawing/2010/main"/>
              </a:ext>
            </a:extLst>
          </p:spPr>
        </p:pic>
      </p:grpSp>
      <p:sp>
        <p:nvSpPr>
          <p:cNvPr id="17"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6</a:t>
            </a:fld>
            <a:endParaRPr lang="en-US" dirty="0">
              <a:solidFill>
                <a:srgbClr val="002C6C"/>
              </a:solidFill>
            </a:endParaRPr>
          </a:p>
        </p:txBody>
      </p:sp>
      <p:sp>
        <p:nvSpPr>
          <p:cNvPr id="18" name="Rectangle 10"/>
          <p:cNvSpPr txBox="1">
            <a:spLocks noChangeArrowheads="1"/>
          </p:cNvSpPr>
          <p:nvPr/>
        </p:nvSpPr>
        <p:spPr bwMode="auto">
          <a:xfrm>
            <a:off x="910888" y="1384959"/>
            <a:ext cx="7312633" cy="7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800" b="0" dirty="0" smtClean="0">
                <a:solidFill>
                  <a:srgbClr val="F26334"/>
                </a:solidFill>
                <a:ea typeface="ＭＳ Ｐゴシック" pitchFamily="-111" charset="-128"/>
              </a:rPr>
              <a:t>GS1 Vision and Mission</a:t>
            </a:r>
            <a:endParaRPr lang="en-US" sz="2600" b="0" dirty="0" smtClean="0">
              <a:solidFill>
                <a:srgbClr val="F26334"/>
              </a:solidFill>
              <a:ea typeface="ＭＳ Ｐゴシック" pitchFamily="-111" charset="-128"/>
            </a:endParaRPr>
          </a:p>
        </p:txBody>
      </p:sp>
      <p:sp>
        <p:nvSpPr>
          <p:cNvPr id="19" name="Rectangle 18"/>
          <p:cNvSpPr/>
          <p:nvPr/>
        </p:nvSpPr>
        <p:spPr>
          <a:xfrm>
            <a:off x="2626166" y="537693"/>
            <a:ext cx="5597355" cy="523220"/>
          </a:xfrm>
          <a:prstGeom prst="rect">
            <a:avLst/>
          </a:prstGeom>
        </p:spPr>
        <p:txBody>
          <a:bodyPr wrap="square">
            <a:spAutoFit/>
          </a:bodyPr>
          <a:lstStyle/>
          <a:p>
            <a:pPr algn="r" fontAlgn="base">
              <a:spcBef>
                <a:spcPct val="20000"/>
              </a:spcBef>
              <a:spcAft>
                <a:spcPct val="0"/>
              </a:spcAft>
            </a:pPr>
            <a:r>
              <a:rPr lang="en-US" sz="2800" dirty="0">
                <a:solidFill>
                  <a:srgbClr val="002C6C"/>
                </a:solidFill>
                <a:ea typeface="ＭＳ Ｐゴシック" charset="0"/>
              </a:rPr>
              <a:t>GS1 Overview</a:t>
            </a:r>
          </a:p>
        </p:txBody>
      </p:sp>
    </p:spTree>
    <p:extLst>
      <p:ext uri="{BB962C8B-B14F-4D97-AF65-F5344CB8AC3E}">
        <p14:creationId xmlns:p14="http://schemas.microsoft.com/office/powerpoint/2010/main" val="18088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3" name="Picture 5" descr="Carte de monde GS1_2"/>
          <p:cNvPicPr>
            <a:picLocks noChangeAspect="1" noChangeArrowheads="1"/>
          </p:cNvPicPr>
          <p:nvPr/>
        </p:nvPicPr>
        <p:blipFill>
          <a:blip r:embed="rId3" cstate="screen"/>
          <a:stretch>
            <a:fillRect/>
          </a:stretch>
        </p:blipFill>
        <p:spPr bwMode="auto">
          <a:xfrm>
            <a:off x="995379" y="2024153"/>
            <a:ext cx="7077075" cy="3178507"/>
          </a:xfrm>
          <a:prstGeom prst="rect">
            <a:avLst/>
          </a:prstGeom>
          <a:noFill/>
          <a:ln w="9525">
            <a:noFill/>
            <a:miter lim="800000"/>
            <a:headEnd/>
            <a:tailEnd/>
          </a:ln>
        </p:spPr>
      </p:pic>
      <p:sp>
        <p:nvSpPr>
          <p:cNvPr id="40964" name="Rectangle 6"/>
          <p:cNvSpPr>
            <a:spLocks noChangeArrowheads="1"/>
          </p:cNvSpPr>
          <p:nvPr/>
        </p:nvSpPr>
        <p:spPr bwMode="auto">
          <a:xfrm>
            <a:off x="3346450" y="4859339"/>
            <a:ext cx="3155950" cy="317500"/>
          </a:xfrm>
          <a:prstGeom prst="rect">
            <a:avLst/>
          </a:prstGeom>
          <a:noFill/>
          <a:ln w="9525">
            <a:noFill/>
            <a:miter lim="800000"/>
            <a:headEnd/>
            <a:tailEnd/>
          </a:ln>
        </p:spPr>
        <p:txBody>
          <a:bodyPr/>
          <a:lstStyle/>
          <a:p>
            <a:pPr fontAlgn="base">
              <a:spcBef>
                <a:spcPct val="20000"/>
              </a:spcBef>
              <a:spcAft>
                <a:spcPct val="0"/>
              </a:spcAft>
            </a:pPr>
            <a:endParaRPr lang="en-GB" dirty="0">
              <a:solidFill>
                <a:srgbClr val="002C6C"/>
              </a:solidFill>
              <a:ea typeface="ＭＳ Ｐゴシック" charset="0"/>
            </a:endParaRPr>
          </a:p>
        </p:txBody>
      </p:sp>
      <p:sp>
        <p:nvSpPr>
          <p:cNvPr id="40965" name="Rectangle 7"/>
          <p:cNvSpPr>
            <a:spLocks noChangeArrowheads="1"/>
          </p:cNvSpPr>
          <p:nvPr/>
        </p:nvSpPr>
        <p:spPr bwMode="auto">
          <a:xfrm>
            <a:off x="3346450" y="5154615"/>
            <a:ext cx="3262313" cy="317500"/>
          </a:xfrm>
          <a:prstGeom prst="rect">
            <a:avLst/>
          </a:prstGeom>
          <a:noFill/>
          <a:ln w="9525">
            <a:noFill/>
            <a:miter lim="800000"/>
            <a:headEnd/>
            <a:tailEnd/>
          </a:ln>
        </p:spPr>
        <p:txBody>
          <a:bodyPr/>
          <a:lstStyle/>
          <a:p>
            <a:pPr fontAlgn="base">
              <a:spcBef>
                <a:spcPct val="20000"/>
              </a:spcBef>
              <a:spcAft>
                <a:spcPct val="0"/>
              </a:spcAft>
            </a:pPr>
            <a:endParaRPr lang="en-GB" dirty="0">
              <a:solidFill>
                <a:srgbClr val="002C6C"/>
              </a:solidFill>
              <a:ea typeface="ＭＳ Ｐゴシック" charset="0"/>
            </a:endParaRPr>
          </a:p>
        </p:txBody>
      </p:sp>
      <p:sp>
        <p:nvSpPr>
          <p:cNvPr id="132104" name="AutoShape 8"/>
          <p:cNvSpPr>
            <a:spLocks noChangeArrowheads="1"/>
          </p:cNvSpPr>
          <p:nvPr/>
        </p:nvSpPr>
        <p:spPr bwMode="auto">
          <a:xfrm>
            <a:off x="1960775" y="4960429"/>
            <a:ext cx="5627802" cy="1462607"/>
          </a:xfrm>
          <a:prstGeom prst="roundRect">
            <a:avLst>
              <a:gd name="adj" fmla="val 16667"/>
            </a:avLst>
          </a:prstGeom>
          <a:solidFill>
            <a:schemeClr val="bg1"/>
          </a:solidFill>
          <a:ln w="9525">
            <a:solidFill>
              <a:srgbClr val="F2632A"/>
            </a:solidFill>
            <a:round/>
            <a:headEnd/>
            <a:tailEnd/>
          </a:ln>
        </p:spPr>
        <p:txBody>
          <a:bodyPr anchor="ctr"/>
          <a:lstStyle/>
          <a:p>
            <a:pPr algn="ctr" fontAlgn="base">
              <a:spcBef>
                <a:spcPct val="20000"/>
              </a:spcBef>
              <a:spcAft>
                <a:spcPct val="0"/>
              </a:spcAft>
            </a:pPr>
            <a:r>
              <a:rPr lang="en-US" sz="2000" b="1" dirty="0">
                <a:solidFill>
                  <a:srgbClr val="002C6C"/>
                </a:solidFill>
                <a:ea typeface="ＭＳ Ｐゴシック" charset="0"/>
              </a:rPr>
              <a:t>111</a:t>
            </a:r>
            <a:r>
              <a:rPr lang="en-US" b="1" dirty="0">
                <a:solidFill>
                  <a:srgbClr val="002C6C"/>
                </a:solidFill>
                <a:ea typeface="ＭＳ Ｐゴシック" charset="0"/>
              </a:rPr>
              <a:t> </a:t>
            </a:r>
            <a:r>
              <a:rPr lang="en-US" sz="2000" b="1" dirty="0">
                <a:solidFill>
                  <a:srgbClr val="002C6C"/>
                </a:solidFill>
                <a:ea typeface="ＭＳ Ｐゴシック" charset="0"/>
              </a:rPr>
              <a:t>Member Organisations</a:t>
            </a:r>
          </a:p>
          <a:p>
            <a:pPr algn="ctr" fontAlgn="base">
              <a:spcBef>
                <a:spcPct val="20000"/>
              </a:spcBef>
              <a:spcAft>
                <a:spcPct val="0"/>
              </a:spcAft>
            </a:pPr>
            <a:r>
              <a:rPr lang="en-US" sz="2000" b="1" dirty="0">
                <a:solidFill>
                  <a:srgbClr val="002C6C"/>
                </a:solidFill>
                <a:ea typeface="ＭＳ Ｐゴシック" charset="0"/>
              </a:rPr>
              <a:t>Close to </a:t>
            </a:r>
            <a:r>
              <a:rPr lang="en-US" sz="2000" b="1" dirty="0" smtClean="0">
                <a:solidFill>
                  <a:srgbClr val="002C6C"/>
                </a:solidFill>
                <a:ea typeface="ＭＳ Ｐゴシック" charset="0"/>
              </a:rPr>
              <a:t>1.4 </a:t>
            </a:r>
            <a:r>
              <a:rPr lang="en-US" sz="2000" b="1" dirty="0">
                <a:solidFill>
                  <a:srgbClr val="002C6C"/>
                </a:solidFill>
                <a:ea typeface="ＭＳ Ｐゴシック" charset="0"/>
              </a:rPr>
              <a:t>million member companies</a:t>
            </a:r>
          </a:p>
          <a:p>
            <a:pPr algn="ctr" fontAlgn="base">
              <a:spcBef>
                <a:spcPct val="20000"/>
              </a:spcBef>
              <a:spcAft>
                <a:spcPct val="0"/>
              </a:spcAft>
            </a:pPr>
            <a:r>
              <a:rPr lang="en-US" sz="2000" b="1" dirty="0">
                <a:solidFill>
                  <a:srgbClr val="002C6C"/>
                </a:solidFill>
                <a:ea typeface="ＭＳ Ｐゴシック" charset="0"/>
              </a:rPr>
              <a:t>150 countries served</a:t>
            </a:r>
          </a:p>
          <a:p>
            <a:pPr algn="ctr" fontAlgn="base">
              <a:spcBef>
                <a:spcPct val="20000"/>
              </a:spcBef>
              <a:spcAft>
                <a:spcPct val="0"/>
              </a:spcAft>
            </a:pPr>
            <a:r>
              <a:rPr lang="en-US" sz="2000" b="1" dirty="0" smtClean="0">
                <a:solidFill>
                  <a:srgbClr val="002C6C"/>
                </a:solidFill>
                <a:ea typeface="ＭＳ Ｐゴシック" charset="0"/>
              </a:rPr>
              <a:t>2,500 </a:t>
            </a:r>
            <a:r>
              <a:rPr lang="en-US" sz="2000" b="1" dirty="0">
                <a:solidFill>
                  <a:srgbClr val="002C6C"/>
                </a:solidFill>
                <a:ea typeface="ＭＳ Ｐゴシック" charset="0"/>
              </a:rPr>
              <a:t>people helping us</a:t>
            </a:r>
            <a:endParaRPr lang="en-US" sz="1400" b="1" dirty="0">
              <a:solidFill>
                <a:srgbClr val="002C6C"/>
              </a:solidFill>
              <a:latin typeface="Times" pitchFamily="-111" charset="0"/>
              <a:ea typeface="ＭＳ Ｐゴシック" charset="0"/>
            </a:endParaRPr>
          </a:p>
        </p:txBody>
      </p:sp>
      <p:sp>
        <p:nvSpPr>
          <p:cNvPr id="7" name="Slide Number Placeholder 2"/>
          <p:cNvSpPr>
            <a:spLocks noGrp="1"/>
          </p:cNvSpPr>
          <p:nvPr>
            <p:ph type="sldNum" sz="quarter" idx="10"/>
          </p:nvPr>
        </p:nvSpPr>
        <p:spPr/>
        <p:txBody>
          <a:bodyPr/>
          <a:lstStyle/>
          <a:p>
            <a:fld id="{128BF9BD-1E52-D64C-B18B-359DD3253BCC}" type="slidenum">
              <a:rPr lang="en-US" smtClean="0">
                <a:solidFill>
                  <a:srgbClr val="002C6C"/>
                </a:solidFill>
              </a:rPr>
              <a:pPr/>
              <a:t>7</a:t>
            </a:fld>
            <a:endParaRPr lang="en-US" dirty="0">
              <a:solidFill>
                <a:srgbClr val="002C6C"/>
              </a:solidFill>
            </a:endParaRPr>
          </a:p>
        </p:txBody>
      </p:sp>
      <p:sp>
        <p:nvSpPr>
          <p:cNvPr id="8" name="Rectangle 10"/>
          <p:cNvSpPr txBox="1">
            <a:spLocks noChangeArrowheads="1"/>
          </p:cNvSpPr>
          <p:nvPr/>
        </p:nvSpPr>
        <p:spPr bwMode="auto">
          <a:xfrm>
            <a:off x="910888" y="1384959"/>
            <a:ext cx="7312633" cy="7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a:lstStyle>
          <a:p>
            <a:r>
              <a:rPr lang="en-US" sz="2800" b="0" dirty="0" smtClean="0">
                <a:solidFill>
                  <a:srgbClr val="F26334"/>
                </a:solidFill>
                <a:ea typeface="ＭＳ Ｐゴシック" pitchFamily="-111" charset="-128"/>
              </a:rPr>
              <a:t>Global reach … local presence</a:t>
            </a:r>
            <a:endParaRPr lang="en-US" sz="2600" b="0" dirty="0" smtClean="0">
              <a:solidFill>
                <a:srgbClr val="F26334"/>
              </a:solidFill>
              <a:ea typeface="ＭＳ Ｐゴシック" pitchFamily="-111" charset="-128"/>
            </a:endParaRPr>
          </a:p>
        </p:txBody>
      </p:sp>
      <p:sp>
        <p:nvSpPr>
          <p:cNvPr id="9" name="Rectangle 8"/>
          <p:cNvSpPr/>
          <p:nvPr/>
        </p:nvSpPr>
        <p:spPr>
          <a:xfrm>
            <a:off x="2626166" y="537693"/>
            <a:ext cx="5597355" cy="523220"/>
          </a:xfrm>
          <a:prstGeom prst="rect">
            <a:avLst/>
          </a:prstGeom>
        </p:spPr>
        <p:txBody>
          <a:bodyPr wrap="square">
            <a:spAutoFit/>
          </a:bodyPr>
          <a:lstStyle/>
          <a:p>
            <a:pPr algn="r" fontAlgn="base">
              <a:spcBef>
                <a:spcPct val="20000"/>
              </a:spcBef>
              <a:spcAft>
                <a:spcPct val="0"/>
              </a:spcAft>
            </a:pPr>
            <a:r>
              <a:rPr lang="en-US" sz="2800" dirty="0">
                <a:solidFill>
                  <a:srgbClr val="002C6C"/>
                </a:solidFill>
                <a:ea typeface="ＭＳ Ｐゴシック" charset="0"/>
              </a:rPr>
              <a:t>GS1 Overview</a:t>
            </a:r>
          </a:p>
        </p:txBody>
      </p:sp>
    </p:spTree>
    <p:extLst>
      <p:ext uri="{BB962C8B-B14F-4D97-AF65-F5344CB8AC3E}">
        <p14:creationId xmlns:p14="http://schemas.microsoft.com/office/powerpoint/2010/main" val="231714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9200" y="2649840"/>
            <a:ext cx="4819000" cy="990600"/>
          </a:xfrm>
        </p:spPr>
        <p:txBody>
          <a:bodyPr/>
          <a:lstStyle/>
          <a:p>
            <a:r>
              <a:rPr lang="en-GB" b="0" dirty="0" smtClean="0"/>
              <a:t>Global Office Organization</a:t>
            </a:r>
            <a:endParaRPr lang="en-GB" b="0" dirty="0"/>
          </a:p>
        </p:txBody>
      </p:sp>
    </p:spTree>
    <p:extLst>
      <p:ext uri="{BB962C8B-B14F-4D97-AF65-F5344CB8AC3E}">
        <p14:creationId xmlns:p14="http://schemas.microsoft.com/office/powerpoint/2010/main" val="129717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GS1 Global Office </a:t>
            </a:r>
            <a:r>
              <a:rPr lang="en-GB" dirty="0" smtClean="0"/>
              <a:t>Organisation</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459709876"/>
              </p:ext>
            </p:extLst>
          </p:nvPr>
        </p:nvGraphicFramePr>
        <p:xfrm>
          <a:off x="578373" y="1468376"/>
          <a:ext cx="81724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91619" y="4863004"/>
            <a:ext cx="1143000" cy="148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3650"/>
          <a:stretch/>
        </p:blipFill>
        <p:spPr bwMode="auto">
          <a:xfrm>
            <a:off x="4052767" y="4863004"/>
            <a:ext cx="1223661" cy="154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777394" y="4881943"/>
            <a:ext cx="1178990" cy="152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486553" y="4833675"/>
            <a:ext cx="1178990" cy="154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0800000" flipV="1">
            <a:off x="3534619" y="1281869"/>
            <a:ext cx="2213060" cy="14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Marianne Ti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241" y="4881943"/>
            <a:ext cx="1400175" cy="14001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auto">
          <a:xfrm>
            <a:off x="433661" y="1281869"/>
            <a:ext cx="5933228" cy="9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8" tIns="45719" rIns="91438" bIns="45719" numCol="1" anchor="ctr" anchorCtr="0" compatLnSpc="1">
            <a:prstTxWarp prst="textNoShape">
              <a:avLst/>
            </a:prstTxWarp>
          </a:bodyPr>
          <a:lstStyle>
            <a:lvl1pPr algn="l" rtl="0" eaLnBrk="1" fontAlgn="base" hangingPunct="1">
              <a:spcBef>
                <a:spcPct val="0"/>
              </a:spcBef>
              <a:spcAft>
                <a:spcPct val="0"/>
              </a:spcAft>
              <a:defRPr sz="31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100" b="1">
                <a:solidFill>
                  <a:srgbClr val="002C6C"/>
                </a:solidFill>
                <a:latin typeface="Arial" charset="0"/>
                <a:ea typeface="ＭＳ Ｐゴシック" charset="0"/>
              </a:defRPr>
            </a:lvl2pPr>
            <a:lvl3pPr algn="l" rtl="0" eaLnBrk="1" fontAlgn="base" hangingPunct="1">
              <a:spcBef>
                <a:spcPct val="0"/>
              </a:spcBef>
              <a:spcAft>
                <a:spcPct val="0"/>
              </a:spcAft>
              <a:defRPr sz="3100" b="1">
                <a:solidFill>
                  <a:srgbClr val="002C6C"/>
                </a:solidFill>
                <a:latin typeface="Arial" charset="0"/>
                <a:ea typeface="ＭＳ Ｐゴシック" charset="0"/>
              </a:defRPr>
            </a:lvl3pPr>
            <a:lvl4pPr algn="l" rtl="0" eaLnBrk="1" fontAlgn="base" hangingPunct="1">
              <a:spcBef>
                <a:spcPct val="0"/>
              </a:spcBef>
              <a:spcAft>
                <a:spcPct val="0"/>
              </a:spcAft>
              <a:defRPr sz="3100" b="1">
                <a:solidFill>
                  <a:srgbClr val="002C6C"/>
                </a:solidFill>
                <a:latin typeface="Arial" charset="0"/>
                <a:ea typeface="ＭＳ Ｐゴシック" charset="0"/>
              </a:defRPr>
            </a:lvl4pPr>
            <a:lvl5pPr algn="l" rtl="0" eaLnBrk="1" fontAlgn="base" hangingPunct="1">
              <a:spcBef>
                <a:spcPct val="0"/>
              </a:spcBef>
              <a:spcAft>
                <a:spcPct val="0"/>
              </a:spcAft>
              <a:defRPr sz="3100" b="1">
                <a:solidFill>
                  <a:srgbClr val="002C6C"/>
                </a:solidFill>
                <a:latin typeface="Arial" charset="0"/>
                <a:ea typeface="ＭＳ Ｐゴシック" charset="0"/>
              </a:defRPr>
            </a:lvl5pPr>
            <a:lvl6pPr marL="457189" algn="l" rtl="0" eaLnBrk="1" fontAlgn="base" hangingPunct="1">
              <a:spcBef>
                <a:spcPct val="0"/>
              </a:spcBef>
              <a:spcAft>
                <a:spcPct val="0"/>
              </a:spcAft>
              <a:defRPr sz="3100" b="1">
                <a:solidFill>
                  <a:srgbClr val="002C6C"/>
                </a:solidFill>
                <a:latin typeface="Arial" charset="0"/>
              </a:defRPr>
            </a:lvl6pPr>
            <a:lvl7pPr marL="914377" algn="l" rtl="0" eaLnBrk="1" fontAlgn="base" hangingPunct="1">
              <a:spcBef>
                <a:spcPct val="0"/>
              </a:spcBef>
              <a:spcAft>
                <a:spcPct val="0"/>
              </a:spcAft>
              <a:defRPr sz="3100" b="1">
                <a:solidFill>
                  <a:srgbClr val="002C6C"/>
                </a:solidFill>
                <a:latin typeface="Arial" charset="0"/>
              </a:defRPr>
            </a:lvl7pPr>
            <a:lvl8pPr marL="1371566" algn="l" rtl="0" eaLnBrk="1" fontAlgn="base" hangingPunct="1">
              <a:spcBef>
                <a:spcPct val="0"/>
              </a:spcBef>
              <a:spcAft>
                <a:spcPct val="0"/>
              </a:spcAft>
              <a:defRPr sz="3100" b="1">
                <a:solidFill>
                  <a:srgbClr val="002C6C"/>
                </a:solidFill>
                <a:latin typeface="Arial" charset="0"/>
              </a:defRPr>
            </a:lvl8pPr>
            <a:lvl9pPr marL="1828754" algn="l" rtl="0" eaLnBrk="1" fontAlgn="base" hangingPunct="1">
              <a:spcBef>
                <a:spcPct val="0"/>
              </a:spcBef>
              <a:spcAft>
                <a:spcPct val="0"/>
              </a:spcAft>
              <a:defRPr sz="3100" b="1">
                <a:solidFill>
                  <a:srgbClr val="002C6C"/>
                </a:solidFill>
                <a:latin typeface="Arial" charset="0"/>
              </a:defRPr>
            </a:lvl9pPr>
          </a:lstStyle>
          <a:p>
            <a:r>
              <a:rPr lang="en-US" sz="2600" b="0" kern="0" dirty="0" smtClean="0">
                <a:solidFill>
                  <a:srgbClr val="F26334"/>
                </a:solidFill>
              </a:rPr>
              <a:t>Leadership Team</a:t>
            </a:r>
            <a:endParaRPr lang="en-US" sz="2600" b="0" kern="0" dirty="0">
              <a:solidFill>
                <a:srgbClr val="F26334"/>
              </a:solidFill>
            </a:endParaRPr>
          </a:p>
        </p:txBody>
      </p:sp>
    </p:spTree>
    <p:extLst>
      <p:ext uri="{BB962C8B-B14F-4D97-AF65-F5344CB8AC3E}">
        <p14:creationId xmlns:p14="http://schemas.microsoft.com/office/powerpoint/2010/main" val="2434612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GS1_PPT_Template_2011">
  <a:themeElements>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_PP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lnDef>
  </a:objectDefaults>
  <a:extraClrSchemeLst>
    <a:extraClrScheme>
      <a:clrScheme name="GS1_PPT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Final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7" ma:contentTypeDescription="Create a new document." ma:contentTypeScope="" ma:versionID="463cd083f89018924c57c5588d4e5df5">
  <xsd:schema xmlns:xsd="http://www.w3.org/2001/XMLSchema" xmlns:xs="http://www.w3.org/2001/XMLSchema" xmlns:p="http://schemas.microsoft.com/office/2006/metadata/properties" xmlns:ns1="http://schemas.microsoft.com/sharepoint/v3" xmlns:ns2="ece5e4fa-18c3-44d0-99a5-ccc0cf1cf713" xmlns:ns3="8797ad7b-07b3-4654-b53b-363493926508" xmlns:ns4="http://schemas.microsoft.com/sharepoint/v4" targetNamespace="http://schemas.microsoft.com/office/2006/metadata/properties" ma:root="true" ma:fieldsID="c8e8b0d6699849c0e739ea7493c99ac5" ns1:_="" ns2:_="" ns3:_="" ns4:_="">
    <xsd:import namespace="http://schemas.microsoft.com/sharepoint/v3"/>
    <xsd:import namespace="ece5e4fa-18c3-44d0-99a5-ccc0cf1cf713"/>
    <xsd:import namespace="8797ad7b-07b3-4654-b53b-36349392650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mailHeaders xmlns="http://schemas.microsoft.com/sharepoint/v4" xsi:nil="true"/>
    <EmailTo xmlns="http://schemas.microsoft.com/sharepoint/v3" xsi:nil="true"/>
    <EmailSender xmlns="http://schemas.microsoft.com/sharepoint/v3" xsi:nil="true"/>
    <EmailFrom xmlns="http://schemas.microsoft.com/sharepoint/v3" xsi:nil="true"/>
    <Year xmlns="8797ad7b-07b3-4654-b53b-363493926508" xsi:nil="true"/>
    <_dlc_DocId xmlns="ece5e4fa-18c3-44d0-99a5-ccc0cf1cf713">GS1GO-106-267</_dlc_DocId>
    <EmailSubject xmlns="http://schemas.microsoft.com/sharepoint/v3" xsi:nil="true"/>
    <_dlc_DocIdUrl xmlns="ece5e4fa-18c3-44d0-99a5-ccc0cf1cf713">
      <Url>http://intranet.gs1.org/events/_layouts/15/DocIdRedir.aspx?ID=GS1GO-106-267</Url>
      <Description>GS1GO-106-267</Description>
    </_dlc_DocIdUrl>
    <EmailCc xmlns="http://schemas.microsoft.com/sharepoint/v3" xsi:nil="true"/>
  </documentManagement>
</p:properties>
</file>

<file path=customXml/itemProps1.xml><?xml version="1.0" encoding="utf-8"?>
<ds:datastoreItem xmlns:ds="http://schemas.openxmlformats.org/officeDocument/2006/customXml" ds:itemID="{54F34C97-C224-4898-AA1B-31F56E233D69}">
  <ds:schemaRefs>
    <ds:schemaRef ds:uri="http://schemas.microsoft.com/sharepoint/v3/contenttype/forms"/>
  </ds:schemaRefs>
</ds:datastoreItem>
</file>

<file path=customXml/itemProps2.xml><?xml version="1.0" encoding="utf-8"?>
<ds:datastoreItem xmlns:ds="http://schemas.openxmlformats.org/officeDocument/2006/customXml" ds:itemID="{DEC1DD0A-F556-4C9A-A5AF-75B6A07EF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e5e4fa-18c3-44d0-99a5-ccc0cf1cf713"/>
    <ds:schemaRef ds:uri="8797ad7b-07b3-4654-b53b-36349392650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C8811B-8DCC-4B6F-B234-C7037CBEBC9C}">
  <ds:schemaRefs>
    <ds:schemaRef ds:uri="http://schemas.microsoft.com/sharepoint/events"/>
  </ds:schemaRefs>
</ds:datastoreItem>
</file>

<file path=customXml/itemProps4.xml><?xml version="1.0" encoding="utf-8"?>
<ds:datastoreItem xmlns:ds="http://schemas.openxmlformats.org/officeDocument/2006/customXml" ds:itemID="{083EBECB-1170-4EAE-A27E-D08A2A4C94FA}">
  <ds:schemaRefs>
    <ds:schemaRef ds:uri="8797ad7b-07b3-4654-b53b-363493926508"/>
    <ds:schemaRef ds:uri="http://www.w3.org/XML/1998/namespace"/>
    <ds:schemaRef ds:uri="http://schemas.openxmlformats.org/package/2006/metadata/core-properties"/>
    <ds:schemaRef ds:uri="http://purl.org/dc/elements/1.1/"/>
    <ds:schemaRef ds:uri="http://schemas.microsoft.com/sharepoint/v3"/>
    <ds:schemaRef ds:uri="ece5e4fa-18c3-44d0-99a5-ccc0cf1cf713"/>
    <ds:schemaRef ds:uri="http://purl.org/dc/dcmitype/"/>
    <ds:schemaRef ds:uri="http://purl.org/dc/terms/"/>
    <ds:schemaRef ds:uri="http://schemas.microsoft.com/office/2006/documentManagement/types"/>
    <ds:schemaRef ds:uri="http://schemas.microsoft.com/office/infopath/2007/PartnerControls"/>
    <ds:schemaRef ds:uri="http://schemas.microsoft.com/sharepoint/v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86</TotalTime>
  <Words>1742</Words>
  <Application>Microsoft Office PowerPoint</Application>
  <PresentationFormat>On-screen Show (4:3)</PresentationFormat>
  <Paragraphs>327</Paragraphs>
  <Slides>43</Slides>
  <Notes>30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MS PGothic</vt:lpstr>
      <vt:lpstr>Arial</vt:lpstr>
      <vt:lpstr>Arial Narrow</vt:lpstr>
      <vt:lpstr>Calibri</vt:lpstr>
      <vt:lpstr>Times</vt:lpstr>
      <vt:lpstr>3_GS1_PPT_Template_2011</vt:lpstr>
      <vt:lpstr>New Member Session  </vt:lpstr>
      <vt:lpstr>   GS1 Overview Organization structure</vt:lpstr>
      <vt:lpstr>GS1: The Global Language of Business</vt:lpstr>
      <vt:lpstr>PowerPoint Presentation</vt:lpstr>
      <vt:lpstr>PowerPoint Presentation</vt:lpstr>
      <vt:lpstr>PowerPoint Presentation</vt:lpstr>
      <vt:lpstr>PowerPoint Presentation</vt:lpstr>
      <vt:lpstr>Global Office Organization</vt:lpstr>
      <vt:lpstr>GS1 Global Office Organisation</vt:lpstr>
      <vt:lpstr>PowerPoint Presentation</vt:lpstr>
      <vt:lpstr>Your Global Office IE Team</vt:lpstr>
      <vt:lpstr>PowerPoint Presentation</vt:lpstr>
      <vt:lpstr>PowerPoint Presentation</vt:lpstr>
      <vt:lpstr>PowerPoint Presentation</vt:lpstr>
      <vt:lpstr>PowerPoint Presentation</vt:lpstr>
      <vt:lpstr>PowerPoint Presentation</vt:lpstr>
      <vt:lpstr>What GS1 Offers</vt:lpstr>
      <vt:lpstr>PowerPoint Presentation</vt:lpstr>
      <vt:lpstr>PowerPoint Presentation</vt:lpstr>
      <vt:lpstr>PowerPoint Presentation</vt:lpstr>
      <vt:lpstr>PowerPoint Presentation</vt:lpstr>
      <vt:lpstr>GS1 Organisation Summary</vt:lpstr>
      <vt:lpstr>How GS1 are Structured</vt:lpstr>
      <vt:lpstr>   Participation in  Standards Development</vt:lpstr>
      <vt:lpstr>Participation in Standards Development</vt:lpstr>
      <vt:lpstr>Participation in Standards Development</vt:lpstr>
      <vt:lpstr>Joining a GSMP Work Group</vt:lpstr>
      <vt:lpstr>New Join Assistance Website</vt:lpstr>
      <vt:lpstr>Active Work Groups on GSMP Website</vt:lpstr>
      <vt:lpstr>My Groups Workspace – New!</vt:lpstr>
      <vt:lpstr>Participation in Standards Development</vt:lpstr>
      <vt:lpstr>Group Community Room</vt:lpstr>
      <vt:lpstr>GSMP Resources</vt:lpstr>
      <vt:lpstr>GS1 Global Marketing </vt:lpstr>
      <vt:lpstr>PowerPoint Presentation</vt:lpstr>
      <vt:lpstr>PowerPoint Presentation</vt:lpstr>
      <vt:lpstr>PowerPoint Presentation</vt:lpstr>
      <vt:lpstr>Participation in Standards Development</vt:lpstr>
      <vt:lpstr>The GS1 Architecture Group</vt:lpstr>
      <vt:lpstr>Principal Responsibilities</vt:lpstr>
      <vt:lpstr>AG Deliverables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 Session</dc:title>
  <dc:creator>Eileen Harpell</dc:creator>
  <cp:lastModifiedBy>Eileen Harpell</cp:lastModifiedBy>
  <cp:revision>13</cp:revision>
  <dcterms:created xsi:type="dcterms:W3CDTF">2014-03-25T15:32:08Z</dcterms:created>
  <dcterms:modified xsi:type="dcterms:W3CDTF">2014-10-01T14:58:48Z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0x0101004833EA36F62CA641BAB9F648970D91ED</vt:lpwstr>
  </property>
  <property fmtid="{D5CDD505-2E9C-101B-9397-08002B2CF9AE}" pid="3" name="_dlc_DocIdItemGuid">
    <vt:lpwstr>e00d2cf8-9a4b-4991-8c06-3e3a4291e213</vt:lpwstr>
  </property>
</Properties>
</file>