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6" r:id="rId5"/>
  </p:sldMasterIdLst>
  <p:notesMasterIdLst>
    <p:notesMasterId r:id="rId20"/>
  </p:notesMasterIdLst>
  <p:sldIdLst>
    <p:sldId id="2147374936" r:id="rId6"/>
    <p:sldId id="2147375125" r:id="rId7"/>
    <p:sldId id="2147375124" r:id="rId8"/>
    <p:sldId id="2147375123" r:id="rId9"/>
    <p:sldId id="2147375122" r:id="rId10"/>
    <p:sldId id="2147375121" r:id="rId11"/>
    <p:sldId id="2147375120" r:id="rId12"/>
    <p:sldId id="2147375119" r:id="rId13"/>
    <p:sldId id="2147375118" r:id="rId14"/>
    <p:sldId id="2147375117" r:id="rId15"/>
    <p:sldId id="2147375116" r:id="rId16"/>
    <p:sldId id="2147375115" r:id="rId17"/>
    <p:sldId id="2147375114" r:id="rId18"/>
    <p:sldId id="214737511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60383A-CA15-EFFD-FE51-BDAC8E4000C2}" name="Sneha Vicky Khanna" initials="SVK" userId="S::snehak@eidesign.net::326cdc97-17f6-4edc-8daf-f45baea35133" providerId="AD"/>
  <p188:author id="{B7B5535C-DE20-7610-7176-E009DEB28339}" name="Simona Scaringi" initials="SS" userId="S::simona.scaringi@gs1.org::b896f272-6579-4cf7-bebf-f145bfa9d28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obert Beideman" initials="RB" lastIdx="6" clrIdx="6">
    <p:extLst>
      <p:ext uri="{19B8F6BF-5375-455C-9EA6-DF929625EA0E}">
        <p15:presenceInfo xmlns:p15="http://schemas.microsoft.com/office/powerpoint/2012/main" userId="S::robert.beideman@gs1.org::d8bfe3c4-dff5-4ed8-89a1-01288e6d51d3" providerId="AD"/>
      </p:ext>
    </p:extLst>
  </p:cmAuthor>
  <p:cmAuthor id="1" name="Marie Burnay" initials="MB" lastIdx="24" clrIdx="0">
    <p:extLst>
      <p:ext uri="{19B8F6BF-5375-455C-9EA6-DF929625EA0E}">
        <p15:presenceInfo xmlns:p15="http://schemas.microsoft.com/office/powerpoint/2012/main" userId="S::marie.burnay@gs1.org::bfddb23a-8d6f-4204-bdea-469969e03d5f" providerId="AD"/>
      </p:ext>
    </p:extLst>
  </p:cmAuthor>
  <p:cmAuthor id="8" name="Simona Scaringi" initials="SS" lastIdx="8" clrIdx="7">
    <p:extLst>
      <p:ext uri="{19B8F6BF-5375-455C-9EA6-DF929625EA0E}">
        <p15:presenceInfo xmlns:p15="http://schemas.microsoft.com/office/powerpoint/2012/main" userId="S::simona.scaringi@gs1.org::b896f272-6579-4cf7-bebf-f145bfa9d28d" providerId="AD"/>
      </p:ext>
    </p:extLst>
  </p:cmAuthor>
  <p:cmAuthor id="2" name="Vivian Underwood" initials="VU" lastIdx="10" clrIdx="1">
    <p:extLst>
      <p:ext uri="{19B8F6BF-5375-455C-9EA6-DF929625EA0E}">
        <p15:presenceInfo xmlns:p15="http://schemas.microsoft.com/office/powerpoint/2012/main" userId="S::vunderwood@gs1us.org::9d1ea7e4-bacb-4d55-b2db-d5cb6cee84e5" providerId="AD"/>
      </p:ext>
    </p:extLst>
  </p:cmAuthor>
  <p:cmAuthor id="9" name="Sneha Vicky Khanna" initials="SVK" lastIdx="6" clrIdx="8">
    <p:extLst>
      <p:ext uri="{19B8F6BF-5375-455C-9EA6-DF929625EA0E}">
        <p15:presenceInfo xmlns:p15="http://schemas.microsoft.com/office/powerpoint/2012/main" userId="S::snehak@eidesign.net::326cdc97-17f6-4edc-8daf-f45baea35133" providerId="AD"/>
      </p:ext>
    </p:extLst>
  </p:cmAuthor>
  <p:cmAuthor id="3" name="Sue Schmid" initials="SS" lastIdx="8" clrIdx="2">
    <p:extLst>
      <p:ext uri="{19B8F6BF-5375-455C-9EA6-DF929625EA0E}">
        <p15:presenceInfo xmlns:p15="http://schemas.microsoft.com/office/powerpoint/2012/main" userId="S::sue.schmid_gs1au.org#ext#@gs1go365.onmicrosoft.com::e61ac83f-e15f-4cb3-b2c3-62578f2ea05c" providerId="AD"/>
      </p:ext>
    </p:extLst>
  </p:cmAuthor>
  <p:cmAuthor id="4" name="Vivian Underwood" initials="VU [2]" lastIdx="5" clrIdx="3">
    <p:extLst>
      <p:ext uri="{19B8F6BF-5375-455C-9EA6-DF929625EA0E}">
        <p15:presenceInfo xmlns:p15="http://schemas.microsoft.com/office/powerpoint/2012/main" userId="S::vunderwood_gs1us.org#ext#@gs1go365.onmicrosoft.com::372a675f-75da-4142-a0f7-9a1d300d0155" providerId="AD"/>
      </p:ext>
    </p:extLst>
  </p:cmAuthor>
  <p:cmAuthor id="5" name="Stitzinger, Jennie" initials="SJ" lastIdx="9" clrIdx="4">
    <p:extLst>
      <p:ext uri="{19B8F6BF-5375-455C-9EA6-DF929625EA0E}">
        <p15:presenceInfo xmlns:p15="http://schemas.microsoft.com/office/powerpoint/2012/main" userId="S::jstitzinger_gs1us.org#ext#@gs1go365.onmicrosoft.com::bd7b17d7-70ce-48fa-865d-425315ace0ad" providerId="AD"/>
      </p:ext>
    </p:extLst>
  </p:cmAuthor>
  <p:cmAuthor id="6" name="Dan Mullen" initials="DM" lastIdx="4" clrIdx="5">
    <p:extLst>
      <p:ext uri="{19B8F6BF-5375-455C-9EA6-DF929625EA0E}">
        <p15:presenceInfo xmlns:p15="http://schemas.microsoft.com/office/powerpoint/2012/main" userId="S::dan.mullen@gs1.org::ff174839-3fa1-48e7-a88c-1948042024a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5D4"/>
    <a:srgbClr val="E6E7E8"/>
    <a:srgbClr val="BF83B9"/>
    <a:srgbClr val="F26334"/>
    <a:srgbClr val="002D6C"/>
    <a:srgbClr val="22BCB9"/>
    <a:srgbClr val="F05587"/>
    <a:srgbClr val="00B6DE"/>
    <a:srgbClr val="FBB034"/>
    <a:srgbClr val="68C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265" autoAdjust="0"/>
  </p:normalViewPr>
  <p:slideViewPr>
    <p:cSldViewPr snapToGrid="0">
      <p:cViewPr varScale="1">
        <p:scale>
          <a:sx n="85" d="100"/>
          <a:sy n="85" d="100"/>
        </p:scale>
        <p:origin x="15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a Scaringi" userId="b896f272-6579-4cf7-bebf-f145bfa9d28d" providerId="ADAL" clId="{8036E577-8B45-4971-B941-D04CE942D8ED}"/>
    <pc:docChg chg="modSld">
      <pc:chgData name="Simona Scaringi" userId="b896f272-6579-4cf7-bebf-f145bfa9d28d" providerId="ADAL" clId="{8036E577-8B45-4971-B941-D04CE942D8ED}" dt="2023-04-27T12:44:11.324" v="29" actId="20577"/>
      <pc:docMkLst>
        <pc:docMk/>
      </pc:docMkLst>
      <pc:sldChg chg="modNotesTx">
        <pc:chgData name="Simona Scaringi" userId="b896f272-6579-4cf7-bebf-f145bfa9d28d" providerId="ADAL" clId="{8036E577-8B45-4971-B941-D04CE942D8ED}" dt="2023-04-27T12:43:53.555" v="25" actId="20577"/>
        <pc:sldMkLst>
          <pc:docMk/>
          <pc:sldMk cId="2233670671" sldId="2147375116"/>
        </pc:sldMkLst>
      </pc:sldChg>
      <pc:sldChg chg="modNotesTx">
        <pc:chgData name="Simona Scaringi" userId="b896f272-6579-4cf7-bebf-f145bfa9d28d" providerId="ADAL" clId="{8036E577-8B45-4971-B941-D04CE942D8ED}" dt="2023-04-27T12:44:11.324" v="29" actId="20577"/>
        <pc:sldMkLst>
          <pc:docMk/>
          <pc:sldMk cId="490237491" sldId="214737512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B460B-2E70-45ED-BC52-B425960E032C}" type="datetimeFigureOut">
              <a:rPr lang="en-GB" smtClean="0"/>
              <a:t>27/04/2023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422E0-B0D6-4480-8511-35F93996A8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78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s1.org/docs/barcodes/GSCN-22-316-NonBrandedClarity.pdf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brand.gs1.org/assetbank-gs1-brand/action/browseItems?categoryId=374&amp;categoryTypeId=1&amp;cachedCriteria=1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Objectives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This session will provide a training on the identification of non-branded items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Key Takeaways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session will review: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Why industry asked GS1 to clarify the identification rules around identification of non-branded items.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definition of a non-branded trade item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rules for identification of non-branded items including when non-branded items are transformed into branded items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/>
              <a:t>The benefits of using GS1 standards for identification of non-branded trade items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46512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/>
              <a:t>Key Objective</a:t>
            </a:r>
            <a:endParaRPr lang="en-IN" dirty="0"/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IN" dirty="0"/>
              <a:t>Provide guidance on the question </a:t>
            </a:r>
            <a:r>
              <a:rPr lang="en-IN" b="0" dirty="0"/>
              <a:t>“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non-branded notebooks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without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Multiple sellers source and sell the notebook. Which GTIN should be used?”</a:t>
            </a:r>
            <a:endParaRPr lang="en-IN" b="0" dirty="0"/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IN" b="1" dirty="0"/>
          </a:p>
          <a:p>
            <a:r>
              <a:rPr lang="en-IN" b="1" dirty="0"/>
              <a:t>Key Takeaways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The manufacturer makes a non-branded purple notebook and does not assign it a GTIN. 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Multiple sellers will sell this notebook.  In the example on the slide, sellers A and B both will list this notebook.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Before listing, both sellers A and B assign the notebook a GTIN:   GTIN A and GTIN 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5824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/>
              <a:t>Key Objective</a:t>
            </a:r>
            <a:r>
              <a:rPr lang="en-IN" dirty="0"/>
              <a:t>: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IN" dirty="0"/>
              <a:t>Provide guidance on the question </a:t>
            </a:r>
            <a:r>
              <a:rPr lang="en-IN" b="0" dirty="0"/>
              <a:t>“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non-branded notebooks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assigns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The sellers differentiate the notebook by branding them. Which GTIN should be used?”</a:t>
            </a:r>
            <a:endParaRPr lang="en-IN" b="0" dirty="0"/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IN" b="1" dirty="0"/>
          </a:p>
          <a:p>
            <a:r>
              <a:rPr lang="en-IN" b="1" dirty="0"/>
              <a:t>Key Takeaways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b="0" dirty="0"/>
              <a:t>In this scenario, seller A and B each differentiate the purple notebook by branding it (Seller A with a trophy and Seller B with a cockade).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b="0" dirty="0"/>
              <a:t>As per the GS1 GTIN Management standard, adding or changing a brand requires the assignment of a new GTIN.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b="0" dirty="0"/>
              <a:t>Seller A would assign GTIN A to the notebook with the key brand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b="0" dirty="0"/>
              <a:t>Seller B would assign GTIN B to the notebook with the round seal brand.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266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/>
              <a:t>Key Objective</a:t>
            </a:r>
            <a:r>
              <a:rPr lang="en-IN" dirty="0"/>
              <a:t>: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IN" dirty="0"/>
              <a:t>Provide guidance on the question “If I assign the GTIN to a non-branded item, what product information should I put in the GS1 database?”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IN" b="1" dirty="0"/>
          </a:p>
          <a:p>
            <a:r>
              <a:rPr lang="en-IN" b="1" dirty="0"/>
              <a:t>Key Takeaways: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This guidance refers to a non-branded item.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GS1 recommends that all 7 attributes are completed and has the following guidance: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Brand name</a:t>
            </a:r>
            <a:r>
              <a:rPr lang="en-US" dirty="0"/>
              <a:t>:  </a:t>
            </a:r>
            <a:r>
              <a:rPr lang="en-US" b="1" dirty="0"/>
              <a:t>Generic 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Product description</a:t>
            </a:r>
            <a:r>
              <a:rPr lang="en-US" dirty="0"/>
              <a:t>:  </a:t>
            </a:r>
            <a:r>
              <a:rPr lang="en-US" b="1" dirty="0"/>
              <a:t>Generic</a:t>
            </a:r>
            <a:r>
              <a:rPr lang="en-US" dirty="0"/>
              <a:t> &lt;description of the item – e.g. blue lined notebook&gt;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Image URL</a:t>
            </a:r>
            <a:r>
              <a:rPr lang="en-US" dirty="0"/>
              <a:t>:  image of the non-branded item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GPC (Global Product Classification):  </a:t>
            </a:r>
            <a:r>
              <a:rPr lang="en-US" dirty="0"/>
              <a:t>use the GPC of the non-branded item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Net content</a:t>
            </a:r>
            <a:r>
              <a:rPr lang="en-US" dirty="0"/>
              <a:t>:  1 (number of the non-branded item)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b="1" dirty="0"/>
              <a:t>Country of sale</a:t>
            </a:r>
            <a:r>
              <a:rPr lang="en-US" dirty="0"/>
              <a:t>:  Intended country of sale for the non-branded item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These are broad guidelines and if we need to be more prescription, we may need to address this through an MSWG.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Please remember that for product information, local regulations take precedence over GS1 standards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729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Objective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b="0" dirty="0"/>
              <a:t>The objective of this section is to review how non-branded items are identified and the benefits of using GS1 standards for identification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Key Takeaways</a:t>
            </a: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Provide a recap of the 4 rules around the identification of non-branded items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Provide a review of the benefits of using GS1 standards for  the identification of non-branded trade items for all stakeholders in all sales channels.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857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en-US" dirty="0">
                <a:cs typeface="+mn-lt"/>
              </a:rPr>
            </a:br>
            <a:r>
              <a:rPr lang="en-IN" b="1" dirty="0"/>
              <a:t>Key Objective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IN" dirty="0"/>
              <a:t>Recap the clarified rules around non-branded items and discuss the benefits to the stakeholders in all sales channels.  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US" dirty="0"/>
            </a:br>
            <a:r>
              <a:rPr lang="en-US" b="1" dirty="0"/>
              <a:t>Key Takeaways</a:t>
            </a:r>
            <a:endParaRPr lang="en-US" dirty="0"/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Recap of the 4 rules around identification of non-branded items: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Non-branded items require a GTIN before an offer is made for the sale of the trade item.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The GTIN should be assigned at the earliest point of a trade item’s journey – by the manufacturer.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If the item already has a GTIN, this GTIN should be used provided that the trade item has not changed in a way that would require a new GTIN per the GS1 Management Standard.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/>
              <a:t>Note:  One scenario would be that a brand is applied to the item – then a new GTIN needs to be assigned by the party who branded the item.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The GTIN is to be assigned at the earliest point in any trade item’s journey.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For an item that does not have a GTIN, assignment of a GTIN may be done by any downstream actor by taking role of the GTIN allocator and taking responsibility for the trade item declaration. 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Please remember that local legal and regulatory requirements always supersede GS1 rules.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The benefits of using one common rule for all commerce channels and stakeholders are:</a:t>
            </a:r>
          </a:p>
          <a:p>
            <a:pPr marL="512802" lvl="1" indent="-174559" defTabSz="676487">
              <a:buFont typeface="Arial" panose="020B0604020202020204" pitchFamily="34" charset="0"/>
              <a:buChar char="•"/>
            </a:pPr>
            <a:r>
              <a:rPr lang="en-US" dirty="0"/>
              <a:t>It reduces confusion for the industry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dirty="0"/>
              <a:t>GS1 standards are compatible with open supply chains and value networks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r>
              <a:rPr lang="en-US" dirty="0"/>
              <a:t>Global interoperability between trading partners and systems</a:t>
            </a:r>
          </a:p>
          <a:p>
            <a:pPr marL="65918" lvl="0" indent="-174559">
              <a:buFont typeface="Arial" panose="020B0604020202020204" pitchFamily="34" charset="0"/>
              <a:buChar char="•"/>
            </a:pPr>
            <a:r>
              <a:rPr lang="en-US" dirty="0"/>
              <a:t>For more information, please go to:  https://mozone.gs1.org/marketplace-engagement-kit/marketplace-engagement-kit-standards (MOs only)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Gotham SSm A"/>
              </a:rPr>
              <a:t>Read the </a:t>
            </a:r>
            <a:r>
              <a:rPr lang="en-US" b="0" i="0" u="none" strike="noStrike" dirty="0">
                <a:solidFill>
                  <a:srgbClr val="008DBD"/>
                </a:solidFill>
                <a:effectLst/>
                <a:latin typeface="Gotham SSm A"/>
                <a:hlinkClick r:id="rId3"/>
              </a:rPr>
              <a:t>GS1 general specifications changes</a:t>
            </a:r>
            <a:r>
              <a:rPr lang="en-US" b="0" i="0" dirty="0">
                <a:solidFill>
                  <a:srgbClr val="333333"/>
                </a:solidFill>
                <a:effectLst/>
                <a:latin typeface="Gotham SSm A"/>
              </a:rPr>
              <a:t> published about non-branded items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333333"/>
                </a:solidFill>
                <a:effectLst/>
                <a:latin typeface="Gotham SSm A"/>
              </a:rPr>
              <a:t>Download marketplace </a:t>
            </a:r>
            <a:r>
              <a:rPr lang="en-US" b="0" i="0" u="none" strike="noStrike" dirty="0">
                <a:solidFill>
                  <a:srgbClr val="008DBD"/>
                </a:solidFill>
                <a:effectLst/>
                <a:latin typeface="Gotham SSm A"/>
                <a:hlinkClick r:id="rId4"/>
              </a:rPr>
              <a:t>non-branded visuals</a:t>
            </a:r>
            <a:r>
              <a:rPr lang="en-US" b="0" i="0" dirty="0">
                <a:solidFill>
                  <a:srgbClr val="333333"/>
                </a:solidFill>
                <a:effectLst/>
                <a:latin typeface="Gotham SSm A"/>
              </a:rPr>
              <a:t> to reuse in your MO's materials</a:t>
            </a:r>
          </a:p>
          <a:p>
            <a:pPr marL="523118" lvl="1" indent="-174559">
              <a:buFont typeface="Arial" panose="020B0604020202020204" pitchFamily="34" charset="0"/>
              <a:buChar char="•"/>
            </a:pPr>
            <a:endParaRPr lang="en-US" dirty="0"/>
          </a:p>
          <a:p>
            <a:pPr marL="65918" lvl="0" indent="-174559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65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654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941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Objectives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dirty="0"/>
              <a:t>This section will provide an introduction to non-branded trade items, including the definition and why identification of non-traded trade item needed to be clarified.</a:t>
            </a:r>
          </a:p>
          <a:p>
            <a:endParaRPr lang="en-US" b="1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679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Key Objectives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Explain why </a:t>
            </a:r>
            <a:r>
              <a:rPr lang="en-GB" dirty="0"/>
              <a:t>non-branded identification needed to be clarified for all stakeholders.</a:t>
            </a:r>
            <a:br>
              <a:rPr lang="en-GB" dirty="0"/>
            </a:br>
            <a:endParaRPr lang="en-GB" dirty="0"/>
          </a:p>
          <a:p>
            <a:r>
              <a:rPr lang="en-GB" b="1" dirty="0"/>
              <a:t>Key Takeaways</a:t>
            </a:r>
            <a:r>
              <a:rPr lang="en-GB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Non-branded items are trade items that do not have a brand name (they are also referred to as generic products).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Please note that GS1 do have rules that address private label identification – these are items that are manufactured by a contract or 3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rd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 party manufacturer and sold under a retailer’s brand name.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There has been rapid growth of non-branded trade items, and it was important for industry to have clear rules on how these items are identified.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Industry asked GS1 to bring together industry stakeholders to develop a solution to provide consistent and accurate identification of non-branded items to benefit all stakeholders.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The challenges with non-branded identification 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Sellers purchase non-branded items directly from manufacturers and sell them online as 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Multiple sellers can source identical or similar non-branded items from the same or different factories.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A non-branded item may be branded later by the manufacturer or another party.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GS1 standard did not clearly detail what party is responsible for identifying non-branded items or when and by whom the identification must be assigned.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2274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Key Objectives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Explain the definition of non-branded items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Key Takeaways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Non-branded items are trade items that do not have a brand name (they are also referred to as generic products).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Please note that GS1 do have rules that address private label identification – these are items that are manufactured by a contract or 3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rd</a:t>
            </a: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 party manufacturer and sold under a retailer’s brand name.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MS PMincho" panose="02020600040205080304" pitchFamily="18" charset="-128"/>
                <a:cs typeface="Verdana" panose="020B0604030504040204" pitchFamily="34" charset="0"/>
              </a:rPr>
              <a:t>Non-branded item may or may not be branded later.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9285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Objective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b="0" dirty="0"/>
              <a:t>The objective of this section is to review how non-branded identification rules.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Key Takeaways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Review the 4 principles when identifying non-branded items.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effectLst/>
                <a:latin typeface="Segoe UI" panose="020B0502040204020203" pitchFamily="34" charset="0"/>
              </a:rPr>
              <a:t>Review a decision tree on when </a:t>
            </a:r>
            <a:r>
              <a:rPr lang="en-IN" dirty="0"/>
              <a:t>existing GTIN should be used vs. when a new GTIN must be assigned.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114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1" dirty="0">
                <a:effectLst/>
                <a:latin typeface="Segoe UI" panose="020B0502040204020203" pitchFamily="34" charset="0"/>
              </a:rPr>
              <a:t>Key Objectives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effectLst/>
                <a:latin typeface="Segoe UI" panose="020B0502040204020203" pitchFamily="34" charset="0"/>
              </a:rPr>
              <a:t>Review the 4 principles when identifying non-branded items.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>
              <a:effectLst/>
              <a:latin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800" b="1" dirty="0">
                <a:effectLst/>
                <a:latin typeface="Segoe UI" panose="020B0502040204020203" pitchFamily="34" charset="0"/>
              </a:rPr>
              <a:t>Key Takeaways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There are 4 principals to follow when identifying non-branded items: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1.  Non-branded items require a GTIN before an offer is made for the sale of the trade item. </a:t>
            </a:r>
          </a:p>
          <a:p>
            <a:pPr marL="1088959" lvl="2" indent="-174559">
              <a:buFont typeface="Arial" panose="020B0604020202020204" pitchFamily="34" charset="0"/>
              <a:buChar char="•"/>
            </a:pPr>
            <a:r>
              <a:rPr lang="en-US" dirty="0"/>
              <a:t>The GTIN should be assigned at the earliest point of a trade item’s journey – by the manufacturer.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2.   If the item already has a GTIN, this GTIN should be used provided that the trade item has not changed in a way that would require a new GTIN per the GS1 Management Standard.</a:t>
            </a:r>
          </a:p>
          <a:p>
            <a:pPr marL="1088959" lvl="2" indent="-174559">
              <a:buFont typeface="Arial" panose="020B0604020202020204" pitchFamily="34" charset="0"/>
              <a:buChar char="•"/>
            </a:pPr>
            <a:r>
              <a:rPr lang="en-US" dirty="0"/>
              <a:t>Note:  One scenario would be that a brand is applied to the item – then a new GTIN needs to be assigned by the party who branded the item.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3.  The GTIN is to be assigned at the earliest point in any trade item’s journey.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4.  For an item that does not have a GTIN, assignment of a GTIN may be done by any downstream actor by taking role of the GTIN allocator and taking responsibility for the trade item declaration.  </a:t>
            </a:r>
          </a:p>
          <a:p>
            <a:pPr marL="174559" lvl="0" indent="-174559">
              <a:buFont typeface="Arial" panose="020B0604020202020204" pitchFamily="34" charset="0"/>
              <a:buChar char="•"/>
            </a:pPr>
            <a:r>
              <a:rPr lang="en-US" dirty="0"/>
              <a:t>Please remember that local legal and regulatory requirements always supersede GS1 rules.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6549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6549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1542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/>
              <a:t>Key Objective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dirty="0"/>
              <a:t>Review the decision tree to help industry determine an existing GTIN should be used and when a new GTIN must be assigned for a non-branded trade item.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IN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IN" b="1" dirty="0"/>
              <a:t>Key Takeaways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b="0" dirty="0"/>
              <a:t>The first question to ask if the non-branded item already has a GTIN.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b="0" dirty="0"/>
              <a:t>If the answer is YES, use the existing GTIN.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IN" b="0" dirty="0"/>
              <a:t>If the answer is NO, then ask the manufacturer or supplier to provide you with a GTIN.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IN" b="0" dirty="0"/>
              <a:t>If the manufacturer or supplier can provide a GTIN, that GTIN will be used.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IN" b="0" dirty="0"/>
              <a:t>If the manufacturer or supplier CANNOT provide a GTIN, assign it a GTIN (as a downstream party).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1267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Key Objective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US" b="0" dirty="0"/>
              <a:t>The objective of this section is to review some common scenarios and tips for identification of non-branded items.</a:t>
            </a:r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US" b="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Key Takeaways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Review the 4 scenarios: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a non-branded notebook and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assigns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Multiple sellers source and sell the notebook. Which GTIN should be used?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non-branded notebooks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without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Multiple sellers source and sell the notebook. Which GTIN should be used?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non-branded notebooks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 assigns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The sellers differentiate the notebook by branding them. Which GTIN should be used?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IN" dirty="0"/>
              <a:t>If I assign the GTIN to a non-branded item, what product information should I put in the GS1 database?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22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/>
              <a:t>Key Objective</a:t>
            </a:r>
            <a:endParaRPr lang="en-IN" dirty="0"/>
          </a:p>
          <a:p>
            <a:pPr marL="174559" indent="-174559">
              <a:buFont typeface="Arial" panose="020B0604020202020204" pitchFamily="34" charset="0"/>
              <a:buChar char="•"/>
            </a:pPr>
            <a:r>
              <a:rPr lang="en-IN" dirty="0"/>
              <a:t>Provide guidance on the question </a:t>
            </a:r>
            <a:r>
              <a:rPr lang="en-IN" b="0" dirty="0"/>
              <a:t>“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 makes a non-branded notebook and </a:t>
            </a:r>
            <a:r>
              <a:rPr lang="en-US" sz="1200" b="0" u="sng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assigns a GTIN</a:t>
            </a:r>
            <a:r>
              <a:rPr lang="en-US" sz="1200" b="0" dirty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Multiple sellers source and sell the notebook. Which GTIN should be used?”</a:t>
            </a:r>
            <a:endParaRPr lang="en-IN" b="0" dirty="0"/>
          </a:p>
          <a:p>
            <a:pPr marL="174559" indent="-174559">
              <a:buFont typeface="Arial" panose="020B0604020202020204" pitchFamily="34" charset="0"/>
              <a:buChar char="•"/>
            </a:pPr>
            <a:endParaRPr lang="en-IN" b="1" dirty="0"/>
          </a:p>
          <a:p>
            <a:r>
              <a:rPr lang="en-IN" b="1" dirty="0"/>
              <a:t>Key Takeaways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b="0" dirty="0"/>
              <a:t>GTIN M was assigned to this non-branded purple notebook by the manufacturer.  Both Seller A and B sell the same notebook.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IN" b="0" dirty="0"/>
              <a:t>Both Seller A and B use GTIN M, the GTIN assigned by the manufacturer.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D1A666-DFFF-4D67-A042-38DEED2B3C6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4841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599"/>
          </a:xfrm>
        </p:spPr>
        <p:txBody>
          <a:bodyPr anchor="b"/>
          <a:lstStyle>
            <a:lvl1pPr algn="ctr">
              <a:defRPr sz="5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389"/>
            </a:lvl1pPr>
            <a:lvl2pPr marL="455238" indent="0" algn="ctr">
              <a:buNone/>
              <a:defRPr sz="1992"/>
            </a:lvl2pPr>
            <a:lvl3pPr marL="910476" indent="0" algn="ctr">
              <a:buNone/>
              <a:defRPr sz="1792"/>
            </a:lvl3pPr>
            <a:lvl4pPr marL="1365714" indent="0" algn="ctr">
              <a:buNone/>
              <a:defRPr sz="1593"/>
            </a:lvl4pPr>
            <a:lvl5pPr marL="1820952" indent="0" algn="ctr">
              <a:buNone/>
              <a:defRPr sz="1593"/>
            </a:lvl5pPr>
            <a:lvl6pPr marL="2276190" indent="0" algn="ctr">
              <a:buNone/>
              <a:defRPr sz="1593"/>
            </a:lvl6pPr>
            <a:lvl7pPr marL="2731428" indent="0" algn="ctr">
              <a:buNone/>
              <a:defRPr sz="1593"/>
            </a:lvl7pPr>
            <a:lvl8pPr marL="3186666" indent="0" algn="ctr">
              <a:buNone/>
              <a:defRPr sz="1593"/>
            </a:lvl8pPr>
            <a:lvl9pPr marL="3641904" indent="0" algn="ctr">
              <a:buNone/>
              <a:defRPr sz="159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923FC-CBEC-424F-88C7-75CFC6E789E1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05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5FC-F078-4C91-9C24-40ABB6E2ED6C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44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4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4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88AE-9E01-4863-AE0A-47AC2513C832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05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Header - Editable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055056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indent="0" algn="ctr" defTabSz="12139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389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263315" y="6346174"/>
            <a:ext cx="330047" cy="20026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96639" y="230192"/>
            <a:ext cx="10991923" cy="906196"/>
          </a:xfrm>
          <a:prstGeom prst="rect">
            <a:avLst/>
          </a:prstGeom>
          <a:solidFill>
            <a:srgbClr val="FFFFFF">
              <a:alpha val="34118"/>
            </a:srgbClr>
          </a:solidFill>
          <a:ln>
            <a:noFill/>
          </a:ln>
        </p:spPr>
        <p:txBody>
          <a:bodyPr vert="horz" wrap="square" lIns="0" tIns="45716" rIns="91431" bIns="45716" numCol="1" anchor="ctr" anchorCtr="0" compatLnSpc="1">
            <a:prstTxWarp prst="textNoShape">
              <a:avLst/>
            </a:prstTxWarp>
          </a:bodyPr>
          <a:lstStyle>
            <a:lvl1pPr>
              <a:defRPr lang="en-GB" sz="3187" b="0" noProof="0" dirty="0">
                <a:solidFill>
                  <a:schemeClr val="tx2"/>
                </a:solidFill>
                <a:latin typeface="+mn-lt"/>
                <a:cs typeface="Segoe UI Light" panose="020B0502040204020203" pitchFamily="34" charset="0"/>
              </a:defRPr>
            </a:lvl1pPr>
          </a:lstStyle>
          <a:p>
            <a:pPr lvl="0" algn="ctr"/>
            <a:r>
              <a:rPr lang="en-GB" noProof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18369498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9" name="Text Placeholder 2"/>
          <p:cNvSpPr>
            <a:spLocks noGrp="1"/>
          </p:cNvSpPr>
          <p:nvPr>
            <p:ph idx="11" hasCustomPrompt="1"/>
          </p:nvPr>
        </p:nvSpPr>
        <p:spPr bwMode="auto">
          <a:xfrm>
            <a:off x="596962" y="1455213"/>
            <a:ext cx="10988943" cy="441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buClr>
                <a:srgbClr val="C1D82F"/>
              </a:buClr>
              <a:defRPr sz="1992"/>
            </a:lvl1pPr>
            <a:lvl2pPr>
              <a:buClr>
                <a:srgbClr val="C1D82F"/>
              </a:buClr>
              <a:defRPr sz="1992"/>
            </a:lvl2pPr>
            <a:lvl3pPr>
              <a:buClr>
                <a:srgbClr val="C1D82F"/>
              </a:buClr>
              <a:defRPr sz="1992"/>
            </a:lvl3pPr>
            <a:lvl4pPr>
              <a:buClr>
                <a:srgbClr val="C1D82F"/>
              </a:buClr>
              <a:defRPr sz="1992"/>
            </a:lvl4pPr>
            <a:lvl5pPr>
              <a:buClr>
                <a:srgbClr val="C1D82F"/>
              </a:buClr>
              <a:defRPr sz="1992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04080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Contact Information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88972" y="1515565"/>
            <a:ext cx="10995801" cy="415831"/>
          </a:xfrm>
          <a:prstGeom prst="rect">
            <a:avLst/>
          </a:prstGeom>
        </p:spPr>
        <p:txBody>
          <a:bodyPr lIns="144000" rIns="144000">
            <a:normAutofit/>
          </a:bodyPr>
          <a:lstStyle>
            <a:lvl1pPr marL="0" indent="0">
              <a:buFontTx/>
              <a:buNone/>
              <a:defRPr sz="1859" b="1" i="0"/>
            </a:lvl1pPr>
          </a:lstStyle>
          <a:p>
            <a:pPr lvl="0"/>
            <a:r>
              <a:rPr lang="en-GB" noProof="0"/>
              <a:t>Name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588970" y="1911934"/>
            <a:ext cx="10986549" cy="47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r>
              <a:rPr lang="en-GB" noProof="0"/>
              <a:t>Title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idx="16" hasCustomPrompt="1"/>
          </p:nvPr>
        </p:nvSpPr>
        <p:spPr bwMode="auto">
          <a:xfrm>
            <a:off x="1077863" y="3887050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idx="17" hasCustomPrompt="1"/>
          </p:nvPr>
        </p:nvSpPr>
        <p:spPr bwMode="auto">
          <a:xfrm>
            <a:off x="588970" y="5413418"/>
            <a:ext cx="10986549" cy="38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 b="1" i="0">
                <a:solidFill>
                  <a:schemeClr val="accent1"/>
                </a:solidFill>
              </a:defRPr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www.gs1.org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idx="19" hasCustomPrompt="1"/>
          </p:nvPr>
        </p:nvSpPr>
        <p:spPr bwMode="auto">
          <a:xfrm>
            <a:off x="1077863" y="4895060"/>
            <a:ext cx="10506181" cy="33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name@gs1.org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idx="22" hasCustomPrompt="1"/>
          </p:nvPr>
        </p:nvSpPr>
        <p:spPr bwMode="auto">
          <a:xfrm>
            <a:off x="588970" y="2374946"/>
            <a:ext cx="10986549" cy="1390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45716" rIns="7200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 b="0" baseline="0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GS1 Address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idx="27" hasCustomPrompt="1"/>
          </p:nvPr>
        </p:nvSpPr>
        <p:spPr bwMode="auto">
          <a:xfrm>
            <a:off x="1077863" y="4222784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idx="28" hasCustomPrompt="1"/>
          </p:nvPr>
        </p:nvSpPr>
        <p:spPr bwMode="auto">
          <a:xfrm>
            <a:off x="1077863" y="4558519"/>
            <a:ext cx="10506181" cy="3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6" rIns="0" bIns="45716" numCol="1" anchor="t" anchorCtr="0" compatLnSpc="1">
            <a:prstTxWarp prst="textNoShape">
              <a:avLst/>
            </a:prstTxWarp>
          </a:bodyPr>
          <a:lstStyle>
            <a:lvl1pPr marL="98572" indent="0">
              <a:buNone/>
              <a:defRPr sz="1593"/>
            </a:lvl1pPr>
            <a:lvl2pPr marL="361430" indent="0">
              <a:buNone/>
              <a:defRPr/>
            </a:lvl2pPr>
            <a:lvl3pPr marL="715094" indent="0">
              <a:buNone/>
              <a:defRPr/>
            </a:lvl3pPr>
            <a:lvl4pPr marL="1092086" indent="0">
              <a:buNone/>
              <a:defRPr/>
            </a:lvl4pPr>
            <a:lvl5pPr marL="1378840" indent="0">
              <a:buNone/>
              <a:defRPr/>
            </a:lvl5pPr>
          </a:lstStyle>
          <a:p>
            <a:pPr lvl="0"/>
            <a:r>
              <a:rPr lang="en-GB" noProof="0"/>
              <a:t>+00 (0)00 0000 0000</a:t>
            </a:r>
          </a:p>
        </p:txBody>
      </p:sp>
      <p:sp>
        <p:nvSpPr>
          <p:cNvPr id="41" name="Text Placeholder 40"/>
          <p:cNvSpPr>
            <a:spLocks noGrp="1"/>
          </p:cNvSpPr>
          <p:nvPr>
            <p:ph type="body" sz="quarter" idx="33" hasCustomPrompt="1"/>
          </p:nvPr>
        </p:nvSpPr>
        <p:spPr>
          <a:xfrm>
            <a:off x="592195" y="3889057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572" indent="0" algn="l">
              <a:buNone/>
              <a:defRPr sz="1593" b="1" i="0"/>
            </a:lvl1pPr>
          </a:lstStyle>
          <a:p>
            <a:pPr lvl="0"/>
            <a:r>
              <a:rPr lang="en-GB" noProof="0"/>
              <a:t>T</a:t>
            </a:r>
          </a:p>
        </p:txBody>
      </p:sp>
      <p:sp>
        <p:nvSpPr>
          <p:cNvPr id="42" name="Text Placeholder 40"/>
          <p:cNvSpPr>
            <a:spLocks noGrp="1"/>
          </p:cNvSpPr>
          <p:nvPr>
            <p:ph type="body" sz="quarter" idx="34" hasCustomPrompt="1"/>
          </p:nvPr>
        </p:nvSpPr>
        <p:spPr>
          <a:xfrm>
            <a:off x="592195" y="4221378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572" indent="0" algn="l">
              <a:buNone/>
              <a:defRPr sz="1593" b="1" i="0"/>
            </a:lvl1pPr>
          </a:lstStyle>
          <a:p>
            <a:pPr lvl="0"/>
            <a:r>
              <a:rPr lang="en-GB" noProof="0"/>
              <a:t>D</a:t>
            </a:r>
          </a:p>
        </p:txBody>
      </p:sp>
      <p:sp>
        <p:nvSpPr>
          <p:cNvPr id="43" name="Text Placeholder 40"/>
          <p:cNvSpPr>
            <a:spLocks noGrp="1"/>
          </p:cNvSpPr>
          <p:nvPr>
            <p:ph type="body" sz="quarter" idx="35" hasCustomPrompt="1"/>
          </p:nvPr>
        </p:nvSpPr>
        <p:spPr>
          <a:xfrm>
            <a:off x="592195" y="4557933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572" indent="0" algn="l">
              <a:buNone/>
              <a:defRPr sz="1593" b="1" i="0"/>
            </a:lvl1pPr>
          </a:lstStyle>
          <a:p>
            <a:pPr lvl="0"/>
            <a:r>
              <a:rPr lang="en-GB" noProof="0"/>
              <a:t>M</a:t>
            </a:r>
          </a:p>
        </p:txBody>
      </p:sp>
      <p:sp>
        <p:nvSpPr>
          <p:cNvPr id="44" name="Text Placeholder 40"/>
          <p:cNvSpPr>
            <a:spLocks noGrp="1"/>
          </p:cNvSpPr>
          <p:nvPr>
            <p:ph type="body" sz="quarter" idx="36" hasCustomPrompt="1"/>
          </p:nvPr>
        </p:nvSpPr>
        <p:spPr>
          <a:xfrm>
            <a:off x="592195" y="4894839"/>
            <a:ext cx="388627" cy="354563"/>
          </a:xfrm>
          <a:prstGeom prst="rect">
            <a:avLst/>
          </a:prstGeom>
        </p:spPr>
        <p:txBody>
          <a:bodyPr vert="horz" lIns="72000" rIns="0"/>
          <a:lstStyle>
            <a:lvl1pPr marL="98572" indent="0" algn="l">
              <a:buNone/>
              <a:defRPr sz="1593" b="1" i="0"/>
            </a:lvl1pPr>
          </a:lstStyle>
          <a:p>
            <a:pPr lvl="0"/>
            <a:r>
              <a:rPr lang="en-GB" noProof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676863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96981" y="1455919"/>
            <a:ext cx="10995323" cy="49808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FontTx/>
              <a:buNone/>
              <a:defRPr sz="2389" b="1" i="0"/>
            </a:lvl1pPr>
          </a:lstStyle>
          <a:p>
            <a:pPr lvl="0"/>
            <a:r>
              <a:rPr lang="en-GB" noProof="0"/>
              <a:t>Click to edit heading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  <p:sp>
        <p:nvSpPr>
          <p:cNvPr id="7" name="Text Placeholder 2"/>
          <p:cNvSpPr>
            <a:spLocks noGrp="1"/>
          </p:cNvSpPr>
          <p:nvPr>
            <p:ph idx="15" hasCustomPrompt="1"/>
          </p:nvPr>
        </p:nvSpPr>
        <p:spPr bwMode="auto">
          <a:xfrm>
            <a:off x="596962" y="2073412"/>
            <a:ext cx="10988943" cy="379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992"/>
            </a:lvl1pPr>
            <a:lvl2pPr>
              <a:defRPr sz="1992"/>
            </a:lvl2pPr>
            <a:lvl3pPr>
              <a:defRPr sz="1992"/>
            </a:lvl3pPr>
            <a:lvl4pPr>
              <a:defRPr sz="1992"/>
            </a:lvl4pPr>
            <a:lvl5pPr>
              <a:defRPr sz="1992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1854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Click to Edit Title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1" hasCustomPrompt="1"/>
          </p:nvPr>
        </p:nvSpPr>
        <p:spPr bwMode="auto">
          <a:xfrm>
            <a:off x="596962" y="1455213"/>
            <a:ext cx="10988943" cy="441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992"/>
            </a:lvl1pPr>
            <a:lvl2pPr>
              <a:defRPr sz="1992"/>
            </a:lvl2pPr>
            <a:lvl3pPr>
              <a:defRPr sz="1992"/>
            </a:lvl3pPr>
            <a:lvl4pPr>
              <a:defRPr sz="1992"/>
            </a:lvl4pPr>
            <a:lvl5pPr>
              <a:defRPr sz="1992"/>
            </a:lvl5pPr>
          </a:lstStyle>
          <a:p>
            <a:pPr lvl="0"/>
            <a:r>
              <a:rPr lang="en-GB" noProof="0"/>
              <a:t>Add text here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29026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Click to Edit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624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94725-244A-4B1C-B1A6-59ABD9F25438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5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59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8"/>
          </a:xfrm>
        </p:spPr>
        <p:txBody>
          <a:bodyPr/>
          <a:lstStyle>
            <a:lvl1pPr marL="0" indent="0">
              <a:buNone/>
              <a:defRPr sz="2389">
                <a:solidFill>
                  <a:schemeClr val="tx1">
                    <a:tint val="75000"/>
                  </a:schemeClr>
                </a:solidFill>
              </a:defRPr>
            </a:lvl1pPr>
            <a:lvl2pPr marL="455238" indent="0">
              <a:buNone/>
              <a:defRPr sz="1992">
                <a:solidFill>
                  <a:schemeClr val="tx1">
                    <a:tint val="75000"/>
                  </a:schemeClr>
                </a:solidFill>
              </a:defRPr>
            </a:lvl2pPr>
            <a:lvl3pPr marL="910476" indent="0">
              <a:buNone/>
              <a:defRPr sz="1792">
                <a:solidFill>
                  <a:schemeClr val="tx1">
                    <a:tint val="75000"/>
                  </a:schemeClr>
                </a:solidFill>
              </a:defRPr>
            </a:lvl3pPr>
            <a:lvl4pPr marL="1365714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4pPr>
            <a:lvl5pPr marL="1820952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5pPr>
            <a:lvl6pPr marL="2276190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6pPr>
            <a:lvl7pPr marL="2731428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7pPr>
            <a:lvl8pPr marL="3186666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8pPr>
            <a:lvl9pPr marL="3641904" indent="0">
              <a:buNone/>
              <a:defRPr sz="15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C457-2F92-4B48-A4F0-8E1F3E20D818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9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E2A10-0039-443B-8E68-9F6588C38A83}" type="datetime1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81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389" b="1"/>
            </a:lvl1pPr>
            <a:lvl2pPr marL="455238" indent="0">
              <a:buNone/>
              <a:defRPr sz="1992" b="1"/>
            </a:lvl2pPr>
            <a:lvl3pPr marL="910476" indent="0">
              <a:buNone/>
              <a:defRPr sz="1792" b="1"/>
            </a:lvl3pPr>
            <a:lvl4pPr marL="1365714" indent="0">
              <a:buNone/>
              <a:defRPr sz="1593" b="1"/>
            </a:lvl4pPr>
            <a:lvl5pPr marL="1820952" indent="0">
              <a:buNone/>
              <a:defRPr sz="1593" b="1"/>
            </a:lvl5pPr>
            <a:lvl6pPr marL="2276190" indent="0">
              <a:buNone/>
              <a:defRPr sz="1593" b="1"/>
            </a:lvl6pPr>
            <a:lvl7pPr marL="2731428" indent="0">
              <a:buNone/>
              <a:defRPr sz="1593" b="1"/>
            </a:lvl7pPr>
            <a:lvl8pPr marL="3186666" indent="0">
              <a:buNone/>
              <a:defRPr sz="1593" b="1"/>
            </a:lvl8pPr>
            <a:lvl9pPr marL="3641904" indent="0">
              <a:buNone/>
              <a:defRPr sz="15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389" b="1"/>
            </a:lvl1pPr>
            <a:lvl2pPr marL="455238" indent="0">
              <a:buNone/>
              <a:defRPr sz="1992" b="1"/>
            </a:lvl2pPr>
            <a:lvl3pPr marL="910476" indent="0">
              <a:buNone/>
              <a:defRPr sz="1792" b="1"/>
            </a:lvl3pPr>
            <a:lvl4pPr marL="1365714" indent="0">
              <a:buNone/>
              <a:defRPr sz="1593" b="1"/>
            </a:lvl4pPr>
            <a:lvl5pPr marL="1820952" indent="0">
              <a:buNone/>
              <a:defRPr sz="1593" b="1"/>
            </a:lvl5pPr>
            <a:lvl6pPr marL="2276190" indent="0">
              <a:buNone/>
              <a:defRPr sz="1593" b="1"/>
            </a:lvl6pPr>
            <a:lvl7pPr marL="2731428" indent="0">
              <a:buNone/>
              <a:defRPr sz="1593" b="1"/>
            </a:lvl7pPr>
            <a:lvl8pPr marL="3186666" indent="0">
              <a:buNone/>
              <a:defRPr sz="1593" b="1"/>
            </a:lvl8pPr>
            <a:lvl9pPr marL="3641904" indent="0">
              <a:buNone/>
              <a:defRPr sz="15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0773-A2F2-4D89-A0DD-E3B60BABF7C7}" type="datetime1">
              <a:rPr lang="en-US" smtClean="0"/>
              <a:t>4/27/2023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8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7236F-B05C-4627-973F-1C5AFD231821}" type="datetime1">
              <a:rPr lang="en-US" smtClean="0"/>
              <a:t>4/27/2023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D7A0-534C-4275-AA4F-C9270C04FC64}" type="datetime1">
              <a:rPr lang="en-US" smtClean="0"/>
              <a:t>4/27/2023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03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1600200"/>
          </a:xfrm>
        </p:spPr>
        <p:txBody>
          <a:bodyPr anchor="b"/>
          <a:lstStyle>
            <a:lvl1pPr>
              <a:defRPr sz="318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6"/>
          </a:xfrm>
        </p:spPr>
        <p:txBody>
          <a:bodyPr/>
          <a:lstStyle>
            <a:lvl1pPr>
              <a:defRPr sz="3187"/>
            </a:lvl1pPr>
            <a:lvl2pPr>
              <a:defRPr sz="2788"/>
            </a:lvl2pPr>
            <a:lvl3pPr>
              <a:defRPr sz="2389"/>
            </a:lvl3pPr>
            <a:lvl4pPr>
              <a:defRPr sz="1992"/>
            </a:lvl4pPr>
            <a:lvl5pPr>
              <a:defRPr sz="1992"/>
            </a:lvl5pPr>
            <a:lvl6pPr>
              <a:defRPr sz="1992"/>
            </a:lvl6pPr>
            <a:lvl7pPr>
              <a:defRPr sz="1992"/>
            </a:lvl7pPr>
            <a:lvl8pPr>
              <a:defRPr sz="1992"/>
            </a:lvl8pPr>
            <a:lvl9pPr>
              <a:defRPr sz="199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593"/>
            </a:lvl1pPr>
            <a:lvl2pPr marL="455238" indent="0">
              <a:buNone/>
              <a:defRPr sz="1395"/>
            </a:lvl2pPr>
            <a:lvl3pPr marL="910476" indent="0">
              <a:buNone/>
              <a:defRPr sz="1195"/>
            </a:lvl3pPr>
            <a:lvl4pPr marL="1365714" indent="0">
              <a:buNone/>
              <a:defRPr sz="996"/>
            </a:lvl4pPr>
            <a:lvl5pPr marL="1820952" indent="0">
              <a:buNone/>
              <a:defRPr sz="996"/>
            </a:lvl5pPr>
            <a:lvl6pPr marL="2276190" indent="0">
              <a:buNone/>
              <a:defRPr sz="996"/>
            </a:lvl6pPr>
            <a:lvl7pPr marL="2731428" indent="0">
              <a:buNone/>
              <a:defRPr sz="996"/>
            </a:lvl7pPr>
            <a:lvl8pPr marL="3186666" indent="0">
              <a:buNone/>
              <a:defRPr sz="996"/>
            </a:lvl8pPr>
            <a:lvl9pPr marL="3641904" indent="0">
              <a:buNone/>
              <a:defRPr sz="9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EC63-3ECF-4EDE-8676-B220EFBCEEAF}" type="datetime1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81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1600200"/>
          </a:xfrm>
        </p:spPr>
        <p:txBody>
          <a:bodyPr anchor="b"/>
          <a:lstStyle>
            <a:lvl1pPr>
              <a:defRPr sz="318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6"/>
          </a:xfrm>
        </p:spPr>
        <p:txBody>
          <a:bodyPr anchor="t"/>
          <a:lstStyle>
            <a:lvl1pPr marL="0" indent="0">
              <a:buNone/>
              <a:defRPr sz="3187"/>
            </a:lvl1pPr>
            <a:lvl2pPr marL="455238" indent="0">
              <a:buNone/>
              <a:defRPr sz="2788"/>
            </a:lvl2pPr>
            <a:lvl3pPr marL="910476" indent="0">
              <a:buNone/>
              <a:defRPr sz="2389"/>
            </a:lvl3pPr>
            <a:lvl4pPr marL="1365714" indent="0">
              <a:buNone/>
              <a:defRPr sz="1992"/>
            </a:lvl4pPr>
            <a:lvl5pPr marL="1820952" indent="0">
              <a:buNone/>
              <a:defRPr sz="1992"/>
            </a:lvl5pPr>
            <a:lvl6pPr marL="2276190" indent="0">
              <a:buNone/>
              <a:defRPr sz="1992"/>
            </a:lvl6pPr>
            <a:lvl7pPr marL="2731428" indent="0">
              <a:buNone/>
              <a:defRPr sz="1992"/>
            </a:lvl7pPr>
            <a:lvl8pPr marL="3186666" indent="0">
              <a:buNone/>
              <a:defRPr sz="1992"/>
            </a:lvl8pPr>
            <a:lvl9pPr marL="3641904" indent="0">
              <a:buNone/>
              <a:defRPr sz="1992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593"/>
            </a:lvl1pPr>
            <a:lvl2pPr marL="455238" indent="0">
              <a:buNone/>
              <a:defRPr sz="1395"/>
            </a:lvl2pPr>
            <a:lvl3pPr marL="910476" indent="0">
              <a:buNone/>
              <a:defRPr sz="1195"/>
            </a:lvl3pPr>
            <a:lvl4pPr marL="1365714" indent="0">
              <a:buNone/>
              <a:defRPr sz="996"/>
            </a:lvl4pPr>
            <a:lvl5pPr marL="1820952" indent="0">
              <a:buNone/>
              <a:defRPr sz="996"/>
            </a:lvl5pPr>
            <a:lvl6pPr marL="2276190" indent="0">
              <a:buNone/>
              <a:defRPr sz="996"/>
            </a:lvl6pPr>
            <a:lvl7pPr marL="2731428" indent="0">
              <a:buNone/>
              <a:defRPr sz="996"/>
            </a:lvl7pPr>
            <a:lvl8pPr marL="3186666" indent="0">
              <a:buNone/>
              <a:defRPr sz="996"/>
            </a:lvl8pPr>
            <a:lvl9pPr marL="3641904" indent="0">
              <a:buNone/>
              <a:defRPr sz="99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B4E43-87BC-4E21-98D7-4F630A844A54}" type="datetime1">
              <a:rPr lang="en-US" smtClean="0"/>
              <a:t>4/27/2023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Click to Add Presenter Name, Title, Company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086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18477-5B42-4F4F-B7FB-92A834A6A7DF}" type="datetime1">
              <a:rPr lang="en-US" smtClean="0"/>
              <a:t>4/27/2023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Click to Add Presenter Name, Title, Company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A9B0B-16FE-437C-852A-D18E2AA4C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5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defTabSz="910476" rtl="0" eaLnBrk="1" latinLnBrk="0" hangingPunct="1">
        <a:lnSpc>
          <a:spcPct val="90000"/>
        </a:lnSpc>
        <a:spcBef>
          <a:spcPct val="0"/>
        </a:spcBef>
        <a:buNone/>
        <a:defRPr sz="438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7618" indent="-227618" algn="l" defTabSz="910476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sz="2788" kern="1200">
          <a:solidFill>
            <a:schemeClr val="tx1"/>
          </a:solidFill>
          <a:latin typeface="+mn-lt"/>
          <a:ea typeface="+mn-ea"/>
          <a:cs typeface="+mn-cs"/>
        </a:defRPr>
      </a:lvl1pPr>
      <a:lvl2pPr marL="682856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2389" kern="1200">
          <a:solidFill>
            <a:schemeClr val="tx1"/>
          </a:solidFill>
          <a:latin typeface="+mn-lt"/>
          <a:ea typeface="+mn-ea"/>
          <a:cs typeface="+mn-cs"/>
        </a:defRPr>
      </a:lvl2pPr>
      <a:lvl3pPr marL="1138094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992" kern="1200">
          <a:solidFill>
            <a:schemeClr val="tx1"/>
          </a:solidFill>
          <a:latin typeface="+mn-lt"/>
          <a:ea typeface="+mn-ea"/>
          <a:cs typeface="+mn-cs"/>
        </a:defRPr>
      </a:lvl3pPr>
      <a:lvl4pPr marL="1593332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2048570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503808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959046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414284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869522" indent="-227618" algn="l" defTabSz="910476" rtl="0" eaLnBrk="1" latinLnBrk="0" hangingPunct="1">
        <a:lnSpc>
          <a:spcPct val="90000"/>
        </a:lnSpc>
        <a:spcBef>
          <a:spcPts val="497"/>
        </a:spcBef>
        <a:buFont typeface="Arial" panose="020B0604020202020204" pitchFamily="34" charset="0"/>
        <a:buChar char="•"/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1pPr>
      <a:lvl2pPr marL="455238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2pPr>
      <a:lvl3pPr marL="910476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3pPr>
      <a:lvl4pPr marL="1365714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4pPr>
      <a:lvl5pPr marL="1820952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5pPr>
      <a:lvl6pPr marL="2276190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6pPr>
      <a:lvl7pPr marL="2731428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7pPr>
      <a:lvl8pPr marL="3186666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8pPr>
      <a:lvl9pPr marL="3641904" algn="l" defTabSz="910476" rtl="0" eaLnBrk="1" latinLnBrk="0" hangingPunct="1">
        <a:defRPr sz="17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96639" y="230192"/>
            <a:ext cx="10991923" cy="90619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16" rIns="91431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Title</a:t>
            </a:r>
          </a:p>
        </p:txBody>
      </p:sp>
      <p:sp>
        <p:nvSpPr>
          <p:cNvPr id="15" name="Text Placeholder 19"/>
          <p:cNvSpPr txBox="1">
            <a:spLocks/>
          </p:cNvSpPr>
          <p:nvPr/>
        </p:nvSpPr>
        <p:spPr>
          <a:xfrm>
            <a:off x="6781801" y="6389314"/>
            <a:ext cx="3693808" cy="134722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r" defTabSz="457155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Tx/>
              <a:buFont typeface="Arial"/>
              <a:buNone/>
              <a:tabLst/>
              <a:defRPr sz="600" b="0" kern="1200" cap="none" spc="0" baseline="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2pPr>
            <a:lvl3pPr marL="557784" indent="-285750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3pPr>
            <a:lvl4pPr marL="8229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4pPr>
            <a:lvl5pPr marL="1051560" indent="-228578" algn="l" defTabSz="457155" rtl="0" eaLnBrk="1" fontAlgn="base" hangingPunct="1">
              <a:lnSpc>
                <a:spcPts val="25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Lucida Grande"/>
              <a:buChar char="­"/>
              <a:defRPr sz="1700" kern="1200">
                <a:solidFill>
                  <a:srgbClr val="002C6C"/>
                </a:solidFill>
                <a:latin typeface="Verdana"/>
                <a:ea typeface="ＭＳ Ｐゴシック" charset="0"/>
                <a:cs typeface="Verdana"/>
              </a:defRPr>
            </a:lvl5pPr>
            <a:lvl6pPr marL="2514354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9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65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21" indent="-228578" algn="l" defTabSz="457155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96" noProof="0">
                <a:solidFill>
                  <a:srgbClr val="454545"/>
                </a:solidFill>
              </a:rPr>
              <a:t>© GS12023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97" y="6194844"/>
            <a:ext cx="1750185" cy="514644"/>
          </a:xfrm>
          <a:prstGeom prst="rect">
            <a:avLst/>
          </a:prstGeom>
        </p:spPr>
      </p:pic>
      <p:sp>
        <p:nvSpPr>
          <p:cNvPr id="7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263315" y="6346174"/>
            <a:ext cx="330047" cy="20026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29" smtClean="0">
                <a:solidFill>
                  <a:srgbClr val="454545"/>
                </a:solidFill>
                <a:latin typeface="Verdana"/>
                <a:cs typeface="Verdan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472AB7F-E8D0-4874-A9B8-335B68DC5F05}" type="slidenum">
              <a:rPr lang="en-GB" noProof="0" smtClean="0"/>
              <a:pPr fontAlgn="base">
                <a:spcAft>
                  <a:spcPct val="0"/>
                </a:spcAft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72179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</p:sldLayoutIdLst>
  <p:hf hdr="0" ftr="0" dt="0"/>
  <p:txStyles>
    <p:titleStyle>
      <a:lvl1pPr algn="l" defTabSz="609525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33" kern="1200" cap="none" spc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algn="l" defTabSz="609525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9525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9525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9525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25" algn="l" defTabSz="609525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6pPr>
      <a:lvl7pPr marL="1219050" algn="l" defTabSz="609525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7pPr>
      <a:lvl8pPr marL="1828576" algn="l" defTabSz="609525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8pPr>
      <a:lvl9pPr marL="2438102" algn="l" defTabSz="609525" rtl="0" eaLnBrk="1" fontAlgn="base" hangingPunct="1">
        <a:spcBef>
          <a:spcPct val="0"/>
        </a:spcBef>
        <a:spcAft>
          <a:spcPct val="0"/>
        </a:spcAft>
        <a:defRPr sz="3467">
          <a:solidFill>
            <a:srgbClr val="002C6C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79988" marR="0" indent="-380990" algn="l" defTabSz="609525" rtl="0" eaLnBrk="1" fontAlgn="base" latinLnBrk="0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Tx/>
        <a:buFont typeface="Arial"/>
        <a:buChar char="•"/>
        <a:tabLst/>
        <a:defRPr sz="2267" b="0" i="0" kern="1200" baseline="0">
          <a:solidFill>
            <a:schemeClr val="tx2"/>
          </a:solidFill>
          <a:latin typeface="Verdana"/>
          <a:ea typeface="ＭＳ Ｐゴシック" charset="0"/>
          <a:cs typeface="Verdana"/>
        </a:defRPr>
      </a:lvl1pPr>
      <a:lvl2pPr marL="743981" marR="0" indent="-380990" algn="l" defTabSz="609525" rtl="0" eaLnBrk="1" fontAlgn="base" latinLnBrk="0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Tx/>
        <a:buFont typeface="Lucida Grande"/>
        <a:buChar char="­"/>
        <a:tabLst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2pPr>
      <a:lvl3pPr marL="1099173" indent="-380990" algn="l" defTabSz="609525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Font typeface="Arial"/>
        <a:buChar char="•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3pPr>
      <a:lvl4pPr marL="1401565" indent="-304763" algn="l" defTabSz="609525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Font typeface="Lucida Grande"/>
        <a:buChar char="­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4pPr>
      <a:lvl5pPr marL="1689558" indent="-304763" algn="l" defTabSz="609525" rtl="0" eaLnBrk="1" fontAlgn="base" hangingPunct="1">
        <a:lnSpc>
          <a:spcPct val="110000"/>
        </a:lnSpc>
        <a:spcBef>
          <a:spcPts val="533"/>
        </a:spcBef>
        <a:spcAft>
          <a:spcPct val="0"/>
        </a:spcAft>
        <a:buClr>
          <a:schemeClr val="accent1"/>
        </a:buClr>
        <a:buSzPct val="100000"/>
        <a:buFont typeface="Arial"/>
        <a:buChar char="•"/>
        <a:defRPr sz="2267" b="0" i="0" kern="1200">
          <a:solidFill>
            <a:schemeClr val="tx2"/>
          </a:solidFill>
          <a:latin typeface="Verdana"/>
          <a:ea typeface="ＭＳ Ｐゴシック" charset="0"/>
          <a:cs typeface="Verdana"/>
        </a:defRPr>
      </a:lvl5pPr>
      <a:lvl6pPr marL="3352388" indent="-304763" algn="l" defTabSz="60952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1913" indent="-304763" algn="l" defTabSz="60952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439" indent="-304763" algn="l" defTabSz="60952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763" algn="l" defTabSz="60952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5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6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102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6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51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76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202" algn="l" defTabSz="60952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10" Type="http://schemas.openxmlformats.org/officeDocument/2006/relationships/image" Target="../media/image3.svg"/><Relationship Id="rId4" Type="http://schemas.openxmlformats.org/officeDocument/2006/relationships/image" Target="../media/image21.sv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41.png"/><Relationship Id="rId7" Type="http://schemas.openxmlformats.org/officeDocument/2006/relationships/image" Target="../media/image42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11" Type="http://schemas.openxmlformats.org/officeDocument/2006/relationships/image" Target="../media/image35.png"/><Relationship Id="rId5" Type="http://schemas.openxmlformats.org/officeDocument/2006/relationships/image" Target="../media/image2.png"/><Relationship Id="rId10" Type="http://schemas.openxmlformats.org/officeDocument/2006/relationships/image" Target="../media/image23.png"/><Relationship Id="rId4" Type="http://schemas.openxmlformats.org/officeDocument/2006/relationships/image" Target="../media/image37.png"/><Relationship Id="rId9" Type="http://schemas.openxmlformats.org/officeDocument/2006/relationships/image" Target="../media/image2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hyperlink" Target="https://activate.gs1.org/media/product_images/gs1go/gs1go%3A8ef9a53b-f2fe-e911-a811-000d3a54663d/09506000140445/stickys-s_NkGcBaG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1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svg"/><Relationship Id="rId9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11" Type="http://schemas.openxmlformats.org/officeDocument/2006/relationships/image" Target="../media/image22.png"/><Relationship Id="rId5" Type="http://schemas.openxmlformats.org/officeDocument/2006/relationships/image" Target="../media/image2.png"/><Relationship Id="rId15" Type="http://schemas.openxmlformats.org/officeDocument/2006/relationships/image" Target="../media/image9.png"/><Relationship Id="rId10" Type="http://schemas.openxmlformats.org/officeDocument/2006/relationships/image" Target="../media/image21.svg"/><Relationship Id="rId4" Type="http://schemas.openxmlformats.org/officeDocument/2006/relationships/image" Target="../media/image17.svg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svg"/><Relationship Id="rId11" Type="http://schemas.openxmlformats.org/officeDocument/2006/relationships/image" Target="../media/image3.svg"/><Relationship Id="rId5" Type="http://schemas.openxmlformats.org/officeDocument/2006/relationships/image" Target="../media/image30.png"/><Relationship Id="rId10" Type="http://schemas.openxmlformats.org/officeDocument/2006/relationships/image" Target="../media/image2.png"/><Relationship Id="rId4" Type="http://schemas.openxmlformats.org/officeDocument/2006/relationships/image" Target="../media/image29.sv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image" Target="../media/image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0.sv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0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38.png"/><Relationship Id="rId5" Type="http://schemas.openxmlformats.org/officeDocument/2006/relationships/image" Target="../media/image23.png"/><Relationship Id="rId10" Type="http://schemas.openxmlformats.org/officeDocument/2006/relationships/image" Target="../media/image3.svg"/><Relationship Id="rId4" Type="http://schemas.openxmlformats.org/officeDocument/2006/relationships/image" Target="../media/image21.svg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B57CF4-6A3B-2C8D-E187-8C61B1ED871D}"/>
              </a:ext>
            </a:extLst>
          </p:cNvPr>
          <p:cNvSpPr/>
          <p:nvPr/>
        </p:nvSpPr>
        <p:spPr>
          <a:xfrm flipV="1">
            <a:off x="0" y="6140430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71D4C55D-D843-6CE4-200B-29C597AB81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8097" y="6237980"/>
            <a:ext cx="541097" cy="441421"/>
          </a:xfrm>
          <a:prstGeom prst="rect">
            <a:avLst/>
          </a:prstGeom>
        </p:spPr>
      </p:pic>
      <p:sp>
        <p:nvSpPr>
          <p:cNvPr id="26" name="Footer Placeholder 18">
            <a:extLst>
              <a:ext uri="{FF2B5EF4-FFF2-40B4-BE49-F238E27FC236}">
                <a16:creationId xmlns:a16="http://schemas.microsoft.com/office/drawing/2014/main" id="{993A5A6B-325D-4337-B7B7-E0C075106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3776" y="6276917"/>
            <a:ext cx="4114800" cy="363547"/>
          </a:xfrm>
        </p:spPr>
        <p:txBody>
          <a:bodyPr/>
          <a:lstStyle/>
          <a:p>
            <a:pPr algn="l" defTabSz="609585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27" name="Slide Number Placeholder 19">
            <a:extLst>
              <a:ext uri="{FF2B5EF4-FFF2-40B4-BE49-F238E27FC236}">
                <a16:creationId xmlns:a16="http://schemas.microsoft.com/office/drawing/2014/main" id="{19AFD865-85C6-730D-D292-75E6D32C6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76917"/>
            <a:ext cx="2743200" cy="363547"/>
          </a:xfrm>
        </p:spPr>
        <p:txBody>
          <a:bodyPr/>
          <a:lstStyle/>
          <a:p>
            <a:pPr defTabSz="609585">
              <a:defRPr/>
            </a:pPr>
            <a:fld id="{C03A9B0B-16FE-437C-852A-D18E2AA4C857}" type="slidenum">
              <a:rPr lang="en-US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9585">
                <a:defRPr/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Footer Placeholder 18">
            <a:extLst>
              <a:ext uri="{FF2B5EF4-FFF2-40B4-BE49-F238E27FC236}">
                <a16:creationId xmlns:a16="http://schemas.microsoft.com/office/drawing/2014/main" id="{B04B7039-891F-B685-AF63-0A84FF7D4D07}"/>
              </a:ext>
            </a:extLst>
          </p:cNvPr>
          <p:cNvSpPr txBox="1">
            <a:spLocks/>
          </p:cNvSpPr>
          <p:nvPr/>
        </p:nvSpPr>
        <p:spPr>
          <a:xfrm>
            <a:off x="9258576" y="6276917"/>
            <a:ext cx="1413501" cy="363547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9585">
              <a:defRPr/>
            </a:pPr>
            <a:r>
              <a:rPr lang="en-US" sz="1195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2022</a:t>
            </a:r>
          </a:p>
        </p:txBody>
      </p:sp>
      <p:sp>
        <p:nvSpPr>
          <p:cNvPr id="29" name="Footer Placeholder 18">
            <a:extLst>
              <a:ext uri="{FF2B5EF4-FFF2-40B4-BE49-F238E27FC236}">
                <a16:creationId xmlns:a16="http://schemas.microsoft.com/office/drawing/2014/main" id="{08D5A82B-8767-2911-2499-5AB25AEA10CA}"/>
              </a:ext>
            </a:extLst>
          </p:cNvPr>
          <p:cNvSpPr txBox="1">
            <a:spLocks/>
          </p:cNvSpPr>
          <p:nvPr/>
        </p:nvSpPr>
        <p:spPr>
          <a:xfrm>
            <a:off x="807133" y="6276917"/>
            <a:ext cx="4114800" cy="363547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9585">
              <a:defRPr/>
            </a:pPr>
            <a:r>
              <a:rPr lang="en-US" sz="1200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E684DC0-EAD8-4D60-BCBD-C988FF7E41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-67961"/>
            <a:ext cx="12192001" cy="692596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80F72101-F96E-49C0-AB4E-8BDAA5858C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108001" y="505554"/>
            <a:ext cx="9513386" cy="57324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F9D95E6-E791-4C7E-BEAB-219F4BD0CF2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5602" y="1552353"/>
            <a:ext cx="4378178" cy="187664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1EF3C22-F07B-417B-B041-8E7408C9EF45}"/>
              </a:ext>
            </a:extLst>
          </p:cNvPr>
          <p:cNvSpPr txBox="1"/>
          <p:nvPr/>
        </p:nvSpPr>
        <p:spPr>
          <a:xfrm>
            <a:off x="849443" y="2019332"/>
            <a:ext cx="359219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Non-branded</a:t>
            </a:r>
          </a:p>
          <a:p>
            <a:r>
              <a:rPr lang="en-US" sz="1400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– Trade Item Identification 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041692D5-B30E-4718-A7F7-821560B768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8381" y="675374"/>
            <a:ext cx="866841" cy="70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0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CA5D9B-38C7-418B-2ED7-CF00D10B6752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AC2ECF-3FBE-48EB-822E-70B2EA6C1B96}"/>
              </a:ext>
            </a:extLst>
          </p:cNvPr>
          <p:cNvSpPr/>
          <p:nvPr/>
        </p:nvSpPr>
        <p:spPr>
          <a:xfrm>
            <a:off x="-12112" y="-36245"/>
            <a:ext cx="12204112" cy="6190039"/>
          </a:xfrm>
          <a:prstGeom prst="rect">
            <a:avLst/>
          </a:prstGeom>
          <a:solidFill>
            <a:srgbClr val="22B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IN" sz="2400">
                <a:solidFill>
                  <a:prstClr val="white"/>
                </a:solidFill>
                <a:latin typeface="Calibri" panose="020F0502020204030204"/>
              </a:rPr>
              <a:t>    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59E50BD-C6AF-4F8E-B18A-B13A3DD21D3E}"/>
              </a:ext>
            </a:extLst>
          </p:cNvPr>
          <p:cNvSpPr/>
          <p:nvPr/>
        </p:nvSpPr>
        <p:spPr>
          <a:xfrm>
            <a:off x="222894" y="1314139"/>
            <a:ext cx="11750540" cy="48404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70">
              <a:defRPr/>
            </a:pPr>
            <a:r>
              <a:rPr lang="en-US" sz="2400">
                <a:solidFill>
                  <a:prstClr val="white"/>
                </a:solidFill>
                <a:latin typeface="Segoe UI" panose="020B0502040204020203" pitchFamily="34" charset="0"/>
              </a:rPr>
              <a:t>The brand owner provides the GTIN to the contracted party to assign to the physical bundle since it is creating the bundle on behalf of the brand owner.</a:t>
            </a:r>
            <a:endParaRPr lang="en-US" sz="240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9B14E1A-AB1C-4505-A01D-DB58070F4CA1}"/>
              </a:ext>
            </a:extLst>
          </p:cNvPr>
          <p:cNvSpPr/>
          <p:nvPr/>
        </p:nvSpPr>
        <p:spPr>
          <a:xfrm>
            <a:off x="224385" y="2057562"/>
            <a:ext cx="11750540" cy="4096981"/>
          </a:xfrm>
          <a:prstGeom prst="rect">
            <a:avLst/>
          </a:prstGeom>
          <a:solidFill>
            <a:srgbClr val="DEF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360E02-50D2-4112-AE71-5DD41186BC14}"/>
              </a:ext>
            </a:extLst>
          </p:cNvPr>
          <p:cNvSpPr txBox="1"/>
          <p:nvPr/>
        </p:nvSpPr>
        <p:spPr>
          <a:xfrm>
            <a:off x="175545" y="158295"/>
            <a:ext cx="11797003" cy="1231106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609570">
              <a:defRPr/>
            </a:pP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Q: Manufacturer makes non-branded notebooks </a:t>
            </a:r>
            <a:r>
              <a:rPr lang="en-US" sz="2400" b="1" u="sng" dirty="0">
                <a:solidFill>
                  <a:schemeClr val="bg1"/>
                </a:solidFill>
                <a:latin typeface="Verdana"/>
                <a:ea typeface="Verdana"/>
              </a:rPr>
              <a:t>without a GTIN</a:t>
            </a: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. Multiple sellers  source and sell the notebook online. Which GTIN should be used?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49BCA4-FDA2-BEF0-0E41-FCE2F0507D4F}"/>
              </a:ext>
            </a:extLst>
          </p:cNvPr>
          <p:cNvSpPr txBox="1"/>
          <p:nvPr/>
        </p:nvSpPr>
        <p:spPr>
          <a:xfrm>
            <a:off x="262739" y="1433657"/>
            <a:ext cx="1165040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609570">
              <a:defRPr/>
            </a:pPr>
            <a:r>
              <a:rPr lang="en-US" sz="1600" b="1" dirty="0">
                <a:solidFill>
                  <a:srgbClr val="002060"/>
                </a:solidFill>
                <a:latin typeface="Verdana"/>
                <a:ea typeface="Verdana"/>
              </a:rPr>
              <a:t>A: Sellers A and seller B each assign a GTIN.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B7CCEBB8-9C64-428F-B940-3779EA8E5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6587" y="2611674"/>
            <a:ext cx="1566483" cy="1796847"/>
          </a:xfrm>
          <a:prstGeom prst="rect">
            <a:avLst/>
          </a:prstGeom>
        </p:spPr>
      </p:pic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1DE88A7B-4218-46F7-9CEC-7614A89CE4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58" y="3832711"/>
            <a:ext cx="1921932" cy="122558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F5271D7D-5D4C-4C6F-BF61-F6AE22AD1E4B}"/>
              </a:ext>
            </a:extLst>
          </p:cNvPr>
          <p:cNvSpPr txBox="1"/>
          <p:nvPr/>
        </p:nvSpPr>
        <p:spPr>
          <a:xfrm>
            <a:off x="718187" y="5120610"/>
            <a:ext cx="1817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</a:p>
        </p:txBody>
      </p:sp>
      <p:pic>
        <p:nvPicPr>
          <p:cNvPr id="45" name="Picture 44" descr="Shape&#10;&#10;Description automatically generated with medium confidence">
            <a:extLst>
              <a:ext uri="{FF2B5EF4-FFF2-40B4-BE49-F238E27FC236}">
                <a16:creationId xmlns:a16="http://schemas.microsoft.com/office/drawing/2014/main" id="{BE2052EB-E3C3-4844-B855-FB2378B082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19" y="3663433"/>
            <a:ext cx="991263" cy="33855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091ECCA-CE5A-461A-8C91-534FC6339A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0006" y="2811219"/>
            <a:ext cx="4179255" cy="219604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BA1D5A2A-A84F-49CB-9D21-00184ECFB89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6721" y="2813980"/>
            <a:ext cx="4179255" cy="219604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6B014FF3-56A1-424E-AD2B-A540607A5AB0}"/>
              </a:ext>
            </a:extLst>
          </p:cNvPr>
          <p:cNvSpPr txBox="1"/>
          <p:nvPr/>
        </p:nvSpPr>
        <p:spPr>
          <a:xfrm>
            <a:off x="4589891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C63424D-7417-4C21-B9B9-102678E5CED5}"/>
              </a:ext>
            </a:extLst>
          </p:cNvPr>
          <p:cNvSpPr txBox="1"/>
          <p:nvPr/>
        </p:nvSpPr>
        <p:spPr>
          <a:xfrm>
            <a:off x="8886605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B</a:t>
            </a: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A28AB2C7-9EBF-46F6-B5FA-13DD54448D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2" name="Footer Placeholder 18">
            <a:extLst>
              <a:ext uri="{FF2B5EF4-FFF2-40B4-BE49-F238E27FC236}">
                <a16:creationId xmlns:a16="http://schemas.microsoft.com/office/drawing/2014/main" id="{A33438C8-B34B-4563-8711-072AF8062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5" name="Slide Number Placeholder 19">
            <a:extLst>
              <a:ext uri="{FF2B5EF4-FFF2-40B4-BE49-F238E27FC236}">
                <a16:creationId xmlns:a16="http://schemas.microsoft.com/office/drawing/2014/main" id="{1FA193B8-BF3E-4F7C-B002-FA970EB9E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10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6" name="Footer Placeholder 18">
            <a:extLst>
              <a:ext uri="{FF2B5EF4-FFF2-40B4-BE49-F238E27FC236}">
                <a16:creationId xmlns:a16="http://schemas.microsoft.com/office/drawing/2014/main" id="{36002EB7-2BE2-49C2-900C-30827115FD91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38" name="Footer Placeholder 18">
            <a:extLst>
              <a:ext uri="{FF2B5EF4-FFF2-40B4-BE49-F238E27FC236}">
                <a16:creationId xmlns:a16="http://schemas.microsoft.com/office/drawing/2014/main" id="{7FBAF632-03D5-4C94-A729-E9B5C6E230A5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394392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ABDB3B-BAE2-6523-87BB-8621B5AEA445}"/>
              </a:ext>
            </a:extLst>
          </p:cNvPr>
          <p:cNvSpPr/>
          <p:nvPr/>
        </p:nvSpPr>
        <p:spPr>
          <a:xfrm flipV="1">
            <a:off x="-5816" y="6137797"/>
            <a:ext cx="12197816" cy="766737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AC2ECF-3FBE-48EB-822E-70B2EA6C1B96}"/>
              </a:ext>
            </a:extLst>
          </p:cNvPr>
          <p:cNvSpPr/>
          <p:nvPr/>
        </p:nvSpPr>
        <p:spPr>
          <a:xfrm>
            <a:off x="-14275" y="-114300"/>
            <a:ext cx="12204112" cy="6263429"/>
          </a:xfrm>
          <a:prstGeom prst="rect">
            <a:avLst/>
          </a:prstGeom>
          <a:solidFill>
            <a:srgbClr val="22B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IN" sz="1400"/>
              <a:t>    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01D7CB-1F02-4E0A-99AA-AE18E858AAF6}"/>
              </a:ext>
            </a:extLst>
          </p:cNvPr>
          <p:cNvSpPr/>
          <p:nvPr/>
        </p:nvSpPr>
        <p:spPr>
          <a:xfrm>
            <a:off x="259285" y="1161161"/>
            <a:ext cx="11750540" cy="49795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70">
              <a:defRPr/>
            </a:pPr>
            <a:r>
              <a:rPr lang="en-US" sz="2400">
                <a:solidFill>
                  <a:prstClr val="white"/>
                </a:solidFill>
                <a:latin typeface="Segoe UI" panose="020B0502040204020203" pitchFamily="34" charset="0"/>
              </a:rPr>
              <a:t>The brand owner provides the GTIN to the contracted party to assign to the physical bundle since it is creating the bundle on behalf of the brand owner.</a:t>
            </a:r>
            <a:endParaRPr lang="en-US" sz="240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9B14E1A-AB1C-4505-A01D-DB58070F4CA1}"/>
              </a:ext>
            </a:extLst>
          </p:cNvPr>
          <p:cNvSpPr/>
          <p:nvPr/>
        </p:nvSpPr>
        <p:spPr>
          <a:xfrm>
            <a:off x="261449" y="2233994"/>
            <a:ext cx="11750540" cy="3910925"/>
          </a:xfrm>
          <a:prstGeom prst="rect">
            <a:avLst/>
          </a:prstGeom>
          <a:solidFill>
            <a:srgbClr val="DEF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360E02-50D2-4112-AE71-5DD41186BC14}"/>
              </a:ext>
            </a:extLst>
          </p:cNvPr>
          <p:cNvSpPr txBox="1"/>
          <p:nvPr/>
        </p:nvSpPr>
        <p:spPr>
          <a:xfrm>
            <a:off x="181363" y="1241"/>
            <a:ext cx="11748300" cy="1231106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609570">
              <a:defRPr/>
            </a:pP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Q: Manufacturer makes non-branded notebooks </a:t>
            </a:r>
            <a:r>
              <a:rPr lang="en-US" sz="2400" b="1" u="sng" dirty="0">
                <a:solidFill>
                  <a:schemeClr val="bg1"/>
                </a:solidFill>
                <a:latin typeface="Verdana"/>
                <a:ea typeface="Verdana"/>
              </a:rPr>
              <a:t>and assigns a GTIN</a:t>
            </a: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. The sellers differentiate the notebook by branding them. Which GTIN should be used?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49BCA4-FDA2-BEF0-0E41-FCE2F0507D4F}"/>
              </a:ext>
            </a:extLst>
          </p:cNvPr>
          <p:cNvSpPr txBox="1"/>
          <p:nvPr/>
        </p:nvSpPr>
        <p:spPr>
          <a:xfrm>
            <a:off x="218569" y="1310817"/>
            <a:ext cx="11650403" cy="61555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609570">
              <a:defRPr/>
            </a:pPr>
            <a:r>
              <a:rPr lang="en-US" sz="1600" b="1" dirty="0">
                <a:solidFill>
                  <a:srgbClr val="002060"/>
                </a:solidFill>
                <a:latin typeface="Verdana"/>
                <a:ea typeface="Verdana"/>
              </a:rPr>
              <a:t>A: Seller A and seller B each assign a GTIN. As per the GTIN management rules, a change to the primary brand requires assignment of a new GTIN.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8B38093-E40D-4D87-A487-198BB073E85E}"/>
              </a:ext>
            </a:extLst>
          </p:cNvPr>
          <p:cNvSpPr txBox="1"/>
          <p:nvPr/>
        </p:nvSpPr>
        <p:spPr>
          <a:xfrm>
            <a:off x="712370" y="5120610"/>
            <a:ext cx="18234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4B1C1BC7-D56C-4908-B455-43B7029F8C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6720" y="2813979"/>
            <a:ext cx="4179253" cy="2196043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291E89C-44B6-4A17-AA0E-3567FBC8D97D}"/>
              </a:ext>
            </a:extLst>
          </p:cNvPr>
          <p:cNvSpPr txBox="1"/>
          <p:nvPr/>
        </p:nvSpPr>
        <p:spPr>
          <a:xfrm>
            <a:off x="4589891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5D93C6A-DF0B-4DDF-972A-AD3409B86268}"/>
              </a:ext>
            </a:extLst>
          </p:cNvPr>
          <p:cNvSpPr txBox="1"/>
          <p:nvPr/>
        </p:nvSpPr>
        <p:spPr>
          <a:xfrm>
            <a:off x="8886605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B</a:t>
            </a:r>
          </a:p>
        </p:txBody>
      </p:sp>
      <p:pic>
        <p:nvPicPr>
          <p:cNvPr id="56" name="Picture 5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43E0FFE-0CA4-480D-9FB7-692ACF4DE2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19" y="3663433"/>
            <a:ext cx="991263" cy="338555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A52754FD-1B27-4723-80B7-91367FC760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5" name="Footer Placeholder 18">
            <a:extLst>
              <a:ext uri="{FF2B5EF4-FFF2-40B4-BE49-F238E27FC236}">
                <a16:creationId xmlns:a16="http://schemas.microsoft.com/office/drawing/2014/main" id="{992C67C9-B2B8-4B03-9FCA-9BD80B96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6" name="Slide Number Placeholder 19">
            <a:extLst>
              <a:ext uri="{FF2B5EF4-FFF2-40B4-BE49-F238E27FC236}">
                <a16:creationId xmlns:a16="http://schemas.microsoft.com/office/drawing/2014/main" id="{55E80991-F75C-4B8F-8C1C-A849449E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11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7" name="Footer Placeholder 18">
            <a:extLst>
              <a:ext uri="{FF2B5EF4-FFF2-40B4-BE49-F238E27FC236}">
                <a16:creationId xmlns:a16="http://schemas.microsoft.com/office/drawing/2014/main" id="{D6DEC31B-8263-4277-9B3E-726E92739E18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42" name="Footer Placeholder 18">
            <a:extLst>
              <a:ext uri="{FF2B5EF4-FFF2-40B4-BE49-F238E27FC236}">
                <a16:creationId xmlns:a16="http://schemas.microsoft.com/office/drawing/2014/main" id="{604982C5-6F9E-4B84-AAA6-CA19067E0DA7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797BABD-1F05-498A-9181-EF652719439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6823" y="2809957"/>
            <a:ext cx="4179253" cy="21960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104A84D-2A3E-61A1-FB60-53D25FEE5E8F}"/>
              </a:ext>
            </a:extLst>
          </p:cNvPr>
          <p:cNvGrpSpPr/>
          <p:nvPr/>
        </p:nvGrpSpPr>
        <p:grpSpPr>
          <a:xfrm>
            <a:off x="726587" y="2611674"/>
            <a:ext cx="1566483" cy="1796847"/>
            <a:chOff x="1210913" y="3880606"/>
            <a:chExt cx="1566482" cy="1796847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3975F1C8-F85C-3368-90E9-6D640F7CB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210913" y="3880606"/>
              <a:ext cx="1566482" cy="1796847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D5CB5A3-2603-6B6B-A02D-FCB818424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747" y="5047636"/>
              <a:ext cx="356935" cy="311172"/>
            </a:xfrm>
            <a:prstGeom prst="rect">
              <a:avLst/>
            </a:prstGeom>
          </p:spPr>
        </p:pic>
      </p:grp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1EBFD0BC-20E2-81AB-DA28-461CF3E368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58" y="3832711"/>
            <a:ext cx="1921932" cy="1225580"/>
          </a:xfrm>
          <a:prstGeom prst="rect">
            <a:avLst/>
          </a:prstGeom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5BAB63BB-DBE1-3F13-D0E7-5B06FB13F1E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28847" y="3527645"/>
            <a:ext cx="788080" cy="2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7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CF0AA51-B47D-D996-E0DF-F4FF11E3A9B8}"/>
              </a:ext>
            </a:extLst>
          </p:cNvPr>
          <p:cNvSpPr/>
          <p:nvPr/>
        </p:nvSpPr>
        <p:spPr>
          <a:xfrm flipV="1">
            <a:off x="-11633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013E2F3-4252-4005-8D04-744115D0A2D4}"/>
              </a:ext>
            </a:extLst>
          </p:cNvPr>
          <p:cNvSpPr/>
          <p:nvPr/>
        </p:nvSpPr>
        <p:spPr>
          <a:xfrm>
            <a:off x="-12112" y="-182852"/>
            <a:ext cx="12204112" cy="6392639"/>
          </a:xfrm>
          <a:prstGeom prst="rect">
            <a:avLst/>
          </a:prstGeom>
          <a:solidFill>
            <a:srgbClr val="22B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IN" sz="1400"/>
              <a:t>    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E5D1A53-7F85-47CB-BD26-963ED0865DD7}"/>
              </a:ext>
            </a:extLst>
          </p:cNvPr>
          <p:cNvSpPr/>
          <p:nvPr/>
        </p:nvSpPr>
        <p:spPr>
          <a:xfrm>
            <a:off x="191742" y="865148"/>
            <a:ext cx="11767989" cy="535045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IN" sz="2400">
                <a:solidFill>
                  <a:prstClr val="white"/>
                </a:solidFill>
                <a:latin typeface="Calibri" panose="020F0502020204030204"/>
              </a:rPr>
              <a:t>  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3A9197-300E-5321-622F-C634E16CC9E7}"/>
              </a:ext>
            </a:extLst>
          </p:cNvPr>
          <p:cNvSpPr/>
          <p:nvPr/>
        </p:nvSpPr>
        <p:spPr>
          <a:xfrm>
            <a:off x="203377" y="1702956"/>
            <a:ext cx="11764327" cy="3769909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352106C-E077-8A2A-1BDB-6BFA62058435}"/>
              </a:ext>
            </a:extLst>
          </p:cNvPr>
          <p:cNvSpPr txBox="1"/>
          <p:nvPr/>
        </p:nvSpPr>
        <p:spPr>
          <a:xfrm>
            <a:off x="304434" y="1860608"/>
            <a:ext cx="56460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Brand name: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 use generic or non-branded</a:t>
            </a: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endParaRPr lang="en-US" sz="16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Product description: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 include words generic or non-branded in the description</a:t>
            </a: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endParaRPr lang="en-US" sz="16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Image URL: 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image of item</a:t>
            </a: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endParaRPr lang="en-US" sz="16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Global Product Category: 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use the GPC of the item</a:t>
            </a:r>
          </a:p>
          <a:p>
            <a:pPr defTabSz="609570">
              <a:defRPr/>
            </a:pPr>
            <a:endParaRPr lang="en-US" sz="1600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Net content: 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number of items or capacity</a:t>
            </a: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endParaRPr lang="en-US" sz="16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marL="228589" indent="-228589" defTabSz="609570">
              <a:buFont typeface="Arial" panose="020B0604020202020204" pitchFamily="34" charset="0"/>
              <a:buChar char="•"/>
              <a:defRPr/>
            </a:pPr>
            <a:r>
              <a:rPr lang="en-US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Country of sale: </a:t>
            </a:r>
            <a:r>
              <a:rPr lang="en-US" sz="160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Intended country of sale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E5F0380-D145-4BE9-A11E-ECA645020DD4}"/>
              </a:ext>
            </a:extLst>
          </p:cNvPr>
          <p:cNvGrpSpPr/>
          <p:nvPr/>
        </p:nvGrpSpPr>
        <p:grpSpPr>
          <a:xfrm>
            <a:off x="282176" y="5585015"/>
            <a:ext cx="10329456" cy="434052"/>
            <a:chOff x="853238" y="4050729"/>
            <a:chExt cx="7747092" cy="325539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81ABBF9-BDB1-38FB-33E7-8EC261EFCC80}"/>
                </a:ext>
              </a:extLst>
            </p:cNvPr>
            <p:cNvSpPr/>
            <p:nvPr/>
          </p:nvSpPr>
          <p:spPr>
            <a:xfrm>
              <a:off x="1032195" y="4077531"/>
              <a:ext cx="7568135" cy="248637"/>
            </a:xfrm>
            <a:prstGeom prst="rect">
              <a:avLst/>
            </a:prstGeom>
            <a:solidFill>
              <a:srgbClr val="F26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609570">
                <a:defRPr/>
              </a:pPr>
              <a:r>
                <a:rPr lang="en-US" sz="1600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/>
                </a:rPr>
                <a:t>    REMINDER: Local regulations take precedent over GS1 standards and guidelines.</a:t>
              </a:r>
              <a:endParaRPr lang="en-US" sz="16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4" name="Picture 3" descr="Icon&#10;&#10;Description automatically generated">
              <a:extLst>
                <a:ext uri="{FF2B5EF4-FFF2-40B4-BE49-F238E27FC236}">
                  <a16:creationId xmlns:a16="http://schemas.microsoft.com/office/drawing/2014/main" id="{3BC61222-A98C-8396-E347-CA41CBD03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238" y="4050729"/>
              <a:ext cx="357913" cy="325539"/>
            </a:xfrm>
            <a:prstGeom prst="rect">
              <a:avLst/>
            </a:prstGeom>
          </p:spPr>
        </p:pic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5A2A96A0-D34B-4735-A429-AACF8110F09C}"/>
              </a:ext>
            </a:extLst>
          </p:cNvPr>
          <p:cNvSpPr txBox="1"/>
          <p:nvPr/>
        </p:nvSpPr>
        <p:spPr>
          <a:xfrm>
            <a:off x="158095" y="51966"/>
            <a:ext cx="11091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Tip:  If I assign the GTIN to a non-branded item, what product information should I put in the GS1 database?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2EE6ECF-5B62-435A-8FE0-D730BFAE053E}"/>
              </a:ext>
            </a:extLst>
          </p:cNvPr>
          <p:cNvSpPr txBox="1"/>
          <p:nvPr/>
        </p:nvSpPr>
        <p:spPr>
          <a:xfrm>
            <a:off x="233493" y="943199"/>
            <a:ext cx="11586979" cy="61555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020">
              <a:defRPr/>
            </a:pPr>
            <a:r>
              <a:rPr lang="en-US" sz="1600" b="1">
                <a:solidFill>
                  <a:srgbClr val="002D6C"/>
                </a:solidFill>
                <a:latin typeface="Verdana"/>
              </a:rPr>
              <a:t>A: </a:t>
            </a:r>
            <a:r>
              <a:rPr lang="en-US" sz="1600">
                <a:solidFill>
                  <a:srgbClr val="002D6C"/>
                </a:solidFill>
                <a:latin typeface="Verdana"/>
              </a:rPr>
              <a:t>GS1 recommends that all 7 attributes are completed and have the following guidance on how to complete for non-branded items: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9AA3DE-0DD3-4EB0-86F0-5D51CA0A514C}"/>
              </a:ext>
            </a:extLst>
          </p:cNvPr>
          <p:cNvSpPr/>
          <p:nvPr/>
        </p:nvSpPr>
        <p:spPr>
          <a:xfrm>
            <a:off x="5810120" y="2080656"/>
            <a:ext cx="6167309" cy="308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B31AAB-500B-4191-85D3-CEE857278F6B}"/>
              </a:ext>
            </a:extLst>
          </p:cNvPr>
          <p:cNvSpPr txBox="1"/>
          <p:nvPr/>
        </p:nvSpPr>
        <p:spPr>
          <a:xfrm>
            <a:off x="7219327" y="2502058"/>
            <a:ext cx="4734588" cy="2337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GTIN                               </a:t>
            </a:r>
            <a:r>
              <a:rPr lang="en-GB" sz="1067">
                <a:solidFill>
                  <a:srgbClr val="33333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5017726180034</a:t>
            </a:r>
            <a:endParaRPr lang="en-US" sz="1067">
              <a:solidFill>
                <a:srgbClr val="58595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Brand name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Product description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URL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Global Product category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Net content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Country of sale</a:t>
            </a:r>
            <a:endParaRPr lang="en-GB" sz="1067">
              <a:solidFill>
                <a:srgbClr val="58595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A4021AF-249A-4905-951A-3AF6064B6022}"/>
              </a:ext>
            </a:extLst>
          </p:cNvPr>
          <p:cNvSpPr txBox="1"/>
          <p:nvPr/>
        </p:nvSpPr>
        <p:spPr>
          <a:xfrm>
            <a:off x="9090811" y="2531798"/>
            <a:ext cx="3150941" cy="2337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lnSpc>
                <a:spcPct val="200000"/>
              </a:lnSpc>
              <a:defRPr/>
            </a:pPr>
            <a:endParaRPr lang="en-US" sz="1067">
              <a:solidFill>
                <a:srgbClr val="E7E6E6">
                  <a:lumMod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US" sz="1067" err="1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</a:t>
            </a: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Generic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US" sz="1067" err="1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</a:t>
            </a: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Generic – blue lined notebook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GB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GB" sz="1067" err="1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</a:t>
            </a:r>
            <a:r>
              <a:rPr lang="en-GB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 </a:t>
            </a:r>
            <a:r>
              <a:rPr lang="en-GB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https://activate.gs1.org/media</a:t>
            </a:r>
            <a:endParaRPr lang="en-GB" sz="1067">
              <a:solidFill>
                <a:srgbClr val="E7E6E6">
                  <a:lumMod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609570">
              <a:lnSpc>
                <a:spcPct val="200000"/>
              </a:lnSpc>
              <a:defRPr/>
            </a:pPr>
            <a:r>
              <a:rPr lang="en-GB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10005893</a:t>
            </a:r>
            <a:r>
              <a:rPr lang="en-GB" sz="1067">
                <a:solidFill>
                  <a:srgbClr val="262626"/>
                </a:solidFill>
                <a:latin typeface="Gotham SSm A"/>
              </a:rPr>
              <a:t> </a:t>
            </a:r>
            <a:r>
              <a:rPr lang="en-GB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Exercise books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  <a:p>
            <a:pPr defTabSz="609570">
              <a:lnSpc>
                <a:spcPct val="200000"/>
              </a:lnSpc>
              <a:defRPr/>
            </a:pPr>
            <a:r>
              <a:rPr lang="en-US" sz="1067">
                <a:solidFill>
                  <a:srgbClr val="E7E6E6">
                    <a:lumMod val="2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Belgium</a:t>
            </a:r>
            <a:endParaRPr lang="en-GB" sz="1067">
              <a:solidFill>
                <a:srgbClr val="E7E6E6">
                  <a:lumMod val="2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70720A-AF2A-4105-83B3-9FF4ED4EF3BA}"/>
              </a:ext>
            </a:extLst>
          </p:cNvPr>
          <p:cNvSpPr txBox="1"/>
          <p:nvPr/>
        </p:nvSpPr>
        <p:spPr>
          <a:xfrm>
            <a:off x="5839637" y="2108044"/>
            <a:ext cx="4392551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1333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Generic blue notebook</a:t>
            </a:r>
            <a:endParaRPr lang="en-IN" sz="1333">
              <a:solidFill>
                <a:srgbClr val="002D6C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AutoShape 4" descr="A preview of asset 8448">
            <a:extLst>
              <a:ext uri="{FF2B5EF4-FFF2-40B4-BE49-F238E27FC236}">
                <a16:creationId xmlns:a16="http://schemas.microsoft.com/office/drawing/2014/main" id="{6B379A29-450C-9DD9-D150-B1ACD746B1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2800" y="3225801"/>
            <a:ext cx="4064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609570"/>
            <a:endParaRPr lang="en-GB" sz="240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8A31AF-8605-4896-BB92-5E8607F2A04D}"/>
              </a:ext>
            </a:extLst>
          </p:cNvPr>
          <p:cNvGrpSpPr/>
          <p:nvPr/>
        </p:nvGrpSpPr>
        <p:grpSpPr>
          <a:xfrm>
            <a:off x="5892801" y="2986342"/>
            <a:ext cx="1258831" cy="1446887"/>
            <a:chOff x="11311468" y="1510751"/>
            <a:chExt cx="1566482" cy="180049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081ADF1-F278-4D32-8FFA-AF7E2B32F8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1468" y="1510751"/>
              <a:ext cx="1566482" cy="1800499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8DFB6545-F10C-4A66-A837-F0DCEE3EA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6303" y="2679606"/>
              <a:ext cx="356934" cy="311173"/>
            </a:xfrm>
            <a:prstGeom prst="rect">
              <a:avLst/>
            </a:prstGeom>
          </p:spPr>
        </p:pic>
      </p:grpSp>
      <p:pic>
        <p:nvPicPr>
          <p:cNvPr id="37" name="Graphic 36">
            <a:extLst>
              <a:ext uri="{FF2B5EF4-FFF2-40B4-BE49-F238E27FC236}">
                <a16:creationId xmlns:a16="http://schemas.microsoft.com/office/drawing/2014/main" id="{C54B6DFA-3F92-4DF4-9A7A-B2B42ABF89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8" name="Footer Placeholder 18">
            <a:extLst>
              <a:ext uri="{FF2B5EF4-FFF2-40B4-BE49-F238E27FC236}">
                <a16:creationId xmlns:a16="http://schemas.microsoft.com/office/drawing/2014/main" id="{3B0F3273-F953-446C-A022-FDE01686E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9" name="Slide Number Placeholder 19">
            <a:extLst>
              <a:ext uri="{FF2B5EF4-FFF2-40B4-BE49-F238E27FC236}">
                <a16:creationId xmlns:a16="http://schemas.microsoft.com/office/drawing/2014/main" id="{D91275BD-625D-4A5F-922B-A9F1F0C70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12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Footer Placeholder 18">
            <a:extLst>
              <a:ext uri="{FF2B5EF4-FFF2-40B4-BE49-F238E27FC236}">
                <a16:creationId xmlns:a16="http://schemas.microsoft.com/office/drawing/2014/main" id="{7E42C7FB-F4AF-4805-8B69-E30465FE41AA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41" name="Footer Placeholder 18">
            <a:extLst>
              <a:ext uri="{FF2B5EF4-FFF2-40B4-BE49-F238E27FC236}">
                <a16:creationId xmlns:a16="http://schemas.microsoft.com/office/drawing/2014/main" id="{1F56918B-F459-4E01-B0CC-7E5FD3D0F444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214872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55AB43-B8F4-43AB-A342-DDAD77770B7C}"/>
              </a:ext>
            </a:extLst>
          </p:cNvPr>
          <p:cNvSpPr/>
          <p:nvPr/>
        </p:nvSpPr>
        <p:spPr>
          <a:xfrm>
            <a:off x="0" y="0"/>
            <a:ext cx="12192000" cy="6123709"/>
          </a:xfrm>
          <a:prstGeom prst="rect">
            <a:avLst/>
          </a:prstGeom>
          <a:solidFill>
            <a:srgbClr val="8FC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14B84-A06C-42D7-83B7-D76AC1C6A1B8}"/>
              </a:ext>
            </a:extLst>
          </p:cNvPr>
          <p:cNvSpPr txBox="1"/>
          <p:nvPr/>
        </p:nvSpPr>
        <p:spPr>
          <a:xfrm>
            <a:off x="3710732" y="2406211"/>
            <a:ext cx="7833568" cy="1764457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spAutoFit/>
          </a:bodyPr>
          <a:lstStyle/>
          <a:p>
            <a:pPr defTabSz="609570">
              <a:defRPr/>
            </a:pPr>
            <a:r>
              <a:rPr lang="en-GB" sz="5333">
                <a:solidFill>
                  <a:prstClr val="white"/>
                </a:solidFill>
                <a:latin typeface="Verdana"/>
                <a:ea typeface="Verdana"/>
              </a:rPr>
              <a:t>Non-branded items</a:t>
            </a:r>
          </a:p>
          <a:p>
            <a:pPr defTabSz="609570">
              <a:defRPr/>
            </a:pPr>
            <a:r>
              <a:rPr lang="en-GB" sz="5333" b="1">
                <a:solidFill>
                  <a:prstClr val="white"/>
                </a:solidFill>
                <a:latin typeface="Verdana"/>
                <a:ea typeface="Verdana"/>
              </a:rPr>
              <a:t>Recap and benefits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7EFDF2F-872F-4E26-AFB0-84B54823AE81}"/>
              </a:ext>
            </a:extLst>
          </p:cNvPr>
          <p:cNvSpPr/>
          <p:nvPr/>
        </p:nvSpPr>
        <p:spPr>
          <a:xfrm flipV="1">
            <a:off x="2829146" y="3309806"/>
            <a:ext cx="936285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US" sz="2400">
                <a:solidFill>
                  <a:prstClr val="white"/>
                </a:solidFill>
                <a:latin typeface="Calibri" panose="020F0502020204030204"/>
              </a:rPr>
              <a:t>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22A0893-C379-4F11-A3ED-CBF019CC2BC8}"/>
              </a:ext>
            </a:extLst>
          </p:cNvPr>
          <p:cNvGrpSpPr/>
          <p:nvPr/>
        </p:nvGrpSpPr>
        <p:grpSpPr>
          <a:xfrm>
            <a:off x="1798704" y="2271336"/>
            <a:ext cx="1912033" cy="1912033"/>
            <a:chOff x="1284851" y="1316119"/>
            <a:chExt cx="637588" cy="637588"/>
          </a:xfrm>
        </p:grpSpPr>
        <p:pic>
          <p:nvPicPr>
            <p:cNvPr id="22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5E779386-8A0B-4800-9F3E-9C9D49D3A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3137" y="1399296"/>
              <a:ext cx="301015" cy="471233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E0284F0-58B3-40ED-BE9D-C711679A56E6}"/>
                </a:ext>
              </a:extLst>
            </p:cNvPr>
            <p:cNvSpPr/>
            <p:nvPr/>
          </p:nvSpPr>
          <p:spPr>
            <a:xfrm>
              <a:off x="1284851" y="1316119"/>
              <a:ext cx="637588" cy="637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70">
                <a:defRPr/>
              </a:pPr>
              <a:endParaRPr lang="en-IN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24" name="Graphic 23">
            <a:extLst>
              <a:ext uri="{FF2B5EF4-FFF2-40B4-BE49-F238E27FC236}">
                <a16:creationId xmlns:a16="http://schemas.microsoft.com/office/drawing/2014/main" id="{E45D041A-BC92-4B68-9D3E-2CBEB6812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7121" y="2598424"/>
            <a:ext cx="815199" cy="125785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EAC5F9D-5F13-4236-91F5-3F3EFC583504}"/>
              </a:ext>
            </a:extLst>
          </p:cNvPr>
          <p:cNvSpPr/>
          <p:nvPr/>
        </p:nvSpPr>
        <p:spPr>
          <a:xfrm flipV="1">
            <a:off x="-1" y="6128712"/>
            <a:ext cx="12192001" cy="729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FBA1EE71-6172-4D1A-8501-0E1FCFC2E4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17" name="Footer Placeholder 18">
            <a:extLst>
              <a:ext uri="{FF2B5EF4-FFF2-40B4-BE49-F238E27FC236}">
                <a16:creationId xmlns:a16="http://schemas.microsoft.com/office/drawing/2014/main" id="{9A9D69FA-4138-42FE-9F58-9B051EDA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0" name="Slide Number Placeholder 19">
            <a:extLst>
              <a:ext uri="{FF2B5EF4-FFF2-40B4-BE49-F238E27FC236}">
                <a16:creationId xmlns:a16="http://schemas.microsoft.com/office/drawing/2014/main" id="{E1F5DEC1-2FBE-44C7-B741-BDFF4F1AC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13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Footer Placeholder 18">
            <a:extLst>
              <a:ext uri="{FF2B5EF4-FFF2-40B4-BE49-F238E27FC236}">
                <a16:creationId xmlns:a16="http://schemas.microsoft.com/office/drawing/2014/main" id="{765E30C2-1765-47EF-A048-02016E40BFFC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32" name="Footer Placeholder 18">
            <a:extLst>
              <a:ext uri="{FF2B5EF4-FFF2-40B4-BE49-F238E27FC236}">
                <a16:creationId xmlns:a16="http://schemas.microsoft.com/office/drawing/2014/main" id="{D21752EA-F0EA-42AE-8220-0319F2C398A3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30479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0141B1E-3726-008C-5B2F-1D5AED108C79}"/>
              </a:ext>
            </a:extLst>
          </p:cNvPr>
          <p:cNvSpPr/>
          <p:nvPr/>
        </p:nvSpPr>
        <p:spPr>
          <a:xfrm flipV="1">
            <a:off x="-11633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829B992-9054-4A73-B64D-7C16E5728C5B}"/>
              </a:ext>
            </a:extLst>
          </p:cNvPr>
          <p:cNvSpPr/>
          <p:nvPr/>
        </p:nvSpPr>
        <p:spPr>
          <a:xfrm>
            <a:off x="-12112" y="739398"/>
            <a:ext cx="12204112" cy="567495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B91AB-2140-D7F3-D873-C3D7896396AA}"/>
              </a:ext>
            </a:extLst>
          </p:cNvPr>
          <p:cNvSpPr txBox="1"/>
          <p:nvPr/>
        </p:nvSpPr>
        <p:spPr>
          <a:xfrm>
            <a:off x="158096" y="178602"/>
            <a:ext cx="9249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Recap and benefits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90E2CF-40EB-4441-88A1-2ADF258D42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79030" y="1298131"/>
            <a:ext cx="5819812" cy="484141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CBE3FDE-C724-4AC4-888B-1005D312C254}"/>
              </a:ext>
            </a:extLst>
          </p:cNvPr>
          <p:cNvSpPr txBox="1"/>
          <p:nvPr/>
        </p:nvSpPr>
        <p:spPr>
          <a:xfrm>
            <a:off x="158096" y="810691"/>
            <a:ext cx="44353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Non-branded items rules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1E6D05B-8F88-430C-B475-B9FC8EE458D3}"/>
              </a:ext>
            </a:extLst>
          </p:cNvPr>
          <p:cNvSpPr txBox="1"/>
          <p:nvPr/>
        </p:nvSpPr>
        <p:spPr>
          <a:xfrm>
            <a:off x="6736984" y="828937"/>
            <a:ext cx="2949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Benefits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DEB5EE8-344A-412E-9298-8344C88AA805}"/>
              </a:ext>
            </a:extLst>
          </p:cNvPr>
          <p:cNvSpPr txBox="1"/>
          <p:nvPr/>
        </p:nvSpPr>
        <p:spPr>
          <a:xfrm>
            <a:off x="419013" y="1708962"/>
            <a:ext cx="6317971" cy="3631763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1600" b="1">
                <a:solidFill>
                  <a:srgbClr val="002C6C"/>
                </a:solidFill>
                <a:latin typeface="Verdana"/>
                <a:ea typeface="Verdana"/>
              </a:rPr>
              <a:t>Non-branded items require a GTIN </a:t>
            </a:r>
            <a:r>
              <a:rPr lang="en-GB" sz="1600">
                <a:solidFill>
                  <a:srgbClr val="002C6C"/>
                </a:solidFill>
                <a:latin typeface="Verdana"/>
                <a:ea typeface="Verdana"/>
              </a:rPr>
              <a:t>before there is an offer made for sale of the trade item</a:t>
            </a:r>
            <a:r>
              <a:rPr lang="en-US" sz="1600">
                <a:solidFill>
                  <a:srgbClr val="002C6C"/>
                </a:solidFill>
                <a:latin typeface="Verdana"/>
                <a:ea typeface="Verdana"/>
              </a:rPr>
              <a:t> </a:t>
            </a:r>
            <a:endParaRPr lang="en-GB" sz="1600">
              <a:solidFill>
                <a:srgbClr val="002C6C"/>
              </a:solidFill>
              <a:latin typeface="Verdana" panose="020B0604030504040204" pitchFamily="34" charset="0"/>
            </a:endParaRPr>
          </a:p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GB" sz="1600" b="1">
                <a:solidFill>
                  <a:srgbClr val="002C6C"/>
                </a:solidFill>
                <a:latin typeface="Verdana" panose="020B0604030504040204" pitchFamily="34" charset="0"/>
              </a:rPr>
              <a:t>No downstream party may assign a different GTIN to a trade item that already has a GTIN, </a:t>
            </a:r>
            <a:r>
              <a:rPr lang="en-GB" sz="1600">
                <a:solidFill>
                  <a:srgbClr val="002C6C"/>
                </a:solidFill>
                <a:latin typeface="Verdana" panose="020B0604030504040204" pitchFamily="34" charset="0"/>
              </a:rPr>
              <a:t>(e.g., distributor, wholesaler, importer, merchant)</a:t>
            </a:r>
            <a:r>
              <a:rPr lang="en-GB" sz="1600" b="1">
                <a:solidFill>
                  <a:srgbClr val="002C6C"/>
                </a:solidFill>
                <a:latin typeface="Verdana" panose="020B0604030504040204" pitchFamily="34" charset="0"/>
              </a:rPr>
              <a:t> </a:t>
            </a:r>
            <a:r>
              <a:rPr lang="en-GB" sz="1600">
                <a:solidFill>
                  <a:srgbClr val="002C6C"/>
                </a:solidFill>
                <a:latin typeface="Verdana" panose="020B0604030504040204" pitchFamily="34" charset="0"/>
              </a:rPr>
              <a:t>provided that the trade item is not changed in a way that would require a new GTIN as per GS1 Management Standard</a:t>
            </a:r>
          </a:p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GB" sz="1600">
                <a:solidFill>
                  <a:srgbClr val="002C6C"/>
                </a:solidFill>
                <a:latin typeface="Verdana"/>
                <a:ea typeface="Verdana"/>
              </a:rPr>
              <a:t>GTIN is to be assigned at the </a:t>
            </a:r>
            <a:r>
              <a:rPr lang="en-GB" sz="1600" b="1">
                <a:solidFill>
                  <a:srgbClr val="002C6C"/>
                </a:solidFill>
                <a:latin typeface="Verdana"/>
                <a:ea typeface="Verdana"/>
              </a:rPr>
              <a:t>earliest point in any trade item’s journey </a:t>
            </a:r>
            <a:endParaRPr lang="en-GB" sz="1600" b="1">
              <a:solidFill>
                <a:srgbClr val="002C6C"/>
              </a:solidFill>
              <a:latin typeface="Verdana" panose="020B0604030504040204" pitchFamily="34" charset="0"/>
              <a:ea typeface="Verdana"/>
            </a:endParaRPr>
          </a:p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1600" b="1">
                <a:solidFill>
                  <a:srgbClr val="002C6C"/>
                </a:solidFill>
                <a:latin typeface="Verdana"/>
              </a:rPr>
              <a:t>For an item that does not have a GTIN, assignment of a GTIN may be done by any downstream actor </a:t>
            </a:r>
            <a:r>
              <a:rPr lang="en-US" sz="1600">
                <a:solidFill>
                  <a:srgbClr val="002C6C"/>
                </a:solidFill>
                <a:latin typeface="Verdana"/>
              </a:rPr>
              <a:t>by taking the role of GTIN allocator and taking responsibility for the trade item declarations</a:t>
            </a:r>
            <a:endParaRPr lang="en-US" sz="1600">
              <a:solidFill>
                <a:srgbClr val="002C6C"/>
              </a:solidFill>
              <a:latin typeface="Verdana"/>
              <a:ea typeface="Verdana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0FED1C4-CD06-4428-B710-50F16FD269AA}"/>
              </a:ext>
            </a:extLst>
          </p:cNvPr>
          <p:cNvSpPr txBox="1"/>
          <p:nvPr/>
        </p:nvSpPr>
        <p:spPr>
          <a:xfrm>
            <a:off x="8069028" y="1708963"/>
            <a:ext cx="3467744" cy="861774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020">
              <a:spcBef>
                <a:spcPts val="800"/>
              </a:spcBef>
              <a:buClr>
                <a:srgbClr val="C1D82F"/>
              </a:buClr>
              <a:buSzPts val="900"/>
              <a:defRPr/>
            </a:pPr>
            <a:r>
              <a:rPr lang="en-US" sz="1600" b="1">
                <a:solidFill>
                  <a:srgbClr val="002D6C"/>
                </a:solidFill>
                <a:latin typeface="Verdana"/>
                <a:ea typeface="Verdana"/>
                <a:cs typeface="Times New Roman"/>
              </a:rPr>
              <a:t>One common rule for all commerce channels and stakeholders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7E3F4DD-1A15-496A-B49A-C29D074599CA}"/>
              </a:ext>
            </a:extLst>
          </p:cNvPr>
          <p:cNvSpPr txBox="1"/>
          <p:nvPr/>
        </p:nvSpPr>
        <p:spPr>
          <a:xfrm>
            <a:off x="8069028" y="2660357"/>
            <a:ext cx="3579333" cy="25135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1219020">
              <a:spcBef>
                <a:spcPts val="800"/>
              </a:spcBef>
              <a:buClr>
                <a:srgbClr val="C1D82F"/>
              </a:buClr>
              <a:buSzPts val="900"/>
              <a:defRPr/>
            </a:pPr>
            <a:r>
              <a:rPr lang="en-US" sz="1600">
                <a:solidFill>
                  <a:srgbClr val="002D6C"/>
                </a:solidFill>
                <a:latin typeface="Verdana"/>
                <a:ea typeface="Verdana"/>
                <a:cs typeface="Times New Roman"/>
              </a:rPr>
              <a:t>GS1 standards are compatible with open supply chain need and are designed for open value networks</a:t>
            </a:r>
          </a:p>
          <a:p>
            <a:pPr defTabSz="1219020">
              <a:spcBef>
                <a:spcPts val="800"/>
              </a:spcBef>
              <a:buClr>
                <a:srgbClr val="C1D82F"/>
              </a:buClr>
              <a:buSzPts val="900"/>
              <a:defRPr/>
            </a:pPr>
            <a:r>
              <a:rPr lang="en-US" sz="1600">
                <a:solidFill>
                  <a:srgbClr val="002D6C"/>
                </a:solidFill>
                <a:latin typeface="Verdana"/>
                <a:ea typeface="Verdana"/>
                <a:cs typeface="Times New Roman"/>
              </a:rPr>
              <a:t>Not all trading partners are known in advance and can change over time</a:t>
            </a:r>
          </a:p>
          <a:p>
            <a:pPr defTabSz="1219020">
              <a:spcBef>
                <a:spcPts val="800"/>
              </a:spcBef>
              <a:buClr>
                <a:srgbClr val="C1D82F"/>
              </a:buClr>
              <a:buSzPts val="900"/>
              <a:defRPr/>
            </a:pPr>
            <a:r>
              <a:rPr lang="en-US" sz="1600">
                <a:solidFill>
                  <a:srgbClr val="002D6C"/>
                </a:solidFill>
                <a:latin typeface="Verdana"/>
                <a:ea typeface="Verdana"/>
                <a:cs typeface="Times New Roman"/>
              </a:rPr>
              <a:t>Interfaces between systems need interoperability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937888B9-0CCF-445B-AE28-CF32C3076FC5}"/>
              </a:ext>
            </a:extLst>
          </p:cNvPr>
          <p:cNvSpPr/>
          <p:nvPr/>
        </p:nvSpPr>
        <p:spPr>
          <a:xfrm rot="16200000">
            <a:off x="174590" y="1774585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AC076C14-6F9E-4422-AF99-9B292B20A6FC}"/>
              </a:ext>
            </a:extLst>
          </p:cNvPr>
          <p:cNvSpPr/>
          <p:nvPr/>
        </p:nvSpPr>
        <p:spPr>
          <a:xfrm rot="16200000">
            <a:off x="174590" y="3687320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Isosceles Triangle 44">
            <a:extLst>
              <a:ext uri="{FF2B5EF4-FFF2-40B4-BE49-F238E27FC236}">
                <a16:creationId xmlns:a16="http://schemas.microsoft.com/office/drawing/2014/main" id="{1F2B2FDE-ADA4-4C73-85C4-9EE20584B62A}"/>
              </a:ext>
            </a:extLst>
          </p:cNvPr>
          <p:cNvSpPr/>
          <p:nvPr/>
        </p:nvSpPr>
        <p:spPr>
          <a:xfrm rot="16200000">
            <a:off x="7807762" y="1786589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B8DFFAC1-8FD0-40BB-B70F-4F379E6B9895}"/>
              </a:ext>
            </a:extLst>
          </p:cNvPr>
          <p:cNvSpPr/>
          <p:nvPr/>
        </p:nvSpPr>
        <p:spPr>
          <a:xfrm rot="16200000">
            <a:off x="7807764" y="2738593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DC319073-5AD7-84DD-11E4-74649832A080}"/>
              </a:ext>
            </a:extLst>
          </p:cNvPr>
          <p:cNvSpPr/>
          <p:nvPr/>
        </p:nvSpPr>
        <p:spPr>
          <a:xfrm rot="16200000">
            <a:off x="169665" y="2363297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735C0754-42A7-13C9-30B2-787072801FBD}"/>
              </a:ext>
            </a:extLst>
          </p:cNvPr>
          <p:cNvSpPr/>
          <p:nvPr/>
        </p:nvSpPr>
        <p:spPr>
          <a:xfrm rot="16200000">
            <a:off x="169662" y="4271336"/>
            <a:ext cx="260473" cy="224547"/>
          </a:xfrm>
          <a:prstGeom prst="triangle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9" name="Graphic 28">
            <a:extLst>
              <a:ext uri="{FF2B5EF4-FFF2-40B4-BE49-F238E27FC236}">
                <a16:creationId xmlns:a16="http://schemas.microsoft.com/office/drawing/2014/main" id="{C350E610-1DE7-469C-B1F6-1AEDDFD98A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0" name="Footer Placeholder 18">
            <a:extLst>
              <a:ext uri="{FF2B5EF4-FFF2-40B4-BE49-F238E27FC236}">
                <a16:creationId xmlns:a16="http://schemas.microsoft.com/office/drawing/2014/main" id="{493CDC9E-0C0A-4575-853C-7325CD20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1" name="Slide Number Placeholder 19">
            <a:extLst>
              <a:ext uri="{FF2B5EF4-FFF2-40B4-BE49-F238E27FC236}">
                <a16:creationId xmlns:a16="http://schemas.microsoft.com/office/drawing/2014/main" id="{DBA98169-BDFD-451C-A2B7-07C7ECC04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14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Footer Placeholder 18">
            <a:extLst>
              <a:ext uri="{FF2B5EF4-FFF2-40B4-BE49-F238E27FC236}">
                <a16:creationId xmlns:a16="http://schemas.microsoft.com/office/drawing/2014/main" id="{B5E418AB-DDA1-430B-AC00-57501809B104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33" name="Footer Placeholder 18">
            <a:extLst>
              <a:ext uri="{FF2B5EF4-FFF2-40B4-BE49-F238E27FC236}">
                <a16:creationId xmlns:a16="http://schemas.microsoft.com/office/drawing/2014/main" id="{785BA35E-FE38-4A21-9662-010F71926ACB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149126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0CA479-5309-A281-922B-AF2FA9B57808}"/>
              </a:ext>
            </a:extLst>
          </p:cNvPr>
          <p:cNvSpPr/>
          <p:nvPr/>
        </p:nvSpPr>
        <p:spPr>
          <a:xfrm>
            <a:off x="0" y="0"/>
            <a:ext cx="12192000" cy="6123709"/>
          </a:xfrm>
          <a:prstGeom prst="rect">
            <a:avLst/>
          </a:prstGeom>
          <a:solidFill>
            <a:srgbClr val="8FC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3289FFA-B52B-69A3-7056-B0CF77E750CF}"/>
              </a:ext>
            </a:extLst>
          </p:cNvPr>
          <p:cNvSpPr txBox="1"/>
          <p:nvPr/>
        </p:nvSpPr>
        <p:spPr>
          <a:xfrm>
            <a:off x="3723432" y="2406211"/>
            <a:ext cx="7833568" cy="1764457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spAutoFit/>
          </a:bodyPr>
          <a:lstStyle/>
          <a:p>
            <a:pPr defTabSz="609570">
              <a:defRPr/>
            </a:pPr>
            <a:r>
              <a:rPr lang="en-GB" sz="5333">
                <a:solidFill>
                  <a:prstClr val="white"/>
                </a:solidFill>
                <a:latin typeface="Verdana"/>
                <a:ea typeface="Verdana"/>
              </a:rPr>
              <a:t>Non-branded</a:t>
            </a:r>
          </a:p>
          <a:p>
            <a:pPr defTabSz="609570">
              <a:defRPr/>
            </a:pPr>
            <a:r>
              <a:rPr lang="en-GB" sz="5333" b="1">
                <a:solidFill>
                  <a:prstClr val="white"/>
                </a:solidFill>
                <a:latin typeface="Verdana"/>
                <a:ea typeface="Verdana"/>
              </a:rPr>
              <a:t>Introduction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3AB5CB-B022-42B6-ABEB-69C1DD486D56}"/>
              </a:ext>
            </a:extLst>
          </p:cNvPr>
          <p:cNvSpPr/>
          <p:nvPr/>
        </p:nvSpPr>
        <p:spPr>
          <a:xfrm flipV="1">
            <a:off x="2829146" y="3309806"/>
            <a:ext cx="936285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US" sz="2400">
                <a:solidFill>
                  <a:prstClr val="white"/>
                </a:solidFill>
                <a:latin typeface="Calibri" panose="020F0502020204030204"/>
              </a:rPr>
              <a:t>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94D1B58-27A3-7EB7-B98F-3D42AEF940FE}"/>
              </a:ext>
            </a:extLst>
          </p:cNvPr>
          <p:cNvGrpSpPr/>
          <p:nvPr/>
        </p:nvGrpSpPr>
        <p:grpSpPr>
          <a:xfrm>
            <a:off x="1811404" y="2271336"/>
            <a:ext cx="1912033" cy="1912033"/>
            <a:chOff x="1284851" y="1316119"/>
            <a:chExt cx="637588" cy="637588"/>
          </a:xfrm>
        </p:grpSpPr>
        <p:pic>
          <p:nvPicPr>
            <p:cNvPr id="6" name="Picture 5">
              <a:hlinkClick r:id="" action="ppaction://noaction"/>
              <a:extLst>
                <a:ext uri="{FF2B5EF4-FFF2-40B4-BE49-F238E27FC236}">
                  <a16:creationId xmlns:a16="http://schemas.microsoft.com/office/drawing/2014/main" id="{48131AD1-1B03-8FB4-A798-E44367062B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3137" y="1399296"/>
              <a:ext cx="301015" cy="471233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5A3B99B-167D-F317-0D31-1E40C1C39D15}"/>
                </a:ext>
              </a:extLst>
            </p:cNvPr>
            <p:cNvSpPr/>
            <p:nvPr/>
          </p:nvSpPr>
          <p:spPr>
            <a:xfrm>
              <a:off x="1284851" y="1316119"/>
              <a:ext cx="637588" cy="637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70">
                <a:defRPr/>
              </a:pPr>
              <a:endParaRPr lang="en-IN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4" name="Graphic 3">
            <a:extLst>
              <a:ext uri="{FF2B5EF4-FFF2-40B4-BE49-F238E27FC236}">
                <a16:creationId xmlns:a16="http://schemas.microsoft.com/office/drawing/2014/main" id="{9B647E85-1B58-433A-BCC1-6F83368F29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12753" y="2705825"/>
            <a:ext cx="909331" cy="104305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4C66DE3-0EB9-4115-A93C-A17459049F64}"/>
              </a:ext>
            </a:extLst>
          </p:cNvPr>
          <p:cNvSpPr/>
          <p:nvPr/>
        </p:nvSpPr>
        <p:spPr>
          <a:xfrm flipV="1">
            <a:off x="-1" y="6128712"/>
            <a:ext cx="12192001" cy="729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DA54081-4538-4BF7-9A12-99B81CB24F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17" name="Footer Placeholder 18">
            <a:extLst>
              <a:ext uri="{FF2B5EF4-FFF2-40B4-BE49-F238E27FC236}">
                <a16:creationId xmlns:a16="http://schemas.microsoft.com/office/drawing/2014/main" id="{D2E7D6BF-4D42-44FC-AE0F-7D5C06D28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18" name="Slide Number Placeholder 19">
            <a:extLst>
              <a:ext uri="{FF2B5EF4-FFF2-40B4-BE49-F238E27FC236}">
                <a16:creationId xmlns:a16="http://schemas.microsoft.com/office/drawing/2014/main" id="{912526E3-7B86-447B-AD90-BE45F6DAC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2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7A76106E-32A3-4D30-8100-B2FD059F7082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21" name="Footer Placeholder 18">
            <a:extLst>
              <a:ext uri="{FF2B5EF4-FFF2-40B4-BE49-F238E27FC236}">
                <a16:creationId xmlns:a16="http://schemas.microsoft.com/office/drawing/2014/main" id="{F7C6D347-026B-4E62-95B5-EFE38F09EF29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146983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6D97F09-0772-1597-0D2B-BB61DE6615A8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ardrop 1">
            <a:extLst>
              <a:ext uri="{FF2B5EF4-FFF2-40B4-BE49-F238E27FC236}">
                <a16:creationId xmlns:a16="http://schemas.microsoft.com/office/drawing/2014/main" id="{B6D1BD9B-1592-43E3-9ADF-CC27B46C5CDF}"/>
              </a:ext>
            </a:extLst>
          </p:cNvPr>
          <p:cNvSpPr/>
          <p:nvPr/>
        </p:nvSpPr>
        <p:spPr>
          <a:xfrm flipH="1">
            <a:off x="14283" y="1233148"/>
            <a:ext cx="3205037" cy="2860347"/>
          </a:xfrm>
          <a:prstGeom prst="teardrop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/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11F9DCA-F851-456C-8173-CB81D9F55153}"/>
              </a:ext>
            </a:extLst>
          </p:cNvPr>
          <p:cNvSpPr/>
          <p:nvPr/>
        </p:nvSpPr>
        <p:spPr>
          <a:xfrm>
            <a:off x="9016411" y="2641621"/>
            <a:ext cx="3170515" cy="2958633"/>
          </a:xfrm>
          <a:prstGeom prst="rect">
            <a:avLst/>
          </a:prstGeom>
          <a:solidFill>
            <a:srgbClr val="8FC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/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1A4C97-335D-74AF-87BB-9CC12C6EEBA8}"/>
              </a:ext>
            </a:extLst>
          </p:cNvPr>
          <p:cNvSpPr/>
          <p:nvPr/>
        </p:nvSpPr>
        <p:spPr>
          <a:xfrm>
            <a:off x="14281" y="751021"/>
            <a:ext cx="12151379" cy="565043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/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7395A6-01C2-9CF3-51A7-3416F2E4E551}"/>
              </a:ext>
            </a:extLst>
          </p:cNvPr>
          <p:cNvSpPr/>
          <p:nvPr/>
        </p:nvSpPr>
        <p:spPr>
          <a:xfrm>
            <a:off x="26344" y="682965"/>
            <a:ext cx="6795107" cy="60695"/>
          </a:xfrm>
          <a:prstGeom prst="rect">
            <a:avLst/>
          </a:prstGeom>
          <a:solidFill>
            <a:srgbClr val="C1D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/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B91AB-2140-D7F3-D873-C3D7896396AA}"/>
              </a:ext>
            </a:extLst>
          </p:cNvPr>
          <p:cNvSpPr txBox="1"/>
          <p:nvPr/>
        </p:nvSpPr>
        <p:spPr>
          <a:xfrm>
            <a:off x="183754" y="192645"/>
            <a:ext cx="6795105" cy="45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6947"/>
            <a:r>
              <a:rPr lang="en-GB" sz="2389" b="1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Non-branded introduction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E077B0F-6F36-7815-89D7-E6048B009AE6}"/>
              </a:ext>
            </a:extLst>
          </p:cNvPr>
          <p:cNvSpPr txBox="1"/>
          <p:nvPr/>
        </p:nvSpPr>
        <p:spPr>
          <a:xfrm>
            <a:off x="87188" y="810855"/>
            <a:ext cx="11991117" cy="37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570" defTabSz="606947"/>
            <a:r>
              <a:rPr lang="en-GB" sz="1859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Non-branded </a:t>
            </a:r>
            <a:r>
              <a:rPr lang="en-GB" sz="1859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items are trade items that do not have a brand name, also referred to as generic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55F561F-AAB2-4003-93CA-708937BA6C20}"/>
              </a:ext>
            </a:extLst>
          </p:cNvPr>
          <p:cNvSpPr txBox="1"/>
          <p:nvPr/>
        </p:nvSpPr>
        <p:spPr>
          <a:xfrm>
            <a:off x="1134092" y="5556842"/>
            <a:ext cx="11057909" cy="523220"/>
          </a:xfrm>
          <a:prstGeom prst="rect">
            <a:avLst/>
          </a:prstGeom>
          <a:solidFill>
            <a:srgbClr val="F26334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defTabSz="606947"/>
            <a:r>
              <a:rPr lang="en-GB" sz="1300" b="1">
                <a:latin typeface="Verdana"/>
                <a:ea typeface="Verdana"/>
              </a:rPr>
              <a:t>Note</a:t>
            </a:r>
            <a:r>
              <a:rPr lang="en-GB" sz="1400" b="1">
                <a:latin typeface="Verdana"/>
                <a:ea typeface="Verdana"/>
              </a:rPr>
              <a:t>:</a:t>
            </a:r>
            <a:r>
              <a:rPr lang="en-GB" sz="1400">
                <a:latin typeface="Verdana"/>
                <a:ea typeface="Verdana"/>
              </a:rPr>
              <a:t> </a:t>
            </a:r>
            <a:r>
              <a:rPr lang="en-US" sz="1400">
                <a:latin typeface="Segoe UI" panose="020B0502040204020203" pitchFamily="34" charset="0"/>
              </a:rPr>
              <a:t>GS1 rules exist to address private label identification - Private label refers to items that are manufactured by a contract or </a:t>
            </a:r>
            <a:br>
              <a:rPr lang="en-US" sz="1400">
                <a:latin typeface="Segoe UI" panose="020B0502040204020203" pitchFamily="34" charset="0"/>
              </a:rPr>
            </a:br>
            <a:r>
              <a:rPr lang="en-US" sz="1400">
                <a:latin typeface="Segoe UI" panose="020B0502040204020203" pitchFamily="34" charset="0"/>
              </a:rPr>
              <a:t>third-party manufacturer and sold under a retailer’s brand name.</a:t>
            </a:r>
            <a:endParaRPr lang="en-US" sz="140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CDFCFC0-1884-4FAE-B0A2-07262A222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137" y="5556844"/>
            <a:ext cx="581676" cy="59432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C7B3D85C-3127-4852-BA18-CF34D9F010CD}"/>
              </a:ext>
            </a:extLst>
          </p:cNvPr>
          <p:cNvSpPr txBox="1"/>
          <p:nvPr/>
        </p:nvSpPr>
        <p:spPr>
          <a:xfrm>
            <a:off x="9244912" y="3411413"/>
            <a:ext cx="2716717" cy="1808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6947"/>
            <a:r>
              <a:rPr lang="en-GB" sz="1593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GS1, in collaboration with industry, developed a solution to provide consistent and accurate identification of non-branded items to benefit all stakeholders.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75F4CA-DE34-21CF-5AF8-AB70B828BD65}"/>
              </a:ext>
            </a:extLst>
          </p:cNvPr>
          <p:cNvSpPr txBox="1"/>
          <p:nvPr/>
        </p:nvSpPr>
        <p:spPr>
          <a:xfrm>
            <a:off x="4080111" y="2025439"/>
            <a:ext cx="4711003" cy="2788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6947"/>
            <a:r>
              <a:rPr lang="en-GB" sz="1593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WHY NON-BRANDED IDENTIFICATION?</a:t>
            </a:r>
          </a:p>
          <a:p>
            <a:pPr defTabSz="606947"/>
            <a:r>
              <a:rPr lang="en-GB" sz="1593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Rapid growth in online selling in recent years, have highlighted challenges in product identification for non branded items.</a:t>
            </a:r>
            <a:endParaRPr lang="en-GB" sz="1593">
              <a:solidFill>
                <a:srgbClr val="58595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defTabSz="606947"/>
            <a:endParaRPr lang="en-GB" sz="1593">
              <a:solidFill>
                <a:srgbClr val="58595B"/>
              </a:solidFill>
              <a:latin typeface="Verdana" panose="020B0604030504040204" pitchFamily="34" charset="0"/>
              <a:ea typeface="Verdana" panose="020B0604030504040204" pitchFamily="34" charset="0"/>
              <a:cs typeface="Calibri" panose="020F0502020204030204"/>
            </a:endParaRPr>
          </a:p>
          <a:p>
            <a:pPr defTabSz="606947"/>
            <a:r>
              <a:rPr lang="en-GB" sz="1593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/>
              </a:rPr>
              <a:t>Sellers purchase non branded items directly from manufacturers and sell them online as is. Multiple sellers can source identical or similar non branded items from the same or different factories.</a:t>
            </a:r>
            <a:endParaRPr lang="en-GB" sz="1593">
              <a:solidFill>
                <a:srgbClr val="58595B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9A679A-1E29-4BCA-AE80-5402506CBC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25" y="2487497"/>
            <a:ext cx="3287724" cy="172757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44FA867-448D-484F-B3C9-D13AB4071C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94070" y="2009535"/>
            <a:ext cx="815199" cy="1257853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24C03864-7109-4DF4-BE20-B6E94AEDA05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2" name="Footer Placeholder 18">
            <a:extLst>
              <a:ext uri="{FF2B5EF4-FFF2-40B4-BE49-F238E27FC236}">
                <a16:creationId xmlns:a16="http://schemas.microsoft.com/office/drawing/2014/main" id="{40B8E909-D319-4122-B761-AF118A8F0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3" name="Slide Number Placeholder 19">
            <a:extLst>
              <a:ext uri="{FF2B5EF4-FFF2-40B4-BE49-F238E27FC236}">
                <a16:creationId xmlns:a16="http://schemas.microsoft.com/office/drawing/2014/main" id="{6803CCF8-5C22-4E06-8705-5F84877CC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3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4" name="Footer Placeholder 18">
            <a:extLst>
              <a:ext uri="{FF2B5EF4-FFF2-40B4-BE49-F238E27FC236}">
                <a16:creationId xmlns:a16="http://schemas.microsoft.com/office/drawing/2014/main" id="{FEAAD669-50E8-4CE2-A202-6230651DE846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35" name="Footer Placeholder 18">
            <a:extLst>
              <a:ext uri="{FF2B5EF4-FFF2-40B4-BE49-F238E27FC236}">
                <a16:creationId xmlns:a16="http://schemas.microsoft.com/office/drawing/2014/main" id="{796197E4-9D71-451F-A91D-ED783F48340C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49023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1A3E7D5-4B69-8093-3F84-D4618E8CE9FB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35DCEDF-7056-47C7-9B16-3094342FD6C0}"/>
              </a:ext>
            </a:extLst>
          </p:cNvPr>
          <p:cNvSpPr/>
          <p:nvPr/>
        </p:nvSpPr>
        <p:spPr>
          <a:xfrm>
            <a:off x="0" y="29328"/>
            <a:ext cx="12192000" cy="6123709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7B64DB-BACC-4AB1-81BC-0450EB364514}"/>
              </a:ext>
            </a:extLst>
          </p:cNvPr>
          <p:cNvSpPr/>
          <p:nvPr/>
        </p:nvSpPr>
        <p:spPr>
          <a:xfrm>
            <a:off x="1632869" y="1532853"/>
            <a:ext cx="7295951" cy="4620184"/>
          </a:xfrm>
          <a:prstGeom prst="rect">
            <a:avLst/>
          </a:prstGeom>
          <a:solidFill>
            <a:srgbClr val="8FC5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0F7FF93C-3EE1-44F8-8592-D4F728D5DF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69809" y="1034887"/>
            <a:ext cx="4982497" cy="52387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0A9DFB9-1869-E5A7-1CFC-66FC91E08F10}"/>
              </a:ext>
            </a:extLst>
          </p:cNvPr>
          <p:cNvSpPr txBox="1"/>
          <p:nvPr/>
        </p:nvSpPr>
        <p:spPr>
          <a:xfrm>
            <a:off x="6145797" y="1577325"/>
            <a:ext cx="426219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8570" defTabSz="606947">
              <a:defRPr/>
            </a:pPr>
            <a:r>
              <a:rPr lang="en-US" sz="2000" b="1">
                <a:solidFill>
                  <a:srgbClr val="002D6C"/>
                </a:solidFill>
                <a:latin typeface="Verdana"/>
              </a:rPr>
              <a:t>“A non-branded item is a trade item without a brand name (not private label) that may or may not be branded later and which may or may not contain a globally-unique identifier”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EF84712-F357-4722-45E3-8A94E348F0C9}"/>
              </a:ext>
            </a:extLst>
          </p:cNvPr>
          <p:cNvSpPr/>
          <p:nvPr/>
        </p:nvSpPr>
        <p:spPr>
          <a:xfrm>
            <a:off x="14281" y="5021015"/>
            <a:ext cx="12165171" cy="10508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7395A6-01C2-9CF3-51A7-3416F2E4E551}"/>
              </a:ext>
            </a:extLst>
          </p:cNvPr>
          <p:cNvSpPr/>
          <p:nvPr/>
        </p:nvSpPr>
        <p:spPr>
          <a:xfrm>
            <a:off x="26344" y="682965"/>
            <a:ext cx="6795107" cy="60695"/>
          </a:xfrm>
          <a:prstGeom prst="rect">
            <a:avLst/>
          </a:prstGeom>
          <a:solidFill>
            <a:srgbClr val="C1D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B91AB-2140-D7F3-D873-C3D7896396AA}"/>
              </a:ext>
            </a:extLst>
          </p:cNvPr>
          <p:cNvSpPr txBox="1"/>
          <p:nvPr/>
        </p:nvSpPr>
        <p:spPr>
          <a:xfrm>
            <a:off x="183756" y="192645"/>
            <a:ext cx="6795105" cy="45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6947">
              <a:defRPr/>
            </a:pPr>
            <a:r>
              <a:rPr lang="en-US" sz="2389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</a:t>
            </a:r>
            <a:r>
              <a:rPr lang="en-GB" sz="2389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on-branded item definition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146BC21-7915-E2FF-A81B-2BC14A5F82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3CCB01C-7263-4132-4A7A-1D499FB17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DCD6708E-BC6D-BB75-2A77-84BDC1756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4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Footer Placeholder 18">
            <a:extLst>
              <a:ext uri="{FF2B5EF4-FFF2-40B4-BE49-F238E27FC236}">
                <a16:creationId xmlns:a16="http://schemas.microsoft.com/office/drawing/2014/main" id="{7C97A72C-6B7B-C466-D6E7-129D24A25EA3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29" name="Footer Placeholder 18">
            <a:extLst>
              <a:ext uri="{FF2B5EF4-FFF2-40B4-BE49-F238E27FC236}">
                <a16:creationId xmlns:a16="http://schemas.microsoft.com/office/drawing/2014/main" id="{055DC5B4-B774-B2CB-D138-57487462AF57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E67379C8-D654-426D-B8FD-DE1EBE58CE8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0845" y="931224"/>
            <a:ext cx="609600" cy="466725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1624E9E4-FBE3-4546-B194-E56227BF346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23244" y="1723573"/>
            <a:ext cx="1566483" cy="1796847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A110A0D9-AFF8-4C34-BDC7-95198D73FDE9}"/>
              </a:ext>
            </a:extLst>
          </p:cNvPr>
          <p:cNvGrpSpPr/>
          <p:nvPr/>
        </p:nvGrpSpPr>
        <p:grpSpPr>
          <a:xfrm>
            <a:off x="1949148" y="2075641"/>
            <a:ext cx="1578512" cy="1814327"/>
            <a:chOff x="11311468" y="1510751"/>
            <a:chExt cx="1566482" cy="1800499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EC031CCF-C36F-41E1-B95E-5C9A9092E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1468" y="1510751"/>
              <a:ext cx="1566482" cy="1800499"/>
            </a:xfrm>
            <a:prstGeom prst="rect">
              <a:avLst/>
            </a:prstGeom>
          </p:spPr>
        </p:pic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FDD2419B-7364-489C-9215-7B2F8DC57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36303" y="2679606"/>
              <a:ext cx="356934" cy="311173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BE31BE0-4B83-44DB-9040-BE7B7A09451C}"/>
              </a:ext>
            </a:extLst>
          </p:cNvPr>
          <p:cNvGrpSpPr/>
          <p:nvPr/>
        </p:nvGrpSpPr>
        <p:grpSpPr>
          <a:xfrm>
            <a:off x="4399404" y="3658522"/>
            <a:ext cx="1578512" cy="1810647"/>
            <a:chOff x="807600" y="3907204"/>
            <a:chExt cx="1578512" cy="1810646"/>
          </a:xfrm>
        </p:grpSpPr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47EF91F2-D41A-450D-834A-61E17E3CD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807600" y="3907204"/>
              <a:ext cx="1578512" cy="1810646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B59FBF0-4EDB-4828-9E4C-31D6FA345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8001" y="5085035"/>
              <a:ext cx="359675" cy="313563"/>
            </a:xfrm>
            <a:prstGeom prst="rect">
              <a:avLst/>
            </a:prstGeom>
          </p:spPr>
        </p:pic>
      </p:grpSp>
      <p:pic>
        <p:nvPicPr>
          <p:cNvPr id="40" name="Graphic 39">
            <a:extLst>
              <a:ext uri="{FF2B5EF4-FFF2-40B4-BE49-F238E27FC236}">
                <a16:creationId xmlns:a16="http://schemas.microsoft.com/office/drawing/2014/main" id="{2BBED5E7-A0EA-401A-BE83-A2BD9316342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2680701" y="4015071"/>
            <a:ext cx="1578512" cy="181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4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0C08F24-066E-4379-90F4-543239AB6C5E}"/>
              </a:ext>
            </a:extLst>
          </p:cNvPr>
          <p:cNvSpPr/>
          <p:nvPr/>
        </p:nvSpPr>
        <p:spPr>
          <a:xfrm>
            <a:off x="0" y="0"/>
            <a:ext cx="12192000" cy="6123709"/>
          </a:xfrm>
          <a:prstGeom prst="rect">
            <a:avLst/>
          </a:prstGeom>
          <a:solidFill>
            <a:srgbClr val="8FC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066C3E-8A89-43DC-8F97-5482CFF58E56}"/>
              </a:ext>
            </a:extLst>
          </p:cNvPr>
          <p:cNvSpPr txBox="1"/>
          <p:nvPr/>
        </p:nvSpPr>
        <p:spPr>
          <a:xfrm>
            <a:off x="3723433" y="2406211"/>
            <a:ext cx="8338233" cy="1764457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spAutoFit/>
          </a:bodyPr>
          <a:lstStyle/>
          <a:p>
            <a:pPr defTabSz="609570">
              <a:defRPr/>
            </a:pPr>
            <a:r>
              <a:rPr lang="en-GB" sz="5333">
                <a:solidFill>
                  <a:prstClr val="white"/>
                </a:solidFill>
                <a:latin typeface="Verdana"/>
                <a:ea typeface="Verdana"/>
              </a:rPr>
              <a:t>Non-branded</a:t>
            </a:r>
          </a:p>
          <a:p>
            <a:pPr defTabSz="609570">
              <a:defRPr/>
            </a:pPr>
            <a:r>
              <a:rPr lang="en-GB" sz="5333" b="1">
                <a:solidFill>
                  <a:prstClr val="white"/>
                </a:solidFill>
                <a:latin typeface="Verdana"/>
                <a:ea typeface="Verdana"/>
              </a:rPr>
              <a:t>Identification rules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E1C779F-B93B-4E6C-8459-28C1385CCD61}"/>
              </a:ext>
            </a:extLst>
          </p:cNvPr>
          <p:cNvSpPr/>
          <p:nvPr/>
        </p:nvSpPr>
        <p:spPr>
          <a:xfrm flipV="1">
            <a:off x="2829146" y="3309806"/>
            <a:ext cx="936285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US" sz="2400">
                <a:solidFill>
                  <a:prstClr val="white"/>
                </a:solidFill>
                <a:latin typeface="Calibri" panose="020F0502020204030204"/>
              </a:rPr>
              <a:t>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0AF63F-4DD4-4541-982F-5243B930DD92}"/>
              </a:ext>
            </a:extLst>
          </p:cNvPr>
          <p:cNvGrpSpPr/>
          <p:nvPr/>
        </p:nvGrpSpPr>
        <p:grpSpPr>
          <a:xfrm>
            <a:off x="1811404" y="2271336"/>
            <a:ext cx="1912033" cy="1912033"/>
            <a:chOff x="1284851" y="1316119"/>
            <a:chExt cx="637588" cy="637588"/>
          </a:xfrm>
        </p:grpSpPr>
        <p:pic>
          <p:nvPicPr>
            <p:cNvPr id="22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B74239BD-9836-4E6D-8535-4FDA38DD1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3137" y="1399296"/>
              <a:ext cx="301015" cy="471233"/>
            </a:xfrm>
            <a:prstGeom prst="rect">
              <a:avLst/>
            </a:prstGeom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F26B9C2-7770-4E8C-8772-BB8BFCE27310}"/>
                </a:ext>
              </a:extLst>
            </p:cNvPr>
            <p:cNvSpPr/>
            <p:nvPr/>
          </p:nvSpPr>
          <p:spPr>
            <a:xfrm>
              <a:off x="1284851" y="1316119"/>
              <a:ext cx="637588" cy="637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70">
                <a:defRPr/>
              </a:pPr>
              <a:endParaRPr lang="en-IN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6" name="Graphic 5">
            <a:extLst>
              <a:ext uri="{FF2B5EF4-FFF2-40B4-BE49-F238E27FC236}">
                <a16:creationId xmlns:a16="http://schemas.microsoft.com/office/drawing/2014/main" id="{866FCC09-D8C2-46A9-87A4-262578CD9B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262669" y="2660341"/>
            <a:ext cx="1009499" cy="113401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258E4C5-6F0D-424C-B200-74FFDD364292}"/>
              </a:ext>
            </a:extLst>
          </p:cNvPr>
          <p:cNvSpPr/>
          <p:nvPr/>
        </p:nvSpPr>
        <p:spPr>
          <a:xfrm flipV="1">
            <a:off x="-1" y="6128712"/>
            <a:ext cx="12192001" cy="729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158CCA0-D5D7-4919-80EE-A7261A3BC4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20" name="Footer Placeholder 18">
            <a:extLst>
              <a:ext uri="{FF2B5EF4-FFF2-40B4-BE49-F238E27FC236}">
                <a16:creationId xmlns:a16="http://schemas.microsoft.com/office/drawing/2014/main" id="{C331306C-7411-4331-B110-7803EDF26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24" name="Slide Number Placeholder 19">
            <a:extLst>
              <a:ext uri="{FF2B5EF4-FFF2-40B4-BE49-F238E27FC236}">
                <a16:creationId xmlns:a16="http://schemas.microsoft.com/office/drawing/2014/main" id="{1B78ECC6-6740-4581-A239-A861735B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5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Footer Placeholder 18">
            <a:extLst>
              <a:ext uri="{FF2B5EF4-FFF2-40B4-BE49-F238E27FC236}">
                <a16:creationId xmlns:a16="http://schemas.microsoft.com/office/drawing/2014/main" id="{13992136-E6B3-42F2-9E9E-40ABB34F1B9E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32" name="Footer Placeholder 18">
            <a:extLst>
              <a:ext uri="{FF2B5EF4-FFF2-40B4-BE49-F238E27FC236}">
                <a16:creationId xmlns:a16="http://schemas.microsoft.com/office/drawing/2014/main" id="{99E649D8-B0D3-40AF-A6BF-2BF572A6519D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360364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C51BFC92-D74F-4924-38E1-7AD51BF58746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7395A6-01C2-9CF3-51A7-3416F2E4E551}"/>
              </a:ext>
            </a:extLst>
          </p:cNvPr>
          <p:cNvSpPr/>
          <p:nvPr/>
        </p:nvSpPr>
        <p:spPr>
          <a:xfrm>
            <a:off x="2" y="671045"/>
            <a:ext cx="6824596" cy="60959"/>
          </a:xfrm>
          <a:prstGeom prst="rect">
            <a:avLst/>
          </a:prstGeom>
          <a:solidFill>
            <a:srgbClr val="C1D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B91AB-2140-D7F3-D873-C3D7896396AA}"/>
              </a:ext>
            </a:extLst>
          </p:cNvPr>
          <p:cNvSpPr txBox="1"/>
          <p:nvPr/>
        </p:nvSpPr>
        <p:spPr>
          <a:xfrm>
            <a:off x="158097" y="178602"/>
            <a:ext cx="6824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Non-branded items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79BD694-5DC8-4C2F-996F-F121CAD4803F}"/>
              </a:ext>
            </a:extLst>
          </p:cNvPr>
          <p:cNvSpPr/>
          <p:nvPr/>
        </p:nvSpPr>
        <p:spPr>
          <a:xfrm>
            <a:off x="7604093" y="717571"/>
            <a:ext cx="4591687" cy="2720285"/>
          </a:xfrm>
          <a:custGeom>
            <a:avLst/>
            <a:gdLst>
              <a:gd name="connsiteX0" fmla="*/ 0 w 4591687"/>
              <a:gd name="connsiteY0" fmla="*/ 0 h 2720285"/>
              <a:gd name="connsiteX1" fmla="*/ 4591687 w 4591687"/>
              <a:gd name="connsiteY1" fmla="*/ 0 h 2720285"/>
              <a:gd name="connsiteX2" fmla="*/ 4591687 w 4591687"/>
              <a:gd name="connsiteY2" fmla="*/ 2720286 h 2720285"/>
              <a:gd name="connsiteX3" fmla="*/ 0 w 4591687"/>
              <a:gd name="connsiteY3" fmla="*/ 2720286 h 272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687" h="2720285">
                <a:moveTo>
                  <a:pt x="0" y="0"/>
                </a:moveTo>
                <a:lnTo>
                  <a:pt x="4591687" y="0"/>
                </a:lnTo>
                <a:lnTo>
                  <a:pt x="4591687" y="2720286"/>
                </a:lnTo>
                <a:lnTo>
                  <a:pt x="0" y="2720286"/>
                </a:lnTo>
                <a:close/>
              </a:path>
            </a:pathLst>
          </a:custGeom>
          <a:solidFill>
            <a:srgbClr val="FBB034"/>
          </a:solidFill>
          <a:ln w="155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4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97A5A04-1BFB-4907-B33E-6F7D2444BAD1}"/>
              </a:ext>
            </a:extLst>
          </p:cNvPr>
          <p:cNvSpPr/>
          <p:nvPr/>
        </p:nvSpPr>
        <p:spPr>
          <a:xfrm>
            <a:off x="3012406" y="717571"/>
            <a:ext cx="4591687" cy="2720285"/>
          </a:xfrm>
          <a:custGeom>
            <a:avLst/>
            <a:gdLst>
              <a:gd name="connsiteX0" fmla="*/ 0 w 4591687"/>
              <a:gd name="connsiteY0" fmla="*/ 0 h 2720285"/>
              <a:gd name="connsiteX1" fmla="*/ 4591687 w 4591687"/>
              <a:gd name="connsiteY1" fmla="*/ 0 h 2720285"/>
              <a:gd name="connsiteX2" fmla="*/ 4591687 w 4591687"/>
              <a:gd name="connsiteY2" fmla="*/ 2720286 h 2720285"/>
              <a:gd name="connsiteX3" fmla="*/ 0 w 4591687"/>
              <a:gd name="connsiteY3" fmla="*/ 2720286 h 272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687" h="2720285">
                <a:moveTo>
                  <a:pt x="0" y="0"/>
                </a:moveTo>
                <a:lnTo>
                  <a:pt x="4591687" y="0"/>
                </a:lnTo>
                <a:lnTo>
                  <a:pt x="4591687" y="2720286"/>
                </a:lnTo>
                <a:lnTo>
                  <a:pt x="0" y="2720286"/>
                </a:lnTo>
                <a:close/>
              </a:path>
            </a:pathLst>
          </a:custGeom>
          <a:solidFill>
            <a:srgbClr val="68C398"/>
          </a:solidFill>
          <a:ln w="155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60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32ED605-E96C-4BEF-8566-D551E94E9645}"/>
              </a:ext>
            </a:extLst>
          </p:cNvPr>
          <p:cNvSpPr/>
          <p:nvPr/>
        </p:nvSpPr>
        <p:spPr>
          <a:xfrm>
            <a:off x="3012406" y="3437856"/>
            <a:ext cx="4591687" cy="2720285"/>
          </a:xfrm>
          <a:custGeom>
            <a:avLst/>
            <a:gdLst>
              <a:gd name="connsiteX0" fmla="*/ 0 w 4591687"/>
              <a:gd name="connsiteY0" fmla="*/ 0 h 2720285"/>
              <a:gd name="connsiteX1" fmla="*/ 4591687 w 4591687"/>
              <a:gd name="connsiteY1" fmla="*/ 0 h 2720285"/>
              <a:gd name="connsiteX2" fmla="*/ 4591687 w 4591687"/>
              <a:gd name="connsiteY2" fmla="*/ 2720286 h 2720285"/>
              <a:gd name="connsiteX3" fmla="*/ 0 w 4591687"/>
              <a:gd name="connsiteY3" fmla="*/ 2720286 h 272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687" h="2720285">
                <a:moveTo>
                  <a:pt x="0" y="0"/>
                </a:moveTo>
                <a:lnTo>
                  <a:pt x="4591687" y="0"/>
                </a:lnTo>
                <a:lnTo>
                  <a:pt x="4591687" y="2720286"/>
                </a:lnTo>
                <a:lnTo>
                  <a:pt x="0" y="2720286"/>
                </a:lnTo>
                <a:close/>
              </a:path>
            </a:pathLst>
          </a:custGeom>
          <a:solidFill>
            <a:srgbClr val="F05587"/>
          </a:solidFill>
          <a:ln w="155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40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AE833D8-3FE6-4C35-B841-6F1608F97002}"/>
              </a:ext>
            </a:extLst>
          </p:cNvPr>
          <p:cNvSpPr/>
          <p:nvPr/>
        </p:nvSpPr>
        <p:spPr>
          <a:xfrm>
            <a:off x="7604093" y="3437856"/>
            <a:ext cx="4591687" cy="2720285"/>
          </a:xfrm>
          <a:custGeom>
            <a:avLst/>
            <a:gdLst>
              <a:gd name="connsiteX0" fmla="*/ 0 w 4591687"/>
              <a:gd name="connsiteY0" fmla="*/ 0 h 2720285"/>
              <a:gd name="connsiteX1" fmla="*/ 4591687 w 4591687"/>
              <a:gd name="connsiteY1" fmla="*/ 0 h 2720285"/>
              <a:gd name="connsiteX2" fmla="*/ 4591687 w 4591687"/>
              <a:gd name="connsiteY2" fmla="*/ 2720286 h 2720285"/>
              <a:gd name="connsiteX3" fmla="*/ 0 w 4591687"/>
              <a:gd name="connsiteY3" fmla="*/ 2720286 h 2720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1687" h="2720285">
                <a:moveTo>
                  <a:pt x="0" y="0"/>
                </a:moveTo>
                <a:lnTo>
                  <a:pt x="4591687" y="0"/>
                </a:lnTo>
                <a:lnTo>
                  <a:pt x="4591687" y="2720286"/>
                </a:lnTo>
                <a:lnTo>
                  <a:pt x="0" y="2720286"/>
                </a:lnTo>
                <a:close/>
              </a:path>
            </a:pathLst>
          </a:custGeom>
          <a:solidFill>
            <a:srgbClr val="22BCB9"/>
          </a:solidFill>
          <a:ln w="15563" cap="flat">
            <a:noFill/>
            <a:prstDash val="solid"/>
            <a:miter/>
          </a:ln>
        </p:spPr>
        <p:txBody>
          <a:bodyPr rtlCol="0" anchor="ctr"/>
          <a:lstStyle/>
          <a:p>
            <a:endParaRPr lang="en-IN" sz="14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DC0B9EC-EC2F-4690-97D9-ADBF2C0673E1}"/>
              </a:ext>
            </a:extLst>
          </p:cNvPr>
          <p:cNvSpPr txBox="1"/>
          <p:nvPr/>
        </p:nvSpPr>
        <p:spPr>
          <a:xfrm>
            <a:off x="158097" y="2460527"/>
            <a:ext cx="2755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24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 principles</a:t>
            </a:r>
          </a:p>
          <a:p>
            <a:pPr defTabSz="609570">
              <a:defRPr/>
            </a:pPr>
            <a:r>
              <a:rPr lang="en-US" sz="24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 follow when identifying non-branded items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1A917BCF-EE35-4DBF-86C3-7FE4357926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25337" y="939532"/>
            <a:ext cx="3836737" cy="227636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9FD2A83-4D2D-4DFB-9563-68054DD70F35}"/>
              </a:ext>
            </a:extLst>
          </p:cNvPr>
          <p:cNvSpPr txBox="1"/>
          <p:nvPr/>
        </p:nvSpPr>
        <p:spPr>
          <a:xfrm>
            <a:off x="3025183" y="749996"/>
            <a:ext cx="37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2400" b="1">
                <a:solidFill>
                  <a:schemeClr val="bg1"/>
                </a:solidFill>
                <a:latin typeface="Verdana" panose="020B0604030504040204" pitchFamily="34" charset="0"/>
              </a:rPr>
              <a:t>1</a:t>
            </a:r>
            <a:endParaRPr lang="en-GB" sz="2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EFB87680-EA54-45E8-8A35-469A67A289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19471" y="915850"/>
            <a:ext cx="3924815" cy="232372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277E33C-7806-4BF0-90E9-B7EF61605856}"/>
              </a:ext>
            </a:extLst>
          </p:cNvPr>
          <p:cNvSpPr txBox="1"/>
          <p:nvPr/>
        </p:nvSpPr>
        <p:spPr>
          <a:xfrm>
            <a:off x="8475695" y="1704066"/>
            <a:ext cx="2888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GB" sz="1600">
                <a:solidFill>
                  <a:srgbClr val="002D6C"/>
                </a:solidFill>
                <a:latin typeface="Verdana" panose="020B0604030504040204" pitchFamily="34" charset="0"/>
              </a:rPr>
              <a:t>GTIN is to be assigned at the </a:t>
            </a:r>
            <a:r>
              <a:rPr lang="en-GB" sz="1600" b="1">
                <a:solidFill>
                  <a:srgbClr val="002D6C"/>
                </a:solidFill>
                <a:latin typeface="Verdana" panose="020B0604030504040204" pitchFamily="34" charset="0"/>
              </a:rPr>
              <a:t>earliest point in any trade item’s journey </a:t>
            </a:r>
          </a:p>
        </p:txBody>
      </p:sp>
      <p:pic>
        <p:nvPicPr>
          <p:cNvPr id="42" name="Graphic 41">
            <a:extLst>
              <a:ext uri="{FF2B5EF4-FFF2-40B4-BE49-F238E27FC236}">
                <a16:creationId xmlns:a16="http://schemas.microsoft.com/office/drawing/2014/main" id="{F82E33BF-53E9-4222-B1F0-FE68AD4EF6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232354" y="3490751"/>
            <a:ext cx="4286487" cy="252851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87BF660-B372-4E7F-8467-54B8A8483043}"/>
              </a:ext>
            </a:extLst>
          </p:cNvPr>
          <p:cNvSpPr txBox="1"/>
          <p:nvPr/>
        </p:nvSpPr>
        <p:spPr>
          <a:xfrm>
            <a:off x="3416742" y="3749236"/>
            <a:ext cx="39677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GB" sz="1600" b="1">
                <a:solidFill>
                  <a:srgbClr val="002D6C"/>
                </a:solidFill>
                <a:latin typeface="Verdana" panose="020B0604030504040204" pitchFamily="34" charset="0"/>
              </a:rPr>
              <a:t>No downstream party may assign a different GTIN to a trade item that already has a GTIN, </a:t>
            </a:r>
            <a:r>
              <a:rPr lang="en-GB" sz="1600">
                <a:solidFill>
                  <a:srgbClr val="002D6C"/>
                </a:solidFill>
                <a:latin typeface="Verdana" panose="020B0604030504040204" pitchFamily="34" charset="0"/>
              </a:rPr>
              <a:t>(e.g., distributor, wholesaler, importer, merchant)</a:t>
            </a:r>
            <a:r>
              <a:rPr lang="en-GB" sz="1600" b="1">
                <a:solidFill>
                  <a:srgbClr val="002D6C"/>
                </a:solidFill>
                <a:latin typeface="Verdana" panose="020B0604030504040204" pitchFamily="34" charset="0"/>
              </a:rPr>
              <a:t> </a:t>
            </a:r>
            <a:r>
              <a:rPr lang="en-GB" sz="1600">
                <a:solidFill>
                  <a:srgbClr val="002D6C"/>
                </a:solidFill>
                <a:latin typeface="Verdana" panose="020B0604030504040204" pitchFamily="34" charset="0"/>
              </a:rPr>
              <a:t>provided that the trade item is not changed in a way that would require a new GTIN as per GS1 Management Standard</a:t>
            </a:r>
          </a:p>
        </p:txBody>
      </p: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547F1977-7F93-42A7-8408-2D33B0BB3AC7}"/>
              </a:ext>
            </a:extLst>
          </p:cNvPr>
          <p:cNvSpPr/>
          <p:nvPr/>
        </p:nvSpPr>
        <p:spPr>
          <a:xfrm rot="5400000">
            <a:off x="2726779" y="3211134"/>
            <a:ext cx="516448" cy="44521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/>
          </a:p>
        </p:txBody>
      </p:sp>
      <p:pic>
        <p:nvPicPr>
          <p:cNvPr id="45" name="Graphic 44">
            <a:extLst>
              <a:ext uri="{FF2B5EF4-FFF2-40B4-BE49-F238E27FC236}">
                <a16:creationId xmlns:a16="http://schemas.microsoft.com/office/drawing/2014/main" id="{850EBBFC-A466-4DA6-8626-CFFBA60269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715930" y="3462367"/>
            <a:ext cx="4370585" cy="267126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2C052AF4-57B1-462C-A4B4-26421E7910A1}"/>
              </a:ext>
            </a:extLst>
          </p:cNvPr>
          <p:cNvSpPr txBox="1"/>
          <p:nvPr/>
        </p:nvSpPr>
        <p:spPr>
          <a:xfrm>
            <a:off x="8200411" y="3939678"/>
            <a:ext cx="3646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1600" b="1">
                <a:solidFill>
                  <a:srgbClr val="002C6C"/>
                </a:solidFill>
                <a:latin typeface="Verdana"/>
              </a:rPr>
              <a:t>For an item that does not have a GTIN, assignment of</a:t>
            </a:r>
            <a:br>
              <a:rPr lang="en-US" sz="1600" b="1">
                <a:solidFill>
                  <a:srgbClr val="002C6C"/>
                </a:solidFill>
                <a:latin typeface="Verdana"/>
              </a:rPr>
            </a:br>
            <a:r>
              <a:rPr lang="en-US" sz="1600" b="1">
                <a:solidFill>
                  <a:srgbClr val="002C6C"/>
                </a:solidFill>
                <a:latin typeface="Verdana"/>
              </a:rPr>
              <a:t>a GTIN may be done by any downstream actor </a:t>
            </a:r>
            <a:r>
              <a:rPr lang="en-US" sz="1600">
                <a:solidFill>
                  <a:srgbClr val="002C6C"/>
                </a:solidFill>
                <a:latin typeface="Verdana"/>
              </a:rPr>
              <a:t>by taking the role of GTIN allocator and taking responsibility for the</a:t>
            </a:r>
            <a:br>
              <a:rPr lang="en-US" sz="1600">
                <a:solidFill>
                  <a:srgbClr val="002C6C"/>
                </a:solidFill>
                <a:latin typeface="Verdana"/>
              </a:rPr>
            </a:br>
            <a:r>
              <a:rPr lang="en-US" sz="1600">
                <a:solidFill>
                  <a:srgbClr val="002C6C"/>
                </a:solidFill>
                <a:latin typeface="Verdana"/>
              </a:rPr>
              <a:t>trade item declarations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5826BE2-918A-45AD-8DE7-924353DDEB4E}"/>
              </a:ext>
            </a:extLst>
          </p:cNvPr>
          <p:cNvSpPr txBox="1"/>
          <p:nvPr/>
        </p:nvSpPr>
        <p:spPr>
          <a:xfrm>
            <a:off x="158097" y="5260660"/>
            <a:ext cx="2923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Reminder:</a:t>
            </a:r>
            <a:br>
              <a:rPr lang="en-US"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US"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Local legal and regulatory requirements always supersede</a:t>
            </a:r>
            <a:br>
              <a:rPr lang="en-US"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n-GB" sz="12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GS1 rules</a:t>
            </a:r>
          </a:p>
        </p:txBody>
      </p: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D212C406-8EDA-4E70-A981-F4409EC7E6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07" y="5142690"/>
            <a:ext cx="369277" cy="33587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3094D36-5434-4110-A5FE-25C8AC28C999}"/>
              </a:ext>
            </a:extLst>
          </p:cNvPr>
          <p:cNvSpPr txBox="1"/>
          <p:nvPr/>
        </p:nvSpPr>
        <p:spPr>
          <a:xfrm>
            <a:off x="3863877" y="1587956"/>
            <a:ext cx="2888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1600" b="1">
                <a:solidFill>
                  <a:srgbClr val="002C6C"/>
                </a:solidFill>
                <a:latin typeface="Verdana" panose="020B0604030504040204" pitchFamily="34" charset="0"/>
              </a:rPr>
              <a:t>All trade items require a GTIN </a:t>
            </a:r>
            <a:r>
              <a:rPr lang="en-GB" sz="1600">
                <a:solidFill>
                  <a:srgbClr val="002C6C"/>
                </a:solidFill>
                <a:latin typeface="Verdana" panose="020B0604030504040204" pitchFamily="34" charset="0"/>
              </a:rPr>
              <a:t>before there is an offer made for sale of the trade item</a:t>
            </a:r>
            <a:r>
              <a:rPr lang="en-US" sz="1600">
                <a:solidFill>
                  <a:srgbClr val="002C6C"/>
                </a:solidFill>
                <a:latin typeface="Verdana" panose="020B0604030504040204" pitchFamily="34" charset="0"/>
              </a:rPr>
              <a:t> </a:t>
            </a:r>
            <a:endParaRPr lang="en-GB" sz="1600">
              <a:solidFill>
                <a:srgbClr val="002C6C"/>
              </a:solidFill>
              <a:latin typeface="Verdana" panose="020B060403050404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8DEAFA8-EA58-4907-84A5-3955E0F3DD2B}"/>
              </a:ext>
            </a:extLst>
          </p:cNvPr>
          <p:cNvSpPr txBox="1"/>
          <p:nvPr/>
        </p:nvSpPr>
        <p:spPr>
          <a:xfrm>
            <a:off x="7594704" y="749996"/>
            <a:ext cx="37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2400" b="1">
                <a:solidFill>
                  <a:schemeClr val="bg1"/>
                </a:solidFill>
                <a:latin typeface="Verdana" panose="020B0604030504040204" pitchFamily="34" charset="0"/>
              </a:rPr>
              <a:t>2</a:t>
            </a:r>
            <a:endParaRPr lang="en-GB" sz="2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CBDB86-7201-4E74-96E3-D23D0F447C77}"/>
              </a:ext>
            </a:extLst>
          </p:cNvPr>
          <p:cNvSpPr txBox="1"/>
          <p:nvPr/>
        </p:nvSpPr>
        <p:spPr>
          <a:xfrm>
            <a:off x="3025183" y="3437856"/>
            <a:ext cx="37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2400" b="1">
                <a:solidFill>
                  <a:schemeClr val="bg1"/>
                </a:solidFill>
                <a:latin typeface="Verdana" panose="020B0604030504040204" pitchFamily="34" charset="0"/>
              </a:rPr>
              <a:t>3</a:t>
            </a:r>
            <a:endParaRPr lang="en-GB" sz="2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4E0288-E007-42C7-9B49-B00A57BEAF04}"/>
              </a:ext>
            </a:extLst>
          </p:cNvPr>
          <p:cNvSpPr txBox="1"/>
          <p:nvPr/>
        </p:nvSpPr>
        <p:spPr>
          <a:xfrm>
            <a:off x="7594704" y="3437856"/>
            <a:ext cx="37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3776">
              <a:spcBef>
                <a:spcPts val="796"/>
              </a:spcBef>
              <a:buClr>
                <a:srgbClr val="F26334"/>
              </a:buClr>
              <a:buSzPct val="110000"/>
              <a:defRPr/>
            </a:pPr>
            <a:r>
              <a:rPr lang="en-US" sz="2400" b="1">
                <a:solidFill>
                  <a:schemeClr val="bg1"/>
                </a:solidFill>
                <a:latin typeface="Verdana" panose="020B0604030504040204" pitchFamily="34" charset="0"/>
              </a:rPr>
              <a:t>4</a:t>
            </a:r>
            <a:endParaRPr lang="en-GB" sz="2400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pic>
        <p:nvPicPr>
          <p:cNvPr id="51" name="Graphic 50">
            <a:extLst>
              <a:ext uri="{FF2B5EF4-FFF2-40B4-BE49-F238E27FC236}">
                <a16:creationId xmlns:a16="http://schemas.microsoft.com/office/drawing/2014/main" id="{C611DC9E-3EB3-44D8-A94C-8638CE6737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52" name="Footer Placeholder 18">
            <a:extLst>
              <a:ext uri="{FF2B5EF4-FFF2-40B4-BE49-F238E27FC236}">
                <a16:creationId xmlns:a16="http://schemas.microsoft.com/office/drawing/2014/main" id="{CFF9C60A-75CA-48DD-BEFF-2D2BC1772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53" name="Slide Number Placeholder 19">
            <a:extLst>
              <a:ext uri="{FF2B5EF4-FFF2-40B4-BE49-F238E27FC236}">
                <a16:creationId xmlns:a16="http://schemas.microsoft.com/office/drawing/2014/main" id="{969383E2-585B-4FAA-B8C9-54C22A2D0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6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4" name="Footer Placeholder 18">
            <a:extLst>
              <a:ext uri="{FF2B5EF4-FFF2-40B4-BE49-F238E27FC236}">
                <a16:creationId xmlns:a16="http://schemas.microsoft.com/office/drawing/2014/main" id="{1AD658D3-523F-417B-B284-3481F56C52A7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55" name="Footer Placeholder 18">
            <a:extLst>
              <a:ext uri="{FF2B5EF4-FFF2-40B4-BE49-F238E27FC236}">
                <a16:creationId xmlns:a16="http://schemas.microsoft.com/office/drawing/2014/main" id="{32632184-89BC-4F1A-80B7-B521E327A5CE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</p:spTree>
    <p:extLst>
      <p:ext uri="{BB962C8B-B14F-4D97-AF65-F5344CB8AC3E}">
        <p14:creationId xmlns:p14="http://schemas.microsoft.com/office/powerpoint/2010/main" val="389307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77686D4-0EB9-AFA4-5DCB-8BDEF77CDC69}"/>
              </a:ext>
            </a:extLst>
          </p:cNvPr>
          <p:cNvSpPr/>
          <p:nvPr/>
        </p:nvSpPr>
        <p:spPr>
          <a:xfrm flipV="1">
            <a:off x="-388" y="6143226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74B1790-C159-94D4-0C6A-0E009A9C0E1F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60747DF1-BA78-4B38-B701-FCF0F1FA5438}"/>
              </a:ext>
            </a:extLst>
          </p:cNvPr>
          <p:cNvSpPr/>
          <p:nvPr/>
        </p:nvSpPr>
        <p:spPr>
          <a:xfrm>
            <a:off x="-1" y="1025714"/>
            <a:ext cx="12192001" cy="5102999"/>
          </a:xfrm>
          <a:prstGeom prst="rect">
            <a:avLst/>
          </a:prstGeom>
          <a:solidFill>
            <a:srgbClr val="E1E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highlight>
                <a:srgbClr val="00B060"/>
              </a:highlight>
              <a:latin typeface="Calibri" panose="020F050202020403020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7395A6-01C2-9CF3-51A7-3416F2E4E551}"/>
              </a:ext>
            </a:extLst>
          </p:cNvPr>
          <p:cNvSpPr/>
          <p:nvPr/>
        </p:nvSpPr>
        <p:spPr>
          <a:xfrm>
            <a:off x="26344" y="682965"/>
            <a:ext cx="8573393" cy="60695"/>
          </a:xfrm>
          <a:prstGeom prst="rect">
            <a:avLst/>
          </a:prstGeom>
          <a:solidFill>
            <a:srgbClr val="C1D8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8B91AB-2140-D7F3-D873-C3D7896396AA}"/>
              </a:ext>
            </a:extLst>
          </p:cNvPr>
          <p:cNvSpPr txBox="1"/>
          <p:nvPr/>
        </p:nvSpPr>
        <p:spPr>
          <a:xfrm>
            <a:off x="183752" y="192645"/>
            <a:ext cx="10990531" cy="500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6947">
              <a:defRPr/>
            </a:pPr>
            <a:r>
              <a:rPr lang="en-GB" sz="2655" b="1">
                <a:solidFill>
                  <a:srgbClr val="002D6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items decision tree</a:t>
            </a: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8879E98-6487-4282-875A-9C48D076A25D}"/>
              </a:ext>
            </a:extLst>
          </p:cNvPr>
          <p:cNvSpPr/>
          <p:nvPr/>
        </p:nvSpPr>
        <p:spPr>
          <a:xfrm rot="16200000">
            <a:off x="3205973" y="1662637"/>
            <a:ext cx="197759" cy="399249"/>
          </a:xfrm>
          <a:prstGeom prst="downArrow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BFC0C6B3-8F57-4911-B0DD-EBADF1A71629}"/>
              </a:ext>
            </a:extLst>
          </p:cNvPr>
          <p:cNvSpPr/>
          <p:nvPr/>
        </p:nvSpPr>
        <p:spPr>
          <a:xfrm>
            <a:off x="2352201" y="3091588"/>
            <a:ext cx="816000" cy="110613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84224ED6-39E8-9B7F-2B74-AF4683C032A4}"/>
              </a:ext>
            </a:extLst>
          </p:cNvPr>
          <p:cNvSpPr/>
          <p:nvPr/>
        </p:nvSpPr>
        <p:spPr>
          <a:xfrm>
            <a:off x="662410" y="2454039"/>
            <a:ext cx="2167175" cy="1275096"/>
          </a:xfrm>
          <a:prstGeom prst="roundRect">
            <a:avLst/>
          </a:prstGeom>
          <a:solidFill>
            <a:srgbClr val="8FC5D4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606947">
              <a:defRPr/>
            </a:pPr>
            <a:r>
              <a:rPr lang="en-GB" sz="1600" b="1">
                <a:solidFill>
                  <a:schemeClr val="bg1"/>
                </a:solidFill>
                <a:latin typeface="Verdana"/>
                <a:ea typeface="Verdana"/>
              </a:rPr>
              <a:t>Does the</a:t>
            </a:r>
          </a:p>
          <a:p>
            <a:pPr algn="ctr" defTabSz="606947">
              <a:defRPr/>
            </a:pPr>
            <a:r>
              <a:rPr lang="en-GB" sz="1600" b="1">
                <a:solidFill>
                  <a:schemeClr val="bg1"/>
                </a:solidFill>
                <a:latin typeface="Verdana"/>
                <a:ea typeface="Verdana"/>
              </a:rPr>
              <a:t>non-branded item have </a:t>
            </a:r>
            <a:r>
              <a:rPr lang="en-GB" sz="1600" b="1">
                <a:latin typeface="Verdana"/>
                <a:ea typeface="Verdana"/>
              </a:rPr>
              <a:t>a GTIN?</a:t>
            </a:r>
            <a:endParaRPr lang="en-GB" sz="1600">
              <a:latin typeface="Verdana"/>
              <a:ea typeface="Verdana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402B533-8415-4CB6-9CE0-BFDAD13F4007}"/>
              </a:ext>
            </a:extLst>
          </p:cNvPr>
          <p:cNvSpPr/>
          <p:nvPr/>
        </p:nvSpPr>
        <p:spPr>
          <a:xfrm rot="5400000">
            <a:off x="1831728" y="3087851"/>
            <a:ext cx="2644368" cy="101368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34E7088C-98F8-419A-ADA7-4B1BC40B3671}"/>
              </a:ext>
            </a:extLst>
          </p:cNvPr>
          <p:cNvSpPr/>
          <p:nvPr/>
        </p:nvSpPr>
        <p:spPr>
          <a:xfrm rot="16200000">
            <a:off x="3205973" y="4218845"/>
            <a:ext cx="197759" cy="399249"/>
          </a:xfrm>
          <a:prstGeom prst="downArrow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EBFCD0-E5B0-4FBE-8564-F5A33686245D}"/>
              </a:ext>
            </a:extLst>
          </p:cNvPr>
          <p:cNvGrpSpPr/>
          <p:nvPr/>
        </p:nvGrpSpPr>
        <p:grpSpPr>
          <a:xfrm>
            <a:off x="3411428" y="1690786"/>
            <a:ext cx="654896" cy="317211"/>
            <a:chOff x="1526794" y="1485041"/>
            <a:chExt cx="493304" cy="238941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8374236-FEDD-4833-A18E-37148A177ABF}"/>
                </a:ext>
              </a:extLst>
            </p:cNvPr>
            <p:cNvSpPr/>
            <p:nvPr/>
          </p:nvSpPr>
          <p:spPr>
            <a:xfrm>
              <a:off x="1596882" y="1500024"/>
              <a:ext cx="348878" cy="223958"/>
            </a:xfrm>
            <a:prstGeom prst="rect">
              <a:avLst/>
            </a:prstGeom>
            <a:solidFill>
              <a:srgbClr val="00B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6947">
                <a:defRPr/>
              </a:pPr>
              <a:endParaRPr lang="en-IN" sz="238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CCDBDA2-20AF-6BEC-AC81-5B739EC27584}"/>
                </a:ext>
              </a:extLst>
            </p:cNvPr>
            <p:cNvSpPr txBox="1"/>
            <p:nvPr/>
          </p:nvSpPr>
          <p:spPr>
            <a:xfrm>
              <a:off x="1526794" y="1485041"/>
              <a:ext cx="493304" cy="22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6947">
                <a:defRPr/>
              </a:pPr>
              <a:r>
                <a:rPr lang="en-US" sz="1328" b="1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/>
                </a:rPr>
                <a:t>YES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C7A27D8-6D19-4AE9-84D6-2F6D89157964}"/>
              </a:ext>
            </a:extLst>
          </p:cNvPr>
          <p:cNvGrpSpPr/>
          <p:nvPr/>
        </p:nvGrpSpPr>
        <p:grpSpPr>
          <a:xfrm>
            <a:off x="3364920" y="4250195"/>
            <a:ext cx="733701" cy="314511"/>
            <a:chOff x="1491762" y="3412931"/>
            <a:chExt cx="552664" cy="23690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E46F29C-1E46-4ABA-9F20-0162DD22832C}"/>
                </a:ext>
              </a:extLst>
            </p:cNvPr>
            <p:cNvSpPr/>
            <p:nvPr/>
          </p:nvSpPr>
          <p:spPr>
            <a:xfrm>
              <a:off x="1596882" y="3425880"/>
              <a:ext cx="328700" cy="223958"/>
            </a:xfrm>
            <a:prstGeom prst="rect">
              <a:avLst/>
            </a:prstGeom>
            <a:solidFill>
              <a:srgbClr val="F26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6947">
                <a:defRPr/>
              </a:pPr>
              <a:endParaRPr lang="en-IN" sz="238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22CA745-976D-4C4D-8D64-E78D484FE943}"/>
                </a:ext>
              </a:extLst>
            </p:cNvPr>
            <p:cNvSpPr txBox="1"/>
            <p:nvPr/>
          </p:nvSpPr>
          <p:spPr>
            <a:xfrm>
              <a:off x="1491762" y="3412931"/>
              <a:ext cx="552664" cy="22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6947">
                <a:defRPr/>
              </a:pPr>
              <a:r>
                <a:rPr lang="en-US" sz="1328" b="1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/>
                </a:rPr>
                <a:t>NO</a:t>
              </a:r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B0FFF9B0-D36F-4026-BB3B-A09FA359A86A}"/>
              </a:ext>
            </a:extLst>
          </p:cNvPr>
          <p:cNvSpPr/>
          <p:nvPr/>
        </p:nvSpPr>
        <p:spPr>
          <a:xfrm>
            <a:off x="5624879" y="1452153"/>
            <a:ext cx="1843152" cy="728395"/>
          </a:xfrm>
          <a:prstGeom prst="roundRect">
            <a:avLst/>
          </a:prstGeom>
          <a:solidFill>
            <a:srgbClr val="0095D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 defTabSz="606947">
              <a:defRPr/>
            </a:pPr>
            <a:r>
              <a:rPr lang="en-GB" sz="1600" b="1">
                <a:latin typeface="Verdana"/>
                <a:ea typeface="Verdana"/>
              </a:rPr>
              <a:t>Use the existing GTIN</a:t>
            </a:r>
            <a:endParaRPr lang="en-GB" sz="1600" b="1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F8A3C436-7F86-FB67-14B0-FB7D4497D0C0}"/>
              </a:ext>
            </a:extLst>
          </p:cNvPr>
          <p:cNvSpPr/>
          <p:nvPr/>
        </p:nvSpPr>
        <p:spPr>
          <a:xfrm rot="16200000">
            <a:off x="8317795" y="2982996"/>
            <a:ext cx="197759" cy="546885"/>
          </a:xfrm>
          <a:prstGeom prst="downArrow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3A5AC91D-B85C-1E69-889C-5261DD6C83BC}"/>
              </a:ext>
            </a:extLst>
          </p:cNvPr>
          <p:cNvSpPr/>
          <p:nvPr/>
        </p:nvSpPr>
        <p:spPr>
          <a:xfrm>
            <a:off x="9307080" y="2801801"/>
            <a:ext cx="2141101" cy="1216569"/>
          </a:xfrm>
          <a:prstGeom prst="roundRect">
            <a:avLst/>
          </a:prstGeom>
          <a:solidFill>
            <a:srgbClr val="0095DA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r>
              <a:rPr lang="en-GB" sz="1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Use the GTIN provided by the manufacturer/supplier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C63CD44-D164-4D41-8031-180253C4003C}"/>
              </a:ext>
            </a:extLst>
          </p:cNvPr>
          <p:cNvGrpSpPr/>
          <p:nvPr/>
        </p:nvGrpSpPr>
        <p:grpSpPr>
          <a:xfrm>
            <a:off x="8652183" y="3081999"/>
            <a:ext cx="654896" cy="301113"/>
            <a:chOff x="2090026" y="923494"/>
            <a:chExt cx="493304" cy="226815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90B8A65-9240-EC5C-F8C0-EC8CD616AE0C}"/>
                </a:ext>
              </a:extLst>
            </p:cNvPr>
            <p:cNvSpPr/>
            <p:nvPr/>
          </p:nvSpPr>
          <p:spPr>
            <a:xfrm>
              <a:off x="2149303" y="926351"/>
              <a:ext cx="348878" cy="223958"/>
            </a:xfrm>
            <a:prstGeom prst="rect">
              <a:avLst/>
            </a:prstGeom>
            <a:solidFill>
              <a:srgbClr val="00B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6947">
                <a:defRPr/>
              </a:pPr>
              <a:endParaRPr lang="en-IN" sz="238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B683C0F-AAF9-8880-2C57-2ED82DB8C33A}"/>
                </a:ext>
              </a:extLst>
            </p:cNvPr>
            <p:cNvSpPr txBox="1"/>
            <p:nvPr/>
          </p:nvSpPr>
          <p:spPr>
            <a:xfrm>
              <a:off x="2090026" y="923494"/>
              <a:ext cx="493304" cy="22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6947">
                <a:defRPr/>
              </a:pPr>
              <a:r>
                <a:rPr lang="en-US" sz="1328" b="1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/>
                </a:rPr>
                <a:t>YES</a:t>
              </a:r>
            </a:p>
          </p:txBody>
        </p:sp>
      </p:grpSp>
      <p:sp>
        <p:nvSpPr>
          <p:cNvPr id="77" name="Arrow: Down 76">
            <a:extLst>
              <a:ext uri="{FF2B5EF4-FFF2-40B4-BE49-F238E27FC236}">
                <a16:creationId xmlns:a16="http://schemas.microsoft.com/office/drawing/2014/main" id="{2F6C2891-011B-B215-09BC-34E3AA026D91}"/>
              </a:ext>
            </a:extLst>
          </p:cNvPr>
          <p:cNvSpPr/>
          <p:nvPr/>
        </p:nvSpPr>
        <p:spPr>
          <a:xfrm rot="16200000">
            <a:off x="8340590" y="5136550"/>
            <a:ext cx="197761" cy="546887"/>
          </a:xfrm>
          <a:prstGeom prst="downArrow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88ACBEA-A685-AE96-DF22-4FAF69265504}"/>
              </a:ext>
            </a:extLst>
          </p:cNvPr>
          <p:cNvGrpSpPr/>
          <p:nvPr/>
        </p:nvGrpSpPr>
        <p:grpSpPr>
          <a:xfrm>
            <a:off x="8595607" y="5247803"/>
            <a:ext cx="733701" cy="301584"/>
            <a:chOff x="2071617" y="3817083"/>
            <a:chExt cx="552664" cy="227170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F2990F5-40C6-7532-D7E3-6889D93B8722}"/>
                </a:ext>
              </a:extLst>
            </p:cNvPr>
            <p:cNvSpPr/>
            <p:nvPr/>
          </p:nvSpPr>
          <p:spPr>
            <a:xfrm>
              <a:off x="2193688" y="3820295"/>
              <a:ext cx="328700" cy="223958"/>
            </a:xfrm>
            <a:prstGeom prst="rect">
              <a:avLst/>
            </a:prstGeom>
            <a:solidFill>
              <a:srgbClr val="F263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6947">
                <a:defRPr/>
              </a:pPr>
              <a:endParaRPr lang="en-IN" sz="2389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3820DE1-3080-53F6-AB2C-DC2F9656CA51}"/>
                </a:ext>
              </a:extLst>
            </p:cNvPr>
            <p:cNvSpPr txBox="1"/>
            <p:nvPr/>
          </p:nvSpPr>
          <p:spPr>
            <a:xfrm>
              <a:off x="2071617" y="3817083"/>
              <a:ext cx="552664" cy="223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6947">
                <a:defRPr/>
              </a:pPr>
              <a:r>
                <a:rPr lang="en-US" sz="1328" b="1">
                  <a:solidFill>
                    <a:prstClr val="white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Calibri" panose="020F0502020204030204"/>
                </a:rPr>
                <a:t>NO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6845DEE-9B01-A24C-B1CD-2EB3ED9084A2}"/>
              </a:ext>
            </a:extLst>
          </p:cNvPr>
          <p:cNvSpPr/>
          <p:nvPr/>
        </p:nvSpPr>
        <p:spPr>
          <a:xfrm>
            <a:off x="7327229" y="4282394"/>
            <a:ext cx="816000" cy="110613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7877F50-CE3C-9830-5710-49014078515E}"/>
              </a:ext>
            </a:extLst>
          </p:cNvPr>
          <p:cNvSpPr/>
          <p:nvPr/>
        </p:nvSpPr>
        <p:spPr>
          <a:xfrm rot="5400000">
            <a:off x="6999425" y="4282748"/>
            <a:ext cx="2252520" cy="94859"/>
          </a:xfrm>
          <a:prstGeom prst="rect">
            <a:avLst/>
          </a:prstGeom>
          <a:solidFill>
            <a:srgbClr val="002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5B228572-9234-8C4A-6F5B-3A99698D1EBC}"/>
              </a:ext>
            </a:extLst>
          </p:cNvPr>
          <p:cNvSpPr/>
          <p:nvPr/>
        </p:nvSpPr>
        <p:spPr>
          <a:xfrm>
            <a:off x="9329309" y="4740420"/>
            <a:ext cx="2105489" cy="1216569"/>
          </a:xfrm>
          <a:prstGeom prst="roundRect">
            <a:avLst/>
          </a:prstGeom>
          <a:solidFill>
            <a:srgbClr val="BF83B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 defTabSz="606947">
              <a:defRPr/>
            </a:pPr>
            <a:r>
              <a:rPr lang="en-GB" sz="1600" b="1">
                <a:solidFill>
                  <a:schemeClr val="bg1"/>
                </a:solidFill>
                <a:latin typeface="Verdana"/>
                <a:ea typeface="Verdana"/>
              </a:rPr>
              <a:t>Assign a GTIN to the item (as downstream party)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F33D6D8-DAE1-6A64-1CE4-01864E1B5DAA}"/>
              </a:ext>
            </a:extLst>
          </p:cNvPr>
          <p:cNvSpPr/>
          <p:nvPr/>
        </p:nvSpPr>
        <p:spPr>
          <a:xfrm>
            <a:off x="5624879" y="3584383"/>
            <a:ext cx="2159975" cy="1470408"/>
          </a:xfrm>
          <a:prstGeom prst="roundRect">
            <a:avLst/>
          </a:prstGeom>
          <a:solidFill>
            <a:srgbClr val="BF83B9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 defTabSz="606947">
              <a:defRPr/>
            </a:pPr>
            <a:r>
              <a:rPr lang="en-US" sz="1600" b="1">
                <a:latin typeface="Verdana"/>
                <a:ea typeface="Verdana"/>
              </a:rPr>
              <a:t>Can the manufacturer or the supplier provide you with the GTIN?</a:t>
            </a:r>
            <a:endParaRPr lang="en-GB" sz="16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FE1D2751-33ED-4F49-AD92-A758AECD9A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074628" y="3578299"/>
            <a:ext cx="1292501" cy="1482576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993FE1C-DA9C-4ECC-936A-4853E2A0D1BF}"/>
              </a:ext>
            </a:extLst>
          </p:cNvPr>
          <p:cNvSpPr/>
          <p:nvPr/>
        </p:nvSpPr>
        <p:spPr>
          <a:xfrm flipV="1">
            <a:off x="-1" y="6128712"/>
            <a:ext cx="12192001" cy="729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814C3A57-35E6-46A6-8CA7-84992ED662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44" name="Footer Placeholder 18">
            <a:extLst>
              <a:ext uri="{FF2B5EF4-FFF2-40B4-BE49-F238E27FC236}">
                <a16:creationId xmlns:a16="http://schemas.microsoft.com/office/drawing/2014/main" id="{CE8751BD-DAB2-43E5-872F-7D4E62060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47" name="Slide Number Placeholder 19">
            <a:extLst>
              <a:ext uri="{FF2B5EF4-FFF2-40B4-BE49-F238E27FC236}">
                <a16:creationId xmlns:a16="http://schemas.microsoft.com/office/drawing/2014/main" id="{E233DA3D-DB82-440E-8325-B0A2B61CF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7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8" name="Footer Placeholder 18">
            <a:extLst>
              <a:ext uri="{FF2B5EF4-FFF2-40B4-BE49-F238E27FC236}">
                <a16:creationId xmlns:a16="http://schemas.microsoft.com/office/drawing/2014/main" id="{B6AC59D9-71AF-4699-BB15-82B1FB56247F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49" name="Footer Placeholder 18">
            <a:extLst>
              <a:ext uri="{FF2B5EF4-FFF2-40B4-BE49-F238E27FC236}">
                <a16:creationId xmlns:a16="http://schemas.microsoft.com/office/drawing/2014/main" id="{B929A5D5-E541-42F0-8F3C-C7B887CEDED4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D503C25-D8DE-4E06-B6ED-315950A520DA}"/>
              </a:ext>
            </a:extLst>
          </p:cNvPr>
          <p:cNvGrpSpPr/>
          <p:nvPr/>
        </p:nvGrpSpPr>
        <p:grpSpPr>
          <a:xfrm>
            <a:off x="4074630" y="1161135"/>
            <a:ext cx="1292503" cy="1482576"/>
            <a:chOff x="1874216" y="3954027"/>
            <a:chExt cx="1578512" cy="1810646"/>
          </a:xfrm>
        </p:grpSpPr>
        <p:pic>
          <p:nvPicPr>
            <p:cNvPr id="51" name="Graphic 50">
              <a:extLst>
                <a:ext uri="{FF2B5EF4-FFF2-40B4-BE49-F238E27FC236}">
                  <a16:creationId xmlns:a16="http://schemas.microsoft.com/office/drawing/2014/main" id="{7409FFA8-7204-4918-B634-C74E3DFDF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874216" y="3954027"/>
              <a:ext cx="1578512" cy="1810646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64D6D91B-B6FF-40DD-93D4-0D579EE77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4617" y="5131858"/>
              <a:ext cx="359675" cy="3135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96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DBBE91AC-1935-4B26-9B3D-3B6CCD34F6DD}"/>
              </a:ext>
            </a:extLst>
          </p:cNvPr>
          <p:cNvSpPr/>
          <p:nvPr/>
        </p:nvSpPr>
        <p:spPr>
          <a:xfrm>
            <a:off x="0" y="0"/>
            <a:ext cx="12192000" cy="6123709"/>
          </a:xfrm>
          <a:prstGeom prst="rect">
            <a:avLst/>
          </a:prstGeom>
          <a:solidFill>
            <a:srgbClr val="8FC5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US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D35169D-6322-43A2-BB87-F4C990EA372C}"/>
              </a:ext>
            </a:extLst>
          </p:cNvPr>
          <p:cNvSpPr/>
          <p:nvPr/>
        </p:nvSpPr>
        <p:spPr>
          <a:xfrm flipV="1">
            <a:off x="2829146" y="3309806"/>
            <a:ext cx="936285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US" sz="2400">
                <a:solidFill>
                  <a:prstClr val="white"/>
                </a:solidFill>
                <a:latin typeface="Calibri" panose="020F0502020204030204"/>
              </a:rPr>
              <a:t> 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4639869-2C1F-493E-BFF9-A1BE3000DC24}"/>
              </a:ext>
            </a:extLst>
          </p:cNvPr>
          <p:cNvGrpSpPr/>
          <p:nvPr/>
        </p:nvGrpSpPr>
        <p:grpSpPr>
          <a:xfrm>
            <a:off x="1798704" y="2271336"/>
            <a:ext cx="1912033" cy="1912033"/>
            <a:chOff x="1284851" y="1316119"/>
            <a:chExt cx="637588" cy="637588"/>
          </a:xfrm>
        </p:grpSpPr>
        <p:pic>
          <p:nvPicPr>
            <p:cNvPr id="32" name="Picture 31">
              <a:hlinkClick r:id="" action="ppaction://noaction"/>
              <a:extLst>
                <a:ext uri="{FF2B5EF4-FFF2-40B4-BE49-F238E27FC236}">
                  <a16:creationId xmlns:a16="http://schemas.microsoft.com/office/drawing/2014/main" id="{88E9DB90-04BC-4299-A677-F51A5A9B4A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453137" y="1399296"/>
              <a:ext cx="301015" cy="471233"/>
            </a:xfrm>
            <a:prstGeom prst="rect">
              <a:avLst/>
            </a:prstGeom>
          </p:spPr>
        </p:pic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C538ABB-642C-4017-90F4-03D79D5A1E9D}"/>
                </a:ext>
              </a:extLst>
            </p:cNvPr>
            <p:cNvSpPr/>
            <p:nvPr/>
          </p:nvSpPr>
          <p:spPr>
            <a:xfrm>
              <a:off x="1284851" y="1316119"/>
              <a:ext cx="637588" cy="6375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70">
                <a:defRPr/>
              </a:pPr>
              <a:endParaRPr lang="en-IN" sz="24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35" name="Graphic 34">
            <a:extLst>
              <a:ext uri="{FF2B5EF4-FFF2-40B4-BE49-F238E27FC236}">
                <a16:creationId xmlns:a16="http://schemas.microsoft.com/office/drawing/2014/main" id="{35C26A05-7DFA-4D12-9323-BB93A083D3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47121" y="2598424"/>
            <a:ext cx="815199" cy="125785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817CC06-08B8-439D-AD59-774112B28C9E}"/>
              </a:ext>
            </a:extLst>
          </p:cNvPr>
          <p:cNvSpPr/>
          <p:nvPr/>
        </p:nvSpPr>
        <p:spPr>
          <a:xfrm flipV="1">
            <a:off x="-1" y="6128712"/>
            <a:ext cx="12192001" cy="729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6947">
              <a:defRPr/>
            </a:pPr>
            <a:endParaRPr lang="en-GB" sz="2389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1D92B3A-6350-4E34-B5EF-153F77747E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18" name="Footer Placeholder 18">
            <a:extLst>
              <a:ext uri="{FF2B5EF4-FFF2-40B4-BE49-F238E27FC236}">
                <a16:creationId xmlns:a16="http://schemas.microsoft.com/office/drawing/2014/main" id="{F80BD9BF-3CEC-4107-913A-7D32D396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19" name="Slide Number Placeholder 19">
            <a:extLst>
              <a:ext uri="{FF2B5EF4-FFF2-40B4-BE49-F238E27FC236}">
                <a16:creationId xmlns:a16="http://schemas.microsoft.com/office/drawing/2014/main" id="{0A1C89C6-574F-4F07-9201-97A034F8C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8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Footer Placeholder 18">
            <a:extLst>
              <a:ext uri="{FF2B5EF4-FFF2-40B4-BE49-F238E27FC236}">
                <a16:creationId xmlns:a16="http://schemas.microsoft.com/office/drawing/2014/main" id="{8FF9D81B-14E4-4594-BE0D-186A68216295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21" name="Footer Placeholder 18">
            <a:extLst>
              <a:ext uri="{FF2B5EF4-FFF2-40B4-BE49-F238E27FC236}">
                <a16:creationId xmlns:a16="http://schemas.microsoft.com/office/drawing/2014/main" id="{3535909B-6A48-4FC3-84C2-D6DB351801E7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588287-D1EF-4F36-BE50-21D6216F89DD}"/>
              </a:ext>
            </a:extLst>
          </p:cNvPr>
          <p:cNvSpPr txBox="1"/>
          <p:nvPr/>
        </p:nvSpPr>
        <p:spPr>
          <a:xfrm>
            <a:off x="3723433" y="2406211"/>
            <a:ext cx="8338233" cy="1764457"/>
          </a:xfrm>
          <a:prstGeom prst="rect">
            <a:avLst/>
          </a:prstGeom>
          <a:noFill/>
        </p:spPr>
        <p:txBody>
          <a:bodyPr wrap="square" lIns="121920" tIns="60960" rIns="121920" bIns="60960" anchor="t">
            <a:spAutoFit/>
          </a:bodyPr>
          <a:lstStyle/>
          <a:p>
            <a:pPr defTabSz="609570">
              <a:defRPr/>
            </a:pPr>
            <a:r>
              <a:rPr lang="en-GB" sz="5333">
                <a:solidFill>
                  <a:prstClr val="white"/>
                </a:solidFill>
                <a:latin typeface="Verdana"/>
                <a:ea typeface="Verdana"/>
              </a:rPr>
              <a:t>Non-branded items</a:t>
            </a:r>
          </a:p>
          <a:p>
            <a:pPr defTabSz="609570">
              <a:defRPr/>
            </a:pPr>
            <a:r>
              <a:rPr lang="en-GB" sz="5333" b="1">
                <a:solidFill>
                  <a:prstClr val="white"/>
                </a:solidFill>
                <a:latin typeface="Verdana"/>
                <a:ea typeface="Verdana"/>
              </a:rPr>
              <a:t>FAQs</a:t>
            </a:r>
          </a:p>
        </p:txBody>
      </p:sp>
    </p:spTree>
    <p:extLst>
      <p:ext uri="{BB962C8B-B14F-4D97-AF65-F5344CB8AC3E}">
        <p14:creationId xmlns:p14="http://schemas.microsoft.com/office/powerpoint/2010/main" val="402568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C10715-613F-1DC5-DB7C-A91F63A840B3}"/>
              </a:ext>
            </a:extLst>
          </p:cNvPr>
          <p:cNvSpPr/>
          <p:nvPr/>
        </p:nvSpPr>
        <p:spPr>
          <a:xfrm flipV="1">
            <a:off x="0" y="6155248"/>
            <a:ext cx="12192000" cy="702753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8AC2ECF-3FBE-48EB-822E-70B2EA6C1B96}"/>
              </a:ext>
            </a:extLst>
          </p:cNvPr>
          <p:cNvSpPr/>
          <p:nvPr/>
        </p:nvSpPr>
        <p:spPr>
          <a:xfrm>
            <a:off x="0" y="-101709"/>
            <a:ext cx="12198296" cy="6267884"/>
          </a:xfrm>
          <a:prstGeom prst="rect">
            <a:avLst/>
          </a:prstGeom>
          <a:solidFill>
            <a:srgbClr val="22B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r>
              <a:rPr lang="en-IN" sz="2400">
                <a:solidFill>
                  <a:prstClr val="white"/>
                </a:solidFill>
                <a:latin typeface="Calibri" panose="020F0502020204030204"/>
              </a:rPr>
              <a:t>    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E70061-282D-4F68-8A8A-B6E66291CBC6}"/>
              </a:ext>
            </a:extLst>
          </p:cNvPr>
          <p:cNvSpPr/>
          <p:nvPr/>
        </p:nvSpPr>
        <p:spPr>
          <a:xfrm>
            <a:off x="222517" y="1284348"/>
            <a:ext cx="11756356" cy="486902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09570">
              <a:defRPr/>
            </a:pPr>
            <a:r>
              <a:rPr lang="en-US" sz="2400">
                <a:solidFill>
                  <a:prstClr val="white"/>
                </a:solidFill>
                <a:latin typeface="Segoe UI" panose="020B0502040204020203" pitchFamily="34" charset="0"/>
              </a:rPr>
              <a:t>The brand owner provides the GTIN to the contracted party to assign to the physical bundle since it is creating the bundle on behalf of the brand owner.</a:t>
            </a:r>
            <a:endParaRPr lang="en-US" sz="240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9B14E1A-AB1C-4505-A01D-DB58070F4CA1}"/>
              </a:ext>
            </a:extLst>
          </p:cNvPr>
          <p:cNvSpPr/>
          <p:nvPr/>
        </p:nvSpPr>
        <p:spPr>
          <a:xfrm>
            <a:off x="222517" y="2042331"/>
            <a:ext cx="11756356" cy="4117445"/>
          </a:xfrm>
          <a:prstGeom prst="rect">
            <a:avLst/>
          </a:prstGeom>
          <a:solidFill>
            <a:srgbClr val="DEF2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70">
              <a:defRPr/>
            </a:pPr>
            <a:endParaRPr lang="en-IN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5360E02-50D2-4112-AE71-5DD41186BC14}"/>
              </a:ext>
            </a:extLst>
          </p:cNvPr>
          <p:cNvSpPr txBox="1"/>
          <p:nvPr/>
        </p:nvSpPr>
        <p:spPr>
          <a:xfrm>
            <a:off x="175546" y="60323"/>
            <a:ext cx="11631269" cy="1231106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609570">
              <a:defRPr/>
            </a:pP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Q: Manufacturer makes a non-branded notebook and </a:t>
            </a:r>
            <a:r>
              <a:rPr lang="en-US" sz="2400" b="1" u="sng" dirty="0">
                <a:solidFill>
                  <a:schemeClr val="bg1"/>
                </a:solidFill>
                <a:latin typeface="Verdana"/>
                <a:ea typeface="Verdana"/>
              </a:rPr>
              <a:t>assigns a GTIN</a:t>
            </a:r>
            <a:r>
              <a:rPr lang="en-US" sz="2400" b="1" dirty="0">
                <a:solidFill>
                  <a:schemeClr val="bg1"/>
                </a:solidFill>
                <a:latin typeface="Verdana"/>
                <a:ea typeface="Verdana"/>
              </a:rPr>
              <a:t>. Multiple sellers source and sell the notebook online. Which GTIN should be used?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49BCA4-FDA2-BEF0-0E41-FCE2F0507D4F}"/>
              </a:ext>
            </a:extLst>
          </p:cNvPr>
          <p:cNvSpPr txBox="1"/>
          <p:nvPr/>
        </p:nvSpPr>
        <p:spPr>
          <a:xfrm>
            <a:off x="230203" y="1479502"/>
            <a:ext cx="11650403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/>
                <a:ea typeface="Verdana"/>
              </a:rPr>
              <a:t>A: Seller A and seller B both shall use the manufacturer GTIN.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5CF9889-D378-41FD-8773-194A6A8D7036}"/>
              </a:ext>
            </a:extLst>
          </p:cNvPr>
          <p:cNvGrpSpPr/>
          <p:nvPr/>
        </p:nvGrpSpPr>
        <p:grpSpPr>
          <a:xfrm>
            <a:off x="726587" y="2611674"/>
            <a:ext cx="1566483" cy="1796847"/>
            <a:chOff x="1210913" y="3880606"/>
            <a:chExt cx="1566482" cy="1796847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46285BBF-467F-4A19-A70B-358C92A9D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210913" y="3880606"/>
              <a:ext cx="1566482" cy="179684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A0819CD-F5F5-4AE0-A7B0-0BCDA713A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5747" y="5047636"/>
              <a:ext cx="356935" cy="311172"/>
            </a:xfrm>
            <a:prstGeom prst="rect">
              <a:avLst/>
            </a:prstGeom>
          </p:spPr>
        </p:pic>
      </p:grp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F3932F7B-8FDB-4C5E-8ABD-036CD667A3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58" y="3832711"/>
            <a:ext cx="1921932" cy="122558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F603327-9967-4091-A003-A6C84C3D61C8}"/>
              </a:ext>
            </a:extLst>
          </p:cNvPr>
          <p:cNvSpPr txBox="1"/>
          <p:nvPr/>
        </p:nvSpPr>
        <p:spPr>
          <a:xfrm>
            <a:off x="753087" y="5120610"/>
            <a:ext cx="182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Manufacturer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3346F9F-0467-4FC8-B721-B1B40AF96C2A}"/>
              </a:ext>
            </a:extLst>
          </p:cNvPr>
          <p:cNvSpPr txBox="1"/>
          <p:nvPr/>
        </p:nvSpPr>
        <p:spPr>
          <a:xfrm>
            <a:off x="4589891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A59AACF-49F1-4A31-910C-A48A48CC0DA7}"/>
              </a:ext>
            </a:extLst>
          </p:cNvPr>
          <p:cNvSpPr txBox="1"/>
          <p:nvPr/>
        </p:nvSpPr>
        <p:spPr>
          <a:xfrm>
            <a:off x="8886605" y="5120610"/>
            <a:ext cx="175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09570">
              <a:defRPr/>
            </a:pPr>
            <a:r>
              <a:rPr lang="en-US" sz="16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Seller B</a:t>
            </a:r>
          </a:p>
        </p:txBody>
      </p:sp>
      <p:pic>
        <p:nvPicPr>
          <p:cNvPr id="41" name="Picture 40" descr="Graphical user interface&#10;&#10;Description automatically generated">
            <a:extLst>
              <a:ext uri="{FF2B5EF4-FFF2-40B4-BE49-F238E27FC236}">
                <a16:creationId xmlns:a16="http://schemas.microsoft.com/office/drawing/2014/main" id="{F91D90F6-33A7-4CCD-958D-ED4ACC6D4F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006" y="2811219"/>
            <a:ext cx="4179255" cy="2196044"/>
          </a:xfrm>
          <a:prstGeom prst="rect">
            <a:avLst/>
          </a:prstGeom>
        </p:spPr>
      </p:pic>
      <p:pic>
        <p:nvPicPr>
          <p:cNvPr id="49" name="Picture 48" descr="Graphical user interface&#10;&#10;Description automatically generated">
            <a:extLst>
              <a:ext uri="{FF2B5EF4-FFF2-40B4-BE49-F238E27FC236}">
                <a16:creationId xmlns:a16="http://schemas.microsoft.com/office/drawing/2014/main" id="{B3C79F54-5B73-422C-9890-E2F3B36D04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721" y="2813979"/>
            <a:ext cx="4179255" cy="2196044"/>
          </a:xfrm>
          <a:prstGeom prst="rect">
            <a:avLst/>
          </a:prstGeom>
        </p:spPr>
      </p:pic>
      <p:pic>
        <p:nvPicPr>
          <p:cNvPr id="46" name="Picture 45" descr="Shape&#10;&#10;Description automatically generated with medium confidence">
            <a:extLst>
              <a:ext uri="{FF2B5EF4-FFF2-40B4-BE49-F238E27FC236}">
                <a16:creationId xmlns:a16="http://schemas.microsoft.com/office/drawing/2014/main" id="{732567A5-33C1-47E0-A7C4-B14267FC6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519" y="3663433"/>
            <a:ext cx="991263" cy="338555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8B9E9839-887E-4696-818F-9A69319B33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83758" y="6225845"/>
            <a:ext cx="538759" cy="439513"/>
          </a:xfrm>
          <a:prstGeom prst="rect">
            <a:avLst/>
          </a:prstGeom>
        </p:spPr>
      </p:pic>
      <p:sp>
        <p:nvSpPr>
          <p:cNvPr id="35" name="Footer Placeholder 18">
            <a:extLst>
              <a:ext uri="{FF2B5EF4-FFF2-40B4-BE49-F238E27FC236}">
                <a16:creationId xmlns:a16="http://schemas.microsoft.com/office/drawing/2014/main" id="{0C037A5A-EDA0-4779-8E9C-7DD49603F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47891" y="6264612"/>
            <a:ext cx="4097020" cy="361976"/>
          </a:xfrm>
        </p:spPr>
        <p:txBody>
          <a:bodyPr/>
          <a:lstStyle/>
          <a:p>
            <a:pPr algn="l" defTabSz="606947">
              <a:defRPr/>
            </a:pPr>
            <a:r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Global Language of Business</a:t>
            </a:r>
          </a:p>
        </p:txBody>
      </p:sp>
      <p:sp>
        <p:nvSpPr>
          <p:cNvPr id="37" name="Slide Number Placeholder 19">
            <a:extLst>
              <a:ext uri="{FF2B5EF4-FFF2-40B4-BE49-F238E27FC236}">
                <a16:creationId xmlns:a16="http://schemas.microsoft.com/office/drawing/2014/main" id="{3773D21B-6D5B-4B4E-AEFE-E7DD002E7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9736" y="6264612"/>
            <a:ext cx="2731347" cy="361976"/>
          </a:xfrm>
        </p:spPr>
        <p:txBody>
          <a:bodyPr/>
          <a:lstStyle/>
          <a:p>
            <a:pPr defTabSz="606947">
              <a:defRPr/>
            </a:pPr>
            <a:fld id="{C03A9B0B-16FE-437C-852A-D18E2AA4C857}" type="slidenum">
              <a:rPr lang="en-GB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defTabSz="606947">
                <a:defRPr/>
              </a:pPr>
              <a:t>9</a:t>
            </a:fld>
            <a:endParaRPr lang="en-GB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9" name="Footer Placeholder 18">
            <a:extLst>
              <a:ext uri="{FF2B5EF4-FFF2-40B4-BE49-F238E27FC236}">
                <a16:creationId xmlns:a16="http://schemas.microsoft.com/office/drawing/2014/main" id="{C085F765-8256-4C0C-BEB3-892A44EC9CE3}"/>
              </a:ext>
            </a:extLst>
          </p:cNvPr>
          <p:cNvSpPr txBox="1">
            <a:spLocks/>
          </p:cNvSpPr>
          <p:nvPr/>
        </p:nvSpPr>
        <p:spPr>
          <a:xfrm>
            <a:off x="9244913" y="6264612"/>
            <a:ext cx="1407393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89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GS1 2023</a:t>
            </a:r>
          </a:p>
        </p:txBody>
      </p:sp>
      <p:sp>
        <p:nvSpPr>
          <p:cNvPr id="42" name="Footer Placeholder 18">
            <a:extLst>
              <a:ext uri="{FF2B5EF4-FFF2-40B4-BE49-F238E27FC236}">
                <a16:creationId xmlns:a16="http://schemas.microsoft.com/office/drawing/2014/main" id="{C6ED44B6-16F1-4F15-A754-CFF06621B3C4}"/>
              </a:ext>
            </a:extLst>
          </p:cNvPr>
          <p:cNvSpPr txBox="1">
            <a:spLocks/>
          </p:cNvSpPr>
          <p:nvPr/>
        </p:nvSpPr>
        <p:spPr>
          <a:xfrm>
            <a:off x="829987" y="6264612"/>
            <a:ext cx="4097020" cy="361976"/>
          </a:xfrm>
          <a:prstGeom prst="rect">
            <a:avLst/>
          </a:prstGeom>
        </p:spPr>
        <p:txBody>
          <a:bodyPr vert="horz" lIns="121393" tIns="60696" rIns="121393" bIns="60696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9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6947">
              <a:defRPr/>
            </a:pPr>
            <a:r>
              <a:rPr lang="en-GB" sz="1195" b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 branded – Trade Item Identification 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EB2192C6-7E92-CEB7-5F2B-B45D2AECB25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28847" y="3527645"/>
            <a:ext cx="788080" cy="29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55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">
  <a:themeElements>
    <a:clrScheme name="GS1 Global Palette">
      <a:dk1>
        <a:srgbClr val="454545"/>
      </a:dk1>
      <a:lt1>
        <a:sysClr val="window" lastClr="FFFFFF"/>
      </a:lt1>
      <a:dk2>
        <a:srgbClr val="002C6C"/>
      </a:dk2>
      <a:lt2>
        <a:srgbClr val="888B8D"/>
      </a:lt2>
      <a:accent1>
        <a:srgbClr val="F26334"/>
      </a:accent1>
      <a:accent2>
        <a:srgbClr val="00B6DE"/>
      </a:accent2>
      <a:accent3>
        <a:srgbClr val="7AC143"/>
      </a:accent3>
      <a:accent4>
        <a:srgbClr val="F05587"/>
      </a:accent4>
      <a:accent5>
        <a:srgbClr val="FBB034"/>
      </a:accent5>
      <a:accent6>
        <a:srgbClr val="BF83B9"/>
      </a:accent6>
      <a:hlink>
        <a:srgbClr val="008DBD"/>
      </a:hlink>
      <a:folHlink>
        <a:srgbClr val="008DBD"/>
      </a:folHlink>
    </a:clrScheme>
    <a:fontScheme name="GS1 Verdana">
      <a:majorFont>
        <a:latin typeface="Verdana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ajorFont>
      <a:minorFont>
        <a:latin typeface="Verdana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Verdana"/>
        <a:font script="Hebr" typeface="Verdana"/>
        <a:font script="Thai" typeface="Verdana"/>
        <a:font script="Ethi" typeface="Verdana"/>
        <a:font script="Beng" typeface="Verdana"/>
        <a:font script="Gujr" typeface="Verdana"/>
        <a:font script="Khmr" typeface="Verdana"/>
        <a:font script="Knda" typeface="Verdana"/>
        <a:font script="Guru" typeface="Verdana"/>
        <a:font script="Cans" typeface="Verdana"/>
        <a:font script="Cher" typeface="Verdana"/>
        <a:font script="Yiii" typeface="Verdana"/>
        <a:font script="Tibt" typeface="Verdana"/>
        <a:font script="Thaa" typeface="Verdana"/>
        <a:font script="Deva" typeface="Verdana"/>
        <a:font script="Telu" typeface="Verdana"/>
        <a:font script="Taml" typeface="Verdana"/>
        <a:font script="Syrc" typeface="Verdana"/>
        <a:font script="Orya" typeface="Verdana"/>
        <a:font script="Mlym" typeface="Verdana"/>
        <a:font script="Laoo" typeface="Verdana"/>
        <a:font script="Sinh" typeface="Verdana"/>
        <a:font script="Mong" typeface="Verdana"/>
        <a:font script="Viet" typeface="Verdana"/>
        <a:font script="Uigh" typeface="Verdan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GS1 Blue">
      <a:srgbClr val="002C6C"/>
    </a:custClr>
    <a:custClr name="GS1 Orange">
      <a:srgbClr val="F26334"/>
    </a:custClr>
    <a:custClr name="GS1 Dark Gray">
      <a:srgbClr val="454545"/>
    </a:custClr>
    <a:custClr name="GS1 Dark Medium Gray">
      <a:srgbClr val="888B8D"/>
    </a:custClr>
    <a:custClr name="GS1 Light Medium Gray">
      <a:srgbClr val="B1B3B3"/>
    </a:custClr>
    <a:custClr name="GS1 Light Gray">
      <a:srgbClr val="F4F4F4"/>
    </a:custClr>
    <a:custClr name="GS1 Raspberry">
      <a:srgbClr val="F05587"/>
    </a:custClr>
    <a:custClr name="GS1 Purple">
      <a:srgbClr val="BF83B9"/>
    </a:custClr>
    <a:custClr name="GS1 Lavender">
      <a:srgbClr val="AF96D4"/>
    </a:custClr>
    <a:custClr name="GS1 Slate">
      <a:srgbClr val="89AADB"/>
    </a:custClr>
    <a:custClr name="GS1 Sky">
      <a:srgbClr val="00B6DE"/>
    </a:custClr>
    <a:custClr name="GS1 Link">
      <a:srgbClr val="008DBD"/>
    </a:custClr>
    <a:custClr name="GS1 Mist">
      <a:srgbClr val="8DB9CA"/>
    </a:custClr>
    <a:custClr name="GS1 Teal">
      <a:srgbClr val="22BCB9"/>
    </a:custClr>
    <a:custClr name="GS1 Mint">
      <a:srgbClr val="71B790"/>
    </a:custClr>
    <a:custClr name="GS1 Grass">
      <a:srgbClr val="7AC143"/>
    </a:custClr>
    <a:custClr name="GS1 Forest">
      <a:srgbClr val="00B74F"/>
    </a:custClr>
    <a:custClr name="GS1 Olive">
      <a:srgbClr val="9DBB68"/>
    </a:custClr>
    <a:custClr name="GS1 Lime">
      <a:srgbClr val="C1D82F"/>
    </a:custClr>
    <a:custClr name="GS1 Gold">
      <a:srgbClr val="C4B000"/>
    </a:custClr>
    <a:custClr name="GS1 Peach">
      <a:srgbClr val="FBB034"/>
    </a:custClr>
    <a:custClr name="GS1 Tangerine">
      <a:srgbClr val="FF8200"/>
    </a:custClr>
    <a:custClr name="GS1 Honey">
      <a:srgbClr val="B78B20"/>
    </a:custClr>
    <a:custClr name="GS1 Terracotta">
      <a:srgbClr val="D3875F"/>
    </a:custClr>
  </a:custClrLst>
  <a:extLst>
    <a:ext uri="{05A4C25C-085E-4340-85A3-A5531E510DB2}">
      <thm15:themeFamily xmlns:thm15="http://schemas.microsoft.com/office/thememl/2012/main" name="Presentation1" id="{4EEEA848-CE8B-4019-9859-27B804BF0E95}" vid="{718C36A3-F70D-4374-8978-CA5DEEEDBD6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160a699-b954-47a2-bfdc-2d1544e85a33">
      <Terms xmlns="http://schemas.microsoft.com/office/infopath/2007/PartnerControls"/>
    </lcf76f155ced4ddcb4097134ff3c332f>
    <TaxCatchAll xmlns="cd2009df-cb34-4bda-87a7-d24cf93b0e2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27FCE21808944AA85239BA43C9851C" ma:contentTypeVersion="16" ma:contentTypeDescription="Create a new document." ma:contentTypeScope="" ma:versionID="611f45f9393dd24e0a185ef3e34a138b">
  <xsd:schema xmlns:xsd="http://www.w3.org/2001/XMLSchema" xmlns:xs="http://www.w3.org/2001/XMLSchema" xmlns:p="http://schemas.microsoft.com/office/2006/metadata/properties" xmlns:ns2="3160a699-b954-47a2-bfdc-2d1544e85a33" xmlns:ns3="cd2009df-cb34-4bda-87a7-d24cf93b0e22" targetNamespace="http://schemas.microsoft.com/office/2006/metadata/properties" ma:root="true" ma:fieldsID="f403453fbdae8b837cf62884ccc029c3" ns2:_="" ns3:_="">
    <xsd:import namespace="3160a699-b954-47a2-bfdc-2d1544e85a33"/>
    <xsd:import namespace="cd2009df-cb34-4bda-87a7-d24cf93b0e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60a699-b954-47a2-bfdc-2d1544e85a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3892e53a-9b3c-4010-9cd1-82aa4eeb88e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2009df-cb34-4bda-87a7-d24cf93b0e2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139ad16-9b6c-4892-93af-a5775aae75e5}" ma:internalName="TaxCatchAll" ma:showField="CatchAllData" ma:web="cd2009df-cb34-4bda-87a7-d24cf93b0e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037C42D-F582-4DA1-9C02-6CA763626D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084931-C36C-4005-A7BF-B2EBA32E736B}">
  <ds:schemaRefs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3160a699-b954-47a2-bfdc-2d1544e85a33"/>
    <ds:schemaRef ds:uri="http://purl.org/dc/terms/"/>
    <ds:schemaRef ds:uri="http://schemas.microsoft.com/office/2006/metadata/properties"/>
    <ds:schemaRef ds:uri="http://purl.org/dc/elements/1.1/"/>
    <ds:schemaRef ds:uri="cd2009df-cb34-4bda-87a7-d24cf93b0e2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3114475-52DD-4871-8B93-2F4A4EEA50A5}">
  <ds:schemaRefs>
    <ds:schemaRef ds:uri="3160a699-b954-47a2-bfdc-2d1544e85a33"/>
    <ds:schemaRef ds:uri="cd2009df-cb34-4bda-87a7-d24cf93b0e2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2825</Words>
  <Application>Microsoft Office PowerPoint</Application>
  <PresentationFormat>Widescreen</PresentationFormat>
  <Paragraphs>306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Gotham SSm A</vt:lpstr>
      <vt:lpstr>Lucida Grande</vt:lpstr>
      <vt:lpstr>Segoe UI</vt:lpstr>
      <vt:lpstr>Verdana</vt:lpstr>
      <vt:lpstr>1_Office Theme</vt:lpstr>
      <vt:lpstr>Content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Burnay</dc:creator>
  <cp:lastModifiedBy>Simona Scaringi</cp:lastModifiedBy>
  <cp:revision>4</cp:revision>
  <dcterms:created xsi:type="dcterms:W3CDTF">2023-01-31T22:38:18Z</dcterms:created>
  <dcterms:modified xsi:type="dcterms:W3CDTF">2023-04-27T12:44:12Z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0x010100E227FCE21808944AA85239BA43C9851C</vt:lpwstr>
  </property>
  <property fmtid="{D5CDD505-2E9C-101B-9397-08002B2CF9AE}" pid="3" name="MediaServiceImageTags">
    <vt:lpwstr/>
  </property>
</Properties>
</file>