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sldIdLst>
    <p:sldId id="258" r:id="rId5"/>
    <p:sldId id="293" r:id="rId6"/>
    <p:sldId id="262" r:id="rId7"/>
    <p:sldId id="302" r:id="rId8"/>
    <p:sldId id="257" r:id="rId9"/>
    <p:sldId id="264" r:id="rId10"/>
    <p:sldId id="304" r:id="rId11"/>
    <p:sldId id="305" r:id="rId12"/>
    <p:sldId id="312" r:id="rId13"/>
    <p:sldId id="269" r:id="rId14"/>
    <p:sldId id="268" r:id="rId15"/>
    <p:sldId id="273" r:id="rId16"/>
    <p:sldId id="316" r:id="rId17"/>
    <p:sldId id="285" r:id="rId18"/>
    <p:sldId id="277" r:id="rId19"/>
    <p:sldId id="278" r:id="rId20"/>
    <p:sldId id="279" r:id="rId21"/>
    <p:sldId id="280" r:id="rId22"/>
    <p:sldId id="323" r:id="rId23"/>
    <p:sldId id="283" r:id="rId24"/>
    <p:sldId id="320" r:id="rId25"/>
    <p:sldId id="282" r:id="rId26"/>
    <p:sldId id="292" r:id="rId27"/>
    <p:sldId id="284" r:id="rId28"/>
    <p:sldId id="314" r:id="rId29"/>
    <p:sldId id="287" r:id="rId30"/>
  </p:sldIdLst>
  <p:sldSz cx="9144000" cy="51212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160383A-CA15-EFFD-FE51-BDAC8E4000C2}" name="Sneha Vicky Khanna" initials="SVK" userId="S::snehak@eidesign.net::326cdc97-17f6-4edc-8daf-f45baea35133" providerId="AD"/>
  <p188:author id="{B7B5535C-DE20-7610-7176-E009DEB28339}" name="Simona Scaringi" initials="SS" userId="S::simona.scaringi@gs1.org::b896f272-6579-4cf7-bebf-f145bfa9d28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Sue Schmid" initials="SS" lastIdx="3" clrIdx="6">
    <p:extLst>
      <p:ext uri="{19B8F6BF-5375-455C-9EA6-DF929625EA0E}">
        <p15:presenceInfo xmlns:p15="http://schemas.microsoft.com/office/powerpoint/2012/main" userId="S::sue.schmid_gs1au.org#ext#@gs1go365.onmicrosoft.com::e61ac83f-e15f-4cb3-b2c3-62578f2ea05c" providerId="AD"/>
      </p:ext>
    </p:extLst>
  </p:cmAuthor>
  <p:cmAuthor id="1" name="Sneha Vicky Khanna" initials="SVK" lastIdx="78" clrIdx="0">
    <p:extLst>
      <p:ext uri="{19B8F6BF-5375-455C-9EA6-DF929625EA0E}">
        <p15:presenceInfo xmlns:p15="http://schemas.microsoft.com/office/powerpoint/2012/main" userId="S::snehak@eidesign.net::326cdc97-17f6-4edc-8daf-f45baea35133" providerId="AD"/>
      </p:ext>
    </p:extLst>
  </p:cmAuthor>
  <p:cmAuthor id="8" name="Robert Beideman" initials="RB" lastIdx="5" clrIdx="7">
    <p:extLst>
      <p:ext uri="{19B8F6BF-5375-455C-9EA6-DF929625EA0E}">
        <p15:presenceInfo xmlns:p15="http://schemas.microsoft.com/office/powerpoint/2012/main" userId="S::robert.beideman@gs1.org::d8bfe3c4-dff5-4ed8-89a1-01288e6d51d3" providerId="AD"/>
      </p:ext>
    </p:extLst>
  </p:cmAuthor>
  <p:cmAuthor id="2" name="Vivian Underwood" initials="VU" lastIdx="84" clrIdx="1">
    <p:extLst>
      <p:ext uri="{19B8F6BF-5375-455C-9EA6-DF929625EA0E}">
        <p15:presenceInfo xmlns:p15="http://schemas.microsoft.com/office/powerpoint/2012/main" userId="S::vunderwood@gs1us.org::9d1ea7e4-bacb-4d55-b2db-d5cb6cee84e5" providerId="AD"/>
      </p:ext>
    </p:extLst>
  </p:cmAuthor>
  <p:cmAuthor id="3" name="Simona Scaringi" initials="SS" lastIdx="78" clrIdx="2">
    <p:extLst>
      <p:ext uri="{19B8F6BF-5375-455C-9EA6-DF929625EA0E}">
        <p15:presenceInfo xmlns:p15="http://schemas.microsoft.com/office/powerpoint/2012/main" userId="S::simona.scaringi@gs1.org::b896f272-6579-4cf7-bebf-f145bfa9d28d" providerId="AD"/>
      </p:ext>
    </p:extLst>
  </p:cmAuthor>
  <p:cmAuthor id="4" name="Stitzinger, Jennie" initials="SJ" lastIdx="13" clrIdx="3">
    <p:extLst>
      <p:ext uri="{19B8F6BF-5375-455C-9EA6-DF929625EA0E}">
        <p15:presenceInfo xmlns:p15="http://schemas.microsoft.com/office/powerpoint/2012/main" userId="S::JStitzinger@gs1us.org::4ce97b7d-2109-45e1-b342-ac5bca36e117" providerId="AD"/>
      </p:ext>
    </p:extLst>
  </p:cmAuthor>
  <p:cmAuthor id="5" name="Marie Burnay" initials="MB" lastIdx="32" clrIdx="4">
    <p:extLst>
      <p:ext uri="{19B8F6BF-5375-455C-9EA6-DF929625EA0E}">
        <p15:presenceInfo xmlns:p15="http://schemas.microsoft.com/office/powerpoint/2012/main" userId="S::marie.burnay@gs1.org::bfddb23a-8d6f-4204-bdea-469969e03d5f" providerId="AD"/>
      </p:ext>
    </p:extLst>
  </p:cmAuthor>
  <p:cmAuthor id="6" name="Dan Mullen" initials="DM" lastIdx="11" clrIdx="5">
    <p:extLst>
      <p:ext uri="{19B8F6BF-5375-455C-9EA6-DF929625EA0E}">
        <p15:presenceInfo xmlns:p15="http://schemas.microsoft.com/office/powerpoint/2012/main" userId="S::dan.mullen@gs1.org::ff174839-3fa1-48e7-a88c-1948042024a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6C"/>
    <a:srgbClr val="22BCB9"/>
    <a:srgbClr val="58595B"/>
    <a:srgbClr val="8FC5D4"/>
    <a:srgbClr val="0095DA"/>
    <a:srgbClr val="68C398"/>
    <a:srgbClr val="FBB034"/>
    <a:srgbClr val="00B6DE"/>
    <a:srgbClr val="7DA7D9"/>
    <a:srgbClr val="E6E7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9AE0E0-3937-45F4-95F6-8355BB1EE86F}" v="3" dt="2022-10-10T22:33:41.6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2056" autoAdjust="0"/>
  </p:normalViewPr>
  <p:slideViewPr>
    <p:cSldViewPr snapToGrid="0">
      <p:cViewPr varScale="1">
        <p:scale>
          <a:sx n="78" d="100"/>
          <a:sy n="78" d="100"/>
        </p:scale>
        <p:origin x="257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8/10/relationships/authors" Target="authors.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a Scaringi" userId="b896f272-6579-4cf7-bebf-f145bfa9d28d" providerId="ADAL" clId="{419AE0E0-3937-45F4-95F6-8355BB1EE86F}"/>
    <pc:docChg chg="custSel modSld">
      <pc:chgData name="Simona Scaringi" userId="b896f272-6579-4cf7-bebf-f145bfa9d28d" providerId="ADAL" clId="{419AE0E0-3937-45F4-95F6-8355BB1EE86F}" dt="2022-10-10T22:35:38.181" v="43" actId="6549"/>
      <pc:docMkLst>
        <pc:docMk/>
      </pc:docMkLst>
      <pc:sldChg chg="modNotesTx">
        <pc:chgData name="Simona Scaringi" userId="b896f272-6579-4cf7-bebf-f145bfa9d28d" providerId="ADAL" clId="{419AE0E0-3937-45F4-95F6-8355BB1EE86F}" dt="2022-10-10T22:35:38.181" v="43" actId="6549"/>
        <pc:sldMkLst>
          <pc:docMk/>
          <pc:sldMk cId="2005655934" sldId="30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DB5553-AF0F-48E2-9FEC-35C356185797}" type="datetimeFigureOut">
              <a:rPr lang="en-US" smtClean="0"/>
              <a:t>10/10/2022</a:t>
            </a:fld>
            <a:endParaRPr lang="en-US"/>
          </a:p>
        </p:txBody>
      </p:sp>
      <p:sp>
        <p:nvSpPr>
          <p:cNvPr id="4" name="Slide Image Placeholder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D1A666-DFFF-4D67-A042-38DEED2B3C6E}" type="slidenum">
              <a:rPr lang="en-US" smtClean="0"/>
              <a:t>‹#›</a:t>
            </a:fld>
            <a:endParaRPr lang="en-US"/>
          </a:p>
        </p:txBody>
      </p:sp>
    </p:spTree>
    <p:extLst>
      <p:ext uri="{BB962C8B-B14F-4D97-AF65-F5344CB8AC3E}">
        <p14:creationId xmlns:p14="http://schemas.microsoft.com/office/powerpoint/2010/main" val="1376203915"/>
      </p:ext>
    </p:extLst>
  </p:cSld>
  <p:clrMap bg1="lt1" tx1="dk1" bg2="lt2" tx2="dk2" accent1="accent1" accent2="accent2" accent3="accent3" accent4="accent4" accent5="accent5" accent6="accent6" hlink="hlink" folHlink="folHlink"/>
  <p:notesStyle>
    <a:lvl1pPr marL="0" algn="l" defTabSz="684703" rtl="0" eaLnBrk="1" latinLnBrk="0" hangingPunct="1">
      <a:defRPr sz="899" kern="1200">
        <a:solidFill>
          <a:schemeClr val="tx1"/>
        </a:solidFill>
        <a:latin typeface="+mn-lt"/>
        <a:ea typeface="+mn-ea"/>
        <a:cs typeface="+mn-cs"/>
      </a:defRPr>
    </a:lvl1pPr>
    <a:lvl2pPr marL="342351" algn="l" defTabSz="684703" rtl="0" eaLnBrk="1" latinLnBrk="0" hangingPunct="1">
      <a:defRPr sz="899" kern="1200">
        <a:solidFill>
          <a:schemeClr val="tx1"/>
        </a:solidFill>
        <a:latin typeface="+mn-lt"/>
        <a:ea typeface="+mn-ea"/>
        <a:cs typeface="+mn-cs"/>
      </a:defRPr>
    </a:lvl2pPr>
    <a:lvl3pPr marL="684703" algn="l" defTabSz="684703" rtl="0" eaLnBrk="1" latinLnBrk="0" hangingPunct="1">
      <a:defRPr sz="899" kern="1200">
        <a:solidFill>
          <a:schemeClr val="tx1"/>
        </a:solidFill>
        <a:latin typeface="+mn-lt"/>
        <a:ea typeface="+mn-ea"/>
        <a:cs typeface="+mn-cs"/>
      </a:defRPr>
    </a:lvl3pPr>
    <a:lvl4pPr marL="1027054" algn="l" defTabSz="684703" rtl="0" eaLnBrk="1" latinLnBrk="0" hangingPunct="1">
      <a:defRPr sz="899" kern="1200">
        <a:solidFill>
          <a:schemeClr val="tx1"/>
        </a:solidFill>
        <a:latin typeface="+mn-lt"/>
        <a:ea typeface="+mn-ea"/>
        <a:cs typeface="+mn-cs"/>
      </a:defRPr>
    </a:lvl4pPr>
    <a:lvl5pPr marL="1369405" algn="l" defTabSz="684703" rtl="0" eaLnBrk="1" latinLnBrk="0" hangingPunct="1">
      <a:defRPr sz="899" kern="1200">
        <a:solidFill>
          <a:schemeClr val="tx1"/>
        </a:solidFill>
        <a:latin typeface="+mn-lt"/>
        <a:ea typeface="+mn-ea"/>
        <a:cs typeface="+mn-cs"/>
      </a:defRPr>
    </a:lvl5pPr>
    <a:lvl6pPr marL="1711757" algn="l" defTabSz="684703" rtl="0" eaLnBrk="1" latinLnBrk="0" hangingPunct="1">
      <a:defRPr sz="899" kern="1200">
        <a:solidFill>
          <a:schemeClr val="tx1"/>
        </a:solidFill>
        <a:latin typeface="+mn-lt"/>
        <a:ea typeface="+mn-ea"/>
        <a:cs typeface="+mn-cs"/>
      </a:defRPr>
    </a:lvl6pPr>
    <a:lvl7pPr marL="2054108" algn="l" defTabSz="684703" rtl="0" eaLnBrk="1" latinLnBrk="0" hangingPunct="1">
      <a:defRPr sz="899" kern="1200">
        <a:solidFill>
          <a:schemeClr val="tx1"/>
        </a:solidFill>
        <a:latin typeface="+mn-lt"/>
        <a:ea typeface="+mn-ea"/>
        <a:cs typeface="+mn-cs"/>
      </a:defRPr>
    </a:lvl7pPr>
    <a:lvl8pPr marL="2396460" algn="l" defTabSz="684703" rtl="0" eaLnBrk="1" latinLnBrk="0" hangingPunct="1">
      <a:defRPr sz="899" kern="1200">
        <a:solidFill>
          <a:schemeClr val="tx1"/>
        </a:solidFill>
        <a:latin typeface="+mn-lt"/>
        <a:ea typeface="+mn-ea"/>
        <a:cs typeface="+mn-cs"/>
      </a:defRPr>
    </a:lvl8pPr>
    <a:lvl9pPr marL="2738811" algn="l" defTabSz="684703" rtl="0" eaLnBrk="1" latinLnBrk="0" hangingPunct="1">
      <a:defRPr sz="8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s1.org/docs/barcodes/GSCN_WR21-423_Bundles.pdf"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objectives:  </a:t>
            </a:r>
            <a:endParaRPr lang="en-US" sz="850" b="1" dirty="0">
              <a:cs typeface="Calibri"/>
            </a:endParaRPr>
          </a:p>
          <a:p>
            <a:pPr marL="171450" indent="-171450">
              <a:buFont typeface="Arial" panose="020B0604020202020204" pitchFamily="34" charset="0"/>
              <a:buChar char="•"/>
            </a:pPr>
            <a:r>
              <a:rPr lang="en-US" sz="900" kern="1200" dirty="0">
                <a:solidFill>
                  <a:schemeClr val="tx1"/>
                </a:solidFill>
                <a:effectLst/>
                <a:latin typeface="+mn-lt"/>
                <a:ea typeface="MS PMincho" panose="020B0400000000000000" pitchFamily="18" charset="-128"/>
              </a:rPr>
              <a:t>This presentation will educate the audience on the clarification of bundles identification rules that were developed by industry stakeholders through the Modernisation of GTIN MSWG in June 2022.</a:t>
            </a:r>
          </a:p>
          <a:p>
            <a:pPr marL="171450" indent="-171450">
              <a:buFont typeface="Arial" panose="020B0604020202020204" pitchFamily="34" charset="0"/>
              <a:buChar char="•"/>
            </a:pPr>
            <a:r>
              <a:rPr lang="en-US" sz="900" kern="1200" dirty="0">
                <a:solidFill>
                  <a:schemeClr val="tx1"/>
                </a:solidFill>
                <a:effectLst/>
                <a:latin typeface="+mn-lt"/>
                <a:ea typeface="MS PMincho" panose="020B0400000000000000" pitchFamily="18" charset="-128"/>
              </a:rPr>
              <a:t>Please note that the Marketplaces and e-commerce platforms may need to make changes to their processes and systems before they can fully implement these bundle identification rules.</a:t>
            </a:r>
          </a:p>
          <a:p>
            <a:pPr marL="171450" indent="-171450">
              <a:buFont typeface="Arial" panose="020B0604020202020204" pitchFamily="34" charset="0"/>
              <a:buChar char="•"/>
            </a:pPr>
            <a:endParaRPr lang="en-US" b="0" dirty="0"/>
          </a:p>
          <a:p>
            <a:pPr marL="0" indent="0">
              <a:buFont typeface="Arial" panose="020B0604020202020204" pitchFamily="34" charset="0"/>
              <a:buNone/>
            </a:pPr>
            <a:r>
              <a:rPr lang="en-US" b="1" dirty="0"/>
              <a:t>Key Takeaways:</a:t>
            </a:r>
            <a:endParaRPr lang="en-US" sz="850" b="1" dirty="0">
              <a:cs typeface="Calibri"/>
            </a:endParaRPr>
          </a:p>
          <a:p>
            <a:pPr marL="171450" indent="-171450">
              <a:buFont typeface="Arial" panose="020B0604020202020204" pitchFamily="34" charset="0"/>
              <a:buChar char="•"/>
            </a:pPr>
            <a:r>
              <a:rPr lang="en-GB" sz="900" dirty="0">
                <a:effectLst/>
                <a:latin typeface="+mn-lt"/>
                <a:ea typeface="MS PMincho" panose="020B0400000000000000" pitchFamily="18" charset="-128"/>
                <a:cs typeface="Verdana" panose="020B0604030504040204" pitchFamily="34" charset="0"/>
              </a:rPr>
              <a:t>Resellers, distribution centres, and contracted parties often create physical (pre-defined assortments) and virtual bundles that contain numerous products from varied brands or multiples of the same product that they do not own. </a:t>
            </a:r>
          </a:p>
          <a:p>
            <a:pPr marL="171450" indent="-171450">
              <a:buFont typeface="Arial" panose="020B0604020202020204" pitchFamily="34" charset="0"/>
              <a:buChar char="•"/>
            </a:pPr>
            <a:r>
              <a:rPr lang="en-GB" sz="900" b="0" dirty="0">
                <a:effectLst/>
                <a:latin typeface="+mn-lt"/>
                <a:ea typeface="MS PMincho" panose="020B0400000000000000" pitchFamily="18" charset="-128"/>
              </a:rPr>
              <a:t>The Marketplaces requested GS1 to clarify these rules since the GS1 General Specifications only allowed brand owners to assign a GTIN. </a:t>
            </a:r>
          </a:p>
          <a:p>
            <a:pPr marL="171450" indent="-171450">
              <a:buFont typeface="Arial" panose="020B0604020202020204" pitchFamily="34" charset="0"/>
              <a:buChar char="•"/>
            </a:pPr>
            <a:r>
              <a:rPr lang="en-GB" sz="900" b="0" dirty="0">
                <a:effectLst/>
                <a:latin typeface="+mn-lt"/>
                <a:ea typeface="MS PMincho" panose="020B0400000000000000" pitchFamily="18" charset="-128"/>
              </a:rPr>
              <a:t>The Modernisation of GTIN Management MSWG clarified the rules by ratifying </a:t>
            </a:r>
            <a:r>
              <a:rPr lang="en-GB" sz="900" b="1" u="sng" dirty="0">
                <a:solidFill>
                  <a:srgbClr val="0563C1"/>
                </a:solidFill>
                <a:effectLst/>
                <a:latin typeface="+mn-lt"/>
                <a:ea typeface="MS PMincho" panose="02020600040205080304" pitchFamily="18" charset="-128"/>
                <a:cs typeface="Verdana" panose="020B0604030504040204" pitchFamily="34" charset="0"/>
                <a:hlinkClick r:id="rId3">
                  <a:extLst>
                    <a:ext uri="{A12FA001-AC4F-418D-AE19-62706E023703}">
                      <ahyp:hlinkClr xmlns:ahyp="http://schemas.microsoft.com/office/drawing/2018/hyperlinkcolor" val="tx"/>
                    </a:ext>
                  </a:extLst>
                </a:hlinkClick>
              </a:rPr>
              <a:t>WR </a:t>
            </a:r>
            <a:r>
              <a:rPr lang="en-GB" sz="900" b="1" u="sng" dirty="0">
                <a:solidFill>
                  <a:srgbClr val="00B0F0"/>
                </a:solidFill>
                <a:effectLst/>
                <a:latin typeface="+mn-lt"/>
                <a:ea typeface="MS PMincho" panose="02020600040205080304" pitchFamily="18" charset="-128"/>
                <a:cs typeface="Verdana" panose="020B0604030504040204" pitchFamily="34" charset="0"/>
                <a:hlinkClick r:id="rId3">
                  <a:extLst>
                    <a:ext uri="{A12FA001-AC4F-418D-AE19-62706E023703}">
                      <ahyp:hlinkClr xmlns:ahyp="http://schemas.microsoft.com/office/drawing/2018/hyperlinkcolor" val="tx"/>
                    </a:ext>
                  </a:extLst>
                </a:hlinkClick>
              </a:rPr>
              <a:t>22-143</a:t>
            </a:r>
            <a:r>
              <a:rPr lang="en-GB" sz="900" b="1" u="sng" dirty="0">
                <a:solidFill>
                  <a:srgbClr val="00B0F0"/>
                </a:solidFill>
                <a:effectLst/>
                <a:latin typeface="+mn-lt"/>
                <a:ea typeface="MS PMincho" panose="02020600040205080304" pitchFamily="18" charset="-128"/>
                <a:cs typeface="Verdana" panose="020B0604030504040204" pitchFamily="34" charset="0"/>
              </a:rPr>
              <a:t> </a:t>
            </a:r>
            <a:r>
              <a:rPr lang="en-GB" sz="900" b="1" u="sng" kern="1200" dirty="0">
                <a:solidFill>
                  <a:srgbClr val="00B0F0"/>
                </a:solidFill>
                <a:effectLst/>
                <a:latin typeface="+mn-lt"/>
                <a:ea typeface="MS PMincho" panose="02020600040205080304" pitchFamily="18" charset="-128"/>
                <a:cs typeface="Verdana" panose="020B0604030504040204" pitchFamily="34" charset="0"/>
              </a:rPr>
              <a:t>(GSCN)*</a:t>
            </a:r>
            <a:r>
              <a:rPr lang="en-GB" sz="900" dirty="0">
                <a:latin typeface="+mn-lt"/>
                <a:ea typeface="MS PMincho" panose="020B0400000000000000" pitchFamily="18" charset="-128"/>
              </a:rPr>
              <a:t>  in June 2022. These rules will be incorporated into the GS1 General Specifications in early 2023.</a:t>
            </a:r>
          </a:p>
          <a:p>
            <a:pPr marL="171450" indent="-171450">
              <a:buFont typeface="Arial" panose="020B0604020202020204" pitchFamily="34" charset="0"/>
              <a:buChar char="•"/>
            </a:pPr>
            <a:r>
              <a:rPr lang="en-GB" sz="900" dirty="0">
                <a:latin typeface="+mn-lt"/>
                <a:ea typeface="MS PMincho" panose="020B0400000000000000" pitchFamily="18" charset="-128"/>
              </a:rPr>
              <a:t>This training will explain the rules and review commonly asked questions or FAQs. </a:t>
            </a:r>
          </a:p>
          <a:p>
            <a:pPr marL="171450" indent="-171450">
              <a:buFont typeface="Arial" panose="020B0604020202020204" pitchFamily="34" charset="0"/>
              <a:buChar char="•"/>
            </a:pPr>
            <a:endParaRPr lang="en-GB" sz="900" dirty="0">
              <a:latin typeface="+mn-lt"/>
              <a:ea typeface="MS PMincho" panose="020B0400000000000000" pitchFamily="18" charset="-128"/>
            </a:endParaRPr>
          </a:p>
          <a:p>
            <a:pPr marL="0" indent="0">
              <a:buFont typeface="Arial" panose="020B0604020202020204" pitchFamily="34" charset="0"/>
              <a:buNone/>
            </a:pPr>
            <a:r>
              <a:rPr lang="en-GB" sz="900" b="1" dirty="0">
                <a:latin typeface="+mn-lt"/>
                <a:ea typeface="MS PMincho" panose="020B0400000000000000" pitchFamily="18" charset="-128"/>
              </a:rPr>
              <a:t>*</a:t>
            </a:r>
            <a:r>
              <a:rPr lang="en-GB" sz="900" dirty="0">
                <a:latin typeface="+mn-lt"/>
                <a:ea typeface="MS PMincho" panose="020B0400000000000000" pitchFamily="18" charset="-128"/>
              </a:rPr>
              <a:t>https://www.gs1.org/docs/barcodes/GSCN_WR21-423_Bundles.pdf  </a:t>
            </a:r>
            <a:endParaRPr lang="en-US" sz="900" dirty="0">
              <a:latin typeface="+mn-lt"/>
              <a:ea typeface="MS PMincho" panose="020B0400000000000000" pitchFamily="18" charset="-128"/>
            </a:endParaRP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a:t>
            </a:fld>
            <a:endParaRPr lang="en-US"/>
          </a:p>
        </p:txBody>
      </p:sp>
    </p:spTree>
    <p:extLst>
      <p:ext uri="{BB962C8B-B14F-4D97-AF65-F5344CB8AC3E}">
        <p14:creationId xmlns:p14="http://schemas.microsoft.com/office/powerpoint/2010/main" val="35683120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p>
          <a:p>
            <a:pPr marL="171450" indent="-171450">
              <a:buFont typeface="Arial" panose="020B0604020202020204" pitchFamily="34" charset="0"/>
              <a:buChar char="•"/>
            </a:pPr>
            <a:r>
              <a:rPr lang="en-IN"/>
              <a:t>Recap the clarified rules around bundles (physical and virtual) and discuss the benefits to the Marketplace eco-system of one common rule.</a:t>
            </a:r>
          </a:p>
          <a:p>
            <a:br>
              <a:rPr lang="en-US"/>
            </a:br>
            <a:endParaRPr lang="en-US"/>
          </a:p>
        </p:txBody>
      </p:sp>
      <p:sp>
        <p:nvSpPr>
          <p:cNvPr id="4" name="Slide Number Placeholder 3"/>
          <p:cNvSpPr>
            <a:spLocks noGrp="1"/>
          </p:cNvSpPr>
          <p:nvPr>
            <p:ph type="sldNum" sz="quarter" idx="5"/>
          </p:nvPr>
        </p:nvSpPr>
        <p:spPr/>
        <p:txBody>
          <a:bodyPr/>
          <a:lstStyle/>
          <a:p>
            <a:fld id="{A2D1A666-DFFF-4D67-A042-38DEED2B3C6E}" type="slidenum">
              <a:rPr lang="en-US" smtClean="0"/>
              <a:t>10</a:t>
            </a:fld>
            <a:endParaRPr lang="en-US"/>
          </a:p>
        </p:txBody>
      </p:sp>
    </p:spTree>
    <p:extLst>
      <p:ext uri="{BB962C8B-B14F-4D97-AF65-F5344CB8AC3E}">
        <p14:creationId xmlns:p14="http://schemas.microsoft.com/office/powerpoint/2010/main" val="3283637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p>
          <a:p>
            <a:pPr marL="171450" indent="-171450">
              <a:buFont typeface="Arial" panose="020B0604020202020204" pitchFamily="34" charset="0"/>
              <a:buChar char="•"/>
            </a:pPr>
            <a:r>
              <a:rPr lang="en-IN" dirty="0"/>
              <a:t>Recap the clarified rules around bundles (physical and virtual) and discuss the benefits to the Marketplace eco-system of having one common rule.</a:t>
            </a:r>
          </a:p>
          <a:p>
            <a:br>
              <a:rPr lang="en-US" dirty="0"/>
            </a:br>
            <a:r>
              <a:rPr lang="en-US" b="1" dirty="0"/>
              <a:t>Key Takeaways</a:t>
            </a:r>
            <a:r>
              <a:rPr lang="en-US" dirty="0"/>
              <a:t>:</a:t>
            </a:r>
          </a:p>
          <a:p>
            <a:pPr marL="171450" indent="-171450">
              <a:buFont typeface="Arial" panose="020B0604020202020204" pitchFamily="34" charset="0"/>
              <a:buChar char="•"/>
            </a:pPr>
            <a:r>
              <a:rPr lang="en-US" dirty="0"/>
              <a:t>Physical bundles, where items are physically combined, require a GTIN because a new trade item is created. </a:t>
            </a:r>
          </a:p>
          <a:p>
            <a:pPr marL="513801" lvl="1" indent="-171450">
              <a:buFont typeface="Wingdings" panose="05000000000000000000" pitchFamily="2" charset="2"/>
              <a:buChar char="ü"/>
            </a:pPr>
            <a:r>
              <a:rPr lang="en-US" dirty="0"/>
              <a:t>The party creating the bundle is responsible for allocating the GTIN to the bundle.</a:t>
            </a:r>
          </a:p>
          <a:p>
            <a:pPr marL="513801" lvl="1" indent="-171450">
              <a:buFont typeface="Wingdings" panose="05000000000000000000" pitchFamily="2" charset="2"/>
              <a:buChar char="ü"/>
            </a:pPr>
            <a:r>
              <a:rPr lang="en-US" dirty="0"/>
              <a:t>Assignment of the GTIN is done as soon as the bundle or new trade item is created.</a:t>
            </a:r>
          </a:p>
          <a:p>
            <a:pPr marL="171450" lvl="0" indent="-171450">
              <a:buFont typeface="Arial" panose="020B0604020202020204" pitchFamily="34" charset="0"/>
              <a:buChar char="•"/>
            </a:pPr>
            <a:r>
              <a:rPr lang="en-US" dirty="0"/>
              <a:t>Virtual bundles do not require a GTIN.</a:t>
            </a:r>
          </a:p>
          <a:p>
            <a:pPr marL="513801" lvl="1" indent="-171450">
              <a:buFont typeface="Wingdings" panose="05000000000000000000" pitchFamily="2" charset="2"/>
              <a:buChar char="ü"/>
            </a:pPr>
            <a:r>
              <a:rPr lang="en-US" dirty="0"/>
              <a:t>The individual items being listed for sale need to have their own GTINs.</a:t>
            </a:r>
          </a:p>
          <a:p>
            <a:pPr marL="171450" lvl="0" indent="-171450">
              <a:buFont typeface="Arial" panose="020B0604020202020204" pitchFamily="34" charset="0"/>
              <a:buChar char="•"/>
            </a:pPr>
            <a:r>
              <a:rPr lang="en-US" dirty="0"/>
              <a:t>The benefits of using one common rule for all commerce channels and stakeholders are:</a:t>
            </a:r>
          </a:p>
          <a:p>
            <a:pPr marL="513801" lvl="1" indent="-171450">
              <a:buFont typeface="Wingdings" panose="05000000000000000000" pitchFamily="2" charset="2"/>
              <a:buChar char="ü"/>
            </a:pPr>
            <a:r>
              <a:rPr lang="en-US" dirty="0"/>
              <a:t>GS1 standards are compatible with open supply chains and value networks.</a:t>
            </a:r>
          </a:p>
          <a:p>
            <a:pPr marL="513801" lvl="1" indent="-171450">
              <a:buFont typeface="Wingdings" panose="05000000000000000000" pitchFamily="2" charset="2"/>
              <a:buChar char="ü"/>
            </a:pPr>
            <a:r>
              <a:rPr lang="en-US" dirty="0"/>
              <a:t>Global interoperability between trading partners and systems.</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11</a:t>
            </a:fld>
            <a:endParaRPr lang="en-US"/>
          </a:p>
        </p:txBody>
      </p:sp>
    </p:spTree>
    <p:extLst>
      <p:ext uri="{BB962C8B-B14F-4D97-AF65-F5344CB8AC3E}">
        <p14:creationId xmlns:p14="http://schemas.microsoft.com/office/powerpoint/2010/main" val="3020688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50" b="1"/>
              <a:t>Key Objectives: </a:t>
            </a:r>
            <a:endParaRPr lang="en-US" b="1"/>
          </a:p>
          <a:p>
            <a:pPr marL="171450" indent="-171450">
              <a:buFont typeface="Arial" panose="020B0604020202020204" pitchFamily="34" charset="0"/>
              <a:buChar char="•"/>
            </a:pPr>
            <a:r>
              <a:rPr lang="en-US" sz="850"/>
              <a:t>We are going to move on to the FAQ portion now. This is kind of a test your knowledge to see how well you might be able to answer these questions that we anticipate industry to ask/want to know more about. </a:t>
            </a:r>
          </a:p>
          <a:p>
            <a:pPr marL="171450" indent="-171450">
              <a:buFont typeface="Arial" panose="020B0604020202020204" pitchFamily="34" charset="0"/>
              <a:buChar char="•"/>
            </a:pPr>
            <a:endParaRPr lang="en-US" sz="850">
              <a:cs typeface="Calibri"/>
            </a:endParaRPr>
          </a:p>
          <a:p>
            <a:endParaRPr lang="en-US"/>
          </a:p>
        </p:txBody>
      </p:sp>
      <p:sp>
        <p:nvSpPr>
          <p:cNvPr id="4" name="Slide Number Placeholder 3"/>
          <p:cNvSpPr>
            <a:spLocks noGrp="1"/>
          </p:cNvSpPr>
          <p:nvPr>
            <p:ph type="sldNum" sz="quarter" idx="5"/>
          </p:nvPr>
        </p:nvSpPr>
        <p:spPr/>
        <p:txBody>
          <a:bodyPr/>
          <a:lstStyle/>
          <a:p>
            <a:fld id="{A2D1A666-DFFF-4D67-A042-38DEED2B3C6E}" type="slidenum">
              <a:rPr lang="en-US" smtClean="0"/>
              <a:t>12</a:t>
            </a:fld>
            <a:endParaRPr lang="en-US"/>
          </a:p>
        </p:txBody>
      </p:sp>
    </p:spTree>
    <p:extLst>
      <p:ext uri="{BB962C8B-B14F-4D97-AF65-F5344CB8AC3E}">
        <p14:creationId xmlns:p14="http://schemas.microsoft.com/office/powerpoint/2010/main" val="12871848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50" b="1" dirty="0"/>
              <a:t>Key Objectives: </a:t>
            </a:r>
            <a:endParaRPr lang="en-US" b="1" dirty="0"/>
          </a:p>
          <a:p>
            <a:pPr marL="171450" indent="-171450">
              <a:buFont typeface="Arial" panose="020B0604020202020204" pitchFamily="34" charset="0"/>
              <a:buChar char="•"/>
            </a:pPr>
            <a:r>
              <a:rPr lang="en-US" sz="850" dirty="0"/>
              <a:t>Educate industry and MOs on13 frequently asked questions (FAQs) and responses.</a:t>
            </a:r>
            <a:endParaRPr lang="en-US" sz="850" dirty="0">
              <a:cs typeface="Calibri"/>
            </a:endParaRPr>
          </a:p>
          <a:p>
            <a:pPr marL="171450" indent="-171450">
              <a:buFont typeface="Arial" panose="020B0604020202020204" pitchFamily="34" charset="0"/>
              <a:buChar char="•"/>
            </a:pPr>
            <a:endParaRPr lang="en-US" dirty="0"/>
          </a:p>
          <a:p>
            <a:r>
              <a:rPr lang="en-US" sz="850" b="1" dirty="0"/>
              <a:t>Key Takeaways:  </a:t>
            </a:r>
            <a:endParaRPr lang="en-US" sz="850" b="1" dirty="0">
              <a:cs typeface="Calibri"/>
            </a:endParaRPr>
          </a:p>
          <a:p>
            <a:pPr marL="171450" indent="-171450">
              <a:buFont typeface="Arial" panose="020B0604020202020204" pitchFamily="34" charset="0"/>
              <a:buChar char="•"/>
            </a:pPr>
            <a:r>
              <a:rPr lang="en-US" sz="850" dirty="0"/>
              <a:t>The FAQ section consists of 13 frequently asked questions (FAQs) that GS1 has heard from industry.  </a:t>
            </a:r>
          </a:p>
          <a:p>
            <a:pPr marL="171450" indent="-171450">
              <a:buFont typeface="Arial" panose="020B0604020202020204" pitchFamily="34" charset="0"/>
              <a:buChar char="•"/>
            </a:pPr>
            <a:r>
              <a:rPr lang="en-US" sz="850" dirty="0"/>
              <a:t>This section uses diagrams to better illustrate the answer and to further educate industry on the bundles identification rules. </a:t>
            </a:r>
            <a:endParaRPr lang="en-US" dirty="0"/>
          </a:p>
          <a:p>
            <a:pPr marL="171450" indent="-171450">
              <a:buFont typeface="Arial" panose="020B0604020202020204" pitchFamily="34" charset="0"/>
              <a:buChar char="•"/>
            </a:pPr>
            <a:r>
              <a:rPr lang="en-US" sz="850" dirty="0"/>
              <a:t>The FAQs are organized by topic:  </a:t>
            </a:r>
            <a:endParaRPr lang="en-US" sz="850" dirty="0">
              <a:cs typeface="Calibri"/>
            </a:endParaRPr>
          </a:p>
          <a:p>
            <a:pPr marL="513715" lvl="1" indent="-171450">
              <a:buFont typeface="Wingdings" panose="05000000000000000000" pitchFamily="2" charset="2"/>
              <a:buChar char="ü"/>
            </a:pPr>
            <a:r>
              <a:rPr lang="en-US" sz="850" i="1" dirty="0"/>
              <a:t>General </a:t>
            </a:r>
            <a:r>
              <a:rPr lang="en-US" sz="850" dirty="0"/>
              <a:t>questions are in turquoise, </a:t>
            </a:r>
            <a:endParaRPr lang="en-US" sz="850" dirty="0">
              <a:cs typeface="Calibri"/>
            </a:endParaRPr>
          </a:p>
          <a:p>
            <a:pPr marL="513715" lvl="1" indent="-171450">
              <a:buFont typeface="Wingdings" panose="05000000000000000000" pitchFamily="2" charset="2"/>
              <a:buChar char="ü"/>
            </a:pPr>
            <a:r>
              <a:rPr lang="en-US" sz="850" dirty="0"/>
              <a:t>Questions relating to </a:t>
            </a:r>
            <a:r>
              <a:rPr lang="en-US" sz="850" i="1" dirty="0"/>
              <a:t>GTIN assignment </a:t>
            </a:r>
            <a:r>
              <a:rPr lang="en-US" sz="850" dirty="0"/>
              <a:t>are in purple.</a:t>
            </a:r>
            <a:endParaRPr lang="en-US" sz="850" dirty="0">
              <a:cs typeface="Calibri" panose="020F0502020204030204"/>
            </a:endParaRPr>
          </a:p>
          <a:p>
            <a:pPr marL="513715" lvl="1" indent="-171450">
              <a:buFont typeface="Wingdings" panose="05000000000000000000" pitchFamily="2" charset="2"/>
              <a:buChar char="ü"/>
            </a:pPr>
            <a:r>
              <a:rPr lang="en-US" sz="850" dirty="0"/>
              <a:t>Questions regarding item</a:t>
            </a:r>
            <a:r>
              <a:rPr lang="en-US" sz="850" i="1" dirty="0"/>
              <a:t> listings </a:t>
            </a:r>
            <a:r>
              <a:rPr lang="en-US" sz="850" dirty="0"/>
              <a:t>are in green and</a:t>
            </a:r>
            <a:endParaRPr lang="en-US" sz="850" dirty="0">
              <a:cs typeface="Calibri" panose="020F0502020204030204"/>
            </a:endParaRPr>
          </a:p>
          <a:p>
            <a:pPr marL="513715" lvl="1" indent="-171450">
              <a:buFont typeface="Wingdings" panose="05000000000000000000" pitchFamily="2" charset="2"/>
              <a:buChar char="ü"/>
            </a:pPr>
            <a:r>
              <a:rPr lang="en-US" sz="850" i="1" dirty="0"/>
              <a:t>Sales</a:t>
            </a:r>
            <a:r>
              <a:rPr lang="en-US" sz="850" dirty="0"/>
              <a:t> related questions are in orange</a:t>
            </a:r>
            <a:endParaRPr lang="en-US" sz="850" dirty="0">
              <a:cs typeface="Calibri"/>
            </a:endParaRPr>
          </a:p>
          <a:p>
            <a:pPr marL="513715" lvl="1" indent="-171450">
              <a:buFont typeface="Wingdings" panose="05000000000000000000" pitchFamily="2" charset="2"/>
              <a:buChar char="ü"/>
            </a:pPr>
            <a:r>
              <a:rPr lang="en-US" sz="850" dirty="0"/>
              <a:t>The FAQs can be used as job aid for industry and for </a:t>
            </a:r>
            <a:r>
              <a:rPr lang="en-US" sz="850" dirty="0" err="1"/>
              <a:t>MOs.</a:t>
            </a:r>
            <a:r>
              <a:rPr lang="en-US" sz="850" dirty="0"/>
              <a:t>  </a:t>
            </a:r>
          </a:p>
          <a:p>
            <a:pPr marL="513715" lvl="1" indent="-171450">
              <a:buFont typeface="Wingdings" panose="05000000000000000000" pitchFamily="2" charset="2"/>
              <a:buChar char="ü"/>
            </a:pPr>
            <a:r>
              <a:rPr lang="en-US" sz="850" dirty="0"/>
              <a:t>This is a great tool to ensure that questions are answered consistently and accurately.</a:t>
            </a:r>
            <a:endParaRPr lang="en-US" sz="850" dirty="0">
              <a:cs typeface="Calibri" panose="020F0502020204030204"/>
            </a:endParaRPr>
          </a:p>
          <a:p>
            <a:pPr marL="171450" indent="-171450">
              <a:buFont typeface="Arial" panose="020B0604020202020204" pitchFamily="34" charset="0"/>
              <a:buChar char="•"/>
            </a:pPr>
            <a:r>
              <a:rPr lang="en-US" sz="850" dirty="0"/>
              <a:t>As more dialogue on these bundles standards occurs with industry and the MOs, additional FAQs could be incorporated into this training presentation.</a:t>
            </a:r>
            <a:endParaRPr lang="en-US" sz="850" dirty="0">
              <a:cs typeface="Calibri" panose="020F0502020204030204"/>
            </a:endParaRP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13</a:t>
            </a:fld>
            <a:endParaRPr lang="en-US"/>
          </a:p>
        </p:txBody>
      </p:sp>
    </p:spTree>
    <p:extLst>
      <p:ext uri="{BB962C8B-B14F-4D97-AF65-F5344CB8AC3E}">
        <p14:creationId xmlns:p14="http://schemas.microsoft.com/office/powerpoint/2010/main" val="2922963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“I’m selling multiples of the same item online; do I need a GTIN”?.</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IN" b="0" dirty="0"/>
              <a:t>4 bottles of shampoo are being listed – these are multiple item being presented to the end-consumer as a single offer.</a:t>
            </a:r>
          </a:p>
          <a:p>
            <a:pPr marL="171450" indent="-171450">
              <a:buFont typeface="Arial" panose="020B0604020202020204" pitchFamily="34" charset="0"/>
              <a:buChar char="•"/>
            </a:pPr>
            <a:r>
              <a:rPr lang="en-IN" b="0" dirty="0"/>
              <a:t>They key to answering this questions is determining if the items are physically attached.</a:t>
            </a:r>
          </a:p>
          <a:p>
            <a:pPr marL="513801" lvl="1" indent="-171450">
              <a:buFont typeface="Wingdings" panose="05000000000000000000" pitchFamily="2" charset="2"/>
              <a:buChar char="ü"/>
            </a:pPr>
            <a:r>
              <a:rPr lang="en-IN" b="0" dirty="0"/>
              <a:t>If they are physically attached, the bundle needs a GTIN, as shown in A1.</a:t>
            </a:r>
          </a:p>
          <a:p>
            <a:pPr marL="856153" lvl="2" indent="-171450">
              <a:buFont typeface="Wingdings" panose="05000000000000000000" pitchFamily="2" charset="2"/>
              <a:buChar char="v"/>
            </a:pPr>
            <a:r>
              <a:rPr lang="en-IN" b="0" dirty="0"/>
              <a:t>The shampoo bottles are shrink-wrapped together and GTIN D is assigned to this bundle.</a:t>
            </a:r>
          </a:p>
          <a:p>
            <a:pPr marL="513801" lvl="1" indent="-171450">
              <a:buFont typeface="Wingdings" panose="05000000000000000000" pitchFamily="2" charset="2"/>
              <a:buChar char="ü"/>
            </a:pPr>
            <a:r>
              <a:rPr lang="en-IN" b="0" dirty="0"/>
              <a:t>If they are not physically attached, it is a virtual bundle, as shown in A2. The virtual bundle does not need a GTIN – the GTINs of the individual bottles of shampoo will be used.</a:t>
            </a:r>
          </a:p>
          <a:p>
            <a:pPr marL="171450" lvl="0" indent="-171450">
              <a:buFont typeface="Arial" panose="020B0604020202020204" pitchFamily="34" charset="0"/>
              <a:buChar char="•"/>
            </a:pPr>
            <a:r>
              <a:rPr lang="en-IN" b="0" dirty="0"/>
              <a:t>You can also refer to the decision tree that was reviewed previously in the presentation for guidance.  </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14</a:t>
            </a:fld>
            <a:endParaRPr lang="en-US"/>
          </a:p>
        </p:txBody>
      </p:sp>
    </p:spTree>
    <p:extLst>
      <p:ext uri="{BB962C8B-B14F-4D97-AF65-F5344CB8AC3E}">
        <p14:creationId xmlns:p14="http://schemas.microsoft.com/office/powerpoint/2010/main" val="37022350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“How can I identify identical bundles from different sellers, if needed?”.</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IN" b="0" dirty="0"/>
              <a:t>In this example, we have 3 sellers – X, Y and Z offering identical bundles consisting of a bottle of shampoo and a hairbrush. The GTINs of the shampoo and hairbrush are identical but since these sellers created these bundles, they are being identified with GTIN X, GTIN Y and GTIN Z.</a:t>
            </a:r>
          </a:p>
          <a:p>
            <a:pPr marL="171450" indent="-171450">
              <a:buFont typeface="Arial" panose="020B0604020202020204" pitchFamily="34" charset="0"/>
              <a:buChar char="•"/>
            </a:pPr>
            <a:r>
              <a:rPr lang="en-IN" b="0" dirty="0"/>
              <a:t>If you are Marketplace and want to see if these bundles are identical – have the same shampoo and hairbrush, ask the sellers if:</a:t>
            </a:r>
          </a:p>
          <a:p>
            <a:pPr marL="513801" lvl="1" indent="-171450">
              <a:buFont typeface="Wingdings" panose="05000000000000000000" pitchFamily="2" charset="2"/>
              <a:buChar char="ü"/>
            </a:pPr>
            <a:r>
              <a:rPr lang="en-IN" b="0" dirty="0"/>
              <a:t>The item is a bundle.</a:t>
            </a:r>
          </a:p>
          <a:p>
            <a:pPr marL="513801" lvl="1" indent="-171450">
              <a:buFont typeface="Wingdings" panose="05000000000000000000" pitchFamily="2" charset="2"/>
              <a:buChar char="ü"/>
            </a:pPr>
            <a:r>
              <a:rPr lang="en-IN" b="0" dirty="0"/>
              <a:t>Ask the seller to disclose the GTINs inside the bundle, the GTIN of the shampoo and conditioner.</a:t>
            </a:r>
          </a:p>
          <a:p>
            <a:pPr marL="171450" lvl="0" indent="-171450">
              <a:buFont typeface="Arial" panose="020B0604020202020204" pitchFamily="34" charset="0"/>
              <a:buChar char="•"/>
            </a:pPr>
            <a:r>
              <a:rPr lang="en-IN" b="0" dirty="0"/>
              <a:t>By having this information, Marketplaces can unlock features such as aggregation (combining identical offers on a single e-commerce page) and performing product recalls.</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15</a:t>
            </a:fld>
            <a:endParaRPr lang="en-US"/>
          </a:p>
        </p:txBody>
      </p:sp>
    </p:spTree>
    <p:extLst>
      <p:ext uri="{BB962C8B-B14F-4D97-AF65-F5344CB8AC3E}">
        <p14:creationId xmlns:p14="http://schemas.microsoft.com/office/powerpoint/2010/main" val="7620666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850" b="1" dirty="0"/>
              <a:t>Key Objective</a:t>
            </a:r>
            <a:r>
              <a:rPr lang="en-IN" sz="850" dirty="0"/>
              <a:t>:</a:t>
            </a:r>
          </a:p>
          <a:p>
            <a:pPr marL="171450" indent="-171450">
              <a:buFont typeface="Arial" panose="020B0604020202020204" pitchFamily="34" charset="0"/>
              <a:buChar char="•"/>
            </a:pPr>
            <a:r>
              <a:rPr lang="en-IN" sz="850" dirty="0"/>
              <a:t>Provide guidance on the question “How can I tell from the online product listing page if the bundle is virtual or physical?”.</a:t>
            </a:r>
            <a:endParaRPr lang="en-IN" sz="850" dirty="0">
              <a:cs typeface="Calibri"/>
            </a:endParaRP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sz="850" b="1" dirty="0"/>
              <a:t>Key Takeaways:</a:t>
            </a:r>
            <a:endParaRPr lang="en-IN" sz="850" b="1" dirty="0">
              <a:cs typeface="Calibri"/>
            </a:endParaRPr>
          </a:p>
          <a:p>
            <a:pPr marL="171450" indent="-171450">
              <a:buFont typeface="Arial" panose="020B0604020202020204" pitchFamily="34" charset="0"/>
              <a:buChar char="•"/>
            </a:pPr>
            <a:r>
              <a:rPr lang="en-US" sz="850" dirty="0"/>
              <a:t>The listing for a physical and virtual bundle will look the same on an e-commerce site.  You cannot tell from a listing whether the items are physically attached.  </a:t>
            </a:r>
            <a:endParaRPr lang="en-US" sz="850" dirty="0">
              <a:cs typeface="Calibri"/>
            </a:endParaRPr>
          </a:p>
          <a:p>
            <a:pPr marL="171450" indent="-171450">
              <a:buFont typeface="Arial" panose="020B0604020202020204" pitchFamily="34" charset="0"/>
              <a:buChar char="•"/>
            </a:pPr>
            <a:r>
              <a:rPr lang="en-US" sz="850" dirty="0"/>
              <a:t>A  physical vs. virtual bundle will be differentiated when they are picked, packed and shipped. </a:t>
            </a:r>
            <a:endParaRPr lang="en-US" sz="850" dirty="0">
              <a:cs typeface="Calibri"/>
            </a:endParaRPr>
          </a:p>
          <a:p>
            <a:pPr marL="513715" lvl="1" indent="-171450">
              <a:buFont typeface="Wingdings" panose="05000000000000000000" pitchFamily="2" charset="2"/>
              <a:buChar char="ü"/>
            </a:pPr>
            <a:r>
              <a:rPr lang="en-US" sz="850" dirty="0"/>
              <a:t>If it is physical bundle, the items are physically attached and pick, packed and shipped as one unit.</a:t>
            </a:r>
            <a:endParaRPr lang="en-US" sz="850" dirty="0">
              <a:cs typeface="Calibri"/>
            </a:endParaRPr>
          </a:p>
          <a:p>
            <a:pPr marL="513715" lvl="1" indent="-171450">
              <a:buFont typeface="Wingdings" panose="05000000000000000000" pitchFamily="2" charset="2"/>
              <a:buChar char="ü"/>
            </a:pPr>
            <a:r>
              <a:rPr lang="en-US" sz="850" dirty="0"/>
              <a:t>If it’s a virtual bundle, the individual items are identified by the product GTINs and they are stored, picked, and shipped as individual units.</a:t>
            </a:r>
            <a:endParaRPr lang="en-US" sz="850" dirty="0">
              <a:cs typeface="Calibri"/>
            </a:endParaRPr>
          </a:p>
          <a:p>
            <a:pPr marL="171450" lvl="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16</a:t>
            </a:fld>
            <a:endParaRPr lang="en-US"/>
          </a:p>
        </p:txBody>
      </p:sp>
    </p:spTree>
    <p:extLst>
      <p:ext uri="{BB962C8B-B14F-4D97-AF65-F5344CB8AC3E}">
        <p14:creationId xmlns:p14="http://schemas.microsoft.com/office/powerpoint/2010/main" val="1006440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850" b="1" dirty="0"/>
              <a:t>Key Objective</a:t>
            </a:r>
            <a:r>
              <a:rPr lang="en-IN" sz="850" dirty="0"/>
              <a:t>:</a:t>
            </a:r>
          </a:p>
          <a:p>
            <a:pPr marL="171450" indent="-171450">
              <a:buFont typeface="Arial" panose="020B0604020202020204" pitchFamily="34" charset="0"/>
              <a:buChar char="•"/>
            </a:pPr>
            <a:r>
              <a:rPr lang="en-IN" sz="850" dirty="0"/>
              <a:t>Provide guidance on the question “Are the items of a bundle shipped together?”.</a:t>
            </a:r>
            <a:endParaRPr lang="en-IN" sz="850" dirty="0">
              <a:cs typeface="Calibri"/>
            </a:endParaRP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sz="850" b="1" dirty="0"/>
              <a:t>Key Takeaways:</a:t>
            </a:r>
            <a:endParaRPr lang="en-IN" sz="850" b="1" dirty="0">
              <a:cs typeface="Calibri"/>
            </a:endParaRPr>
          </a:p>
          <a:p>
            <a:pPr marL="171450" indent="-171450">
              <a:buFont typeface="Arial" panose="020B0604020202020204" pitchFamily="34" charset="0"/>
              <a:buChar char="•"/>
            </a:pPr>
            <a:r>
              <a:rPr lang="en-US" sz="850" dirty="0"/>
              <a:t>If the products are not physically attached together, it is a virtual bundle and items are picked and packed separately. However, they may be shipped in the same box or can be shipped individually.  </a:t>
            </a:r>
            <a:endParaRPr lang="en-US" sz="850" dirty="0">
              <a:cs typeface="Calibri"/>
            </a:endParaRPr>
          </a:p>
          <a:p>
            <a:pPr marL="171450" indent="-171450">
              <a:buFont typeface="Arial" panose="020B0604020202020204" pitchFamily="34" charset="0"/>
              <a:buChar char="•"/>
            </a:pPr>
            <a:r>
              <a:rPr lang="en-US" sz="850" dirty="0"/>
              <a:t>Please note that items from a virtual bundle could also be shipped from different facilities.</a:t>
            </a:r>
            <a:endParaRPr lang="en-US" sz="850" dirty="0">
              <a:cs typeface="Calibri"/>
            </a:endParaRPr>
          </a:p>
          <a:p>
            <a:pPr marL="171450" indent="-171450">
              <a:buFont typeface="Arial" panose="020B0604020202020204" pitchFamily="34" charset="0"/>
              <a:buChar char="•"/>
            </a:pPr>
            <a:r>
              <a:rPr lang="en-US" sz="850" dirty="0"/>
              <a:t>On the other hand, if the products are physically attached, it is a physical bundle. In this instance the bundle will be picked, packed and shipped together as a single trade item.</a:t>
            </a:r>
            <a:endParaRPr lang="en-US" sz="850" dirty="0">
              <a:cs typeface="Calibri"/>
            </a:endParaRP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17</a:t>
            </a:fld>
            <a:endParaRPr lang="en-US"/>
          </a:p>
        </p:txBody>
      </p:sp>
    </p:spTree>
    <p:extLst>
      <p:ext uri="{BB962C8B-B14F-4D97-AF65-F5344CB8AC3E}">
        <p14:creationId xmlns:p14="http://schemas.microsoft.com/office/powerpoint/2010/main" val="1469574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“How do I define physically attached?”.</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The items of a bundle need to be physically attached with a wrapper, glue, zip-tie or other packaging.  </a:t>
            </a:r>
          </a:p>
          <a:p>
            <a:pPr marL="171450" indent="-171450">
              <a:buFont typeface="Arial" panose="020B0604020202020204" pitchFamily="34" charset="0"/>
              <a:buChar char="•"/>
            </a:pPr>
            <a:r>
              <a:rPr lang="en-US" dirty="0"/>
              <a:t>The outer shipment box is not considered a type of  packaging that physically combine items into a physical bundle.</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18</a:t>
            </a:fld>
            <a:endParaRPr lang="en-US"/>
          </a:p>
        </p:txBody>
      </p:sp>
    </p:spTree>
    <p:extLst>
      <p:ext uri="{BB962C8B-B14F-4D97-AF65-F5344CB8AC3E}">
        <p14:creationId xmlns:p14="http://schemas.microsoft.com/office/powerpoint/2010/main" val="1550345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a:t>
            </a:r>
            <a:r>
              <a:rPr lang="en-IN"/>
              <a:t>:</a:t>
            </a:r>
          </a:p>
          <a:p>
            <a:pPr marL="171450" indent="-171450">
              <a:buFont typeface="Arial" panose="020B0604020202020204" pitchFamily="34" charset="0"/>
              <a:buChar char="•"/>
            </a:pPr>
            <a:r>
              <a:rPr lang="en-IN"/>
              <a:t>Provide guidance on the question “As the physical bundle maker, how should the barcode appear on the bundle?”.</a:t>
            </a:r>
          </a:p>
          <a:p>
            <a:pPr marL="171450" indent="-171450">
              <a:buFont typeface="Arial" panose="020B0604020202020204" pitchFamily="34" charset="0"/>
              <a:buChar char="•"/>
            </a:pPr>
            <a:endParaRPr lang="en-IN"/>
          </a:p>
          <a:p>
            <a:pPr marL="0" indent="0">
              <a:buFont typeface="Arial" panose="020B0604020202020204" pitchFamily="34" charset="0"/>
              <a:buNone/>
            </a:pPr>
            <a:r>
              <a:rPr lang="en-IN" b="1"/>
              <a:t>Key Takeaways:</a:t>
            </a:r>
          </a:p>
          <a:p>
            <a:pPr marL="171450" indent="-171450">
              <a:buFont typeface="Arial" panose="020B0604020202020204" pitchFamily="34" charset="0"/>
              <a:buChar char="•"/>
            </a:pPr>
            <a:r>
              <a:rPr lang="en-US"/>
              <a:t>A physical bundle is a trade item that is identified by its own GTIN.  In this example, it is GTIN Z and GTIN D. </a:t>
            </a:r>
          </a:p>
          <a:p>
            <a:pPr marL="171450" indent="-171450">
              <a:buFont typeface="Arial" panose="020B0604020202020204" pitchFamily="34" charset="0"/>
              <a:buChar char="•"/>
            </a:pPr>
            <a:r>
              <a:rPr lang="en-US"/>
              <a:t>First, the barcode representing the GTIN of the physical bundle (GTIN Z and D) should be visible and scannable.</a:t>
            </a:r>
          </a:p>
          <a:p>
            <a:pPr marL="171450" indent="-171450">
              <a:buFont typeface="Arial" panose="020B0604020202020204" pitchFamily="34" charset="0"/>
              <a:buChar char="•"/>
            </a:pPr>
            <a:r>
              <a:rPr lang="en-US"/>
              <a:t>The barcodes of the individual products, e.g. bottle of shampoo and hairbrush, should be obscured or hidden during the process of bundling so that the barcodes of the individual trade items are not scanned inadvertently.</a:t>
            </a:r>
          </a:p>
          <a:p>
            <a:endParaRPr lang="en-US"/>
          </a:p>
        </p:txBody>
      </p:sp>
      <p:sp>
        <p:nvSpPr>
          <p:cNvPr id="4" name="Slide Number Placeholder 3"/>
          <p:cNvSpPr>
            <a:spLocks noGrp="1"/>
          </p:cNvSpPr>
          <p:nvPr>
            <p:ph type="sldNum" sz="quarter" idx="5"/>
          </p:nvPr>
        </p:nvSpPr>
        <p:spPr/>
        <p:txBody>
          <a:bodyPr/>
          <a:lstStyle/>
          <a:p>
            <a:fld id="{A2D1A666-DFFF-4D67-A042-38DEED2B3C6E}" type="slidenum">
              <a:rPr lang="en-US" smtClean="0"/>
              <a:t>19</a:t>
            </a:fld>
            <a:endParaRPr lang="en-US"/>
          </a:p>
        </p:txBody>
      </p:sp>
    </p:spTree>
    <p:extLst>
      <p:ext uri="{BB962C8B-B14F-4D97-AF65-F5344CB8AC3E}">
        <p14:creationId xmlns:p14="http://schemas.microsoft.com/office/powerpoint/2010/main" val="2837982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  </a:t>
            </a:r>
          </a:p>
          <a:p>
            <a:pPr marL="171450" indent="-171450">
              <a:buFont typeface="Arial" panose="020B0604020202020204" pitchFamily="34" charset="0"/>
              <a:buChar char="•"/>
            </a:pPr>
            <a:r>
              <a:rPr lang="en-IN" dirty="0"/>
              <a:t>Review the table of content of the training.</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IN" dirty="0"/>
              <a:t>The training will consist of 4 parts:</a:t>
            </a:r>
          </a:p>
          <a:p>
            <a:pPr marL="570951" lvl="1" indent="-228600">
              <a:buFont typeface="Arial" panose="020B0604020202020204" pitchFamily="34" charset="0"/>
              <a:buAutoNum type="arabicPeriod"/>
            </a:pPr>
            <a:r>
              <a:rPr lang="en-IN" dirty="0"/>
              <a:t>An introduction of bundles, including reviewing why it was important to address this topic.</a:t>
            </a:r>
          </a:p>
          <a:p>
            <a:pPr marL="570951" lvl="1" indent="-228600">
              <a:buFont typeface="Arial" panose="020B0604020202020204" pitchFamily="34" charset="0"/>
              <a:buAutoNum type="arabicPeriod"/>
            </a:pPr>
            <a:r>
              <a:rPr lang="en-IN" dirty="0"/>
              <a:t>A review of the two types of bundles found in listings:  physical and virtual bundles.</a:t>
            </a:r>
          </a:p>
          <a:p>
            <a:pPr marL="342351" lvl="1" indent="0">
              <a:buFont typeface="Arial" panose="020B0604020202020204" pitchFamily="34" charset="0"/>
              <a:buNone/>
            </a:pPr>
            <a:r>
              <a:rPr lang="en-IN" dirty="0"/>
              <a:t>3.   A recap of the bundles identification rules and the benefits of using these GS1 standards.</a:t>
            </a:r>
          </a:p>
          <a:p>
            <a:pPr marL="570951" lvl="1" indent="-228600">
              <a:buFont typeface="Arial" panose="020B0604020202020204" pitchFamily="34" charset="0"/>
              <a:buAutoNum type="arabicPeriod" startAt="4"/>
            </a:pPr>
            <a:r>
              <a:rPr lang="en-IN" dirty="0"/>
              <a:t>A review of frequently asked questions or FAQs that could be posed by industry stakeholders and how to answer them.</a:t>
            </a:r>
          </a:p>
          <a:p>
            <a:pPr marL="342351" lvl="1" indent="0">
              <a:buFont typeface="Arial" panose="020B0604020202020204" pitchFamily="34" charset="0"/>
              <a:buNone/>
            </a:pPr>
            <a:endParaRPr lang="en-IN" dirty="0"/>
          </a:p>
          <a:p>
            <a:pPr marL="342351" lvl="1" indent="0">
              <a:buFont typeface="Arial" panose="020B0604020202020204" pitchFamily="34" charset="0"/>
              <a:buNone/>
            </a:pPr>
            <a:r>
              <a:rPr lang="en-IN" b="1" dirty="0"/>
              <a:t>Note:</a:t>
            </a:r>
            <a:r>
              <a:rPr lang="en-IN" dirty="0"/>
              <a:t>  1-3 consists of the key concepts of the bundles identification.</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2</a:t>
            </a:fld>
            <a:endParaRPr lang="en-US"/>
          </a:p>
        </p:txBody>
      </p:sp>
    </p:spTree>
    <p:extLst>
      <p:ext uri="{BB962C8B-B14F-4D97-AF65-F5344CB8AC3E}">
        <p14:creationId xmlns:p14="http://schemas.microsoft.com/office/powerpoint/2010/main" val="2007146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“Who should assign the GTIN if multiple parties/sellers create identical physical assortments/bundles”.</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Each creator of the bundle uses their GS1 Company Prefix to assign the bundle a GTIN.  </a:t>
            </a:r>
          </a:p>
          <a:p>
            <a:pPr marL="171450" indent="-171450">
              <a:buFont typeface="Arial" panose="020B0604020202020204" pitchFamily="34" charset="0"/>
              <a:buChar char="•"/>
            </a:pPr>
            <a:r>
              <a:rPr lang="en-US" dirty="0"/>
              <a:t>In this example, Sellers A, B and C each create a physical bundle using the SAME shampoo and conditioner.  They all assign a GTIN to the bundle using their own GS1 Company Prefix.</a:t>
            </a:r>
          </a:p>
          <a:p>
            <a:pPr marL="0" indent="0">
              <a:buFont typeface="Arial" panose="020B0604020202020204" pitchFamily="34" charset="0"/>
              <a:buNone/>
            </a:pPr>
            <a:endParaRPr lang="en-US" dirty="0"/>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20</a:t>
            </a:fld>
            <a:endParaRPr lang="en-US"/>
          </a:p>
        </p:txBody>
      </p:sp>
    </p:spTree>
    <p:extLst>
      <p:ext uri="{BB962C8B-B14F-4D97-AF65-F5344CB8AC3E}">
        <p14:creationId xmlns:p14="http://schemas.microsoft.com/office/powerpoint/2010/main" val="1256318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“Who should assign the GTIN for a physical bundle with mixed brands?”.</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Each creator of the bundle assigns the bundle a GTIN using their GS1 Company Prefix.  The items in the bundle are already identified with their GTINs, assigned by the original  brand owners and should still be retained on the items to which they are assigned. </a:t>
            </a:r>
          </a:p>
          <a:p>
            <a:pPr marL="171450" indent="-171450">
              <a:buFont typeface="Arial" panose="020B0604020202020204" pitchFamily="34" charset="0"/>
              <a:buChar char="•"/>
            </a:pPr>
            <a:r>
              <a:rPr lang="en-US" dirty="0"/>
              <a:t>In this example, Sellers A, B and C each create a physical bundle </a:t>
            </a:r>
            <a:r>
              <a:rPr lang="en-US" dirty="0">
                <a:highlight>
                  <a:srgbClr val="FFFF00"/>
                </a:highlight>
              </a:rPr>
              <a:t>using the SAME shampoo and brush. </a:t>
            </a:r>
            <a:r>
              <a:rPr lang="en-US" dirty="0"/>
              <a:t>They all assign a GTIN to the bundle using their own GS1 Company Prefix.</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21</a:t>
            </a:fld>
            <a:endParaRPr lang="en-US"/>
          </a:p>
        </p:txBody>
      </p:sp>
    </p:spTree>
    <p:extLst>
      <p:ext uri="{BB962C8B-B14F-4D97-AF65-F5344CB8AC3E}">
        <p14:creationId xmlns:p14="http://schemas.microsoft.com/office/powerpoint/2010/main" val="8866136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“Who assigns the GTIN if the third-party is contracted by the brand owner to make the bundle on their behalf?”.</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Brand X has shampoo, conditioner and a hairbrush that they would like bundled together by a contract manufacturer who is working on their behalf. The items will be physically attached in a window gift box.  </a:t>
            </a:r>
          </a:p>
          <a:p>
            <a:pPr marL="171450" indent="-171450">
              <a:buFont typeface="Arial" panose="020B0604020202020204" pitchFamily="34" charset="0"/>
              <a:buChar char="•"/>
            </a:pPr>
            <a:r>
              <a:rPr lang="en-US" dirty="0"/>
              <a:t>Brand X would be responsible for assigning the GTIN for this bundle and would provide the GTIN to the contact manufacturer. </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22</a:t>
            </a:fld>
            <a:endParaRPr lang="en-US"/>
          </a:p>
        </p:txBody>
      </p:sp>
    </p:spTree>
    <p:extLst>
      <p:ext uri="{BB962C8B-B14F-4D97-AF65-F5344CB8AC3E}">
        <p14:creationId xmlns:p14="http://schemas.microsoft.com/office/powerpoint/2010/main" val="806674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“If I assign the GTIN to a bundle, what product information should I put in the GS1 database?”</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This guidance refers to a physical bundle, a trade item.</a:t>
            </a:r>
          </a:p>
          <a:p>
            <a:pPr marL="171450" indent="-171450">
              <a:buFont typeface="Arial" panose="020B0604020202020204" pitchFamily="34" charset="0"/>
              <a:buChar char="•"/>
            </a:pPr>
            <a:r>
              <a:rPr lang="en-US" dirty="0"/>
              <a:t>GS1 recommends that all 7 attributes are declared:</a:t>
            </a:r>
          </a:p>
          <a:p>
            <a:pPr marL="513801" lvl="1" indent="-171450">
              <a:buFont typeface="Arial" panose="020B0604020202020204" pitchFamily="34" charset="0"/>
              <a:buChar char="•"/>
            </a:pPr>
            <a:r>
              <a:rPr lang="en-US" b="1" dirty="0"/>
              <a:t>Brand name</a:t>
            </a:r>
            <a:r>
              <a:rPr lang="en-US" dirty="0"/>
              <a:t>:  brand name of products within the bundle, separated by a / (dash) or (comma).</a:t>
            </a:r>
          </a:p>
          <a:p>
            <a:pPr marL="513801" lvl="1" indent="-171450">
              <a:buFont typeface="Arial" panose="020B0604020202020204" pitchFamily="34" charset="0"/>
              <a:buChar char="•"/>
            </a:pPr>
            <a:r>
              <a:rPr lang="en-US" b="1" dirty="0"/>
              <a:t>Product description</a:t>
            </a:r>
            <a:r>
              <a:rPr lang="en-US" dirty="0"/>
              <a:t>:  </a:t>
            </a:r>
            <a:r>
              <a:rPr lang="en-US" strike="noStrike" dirty="0"/>
              <a:t>include bundle, set or assortment in the description.</a:t>
            </a:r>
          </a:p>
          <a:p>
            <a:pPr marL="513801" lvl="1" indent="-171450">
              <a:buFont typeface="Arial" panose="020B0604020202020204" pitchFamily="34" charset="0"/>
              <a:buChar char="•"/>
            </a:pPr>
            <a:r>
              <a:rPr lang="en-US" b="1" dirty="0"/>
              <a:t>Image URL</a:t>
            </a:r>
            <a:r>
              <a:rPr lang="en-US" dirty="0"/>
              <a:t>:  image of the bundle showing all products in the bundle.</a:t>
            </a:r>
          </a:p>
          <a:p>
            <a:pPr marL="513801" lvl="1" indent="-171450">
              <a:buFont typeface="Arial" panose="020B0604020202020204" pitchFamily="34" charset="0"/>
              <a:buChar char="•"/>
            </a:pPr>
            <a:r>
              <a:rPr lang="en-US" b="1" dirty="0"/>
              <a:t>GPC (Global Product Classification):  </a:t>
            </a:r>
            <a:r>
              <a:rPr lang="en-US" dirty="0"/>
              <a:t>use the GPC of the products.</a:t>
            </a:r>
          </a:p>
          <a:p>
            <a:pPr marL="513801" lvl="1" indent="-171450">
              <a:buFont typeface="Arial" panose="020B0604020202020204" pitchFamily="34" charset="0"/>
              <a:buChar char="•"/>
            </a:pPr>
            <a:r>
              <a:rPr lang="en-US" b="1" dirty="0"/>
              <a:t>Net content</a:t>
            </a:r>
            <a:r>
              <a:rPr lang="en-US" dirty="0"/>
              <a:t>:  number of items in the bundle.</a:t>
            </a:r>
          </a:p>
          <a:p>
            <a:pPr marL="513801" lvl="1" indent="-171450">
              <a:buFont typeface="Arial" panose="020B0604020202020204" pitchFamily="34" charset="0"/>
              <a:buChar char="•"/>
            </a:pPr>
            <a:r>
              <a:rPr lang="en-US" b="1" dirty="0"/>
              <a:t>Country of sale</a:t>
            </a:r>
            <a:r>
              <a:rPr lang="en-US" dirty="0"/>
              <a:t>:  Intended country of sale for the bundle.</a:t>
            </a:r>
          </a:p>
          <a:p>
            <a:pPr marL="171450" lvl="0" indent="-171450">
              <a:buFont typeface="Arial" panose="020B0604020202020204" pitchFamily="34" charset="0"/>
              <a:buChar char="•"/>
            </a:pPr>
            <a:r>
              <a:rPr lang="en-US" dirty="0"/>
              <a:t>These are broad guidelines and if we need to be more prescription, we may need to address this through an MSWG.</a:t>
            </a:r>
          </a:p>
          <a:p>
            <a:pPr marL="171450" lvl="0" indent="-171450">
              <a:buFont typeface="Arial" panose="020B0604020202020204" pitchFamily="34" charset="0"/>
              <a:buChar char="•"/>
            </a:pPr>
            <a:r>
              <a:rPr lang="en-US" dirty="0"/>
              <a:t>Please remember that for product information, local regulations take precedence over GS1 standards and guidelines.</a:t>
            </a:r>
          </a:p>
          <a:p>
            <a:pPr marL="513801" lvl="1"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23</a:t>
            </a:fld>
            <a:endParaRPr lang="en-US"/>
          </a:p>
        </p:txBody>
      </p:sp>
    </p:spTree>
    <p:extLst>
      <p:ext uri="{BB962C8B-B14F-4D97-AF65-F5344CB8AC3E}">
        <p14:creationId xmlns:p14="http://schemas.microsoft.com/office/powerpoint/2010/main" val="4251451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“As a Marketplace, how can I know if a seller is listing a physical or virtual bundle?”.</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The listing for a physical and virtual bundle will look the same.  You cannot tell from a listing whether the items are physically attached.  </a:t>
            </a:r>
          </a:p>
          <a:p>
            <a:pPr marL="171450" indent="-171450">
              <a:buFont typeface="Arial" panose="020B0604020202020204" pitchFamily="34" charset="0"/>
              <a:buChar char="•"/>
            </a:pPr>
            <a:r>
              <a:rPr lang="en-US" dirty="0"/>
              <a:t>A  physical vs. virtual bundle will be differentiated when they are picked, packed and shipped. </a:t>
            </a:r>
          </a:p>
          <a:p>
            <a:pPr marL="513801" lvl="1" indent="-171450">
              <a:buFont typeface="Wingdings" panose="05000000000000000000" pitchFamily="2" charset="2"/>
              <a:buChar char="ü"/>
            </a:pPr>
            <a:r>
              <a:rPr lang="en-US" dirty="0"/>
              <a:t>If it is physical bundle, the items are physically attached and picked, packed and shipped as one unit.</a:t>
            </a:r>
          </a:p>
          <a:p>
            <a:pPr marL="513801" lvl="1" indent="-171450">
              <a:buFont typeface="Wingdings" panose="05000000000000000000" pitchFamily="2" charset="2"/>
              <a:buChar char="ü"/>
            </a:pPr>
            <a:r>
              <a:rPr lang="en-US" dirty="0"/>
              <a:t>If it’s a virtual bundle, the individual items are identified by the product GTINs and they are stored, picked and shipped as individual units.</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24</a:t>
            </a:fld>
            <a:endParaRPr lang="en-US"/>
          </a:p>
        </p:txBody>
      </p:sp>
    </p:spTree>
    <p:extLst>
      <p:ext uri="{BB962C8B-B14F-4D97-AF65-F5344CB8AC3E}">
        <p14:creationId xmlns:p14="http://schemas.microsoft.com/office/powerpoint/2010/main" val="1780594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“Are frequently purchased with/upselling considered bundles?”.</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Listings are frequently complemented with other item suggestions:  “frequently purchased with” and other recommendations based on past purchases and  browsing history. These items suggested with the original item are not considered a bundle. </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25</a:t>
            </a:fld>
            <a:endParaRPr lang="en-US"/>
          </a:p>
        </p:txBody>
      </p:sp>
    </p:spTree>
    <p:extLst>
      <p:ext uri="{BB962C8B-B14F-4D97-AF65-F5344CB8AC3E}">
        <p14:creationId xmlns:p14="http://schemas.microsoft.com/office/powerpoint/2010/main" val="34017454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r>
              <a:rPr lang="en-IN" dirty="0"/>
              <a:t>:</a:t>
            </a:r>
          </a:p>
          <a:p>
            <a:pPr marL="171450" indent="-171450">
              <a:buFont typeface="Arial" panose="020B0604020202020204" pitchFamily="34" charset="0"/>
              <a:buChar char="•"/>
            </a:pPr>
            <a:r>
              <a:rPr lang="en-IN" dirty="0"/>
              <a:t>Provide guidance on the question “As an ecommerce platform, how do I track the sales of a virtual bundle?”.</a:t>
            </a:r>
          </a:p>
          <a:p>
            <a:pPr marL="171450" indent="-171450">
              <a:buFont typeface="Arial" panose="020B0604020202020204" pitchFamily="34" charset="0"/>
              <a:buChar char="•"/>
            </a:pPr>
            <a:endParaRPr lang="en-IN" b="1"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US" dirty="0"/>
              <a:t>To differentiate a sales between separate items vs. a virtual bundle, GS1 recommends using a listing or merchant identifier. These identifiers will allow ecommerce platforms to perform analytics to derive valuable insights.</a:t>
            </a:r>
          </a:p>
          <a:p>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26</a:t>
            </a:fld>
            <a:endParaRPr lang="en-US"/>
          </a:p>
        </p:txBody>
      </p:sp>
    </p:spTree>
    <p:extLst>
      <p:ext uri="{BB962C8B-B14F-4D97-AF65-F5344CB8AC3E}">
        <p14:creationId xmlns:p14="http://schemas.microsoft.com/office/powerpoint/2010/main" val="1854608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Objectives:</a:t>
            </a:r>
          </a:p>
          <a:p>
            <a:pPr marL="171450" indent="-171450">
              <a:buFont typeface="Arial" panose="020B0604020202020204" pitchFamily="34" charset="0"/>
              <a:buChar char="•"/>
            </a:pPr>
            <a:r>
              <a:rPr lang="en-GB" dirty="0"/>
              <a:t>This section will introduce bundles, including the definition and why bundles identification needs to be clarified.</a:t>
            </a:r>
            <a:endParaRPr lang="en-US" dirty="0"/>
          </a:p>
        </p:txBody>
      </p:sp>
      <p:sp>
        <p:nvSpPr>
          <p:cNvPr id="4" name="Slide Number Placeholder 3"/>
          <p:cNvSpPr>
            <a:spLocks noGrp="1"/>
          </p:cNvSpPr>
          <p:nvPr>
            <p:ph type="sldNum" sz="quarter" idx="5"/>
          </p:nvPr>
        </p:nvSpPr>
        <p:spPr/>
        <p:txBody>
          <a:bodyPr/>
          <a:lstStyle/>
          <a:p>
            <a:fld id="{A2D1A666-DFFF-4D67-A042-38DEED2B3C6E}" type="slidenum">
              <a:rPr lang="en-US" smtClean="0"/>
              <a:t>3</a:t>
            </a:fld>
            <a:endParaRPr lang="en-US"/>
          </a:p>
        </p:txBody>
      </p:sp>
    </p:spTree>
    <p:extLst>
      <p:ext uri="{BB962C8B-B14F-4D97-AF65-F5344CB8AC3E}">
        <p14:creationId xmlns:p14="http://schemas.microsoft.com/office/powerpoint/2010/main" val="3976392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Key objectives:</a:t>
            </a:r>
          </a:p>
          <a:p>
            <a:pPr marL="171450" indent="-171450">
              <a:buFont typeface="Arial" panose="020B0604020202020204" pitchFamily="34" charset="0"/>
              <a:buChar char="•"/>
            </a:pPr>
            <a:r>
              <a:rPr lang="en-GB" b="0" dirty="0"/>
              <a:t>Review the definition of bundles and why bundles identification needed clarification.</a:t>
            </a:r>
          </a:p>
          <a:p>
            <a:pPr marL="171450" indent="-171450">
              <a:buFont typeface="Arial" panose="020B0604020202020204" pitchFamily="34" charset="0"/>
              <a:buChar char="•"/>
            </a:pPr>
            <a:endParaRPr lang="en-GB" b="0" dirty="0"/>
          </a:p>
          <a:p>
            <a:pPr marL="0" indent="0">
              <a:buFont typeface="Arial" panose="020B0604020202020204" pitchFamily="34" charset="0"/>
              <a:buNone/>
            </a:pPr>
            <a:r>
              <a:rPr lang="en-GB" b="1" dirty="0"/>
              <a:t>Key Takeaways:</a:t>
            </a:r>
          </a:p>
          <a:p>
            <a:pPr marL="171450" indent="-171450">
              <a:buFont typeface="Arial" panose="020B0604020202020204" pitchFamily="34" charset="0"/>
              <a:buChar char="•"/>
            </a:pPr>
            <a:r>
              <a:rPr lang="en-GB" b="0" dirty="0"/>
              <a:t>Bundles are a combination of two or more trade items.</a:t>
            </a:r>
          </a:p>
          <a:p>
            <a:pPr marL="171450" indent="-171450">
              <a:buFont typeface="Arial" panose="020B0604020202020204" pitchFamily="34" charset="0"/>
              <a:buChar char="•"/>
            </a:pPr>
            <a:r>
              <a:rPr lang="en-GB" b="0" dirty="0"/>
              <a:t>GS1 General Specifications addressed identification for pre-defined assortments (also known as bundles), only accounting for the brand owner to assign GTINs. However, sellers, brands, distribution </a:t>
            </a:r>
            <a:r>
              <a:rPr lang="en-GB" b="0" dirty="0" err="1"/>
              <a:t>centers</a:t>
            </a:r>
            <a:r>
              <a:rPr lang="en-GB" b="0" dirty="0"/>
              <a:t>, and other players often create bundles that contain products from brands they do not own.  </a:t>
            </a:r>
          </a:p>
          <a:p>
            <a:pPr marL="171450" indent="-171450">
              <a:buFont typeface="Arial" panose="020B0604020202020204" pitchFamily="34" charset="0"/>
              <a:buChar char="•"/>
            </a:pPr>
            <a:r>
              <a:rPr lang="en-GB" b="0" dirty="0"/>
              <a:t>The rapid growth in online selling highlighted the challenge in product identification for bundles. Bundles are important for Marketplaces and sellers because:</a:t>
            </a:r>
          </a:p>
          <a:p>
            <a:pPr marL="513801" lvl="1" indent="-171450">
              <a:buFontTx/>
              <a:buChar char="-"/>
            </a:pPr>
            <a:r>
              <a:rPr lang="en-GB" b="0" dirty="0"/>
              <a:t>Bundles can expand the footprint of a seller by creating unique offerings of inventory that they already own (e.g., if a seller has three bottles of haircare, they can have three listings for each bottle and also create additional listings for combinations of these same three bottles)</a:t>
            </a:r>
          </a:p>
          <a:p>
            <a:pPr marL="513801" lvl="1" indent="-171450">
              <a:buFontTx/>
              <a:buChar char="-"/>
            </a:pPr>
            <a:r>
              <a:rPr lang="en-GB" b="0" dirty="0"/>
              <a:t>Bundles can create unique offerings by focusing on the packaging of the bundle – creating a unique holiday shrink-wrapped package of 2 or more bottles of haircare.</a:t>
            </a:r>
          </a:p>
          <a:p>
            <a:pPr marL="513801" lvl="1" indent="-171450">
              <a:buFontTx/>
              <a:buChar char="-"/>
            </a:pPr>
            <a:r>
              <a:rPr lang="en-GB" b="0" dirty="0"/>
              <a:t>Bundles can be created by making it more convenient for the buyer – instead of hunting individually for shampoo, conditioner, and a serum, they can be bundled together as one listing.</a:t>
            </a:r>
          </a:p>
          <a:p>
            <a:pPr marL="513801" lvl="1" indent="-171450">
              <a:buFontTx/>
              <a:buChar char="-"/>
            </a:pPr>
            <a:r>
              <a:rPr lang="en-GB" b="0" dirty="0"/>
              <a:t>Bundles can also garner a higher price point, increasing sales revenue.</a:t>
            </a:r>
          </a:p>
          <a:p>
            <a:pPr marL="0" indent="0">
              <a:buFontTx/>
              <a:buNone/>
            </a:pPr>
            <a:r>
              <a:rPr lang="en-GB" b="0" dirty="0"/>
              <a:t>•   These stakeholders asked GS1 to provide clarity, and GS1 worked with the industry through the Modernisation of GTIN MSWG to develop a solution to provide consistent and accurate identification to benefit all stakeholders.</a:t>
            </a:r>
          </a:p>
          <a:p>
            <a:pPr marL="0" indent="0">
              <a:buFont typeface="Arial" panose="020B0604020202020204" pitchFamily="34" charset="0"/>
              <a:buNone/>
            </a:pPr>
            <a:endParaRPr lang="en-GB" b="0" dirty="0"/>
          </a:p>
          <a:p>
            <a:pPr marL="0" indent="0">
              <a:buFont typeface="Arial" panose="020B0604020202020204" pitchFamily="34" charset="0"/>
              <a:buNone/>
            </a:pPr>
            <a:endParaRPr lang="en-GB" b="0" dirty="0"/>
          </a:p>
          <a:p>
            <a:pPr marL="0" indent="0">
              <a:buFont typeface="Arial" panose="020B0604020202020204" pitchFamily="34" charset="0"/>
              <a:buNone/>
            </a:pPr>
            <a:endParaRPr lang="en-GB" b="0" dirty="0"/>
          </a:p>
          <a:p>
            <a:pPr marL="0" indent="0">
              <a:buFont typeface="Arial" panose="020B0604020202020204" pitchFamily="34" charset="0"/>
              <a:buNone/>
            </a:pPr>
            <a:endParaRPr lang="en-GB" b="0" dirty="0"/>
          </a:p>
          <a:p>
            <a:pPr marL="0" indent="0">
              <a:buFont typeface="Arial" panose="020B0604020202020204" pitchFamily="34" charset="0"/>
              <a:buNone/>
            </a:pPr>
            <a:endParaRPr lang="en-GB" b="0" dirty="0"/>
          </a:p>
          <a:p>
            <a:pPr marL="0" indent="0">
              <a:buFont typeface="Arial" panose="020B0604020202020204" pitchFamily="34" charset="0"/>
              <a:buNone/>
            </a:pPr>
            <a:endParaRPr lang="en-GB" b="0" dirty="0"/>
          </a:p>
          <a:p>
            <a:endParaRPr lang="en-GB" dirty="0"/>
          </a:p>
        </p:txBody>
      </p:sp>
      <p:sp>
        <p:nvSpPr>
          <p:cNvPr id="4" name="Slide Number Placeholder 3"/>
          <p:cNvSpPr>
            <a:spLocks noGrp="1"/>
          </p:cNvSpPr>
          <p:nvPr>
            <p:ph type="sldNum" sz="quarter" idx="5"/>
          </p:nvPr>
        </p:nvSpPr>
        <p:spPr/>
        <p:txBody>
          <a:bodyPr/>
          <a:lstStyle/>
          <a:p>
            <a:fld id="{A2D1A666-DFFF-4D67-A042-38DEED2B3C6E}" type="slidenum">
              <a:rPr lang="en-US" smtClean="0"/>
              <a:t>4</a:t>
            </a:fld>
            <a:endParaRPr lang="en-US"/>
          </a:p>
        </p:txBody>
      </p:sp>
    </p:spTree>
    <p:extLst>
      <p:ext uri="{BB962C8B-B14F-4D97-AF65-F5344CB8AC3E}">
        <p14:creationId xmlns:p14="http://schemas.microsoft.com/office/powerpoint/2010/main" val="1367164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a:t>Key Objectives:</a:t>
            </a:r>
          </a:p>
          <a:p>
            <a:pPr marL="171450" indent="-171450">
              <a:buFont typeface="Arial" panose="020B0604020202020204" pitchFamily="34" charset="0"/>
              <a:buChar char="•"/>
            </a:pPr>
            <a:r>
              <a:rPr lang="en-IN" b="0"/>
              <a:t>Educate the audience that there are two types of bundles, physical and virtual and discuss the differences between these types.</a:t>
            </a:r>
          </a:p>
          <a:p>
            <a:pPr marL="171450" indent="-171450">
              <a:buFont typeface="Arial" panose="020B0604020202020204" pitchFamily="34" charset="0"/>
              <a:buChar char="•"/>
            </a:pPr>
            <a:endParaRPr lang="en-IN" b="0"/>
          </a:p>
          <a:p>
            <a:pPr marL="0" indent="0">
              <a:buFont typeface="Arial" panose="020B0604020202020204" pitchFamily="34" charset="0"/>
              <a:buNone/>
            </a:pPr>
            <a:r>
              <a:rPr lang="en-IN" b="1"/>
              <a:t>Key Takeaways:</a:t>
            </a:r>
          </a:p>
          <a:p>
            <a:pPr marL="171450" indent="-171450">
              <a:buFont typeface="Arial" panose="020B0604020202020204" pitchFamily="34" charset="0"/>
              <a:buChar char="•"/>
            </a:pPr>
            <a:r>
              <a:rPr lang="en-IN" b="0"/>
              <a:t>There are 2 type of bundles:  physical and virtual.  </a:t>
            </a:r>
          </a:p>
          <a:p>
            <a:pPr marL="171450" indent="-171450">
              <a:buFont typeface="Arial" panose="020B0604020202020204" pitchFamily="34" charset="0"/>
              <a:buChar char="•"/>
            </a:pPr>
            <a:r>
              <a:rPr lang="en-IN" b="0"/>
              <a:t>You cannot tell the difference between the a physical and virtual bundle from the listing as the both the physical and virtual bundle listing appears look the same – see the listings of the shampoo and brush physical and virtual bundle.</a:t>
            </a:r>
          </a:p>
          <a:p>
            <a:pPr marL="171450" indent="-171450">
              <a:buFont typeface="Arial" panose="020B0604020202020204" pitchFamily="34" charset="0"/>
              <a:buChar char="•"/>
            </a:pPr>
            <a:r>
              <a:rPr lang="en-IN" b="0"/>
              <a:t>A physical bundle is a collection of trade items that are physical combined into a single trade item.  In this example, the shampoo and brush are physically shrink wrapped together – in the warehouse, they stored, picked, packed and shipped as ONE trade item.  </a:t>
            </a:r>
          </a:p>
          <a:p>
            <a:pPr marL="171450" indent="-171450">
              <a:buFont typeface="Arial" panose="020B0604020202020204" pitchFamily="34" charset="0"/>
              <a:buChar char="•"/>
            </a:pPr>
            <a:r>
              <a:rPr lang="en-IN" b="0"/>
              <a:t>A virtual bundle is multiple trade that are NOT physically combined but are listed in a single online offer.  The shampoo and brush are stored and picked separately.  </a:t>
            </a:r>
          </a:p>
          <a:p>
            <a:endParaRPr lang="en-IN"/>
          </a:p>
        </p:txBody>
      </p:sp>
      <p:sp>
        <p:nvSpPr>
          <p:cNvPr id="4" name="Slide Number Placeholder 3"/>
          <p:cNvSpPr>
            <a:spLocks noGrp="1"/>
          </p:cNvSpPr>
          <p:nvPr>
            <p:ph type="sldNum" sz="quarter" idx="5"/>
          </p:nvPr>
        </p:nvSpPr>
        <p:spPr/>
        <p:txBody>
          <a:bodyPr/>
          <a:lstStyle/>
          <a:p>
            <a:fld id="{A2D1A666-DFFF-4D67-A042-38DEED2B3C6E}" type="slidenum">
              <a:rPr lang="en-US" smtClean="0"/>
              <a:t>5</a:t>
            </a:fld>
            <a:endParaRPr lang="en-US"/>
          </a:p>
        </p:txBody>
      </p:sp>
    </p:spTree>
    <p:extLst>
      <p:ext uri="{BB962C8B-B14F-4D97-AF65-F5344CB8AC3E}">
        <p14:creationId xmlns:p14="http://schemas.microsoft.com/office/powerpoint/2010/main" val="276295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Key Objective:  </a:t>
            </a:r>
          </a:p>
          <a:p>
            <a:pPr marL="171450" indent="-171450">
              <a:buFont typeface="Arial" panose="020B0604020202020204" pitchFamily="34" charset="0"/>
              <a:buChar char="•"/>
            </a:pPr>
            <a:r>
              <a:rPr lang="en-US" b="0"/>
              <a:t>The objective of this section is to review how physical and virtual bundles are identified.</a:t>
            </a:r>
          </a:p>
          <a:p>
            <a:endParaRPr lang="en-US"/>
          </a:p>
        </p:txBody>
      </p:sp>
      <p:sp>
        <p:nvSpPr>
          <p:cNvPr id="4" name="Slide Number Placeholder 3"/>
          <p:cNvSpPr>
            <a:spLocks noGrp="1"/>
          </p:cNvSpPr>
          <p:nvPr>
            <p:ph type="sldNum" sz="quarter" idx="5"/>
          </p:nvPr>
        </p:nvSpPr>
        <p:spPr/>
        <p:txBody>
          <a:bodyPr/>
          <a:lstStyle/>
          <a:p>
            <a:fld id="{A2D1A666-DFFF-4D67-A042-38DEED2B3C6E}" type="slidenum">
              <a:rPr lang="en-US" smtClean="0"/>
              <a:t>6</a:t>
            </a:fld>
            <a:endParaRPr lang="en-US"/>
          </a:p>
        </p:txBody>
      </p:sp>
    </p:spTree>
    <p:extLst>
      <p:ext uri="{BB962C8B-B14F-4D97-AF65-F5344CB8AC3E}">
        <p14:creationId xmlns:p14="http://schemas.microsoft.com/office/powerpoint/2010/main" val="2695927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Objectives:</a:t>
            </a:r>
          </a:p>
          <a:p>
            <a:pPr marL="171450" indent="-171450">
              <a:buFont typeface="Arial" panose="020B0604020202020204" pitchFamily="34" charset="0"/>
              <a:buChar char="•"/>
            </a:pPr>
            <a:r>
              <a:rPr lang="en-IN" dirty="0"/>
              <a:t>Educate the audience that </a:t>
            </a:r>
            <a:r>
              <a:rPr lang="en-IN" b="1" dirty="0"/>
              <a:t>physical bundles </a:t>
            </a:r>
            <a:r>
              <a:rPr lang="en-IN" dirty="0"/>
              <a:t>require a GTIN and that the party creating the physical bundle assigns the GTIN to the bundle.</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  </a:t>
            </a:r>
          </a:p>
          <a:p>
            <a:pPr marL="171450" indent="-171450">
              <a:buFont typeface="Arial" panose="020B0604020202020204" pitchFamily="34" charset="0"/>
              <a:buChar char="•"/>
            </a:pPr>
            <a:r>
              <a:rPr lang="en-IN" b="0" dirty="0"/>
              <a:t>A physical bundle is a trade item and requires a GTIN.</a:t>
            </a:r>
          </a:p>
          <a:p>
            <a:pPr marL="171450" indent="-171450">
              <a:buFont typeface="Arial" panose="020B0604020202020204" pitchFamily="34" charset="0"/>
              <a:buChar char="•"/>
            </a:pPr>
            <a:r>
              <a:rPr lang="en-IN" b="0" dirty="0"/>
              <a:t>The party creating the physical bundle assigns the GTIN to the bundle.</a:t>
            </a:r>
          </a:p>
          <a:p>
            <a:pPr marL="513801" lvl="1" indent="-171450">
              <a:buFont typeface="Wingdings" panose="05000000000000000000" pitchFamily="2" charset="2"/>
              <a:buChar char="ü"/>
            </a:pPr>
            <a:r>
              <a:rPr lang="en-IN" b="0" dirty="0"/>
              <a:t>The individual products in the bundle carry their own GTINs, different from the GTIN assigned to the physical bundle.</a:t>
            </a:r>
          </a:p>
          <a:p>
            <a:pPr marL="171450" lvl="0" indent="-171450">
              <a:buFont typeface="Arial" panose="020B0604020202020204" pitchFamily="34" charset="0"/>
              <a:buChar char="•"/>
            </a:pPr>
            <a:r>
              <a:rPr lang="en-IN" b="0" dirty="0"/>
              <a:t>In this example, GTIN D has been assigned to the bundle by the creator of the bundle – this could be a seller, brand owner, distribution centre or another player   GTIN D is different from the GTIN assigned to the shampoo and hairbrush.  GTIN D is used to identify the bundle for storage, pick, pack and ship.</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7</a:t>
            </a:fld>
            <a:endParaRPr lang="en-US"/>
          </a:p>
        </p:txBody>
      </p:sp>
    </p:spTree>
    <p:extLst>
      <p:ext uri="{BB962C8B-B14F-4D97-AF65-F5344CB8AC3E}">
        <p14:creationId xmlns:p14="http://schemas.microsoft.com/office/powerpoint/2010/main" val="3711617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Objectives:</a:t>
            </a:r>
          </a:p>
          <a:p>
            <a:pPr marL="171450" indent="-171450">
              <a:buFont typeface="Arial" panose="020B0604020202020204" pitchFamily="34" charset="0"/>
              <a:buChar char="•"/>
            </a:pPr>
            <a:r>
              <a:rPr lang="en-IN" dirty="0"/>
              <a:t>Educate the audience that </a:t>
            </a:r>
            <a:r>
              <a:rPr lang="en-IN" b="1" dirty="0"/>
              <a:t>virtual bundles</a:t>
            </a:r>
            <a:r>
              <a:rPr lang="en-IN" dirty="0"/>
              <a:t> do NOT require a GTIN.</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  </a:t>
            </a:r>
          </a:p>
          <a:p>
            <a:pPr marL="171450" indent="-171450">
              <a:buFont typeface="Arial" panose="020B0604020202020204" pitchFamily="34" charset="0"/>
              <a:buChar char="•"/>
            </a:pPr>
            <a:r>
              <a:rPr lang="en-IN" b="0" dirty="0"/>
              <a:t>A virtual bundle does not require a GTIN.</a:t>
            </a:r>
          </a:p>
          <a:p>
            <a:pPr marL="171450" indent="-171450">
              <a:buFont typeface="Arial" panose="020B0604020202020204" pitchFamily="34" charset="0"/>
              <a:buChar char="•"/>
            </a:pPr>
            <a:r>
              <a:rPr lang="en-IN" b="0" dirty="0"/>
              <a:t>A physical bundle are products sold together.  Because these products are not physically combined, a virtual bundle is not a new trade item.</a:t>
            </a:r>
          </a:p>
          <a:p>
            <a:pPr marL="171450" indent="-171450">
              <a:buFont typeface="Arial" panose="020B0604020202020204" pitchFamily="34" charset="0"/>
              <a:buChar char="•"/>
            </a:pPr>
            <a:r>
              <a:rPr lang="en-IN" b="0" dirty="0"/>
              <a:t>The GTINs of the individual products are used to identify the items.  In this slide, GTIN A identifies the shampoo and GTIN C identifies the hair brush.</a:t>
            </a:r>
          </a:p>
          <a:p>
            <a:pPr marL="513801" lvl="1" indent="-171450">
              <a:buFont typeface="Wingdings" panose="05000000000000000000" pitchFamily="2" charset="2"/>
              <a:buChar char="ü"/>
            </a:pPr>
            <a:r>
              <a:rPr lang="en-IN" b="0" dirty="0"/>
              <a:t>GTIN A and GTIN C are used to identify the shampoo and hairbrush for pick, pack and shipping. </a:t>
            </a:r>
          </a:p>
          <a:p>
            <a:pPr marL="513801" lvl="1" indent="-171450">
              <a:buFont typeface="Wingdings" panose="05000000000000000000" pitchFamily="2" charset="2"/>
              <a:buChar char="ü"/>
            </a:pPr>
            <a:r>
              <a:rPr lang="en-IN" b="0" dirty="0"/>
              <a:t>The shampoo and hairbrush are stored and picked separately.</a:t>
            </a:r>
          </a:p>
          <a:p>
            <a:pPr marL="513801" lvl="1" indent="-171450">
              <a:buFont typeface="Wingdings" panose="05000000000000000000" pitchFamily="2" charset="2"/>
              <a:buChar char="ü"/>
            </a:pPr>
            <a:r>
              <a:rPr lang="en-IN" b="0" dirty="0"/>
              <a:t>The shampoo and hairbrush can be shipped in 1 carton or shipped separately to the consumer.</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8</a:t>
            </a:fld>
            <a:endParaRPr lang="en-US"/>
          </a:p>
        </p:txBody>
      </p:sp>
    </p:spTree>
    <p:extLst>
      <p:ext uri="{BB962C8B-B14F-4D97-AF65-F5344CB8AC3E}">
        <p14:creationId xmlns:p14="http://schemas.microsoft.com/office/powerpoint/2010/main" val="3102504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b="1" dirty="0"/>
              <a:t>Key Objective:</a:t>
            </a:r>
          </a:p>
          <a:p>
            <a:pPr marL="171450" indent="-171450">
              <a:buFont typeface="Arial" panose="020B0604020202020204" pitchFamily="34" charset="0"/>
              <a:buChar char="•"/>
            </a:pPr>
            <a:r>
              <a:rPr lang="en-IN" dirty="0"/>
              <a:t>Review the decision tree to help industry determine if a bundle is a physical or virtual one and whether a GTIN needs to be assigned to the bundle.  </a:t>
            </a:r>
          </a:p>
          <a:p>
            <a:pPr marL="171450" indent="-171450">
              <a:buFont typeface="Arial" panose="020B0604020202020204" pitchFamily="34" charset="0"/>
              <a:buChar char="•"/>
            </a:pPr>
            <a:endParaRPr lang="en-IN" dirty="0"/>
          </a:p>
          <a:p>
            <a:pPr marL="0" indent="0">
              <a:buFont typeface="Arial" panose="020B0604020202020204" pitchFamily="34" charset="0"/>
              <a:buNone/>
            </a:pPr>
            <a:r>
              <a:rPr lang="en-IN" b="1" dirty="0"/>
              <a:t>Key Takeaways:</a:t>
            </a:r>
          </a:p>
          <a:p>
            <a:pPr marL="171450" indent="-171450">
              <a:buFont typeface="Arial" panose="020B0604020202020204" pitchFamily="34" charset="0"/>
              <a:buChar char="•"/>
            </a:pPr>
            <a:r>
              <a:rPr lang="en-IN" b="0" dirty="0"/>
              <a:t>The first question to ask is if a bundle is created:</a:t>
            </a:r>
          </a:p>
          <a:p>
            <a:pPr marL="513801" lvl="1" indent="-171450">
              <a:buFont typeface="Arial" panose="020B0604020202020204" pitchFamily="34" charset="0"/>
              <a:buChar char="•"/>
            </a:pPr>
            <a:r>
              <a:rPr lang="en-IN" b="0" dirty="0"/>
              <a:t>If the answer is NO, you are most likely selling a manufacturer-defined bundle like the set of shampoo, conditioner and hairbrush.  This bundle will have an existing GTIN and this GTIN should be used as the bundle’s identifier.</a:t>
            </a:r>
          </a:p>
          <a:p>
            <a:pPr marL="513801" lvl="1" indent="-171450">
              <a:buFont typeface="Arial" panose="020B0604020202020204" pitchFamily="34" charset="0"/>
              <a:buChar char="•"/>
            </a:pPr>
            <a:r>
              <a:rPr lang="en-IN" b="0" dirty="0"/>
              <a:t>If the answer is YES, you need to determine if the items are physically attached.</a:t>
            </a:r>
          </a:p>
          <a:p>
            <a:pPr marL="856153" lvl="2" indent="-171450">
              <a:buFont typeface="Wingdings" panose="05000000000000000000" pitchFamily="2" charset="2"/>
              <a:buChar char="ü"/>
            </a:pPr>
            <a:r>
              <a:rPr lang="en-IN" b="0" dirty="0"/>
              <a:t>If the answer is NO, then it is a virtual bundle and it does not require a GTIN.  The individual items are identified by their own GTINs.</a:t>
            </a:r>
          </a:p>
          <a:p>
            <a:pPr marL="856153" lvl="2" indent="-171450">
              <a:buFont typeface="Wingdings" panose="05000000000000000000" pitchFamily="2" charset="2"/>
              <a:buChar char="ü"/>
            </a:pPr>
            <a:r>
              <a:rPr lang="en-IN" b="0" dirty="0"/>
              <a:t>If the answer is YES, then, it is a physical bundle and a GTIN needs to be assigned to the bundle by the creator of the bundle.</a:t>
            </a:r>
          </a:p>
          <a:p>
            <a:endParaRPr lang="en-IN" dirty="0"/>
          </a:p>
        </p:txBody>
      </p:sp>
      <p:sp>
        <p:nvSpPr>
          <p:cNvPr id="4" name="Slide Number Placeholder 3"/>
          <p:cNvSpPr>
            <a:spLocks noGrp="1"/>
          </p:cNvSpPr>
          <p:nvPr>
            <p:ph type="sldNum" sz="quarter" idx="5"/>
          </p:nvPr>
        </p:nvSpPr>
        <p:spPr/>
        <p:txBody>
          <a:bodyPr/>
          <a:lstStyle/>
          <a:p>
            <a:fld id="{A2D1A666-DFFF-4D67-A042-38DEED2B3C6E}" type="slidenum">
              <a:rPr lang="en-US" smtClean="0"/>
              <a:t>9</a:t>
            </a:fld>
            <a:endParaRPr lang="en-US"/>
          </a:p>
        </p:txBody>
      </p:sp>
    </p:spTree>
    <p:extLst>
      <p:ext uri="{BB962C8B-B14F-4D97-AF65-F5344CB8AC3E}">
        <p14:creationId xmlns:p14="http://schemas.microsoft.com/office/powerpoint/2010/main" val="2429736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38135"/>
            <a:ext cx="6858000" cy="1782962"/>
          </a:xfrm>
        </p:spPr>
        <p:txBody>
          <a:bodyPr anchor="b"/>
          <a:lstStyle>
            <a:lvl1pPr algn="ctr">
              <a:defRPr sz="4481"/>
            </a:lvl1pPr>
          </a:lstStyle>
          <a:p>
            <a:r>
              <a:rPr lang="en-US"/>
              <a:t>Click to edit Master title style</a:t>
            </a:r>
          </a:p>
        </p:txBody>
      </p:sp>
      <p:sp>
        <p:nvSpPr>
          <p:cNvPr id="3" name="Subtitle 2"/>
          <p:cNvSpPr>
            <a:spLocks noGrp="1"/>
          </p:cNvSpPr>
          <p:nvPr>
            <p:ph type="subTitle" idx="1"/>
          </p:nvPr>
        </p:nvSpPr>
        <p:spPr>
          <a:xfrm>
            <a:off x="1143000" y="2689855"/>
            <a:ext cx="6858000" cy="1236456"/>
          </a:xfrm>
        </p:spPr>
        <p:txBody>
          <a:bodyPr/>
          <a:lstStyle>
            <a:lvl1pPr marL="0" indent="0" algn="ctr">
              <a:buNone/>
              <a:defRPr sz="1792"/>
            </a:lvl1pPr>
            <a:lvl2pPr marL="341437" indent="0" algn="ctr">
              <a:buNone/>
              <a:defRPr sz="1494"/>
            </a:lvl2pPr>
            <a:lvl3pPr marL="682874" indent="0" algn="ctr">
              <a:buNone/>
              <a:defRPr sz="1344"/>
            </a:lvl3pPr>
            <a:lvl4pPr marL="1024311" indent="0" algn="ctr">
              <a:buNone/>
              <a:defRPr sz="1195"/>
            </a:lvl4pPr>
            <a:lvl5pPr marL="1365748" indent="0" algn="ctr">
              <a:buNone/>
              <a:defRPr sz="1195"/>
            </a:lvl5pPr>
            <a:lvl6pPr marL="1707185" indent="0" algn="ctr">
              <a:buNone/>
              <a:defRPr sz="1195"/>
            </a:lvl6pPr>
            <a:lvl7pPr marL="2048622" indent="0" algn="ctr">
              <a:buNone/>
              <a:defRPr sz="1195"/>
            </a:lvl7pPr>
            <a:lvl8pPr marL="2390059" indent="0" algn="ctr">
              <a:buNone/>
              <a:defRPr sz="1195"/>
            </a:lvl8pPr>
            <a:lvl9pPr marL="2731496" indent="0" algn="ctr">
              <a:buNone/>
              <a:defRPr sz="1195"/>
            </a:lvl9pPr>
          </a:lstStyle>
          <a:p>
            <a:r>
              <a:rPr lang="en-US"/>
              <a:t>Click to edit Master subtitle style</a:t>
            </a:r>
          </a:p>
        </p:txBody>
      </p:sp>
      <p:sp>
        <p:nvSpPr>
          <p:cNvPr id="4" name="Date Placeholder 3"/>
          <p:cNvSpPr>
            <a:spLocks noGrp="1"/>
          </p:cNvSpPr>
          <p:nvPr>
            <p:ph type="dt" sz="half" idx="10"/>
          </p:nvPr>
        </p:nvSpPr>
        <p:spPr/>
        <p:txBody>
          <a:bodyPr/>
          <a:lstStyle/>
          <a:p>
            <a:fld id="{C72923FC-CBEC-424F-88C7-75CFC6E789E1}" type="datetime1">
              <a:rPr lang="en-US" smtClean="0"/>
              <a:t>10/10/2022</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212639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7D35FC-F078-4C91-9C24-40ABB6E2ED6C}" type="datetime1">
              <a:rPr lang="en-US" smtClean="0"/>
              <a:t>10/10/2022</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448608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2660"/>
            <a:ext cx="1971675" cy="43400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272660"/>
            <a:ext cx="5800725" cy="43400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B488AE-9E01-4863-AE0A-47AC2513C832}" type="datetime1">
              <a:rPr lang="en-US" smtClean="0"/>
              <a:t>10/10/2022</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20289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4294725-244A-4B1C-B1A6-59ABD9F25438}" type="datetime1">
              <a:rPr lang="en-US" smtClean="0"/>
              <a:t>10/10/2022</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765798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76763"/>
            <a:ext cx="7886700" cy="2130308"/>
          </a:xfrm>
        </p:spPr>
        <p:txBody>
          <a:bodyPr anchor="b"/>
          <a:lstStyle>
            <a:lvl1pPr>
              <a:defRPr sz="4481"/>
            </a:lvl1pPr>
          </a:lstStyle>
          <a:p>
            <a:r>
              <a:rPr lang="en-US"/>
              <a:t>Click to edit Master title style</a:t>
            </a:r>
          </a:p>
        </p:txBody>
      </p:sp>
      <p:sp>
        <p:nvSpPr>
          <p:cNvPr id="3" name="Text Placeholder 2"/>
          <p:cNvSpPr>
            <a:spLocks noGrp="1"/>
          </p:cNvSpPr>
          <p:nvPr>
            <p:ph type="body" idx="1"/>
          </p:nvPr>
        </p:nvSpPr>
        <p:spPr>
          <a:xfrm>
            <a:off x="623888" y="3427224"/>
            <a:ext cx="7886700" cy="1120279"/>
          </a:xfrm>
        </p:spPr>
        <p:txBody>
          <a:bodyPr/>
          <a:lstStyle>
            <a:lvl1pPr marL="0" indent="0">
              <a:buNone/>
              <a:defRPr sz="1792">
                <a:solidFill>
                  <a:schemeClr val="tx1">
                    <a:tint val="75000"/>
                  </a:schemeClr>
                </a:solidFill>
              </a:defRPr>
            </a:lvl1pPr>
            <a:lvl2pPr marL="341437" indent="0">
              <a:buNone/>
              <a:defRPr sz="1494">
                <a:solidFill>
                  <a:schemeClr val="tx1">
                    <a:tint val="75000"/>
                  </a:schemeClr>
                </a:solidFill>
              </a:defRPr>
            </a:lvl2pPr>
            <a:lvl3pPr marL="682874" indent="0">
              <a:buNone/>
              <a:defRPr sz="1344">
                <a:solidFill>
                  <a:schemeClr val="tx1">
                    <a:tint val="75000"/>
                  </a:schemeClr>
                </a:solidFill>
              </a:defRPr>
            </a:lvl3pPr>
            <a:lvl4pPr marL="1024311" indent="0">
              <a:buNone/>
              <a:defRPr sz="1195">
                <a:solidFill>
                  <a:schemeClr val="tx1">
                    <a:tint val="75000"/>
                  </a:schemeClr>
                </a:solidFill>
              </a:defRPr>
            </a:lvl4pPr>
            <a:lvl5pPr marL="1365748" indent="0">
              <a:buNone/>
              <a:defRPr sz="1195">
                <a:solidFill>
                  <a:schemeClr val="tx1">
                    <a:tint val="75000"/>
                  </a:schemeClr>
                </a:solidFill>
              </a:defRPr>
            </a:lvl5pPr>
            <a:lvl6pPr marL="1707185" indent="0">
              <a:buNone/>
              <a:defRPr sz="1195">
                <a:solidFill>
                  <a:schemeClr val="tx1">
                    <a:tint val="75000"/>
                  </a:schemeClr>
                </a:solidFill>
              </a:defRPr>
            </a:lvl6pPr>
            <a:lvl7pPr marL="2048622" indent="0">
              <a:buNone/>
              <a:defRPr sz="1195">
                <a:solidFill>
                  <a:schemeClr val="tx1">
                    <a:tint val="75000"/>
                  </a:schemeClr>
                </a:solidFill>
              </a:defRPr>
            </a:lvl7pPr>
            <a:lvl8pPr marL="2390059" indent="0">
              <a:buNone/>
              <a:defRPr sz="1195">
                <a:solidFill>
                  <a:schemeClr val="tx1">
                    <a:tint val="75000"/>
                  </a:schemeClr>
                </a:solidFill>
              </a:defRPr>
            </a:lvl8pPr>
            <a:lvl9pPr marL="2731496" indent="0">
              <a:buNone/>
              <a:defRPr sz="1195">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8BC457-2F92-4B48-A4F0-8E1F3E20D818}" type="datetime1">
              <a:rPr lang="en-US" smtClean="0"/>
              <a:t>10/10/2022</a:t>
            </a:fld>
            <a:endParaRPr lang="en-US"/>
          </a:p>
        </p:txBody>
      </p:sp>
      <p:sp>
        <p:nvSpPr>
          <p:cNvPr id="5" name="Footer Placeholder 4"/>
          <p:cNvSpPr>
            <a:spLocks noGrp="1"/>
          </p:cNvSpPr>
          <p:nvPr>
            <p:ph type="ftr" sz="quarter" idx="11"/>
          </p:nvPr>
        </p:nvSpPr>
        <p:spPr/>
        <p:txBody>
          <a:bodyPr/>
          <a:lstStyle/>
          <a:p>
            <a:r>
              <a:rPr lang="en-US"/>
              <a:t>Click to Add Presenter Name, Title, Company</a:t>
            </a:r>
          </a:p>
        </p:txBody>
      </p:sp>
      <p:sp>
        <p:nvSpPr>
          <p:cNvPr id="6" name="Slide Number Placeholder 5"/>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4116535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363302"/>
            <a:ext cx="3886200" cy="32494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363302"/>
            <a:ext cx="3886200" cy="324940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E2A10-0039-443B-8E68-9F6588C38A83}" type="datetime1">
              <a:rPr lang="en-US" smtClean="0"/>
              <a:t>10/10/2022</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1372204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2661"/>
            <a:ext cx="7886700" cy="989876"/>
          </a:xfrm>
        </p:spPr>
        <p:txBody>
          <a:bodyPr/>
          <a:lstStyle/>
          <a:p>
            <a:r>
              <a:rPr lang="en-US"/>
              <a:t>Click to edit Master title style</a:t>
            </a:r>
          </a:p>
        </p:txBody>
      </p:sp>
      <p:sp>
        <p:nvSpPr>
          <p:cNvPr id="3" name="Text Placeholder 2"/>
          <p:cNvSpPr>
            <a:spLocks noGrp="1"/>
          </p:cNvSpPr>
          <p:nvPr>
            <p:ph type="body" idx="1"/>
          </p:nvPr>
        </p:nvSpPr>
        <p:spPr>
          <a:xfrm>
            <a:off x="629842" y="1255424"/>
            <a:ext cx="3868340" cy="615264"/>
          </a:xfrm>
        </p:spPr>
        <p:txBody>
          <a:bodyPr anchor="b"/>
          <a:lstStyle>
            <a:lvl1pPr marL="0" indent="0">
              <a:buNone/>
              <a:defRPr sz="1792" b="1"/>
            </a:lvl1pPr>
            <a:lvl2pPr marL="341437" indent="0">
              <a:buNone/>
              <a:defRPr sz="1494" b="1"/>
            </a:lvl2pPr>
            <a:lvl3pPr marL="682874" indent="0">
              <a:buNone/>
              <a:defRPr sz="1344" b="1"/>
            </a:lvl3pPr>
            <a:lvl4pPr marL="1024311" indent="0">
              <a:buNone/>
              <a:defRPr sz="1195" b="1"/>
            </a:lvl4pPr>
            <a:lvl5pPr marL="1365748" indent="0">
              <a:buNone/>
              <a:defRPr sz="1195" b="1"/>
            </a:lvl5pPr>
            <a:lvl6pPr marL="1707185" indent="0">
              <a:buNone/>
              <a:defRPr sz="1195" b="1"/>
            </a:lvl6pPr>
            <a:lvl7pPr marL="2048622" indent="0">
              <a:buNone/>
              <a:defRPr sz="1195" b="1"/>
            </a:lvl7pPr>
            <a:lvl8pPr marL="2390059" indent="0">
              <a:buNone/>
              <a:defRPr sz="1195" b="1"/>
            </a:lvl8pPr>
            <a:lvl9pPr marL="2731496" indent="0">
              <a:buNone/>
              <a:defRPr sz="1195" b="1"/>
            </a:lvl9pPr>
          </a:lstStyle>
          <a:p>
            <a:pPr lvl="0"/>
            <a:r>
              <a:rPr lang="en-US"/>
              <a:t>Click to edit Master text styles</a:t>
            </a:r>
          </a:p>
        </p:txBody>
      </p:sp>
      <p:sp>
        <p:nvSpPr>
          <p:cNvPr id="4" name="Content Placeholder 3"/>
          <p:cNvSpPr>
            <a:spLocks noGrp="1"/>
          </p:cNvSpPr>
          <p:nvPr>
            <p:ph sz="half" idx="2"/>
          </p:nvPr>
        </p:nvSpPr>
        <p:spPr>
          <a:xfrm>
            <a:off x="629842" y="1870688"/>
            <a:ext cx="3868340" cy="2751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255424"/>
            <a:ext cx="3887391" cy="615264"/>
          </a:xfrm>
        </p:spPr>
        <p:txBody>
          <a:bodyPr anchor="b"/>
          <a:lstStyle>
            <a:lvl1pPr marL="0" indent="0">
              <a:buNone/>
              <a:defRPr sz="1792" b="1"/>
            </a:lvl1pPr>
            <a:lvl2pPr marL="341437" indent="0">
              <a:buNone/>
              <a:defRPr sz="1494" b="1"/>
            </a:lvl2pPr>
            <a:lvl3pPr marL="682874" indent="0">
              <a:buNone/>
              <a:defRPr sz="1344" b="1"/>
            </a:lvl3pPr>
            <a:lvl4pPr marL="1024311" indent="0">
              <a:buNone/>
              <a:defRPr sz="1195" b="1"/>
            </a:lvl4pPr>
            <a:lvl5pPr marL="1365748" indent="0">
              <a:buNone/>
              <a:defRPr sz="1195" b="1"/>
            </a:lvl5pPr>
            <a:lvl6pPr marL="1707185" indent="0">
              <a:buNone/>
              <a:defRPr sz="1195" b="1"/>
            </a:lvl6pPr>
            <a:lvl7pPr marL="2048622" indent="0">
              <a:buNone/>
              <a:defRPr sz="1195" b="1"/>
            </a:lvl7pPr>
            <a:lvl8pPr marL="2390059" indent="0">
              <a:buNone/>
              <a:defRPr sz="1195" b="1"/>
            </a:lvl8pPr>
            <a:lvl9pPr marL="2731496" indent="0">
              <a:buNone/>
              <a:defRPr sz="1195" b="1"/>
            </a:lvl9pPr>
          </a:lstStyle>
          <a:p>
            <a:pPr lvl="0"/>
            <a:r>
              <a:rPr lang="en-US"/>
              <a:t>Click to edit Master text styles</a:t>
            </a:r>
          </a:p>
        </p:txBody>
      </p:sp>
      <p:sp>
        <p:nvSpPr>
          <p:cNvPr id="6" name="Content Placeholder 5"/>
          <p:cNvSpPr>
            <a:spLocks noGrp="1"/>
          </p:cNvSpPr>
          <p:nvPr>
            <p:ph sz="quarter" idx="4"/>
          </p:nvPr>
        </p:nvSpPr>
        <p:spPr>
          <a:xfrm>
            <a:off x="4629150" y="1870688"/>
            <a:ext cx="3887391" cy="2751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D0773-A2F2-4D89-A0DD-E3B60BABF7C7}" type="datetime1">
              <a:rPr lang="en-US" smtClean="0"/>
              <a:t>10/10/2022</a:t>
            </a:fld>
            <a:endParaRPr lang="en-US"/>
          </a:p>
        </p:txBody>
      </p:sp>
      <p:sp>
        <p:nvSpPr>
          <p:cNvPr id="8" name="Footer Placeholder 7"/>
          <p:cNvSpPr>
            <a:spLocks noGrp="1"/>
          </p:cNvSpPr>
          <p:nvPr>
            <p:ph type="ftr" sz="quarter" idx="11"/>
          </p:nvPr>
        </p:nvSpPr>
        <p:spPr/>
        <p:txBody>
          <a:bodyPr/>
          <a:lstStyle/>
          <a:p>
            <a:r>
              <a:rPr lang="en-US"/>
              <a:t>Click to Add Presenter Name, Title, Company</a:t>
            </a:r>
          </a:p>
        </p:txBody>
      </p:sp>
      <p:sp>
        <p:nvSpPr>
          <p:cNvPr id="9" name="Slide Number Placeholder 8"/>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881243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817236F-B05C-4627-973F-1C5AFD231821}" type="datetime1">
              <a:rPr lang="en-US" smtClean="0"/>
              <a:t>10/10/2022</a:t>
            </a:fld>
            <a:endParaRPr lang="en-US"/>
          </a:p>
        </p:txBody>
      </p:sp>
      <p:sp>
        <p:nvSpPr>
          <p:cNvPr id="4" name="Footer Placeholder 3"/>
          <p:cNvSpPr>
            <a:spLocks noGrp="1"/>
          </p:cNvSpPr>
          <p:nvPr>
            <p:ph type="ftr" sz="quarter" idx="11"/>
          </p:nvPr>
        </p:nvSpPr>
        <p:spPr/>
        <p:txBody>
          <a:bodyPr/>
          <a:lstStyle/>
          <a:p>
            <a:r>
              <a:rPr lang="en-US"/>
              <a:t>Click to Add Presenter Name, Title, Company</a:t>
            </a:r>
          </a:p>
        </p:txBody>
      </p:sp>
      <p:sp>
        <p:nvSpPr>
          <p:cNvPr id="5" name="Slide Number Placeholder 4"/>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054172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C8D7A0-534C-4275-AA4F-C9270C04FC64}" type="datetime1">
              <a:rPr lang="en-US" smtClean="0"/>
              <a:t>10/10/2022</a:t>
            </a:fld>
            <a:endParaRPr lang="en-US"/>
          </a:p>
        </p:txBody>
      </p:sp>
      <p:sp>
        <p:nvSpPr>
          <p:cNvPr id="3" name="Footer Placeholder 2"/>
          <p:cNvSpPr>
            <a:spLocks noGrp="1"/>
          </p:cNvSpPr>
          <p:nvPr>
            <p:ph type="ftr" sz="quarter" idx="11"/>
          </p:nvPr>
        </p:nvSpPr>
        <p:spPr/>
        <p:txBody>
          <a:bodyPr/>
          <a:lstStyle/>
          <a:p>
            <a:r>
              <a:rPr lang="en-US"/>
              <a:t>Click to Add Presenter Name, Title, Company</a:t>
            </a:r>
          </a:p>
        </p:txBody>
      </p:sp>
      <p:sp>
        <p:nvSpPr>
          <p:cNvPr id="4" name="Slide Number Placeholder 3"/>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122172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1418"/>
            <a:ext cx="2949178" cy="1194964"/>
          </a:xfrm>
        </p:spPr>
        <p:txBody>
          <a:bodyPr anchor="b"/>
          <a:lstStyle>
            <a:lvl1pPr>
              <a:defRPr sz="2390"/>
            </a:lvl1pPr>
          </a:lstStyle>
          <a:p>
            <a:r>
              <a:rPr lang="en-US"/>
              <a:t>Click to edit Master title style</a:t>
            </a:r>
          </a:p>
        </p:txBody>
      </p:sp>
      <p:sp>
        <p:nvSpPr>
          <p:cNvPr id="3" name="Content Placeholder 2"/>
          <p:cNvSpPr>
            <a:spLocks noGrp="1"/>
          </p:cNvSpPr>
          <p:nvPr>
            <p:ph idx="1"/>
          </p:nvPr>
        </p:nvSpPr>
        <p:spPr>
          <a:xfrm>
            <a:off x="3887391" y="737369"/>
            <a:ext cx="4629150" cy="3639425"/>
          </a:xfrm>
        </p:spPr>
        <p:txBody>
          <a:bodyPr/>
          <a:lstStyle>
            <a:lvl1pPr>
              <a:defRPr sz="2390"/>
            </a:lvl1pPr>
            <a:lvl2pPr>
              <a:defRPr sz="2091"/>
            </a:lvl2pPr>
            <a:lvl3pPr>
              <a:defRPr sz="1792"/>
            </a:lvl3pPr>
            <a:lvl4pPr>
              <a:defRPr sz="1494"/>
            </a:lvl4pPr>
            <a:lvl5pPr>
              <a:defRPr sz="1494"/>
            </a:lvl5pPr>
            <a:lvl6pPr>
              <a:defRPr sz="1494"/>
            </a:lvl6pPr>
            <a:lvl7pPr>
              <a:defRPr sz="1494"/>
            </a:lvl7pPr>
            <a:lvl8pPr>
              <a:defRPr sz="1494"/>
            </a:lvl8pPr>
            <a:lvl9pPr>
              <a:defRPr sz="14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1536382"/>
            <a:ext cx="2949178" cy="2846339"/>
          </a:xfrm>
        </p:spPr>
        <p:txBody>
          <a:bodyPr/>
          <a:lstStyle>
            <a:lvl1pPr marL="0" indent="0">
              <a:buNone/>
              <a:defRPr sz="1195"/>
            </a:lvl1pPr>
            <a:lvl2pPr marL="341437" indent="0">
              <a:buNone/>
              <a:defRPr sz="1046"/>
            </a:lvl2pPr>
            <a:lvl3pPr marL="682874" indent="0">
              <a:buNone/>
              <a:defRPr sz="896"/>
            </a:lvl3pPr>
            <a:lvl4pPr marL="1024311" indent="0">
              <a:buNone/>
              <a:defRPr sz="747"/>
            </a:lvl4pPr>
            <a:lvl5pPr marL="1365748" indent="0">
              <a:buNone/>
              <a:defRPr sz="747"/>
            </a:lvl5pPr>
            <a:lvl6pPr marL="1707185" indent="0">
              <a:buNone/>
              <a:defRPr sz="747"/>
            </a:lvl6pPr>
            <a:lvl7pPr marL="2048622" indent="0">
              <a:buNone/>
              <a:defRPr sz="747"/>
            </a:lvl7pPr>
            <a:lvl8pPr marL="2390059" indent="0">
              <a:buNone/>
              <a:defRPr sz="747"/>
            </a:lvl8pPr>
            <a:lvl9pPr marL="2731496" indent="0">
              <a:buNone/>
              <a:defRPr sz="747"/>
            </a:lvl9pPr>
          </a:lstStyle>
          <a:p>
            <a:pPr lvl="0"/>
            <a:r>
              <a:rPr lang="en-US"/>
              <a:t>Click to edit Master text styles</a:t>
            </a:r>
          </a:p>
        </p:txBody>
      </p:sp>
      <p:sp>
        <p:nvSpPr>
          <p:cNvPr id="5" name="Date Placeholder 4"/>
          <p:cNvSpPr>
            <a:spLocks noGrp="1"/>
          </p:cNvSpPr>
          <p:nvPr>
            <p:ph type="dt" sz="half" idx="10"/>
          </p:nvPr>
        </p:nvSpPr>
        <p:spPr/>
        <p:txBody>
          <a:bodyPr/>
          <a:lstStyle/>
          <a:p>
            <a:fld id="{3651EC63-3ECF-4EDE-8676-B220EFBCEEAF}" type="datetime1">
              <a:rPr lang="en-US" smtClean="0"/>
              <a:t>10/10/2022</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3647443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1418"/>
            <a:ext cx="2949178" cy="1194964"/>
          </a:xfrm>
        </p:spPr>
        <p:txBody>
          <a:bodyPr anchor="b"/>
          <a:lstStyle>
            <a:lvl1pPr>
              <a:defRPr sz="2390"/>
            </a:lvl1pPr>
          </a:lstStyle>
          <a:p>
            <a:r>
              <a:rPr lang="en-US"/>
              <a:t>Click to edit Master title style</a:t>
            </a:r>
          </a:p>
        </p:txBody>
      </p:sp>
      <p:sp>
        <p:nvSpPr>
          <p:cNvPr id="3" name="Picture Placeholder 2"/>
          <p:cNvSpPr>
            <a:spLocks noGrp="1" noChangeAspect="1"/>
          </p:cNvSpPr>
          <p:nvPr>
            <p:ph type="pic" idx="1"/>
          </p:nvPr>
        </p:nvSpPr>
        <p:spPr>
          <a:xfrm>
            <a:off x="3887391" y="737369"/>
            <a:ext cx="4629150" cy="3639425"/>
          </a:xfrm>
        </p:spPr>
        <p:txBody>
          <a:bodyPr anchor="t"/>
          <a:lstStyle>
            <a:lvl1pPr marL="0" indent="0">
              <a:buNone/>
              <a:defRPr sz="2390"/>
            </a:lvl1pPr>
            <a:lvl2pPr marL="341437" indent="0">
              <a:buNone/>
              <a:defRPr sz="2091"/>
            </a:lvl2pPr>
            <a:lvl3pPr marL="682874" indent="0">
              <a:buNone/>
              <a:defRPr sz="1792"/>
            </a:lvl3pPr>
            <a:lvl4pPr marL="1024311" indent="0">
              <a:buNone/>
              <a:defRPr sz="1494"/>
            </a:lvl4pPr>
            <a:lvl5pPr marL="1365748" indent="0">
              <a:buNone/>
              <a:defRPr sz="1494"/>
            </a:lvl5pPr>
            <a:lvl6pPr marL="1707185" indent="0">
              <a:buNone/>
              <a:defRPr sz="1494"/>
            </a:lvl6pPr>
            <a:lvl7pPr marL="2048622" indent="0">
              <a:buNone/>
              <a:defRPr sz="1494"/>
            </a:lvl7pPr>
            <a:lvl8pPr marL="2390059" indent="0">
              <a:buNone/>
              <a:defRPr sz="1494"/>
            </a:lvl8pPr>
            <a:lvl9pPr marL="2731496" indent="0">
              <a:buNone/>
              <a:defRPr sz="1494"/>
            </a:lvl9pPr>
          </a:lstStyle>
          <a:p>
            <a:r>
              <a:rPr lang="en-US"/>
              <a:t>Click icon to add picture</a:t>
            </a:r>
          </a:p>
        </p:txBody>
      </p:sp>
      <p:sp>
        <p:nvSpPr>
          <p:cNvPr id="4" name="Text Placeholder 3"/>
          <p:cNvSpPr>
            <a:spLocks noGrp="1"/>
          </p:cNvSpPr>
          <p:nvPr>
            <p:ph type="body" sz="half" idx="2"/>
          </p:nvPr>
        </p:nvSpPr>
        <p:spPr>
          <a:xfrm>
            <a:off x="629841" y="1536382"/>
            <a:ext cx="2949178" cy="2846339"/>
          </a:xfrm>
        </p:spPr>
        <p:txBody>
          <a:bodyPr/>
          <a:lstStyle>
            <a:lvl1pPr marL="0" indent="0">
              <a:buNone/>
              <a:defRPr sz="1195"/>
            </a:lvl1pPr>
            <a:lvl2pPr marL="341437" indent="0">
              <a:buNone/>
              <a:defRPr sz="1046"/>
            </a:lvl2pPr>
            <a:lvl3pPr marL="682874" indent="0">
              <a:buNone/>
              <a:defRPr sz="896"/>
            </a:lvl3pPr>
            <a:lvl4pPr marL="1024311" indent="0">
              <a:buNone/>
              <a:defRPr sz="747"/>
            </a:lvl4pPr>
            <a:lvl5pPr marL="1365748" indent="0">
              <a:buNone/>
              <a:defRPr sz="747"/>
            </a:lvl5pPr>
            <a:lvl6pPr marL="1707185" indent="0">
              <a:buNone/>
              <a:defRPr sz="747"/>
            </a:lvl6pPr>
            <a:lvl7pPr marL="2048622" indent="0">
              <a:buNone/>
              <a:defRPr sz="747"/>
            </a:lvl7pPr>
            <a:lvl8pPr marL="2390059" indent="0">
              <a:buNone/>
              <a:defRPr sz="747"/>
            </a:lvl8pPr>
            <a:lvl9pPr marL="2731496" indent="0">
              <a:buNone/>
              <a:defRPr sz="747"/>
            </a:lvl9pPr>
          </a:lstStyle>
          <a:p>
            <a:pPr lvl="0"/>
            <a:r>
              <a:rPr lang="en-US"/>
              <a:t>Click to edit Master text styles</a:t>
            </a:r>
          </a:p>
        </p:txBody>
      </p:sp>
      <p:sp>
        <p:nvSpPr>
          <p:cNvPr id="5" name="Date Placeholder 4"/>
          <p:cNvSpPr>
            <a:spLocks noGrp="1"/>
          </p:cNvSpPr>
          <p:nvPr>
            <p:ph type="dt" sz="half" idx="10"/>
          </p:nvPr>
        </p:nvSpPr>
        <p:spPr/>
        <p:txBody>
          <a:bodyPr/>
          <a:lstStyle/>
          <a:p>
            <a:fld id="{A7CB4E43-87BC-4E21-98D7-4F630A844A54}" type="datetime1">
              <a:rPr lang="en-US" smtClean="0"/>
              <a:t>10/10/2022</a:t>
            </a:fld>
            <a:endParaRPr lang="en-US"/>
          </a:p>
        </p:txBody>
      </p:sp>
      <p:sp>
        <p:nvSpPr>
          <p:cNvPr id="6" name="Footer Placeholder 5"/>
          <p:cNvSpPr>
            <a:spLocks noGrp="1"/>
          </p:cNvSpPr>
          <p:nvPr>
            <p:ph type="ftr" sz="quarter" idx="11"/>
          </p:nvPr>
        </p:nvSpPr>
        <p:spPr/>
        <p:txBody>
          <a:bodyPr/>
          <a:lstStyle/>
          <a:p>
            <a:r>
              <a:rPr lang="en-US"/>
              <a:t>Click to Add Presenter Name, Title, Company</a:t>
            </a:r>
          </a:p>
        </p:txBody>
      </p:sp>
      <p:sp>
        <p:nvSpPr>
          <p:cNvPr id="7" name="Slide Number Placeholder 6"/>
          <p:cNvSpPr>
            <a:spLocks noGrp="1"/>
          </p:cNvSpPr>
          <p:nvPr>
            <p:ph type="sldNum" sz="quarter" idx="12"/>
          </p:nvPr>
        </p:nvSpPr>
        <p:spPr/>
        <p:txBody>
          <a:bodyPr/>
          <a:lstStyle/>
          <a:p>
            <a:fld id="{C03A9B0B-16FE-437C-852A-D18E2AA4C857}" type="slidenum">
              <a:rPr lang="en-US" smtClean="0"/>
              <a:t>‹#›</a:t>
            </a:fld>
            <a:endParaRPr lang="en-US"/>
          </a:p>
        </p:txBody>
      </p:sp>
    </p:spTree>
    <p:extLst>
      <p:ext uri="{BB962C8B-B14F-4D97-AF65-F5344CB8AC3E}">
        <p14:creationId xmlns:p14="http://schemas.microsoft.com/office/powerpoint/2010/main" val="2396823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2661"/>
            <a:ext cx="7886700" cy="98987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3302"/>
            <a:ext cx="7886700" cy="32494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4746664"/>
            <a:ext cx="2057400" cy="272660"/>
          </a:xfrm>
          <a:prstGeom prst="rect">
            <a:avLst/>
          </a:prstGeom>
        </p:spPr>
        <p:txBody>
          <a:bodyPr vert="horz" lIns="91440" tIns="45720" rIns="91440" bIns="45720" rtlCol="0" anchor="ctr"/>
          <a:lstStyle>
            <a:lvl1pPr algn="l">
              <a:defRPr sz="896">
                <a:solidFill>
                  <a:schemeClr val="tx1">
                    <a:tint val="75000"/>
                  </a:schemeClr>
                </a:solidFill>
              </a:defRPr>
            </a:lvl1pPr>
          </a:lstStyle>
          <a:p>
            <a:fld id="{AB818477-5B42-4F4F-B7FB-92A834A6A7DF}" type="datetime1">
              <a:rPr lang="en-US" smtClean="0"/>
              <a:t>10/10/2022</a:t>
            </a:fld>
            <a:endParaRPr lang="en-US"/>
          </a:p>
        </p:txBody>
      </p:sp>
      <p:sp>
        <p:nvSpPr>
          <p:cNvPr id="5" name="Footer Placeholder 4"/>
          <p:cNvSpPr>
            <a:spLocks noGrp="1"/>
          </p:cNvSpPr>
          <p:nvPr>
            <p:ph type="ftr" sz="quarter" idx="3"/>
          </p:nvPr>
        </p:nvSpPr>
        <p:spPr>
          <a:xfrm>
            <a:off x="3028950" y="4746664"/>
            <a:ext cx="3086100" cy="272660"/>
          </a:xfrm>
          <a:prstGeom prst="rect">
            <a:avLst/>
          </a:prstGeom>
        </p:spPr>
        <p:txBody>
          <a:bodyPr vert="horz" lIns="91440" tIns="45720" rIns="91440" bIns="45720" rtlCol="0" anchor="ctr"/>
          <a:lstStyle>
            <a:lvl1pPr algn="ctr">
              <a:defRPr sz="896">
                <a:solidFill>
                  <a:schemeClr val="tx1">
                    <a:tint val="75000"/>
                  </a:schemeClr>
                </a:solidFill>
              </a:defRPr>
            </a:lvl1pPr>
          </a:lstStyle>
          <a:p>
            <a:r>
              <a:rPr lang="en-US"/>
              <a:t>Click to Add Presenter Name, Title, Company</a:t>
            </a:r>
          </a:p>
        </p:txBody>
      </p:sp>
      <p:sp>
        <p:nvSpPr>
          <p:cNvPr id="6" name="Slide Number Placeholder 5"/>
          <p:cNvSpPr>
            <a:spLocks noGrp="1"/>
          </p:cNvSpPr>
          <p:nvPr>
            <p:ph type="sldNum" sz="quarter" idx="4"/>
          </p:nvPr>
        </p:nvSpPr>
        <p:spPr>
          <a:xfrm>
            <a:off x="6457950" y="4746664"/>
            <a:ext cx="2057400" cy="272660"/>
          </a:xfrm>
          <a:prstGeom prst="rect">
            <a:avLst/>
          </a:prstGeom>
        </p:spPr>
        <p:txBody>
          <a:bodyPr vert="horz" lIns="91440" tIns="45720" rIns="91440" bIns="45720" rtlCol="0" anchor="ctr"/>
          <a:lstStyle>
            <a:lvl1pPr algn="r">
              <a:defRPr sz="896">
                <a:solidFill>
                  <a:schemeClr val="tx1">
                    <a:tint val="75000"/>
                  </a:schemeClr>
                </a:solidFill>
              </a:defRPr>
            </a:lvl1pPr>
          </a:lstStyle>
          <a:p>
            <a:fld id="{C03A9B0B-16FE-437C-852A-D18E2AA4C857}" type="slidenum">
              <a:rPr lang="en-US" smtClean="0"/>
              <a:t>‹#›</a:t>
            </a:fld>
            <a:endParaRPr lang="en-US"/>
          </a:p>
        </p:txBody>
      </p:sp>
    </p:spTree>
    <p:extLst>
      <p:ext uri="{BB962C8B-B14F-4D97-AF65-F5344CB8AC3E}">
        <p14:creationId xmlns:p14="http://schemas.microsoft.com/office/powerpoint/2010/main" val="10154255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682874" rtl="0" eaLnBrk="1" latinLnBrk="0" hangingPunct="1">
        <a:lnSpc>
          <a:spcPct val="90000"/>
        </a:lnSpc>
        <a:spcBef>
          <a:spcPct val="0"/>
        </a:spcBef>
        <a:buNone/>
        <a:defRPr sz="3286" kern="1200">
          <a:solidFill>
            <a:schemeClr val="tx1"/>
          </a:solidFill>
          <a:latin typeface="+mj-lt"/>
          <a:ea typeface="+mj-ea"/>
          <a:cs typeface="+mj-cs"/>
        </a:defRPr>
      </a:lvl1pPr>
    </p:titleStyle>
    <p:bodyStyle>
      <a:lvl1pPr marL="170718" indent="-170718" algn="l" defTabSz="682874" rtl="0" eaLnBrk="1" latinLnBrk="0" hangingPunct="1">
        <a:lnSpc>
          <a:spcPct val="90000"/>
        </a:lnSpc>
        <a:spcBef>
          <a:spcPts val="747"/>
        </a:spcBef>
        <a:buFont typeface="Arial" panose="020B0604020202020204" pitchFamily="34" charset="0"/>
        <a:buChar char="•"/>
        <a:defRPr sz="2091" kern="1200">
          <a:solidFill>
            <a:schemeClr val="tx1"/>
          </a:solidFill>
          <a:latin typeface="+mn-lt"/>
          <a:ea typeface="+mn-ea"/>
          <a:cs typeface="+mn-cs"/>
        </a:defRPr>
      </a:lvl1pPr>
      <a:lvl2pPr marL="512155" indent="-170718" algn="l" defTabSz="682874" rtl="0" eaLnBrk="1" latinLnBrk="0" hangingPunct="1">
        <a:lnSpc>
          <a:spcPct val="90000"/>
        </a:lnSpc>
        <a:spcBef>
          <a:spcPts val="373"/>
        </a:spcBef>
        <a:buFont typeface="Arial" panose="020B0604020202020204" pitchFamily="34" charset="0"/>
        <a:buChar char="•"/>
        <a:defRPr sz="1792" kern="1200">
          <a:solidFill>
            <a:schemeClr val="tx1"/>
          </a:solidFill>
          <a:latin typeface="+mn-lt"/>
          <a:ea typeface="+mn-ea"/>
          <a:cs typeface="+mn-cs"/>
        </a:defRPr>
      </a:lvl2pPr>
      <a:lvl3pPr marL="853592" indent="-170718" algn="l" defTabSz="682874" rtl="0" eaLnBrk="1" latinLnBrk="0" hangingPunct="1">
        <a:lnSpc>
          <a:spcPct val="90000"/>
        </a:lnSpc>
        <a:spcBef>
          <a:spcPts val="373"/>
        </a:spcBef>
        <a:buFont typeface="Arial" panose="020B0604020202020204" pitchFamily="34" charset="0"/>
        <a:buChar char="•"/>
        <a:defRPr sz="1494" kern="1200">
          <a:solidFill>
            <a:schemeClr val="tx1"/>
          </a:solidFill>
          <a:latin typeface="+mn-lt"/>
          <a:ea typeface="+mn-ea"/>
          <a:cs typeface="+mn-cs"/>
        </a:defRPr>
      </a:lvl3pPr>
      <a:lvl4pPr marL="1195029"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4pPr>
      <a:lvl5pPr marL="1536466"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5pPr>
      <a:lvl6pPr marL="1877903"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6pPr>
      <a:lvl7pPr marL="2219340"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7pPr>
      <a:lvl8pPr marL="2560777"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8pPr>
      <a:lvl9pPr marL="2902214" indent="-170718" algn="l" defTabSz="682874" rtl="0" eaLnBrk="1" latinLnBrk="0" hangingPunct="1">
        <a:lnSpc>
          <a:spcPct val="90000"/>
        </a:lnSpc>
        <a:spcBef>
          <a:spcPts val="373"/>
        </a:spcBef>
        <a:buFont typeface="Arial" panose="020B0604020202020204" pitchFamily="34" charset="0"/>
        <a:buChar char="•"/>
        <a:defRPr sz="1344" kern="1200">
          <a:solidFill>
            <a:schemeClr val="tx1"/>
          </a:solidFill>
          <a:latin typeface="+mn-lt"/>
          <a:ea typeface="+mn-ea"/>
          <a:cs typeface="+mn-cs"/>
        </a:defRPr>
      </a:lvl9pPr>
    </p:bodyStyle>
    <p:otherStyle>
      <a:defPPr>
        <a:defRPr lang="en-US"/>
      </a:defPPr>
      <a:lvl1pPr marL="0" algn="l" defTabSz="682874" rtl="0" eaLnBrk="1" latinLnBrk="0" hangingPunct="1">
        <a:defRPr sz="1344" kern="1200">
          <a:solidFill>
            <a:schemeClr val="tx1"/>
          </a:solidFill>
          <a:latin typeface="+mn-lt"/>
          <a:ea typeface="+mn-ea"/>
          <a:cs typeface="+mn-cs"/>
        </a:defRPr>
      </a:lvl1pPr>
      <a:lvl2pPr marL="341437" algn="l" defTabSz="682874" rtl="0" eaLnBrk="1" latinLnBrk="0" hangingPunct="1">
        <a:defRPr sz="1344" kern="1200">
          <a:solidFill>
            <a:schemeClr val="tx1"/>
          </a:solidFill>
          <a:latin typeface="+mn-lt"/>
          <a:ea typeface="+mn-ea"/>
          <a:cs typeface="+mn-cs"/>
        </a:defRPr>
      </a:lvl2pPr>
      <a:lvl3pPr marL="682874" algn="l" defTabSz="682874" rtl="0" eaLnBrk="1" latinLnBrk="0" hangingPunct="1">
        <a:defRPr sz="1344" kern="1200">
          <a:solidFill>
            <a:schemeClr val="tx1"/>
          </a:solidFill>
          <a:latin typeface="+mn-lt"/>
          <a:ea typeface="+mn-ea"/>
          <a:cs typeface="+mn-cs"/>
        </a:defRPr>
      </a:lvl3pPr>
      <a:lvl4pPr marL="1024311" algn="l" defTabSz="682874" rtl="0" eaLnBrk="1" latinLnBrk="0" hangingPunct="1">
        <a:defRPr sz="1344" kern="1200">
          <a:solidFill>
            <a:schemeClr val="tx1"/>
          </a:solidFill>
          <a:latin typeface="+mn-lt"/>
          <a:ea typeface="+mn-ea"/>
          <a:cs typeface="+mn-cs"/>
        </a:defRPr>
      </a:lvl4pPr>
      <a:lvl5pPr marL="1365748" algn="l" defTabSz="682874" rtl="0" eaLnBrk="1" latinLnBrk="0" hangingPunct="1">
        <a:defRPr sz="1344" kern="1200">
          <a:solidFill>
            <a:schemeClr val="tx1"/>
          </a:solidFill>
          <a:latin typeface="+mn-lt"/>
          <a:ea typeface="+mn-ea"/>
          <a:cs typeface="+mn-cs"/>
        </a:defRPr>
      </a:lvl5pPr>
      <a:lvl6pPr marL="1707185" algn="l" defTabSz="682874" rtl="0" eaLnBrk="1" latinLnBrk="0" hangingPunct="1">
        <a:defRPr sz="1344" kern="1200">
          <a:solidFill>
            <a:schemeClr val="tx1"/>
          </a:solidFill>
          <a:latin typeface="+mn-lt"/>
          <a:ea typeface="+mn-ea"/>
          <a:cs typeface="+mn-cs"/>
        </a:defRPr>
      </a:lvl6pPr>
      <a:lvl7pPr marL="2048622" algn="l" defTabSz="682874" rtl="0" eaLnBrk="1" latinLnBrk="0" hangingPunct="1">
        <a:defRPr sz="1344" kern="1200">
          <a:solidFill>
            <a:schemeClr val="tx1"/>
          </a:solidFill>
          <a:latin typeface="+mn-lt"/>
          <a:ea typeface="+mn-ea"/>
          <a:cs typeface="+mn-cs"/>
        </a:defRPr>
      </a:lvl7pPr>
      <a:lvl8pPr marL="2390059" algn="l" defTabSz="682874" rtl="0" eaLnBrk="1" latinLnBrk="0" hangingPunct="1">
        <a:defRPr sz="1344" kern="1200">
          <a:solidFill>
            <a:schemeClr val="tx1"/>
          </a:solidFill>
          <a:latin typeface="+mn-lt"/>
          <a:ea typeface="+mn-ea"/>
          <a:cs typeface="+mn-cs"/>
        </a:defRPr>
      </a:lvl8pPr>
      <a:lvl9pPr marL="2731496" algn="l" defTabSz="682874" rtl="0" eaLnBrk="1" latinLnBrk="0" hangingPunct="1">
        <a:defRPr sz="134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slide" Target="slide11.xml"/><Relationship Id="rId3" Type="http://schemas.openxmlformats.org/officeDocument/2006/relationships/image" Target="../media/image2.png"/><Relationship Id="rId7" Type="http://schemas.openxmlformats.org/officeDocument/2006/relationships/image" Target="../media/image17.sv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2.xml"/><Relationship Id="rId10" Type="http://schemas.openxmlformats.org/officeDocument/2006/relationships/image" Target="../media/image14.svg"/><Relationship Id="rId4" Type="http://schemas.openxmlformats.org/officeDocument/2006/relationships/image" Target="../media/image3.svg"/><Relationship Id="rId9"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40.png"/><Relationship Id="rId7"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3.sv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2.png"/><Relationship Id="rId7" Type="http://schemas.openxmlformats.org/officeDocument/2006/relationships/image" Target="../media/image17.sv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3.svg"/><Relationship Id="rId9" Type="http://schemas.openxmlformats.org/officeDocument/2006/relationships/image" Target="../media/image16.svg"/></Relationships>
</file>

<file path=ppt/slides/_rels/slide13.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slide" Target="slide24.xml"/><Relationship Id="rId18" Type="http://schemas.openxmlformats.org/officeDocument/2006/relationships/image" Target="../media/image2.png"/><Relationship Id="rId3" Type="http://schemas.openxmlformats.org/officeDocument/2006/relationships/slide" Target="slide14.xml"/><Relationship Id="rId7" Type="http://schemas.openxmlformats.org/officeDocument/2006/relationships/slide" Target="slide18.xml"/><Relationship Id="rId12" Type="http://schemas.openxmlformats.org/officeDocument/2006/relationships/slide" Target="slide23.xml"/><Relationship Id="rId17" Type="http://schemas.openxmlformats.org/officeDocument/2006/relationships/image" Target="../media/image42.svg"/><Relationship Id="rId2" Type="http://schemas.openxmlformats.org/officeDocument/2006/relationships/notesSlide" Target="../notesSlides/notesSlide13.xml"/><Relationship Id="rId16"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slide" Target="slide17.xml"/><Relationship Id="rId11" Type="http://schemas.openxmlformats.org/officeDocument/2006/relationships/slide" Target="slide22.xml"/><Relationship Id="rId5" Type="http://schemas.openxmlformats.org/officeDocument/2006/relationships/slide" Target="slide16.xml"/><Relationship Id="rId15" Type="http://schemas.openxmlformats.org/officeDocument/2006/relationships/slide" Target="slide26.xml"/><Relationship Id="rId10" Type="http://schemas.openxmlformats.org/officeDocument/2006/relationships/slide" Target="slide21.xml"/><Relationship Id="rId19" Type="http://schemas.openxmlformats.org/officeDocument/2006/relationships/image" Target="../media/image3.svg"/><Relationship Id="rId4" Type="http://schemas.openxmlformats.org/officeDocument/2006/relationships/slide" Target="slide15.xml"/><Relationship Id="rId9" Type="http://schemas.openxmlformats.org/officeDocument/2006/relationships/slide" Target="slide20.xml"/><Relationship Id="rId14" Type="http://schemas.openxmlformats.org/officeDocument/2006/relationships/slide" Target="slide25.xml"/></Relationships>
</file>

<file path=ppt/slides/_rels/slide14.xml.rels><?xml version="1.0" encoding="UTF-8" standalone="yes"?>
<Relationships xmlns="http://schemas.openxmlformats.org/package/2006/relationships"><Relationship Id="rId8" Type="http://schemas.openxmlformats.org/officeDocument/2006/relationships/image" Target="../media/image42.svg"/><Relationship Id="rId13" Type="http://schemas.openxmlformats.org/officeDocument/2006/relationships/image" Target="../media/image45.png"/><Relationship Id="rId3" Type="http://schemas.openxmlformats.org/officeDocument/2006/relationships/image" Target="../media/image2.png"/><Relationship Id="rId7" Type="http://schemas.openxmlformats.org/officeDocument/2006/relationships/image" Target="../media/image41.png"/><Relationship Id="rId12"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slide" Target="slide13.xml"/><Relationship Id="rId11" Type="http://schemas.openxmlformats.org/officeDocument/2006/relationships/image" Target="../media/image17.svg"/><Relationship Id="rId5" Type="http://schemas.openxmlformats.org/officeDocument/2006/relationships/image" Target="../media/image43.png"/><Relationship Id="rId10" Type="http://schemas.openxmlformats.org/officeDocument/2006/relationships/image" Target="../media/image8.png"/><Relationship Id="rId4" Type="http://schemas.openxmlformats.org/officeDocument/2006/relationships/image" Target="../media/image3.svg"/><Relationship Id="rId9"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48.png"/><Relationship Id="rId3" Type="http://schemas.openxmlformats.org/officeDocument/2006/relationships/image" Target="../media/image2.png"/><Relationship Id="rId7" Type="http://schemas.openxmlformats.org/officeDocument/2006/relationships/image" Target="../media/image17.svg"/><Relationship Id="rId12"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42.svg"/><Relationship Id="rId5" Type="http://schemas.openxmlformats.org/officeDocument/2006/relationships/slide" Target="slide2.xml"/><Relationship Id="rId10" Type="http://schemas.openxmlformats.org/officeDocument/2006/relationships/image" Target="../media/image41.png"/><Relationship Id="rId4" Type="http://schemas.openxmlformats.org/officeDocument/2006/relationships/image" Target="../media/image3.svg"/><Relationship Id="rId9" Type="http://schemas.openxmlformats.org/officeDocument/2006/relationships/slide" Target="slide13.xml"/></Relationships>
</file>

<file path=ppt/slides/_rels/slide16.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slide" Target="slide13.xml"/><Relationship Id="rId3" Type="http://schemas.openxmlformats.org/officeDocument/2006/relationships/image" Target="../media/image2.png"/><Relationship Id="rId7" Type="http://schemas.openxmlformats.org/officeDocument/2006/relationships/image" Target="../media/image17.svg"/><Relationship Id="rId12"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9.svg"/><Relationship Id="rId5" Type="http://schemas.openxmlformats.org/officeDocument/2006/relationships/slide" Target="slide2.xml"/><Relationship Id="rId15" Type="http://schemas.openxmlformats.org/officeDocument/2006/relationships/image" Target="../media/image42.svg"/><Relationship Id="rId10" Type="http://schemas.openxmlformats.org/officeDocument/2006/relationships/image" Target="../media/image18.png"/><Relationship Id="rId4" Type="http://schemas.openxmlformats.org/officeDocument/2006/relationships/image" Target="../media/image3.svg"/><Relationship Id="rId9" Type="http://schemas.openxmlformats.org/officeDocument/2006/relationships/image" Target="../media/image29.png"/><Relationship Id="rId14"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slide" Target="slide2.xml"/><Relationship Id="rId18" Type="http://schemas.openxmlformats.org/officeDocument/2006/relationships/image" Target="../media/image42.svg"/><Relationship Id="rId3" Type="http://schemas.openxmlformats.org/officeDocument/2006/relationships/image" Target="../media/image2.png"/><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41.png"/><Relationship Id="rId2" Type="http://schemas.openxmlformats.org/officeDocument/2006/relationships/notesSlide" Target="../notesSlides/notesSlide17.xml"/><Relationship Id="rId16" Type="http://schemas.openxmlformats.org/officeDocument/2006/relationships/slide" Target="slide13.xml"/><Relationship Id="rId1" Type="http://schemas.openxmlformats.org/officeDocument/2006/relationships/slideLayout" Target="../slideLayouts/slideLayout1.xml"/><Relationship Id="rId6" Type="http://schemas.openxmlformats.org/officeDocument/2006/relationships/image" Target="../media/image24.png"/><Relationship Id="rId11" Type="http://schemas.openxmlformats.org/officeDocument/2006/relationships/image" Target="../media/image30.png"/><Relationship Id="rId5" Type="http://schemas.openxmlformats.org/officeDocument/2006/relationships/image" Target="../media/image25.png"/><Relationship Id="rId15" Type="http://schemas.openxmlformats.org/officeDocument/2006/relationships/image" Target="../media/image17.svg"/><Relationship Id="rId10" Type="http://schemas.openxmlformats.org/officeDocument/2006/relationships/image" Target="../media/image50.png"/><Relationship Id="rId4" Type="http://schemas.openxmlformats.org/officeDocument/2006/relationships/image" Target="../media/image3.svg"/><Relationship Id="rId9" Type="http://schemas.openxmlformats.org/officeDocument/2006/relationships/image" Target="../media/image49.png"/><Relationship Id="rId1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slide" Target="slide13.xml"/><Relationship Id="rId3" Type="http://schemas.openxmlformats.org/officeDocument/2006/relationships/image" Target="../media/image2.png"/><Relationship Id="rId7" Type="http://schemas.openxmlformats.org/officeDocument/2006/relationships/image" Target="../media/image53.png"/><Relationship Id="rId12" Type="http://schemas.openxmlformats.org/officeDocument/2006/relationships/image" Target="../media/image17.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2.png"/><Relationship Id="rId11" Type="http://schemas.openxmlformats.org/officeDocument/2006/relationships/image" Target="../media/image8.png"/><Relationship Id="rId5" Type="http://schemas.openxmlformats.org/officeDocument/2006/relationships/image" Target="../media/image51.png"/><Relationship Id="rId15" Type="http://schemas.openxmlformats.org/officeDocument/2006/relationships/image" Target="../media/image42.svg"/><Relationship Id="rId10" Type="http://schemas.openxmlformats.org/officeDocument/2006/relationships/slide" Target="slide2.xml"/><Relationship Id="rId4" Type="http://schemas.openxmlformats.org/officeDocument/2006/relationships/image" Target="../media/image3.svg"/><Relationship Id="rId9" Type="http://schemas.openxmlformats.org/officeDocument/2006/relationships/image" Target="../media/image36.png"/><Relationship Id="rId14" Type="http://schemas.openxmlformats.org/officeDocument/2006/relationships/image" Target="../media/image41.png"/></Relationships>
</file>

<file path=ppt/slides/_rels/slide1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slide" Target="slide2.xml"/><Relationship Id="rId12" Type="http://schemas.openxmlformats.org/officeDocument/2006/relationships/image" Target="../media/image42.sv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4.png"/><Relationship Id="rId11" Type="http://schemas.openxmlformats.org/officeDocument/2006/relationships/image" Target="../media/image41.png"/><Relationship Id="rId5" Type="http://schemas.openxmlformats.org/officeDocument/2006/relationships/image" Target="../media/image55.png"/><Relationship Id="rId10" Type="http://schemas.openxmlformats.org/officeDocument/2006/relationships/slide" Target="slide13.xml"/><Relationship Id="rId4" Type="http://schemas.openxmlformats.org/officeDocument/2006/relationships/image" Target="../media/image3.svg"/><Relationship Id="rId9" Type="http://schemas.openxmlformats.org/officeDocument/2006/relationships/image" Target="../media/image17.sv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8.xml"/><Relationship Id="rId18" Type="http://schemas.openxmlformats.org/officeDocument/2006/relationships/image" Target="../media/image13.png"/><Relationship Id="rId3" Type="http://schemas.openxmlformats.org/officeDocument/2006/relationships/image" Target="../media/image2.png"/><Relationship Id="rId21" Type="http://schemas.openxmlformats.org/officeDocument/2006/relationships/image" Target="../media/image16.svg"/><Relationship Id="rId7" Type="http://schemas.openxmlformats.org/officeDocument/2006/relationships/slide" Target="slide2.xml"/><Relationship Id="rId12" Type="http://schemas.openxmlformats.org/officeDocument/2006/relationships/slide" Target="slide7.xml"/><Relationship Id="rId17" Type="http://schemas.openxmlformats.org/officeDocument/2006/relationships/image" Target="../media/image12.svg"/><Relationship Id="rId2" Type="http://schemas.openxmlformats.org/officeDocument/2006/relationships/notesSlide" Target="../notesSlides/notesSlide2.xml"/><Relationship Id="rId16" Type="http://schemas.openxmlformats.org/officeDocument/2006/relationships/image" Target="../media/image11.png"/><Relationship Id="rId20"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7.svg"/><Relationship Id="rId11" Type="http://schemas.openxmlformats.org/officeDocument/2006/relationships/slide" Target="slide6.xml"/><Relationship Id="rId5" Type="http://schemas.openxmlformats.org/officeDocument/2006/relationships/image" Target="../media/image6.png"/><Relationship Id="rId15" Type="http://schemas.openxmlformats.org/officeDocument/2006/relationships/image" Target="../media/image10.png"/><Relationship Id="rId10" Type="http://schemas.openxmlformats.org/officeDocument/2006/relationships/slide" Target="slide4.xml"/><Relationship Id="rId19" Type="http://schemas.openxmlformats.org/officeDocument/2006/relationships/image" Target="../media/image14.svg"/><Relationship Id="rId4" Type="http://schemas.openxmlformats.org/officeDocument/2006/relationships/image" Target="../media/image3.svg"/><Relationship Id="rId9" Type="http://schemas.openxmlformats.org/officeDocument/2006/relationships/image" Target="../media/image9.svg"/><Relationship Id="rId14" Type="http://schemas.openxmlformats.org/officeDocument/2006/relationships/slide" Target="slide11.xml"/></Relationships>
</file>

<file path=ppt/slides/_rels/slide20.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image" Target="../media/image42.svg"/><Relationship Id="rId3" Type="http://schemas.openxmlformats.org/officeDocument/2006/relationships/image" Target="../media/image2.png"/><Relationship Id="rId7" Type="http://schemas.openxmlformats.org/officeDocument/2006/relationships/image" Target="../media/image58.png"/><Relationship Id="rId12"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7.png"/><Relationship Id="rId11" Type="http://schemas.openxmlformats.org/officeDocument/2006/relationships/slide" Target="slide13.xml"/><Relationship Id="rId5" Type="http://schemas.openxmlformats.org/officeDocument/2006/relationships/image" Target="../media/image56.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slide" Target="slide13.xml"/><Relationship Id="rId3" Type="http://schemas.openxmlformats.org/officeDocument/2006/relationships/image" Target="../media/image2.png"/><Relationship Id="rId7" Type="http://schemas.openxmlformats.org/officeDocument/2006/relationships/image" Target="../media/image61.png"/><Relationship Id="rId12" Type="http://schemas.openxmlformats.org/officeDocument/2006/relationships/image" Target="../media/image9.sv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60.svg"/><Relationship Id="rId11" Type="http://schemas.openxmlformats.org/officeDocument/2006/relationships/image" Target="../media/image8.png"/><Relationship Id="rId5" Type="http://schemas.openxmlformats.org/officeDocument/2006/relationships/image" Target="../media/image18.png"/><Relationship Id="rId15" Type="http://schemas.openxmlformats.org/officeDocument/2006/relationships/image" Target="../media/image42.svg"/><Relationship Id="rId10" Type="http://schemas.openxmlformats.org/officeDocument/2006/relationships/slide" Target="slide2.xml"/><Relationship Id="rId4" Type="http://schemas.openxmlformats.org/officeDocument/2006/relationships/image" Target="../media/image59.svg"/><Relationship Id="rId9" Type="http://schemas.openxmlformats.org/officeDocument/2006/relationships/image" Target="../media/image63.png"/><Relationship Id="rId14" Type="http://schemas.openxmlformats.org/officeDocument/2006/relationships/image" Target="../media/image41.png"/></Relationships>
</file>

<file path=ppt/slides/_rels/slide22.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13.xml"/><Relationship Id="rId3" Type="http://schemas.openxmlformats.org/officeDocument/2006/relationships/image" Target="../media/image2.png"/><Relationship Id="rId7" Type="http://schemas.openxmlformats.org/officeDocument/2006/relationships/image" Target="../media/image65.png"/><Relationship Id="rId12" Type="http://schemas.openxmlformats.org/officeDocument/2006/relationships/image" Target="../media/image67.sv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4.png"/><Relationship Id="rId11" Type="http://schemas.openxmlformats.org/officeDocument/2006/relationships/image" Target="../media/image66.png"/><Relationship Id="rId5" Type="http://schemas.openxmlformats.org/officeDocument/2006/relationships/image" Target="../media/image25.png"/><Relationship Id="rId15" Type="http://schemas.openxmlformats.org/officeDocument/2006/relationships/image" Target="../media/image42.sv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8.png"/><Relationship Id="rId14" Type="http://schemas.openxmlformats.org/officeDocument/2006/relationships/image" Target="../media/image41.png"/></Relationships>
</file>

<file path=ppt/slides/_rels/slide23.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hyperlink" Target="https://activate.gs1.org/media/product_images/gs1go/gs1go%3A8ef9a53b-f2fe-e911-a811-000d3a54663d/09506000140445/stickys-s_NkGcBaG.jpg" TargetMode="External"/><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42.sv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slide" Target="slide2.xml"/><Relationship Id="rId11" Type="http://schemas.openxmlformats.org/officeDocument/2006/relationships/image" Target="../media/image41.png"/><Relationship Id="rId5" Type="http://schemas.openxmlformats.org/officeDocument/2006/relationships/image" Target="../media/image68.png"/><Relationship Id="rId10" Type="http://schemas.openxmlformats.org/officeDocument/2006/relationships/slide" Target="slide13.xml"/><Relationship Id="rId4" Type="http://schemas.openxmlformats.org/officeDocument/2006/relationships/image" Target="../media/image3.svg"/><Relationship Id="rId9" Type="http://schemas.openxmlformats.org/officeDocument/2006/relationships/image" Target="../media/image55.png"/></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42.svg"/><Relationship Id="rId3" Type="http://schemas.openxmlformats.org/officeDocument/2006/relationships/image" Target="../media/image2.png"/><Relationship Id="rId7" Type="http://schemas.openxmlformats.org/officeDocument/2006/relationships/slide" Target="slide2.xml"/><Relationship Id="rId12"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0.png"/><Relationship Id="rId11" Type="http://schemas.openxmlformats.org/officeDocument/2006/relationships/slide" Target="slide13.xml"/><Relationship Id="rId5" Type="http://schemas.openxmlformats.org/officeDocument/2006/relationships/image" Target="../media/image69.png"/><Relationship Id="rId10" Type="http://schemas.openxmlformats.org/officeDocument/2006/relationships/image" Target="../media/image71.png"/><Relationship Id="rId4" Type="http://schemas.openxmlformats.org/officeDocument/2006/relationships/image" Target="../media/image3.svg"/><Relationship Id="rId9" Type="http://schemas.openxmlformats.org/officeDocument/2006/relationships/image" Target="../media/image17.svg"/></Relationships>
</file>

<file path=ppt/slides/_rels/slide25.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image" Target="../media/image42.svg"/><Relationship Id="rId3" Type="http://schemas.openxmlformats.org/officeDocument/2006/relationships/image" Target="../media/image2.png"/><Relationship Id="rId7" Type="http://schemas.openxmlformats.org/officeDocument/2006/relationships/image" Target="../media/image19.svg"/><Relationship Id="rId12"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slide" Target="slide13.xml"/><Relationship Id="rId5" Type="http://schemas.openxmlformats.org/officeDocument/2006/relationships/image" Target="../media/image72.png"/><Relationship Id="rId10" Type="http://schemas.openxmlformats.org/officeDocument/2006/relationships/image" Target="../media/image17.svg"/><Relationship Id="rId4" Type="http://schemas.openxmlformats.org/officeDocument/2006/relationships/image" Target="../media/image3.svg"/><Relationship Id="rId9" Type="http://schemas.openxmlformats.org/officeDocument/2006/relationships/image" Target="../media/image8.png"/></Relationships>
</file>

<file path=ppt/slides/_rels/slide26.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2.png"/><Relationship Id="rId7" Type="http://schemas.openxmlformats.org/officeDocument/2006/relationships/image" Target="../media/image17.svg"/><Relationship Id="rId12" Type="http://schemas.openxmlformats.org/officeDocument/2006/relationships/image" Target="../media/image42.sv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41.png"/><Relationship Id="rId5" Type="http://schemas.openxmlformats.org/officeDocument/2006/relationships/slide" Target="slide2.xml"/><Relationship Id="rId10" Type="http://schemas.openxmlformats.org/officeDocument/2006/relationships/slide" Target="slide13.xml"/><Relationship Id="rId4" Type="http://schemas.openxmlformats.org/officeDocument/2006/relationships/image" Target="../media/image3.svg"/><Relationship Id="rId9" Type="http://schemas.openxmlformats.org/officeDocument/2006/relationships/image" Target="../media/image74.png"/></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2.png"/><Relationship Id="rId7" Type="http://schemas.openxmlformats.org/officeDocument/2006/relationships/image" Target="../media/image17.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3.sv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2.png"/><Relationship Id="rId7" Type="http://schemas.openxmlformats.org/officeDocument/2006/relationships/image" Target="../media/image20.png"/><Relationship Id="rId12"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9.svg"/><Relationship Id="rId11" Type="http://schemas.openxmlformats.org/officeDocument/2006/relationships/image" Target="../media/image17.svg"/><Relationship Id="rId5" Type="http://schemas.openxmlformats.org/officeDocument/2006/relationships/image" Target="../media/image18.png"/><Relationship Id="rId10" Type="http://schemas.openxmlformats.org/officeDocument/2006/relationships/image" Target="../media/image8.png"/><Relationship Id="rId4" Type="http://schemas.openxmlformats.org/officeDocument/2006/relationships/image" Target="../media/image3.svg"/><Relationship Id="rId9"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png"/><Relationship Id="rId7"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2.xml"/><Relationship Id="rId10" Type="http://schemas.openxmlformats.org/officeDocument/2006/relationships/image" Target="../media/image22.png"/><Relationship Id="rId4" Type="http://schemas.openxmlformats.org/officeDocument/2006/relationships/image" Target="../media/image3.sv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7.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slide" Target="slide2.xml"/><Relationship Id="rId4" Type="http://schemas.openxmlformats.org/officeDocument/2006/relationships/image" Target="../media/image3.svg"/><Relationship Id="rId9" Type="http://schemas.openxmlformats.org/officeDocument/2006/relationships/image" Target="../media/image12.sv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8.png"/><Relationship Id="rId3" Type="http://schemas.openxmlformats.org/officeDocument/2006/relationships/image" Target="../media/image2.png"/><Relationship Id="rId7" Type="http://schemas.openxmlformats.org/officeDocument/2006/relationships/image" Target="../media/image17.svg"/><Relationship Id="rId12"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27.png"/><Relationship Id="rId5" Type="http://schemas.openxmlformats.org/officeDocument/2006/relationships/slide" Target="slide2.xml"/><Relationship Id="rId10" Type="http://schemas.openxmlformats.org/officeDocument/2006/relationships/image" Target="../media/image23.png"/><Relationship Id="rId4" Type="http://schemas.openxmlformats.org/officeDocument/2006/relationships/image" Target="../media/image3.svg"/><Relationship Id="rId9" Type="http://schemas.openxmlformats.org/officeDocument/2006/relationships/image" Target="../media/image26.png"/></Relationships>
</file>

<file path=ppt/slides/_rels/slide8.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image" Target="../media/image32.png"/><Relationship Id="rId3" Type="http://schemas.openxmlformats.org/officeDocument/2006/relationships/image" Target="../media/image29.png"/><Relationship Id="rId7" Type="http://schemas.openxmlformats.org/officeDocument/2006/relationships/image" Target="../media/image8.png"/><Relationship Id="rId12"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slide" Target="slide2.xml"/><Relationship Id="rId11" Type="http://schemas.openxmlformats.org/officeDocument/2006/relationships/image" Target="../media/image30.png"/><Relationship Id="rId5" Type="http://schemas.openxmlformats.org/officeDocument/2006/relationships/image" Target="../media/image3.svg"/><Relationship Id="rId10" Type="http://schemas.openxmlformats.org/officeDocument/2006/relationships/image" Target="../media/image25.png"/><Relationship Id="rId4" Type="http://schemas.openxmlformats.org/officeDocument/2006/relationships/image" Target="../media/image2.png"/><Relationship Id="rId9" Type="http://schemas.openxmlformats.org/officeDocument/2006/relationships/image" Target="../media/image22.png"/><Relationship Id="rId14" Type="http://schemas.openxmlformats.org/officeDocument/2006/relationships/image" Target="../media/image26.png"/></Relationships>
</file>

<file path=ppt/slides/_rels/slide9.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8.png"/><Relationship Id="rId3" Type="http://schemas.openxmlformats.org/officeDocument/2006/relationships/image" Target="../media/image2.png"/><Relationship Id="rId7" Type="http://schemas.openxmlformats.org/officeDocument/2006/relationships/image" Target="../media/image34.png"/><Relationship Id="rId12"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ww.gs1.org/standards/get-barcodes" TargetMode="External"/><Relationship Id="rId11" Type="http://schemas.openxmlformats.org/officeDocument/2006/relationships/image" Target="../media/image36.png"/><Relationship Id="rId5" Type="http://schemas.openxmlformats.org/officeDocument/2006/relationships/image" Target="../media/image33.png"/><Relationship Id="rId10" Type="http://schemas.openxmlformats.org/officeDocument/2006/relationships/image" Target="../media/image31.png"/><Relationship Id="rId4" Type="http://schemas.openxmlformats.org/officeDocument/2006/relationships/image" Target="../media/image3.svg"/><Relationship Id="rId9" Type="http://schemas.openxmlformats.org/officeDocument/2006/relationships/image" Target="../media/image32.png"/><Relationship Id="rId1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ackground pattern, icon&#10;&#10;Description automatically generated">
            <a:extLst>
              <a:ext uri="{FF2B5EF4-FFF2-40B4-BE49-F238E27FC236}">
                <a16:creationId xmlns:a16="http://schemas.microsoft.com/office/drawing/2014/main" id="{3A603E97-9E36-7F10-6FC2-9248F1E608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21275"/>
          </a:xfrm>
          <a:prstGeom prst="rect">
            <a:avLst/>
          </a:prstGeom>
        </p:spPr>
      </p:pic>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36795" y="1188819"/>
            <a:ext cx="676369" cy="551775"/>
          </a:xfrm>
          <a:prstGeom prst="rect">
            <a:avLst/>
          </a:prstGeom>
        </p:spPr>
      </p:pic>
      <p:pic>
        <p:nvPicPr>
          <p:cNvPr id="19" name="Picture 18">
            <a:extLst>
              <a:ext uri="{FF2B5EF4-FFF2-40B4-BE49-F238E27FC236}">
                <a16:creationId xmlns:a16="http://schemas.microsoft.com/office/drawing/2014/main" id="{DB33A923-79F7-9F0D-76E5-5C8EEBD3400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24189" y="1851594"/>
            <a:ext cx="3649047" cy="1564115"/>
          </a:xfrm>
          <a:prstGeom prst="rect">
            <a:avLst/>
          </a:prstGeom>
        </p:spPr>
      </p:pic>
      <p:sp>
        <p:nvSpPr>
          <p:cNvPr id="20" name="TextBox 19">
            <a:extLst>
              <a:ext uri="{FF2B5EF4-FFF2-40B4-BE49-F238E27FC236}">
                <a16:creationId xmlns:a16="http://schemas.microsoft.com/office/drawing/2014/main" id="{CDE787EE-E499-3E09-10F8-F0BF600E0BEE}"/>
              </a:ext>
            </a:extLst>
          </p:cNvPr>
          <p:cNvSpPr txBox="1"/>
          <p:nvPr/>
        </p:nvSpPr>
        <p:spPr>
          <a:xfrm>
            <a:off x="698031" y="2099049"/>
            <a:ext cx="3151544" cy="861774"/>
          </a:xfrm>
          <a:prstGeom prst="rect">
            <a:avLst/>
          </a:prstGeom>
          <a:noFill/>
        </p:spPr>
        <p:txBody>
          <a:bodyPr wrap="square" rtlCol="0">
            <a:spAutoFit/>
          </a:bodyPr>
          <a:lstStyle/>
          <a:p>
            <a:r>
              <a:rPr lang="en-US" sz="3600" b="1">
                <a:solidFill>
                  <a:srgbClr val="002D6C"/>
                </a:solidFill>
                <a:latin typeface="Verdana" panose="020B0604030504040204" pitchFamily="34" charset="0"/>
                <a:ea typeface="Verdana" panose="020B0604030504040204" pitchFamily="34" charset="0"/>
              </a:rPr>
              <a:t>Bundles</a:t>
            </a:r>
          </a:p>
          <a:p>
            <a:r>
              <a:rPr lang="en-US" sz="1400" b="1">
                <a:solidFill>
                  <a:srgbClr val="58595B"/>
                </a:solidFill>
                <a:latin typeface="Verdana" panose="020B0604030504040204" pitchFamily="34" charset="0"/>
                <a:ea typeface="Verdana" panose="020B0604030504040204" pitchFamily="34" charset="0"/>
              </a:rPr>
              <a:t>– Trade Item Identification </a:t>
            </a:r>
          </a:p>
        </p:txBody>
      </p:sp>
      <p:sp>
        <p:nvSpPr>
          <p:cNvPr id="22" name="Footer Placeholder 18">
            <a:extLst>
              <a:ext uri="{FF2B5EF4-FFF2-40B4-BE49-F238E27FC236}">
                <a16:creationId xmlns:a16="http://schemas.microsoft.com/office/drawing/2014/main" id="{D5CFAFDA-7C7A-062A-8520-01060FE00CCB}"/>
              </a:ext>
            </a:extLst>
          </p:cNvPr>
          <p:cNvSpPr>
            <a:spLocks noGrp="1"/>
          </p:cNvSpPr>
          <p:nvPr>
            <p:ph type="ftr" sz="quarter" idx="11"/>
          </p:nvPr>
        </p:nvSpPr>
        <p:spPr>
          <a:xfrm>
            <a:off x="1928916" y="4696575"/>
            <a:ext cx="2975593" cy="272660"/>
          </a:xfrm>
          <a:noFill/>
        </p:spPr>
        <p:txBody>
          <a:bodyPr/>
          <a:lstStyle/>
          <a:p>
            <a:pPr algn="l"/>
            <a:r>
              <a:rPr lang="en-US">
                <a:solidFill>
                  <a:schemeClr val="bg1"/>
                </a:solidFill>
                <a:latin typeface="Verdana" panose="020B0604030504040204" pitchFamily="34" charset="0"/>
                <a:ea typeface="Verdana" panose="020B0604030504040204" pitchFamily="34" charset="0"/>
              </a:rPr>
              <a:t>Click to add Presenter Name, Title, Company</a:t>
            </a:r>
          </a:p>
        </p:txBody>
      </p:sp>
      <p:sp>
        <p:nvSpPr>
          <p:cNvPr id="23" name="Slide Number Placeholder 19">
            <a:extLst>
              <a:ext uri="{FF2B5EF4-FFF2-40B4-BE49-F238E27FC236}">
                <a16:creationId xmlns:a16="http://schemas.microsoft.com/office/drawing/2014/main" id="{0A5692F5-7668-3899-4F74-361F330C8183}"/>
              </a:ext>
            </a:extLst>
          </p:cNvPr>
          <p:cNvSpPr>
            <a:spLocks noGrp="1"/>
          </p:cNvSpPr>
          <p:nvPr>
            <p:ph type="sldNum" sz="quarter" idx="12"/>
          </p:nvPr>
        </p:nvSpPr>
        <p:spPr>
          <a:xfrm>
            <a:off x="6457950" y="4696575"/>
            <a:ext cx="2057400" cy="272660"/>
          </a:xfrm>
          <a:noFill/>
        </p:spPr>
        <p:txBody>
          <a:bodyPr/>
          <a:lstStyle/>
          <a:p>
            <a:fld id="{C03A9B0B-16FE-437C-852A-D18E2AA4C857}" type="slidenum">
              <a:rPr lang="en-US" smtClean="0">
                <a:solidFill>
                  <a:schemeClr val="bg1"/>
                </a:solidFill>
                <a:latin typeface="Verdana" panose="020B0604030504040204" pitchFamily="34" charset="0"/>
                <a:ea typeface="Verdana" panose="020B0604030504040204" pitchFamily="34" charset="0"/>
              </a:rPr>
              <a:t>1</a:t>
            </a:fld>
            <a:endParaRPr lang="en-US">
              <a:solidFill>
                <a:schemeClr val="bg1"/>
              </a:solidFill>
              <a:latin typeface="Verdana" panose="020B0604030504040204" pitchFamily="34" charset="0"/>
              <a:ea typeface="Verdana" panose="020B0604030504040204" pitchFamily="34" charset="0"/>
            </a:endParaRPr>
          </a:p>
        </p:txBody>
      </p:sp>
      <p:sp>
        <p:nvSpPr>
          <p:cNvPr id="24" name="Footer Placeholder 18">
            <a:extLst>
              <a:ext uri="{FF2B5EF4-FFF2-40B4-BE49-F238E27FC236}">
                <a16:creationId xmlns:a16="http://schemas.microsoft.com/office/drawing/2014/main" id="{7E0E85EE-5285-9554-CA02-7C8775F3443D}"/>
              </a:ext>
            </a:extLst>
          </p:cNvPr>
          <p:cNvSpPr txBox="1">
            <a:spLocks/>
          </p:cNvSpPr>
          <p:nvPr/>
        </p:nvSpPr>
        <p:spPr>
          <a:xfrm>
            <a:off x="6943932" y="4696575"/>
            <a:ext cx="1060126" cy="272660"/>
          </a:xfrm>
          <a:prstGeom prst="rect">
            <a:avLst/>
          </a:prstGeom>
          <a:noFill/>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solidFill>
                  <a:schemeClr val="bg1"/>
                </a:solidFill>
                <a:latin typeface="Verdana" panose="020B0604030504040204" pitchFamily="34" charset="0"/>
                <a:ea typeface="Verdana" panose="020B0604030504040204" pitchFamily="34" charset="0"/>
              </a:rPr>
              <a:t>GS1 2022</a:t>
            </a:r>
          </a:p>
        </p:txBody>
      </p:sp>
      <p:sp>
        <p:nvSpPr>
          <p:cNvPr id="26" name="Footer Placeholder 18">
            <a:extLst>
              <a:ext uri="{FF2B5EF4-FFF2-40B4-BE49-F238E27FC236}">
                <a16:creationId xmlns:a16="http://schemas.microsoft.com/office/drawing/2014/main" id="{78CE8470-CD14-73CE-4AF8-AAE876F2A9EC}"/>
              </a:ext>
            </a:extLst>
          </p:cNvPr>
          <p:cNvSpPr txBox="1">
            <a:spLocks/>
          </p:cNvSpPr>
          <p:nvPr/>
        </p:nvSpPr>
        <p:spPr>
          <a:xfrm>
            <a:off x="385866" y="4696575"/>
            <a:ext cx="3086100" cy="272660"/>
          </a:xfrm>
          <a:prstGeom prst="rect">
            <a:avLst/>
          </a:prstGeom>
          <a:noFill/>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solidFill>
                  <a:schemeClr val="bg1"/>
                </a:solidFill>
                <a:latin typeface="Verdana" panose="020B0604030504040204" pitchFamily="34" charset="0"/>
                <a:ea typeface="Verdana" panose="020B0604030504040204" pitchFamily="34" charset="0"/>
              </a:rPr>
              <a:t>GS1 Global Office</a:t>
            </a:r>
          </a:p>
        </p:txBody>
      </p:sp>
      <p:sp>
        <p:nvSpPr>
          <p:cNvPr id="27" name="Footer Placeholder 18">
            <a:extLst>
              <a:ext uri="{FF2B5EF4-FFF2-40B4-BE49-F238E27FC236}">
                <a16:creationId xmlns:a16="http://schemas.microsoft.com/office/drawing/2014/main" id="{EFF7E35E-1C44-E410-F048-C343B8A57C7F}"/>
              </a:ext>
            </a:extLst>
          </p:cNvPr>
          <p:cNvSpPr txBox="1">
            <a:spLocks/>
          </p:cNvSpPr>
          <p:nvPr/>
        </p:nvSpPr>
        <p:spPr>
          <a:xfrm>
            <a:off x="5236317" y="4696575"/>
            <a:ext cx="1517774" cy="272660"/>
          </a:xfrm>
          <a:prstGeom prst="rect">
            <a:avLst/>
          </a:prstGeom>
          <a:noFill/>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solidFill>
                  <a:schemeClr val="bg1"/>
                </a:solidFill>
                <a:latin typeface="Verdana" panose="020B0604030504040204" pitchFamily="34" charset="0"/>
                <a:ea typeface="Verdana" panose="020B0604030504040204" pitchFamily="34" charset="0"/>
              </a:rPr>
              <a:t>Click to add Date</a:t>
            </a:r>
          </a:p>
        </p:txBody>
      </p:sp>
      <p:pic>
        <p:nvPicPr>
          <p:cNvPr id="5" name="Picture 4">
            <a:extLst>
              <a:ext uri="{FF2B5EF4-FFF2-40B4-BE49-F238E27FC236}">
                <a16:creationId xmlns:a16="http://schemas.microsoft.com/office/drawing/2014/main" id="{3E45FAF2-DCB9-0F34-9662-3E383C608E0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198370" y="1062066"/>
            <a:ext cx="4133757" cy="3612848"/>
          </a:xfrm>
          <a:prstGeom prst="rect">
            <a:avLst/>
          </a:prstGeom>
        </p:spPr>
      </p:pic>
    </p:spTree>
    <p:extLst>
      <p:ext uri="{BB962C8B-B14F-4D97-AF65-F5344CB8AC3E}">
        <p14:creationId xmlns:p14="http://schemas.microsoft.com/office/powerpoint/2010/main" val="2687775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3E523E8-966D-B889-8F4F-4333C87D4DB7}"/>
              </a:ext>
            </a:extLst>
          </p:cNvPr>
          <p:cNvSpPr/>
          <p:nvPr/>
        </p:nvSpPr>
        <p:spPr>
          <a:xfrm flipV="1">
            <a:off x="0" y="4594209"/>
            <a:ext cx="9144000" cy="527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0CA479-5309-A281-922B-AF2FA9B57808}"/>
              </a:ext>
            </a:extLst>
          </p:cNvPr>
          <p:cNvSpPr/>
          <p:nvPr/>
        </p:nvSpPr>
        <p:spPr>
          <a:xfrm>
            <a:off x="0" y="1"/>
            <a:ext cx="9144000" cy="4592782"/>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a:extLst>
              <a:ext uri="{FF2B5EF4-FFF2-40B4-BE49-F238E27FC236}">
                <a16:creationId xmlns:a16="http://schemas.microsoft.com/office/drawing/2014/main" id="{71D4C55D-D843-6CE4-200B-29C597AB81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26" name="Footer Placeholder 18">
            <a:extLst>
              <a:ext uri="{FF2B5EF4-FFF2-40B4-BE49-F238E27FC236}">
                <a16:creationId xmlns:a16="http://schemas.microsoft.com/office/drawing/2014/main" id="{993A5A6B-325D-4337-B7B7-E0C0751068C9}"/>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7" name="Slide Number Placeholder 19">
            <a:extLst>
              <a:ext uri="{FF2B5EF4-FFF2-40B4-BE49-F238E27FC236}">
                <a16:creationId xmlns:a16="http://schemas.microsoft.com/office/drawing/2014/main" id="{19AFD865-85C6-730D-D292-75E6D32C69B4}"/>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10</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B04B7039-891F-B685-AF63-0A84FF7D4D07}"/>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8D5A82B-8767-2911-2499-5AB25AEA10CA}"/>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12" name="TextBox 11">
            <a:extLst>
              <a:ext uri="{FF2B5EF4-FFF2-40B4-BE49-F238E27FC236}">
                <a16:creationId xmlns:a16="http://schemas.microsoft.com/office/drawing/2014/main" id="{DBDA055D-0199-8563-81A2-F34A4835A698}"/>
              </a:ext>
            </a:extLst>
          </p:cNvPr>
          <p:cNvSpPr txBox="1"/>
          <p:nvPr/>
        </p:nvSpPr>
        <p:spPr>
          <a:xfrm>
            <a:off x="1283275" y="1701357"/>
            <a:ext cx="6219703" cy="707886"/>
          </a:xfrm>
          <a:prstGeom prst="rect">
            <a:avLst/>
          </a:prstGeom>
          <a:noFill/>
        </p:spPr>
        <p:txBody>
          <a:bodyPr wrap="square">
            <a:spAutoFit/>
          </a:bodyPr>
          <a:lstStyle/>
          <a:p>
            <a:r>
              <a:rPr lang="en-GB" sz="4000" b="1">
                <a:solidFill>
                  <a:schemeClr val="bg1"/>
                </a:solidFill>
                <a:latin typeface="Verdana" panose="020B0604030504040204" pitchFamily="34" charset="0"/>
                <a:ea typeface="Verdana" panose="020B0604030504040204" pitchFamily="34" charset="0"/>
              </a:rPr>
              <a:t>Recap and benefits</a:t>
            </a:r>
          </a:p>
        </p:txBody>
      </p:sp>
      <p:sp>
        <p:nvSpPr>
          <p:cNvPr id="13" name="Rectangle 12">
            <a:extLst>
              <a:ext uri="{FF2B5EF4-FFF2-40B4-BE49-F238E27FC236}">
                <a16:creationId xmlns:a16="http://schemas.microsoft.com/office/drawing/2014/main" id="{B9692853-43FA-FB38-D3D2-4B91359A0BAF}"/>
              </a:ext>
            </a:extLst>
          </p:cNvPr>
          <p:cNvSpPr/>
          <p:nvPr/>
        </p:nvSpPr>
        <p:spPr>
          <a:xfrm>
            <a:off x="1283276" y="2323407"/>
            <a:ext cx="786072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hlinkClick r:id="rId5" action="ppaction://hlinksldjump"/>
            <a:extLst>
              <a:ext uri="{FF2B5EF4-FFF2-40B4-BE49-F238E27FC236}">
                <a16:creationId xmlns:a16="http://schemas.microsoft.com/office/drawing/2014/main" id="{0F00AB9D-B53D-4D74-9BBF-7B44844DC0A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sp>
        <p:nvSpPr>
          <p:cNvPr id="15" name="Oval 14">
            <a:extLst>
              <a:ext uri="{FF2B5EF4-FFF2-40B4-BE49-F238E27FC236}">
                <a16:creationId xmlns:a16="http://schemas.microsoft.com/office/drawing/2014/main" id="{9FE94407-448E-4766-9AA1-F32FF5471311}"/>
              </a:ext>
            </a:extLst>
          </p:cNvPr>
          <p:cNvSpPr/>
          <p:nvPr/>
        </p:nvSpPr>
        <p:spPr>
          <a:xfrm>
            <a:off x="645686" y="1731538"/>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6" name="Graphic 15">
            <a:hlinkClick r:id="rId8" action="ppaction://hlinksldjump"/>
            <a:extLst>
              <a:ext uri="{FF2B5EF4-FFF2-40B4-BE49-F238E27FC236}">
                <a16:creationId xmlns:a16="http://schemas.microsoft.com/office/drawing/2014/main" id="{B38C3EB0-EFC4-4924-9672-529701AA869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32698" y="1818550"/>
            <a:ext cx="463564" cy="463564"/>
          </a:xfrm>
          <a:prstGeom prst="rect">
            <a:avLst/>
          </a:prstGeom>
        </p:spPr>
      </p:pic>
    </p:spTree>
    <p:extLst>
      <p:ext uri="{BB962C8B-B14F-4D97-AF65-F5344CB8AC3E}">
        <p14:creationId xmlns:p14="http://schemas.microsoft.com/office/powerpoint/2010/main" val="3160937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1829B992-9054-4A73-B64D-7C16E5728C5B}"/>
              </a:ext>
            </a:extLst>
          </p:cNvPr>
          <p:cNvSpPr/>
          <p:nvPr/>
        </p:nvSpPr>
        <p:spPr>
          <a:xfrm>
            <a:off x="-9084" y="543434"/>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A8B91AB-2140-D7F3-D873-C3D7896396AA}"/>
              </a:ext>
            </a:extLst>
          </p:cNvPr>
          <p:cNvSpPr txBox="1"/>
          <p:nvPr/>
        </p:nvSpPr>
        <p:spPr>
          <a:xfrm>
            <a:off x="118571" y="122837"/>
            <a:ext cx="693685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Recap and benefits</a:t>
            </a:r>
          </a:p>
        </p:txBody>
      </p:sp>
      <p:pic>
        <p:nvPicPr>
          <p:cNvPr id="6" name="Picture 5">
            <a:extLst>
              <a:ext uri="{FF2B5EF4-FFF2-40B4-BE49-F238E27FC236}">
                <a16:creationId xmlns:a16="http://schemas.microsoft.com/office/drawing/2014/main" id="{B690E2CF-40EB-4441-88A1-2ADF258D42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9989" y="975070"/>
            <a:ext cx="5334011" cy="4023368"/>
          </a:xfrm>
          <a:prstGeom prst="rect">
            <a:avLst/>
          </a:prstGeom>
        </p:spPr>
      </p:pic>
      <p:sp>
        <p:nvSpPr>
          <p:cNvPr id="34" name="TextBox 33">
            <a:extLst>
              <a:ext uri="{FF2B5EF4-FFF2-40B4-BE49-F238E27FC236}">
                <a16:creationId xmlns:a16="http://schemas.microsoft.com/office/drawing/2014/main" id="{3CBE3FDE-C724-4AC4-888B-1005D312C254}"/>
              </a:ext>
            </a:extLst>
          </p:cNvPr>
          <p:cNvSpPr txBox="1"/>
          <p:nvPr/>
        </p:nvSpPr>
        <p:spPr>
          <a:xfrm>
            <a:off x="118571" y="596904"/>
            <a:ext cx="2748109"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Bundles identification </a:t>
            </a:r>
          </a:p>
        </p:txBody>
      </p:sp>
      <p:sp>
        <p:nvSpPr>
          <p:cNvPr id="35" name="TextBox 34">
            <a:extLst>
              <a:ext uri="{FF2B5EF4-FFF2-40B4-BE49-F238E27FC236}">
                <a16:creationId xmlns:a16="http://schemas.microsoft.com/office/drawing/2014/main" id="{31E6D05B-8F88-430C-B475-B9FC8EE458D3}"/>
              </a:ext>
            </a:extLst>
          </p:cNvPr>
          <p:cNvSpPr txBox="1"/>
          <p:nvPr/>
        </p:nvSpPr>
        <p:spPr>
          <a:xfrm>
            <a:off x="5052738" y="610589"/>
            <a:ext cx="2212278"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Benefits</a:t>
            </a:r>
          </a:p>
        </p:txBody>
      </p:sp>
      <p:sp>
        <p:nvSpPr>
          <p:cNvPr id="37" name="TextBox 36">
            <a:extLst>
              <a:ext uri="{FF2B5EF4-FFF2-40B4-BE49-F238E27FC236}">
                <a16:creationId xmlns:a16="http://schemas.microsoft.com/office/drawing/2014/main" id="{CDEB5EE8-344A-412E-9298-8344C88AA805}"/>
              </a:ext>
            </a:extLst>
          </p:cNvPr>
          <p:cNvSpPr txBox="1"/>
          <p:nvPr/>
        </p:nvSpPr>
        <p:spPr>
          <a:xfrm>
            <a:off x="556534" y="1270608"/>
            <a:ext cx="3816992" cy="1908215"/>
          </a:xfrm>
          <a:prstGeom prst="rect">
            <a:avLst/>
          </a:prstGeom>
          <a:noFill/>
        </p:spPr>
        <p:txBody>
          <a:bodyPr wrap="square" lIns="91440" tIns="45720" rIns="91440" bIns="45720" rtlCol="0" anchor="t">
            <a:spAutoFit/>
          </a:bodyPr>
          <a:lstStyle/>
          <a:p>
            <a:pPr marR="0" lvl="0" algn="l" defTabSz="914310" rtl="0" eaLnBrk="1" fontAlgn="auto" latinLnBrk="0" hangingPunct="1">
              <a:lnSpc>
                <a:spcPct val="100000"/>
              </a:lnSpc>
              <a:spcBef>
                <a:spcPts val="600"/>
              </a:spcBef>
              <a:spcAft>
                <a:spcPts val="0"/>
              </a:spcAft>
              <a:buClr>
                <a:srgbClr val="C1D82F"/>
              </a:buClr>
              <a:buSzPts val="900"/>
              <a:tabLst/>
              <a:defRPr/>
            </a:pPr>
            <a:r>
              <a:rPr kumimoji="0" lang="en-US" sz="1200" b="1" i="0" u="none" strike="noStrike" kern="1200" cap="none" spc="0" normalizeH="0" baseline="0" noProof="0">
                <a:ln>
                  <a:noFill/>
                </a:ln>
                <a:solidFill>
                  <a:srgbClr val="58595B"/>
                </a:solidFill>
                <a:effectLst/>
                <a:uLnTx/>
                <a:uFillTx/>
                <a:latin typeface="Verdana" panose="020B0604030504040204" pitchFamily="34" charset="0"/>
                <a:cs typeface="Times New Roman" panose="02020603050405020304" pitchFamily="18" charset="0"/>
              </a:rPr>
              <a:t>Physical bundles require GTIN assignment because a new trade item is created</a:t>
            </a:r>
          </a:p>
          <a:p>
            <a:pPr marL="171450" marR="0" lvl="0" indent="-171450" algn="l" defTabSz="914310" rtl="0" eaLnBrk="1" fontAlgn="auto" latinLnBrk="0" hangingPunct="1">
              <a:lnSpc>
                <a:spcPct val="100000"/>
              </a:lnSpc>
              <a:spcBef>
                <a:spcPts val="600"/>
              </a:spcBef>
              <a:spcAft>
                <a:spcPts val="0"/>
              </a:spcAft>
              <a:buClr>
                <a:srgbClr val="C1D82F"/>
              </a:buClr>
              <a:buSzPts val="900"/>
              <a:buFont typeface="Arial" panose="020B0604020202020204" pitchFamily="34" charset="0"/>
              <a:buChar char="•"/>
              <a:tabLst/>
              <a:defRPr/>
            </a:pPr>
            <a:r>
              <a:rPr kumimoji="0" lang="en-US" sz="1200" i="0" u="none" strike="noStrike" kern="1200" cap="none" spc="0" normalizeH="0" baseline="0" noProof="0">
                <a:ln>
                  <a:noFill/>
                </a:ln>
                <a:solidFill>
                  <a:srgbClr val="58595B"/>
                </a:solidFill>
                <a:effectLst/>
                <a:uLnTx/>
                <a:uFillTx/>
                <a:latin typeface="Verdana"/>
                <a:ea typeface="Verdana"/>
                <a:cs typeface="Times New Roman"/>
              </a:rPr>
              <a:t>Regardless of the contents of the assortment/bundle, </a:t>
            </a:r>
            <a:r>
              <a:rPr lang="en-US" sz="1200" b="1">
                <a:solidFill>
                  <a:srgbClr val="58595B"/>
                </a:solidFill>
                <a:latin typeface="Verdana"/>
                <a:ea typeface="Verdana"/>
                <a:cs typeface="Times New Roman"/>
              </a:rPr>
              <a:t>the party creating the bundle is responsible for allocating the GTIN to the bundle.</a:t>
            </a:r>
          </a:p>
          <a:p>
            <a:pPr marL="171450" marR="0" lvl="0" indent="-171450" algn="l" defTabSz="914310" rtl="0" eaLnBrk="1" fontAlgn="auto" latinLnBrk="0" hangingPunct="1">
              <a:lnSpc>
                <a:spcPct val="100000"/>
              </a:lnSpc>
              <a:spcBef>
                <a:spcPts val="600"/>
              </a:spcBef>
              <a:spcAft>
                <a:spcPts val="0"/>
              </a:spcAft>
              <a:buClr>
                <a:srgbClr val="C1D82F"/>
              </a:buClr>
              <a:buSzPts val="900"/>
              <a:buFont typeface="Arial" panose="020B0604020202020204" pitchFamily="34" charset="0"/>
              <a:buChar char="•"/>
              <a:tabLst/>
              <a:defRPr/>
            </a:pPr>
            <a:r>
              <a:rPr kumimoji="0" lang="en-US" sz="1200" b="1" i="0" u="none" strike="noStrike" kern="1200" cap="none" spc="0" normalizeH="0" baseline="0" noProof="0">
                <a:ln>
                  <a:noFill/>
                </a:ln>
                <a:solidFill>
                  <a:srgbClr val="58595B"/>
                </a:solidFill>
                <a:effectLst/>
                <a:uLnTx/>
                <a:uFillTx/>
                <a:latin typeface="Verdana"/>
                <a:ea typeface="Verdana"/>
                <a:cs typeface="Times New Roman"/>
              </a:rPr>
              <a:t>The GTIN should be assigned as soon </a:t>
            </a:r>
            <a:br>
              <a:rPr lang="en-US" sz="1200" b="1" i="0" u="none" strike="noStrike" kern="1200" cap="none" spc="0" normalizeH="0" baseline="0" noProof="0">
                <a:ln>
                  <a:noFill/>
                </a:ln>
                <a:effectLst/>
                <a:uLnTx/>
                <a:uFillTx/>
                <a:latin typeface="Verdana" panose="020B0604030504040204" pitchFamily="34" charset="0"/>
                <a:cs typeface="Times New Roman" panose="02020603050405020304" pitchFamily="18" charset="0"/>
              </a:rPr>
            </a:br>
            <a:r>
              <a:rPr kumimoji="0" lang="en-US" sz="1200" b="1" i="0" u="none" strike="noStrike" kern="1200" cap="none" spc="0" normalizeH="0" baseline="0" noProof="0">
                <a:ln>
                  <a:noFill/>
                </a:ln>
                <a:solidFill>
                  <a:srgbClr val="58595B"/>
                </a:solidFill>
                <a:effectLst/>
                <a:uLnTx/>
                <a:uFillTx/>
                <a:latin typeface="Verdana"/>
                <a:ea typeface="Verdana"/>
                <a:cs typeface="Times New Roman"/>
              </a:rPr>
              <a:t>as the new trade item is created</a:t>
            </a:r>
            <a:endParaRPr lang="en-US" sz="1200" b="1" i="0" u="none" strike="noStrike" kern="1200" cap="none" spc="0" normalizeH="0" baseline="0" noProof="0">
              <a:ln>
                <a:noFill/>
              </a:ln>
              <a:solidFill>
                <a:srgbClr val="58595B"/>
              </a:solidFill>
              <a:effectLst/>
              <a:uLnTx/>
              <a:uFillTx/>
              <a:latin typeface="Verdana"/>
              <a:ea typeface="Verdana"/>
              <a:cs typeface="Times New Roman"/>
            </a:endParaRPr>
          </a:p>
        </p:txBody>
      </p:sp>
      <p:sp>
        <p:nvSpPr>
          <p:cNvPr id="40" name="TextBox 39">
            <a:extLst>
              <a:ext uri="{FF2B5EF4-FFF2-40B4-BE49-F238E27FC236}">
                <a16:creationId xmlns:a16="http://schemas.microsoft.com/office/drawing/2014/main" id="{20FED1C4-CD06-4428-B710-50F16FD269AA}"/>
              </a:ext>
            </a:extLst>
          </p:cNvPr>
          <p:cNvSpPr txBox="1"/>
          <p:nvPr/>
        </p:nvSpPr>
        <p:spPr>
          <a:xfrm>
            <a:off x="5451695" y="1270608"/>
            <a:ext cx="3369134" cy="461665"/>
          </a:xfrm>
          <a:prstGeom prst="rect">
            <a:avLst/>
          </a:prstGeom>
          <a:noFill/>
        </p:spPr>
        <p:txBody>
          <a:bodyPr wrap="square" lIns="91440" tIns="45720" rIns="91440" bIns="45720" rtlCol="0" anchor="t">
            <a:spAutoFit/>
          </a:bodyPr>
          <a:lstStyle/>
          <a:p>
            <a:pPr defTabSz="914310">
              <a:spcBef>
                <a:spcPts val="600"/>
              </a:spcBef>
              <a:buClr>
                <a:srgbClr val="C1D82F"/>
              </a:buClr>
              <a:buSzPts val="900"/>
              <a:defRPr/>
            </a:pPr>
            <a:r>
              <a:rPr kumimoji="0" lang="en-US" sz="1200" b="1" i="0" u="none" strike="noStrike" kern="1200" cap="none" spc="0" normalizeH="0" baseline="0" noProof="0">
                <a:ln>
                  <a:noFill/>
                </a:ln>
                <a:solidFill>
                  <a:srgbClr val="002D6C"/>
                </a:solidFill>
                <a:effectLst/>
                <a:uLnTx/>
                <a:uFillTx/>
                <a:latin typeface="Verdana"/>
                <a:ea typeface="Verdana"/>
                <a:cs typeface="Times New Roman"/>
              </a:rPr>
              <a:t>One common rule for all </a:t>
            </a:r>
            <a:r>
              <a:rPr lang="en-US" sz="1200" b="1">
                <a:solidFill>
                  <a:srgbClr val="002D6C"/>
                </a:solidFill>
                <a:latin typeface="Verdana"/>
                <a:ea typeface="Verdana"/>
                <a:cs typeface="Times New Roman"/>
              </a:rPr>
              <a:t>commerce channels and stakeholders</a:t>
            </a:r>
          </a:p>
        </p:txBody>
      </p:sp>
      <p:sp>
        <p:nvSpPr>
          <p:cNvPr id="41" name="TextBox 40">
            <a:extLst>
              <a:ext uri="{FF2B5EF4-FFF2-40B4-BE49-F238E27FC236}">
                <a16:creationId xmlns:a16="http://schemas.microsoft.com/office/drawing/2014/main" id="{D7E3F4DD-1A15-496A-B49A-C29D074599CA}"/>
              </a:ext>
            </a:extLst>
          </p:cNvPr>
          <p:cNvSpPr txBox="1"/>
          <p:nvPr/>
        </p:nvSpPr>
        <p:spPr>
          <a:xfrm>
            <a:off x="5451696" y="1984153"/>
            <a:ext cx="2684500" cy="1908215"/>
          </a:xfrm>
          <a:prstGeom prst="rect">
            <a:avLst/>
          </a:prstGeom>
          <a:noFill/>
        </p:spPr>
        <p:txBody>
          <a:bodyPr wrap="square" rtlCol="0">
            <a:spAutoFit/>
          </a:bodyPr>
          <a:lstStyle/>
          <a:p>
            <a:pPr marR="0" lvl="0" algn="l" defTabSz="914310" rtl="0" eaLnBrk="1" fontAlgn="auto" latinLnBrk="0" hangingPunct="1">
              <a:lnSpc>
                <a:spcPct val="100000"/>
              </a:lnSpc>
              <a:spcBef>
                <a:spcPts val="600"/>
              </a:spcBef>
              <a:spcAft>
                <a:spcPts val="0"/>
              </a:spcAft>
              <a:buClr>
                <a:srgbClr val="C1D82F"/>
              </a:buClr>
              <a:buSzPts val="900"/>
              <a:tabLst/>
              <a:defRPr/>
            </a:pPr>
            <a:r>
              <a:rPr kumimoji="0" lang="en-US" sz="1200" i="0" u="none" strike="noStrike" kern="1200" cap="none" spc="0" normalizeH="0" baseline="0" noProof="0">
                <a:ln>
                  <a:noFill/>
                </a:ln>
                <a:solidFill>
                  <a:srgbClr val="002D6C"/>
                </a:solidFill>
                <a:effectLst/>
                <a:uLnTx/>
                <a:uFillTx/>
                <a:latin typeface="Verdana" panose="020B0604030504040204" pitchFamily="34" charset="0"/>
                <a:cs typeface="Times New Roman" panose="02020603050405020304" pitchFamily="18" charset="0"/>
              </a:rPr>
              <a:t>GS1 standards are compatible with open supply chain need and are designed for open  value networks</a:t>
            </a:r>
          </a:p>
          <a:p>
            <a:pPr marL="171450" marR="0" lvl="0" indent="-171450" algn="l" defTabSz="914310" rtl="0" eaLnBrk="1" fontAlgn="auto" latinLnBrk="0" hangingPunct="1">
              <a:lnSpc>
                <a:spcPct val="100000"/>
              </a:lnSpc>
              <a:spcBef>
                <a:spcPts val="600"/>
              </a:spcBef>
              <a:spcAft>
                <a:spcPts val="0"/>
              </a:spcAft>
              <a:buClr>
                <a:srgbClr val="C1D82F"/>
              </a:buClr>
              <a:buSzPts val="900"/>
              <a:buFont typeface="Arial" panose="020B0604020202020204" pitchFamily="34" charset="0"/>
              <a:buChar char="•"/>
              <a:tabLst/>
              <a:defRPr/>
            </a:pPr>
            <a:r>
              <a:rPr kumimoji="0" lang="en-US" sz="1200" i="0" u="none" strike="noStrike" kern="1200" cap="none" spc="0" normalizeH="0" baseline="0" noProof="0">
                <a:ln>
                  <a:noFill/>
                </a:ln>
                <a:solidFill>
                  <a:srgbClr val="002D6C"/>
                </a:solidFill>
                <a:effectLst/>
                <a:uLnTx/>
                <a:uFillTx/>
                <a:latin typeface="Verdana" panose="020B0604030504040204" pitchFamily="34" charset="0"/>
                <a:cs typeface="Times New Roman" panose="02020603050405020304" pitchFamily="18" charset="0"/>
              </a:rPr>
              <a:t>Not all trading partners are known in advance and can change over time</a:t>
            </a:r>
          </a:p>
          <a:p>
            <a:pPr marL="171450" marR="0" lvl="0" indent="-171450" algn="l" defTabSz="914310" rtl="0" eaLnBrk="1" fontAlgn="auto" latinLnBrk="0" hangingPunct="1">
              <a:lnSpc>
                <a:spcPct val="100000"/>
              </a:lnSpc>
              <a:spcBef>
                <a:spcPts val="600"/>
              </a:spcBef>
              <a:spcAft>
                <a:spcPts val="0"/>
              </a:spcAft>
              <a:buClr>
                <a:srgbClr val="C1D82F"/>
              </a:buClr>
              <a:buSzPts val="900"/>
              <a:buFont typeface="Arial" panose="020B0604020202020204" pitchFamily="34" charset="0"/>
              <a:buChar char="•"/>
              <a:tabLst/>
              <a:defRPr/>
            </a:pPr>
            <a:r>
              <a:rPr kumimoji="0" lang="en-US" sz="1200" i="0" u="none" strike="noStrike" kern="1200" cap="none" spc="0" normalizeH="0" baseline="0" noProof="0">
                <a:ln>
                  <a:noFill/>
                </a:ln>
                <a:solidFill>
                  <a:srgbClr val="002D6C"/>
                </a:solidFill>
                <a:effectLst/>
                <a:uLnTx/>
                <a:uFillTx/>
                <a:latin typeface="Verdana" panose="020B0604030504040204" pitchFamily="34" charset="0"/>
                <a:cs typeface="Times New Roman" panose="02020603050405020304" pitchFamily="18" charset="0"/>
              </a:rPr>
              <a:t>Interfaces between systems need interoperability</a:t>
            </a:r>
          </a:p>
        </p:txBody>
      </p:sp>
      <p:sp>
        <p:nvSpPr>
          <p:cNvPr id="43" name="TextBox 42">
            <a:extLst>
              <a:ext uri="{FF2B5EF4-FFF2-40B4-BE49-F238E27FC236}">
                <a16:creationId xmlns:a16="http://schemas.microsoft.com/office/drawing/2014/main" id="{8E0BB61A-442D-4519-AB36-C6D2D119314C}"/>
              </a:ext>
            </a:extLst>
          </p:cNvPr>
          <p:cNvSpPr txBox="1"/>
          <p:nvPr/>
        </p:nvSpPr>
        <p:spPr>
          <a:xfrm>
            <a:off x="556535" y="3369694"/>
            <a:ext cx="3101066" cy="830997"/>
          </a:xfrm>
          <a:prstGeom prst="rect">
            <a:avLst/>
          </a:prstGeom>
          <a:noFill/>
        </p:spPr>
        <p:txBody>
          <a:bodyPr wrap="square" rtlCol="0">
            <a:spAutoFit/>
          </a:bodyPr>
          <a:lstStyle/>
          <a:p>
            <a:pPr marR="0" lvl="0" algn="l" defTabSz="914310" rtl="0" eaLnBrk="1" fontAlgn="auto" latinLnBrk="0" hangingPunct="1">
              <a:lnSpc>
                <a:spcPct val="100000"/>
              </a:lnSpc>
              <a:spcBef>
                <a:spcPts val="600"/>
              </a:spcBef>
              <a:spcAft>
                <a:spcPts val="0"/>
              </a:spcAft>
              <a:buClr>
                <a:srgbClr val="C1D82F"/>
              </a:buClr>
              <a:buSzPts val="900"/>
              <a:tabLst/>
              <a:defRPr/>
            </a:pPr>
            <a:r>
              <a:rPr kumimoji="0" lang="en-US" sz="1200" b="1" i="0" u="none" strike="noStrike" kern="1200" cap="none" spc="0" normalizeH="0" baseline="0" noProof="0">
                <a:ln>
                  <a:noFill/>
                </a:ln>
                <a:solidFill>
                  <a:srgbClr val="58595B"/>
                </a:solidFill>
                <a:effectLst/>
                <a:uLnTx/>
                <a:uFillTx/>
                <a:latin typeface="Verdana" panose="020B0604030504040204" pitchFamily="34" charset="0"/>
                <a:cs typeface="Times New Roman" panose="02020603050405020304" pitchFamily="18" charset="0"/>
              </a:rPr>
              <a:t>Virtual bundles do not require new GTIN assignment, </a:t>
            </a:r>
            <a:r>
              <a:rPr kumimoji="0" lang="en-US" sz="1200" i="0" u="none" strike="noStrike" kern="1200" cap="none" spc="0" normalizeH="0" baseline="0" noProof="0">
                <a:ln>
                  <a:noFill/>
                </a:ln>
                <a:solidFill>
                  <a:srgbClr val="58595B"/>
                </a:solidFill>
                <a:effectLst/>
                <a:uLnTx/>
                <a:uFillTx/>
                <a:latin typeface="Verdana" panose="020B0604030504040204" pitchFamily="34" charset="0"/>
                <a:cs typeface="Times New Roman" panose="02020603050405020304" pitchFamily="18" charset="0"/>
              </a:rPr>
              <a:t>but all individual items being listed for sale need to have their own GTINs.</a:t>
            </a:r>
          </a:p>
        </p:txBody>
      </p:sp>
      <p:sp>
        <p:nvSpPr>
          <p:cNvPr id="9" name="Isosceles Triangle 8">
            <a:extLst>
              <a:ext uri="{FF2B5EF4-FFF2-40B4-BE49-F238E27FC236}">
                <a16:creationId xmlns:a16="http://schemas.microsoft.com/office/drawing/2014/main" id="{937888B9-0CCF-445B-AE28-CF32C3076FC5}"/>
              </a:ext>
            </a:extLst>
          </p:cNvPr>
          <p:cNvSpPr/>
          <p:nvPr/>
        </p:nvSpPr>
        <p:spPr>
          <a:xfrm rot="16200000">
            <a:off x="302386" y="1320852"/>
            <a:ext cx="195355" cy="168410"/>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4" name="Isosceles Triangle 43">
            <a:extLst>
              <a:ext uri="{FF2B5EF4-FFF2-40B4-BE49-F238E27FC236}">
                <a16:creationId xmlns:a16="http://schemas.microsoft.com/office/drawing/2014/main" id="{AC076C14-6F9E-4422-AF99-9B292B20A6FC}"/>
              </a:ext>
            </a:extLst>
          </p:cNvPr>
          <p:cNvSpPr/>
          <p:nvPr/>
        </p:nvSpPr>
        <p:spPr>
          <a:xfrm rot="16200000">
            <a:off x="302386" y="3383167"/>
            <a:ext cx="195355" cy="168410"/>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5" name="Isosceles Triangle 44">
            <a:extLst>
              <a:ext uri="{FF2B5EF4-FFF2-40B4-BE49-F238E27FC236}">
                <a16:creationId xmlns:a16="http://schemas.microsoft.com/office/drawing/2014/main" id="{1F2B2FDE-ADA4-4C73-85C4-9EE20584B62A}"/>
              </a:ext>
            </a:extLst>
          </p:cNvPr>
          <p:cNvSpPr/>
          <p:nvPr/>
        </p:nvSpPr>
        <p:spPr>
          <a:xfrm rot="16200000">
            <a:off x="5255745" y="1320853"/>
            <a:ext cx="195355" cy="168410"/>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6" name="Isosceles Triangle 45">
            <a:extLst>
              <a:ext uri="{FF2B5EF4-FFF2-40B4-BE49-F238E27FC236}">
                <a16:creationId xmlns:a16="http://schemas.microsoft.com/office/drawing/2014/main" id="{B8DFFAC1-8FD0-40BB-B70F-4F379E6B9895}"/>
              </a:ext>
            </a:extLst>
          </p:cNvPr>
          <p:cNvSpPr/>
          <p:nvPr/>
        </p:nvSpPr>
        <p:spPr>
          <a:xfrm rot="16200000">
            <a:off x="5255746" y="2042832"/>
            <a:ext cx="195355" cy="168410"/>
          </a:xfrm>
          <a:prstGeom prst="triangle">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0" name="Rectangle 59">
            <a:extLst>
              <a:ext uri="{FF2B5EF4-FFF2-40B4-BE49-F238E27FC236}">
                <a16:creationId xmlns:a16="http://schemas.microsoft.com/office/drawing/2014/main" id="{381C8510-E832-4FE8-A85C-27109E208ABF}"/>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Graphic 60">
            <a:extLst>
              <a:ext uri="{FF2B5EF4-FFF2-40B4-BE49-F238E27FC236}">
                <a16:creationId xmlns:a16="http://schemas.microsoft.com/office/drawing/2014/main" id="{DBC70516-EFE5-48B6-8099-04D3EB2701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572" y="4667372"/>
            <a:ext cx="405823" cy="331066"/>
          </a:xfrm>
          <a:prstGeom prst="rect">
            <a:avLst/>
          </a:prstGeom>
        </p:spPr>
      </p:pic>
      <p:sp>
        <p:nvSpPr>
          <p:cNvPr id="62" name="Footer Placeholder 18">
            <a:extLst>
              <a:ext uri="{FF2B5EF4-FFF2-40B4-BE49-F238E27FC236}">
                <a16:creationId xmlns:a16="http://schemas.microsoft.com/office/drawing/2014/main" id="{884E7062-4CD5-4C82-858F-8257D9CAE6F6}"/>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63" name="Slide Number Placeholder 19">
            <a:extLst>
              <a:ext uri="{FF2B5EF4-FFF2-40B4-BE49-F238E27FC236}">
                <a16:creationId xmlns:a16="http://schemas.microsoft.com/office/drawing/2014/main" id="{C5FAFEE1-76C7-4984-A91F-5C0009FD349E}"/>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11</a:t>
            </a:fld>
            <a:endParaRPr lang="en-US">
              <a:latin typeface="Verdana" panose="020B0604030504040204" pitchFamily="34" charset="0"/>
              <a:ea typeface="Verdana" panose="020B0604030504040204" pitchFamily="34" charset="0"/>
            </a:endParaRPr>
          </a:p>
        </p:txBody>
      </p:sp>
      <p:sp>
        <p:nvSpPr>
          <p:cNvPr id="64" name="Footer Placeholder 18">
            <a:extLst>
              <a:ext uri="{FF2B5EF4-FFF2-40B4-BE49-F238E27FC236}">
                <a16:creationId xmlns:a16="http://schemas.microsoft.com/office/drawing/2014/main" id="{3E30F2DA-0311-4EDA-9029-1172C14D4277}"/>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65" name="Footer Placeholder 18">
            <a:extLst>
              <a:ext uri="{FF2B5EF4-FFF2-40B4-BE49-F238E27FC236}">
                <a16:creationId xmlns:a16="http://schemas.microsoft.com/office/drawing/2014/main" id="{5437CF44-1772-47CB-8149-9BBED7FB6D2F}"/>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pic>
        <p:nvPicPr>
          <p:cNvPr id="66" name="Graphic 65">
            <a:hlinkClick r:id="rId6" action="ppaction://hlinksldjump"/>
            <a:extLst>
              <a:ext uri="{FF2B5EF4-FFF2-40B4-BE49-F238E27FC236}">
                <a16:creationId xmlns:a16="http://schemas.microsoft.com/office/drawing/2014/main" id="{FB3D5556-8F89-44C5-9940-F1900D70BA1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44977" y="4286011"/>
            <a:ext cx="180451" cy="156159"/>
          </a:xfrm>
          <a:prstGeom prst="rect">
            <a:avLst/>
          </a:prstGeom>
        </p:spPr>
      </p:pic>
    </p:spTree>
    <p:extLst>
      <p:ext uri="{BB962C8B-B14F-4D97-AF65-F5344CB8AC3E}">
        <p14:creationId xmlns:p14="http://schemas.microsoft.com/office/powerpoint/2010/main" val="2601848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3E523E8-966D-B889-8F4F-4333C87D4DB7}"/>
              </a:ext>
            </a:extLst>
          </p:cNvPr>
          <p:cNvSpPr/>
          <p:nvPr/>
        </p:nvSpPr>
        <p:spPr>
          <a:xfrm flipV="1">
            <a:off x="0" y="4594209"/>
            <a:ext cx="9144000" cy="527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0CA479-5309-A281-922B-AF2FA9B57808}"/>
              </a:ext>
            </a:extLst>
          </p:cNvPr>
          <p:cNvSpPr/>
          <p:nvPr/>
        </p:nvSpPr>
        <p:spPr>
          <a:xfrm>
            <a:off x="0" y="1"/>
            <a:ext cx="9144000" cy="4592782"/>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a:extLst>
              <a:ext uri="{FF2B5EF4-FFF2-40B4-BE49-F238E27FC236}">
                <a16:creationId xmlns:a16="http://schemas.microsoft.com/office/drawing/2014/main" id="{71D4C55D-D843-6CE4-200B-29C597AB81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26" name="Footer Placeholder 18">
            <a:extLst>
              <a:ext uri="{FF2B5EF4-FFF2-40B4-BE49-F238E27FC236}">
                <a16:creationId xmlns:a16="http://schemas.microsoft.com/office/drawing/2014/main" id="{993A5A6B-325D-4337-B7B7-E0C0751068C9}"/>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7" name="Slide Number Placeholder 19">
            <a:extLst>
              <a:ext uri="{FF2B5EF4-FFF2-40B4-BE49-F238E27FC236}">
                <a16:creationId xmlns:a16="http://schemas.microsoft.com/office/drawing/2014/main" id="{19AFD865-85C6-730D-D292-75E6D32C69B4}"/>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12</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B04B7039-891F-B685-AF63-0A84FF7D4D07}"/>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8D5A82B-8767-2911-2499-5AB25AEA10CA}"/>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6" name="Rectangle 5">
            <a:extLst>
              <a:ext uri="{FF2B5EF4-FFF2-40B4-BE49-F238E27FC236}">
                <a16:creationId xmlns:a16="http://schemas.microsoft.com/office/drawing/2014/main" id="{C0355BCA-DA66-4307-41D4-537B42E99145}"/>
              </a:ext>
            </a:extLst>
          </p:cNvPr>
          <p:cNvSpPr/>
          <p:nvPr/>
        </p:nvSpPr>
        <p:spPr>
          <a:xfrm>
            <a:off x="2083981" y="2455570"/>
            <a:ext cx="4363336" cy="609747"/>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944FF450-FBBC-986A-CCAD-47475B26DC9B}"/>
              </a:ext>
            </a:extLst>
          </p:cNvPr>
          <p:cNvSpPr txBox="1"/>
          <p:nvPr/>
        </p:nvSpPr>
        <p:spPr>
          <a:xfrm>
            <a:off x="1283276" y="1701357"/>
            <a:ext cx="4572000" cy="707886"/>
          </a:xfrm>
          <a:prstGeom prst="rect">
            <a:avLst/>
          </a:prstGeom>
          <a:noFill/>
        </p:spPr>
        <p:txBody>
          <a:bodyPr wrap="square">
            <a:spAutoFit/>
          </a:bodyPr>
          <a:lstStyle/>
          <a:p>
            <a:r>
              <a:rPr lang="en-GB" sz="4000" b="1">
                <a:solidFill>
                  <a:schemeClr val="bg1"/>
                </a:solidFill>
                <a:latin typeface="Verdana" panose="020B0604030504040204" pitchFamily="34" charset="0"/>
                <a:ea typeface="Verdana" panose="020B0604030504040204" pitchFamily="34" charset="0"/>
              </a:rPr>
              <a:t>FAQs</a:t>
            </a:r>
          </a:p>
        </p:txBody>
      </p:sp>
      <p:sp>
        <p:nvSpPr>
          <p:cNvPr id="15" name="Rectangle 14">
            <a:extLst>
              <a:ext uri="{FF2B5EF4-FFF2-40B4-BE49-F238E27FC236}">
                <a16:creationId xmlns:a16="http://schemas.microsoft.com/office/drawing/2014/main" id="{E2D2EA81-560D-3161-9BAC-C4E249BD033E}"/>
              </a:ext>
            </a:extLst>
          </p:cNvPr>
          <p:cNvSpPr/>
          <p:nvPr/>
        </p:nvSpPr>
        <p:spPr>
          <a:xfrm>
            <a:off x="1283276" y="2323407"/>
            <a:ext cx="786072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hlinkClick r:id="rId5" action="ppaction://hlinksldjump"/>
            <a:extLst>
              <a:ext uri="{FF2B5EF4-FFF2-40B4-BE49-F238E27FC236}">
                <a16:creationId xmlns:a16="http://schemas.microsoft.com/office/drawing/2014/main" id="{73475A54-1FC6-4EC8-894E-89A97F45B6A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sp>
        <p:nvSpPr>
          <p:cNvPr id="13" name="Oval 12">
            <a:extLst>
              <a:ext uri="{FF2B5EF4-FFF2-40B4-BE49-F238E27FC236}">
                <a16:creationId xmlns:a16="http://schemas.microsoft.com/office/drawing/2014/main" id="{1E87814B-F815-4831-900D-1D2CE38B5486}"/>
              </a:ext>
            </a:extLst>
          </p:cNvPr>
          <p:cNvSpPr/>
          <p:nvPr/>
        </p:nvSpPr>
        <p:spPr>
          <a:xfrm>
            <a:off x="605350" y="1771655"/>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6" name="Graphic 15">
            <a:extLst>
              <a:ext uri="{FF2B5EF4-FFF2-40B4-BE49-F238E27FC236}">
                <a16:creationId xmlns:a16="http://schemas.microsoft.com/office/drawing/2014/main" id="{E92060A1-6B64-4164-B1B1-89877986169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11068" y="1882056"/>
            <a:ext cx="426153" cy="416787"/>
          </a:xfrm>
          <a:prstGeom prst="rect">
            <a:avLst/>
          </a:prstGeom>
        </p:spPr>
      </p:pic>
    </p:spTree>
    <p:extLst>
      <p:ext uri="{BB962C8B-B14F-4D97-AF65-F5344CB8AC3E}">
        <p14:creationId xmlns:p14="http://schemas.microsoft.com/office/powerpoint/2010/main" val="38294806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graphicFrame>
        <p:nvGraphicFramePr>
          <p:cNvPr id="21" name="Table 3">
            <a:extLst>
              <a:ext uri="{FF2B5EF4-FFF2-40B4-BE49-F238E27FC236}">
                <a16:creationId xmlns:a16="http://schemas.microsoft.com/office/drawing/2014/main" id="{1B84F338-1702-EA66-25E6-BF8DAA0BEB73}"/>
              </a:ext>
            </a:extLst>
          </p:cNvPr>
          <p:cNvGraphicFramePr>
            <a:graphicFrameLocks noGrp="1"/>
          </p:cNvGraphicFramePr>
          <p:nvPr>
            <p:extLst>
              <p:ext uri="{D42A27DB-BD31-4B8C-83A1-F6EECF244321}">
                <p14:modId xmlns:p14="http://schemas.microsoft.com/office/powerpoint/2010/main" val="3161119935"/>
              </p:ext>
            </p:extLst>
          </p:nvPr>
        </p:nvGraphicFramePr>
        <p:xfrm>
          <a:off x="222912" y="474636"/>
          <a:ext cx="8674598" cy="3777216"/>
        </p:xfrm>
        <a:graphic>
          <a:graphicData uri="http://schemas.openxmlformats.org/drawingml/2006/table">
            <a:tbl>
              <a:tblPr firstRow="1" bandRow="1">
                <a:tableStyleId>{5C22544A-7EE6-4342-B048-85BDC9FD1C3A}</a:tableStyleId>
              </a:tblPr>
              <a:tblGrid>
                <a:gridCol w="8674598">
                  <a:extLst>
                    <a:ext uri="{9D8B030D-6E8A-4147-A177-3AD203B41FA5}">
                      <a16:colId xmlns:a16="http://schemas.microsoft.com/office/drawing/2014/main" val="3770528257"/>
                    </a:ext>
                  </a:extLst>
                </a:gridCol>
              </a:tblGrid>
              <a:tr h="254890">
                <a:tc>
                  <a:txBody>
                    <a:bodyPr/>
                    <a:lstStyle/>
                    <a:p>
                      <a:pPr algn="ctr"/>
                      <a:r>
                        <a:rPr lang="en-US" sz="1400">
                          <a:latin typeface="Verdana"/>
                        </a:rPr>
                        <a:t>FAQs</a:t>
                      </a:r>
                    </a:p>
                  </a:txBody>
                  <a:tcPr anchor="ctr">
                    <a:solidFill>
                      <a:srgbClr val="0095DA"/>
                    </a:solidFill>
                  </a:tcPr>
                </a:tc>
                <a:extLst>
                  <a:ext uri="{0D108BD9-81ED-4DB2-BD59-A6C34878D82A}">
                    <a16:rowId xmlns:a16="http://schemas.microsoft.com/office/drawing/2014/main" val="948594255"/>
                  </a:ext>
                </a:extLst>
              </a:tr>
              <a:tr h="254890">
                <a:tc>
                  <a:txBody>
                    <a:bodyPr/>
                    <a:lstStyle/>
                    <a:p>
                      <a:pPr marL="342900" marR="0" lvl="0" indent="-342900" algn="l" rtl="0" eaLnBrk="1" fontAlgn="auto" latinLnBrk="0" hangingPunct="1">
                        <a:lnSpc>
                          <a:spcPct val="100000"/>
                        </a:lnSpc>
                        <a:spcBef>
                          <a:spcPts val="0"/>
                        </a:spcBef>
                        <a:spcAft>
                          <a:spcPts val="0"/>
                        </a:spcAft>
                        <a:buClrTx/>
                        <a:buSzTx/>
                        <a:buAutoNum type="arabicPeriod"/>
                      </a:pPr>
                      <a:r>
                        <a:rPr lang="en-US" sz="1100" b="0" i="0" u="sng" strike="noStrike" noProof="0" dirty="0">
                          <a:solidFill>
                            <a:schemeClr val="bg1"/>
                          </a:solidFill>
                          <a:latin typeface="Verdana"/>
                        </a:rPr>
                        <a:t>I’m </a:t>
                      </a:r>
                      <a:r>
                        <a:rPr lang="en-US" sz="1100" b="0" i="0" u="none" strike="noStrike" noProof="0" dirty="0">
                          <a:solidFill>
                            <a:schemeClr val="bg1"/>
                          </a:solidFill>
                          <a:latin typeface="Verdana"/>
                          <a:hlinkClick r:id="rId3" action="ppaction://hlinksldjump">
                            <a:extLst>
                              <a:ext uri="{A12FA001-AC4F-418D-AE19-62706E023703}">
                                <ahyp:hlinkClr xmlns:ahyp="http://schemas.microsoft.com/office/drawing/2018/hyperlinkcolor" val="tx"/>
                              </a:ext>
                            </a:extLst>
                          </a:hlinkClick>
                        </a:rPr>
                        <a:t>selling multiples of the </a:t>
                      </a:r>
                      <a:r>
                        <a:rPr lang="en-US" sz="1100" b="0" kern="1200" noProof="0" dirty="0">
                          <a:solidFill>
                            <a:schemeClr val="bg1"/>
                          </a:solidFill>
                          <a:latin typeface="Verdana"/>
                          <a:ea typeface="Verdana"/>
                          <a:cs typeface="+mn-lt"/>
                          <a:hlinkClick r:id="rId3" action="ppaction://hlinksldjump">
                            <a:extLst>
                              <a:ext uri="{A12FA001-AC4F-418D-AE19-62706E023703}">
                                <ahyp:hlinkClr xmlns:ahyp="http://schemas.microsoft.com/office/drawing/2018/hyperlinkcolor" val="tx"/>
                              </a:ext>
                            </a:extLst>
                          </a:hlinkClick>
                        </a:rPr>
                        <a:t>same </a:t>
                      </a:r>
                      <a:r>
                        <a:rPr lang="en-US" sz="1100" b="0" u="sng" kern="1200" noProof="0" dirty="0">
                          <a:solidFill>
                            <a:schemeClr val="bg1"/>
                          </a:solidFill>
                          <a:latin typeface="Verdana"/>
                          <a:ea typeface="Verdana"/>
                          <a:cs typeface="+mn-lt"/>
                          <a:hlinkClick r:id="rId3" action="ppaction://hlinksldjump">
                            <a:extLst>
                              <a:ext uri="{A12FA001-AC4F-418D-AE19-62706E023703}">
                                <ahyp:hlinkClr xmlns:ahyp="http://schemas.microsoft.com/office/drawing/2018/hyperlinkcolor" val="tx"/>
                              </a:ext>
                            </a:extLst>
                          </a:hlinkClick>
                        </a:rPr>
                        <a:t>item</a:t>
                      </a:r>
                      <a:r>
                        <a:rPr lang="en-US" sz="1100" b="0" u="sng" kern="1200" noProof="0" dirty="0">
                          <a:solidFill>
                            <a:schemeClr val="bg1"/>
                          </a:solidFill>
                          <a:latin typeface="Verdana"/>
                          <a:ea typeface="Verdana"/>
                          <a:cs typeface="+mn-lt"/>
                        </a:rPr>
                        <a:t> online; </a:t>
                      </a:r>
                      <a:r>
                        <a:rPr lang="en-US" sz="1100" b="0" u="sng" kern="1200" dirty="0">
                          <a:solidFill>
                            <a:schemeClr val="bg1"/>
                          </a:solidFill>
                          <a:latin typeface="Verdana"/>
                          <a:ea typeface="Verdana"/>
                          <a:cs typeface="+mn-lt"/>
                          <a:hlinkClick r:id="rId3" action="ppaction://hlinksldjump">
                            <a:extLst>
                              <a:ext uri="{A12FA001-AC4F-418D-AE19-62706E023703}">
                                <ahyp:hlinkClr xmlns:ahyp="http://schemas.microsoft.com/office/drawing/2018/hyperlinkcolor" val="tx"/>
                              </a:ext>
                            </a:extLst>
                          </a:hlinkClick>
                        </a:rPr>
                        <a:t>do I need </a:t>
                      </a:r>
                      <a:r>
                        <a:rPr lang="en-US" sz="1100" b="0" u="sng" dirty="0">
                          <a:solidFill>
                            <a:schemeClr val="bg1"/>
                          </a:solidFill>
                          <a:latin typeface="Verdana"/>
                          <a:ea typeface="Verdana"/>
                          <a:cs typeface="+mn-lt"/>
                          <a:hlinkClick r:id="rId3" action="ppaction://hlinksldjump">
                            <a:extLst>
                              <a:ext uri="{A12FA001-AC4F-418D-AE19-62706E023703}">
                                <ahyp:hlinkClr xmlns:ahyp="http://schemas.microsoft.com/office/drawing/2018/hyperlinkcolor" val="tx"/>
                              </a:ext>
                            </a:extLst>
                          </a:hlinkClick>
                        </a:rPr>
                        <a:t>a GTIN?</a:t>
                      </a:r>
                      <a:endParaRPr lang="en-US" sz="1100" b="0" u="sng" dirty="0">
                        <a:solidFill>
                          <a:schemeClr val="bg1"/>
                        </a:solidFill>
                      </a:endParaRPr>
                    </a:p>
                  </a:txBody>
                  <a:tcPr anchor="ctr">
                    <a:solidFill>
                      <a:srgbClr val="22BCB9"/>
                    </a:solidFill>
                  </a:tcPr>
                </a:tc>
                <a:extLst>
                  <a:ext uri="{0D108BD9-81ED-4DB2-BD59-A6C34878D82A}">
                    <a16:rowId xmlns:a16="http://schemas.microsoft.com/office/drawing/2014/main" val="2333153934"/>
                  </a:ext>
                </a:extLst>
              </a:tr>
              <a:tr h="254890">
                <a:tc>
                  <a:txBody>
                    <a:bodyPr/>
                    <a:lstStyle/>
                    <a:p>
                      <a:pPr marL="228600" indent="-228600">
                        <a:buFont typeface="+mj-lt"/>
                        <a:buAutoNum type="arabicPeriod" startAt="2"/>
                      </a:pPr>
                      <a:r>
                        <a:rPr lang="en-US" sz="1100">
                          <a:solidFill>
                            <a:schemeClr val="bg1"/>
                          </a:solidFill>
                          <a:latin typeface="Verdana"/>
                          <a:ea typeface="Verdana"/>
                        </a:rPr>
                        <a:t>  </a:t>
                      </a:r>
                      <a:r>
                        <a:rPr lang="en-US" sz="1100">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How can I identify identical </a:t>
                      </a:r>
                      <a:r>
                        <a:rPr lang="en-US" sz="1100" u="sng">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bundles from different</a:t>
                      </a:r>
                      <a:r>
                        <a:rPr lang="en-US" sz="1100" u="sng">
                          <a:solidFill>
                            <a:schemeClr val="bg1"/>
                          </a:solidFill>
                          <a:latin typeface="Verdana"/>
                          <a:ea typeface="Verdana"/>
                        </a:rPr>
                        <a:t> sellers,</a:t>
                      </a:r>
                      <a:r>
                        <a:rPr lang="en-US" sz="1100" u="sng">
                          <a:solidFill>
                            <a:schemeClr val="bg1"/>
                          </a:solidFill>
                          <a:latin typeface="Verdana"/>
                          <a:ea typeface="Verdana"/>
                          <a:hlinkClick r:id="rId4" action="ppaction://hlinksldjump">
                            <a:extLst>
                              <a:ext uri="{A12FA001-AC4F-418D-AE19-62706E023703}">
                                <ahyp:hlinkClr xmlns:ahyp="http://schemas.microsoft.com/office/drawing/2018/hyperlinkcolor" val="tx"/>
                              </a:ext>
                            </a:extLst>
                          </a:hlinkClick>
                        </a:rPr>
                        <a:t> if needed?</a:t>
                      </a:r>
                      <a:endParaRPr lang="en-US" sz="1100" u="sng">
                        <a:solidFill>
                          <a:schemeClr val="bg1"/>
                        </a:solidFill>
                        <a:latin typeface="Verdana"/>
                        <a:ea typeface="Verdana"/>
                        <a:cs typeface="+mn-lt"/>
                      </a:endParaRPr>
                    </a:p>
                  </a:txBody>
                  <a:tcPr anchor="ctr">
                    <a:solidFill>
                      <a:srgbClr val="22BCB9"/>
                    </a:solidFill>
                  </a:tcPr>
                </a:tc>
                <a:extLst>
                  <a:ext uri="{0D108BD9-81ED-4DB2-BD59-A6C34878D82A}">
                    <a16:rowId xmlns:a16="http://schemas.microsoft.com/office/drawing/2014/main" val="2806890748"/>
                  </a:ext>
                </a:extLst>
              </a:tr>
              <a:tr h="276476">
                <a:tc>
                  <a:txBody>
                    <a:bodyPr/>
                    <a:lstStyle/>
                    <a:p>
                      <a:pPr marL="342900" indent="-342900">
                        <a:buFont typeface="+mj-lt"/>
                        <a:buAutoNum type="arabicPeriod" startAt="3"/>
                      </a:pPr>
                      <a:r>
                        <a:rPr lang="en-US" sz="1100" dirty="0">
                          <a:solidFill>
                            <a:schemeClr val="bg1"/>
                          </a:solidFill>
                          <a:latin typeface="Verdana"/>
                          <a:ea typeface="Verdana"/>
                          <a:hlinkClick r:id="rId5" action="ppaction://hlinksldjump">
                            <a:extLst>
                              <a:ext uri="{A12FA001-AC4F-418D-AE19-62706E023703}">
                                <ahyp:hlinkClr xmlns:ahyp="http://schemas.microsoft.com/office/drawing/2018/hyperlinkcolor" val="tx"/>
                              </a:ext>
                            </a:extLst>
                          </a:hlinkClick>
                        </a:rPr>
                        <a:t>How can I tell from the online product listing page if the bundle is virtual or physical?</a:t>
                      </a:r>
                      <a:endParaRPr lang="en-US" sz="1100" b="0" dirty="0">
                        <a:solidFill>
                          <a:schemeClr val="bg1"/>
                        </a:solidFill>
                        <a:latin typeface="Verdana"/>
                        <a:ea typeface="Verdana"/>
                      </a:endParaRPr>
                    </a:p>
                  </a:txBody>
                  <a:tcPr anchor="ctr">
                    <a:solidFill>
                      <a:srgbClr val="22BCB9"/>
                    </a:solidFill>
                  </a:tcPr>
                </a:tc>
                <a:extLst>
                  <a:ext uri="{0D108BD9-81ED-4DB2-BD59-A6C34878D82A}">
                    <a16:rowId xmlns:a16="http://schemas.microsoft.com/office/drawing/2014/main" val="3052133021"/>
                  </a:ext>
                </a:extLst>
              </a:tr>
              <a:tr h="254890">
                <a:tc>
                  <a:txBody>
                    <a:bodyPr/>
                    <a:lstStyle/>
                    <a:p>
                      <a:pPr marL="342900" indent="-342900">
                        <a:buFont typeface="+mj-lt"/>
                        <a:buAutoNum type="arabicPeriod" startAt="4"/>
                      </a:pPr>
                      <a:r>
                        <a:rPr lang="en-US" sz="1100">
                          <a:solidFill>
                            <a:schemeClr val="bg1"/>
                          </a:solidFill>
                          <a:latin typeface="Verdana"/>
                          <a:ea typeface="Verdana"/>
                          <a:hlinkClick r:id="rId6" action="ppaction://hlinksldjump">
                            <a:extLst>
                              <a:ext uri="{A12FA001-AC4F-418D-AE19-62706E023703}">
                                <ahyp:hlinkClr xmlns:ahyp="http://schemas.microsoft.com/office/drawing/2018/hyperlinkcolor" val="tx"/>
                              </a:ext>
                            </a:extLst>
                          </a:hlinkClick>
                        </a:rPr>
                        <a:t>Are the items of a bundle shipped together?</a:t>
                      </a:r>
                      <a:endParaRPr lang="en-US" sz="1100" b="0">
                        <a:solidFill>
                          <a:schemeClr val="bg1"/>
                        </a:solidFill>
                      </a:endParaRPr>
                    </a:p>
                  </a:txBody>
                  <a:tcPr anchor="ctr">
                    <a:solidFill>
                      <a:srgbClr val="22BCB9"/>
                    </a:solidFill>
                  </a:tcPr>
                </a:tc>
                <a:extLst>
                  <a:ext uri="{0D108BD9-81ED-4DB2-BD59-A6C34878D82A}">
                    <a16:rowId xmlns:a16="http://schemas.microsoft.com/office/drawing/2014/main" val="804860453"/>
                  </a:ext>
                </a:extLst>
              </a:tr>
              <a:tr h="254890">
                <a:tc>
                  <a:txBody>
                    <a:bodyPr/>
                    <a:lstStyle/>
                    <a:p>
                      <a:pPr marL="342900" indent="-342900">
                        <a:buFont typeface="+mj-lt"/>
                        <a:buAutoNum type="arabicPeriod" startAt="5"/>
                      </a:pPr>
                      <a:r>
                        <a:rPr lang="en-US" sz="1100">
                          <a:solidFill>
                            <a:schemeClr val="bg1"/>
                          </a:solidFill>
                          <a:latin typeface="Verdana"/>
                          <a:ea typeface="Verdana"/>
                          <a:hlinkClick r:id="rId7" action="ppaction://hlinksldjump">
                            <a:extLst>
                              <a:ext uri="{A12FA001-AC4F-418D-AE19-62706E023703}">
                                <ahyp:hlinkClr xmlns:ahyp="http://schemas.microsoft.com/office/drawing/2018/hyperlinkcolor" val="tx"/>
                              </a:ext>
                            </a:extLst>
                          </a:hlinkClick>
                        </a:rPr>
                        <a:t>How do I define physically attached?</a:t>
                      </a:r>
                      <a:r>
                        <a:rPr lang="en-US" sz="1100">
                          <a:solidFill>
                            <a:schemeClr val="bg1"/>
                          </a:solidFill>
                          <a:latin typeface="Verdana"/>
                          <a:ea typeface="Verdana"/>
                        </a:rPr>
                        <a:t> </a:t>
                      </a:r>
                      <a:endParaRPr lang="en-US" sz="1100" b="0">
                        <a:solidFill>
                          <a:schemeClr val="bg1"/>
                        </a:solidFill>
                      </a:endParaRPr>
                    </a:p>
                  </a:txBody>
                  <a:tcPr anchor="ctr">
                    <a:solidFill>
                      <a:srgbClr val="22BCB9"/>
                    </a:solidFill>
                  </a:tcPr>
                </a:tc>
                <a:extLst>
                  <a:ext uri="{0D108BD9-81ED-4DB2-BD59-A6C34878D82A}">
                    <a16:rowId xmlns:a16="http://schemas.microsoft.com/office/drawing/2014/main" val="402991876"/>
                  </a:ext>
                </a:extLst>
              </a:tr>
              <a:tr h="276476">
                <a:tc>
                  <a:txBody>
                    <a:bodyPr/>
                    <a:lstStyle/>
                    <a:p>
                      <a:pPr marL="342900" marR="0" lvl="0" indent="-342900" algn="l" defTabSz="682874" rtl="0" eaLnBrk="1" fontAlgn="auto" latinLnBrk="0" hangingPunct="1">
                        <a:lnSpc>
                          <a:spcPct val="100000"/>
                        </a:lnSpc>
                        <a:spcBef>
                          <a:spcPts val="0"/>
                        </a:spcBef>
                        <a:spcAft>
                          <a:spcPts val="0"/>
                        </a:spcAft>
                        <a:buClrTx/>
                        <a:buSzTx/>
                        <a:buFont typeface="+mj-lt"/>
                        <a:buAutoNum type="arabicPeriod" startAt="6"/>
                        <a:tabLst/>
                        <a:defRPr/>
                      </a:pPr>
                      <a:r>
                        <a:rPr lang="en-US" sz="1100">
                          <a:solidFill>
                            <a:schemeClr val="bg1"/>
                          </a:solidFill>
                          <a:latin typeface="Verdana"/>
                          <a:ea typeface="Verdana"/>
                          <a:hlinkClick r:id="rId8" action="ppaction://hlinksldjump">
                            <a:extLst>
                              <a:ext uri="{A12FA001-AC4F-418D-AE19-62706E023703}">
                                <ahyp:hlinkClr xmlns:ahyp="http://schemas.microsoft.com/office/drawing/2018/hyperlinkcolor" val="tx"/>
                              </a:ext>
                            </a:extLst>
                          </a:hlinkClick>
                        </a:rPr>
                        <a:t>As the physical bundle maker, how should the barcode appear on the bundle?</a:t>
                      </a:r>
                      <a:endParaRPr lang="en-US" sz="1100" b="0">
                        <a:solidFill>
                          <a:schemeClr val="bg1"/>
                        </a:solidFill>
                      </a:endParaRPr>
                    </a:p>
                  </a:txBody>
                  <a:tcPr anchor="ctr">
                    <a:solidFill>
                      <a:srgbClr val="22BCB9"/>
                    </a:solidFill>
                  </a:tcPr>
                </a:tc>
                <a:extLst>
                  <a:ext uri="{0D108BD9-81ED-4DB2-BD59-A6C34878D82A}">
                    <a16:rowId xmlns:a16="http://schemas.microsoft.com/office/drawing/2014/main" val="2247404430"/>
                  </a:ext>
                </a:extLst>
              </a:tr>
              <a:tr h="276476">
                <a:tc>
                  <a:txBody>
                    <a:bodyPr/>
                    <a:lstStyle/>
                    <a:p>
                      <a:pPr marL="342900" indent="-342900">
                        <a:buFont typeface="+mj-lt"/>
                        <a:buAutoNum type="arabicPeriod" startAt="7"/>
                      </a:pPr>
                      <a:r>
                        <a:rPr lang="en-US" sz="1100" strike="noStrike">
                          <a:solidFill>
                            <a:schemeClr val="bg1"/>
                          </a:solidFill>
                          <a:latin typeface="Verdana"/>
                          <a:ea typeface="Verdana"/>
                          <a:hlinkClick r:id="rId9" action="ppaction://hlinksldjump">
                            <a:extLst>
                              <a:ext uri="{A12FA001-AC4F-418D-AE19-62706E023703}">
                                <ahyp:hlinkClr xmlns:ahyp="http://schemas.microsoft.com/office/drawing/2018/hyperlinkcolor" val="tx"/>
                              </a:ext>
                            </a:extLst>
                          </a:hlinkClick>
                        </a:rPr>
                        <a:t>Who should assign the GTIN if multiple parties/sellers create identical physical assortments/bundles?</a:t>
                      </a:r>
                      <a:endParaRPr lang="en-US" sz="1100" b="0" strike="noStrike">
                        <a:solidFill>
                          <a:schemeClr val="bg1"/>
                        </a:solidFill>
                        <a:latin typeface="Verdana"/>
                        <a:ea typeface="Verdana"/>
                      </a:endParaRPr>
                    </a:p>
                  </a:txBody>
                  <a:tcPr anchor="ctr">
                    <a:solidFill>
                      <a:srgbClr val="BF83B9"/>
                    </a:solidFill>
                  </a:tcPr>
                </a:tc>
                <a:extLst>
                  <a:ext uri="{0D108BD9-81ED-4DB2-BD59-A6C34878D82A}">
                    <a16:rowId xmlns:a16="http://schemas.microsoft.com/office/drawing/2014/main" val="993255867"/>
                  </a:ext>
                </a:extLst>
              </a:tr>
              <a:tr h="254890">
                <a:tc>
                  <a:txBody>
                    <a:bodyPr/>
                    <a:lstStyle/>
                    <a:p>
                      <a:pPr marL="342900" indent="-342900">
                        <a:buFont typeface="+mj-lt"/>
                        <a:buAutoNum type="arabicPeriod" startAt="8"/>
                      </a:pPr>
                      <a:r>
                        <a:rPr lang="en-US" sz="1100" strike="noStrike">
                          <a:solidFill>
                            <a:schemeClr val="bg1"/>
                          </a:solidFill>
                          <a:latin typeface="Verdana"/>
                          <a:ea typeface="Verdana"/>
                          <a:hlinkClick r:id="rId10" action="ppaction://hlinksldjump">
                            <a:extLst>
                              <a:ext uri="{A12FA001-AC4F-418D-AE19-62706E023703}">
                                <ahyp:hlinkClr xmlns:ahyp="http://schemas.microsoft.com/office/drawing/2018/hyperlinkcolor" val="tx"/>
                              </a:ext>
                            </a:extLst>
                          </a:hlinkClick>
                        </a:rPr>
                        <a:t>Who should assign the GTIN for bundles with mixed brands?</a:t>
                      </a:r>
                      <a:endParaRPr lang="en-US" sz="1100" b="0" strike="noStrike">
                        <a:solidFill>
                          <a:schemeClr val="bg1"/>
                        </a:solidFill>
                        <a:latin typeface="Verdana"/>
                        <a:ea typeface="Verdana"/>
                      </a:endParaRPr>
                    </a:p>
                  </a:txBody>
                  <a:tcPr anchor="ctr">
                    <a:solidFill>
                      <a:srgbClr val="BF83B9"/>
                    </a:solidFill>
                  </a:tcPr>
                </a:tc>
                <a:extLst>
                  <a:ext uri="{0D108BD9-81ED-4DB2-BD59-A6C34878D82A}">
                    <a16:rowId xmlns:a16="http://schemas.microsoft.com/office/drawing/2014/main" val="1536374931"/>
                  </a:ext>
                </a:extLst>
              </a:tr>
              <a:tr h="276476">
                <a:tc>
                  <a:txBody>
                    <a:bodyPr/>
                    <a:lstStyle/>
                    <a:p>
                      <a:pPr marL="342900" marR="0" lvl="0" indent="-342900" algn="l" rtl="0" eaLnBrk="1" fontAlgn="auto" latinLnBrk="0" hangingPunct="1">
                        <a:lnSpc>
                          <a:spcPct val="100000"/>
                        </a:lnSpc>
                        <a:spcBef>
                          <a:spcPts val="0"/>
                        </a:spcBef>
                        <a:spcAft>
                          <a:spcPts val="0"/>
                        </a:spcAft>
                        <a:buClrTx/>
                        <a:buSzTx/>
                        <a:buFont typeface="+mj-lt"/>
                        <a:buAutoNum type="arabicPeriod" startAt="9"/>
                      </a:pPr>
                      <a:r>
                        <a:rPr lang="en-US" sz="1100">
                          <a:solidFill>
                            <a:schemeClr val="bg1"/>
                          </a:solidFill>
                          <a:latin typeface="Verdana"/>
                          <a:ea typeface="Verdana"/>
                          <a:cs typeface="+mn-lt"/>
                          <a:hlinkClick r:id="rId11" action="ppaction://hlinksldjump">
                            <a:extLst>
                              <a:ext uri="{A12FA001-AC4F-418D-AE19-62706E023703}">
                                <ahyp:hlinkClr xmlns:ahyp="http://schemas.microsoft.com/office/drawing/2018/hyperlinkcolor" val="tx"/>
                              </a:ext>
                            </a:extLst>
                          </a:hlinkClick>
                        </a:rPr>
                        <a:t>Who assigns the GTIN if a third-party is contracted by the brand owner to make the bundle on their behalf?</a:t>
                      </a:r>
                      <a:r>
                        <a:rPr lang="en-US" sz="1100">
                          <a:solidFill>
                            <a:schemeClr val="bg1"/>
                          </a:solidFill>
                          <a:latin typeface="Verdana"/>
                          <a:ea typeface="Verdana"/>
                          <a:cs typeface="+mn-lt"/>
                        </a:rPr>
                        <a:t> </a:t>
                      </a:r>
                    </a:p>
                  </a:txBody>
                  <a:tcPr anchor="ctr">
                    <a:solidFill>
                      <a:srgbClr val="BF83B9"/>
                    </a:solidFill>
                  </a:tcPr>
                </a:tc>
                <a:extLst>
                  <a:ext uri="{0D108BD9-81ED-4DB2-BD59-A6C34878D82A}">
                    <a16:rowId xmlns:a16="http://schemas.microsoft.com/office/drawing/2014/main" val="930743989"/>
                  </a:ext>
                </a:extLst>
              </a:tr>
              <a:tr h="276476">
                <a:tc>
                  <a:txBody>
                    <a:bodyPr/>
                    <a:lstStyle/>
                    <a:p>
                      <a:pPr marL="342900" marR="0" lvl="0" indent="-342900" algn="l" defTabSz="682874" rtl="0" eaLnBrk="1" fontAlgn="auto" latinLnBrk="0" hangingPunct="1">
                        <a:lnSpc>
                          <a:spcPct val="100000"/>
                        </a:lnSpc>
                        <a:spcBef>
                          <a:spcPts val="0"/>
                        </a:spcBef>
                        <a:spcAft>
                          <a:spcPts val="0"/>
                        </a:spcAft>
                        <a:buClrTx/>
                        <a:buSzTx/>
                        <a:buFont typeface="+mj-lt"/>
                        <a:buAutoNum type="arabicPeriod" startAt="10"/>
                        <a:tabLst/>
                        <a:defRPr/>
                      </a:pPr>
                      <a:r>
                        <a:rPr lang="en-US" sz="1100">
                          <a:solidFill>
                            <a:schemeClr val="bg1"/>
                          </a:solidFill>
                          <a:latin typeface="Verdana"/>
                          <a:ea typeface="Verdana"/>
                          <a:hlinkClick r:id="rId12" action="ppaction://hlinksldjump">
                            <a:extLst>
                              <a:ext uri="{A12FA001-AC4F-418D-AE19-62706E023703}">
                                <ahyp:hlinkClr xmlns:ahyp="http://schemas.microsoft.com/office/drawing/2018/hyperlinkcolor" val="tx"/>
                              </a:ext>
                            </a:extLst>
                          </a:hlinkClick>
                        </a:rPr>
                        <a:t>If I assign the GTIN to the bundle, what product information should I put in the GS1 database?</a:t>
                      </a:r>
                      <a:endParaRPr lang="en-US" sz="1100" b="0">
                        <a:solidFill>
                          <a:schemeClr val="bg1"/>
                        </a:solidFill>
                        <a:latin typeface="Verdana"/>
                        <a:ea typeface="Verdana"/>
                      </a:endParaRPr>
                    </a:p>
                  </a:txBody>
                  <a:tcPr anchor="ctr">
                    <a:solidFill>
                      <a:srgbClr val="BF83B9"/>
                    </a:solidFill>
                  </a:tcPr>
                </a:tc>
                <a:extLst>
                  <a:ext uri="{0D108BD9-81ED-4DB2-BD59-A6C34878D82A}">
                    <a16:rowId xmlns:a16="http://schemas.microsoft.com/office/drawing/2014/main" val="3966854898"/>
                  </a:ext>
                </a:extLst>
              </a:tr>
              <a:tr h="276476">
                <a:tc>
                  <a:txBody>
                    <a:bodyPr/>
                    <a:lstStyle/>
                    <a:p>
                      <a:pPr marL="342900" marR="0" lvl="0" indent="-342900" algn="l" defTabSz="682874" rtl="0" eaLnBrk="1" fontAlgn="auto" latinLnBrk="0" hangingPunct="1">
                        <a:lnSpc>
                          <a:spcPct val="100000"/>
                        </a:lnSpc>
                        <a:spcBef>
                          <a:spcPts val="0"/>
                        </a:spcBef>
                        <a:spcAft>
                          <a:spcPts val="0"/>
                        </a:spcAft>
                        <a:buClrTx/>
                        <a:buSzTx/>
                        <a:buFont typeface="+mj-lt"/>
                        <a:buAutoNum type="arabicPeriod" startAt="11"/>
                        <a:tabLst/>
                        <a:defRPr/>
                      </a:pPr>
                      <a:r>
                        <a:rPr lang="en-US" sz="1100">
                          <a:solidFill>
                            <a:schemeClr val="bg1"/>
                          </a:solidFill>
                          <a:latin typeface="Verdana"/>
                          <a:ea typeface="Verdana"/>
                          <a:hlinkClick r:id="rId13" action="ppaction://hlinksldjump">
                            <a:extLst>
                              <a:ext uri="{A12FA001-AC4F-418D-AE19-62706E023703}">
                                <ahyp:hlinkClr xmlns:ahyp="http://schemas.microsoft.com/office/drawing/2018/hyperlinkcolor" val="tx"/>
                              </a:ext>
                            </a:extLst>
                          </a:hlinkClick>
                        </a:rPr>
                        <a:t>As a Marketplace, how can I know if a seller is listing a physical or virtual bundle?</a:t>
                      </a:r>
                      <a:endParaRPr lang="en-US" sz="1100" b="0">
                        <a:solidFill>
                          <a:schemeClr val="bg1"/>
                        </a:solidFill>
                        <a:latin typeface="Verdana"/>
                        <a:ea typeface="Verdana"/>
                      </a:endParaRPr>
                    </a:p>
                  </a:txBody>
                  <a:tcPr anchor="ctr">
                    <a:solidFill>
                      <a:srgbClr val="7AC143"/>
                    </a:solidFill>
                  </a:tcPr>
                </a:tc>
                <a:extLst>
                  <a:ext uri="{0D108BD9-81ED-4DB2-BD59-A6C34878D82A}">
                    <a16:rowId xmlns:a16="http://schemas.microsoft.com/office/drawing/2014/main" val="3685259805"/>
                  </a:ext>
                </a:extLst>
              </a:tr>
              <a:tr h="254890">
                <a:tc>
                  <a:txBody>
                    <a:bodyPr/>
                    <a:lstStyle/>
                    <a:p>
                      <a:pPr marL="342900" marR="0" lvl="0" indent="-342900" algn="l" defTabSz="682874" rtl="0" eaLnBrk="1" fontAlgn="auto" latinLnBrk="0" hangingPunct="1">
                        <a:lnSpc>
                          <a:spcPct val="100000"/>
                        </a:lnSpc>
                        <a:spcBef>
                          <a:spcPts val="0"/>
                        </a:spcBef>
                        <a:spcAft>
                          <a:spcPts val="0"/>
                        </a:spcAft>
                        <a:buClrTx/>
                        <a:buSzTx/>
                        <a:buFont typeface="+mj-lt"/>
                        <a:buAutoNum type="arabicPeriod" startAt="12"/>
                        <a:tabLst/>
                        <a:defRPr/>
                      </a:pPr>
                      <a:r>
                        <a:rPr lang="en-US" sz="1100">
                          <a:solidFill>
                            <a:schemeClr val="bg1"/>
                          </a:solidFill>
                          <a:latin typeface="Verdana"/>
                          <a:ea typeface="Verdana"/>
                          <a:hlinkClick r:id="rId14" action="ppaction://hlinksldjump">
                            <a:extLst>
                              <a:ext uri="{A12FA001-AC4F-418D-AE19-62706E023703}">
                                <ahyp:hlinkClr xmlns:ahyp="http://schemas.microsoft.com/office/drawing/2018/hyperlinkcolor" val="tx"/>
                              </a:ext>
                            </a:extLst>
                          </a:hlinkClick>
                        </a:rPr>
                        <a:t>Are “frequently purchased with”/upselling considered as bundles?</a:t>
                      </a:r>
                      <a:endParaRPr lang="en-US" sz="1100" b="0">
                        <a:solidFill>
                          <a:schemeClr val="bg1"/>
                        </a:solidFill>
                        <a:latin typeface="Verdana"/>
                        <a:ea typeface="Verdana"/>
                      </a:endParaRPr>
                    </a:p>
                  </a:txBody>
                  <a:tcPr anchor="ctr">
                    <a:solidFill>
                      <a:srgbClr val="7AC143"/>
                    </a:solidFill>
                  </a:tcPr>
                </a:tc>
                <a:extLst>
                  <a:ext uri="{0D108BD9-81ED-4DB2-BD59-A6C34878D82A}">
                    <a16:rowId xmlns:a16="http://schemas.microsoft.com/office/drawing/2014/main" val="2428048015"/>
                  </a:ext>
                </a:extLst>
              </a:tr>
              <a:tr h="254890">
                <a:tc>
                  <a:txBody>
                    <a:bodyPr/>
                    <a:lstStyle/>
                    <a:p>
                      <a:pPr marL="342900" marR="0" lvl="0" indent="-342900" algn="l" defTabSz="682874" rtl="0" eaLnBrk="1" fontAlgn="auto" latinLnBrk="0" hangingPunct="1">
                        <a:lnSpc>
                          <a:spcPct val="100000"/>
                        </a:lnSpc>
                        <a:spcBef>
                          <a:spcPts val="0"/>
                        </a:spcBef>
                        <a:spcAft>
                          <a:spcPts val="0"/>
                        </a:spcAft>
                        <a:buClrTx/>
                        <a:buSzTx/>
                        <a:buFont typeface="+mj-lt"/>
                        <a:buAutoNum type="arabicPeriod" startAt="13"/>
                        <a:tabLst/>
                        <a:defRPr/>
                      </a:pPr>
                      <a:r>
                        <a:rPr lang="en-US" sz="1100" dirty="0">
                          <a:solidFill>
                            <a:schemeClr val="bg1"/>
                          </a:solidFill>
                          <a:latin typeface="Verdana"/>
                          <a:ea typeface="Verdana"/>
                          <a:hlinkClick r:id="rId15" action="ppaction://hlinksldjump">
                            <a:extLst>
                              <a:ext uri="{A12FA001-AC4F-418D-AE19-62706E023703}">
                                <ahyp:hlinkClr xmlns:ahyp="http://schemas.microsoft.com/office/drawing/2018/hyperlinkcolor" val="tx"/>
                              </a:ext>
                            </a:extLst>
                          </a:hlinkClick>
                        </a:rPr>
                        <a:t>As an ecommerce platform, how do I track the sales of a virtual bundle?</a:t>
                      </a:r>
                      <a:endParaRPr lang="en-US" sz="1100" b="0" dirty="0">
                        <a:solidFill>
                          <a:schemeClr val="bg1"/>
                        </a:solidFill>
                        <a:latin typeface="Verdana"/>
                        <a:ea typeface="Verdana"/>
                      </a:endParaRPr>
                    </a:p>
                  </a:txBody>
                  <a:tcPr anchor="ctr">
                    <a:solidFill>
                      <a:srgbClr val="F58220"/>
                    </a:solidFill>
                  </a:tcPr>
                </a:tc>
                <a:extLst>
                  <a:ext uri="{0D108BD9-81ED-4DB2-BD59-A6C34878D82A}">
                    <a16:rowId xmlns:a16="http://schemas.microsoft.com/office/drawing/2014/main" val="2255954001"/>
                  </a:ext>
                </a:extLst>
              </a:tr>
            </a:tbl>
          </a:graphicData>
        </a:graphic>
      </p:graphicFrame>
      <p:grpSp>
        <p:nvGrpSpPr>
          <p:cNvPr id="3" name="Group 2">
            <a:extLst>
              <a:ext uri="{FF2B5EF4-FFF2-40B4-BE49-F238E27FC236}">
                <a16:creationId xmlns:a16="http://schemas.microsoft.com/office/drawing/2014/main" id="{4279432F-A26F-4DAC-A09E-0C7174D0D94B}"/>
              </a:ext>
            </a:extLst>
          </p:cNvPr>
          <p:cNvGrpSpPr/>
          <p:nvPr/>
        </p:nvGrpSpPr>
        <p:grpSpPr>
          <a:xfrm>
            <a:off x="222913" y="4347988"/>
            <a:ext cx="4366966" cy="246221"/>
            <a:chOff x="222913" y="4288384"/>
            <a:chExt cx="4366966" cy="246221"/>
          </a:xfrm>
        </p:grpSpPr>
        <p:sp>
          <p:nvSpPr>
            <p:cNvPr id="135" name="TextBox 134">
              <a:extLst>
                <a:ext uri="{FF2B5EF4-FFF2-40B4-BE49-F238E27FC236}">
                  <a16:creationId xmlns:a16="http://schemas.microsoft.com/office/drawing/2014/main" id="{58F7343B-F727-40B7-B10B-32BDDE83194B}"/>
                </a:ext>
              </a:extLst>
            </p:cNvPr>
            <p:cNvSpPr txBox="1"/>
            <p:nvPr/>
          </p:nvSpPr>
          <p:spPr>
            <a:xfrm>
              <a:off x="369577" y="4288384"/>
              <a:ext cx="742511" cy="246221"/>
            </a:xfrm>
            <a:prstGeom prst="rect">
              <a:avLst/>
            </a:prstGeom>
            <a:noFill/>
          </p:spPr>
          <p:txBody>
            <a:bodyPr wrap="none" rtlCol="0">
              <a:spAutoFit/>
            </a:bodyPr>
            <a:lstStyle/>
            <a:p>
              <a:r>
                <a:rPr lang="en-US" sz="1000" b="1">
                  <a:solidFill>
                    <a:srgbClr val="58595B"/>
                  </a:solidFill>
                  <a:latin typeface="Verdana" panose="020B0604030504040204" pitchFamily="34" charset="0"/>
                  <a:ea typeface="Verdana" panose="020B0604030504040204" pitchFamily="34" charset="0"/>
                </a:rPr>
                <a:t>General</a:t>
              </a:r>
            </a:p>
          </p:txBody>
        </p:sp>
        <p:sp>
          <p:nvSpPr>
            <p:cNvPr id="137" name="TextBox 136">
              <a:extLst>
                <a:ext uri="{FF2B5EF4-FFF2-40B4-BE49-F238E27FC236}">
                  <a16:creationId xmlns:a16="http://schemas.microsoft.com/office/drawing/2014/main" id="{12CCDA86-A3D8-4765-831B-7A832CC9D826}"/>
                </a:ext>
              </a:extLst>
            </p:cNvPr>
            <p:cNvSpPr txBox="1"/>
            <p:nvPr/>
          </p:nvSpPr>
          <p:spPr>
            <a:xfrm>
              <a:off x="1379227" y="4288384"/>
              <a:ext cx="1444626" cy="246221"/>
            </a:xfrm>
            <a:prstGeom prst="rect">
              <a:avLst/>
            </a:prstGeom>
            <a:noFill/>
          </p:spPr>
          <p:txBody>
            <a:bodyPr wrap="none" rtlCol="0">
              <a:spAutoFit/>
            </a:bodyPr>
            <a:lstStyle/>
            <a:p>
              <a:r>
                <a:rPr lang="en-US" sz="1000" b="1">
                  <a:solidFill>
                    <a:srgbClr val="58595B"/>
                  </a:solidFill>
                  <a:latin typeface="Verdana" panose="020B0604030504040204" pitchFamily="34" charset="0"/>
                  <a:ea typeface="Verdana" panose="020B0604030504040204" pitchFamily="34" charset="0"/>
                </a:rPr>
                <a:t>GTIN Assignment</a:t>
              </a:r>
            </a:p>
          </p:txBody>
        </p:sp>
        <p:sp>
          <p:nvSpPr>
            <p:cNvPr id="139" name="TextBox 138">
              <a:extLst>
                <a:ext uri="{FF2B5EF4-FFF2-40B4-BE49-F238E27FC236}">
                  <a16:creationId xmlns:a16="http://schemas.microsoft.com/office/drawing/2014/main" id="{E268F99F-438B-4DE4-B0D7-2DA8131393E5}"/>
                </a:ext>
              </a:extLst>
            </p:cNvPr>
            <p:cNvSpPr txBox="1"/>
            <p:nvPr/>
          </p:nvSpPr>
          <p:spPr>
            <a:xfrm>
              <a:off x="3090992" y="4288384"/>
              <a:ext cx="667170" cy="246221"/>
            </a:xfrm>
            <a:prstGeom prst="rect">
              <a:avLst/>
            </a:prstGeom>
            <a:noFill/>
          </p:spPr>
          <p:txBody>
            <a:bodyPr wrap="none" rtlCol="0">
              <a:spAutoFit/>
            </a:bodyPr>
            <a:lstStyle/>
            <a:p>
              <a:r>
                <a:rPr lang="en-US" sz="1000" b="1">
                  <a:solidFill>
                    <a:srgbClr val="58595B"/>
                  </a:solidFill>
                  <a:latin typeface="Verdana" panose="020B0604030504040204" pitchFamily="34" charset="0"/>
                  <a:ea typeface="Verdana" panose="020B0604030504040204" pitchFamily="34" charset="0"/>
                </a:rPr>
                <a:t>Listing</a:t>
              </a:r>
            </a:p>
          </p:txBody>
        </p:sp>
        <p:sp>
          <p:nvSpPr>
            <p:cNvPr id="141" name="TextBox 140">
              <a:extLst>
                <a:ext uri="{FF2B5EF4-FFF2-40B4-BE49-F238E27FC236}">
                  <a16:creationId xmlns:a16="http://schemas.microsoft.com/office/drawing/2014/main" id="{4EA1CA9E-E2C8-47DA-AD25-09B2E3F1F911}"/>
                </a:ext>
              </a:extLst>
            </p:cNvPr>
            <p:cNvSpPr txBox="1"/>
            <p:nvPr/>
          </p:nvSpPr>
          <p:spPr>
            <a:xfrm>
              <a:off x="4025301" y="4288384"/>
              <a:ext cx="564578" cy="246221"/>
            </a:xfrm>
            <a:prstGeom prst="rect">
              <a:avLst/>
            </a:prstGeom>
            <a:noFill/>
          </p:spPr>
          <p:txBody>
            <a:bodyPr wrap="none" rtlCol="0">
              <a:spAutoFit/>
            </a:bodyPr>
            <a:lstStyle/>
            <a:p>
              <a:r>
                <a:rPr lang="en-US" sz="1000" b="1">
                  <a:solidFill>
                    <a:srgbClr val="58595B"/>
                  </a:solidFill>
                  <a:latin typeface="Verdana" panose="020B0604030504040204" pitchFamily="34" charset="0"/>
                  <a:ea typeface="Verdana" panose="020B0604030504040204" pitchFamily="34" charset="0"/>
                </a:rPr>
                <a:t>Sales</a:t>
              </a:r>
            </a:p>
          </p:txBody>
        </p:sp>
        <p:sp>
          <p:nvSpPr>
            <p:cNvPr id="2" name="Oval 1">
              <a:extLst>
                <a:ext uri="{FF2B5EF4-FFF2-40B4-BE49-F238E27FC236}">
                  <a16:creationId xmlns:a16="http://schemas.microsoft.com/office/drawing/2014/main" id="{5C59132B-44B4-462D-94DA-D8667D984D39}"/>
                </a:ext>
              </a:extLst>
            </p:cNvPr>
            <p:cNvSpPr/>
            <p:nvPr/>
          </p:nvSpPr>
          <p:spPr>
            <a:xfrm>
              <a:off x="222913" y="4326343"/>
              <a:ext cx="172872" cy="177420"/>
            </a:xfrm>
            <a:prstGeom prst="ellipse">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3" name="Oval 142">
              <a:extLst>
                <a:ext uri="{FF2B5EF4-FFF2-40B4-BE49-F238E27FC236}">
                  <a16:creationId xmlns:a16="http://schemas.microsoft.com/office/drawing/2014/main" id="{23C774AC-2A7D-40D7-A4A2-430807D10BAA}"/>
                </a:ext>
              </a:extLst>
            </p:cNvPr>
            <p:cNvSpPr/>
            <p:nvPr/>
          </p:nvSpPr>
          <p:spPr>
            <a:xfrm>
              <a:off x="1247340" y="4326343"/>
              <a:ext cx="172872" cy="177420"/>
            </a:xfrm>
            <a:prstGeom prst="ellipse">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4" name="Oval 143">
              <a:extLst>
                <a:ext uri="{FF2B5EF4-FFF2-40B4-BE49-F238E27FC236}">
                  <a16:creationId xmlns:a16="http://schemas.microsoft.com/office/drawing/2014/main" id="{7A67E4A0-1720-421C-96D0-71AC5C997FC9}"/>
                </a:ext>
              </a:extLst>
            </p:cNvPr>
            <p:cNvSpPr/>
            <p:nvPr/>
          </p:nvSpPr>
          <p:spPr>
            <a:xfrm>
              <a:off x="2959105" y="4326343"/>
              <a:ext cx="172872" cy="177420"/>
            </a:xfrm>
            <a:prstGeom prst="ellipse">
              <a:avLst/>
            </a:prstGeom>
            <a:solidFill>
              <a:srgbClr val="7A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5" name="Oval 144">
              <a:extLst>
                <a:ext uri="{FF2B5EF4-FFF2-40B4-BE49-F238E27FC236}">
                  <a16:creationId xmlns:a16="http://schemas.microsoft.com/office/drawing/2014/main" id="{36F4C8B0-E8FA-428C-80D7-B9B9A589BBDA}"/>
                </a:ext>
              </a:extLst>
            </p:cNvPr>
            <p:cNvSpPr/>
            <p:nvPr/>
          </p:nvSpPr>
          <p:spPr>
            <a:xfrm>
              <a:off x="3897963" y="4326343"/>
              <a:ext cx="172872" cy="177420"/>
            </a:xfrm>
            <a:prstGeom prst="ellipse">
              <a:avLst/>
            </a:prstGeom>
            <a:solidFill>
              <a:srgbClr val="F5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sp>
        <p:nvSpPr>
          <p:cNvPr id="146" name="TextBox 145">
            <a:extLst>
              <a:ext uri="{FF2B5EF4-FFF2-40B4-BE49-F238E27FC236}">
                <a16:creationId xmlns:a16="http://schemas.microsoft.com/office/drawing/2014/main" id="{55E3F6D0-A884-4F8F-B754-5B40007151BF}"/>
              </a:ext>
            </a:extLst>
          </p:cNvPr>
          <p:cNvSpPr txBox="1"/>
          <p:nvPr/>
        </p:nvSpPr>
        <p:spPr>
          <a:xfrm>
            <a:off x="118571" y="122837"/>
            <a:ext cx="3739261"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FAQ Index</a:t>
            </a:r>
          </a:p>
        </p:txBody>
      </p:sp>
      <p:sp>
        <p:nvSpPr>
          <p:cNvPr id="24" name="Rectangle 23">
            <a:extLst>
              <a:ext uri="{FF2B5EF4-FFF2-40B4-BE49-F238E27FC236}">
                <a16:creationId xmlns:a16="http://schemas.microsoft.com/office/drawing/2014/main" id="{2E24D864-02D0-41A4-88DC-55509EB7ACE8}"/>
              </a:ext>
            </a:extLst>
          </p:cNvPr>
          <p:cNvSpPr/>
          <p:nvPr/>
        </p:nvSpPr>
        <p:spPr>
          <a:xfrm>
            <a:off x="5218386" y="4230304"/>
            <a:ext cx="3679124" cy="356463"/>
          </a:xfrm>
          <a:prstGeom prst="rect">
            <a:avLst/>
          </a:prstGeom>
          <a:solidFill>
            <a:srgbClr val="8FC5D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5" name="TextBox 24">
            <a:extLst>
              <a:ext uri="{FF2B5EF4-FFF2-40B4-BE49-F238E27FC236}">
                <a16:creationId xmlns:a16="http://schemas.microsoft.com/office/drawing/2014/main" id="{801086D1-177C-4049-9352-69DF293D9172}"/>
              </a:ext>
            </a:extLst>
          </p:cNvPr>
          <p:cNvSpPr txBox="1"/>
          <p:nvPr/>
        </p:nvSpPr>
        <p:spPr>
          <a:xfrm>
            <a:off x="5304438" y="4221239"/>
            <a:ext cx="3377411" cy="400110"/>
          </a:xfrm>
          <a:prstGeom prst="rect">
            <a:avLst/>
          </a:prstGeom>
          <a:noFill/>
        </p:spPr>
        <p:txBody>
          <a:bodyPr wrap="square">
            <a:spAutoFit/>
          </a:bodyPr>
          <a:lstStyle/>
          <a:p>
            <a:r>
              <a:rPr lang="en-US" sz="1000" b="0" i="1">
                <a:solidFill>
                  <a:srgbClr val="002D6C"/>
                </a:solidFill>
                <a:effectLst/>
                <a:latin typeface="Verdana" panose="020B0604030504040204" pitchFamily="34" charset="0"/>
                <a:ea typeface="Verdana" panose="020B0604030504040204" pitchFamily="34" charset="0"/>
              </a:rPr>
              <a:t>You will see the question icon      on each answer slide. Click this icon to access the FAQ Index.</a:t>
            </a:r>
            <a:endParaRPr lang="en-IN" sz="1000"/>
          </a:p>
        </p:txBody>
      </p:sp>
      <p:pic>
        <p:nvPicPr>
          <p:cNvPr id="26" name="Graphic 25">
            <a:extLst>
              <a:ext uri="{FF2B5EF4-FFF2-40B4-BE49-F238E27FC236}">
                <a16:creationId xmlns:a16="http://schemas.microsoft.com/office/drawing/2014/main" id="{AF7827D4-4139-4E47-B5D0-7235075ED313}"/>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338170" y="4229887"/>
            <a:ext cx="159603" cy="159603"/>
          </a:xfrm>
          <a:prstGeom prst="rect">
            <a:avLst/>
          </a:prstGeom>
        </p:spPr>
      </p:pic>
      <p:sp>
        <p:nvSpPr>
          <p:cNvPr id="22" name="Rectangle 21">
            <a:extLst>
              <a:ext uri="{FF2B5EF4-FFF2-40B4-BE49-F238E27FC236}">
                <a16:creationId xmlns:a16="http://schemas.microsoft.com/office/drawing/2014/main" id="{380BCD30-4C6A-E92C-D2B9-B5A02833E6A6}"/>
              </a:ext>
            </a:extLst>
          </p:cNvPr>
          <p:cNvSpPr/>
          <p:nvPr/>
        </p:nvSpPr>
        <p:spPr>
          <a:xfrm flipV="1">
            <a:off x="0" y="4594209"/>
            <a:ext cx="9144000"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13</a:t>
            </a:fld>
            <a:endParaRPr lang="en-US">
              <a:latin typeface="Verdana" panose="020B0604030504040204" pitchFamily="34" charset="0"/>
              <a:ea typeface="Verdana" panose="020B0604030504040204" pitchFamily="34" charset="0"/>
            </a:endParaRP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Tree>
    <p:extLst>
      <p:ext uri="{BB962C8B-B14F-4D97-AF65-F5344CB8AC3E}">
        <p14:creationId xmlns:p14="http://schemas.microsoft.com/office/powerpoint/2010/main" val="3188176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75F6190-1436-43C8-A1C6-3DCBE9E4C7F1}"/>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9" name="Rectangle 48">
            <a:extLst>
              <a:ext uri="{FF2B5EF4-FFF2-40B4-BE49-F238E27FC236}">
                <a16:creationId xmlns:a16="http://schemas.microsoft.com/office/drawing/2014/main" id="{0D8BC91A-7DDA-4AE4-B394-E23C2E543871}"/>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8" name="Rectangle 37">
            <a:extLst>
              <a:ext uri="{FF2B5EF4-FFF2-40B4-BE49-F238E27FC236}">
                <a16:creationId xmlns:a16="http://schemas.microsoft.com/office/drawing/2014/main" id="{083CC928-861A-478D-8F69-C83A0A596D41}"/>
              </a:ext>
            </a:extLst>
          </p:cNvPr>
          <p:cNvSpPr/>
          <p:nvPr/>
        </p:nvSpPr>
        <p:spPr>
          <a:xfrm>
            <a:off x="163072" y="2058465"/>
            <a:ext cx="8812906"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7"/>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14</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21" name="TextBox 20">
            <a:extLst>
              <a:ext uri="{FF2B5EF4-FFF2-40B4-BE49-F238E27FC236}">
                <a16:creationId xmlns:a16="http://schemas.microsoft.com/office/drawing/2014/main" id="{B7F304CE-F3C0-AC3E-52E8-4A7BA92A2048}"/>
              </a:ext>
            </a:extLst>
          </p:cNvPr>
          <p:cNvSpPr txBox="1"/>
          <p:nvPr/>
        </p:nvSpPr>
        <p:spPr>
          <a:xfrm>
            <a:off x="118571" y="27860"/>
            <a:ext cx="7025179"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Q1: I’m selling multiples of the same item online; do I need a GTIN?</a:t>
            </a:r>
            <a:endParaRPr lang="en-US" sz="1400" b="1">
              <a:solidFill>
                <a:schemeClr val="bg1"/>
              </a:solidFill>
              <a:latin typeface="Verdana" panose="020B0604030504040204" pitchFamily="34" charset="0"/>
              <a:ea typeface="Verdana" panose="020B0604030504040204" pitchFamily="34" charset="0"/>
              <a:cs typeface="+mn-lt"/>
            </a:endParaRPr>
          </a:p>
        </p:txBody>
      </p:sp>
      <p:sp>
        <p:nvSpPr>
          <p:cNvPr id="27" name="TextBox 26">
            <a:extLst>
              <a:ext uri="{FF2B5EF4-FFF2-40B4-BE49-F238E27FC236}">
                <a16:creationId xmlns:a16="http://schemas.microsoft.com/office/drawing/2014/main" id="{8327C485-D123-4C71-8A45-D6061849F9CE}"/>
              </a:ext>
            </a:extLst>
          </p:cNvPr>
          <p:cNvSpPr txBox="1"/>
          <p:nvPr/>
        </p:nvSpPr>
        <p:spPr>
          <a:xfrm>
            <a:off x="384359" y="1306773"/>
            <a:ext cx="3077853" cy="646331"/>
          </a:xfrm>
          <a:prstGeom prst="rect">
            <a:avLst/>
          </a:prstGeom>
          <a:noFill/>
        </p:spPr>
        <p:txBody>
          <a:bodyPr wrap="square" lIns="91440" tIns="45720" rIns="91440" bIns="45720" anchor="t">
            <a:spAutoFit/>
          </a:bodyPr>
          <a:lstStyle/>
          <a:p>
            <a:pPr marR="0" lvl="0" algn="ctr" defTabSz="914310" rtl="0" eaLnBrk="1" fontAlgn="auto" latinLnBrk="0" hangingPunct="1">
              <a:lnSpc>
                <a:spcPct val="100000"/>
              </a:lnSpc>
              <a:spcBef>
                <a:spcPts val="0"/>
              </a:spcBef>
              <a:spcAft>
                <a:spcPts val="0"/>
              </a:spcAft>
              <a:buClrTx/>
              <a:buSzTx/>
              <a:tabLst/>
              <a:defRPr/>
            </a:pPr>
            <a:r>
              <a:rPr lang="en-US" sz="1200">
                <a:solidFill>
                  <a:srgbClr val="002060"/>
                </a:solidFill>
                <a:latin typeface="Verdana"/>
              </a:rPr>
              <a:t>If the items are physically attached together, the bundle itself needs a GTIN</a:t>
            </a:r>
          </a:p>
        </p:txBody>
      </p:sp>
      <p:sp>
        <p:nvSpPr>
          <p:cNvPr id="30" name="TextBox 29">
            <a:extLst>
              <a:ext uri="{FF2B5EF4-FFF2-40B4-BE49-F238E27FC236}">
                <a16:creationId xmlns:a16="http://schemas.microsoft.com/office/drawing/2014/main" id="{D79B32F1-4578-403E-A901-E36A959E5A33}"/>
              </a:ext>
            </a:extLst>
          </p:cNvPr>
          <p:cNvSpPr txBox="1"/>
          <p:nvPr/>
        </p:nvSpPr>
        <p:spPr>
          <a:xfrm>
            <a:off x="1636843" y="1052836"/>
            <a:ext cx="572885" cy="307777"/>
          </a:xfrm>
          <a:prstGeom prst="rect">
            <a:avLst/>
          </a:prstGeom>
          <a:noFill/>
        </p:spPr>
        <p:txBody>
          <a:bodyPr wrap="square">
            <a:spAutoFit/>
          </a:bodyPr>
          <a:lstStyle/>
          <a:p>
            <a:pPr marR="0" lvl="0" algn="ctr" defTabSz="914310" rtl="0" eaLnBrk="1" fontAlgn="auto" latinLnBrk="0" hangingPunct="1">
              <a:lnSpc>
                <a:spcPct val="100000"/>
              </a:lnSpc>
              <a:spcBef>
                <a:spcPts val="0"/>
              </a:spcBef>
              <a:spcAft>
                <a:spcPts val="0"/>
              </a:spcAft>
              <a:buClrTx/>
              <a:buSzTx/>
              <a:tabLst/>
              <a:defRPr/>
            </a:pPr>
            <a:r>
              <a:rPr lang="en-US" sz="1400" b="1">
                <a:solidFill>
                  <a:srgbClr val="002060"/>
                </a:solidFill>
                <a:latin typeface="Verdana"/>
              </a:rPr>
              <a:t>A1:</a:t>
            </a:r>
          </a:p>
        </p:txBody>
      </p:sp>
      <p:pic>
        <p:nvPicPr>
          <p:cNvPr id="10" name="Picture 9">
            <a:extLst>
              <a:ext uri="{FF2B5EF4-FFF2-40B4-BE49-F238E27FC236}">
                <a16:creationId xmlns:a16="http://schemas.microsoft.com/office/drawing/2014/main" id="{2BD599C6-C2CF-4D84-8D9B-96D4AF30568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41743" y="2489642"/>
            <a:ext cx="1709634" cy="971792"/>
          </a:xfrm>
          <a:prstGeom prst="rect">
            <a:avLst/>
          </a:prstGeom>
        </p:spPr>
      </p:pic>
      <p:sp>
        <p:nvSpPr>
          <p:cNvPr id="35" name="TextBox 34">
            <a:extLst>
              <a:ext uri="{FF2B5EF4-FFF2-40B4-BE49-F238E27FC236}">
                <a16:creationId xmlns:a16="http://schemas.microsoft.com/office/drawing/2014/main" id="{64478F34-9143-4376-8E5E-9EACEF1E10E1}"/>
              </a:ext>
            </a:extLst>
          </p:cNvPr>
          <p:cNvSpPr txBox="1"/>
          <p:nvPr/>
        </p:nvSpPr>
        <p:spPr>
          <a:xfrm>
            <a:off x="312364" y="2321921"/>
            <a:ext cx="1717214" cy="246221"/>
          </a:xfrm>
          <a:prstGeom prst="rect">
            <a:avLst/>
          </a:prstGeom>
          <a:solidFill>
            <a:srgbClr val="F26334"/>
          </a:solidFill>
        </p:spPr>
        <p:txBody>
          <a:bodyPr wrap="square">
            <a:spAutoFit/>
          </a:bodyPr>
          <a:lstStyle/>
          <a:p>
            <a:pPr marR="0" lvl="0" algn="ctr" defTabSz="914310" rtl="0" eaLnBrk="1" fontAlgn="auto" latinLnBrk="0" hangingPunct="1">
              <a:lnSpc>
                <a:spcPct val="100000"/>
              </a:lnSpc>
              <a:spcBef>
                <a:spcPts val="0"/>
              </a:spcBef>
              <a:spcAft>
                <a:spcPts val="0"/>
              </a:spcAft>
              <a:buClrTx/>
              <a:buSzTx/>
              <a:tabLst/>
              <a:defRPr/>
            </a:pPr>
            <a:r>
              <a:rPr lang="en-US" sz="1000" b="1">
                <a:solidFill>
                  <a:schemeClr val="bg1"/>
                </a:solidFill>
                <a:latin typeface="Verdana"/>
              </a:rPr>
              <a:t>4 bottles of Shampoo</a:t>
            </a:r>
          </a:p>
        </p:txBody>
      </p:sp>
      <p:sp>
        <p:nvSpPr>
          <p:cNvPr id="36" name="TextBox 35">
            <a:extLst>
              <a:ext uri="{FF2B5EF4-FFF2-40B4-BE49-F238E27FC236}">
                <a16:creationId xmlns:a16="http://schemas.microsoft.com/office/drawing/2014/main" id="{C280E9F4-7947-44F7-A8A9-B63B9FF0DA77}"/>
              </a:ext>
            </a:extLst>
          </p:cNvPr>
          <p:cNvSpPr txBox="1"/>
          <p:nvPr/>
        </p:nvSpPr>
        <p:spPr>
          <a:xfrm>
            <a:off x="6457757" y="1052836"/>
            <a:ext cx="572885" cy="307777"/>
          </a:xfrm>
          <a:prstGeom prst="rect">
            <a:avLst/>
          </a:prstGeom>
          <a:noFill/>
        </p:spPr>
        <p:txBody>
          <a:bodyPr wrap="square">
            <a:spAutoFit/>
          </a:bodyPr>
          <a:lstStyle/>
          <a:p>
            <a:pPr marR="0" lvl="0" algn="ctr" defTabSz="914310" rtl="0" eaLnBrk="1" fontAlgn="auto" latinLnBrk="0" hangingPunct="1">
              <a:lnSpc>
                <a:spcPct val="100000"/>
              </a:lnSpc>
              <a:spcBef>
                <a:spcPts val="0"/>
              </a:spcBef>
              <a:spcAft>
                <a:spcPts val="0"/>
              </a:spcAft>
              <a:buClrTx/>
              <a:buSzTx/>
              <a:tabLst/>
              <a:defRPr/>
            </a:pPr>
            <a:r>
              <a:rPr lang="en-US" sz="1400" b="1">
                <a:solidFill>
                  <a:srgbClr val="002060"/>
                </a:solidFill>
                <a:latin typeface="Verdana"/>
              </a:rPr>
              <a:t>A2:</a:t>
            </a:r>
          </a:p>
        </p:txBody>
      </p:sp>
      <p:sp>
        <p:nvSpPr>
          <p:cNvPr id="37" name="TextBox 36">
            <a:extLst>
              <a:ext uri="{FF2B5EF4-FFF2-40B4-BE49-F238E27FC236}">
                <a16:creationId xmlns:a16="http://schemas.microsoft.com/office/drawing/2014/main" id="{A57DC75C-6CB3-4416-A446-05441C19F977}"/>
              </a:ext>
            </a:extLst>
          </p:cNvPr>
          <p:cNvSpPr txBox="1"/>
          <p:nvPr/>
        </p:nvSpPr>
        <p:spPr>
          <a:xfrm>
            <a:off x="4690834" y="1306773"/>
            <a:ext cx="4106730" cy="646331"/>
          </a:xfrm>
          <a:prstGeom prst="rect">
            <a:avLst/>
          </a:prstGeom>
          <a:noFill/>
        </p:spPr>
        <p:txBody>
          <a:bodyPr wrap="square">
            <a:spAutoFit/>
          </a:bodyPr>
          <a:lstStyle/>
          <a:p>
            <a:pPr algn="ctr" defTabSz="914310">
              <a:defRPr/>
            </a:pPr>
            <a:r>
              <a:rPr lang="en-US" sz="1200">
                <a:solidFill>
                  <a:srgbClr val="002060"/>
                </a:solidFill>
                <a:latin typeface="Verdana"/>
              </a:rPr>
              <a:t>If the items are not physically attached (virtual bundle), only the trade items within the bundle need their own GTINs</a:t>
            </a:r>
            <a:endParaRPr lang="en-US" sz="1200" b="1"/>
          </a:p>
        </p:txBody>
      </p:sp>
      <p:sp>
        <p:nvSpPr>
          <p:cNvPr id="54" name="TextBox 53">
            <a:extLst>
              <a:ext uri="{FF2B5EF4-FFF2-40B4-BE49-F238E27FC236}">
                <a16:creationId xmlns:a16="http://schemas.microsoft.com/office/drawing/2014/main" id="{DF4095A9-E90C-485B-BC5E-D79E6868028B}"/>
              </a:ext>
            </a:extLst>
          </p:cNvPr>
          <p:cNvSpPr txBox="1"/>
          <p:nvPr/>
        </p:nvSpPr>
        <p:spPr>
          <a:xfrm>
            <a:off x="4650565" y="2326277"/>
            <a:ext cx="1717214" cy="246221"/>
          </a:xfrm>
          <a:prstGeom prst="rect">
            <a:avLst/>
          </a:prstGeom>
          <a:solidFill>
            <a:srgbClr val="F26334"/>
          </a:solidFill>
        </p:spPr>
        <p:txBody>
          <a:bodyPr wrap="square">
            <a:spAutoFit/>
          </a:bodyPr>
          <a:lstStyle/>
          <a:p>
            <a:pPr marR="0" lvl="0" algn="ctr" defTabSz="914310" rtl="0" eaLnBrk="1" fontAlgn="auto" latinLnBrk="0" hangingPunct="1">
              <a:lnSpc>
                <a:spcPct val="100000"/>
              </a:lnSpc>
              <a:spcBef>
                <a:spcPts val="0"/>
              </a:spcBef>
              <a:spcAft>
                <a:spcPts val="0"/>
              </a:spcAft>
              <a:buClrTx/>
              <a:buSzTx/>
              <a:tabLst/>
              <a:defRPr/>
            </a:pPr>
            <a:r>
              <a:rPr lang="en-US" sz="1000" b="1">
                <a:solidFill>
                  <a:schemeClr val="bg1"/>
                </a:solidFill>
                <a:latin typeface="Verdana"/>
              </a:rPr>
              <a:t>4 bottles of Shampoo</a:t>
            </a:r>
          </a:p>
        </p:txBody>
      </p:sp>
      <p:cxnSp>
        <p:nvCxnSpPr>
          <p:cNvPr id="60" name="Straight Connector 59">
            <a:extLst>
              <a:ext uri="{FF2B5EF4-FFF2-40B4-BE49-F238E27FC236}">
                <a16:creationId xmlns:a16="http://schemas.microsoft.com/office/drawing/2014/main" id="{B49D1A72-F209-45DE-96D5-38666CF68A90}"/>
              </a:ext>
            </a:extLst>
          </p:cNvPr>
          <p:cNvCxnSpPr>
            <a:cxnSpLocks/>
          </p:cNvCxnSpPr>
          <p:nvPr/>
        </p:nvCxnSpPr>
        <p:spPr>
          <a:xfrm>
            <a:off x="4352296" y="1354690"/>
            <a:ext cx="0" cy="3133718"/>
          </a:xfrm>
          <a:prstGeom prst="line">
            <a:avLst/>
          </a:prstGeom>
          <a:ln w="28575">
            <a:solidFill>
              <a:srgbClr val="E6E7E8"/>
            </a:solidFill>
          </a:ln>
        </p:spPr>
        <p:style>
          <a:lnRef idx="1">
            <a:schemeClr val="accent1"/>
          </a:lnRef>
          <a:fillRef idx="0">
            <a:schemeClr val="accent1"/>
          </a:fillRef>
          <a:effectRef idx="0">
            <a:schemeClr val="accent1"/>
          </a:effectRef>
          <a:fontRef idx="minor">
            <a:schemeClr val="tx1"/>
          </a:fontRef>
        </p:style>
      </p:cxnSp>
      <p:pic>
        <p:nvPicPr>
          <p:cNvPr id="61" name="Graphic 60">
            <a:hlinkClick r:id="rId6" action="ppaction://hlinksldjump"/>
            <a:extLst>
              <a:ext uri="{FF2B5EF4-FFF2-40B4-BE49-F238E27FC236}">
                <a16:creationId xmlns:a16="http://schemas.microsoft.com/office/drawing/2014/main" id="{7241C04A-0930-46E0-9B14-77A8FC73C8D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37007" y="4239771"/>
            <a:ext cx="248637" cy="248637"/>
          </a:xfrm>
          <a:prstGeom prst="rect">
            <a:avLst/>
          </a:prstGeom>
        </p:spPr>
      </p:pic>
      <p:pic>
        <p:nvPicPr>
          <p:cNvPr id="34" name="Graphic 33">
            <a:hlinkClick r:id="rId9" action="ppaction://hlinksldjump"/>
            <a:extLst>
              <a:ext uri="{FF2B5EF4-FFF2-40B4-BE49-F238E27FC236}">
                <a16:creationId xmlns:a16="http://schemas.microsoft.com/office/drawing/2014/main" id="{1656C823-55A9-464E-A5DC-1C713CDC7AF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721277" y="4286011"/>
            <a:ext cx="180451" cy="156159"/>
          </a:xfrm>
          <a:prstGeom prst="rect">
            <a:avLst/>
          </a:prstGeom>
        </p:spPr>
      </p:pic>
      <p:pic>
        <p:nvPicPr>
          <p:cNvPr id="50" name="Picture 49">
            <a:extLst>
              <a:ext uri="{FF2B5EF4-FFF2-40B4-BE49-F238E27FC236}">
                <a16:creationId xmlns:a16="http://schemas.microsoft.com/office/drawing/2014/main" id="{C0B012FE-1FED-40A7-AD09-29C1F687C01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675312" y="2489642"/>
            <a:ext cx="1709634" cy="971792"/>
          </a:xfrm>
          <a:prstGeom prst="rect">
            <a:avLst/>
          </a:prstGeom>
        </p:spPr>
      </p:pic>
      <p:pic>
        <p:nvPicPr>
          <p:cNvPr id="5" name="Picture 4">
            <a:extLst>
              <a:ext uri="{FF2B5EF4-FFF2-40B4-BE49-F238E27FC236}">
                <a16:creationId xmlns:a16="http://schemas.microsoft.com/office/drawing/2014/main" id="{52215BBE-620E-4B35-BEC9-F7150EC98E28}"/>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2353964" y="2183813"/>
            <a:ext cx="1846643" cy="1432647"/>
          </a:xfrm>
          <a:prstGeom prst="rect">
            <a:avLst/>
          </a:prstGeom>
        </p:spPr>
      </p:pic>
      <p:pic>
        <p:nvPicPr>
          <p:cNvPr id="51" name="Picture 50">
            <a:extLst>
              <a:ext uri="{FF2B5EF4-FFF2-40B4-BE49-F238E27FC236}">
                <a16:creationId xmlns:a16="http://schemas.microsoft.com/office/drawing/2014/main" id="{FE1DFCF4-9394-4A33-819A-5303F7F0B5D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6526618" y="2183813"/>
            <a:ext cx="2102668" cy="1432647"/>
          </a:xfrm>
          <a:prstGeom prst="rect">
            <a:avLst/>
          </a:prstGeom>
        </p:spPr>
      </p:pic>
      <p:sp>
        <p:nvSpPr>
          <p:cNvPr id="59" name="TextBox 58">
            <a:extLst>
              <a:ext uri="{FF2B5EF4-FFF2-40B4-BE49-F238E27FC236}">
                <a16:creationId xmlns:a16="http://schemas.microsoft.com/office/drawing/2014/main" id="{86DEA199-372D-4FB1-A7ED-4165E53BCEEE}"/>
              </a:ext>
            </a:extLst>
          </p:cNvPr>
          <p:cNvSpPr txBox="1"/>
          <p:nvPr/>
        </p:nvSpPr>
        <p:spPr>
          <a:xfrm>
            <a:off x="312364" y="3775330"/>
            <a:ext cx="8485200" cy="276999"/>
          </a:xfrm>
          <a:prstGeom prst="rect">
            <a:avLst/>
          </a:prstGeom>
          <a:noFill/>
        </p:spPr>
        <p:txBody>
          <a:bodyPr wrap="square">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lang="en-US" sz="1200" b="1">
                <a:solidFill>
                  <a:srgbClr val="002060"/>
                </a:solidFill>
                <a:latin typeface="Verdana"/>
              </a:rPr>
              <a:t>These are multiple identical items presented to the end-consumer as single offer</a:t>
            </a:r>
          </a:p>
        </p:txBody>
      </p:sp>
    </p:spTree>
    <p:extLst>
      <p:ext uri="{BB962C8B-B14F-4D97-AF65-F5344CB8AC3E}">
        <p14:creationId xmlns:p14="http://schemas.microsoft.com/office/powerpoint/2010/main" val="909339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A197A211-3307-4C7C-A349-DA82F0ABAD7F}"/>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7" name="Rectangle 26">
            <a:extLst>
              <a:ext uri="{FF2B5EF4-FFF2-40B4-BE49-F238E27FC236}">
                <a16:creationId xmlns:a16="http://schemas.microsoft.com/office/drawing/2014/main" id="{CCE9B996-67F3-4972-BA81-3324BB5FDF8A}"/>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5" name="Rectangle 24">
            <a:extLst>
              <a:ext uri="{FF2B5EF4-FFF2-40B4-BE49-F238E27FC236}">
                <a16:creationId xmlns:a16="http://schemas.microsoft.com/office/drawing/2014/main" id="{265D608F-F515-4878-8789-CA74CD1838B0}"/>
              </a:ext>
            </a:extLst>
          </p:cNvPr>
          <p:cNvSpPr/>
          <p:nvPr/>
        </p:nvSpPr>
        <p:spPr>
          <a:xfrm>
            <a:off x="167169" y="2486454"/>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15</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89" name="TextBox 88">
            <a:extLst>
              <a:ext uri="{FF2B5EF4-FFF2-40B4-BE49-F238E27FC236}">
                <a16:creationId xmlns:a16="http://schemas.microsoft.com/office/drawing/2014/main" id="{1BAEB8E2-5FFE-41EC-BAB7-1C95A5B5AA13}"/>
              </a:ext>
            </a:extLst>
          </p:cNvPr>
          <p:cNvSpPr txBox="1"/>
          <p:nvPr/>
        </p:nvSpPr>
        <p:spPr>
          <a:xfrm>
            <a:off x="181838" y="687134"/>
            <a:ext cx="8470739" cy="1200329"/>
          </a:xfrm>
          <a:prstGeom prst="rect">
            <a:avLst/>
          </a:prstGeom>
          <a:noFill/>
        </p:spPr>
        <p:txBody>
          <a:bodyPr wrap="square" rtlCol="0">
            <a:spAutoFit/>
          </a:bodyPr>
          <a:lstStyle/>
          <a:p>
            <a:r>
              <a:rPr lang="en-US" sz="1200" b="1">
                <a:solidFill>
                  <a:srgbClr val="002D6C"/>
                </a:solidFill>
                <a:latin typeface="Verdana" panose="020B0604030504040204" pitchFamily="34" charset="0"/>
                <a:ea typeface="Verdana" panose="020B0604030504040204" pitchFamily="34" charset="0"/>
                <a:cs typeface="+mn-lt"/>
              </a:rPr>
              <a:t>A</a:t>
            </a:r>
            <a:r>
              <a:rPr lang="en-US" sz="1200">
                <a:solidFill>
                  <a:srgbClr val="002D6C"/>
                </a:solidFill>
                <a:latin typeface="Verdana" panose="020B0604030504040204" pitchFamily="34" charset="0"/>
                <a:ea typeface="Verdana" panose="020B0604030504040204" pitchFamily="34" charset="0"/>
                <a:cs typeface="+mn-lt"/>
              </a:rPr>
              <a:t>:  </a:t>
            </a:r>
            <a:r>
              <a:rPr lang="en-US" sz="1200" b="1">
                <a:solidFill>
                  <a:srgbClr val="002D6C"/>
                </a:solidFill>
                <a:latin typeface="Verdana" panose="020B0604030504040204" pitchFamily="34" charset="0"/>
                <a:ea typeface="Verdana" panose="020B0604030504040204" pitchFamily="34" charset="0"/>
                <a:cs typeface="+mn-lt"/>
              </a:rPr>
              <a:t>To identify identical bundles from different sellers</a:t>
            </a:r>
            <a:r>
              <a:rPr lang="en-US" sz="1200">
                <a:solidFill>
                  <a:srgbClr val="002D6C"/>
                </a:solidFill>
                <a:latin typeface="Verdana" panose="020B0604030504040204" pitchFamily="34" charset="0"/>
                <a:ea typeface="Verdana" panose="020B0604030504040204" pitchFamily="34" charset="0"/>
                <a:cs typeface="+mn-lt"/>
              </a:rPr>
              <a:t>:  </a:t>
            </a:r>
          </a:p>
          <a:p>
            <a:r>
              <a:rPr lang="en-US" sz="1200">
                <a:solidFill>
                  <a:srgbClr val="002D6C"/>
                </a:solidFill>
                <a:latin typeface="Verdana" panose="020B0604030504040204" pitchFamily="34" charset="0"/>
                <a:ea typeface="Verdana" panose="020B0604030504040204" pitchFamily="34" charset="0"/>
                <a:cs typeface="+mn-lt"/>
              </a:rPr>
              <a:t>	 1) ask the seller IF an item is a bundle </a:t>
            </a:r>
          </a:p>
          <a:p>
            <a:r>
              <a:rPr lang="en-US" sz="1200">
                <a:solidFill>
                  <a:srgbClr val="002D6C"/>
                </a:solidFill>
                <a:latin typeface="Verdana" panose="020B0604030504040204" pitchFamily="34" charset="0"/>
                <a:ea typeface="Verdana" panose="020B0604030504040204" pitchFamily="34" charset="0"/>
                <a:cs typeface="+mn-lt"/>
              </a:rPr>
              <a:t>	 2) ask the seller to disclose the GTINs composing the bundle</a:t>
            </a:r>
          </a:p>
          <a:p>
            <a:endParaRPr lang="en-US" sz="1200">
              <a:solidFill>
                <a:srgbClr val="002D6C"/>
              </a:solidFill>
              <a:latin typeface="Verdana" panose="020B0604030504040204" pitchFamily="34" charset="0"/>
              <a:ea typeface="Verdana" panose="020B0604030504040204" pitchFamily="34" charset="0"/>
              <a:cs typeface="+mn-lt"/>
            </a:endParaRPr>
          </a:p>
          <a:p>
            <a:r>
              <a:rPr lang="en-US" sz="1200">
                <a:solidFill>
                  <a:srgbClr val="002D6C"/>
                </a:solidFill>
                <a:latin typeface="Verdana" panose="020B0604030504040204" pitchFamily="34" charset="0"/>
                <a:ea typeface="Verdana" panose="020B0604030504040204" pitchFamily="34" charset="0"/>
                <a:cs typeface="+mn-lt"/>
              </a:rPr>
              <a:t>This can unlock features such as aggregation (combining identical offers on a single e-commerce page) and product recalls based on the GTIN and better usage of the GS1 registries. </a:t>
            </a:r>
          </a:p>
        </p:txBody>
      </p:sp>
      <p:sp>
        <p:nvSpPr>
          <p:cNvPr id="97" name="TextBox 96">
            <a:extLst>
              <a:ext uri="{FF2B5EF4-FFF2-40B4-BE49-F238E27FC236}">
                <a16:creationId xmlns:a16="http://schemas.microsoft.com/office/drawing/2014/main" id="{B7F00FE5-C0C4-4B4C-9598-74ECC9BF523E}"/>
              </a:ext>
            </a:extLst>
          </p:cNvPr>
          <p:cNvSpPr txBox="1"/>
          <p:nvPr/>
        </p:nvSpPr>
        <p:spPr>
          <a:xfrm>
            <a:off x="1661676" y="1972842"/>
            <a:ext cx="1025176" cy="307777"/>
          </a:xfrm>
          <a:prstGeom prst="rect">
            <a:avLst/>
          </a:prstGeom>
          <a:noFill/>
        </p:spPr>
        <p:txBody>
          <a:bodyPr wrap="square" lIns="91440" tIns="45720" rIns="91440" bIns="45720" rtlCol="0" anchor="t">
            <a:spAutoFit/>
          </a:bodyPr>
          <a:lstStyle/>
          <a:p>
            <a:pPr algn="ctr"/>
            <a:r>
              <a:rPr lang="en-US" sz="1400" b="1">
                <a:solidFill>
                  <a:srgbClr val="00B060"/>
                </a:solidFill>
                <a:latin typeface="Verdana"/>
                <a:ea typeface="Verdana"/>
                <a:cs typeface="+mn-lt"/>
              </a:rPr>
              <a:t>Seller X</a:t>
            </a:r>
            <a:endParaRPr lang="en-US" sz="1400">
              <a:solidFill>
                <a:srgbClr val="00B060"/>
              </a:solidFill>
              <a:latin typeface="Verdana"/>
              <a:ea typeface="Verdana"/>
              <a:cs typeface="+mn-lt"/>
            </a:endParaRPr>
          </a:p>
        </p:txBody>
      </p:sp>
      <p:sp>
        <p:nvSpPr>
          <p:cNvPr id="98" name="TextBox 97">
            <a:extLst>
              <a:ext uri="{FF2B5EF4-FFF2-40B4-BE49-F238E27FC236}">
                <a16:creationId xmlns:a16="http://schemas.microsoft.com/office/drawing/2014/main" id="{DA4534E3-7E40-4E3A-B62E-1676688133BB}"/>
              </a:ext>
            </a:extLst>
          </p:cNvPr>
          <p:cNvSpPr txBox="1"/>
          <p:nvPr/>
        </p:nvSpPr>
        <p:spPr>
          <a:xfrm>
            <a:off x="4061034" y="1943429"/>
            <a:ext cx="1025176" cy="307777"/>
          </a:xfrm>
          <a:prstGeom prst="rect">
            <a:avLst/>
          </a:prstGeom>
          <a:noFill/>
        </p:spPr>
        <p:txBody>
          <a:bodyPr wrap="square" lIns="91440" tIns="45720" rIns="91440" bIns="45720" rtlCol="0" anchor="t">
            <a:spAutoFit/>
          </a:bodyPr>
          <a:lstStyle/>
          <a:p>
            <a:pPr algn="ctr"/>
            <a:r>
              <a:rPr lang="en-US" sz="1400" b="1">
                <a:solidFill>
                  <a:srgbClr val="002D6C"/>
                </a:solidFill>
                <a:latin typeface="Verdana"/>
                <a:ea typeface="Verdana"/>
                <a:cs typeface="+mn-lt"/>
              </a:rPr>
              <a:t>Seller Y</a:t>
            </a:r>
            <a:endParaRPr lang="en-US" sz="1400">
              <a:solidFill>
                <a:srgbClr val="002D6C"/>
              </a:solidFill>
              <a:latin typeface="Verdana" panose="020B0604030504040204" pitchFamily="34" charset="0"/>
              <a:ea typeface="Verdana" panose="020B0604030504040204" pitchFamily="34" charset="0"/>
              <a:cs typeface="+mn-lt"/>
            </a:endParaRPr>
          </a:p>
        </p:txBody>
      </p:sp>
      <p:sp>
        <p:nvSpPr>
          <p:cNvPr id="99" name="TextBox 98">
            <a:extLst>
              <a:ext uri="{FF2B5EF4-FFF2-40B4-BE49-F238E27FC236}">
                <a16:creationId xmlns:a16="http://schemas.microsoft.com/office/drawing/2014/main" id="{6630ED4F-52E1-4427-8864-39A0A51DF19F}"/>
              </a:ext>
            </a:extLst>
          </p:cNvPr>
          <p:cNvSpPr txBox="1"/>
          <p:nvPr/>
        </p:nvSpPr>
        <p:spPr>
          <a:xfrm>
            <a:off x="6504854" y="1943429"/>
            <a:ext cx="1025176" cy="307777"/>
          </a:xfrm>
          <a:prstGeom prst="rect">
            <a:avLst/>
          </a:prstGeom>
          <a:noFill/>
        </p:spPr>
        <p:txBody>
          <a:bodyPr wrap="square" lIns="91440" tIns="45720" rIns="91440" bIns="45720" rtlCol="0" anchor="t">
            <a:spAutoFit/>
          </a:bodyPr>
          <a:lstStyle/>
          <a:p>
            <a:pPr algn="ctr"/>
            <a:r>
              <a:rPr lang="en-US" sz="1400" b="1">
                <a:solidFill>
                  <a:srgbClr val="F58220"/>
                </a:solidFill>
                <a:latin typeface="Verdana"/>
                <a:ea typeface="Verdana"/>
                <a:cs typeface="+mn-lt"/>
              </a:rPr>
              <a:t>Seller Z</a:t>
            </a:r>
            <a:endParaRPr lang="en-US" sz="1400">
              <a:solidFill>
                <a:srgbClr val="F58220"/>
              </a:solidFill>
              <a:latin typeface="Verdana" panose="020B0604030504040204" pitchFamily="34" charset="0"/>
              <a:ea typeface="Verdana" panose="020B0604030504040204" pitchFamily="34" charset="0"/>
              <a:cs typeface="+mn-lt"/>
            </a:endParaRPr>
          </a:p>
        </p:txBody>
      </p:sp>
      <p:pic>
        <p:nvPicPr>
          <p:cNvPr id="35" name="Graphic 34">
            <a:hlinkClick r:id="rId5" action="ppaction://hlinksldjump"/>
            <a:extLst>
              <a:ext uri="{FF2B5EF4-FFF2-40B4-BE49-F238E27FC236}">
                <a16:creationId xmlns:a16="http://schemas.microsoft.com/office/drawing/2014/main" id="{4BC3A37D-5988-4A0D-BA89-80BC95DE3F3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21277" y="4286011"/>
            <a:ext cx="180451" cy="156159"/>
          </a:xfrm>
          <a:prstGeom prst="rect">
            <a:avLst/>
          </a:prstGeom>
        </p:spPr>
      </p:pic>
      <p:sp>
        <p:nvSpPr>
          <p:cNvPr id="36" name="TextBox 35">
            <a:extLst>
              <a:ext uri="{FF2B5EF4-FFF2-40B4-BE49-F238E27FC236}">
                <a16:creationId xmlns:a16="http://schemas.microsoft.com/office/drawing/2014/main" id="{37F78CDA-1FD6-4241-9C8A-32CFEC90B628}"/>
              </a:ext>
            </a:extLst>
          </p:cNvPr>
          <p:cNvSpPr txBox="1"/>
          <p:nvPr/>
        </p:nvSpPr>
        <p:spPr>
          <a:xfrm>
            <a:off x="118571" y="27860"/>
            <a:ext cx="7885487"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Q2: How can I identify identical bundles from different sellers, if needed?</a:t>
            </a:r>
          </a:p>
        </p:txBody>
      </p:sp>
      <p:pic>
        <p:nvPicPr>
          <p:cNvPr id="37" name="Picture 36">
            <a:extLst>
              <a:ext uri="{FF2B5EF4-FFF2-40B4-BE49-F238E27FC236}">
                <a16:creationId xmlns:a16="http://schemas.microsoft.com/office/drawing/2014/main" id="{572B7AF7-6CCA-4F2C-BCE2-45E81484474F}"/>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019788" y="2251208"/>
            <a:ext cx="1906383" cy="2117301"/>
          </a:xfrm>
          <a:prstGeom prst="rect">
            <a:avLst/>
          </a:prstGeom>
        </p:spPr>
      </p:pic>
      <p:pic>
        <p:nvPicPr>
          <p:cNvPr id="24" name="Graphic 23">
            <a:hlinkClick r:id="rId9" action="ppaction://hlinksldjump"/>
            <a:extLst>
              <a:ext uri="{FF2B5EF4-FFF2-40B4-BE49-F238E27FC236}">
                <a16:creationId xmlns:a16="http://schemas.microsoft.com/office/drawing/2014/main" id="{3D7AB938-1A66-4705-8EC1-E93C290DCAF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437007" y="4239771"/>
            <a:ext cx="248637" cy="248637"/>
          </a:xfrm>
          <a:prstGeom prst="rect">
            <a:avLst/>
          </a:prstGeom>
        </p:spPr>
      </p:pic>
      <p:pic>
        <p:nvPicPr>
          <p:cNvPr id="3" name="Picture 2">
            <a:extLst>
              <a:ext uri="{FF2B5EF4-FFF2-40B4-BE49-F238E27FC236}">
                <a16:creationId xmlns:a16="http://schemas.microsoft.com/office/drawing/2014/main" id="{CDDC0F9A-B45B-4B43-9D15-B70E155A56C7}"/>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1221072" y="2251206"/>
            <a:ext cx="1906384" cy="2117303"/>
          </a:xfrm>
          <a:prstGeom prst="rect">
            <a:avLst/>
          </a:prstGeom>
        </p:spPr>
      </p:pic>
      <p:pic>
        <p:nvPicPr>
          <p:cNvPr id="6" name="Picture 5">
            <a:extLst>
              <a:ext uri="{FF2B5EF4-FFF2-40B4-BE49-F238E27FC236}">
                <a16:creationId xmlns:a16="http://schemas.microsoft.com/office/drawing/2014/main" id="{D4C45EF7-8465-47E8-A950-10B0B7067A36}"/>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3620430" y="2251206"/>
            <a:ext cx="1906384" cy="2117303"/>
          </a:xfrm>
          <a:prstGeom prst="rect">
            <a:avLst/>
          </a:prstGeom>
        </p:spPr>
      </p:pic>
    </p:spTree>
    <p:extLst>
      <p:ext uri="{BB962C8B-B14F-4D97-AF65-F5344CB8AC3E}">
        <p14:creationId xmlns:p14="http://schemas.microsoft.com/office/powerpoint/2010/main" val="38187091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E76826B7-2F27-4FAE-8D09-479EEEB40C40}"/>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0" name="Rectangle 39">
            <a:extLst>
              <a:ext uri="{FF2B5EF4-FFF2-40B4-BE49-F238E27FC236}">
                <a16:creationId xmlns:a16="http://schemas.microsoft.com/office/drawing/2014/main" id="{8782025F-3AB4-45B7-9090-6C7F55A1A672}"/>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1" name="Rectangle 30">
            <a:extLst>
              <a:ext uri="{FF2B5EF4-FFF2-40B4-BE49-F238E27FC236}">
                <a16:creationId xmlns:a16="http://schemas.microsoft.com/office/drawing/2014/main" id="{4289AD6E-544B-4739-A354-B5BA470979B3}"/>
              </a:ext>
            </a:extLst>
          </p:cNvPr>
          <p:cNvSpPr/>
          <p:nvPr/>
        </p:nvSpPr>
        <p:spPr>
          <a:xfrm>
            <a:off x="167169" y="1726899"/>
            <a:ext cx="8804761"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16</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34" name="TextBox 33">
            <a:extLst>
              <a:ext uri="{FF2B5EF4-FFF2-40B4-BE49-F238E27FC236}">
                <a16:creationId xmlns:a16="http://schemas.microsoft.com/office/drawing/2014/main" id="{B977FDB1-468B-49B4-83B1-7AB989403C56}"/>
              </a:ext>
            </a:extLst>
          </p:cNvPr>
          <p:cNvSpPr txBox="1"/>
          <p:nvPr/>
        </p:nvSpPr>
        <p:spPr>
          <a:xfrm>
            <a:off x="187983" y="686664"/>
            <a:ext cx="8602769" cy="276999"/>
          </a:xfrm>
          <a:prstGeom prst="rect">
            <a:avLst/>
          </a:prstGeom>
          <a:noFill/>
        </p:spPr>
        <p:txBody>
          <a:bodyPr wrap="square" rtlCol="0">
            <a:spAutoFit/>
          </a:bodyPr>
          <a:lstStyle/>
          <a:p>
            <a:pPr defTabSz="914310">
              <a:buClr>
                <a:srgbClr val="C1D82F"/>
              </a:buClr>
              <a:defRPr/>
            </a:pPr>
            <a:r>
              <a:rPr lang="en-US" sz="1200" b="1">
                <a:solidFill>
                  <a:srgbClr val="002D6C"/>
                </a:solidFill>
                <a:latin typeface="Verdana"/>
              </a:rPr>
              <a:t>A:   </a:t>
            </a:r>
            <a:r>
              <a:rPr lang="en-US" sz="1200" b="1">
                <a:solidFill>
                  <a:srgbClr val="002060"/>
                </a:solidFill>
                <a:latin typeface="Verdana"/>
              </a:rPr>
              <a:t>You cannot determine from the e-commerce listing if the items are physically attached or not.</a:t>
            </a:r>
            <a:endParaRPr kumimoji="0" lang="en-US" sz="1200" b="1" i="0" u="none" strike="noStrike" kern="1200" cap="none" spc="0" normalizeH="0" baseline="0" noProof="0">
              <a:ln>
                <a:noFill/>
              </a:ln>
              <a:solidFill>
                <a:srgbClr val="002060"/>
              </a:solidFill>
              <a:effectLst/>
              <a:uLnTx/>
              <a:uFillTx/>
              <a:latin typeface="Verdana"/>
              <a:ea typeface="+mn-ea"/>
              <a:cs typeface="+mn-cs"/>
            </a:endParaRPr>
          </a:p>
        </p:txBody>
      </p:sp>
      <p:pic>
        <p:nvPicPr>
          <p:cNvPr id="38" name="Graphic 37">
            <a:hlinkClick r:id="rId5" action="ppaction://hlinksldjump"/>
            <a:extLst>
              <a:ext uri="{FF2B5EF4-FFF2-40B4-BE49-F238E27FC236}">
                <a16:creationId xmlns:a16="http://schemas.microsoft.com/office/drawing/2014/main" id="{D4FE575F-1910-4A23-92A8-8DE77259A02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21277" y="4286011"/>
            <a:ext cx="180451" cy="156159"/>
          </a:xfrm>
          <a:prstGeom prst="rect">
            <a:avLst/>
          </a:prstGeom>
        </p:spPr>
      </p:pic>
      <p:sp>
        <p:nvSpPr>
          <p:cNvPr id="4" name="TextBox 3">
            <a:extLst>
              <a:ext uri="{FF2B5EF4-FFF2-40B4-BE49-F238E27FC236}">
                <a16:creationId xmlns:a16="http://schemas.microsoft.com/office/drawing/2014/main" id="{707B819F-08D2-4AD5-AD33-B3FB42AD0E63}"/>
              </a:ext>
            </a:extLst>
          </p:cNvPr>
          <p:cNvSpPr txBox="1"/>
          <p:nvPr/>
        </p:nvSpPr>
        <p:spPr>
          <a:xfrm>
            <a:off x="770648" y="3692372"/>
            <a:ext cx="7975159" cy="400110"/>
          </a:xfrm>
          <a:prstGeom prst="rect">
            <a:avLst/>
          </a:prstGeom>
          <a:solidFill>
            <a:srgbClr val="F58220"/>
          </a:solidFill>
        </p:spPr>
        <p:txBody>
          <a:bodyPr wrap="square" rtlCol="0">
            <a:spAutoFit/>
          </a:bodyPr>
          <a:lstStyle/>
          <a:p>
            <a:r>
              <a:rPr lang="en-US" sz="1000">
                <a:solidFill>
                  <a:schemeClr val="bg1"/>
                </a:solidFill>
                <a:latin typeface="Verdana"/>
                <a:ea typeface="Verdana"/>
                <a:cs typeface="+mn-lt"/>
              </a:rPr>
              <a:t>Note: The e-commerce listing/product page as it appears to the buyer does not define if a bundle is physical or virtual – determining factor is if items are physically combined into one trade item that denotes the physical nature of a bundle.</a:t>
            </a:r>
            <a:endParaRPr lang="en-IN" sz="1000">
              <a:solidFill>
                <a:schemeClr val="bg1"/>
              </a:solidFill>
            </a:endParaRPr>
          </a:p>
        </p:txBody>
      </p:sp>
      <p:pic>
        <p:nvPicPr>
          <p:cNvPr id="41" name="Picture 40">
            <a:extLst>
              <a:ext uri="{FF2B5EF4-FFF2-40B4-BE49-F238E27FC236}">
                <a16:creationId xmlns:a16="http://schemas.microsoft.com/office/drawing/2014/main" id="{6A79608D-B336-40E0-B331-6A1AB0449738}"/>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45336" y="1893341"/>
            <a:ext cx="2046102" cy="1166970"/>
          </a:xfrm>
          <a:prstGeom prst="rect">
            <a:avLst/>
          </a:prstGeom>
        </p:spPr>
      </p:pic>
      <p:pic>
        <p:nvPicPr>
          <p:cNvPr id="44" name="Picture 43">
            <a:extLst>
              <a:ext uri="{FF2B5EF4-FFF2-40B4-BE49-F238E27FC236}">
                <a16:creationId xmlns:a16="http://schemas.microsoft.com/office/drawing/2014/main" id="{B6588678-53BF-454E-8906-2644C81E8AED}"/>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5735931" y="1383731"/>
            <a:ext cx="2732205" cy="2138759"/>
          </a:xfrm>
          <a:prstGeom prst="rect">
            <a:avLst/>
          </a:prstGeom>
        </p:spPr>
      </p:pic>
      <p:sp>
        <p:nvSpPr>
          <p:cNvPr id="63" name="Oval 62">
            <a:extLst>
              <a:ext uri="{FF2B5EF4-FFF2-40B4-BE49-F238E27FC236}">
                <a16:creationId xmlns:a16="http://schemas.microsoft.com/office/drawing/2014/main" id="{07A2BB7F-5267-4468-9A9B-91D8F3671162}"/>
              </a:ext>
            </a:extLst>
          </p:cNvPr>
          <p:cNvSpPr/>
          <p:nvPr/>
        </p:nvSpPr>
        <p:spPr>
          <a:xfrm>
            <a:off x="5188417" y="2106449"/>
            <a:ext cx="565476" cy="565476"/>
          </a:xfrm>
          <a:prstGeom prst="ellipse">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solidFill>
                  <a:schemeClr val="bg1"/>
                </a:solidFill>
                <a:latin typeface="Verdana"/>
                <a:ea typeface="Verdana"/>
                <a:cs typeface="+mn-lt"/>
              </a:rPr>
              <a:t>OR</a:t>
            </a:r>
            <a:endParaRPr lang="en-US" sz="1000">
              <a:solidFill>
                <a:schemeClr val="bg1"/>
              </a:solidFill>
              <a:latin typeface="Verdana" panose="020B0604030504040204" pitchFamily="34" charset="0"/>
              <a:ea typeface="Verdana" panose="020B0604030504040204" pitchFamily="34" charset="0"/>
              <a:cs typeface="+mn-lt"/>
            </a:endParaRPr>
          </a:p>
        </p:txBody>
      </p:sp>
      <p:pic>
        <p:nvPicPr>
          <p:cNvPr id="46" name="Graphic 45">
            <a:extLst>
              <a:ext uri="{FF2B5EF4-FFF2-40B4-BE49-F238E27FC236}">
                <a16:creationId xmlns:a16="http://schemas.microsoft.com/office/drawing/2014/main" id="{255BA36B-4A29-4781-832C-E26B67B9DD4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13348" y="3647840"/>
            <a:ext cx="438150" cy="447675"/>
          </a:xfrm>
          <a:prstGeom prst="rect">
            <a:avLst/>
          </a:prstGeom>
        </p:spPr>
      </p:pic>
      <p:sp>
        <p:nvSpPr>
          <p:cNvPr id="47" name="TextBox 46">
            <a:extLst>
              <a:ext uri="{FF2B5EF4-FFF2-40B4-BE49-F238E27FC236}">
                <a16:creationId xmlns:a16="http://schemas.microsoft.com/office/drawing/2014/main" id="{B9A95428-99C0-451C-B901-117B4268E3B5}"/>
              </a:ext>
            </a:extLst>
          </p:cNvPr>
          <p:cNvSpPr txBox="1"/>
          <p:nvPr/>
        </p:nvSpPr>
        <p:spPr>
          <a:xfrm>
            <a:off x="118571" y="27860"/>
            <a:ext cx="7740539" cy="523220"/>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Q3: How can I tell from the online product listing page if the bundle is   </a:t>
            </a:r>
          </a:p>
          <a:p>
            <a:r>
              <a:rPr lang="en-US" sz="1400" b="1">
                <a:solidFill>
                  <a:schemeClr val="bg1"/>
                </a:solidFill>
                <a:latin typeface="Verdana" panose="020B0604030504040204" pitchFamily="34" charset="0"/>
                <a:ea typeface="Verdana" panose="020B0604030504040204" pitchFamily="34" charset="0"/>
              </a:rPr>
              <a:t>     virtual or physical?</a:t>
            </a:r>
          </a:p>
        </p:txBody>
      </p:sp>
      <p:sp>
        <p:nvSpPr>
          <p:cNvPr id="48" name="TextBox 47">
            <a:extLst>
              <a:ext uri="{FF2B5EF4-FFF2-40B4-BE49-F238E27FC236}">
                <a16:creationId xmlns:a16="http://schemas.microsoft.com/office/drawing/2014/main" id="{07D122A4-6073-45FA-8A58-D130B7C7FB23}"/>
              </a:ext>
            </a:extLst>
          </p:cNvPr>
          <p:cNvSpPr txBox="1"/>
          <p:nvPr/>
        </p:nvSpPr>
        <p:spPr>
          <a:xfrm>
            <a:off x="2924343" y="1128843"/>
            <a:ext cx="1819491" cy="307777"/>
          </a:xfrm>
          <a:prstGeom prst="rect">
            <a:avLst/>
          </a:prstGeom>
          <a:noFill/>
        </p:spPr>
        <p:txBody>
          <a:bodyPr wrap="square" rtlCol="0">
            <a:spAutoFit/>
          </a:bodyPr>
          <a:lstStyle/>
          <a:p>
            <a:pPr defTabSz="914310">
              <a:buClr>
                <a:srgbClr val="C1D82F"/>
              </a:buClr>
              <a:defRPr/>
            </a:pPr>
            <a:r>
              <a:rPr lang="en-US" sz="1400" b="1">
                <a:solidFill>
                  <a:srgbClr val="002D6C"/>
                </a:solidFill>
                <a:latin typeface="Verdana"/>
              </a:rPr>
              <a:t>Physical bundle</a:t>
            </a:r>
            <a:endParaRPr kumimoji="0" lang="en-US" sz="1200" b="1" i="0" u="none" strike="noStrike" kern="1200" cap="none" spc="0" normalizeH="0" baseline="0" noProof="0">
              <a:ln>
                <a:noFill/>
              </a:ln>
              <a:solidFill>
                <a:srgbClr val="002060"/>
              </a:solidFill>
              <a:effectLst/>
              <a:uLnTx/>
              <a:uFillTx/>
              <a:latin typeface="Verdana"/>
              <a:ea typeface="+mn-ea"/>
              <a:cs typeface="+mn-cs"/>
            </a:endParaRPr>
          </a:p>
        </p:txBody>
      </p:sp>
      <p:sp>
        <p:nvSpPr>
          <p:cNvPr id="49" name="TextBox 48">
            <a:extLst>
              <a:ext uri="{FF2B5EF4-FFF2-40B4-BE49-F238E27FC236}">
                <a16:creationId xmlns:a16="http://schemas.microsoft.com/office/drawing/2014/main" id="{0B97B9C4-C52B-4A84-8549-A9D09814CFCB}"/>
              </a:ext>
            </a:extLst>
          </p:cNvPr>
          <p:cNvSpPr txBox="1"/>
          <p:nvPr/>
        </p:nvSpPr>
        <p:spPr>
          <a:xfrm>
            <a:off x="6208420" y="1128843"/>
            <a:ext cx="1819491" cy="307777"/>
          </a:xfrm>
          <a:prstGeom prst="rect">
            <a:avLst/>
          </a:prstGeom>
          <a:noFill/>
        </p:spPr>
        <p:txBody>
          <a:bodyPr wrap="square" rtlCol="0">
            <a:spAutoFit/>
          </a:bodyPr>
          <a:lstStyle/>
          <a:p>
            <a:pPr defTabSz="914310">
              <a:buClr>
                <a:srgbClr val="C1D82F"/>
              </a:buClr>
              <a:defRPr/>
            </a:pPr>
            <a:r>
              <a:rPr lang="en-US" sz="1400" b="1">
                <a:solidFill>
                  <a:srgbClr val="002D6C"/>
                </a:solidFill>
                <a:latin typeface="Verdana"/>
              </a:rPr>
              <a:t>Virtual bundle</a:t>
            </a:r>
            <a:endParaRPr kumimoji="0" lang="en-US" sz="1200" b="1" i="0" u="none" strike="noStrike" kern="1200" cap="none" spc="0" normalizeH="0" baseline="0" noProof="0">
              <a:ln>
                <a:noFill/>
              </a:ln>
              <a:solidFill>
                <a:srgbClr val="002060"/>
              </a:solidFill>
              <a:effectLst/>
              <a:uLnTx/>
              <a:uFillTx/>
              <a:latin typeface="Verdana"/>
              <a:ea typeface="+mn-ea"/>
              <a:cs typeface="+mn-cs"/>
            </a:endParaRPr>
          </a:p>
        </p:txBody>
      </p:sp>
      <p:pic>
        <p:nvPicPr>
          <p:cNvPr id="26" name="Picture 25">
            <a:extLst>
              <a:ext uri="{FF2B5EF4-FFF2-40B4-BE49-F238E27FC236}">
                <a16:creationId xmlns:a16="http://schemas.microsoft.com/office/drawing/2014/main" id="{66FCFEBC-BA8B-4B2F-AF6F-D76BBAAE211C}"/>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2468799" y="1361994"/>
            <a:ext cx="2728141" cy="2136848"/>
          </a:xfrm>
          <a:prstGeom prst="rect">
            <a:avLst/>
          </a:prstGeom>
        </p:spPr>
      </p:pic>
      <p:pic>
        <p:nvPicPr>
          <p:cNvPr id="27" name="Graphic 26">
            <a:hlinkClick r:id="rId13" action="ppaction://hlinksldjump"/>
            <a:extLst>
              <a:ext uri="{FF2B5EF4-FFF2-40B4-BE49-F238E27FC236}">
                <a16:creationId xmlns:a16="http://schemas.microsoft.com/office/drawing/2014/main" id="{3B5BA5AD-ECB0-4A2E-97EA-9856A632BDC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3755618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9BDD0729-FE87-4ADE-ADC5-1F326197943B}"/>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52" name="Rectangle 51">
            <a:extLst>
              <a:ext uri="{FF2B5EF4-FFF2-40B4-BE49-F238E27FC236}">
                <a16:creationId xmlns:a16="http://schemas.microsoft.com/office/drawing/2014/main" id="{E73B6DD5-974C-4A37-941C-7424035E8202}"/>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7" name="Rectangle 36">
            <a:extLst>
              <a:ext uri="{FF2B5EF4-FFF2-40B4-BE49-F238E27FC236}">
                <a16:creationId xmlns:a16="http://schemas.microsoft.com/office/drawing/2014/main" id="{2DC2BF2B-6669-4F3D-A839-D8F203A66585}"/>
              </a:ext>
            </a:extLst>
          </p:cNvPr>
          <p:cNvSpPr/>
          <p:nvPr/>
        </p:nvSpPr>
        <p:spPr>
          <a:xfrm>
            <a:off x="167169" y="3004678"/>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Rectangle 48">
            <a:extLst>
              <a:ext uri="{FF2B5EF4-FFF2-40B4-BE49-F238E27FC236}">
                <a16:creationId xmlns:a16="http://schemas.microsoft.com/office/drawing/2014/main" id="{9137C3D0-080D-4346-AC87-BF4F3B0D8072}"/>
              </a:ext>
            </a:extLst>
          </p:cNvPr>
          <p:cNvSpPr/>
          <p:nvPr/>
        </p:nvSpPr>
        <p:spPr>
          <a:xfrm>
            <a:off x="167169" y="1328992"/>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17</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pic>
        <p:nvPicPr>
          <p:cNvPr id="60" name="Picture 59" descr="Shape&#10;&#10;Description automatically generated with medium confidence">
            <a:extLst>
              <a:ext uri="{FF2B5EF4-FFF2-40B4-BE49-F238E27FC236}">
                <a16:creationId xmlns:a16="http://schemas.microsoft.com/office/drawing/2014/main" id="{0259C154-1C45-4C06-8926-17A228235B8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2833" y="2226480"/>
            <a:ext cx="567065" cy="193674"/>
          </a:xfrm>
          <a:prstGeom prst="rect">
            <a:avLst/>
          </a:prstGeom>
        </p:spPr>
      </p:pic>
      <p:sp>
        <p:nvSpPr>
          <p:cNvPr id="75" name="Rectangle 74">
            <a:extLst>
              <a:ext uri="{FF2B5EF4-FFF2-40B4-BE49-F238E27FC236}">
                <a16:creationId xmlns:a16="http://schemas.microsoft.com/office/drawing/2014/main" id="{52748760-D026-4E7D-B982-FAD6FD95F0D2}"/>
              </a:ext>
            </a:extLst>
          </p:cNvPr>
          <p:cNvSpPr/>
          <p:nvPr/>
        </p:nvSpPr>
        <p:spPr>
          <a:xfrm>
            <a:off x="7662892" y="1996371"/>
            <a:ext cx="1181851" cy="425621"/>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latin typeface="Verdana" panose="020B0604030504040204" pitchFamily="34" charset="0"/>
                <a:ea typeface="Verdana" panose="020B0604030504040204" pitchFamily="34" charset="0"/>
              </a:rPr>
              <a:t>Virtual bundle</a:t>
            </a:r>
          </a:p>
        </p:txBody>
      </p:sp>
      <p:sp>
        <p:nvSpPr>
          <p:cNvPr id="42" name="TextBox 41">
            <a:extLst>
              <a:ext uri="{FF2B5EF4-FFF2-40B4-BE49-F238E27FC236}">
                <a16:creationId xmlns:a16="http://schemas.microsoft.com/office/drawing/2014/main" id="{EC23AEF4-BBD5-47E6-9A40-9E62BB0150EE}"/>
              </a:ext>
            </a:extLst>
          </p:cNvPr>
          <p:cNvSpPr txBox="1"/>
          <p:nvPr/>
        </p:nvSpPr>
        <p:spPr>
          <a:xfrm>
            <a:off x="171640" y="696932"/>
            <a:ext cx="8906559" cy="830997"/>
          </a:xfrm>
          <a:prstGeom prst="rect">
            <a:avLst/>
          </a:prstGeom>
          <a:noFill/>
        </p:spPr>
        <p:txBody>
          <a:bodyPr wrap="square" rtlCol="0">
            <a:spAutoFit/>
          </a:bodyPr>
          <a:lstStyle/>
          <a:p>
            <a:r>
              <a:rPr lang="en-US" sz="1200" b="1">
                <a:solidFill>
                  <a:srgbClr val="002D6C"/>
                </a:solidFill>
                <a:latin typeface="Verdana"/>
                <a:ea typeface="Verdana"/>
                <a:cs typeface="+mn-lt"/>
              </a:rPr>
              <a:t>A:	</a:t>
            </a:r>
            <a:r>
              <a:rPr lang="en-US" sz="1200">
                <a:solidFill>
                  <a:srgbClr val="002D6C"/>
                </a:solidFill>
                <a:latin typeface="Verdana"/>
                <a:ea typeface="Verdana"/>
                <a:cs typeface="+mn-lt"/>
              </a:rPr>
              <a:t>If the items are </a:t>
            </a:r>
            <a:r>
              <a:rPr lang="en-US" sz="1200" b="1">
                <a:solidFill>
                  <a:srgbClr val="FF0000"/>
                </a:solidFill>
                <a:latin typeface="Verdana"/>
                <a:ea typeface="Verdana"/>
                <a:cs typeface="+mn-lt"/>
              </a:rPr>
              <a:t>NOT physically combined</a:t>
            </a:r>
            <a:r>
              <a:rPr lang="en-US" sz="1200">
                <a:solidFill>
                  <a:srgbClr val="002D6C"/>
                </a:solidFill>
                <a:latin typeface="Verdana"/>
                <a:ea typeface="Verdana"/>
                <a:cs typeface="+mn-lt"/>
              </a:rPr>
              <a:t>, it is a </a:t>
            </a:r>
            <a:r>
              <a:rPr lang="en-US" sz="1200" b="1">
                <a:solidFill>
                  <a:srgbClr val="002D6C"/>
                </a:solidFill>
                <a:latin typeface="Verdana"/>
                <a:ea typeface="Verdana"/>
                <a:cs typeface="+mn-lt"/>
              </a:rPr>
              <a:t>virtual bundle</a:t>
            </a:r>
            <a:r>
              <a:rPr lang="en-US" sz="1200">
                <a:solidFill>
                  <a:srgbClr val="002D6C"/>
                </a:solidFill>
                <a:latin typeface="Verdana"/>
                <a:ea typeface="Verdana"/>
                <a:cs typeface="+mn-lt"/>
              </a:rPr>
              <a:t>. If the products are </a:t>
            </a:r>
            <a:r>
              <a:rPr lang="en-US" sz="1200" b="1">
                <a:solidFill>
                  <a:srgbClr val="FF0000"/>
                </a:solidFill>
                <a:latin typeface="Verdana"/>
                <a:ea typeface="Verdana"/>
                <a:cs typeface="+mn-lt"/>
              </a:rPr>
              <a:t>physically </a:t>
            </a:r>
          </a:p>
          <a:p>
            <a:r>
              <a:rPr lang="en-US" sz="1200" b="1">
                <a:solidFill>
                  <a:srgbClr val="FF0000"/>
                </a:solidFill>
                <a:latin typeface="Verdana"/>
                <a:ea typeface="Verdana"/>
                <a:cs typeface="+mn-lt"/>
              </a:rPr>
              <a:t>	combined</a:t>
            </a:r>
            <a:r>
              <a:rPr lang="en-US" sz="1200">
                <a:solidFill>
                  <a:srgbClr val="002D6C"/>
                </a:solidFill>
                <a:latin typeface="Verdana"/>
                <a:ea typeface="Verdana"/>
                <a:cs typeface="+mn-lt"/>
              </a:rPr>
              <a:t>, it is a </a:t>
            </a:r>
            <a:r>
              <a:rPr lang="en-US" sz="1200" b="1">
                <a:solidFill>
                  <a:srgbClr val="002D6C"/>
                </a:solidFill>
                <a:latin typeface="Verdana"/>
                <a:ea typeface="Verdana"/>
                <a:cs typeface="+mn-lt"/>
              </a:rPr>
              <a:t>physical bundle</a:t>
            </a:r>
            <a:r>
              <a:rPr lang="en-US" sz="1200">
                <a:solidFill>
                  <a:srgbClr val="002D6C"/>
                </a:solidFill>
                <a:latin typeface="Verdana"/>
                <a:ea typeface="Verdana"/>
                <a:cs typeface="+mn-lt"/>
              </a:rPr>
              <a:t>, and the bundle is picked, packed and shipped together as a single </a:t>
            </a:r>
          </a:p>
          <a:p>
            <a:r>
              <a:rPr lang="en-US" sz="1200">
                <a:solidFill>
                  <a:srgbClr val="002D6C"/>
                </a:solidFill>
                <a:latin typeface="Verdana"/>
                <a:ea typeface="Verdana"/>
                <a:cs typeface="+mn-lt"/>
              </a:rPr>
              <a:t>	trade item. </a:t>
            </a:r>
          </a:p>
          <a:p>
            <a:endParaRPr lang="en-US" sz="1200">
              <a:solidFill>
                <a:srgbClr val="002D6C"/>
              </a:solidFill>
              <a:latin typeface="Verdana"/>
              <a:ea typeface="Verdana"/>
              <a:cs typeface="+mn-lt"/>
            </a:endParaRPr>
          </a:p>
        </p:txBody>
      </p:sp>
      <p:sp>
        <p:nvSpPr>
          <p:cNvPr id="79" name="TextBox 78">
            <a:extLst>
              <a:ext uri="{FF2B5EF4-FFF2-40B4-BE49-F238E27FC236}">
                <a16:creationId xmlns:a16="http://schemas.microsoft.com/office/drawing/2014/main" id="{CE88D2FA-298B-4F8C-A058-B009561A2E0B}"/>
              </a:ext>
            </a:extLst>
          </p:cNvPr>
          <p:cNvSpPr txBox="1"/>
          <p:nvPr/>
        </p:nvSpPr>
        <p:spPr>
          <a:xfrm>
            <a:off x="118571" y="27860"/>
            <a:ext cx="7885487"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Q4: Are the items of a bundle shipped together?</a:t>
            </a:r>
          </a:p>
        </p:txBody>
      </p:sp>
      <p:sp>
        <p:nvSpPr>
          <p:cNvPr id="4" name="Rectangle 3">
            <a:extLst>
              <a:ext uri="{FF2B5EF4-FFF2-40B4-BE49-F238E27FC236}">
                <a16:creationId xmlns:a16="http://schemas.microsoft.com/office/drawing/2014/main" id="{32220476-DDEC-0C4F-93CA-55BF4BCC38D2}"/>
              </a:ext>
            </a:extLst>
          </p:cNvPr>
          <p:cNvSpPr/>
          <p:nvPr/>
        </p:nvSpPr>
        <p:spPr>
          <a:xfrm>
            <a:off x="5064628" y="2166675"/>
            <a:ext cx="620156" cy="212811"/>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latin typeface="Verdana" panose="020B0604030504040204" pitchFamily="34" charset="0"/>
                <a:ea typeface="Verdana" panose="020B0604030504040204" pitchFamily="34" charset="0"/>
              </a:rPr>
              <a:t>OR</a:t>
            </a:r>
          </a:p>
        </p:txBody>
      </p:sp>
      <p:sp>
        <p:nvSpPr>
          <p:cNvPr id="7" name="Rectangle 6">
            <a:extLst>
              <a:ext uri="{FF2B5EF4-FFF2-40B4-BE49-F238E27FC236}">
                <a16:creationId xmlns:a16="http://schemas.microsoft.com/office/drawing/2014/main" id="{FFDD6CA4-30C3-F3BB-4986-54D4A0382EFC}"/>
              </a:ext>
            </a:extLst>
          </p:cNvPr>
          <p:cNvSpPr/>
          <p:nvPr/>
        </p:nvSpPr>
        <p:spPr>
          <a:xfrm>
            <a:off x="7662892" y="3372592"/>
            <a:ext cx="1217396" cy="425621"/>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latin typeface="Verdana" panose="020B0604030504040204" pitchFamily="34" charset="0"/>
                <a:ea typeface="Verdana" panose="020B0604030504040204" pitchFamily="34" charset="0"/>
              </a:rPr>
              <a:t>Physical bundle</a:t>
            </a:r>
          </a:p>
        </p:txBody>
      </p:sp>
      <p:pic>
        <p:nvPicPr>
          <p:cNvPr id="16" name="Picture 15">
            <a:extLst>
              <a:ext uri="{FF2B5EF4-FFF2-40B4-BE49-F238E27FC236}">
                <a16:creationId xmlns:a16="http://schemas.microsoft.com/office/drawing/2014/main" id="{ACD70B2C-0587-4877-BFD8-92B60D179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884807" y="1374450"/>
            <a:ext cx="2027257" cy="1586928"/>
          </a:xfrm>
          <a:prstGeom prst="rect">
            <a:avLst/>
          </a:prstGeom>
        </p:spPr>
      </p:pic>
      <p:pic>
        <p:nvPicPr>
          <p:cNvPr id="18" name="Picture 17">
            <a:extLst>
              <a:ext uri="{FF2B5EF4-FFF2-40B4-BE49-F238E27FC236}">
                <a16:creationId xmlns:a16="http://schemas.microsoft.com/office/drawing/2014/main" id="{D4AE6872-14E7-C8E3-4036-F0497F0EC2CA}"/>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84807" y="3054485"/>
            <a:ext cx="2028450" cy="1588807"/>
          </a:xfrm>
          <a:prstGeom prst="rect">
            <a:avLst/>
          </a:prstGeom>
        </p:spPr>
      </p:pic>
      <p:pic>
        <p:nvPicPr>
          <p:cNvPr id="21" name="Picture 20" descr="Shape&#10;&#10;Description automatically generated with medium confidence">
            <a:extLst>
              <a:ext uri="{FF2B5EF4-FFF2-40B4-BE49-F238E27FC236}">
                <a16:creationId xmlns:a16="http://schemas.microsoft.com/office/drawing/2014/main" id="{DF3268C6-D961-064D-C591-F9D29FC442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11825" y="3649729"/>
            <a:ext cx="567065" cy="193674"/>
          </a:xfrm>
          <a:prstGeom prst="rect">
            <a:avLst/>
          </a:prstGeom>
        </p:spPr>
      </p:pic>
      <p:pic>
        <p:nvPicPr>
          <p:cNvPr id="30" name="Picture 29">
            <a:extLst>
              <a:ext uri="{FF2B5EF4-FFF2-40B4-BE49-F238E27FC236}">
                <a16:creationId xmlns:a16="http://schemas.microsoft.com/office/drawing/2014/main" id="{192FAC8E-5CAA-4F0C-80A7-01C45861731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230745" y="3096045"/>
            <a:ext cx="883327" cy="1380608"/>
          </a:xfrm>
          <a:prstGeom prst="rect">
            <a:avLst/>
          </a:prstGeom>
        </p:spPr>
      </p:pic>
      <p:pic>
        <p:nvPicPr>
          <p:cNvPr id="31" name="Picture 30">
            <a:extLst>
              <a:ext uri="{FF2B5EF4-FFF2-40B4-BE49-F238E27FC236}">
                <a16:creationId xmlns:a16="http://schemas.microsoft.com/office/drawing/2014/main" id="{3609A3C6-BF4E-4790-BA91-AF7D7D462E26}"/>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5596773" y="1540015"/>
            <a:ext cx="926720" cy="991024"/>
          </a:xfrm>
          <a:prstGeom prst="rect">
            <a:avLst/>
          </a:prstGeom>
        </p:spPr>
      </p:pic>
      <p:pic>
        <p:nvPicPr>
          <p:cNvPr id="32" name="Picture 31">
            <a:extLst>
              <a:ext uri="{FF2B5EF4-FFF2-40B4-BE49-F238E27FC236}">
                <a16:creationId xmlns:a16="http://schemas.microsoft.com/office/drawing/2014/main" id="{12100502-AC19-478A-9ADA-E940AA74888D}"/>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6551223" y="1562653"/>
            <a:ext cx="891349" cy="953198"/>
          </a:xfrm>
          <a:prstGeom prst="rect">
            <a:avLst/>
          </a:prstGeom>
        </p:spPr>
      </p:pic>
      <p:pic>
        <p:nvPicPr>
          <p:cNvPr id="33" name="Picture 32">
            <a:extLst>
              <a:ext uri="{FF2B5EF4-FFF2-40B4-BE49-F238E27FC236}">
                <a16:creationId xmlns:a16="http://schemas.microsoft.com/office/drawing/2014/main" id="{863709C6-3250-42A6-B689-1B474AA5FD33}"/>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3497463" y="1253481"/>
            <a:ext cx="1513911" cy="1579136"/>
          </a:xfrm>
          <a:prstGeom prst="rect">
            <a:avLst/>
          </a:prstGeom>
        </p:spPr>
      </p:pic>
      <p:pic>
        <p:nvPicPr>
          <p:cNvPr id="34" name="Picture 33">
            <a:extLst>
              <a:ext uri="{FF2B5EF4-FFF2-40B4-BE49-F238E27FC236}">
                <a16:creationId xmlns:a16="http://schemas.microsoft.com/office/drawing/2014/main" id="{769F0BE5-BDB0-4C9B-9E53-039107A81977}"/>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4526821" y="3026983"/>
            <a:ext cx="1419844" cy="1481016"/>
          </a:xfrm>
          <a:prstGeom prst="rect">
            <a:avLst/>
          </a:prstGeom>
        </p:spPr>
      </p:pic>
      <p:pic>
        <p:nvPicPr>
          <p:cNvPr id="35" name="Graphic 34">
            <a:hlinkClick r:id="rId13" action="ppaction://hlinksldjump"/>
            <a:extLst>
              <a:ext uri="{FF2B5EF4-FFF2-40B4-BE49-F238E27FC236}">
                <a16:creationId xmlns:a16="http://schemas.microsoft.com/office/drawing/2014/main" id="{AC64ECD5-9AB0-4738-9D5E-F33957D6E3D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721277" y="4286011"/>
            <a:ext cx="180451" cy="156159"/>
          </a:xfrm>
          <a:prstGeom prst="rect">
            <a:avLst/>
          </a:prstGeom>
        </p:spPr>
      </p:pic>
      <p:pic>
        <p:nvPicPr>
          <p:cNvPr id="36" name="Graphic 35">
            <a:hlinkClick r:id="rId16" action="ppaction://hlinksldjump"/>
            <a:extLst>
              <a:ext uri="{FF2B5EF4-FFF2-40B4-BE49-F238E27FC236}">
                <a16:creationId xmlns:a16="http://schemas.microsoft.com/office/drawing/2014/main" id="{066F5800-79FA-46E9-82BD-200185FFE6E7}"/>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3812757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F41277A5-3929-4B3D-8BD8-F6DD11BE5A20}"/>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2" name="Rectangle 41">
            <a:extLst>
              <a:ext uri="{FF2B5EF4-FFF2-40B4-BE49-F238E27FC236}">
                <a16:creationId xmlns:a16="http://schemas.microsoft.com/office/drawing/2014/main" id="{4FE49C8D-2DE6-4C3B-A641-7EAAB51436FD}"/>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5" name="TextBox 44">
            <a:extLst>
              <a:ext uri="{FF2B5EF4-FFF2-40B4-BE49-F238E27FC236}">
                <a16:creationId xmlns:a16="http://schemas.microsoft.com/office/drawing/2014/main" id="{E0B313B0-7ED6-42E8-90B0-54BDCECB923D}"/>
              </a:ext>
            </a:extLst>
          </p:cNvPr>
          <p:cNvSpPr txBox="1"/>
          <p:nvPr/>
        </p:nvSpPr>
        <p:spPr>
          <a:xfrm>
            <a:off x="118571" y="27860"/>
            <a:ext cx="7885487"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Q5: How do I define physically attached? </a:t>
            </a:r>
          </a:p>
        </p:txBody>
      </p:sp>
      <p:sp>
        <p:nvSpPr>
          <p:cNvPr id="37" name="Rectangle 36">
            <a:extLst>
              <a:ext uri="{FF2B5EF4-FFF2-40B4-BE49-F238E27FC236}">
                <a16:creationId xmlns:a16="http://schemas.microsoft.com/office/drawing/2014/main" id="{0BA6A9B4-36C5-4426-836D-54A9CDDC5879}"/>
              </a:ext>
            </a:extLst>
          </p:cNvPr>
          <p:cNvSpPr/>
          <p:nvPr/>
        </p:nvSpPr>
        <p:spPr>
          <a:xfrm>
            <a:off x="167169" y="2297170"/>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8" name="Rectangle: Rounded Corners 77">
            <a:extLst>
              <a:ext uri="{FF2B5EF4-FFF2-40B4-BE49-F238E27FC236}">
                <a16:creationId xmlns:a16="http://schemas.microsoft.com/office/drawing/2014/main" id="{1C5881B5-C659-4C93-80EF-9025AC25F811}"/>
              </a:ext>
            </a:extLst>
          </p:cNvPr>
          <p:cNvSpPr/>
          <p:nvPr/>
        </p:nvSpPr>
        <p:spPr>
          <a:xfrm>
            <a:off x="5969425" y="3648646"/>
            <a:ext cx="779809" cy="424580"/>
          </a:xfrm>
          <a:prstGeom prst="roundRect">
            <a:avLst/>
          </a:prstGeom>
          <a:solidFill>
            <a:srgbClr val="F26334"/>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No</a:t>
            </a:r>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18</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pic>
        <p:nvPicPr>
          <p:cNvPr id="44" name="Picture 43">
            <a:extLst>
              <a:ext uri="{FF2B5EF4-FFF2-40B4-BE49-F238E27FC236}">
                <a16:creationId xmlns:a16="http://schemas.microsoft.com/office/drawing/2014/main" id="{696BFFB8-0F86-450D-AFC5-E90C3D210E4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420" y="2351917"/>
            <a:ext cx="961405" cy="1093916"/>
          </a:xfrm>
          <a:prstGeom prst="rect">
            <a:avLst/>
          </a:prstGeom>
        </p:spPr>
      </p:pic>
      <p:sp>
        <p:nvSpPr>
          <p:cNvPr id="47" name="TextBox 46">
            <a:extLst>
              <a:ext uri="{FF2B5EF4-FFF2-40B4-BE49-F238E27FC236}">
                <a16:creationId xmlns:a16="http://schemas.microsoft.com/office/drawing/2014/main" id="{477FDE25-7F86-4BDE-857A-C51BDCF0C952}"/>
              </a:ext>
            </a:extLst>
          </p:cNvPr>
          <p:cNvSpPr txBox="1"/>
          <p:nvPr/>
        </p:nvSpPr>
        <p:spPr>
          <a:xfrm>
            <a:off x="275688" y="1738964"/>
            <a:ext cx="1540871" cy="307777"/>
          </a:xfrm>
          <a:prstGeom prst="rect">
            <a:avLst/>
          </a:prstGeom>
          <a:noFill/>
        </p:spPr>
        <p:txBody>
          <a:bodyPr wrap="none" rtlCol="0">
            <a:spAutoFit/>
          </a:bodyPr>
          <a:lstStyle/>
          <a:p>
            <a:pPr algn="ctr"/>
            <a:r>
              <a:rPr lang="en-US" sz="1400" err="1">
                <a:solidFill>
                  <a:srgbClr val="58595B"/>
                </a:solidFill>
                <a:latin typeface="Verdana" panose="020B0604030504040204" pitchFamily="34" charset="0"/>
                <a:ea typeface="Verdana" panose="020B0604030504040204" pitchFamily="34" charset="0"/>
                <a:cs typeface="+mn-lt"/>
              </a:rPr>
              <a:t>Shrinkwrapped</a:t>
            </a:r>
            <a:endParaRPr lang="en-US" sz="1400"/>
          </a:p>
        </p:txBody>
      </p:sp>
      <p:sp>
        <p:nvSpPr>
          <p:cNvPr id="53" name="TextBox 52">
            <a:extLst>
              <a:ext uri="{FF2B5EF4-FFF2-40B4-BE49-F238E27FC236}">
                <a16:creationId xmlns:a16="http://schemas.microsoft.com/office/drawing/2014/main" id="{DB887BC2-3434-40F4-B624-E156C0D3179C}"/>
              </a:ext>
            </a:extLst>
          </p:cNvPr>
          <p:cNvSpPr txBox="1"/>
          <p:nvPr/>
        </p:nvSpPr>
        <p:spPr>
          <a:xfrm>
            <a:off x="2161175" y="1738964"/>
            <a:ext cx="1335623" cy="307777"/>
          </a:xfrm>
          <a:prstGeom prst="rect">
            <a:avLst/>
          </a:prstGeom>
          <a:noFill/>
        </p:spPr>
        <p:txBody>
          <a:bodyPr wrap="none" rtlCol="0">
            <a:spAutoFit/>
          </a:bodyPr>
          <a:lstStyle/>
          <a:p>
            <a:pPr algn="ctr"/>
            <a:r>
              <a:rPr lang="en-US" sz="1400">
                <a:solidFill>
                  <a:srgbClr val="58595B"/>
                </a:solidFill>
                <a:latin typeface="Verdana" panose="020B0604030504040204" pitchFamily="34" charset="0"/>
                <a:ea typeface="Verdana" panose="020B0604030504040204" pitchFamily="34" charset="0"/>
                <a:cs typeface="+mn-lt"/>
              </a:rPr>
              <a:t>Prepackaged</a:t>
            </a:r>
            <a:endParaRPr lang="en-US" sz="1100">
              <a:latin typeface="Verdana" panose="020B0604030504040204" pitchFamily="34" charset="0"/>
              <a:ea typeface="Verdana" panose="020B0604030504040204" pitchFamily="34" charset="0"/>
            </a:endParaRPr>
          </a:p>
        </p:txBody>
      </p:sp>
      <p:pic>
        <p:nvPicPr>
          <p:cNvPr id="54" name="Picture 53">
            <a:extLst>
              <a:ext uri="{FF2B5EF4-FFF2-40B4-BE49-F238E27FC236}">
                <a16:creationId xmlns:a16="http://schemas.microsoft.com/office/drawing/2014/main" id="{BEA8FD7D-6CA4-4F89-95B3-74004B9FA3F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153609" y="2351917"/>
            <a:ext cx="929240" cy="1093916"/>
          </a:xfrm>
          <a:prstGeom prst="rect">
            <a:avLst/>
          </a:prstGeom>
        </p:spPr>
      </p:pic>
      <p:sp>
        <p:nvSpPr>
          <p:cNvPr id="55" name="TextBox 54">
            <a:extLst>
              <a:ext uri="{FF2B5EF4-FFF2-40B4-BE49-F238E27FC236}">
                <a16:creationId xmlns:a16="http://schemas.microsoft.com/office/drawing/2014/main" id="{EB26C317-2A68-4B33-8299-2A98C374C85E}"/>
              </a:ext>
            </a:extLst>
          </p:cNvPr>
          <p:cNvSpPr txBox="1"/>
          <p:nvPr/>
        </p:nvSpPr>
        <p:spPr>
          <a:xfrm>
            <a:off x="4162015" y="1738964"/>
            <a:ext cx="912429" cy="307777"/>
          </a:xfrm>
          <a:prstGeom prst="rect">
            <a:avLst/>
          </a:prstGeom>
          <a:noFill/>
        </p:spPr>
        <p:txBody>
          <a:bodyPr wrap="none" rtlCol="0">
            <a:spAutoFit/>
          </a:bodyPr>
          <a:lstStyle/>
          <a:p>
            <a:pPr algn="ctr"/>
            <a:r>
              <a:rPr lang="en-US" sz="1400">
                <a:solidFill>
                  <a:srgbClr val="58595B"/>
                </a:solidFill>
                <a:latin typeface="Verdana" panose="020B0604030504040204" pitchFamily="34" charset="0"/>
                <a:ea typeface="Verdana" panose="020B0604030504040204" pitchFamily="34" charset="0"/>
                <a:cs typeface="+mn-lt"/>
              </a:rPr>
              <a:t>Zip Tied</a:t>
            </a:r>
            <a:endParaRPr lang="en-US" sz="1100">
              <a:latin typeface="Verdana" panose="020B0604030504040204" pitchFamily="34" charset="0"/>
              <a:ea typeface="Verdana" panose="020B0604030504040204" pitchFamily="34" charset="0"/>
            </a:endParaRPr>
          </a:p>
        </p:txBody>
      </p:sp>
      <p:pic>
        <p:nvPicPr>
          <p:cNvPr id="56" name="Picture 55">
            <a:extLst>
              <a:ext uri="{FF2B5EF4-FFF2-40B4-BE49-F238E27FC236}">
                <a16:creationId xmlns:a16="http://schemas.microsoft.com/office/drawing/2014/main" id="{ED52A454-5948-4C22-81B8-306B62A7BB7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922034" y="2351917"/>
            <a:ext cx="909817" cy="1093916"/>
          </a:xfrm>
          <a:prstGeom prst="rect">
            <a:avLst/>
          </a:prstGeom>
        </p:spPr>
      </p:pic>
      <p:sp>
        <p:nvSpPr>
          <p:cNvPr id="57" name="TextBox 56">
            <a:extLst>
              <a:ext uri="{FF2B5EF4-FFF2-40B4-BE49-F238E27FC236}">
                <a16:creationId xmlns:a16="http://schemas.microsoft.com/office/drawing/2014/main" id="{78595125-6A1F-49BF-B1F2-7169172E95CA}"/>
              </a:ext>
            </a:extLst>
          </p:cNvPr>
          <p:cNvSpPr txBox="1"/>
          <p:nvPr/>
        </p:nvSpPr>
        <p:spPr>
          <a:xfrm>
            <a:off x="6023322" y="1738964"/>
            <a:ext cx="707246" cy="307777"/>
          </a:xfrm>
          <a:prstGeom prst="rect">
            <a:avLst/>
          </a:prstGeom>
          <a:noFill/>
        </p:spPr>
        <p:txBody>
          <a:bodyPr wrap="none" rtlCol="0">
            <a:spAutoFit/>
          </a:bodyPr>
          <a:lstStyle/>
          <a:p>
            <a:pPr algn="ctr"/>
            <a:r>
              <a:rPr lang="en-US" sz="1400">
                <a:solidFill>
                  <a:srgbClr val="58595B"/>
                </a:solidFill>
                <a:latin typeface="Verdana" panose="020B0604030504040204" pitchFamily="34" charset="0"/>
                <a:ea typeface="Verdana" panose="020B0604030504040204" pitchFamily="34" charset="0"/>
                <a:cs typeface="+mn-lt"/>
              </a:rPr>
              <a:t>Glued</a:t>
            </a:r>
            <a:endParaRPr lang="en-US" sz="1100">
              <a:latin typeface="Verdana" panose="020B0604030504040204" pitchFamily="34" charset="0"/>
              <a:ea typeface="Verdana" panose="020B0604030504040204" pitchFamily="34" charset="0"/>
            </a:endParaRPr>
          </a:p>
        </p:txBody>
      </p:sp>
      <p:pic>
        <p:nvPicPr>
          <p:cNvPr id="58" name="Picture 57">
            <a:extLst>
              <a:ext uri="{FF2B5EF4-FFF2-40B4-BE49-F238E27FC236}">
                <a16:creationId xmlns:a16="http://schemas.microsoft.com/office/drawing/2014/main" id="{852D0CCE-8AEF-4403-A922-080E6886120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7540403" y="2351917"/>
            <a:ext cx="1110341" cy="1093915"/>
          </a:xfrm>
          <a:prstGeom prst="rect">
            <a:avLst/>
          </a:prstGeom>
        </p:spPr>
      </p:pic>
      <p:sp>
        <p:nvSpPr>
          <p:cNvPr id="59" name="TextBox 58">
            <a:extLst>
              <a:ext uri="{FF2B5EF4-FFF2-40B4-BE49-F238E27FC236}">
                <a16:creationId xmlns:a16="http://schemas.microsoft.com/office/drawing/2014/main" id="{386E6980-F26A-4C6C-8004-1D4ECFA4D9E7}"/>
              </a:ext>
            </a:extLst>
          </p:cNvPr>
          <p:cNvSpPr txBox="1"/>
          <p:nvPr/>
        </p:nvSpPr>
        <p:spPr>
          <a:xfrm>
            <a:off x="7370921" y="1738964"/>
            <a:ext cx="1449307" cy="523220"/>
          </a:xfrm>
          <a:prstGeom prst="rect">
            <a:avLst/>
          </a:prstGeom>
          <a:noFill/>
        </p:spPr>
        <p:txBody>
          <a:bodyPr wrap="none" rtlCol="0">
            <a:spAutoFit/>
          </a:bodyPr>
          <a:lstStyle/>
          <a:p>
            <a:pPr algn="ctr"/>
            <a:r>
              <a:rPr lang="en-US" sz="1400">
                <a:solidFill>
                  <a:srgbClr val="58595B"/>
                </a:solidFill>
                <a:latin typeface="Verdana" panose="020B0604030504040204" pitchFamily="34" charset="0"/>
                <a:ea typeface="Verdana" panose="020B0604030504040204" pitchFamily="34" charset="0"/>
                <a:cs typeface="+mn-lt"/>
              </a:rPr>
              <a:t>Outer</a:t>
            </a:r>
          </a:p>
          <a:p>
            <a:pPr algn="ctr"/>
            <a:r>
              <a:rPr lang="en-US" sz="1400">
                <a:solidFill>
                  <a:srgbClr val="58595B"/>
                </a:solidFill>
                <a:latin typeface="Verdana" panose="020B0604030504040204" pitchFamily="34" charset="0"/>
                <a:ea typeface="Verdana" panose="020B0604030504040204" pitchFamily="34" charset="0"/>
                <a:cs typeface="+mn-lt"/>
              </a:rPr>
              <a:t>Shipment Box</a:t>
            </a:r>
            <a:endParaRPr lang="en-US" sz="1100">
              <a:latin typeface="Verdana" panose="020B0604030504040204" pitchFamily="34" charset="0"/>
              <a:ea typeface="Verdana" panose="020B0604030504040204" pitchFamily="34" charset="0"/>
            </a:endParaRPr>
          </a:p>
        </p:txBody>
      </p:sp>
      <p:sp>
        <p:nvSpPr>
          <p:cNvPr id="61" name="Rectangle: Rounded Corners 60">
            <a:extLst>
              <a:ext uri="{FF2B5EF4-FFF2-40B4-BE49-F238E27FC236}">
                <a16:creationId xmlns:a16="http://schemas.microsoft.com/office/drawing/2014/main" id="{1A0E0FA3-298B-4E53-A20C-8B5C1F2B4C92}"/>
              </a:ext>
            </a:extLst>
          </p:cNvPr>
          <p:cNvSpPr/>
          <p:nvPr/>
        </p:nvSpPr>
        <p:spPr>
          <a:xfrm>
            <a:off x="656219" y="3648646"/>
            <a:ext cx="779809" cy="424580"/>
          </a:xfrm>
          <a:prstGeom prst="roundRect">
            <a:avLst/>
          </a:prstGeom>
          <a:solidFill>
            <a:srgbClr val="C1D82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rgbClr val="58595B"/>
                </a:solidFill>
                <a:latin typeface="Verdana" panose="020B0604030504040204" pitchFamily="34" charset="0"/>
                <a:ea typeface="Verdana" panose="020B0604030504040204" pitchFamily="34" charset="0"/>
              </a:rPr>
              <a:t>Yes</a:t>
            </a:r>
          </a:p>
        </p:txBody>
      </p:sp>
      <p:sp>
        <p:nvSpPr>
          <p:cNvPr id="63" name="Rectangle: Rounded Corners 62">
            <a:extLst>
              <a:ext uri="{FF2B5EF4-FFF2-40B4-BE49-F238E27FC236}">
                <a16:creationId xmlns:a16="http://schemas.microsoft.com/office/drawing/2014/main" id="{341F59D1-C34F-49B2-BA5F-58743C334356}"/>
              </a:ext>
            </a:extLst>
          </p:cNvPr>
          <p:cNvSpPr/>
          <p:nvPr/>
        </p:nvSpPr>
        <p:spPr>
          <a:xfrm>
            <a:off x="2439082" y="3648646"/>
            <a:ext cx="779809" cy="424580"/>
          </a:xfrm>
          <a:prstGeom prst="roundRect">
            <a:avLst/>
          </a:prstGeom>
          <a:solidFill>
            <a:srgbClr val="C1D82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rgbClr val="58595B"/>
                </a:solidFill>
                <a:latin typeface="Verdana" panose="020B0604030504040204" pitchFamily="34" charset="0"/>
                <a:ea typeface="Verdana" panose="020B0604030504040204" pitchFamily="34" charset="0"/>
              </a:rPr>
              <a:t>Yes</a:t>
            </a:r>
          </a:p>
        </p:txBody>
      </p:sp>
      <p:sp>
        <p:nvSpPr>
          <p:cNvPr id="64" name="Rectangle: Rounded Corners 63">
            <a:extLst>
              <a:ext uri="{FF2B5EF4-FFF2-40B4-BE49-F238E27FC236}">
                <a16:creationId xmlns:a16="http://schemas.microsoft.com/office/drawing/2014/main" id="{B9DE5EE3-110E-4535-B4E6-08F270BF88DC}"/>
              </a:ext>
            </a:extLst>
          </p:cNvPr>
          <p:cNvSpPr/>
          <p:nvPr/>
        </p:nvSpPr>
        <p:spPr>
          <a:xfrm>
            <a:off x="4228325" y="3648646"/>
            <a:ext cx="779809" cy="424580"/>
          </a:xfrm>
          <a:prstGeom prst="roundRect">
            <a:avLst/>
          </a:prstGeom>
          <a:solidFill>
            <a:srgbClr val="C1D82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rgbClr val="58595B"/>
                </a:solidFill>
                <a:latin typeface="Verdana" panose="020B0604030504040204" pitchFamily="34" charset="0"/>
                <a:ea typeface="Verdana" panose="020B0604030504040204" pitchFamily="34" charset="0"/>
              </a:rPr>
              <a:t>Yes</a:t>
            </a:r>
          </a:p>
        </p:txBody>
      </p:sp>
      <p:sp>
        <p:nvSpPr>
          <p:cNvPr id="65" name="Rectangle: Rounded Corners 64">
            <a:extLst>
              <a:ext uri="{FF2B5EF4-FFF2-40B4-BE49-F238E27FC236}">
                <a16:creationId xmlns:a16="http://schemas.microsoft.com/office/drawing/2014/main" id="{41D37811-962B-40C1-B216-56EF8BF408E0}"/>
              </a:ext>
            </a:extLst>
          </p:cNvPr>
          <p:cNvSpPr/>
          <p:nvPr/>
        </p:nvSpPr>
        <p:spPr>
          <a:xfrm>
            <a:off x="5979053" y="3648646"/>
            <a:ext cx="779809" cy="424580"/>
          </a:xfrm>
          <a:prstGeom prst="roundRect">
            <a:avLst/>
          </a:prstGeom>
          <a:solidFill>
            <a:srgbClr val="C1D82F"/>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rgbClr val="58595B"/>
                </a:solidFill>
                <a:latin typeface="Verdana" panose="020B0604030504040204" pitchFamily="34" charset="0"/>
                <a:ea typeface="Verdana" panose="020B0604030504040204" pitchFamily="34" charset="0"/>
              </a:rPr>
              <a:t>Yes</a:t>
            </a:r>
          </a:p>
        </p:txBody>
      </p:sp>
      <p:cxnSp>
        <p:nvCxnSpPr>
          <p:cNvPr id="66" name="Straight Connector 65">
            <a:extLst>
              <a:ext uri="{FF2B5EF4-FFF2-40B4-BE49-F238E27FC236}">
                <a16:creationId xmlns:a16="http://schemas.microsoft.com/office/drawing/2014/main" id="{806D877C-060B-4C01-A7D5-E4C038A487A7}"/>
              </a:ext>
            </a:extLst>
          </p:cNvPr>
          <p:cNvCxnSpPr/>
          <p:nvPr/>
        </p:nvCxnSpPr>
        <p:spPr>
          <a:xfrm>
            <a:off x="1955091" y="1630592"/>
            <a:ext cx="0" cy="2591821"/>
          </a:xfrm>
          <a:prstGeom prst="line">
            <a:avLst/>
          </a:prstGeom>
          <a:ln>
            <a:solidFill>
              <a:srgbClr val="E6E7E8"/>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2CEFCFE-72B0-486F-9D67-FD9B4E105925}"/>
              </a:ext>
            </a:extLst>
          </p:cNvPr>
          <p:cNvCxnSpPr/>
          <p:nvPr/>
        </p:nvCxnSpPr>
        <p:spPr>
          <a:xfrm>
            <a:off x="3715303" y="1630592"/>
            <a:ext cx="0" cy="2591821"/>
          </a:xfrm>
          <a:prstGeom prst="line">
            <a:avLst/>
          </a:prstGeom>
          <a:ln>
            <a:solidFill>
              <a:srgbClr val="E6E7E8"/>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D74147C-5D35-43B7-A0D0-0F2B9C6255FD}"/>
              </a:ext>
            </a:extLst>
          </p:cNvPr>
          <p:cNvCxnSpPr/>
          <p:nvPr/>
        </p:nvCxnSpPr>
        <p:spPr>
          <a:xfrm>
            <a:off x="5508700" y="1630592"/>
            <a:ext cx="0" cy="2591821"/>
          </a:xfrm>
          <a:prstGeom prst="line">
            <a:avLst/>
          </a:prstGeom>
          <a:ln>
            <a:solidFill>
              <a:srgbClr val="E6E7E8"/>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8DD089B-83CF-480C-A671-1CF62A3F087F}"/>
              </a:ext>
            </a:extLst>
          </p:cNvPr>
          <p:cNvCxnSpPr/>
          <p:nvPr/>
        </p:nvCxnSpPr>
        <p:spPr>
          <a:xfrm>
            <a:off x="7229215" y="1630592"/>
            <a:ext cx="0" cy="2591821"/>
          </a:xfrm>
          <a:prstGeom prst="line">
            <a:avLst/>
          </a:prstGeom>
          <a:ln>
            <a:solidFill>
              <a:srgbClr val="E6E7E8"/>
            </a:solidFill>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DBF63D93-DCB9-4CCB-8D1D-8468860C44B3}"/>
              </a:ext>
            </a:extLst>
          </p:cNvPr>
          <p:cNvSpPr/>
          <p:nvPr/>
        </p:nvSpPr>
        <p:spPr>
          <a:xfrm>
            <a:off x="7689940" y="3648646"/>
            <a:ext cx="779809" cy="424580"/>
          </a:xfrm>
          <a:prstGeom prst="roundRect">
            <a:avLst/>
          </a:prstGeom>
          <a:solidFill>
            <a:srgbClr val="F26334"/>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No</a:t>
            </a:r>
          </a:p>
        </p:txBody>
      </p:sp>
      <p:pic>
        <p:nvPicPr>
          <p:cNvPr id="71" name="Picture 2">
            <a:extLst>
              <a:ext uri="{FF2B5EF4-FFF2-40B4-BE49-F238E27FC236}">
                <a16:creationId xmlns:a16="http://schemas.microsoft.com/office/drawing/2014/main" id="{14C84436-FE60-49AD-AA20-DD21E84B7A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1156" r="1156"/>
          <a:stretch/>
        </p:blipFill>
        <p:spPr bwMode="auto">
          <a:xfrm>
            <a:off x="2151392" y="2151994"/>
            <a:ext cx="1317068" cy="1315658"/>
          </a:xfrm>
          <a:prstGeom prst="rect">
            <a:avLst/>
          </a:prstGeom>
          <a:noFill/>
          <a:extLst>
            <a:ext uri="{909E8E84-426E-40DD-AFC4-6F175D3DCCD1}">
              <a14:hiddenFill xmlns:a14="http://schemas.microsoft.com/office/drawing/2010/main">
                <a:solidFill>
                  <a:srgbClr val="FFFFFF"/>
                </a:solidFill>
              </a14:hiddenFill>
            </a:ext>
          </a:extLst>
        </p:spPr>
      </p:pic>
      <p:pic>
        <p:nvPicPr>
          <p:cNvPr id="48" name="Graphic 47">
            <a:hlinkClick r:id="rId10" action="ppaction://hlinksldjump"/>
            <a:extLst>
              <a:ext uri="{FF2B5EF4-FFF2-40B4-BE49-F238E27FC236}">
                <a16:creationId xmlns:a16="http://schemas.microsoft.com/office/drawing/2014/main" id="{DEAF67BD-326C-4507-B5C1-8D20C54DA1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21277" y="4286011"/>
            <a:ext cx="180451" cy="156159"/>
          </a:xfrm>
          <a:prstGeom prst="rect">
            <a:avLst/>
          </a:prstGeom>
        </p:spPr>
      </p:pic>
      <p:sp>
        <p:nvSpPr>
          <p:cNvPr id="43" name="TextBox 42">
            <a:extLst>
              <a:ext uri="{FF2B5EF4-FFF2-40B4-BE49-F238E27FC236}">
                <a16:creationId xmlns:a16="http://schemas.microsoft.com/office/drawing/2014/main" id="{70D62BFF-4D21-4BB2-B95F-45438E65500D}"/>
              </a:ext>
            </a:extLst>
          </p:cNvPr>
          <p:cNvSpPr txBox="1"/>
          <p:nvPr/>
        </p:nvSpPr>
        <p:spPr>
          <a:xfrm>
            <a:off x="165567" y="696099"/>
            <a:ext cx="8968306" cy="461665"/>
          </a:xfrm>
          <a:prstGeom prst="rect">
            <a:avLst/>
          </a:prstGeom>
          <a:noFill/>
        </p:spPr>
        <p:txBody>
          <a:bodyPr wrap="square" lIns="91440" tIns="45720" rIns="91440" bIns="45720" rtlCol="0" anchor="t">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lang="en-US" sz="1200" b="1">
                <a:solidFill>
                  <a:srgbClr val="002D6C"/>
                </a:solidFill>
                <a:latin typeface="Verdana"/>
              </a:rPr>
              <a:t>A: </a:t>
            </a:r>
            <a:r>
              <a:rPr lang="en-US" sz="1200">
                <a:solidFill>
                  <a:srgbClr val="002D6C"/>
                </a:solidFill>
                <a:latin typeface="Verdana"/>
              </a:rPr>
              <a:t>The items of the bundle need to be </a:t>
            </a:r>
            <a:r>
              <a:rPr lang="en-US" sz="1200" b="1">
                <a:solidFill>
                  <a:srgbClr val="FF0000"/>
                </a:solidFill>
                <a:latin typeface="Verdana"/>
              </a:rPr>
              <a:t>physically combined </a:t>
            </a:r>
            <a:r>
              <a:rPr lang="en-US" sz="1200">
                <a:solidFill>
                  <a:srgbClr val="002D6C"/>
                </a:solidFill>
                <a:latin typeface="Verdana"/>
              </a:rPr>
              <a:t>with a wrapper, glue, zip tie, packaging...</a:t>
            </a:r>
          </a:p>
          <a:p>
            <a:pPr marL="0" marR="0" lvl="0" indent="0" algn="l" defTabSz="914310" rtl="0" eaLnBrk="1" fontAlgn="auto" latinLnBrk="0" hangingPunct="1">
              <a:lnSpc>
                <a:spcPct val="100000"/>
              </a:lnSpc>
              <a:spcBef>
                <a:spcPts val="0"/>
              </a:spcBef>
              <a:spcAft>
                <a:spcPts val="0"/>
              </a:spcAft>
              <a:buClrTx/>
              <a:buSzTx/>
              <a:buFontTx/>
              <a:buNone/>
              <a:tabLst/>
              <a:defRPr/>
            </a:pPr>
            <a:r>
              <a:rPr lang="en-US" sz="1200">
                <a:solidFill>
                  <a:srgbClr val="002D6C"/>
                </a:solidFill>
                <a:latin typeface="Verdana"/>
              </a:rPr>
              <a:t>The outer shipment box is not considered packaging to combine items to make a physical bundle.</a:t>
            </a:r>
            <a:endParaRPr lang="en-US" sz="1200">
              <a:solidFill>
                <a:srgbClr val="002D6C"/>
              </a:solidFill>
              <a:latin typeface="Verdana"/>
              <a:ea typeface="Verdana"/>
            </a:endParaRPr>
          </a:p>
        </p:txBody>
      </p:sp>
      <p:pic>
        <p:nvPicPr>
          <p:cNvPr id="49" name="Graphic 48">
            <a:hlinkClick r:id="rId13" action="ppaction://hlinksldjump"/>
            <a:extLst>
              <a:ext uri="{FF2B5EF4-FFF2-40B4-BE49-F238E27FC236}">
                <a16:creationId xmlns:a16="http://schemas.microsoft.com/office/drawing/2014/main" id="{D593353A-E786-448D-8F61-9255A55D9CB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19988245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F41277A5-3929-4B3D-8BD8-F6DD11BE5A20}"/>
              </a:ext>
            </a:extLst>
          </p:cNvPr>
          <p:cNvSpPr/>
          <p:nvPr/>
        </p:nvSpPr>
        <p:spPr>
          <a:xfrm>
            <a:off x="-9084" y="0"/>
            <a:ext cx="9153084" cy="5100129"/>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2" name="Rectangle 41">
            <a:extLst>
              <a:ext uri="{FF2B5EF4-FFF2-40B4-BE49-F238E27FC236}">
                <a16:creationId xmlns:a16="http://schemas.microsoft.com/office/drawing/2014/main" id="{4FE49C8D-2DE6-4C3B-A641-7EAAB51436FD}"/>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45" name="TextBox 44">
            <a:extLst>
              <a:ext uri="{FF2B5EF4-FFF2-40B4-BE49-F238E27FC236}">
                <a16:creationId xmlns:a16="http://schemas.microsoft.com/office/drawing/2014/main" id="{E0B313B0-7ED6-42E8-90B0-54BDCECB923D}"/>
              </a:ext>
            </a:extLst>
          </p:cNvPr>
          <p:cNvSpPr txBox="1"/>
          <p:nvPr/>
        </p:nvSpPr>
        <p:spPr>
          <a:xfrm>
            <a:off x="118571" y="27860"/>
            <a:ext cx="8351178"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Q6: As the physical bundle maker, how should the barcode appear on the bundle?</a:t>
            </a:r>
          </a:p>
        </p:txBody>
      </p:sp>
      <p:sp>
        <p:nvSpPr>
          <p:cNvPr id="37" name="Rectangle 36">
            <a:extLst>
              <a:ext uri="{FF2B5EF4-FFF2-40B4-BE49-F238E27FC236}">
                <a16:creationId xmlns:a16="http://schemas.microsoft.com/office/drawing/2014/main" id="{0BA6A9B4-36C5-4426-836D-54A9CDDC5879}"/>
              </a:ext>
            </a:extLst>
          </p:cNvPr>
          <p:cNvSpPr/>
          <p:nvPr/>
        </p:nvSpPr>
        <p:spPr>
          <a:xfrm>
            <a:off x="167169" y="2297170"/>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43" name="TextBox 42">
            <a:extLst>
              <a:ext uri="{FF2B5EF4-FFF2-40B4-BE49-F238E27FC236}">
                <a16:creationId xmlns:a16="http://schemas.microsoft.com/office/drawing/2014/main" id="{70D62BFF-4D21-4BB2-B95F-45438E65500D}"/>
              </a:ext>
            </a:extLst>
          </p:cNvPr>
          <p:cNvSpPr txBox="1"/>
          <p:nvPr/>
        </p:nvSpPr>
        <p:spPr>
          <a:xfrm>
            <a:off x="172671" y="696099"/>
            <a:ext cx="8804160" cy="830997"/>
          </a:xfrm>
          <a:prstGeom prst="rect">
            <a:avLst/>
          </a:prstGeom>
          <a:noFill/>
        </p:spPr>
        <p:txBody>
          <a:bodyPr wrap="square" lIns="91440" tIns="45720" rIns="91440" bIns="45720" rtlCol="0" anchor="t">
            <a:spAutoFit/>
          </a:bodyPr>
          <a:lstStyle/>
          <a:p>
            <a:pPr defTabSz="914310">
              <a:defRPr/>
            </a:pPr>
            <a:r>
              <a:rPr lang="en-US" sz="1200" b="1">
                <a:solidFill>
                  <a:srgbClr val="002D6C"/>
                </a:solidFill>
                <a:latin typeface="Verdana"/>
              </a:rPr>
              <a:t>A: The barcode representing the GTIN of the bundle should be visible and scannable. The barcode of the individual products in the bundles should be obscured/hidden during the process of bundling, so that the individual trade items inside the physical bundle cannot be scanned inadvertently.</a:t>
            </a:r>
          </a:p>
          <a:p>
            <a:pPr marL="0" marR="0" lvl="0" indent="0" algn="l" defTabSz="914310" rtl="0" eaLnBrk="1" fontAlgn="auto" latinLnBrk="0" hangingPunct="1">
              <a:lnSpc>
                <a:spcPct val="100000"/>
              </a:lnSpc>
              <a:spcBef>
                <a:spcPts val="0"/>
              </a:spcBef>
              <a:spcAft>
                <a:spcPts val="0"/>
              </a:spcAft>
              <a:buClrTx/>
              <a:buSzTx/>
              <a:buFontTx/>
              <a:buNone/>
              <a:tabLst/>
              <a:defRPr/>
            </a:pPr>
            <a:endParaRPr lang="en-US" sz="1200">
              <a:solidFill>
                <a:srgbClr val="002D6C"/>
              </a:solidFill>
              <a:latin typeface="Verdana"/>
              <a:ea typeface="Verdana"/>
            </a:endParaRPr>
          </a:p>
        </p:txBody>
      </p:sp>
      <p:pic>
        <p:nvPicPr>
          <p:cNvPr id="3" name="Picture 2">
            <a:extLst>
              <a:ext uri="{FF2B5EF4-FFF2-40B4-BE49-F238E27FC236}">
                <a16:creationId xmlns:a16="http://schemas.microsoft.com/office/drawing/2014/main" id="{1739579C-85D4-E070-2750-35227D101BA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331187" y="2063724"/>
            <a:ext cx="1906383" cy="2117301"/>
          </a:xfrm>
          <a:prstGeom prst="rect">
            <a:avLst/>
          </a:prstGeom>
        </p:spPr>
      </p:pic>
      <p:pic>
        <p:nvPicPr>
          <p:cNvPr id="5" name="Picture 4">
            <a:extLst>
              <a:ext uri="{FF2B5EF4-FFF2-40B4-BE49-F238E27FC236}">
                <a16:creationId xmlns:a16="http://schemas.microsoft.com/office/drawing/2014/main" id="{A51228AC-BB1C-A9B7-444B-3172A030D45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753412" y="2183565"/>
            <a:ext cx="2415556" cy="1874016"/>
          </a:xfrm>
          <a:prstGeom prst="rect">
            <a:avLst/>
          </a:prstGeom>
        </p:spPr>
      </p:pic>
      <p:pic>
        <p:nvPicPr>
          <p:cNvPr id="14" name="Graphic 13">
            <a:hlinkClick r:id="rId7" action="ppaction://hlinksldjump"/>
            <a:extLst>
              <a:ext uri="{FF2B5EF4-FFF2-40B4-BE49-F238E27FC236}">
                <a16:creationId xmlns:a16="http://schemas.microsoft.com/office/drawing/2014/main" id="{0F2B1666-4FBD-4B69-A061-27F8EB65FEB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21277" y="4286011"/>
            <a:ext cx="180451" cy="156159"/>
          </a:xfrm>
          <a:prstGeom prst="rect">
            <a:avLst/>
          </a:prstGeom>
        </p:spPr>
      </p:pic>
      <p:pic>
        <p:nvPicPr>
          <p:cNvPr id="15" name="Graphic 14">
            <a:hlinkClick r:id="rId10" action="ppaction://hlinksldjump"/>
            <a:extLst>
              <a:ext uri="{FF2B5EF4-FFF2-40B4-BE49-F238E27FC236}">
                <a16:creationId xmlns:a16="http://schemas.microsoft.com/office/drawing/2014/main" id="{9AEFAE77-7676-43AB-B08A-74476E9FCA4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2773015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C83ADCC-82D2-40FF-A40D-F4D3D29FAAD8}"/>
              </a:ext>
            </a:extLst>
          </p:cNvPr>
          <p:cNvSpPr/>
          <p:nvPr/>
        </p:nvSpPr>
        <p:spPr>
          <a:xfrm>
            <a:off x="798734" y="3982744"/>
            <a:ext cx="8354349" cy="425621"/>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D0BEFAD-0191-461B-9E7A-056FAB2E43FC}"/>
              </a:ext>
            </a:extLst>
          </p:cNvPr>
          <p:cNvSpPr/>
          <p:nvPr/>
        </p:nvSpPr>
        <p:spPr>
          <a:xfrm>
            <a:off x="0" y="541398"/>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80BCD30-4C6A-E92C-D2B9-B5A02833E6A6}"/>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45" name="Rectangle 44">
            <a:extLst>
              <a:ext uri="{FF2B5EF4-FFF2-40B4-BE49-F238E27FC236}">
                <a16:creationId xmlns:a16="http://schemas.microsoft.com/office/drawing/2014/main" id="{FC60C572-39C6-493B-9621-C204DA7674C5}"/>
              </a:ext>
            </a:extLst>
          </p:cNvPr>
          <p:cNvSpPr/>
          <p:nvPr/>
        </p:nvSpPr>
        <p:spPr>
          <a:xfrm rot="5400000">
            <a:off x="125243" y="-142215"/>
            <a:ext cx="540295" cy="806695"/>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Graphic 2">
            <a:extLst>
              <a:ext uri="{FF2B5EF4-FFF2-40B4-BE49-F238E27FC236}">
                <a16:creationId xmlns:a16="http://schemas.microsoft.com/office/drawing/2014/main" id="{64861674-1F0F-4C26-809C-D9CF4D01997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7837" y="133832"/>
            <a:ext cx="295106" cy="254601"/>
          </a:xfrm>
          <a:prstGeom prst="rect">
            <a:avLst/>
          </a:prstGeom>
        </p:spPr>
      </p:pic>
      <p:sp>
        <p:nvSpPr>
          <p:cNvPr id="46" name="TextBox 45">
            <a:extLst>
              <a:ext uri="{FF2B5EF4-FFF2-40B4-BE49-F238E27FC236}">
                <a16:creationId xmlns:a16="http://schemas.microsoft.com/office/drawing/2014/main" id="{2B0DD4AC-83E2-44B0-9875-84FD41DAF894}"/>
              </a:ext>
            </a:extLst>
          </p:cNvPr>
          <p:cNvSpPr txBox="1"/>
          <p:nvPr/>
        </p:nvSpPr>
        <p:spPr>
          <a:xfrm>
            <a:off x="1026673" y="494953"/>
            <a:ext cx="5978429" cy="523220"/>
          </a:xfrm>
          <a:prstGeom prst="rect">
            <a:avLst/>
          </a:prstGeom>
          <a:noFill/>
        </p:spPr>
        <p:txBody>
          <a:bodyPr wrap="square" rtlCol="0">
            <a:spAutoFit/>
          </a:bodyPr>
          <a:lstStyle/>
          <a:p>
            <a:r>
              <a:rPr lang="en-US" sz="2800" b="1">
                <a:solidFill>
                  <a:schemeClr val="bg1"/>
                </a:solidFill>
                <a:latin typeface="Verdana" panose="020B0604030504040204" pitchFamily="34" charset="0"/>
                <a:ea typeface="Verdana" panose="020B0604030504040204" pitchFamily="34" charset="0"/>
                <a:cs typeface="+mn-lt"/>
              </a:rPr>
              <a:t>Table of Content</a:t>
            </a:r>
          </a:p>
        </p:txBody>
      </p:sp>
      <p:sp>
        <p:nvSpPr>
          <p:cNvPr id="47" name="Rectangle 46">
            <a:extLst>
              <a:ext uri="{FF2B5EF4-FFF2-40B4-BE49-F238E27FC236}">
                <a16:creationId xmlns:a16="http://schemas.microsoft.com/office/drawing/2014/main" id="{8A585DA0-8BF5-4381-A3A2-775AA0701BB2}"/>
              </a:ext>
            </a:extLst>
          </p:cNvPr>
          <p:cNvSpPr/>
          <p:nvPr/>
        </p:nvSpPr>
        <p:spPr>
          <a:xfrm rot="5400000">
            <a:off x="-1636077" y="2159397"/>
            <a:ext cx="4062929" cy="806695"/>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635DCA5-482F-4F1E-9D50-58AF32023E34}"/>
              </a:ext>
            </a:extLst>
          </p:cNvPr>
          <p:cNvGrpSpPr/>
          <p:nvPr/>
        </p:nvGrpSpPr>
        <p:grpSpPr>
          <a:xfrm>
            <a:off x="1026673" y="4009055"/>
            <a:ext cx="6462263" cy="400110"/>
            <a:chOff x="1026673" y="3816110"/>
            <a:chExt cx="6462263" cy="400110"/>
          </a:xfrm>
        </p:grpSpPr>
        <p:sp>
          <p:nvSpPr>
            <p:cNvPr id="48" name="TextBox 47">
              <a:extLst>
                <a:ext uri="{FF2B5EF4-FFF2-40B4-BE49-F238E27FC236}">
                  <a16:creationId xmlns:a16="http://schemas.microsoft.com/office/drawing/2014/main" id="{956CF618-69C3-4534-972B-CE5B25980BE5}"/>
                </a:ext>
              </a:extLst>
            </p:cNvPr>
            <p:cNvSpPr txBox="1"/>
            <p:nvPr/>
          </p:nvSpPr>
          <p:spPr>
            <a:xfrm>
              <a:off x="1026673" y="3816110"/>
              <a:ext cx="6462263" cy="400110"/>
            </a:xfrm>
            <a:prstGeom prst="rect">
              <a:avLst/>
            </a:prstGeom>
            <a:noFill/>
          </p:spPr>
          <p:txBody>
            <a:bodyPr wrap="square" rtlCol="0">
              <a:spAutoFit/>
            </a:bodyPr>
            <a:lstStyle/>
            <a:p>
              <a:r>
                <a:rPr lang="en-US" sz="1000" i="1">
                  <a:solidFill>
                    <a:srgbClr val="002D6C"/>
                  </a:solidFill>
                  <a:latin typeface="Verdana" panose="020B0604030504040204" pitchFamily="34" charset="0"/>
                  <a:ea typeface="Verdana" panose="020B0604030504040204" pitchFamily="34" charset="0"/>
                  <a:cs typeface="+mn-lt"/>
                </a:rPr>
                <a:t>Click a Topic name to access it. </a:t>
              </a:r>
              <a:r>
                <a:rPr lang="en-US" sz="1000" b="0" i="1">
                  <a:solidFill>
                    <a:srgbClr val="002D6C"/>
                  </a:solidFill>
                  <a:effectLst/>
                  <a:latin typeface="Verdana" panose="020B0604030504040204" pitchFamily="34" charset="0"/>
                  <a:ea typeface="Verdana" panose="020B0604030504040204" pitchFamily="34" charset="0"/>
                </a:rPr>
                <a:t>You will see the menu icon       on the last slide of each section.</a:t>
              </a:r>
            </a:p>
            <a:p>
              <a:r>
                <a:rPr lang="en-US" sz="1000" b="0" i="1">
                  <a:solidFill>
                    <a:srgbClr val="002D6C"/>
                  </a:solidFill>
                  <a:effectLst/>
                  <a:latin typeface="Verdana" panose="020B0604030504040204" pitchFamily="34" charset="0"/>
                  <a:ea typeface="Verdana" panose="020B0604030504040204" pitchFamily="34" charset="0"/>
                </a:rPr>
                <a:t>Click this icon to access the main menu.</a:t>
              </a:r>
              <a:endParaRPr lang="en-US" sz="1000" i="1">
                <a:solidFill>
                  <a:srgbClr val="002D6C"/>
                </a:solidFill>
                <a:latin typeface="Verdana" panose="020B0604030504040204" pitchFamily="34" charset="0"/>
                <a:ea typeface="Verdana" panose="020B0604030504040204" pitchFamily="34" charset="0"/>
                <a:cs typeface="+mn-lt"/>
              </a:endParaRPr>
            </a:p>
          </p:txBody>
        </p:sp>
        <p:pic>
          <p:nvPicPr>
            <p:cNvPr id="49" name="Graphic 48">
              <a:hlinkClick r:id="rId7" action="ppaction://hlinksldjump"/>
              <a:extLst>
                <a:ext uri="{FF2B5EF4-FFF2-40B4-BE49-F238E27FC236}">
                  <a16:creationId xmlns:a16="http://schemas.microsoft.com/office/drawing/2014/main" id="{13236FA6-63A7-445F-BD75-A362C8DF63A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951497" y="3857900"/>
              <a:ext cx="180451" cy="156159"/>
            </a:xfrm>
            <a:prstGeom prst="rect">
              <a:avLst/>
            </a:prstGeom>
          </p:spPr>
        </p:pic>
      </p:grpSp>
      <p:sp>
        <p:nvSpPr>
          <p:cNvPr id="4" name="Rectangle: Rounded Corners 3">
            <a:extLst>
              <a:ext uri="{FF2B5EF4-FFF2-40B4-BE49-F238E27FC236}">
                <a16:creationId xmlns:a16="http://schemas.microsoft.com/office/drawing/2014/main" id="{56622DA3-C904-478E-B5D0-7C032E313BF5}"/>
              </a:ext>
            </a:extLst>
          </p:cNvPr>
          <p:cNvSpPr/>
          <p:nvPr/>
        </p:nvSpPr>
        <p:spPr>
          <a:xfrm>
            <a:off x="1087839" y="1092822"/>
            <a:ext cx="3324359" cy="1078293"/>
          </a:xfrm>
          <a:prstGeom prst="roundRect">
            <a:avLst>
              <a:gd name="adj" fmla="val 5009"/>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2" name="TextBox 31">
            <a:hlinkClick r:id="rId10" action="ppaction://hlinksldjump"/>
            <a:extLst>
              <a:ext uri="{FF2B5EF4-FFF2-40B4-BE49-F238E27FC236}">
                <a16:creationId xmlns:a16="http://schemas.microsoft.com/office/drawing/2014/main" id="{C8DE77BE-FA3A-4AEB-8953-5A3DAF2A0567}"/>
              </a:ext>
            </a:extLst>
          </p:cNvPr>
          <p:cNvSpPr txBox="1"/>
          <p:nvPr/>
        </p:nvSpPr>
        <p:spPr>
          <a:xfrm>
            <a:off x="1977312" y="1458364"/>
            <a:ext cx="2227795" cy="307777"/>
          </a:xfrm>
          <a:prstGeom prst="rect">
            <a:avLst/>
          </a:prstGeom>
          <a:noFill/>
        </p:spPr>
        <p:txBody>
          <a:bodyPr wrap="square" rtlCol="0">
            <a:spAutoFit/>
          </a:bodyPr>
          <a:lstStyle/>
          <a:p>
            <a:r>
              <a:rPr lang="en-US" sz="1400">
                <a:solidFill>
                  <a:schemeClr val="bg1"/>
                </a:solidFill>
                <a:latin typeface="Verdana" panose="020B0604030504040204" pitchFamily="34" charset="0"/>
                <a:ea typeface="Verdana" panose="020B0604030504040204" pitchFamily="34" charset="0"/>
                <a:cs typeface="+mn-lt"/>
              </a:rPr>
              <a:t>1. Bundle introduction</a:t>
            </a:r>
          </a:p>
        </p:txBody>
      </p:sp>
      <p:sp>
        <p:nvSpPr>
          <p:cNvPr id="50" name="Rectangle: Rounded Corners 49">
            <a:extLst>
              <a:ext uri="{FF2B5EF4-FFF2-40B4-BE49-F238E27FC236}">
                <a16:creationId xmlns:a16="http://schemas.microsoft.com/office/drawing/2014/main" id="{641706CB-027A-4377-9DA3-FC0BD58C8B14}"/>
              </a:ext>
            </a:extLst>
          </p:cNvPr>
          <p:cNvSpPr/>
          <p:nvPr/>
        </p:nvSpPr>
        <p:spPr>
          <a:xfrm>
            <a:off x="1087839" y="2317054"/>
            <a:ext cx="3324359" cy="1539962"/>
          </a:xfrm>
          <a:prstGeom prst="roundRect">
            <a:avLst>
              <a:gd name="adj" fmla="val 5009"/>
            </a:avLst>
          </a:prstGeom>
          <a:solidFill>
            <a:srgbClr val="FBB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34" name="TextBox 33">
            <a:hlinkClick r:id="rId11" action="ppaction://hlinksldjump"/>
            <a:extLst>
              <a:ext uri="{FF2B5EF4-FFF2-40B4-BE49-F238E27FC236}">
                <a16:creationId xmlns:a16="http://schemas.microsoft.com/office/drawing/2014/main" id="{3F0E9627-A795-4DE4-A125-29DE8468402B}"/>
              </a:ext>
            </a:extLst>
          </p:cNvPr>
          <p:cNvSpPr txBox="1"/>
          <p:nvPr/>
        </p:nvSpPr>
        <p:spPr>
          <a:xfrm>
            <a:off x="2014112" y="2600489"/>
            <a:ext cx="2453727" cy="307777"/>
          </a:xfrm>
          <a:prstGeom prst="rect">
            <a:avLst/>
          </a:prstGeom>
          <a:noFill/>
        </p:spPr>
        <p:txBody>
          <a:bodyPr wrap="square" rtlCol="0">
            <a:spAutoFit/>
          </a:bodyPr>
          <a:lstStyle/>
          <a:p>
            <a:r>
              <a:rPr lang="en-US" sz="1400">
                <a:solidFill>
                  <a:schemeClr val="bg1"/>
                </a:solidFill>
                <a:latin typeface="Verdana" panose="020B0604030504040204" pitchFamily="34" charset="0"/>
                <a:ea typeface="Verdana" panose="020B0604030504040204" pitchFamily="34" charset="0"/>
                <a:cs typeface="+mn-lt"/>
              </a:rPr>
              <a:t>2. Bundle identification:</a:t>
            </a:r>
          </a:p>
        </p:txBody>
      </p:sp>
      <p:sp>
        <p:nvSpPr>
          <p:cNvPr id="36" name="TextBox 35">
            <a:hlinkClick r:id="rId12" action="ppaction://hlinksldjump"/>
            <a:extLst>
              <a:ext uri="{FF2B5EF4-FFF2-40B4-BE49-F238E27FC236}">
                <a16:creationId xmlns:a16="http://schemas.microsoft.com/office/drawing/2014/main" id="{DA27A740-5E83-4BCA-98DB-C04A0F75F283}"/>
              </a:ext>
            </a:extLst>
          </p:cNvPr>
          <p:cNvSpPr txBox="1"/>
          <p:nvPr/>
        </p:nvSpPr>
        <p:spPr>
          <a:xfrm>
            <a:off x="1803064" y="3005203"/>
            <a:ext cx="2453727" cy="307777"/>
          </a:xfrm>
          <a:prstGeom prst="rect">
            <a:avLst/>
          </a:prstGeom>
          <a:noFill/>
        </p:spPr>
        <p:txBody>
          <a:bodyPr wrap="square" rtlCol="0">
            <a:spAutoFit/>
          </a:bodyPr>
          <a:lstStyle/>
          <a:p>
            <a:pPr marL="742950" lvl="1" indent="-285750">
              <a:buFont typeface="Wingdings" panose="05000000000000000000" pitchFamily="2" charset="2"/>
              <a:buChar char="Ø"/>
            </a:pPr>
            <a:r>
              <a:rPr lang="en-US" sz="1400">
                <a:solidFill>
                  <a:schemeClr val="bg1"/>
                </a:solidFill>
                <a:latin typeface="Verdana" panose="020B0604030504040204" pitchFamily="34" charset="0"/>
                <a:ea typeface="Verdana" panose="020B0604030504040204" pitchFamily="34" charset="0"/>
                <a:cs typeface="+mn-lt"/>
              </a:rPr>
              <a:t>Physical bundle</a:t>
            </a:r>
          </a:p>
        </p:txBody>
      </p:sp>
      <p:sp>
        <p:nvSpPr>
          <p:cNvPr id="38" name="TextBox 37">
            <a:hlinkClick r:id="rId13" action="ppaction://hlinksldjump"/>
            <a:extLst>
              <a:ext uri="{FF2B5EF4-FFF2-40B4-BE49-F238E27FC236}">
                <a16:creationId xmlns:a16="http://schemas.microsoft.com/office/drawing/2014/main" id="{9BE3E846-F398-416D-833B-A6851B07A3CA}"/>
              </a:ext>
            </a:extLst>
          </p:cNvPr>
          <p:cNvSpPr txBox="1"/>
          <p:nvPr/>
        </p:nvSpPr>
        <p:spPr>
          <a:xfrm>
            <a:off x="1803065" y="3343042"/>
            <a:ext cx="2453727" cy="307777"/>
          </a:xfrm>
          <a:prstGeom prst="rect">
            <a:avLst/>
          </a:prstGeom>
          <a:noFill/>
        </p:spPr>
        <p:txBody>
          <a:bodyPr wrap="square" rtlCol="0">
            <a:spAutoFit/>
          </a:bodyPr>
          <a:lstStyle/>
          <a:p>
            <a:pPr marL="742950" lvl="1" indent="-285750">
              <a:buFont typeface="Wingdings" panose="05000000000000000000" pitchFamily="2" charset="2"/>
              <a:buChar char="Ø"/>
            </a:pPr>
            <a:r>
              <a:rPr lang="en-US" sz="1400">
                <a:solidFill>
                  <a:schemeClr val="bg1"/>
                </a:solidFill>
                <a:latin typeface="Verdana" panose="020B0604030504040204" pitchFamily="34" charset="0"/>
                <a:ea typeface="Verdana" panose="020B0604030504040204" pitchFamily="34" charset="0"/>
                <a:cs typeface="+mn-lt"/>
              </a:rPr>
              <a:t>Virtual bundles</a:t>
            </a:r>
          </a:p>
        </p:txBody>
      </p:sp>
      <p:sp>
        <p:nvSpPr>
          <p:cNvPr id="51" name="Rectangle: Rounded Corners 50">
            <a:extLst>
              <a:ext uri="{FF2B5EF4-FFF2-40B4-BE49-F238E27FC236}">
                <a16:creationId xmlns:a16="http://schemas.microsoft.com/office/drawing/2014/main" id="{C6720816-2032-4405-BC31-804B81E838C8}"/>
              </a:ext>
            </a:extLst>
          </p:cNvPr>
          <p:cNvSpPr/>
          <p:nvPr/>
        </p:nvSpPr>
        <p:spPr>
          <a:xfrm>
            <a:off x="4594428" y="1092822"/>
            <a:ext cx="3324359" cy="1078293"/>
          </a:xfrm>
          <a:prstGeom prst="roundRect">
            <a:avLst>
              <a:gd name="adj" fmla="val 5009"/>
            </a:avLst>
          </a:prstGeom>
          <a:solidFill>
            <a:srgbClr val="00B6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2" name="TextBox 41">
            <a:hlinkClick r:id="rId14" action="ppaction://hlinksldjump"/>
            <a:extLst>
              <a:ext uri="{FF2B5EF4-FFF2-40B4-BE49-F238E27FC236}">
                <a16:creationId xmlns:a16="http://schemas.microsoft.com/office/drawing/2014/main" id="{850496F2-28E1-425D-801F-F52A994C6528}"/>
              </a:ext>
            </a:extLst>
          </p:cNvPr>
          <p:cNvSpPr txBox="1"/>
          <p:nvPr/>
        </p:nvSpPr>
        <p:spPr>
          <a:xfrm>
            <a:off x="5507712" y="1458364"/>
            <a:ext cx="2183152" cy="307777"/>
          </a:xfrm>
          <a:prstGeom prst="rect">
            <a:avLst/>
          </a:prstGeom>
          <a:noFill/>
        </p:spPr>
        <p:txBody>
          <a:bodyPr wrap="square" rtlCol="0">
            <a:spAutoFit/>
          </a:bodyPr>
          <a:lstStyle/>
          <a:p>
            <a:r>
              <a:rPr lang="en-US" sz="1400">
                <a:solidFill>
                  <a:schemeClr val="bg1"/>
                </a:solidFill>
                <a:latin typeface="Verdana" panose="020B0604030504040204" pitchFamily="34" charset="0"/>
                <a:ea typeface="Verdana" panose="020B0604030504040204" pitchFamily="34" charset="0"/>
                <a:cs typeface="+mn-lt"/>
              </a:rPr>
              <a:t>3. Recap and benefits</a:t>
            </a:r>
          </a:p>
        </p:txBody>
      </p:sp>
      <p:sp>
        <p:nvSpPr>
          <p:cNvPr id="52" name="Rectangle: Rounded Corners 51">
            <a:extLst>
              <a:ext uri="{FF2B5EF4-FFF2-40B4-BE49-F238E27FC236}">
                <a16:creationId xmlns:a16="http://schemas.microsoft.com/office/drawing/2014/main" id="{2A1C3E5A-5CB0-439D-854B-A9031AB0FE2E}"/>
              </a:ext>
            </a:extLst>
          </p:cNvPr>
          <p:cNvSpPr/>
          <p:nvPr/>
        </p:nvSpPr>
        <p:spPr>
          <a:xfrm>
            <a:off x="4594428" y="2316273"/>
            <a:ext cx="3324359" cy="1078293"/>
          </a:xfrm>
          <a:prstGeom prst="roundRect">
            <a:avLst>
              <a:gd name="adj" fmla="val 5009"/>
            </a:avLst>
          </a:prstGeom>
          <a:solidFill>
            <a:srgbClr val="68C3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4" name="TextBox 43">
            <a:hlinkClick r:id="" action="ppaction://noaction"/>
            <a:extLst>
              <a:ext uri="{FF2B5EF4-FFF2-40B4-BE49-F238E27FC236}">
                <a16:creationId xmlns:a16="http://schemas.microsoft.com/office/drawing/2014/main" id="{A79AAFD8-940D-4484-8A4C-81A2F0422BE7}"/>
              </a:ext>
            </a:extLst>
          </p:cNvPr>
          <p:cNvSpPr txBox="1"/>
          <p:nvPr/>
        </p:nvSpPr>
        <p:spPr>
          <a:xfrm>
            <a:off x="5598048" y="2766642"/>
            <a:ext cx="1311306" cy="307777"/>
          </a:xfrm>
          <a:prstGeom prst="rect">
            <a:avLst/>
          </a:prstGeom>
          <a:noFill/>
        </p:spPr>
        <p:txBody>
          <a:bodyPr wrap="square" rtlCol="0">
            <a:spAutoFit/>
          </a:bodyPr>
          <a:lstStyle/>
          <a:p>
            <a:r>
              <a:rPr lang="en-US" sz="1400">
                <a:solidFill>
                  <a:schemeClr val="bg1"/>
                </a:solidFill>
                <a:latin typeface="Verdana" panose="020B0604030504040204" pitchFamily="34" charset="0"/>
                <a:ea typeface="Verdana" panose="020B0604030504040204" pitchFamily="34" charset="0"/>
                <a:cs typeface="+mn-lt"/>
              </a:rPr>
              <a:t>4. FAQs</a:t>
            </a:r>
          </a:p>
        </p:txBody>
      </p:sp>
      <p:grpSp>
        <p:nvGrpSpPr>
          <p:cNvPr id="7" name="Group 6">
            <a:extLst>
              <a:ext uri="{FF2B5EF4-FFF2-40B4-BE49-F238E27FC236}">
                <a16:creationId xmlns:a16="http://schemas.microsoft.com/office/drawing/2014/main" id="{6BBD30D1-4779-4AEE-807C-B6E121A3B1C5}"/>
              </a:ext>
            </a:extLst>
          </p:cNvPr>
          <p:cNvGrpSpPr/>
          <p:nvPr/>
        </p:nvGrpSpPr>
        <p:grpSpPr>
          <a:xfrm>
            <a:off x="1284851" y="1316119"/>
            <a:ext cx="637588" cy="637588"/>
            <a:chOff x="1139687" y="1278204"/>
            <a:chExt cx="718548" cy="718548"/>
          </a:xfrm>
        </p:grpSpPr>
        <p:sp>
          <p:nvSpPr>
            <p:cNvPr id="5" name="Oval 4">
              <a:extLst>
                <a:ext uri="{FF2B5EF4-FFF2-40B4-BE49-F238E27FC236}">
                  <a16:creationId xmlns:a16="http://schemas.microsoft.com/office/drawing/2014/main" id="{6D29C7AB-778F-4B4B-86F1-EFC434E51394}"/>
                </a:ext>
              </a:extLst>
            </p:cNvPr>
            <p:cNvSpPr/>
            <p:nvPr/>
          </p:nvSpPr>
          <p:spPr>
            <a:xfrm>
              <a:off x="1139687" y="1278204"/>
              <a:ext cx="718548" cy="7185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1" name="Picture 30">
              <a:hlinkClick r:id="rId10" action="ppaction://hlinksldjump"/>
              <a:extLst>
                <a:ext uri="{FF2B5EF4-FFF2-40B4-BE49-F238E27FC236}">
                  <a16:creationId xmlns:a16="http://schemas.microsoft.com/office/drawing/2014/main" id="{2DDEA389-265C-406D-A0D9-52FDC4758E76}"/>
                </a:ext>
              </a:extLst>
            </p:cNvPr>
            <p:cNvPicPr>
              <a:picLocks noChangeAspect="1"/>
            </p:cNvPicPr>
            <p:nvPr/>
          </p:nvPicPr>
          <p:blipFill>
            <a:blip r:embed="rId15">
              <a:extLst>
                <a:ext uri="{28A0092B-C50C-407E-A947-70E740481C1C}">
                  <a14:useLocalDpi xmlns:a14="http://schemas.microsoft.com/office/drawing/2010/main" val="0"/>
                </a:ext>
              </a:extLst>
            </a:blip>
            <a:srcRect/>
            <a:stretch/>
          </p:blipFill>
          <p:spPr>
            <a:xfrm>
              <a:off x="1329342" y="1371943"/>
              <a:ext cx="339237" cy="531068"/>
            </a:xfrm>
            <a:prstGeom prst="rect">
              <a:avLst/>
            </a:prstGeom>
          </p:spPr>
        </p:pic>
      </p:grpSp>
      <p:grpSp>
        <p:nvGrpSpPr>
          <p:cNvPr id="8" name="Group 7">
            <a:extLst>
              <a:ext uri="{FF2B5EF4-FFF2-40B4-BE49-F238E27FC236}">
                <a16:creationId xmlns:a16="http://schemas.microsoft.com/office/drawing/2014/main" id="{F16ABFDD-ECDB-4499-B255-1B5AC93FC9E2}"/>
              </a:ext>
            </a:extLst>
          </p:cNvPr>
          <p:cNvGrpSpPr/>
          <p:nvPr/>
        </p:nvGrpSpPr>
        <p:grpSpPr>
          <a:xfrm>
            <a:off x="1284851" y="2710782"/>
            <a:ext cx="637588" cy="637588"/>
            <a:chOff x="1284851" y="2710782"/>
            <a:chExt cx="637588" cy="637588"/>
          </a:xfrm>
        </p:grpSpPr>
        <p:sp>
          <p:nvSpPr>
            <p:cNvPr id="39" name="Oval 38">
              <a:extLst>
                <a:ext uri="{FF2B5EF4-FFF2-40B4-BE49-F238E27FC236}">
                  <a16:creationId xmlns:a16="http://schemas.microsoft.com/office/drawing/2014/main" id="{E1F623A7-5673-45F1-9B3A-465A358FCC74}"/>
                </a:ext>
              </a:extLst>
            </p:cNvPr>
            <p:cNvSpPr/>
            <p:nvPr/>
          </p:nvSpPr>
          <p:spPr>
            <a:xfrm>
              <a:off x="1284851" y="2710782"/>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6" name="Graphic 5">
              <a:extLst>
                <a:ext uri="{FF2B5EF4-FFF2-40B4-BE49-F238E27FC236}">
                  <a16:creationId xmlns:a16="http://schemas.microsoft.com/office/drawing/2014/main" id="{C4E680B8-29B6-4341-A8FA-840CC28EA0F5}"/>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404943" y="2830874"/>
              <a:ext cx="352591" cy="352591"/>
            </a:xfrm>
            <a:prstGeom prst="rect">
              <a:avLst/>
            </a:prstGeom>
          </p:spPr>
        </p:pic>
      </p:grpSp>
      <p:sp>
        <p:nvSpPr>
          <p:cNvPr id="54" name="Oval 53">
            <a:extLst>
              <a:ext uri="{FF2B5EF4-FFF2-40B4-BE49-F238E27FC236}">
                <a16:creationId xmlns:a16="http://schemas.microsoft.com/office/drawing/2014/main" id="{479AA158-9AA6-4652-9BE2-C0A814AAE413}"/>
              </a:ext>
            </a:extLst>
          </p:cNvPr>
          <p:cNvSpPr/>
          <p:nvPr/>
        </p:nvSpPr>
        <p:spPr>
          <a:xfrm>
            <a:off x="4787707" y="1316119"/>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0" name="Graphic 39">
            <a:hlinkClick r:id="rId14" action="ppaction://hlinksldjump"/>
            <a:extLst>
              <a:ext uri="{FF2B5EF4-FFF2-40B4-BE49-F238E27FC236}">
                <a16:creationId xmlns:a16="http://schemas.microsoft.com/office/drawing/2014/main" id="{B3F42FB0-4D73-463B-BCE1-568518C251ED}"/>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4874719" y="1403131"/>
            <a:ext cx="463564" cy="463564"/>
          </a:xfrm>
          <a:prstGeom prst="rect">
            <a:avLst/>
          </a:prstGeom>
        </p:spPr>
      </p:pic>
      <p:sp>
        <p:nvSpPr>
          <p:cNvPr id="56" name="Oval 55">
            <a:extLst>
              <a:ext uri="{FF2B5EF4-FFF2-40B4-BE49-F238E27FC236}">
                <a16:creationId xmlns:a16="http://schemas.microsoft.com/office/drawing/2014/main" id="{BFBFCB64-4005-4EF0-9DC1-496A3133602C}"/>
              </a:ext>
            </a:extLst>
          </p:cNvPr>
          <p:cNvSpPr/>
          <p:nvPr/>
        </p:nvSpPr>
        <p:spPr>
          <a:xfrm>
            <a:off x="4811134" y="2600381"/>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41" name="Graphic 40">
            <a:extLst>
              <a:ext uri="{FF2B5EF4-FFF2-40B4-BE49-F238E27FC236}">
                <a16:creationId xmlns:a16="http://schemas.microsoft.com/office/drawing/2014/main" id="{7FE5E0B0-181E-4E1C-A3E0-31450A775733}"/>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16852" y="2710782"/>
            <a:ext cx="426153" cy="416787"/>
          </a:xfrm>
          <a:prstGeom prst="rect">
            <a:avLst/>
          </a:prstGeom>
        </p:spPr>
      </p:pic>
    </p:spTree>
    <p:extLst>
      <p:ext uri="{BB962C8B-B14F-4D97-AF65-F5344CB8AC3E}">
        <p14:creationId xmlns:p14="http://schemas.microsoft.com/office/powerpoint/2010/main" val="1647629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FEC8262D-3F2E-4A8B-8AA9-8C3D10F997D1}"/>
              </a:ext>
            </a:extLst>
          </p:cNvPr>
          <p:cNvSpPr/>
          <p:nvPr/>
        </p:nvSpPr>
        <p:spPr>
          <a:xfrm>
            <a:off x="-9084" y="0"/>
            <a:ext cx="9153084" cy="510012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5" name="Rectangle 24">
            <a:extLst>
              <a:ext uri="{FF2B5EF4-FFF2-40B4-BE49-F238E27FC236}">
                <a16:creationId xmlns:a16="http://schemas.microsoft.com/office/drawing/2014/main" id="{19D56865-26A1-41C5-9C1B-EF47A012D07C}"/>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effectLst/>
                <a:latin typeface="Segoe UI" panose="020B0502040204020203" pitchFamily="34" charset="0"/>
              </a:rPr>
              <a:t>The brand owner provides the GTIN to the contracted party to assign to the physical bundle since it is creating the bundle on behalf of the brand owner.</a:t>
            </a:r>
            <a:endParaRPr lang="en-US" sz="1800">
              <a:effectLst/>
              <a:latin typeface="Arial" panose="020B0604020202020204" pitchFamily="34" charset="0"/>
            </a:endParaRPr>
          </a:p>
        </p:txBody>
      </p:sp>
      <p:sp>
        <p:nvSpPr>
          <p:cNvPr id="90" name="Rectangle 89">
            <a:extLst>
              <a:ext uri="{FF2B5EF4-FFF2-40B4-BE49-F238E27FC236}">
                <a16:creationId xmlns:a16="http://schemas.microsoft.com/office/drawing/2014/main" id="{C3D5CD61-7BA3-480C-81D6-64C023F8339C}"/>
              </a:ext>
            </a:extLst>
          </p:cNvPr>
          <p:cNvSpPr/>
          <p:nvPr/>
        </p:nvSpPr>
        <p:spPr>
          <a:xfrm>
            <a:off x="164116" y="1948723"/>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20</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52" name="TextBox 51">
            <a:extLst>
              <a:ext uri="{FF2B5EF4-FFF2-40B4-BE49-F238E27FC236}">
                <a16:creationId xmlns:a16="http://schemas.microsoft.com/office/drawing/2014/main" id="{51BAC056-7927-40DA-9893-078C1152EC52}"/>
              </a:ext>
            </a:extLst>
          </p:cNvPr>
          <p:cNvSpPr txBox="1"/>
          <p:nvPr/>
        </p:nvSpPr>
        <p:spPr>
          <a:xfrm>
            <a:off x="175120" y="1072383"/>
            <a:ext cx="2416654" cy="646331"/>
          </a:xfrm>
          <a:prstGeom prst="rect">
            <a:avLst/>
          </a:prstGeom>
          <a:noFill/>
        </p:spPr>
        <p:txBody>
          <a:bodyPr wrap="square" rtlCol="0">
            <a:spAutoFit/>
          </a:bodyPr>
          <a:lstStyle/>
          <a:p>
            <a:pPr algn="ctr"/>
            <a:r>
              <a:rPr lang="en-US" sz="1200" b="1">
                <a:solidFill>
                  <a:srgbClr val="00B060"/>
                </a:solidFill>
                <a:latin typeface="Verdana" panose="020B0604030504040204" pitchFamily="34" charset="0"/>
                <a:ea typeface="Verdana" panose="020B0604030504040204" pitchFamily="34" charset="0"/>
              </a:rPr>
              <a:t>Seller A </a:t>
            </a:r>
            <a:r>
              <a:rPr lang="en-US" sz="1200">
                <a:solidFill>
                  <a:srgbClr val="002D6C"/>
                </a:solidFill>
                <a:latin typeface="Verdana" panose="020B0604030504040204" pitchFamily="34" charset="0"/>
                <a:ea typeface="Verdana" panose="020B0604030504040204" pitchFamily="34" charset="0"/>
              </a:rPr>
              <a:t>creates a bundle and assigns GTIN A to the bundle.</a:t>
            </a:r>
          </a:p>
        </p:txBody>
      </p:sp>
      <p:sp>
        <p:nvSpPr>
          <p:cNvPr id="57" name="TextBox 56">
            <a:extLst>
              <a:ext uri="{FF2B5EF4-FFF2-40B4-BE49-F238E27FC236}">
                <a16:creationId xmlns:a16="http://schemas.microsoft.com/office/drawing/2014/main" id="{368B4684-C102-4B5F-92B6-101EC60F8977}"/>
              </a:ext>
            </a:extLst>
          </p:cNvPr>
          <p:cNvSpPr txBox="1"/>
          <p:nvPr/>
        </p:nvSpPr>
        <p:spPr>
          <a:xfrm>
            <a:off x="3063834" y="1103820"/>
            <a:ext cx="2779956" cy="461665"/>
          </a:xfrm>
          <a:prstGeom prst="rect">
            <a:avLst/>
          </a:prstGeom>
          <a:noFill/>
        </p:spPr>
        <p:txBody>
          <a:bodyPr wrap="square" rtlCol="0">
            <a:spAutoFit/>
          </a:bodyPr>
          <a:lstStyle/>
          <a:p>
            <a:pPr algn="ctr"/>
            <a:r>
              <a:rPr lang="en-US" sz="1200" b="1">
                <a:solidFill>
                  <a:srgbClr val="7030A0"/>
                </a:solidFill>
                <a:latin typeface="Verdana" panose="020B0604030504040204" pitchFamily="34" charset="0"/>
                <a:ea typeface="Verdana" panose="020B0604030504040204" pitchFamily="34" charset="0"/>
              </a:rPr>
              <a:t>Seller B </a:t>
            </a:r>
            <a:r>
              <a:rPr lang="en-US" sz="1200">
                <a:solidFill>
                  <a:srgbClr val="002D6C"/>
                </a:solidFill>
                <a:latin typeface="Verdana" panose="020B0604030504040204" pitchFamily="34" charset="0"/>
                <a:ea typeface="Verdana" panose="020B0604030504040204" pitchFamily="34" charset="0"/>
              </a:rPr>
              <a:t>creates the same  assigns GTIN B to the bundle.</a:t>
            </a:r>
          </a:p>
        </p:txBody>
      </p:sp>
      <p:sp>
        <p:nvSpPr>
          <p:cNvPr id="58" name="TextBox 57">
            <a:extLst>
              <a:ext uri="{FF2B5EF4-FFF2-40B4-BE49-F238E27FC236}">
                <a16:creationId xmlns:a16="http://schemas.microsoft.com/office/drawing/2014/main" id="{C39765DB-F3BF-4442-A649-5DEA57D42DFB}"/>
              </a:ext>
            </a:extLst>
          </p:cNvPr>
          <p:cNvSpPr txBox="1"/>
          <p:nvPr/>
        </p:nvSpPr>
        <p:spPr>
          <a:xfrm>
            <a:off x="6182276" y="1091348"/>
            <a:ext cx="2766592" cy="646331"/>
          </a:xfrm>
          <a:prstGeom prst="rect">
            <a:avLst/>
          </a:prstGeom>
          <a:noFill/>
        </p:spPr>
        <p:txBody>
          <a:bodyPr wrap="square" rtlCol="0">
            <a:spAutoFit/>
          </a:bodyPr>
          <a:lstStyle/>
          <a:p>
            <a:pPr algn="ctr"/>
            <a:r>
              <a:rPr lang="en-US" sz="1200" b="1">
                <a:solidFill>
                  <a:srgbClr val="F26334"/>
                </a:solidFill>
                <a:latin typeface="Verdana" panose="020B0604030504040204" pitchFamily="34" charset="0"/>
                <a:ea typeface="Verdana" panose="020B0604030504040204" pitchFamily="34" charset="0"/>
              </a:rPr>
              <a:t>Seller C </a:t>
            </a:r>
            <a:r>
              <a:rPr lang="en-US" sz="1200">
                <a:solidFill>
                  <a:srgbClr val="002D6C"/>
                </a:solidFill>
                <a:latin typeface="Verdana" panose="020B0604030504040204" pitchFamily="34" charset="0"/>
                <a:ea typeface="Verdana" panose="020B0604030504040204" pitchFamily="34" charset="0"/>
              </a:rPr>
              <a:t>creates the same  bundle and assigns GTIN C to the bundle.</a:t>
            </a:r>
          </a:p>
        </p:txBody>
      </p:sp>
      <p:sp>
        <p:nvSpPr>
          <p:cNvPr id="86" name="TextBox 85">
            <a:extLst>
              <a:ext uri="{FF2B5EF4-FFF2-40B4-BE49-F238E27FC236}">
                <a16:creationId xmlns:a16="http://schemas.microsoft.com/office/drawing/2014/main" id="{38D95D11-2397-45A5-BD70-45FE1EF17776}"/>
              </a:ext>
            </a:extLst>
          </p:cNvPr>
          <p:cNvSpPr txBox="1"/>
          <p:nvPr/>
        </p:nvSpPr>
        <p:spPr>
          <a:xfrm>
            <a:off x="864294" y="3871681"/>
            <a:ext cx="7406328" cy="276999"/>
          </a:xfrm>
          <a:prstGeom prst="rect">
            <a:avLst/>
          </a:prstGeom>
          <a:solidFill>
            <a:srgbClr val="002060"/>
          </a:solidFill>
        </p:spPr>
        <p:txBody>
          <a:bodyPr wrap="square" rtlCol="0">
            <a:spAutoFit/>
          </a:bodyPr>
          <a:lstStyle/>
          <a:p>
            <a:pPr marL="0" marR="0" lvl="0" indent="0" algn="l" defTabSz="682874" rtl="0" eaLnBrk="1" fontAlgn="auto" latinLnBrk="0" hangingPunct="1">
              <a:lnSpc>
                <a:spcPct val="100000"/>
              </a:lnSpc>
              <a:spcBef>
                <a:spcPts val="0"/>
              </a:spcBef>
              <a:spcAft>
                <a:spcPts val="0"/>
              </a:spcAft>
              <a:buClrTx/>
              <a:buSzTx/>
              <a:buFontTx/>
              <a:buNone/>
              <a:tabLst/>
              <a:defRPr/>
            </a:pPr>
            <a:r>
              <a:rPr lang="en-US" sz="1200">
                <a:solidFill>
                  <a:schemeClr val="bg1"/>
                </a:solidFill>
                <a:latin typeface="Verdana" panose="020B0604030504040204" pitchFamily="34" charset="0"/>
                <a:ea typeface="Verdana" panose="020B0604030504040204" pitchFamily="34" charset="0"/>
              </a:rPr>
              <a:t>Sellers A, B and C each create a physical bundle using the SAME shampoo and hairbrush.</a:t>
            </a:r>
          </a:p>
        </p:txBody>
      </p:sp>
      <p:sp>
        <p:nvSpPr>
          <p:cNvPr id="56" name="TextBox 55">
            <a:extLst>
              <a:ext uri="{FF2B5EF4-FFF2-40B4-BE49-F238E27FC236}">
                <a16:creationId xmlns:a16="http://schemas.microsoft.com/office/drawing/2014/main" id="{67B55A0D-8CCA-4B01-92F7-91FB94790A04}"/>
              </a:ext>
            </a:extLst>
          </p:cNvPr>
          <p:cNvSpPr txBox="1"/>
          <p:nvPr/>
        </p:nvSpPr>
        <p:spPr>
          <a:xfrm>
            <a:off x="156679" y="661686"/>
            <a:ext cx="8921520" cy="276999"/>
          </a:xfrm>
          <a:prstGeom prst="rect">
            <a:avLst/>
          </a:prstGeom>
          <a:noFill/>
        </p:spPr>
        <p:txBody>
          <a:bodyPr wrap="square" lIns="91440" tIns="45720" rIns="91440" bIns="45720" rtlCol="0" anchor="t">
            <a:spAutoFit/>
          </a:bodyPr>
          <a:lstStyle/>
          <a:p>
            <a:pPr defTabSz="914310">
              <a:defRPr/>
            </a:pPr>
            <a:r>
              <a:rPr lang="en-US" sz="1200">
                <a:solidFill>
                  <a:srgbClr val="002D6C"/>
                </a:solidFill>
                <a:latin typeface="Verdana"/>
              </a:rPr>
              <a:t>A:  Each party assigns a GTIN to the physical bundle they create and uses their GS1 Company Prefix.</a:t>
            </a:r>
          </a:p>
        </p:txBody>
      </p:sp>
      <p:sp>
        <p:nvSpPr>
          <p:cNvPr id="88" name="TextBox 87">
            <a:extLst>
              <a:ext uri="{FF2B5EF4-FFF2-40B4-BE49-F238E27FC236}">
                <a16:creationId xmlns:a16="http://schemas.microsoft.com/office/drawing/2014/main" id="{E2D1B930-0682-406F-BA65-9766B41DF910}"/>
              </a:ext>
            </a:extLst>
          </p:cNvPr>
          <p:cNvSpPr txBox="1"/>
          <p:nvPr/>
        </p:nvSpPr>
        <p:spPr>
          <a:xfrm>
            <a:off x="118571" y="27860"/>
            <a:ext cx="7885487" cy="523220"/>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Q7: Who should assign the GTIN if multiple parties/sellers create identical  </a:t>
            </a:r>
          </a:p>
          <a:p>
            <a:r>
              <a:rPr lang="en-US" sz="1400" b="1">
                <a:solidFill>
                  <a:schemeClr val="bg1"/>
                </a:solidFill>
                <a:latin typeface="Verdana" panose="020B0604030504040204" pitchFamily="34" charset="0"/>
                <a:ea typeface="Verdana" panose="020B0604030504040204" pitchFamily="34" charset="0"/>
              </a:rPr>
              <a:t>       physical assortments/bundles?</a:t>
            </a:r>
          </a:p>
        </p:txBody>
      </p:sp>
      <p:pic>
        <p:nvPicPr>
          <p:cNvPr id="3" name="Picture 2">
            <a:extLst>
              <a:ext uri="{FF2B5EF4-FFF2-40B4-BE49-F238E27FC236}">
                <a16:creationId xmlns:a16="http://schemas.microsoft.com/office/drawing/2014/main" id="{8C995A80-E37E-4017-A683-91AD5BD7B9A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719358" y="1839967"/>
            <a:ext cx="1692428" cy="1879675"/>
          </a:xfrm>
          <a:prstGeom prst="rect">
            <a:avLst/>
          </a:prstGeom>
        </p:spPr>
      </p:pic>
      <p:pic>
        <p:nvPicPr>
          <p:cNvPr id="5" name="Picture 4">
            <a:extLst>
              <a:ext uri="{FF2B5EF4-FFF2-40B4-BE49-F238E27FC236}">
                <a16:creationId xmlns:a16="http://schemas.microsoft.com/office/drawing/2014/main" id="{766EB59D-7FB1-4D54-B31D-86750F47D11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727407" y="1839967"/>
            <a:ext cx="1692428" cy="1879675"/>
          </a:xfrm>
          <a:prstGeom prst="rect">
            <a:avLst/>
          </a:prstGeom>
        </p:spPr>
      </p:pic>
      <p:pic>
        <p:nvPicPr>
          <p:cNvPr id="8" name="Picture 7">
            <a:extLst>
              <a:ext uri="{FF2B5EF4-FFF2-40B4-BE49-F238E27FC236}">
                <a16:creationId xmlns:a16="http://schemas.microsoft.com/office/drawing/2014/main" id="{DFC4C7ED-90BB-4991-8136-8E4B34AA40AA}"/>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98517" y="1839967"/>
            <a:ext cx="1692428" cy="1879675"/>
          </a:xfrm>
          <a:prstGeom prst="rect">
            <a:avLst/>
          </a:prstGeom>
        </p:spPr>
      </p:pic>
      <p:pic>
        <p:nvPicPr>
          <p:cNvPr id="91" name="Graphic 90">
            <a:hlinkClick r:id="rId8" action="ppaction://hlinksldjump"/>
            <a:extLst>
              <a:ext uri="{FF2B5EF4-FFF2-40B4-BE49-F238E27FC236}">
                <a16:creationId xmlns:a16="http://schemas.microsoft.com/office/drawing/2014/main" id="{5B409FE3-0416-4E6F-97BB-5A79A85A3EB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21277" y="4286011"/>
            <a:ext cx="180451" cy="156159"/>
          </a:xfrm>
          <a:prstGeom prst="rect">
            <a:avLst/>
          </a:prstGeom>
        </p:spPr>
      </p:pic>
      <p:pic>
        <p:nvPicPr>
          <p:cNvPr id="26" name="Graphic 25">
            <a:hlinkClick r:id="rId11" action="ppaction://hlinksldjump"/>
            <a:extLst>
              <a:ext uri="{FF2B5EF4-FFF2-40B4-BE49-F238E27FC236}">
                <a16:creationId xmlns:a16="http://schemas.microsoft.com/office/drawing/2014/main" id="{35ACF071-D31F-41FB-85CF-A2AC39B43D0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508001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53">
            <a:extLst>
              <a:ext uri="{FF2B5EF4-FFF2-40B4-BE49-F238E27FC236}">
                <a16:creationId xmlns:a16="http://schemas.microsoft.com/office/drawing/2014/main" id="{FEC8262D-3F2E-4A8B-8AA9-8C3D10F997D1}"/>
              </a:ext>
            </a:extLst>
          </p:cNvPr>
          <p:cNvSpPr/>
          <p:nvPr/>
        </p:nvSpPr>
        <p:spPr>
          <a:xfrm>
            <a:off x="-9084" y="0"/>
            <a:ext cx="9153084" cy="510012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55" name="Rectangle 54">
            <a:extLst>
              <a:ext uri="{FF2B5EF4-FFF2-40B4-BE49-F238E27FC236}">
                <a16:creationId xmlns:a16="http://schemas.microsoft.com/office/drawing/2014/main" id="{F2FA8B2A-061B-4EF1-9E79-47F885E486B2}"/>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90" name="Rectangle 89">
            <a:extLst>
              <a:ext uri="{FF2B5EF4-FFF2-40B4-BE49-F238E27FC236}">
                <a16:creationId xmlns:a16="http://schemas.microsoft.com/office/drawing/2014/main" id="{C3D5CD61-7BA3-480C-81D6-64C023F8339C}"/>
              </a:ext>
            </a:extLst>
          </p:cNvPr>
          <p:cNvSpPr/>
          <p:nvPr/>
        </p:nvSpPr>
        <p:spPr>
          <a:xfrm>
            <a:off x="164116" y="2297170"/>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21</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52" name="TextBox 51">
            <a:extLst>
              <a:ext uri="{FF2B5EF4-FFF2-40B4-BE49-F238E27FC236}">
                <a16:creationId xmlns:a16="http://schemas.microsoft.com/office/drawing/2014/main" id="{51BAC056-7927-40DA-9893-078C1152EC52}"/>
              </a:ext>
            </a:extLst>
          </p:cNvPr>
          <p:cNvSpPr txBox="1"/>
          <p:nvPr/>
        </p:nvSpPr>
        <p:spPr>
          <a:xfrm>
            <a:off x="248945" y="1263439"/>
            <a:ext cx="2416654" cy="830997"/>
          </a:xfrm>
          <a:prstGeom prst="rect">
            <a:avLst/>
          </a:prstGeom>
          <a:noFill/>
        </p:spPr>
        <p:txBody>
          <a:bodyPr wrap="square" rtlCol="0">
            <a:spAutoFit/>
          </a:bodyPr>
          <a:lstStyle/>
          <a:p>
            <a:pPr algn="ctr"/>
            <a:r>
              <a:rPr lang="en-US" sz="1200" b="1">
                <a:solidFill>
                  <a:srgbClr val="00B060"/>
                </a:solidFill>
                <a:latin typeface="Verdana" panose="020B0604030504040204" pitchFamily="34" charset="0"/>
                <a:ea typeface="Verdana" panose="020B0604030504040204" pitchFamily="34" charset="0"/>
              </a:rPr>
              <a:t>Seller A </a:t>
            </a:r>
            <a:r>
              <a:rPr lang="en-US" sz="1200">
                <a:solidFill>
                  <a:srgbClr val="002D6C"/>
                </a:solidFill>
                <a:latin typeface="Verdana" panose="020B0604030504040204" pitchFamily="34" charset="0"/>
                <a:ea typeface="Verdana" panose="020B0604030504040204" pitchFamily="34" charset="0"/>
              </a:rPr>
              <a:t>creates a bundle with products from Brand Y and Brand Z. He assigns GTIN A to the bundle.</a:t>
            </a:r>
          </a:p>
        </p:txBody>
      </p:sp>
      <p:sp>
        <p:nvSpPr>
          <p:cNvPr id="57" name="TextBox 56">
            <a:extLst>
              <a:ext uri="{FF2B5EF4-FFF2-40B4-BE49-F238E27FC236}">
                <a16:creationId xmlns:a16="http://schemas.microsoft.com/office/drawing/2014/main" id="{368B4684-C102-4B5F-92B6-101EC60F8977}"/>
              </a:ext>
            </a:extLst>
          </p:cNvPr>
          <p:cNvSpPr txBox="1"/>
          <p:nvPr/>
        </p:nvSpPr>
        <p:spPr>
          <a:xfrm>
            <a:off x="3105885" y="1263439"/>
            <a:ext cx="2779956" cy="830997"/>
          </a:xfrm>
          <a:prstGeom prst="rect">
            <a:avLst/>
          </a:prstGeom>
          <a:noFill/>
        </p:spPr>
        <p:txBody>
          <a:bodyPr wrap="square" rtlCol="0">
            <a:spAutoFit/>
          </a:bodyPr>
          <a:lstStyle/>
          <a:p>
            <a:pPr algn="ctr"/>
            <a:r>
              <a:rPr lang="en-US" sz="1200" b="1">
                <a:solidFill>
                  <a:srgbClr val="7030A0"/>
                </a:solidFill>
                <a:latin typeface="Verdana" panose="020B0604030504040204" pitchFamily="34" charset="0"/>
                <a:ea typeface="Verdana" panose="020B0604030504040204" pitchFamily="34" charset="0"/>
              </a:rPr>
              <a:t>Seller B </a:t>
            </a:r>
            <a:r>
              <a:rPr lang="en-US" sz="1200">
                <a:solidFill>
                  <a:srgbClr val="002D6C"/>
                </a:solidFill>
                <a:latin typeface="Verdana" panose="020B0604030504040204" pitchFamily="34" charset="0"/>
                <a:ea typeface="Verdana" panose="020B0604030504040204" pitchFamily="34" charset="0"/>
              </a:rPr>
              <a:t>creates the same  bundle with products from Brand Y and Brand Z. He assigns GTIN B to the bundle.</a:t>
            </a:r>
          </a:p>
        </p:txBody>
      </p:sp>
      <p:sp>
        <p:nvSpPr>
          <p:cNvPr id="58" name="TextBox 57">
            <a:extLst>
              <a:ext uri="{FF2B5EF4-FFF2-40B4-BE49-F238E27FC236}">
                <a16:creationId xmlns:a16="http://schemas.microsoft.com/office/drawing/2014/main" id="{C39765DB-F3BF-4442-A649-5DEA57D42DFB}"/>
              </a:ext>
            </a:extLst>
          </p:cNvPr>
          <p:cNvSpPr txBox="1"/>
          <p:nvPr/>
        </p:nvSpPr>
        <p:spPr>
          <a:xfrm>
            <a:off x="6199138" y="1263439"/>
            <a:ext cx="2766592" cy="830997"/>
          </a:xfrm>
          <a:prstGeom prst="rect">
            <a:avLst/>
          </a:prstGeom>
          <a:noFill/>
        </p:spPr>
        <p:txBody>
          <a:bodyPr wrap="square" rtlCol="0">
            <a:spAutoFit/>
          </a:bodyPr>
          <a:lstStyle/>
          <a:p>
            <a:pPr algn="ctr"/>
            <a:r>
              <a:rPr lang="en-US" sz="1200" b="1">
                <a:solidFill>
                  <a:srgbClr val="F26334"/>
                </a:solidFill>
                <a:latin typeface="Verdana" panose="020B0604030504040204" pitchFamily="34" charset="0"/>
                <a:ea typeface="Verdana" panose="020B0604030504040204" pitchFamily="34" charset="0"/>
              </a:rPr>
              <a:t>Seller C </a:t>
            </a:r>
            <a:r>
              <a:rPr lang="en-US" sz="1200">
                <a:solidFill>
                  <a:srgbClr val="002D6C"/>
                </a:solidFill>
                <a:latin typeface="Verdana" panose="020B0604030504040204" pitchFamily="34" charset="0"/>
                <a:ea typeface="Verdana" panose="020B0604030504040204" pitchFamily="34" charset="0"/>
              </a:rPr>
              <a:t>creates the same  bundle with products from Brand Y and Brand Z. He assigns GTIN C to the bundle.</a:t>
            </a:r>
          </a:p>
        </p:txBody>
      </p:sp>
      <p:sp>
        <p:nvSpPr>
          <p:cNvPr id="86" name="TextBox 85">
            <a:extLst>
              <a:ext uri="{FF2B5EF4-FFF2-40B4-BE49-F238E27FC236}">
                <a16:creationId xmlns:a16="http://schemas.microsoft.com/office/drawing/2014/main" id="{38D95D11-2397-45A5-BD70-45FE1EF17776}"/>
              </a:ext>
            </a:extLst>
          </p:cNvPr>
          <p:cNvSpPr txBox="1"/>
          <p:nvPr/>
        </p:nvSpPr>
        <p:spPr>
          <a:xfrm>
            <a:off x="2194546" y="4208039"/>
            <a:ext cx="5172040" cy="246221"/>
          </a:xfrm>
          <a:prstGeom prst="rect">
            <a:avLst/>
          </a:prstGeom>
          <a:solidFill>
            <a:srgbClr val="F26334"/>
          </a:solidFill>
        </p:spPr>
        <p:txBody>
          <a:bodyPr wrap="square" rtlCol="0">
            <a:spAutoFit/>
          </a:bodyPr>
          <a:lstStyle/>
          <a:p>
            <a:pPr marL="0" marR="0" lvl="0" indent="0" algn="l" defTabSz="682874" rtl="0" eaLnBrk="1" fontAlgn="auto" latinLnBrk="0" hangingPunct="1">
              <a:lnSpc>
                <a:spcPct val="100000"/>
              </a:lnSpc>
              <a:spcBef>
                <a:spcPts val="0"/>
              </a:spcBef>
              <a:spcAft>
                <a:spcPts val="0"/>
              </a:spcAft>
              <a:buClrTx/>
              <a:buSzTx/>
              <a:buFontTx/>
              <a:buNone/>
              <a:tabLst/>
              <a:defRPr/>
            </a:pPr>
            <a:r>
              <a:rPr lang="en-US" sz="1000">
                <a:solidFill>
                  <a:schemeClr val="bg1"/>
                </a:solidFill>
                <a:latin typeface="Verdana" panose="020B0604030504040204" pitchFamily="34" charset="0"/>
                <a:ea typeface="Verdana" panose="020B0604030504040204" pitchFamily="34" charset="0"/>
              </a:rPr>
              <a:t> Note: Items in the bundle keep their original GTIN of brand Y and brand Z.</a:t>
            </a:r>
          </a:p>
        </p:txBody>
      </p:sp>
      <p:pic>
        <p:nvPicPr>
          <p:cNvPr id="87" name="Graphic 86">
            <a:extLst>
              <a:ext uri="{FF2B5EF4-FFF2-40B4-BE49-F238E27FC236}">
                <a16:creationId xmlns:a16="http://schemas.microsoft.com/office/drawing/2014/main" id="{2CAB4A8A-0121-430F-9184-6DA89C8BD2F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13990" y="4114061"/>
            <a:ext cx="438150" cy="447675"/>
          </a:xfrm>
          <a:prstGeom prst="rect">
            <a:avLst/>
          </a:prstGeom>
        </p:spPr>
      </p:pic>
      <p:sp>
        <p:nvSpPr>
          <p:cNvPr id="56" name="TextBox 55">
            <a:extLst>
              <a:ext uri="{FF2B5EF4-FFF2-40B4-BE49-F238E27FC236}">
                <a16:creationId xmlns:a16="http://schemas.microsoft.com/office/drawing/2014/main" id="{67B55A0D-8CCA-4B01-92F7-91FB94790A04}"/>
              </a:ext>
            </a:extLst>
          </p:cNvPr>
          <p:cNvSpPr txBox="1"/>
          <p:nvPr/>
        </p:nvSpPr>
        <p:spPr>
          <a:xfrm>
            <a:off x="175120" y="696097"/>
            <a:ext cx="8921520" cy="276999"/>
          </a:xfrm>
          <a:prstGeom prst="rect">
            <a:avLst/>
          </a:prstGeom>
          <a:noFill/>
        </p:spPr>
        <p:txBody>
          <a:bodyPr wrap="square" rtlCol="0">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lang="en-US" sz="1200" b="1">
                <a:solidFill>
                  <a:srgbClr val="002D6C"/>
                </a:solidFill>
                <a:latin typeface="Verdana"/>
              </a:rPr>
              <a:t>A: </a:t>
            </a:r>
            <a:r>
              <a:rPr lang="en-US" sz="1200">
                <a:solidFill>
                  <a:srgbClr val="002D6C"/>
                </a:solidFill>
                <a:latin typeface="Verdana"/>
              </a:rPr>
              <a:t>Each seller assigns a GTIN to the physical bundle they create and uses their GS1 Company Prefix.</a:t>
            </a:r>
          </a:p>
        </p:txBody>
      </p:sp>
      <p:sp>
        <p:nvSpPr>
          <p:cNvPr id="88" name="TextBox 87">
            <a:extLst>
              <a:ext uri="{FF2B5EF4-FFF2-40B4-BE49-F238E27FC236}">
                <a16:creationId xmlns:a16="http://schemas.microsoft.com/office/drawing/2014/main" id="{E2D1B930-0682-406F-BA65-9766B41DF910}"/>
              </a:ext>
            </a:extLst>
          </p:cNvPr>
          <p:cNvSpPr txBox="1"/>
          <p:nvPr/>
        </p:nvSpPr>
        <p:spPr>
          <a:xfrm>
            <a:off x="118571" y="27860"/>
            <a:ext cx="7885487" cy="307777"/>
          </a:xfrm>
          <a:prstGeom prst="rect">
            <a:avLst/>
          </a:prstGeom>
          <a:noFill/>
        </p:spPr>
        <p:txBody>
          <a:bodyPr wrap="square" lIns="91440" tIns="45720" rIns="91440" bIns="45720" rtlCol="0" anchor="t">
            <a:spAutoFit/>
          </a:bodyPr>
          <a:lstStyle/>
          <a:p>
            <a:r>
              <a:rPr lang="en-US" sz="1400" b="1">
                <a:solidFill>
                  <a:schemeClr val="bg1"/>
                </a:solidFill>
                <a:latin typeface="Verdana"/>
                <a:ea typeface="Verdana"/>
              </a:rPr>
              <a:t>Q8: Who should assign the GTIN for physical bundles with mixed brands?</a:t>
            </a:r>
          </a:p>
        </p:txBody>
      </p:sp>
      <p:pic>
        <p:nvPicPr>
          <p:cNvPr id="3" name="Picture 2">
            <a:extLst>
              <a:ext uri="{FF2B5EF4-FFF2-40B4-BE49-F238E27FC236}">
                <a16:creationId xmlns:a16="http://schemas.microsoft.com/office/drawing/2014/main" id="{8C995A80-E37E-4017-A683-91AD5BD7B9AF}"/>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719358" y="2188414"/>
            <a:ext cx="1692428" cy="1879675"/>
          </a:xfrm>
          <a:prstGeom prst="rect">
            <a:avLst/>
          </a:prstGeom>
        </p:spPr>
      </p:pic>
      <p:pic>
        <p:nvPicPr>
          <p:cNvPr id="5" name="Picture 4">
            <a:extLst>
              <a:ext uri="{FF2B5EF4-FFF2-40B4-BE49-F238E27FC236}">
                <a16:creationId xmlns:a16="http://schemas.microsoft.com/office/drawing/2014/main" id="{766EB59D-7FB1-4D54-B31D-86750F47D118}"/>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727407" y="2188414"/>
            <a:ext cx="1692428" cy="1879675"/>
          </a:xfrm>
          <a:prstGeom prst="rect">
            <a:avLst/>
          </a:prstGeom>
        </p:spPr>
      </p:pic>
      <p:pic>
        <p:nvPicPr>
          <p:cNvPr id="8" name="Picture 7">
            <a:extLst>
              <a:ext uri="{FF2B5EF4-FFF2-40B4-BE49-F238E27FC236}">
                <a16:creationId xmlns:a16="http://schemas.microsoft.com/office/drawing/2014/main" id="{DFC4C7ED-90BB-4991-8136-8E4B34AA40AA}"/>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498517" y="2188414"/>
            <a:ext cx="1692428" cy="1879675"/>
          </a:xfrm>
          <a:prstGeom prst="rect">
            <a:avLst/>
          </a:prstGeom>
        </p:spPr>
      </p:pic>
      <p:pic>
        <p:nvPicPr>
          <p:cNvPr id="91" name="Graphic 90">
            <a:hlinkClick r:id="rId10" action="ppaction://hlinksldjump"/>
            <a:extLst>
              <a:ext uri="{FF2B5EF4-FFF2-40B4-BE49-F238E27FC236}">
                <a16:creationId xmlns:a16="http://schemas.microsoft.com/office/drawing/2014/main" id="{5B409FE3-0416-4E6F-97BB-5A79A85A3EB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21277" y="4286011"/>
            <a:ext cx="180451" cy="156159"/>
          </a:xfrm>
          <a:prstGeom prst="rect">
            <a:avLst/>
          </a:prstGeom>
        </p:spPr>
      </p:pic>
      <p:pic>
        <p:nvPicPr>
          <p:cNvPr id="26" name="Graphic 25">
            <a:hlinkClick r:id="rId13" action="ppaction://hlinksldjump"/>
            <a:extLst>
              <a:ext uri="{FF2B5EF4-FFF2-40B4-BE49-F238E27FC236}">
                <a16:creationId xmlns:a16="http://schemas.microsoft.com/office/drawing/2014/main" id="{C77A89A6-A166-4761-8D28-82966E0E97E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1892559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B8AC2ECF-3FBE-48EB-822E-70B2EA6C1B96}"/>
              </a:ext>
            </a:extLst>
          </p:cNvPr>
          <p:cNvSpPr/>
          <p:nvPr/>
        </p:nvSpPr>
        <p:spPr>
          <a:xfrm>
            <a:off x="-9084" y="0"/>
            <a:ext cx="9153084" cy="510012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6" name="Rectangle 35">
            <a:extLst>
              <a:ext uri="{FF2B5EF4-FFF2-40B4-BE49-F238E27FC236}">
                <a16:creationId xmlns:a16="http://schemas.microsoft.com/office/drawing/2014/main" id="{EDE70061-282D-4F68-8A8A-B6E66291CBC6}"/>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a:effectLst/>
                <a:latin typeface="Segoe UI" panose="020B0502040204020203" pitchFamily="34" charset="0"/>
              </a:rPr>
              <a:t>The brand owner provides the GTIN to the contracted party to assign to the physical bundle since it is creating the bundle on behalf of the brand owner.</a:t>
            </a:r>
            <a:endParaRPr lang="en-US" sz="1800">
              <a:effectLst/>
              <a:latin typeface="Arial" panose="020B0604020202020204" pitchFamily="34" charset="0"/>
            </a:endParaRPr>
          </a:p>
        </p:txBody>
      </p:sp>
      <p:sp>
        <p:nvSpPr>
          <p:cNvPr id="60" name="Rectangle 59">
            <a:extLst>
              <a:ext uri="{FF2B5EF4-FFF2-40B4-BE49-F238E27FC236}">
                <a16:creationId xmlns:a16="http://schemas.microsoft.com/office/drawing/2014/main" id="{39B14E1A-AB1C-4505-A01D-DB58070F4CA1}"/>
              </a:ext>
            </a:extLst>
          </p:cNvPr>
          <p:cNvSpPr/>
          <p:nvPr/>
        </p:nvSpPr>
        <p:spPr>
          <a:xfrm>
            <a:off x="167169" y="2297170"/>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22</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39" name="TextBox 38">
            <a:extLst>
              <a:ext uri="{FF2B5EF4-FFF2-40B4-BE49-F238E27FC236}">
                <a16:creationId xmlns:a16="http://schemas.microsoft.com/office/drawing/2014/main" id="{DD0D81BD-27BD-481E-8B91-49B840865A7A}"/>
              </a:ext>
            </a:extLst>
          </p:cNvPr>
          <p:cNvSpPr txBox="1"/>
          <p:nvPr/>
        </p:nvSpPr>
        <p:spPr>
          <a:xfrm>
            <a:off x="1043609" y="1679639"/>
            <a:ext cx="1411413" cy="461665"/>
          </a:xfrm>
          <a:prstGeom prst="rect">
            <a:avLst/>
          </a:prstGeom>
          <a:noFill/>
        </p:spPr>
        <p:txBody>
          <a:bodyPr wrap="square">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Products from brand X</a:t>
            </a:r>
          </a:p>
        </p:txBody>
      </p:sp>
      <p:pic>
        <p:nvPicPr>
          <p:cNvPr id="46" name="Picture 45" descr="Shape&#10;&#10;Description automatically generated with medium confidence">
            <a:extLst>
              <a:ext uri="{FF2B5EF4-FFF2-40B4-BE49-F238E27FC236}">
                <a16:creationId xmlns:a16="http://schemas.microsoft.com/office/drawing/2014/main" id="{732567A5-33C1-47E0-A7C4-B14267FC60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89094" y="3130548"/>
            <a:ext cx="830101" cy="283511"/>
          </a:xfrm>
          <a:prstGeom prst="rect">
            <a:avLst/>
          </a:prstGeom>
        </p:spPr>
      </p:pic>
      <p:sp>
        <p:nvSpPr>
          <p:cNvPr id="47" name="TextBox 46">
            <a:extLst>
              <a:ext uri="{FF2B5EF4-FFF2-40B4-BE49-F238E27FC236}">
                <a16:creationId xmlns:a16="http://schemas.microsoft.com/office/drawing/2014/main" id="{C5CAE168-BBAE-49CF-91F4-2534CAF26C2F}"/>
              </a:ext>
            </a:extLst>
          </p:cNvPr>
          <p:cNvSpPr txBox="1"/>
          <p:nvPr/>
        </p:nvSpPr>
        <p:spPr>
          <a:xfrm>
            <a:off x="3691450" y="1679639"/>
            <a:ext cx="2055856" cy="461665"/>
          </a:xfrm>
          <a:prstGeom prst="rect">
            <a:avLst/>
          </a:prstGeom>
          <a:noFill/>
        </p:spPr>
        <p:txBody>
          <a:bodyPr wrap="square">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Contracted party puts the bundles together</a:t>
            </a:r>
          </a:p>
        </p:txBody>
      </p:sp>
      <p:pic>
        <p:nvPicPr>
          <p:cNvPr id="49" name="Picture 48" descr="Shape&#10;&#10;Description automatically generated with medium confidence">
            <a:extLst>
              <a:ext uri="{FF2B5EF4-FFF2-40B4-BE49-F238E27FC236}">
                <a16:creationId xmlns:a16="http://schemas.microsoft.com/office/drawing/2014/main" id="{3DEC18D2-25D0-44B0-83D2-AD723E6E37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4174" y="3130548"/>
            <a:ext cx="830101" cy="283511"/>
          </a:xfrm>
          <a:prstGeom prst="rect">
            <a:avLst/>
          </a:prstGeom>
        </p:spPr>
      </p:pic>
      <p:pic>
        <p:nvPicPr>
          <p:cNvPr id="9" name="Picture 8">
            <a:extLst>
              <a:ext uri="{FF2B5EF4-FFF2-40B4-BE49-F238E27FC236}">
                <a16:creationId xmlns:a16="http://schemas.microsoft.com/office/drawing/2014/main" id="{BC8A1D3F-4B0B-4642-95C4-62A7025DBE6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791863" y="2297627"/>
            <a:ext cx="1687015" cy="1646265"/>
          </a:xfrm>
          <a:prstGeom prst="rect">
            <a:avLst/>
          </a:prstGeom>
        </p:spPr>
      </p:pic>
      <p:sp>
        <p:nvSpPr>
          <p:cNvPr id="40" name="TextBox 39">
            <a:extLst>
              <a:ext uri="{FF2B5EF4-FFF2-40B4-BE49-F238E27FC236}">
                <a16:creationId xmlns:a16="http://schemas.microsoft.com/office/drawing/2014/main" id="{85360E02-50D2-4112-AE71-5DD41186BC14}"/>
              </a:ext>
            </a:extLst>
          </p:cNvPr>
          <p:cNvSpPr txBox="1"/>
          <p:nvPr/>
        </p:nvSpPr>
        <p:spPr>
          <a:xfrm>
            <a:off x="118571" y="27860"/>
            <a:ext cx="8129317" cy="523220"/>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Q9: Who assigns the GTIN if a third-party is contracted by the brand owner to </a:t>
            </a:r>
          </a:p>
          <a:p>
            <a:r>
              <a:rPr lang="en-US" sz="1400" b="1">
                <a:solidFill>
                  <a:schemeClr val="bg1"/>
                </a:solidFill>
                <a:latin typeface="Verdana" panose="020B0604030504040204" pitchFamily="34" charset="0"/>
                <a:ea typeface="Verdana" panose="020B0604030504040204" pitchFamily="34" charset="0"/>
              </a:rPr>
              <a:t>       make the bundle on their behalf? </a:t>
            </a:r>
          </a:p>
        </p:txBody>
      </p:sp>
      <p:pic>
        <p:nvPicPr>
          <p:cNvPr id="3" name="Picture 2">
            <a:extLst>
              <a:ext uri="{FF2B5EF4-FFF2-40B4-BE49-F238E27FC236}">
                <a16:creationId xmlns:a16="http://schemas.microsoft.com/office/drawing/2014/main" id="{760369A5-0BC3-46CB-A4D8-BB65A646D3A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404115" y="1712740"/>
            <a:ext cx="2454377" cy="2714374"/>
          </a:xfrm>
          <a:prstGeom prst="rect">
            <a:avLst/>
          </a:prstGeom>
        </p:spPr>
      </p:pic>
      <p:pic>
        <p:nvPicPr>
          <p:cNvPr id="42" name="Graphic 41">
            <a:hlinkClick r:id="rId8" action="ppaction://hlinksldjump"/>
            <a:extLst>
              <a:ext uri="{FF2B5EF4-FFF2-40B4-BE49-F238E27FC236}">
                <a16:creationId xmlns:a16="http://schemas.microsoft.com/office/drawing/2014/main" id="{4DAEDE28-958F-46EE-AA50-102A0A8FA4A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21277" y="4286011"/>
            <a:ext cx="180451" cy="156159"/>
          </a:xfrm>
          <a:prstGeom prst="rect">
            <a:avLst/>
          </a:prstGeom>
        </p:spPr>
      </p:pic>
      <p:pic>
        <p:nvPicPr>
          <p:cNvPr id="4" name="Graphic 3">
            <a:extLst>
              <a:ext uri="{FF2B5EF4-FFF2-40B4-BE49-F238E27FC236}">
                <a16:creationId xmlns:a16="http://schemas.microsoft.com/office/drawing/2014/main" id="{44283DB9-AA06-45DE-A50D-7C573A8ABDF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829260" y="2344896"/>
            <a:ext cx="1886788" cy="1590866"/>
          </a:xfrm>
          <a:prstGeom prst="rect">
            <a:avLst/>
          </a:prstGeom>
        </p:spPr>
      </p:pic>
      <p:sp>
        <p:nvSpPr>
          <p:cNvPr id="2" name="TextBox 1">
            <a:extLst>
              <a:ext uri="{FF2B5EF4-FFF2-40B4-BE49-F238E27FC236}">
                <a16:creationId xmlns:a16="http://schemas.microsoft.com/office/drawing/2014/main" id="{3C49BCA4-FDA2-BEF0-0E41-FCE2F0507D4F}"/>
              </a:ext>
            </a:extLst>
          </p:cNvPr>
          <p:cNvSpPr txBox="1"/>
          <p:nvPr/>
        </p:nvSpPr>
        <p:spPr>
          <a:xfrm>
            <a:off x="163927" y="783185"/>
            <a:ext cx="8737802" cy="461665"/>
          </a:xfrm>
          <a:prstGeom prst="rect">
            <a:avLst/>
          </a:prstGeom>
          <a:noFill/>
        </p:spPr>
        <p:txBody>
          <a:bodyPr wrap="square" rtlCol="0">
            <a:spAutoFit/>
          </a:bodyPr>
          <a:lstStyle/>
          <a:p>
            <a:r>
              <a:rPr lang="en-US" sz="1200" b="1">
                <a:solidFill>
                  <a:srgbClr val="002D6C"/>
                </a:solidFill>
                <a:effectLst/>
                <a:latin typeface="Verdana" panose="020B0604030504040204" pitchFamily="34" charset="0"/>
                <a:ea typeface="Verdana" panose="020B0604030504040204" pitchFamily="34" charset="0"/>
              </a:rPr>
              <a:t>A:  The brand owner provides the GTIN to the contracted party to assign to the physical bundle since it is creating the bundle on behalf of the brand owner.</a:t>
            </a:r>
          </a:p>
        </p:txBody>
      </p:sp>
      <p:pic>
        <p:nvPicPr>
          <p:cNvPr id="31" name="Graphic 30">
            <a:hlinkClick r:id="rId13" action="ppaction://hlinksldjump"/>
            <a:extLst>
              <a:ext uri="{FF2B5EF4-FFF2-40B4-BE49-F238E27FC236}">
                <a16:creationId xmlns:a16="http://schemas.microsoft.com/office/drawing/2014/main" id="{A6D3D677-379A-4DF8-ACB2-E8EC1287F27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1194041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44066C8-1D52-4696-9D00-8BF8B4D40CBB}"/>
              </a:ext>
            </a:extLst>
          </p:cNvPr>
          <p:cNvSpPr/>
          <p:nvPr/>
        </p:nvSpPr>
        <p:spPr>
          <a:xfrm>
            <a:off x="-9084" y="0"/>
            <a:ext cx="9153084" cy="5100129"/>
          </a:xfrm>
          <a:prstGeom prst="rect">
            <a:avLst/>
          </a:prstGeom>
          <a:solidFill>
            <a:srgbClr val="BF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2" name="Rectangle 31">
            <a:extLst>
              <a:ext uri="{FF2B5EF4-FFF2-40B4-BE49-F238E27FC236}">
                <a16:creationId xmlns:a16="http://schemas.microsoft.com/office/drawing/2014/main" id="{EE5D1A53-7F85-47CB-BD26-963ED0865DD7}"/>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 name="Rectangle 1">
            <a:extLst>
              <a:ext uri="{FF2B5EF4-FFF2-40B4-BE49-F238E27FC236}">
                <a16:creationId xmlns:a16="http://schemas.microsoft.com/office/drawing/2014/main" id="{E13A9197-300E-5321-622F-C634E16CC9E7}"/>
              </a:ext>
            </a:extLst>
          </p:cNvPr>
          <p:cNvSpPr/>
          <p:nvPr/>
        </p:nvSpPr>
        <p:spPr>
          <a:xfrm>
            <a:off x="167168" y="1260300"/>
            <a:ext cx="8812905" cy="2827432"/>
          </a:xfrm>
          <a:prstGeom prst="rect">
            <a:avLst/>
          </a:prstGeom>
          <a:solidFill>
            <a:srgbClr val="22B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23</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36" name="TextBox 35">
            <a:extLst>
              <a:ext uri="{FF2B5EF4-FFF2-40B4-BE49-F238E27FC236}">
                <a16:creationId xmlns:a16="http://schemas.microsoft.com/office/drawing/2014/main" id="{D352106C-E077-8A2A-1BDB-6BFA62058435}"/>
              </a:ext>
            </a:extLst>
          </p:cNvPr>
          <p:cNvSpPr txBox="1"/>
          <p:nvPr/>
        </p:nvSpPr>
        <p:spPr>
          <a:xfrm>
            <a:off x="255662" y="1242503"/>
            <a:ext cx="4632400" cy="2862322"/>
          </a:xfrm>
          <a:prstGeom prst="rect">
            <a:avLst/>
          </a:prstGeom>
          <a:noFill/>
        </p:spPr>
        <p:txBody>
          <a:bodyPr wrap="square" rtlCol="0">
            <a:spAutoFit/>
          </a:bodyPr>
          <a:lstStyle/>
          <a:p>
            <a:pPr marL="171450" indent="-171450">
              <a:buFont typeface="Arial" panose="020B0604020202020204" pitchFamily="34" charset="0"/>
              <a:buChar char="•"/>
            </a:pPr>
            <a:r>
              <a:rPr lang="en-US" sz="1200" b="1" dirty="0">
                <a:solidFill>
                  <a:schemeClr val="bg1"/>
                </a:solidFill>
                <a:latin typeface="Verdana" panose="020B0604030504040204" pitchFamily="34" charset="0"/>
                <a:ea typeface="Verdana" panose="020B0604030504040204" pitchFamily="34" charset="0"/>
                <a:cs typeface="+mn-lt"/>
              </a:rPr>
              <a:t>Brand name:</a:t>
            </a:r>
            <a:r>
              <a:rPr lang="en-US" sz="1200" dirty="0">
                <a:solidFill>
                  <a:schemeClr val="bg1"/>
                </a:solidFill>
                <a:latin typeface="Verdana" panose="020B0604030504040204" pitchFamily="34" charset="0"/>
                <a:ea typeface="Verdana" panose="020B0604030504040204" pitchFamily="34" charset="0"/>
                <a:cs typeface="+mn-lt"/>
              </a:rPr>
              <a:t> brand name of products within</a:t>
            </a:r>
          </a:p>
          <a:p>
            <a:r>
              <a:rPr lang="en-US" sz="1200" dirty="0">
                <a:solidFill>
                  <a:schemeClr val="bg1"/>
                </a:solidFill>
                <a:latin typeface="Verdana" panose="020B0604030504040204" pitchFamily="34" charset="0"/>
                <a:ea typeface="Verdana" panose="020B0604030504040204" pitchFamily="34" charset="0"/>
                <a:cs typeface="+mn-lt"/>
              </a:rPr>
              <a:t>   bundles, separated by / , -</a:t>
            </a:r>
          </a:p>
          <a:p>
            <a:pPr marL="171450" indent="-171450">
              <a:buFont typeface="Arial" panose="020B0604020202020204" pitchFamily="34" charset="0"/>
              <a:buChar char="•"/>
            </a:pPr>
            <a:endParaRPr lang="en-US" sz="1200" dirty="0">
              <a:solidFill>
                <a:schemeClr val="bg1"/>
              </a:solidFill>
              <a:latin typeface="Verdana" panose="020B0604030504040204" pitchFamily="34" charset="0"/>
              <a:ea typeface="Verdana" panose="020B0604030504040204" pitchFamily="34" charset="0"/>
              <a:cs typeface="+mn-lt"/>
            </a:endParaRPr>
          </a:p>
          <a:p>
            <a:pPr marL="171450" indent="-171450">
              <a:buFont typeface="Arial" panose="020B0604020202020204" pitchFamily="34" charset="0"/>
              <a:buChar char="•"/>
            </a:pPr>
            <a:r>
              <a:rPr lang="en-US" sz="1200" b="1" dirty="0">
                <a:solidFill>
                  <a:schemeClr val="bg1"/>
                </a:solidFill>
                <a:latin typeface="Verdana" panose="020B0604030504040204" pitchFamily="34" charset="0"/>
                <a:ea typeface="Verdana" panose="020B0604030504040204" pitchFamily="34" charset="0"/>
                <a:cs typeface="+mn-lt"/>
              </a:rPr>
              <a:t>Product description:</a:t>
            </a:r>
            <a:r>
              <a:rPr lang="en-US" sz="1200" dirty="0">
                <a:solidFill>
                  <a:schemeClr val="bg1"/>
                </a:solidFill>
                <a:latin typeface="Verdana" panose="020B0604030504040204" pitchFamily="34" charset="0"/>
                <a:ea typeface="Verdana" panose="020B0604030504040204" pitchFamily="34" charset="0"/>
                <a:cs typeface="+mn-lt"/>
              </a:rPr>
              <a:t> include words BUNDLE/SET/ASSORTMENT in the description</a:t>
            </a:r>
          </a:p>
          <a:p>
            <a:pPr marL="171450" indent="-171450">
              <a:buFont typeface="Arial" panose="020B0604020202020204" pitchFamily="34" charset="0"/>
              <a:buChar char="•"/>
            </a:pPr>
            <a:endParaRPr lang="en-US" sz="1200" dirty="0">
              <a:solidFill>
                <a:schemeClr val="bg1"/>
              </a:solidFill>
              <a:latin typeface="Verdana" panose="020B0604030504040204" pitchFamily="34" charset="0"/>
              <a:ea typeface="Verdana" panose="020B0604030504040204" pitchFamily="34" charset="0"/>
              <a:cs typeface="+mn-lt"/>
            </a:endParaRPr>
          </a:p>
          <a:p>
            <a:pPr marL="171450" indent="-171450">
              <a:buFont typeface="Arial" panose="020B0604020202020204" pitchFamily="34" charset="0"/>
              <a:buChar char="•"/>
            </a:pPr>
            <a:r>
              <a:rPr lang="en-US" sz="1200" b="1" dirty="0">
                <a:solidFill>
                  <a:schemeClr val="bg1"/>
                </a:solidFill>
                <a:latin typeface="Verdana" panose="020B0604030504040204" pitchFamily="34" charset="0"/>
                <a:ea typeface="Verdana" panose="020B0604030504040204" pitchFamily="34" charset="0"/>
                <a:cs typeface="+mn-lt"/>
              </a:rPr>
              <a:t>Image URL: </a:t>
            </a:r>
            <a:r>
              <a:rPr lang="en-US" sz="1200" dirty="0">
                <a:solidFill>
                  <a:schemeClr val="bg1"/>
                </a:solidFill>
                <a:latin typeface="Verdana" panose="020B0604030504040204" pitchFamily="34" charset="0"/>
                <a:ea typeface="Verdana" panose="020B0604030504040204" pitchFamily="34" charset="0"/>
                <a:cs typeface="+mn-lt"/>
              </a:rPr>
              <a:t>image of bundle showing all products</a:t>
            </a:r>
          </a:p>
          <a:p>
            <a:pPr marL="171450" indent="-171450">
              <a:buFont typeface="Arial" panose="020B0604020202020204" pitchFamily="34" charset="0"/>
              <a:buChar char="•"/>
            </a:pPr>
            <a:endParaRPr lang="en-US" sz="1200" dirty="0">
              <a:solidFill>
                <a:schemeClr val="bg1"/>
              </a:solidFill>
              <a:latin typeface="Verdana" panose="020B0604030504040204" pitchFamily="34" charset="0"/>
              <a:ea typeface="Verdana" panose="020B0604030504040204" pitchFamily="34" charset="0"/>
              <a:cs typeface="+mn-lt"/>
            </a:endParaRPr>
          </a:p>
          <a:p>
            <a:pPr marL="171450" indent="-171450">
              <a:buFont typeface="Arial" panose="020B0604020202020204" pitchFamily="34" charset="0"/>
              <a:buChar char="•"/>
            </a:pPr>
            <a:r>
              <a:rPr lang="en-US" sz="1200" b="1" i="0" dirty="0">
                <a:solidFill>
                  <a:srgbClr val="FFFFFF"/>
                </a:solidFill>
                <a:effectLst/>
                <a:latin typeface="Verdana" panose="020B0604030504040204" pitchFamily="34" charset="0"/>
              </a:rPr>
              <a:t>Global Product Category</a:t>
            </a:r>
            <a:r>
              <a:rPr lang="en-US" sz="1200" b="1" dirty="0">
                <a:solidFill>
                  <a:schemeClr val="bg1"/>
                </a:solidFill>
                <a:latin typeface="Verdana" panose="020B0604030504040204" pitchFamily="34" charset="0"/>
                <a:ea typeface="Verdana" panose="020B0604030504040204" pitchFamily="34" charset="0"/>
                <a:cs typeface="+mn-lt"/>
              </a:rPr>
              <a:t>: </a:t>
            </a:r>
            <a:r>
              <a:rPr lang="en-US" sz="1200" dirty="0">
                <a:solidFill>
                  <a:schemeClr val="bg1"/>
                </a:solidFill>
                <a:latin typeface="Verdana" panose="020B0604030504040204" pitchFamily="34" charset="0"/>
                <a:ea typeface="Verdana" panose="020B0604030504040204" pitchFamily="34" charset="0"/>
                <a:cs typeface="+mn-lt"/>
              </a:rPr>
              <a:t>use the GPC of the products and if different of the main product</a:t>
            </a:r>
          </a:p>
          <a:p>
            <a:pPr marL="171450" indent="-171450">
              <a:buFont typeface="Arial" panose="020B0604020202020204" pitchFamily="34" charset="0"/>
              <a:buChar char="•"/>
            </a:pPr>
            <a:endParaRPr lang="en-US" sz="1200" b="1" dirty="0">
              <a:solidFill>
                <a:schemeClr val="bg1"/>
              </a:solidFill>
              <a:latin typeface="Verdana" panose="020B0604030504040204" pitchFamily="34" charset="0"/>
              <a:ea typeface="Verdana" panose="020B0604030504040204" pitchFamily="34" charset="0"/>
              <a:cs typeface="+mn-lt"/>
            </a:endParaRPr>
          </a:p>
          <a:p>
            <a:pPr marL="171450" indent="-171450">
              <a:buFont typeface="Arial" panose="020B0604020202020204" pitchFamily="34" charset="0"/>
              <a:buChar char="•"/>
            </a:pPr>
            <a:r>
              <a:rPr lang="en-US" sz="1200" b="1" dirty="0">
                <a:solidFill>
                  <a:schemeClr val="bg1"/>
                </a:solidFill>
                <a:latin typeface="Verdana" panose="020B0604030504040204" pitchFamily="34" charset="0"/>
                <a:ea typeface="Verdana" panose="020B0604030504040204" pitchFamily="34" charset="0"/>
                <a:cs typeface="+mn-lt"/>
              </a:rPr>
              <a:t>Net content: </a:t>
            </a:r>
            <a:r>
              <a:rPr lang="en-US" sz="1200" dirty="0">
                <a:solidFill>
                  <a:schemeClr val="bg1"/>
                </a:solidFill>
                <a:latin typeface="Verdana" panose="020B0604030504040204" pitchFamily="34" charset="0"/>
                <a:ea typeface="Verdana" panose="020B0604030504040204" pitchFamily="34" charset="0"/>
                <a:cs typeface="+mn-lt"/>
              </a:rPr>
              <a:t>number of items in the bundle</a:t>
            </a:r>
          </a:p>
          <a:p>
            <a:pPr marL="171450" indent="-171450">
              <a:buFont typeface="Arial" panose="020B0604020202020204" pitchFamily="34" charset="0"/>
              <a:buChar char="•"/>
            </a:pPr>
            <a:endParaRPr lang="en-US" sz="1200" dirty="0">
              <a:solidFill>
                <a:schemeClr val="bg1"/>
              </a:solidFill>
              <a:latin typeface="Verdana" panose="020B0604030504040204" pitchFamily="34" charset="0"/>
              <a:ea typeface="Verdana" panose="020B0604030504040204" pitchFamily="34" charset="0"/>
              <a:cs typeface="+mn-lt"/>
            </a:endParaRPr>
          </a:p>
          <a:p>
            <a:pPr marL="171450" indent="-171450">
              <a:buFont typeface="Arial" panose="020B0604020202020204" pitchFamily="34" charset="0"/>
              <a:buChar char="•"/>
            </a:pPr>
            <a:r>
              <a:rPr lang="en-US" sz="1200" b="1" dirty="0">
                <a:solidFill>
                  <a:schemeClr val="bg1"/>
                </a:solidFill>
                <a:latin typeface="Verdana" panose="020B0604030504040204" pitchFamily="34" charset="0"/>
                <a:ea typeface="Verdana" panose="020B0604030504040204" pitchFamily="34" charset="0"/>
                <a:cs typeface="+mn-lt"/>
              </a:rPr>
              <a:t>Country of sale: </a:t>
            </a:r>
            <a:r>
              <a:rPr lang="en-US" sz="1200" dirty="0">
                <a:solidFill>
                  <a:schemeClr val="bg1"/>
                </a:solidFill>
                <a:latin typeface="Verdana" panose="020B0604030504040204" pitchFamily="34" charset="0"/>
                <a:ea typeface="Verdana" panose="020B0604030504040204" pitchFamily="34" charset="0"/>
                <a:cs typeface="+mn-lt"/>
              </a:rPr>
              <a:t>Intended country of sale for the bundle</a:t>
            </a:r>
          </a:p>
        </p:txBody>
      </p:sp>
      <p:grpSp>
        <p:nvGrpSpPr>
          <p:cNvPr id="3" name="Group 2">
            <a:extLst>
              <a:ext uri="{FF2B5EF4-FFF2-40B4-BE49-F238E27FC236}">
                <a16:creationId xmlns:a16="http://schemas.microsoft.com/office/drawing/2014/main" id="{9E5F0380-D145-4BE9-A11E-ECA645020DD4}"/>
              </a:ext>
            </a:extLst>
          </p:cNvPr>
          <p:cNvGrpSpPr/>
          <p:nvPr/>
        </p:nvGrpSpPr>
        <p:grpSpPr>
          <a:xfrm>
            <a:off x="211632" y="4177648"/>
            <a:ext cx="7747092" cy="325539"/>
            <a:chOff x="853238" y="4050729"/>
            <a:chExt cx="7747092" cy="325539"/>
          </a:xfrm>
        </p:grpSpPr>
        <p:sp>
          <p:nvSpPr>
            <p:cNvPr id="24" name="Rectangle 23">
              <a:extLst>
                <a:ext uri="{FF2B5EF4-FFF2-40B4-BE49-F238E27FC236}">
                  <a16:creationId xmlns:a16="http://schemas.microsoft.com/office/drawing/2014/main" id="{581ABBF9-BDB1-38FB-33E7-8EC261EFCC80}"/>
                </a:ext>
              </a:extLst>
            </p:cNvPr>
            <p:cNvSpPr/>
            <p:nvPr/>
          </p:nvSpPr>
          <p:spPr>
            <a:xfrm>
              <a:off x="1032195" y="4077531"/>
              <a:ext cx="7568135" cy="248637"/>
            </a:xfrm>
            <a:prstGeom prst="rect">
              <a:avLst/>
            </a:prstGeom>
            <a:solidFill>
              <a:srgbClr val="0095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a:solidFill>
                    <a:schemeClr val="bg1"/>
                  </a:solidFill>
                  <a:latin typeface="Verdana" panose="020B0604030504040204" pitchFamily="34" charset="0"/>
                  <a:ea typeface="Verdana" panose="020B0604030504040204" pitchFamily="34" charset="0"/>
                  <a:cs typeface="+mn-lt"/>
                </a:rPr>
                <a:t>        REMINDER: Local regulations take precedent over GS1 standards and guidelines.</a:t>
              </a:r>
              <a:endParaRPr lang="en-US" sz="1200"/>
            </a:p>
          </p:txBody>
        </p:sp>
        <p:pic>
          <p:nvPicPr>
            <p:cNvPr id="4" name="Picture 3" descr="Icon&#10;&#10;Description automatically generated">
              <a:extLst>
                <a:ext uri="{FF2B5EF4-FFF2-40B4-BE49-F238E27FC236}">
                  <a16:creationId xmlns:a16="http://schemas.microsoft.com/office/drawing/2014/main" id="{3BC61222-A98C-8396-E347-CA41CBD031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238" y="4050729"/>
              <a:ext cx="357913" cy="325539"/>
            </a:xfrm>
            <a:prstGeom prst="rect">
              <a:avLst/>
            </a:prstGeom>
          </p:spPr>
        </p:pic>
      </p:grpSp>
      <p:sp>
        <p:nvSpPr>
          <p:cNvPr id="34" name="TextBox 33">
            <a:extLst>
              <a:ext uri="{FF2B5EF4-FFF2-40B4-BE49-F238E27FC236}">
                <a16:creationId xmlns:a16="http://schemas.microsoft.com/office/drawing/2014/main" id="{5A2A96A0-D34B-4735-A429-AACF8110F09C}"/>
              </a:ext>
            </a:extLst>
          </p:cNvPr>
          <p:cNvSpPr txBox="1"/>
          <p:nvPr/>
        </p:nvSpPr>
        <p:spPr>
          <a:xfrm>
            <a:off x="118571" y="27860"/>
            <a:ext cx="8318436" cy="523220"/>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Q10:  If I assign the GTIN to the bundle, what product information should I put </a:t>
            </a:r>
          </a:p>
          <a:p>
            <a:r>
              <a:rPr lang="en-US" sz="1400" b="1">
                <a:solidFill>
                  <a:schemeClr val="bg1"/>
                </a:solidFill>
                <a:latin typeface="Verdana" panose="020B0604030504040204" pitchFamily="34" charset="0"/>
                <a:ea typeface="Verdana" panose="020B0604030504040204" pitchFamily="34" charset="0"/>
              </a:rPr>
              <a:t>          in the GS1 database?</a:t>
            </a:r>
          </a:p>
        </p:txBody>
      </p:sp>
      <p:sp>
        <p:nvSpPr>
          <p:cNvPr id="35" name="TextBox 34">
            <a:extLst>
              <a:ext uri="{FF2B5EF4-FFF2-40B4-BE49-F238E27FC236}">
                <a16:creationId xmlns:a16="http://schemas.microsoft.com/office/drawing/2014/main" id="{B2EE6ECF-5B62-435A-8FE0-D730BFAE053E}"/>
              </a:ext>
            </a:extLst>
          </p:cNvPr>
          <p:cNvSpPr txBox="1"/>
          <p:nvPr/>
        </p:nvSpPr>
        <p:spPr>
          <a:xfrm>
            <a:off x="175120" y="696285"/>
            <a:ext cx="8690234" cy="461665"/>
          </a:xfrm>
          <a:prstGeom prst="rect">
            <a:avLst/>
          </a:prstGeom>
          <a:noFill/>
        </p:spPr>
        <p:txBody>
          <a:bodyPr wrap="square" lIns="91440" tIns="45720" rIns="91440" bIns="45720" rtlCol="0" anchor="t">
            <a:spAutoFit/>
          </a:bodyPr>
          <a:lstStyle/>
          <a:p>
            <a:pPr defTabSz="914310">
              <a:defRPr/>
            </a:pPr>
            <a:r>
              <a:rPr lang="en-US" sz="1200" b="1">
                <a:solidFill>
                  <a:srgbClr val="002D6C"/>
                </a:solidFill>
                <a:latin typeface="Verdana"/>
              </a:rPr>
              <a:t>A: </a:t>
            </a:r>
            <a:r>
              <a:rPr lang="en-US" sz="1200">
                <a:solidFill>
                  <a:srgbClr val="002D6C"/>
                </a:solidFill>
                <a:latin typeface="Verdana"/>
              </a:rPr>
              <a:t>GS1 recommends that all 7 attributes are completed and have the following guidance on how to complete </a:t>
            </a:r>
          </a:p>
          <a:p>
            <a:pPr marL="0" marR="0" lvl="0" indent="0" algn="l" defTabSz="914310" rtl="0" eaLnBrk="1" fontAlgn="auto" latinLnBrk="0" hangingPunct="1">
              <a:lnSpc>
                <a:spcPct val="100000"/>
              </a:lnSpc>
              <a:spcBef>
                <a:spcPts val="0"/>
              </a:spcBef>
              <a:spcAft>
                <a:spcPts val="0"/>
              </a:spcAft>
              <a:buClrTx/>
              <a:buSzTx/>
              <a:buFontTx/>
              <a:buNone/>
              <a:tabLst/>
              <a:defRPr/>
            </a:pPr>
            <a:r>
              <a:rPr lang="en-US" sz="1200">
                <a:solidFill>
                  <a:srgbClr val="002D6C"/>
                </a:solidFill>
                <a:latin typeface="Verdana"/>
              </a:rPr>
              <a:t>    specific recommendations bundles:</a:t>
            </a:r>
          </a:p>
        </p:txBody>
      </p:sp>
      <p:pic>
        <p:nvPicPr>
          <p:cNvPr id="38" name="Graphic 37">
            <a:hlinkClick r:id="rId6" action="ppaction://hlinksldjump"/>
            <a:extLst>
              <a:ext uri="{FF2B5EF4-FFF2-40B4-BE49-F238E27FC236}">
                <a16:creationId xmlns:a16="http://schemas.microsoft.com/office/drawing/2014/main" id="{3EE49019-EF46-408C-A5A3-8DEA2D035D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721277" y="4286011"/>
            <a:ext cx="180451" cy="156159"/>
          </a:xfrm>
          <a:prstGeom prst="rect">
            <a:avLst/>
          </a:prstGeom>
        </p:spPr>
      </p:pic>
      <p:sp>
        <p:nvSpPr>
          <p:cNvPr id="6" name="Rectangle 5">
            <a:extLst>
              <a:ext uri="{FF2B5EF4-FFF2-40B4-BE49-F238E27FC236}">
                <a16:creationId xmlns:a16="http://schemas.microsoft.com/office/drawing/2014/main" id="{CB9AA3DE-0DD3-4EB0-86F0-5D51CA0A514C}"/>
              </a:ext>
            </a:extLst>
          </p:cNvPr>
          <p:cNvSpPr/>
          <p:nvPr/>
        </p:nvSpPr>
        <p:spPr>
          <a:xfrm>
            <a:off x="4557745" y="1309989"/>
            <a:ext cx="4419086" cy="240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26" name="Picture 25">
            <a:extLst>
              <a:ext uri="{FF2B5EF4-FFF2-40B4-BE49-F238E27FC236}">
                <a16:creationId xmlns:a16="http://schemas.microsoft.com/office/drawing/2014/main" id="{C40ED34F-0AA6-485E-B364-36A201C62F0B}"/>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4695377" y="1933351"/>
            <a:ext cx="821688" cy="912597"/>
          </a:xfrm>
          <a:prstGeom prst="rect">
            <a:avLst/>
          </a:prstGeom>
        </p:spPr>
      </p:pic>
      <p:sp>
        <p:nvSpPr>
          <p:cNvPr id="27" name="TextBox 26">
            <a:extLst>
              <a:ext uri="{FF2B5EF4-FFF2-40B4-BE49-F238E27FC236}">
                <a16:creationId xmlns:a16="http://schemas.microsoft.com/office/drawing/2014/main" id="{E3B31AAB-500B-4191-85D3-CEE857278F6B}"/>
              </a:ext>
            </a:extLst>
          </p:cNvPr>
          <p:cNvSpPr txBox="1"/>
          <p:nvPr/>
        </p:nvSpPr>
        <p:spPr>
          <a:xfrm>
            <a:off x="5517065" y="1689492"/>
            <a:ext cx="1325180" cy="2021836"/>
          </a:xfrm>
          <a:prstGeom prst="rect">
            <a:avLst/>
          </a:prstGeom>
          <a:noFill/>
        </p:spPr>
        <p:txBody>
          <a:bodyPr wrap="square" rtlCol="0">
            <a:spAutoFit/>
          </a:bodyPr>
          <a:lstStyle/>
          <a:p>
            <a:pPr>
              <a:lnSpc>
                <a:spcPct val="200000"/>
              </a:lnSpc>
            </a:pPr>
            <a:r>
              <a:rPr lang="en-US" sz="800" b="1" dirty="0">
                <a:solidFill>
                  <a:srgbClr val="58595B"/>
                </a:solidFill>
                <a:latin typeface="Verdana" panose="020B0604030504040204" pitchFamily="34" charset="0"/>
                <a:ea typeface="Verdana" panose="020B0604030504040204" pitchFamily="34" charset="0"/>
              </a:rPr>
              <a:t>GTIN </a:t>
            </a:r>
          </a:p>
          <a:p>
            <a:pPr>
              <a:lnSpc>
                <a:spcPct val="200000"/>
              </a:lnSpc>
            </a:pPr>
            <a:r>
              <a:rPr lang="en-US" sz="800" b="1" dirty="0">
                <a:solidFill>
                  <a:srgbClr val="58595B"/>
                </a:solidFill>
                <a:latin typeface="Verdana" panose="020B0604030504040204" pitchFamily="34" charset="0"/>
                <a:ea typeface="Verdana" panose="020B0604030504040204" pitchFamily="34" charset="0"/>
              </a:rPr>
              <a:t>Brand name</a:t>
            </a:r>
          </a:p>
          <a:p>
            <a:pPr>
              <a:lnSpc>
                <a:spcPct val="200000"/>
              </a:lnSpc>
            </a:pPr>
            <a:r>
              <a:rPr lang="en-US" sz="800" b="1" dirty="0">
                <a:solidFill>
                  <a:srgbClr val="58595B"/>
                </a:solidFill>
                <a:latin typeface="Verdana" panose="020B0604030504040204" pitchFamily="34" charset="0"/>
                <a:ea typeface="Verdana" panose="020B0604030504040204" pitchFamily="34" charset="0"/>
              </a:rPr>
              <a:t>Product description</a:t>
            </a:r>
          </a:p>
          <a:p>
            <a:pPr>
              <a:lnSpc>
                <a:spcPct val="200000"/>
              </a:lnSpc>
            </a:pPr>
            <a:endParaRPr lang="en-US" sz="800" b="1" dirty="0">
              <a:solidFill>
                <a:srgbClr val="58595B"/>
              </a:solidFill>
              <a:latin typeface="Verdana" panose="020B0604030504040204" pitchFamily="34" charset="0"/>
              <a:ea typeface="Verdana" panose="020B0604030504040204" pitchFamily="34" charset="0"/>
            </a:endParaRPr>
          </a:p>
          <a:p>
            <a:pPr>
              <a:lnSpc>
                <a:spcPct val="200000"/>
              </a:lnSpc>
            </a:pPr>
            <a:r>
              <a:rPr lang="en-US" sz="800" b="1" dirty="0">
                <a:solidFill>
                  <a:srgbClr val="58595B"/>
                </a:solidFill>
                <a:latin typeface="Verdana" panose="020B0604030504040204" pitchFamily="34" charset="0"/>
                <a:ea typeface="Verdana" panose="020B0604030504040204" pitchFamily="34" charset="0"/>
              </a:rPr>
              <a:t>URL</a:t>
            </a:r>
          </a:p>
          <a:p>
            <a:pPr>
              <a:lnSpc>
                <a:spcPct val="200000"/>
              </a:lnSpc>
            </a:pPr>
            <a:r>
              <a:rPr lang="en-US" sz="800" b="1" dirty="0">
                <a:solidFill>
                  <a:srgbClr val="58595B"/>
                </a:solidFill>
                <a:latin typeface="Verdana" panose="020B0604030504040204" pitchFamily="34" charset="0"/>
                <a:ea typeface="Verdana" panose="020B0604030504040204" pitchFamily="34" charset="0"/>
              </a:rPr>
              <a:t>Product category</a:t>
            </a:r>
          </a:p>
          <a:p>
            <a:pPr>
              <a:lnSpc>
                <a:spcPct val="200000"/>
              </a:lnSpc>
            </a:pPr>
            <a:r>
              <a:rPr lang="en-US" sz="800" b="1" dirty="0">
                <a:solidFill>
                  <a:srgbClr val="58595B"/>
                </a:solidFill>
                <a:latin typeface="Verdana" panose="020B0604030504040204" pitchFamily="34" charset="0"/>
                <a:ea typeface="Verdana" panose="020B0604030504040204" pitchFamily="34" charset="0"/>
              </a:rPr>
              <a:t>Net content</a:t>
            </a:r>
          </a:p>
          <a:p>
            <a:pPr>
              <a:lnSpc>
                <a:spcPct val="200000"/>
              </a:lnSpc>
            </a:pPr>
            <a:r>
              <a:rPr lang="en-US" sz="800" b="1" dirty="0">
                <a:solidFill>
                  <a:srgbClr val="58595B"/>
                </a:solidFill>
                <a:latin typeface="Verdana" panose="020B0604030504040204" pitchFamily="34" charset="0"/>
                <a:ea typeface="Verdana" panose="020B0604030504040204" pitchFamily="34" charset="0"/>
              </a:rPr>
              <a:t>Country of sale</a:t>
            </a:r>
            <a:endParaRPr lang="en-GB" sz="800" b="1" dirty="0">
              <a:solidFill>
                <a:srgbClr val="58595B"/>
              </a:solidFill>
              <a:latin typeface="Verdana" panose="020B0604030504040204" pitchFamily="34" charset="0"/>
              <a:ea typeface="Verdana" panose="020B0604030504040204" pitchFamily="34" charset="0"/>
            </a:endParaRPr>
          </a:p>
        </p:txBody>
      </p:sp>
      <p:sp>
        <p:nvSpPr>
          <p:cNvPr id="7" name="TextBox 6">
            <a:extLst>
              <a:ext uri="{FF2B5EF4-FFF2-40B4-BE49-F238E27FC236}">
                <a16:creationId xmlns:a16="http://schemas.microsoft.com/office/drawing/2014/main" id="{B170720A-AF2A-4105-83B3-9FF4ED4EF3BA}"/>
              </a:ext>
            </a:extLst>
          </p:cNvPr>
          <p:cNvSpPr txBox="1"/>
          <p:nvPr/>
        </p:nvSpPr>
        <p:spPr>
          <a:xfrm>
            <a:off x="4750268" y="1535092"/>
            <a:ext cx="3294413" cy="246221"/>
          </a:xfrm>
          <a:prstGeom prst="rect">
            <a:avLst/>
          </a:prstGeom>
          <a:noFill/>
        </p:spPr>
        <p:txBody>
          <a:bodyPr wrap="square" rtlCol="0">
            <a:spAutoFit/>
          </a:bodyPr>
          <a:lstStyle/>
          <a:p>
            <a:r>
              <a:rPr lang="en-US" sz="1000" dirty="0">
                <a:solidFill>
                  <a:srgbClr val="002D6C"/>
                </a:solidFill>
                <a:latin typeface="Verdana" panose="020B0604030504040204" pitchFamily="34" charset="0"/>
                <a:ea typeface="Verdana" panose="020B0604030504040204" pitchFamily="34" charset="0"/>
              </a:rPr>
              <a:t>Bundle Shampoo and brush</a:t>
            </a:r>
            <a:endParaRPr lang="en-IN" sz="1000" dirty="0">
              <a:solidFill>
                <a:srgbClr val="002D6C"/>
              </a:solidFill>
              <a:latin typeface="Verdana" panose="020B0604030504040204" pitchFamily="34" charset="0"/>
              <a:ea typeface="Verdana" panose="020B0604030504040204" pitchFamily="34" charset="0"/>
            </a:endParaRPr>
          </a:p>
        </p:txBody>
      </p:sp>
      <p:pic>
        <p:nvPicPr>
          <p:cNvPr id="44" name="Graphic 43">
            <a:hlinkClick r:id="rId10" action="ppaction://hlinksldjump"/>
            <a:extLst>
              <a:ext uri="{FF2B5EF4-FFF2-40B4-BE49-F238E27FC236}">
                <a16:creationId xmlns:a16="http://schemas.microsoft.com/office/drawing/2014/main" id="{069FE07E-4509-4631-9CBA-331B893583F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437007" y="4239771"/>
            <a:ext cx="248637" cy="248637"/>
          </a:xfrm>
          <a:prstGeom prst="rect">
            <a:avLst/>
          </a:prstGeom>
        </p:spPr>
      </p:pic>
      <p:sp>
        <p:nvSpPr>
          <p:cNvPr id="5" name="TextBox 32">
            <a:extLst>
              <a:ext uri="{FF2B5EF4-FFF2-40B4-BE49-F238E27FC236}">
                <a16:creationId xmlns:a16="http://schemas.microsoft.com/office/drawing/2014/main" id="{18CF454C-17A3-B1A0-B6B1-953FF4017BF8}"/>
              </a:ext>
            </a:extLst>
          </p:cNvPr>
          <p:cNvSpPr txBox="1"/>
          <p:nvPr/>
        </p:nvSpPr>
        <p:spPr>
          <a:xfrm>
            <a:off x="6649258" y="1687001"/>
            <a:ext cx="2465205" cy="202183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200000"/>
              </a:lnSpc>
              <a:spcBef>
                <a:spcPts val="0"/>
              </a:spcBef>
              <a:spcAft>
                <a:spcPts val="0"/>
              </a:spcAft>
              <a:buClrTx/>
              <a:buSzTx/>
              <a:buFontTx/>
              <a:buNone/>
              <a:tabLst/>
              <a:defRPr/>
            </a:pPr>
            <a:r>
              <a:rPr lang="en-US" sz="800" b="0" i="0" u="none" strike="noStrike" dirty="0">
                <a:solidFill>
                  <a:srgbClr val="58595B"/>
                </a:solidFill>
                <a:effectLst/>
                <a:latin typeface="Verdana" panose="020B0604030504040204" pitchFamily="34" charset="0"/>
              </a:rPr>
              <a:t> </a:t>
            </a:r>
            <a:r>
              <a:rPr lang="en-GB" sz="800" b="0" i="0" u="none" strike="noStrike" dirty="0">
                <a:solidFill>
                  <a:srgbClr val="333333"/>
                </a:solidFill>
                <a:effectLst/>
                <a:latin typeface="Verdana" panose="020B0604030504040204" pitchFamily="34" charset="0"/>
              </a:rPr>
              <a:t>5017726180034</a:t>
            </a:r>
            <a:endParaRPr lang="en-US" sz="800" dirty="0">
              <a:solidFill>
                <a:schemeClr val="bg2">
                  <a:lumMod val="25000"/>
                </a:schemeClr>
              </a:solidFill>
              <a:latin typeface="Verdana" panose="020B0604030504040204" pitchFamily="34" charset="0"/>
              <a:ea typeface="Verdana" panose="020B0604030504040204" pitchFamily="34" charset="0"/>
            </a:endParaRPr>
          </a:p>
          <a:p>
            <a:pPr marL="0" marR="0" lvl="0" indent="0" algn="l" defTabSz="457200" rtl="0" eaLnBrk="1" fontAlgn="auto" latinLnBrk="0" hangingPunct="1">
              <a:lnSpc>
                <a:spcPct val="200000"/>
              </a:lnSpc>
              <a:spcBef>
                <a:spcPts val="0"/>
              </a:spcBef>
              <a:spcAft>
                <a:spcPts val="0"/>
              </a:spcAft>
              <a:buClrTx/>
              <a:buSzTx/>
              <a:buFontTx/>
              <a:buNone/>
              <a:tabLst/>
              <a:defRPr/>
            </a:pP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a:t>
            </a:r>
            <a:r>
              <a:rPr kumimoji="0" lang="en-US" sz="800" b="0" i="0" u="none" strike="noStrike" kern="1200" cap="none" spc="0" normalizeH="0" baseline="0" noProof="0" dirty="0" err="1">
                <a:ln>
                  <a:noFill/>
                </a:ln>
                <a:solidFill>
                  <a:schemeClr val="bg2">
                    <a:lumMod val="25000"/>
                  </a:schemeClr>
                </a:solidFill>
                <a:effectLst/>
                <a:uLnTx/>
                <a:uFillTx/>
                <a:latin typeface="Verdana" panose="020B0604030504040204" pitchFamily="34" charset="0"/>
                <a:ea typeface="Verdana" panose="020B0604030504040204" pitchFamily="34" charset="0"/>
              </a:rPr>
              <a:t>en</a:t>
            </a: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 </a:t>
            </a:r>
            <a:r>
              <a:rPr kumimoji="0" lang="en-US" sz="800" b="0" i="0" u="none" strike="noStrike" kern="1200" cap="none" spc="0" normalizeH="0" baseline="0" noProof="0" dirty="0" err="1">
                <a:ln>
                  <a:noFill/>
                </a:ln>
                <a:solidFill>
                  <a:schemeClr val="bg2">
                    <a:lumMod val="25000"/>
                  </a:schemeClr>
                </a:solidFill>
                <a:effectLst/>
                <a:uLnTx/>
                <a:uFillTx/>
                <a:latin typeface="Verdana" panose="020B0604030504040204" pitchFamily="34" charset="0"/>
                <a:ea typeface="Verdana" panose="020B0604030504040204" pitchFamily="34" charset="0"/>
              </a:rPr>
              <a:t>Cleanhair</a:t>
            </a: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a:t>
            </a:r>
            <a:r>
              <a:rPr kumimoji="0" lang="en-US" sz="800" b="0" i="0" u="none" strike="noStrike" kern="1200" cap="none" spc="0" normalizeH="0" baseline="0" noProof="0" dirty="0" err="1">
                <a:ln>
                  <a:noFill/>
                </a:ln>
                <a:solidFill>
                  <a:schemeClr val="bg2">
                    <a:lumMod val="25000"/>
                  </a:schemeClr>
                </a:solidFill>
                <a:effectLst/>
                <a:uLnTx/>
                <a:uFillTx/>
                <a:latin typeface="Verdana" panose="020B0604030504040204" pitchFamily="34" charset="0"/>
                <a:ea typeface="Verdana" panose="020B0604030504040204" pitchFamily="34" charset="0"/>
              </a:rPr>
              <a:t>Boboliss</a:t>
            </a:r>
            <a:endPar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endParaRPr>
          </a:p>
          <a:p>
            <a:pPr>
              <a:lnSpc>
                <a:spcPct val="200000"/>
              </a:lnSpc>
              <a:defRPr/>
            </a:pP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a:t>
            </a:r>
            <a:r>
              <a:rPr kumimoji="0" lang="en-US" sz="800" b="0" i="0" u="none" strike="noStrike" kern="1200" cap="none" spc="0" normalizeH="0" baseline="0" noProof="0" dirty="0" err="1">
                <a:ln>
                  <a:noFill/>
                </a:ln>
                <a:solidFill>
                  <a:schemeClr val="bg2">
                    <a:lumMod val="25000"/>
                  </a:schemeClr>
                </a:solidFill>
                <a:effectLst/>
                <a:uLnTx/>
                <a:uFillTx/>
                <a:latin typeface="Verdana" panose="020B0604030504040204" pitchFamily="34" charset="0"/>
                <a:ea typeface="Verdana" panose="020B0604030504040204" pitchFamily="34" charset="0"/>
              </a:rPr>
              <a:t>en</a:t>
            </a: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 Bundle - </a:t>
            </a:r>
            <a:r>
              <a:rPr lang="en-US" sz="800" dirty="0">
                <a:solidFill>
                  <a:schemeClr val="bg2">
                    <a:lumMod val="25000"/>
                  </a:schemeClr>
                </a:solidFill>
                <a:latin typeface="Verdana" panose="020B0604030504040204" pitchFamily="34" charset="0"/>
                <a:ea typeface="Verdana" panose="020B0604030504040204" pitchFamily="34" charset="0"/>
              </a:rPr>
              <a:t>C</a:t>
            </a:r>
            <a:r>
              <a:rPr kumimoji="0" lang="en-US" sz="800" b="0" i="0" u="none" strike="noStrike" kern="1200" cap="none" spc="0" normalizeH="0" baseline="0" noProof="0" dirty="0" err="1">
                <a:ln>
                  <a:noFill/>
                </a:ln>
                <a:solidFill>
                  <a:schemeClr val="bg2">
                    <a:lumMod val="25000"/>
                  </a:schemeClr>
                </a:solidFill>
                <a:effectLst/>
                <a:uLnTx/>
                <a:uFillTx/>
                <a:latin typeface="Verdana" panose="020B0604030504040204" pitchFamily="34" charset="0"/>
                <a:ea typeface="Verdana" panose="020B0604030504040204" pitchFamily="34" charset="0"/>
              </a:rPr>
              <a:t>leanhair</a:t>
            </a: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 shampoo 500ml with </a:t>
            </a:r>
            <a:r>
              <a:rPr lang="en-US" sz="800" dirty="0" err="1">
                <a:solidFill>
                  <a:schemeClr val="bg2">
                    <a:lumMod val="25000"/>
                  </a:schemeClr>
                </a:solidFill>
                <a:latin typeface="Verdana" panose="020B0604030504040204" pitchFamily="34" charset="0"/>
                <a:ea typeface="Verdana" panose="020B0604030504040204" pitchFamily="34" charset="0"/>
              </a:rPr>
              <a:t>Boboliss</a:t>
            </a:r>
            <a:r>
              <a:rPr lang="en-US" sz="800" dirty="0">
                <a:solidFill>
                  <a:schemeClr val="bg2">
                    <a:lumMod val="25000"/>
                  </a:schemeClr>
                </a:solidFill>
                <a:latin typeface="Verdana" panose="020B0604030504040204" pitchFamily="34" charset="0"/>
                <a:ea typeface="Verdana" panose="020B0604030504040204" pitchFamily="34" charset="0"/>
              </a:rPr>
              <a:t> hairbrush</a:t>
            </a:r>
          </a:p>
          <a:p>
            <a:pPr>
              <a:lnSpc>
                <a:spcPct val="200000"/>
              </a:lnSpc>
              <a:defRPr/>
            </a:pPr>
            <a:r>
              <a:rPr lang="en-GB" sz="800" dirty="0">
                <a:solidFill>
                  <a:schemeClr val="bg2">
                    <a:lumMod val="25000"/>
                  </a:schemeClr>
                </a:solidFill>
                <a:latin typeface="Verdana" panose="020B0604030504040204" pitchFamily="34" charset="0"/>
                <a:ea typeface="Verdana" panose="020B0604030504040204" pitchFamily="34" charset="0"/>
              </a:rPr>
              <a:t>(</a:t>
            </a:r>
            <a:r>
              <a:rPr lang="en-GB" sz="800" dirty="0" err="1">
                <a:solidFill>
                  <a:schemeClr val="bg2">
                    <a:lumMod val="25000"/>
                  </a:schemeClr>
                </a:solidFill>
                <a:latin typeface="Verdana" panose="020B0604030504040204" pitchFamily="34" charset="0"/>
                <a:ea typeface="Verdana" panose="020B0604030504040204" pitchFamily="34" charset="0"/>
              </a:rPr>
              <a:t>en</a:t>
            </a:r>
            <a:r>
              <a:rPr lang="en-GB" sz="800" dirty="0">
                <a:solidFill>
                  <a:schemeClr val="bg2">
                    <a:lumMod val="25000"/>
                  </a:schemeClr>
                </a:solidFill>
                <a:latin typeface="Verdana" panose="020B0604030504040204" pitchFamily="34" charset="0"/>
                <a:ea typeface="Verdana" panose="020B0604030504040204" pitchFamily="34" charset="0"/>
              </a:rPr>
              <a:t>) </a:t>
            </a:r>
            <a:r>
              <a:rPr lang="en-GB" sz="800" dirty="0">
                <a:solidFill>
                  <a:schemeClr val="bg2">
                    <a:lumMod val="25000"/>
                  </a:schemeClr>
                </a:solidFill>
                <a:latin typeface="Verdana" panose="020B0604030504040204" pitchFamily="34" charset="0"/>
                <a:ea typeface="Verdana" panose="020B0604030504040204" pitchFamily="34" charset="0"/>
                <a:hlinkClick r:id="rId13">
                  <a:extLst>
                    <a:ext uri="{A12FA001-AC4F-418D-AE19-62706E023703}">
                      <ahyp:hlinkClr xmlns:ahyp="http://schemas.microsoft.com/office/drawing/2018/hyperlinkcolor" val="tx"/>
                    </a:ext>
                  </a:extLst>
                </a:hlinkClick>
              </a:rPr>
              <a:t>https://activate.gs1.org/media</a:t>
            </a:r>
            <a:endParaRPr lang="en-GB" sz="800" dirty="0">
              <a:solidFill>
                <a:schemeClr val="bg2">
                  <a:lumMod val="25000"/>
                </a:schemeClr>
              </a:solidFill>
              <a:latin typeface="Verdana" panose="020B0604030504040204" pitchFamily="34" charset="0"/>
              <a:ea typeface="Verdana" panose="020B0604030504040204" pitchFamily="34" charset="0"/>
            </a:endParaRPr>
          </a:p>
          <a:p>
            <a:pPr>
              <a:lnSpc>
                <a:spcPct val="200000"/>
              </a:lnSpc>
              <a:defRPr/>
            </a:pPr>
            <a:r>
              <a:rPr lang="en-GB" sz="800" dirty="0">
                <a:solidFill>
                  <a:schemeClr val="bg2">
                    <a:lumMod val="25000"/>
                  </a:schemeClr>
                </a:solidFill>
                <a:latin typeface="Verdana" panose="020B0604030504040204" pitchFamily="34" charset="0"/>
                <a:ea typeface="Verdana" panose="020B0604030504040204" pitchFamily="34" charset="0"/>
              </a:rPr>
              <a:t>10000677Hair Care Products Variety Packs</a:t>
            </a:r>
          </a:p>
          <a:p>
            <a:pPr>
              <a:lnSpc>
                <a:spcPct val="200000"/>
              </a:lnSpc>
              <a:defRPr/>
            </a:pPr>
            <a:r>
              <a:rPr lang="en-US" sz="800" dirty="0">
                <a:solidFill>
                  <a:schemeClr val="bg2">
                    <a:lumMod val="25000"/>
                  </a:schemeClr>
                </a:solidFill>
                <a:latin typeface="Verdana" panose="020B0604030504040204" pitchFamily="34" charset="0"/>
                <a:ea typeface="Verdana" panose="020B0604030504040204" pitchFamily="34" charset="0"/>
              </a:rPr>
              <a:t>2</a:t>
            </a:r>
          </a:p>
          <a:p>
            <a:pPr marL="0" marR="0" lvl="0" indent="0" algn="l" defTabSz="457200" rtl="0" eaLnBrk="1" fontAlgn="auto" latinLnBrk="0" hangingPunct="1">
              <a:lnSpc>
                <a:spcPct val="200000"/>
              </a:lnSpc>
              <a:spcBef>
                <a:spcPts val="0"/>
              </a:spcBef>
              <a:spcAft>
                <a:spcPts val="0"/>
              </a:spcAft>
              <a:buClrTx/>
              <a:buSzTx/>
              <a:buFontTx/>
              <a:buNone/>
              <a:tabLst/>
              <a:defRPr/>
            </a:pPr>
            <a:r>
              <a:rPr kumimoji="0" lang="en-US"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rPr>
              <a:t>Belgium</a:t>
            </a:r>
            <a:endParaRPr kumimoji="0" lang="en-GB" sz="800" b="0" i="0" u="none" strike="noStrike" kern="1200" cap="none" spc="0" normalizeH="0" baseline="0" noProof="0" dirty="0">
              <a:ln>
                <a:noFill/>
              </a:ln>
              <a:solidFill>
                <a:schemeClr val="bg2">
                  <a:lumMod val="25000"/>
                </a:schemeClr>
              </a:solidFill>
              <a:effectLst/>
              <a:uLnTx/>
              <a:uFillTx/>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491121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8965FAF8-E801-4A83-AE6A-315B6E573101}"/>
              </a:ext>
            </a:extLst>
          </p:cNvPr>
          <p:cNvSpPr/>
          <p:nvPr/>
        </p:nvSpPr>
        <p:spPr>
          <a:xfrm>
            <a:off x="-9084" y="0"/>
            <a:ext cx="9153084" cy="5100129"/>
          </a:xfrm>
          <a:prstGeom prst="rect">
            <a:avLst/>
          </a:prstGeom>
          <a:solidFill>
            <a:srgbClr val="7A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8" name="Rectangle 37">
            <a:extLst>
              <a:ext uri="{FF2B5EF4-FFF2-40B4-BE49-F238E27FC236}">
                <a16:creationId xmlns:a16="http://schemas.microsoft.com/office/drawing/2014/main" id="{53A094B0-1CD0-4D9E-92C5-5E9529F132F0}"/>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65" name="Rectangle 64">
            <a:extLst>
              <a:ext uri="{FF2B5EF4-FFF2-40B4-BE49-F238E27FC236}">
                <a16:creationId xmlns:a16="http://schemas.microsoft.com/office/drawing/2014/main" id="{51A7F525-D8D5-4826-873D-8713787D7B41}"/>
              </a:ext>
            </a:extLst>
          </p:cNvPr>
          <p:cNvSpPr/>
          <p:nvPr/>
        </p:nvSpPr>
        <p:spPr>
          <a:xfrm>
            <a:off x="167169" y="2297170"/>
            <a:ext cx="8812904"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24</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pic>
        <p:nvPicPr>
          <p:cNvPr id="57" name="Picture 56">
            <a:extLst>
              <a:ext uri="{FF2B5EF4-FFF2-40B4-BE49-F238E27FC236}">
                <a16:creationId xmlns:a16="http://schemas.microsoft.com/office/drawing/2014/main" id="{867AB14B-66DD-4583-992D-4275807AC58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735931" y="1954002"/>
            <a:ext cx="2732205" cy="2138759"/>
          </a:xfrm>
          <a:prstGeom prst="rect">
            <a:avLst/>
          </a:prstGeom>
        </p:spPr>
      </p:pic>
      <p:pic>
        <p:nvPicPr>
          <p:cNvPr id="58" name="Picture 57">
            <a:extLst>
              <a:ext uri="{FF2B5EF4-FFF2-40B4-BE49-F238E27FC236}">
                <a16:creationId xmlns:a16="http://schemas.microsoft.com/office/drawing/2014/main" id="{B291D7D2-C859-4B05-97B2-DE43827BC5F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867841" y="1954002"/>
            <a:ext cx="2730580" cy="2138758"/>
          </a:xfrm>
          <a:prstGeom prst="rect">
            <a:avLst/>
          </a:prstGeom>
        </p:spPr>
      </p:pic>
      <p:sp>
        <p:nvSpPr>
          <p:cNvPr id="59" name="TextBox 58">
            <a:extLst>
              <a:ext uri="{FF2B5EF4-FFF2-40B4-BE49-F238E27FC236}">
                <a16:creationId xmlns:a16="http://schemas.microsoft.com/office/drawing/2014/main" id="{414C7227-4779-44FB-8B00-44AC8B10612E}"/>
              </a:ext>
            </a:extLst>
          </p:cNvPr>
          <p:cNvSpPr txBox="1"/>
          <p:nvPr/>
        </p:nvSpPr>
        <p:spPr>
          <a:xfrm>
            <a:off x="85491" y="1601744"/>
            <a:ext cx="2458926" cy="646331"/>
          </a:xfrm>
          <a:prstGeom prst="rect">
            <a:avLst/>
          </a:prstGeom>
          <a:noFill/>
        </p:spPr>
        <p:txBody>
          <a:bodyPr wrap="square">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Listings for a physical and virtual bundle may appear identical</a:t>
            </a:r>
          </a:p>
        </p:txBody>
      </p:sp>
      <p:sp>
        <p:nvSpPr>
          <p:cNvPr id="60" name="TextBox 59">
            <a:extLst>
              <a:ext uri="{FF2B5EF4-FFF2-40B4-BE49-F238E27FC236}">
                <a16:creationId xmlns:a16="http://schemas.microsoft.com/office/drawing/2014/main" id="{E45CC45A-D5C2-4A3A-A05F-E6A8E9A7634A}"/>
              </a:ext>
            </a:extLst>
          </p:cNvPr>
          <p:cNvSpPr txBox="1"/>
          <p:nvPr/>
        </p:nvSpPr>
        <p:spPr>
          <a:xfrm>
            <a:off x="4595853" y="1678969"/>
            <a:ext cx="2205051" cy="276999"/>
          </a:xfrm>
          <a:prstGeom prst="rect">
            <a:avLst/>
          </a:prstGeom>
          <a:noFill/>
        </p:spPr>
        <p:txBody>
          <a:bodyPr wrap="square">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Fulfillment</a:t>
            </a:r>
          </a:p>
        </p:txBody>
      </p:sp>
      <p:sp>
        <p:nvSpPr>
          <p:cNvPr id="61" name="TextBox 60">
            <a:extLst>
              <a:ext uri="{FF2B5EF4-FFF2-40B4-BE49-F238E27FC236}">
                <a16:creationId xmlns:a16="http://schemas.microsoft.com/office/drawing/2014/main" id="{4DF0C2FB-B3CE-4F8D-9C39-DC5DFFF8533D}"/>
              </a:ext>
            </a:extLst>
          </p:cNvPr>
          <p:cNvSpPr txBox="1"/>
          <p:nvPr/>
        </p:nvSpPr>
        <p:spPr>
          <a:xfrm>
            <a:off x="3088783" y="4072260"/>
            <a:ext cx="2292118" cy="307777"/>
          </a:xfrm>
          <a:prstGeom prst="rect">
            <a:avLst/>
          </a:prstGeom>
          <a:noFill/>
        </p:spPr>
        <p:txBody>
          <a:bodyPr wrap="square" rtlCol="0" anchor="ctr">
            <a:spAutoFit/>
          </a:bodyPr>
          <a:lstStyle/>
          <a:p>
            <a:pPr marL="0" marR="0" lvl="0" indent="0" algn="ctr" defTabSz="457155" rtl="0" eaLnBrk="1" fontAlgn="base" latinLnBrk="0" hangingPunct="1">
              <a:lnSpc>
                <a:spcPct val="100000"/>
              </a:lnSpc>
              <a:spcBef>
                <a:spcPct val="0"/>
              </a:spcBef>
              <a:spcAft>
                <a:spcPct val="0"/>
              </a:spcAft>
              <a:buClrTx/>
              <a:buSzTx/>
              <a:buFontTx/>
              <a:buNone/>
              <a:tabLst/>
              <a:defRPr/>
            </a:pPr>
            <a:r>
              <a:rPr lang="en-GB" sz="1400" b="1">
                <a:solidFill>
                  <a:srgbClr val="002D6C"/>
                </a:solidFill>
                <a:latin typeface="Verdana"/>
              </a:rPr>
              <a:t>Physical bundle</a:t>
            </a:r>
            <a:endParaRPr kumimoji="0" lang="en-GB" sz="1400" b="1" i="0" u="none" strike="noStrike" kern="1200" cap="none" spc="0" normalizeH="0" baseline="0" noProof="0">
              <a:ln>
                <a:noFill/>
              </a:ln>
              <a:solidFill>
                <a:srgbClr val="002D6C"/>
              </a:solidFill>
              <a:effectLst/>
              <a:uLnTx/>
              <a:uFillTx/>
              <a:latin typeface="Verdana"/>
              <a:ea typeface="ＭＳ Ｐゴシック" charset="0"/>
              <a:cs typeface="Segoe UI Light" panose="020B0502040204020203" pitchFamily="34" charset="0"/>
            </a:endParaRPr>
          </a:p>
        </p:txBody>
      </p:sp>
      <p:sp>
        <p:nvSpPr>
          <p:cNvPr id="62" name="TextBox 61">
            <a:extLst>
              <a:ext uri="{FF2B5EF4-FFF2-40B4-BE49-F238E27FC236}">
                <a16:creationId xmlns:a16="http://schemas.microsoft.com/office/drawing/2014/main" id="{649B051C-EA85-4DC2-AFAC-A6CFC754BB06}"/>
              </a:ext>
            </a:extLst>
          </p:cNvPr>
          <p:cNvSpPr txBox="1"/>
          <p:nvPr/>
        </p:nvSpPr>
        <p:spPr>
          <a:xfrm>
            <a:off x="5955974" y="4067101"/>
            <a:ext cx="2292118" cy="307777"/>
          </a:xfrm>
          <a:prstGeom prst="rect">
            <a:avLst/>
          </a:prstGeom>
          <a:noFill/>
        </p:spPr>
        <p:txBody>
          <a:bodyPr wrap="square" rtlCol="0" anchor="ctr">
            <a:spAutoFit/>
          </a:bodyPr>
          <a:lstStyle/>
          <a:p>
            <a:pPr marL="0" marR="0" lvl="0" indent="0" algn="ctr" defTabSz="457155" rtl="0" eaLnBrk="1" fontAlgn="base" latinLnBrk="0" hangingPunct="1">
              <a:lnSpc>
                <a:spcPct val="100000"/>
              </a:lnSpc>
              <a:spcBef>
                <a:spcPct val="0"/>
              </a:spcBef>
              <a:spcAft>
                <a:spcPct val="0"/>
              </a:spcAft>
              <a:buClrTx/>
              <a:buSzTx/>
              <a:buFontTx/>
              <a:buNone/>
              <a:tabLst/>
              <a:defRPr/>
            </a:pPr>
            <a:r>
              <a:rPr lang="en-GB" sz="1400" b="1">
                <a:solidFill>
                  <a:srgbClr val="002D6C"/>
                </a:solidFill>
                <a:latin typeface="Verdana"/>
              </a:rPr>
              <a:t>Virtual bundle</a:t>
            </a:r>
            <a:endParaRPr kumimoji="0" lang="en-GB" sz="1400" b="1" i="0" u="none" strike="noStrike" kern="1200" cap="none" spc="0" normalizeH="0" baseline="0" noProof="0">
              <a:ln>
                <a:noFill/>
              </a:ln>
              <a:solidFill>
                <a:srgbClr val="002D6C"/>
              </a:solidFill>
              <a:effectLst/>
              <a:uLnTx/>
              <a:uFillTx/>
              <a:latin typeface="Verdana"/>
              <a:ea typeface="ＭＳ Ｐゴシック" charset="0"/>
              <a:cs typeface="Segoe UI Light" panose="020B0502040204020203" pitchFamily="34" charset="0"/>
            </a:endParaRPr>
          </a:p>
        </p:txBody>
      </p:sp>
      <p:sp>
        <p:nvSpPr>
          <p:cNvPr id="40" name="TextBox 39">
            <a:extLst>
              <a:ext uri="{FF2B5EF4-FFF2-40B4-BE49-F238E27FC236}">
                <a16:creationId xmlns:a16="http://schemas.microsoft.com/office/drawing/2014/main" id="{39AF1109-B576-456E-A451-E87099917C39}"/>
              </a:ext>
            </a:extLst>
          </p:cNvPr>
          <p:cNvSpPr txBox="1"/>
          <p:nvPr/>
        </p:nvSpPr>
        <p:spPr>
          <a:xfrm>
            <a:off x="118571" y="27860"/>
            <a:ext cx="8349565" cy="523220"/>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Q11:  As a Marketplace, how can I know if a seller is listing a physical or virtual     </a:t>
            </a:r>
          </a:p>
          <a:p>
            <a:r>
              <a:rPr lang="en-US" sz="1400" b="1">
                <a:solidFill>
                  <a:schemeClr val="bg1"/>
                </a:solidFill>
                <a:latin typeface="Verdana" panose="020B0604030504040204" pitchFamily="34" charset="0"/>
                <a:ea typeface="Verdana" panose="020B0604030504040204" pitchFamily="34" charset="0"/>
              </a:rPr>
              <a:t>          bundle?</a:t>
            </a:r>
          </a:p>
        </p:txBody>
      </p:sp>
      <p:pic>
        <p:nvPicPr>
          <p:cNvPr id="44" name="Graphic 43">
            <a:hlinkClick r:id="rId7" action="ppaction://hlinksldjump"/>
            <a:extLst>
              <a:ext uri="{FF2B5EF4-FFF2-40B4-BE49-F238E27FC236}">
                <a16:creationId xmlns:a16="http://schemas.microsoft.com/office/drawing/2014/main" id="{8282747D-5690-4080-BD4E-E5092E577C0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21277" y="4286011"/>
            <a:ext cx="180451" cy="156159"/>
          </a:xfrm>
          <a:prstGeom prst="rect">
            <a:avLst/>
          </a:prstGeom>
        </p:spPr>
      </p:pic>
      <p:sp>
        <p:nvSpPr>
          <p:cNvPr id="45" name="TextBox 44">
            <a:extLst>
              <a:ext uri="{FF2B5EF4-FFF2-40B4-BE49-F238E27FC236}">
                <a16:creationId xmlns:a16="http://schemas.microsoft.com/office/drawing/2014/main" id="{B64D6774-4AF2-4D53-A554-8467CC339580}"/>
              </a:ext>
            </a:extLst>
          </p:cNvPr>
          <p:cNvSpPr txBox="1"/>
          <p:nvPr/>
        </p:nvSpPr>
        <p:spPr>
          <a:xfrm>
            <a:off x="175154" y="701563"/>
            <a:ext cx="8690234" cy="646331"/>
          </a:xfrm>
          <a:prstGeom prst="rect">
            <a:avLst/>
          </a:prstGeom>
          <a:noFill/>
        </p:spPr>
        <p:txBody>
          <a:bodyPr wrap="square" rtlCol="0">
            <a:spAutoFit/>
          </a:bodyPr>
          <a:lstStyle/>
          <a:p>
            <a:pPr defTabSz="914310">
              <a:defRPr/>
            </a:pPr>
            <a:r>
              <a:rPr lang="en-US" sz="1200" b="1">
                <a:solidFill>
                  <a:srgbClr val="002D6C"/>
                </a:solidFill>
                <a:latin typeface="Verdana"/>
              </a:rPr>
              <a:t>A:  </a:t>
            </a:r>
            <a:r>
              <a:rPr lang="en-US" sz="1200">
                <a:effectLst/>
                <a:latin typeface="Verdana" panose="020B0604030504040204" pitchFamily="34" charset="0"/>
                <a:ea typeface="Verdana" panose="020B0604030504040204" pitchFamily="34" charset="0"/>
              </a:rPr>
              <a:t>We cannot determine whether a bundle is physical or virtual from a listing. If it is </a:t>
            </a:r>
            <a:r>
              <a:rPr lang="en-US" sz="1200" b="1">
                <a:solidFill>
                  <a:srgbClr val="FF0000"/>
                </a:solidFill>
                <a:effectLst/>
                <a:latin typeface="Verdana" panose="020B0604030504040204" pitchFamily="34" charset="0"/>
                <a:ea typeface="Verdana" panose="020B0604030504040204" pitchFamily="34" charset="0"/>
              </a:rPr>
              <a:t>physically combined </a:t>
            </a:r>
            <a:r>
              <a:rPr lang="en-US" sz="1200">
                <a:effectLst/>
                <a:latin typeface="Verdana" panose="020B0604030504040204" pitchFamily="34" charset="0"/>
                <a:ea typeface="Verdana" panose="020B0604030504040204" pitchFamily="34" charset="0"/>
              </a:rPr>
              <a:t>and picked, packed and ship as one unit, it is a </a:t>
            </a:r>
            <a:r>
              <a:rPr lang="en-US" sz="1200" b="1">
                <a:effectLst/>
                <a:latin typeface="Verdana" panose="020B0604030504040204" pitchFamily="34" charset="0"/>
                <a:ea typeface="Verdana" panose="020B0604030504040204" pitchFamily="34" charset="0"/>
              </a:rPr>
              <a:t>physical bundle</a:t>
            </a:r>
            <a:r>
              <a:rPr lang="en-US" sz="1200">
                <a:effectLst/>
                <a:latin typeface="Verdana" panose="020B0604030504040204" pitchFamily="34" charset="0"/>
                <a:ea typeface="Verdana" panose="020B0604030504040204" pitchFamily="34" charset="0"/>
              </a:rPr>
              <a:t>. If the items are </a:t>
            </a:r>
            <a:r>
              <a:rPr lang="en-US" sz="1200" b="1">
                <a:solidFill>
                  <a:srgbClr val="FF0000"/>
                </a:solidFill>
                <a:effectLst/>
                <a:latin typeface="Verdana" panose="020B0604030504040204" pitchFamily="34" charset="0"/>
                <a:ea typeface="Verdana" panose="020B0604030504040204" pitchFamily="34" charset="0"/>
              </a:rPr>
              <a:t>NOT physically combined </a:t>
            </a:r>
            <a:r>
              <a:rPr lang="en-US" sz="1200">
                <a:latin typeface="Verdana" panose="020B0604030504040204" pitchFamily="34" charset="0"/>
                <a:ea typeface="Verdana" panose="020B0604030504040204" pitchFamily="34" charset="0"/>
              </a:rPr>
              <a:t>and are</a:t>
            </a:r>
            <a:r>
              <a:rPr lang="en-US" sz="1200">
                <a:effectLst/>
                <a:latin typeface="Verdana" panose="020B0604030504040204" pitchFamily="34" charset="0"/>
                <a:ea typeface="Verdana" panose="020B0604030504040204" pitchFamily="34" charset="0"/>
              </a:rPr>
              <a:t> being picked, packed and shipped as individual units, it is a </a:t>
            </a:r>
            <a:r>
              <a:rPr lang="en-US" sz="1200" b="1">
                <a:effectLst/>
                <a:latin typeface="Verdana" panose="020B0604030504040204" pitchFamily="34" charset="0"/>
                <a:ea typeface="Verdana" panose="020B0604030504040204" pitchFamily="34" charset="0"/>
              </a:rPr>
              <a:t>virtual bundle</a:t>
            </a:r>
            <a:r>
              <a:rPr lang="en-US" sz="1200">
                <a:effectLst/>
                <a:latin typeface="Verdana" panose="020B0604030504040204" pitchFamily="34" charset="0"/>
                <a:ea typeface="Verdana" panose="020B0604030504040204" pitchFamily="34" charset="0"/>
              </a:rPr>
              <a:t>.</a:t>
            </a:r>
            <a:r>
              <a:rPr lang="en-US" sz="1200" b="1">
                <a:solidFill>
                  <a:srgbClr val="002D6C"/>
                </a:solidFill>
                <a:latin typeface="Verdana" panose="020B0604030504040204" pitchFamily="34" charset="0"/>
                <a:ea typeface="Verdana" panose="020B0604030504040204" pitchFamily="34" charset="0"/>
              </a:rPr>
              <a:t>  </a:t>
            </a:r>
            <a:endParaRPr lang="en-US" sz="1200">
              <a:solidFill>
                <a:srgbClr val="002D6C"/>
              </a:solidFill>
              <a:latin typeface="Verdana" panose="020B0604030504040204" pitchFamily="34" charset="0"/>
              <a:ea typeface="Verdana" panose="020B0604030504040204" pitchFamily="34" charset="0"/>
              <a:cs typeface="+mn-lt"/>
            </a:endParaRPr>
          </a:p>
        </p:txBody>
      </p:sp>
      <p:pic>
        <p:nvPicPr>
          <p:cNvPr id="3" name="Picture 2" descr="Graphical user interface, application&#10;&#10;Description automatically generated">
            <a:extLst>
              <a:ext uri="{FF2B5EF4-FFF2-40B4-BE49-F238E27FC236}">
                <a16:creationId xmlns:a16="http://schemas.microsoft.com/office/drawing/2014/main" id="{9E4FE6F3-3403-4013-9F49-4BBAD59F8A4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78174" y="2440449"/>
            <a:ext cx="2384987" cy="1360249"/>
          </a:xfrm>
          <a:prstGeom prst="rect">
            <a:avLst/>
          </a:prstGeom>
        </p:spPr>
      </p:pic>
      <p:pic>
        <p:nvPicPr>
          <p:cNvPr id="25" name="Graphic 24">
            <a:hlinkClick r:id="rId11" action="ppaction://hlinksldjump"/>
            <a:extLst>
              <a:ext uri="{FF2B5EF4-FFF2-40B4-BE49-F238E27FC236}">
                <a16:creationId xmlns:a16="http://schemas.microsoft.com/office/drawing/2014/main" id="{5DB0746C-6D1D-417E-BB31-A9AE8A08DC6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1616674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FC6415FC-60F7-49ED-A412-70B6BA020B24}"/>
              </a:ext>
            </a:extLst>
          </p:cNvPr>
          <p:cNvSpPr/>
          <p:nvPr/>
        </p:nvSpPr>
        <p:spPr>
          <a:xfrm>
            <a:off x="-9084" y="0"/>
            <a:ext cx="9153084" cy="5100129"/>
          </a:xfrm>
          <a:prstGeom prst="rect">
            <a:avLst/>
          </a:prstGeom>
          <a:solidFill>
            <a:srgbClr val="7AC1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7" name="Rectangle 26">
            <a:extLst>
              <a:ext uri="{FF2B5EF4-FFF2-40B4-BE49-F238E27FC236}">
                <a16:creationId xmlns:a16="http://schemas.microsoft.com/office/drawing/2014/main" id="{78F19B77-8153-4D38-A7C4-C87551A26135}"/>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21" name="Rectangle 20">
            <a:extLst>
              <a:ext uri="{FF2B5EF4-FFF2-40B4-BE49-F238E27FC236}">
                <a16:creationId xmlns:a16="http://schemas.microsoft.com/office/drawing/2014/main" id="{1563315A-723A-4CF5-A7FD-7F9E6B75E4A3}"/>
              </a:ext>
            </a:extLst>
          </p:cNvPr>
          <p:cNvSpPr/>
          <p:nvPr/>
        </p:nvSpPr>
        <p:spPr>
          <a:xfrm>
            <a:off x="167168" y="2051656"/>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25</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39" name="TextBox 38">
            <a:extLst>
              <a:ext uri="{FF2B5EF4-FFF2-40B4-BE49-F238E27FC236}">
                <a16:creationId xmlns:a16="http://schemas.microsoft.com/office/drawing/2014/main" id="{3E8B4238-3DF1-45B3-80D3-764B93F6403F}"/>
              </a:ext>
            </a:extLst>
          </p:cNvPr>
          <p:cNvSpPr txBox="1"/>
          <p:nvPr/>
        </p:nvSpPr>
        <p:spPr>
          <a:xfrm>
            <a:off x="1651426" y="1390721"/>
            <a:ext cx="1696834" cy="276999"/>
          </a:xfrm>
          <a:prstGeom prst="rect">
            <a:avLst/>
          </a:prstGeom>
          <a:noFill/>
        </p:spPr>
        <p:txBody>
          <a:bodyPr wrap="square" rtlCol="0">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E-commerce Listing</a:t>
            </a:r>
          </a:p>
        </p:txBody>
      </p:sp>
      <p:pic>
        <p:nvPicPr>
          <p:cNvPr id="3" name="Picture 2">
            <a:extLst>
              <a:ext uri="{FF2B5EF4-FFF2-40B4-BE49-F238E27FC236}">
                <a16:creationId xmlns:a16="http://schemas.microsoft.com/office/drawing/2014/main" id="{2E863DCC-D95C-4018-97E9-16881847036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29203" y="1618246"/>
            <a:ext cx="3784820" cy="2069886"/>
          </a:xfrm>
          <a:prstGeom prst="rect">
            <a:avLst/>
          </a:prstGeom>
        </p:spPr>
      </p:pic>
      <p:sp>
        <p:nvSpPr>
          <p:cNvPr id="40" name="TextBox 39">
            <a:extLst>
              <a:ext uri="{FF2B5EF4-FFF2-40B4-BE49-F238E27FC236}">
                <a16:creationId xmlns:a16="http://schemas.microsoft.com/office/drawing/2014/main" id="{7240DFAB-FD3A-4833-B9AF-7FF0C41B5BB0}"/>
              </a:ext>
            </a:extLst>
          </p:cNvPr>
          <p:cNvSpPr txBox="1"/>
          <p:nvPr/>
        </p:nvSpPr>
        <p:spPr>
          <a:xfrm>
            <a:off x="4524292" y="2630169"/>
            <a:ext cx="4455781" cy="646331"/>
          </a:xfrm>
          <a:prstGeom prst="rect">
            <a:avLst/>
          </a:prstGeom>
          <a:solidFill>
            <a:srgbClr val="F26334"/>
          </a:solidFill>
        </p:spPr>
        <p:txBody>
          <a:bodyPr wrap="square" lIns="91440" tIns="45720" rIns="91440" bIns="45720" rtlCol="0" anchor="t">
            <a:spAutoFit/>
          </a:bodyPr>
          <a:lstStyle/>
          <a:p>
            <a:pPr defTabSz="914310">
              <a:defRPr/>
            </a:pPr>
            <a:r>
              <a:rPr lang="en-US" sz="1200" b="1" i="1">
                <a:solidFill>
                  <a:schemeClr val="bg1"/>
                </a:solidFill>
                <a:latin typeface="Verdana"/>
              </a:rPr>
              <a:t>Upselling </a:t>
            </a:r>
            <a:r>
              <a:rPr lang="en-US" sz="1200">
                <a:solidFill>
                  <a:schemeClr val="bg1"/>
                </a:solidFill>
                <a:latin typeface="Verdana"/>
              </a:rPr>
              <a:t>includes </a:t>
            </a:r>
            <a:r>
              <a:rPr lang="en-US" sz="1200" b="1" i="1">
                <a:solidFill>
                  <a:schemeClr val="bg1"/>
                </a:solidFill>
                <a:latin typeface="Verdana"/>
              </a:rPr>
              <a:t>recommendations</a:t>
            </a:r>
            <a:r>
              <a:rPr lang="en-US" sz="1200">
                <a:solidFill>
                  <a:schemeClr val="bg1"/>
                </a:solidFill>
                <a:latin typeface="Verdana"/>
                <a:cs typeface="Calibri"/>
              </a:rPr>
              <a:t> </a:t>
            </a:r>
            <a:r>
              <a:rPr lang="en-US" sz="1200">
                <a:solidFill>
                  <a:schemeClr val="bg1"/>
                </a:solidFill>
                <a:latin typeface="Verdana"/>
                <a:ea typeface="Verdana"/>
                <a:cs typeface="+mn-lt"/>
              </a:rPr>
              <a:t>based on past purchases, browsing history, products frequently bought and/ or sold together, etc.</a:t>
            </a:r>
          </a:p>
        </p:txBody>
      </p:sp>
      <p:pic>
        <p:nvPicPr>
          <p:cNvPr id="41" name="Graphic 40">
            <a:extLst>
              <a:ext uri="{FF2B5EF4-FFF2-40B4-BE49-F238E27FC236}">
                <a16:creationId xmlns:a16="http://schemas.microsoft.com/office/drawing/2014/main" id="{BB2C25EC-31B9-42BC-A095-51353690A53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157703" y="2567995"/>
            <a:ext cx="438150" cy="447675"/>
          </a:xfrm>
          <a:prstGeom prst="rect">
            <a:avLst/>
          </a:prstGeom>
        </p:spPr>
      </p:pic>
      <p:pic>
        <p:nvPicPr>
          <p:cNvPr id="31" name="Graphic 30">
            <a:hlinkClick r:id="rId8" action="ppaction://hlinksldjump"/>
            <a:extLst>
              <a:ext uri="{FF2B5EF4-FFF2-40B4-BE49-F238E27FC236}">
                <a16:creationId xmlns:a16="http://schemas.microsoft.com/office/drawing/2014/main" id="{7EF65219-AD94-4BA2-A76E-8DD103765F9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21277" y="4286011"/>
            <a:ext cx="180451" cy="156159"/>
          </a:xfrm>
          <a:prstGeom prst="rect">
            <a:avLst/>
          </a:prstGeom>
        </p:spPr>
      </p:pic>
      <p:sp>
        <p:nvSpPr>
          <p:cNvPr id="33" name="TextBox 32">
            <a:extLst>
              <a:ext uri="{FF2B5EF4-FFF2-40B4-BE49-F238E27FC236}">
                <a16:creationId xmlns:a16="http://schemas.microsoft.com/office/drawing/2014/main" id="{27BDB417-3B96-4988-ABB0-E6A81670CB7B}"/>
              </a:ext>
            </a:extLst>
          </p:cNvPr>
          <p:cNvSpPr txBox="1"/>
          <p:nvPr/>
        </p:nvSpPr>
        <p:spPr>
          <a:xfrm>
            <a:off x="118571" y="27860"/>
            <a:ext cx="7885487"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Q12:  Are “frequently purchased with”/upselling considered as bundles?</a:t>
            </a:r>
          </a:p>
        </p:txBody>
      </p:sp>
      <p:sp>
        <p:nvSpPr>
          <p:cNvPr id="38" name="TextBox 37">
            <a:extLst>
              <a:ext uri="{FF2B5EF4-FFF2-40B4-BE49-F238E27FC236}">
                <a16:creationId xmlns:a16="http://schemas.microsoft.com/office/drawing/2014/main" id="{FBE19398-8BBD-44C2-82E3-70F4B78B7C5C}"/>
              </a:ext>
            </a:extLst>
          </p:cNvPr>
          <p:cNvSpPr txBox="1"/>
          <p:nvPr/>
        </p:nvSpPr>
        <p:spPr>
          <a:xfrm>
            <a:off x="175120" y="697579"/>
            <a:ext cx="8690234" cy="276999"/>
          </a:xfrm>
          <a:prstGeom prst="rect">
            <a:avLst/>
          </a:prstGeom>
          <a:noFill/>
        </p:spPr>
        <p:txBody>
          <a:bodyPr wrap="square" rtlCol="0">
            <a:spAutoFit/>
          </a:bodyPr>
          <a:lstStyle/>
          <a:p>
            <a:pPr defTabSz="914310">
              <a:buClr>
                <a:srgbClr val="C1D82F"/>
              </a:buClr>
              <a:defRPr/>
            </a:pPr>
            <a:r>
              <a:rPr lang="en-US" sz="1200" b="1">
                <a:solidFill>
                  <a:srgbClr val="002D6C"/>
                </a:solidFill>
                <a:latin typeface="Verdana" panose="020B0604030504040204" pitchFamily="34" charset="0"/>
                <a:ea typeface="Verdana" panose="020B0604030504040204" pitchFamily="34" charset="0"/>
              </a:rPr>
              <a:t>A: </a:t>
            </a:r>
            <a:r>
              <a:rPr lang="en-US" sz="1100" b="1">
                <a:solidFill>
                  <a:srgbClr val="002D6C"/>
                </a:solidFill>
                <a:latin typeface="Verdana" panose="020B0604030504040204" pitchFamily="34" charset="0"/>
                <a:ea typeface="Verdana" panose="020B0604030504040204" pitchFamily="34" charset="0"/>
              </a:rPr>
              <a:t>No</a:t>
            </a:r>
            <a:r>
              <a:rPr lang="en-US" sz="1100">
                <a:solidFill>
                  <a:srgbClr val="002D6C"/>
                </a:solidFill>
                <a:latin typeface="Verdana" panose="020B0604030504040204" pitchFamily="34" charset="0"/>
                <a:ea typeface="Verdana" panose="020B0604030504040204" pitchFamily="34" charset="0"/>
              </a:rPr>
              <a:t>, i</a:t>
            </a:r>
            <a:r>
              <a:rPr lang="en-US" sz="1200">
                <a:solidFill>
                  <a:srgbClr val="002D6C"/>
                </a:solidFill>
                <a:effectLst/>
                <a:latin typeface="Verdana" panose="020B0604030504040204" pitchFamily="34" charset="0"/>
                <a:ea typeface="Verdana" panose="020B0604030504040204" pitchFamily="34" charset="0"/>
              </a:rPr>
              <a:t>tems presented via upselling recommendations</a:t>
            </a:r>
            <a:r>
              <a:rPr lang="en-US" sz="1200">
                <a:solidFill>
                  <a:srgbClr val="002D6C"/>
                </a:solidFill>
                <a:latin typeface="Verdana" panose="020B0604030504040204" pitchFamily="34" charset="0"/>
                <a:ea typeface="Verdana" panose="020B0604030504040204" pitchFamily="34" charset="0"/>
              </a:rPr>
              <a:t> </a:t>
            </a:r>
            <a:r>
              <a:rPr lang="en-US" sz="1100" b="1">
                <a:solidFill>
                  <a:srgbClr val="002D6C"/>
                </a:solidFill>
                <a:latin typeface="Verdana" panose="020B0604030504040204" pitchFamily="34" charset="0"/>
                <a:ea typeface="Verdana" panose="020B0604030504040204" pitchFamily="34" charset="0"/>
              </a:rPr>
              <a:t>are NOT</a:t>
            </a:r>
            <a:r>
              <a:rPr kumimoji="0" lang="en-US" sz="1100" b="1" i="0" u="none" strike="noStrike" kern="1200" cap="none" spc="0" normalizeH="0" baseline="0" noProof="0">
                <a:ln>
                  <a:noFill/>
                </a:ln>
                <a:solidFill>
                  <a:srgbClr val="002D6C"/>
                </a:solidFill>
                <a:effectLst/>
                <a:uLnTx/>
                <a:uFillTx/>
                <a:latin typeface="Verdana" panose="020B0604030504040204" pitchFamily="34" charset="0"/>
                <a:ea typeface="Verdana" panose="020B0604030504040204" pitchFamily="34" charset="0"/>
              </a:rPr>
              <a:t> considered a bundle.</a:t>
            </a:r>
          </a:p>
        </p:txBody>
      </p:sp>
      <p:pic>
        <p:nvPicPr>
          <p:cNvPr id="32" name="Graphic 31">
            <a:hlinkClick r:id="rId11" action="ppaction://hlinksldjump"/>
            <a:extLst>
              <a:ext uri="{FF2B5EF4-FFF2-40B4-BE49-F238E27FC236}">
                <a16:creationId xmlns:a16="http://schemas.microsoft.com/office/drawing/2014/main" id="{13A8F41A-B4B4-418D-AEEB-FA92CE5ECB3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37865730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E31ED46C-B5C6-42DA-BACB-5AAD51CCF188}"/>
              </a:ext>
            </a:extLst>
          </p:cNvPr>
          <p:cNvSpPr/>
          <p:nvPr/>
        </p:nvSpPr>
        <p:spPr>
          <a:xfrm>
            <a:off x="-9084" y="0"/>
            <a:ext cx="9153084" cy="5100129"/>
          </a:xfrm>
          <a:prstGeom prst="rect">
            <a:avLst/>
          </a:prstGeom>
          <a:solidFill>
            <a:srgbClr val="F5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38" name="Rectangle 37">
            <a:extLst>
              <a:ext uri="{FF2B5EF4-FFF2-40B4-BE49-F238E27FC236}">
                <a16:creationId xmlns:a16="http://schemas.microsoft.com/office/drawing/2014/main" id="{3BF5F3F0-4F53-4806-8164-F85C567DDE10}"/>
              </a:ext>
            </a:extLst>
          </p:cNvPr>
          <p:cNvSpPr/>
          <p:nvPr/>
        </p:nvSpPr>
        <p:spPr>
          <a:xfrm>
            <a:off x="167169" y="589758"/>
            <a:ext cx="8812905" cy="4056469"/>
          </a:xfrm>
          <a:prstGeom prst="rect">
            <a:avLst/>
          </a:prstGeom>
          <a:solidFill>
            <a:schemeClr val="bg1"/>
          </a:solidFill>
          <a:ln>
            <a:noFill/>
          </a:ln>
          <a:effectLst>
            <a:outerShdw blurRad="127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a:t>     </a:t>
            </a:r>
          </a:p>
        </p:txBody>
      </p:sp>
      <p:sp>
        <p:nvSpPr>
          <p:cNvPr id="61" name="Rectangle 60">
            <a:extLst>
              <a:ext uri="{FF2B5EF4-FFF2-40B4-BE49-F238E27FC236}">
                <a16:creationId xmlns:a16="http://schemas.microsoft.com/office/drawing/2014/main" id="{E28C0AE9-25B7-4739-BEA0-8F44BCC6EE14}"/>
              </a:ext>
            </a:extLst>
          </p:cNvPr>
          <p:cNvSpPr/>
          <p:nvPr/>
        </p:nvSpPr>
        <p:spPr>
          <a:xfrm>
            <a:off x="167169" y="2044632"/>
            <a:ext cx="8812905"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2" name="Rectangle 21">
            <a:extLst>
              <a:ext uri="{FF2B5EF4-FFF2-40B4-BE49-F238E27FC236}">
                <a16:creationId xmlns:a16="http://schemas.microsoft.com/office/drawing/2014/main" id="{380BCD30-4C6A-E92C-D2B9-B5A02833E6A6}"/>
              </a:ext>
            </a:extLst>
          </p:cNvPr>
          <p:cNvSpPr/>
          <p:nvPr/>
        </p:nvSpPr>
        <p:spPr>
          <a:xfrm flipV="1">
            <a:off x="-9084" y="4594208"/>
            <a:ext cx="9153084" cy="5270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26</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pic>
        <p:nvPicPr>
          <p:cNvPr id="41" name="Graphic 40">
            <a:hlinkClick r:id="rId5" action="ppaction://hlinksldjump"/>
            <a:extLst>
              <a:ext uri="{FF2B5EF4-FFF2-40B4-BE49-F238E27FC236}">
                <a16:creationId xmlns:a16="http://schemas.microsoft.com/office/drawing/2014/main" id="{2CFE38D9-8248-49A2-A363-1C4F983A7EF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721277" y="4286011"/>
            <a:ext cx="180451" cy="156159"/>
          </a:xfrm>
          <a:prstGeom prst="rect">
            <a:avLst/>
          </a:prstGeom>
        </p:spPr>
      </p:pic>
      <p:sp>
        <p:nvSpPr>
          <p:cNvPr id="2" name="Rectangle: Top Corners Rounded 1">
            <a:extLst>
              <a:ext uri="{FF2B5EF4-FFF2-40B4-BE49-F238E27FC236}">
                <a16:creationId xmlns:a16="http://schemas.microsoft.com/office/drawing/2014/main" id="{AE53F7EC-B7E5-46CC-9E85-CA8052661693}"/>
              </a:ext>
            </a:extLst>
          </p:cNvPr>
          <p:cNvSpPr/>
          <p:nvPr/>
        </p:nvSpPr>
        <p:spPr>
          <a:xfrm rot="16200000">
            <a:off x="5944125" y="977560"/>
            <a:ext cx="2690887" cy="3298437"/>
          </a:xfrm>
          <a:prstGeom prst="round2SameRect">
            <a:avLst>
              <a:gd name="adj1" fmla="val 9261"/>
              <a:gd name="adj2" fmla="val 0"/>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 name="TextBox 3">
            <a:extLst>
              <a:ext uri="{FF2B5EF4-FFF2-40B4-BE49-F238E27FC236}">
                <a16:creationId xmlns:a16="http://schemas.microsoft.com/office/drawing/2014/main" id="{85F82AB7-84F1-48AF-B722-23B16D131FCB}"/>
              </a:ext>
            </a:extLst>
          </p:cNvPr>
          <p:cNvSpPr txBox="1"/>
          <p:nvPr/>
        </p:nvSpPr>
        <p:spPr>
          <a:xfrm>
            <a:off x="5827143" y="1815680"/>
            <a:ext cx="2984359" cy="1754326"/>
          </a:xfrm>
          <a:prstGeom prst="rect">
            <a:avLst/>
          </a:prstGeom>
          <a:noFill/>
        </p:spPr>
        <p:txBody>
          <a:bodyPr wrap="square" lIns="91440" tIns="45720" rIns="91440" bIns="45720" rtlCol="0" anchor="t">
            <a:spAutoFit/>
          </a:bodyPr>
          <a:lstStyle/>
          <a:p>
            <a:r>
              <a:rPr lang="en-US" sz="1200">
                <a:solidFill>
                  <a:schemeClr val="bg1"/>
                </a:solidFill>
                <a:latin typeface="Verdana"/>
                <a:ea typeface="Verdana"/>
                <a:cs typeface="+mn-lt"/>
              </a:rPr>
              <a:t>To differentiate a sale between the separate items and the bundle itself, GS1 recommends assigning a </a:t>
            </a:r>
            <a:endParaRPr lang="en-US"/>
          </a:p>
          <a:p>
            <a:endParaRPr lang="en-US" sz="1200">
              <a:solidFill>
                <a:schemeClr val="bg1"/>
              </a:solidFill>
              <a:latin typeface="Verdana"/>
              <a:ea typeface="Verdana"/>
              <a:cs typeface="+mn-lt"/>
            </a:endParaRPr>
          </a:p>
          <a:p>
            <a:pPr marL="171450" indent="-171450">
              <a:buFont typeface="Wingdings" panose="05000000000000000000" pitchFamily="2" charset="2"/>
              <a:buChar char="ü"/>
            </a:pPr>
            <a:r>
              <a:rPr lang="en-US" sz="1200" b="1">
                <a:solidFill>
                  <a:schemeClr val="bg1"/>
                </a:solidFill>
                <a:latin typeface="Verdana"/>
                <a:ea typeface="Verdana"/>
                <a:cs typeface="+mn-lt"/>
              </a:rPr>
              <a:t>listing identifier, and/or</a:t>
            </a:r>
          </a:p>
          <a:p>
            <a:pPr marL="171450" indent="-171450">
              <a:buFont typeface="Wingdings" panose="05000000000000000000" pitchFamily="2" charset="2"/>
              <a:buChar char="ü"/>
            </a:pPr>
            <a:r>
              <a:rPr lang="en-US" sz="1200" b="1">
                <a:solidFill>
                  <a:schemeClr val="bg1"/>
                </a:solidFill>
                <a:latin typeface="Verdana"/>
                <a:ea typeface="Verdana"/>
                <a:cs typeface="+mn-lt"/>
              </a:rPr>
              <a:t>merchant identifier</a:t>
            </a:r>
            <a:r>
              <a:rPr lang="en-US" sz="1200">
                <a:solidFill>
                  <a:schemeClr val="bg1"/>
                </a:solidFill>
                <a:latin typeface="Verdana"/>
                <a:ea typeface="Verdana"/>
                <a:cs typeface="+mn-lt"/>
              </a:rPr>
              <a:t> </a:t>
            </a:r>
          </a:p>
          <a:p>
            <a:endParaRPr lang="en-US" sz="1200">
              <a:solidFill>
                <a:schemeClr val="bg1"/>
              </a:solidFill>
              <a:latin typeface="Verdana"/>
              <a:ea typeface="Verdana"/>
              <a:cs typeface="+mn-lt"/>
            </a:endParaRPr>
          </a:p>
          <a:p>
            <a:r>
              <a:rPr lang="en-US" sz="1200">
                <a:solidFill>
                  <a:schemeClr val="bg1"/>
                </a:solidFill>
                <a:latin typeface="Verdana"/>
                <a:ea typeface="Verdana"/>
                <a:cs typeface="+mn-lt"/>
              </a:rPr>
              <a:t>to unlock the possibility of sales, analytics and insights.</a:t>
            </a:r>
            <a:endParaRPr lang="en-US">
              <a:solidFill>
                <a:schemeClr val="bg1"/>
              </a:solidFill>
              <a:cs typeface="Calibri" panose="020F0502020204030204"/>
            </a:endParaRPr>
          </a:p>
        </p:txBody>
      </p:sp>
      <p:sp>
        <p:nvSpPr>
          <p:cNvPr id="44" name="TextBox 43">
            <a:extLst>
              <a:ext uri="{FF2B5EF4-FFF2-40B4-BE49-F238E27FC236}">
                <a16:creationId xmlns:a16="http://schemas.microsoft.com/office/drawing/2014/main" id="{A5E2810E-8A49-4C20-BAE1-19A17686CC55}"/>
              </a:ext>
            </a:extLst>
          </p:cNvPr>
          <p:cNvSpPr txBox="1"/>
          <p:nvPr/>
        </p:nvSpPr>
        <p:spPr>
          <a:xfrm>
            <a:off x="118571" y="27860"/>
            <a:ext cx="8318436" cy="307777"/>
          </a:xfrm>
          <a:prstGeom prst="rect">
            <a:avLst/>
          </a:prstGeom>
          <a:noFill/>
        </p:spPr>
        <p:txBody>
          <a:bodyPr wrap="square" rtlCol="0">
            <a:spAutoFit/>
          </a:bodyPr>
          <a:lstStyle/>
          <a:p>
            <a:r>
              <a:rPr lang="en-US" sz="1400" b="1">
                <a:solidFill>
                  <a:schemeClr val="bg1"/>
                </a:solidFill>
                <a:latin typeface="Verdana" panose="020B0604030504040204" pitchFamily="34" charset="0"/>
                <a:ea typeface="Verdana" panose="020B0604030504040204" pitchFamily="34" charset="0"/>
              </a:rPr>
              <a:t>Q13:  As an ecommerce platform, how do I track the sales of a virtual bundle?</a:t>
            </a:r>
          </a:p>
        </p:txBody>
      </p:sp>
      <p:sp>
        <p:nvSpPr>
          <p:cNvPr id="33" name="TextBox 32">
            <a:extLst>
              <a:ext uri="{FF2B5EF4-FFF2-40B4-BE49-F238E27FC236}">
                <a16:creationId xmlns:a16="http://schemas.microsoft.com/office/drawing/2014/main" id="{CA00BBFA-CD34-4967-84FF-19FE80CF7822}"/>
              </a:ext>
            </a:extLst>
          </p:cNvPr>
          <p:cNvSpPr txBox="1"/>
          <p:nvPr/>
        </p:nvSpPr>
        <p:spPr>
          <a:xfrm>
            <a:off x="175120" y="691656"/>
            <a:ext cx="8690234" cy="276999"/>
          </a:xfrm>
          <a:prstGeom prst="rect">
            <a:avLst/>
          </a:prstGeom>
          <a:noFill/>
        </p:spPr>
        <p:txBody>
          <a:bodyPr wrap="square" rtlCol="0">
            <a:spAutoFit/>
          </a:bodyPr>
          <a:lstStyle/>
          <a:p>
            <a:pPr defTabSz="914310">
              <a:buClr>
                <a:srgbClr val="C1D82F"/>
              </a:buClr>
              <a:defRPr/>
            </a:pPr>
            <a:r>
              <a:rPr lang="en-US" sz="1200" b="1">
                <a:solidFill>
                  <a:srgbClr val="002D6C"/>
                </a:solidFill>
                <a:latin typeface="Verdana"/>
              </a:rPr>
              <a:t>A: </a:t>
            </a:r>
            <a:r>
              <a:rPr lang="en-US" sz="1200" b="1">
                <a:solidFill>
                  <a:srgbClr val="002060"/>
                </a:solidFill>
                <a:latin typeface="Verdana"/>
              </a:rPr>
              <a:t>Tracking and analytics can be done with an internal (listing or merchant) identifier.</a:t>
            </a:r>
            <a:endParaRPr kumimoji="0" lang="en-US" sz="1200" b="1" i="0" u="none" strike="noStrike" kern="1200" cap="none" spc="0" normalizeH="0" baseline="0" noProof="0">
              <a:ln>
                <a:noFill/>
              </a:ln>
              <a:solidFill>
                <a:srgbClr val="002D6C"/>
              </a:solidFill>
              <a:effectLst/>
              <a:uLnTx/>
              <a:uFillTx/>
              <a:latin typeface="Verdana"/>
              <a:ea typeface="+mn-ea"/>
              <a:cs typeface="+mn-cs"/>
            </a:endParaRPr>
          </a:p>
        </p:txBody>
      </p:sp>
      <p:sp>
        <p:nvSpPr>
          <p:cNvPr id="51" name="Rectangle 50">
            <a:extLst>
              <a:ext uri="{FF2B5EF4-FFF2-40B4-BE49-F238E27FC236}">
                <a16:creationId xmlns:a16="http://schemas.microsoft.com/office/drawing/2014/main" id="{40EE5CC8-B999-4887-891B-186D8A233201}"/>
              </a:ext>
            </a:extLst>
          </p:cNvPr>
          <p:cNvSpPr/>
          <p:nvPr/>
        </p:nvSpPr>
        <p:spPr>
          <a:xfrm>
            <a:off x="3950780" y="3391305"/>
            <a:ext cx="1568618" cy="436805"/>
          </a:xfrm>
          <a:prstGeom prst="rect">
            <a:avLst/>
          </a:prstGeom>
          <a:solidFill>
            <a:srgbClr val="F26334">
              <a:alpha val="85000"/>
            </a:srgbClr>
          </a:solidFill>
          <a:ln w="12700">
            <a:solidFill>
              <a:schemeClr val="bg1"/>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kumimoji="0" lang="en-AU" sz="1000" b="1" i="0" u="none" strike="noStrike" kern="1200" cap="none" spc="0" normalizeH="0" baseline="0" noProof="0">
                <a:ln>
                  <a:noFill/>
                </a:ln>
                <a:solidFill>
                  <a:schemeClr val="bg1"/>
                </a:solidFill>
                <a:effectLst/>
                <a:uLnTx/>
                <a:uFillTx/>
                <a:latin typeface="Verdana"/>
                <a:ea typeface="+mn-ea"/>
                <a:cs typeface="+mn-cs"/>
              </a:rPr>
              <a:t>Listing ID or </a:t>
            </a:r>
            <a:r>
              <a:rPr lang="en-AU" sz="1000" b="1">
                <a:solidFill>
                  <a:schemeClr val="bg1"/>
                </a:solidFill>
                <a:latin typeface="Verdana"/>
              </a:rPr>
              <a:t>Merchant ID</a:t>
            </a:r>
            <a:endParaRPr kumimoji="0" lang="en-AU" sz="1000" b="1" i="0" u="none" strike="noStrike" kern="1200" cap="none" spc="0" normalizeH="0" baseline="0" noProof="0">
              <a:ln>
                <a:noFill/>
              </a:ln>
              <a:solidFill>
                <a:schemeClr val="bg1"/>
              </a:solidFill>
              <a:effectLst/>
              <a:uLnTx/>
              <a:uFillTx/>
              <a:latin typeface="Verdana"/>
              <a:ea typeface="+mn-ea"/>
              <a:cs typeface="+mn-cs"/>
            </a:endParaRPr>
          </a:p>
        </p:txBody>
      </p:sp>
      <p:sp>
        <p:nvSpPr>
          <p:cNvPr id="5" name="Rectangle 4">
            <a:extLst>
              <a:ext uri="{FF2B5EF4-FFF2-40B4-BE49-F238E27FC236}">
                <a16:creationId xmlns:a16="http://schemas.microsoft.com/office/drawing/2014/main" id="{51E6EFC8-D25B-A67C-BD9A-E7E1FBB72BF9}"/>
              </a:ext>
            </a:extLst>
          </p:cNvPr>
          <p:cNvSpPr/>
          <p:nvPr/>
        </p:nvSpPr>
        <p:spPr>
          <a:xfrm>
            <a:off x="6030856" y="1328829"/>
            <a:ext cx="2543511" cy="384485"/>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a:solidFill>
                  <a:schemeClr val="bg1"/>
                </a:solidFill>
                <a:latin typeface="Verdana" panose="020B0604030504040204" pitchFamily="34" charset="0"/>
                <a:ea typeface="Verdana" panose="020B0604030504040204" pitchFamily="34" charset="0"/>
                <a:cs typeface="Calibri"/>
              </a:rPr>
              <a:t>GS1 recommendations</a:t>
            </a:r>
            <a:endParaRPr lang="en-GB" sz="1400">
              <a:solidFill>
                <a:schemeClr val="bg1"/>
              </a:solidFill>
              <a:latin typeface="Verdana" panose="020B0604030504040204" pitchFamily="34" charset="0"/>
              <a:ea typeface="Verdana" panose="020B0604030504040204" pitchFamily="34" charset="0"/>
            </a:endParaRPr>
          </a:p>
        </p:txBody>
      </p:sp>
      <p:pic>
        <p:nvPicPr>
          <p:cNvPr id="10" name="Picture 9">
            <a:extLst>
              <a:ext uri="{FF2B5EF4-FFF2-40B4-BE49-F238E27FC236}">
                <a16:creationId xmlns:a16="http://schemas.microsoft.com/office/drawing/2014/main" id="{02E0852B-F0AD-479F-9514-5CC89936DBB1}"/>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67166" y="1771674"/>
            <a:ext cx="3690369" cy="2104757"/>
          </a:xfrm>
          <a:prstGeom prst="rect">
            <a:avLst/>
          </a:prstGeom>
        </p:spPr>
      </p:pic>
      <p:pic>
        <p:nvPicPr>
          <p:cNvPr id="13" name="Picture 12" descr="A picture containing logo&#10;&#10;Description automatically generated">
            <a:extLst>
              <a:ext uri="{FF2B5EF4-FFF2-40B4-BE49-F238E27FC236}">
                <a16:creationId xmlns:a16="http://schemas.microsoft.com/office/drawing/2014/main" id="{C7E25641-AB43-4718-94B7-ACA4926E3D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19288" y="1275399"/>
            <a:ext cx="1831602" cy="2152936"/>
          </a:xfrm>
          <a:prstGeom prst="rect">
            <a:avLst/>
          </a:prstGeom>
        </p:spPr>
      </p:pic>
      <p:pic>
        <p:nvPicPr>
          <p:cNvPr id="24" name="Graphic 23">
            <a:hlinkClick r:id="rId10" action="ppaction://hlinksldjump"/>
            <a:extLst>
              <a:ext uri="{FF2B5EF4-FFF2-40B4-BE49-F238E27FC236}">
                <a16:creationId xmlns:a16="http://schemas.microsoft.com/office/drawing/2014/main" id="{4A01143B-7066-4186-A9F9-D6DEC56F454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437007" y="4239771"/>
            <a:ext cx="248637" cy="248637"/>
          </a:xfrm>
          <a:prstGeom prst="rect">
            <a:avLst/>
          </a:prstGeom>
        </p:spPr>
      </p:pic>
    </p:spTree>
    <p:extLst>
      <p:ext uri="{BB962C8B-B14F-4D97-AF65-F5344CB8AC3E}">
        <p14:creationId xmlns:p14="http://schemas.microsoft.com/office/powerpoint/2010/main" val="708207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0B57CF4-6A3B-2C8D-E187-8C61B1ED871D}"/>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0CA479-5309-A281-922B-AF2FA9B57808}"/>
              </a:ext>
            </a:extLst>
          </p:cNvPr>
          <p:cNvSpPr/>
          <p:nvPr/>
        </p:nvSpPr>
        <p:spPr>
          <a:xfrm>
            <a:off x="0" y="1"/>
            <a:ext cx="9144000" cy="4592782"/>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a:extLst>
              <a:ext uri="{FF2B5EF4-FFF2-40B4-BE49-F238E27FC236}">
                <a16:creationId xmlns:a16="http://schemas.microsoft.com/office/drawing/2014/main" id="{71D4C55D-D843-6CE4-200B-29C597AB81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26" name="Footer Placeholder 18">
            <a:extLst>
              <a:ext uri="{FF2B5EF4-FFF2-40B4-BE49-F238E27FC236}">
                <a16:creationId xmlns:a16="http://schemas.microsoft.com/office/drawing/2014/main" id="{993A5A6B-325D-4337-B7B7-E0C0751068C9}"/>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7" name="Slide Number Placeholder 19">
            <a:extLst>
              <a:ext uri="{FF2B5EF4-FFF2-40B4-BE49-F238E27FC236}">
                <a16:creationId xmlns:a16="http://schemas.microsoft.com/office/drawing/2014/main" id="{19AFD865-85C6-730D-D292-75E6D32C69B4}"/>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3</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B04B7039-891F-B685-AF63-0A84FF7D4D07}"/>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8D5A82B-8767-2911-2499-5AB25AEA10CA}"/>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30" name="TextBox 29">
            <a:extLst>
              <a:ext uri="{FF2B5EF4-FFF2-40B4-BE49-F238E27FC236}">
                <a16:creationId xmlns:a16="http://schemas.microsoft.com/office/drawing/2014/main" id="{E3289FFA-B52B-69A3-7056-B0CF77E750CF}"/>
              </a:ext>
            </a:extLst>
          </p:cNvPr>
          <p:cNvSpPr txBox="1"/>
          <p:nvPr/>
        </p:nvSpPr>
        <p:spPr>
          <a:xfrm>
            <a:off x="1283276" y="1703487"/>
            <a:ext cx="6779172" cy="707886"/>
          </a:xfrm>
          <a:prstGeom prst="rect">
            <a:avLst/>
          </a:prstGeom>
          <a:noFill/>
        </p:spPr>
        <p:txBody>
          <a:bodyPr wrap="square" lIns="91440" tIns="45720" rIns="91440" bIns="45720" anchor="t">
            <a:spAutoFit/>
          </a:bodyPr>
          <a:lstStyle/>
          <a:p>
            <a:r>
              <a:rPr lang="en-GB" sz="4000" b="1">
                <a:solidFill>
                  <a:schemeClr val="bg1"/>
                </a:solidFill>
                <a:latin typeface="Verdana"/>
                <a:ea typeface="Verdana"/>
              </a:rPr>
              <a:t>Bundle introduction</a:t>
            </a:r>
          </a:p>
        </p:txBody>
      </p:sp>
      <p:sp>
        <p:nvSpPr>
          <p:cNvPr id="12" name="Rectangle 11">
            <a:extLst>
              <a:ext uri="{FF2B5EF4-FFF2-40B4-BE49-F238E27FC236}">
                <a16:creationId xmlns:a16="http://schemas.microsoft.com/office/drawing/2014/main" id="{38947FD6-B53F-ABAC-AC22-241F7BBE183A}"/>
              </a:ext>
            </a:extLst>
          </p:cNvPr>
          <p:cNvSpPr/>
          <p:nvPr/>
        </p:nvSpPr>
        <p:spPr>
          <a:xfrm>
            <a:off x="1283276" y="2323407"/>
            <a:ext cx="786072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a:hlinkClick r:id="rId5" action="ppaction://hlinksldjump"/>
            <a:extLst>
              <a:ext uri="{FF2B5EF4-FFF2-40B4-BE49-F238E27FC236}">
                <a16:creationId xmlns:a16="http://schemas.microsoft.com/office/drawing/2014/main" id="{730C6C96-E9CC-43D1-86C6-3BB331BDB9A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grpSp>
        <p:nvGrpSpPr>
          <p:cNvPr id="13" name="Group 12">
            <a:extLst>
              <a:ext uri="{FF2B5EF4-FFF2-40B4-BE49-F238E27FC236}">
                <a16:creationId xmlns:a16="http://schemas.microsoft.com/office/drawing/2014/main" id="{294D1B58-27A3-7EB7-B98F-3D42AEF940FE}"/>
              </a:ext>
            </a:extLst>
          </p:cNvPr>
          <p:cNvGrpSpPr/>
          <p:nvPr/>
        </p:nvGrpSpPr>
        <p:grpSpPr>
          <a:xfrm>
            <a:off x="605350" y="1773785"/>
            <a:ext cx="637588" cy="637588"/>
            <a:chOff x="1284851" y="1316119"/>
            <a:chExt cx="637588" cy="637588"/>
          </a:xfrm>
        </p:grpSpPr>
        <p:pic>
          <p:nvPicPr>
            <p:cNvPr id="6" name="Picture 5">
              <a:hlinkClick r:id="rId8" action="ppaction://hlinksldjump"/>
              <a:extLst>
                <a:ext uri="{FF2B5EF4-FFF2-40B4-BE49-F238E27FC236}">
                  <a16:creationId xmlns:a16="http://schemas.microsoft.com/office/drawing/2014/main" id="{48131AD1-1B03-8FB4-A798-E44367062B0E}"/>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453137" y="1399296"/>
              <a:ext cx="301015" cy="471233"/>
            </a:xfrm>
            <a:prstGeom prst="rect">
              <a:avLst/>
            </a:prstGeom>
          </p:spPr>
        </p:pic>
        <p:grpSp>
          <p:nvGrpSpPr>
            <p:cNvPr id="10" name="Group 9">
              <a:extLst>
                <a:ext uri="{FF2B5EF4-FFF2-40B4-BE49-F238E27FC236}">
                  <a16:creationId xmlns:a16="http://schemas.microsoft.com/office/drawing/2014/main" id="{2D4CB038-7099-D856-D14F-3BAA14AE0F83}"/>
                </a:ext>
              </a:extLst>
            </p:cNvPr>
            <p:cNvGrpSpPr/>
            <p:nvPr/>
          </p:nvGrpSpPr>
          <p:grpSpPr>
            <a:xfrm>
              <a:off x="1284851" y="1316119"/>
              <a:ext cx="637588" cy="637588"/>
              <a:chOff x="1139687" y="1278204"/>
              <a:chExt cx="718548" cy="718548"/>
            </a:xfrm>
          </p:grpSpPr>
          <p:sp>
            <p:nvSpPr>
              <p:cNvPr id="8" name="Oval 7">
                <a:extLst>
                  <a:ext uri="{FF2B5EF4-FFF2-40B4-BE49-F238E27FC236}">
                    <a16:creationId xmlns:a16="http://schemas.microsoft.com/office/drawing/2014/main" id="{15A3B99B-167D-F317-0D31-1E40C1C39D15}"/>
                  </a:ext>
                </a:extLst>
              </p:cNvPr>
              <p:cNvSpPr/>
              <p:nvPr/>
            </p:nvSpPr>
            <p:spPr>
              <a:xfrm>
                <a:off x="1139687" y="1278204"/>
                <a:ext cx="718548" cy="7185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9" name="Picture 8">
                <a:hlinkClick r:id="rId8" action="ppaction://hlinksldjump"/>
                <a:extLst>
                  <a:ext uri="{FF2B5EF4-FFF2-40B4-BE49-F238E27FC236}">
                    <a16:creationId xmlns:a16="http://schemas.microsoft.com/office/drawing/2014/main" id="{58032F74-084C-8282-EFD7-6E2CCA16D515}"/>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329343" y="1371941"/>
                <a:ext cx="339237" cy="531069"/>
              </a:xfrm>
              <a:prstGeom prst="rect">
                <a:avLst/>
              </a:prstGeom>
            </p:spPr>
          </p:pic>
        </p:grpSp>
      </p:grpSp>
    </p:spTree>
    <p:extLst>
      <p:ext uri="{BB962C8B-B14F-4D97-AF65-F5344CB8AC3E}">
        <p14:creationId xmlns:p14="http://schemas.microsoft.com/office/powerpoint/2010/main" val="2679113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ardrop 1">
            <a:extLst>
              <a:ext uri="{FF2B5EF4-FFF2-40B4-BE49-F238E27FC236}">
                <a16:creationId xmlns:a16="http://schemas.microsoft.com/office/drawing/2014/main" id="{B6D1BD9B-1592-43E3-9ADF-CC27B46C5CDF}"/>
              </a:ext>
            </a:extLst>
          </p:cNvPr>
          <p:cNvSpPr/>
          <p:nvPr/>
        </p:nvSpPr>
        <p:spPr>
          <a:xfrm flipH="1">
            <a:off x="-9084" y="906600"/>
            <a:ext cx="2414210" cy="2154570"/>
          </a:xfrm>
          <a:prstGeom prst="teardrop">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4" name="Rectangle 53">
            <a:extLst>
              <a:ext uri="{FF2B5EF4-FFF2-40B4-BE49-F238E27FC236}">
                <a16:creationId xmlns:a16="http://schemas.microsoft.com/office/drawing/2014/main" id="{211F9DCA-F851-456C-8173-CB81D9F55153}"/>
              </a:ext>
            </a:extLst>
          </p:cNvPr>
          <p:cNvSpPr/>
          <p:nvPr/>
        </p:nvSpPr>
        <p:spPr>
          <a:xfrm>
            <a:off x="-9084" y="3289873"/>
            <a:ext cx="9153083" cy="646331"/>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01A4C97-335D-74AF-87BB-9CC12C6EEBA8}"/>
              </a:ext>
            </a:extLst>
          </p:cNvPr>
          <p:cNvSpPr/>
          <p:nvPr/>
        </p:nvSpPr>
        <p:spPr>
          <a:xfrm>
            <a:off x="-9084" y="543434"/>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A7395A6-01C2-9CF3-51A7-3416F2E4E551}"/>
              </a:ext>
            </a:extLst>
          </p:cNvPr>
          <p:cNvSpPr/>
          <p:nvPr/>
        </p:nvSpPr>
        <p:spPr>
          <a:xfrm>
            <a:off x="0" y="492169"/>
            <a:ext cx="5118447" cy="4571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A8B91AB-2140-D7F3-D873-C3D7896396AA}"/>
              </a:ext>
            </a:extLst>
          </p:cNvPr>
          <p:cNvSpPr txBox="1"/>
          <p:nvPr/>
        </p:nvSpPr>
        <p:spPr>
          <a:xfrm>
            <a:off x="118571" y="122837"/>
            <a:ext cx="511844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Bundle introduction</a:t>
            </a:r>
          </a:p>
        </p:txBody>
      </p:sp>
      <p:sp>
        <p:nvSpPr>
          <p:cNvPr id="16" name="TextBox 15">
            <a:extLst>
              <a:ext uri="{FF2B5EF4-FFF2-40B4-BE49-F238E27FC236}">
                <a16:creationId xmlns:a16="http://schemas.microsoft.com/office/drawing/2014/main" id="{1260379F-84F7-7957-42A6-F5A6FE037D92}"/>
              </a:ext>
            </a:extLst>
          </p:cNvPr>
          <p:cNvSpPr txBox="1"/>
          <p:nvPr/>
        </p:nvSpPr>
        <p:spPr>
          <a:xfrm>
            <a:off x="3278996" y="1280375"/>
            <a:ext cx="5160557" cy="1384995"/>
          </a:xfrm>
          <a:prstGeom prst="rect">
            <a:avLst/>
          </a:prstGeom>
          <a:noFill/>
        </p:spPr>
        <p:txBody>
          <a:bodyPr wrap="square" rtlCol="0">
            <a:spAutoFit/>
          </a:bodyPr>
          <a:lstStyle/>
          <a:p>
            <a:r>
              <a:rPr lang="en-GB" sz="1200" b="1">
                <a:solidFill>
                  <a:srgbClr val="58595B"/>
                </a:solidFill>
                <a:latin typeface="Verdana" panose="020B0604030504040204" pitchFamily="34" charset="0"/>
                <a:ea typeface="Verdana" panose="020B0604030504040204" pitchFamily="34" charset="0"/>
                <a:cs typeface="+mn-lt"/>
              </a:rPr>
              <a:t>WHY BUNDLES IDENTIFICATION?</a:t>
            </a:r>
          </a:p>
          <a:p>
            <a:r>
              <a:rPr lang="en-GB" sz="1200">
                <a:solidFill>
                  <a:srgbClr val="58595B"/>
                </a:solidFill>
                <a:latin typeface="Verdana" panose="020B0604030504040204" pitchFamily="34" charset="0"/>
                <a:ea typeface="Verdana" panose="020B0604030504040204" pitchFamily="34" charset="0"/>
                <a:cs typeface="+mn-lt"/>
              </a:rPr>
              <a:t>Rapid growth in online selling in recent years, have highlighted challenges in product identification </a:t>
            </a:r>
            <a:r>
              <a:rPr lang="en-US" sz="1200">
                <a:solidFill>
                  <a:srgbClr val="58595B"/>
                </a:solidFill>
                <a:latin typeface="Verdana" panose="020B0604030504040204" pitchFamily="34" charset="0"/>
                <a:ea typeface="Verdana" panose="020B0604030504040204" pitchFamily="34" charset="0"/>
                <a:cs typeface="+mn-lt"/>
              </a:rPr>
              <a:t>for bundles.</a:t>
            </a:r>
            <a:endParaRPr lang="en-US" sz="1200">
              <a:solidFill>
                <a:srgbClr val="58595B"/>
              </a:solidFill>
              <a:latin typeface="Verdana" panose="020B0604030504040204" pitchFamily="34" charset="0"/>
              <a:ea typeface="Verdana" panose="020B0604030504040204" pitchFamily="34" charset="0"/>
            </a:endParaRPr>
          </a:p>
          <a:p>
            <a:endParaRPr lang="en-GB" sz="1200">
              <a:solidFill>
                <a:srgbClr val="58595B"/>
              </a:solidFill>
              <a:latin typeface="Verdana" panose="020B0604030504040204" pitchFamily="34" charset="0"/>
              <a:ea typeface="Verdana" panose="020B0604030504040204" pitchFamily="34" charset="0"/>
              <a:cs typeface="+mn-lt"/>
            </a:endParaRPr>
          </a:p>
          <a:p>
            <a:r>
              <a:rPr lang="en-GB" sz="1200">
                <a:solidFill>
                  <a:srgbClr val="58595B"/>
                </a:solidFill>
                <a:latin typeface="Verdana" panose="020B0604030504040204" pitchFamily="34" charset="0"/>
                <a:ea typeface="Verdana" panose="020B0604030504040204" pitchFamily="34" charset="0"/>
                <a:cs typeface="+mn-lt"/>
              </a:rPr>
              <a:t>Sellers, brands, distribution centres and other players often create bundles (physical or virtual) that contain products from brands that they do not own.</a:t>
            </a:r>
            <a:endParaRPr lang="en-GB" sz="1200">
              <a:solidFill>
                <a:srgbClr val="58595B"/>
              </a:solidFill>
              <a:latin typeface="Verdana" panose="020B0604030504040204" pitchFamily="34" charset="0"/>
              <a:ea typeface="Verdana" panose="020B0604030504040204" pitchFamily="34" charset="0"/>
            </a:endParaRPr>
          </a:p>
        </p:txBody>
      </p:sp>
      <p:sp>
        <p:nvSpPr>
          <p:cNvPr id="38" name="TextBox 37">
            <a:extLst>
              <a:ext uri="{FF2B5EF4-FFF2-40B4-BE49-F238E27FC236}">
                <a16:creationId xmlns:a16="http://schemas.microsoft.com/office/drawing/2014/main" id="{AE077B0F-6F36-7815-89D7-E6048B009AE6}"/>
              </a:ext>
            </a:extLst>
          </p:cNvPr>
          <p:cNvSpPr txBox="1"/>
          <p:nvPr/>
        </p:nvSpPr>
        <p:spPr>
          <a:xfrm>
            <a:off x="45834" y="588504"/>
            <a:ext cx="5924660" cy="307777"/>
          </a:xfrm>
          <a:prstGeom prst="rect">
            <a:avLst/>
          </a:prstGeom>
          <a:noFill/>
        </p:spPr>
        <p:txBody>
          <a:bodyPr wrap="square" rtlCol="0">
            <a:spAutoFit/>
          </a:bodyPr>
          <a:lstStyle/>
          <a:p>
            <a:pPr marL="74250" indent="0">
              <a:buNone/>
            </a:pPr>
            <a:r>
              <a:rPr lang="en-US" sz="1400" b="1">
                <a:solidFill>
                  <a:schemeClr val="bg1"/>
                </a:solidFill>
                <a:latin typeface="Verdana" panose="020B0604030504040204" pitchFamily="34" charset="0"/>
                <a:ea typeface="Verdana" panose="020B0604030504040204" pitchFamily="34" charset="0"/>
              </a:rPr>
              <a:t>Bundles</a:t>
            </a:r>
            <a:r>
              <a:rPr lang="en-US" sz="1400">
                <a:solidFill>
                  <a:schemeClr val="bg1"/>
                </a:solidFill>
                <a:latin typeface="Verdana" panose="020B0604030504040204" pitchFamily="34" charset="0"/>
                <a:ea typeface="Verdana" panose="020B0604030504040204" pitchFamily="34" charset="0"/>
              </a:rPr>
              <a:t> are combinations of two or more trade items.</a:t>
            </a:r>
          </a:p>
        </p:txBody>
      </p:sp>
      <p:sp>
        <p:nvSpPr>
          <p:cNvPr id="23" name="Rectangle 22">
            <a:extLst>
              <a:ext uri="{FF2B5EF4-FFF2-40B4-BE49-F238E27FC236}">
                <a16:creationId xmlns:a16="http://schemas.microsoft.com/office/drawing/2014/main" id="{8B3128CA-CB12-4F91-7905-B0E91C9DE6EE}"/>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4</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57" name="TextBox 56">
            <a:extLst>
              <a:ext uri="{FF2B5EF4-FFF2-40B4-BE49-F238E27FC236}">
                <a16:creationId xmlns:a16="http://schemas.microsoft.com/office/drawing/2014/main" id="{955F561F-AAB2-4003-93CA-708937BA6C20}"/>
              </a:ext>
            </a:extLst>
          </p:cNvPr>
          <p:cNvSpPr txBox="1"/>
          <p:nvPr/>
        </p:nvSpPr>
        <p:spPr>
          <a:xfrm>
            <a:off x="834418" y="4192210"/>
            <a:ext cx="7913314" cy="246221"/>
          </a:xfrm>
          <a:prstGeom prst="rect">
            <a:avLst/>
          </a:prstGeom>
          <a:solidFill>
            <a:srgbClr val="F26334"/>
          </a:solidFill>
        </p:spPr>
        <p:txBody>
          <a:bodyPr wrap="square" lIns="91440" tIns="45720" rIns="91440" bIns="45720" rtlCol="0" anchor="t">
            <a:spAutoFit/>
          </a:bodyPr>
          <a:lstStyle/>
          <a:p>
            <a:r>
              <a:rPr lang="en-US" sz="1000" b="1">
                <a:solidFill>
                  <a:schemeClr val="bg1"/>
                </a:solidFill>
                <a:latin typeface="Verdana"/>
                <a:ea typeface="Verdana"/>
              </a:rPr>
              <a:t>Note:</a:t>
            </a:r>
            <a:r>
              <a:rPr lang="en-US" sz="1000">
                <a:solidFill>
                  <a:schemeClr val="bg1"/>
                </a:solidFill>
                <a:latin typeface="Verdana"/>
                <a:ea typeface="Verdana"/>
              </a:rPr>
              <a:t> Existing GS1 rules addressed predefined assortments but were not clear enough for the Marketplace eco-system.</a:t>
            </a:r>
            <a:endParaRPr lang="en-GB" sz="1000">
              <a:solidFill>
                <a:schemeClr val="bg1"/>
              </a:solidFill>
              <a:latin typeface="Verdana"/>
              <a:ea typeface="Verdana"/>
            </a:endParaRPr>
          </a:p>
        </p:txBody>
      </p:sp>
      <p:pic>
        <p:nvPicPr>
          <p:cNvPr id="6" name="Graphic 5">
            <a:extLst>
              <a:ext uri="{FF2B5EF4-FFF2-40B4-BE49-F238E27FC236}">
                <a16:creationId xmlns:a16="http://schemas.microsoft.com/office/drawing/2014/main" id="{7CDFCFC0-1884-4FAE-B0A2-07262A222E6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6268" y="4113032"/>
            <a:ext cx="438150" cy="447675"/>
          </a:xfrm>
          <a:prstGeom prst="rect">
            <a:avLst/>
          </a:prstGeom>
        </p:spPr>
      </p:pic>
      <p:sp>
        <p:nvSpPr>
          <p:cNvPr id="53" name="TextBox 52">
            <a:extLst>
              <a:ext uri="{FF2B5EF4-FFF2-40B4-BE49-F238E27FC236}">
                <a16:creationId xmlns:a16="http://schemas.microsoft.com/office/drawing/2014/main" id="{C7B3D85C-3127-4852-BA18-CF34D9F010CD}"/>
              </a:ext>
            </a:extLst>
          </p:cNvPr>
          <p:cNvSpPr txBox="1"/>
          <p:nvPr/>
        </p:nvSpPr>
        <p:spPr>
          <a:xfrm>
            <a:off x="1375576" y="3380692"/>
            <a:ext cx="7277002" cy="461665"/>
          </a:xfrm>
          <a:prstGeom prst="rect">
            <a:avLst/>
          </a:prstGeom>
          <a:noFill/>
        </p:spPr>
        <p:txBody>
          <a:bodyPr wrap="square" rtlCol="0">
            <a:spAutoFit/>
          </a:bodyPr>
          <a:lstStyle/>
          <a:p>
            <a:r>
              <a:rPr lang="en-GB" sz="1200">
                <a:solidFill>
                  <a:srgbClr val="58595B"/>
                </a:solidFill>
                <a:latin typeface="Verdana" panose="020B0604030504040204" pitchFamily="34" charset="0"/>
                <a:ea typeface="Verdana" panose="020B0604030504040204" pitchFamily="34" charset="0"/>
              </a:rPr>
              <a:t>GS1, in collaboration with industry,</a:t>
            </a:r>
            <a:r>
              <a:rPr kumimoji="0" lang="en-GB" sz="120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rPr>
              <a:t> </a:t>
            </a:r>
            <a:r>
              <a:rPr lang="en-GB" sz="1200">
                <a:solidFill>
                  <a:srgbClr val="58595B"/>
                </a:solidFill>
                <a:latin typeface="Verdana" panose="020B0604030504040204" pitchFamily="34" charset="0"/>
                <a:ea typeface="Verdana" panose="020B0604030504040204" pitchFamily="34" charset="0"/>
              </a:rPr>
              <a:t>developed</a:t>
            </a:r>
            <a:r>
              <a:rPr kumimoji="0" lang="en-GB" sz="120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rPr>
              <a:t> a solution to </a:t>
            </a:r>
            <a:r>
              <a:rPr lang="en-GB" sz="1200">
                <a:solidFill>
                  <a:srgbClr val="58595B"/>
                </a:solidFill>
                <a:latin typeface="Verdana" panose="020B0604030504040204" pitchFamily="34" charset="0"/>
                <a:ea typeface="Verdana" panose="020B0604030504040204" pitchFamily="34" charset="0"/>
              </a:rPr>
              <a:t>provide consistent and accurate identification of bundles to benefit all stakeholders.</a:t>
            </a:r>
            <a:endParaRPr lang="en-GB" sz="1200" i="0" u="none" strike="noStrike" kern="1200" cap="none" spc="0" normalizeH="0" baseline="0" noProof="0">
              <a:ln>
                <a:noFill/>
              </a:ln>
              <a:solidFill>
                <a:srgbClr val="58595B"/>
              </a:solidFill>
              <a:effectLst/>
              <a:uLnTx/>
              <a:uFillTx/>
              <a:latin typeface="Verdana" panose="020B0604030504040204" pitchFamily="34" charset="0"/>
              <a:ea typeface="Verdana" panose="020B0604030504040204" pitchFamily="34" charset="0"/>
            </a:endParaRPr>
          </a:p>
        </p:txBody>
      </p:sp>
      <p:pic>
        <p:nvPicPr>
          <p:cNvPr id="5" name="Graphic 4">
            <a:extLst>
              <a:ext uri="{FF2B5EF4-FFF2-40B4-BE49-F238E27FC236}">
                <a16:creationId xmlns:a16="http://schemas.microsoft.com/office/drawing/2014/main" id="{B44FA867-448D-484F-B3C9-D13AB4071C3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5343" y="3021012"/>
            <a:ext cx="614052" cy="947484"/>
          </a:xfrm>
          <a:prstGeom prst="rect">
            <a:avLst/>
          </a:prstGeom>
        </p:spPr>
      </p:pic>
      <p:pic>
        <p:nvPicPr>
          <p:cNvPr id="44" name="Graphic 43">
            <a:hlinkClick r:id="rId9" action="ppaction://hlinksldjump"/>
            <a:extLst>
              <a:ext uri="{FF2B5EF4-FFF2-40B4-BE49-F238E27FC236}">
                <a16:creationId xmlns:a16="http://schemas.microsoft.com/office/drawing/2014/main" id="{54471187-C3FD-4841-A0C4-FF228173BFE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844977" y="4286011"/>
            <a:ext cx="180451" cy="156159"/>
          </a:xfrm>
          <a:prstGeom prst="rect">
            <a:avLst/>
          </a:prstGeom>
        </p:spPr>
      </p:pic>
      <p:pic>
        <p:nvPicPr>
          <p:cNvPr id="26" name="Picture 25">
            <a:extLst>
              <a:ext uri="{FF2B5EF4-FFF2-40B4-BE49-F238E27FC236}">
                <a16:creationId xmlns:a16="http://schemas.microsoft.com/office/drawing/2014/main" id="{A7A81E8B-E5F1-4C83-B411-E9F34627113E}"/>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443861" y="1127777"/>
            <a:ext cx="2797385" cy="1595454"/>
          </a:xfrm>
          <a:prstGeom prst="rect">
            <a:avLst/>
          </a:prstGeom>
        </p:spPr>
      </p:pic>
    </p:spTree>
    <p:extLst>
      <p:ext uri="{BB962C8B-B14F-4D97-AF65-F5344CB8AC3E}">
        <p14:creationId xmlns:p14="http://schemas.microsoft.com/office/powerpoint/2010/main" val="2005655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1EB12BFC-A60D-4F88-94EE-251E69BB86CB}"/>
              </a:ext>
            </a:extLst>
          </p:cNvPr>
          <p:cNvSpPr/>
          <p:nvPr/>
        </p:nvSpPr>
        <p:spPr>
          <a:xfrm>
            <a:off x="-9084" y="543434"/>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FEF84712-F357-4722-45E3-8A94E348F0C9}"/>
              </a:ext>
            </a:extLst>
          </p:cNvPr>
          <p:cNvSpPr/>
          <p:nvPr/>
        </p:nvSpPr>
        <p:spPr>
          <a:xfrm>
            <a:off x="-9084" y="3391194"/>
            <a:ext cx="9163473" cy="7915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A7395A6-01C2-9CF3-51A7-3416F2E4E551}"/>
              </a:ext>
            </a:extLst>
          </p:cNvPr>
          <p:cNvSpPr/>
          <p:nvPr/>
        </p:nvSpPr>
        <p:spPr>
          <a:xfrm>
            <a:off x="0" y="492169"/>
            <a:ext cx="5118447" cy="4571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A8B91AB-2140-D7F3-D873-C3D7896396AA}"/>
              </a:ext>
            </a:extLst>
          </p:cNvPr>
          <p:cNvSpPr txBox="1"/>
          <p:nvPr/>
        </p:nvSpPr>
        <p:spPr>
          <a:xfrm>
            <a:off x="118572" y="122837"/>
            <a:ext cx="511844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Bundle definition: physical and virtual</a:t>
            </a:r>
          </a:p>
        </p:txBody>
      </p:sp>
      <p:sp>
        <p:nvSpPr>
          <p:cNvPr id="10" name="Rectangle 9">
            <a:extLst>
              <a:ext uri="{FF2B5EF4-FFF2-40B4-BE49-F238E27FC236}">
                <a16:creationId xmlns:a16="http://schemas.microsoft.com/office/drawing/2014/main" id="{A44BDCB4-08BE-6A02-CF97-B872822F26F1}"/>
              </a:ext>
            </a:extLst>
          </p:cNvPr>
          <p:cNvSpPr/>
          <p:nvPr/>
        </p:nvSpPr>
        <p:spPr>
          <a:xfrm>
            <a:off x="1" y="969303"/>
            <a:ext cx="4559377" cy="31814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36EFB23-FBD5-EAD5-B738-4E9A667A329E}"/>
              </a:ext>
            </a:extLst>
          </p:cNvPr>
          <p:cNvSpPr/>
          <p:nvPr/>
        </p:nvSpPr>
        <p:spPr>
          <a:xfrm>
            <a:off x="4593264" y="969303"/>
            <a:ext cx="4550735" cy="318149"/>
          </a:xfrm>
          <a:prstGeom prst="rect">
            <a:avLst/>
          </a:prstGeom>
          <a:solidFill>
            <a:srgbClr val="FBB0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64B89E3-5071-E7D9-0E23-E008ADA64504}"/>
              </a:ext>
            </a:extLst>
          </p:cNvPr>
          <p:cNvSpPr txBox="1"/>
          <p:nvPr/>
        </p:nvSpPr>
        <p:spPr>
          <a:xfrm>
            <a:off x="1139942" y="964145"/>
            <a:ext cx="2292118" cy="307777"/>
          </a:xfrm>
          <a:prstGeom prst="rect">
            <a:avLst/>
          </a:prstGeom>
          <a:noFill/>
        </p:spPr>
        <p:txBody>
          <a:bodyPr wrap="square" rtlCol="0" anchor="ctr">
            <a:spAutoFit/>
          </a:bodyPr>
          <a:lstStyle/>
          <a:p>
            <a:pPr marL="0" marR="0" lvl="0" indent="0" algn="ctr" defTabSz="457155" rtl="0" eaLnBrk="1" fontAlgn="base" latinLnBrk="0" hangingPunct="1">
              <a:lnSpc>
                <a:spcPct val="100000"/>
              </a:lnSpc>
              <a:spcBef>
                <a:spcPct val="0"/>
              </a:spcBef>
              <a:spcAft>
                <a:spcPct val="0"/>
              </a:spcAft>
              <a:buClrTx/>
              <a:buSzTx/>
              <a:buFontTx/>
              <a:buNone/>
              <a:tabLst/>
              <a:defRPr/>
            </a:pPr>
            <a:r>
              <a:rPr lang="en-GB" sz="1400" b="1">
                <a:solidFill>
                  <a:srgbClr val="002D6C"/>
                </a:solidFill>
                <a:latin typeface="Verdana"/>
              </a:rPr>
              <a:t>Physical bundle</a:t>
            </a:r>
            <a:endParaRPr kumimoji="0" lang="en-GB" sz="1400" b="1" i="0" u="none" strike="noStrike" kern="1200" cap="none" spc="0" normalizeH="0" baseline="0" noProof="0">
              <a:ln>
                <a:noFill/>
              </a:ln>
              <a:solidFill>
                <a:srgbClr val="002D6C"/>
              </a:solidFill>
              <a:effectLst/>
              <a:uLnTx/>
              <a:uFillTx/>
              <a:latin typeface="Verdana"/>
              <a:ea typeface="ＭＳ Ｐゴシック" charset="0"/>
              <a:cs typeface="Segoe UI Light" panose="020B0502040204020203" pitchFamily="34" charset="0"/>
            </a:endParaRPr>
          </a:p>
        </p:txBody>
      </p:sp>
      <p:sp>
        <p:nvSpPr>
          <p:cNvPr id="14" name="TextBox 13">
            <a:extLst>
              <a:ext uri="{FF2B5EF4-FFF2-40B4-BE49-F238E27FC236}">
                <a16:creationId xmlns:a16="http://schemas.microsoft.com/office/drawing/2014/main" id="{BE89E8BF-3871-98CA-4B3D-D11E48DBE32C}"/>
              </a:ext>
            </a:extLst>
          </p:cNvPr>
          <p:cNvSpPr txBox="1"/>
          <p:nvPr/>
        </p:nvSpPr>
        <p:spPr>
          <a:xfrm>
            <a:off x="5723096" y="958986"/>
            <a:ext cx="2292118" cy="307777"/>
          </a:xfrm>
          <a:prstGeom prst="rect">
            <a:avLst/>
          </a:prstGeom>
          <a:noFill/>
        </p:spPr>
        <p:txBody>
          <a:bodyPr wrap="square" rtlCol="0" anchor="ctr">
            <a:spAutoFit/>
          </a:bodyPr>
          <a:lstStyle/>
          <a:p>
            <a:pPr marL="0" marR="0" lvl="0" indent="0" algn="ctr" defTabSz="457155" rtl="0" eaLnBrk="1" fontAlgn="base" latinLnBrk="0" hangingPunct="1">
              <a:lnSpc>
                <a:spcPct val="100000"/>
              </a:lnSpc>
              <a:spcBef>
                <a:spcPct val="0"/>
              </a:spcBef>
              <a:spcAft>
                <a:spcPct val="0"/>
              </a:spcAft>
              <a:buClrTx/>
              <a:buSzTx/>
              <a:buFontTx/>
              <a:buNone/>
              <a:tabLst/>
              <a:defRPr/>
            </a:pPr>
            <a:r>
              <a:rPr lang="en-GB" sz="1400" b="1">
                <a:solidFill>
                  <a:srgbClr val="002D6C"/>
                </a:solidFill>
                <a:latin typeface="Verdana"/>
              </a:rPr>
              <a:t>Virtual bundle</a:t>
            </a:r>
            <a:endParaRPr kumimoji="0" lang="en-GB" sz="1400" b="1" i="0" u="none" strike="noStrike" kern="1200" cap="none" spc="0" normalizeH="0" baseline="0" noProof="0">
              <a:ln>
                <a:noFill/>
              </a:ln>
              <a:solidFill>
                <a:srgbClr val="002D6C"/>
              </a:solidFill>
              <a:effectLst/>
              <a:uLnTx/>
              <a:uFillTx/>
              <a:latin typeface="Verdana"/>
              <a:ea typeface="ＭＳ Ｐゴシック" charset="0"/>
              <a:cs typeface="Segoe UI Light" panose="020B0502040204020203" pitchFamily="34" charset="0"/>
            </a:endParaRPr>
          </a:p>
        </p:txBody>
      </p:sp>
      <p:sp>
        <p:nvSpPr>
          <p:cNvPr id="15" name="TextBox 14">
            <a:extLst>
              <a:ext uri="{FF2B5EF4-FFF2-40B4-BE49-F238E27FC236}">
                <a16:creationId xmlns:a16="http://schemas.microsoft.com/office/drawing/2014/main" id="{2C35851C-2FBF-5CA8-FDA1-D6F02EFCC37B}"/>
              </a:ext>
            </a:extLst>
          </p:cNvPr>
          <p:cNvSpPr txBox="1"/>
          <p:nvPr/>
        </p:nvSpPr>
        <p:spPr>
          <a:xfrm>
            <a:off x="581968" y="3588958"/>
            <a:ext cx="3546280" cy="461665"/>
          </a:xfrm>
          <a:prstGeom prst="rect">
            <a:avLst/>
          </a:prstGeom>
          <a:noFill/>
        </p:spPr>
        <p:txBody>
          <a:bodyPr wrap="square" rtlCol="0">
            <a:spAutoFit/>
          </a:bodyPr>
          <a:lstStyle/>
          <a:p>
            <a:pPr algn="ctr">
              <a:defRPr/>
            </a:pPr>
            <a:r>
              <a:rPr lang="en-US" sz="1200" b="0">
                <a:solidFill>
                  <a:srgbClr val="002D6C"/>
                </a:solidFill>
                <a:latin typeface="Verdana" panose="020B0604030504040204" pitchFamily="34" charset="0"/>
              </a:rPr>
              <a:t>A collection of trade items </a:t>
            </a:r>
            <a:r>
              <a:rPr lang="en-US" sz="1200" b="1">
                <a:solidFill>
                  <a:srgbClr val="FF0000"/>
                </a:solidFill>
                <a:latin typeface="Verdana" panose="020B0604030504040204" pitchFamily="34" charset="0"/>
              </a:rPr>
              <a:t>physically combined</a:t>
            </a:r>
            <a:r>
              <a:rPr lang="en-US" sz="1200" b="1">
                <a:solidFill>
                  <a:srgbClr val="002D6C"/>
                </a:solidFill>
                <a:latin typeface="Verdana" panose="020B0604030504040204" pitchFamily="34" charset="0"/>
              </a:rPr>
              <a:t> </a:t>
            </a:r>
            <a:r>
              <a:rPr lang="en-US" sz="1200" b="0">
                <a:solidFill>
                  <a:srgbClr val="002D6C"/>
                </a:solidFill>
                <a:latin typeface="Verdana" panose="020B0604030504040204" pitchFamily="34" charset="0"/>
              </a:rPr>
              <a:t>into a </a:t>
            </a:r>
            <a:r>
              <a:rPr lang="en-US" sz="1200" b="1">
                <a:solidFill>
                  <a:srgbClr val="002D6C"/>
                </a:solidFill>
                <a:latin typeface="Verdana" panose="020B0604030504040204" pitchFamily="34" charset="0"/>
              </a:rPr>
              <a:t>single trade item</a:t>
            </a:r>
            <a:r>
              <a:rPr lang="en-US" sz="1200">
                <a:solidFill>
                  <a:srgbClr val="002D6C"/>
                </a:solidFill>
                <a:latin typeface="Verdana" panose="020B0604030504040204" pitchFamily="34" charset="0"/>
              </a:rPr>
              <a:t>.</a:t>
            </a:r>
            <a:endParaRPr lang="en-US" sz="1200" b="0" strike="sngStrike">
              <a:solidFill>
                <a:srgbClr val="002D6C"/>
              </a:solidFill>
              <a:latin typeface="Verdana" panose="020B0604030504040204" pitchFamily="34" charset="0"/>
            </a:endParaRPr>
          </a:p>
        </p:txBody>
      </p:sp>
      <p:sp>
        <p:nvSpPr>
          <p:cNvPr id="16" name="TextBox 15">
            <a:extLst>
              <a:ext uri="{FF2B5EF4-FFF2-40B4-BE49-F238E27FC236}">
                <a16:creationId xmlns:a16="http://schemas.microsoft.com/office/drawing/2014/main" id="{1260379F-84F7-7957-42A6-F5A6FE037D92}"/>
              </a:ext>
            </a:extLst>
          </p:cNvPr>
          <p:cNvSpPr txBox="1"/>
          <p:nvPr/>
        </p:nvSpPr>
        <p:spPr>
          <a:xfrm>
            <a:off x="5260553" y="3481236"/>
            <a:ext cx="3254798" cy="646331"/>
          </a:xfrm>
          <a:prstGeom prst="rect">
            <a:avLst/>
          </a:prstGeom>
          <a:noFill/>
        </p:spPr>
        <p:txBody>
          <a:bodyPr wrap="square" rtlCol="0">
            <a:spAutoFit/>
          </a:bodyPr>
          <a:lstStyle/>
          <a:p>
            <a:pPr algn="ctr" defTabSz="914310">
              <a:spcBef>
                <a:spcPts val="1200"/>
              </a:spcBef>
              <a:buClr>
                <a:srgbClr val="F26334"/>
              </a:buClr>
              <a:buSzPct val="120000"/>
              <a:defRPr/>
            </a:pPr>
            <a:r>
              <a:rPr lang="en-US" sz="1200" b="0" i="0" u="none" strike="noStrike" baseline="0">
                <a:solidFill>
                  <a:srgbClr val="002D6C"/>
                </a:solidFill>
                <a:latin typeface="Verdana" panose="020B0604030504040204" pitchFamily="34" charset="0"/>
              </a:rPr>
              <a:t>Multiple trade items that are </a:t>
            </a:r>
            <a:r>
              <a:rPr lang="en-US" sz="1200" b="1" i="0" u="none" strike="noStrike" baseline="0">
                <a:solidFill>
                  <a:srgbClr val="FF0000"/>
                </a:solidFill>
                <a:latin typeface="Verdana" panose="020B0604030504040204" pitchFamily="34" charset="0"/>
              </a:rPr>
              <a:t>NOT</a:t>
            </a:r>
            <a:r>
              <a:rPr lang="en-US" sz="1200" b="0" i="0" u="none" strike="noStrike" baseline="0">
                <a:solidFill>
                  <a:srgbClr val="FF0000"/>
                </a:solidFill>
                <a:latin typeface="Verdana" panose="020B0604030504040204" pitchFamily="34" charset="0"/>
              </a:rPr>
              <a:t> </a:t>
            </a:r>
            <a:r>
              <a:rPr lang="en-US" sz="1200" b="1" i="0" u="none" strike="noStrike" baseline="0">
                <a:solidFill>
                  <a:srgbClr val="FF0000"/>
                </a:solidFill>
                <a:latin typeface="Verdana" panose="020B0604030504040204" pitchFamily="34" charset="0"/>
              </a:rPr>
              <a:t>physically combined </a:t>
            </a:r>
            <a:r>
              <a:rPr lang="en-US" sz="1200" b="1" i="0" u="none" strike="noStrike" baseline="0">
                <a:solidFill>
                  <a:srgbClr val="002D6C"/>
                </a:solidFill>
                <a:latin typeface="Verdana" panose="020B0604030504040204" pitchFamily="34" charset="0"/>
              </a:rPr>
              <a:t>but are listed in a single online offer</a:t>
            </a:r>
            <a:r>
              <a:rPr lang="en-US" sz="1200" b="0" i="0" u="none" strike="noStrike" baseline="0">
                <a:solidFill>
                  <a:srgbClr val="002D6C"/>
                </a:solidFill>
                <a:latin typeface="Verdana" panose="020B0604030504040204" pitchFamily="34" charset="0"/>
              </a:rPr>
              <a:t>.</a:t>
            </a:r>
          </a:p>
        </p:txBody>
      </p:sp>
      <p:sp>
        <p:nvSpPr>
          <p:cNvPr id="38" name="TextBox 37">
            <a:extLst>
              <a:ext uri="{FF2B5EF4-FFF2-40B4-BE49-F238E27FC236}">
                <a16:creationId xmlns:a16="http://schemas.microsoft.com/office/drawing/2014/main" id="{AE077B0F-6F36-7815-89D7-E6048B009AE6}"/>
              </a:ext>
            </a:extLst>
          </p:cNvPr>
          <p:cNvSpPr txBox="1"/>
          <p:nvPr/>
        </p:nvSpPr>
        <p:spPr>
          <a:xfrm>
            <a:off x="45834" y="589487"/>
            <a:ext cx="5584299" cy="307777"/>
          </a:xfrm>
          <a:prstGeom prst="rect">
            <a:avLst/>
          </a:prstGeom>
          <a:noFill/>
        </p:spPr>
        <p:txBody>
          <a:bodyPr wrap="square" rtlCol="0">
            <a:spAutoFit/>
          </a:bodyPr>
          <a:lstStyle/>
          <a:p>
            <a:pPr marL="74250" indent="0">
              <a:buNone/>
            </a:pPr>
            <a:r>
              <a:rPr lang="en-US" sz="1400">
                <a:solidFill>
                  <a:schemeClr val="bg1"/>
                </a:solidFill>
                <a:effectLst/>
                <a:latin typeface="Verdana" panose="020B0604030504040204" pitchFamily="34" charset="0"/>
                <a:ea typeface="Verdana" panose="020B0604030504040204" pitchFamily="34" charset="0"/>
              </a:rPr>
              <a:t>There are two types of bundles:</a:t>
            </a:r>
            <a:r>
              <a:rPr lang="en-US" sz="1400">
                <a:solidFill>
                  <a:schemeClr val="bg1"/>
                </a:solidFill>
                <a:latin typeface="Verdana" panose="020B0604030504040204" pitchFamily="34" charset="0"/>
                <a:ea typeface="Verdana" panose="020B0604030504040204" pitchFamily="34" charset="0"/>
              </a:rPr>
              <a:t> </a:t>
            </a:r>
          </a:p>
        </p:txBody>
      </p:sp>
      <p:sp>
        <p:nvSpPr>
          <p:cNvPr id="23" name="Rectangle 22">
            <a:extLst>
              <a:ext uri="{FF2B5EF4-FFF2-40B4-BE49-F238E27FC236}">
                <a16:creationId xmlns:a16="http://schemas.microsoft.com/office/drawing/2014/main" id="{8B3128CA-CB12-4F91-7905-B0E91C9DE6EE}"/>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5</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cxnSp>
        <p:nvCxnSpPr>
          <p:cNvPr id="4" name="Straight Connector 3">
            <a:extLst>
              <a:ext uri="{FF2B5EF4-FFF2-40B4-BE49-F238E27FC236}">
                <a16:creationId xmlns:a16="http://schemas.microsoft.com/office/drawing/2014/main" id="{234BDDBD-BF10-4FB2-8203-DAD969F7F023}"/>
              </a:ext>
            </a:extLst>
          </p:cNvPr>
          <p:cNvCxnSpPr>
            <a:cxnSpLocks/>
          </p:cNvCxnSpPr>
          <p:nvPr/>
        </p:nvCxnSpPr>
        <p:spPr>
          <a:xfrm>
            <a:off x="4572000" y="1542553"/>
            <a:ext cx="0" cy="2409245"/>
          </a:xfrm>
          <a:prstGeom prst="line">
            <a:avLst/>
          </a:prstGeom>
          <a:ln w="28575">
            <a:solidFill>
              <a:srgbClr val="E6E7E8"/>
            </a:solidFill>
          </a:ln>
        </p:spPr>
        <p:style>
          <a:lnRef idx="1">
            <a:schemeClr val="accent1"/>
          </a:lnRef>
          <a:fillRef idx="0">
            <a:schemeClr val="accent1"/>
          </a:fillRef>
          <a:effectRef idx="0">
            <a:schemeClr val="accent1"/>
          </a:effectRef>
          <a:fontRef idx="minor">
            <a:schemeClr val="tx1"/>
          </a:fontRef>
        </p:style>
      </p:cxnSp>
      <p:pic>
        <p:nvPicPr>
          <p:cNvPr id="17" name="Graphic 16">
            <a:hlinkClick r:id="rId5" action="ppaction://hlinksldjump"/>
            <a:extLst>
              <a:ext uri="{FF2B5EF4-FFF2-40B4-BE49-F238E27FC236}">
                <a16:creationId xmlns:a16="http://schemas.microsoft.com/office/drawing/2014/main" id="{3C104454-09F2-4F6C-8727-7B5ACB6B36C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sp>
        <p:nvSpPr>
          <p:cNvPr id="92" name="Rectangle 91">
            <a:extLst>
              <a:ext uri="{FF2B5EF4-FFF2-40B4-BE49-F238E27FC236}">
                <a16:creationId xmlns:a16="http://schemas.microsoft.com/office/drawing/2014/main" id="{D14FBA75-EBF2-4621-BF6D-0737F6F0F3EE}"/>
              </a:ext>
            </a:extLst>
          </p:cNvPr>
          <p:cNvSpPr/>
          <p:nvPr/>
        </p:nvSpPr>
        <p:spPr>
          <a:xfrm>
            <a:off x="-9084" y="4215977"/>
            <a:ext cx="8747567" cy="382053"/>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ED252216-70E5-420E-9641-697B06B5D46A}"/>
              </a:ext>
            </a:extLst>
          </p:cNvPr>
          <p:cNvSpPr txBox="1"/>
          <p:nvPr/>
        </p:nvSpPr>
        <p:spPr>
          <a:xfrm>
            <a:off x="118572" y="4251312"/>
            <a:ext cx="5916468" cy="307777"/>
          </a:xfrm>
          <a:prstGeom prst="rect">
            <a:avLst/>
          </a:prstGeom>
          <a:noFill/>
        </p:spPr>
        <p:txBody>
          <a:bodyPr wrap="square" rtlCol="0">
            <a:spAutoFit/>
          </a:bodyPr>
          <a:lstStyle/>
          <a:p>
            <a:r>
              <a:rPr lang="en-US" sz="1400">
                <a:solidFill>
                  <a:schemeClr val="bg1"/>
                </a:solidFill>
                <a:latin typeface="Verdana" panose="020B0604030504040204" pitchFamily="34" charset="0"/>
                <a:ea typeface="Verdana" panose="020B0604030504040204" pitchFamily="34" charset="0"/>
              </a:rPr>
              <a:t>This difference impacts the identification rules for the bundle.</a:t>
            </a:r>
          </a:p>
        </p:txBody>
      </p:sp>
      <p:pic>
        <p:nvPicPr>
          <p:cNvPr id="97" name="Picture 96">
            <a:extLst>
              <a:ext uri="{FF2B5EF4-FFF2-40B4-BE49-F238E27FC236}">
                <a16:creationId xmlns:a16="http://schemas.microsoft.com/office/drawing/2014/main" id="{E930EEBA-364B-4AB3-8C4B-9FC9DD77D559}"/>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529704" y="1351746"/>
            <a:ext cx="2822029" cy="2210387"/>
          </a:xfrm>
          <a:prstGeom prst="rect">
            <a:avLst/>
          </a:prstGeom>
        </p:spPr>
      </p:pic>
      <p:pic>
        <p:nvPicPr>
          <p:cNvPr id="24" name="Picture 23">
            <a:extLst>
              <a:ext uri="{FF2B5EF4-FFF2-40B4-BE49-F238E27FC236}">
                <a16:creationId xmlns:a16="http://schemas.microsoft.com/office/drawing/2014/main" id="{C9EE6E77-6DEC-4591-9846-AFC10D75BEF2}"/>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6105759" y="1352834"/>
            <a:ext cx="2775329" cy="2172516"/>
          </a:xfrm>
          <a:prstGeom prst="rect">
            <a:avLst/>
          </a:prstGeom>
        </p:spPr>
      </p:pic>
      <p:pic>
        <p:nvPicPr>
          <p:cNvPr id="5" name="Picture 4">
            <a:extLst>
              <a:ext uri="{FF2B5EF4-FFF2-40B4-BE49-F238E27FC236}">
                <a16:creationId xmlns:a16="http://schemas.microsoft.com/office/drawing/2014/main" id="{91A65E16-F9C1-4E2B-9AB3-00AB6D5AE5EC}"/>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0" y="1907437"/>
            <a:ext cx="1561708" cy="890701"/>
          </a:xfrm>
          <a:prstGeom prst="rect">
            <a:avLst/>
          </a:prstGeom>
        </p:spPr>
      </p:pic>
      <p:pic>
        <p:nvPicPr>
          <p:cNvPr id="36" name="Picture 35">
            <a:extLst>
              <a:ext uri="{FF2B5EF4-FFF2-40B4-BE49-F238E27FC236}">
                <a16:creationId xmlns:a16="http://schemas.microsoft.com/office/drawing/2014/main" id="{8D37DB7E-8D93-4C70-ADC6-5E04C4FAE952}"/>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4636353" y="1855204"/>
            <a:ext cx="1561708" cy="890701"/>
          </a:xfrm>
          <a:prstGeom prst="rect">
            <a:avLst/>
          </a:prstGeom>
        </p:spPr>
      </p:pic>
    </p:spTree>
    <p:extLst>
      <p:ext uri="{BB962C8B-B14F-4D97-AF65-F5344CB8AC3E}">
        <p14:creationId xmlns:p14="http://schemas.microsoft.com/office/powerpoint/2010/main" val="27758662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93E523E8-966D-B889-8F4F-4333C87D4DB7}"/>
              </a:ext>
            </a:extLst>
          </p:cNvPr>
          <p:cNvSpPr/>
          <p:nvPr/>
        </p:nvSpPr>
        <p:spPr>
          <a:xfrm flipV="1">
            <a:off x="0" y="4594209"/>
            <a:ext cx="9144000" cy="527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00CA479-5309-A281-922B-AF2FA9B57808}"/>
              </a:ext>
            </a:extLst>
          </p:cNvPr>
          <p:cNvSpPr/>
          <p:nvPr/>
        </p:nvSpPr>
        <p:spPr>
          <a:xfrm>
            <a:off x="0" y="1"/>
            <a:ext cx="9144000" cy="4592782"/>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Graphic 24">
            <a:extLst>
              <a:ext uri="{FF2B5EF4-FFF2-40B4-BE49-F238E27FC236}">
                <a16:creationId xmlns:a16="http://schemas.microsoft.com/office/drawing/2014/main" id="{71D4C55D-D843-6CE4-200B-29C597AB81D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26" name="Footer Placeholder 18">
            <a:extLst>
              <a:ext uri="{FF2B5EF4-FFF2-40B4-BE49-F238E27FC236}">
                <a16:creationId xmlns:a16="http://schemas.microsoft.com/office/drawing/2014/main" id="{993A5A6B-325D-4337-B7B7-E0C0751068C9}"/>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7" name="Slide Number Placeholder 19">
            <a:extLst>
              <a:ext uri="{FF2B5EF4-FFF2-40B4-BE49-F238E27FC236}">
                <a16:creationId xmlns:a16="http://schemas.microsoft.com/office/drawing/2014/main" id="{19AFD865-85C6-730D-D292-75E6D32C69B4}"/>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6</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B04B7039-891F-B685-AF63-0A84FF7D4D07}"/>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8D5A82B-8767-2911-2499-5AB25AEA10CA}"/>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12" name="TextBox 11">
            <a:extLst>
              <a:ext uri="{FF2B5EF4-FFF2-40B4-BE49-F238E27FC236}">
                <a16:creationId xmlns:a16="http://schemas.microsoft.com/office/drawing/2014/main" id="{9FEEAC68-9A43-93DD-9C5A-5B4897D98709}"/>
              </a:ext>
            </a:extLst>
          </p:cNvPr>
          <p:cNvSpPr txBox="1"/>
          <p:nvPr/>
        </p:nvSpPr>
        <p:spPr>
          <a:xfrm>
            <a:off x="1283275" y="1706157"/>
            <a:ext cx="7061585" cy="707886"/>
          </a:xfrm>
          <a:prstGeom prst="rect">
            <a:avLst/>
          </a:prstGeom>
          <a:noFill/>
        </p:spPr>
        <p:txBody>
          <a:bodyPr wrap="square">
            <a:spAutoFit/>
          </a:bodyPr>
          <a:lstStyle/>
          <a:p>
            <a:r>
              <a:rPr lang="en-GB" sz="4000" b="1">
                <a:solidFill>
                  <a:schemeClr val="bg1"/>
                </a:solidFill>
                <a:latin typeface="Verdana" panose="020B0604030504040204" pitchFamily="34" charset="0"/>
                <a:ea typeface="Verdana" panose="020B0604030504040204" pitchFamily="34" charset="0"/>
              </a:rPr>
              <a:t>Bundle identification</a:t>
            </a:r>
          </a:p>
        </p:txBody>
      </p:sp>
      <p:sp>
        <p:nvSpPr>
          <p:cNvPr id="13" name="Rectangle 12">
            <a:extLst>
              <a:ext uri="{FF2B5EF4-FFF2-40B4-BE49-F238E27FC236}">
                <a16:creationId xmlns:a16="http://schemas.microsoft.com/office/drawing/2014/main" id="{E3465A2E-5BEF-3150-8D75-D32EF6D1D220}"/>
              </a:ext>
            </a:extLst>
          </p:cNvPr>
          <p:cNvSpPr/>
          <p:nvPr/>
        </p:nvSpPr>
        <p:spPr>
          <a:xfrm>
            <a:off x="1283276" y="2323407"/>
            <a:ext cx="786072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Graphic 13">
            <a:hlinkClick r:id="rId5" action="ppaction://hlinksldjump"/>
            <a:extLst>
              <a:ext uri="{FF2B5EF4-FFF2-40B4-BE49-F238E27FC236}">
                <a16:creationId xmlns:a16="http://schemas.microsoft.com/office/drawing/2014/main" id="{1D2104D2-9DC2-4586-8B3A-C757ECD0B7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grpSp>
        <p:nvGrpSpPr>
          <p:cNvPr id="15" name="Group 14">
            <a:extLst>
              <a:ext uri="{FF2B5EF4-FFF2-40B4-BE49-F238E27FC236}">
                <a16:creationId xmlns:a16="http://schemas.microsoft.com/office/drawing/2014/main" id="{D2DA3020-D51E-4B78-8D55-315C487BDA6B}"/>
              </a:ext>
            </a:extLst>
          </p:cNvPr>
          <p:cNvGrpSpPr/>
          <p:nvPr/>
        </p:nvGrpSpPr>
        <p:grpSpPr>
          <a:xfrm>
            <a:off x="605350" y="1776455"/>
            <a:ext cx="637588" cy="637588"/>
            <a:chOff x="1284851" y="2710782"/>
            <a:chExt cx="637588" cy="637588"/>
          </a:xfrm>
        </p:grpSpPr>
        <p:sp>
          <p:nvSpPr>
            <p:cNvPr id="16" name="Oval 15">
              <a:extLst>
                <a:ext uri="{FF2B5EF4-FFF2-40B4-BE49-F238E27FC236}">
                  <a16:creationId xmlns:a16="http://schemas.microsoft.com/office/drawing/2014/main" id="{145CB240-1833-4FDC-BC9E-AF261E8C8DD0}"/>
                </a:ext>
              </a:extLst>
            </p:cNvPr>
            <p:cNvSpPr/>
            <p:nvPr/>
          </p:nvSpPr>
          <p:spPr>
            <a:xfrm>
              <a:off x="1284851" y="2710782"/>
              <a:ext cx="637588" cy="6375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7" name="Graphic 16">
              <a:extLst>
                <a:ext uri="{FF2B5EF4-FFF2-40B4-BE49-F238E27FC236}">
                  <a16:creationId xmlns:a16="http://schemas.microsoft.com/office/drawing/2014/main" id="{7B8009BF-0957-4F4E-9DBD-F5E8C9824A6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04943" y="2830874"/>
              <a:ext cx="352591" cy="352591"/>
            </a:xfrm>
            <a:prstGeom prst="rect">
              <a:avLst/>
            </a:prstGeom>
          </p:spPr>
        </p:pic>
      </p:grpSp>
    </p:spTree>
    <p:extLst>
      <p:ext uri="{BB962C8B-B14F-4D97-AF65-F5344CB8AC3E}">
        <p14:creationId xmlns:p14="http://schemas.microsoft.com/office/powerpoint/2010/main" val="145577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3A23A21B-85FA-4F79-B3D8-B12BD1C19235}"/>
              </a:ext>
            </a:extLst>
          </p:cNvPr>
          <p:cNvSpPr/>
          <p:nvPr/>
        </p:nvSpPr>
        <p:spPr>
          <a:xfrm>
            <a:off x="-9084" y="543434"/>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33F275F-902A-418D-8E06-EE7AD509B31B}"/>
              </a:ext>
            </a:extLst>
          </p:cNvPr>
          <p:cNvSpPr/>
          <p:nvPr/>
        </p:nvSpPr>
        <p:spPr>
          <a:xfrm>
            <a:off x="0" y="2304083"/>
            <a:ext cx="9144000"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N"/>
          </a:p>
        </p:txBody>
      </p:sp>
      <p:sp>
        <p:nvSpPr>
          <p:cNvPr id="7" name="Rectangle 6">
            <a:extLst>
              <a:ext uri="{FF2B5EF4-FFF2-40B4-BE49-F238E27FC236}">
                <a16:creationId xmlns:a16="http://schemas.microsoft.com/office/drawing/2014/main" id="{1A7395A6-01C2-9CF3-51A7-3416F2E4E551}"/>
              </a:ext>
            </a:extLst>
          </p:cNvPr>
          <p:cNvSpPr/>
          <p:nvPr/>
        </p:nvSpPr>
        <p:spPr>
          <a:xfrm>
            <a:off x="0" y="492169"/>
            <a:ext cx="5118447" cy="4571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A8B91AB-2140-D7F3-D873-C3D7896396AA}"/>
              </a:ext>
            </a:extLst>
          </p:cNvPr>
          <p:cNvSpPr txBox="1"/>
          <p:nvPr/>
        </p:nvSpPr>
        <p:spPr>
          <a:xfrm>
            <a:off x="118572" y="122837"/>
            <a:ext cx="511844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Physical bundle</a:t>
            </a:r>
          </a:p>
        </p:txBody>
      </p:sp>
      <p:sp>
        <p:nvSpPr>
          <p:cNvPr id="23" name="Rectangle 22">
            <a:extLst>
              <a:ext uri="{FF2B5EF4-FFF2-40B4-BE49-F238E27FC236}">
                <a16:creationId xmlns:a16="http://schemas.microsoft.com/office/drawing/2014/main" id="{8B3128CA-CB12-4F91-7905-B0E91C9DE6EE}"/>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7</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cxnSp>
        <p:nvCxnSpPr>
          <p:cNvPr id="4" name="Straight Connector 3">
            <a:extLst>
              <a:ext uri="{FF2B5EF4-FFF2-40B4-BE49-F238E27FC236}">
                <a16:creationId xmlns:a16="http://schemas.microsoft.com/office/drawing/2014/main" id="{234BDDBD-BF10-4FB2-8203-DAD969F7F023}"/>
              </a:ext>
            </a:extLst>
          </p:cNvPr>
          <p:cNvCxnSpPr>
            <a:cxnSpLocks/>
          </p:cNvCxnSpPr>
          <p:nvPr/>
        </p:nvCxnSpPr>
        <p:spPr>
          <a:xfrm>
            <a:off x="2342468" y="2018170"/>
            <a:ext cx="0" cy="2049805"/>
          </a:xfrm>
          <a:prstGeom prst="line">
            <a:avLst/>
          </a:prstGeom>
          <a:ln w="28575">
            <a:solidFill>
              <a:srgbClr val="E6E7E8"/>
            </a:solidFill>
          </a:ln>
        </p:spPr>
        <p:style>
          <a:lnRef idx="1">
            <a:schemeClr val="accent1"/>
          </a:lnRef>
          <a:fillRef idx="0">
            <a:schemeClr val="accent1"/>
          </a:fillRef>
          <a:effectRef idx="0">
            <a:schemeClr val="accent1"/>
          </a:effectRef>
          <a:fontRef idx="minor">
            <a:schemeClr val="tx1"/>
          </a:fontRef>
        </p:style>
      </p:cxnSp>
      <p:pic>
        <p:nvPicPr>
          <p:cNvPr id="17" name="Graphic 16">
            <a:hlinkClick r:id="rId5" action="ppaction://hlinksldjump"/>
            <a:extLst>
              <a:ext uri="{FF2B5EF4-FFF2-40B4-BE49-F238E27FC236}">
                <a16:creationId xmlns:a16="http://schemas.microsoft.com/office/drawing/2014/main" id="{3C104454-09F2-4F6C-8727-7B5ACB6B36C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844977" y="4286011"/>
            <a:ext cx="180451" cy="156159"/>
          </a:xfrm>
          <a:prstGeom prst="rect">
            <a:avLst/>
          </a:prstGeom>
        </p:spPr>
      </p:pic>
      <p:sp>
        <p:nvSpPr>
          <p:cNvPr id="89" name="TextBox 88">
            <a:extLst>
              <a:ext uri="{FF2B5EF4-FFF2-40B4-BE49-F238E27FC236}">
                <a16:creationId xmlns:a16="http://schemas.microsoft.com/office/drawing/2014/main" id="{E1721C5C-B521-4187-B6FC-619095235B8F}"/>
              </a:ext>
            </a:extLst>
          </p:cNvPr>
          <p:cNvSpPr txBox="1"/>
          <p:nvPr/>
        </p:nvSpPr>
        <p:spPr>
          <a:xfrm>
            <a:off x="182768" y="596018"/>
            <a:ext cx="8568400" cy="1077218"/>
          </a:xfrm>
          <a:prstGeom prst="rect">
            <a:avLst/>
          </a:prstGeom>
          <a:noFill/>
        </p:spPr>
        <p:txBody>
          <a:bodyPr wrap="square">
            <a:spAutoFit/>
          </a:bodyPr>
          <a:lstStyle/>
          <a:p>
            <a:pPr>
              <a:defRPr/>
            </a:pPr>
            <a:r>
              <a:rPr lang="en-US" sz="1400" b="1">
                <a:solidFill>
                  <a:schemeClr val="bg1"/>
                </a:solidFill>
                <a:latin typeface="Verdana"/>
                <a:ea typeface="Verdana"/>
              </a:rPr>
              <a:t>Physical bundles require a GTIN</a:t>
            </a:r>
            <a:r>
              <a:rPr lang="en-US" sz="1400">
                <a:solidFill>
                  <a:schemeClr val="bg1"/>
                </a:solidFill>
                <a:latin typeface="Verdana"/>
                <a:ea typeface="Verdana"/>
              </a:rPr>
              <a:t>. </a:t>
            </a:r>
          </a:p>
          <a:p>
            <a:pPr>
              <a:defRPr/>
            </a:pPr>
            <a:endParaRPr lang="fr-FR" sz="1400">
              <a:solidFill>
                <a:srgbClr val="58595B"/>
              </a:solidFill>
              <a:cs typeface="Calibri" panose="020F0502020204030204"/>
            </a:endParaRPr>
          </a:p>
          <a:p>
            <a:pPr marL="285750" indent="-285750">
              <a:buFont typeface="Arial"/>
              <a:buChar char="•"/>
              <a:defRPr/>
            </a:pPr>
            <a:r>
              <a:rPr lang="en-US" sz="1200">
                <a:solidFill>
                  <a:srgbClr val="002D6C"/>
                </a:solidFill>
                <a:latin typeface="Verdana"/>
                <a:ea typeface="Verdana"/>
              </a:rPr>
              <a:t>The party creating the physical bundle assigns the GTINs to the bundle. </a:t>
            </a:r>
            <a:endParaRPr lang="en-US" sz="1200">
              <a:solidFill>
                <a:srgbClr val="002D6C"/>
              </a:solidFill>
              <a:latin typeface="Calibri" panose="020F0502020204030204"/>
              <a:ea typeface="Verdana"/>
              <a:cs typeface="Calibri" panose="020F0502020204030204"/>
            </a:endParaRPr>
          </a:p>
          <a:p>
            <a:pPr marL="285750" indent="-285750">
              <a:buFont typeface="Arial"/>
              <a:buChar char="•"/>
              <a:defRPr/>
            </a:pPr>
            <a:r>
              <a:rPr lang="en-US" sz="1200">
                <a:solidFill>
                  <a:srgbClr val="002D6C"/>
                </a:solidFill>
                <a:latin typeface="Verdana"/>
                <a:ea typeface="Verdana"/>
              </a:rPr>
              <a:t>The individual products in the bundle carry their own GTINs, different from the GTINs assigned to the physical bundle.</a:t>
            </a:r>
            <a:endParaRPr lang="en-US" sz="1200">
              <a:solidFill>
                <a:srgbClr val="002D6C"/>
              </a:solidFill>
              <a:cs typeface="Calibri"/>
            </a:endParaRPr>
          </a:p>
        </p:txBody>
      </p:sp>
      <p:sp>
        <p:nvSpPr>
          <p:cNvPr id="90" name="TextBox 89">
            <a:extLst>
              <a:ext uri="{FF2B5EF4-FFF2-40B4-BE49-F238E27FC236}">
                <a16:creationId xmlns:a16="http://schemas.microsoft.com/office/drawing/2014/main" id="{CB5AA9C7-2B6F-4973-9420-35B032C65675}"/>
              </a:ext>
            </a:extLst>
          </p:cNvPr>
          <p:cNvSpPr txBox="1"/>
          <p:nvPr/>
        </p:nvSpPr>
        <p:spPr>
          <a:xfrm>
            <a:off x="260043" y="3409364"/>
            <a:ext cx="1696834" cy="276999"/>
          </a:xfrm>
          <a:prstGeom prst="rect">
            <a:avLst/>
          </a:prstGeom>
          <a:noFill/>
        </p:spPr>
        <p:txBody>
          <a:bodyPr wrap="square" rtlCol="0">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E-commerce Listing</a:t>
            </a:r>
          </a:p>
        </p:txBody>
      </p:sp>
      <p:sp>
        <p:nvSpPr>
          <p:cNvPr id="91" name="TextBox 90">
            <a:extLst>
              <a:ext uri="{FF2B5EF4-FFF2-40B4-BE49-F238E27FC236}">
                <a16:creationId xmlns:a16="http://schemas.microsoft.com/office/drawing/2014/main" id="{8DEB08E4-BA7E-45AA-A4F4-3C1DC47D1CE6}"/>
              </a:ext>
            </a:extLst>
          </p:cNvPr>
          <p:cNvSpPr txBox="1"/>
          <p:nvPr/>
        </p:nvSpPr>
        <p:spPr>
          <a:xfrm>
            <a:off x="3355180" y="3409364"/>
            <a:ext cx="1708945" cy="646331"/>
          </a:xfrm>
          <a:prstGeom prst="rect">
            <a:avLst/>
          </a:prstGeom>
          <a:noFill/>
        </p:spPr>
        <p:txBody>
          <a:bodyPr wrap="square" rtlCol="0">
            <a:spAutoFit/>
          </a:bodyPr>
          <a:lstStyle/>
          <a:p>
            <a:pPr algn="ctr" defTabSz="914310">
              <a:defRPr/>
            </a:pPr>
            <a:r>
              <a:rPr kumimoji="0" lang="en-US" sz="1200" i="1" u="none" strike="noStrike" kern="1200" cap="none" spc="0" normalizeH="0" baseline="0" noProof="0">
                <a:ln>
                  <a:noFill/>
                </a:ln>
                <a:solidFill>
                  <a:srgbClr val="00B050"/>
                </a:solidFill>
                <a:effectLst/>
                <a:uLnTx/>
                <a:uFillTx/>
                <a:latin typeface="Verdana"/>
                <a:ea typeface="+mn-ea"/>
                <a:cs typeface="+mn-cs"/>
              </a:rPr>
              <a:t>Storage, Fulfillment and Shipping</a:t>
            </a:r>
          </a:p>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200" i="1" u="none" strike="noStrike" kern="1200" cap="none" spc="0" normalizeH="0" baseline="0" noProof="0">
              <a:ln>
                <a:noFill/>
              </a:ln>
              <a:solidFill>
                <a:srgbClr val="00B050"/>
              </a:solidFill>
              <a:effectLst/>
              <a:uLnTx/>
              <a:uFillTx/>
              <a:latin typeface="Verdana"/>
              <a:ea typeface="+mn-ea"/>
              <a:cs typeface="+mn-cs"/>
            </a:endParaRPr>
          </a:p>
        </p:txBody>
      </p:sp>
      <p:pic>
        <p:nvPicPr>
          <p:cNvPr id="94" name="Picture 93" descr="Shape&#10;&#10;Description automatically generated with medium confidence">
            <a:extLst>
              <a:ext uri="{FF2B5EF4-FFF2-40B4-BE49-F238E27FC236}">
                <a16:creationId xmlns:a16="http://schemas.microsoft.com/office/drawing/2014/main" id="{9BE516A6-F9C1-41EF-8E51-DC66F96F472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15696" y="3474906"/>
            <a:ext cx="782097" cy="267116"/>
          </a:xfrm>
          <a:prstGeom prst="rect">
            <a:avLst/>
          </a:prstGeom>
        </p:spPr>
      </p:pic>
      <p:pic>
        <p:nvPicPr>
          <p:cNvPr id="25" name="Picture 24">
            <a:extLst>
              <a:ext uri="{FF2B5EF4-FFF2-40B4-BE49-F238E27FC236}">
                <a16:creationId xmlns:a16="http://schemas.microsoft.com/office/drawing/2014/main" id="{F97C1A30-8F92-4949-8A62-EBDA1053A650}"/>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6366084" y="1612373"/>
            <a:ext cx="1107911" cy="1731624"/>
          </a:xfrm>
          <a:prstGeom prst="rect">
            <a:avLst/>
          </a:prstGeom>
        </p:spPr>
      </p:pic>
      <p:sp>
        <p:nvSpPr>
          <p:cNvPr id="121" name="TextBox 120">
            <a:extLst>
              <a:ext uri="{FF2B5EF4-FFF2-40B4-BE49-F238E27FC236}">
                <a16:creationId xmlns:a16="http://schemas.microsoft.com/office/drawing/2014/main" id="{13AE5503-1981-4D53-ADD6-BA93C3837AC1}"/>
              </a:ext>
            </a:extLst>
          </p:cNvPr>
          <p:cNvSpPr txBox="1"/>
          <p:nvPr/>
        </p:nvSpPr>
        <p:spPr>
          <a:xfrm>
            <a:off x="6080641" y="3409364"/>
            <a:ext cx="1708945" cy="276999"/>
          </a:xfrm>
          <a:prstGeom prst="rect">
            <a:avLst/>
          </a:prstGeom>
          <a:noFill/>
        </p:spPr>
        <p:txBody>
          <a:bodyPr wrap="square" rtlCol="0">
            <a:spAutoFit/>
          </a:bodyPr>
          <a:lstStyle/>
          <a:p>
            <a:pPr algn="ctr" defTabSz="914310">
              <a:defRPr/>
            </a:pPr>
            <a:r>
              <a:rPr kumimoji="0" lang="en-US" sz="1200" i="1" u="none" strike="noStrike" kern="1200" cap="none" spc="0" normalizeH="0" baseline="0" noProof="0">
                <a:ln>
                  <a:noFill/>
                </a:ln>
                <a:solidFill>
                  <a:srgbClr val="00B050"/>
                </a:solidFill>
                <a:effectLst/>
                <a:uLnTx/>
                <a:uFillTx/>
                <a:latin typeface="Verdana"/>
                <a:ea typeface="+mn-ea"/>
                <a:cs typeface="+mn-cs"/>
              </a:rPr>
              <a:t>Consumer</a:t>
            </a:r>
          </a:p>
        </p:txBody>
      </p:sp>
      <p:pic>
        <p:nvPicPr>
          <p:cNvPr id="133" name="Picture 132">
            <a:extLst>
              <a:ext uri="{FF2B5EF4-FFF2-40B4-BE49-F238E27FC236}">
                <a16:creationId xmlns:a16="http://schemas.microsoft.com/office/drawing/2014/main" id="{EAD6B214-3431-411D-8578-9469F18CDF8C}"/>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4026441" y="1695641"/>
            <a:ext cx="2212140" cy="1732684"/>
          </a:xfrm>
          <a:prstGeom prst="rect">
            <a:avLst/>
          </a:prstGeom>
        </p:spPr>
      </p:pic>
      <p:sp>
        <p:nvSpPr>
          <p:cNvPr id="134" name="Teardrop 133">
            <a:extLst>
              <a:ext uri="{FF2B5EF4-FFF2-40B4-BE49-F238E27FC236}">
                <a16:creationId xmlns:a16="http://schemas.microsoft.com/office/drawing/2014/main" id="{FE16EA22-59A1-4A6D-9A2E-12393372114D}"/>
              </a:ext>
            </a:extLst>
          </p:cNvPr>
          <p:cNvSpPr/>
          <p:nvPr/>
        </p:nvSpPr>
        <p:spPr>
          <a:xfrm rot="847142">
            <a:off x="2464657" y="1785155"/>
            <a:ext cx="1631683" cy="1631683"/>
          </a:xfrm>
          <a:prstGeom prst="teardrop">
            <a:avLst/>
          </a:prstGeom>
          <a:solidFill>
            <a:schemeClr val="bg1"/>
          </a:solidFill>
          <a:ln w="19050">
            <a:solidFill>
              <a:srgbClr val="BCBE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5" name="Picture 134">
            <a:extLst>
              <a:ext uri="{FF2B5EF4-FFF2-40B4-BE49-F238E27FC236}">
                <a16:creationId xmlns:a16="http://schemas.microsoft.com/office/drawing/2014/main" id="{7D54D6B0-DCC2-49DF-B3AE-E8CB0DEF944C}"/>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2695706" y="1933784"/>
            <a:ext cx="1158336" cy="1286492"/>
          </a:xfrm>
          <a:prstGeom prst="rect">
            <a:avLst/>
          </a:prstGeom>
        </p:spPr>
      </p:pic>
      <p:pic>
        <p:nvPicPr>
          <p:cNvPr id="36" name="Picture 35">
            <a:extLst>
              <a:ext uri="{FF2B5EF4-FFF2-40B4-BE49-F238E27FC236}">
                <a16:creationId xmlns:a16="http://schemas.microsoft.com/office/drawing/2014/main" id="{72553B09-E781-4007-B606-9876D6072DE6}"/>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204325" y="2228238"/>
            <a:ext cx="2046102" cy="1166970"/>
          </a:xfrm>
          <a:prstGeom prst="rect">
            <a:avLst/>
          </a:prstGeom>
        </p:spPr>
      </p:pic>
      <p:pic>
        <p:nvPicPr>
          <p:cNvPr id="5" name="Picture 4">
            <a:extLst>
              <a:ext uri="{FF2B5EF4-FFF2-40B4-BE49-F238E27FC236}">
                <a16:creationId xmlns:a16="http://schemas.microsoft.com/office/drawing/2014/main" id="{9DB6189B-0780-4F4B-B9A3-A512D29DBBFA}"/>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7393801" y="2228238"/>
            <a:ext cx="1651500" cy="1722652"/>
          </a:xfrm>
          <a:prstGeom prst="rect">
            <a:avLst/>
          </a:prstGeom>
        </p:spPr>
      </p:pic>
    </p:spTree>
    <p:extLst>
      <p:ext uri="{BB962C8B-B14F-4D97-AF65-F5344CB8AC3E}">
        <p14:creationId xmlns:p14="http://schemas.microsoft.com/office/powerpoint/2010/main" val="1511990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E28C0AE9-25B7-4739-BEA0-8F44BCC6EE14}"/>
              </a:ext>
            </a:extLst>
          </p:cNvPr>
          <p:cNvSpPr/>
          <p:nvPr/>
        </p:nvSpPr>
        <p:spPr>
          <a:xfrm>
            <a:off x="0" y="2304083"/>
            <a:ext cx="9144000" cy="1646808"/>
          </a:xfrm>
          <a:prstGeom prst="rect">
            <a:avLst/>
          </a:prstGeom>
          <a:solidFill>
            <a:srgbClr val="DEF2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N"/>
          </a:p>
        </p:txBody>
      </p:sp>
      <p:pic>
        <p:nvPicPr>
          <p:cNvPr id="131" name="Picture 130">
            <a:extLst>
              <a:ext uri="{FF2B5EF4-FFF2-40B4-BE49-F238E27FC236}">
                <a16:creationId xmlns:a16="http://schemas.microsoft.com/office/drawing/2014/main" id="{8AA1A301-980E-4050-B3DC-551532FC0442}"/>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024884" y="1690770"/>
            <a:ext cx="2213458" cy="1732686"/>
          </a:xfrm>
          <a:prstGeom prst="rect">
            <a:avLst/>
          </a:prstGeom>
        </p:spPr>
      </p:pic>
      <p:sp>
        <p:nvSpPr>
          <p:cNvPr id="42" name="Rectangle 41">
            <a:extLst>
              <a:ext uri="{FF2B5EF4-FFF2-40B4-BE49-F238E27FC236}">
                <a16:creationId xmlns:a16="http://schemas.microsoft.com/office/drawing/2014/main" id="{F0FB882A-4538-4806-B85B-5EE5FB035B3E}"/>
              </a:ext>
            </a:extLst>
          </p:cNvPr>
          <p:cNvSpPr/>
          <p:nvPr/>
        </p:nvSpPr>
        <p:spPr>
          <a:xfrm>
            <a:off x="-9084" y="543434"/>
            <a:ext cx="9153084" cy="425621"/>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A7395A6-01C2-9CF3-51A7-3416F2E4E551}"/>
              </a:ext>
            </a:extLst>
          </p:cNvPr>
          <p:cNvSpPr/>
          <p:nvPr/>
        </p:nvSpPr>
        <p:spPr>
          <a:xfrm>
            <a:off x="0" y="492169"/>
            <a:ext cx="5118447" cy="4571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A8B91AB-2140-D7F3-D873-C3D7896396AA}"/>
              </a:ext>
            </a:extLst>
          </p:cNvPr>
          <p:cNvSpPr txBox="1"/>
          <p:nvPr/>
        </p:nvSpPr>
        <p:spPr>
          <a:xfrm>
            <a:off x="118572" y="122837"/>
            <a:ext cx="511844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Virtual bundle</a:t>
            </a:r>
          </a:p>
        </p:txBody>
      </p:sp>
      <p:sp>
        <p:nvSpPr>
          <p:cNvPr id="23" name="Rectangle 22">
            <a:extLst>
              <a:ext uri="{FF2B5EF4-FFF2-40B4-BE49-F238E27FC236}">
                <a16:creationId xmlns:a16="http://schemas.microsoft.com/office/drawing/2014/main" id="{8B3128CA-CB12-4F91-7905-B0E91C9DE6EE}"/>
              </a:ext>
            </a:extLst>
          </p:cNvPr>
          <p:cNvSpPr/>
          <p:nvPr/>
        </p:nvSpPr>
        <p:spPr>
          <a:xfrm flipV="1">
            <a:off x="0" y="4594209"/>
            <a:ext cx="9144000" cy="527065"/>
          </a:xfrm>
          <a:prstGeom prst="rect">
            <a:avLst/>
          </a:prstGeom>
          <a:solidFill>
            <a:srgbClr val="E6E7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572" y="4667372"/>
            <a:ext cx="405823" cy="331066"/>
          </a:xfrm>
          <a:prstGeom prst="rect">
            <a:avLst/>
          </a:prstGeom>
        </p:spPr>
      </p:pic>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8</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cxnSp>
        <p:nvCxnSpPr>
          <p:cNvPr id="4" name="Straight Connector 3">
            <a:extLst>
              <a:ext uri="{FF2B5EF4-FFF2-40B4-BE49-F238E27FC236}">
                <a16:creationId xmlns:a16="http://schemas.microsoft.com/office/drawing/2014/main" id="{234BDDBD-BF10-4FB2-8203-DAD969F7F023}"/>
              </a:ext>
            </a:extLst>
          </p:cNvPr>
          <p:cNvCxnSpPr>
            <a:cxnSpLocks/>
          </p:cNvCxnSpPr>
          <p:nvPr/>
        </p:nvCxnSpPr>
        <p:spPr>
          <a:xfrm>
            <a:off x="2326866" y="2018170"/>
            <a:ext cx="0" cy="2049805"/>
          </a:xfrm>
          <a:prstGeom prst="line">
            <a:avLst/>
          </a:prstGeom>
          <a:ln w="28575">
            <a:solidFill>
              <a:srgbClr val="E6E7E8"/>
            </a:solidFill>
          </a:ln>
        </p:spPr>
        <p:style>
          <a:lnRef idx="1">
            <a:schemeClr val="accent1"/>
          </a:lnRef>
          <a:fillRef idx="0">
            <a:schemeClr val="accent1"/>
          </a:fillRef>
          <a:effectRef idx="0">
            <a:schemeClr val="accent1"/>
          </a:effectRef>
          <a:fontRef idx="minor">
            <a:schemeClr val="tx1"/>
          </a:fontRef>
        </p:style>
      </p:cxnSp>
      <p:pic>
        <p:nvPicPr>
          <p:cNvPr id="17" name="Graphic 16">
            <a:hlinkClick r:id="rId6" action="ppaction://hlinksldjump"/>
            <a:extLst>
              <a:ext uri="{FF2B5EF4-FFF2-40B4-BE49-F238E27FC236}">
                <a16:creationId xmlns:a16="http://schemas.microsoft.com/office/drawing/2014/main" id="{3C104454-09F2-4F6C-8727-7B5ACB6B36C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44977" y="4286011"/>
            <a:ext cx="180451" cy="156159"/>
          </a:xfrm>
          <a:prstGeom prst="rect">
            <a:avLst/>
          </a:prstGeom>
        </p:spPr>
      </p:pic>
      <p:sp>
        <p:nvSpPr>
          <p:cNvPr id="89" name="TextBox 88">
            <a:extLst>
              <a:ext uri="{FF2B5EF4-FFF2-40B4-BE49-F238E27FC236}">
                <a16:creationId xmlns:a16="http://schemas.microsoft.com/office/drawing/2014/main" id="{E1721C5C-B521-4187-B6FC-619095235B8F}"/>
              </a:ext>
            </a:extLst>
          </p:cNvPr>
          <p:cNvSpPr txBox="1"/>
          <p:nvPr/>
        </p:nvSpPr>
        <p:spPr>
          <a:xfrm>
            <a:off x="182768" y="596018"/>
            <a:ext cx="6913872" cy="1077218"/>
          </a:xfrm>
          <a:prstGeom prst="rect">
            <a:avLst/>
          </a:prstGeom>
          <a:noFill/>
        </p:spPr>
        <p:txBody>
          <a:bodyPr wrap="square">
            <a:spAutoFit/>
          </a:bodyPr>
          <a:lstStyle/>
          <a:p>
            <a:pPr>
              <a:defRPr/>
            </a:pPr>
            <a:r>
              <a:rPr lang="en-US" sz="1400">
                <a:solidFill>
                  <a:schemeClr val="bg1"/>
                </a:solidFill>
                <a:latin typeface="Verdana"/>
                <a:ea typeface="Verdana"/>
              </a:rPr>
              <a:t>Virtual bundles </a:t>
            </a:r>
            <a:r>
              <a:rPr lang="en-US" sz="1400" b="1">
                <a:solidFill>
                  <a:schemeClr val="bg1"/>
                </a:solidFill>
                <a:latin typeface="Verdana"/>
                <a:ea typeface="Verdana"/>
              </a:rPr>
              <a:t>do not require a GTIN</a:t>
            </a:r>
            <a:r>
              <a:rPr lang="en-US" sz="1400">
                <a:solidFill>
                  <a:schemeClr val="bg1"/>
                </a:solidFill>
                <a:latin typeface="Verdana"/>
                <a:ea typeface="Verdana"/>
              </a:rPr>
              <a:t>. </a:t>
            </a:r>
          </a:p>
          <a:p>
            <a:pPr>
              <a:defRPr/>
            </a:pPr>
            <a:endParaRPr lang="fr-FR" sz="1400">
              <a:solidFill>
                <a:srgbClr val="002D6C"/>
              </a:solidFill>
              <a:cs typeface="Calibri" panose="020F0502020204030204"/>
            </a:endParaRPr>
          </a:p>
          <a:p>
            <a:pPr marL="285750" indent="-285750">
              <a:buFont typeface="Arial"/>
              <a:buChar char="•"/>
              <a:defRPr/>
            </a:pPr>
            <a:r>
              <a:rPr lang="en-US" sz="1200">
                <a:solidFill>
                  <a:srgbClr val="002D6C"/>
                </a:solidFill>
                <a:latin typeface="Verdana"/>
                <a:ea typeface="Verdana"/>
              </a:rPr>
              <a:t>The products are sold together but since the products are </a:t>
            </a:r>
            <a:r>
              <a:rPr lang="en-US" sz="1200" b="1">
                <a:solidFill>
                  <a:srgbClr val="FF0000"/>
                </a:solidFill>
                <a:latin typeface="Verdana"/>
                <a:ea typeface="Verdana"/>
              </a:rPr>
              <a:t>NOT physically combined</a:t>
            </a:r>
            <a:r>
              <a:rPr lang="en-US" sz="1200">
                <a:solidFill>
                  <a:srgbClr val="002D6C"/>
                </a:solidFill>
                <a:latin typeface="Verdana"/>
                <a:ea typeface="Verdana"/>
              </a:rPr>
              <a:t>, the virtual bundle is not a new trade item.</a:t>
            </a:r>
            <a:endParaRPr lang="en-US" sz="1200">
              <a:solidFill>
                <a:srgbClr val="002D6C"/>
              </a:solidFill>
              <a:latin typeface="Calibri" panose="020F0502020204030204"/>
              <a:ea typeface="Verdana"/>
              <a:cs typeface="Calibri" panose="020F0502020204030204"/>
            </a:endParaRPr>
          </a:p>
          <a:p>
            <a:pPr marL="285750" indent="-285750">
              <a:buFont typeface="Arial"/>
              <a:buChar char="•"/>
              <a:defRPr/>
            </a:pPr>
            <a:r>
              <a:rPr lang="en-US" sz="1200">
                <a:solidFill>
                  <a:srgbClr val="002D6C"/>
                </a:solidFill>
                <a:latin typeface="Verdana"/>
                <a:ea typeface="Verdana"/>
              </a:rPr>
              <a:t>The individual products in the bundle carry their own GTINs.</a:t>
            </a:r>
            <a:endParaRPr lang="en-US" sz="1200">
              <a:solidFill>
                <a:srgbClr val="002D6C"/>
              </a:solidFill>
              <a:cs typeface="Calibri"/>
            </a:endParaRPr>
          </a:p>
        </p:txBody>
      </p:sp>
      <p:sp>
        <p:nvSpPr>
          <p:cNvPr id="90" name="TextBox 89">
            <a:extLst>
              <a:ext uri="{FF2B5EF4-FFF2-40B4-BE49-F238E27FC236}">
                <a16:creationId xmlns:a16="http://schemas.microsoft.com/office/drawing/2014/main" id="{CB5AA9C7-2B6F-4973-9420-35B032C65675}"/>
              </a:ext>
            </a:extLst>
          </p:cNvPr>
          <p:cNvSpPr txBox="1"/>
          <p:nvPr/>
        </p:nvSpPr>
        <p:spPr>
          <a:xfrm>
            <a:off x="260043" y="3409364"/>
            <a:ext cx="1696834" cy="276999"/>
          </a:xfrm>
          <a:prstGeom prst="rect">
            <a:avLst/>
          </a:prstGeom>
          <a:noFill/>
        </p:spPr>
        <p:txBody>
          <a:bodyPr wrap="square" rtlCol="0">
            <a:spAutoFit/>
          </a:bodyPr>
          <a:lstStyle/>
          <a:p>
            <a:pPr marL="0" marR="0" lvl="0" indent="0" algn="ctr" defTabSz="91431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a:ln>
                  <a:noFill/>
                </a:ln>
                <a:solidFill>
                  <a:srgbClr val="00B050"/>
                </a:solidFill>
                <a:effectLst/>
                <a:uLnTx/>
                <a:uFillTx/>
                <a:latin typeface="Verdana"/>
                <a:ea typeface="+mn-ea"/>
                <a:cs typeface="+mn-cs"/>
              </a:rPr>
              <a:t>E-commerce Listing</a:t>
            </a:r>
          </a:p>
        </p:txBody>
      </p:sp>
      <p:sp>
        <p:nvSpPr>
          <p:cNvPr id="91" name="TextBox 90">
            <a:extLst>
              <a:ext uri="{FF2B5EF4-FFF2-40B4-BE49-F238E27FC236}">
                <a16:creationId xmlns:a16="http://schemas.microsoft.com/office/drawing/2014/main" id="{8DEB08E4-BA7E-45AA-A4F4-3C1DC47D1CE6}"/>
              </a:ext>
            </a:extLst>
          </p:cNvPr>
          <p:cNvSpPr txBox="1"/>
          <p:nvPr/>
        </p:nvSpPr>
        <p:spPr>
          <a:xfrm>
            <a:off x="2400992" y="3409364"/>
            <a:ext cx="1708945" cy="646331"/>
          </a:xfrm>
          <a:prstGeom prst="rect">
            <a:avLst/>
          </a:prstGeom>
          <a:noFill/>
        </p:spPr>
        <p:txBody>
          <a:bodyPr wrap="square" rtlCol="0">
            <a:spAutoFit/>
          </a:bodyPr>
          <a:lstStyle/>
          <a:p>
            <a:pPr algn="ctr" defTabSz="914310">
              <a:defRPr/>
            </a:pPr>
            <a:r>
              <a:rPr kumimoji="0" lang="en-US" sz="1200" i="1" u="none" strike="noStrike" kern="1200" cap="none" spc="0" normalizeH="0" baseline="0" noProof="0">
                <a:ln>
                  <a:noFill/>
                </a:ln>
                <a:solidFill>
                  <a:srgbClr val="00B050"/>
                </a:solidFill>
                <a:effectLst/>
                <a:uLnTx/>
                <a:uFillTx/>
                <a:latin typeface="Verdana"/>
                <a:ea typeface="+mn-ea"/>
                <a:cs typeface="+mn-cs"/>
              </a:rPr>
              <a:t>Storage, Fulfillment and Shipping</a:t>
            </a:r>
          </a:p>
          <a:p>
            <a:pPr marL="0" marR="0" lvl="0" indent="0" algn="ctr" defTabSz="914310" rtl="0" eaLnBrk="1" fontAlgn="auto" latinLnBrk="0" hangingPunct="1">
              <a:lnSpc>
                <a:spcPct val="100000"/>
              </a:lnSpc>
              <a:spcBef>
                <a:spcPts val="0"/>
              </a:spcBef>
              <a:spcAft>
                <a:spcPts val="0"/>
              </a:spcAft>
              <a:buClrTx/>
              <a:buSzTx/>
              <a:buFontTx/>
              <a:buNone/>
              <a:tabLst/>
              <a:defRPr/>
            </a:pPr>
            <a:endParaRPr kumimoji="0" lang="en-US" sz="1200" i="1" u="none" strike="noStrike" kern="1200" cap="none" spc="0" normalizeH="0" baseline="0" noProof="0">
              <a:ln>
                <a:noFill/>
              </a:ln>
              <a:solidFill>
                <a:srgbClr val="00B050"/>
              </a:solidFill>
              <a:effectLst/>
              <a:uLnTx/>
              <a:uFillTx/>
              <a:latin typeface="Verdana"/>
              <a:ea typeface="+mn-ea"/>
              <a:cs typeface="+mn-cs"/>
            </a:endParaRPr>
          </a:p>
        </p:txBody>
      </p:sp>
      <p:sp>
        <p:nvSpPr>
          <p:cNvPr id="121" name="TextBox 120">
            <a:extLst>
              <a:ext uri="{FF2B5EF4-FFF2-40B4-BE49-F238E27FC236}">
                <a16:creationId xmlns:a16="http://schemas.microsoft.com/office/drawing/2014/main" id="{13AE5503-1981-4D53-ADD6-BA93C3837AC1}"/>
              </a:ext>
            </a:extLst>
          </p:cNvPr>
          <p:cNvSpPr txBox="1"/>
          <p:nvPr/>
        </p:nvSpPr>
        <p:spPr>
          <a:xfrm>
            <a:off x="6080641" y="3409364"/>
            <a:ext cx="1708945" cy="276999"/>
          </a:xfrm>
          <a:prstGeom prst="rect">
            <a:avLst/>
          </a:prstGeom>
          <a:noFill/>
        </p:spPr>
        <p:txBody>
          <a:bodyPr wrap="square" rtlCol="0">
            <a:spAutoFit/>
          </a:bodyPr>
          <a:lstStyle/>
          <a:p>
            <a:pPr algn="ctr" defTabSz="914310">
              <a:defRPr/>
            </a:pPr>
            <a:r>
              <a:rPr kumimoji="0" lang="en-US" sz="1200" i="1" u="none" strike="noStrike" kern="1200" cap="none" spc="0" normalizeH="0" baseline="0" noProof="0">
                <a:ln>
                  <a:noFill/>
                </a:ln>
                <a:solidFill>
                  <a:srgbClr val="00B050"/>
                </a:solidFill>
                <a:effectLst/>
                <a:uLnTx/>
                <a:uFillTx/>
                <a:latin typeface="Verdana"/>
                <a:ea typeface="+mn-ea"/>
                <a:cs typeface="+mn-cs"/>
              </a:rPr>
              <a:t>Consumer</a:t>
            </a:r>
          </a:p>
        </p:txBody>
      </p:sp>
      <p:pic>
        <p:nvPicPr>
          <p:cNvPr id="130" name="Picture 129">
            <a:extLst>
              <a:ext uri="{FF2B5EF4-FFF2-40B4-BE49-F238E27FC236}">
                <a16:creationId xmlns:a16="http://schemas.microsoft.com/office/drawing/2014/main" id="{4617D26C-2827-4B9E-B64E-5608E7A1CC84}"/>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04325" y="2228238"/>
            <a:ext cx="2046102" cy="1166970"/>
          </a:xfrm>
          <a:prstGeom prst="rect">
            <a:avLst/>
          </a:prstGeom>
        </p:spPr>
      </p:pic>
      <p:sp>
        <p:nvSpPr>
          <p:cNvPr id="132" name="Teardrop 131">
            <a:extLst>
              <a:ext uri="{FF2B5EF4-FFF2-40B4-BE49-F238E27FC236}">
                <a16:creationId xmlns:a16="http://schemas.microsoft.com/office/drawing/2014/main" id="{3236F440-93EC-4E12-B58D-C7262FF94FEC}"/>
              </a:ext>
            </a:extLst>
          </p:cNvPr>
          <p:cNvSpPr/>
          <p:nvPr/>
        </p:nvSpPr>
        <p:spPr>
          <a:xfrm rot="555583">
            <a:off x="2421937" y="1788028"/>
            <a:ext cx="1631683" cy="1617492"/>
          </a:xfrm>
          <a:prstGeom prst="teardrop">
            <a:avLst>
              <a:gd name="adj" fmla="val 95247"/>
            </a:avLst>
          </a:prstGeom>
          <a:solidFill>
            <a:schemeClr val="bg1"/>
          </a:solidFill>
          <a:ln w="19050">
            <a:solidFill>
              <a:srgbClr val="BCBE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33" name="Picture 132" descr="Shape&#10;&#10;Description automatically generated with medium confidence">
            <a:extLst>
              <a:ext uri="{FF2B5EF4-FFF2-40B4-BE49-F238E27FC236}">
                <a16:creationId xmlns:a16="http://schemas.microsoft.com/office/drawing/2014/main" id="{29609FCF-D1BC-4862-950B-BC0E696F40E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07434" y="3401979"/>
            <a:ext cx="782097" cy="267116"/>
          </a:xfrm>
          <a:prstGeom prst="rect">
            <a:avLst/>
          </a:prstGeom>
        </p:spPr>
      </p:pic>
      <p:pic>
        <p:nvPicPr>
          <p:cNvPr id="48" name="Picture 47">
            <a:extLst>
              <a:ext uri="{FF2B5EF4-FFF2-40B4-BE49-F238E27FC236}">
                <a16:creationId xmlns:a16="http://schemas.microsoft.com/office/drawing/2014/main" id="{8EFBF95F-4A4A-4954-B23D-B3226AD46045}"/>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7395842" y="2213730"/>
            <a:ext cx="1661117" cy="1732685"/>
          </a:xfrm>
          <a:prstGeom prst="rect">
            <a:avLst/>
          </a:prstGeom>
        </p:spPr>
      </p:pic>
      <p:pic>
        <p:nvPicPr>
          <p:cNvPr id="5" name="Picture 4" descr="A picture containing icon&#10;&#10;Description automatically generated">
            <a:extLst>
              <a:ext uri="{FF2B5EF4-FFF2-40B4-BE49-F238E27FC236}">
                <a16:creationId xmlns:a16="http://schemas.microsoft.com/office/drawing/2014/main" id="{0948B0BD-A6B2-43EC-BEF1-D1A295D953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620416" y="1880246"/>
            <a:ext cx="699616" cy="1412188"/>
          </a:xfrm>
          <a:prstGeom prst="rect">
            <a:avLst/>
          </a:prstGeom>
        </p:spPr>
      </p:pic>
      <p:pic>
        <p:nvPicPr>
          <p:cNvPr id="9" name="Picture 8" descr="Icon&#10;&#10;Description automatically generated with medium confidence">
            <a:extLst>
              <a:ext uri="{FF2B5EF4-FFF2-40B4-BE49-F238E27FC236}">
                <a16:creationId xmlns:a16="http://schemas.microsoft.com/office/drawing/2014/main" id="{277FE5BF-38D0-4521-9FAE-D4CD8C9DD52F}"/>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47317" y="1950592"/>
            <a:ext cx="724039" cy="1326515"/>
          </a:xfrm>
          <a:prstGeom prst="rect">
            <a:avLst/>
          </a:prstGeom>
        </p:spPr>
      </p:pic>
      <p:pic>
        <p:nvPicPr>
          <p:cNvPr id="31" name="Picture 30">
            <a:extLst>
              <a:ext uri="{FF2B5EF4-FFF2-40B4-BE49-F238E27FC236}">
                <a16:creationId xmlns:a16="http://schemas.microsoft.com/office/drawing/2014/main" id="{4D87FA0E-9891-4F65-A3B9-6E40FD4AD261}"/>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6366084" y="1612373"/>
            <a:ext cx="1107911" cy="1731624"/>
          </a:xfrm>
          <a:prstGeom prst="rect">
            <a:avLst/>
          </a:prstGeom>
        </p:spPr>
      </p:pic>
    </p:spTree>
    <p:extLst>
      <p:ext uri="{BB962C8B-B14F-4D97-AF65-F5344CB8AC3E}">
        <p14:creationId xmlns:p14="http://schemas.microsoft.com/office/powerpoint/2010/main" val="1906742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60747DF1-BA78-4B38-B701-FCF0F1FA5438}"/>
              </a:ext>
            </a:extLst>
          </p:cNvPr>
          <p:cNvSpPr/>
          <p:nvPr/>
        </p:nvSpPr>
        <p:spPr>
          <a:xfrm>
            <a:off x="0" y="750347"/>
            <a:ext cx="9144000" cy="3774521"/>
          </a:xfrm>
          <a:prstGeom prst="rect">
            <a:avLst/>
          </a:prstGeom>
          <a:solidFill>
            <a:srgbClr val="E1EF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highlight>
                <a:srgbClr val="00B060"/>
              </a:highlight>
            </a:endParaRPr>
          </a:p>
        </p:txBody>
      </p:sp>
      <p:sp>
        <p:nvSpPr>
          <p:cNvPr id="105" name="Rectangle: Rounded Corners 104">
            <a:extLst>
              <a:ext uri="{FF2B5EF4-FFF2-40B4-BE49-F238E27FC236}">
                <a16:creationId xmlns:a16="http://schemas.microsoft.com/office/drawing/2014/main" id="{E07632E4-7D04-4B6E-91B6-AF8112F4AB40}"/>
              </a:ext>
            </a:extLst>
          </p:cNvPr>
          <p:cNvSpPr/>
          <p:nvPr/>
        </p:nvSpPr>
        <p:spPr>
          <a:xfrm>
            <a:off x="7506020" y="1024405"/>
            <a:ext cx="1417901" cy="1013591"/>
          </a:xfrm>
          <a:prstGeom prst="roundRect">
            <a:avLst/>
          </a:prstGeom>
          <a:solidFill>
            <a:srgbClr val="FBB034"/>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1000" b="1">
                <a:solidFill>
                  <a:schemeClr val="bg1"/>
                </a:solidFill>
                <a:latin typeface="Verdana"/>
                <a:ea typeface="Verdana"/>
              </a:rPr>
              <a:t>You need a new GTIN for your bundle, </a:t>
            </a:r>
            <a:endParaRPr lang="en-US" sz="1000" b="1">
              <a:solidFill>
                <a:schemeClr val="bg1"/>
              </a:solidFill>
              <a:latin typeface="Verdana" panose="020B0604030504040204" pitchFamily="34" charset="0"/>
              <a:ea typeface="Verdana" panose="020B0604030504040204" pitchFamily="34" charset="0"/>
              <a:cs typeface="+mn-lt"/>
            </a:endParaRPr>
          </a:p>
          <a:p>
            <a:endParaRPr lang="en-US" sz="1000">
              <a:solidFill>
                <a:schemeClr val="bg1"/>
              </a:solidFill>
              <a:latin typeface="Calibri"/>
              <a:ea typeface="Verdana" panose="020B0604030504040204" pitchFamily="34" charset="0"/>
              <a:cs typeface="Calibri"/>
            </a:endParaRPr>
          </a:p>
        </p:txBody>
      </p:sp>
      <p:sp>
        <p:nvSpPr>
          <p:cNvPr id="61" name="Rectangle 60">
            <a:extLst>
              <a:ext uri="{FF2B5EF4-FFF2-40B4-BE49-F238E27FC236}">
                <a16:creationId xmlns:a16="http://schemas.microsoft.com/office/drawing/2014/main" id="{026CBD12-B690-3B8C-3035-13E8152E01E4}"/>
              </a:ext>
            </a:extLst>
          </p:cNvPr>
          <p:cNvSpPr/>
          <p:nvPr/>
        </p:nvSpPr>
        <p:spPr>
          <a:xfrm flipV="1">
            <a:off x="0" y="4594209"/>
            <a:ext cx="9144000" cy="5270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A7395A6-01C2-9CF3-51A7-3416F2E4E551}"/>
              </a:ext>
            </a:extLst>
          </p:cNvPr>
          <p:cNvSpPr/>
          <p:nvPr/>
        </p:nvSpPr>
        <p:spPr>
          <a:xfrm>
            <a:off x="0" y="492169"/>
            <a:ext cx="6457950" cy="45719"/>
          </a:xfrm>
          <a:prstGeom prst="rect">
            <a:avLst/>
          </a:prstGeom>
          <a:solidFill>
            <a:srgbClr val="C1D8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Graphic 10">
            <a:extLst>
              <a:ext uri="{FF2B5EF4-FFF2-40B4-BE49-F238E27FC236}">
                <a16:creationId xmlns:a16="http://schemas.microsoft.com/office/drawing/2014/main" id="{1146BC21-7915-E2FF-A81B-2BC14A5F82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72" y="4667372"/>
            <a:ext cx="405823" cy="331066"/>
          </a:xfrm>
          <a:prstGeom prst="rect">
            <a:avLst/>
          </a:prstGeom>
        </p:spPr>
      </p:pic>
      <p:sp>
        <p:nvSpPr>
          <p:cNvPr id="8" name="TextBox 7">
            <a:extLst>
              <a:ext uri="{FF2B5EF4-FFF2-40B4-BE49-F238E27FC236}">
                <a16:creationId xmlns:a16="http://schemas.microsoft.com/office/drawing/2014/main" id="{1A8B91AB-2140-D7F3-D873-C3D7896396AA}"/>
              </a:ext>
            </a:extLst>
          </p:cNvPr>
          <p:cNvSpPr txBox="1"/>
          <p:nvPr/>
        </p:nvSpPr>
        <p:spPr>
          <a:xfrm>
            <a:off x="118571" y="122837"/>
            <a:ext cx="6936856" cy="369332"/>
          </a:xfrm>
          <a:prstGeom prst="rect">
            <a:avLst/>
          </a:prstGeom>
          <a:noFill/>
        </p:spPr>
        <p:txBody>
          <a:bodyPr wrap="square" rtlCol="0">
            <a:spAutoFit/>
          </a:bodyPr>
          <a:lstStyle/>
          <a:p>
            <a:r>
              <a:rPr lang="en-US" b="1">
                <a:solidFill>
                  <a:srgbClr val="002D6C"/>
                </a:solidFill>
                <a:latin typeface="Verdana" panose="020B0604030504040204" pitchFamily="34" charset="0"/>
                <a:ea typeface="Verdana" panose="020B0604030504040204" pitchFamily="34" charset="0"/>
              </a:rPr>
              <a:t>Decision tree for bundles</a:t>
            </a:r>
          </a:p>
        </p:txBody>
      </p:sp>
      <p:sp>
        <p:nvSpPr>
          <p:cNvPr id="19" name="Footer Placeholder 18">
            <a:extLst>
              <a:ext uri="{FF2B5EF4-FFF2-40B4-BE49-F238E27FC236}">
                <a16:creationId xmlns:a16="http://schemas.microsoft.com/office/drawing/2014/main" id="{B3CCB01C-7263-4132-4A7A-1D499FB17F2D}"/>
              </a:ext>
            </a:extLst>
          </p:cNvPr>
          <p:cNvSpPr>
            <a:spLocks noGrp="1"/>
          </p:cNvSpPr>
          <p:nvPr>
            <p:ph type="ftr" sz="quarter" idx="11"/>
          </p:nvPr>
        </p:nvSpPr>
        <p:spPr>
          <a:xfrm>
            <a:off x="3857832" y="4696575"/>
            <a:ext cx="3086100" cy="272660"/>
          </a:xfrm>
        </p:spPr>
        <p:txBody>
          <a:bodyPr/>
          <a:lstStyle/>
          <a:p>
            <a:pPr algn="l"/>
            <a:r>
              <a:rPr lang="en-US">
                <a:latin typeface="Verdana" panose="020B0604030504040204" pitchFamily="34" charset="0"/>
                <a:ea typeface="Verdana" panose="020B0604030504040204" pitchFamily="34" charset="0"/>
              </a:rPr>
              <a:t>The Global Language of Business</a:t>
            </a:r>
          </a:p>
        </p:txBody>
      </p:sp>
      <p:sp>
        <p:nvSpPr>
          <p:cNvPr id="20" name="Slide Number Placeholder 19">
            <a:extLst>
              <a:ext uri="{FF2B5EF4-FFF2-40B4-BE49-F238E27FC236}">
                <a16:creationId xmlns:a16="http://schemas.microsoft.com/office/drawing/2014/main" id="{DCD6708E-BC6D-BB75-2A77-84BDC1756B85}"/>
              </a:ext>
            </a:extLst>
          </p:cNvPr>
          <p:cNvSpPr>
            <a:spLocks noGrp="1"/>
          </p:cNvSpPr>
          <p:nvPr>
            <p:ph type="sldNum" sz="quarter" idx="12"/>
          </p:nvPr>
        </p:nvSpPr>
        <p:spPr>
          <a:xfrm>
            <a:off x="6457950" y="4696575"/>
            <a:ext cx="2057400" cy="272660"/>
          </a:xfrm>
        </p:spPr>
        <p:txBody>
          <a:bodyPr/>
          <a:lstStyle/>
          <a:p>
            <a:fld id="{C03A9B0B-16FE-437C-852A-D18E2AA4C857}" type="slidenum">
              <a:rPr lang="en-US" smtClean="0">
                <a:latin typeface="Verdana" panose="020B0604030504040204" pitchFamily="34" charset="0"/>
                <a:ea typeface="Verdana" panose="020B0604030504040204" pitchFamily="34" charset="0"/>
              </a:rPr>
              <a:t>9</a:t>
            </a:fld>
            <a:endParaRPr lang="en-US">
              <a:latin typeface="Verdana" panose="020B0604030504040204" pitchFamily="34" charset="0"/>
              <a:ea typeface="Verdana" panose="020B0604030504040204" pitchFamily="34" charset="0"/>
            </a:endParaRPr>
          </a:p>
        </p:txBody>
      </p:sp>
      <p:sp>
        <p:nvSpPr>
          <p:cNvPr id="28" name="Footer Placeholder 18">
            <a:extLst>
              <a:ext uri="{FF2B5EF4-FFF2-40B4-BE49-F238E27FC236}">
                <a16:creationId xmlns:a16="http://schemas.microsoft.com/office/drawing/2014/main" id="{7C97A72C-6B7B-C466-D6E7-129D24A25EA3}"/>
              </a:ext>
            </a:extLst>
          </p:cNvPr>
          <p:cNvSpPr txBox="1">
            <a:spLocks/>
          </p:cNvSpPr>
          <p:nvPr/>
        </p:nvSpPr>
        <p:spPr>
          <a:xfrm>
            <a:off x="6943932" y="4696575"/>
            <a:ext cx="1060126"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a:latin typeface="Verdana" panose="020B0604030504040204" pitchFamily="34" charset="0"/>
                <a:ea typeface="Verdana" panose="020B0604030504040204" pitchFamily="34" charset="0"/>
              </a:rPr>
              <a:t>GS1 2022</a:t>
            </a:r>
          </a:p>
        </p:txBody>
      </p:sp>
      <p:sp>
        <p:nvSpPr>
          <p:cNvPr id="29" name="Footer Placeholder 18">
            <a:extLst>
              <a:ext uri="{FF2B5EF4-FFF2-40B4-BE49-F238E27FC236}">
                <a16:creationId xmlns:a16="http://schemas.microsoft.com/office/drawing/2014/main" id="{055DC5B4-B774-B2CB-D138-57487462AF57}"/>
              </a:ext>
            </a:extLst>
          </p:cNvPr>
          <p:cNvSpPr txBox="1">
            <a:spLocks/>
          </p:cNvSpPr>
          <p:nvPr/>
        </p:nvSpPr>
        <p:spPr>
          <a:xfrm>
            <a:off x="605350" y="4696575"/>
            <a:ext cx="3086100" cy="272660"/>
          </a:xfrm>
          <a:prstGeom prst="rect">
            <a:avLst/>
          </a:prstGeom>
        </p:spPr>
        <p:txBody>
          <a:bodyPr vert="horz" lIns="91440" tIns="45720" rIns="91440" bIns="45720" rtlCol="0" anchor="ctr"/>
          <a:lstStyle>
            <a:defPPr>
              <a:defRPr lang="en-US"/>
            </a:defPPr>
            <a:lvl1pPr marL="0" algn="ctr" defTabSz="457200" rtl="0" eaLnBrk="1" latinLnBrk="0" hangingPunct="1">
              <a:defRPr sz="896"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900" b="1">
                <a:solidFill>
                  <a:srgbClr val="58595B"/>
                </a:solidFill>
                <a:latin typeface="Verdana" panose="020B0604030504040204" pitchFamily="34" charset="0"/>
                <a:ea typeface="Verdana" panose="020B0604030504040204" pitchFamily="34" charset="0"/>
              </a:rPr>
              <a:t>Bundles – Trade Item Identification </a:t>
            </a:r>
          </a:p>
        </p:txBody>
      </p:sp>
      <p:sp>
        <p:nvSpPr>
          <p:cNvPr id="87" name="TextBox 86">
            <a:extLst>
              <a:ext uri="{FF2B5EF4-FFF2-40B4-BE49-F238E27FC236}">
                <a16:creationId xmlns:a16="http://schemas.microsoft.com/office/drawing/2014/main" id="{2E669138-E64F-4B57-AB3A-428CCAFBC9B0}"/>
              </a:ext>
            </a:extLst>
          </p:cNvPr>
          <p:cNvSpPr txBox="1"/>
          <p:nvPr/>
        </p:nvSpPr>
        <p:spPr>
          <a:xfrm>
            <a:off x="4196210" y="2330241"/>
            <a:ext cx="552664" cy="246221"/>
          </a:xfrm>
          <a:prstGeom prst="rect">
            <a:avLst/>
          </a:prstGeom>
          <a:noFill/>
        </p:spPr>
        <p:txBody>
          <a:bodyPr wrap="square" rtlCol="0">
            <a:spAutoFit/>
          </a:bodyPr>
          <a:lstStyle/>
          <a:p>
            <a:pPr algn="ctr"/>
            <a:r>
              <a:rPr lang="en-US" sz="1000" b="1">
                <a:solidFill>
                  <a:srgbClr val="58595B"/>
                </a:solidFill>
                <a:latin typeface="Verdana" panose="020B0604030504040204" pitchFamily="34" charset="0"/>
                <a:ea typeface="Verdana" panose="020B0604030504040204" pitchFamily="34" charset="0"/>
                <a:cs typeface="+mn-lt"/>
              </a:rPr>
              <a:t>NO</a:t>
            </a:r>
          </a:p>
        </p:txBody>
      </p:sp>
      <p:sp>
        <p:nvSpPr>
          <p:cNvPr id="9" name="Arrow: Down 8">
            <a:extLst>
              <a:ext uri="{FF2B5EF4-FFF2-40B4-BE49-F238E27FC236}">
                <a16:creationId xmlns:a16="http://schemas.microsoft.com/office/drawing/2014/main" id="{E8879E98-6487-4282-875A-9C48D076A25D}"/>
              </a:ext>
            </a:extLst>
          </p:cNvPr>
          <p:cNvSpPr/>
          <p:nvPr/>
        </p:nvSpPr>
        <p:spPr>
          <a:xfrm rot="16200000">
            <a:off x="1372031" y="1463839"/>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0" name="Arrow: Down 59">
            <a:extLst>
              <a:ext uri="{FF2B5EF4-FFF2-40B4-BE49-F238E27FC236}">
                <a16:creationId xmlns:a16="http://schemas.microsoft.com/office/drawing/2014/main" id="{E0092EEF-05E3-4616-A0C1-ECB0C2AF4BF9}"/>
              </a:ext>
            </a:extLst>
          </p:cNvPr>
          <p:cNvSpPr/>
          <p:nvPr/>
        </p:nvSpPr>
        <p:spPr>
          <a:xfrm>
            <a:off x="4385775" y="2210778"/>
            <a:ext cx="140946" cy="166165"/>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baseline="-25000"/>
          </a:p>
        </p:txBody>
      </p:sp>
      <p:sp>
        <p:nvSpPr>
          <p:cNvPr id="79" name="Arrow: Down 78">
            <a:extLst>
              <a:ext uri="{FF2B5EF4-FFF2-40B4-BE49-F238E27FC236}">
                <a16:creationId xmlns:a16="http://schemas.microsoft.com/office/drawing/2014/main" id="{06C44DC2-774D-4BC7-9C57-19F4E9E72A60}"/>
              </a:ext>
            </a:extLst>
          </p:cNvPr>
          <p:cNvSpPr/>
          <p:nvPr/>
        </p:nvSpPr>
        <p:spPr>
          <a:xfrm rot="16200000">
            <a:off x="3785383" y="3664656"/>
            <a:ext cx="140946" cy="1059843"/>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31" name="Picture 30">
            <a:extLst>
              <a:ext uri="{FF2B5EF4-FFF2-40B4-BE49-F238E27FC236}">
                <a16:creationId xmlns:a16="http://schemas.microsoft.com/office/drawing/2014/main" id="{D85BC6C0-60DA-436C-83AB-E1F3C187001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446948" y="967176"/>
            <a:ext cx="955268" cy="1100416"/>
          </a:xfrm>
          <a:prstGeom prst="rect">
            <a:avLst/>
          </a:prstGeom>
        </p:spPr>
      </p:pic>
      <p:pic>
        <p:nvPicPr>
          <p:cNvPr id="35" name="Picture 34" descr="Text&#10;&#10;Description automatically generated">
            <a:hlinkClick r:id="rId6"/>
            <a:extLst>
              <a:ext uri="{FF2B5EF4-FFF2-40B4-BE49-F238E27FC236}">
                <a16:creationId xmlns:a16="http://schemas.microsoft.com/office/drawing/2014/main" id="{274F3E75-D5E7-4662-9787-8A6E92866F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20779" y="1654708"/>
            <a:ext cx="1238925" cy="254641"/>
          </a:xfrm>
          <a:prstGeom prst="rect">
            <a:avLst/>
          </a:prstGeom>
        </p:spPr>
      </p:pic>
      <p:grpSp>
        <p:nvGrpSpPr>
          <p:cNvPr id="89" name="Group 88">
            <a:extLst>
              <a:ext uri="{FF2B5EF4-FFF2-40B4-BE49-F238E27FC236}">
                <a16:creationId xmlns:a16="http://schemas.microsoft.com/office/drawing/2014/main" id="{0CDF10A6-1D3A-47AA-959B-80FE2A04DE5A}"/>
              </a:ext>
            </a:extLst>
          </p:cNvPr>
          <p:cNvGrpSpPr/>
          <p:nvPr/>
        </p:nvGrpSpPr>
        <p:grpSpPr>
          <a:xfrm>
            <a:off x="6425956" y="2672300"/>
            <a:ext cx="1198597" cy="840523"/>
            <a:chOff x="1700216" y="1168542"/>
            <a:chExt cx="1007684" cy="706644"/>
          </a:xfrm>
        </p:grpSpPr>
        <p:pic>
          <p:nvPicPr>
            <p:cNvPr id="90" name="Picture 89" descr="A picture containing text&#10;&#10;Description automatically generated">
              <a:extLst>
                <a:ext uri="{FF2B5EF4-FFF2-40B4-BE49-F238E27FC236}">
                  <a16:creationId xmlns:a16="http://schemas.microsoft.com/office/drawing/2014/main" id="{192B066B-88FC-4806-A158-299207AC01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03828" y="1168543"/>
              <a:ext cx="348910" cy="693930"/>
            </a:xfrm>
            <a:prstGeom prst="rect">
              <a:avLst/>
            </a:prstGeom>
          </p:spPr>
        </p:pic>
        <p:pic>
          <p:nvPicPr>
            <p:cNvPr id="91" name="Picture 90">
              <a:extLst>
                <a:ext uri="{FF2B5EF4-FFF2-40B4-BE49-F238E27FC236}">
                  <a16:creationId xmlns:a16="http://schemas.microsoft.com/office/drawing/2014/main" id="{33B12814-F566-420F-9B35-5399D0EB658C}"/>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346500" y="1213063"/>
              <a:ext cx="361400" cy="662123"/>
            </a:xfrm>
            <a:prstGeom prst="rect">
              <a:avLst/>
            </a:prstGeom>
          </p:spPr>
        </p:pic>
        <p:pic>
          <p:nvPicPr>
            <p:cNvPr id="92" name="Picture 91" descr="A picture containing icon&#10;&#10;Description automatically generated">
              <a:extLst>
                <a:ext uri="{FF2B5EF4-FFF2-40B4-BE49-F238E27FC236}">
                  <a16:creationId xmlns:a16="http://schemas.microsoft.com/office/drawing/2014/main" id="{F7C7837F-8444-4574-88DF-73CEEFBE922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00216" y="1168542"/>
              <a:ext cx="343782" cy="693931"/>
            </a:xfrm>
            <a:prstGeom prst="rect">
              <a:avLst/>
            </a:prstGeom>
          </p:spPr>
        </p:pic>
      </p:grpSp>
      <p:grpSp>
        <p:nvGrpSpPr>
          <p:cNvPr id="93" name="Group 92">
            <a:extLst>
              <a:ext uri="{FF2B5EF4-FFF2-40B4-BE49-F238E27FC236}">
                <a16:creationId xmlns:a16="http://schemas.microsoft.com/office/drawing/2014/main" id="{409871F7-458A-4FEB-BBC8-DBE8B16CF91C}"/>
              </a:ext>
            </a:extLst>
          </p:cNvPr>
          <p:cNvGrpSpPr/>
          <p:nvPr/>
        </p:nvGrpSpPr>
        <p:grpSpPr>
          <a:xfrm>
            <a:off x="1931181" y="907220"/>
            <a:ext cx="1358802" cy="1032161"/>
            <a:chOff x="1700216" y="1168542"/>
            <a:chExt cx="930271" cy="706644"/>
          </a:xfrm>
        </p:grpSpPr>
        <p:pic>
          <p:nvPicPr>
            <p:cNvPr id="108" name="Picture 107">
              <a:extLst>
                <a:ext uri="{FF2B5EF4-FFF2-40B4-BE49-F238E27FC236}">
                  <a16:creationId xmlns:a16="http://schemas.microsoft.com/office/drawing/2014/main" id="{2EF42BC7-93D4-400D-BA9E-965132897C21}"/>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2269087" y="1213063"/>
              <a:ext cx="361400" cy="662123"/>
            </a:xfrm>
            <a:prstGeom prst="rect">
              <a:avLst/>
            </a:prstGeom>
          </p:spPr>
        </p:pic>
        <p:pic>
          <p:nvPicPr>
            <p:cNvPr id="111" name="Picture 110" descr="A picture containing icon&#10;&#10;Description automatically generated">
              <a:extLst>
                <a:ext uri="{FF2B5EF4-FFF2-40B4-BE49-F238E27FC236}">
                  <a16:creationId xmlns:a16="http://schemas.microsoft.com/office/drawing/2014/main" id="{9619F61F-13BC-48BA-AE8F-B6F18A36B94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00216" y="1168542"/>
              <a:ext cx="343782" cy="693931"/>
            </a:xfrm>
            <a:prstGeom prst="rect">
              <a:avLst/>
            </a:prstGeom>
          </p:spPr>
        </p:pic>
        <p:pic>
          <p:nvPicPr>
            <p:cNvPr id="94" name="Picture 93" descr="A picture containing text&#10;&#10;Description automatically generated">
              <a:extLst>
                <a:ext uri="{FF2B5EF4-FFF2-40B4-BE49-F238E27FC236}">
                  <a16:creationId xmlns:a16="http://schemas.microsoft.com/office/drawing/2014/main" id="{8A632986-7D34-435C-820B-4F15B3B21C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03828" y="1168543"/>
              <a:ext cx="348910" cy="693930"/>
            </a:xfrm>
            <a:prstGeom prst="rect">
              <a:avLst/>
            </a:prstGeom>
          </p:spPr>
        </p:pic>
      </p:grpSp>
      <p:sp>
        <p:nvSpPr>
          <p:cNvPr id="52" name="Rectangle 51">
            <a:extLst>
              <a:ext uri="{FF2B5EF4-FFF2-40B4-BE49-F238E27FC236}">
                <a16:creationId xmlns:a16="http://schemas.microsoft.com/office/drawing/2014/main" id="{BFC0C6B3-8F57-4911-B0DD-EBADF1A71629}"/>
              </a:ext>
            </a:extLst>
          </p:cNvPr>
          <p:cNvSpPr/>
          <p:nvPr/>
        </p:nvSpPr>
        <p:spPr>
          <a:xfrm>
            <a:off x="728927" y="2540204"/>
            <a:ext cx="614656" cy="83320"/>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5" name="Rectangle: Rounded Corners 44">
            <a:extLst>
              <a:ext uri="{FF2B5EF4-FFF2-40B4-BE49-F238E27FC236}">
                <a16:creationId xmlns:a16="http://schemas.microsoft.com/office/drawing/2014/main" id="{84224ED6-39E8-9B7F-2B74-AF4683C032A4}"/>
              </a:ext>
            </a:extLst>
          </p:cNvPr>
          <p:cNvSpPr/>
          <p:nvPr/>
        </p:nvSpPr>
        <p:spPr>
          <a:xfrm>
            <a:off x="127450" y="2302861"/>
            <a:ext cx="1035475" cy="545415"/>
          </a:xfrm>
          <a:prstGeom prst="roundRect">
            <a:avLst/>
          </a:prstGeom>
          <a:solidFill>
            <a:srgbClr val="8FC5D4"/>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solidFill>
                  <a:schemeClr val="bg1"/>
                </a:solidFill>
                <a:latin typeface="Verdana" panose="020B0604030504040204" pitchFamily="34" charset="0"/>
                <a:ea typeface="Verdana" panose="020B0604030504040204" pitchFamily="34" charset="0"/>
              </a:rPr>
              <a:t>Are you creating a bundle?</a:t>
            </a:r>
            <a:endParaRPr lang="en-US" sz="1000">
              <a:solidFill>
                <a:schemeClr val="bg1"/>
              </a:solidFill>
            </a:endParaRPr>
          </a:p>
        </p:txBody>
      </p:sp>
      <p:sp>
        <p:nvSpPr>
          <p:cNvPr id="53" name="Rectangle 52">
            <a:extLst>
              <a:ext uri="{FF2B5EF4-FFF2-40B4-BE49-F238E27FC236}">
                <a16:creationId xmlns:a16="http://schemas.microsoft.com/office/drawing/2014/main" id="{D402B533-8415-4CB6-9CE0-BFDAD13F4007}"/>
              </a:ext>
            </a:extLst>
          </p:cNvPr>
          <p:cNvSpPr/>
          <p:nvPr/>
        </p:nvSpPr>
        <p:spPr>
          <a:xfrm rot="5400000">
            <a:off x="336877" y="2537390"/>
            <a:ext cx="1991883" cy="7635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4" name="Arrow: Down 53">
            <a:extLst>
              <a:ext uri="{FF2B5EF4-FFF2-40B4-BE49-F238E27FC236}">
                <a16:creationId xmlns:a16="http://schemas.microsoft.com/office/drawing/2014/main" id="{34E7088C-98F8-419A-ADA7-4B1BC40B3671}"/>
              </a:ext>
            </a:extLst>
          </p:cNvPr>
          <p:cNvSpPr/>
          <p:nvPr/>
        </p:nvSpPr>
        <p:spPr>
          <a:xfrm rot="16200000">
            <a:off x="1372031" y="3389314"/>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0" name="Arrow: Down 79">
            <a:extLst>
              <a:ext uri="{FF2B5EF4-FFF2-40B4-BE49-F238E27FC236}">
                <a16:creationId xmlns:a16="http://schemas.microsoft.com/office/drawing/2014/main" id="{12B0F498-26E4-40F2-81B8-68779F84C023}"/>
              </a:ext>
            </a:extLst>
          </p:cNvPr>
          <p:cNvSpPr/>
          <p:nvPr/>
        </p:nvSpPr>
        <p:spPr>
          <a:xfrm rot="16200000">
            <a:off x="4278317" y="1629158"/>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2" name="Arrow: Down 81">
            <a:extLst>
              <a:ext uri="{FF2B5EF4-FFF2-40B4-BE49-F238E27FC236}">
                <a16:creationId xmlns:a16="http://schemas.microsoft.com/office/drawing/2014/main" id="{3002C502-15B2-4114-88B9-FA63CC72A8ED}"/>
              </a:ext>
            </a:extLst>
          </p:cNvPr>
          <p:cNvSpPr/>
          <p:nvPr/>
        </p:nvSpPr>
        <p:spPr>
          <a:xfrm rot="16200000">
            <a:off x="4296248" y="3017890"/>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27" name="Group 26">
            <a:extLst>
              <a:ext uri="{FF2B5EF4-FFF2-40B4-BE49-F238E27FC236}">
                <a16:creationId xmlns:a16="http://schemas.microsoft.com/office/drawing/2014/main" id="{461FF35E-7CC1-476A-B7A6-40F3A16CD437}"/>
              </a:ext>
            </a:extLst>
          </p:cNvPr>
          <p:cNvGrpSpPr/>
          <p:nvPr/>
        </p:nvGrpSpPr>
        <p:grpSpPr>
          <a:xfrm>
            <a:off x="1963456" y="2975824"/>
            <a:ext cx="1002979" cy="978752"/>
            <a:chOff x="4169731" y="1274140"/>
            <a:chExt cx="609688" cy="594961"/>
          </a:xfrm>
        </p:grpSpPr>
        <p:pic>
          <p:nvPicPr>
            <p:cNvPr id="4" name="Picture 3" descr="Logo&#10;&#10;Description automatically generated with medium confidence">
              <a:extLst>
                <a:ext uri="{FF2B5EF4-FFF2-40B4-BE49-F238E27FC236}">
                  <a16:creationId xmlns:a16="http://schemas.microsoft.com/office/drawing/2014/main" id="{6706D425-EDFD-4457-AD5E-0BC99A4A8E0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169731" y="1274140"/>
              <a:ext cx="609688" cy="594961"/>
            </a:xfrm>
            <a:prstGeom prst="rect">
              <a:avLst/>
            </a:prstGeom>
          </p:spPr>
        </p:pic>
        <p:pic>
          <p:nvPicPr>
            <p:cNvPr id="33" name="Picture 32" descr="Icon&#10;&#10;Description automatically generated">
              <a:extLst>
                <a:ext uri="{FF2B5EF4-FFF2-40B4-BE49-F238E27FC236}">
                  <a16:creationId xmlns:a16="http://schemas.microsoft.com/office/drawing/2014/main" id="{C8FAAE82-ECD1-4CE4-A110-8810C424DD9D}"/>
                </a:ext>
              </a:extLst>
            </p:cNvPr>
            <p:cNvPicPr>
              <a:picLocks noChangeAspect="1"/>
            </p:cNvPicPr>
            <p:nvPr/>
          </p:nvPicPr>
          <p:blipFill>
            <a:blip r:embed="rId12"/>
            <a:stretch>
              <a:fillRect/>
            </a:stretch>
          </p:blipFill>
          <p:spPr>
            <a:xfrm>
              <a:off x="4193583" y="1689733"/>
              <a:ext cx="192192" cy="115741"/>
            </a:xfrm>
            <a:prstGeom prst="rect">
              <a:avLst/>
            </a:prstGeom>
          </p:spPr>
        </p:pic>
      </p:grpSp>
      <p:sp>
        <p:nvSpPr>
          <p:cNvPr id="84" name="Arrow: Down 83">
            <a:extLst>
              <a:ext uri="{FF2B5EF4-FFF2-40B4-BE49-F238E27FC236}">
                <a16:creationId xmlns:a16="http://schemas.microsoft.com/office/drawing/2014/main" id="{04ACA2D5-FAD2-4FFE-B3B4-77D71F707D85}"/>
              </a:ext>
            </a:extLst>
          </p:cNvPr>
          <p:cNvSpPr/>
          <p:nvPr/>
        </p:nvSpPr>
        <p:spPr>
          <a:xfrm rot="16200000">
            <a:off x="5784215" y="1652335"/>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14" name="Picture 13">
            <a:extLst>
              <a:ext uri="{FF2B5EF4-FFF2-40B4-BE49-F238E27FC236}">
                <a16:creationId xmlns:a16="http://schemas.microsoft.com/office/drawing/2014/main" id="{BB02C03D-222B-4D4A-BAEB-4FCEDB2CC1FC}"/>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4882029" y="977253"/>
            <a:ext cx="967921" cy="1114991"/>
          </a:xfrm>
          <a:prstGeom prst="rect">
            <a:avLst/>
          </a:prstGeom>
        </p:spPr>
      </p:pic>
      <p:sp>
        <p:nvSpPr>
          <p:cNvPr id="88" name="Arrow: Down 87">
            <a:extLst>
              <a:ext uri="{FF2B5EF4-FFF2-40B4-BE49-F238E27FC236}">
                <a16:creationId xmlns:a16="http://schemas.microsoft.com/office/drawing/2014/main" id="{B8C90BFA-DDE1-4BE7-AF6F-14AFB6CEB993}"/>
              </a:ext>
            </a:extLst>
          </p:cNvPr>
          <p:cNvSpPr/>
          <p:nvPr/>
        </p:nvSpPr>
        <p:spPr>
          <a:xfrm rot="16200000">
            <a:off x="5891379" y="2971750"/>
            <a:ext cx="148963" cy="300736"/>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5" name="Rectangle 94">
            <a:extLst>
              <a:ext uri="{FF2B5EF4-FFF2-40B4-BE49-F238E27FC236}">
                <a16:creationId xmlns:a16="http://schemas.microsoft.com/office/drawing/2014/main" id="{1E011FFD-04A0-426E-A9ED-77CF90ACA900}"/>
              </a:ext>
            </a:extLst>
          </p:cNvPr>
          <p:cNvSpPr/>
          <p:nvPr/>
        </p:nvSpPr>
        <p:spPr>
          <a:xfrm rot="5400000">
            <a:off x="3507422" y="2436007"/>
            <a:ext cx="1465338" cy="7635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9" name="Rectangle: Rounded Corners 48">
            <a:extLst>
              <a:ext uri="{FF2B5EF4-FFF2-40B4-BE49-F238E27FC236}">
                <a16:creationId xmlns:a16="http://schemas.microsoft.com/office/drawing/2014/main" id="{DEB992A9-2EE5-B983-03ED-DD229BF469B5}"/>
              </a:ext>
            </a:extLst>
          </p:cNvPr>
          <p:cNvSpPr/>
          <p:nvPr/>
        </p:nvSpPr>
        <p:spPr>
          <a:xfrm>
            <a:off x="3558893" y="1940561"/>
            <a:ext cx="1100805" cy="1030716"/>
          </a:xfrm>
          <a:prstGeom prst="roundRect">
            <a:avLst/>
          </a:prstGeom>
          <a:solidFill>
            <a:srgbClr val="8FC5D4"/>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a:solidFill>
                  <a:schemeClr val="bg1"/>
                </a:solidFill>
                <a:latin typeface="Verdana" panose="020B0604030504040204" pitchFamily="34" charset="0"/>
                <a:ea typeface="Verdana" panose="020B0604030504040204" pitchFamily="34" charset="0"/>
              </a:rPr>
              <a:t>Are your products physically attached/wrapped together?</a:t>
            </a:r>
          </a:p>
        </p:txBody>
      </p:sp>
      <p:sp>
        <p:nvSpPr>
          <p:cNvPr id="96" name="Arrow: Down 95">
            <a:extLst>
              <a:ext uri="{FF2B5EF4-FFF2-40B4-BE49-F238E27FC236}">
                <a16:creationId xmlns:a16="http://schemas.microsoft.com/office/drawing/2014/main" id="{BCAA9296-460F-4ED2-A7F0-FB8380CCA1D9}"/>
              </a:ext>
            </a:extLst>
          </p:cNvPr>
          <p:cNvSpPr/>
          <p:nvPr/>
        </p:nvSpPr>
        <p:spPr>
          <a:xfrm rot="16200000">
            <a:off x="3365412" y="2400932"/>
            <a:ext cx="148963" cy="197095"/>
          </a:xfrm>
          <a:prstGeom prst="downArrow">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0" name="Rectangle 99">
            <a:extLst>
              <a:ext uri="{FF2B5EF4-FFF2-40B4-BE49-F238E27FC236}">
                <a16:creationId xmlns:a16="http://schemas.microsoft.com/office/drawing/2014/main" id="{CF96172E-0D3E-41EE-9488-6917CAFE3CD9}"/>
              </a:ext>
            </a:extLst>
          </p:cNvPr>
          <p:cNvSpPr/>
          <p:nvPr/>
        </p:nvSpPr>
        <p:spPr>
          <a:xfrm rot="5400000">
            <a:off x="2855516" y="1998215"/>
            <a:ext cx="1000479" cy="7635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3" name="Rectangle 102">
            <a:extLst>
              <a:ext uri="{FF2B5EF4-FFF2-40B4-BE49-F238E27FC236}">
                <a16:creationId xmlns:a16="http://schemas.microsoft.com/office/drawing/2014/main" id="{1D082BC6-AAE7-4624-929A-1FF58CD706A4}"/>
              </a:ext>
            </a:extLst>
          </p:cNvPr>
          <p:cNvSpPr/>
          <p:nvPr/>
        </p:nvSpPr>
        <p:spPr>
          <a:xfrm rot="5400000">
            <a:off x="2855516" y="3689232"/>
            <a:ext cx="1000479" cy="76356"/>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04" name="Rectangle 103">
            <a:extLst>
              <a:ext uri="{FF2B5EF4-FFF2-40B4-BE49-F238E27FC236}">
                <a16:creationId xmlns:a16="http://schemas.microsoft.com/office/drawing/2014/main" id="{D84CB566-621C-49DA-8C83-384BCE0460B7}"/>
              </a:ext>
            </a:extLst>
          </p:cNvPr>
          <p:cNvSpPr/>
          <p:nvPr/>
        </p:nvSpPr>
        <p:spPr>
          <a:xfrm>
            <a:off x="3168478" y="3226702"/>
            <a:ext cx="184995" cy="73852"/>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5" name="Rectangle 64">
            <a:extLst>
              <a:ext uri="{FF2B5EF4-FFF2-40B4-BE49-F238E27FC236}">
                <a16:creationId xmlns:a16="http://schemas.microsoft.com/office/drawing/2014/main" id="{FEB95CA9-2C45-46FD-A801-1DBEC2F38C84}"/>
              </a:ext>
            </a:extLst>
          </p:cNvPr>
          <p:cNvSpPr/>
          <p:nvPr/>
        </p:nvSpPr>
        <p:spPr>
          <a:xfrm>
            <a:off x="3168478" y="1531201"/>
            <a:ext cx="184995" cy="73852"/>
          </a:xfrm>
          <a:prstGeom prst="rect">
            <a:avLst/>
          </a:prstGeom>
          <a:solidFill>
            <a:srgbClr val="002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3" name="Group 2">
            <a:extLst>
              <a:ext uri="{FF2B5EF4-FFF2-40B4-BE49-F238E27FC236}">
                <a16:creationId xmlns:a16="http://schemas.microsoft.com/office/drawing/2014/main" id="{FEEBFCD0-E5B0-4FBE-8564-F5A33686245D}"/>
              </a:ext>
            </a:extLst>
          </p:cNvPr>
          <p:cNvGrpSpPr/>
          <p:nvPr/>
        </p:nvGrpSpPr>
        <p:grpSpPr>
          <a:xfrm>
            <a:off x="1526794" y="1485041"/>
            <a:ext cx="493304" cy="246221"/>
            <a:chOff x="1526794" y="1485041"/>
            <a:chExt cx="493304" cy="246221"/>
          </a:xfrm>
        </p:grpSpPr>
        <p:sp>
          <p:nvSpPr>
            <p:cNvPr id="2" name="Rectangle 1">
              <a:extLst>
                <a:ext uri="{FF2B5EF4-FFF2-40B4-BE49-F238E27FC236}">
                  <a16:creationId xmlns:a16="http://schemas.microsoft.com/office/drawing/2014/main" id="{A8374236-FEDD-4833-A18E-37148A177ABF}"/>
                </a:ext>
              </a:extLst>
            </p:cNvPr>
            <p:cNvSpPr/>
            <p:nvPr/>
          </p:nvSpPr>
          <p:spPr>
            <a:xfrm>
              <a:off x="1596882" y="1500024"/>
              <a:ext cx="348878" cy="223958"/>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46" name="TextBox 45">
              <a:extLst>
                <a:ext uri="{FF2B5EF4-FFF2-40B4-BE49-F238E27FC236}">
                  <a16:creationId xmlns:a16="http://schemas.microsoft.com/office/drawing/2014/main" id="{ACCDBDA2-20AF-6BEC-AC81-5B739EC27584}"/>
                </a:ext>
              </a:extLst>
            </p:cNvPr>
            <p:cNvSpPr txBox="1"/>
            <p:nvPr/>
          </p:nvSpPr>
          <p:spPr>
            <a:xfrm>
              <a:off x="1526794" y="1485041"/>
              <a:ext cx="493304" cy="246221"/>
            </a:xfrm>
            <a:prstGeom prst="rect">
              <a:avLst/>
            </a:prstGeom>
            <a:noFill/>
          </p:spPr>
          <p:txBody>
            <a:bodyPr wrap="square" rtlCol="0">
              <a:spAutoFit/>
            </a:bodyPr>
            <a:lstStyle/>
            <a:p>
              <a:pPr algn="ctr"/>
              <a:r>
                <a:rPr lang="en-US" sz="1000" b="1">
                  <a:solidFill>
                    <a:schemeClr val="bg1"/>
                  </a:solidFill>
                  <a:latin typeface="Verdana" panose="020B0604030504040204" pitchFamily="34" charset="0"/>
                  <a:ea typeface="Verdana" panose="020B0604030504040204" pitchFamily="34" charset="0"/>
                  <a:cs typeface="+mn-lt"/>
                </a:rPr>
                <a:t>YES</a:t>
              </a:r>
            </a:p>
          </p:txBody>
        </p:sp>
      </p:grpSp>
      <p:grpSp>
        <p:nvGrpSpPr>
          <p:cNvPr id="5" name="Group 4">
            <a:extLst>
              <a:ext uri="{FF2B5EF4-FFF2-40B4-BE49-F238E27FC236}">
                <a16:creationId xmlns:a16="http://schemas.microsoft.com/office/drawing/2014/main" id="{6C7A27D8-6D19-4AE9-84D6-2F6D89157964}"/>
              </a:ext>
            </a:extLst>
          </p:cNvPr>
          <p:cNvGrpSpPr/>
          <p:nvPr/>
        </p:nvGrpSpPr>
        <p:grpSpPr>
          <a:xfrm>
            <a:off x="1491762" y="3412931"/>
            <a:ext cx="552664" cy="246221"/>
            <a:chOff x="1491762" y="3412931"/>
            <a:chExt cx="552664" cy="246221"/>
          </a:xfrm>
        </p:grpSpPr>
        <p:sp>
          <p:nvSpPr>
            <p:cNvPr id="59" name="Rectangle 58">
              <a:extLst>
                <a:ext uri="{FF2B5EF4-FFF2-40B4-BE49-F238E27FC236}">
                  <a16:creationId xmlns:a16="http://schemas.microsoft.com/office/drawing/2014/main" id="{FE46F29C-1E46-4ABA-9F20-0162DD22832C}"/>
                </a:ext>
              </a:extLst>
            </p:cNvPr>
            <p:cNvSpPr/>
            <p:nvPr/>
          </p:nvSpPr>
          <p:spPr>
            <a:xfrm>
              <a:off x="1596882" y="3425880"/>
              <a:ext cx="328700" cy="223958"/>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8" name="TextBox 57">
              <a:extLst>
                <a:ext uri="{FF2B5EF4-FFF2-40B4-BE49-F238E27FC236}">
                  <a16:creationId xmlns:a16="http://schemas.microsoft.com/office/drawing/2014/main" id="{D22CA745-976D-4C4D-8D64-E78D484FE943}"/>
                </a:ext>
              </a:extLst>
            </p:cNvPr>
            <p:cNvSpPr txBox="1"/>
            <p:nvPr/>
          </p:nvSpPr>
          <p:spPr>
            <a:xfrm>
              <a:off x="1491762" y="3412931"/>
              <a:ext cx="552664" cy="246221"/>
            </a:xfrm>
            <a:prstGeom prst="rect">
              <a:avLst/>
            </a:prstGeom>
            <a:noFill/>
          </p:spPr>
          <p:txBody>
            <a:bodyPr wrap="square" rtlCol="0">
              <a:spAutoFit/>
            </a:bodyPr>
            <a:lstStyle/>
            <a:p>
              <a:pPr algn="ctr"/>
              <a:r>
                <a:rPr lang="en-US" sz="1000" b="1">
                  <a:solidFill>
                    <a:schemeClr val="bg1"/>
                  </a:solidFill>
                  <a:latin typeface="Verdana" panose="020B0604030504040204" pitchFamily="34" charset="0"/>
                  <a:ea typeface="Verdana" panose="020B0604030504040204" pitchFamily="34" charset="0"/>
                  <a:cs typeface="+mn-lt"/>
                </a:rPr>
                <a:t>NO</a:t>
              </a:r>
            </a:p>
          </p:txBody>
        </p:sp>
      </p:grpSp>
      <p:grpSp>
        <p:nvGrpSpPr>
          <p:cNvPr id="66" name="Group 65">
            <a:extLst>
              <a:ext uri="{FF2B5EF4-FFF2-40B4-BE49-F238E27FC236}">
                <a16:creationId xmlns:a16="http://schemas.microsoft.com/office/drawing/2014/main" id="{1C98F44B-3612-4732-831E-C8697D1862AB}"/>
              </a:ext>
            </a:extLst>
          </p:cNvPr>
          <p:cNvGrpSpPr/>
          <p:nvPr/>
        </p:nvGrpSpPr>
        <p:grpSpPr>
          <a:xfrm>
            <a:off x="4429555" y="1656491"/>
            <a:ext cx="493304" cy="246221"/>
            <a:chOff x="1526794" y="1485041"/>
            <a:chExt cx="493304" cy="246221"/>
          </a:xfrm>
        </p:grpSpPr>
        <p:sp>
          <p:nvSpPr>
            <p:cNvPr id="67" name="Rectangle 66">
              <a:extLst>
                <a:ext uri="{FF2B5EF4-FFF2-40B4-BE49-F238E27FC236}">
                  <a16:creationId xmlns:a16="http://schemas.microsoft.com/office/drawing/2014/main" id="{669D574F-83DC-4293-A517-2664D06824C0}"/>
                </a:ext>
              </a:extLst>
            </p:cNvPr>
            <p:cNvSpPr/>
            <p:nvPr/>
          </p:nvSpPr>
          <p:spPr>
            <a:xfrm>
              <a:off x="1596882" y="1500024"/>
              <a:ext cx="348878" cy="223958"/>
            </a:xfrm>
            <a:prstGeom prst="rect">
              <a:avLst/>
            </a:prstGeom>
            <a:solidFill>
              <a:srgbClr val="00B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8" name="TextBox 67">
              <a:extLst>
                <a:ext uri="{FF2B5EF4-FFF2-40B4-BE49-F238E27FC236}">
                  <a16:creationId xmlns:a16="http://schemas.microsoft.com/office/drawing/2014/main" id="{BC043A43-727A-42D8-83B1-7C269EFAD739}"/>
                </a:ext>
              </a:extLst>
            </p:cNvPr>
            <p:cNvSpPr txBox="1"/>
            <p:nvPr/>
          </p:nvSpPr>
          <p:spPr>
            <a:xfrm>
              <a:off x="1526794" y="1485041"/>
              <a:ext cx="493304" cy="246221"/>
            </a:xfrm>
            <a:prstGeom prst="rect">
              <a:avLst/>
            </a:prstGeom>
            <a:noFill/>
          </p:spPr>
          <p:txBody>
            <a:bodyPr wrap="square" rtlCol="0">
              <a:spAutoFit/>
            </a:bodyPr>
            <a:lstStyle/>
            <a:p>
              <a:pPr algn="ctr"/>
              <a:r>
                <a:rPr lang="en-US" sz="1000" b="1">
                  <a:solidFill>
                    <a:schemeClr val="bg1"/>
                  </a:solidFill>
                  <a:latin typeface="Verdana" panose="020B0604030504040204" pitchFamily="34" charset="0"/>
                  <a:ea typeface="Verdana" panose="020B0604030504040204" pitchFamily="34" charset="0"/>
                  <a:cs typeface="+mn-lt"/>
                </a:rPr>
                <a:t>YES</a:t>
              </a:r>
            </a:p>
          </p:txBody>
        </p:sp>
      </p:grpSp>
      <p:grpSp>
        <p:nvGrpSpPr>
          <p:cNvPr id="69" name="Group 68">
            <a:extLst>
              <a:ext uri="{FF2B5EF4-FFF2-40B4-BE49-F238E27FC236}">
                <a16:creationId xmlns:a16="http://schemas.microsoft.com/office/drawing/2014/main" id="{6B8F0378-9F11-459E-BB7D-725FCC1D30E8}"/>
              </a:ext>
            </a:extLst>
          </p:cNvPr>
          <p:cNvGrpSpPr/>
          <p:nvPr/>
        </p:nvGrpSpPr>
        <p:grpSpPr>
          <a:xfrm>
            <a:off x="4413573" y="3038281"/>
            <a:ext cx="552664" cy="246221"/>
            <a:chOff x="1491762" y="3412931"/>
            <a:chExt cx="552664" cy="246221"/>
          </a:xfrm>
        </p:grpSpPr>
        <p:sp>
          <p:nvSpPr>
            <p:cNvPr id="70" name="Rectangle 69">
              <a:extLst>
                <a:ext uri="{FF2B5EF4-FFF2-40B4-BE49-F238E27FC236}">
                  <a16:creationId xmlns:a16="http://schemas.microsoft.com/office/drawing/2014/main" id="{25C22976-D786-44A5-BFCA-BFC18A57ED1F}"/>
                </a:ext>
              </a:extLst>
            </p:cNvPr>
            <p:cNvSpPr/>
            <p:nvPr/>
          </p:nvSpPr>
          <p:spPr>
            <a:xfrm>
              <a:off x="1596882" y="3425880"/>
              <a:ext cx="328700" cy="223958"/>
            </a:xfrm>
            <a:prstGeom prst="rect">
              <a:avLst/>
            </a:prstGeom>
            <a:solidFill>
              <a:srgbClr val="F263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1" name="TextBox 70">
              <a:extLst>
                <a:ext uri="{FF2B5EF4-FFF2-40B4-BE49-F238E27FC236}">
                  <a16:creationId xmlns:a16="http://schemas.microsoft.com/office/drawing/2014/main" id="{8921D55D-66C4-439E-B591-B0DE04E9E694}"/>
                </a:ext>
              </a:extLst>
            </p:cNvPr>
            <p:cNvSpPr txBox="1"/>
            <p:nvPr/>
          </p:nvSpPr>
          <p:spPr>
            <a:xfrm>
              <a:off x="1491762" y="3412931"/>
              <a:ext cx="552664" cy="246221"/>
            </a:xfrm>
            <a:prstGeom prst="rect">
              <a:avLst/>
            </a:prstGeom>
            <a:noFill/>
          </p:spPr>
          <p:txBody>
            <a:bodyPr wrap="square" rtlCol="0">
              <a:spAutoFit/>
            </a:bodyPr>
            <a:lstStyle/>
            <a:p>
              <a:pPr algn="ctr"/>
              <a:r>
                <a:rPr lang="en-US" sz="1000" b="1">
                  <a:solidFill>
                    <a:schemeClr val="bg1"/>
                  </a:solidFill>
                  <a:latin typeface="Verdana" panose="020B0604030504040204" pitchFamily="34" charset="0"/>
                  <a:ea typeface="Verdana" panose="020B0604030504040204" pitchFamily="34" charset="0"/>
                  <a:cs typeface="+mn-lt"/>
                </a:rPr>
                <a:t>NO</a:t>
              </a:r>
            </a:p>
          </p:txBody>
        </p:sp>
      </p:grpSp>
      <p:pic>
        <p:nvPicPr>
          <p:cNvPr id="18" name="Picture 17">
            <a:extLst>
              <a:ext uri="{FF2B5EF4-FFF2-40B4-BE49-F238E27FC236}">
                <a16:creationId xmlns:a16="http://schemas.microsoft.com/office/drawing/2014/main" id="{FEEFF84D-62A9-43A9-A458-533FBEA518F9}"/>
              </a:ext>
            </a:extLst>
          </p:cNvPr>
          <p:cNvPicPr>
            <a:picLocks noChangeAspect="1"/>
          </p:cNvPicPr>
          <p:nvPr/>
        </p:nvPicPr>
        <p:blipFill>
          <a:blip r:embed="rId14">
            <a:extLst>
              <a:ext uri="{28A0092B-C50C-407E-A947-70E740481C1C}">
                <a14:useLocalDpi xmlns:a14="http://schemas.microsoft.com/office/drawing/2010/main" val="0"/>
              </a:ext>
            </a:extLst>
          </a:blip>
          <a:srcRect/>
          <a:stretch/>
        </p:blipFill>
        <p:spPr>
          <a:xfrm>
            <a:off x="4642290" y="2681546"/>
            <a:ext cx="1580527" cy="901435"/>
          </a:xfrm>
          <a:prstGeom prst="rect">
            <a:avLst/>
          </a:prstGeom>
        </p:spPr>
      </p:pic>
      <p:sp>
        <p:nvSpPr>
          <p:cNvPr id="101" name="Rectangle: Rounded Corners 100">
            <a:extLst>
              <a:ext uri="{FF2B5EF4-FFF2-40B4-BE49-F238E27FC236}">
                <a16:creationId xmlns:a16="http://schemas.microsoft.com/office/drawing/2014/main" id="{C8AD1FFD-96E8-42D5-91B9-0DC8DEA3EFE1}"/>
              </a:ext>
            </a:extLst>
          </p:cNvPr>
          <p:cNvSpPr/>
          <p:nvPr/>
        </p:nvSpPr>
        <p:spPr>
          <a:xfrm>
            <a:off x="7672745" y="2370813"/>
            <a:ext cx="1376183" cy="1420169"/>
          </a:xfrm>
          <a:prstGeom prst="roundRect">
            <a:avLst/>
          </a:prstGeom>
          <a:solidFill>
            <a:srgbClr val="22BC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a:solidFill>
                  <a:schemeClr val="bg1"/>
                </a:solidFill>
                <a:latin typeface="Verdana"/>
                <a:ea typeface="Verdana"/>
              </a:rPr>
              <a:t>Virtual bundle does not need a GTIN (individual products are identified by their own GTINs).</a:t>
            </a:r>
          </a:p>
        </p:txBody>
      </p:sp>
      <p:sp>
        <p:nvSpPr>
          <p:cNvPr id="106" name="Rectangle: Rounded Corners 105">
            <a:extLst>
              <a:ext uri="{FF2B5EF4-FFF2-40B4-BE49-F238E27FC236}">
                <a16:creationId xmlns:a16="http://schemas.microsoft.com/office/drawing/2014/main" id="{B0FFF9B0-D36F-4026-BB3B-A09FA359A86A}"/>
              </a:ext>
            </a:extLst>
          </p:cNvPr>
          <p:cNvSpPr/>
          <p:nvPr/>
        </p:nvSpPr>
        <p:spPr>
          <a:xfrm>
            <a:off x="4472542" y="3931822"/>
            <a:ext cx="1769562" cy="472072"/>
          </a:xfrm>
          <a:prstGeom prst="roundRect">
            <a:avLst/>
          </a:prstGeom>
          <a:solidFill>
            <a:srgbClr val="0095DA"/>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b="1">
                <a:solidFill>
                  <a:schemeClr val="bg1"/>
                </a:solidFill>
                <a:latin typeface="Verdana" panose="020B0604030504040204" pitchFamily="34" charset="0"/>
                <a:ea typeface="Verdana" panose="020B0604030504040204" pitchFamily="34" charset="0"/>
              </a:rPr>
              <a:t>Use the existing GTIN for the bundle</a:t>
            </a:r>
          </a:p>
        </p:txBody>
      </p:sp>
      <p:sp>
        <p:nvSpPr>
          <p:cNvPr id="107" name="Rectangle: Rounded Corners 106">
            <a:extLst>
              <a:ext uri="{FF2B5EF4-FFF2-40B4-BE49-F238E27FC236}">
                <a16:creationId xmlns:a16="http://schemas.microsoft.com/office/drawing/2014/main" id="{5CA938FC-6BCD-4D53-8C2D-8ADCF45CFEB4}"/>
              </a:ext>
            </a:extLst>
          </p:cNvPr>
          <p:cNvSpPr/>
          <p:nvPr/>
        </p:nvSpPr>
        <p:spPr>
          <a:xfrm>
            <a:off x="930304" y="4004117"/>
            <a:ext cx="2312724" cy="411820"/>
          </a:xfrm>
          <a:prstGeom prst="roundRect">
            <a:avLst/>
          </a:prstGeom>
          <a:solidFill>
            <a:srgbClr val="BF83B9"/>
          </a:solidFill>
          <a:ln>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000" b="1">
                <a:solidFill>
                  <a:schemeClr val="bg1"/>
                </a:solidFill>
                <a:latin typeface="Verdana" panose="020B0604030504040204" pitchFamily="34" charset="0"/>
                <a:ea typeface="Verdana" panose="020B0604030504040204" pitchFamily="34" charset="0"/>
                <a:cs typeface="+mn-lt"/>
              </a:rPr>
              <a:t>I am selling a manufacturer-defined bundle</a:t>
            </a:r>
          </a:p>
        </p:txBody>
      </p:sp>
    </p:spTree>
    <p:extLst>
      <p:ext uri="{BB962C8B-B14F-4D97-AF65-F5344CB8AC3E}">
        <p14:creationId xmlns:p14="http://schemas.microsoft.com/office/powerpoint/2010/main" val="314692095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5ff6f66-051c-44bd-bbf0-1fd197785c56" xsi:nil="true"/>
    <lcf76f155ced4ddcb4097134ff3c332f xmlns="927ee305-8822-48f3-815c-fb307d069dc0">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E7000497CDE34AA5BCC0FF52DB8A46" ma:contentTypeVersion="14" ma:contentTypeDescription="Create a new document." ma:contentTypeScope="" ma:versionID="44200dd7ae1d5830366a928661b57d16">
  <xsd:schema xmlns:xsd="http://www.w3.org/2001/XMLSchema" xmlns:xs="http://www.w3.org/2001/XMLSchema" xmlns:p="http://schemas.microsoft.com/office/2006/metadata/properties" xmlns:ns2="927ee305-8822-48f3-815c-fb307d069dc0" xmlns:ns3="d5ff6f66-051c-44bd-bbf0-1fd197785c56" targetNamespace="http://schemas.microsoft.com/office/2006/metadata/properties" ma:root="true" ma:fieldsID="48ed8ecb9b35264508e9753d639a0a25" ns2:_="" ns3:_="">
    <xsd:import namespace="927ee305-8822-48f3-815c-fb307d069dc0"/>
    <xsd:import namespace="d5ff6f66-051c-44bd-bbf0-1fd197785c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7ee305-8822-48f3-815c-fb307d069dc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3892e53a-9b3c-4010-9cd1-82aa4eeb88e7" ma:termSetId="09814cd3-568e-fe90-9814-8d621ff8fb84" ma:anchorId="fba54fb3-c3e1-fe81-a776-ca4b69148c4d" ma:open="true" ma:isKeyword="false">
      <xsd:complexType>
        <xsd:sequence>
          <xsd:element ref="pc:Terms" minOccurs="0" maxOccurs="1"/>
        </xsd:sequence>
      </xsd:complex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5ff6f66-051c-44bd-bbf0-1fd197785c5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7a610984-e933-4882-bef0-a74d9363c995}" ma:internalName="TaxCatchAll" ma:showField="CatchAllData" ma:web="d5ff6f66-051c-44bd-bbf0-1fd197785c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83C5720-C11C-4B13-BFF0-DC296F24BAFB}">
  <ds:schemaRefs>
    <ds:schemaRef ds:uri="http://schemas.microsoft.com/sharepoint/v3/contenttype/forms"/>
  </ds:schemaRefs>
</ds:datastoreItem>
</file>

<file path=customXml/itemProps2.xml><?xml version="1.0" encoding="utf-8"?>
<ds:datastoreItem xmlns:ds="http://schemas.openxmlformats.org/officeDocument/2006/customXml" ds:itemID="{66AFE854-6A9E-4BFE-BC49-9BA5CB754371}">
  <ds:schemaRefs>
    <ds:schemaRef ds:uri="3160a699-b954-47a2-bfdc-2d1544e85a33"/>
    <ds:schemaRef ds:uri="927ee305-8822-48f3-815c-fb307d069dc0"/>
    <ds:schemaRef ds:uri="cd2009df-cb34-4bda-87a7-d24cf93b0e22"/>
    <ds:schemaRef ds:uri="d5ff6f66-051c-44bd-bbf0-1fd197785c5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1696E8C4-CA69-4059-80CF-C959C5E17D2B}">
  <ds:schemaRefs>
    <ds:schemaRef ds:uri="927ee305-8822-48f3-815c-fb307d069dc0"/>
    <ds:schemaRef ds:uri="d5ff6f66-051c-44bd-bbf0-1fd197785c5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236</TotalTime>
  <Words>5341</Words>
  <Application>Microsoft Office PowerPoint</Application>
  <PresentationFormat>Custom</PresentationFormat>
  <Paragraphs>567</Paragraphs>
  <Slides>26</Slides>
  <Notes>26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Segoe UI</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Sneha Khanna</dc:creator>
  <cp:lastModifiedBy>Simona Scaringi</cp:lastModifiedBy>
  <cp:revision>4</cp:revision>
  <dcterms:created xsi:type="dcterms:W3CDTF">2022-07-01T08:03:19Z</dcterms:created>
  <dcterms:modified xsi:type="dcterms:W3CDTF">2022-10-10T22:35:44Z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0x0101004CE7000497CDE34AA5BCC0FF52DB8A46</vt:lpwstr>
  </property>
  <property fmtid="{D5CDD505-2E9C-101B-9397-08002B2CF9AE}" pid="3" name="MediaServiceImageTags">
    <vt:lpwstr/>
  </property>
</Properties>
</file>