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810" r:id="rId5"/>
    <p:sldMasterId id="2147483860" r:id="rId6"/>
    <p:sldMasterId id="2147483750" r:id="rId7"/>
  </p:sldMasterIdLst>
  <p:notesMasterIdLst>
    <p:notesMasterId r:id="rId28"/>
  </p:notesMasterIdLst>
  <p:sldIdLst>
    <p:sldId id="256" r:id="rId8"/>
    <p:sldId id="277" r:id="rId9"/>
    <p:sldId id="276" r:id="rId10"/>
    <p:sldId id="281" r:id="rId11"/>
    <p:sldId id="283" r:id="rId12"/>
    <p:sldId id="279" r:id="rId13"/>
    <p:sldId id="282" r:id="rId14"/>
    <p:sldId id="280" r:id="rId15"/>
    <p:sldId id="271" r:id="rId16"/>
    <p:sldId id="259" r:id="rId17"/>
    <p:sldId id="262" r:id="rId18"/>
    <p:sldId id="263" r:id="rId19"/>
    <p:sldId id="266" r:id="rId20"/>
    <p:sldId id="264" r:id="rId21"/>
    <p:sldId id="265" r:id="rId22"/>
    <p:sldId id="267" r:id="rId23"/>
    <p:sldId id="268" r:id="rId24"/>
    <p:sldId id="260" r:id="rId25"/>
    <p:sldId id="270" r:id="rId26"/>
    <p:sldId id="275" r:id="rId27"/>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00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its van den Bos" initials="FvdB" lastIdx="1" clrIdx="0">
    <p:extLst>
      <p:ext uri="{19B8F6BF-5375-455C-9EA6-DF929625EA0E}">
        <p15:presenceInfo xmlns:p15="http://schemas.microsoft.com/office/powerpoint/2012/main" userId="S::Frits.vandenBos@gs1.nl::1d9f6679-ceb5-45f9-9b4d-318388f4f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FB2B4-6839-4399-85DC-E043DFAFFE7B}" v="1" dt="2021-12-14T15:11:57.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p:cViewPr varScale="1">
        <p:scale>
          <a:sx n="147" d="100"/>
          <a:sy n="147" d="100"/>
        </p:scale>
        <p:origin x="546" y="126"/>
      </p:cViewPr>
      <p:guideLst>
        <p:guide orient="horz" pos="1872"/>
        <p:guide pos="3000"/>
        <p:guide orient="horz" pos="1620"/>
        <p:guide pos="2880"/>
      </p:guideLst>
    </p:cSldViewPr>
  </p:slideViewPr>
  <p:outlineViewPr>
    <p:cViewPr>
      <p:scale>
        <a:sx n="33" d="100"/>
        <a:sy n="33" d="100"/>
      </p:scale>
      <p:origin x="0" y="5292"/>
    </p:cViewPr>
  </p:outlin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1T15:05:45.550" idx="1">
    <p:pos x="2874" y="990"/>
    <p:text>if a product passes the POS extra info might be added to the item identifier but what happens if the product is sold at the same POS and with the same GTIN? who tells me that it is no longer new? (RFID scanning would require a new GTIN or intelligent data scans that track the status of a product owner/use/maintenance status.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81F23-20C3-7647-B336-AD4B52A5A78D}"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8EAE-8016-F64B-92C7-66E7338ADE9F}" type="slidenum">
              <a:rPr lang="en-GB" smtClean="0"/>
              <a:t>‹#›</a:t>
            </a:fld>
            <a:endParaRPr lang="en-GB"/>
          </a:p>
        </p:txBody>
      </p:sp>
    </p:spTree>
    <p:extLst>
      <p:ext uri="{BB962C8B-B14F-4D97-AF65-F5344CB8AC3E}">
        <p14:creationId xmlns:p14="http://schemas.microsoft.com/office/powerpoint/2010/main" val="10257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11" name="Straight Connector 10"/>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9063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414867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algn="l">
              <a:lnSpc>
                <a:spcPct val="110000"/>
              </a:lnSpc>
            </a:pPr>
            <a:endParaRPr lang="en-GB" sz="900" b="0" i="1" noProof="0" dirty="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a:solidFill>
                  <a:schemeClr val="bg1"/>
                </a:solidFill>
              </a:rPr>
              <a:t>Caption or</a:t>
            </a:r>
            <a:r>
              <a:rPr lang="en-GB" sz="1100" b="0" i="1" baseline="0" noProof="0" dirty="0">
                <a:solidFill>
                  <a:schemeClr val="bg1"/>
                </a:solidFill>
              </a:rPr>
              <a:t> credit for a photo could be put in this space. </a:t>
            </a:r>
            <a:r>
              <a:rPr lang="en-GB" sz="1100" b="0" i="1" noProof="0" dirty="0">
                <a:solidFill>
                  <a:schemeClr val="bg1"/>
                </a:solidFill>
              </a:rPr>
              <a:t>You may adjust the height of this box</a:t>
            </a:r>
            <a:r>
              <a:rPr lang="en-GB" sz="1100" b="0" i="1" baseline="0" noProof="0" dirty="0">
                <a:solidFill>
                  <a:schemeClr val="bg1"/>
                </a:solidFill>
              </a:rPr>
              <a:t> to accommodate more or less text. Suggested number of lines of text is no less than two and no more than four.</a:t>
            </a:r>
            <a:endParaRPr lang="en-GB" sz="1100" b="0" i="1" noProof="0" dirty="0">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16565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algn="l">
              <a:lnSpc>
                <a:spcPct val="110000"/>
              </a:lnSpc>
            </a:pPr>
            <a:endParaRPr lang="en-GB" sz="900" b="0" i="1" noProof="0" dirty="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a:solidFill>
                  <a:schemeClr val="bg1"/>
                </a:solidFill>
              </a:rPr>
              <a:t>Caption or</a:t>
            </a:r>
            <a:r>
              <a:rPr lang="en-GB" sz="1100" b="0" i="1" baseline="0" noProof="0" dirty="0">
                <a:solidFill>
                  <a:schemeClr val="bg1"/>
                </a:solidFill>
              </a:rPr>
              <a:t> credit for a photo could be put in this space. </a:t>
            </a:r>
            <a:r>
              <a:rPr lang="en-GB" sz="1100" b="0" i="1" noProof="0" dirty="0">
                <a:solidFill>
                  <a:schemeClr val="bg1"/>
                </a:solidFill>
              </a:rPr>
              <a:t>You may adjust the height of this box</a:t>
            </a:r>
            <a:r>
              <a:rPr lang="en-GB" sz="1100" b="0" i="1" baseline="0" noProof="0" dirty="0">
                <a:solidFill>
                  <a:schemeClr val="bg1"/>
                </a:solidFill>
              </a:rPr>
              <a:t> to accommodate more or less text. Suggested number of lines of text is no less than two and no more than four.</a:t>
            </a:r>
            <a:endParaRPr lang="en-GB" sz="1100" b="0" i="1" noProof="0" dirty="0">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32530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5798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08863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40004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20" name="Straight Connector 19"/>
          <p:cNvCxnSpPr/>
          <p:nvPr userDrawn="1"/>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4217860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82741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22538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a:t>Title</a:t>
            </a:r>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name@gs1.org</a:t>
            </a:r>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a:t>GS1 Address</a:t>
            </a:r>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a:t>E</a:t>
            </a:r>
          </a:p>
        </p:txBody>
      </p:sp>
    </p:spTree>
    <p:extLst>
      <p:ext uri="{BB962C8B-B14F-4D97-AF65-F5344CB8AC3E}">
        <p14:creationId xmlns:p14="http://schemas.microsoft.com/office/powerpoint/2010/main" val="282296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EAC35-6324-4E85-8025-189FFCBEE136}"/>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8BD1963A-FC9C-4A6C-B7BC-9A0DCE217E9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3128782A-E53D-469B-82B6-DA35A4E15A28}"/>
              </a:ext>
            </a:extLst>
          </p:cNvPr>
          <p:cNvSpPr>
            <a:spLocks noGrp="1"/>
          </p:cNvSpPr>
          <p:nvPr>
            <p:ph type="dt" sz="half" idx="10"/>
          </p:nvPr>
        </p:nvSpPr>
        <p:spPr/>
        <p:txBody>
          <a:bodyPr/>
          <a:lstStyle/>
          <a:p>
            <a:fld id="{AE8F2C4D-27A2-4B32-8A96-9B6F04C21A57}" type="datetimeFigureOut">
              <a:rPr lang="en-GB" smtClean="0"/>
              <a:t>16/10/2023</a:t>
            </a:fld>
            <a:endParaRPr lang="en-GB"/>
          </a:p>
        </p:txBody>
      </p:sp>
      <p:sp>
        <p:nvSpPr>
          <p:cNvPr id="5" name="Tijdelijke aanduiding voor voettekst 4">
            <a:extLst>
              <a:ext uri="{FF2B5EF4-FFF2-40B4-BE49-F238E27FC236}">
                <a16:creationId xmlns:a16="http://schemas.microsoft.com/office/drawing/2014/main" id="{CF535C4C-B35E-4C15-BEB4-B0DC92B099D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1DAE8AC-DA8E-4CC5-97B3-A61E54B85543}"/>
              </a:ext>
            </a:extLst>
          </p:cNvPr>
          <p:cNvSpPr>
            <a:spLocks noGrp="1"/>
          </p:cNvSpPr>
          <p:nvPr>
            <p:ph type="sldNum" sz="quarter" idx="12"/>
          </p:nvPr>
        </p:nvSpPr>
        <p:spPr/>
        <p:txBody>
          <a:bodyPr/>
          <a:lstStyle/>
          <a:p>
            <a:fld id="{F26B7003-79A3-407B-B0DD-95EDD3AD88D9}" type="slidenum">
              <a:rPr lang="en-GB" smtClean="0"/>
              <a:t>‹#›</a:t>
            </a:fld>
            <a:endParaRPr lang="en-GB"/>
          </a:p>
        </p:txBody>
      </p:sp>
    </p:spTree>
    <p:extLst>
      <p:ext uri="{BB962C8B-B14F-4D97-AF65-F5344CB8AC3E}">
        <p14:creationId xmlns:p14="http://schemas.microsoft.com/office/powerpoint/2010/main" val="2603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Full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Picture Placeholder 2"/>
          <p:cNvSpPr>
            <a:spLocks noGrp="1"/>
          </p:cNvSpPr>
          <p:nvPr>
            <p:ph type="pic" sz="quarter" idx="13" hasCustomPrompt="1"/>
          </p:nvPr>
        </p:nvSpPr>
        <p:spPr>
          <a:xfrm>
            <a:off x="0" y="0"/>
            <a:ext cx="9144000" cy="4541838"/>
          </a:xfrm>
          <a:prstGeom prst="rect">
            <a:avLst/>
          </a:prstGeom>
        </p:spPr>
        <p:txBody>
          <a:bodyPr anchor="ctr" anchorCtr="0"/>
          <a:lstStyle>
            <a:lvl1pPr marL="74250" indent="0" algn="ctr">
              <a:buNone/>
              <a:defRPr/>
            </a:lvl1pPr>
          </a:lstStyle>
          <a:p>
            <a:r>
              <a:rPr lang="en-GB" noProof="0" dirty="0"/>
              <a:t>Click to insert image</a:t>
            </a:r>
          </a:p>
        </p:txBody>
      </p:sp>
      <p:sp>
        <p:nvSpPr>
          <p:cNvPr id="7"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Sk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Raspberr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Gras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Teal">
    <p:spTree>
      <p:nvGrpSpPr>
        <p:cNvPr id="1" name=""/>
        <p:cNvGrpSpPr/>
        <p:nvPr/>
      </p:nvGrpSpPr>
      <p:grpSpPr>
        <a:xfrm>
          <a:off x="0" y="0"/>
          <a:ext cx="0" cy="0"/>
          <a:chOff x="0" y="0"/>
          <a:chExt cx="0" cy="0"/>
        </a:xfrm>
      </p:grpSpPr>
      <p:sp>
        <p:nvSpPr>
          <p:cNvPr id="7" name="Rectangle 6"/>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601082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Editable Colour">
    <p:spTree>
      <p:nvGrpSpPr>
        <p:cNvPr id="1" name=""/>
        <p:cNvGrpSpPr/>
        <p:nvPr/>
      </p:nvGrpSpPr>
      <p:grpSpPr>
        <a:xfrm>
          <a:off x="0" y="0"/>
          <a:ext cx="0" cy="0"/>
          <a:chOff x="0" y="0"/>
          <a:chExt cx="0" cy="0"/>
        </a:xfrm>
      </p:grpSpPr>
      <p:sp>
        <p:nvSpPr>
          <p:cNvPr id="7" name="Rectangle 6"/>
          <p:cNvSpPr/>
          <p:nvPr userDrawn="1"/>
        </p:nvSpPr>
        <p:spPr>
          <a:xfrm>
            <a:off x="0" y="0"/>
            <a:ext cx="9144000" cy="4541292"/>
          </a:xfrm>
          <a:prstGeom prst="rect">
            <a:avLst/>
          </a:prstGeom>
          <a:solidFill>
            <a:srgbClr val="888B8D"/>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Editable colour in master</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dirty="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a:t>Divider Slide</a:t>
            </a:r>
            <a:br>
              <a:rPr lang="en-GB" noProof="0" dirty="0"/>
            </a:br>
            <a:r>
              <a:rPr lang="en-GB" noProof="0"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252954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8"/>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0288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dirty="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a:t>Divider Slide</a:t>
            </a:r>
            <a:br>
              <a:rPr lang="en-GB" noProof="0" dirty="0"/>
            </a:br>
            <a:r>
              <a:rPr lang="en-GB" noProof="0"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966027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dirty="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278454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ditable Colour Divider">
    <p:spTree>
      <p:nvGrpSpPr>
        <p:cNvPr id="1" name=""/>
        <p:cNvGrpSpPr/>
        <p:nvPr/>
      </p:nvGrpSpPr>
      <p:grpSpPr>
        <a:xfrm>
          <a:off x="0" y="0"/>
          <a:ext cx="0" cy="0"/>
          <a:chOff x="0" y="0"/>
          <a:chExt cx="0" cy="0"/>
        </a:xfrm>
      </p:grpSpPr>
      <p:sp>
        <p:nvSpPr>
          <p:cNvPr id="7" name="Rectangle 6"/>
          <p:cNvSpPr/>
          <p:nvPr userDrawn="1"/>
        </p:nvSpPr>
        <p:spPr>
          <a:xfrm>
            <a:off x="447854" y="413473"/>
            <a:ext cx="8247911" cy="3774272"/>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dirty="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a:t>Editable Colour in Master Divider Slide</a:t>
            </a:r>
            <a:br>
              <a:rPr lang="en-GB" noProof="0" dirty="0"/>
            </a:br>
            <a:r>
              <a:rPr lang="en-GB" noProof="0"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813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726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73071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355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1616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6.jpe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6.jpeg"/><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6.jpeg"/><Relationship Id="rId4" Type="http://schemas.openxmlformats.org/officeDocument/2006/relationships/slideLayout" Target="../slideLayouts/slideLayout34.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91580"/>
            <a:ext cx="1276813" cy="626216"/>
          </a:xfrm>
          <a:prstGeom prst="rect">
            <a:avLst/>
          </a:prstGeom>
        </p:spPr>
      </p:pic>
      <p:pic>
        <p:nvPicPr>
          <p:cNvPr id="9" name="Picture 8" descr="14GSGL0011_D08_PPT_Cover_Global-Language-of-Busines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 id="214748387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rgbClr val="454545"/>
                </a:solidFill>
              </a:rPr>
              <a:t>© GS1</a:t>
            </a:r>
            <a:r>
              <a:rPr lang="en-GB" baseline="0" noProof="0" dirty="0">
                <a:solidFill>
                  <a:srgbClr val="454545"/>
                </a:solidFill>
              </a:rPr>
              <a:t> Nederland</a:t>
            </a:r>
            <a:endParaRPr lang="en-GB" noProof="0" dirty="0">
              <a:solidFill>
                <a:srgbClr val="454545"/>
              </a:solidFill>
            </a:endParaRPr>
          </a:p>
        </p:txBody>
      </p:sp>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7479" y="4649514"/>
            <a:ext cx="786994"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 id="2147483880" r:id="rId20"/>
  </p:sldLayoutIdLst>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rgbClr val="454545"/>
                </a:solidFill>
              </a:rPr>
              <a:t>© GS1 Nederland</a:t>
            </a: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980" y="4649514"/>
            <a:ext cx="786994"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8" name="Rectangle 7"/>
          <p:cNvSpPr/>
          <p:nvPr userDrawn="1"/>
        </p:nvSpPr>
        <p:spPr>
          <a:xfrm>
            <a:off x="228600" y="765253"/>
            <a:ext cx="8610600" cy="3810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92067409"/>
      </p:ext>
    </p:extLst>
  </p:cSld>
  <p:clrMap bg1="lt1" tx1="dk1" bg2="lt2" tx2="dk2" accent1="accent1" accent2="accent2" accent3="accent3" accent4="accent4" accent5="accent5" accent6="accent6" hlink="hlink" folHlink="folHlink"/>
  <p:sldLayoutIdLst>
    <p:sldLayoutId id="2147483865" r:id="rId1"/>
    <p:sldLayoutId id="2147483868" r:id="rId2"/>
    <p:sldLayoutId id="2147483872" r:id="rId3"/>
    <p:sldLayoutId id="2147483870" r:id="rId4"/>
    <p:sldLayoutId id="2147483874" r:id="rId5"/>
    <p:sldLayoutId id="2147483876" r:id="rId6"/>
    <p:sldLayoutId id="2147483878" r:id="rId7"/>
  </p:sldLayoutIdLst>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rgbClr val="454545"/>
                </a:solidFill>
              </a:rPr>
              <a:t>© GS1</a:t>
            </a:r>
            <a:r>
              <a:rPr lang="en-GB" baseline="0" noProof="0" dirty="0">
                <a:solidFill>
                  <a:srgbClr val="454545"/>
                </a:solidFill>
              </a:rPr>
              <a:t> Nederland</a:t>
            </a: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980" y="4641735"/>
            <a:ext cx="786994" cy="385983"/>
          </a:xfrm>
          <a:prstGeom prst="rect">
            <a:avLst/>
          </a:prstGeom>
        </p:spPr>
      </p:pic>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dirty="0"/>
              <a:t>GS1 standards within the context of traceable construction and installation</a:t>
            </a:r>
          </a:p>
        </p:txBody>
      </p:sp>
      <p:sp>
        <p:nvSpPr>
          <p:cNvPr id="19" name="Text Placeholder 18"/>
          <p:cNvSpPr>
            <a:spLocks noGrp="1"/>
          </p:cNvSpPr>
          <p:nvPr>
            <p:ph type="body" sz="quarter" idx="11"/>
          </p:nvPr>
        </p:nvSpPr>
        <p:spPr/>
        <p:txBody>
          <a:bodyPr/>
          <a:lstStyle/>
          <a:p>
            <a:endParaRPr lang="en-GB" dirty="0"/>
          </a:p>
        </p:txBody>
      </p:sp>
      <p:sp>
        <p:nvSpPr>
          <p:cNvPr id="20" name="Text Placeholder 19"/>
          <p:cNvSpPr>
            <a:spLocks noGrp="1"/>
          </p:cNvSpPr>
          <p:nvPr>
            <p:ph type="body" sz="quarter" idx="12"/>
          </p:nvPr>
        </p:nvSpPr>
        <p:spPr/>
        <p:txBody>
          <a:bodyPr/>
          <a:lstStyle/>
          <a:p>
            <a:r>
              <a:rPr lang="en-GB" dirty="0"/>
              <a:t>Frits van den Bos, innovation manager GS1 Netherlands</a:t>
            </a:r>
          </a:p>
        </p:txBody>
      </p:sp>
      <p:sp>
        <p:nvSpPr>
          <p:cNvPr id="21" name="Text Placeholder 20"/>
          <p:cNvSpPr>
            <a:spLocks noGrp="1"/>
          </p:cNvSpPr>
          <p:nvPr>
            <p:ph type="body" sz="quarter" idx="14"/>
          </p:nvPr>
        </p:nvSpPr>
        <p:spPr/>
        <p:txBody>
          <a:bodyPr/>
          <a:lstStyle/>
          <a:p>
            <a:r>
              <a:rPr lang="en-GB" dirty="0"/>
              <a:t>20 December 2021</a:t>
            </a:r>
          </a:p>
        </p:txBody>
      </p:sp>
    </p:spTree>
    <p:extLst>
      <p:ext uri="{BB962C8B-B14F-4D97-AF65-F5344CB8AC3E}">
        <p14:creationId xmlns:p14="http://schemas.microsoft.com/office/powerpoint/2010/main" val="401185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Circular Economy</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639939" y="3933822"/>
            <a:ext cx="8241707" cy="437846"/>
          </a:xfrm>
        </p:spPr>
        <p:txBody>
          <a:bodyPr/>
          <a:lstStyle/>
          <a:p>
            <a:pPr marL="74250" indent="0">
              <a:buNone/>
            </a:pPr>
            <a:r>
              <a:rPr lang="en-GB" dirty="0"/>
              <a:t>A product goes beyond the POS and continues it own individual life cycle</a:t>
            </a:r>
          </a:p>
          <a:p>
            <a:endParaRPr lang="en-GB" dirty="0"/>
          </a:p>
          <a:p>
            <a:endParaRPr lang="en-GB" dirty="0"/>
          </a:p>
          <a:p>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10</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3BF792C6-1AE7-481E-9F24-45497D36BC69}"/>
              </a:ext>
            </a:extLst>
          </p:cNvPr>
          <p:cNvSpPr txBox="1"/>
          <p:nvPr/>
        </p:nvSpPr>
        <p:spPr>
          <a:xfrm>
            <a:off x="2988698" y="2828821"/>
            <a:ext cx="1640962" cy="369332"/>
          </a:xfrm>
          <a:prstGeom prst="rect">
            <a:avLst/>
          </a:prstGeom>
          <a:noFill/>
        </p:spPr>
        <p:txBody>
          <a:bodyPr wrap="none" rtlCol="0">
            <a:spAutoFit/>
          </a:bodyPr>
          <a:lstStyle/>
          <a:p>
            <a:r>
              <a:rPr lang="en-GB" dirty="0"/>
              <a:t>Point of Sale</a:t>
            </a:r>
          </a:p>
        </p:txBody>
      </p: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Tree>
    <p:extLst>
      <p:ext uri="{BB962C8B-B14F-4D97-AF65-F5344CB8AC3E}">
        <p14:creationId xmlns:p14="http://schemas.microsoft.com/office/powerpoint/2010/main" val="77890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Circular Economy</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639939" y="3933822"/>
            <a:ext cx="8241707" cy="437846"/>
          </a:xfrm>
        </p:spPr>
        <p:txBody>
          <a:bodyPr/>
          <a:lstStyle/>
          <a:p>
            <a:pPr marL="74250" indent="0">
              <a:buNone/>
            </a:pPr>
            <a:r>
              <a:rPr lang="en-GB" dirty="0"/>
              <a:t>Needs more granular identification that persist during the whole product life cycle</a:t>
            </a:r>
          </a:p>
          <a:p>
            <a:endParaRPr lang="en-GB" dirty="0"/>
          </a:p>
          <a:p>
            <a:endParaRPr lang="en-GB" dirty="0"/>
          </a:p>
          <a:p>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11</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3BF792C6-1AE7-481E-9F24-45497D36BC69}"/>
              </a:ext>
            </a:extLst>
          </p:cNvPr>
          <p:cNvSpPr txBox="1"/>
          <p:nvPr/>
        </p:nvSpPr>
        <p:spPr>
          <a:xfrm>
            <a:off x="2988698" y="2828821"/>
            <a:ext cx="1640962" cy="369332"/>
          </a:xfrm>
          <a:prstGeom prst="rect">
            <a:avLst/>
          </a:prstGeom>
          <a:noFill/>
        </p:spPr>
        <p:txBody>
          <a:bodyPr wrap="none" rtlCol="0">
            <a:spAutoFit/>
          </a:bodyPr>
          <a:lstStyle/>
          <a:p>
            <a:r>
              <a:rPr lang="en-GB" dirty="0"/>
              <a:t>Point of Sale</a:t>
            </a:r>
          </a:p>
        </p:txBody>
      </p: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25" name="Tekstvak 24">
            <a:extLst>
              <a:ext uri="{FF2B5EF4-FFF2-40B4-BE49-F238E27FC236}">
                <a16:creationId xmlns:a16="http://schemas.microsoft.com/office/drawing/2014/main" id="{DCBA62C3-2945-4BD2-970A-FA1973BE0DFF}"/>
              </a:ext>
            </a:extLst>
          </p:cNvPr>
          <p:cNvSpPr txBox="1"/>
          <p:nvPr/>
        </p:nvSpPr>
        <p:spPr>
          <a:xfrm>
            <a:off x="4622800" y="3657850"/>
            <a:ext cx="2745002" cy="261610"/>
          </a:xfrm>
          <a:prstGeom prst="rect">
            <a:avLst/>
          </a:prstGeom>
          <a:noFill/>
          <a:ln>
            <a:solidFill>
              <a:schemeClr val="tx1"/>
            </a:solidFill>
          </a:ln>
        </p:spPr>
        <p:txBody>
          <a:bodyPr wrap="square" rtlCol="0">
            <a:spAutoFit/>
          </a:bodyPr>
          <a:lstStyle/>
          <a:p>
            <a:r>
              <a:rPr lang="en-GB" sz="1050" dirty="0"/>
              <a:t>item</a:t>
            </a:r>
          </a:p>
        </p:txBody>
      </p:sp>
      <p:sp>
        <p:nvSpPr>
          <p:cNvPr id="27" name="Tekstvak 26">
            <a:extLst>
              <a:ext uri="{FF2B5EF4-FFF2-40B4-BE49-F238E27FC236}">
                <a16:creationId xmlns:a16="http://schemas.microsoft.com/office/drawing/2014/main" id="{BFBF9206-907C-4E20-BAF1-9CE67239B53D}"/>
              </a:ext>
            </a:extLst>
          </p:cNvPr>
          <p:cNvSpPr txBox="1"/>
          <p:nvPr/>
        </p:nvSpPr>
        <p:spPr>
          <a:xfrm>
            <a:off x="1835696" y="3176577"/>
            <a:ext cx="2736304" cy="261610"/>
          </a:xfrm>
          <a:prstGeom prst="rect">
            <a:avLst/>
          </a:prstGeom>
          <a:noFill/>
          <a:ln>
            <a:solidFill>
              <a:schemeClr val="tx1"/>
            </a:solidFill>
          </a:ln>
        </p:spPr>
        <p:txBody>
          <a:bodyPr wrap="square" rtlCol="0">
            <a:spAutoFit/>
          </a:bodyPr>
          <a:lstStyle/>
          <a:p>
            <a:r>
              <a:rPr lang="en-GB" sz="1050" dirty="0"/>
              <a:t>product</a:t>
            </a:r>
          </a:p>
        </p:txBody>
      </p:sp>
      <p:sp>
        <p:nvSpPr>
          <p:cNvPr id="28" name="Tekstvak 27">
            <a:extLst>
              <a:ext uri="{FF2B5EF4-FFF2-40B4-BE49-F238E27FC236}">
                <a16:creationId xmlns:a16="http://schemas.microsoft.com/office/drawing/2014/main" id="{C56A8F3A-2726-44BA-BADD-0715114BEE01}"/>
              </a:ext>
            </a:extLst>
          </p:cNvPr>
          <p:cNvSpPr txBox="1"/>
          <p:nvPr/>
        </p:nvSpPr>
        <p:spPr>
          <a:xfrm>
            <a:off x="262354" y="3461383"/>
            <a:ext cx="2736304" cy="261610"/>
          </a:xfrm>
          <a:prstGeom prst="rect">
            <a:avLst/>
          </a:prstGeom>
          <a:noFill/>
          <a:ln>
            <a:solidFill>
              <a:schemeClr val="tx1"/>
            </a:solidFill>
          </a:ln>
        </p:spPr>
        <p:txBody>
          <a:bodyPr wrap="square" rtlCol="0">
            <a:spAutoFit/>
          </a:bodyPr>
          <a:lstStyle/>
          <a:p>
            <a:r>
              <a:rPr lang="en-GB" sz="1050" dirty="0"/>
              <a:t>Batch</a:t>
            </a:r>
          </a:p>
        </p:txBody>
      </p:sp>
      <p:sp>
        <p:nvSpPr>
          <p:cNvPr id="29" name="Tekstvak 28">
            <a:extLst>
              <a:ext uri="{FF2B5EF4-FFF2-40B4-BE49-F238E27FC236}">
                <a16:creationId xmlns:a16="http://schemas.microsoft.com/office/drawing/2014/main" id="{C35EA9D1-E055-4453-998F-F76923561F0B}"/>
              </a:ext>
            </a:extLst>
          </p:cNvPr>
          <p:cNvSpPr txBox="1"/>
          <p:nvPr/>
        </p:nvSpPr>
        <p:spPr>
          <a:xfrm>
            <a:off x="1835696" y="2872515"/>
            <a:ext cx="1156623" cy="261610"/>
          </a:xfrm>
          <a:prstGeom prst="rect">
            <a:avLst/>
          </a:prstGeom>
          <a:noFill/>
          <a:ln>
            <a:solidFill>
              <a:schemeClr val="tx1"/>
            </a:solidFill>
          </a:ln>
        </p:spPr>
        <p:txBody>
          <a:bodyPr wrap="square" rtlCol="0">
            <a:spAutoFit/>
          </a:bodyPr>
          <a:lstStyle/>
          <a:p>
            <a:r>
              <a:rPr lang="en-GB" sz="1050" dirty="0"/>
              <a:t>model</a:t>
            </a:r>
          </a:p>
        </p:txBody>
      </p:sp>
      <p:sp>
        <p:nvSpPr>
          <p:cNvPr id="30" name="Tekstvak 29">
            <a:extLst>
              <a:ext uri="{FF2B5EF4-FFF2-40B4-BE49-F238E27FC236}">
                <a16:creationId xmlns:a16="http://schemas.microsoft.com/office/drawing/2014/main" id="{AB3864AD-3728-47D6-971E-4C3A79B01741}"/>
              </a:ext>
            </a:extLst>
          </p:cNvPr>
          <p:cNvSpPr txBox="1"/>
          <p:nvPr/>
        </p:nvSpPr>
        <p:spPr>
          <a:xfrm>
            <a:off x="7452320" y="3657850"/>
            <a:ext cx="1080120" cy="261610"/>
          </a:xfrm>
          <a:prstGeom prst="rect">
            <a:avLst/>
          </a:prstGeom>
          <a:noFill/>
          <a:ln>
            <a:solidFill>
              <a:schemeClr val="tx1"/>
            </a:solidFill>
          </a:ln>
        </p:spPr>
        <p:txBody>
          <a:bodyPr wrap="square" rtlCol="0">
            <a:spAutoFit/>
          </a:bodyPr>
          <a:lstStyle/>
          <a:p>
            <a:r>
              <a:rPr lang="en-GB" sz="1050" dirty="0"/>
              <a:t>asset</a:t>
            </a:r>
          </a:p>
        </p:txBody>
      </p:sp>
    </p:spTree>
    <p:extLst>
      <p:ext uri="{BB962C8B-B14F-4D97-AF65-F5344CB8AC3E}">
        <p14:creationId xmlns:p14="http://schemas.microsoft.com/office/powerpoint/2010/main" val="102531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Circular Economy</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639939" y="3933822"/>
            <a:ext cx="8241707" cy="437846"/>
          </a:xfrm>
        </p:spPr>
        <p:txBody>
          <a:bodyPr/>
          <a:lstStyle/>
          <a:p>
            <a:pPr marL="74250" indent="0">
              <a:buNone/>
            </a:pPr>
            <a:r>
              <a:rPr lang="en-GB" dirty="0"/>
              <a:t>Needs data that can be linked to the products at different levels of granularity</a:t>
            </a:r>
          </a:p>
          <a:p>
            <a:endParaRPr lang="en-GB" dirty="0"/>
          </a:p>
          <a:p>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12</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5" name="Tekstvak 4">
            <a:extLst>
              <a:ext uri="{FF2B5EF4-FFF2-40B4-BE49-F238E27FC236}">
                <a16:creationId xmlns:a16="http://schemas.microsoft.com/office/drawing/2014/main" id="{04478270-19C3-4E3D-9449-58025B624021}"/>
              </a:ext>
            </a:extLst>
          </p:cNvPr>
          <p:cNvSpPr txBox="1"/>
          <p:nvPr/>
        </p:nvSpPr>
        <p:spPr>
          <a:xfrm>
            <a:off x="4622800" y="3657850"/>
            <a:ext cx="2745002" cy="261610"/>
          </a:xfrm>
          <a:prstGeom prst="rect">
            <a:avLst/>
          </a:prstGeom>
          <a:noFill/>
          <a:ln>
            <a:solidFill>
              <a:schemeClr val="tx1"/>
            </a:solidFill>
          </a:ln>
        </p:spPr>
        <p:txBody>
          <a:bodyPr wrap="square" rtlCol="0">
            <a:spAutoFit/>
          </a:bodyPr>
          <a:lstStyle/>
          <a:p>
            <a:r>
              <a:rPr lang="en-GB" sz="1050" dirty="0"/>
              <a:t>item</a:t>
            </a:r>
          </a:p>
        </p:txBody>
      </p:sp>
      <p:sp>
        <p:nvSpPr>
          <p:cNvPr id="25" name="Tekstvak 24">
            <a:extLst>
              <a:ext uri="{FF2B5EF4-FFF2-40B4-BE49-F238E27FC236}">
                <a16:creationId xmlns:a16="http://schemas.microsoft.com/office/drawing/2014/main" id="{C4D1AFD4-5BAA-4883-9927-B993A0413E13}"/>
              </a:ext>
            </a:extLst>
          </p:cNvPr>
          <p:cNvSpPr txBox="1"/>
          <p:nvPr/>
        </p:nvSpPr>
        <p:spPr>
          <a:xfrm>
            <a:off x="1835696" y="3176577"/>
            <a:ext cx="2736304" cy="261610"/>
          </a:xfrm>
          <a:prstGeom prst="rect">
            <a:avLst/>
          </a:prstGeom>
          <a:noFill/>
          <a:ln>
            <a:solidFill>
              <a:schemeClr val="tx1"/>
            </a:solidFill>
          </a:ln>
        </p:spPr>
        <p:txBody>
          <a:bodyPr wrap="square" rtlCol="0">
            <a:spAutoFit/>
          </a:bodyPr>
          <a:lstStyle/>
          <a:p>
            <a:r>
              <a:rPr lang="en-GB" sz="1050" dirty="0"/>
              <a:t>product</a:t>
            </a:r>
          </a:p>
        </p:txBody>
      </p:sp>
      <p:sp>
        <p:nvSpPr>
          <p:cNvPr id="27" name="Tekstvak 26">
            <a:extLst>
              <a:ext uri="{FF2B5EF4-FFF2-40B4-BE49-F238E27FC236}">
                <a16:creationId xmlns:a16="http://schemas.microsoft.com/office/drawing/2014/main" id="{0EAF37F6-4500-4F6D-9468-868ADBBFC768}"/>
              </a:ext>
            </a:extLst>
          </p:cNvPr>
          <p:cNvSpPr txBox="1"/>
          <p:nvPr/>
        </p:nvSpPr>
        <p:spPr>
          <a:xfrm>
            <a:off x="262354" y="3461383"/>
            <a:ext cx="2736304" cy="261610"/>
          </a:xfrm>
          <a:prstGeom prst="rect">
            <a:avLst/>
          </a:prstGeom>
          <a:noFill/>
          <a:ln>
            <a:solidFill>
              <a:schemeClr val="tx1"/>
            </a:solidFill>
          </a:ln>
        </p:spPr>
        <p:txBody>
          <a:bodyPr wrap="square" rtlCol="0">
            <a:spAutoFit/>
          </a:bodyPr>
          <a:lstStyle/>
          <a:p>
            <a:r>
              <a:rPr lang="en-GB" sz="1050" dirty="0"/>
              <a:t>Batch</a:t>
            </a:r>
          </a:p>
        </p:txBody>
      </p:sp>
      <p:sp>
        <p:nvSpPr>
          <p:cNvPr id="28" name="Tekstvak 27">
            <a:extLst>
              <a:ext uri="{FF2B5EF4-FFF2-40B4-BE49-F238E27FC236}">
                <a16:creationId xmlns:a16="http://schemas.microsoft.com/office/drawing/2014/main" id="{082742C0-FD01-4F0C-8814-741EFDED601C}"/>
              </a:ext>
            </a:extLst>
          </p:cNvPr>
          <p:cNvSpPr txBox="1"/>
          <p:nvPr/>
        </p:nvSpPr>
        <p:spPr>
          <a:xfrm>
            <a:off x="1835696" y="2872515"/>
            <a:ext cx="1156623" cy="261610"/>
          </a:xfrm>
          <a:prstGeom prst="rect">
            <a:avLst/>
          </a:prstGeom>
          <a:noFill/>
          <a:ln>
            <a:solidFill>
              <a:schemeClr val="tx1"/>
            </a:solidFill>
          </a:ln>
        </p:spPr>
        <p:txBody>
          <a:bodyPr wrap="square" rtlCol="0">
            <a:spAutoFit/>
          </a:bodyPr>
          <a:lstStyle/>
          <a:p>
            <a:r>
              <a:rPr lang="en-GB" sz="1050" dirty="0"/>
              <a:t>model</a:t>
            </a:r>
          </a:p>
        </p:txBody>
      </p:sp>
      <p:sp>
        <p:nvSpPr>
          <p:cNvPr id="30" name="Tekstvak 29">
            <a:extLst>
              <a:ext uri="{FF2B5EF4-FFF2-40B4-BE49-F238E27FC236}">
                <a16:creationId xmlns:a16="http://schemas.microsoft.com/office/drawing/2014/main" id="{C645D28E-72E1-417B-82D8-24A491162982}"/>
              </a:ext>
            </a:extLst>
          </p:cNvPr>
          <p:cNvSpPr txBox="1"/>
          <p:nvPr/>
        </p:nvSpPr>
        <p:spPr>
          <a:xfrm>
            <a:off x="2988698" y="2828821"/>
            <a:ext cx="1640962" cy="369332"/>
          </a:xfrm>
          <a:prstGeom prst="rect">
            <a:avLst/>
          </a:prstGeom>
          <a:noFill/>
        </p:spPr>
        <p:txBody>
          <a:bodyPr wrap="none" rtlCol="0">
            <a:spAutoFit/>
          </a:bodyPr>
          <a:lstStyle/>
          <a:p>
            <a:r>
              <a:rPr lang="en-GB" dirty="0"/>
              <a:t>Point of Sale</a:t>
            </a:r>
          </a:p>
        </p:txBody>
      </p:sp>
    </p:spTree>
    <p:extLst>
      <p:ext uri="{BB962C8B-B14F-4D97-AF65-F5344CB8AC3E}">
        <p14:creationId xmlns:p14="http://schemas.microsoft.com/office/powerpoint/2010/main" val="340352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Circular Economy</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639939" y="3933822"/>
            <a:ext cx="8241707" cy="437846"/>
          </a:xfrm>
        </p:spPr>
        <p:txBody>
          <a:bodyPr/>
          <a:lstStyle/>
          <a:p>
            <a:pPr marL="74250" indent="0">
              <a:buNone/>
            </a:pPr>
            <a:r>
              <a:rPr lang="en-GB" dirty="0"/>
              <a:t>Or needs data that can be linked to the most granular level of identity</a:t>
            </a:r>
          </a:p>
          <a:p>
            <a:endParaRPr lang="en-GB" dirty="0"/>
          </a:p>
          <a:p>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13</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5" name="Tekstvak 4">
            <a:extLst>
              <a:ext uri="{FF2B5EF4-FFF2-40B4-BE49-F238E27FC236}">
                <a16:creationId xmlns:a16="http://schemas.microsoft.com/office/drawing/2014/main" id="{04478270-19C3-4E3D-9449-58025B624021}"/>
              </a:ext>
            </a:extLst>
          </p:cNvPr>
          <p:cNvSpPr txBox="1"/>
          <p:nvPr/>
        </p:nvSpPr>
        <p:spPr>
          <a:xfrm>
            <a:off x="755576" y="3657850"/>
            <a:ext cx="6612226" cy="261610"/>
          </a:xfrm>
          <a:prstGeom prst="rect">
            <a:avLst/>
          </a:prstGeom>
          <a:noFill/>
          <a:ln>
            <a:solidFill>
              <a:schemeClr val="tx1"/>
            </a:solidFill>
          </a:ln>
        </p:spPr>
        <p:txBody>
          <a:bodyPr wrap="square" rtlCol="0">
            <a:spAutoFit/>
          </a:bodyPr>
          <a:lstStyle/>
          <a:p>
            <a:r>
              <a:rPr lang="en-GB" sz="1050" dirty="0"/>
              <a:t>item</a:t>
            </a:r>
          </a:p>
        </p:txBody>
      </p:sp>
      <p:sp>
        <p:nvSpPr>
          <p:cNvPr id="30" name="Tekstvak 29">
            <a:extLst>
              <a:ext uri="{FF2B5EF4-FFF2-40B4-BE49-F238E27FC236}">
                <a16:creationId xmlns:a16="http://schemas.microsoft.com/office/drawing/2014/main" id="{C645D28E-72E1-417B-82D8-24A491162982}"/>
              </a:ext>
            </a:extLst>
          </p:cNvPr>
          <p:cNvSpPr txBox="1"/>
          <p:nvPr/>
        </p:nvSpPr>
        <p:spPr>
          <a:xfrm>
            <a:off x="2988698" y="2828821"/>
            <a:ext cx="1640962" cy="369332"/>
          </a:xfrm>
          <a:prstGeom prst="rect">
            <a:avLst/>
          </a:prstGeom>
          <a:noFill/>
        </p:spPr>
        <p:txBody>
          <a:bodyPr wrap="none" rtlCol="0">
            <a:spAutoFit/>
          </a:bodyPr>
          <a:lstStyle/>
          <a:p>
            <a:r>
              <a:rPr lang="en-GB" dirty="0"/>
              <a:t>Point of Sale</a:t>
            </a:r>
          </a:p>
        </p:txBody>
      </p:sp>
    </p:spTree>
    <p:extLst>
      <p:ext uri="{BB962C8B-B14F-4D97-AF65-F5344CB8AC3E}">
        <p14:creationId xmlns:p14="http://schemas.microsoft.com/office/powerpoint/2010/main" val="11538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Circular Economy</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262354" y="4078120"/>
            <a:ext cx="8881645" cy="437846"/>
          </a:xfrm>
        </p:spPr>
        <p:txBody>
          <a:bodyPr/>
          <a:lstStyle/>
          <a:p>
            <a:pPr marL="74250" indent="0">
              <a:buNone/>
            </a:pPr>
            <a:r>
              <a:rPr lang="en-GB" dirty="0"/>
              <a:t>Needs data that to be aggregated at item level at any time during the product life cycle</a:t>
            </a:r>
          </a:p>
          <a:p>
            <a:endParaRPr lang="en-GB" dirty="0"/>
          </a:p>
          <a:p>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14</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3BF792C6-1AE7-481E-9F24-45497D36BC69}"/>
              </a:ext>
            </a:extLst>
          </p:cNvPr>
          <p:cNvSpPr txBox="1"/>
          <p:nvPr/>
        </p:nvSpPr>
        <p:spPr>
          <a:xfrm>
            <a:off x="2988698" y="2828821"/>
            <a:ext cx="1640962" cy="369332"/>
          </a:xfrm>
          <a:prstGeom prst="rect">
            <a:avLst/>
          </a:prstGeom>
          <a:noFill/>
        </p:spPr>
        <p:txBody>
          <a:bodyPr wrap="none" rtlCol="0">
            <a:spAutoFit/>
          </a:bodyPr>
          <a:lstStyle/>
          <a:p>
            <a:r>
              <a:rPr lang="en-GB" dirty="0"/>
              <a:t>Point of Sale</a:t>
            </a:r>
          </a:p>
        </p:txBody>
      </p: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31" name="Tekstvak 30">
            <a:extLst>
              <a:ext uri="{FF2B5EF4-FFF2-40B4-BE49-F238E27FC236}">
                <a16:creationId xmlns:a16="http://schemas.microsoft.com/office/drawing/2014/main" id="{B7E6ACC9-8A38-4A24-BC9A-775D312B4338}"/>
              </a:ext>
            </a:extLst>
          </p:cNvPr>
          <p:cNvSpPr txBox="1"/>
          <p:nvPr/>
        </p:nvSpPr>
        <p:spPr>
          <a:xfrm>
            <a:off x="4622800" y="3657850"/>
            <a:ext cx="2745002" cy="261610"/>
          </a:xfrm>
          <a:prstGeom prst="rect">
            <a:avLst/>
          </a:prstGeom>
          <a:noFill/>
          <a:ln>
            <a:solidFill>
              <a:schemeClr val="tx1"/>
            </a:solidFill>
          </a:ln>
        </p:spPr>
        <p:txBody>
          <a:bodyPr wrap="square" rtlCol="0">
            <a:spAutoFit/>
          </a:bodyPr>
          <a:lstStyle/>
          <a:p>
            <a:r>
              <a:rPr lang="en-GB" sz="1050" dirty="0"/>
              <a:t>item</a:t>
            </a:r>
          </a:p>
        </p:txBody>
      </p:sp>
      <p:sp>
        <p:nvSpPr>
          <p:cNvPr id="32" name="Tekstvak 31">
            <a:extLst>
              <a:ext uri="{FF2B5EF4-FFF2-40B4-BE49-F238E27FC236}">
                <a16:creationId xmlns:a16="http://schemas.microsoft.com/office/drawing/2014/main" id="{43A6E8C4-EC17-446F-B73A-A975735253AA}"/>
              </a:ext>
            </a:extLst>
          </p:cNvPr>
          <p:cNvSpPr txBox="1"/>
          <p:nvPr/>
        </p:nvSpPr>
        <p:spPr>
          <a:xfrm>
            <a:off x="1835696" y="3176577"/>
            <a:ext cx="2736304" cy="261610"/>
          </a:xfrm>
          <a:prstGeom prst="rect">
            <a:avLst/>
          </a:prstGeom>
          <a:noFill/>
          <a:ln>
            <a:solidFill>
              <a:schemeClr val="tx1"/>
            </a:solidFill>
          </a:ln>
        </p:spPr>
        <p:txBody>
          <a:bodyPr wrap="square" rtlCol="0">
            <a:spAutoFit/>
          </a:bodyPr>
          <a:lstStyle/>
          <a:p>
            <a:r>
              <a:rPr lang="en-GB" sz="1050" dirty="0"/>
              <a:t>product</a:t>
            </a:r>
          </a:p>
        </p:txBody>
      </p:sp>
      <p:sp>
        <p:nvSpPr>
          <p:cNvPr id="33" name="Tekstvak 32">
            <a:extLst>
              <a:ext uri="{FF2B5EF4-FFF2-40B4-BE49-F238E27FC236}">
                <a16:creationId xmlns:a16="http://schemas.microsoft.com/office/drawing/2014/main" id="{E5B87033-18A1-401D-A722-6231BB7D1E7A}"/>
              </a:ext>
            </a:extLst>
          </p:cNvPr>
          <p:cNvSpPr txBox="1"/>
          <p:nvPr/>
        </p:nvSpPr>
        <p:spPr>
          <a:xfrm>
            <a:off x="262354" y="3461383"/>
            <a:ext cx="2736304" cy="261610"/>
          </a:xfrm>
          <a:prstGeom prst="rect">
            <a:avLst/>
          </a:prstGeom>
          <a:noFill/>
          <a:ln>
            <a:solidFill>
              <a:schemeClr val="tx1"/>
            </a:solidFill>
          </a:ln>
        </p:spPr>
        <p:txBody>
          <a:bodyPr wrap="square" rtlCol="0">
            <a:spAutoFit/>
          </a:bodyPr>
          <a:lstStyle/>
          <a:p>
            <a:r>
              <a:rPr lang="en-GB" sz="1050" dirty="0"/>
              <a:t>Batch</a:t>
            </a:r>
          </a:p>
        </p:txBody>
      </p:sp>
      <p:sp>
        <p:nvSpPr>
          <p:cNvPr id="34" name="Tekstvak 33">
            <a:extLst>
              <a:ext uri="{FF2B5EF4-FFF2-40B4-BE49-F238E27FC236}">
                <a16:creationId xmlns:a16="http://schemas.microsoft.com/office/drawing/2014/main" id="{07A6FAA5-B7F1-4627-AC45-F1A4A18A9C1B}"/>
              </a:ext>
            </a:extLst>
          </p:cNvPr>
          <p:cNvSpPr txBox="1"/>
          <p:nvPr/>
        </p:nvSpPr>
        <p:spPr>
          <a:xfrm>
            <a:off x="1835696" y="2872515"/>
            <a:ext cx="1156623" cy="261610"/>
          </a:xfrm>
          <a:prstGeom prst="rect">
            <a:avLst/>
          </a:prstGeom>
          <a:noFill/>
          <a:ln>
            <a:solidFill>
              <a:schemeClr val="tx1"/>
            </a:solidFill>
          </a:ln>
        </p:spPr>
        <p:txBody>
          <a:bodyPr wrap="square" rtlCol="0">
            <a:spAutoFit/>
          </a:bodyPr>
          <a:lstStyle/>
          <a:p>
            <a:r>
              <a:rPr lang="en-GB" sz="1050" dirty="0"/>
              <a:t>model</a:t>
            </a:r>
          </a:p>
        </p:txBody>
      </p:sp>
      <p:sp>
        <p:nvSpPr>
          <p:cNvPr id="35" name="Tekstvak 34">
            <a:extLst>
              <a:ext uri="{FF2B5EF4-FFF2-40B4-BE49-F238E27FC236}">
                <a16:creationId xmlns:a16="http://schemas.microsoft.com/office/drawing/2014/main" id="{0B6274F7-30C6-4F3C-A450-5B3738EFC60C}"/>
              </a:ext>
            </a:extLst>
          </p:cNvPr>
          <p:cNvSpPr txBox="1"/>
          <p:nvPr/>
        </p:nvSpPr>
        <p:spPr>
          <a:xfrm>
            <a:off x="4629660" y="447412"/>
            <a:ext cx="2745002" cy="261610"/>
          </a:xfrm>
          <a:prstGeom prst="rect">
            <a:avLst/>
          </a:prstGeom>
          <a:solidFill>
            <a:srgbClr val="00B050"/>
          </a:solidFill>
          <a:ln>
            <a:solidFill>
              <a:schemeClr val="tx1"/>
            </a:solidFill>
          </a:ln>
        </p:spPr>
        <p:txBody>
          <a:bodyPr wrap="square" rtlCol="0">
            <a:spAutoFit/>
          </a:bodyPr>
          <a:lstStyle/>
          <a:p>
            <a:r>
              <a:rPr lang="en-GB" sz="1050" dirty="0">
                <a:solidFill>
                  <a:schemeClr val="bg1"/>
                </a:solidFill>
              </a:rPr>
              <a:t>Digital Product Passport</a:t>
            </a:r>
          </a:p>
        </p:txBody>
      </p:sp>
    </p:spTree>
    <p:extLst>
      <p:ext uri="{BB962C8B-B14F-4D97-AF65-F5344CB8AC3E}">
        <p14:creationId xmlns:p14="http://schemas.microsoft.com/office/powerpoint/2010/main" val="394080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Made to order</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262355" y="3933822"/>
            <a:ext cx="8619292" cy="437846"/>
          </a:xfrm>
        </p:spPr>
        <p:txBody>
          <a:bodyPr/>
          <a:lstStyle/>
          <a:p>
            <a:pPr marL="74250" indent="0">
              <a:buNone/>
            </a:pPr>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15</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3BF792C6-1AE7-481E-9F24-45497D36BC69}"/>
              </a:ext>
            </a:extLst>
          </p:cNvPr>
          <p:cNvSpPr txBox="1"/>
          <p:nvPr/>
        </p:nvSpPr>
        <p:spPr>
          <a:xfrm>
            <a:off x="3010649" y="2549964"/>
            <a:ext cx="1640962" cy="369332"/>
          </a:xfrm>
          <a:prstGeom prst="rect">
            <a:avLst/>
          </a:prstGeom>
          <a:noFill/>
        </p:spPr>
        <p:txBody>
          <a:bodyPr wrap="none" rtlCol="0">
            <a:spAutoFit/>
          </a:bodyPr>
          <a:lstStyle/>
          <a:p>
            <a:r>
              <a:rPr lang="en-GB" dirty="0"/>
              <a:t>Point of Sale</a:t>
            </a:r>
          </a:p>
        </p:txBody>
      </p: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31" name="Tekstvak 30">
            <a:extLst>
              <a:ext uri="{FF2B5EF4-FFF2-40B4-BE49-F238E27FC236}">
                <a16:creationId xmlns:a16="http://schemas.microsoft.com/office/drawing/2014/main" id="{B7E6ACC9-8A38-4A24-BC9A-775D312B4338}"/>
              </a:ext>
            </a:extLst>
          </p:cNvPr>
          <p:cNvSpPr txBox="1"/>
          <p:nvPr/>
        </p:nvSpPr>
        <p:spPr>
          <a:xfrm>
            <a:off x="4622800" y="3657850"/>
            <a:ext cx="2745002" cy="261610"/>
          </a:xfrm>
          <a:prstGeom prst="rect">
            <a:avLst/>
          </a:prstGeom>
          <a:noFill/>
          <a:ln>
            <a:solidFill>
              <a:schemeClr val="tx1"/>
            </a:solidFill>
          </a:ln>
        </p:spPr>
        <p:txBody>
          <a:bodyPr wrap="square" rtlCol="0">
            <a:spAutoFit/>
          </a:bodyPr>
          <a:lstStyle/>
          <a:p>
            <a:r>
              <a:rPr lang="en-GB" sz="1050" dirty="0"/>
              <a:t>item</a:t>
            </a:r>
          </a:p>
        </p:txBody>
      </p:sp>
      <p:sp>
        <p:nvSpPr>
          <p:cNvPr id="32" name="Tekstvak 31">
            <a:extLst>
              <a:ext uri="{FF2B5EF4-FFF2-40B4-BE49-F238E27FC236}">
                <a16:creationId xmlns:a16="http://schemas.microsoft.com/office/drawing/2014/main" id="{43A6E8C4-EC17-446F-B73A-A975735253AA}"/>
              </a:ext>
            </a:extLst>
          </p:cNvPr>
          <p:cNvSpPr txBox="1"/>
          <p:nvPr/>
        </p:nvSpPr>
        <p:spPr>
          <a:xfrm>
            <a:off x="3448932" y="3171223"/>
            <a:ext cx="1123067" cy="261610"/>
          </a:xfrm>
          <a:prstGeom prst="rect">
            <a:avLst/>
          </a:prstGeom>
          <a:noFill/>
          <a:ln>
            <a:solidFill>
              <a:schemeClr val="tx1"/>
            </a:solidFill>
          </a:ln>
        </p:spPr>
        <p:txBody>
          <a:bodyPr wrap="square" rtlCol="0">
            <a:spAutoFit/>
          </a:bodyPr>
          <a:lstStyle/>
          <a:p>
            <a:r>
              <a:rPr lang="en-GB" sz="1050" dirty="0"/>
              <a:t>product</a:t>
            </a:r>
          </a:p>
        </p:txBody>
      </p:sp>
      <p:sp>
        <p:nvSpPr>
          <p:cNvPr id="33" name="Tekstvak 32">
            <a:extLst>
              <a:ext uri="{FF2B5EF4-FFF2-40B4-BE49-F238E27FC236}">
                <a16:creationId xmlns:a16="http://schemas.microsoft.com/office/drawing/2014/main" id="{E5B87033-18A1-401D-A722-6231BB7D1E7A}"/>
              </a:ext>
            </a:extLst>
          </p:cNvPr>
          <p:cNvSpPr txBox="1"/>
          <p:nvPr/>
        </p:nvSpPr>
        <p:spPr>
          <a:xfrm>
            <a:off x="3452264" y="3494206"/>
            <a:ext cx="821051" cy="253916"/>
          </a:xfrm>
          <a:prstGeom prst="rect">
            <a:avLst/>
          </a:prstGeom>
          <a:noFill/>
          <a:ln>
            <a:solidFill>
              <a:schemeClr val="tx1"/>
            </a:solidFill>
          </a:ln>
        </p:spPr>
        <p:txBody>
          <a:bodyPr wrap="square" rtlCol="0">
            <a:spAutoFit/>
          </a:bodyPr>
          <a:lstStyle/>
          <a:p>
            <a:r>
              <a:rPr lang="en-GB" sz="1050" dirty="0"/>
              <a:t>Batch</a:t>
            </a:r>
          </a:p>
        </p:txBody>
      </p:sp>
      <p:sp>
        <p:nvSpPr>
          <p:cNvPr id="34" name="Tekstvak 33">
            <a:extLst>
              <a:ext uri="{FF2B5EF4-FFF2-40B4-BE49-F238E27FC236}">
                <a16:creationId xmlns:a16="http://schemas.microsoft.com/office/drawing/2014/main" id="{07A6FAA5-B7F1-4627-AC45-F1A4A18A9C1B}"/>
              </a:ext>
            </a:extLst>
          </p:cNvPr>
          <p:cNvSpPr txBox="1"/>
          <p:nvPr/>
        </p:nvSpPr>
        <p:spPr>
          <a:xfrm>
            <a:off x="2123728" y="2593658"/>
            <a:ext cx="890542" cy="261610"/>
          </a:xfrm>
          <a:prstGeom prst="rect">
            <a:avLst/>
          </a:prstGeom>
          <a:noFill/>
          <a:ln>
            <a:solidFill>
              <a:schemeClr val="tx1"/>
            </a:solidFill>
          </a:ln>
        </p:spPr>
        <p:txBody>
          <a:bodyPr wrap="square" rtlCol="0">
            <a:spAutoFit/>
          </a:bodyPr>
          <a:lstStyle/>
          <a:p>
            <a:r>
              <a:rPr lang="en-GB" sz="1050" dirty="0"/>
              <a:t>model</a:t>
            </a:r>
          </a:p>
        </p:txBody>
      </p:sp>
      <p:sp>
        <p:nvSpPr>
          <p:cNvPr id="29" name="Tekstvak 28">
            <a:extLst>
              <a:ext uri="{FF2B5EF4-FFF2-40B4-BE49-F238E27FC236}">
                <a16:creationId xmlns:a16="http://schemas.microsoft.com/office/drawing/2014/main" id="{79CEF64F-1908-4AF7-AC30-03B0E53FFC46}"/>
              </a:ext>
            </a:extLst>
          </p:cNvPr>
          <p:cNvSpPr txBox="1"/>
          <p:nvPr/>
        </p:nvSpPr>
        <p:spPr>
          <a:xfrm>
            <a:off x="269699" y="2878464"/>
            <a:ext cx="4287464" cy="261610"/>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Specifications by customer</a:t>
            </a:r>
          </a:p>
        </p:txBody>
      </p:sp>
      <p:sp>
        <p:nvSpPr>
          <p:cNvPr id="30" name="Tekstvak 29">
            <a:extLst>
              <a:ext uri="{FF2B5EF4-FFF2-40B4-BE49-F238E27FC236}">
                <a16:creationId xmlns:a16="http://schemas.microsoft.com/office/drawing/2014/main" id="{43287D81-DFDD-40DA-B04E-881A7E746100}"/>
              </a:ext>
            </a:extLst>
          </p:cNvPr>
          <p:cNvSpPr txBox="1"/>
          <p:nvPr/>
        </p:nvSpPr>
        <p:spPr>
          <a:xfrm>
            <a:off x="269698" y="3183768"/>
            <a:ext cx="1782021" cy="253916"/>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#ordered by customer</a:t>
            </a:r>
          </a:p>
        </p:txBody>
      </p:sp>
      <p:sp>
        <p:nvSpPr>
          <p:cNvPr id="36" name="Tekstvak 35">
            <a:extLst>
              <a:ext uri="{FF2B5EF4-FFF2-40B4-BE49-F238E27FC236}">
                <a16:creationId xmlns:a16="http://schemas.microsoft.com/office/drawing/2014/main" id="{DB2EED65-1EBF-4A8C-9CC5-61EBD44656B5}"/>
              </a:ext>
            </a:extLst>
          </p:cNvPr>
          <p:cNvSpPr txBox="1"/>
          <p:nvPr/>
        </p:nvSpPr>
        <p:spPr>
          <a:xfrm>
            <a:off x="269698" y="3469962"/>
            <a:ext cx="1782021" cy="253916"/>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#repeated order</a:t>
            </a:r>
          </a:p>
        </p:txBody>
      </p:sp>
      <p:sp>
        <p:nvSpPr>
          <p:cNvPr id="37" name="Tijdelijke aanduiding voor inhoud 2">
            <a:extLst>
              <a:ext uri="{FF2B5EF4-FFF2-40B4-BE49-F238E27FC236}">
                <a16:creationId xmlns:a16="http://schemas.microsoft.com/office/drawing/2014/main" id="{30F3274C-B3AF-435C-83BA-B47185EFFB5B}"/>
              </a:ext>
            </a:extLst>
          </p:cNvPr>
          <p:cNvSpPr txBox="1">
            <a:spLocks/>
          </p:cNvSpPr>
          <p:nvPr/>
        </p:nvSpPr>
        <p:spPr bwMode="auto">
          <a:xfrm>
            <a:off x="414755" y="4086222"/>
            <a:ext cx="8619292" cy="43784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5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5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5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5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5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50" indent="0">
              <a:buNone/>
            </a:pPr>
            <a:r>
              <a:rPr lang="en-GB" dirty="0"/>
              <a:t>Should fit the identification and data scheme of the Circular Economy</a:t>
            </a:r>
          </a:p>
        </p:txBody>
      </p:sp>
      <p:sp>
        <p:nvSpPr>
          <p:cNvPr id="38" name="Tekstvak 37">
            <a:extLst>
              <a:ext uri="{FF2B5EF4-FFF2-40B4-BE49-F238E27FC236}">
                <a16:creationId xmlns:a16="http://schemas.microsoft.com/office/drawing/2014/main" id="{AC236636-CAFD-47DA-92B3-F9A9CBB76BF0}"/>
              </a:ext>
            </a:extLst>
          </p:cNvPr>
          <p:cNvSpPr txBox="1"/>
          <p:nvPr/>
        </p:nvSpPr>
        <p:spPr>
          <a:xfrm>
            <a:off x="2123727" y="3171564"/>
            <a:ext cx="1271883" cy="577081"/>
          </a:xfrm>
          <a:prstGeom prst="rect">
            <a:avLst/>
          </a:prstGeom>
          <a:noFill/>
          <a:ln>
            <a:solidFill>
              <a:schemeClr val="tx1"/>
            </a:solidFill>
          </a:ln>
        </p:spPr>
        <p:txBody>
          <a:bodyPr wrap="square" rtlCol="0">
            <a:spAutoFit/>
          </a:bodyPr>
          <a:lstStyle/>
          <a:p>
            <a:r>
              <a:rPr lang="en-GB" sz="1050" dirty="0">
                <a:solidFill>
                  <a:schemeClr val="bg1">
                    <a:lumMod val="85000"/>
                  </a:schemeClr>
                </a:solidFill>
              </a:rPr>
              <a:t>(Bilateral) Order and/or project number</a:t>
            </a:r>
          </a:p>
        </p:txBody>
      </p:sp>
    </p:spTree>
    <p:extLst>
      <p:ext uri="{BB962C8B-B14F-4D97-AF65-F5344CB8AC3E}">
        <p14:creationId xmlns:p14="http://schemas.microsoft.com/office/powerpoint/2010/main" val="350202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Made to order</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262355" y="3933822"/>
            <a:ext cx="8619292" cy="437846"/>
          </a:xfrm>
        </p:spPr>
        <p:txBody>
          <a:bodyPr/>
          <a:lstStyle/>
          <a:p>
            <a:pPr marL="74250" indent="0">
              <a:buNone/>
            </a:pPr>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16</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3BF792C6-1AE7-481E-9F24-45497D36BC69}"/>
              </a:ext>
            </a:extLst>
          </p:cNvPr>
          <p:cNvSpPr txBox="1"/>
          <p:nvPr/>
        </p:nvSpPr>
        <p:spPr>
          <a:xfrm>
            <a:off x="3010649" y="2549964"/>
            <a:ext cx="1640962" cy="369332"/>
          </a:xfrm>
          <a:prstGeom prst="rect">
            <a:avLst/>
          </a:prstGeom>
          <a:noFill/>
        </p:spPr>
        <p:txBody>
          <a:bodyPr wrap="none" rtlCol="0">
            <a:spAutoFit/>
          </a:bodyPr>
          <a:lstStyle/>
          <a:p>
            <a:r>
              <a:rPr lang="en-GB" dirty="0"/>
              <a:t>Point of Sale</a:t>
            </a:r>
          </a:p>
        </p:txBody>
      </p: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31" name="Tekstvak 30">
            <a:extLst>
              <a:ext uri="{FF2B5EF4-FFF2-40B4-BE49-F238E27FC236}">
                <a16:creationId xmlns:a16="http://schemas.microsoft.com/office/drawing/2014/main" id="{B7E6ACC9-8A38-4A24-BC9A-775D312B4338}"/>
              </a:ext>
            </a:extLst>
          </p:cNvPr>
          <p:cNvSpPr txBox="1"/>
          <p:nvPr/>
        </p:nvSpPr>
        <p:spPr>
          <a:xfrm>
            <a:off x="4622800" y="3657850"/>
            <a:ext cx="2745002" cy="261610"/>
          </a:xfrm>
          <a:prstGeom prst="rect">
            <a:avLst/>
          </a:prstGeom>
          <a:noFill/>
          <a:ln>
            <a:solidFill>
              <a:schemeClr val="tx1"/>
            </a:solidFill>
          </a:ln>
        </p:spPr>
        <p:txBody>
          <a:bodyPr wrap="square" rtlCol="0">
            <a:spAutoFit/>
          </a:bodyPr>
          <a:lstStyle/>
          <a:p>
            <a:r>
              <a:rPr lang="en-GB" sz="1050" dirty="0"/>
              <a:t>item</a:t>
            </a:r>
          </a:p>
        </p:txBody>
      </p:sp>
      <p:sp>
        <p:nvSpPr>
          <p:cNvPr id="32" name="Tekstvak 31">
            <a:extLst>
              <a:ext uri="{FF2B5EF4-FFF2-40B4-BE49-F238E27FC236}">
                <a16:creationId xmlns:a16="http://schemas.microsoft.com/office/drawing/2014/main" id="{43A6E8C4-EC17-446F-B73A-A975735253AA}"/>
              </a:ext>
            </a:extLst>
          </p:cNvPr>
          <p:cNvSpPr txBox="1"/>
          <p:nvPr/>
        </p:nvSpPr>
        <p:spPr>
          <a:xfrm>
            <a:off x="3448932" y="3171223"/>
            <a:ext cx="1123067" cy="261610"/>
          </a:xfrm>
          <a:prstGeom prst="rect">
            <a:avLst/>
          </a:prstGeom>
          <a:noFill/>
          <a:ln>
            <a:solidFill>
              <a:schemeClr val="tx1"/>
            </a:solidFill>
          </a:ln>
        </p:spPr>
        <p:txBody>
          <a:bodyPr wrap="square" rtlCol="0">
            <a:spAutoFit/>
          </a:bodyPr>
          <a:lstStyle/>
          <a:p>
            <a:r>
              <a:rPr lang="en-GB" sz="1050" dirty="0"/>
              <a:t>product</a:t>
            </a:r>
          </a:p>
        </p:txBody>
      </p:sp>
      <p:sp>
        <p:nvSpPr>
          <p:cNvPr id="33" name="Tekstvak 32">
            <a:extLst>
              <a:ext uri="{FF2B5EF4-FFF2-40B4-BE49-F238E27FC236}">
                <a16:creationId xmlns:a16="http://schemas.microsoft.com/office/drawing/2014/main" id="{E5B87033-18A1-401D-A722-6231BB7D1E7A}"/>
              </a:ext>
            </a:extLst>
          </p:cNvPr>
          <p:cNvSpPr txBox="1"/>
          <p:nvPr/>
        </p:nvSpPr>
        <p:spPr>
          <a:xfrm>
            <a:off x="3452264" y="3494206"/>
            <a:ext cx="821051" cy="253916"/>
          </a:xfrm>
          <a:prstGeom prst="rect">
            <a:avLst/>
          </a:prstGeom>
          <a:noFill/>
          <a:ln>
            <a:solidFill>
              <a:schemeClr val="tx1"/>
            </a:solidFill>
          </a:ln>
        </p:spPr>
        <p:txBody>
          <a:bodyPr wrap="square" rtlCol="0">
            <a:spAutoFit/>
          </a:bodyPr>
          <a:lstStyle/>
          <a:p>
            <a:r>
              <a:rPr lang="en-GB" sz="1050" dirty="0"/>
              <a:t>Batch</a:t>
            </a:r>
          </a:p>
        </p:txBody>
      </p:sp>
      <p:sp>
        <p:nvSpPr>
          <p:cNvPr id="34" name="Tekstvak 33">
            <a:extLst>
              <a:ext uri="{FF2B5EF4-FFF2-40B4-BE49-F238E27FC236}">
                <a16:creationId xmlns:a16="http://schemas.microsoft.com/office/drawing/2014/main" id="{07A6FAA5-B7F1-4627-AC45-F1A4A18A9C1B}"/>
              </a:ext>
            </a:extLst>
          </p:cNvPr>
          <p:cNvSpPr txBox="1"/>
          <p:nvPr/>
        </p:nvSpPr>
        <p:spPr>
          <a:xfrm>
            <a:off x="2123728" y="2593658"/>
            <a:ext cx="890542" cy="261610"/>
          </a:xfrm>
          <a:prstGeom prst="rect">
            <a:avLst/>
          </a:prstGeom>
          <a:noFill/>
          <a:ln>
            <a:solidFill>
              <a:schemeClr val="tx1"/>
            </a:solidFill>
          </a:ln>
        </p:spPr>
        <p:txBody>
          <a:bodyPr wrap="square" rtlCol="0">
            <a:spAutoFit/>
          </a:bodyPr>
          <a:lstStyle/>
          <a:p>
            <a:r>
              <a:rPr lang="en-GB" sz="1050" dirty="0"/>
              <a:t>model</a:t>
            </a:r>
          </a:p>
        </p:txBody>
      </p:sp>
      <p:sp>
        <p:nvSpPr>
          <p:cNvPr id="29" name="Tekstvak 28">
            <a:extLst>
              <a:ext uri="{FF2B5EF4-FFF2-40B4-BE49-F238E27FC236}">
                <a16:creationId xmlns:a16="http://schemas.microsoft.com/office/drawing/2014/main" id="{79CEF64F-1908-4AF7-AC30-03B0E53FFC46}"/>
              </a:ext>
            </a:extLst>
          </p:cNvPr>
          <p:cNvSpPr txBox="1"/>
          <p:nvPr/>
        </p:nvSpPr>
        <p:spPr>
          <a:xfrm>
            <a:off x="269699" y="2878464"/>
            <a:ext cx="4287464" cy="261610"/>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Specifications by customer</a:t>
            </a:r>
          </a:p>
        </p:txBody>
      </p:sp>
      <p:sp>
        <p:nvSpPr>
          <p:cNvPr id="30" name="Tekstvak 29">
            <a:extLst>
              <a:ext uri="{FF2B5EF4-FFF2-40B4-BE49-F238E27FC236}">
                <a16:creationId xmlns:a16="http://schemas.microsoft.com/office/drawing/2014/main" id="{43287D81-DFDD-40DA-B04E-881A7E746100}"/>
              </a:ext>
            </a:extLst>
          </p:cNvPr>
          <p:cNvSpPr txBox="1"/>
          <p:nvPr/>
        </p:nvSpPr>
        <p:spPr>
          <a:xfrm>
            <a:off x="269698" y="3183768"/>
            <a:ext cx="1782021" cy="253916"/>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#ordered by customer</a:t>
            </a:r>
          </a:p>
        </p:txBody>
      </p:sp>
      <p:sp>
        <p:nvSpPr>
          <p:cNvPr id="36" name="Tekstvak 35">
            <a:extLst>
              <a:ext uri="{FF2B5EF4-FFF2-40B4-BE49-F238E27FC236}">
                <a16:creationId xmlns:a16="http://schemas.microsoft.com/office/drawing/2014/main" id="{DB2EED65-1EBF-4A8C-9CC5-61EBD44656B5}"/>
              </a:ext>
            </a:extLst>
          </p:cNvPr>
          <p:cNvSpPr txBox="1"/>
          <p:nvPr/>
        </p:nvSpPr>
        <p:spPr>
          <a:xfrm>
            <a:off x="269698" y="3481378"/>
            <a:ext cx="1782021" cy="253916"/>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#repeated order</a:t>
            </a:r>
          </a:p>
        </p:txBody>
      </p:sp>
      <p:sp>
        <p:nvSpPr>
          <p:cNvPr id="37" name="Tijdelijke aanduiding voor inhoud 2">
            <a:extLst>
              <a:ext uri="{FF2B5EF4-FFF2-40B4-BE49-F238E27FC236}">
                <a16:creationId xmlns:a16="http://schemas.microsoft.com/office/drawing/2014/main" id="{30F3274C-B3AF-435C-83BA-B47185EFFB5B}"/>
              </a:ext>
            </a:extLst>
          </p:cNvPr>
          <p:cNvSpPr txBox="1">
            <a:spLocks/>
          </p:cNvSpPr>
          <p:nvPr/>
        </p:nvSpPr>
        <p:spPr bwMode="auto">
          <a:xfrm>
            <a:off x="414755" y="4086222"/>
            <a:ext cx="8619292" cy="43784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5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5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5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5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5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272250" lvl="1" indent="0">
              <a:buNone/>
            </a:pPr>
            <a:r>
              <a:rPr lang="en-GB" sz="1600" dirty="0"/>
              <a:t>How to identify at different levels? Generic, batch, item?</a:t>
            </a:r>
          </a:p>
        </p:txBody>
      </p:sp>
      <p:sp>
        <p:nvSpPr>
          <p:cNvPr id="38" name="Tekstvak 37">
            <a:extLst>
              <a:ext uri="{FF2B5EF4-FFF2-40B4-BE49-F238E27FC236}">
                <a16:creationId xmlns:a16="http://schemas.microsoft.com/office/drawing/2014/main" id="{AC236636-CAFD-47DA-92B3-F9A9CBB76BF0}"/>
              </a:ext>
            </a:extLst>
          </p:cNvPr>
          <p:cNvSpPr txBox="1"/>
          <p:nvPr/>
        </p:nvSpPr>
        <p:spPr>
          <a:xfrm>
            <a:off x="2123727" y="3171564"/>
            <a:ext cx="1271883" cy="577081"/>
          </a:xfrm>
          <a:prstGeom prst="rect">
            <a:avLst/>
          </a:prstGeom>
          <a:noFill/>
          <a:ln>
            <a:solidFill>
              <a:schemeClr val="tx1"/>
            </a:solidFill>
          </a:ln>
        </p:spPr>
        <p:txBody>
          <a:bodyPr wrap="square" rtlCol="0">
            <a:spAutoFit/>
          </a:bodyPr>
          <a:lstStyle/>
          <a:p>
            <a:r>
              <a:rPr lang="en-GB" sz="1050" dirty="0">
                <a:solidFill>
                  <a:schemeClr val="bg1">
                    <a:lumMod val="85000"/>
                  </a:schemeClr>
                </a:solidFill>
              </a:rPr>
              <a:t>(Bilateral) Order and/or project number</a:t>
            </a:r>
          </a:p>
        </p:txBody>
      </p:sp>
    </p:spTree>
    <p:extLst>
      <p:ext uri="{BB962C8B-B14F-4D97-AF65-F5344CB8AC3E}">
        <p14:creationId xmlns:p14="http://schemas.microsoft.com/office/powerpoint/2010/main" val="259662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Made to order</a:t>
            </a:r>
            <a:endParaRPr lang="en-GB" dirty="0"/>
          </a:p>
        </p:txBody>
      </p:sp>
      <p:sp>
        <p:nvSpPr>
          <p:cNvPr id="3" name="Tijdelijke aanduiding voor inhoud 2">
            <a:extLst>
              <a:ext uri="{FF2B5EF4-FFF2-40B4-BE49-F238E27FC236}">
                <a16:creationId xmlns:a16="http://schemas.microsoft.com/office/drawing/2014/main" id="{7D9E2F4D-BFF4-4CF2-9158-D22064F95DD1}"/>
              </a:ext>
            </a:extLst>
          </p:cNvPr>
          <p:cNvSpPr>
            <a:spLocks noGrp="1"/>
          </p:cNvSpPr>
          <p:nvPr>
            <p:ph idx="11"/>
          </p:nvPr>
        </p:nvSpPr>
        <p:spPr>
          <a:xfrm>
            <a:off x="262355" y="3933822"/>
            <a:ext cx="8619292" cy="437846"/>
          </a:xfrm>
        </p:spPr>
        <p:txBody>
          <a:bodyPr/>
          <a:lstStyle/>
          <a:p>
            <a:pPr marL="74250" indent="0">
              <a:buNone/>
            </a:pPr>
            <a:endParaRPr lang="en-GB" dirty="0"/>
          </a:p>
          <a:p>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17</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262354" y="2065108"/>
            <a:ext cx="113413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1420157" y="2065108"/>
            <a:ext cx="98444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2435959" y="2065108"/>
            <a:ext cx="98444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3451761" y="2065108"/>
            <a:ext cx="111308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532397" y="2310453"/>
            <a:ext cx="402731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4629660" y="2069176"/>
            <a:ext cx="1519361"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3448933" y="1571989"/>
            <a:ext cx="111308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4629660" y="1558090"/>
            <a:ext cx="715148" cy="477996"/>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5401135" y="1570948"/>
            <a:ext cx="2144564"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5401135" y="1820062"/>
            <a:ext cx="560388"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5999650" y="1820062"/>
            <a:ext cx="681953"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6719730" y="1820062"/>
            <a:ext cx="82596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4597171" y="1059151"/>
            <a:ext cx="1881" cy="209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3BF792C6-1AE7-481E-9F24-45497D36BC69}"/>
              </a:ext>
            </a:extLst>
          </p:cNvPr>
          <p:cNvSpPr txBox="1"/>
          <p:nvPr/>
        </p:nvSpPr>
        <p:spPr>
          <a:xfrm>
            <a:off x="3010649" y="2549964"/>
            <a:ext cx="1640962" cy="369332"/>
          </a:xfrm>
          <a:prstGeom prst="rect">
            <a:avLst/>
          </a:prstGeom>
          <a:noFill/>
        </p:spPr>
        <p:txBody>
          <a:bodyPr wrap="none" rtlCol="0">
            <a:spAutoFit/>
          </a:bodyPr>
          <a:lstStyle/>
          <a:p>
            <a:r>
              <a:rPr lang="en-GB" dirty="0"/>
              <a:t>Point of Sale</a:t>
            </a:r>
          </a:p>
        </p:txBody>
      </p:sp>
      <p:sp>
        <p:nvSpPr>
          <p:cNvPr id="21" name="Rechthoek 20">
            <a:extLst>
              <a:ext uri="{FF2B5EF4-FFF2-40B4-BE49-F238E27FC236}">
                <a16:creationId xmlns:a16="http://schemas.microsoft.com/office/drawing/2014/main" id="{0C4E6AB8-3C36-4D96-97F5-E226BCD51BD0}"/>
              </a:ext>
            </a:extLst>
          </p:cNvPr>
          <p:cNvSpPr/>
          <p:nvPr/>
        </p:nvSpPr>
        <p:spPr>
          <a:xfrm>
            <a:off x="7555300" y="1826574"/>
            <a:ext cx="825969"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2220772" y="1819763"/>
            <a:ext cx="2336391"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262354" y="1819925"/>
            <a:ext cx="93198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6200142" y="2069176"/>
            <a:ext cx="2181127"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1250663" y="1819763"/>
            <a:ext cx="931982" cy="216024"/>
          </a:xfrm>
          <a:prstGeom prst="rect">
            <a:avLst/>
          </a:prstGeom>
          <a:solidFill>
            <a:schemeClr val="bg1">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31" name="Tekstvak 30">
            <a:extLst>
              <a:ext uri="{FF2B5EF4-FFF2-40B4-BE49-F238E27FC236}">
                <a16:creationId xmlns:a16="http://schemas.microsoft.com/office/drawing/2014/main" id="{B7E6ACC9-8A38-4A24-BC9A-775D312B4338}"/>
              </a:ext>
            </a:extLst>
          </p:cNvPr>
          <p:cNvSpPr txBox="1"/>
          <p:nvPr/>
        </p:nvSpPr>
        <p:spPr>
          <a:xfrm>
            <a:off x="4622800" y="3657850"/>
            <a:ext cx="2745002" cy="261610"/>
          </a:xfrm>
          <a:prstGeom prst="rect">
            <a:avLst/>
          </a:prstGeom>
          <a:noFill/>
          <a:ln>
            <a:solidFill>
              <a:schemeClr val="tx1"/>
            </a:solidFill>
          </a:ln>
        </p:spPr>
        <p:txBody>
          <a:bodyPr wrap="square" rtlCol="0">
            <a:spAutoFit/>
          </a:bodyPr>
          <a:lstStyle/>
          <a:p>
            <a:r>
              <a:rPr lang="en-GB" sz="1050" dirty="0"/>
              <a:t>item</a:t>
            </a:r>
          </a:p>
        </p:txBody>
      </p:sp>
      <p:sp>
        <p:nvSpPr>
          <p:cNvPr id="32" name="Tekstvak 31">
            <a:extLst>
              <a:ext uri="{FF2B5EF4-FFF2-40B4-BE49-F238E27FC236}">
                <a16:creationId xmlns:a16="http://schemas.microsoft.com/office/drawing/2014/main" id="{43A6E8C4-EC17-446F-B73A-A975735253AA}"/>
              </a:ext>
            </a:extLst>
          </p:cNvPr>
          <p:cNvSpPr txBox="1"/>
          <p:nvPr/>
        </p:nvSpPr>
        <p:spPr>
          <a:xfrm>
            <a:off x="3448932" y="3171223"/>
            <a:ext cx="1123067" cy="261610"/>
          </a:xfrm>
          <a:prstGeom prst="rect">
            <a:avLst/>
          </a:prstGeom>
          <a:noFill/>
          <a:ln>
            <a:solidFill>
              <a:schemeClr val="tx1"/>
            </a:solidFill>
          </a:ln>
        </p:spPr>
        <p:txBody>
          <a:bodyPr wrap="square" rtlCol="0">
            <a:spAutoFit/>
          </a:bodyPr>
          <a:lstStyle/>
          <a:p>
            <a:r>
              <a:rPr lang="en-GB" sz="1050" dirty="0"/>
              <a:t>product</a:t>
            </a:r>
          </a:p>
        </p:txBody>
      </p:sp>
      <p:sp>
        <p:nvSpPr>
          <p:cNvPr id="33" name="Tekstvak 32">
            <a:extLst>
              <a:ext uri="{FF2B5EF4-FFF2-40B4-BE49-F238E27FC236}">
                <a16:creationId xmlns:a16="http://schemas.microsoft.com/office/drawing/2014/main" id="{E5B87033-18A1-401D-A722-6231BB7D1E7A}"/>
              </a:ext>
            </a:extLst>
          </p:cNvPr>
          <p:cNvSpPr txBox="1"/>
          <p:nvPr/>
        </p:nvSpPr>
        <p:spPr>
          <a:xfrm>
            <a:off x="3452264" y="3494206"/>
            <a:ext cx="821051" cy="253916"/>
          </a:xfrm>
          <a:prstGeom prst="rect">
            <a:avLst/>
          </a:prstGeom>
          <a:noFill/>
          <a:ln>
            <a:solidFill>
              <a:schemeClr val="tx1"/>
            </a:solidFill>
          </a:ln>
        </p:spPr>
        <p:txBody>
          <a:bodyPr wrap="square" rtlCol="0">
            <a:spAutoFit/>
          </a:bodyPr>
          <a:lstStyle/>
          <a:p>
            <a:r>
              <a:rPr lang="en-GB" sz="1050" dirty="0"/>
              <a:t>Batch</a:t>
            </a:r>
          </a:p>
        </p:txBody>
      </p:sp>
      <p:sp>
        <p:nvSpPr>
          <p:cNvPr id="34" name="Tekstvak 33">
            <a:extLst>
              <a:ext uri="{FF2B5EF4-FFF2-40B4-BE49-F238E27FC236}">
                <a16:creationId xmlns:a16="http://schemas.microsoft.com/office/drawing/2014/main" id="{07A6FAA5-B7F1-4627-AC45-F1A4A18A9C1B}"/>
              </a:ext>
            </a:extLst>
          </p:cNvPr>
          <p:cNvSpPr txBox="1"/>
          <p:nvPr/>
        </p:nvSpPr>
        <p:spPr>
          <a:xfrm>
            <a:off x="2123728" y="2593658"/>
            <a:ext cx="890542" cy="261610"/>
          </a:xfrm>
          <a:prstGeom prst="rect">
            <a:avLst/>
          </a:prstGeom>
          <a:noFill/>
          <a:ln>
            <a:solidFill>
              <a:schemeClr val="tx1"/>
            </a:solidFill>
          </a:ln>
        </p:spPr>
        <p:txBody>
          <a:bodyPr wrap="square" rtlCol="0">
            <a:spAutoFit/>
          </a:bodyPr>
          <a:lstStyle/>
          <a:p>
            <a:r>
              <a:rPr lang="en-GB" sz="1050" dirty="0"/>
              <a:t>model</a:t>
            </a:r>
          </a:p>
        </p:txBody>
      </p:sp>
      <p:sp>
        <p:nvSpPr>
          <p:cNvPr id="29" name="Tekstvak 28">
            <a:extLst>
              <a:ext uri="{FF2B5EF4-FFF2-40B4-BE49-F238E27FC236}">
                <a16:creationId xmlns:a16="http://schemas.microsoft.com/office/drawing/2014/main" id="{79CEF64F-1908-4AF7-AC30-03B0E53FFC46}"/>
              </a:ext>
            </a:extLst>
          </p:cNvPr>
          <p:cNvSpPr txBox="1"/>
          <p:nvPr/>
        </p:nvSpPr>
        <p:spPr>
          <a:xfrm>
            <a:off x="269699" y="2878464"/>
            <a:ext cx="4287464" cy="261610"/>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Specifications by customer</a:t>
            </a:r>
          </a:p>
        </p:txBody>
      </p:sp>
      <p:sp>
        <p:nvSpPr>
          <p:cNvPr id="30" name="Tekstvak 29">
            <a:extLst>
              <a:ext uri="{FF2B5EF4-FFF2-40B4-BE49-F238E27FC236}">
                <a16:creationId xmlns:a16="http://schemas.microsoft.com/office/drawing/2014/main" id="{43287D81-DFDD-40DA-B04E-881A7E746100}"/>
              </a:ext>
            </a:extLst>
          </p:cNvPr>
          <p:cNvSpPr txBox="1"/>
          <p:nvPr/>
        </p:nvSpPr>
        <p:spPr>
          <a:xfrm>
            <a:off x="269698" y="3183768"/>
            <a:ext cx="1782021" cy="253916"/>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#ordered by customer</a:t>
            </a:r>
          </a:p>
        </p:txBody>
      </p:sp>
      <p:sp>
        <p:nvSpPr>
          <p:cNvPr id="36" name="Tekstvak 35">
            <a:extLst>
              <a:ext uri="{FF2B5EF4-FFF2-40B4-BE49-F238E27FC236}">
                <a16:creationId xmlns:a16="http://schemas.microsoft.com/office/drawing/2014/main" id="{DB2EED65-1EBF-4A8C-9CC5-61EBD44656B5}"/>
              </a:ext>
            </a:extLst>
          </p:cNvPr>
          <p:cNvSpPr txBox="1"/>
          <p:nvPr/>
        </p:nvSpPr>
        <p:spPr>
          <a:xfrm>
            <a:off x="269698" y="3481378"/>
            <a:ext cx="1782021" cy="253916"/>
          </a:xfrm>
          <a:prstGeom prst="rect">
            <a:avLst/>
          </a:prstGeom>
          <a:solidFill>
            <a:schemeClr val="accent6">
              <a:lumMod val="75000"/>
            </a:schemeClr>
          </a:solidFill>
          <a:ln>
            <a:solidFill>
              <a:schemeClr val="tx1"/>
            </a:solidFill>
          </a:ln>
        </p:spPr>
        <p:txBody>
          <a:bodyPr wrap="square" rtlCol="0">
            <a:spAutoFit/>
          </a:bodyPr>
          <a:lstStyle/>
          <a:p>
            <a:r>
              <a:rPr lang="en-GB" sz="1050" dirty="0">
                <a:solidFill>
                  <a:schemeClr val="bg1"/>
                </a:solidFill>
              </a:rPr>
              <a:t>#repeated order</a:t>
            </a:r>
          </a:p>
        </p:txBody>
      </p:sp>
      <p:sp>
        <p:nvSpPr>
          <p:cNvPr id="37" name="Tijdelijke aanduiding voor inhoud 2">
            <a:extLst>
              <a:ext uri="{FF2B5EF4-FFF2-40B4-BE49-F238E27FC236}">
                <a16:creationId xmlns:a16="http://schemas.microsoft.com/office/drawing/2014/main" id="{30F3274C-B3AF-435C-83BA-B47185EFFB5B}"/>
              </a:ext>
            </a:extLst>
          </p:cNvPr>
          <p:cNvSpPr txBox="1">
            <a:spLocks/>
          </p:cNvSpPr>
          <p:nvPr/>
        </p:nvSpPr>
        <p:spPr bwMode="auto">
          <a:xfrm>
            <a:off x="414755" y="4086222"/>
            <a:ext cx="8619292" cy="43784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5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5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5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5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5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272250" lvl="1" indent="0">
              <a:buNone/>
            </a:pPr>
            <a:r>
              <a:rPr lang="en-GB" sz="1600" dirty="0"/>
              <a:t>How to we differentiate before and after Point of Sale (use, maintenance)?</a:t>
            </a:r>
          </a:p>
        </p:txBody>
      </p:sp>
      <p:sp>
        <p:nvSpPr>
          <p:cNvPr id="38" name="Tekstvak 37">
            <a:extLst>
              <a:ext uri="{FF2B5EF4-FFF2-40B4-BE49-F238E27FC236}">
                <a16:creationId xmlns:a16="http://schemas.microsoft.com/office/drawing/2014/main" id="{AC236636-CAFD-47DA-92B3-F9A9CBB76BF0}"/>
              </a:ext>
            </a:extLst>
          </p:cNvPr>
          <p:cNvSpPr txBox="1"/>
          <p:nvPr/>
        </p:nvSpPr>
        <p:spPr>
          <a:xfrm>
            <a:off x="2123727" y="3171564"/>
            <a:ext cx="1271883" cy="577081"/>
          </a:xfrm>
          <a:prstGeom prst="rect">
            <a:avLst/>
          </a:prstGeom>
          <a:noFill/>
          <a:ln>
            <a:solidFill>
              <a:schemeClr val="tx1"/>
            </a:solidFill>
          </a:ln>
        </p:spPr>
        <p:txBody>
          <a:bodyPr wrap="square" rtlCol="0">
            <a:spAutoFit/>
          </a:bodyPr>
          <a:lstStyle/>
          <a:p>
            <a:r>
              <a:rPr lang="en-GB" sz="1050" dirty="0">
                <a:solidFill>
                  <a:schemeClr val="bg1">
                    <a:lumMod val="85000"/>
                  </a:schemeClr>
                </a:solidFill>
              </a:rPr>
              <a:t>(Bilateral) Order and/or project number</a:t>
            </a:r>
          </a:p>
        </p:txBody>
      </p:sp>
    </p:spTree>
    <p:extLst>
      <p:ext uri="{BB962C8B-B14F-4D97-AF65-F5344CB8AC3E}">
        <p14:creationId xmlns:p14="http://schemas.microsoft.com/office/powerpoint/2010/main" val="425431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01F89-DB1E-45BD-859C-F65124B2DDE4}"/>
              </a:ext>
            </a:extLst>
          </p:cNvPr>
          <p:cNvSpPr>
            <a:spLocks noGrp="1"/>
          </p:cNvSpPr>
          <p:nvPr>
            <p:ph type="title"/>
          </p:nvPr>
        </p:nvSpPr>
        <p:spPr/>
        <p:txBody>
          <a:bodyPr/>
          <a:lstStyle/>
          <a:p>
            <a:endParaRPr lang="en-GB"/>
          </a:p>
        </p:txBody>
      </p:sp>
      <p:sp>
        <p:nvSpPr>
          <p:cNvPr id="3" name="Tijdelijke aanduiding voor inhoud 2">
            <a:extLst>
              <a:ext uri="{FF2B5EF4-FFF2-40B4-BE49-F238E27FC236}">
                <a16:creationId xmlns:a16="http://schemas.microsoft.com/office/drawing/2014/main" id="{9EEC0FE3-18AD-4454-815D-4BFA8902182D}"/>
              </a:ext>
            </a:extLst>
          </p:cNvPr>
          <p:cNvSpPr>
            <a:spLocks noGrp="1"/>
          </p:cNvSpPr>
          <p:nvPr>
            <p:ph idx="1"/>
          </p:nvPr>
        </p:nvSpPr>
        <p:spPr/>
        <p:txBody>
          <a:bodyPr/>
          <a:lstStyle/>
          <a:p>
            <a:endParaRPr lang="en-GB"/>
          </a:p>
        </p:txBody>
      </p:sp>
      <p:pic>
        <p:nvPicPr>
          <p:cNvPr id="4" name="Afbeelding 1">
            <a:extLst>
              <a:ext uri="{FF2B5EF4-FFF2-40B4-BE49-F238E27FC236}">
                <a16:creationId xmlns:a16="http://schemas.microsoft.com/office/drawing/2014/main" id="{F84BA001-8BA3-4FAC-95EF-302E2CA49C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17"/>
          <a:stretch/>
        </p:blipFill>
        <p:spPr bwMode="auto">
          <a:xfrm>
            <a:off x="57667" y="7"/>
            <a:ext cx="9143985" cy="51434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5">
            <a:extLst>
              <a:ext uri="{FF2B5EF4-FFF2-40B4-BE49-F238E27FC236}">
                <a16:creationId xmlns:a16="http://schemas.microsoft.com/office/drawing/2014/main" id="{330850E7-F60B-4F55-86DC-DA818441D7E6}"/>
              </a:ext>
            </a:extLst>
          </p:cNvPr>
          <p:cNvCxnSpPr/>
          <p:nvPr/>
        </p:nvCxnSpPr>
        <p:spPr>
          <a:xfrm>
            <a:off x="8786398" y="667624"/>
            <a:ext cx="0" cy="388843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ekstvak 6">
            <a:extLst>
              <a:ext uri="{FF2B5EF4-FFF2-40B4-BE49-F238E27FC236}">
                <a16:creationId xmlns:a16="http://schemas.microsoft.com/office/drawing/2014/main" id="{FB397241-BB50-488B-B251-15CFB9AC3501}"/>
              </a:ext>
            </a:extLst>
          </p:cNvPr>
          <p:cNvSpPr txBox="1"/>
          <p:nvPr/>
        </p:nvSpPr>
        <p:spPr>
          <a:xfrm>
            <a:off x="7164288" y="667624"/>
            <a:ext cx="1640962" cy="369332"/>
          </a:xfrm>
          <a:prstGeom prst="rect">
            <a:avLst/>
          </a:prstGeom>
          <a:noFill/>
        </p:spPr>
        <p:txBody>
          <a:bodyPr wrap="none" rtlCol="0">
            <a:spAutoFit/>
          </a:bodyPr>
          <a:lstStyle/>
          <a:p>
            <a:r>
              <a:rPr lang="en-GB" dirty="0"/>
              <a:t>Point of Sale</a:t>
            </a:r>
          </a:p>
        </p:txBody>
      </p:sp>
    </p:spTree>
    <p:extLst>
      <p:ext uri="{BB962C8B-B14F-4D97-AF65-F5344CB8AC3E}">
        <p14:creationId xmlns:p14="http://schemas.microsoft.com/office/powerpoint/2010/main" val="211183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DF685-A983-4861-824F-81DEFCC11589}"/>
              </a:ext>
            </a:extLst>
          </p:cNvPr>
          <p:cNvSpPr>
            <a:spLocks noGrp="1"/>
          </p:cNvSpPr>
          <p:nvPr>
            <p:ph type="title"/>
          </p:nvPr>
        </p:nvSpPr>
        <p:spPr/>
        <p:txBody>
          <a:bodyPr/>
          <a:lstStyle/>
          <a:p>
            <a:r>
              <a:rPr lang="en-GB" sz="2800" dirty="0"/>
              <a:t>Circular Economy upstream</a:t>
            </a:r>
            <a:endParaRPr lang="en-GB" dirty="0"/>
          </a:p>
        </p:txBody>
      </p:sp>
      <p:sp>
        <p:nvSpPr>
          <p:cNvPr id="4" name="Tijdelijke aanduiding voor dianummer 3">
            <a:extLst>
              <a:ext uri="{FF2B5EF4-FFF2-40B4-BE49-F238E27FC236}">
                <a16:creationId xmlns:a16="http://schemas.microsoft.com/office/drawing/2014/main" id="{9A8E9A4E-2180-4F7D-8E4D-FCCADD20B6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19</a:t>
            </a:fld>
            <a:endParaRPr lang="en-GB" noProof="0"/>
          </a:p>
        </p:txBody>
      </p:sp>
      <p:sp>
        <p:nvSpPr>
          <p:cNvPr id="7" name="Rechthoek 6">
            <a:extLst>
              <a:ext uri="{FF2B5EF4-FFF2-40B4-BE49-F238E27FC236}">
                <a16:creationId xmlns:a16="http://schemas.microsoft.com/office/drawing/2014/main" id="{494B7FC1-086B-4A1E-80CD-5FACA849960C}"/>
              </a:ext>
            </a:extLst>
          </p:cNvPr>
          <p:cNvSpPr/>
          <p:nvPr/>
        </p:nvSpPr>
        <p:spPr>
          <a:xfrm>
            <a:off x="3653885" y="2065108"/>
            <a:ext cx="1134139"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8" name="Rechthoek 7">
            <a:extLst>
              <a:ext uri="{FF2B5EF4-FFF2-40B4-BE49-F238E27FC236}">
                <a16:creationId xmlns:a16="http://schemas.microsoft.com/office/drawing/2014/main" id="{0693BFFB-7886-4316-AF81-830AD82D9A94}"/>
              </a:ext>
            </a:extLst>
          </p:cNvPr>
          <p:cNvSpPr/>
          <p:nvPr/>
        </p:nvSpPr>
        <p:spPr>
          <a:xfrm>
            <a:off x="4811688"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9" name="Rechthoek 8">
            <a:extLst>
              <a:ext uri="{FF2B5EF4-FFF2-40B4-BE49-F238E27FC236}">
                <a16:creationId xmlns:a16="http://schemas.microsoft.com/office/drawing/2014/main" id="{CC8CC6EF-DCBD-4979-9A06-88A58259F82D}"/>
              </a:ext>
            </a:extLst>
          </p:cNvPr>
          <p:cNvSpPr/>
          <p:nvPr/>
        </p:nvSpPr>
        <p:spPr>
          <a:xfrm>
            <a:off x="5827490" y="2065108"/>
            <a:ext cx="984448"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10" name="Rechthoek 9">
            <a:extLst>
              <a:ext uri="{FF2B5EF4-FFF2-40B4-BE49-F238E27FC236}">
                <a16:creationId xmlns:a16="http://schemas.microsoft.com/office/drawing/2014/main" id="{43DD6B8E-0538-4FE8-9AAD-4F7AB3A8A07F}"/>
              </a:ext>
            </a:extLst>
          </p:cNvPr>
          <p:cNvSpPr/>
          <p:nvPr/>
        </p:nvSpPr>
        <p:spPr>
          <a:xfrm>
            <a:off x="6843292" y="2065108"/>
            <a:ext cx="1113084"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11" name="Rechthoek 10">
            <a:extLst>
              <a:ext uri="{FF2B5EF4-FFF2-40B4-BE49-F238E27FC236}">
                <a16:creationId xmlns:a16="http://schemas.microsoft.com/office/drawing/2014/main" id="{7132216F-B9C7-4CB2-BE7D-84F1F693E5CC}"/>
              </a:ext>
            </a:extLst>
          </p:cNvPr>
          <p:cNvSpPr/>
          <p:nvPr/>
        </p:nvSpPr>
        <p:spPr>
          <a:xfrm>
            <a:off x="3923928" y="2310453"/>
            <a:ext cx="4027312" cy="21602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12" name="Rechthoek 11">
            <a:extLst>
              <a:ext uri="{FF2B5EF4-FFF2-40B4-BE49-F238E27FC236}">
                <a16:creationId xmlns:a16="http://schemas.microsoft.com/office/drawing/2014/main" id="{C8D3B55F-A56E-493A-B3C8-B368C5B81904}"/>
              </a:ext>
            </a:extLst>
          </p:cNvPr>
          <p:cNvSpPr/>
          <p:nvPr/>
        </p:nvSpPr>
        <p:spPr>
          <a:xfrm>
            <a:off x="8021191" y="2069176"/>
            <a:ext cx="1519361"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Consumer</a:t>
            </a:r>
          </a:p>
        </p:txBody>
      </p:sp>
      <p:sp>
        <p:nvSpPr>
          <p:cNvPr id="13" name="Rechthoek 12">
            <a:extLst>
              <a:ext uri="{FF2B5EF4-FFF2-40B4-BE49-F238E27FC236}">
                <a16:creationId xmlns:a16="http://schemas.microsoft.com/office/drawing/2014/main" id="{BB4A14FF-B180-44F2-9709-B760951056C4}"/>
              </a:ext>
            </a:extLst>
          </p:cNvPr>
          <p:cNvSpPr/>
          <p:nvPr/>
        </p:nvSpPr>
        <p:spPr>
          <a:xfrm>
            <a:off x="6840464" y="1571989"/>
            <a:ext cx="111308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refurbish</a:t>
            </a:r>
          </a:p>
        </p:txBody>
      </p:sp>
      <p:sp>
        <p:nvSpPr>
          <p:cNvPr id="14" name="Rechthoek 13">
            <a:extLst>
              <a:ext uri="{FF2B5EF4-FFF2-40B4-BE49-F238E27FC236}">
                <a16:creationId xmlns:a16="http://schemas.microsoft.com/office/drawing/2014/main" id="{7C4796BF-D9A3-40C7-A18C-615CAF9651DF}"/>
              </a:ext>
            </a:extLst>
          </p:cNvPr>
          <p:cNvSpPr/>
          <p:nvPr/>
        </p:nvSpPr>
        <p:spPr>
          <a:xfrm>
            <a:off x="8021191" y="1558090"/>
            <a:ext cx="715148" cy="477996"/>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return</a:t>
            </a:r>
          </a:p>
        </p:txBody>
      </p:sp>
      <p:sp>
        <p:nvSpPr>
          <p:cNvPr id="15" name="Rechthoek 14">
            <a:extLst>
              <a:ext uri="{FF2B5EF4-FFF2-40B4-BE49-F238E27FC236}">
                <a16:creationId xmlns:a16="http://schemas.microsoft.com/office/drawing/2014/main" id="{3ABF904E-35F2-48AA-A27D-D842CA06983B}"/>
              </a:ext>
            </a:extLst>
          </p:cNvPr>
          <p:cNvSpPr/>
          <p:nvPr/>
        </p:nvSpPr>
        <p:spPr>
          <a:xfrm>
            <a:off x="8792666" y="1570948"/>
            <a:ext cx="2144564"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resell</a:t>
            </a:r>
          </a:p>
        </p:txBody>
      </p:sp>
      <p:sp>
        <p:nvSpPr>
          <p:cNvPr id="16" name="Rechthoek 15">
            <a:extLst>
              <a:ext uri="{FF2B5EF4-FFF2-40B4-BE49-F238E27FC236}">
                <a16:creationId xmlns:a16="http://schemas.microsoft.com/office/drawing/2014/main" id="{3E1F2F02-C06C-47FE-8B38-F164474682B3}"/>
              </a:ext>
            </a:extLst>
          </p:cNvPr>
          <p:cNvSpPr/>
          <p:nvPr/>
        </p:nvSpPr>
        <p:spPr>
          <a:xfrm>
            <a:off x="8792666" y="1820062"/>
            <a:ext cx="560388"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use</a:t>
            </a:r>
          </a:p>
        </p:txBody>
      </p:sp>
      <p:sp>
        <p:nvSpPr>
          <p:cNvPr id="17" name="Rechthoek 16">
            <a:extLst>
              <a:ext uri="{FF2B5EF4-FFF2-40B4-BE49-F238E27FC236}">
                <a16:creationId xmlns:a16="http://schemas.microsoft.com/office/drawing/2014/main" id="{5B09D238-ACF2-40C0-9AB4-3040CD4A3F43}"/>
              </a:ext>
            </a:extLst>
          </p:cNvPr>
          <p:cNvSpPr/>
          <p:nvPr/>
        </p:nvSpPr>
        <p:spPr>
          <a:xfrm>
            <a:off x="9391181" y="1820062"/>
            <a:ext cx="681953"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share</a:t>
            </a:r>
          </a:p>
        </p:txBody>
      </p:sp>
      <p:sp>
        <p:nvSpPr>
          <p:cNvPr id="18" name="Rechthoek 17">
            <a:extLst>
              <a:ext uri="{FF2B5EF4-FFF2-40B4-BE49-F238E27FC236}">
                <a16:creationId xmlns:a16="http://schemas.microsoft.com/office/drawing/2014/main" id="{A4521F89-01C9-485C-988D-B18AF1220435}"/>
              </a:ext>
            </a:extLst>
          </p:cNvPr>
          <p:cNvSpPr/>
          <p:nvPr/>
        </p:nvSpPr>
        <p:spPr>
          <a:xfrm>
            <a:off x="10111261" y="1820062"/>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maintain</a:t>
            </a:r>
          </a:p>
        </p:txBody>
      </p:sp>
      <p:cxnSp>
        <p:nvCxnSpPr>
          <p:cNvPr id="19" name="Rechte verbindingslijn 18">
            <a:extLst>
              <a:ext uri="{FF2B5EF4-FFF2-40B4-BE49-F238E27FC236}">
                <a16:creationId xmlns:a16="http://schemas.microsoft.com/office/drawing/2014/main" id="{A94A2285-5F6A-43C8-9829-18ED07B3B646}"/>
              </a:ext>
            </a:extLst>
          </p:cNvPr>
          <p:cNvCxnSpPr>
            <a:cxnSpLocks/>
          </p:cNvCxnSpPr>
          <p:nvPr/>
        </p:nvCxnSpPr>
        <p:spPr>
          <a:xfrm>
            <a:off x="7988702" y="1059151"/>
            <a:ext cx="2973" cy="281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hthoek 20">
            <a:extLst>
              <a:ext uri="{FF2B5EF4-FFF2-40B4-BE49-F238E27FC236}">
                <a16:creationId xmlns:a16="http://schemas.microsoft.com/office/drawing/2014/main" id="{0C4E6AB8-3C36-4D96-97F5-E226BCD51BD0}"/>
              </a:ext>
            </a:extLst>
          </p:cNvPr>
          <p:cNvSpPr/>
          <p:nvPr/>
        </p:nvSpPr>
        <p:spPr>
          <a:xfrm>
            <a:off x="10946831" y="1826574"/>
            <a:ext cx="825969" cy="216024"/>
          </a:xfrm>
          <a:prstGeom prst="rect">
            <a:avLst/>
          </a:prstGeom>
          <a:solidFill>
            <a:schemeClr val="accent3">
              <a:lumMod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recycle</a:t>
            </a:r>
          </a:p>
        </p:txBody>
      </p:sp>
      <p:sp>
        <p:nvSpPr>
          <p:cNvPr id="22" name="Rechthoek 21">
            <a:extLst>
              <a:ext uri="{FF2B5EF4-FFF2-40B4-BE49-F238E27FC236}">
                <a16:creationId xmlns:a16="http://schemas.microsoft.com/office/drawing/2014/main" id="{D50CC7EF-B2B3-4E2A-9755-6A6B3BD5CE52}"/>
              </a:ext>
            </a:extLst>
          </p:cNvPr>
          <p:cNvSpPr/>
          <p:nvPr/>
        </p:nvSpPr>
        <p:spPr>
          <a:xfrm>
            <a:off x="5612303" y="1819763"/>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23" name="Rechthoek 22">
            <a:extLst>
              <a:ext uri="{FF2B5EF4-FFF2-40B4-BE49-F238E27FC236}">
                <a16:creationId xmlns:a16="http://schemas.microsoft.com/office/drawing/2014/main" id="{2A95262E-92AE-4128-AA79-6CF0AC036BFD}"/>
              </a:ext>
            </a:extLst>
          </p:cNvPr>
          <p:cNvSpPr/>
          <p:nvPr/>
        </p:nvSpPr>
        <p:spPr>
          <a:xfrm>
            <a:off x="3653885" y="1819925"/>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24" name="Rechthoek 23">
            <a:extLst>
              <a:ext uri="{FF2B5EF4-FFF2-40B4-BE49-F238E27FC236}">
                <a16:creationId xmlns:a16="http://schemas.microsoft.com/office/drawing/2014/main" id="{A86BF324-0D3D-436D-9087-DCCAAE12F0F3}"/>
              </a:ext>
            </a:extLst>
          </p:cNvPr>
          <p:cNvSpPr/>
          <p:nvPr/>
        </p:nvSpPr>
        <p:spPr>
          <a:xfrm>
            <a:off x="9591673" y="2069176"/>
            <a:ext cx="2181127" cy="216024"/>
          </a:xfrm>
          <a:prstGeom prst="rect">
            <a:avLst/>
          </a:prstGeom>
          <a:solidFill>
            <a:srgbClr val="C4B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Service providers</a:t>
            </a:r>
          </a:p>
        </p:txBody>
      </p:sp>
      <p:sp>
        <p:nvSpPr>
          <p:cNvPr id="26" name="Rechthoek 25">
            <a:extLst>
              <a:ext uri="{FF2B5EF4-FFF2-40B4-BE49-F238E27FC236}">
                <a16:creationId xmlns:a16="http://schemas.microsoft.com/office/drawing/2014/main" id="{20E5097A-812D-46D1-84BA-455696A650B5}"/>
              </a:ext>
            </a:extLst>
          </p:cNvPr>
          <p:cNvSpPr/>
          <p:nvPr/>
        </p:nvSpPr>
        <p:spPr>
          <a:xfrm>
            <a:off x="4642194" y="181976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30" name="Tekstvak 29">
            <a:extLst>
              <a:ext uri="{FF2B5EF4-FFF2-40B4-BE49-F238E27FC236}">
                <a16:creationId xmlns:a16="http://schemas.microsoft.com/office/drawing/2014/main" id="{C645D28E-72E1-417B-82D8-24A491162982}"/>
              </a:ext>
            </a:extLst>
          </p:cNvPr>
          <p:cNvSpPr txBox="1"/>
          <p:nvPr/>
        </p:nvSpPr>
        <p:spPr>
          <a:xfrm>
            <a:off x="6380229" y="3786594"/>
            <a:ext cx="1640962" cy="369332"/>
          </a:xfrm>
          <a:prstGeom prst="rect">
            <a:avLst/>
          </a:prstGeom>
          <a:noFill/>
        </p:spPr>
        <p:txBody>
          <a:bodyPr wrap="none" rtlCol="0">
            <a:spAutoFit/>
          </a:bodyPr>
          <a:lstStyle/>
          <a:p>
            <a:r>
              <a:rPr lang="en-GB" dirty="0"/>
              <a:t>Point of Sale</a:t>
            </a:r>
          </a:p>
        </p:txBody>
      </p:sp>
      <p:sp>
        <p:nvSpPr>
          <p:cNvPr id="25" name="Rechthoek 24">
            <a:extLst>
              <a:ext uri="{FF2B5EF4-FFF2-40B4-BE49-F238E27FC236}">
                <a16:creationId xmlns:a16="http://schemas.microsoft.com/office/drawing/2014/main" id="{09D34B25-F2A1-4A5A-989C-BC5D2CBA6E0A}"/>
              </a:ext>
            </a:extLst>
          </p:cNvPr>
          <p:cNvSpPr/>
          <p:nvPr/>
        </p:nvSpPr>
        <p:spPr>
          <a:xfrm>
            <a:off x="-697315" y="2065108"/>
            <a:ext cx="1134139" cy="216024"/>
          </a:xfrm>
          <a:prstGeom prst="rect">
            <a:avLst/>
          </a:prstGeom>
          <a:solidFill>
            <a:schemeClr val="accent5">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27" name="Rechthoek 26">
            <a:extLst>
              <a:ext uri="{FF2B5EF4-FFF2-40B4-BE49-F238E27FC236}">
                <a16:creationId xmlns:a16="http://schemas.microsoft.com/office/drawing/2014/main" id="{E5FA61DC-8A53-49A7-B344-3A2A0A28AA1F}"/>
              </a:ext>
            </a:extLst>
          </p:cNvPr>
          <p:cNvSpPr/>
          <p:nvPr/>
        </p:nvSpPr>
        <p:spPr>
          <a:xfrm>
            <a:off x="460488" y="2065108"/>
            <a:ext cx="984448" cy="216024"/>
          </a:xfrm>
          <a:prstGeom prst="rect">
            <a:avLst/>
          </a:prstGeom>
          <a:solidFill>
            <a:schemeClr val="accent5">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28" name="Rechthoek 27">
            <a:extLst>
              <a:ext uri="{FF2B5EF4-FFF2-40B4-BE49-F238E27FC236}">
                <a16:creationId xmlns:a16="http://schemas.microsoft.com/office/drawing/2014/main" id="{CEA05FD9-9552-40D9-B522-1AAD5AEFF649}"/>
              </a:ext>
            </a:extLst>
          </p:cNvPr>
          <p:cNvSpPr/>
          <p:nvPr/>
        </p:nvSpPr>
        <p:spPr>
          <a:xfrm>
            <a:off x="1476290" y="2065108"/>
            <a:ext cx="984448" cy="216024"/>
          </a:xfrm>
          <a:prstGeom prst="rect">
            <a:avLst/>
          </a:prstGeom>
          <a:solidFill>
            <a:schemeClr val="accent5">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29" name="Rechthoek 28">
            <a:extLst>
              <a:ext uri="{FF2B5EF4-FFF2-40B4-BE49-F238E27FC236}">
                <a16:creationId xmlns:a16="http://schemas.microsoft.com/office/drawing/2014/main" id="{8B9727DF-8534-4B10-B56F-718BD671F314}"/>
              </a:ext>
            </a:extLst>
          </p:cNvPr>
          <p:cNvSpPr/>
          <p:nvPr/>
        </p:nvSpPr>
        <p:spPr>
          <a:xfrm>
            <a:off x="2492092" y="2065108"/>
            <a:ext cx="1113084" cy="216024"/>
          </a:xfrm>
          <a:prstGeom prst="rect">
            <a:avLst/>
          </a:prstGeom>
          <a:solidFill>
            <a:schemeClr val="accent5">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31" name="Rechthoek 30">
            <a:extLst>
              <a:ext uri="{FF2B5EF4-FFF2-40B4-BE49-F238E27FC236}">
                <a16:creationId xmlns:a16="http://schemas.microsoft.com/office/drawing/2014/main" id="{9CDF0B54-8BC1-4642-8867-D01507AFD22D}"/>
              </a:ext>
            </a:extLst>
          </p:cNvPr>
          <p:cNvSpPr/>
          <p:nvPr/>
        </p:nvSpPr>
        <p:spPr>
          <a:xfrm>
            <a:off x="-427272" y="2310453"/>
            <a:ext cx="4027312" cy="216024"/>
          </a:xfrm>
          <a:prstGeom prst="rect">
            <a:avLst/>
          </a:prstGeom>
          <a:solidFill>
            <a:schemeClr val="accent5">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32" name="Rechthoek 31">
            <a:extLst>
              <a:ext uri="{FF2B5EF4-FFF2-40B4-BE49-F238E27FC236}">
                <a16:creationId xmlns:a16="http://schemas.microsoft.com/office/drawing/2014/main" id="{C8C341C9-E9BA-42DB-9C30-822B98EE9F1E}"/>
              </a:ext>
            </a:extLst>
          </p:cNvPr>
          <p:cNvSpPr/>
          <p:nvPr/>
        </p:nvSpPr>
        <p:spPr>
          <a:xfrm>
            <a:off x="1261103" y="1819763"/>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33" name="Rechthoek 32">
            <a:extLst>
              <a:ext uri="{FF2B5EF4-FFF2-40B4-BE49-F238E27FC236}">
                <a16:creationId xmlns:a16="http://schemas.microsoft.com/office/drawing/2014/main" id="{3F6E2EDF-0157-42DE-A75D-FB8AA1D0F138}"/>
              </a:ext>
            </a:extLst>
          </p:cNvPr>
          <p:cNvSpPr/>
          <p:nvPr/>
        </p:nvSpPr>
        <p:spPr>
          <a:xfrm>
            <a:off x="-697315" y="1819925"/>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34" name="Rechthoek 33">
            <a:extLst>
              <a:ext uri="{FF2B5EF4-FFF2-40B4-BE49-F238E27FC236}">
                <a16:creationId xmlns:a16="http://schemas.microsoft.com/office/drawing/2014/main" id="{A790B84A-7C39-423A-9625-A40812065DB2}"/>
              </a:ext>
            </a:extLst>
          </p:cNvPr>
          <p:cNvSpPr/>
          <p:nvPr/>
        </p:nvSpPr>
        <p:spPr>
          <a:xfrm>
            <a:off x="290994" y="181976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35" name="Rechthoek 34">
            <a:extLst>
              <a:ext uri="{FF2B5EF4-FFF2-40B4-BE49-F238E27FC236}">
                <a16:creationId xmlns:a16="http://schemas.microsoft.com/office/drawing/2014/main" id="{AA5BFE0E-C288-4C08-832B-C00DEEBB4A3C}"/>
              </a:ext>
            </a:extLst>
          </p:cNvPr>
          <p:cNvSpPr/>
          <p:nvPr/>
        </p:nvSpPr>
        <p:spPr>
          <a:xfrm>
            <a:off x="-697315" y="1304496"/>
            <a:ext cx="1134139" cy="216024"/>
          </a:xfrm>
          <a:prstGeom prst="rect">
            <a:avLst/>
          </a:prstGeom>
          <a:solidFill>
            <a:schemeClr val="accent3">
              <a:lumMod val="60000"/>
              <a:lumOff val="4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36" name="Rechthoek 35">
            <a:extLst>
              <a:ext uri="{FF2B5EF4-FFF2-40B4-BE49-F238E27FC236}">
                <a16:creationId xmlns:a16="http://schemas.microsoft.com/office/drawing/2014/main" id="{D6B748B9-32B2-40B4-8998-04712F3E4628}"/>
              </a:ext>
            </a:extLst>
          </p:cNvPr>
          <p:cNvSpPr/>
          <p:nvPr/>
        </p:nvSpPr>
        <p:spPr>
          <a:xfrm>
            <a:off x="460488" y="1304496"/>
            <a:ext cx="984448" cy="216024"/>
          </a:xfrm>
          <a:prstGeom prst="rect">
            <a:avLst/>
          </a:prstGeom>
          <a:solidFill>
            <a:schemeClr val="accent3">
              <a:lumMod val="60000"/>
              <a:lumOff val="4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37" name="Rechthoek 36">
            <a:extLst>
              <a:ext uri="{FF2B5EF4-FFF2-40B4-BE49-F238E27FC236}">
                <a16:creationId xmlns:a16="http://schemas.microsoft.com/office/drawing/2014/main" id="{021373DD-6B6D-47B0-8C52-E9E0A8857239}"/>
              </a:ext>
            </a:extLst>
          </p:cNvPr>
          <p:cNvSpPr/>
          <p:nvPr/>
        </p:nvSpPr>
        <p:spPr>
          <a:xfrm>
            <a:off x="1476290" y="1304496"/>
            <a:ext cx="984448" cy="216024"/>
          </a:xfrm>
          <a:prstGeom prst="rect">
            <a:avLst/>
          </a:prstGeom>
          <a:solidFill>
            <a:schemeClr val="accent3">
              <a:lumMod val="60000"/>
              <a:lumOff val="4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38" name="Rechthoek 37">
            <a:extLst>
              <a:ext uri="{FF2B5EF4-FFF2-40B4-BE49-F238E27FC236}">
                <a16:creationId xmlns:a16="http://schemas.microsoft.com/office/drawing/2014/main" id="{67D145FC-7037-4378-9D73-ED2E6DE74135}"/>
              </a:ext>
            </a:extLst>
          </p:cNvPr>
          <p:cNvSpPr/>
          <p:nvPr/>
        </p:nvSpPr>
        <p:spPr>
          <a:xfrm>
            <a:off x="2492092" y="1304496"/>
            <a:ext cx="1113084" cy="216024"/>
          </a:xfrm>
          <a:prstGeom prst="rect">
            <a:avLst/>
          </a:prstGeom>
          <a:solidFill>
            <a:schemeClr val="accent3">
              <a:lumMod val="60000"/>
              <a:lumOff val="4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39" name="Rechthoek 38">
            <a:extLst>
              <a:ext uri="{FF2B5EF4-FFF2-40B4-BE49-F238E27FC236}">
                <a16:creationId xmlns:a16="http://schemas.microsoft.com/office/drawing/2014/main" id="{D26AF41B-754F-4361-A981-A6B3BD6E0B9A}"/>
              </a:ext>
            </a:extLst>
          </p:cNvPr>
          <p:cNvSpPr/>
          <p:nvPr/>
        </p:nvSpPr>
        <p:spPr>
          <a:xfrm>
            <a:off x="-427272" y="1549841"/>
            <a:ext cx="4027312" cy="216024"/>
          </a:xfrm>
          <a:prstGeom prst="rect">
            <a:avLst/>
          </a:prstGeom>
          <a:solidFill>
            <a:schemeClr val="accent3">
              <a:lumMod val="60000"/>
              <a:lumOff val="4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40" name="Rechthoek 39">
            <a:extLst>
              <a:ext uri="{FF2B5EF4-FFF2-40B4-BE49-F238E27FC236}">
                <a16:creationId xmlns:a16="http://schemas.microsoft.com/office/drawing/2014/main" id="{93CE486A-9918-421C-9F64-450FD7AEB7D8}"/>
              </a:ext>
            </a:extLst>
          </p:cNvPr>
          <p:cNvSpPr/>
          <p:nvPr/>
        </p:nvSpPr>
        <p:spPr>
          <a:xfrm>
            <a:off x="1261103" y="1059151"/>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41" name="Rechthoek 40">
            <a:extLst>
              <a:ext uri="{FF2B5EF4-FFF2-40B4-BE49-F238E27FC236}">
                <a16:creationId xmlns:a16="http://schemas.microsoft.com/office/drawing/2014/main" id="{6E3C55C1-525A-4533-A72D-8DC50B2CBDFD}"/>
              </a:ext>
            </a:extLst>
          </p:cNvPr>
          <p:cNvSpPr/>
          <p:nvPr/>
        </p:nvSpPr>
        <p:spPr>
          <a:xfrm>
            <a:off x="-697315" y="105931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42" name="Rechthoek 41">
            <a:extLst>
              <a:ext uri="{FF2B5EF4-FFF2-40B4-BE49-F238E27FC236}">
                <a16:creationId xmlns:a16="http://schemas.microsoft.com/office/drawing/2014/main" id="{3436CC6A-844A-4299-AA9B-23BF9C85B684}"/>
              </a:ext>
            </a:extLst>
          </p:cNvPr>
          <p:cNvSpPr/>
          <p:nvPr/>
        </p:nvSpPr>
        <p:spPr>
          <a:xfrm>
            <a:off x="290994" y="1059151"/>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43" name="Rechthoek 42">
            <a:extLst>
              <a:ext uri="{FF2B5EF4-FFF2-40B4-BE49-F238E27FC236}">
                <a16:creationId xmlns:a16="http://schemas.microsoft.com/office/drawing/2014/main" id="{8645F7F9-ED9B-4FC6-BB91-942CDC5C4EEA}"/>
              </a:ext>
            </a:extLst>
          </p:cNvPr>
          <p:cNvSpPr/>
          <p:nvPr/>
        </p:nvSpPr>
        <p:spPr>
          <a:xfrm>
            <a:off x="-697315" y="2844796"/>
            <a:ext cx="1134139" cy="216024"/>
          </a:xfrm>
          <a:prstGeom prst="rect">
            <a:avLst/>
          </a:prstGeom>
          <a:solidFill>
            <a:schemeClr val="accent1">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Brand owner</a:t>
            </a:r>
          </a:p>
        </p:txBody>
      </p:sp>
      <p:sp>
        <p:nvSpPr>
          <p:cNvPr id="44" name="Rechthoek 43">
            <a:extLst>
              <a:ext uri="{FF2B5EF4-FFF2-40B4-BE49-F238E27FC236}">
                <a16:creationId xmlns:a16="http://schemas.microsoft.com/office/drawing/2014/main" id="{74CFFAB9-311D-4CEA-BD5D-80F5EA5207B5}"/>
              </a:ext>
            </a:extLst>
          </p:cNvPr>
          <p:cNvSpPr/>
          <p:nvPr/>
        </p:nvSpPr>
        <p:spPr>
          <a:xfrm>
            <a:off x="460488" y="2844796"/>
            <a:ext cx="984448" cy="216024"/>
          </a:xfrm>
          <a:prstGeom prst="rect">
            <a:avLst/>
          </a:prstGeom>
          <a:solidFill>
            <a:schemeClr val="accent1">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Wholesaler</a:t>
            </a:r>
          </a:p>
        </p:txBody>
      </p:sp>
      <p:sp>
        <p:nvSpPr>
          <p:cNvPr id="45" name="Rechthoek 44">
            <a:extLst>
              <a:ext uri="{FF2B5EF4-FFF2-40B4-BE49-F238E27FC236}">
                <a16:creationId xmlns:a16="http://schemas.microsoft.com/office/drawing/2014/main" id="{AAA44227-566E-4858-8E49-9E271069AB6A}"/>
              </a:ext>
            </a:extLst>
          </p:cNvPr>
          <p:cNvSpPr/>
          <p:nvPr/>
        </p:nvSpPr>
        <p:spPr>
          <a:xfrm>
            <a:off x="1476290" y="2844796"/>
            <a:ext cx="984448" cy="216024"/>
          </a:xfrm>
          <a:prstGeom prst="rect">
            <a:avLst/>
          </a:prstGeom>
          <a:solidFill>
            <a:schemeClr val="accent1">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Retailer</a:t>
            </a:r>
          </a:p>
        </p:txBody>
      </p:sp>
      <p:sp>
        <p:nvSpPr>
          <p:cNvPr id="46" name="Rechthoek 45">
            <a:extLst>
              <a:ext uri="{FF2B5EF4-FFF2-40B4-BE49-F238E27FC236}">
                <a16:creationId xmlns:a16="http://schemas.microsoft.com/office/drawing/2014/main" id="{C474A110-83F6-4BDA-891C-8048BD1DEDE0}"/>
              </a:ext>
            </a:extLst>
          </p:cNvPr>
          <p:cNvSpPr/>
          <p:nvPr/>
        </p:nvSpPr>
        <p:spPr>
          <a:xfrm>
            <a:off x="2492092" y="2844796"/>
            <a:ext cx="1113084" cy="216024"/>
          </a:xfrm>
          <a:prstGeom prst="rect">
            <a:avLst/>
          </a:prstGeom>
          <a:solidFill>
            <a:schemeClr val="accent1">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Marketplace</a:t>
            </a:r>
          </a:p>
        </p:txBody>
      </p:sp>
      <p:sp>
        <p:nvSpPr>
          <p:cNvPr id="47" name="Rechthoek 46">
            <a:extLst>
              <a:ext uri="{FF2B5EF4-FFF2-40B4-BE49-F238E27FC236}">
                <a16:creationId xmlns:a16="http://schemas.microsoft.com/office/drawing/2014/main" id="{C44B7C51-CE18-446C-A92C-F8E2144D31DF}"/>
              </a:ext>
            </a:extLst>
          </p:cNvPr>
          <p:cNvSpPr/>
          <p:nvPr/>
        </p:nvSpPr>
        <p:spPr>
          <a:xfrm>
            <a:off x="-427272" y="3090141"/>
            <a:ext cx="4027312" cy="216024"/>
          </a:xfrm>
          <a:prstGeom prst="rect">
            <a:avLst/>
          </a:prstGeom>
          <a:solidFill>
            <a:schemeClr val="accent1">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LSP</a:t>
            </a:r>
          </a:p>
        </p:txBody>
      </p:sp>
      <p:sp>
        <p:nvSpPr>
          <p:cNvPr id="48" name="Rechthoek 47">
            <a:extLst>
              <a:ext uri="{FF2B5EF4-FFF2-40B4-BE49-F238E27FC236}">
                <a16:creationId xmlns:a16="http://schemas.microsoft.com/office/drawing/2014/main" id="{4D44B47A-FE31-4C4E-B815-7B3852C88B10}"/>
              </a:ext>
            </a:extLst>
          </p:cNvPr>
          <p:cNvSpPr/>
          <p:nvPr/>
        </p:nvSpPr>
        <p:spPr>
          <a:xfrm>
            <a:off x="1261103" y="2599451"/>
            <a:ext cx="2336391"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sell</a:t>
            </a:r>
          </a:p>
        </p:txBody>
      </p:sp>
      <p:sp>
        <p:nvSpPr>
          <p:cNvPr id="49" name="Rechthoek 48">
            <a:extLst>
              <a:ext uri="{FF2B5EF4-FFF2-40B4-BE49-F238E27FC236}">
                <a16:creationId xmlns:a16="http://schemas.microsoft.com/office/drawing/2014/main" id="{DC2AE351-1479-4F1C-ADF1-1BDBDF3C846D}"/>
              </a:ext>
            </a:extLst>
          </p:cNvPr>
          <p:cNvSpPr/>
          <p:nvPr/>
        </p:nvSpPr>
        <p:spPr>
          <a:xfrm>
            <a:off x="-697315" y="2599613"/>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produce</a:t>
            </a:r>
          </a:p>
        </p:txBody>
      </p:sp>
      <p:sp>
        <p:nvSpPr>
          <p:cNvPr id="50" name="Rechthoek 49">
            <a:extLst>
              <a:ext uri="{FF2B5EF4-FFF2-40B4-BE49-F238E27FC236}">
                <a16:creationId xmlns:a16="http://schemas.microsoft.com/office/drawing/2014/main" id="{A37958A1-0F66-4FB8-8065-4EA294896738}"/>
              </a:ext>
            </a:extLst>
          </p:cNvPr>
          <p:cNvSpPr/>
          <p:nvPr/>
        </p:nvSpPr>
        <p:spPr>
          <a:xfrm>
            <a:off x="290994" y="2599451"/>
            <a:ext cx="931982" cy="216024"/>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stock</a:t>
            </a:r>
          </a:p>
        </p:txBody>
      </p:sp>
      <p:sp>
        <p:nvSpPr>
          <p:cNvPr id="20" name="Tekstvak 19">
            <a:extLst>
              <a:ext uri="{FF2B5EF4-FFF2-40B4-BE49-F238E27FC236}">
                <a16:creationId xmlns:a16="http://schemas.microsoft.com/office/drawing/2014/main" id="{74D43DD6-F62D-4F07-A9BF-B8F28F764265}"/>
              </a:ext>
            </a:extLst>
          </p:cNvPr>
          <p:cNvSpPr txBox="1"/>
          <p:nvPr/>
        </p:nvSpPr>
        <p:spPr>
          <a:xfrm>
            <a:off x="3663069" y="3368447"/>
            <a:ext cx="4285625" cy="369332"/>
          </a:xfrm>
          <a:prstGeom prst="rect">
            <a:avLst/>
          </a:prstGeom>
          <a:noFill/>
          <a:ln>
            <a:solidFill>
              <a:schemeClr val="accent1"/>
            </a:solidFill>
          </a:ln>
        </p:spPr>
        <p:txBody>
          <a:bodyPr wrap="square" rtlCol="0">
            <a:spAutoFit/>
          </a:bodyPr>
          <a:lstStyle/>
          <a:p>
            <a:pPr algn="ctr"/>
            <a:r>
              <a:rPr lang="en-GB" dirty="0"/>
              <a:t>Product</a:t>
            </a:r>
          </a:p>
        </p:txBody>
      </p:sp>
      <p:sp>
        <p:nvSpPr>
          <p:cNvPr id="59" name="Tekstvak 58">
            <a:extLst>
              <a:ext uri="{FF2B5EF4-FFF2-40B4-BE49-F238E27FC236}">
                <a16:creationId xmlns:a16="http://schemas.microsoft.com/office/drawing/2014/main" id="{58194B55-B9E0-4AC2-91F1-FE1A660005CA}"/>
              </a:ext>
            </a:extLst>
          </p:cNvPr>
          <p:cNvSpPr txBox="1"/>
          <p:nvPr/>
        </p:nvSpPr>
        <p:spPr>
          <a:xfrm>
            <a:off x="-2546" y="3377863"/>
            <a:ext cx="3579652" cy="369332"/>
          </a:xfrm>
          <a:prstGeom prst="rect">
            <a:avLst/>
          </a:prstGeom>
          <a:noFill/>
          <a:ln>
            <a:solidFill>
              <a:schemeClr val="accent1"/>
            </a:solidFill>
          </a:ln>
        </p:spPr>
        <p:txBody>
          <a:bodyPr wrap="square" rtlCol="0">
            <a:spAutoFit/>
          </a:bodyPr>
          <a:lstStyle/>
          <a:p>
            <a:pPr algn="ctr"/>
            <a:r>
              <a:rPr lang="en-GB" dirty="0"/>
              <a:t>Parts</a:t>
            </a:r>
          </a:p>
        </p:txBody>
      </p:sp>
      <p:sp>
        <p:nvSpPr>
          <p:cNvPr id="60" name="Tekstvak 59">
            <a:extLst>
              <a:ext uri="{FF2B5EF4-FFF2-40B4-BE49-F238E27FC236}">
                <a16:creationId xmlns:a16="http://schemas.microsoft.com/office/drawing/2014/main" id="{CACAA804-0DAC-43AA-980D-05C52346B48E}"/>
              </a:ext>
            </a:extLst>
          </p:cNvPr>
          <p:cNvSpPr txBox="1"/>
          <p:nvPr/>
        </p:nvSpPr>
        <p:spPr>
          <a:xfrm>
            <a:off x="1943291" y="3786594"/>
            <a:ext cx="1640962" cy="369332"/>
          </a:xfrm>
          <a:prstGeom prst="rect">
            <a:avLst/>
          </a:prstGeom>
          <a:noFill/>
        </p:spPr>
        <p:txBody>
          <a:bodyPr wrap="none" rtlCol="0">
            <a:spAutoFit/>
          </a:bodyPr>
          <a:lstStyle/>
          <a:p>
            <a:r>
              <a:rPr lang="en-GB" dirty="0"/>
              <a:t>Point of Sale</a:t>
            </a:r>
          </a:p>
        </p:txBody>
      </p:sp>
      <p:cxnSp>
        <p:nvCxnSpPr>
          <p:cNvPr id="61" name="Rechte verbindingslijn 60">
            <a:extLst>
              <a:ext uri="{FF2B5EF4-FFF2-40B4-BE49-F238E27FC236}">
                <a16:creationId xmlns:a16="http://schemas.microsoft.com/office/drawing/2014/main" id="{FF15DF46-AAE8-4AD3-ACBC-B9F6996CCCCE}"/>
              </a:ext>
            </a:extLst>
          </p:cNvPr>
          <p:cNvCxnSpPr>
            <a:cxnSpLocks/>
          </p:cNvCxnSpPr>
          <p:nvPr/>
        </p:nvCxnSpPr>
        <p:spPr>
          <a:xfrm>
            <a:off x="3622634" y="1059151"/>
            <a:ext cx="2973" cy="281806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1" name="Tekstvak 50">
            <a:extLst>
              <a:ext uri="{FF2B5EF4-FFF2-40B4-BE49-F238E27FC236}">
                <a16:creationId xmlns:a16="http://schemas.microsoft.com/office/drawing/2014/main" id="{D341D285-87FB-4A73-BC07-8EA12784BCB8}"/>
              </a:ext>
            </a:extLst>
          </p:cNvPr>
          <p:cNvSpPr txBox="1"/>
          <p:nvPr/>
        </p:nvSpPr>
        <p:spPr>
          <a:xfrm>
            <a:off x="8029137" y="3377863"/>
            <a:ext cx="1004386" cy="369332"/>
          </a:xfrm>
          <a:prstGeom prst="rect">
            <a:avLst/>
          </a:prstGeom>
          <a:noFill/>
          <a:ln>
            <a:solidFill>
              <a:schemeClr val="accent1"/>
            </a:solidFill>
          </a:ln>
        </p:spPr>
        <p:txBody>
          <a:bodyPr wrap="square" rtlCol="0">
            <a:spAutoFit/>
          </a:bodyPr>
          <a:lstStyle/>
          <a:p>
            <a:pPr algn="ctr"/>
            <a:r>
              <a:rPr lang="en-GB" dirty="0"/>
              <a:t>Item</a:t>
            </a:r>
          </a:p>
        </p:txBody>
      </p:sp>
    </p:spTree>
    <p:extLst>
      <p:ext uri="{BB962C8B-B14F-4D97-AF65-F5344CB8AC3E}">
        <p14:creationId xmlns:p14="http://schemas.microsoft.com/office/powerpoint/2010/main" val="58387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5" descr="20211112 - Traceable bouwen en installeren - Eindrapportage versie 1.0 - DEFINITIEF.pptx en nog 1 andere pagina - Werk - Microsoft​ Edge">
            <a:extLst>
              <a:ext uri="{FF2B5EF4-FFF2-40B4-BE49-F238E27FC236}">
                <a16:creationId xmlns:a16="http://schemas.microsoft.com/office/drawing/2014/main" id="{A02D8926-0A5E-463E-8B0A-49AABC2BBD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7676"/>
            <a:ext cx="9180512" cy="5147612"/>
          </a:xfrm>
          <a:prstGeom prst="rect">
            <a:avLst/>
          </a:prstGeom>
        </p:spPr>
      </p:pic>
      <p:sp>
        <p:nvSpPr>
          <p:cNvPr id="11" name="Tekstvak 10">
            <a:extLst>
              <a:ext uri="{FF2B5EF4-FFF2-40B4-BE49-F238E27FC236}">
                <a16:creationId xmlns:a16="http://schemas.microsoft.com/office/drawing/2014/main" id="{69C8050A-407B-4DCB-9B0A-66E7F6CEF0D6}"/>
              </a:ext>
            </a:extLst>
          </p:cNvPr>
          <p:cNvSpPr txBox="1"/>
          <p:nvPr/>
        </p:nvSpPr>
        <p:spPr>
          <a:xfrm>
            <a:off x="1979712" y="1419622"/>
            <a:ext cx="5400600" cy="1077218"/>
          </a:xfrm>
          <a:prstGeom prst="rect">
            <a:avLst/>
          </a:prstGeom>
          <a:solidFill>
            <a:schemeClr val="bg1"/>
          </a:solidFill>
        </p:spPr>
        <p:txBody>
          <a:bodyPr wrap="square" rtlCol="0">
            <a:spAutoFit/>
          </a:bodyPr>
          <a:lstStyle/>
          <a:p>
            <a:r>
              <a:rPr lang="en-GB" sz="3200" dirty="0"/>
              <a:t>Traceable Construction and installation</a:t>
            </a:r>
          </a:p>
        </p:txBody>
      </p:sp>
      <p:sp>
        <p:nvSpPr>
          <p:cNvPr id="12" name="Tekstvak 11">
            <a:extLst>
              <a:ext uri="{FF2B5EF4-FFF2-40B4-BE49-F238E27FC236}">
                <a16:creationId xmlns:a16="http://schemas.microsoft.com/office/drawing/2014/main" id="{5FFF7391-FEF2-42B7-82FA-2BF41882BDC9}"/>
              </a:ext>
            </a:extLst>
          </p:cNvPr>
          <p:cNvSpPr txBox="1"/>
          <p:nvPr/>
        </p:nvSpPr>
        <p:spPr>
          <a:xfrm>
            <a:off x="2987824" y="3075806"/>
            <a:ext cx="3528392" cy="369332"/>
          </a:xfrm>
          <a:prstGeom prst="rect">
            <a:avLst/>
          </a:prstGeom>
          <a:solidFill>
            <a:schemeClr val="bg1"/>
          </a:solidFill>
        </p:spPr>
        <p:txBody>
          <a:bodyPr wrap="square" rtlCol="0">
            <a:spAutoFit/>
          </a:bodyPr>
          <a:lstStyle/>
          <a:p>
            <a:r>
              <a:rPr lang="en-GB" dirty="0"/>
              <a:t>Report October 2021</a:t>
            </a:r>
          </a:p>
        </p:txBody>
      </p:sp>
    </p:spTree>
    <p:extLst>
      <p:ext uri="{BB962C8B-B14F-4D97-AF65-F5344CB8AC3E}">
        <p14:creationId xmlns:p14="http://schemas.microsoft.com/office/powerpoint/2010/main" val="103299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C2EF5-1A56-49C4-8F5E-377395AC5482}"/>
              </a:ext>
            </a:extLst>
          </p:cNvPr>
          <p:cNvSpPr>
            <a:spLocks noGrp="1"/>
          </p:cNvSpPr>
          <p:nvPr>
            <p:ph type="title"/>
          </p:nvPr>
        </p:nvSpPr>
        <p:spPr/>
        <p:txBody>
          <a:bodyPr/>
          <a:lstStyle/>
          <a:p>
            <a:r>
              <a:rPr lang="en-GB" dirty="0"/>
              <a:t>Can we close the loop?</a:t>
            </a:r>
          </a:p>
        </p:txBody>
      </p:sp>
      <p:sp>
        <p:nvSpPr>
          <p:cNvPr id="3" name="Tijdelijke aanduiding voor dianummer 2">
            <a:extLst>
              <a:ext uri="{FF2B5EF4-FFF2-40B4-BE49-F238E27FC236}">
                <a16:creationId xmlns:a16="http://schemas.microsoft.com/office/drawing/2014/main" id="{5164583C-E40B-43A4-B760-BDA33F75E118}"/>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20</a:t>
            </a:fld>
            <a:endParaRPr lang="en-GB" noProof="0"/>
          </a:p>
        </p:txBody>
      </p:sp>
      <p:pic>
        <p:nvPicPr>
          <p:cNvPr id="4" name="Afbeelding 3">
            <a:extLst>
              <a:ext uri="{FF2B5EF4-FFF2-40B4-BE49-F238E27FC236}">
                <a16:creationId xmlns:a16="http://schemas.microsoft.com/office/drawing/2014/main" id="{3482D289-2407-4E64-8418-4DAD42E8991E}"/>
              </a:ext>
            </a:extLst>
          </p:cNvPr>
          <p:cNvPicPr>
            <a:picLocks noChangeAspect="1"/>
          </p:cNvPicPr>
          <p:nvPr/>
        </p:nvPicPr>
        <p:blipFill>
          <a:blip r:embed="rId2"/>
          <a:stretch>
            <a:fillRect/>
          </a:stretch>
        </p:blipFill>
        <p:spPr>
          <a:xfrm>
            <a:off x="452681" y="1779414"/>
            <a:ext cx="8172400" cy="1527644"/>
          </a:xfrm>
          <a:prstGeom prst="rect">
            <a:avLst/>
          </a:prstGeom>
        </p:spPr>
      </p:pic>
      <p:sp>
        <p:nvSpPr>
          <p:cNvPr id="5" name="Tekstvak 4">
            <a:extLst>
              <a:ext uri="{FF2B5EF4-FFF2-40B4-BE49-F238E27FC236}">
                <a16:creationId xmlns:a16="http://schemas.microsoft.com/office/drawing/2014/main" id="{A23D72DB-0E65-4E56-9987-D3753DD0ACAE}"/>
              </a:ext>
            </a:extLst>
          </p:cNvPr>
          <p:cNvSpPr txBox="1"/>
          <p:nvPr/>
        </p:nvSpPr>
        <p:spPr>
          <a:xfrm>
            <a:off x="2051720" y="3820226"/>
            <a:ext cx="2278957" cy="369332"/>
          </a:xfrm>
          <a:prstGeom prst="rect">
            <a:avLst/>
          </a:prstGeom>
          <a:noFill/>
        </p:spPr>
        <p:txBody>
          <a:bodyPr wrap="none" rtlCol="0">
            <a:spAutoFit/>
          </a:bodyPr>
          <a:lstStyle/>
          <a:p>
            <a:r>
              <a:rPr lang="en-GB" dirty="0"/>
              <a:t>Parts/components</a:t>
            </a:r>
          </a:p>
        </p:txBody>
      </p:sp>
      <p:cxnSp>
        <p:nvCxnSpPr>
          <p:cNvPr id="7" name="Rechte verbindingslijn 6">
            <a:extLst>
              <a:ext uri="{FF2B5EF4-FFF2-40B4-BE49-F238E27FC236}">
                <a16:creationId xmlns:a16="http://schemas.microsoft.com/office/drawing/2014/main" id="{2AD2869A-83C8-4B55-9051-1E8A0F35BA5A}"/>
              </a:ext>
            </a:extLst>
          </p:cNvPr>
          <p:cNvCxnSpPr/>
          <p:nvPr/>
        </p:nvCxnSpPr>
        <p:spPr>
          <a:xfrm>
            <a:off x="3275856" y="1393786"/>
            <a:ext cx="0" cy="211406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Rechte verbindingslijn 7">
            <a:extLst>
              <a:ext uri="{FF2B5EF4-FFF2-40B4-BE49-F238E27FC236}">
                <a16:creationId xmlns:a16="http://schemas.microsoft.com/office/drawing/2014/main" id="{F25CB47A-BA10-429B-807B-2D198C6BB07D}"/>
              </a:ext>
            </a:extLst>
          </p:cNvPr>
          <p:cNvCxnSpPr/>
          <p:nvPr/>
        </p:nvCxnSpPr>
        <p:spPr>
          <a:xfrm>
            <a:off x="6156176" y="1393786"/>
            <a:ext cx="0" cy="211406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Verbindingslijn: gebogen 9">
            <a:extLst>
              <a:ext uri="{FF2B5EF4-FFF2-40B4-BE49-F238E27FC236}">
                <a16:creationId xmlns:a16="http://schemas.microsoft.com/office/drawing/2014/main" id="{55F9B8CC-AE04-4E37-AF7B-02CB106D79D7}"/>
              </a:ext>
            </a:extLst>
          </p:cNvPr>
          <p:cNvCxnSpPr>
            <a:endCxn id="5" idx="1"/>
          </p:cNvCxnSpPr>
          <p:nvPr/>
        </p:nvCxnSpPr>
        <p:spPr>
          <a:xfrm rot="16200000" flipH="1">
            <a:off x="1600621" y="3553793"/>
            <a:ext cx="686174" cy="216024"/>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Verbindingslijn: gebogen 11">
            <a:extLst>
              <a:ext uri="{FF2B5EF4-FFF2-40B4-BE49-F238E27FC236}">
                <a16:creationId xmlns:a16="http://schemas.microsoft.com/office/drawing/2014/main" id="{D6569F41-D963-41E8-A866-8DE2D21C8315}"/>
              </a:ext>
            </a:extLst>
          </p:cNvPr>
          <p:cNvCxnSpPr>
            <a:stCxn id="5" idx="3"/>
          </p:cNvCxnSpPr>
          <p:nvPr/>
        </p:nvCxnSpPr>
        <p:spPr>
          <a:xfrm flipV="1">
            <a:off x="4330677" y="3423462"/>
            <a:ext cx="313331" cy="581430"/>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kstvak 12">
            <a:extLst>
              <a:ext uri="{FF2B5EF4-FFF2-40B4-BE49-F238E27FC236}">
                <a16:creationId xmlns:a16="http://schemas.microsoft.com/office/drawing/2014/main" id="{57ECDB69-3BD5-4E5F-BA59-D697ECDB711C}"/>
              </a:ext>
            </a:extLst>
          </p:cNvPr>
          <p:cNvSpPr txBox="1"/>
          <p:nvPr/>
        </p:nvSpPr>
        <p:spPr>
          <a:xfrm>
            <a:off x="3330988" y="1131310"/>
            <a:ext cx="2626040" cy="369332"/>
          </a:xfrm>
          <a:prstGeom prst="rect">
            <a:avLst/>
          </a:prstGeom>
          <a:noFill/>
        </p:spPr>
        <p:txBody>
          <a:bodyPr wrap="none" rtlCol="0">
            <a:spAutoFit/>
          </a:bodyPr>
          <a:lstStyle/>
          <a:p>
            <a:r>
              <a:rPr lang="en-GB" dirty="0"/>
              <a:t>Products / packaging</a:t>
            </a:r>
          </a:p>
        </p:txBody>
      </p:sp>
      <p:sp>
        <p:nvSpPr>
          <p:cNvPr id="14" name="Tekstvak 13">
            <a:extLst>
              <a:ext uri="{FF2B5EF4-FFF2-40B4-BE49-F238E27FC236}">
                <a16:creationId xmlns:a16="http://schemas.microsoft.com/office/drawing/2014/main" id="{4743F922-B34D-437B-AADF-005C74D93F10}"/>
              </a:ext>
            </a:extLst>
          </p:cNvPr>
          <p:cNvSpPr txBox="1"/>
          <p:nvPr/>
        </p:nvSpPr>
        <p:spPr>
          <a:xfrm>
            <a:off x="6300192" y="3423462"/>
            <a:ext cx="2401619" cy="369332"/>
          </a:xfrm>
          <a:prstGeom prst="rect">
            <a:avLst/>
          </a:prstGeom>
          <a:noFill/>
        </p:spPr>
        <p:txBody>
          <a:bodyPr wrap="none" rtlCol="0">
            <a:spAutoFit/>
          </a:bodyPr>
          <a:lstStyle/>
          <a:p>
            <a:r>
              <a:rPr lang="en-GB" dirty="0"/>
              <a:t>Life of the instance</a:t>
            </a:r>
          </a:p>
        </p:txBody>
      </p:sp>
      <p:cxnSp>
        <p:nvCxnSpPr>
          <p:cNvPr id="16" name="Verbindingslijn: gebogen 15">
            <a:extLst>
              <a:ext uri="{FF2B5EF4-FFF2-40B4-BE49-F238E27FC236}">
                <a16:creationId xmlns:a16="http://schemas.microsoft.com/office/drawing/2014/main" id="{75D6F87D-9DDD-4255-BF8D-2E8DF81DE096}"/>
              </a:ext>
            </a:extLst>
          </p:cNvPr>
          <p:cNvCxnSpPr>
            <a:stCxn id="4" idx="3"/>
          </p:cNvCxnSpPr>
          <p:nvPr/>
        </p:nvCxnSpPr>
        <p:spPr>
          <a:xfrm flipH="1">
            <a:off x="5153266" y="2543236"/>
            <a:ext cx="3471815" cy="1730658"/>
          </a:xfrm>
          <a:prstGeom prst="bentConnector3">
            <a:avLst>
              <a:gd name="adj1" fmla="val -6584"/>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Verbindingslijn: gebogen 17">
            <a:extLst>
              <a:ext uri="{FF2B5EF4-FFF2-40B4-BE49-F238E27FC236}">
                <a16:creationId xmlns:a16="http://schemas.microsoft.com/office/drawing/2014/main" id="{361771F9-075F-4AC2-AA80-FF801E3E6F59}"/>
              </a:ext>
            </a:extLst>
          </p:cNvPr>
          <p:cNvCxnSpPr>
            <a:endCxn id="4" idx="1"/>
          </p:cNvCxnSpPr>
          <p:nvPr/>
        </p:nvCxnSpPr>
        <p:spPr>
          <a:xfrm rot="10800000">
            <a:off x="452682" y="2543236"/>
            <a:ext cx="4700585" cy="1730658"/>
          </a:xfrm>
          <a:prstGeom prst="bentConnector3">
            <a:avLst>
              <a:gd name="adj1" fmla="val 10486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Verbindingslijn: gebogen 19">
            <a:extLst>
              <a:ext uri="{FF2B5EF4-FFF2-40B4-BE49-F238E27FC236}">
                <a16:creationId xmlns:a16="http://schemas.microsoft.com/office/drawing/2014/main" id="{BA5A4E5B-5177-4035-81BB-26257897CA8B}"/>
              </a:ext>
            </a:extLst>
          </p:cNvPr>
          <p:cNvCxnSpPr/>
          <p:nvPr/>
        </p:nvCxnSpPr>
        <p:spPr>
          <a:xfrm flipV="1">
            <a:off x="4644008" y="3651870"/>
            <a:ext cx="1512168" cy="353022"/>
          </a:xfrm>
          <a:prstGeom prst="bentConnector3">
            <a:avLst/>
          </a:prstGeom>
          <a:ln>
            <a:solidFill>
              <a:schemeClr val="tx2"/>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22" name="Afbeelding 21">
            <a:extLst>
              <a:ext uri="{FF2B5EF4-FFF2-40B4-BE49-F238E27FC236}">
                <a16:creationId xmlns:a16="http://schemas.microsoft.com/office/drawing/2014/main" id="{30550717-D587-4186-BD6C-F9649F92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654" y="2938253"/>
            <a:ext cx="956555" cy="485209"/>
          </a:xfrm>
          <a:prstGeom prst="rect">
            <a:avLst/>
          </a:prstGeom>
        </p:spPr>
      </p:pic>
      <p:sp>
        <p:nvSpPr>
          <p:cNvPr id="23" name="Rechthoek 22">
            <a:extLst>
              <a:ext uri="{FF2B5EF4-FFF2-40B4-BE49-F238E27FC236}">
                <a16:creationId xmlns:a16="http://schemas.microsoft.com/office/drawing/2014/main" id="{613BCA40-2E89-47BD-B6C9-41E752F771A1}"/>
              </a:ext>
            </a:extLst>
          </p:cNvPr>
          <p:cNvSpPr/>
          <p:nvPr/>
        </p:nvSpPr>
        <p:spPr>
          <a:xfrm>
            <a:off x="3923931" y="3307058"/>
            <a:ext cx="576061" cy="23280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299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94ACB-94AD-40C0-A123-4BEADE5311E6}"/>
              </a:ext>
            </a:extLst>
          </p:cNvPr>
          <p:cNvSpPr>
            <a:spLocks noGrp="1"/>
          </p:cNvSpPr>
          <p:nvPr>
            <p:ph type="title"/>
          </p:nvPr>
        </p:nvSpPr>
        <p:spPr/>
        <p:txBody>
          <a:bodyPr/>
          <a:lstStyle/>
          <a:p>
            <a:r>
              <a:rPr lang="en-GB" dirty="0"/>
              <a:t>Traceable construction and installation</a:t>
            </a:r>
          </a:p>
        </p:txBody>
      </p:sp>
      <p:sp>
        <p:nvSpPr>
          <p:cNvPr id="3" name="Tijdelijke aanduiding voor dianummer 2">
            <a:extLst>
              <a:ext uri="{FF2B5EF4-FFF2-40B4-BE49-F238E27FC236}">
                <a16:creationId xmlns:a16="http://schemas.microsoft.com/office/drawing/2014/main" id="{2C3F203F-B1D9-42A5-955B-11401914B5C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a:t>
            </a:fld>
            <a:endParaRPr lang="en-GB" noProof="0"/>
          </a:p>
        </p:txBody>
      </p:sp>
      <p:sp>
        <p:nvSpPr>
          <p:cNvPr id="6" name="Rechthoek 5">
            <a:extLst>
              <a:ext uri="{FF2B5EF4-FFF2-40B4-BE49-F238E27FC236}">
                <a16:creationId xmlns:a16="http://schemas.microsoft.com/office/drawing/2014/main" id="{FDC3D838-52DF-4E86-A08F-FC4FEBC35F4B}"/>
              </a:ext>
            </a:extLst>
          </p:cNvPr>
          <p:cNvSpPr/>
          <p:nvPr/>
        </p:nvSpPr>
        <p:spPr>
          <a:xfrm>
            <a:off x="899592" y="4049068"/>
            <a:ext cx="6624736" cy="216024"/>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Afbeelding 8">
            <a:extLst>
              <a:ext uri="{FF2B5EF4-FFF2-40B4-BE49-F238E27FC236}">
                <a16:creationId xmlns:a16="http://schemas.microsoft.com/office/drawing/2014/main" id="{DE3A62DA-00D8-4E75-84E8-02C93FB06F87}"/>
              </a:ext>
            </a:extLst>
          </p:cNvPr>
          <p:cNvPicPr>
            <a:picLocks noChangeAspect="1"/>
          </p:cNvPicPr>
          <p:nvPr/>
        </p:nvPicPr>
        <p:blipFill>
          <a:blip r:embed="rId2"/>
          <a:stretch>
            <a:fillRect/>
          </a:stretch>
        </p:blipFill>
        <p:spPr>
          <a:xfrm>
            <a:off x="1249912" y="1055579"/>
            <a:ext cx="6130400" cy="3415333"/>
          </a:xfrm>
          <a:prstGeom prst="rect">
            <a:avLst/>
          </a:prstGeom>
        </p:spPr>
      </p:pic>
      <p:sp>
        <p:nvSpPr>
          <p:cNvPr id="10" name="Rechthoek 9">
            <a:extLst>
              <a:ext uri="{FF2B5EF4-FFF2-40B4-BE49-F238E27FC236}">
                <a16:creationId xmlns:a16="http://schemas.microsoft.com/office/drawing/2014/main" id="{95189E66-9029-424A-B094-0CB5F1FC8E7A}"/>
              </a:ext>
            </a:extLst>
          </p:cNvPr>
          <p:cNvSpPr/>
          <p:nvPr/>
        </p:nvSpPr>
        <p:spPr>
          <a:xfrm>
            <a:off x="1331640" y="4227934"/>
            <a:ext cx="5976664" cy="24044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698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92F47-50EF-4603-B0AD-56F6F23FC7AE}"/>
              </a:ext>
            </a:extLst>
          </p:cNvPr>
          <p:cNvSpPr>
            <a:spLocks noGrp="1"/>
          </p:cNvSpPr>
          <p:nvPr>
            <p:ph type="title"/>
          </p:nvPr>
        </p:nvSpPr>
        <p:spPr/>
        <p:txBody>
          <a:bodyPr/>
          <a:lstStyle/>
          <a:p>
            <a:endParaRPr lang="en-GB"/>
          </a:p>
        </p:txBody>
      </p:sp>
      <p:sp>
        <p:nvSpPr>
          <p:cNvPr id="3" name="Tijdelijke aanduiding voor dianummer 2">
            <a:extLst>
              <a:ext uri="{FF2B5EF4-FFF2-40B4-BE49-F238E27FC236}">
                <a16:creationId xmlns:a16="http://schemas.microsoft.com/office/drawing/2014/main" id="{A22137BE-668E-4B12-A8E1-F9F11F1E7781}"/>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4</a:t>
            </a:fld>
            <a:endParaRPr lang="en-GB" noProof="0"/>
          </a:p>
        </p:txBody>
      </p:sp>
      <p:pic>
        <p:nvPicPr>
          <p:cNvPr id="5" name="Afbeelding 4">
            <a:extLst>
              <a:ext uri="{FF2B5EF4-FFF2-40B4-BE49-F238E27FC236}">
                <a16:creationId xmlns:a16="http://schemas.microsoft.com/office/drawing/2014/main" id="{9D9F80B1-71B8-4398-87EC-96E7FCDABB2D}"/>
              </a:ext>
            </a:extLst>
          </p:cNvPr>
          <p:cNvPicPr>
            <a:picLocks noChangeAspect="1"/>
          </p:cNvPicPr>
          <p:nvPr/>
        </p:nvPicPr>
        <p:blipFill>
          <a:blip r:embed="rId2"/>
          <a:stretch>
            <a:fillRect/>
          </a:stretch>
        </p:blipFill>
        <p:spPr>
          <a:xfrm>
            <a:off x="0" y="0"/>
            <a:ext cx="9108504" cy="5175036"/>
          </a:xfrm>
          <a:prstGeom prst="rect">
            <a:avLst/>
          </a:prstGeom>
        </p:spPr>
      </p:pic>
    </p:spTree>
    <p:extLst>
      <p:ext uri="{BB962C8B-B14F-4D97-AF65-F5344CB8AC3E}">
        <p14:creationId xmlns:p14="http://schemas.microsoft.com/office/powerpoint/2010/main" val="133488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4AC95-E7D9-420B-A5AC-9ED30E040D6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57D5EE8-4540-4384-9764-335AB7C56424}"/>
              </a:ext>
            </a:extLst>
          </p:cNvPr>
          <p:cNvSpPr>
            <a:spLocks noGrp="1"/>
          </p:cNvSpPr>
          <p:nvPr>
            <p:ph idx="11"/>
          </p:nvPr>
        </p:nvSpPr>
        <p:spPr/>
        <p:txBody>
          <a:bodyPr/>
          <a:lstStyle/>
          <a:p>
            <a:endParaRPr lang="nl-NL"/>
          </a:p>
        </p:txBody>
      </p:sp>
      <p:sp>
        <p:nvSpPr>
          <p:cNvPr id="4" name="Tijdelijke aanduiding voor dianummer 3">
            <a:extLst>
              <a:ext uri="{FF2B5EF4-FFF2-40B4-BE49-F238E27FC236}">
                <a16:creationId xmlns:a16="http://schemas.microsoft.com/office/drawing/2014/main" id="{DF1B0202-14BC-44D5-A7B0-76662BB852B4}"/>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5</a:t>
            </a:fld>
            <a:endParaRPr lang="en-GB" noProof="0"/>
          </a:p>
        </p:txBody>
      </p:sp>
      <p:pic>
        <p:nvPicPr>
          <p:cNvPr id="6" name="Afbeelding 5">
            <a:extLst>
              <a:ext uri="{FF2B5EF4-FFF2-40B4-BE49-F238E27FC236}">
                <a16:creationId xmlns:a16="http://schemas.microsoft.com/office/drawing/2014/main" id="{C4B2532A-BF62-4A27-829B-69BDBCFFC48F}"/>
              </a:ext>
            </a:extLst>
          </p:cNvPr>
          <p:cNvPicPr>
            <a:picLocks noChangeAspect="1"/>
          </p:cNvPicPr>
          <p:nvPr/>
        </p:nvPicPr>
        <p:blipFill>
          <a:blip r:embed="rId2"/>
          <a:stretch>
            <a:fillRect/>
          </a:stretch>
        </p:blipFill>
        <p:spPr>
          <a:xfrm>
            <a:off x="0" y="145579"/>
            <a:ext cx="9144000" cy="4852342"/>
          </a:xfrm>
          <a:prstGeom prst="rect">
            <a:avLst/>
          </a:prstGeom>
        </p:spPr>
      </p:pic>
    </p:spTree>
    <p:extLst>
      <p:ext uri="{BB962C8B-B14F-4D97-AF65-F5344CB8AC3E}">
        <p14:creationId xmlns:p14="http://schemas.microsoft.com/office/powerpoint/2010/main" val="25741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418CA-01AB-45C8-8F77-142EEC7387A4}"/>
              </a:ext>
            </a:extLst>
          </p:cNvPr>
          <p:cNvSpPr>
            <a:spLocks noGrp="1"/>
          </p:cNvSpPr>
          <p:nvPr>
            <p:ph type="title"/>
          </p:nvPr>
        </p:nvSpPr>
        <p:spPr/>
        <p:txBody>
          <a:bodyPr/>
          <a:lstStyle/>
          <a:p>
            <a:endParaRPr lang="en-GB"/>
          </a:p>
        </p:txBody>
      </p:sp>
      <p:sp>
        <p:nvSpPr>
          <p:cNvPr id="3" name="Tijdelijke aanduiding voor inhoud 2">
            <a:extLst>
              <a:ext uri="{FF2B5EF4-FFF2-40B4-BE49-F238E27FC236}">
                <a16:creationId xmlns:a16="http://schemas.microsoft.com/office/drawing/2014/main" id="{6DE23317-3C75-46C0-876E-0E401845BD4F}"/>
              </a:ext>
            </a:extLst>
          </p:cNvPr>
          <p:cNvSpPr>
            <a:spLocks noGrp="1"/>
          </p:cNvSpPr>
          <p:nvPr>
            <p:ph idx="11"/>
          </p:nvPr>
        </p:nvSpPr>
        <p:spPr/>
        <p:txBody>
          <a:bodyPr/>
          <a:lstStyle/>
          <a:p>
            <a:endParaRPr lang="en-GB"/>
          </a:p>
        </p:txBody>
      </p:sp>
      <p:sp>
        <p:nvSpPr>
          <p:cNvPr id="4" name="Tijdelijke aanduiding voor dianummer 3">
            <a:extLst>
              <a:ext uri="{FF2B5EF4-FFF2-40B4-BE49-F238E27FC236}">
                <a16:creationId xmlns:a16="http://schemas.microsoft.com/office/drawing/2014/main" id="{F28ABB41-DD55-4B30-95BD-DCE7A1C39AB7}"/>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6</a:t>
            </a:fld>
            <a:endParaRPr lang="en-GB" noProof="0"/>
          </a:p>
        </p:txBody>
      </p:sp>
      <p:pic>
        <p:nvPicPr>
          <p:cNvPr id="7" name="Afbeelding 6">
            <a:extLst>
              <a:ext uri="{FF2B5EF4-FFF2-40B4-BE49-F238E27FC236}">
                <a16:creationId xmlns:a16="http://schemas.microsoft.com/office/drawing/2014/main" id="{495E101E-277C-409E-B94E-50CA28BA1510}"/>
              </a:ext>
            </a:extLst>
          </p:cNvPr>
          <p:cNvPicPr>
            <a:picLocks noChangeAspect="1"/>
          </p:cNvPicPr>
          <p:nvPr/>
        </p:nvPicPr>
        <p:blipFill>
          <a:blip r:embed="rId2"/>
          <a:stretch>
            <a:fillRect/>
          </a:stretch>
        </p:blipFill>
        <p:spPr>
          <a:xfrm>
            <a:off x="13151" y="0"/>
            <a:ext cx="9117697" cy="5143500"/>
          </a:xfrm>
          <a:prstGeom prst="rect">
            <a:avLst/>
          </a:prstGeom>
        </p:spPr>
      </p:pic>
    </p:spTree>
    <p:extLst>
      <p:ext uri="{BB962C8B-B14F-4D97-AF65-F5344CB8AC3E}">
        <p14:creationId xmlns:p14="http://schemas.microsoft.com/office/powerpoint/2010/main" val="59801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75B69-921C-4673-B8CF-70C2C42ADA3A}"/>
              </a:ext>
            </a:extLst>
          </p:cNvPr>
          <p:cNvSpPr>
            <a:spLocks noGrp="1"/>
          </p:cNvSpPr>
          <p:nvPr>
            <p:ph type="title"/>
          </p:nvPr>
        </p:nvSpPr>
        <p:spPr/>
        <p:txBody>
          <a:bodyPr/>
          <a:lstStyle/>
          <a:p>
            <a:r>
              <a:rPr lang="en-GB" dirty="0"/>
              <a:t>Different types of products</a:t>
            </a:r>
          </a:p>
        </p:txBody>
      </p:sp>
      <p:sp>
        <p:nvSpPr>
          <p:cNvPr id="3" name="Tijdelijke aanduiding voor dianummer 2">
            <a:extLst>
              <a:ext uri="{FF2B5EF4-FFF2-40B4-BE49-F238E27FC236}">
                <a16:creationId xmlns:a16="http://schemas.microsoft.com/office/drawing/2014/main" id="{2C96DF93-ED75-4DAB-A273-A3C4E749F2F9}"/>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7</a:t>
            </a:fld>
            <a:endParaRPr lang="en-GB" noProof="0"/>
          </a:p>
        </p:txBody>
      </p:sp>
      <p:pic>
        <p:nvPicPr>
          <p:cNvPr id="6" name="Afbeelding 5">
            <a:extLst>
              <a:ext uri="{FF2B5EF4-FFF2-40B4-BE49-F238E27FC236}">
                <a16:creationId xmlns:a16="http://schemas.microsoft.com/office/drawing/2014/main" id="{6FB2C2B1-2BB1-4939-A496-9E8BDB19530A}"/>
              </a:ext>
            </a:extLst>
          </p:cNvPr>
          <p:cNvPicPr>
            <a:picLocks noChangeAspect="1"/>
          </p:cNvPicPr>
          <p:nvPr/>
        </p:nvPicPr>
        <p:blipFill>
          <a:blip r:embed="rId2"/>
          <a:stretch>
            <a:fillRect/>
          </a:stretch>
        </p:blipFill>
        <p:spPr>
          <a:xfrm>
            <a:off x="3651726" y="1086630"/>
            <a:ext cx="3800594" cy="1053072"/>
          </a:xfrm>
          <a:prstGeom prst="rect">
            <a:avLst/>
          </a:prstGeom>
        </p:spPr>
      </p:pic>
      <p:pic>
        <p:nvPicPr>
          <p:cNvPr id="13" name="Afbeelding 12">
            <a:extLst>
              <a:ext uri="{FF2B5EF4-FFF2-40B4-BE49-F238E27FC236}">
                <a16:creationId xmlns:a16="http://schemas.microsoft.com/office/drawing/2014/main" id="{FADC061B-C000-4D67-960C-D2A1A9A7F2D3}"/>
              </a:ext>
            </a:extLst>
          </p:cNvPr>
          <p:cNvPicPr>
            <a:picLocks noChangeAspect="1"/>
          </p:cNvPicPr>
          <p:nvPr/>
        </p:nvPicPr>
        <p:blipFill>
          <a:blip r:embed="rId3"/>
          <a:stretch>
            <a:fillRect/>
          </a:stretch>
        </p:blipFill>
        <p:spPr>
          <a:xfrm>
            <a:off x="1807211" y="1493431"/>
            <a:ext cx="1766351" cy="1755795"/>
          </a:xfrm>
          <a:prstGeom prst="rect">
            <a:avLst/>
          </a:prstGeom>
        </p:spPr>
      </p:pic>
      <p:pic>
        <p:nvPicPr>
          <p:cNvPr id="15" name="Afbeelding 14">
            <a:extLst>
              <a:ext uri="{FF2B5EF4-FFF2-40B4-BE49-F238E27FC236}">
                <a16:creationId xmlns:a16="http://schemas.microsoft.com/office/drawing/2014/main" id="{BD753E61-9254-491C-969B-CC1F575BBD2E}"/>
              </a:ext>
            </a:extLst>
          </p:cNvPr>
          <p:cNvPicPr>
            <a:picLocks noChangeAspect="1"/>
          </p:cNvPicPr>
          <p:nvPr/>
        </p:nvPicPr>
        <p:blipFill>
          <a:blip r:embed="rId4"/>
          <a:stretch>
            <a:fillRect/>
          </a:stretch>
        </p:blipFill>
        <p:spPr>
          <a:xfrm>
            <a:off x="3664379" y="2160186"/>
            <a:ext cx="2289985" cy="2139756"/>
          </a:xfrm>
          <a:prstGeom prst="rect">
            <a:avLst/>
          </a:prstGeom>
        </p:spPr>
      </p:pic>
      <p:pic>
        <p:nvPicPr>
          <p:cNvPr id="17" name="Afbeelding 16">
            <a:extLst>
              <a:ext uri="{FF2B5EF4-FFF2-40B4-BE49-F238E27FC236}">
                <a16:creationId xmlns:a16="http://schemas.microsoft.com/office/drawing/2014/main" id="{3D7B29C6-A0D2-4539-85F3-1C1E5523F1BF}"/>
              </a:ext>
            </a:extLst>
          </p:cNvPr>
          <p:cNvPicPr>
            <a:picLocks noChangeAspect="1"/>
          </p:cNvPicPr>
          <p:nvPr/>
        </p:nvPicPr>
        <p:blipFill>
          <a:blip r:embed="rId5"/>
          <a:stretch>
            <a:fillRect/>
          </a:stretch>
        </p:blipFill>
        <p:spPr>
          <a:xfrm>
            <a:off x="5973240" y="2177765"/>
            <a:ext cx="2975693" cy="1879105"/>
          </a:xfrm>
          <a:prstGeom prst="rect">
            <a:avLst/>
          </a:prstGeom>
        </p:spPr>
      </p:pic>
    </p:spTree>
    <p:extLst>
      <p:ext uri="{BB962C8B-B14F-4D97-AF65-F5344CB8AC3E}">
        <p14:creationId xmlns:p14="http://schemas.microsoft.com/office/powerpoint/2010/main" val="90463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E200771-DF7B-4D97-8103-8EFBD3ECB3B8}"/>
              </a:ext>
            </a:extLst>
          </p:cNvPr>
          <p:cNvSpPr>
            <a:spLocks noGrp="1"/>
          </p:cNvSpPr>
          <p:nvPr>
            <p:ph type="title"/>
          </p:nvPr>
        </p:nvSpPr>
        <p:spPr/>
        <p:txBody>
          <a:bodyPr/>
          <a:lstStyle/>
          <a:p>
            <a:r>
              <a:rPr lang="en-GB" dirty="0"/>
              <a:t>Managing the information sharing</a:t>
            </a:r>
          </a:p>
        </p:txBody>
      </p:sp>
      <p:sp>
        <p:nvSpPr>
          <p:cNvPr id="4" name="Tijdelijke aanduiding voor dianummer 3">
            <a:extLst>
              <a:ext uri="{FF2B5EF4-FFF2-40B4-BE49-F238E27FC236}">
                <a16:creationId xmlns:a16="http://schemas.microsoft.com/office/drawing/2014/main" id="{6E724C35-17CC-429A-9001-D7929159B84C}"/>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8</a:t>
            </a:fld>
            <a:endParaRPr lang="en-GB" noProof="0"/>
          </a:p>
        </p:txBody>
      </p:sp>
      <p:pic>
        <p:nvPicPr>
          <p:cNvPr id="3" name="Afbeelding 2">
            <a:extLst>
              <a:ext uri="{FF2B5EF4-FFF2-40B4-BE49-F238E27FC236}">
                <a16:creationId xmlns:a16="http://schemas.microsoft.com/office/drawing/2014/main" id="{A5288879-5311-43D6-9011-6E95DE26A5DD}"/>
              </a:ext>
            </a:extLst>
          </p:cNvPr>
          <p:cNvPicPr>
            <a:picLocks noChangeAspect="1"/>
          </p:cNvPicPr>
          <p:nvPr/>
        </p:nvPicPr>
        <p:blipFill>
          <a:blip r:embed="rId2"/>
          <a:stretch>
            <a:fillRect/>
          </a:stretch>
        </p:blipFill>
        <p:spPr>
          <a:xfrm>
            <a:off x="732889" y="1199958"/>
            <a:ext cx="7678222" cy="2743583"/>
          </a:xfrm>
          <a:prstGeom prst="rect">
            <a:avLst/>
          </a:prstGeom>
        </p:spPr>
      </p:pic>
    </p:spTree>
    <p:extLst>
      <p:ext uri="{BB962C8B-B14F-4D97-AF65-F5344CB8AC3E}">
        <p14:creationId xmlns:p14="http://schemas.microsoft.com/office/powerpoint/2010/main" val="385274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4030093-FC89-4F2B-A604-FBD0ECB46C11}"/>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9</a:t>
            </a:fld>
            <a:endParaRPr lang="en-GB" noProof="0" dirty="0"/>
          </a:p>
        </p:txBody>
      </p:sp>
      <p:sp>
        <p:nvSpPr>
          <p:cNvPr id="3" name="Tijdelijke aanduiding voor tekst 2">
            <a:extLst>
              <a:ext uri="{FF2B5EF4-FFF2-40B4-BE49-F238E27FC236}">
                <a16:creationId xmlns:a16="http://schemas.microsoft.com/office/drawing/2014/main" id="{8AE05DE5-B8DF-477E-A10E-1EBB262F2A91}"/>
              </a:ext>
            </a:extLst>
          </p:cNvPr>
          <p:cNvSpPr>
            <a:spLocks noGrp="1"/>
          </p:cNvSpPr>
          <p:nvPr>
            <p:ph type="body" sz="quarter" idx="14"/>
          </p:nvPr>
        </p:nvSpPr>
        <p:spPr/>
        <p:txBody>
          <a:bodyPr/>
          <a:lstStyle/>
          <a:p>
            <a:r>
              <a:rPr lang="en-GB" dirty="0"/>
              <a:t>Identification for a Circular Economy</a:t>
            </a:r>
          </a:p>
          <a:p>
            <a:endParaRPr lang="en-GB" dirty="0"/>
          </a:p>
          <a:p>
            <a:r>
              <a:rPr lang="en-GB" dirty="0"/>
              <a:t>Considerations for GS1</a:t>
            </a:r>
          </a:p>
        </p:txBody>
      </p:sp>
    </p:spTree>
    <p:extLst>
      <p:ext uri="{BB962C8B-B14F-4D97-AF65-F5344CB8AC3E}">
        <p14:creationId xmlns:p14="http://schemas.microsoft.com/office/powerpoint/2010/main" val="2522536356"/>
      </p:ext>
    </p:extLst>
  </p:cSld>
  <p:clrMapOvr>
    <a:masterClrMapping/>
  </p:clrMapOvr>
</p:sld>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Algemeen (Corporate).potx" id="{254E65D7-1CF1-4041-9586-3F8F016DFEA8}" vid="{F6F6A5D4-8C1E-41FB-9E3E-5530191BBCF8}"/>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Algemeen (Corporate).potx" id="{254E65D7-1CF1-4041-9586-3F8F016DFEA8}" vid="{8042A8C3-C7C7-429A-A199-959042C71FE2}"/>
    </a:ext>
  </a:extLst>
</a:theme>
</file>

<file path=ppt/theme/theme3.xml><?xml version="1.0" encoding="utf-8"?>
<a:theme xmlns:a="http://schemas.openxmlformats.org/drawingml/2006/main" name="Special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Algemeen (Corporate).potx" id="{254E65D7-1CF1-4041-9586-3F8F016DFEA8}" vid="{1E12A197-23D8-43F6-80C5-C444988A48DB}"/>
    </a:ext>
  </a:extLst>
</a:theme>
</file>

<file path=ppt/theme/theme4.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Algemeen (Corporate).potx" id="{254E65D7-1CF1-4041-9586-3F8F016DFEA8}" vid="{39460D98-8AE8-4AF9-BE92-1351B385629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7e0f77-3144-407e-ae1a-7461b2c92c30">
      <Terms xmlns="http://schemas.microsoft.com/office/infopath/2007/PartnerControls"/>
    </lcf76f155ced4ddcb4097134ff3c332f>
    <TaxCatchAll xmlns="d7e6dac2-280a-4a7e-b5ef-984f5a6e57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70051CFA4D74BB1103643E7E953CD" ma:contentTypeVersion="17" ma:contentTypeDescription="Create a new document." ma:contentTypeScope="" ma:versionID="3f18dd401968fb884941251cecd6199a">
  <xsd:schema xmlns:xsd="http://www.w3.org/2001/XMLSchema" xmlns:xs="http://www.w3.org/2001/XMLSchema" xmlns:p="http://schemas.microsoft.com/office/2006/metadata/properties" xmlns:ns2="747e0f77-3144-407e-ae1a-7461b2c92c30" xmlns:ns3="d7e6dac2-280a-4a7e-b5ef-984f5a6e575b" targetNamespace="http://schemas.microsoft.com/office/2006/metadata/properties" ma:root="true" ma:fieldsID="c5615671b6e938e13720a388d59d36de" ns2:_="" ns3:_="">
    <xsd:import namespace="747e0f77-3144-407e-ae1a-7461b2c92c30"/>
    <xsd:import namespace="d7e6dac2-280a-4a7e-b5ef-984f5a6e57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7e0f77-3144-407e-ae1a-7461b2c92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892e53a-9b3c-4010-9cd1-82aa4eeb88e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e6dac2-280a-4a7e-b5ef-984f5a6e575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ffbf633-d899-4ee7-b308-af5a48bdb0a7}" ma:internalName="TaxCatchAll" ma:showField="CatchAllData" ma:web="d7e6dac2-280a-4a7e-b5ef-984f5a6e575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472A88-96E4-494F-856B-F4D15C4E0EE2}">
  <ds:schemaRefs>
    <ds:schemaRef ds:uri="http://schemas.microsoft.com/office/2006/metadata/properties"/>
    <ds:schemaRef ds:uri="http://schemas.microsoft.com/office/infopath/2007/PartnerControls"/>
    <ds:schemaRef ds:uri="747e0f77-3144-407e-ae1a-7461b2c92c30"/>
    <ds:schemaRef ds:uri="d7e6dac2-280a-4a7e-b5ef-984f5a6e575b"/>
  </ds:schemaRefs>
</ds:datastoreItem>
</file>

<file path=customXml/itemProps2.xml><?xml version="1.0" encoding="utf-8"?>
<ds:datastoreItem xmlns:ds="http://schemas.openxmlformats.org/officeDocument/2006/customXml" ds:itemID="{86E377C2-AB3D-4812-AB5F-5E6912D85FCD}">
  <ds:schemaRefs>
    <ds:schemaRef ds:uri="http://schemas.microsoft.com/sharepoint/v3/contenttype/forms"/>
  </ds:schemaRefs>
</ds:datastoreItem>
</file>

<file path=customXml/itemProps3.xml><?xml version="1.0" encoding="utf-8"?>
<ds:datastoreItem xmlns:ds="http://schemas.openxmlformats.org/officeDocument/2006/customXml" ds:itemID="{CF5C193F-F64F-4744-BE33-92D952B4F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7e0f77-3144-407e-ae1a-7461b2c92c30"/>
    <ds:schemaRef ds:uri="d7e6dac2-280a-4a7e-b5ef-984f5a6e5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Algemeen (Corporate)</Template>
  <TotalTime>541</TotalTime>
  <Words>533</Words>
  <Application>Microsoft Office PowerPoint</Application>
  <PresentationFormat>On-screen Show (16:9)</PresentationFormat>
  <Paragraphs>286</Paragraphs>
  <Slides>20</Slides>
  <Notes>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Title</vt:lpstr>
      <vt:lpstr>Content</vt:lpstr>
      <vt:lpstr>Special Content</vt:lpstr>
      <vt:lpstr>Divider</vt:lpstr>
      <vt:lpstr>GS1 standards within the context of traceable construction and installation</vt:lpstr>
      <vt:lpstr>PowerPoint Presentation</vt:lpstr>
      <vt:lpstr>Traceable construction and installation</vt:lpstr>
      <vt:lpstr>PowerPoint Presentation</vt:lpstr>
      <vt:lpstr>PowerPoint Presentation</vt:lpstr>
      <vt:lpstr>PowerPoint Presentation</vt:lpstr>
      <vt:lpstr>Different types of products</vt:lpstr>
      <vt:lpstr>Managing the information sharing</vt:lpstr>
      <vt:lpstr>PowerPoint Presentation</vt:lpstr>
      <vt:lpstr>Circular Economy</vt:lpstr>
      <vt:lpstr>Circular Economy</vt:lpstr>
      <vt:lpstr>Circular Economy</vt:lpstr>
      <vt:lpstr>Circular Economy</vt:lpstr>
      <vt:lpstr>Circular Economy</vt:lpstr>
      <vt:lpstr>Made to order</vt:lpstr>
      <vt:lpstr>Made to order</vt:lpstr>
      <vt:lpstr>Made to order</vt:lpstr>
      <vt:lpstr>PowerPoint Presentation</vt:lpstr>
      <vt:lpstr>Circular Economy upstream</vt:lpstr>
      <vt:lpstr>Can we close the loop?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architecture for GS1 identification and data sharing</dc:title>
  <dc:subject/>
  <dc:creator>Frits van den Bos</dc:creator>
  <cp:keywords/>
  <dc:description/>
  <cp:lastModifiedBy>Frits van den Bos</cp:lastModifiedBy>
  <cp:revision>7</cp:revision>
  <dcterms:created xsi:type="dcterms:W3CDTF">2021-10-12T14:49:47Z</dcterms:created>
  <dcterms:modified xsi:type="dcterms:W3CDTF">2023-10-17T01:05:53Z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9</vt:lpwstr>
  </property>
  <property fmtid="{D5CDD505-2E9C-101B-9397-08002B2CF9AE}" pid="3" name="Date completed">
    <vt:lpwstr>1/25/18</vt:lpwstr>
  </property>
  <property fmtid="{D5CDD505-2E9C-101B-9397-08002B2CF9AE}" pid="4" name="ContentTypeId">
    <vt:lpwstr>0x010100C9270051CFA4D74BB1103643E7E953CD</vt:lpwstr>
  </property>
</Properties>
</file>