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50"/>
  </p:notesMasterIdLst>
  <p:handoutMasterIdLst>
    <p:handoutMasterId r:id="rId51"/>
  </p:handoutMasterIdLst>
  <p:sldIdLst>
    <p:sldId id="256" r:id="rId3"/>
    <p:sldId id="262" r:id="rId4"/>
    <p:sldId id="263" r:id="rId5"/>
    <p:sldId id="264" r:id="rId6"/>
    <p:sldId id="265" r:id="rId7"/>
    <p:sldId id="307" r:id="rId8"/>
    <p:sldId id="306" r:id="rId9"/>
    <p:sldId id="266" r:id="rId10"/>
    <p:sldId id="267" r:id="rId11"/>
    <p:sldId id="308" r:id="rId12"/>
    <p:sldId id="268" r:id="rId13"/>
    <p:sldId id="270" r:id="rId14"/>
    <p:sldId id="273" r:id="rId15"/>
    <p:sldId id="310" r:id="rId16"/>
    <p:sldId id="309" r:id="rId17"/>
    <p:sldId id="277" r:id="rId18"/>
    <p:sldId id="278" r:id="rId19"/>
    <p:sldId id="316" r:id="rId20"/>
    <p:sldId id="279" r:id="rId21"/>
    <p:sldId id="280" r:id="rId22"/>
    <p:sldId id="283" r:id="rId23"/>
    <p:sldId id="284" r:id="rId24"/>
    <p:sldId id="281" r:id="rId25"/>
    <p:sldId id="313" r:id="rId26"/>
    <p:sldId id="314" r:id="rId27"/>
    <p:sldId id="315" r:id="rId28"/>
    <p:sldId id="311" r:id="rId29"/>
    <p:sldId id="312" r:id="rId30"/>
    <p:sldId id="288" r:id="rId31"/>
    <p:sldId id="289" r:id="rId32"/>
    <p:sldId id="290" r:id="rId33"/>
    <p:sldId id="317" r:id="rId34"/>
    <p:sldId id="319" r:id="rId35"/>
    <p:sldId id="318" r:id="rId36"/>
    <p:sldId id="299" r:id="rId37"/>
    <p:sldId id="320" r:id="rId38"/>
    <p:sldId id="321" r:id="rId39"/>
    <p:sldId id="322" r:id="rId40"/>
    <p:sldId id="323" r:id="rId41"/>
    <p:sldId id="300" r:id="rId42"/>
    <p:sldId id="325" r:id="rId43"/>
    <p:sldId id="324" r:id="rId44"/>
    <p:sldId id="302" r:id="rId45"/>
    <p:sldId id="301" r:id="rId46"/>
    <p:sldId id="303" r:id="rId47"/>
    <p:sldId id="304" r:id="rId48"/>
    <p:sldId id="260" r:id="rId4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20000"/>
      </a:spcBef>
      <a:spcAft>
        <a:spcPct val="0"/>
      </a:spcAft>
      <a:defRPr kern="1200">
        <a:solidFill>
          <a:srgbClr val="002C6C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kern="1200">
        <a:solidFill>
          <a:srgbClr val="002C6C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kern="1200">
        <a:solidFill>
          <a:srgbClr val="002C6C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kern="1200">
        <a:solidFill>
          <a:srgbClr val="002C6C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kern="1200">
        <a:solidFill>
          <a:srgbClr val="002C6C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002C6C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002C6C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002C6C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002C6C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C6C"/>
    <a:srgbClr val="78013F"/>
    <a:srgbClr val="F2633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5D14B88-5097-41A9-8608-CF869EF719A6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088E35E-69C0-465A-9128-2EE54EFBF7FF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6FD8CE-2F14-46AF-AE22-8988ECA39CAA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1C8434-EC5A-47CF-A7D3-5683C74FEF12}" type="slidenum">
              <a:rPr lang="fr-FR"/>
              <a:pPr/>
              <a:t>17</a:t>
            </a:fld>
            <a:endParaRPr lang="fr-FR"/>
          </a:p>
        </p:txBody>
      </p:sp>
      <p:sp>
        <p:nvSpPr>
          <p:cNvPr id="57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596BE-CBCC-4AEB-9B13-580DDD7DCFAF}" type="slidenum">
              <a:rPr lang="fr-FR"/>
              <a:pPr/>
              <a:t>29</a:t>
            </a:fld>
            <a:endParaRPr lang="fr-FR"/>
          </a:p>
        </p:txBody>
      </p:sp>
      <p:sp>
        <p:nvSpPr>
          <p:cNvPr id="58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2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435162-91BD-4D9A-B09F-19D65C6F94CD}" type="slidenum">
              <a:rPr lang="fr-FR"/>
              <a:pPr/>
              <a:t>30</a:t>
            </a:fld>
            <a:endParaRPr lang="fr-FR"/>
          </a:p>
        </p:txBody>
      </p:sp>
      <p:sp>
        <p:nvSpPr>
          <p:cNvPr id="48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0B42B1-D1A2-4E40-A742-6DA6436CDD90}" type="slidenum">
              <a:rPr lang="fr-FR"/>
              <a:pPr/>
              <a:t>35</a:t>
            </a:fld>
            <a:endParaRPr lang="fr-FR"/>
          </a:p>
        </p:txBody>
      </p:sp>
      <p:sp>
        <p:nvSpPr>
          <p:cNvPr id="503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FA93B1-8A83-4CF0-B40F-928BBA0F8A24}" type="slidenum">
              <a:rPr lang="fr-FR"/>
              <a:pPr/>
              <a:t>36</a:t>
            </a:fld>
            <a:endParaRPr lang="fr-FR"/>
          </a:p>
        </p:txBody>
      </p:sp>
      <p:sp>
        <p:nvSpPr>
          <p:cNvPr id="58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FA93B1-8A83-4CF0-B40F-928BBA0F8A24}" type="slidenum">
              <a:rPr lang="fr-FR"/>
              <a:pPr/>
              <a:t>40</a:t>
            </a:fld>
            <a:endParaRPr lang="fr-FR"/>
          </a:p>
        </p:txBody>
      </p:sp>
      <p:sp>
        <p:nvSpPr>
          <p:cNvPr id="58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2B48F-EE02-4D76-9556-8E167EC01FDB}" type="slidenum">
              <a:rPr lang="fr-FR"/>
              <a:pPr/>
              <a:t>45</a:t>
            </a:fld>
            <a:endParaRPr lang="fr-FR"/>
          </a:p>
        </p:txBody>
      </p:sp>
      <p:sp>
        <p:nvSpPr>
          <p:cNvPr id="58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05E85-13F3-4633-8451-6494E659260F}" type="slidenum">
              <a:rPr lang="en-GB" smtClean="0"/>
              <a:pPr/>
              <a:t>47</a:t>
            </a:fld>
            <a:endParaRPr lang="en-GB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177E6B-D92D-4357-B464-8C8ADB57225A}" type="slidenum">
              <a:rPr lang="fr-FR"/>
              <a:pPr/>
              <a:t>3</a:t>
            </a:fld>
            <a:endParaRPr lang="fr-FR"/>
          </a:p>
        </p:txBody>
      </p:sp>
      <p:sp>
        <p:nvSpPr>
          <p:cNvPr id="54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42A3E8-BEDF-4E43-A23B-2FFBD6C63C3F}" type="slidenum">
              <a:rPr lang="fr-FR"/>
              <a:pPr/>
              <a:t>5</a:t>
            </a:fld>
            <a:endParaRPr lang="fr-FR"/>
          </a:p>
        </p:txBody>
      </p:sp>
      <p:sp>
        <p:nvSpPr>
          <p:cNvPr id="54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3587" cy="3430587"/>
          </a:xfrm>
          <a:ln/>
        </p:spPr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344988"/>
            <a:ext cx="5483225" cy="4114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1400" b="1" u="sng" smtClean="0"/>
              <a:t>HIGH LEVEL STATS </a:t>
            </a:r>
          </a:p>
          <a:p>
            <a:pPr>
              <a:lnSpc>
                <a:spcPct val="90000"/>
              </a:lnSpc>
            </a:pPr>
            <a:endParaRPr lang="en-GB" sz="1400" b="1" u="sng" smtClean="0"/>
          </a:p>
          <a:p>
            <a:pPr>
              <a:lnSpc>
                <a:spcPct val="90000"/>
              </a:lnSpc>
            </a:pPr>
            <a:r>
              <a:rPr lang="en-GB" sz="1400" i="1" smtClean="0"/>
              <a:t>Common data across retailers not matching – </a:t>
            </a:r>
            <a:r>
              <a:rPr lang="en-GB" sz="1400" b="1" smtClean="0"/>
              <a:t>87%</a:t>
            </a:r>
            <a:r>
              <a:rPr lang="en-GB" sz="1400" i="1" smtClean="0"/>
              <a:t> of attribute data did not match across retailers </a:t>
            </a:r>
          </a:p>
          <a:p>
            <a:pPr>
              <a:lnSpc>
                <a:spcPct val="90000"/>
              </a:lnSpc>
            </a:pPr>
            <a:endParaRPr lang="en-GB" sz="1400" i="1" smtClean="0"/>
          </a:p>
          <a:p>
            <a:pPr>
              <a:lnSpc>
                <a:spcPct val="90000"/>
              </a:lnSpc>
            </a:pPr>
            <a:r>
              <a:rPr lang="en-GB" sz="1400" i="1" smtClean="0"/>
              <a:t>Common data across retailers and suppliers not matching - </a:t>
            </a:r>
            <a:r>
              <a:rPr lang="en-GB" sz="1400" b="1" smtClean="0"/>
              <a:t>82%</a:t>
            </a:r>
            <a:r>
              <a:rPr lang="en-GB" sz="1400" i="1" smtClean="0"/>
              <a:t> data did not match at the attribute level. </a:t>
            </a:r>
          </a:p>
          <a:p>
            <a:pPr>
              <a:lnSpc>
                <a:spcPct val="90000"/>
              </a:lnSpc>
            </a:pPr>
            <a:endParaRPr lang="en-GB" sz="1400" i="1" smtClean="0"/>
          </a:p>
          <a:p>
            <a:pPr>
              <a:lnSpc>
                <a:spcPct val="90000"/>
              </a:lnSpc>
            </a:pPr>
            <a:r>
              <a:rPr lang="en-GB" sz="1400" smtClean="0"/>
              <a:t>The 2 examples from the report show that:</a:t>
            </a:r>
          </a:p>
          <a:p>
            <a:pPr>
              <a:lnSpc>
                <a:spcPct val="90000"/>
              </a:lnSpc>
            </a:pPr>
            <a:endParaRPr lang="en-GB" sz="1400" smtClean="0"/>
          </a:p>
          <a:p>
            <a:pPr>
              <a:lnSpc>
                <a:spcPct val="90000"/>
              </a:lnSpc>
            </a:pPr>
            <a:r>
              <a:rPr lang="en-GB" sz="1400" smtClean="0"/>
              <a:t>On CASES there was 99.8% mis-match on case dimensions between all 4 retailers</a:t>
            </a:r>
          </a:p>
          <a:p>
            <a:pPr>
              <a:lnSpc>
                <a:spcPct val="90000"/>
              </a:lnSpc>
            </a:pPr>
            <a:r>
              <a:rPr lang="en-GB" sz="1400" smtClean="0"/>
              <a:t>On CONSUMER UNIT’s there was 98% mismatch on dimensions between 3 retailers. </a:t>
            </a:r>
          </a:p>
          <a:p>
            <a:pPr>
              <a:lnSpc>
                <a:spcPct val="90000"/>
              </a:lnSpc>
            </a:pPr>
            <a:endParaRPr lang="en-GB" sz="1400" smtClean="0"/>
          </a:p>
          <a:p>
            <a:pPr>
              <a:lnSpc>
                <a:spcPct val="90000"/>
              </a:lnSpc>
            </a:pPr>
            <a:r>
              <a:rPr lang="en-GB" sz="1400" smtClean="0"/>
              <a:t>* On consumer units we only matched 3 retailers data as one retailer didn’t have sufficient complete data to match from the file provided.</a:t>
            </a:r>
            <a:r>
              <a:rPr lang="en-GB" smtClean="0"/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C3DD81-7ACC-4AB4-BA32-E90B12BFFED0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35163" y="496888"/>
            <a:ext cx="2408237" cy="1804987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78075"/>
            <a:ext cx="6645275" cy="5578475"/>
          </a:xfrm>
          <a:noFill/>
          <a:ln/>
        </p:spPr>
        <p:txBody>
          <a:bodyPr/>
          <a:lstStyle/>
          <a:p>
            <a:endParaRPr lang="en-GB" sz="1400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C5E4A9-4B9B-40C4-9BD8-709986A6A404}" type="slidenum">
              <a:rPr lang="fr-FR"/>
              <a:pPr/>
              <a:t>8</a:t>
            </a:fld>
            <a:endParaRPr lang="fr-FR"/>
          </a:p>
        </p:txBody>
      </p:sp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1846BA-E8A3-4089-8FEF-A8F7A6DB205B}" type="slidenum">
              <a:rPr lang="fr-FR"/>
              <a:pPr/>
              <a:t>9</a:t>
            </a:fld>
            <a:endParaRPr lang="fr-FR"/>
          </a:p>
        </p:txBody>
      </p:sp>
      <p:sp>
        <p:nvSpPr>
          <p:cNvPr id="54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81D593-E57D-495B-AC29-74EC718021C1}" type="slidenum">
              <a:rPr lang="fr-FR"/>
              <a:pPr/>
              <a:t>12</a:t>
            </a:fld>
            <a:endParaRPr lang="fr-FR"/>
          </a:p>
        </p:txBody>
      </p:sp>
      <p:sp>
        <p:nvSpPr>
          <p:cNvPr id="558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6E13D8-B748-43DB-851C-356728D8F629}" type="slidenum">
              <a:rPr lang="fr-FR"/>
              <a:pPr/>
              <a:t>16</a:t>
            </a:fld>
            <a:endParaRPr lang="fr-FR"/>
          </a:p>
        </p:txBody>
      </p:sp>
      <p:sp>
        <p:nvSpPr>
          <p:cNvPr id="56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s1.org/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GS1-Corp-templates-TIT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0" y="-3175"/>
            <a:ext cx="9151938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10">
            <a:hlinkClick r:id="rId3" highlightClick="1"/>
          </p:cNvPr>
          <p:cNvSpPr>
            <a:spLocks noChangeArrowheads="1"/>
          </p:cNvSpPr>
          <p:nvPr/>
        </p:nvSpPr>
        <p:spPr bwMode="auto">
          <a:xfrm>
            <a:off x="7696200" y="6324600"/>
            <a:ext cx="1219200" cy="304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23" descr="gs1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213" y="373063"/>
            <a:ext cx="10509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86200" y="1447800"/>
            <a:ext cx="4572000" cy="9906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2590800"/>
            <a:ext cx="3505200" cy="1295400"/>
          </a:xfrm>
        </p:spPr>
        <p:txBody>
          <a:bodyPr/>
          <a:lstStyle>
            <a:lvl1pPr marL="0" indent="0">
              <a:defRPr b="1">
                <a:solidFill>
                  <a:srgbClr val="F26334"/>
                </a:solidFill>
              </a:defRPr>
            </a:lvl1pPr>
          </a:lstStyle>
          <a:p>
            <a:r>
              <a:rPr lang="en-GB"/>
              <a:t>Place + Date</a:t>
            </a:r>
          </a:p>
          <a:p>
            <a:r>
              <a:rPr lang="en-GB"/>
              <a:t>Speaker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buClr>
                <a:srgbClr val="78013F"/>
              </a:buClr>
              <a:defRPr/>
            </a:lvl2pPr>
            <a:lvl3pPr>
              <a:buClr>
                <a:srgbClr val="78013F"/>
              </a:buClr>
              <a:defRPr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0DFF6-2E3F-4605-8E79-B583C893A2A7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57200"/>
            <a:ext cx="203835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57200"/>
            <a:ext cx="5962650" cy="5638800"/>
          </a:xfrm>
        </p:spPr>
        <p:txBody>
          <a:bodyPr vert="eaVert"/>
          <a:lstStyle>
            <a:lvl2pPr>
              <a:buClr>
                <a:srgbClr val="78013F"/>
              </a:buClr>
              <a:defRPr/>
            </a:lvl2pPr>
            <a:lvl3pPr>
              <a:buClr>
                <a:srgbClr val="78013F"/>
              </a:buClr>
              <a:defRPr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53448-D9E1-43CC-8C97-A0401BAB14A0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3470E-8B2E-440A-BE4F-174A0B07D86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600">
                <a:solidFill>
                  <a:srgbClr val="002C6C"/>
                </a:solidFill>
              </a:defRPr>
            </a:lvl4pPr>
            <a:lvl5pPr>
              <a:defRPr sz="1600">
                <a:solidFill>
                  <a:srgbClr val="002C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CFB71-8D8E-4604-911D-16944FEABDED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BB44E-0A97-46F9-9D12-3CD6CE4B15E8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43050"/>
            <a:ext cx="3886200" cy="4552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>
                <a:solidFill>
                  <a:srgbClr val="002C6C"/>
                </a:solidFill>
              </a:defRPr>
            </a:lvl4pPr>
            <a:lvl5pPr>
              <a:defRPr sz="1800">
                <a:solidFill>
                  <a:srgbClr val="002C6C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543050"/>
            <a:ext cx="3886200" cy="4552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>
                <a:solidFill>
                  <a:srgbClr val="002C6C"/>
                </a:solidFill>
              </a:defRPr>
            </a:lvl4pPr>
            <a:lvl5pPr>
              <a:defRPr sz="1800">
                <a:solidFill>
                  <a:srgbClr val="002C6C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7ED36-65DE-4805-9346-6FCC92E208B5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>
                <a:solidFill>
                  <a:srgbClr val="002C6C"/>
                </a:solidFill>
              </a:defRPr>
            </a:lvl4pPr>
            <a:lvl5pPr>
              <a:defRPr sz="1600">
                <a:solidFill>
                  <a:srgbClr val="002C6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>
                <a:solidFill>
                  <a:srgbClr val="002C6C"/>
                </a:solidFill>
              </a:defRPr>
            </a:lvl4pPr>
            <a:lvl5pPr>
              <a:defRPr sz="1600">
                <a:solidFill>
                  <a:srgbClr val="002C6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F49A-E728-48FB-99E5-6D45338D8A01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F829F-B1A3-4D1C-8D00-528B267501C7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A5FBA-95C5-4848-83A6-16503F1AA59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>
                <a:solidFill>
                  <a:srgbClr val="002C6C"/>
                </a:solidFill>
              </a:defRPr>
            </a:lvl4pPr>
            <a:lvl5pPr>
              <a:defRPr sz="2000">
                <a:solidFill>
                  <a:srgbClr val="002C6C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8F135-4C21-4E10-9108-E66C34EDA130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78013F"/>
              </a:buClr>
              <a:defRPr/>
            </a:lvl2pPr>
            <a:lvl3pPr>
              <a:buClr>
                <a:srgbClr val="78013F"/>
              </a:buClr>
              <a:defRPr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09DEF-9196-4310-A35B-5CB189A354D2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1B1FF-84D6-4C57-ACF7-442D5DAEB9AD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4pPr>
              <a:defRPr sz="1600">
                <a:solidFill>
                  <a:srgbClr val="002C6C"/>
                </a:solidFill>
              </a:defRPr>
            </a:lvl4pPr>
            <a:lvl5pPr>
              <a:defRPr sz="1600">
                <a:solidFill>
                  <a:srgbClr val="002C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27642-D25E-4679-9C85-933CD601A4C7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44500"/>
            <a:ext cx="2038350" cy="5651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44500"/>
            <a:ext cx="5962650" cy="5651500"/>
          </a:xfrm>
        </p:spPr>
        <p:txBody>
          <a:bodyPr vert="eaVert"/>
          <a:lstStyle>
            <a:lvl4pPr>
              <a:defRPr sz="1600">
                <a:solidFill>
                  <a:srgbClr val="002C6C"/>
                </a:solidFill>
              </a:defRPr>
            </a:lvl4pPr>
            <a:lvl5pPr>
              <a:defRPr sz="1600">
                <a:solidFill>
                  <a:srgbClr val="002C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79461-2399-4663-9536-89A188F4804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4A97D-903D-4742-A1DF-0120CA5B8CE0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43050"/>
            <a:ext cx="3886200" cy="4552950"/>
          </a:xfrm>
        </p:spPr>
        <p:txBody>
          <a:bodyPr/>
          <a:lstStyle>
            <a:lvl1pPr>
              <a:defRPr sz="2800"/>
            </a:lvl1pPr>
            <a:lvl2pPr>
              <a:buClr>
                <a:srgbClr val="78013F"/>
              </a:buClr>
              <a:defRPr sz="2400"/>
            </a:lvl2pPr>
            <a:lvl3pPr>
              <a:buClr>
                <a:srgbClr val="78013F"/>
              </a:buCl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543050"/>
            <a:ext cx="3886200" cy="4552950"/>
          </a:xfrm>
        </p:spPr>
        <p:txBody>
          <a:bodyPr/>
          <a:lstStyle>
            <a:lvl1pPr>
              <a:defRPr sz="2800"/>
            </a:lvl1pPr>
            <a:lvl2pPr>
              <a:buClr>
                <a:srgbClr val="78013F"/>
              </a:buClr>
              <a:defRPr sz="2400"/>
            </a:lvl2pPr>
            <a:lvl3pPr>
              <a:buClr>
                <a:srgbClr val="78013F"/>
              </a:buCl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1EDA4-4200-4C83-9237-8C29C60D62D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buClr>
                <a:srgbClr val="78013F"/>
              </a:buClr>
              <a:defRPr sz="2000"/>
            </a:lvl2pPr>
            <a:lvl3pPr>
              <a:buClr>
                <a:srgbClr val="78013F"/>
              </a:buCl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buClr>
                <a:srgbClr val="78013F"/>
              </a:buClr>
              <a:defRPr sz="2000"/>
            </a:lvl2pPr>
            <a:lvl3pPr>
              <a:buClr>
                <a:srgbClr val="78013F"/>
              </a:buCl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E5A9A-C40B-4A84-86C8-FFB879BF470B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F7CEC-474C-4574-A31D-E9A1B16CA69B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01FB9-4125-4C9F-9CD5-EA435D52E68C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buClr>
                <a:srgbClr val="78013F"/>
              </a:buClr>
              <a:defRPr sz="2800"/>
            </a:lvl2pPr>
            <a:lvl3pPr>
              <a:buClr>
                <a:srgbClr val="78013F"/>
              </a:buCl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77A63-11C5-4AB3-A4BF-3BF27ECDC986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391C4-6814-4F73-B786-1CF75FCDAAC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2" descr="GS1us Text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473700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620963" y="457200"/>
            <a:ext cx="60658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0" y="6629400"/>
            <a:ext cx="22193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fr-FR" sz="900" dirty="0"/>
              <a:t>© 2010 GS1</a:t>
            </a:r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534150"/>
            <a:ext cx="914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CA5AFD6-6701-4D6E-B4DD-232D9AC6D49E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  <p:sp>
        <p:nvSpPr>
          <p:cNvPr id="1030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543050"/>
            <a:ext cx="79248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Content—Increase font to 24</a:t>
            </a:r>
          </a:p>
          <a:p>
            <a:pPr lvl="1"/>
            <a:r>
              <a:rPr lang="en-GB" smtClean="0"/>
              <a:t>Leave bullet orange and change font to the blue (0 Red, 44 Green, 108 Blue)</a:t>
            </a:r>
          </a:p>
          <a:p>
            <a:pPr lvl="2"/>
            <a:r>
              <a:rPr lang="en-GB" smtClean="0"/>
              <a:t>Use custom bullet as dash in orange and change font to the blue</a:t>
            </a:r>
          </a:p>
          <a:p>
            <a:pPr lvl="1"/>
            <a:r>
              <a:rPr lang="en-GB" smtClean="0"/>
              <a:t>Second heading</a:t>
            </a:r>
          </a:p>
          <a:p>
            <a:pPr lvl="2"/>
            <a:r>
              <a:rPr lang="en-GB" smtClean="0"/>
              <a:t>Third</a:t>
            </a:r>
          </a:p>
        </p:txBody>
      </p:sp>
      <p:pic>
        <p:nvPicPr>
          <p:cNvPr id="8" name="Picture 23" descr="gs1_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30213" y="373063"/>
            <a:ext cx="10509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002C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26334"/>
        </a:buClr>
        <a:buChar char="•"/>
        <a:defRPr>
          <a:solidFill>
            <a:srgbClr val="002C6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26334"/>
        </a:buClr>
        <a:buFont typeface="Arial" charset="0"/>
        <a:buChar char="–"/>
        <a:defRPr>
          <a:solidFill>
            <a:srgbClr val="002C6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609850" y="444500"/>
            <a:ext cx="6076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0" y="6629400"/>
            <a:ext cx="22193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fr-FR" sz="900" dirty="0"/>
              <a:t>© 2010 GS1</a:t>
            </a: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534150"/>
            <a:ext cx="9144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9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CA52A9C-E96A-484C-85B0-C278A93C1AD9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  <p:sp>
        <p:nvSpPr>
          <p:cNvPr id="205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543050"/>
            <a:ext cx="79248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Content—Increase font to 24</a:t>
            </a:r>
          </a:p>
          <a:p>
            <a:pPr lvl="1"/>
            <a:r>
              <a:rPr lang="en-GB" smtClean="0"/>
              <a:t>Leave bullet orange and change font to the blue (0 Red, 44 Green, 108 Blue)</a:t>
            </a:r>
          </a:p>
          <a:p>
            <a:pPr lvl="2"/>
            <a:r>
              <a:rPr lang="en-GB" smtClean="0"/>
              <a:t>Use custom bullet as dash in orange and change font to the blue</a:t>
            </a:r>
          </a:p>
          <a:p>
            <a:pPr lvl="1"/>
            <a:r>
              <a:rPr lang="en-GB" smtClean="0"/>
              <a:t>Second heading</a:t>
            </a:r>
          </a:p>
          <a:p>
            <a:pPr lvl="2"/>
            <a:r>
              <a:rPr lang="en-GB" smtClean="0"/>
              <a:t>Third</a:t>
            </a:r>
          </a:p>
        </p:txBody>
      </p:sp>
      <p:pic>
        <p:nvPicPr>
          <p:cNvPr id="2054" name="Picture 28" descr="gdsn_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457200"/>
            <a:ext cx="2365375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02C6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002C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78013F"/>
        </a:buClr>
        <a:buChar char="•"/>
        <a:defRPr>
          <a:solidFill>
            <a:srgbClr val="002C6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78013F"/>
        </a:buClr>
        <a:buFont typeface="Arial" charset="0"/>
        <a:buChar char="–"/>
        <a:defRPr>
          <a:solidFill>
            <a:srgbClr val="002C6C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5.xml"/><Relationship Id="rId4" Type="http://schemas.openxmlformats.org/officeDocument/2006/relationships/slide" Target="slide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slide" Target="slide9.xml"/><Relationship Id="rId7" Type="http://schemas.openxmlformats.org/officeDocument/2006/relationships/slide" Target="slide3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slide" Target="slide17.xml"/><Relationship Id="rId4" Type="http://schemas.openxmlformats.org/officeDocument/2006/relationships/slide" Target="slide16.xml"/><Relationship Id="rId9" Type="http://schemas.openxmlformats.org/officeDocument/2006/relationships/slide" Target="slide4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s1.org/gdsn/dqf/data_quality_framework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s1.org/gdsn/dqf/data_quality_framework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gs1.org/gdsn/dqf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www.gs1.org/gdsn/dqf/library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://www.gs1.org/gdsn/dqf/start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800" dirty="0" smtClean="0"/>
              <a:t>Data Quality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199" y="2217309"/>
            <a:ext cx="4175975" cy="12954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rgbClr val="78013F"/>
                </a:solidFill>
              </a:rPr>
              <a:t>An introduction to the role and value of data quality in organisations </a:t>
            </a:r>
            <a:endParaRPr lang="en-GB" dirty="0" smtClean="0">
              <a:solidFill>
                <a:srgbClr val="78013F"/>
              </a:solidFill>
            </a:endParaRPr>
          </a:p>
          <a:p>
            <a:pPr eaLnBrk="1" hangingPunct="1"/>
            <a:endParaRPr lang="en-GB" dirty="0" smtClean="0">
              <a:solidFill>
                <a:srgbClr val="78013F"/>
              </a:solidFill>
            </a:endParaRPr>
          </a:p>
          <a:p>
            <a:pPr eaLnBrk="1" hangingPunct="1"/>
            <a:r>
              <a:rPr lang="en-GB" sz="1200" i="1" dirty="0" smtClean="0">
                <a:solidFill>
                  <a:srgbClr val="78013F"/>
                </a:solidFill>
              </a:rPr>
              <a:t>Last updated May 2010</a:t>
            </a:r>
            <a:endParaRPr lang="en-GB" sz="1200" i="1" dirty="0" smtClean="0">
              <a:solidFill>
                <a:srgbClr val="78013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6248" y="457200"/>
            <a:ext cx="6065837" cy="762000"/>
          </a:xfrm>
        </p:spPr>
        <p:txBody>
          <a:bodyPr/>
          <a:lstStyle/>
          <a:p>
            <a:r>
              <a:rPr lang="en-GB" dirty="0" smtClean="0"/>
              <a:t>Defining data quality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2976563" y="1628775"/>
            <a:ext cx="6091237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>
                <a:solidFill>
                  <a:schemeClr val="bg1"/>
                </a:solidFill>
              </a:rPr>
              <a:t>Las 5 dimensiones de la calidad de datos*:</a:t>
            </a:r>
            <a:endParaRPr lang="en-GB" sz="1600">
              <a:solidFill>
                <a:schemeClr val="bg1"/>
              </a:solidFill>
            </a:endParaRPr>
          </a:p>
        </p:txBody>
      </p:sp>
      <p:sp>
        <p:nvSpPr>
          <p:cNvPr id="345094" name="Rectangle 6"/>
          <p:cNvSpPr>
            <a:spLocks noChangeArrowheads="1"/>
          </p:cNvSpPr>
          <p:nvPr/>
        </p:nvSpPr>
        <p:spPr bwMode="auto">
          <a:xfrm>
            <a:off x="284163" y="1411288"/>
            <a:ext cx="8680450" cy="4649787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45095" name="AutoShape 7"/>
          <p:cNvSpPr>
            <a:spLocks noChangeArrowheads="1"/>
          </p:cNvSpPr>
          <p:nvPr/>
        </p:nvSpPr>
        <p:spPr bwMode="auto">
          <a:xfrm>
            <a:off x="504825" y="1562100"/>
            <a:ext cx="2262188" cy="534988"/>
          </a:xfrm>
          <a:prstGeom prst="homePlate">
            <a:avLst>
              <a:gd name="adj" fmla="val 105712"/>
            </a:avLst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b="1">
                <a:hlinkClick r:id="rId2" action="ppaction://hlinksldjump"/>
              </a:rPr>
              <a:t>Completeness</a:t>
            </a:r>
            <a:endParaRPr lang="en-GB" b="1"/>
          </a:p>
        </p:txBody>
      </p:sp>
      <p:sp>
        <p:nvSpPr>
          <p:cNvPr id="345096" name="Rectangle 8"/>
          <p:cNvSpPr>
            <a:spLocks noChangeArrowheads="1"/>
          </p:cNvSpPr>
          <p:nvPr/>
        </p:nvSpPr>
        <p:spPr bwMode="auto">
          <a:xfrm>
            <a:off x="3003550" y="1614488"/>
            <a:ext cx="5822950" cy="482600"/>
          </a:xfrm>
          <a:prstGeom prst="rect">
            <a:avLst/>
          </a:prstGeom>
          <a:solidFill>
            <a:schemeClr val="bg1"/>
          </a:solidFill>
          <a:ln w="412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b="1"/>
              <a:t>All the required values are electronically recorded</a:t>
            </a:r>
          </a:p>
        </p:txBody>
      </p:sp>
      <p:sp>
        <p:nvSpPr>
          <p:cNvPr id="345097" name="Text Box 9"/>
          <p:cNvSpPr txBox="1">
            <a:spLocks noChangeArrowheads="1"/>
          </p:cNvSpPr>
          <p:nvPr/>
        </p:nvSpPr>
        <p:spPr bwMode="auto">
          <a:xfrm>
            <a:off x="228600" y="6126163"/>
            <a:ext cx="8250238" cy="5794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600" b="1" u="sng">
                <a:solidFill>
                  <a:schemeClr val="accent2"/>
                </a:solidFill>
                <a:latin typeface="Verdana" pitchFamily="34" charset="0"/>
              </a:rPr>
              <a:t>*</a:t>
            </a:r>
            <a:r>
              <a:rPr lang="en-GB" sz="1600" b="1" i="1" u="sng">
                <a:solidFill>
                  <a:schemeClr val="accent2"/>
                </a:solidFill>
                <a:latin typeface="Verdana" pitchFamily="34" charset="0"/>
              </a:rPr>
              <a:t>Source</a:t>
            </a:r>
            <a:r>
              <a:rPr lang="en-GB" sz="1600" b="1" u="sng">
                <a:solidFill>
                  <a:schemeClr val="accent2"/>
                </a:solidFill>
                <a:latin typeface="Verdana" pitchFamily="34" charset="0"/>
              </a:rPr>
              <a:t>:</a:t>
            </a:r>
            <a:r>
              <a:rPr lang="en-GB" sz="1600" b="1">
                <a:solidFill>
                  <a:schemeClr val="accent2"/>
                </a:solidFill>
                <a:latin typeface="Verdana" pitchFamily="34" charset="0"/>
              </a:rPr>
              <a:t>  GCI/CapGemini Report: “Internal Data  Alignment”, May 2004</a:t>
            </a:r>
          </a:p>
        </p:txBody>
      </p:sp>
      <p:sp>
        <p:nvSpPr>
          <p:cNvPr id="345098" name="AutoShape 10"/>
          <p:cNvSpPr>
            <a:spLocks noChangeArrowheads="1"/>
          </p:cNvSpPr>
          <p:nvPr/>
        </p:nvSpPr>
        <p:spPr bwMode="auto">
          <a:xfrm>
            <a:off x="504825" y="2460625"/>
            <a:ext cx="2262188" cy="534988"/>
          </a:xfrm>
          <a:prstGeom prst="homePlate">
            <a:avLst>
              <a:gd name="adj" fmla="val 105712"/>
            </a:avLst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b="1">
                <a:hlinkClick r:id="rId3" action="ppaction://hlinksldjump"/>
              </a:rPr>
              <a:t>Standards-based</a:t>
            </a:r>
            <a:endParaRPr lang="en-GB" b="1"/>
          </a:p>
        </p:txBody>
      </p:sp>
      <p:sp>
        <p:nvSpPr>
          <p:cNvPr id="345099" name="Rectangle 11"/>
          <p:cNvSpPr>
            <a:spLocks noChangeArrowheads="1"/>
          </p:cNvSpPr>
          <p:nvPr/>
        </p:nvSpPr>
        <p:spPr bwMode="auto">
          <a:xfrm>
            <a:off x="3001963" y="2513013"/>
            <a:ext cx="5822950" cy="482600"/>
          </a:xfrm>
          <a:prstGeom prst="rect">
            <a:avLst/>
          </a:prstGeom>
          <a:solidFill>
            <a:schemeClr val="bg1"/>
          </a:solidFill>
          <a:ln w="412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b="1"/>
              <a:t>Data conforms to industry standards</a:t>
            </a:r>
          </a:p>
        </p:txBody>
      </p:sp>
      <p:sp>
        <p:nvSpPr>
          <p:cNvPr id="345100" name="AutoShape 12"/>
          <p:cNvSpPr>
            <a:spLocks noChangeArrowheads="1"/>
          </p:cNvSpPr>
          <p:nvPr/>
        </p:nvSpPr>
        <p:spPr bwMode="auto">
          <a:xfrm>
            <a:off x="504825" y="3313113"/>
            <a:ext cx="2262188" cy="534987"/>
          </a:xfrm>
          <a:prstGeom prst="homePlate">
            <a:avLst>
              <a:gd name="adj" fmla="val 105712"/>
            </a:avLst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b="1">
                <a:hlinkClick r:id="rId4" action="ppaction://hlinksldjump"/>
              </a:rPr>
              <a:t>Consistency</a:t>
            </a:r>
            <a:endParaRPr lang="en-GB" b="1"/>
          </a:p>
        </p:txBody>
      </p:sp>
      <p:sp>
        <p:nvSpPr>
          <p:cNvPr id="345101" name="Rectangle 13"/>
          <p:cNvSpPr>
            <a:spLocks noChangeArrowheads="1"/>
          </p:cNvSpPr>
          <p:nvPr/>
        </p:nvSpPr>
        <p:spPr bwMode="auto">
          <a:xfrm>
            <a:off x="3001963" y="3359150"/>
            <a:ext cx="5822950" cy="482600"/>
          </a:xfrm>
          <a:prstGeom prst="rect">
            <a:avLst/>
          </a:prstGeom>
          <a:solidFill>
            <a:schemeClr val="bg1"/>
          </a:solidFill>
          <a:ln w="412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b="1"/>
              <a:t>Data values aligned across systems</a:t>
            </a:r>
          </a:p>
        </p:txBody>
      </p:sp>
      <p:sp>
        <p:nvSpPr>
          <p:cNvPr id="345102" name="AutoShape 14"/>
          <p:cNvSpPr>
            <a:spLocks noChangeArrowheads="1"/>
          </p:cNvSpPr>
          <p:nvPr/>
        </p:nvSpPr>
        <p:spPr bwMode="auto">
          <a:xfrm>
            <a:off x="504825" y="4264025"/>
            <a:ext cx="2262188" cy="536575"/>
          </a:xfrm>
          <a:prstGeom prst="homePlate">
            <a:avLst>
              <a:gd name="adj" fmla="val 105399"/>
            </a:avLst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b="1">
                <a:hlinkClick r:id="rId5" action="ppaction://hlinksldjump"/>
              </a:rPr>
              <a:t>Accuracy</a:t>
            </a:r>
            <a:endParaRPr lang="en-GB" b="1"/>
          </a:p>
        </p:txBody>
      </p:sp>
      <p:sp>
        <p:nvSpPr>
          <p:cNvPr id="345103" name="Rectangle 15"/>
          <p:cNvSpPr>
            <a:spLocks noChangeArrowheads="1"/>
          </p:cNvSpPr>
          <p:nvPr/>
        </p:nvSpPr>
        <p:spPr bwMode="auto">
          <a:xfrm>
            <a:off x="3001963" y="4310063"/>
            <a:ext cx="5822950" cy="482600"/>
          </a:xfrm>
          <a:prstGeom prst="rect">
            <a:avLst/>
          </a:prstGeom>
          <a:solidFill>
            <a:schemeClr val="bg1"/>
          </a:solidFill>
          <a:ln w="412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b="1"/>
              <a:t>Data values are right, at the right time</a:t>
            </a:r>
          </a:p>
        </p:txBody>
      </p:sp>
      <p:sp>
        <p:nvSpPr>
          <p:cNvPr id="345104" name="AutoShape 16"/>
          <p:cNvSpPr>
            <a:spLocks noChangeArrowheads="1"/>
          </p:cNvSpPr>
          <p:nvPr/>
        </p:nvSpPr>
        <p:spPr bwMode="auto">
          <a:xfrm>
            <a:off x="504825" y="5208588"/>
            <a:ext cx="2262188" cy="536575"/>
          </a:xfrm>
          <a:prstGeom prst="homePlate">
            <a:avLst>
              <a:gd name="adj" fmla="val 105399"/>
            </a:avLst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b="1">
                <a:hlinkClick r:id="rId6" action="ppaction://hlinksldjump"/>
              </a:rPr>
              <a:t>Time-stamped</a:t>
            </a:r>
            <a:endParaRPr lang="en-GB" b="1"/>
          </a:p>
        </p:txBody>
      </p:sp>
      <p:sp>
        <p:nvSpPr>
          <p:cNvPr id="345105" name="Rectangle 17"/>
          <p:cNvSpPr>
            <a:spLocks noChangeArrowheads="1"/>
          </p:cNvSpPr>
          <p:nvPr/>
        </p:nvSpPr>
        <p:spPr bwMode="auto">
          <a:xfrm>
            <a:off x="3003550" y="5262563"/>
            <a:ext cx="5822950" cy="482600"/>
          </a:xfrm>
          <a:prstGeom prst="rect">
            <a:avLst/>
          </a:prstGeom>
          <a:solidFill>
            <a:schemeClr val="bg1"/>
          </a:solidFill>
          <a:ln w="41275">
            <a:solidFill>
              <a:schemeClr val="accent2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GB" b="1"/>
              <a:t>Validity timeframe of data is clear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45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45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5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5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5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5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5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5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45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45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45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45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5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5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45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45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45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45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45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45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345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1000"/>
                                        <p:tgtEl>
                                          <p:spTgt spid="345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094" grpId="0" animBg="1"/>
      <p:bldP spid="345095" grpId="0" animBg="1"/>
      <p:bldP spid="345096" grpId="0" animBg="1"/>
      <p:bldP spid="345097" grpId="0"/>
      <p:bldP spid="345098" grpId="0" animBg="1"/>
      <p:bldP spid="345099" grpId="0" animBg="1"/>
      <p:bldP spid="345100" grpId="0" animBg="1"/>
      <p:bldP spid="345101" grpId="0" animBg="1"/>
      <p:bldP spid="345102" grpId="0" animBg="1"/>
      <p:bldP spid="345103" grpId="0" animBg="1"/>
      <p:bldP spid="345104" grpId="0" animBg="1"/>
      <p:bldP spid="34510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39127" y="457200"/>
            <a:ext cx="6065837" cy="762000"/>
          </a:xfrm>
        </p:spPr>
        <p:txBody>
          <a:bodyPr/>
          <a:lstStyle/>
          <a:p>
            <a:r>
              <a:rPr lang="en-GB" dirty="0"/>
              <a:t>What is Data Quality?</a:t>
            </a:r>
          </a:p>
        </p:txBody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0914" y="1547657"/>
            <a:ext cx="8152326" cy="4422775"/>
          </a:xfrm>
        </p:spPr>
        <p:txBody>
          <a:bodyPr/>
          <a:lstStyle/>
          <a:p>
            <a:pPr>
              <a:buFontTx/>
              <a:buChar char="•"/>
            </a:pPr>
            <a:r>
              <a:rPr lang="en-GB" dirty="0" smtClean="0"/>
              <a:t>It is having consistent, complete, accurate, standards-base, time-stamped data.</a:t>
            </a:r>
            <a:endParaRPr lang="en-GB" dirty="0"/>
          </a:p>
          <a:p>
            <a:pPr>
              <a:buFontTx/>
              <a:buChar char="•"/>
            </a:pPr>
            <a:endParaRPr lang="en-GB" dirty="0"/>
          </a:p>
          <a:p>
            <a:pPr>
              <a:buFontTx/>
              <a:buChar char="•"/>
            </a:pPr>
            <a:r>
              <a:rPr lang="en-GB" dirty="0" smtClean="0"/>
              <a:t>It is the </a:t>
            </a:r>
            <a:r>
              <a:rPr lang="en-US" b="1" dirty="0" smtClean="0">
                <a:solidFill>
                  <a:schemeClr val="accent2"/>
                </a:solidFill>
              </a:rPr>
              <a:t>shared </a:t>
            </a:r>
            <a:r>
              <a:rPr lang="en-US" b="1" dirty="0">
                <a:solidFill>
                  <a:schemeClr val="accent2"/>
                </a:solidFill>
              </a:rPr>
              <a:t>responsibility</a:t>
            </a:r>
            <a:r>
              <a:rPr lang="en-US" dirty="0"/>
              <a:t> of </a:t>
            </a:r>
            <a:r>
              <a:rPr lang="en-US" dirty="0" smtClean="0"/>
              <a:t>trading partners:</a:t>
            </a:r>
          </a:p>
          <a:p>
            <a:pPr>
              <a:buFontTx/>
              <a:buChar char="•"/>
            </a:pPr>
            <a:endParaRPr lang="en-US" sz="700" dirty="0"/>
          </a:p>
          <a:p>
            <a:pPr lvl="2"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2"/>
                </a:solidFill>
              </a:rPr>
              <a:t>Information providers</a:t>
            </a:r>
            <a:r>
              <a:rPr lang="en-US" sz="2000" dirty="0"/>
              <a:t> are the source of the product data and so are the starting point for needed improvements in process for creating good data</a:t>
            </a:r>
          </a:p>
          <a:p>
            <a:pPr lvl="2">
              <a:buFont typeface="Arial" pitchFamily="34" charset="0"/>
              <a:buChar char="•"/>
            </a:pPr>
            <a:endParaRPr lang="en-US" sz="800" dirty="0"/>
          </a:p>
          <a:p>
            <a:pPr lvl="2"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2"/>
                </a:solidFill>
              </a:rPr>
              <a:t>Information recipients </a:t>
            </a:r>
            <a:r>
              <a:rPr lang="en-US" sz="2000" dirty="0"/>
              <a:t>have responsibility to maintain accurate data within their systems and ensure its integrity in their </a:t>
            </a:r>
            <a:r>
              <a:rPr lang="en-US" sz="2000" dirty="0" smtClean="0"/>
              <a:t>processes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7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47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47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47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784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64885" y="457200"/>
            <a:ext cx="6065837" cy="762000"/>
          </a:xfrm>
        </p:spPr>
        <p:txBody>
          <a:bodyPr/>
          <a:lstStyle/>
          <a:p>
            <a:r>
              <a:rPr lang="en-US" sz="2800" dirty="0" smtClean="0"/>
              <a:t>Maintaining data quality</a:t>
            </a:r>
            <a:endParaRPr lang="en-US" sz="2800" dirty="0"/>
          </a:p>
        </p:txBody>
      </p:sp>
      <p:pic>
        <p:nvPicPr>
          <p:cNvPr id="557059" name="Picture 3" descr="mag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7000" cy="127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sp>
        <p:nvSpPr>
          <p:cNvPr id="557060" name="Rectangle 4"/>
          <p:cNvSpPr>
            <a:spLocks noChangeArrowheads="1"/>
          </p:cNvSpPr>
          <p:nvPr/>
        </p:nvSpPr>
        <p:spPr bwMode="auto">
          <a:xfrm>
            <a:off x="609600" y="1371600"/>
            <a:ext cx="8382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800" b="1" dirty="0" smtClean="0">
                <a:solidFill>
                  <a:srgbClr val="002060"/>
                </a:solidFill>
              </a:rPr>
              <a:t>Above all, data </a:t>
            </a:r>
            <a:r>
              <a:rPr lang="en-US" sz="2800" b="1" dirty="0">
                <a:solidFill>
                  <a:srgbClr val="002060"/>
                </a:solidFill>
              </a:rPr>
              <a:t>quality must </a:t>
            </a:r>
            <a:r>
              <a:rPr lang="en-US" sz="2800" b="1" dirty="0" smtClean="0">
                <a:solidFill>
                  <a:srgbClr val="002060"/>
                </a:solidFill>
              </a:rPr>
              <a:t>be able to </a:t>
            </a:r>
            <a:r>
              <a:rPr lang="en-US" sz="2800" b="1" dirty="0" smtClean="0">
                <a:solidFill>
                  <a:schemeClr val="accent2"/>
                </a:solidFill>
              </a:rPr>
              <a:t>stand the test of time!</a:t>
            </a:r>
            <a:endParaRPr lang="en-US" sz="2800" b="1" dirty="0">
              <a:solidFill>
                <a:schemeClr val="accent2"/>
              </a:solidFill>
            </a:endParaRPr>
          </a:p>
        </p:txBody>
      </p:sp>
      <p:pic>
        <p:nvPicPr>
          <p:cNvPr id="86018" name="Picture 2" descr="http://endiscomingblog.com/wp-content/uploads/2007/06/All_Gizah_Pyrami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5312" y="2471450"/>
            <a:ext cx="6053071" cy="402338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7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7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70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11806" y="420711"/>
            <a:ext cx="6096000" cy="763588"/>
          </a:xfrm>
        </p:spPr>
        <p:txBody>
          <a:bodyPr/>
          <a:lstStyle/>
          <a:p>
            <a:r>
              <a:rPr lang="en-GB" sz="2000" dirty="0"/>
              <a:t>Why are internal processes important:</a:t>
            </a:r>
            <a:br>
              <a:rPr lang="en-GB" sz="2000" dirty="0"/>
            </a:br>
            <a:r>
              <a:rPr lang="en-GB" sz="2000" dirty="0"/>
              <a:t>The “Leaky Pipes” of Data Quality</a:t>
            </a: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838200" y="5715000"/>
            <a:ext cx="7467600" cy="457200"/>
            <a:chOff x="528" y="3600"/>
            <a:chExt cx="4704" cy="288"/>
          </a:xfrm>
        </p:grpSpPr>
        <p:sp>
          <p:nvSpPr>
            <p:cNvPr id="563204" name="Line 4"/>
            <p:cNvSpPr>
              <a:spLocks noChangeShapeType="1"/>
            </p:cNvSpPr>
            <p:nvPr/>
          </p:nvSpPr>
          <p:spPr bwMode="auto">
            <a:xfrm>
              <a:off x="528" y="3888"/>
              <a:ext cx="470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anchor="ctr">
              <a:spAutoFit/>
            </a:bodyPr>
            <a:lstStyle/>
            <a:p>
              <a:endParaRPr lang="nl-NL"/>
            </a:p>
          </p:txBody>
        </p:sp>
        <p:sp>
          <p:nvSpPr>
            <p:cNvPr id="563205" name="Text Box 5"/>
            <p:cNvSpPr txBox="1">
              <a:spLocks noChangeArrowheads="1"/>
            </p:cNvSpPr>
            <p:nvPr/>
          </p:nvSpPr>
          <p:spPr bwMode="auto">
            <a:xfrm>
              <a:off x="1056" y="3600"/>
              <a:ext cx="3312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b="1" dirty="0" smtClean="0"/>
                <a:t>2010                                                     2011</a:t>
              </a:r>
              <a:endParaRPr lang="en-GB" b="1" dirty="0"/>
            </a:p>
          </p:txBody>
        </p:sp>
      </p:grpSp>
      <p:sp>
        <p:nvSpPr>
          <p:cNvPr id="563206" name="Text Box 6"/>
          <p:cNvSpPr txBox="1">
            <a:spLocks noChangeArrowheads="1"/>
          </p:cNvSpPr>
          <p:nvPr/>
        </p:nvSpPr>
        <p:spPr bwMode="auto">
          <a:xfrm>
            <a:off x="3581400" y="2133600"/>
            <a:ext cx="152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b="1">
                <a:latin typeface="Times"/>
              </a:rPr>
              <a:t>Process</a:t>
            </a:r>
          </a:p>
        </p:txBody>
      </p:sp>
      <p:sp>
        <p:nvSpPr>
          <p:cNvPr id="563212" name="Text Box 12"/>
          <p:cNvSpPr txBox="1">
            <a:spLocks noChangeArrowheads="1"/>
          </p:cNvSpPr>
          <p:nvPr/>
        </p:nvSpPr>
        <p:spPr bwMode="auto">
          <a:xfrm>
            <a:off x="762000" y="5335074"/>
            <a:ext cx="70866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>
                <a:latin typeface="+mj-lt"/>
              </a:rPr>
              <a:t>Constant data corrections and fixes</a:t>
            </a:r>
          </a:p>
        </p:txBody>
      </p:sp>
      <p:sp>
        <p:nvSpPr>
          <p:cNvPr id="563213" name="Text Box 13"/>
          <p:cNvSpPr txBox="1">
            <a:spLocks noChangeArrowheads="1"/>
          </p:cNvSpPr>
          <p:nvPr/>
        </p:nvSpPr>
        <p:spPr bwMode="auto">
          <a:xfrm>
            <a:off x="2514600" y="2133600"/>
            <a:ext cx="13716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b="1">
                <a:latin typeface="Times"/>
              </a:rPr>
              <a:t>Internal</a:t>
            </a:r>
          </a:p>
        </p:txBody>
      </p:sp>
      <p:pic>
        <p:nvPicPr>
          <p:cNvPr id="563214" name="Picture 14" descr="pip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666" t="35715" r="14444" b="42857"/>
          <a:stretch>
            <a:fillRect/>
          </a:stretch>
        </p:blipFill>
        <p:spPr bwMode="auto">
          <a:xfrm>
            <a:off x="457200" y="1216025"/>
            <a:ext cx="8001000" cy="1755775"/>
          </a:xfrm>
          <a:prstGeom prst="rect">
            <a:avLst/>
          </a:prstGeom>
          <a:noFill/>
        </p:spPr>
      </p:pic>
      <p:pic>
        <p:nvPicPr>
          <p:cNvPr id="563215" name="Picture 15" descr="dro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2819400"/>
            <a:ext cx="1085850" cy="1447800"/>
          </a:xfrm>
          <a:prstGeom prst="rect">
            <a:avLst/>
          </a:prstGeom>
          <a:noFill/>
        </p:spPr>
      </p:pic>
      <p:pic>
        <p:nvPicPr>
          <p:cNvPr id="563216" name="Picture 16" descr="dro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2819400"/>
            <a:ext cx="1085850" cy="1447800"/>
          </a:xfrm>
          <a:prstGeom prst="rect">
            <a:avLst/>
          </a:prstGeom>
          <a:noFill/>
        </p:spPr>
      </p:pic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3867150" y="2819400"/>
            <a:ext cx="1409700" cy="2286000"/>
            <a:chOff x="2436" y="1776"/>
            <a:chExt cx="888" cy="1440"/>
          </a:xfrm>
        </p:grpSpPr>
        <p:pic>
          <p:nvPicPr>
            <p:cNvPr id="563218" name="Picture 18" descr="drop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40" y="2304"/>
              <a:ext cx="684" cy="912"/>
            </a:xfrm>
            <a:prstGeom prst="rect">
              <a:avLst/>
            </a:prstGeom>
            <a:noFill/>
          </p:spPr>
        </p:pic>
        <p:pic>
          <p:nvPicPr>
            <p:cNvPr id="563217" name="Picture 17" descr="drop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36" y="1776"/>
              <a:ext cx="684" cy="912"/>
            </a:xfrm>
            <a:prstGeom prst="rect">
              <a:avLst/>
            </a:prstGeom>
            <a:noFill/>
          </p:spPr>
        </p:pic>
      </p:grpSp>
      <p:pic>
        <p:nvPicPr>
          <p:cNvPr id="563220" name="Picture 20" descr="dro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62550" y="2819400"/>
            <a:ext cx="1085850" cy="1447800"/>
          </a:xfrm>
          <a:prstGeom prst="rect">
            <a:avLst/>
          </a:prstGeom>
          <a:noFill/>
        </p:spPr>
      </p:pic>
      <p:sp>
        <p:nvSpPr>
          <p:cNvPr id="563221" name="Text Box 21"/>
          <p:cNvSpPr txBox="1">
            <a:spLocks noChangeArrowheads="1"/>
          </p:cNvSpPr>
          <p:nvPr/>
        </p:nvSpPr>
        <p:spPr bwMode="auto">
          <a:xfrm>
            <a:off x="2819400" y="1295400"/>
            <a:ext cx="3429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dirty="0">
                <a:latin typeface="+mn-lt"/>
              </a:rPr>
              <a:t>Internal processes</a:t>
            </a:r>
          </a:p>
        </p:txBody>
      </p:sp>
      <p:sp>
        <p:nvSpPr>
          <p:cNvPr id="563222" name="Line 22"/>
          <p:cNvSpPr>
            <a:spLocks noChangeShapeType="1"/>
          </p:cNvSpPr>
          <p:nvPr/>
        </p:nvSpPr>
        <p:spPr bwMode="auto">
          <a:xfrm flipH="1" flipV="1">
            <a:off x="2514600" y="3810000"/>
            <a:ext cx="762000" cy="1600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nl-NL"/>
          </a:p>
        </p:txBody>
      </p:sp>
      <p:sp>
        <p:nvSpPr>
          <p:cNvPr id="563223" name="Line 23"/>
          <p:cNvSpPr>
            <a:spLocks noChangeShapeType="1"/>
          </p:cNvSpPr>
          <p:nvPr/>
        </p:nvSpPr>
        <p:spPr bwMode="auto">
          <a:xfrm flipV="1">
            <a:off x="3962400" y="4114800"/>
            <a:ext cx="304800" cy="1295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nl-NL"/>
          </a:p>
        </p:txBody>
      </p:sp>
      <p:sp>
        <p:nvSpPr>
          <p:cNvPr id="563224" name="Line 24"/>
          <p:cNvSpPr>
            <a:spLocks noChangeShapeType="1"/>
          </p:cNvSpPr>
          <p:nvPr/>
        </p:nvSpPr>
        <p:spPr bwMode="auto">
          <a:xfrm flipH="1" flipV="1">
            <a:off x="3352800" y="4038600"/>
            <a:ext cx="381000" cy="13716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nl-NL"/>
          </a:p>
        </p:txBody>
      </p:sp>
      <p:sp>
        <p:nvSpPr>
          <p:cNvPr id="563225" name="Line 25"/>
          <p:cNvSpPr>
            <a:spLocks noChangeShapeType="1"/>
          </p:cNvSpPr>
          <p:nvPr/>
        </p:nvSpPr>
        <p:spPr bwMode="auto">
          <a:xfrm flipV="1">
            <a:off x="5334000" y="4114800"/>
            <a:ext cx="304800" cy="1295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63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563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563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563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563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63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563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12" grpId="0"/>
      <p:bldP spid="563221" grpId="0"/>
      <p:bldP spid="563222" grpId="0" animBg="1"/>
      <p:bldP spid="563223" grpId="0" animBg="1"/>
      <p:bldP spid="563224" grpId="0" animBg="1"/>
      <p:bldP spid="5632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667917" y="457200"/>
            <a:ext cx="6065837" cy="762000"/>
          </a:xfrm>
        </p:spPr>
        <p:txBody>
          <a:bodyPr/>
          <a:lstStyle/>
          <a:p>
            <a:r>
              <a:rPr lang="en-GB"/>
              <a:t>Sustainability</a:t>
            </a: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281" y="1234227"/>
            <a:ext cx="8834916" cy="101957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sz="2000" dirty="0"/>
              <a:t>Recurring </a:t>
            </a:r>
            <a:r>
              <a:rPr lang="en-GB" sz="2000" dirty="0">
                <a:solidFill>
                  <a:schemeClr val="accent2"/>
                </a:solidFill>
              </a:rPr>
              <a:t>short-term solutions are a costly </a:t>
            </a:r>
            <a:r>
              <a:rPr lang="en-GB" sz="2000" dirty="0"/>
              <a:t>remedy for the quality of the data. All efforts should aim to establish sustainability for the quality through time.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76200" y="2057400"/>
            <a:ext cx="7315200" cy="4648200"/>
            <a:chOff x="48" y="1296"/>
            <a:chExt cx="4608" cy="2928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48" y="1296"/>
              <a:ext cx="4608" cy="2928"/>
              <a:chOff x="288" y="1200"/>
              <a:chExt cx="4608" cy="2928"/>
            </a:xfrm>
          </p:grpSpPr>
          <p:sp>
            <p:nvSpPr>
              <p:cNvPr id="374788" name="Line 4"/>
              <p:cNvSpPr>
                <a:spLocks noChangeShapeType="1"/>
              </p:cNvSpPr>
              <p:nvPr/>
            </p:nvSpPr>
            <p:spPr bwMode="auto">
              <a:xfrm>
                <a:off x="1536" y="1296"/>
                <a:ext cx="0" cy="2544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nl-NL"/>
              </a:p>
            </p:txBody>
          </p:sp>
          <p:sp>
            <p:nvSpPr>
              <p:cNvPr id="374789" name="Line 5"/>
              <p:cNvSpPr>
                <a:spLocks noChangeShapeType="1"/>
              </p:cNvSpPr>
              <p:nvPr/>
            </p:nvSpPr>
            <p:spPr bwMode="auto">
              <a:xfrm>
                <a:off x="1536" y="3840"/>
                <a:ext cx="3264" cy="0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nl-NL"/>
              </a:p>
            </p:txBody>
          </p:sp>
          <p:sp>
            <p:nvSpPr>
              <p:cNvPr id="374790" name="Text Box 6"/>
              <p:cNvSpPr txBox="1">
                <a:spLocks noChangeArrowheads="1"/>
              </p:cNvSpPr>
              <p:nvPr/>
            </p:nvSpPr>
            <p:spPr bwMode="auto">
              <a:xfrm>
                <a:off x="2304" y="3840"/>
                <a:ext cx="1872" cy="25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 sz="2000" b="1"/>
                  <a:t>Sustainability in Time</a:t>
                </a:r>
              </a:p>
            </p:txBody>
          </p:sp>
          <p:sp>
            <p:nvSpPr>
              <p:cNvPr id="374791" name="Text Box 7"/>
              <p:cNvSpPr txBox="1">
                <a:spLocks noChangeArrowheads="1"/>
              </p:cNvSpPr>
              <p:nvPr/>
            </p:nvSpPr>
            <p:spPr bwMode="auto">
              <a:xfrm>
                <a:off x="288" y="2400"/>
                <a:ext cx="1344" cy="44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 sz="2000" b="1"/>
                  <a:t>Cumulative cost</a:t>
                </a:r>
              </a:p>
            </p:txBody>
          </p:sp>
          <p:sp>
            <p:nvSpPr>
              <p:cNvPr id="374792" name="Text Box 8"/>
              <p:cNvSpPr txBox="1">
                <a:spLocks noChangeArrowheads="1"/>
              </p:cNvSpPr>
              <p:nvPr/>
            </p:nvSpPr>
            <p:spPr bwMode="auto">
              <a:xfrm>
                <a:off x="4560" y="3801"/>
                <a:ext cx="336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 sz="2800" b="1">
                    <a:solidFill>
                      <a:schemeClr val="accent2"/>
                    </a:solidFill>
                    <a:latin typeface="Times" pitchFamily="18" charset="0"/>
                  </a:rPr>
                  <a:t>+</a:t>
                </a:r>
              </a:p>
            </p:txBody>
          </p:sp>
          <p:sp>
            <p:nvSpPr>
              <p:cNvPr id="374793" name="Text Box 9"/>
              <p:cNvSpPr txBox="1">
                <a:spLocks noChangeArrowheads="1"/>
              </p:cNvSpPr>
              <p:nvPr/>
            </p:nvSpPr>
            <p:spPr bwMode="auto">
              <a:xfrm>
                <a:off x="1200" y="1200"/>
                <a:ext cx="336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 sz="2800" b="1">
                    <a:solidFill>
                      <a:schemeClr val="accent2"/>
                    </a:solidFill>
                    <a:latin typeface="Times" pitchFamily="18" charset="0"/>
                  </a:rPr>
                  <a:t>+</a:t>
                </a:r>
              </a:p>
            </p:txBody>
          </p:sp>
          <p:sp>
            <p:nvSpPr>
              <p:cNvPr id="374794" name="Line 10"/>
              <p:cNvSpPr>
                <a:spLocks noChangeShapeType="1"/>
              </p:cNvSpPr>
              <p:nvPr/>
            </p:nvSpPr>
            <p:spPr bwMode="auto">
              <a:xfrm>
                <a:off x="3216" y="1296"/>
                <a:ext cx="0" cy="2544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nl-NL"/>
              </a:p>
            </p:txBody>
          </p:sp>
          <p:sp>
            <p:nvSpPr>
              <p:cNvPr id="374795" name="Line 11"/>
              <p:cNvSpPr>
                <a:spLocks noChangeShapeType="1"/>
              </p:cNvSpPr>
              <p:nvPr/>
            </p:nvSpPr>
            <p:spPr bwMode="auto">
              <a:xfrm>
                <a:off x="1536" y="2544"/>
                <a:ext cx="3264" cy="0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nl-NL"/>
              </a:p>
            </p:txBody>
          </p:sp>
          <p:sp>
            <p:nvSpPr>
              <p:cNvPr id="374796" name="Text Box 12"/>
              <p:cNvSpPr txBox="1">
                <a:spLocks noChangeArrowheads="1"/>
              </p:cNvSpPr>
              <p:nvPr/>
            </p:nvSpPr>
            <p:spPr bwMode="auto">
              <a:xfrm>
                <a:off x="1440" y="3744"/>
                <a:ext cx="336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 sz="2800" b="1">
                    <a:solidFill>
                      <a:schemeClr val="accent2"/>
                    </a:solidFill>
                    <a:latin typeface="Times" pitchFamily="18" charset="0"/>
                  </a:rPr>
                  <a:t>-</a:t>
                </a:r>
              </a:p>
            </p:txBody>
          </p:sp>
          <p:sp>
            <p:nvSpPr>
              <p:cNvPr id="374797" name="Text Box 13"/>
              <p:cNvSpPr txBox="1">
                <a:spLocks noChangeArrowheads="1"/>
              </p:cNvSpPr>
              <p:nvPr/>
            </p:nvSpPr>
            <p:spPr bwMode="auto">
              <a:xfrm>
                <a:off x="1200" y="3408"/>
                <a:ext cx="336" cy="32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 sz="2800" b="1">
                    <a:solidFill>
                      <a:schemeClr val="accent2"/>
                    </a:solidFill>
                    <a:latin typeface="Times" pitchFamily="18" charset="0"/>
                  </a:rPr>
                  <a:t>-</a:t>
                </a:r>
              </a:p>
            </p:txBody>
          </p:sp>
        </p:grpSp>
        <p:sp>
          <p:nvSpPr>
            <p:cNvPr id="374800" name="Text Box 16"/>
            <p:cNvSpPr txBox="1">
              <a:spLocks noChangeArrowheads="1"/>
            </p:cNvSpPr>
            <p:nvPr/>
          </p:nvSpPr>
          <p:spPr bwMode="auto">
            <a:xfrm>
              <a:off x="1536" y="1584"/>
              <a:ext cx="120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/>
                <a:t>Ineffective and costly</a:t>
              </a:r>
            </a:p>
          </p:txBody>
        </p:sp>
        <p:sp>
          <p:nvSpPr>
            <p:cNvPr id="374801" name="Text Box 17"/>
            <p:cNvSpPr txBox="1">
              <a:spLocks noChangeArrowheads="1"/>
            </p:cNvSpPr>
            <p:nvPr/>
          </p:nvSpPr>
          <p:spPr bwMode="auto">
            <a:xfrm>
              <a:off x="1584" y="2938"/>
              <a:ext cx="120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/>
                <a:t>No involvement</a:t>
              </a:r>
            </a:p>
          </p:txBody>
        </p:sp>
        <p:sp>
          <p:nvSpPr>
            <p:cNvPr id="374802" name="Text Box 18"/>
            <p:cNvSpPr txBox="1">
              <a:spLocks noChangeArrowheads="1"/>
            </p:cNvSpPr>
            <p:nvPr/>
          </p:nvSpPr>
          <p:spPr bwMode="auto">
            <a:xfrm>
              <a:off x="3072" y="1642"/>
              <a:ext cx="148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/>
                <a:t>Expensive re-organisations</a:t>
              </a:r>
            </a:p>
          </p:txBody>
        </p:sp>
        <p:sp>
          <p:nvSpPr>
            <p:cNvPr id="374803" name="Text Box 19"/>
            <p:cNvSpPr txBox="1">
              <a:spLocks noChangeArrowheads="1"/>
            </p:cNvSpPr>
            <p:nvPr/>
          </p:nvSpPr>
          <p:spPr bwMode="auto">
            <a:xfrm>
              <a:off x="3216" y="2928"/>
              <a:ext cx="120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/>
                <a:t>Long-term solution</a:t>
              </a:r>
            </a:p>
          </p:txBody>
        </p:sp>
      </p:grpSp>
      <p:sp>
        <p:nvSpPr>
          <p:cNvPr id="374805" name="Line 21"/>
          <p:cNvSpPr>
            <a:spLocks noChangeShapeType="1"/>
          </p:cNvSpPr>
          <p:nvPr/>
        </p:nvSpPr>
        <p:spPr bwMode="auto">
          <a:xfrm>
            <a:off x="4191000" y="3048000"/>
            <a:ext cx="24384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74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80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90643" y="457200"/>
            <a:ext cx="6065837" cy="762000"/>
          </a:xfrm>
        </p:spPr>
        <p:txBody>
          <a:bodyPr/>
          <a:lstStyle/>
          <a:p>
            <a:r>
              <a:rPr lang="en-GB" dirty="0"/>
              <a:t>What is needed </a:t>
            </a:r>
            <a:r>
              <a:rPr lang="en-GB" dirty="0" smtClean="0"/>
              <a:t>to achieve data quality?</a:t>
            </a:r>
            <a:endParaRPr lang="en-GB" dirty="0"/>
          </a:p>
        </p:txBody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37953"/>
            <a:ext cx="8238186" cy="5105400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/>
              <a:t>Good </a:t>
            </a:r>
            <a:r>
              <a:rPr lang="en-GB" b="1" dirty="0">
                <a:solidFill>
                  <a:srgbClr val="7E2661"/>
                </a:solidFill>
              </a:rPr>
              <a:t>communication</a:t>
            </a:r>
            <a:r>
              <a:rPr lang="en-GB" dirty="0"/>
              <a:t> in the trading partner relationship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GB" b="1" dirty="0" smtClean="0">
              <a:solidFill>
                <a:srgbClr val="7E2661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b="1" dirty="0" smtClean="0">
                <a:solidFill>
                  <a:srgbClr val="7E2661"/>
                </a:solidFill>
              </a:rPr>
              <a:t>Collaboration</a:t>
            </a:r>
            <a:r>
              <a:rPr lang="en-GB" dirty="0" smtClean="0"/>
              <a:t> </a:t>
            </a:r>
            <a:r>
              <a:rPr lang="en-GB" dirty="0"/>
              <a:t>between trading partners!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GB" b="1" dirty="0" smtClean="0">
              <a:solidFill>
                <a:srgbClr val="7E2661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b="1" dirty="0" smtClean="0">
                <a:solidFill>
                  <a:srgbClr val="7E2661"/>
                </a:solidFill>
              </a:rPr>
              <a:t>Commitment</a:t>
            </a:r>
            <a:r>
              <a:rPr lang="en-GB" dirty="0" smtClean="0"/>
              <a:t> </a:t>
            </a:r>
            <a:r>
              <a:rPr lang="en-GB" dirty="0"/>
              <a:t>to the necessary mindset and paradigm changes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GB" b="1" dirty="0" smtClean="0">
              <a:solidFill>
                <a:srgbClr val="7E2661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b="1" dirty="0" smtClean="0">
                <a:solidFill>
                  <a:srgbClr val="7E2661"/>
                </a:solidFill>
              </a:rPr>
              <a:t>People</a:t>
            </a:r>
            <a:r>
              <a:rPr lang="en-GB" dirty="0" smtClean="0"/>
              <a:t> </a:t>
            </a:r>
            <a:r>
              <a:rPr lang="en-GB" dirty="0"/>
              <a:t>focused on the different processes that take place in the value chain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GB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 smtClean="0"/>
              <a:t>A </a:t>
            </a:r>
            <a:r>
              <a:rPr lang="en-GB" dirty="0"/>
              <a:t>robust </a:t>
            </a:r>
            <a:r>
              <a:rPr lang="en-GB" b="1" dirty="0">
                <a:solidFill>
                  <a:srgbClr val="7E2661"/>
                </a:solidFill>
              </a:rPr>
              <a:t>process</a:t>
            </a:r>
            <a:r>
              <a:rPr lang="en-GB" dirty="0"/>
              <a:t> and </a:t>
            </a:r>
            <a:r>
              <a:rPr lang="en-GB" b="1" dirty="0">
                <a:solidFill>
                  <a:srgbClr val="7E2661"/>
                </a:solidFill>
              </a:rPr>
              <a:t>support tools</a:t>
            </a:r>
            <a:r>
              <a:rPr lang="en-GB" dirty="0"/>
              <a:t> for the management of the </a:t>
            </a:r>
            <a:r>
              <a:rPr lang="en-GB" dirty="0" smtClean="0"/>
              <a:t>quality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0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0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0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40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40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ChangeArrowheads="1"/>
          </p:cNvSpPr>
          <p:nvPr/>
        </p:nvSpPr>
        <p:spPr bwMode="auto">
          <a:xfrm>
            <a:off x="2590800" y="6629400"/>
            <a:ext cx="33528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683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68324" name="Rectangle 4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568325" name="Picture 5" descr="pale-chevr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3925" y="2819400"/>
            <a:ext cx="4410075" cy="4038600"/>
          </a:xfrm>
          <a:prstGeom prst="rect">
            <a:avLst/>
          </a:prstGeom>
          <a:noFill/>
        </p:spPr>
      </p:pic>
      <p:sp>
        <p:nvSpPr>
          <p:cNvPr id="5683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7618413" cy="685800"/>
          </a:xfrm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n-GB" sz="2400" b="1" dirty="0"/>
              <a:t>3. The Data Quality </a:t>
            </a:r>
            <a:r>
              <a:rPr lang="en-GB" sz="2400" b="1" dirty="0" smtClean="0"/>
              <a:t>Framework </a:t>
            </a:r>
            <a:endParaRPr lang="en-GB" sz="2400" b="1" dirty="0"/>
          </a:p>
        </p:txBody>
      </p:sp>
      <p:grpSp>
        <p:nvGrpSpPr>
          <p:cNvPr id="9" name="Groep 8"/>
          <p:cNvGrpSpPr/>
          <p:nvPr/>
        </p:nvGrpSpPr>
        <p:grpSpPr>
          <a:xfrm>
            <a:off x="430213" y="373063"/>
            <a:ext cx="2215325" cy="1375250"/>
            <a:chOff x="430213" y="373063"/>
            <a:chExt cx="2215325" cy="1375250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664338" y="1062513"/>
              <a:ext cx="19812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eaLnBrk="1" hangingPunct="1">
                <a:lnSpc>
                  <a:spcPct val="80000"/>
                </a:lnSpc>
                <a:spcBef>
                  <a:spcPct val="20000"/>
                </a:spcBef>
              </a:pPr>
              <a:r>
                <a:rPr lang="en-GB" sz="1200" i="1" dirty="0" smtClean="0">
                  <a:solidFill>
                    <a:srgbClr val="002C6C"/>
                  </a:solidFill>
                  <a:hlinkClick r:id="rId4" action="ppaction://hlinksldjump"/>
                </a:rPr>
                <a:t>Back to contents</a:t>
              </a:r>
              <a:endParaRPr lang="en-GB" sz="1200" i="1" dirty="0">
                <a:solidFill>
                  <a:srgbClr val="002C6C"/>
                </a:solidFill>
              </a:endParaRPr>
            </a:p>
          </p:txBody>
        </p:sp>
        <p:pic>
          <p:nvPicPr>
            <p:cNvPr id="11" name="Picture 23" descr="gs1_3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0213" y="373063"/>
              <a:ext cx="1050925" cy="946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8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8326" grpId="0" build="p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ChangeArrowheads="1"/>
          </p:cNvSpPr>
          <p:nvPr/>
        </p:nvSpPr>
        <p:spPr bwMode="auto">
          <a:xfrm>
            <a:off x="2590800" y="6629400"/>
            <a:ext cx="33528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703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70372" name="Rectangle 4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570373" name="Picture 5" descr="pale-chevr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3925" y="2819400"/>
            <a:ext cx="4410075" cy="4038600"/>
          </a:xfrm>
          <a:prstGeom prst="rect">
            <a:avLst/>
          </a:prstGeom>
          <a:noFill/>
        </p:spPr>
      </p:pic>
      <p:sp>
        <p:nvSpPr>
          <p:cNvPr id="57037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7618413" cy="685800"/>
          </a:xfrm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n-GB" sz="2400" b="1" dirty="0" smtClean="0"/>
              <a:t>a) What is the Data Quality Framework?</a:t>
            </a:r>
            <a:endParaRPr lang="en-GB" sz="2400" b="1" dirty="0"/>
          </a:p>
        </p:txBody>
      </p:sp>
      <p:grpSp>
        <p:nvGrpSpPr>
          <p:cNvPr id="9" name="Groep 8"/>
          <p:cNvGrpSpPr/>
          <p:nvPr/>
        </p:nvGrpSpPr>
        <p:grpSpPr>
          <a:xfrm>
            <a:off x="430213" y="373063"/>
            <a:ext cx="2215325" cy="1375250"/>
            <a:chOff x="430213" y="373063"/>
            <a:chExt cx="2215325" cy="1375250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664338" y="1062513"/>
              <a:ext cx="19812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eaLnBrk="1" hangingPunct="1">
                <a:lnSpc>
                  <a:spcPct val="80000"/>
                </a:lnSpc>
                <a:spcBef>
                  <a:spcPct val="20000"/>
                </a:spcBef>
              </a:pPr>
              <a:r>
                <a:rPr lang="en-GB" sz="1200" i="1" dirty="0" smtClean="0">
                  <a:solidFill>
                    <a:srgbClr val="002C6C"/>
                  </a:solidFill>
                  <a:hlinkClick r:id="rId4" action="ppaction://hlinksldjump"/>
                </a:rPr>
                <a:t>Back to contents</a:t>
              </a:r>
              <a:endParaRPr lang="en-GB" sz="1200" i="1" dirty="0">
                <a:solidFill>
                  <a:srgbClr val="002C6C"/>
                </a:solidFill>
              </a:endParaRPr>
            </a:p>
          </p:txBody>
        </p:sp>
        <p:pic>
          <p:nvPicPr>
            <p:cNvPr id="11" name="Picture 23" descr="gs1_3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0213" y="373063"/>
              <a:ext cx="1050925" cy="946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70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0374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32587" y="457200"/>
            <a:ext cx="7154214" cy="762000"/>
          </a:xfrm>
        </p:spPr>
        <p:txBody>
          <a:bodyPr/>
          <a:lstStyle/>
          <a:p>
            <a:r>
              <a:rPr lang="en-GB" dirty="0" smtClean="0"/>
              <a:t>In a nutshell: What </a:t>
            </a:r>
            <a:r>
              <a:rPr lang="en-GB" dirty="0"/>
              <a:t>is the Data Quality Framework? 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924800" cy="5257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/>
              <a:t>A </a:t>
            </a:r>
            <a:r>
              <a:rPr lang="en-GB" dirty="0">
                <a:solidFill>
                  <a:schemeClr val="accent2"/>
                </a:solidFill>
              </a:rPr>
              <a:t>comprehensive checklist </a:t>
            </a:r>
            <a:r>
              <a:rPr lang="en-GB" dirty="0"/>
              <a:t>of all best practices and desirable requirements for an optimal management of data quality.</a:t>
            </a:r>
          </a:p>
          <a:p>
            <a:endParaRPr lang="en-GB" dirty="0"/>
          </a:p>
          <a:p>
            <a:r>
              <a:rPr lang="en-GB" dirty="0"/>
              <a:t>The Framework contains three main sections:</a:t>
            </a:r>
          </a:p>
          <a:p>
            <a:pPr lvl="1"/>
            <a:r>
              <a:rPr lang="en-GB" dirty="0"/>
              <a:t>Requirements for a good Data Quality Management System</a:t>
            </a:r>
          </a:p>
          <a:p>
            <a:pPr lvl="1"/>
            <a:r>
              <a:rPr lang="en-GB" dirty="0"/>
              <a:t>A product inspection procedure</a:t>
            </a:r>
          </a:p>
          <a:p>
            <a:pPr lvl="1"/>
            <a:r>
              <a:rPr lang="en-GB" dirty="0"/>
              <a:t>A self-assessment procedure for companies</a:t>
            </a:r>
          </a:p>
          <a:p>
            <a:pPr lvl="1"/>
            <a:endParaRPr lang="en-GB" dirty="0"/>
          </a:p>
          <a:p>
            <a:r>
              <a:rPr lang="en-GB" dirty="0"/>
              <a:t>Developed and endorsed by the Industry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6200" y="5334000"/>
            <a:ext cx="8077200" cy="1095375"/>
            <a:chOff x="336" y="3360"/>
            <a:chExt cx="5088" cy="690"/>
          </a:xfrm>
        </p:grpSpPr>
        <p:pic>
          <p:nvPicPr>
            <p:cNvPr id="377860" name="Picture 4" descr="Picture 2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3360"/>
              <a:ext cx="4896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7862" name="Picture 6" descr="display?file=d594ca72c424a9246f7743ff04374e4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08" y="3519"/>
              <a:ext cx="516" cy="41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7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7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7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7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7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7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7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7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7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7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7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78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36095" y="457200"/>
            <a:ext cx="6065837" cy="762000"/>
          </a:xfrm>
        </p:spPr>
        <p:txBody>
          <a:bodyPr/>
          <a:lstStyle/>
          <a:p>
            <a:r>
              <a:rPr lang="en-US" dirty="0" smtClean="0"/>
              <a:t>The beginning of it all…</a:t>
            </a:r>
            <a:endParaRPr lang="en-US" dirty="0"/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 late 2004 / early 2005, a number of different industry and country-specific work groups were independently formed to </a:t>
            </a:r>
            <a:r>
              <a:rPr lang="en-US" sz="2000" dirty="0">
                <a:solidFill>
                  <a:schemeClr val="accent2"/>
                </a:solidFill>
              </a:rPr>
              <a:t>address the data quality issue</a:t>
            </a:r>
          </a:p>
          <a:p>
            <a:pPr>
              <a:buFontTx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However, the work groups encountered the risk </a:t>
            </a:r>
            <a:r>
              <a:rPr lang="en-US" sz="2000" dirty="0" smtClean="0">
                <a:solidFill>
                  <a:schemeClr val="tx1"/>
                </a:solidFill>
              </a:rPr>
              <a:t>of creating </a:t>
            </a:r>
            <a:r>
              <a:rPr lang="en-US" sz="2000" dirty="0" smtClean="0">
                <a:solidFill>
                  <a:schemeClr val="accent2"/>
                </a:solidFill>
              </a:rPr>
              <a:t>multiple solutions</a:t>
            </a:r>
            <a:endParaRPr lang="en-US" sz="2000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As a result, in April 2005, the </a:t>
            </a:r>
            <a:r>
              <a:rPr lang="en-US" sz="2000" dirty="0" smtClean="0">
                <a:solidFill>
                  <a:schemeClr val="tx1"/>
                </a:solidFill>
              </a:rPr>
              <a:t>GCI (Global Commerce Initiative) </a:t>
            </a:r>
            <a:r>
              <a:rPr lang="en-US" sz="2000" dirty="0">
                <a:solidFill>
                  <a:schemeClr val="tx1"/>
                </a:solidFill>
              </a:rPr>
              <a:t>Executive Board recommended the creation of a </a:t>
            </a:r>
            <a:r>
              <a:rPr lang="en-US" sz="2000" i="1" dirty="0">
                <a:solidFill>
                  <a:schemeClr val="accent2"/>
                </a:solidFill>
              </a:rPr>
              <a:t>Joint Business Planning Data Accuracy Task Force </a:t>
            </a:r>
          </a:p>
          <a:p>
            <a:endParaRPr lang="en-US" sz="2000" u="sng" dirty="0">
              <a:solidFill>
                <a:schemeClr val="tx1"/>
              </a:solidFill>
            </a:endParaRPr>
          </a:p>
          <a:p>
            <a:pPr algn="r"/>
            <a:r>
              <a:rPr lang="en-US" b="1" dirty="0">
                <a:solidFill>
                  <a:schemeClr val="accent2"/>
                </a:solidFill>
              </a:rPr>
              <a:t>… </a:t>
            </a:r>
            <a:r>
              <a:rPr lang="en-US" b="1" u="sng" dirty="0">
                <a:solidFill>
                  <a:schemeClr val="accent2"/>
                </a:solidFill>
              </a:rPr>
              <a:t>with the charter to develop a framework for a global data quality solution</a:t>
            </a:r>
            <a:endParaRPr lang="en-US" b="1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3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43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43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43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490" y="457200"/>
            <a:ext cx="6065837" cy="762000"/>
          </a:xfrm>
        </p:spPr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495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9788" y="1600200"/>
            <a:ext cx="7618412" cy="49530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400" dirty="0">
                <a:hlinkClick r:id="rId2" action="ppaction://hlinksldjump"/>
              </a:rPr>
              <a:t>Why Data Quality? </a:t>
            </a:r>
            <a:endParaRPr lang="en-US" sz="2400" dirty="0"/>
          </a:p>
          <a:p>
            <a:pPr>
              <a:lnSpc>
                <a:spcPct val="90000"/>
              </a:lnSpc>
              <a:buFontTx/>
              <a:buAutoNum type="arabicPeriod"/>
            </a:pPr>
            <a:endParaRPr lang="en-US" sz="2400" dirty="0"/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400" dirty="0">
                <a:hlinkClick r:id="rId3" action="ppaction://hlinksldjump"/>
              </a:rPr>
              <a:t>What is Data Quality? </a:t>
            </a:r>
            <a:endParaRPr lang="en-US" sz="2400" dirty="0"/>
          </a:p>
          <a:p>
            <a:pPr>
              <a:lnSpc>
                <a:spcPct val="90000"/>
              </a:lnSpc>
              <a:buFontTx/>
              <a:buAutoNum type="arabicPeriod"/>
            </a:pPr>
            <a:endParaRPr lang="en-US" sz="2400" dirty="0"/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400" dirty="0">
                <a:hlinkClick r:id="rId4" action="ppaction://hlinksldjump"/>
              </a:rPr>
              <a:t>The Data Quality </a:t>
            </a:r>
            <a:r>
              <a:rPr lang="en-US" sz="2400" dirty="0" smtClean="0">
                <a:hlinkClick r:id="rId4" action="ppaction://hlinksldjump"/>
              </a:rPr>
              <a:t>Framework</a:t>
            </a:r>
            <a:endParaRPr lang="en-US" sz="2400" dirty="0"/>
          </a:p>
          <a:p>
            <a:pPr marL="762000" lvl="1" indent="-304800">
              <a:lnSpc>
                <a:spcPct val="90000"/>
              </a:lnSpc>
              <a:buFontTx/>
              <a:buNone/>
            </a:pPr>
            <a:r>
              <a:rPr lang="en-US" sz="2000" dirty="0" smtClean="0"/>
              <a:t>a) </a:t>
            </a:r>
            <a:r>
              <a:rPr lang="en-US" sz="2000" dirty="0" smtClean="0">
                <a:hlinkClick r:id="rId5" action="ppaction://hlinksldjump"/>
              </a:rPr>
              <a:t>What is the Data Quality Framework?</a:t>
            </a:r>
            <a:endParaRPr lang="en-US" sz="2000" dirty="0"/>
          </a:p>
          <a:p>
            <a:pPr marL="762000" lvl="1" indent="-304800">
              <a:lnSpc>
                <a:spcPct val="90000"/>
              </a:lnSpc>
              <a:buFontTx/>
              <a:buNone/>
            </a:pPr>
            <a:r>
              <a:rPr lang="en-US" sz="2000" dirty="0" smtClean="0"/>
              <a:t>b) </a:t>
            </a:r>
            <a:r>
              <a:rPr lang="en-US" sz="2000" dirty="0" smtClean="0">
                <a:hlinkClick r:id="rId6" action="ppaction://hlinksldjump"/>
              </a:rPr>
              <a:t>What’s in the Data </a:t>
            </a:r>
            <a:r>
              <a:rPr lang="en-US" sz="2000" dirty="0">
                <a:hlinkClick r:id="rId6" action="ppaction://hlinksldjump"/>
              </a:rPr>
              <a:t>Quality </a:t>
            </a:r>
            <a:r>
              <a:rPr lang="en-US" sz="2000" dirty="0" smtClean="0">
                <a:hlinkClick r:id="rId6" action="ppaction://hlinksldjump"/>
              </a:rPr>
              <a:t>Framework?</a:t>
            </a:r>
            <a:endParaRPr lang="en-US" sz="2000" dirty="0" smtClean="0"/>
          </a:p>
          <a:p>
            <a:pPr marL="762000" lvl="1" indent="-304800">
              <a:lnSpc>
                <a:spcPct val="90000"/>
              </a:lnSpc>
              <a:buFontTx/>
              <a:buNone/>
            </a:pPr>
            <a:r>
              <a:rPr lang="en-US" sz="2000" dirty="0" smtClean="0"/>
              <a:t>c) </a:t>
            </a:r>
            <a:r>
              <a:rPr lang="en-US" sz="2000" dirty="0" smtClean="0">
                <a:hlinkClick r:id="rId7" action="ppaction://hlinksldjump"/>
              </a:rPr>
              <a:t>How can the Data Quality Framework help improve the  quality of my data?</a:t>
            </a:r>
            <a:endParaRPr lang="en-US" sz="2000" dirty="0"/>
          </a:p>
          <a:p>
            <a:pPr>
              <a:lnSpc>
                <a:spcPct val="90000"/>
              </a:lnSpc>
              <a:buFontTx/>
              <a:buAutoNum type="arabicPeriod"/>
            </a:pPr>
            <a:endParaRPr lang="en-US" sz="2400" dirty="0"/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400" dirty="0" smtClean="0">
                <a:hlinkClick r:id="rId8" action="ppaction://hlinksldjump"/>
              </a:rPr>
              <a:t>Tools for Data Quality</a:t>
            </a:r>
            <a:endParaRPr lang="en-US" sz="2400" dirty="0"/>
          </a:p>
          <a:p>
            <a:pPr>
              <a:lnSpc>
                <a:spcPct val="90000"/>
              </a:lnSpc>
              <a:buFontTx/>
              <a:buAutoNum type="arabicPeriod"/>
            </a:pPr>
            <a:endParaRPr lang="en-US" sz="2400" dirty="0"/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 sz="2400" dirty="0" smtClean="0">
                <a:hlinkClick r:id="rId9" action="ppaction://hlinksldjump"/>
              </a:rPr>
              <a:t>Conclusions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52006" y="457200"/>
            <a:ext cx="6065837" cy="762000"/>
          </a:xfrm>
        </p:spPr>
        <p:txBody>
          <a:bodyPr/>
          <a:lstStyle/>
          <a:p>
            <a:r>
              <a:rPr lang="en-US" dirty="0" smtClean="0"/>
              <a:t>Creating the Framework</a:t>
            </a:r>
            <a:endParaRPr lang="en-US" dirty="0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44650"/>
            <a:ext cx="7618413" cy="49847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The results of the JBP’s efforts was a set of recommendations called the </a:t>
            </a:r>
            <a:r>
              <a:rPr lang="en-US" sz="2400" dirty="0">
                <a:solidFill>
                  <a:schemeClr val="accent2"/>
                </a:solidFill>
              </a:rPr>
              <a:t>Data Quality </a:t>
            </a:r>
            <a:r>
              <a:rPr lang="en-US" sz="2400" dirty="0" smtClean="0">
                <a:solidFill>
                  <a:schemeClr val="accent2"/>
                </a:solidFill>
              </a:rPr>
              <a:t>Framework</a:t>
            </a:r>
            <a:r>
              <a:rPr lang="en-US" dirty="0" smtClean="0">
                <a:solidFill>
                  <a:schemeClr val="tx1"/>
                </a:solidFill>
              </a:rPr>
              <a:t>, which included:</a:t>
            </a:r>
            <a:endParaRPr lang="en-US" sz="2400" dirty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Data </a:t>
            </a:r>
            <a:r>
              <a:rPr lang="en-US" sz="2000" dirty="0" smtClean="0">
                <a:solidFill>
                  <a:schemeClr val="tx1"/>
                </a:solidFill>
              </a:rPr>
              <a:t>quality guiding principles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A Data </a:t>
            </a:r>
            <a:r>
              <a:rPr lang="en-US" sz="2000" dirty="0">
                <a:solidFill>
                  <a:schemeClr val="tx1"/>
                </a:solidFill>
              </a:rPr>
              <a:t>Quality Management System (DQMS)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A procedure for product inspections</a:t>
            </a:r>
            <a:endParaRPr lang="en-US" sz="2000" dirty="0">
              <a:solidFill>
                <a:schemeClr val="tx1"/>
              </a:solidFill>
            </a:endParaRPr>
          </a:p>
          <a:p>
            <a:pPr lvl="2">
              <a:lnSpc>
                <a:spcPct val="90000"/>
              </a:lnSpc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Aligned with, or considered, other industry initiatives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 smtClean="0">
                <a:solidFill>
                  <a:schemeClr val="accent2"/>
                </a:solidFill>
              </a:rPr>
              <a:t>GS1 standards </a:t>
            </a:r>
            <a:r>
              <a:rPr lang="en-US" sz="2000" dirty="0" smtClean="0">
                <a:solidFill>
                  <a:schemeClr val="tx1"/>
                </a:solidFill>
              </a:rPr>
              <a:t>(GDD, measurement rules, etc.)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Internal Data Alignment (IDA) methodologies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In 2006, it was agreed to transition </a:t>
            </a:r>
            <a:r>
              <a:rPr lang="en-US" sz="2400" dirty="0">
                <a:solidFill>
                  <a:schemeClr val="tx1"/>
                </a:solidFill>
              </a:rPr>
              <a:t>and hand-off </a:t>
            </a:r>
            <a:r>
              <a:rPr lang="en-US" sz="2400" dirty="0" smtClean="0">
                <a:solidFill>
                  <a:schemeClr val="tx1"/>
                </a:solidFill>
              </a:rPr>
              <a:t>the Framework and its governance to </a:t>
            </a:r>
            <a:r>
              <a:rPr lang="en-US" sz="2400" dirty="0" smtClean="0">
                <a:solidFill>
                  <a:schemeClr val="accent2"/>
                </a:solidFill>
              </a:rPr>
              <a:t>GS1</a:t>
            </a:r>
            <a:endParaRPr 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5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45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45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45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45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45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45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454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544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64896" y="457200"/>
            <a:ext cx="6065837" cy="762000"/>
          </a:xfrm>
        </p:spPr>
        <p:txBody>
          <a:bodyPr/>
          <a:lstStyle/>
          <a:p>
            <a:r>
              <a:rPr lang="en-US" dirty="0"/>
              <a:t>Governance and Management</a:t>
            </a:r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1819191"/>
            <a:ext cx="5628068" cy="3667214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000" dirty="0"/>
              <a:t>Upon being entrusted with the stewardship on the document, GS1 </a:t>
            </a:r>
            <a:r>
              <a:rPr lang="en-US" sz="2000" dirty="0" smtClean="0"/>
              <a:t>created </a:t>
            </a:r>
            <a:r>
              <a:rPr lang="en-US" sz="2000" dirty="0"/>
              <a:t>the </a:t>
            </a:r>
            <a:r>
              <a:rPr lang="en-US" sz="2000" dirty="0">
                <a:solidFill>
                  <a:schemeClr val="accent2"/>
                </a:solidFill>
              </a:rPr>
              <a:t>Data Quality Steering Committee </a:t>
            </a:r>
            <a:r>
              <a:rPr lang="en-US" sz="2000" dirty="0"/>
              <a:t>as the group responsible to manage and maintain the Data Quality </a:t>
            </a:r>
            <a:r>
              <a:rPr lang="en-US" sz="2000" dirty="0" smtClean="0"/>
              <a:t>Framework.</a:t>
            </a:r>
            <a:endParaRPr lang="en-US" sz="2000" dirty="0"/>
          </a:p>
          <a:p>
            <a:pPr>
              <a:buFontTx/>
              <a:buChar char="•"/>
            </a:pPr>
            <a:endParaRPr lang="en-US" sz="2000" dirty="0" smtClean="0"/>
          </a:p>
          <a:p>
            <a:pPr>
              <a:buFontTx/>
              <a:buChar char="•"/>
            </a:pPr>
            <a:endParaRPr lang="en-US" sz="2000" dirty="0"/>
          </a:p>
          <a:p>
            <a:pPr>
              <a:buFontTx/>
              <a:buChar char="•"/>
            </a:pPr>
            <a:r>
              <a:rPr lang="en-US" sz="2000" dirty="0"/>
              <a:t>Data Quality Steering Committee reports directly to </a:t>
            </a:r>
            <a:r>
              <a:rPr lang="en-US" sz="2000" dirty="0">
                <a:solidFill>
                  <a:schemeClr val="accent2"/>
                </a:solidFill>
              </a:rPr>
              <a:t>GDSN </a:t>
            </a:r>
            <a:r>
              <a:rPr lang="en-US" sz="2000" dirty="0" smtClean="0">
                <a:solidFill>
                  <a:schemeClr val="accent2"/>
                </a:solidFill>
              </a:rPr>
              <a:t>Board of Directors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Tx/>
              <a:buChar char="•"/>
            </a:pPr>
            <a:endParaRPr lang="en-US" sz="2000" dirty="0"/>
          </a:p>
          <a:p>
            <a:endParaRPr lang="en-US" sz="2000" dirty="0"/>
          </a:p>
          <a:p>
            <a:pPr>
              <a:buFontTx/>
              <a:buChar char="•"/>
            </a:pPr>
            <a:endParaRPr lang="en-US" sz="2000" dirty="0"/>
          </a:p>
        </p:txBody>
      </p:sp>
      <p:pic>
        <p:nvPicPr>
          <p:cNvPr id="69634" name="Picture 2" descr="http://www.texasportministry.org/Assets%5Cimages%5Ctexas_port_ministry_rotat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3976" y="1933017"/>
            <a:ext cx="3039414" cy="308330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8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28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838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84101" y="457200"/>
            <a:ext cx="7559900" cy="762000"/>
          </a:xfrm>
        </p:spPr>
        <p:txBody>
          <a:bodyPr/>
          <a:lstStyle/>
          <a:p>
            <a:r>
              <a:rPr lang="en-US" dirty="0" smtClean="0"/>
              <a:t>Data Quality Steering </a:t>
            </a:r>
            <a:r>
              <a:rPr lang="en-US" dirty="0"/>
              <a:t>Committee Members</a:t>
            </a:r>
          </a:p>
        </p:txBody>
      </p:sp>
      <p:sp>
        <p:nvSpPr>
          <p:cNvPr id="580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4038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000" dirty="0">
                <a:solidFill>
                  <a:schemeClr val="tx1"/>
                </a:solidFill>
              </a:rPr>
              <a:t>Manufacturers:</a:t>
            </a:r>
          </a:p>
          <a:p>
            <a:pPr lvl="1">
              <a:lnSpc>
                <a:spcPct val="90000"/>
              </a:lnSpc>
            </a:pPr>
            <a:r>
              <a:rPr lang="en-GB" sz="1800" dirty="0">
                <a:solidFill>
                  <a:schemeClr val="accent2"/>
                </a:solidFill>
              </a:rPr>
              <a:t>Coca Cola Company</a:t>
            </a:r>
          </a:p>
          <a:p>
            <a:pPr lvl="1">
              <a:lnSpc>
                <a:spcPct val="90000"/>
              </a:lnSpc>
            </a:pPr>
            <a:r>
              <a:rPr lang="en-GB" sz="1800" dirty="0">
                <a:solidFill>
                  <a:schemeClr val="accent2"/>
                </a:solidFill>
              </a:rPr>
              <a:t>Kraft Foods</a:t>
            </a:r>
          </a:p>
          <a:p>
            <a:pPr lvl="1">
              <a:lnSpc>
                <a:spcPct val="90000"/>
              </a:lnSpc>
            </a:pPr>
            <a:r>
              <a:rPr lang="en-GB" sz="1800" dirty="0">
                <a:solidFill>
                  <a:schemeClr val="accent2"/>
                </a:solidFill>
              </a:rPr>
              <a:t>Procter </a:t>
            </a:r>
            <a:r>
              <a:rPr lang="en-US" sz="1800" dirty="0">
                <a:solidFill>
                  <a:schemeClr val="accent2"/>
                </a:solidFill>
                <a:cs typeface="Times New Roman" pitchFamily="18" charset="0"/>
              </a:rPr>
              <a:t>&amp;</a:t>
            </a:r>
            <a:r>
              <a:rPr lang="es-ES" sz="1800" dirty="0">
                <a:solidFill>
                  <a:schemeClr val="accent2"/>
                </a:solidFill>
              </a:rPr>
              <a:t> Gamble</a:t>
            </a:r>
          </a:p>
          <a:p>
            <a:pPr lvl="1">
              <a:lnSpc>
                <a:spcPct val="90000"/>
              </a:lnSpc>
            </a:pPr>
            <a:r>
              <a:rPr lang="en-GB" sz="1800" dirty="0">
                <a:solidFill>
                  <a:schemeClr val="accent2"/>
                </a:solidFill>
              </a:rPr>
              <a:t>Reckitt Benckiser</a:t>
            </a:r>
          </a:p>
          <a:p>
            <a:pPr lvl="1">
              <a:lnSpc>
                <a:spcPct val="90000"/>
              </a:lnSpc>
            </a:pPr>
            <a:r>
              <a:rPr lang="en-GB" sz="1800" dirty="0">
                <a:solidFill>
                  <a:schemeClr val="accent2"/>
                </a:solidFill>
              </a:rPr>
              <a:t>SCA</a:t>
            </a:r>
          </a:p>
          <a:p>
            <a:pPr lvl="1">
              <a:lnSpc>
                <a:spcPct val="90000"/>
              </a:lnSpc>
            </a:pPr>
            <a:r>
              <a:rPr lang="en-GB" sz="1800" dirty="0">
                <a:solidFill>
                  <a:schemeClr val="accent2"/>
                </a:solidFill>
              </a:rPr>
              <a:t>Unilever</a:t>
            </a:r>
          </a:p>
          <a:p>
            <a:pPr>
              <a:lnSpc>
                <a:spcPct val="90000"/>
              </a:lnSpc>
            </a:pPr>
            <a:r>
              <a:rPr lang="nl-NL" sz="2000" dirty="0">
                <a:solidFill>
                  <a:schemeClr val="tx1"/>
                </a:solidFill>
              </a:rPr>
              <a:t>Retailers:</a:t>
            </a:r>
          </a:p>
          <a:p>
            <a:pPr lvl="1">
              <a:lnSpc>
                <a:spcPct val="90000"/>
              </a:lnSpc>
            </a:pPr>
            <a:r>
              <a:rPr lang="nl-NL" sz="1800" dirty="0">
                <a:solidFill>
                  <a:schemeClr val="accent2"/>
                </a:solidFill>
              </a:rPr>
              <a:t>Ahold</a:t>
            </a:r>
          </a:p>
          <a:p>
            <a:pPr lvl="1">
              <a:lnSpc>
                <a:spcPct val="90000"/>
              </a:lnSpc>
            </a:pPr>
            <a:r>
              <a:rPr lang="nl-NL" sz="1800" dirty="0">
                <a:solidFill>
                  <a:schemeClr val="accent2"/>
                </a:solidFill>
              </a:rPr>
              <a:t>Carrefour</a:t>
            </a:r>
          </a:p>
          <a:p>
            <a:pPr lvl="1">
              <a:lnSpc>
                <a:spcPct val="90000"/>
              </a:lnSpc>
            </a:pPr>
            <a:r>
              <a:rPr lang="nl-NL" sz="1800" dirty="0">
                <a:solidFill>
                  <a:schemeClr val="accent2"/>
                </a:solidFill>
              </a:rPr>
              <a:t>Coles Group</a:t>
            </a:r>
          </a:p>
          <a:p>
            <a:pPr lvl="1">
              <a:lnSpc>
                <a:spcPct val="90000"/>
              </a:lnSpc>
            </a:pPr>
            <a:r>
              <a:rPr lang="nl-NL" sz="1800" dirty="0">
                <a:solidFill>
                  <a:schemeClr val="accent2"/>
                </a:solidFill>
              </a:rPr>
              <a:t>Metro</a:t>
            </a:r>
          </a:p>
          <a:p>
            <a:pPr lvl="1">
              <a:lnSpc>
                <a:spcPct val="90000"/>
              </a:lnSpc>
            </a:pPr>
            <a:r>
              <a:rPr lang="nl-NL" sz="1800" dirty="0">
                <a:solidFill>
                  <a:schemeClr val="accent2"/>
                </a:solidFill>
              </a:rPr>
              <a:t>Safeway</a:t>
            </a:r>
          </a:p>
          <a:p>
            <a:pPr lvl="1">
              <a:lnSpc>
                <a:spcPct val="90000"/>
              </a:lnSpc>
            </a:pPr>
            <a:r>
              <a:rPr lang="nl-NL" sz="1800" dirty="0">
                <a:solidFill>
                  <a:schemeClr val="accent2"/>
                </a:solidFill>
              </a:rPr>
              <a:t>Wal*Mart</a:t>
            </a:r>
            <a:endParaRPr lang="en-GB" sz="1800" dirty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GB" sz="1800" dirty="0" err="1">
                <a:solidFill>
                  <a:schemeClr val="accent2"/>
                </a:solidFill>
              </a:rPr>
              <a:t>Wegman’s</a:t>
            </a:r>
            <a:endParaRPr lang="en-GB" sz="1800" dirty="0">
              <a:solidFill>
                <a:schemeClr val="accent2"/>
              </a:solidFill>
            </a:endParaRPr>
          </a:p>
        </p:txBody>
      </p:sp>
      <p:sp>
        <p:nvSpPr>
          <p:cNvPr id="580612" name="Text Box 4"/>
          <p:cNvSpPr txBox="1">
            <a:spLocks noChangeArrowheads="1"/>
          </p:cNvSpPr>
          <p:nvPr/>
        </p:nvSpPr>
        <p:spPr bwMode="auto">
          <a:xfrm>
            <a:off x="4114800" y="1600200"/>
            <a:ext cx="4800600" cy="4768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GB" sz="2000"/>
              <a:t>Advisors: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2632A"/>
              </a:buClr>
              <a:buSzPct val="125000"/>
              <a:buFont typeface="Times"/>
              <a:buChar char="•"/>
            </a:pPr>
            <a:r>
              <a:rPr lang="en-GB">
                <a:solidFill>
                  <a:schemeClr val="accent2"/>
                </a:solidFill>
              </a:rPr>
              <a:t>European Brands Association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2632A"/>
              </a:buClr>
              <a:buSzPct val="125000"/>
              <a:buFont typeface="Times"/>
              <a:buChar char="•"/>
            </a:pPr>
            <a:r>
              <a:rPr lang="en-GB">
                <a:solidFill>
                  <a:schemeClr val="accent2"/>
                </a:solidFill>
              </a:rPr>
              <a:t>Food Marketing Institute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2632A"/>
              </a:buClr>
              <a:buSzPct val="125000"/>
              <a:buFont typeface="Times"/>
              <a:buChar char="•"/>
            </a:pPr>
            <a:r>
              <a:rPr lang="en-GB">
                <a:solidFill>
                  <a:schemeClr val="accent2"/>
                </a:solidFill>
              </a:rPr>
              <a:t>Global Commerce Initiative</a:t>
            </a:r>
            <a:endParaRPr lang="es-ES">
              <a:solidFill>
                <a:schemeClr val="accent2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2632A"/>
              </a:buClr>
              <a:buSzPct val="125000"/>
              <a:buFont typeface="Times"/>
              <a:buChar char="•"/>
            </a:pPr>
            <a:r>
              <a:rPr lang="en-GB">
                <a:solidFill>
                  <a:schemeClr val="accent2"/>
                </a:solidFill>
              </a:rPr>
              <a:t>Grocery Manufacturers of America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2632A"/>
              </a:buClr>
              <a:buSzPct val="125000"/>
              <a:buFont typeface="Times"/>
              <a:buChar char="•"/>
            </a:pPr>
            <a:r>
              <a:rPr lang="en-GB">
                <a:solidFill>
                  <a:schemeClr val="accent2"/>
                </a:solidFill>
              </a:rPr>
              <a:t>PepsiCo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2632A"/>
              </a:buClr>
              <a:buSzPct val="125000"/>
              <a:buFont typeface="Times"/>
              <a:buChar char="•"/>
            </a:pPr>
            <a:endParaRPr lang="en-GB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GB" sz="2000"/>
              <a:t>GS1 Member Organisations:</a:t>
            </a:r>
            <a:endParaRPr lang="nl-NL" sz="2000"/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2632A"/>
              </a:buClr>
              <a:buSzPct val="125000"/>
              <a:buFont typeface="Times"/>
              <a:buChar char="•"/>
            </a:pPr>
            <a:r>
              <a:rPr lang="en-GB">
                <a:solidFill>
                  <a:schemeClr val="accent2"/>
                </a:solidFill>
              </a:rPr>
              <a:t>GS1 Australia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2632A"/>
              </a:buClr>
              <a:buSzPct val="125000"/>
              <a:buFont typeface="Times"/>
              <a:buChar char="•"/>
            </a:pPr>
            <a:r>
              <a:rPr lang="en-GB">
                <a:solidFill>
                  <a:schemeClr val="accent2"/>
                </a:solidFill>
              </a:rPr>
              <a:t>GS1 Mexico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2632A"/>
              </a:buClr>
              <a:buSzPct val="125000"/>
              <a:buFont typeface="Times"/>
              <a:buChar char="•"/>
            </a:pPr>
            <a:r>
              <a:rPr lang="nl-NL">
                <a:solidFill>
                  <a:schemeClr val="accent2"/>
                </a:solidFill>
              </a:rPr>
              <a:t>GS1 Netherlands</a:t>
            </a:r>
            <a:endParaRPr lang="en-GB">
              <a:solidFill>
                <a:schemeClr val="accent2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2632A"/>
              </a:buClr>
              <a:buSzPct val="125000"/>
              <a:buFont typeface="Times"/>
              <a:buChar char="•"/>
            </a:pPr>
            <a:r>
              <a:rPr lang="en-GB">
                <a:solidFill>
                  <a:schemeClr val="accent2"/>
                </a:solidFill>
              </a:rPr>
              <a:t>GS1 UK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2632A"/>
              </a:buClr>
              <a:buSzPct val="125000"/>
              <a:buFont typeface="Times"/>
              <a:buChar char="•"/>
            </a:pPr>
            <a:r>
              <a:rPr lang="en-GB">
                <a:solidFill>
                  <a:schemeClr val="accent2"/>
                </a:solidFill>
              </a:rPr>
              <a:t>GS1 US</a:t>
            </a:r>
            <a:endParaRPr lang="en-US">
              <a:solidFill>
                <a:schemeClr val="accent2"/>
              </a:solidFill>
            </a:endParaRPr>
          </a:p>
          <a:p>
            <a:pPr algn="ctr">
              <a:spcBef>
                <a:spcPct val="50000"/>
              </a:spcBef>
            </a:pPr>
            <a:endParaRPr lang="en-GB" sz="3200" b="1">
              <a:latin typeface="Time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0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0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0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0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0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0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0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0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0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0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0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80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0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0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80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0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80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80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0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80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0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0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80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0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806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806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06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806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806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806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806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806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0611" grpId="0" build="p"/>
      <p:bldP spid="5806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06554" y="457200"/>
            <a:ext cx="6065837" cy="762000"/>
          </a:xfrm>
        </p:spPr>
        <p:txBody>
          <a:bodyPr/>
          <a:lstStyle/>
          <a:p>
            <a:r>
              <a:rPr lang="en-US" dirty="0"/>
              <a:t>Further </a:t>
            </a:r>
            <a:r>
              <a:rPr lang="en-US" dirty="0" smtClean="0"/>
              <a:t>developments…</a:t>
            </a:r>
            <a:endParaRPr lang="en-US" dirty="0"/>
          </a:p>
        </p:txBody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In 2006-2007 </a:t>
            </a:r>
            <a:r>
              <a:rPr lang="en-GB" sz="2000" dirty="0">
                <a:solidFill>
                  <a:schemeClr val="accent2"/>
                </a:solidFill>
              </a:rPr>
              <a:t>GS1</a:t>
            </a:r>
            <a:r>
              <a:rPr lang="en-GB" sz="2000" dirty="0">
                <a:solidFill>
                  <a:schemeClr val="tx1"/>
                </a:solidFill>
              </a:rPr>
              <a:t> collaborated with </a:t>
            </a:r>
            <a:r>
              <a:rPr lang="en-GB" sz="2000" dirty="0">
                <a:solidFill>
                  <a:schemeClr val="accent2"/>
                </a:solidFill>
              </a:rPr>
              <a:t>AIM</a:t>
            </a:r>
            <a:r>
              <a:rPr lang="en-GB" sz="2000" dirty="0">
                <a:solidFill>
                  <a:schemeClr val="tx1"/>
                </a:solidFill>
              </a:rPr>
              <a:t> and </a:t>
            </a:r>
            <a:r>
              <a:rPr lang="en-GB" sz="2000" dirty="0" err="1">
                <a:solidFill>
                  <a:schemeClr val="accent2"/>
                </a:solidFill>
              </a:rPr>
              <a:t>Capgemini</a:t>
            </a:r>
            <a:r>
              <a:rPr lang="en-GB" sz="2000" dirty="0">
                <a:solidFill>
                  <a:schemeClr val="tx1"/>
                </a:solidFill>
              </a:rPr>
              <a:t> to develop a self-assessment module which would allow organisations to conduct assessments of their compliance with the Data Quality Framework.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Within that work, a </a:t>
            </a:r>
            <a:r>
              <a:rPr lang="en-GB" sz="2000" dirty="0">
                <a:solidFill>
                  <a:schemeClr val="accent2"/>
                </a:solidFill>
              </a:rPr>
              <a:t>KPI model </a:t>
            </a:r>
            <a:r>
              <a:rPr lang="en-GB" sz="2000" dirty="0">
                <a:solidFill>
                  <a:schemeClr val="tx1"/>
                </a:solidFill>
              </a:rPr>
              <a:t>was also developed as a means to monitor the actual accuracy of data and validate the effectiveness of internal processes for data quality.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A new version of the Framework was </a:t>
            </a:r>
            <a:r>
              <a:rPr lang="en-GB" sz="2000" dirty="0" smtClean="0">
                <a:solidFill>
                  <a:schemeClr val="tx1"/>
                </a:solidFill>
              </a:rPr>
              <a:t>then and </a:t>
            </a:r>
            <a:r>
              <a:rPr lang="en-GB" sz="2000" dirty="0">
                <a:solidFill>
                  <a:schemeClr val="tx1"/>
                </a:solidFill>
              </a:rPr>
              <a:t>approved by the </a:t>
            </a:r>
            <a:r>
              <a:rPr lang="en-GB" sz="2000" dirty="0" smtClean="0">
                <a:solidFill>
                  <a:schemeClr val="accent2"/>
                </a:solidFill>
              </a:rPr>
              <a:t>Data Quality Steering </a:t>
            </a:r>
            <a:r>
              <a:rPr lang="en-GB" sz="2000" dirty="0">
                <a:solidFill>
                  <a:schemeClr val="accent2"/>
                </a:solidFill>
              </a:rPr>
              <a:t>Committee</a:t>
            </a:r>
            <a:r>
              <a:rPr lang="en-GB" sz="2000" dirty="0">
                <a:solidFill>
                  <a:schemeClr val="tx1"/>
                </a:solidFill>
              </a:rPr>
              <a:t> on January 2008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GB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In April 2008 the Steering Committee launched the </a:t>
            </a:r>
            <a:r>
              <a:rPr lang="en-GB" sz="2000" i="1" dirty="0" smtClean="0">
                <a:solidFill>
                  <a:schemeClr val="accent2"/>
                </a:solidFill>
              </a:rPr>
              <a:t>Data Quality Challenge</a:t>
            </a:r>
            <a:r>
              <a:rPr lang="en-GB" sz="2000" dirty="0" smtClean="0">
                <a:solidFill>
                  <a:schemeClr val="tx1"/>
                </a:solidFill>
              </a:rPr>
              <a:t>, a pilot to test the Data Quality Framework as a means to enhance trading partner collaboration. 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GB" sz="2000" u="sng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n-GB" sz="20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73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73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73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4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55038" y="457200"/>
            <a:ext cx="6065837" cy="762000"/>
          </a:xfrm>
        </p:spPr>
        <p:txBody>
          <a:bodyPr/>
          <a:lstStyle/>
          <a:p>
            <a:r>
              <a:rPr lang="en-US" dirty="0" smtClean="0"/>
              <a:t>The Data Quality Challenge</a:t>
            </a:r>
            <a:endParaRPr lang="en-US" dirty="0"/>
          </a:p>
        </p:txBody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94566"/>
            <a:ext cx="7924800" cy="426532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The </a:t>
            </a:r>
            <a:r>
              <a:rPr lang="en-GB" dirty="0" smtClean="0">
                <a:solidFill>
                  <a:schemeClr val="accent2"/>
                </a:solidFill>
              </a:rPr>
              <a:t>Data Quality Challenge </a:t>
            </a:r>
            <a:r>
              <a:rPr lang="en-GB" dirty="0" smtClean="0">
                <a:solidFill>
                  <a:schemeClr val="tx1"/>
                </a:solidFill>
              </a:rPr>
              <a:t>paired retailers and suppliers so that they could perform a self-assessment to identify common areas of interest.</a:t>
            </a:r>
            <a:endParaRPr lang="en-GB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A total of 10 manufacturers and 6 retailers took part in </a:t>
            </a:r>
            <a:r>
              <a:rPr lang="en-GB" dirty="0" smtClean="0">
                <a:solidFill>
                  <a:schemeClr val="accent2"/>
                </a:solidFill>
              </a:rPr>
              <a:t>Europe, North- and Latin-America</a:t>
            </a:r>
            <a:endParaRPr lang="en-GB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The Data Quality Challenge ended in the Spring of 2009, yielding valuable lessons and deep insight into what the Data Quality Framework could potentially do to </a:t>
            </a:r>
            <a:r>
              <a:rPr lang="en-GB" dirty="0" smtClean="0">
                <a:solidFill>
                  <a:schemeClr val="accent2"/>
                </a:solidFill>
              </a:rPr>
              <a:t>enhance trading partner collaboration</a:t>
            </a:r>
            <a:r>
              <a:rPr lang="en-GB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GB" sz="2000" u="sng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n-GB" sz="20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73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73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4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>
          <a:xfrm>
            <a:off x="1500501" y="457200"/>
            <a:ext cx="6065837" cy="762000"/>
          </a:xfrm>
        </p:spPr>
        <p:txBody>
          <a:bodyPr/>
          <a:lstStyle/>
          <a:p>
            <a:r>
              <a:rPr lang="nl-NL" dirty="0" err="1" smtClean="0"/>
              <a:t>An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r>
              <a:rPr lang="nl-NL" dirty="0" smtClean="0"/>
              <a:t> of the DQC</a:t>
            </a:r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439737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810000"/>
            <a:ext cx="32004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81000"/>
            <a:ext cx="26606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06554" y="457200"/>
            <a:ext cx="6065837" cy="762000"/>
          </a:xfrm>
        </p:spPr>
        <p:txBody>
          <a:bodyPr/>
          <a:lstStyle/>
          <a:p>
            <a:r>
              <a:rPr lang="en-US" dirty="0" smtClean="0"/>
              <a:t>A new era for data quality!</a:t>
            </a:r>
            <a:endParaRPr lang="en-US" dirty="0"/>
          </a:p>
        </p:txBody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Based on the information collected out of the Data Quality Challenge a new task force was formed in October 2009 to develop a new version of the Data Quality Framework, </a:t>
            </a:r>
            <a:r>
              <a:rPr lang="en-GB" sz="2000" dirty="0" smtClean="0">
                <a:solidFill>
                  <a:schemeClr val="accent2"/>
                </a:solidFill>
              </a:rPr>
              <a:t>aligned to the real-life practices</a:t>
            </a:r>
            <a:r>
              <a:rPr lang="en-GB" sz="2000" dirty="0" smtClean="0">
                <a:solidFill>
                  <a:schemeClr val="tx1"/>
                </a:solidFill>
              </a:rPr>
              <a:t>.</a:t>
            </a: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The Data Quality Workgroup </a:t>
            </a:r>
            <a:r>
              <a:rPr lang="en-GB" sz="2000" dirty="0" smtClean="0">
                <a:solidFill>
                  <a:schemeClr val="tx1"/>
                </a:solidFill>
              </a:rPr>
              <a:t>(as this task force was known) created a new version of the Framework (version 3.0) along with a set of tools to support it’s use.</a:t>
            </a: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A new version of the Framework was </a:t>
            </a:r>
            <a:r>
              <a:rPr lang="en-GB" sz="2000" dirty="0" smtClean="0">
                <a:solidFill>
                  <a:schemeClr val="tx1"/>
                </a:solidFill>
              </a:rPr>
              <a:t>then and </a:t>
            </a:r>
            <a:r>
              <a:rPr lang="en-GB" sz="2000" dirty="0">
                <a:solidFill>
                  <a:schemeClr val="tx1"/>
                </a:solidFill>
              </a:rPr>
              <a:t>approved by the </a:t>
            </a:r>
            <a:r>
              <a:rPr lang="en-GB" sz="2000" dirty="0" smtClean="0">
                <a:solidFill>
                  <a:schemeClr val="accent2"/>
                </a:solidFill>
              </a:rPr>
              <a:t>Data Quality Steering </a:t>
            </a:r>
            <a:r>
              <a:rPr lang="en-GB" sz="2000" dirty="0">
                <a:solidFill>
                  <a:schemeClr val="accent2"/>
                </a:solidFill>
              </a:rPr>
              <a:t>Committee</a:t>
            </a:r>
            <a:r>
              <a:rPr lang="en-GB" sz="2000" dirty="0">
                <a:solidFill>
                  <a:schemeClr val="tx1"/>
                </a:solidFill>
              </a:rPr>
              <a:t> on </a:t>
            </a:r>
            <a:r>
              <a:rPr lang="en-GB" sz="2000" dirty="0" smtClean="0">
                <a:solidFill>
                  <a:schemeClr val="tx1"/>
                </a:solidFill>
              </a:rPr>
              <a:t>May 2010.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GB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The Data Quality Framework version 3.0 </a:t>
            </a:r>
            <a:r>
              <a:rPr lang="en-GB" sz="2000" dirty="0" smtClean="0">
                <a:solidFill>
                  <a:schemeClr val="tx1"/>
                </a:solidFill>
              </a:rPr>
              <a:t>is a valuable tool which is used by the User community and GS1 Member </a:t>
            </a:r>
            <a:r>
              <a:rPr lang="en-GB" sz="2000" dirty="0" err="1" smtClean="0">
                <a:solidFill>
                  <a:schemeClr val="tx1"/>
                </a:solidFill>
              </a:rPr>
              <a:t>Organsations</a:t>
            </a:r>
            <a:r>
              <a:rPr lang="en-GB" sz="2000" dirty="0" smtClean="0">
                <a:solidFill>
                  <a:schemeClr val="tx1"/>
                </a:solidFill>
              </a:rPr>
              <a:t> around the world to achieve sustainable data quality.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Tx/>
              <a:buChar char="•"/>
            </a:pPr>
            <a:endParaRPr lang="en-GB" sz="2000" u="sng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endParaRPr lang="en-GB" sz="20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73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73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73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4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39127" y="457200"/>
            <a:ext cx="6065837" cy="762000"/>
          </a:xfrm>
        </p:spPr>
        <p:txBody>
          <a:bodyPr/>
          <a:lstStyle/>
          <a:p>
            <a:r>
              <a:rPr lang="en-US" dirty="0" smtClean="0"/>
              <a:t>Some key definitions</a:t>
            </a:r>
            <a:endParaRPr lang="en-US" dirty="0"/>
          </a:p>
        </p:txBody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78655"/>
            <a:ext cx="7924800" cy="4552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accent2"/>
                </a:solidFill>
              </a:rPr>
              <a:t>Data Quality: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The desirable characteristics of data when published by trading partners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Complete, standards based, consistent, accurate and time stamped</a:t>
            </a:r>
          </a:p>
          <a:p>
            <a:pPr lvl="1">
              <a:lnSpc>
                <a:spcPct val="90000"/>
              </a:lnSpc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Data Accuracy: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One of the elements of data quality, data accuracy refers to the physical characteristics of the data being consistent with the (electronic) information of a product.</a:t>
            </a:r>
          </a:p>
          <a:p>
            <a:pPr lvl="1">
              <a:lnSpc>
                <a:spcPct val="90000"/>
              </a:lnSpc>
            </a:pPr>
            <a:endParaRPr lang="en-US" sz="20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Data Quality Framework: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Best practices for the management of data quality systems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Includes tools for self-assessment of internal processes and product inspections</a:t>
            </a:r>
          </a:p>
          <a:p>
            <a:pPr lvl="1">
              <a:lnSpc>
                <a:spcPct val="90000"/>
              </a:lnSpc>
              <a:buNone/>
            </a:pPr>
            <a:endParaRPr lang="en-U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3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53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53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53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53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53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3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536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635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accent2"/>
                </a:solidFill>
              </a:rPr>
              <a:t>Internal Data Alignment (IDA):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Internal management of data across various business systems to achieve data quality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One aspect of achieving data quality</a:t>
            </a:r>
          </a:p>
          <a:p>
            <a:pPr lvl="1">
              <a:buFont typeface="Times"/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accent2"/>
                </a:solidFill>
              </a:rPr>
              <a:t>Measurement/Support Services for Data Quality:</a:t>
            </a:r>
            <a:endParaRPr lang="en-GB" sz="2400" dirty="0">
              <a:solidFill>
                <a:schemeClr val="accent2"/>
              </a:solidFill>
            </a:endParaRP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External measurement service to help businesses publish </a:t>
            </a:r>
            <a:r>
              <a:rPr lang="en-GB" sz="2000" dirty="0" smtClean="0">
                <a:solidFill>
                  <a:schemeClr val="tx1"/>
                </a:solidFill>
              </a:rPr>
              <a:t>accurate product data</a:t>
            </a:r>
            <a:endParaRPr lang="en-GB" sz="2000" dirty="0">
              <a:solidFill>
                <a:schemeClr val="tx1"/>
              </a:solidFill>
            </a:endParaRP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Offered by several GS1 Member Organisations and Data Pools</a:t>
            </a:r>
          </a:p>
          <a:p>
            <a:pPr lvl="1"/>
            <a:r>
              <a:rPr lang="en-GB" sz="2000" dirty="0">
                <a:solidFill>
                  <a:schemeClr val="tx1"/>
                </a:solidFill>
              </a:rPr>
              <a:t>Voluntary or mandatory based on market </a:t>
            </a:r>
            <a:r>
              <a:rPr lang="en-GB" sz="2000" dirty="0" smtClean="0">
                <a:solidFill>
                  <a:schemeClr val="tx1"/>
                </a:solidFill>
              </a:rPr>
              <a:t>agreement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39127" y="457200"/>
            <a:ext cx="60658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smtClean="0">
                <a:ln>
                  <a:noFill/>
                </a:ln>
                <a:solidFill>
                  <a:srgbClr val="002C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Some key definitions</a:t>
            </a:r>
            <a:endParaRPr kumimoji="0" lang="en-US" sz="3000" b="1" i="0" u="none" strike="noStrike" kern="0" cap="none" spc="0" normalizeH="0" baseline="0" noProof="0" dirty="0">
              <a:ln>
                <a:noFill/>
              </a:ln>
              <a:solidFill>
                <a:srgbClr val="002C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5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05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05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05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5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05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ChangeArrowheads="1"/>
          </p:cNvSpPr>
          <p:nvPr/>
        </p:nvSpPr>
        <p:spPr bwMode="auto">
          <a:xfrm>
            <a:off x="2590800" y="6629400"/>
            <a:ext cx="33528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816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81636" name="Rectangle 4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581637" name="Picture 5" descr="pale-chevr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3925" y="2819400"/>
            <a:ext cx="4410075" cy="4038600"/>
          </a:xfrm>
          <a:prstGeom prst="rect">
            <a:avLst/>
          </a:prstGeom>
          <a:noFill/>
        </p:spPr>
      </p:pic>
      <p:sp>
        <p:nvSpPr>
          <p:cNvPr id="58163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7618413" cy="685800"/>
          </a:xfrm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n-US" dirty="0" smtClean="0"/>
              <a:t>b) What’s in the Data Quality Framework?</a:t>
            </a:r>
            <a:endParaRPr lang="en-GB" sz="2400" b="1" dirty="0"/>
          </a:p>
        </p:txBody>
      </p:sp>
      <p:grpSp>
        <p:nvGrpSpPr>
          <p:cNvPr id="9" name="Groep 8"/>
          <p:cNvGrpSpPr/>
          <p:nvPr/>
        </p:nvGrpSpPr>
        <p:grpSpPr>
          <a:xfrm>
            <a:off x="430213" y="373063"/>
            <a:ext cx="2215325" cy="1375250"/>
            <a:chOff x="430213" y="373063"/>
            <a:chExt cx="2215325" cy="1375250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664338" y="1062513"/>
              <a:ext cx="19812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eaLnBrk="1" hangingPunct="1">
                <a:lnSpc>
                  <a:spcPct val="80000"/>
                </a:lnSpc>
                <a:spcBef>
                  <a:spcPct val="20000"/>
                </a:spcBef>
              </a:pPr>
              <a:r>
                <a:rPr lang="en-GB" sz="1200" i="1" dirty="0" smtClean="0">
                  <a:solidFill>
                    <a:srgbClr val="002C6C"/>
                  </a:solidFill>
                  <a:hlinkClick r:id="rId4" action="ppaction://hlinksldjump"/>
                </a:rPr>
                <a:t>Back to contents</a:t>
              </a:r>
              <a:endParaRPr lang="en-GB" sz="1200" i="1" dirty="0">
                <a:solidFill>
                  <a:srgbClr val="002C6C"/>
                </a:solidFill>
              </a:endParaRPr>
            </a:p>
          </p:txBody>
        </p:sp>
        <p:pic>
          <p:nvPicPr>
            <p:cNvPr id="11" name="Picture 23" descr="gs1_3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0213" y="373063"/>
              <a:ext cx="1050925" cy="946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1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1638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0" name="Rectangle 2"/>
          <p:cNvSpPr>
            <a:spLocks noChangeArrowheads="1"/>
          </p:cNvSpPr>
          <p:nvPr/>
        </p:nvSpPr>
        <p:spPr bwMode="auto">
          <a:xfrm>
            <a:off x="2590800" y="6629400"/>
            <a:ext cx="33528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396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39652" name="Rectangle 4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539653" name="Picture 5" descr="pale-chevr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3925" y="2819400"/>
            <a:ext cx="4410075" cy="4038600"/>
          </a:xfrm>
          <a:prstGeom prst="rect">
            <a:avLst/>
          </a:prstGeom>
          <a:noFill/>
        </p:spPr>
      </p:pic>
      <p:sp>
        <p:nvSpPr>
          <p:cNvPr id="5396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7618413" cy="685800"/>
          </a:xfrm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n-GB" sz="2400" b="1"/>
              <a:t>1. Why Data Quality? </a:t>
            </a:r>
          </a:p>
        </p:txBody>
      </p:sp>
      <p:grpSp>
        <p:nvGrpSpPr>
          <p:cNvPr id="13" name="Groep 12"/>
          <p:cNvGrpSpPr/>
          <p:nvPr/>
        </p:nvGrpSpPr>
        <p:grpSpPr>
          <a:xfrm>
            <a:off x="430213" y="373063"/>
            <a:ext cx="2215325" cy="1375250"/>
            <a:chOff x="430213" y="373063"/>
            <a:chExt cx="2215325" cy="1375250"/>
          </a:xfrm>
        </p:grpSpPr>
        <p:sp>
          <p:nvSpPr>
            <p:cNvPr id="539658" name="Rectangle 10"/>
            <p:cNvSpPr>
              <a:spLocks noChangeArrowheads="1"/>
            </p:cNvSpPr>
            <p:nvPr/>
          </p:nvSpPr>
          <p:spPr bwMode="auto">
            <a:xfrm>
              <a:off x="664338" y="1062513"/>
              <a:ext cx="19812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eaLnBrk="1" hangingPunct="1">
                <a:lnSpc>
                  <a:spcPct val="80000"/>
                </a:lnSpc>
                <a:spcBef>
                  <a:spcPct val="20000"/>
                </a:spcBef>
              </a:pPr>
              <a:r>
                <a:rPr lang="en-GB" sz="1200" i="1" dirty="0" smtClean="0">
                  <a:solidFill>
                    <a:srgbClr val="002C6C"/>
                  </a:solidFill>
                  <a:hlinkClick r:id="rId4" action="ppaction://hlinksldjump"/>
                </a:rPr>
                <a:t>Back to contents</a:t>
              </a:r>
              <a:endParaRPr lang="en-GB" sz="1200" i="1" dirty="0">
                <a:solidFill>
                  <a:srgbClr val="002C6C"/>
                </a:solidFill>
              </a:endParaRPr>
            </a:p>
          </p:txBody>
        </p:sp>
        <p:pic>
          <p:nvPicPr>
            <p:cNvPr id="9" name="Picture 23" descr="gs1_3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0213" y="373063"/>
              <a:ext cx="1050925" cy="946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9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9654" grpId="0" build="p" autoUpdateAnimBg="0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84101" y="457200"/>
            <a:ext cx="7405353" cy="762000"/>
          </a:xfrm>
        </p:spPr>
        <p:txBody>
          <a:bodyPr/>
          <a:lstStyle/>
          <a:p>
            <a:r>
              <a:rPr lang="en-GB" sz="2400" dirty="0"/>
              <a:t>Data Quality Framework Guiding Principles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Based on </a:t>
            </a:r>
            <a:r>
              <a:rPr lang="en-US" sz="2400" dirty="0">
                <a:solidFill>
                  <a:schemeClr val="accent2"/>
                </a:solidFill>
              </a:rPr>
              <a:t>user needs</a:t>
            </a:r>
          </a:p>
          <a:p>
            <a:pPr>
              <a:buFontTx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Strongly </a:t>
            </a:r>
            <a:r>
              <a:rPr lang="en-US" sz="2400" dirty="0">
                <a:solidFill>
                  <a:schemeClr val="tx1"/>
                </a:solidFill>
              </a:rPr>
              <a:t>encouraged, yet </a:t>
            </a:r>
            <a:r>
              <a:rPr lang="en-US" sz="2400" dirty="0">
                <a:solidFill>
                  <a:schemeClr val="accent2"/>
                </a:solidFill>
              </a:rPr>
              <a:t>voluntary</a:t>
            </a:r>
          </a:p>
          <a:p>
            <a:pPr>
              <a:buFontTx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Can </a:t>
            </a:r>
            <a:r>
              <a:rPr lang="en-US" sz="2400" dirty="0">
                <a:solidFill>
                  <a:schemeClr val="tx1"/>
                </a:solidFill>
              </a:rPr>
              <a:t>adapt to the needs and requirements of </a:t>
            </a:r>
            <a:r>
              <a:rPr lang="en-US" sz="2400" dirty="0">
                <a:solidFill>
                  <a:schemeClr val="accent2"/>
                </a:solidFill>
              </a:rPr>
              <a:t>specific trading partner </a:t>
            </a:r>
            <a:r>
              <a:rPr lang="en-US" sz="2400" dirty="0" smtClean="0">
                <a:solidFill>
                  <a:schemeClr val="accent2"/>
                </a:solidFill>
              </a:rPr>
              <a:t>relationships</a:t>
            </a:r>
            <a:endParaRPr lang="en-US" sz="2400" dirty="0">
              <a:solidFill>
                <a:schemeClr val="accent2"/>
              </a:solidFill>
            </a:endParaRPr>
          </a:p>
          <a:p>
            <a:pPr lvl="1">
              <a:buClr>
                <a:schemeClr val="accent2"/>
              </a:buClr>
            </a:pPr>
            <a:r>
              <a:rPr lang="en-US" sz="2000" dirty="0" smtClean="0">
                <a:solidFill>
                  <a:schemeClr val="tx1"/>
                </a:solidFill>
              </a:rPr>
              <a:t>Can </a:t>
            </a:r>
            <a:r>
              <a:rPr lang="en-US" sz="2000" dirty="0">
                <a:solidFill>
                  <a:schemeClr val="tx1"/>
                </a:solidFill>
              </a:rPr>
              <a:t>be included in any kind of quality management system</a:t>
            </a:r>
          </a:p>
          <a:p>
            <a:pPr>
              <a:buFontTx/>
              <a:buChar char="•"/>
            </a:pPr>
            <a:endParaRPr lang="en-GB" sz="2400" dirty="0" smtClean="0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chemeClr val="accent2"/>
                </a:solidFill>
              </a:rPr>
              <a:t>Minimises </a:t>
            </a:r>
            <a:r>
              <a:rPr lang="en-GB" sz="2400" dirty="0">
                <a:solidFill>
                  <a:schemeClr val="accent2"/>
                </a:solidFill>
              </a:rPr>
              <a:t>implementation</a:t>
            </a:r>
            <a:r>
              <a:rPr lang="en-US" sz="2400" dirty="0">
                <a:solidFill>
                  <a:schemeClr val="accent2"/>
                </a:solidFill>
              </a:rPr>
              <a:t> costs </a:t>
            </a:r>
            <a:r>
              <a:rPr lang="en-US" sz="2400" dirty="0">
                <a:solidFill>
                  <a:schemeClr val="tx1"/>
                </a:solidFill>
              </a:rPr>
              <a:t>– enabling benefits</a:t>
            </a:r>
          </a:p>
          <a:p>
            <a:pPr>
              <a:buFontTx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buFontTx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Complementary </a:t>
            </a:r>
            <a:r>
              <a:rPr lang="en-US" sz="2400" dirty="0">
                <a:solidFill>
                  <a:schemeClr val="tx1"/>
                </a:solidFill>
              </a:rPr>
              <a:t>to </a:t>
            </a:r>
            <a:r>
              <a:rPr lang="en-US" sz="2400" dirty="0">
                <a:solidFill>
                  <a:schemeClr val="accent2"/>
                </a:solidFill>
              </a:rPr>
              <a:t>GS1 System </a:t>
            </a:r>
            <a:r>
              <a:rPr lang="en-US" sz="2400" dirty="0">
                <a:solidFill>
                  <a:schemeClr val="tx1"/>
                </a:solidFill>
              </a:rPr>
              <a:t>standards</a:t>
            </a:r>
          </a:p>
          <a:p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85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85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85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85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85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9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52006" y="457200"/>
            <a:ext cx="6065837" cy="762000"/>
          </a:xfrm>
        </p:spPr>
        <p:txBody>
          <a:bodyPr/>
          <a:lstStyle/>
          <a:p>
            <a:r>
              <a:rPr lang="en-US" dirty="0"/>
              <a:t>Data Quality Framework</a:t>
            </a:r>
          </a:p>
        </p:txBody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14260"/>
            <a:ext cx="7924800" cy="4552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tx1"/>
                </a:solidFill>
              </a:rPr>
              <a:t>Main sections: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Data Quality Management </a:t>
            </a:r>
            <a:r>
              <a:rPr lang="en-US" b="1" dirty="0" smtClean="0">
                <a:solidFill>
                  <a:schemeClr val="tx1"/>
                </a:solidFill>
              </a:rPr>
              <a:t>System </a:t>
            </a:r>
            <a:r>
              <a:rPr lang="en-US" b="1" dirty="0">
                <a:solidFill>
                  <a:schemeClr val="tx1"/>
                </a:solidFill>
              </a:rPr>
              <a:t>(</a:t>
            </a:r>
            <a:r>
              <a:rPr lang="en-US" b="1" dirty="0" smtClean="0">
                <a:solidFill>
                  <a:schemeClr val="tx1"/>
                </a:solidFill>
              </a:rPr>
              <a:t>DQMS)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en-US" dirty="0">
              <a:solidFill>
                <a:schemeClr val="tx1"/>
              </a:solidFill>
            </a:endParaRPr>
          </a:p>
          <a:p>
            <a:pPr marL="762000" lvl="1" indent="-304800">
              <a:lnSpc>
                <a:spcPct val="80000"/>
              </a:lnSpc>
              <a:buClr>
                <a:schemeClr val="folHlink"/>
              </a:buClr>
              <a:buFontTx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 list of </a:t>
            </a:r>
            <a:r>
              <a:rPr lang="en-US" dirty="0" smtClean="0">
                <a:solidFill>
                  <a:schemeClr val="accent2"/>
                </a:solidFill>
              </a:rPr>
              <a:t>recommended best practices </a:t>
            </a:r>
            <a:r>
              <a:rPr lang="en-US" dirty="0" smtClean="0">
                <a:solidFill>
                  <a:schemeClr val="tx1"/>
                </a:solidFill>
              </a:rPr>
              <a:t>to ensure internal data management and data management systems produce a high data quality output</a:t>
            </a:r>
          </a:p>
          <a:p>
            <a:pPr marL="762000" lvl="1" indent="-304800">
              <a:lnSpc>
                <a:spcPct val="80000"/>
              </a:lnSpc>
              <a:buClr>
                <a:schemeClr val="folHlink"/>
              </a:buClr>
              <a:buFontTx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Recommendations expressed as </a:t>
            </a:r>
            <a:r>
              <a:rPr lang="en-US" dirty="0" smtClean="0">
                <a:solidFill>
                  <a:schemeClr val="accent2"/>
                </a:solidFill>
              </a:rPr>
              <a:t>desirable capabilities </a:t>
            </a:r>
            <a:r>
              <a:rPr lang="en-US" dirty="0" smtClean="0">
                <a:solidFill>
                  <a:schemeClr val="tx1"/>
                </a:solidFill>
              </a:rPr>
              <a:t>that add value to </a:t>
            </a:r>
            <a:r>
              <a:rPr lang="en-US" dirty="0" err="1" smtClean="0">
                <a:solidFill>
                  <a:schemeClr val="tx1"/>
                </a:solidFill>
              </a:rPr>
              <a:t>organisations</a:t>
            </a:r>
            <a:endParaRPr lang="en-US" dirty="0">
              <a:solidFill>
                <a:schemeClr val="tx1"/>
              </a:solidFill>
            </a:endParaRPr>
          </a:p>
          <a:p>
            <a:pPr marL="762000" lvl="1" indent="-304800">
              <a:lnSpc>
                <a:spcPct val="80000"/>
              </a:lnSpc>
              <a:buClr>
                <a:schemeClr val="folHlink"/>
              </a:buClr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Self-assessment</a:t>
            </a:r>
            <a:endParaRPr lang="en-US" b="1" dirty="0">
              <a:solidFill>
                <a:schemeClr val="tx1"/>
              </a:solidFill>
            </a:endParaRPr>
          </a:p>
          <a:p>
            <a:pPr marL="762000" lvl="1" indent="-304800">
              <a:lnSpc>
                <a:spcPct val="80000"/>
              </a:lnSpc>
              <a:buFontTx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Best practices to conduct a </a:t>
            </a:r>
            <a:r>
              <a:rPr lang="en-US" dirty="0" smtClean="0">
                <a:solidFill>
                  <a:schemeClr val="accent2"/>
                </a:solidFill>
              </a:rPr>
              <a:t>self-administered assessment </a:t>
            </a:r>
            <a:r>
              <a:rPr lang="en-US" dirty="0" smtClean="0">
                <a:solidFill>
                  <a:schemeClr val="tx1"/>
                </a:solidFill>
              </a:rPr>
              <a:t>that compares the </a:t>
            </a:r>
            <a:r>
              <a:rPr lang="en-US" dirty="0" err="1" smtClean="0">
                <a:solidFill>
                  <a:schemeClr val="tx1"/>
                </a:solidFill>
              </a:rPr>
              <a:t>organisation</a:t>
            </a:r>
            <a:r>
              <a:rPr lang="en-US" dirty="0" smtClean="0">
                <a:solidFill>
                  <a:schemeClr val="tx1"/>
                </a:solidFill>
              </a:rPr>
              <a:t> to the recommended best practices of the DQMS</a:t>
            </a:r>
            <a:endParaRPr lang="en-US" dirty="0">
              <a:solidFill>
                <a:schemeClr val="tx1"/>
              </a:solidFill>
            </a:endParaRPr>
          </a:p>
          <a:p>
            <a:pPr marL="762000" lvl="1" indent="-304800">
              <a:lnSpc>
                <a:spcPct val="80000"/>
              </a:lnSpc>
              <a:buFontTx/>
              <a:buChar char="•"/>
            </a:pPr>
            <a:r>
              <a:rPr lang="en-US" dirty="0">
                <a:solidFill>
                  <a:schemeClr val="accent2"/>
                </a:solidFill>
              </a:rPr>
              <a:t>Questionnaire</a:t>
            </a:r>
            <a:r>
              <a:rPr lang="en-US" dirty="0">
                <a:solidFill>
                  <a:schemeClr val="tx1"/>
                </a:solidFill>
              </a:rPr>
              <a:t> to assess conformity to DQMS requirements</a:t>
            </a:r>
          </a:p>
          <a:p>
            <a:pPr lvl="1">
              <a:lnSpc>
                <a:spcPct val="80000"/>
              </a:lnSpc>
              <a:buFont typeface="Arial" pitchFamily="34" charset="0"/>
              <a:buChar char="•"/>
            </a:pPr>
            <a:endParaRPr lang="en-US" b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Product inspection procedure</a:t>
            </a:r>
            <a:endParaRPr lang="en-US" b="1" dirty="0">
              <a:solidFill>
                <a:schemeClr val="tx1"/>
              </a:solidFill>
            </a:endParaRPr>
          </a:p>
          <a:p>
            <a:pPr marL="762000" lvl="1" indent="-304800">
              <a:lnSpc>
                <a:spcPct val="80000"/>
              </a:lnSpc>
              <a:buFontTx/>
              <a:buChar char="•"/>
            </a:pPr>
            <a:r>
              <a:rPr lang="en-US" dirty="0">
                <a:solidFill>
                  <a:schemeClr val="tx1"/>
                </a:solidFill>
              </a:rPr>
              <a:t>A procedure for the </a:t>
            </a:r>
            <a:r>
              <a:rPr lang="en-US" dirty="0">
                <a:solidFill>
                  <a:schemeClr val="accent2"/>
                </a:solidFill>
              </a:rPr>
              <a:t>physical inspection of products </a:t>
            </a:r>
            <a:r>
              <a:rPr lang="en-US" dirty="0">
                <a:solidFill>
                  <a:schemeClr val="tx1"/>
                </a:solidFill>
              </a:rPr>
              <a:t>and </a:t>
            </a:r>
            <a:r>
              <a:rPr lang="en-US" dirty="0" smtClean="0">
                <a:solidFill>
                  <a:schemeClr val="tx1"/>
                </a:solidFill>
              </a:rPr>
              <a:t>data which may be used on its own or as part of data quality audits</a:t>
            </a:r>
          </a:p>
          <a:p>
            <a:pPr marL="762000" lvl="1" indent="-304800">
              <a:lnSpc>
                <a:spcPct val="8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KPI Model </a:t>
            </a:r>
            <a:r>
              <a:rPr lang="en-US" dirty="0" smtClean="0">
                <a:solidFill>
                  <a:schemeClr val="tx1"/>
                </a:solidFill>
              </a:rPr>
              <a:t>to validate actual accuracy of the data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7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87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87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87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87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87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87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87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87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4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874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7427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96981" y="457200"/>
            <a:ext cx="7089820" cy="762000"/>
          </a:xfrm>
        </p:spPr>
        <p:txBody>
          <a:bodyPr/>
          <a:lstStyle/>
          <a:p>
            <a:r>
              <a:rPr lang="en-GB" dirty="0" smtClean="0"/>
              <a:t>Data Quality Management System</a:t>
            </a:r>
            <a:endParaRPr lang="en-GB" dirty="0"/>
          </a:p>
        </p:txBody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753" y="1398432"/>
            <a:ext cx="7924800" cy="5257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/>
              <a:t>List of </a:t>
            </a:r>
            <a:r>
              <a:rPr lang="en-GB" dirty="0">
                <a:solidFill>
                  <a:schemeClr val="accent2"/>
                </a:solidFill>
              </a:rPr>
              <a:t>desirable best practices </a:t>
            </a:r>
            <a:r>
              <a:rPr lang="en-GB" dirty="0"/>
              <a:t>that can enhance internal processes supporting higher quality on the data output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Requirements can be implemented in different ways by an organisation depending on </a:t>
            </a:r>
            <a:r>
              <a:rPr lang="en-GB" dirty="0">
                <a:solidFill>
                  <a:schemeClr val="accent2"/>
                </a:solidFill>
              </a:rPr>
              <a:t>each one’s possibilities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Requirements part of a full system focused on the </a:t>
            </a:r>
            <a:r>
              <a:rPr lang="en-GB" sz="2800" b="1" dirty="0">
                <a:solidFill>
                  <a:schemeClr val="accent2"/>
                </a:solidFill>
              </a:rPr>
              <a:t>management</a:t>
            </a:r>
            <a:r>
              <a:rPr lang="en-GB" dirty="0"/>
              <a:t> </a:t>
            </a:r>
            <a:r>
              <a:rPr lang="en-GB" sz="2800" b="1" dirty="0">
                <a:solidFill>
                  <a:schemeClr val="accent2"/>
                </a:solidFill>
              </a:rPr>
              <a:t>of the quality </a:t>
            </a:r>
            <a:r>
              <a:rPr lang="en-GB" dirty="0"/>
              <a:t>in the information; good results are dependant on the quality of the implementation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13369" y="444321"/>
            <a:ext cx="6065837" cy="762000"/>
          </a:xfrm>
        </p:spPr>
        <p:txBody>
          <a:bodyPr/>
          <a:lstStyle/>
          <a:p>
            <a:r>
              <a:rPr lang="en-GB" dirty="0" smtClean="0"/>
              <a:t>Self-Assessment</a:t>
            </a:r>
            <a:endParaRPr lang="en-GB" dirty="0"/>
          </a:p>
        </p:txBody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21158"/>
            <a:ext cx="7924800" cy="5257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/>
              <a:t>To help organisations compare themselves to the recommended best practices, a </a:t>
            </a:r>
            <a:r>
              <a:rPr lang="en-GB" dirty="0">
                <a:solidFill>
                  <a:schemeClr val="accent2"/>
                </a:solidFill>
              </a:rPr>
              <a:t>self-assessment tool </a:t>
            </a:r>
            <a:r>
              <a:rPr lang="en-GB" dirty="0"/>
              <a:t>has been created.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The self-assessment synthesises the requirements into </a:t>
            </a:r>
            <a:r>
              <a:rPr lang="en-GB" dirty="0" smtClean="0">
                <a:solidFill>
                  <a:schemeClr val="accent2"/>
                </a:solidFill>
              </a:rPr>
              <a:t>73 </a:t>
            </a:r>
            <a:r>
              <a:rPr lang="en-GB" dirty="0">
                <a:solidFill>
                  <a:schemeClr val="accent2"/>
                </a:solidFill>
              </a:rPr>
              <a:t>measurable questions </a:t>
            </a:r>
            <a:r>
              <a:rPr lang="en-GB" dirty="0"/>
              <a:t>that companies can evaluate objectively.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A scoring system is design to indicate when organisations have met the most of the requirements, but greatest value is still the </a:t>
            </a:r>
            <a:r>
              <a:rPr lang="en-GB" dirty="0">
                <a:solidFill>
                  <a:schemeClr val="accent2"/>
                </a:solidFill>
              </a:rPr>
              <a:t>identification of opportunities</a:t>
            </a:r>
            <a:r>
              <a:rPr lang="en-GB" dirty="0"/>
              <a:t> for improvements in the internal processes.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2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2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2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2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2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2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77764" y="457200"/>
            <a:ext cx="6065837" cy="762000"/>
          </a:xfrm>
        </p:spPr>
        <p:txBody>
          <a:bodyPr/>
          <a:lstStyle/>
          <a:p>
            <a:r>
              <a:rPr lang="en-GB" dirty="0" smtClean="0"/>
              <a:t>Product Inspection Procedure</a:t>
            </a:r>
            <a:endParaRPr lang="en-GB" dirty="0"/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85639" y="1398433"/>
            <a:ext cx="4954073" cy="4268272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/>
              <a:t>Set of best practices for organisations to measure accuracy of the information through </a:t>
            </a:r>
            <a:r>
              <a:rPr lang="en-GB" dirty="0">
                <a:solidFill>
                  <a:schemeClr val="accent2"/>
                </a:solidFill>
              </a:rPr>
              <a:t>physical revisions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GB" dirty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/>
              <a:t>A model of </a:t>
            </a:r>
            <a:r>
              <a:rPr lang="en-GB" dirty="0">
                <a:solidFill>
                  <a:schemeClr val="accent2"/>
                </a:solidFill>
              </a:rPr>
              <a:t>master data KPIs </a:t>
            </a:r>
            <a:r>
              <a:rPr lang="en-GB" dirty="0"/>
              <a:t>is included and recommended as a means to verify the quality of the data.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GB" dirty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Inspection procedure </a:t>
            </a:r>
            <a:r>
              <a:rPr lang="en-GB" dirty="0"/>
              <a:t>can be used independently as a best practice, as part of the data quality management system of as part of an internal audit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4" name="Picture 4" descr="229646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390" y="1753673"/>
            <a:ext cx="3495675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1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1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1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1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1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1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59406" y="459348"/>
            <a:ext cx="6477000" cy="762000"/>
          </a:xfrm>
          <a:ln/>
        </p:spPr>
        <p:txBody>
          <a:bodyPr/>
          <a:lstStyle/>
          <a:p>
            <a:r>
              <a:rPr lang="en-GB" dirty="0"/>
              <a:t>The Industry “DQ Framework” Elevator Pitch</a:t>
            </a:r>
          </a:p>
        </p:txBody>
      </p:sp>
      <p:sp>
        <p:nvSpPr>
          <p:cNvPr id="502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4495800" cy="4343400"/>
          </a:xfrm>
          <a:ln/>
        </p:spPr>
        <p:txBody>
          <a:bodyPr/>
          <a:lstStyle/>
          <a:p>
            <a:pPr marL="195263" indent="-195263">
              <a:lnSpc>
                <a:spcPct val="105000"/>
              </a:lnSpc>
              <a:spcBef>
                <a:spcPct val="0"/>
              </a:spcBef>
              <a:buClr>
                <a:srgbClr val="78013F"/>
              </a:buClr>
              <a:buSzPct val="125000"/>
            </a:pPr>
            <a:r>
              <a:rPr lang="en-GB" b="1" dirty="0"/>
              <a:t>What is it?</a:t>
            </a:r>
            <a:r>
              <a:rPr lang="en-GB" dirty="0"/>
              <a:t> </a:t>
            </a:r>
          </a:p>
          <a:p>
            <a:pPr marL="195263" indent="-195263">
              <a:lnSpc>
                <a:spcPct val="105000"/>
              </a:lnSpc>
              <a:spcBef>
                <a:spcPct val="0"/>
              </a:spcBef>
              <a:spcAft>
                <a:spcPct val="50000"/>
              </a:spcAft>
              <a:buClr>
                <a:srgbClr val="78013F"/>
              </a:buClr>
              <a:buSzPct val="125000"/>
              <a:buFont typeface="Arial" pitchFamily="34" charset="0"/>
              <a:buChar char="•"/>
            </a:pPr>
            <a:r>
              <a:rPr lang="en-GB" dirty="0"/>
              <a:t>A process for improving data quality within your business</a:t>
            </a:r>
          </a:p>
          <a:p>
            <a:pPr marL="195263" indent="-195263">
              <a:lnSpc>
                <a:spcPct val="105000"/>
              </a:lnSpc>
              <a:spcBef>
                <a:spcPct val="0"/>
              </a:spcBef>
              <a:buClr>
                <a:srgbClr val="78013F"/>
              </a:buClr>
              <a:buSzPct val="125000"/>
            </a:pPr>
            <a:r>
              <a:rPr lang="en-GB" b="1" dirty="0"/>
              <a:t>Who manages it?</a:t>
            </a:r>
            <a:r>
              <a:rPr lang="en-GB" dirty="0"/>
              <a:t> </a:t>
            </a:r>
          </a:p>
          <a:p>
            <a:pPr marL="195263" indent="-195263">
              <a:lnSpc>
                <a:spcPct val="105000"/>
              </a:lnSpc>
              <a:spcBef>
                <a:spcPct val="0"/>
              </a:spcBef>
              <a:spcAft>
                <a:spcPct val="50000"/>
              </a:spcAft>
              <a:buClr>
                <a:srgbClr val="78013F"/>
              </a:buClr>
              <a:buSzPct val="125000"/>
              <a:buFont typeface="Arial" pitchFamily="34" charset="0"/>
              <a:buChar char="•"/>
            </a:pPr>
            <a:r>
              <a:rPr lang="en-GB" dirty="0"/>
              <a:t>GS1 </a:t>
            </a:r>
            <a:r>
              <a:rPr lang="en-GB" dirty="0" smtClean="0"/>
              <a:t>manages </a:t>
            </a:r>
            <a:r>
              <a:rPr lang="en-GB" dirty="0"/>
              <a:t>the Framework for the industry</a:t>
            </a:r>
          </a:p>
          <a:p>
            <a:pPr marL="195263" indent="-195263">
              <a:lnSpc>
                <a:spcPct val="105000"/>
              </a:lnSpc>
              <a:spcBef>
                <a:spcPct val="0"/>
              </a:spcBef>
              <a:buClr>
                <a:srgbClr val="78013F"/>
              </a:buClr>
              <a:buSzPct val="125000"/>
            </a:pPr>
            <a:r>
              <a:rPr lang="en-GB" b="1" dirty="0"/>
              <a:t>Why do I need to use it?</a:t>
            </a:r>
            <a:r>
              <a:rPr lang="en-GB" dirty="0"/>
              <a:t> </a:t>
            </a:r>
          </a:p>
          <a:p>
            <a:pPr marL="195263" indent="-195263">
              <a:lnSpc>
                <a:spcPct val="105000"/>
              </a:lnSpc>
              <a:spcBef>
                <a:spcPct val="0"/>
              </a:spcBef>
              <a:spcAft>
                <a:spcPct val="50000"/>
              </a:spcAft>
              <a:buClr>
                <a:srgbClr val="78013F"/>
              </a:buClr>
              <a:buSzPct val="125000"/>
              <a:buFont typeface="Arial" pitchFamily="34" charset="0"/>
              <a:buChar char="•"/>
            </a:pPr>
            <a:r>
              <a:rPr lang="en-GB" dirty="0"/>
              <a:t>Because inaccurate, unreliable data is costing you and your trading partners </a:t>
            </a:r>
            <a:r>
              <a:rPr lang="en-GB" dirty="0" smtClean="0"/>
              <a:t>money</a:t>
            </a:r>
            <a:endParaRPr lang="en-GB" dirty="0"/>
          </a:p>
        </p:txBody>
      </p:sp>
      <p:sp>
        <p:nvSpPr>
          <p:cNvPr id="502788" name="AutoShape 4"/>
          <p:cNvSpPr>
            <a:spLocks noChangeArrowheads="1"/>
          </p:cNvSpPr>
          <p:nvPr/>
        </p:nvSpPr>
        <p:spPr bwMode="auto">
          <a:xfrm>
            <a:off x="5348288" y="1497013"/>
            <a:ext cx="3490912" cy="42941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78013F"/>
            </a:solidFill>
            <a:round/>
            <a:headEnd/>
            <a:tailEnd/>
          </a:ln>
          <a:effectLst>
            <a:outerShdw dist="35921" dir="2700000" algn="ctr" rotWithShape="0">
              <a:srgbClr val="78013F"/>
            </a:outerShdw>
          </a:effectLst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2000" b="1">
                <a:solidFill>
                  <a:srgbClr val="78013F"/>
                </a:solidFill>
              </a:rPr>
              <a:t>Rationale &amp; Benefits:</a:t>
            </a:r>
            <a:endParaRPr lang="en-US" sz="1600">
              <a:solidFill>
                <a:srgbClr val="1B09FF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30000"/>
              </a:spcBef>
              <a:buClr>
                <a:srgbClr val="F2632A"/>
              </a:buClr>
              <a:buSzPct val="125000"/>
              <a:buFont typeface="Times"/>
              <a:buNone/>
            </a:pPr>
            <a:endParaRPr lang="en-GB" sz="2000" b="1">
              <a:solidFill>
                <a:srgbClr val="002C6C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30000"/>
              </a:spcBef>
              <a:buClr>
                <a:srgbClr val="F2632A"/>
              </a:buClr>
              <a:buSzPct val="125000"/>
              <a:buFont typeface="Times"/>
              <a:buNone/>
            </a:pPr>
            <a:r>
              <a:rPr lang="en-US" sz="2000" b="1">
                <a:solidFill>
                  <a:srgbClr val="002C6C"/>
                </a:solidFill>
              </a:rPr>
              <a:t>Without good, accurate data, Global Data Synchronisation will only enable the rapid, seamless transfer of bad data!</a:t>
            </a:r>
          </a:p>
          <a:p>
            <a:pPr algn="ctr" eaLnBrk="1" hangingPunct="1">
              <a:lnSpc>
                <a:spcPct val="90000"/>
              </a:lnSpc>
              <a:spcBef>
                <a:spcPct val="30000"/>
              </a:spcBef>
              <a:buClr>
                <a:srgbClr val="F2632A"/>
              </a:buClr>
              <a:buSzPct val="125000"/>
              <a:buFont typeface="Times"/>
              <a:buNone/>
            </a:pPr>
            <a:endParaRPr lang="en-GB" sz="2000" b="1">
              <a:solidFill>
                <a:srgbClr val="002C6C"/>
              </a:solidFill>
            </a:endParaRPr>
          </a:p>
          <a:p>
            <a:pPr algn="ctr" eaLnBrk="1" hangingPunct="1">
              <a:lnSpc>
                <a:spcPct val="90000"/>
              </a:lnSpc>
              <a:spcBef>
                <a:spcPct val="30000"/>
              </a:spcBef>
              <a:buClr>
                <a:srgbClr val="F2632A"/>
              </a:buClr>
              <a:buSzPct val="125000"/>
              <a:buFont typeface="Times"/>
              <a:buNone/>
            </a:pPr>
            <a:r>
              <a:rPr lang="en-GB" sz="2000" b="1">
                <a:solidFill>
                  <a:srgbClr val="002C6C"/>
                </a:solidFill>
              </a:rPr>
              <a:t>Data Quality is achievable &amp; many companies are reaping benefits </a:t>
            </a:r>
            <a:r>
              <a:rPr lang="en-GB" sz="2000" b="1" u="sng">
                <a:solidFill>
                  <a:srgbClr val="002C6C"/>
                </a:solidFill>
              </a:rPr>
              <a:t>now</a:t>
            </a:r>
            <a:endParaRPr lang="en-US" sz="2000" b="1" u="sng">
              <a:solidFill>
                <a:srgbClr val="002C6C"/>
              </a:solidFill>
            </a:endParaRPr>
          </a:p>
        </p:txBody>
      </p:sp>
      <p:sp>
        <p:nvSpPr>
          <p:cNvPr id="502789" name="Text Box 5"/>
          <p:cNvSpPr txBox="1">
            <a:spLocks noChangeArrowheads="1"/>
          </p:cNvSpPr>
          <p:nvPr/>
        </p:nvSpPr>
        <p:spPr bwMode="auto">
          <a:xfrm>
            <a:off x="301804" y="6280376"/>
            <a:ext cx="86756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sz="1400" b="1" dirty="0"/>
              <a:t>For more information visit the link below</a:t>
            </a:r>
            <a:r>
              <a:rPr lang="en-GB" sz="1400" dirty="0"/>
              <a:t>: </a:t>
            </a:r>
            <a:r>
              <a:rPr lang="en-GB" sz="1400" u="sng" dirty="0" smtClean="0">
                <a:hlinkClick r:id="rId3"/>
              </a:rPr>
              <a:t>http://www.gs1.org/gdsn/dqf/data_quality_framework</a:t>
            </a:r>
            <a:r>
              <a:rPr lang="en-GB" sz="1400" u="sng" dirty="0" smtClean="0"/>
              <a:t> </a:t>
            </a:r>
            <a:endParaRPr lang="en-GB" sz="1400" u="sng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02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02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02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027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027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027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0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787" grpId="0" build="p"/>
      <p:bldP spid="502788" grpId="0" animBg="1"/>
      <p:bldP spid="50278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ChangeArrowheads="1"/>
          </p:cNvSpPr>
          <p:nvPr/>
        </p:nvSpPr>
        <p:spPr bwMode="auto">
          <a:xfrm>
            <a:off x="2590800" y="6629400"/>
            <a:ext cx="33528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836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83684" name="Rectangle 4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583685" name="Picture 5" descr="pale-chevr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3925" y="2819400"/>
            <a:ext cx="4410075" cy="4038600"/>
          </a:xfrm>
          <a:prstGeom prst="rect">
            <a:avLst/>
          </a:prstGeom>
          <a:noFill/>
        </p:spPr>
      </p:pic>
      <p:sp>
        <p:nvSpPr>
          <p:cNvPr id="58368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7618413" cy="685800"/>
          </a:xfrm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n-US" dirty="0" smtClean="0"/>
              <a:t>c) How can the Data Quality Framework help improve the quality of my data?</a:t>
            </a:r>
            <a:endParaRPr lang="en-GB" sz="2400" b="1" dirty="0"/>
          </a:p>
        </p:txBody>
      </p:sp>
      <p:grpSp>
        <p:nvGrpSpPr>
          <p:cNvPr id="9" name="Groep 8"/>
          <p:cNvGrpSpPr/>
          <p:nvPr/>
        </p:nvGrpSpPr>
        <p:grpSpPr>
          <a:xfrm>
            <a:off x="430213" y="373063"/>
            <a:ext cx="2215325" cy="1375250"/>
            <a:chOff x="430213" y="373063"/>
            <a:chExt cx="2215325" cy="1375250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664338" y="1062513"/>
              <a:ext cx="19812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eaLnBrk="1" hangingPunct="1">
                <a:lnSpc>
                  <a:spcPct val="80000"/>
                </a:lnSpc>
                <a:spcBef>
                  <a:spcPct val="20000"/>
                </a:spcBef>
              </a:pPr>
              <a:r>
                <a:rPr lang="en-GB" sz="1200" i="1" dirty="0" smtClean="0">
                  <a:solidFill>
                    <a:srgbClr val="002C6C"/>
                  </a:solidFill>
                  <a:hlinkClick r:id="rId4" action="ppaction://hlinksldjump"/>
                </a:rPr>
                <a:t>Back to contents</a:t>
              </a:r>
              <a:endParaRPr lang="en-GB" sz="1200" i="1" dirty="0">
                <a:solidFill>
                  <a:srgbClr val="002C6C"/>
                </a:solidFill>
              </a:endParaRPr>
            </a:p>
          </p:txBody>
        </p:sp>
        <p:pic>
          <p:nvPicPr>
            <p:cNvPr id="11" name="Picture 23" descr="gs1_3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0213" y="373063"/>
              <a:ext cx="1050925" cy="946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3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86" grpId="0" build="p" autoUpdateAnimBg="0" advAuto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39127" y="457200"/>
            <a:ext cx="6065837" cy="762000"/>
          </a:xfrm>
        </p:spPr>
        <p:txBody>
          <a:bodyPr/>
          <a:lstStyle/>
          <a:p>
            <a:r>
              <a:rPr lang="en-GB" dirty="0"/>
              <a:t>What the DQ Framework IS and DOES:</a:t>
            </a:r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21671"/>
            <a:ext cx="5334000" cy="4753377"/>
          </a:xfrm>
        </p:spPr>
        <p:txBody>
          <a:bodyPr/>
          <a:lstStyle/>
          <a:p>
            <a:pPr>
              <a:buClr>
                <a:srgbClr val="33CC33"/>
              </a:buClr>
              <a:buFont typeface="Wingdings" pitchFamily="2" charset="2"/>
              <a:buChar char="ü"/>
            </a:pPr>
            <a:r>
              <a:rPr lang="en-GB" sz="2200" dirty="0"/>
              <a:t>Checklist of desirable best practices</a:t>
            </a:r>
          </a:p>
          <a:p>
            <a:pPr>
              <a:buClr>
                <a:srgbClr val="33CC33"/>
              </a:buClr>
              <a:buFont typeface="Wingdings" pitchFamily="2" charset="2"/>
              <a:buChar char="ü"/>
            </a:pPr>
            <a:r>
              <a:rPr lang="en-GB" sz="2200" dirty="0"/>
              <a:t>Adapts to each organisations particular set of circumstances</a:t>
            </a:r>
          </a:p>
          <a:p>
            <a:pPr>
              <a:buClr>
                <a:srgbClr val="33CC33"/>
              </a:buClr>
              <a:buFont typeface="Wingdings" pitchFamily="2" charset="2"/>
              <a:buChar char="ü"/>
            </a:pPr>
            <a:r>
              <a:rPr lang="en-GB" sz="2200" dirty="0"/>
              <a:t>Helps establish metrics</a:t>
            </a:r>
          </a:p>
          <a:p>
            <a:pPr>
              <a:buClr>
                <a:srgbClr val="33CC33"/>
              </a:buClr>
              <a:buFont typeface="Wingdings" pitchFamily="2" charset="2"/>
              <a:buChar char="ü"/>
            </a:pPr>
            <a:r>
              <a:rPr lang="en-GB" sz="2200" dirty="0"/>
              <a:t>Supports the implementation of GS1 Standards</a:t>
            </a:r>
          </a:p>
          <a:p>
            <a:pPr>
              <a:buClr>
                <a:srgbClr val="33CC33"/>
              </a:buClr>
              <a:buFont typeface="Wingdings" pitchFamily="2" charset="2"/>
              <a:buChar char="ü"/>
            </a:pPr>
            <a:r>
              <a:rPr lang="en-GB" sz="2200" dirty="0"/>
              <a:t>Useful in the organisation of action plans</a:t>
            </a:r>
          </a:p>
          <a:p>
            <a:pPr>
              <a:buClr>
                <a:srgbClr val="33CC33"/>
              </a:buClr>
              <a:buFont typeface="Wingdings" pitchFamily="2" charset="2"/>
              <a:buChar char="ü"/>
            </a:pPr>
            <a:r>
              <a:rPr lang="en-GB" sz="2200" dirty="0"/>
              <a:t>Provides tools for organisations to run their own assessment of their situation</a:t>
            </a:r>
          </a:p>
          <a:p>
            <a:pPr>
              <a:buClr>
                <a:srgbClr val="33CC33"/>
              </a:buClr>
              <a:buFont typeface="Wingdings" pitchFamily="2" charset="2"/>
              <a:buChar char="ü"/>
            </a:pPr>
            <a:r>
              <a:rPr lang="en-GB" sz="2200" dirty="0"/>
              <a:t>Offers an objective reference for different companies and industries</a:t>
            </a:r>
          </a:p>
        </p:txBody>
      </p:sp>
      <p:sp>
        <p:nvSpPr>
          <p:cNvPr id="376836" name="Text Box 4"/>
          <p:cNvSpPr txBox="1">
            <a:spLocks noChangeArrowheads="1"/>
          </p:cNvSpPr>
          <p:nvPr/>
        </p:nvSpPr>
        <p:spPr bwMode="auto">
          <a:xfrm>
            <a:off x="6400800" y="3687763"/>
            <a:ext cx="21336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33CC33"/>
              </a:buClr>
              <a:buSzPct val="250000"/>
              <a:buFont typeface="Wingdings" pitchFamily="2" charset="2"/>
              <a:buChar char="ü"/>
            </a:pPr>
            <a:r>
              <a:rPr lang="en-GB" sz="7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6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6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6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6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6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6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6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6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6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6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6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6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6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6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77775" y="457200"/>
            <a:ext cx="6065837" cy="762000"/>
          </a:xfrm>
        </p:spPr>
        <p:txBody>
          <a:bodyPr/>
          <a:lstStyle/>
          <a:p>
            <a:r>
              <a:rPr lang="en-GB" dirty="0"/>
              <a:t>What the DQ Framework IS NOT and DOES NOT DO:</a:t>
            </a:r>
          </a:p>
        </p:txBody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0558" y="1563711"/>
            <a:ext cx="5334000" cy="533400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û"/>
            </a:pPr>
            <a:r>
              <a:rPr lang="en-GB" dirty="0"/>
              <a:t>Ultimate cure for all data quality needs</a:t>
            </a:r>
          </a:p>
          <a:p>
            <a:pPr>
              <a:buClr>
                <a:srgbClr val="FF0000"/>
              </a:buClr>
              <a:buFont typeface="Wingdings" pitchFamily="2" charset="2"/>
              <a:buChar char="û"/>
            </a:pPr>
            <a:r>
              <a:rPr lang="en-GB" dirty="0"/>
              <a:t>Step by step manual to define process</a:t>
            </a:r>
          </a:p>
          <a:p>
            <a:pPr>
              <a:buClr>
                <a:srgbClr val="FF0000"/>
              </a:buClr>
              <a:buFont typeface="Wingdings" pitchFamily="2" charset="2"/>
              <a:buChar char="û"/>
            </a:pPr>
            <a:r>
              <a:rPr lang="en-GB" dirty="0"/>
              <a:t>Prescribe detailed implementation of processes</a:t>
            </a:r>
          </a:p>
          <a:p>
            <a:pPr>
              <a:buClr>
                <a:srgbClr val="FF0000"/>
              </a:buClr>
              <a:buFont typeface="Wingdings" pitchFamily="2" charset="2"/>
              <a:buChar char="û"/>
            </a:pPr>
            <a:r>
              <a:rPr lang="en-GB" dirty="0"/>
              <a:t>Document specific to one industry</a:t>
            </a:r>
          </a:p>
          <a:p>
            <a:pPr>
              <a:buClr>
                <a:srgbClr val="FF0000"/>
              </a:buClr>
              <a:buFont typeface="Wingdings" pitchFamily="2" charset="2"/>
              <a:buChar char="û"/>
            </a:pPr>
            <a:r>
              <a:rPr lang="en-GB" dirty="0"/>
              <a:t>A certification or external audit</a:t>
            </a:r>
          </a:p>
          <a:p>
            <a:pPr>
              <a:buClr>
                <a:srgbClr val="FF0000"/>
              </a:buClr>
              <a:buFont typeface="Wingdings" pitchFamily="2" charset="2"/>
              <a:buChar char="û"/>
            </a:pPr>
            <a:r>
              <a:rPr lang="en-GB" dirty="0"/>
              <a:t>A guarantee for trading partners</a:t>
            </a:r>
          </a:p>
          <a:p>
            <a:pPr>
              <a:buClr>
                <a:srgbClr val="FF0000"/>
              </a:buClr>
              <a:buFont typeface="Wingdings" pitchFamily="2" charset="2"/>
              <a:buChar char="û"/>
            </a:pPr>
            <a:r>
              <a:rPr lang="en-GB" dirty="0"/>
              <a:t>An obligation</a:t>
            </a:r>
          </a:p>
          <a:p>
            <a:pPr>
              <a:buClr>
                <a:srgbClr val="FF0000"/>
              </a:buClr>
              <a:buFont typeface="Wingdings" pitchFamily="2" charset="2"/>
              <a:buChar char="û"/>
            </a:pPr>
            <a:r>
              <a:rPr lang="en-GB" dirty="0"/>
              <a:t>Short-term project</a:t>
            </a:r>
          </a:p>
        </p:txBody>
      </p:sp>
      <p:sp>
        <p:nvSpPr>
          <p:cNvPr id="389124" name="Text Box 4"/>
          <p:cNvSpPr txBox="1">
            <a:spLocks noChangeArrowheads="1"/>
          </p:cNvSpPr>
          <p:nvPr/>
        </p:nvSpPr>
        <p:spPr bwMode="auto">
          <a:xfrm>
            <a:off x="6400800" y="3687763"/>
            <a:ext cx="21336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SzPct val="250000"/>
              <a:buFont typeface="Wingdings" pitchFamily="2" charset="2"/>
              <a:buChar char="û"/>
            </a:pPr>
            <a:r>
              <a:rPr lang="en-GB" sz="7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9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9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9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9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9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9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9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9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96981" y="457200"/>
            <a:ext cx="7089820" cy="762000"/>
          </a:xfrm>
        </p:spPr>
        <p:txBody>
          <a:bodyPr/>
          <a:lstStyle/>
          <a:p>
            <a:r>
              <a:rPr lang="en-GB" dirty="0" smtClean="0"/>
              <a:t>Benefit from the Framework!</a:t>
            </a:r>
            <a:endParaRPr lang="en-GB" dirty="0"/>
          </a:p>
        </p:txBody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753" y="1308279"/>
            <a:ext cx="7924800" cy="406221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The Data Quality Framework is publicly available for the industry to be used to add value to trading partners:</a:t>
            </a:r>
          </a:p>
          <a:p>
            <a:pPr>
              <a:buFont typeface="Arial" pitchFamily="34" charset="0"/>
              <a:buChar char="•"/>
            </a:pPr>
            <a:endParaRPr lang="en-GB" sz="600" dirty="0" smtClean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As a “compass” that points organisations to their most significant internal opportunities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As a guide to implement internal processes for data quality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As a collection of best practices for many key processes, like product inspections, internal process audits and the definition of goals, objectives and metrics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A common set of principles on which trading partners can work and expand their collaboration</a:t>
            </a:r>
            <a:endParaRPr lang="en-GB" dirty="0"/>
          </a:p>
          <a:p>
            <a:endParaRPr lang="en-GB" dirty="0"/>
          </a:p>
        </p:txBody>
      </p:sp>
      <p:sp>
        <p:nvSpPr>
          <p:cNvPr id="4" name="Tekstvak 3"/>
          <p:cNvSpPr txBox="1"/>
          <p:nvPr/>
        </p:nvSpPr>
        <p:spPr>
          <a:xfrm>
            <a:off x="772733" y="5215943"/>
            <a:ext cx="7688688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sz="2800" b="1" i="1" dirty="0" err="1" smtClean="0">
                <a:solidFill>
                  <a:schemeClr val="accent2"/>
                </a:solidFill>
                <a:latin typeface="+mj-lt"/>
              </a:rPr>
              <a:t>Learn</a:t>
            </a:r>
            <a:r>
              <a:rPr lang="nl-NL" sz="2800" b="1" i="1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nl-NL" sz="2800" b="1" i="1" dirty="0" err="1" smtClean="0">
                <a:solidFill>
                  <a:schemeClr val="accent2"/>
                </a:solidFill>
                <a:latin typeface="+mj-lt"/>
              </a:rPr>
              <a:t>today</a:t>
            </a:r>
            <a:r>
              <a:rPr lang="nl-NL" sz="2800" b="1" i="1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nl-NL" sz="2800" b="1" i="1" dirty="0" err="1" smtClean="0">
                <a:solidFill>
                  <a:schemeClr val="accent2"/>
                </a:solidFill>
                <a:latin typeface="+mj-lt"/>
              </a:rPr>
              <a:t>how</a:t>
            </a:r>
            <a:r>
              <a:rPr lang="nl-NL" sz="2800" b="1" i="1" dirty="0" smtClean="0">
                <a:solidFill>
                  <a:schemeClr val="accent2"/>
                </a:solidFill>
                <a:latin typeface="+mj-lt"/>
              </a:rPr>
              <a:t> the </a:t>
            </a:r>
            <a:r>
              <a:rPr lang="nl-NL" sz="2800" b="1" i="1" dirty="0" err="1" smtClean="0">
                <a:solidFill>
                  <a:schemeClr val="accent2"/>
                </a:solidFill>
                <a:latin typeface="+mj-lt"/>
              </a:rPr>
              <a:t>Framework</a:t>
            </a:r>
            <a:r>
              <a:rPr lang="nl-NL" sz="2800" b="1" i="1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nl-NL" sz="2800" b="1" i="1" dirty="0" err="1" smtClean="0">
                <a:solidFill>
                  <a:schemeClr val="accent2"/>
                </a:solidFill>
                <a:latin typeface="+mj-lt"/>
              </a:rPr>
              <a:t>can</a:t>
            </a:r>
            <a:r>
              <a:rPr lang="nl-NL" sz="2800" b="1" i="1" dirty="0" smtClean="0">
                <a:solidFill>
                  <a:schemeClr val="accent2"/>
                </a:solidFill>
                <a:latin typeface="+mj-lt"/>
              </a:rPr>
              <a:t> help </a:t>
            </a:r>
            <a:r>
              <a:rPr lang="nl-NL" sz="2800" b="1" i="1" dirty="0" err="1" smtClean="0">
                <a:solidFill>
                  <a:schemeClr val="accent2"/>
                </a:solidFill>
                <a:latin typeface="+mj-lt"/>
              </a:rPr>
              <a:t>your</a:t>
            </a:r>
            <a:r>
              <a:rPr lang="nl-NL" sz="2800" b="1" i="1" dirty="0" smtClean="0">
                <a:solidFill>
                  <a:schemeClr val="accent2"/>
                </a:solidFill>
                <a:latin typeface="+mj-lt"/>
              </a:rPr>
              <a:t> business, contact </a:t>
            </a:r>
            <a:r>
              <a:rPr lang="nl-NL" sz="2800" b="1" i="1" dirty="0" err="1" smtClean="0">
                <a:solidFill>
                  <a:schemeClr val="accent2"/>
                </a:solidFill>
                <a:latin typeface="+mj-lt"/>
              </a:rPr>
              <a:t>your</a:t>
            </a:r>
            <a:r>
              <a:rPr lang="nl-NL" sz="2800" b="1" i="1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nl-NL" sz="2800" b="1" i="1" dirty="0" err="1" smtClean="0">
                <a:solidFill>
                  <a:schemeClr val="accent2"/>
                </a:solidFill>
                <a:latin typeface="+mj-lt"/>
              </a:rPr>
              <a:t>local</a:t>
            </a:r>
            <a:r>
              <a:rPr lang="nl-NL" sz="2800" b="1" i="1" dirty="0" smtClean="0">
                <a:solidFill>
                  <a:schemeClr val="accent2"/>
                </a:solidFill>
                <a:latin typeface="+mj-lt"/>
              </a:rPr>
              <a:t> GS1 </a:t>
            </a:r>
            <a:r>
              <a:rPr lang="nl-NL" sz="2800" b="1" i="1" dirty="0" err="1" smtClean="0">
                <a:solidFill>
                  <a:schemeClr val="accent2"/>
                </a:solidFill>
                <a:latin typeface="+mj-lt"/>
              </a:rPr>
              <a:t>Member</a:t>
            </a:r>
            <a:r>
              <a:rPr lang="nl-NL" sz="2800" b="1" i="1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nl-NL" sz="2800" b="1" i="1" dirty="0" err="1" smtClean="0">
                <a:solidFill>
                  <a:schemeClr val="accent2"/>
                </a:solidFill>
                <a:latin typeface="+mj-lt"/>
              </a:rPr>
              <a:t>Organisation</a:t>
            </a:r>
            <a:r>
              <a:rPr lang="nl-NL" sz="2800" b="1" i="1" dirty="0" smtClean="0">
                <a:solidFill>
                  <a:schemeClr val="accent2"/>
                </a:solidFill>
                <a:latin typeface="+mj-lt"/>
              </a:rPr>
              <a:t>!</a:t>
            </a:r>
            <a:endParaRPr lang="nl-NL" sz="2800" b="1" i="1" dirty="0">
              <a:solidFill>
                <a:schemeClr val="accent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8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8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8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8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87611" y="431442"/>
            <a:ext cx="6065837" cy="762000"/>
          </a:xfrm>
        </p:spPr>
        <p:txBody>
          <a:bodyPr/>
          <a:lstStyle/>
          <a:p>
            <a:r>
              <a:rPr lang="en-GB" sz="2800" dirty="0"/>
              <a:t>Why Data Quality?</a:t>
            </a:r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44650"/>
            <a:ext cx="7618413" cy="376555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To realise the full potential of GDSN, automation and e-collaboration, trading partners must ensure that </a:t>
            </a:r>
            <a:r>
              <a:rPr lang="en-GB" dirty="0" smtClean="0">
                <a:solidFill>
                  <a:schemeClr val="accent2"/>
                </a:solidFill>
              </a:rPr>
              <a:t>accurate </a:t>
            </a:r>
            <a:r>
              <a:rPr lang="en-GB" sz="2400" dirty="0">
                <a:solidFill>
                  <a:schemeClr val="accent2"/>
                </a:solidFill>
              </a:rPr>
              <a:t>product information </a:t>
            </a:r>
            <a:r>
              <a:rPr lang="en-GB" sz="2400" dirty="0">
                <a:solidFill>
                  <a:schemeClr val="tx1"/>
                </a:solidFill>
              </a:rPr>
              <a:t>is aligned across </a:t>
            </a:r>
            <a:r>
              <a:rPr lang="en-GB" sz="2400" dirty="0" smtClean="0">
                <a:solidFill>
                  <a:schemeClr val="tx1"/>
                </a:solidFill>
              </a:rPr>
              <a:t>their systems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42374" name="Text Box 6"/>
          <p:cNvSpPr txBox="1">
            <a:spLocks noChangeArrowheads="1"/>
          </p:cNvSpPr>
          <p:nvPr/>
        </p:nvSpPr>
        <p:spPr bwMode="auto">
          <a:xfrm>
            <a:off x="640731" y="5269058"/>
            <a:ext cx="6622953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chemeClr val="accent2"/>
                </a:solidFill>
                <a:latin typeface="Verdana" pitchFamily="34" charset="0"/>
              </a:rPr>
              <a:t>The industry must be able to trust the quality of data </a:t>
            </a:r>
            <a:r>
              <a:rPr lang="en-US" sz="2000" b="1" dirty="0" smtClean="0">
                <a:solidFill>
                  <a:schemeClr val="accent2"/>
                </a:solidFill>
                <a:latin typeface="Verdana" pitchFamily="34" charset="0"/>
              </a:rPr>
              <a:t>that is exchanged between trading partners!</a:t>
            </a:r>
            <a:endParaRPr lang="en-US" sz="2000" b="1" dirty="0">
              <a:solidFill>
                <a:schemeClr val="accent2"/>
              </a:solidFill>
              <a:latin typeface="Verdana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26083" y="2846231"/>
            <a:ext cx="6204823" cy="25267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2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2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1" grpId="0" build="p"/>
      <p:bldP spid="44237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ChangeArrowheads="1"/>
          </p:cNvSpPr>
          <p:nvPr/>
        </p:nvSpPr>
        <p:spPr bwMode="auto">
          <a:xfrm>
            <a:off x="2590800" y="6629400"/>
            <a:ext cx="33528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836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83684" name="Rectangle 4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583685" name="Picture 5" descr="pale-chevr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3925" y="2819400"/>
            <a:ext cx="4410075" cy="4038600"/>
          </a:xfrm>
          <a:prstGeom prst="rect">
            <a:avLst/>
          </a:prstGeom>
          <a:noFill/>
        </p:spPr>
      </p:pic>
      <p:sp>
        <p:nvSpPr>
          <p:cNvPr id="58368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7618413" cy="685800"/>
          </a:xfrm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n-GB" sz="2400" b="1" dirty="0"/>
              <a:t>4. </a:t>
            </a:r>
            <a:r>
              <a:rPr lang="en-GB" sz="2400" b="1" dirty="0" smtClean="0"/>
              <a:t>Tools for Data Quality</a:t>
            </a:r>
            <a:endParaRPr lang="en-GB" sz="2400" b="1" dirty="0"/>
          </a:p>
        </p:txBody>
      </p:sp>
      <p:grpSp>
        <p:nvGrpSpPr>
          <p:cNvPr id="9" name="Groep 8"/>
          <p:cNvGrpSpPr/>
          <p:nvPr/>
        </p:nvGrpSpPr>
        <p:grpSpPr>
          <a:xfrm>
            <a:off x="430213" y="373063"/>
            <a:ext cx="2215325" cy="1375250"/>
            <a:chOff x="430213" y="373063"/>
            <a:chExt cx="2215325" cy="1375250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664338" y="1062513"/>
              <a:ext cx="19812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eaLnBrk="1" hangingPunct="1">
                <a:lnSpc>
                  <a:spcPct val="80000"/>
                </a:lnSpc>
                <a:spcBef>
                  <a:spcPct val="20000"/>
                </a:spcBef>
              </a:pPr>
              <a:r>
                <a:rPr lang="en-GB" sz="1200" i="1" dirty="0" smtClean="0">
                  <a:solidFill>
                    <a:srgbClr val="002C6C"/>
                  </a:solidFill>
                  <a:hlinkClick r:id="rId4" action="ppaction://hlinksldjump"/>
                </a:rPr>
                <a:t>Back to contents</a:t>
              </a:r>
              <a:endParaRPr lang="en-GB" sz="1200" i="1" dirty="0">
                <a:solidFill>
                  <a:srgbClr val="002C6C"/>
                </a:solidFill>
              </a:endParaRPr>
            </a:p>
          </p:txBody>
        </p:sp>
        <p:pic>
          <p:nvPicPr>
            <p:cNvPr id="11" name="Picture 23" descr="gs1_3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0213" y="373063"/>
              <a:ext cx="1050925" cy="946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3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86" grpId="0" build="p" autoUpdateAnimBg="0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61853" y="457200"/>
            <a:ext cx="6845020" cy="762000"/>
          </a:xfrm>
        </p:spPr>
        <p:txBody>
          <a:bodyPr/>
          <a:lstStyle/>
          <a:p>
            <a:r>
              <a:rPr lang="en-US" dirty="0" smtClean="0"/>
              <a:t>The Data Quality Framework Packet!</a:t>
            </a:r>
            <a:endParaRPr lang="en-US" dirty="0"/>
          </a:p>
        </p:txBody>
      </p:sp>
      <p:sp>
        <p:nvSpPr>
          <p:cNvPr id="504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8905"/>
            <a:ext cx="8525814" cy="3211129"/>
          </a:xfrm>
        </p:spPr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en-US" sz="2800" b="1" dirty="0" smtClean="0">
                <a:solidFill>
                  <a:schemeClr val="accent2"/>
                </a:solidFill>
              </a:rPr>
              <a:t>All you need </a:t>
            </a:r>
            <a:r>
              <a:rPr lang="en-US" dirty="0" smtClean="0"/>
              <a:t>to use the Framework </a:t>
            </a:r>
            <a:r>
              <a:rPr lang="en-US" sz="2800" b="1" dirty="0" smtClean="0">
                <a:solidFill>
                  <a:schemeClr val="accent2"/>
                </a:solidFill>
              </a:rPr>
              <a:t>in one package</a:t>
            </a:r>
            <a:r>
              <a:rPr lang="en-US" dirty="0" smtClean="0"/>
              <a:t>!!!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US" dirty="0" smtClean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dirty="0" smtClean="0"/>
              <a:t>Includes: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The Data Quality Framework v3.0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Implementation Guides (user’s manual!)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Automated scorecard for self-assessment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Automated scorecard for KPIs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Data Quality Introductory Presentation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Read me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US" sz="2800" dirty="0"/>
          </a:p>
        </p:txBody>
      </p:sp>
      <p:sp>
        <p:nvSpPr>
          <p:cNvPr id="504837" name="Text Box 5"/>
          <p:cNvSpPr txBox="1">
            <a:spLocks noChangeArrowheads="1"/>
          </p:cNvSpPr>
          <p:nvPr/>
        </p:nvSpPr>
        <p:spPr bwMode="auto">
          <a:xfrm>
            <a:off x="631065" y="5449909"/>
            <a:ext cx="7315200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 smtClean="0">
                <a:hlinkClick r:id="rId2"/>
              </a:rPr>
              <a:t>http://www.gs1.org/gdsn/dqf/data_quality_framework</a:t>
            </a:r>
            <a:r>
              <a:rPr lang="en-GB" sz="2400" dirty="0" smtClean="0"/>
              <a:t> </a:t>
            </a:r>
            <a:endParaRPr lang="en-GB" sz="2400" dirty="0">
              <a:solidFill>
                <a:srgbClr val="002C6C"/>
              </a:solidFill>
            </a:endParaRPr>
          </a:p>
        </p:txBody>
      </p:sp>
      <p:pic>
        <p:nvPicPr>
          <p:cNvPr id="4098" name="Picture 2" descr="http://amassblog.com/wp-content/uploads/2009/07/packag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9736" y="2331078"/>
            <a:ext cx="3242714" cy="272388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4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4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4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4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4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4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4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4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4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4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4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4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4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4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0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4835" grpId="0" build="p"/>
      <p:bldP spid="50483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61853" y="457200"/>
            <a:ext cx="6065837" cy="762000"/>
          </a:xfrm>
        </p:spPr>
        <p:txBody>
          <a:bodyPr/>
          <a:lstStyle/>
          <a:p>
            <a:r>
              <a:rPr lang="en-US" dirty="0" smtClean="0"/>
              <a:t>Data </a:t>
            </a:r>
            <a:r>
              <a:rPr lang="en-US" dirty="0"/>
              <a:t>Quality </a:t>
            </a:r>
            <a:r>
              <a:rPr lang="en-US" dirty="0" smtClean="0"/>
              <a:t>Website</a:t>
            </a:r>
            <a:endParaRPr lang="en-US" dirty="0"/>
          </a:p>
        </p:txBody>
      </p:sp>
      <p:sp>
        <p:nvSpPr>
          <p:cNvPr id="504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" y="1605570"/>
            <a:ext cx="8899301" cy="725506"/>
          </a:xfrm>
        </p:spPr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en-US" sz="2800" dirty="0" smtClean="0"/>
              <a:t>The </a:t>
            </a:r>
            <a:r>
              <a:rPr lang="en-US" sz="2800" b="1" dirty="0" smtClean="0">
                <a:solidFill>
                  <a:schemeClr val="accent2"/>
                </a:solidFill>
              </a:rPr>
              <a:t>ultimate source </a:t>
            </a:r>
            <a:r>
              <a:rPr lang="en-US" sz="2800" dirty="0" smtClean="0"/>
              <a:t>for all documentation and tools for data quality!</a:t>
            </a:r>
            <a:endParaRPr lang="en-US" sz="2800" dirty="0"/>
          </a:p>
        </p:txBody>
      </p:sp>
      <p:sp>
        <p:nvSpPr>
          <p:cNvPr id="504837" name="Text Box 5"/>
          <p:cNvSpPr txBox="1">
            <a:spLocks noChangeArrowheads="1"/>
          </p:cNvSpPr>
          <p:nvPr/>
        </p:nvSpPr>
        <p:spPr bwMode="auto">
          <a:xfrm>
            <a:off x="2479184" y="2668073"/>
            <a:ext cx="4050405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hlinkClick r:id="rId2"/>
              </a:rPr>
              <a:t>http://</a:t>
            </a:r>
            <a:r>
              <a:rPr lang="en-GB" sz="2400" dirty="0" smtClean="0">
                <a:hlinkClick r:id="rId2"/>
              </a:rPr>
              <a:t>www.gs1.org/gdsn/dqf</a:t>
            </a:r>
            <a:r>
              <a:rPr lang="en-GB" sz="2400" dirty="0" smtClean="0"/>
              <a:t>  </a:t>
            </a:r>
            <a:endParaRPr lang="en-GB" sz="2400" dirty="0">
              <a:solidFill>
                <a:srgbClr val="002C6C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49816" t="19059" r="6066" b="5059"/>
          <a:stretch>
            <a:fillRect/>
          </a:stretch>
        </p:blipFill>
        <p:spPr bwMode="auto">
          <a:xfrm>
            <a:off x="1931451" y="3456455"/>
            <a:ext cx="5216322" cy="3115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0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4835" grpId="0" build="p"/>
      <p:bldP spid="50483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61853" y="457200"/>
            <a:ext cx="6065837" cy="762000"/>
          </a:xfrm>
        </p:spPr>
        <p:txBody>
          <a:bodyPr/>
          <a:lstStyle/>
          <a:p>
            <a:r>
              <a:rPr lang="en-US" dirty="0" smtClean="0"/>
              <a:t>Data </a:t>
            </a:r>
            <a:r>
              <a:rPr lang="en-US" dirty="0"/>
              <a:t>Quality </a:t>
            </a:r>
            <a:r>
              <a:rPr lang="en-US" dirty="0" smtClean="0"/>
              <a:t>Library</a:t>
            </a:r>
            <a:endParaRPr lang="en-US" dirty="0"/>
          </a:p>
        </p:txBody>
      </p:sp>
      <p:sp>
        <p:nvSpPr>
          <p:cNvPr id="504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5570"/>
            <a:ext cx="5257800" cy="49085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en-US" sz="2000" dirty="0"/>
              <a:t>Data Quality Framework and support documentation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US" sz="2000" dirty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000" dirty="0" smtClean="0"/>
              <a:t>Case studies, white papers</a:t>
            </a:r>
            <a:endParaRPr lang="en-US" sz="2000" dirty="0"/>
          </a:p>
          <a:p>
            <a:pPr>
              <a:lnSpc>
                <a:spcPct val="80000"/>
              </a:lnSpc>
              <a:buFontTx/>
              <a:buChar char="•"/>
            </a:pPr>
            <a:endParaRPr lang="en-US" sz="2000" dirty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000" dirty="0" smtClean="0"/>
              <a:t>Data </a:t>
            </a:r>
            <a:r>
              <a:rPr lang="en-US" sz="2000" dirty="0"/>
              <a:t>Quality Program Internal    Implementation Example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US" sz="2000" dirty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000" dirty="0" smtClean="0"/>
              <a:t>Brochures on the Data Quality Challenge</a:t>
            </a:r>
            <a:endParaRPr lang="en-US" sz="2000" dirty="0"/>
          </a:p>
          <a:p>
            <a:pPr>
              <a:lnSpc>
                <a:spcPct val="80000"/>
              </a:lnSpc>
              <a:buFontTx/>
              <a:buChar char="•"/>
            </a:pPr>
            <a:endParaRPr lang="en-US" dirty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000" dirty="0"/>
              <a:t>Data Quality Videos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US" sz="2000" dirty="0"/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000" dirty="0"/>
              <a:t>Links to Related Technical </a:t>
            </a:r>
            <a:r>
              <a:rPr lang="en-US" sz="2000" dirty="0" smtClean="0"/>
              <a:t>Documents on standards </a:t>
            </a:r>
            <a:endParaRPr lang="en-US" sz="2000" dirty="0"/>
          </a:p>
        </p:txBody>
      </p:sp>
      <p:sp>
        <p:nvSpPr>
          <p:cNvPr id="504837" name="Text Box 5"/>
          <p:cNvSpPr txBox="1">
            <a:spLocks noChangeArrowheads="1"/>
          </p:cNvSpPr>
          <p:nvPr/>
        </p:nvSpPr>
        <p:spPr bwMode="auto">
          <a:xfrm>
            <a:off x="4913291" y="6055217"/>
            <a:ext cx="4153437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hlinkClick r:id="rId2"/>
              </a:rPr>
              <a:t>http://</a:t>
            </a:r>
            <a:r>
              <a:rPr lang="en-GB" sz="2000" dirty="0" smtClean="0">
                <a:hlinkClick r:id="rId2"/>
              </a:rPr>
              <a:t>www.gs1.org/gdsn/dqf/library</a:t>
            </a:r>
            <a:r>
              <a:rPr lang="en-GB" sz="2000" dirty="0" smtClean="0"/>
              <a:t> </a:t>
            </a:r>
            <a:endParaRPr lang="en-GB" sz="2000" dirty="0">
              <a:solidFill>
                <a:srgbClr val="002C6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0034" y="2026858"/>
            <a:ext cx="3762337" cy="2318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4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4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4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4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4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4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4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4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4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48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48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0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4835" grpId="0" build="p"/>
      <p:bldP spid="50483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45465" y="457200"/>
            <a:ext cx="7141335" cy="762000"/>
          </a:xfrm>
        </p:spPr>
        <p:txBody>
          <a:bodyPr/>
          <a:lstStyle/>
          <a:p>
            <a:r>
              <a:rPr lang="en-US" dirty="0"/>
              <a:t>Getting Started with Data Quality</a:t>
            </a:r>
          </a:p>
        </p:txBody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1"/>
            <a:ext cx="8686800" cy="1320084"/>
          </a:xfrm>
        </p:spPr>
        <p:txBody>
          <a:bodyPr/>
          <a:lstStyle/>
          <a:p>
            <a:pPr>
              <a:buFontTx/>
              <a:buChar char="•"/>
            </a:pPr>
            <a:r>
              <a:rPr lang="en-GB" dirty="0"/>
              <a:t>Comprehensive compilation of information about data quality which helps organisations </a:t>
            </a:r>
            <a:r>
              <a:rPr lang="en-GB" dirty="0" smtClean="0"/>
              <a:t>leverage previous internal data alignment (IDA) initiatives.</a:t>
            </a:r>
            <a:endParaRPr lang="en-GB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105696" y="5808368"/>
            <a:ext cx="4810259" cy="5924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/>
            <a:r>
              <a:rPr lang="en-GB" sz="2400" kern="0" dirty="0" smtClean="0">
                <a:latin typeface="+mn-lt"/>
                <a:hlinkClick r:id="rId2"/>
              </a:rPr>
              <a:t>http</a:t>
            </a:r>
            <a:r>
              <a:rPr lang="en-GB" sz="2400" kern="0" dirty="0">
                <a:latin typeface="+mn-lt"/>
                <a:hlinkClick r:id="rId2"/>
              </a:rPr>
              <a:t>://</a:t>
            </a:r>
            <a:r>
              <a:rPr lang="en-GB" sz="2400" kern="0" dirty="0" smtClean="0">
                <a:latin typeface="+mn-lt"/>
                <a:hlinkClick r:id="rId2"/>
              </a:rPr>
              <a:t>www.gs1.org/gdsn/dqf/start</a:t>
            </a:r>
            <a:r>
              <a:rPr lang="en-GB" sz="2400" kern="0" dirty="0" smtClean="0">
                <a:latin typeface="+mn-lt"/>
              </a:rPr>
              <a:t> 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2C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2895" y="2601721"/>
            <a:ext cx="3876540" cy="298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0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0851" grpId="0" build="p"/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802" name="Rectangle 2"/>
          <p:cNvSpPr>
            <a:spLocks noChangeArrowheads="1"/>
          </p:cNvSpPr>
          <p:nvPr/>
        </p:nvSpPr>
        <p:spPr bwMode="auto">
          <a:xfrm>
            <a:off x="2590800" y="6629400"/>
            <a:ext cx="33528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888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88804" name="Rectangle 4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588805" name="Picture 5" descr="pale-chevr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3925" y="2819400"/>
            <a:ext cx="4410075" cy="4038600"/>
          </a:xfrm>
          <a:prstGeom prst="rect">
            <a:avLst/>
          </a:prstGeom>
          <a:noFill/>
        </p:spPr>
      </p:pic>
      <p:sp>
        <p:nvSpPr>
          <p:cNvPr id="58880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7618413" cy="685800"/>
          </a:xfrm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n-GB" sz="2400" b="1" dirty="0"/>
              <a:t>5. </a:t>
            </a:r>
            <a:r>
              <a:rPr lang="en-GB" sz="2400" b="1" dirty="0" smtClean="0"/>
              <a:t>Conclusions</a:t>
            </a:r>
            <a:endParaRPr lang="en-GB" sz="2400" b="1" dirty="0"/>
          </a:p>
        </p:txBody>
      </p:sp>
      <p:grpSp>
        <p:nvGrpSpPr>
          <p:cNvPr id="9" name="Groep 8"/>
          <p:cNvGrpSpPr/>
          <p:nvPr/>
        </p:nvGrpSpPr>
        <p:grpSpPr>
          <a:xfrm>
            <a:off x="430213" y="373063"/>
            <a:ext cx="2215325" cy="1375250"/>
            <a:chOff x="430213" y="373063"/>
            <a:chExt cx="2215325" cy="1375250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664338" y="1062513"/>
              <a:ext cx="19812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eaLnBrk="1" hangingPunct="1">
                <a:lnSpc>
                  <a:spcPct val="80000"/>
                </a:lnSpc>
                <a:spcBef>
                  <a:spcPct val="20000"/>
                </a:spcBef>
              </a:pPr>
              <a:r>
                <a:rPr lang="en-GB" sz="1200" i="1" dirty="0" smtClean="0">
                  <a:solidFill>
                    <a:srgbClr val="002C6C"/>
                  </a:solidFill>
                  <a:hlinkClick r:id="rId4" action="ppaction://hlinksldjump"/>
                </a:rPr>
                <a:t>Back to contents</a:t>
              </a:r>
              <a:endParaRPr lang="en-GB" sz="1200" i="1" dirty="0">
                <a:solidFill>
                  <a:srgbClr val="002C6C"/>
                </a:solidFill>
              </a:endParaRPr>
            </a:p>
          </p:txBody>
        </p:sp>
        <p:pic>
          <p:nvPicPr>
            <p:cNvPr id="11" name="Picture 23" descr="gs1_3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0213" y="373063"/>
              <a:ext cx="1050925" cy="946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8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8806" grpId="0" build="p" autoUpdateAnimBg="0" advAuto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6411" y="457200"/>
            <a:ext cx="6065837" cy="7620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01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55313"/>
            <a:ext cx="7924800" cy="484245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GB" dirty="0" smtClean="0"/>
              <a:t>Data quality requires good </a:t>
            </a:r>
            <a:r>
              <a:rPr lang="en-GB" dirty="0" smtClean="0">
                <a:solidFill>
                  <a:schemeClr val="accent2"/>
                </a:solidFill>
              </a:rPr>
              <a:t>collaboration</a:t>
            </a:r>
            <a:r>
              <a:rPr lang="en-GB" dirty="0" smtClean="0"/>
              <a:t> across trading partners.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GB" dirty="0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dirty="0" smtClean="0"/>
              <a:t>Organisations should pursue </a:t>
            </a:r>
            <a:r>
              <a:rPr lang="en-GB" dirty="0" smtClean="0">
                <a:solidFill>
                  <a:schemeClr val="accent2"/>
                </a:solidFill>
              </a:rPr>
              <a:t>sustainable data quality </a:t>
            </a:r>
            <a:r>
              <a:rPr lang="en-GB" dirty="0" smtClean="0"/>
              <a:t>by having reliable internal processes for data and data quality management.</a:t>
            </a: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	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dirty="0" smtClean="0"/>
              <a:t>The </a:t>
            </a:r>
            <a:r>
              <a:rPr lang="en-GB" dirty="0" smtClean="0">
                <a:solidFill>
                  <a:schemeClr val="accent2"/>
                </a:solidFill>
              </a:rPr>
              <a:t>Data Quality Framework </a:t>
            </a:r>
            <a:r>
              <a:rPr lang="en-GB" dirty="0" smtClean="0"/>
              <a:t>has been developed by the industry as an enabler of best practices and better collaboration across trading partners.</a:t>
            </a:r>
            <a:endParaRPr lang="en-GB" dirty="0"/>
          </a:p>
          <a:p>
            <a:pPr>
              <a:lnSpc>
                <a:spcPct val="90000"/>
              </a:lnSpc>
              <a:buFontTx/>
              <a:buChar char="•"/>
            </a:pPr>
            <a:endParaRPr lang="en-GB" dirty="0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GB" dirty="0" smtClean="0"/>
              <a:t>Reach out to your local </a:t>
            </a:r>
            <a:r>
              <a:rPr lang="en-GB" dirty="0" smtClean="0">
                <a:solidFill>
                  <a:schemeClr val="accent2"/>
                </a:solidFill>
              </a:rPr>
              <a:t>GS1 Member Organisation </a:t>
            </a:r>
            <a:r>
              <a:rPr lang="en-GB" dirty="0" smtClean="0"/>
              <a:t>to learn how to benefit from the Data Quality Framework.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01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01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01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01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63" grpId="0" uiExpand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86200" y="469900"/>
            <a:ext cx="4572000" cy="696913"/>
          </a:xfrm>
        </p:spPr>
        <p:txBody>
          <a:bodyPr/>
          <a:lstStyle/>
          <a:p>
            <a:pPr eaLnBrk="1" hangingPunct="1"/>
            <a:r>
              <a:rPr lang="en-GB" sz="3800" smtClean="0"/>
              <a:t>Contact Details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6200" y="1216492"/>
            <a:ext cx="5022850" cy="1295400"/>
          </a:xfrm>
        </p:spPr>
        <p:txBody>
          <a:bodyPr/>
          <a:lstStyle/>
          <a:p>
            <a:pPr eaLnBrk="1" hangingPunct="1"/>
            <a:r>
              <a:rPr lang="en-GB" b="0" dirty="0" smtClean="0">
                <a:solidFill>
                  <a:srgbClr val="002C6C"/>
                </a:solidFill>
              </a:rPr>
              <a:t>Gabriel Sobrino</a:t>
            </a:r>
          </a:p>
          <a:p>
            <a:pPr eaLnBrk="1" hangingPunct="1"/>
            <a:r>
              <a:rPr lang="en-GB" b="0" dirty="0" smtClean="0">
                <a:solidFill>
                  <a:srgbClr val="002C6C"/>
                </a:solidFill>
              </a:rPr>
              <a:t>Project Manager Data Quality</a:t>
            </a:r>
          </a:p>
          <a:p>
            <a:pPr eaLnBrk="1" hangingPunct="1"/>
            <a:r>
              <a:rPr lang="en-GB" b="0" dirty="0" smtClean="0">
                <a:solidFill>
                  <a:srgbClr val="002C6C"/>
                </a:solidFill>
              </a:rPr>
              <a:t>GS1</a:t>
            </a:r>
          </a:p>
          <a:p>
            <a:pPr eaLnBrk="1" hangingPunct="1"/>
            <a:r>
              <a:rPr lang="en-GB" sz="2000" b="0" dirty="0" smtClean="0">
                <a:solidFill>
                  <a:srgbClr val="002C6C"/>
                </a:solidFill>
              </a:rPr>
              <a:t>Avenue Louise 326, </a:t>
            </a:r>
            <a:r>
              <a:rPr lang="en-GB" sz="2000" b="0" dirty="0" err="1" smtClean="0">
                <a:solidFill>
                  <a:srgbClr val="002C6C"/>
                </a:solidFill>
              </a:rPr>
              <a:t>bte</a:t>
            </a:r>
            <a:r>
              <a:rPr lang="en-GB" sz="2000" b="0" dirty="0" smtClean="0">
                <a:solidFill>
                  <a:srgbClr val="002C6C"/>
                </a:solidFill>
              </a:rPr>
              <a:t> 10</a:t>
            </a:r>
          </a:p>
          <a:p>
            <a:pPr eaLnBrk="1" hangingPunct="1"/>
            <a:r>
              <a:rPr lang="en-GB" sz="2000" b="0" dirty="0" smtClean="0">
                <a:solidFill>
                  <a:srgbClr val="002C6C"/>
                </a:solidFill>
              </a:rPr>
              <a:t>B-1050 Brussels, Belgium</a:t>
            </a:r>
          </a:p>
          <a:p>
            <a:pPr eaLnBrk="1" hangingPunct="1"/>
            <a:r>
              <a:rPr lang="en-GB" sz="2000" b="0" dirty="0" smtClean="0"/>
              <a:t>T</a:t>
            </a:r>
            <a:r>
              <a:rPr lang="en-GB" sz="2000" b="0" dirty="0" smtClean="0">
                <a:solidFill>
                  <a:srgbClr val="002C6C"/>
                </a:solidFill>
              </a:rPr>
              <a:t>  + 32 2 788 78 00</a:t>
            </a:r>
          </a:p>
          <a:p>
            <a:pPr eaLnBrk="1" hangingPunct="1"/>
            <a:r>
              <a:rPr lang="en-GB" sz="2000" b="0" dirty="0" smtClean="0"/>
              <a:t>E</a:t>
            </a:r>
            <a:r>
              <a:rPr lang="en-GB" sz="2000" b="0" dirty="0" smtClean="0">
                <a:solidFill>
                  <a:srgbClr val="002C6C"/>
                </a:solidFill>
              </a:rPr>
              <a:t>  dataqualityinfo@gs1.org</a:t>
            </a:r>
          </a:p>
          <a:p>
            <a:pPr eaLnBrk="1" hangingPunct="1"/>
            <a:r>
              <a:rPr lang="en-GB" sz="2000" b="0" dirty="0" smtClean="0"/>
              <a:t>W</a:t>
            </a:r>
            <a:r>
              <a:rPr lang="en-GB" sz="2000" b="0" dirty="0" smtClean="0">
                <a:solidFill>
                  <a:srgbClr val="002C6C"/>
                </a:solidFill>
              </a:rPr>
              <a:t>  www.gs1.org</a:t>
            </a:r>
          </a:p>
          <a:p>
            <a:pPr eaLnBrk="1" hangingPunct="1"/>
            <a:endParaRPr lang="en-GB" b="0" i="1" dirty="0" smtClean="0">
              <a:solidFill>
                <a:srgbClr val="002C6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87611" y="431442"/>
            <a:ext cx="6065837" cy="762000"/>
          </a:xfrm>
        </p:spPr>
        <p:txBody>
          <a:bodyPr/>
          <a:lstStyle/>
          <a:p>
            <a:r>
              <a:rPr lang="en-GB" sz="2800" dirty="0"/>
              <a:t>Why Data Quality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295400"/>
            <a:ext cx="7391400" cy="36576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dirty="0"/>
              <a:t>Without reliable data in </a:t>
            </a:r>
            <a:r>
              <a:rPr lang="en-US" sz="2400" dirty="0" smtClean="0"/>
              <a:t>the, </a:t>
            </a:r>
            <a:r>
              <a:rPr lang="en-US" sz="2400" dirty="0"/>
              <a:t>trading partners are forced to set up </a:t>
            </a:r>
            <a:r>
              <a:rPr lang="en-US" sz="2400" dirty="0">
                <a:solidFill>
                  <a:schemeClr val="accent2"/>
                </a:solidFill>
              </a:rPr>
              <a:t>additional means to control data </a:t>
            </a:r>
            <a:r>
              <a:rPr lang="en-US" sz="2400" dirty="0"/>
              <a:t>quality, resulting in a longer, more complicated ‘road’ for the information.</a:t>
            </a:r>
            <a:endParaRPr lang="en-US" sz="700" dirty="0"/>
          </a:p>
        </p:txBody>
      </p:sp>
      <p:pic>
        <p:nvPicPr>
          <p:cNvPr id="543748" name="Picture 4" descr="mag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7000" cy="127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543749" name="Picture 5" descr="longrd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2971800"/>
            <a:ext cx="5181600" cy="36591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43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43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43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7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18309" y="457200"/>
            <a:ext cx="6065837" cy="762000"/>
          </a:xfrm>
        </p:spPr>
        <p:txBody>
          <a:bodyPr/>
          <a:lstStyle/>
          <a:p>
            <a:r>
              <a:rPr lang="en-GB" dirty="0" smtClean="0"/>
              <a:t>Why Data Quality</a:t>
            </a:r>
            <a:endParaRPr lang="en-GB" dirty="0"/>
          </a:p>
        </p:txBody>
      </p:sp>
      <p:pic>
        <p:nvPicPr>
          <p:cNvPr id="3461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674" y="2738684"/>
            <a:ext cx="1992312" cy="164941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3461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3710" y="4522094"/>
            <a:ext cx="2076450" cy="1360488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  <a:effectLst/>
        </p:spPr>
      </p:pic>
      <p:grpSp>
        <p:nvGrpSpPr>
          <p:cNvPr id="2" name="Group 6"/>
          <p:cNvGrpSpPr>
            <a:grpSpLocks noChangeAspect="1"/>
          </p:cNvGrpSpPr>
          <p:nvPr/>
        </p:nvGrpSpPr>
        <p:grpSpPr bwMode="auto">
          <a:xfrm>
            <a:off x="928688" y="4391556"/>
            <a:ext cx="2176462" cy="1374775"/>
            <a:chOff x="600" y="1398"/>
            <a:chExt cx="1371" cy="866"/>
          </a:xfrm>
        </p:grpSpPr>
        <p:sp>
          <p:nvSpPr>
            <p:cNvPr id="346119" name="AutoShape 7"/>
            <p:cNvSpPr>
              <a:spLocks noChangeAspect="1" noChangeArrowheads="1" noTextEdit="1"/>
            </p:cNvSpPr>
            <p:nvPr/>
          </p:nvSpPr>
          <p:spPr bwMode="auto">
            <a:xfrm>
              <a:off x="600" y="1398"/>
              <a:ext cx="1371" cy="866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  <p:pic>
          <p:nvPicPr>
            <p:cNvPr id="346120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00" y="1398"/>
              <a:ext cx="1380" cy="875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</p:pic>
      </p:grpSp>
      <p:sp>
        <p:nvSpPr>
          <p:cNvPr id="9" name="Tekstvak 8"/>
          <p:cNvSpPr txBox="1"/>
          <p:nvPr/>
        </p:nvSpPr>
        <p:spPr>
          <a:xfrm>
            <a:off x="7029404" y="2995284"/>
            <a:ext cx="146572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 err="1" smtClean="0"/>
              <a:t>Source</a:t>
            </a:r>
            <a:r>
              <a:rPr lang="nl-NL" sz="1100" i="1" dirty="0" smtClean="0"/>
              <a:t>: GS1 UK, Data </a:t>
            </a:r>
            <a:r>
              <a:rPr lang="nl-NL" sz="1100" i="1" dirty="0" err="1" smtClean="0"/>
              <a:t>Crunch</a:t>
            </a:r>
            <a:r>
              <a:rPr lang="nl-NL" sz="1100" i="1" dirty="0" smtClean="0"/>
              <a:t> Report </a:t>
            </a:r>
            <a:r>
              <a:rPr lang="nl-NL" sz="1100" i="1" dirty="0" err="1" smtClean="0"/>
              <a:t>Oct</a:t>
            </a:r>
            <a:r>
              <a:rPr lang="nl-NL" sz="1100" i="1" dirty="0" smtClean="0"/>
              <a:t> ober 2009.</a:t>
            </a:r>
            <a:endParaRPr lang="nl-NL" sz="1100" i="1" dirty="0"/>
          </a:p>
        </p:txBody>
      </p:sp>
      <p:sp>
        <p:nvSpPr>
          <p:cNvPr id="10" name="Tekstvak 9"/>
          <p:cNvSpPr txBox="1"/>
          <p:nvPr/>
        </p:nvSpPr>
        <p:spPr>
          <a:xfrm>
            <a:off x="785611" y="1596981"/>
            <a:ext cx="7830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 recent study conducted </a:t>
            </a:r>
            <a:r>
              <a:rPr lang="en-GB" sz="2400" dirty="0" smtClean="0">
                <a:solidFill>
                  <a:schemeClr val="accent2"/>
                </a:solidFill>
              </a:rPr>
              <a:t>by GS1 UK </a:t>
            </a:r>
            <a:r>
              <a:rPr lang="en-GB" sz="2400" dirty="0" smtClean="0"/>
              <a:t>revealed the magnitude of the cost that bad data has for the business: </a:t>
            </a:r>
            <a:endParaRPr lang="en-GB" sz="24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6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6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87"/>
          <p:cNvSpPr>
            <a:spLocks noChangeArrowheads="1"/>
          </p:cNvSpPr>
          <p:nvPr/>
        </p:nvSpPr>
        <p:spPr bwMode="auto">
          <a:xfrm>
            <a:off x="1581141" y="420711"/>
            <a:ext cx="6191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2800" i="1" dirty="0" smtClean="0"/>
              <a:t>Shoppers </a:t>
            </a:r>
            <a:r>
              <a:rPr lang="en-GB" sz="2800" i="1" dirty="0"/>
              <a:t>&amp; regulators demand </a:t>
            </a:r>
            <a:r>
              <a:rPr lang="en-GB" sz="2800" b="1" i="1" dirty="0">
                <a:solidFill>
                  <a:srgbClr val="F26334"/>
                </a:solidFill>
              </a:rPr>
              <a:t>more</a:t>
            </a:r>
            <a:r>
              <a:rPr lang="en-GB" sz="2800" i="1" dirty="0"/>
              <a:t> data </a:t>
            </a:r>
          </a:p>
        </p:txBody>
      </p:sp>
      <p:grpSp>
        <p:nvGrpSpPr>
          <p:cNvPr id="2" name="Group 797"/>
          <p:cNvGrpSpPr>
            <a:grpSpLocks/>
          </p:cNvGrpSpPr>
          <p:nvPr/>
        </p:nvGrpSpPr>
        <p:grpSpPr bwMode="auto">
          <a:xfrm>
            <a:off x="341313" y="1295400"/>
            <a:ext cx="8802687" cy="5040313"/>
            <a:chOff x="2090" y="1225"/>
            <a:chExt cx="3438" cy="2181"/>
          </a:xfrm>
        </p:grpSpPr>
        <p:grpSp>
          <p:nvGrpSpPr>
            <p:cNvPr id="3" name="Group 791"/>
            <p:cNvGrpSpPr>
              <a:grpSpLocks/>
            </p:cNvGrpSpPr>
            <p:nvPr/>
          </p:nvGrpSpPr>
          <p:grpSpPr bwMode="auto">
            <a:xfrm>
              <a:off x="2090" y="1225"/>
              <a:ext cx="3438" cy="2181"/>
              <a:chOff x="2322" y="1345"/>
              <a:chExt cx="2950" cy="1871"/>
            </a:xfrm>
          </p:grpSpPr>
          <p:pic>
            <p:nvPicPr>
              <p:cNvPr id="8199" name="Picture 79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322" y="1345"/>
                <a:ext cx="2950" cy="187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  <p:sp>
            <p:nvSpPr>
              <p:cNvPr id="8200" name="Text Box 793"/>
              <p:cNvSpPr txBox="1">
                <a:spLocks noChangeArrowheads="1"/>
              </p:cNvSpPr>
              <p:nvPr/>
            </p:nvSpPr>
            <p:spPr bwMode="auto">
              <a:xfrm>
                <a:off x="3319" y="2567"/>
                <a:ext cx="320" cy="21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2000">
                    <a:solidFill>
                      <a:srgbClr val="F26334"/>
                    </a:solidFill>
                  </a:rPr>
                  <a:t>66</a:t>
                </a:r>
              </a:p>
            </p:txBody>
          </p:sp>
          <p:sp>
            <p:nvSpPr>
              <p:cNvPr id="8201" name="Text Box 794"/>
              <p:cNvSpPr txBox="1">
                <a:spLocks noChangeArrowheads="1"/>
              </p:cNvSpPr>
              <p:nvPr/>
            </p:nvSpPr>
            <p:spPr bwMode="auto">
              <a:xfrm>
                <a:off x="4551" y="1392"/>
                <a:ext cx="416" cy="21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2000">
                    <a:solidFill>
                      <a:srgbClr val="F26334"/>
                    </a:solidFill>
                  </a:rPr>
                  <a:t>250</a:t>
                </a:r>
              </a:p>
            </p:txBody>
          </p:sp>
        </p:grpSp>
        <p:sp>
          <p:nvSpPr>
            <p:cNvPr id="8198" name="Text Box 795"/>
            <p:cNvSpPr txBox="1">
              <a:spLocks noChangeArrowheads="1"/>
            </p:cNvSpPr>
            <p:nvPr/>
          </p:nvSpPr>
          <p:spPr bwMode="auto">
            <a:xfrm>
              <a:off x="2160" y="1506"/>
              <a:ext cx="738" cy="98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/>
                <a:t>400% increase in data required to be held by retailers</a:t>
              </a:r>
            </a:p>
          </p:txBody>
        </p:sp>
      </p:grpSp>
      <p:sp>
        <p:nvSpPr>
          <p:cNvPr id="352030" name="Text Box 798"/>
          <p:cNvSpPr txBox="1">
            <a:spLocks noChangeArrowheads="1"/>
          </p:cNvSpPr>
          <p:nvPr/>
        </p:nvSpPr>
        <p:spPr bwMode="auto">
          <a:xfrm>
            <a:off x="334963" y="6032500"/>
            <a:ext cx="8535987" cy="581025"/>
          </a:xfrm>
          <a:prstGeom prst="rect">
            <a:avLst/>
          </a:prstGeom>
          <a:solidFill>
            <a:srgbClr val="F26334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600" b="1">
                <a:solidFill>
                  <a:schemeClr val="bg1"/>
                </a:solidFill>
              </a:rPr>
              <a:t>Significant opportunities to better serve the 21st century customer </a:t>
            </a:r>
            <a:br>
              <a:rPr lang="en-GB" sz="1600" b="1">
                <a:solidFill>
                  <a:schemeClr val="bg1"/>
                </a:solidFill>
              </a:rPr>
            </a:br>
            <a:r>
              <a:rPr lang="en-GB" sz="1600" b="1">
                <a:solidFill>
                  <a:schemeClr val="bg1"/>
                </a:solidFill>
              </a:rPr>
              <a:t>by managing the 4 fold increase in retail product information 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551330" y="2918011"/>
            <a:ext cx="146572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 err="1" smtClean="0"/>
              <a:t>Source</a:t>
            </a:r>
            <a:r>
              <a:rPr lang="nl-NL" sz="1100" i="1" dirty="0" smtClean="0"/>
              <a:t>: GS1 UK, Data </a:t>
            </a:r>
            <a:r>
              <a:rPr lang="nl-NL" sz="1100" i="1" dirty="0" err="1" smtClean="0"/>
              <a:t>Crunch</a:t>
            </a:r>
            <a:r>
              <a:rPr lang="nl-NL" sz="1100" i="1" dirty="0" smtClean="0"/>
              <a:t> Report </a:t>
            </a:r>
            <a:r>
              <a:rPr lang="nl-NL" sz="1100" i="1" dirty="0" err="1" smtClean="0"/>
              <a:t>Oct</a:t>
            </a:r>
            <a:r>
              <a:rPr lang="nl-NL" sz="1100" i="1" dirty="0" smtClean="0"/>
              <a:t> ober 2009.</a:t>
            </a:r>
            <a:endParaRPr lang="nl-NL" sz="11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5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030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3522" y="457200"/>
            <a:ext cx="6065837" cy="762000"/>
          </a:xfrm>
        </p:spPr>
        <p:txBody>
          <a:bodyPr/>
          <a:lstStyle/>
          <a:p>
            <a:r>
              <a:rPr lang="en-US" sz="2800" dirty="0" smtClean="0"/>
              <a:t>Summing it all up…</a:t>
            </a:r>
            <a:endParaRPr lang="en-US" sz="2800" dirty="0"/>
          </a:p>
        </p:txBody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47733" y="1976906"/>
            <a:ext cx="5692464" cy="3599645"/>
          </a:xfrm>
        </p:spPr>
        <p:txBody>
          <a:bodyPr/>
          <a:lstStyle/>
          <a:p>
            <a:pPr lvl="1"/>
            <a:r>
              <a:rPr lang="en-GB" sz="2400" dirty="0" smtClean="0"/>
              <a:t>Data quality is the </a:t>
            </a:r>
            <a:r>
              <a:rPr lang="en-GB" sz="2400" dirty="0" smtClean="0">
                <a:solidFill>
                  <a:schemeClr val="accent2"/>
                </a:solidFill>
              </a:rPr>
              <a:t>key enabler </a:t>
            </a:r>
            <a:r>
              <a:rPr lang="en-GB" sz="2400" dirty="0" smtClean="0"/>
              <a:t>of an efficient supply chain.</a:t>
            </a:r>
          </a:p>
          <a:p>
            <a:pPr lvl="1"/>
            <a:endParaRPr lang="en-GB" sz="1000" dirty="0" smtClean="0"/>
          </a:p>
          <a:p>
            <a:pPr lvl="1"/>
            <a:endParaRPr lang="en-GB" sz="1000" dirty="0" smtClean="0"/>
          </a:p>
          <a:p>
            <a:pPr lvl="1"/>
            <a:r>
              <a:rPr lang="en-GB" sz="2400" dirty="0" smtClean="0"/>
              <a:t>More </a:t>
            </a:r>
            <a:r>
              <a:rPr lang="en-GB" sz="2400" dirty="0" smtClean="0">
                <a:solidFill>
                  <a:schemeClr val="accent2"/>
                </a:solidFill>
              </a:rPr>
              <a:t>attention</a:t>
            </a:r>
            <a:r>
              <a:rPr lang="en-GB" sz="2400" dirty="0" smtClean="0"/>
              <a:t> is needed on data quality as more information gets exchanged among trading partners.</a:t>
            </a:r>
          </a:p>
          <a:p>
            <a:pPr lvl="1"/>
            <a:endParaRPr lang="en-GB" sz="1000" dirty="0" smtClean="0"/>
          </a:p>
          <a:p>
            <a:pPr lvl="1"/>
            <a:endParaRPr lang="en-GB" sz="1000" dirty="0" smtClean="0"/>
          </a:p>
          <a:p>
            <a:pPr lvl="1"/>
            <a:r>
              <a:rPr lang="en-GB" sz="2400" dirty="0" smtClean="0"/>
              <a:t>Data quality brings </a:t>
            </a:r>
            <a:r>
              <a:rPr lang="en-GB" sz="2400" dirty="0" smtClean="0">
                <a:solidFill>
                  <a:schemeClr val="accent2"/>
                </a:solidFill>
              </a:rPr>
              <a:t>real savings </a:t>
            </a:r>
            <a:r>
              <a:rPr lang="en-GB" sz="2400" dirty="0" smtClean="0"/>
              <a:t>to organisations.</a:t>
            </a:r>
            <a:endParaRPr lang="en-GB" sz="2400" dirty="0"/>
          </a:p>
        </p:txBody>
      </p:sp>
      <p:pic>
        <p:nvPicPr>
          <p:cNvPr id="541700" name="Picture 4" descr="mag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7000" cy="1270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  <p:pic>
        <p:nvPicPr>
          <p:cNvPr id="541702" name="Picture 6" descr="PH02039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70641" y="2485624"/>
            <a:ext cx="3746718" cy="248001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41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41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41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41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41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41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41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41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2"/>
          <p:cNvSpPr>
            <a:spLocks noChangeArrowheads="1"/>
          </p:cNvSpPr>
          <p:nvPr/>
        </p:nvSpPr>
        <p:spPr bwMode="auto">
          <a:xfrm>
            <a:off x="2590800" y="6629400"/>
            <a:ext cx="335280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457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45796" name="Rectangle 4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545797" name="Picture 5" descr="pale-chevr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3925" y="2819400"/>
            <a:ext cx="4410075" cy="4038600"/>
          </a:xfrm>
          <a:prstGeom prst="rect">
            <a:avLst/>
          </a:prstGeom>
          <a:noFill/>
        </p:spPr>
      </p:pic>
      <p:sp>
        <p:nvSpPr>
          <p:cNvPr id="54579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7618413" cy="685800"/>
          </a:xfrm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n-GB" sz="2400" b="1" dirty="0"/>
              <a:t>2. What is Data Quality? </a:t>
            </a:r>
          </a:p>
        </p:txBody>
      </p:sp>
      <p:grpSp>
        <p:nvGrpSpPr>
          <p:cNvPr id="11" name="Groep 10"/>
          <p:cNvGrpSpPr/>
          <p:nvPr/>
        </p:nvGrpSpPr>
        <p:grpSpPr>
          <a:xfrm>
            <a:off x="430213" y="373063"/>
            <a:ext cx="2215325" cy="1375250"/>
            <a:chOff x="430213" y="373063"/>
            <a:chExt cx="2215325" cy="1375250"/>
          </a:xfrm>
        </p:grpSpPr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664338" y="1062513"/>
              <a:ext cx="19812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eaLnBrk="1" hangingPunct="1">
                <a:lnSpc>
                  <a:spcPct val="80000"/>
                </a:lnSpc>
                <a:spcBef>
                  <a:spcPct val="20000"/>
                </a:spcBef>
              </a:pPr>
              <a:r>
                <a:rPr lang="en-GB" sz="1200" i="1" dirty="0" smtClean="0">
                  <a:solidFill>
                    <a:srgbClr val="002C6C"/>
                  </a:solidFill>
                  <a:hlinkClick r:id="rId4" action="ppaction://hlinksldjump"/>
                </a:rPr>
                <a:t>Back to contents</a:t>
              </a:r>
              <a:endParaRPr lang="en-GB" sz="1200" i="1" dirty="0">
                <a:solidFill>
                  <a:srgbClr val="002C6C"/>
                </a:solidFill>
              </a:endParaRPr>
            </a:p>
          </p:txBody>
        </p:sp>
        <p:pic>
          <p:nvPicPr>
            <p:cNvPr id="10" name="Picture 23" descr="gs1_3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30213" y="373063"/>
              <a:ext cx="1050925" cy="946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5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5798" grpId="0" build="p" autoUpdateAnimBg="0" advAuto="0"/>
    </p:bldLst>
  </p:timing>
</p:sld>
</file>

<file path=ppt/theme/theme1.xml><?xml version="1.0" encoding="utf-8"?>
<a:theme xmlns:a="http://schemas.openxmlformats.org/drawingml/2006/main" name="GS1_PPT_Final">
  <a:themeElements>
    <a:clrScheme name="GS1 GDSN">
      <a:dk1>
        <a:srgbClr val="002C6C"/>
      </a:dk1>
      <a:lt1>
        <a:srgbClr val="FFFFFF"/>
      </a:lt1>
      <a:dk2>
        <a:srgbClr val="002C6C"/>
      </a:dk2>
      <a:lt2>
        <a:srgbClr val="808080"/>
      </a:lt2>
      <a:accent1>
        <a:srgbClr val="BBE0E3"/>
      </a:accent1>
      <a:accent2>
        <a:srgbClr val="78013F"/>
      </a:accent2>
      <a:accent3>
        <a:srgbClr val="FFFFFF"/>
      </a:accent3>
      <a:accent4>
        <a:srgbClr val="00245B"/>
      </a:accent4>
      <a:accent5>
        <a:srgbClr val="DAEDEF"/>
      </a:accent5>
      <a:accent6>
        <a:srgbClr val="78013F"/>
      </a:accent6>
      <a:hlink>
        <a:srgbClr val="78013F"/>
      </a:hlink>
      <a:folHlink>
        <a:srgbClr val="78013F"/>
      </a:folHlink>
    </a:clrScheme>
    <a:fontScheme name="GS1_PPT_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002C6C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002C6C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S1_PPT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1_PPT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1_PPT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1_PPT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1_PPT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1_PPT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1_PPT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1_PPT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1_PPT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1_PPT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1_PPT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1_PPT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1_PPT_Final 13">
        <a:dk1>
          <a:srgbClr val="002C6C"/>
        </a:dk1>
        <a:lt1>
          <a:srgbClr val="FFFFFF"/>
        </a:lt1>
        <a:dk2>
          <a:srgbClr val="002C6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45B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1_PPT_Final 14">
        <a:dk1>
          <a:srgbClr val="002C6C"/>
        </a:dk1>
        <a:lt1>
          <a:srgbClr val="FFFFFF"/>
        </a:lt1>
        <a:dk2>
          <a:srgbClr val="002C6C"/>
        </a:dk2>
        <a:lt2>
          <a:srgbClr val="808080"/>
        </a:lt2>
        <a:accent1>
          <a:srgbClr val="BBE0E3"/>
        </a:accent1>
        <a:accent2>
          <a:srgbClr val="F26334"/>
        </a:accent2>
        <a:accent3>
          <a:srgbClr val="FFFFFF"/>
        </a:accent3>
        <a:accent4>
          <a:srgbClr val="00245B"/>
        </a:accent4>
        <a:accent5>
          <a:srgbClr val="DAEDEF"/>
        </a:accent5>
        <a:accent6>
          <a:srgbClr val="DB592E"/>
        </a:accent6>
        <a:hlink>
          <a:srgbClr val="F26334"/>
        </a:hlink>
        <a:folHlink>
          <a:srgbClr val="F2633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esentation Template 01">
  <a:themeElements>
    <a:clrScheme name="1_Presentation Template 0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resentation Template 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002C6C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rgbClr val="002C6C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resentation Template 0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Template 0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Template 0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Template 0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Template 0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Template 0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Template 0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Template 0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Template 0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Template 0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Template 0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Template 0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Template 01 13">
        <a:dk1>
          <a:srgbClr val="002C6C"/>
        </a:dk1>
        <a:lt1>
          <a:srgbClr val="FFFFFF"/>
        </a:lt1>
        <a:dk2>
          <a:srgbClr val="002C6C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45B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Template 01 14">
        <a:dk1>
          <a:srgbClr val="002C6C"/>
        </a:dk1>
        <a:lt1>
          <a:srgbClr val="FFFFFF"/>
        </a:lt1>
        <a:dk2>
          <a:srgbClr val="002C6C"/>
        </a:dk2>
        <a:lt2>
          <a:srgbClr val="808080"/>
        </a:lt2>
        <a:accent1>
          <a:srgbClr val="BBE0E3"/>
        </a:accent1>
        <a:accent2>
          <a:srgbClr val="F26334"/>
        </a:accent2>
        <a:accent3>
          <a:srgbClr val="FFFFFF"/>
        </a:accent3>
        <a:accent4>
          <a:srgbClr val="00245B"/>
        </a:accent4>
        <a:accent5>
          <a:srgbClr val="DAEDEF"/>
        </a:accent5>
        <a:accent6>
          <a:srgbClr val="DB592E"/>
        </a:accent6>
        <a:hlink>
          <a:srgbClr val="F26334"/>
        </a:hlink>
        <a:folHlink>
          <a:srgbClr val="F2633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2394</Words>
  <Application>Microsoft Office PowerPoint</Application>
  <PresentationFormat>Diavoorstelling (4:3)</PresentationFormat>
  <Paragraphs>372</Paragraphs>
  <Slides>47</Slides>
  <Notes>17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47</vt:i4>
      </vt:variant>
    </vt:vector>
  </HeadingPairs>
  <TitlesOfParts>
    <vt:vector size="49" baseType="lpstr">
      <vt:lpstr>GS1_PPT_Final</vt:lpstr>
      <vt:lpstr>1_Presentation Template 01</vt:lpstr>
      <vt:lpstr>Data Quality</vt:lpstr>
      <vt:lpstr>Contents</vt:lpstr>
      <vt:lpstr>Dia 3</vt:lpstr>
      <vt:lpstr>Why Data Quality?</vt:lpstr>
      <vt:lpstr>Why Data Quality?</vt:lpstr>
      <vt:lpstr>Why Data Quality</vt:lpstr>
      <vt:lpstr>Dia 7</vt:lpstr>
      <vt:lpstr>Summing it all up…</vt:lpstr>
      <vt:lpstr>Dia 9</vt:lpstr>
      <vt:lpstr>Defining data quality</vt:lpstr>
      <vt:lpstr>What is Data Quality?</vt:lpstr>
      <vt:lpstr>Maintaining data quality</vt:lpstr>
      <vt:lpstr>Why are internal processes important: The “Leaky Pipes” of Data Quality</vt:lpstr>
      <vt:lpstr>Sustainability</vt:lpstr>
      <vt:lpstr>What is needed to achieve data quality?</vt:lpstr>
      <vt:lpstr>Dia 16</vt:lpstr>
      <vt:lpstr>Dia 17</vt:lpstr>
      <vt:lpstr>In a nutshell: What is the Data Quality Framework? </vt:lpstr>
      <vt:lpstr>The beginning of it all…</vt:lpstr>
      <vt:lpstr>Creating the Framework</vt:lpstr>
      <vt:lpstr>Governance and Management</vt:lpstr>
      <vt:lpstr>Data Quality Steering Committee Members</vt:lpstr>
      <vt:lpstr>Further developments…</vt:lpstr>
      <vt:lpstr>The Data Quality Challenge</vt:lpstr>
      <vt:lpstr>An example of the DQC</vt:lpstr>
      <vt:lpstr>A new era for data quality!</vt:lpstr>
      <vt:lpstr>Some key definitions</vt:lpstr>
      <vt:lpstr>Dia 28</vt:lpstr>
      <vt:lpstr>Dia 29</vt:lpstr>
      <vt:lpstr>Data Quality Framework Guiding Principles</vt:lpstr>
      <vt:lpstr>Data Quality Framework</vt:lpstr>
      <vt:lpstr>Data Quality Management System</vt:lpstr>
      <vt:lpstr>Self-Assessment</vt:lpstr>
      <vt:lpstr>Product Inspection Procedure</vt:lpstr>
      <vt:lpstr>The Industry “DQ Framework” Elevator Pitch</vt:lpstr>
      <vt:lpstr>Dia 36</vt:lpstr>
      <vt:lpstr>What the DQ Framework IS and DOES:</vt:lpstr>
      <vt:lpstr>What the DQ Framework IS NOT and DOES NOT DO:</vt:lpstr>
      <vt:lpstr>Benefit from the Framework!</vt:lpstr>
      <vt:lpstr>Dia 40</vt:lpstr>
      <vt:lpstr>The Data Quality Framework Packet!</vt:lpstr>
      <vt:lpstr>Data Quality Website</vt:lpstr>
      <vt:lpstr>Data Quality Library</vt:lpstr>
      <vt:lpstr>Getting Started with Data Quality</vt:lpstr>
      <vt:lpstr>Dia 45</vt:lpstr>
      <vt:lpstr>Conclusions</vt:lpstr>
      <vt:lpstr>Contact Details</vt:lpstr>
    </vt:vector>
  </TitlesOfParts>
  <Company>GS1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GS1</dc:creator>
  <cp:lastModifiedBy>GSO</cp:lastModifiedBy>
  <cp:revision>49</cp:revision>
  <dcterms:created xsi:type="dcterms:W3CDTF">2008-04-09T07:24:00Z</dcterms:created>
  <dcterms:modified xsi:type="dcterms:W3CDTF">2010-06-17T09:02:00Z</dcterms:modified>
</cp:coreProperties>
</file>