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  <p:sldMasterId id="2147483810" r:id="rId2"/>
    <p:sldMasterId id="2147483860" r:id="rId3"/>
    <p:sldMasterId id="2147483750" r:id="rId4"/>
  </p:sldMasterIdLst>
  <p:notesMasterIdLst>
    <p:notesMasterId r:id="rId18"/>
  </p:notesMasterIdLst>
  <p:sldIdLst>
    <p:sldId id="256" r:id="rId5"/>
    <p:sldId id="262" r:id="rId6"/>
    <p:sldId id="263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36" r:id="rId17"/>
  </p:sldIdLst>
  <p:sldSz cx="9144000" cy="5143500" type="screen16x9"/>
  <p:notesSz cx="6858000" cy="9144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00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0" autoAdjust="0"/>
    <p:restoredTop sz="85850" autoAdjust="0"/>
  </p:normalViewPr>
  <p:slideViewPr>
    <p:cSldViewPr>
      <p:cViewPr varScale="1">
        <p:scale>
          <a:sx n="171" d="100"/>
          <a:sy n="171" d="100"/>
        </p:scale>
        <p:origin x="672" y="168"/>
      </p:cViewPr>
      <p:guideLst>
        <p:guide orient="horz" pos="1872"/>
        <p:guide pos="300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2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81F23-20C3-7647-B336-AD4B52A5A78D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8EAE-8016-F64B-92C7-66E7338AD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5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414867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 dirty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0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116565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 dirty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 dirty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 dirty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6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25303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331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98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8863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044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1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7983283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798327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75017" y="3301487"/>
            <a:ext cx="7977462" cy="38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7969650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7969674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17860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225387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2296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41838"/>
          </a:xfrm>
          <a:prstGeom prst="rect">
            <a:avLst/>
          </a:prstGeom>
        </p:spPr>
        <p:txBody>
          <a:bodyPr anchor="ctr" anchorCtr="0"/>
          <a:lstStyle>
            <a:lvl1pPr marL="74250" indent="0" algn="ctr">
              <a:buNone/>
              <a:defRPr/>
            </a:lvl1pPr>
          </a:lstStyle>
          <a:p>
            <a:r>
              <a:rPr lang="en-GB" noProof="0" dirty="0"/>
              <a:t>Click to insert image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rgbClr val="22BC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header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Editab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rgbClr val="888B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Editable colour in master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295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265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491338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288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olou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7854" y="413473"/>
            <a:ext cx="8247911" cy="3774272"/>
          </a:xfrm>
          <a:prstGeom prst="rect">
            <a:avLst/>
          </a:prstGeom>
          <a:solidFill>
            <a:srgbClr val="B1B3B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dirty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dirty="0"/>
              <a:t>Editable Colour in Master Divider Slide</a:t>
            </a:r>
            <a:br>
              <a:rPr lang="en-GB" noProof="0" dirty="0"/>
            </a:br>
            <a:r>
              <a:rPr lang="en-GB" noProof="0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30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122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 dirty="0"/>
              <a:t>Add text here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71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7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93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6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3" y="655719"/>
            <a:ext cx="2129612" cy="626216"/>
          </a:xfrm>
          <a:prstGeom prst="rect">
            <a:avLst/>
          </a:prstGeom>
        </p:spPr>
      </p:pic>
      <p:pic>
        <p:nvPicPr>
          <p:cNvPr id="9" name="Picture 8" descr="14GSGL0011_D08_PPT_Cover_Global-Language-of-Busines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965933"/>
            <a:ext cx="1429409" cy="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51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5464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12" r:id="rId2"/>
    <p:sldLayoutId id="2147483813" r:id="rId3"/>
    <p:sldLayoutId id="2147483856" r:id="rId4"/>
    <p:sldLayoutId id="2147483857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9" r:id="rId14"/>
    <p:sldLayoutId id="2147483824" r:id="rId15"/>
    <p:sldLayoutId id="2147483826" r:id="rId16"/>
    <p:sldLayoutId id="2147483827" r:id="rId17"/>
    <p:sldLayoutId id="2147483828" r:id="rId18"/>
    <p:sldLayoutId id="2147483858" r:id="rId19"/>
  </p:sldLayoutIdLst>
  <p:hf hdr="0" ftr="0" dt="0"/>
  <p:txStyles>
    <p:titleStyle>
      <a:lvl1pPr algn="l" defTabSz="4571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765253"/>
            <a:ext cx="8610600" cy="38100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20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8" r:id="rId2"/>
    <p:sldLayoutId id="2147483872" r:id="rId3"/>
    <p:sldLayoutId id="2147483870" r:id="rId4"/>
    <p:sldLayoutId id="2147483874" r:id="rId5"/>
    <p:sldLayoutId id="2147483876" r:id="rId6"/>
    <p:sldLayoutId id="2147483878" r:id="rId7"/>
  </p:sldLayoutIdLst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4646132"/>
            <a:ext cx="1312639" cy="385983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10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93" r:id="rId3"/>
    <p:sldLayoutId id="2147483796" r:id="rId4"/>
    <p:sldLayoutId id="2147483794" r:id="rId5"/>
    <p:sldLayoutId id="2147483797" r:id="rId6"/>
    <p:sldLayoutId id="214748385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1.org/sites/default/files/docs/gsmp/how_to_write_gdsn_validation_rules_i1-3_a_2021-02-10.docx" TargetMode="External"/><Relationship Id="rId2" Type="http://schemas.openxmlformats.org/officeDocument/2006/relationships/hyperlink" Target="https://www.gs1.org/sites/default/files/docs/gsmp/validation_rules_gmd_template_feb_21.xls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s1.org/sites/default/files/docs/gsmp/work_request_blank_question_template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r.gs1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s1.org/docs/gdsn/How_to_Write_GDSN_Validation_Rules.pdf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s1.org/docs/gdsn/How_to_Write_GDSN_Validation_Rules.pdf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578611" y="2147713"/>
            <a:ext cx="6473961" cy="545372"/>
          </a:xfrm>
        </p:spPr>
        <p:txBody>
          <a:bodyPr/>
          <a:lstStyle/>
          <a:p>
            <a:r>
              <a:rPr lang="en-GB" dirty="0"/>
              <a:t>Preparing a Validation work request template – Quick Guide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Steve Robba, Director of Standards Development, GS1 Global Office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February 2021, Version 1.3</a:t>
            </a:r>
          </a:p>
        </p:txBody>
      </p:sp>
    </p:spTree>
    <p:extLst>
      <p:ext uri="{BB962C8B-B14F-4D97-AF65-F5344CB8AC3E}">
        <p14:creationId xmlns:p14="http://schemas.microsoft.com/office/powerpoint/2010/main" val="401185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36" y="978989"/>
            <a:ext cx="8246492" cy="373561"/>
          </a:xfrm>
        </p:spPr>
        <p:txBody>
          <a:bodyPr/>
          <a:lstStyle/>
          <a:p>
            <a:r>
              <a:rPr lang="en-US" dirty="0"/>
              <a:t>Context &amp; Comments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10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1000" y="1352550"/>
            <a:ext cx="4343400" cy="2848436"/>
          </a:xfrm>
        </p:spPr>
        <p:txBody>
          <a:bodyPr/>
          <a:lstStyle/>
          <a:p>
            <a:r>
              <a:rPr lang="en-US" b="1" dirty="0"/>
              <a:t>Contexts</a:t>
            </a:r>
            <a:r>
              <a:rPr lang="en-US" dirty="0"/>
              <a:t>: This is a drop down</a:t>
            </a:r>
          </a:p>
          <a:p>
            <a:pPr lvl="1"/>
            <a:r>
              <a:rPr lang="en-US" dirty="0"/>
              <a:t>ALL – means applicable to all contexts (Products).</a:t>
            </a:r>
          </a:p>
          <a:p>
            <a:pPr lvl="1"/>
            <a:r>
              <a:rPr lang="en-US" dirty="0"/>
              <a:t>MULTIPLE – means multiple product contexts are excluded from the rule.</a:t>
            </a:r>
          </a:p>
          <a:p>
            <a:pPr lvl="1"/>
            <a:r>
              <a:rPr lang="en-US" dirty="0"/>
              <a:t>“Individual” – means an individual context is excluded.</a:t>
            </a:r>
          </a:p>
          <a:p>
            <a:pPr lvl="1"/>
            <a:r>
              <a:rPr lang="en-US" dirty="0"/>
              <a:t>Note: The default is to exclude Medical devices and Pharmaceuticals. You must provide a business case to Healthcare to include those products in a rule.</a:t>
            </a:r>
          </a:p>
          <a:p>
            <a:pPr lvl="1"/>
            <a:r>
              <a:rPr lang="en-US" dirty="0"/>
              <a:t>See next page about comments.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B91993-7DE8-B84F-BE73-C6859D1B7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047750"/>
            <a:ext cx="21336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36" y="978989"/>
            <a:ext cx="8246492" cy="373561"/>
          </a:xfrm>
        </p:spPr>
        <p:txBody>
          <a:bodyPr/>
          <a:lstStyle/>
          <a:p>
            <a:r>
              <a:rPr lang="en-US" dirty="0"/>
              <a:t>Context &amp; Comments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11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1000" y="1352550"/>
            <a:ext cx="4343400" cy="2848436"/>
          </a:xfrm>
        </p:spPr>
        <p:txBody>
          <a:bodyPr/>
          <a:lstStyle/>
          <a:p>
            <a:r>
              <a:rPr lang="en-US" b="1" dirty="0"/>
              <a:t>Comments</a:t>
            </a:r>
            <a:r>
              <a:rPr lang="en-US" dirty="0"/>
              <a:t>: This serves for 2 purposes.</a:t>
            </a:r>
          </a:p>
          <a:p>
            <a:r>
              <a:rPr lang="en-US" dirty="0"/>
              <a:t>Specify the changes made to rules or proposed error messages.</a:t>
            </a:r>
          </a:p>
          <a:p>
            <a:r>
              <a:rPr lang="en-US" dirty="0"/>
              <a:t>Explain the detail of excluded contexts. Since the tool does not allow multiple selections, this field is used to help explain.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AC17D7A-62DF-CD49-8F97-BEF4858C8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864" y="993393"/>
            <a:ext cx="21209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9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" y="978989"/>
            <a:ext cx="8246492" cy="373561"/>
          </a:xfrm>
        </p:spPr>
        <p:txBody>
          <a:bodyPr/>
          <a:lstStyle/>
          <a:p>
            <a:r>
              <a:rPr lang="en-US" dirty="0"/>
              <a:t>Business Rational &amp; Trade Channel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12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1000" y="1352550"/>
            <a:ext cx="4343400" cy="2848436"/>
          </a:xfrm>
        </p:spPr>
        <p:txBody>
          <a:bodyPr/>
          <a:lstStyle/>
          <a:p>
            <a:r>
              <a:rPr lang="en-US" b="1" dirty="0"/>
              <a:t>Business Rational</a:t>
            </a:r>
            <a:r>
              <a:rPr lang="en-US" dirty="0"/>
              <a:t>: Include the business case for the request. It is not because the validation exists already. Please explain why the need for this </a:t>
            </a:r>
            <a:r>
              <a:rPr lang="en-US"/>
              <a:t>particular validation rule</a:t>
            </a:r>
            <a:r>
              <a:rPr lang="en-US" dirty="0"/>
              <a:t>.</a:t>
            </a:r>
          </a:p>
          <a:p>
            <a:r>
              <a:rPr lang="en-US" dirty="0"/>
              <a:t>Trade Channel: Not widely used currently, this would explain which trade channels the rule would be applicable to. Note this is a drop down, so multiple trade channels must be included in comments field.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11B3A9-C7E0-9649-88D5-A919A6E3F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1038338"/>
            <a:ext cx="42545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13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1130" y="666750"/>
            <a:ext cx="8237820" cy="1588542"/>
          </a:xfrm>
        </p:spPr>
        <p:txBody>
          <a:bodyPr/>
          <a:lstStyle/>
          <a:p>
            <a:r>
              <a:rPr lang="en-GB" sz="3200" dirty="0"/>
              <a:t>Any questions please contact GSMP@gs1.org</a:t>
            </a:r>
          </a:p>
        </p:txBody>
      </p:sp>
    </p:spTree>
    <p:extLst>
      <p:ext uri="{BB962C8B-B14F-4D97-AF65-F5344CB8AC3E}">
        <p14:creationId xmlns:p14="http://schemas.microsoft.com/office/powerpoint/2010/main" val="7484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This guide is only to help prepare the template</a:t>
            </a:r>
          </a:p>
          <a:p>
            <a:r>
              <a:rPr lang="en-GB" dirty="0"/>
              <a:t>Validation work request template</a:t>
            </a:r>
          </a:p>
          <a:p>
            <a:pPr marL="272250" lvl="1" indent="0">
              <a:buNone/>
            </a:pPr>
            <a:r>
              <a:rPr lang="en-GB" dirty="0">
                <a:hlinkClick r:id="rId2"/>
              </a:rPr>
              <a:t>https://www.gs1.org/sites/default/files/docs/gsmp/validation_rules_gmd_template_feb_21.xlsx</a:t>
            </a:r>
            <a:endParaRPr lang="en-GB" dirty="0"/>
          </a:p>
          <a:p>
            <a:r>
              <a:rPr lang="en-GB" dirty="0"/>
              <a:t>To learn how to create a proper validation, please refer to “</a:t>
            </a:r>
            <a:r>
              <a:rPr lang="en-US" dirty="0"/>
              <a:t>How to write GDSN Validation Rules” document. </a:t>
            </a:r>
          </a:p>
          <a:p>
            <a:r>
              <a:rPr lang="en-US" dirty="0">
                <a:hlinkClick r:id="rId3"/>
              </a:rPr>
              <a:t>https://www.gs1.org/sites/default/files/docs/gsmp/how_to_write_gdsn_validation_rules_i1-3_a_2021-02-10.docx</a:t>
            </a:r>
            <a:endParaRPr lang="en-US" dirty="0"/>
          </a:p>
          <a:p>
            <a:r>
              <a:rPr lang="en-US" dirty="0"/>
              <a:t>To learn how to fill out a GS1 work request, please refer to “Work Request Form Guidance” </a:t>
            </a:r>
            <a:r>
              <a:rPr lang="en-US" dirty="0">
                <a:hlinkClick r:id="rId4"/>
              </a:rPr>
              <a:t>https://www.gs1.org/sites/default/files/docs/gsmp/work_request_blank_question_template.docx</a:t>
            </a:r>
            <a:endParaRPr lang="en-US"/>
          </a:p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smtClean="0"/>
              <a:pPr fontAlgn="base">
                <a:spcAft>
                  <a:spcPct val="0"/>
                </a:spcAft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1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 the Validation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smtClean="0"/>
              <a:pPr fontAlgn="base">
                <a:spcAft>
                  <a:spcPct val="0"/>
                </a:spcAft>
                <a:defRPr/>
              </a:pPr>
              <a:t>3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5"/>
          </p:nvPr>
        </p:nvSpPr>
        <p:spPr>
          <a:xfrm>
            <a:off x="447720" y="1123950"/>
            <a:ext cx="8241707" cy="3279545"/>
          </a:xfrm>
        </p:spPr>
        <p:txBody>
          <a:bodyPr/>
          <a:lstStyle/>
          <a:p>
            <a:r>
              <a:rPr lang="en-GB" dirty="0"/>
              <a:t>Go to </a:t>
            </a:r>
            <a:r>
              <a:rPr lang="en-GB" dirty="0">
                <a:hlinkClick r:id="rId2"/>
              </a:rPr>
              <a:t>http://wr.gs1.org</a:t>
            </a:r>
            <a:endParaRPr lang="en-GB" dirty="0"/>
          </a:p>
          <a:p>
            <a:r>
              <a:rPr lang="en-GB" dirty="0"/>
              <a:t>Select “Templates”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2.4 Requesting a Validation Rule</a:t>
            </a:r>
          </a:p>
          <a:p>
            <a:pPr marL="74250" indent="0">
              <a:buNone/>
            </a:pPr>
            <a:endParaRPr lang="en-GB" dirty="0"/>
          </a:p>
          <a:p>
            <a:r>
              <a:rPr lang="en-GB" dirty="0"/>
              <a:t>Click or Right click link for 2.4.1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784D5F8-D893-E947-87D4-D4B1D28F7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12696"/>
            <a:ext cx="2667000" cy="153257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CA333D-A47A-8548-927C-E94829793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579840"/>
            <a:ext cx="4120854" cy="250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Always begin entering at line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4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Never delete rows 1 through 4.</a:t>
            </a:r>
          </a:p>
          <a:p>
            <a:r>
              <a:rPr lang="en-US" dirty="0"/>
              <a:t>Row 1 the work request system uses to populate the proper fields in the system.</a:t>
            </a:r>
          </a:p>
          <a:p>
            <a:r>
              <a:rPr lang="en-US" dirty="0"/>
              <a:t>Row 2 &amp; 3 are provided as examples and quick directions.</a:t>
            </a:r>
          </a:p>
          <a:p>
            <a:r>
              <a:rPr lang="en-US" dirty="0"/>
              <a:t>Row 4 is the line to notify user to start at row 5.</a:t>
            </a:r>
          </a:p>
        </p:txBody>
      </p:sp>
    </p:spTree>
    <p:extLst>
      <p:ext uri="{BB962C8B-B14F-4D97-AF65-F5344CB8AC3E}">
        <p14:creationId xmlns:p14="http://schemas.microsoft.com/office/powerpoint/2010/main" val="335789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Action &amp; Validation Rule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5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721" y="1555059"/>
            <a:ext cx="4276680" cy="2848436"/>
          </a:xfrm>
        </p:spPr>
        <p:txBody>
          <a:bodyPr/>
          <a:lstStyle/>
          <a:p>
            <a:r>
              <a:rPr lang="en-US" b="1" dirty="0"/>
              <a:t>Action</a:t>
            </a:r>
            <a:r>
              <a:rPr lang="en-US" dirty="0"/>
              <a:t>: Simply select from the drop down ADD for a new validation, CHANGE for a change to an existing validation, DELETE to delete an existing validation.</a:t>
            </a:r>
          </a:p>
          <a:p>
            <a:r>
              <a:rPr lang="en-US" b="1" dirty="0"/>
              <a:t>Validation Rule</a:t>
            </a:r>
            <a:r>
              <a:rPr lang="en-US" dirty="0"/>
              <a:t>: This is for Validation Rule numbers.</a:t>
            </a:r>
          </a:p>
          <a:p>
            <a:pPr lvl="1"/>
            <a:r>
              <a:rPr lang="en-US" dirty="0"/>
              <a:t>ADD – do not use</a:t>
            </a:r>
          </a:p>
          <a:p>
            <a:pPr lvl="1"/>
            <a:r>
              <a:rPr lang="en-US" dirty="0"/>
              <a:t>CHANGE, DELETE please supply the current Validation rule ID.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603B493-E14B-414A-B87A-3FE97484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754" y="1051316"/>
            <a:ext cx="4292600" cy="38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1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Structured Rule &amp; Proposed Error message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6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95320" y="1505957"/>
            <a:ext cx="5724480" cy="2848436"/>
          </a:xfrm>
        </p:spPr>
        <p:txBody>
          <a:bodyPr/>
          <a:lstStyle/>
          <a:p>
            <a:r>
              <a:rPr lang="en-US" b="1" dirty="0"/>
              <a:t>General Comments:</a:t>
            </a:r>
          </a:p>
          <a:p>
            <a:pPr lvl="1"/>
            <a:r>
              <a:rPr lang="en-US" dirty="0"/>
              <a:t>CHANGES</a:t>
            </a:r>
          </a:p>
          <a:p>
            <a:pPr lvl="2"/>
            <a:r>
              <a:rPr lang="en-US" dirty="0"/>
              <a:t>Do not use colour fonts nor strikethrough text to explain the change or delete in the template.</a:t>
            </a:r>
          </a:p>
          <a:p>
            <a:pPr lvl="2"/>
            <a:r>
              <a:rPr lang="en-US" dirty="0"/>
              <a:t>These types of visual changes do not upload to the work request system.</a:t>
            </a:r>
          </a:p>
          <a:p>
            <a:pPr lvl="2"/>
            <a:r>
              <a:rPr lang="en-US" dirty="0"/>
              <a:t>Use “Comments” column to provide change details.</a:t>
            </a:r>
          </a:p>
          <a:p>
            <a:pPr lvl="1"/>
            <a:r>
              <a:rPr lang="en-US" dirty="0"/>
              <a:t>Refer to the </a:t>
            </a:r>
            <a:r>
              <a:rPr lang="en-GB" dirty="0"/>
              <a:t>“</a:t>
            </a:r>
            <a:r>
              <a:rPr lang="en-US" dirty="0"/>
              <a:t>How to write GDSN Validation Rules” document. </a:t>
            </a:r>
            <a:r>
              <a:rPr lang="en-US" dirty="0">
                <a:hlinkClick r:id="rId2"/>
              </a:rPr>
              <a:t>https://www.gs1.org/docs/gdsn/How_to_Write_GDSN_Validation_Rules.pdf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F974BCB-850F-344B-A285-A715B1B51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966" y="1517574"/>
            <a:ext cx="2905934" cy="26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36" y="978989"/>
            <a:ext cx="8246492" cy="373561"/>
          </a:xfrm>
        </p:spPr>
        <p:txBody>
          <a:bodyPr/>
          <a:lstStyle/>
          <a:p>
            <a:r>
              <a:rPr lang="en-US" dirty="0"/>
              <a:t>Structured Rule &amp; </a:t>
            </a:r>
          </a:p>
          <a:p>
            <a:r>
              <a:rPr lang="en-US" dirty="0"/>
              <a:t>Proposed Error Message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7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1000" y="1581150"/>
            <a:ext cx="4276680" cy="2848436"/>
          </a:xfrm>
        </p:spPr>
        <p:txBody>
          <a:bodyPr/>
          <a:lstStyle/>
          <a:p>
            <a:r>
              <a:rPr lang="en-US" b="1" dirty="0"/>
              <a:t>Structured Rule</a:t>
            </a:r>
            <a:r>
              <a:rPr lang="en-US" dirty="0"/>
              <a:t>: Follow in detail </a:t>
            </a:r>
            <a:r>
              <a:rPr lang="en-GB" dirty="0"/>
              <a:t>“</a:t>
            </a:r>
            <a:r>
              <a:rPr lang="en-US" dirty="0"/>
              <a:t>How to write GDSN Validation Rules” document. </a:t>
            </a:r>
            <a:r>
              <a:rPr lang="en-US" dirty="0">
                <a:hlinkClick r:id="rId2"/>
              </a:rPr>
              <a:t>https://www.gs1.org/docs/gdsn/How_to_Write_GDSN_Validation_Rules.pdf</a:t>
            </a:r>
            <a:endParaRPr lang="en-US" dirty="0"/>
          </a:p>
          <a:p>
            <a:r>
              <a:rPr lang="en-US" b="1" dirty="0"/>
              <a:t>Proposed Error Message</a:t>
            </a:r>
            <a:r>
              <a:rPr lang="en-US" dirty="0"/>
              <a:t>: Please make sure the error message is business friendly. When there is a need to state a “value entered” back to user, use the &lt;attribute value or Code value code name&gt; approach. See guide for details.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F974BCB-850F-344B-A285-A715B1B51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023625"/>
            <a:ext cx="3873500" cy="35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7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36" y="978989"/>
            <a:ext cx="8246492" cy="373561"/>
          </a:xfrm>
        </p:spPr>
        <p:txBody>
          <a:bodyPr/>
          <a:lstStyle/>
          <a:p>
            <a:r>
              <a:rPr lang="en-US" dirty="0"/>
              <a:t>Example of data pass/fail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8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1000" y="1352550"/>
            <a:ext cx="4343400" cy="2848436"/>
          </a:xfrm>
        </p:spPr>
        <p:txBody>
          <a:bodyPr/>
          <a:lstStyle/>
          <a:p>
            <a:r>
              <a:rPr lang="en-US" b="1" dirty="0"/>
              <a:t>Example of data that will pass/fail</a:t>
            </a:r>
            <a:r>
              <a:rPr lang="en-US" dirty="0"/>
              <a:t>: Include as many examples as necessary. When stating that an attribute is “empty” use the term “not used”. The reason is XML does not pass empty data.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0071929-5B5F-024A-B613-56570F0FB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78989"/>
            <a:ext cx="42799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3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7260CD-F552-6E45-905D-8FB37C12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36" y="978989"/>
            <a:ext cx="8246492" cy="373561"/>
          </a:xfrm>
        </p:spPr>
        <p:txBody>
          <a:bodyPr/>
          <a:lstStyle/>
          <a:p>
            <a:r>
              <a:rPr lang="en-US" dirty="0"/>
              <a:t>Geographic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23753-6CF1-8C48-B4B3-0F6FF08A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5B44-F9AA-B741-B9A6-7410D3C035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9</a:t>
            </a:fld>
            <a:endParaRPr lang="en-GB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A1B00-2558-F244-823D-C11636A956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1000" y="1352550"/>
            <a:ext cx="4343400" cy="2848436"/>
          </a:xfrm>
        </p:spPr>
        <p:txBody>
          <a:bodyPr/>
          <a:lstStyle/>
          <a:p>
            <a:r>
              <a:rPr lang="en-US" dirty="0"/>
              <a:t>If this is a Global rule and applies to all markets enter “Global”.</a:t>
            </a:r>
          </a:p>
          <a:p>
            <a:r>
              <a:rPr lang="en-US" dirty="0"/>
              <a:t>If this applies to the Global target market and no other market use ‘001’ Global.</a:t>
            </a:r>
          </a:p>
          <a:p>
            <a:r>
              <a:rPr lang="en-US" dirty="0"/>
              <a:t>If the geography is specific to target market(s) include both the ISO 3 digit code and country name.</a:t>
            </a:r>
          </a:p>
          <a:p>
            <a:r>
              <a:rPr lang="en-US" dirty="0"/>
              <a:t>It is a default that this statement is exclusive to this (these) market(s).</a:t>
            </a:r>
          </a:p>
          <a:p>
            <a:r>
              <a:rPr lang="en-US" dirty="0"/>
              <a:t>If it excludes the market(s) explicitly state “Excludes ‘???’ Country name”.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4771B47-DEBD-D548-8A18-219DB652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685" y="978989"/>
            <a:ext cx="20828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6533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550DBB9B-A187-4B0A-98D4-B3A1FACF856F}"/>
    </a:ext>
  </a:extLst>
</a:theme>
</file>

<file path=ppt/theme/theme2.xml><?xml version="1.0" encoding="utf-8"?>
<a:theme xmlns:a="http://schemas.openxmlformats.org/drawingml/2006/main" name="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718C36A3-F70D-4374-8978-CA5DEEEDBD6A}"/>
    </a:ext>
  </a:extLst>
</a:theme>
</file>

<file path=ppt/theme/theme3.xml><?xml version="1.0" encoding="utf-8"?>
<a:theme xmlns:a="http://schemas.openxmlformats.org/drawingml/2006/main" name="Special 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D77275F3-79AF-4C1E-946D-EBB41BF2F5A3}"/>
    </a:ext>
  </a:extLst>
</a:theme>
</file>

<file path=ppt/theme/theme4.xml><?xml version="1.0" encoding="utf-8"?>
<a:theme xmlns:a="http://schemas.openxmlformats.org/drawingml/2006/main" name="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47226B82-C89B-4CB6-9AF1-665A427EFD7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882</Words>
  <Application>Microsoft Macintosh PowerPoint</Application>
  <PresentationFormat>On-screen Show (16:9)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Grande</vt:lpstr>
      <vt:lpstr>Verdana</vt:lpstr>
      <vt:lpstr>Title</vt:lpstr>
      <vt:lpstr>Content</vt:lpstr>
      <vt:lpstr>Special Content</vt:lpstr>
      <vt:lpstr>Divider</vt:lpstr>
      <vt:lpstr>Preparing a Validation work request template – Quick Guide</vt:lpstr>
      <vt:lpstr>Preliminary</vt:lpstr>
      <vt:lpstr>Download the Validation template</vt:lpstr>
      <vt:lpstr>Validation Template</vt:lpstr>
      <vt:lpstr>Validation Template</vt:lpstr>
      <vt:lpstr>Validation Template</vt:lpstr>
      <vt:lpstr>Validation Template</vt:lpstr>
      <vt:lpstr>Validation Template</vt:lpstr>
      <vt:lpstr>Validation Template</vt:lpstr>
      <vt:lpstr>Validation Template</vt:lpstr>
      <vt:lpstr>Validation Template</vt:lpstr>
      <vt:lpstr>Validation Template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GS1</dc:creator>
  <cp:keywords/>
  <dc:description/>
  <cp:lastModifiedBy>Steve Robba</cp:lastModifiedBy>
  <cp:revision>25</cp:revision>
  <dcterms:created xsi:type="dcterms:W3CDTF">2020-01-27T19:11:21Z</dcterms:created>
  <dcterms:modified xsi:type="dcterms:W3CDTF">2021-03-12T13:05:00Z</dcterms:modified>
  <cp:category>Corporate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11</vt:lpwstr>
  </property>
  <property fmtid="{D5CDD505-2E9C-101B-9397-08002B2CF9AE}" pid="3" name="Date completed">
    <vt:lpwstr>1/7/21</vt:lpwstr>
  </property>
</Properties>
</file>